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Başlık"/>
          <p:cNvSpPr>
            <a:spLocks noGrp="1"/>
          </p:cNvSpPr>
          <p:nvPr>
            <p:ph type="ctrTitle"/>
          </p:nvPr>
        </p:nvSpPr>
        <p:spPr>
          <a:xfrm>
            <a:off x="381000" y="4853411"/>
            <a:ext cx="8458200" cy="1222375"/>
          </a:xfrm>
        </p:spPr>
        <p:txBody>
          <a:bodyPr anchor="t"/>
          <a:lstStyle/>
          <a:p>
            <a:r>
              <a:rPr kumimoji="0" lang="tr-TR" smtClean="0"/>
              <a:t>Asıl başlık stili için tıklatın</a:t>
            </a:r>
            <a:endParaRPr kumimoji="0" lang="en-US"/>
          </a:p>
        </p:txBody>
      </p:sp>
      <p:sp>
        <p:nvSpPr>
          <p:cNvPr id="9" name="8 Alt Başlık"/>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16" name="15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2" name="1 Altbilgi Yer Tutucusu"/>
          <p:cNvSpPr>
            <a:spLocks noGrp="1"/>
          </p:cNvSpPr>
          <p:nvPr>
            <p:ph type="ftr" sz="quarter" idx="11"/>
          </p:nvPr>
        </p:nvSpPr>
        <p:spPr/>
        <p:txBody>
          <a:bodyPr/>
          <a:lstStyle/>
          <a:p>
            <a:endParaRPr lang="tr-TR"/>
          </a:p>
        </p:txBody>
      </p:sp>
      <p:sp>
        <p:nvSpPr>
          <p:cNvPr id="15" name="14 Slayt Numarası Yer Tutucusu"/>
          <p:cNvSpPr>
            <a:spLocks noGrp="1"/>
          </p:cNvSpPr>
          <p:nvPr>
            <p:ph type="sldNum" sz="quarter" idx="12"/>
          </p:nvPr>
        </p:nvSpPr>
        <p:spPr>
          <a:xfrm>
            <a:off x="8229600" y="6473952"/>
            <a:ext cx="758952" cy="246888"/>
          </a:xfrm>
        </p:spPr>
        <p:txBody>
          <a:bodyPr/>
          <a:lstStyle/>
          <a:p>
            <a:fld id="{65662566-FB6A-4327-9A41-6B6AD0B87289}"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662566-FB6A-4327-9A41-6B6AD0B87289}"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549276"/>
            <a:ext cx="18288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549276"/>
            <a:ext cx="62484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662566-FB6A-4327-9A41-6B6AD0B87289}"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2" name="21 Başlık"/>
          <p:cNvSpPr>
            <a:spLocks noGrp="1"/>
          </p:cNvSpPr>
          <p:nvPr>
            <p:ph type="title"/>
          </p:nvPr>
        </p:nvSpPr>
        <p:spPr/>
        <p:txBody>
          <a:bodyPr/>
          <a:lstStyle/>
          <a:p>
            <a:r>
              <a:rPr kumimoji="0" lang="tr-TR" smtClean="0"/>
              <a:t>Asıl başlık stili için tıklatın</a:t>
            </a:r>
            <a:endParaRPr kumimoji="0" lang="en-US"/>
          </a:p>
        </p:txBody>
      </p:sp>
      <p:sp>
        <p:nvSpPr>
          <p:cNvPr id="27" name="26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19" name="18 Altbilgi Yer Tutucusu"/>
          <p:cNvSpPr>
            <a:spLocks noGrp="1"/>
          </p:cNvSpPr>
          <p:nvPr>
            <p:ph type="ftr" sz="quarter" idx="11"/>
          </p:nvPr>
        </p:nvSpPr>
        <p:spPr>
          <a:xfrm>
            <a:off x="3581400" y="76200"/>
            <a:ext cx="2895600" cy="288925"/>
          </a:xfrm>
        </p:spPr>
        <p:txBody>
          <a:bodyPr/>
          <a:lstStyle/>
          <a:p>
            <a:endParaRPr lang="tr-TR"/>
          </a:p>
        </p:txBody>
      </p:sp>
      <p:sp>
        <p:nvSpPr>
          <p:cNvPr id="16" name="15 Slayt Numarası Yer Tutucusu"/>
          <p:cNvSpPr>
            <a:spLocks noGrp="1"/>
          </p:cNvSpPr>
          <p:nvPr>
            <p:ph type="sldNum" sz="quarter" idx="12"/>
          </p:nvPr>
        </p:nvSpPr>
        <p:spPr>
          <a:xfrm>
            <a:off x="8229600" y="6473952"/>
            <a:ext cx="758952" cy="246888"/>
          </a:xfrm>
        </p:spPr>
        <p:txBody>
          <a:bodyPr/>
          <a:lstStyle/>
          <a:p>
            <a:fld id="{65662566-FB6A-4327-9A41-6B6AD0B87289}"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2"/>
      </p:bgRef>
    </p:bg>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etin Yer Tutucusu"/>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9" name="18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11" name="10 Altbilgi Yer Tutucusu"/>
          <p:cNvSpPr>
            <a:spLocks noGrp="1"/>
          </p:cNvSpPr>
          <p:nvPr>
            <p:ph type="ftr" sz="quarter" idx="11"/>
          </p:nvPr>
        </p:nvSpPr>
        <p:spPr/>
        <p:txBody>
          <a:bodyPr/>
          <a:lstStyle/>
          <a:p>
            <a:endParaRPr lang="tr-TR"/>
          </a:p>
        </p:txBody>
      </p:sp>
      <p:sp>
        <p:nvSpPr>
          <p:cNvPr id="16" name="15 Slayt Numarası Yer Tutucusu"/>
          <p:cNvSpPr>
            <a:spLocks noGrp="1"/>
          </p:cNvSpPr>
          <p:nvPr>
            <p:ph type="sldNum" sz="quarter" idx="12"/>
          </p:nvPr>
        </p:nvSpPr>
        <p:spPr/>
        <p:txBody>
          <a:bodyPr/>
          <a:lstStyle/>
          <a:p>
            <a:fld id="{65662566-FB6A-4327-9A41-6B6AD0B87289}" type="slidenum">
              <a:rPr lang="tr-TR" smtClean="0"/>
              <a:t>‹#›</a:t>
            </a:fld>
            <a:endParaRPr lang="tr-TR"/>
          </a:p>
        </p:txBody>
      </p:sp>
      <p:sp>
        <p:nvSpPr>
          <p:cNvPr id="8" name="7 Başlık"/>
          <p:cNvSpPr>
            <a:spLocks noGrp="1"/>
          </p:cNvSpPr>
          <p:nvPr>
            <p:ph type="title"/>
          </p:nvPr>
        </p:nvSpPr>
        <p:spPr>
          <a:xfrm>
            <a:off x="180475" y="2947085"/>
            <a:ext cx="8686800" cy="1184825"/>
          </a:xfrm>
        </p:spPr>
        <p:txBody>
          <a:bodyPr rtlCol="0" anchor="t"/>
          <a:lstStyle>
            <a:lvl1pPr algn="r">
              <a:defRPr/>
            </a:lvl1pPr>
          </a:lstStyle>
          <a:p>
            <a:r>
              <a:rPr kumimoji="0" lang="tr-TR" smtClean="0"/>
              <a:t>Asıl başlık stili için tıklatın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0" name="19 Başlık"/>
          <p:cNvSpPr>
            <a:spLocks noGrp="1"/>
          </p:cNvSpPr>
          <p:nvPr>
            <p:ph type="title"/>
          </p:nvPr>
        </p:nvSpPr>
        <p:spPr>
          <a:xfrm>
            <a:off x="301752" y="457200"/>
            <a:ext cx="8686800" cy="841248"/>
          </a:xfrm>
        </p:spPr>
        <p:txBody>
          <a:bodyPr/>
          <a:lstStyle/>
          <a:p>
            <a:r>
              <a:rPr kumimoji="0" lang="tr-TR" smtClean="0"/>
              <a:t>Asıl başlık stili için tıklatın</a:t>
            </a:r>
            <a:endParaRPr kumimoji="0" lang="en-US"/>
          </a:p>
        </p:txBody>
      </p:sp>
      <p:sp>
        <p:nvSpPr>
          <p:cNvPr id="14" name="13 İçerik Yer Tutucusu"/>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10" name="9 Altbilgi Yer Tutucusu"/>
          <p:cNvSpPr>
            <a:spLocks noGrp="1"/>
          </p:cNvSpPr>
          <p:nvPr>
            <p:ph type="ftr" sz="quarter" idx="11"/>
          </p:nvPr>
        </p:nvSpPr>
        <p:spPr/>
        <p:txBody>
          <a:bodyPr/>
          <a:lstStyle/>
          <a:p>
            <a:endParaRPr lang="tr-TR"/>
          </a:p>
        </p:txBody>
      </p:sp>
      <p:sp>
        <p:nvSpPr>
          <p:cNvPr id="31" name="30 Slayt Numarası Yer Tutucusu"/>
          <p:cNvSpPr>
            <a:spLocks noGrp="1"/>
          </p:cNvSpPr>
          <p:nvPr>
            <p:ph type="sldNum" sz="quarter" idx="12"/>
          </p:nvPr>
        </p:nvSpPr>
        <p:spPr/>
        <p:txBody>
          <a:bodyPr/>
          <a:lstStyle/>
          <a:p>
            <a:fld id="{65662566-FB6A-4327-9A41-6B6AD0B87289}"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9" name="28 Başlık"/>
          <p:cNvSpPr>
            <a:spLocks noGrp="1"/>
          </p:cNvSpPr>
          <p:nvPr>
            <p:ph type="title"/>
          </p:nvPr>
        </p:nvSpPr>
        <p:spPr>
          <a:xfrm>
            <a:off x="304800" y="5410200"/>
            <a:ext cx="8610600" cy="882650"/>
          </a:xfrm>
        </p:spPr>
        <p:txBody>
          <a:bodyPr anchor="ctr"/>
          <a:lstStyle>
            <a:lvl1pPr>
              <a:defRPr/>
            </a:lvl1p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25" name="24 Metin Yer Tutucusu"/>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İçerik Yer Tutucusu"/>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8" name="27 İçerik Yer Tutucusu"/>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229600" y="6477000"/>
            <a:ext cx="762000" cy="246888"/>
          </a:xfrm>
        </p:spPr>
        <p:txBody>
          <a:bodyPr/>
          <a:lstStyle/>
          <a:p>
            <a:fld id="{65662566-FB6A-4327-9A41-6B6AD0B87289}" type="slidenum">
              <a:rPr lang="tr-TR" smtClean="0"/>
              <a:t>‹#›</a:t>
            </a:fld>
            <a:endParaRPr lang="tr-TR"/>
          </a:p>
        </p:txBody>
      </p:sp>
      <p:sp>
        <p:nvSpPr>
          <p:cNvPr id="11" name="10 Düz Bağlayıcı"/>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0" name="29 Başlık"/>
          <p:cNvSpPr>
            <a:spLocks noGrp="1"/>
          </p:cNvSpPr>
          <p:nvPr>
            <p:ph type="title"/>
          </p:nvPr>
        </p:nvSpPr>
        <p:spPr>
          <a:xfrm>
            <a:off x="301752" y="457200"/>
            <a:ext cx="8686800" cy="841248"/>
          </a:xfrm>
        </p:spPr>
        <p:txBody>
          <a:body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21" name="20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662566-FB6A-4327-9A41-6B6AD0B87289}"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24" name="23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5662566-FB6A-4327-9A41-6B6AD0B87289}"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7 Düz Bağlayıcı"/>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Başlık"/>
          <p:cNvSpPr>
            <a:spLocks noGrp="1"/>
          </p:cNvSpPr>
          <p:nvPr>
            <p:ph type="title"/>
          </p:nvPr>
        </p:nvSpPr>
        <p:spPr>
          <a:xfrm>
            <a:off x="457200" y="5486400"/>
            <a:ext cx="8458200" cy="520700"/>
          </a:xfrm>
        </p:spPr>
        <p:txBody>
          <a:bodyPr anchor="ctr"/>
          <a:lstStyle>
            <a:lvl1pPr algn="l">
              <a:buNone/>
              <a:defRPr sz="2000" b="1"/>
            </a:lvl1pPr>
          </a:lstStyle>
          <a:p>
            <a:r>
              <a:rPr kumimoji="0" lang="tr-TR" smtClean="0"/>
              <a:t>Asıl başlık stili için tıklatın</a:t>
            </a:r>
            <a:endParaRPr kumimoji="0" lang="en-US"/>
          </a:p>
        </p:txBody>
      </p:sp>
      <p:sp>
        <p:nvSpPr>
          <p:cNvPr id="26" name="25 Metin Yer Tutucusu"/>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14" name="13 İçerik Yer Tutucusu"/>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29" name="28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5662566-FB6A-4327-9A41-6B6AD0B87289}"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3" name="12 Resim Yer Tutucusu"/>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tr-TR" smtClean="0"/>
              <a:t>Resim eklemek için simgeyi tıklatın</a:t>
            </a:r>
            <a:endParaRPr kumimoji="0" lang="en-US" dirty="0"/>
          </a:p>
        </p:txBody>
      </p:sp>
      <p:sp>
        <p:nvSpPr>
          <p:cNvPr id="7" name="6 Veri Yer Tutucusu"/>
          <p:cNvSpPr>
            <a:spLocks noGrp="1"/>
          </p:cNvSpPr>
          <p:nvPr>
            <p:ph type="dt" sz="half" idx="10"/>
          </p:nvPr>
        </p:nvSpPr>
        <p:spPr/>
        <p:txBody>
          <a:bodyPr/>
          <a:lstStyle/>
          <a:p>
            <a:fld id="{C6BFCB2E-AD12-42E4-87F1-70878331AFD8}" type="datetimeFigureOut">
              <a:rPr lang="tr-TR" smtClean="0"/>
              <a:t>15.11.2022</a:t>
            </a:fld>
            <a:endParaRPr lang="tr-TR"/>
          </a:p>
        </p:txBody>
      </p:sp>
      <p:sp>
        <p:nvSpPr>
          <p:cNvPr id="5" name="4 Altbilgi Yer Tutucusu"/>
          <p:cNvSpPr>
            <a:spLocks noGrp="1"/>
          </p:cNvSpPr>
          <p:nvPr>
            <p:ph type="ftr" sz="quarter" idx="11"/>
          </p:nvPr>
        </p:nvSpPr>
        <p:spPr/>
        <p:txBody>
          <a:bodyPr/>
          <a:lstStyle/>
          <a:p>
            <a:endParaRPr lang="tr-TR"/>
          </a:p>
        </p:txBody>
      </p:sp>
      <p:sp>
        <p:nvSpPr>
          <p:cNvPr id="31" name="30 Slayt Numarası Yer Tutucusu"/>
          <p:cNvSpPr>
            <a:spLocks noGrp="1"/>
          </p:cNvSpPr>
          <p:nvPr>
            <p:ph type="sldNum" sz="quarter" idx="12"/>
          </p:nvPr>
        </p:nvSpPr>
        <p:spPr/>
        <p:txBody>
          <a:bodyPr/>
          <a:lstStyle/>
          <a:p>
            <a:fld id="{65662566-FB6A-4327-9A41-6B6AD0B87289}" type="slidenum">
              <a:rPr lang="tr-TR" smtClean="0"/>
              <a:t>‹#›</a:t>
            </a:fld>
            <a:endParaRPr lang="tr-TR"/>
          </a:p>
        </p:txBody>
      </p:sp>
      <p:sp>
        <p:nvSpPr>
          <p:cNvPr id="17" name="16 Başlık"/>
          <p:cNvSpPr>
            <a:spLocks noGrp="1"/>
          </p:cNvSpPr>
          <p:nvPr>
            <p:ph type="title"/>
          </p:nvPr>
        </p:nvSpPr>
        <p:spPr>
          <a:xfrm>
            <a:off x="381000" y="4993760"/>
            <a:ext cx="5867400" cy="522288"/>
          </a:xfrm>
        </p:spPr>
        <p:txBody>
          <a:bodyPr anchor="ctr"/>
          <a:lstStyle>
            <a:lvl1pPr algn="l">
              <a:buNone/>
              <a:defRPr sz="2000" b="1"/>
            </a:lvl1pPr>
          </a:lstStyle>
          <a:p>
            <a:r>
              <a:rPr kumimoji="0" lang="tr-TR" smtClean="0"/>
              <a:t>Asıl başlık stili için tıklatın</a:t>
            </a:r>
            <a:endParaRPr kumimoji="0" lang="en-US"/>
          </a:p>
        </p:txBody>
      </p:sp>
      <p:sp>
        <p:nvSpPr>
          <p:cNvPr id="26" name="25 Metin Yer Tutucusu"/>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etin Yer Tutucusu"/>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1" name="10 Veri Yer Tutucusu"/>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6BFCB2E-AD12-42E4-87F1-70878331AFD8}" type="datetimeFigureOut">
              <a:rPr lang="tr-TR" smtClean="0"/>
              <a:t>15.11.2022</a:t>
            </a:fld>
            <a:endParaRPr lang="tr-TR"/>
          </a:p>
        </p:txBody>
      </p:sp>
      <p:sp>
        <p:nvSpPr>
          <p:cNvPr id="28" name="27 Altbilgi Yer Tutucusu"/>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tr-TR"/>
          </a:p>
        </p:txBody>
      </p:sp>
      <p:sp>
        <p:nvSpPr>
          <p:cNvPr id="5" name="4 Slayt Numarası Yer Tutucusu"/>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5662566-FB6A-4327-9A41-6B6AD0B87289}" type="slidenum">
              <a:rPr lang="tr-TR" smtClean="0"/>
              <a:t>‹#›</a:t>
            </a:fld>
            <a:endParaRPr lang="tr-TR"/>
          </a:p>
        </p:txBody>
      </p:sp>
      <p:sp>
        <p:nvSpPr>
          <p:cNvPr id="10" name="9 Başlık Yer Tutucusu"/>
          <p:cNvSpPr>
            <a:spLocks noGrp="1"/>
          </p:cNvSpPr>
          <p:nvPr>
            <p:ph type="title"/>
          </p:nvPr>
        </p:nvSpPr>
        <p:spPr>
          <a:xfrm>
            <a:off x="304800" y="457200"/>
            <a:ext cx="8686800" cy="838200"/>
          </a:xfrm>
          <a:prstGeom prst="rect">
            <a:avLst/>
          </a:prstGeom>
        </p:spPr>
        <p:txBody>
          <a:bodyPr vert="horz" anchor="ctr">
            <a:normAutofit/>
          </a:bodyPr>
          <a:lstStyle/>
          <a:p>
            <a:r>
              <a:rPr kumimoji="0" lang="tr-TR" smtClean="0"/>
              <a:t>Asıl başlık stili için tıklatın</a:t>
            </a:r>
            <a:endParaRPr kumimoji="0" lang="en-US"/>
          </a:p>
        </p:txBody>
      </p:sp>
      <p:sp>
        <p:nvSpPr>
          <p:cNvPr id="9" name="8 Düz Bağlayıcı"/>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üz Bağlayıcı"/>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endParaRPr lang="tr-TR"/>
          </a:p>
        </p:txBody>
      </p:sp>
      <p:sp>
        <p:nvSpPr>
          <p:cNvPr id="3" name="2 Alt Başlık"/>
          <p:cNvSpPr>
            <a:spLocks noGrp="1"/>
          </p:cNvSpPr>
          <p:nvPr>
            <p:ph type="subTitle" idx="1"/>
          </p:nvPr>
        </p:nvSpPr>
        <p:spPr/>
        <p:txBody>
          <a:bodyPr/>
          <a:lstStyle/>
          <a:p>
            <a:r>
              <a:rPr lang="tr-TR" dirty="0" smtClean="0"/>
              <a:t>FİLTRE KAVRAMI</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77500" lnSpcReduction="20000"/>
          </a:bodyPr>
          <a:lstStyle/>
          <a:p>
            <a:r>
              <a:rPr lang="tr-TR" dirty="0" smtClean="0"/>
              <a:t>Gauss (</a:t>
            </a:r>
            <a:r>
              <a:rPr lang="tr-TR" dirty="0" err="1" smtClean="0"/>
              <a:t>Gaussian</a:t>
            </a:r>
            <a:r>
              <a:rPr lang="tr-TR" dirty="0" smtClean="0"/>
              <a:t>) Filtre Gauss yumuşatma operatörü, görüntüleri 'bulanıklaştırmak', ayrıntı ve gürültüyü ortadan kaldırmak için kullanılan 2 boyutlu </a:t>
            </a:r>
            <a:r>
              <a:rPr lang="tr-TR" dirty="0" err="1" smtClean="0"/>
              <a:t>konvolüsyon</a:t>
            </a:r>
            <a:r>
              <a:rPr lang="tr-TR" dirty="0" smtClean="0"/>
              <a:t> operatörüdür. Bu anlamda, lineer ortalama (</a:t>
            </a:r>
            <a:r>
              <a:rPr lang="tr-TR" dirty="0" err="1" smtClean="0"/>
              <a:t>Mean</a:t>
            </a:r>
            <a:r>
              <a:rPr lang="tr-TR" dirty="0" smtClean="0"/>
              <a:t>) filtreye benzer</a:t>
            </a:r>
            <a:r>
              <a:rPr lang="tr-TR" dirty="0" smtClean="0"/>
              <a:t>.</a:t>
            </a:r>
          </a:p>
          <a:p>
            <a:r>
              <a:rPr lang="tr-TR" dirty="0" err="1" smtClean="0"/>
              <a:t>Ağırlıklandırılmış</a:t>
            </a:r>
            <a:r>
              <a:rPr lang="tr-TR" dirty="0" smtClean="0"/>
              <a:t> Medyan Filtre Filtre bölgesi içindeki piksellerin çoğunluğu tarafından belirlenen medyan filtre türüdür. Filtrelene bölgedeki düşük veya yüksek değerli pikseller sonucu etkileyemez. Medyan filtre filtreleme pozisyonlarına </a:t>
            </a:r>
            <a:r>
              <a:rPr lang="tr-TR" dirty="0" err="1" smtClean="0"/>
              <a:t>ağırlıklandırma</a:t>
            </a:r>
            <a:r>
              <a:rPr lang="tr-TR" dirty="0" smtClean="0"/>
              <a:t> yapar. Genişletilmiş piksel vektörü oluşturmak için ağırlık matrisindeki değer kadar filtre bölgesindeki ilgili piksel yeni piksel vektörüne eklenir. Genişletilmiş piksel vektörü sıralanır ve medyan değeri elde edilir.</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85000" lnSpcReduction="20000"/>
          </a:bodyPr>
          <a:lstStyle/>
          <a:p>
            <a:r>
              <a:rPr lang="tr-TR" dirty="0" smtClean="0"/>
              <a:t>Görüntü üzerinde noktasal işlemlerin yetenekleri ve etkileri sınırlı kalabilmektedir. • Filtreler : pikselin değeri + komşu piksellerin </a:t>
            </a:r>
            <a:r>
              <a:rPr lang="tr-TR" dirty="0" smtClean="0"/>
              <a:t>değeri</a:t>
            </a:r>
          </a:p>
          <a:p>
            <a:r>
              <a:rPr lang="tr-TR" dirty="0" smtClean="0"/>
              <a:t>Aslında genellikle her piksel pozisyonunda lokal komşulukların bir fonksiyonu hesaplamaya dayanır. ‘’Lokal operatör’’, ‘’komşuluk operatörü’’ veya ‘’pencere operatörü’’ gibi isimler ile de adlandırılırlar. Gürültü azaltma, yumuşatma, yeniden boyutlandırma, kontrast iyileştirme, görüntülerden öznitelik çıkartma, kenar bulma vb. işlemlerde kullanılırlar. Uzaysal (uzamsal) ve frekans alan olmak üzere 2 temel filtreleme yöntemi mevcuttur.</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85000" lnSpcReduction="20000"/>
          </a:bodyPr>
          <a:lstStyle/>
          <a:p>
            <a:r>
              <a:rPr lang="tr-TR" dirty="0" smtClean="0"/>
              <a:t>Düşük Geçiren / Yüksek Geçiren Filtreler (</a:t>
            </a:r>
            <a:r>
              <a:rPr lang="tr-TR" dirty="0" err="1" smtClean="0"/>
              <a:t>Low</a:t>
            </a:r>
            <a:r>
              <a:rPr lang="tr-TR" dirty="0" smtClean="0"/>
              <a:t> </a:t>
            </a:r>
            <a:r>
              <a:rPr lang="tr-TR" dirty="0" err="1" smtClean="0"/>
              <a:t>Pass</a:t>
            </a:r>
            <a:r>
              <a:rPr lang="tr-TR" dirty="0" smtClean="0"/>
              <a:t> / </a:t>
            </a:r>
            <a:r>
              <a:rPr lang="tr-TR" dirty="0" err="1" smtClean="0"/>
              <a:t>High</a:t>
            </a:r>
            <a:r>
              <a:rPr lang="tr-TR" dirty="0" smtClean="0"/>
              <a:t> </a:t>
            </a:r>
            <a:r>
              <a:rPr lang="tr-TR" dirty="0" err="1" smtClean="0"/>
              <a:t>Pass</a:t>
            </a:r>
            <a:r>
              <a:rPr lang="tr-TR" dirty="0" smtClean="0"/>
              <a:t> </a:t>
            </a:r>
            <a:r>
              <a:rPr lang="tr-TR" dirty="0" err="1" smtClean="0"/>
              <a:t>Filters</a:t>
            </a:r>
            <a:r>
              <a:rPr lang="tr-TR" dirty="0" smtClean="0"/>
              <a:t>) </a:t>
            </a:r>
            <a:r>
              <a:rPr lang="tr-TR" dirty="0" err="1" smtClean="0"/>
              <a:t>Low</a:t>
            </a:r>
            <a:r>
              <a:rPr lang="tr-TR" dirty="0" smtClean="0"/>
              <a:t> </a:t>
            </a:r>
            <a:r>
              <a:rPr lang="tr-TR" dirty="0" err="1" smtClean="0"/>
              <a:t>pass</a:t>
            </a:r>
            <a:r>
              <a:rPr lang="tr-TR" dirty="0" smtClean="0"/>
              <a:t> </a:t>
            </a:r>
            <a:r>
              <a:rPr lang="tr-TR" dirty="0" err="1" smtClean="0"/>
              <a:t>filter</a:t>
            </a:r>
            <a:r>
              <a:rPr lang="tr-TR" dirty="0" smtClean="0"/>
              <a:t>, düşük frekanslara izin veren ve daha yüksek frekansları engelleyen bir filtredir. Bu noktada bir görüntü için frekans kavramını irdelemek gerekmektedir. Frekans bir görüntüdeki piksel parlaklık değerlerinin değişim hızını ifade eder. Bu yüzden keskin kenarların (</a:t>
            </a:r>
            <a:r>
              <a:rPr lang="tr-TR" dirty="0" err="1" smtClean="0"/>
              <a:t>sharped</a:t>
            </a:r>
            <a:r>
              <a:rPr lang="tr-TR" dirty="0" smtClean="0"/>
              <a:t> </a:t>
            </a:r>
            <a:r>
              <a:rPr lang="tr-TR" dirty="0" err="1" smtClean="0"/>
              <a:t>edges</a:t>
            </a:r>
            <a:r>
              <a:rPr lang="tr-TR" dirty="0" smtClean="0"/>
              <a:t>), yüksek frekanslı içerik olacağını söyleyebiliriz. Çünkü piksel değerleri o bölgede hızla değişir. Bu mantığa göre de, düz (değişim içermeyen) alanlar düşük frekanslı içerik olur. </a:t>
            </a:r>
            <a:r>
              <a:rPr lang="tr-TR" dirty="0" err="1" smtClean="0"/>
              <a:t>Low</a:t>
            </a:r>
            <a:r>
              <a:rPr lang="tr-TR" dirty="0" smtClean="0"/>
              <a:t> </a:t>
            </a:r>
            <a:r>
              <a:rPr lang="tr-TR" dirty="0" err="1" smtClean="0"/>
              <a:t>pass</a:t>
            </a:r>
            <a:r>
              <a:rPr lang="tr-TR" dirty="0" smtClean="0"/>
              <a:t> </a:t>
            </a:r>
            <a:r>
              <a:rPr lang="tr-TR" dirty="0" err="1" smtClean="0"/>
              <a:t>filter</a:t>
            </a:r>
            <a:r>
              <a:rPr lang="tr-TR" dirty="0" smtClean="0"/>
              <a:t> kenarları yumuşatır. Böylece görüntüdeki gürültü azaltılır veya daha az pikselli bir görüntü oluşturulabilir.</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Yüksek geçiş filtresi </a:t>
            </a:r>
            <a:r>
              <a:rPr lang="tr-TR" dirty="0" smtClean="0"/>
              <a:t>yüksek </a:t>
            </a:r>
            <a:r>
              <a:rPr lang="tr-TR" dirty="0" smtClean="0"/>
              <a:t>frekanslı içeriğin geçmesini ve düşük frekanslı içeriğin </a:t>
            </a:r>
            <a:r>
              <a:rPr lang="tr-TR" dirty="0" err="1" smtClean="0"/>
              <a:t>bloklanması</a:t>
            </a:r>
            <a:r>
              <a:rPr lang="tr-TR" dirty="0" smtClean="0"/>
              <a:t> </a:t>
            </a:r>
            <a:r>
              <a:rPr lang="tr-TR" dirty="0" smtClean="0"/>
              <a:t>sağlar. Bir önceki slaytta bahsedildiği üzere, görüntüdeki kenarlar yüksek frekanslı içeriklerdir. Örneğin bir görüntüdeki kenarların tespitinde, bu kenarlar bölgelerini korumak ve diğer her şeyi atmak gerekir</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dirty="0" smtClean="0"/>
              <a:t>Uzaysal Filtreler Bir komşuluk bölgesinden ve bir ön tanımlı işlemden oluşan fitrelerdir. Bu filtreler doğrudan bir görüntünün pikselleri üzerinde işlem yaparlar. </a:t>
            </a:r>
            <a:r>
              <a:rPr lang="tr-TR" dirty="0" smtClean="0"/>
              <a:t>𝑥</a:t>
            </a:r>
            <a:r>
              <a:rPr lang="tr-TR" dirty="0" smtClean="0"/>
              <a:t>, 𝑦 = 𝑇[𝑓(𝑥, 𝑦)] Burada 𝑓(𝑥, 𝑦) giriş görüntüsünü, g 𝑥, 𝑦 ise çıkış yani filtrelenmiş çıkış görüntüsünü göstermektedir. 𝑇 ise 𝑓 giriş görüntüsünde belirli bir (𝑥, 𝑦) komşuluk ilişkisi bölgesinde işlem yapan bir operatördür</a:t>
            </a:r>
            <a:endParaRPr lang="tr-T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20000"/>
          </a:bodyPr>
          <a:lstStyle/>
          <a:p>
            <a:r>
              <a:rPr lang="tr-TR" dirty="0" smtClean="0"/>
              <a:t>Uzaysal Filtreler 𝑇 ile belirtilen operatörler/işlemler görüntüyü noktasal, lokal veya global olarak ele alıp işleme tabi tutabilirler. Burada; Noktasal işlemler: sadece bir pikselde yapılan işlemdir. Pikselin yeni seviyesi hesaplanırken yine kendi değerinden faydalanılır. Bölgesel işlemler: merkez pikselin değeri komşu piksellerin değeri ile hesaplanır. Filtreleme işlemlerinde sıkça kullanılır. Global işlemler: Genelde alan (domain) dönüşümü (uzaysal frekans alanına veya tersi) yapılarak görüntü üzerinde işlemler yapılır.</a:t>
            </a:r>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Lineer Filtre Sınıfları </a:t>
            </a:r>
            <a:r>
              <a:rPr lang="tr-TR" dirty="0" smtClean="0"/>
              <a:t> </a:t>
            </a:r>
            <a:r>
              <a:rPr lang="tr-TR" dirty="0" smtClean="0"/>
              <a:t>Yumuşatma (</a:t>
            </a:r>
            <a:r>
              <a:rPr lang="tr-TR" dirty="0" err="1" smtClean="0"/>
              <a:t>Smoothing</a:t>
            </a:r>
            <a:r>
              <a:rPr lang="tr-TR" dirty="0" smtClean="0"/>
              <a:t>) Filtreleri : Genelde pozitif katsayılar ile inşa edilirler. Örneğin, </a:t>
            </a:r>
            <a:r>
              <a:rPr lang="tr-TR" dirty="0" err="1" smtClean="0"/>
              <a:t>box</a:t>
            </a:r>
            <a:r>
              <a:rPr lang="tr-TR" dirty="0" smtClean="0"/>
              <a:t>, </a:t>
            </a:r>
            <a:r>
              <a:rPr lang="tr-TR" dirty="0" err="1" smtClean="0"/>
              <a:t>gaussian</a:t>
            </a:r>
            <a:r>
              <a:rPr lang="tr-TR" dirty="0" smtClean="0"/>
              <a:t>, </a:t>
            </a:r>
            <a:r>
              <a:rPr lang="tr-TR" dirty="0" err="1" smtClean="0"/>
              <a:t>Ağırlıklandırılmış</a:t>
            </a:r>
            <a:r>
              <a:rPr lang="tr-TR" dirty="0" smtClean="0"/>
              <a:t> ortalama </a:t>
            </a:r>
            <a:r>
              <a:rPr lang="tr-TR" dirty="0" smtClean="0"/>
              <a:t>filtreleri</a:t>
            </a:r>
          </a:p>
          <a:p>
            <a:r>
              <a:rPr lang="tr-TR" dirty="0" smtClean="0"/>
              <a:t>  </a:t>
            </a:r>
            <a:r>
              <a:rPr lang="tr-TR" dirty="0" smtClean="0"/>
              <a:t>Fark Filtreleri : Pozitif ve negatif ağırlıklar bulunur. Örneğin, </a:t>
            </a:r>
            <a:r>
              <a:rPr lang="tr-TR" dirty="0" err="1" smtClean="0"/>
              <a:t>Laplacian</a:t>
            </a:r>
            <a:r>
              <a:rPr lang="tr-TR" dirty="0" smtClean="0"/>
              <a:t> filtreler</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err="1" smtClean="0"/>
              <a:t>Konvolüsyon</a:t>
            </a:r>
            <a:r>
              <a:rPr lang="tr-TR" dirty="0" smtClean="0"/>
              <a:t>-</a:t>
            </a:r>
            <a:r>
              <a:rPr lang="tr-TR" dirty="0" err="1" smtClean="0"/>
              <a:t>Evrişim</a:t>
            </a:r>
            <a:r>
              <a:rPr lang="tr-TR" dirty="0" smtClean="0"/>
              <a:t> (</a:t>
            </a:r>
            <a:r>
              <a:rPr lang="tr-TR" dirty="0" err="1" smtClean="0"/>
              <a:t>Convolution</a:t>
            </a:r>
            <a:r>
              <a:rPr lang="tr-TR" dirty="0" smtClean="0"/>
              <a:t>) Bir çekirdek (</a:t>
            </a:r>
            <a:r>
              <a:rPr lang="tr-TR" dirty="0" err="1" smtClean="0"/>
              <a:t>kernel</a:t>
            </a:r>
            <a:r>
              <a:rPr lang="tr-TR" dirty="0" smtClean="0"/>
              <a:t>) şablonun (matrisin) görüntü üzerindeki piksellerle 'kaydırma ve çarpma' işlemidir. Bu işlemde çekirdek şablon görüntü üzerinde kaydırılır ve değeri görüntü üzerindeki uygun piksellerle çarpılır. Belli özel uygulamalar için çeşitli standart şablonlar vardır. Burada </a:t>
            </a:r>
            <a:r>
              <a:rPr lang="tr-TR" dirty="0" err="1" smtClean="0"/>
              <a:t>kernelin</a:t>
            </a:r>
            <a:r>
              <a:rPr lang="tr-TR" dirty="0" smtClean="0"/>
              <a:t> büyüklüğü ve şekli, uygulanan işlemin özelliklerini ve neticelerini belirler</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85000" lnSpcReduction="20000"/>
          </a:bodyPr>
          <a:lstStyle/>
          <a:p>
            <a:r>
              <a:rPr lang="tr-TR" dirty="0" smtClean="0"/>
              <a:t>Ortalama Filtre (</a:t>
            </a:r>
            <a:r>
              <a:rPr lang="tr-TR" dirty="0" err="1" smtClean="0"/>
              <a:t>Average</a:t>
            </a:r>
            <a:r>
              <a:rPr lang="tr-TR" dirty="0" smtClean="0"/>
              <a:t>/</a:t>
            </a:r>
            <a:r>
              <a:rPr lang="tr-TR" dirty="0" err="1" smtClean="0"/>
              <a:t>Mean</a:t>
            </a:r>
            <a:r>
              <a:rPr lang="tr-TR" dirty="0" smtClean="0"/>
              <a:t> </a:t>
            </a:r>
            <a:r>
              <a:rPr lang="tr-TR" dirty="0" err="1" smtClean="0"/>
              <a:t>Filter</a:t>
            </a:r>
            <a:r>
              <a:rPr lang="tr-TR" dirty="0" smtClean="0"/>
              <a:t>) Bir pencere (alan) içinde yer alan piksel değerlerinin ortalamasını ifade eder. Bu filtre aynı zamanda bir lineer </a:t>
            </a:r>
            <a:r>
              <a:rPr lang="tr-TR" dirty="0" err="1" smtClean="0"/>
              <a:t>Low</a:t>
            </a:r>
            <a:r>
              <a:rPr lang="tr-TR" dirty="0" smtClean="0"/>
              <a:t> </a:t>
            </a:r>
            <a:r>
              <a:rPr lang="tr-TR" dirty="0" err="1" smtClean="0"/>
              <a:t>Pass</a:t>
            </a:r>
            <a:r>
              <a:rPr lang="tr-TR" dirty="0" smtClean="0"/>
              <a:t> </a:t>
            </a:r>
            <a:r>
              <a:rPr lang="tr-TR" dirty="0" err="1" smtClean="0"/>
              <a:t>Filter’dir</a:t>
            </a:r>
            <a:r>
              <a:rPr lang="tr-TR" dirty="0" smtClean="0"/>
              <a:t>. </a:t>
            </a:r>
            <a:r>
              <a:rPr lang="tr-TR" dirty="0" err="1" smtClean="0"/>
              <a:t>Low</a:t>
            </a:r>
            <a:r>
              <a:rPr lang="tr-TR" dirty="0" smtClean="0"/>
              <a:t> </a:t>
            </a:r>
            <a:r>
              <a:rPr lang="tr-TR" dirty="0" err="1" smtClean="0"/>
              <a:t>pass</a:t>
            </a:r>
            <a:r>
              <a:rPr lang="tr-TR" dirty="0" smtClean="0"/>
              <a:t> ortalama filtre oluşturmanın en bilinen metodu, pikselin (</a:t>
            </a:r>
            <a:r>
              <a:rPr lang="tr-TR" dirty="0" err="1" smtClean="0"/>
              <a:t>kernelin</a:t>
            </a:r>
            <a:r>
              <a:rPr lang="tr-TR" dirty="0" smtClean="0"/>
              <a:t> merkezindeki piksel) bulunduğu bölgedeki değerlerin ortalamasını hesaplamaktır. </a:t>
            </a:r>
            <a:r>
              <a:rPr lang="tr-TR" dirty="0" err="1" smtClean="0"/>
              <a:t>Kernel’in</a:t>
            </a:r>
            <a:r>
              <a:rPr lang="tr-TR" dirty="0" smtClean="0"/>
              <a:t> boyutunu, görüntünün ne kadar yumuşak olmasını istediğimize bağlı olarak değişir ve görüntü ona bağlı olarak bu durumdan etkilenir. Daha büyük bir boyut seçilirse, daha geniş bir alan üzerinde ortalama hesaplanacak ve bu durum yumuşatma etkisini arttıracaktır.</a:t>
            </a:r>
            <a:endParaRPr lang="tr-T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zinti">
  <a:themeElements>
    <a:clrScheme name="Gezinti">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Gezinti">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ezinti">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TotalTime>
  <Words>675</Words>
  <Application>Microsoft Office PowerPoint</Application>
  <PresentationFormat>Ekran Gösterisi (4:3)</PresentationFormat>
  <Paragraphs>13</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Gezinti</vt:lpstr>
      <vt:lpstr>Slayt 1</vt:lpstr>
      <vt:lpstr>Slayt 2</vt:lpstr>
      <vt:lpstr>Slayt 3</vt:lpstr>
      <vt:lpstr>Slayt 4</vt:lpstr>
      <vt:lpstr>Slayt 5</vt:lpstr>
      <vt:lpstr>Slayt 6</vt:lpstr>
      <vt:lpstr>Slayt 7</vt:lpstr>
      <vt:lpstr>Slayt 8</vt:lpstr>
      <vt:lpstr>Slayt 9</vt:lpstr>
      <vt:lpstr>Slayt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LENOVO</dc:creator>
  <cp:lastModifiedBy>LENOVO</cp:lastModifiedBy>
  <cp:revision>1</cp:revision>
  <dcterms:created xsi:type="dcterms:W3CDTF">2022-11-15T16:16:55Z</dcterms:created>
  <dcterms:modified xsi:type="dcterms:W3CDTF">2022-11-15T16:21:59Z</dcterms:modified>
</cp:coreProperties>
</file>