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268" r:id="rId4"/>
    <p:sldId id="257" r:id="rId5"/>
    <p:sldId id="258" r:id="rId6"/>
    <p:sldId id="261" r:id="rId7"/>
    <p:sldId id="264" r:id="rId8"/>
    <p:sldId id="262" r:id="rId9"/>
    <p:sldId id="263" r:id="rId10"/>
    <p:sldId id="265" r:id="rId11"/>
    <p:sldId id="259" r:id="rId12"/>
    <p:sldId id="271" r:id="rId13"/>
    <p:sldId id="272" r:id="rId14"/>
    <p:sldId id="269" r:id="rId15"/>
    <p:sldId id="270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9232"/>
  </p:normalViewPr>
  <p:slideViewPr>
    <p:cSldViewPr snapToGrid="0" snapToObjects="1">
      <p:cViewPr>
        <p:scale>
          <a:sx n="98" d="100"/>
          <a:sy n="98" d="100"/>
        </p:scale>
        <p:origin x="10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28F434-E2E5-0848-BEE0-40802E0A7875}" type="doc">
      <dgm:prSet loTypeId="urn:microsoft.com/office/officeart/2005/8/layout/venn1" loCatId="" qsTypeId="urn:microsoft.com/office/officeart/2005/8/quickstyle/simple4" qsCatId="simple" csTypeId="urn:microsoft.com/office/officeart/2005/8/colors/accent1_2" csCatId="accent1" phldr="1"/>
      <dgm:spPr/>
    </dgm:pt>
    <dgm:pt modelId="{7777473F-A27A-5948-B563-A0E9CCC8FDC3}">
      <dgm:prSet phldrT="[Text]"/>
      <dgm:spPr/>
      <dgm:t>
        <a:bodyPr/>
        <a:lstStyle/>
        <a:p>
          <a:r>
            <a:rPr lang="en-US" dirty="0" smtClean="0"/>
            <a:t>Power</a:t>
          </a:r>
          <a:endParaRPr lang="en-US" dirty="0"/>
        </a:p>
      </dgm:t>
    </dgm:pt>
    <dgm:pt modelId="{92E4C8A2-490E-664D-9CAC-50C227551B4C}" type="parTrans" cxnId="{C818ED51-D501-E64D-AAB9-F975454FDBDD}">
      <dgm:prSet/>
      <dgm:spPr/>
      <dgm:t>
        <a:bodyPr/>
        <a:lstStyle/>
        <a:p>
          <a:endParaRPr lang="en-US"/>
        </a:p>
      </dgm:t>
    </dgm:pt>
    <dgm:pt modelId="{FCF6B1FC-A47D-BA42-AD48-3A7E5BFD4CB1}" type="sibTrans" cxnId="{C818ED51-D501-E64D-AAB9-F975454FDBDD}">
      <dgm:prSet/>
      <dgm:spPr/>
      <dgm:t>
        <a:bodyPr/>
        <a:lstStyle/>
        <a:p>
          <a:endParaRPr lang="en-US"/>
        </a:p>
      </dgm:t>
    </dgm:pt>
    <dgm:pt modelId="{D7573BC6-0407-7247-96E2-EE7358E828B7}">
      <dgm:prSet phldrT="[Text]"/>
      <dgm:spPr/>
      <dgm:t>
        <a:bodyPr/>
        <a:lstStyle/>
        <a:p>
          <a:r>
            <a:rPr lang="en-US" dirty="0" smtClean="0"/>
            <a:t>Legitimacy</a:t>
          </a:r>
          <a:endParaRPr lang="en-US" dirty="0"/>
        </a:p>
      </dgm:t>
    </dgm:pt>
    <dgm:pt modelId="{E2F16909-D617-9145-BA1C-93446CDE43CE}" type="parTrans" cxnId="{26CE286F-ED93-A94D-A83B-B14B98FFFF42}">
      <dgm:prSet/>
      <dgm:spPr/>
      <dgm:t>
        <a:bodyPr/>
        <a:lstStyle/>
        <a:p>
          <a:endParaRPr lang="en-US"/>
        </a:p>
      </dgm:t>
    </dgm:pt>
    <dgm:pt modelId="{DF7CF9B1-0542-8B4B-A5B0-895DDDC56971}" type="sibTrans" cxnId="{26CE286F-ED93-A94D-A83B-B14B98FFFF42}">
      <dgm:prSet/>
      <dgm:spPr/>
      <dgm:t>
        <a:bodyPr/>
        <a:lstStyle/>
        <a:p>
          <a:endParaRPr lang="en-US"/>
        </a:p>
      </dgm:t>
    </dgm:pt>
    <dgm:pt modelId="{23C4A86B-192C-004A-91B7-7E5AF3150106}">
      <dgm:prSet phldrT="[Text]"/>
      <dgm:spPr/>
      <dgm:t>
        <a:bodyPr/>
        <a:lstStyle/>
        <a:p>
          <a:r>
            <a:rPr lang="en-US" dirty="0" smtClean="0"/>
            <a:t>Urgency</a:t>
          </a:r>
          <a:endParaRPr lang="en-US" dirty="0"/>
        </a:p>
      </dgm:t>
    </dgm:pt>
    <dgm:pt modelId="{D7E7D934-AF2B-6342-9D3B-C3626B68CEF2}" type="parTrans" cxnId="{461F5A2D-1B36-9145-8A5D-064FE338EC7C}">
      <dgm:prSet/>
      <dgm:spPr/>
      <dgm:t>
        <a:bodyPr/>
        <a:lstStyle/>
        <a:p>
          <a:endParaRPr lang="en-US"/>
        </a:p>
      </dgm:t>
    </dgm:pt>
    <dgm:pt modelId="{5BBD5C5B-287D-8743-BCCD-E275AD437165}" type="sibTrans" cxnId="{461F5A2D-1B36-9145-8A5D-064FE338EC7C}">
      <dgm:prSet/>
      <dgm:spPr/>
      <dgm:t>
        <a:bodyPr/>
        <a:lstStyle/>
        <a:p>
          <a:endParaRPr lang="en-US"/>
        </a:p>
      </dgm:t>
    </dgm:pt>
    <dgm:pt modelId="{1C37D81F-22BF-4D47-9AA1-B511062170DA}" type="pres">
      <dgm:prSet presAssocID="{4028F434-E2E5-0848-BEE0-40802E0A7875}" presName="compositeShape" presStyleCnt="0">
        <dgm:presLayoutVars>
          <dgm:chMax val="7"/>
          <dgm:dir/>
          <dgm:resizeHandles val="exact"/>
        </dgm:presLayoutVars>
      </dgm:prSet>
      <dgm:spPr/>
    </dgm:pt>
    <dgm:pt modelId="{7FD8D6B0-BCA9-324A-AE90-B14ADB2B8140}" type="pres">
      <dgm:prSet presAssocID="{7777473F-A27A-5948-B563-A0E9CCC8FDC3}" presName="circ1" presStyleLbl="vennNode1" presStyleIdx="0" presStyleCnt="3"/>
      <dgm:spPr/>
    </dgm:pt>
    <dgm:pt modelId="{F6C98A79-91F1-C24A-BDDB-41A85E38E9B1}" type="pres">
      <dgm:prSet presAssocID="{7777473F-A27A-5948-B563-A0E9CCC8FDC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FB9BBA7-8346-6145-AE6D-472A5F7774FD}" type="pres">
      <dgm:prSet presAssocID="{D7573BC6-0407-7247-96E2-EE7358E828B7}" presName="circ2" presStyleLbl="vennNode1" presStyleIdx="1" presStyleCnt="3"/>
      <dgm:spPr/>
    </dgm:pt>
    <dgm:pt modelId="{E09BBB25-BD40-694F-8B34-1E23E3A25CB6}" type="pres">
      <dgm:prSet presAssocID="{D7573BC6-0407-7247-96E2-EE7358E828B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82FF82B-B7F6-2D4F-91C8-F9F6F3C95977}" type="pres">
      <dgm:prSet presAssocID="{23C4A86B-192C-004A-91B7-7E5AF3150106}" presName="circ3" presStyleLbl="vennNode1" presStyleIdx="2" presStyleCnt="3"/>
      <dgm:spPr/>
    </dgm:pt>
    <dgm:pt modelId="{405F3EC5-12B2-EF41-80ED-599B277BA16B}" type="pres">
      <dgm:prSet presAssocID="{23C4A86B-192C-004A-91B7-7E5AF315010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41A0636-349B-0A4C-BB7D-B024EFE64EBF}" type="presOf" srcId="{23C4A86B-192C-004A-91B7-7E5AF3150106}" destId="{405F3EC5-12B2-EF41-80ED-599B277BA16B}" srcOrd="1" destOrd="0" presId="urn:microsoft.com/office/officeart/2005/8/layout/venn1"/>
    <dgm:cxn modelId="{2C29230B-5D5F-B74C-9201-AE7C4A3E824D}" type="presOf" srcId="{7777473F-A27A-5948-B563-A0E9CCC8FDC3}" destId="{7FD8D6B0-BCA9-324A-AE90-B14ADB2B8140}" srcOrd="0" destOrd="0" presId="urn:microsoft.com/office/officeart/2005/8/layout/venn1"/>
    <dgm:cxn modelId="{461F5A2D-1B36-9145-8A5D-064FE338EC7C}" srcId="{4028F434-E2E5-0848-BEE0-40802E0A7875}" destId="{23C4A86B-192C-004A-91B7-7E5AF3150106}" srcOrd="2" destOrd="0" parTransId="{D7E7D934-AF2B-6342-9D3B-C3626B68CEF2}" sibTransId="{5BBD5C5B-287D-8743-BCCD-E275AD437165}"/>
    <dgm:cxn modelId="{689046D9-DF0E-FC4F-9935-4DEF50BC7AFE}" type="presOf" srcId="{D7573BC6-0407-7247-96E2-EE7358E828B7}" destId="{E09BBB25-BD40-694F-8B34-1E23E3A25CB6}" srcOrd="1" destOrd="0" presId="urn:microsoft.com/office/officeart/2005/8/layout/venn1"/>
    <dgm:cxn modelId="{A130A324-82D5-D745-8488-2B4FF575B72F}" type="presOf" srcId="{D7573BC6-0407-7247-96E2-EE7358E828B7}" destId="{DFB9BBA7-8346-6145-AE6D-472A5F7774FD}" srcOrd="0" destOrd="0" presId="urn:microsoft.com/office/officeart/2005/8/layout/venn1"/>
    <dgm:cxn modelId="{C818ED51-D501-E64D-AAB9-F975454FDBDD}" srcId="{4028F434-E2E5-0848-BEE0-40802E0A7875}" destId="{7777473F-A27A-5948-B563-A0E9CCC8FDC3}" srcOrd="0" destOrd="0" parTransId="{92E4C8A2-490E-664D-9CAC-50C227551B4C}" sibTransId="{FCF6B1FC-A47D-BA42-AD48-3A7E5BFD4CB1}"/>
    <dgm:cxn modelId="{26CE286F-ED93-A94D-A83B-B14B98FFFF42}" srcId="{4028F434-E2E5-0848-BEE0-40802E0A7875}" destId="{D7573BC6-0407-7247-96E2-EE7358E828B7}" srcOrd="1" destOrd="0" parTransId="{E2F16909-D617-9145-BA1C-93446CDE43CE}" sibTransId="{DF7CF9B1-0542-8B4B-A5B0-895DDDC56971}"/>
    <dgm:cxn modelId="{5E74EAF4-41DF-A148-9D07-FDC2D2BAC2CB}" type="presOf" srcId="{4028F434-E2E5-0848-BEE0-40802E0A7875}" destId="{1C37D81F-22BF-4D47-9AA1-B511062170DA}" srcOrd="0" destOrd="0" presId="urn:microsoft.com/office/officeart/2005/8/layout/venn1"/>
    <dgm:cxn modelId="{DD09F8BD-EE48-5147-9B22-F751D397933D}" type="presOf" srcId="{7777473F-A27A-5948-B563-A0E9CCC8FDC3}" destId="{F6C98A79-91F1-C24A-BDDB-41A85E38E9B1}" srcOrd="1" destOrd="0" presId="urn:microsoft.com/office/officeart/2005/8/layout/venn1"/>
    <dgm:cxn modelId="{AD325814-F960-D748-A9C1-02A835A7A909}" type="presOf" srcId="{23C4A86B-192C-004A-91B7-7E5AF3150106}" destId="{882FF82B-B7F6-2D4F-91C8-F9F6F3C95977}" srcOrd="0" destOrd="0" presId="urn:microsoft.com/office/officeart/2005/8/layout/venn1"/>
    <dgm:cxn modelId="{4535A4F6-D418-574F-91FE-C74E530BEC3E}" type="presParOf" srcId="{1C37D81F-22BF-4D47-9AA1-B511062170DA}" destId="{7FD8D6B0-BCA9-324A-AE90-B14ADB2B8140}" srcOrd="0" destOrd="0" presId="urn:microsoft.com/office/officeart/2005/8/layout/venn1"/>
    <dgm:cxn modelId="{63A9F0AE-F7AA-C942-8347-071ABF95D29B}" type="presParOf" srcId="{1C37D81F-22BF-4D47-9AA1-B511062170DA}" destId="{F6C98A79-91F1-C24A-BDDB-41A85E38E9B1}" srcOrd="1" destOrd="0" presId="urn:microsoft.com/office/officeart/2005/8/layout/venn1"/>
    <dgm:cxn modelId="{02DB24E0-C90E-E542-A7B7-C60CF6AF8F00}" type="presParOf" srcId="{1C37D81F-22BF-4D47-9AA1-B511062170DA}" destId="{DFB9BBA7-8346-6145-AE6D-472A5F7774FD}" srcOrd="2" destOrd="0" presId="urn:microsoft.com/office/officeart/2005/8/layout/venn1"/>
    <dgm:cxn modelId="{4E2D5E73-C6D8-A64E-B023-0EE0005F9F47}" type="presParOf" srcId="{1C37D81F-22BF-4D47-9AA1-B511062170DA}" destId="{E09BBB25-BD40-694F-8B34-1E23E3A25CB6}" srcOrd="3" destOrd="0" presId="urn:microsoft.com/office/officeart/2005/8/layout/venn1"/>
    <dgm:cxn modelId="{08A5E80D-DC7A-3149-9CF3-9382F76148E1}" type="presParOf" srcId="{1C37D81F-22BF-4D47-9AA1-B511062170DA}" destId="{882FF82B-B7F6-2D4F-91C8-F9F6F3C95977}" srcOrd="4" destOrd="0" presId="urn:microsoft.com/office/officeart/2005/8/layout/venn1"/>
    <dgm:cxn modelId="{B6481B22-8124-0543-BECA-B413E2C7FBF0}" type="presParOf" srcId="{1C37D81F-22BF-4D47-9AA1-B511062170DA}" destId="{405F3EC5-12B2-EF41-80ED-599B277BA16B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8D6B0-BCA9-324A-AE90-B14ADB2B8140}">
      <dsp:nvSpPr>
        <dsp:cNvPr id="0" name=""/>
        <dsp:cNvSpPr/>
      </dsp:nvSpPr>
      <dsp:spPr>
        <a:xfrm>
          <a:off x="1094898" y="62329"/>
          <a:ext cx="2991802" cy="2991802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Power</a:t>
          </a:r>
          <a:endParaRPr lang="en-US" sz="3200" kern="1200" dirty="0"/>
        </a:p>
      </dsp:txBody>
      <dsp:txXfrm>
        <a:off x="1493805" y="585894"/>
        <a:ext cx="2193988" cy="1346311"/>
      </dsp:txXfrm>
    </dsp:sp>
    <dsp:sp modelId="{DFB9BBA7-8346-6145-AE6D-472A5F7774FD}">
      <dsp:nvSpPr>
        <dsp:cNvPr id="0" name=""/>
        <dsp:cNvSpPr/>
      </dsp:nvSpPr>
      <dsp:spPr>
        <a:xfrm>
          <a:off x="2174440" y="1932205"/>
          <a:ext cx="2991802" cy="2991802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Legitimacy</a:t>
          </a:r>
          <a:endParaRPr lang="en-US" sz="3200" kern="1200" dirty="0"/>
        </a:p>
      </dsp:txBody>
      <dsp:txXfrm>
        <a:off x="3089433" y="2705088"/>
        <a:ext cx="1795081" cy="1645491"/>
      </dsp:txXfrm>
    </dsp:sp>
    <dsp:sp modelId="{882FF82B-B7F6-2D4F-91C8-F9F6F3C95977}">
      <dsp:nvSpPr>
        <dsp:cNvPr id="0" name=""/>
        <dsp:cNvSpPr/>
      </dsp:nvSpPr>
      <dsp:spPr>
        <a:xfrm>
          <a:off x="15356" y="1932205"/>
          <a:ext cx="2991802" cy="2991802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Urgency</a:t>
          </a:r>
          <a:endParaRPr lang="en-US" sz="3200" kern="1200" dirty="0"/>
        </a:p>
      </dsp:txBody>
      <dsp:txXfrm>
        <a:off x="297084" y="2705088"/>
        <a:ext cx="1795081" cy="1645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A9B9B-68D9-CC47-82DC-AFA9652085A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D4B3C-C2DD-FC45-A40C-CBE3C977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2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Amazon: prime tie-in; streaming/storing / non-</a:t>
            </a:r>
            <a:r>
              <a:rPr lang="en-US" dirty="0" err="1" smtClean="0"/>
              <a:t>drm</a:t>
            </a:r>
            <a:endParaRPr lang="en-US" dirty="0" smtClean="0"/>
          </a:p>
          <a:p>
            <a:r>
              <a:rPr lang="en-US" dirty="0" err="1" smtClean="0"/>
              <a:t>iHeartRadio</a:t>
            </a:r>
            <a:r>
              <a:rPr lang="en-US" dirty="0" smtClean="0"/>
              <a:t>: virtual radio &amp; recommendations</a:t>
            </a:r>
          </a:p>
          <a:p>
            <a:r>
              <a:rPr lang="en-US" dirty="0" smtClean="0"/>
              <a:t>Pandora:</a:t>
            </a:r>
            <a:r>
              <a:rPr lang="en-US" baseline="0" dirty="0" smtClean="0"/>
              <a:t> automated music discovery</a:t>
            </a:r>
          </a:p>
          <a:p>
            <a:r>
              <a:rPr lang="en-US" baseline="0" dirty="0" smtClean="0"/>
              <a:t>Spotify: social music discovery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D4B3C-C2DD-FC45-A40C-CBE3C977F1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2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63B5-6707-F24E-8117-73B5ACA4C716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DAEC-4EA7-D94D-BC41-FED2F481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7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63B5-6707-F24E-8117-73B5ACA4C716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DAEC-4EA7-D94D-BC41-FED2F481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1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63B5-6707-F24E-8117-73B5ACA4C716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DAEC-4EA7-D94D-BC41-FED2F481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0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63B5-6707-F24E-8117-73B5ACA4C716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DAEC-4EA7-D94D-BC41-FED2F481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5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63B5-6707-F24E-8117-73B5ACA4C716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DAEC-4EA7-D94D-BC41-FED2F481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4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63B5-6707-F24E-8117-73B5ACA4C716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DAEC-4EA7-D94D-BC41-FED2F481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63B5-6707-F24E-8117-73B5ACA4C716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DAEC-4EA7-D94D-BC41-FED2F481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9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63B5-6707-F24E-8117-73B5ACA4C716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DAEC-4EA7-D94D-BC41-FED2F481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7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63B5-6707-F24E-8117-73B5ACA4C716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DAEC-4EA7-D94D-BC41-FED2F481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5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63B5-6707-F24E-8117-73B5ACA4C716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DAEC-4EA7-D94D-BC41-FED2F481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1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63B5-6707-F24E-8117-73B5ACA4C716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DAEC-4EA7-D94D-BC41-FED2F481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6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9402"/>
            <a:ext cx="10515600" cy="4907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763B5-6707-F24E-8117-73B5ACA4C716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FDAEC-4EA7-D94D-BC41-FED2F481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4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MIS612: Text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40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Business Question?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one app and present findings relative to that app</a:t>
            </a:r>
          </a:p>
          <a:p>
            <a:r>
              <a:rPr lang="en-US" dirty="0" smtClean="0"/>
              <a:t>Market leadership/share</a:t>
            </a:r>
          </a:p>
          <a:p>
            <a:r>
              <a:rPr lang="en-US" dirty="0" smtClean="0"/>
              <a:t>Consumer perceptions</a:t>
            </a:r>
          </a:p>
          <a:p>
            <a:r>
              <a:rPr lang="en-US" dirty="0" smtClean="0"/>
              <a:t>How to improve</a:t>
            </a:r>
          </a:p>
          <a:p>
            <a:endParaRPr lang="en-US" dirty="0"/>
          </a:p>
          <a:p>
            <a:r>
              <a:rPr lang="en-US" dirty="0" smtClean="0"/>
              <a:t>Market Research</a:t>
            </a:r>
          </a:p>
          <a:p>
            <a:pPr lvl="1"/>
            <a:r>
              <a:rPr lang="en-US" dirty="0" smtClean="0"/>
              <a:t>Consumers</a:t>
            </a:r>
          </a:p>
          <a:p>
            <a:pPr lvl="1"/>
            <a:r>
              <a:rPr lang="en-US" dirty="0" smtClean="0"/>
              <a:t>Current perceptions</a:t>
            </a:r>
          </a:p>
          <a:p>
            <a:pPr lvl="1"/>
            <a:r>
              <a:rPr lang="en-US" dirty="0" smtClean="0"/>
              <a:t>Perception trends</a:t>
            </a:r>
          </a:p>
          <a:p>
            <a:pPr lvl="1"/>
            <a:r>
              <a:rPr lang="en-US" dirty="0" smtClean="0"/>
              <a:t>Competitor ratings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5941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Product Attributes (hypotheses)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works</a:t>
            </a:r>
          </a:p>
          <a:p>
            <a:r>
              <a:rPr lang="en-US" dirty="0" smtClean="0"/>
              <a:t>Easy to use</a:t>
            </a:r>
          </a:p>
          <a:p>
            <a:r>
              <a:rPr lang="en-US" dirty="0" smtClean="0"/>
              <a:t>Platform availability</a:t>
            </a:r>
          </a:p>
          <a:p>
            <a:r>
              <a:rPr lang="en-US" dirty="0" smtClean="0"/>
              <a:t>Selection/Variety</a:t>
            </a:r>
          </a:p>
          <a:p>
            <a:pPr lvl="1"/>
            <a:r>
              <a:rPr lang="en-US" dirty="0" smtClean="0"/>
              <a:t>music vs. streaming radio vs. podcasts</a:t>
            </a:r>
          </a:p>
          <a:p>
            <a:pPr lvl="1"/>
            <a:r>
              <a:rPr lang="en-US" dirty="0" smtClean="0"/>
              <a:t>Music variety</a:t>
            </a:r>
          </a:p>
          <a:p>
            <a:r>
              <a:rPr lang="en-US" dirty="0" smtClean="0"/>
              <a:t>Price</a:t>
            </a:r>
          </a:p>
          <a:p>
            <a:pPr lvl="1"/>
            <a:r>
              <a:rPr lang="en-US" dirty="0" smtClean="0"/>
              <a:t>Free trials</a:t>
            </a:r>
          </a:p>
          <a:p>
            <a:r>
              <a:rPr lang="en-US" dirty="0" smtClean="0"/>
              <a:t>Bandwidth</a:t>
            </a:r>
          </a:p>
          <a:p>
            <a:r>
              <a:rPr lang="en-US" dirty="0" smtClean="0"/>
              <a:t>Music quality</a:t>
            </a:r>
          </a:p>
          <a:p>
            <a:r>
              <a:rPr lang="en-US" dirty="0" smtClean="0"/>
              <a:t>Offline Cache / download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88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Checklist for Successful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30,000 foot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5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requirements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9788" y="1371202"/>
            <a:ext cx="7079846" cy="823912"/>
          </a:xfrm>
        </p:spPr>
        <p:txBody>
          <a:bodyPr anchor="ctr"/>
          <a:lstStyle/>
          <a:p>
            <a:pPr algn="ctr"/>
            <a:r>
              <a:rPr lang="en-US" dirty="0" smtClean="0"/>
              <a:t>Data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90945" y="2195114"/>
            <a:ext cx="7628689" cy="4143693"/>
          </a:xfrm>
        </p:spPr>
        <p:txBody>
          <a:bodyPr numCol="2"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Scrape Data</a:t>
            </a:r>
          </a:p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Clean Data</a:t>
            </a:r>
          </a:p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Create Training Set</a:t>
            </a:r>
          </a:p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Tokenize Data</a:t>
            </a:r>
          </a:p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Simplify Data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 Semantic dictionary</a:t>
            </a:r>
          </a:p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Thematic coding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 Training </a:t>
            </a:r>
            <a:r>
              <a:rPr lang="en-US" dirty="0" smtClean="0">
                <a:sym typeface="Wingdings"/>
              </a:rPr>
              <a:t> Full data</a:t>
            </a:r>
            <a:endParaRPr lang="en-US" dirty="0"/>
          </a:p>
          <a:p>
            <a:pPr>
              <a:buFont typeface="Wingdings" charset="2"/>
              <a:buChar char="q"/>
            </a:pPr>
            <a:r>
              <a:rPr lang="en-US" dirty="0" smtClean="0"/>
              <a:t> Analyze full data w/ respect to KPI’s and </a:t>
            </a:r>
            <a:r>
              <a:rPr lang="en-US" dirty="0" err="1" smtClean="0"/>
              <a:t>busn</a:t>
            </a:r>
            <a:r>
              <a:rPr lang="en-US" dirty="0" smtClean="0"/>
              <a:t>. question(s)</a:t>
            </a:r>
          </a:p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Move to Tableau</a:t>
            </a:r>
          </a:p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Dashboard &amp; Visualize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7919634" y="1371202"/>
            <a:ext cx="3435754" cy="823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smtClean="0"/>
              <a:t>Business Tasks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7919634" y="2195114"/>
            <a:ext cx="4009130" cy="443428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dirty="0" smtClean="0"/>
              <a:t> Agree on scenario</a:t>
            </a:r>
          </a:p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Identify business question(s)</a:t>
            </a:r>
          </a:p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Identify KPIs</a:t>
            </a:r>
          </a:p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Identify performance re: KPIs</a:t>
            </a:r>
          </a:p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Analyze, Conclude, Recommend</a:t>
            </a:r>
          </a:p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Report / Present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2201" y="2050434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mtClean="0">
                <a:solidFill>
                  <a:srgbClr val="00FA00"/>
                </a:solidFill>
              </a:rPr>
              <a:t>✓</a:t>
            </a:r>
            <a:endParaRPr lang="en-US" sz="3600">
              <a:solidFill>
                <a:srgbClr val="00FA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878070" y="2195114"/>
            <a:ext cx="0" cy="37069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870890" y="2090334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mtClean="0">
                <a:solidFill>
                  <a:srgbClr val="00FA00"/>
                </a:solidFill>
              </a:rPr>
              <a:t>✓</a:t>
            </a:r>
            <a:endParaRPr lang="en-US" sz="360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78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95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Situation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88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Situation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current business situation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49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Assignments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94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Next-Steps &amp; Task Assignments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836786"/>
              </p:ext>
            </p:extLst>
          </p:nvPr>
        </p:nvGraphicFramePr>
        <p:xfrm>
          <a:off x="838200" y="1269999"/>
          <a:ext cx="10515600" cy="5222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4765041"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q"/>
                      </a:pPr>
                      <a:r>
                        <a:rPr lang="en-US" b="0" dirty="0" smtClean="0"/>
                        <a:t>Figure</a:t>
                      </a:r>
                      <a:r>
                        <a:rPr lang="en-US" b="0" baseline="0" dirty="0" smtClean="0"/>
                        <a:t> out time frame our data covers</a:t>
                      </a:r>
                    </a:p>
                    <a:p>
                      <a:pPr marL="285750" indent="-285750">
                        <a:buFont typeface="Wingdings" charset="2"/>
                        <a:buChar char="q"/>
                        <a:tabLst/>
                      </a:pPr>
                      <a:r>
                        <a:rPr lang="en-US" b="0" dirty="0" smtClean="0"/>
                        <a:t>Research history of streaming music apps </a:t>
                      </a:r>
                    </a:p>
                    <a:p>
                      <a:pPr marL="457200" lvl="1" indent="-171450">
                        <a:buFont typeface="Arial" charset="0"/>
                        <a:buChar char="•"/>
                        <a:tabLst/>
                      </a:pPr>
                      <a:r>
                        <a:rPr lang="en-US" b="0" dirty="0" smtClean="0"/>
                        <a:t>Who came first?</a:t>
                      </a:r>
                    </a:p>
                    <a:p>
                      <a:pPr marL="457200" lvl="1" indent="-171450">
                        <a:buFont typeface="Arial" charset="0"/>
                        <a:buChar char="•"/>
                        <a:tabLst/>
                      </a:pPr>
                      <a:r>
                        <a:rPr lang="en-US" b="0" dirty="0" smtClean="0"/>
                        <a:t>What was timeline?</a:t>
                      </a:r>
                    </a:p>
                    <a:p>
                      <a:pPr marL="457200" lvl="1" indent="-171450">
                        <a:buFont typeface="Arial" charset="0"/>
                        <a:buChar char="•"/>
                        <a:tabLst/>
                      </a:pPr>
                      <a:r>
                        <a:rPr lang="en-US" b="0" dirty="0" smtClean="0"/>
                        <a:t>Any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dirty="0" smtClean="0"/>
                        <a:t>big news/controversy relative to the timeframe of our data?</a:t>
                      </a:r>
                    </a:p>
                    <a:p>
                      <a:pPr marL="285750" indent="-285750">
                        <a:buFont typeface="Wingdings" charset="2"/>
                        <a:buChar char="q"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q"/>
                      </a:pPr>
                      <a:r>
                        <a:rPr lang="en-US" b="0" dirty="0" smtClean="0"/>
                        <a:t>Write function to pull </a:t>
                      </a:r>
                      <a:r>
                        <a:rPr lang="en-US" b="0" i="1" dirty="0" smtClean="0"/>
                        <a:t>proportional sample</a:t>
                      </a:r>
                      <a:r>
                        <a:rPr lang="en-US" b="0" i="0" dirty="0" smtClean="0"/>
                        <a:t> from</a:t>
                      </a:r>
                      <a:r>
                        <a:rPr lang="en-US" b="0" i="0" baseline="0" dirty="0" smtClean="0"/>
                        <a:t> original data</a:t>
                      </a:r>
                    </a:p>
                    <a:p>
                      <a:pPr marL="457200" lvl="1" indent="-171450">
                        <a:buFont typeface="Arial" charset="0"/>
                        <a:buChar char="•"/>
                        <a:tabLst/>
                      </a:pPr>
                      <a:r>
                        <a:rPr lang="en-US" b="0" dirty="0" smtClean="0"/>
                        <a:t>Identify %s</a:t>
                      </a:r>
                      <a:r>
                        <a:rPr lang="en-US" b="0" baseline="0" dirty="0" smtClean="0"/>
                        <a:t> original data for each service, date*service, rating*service</a:t>
                      </a:r>
                    </a:p>
                    <a:p>
                      <a:pPr marL="457200" lvl="1" indent="-171450">
                        <a:buFont typeface="Arial" charset="0"/>
                        <a:buChar char="•"/>
                        <a:tabLst/>
                      </a:pPr>
                      <a:r>
                        <a:rPr lang="en-US" b="0" baseline="0" dirty="0" smtClean="0"/>
                        <a:t>Pull representative training sample (30% of total records)</a:t>
                      </a:r>
                    </a:p>
                    <a:p>
                      <a:pPr marL="457200" lvl="1" indent="-171450">
                        <a:buFont typeface="Arial" charset="0"/>
                        <a:buChar char="•"/>
                        <a:tabLst/>
                      </a:pPr>
                      <a:r>
                        <a:rPr lang="en-US" b="0" baseline="0" dirty="0" smtClean="0"/>
                        <a:t>Ensure training sample proportions are similar to original data proportions</a:t>
                      </a:r>
                      <a:endParaRPr lang="en-US" b="0" dirty="0" smtClean="0"/>
                    </a:p>
                    <a:p>
                      <a:pPr marL="285750" indent="-285750">
                        <a:buFont typeface="Wingdings" charset="2"/>
                        <a:buChar char="q"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q"/>
                      </a:pPr>
                      <a:r>
                        <a:rPr lang="en-US" b="0" dirty="0" smtClean="0"/>
                        <a:t>Write function for Corpus generation</a:t>
                      </a:r>
                    </a:p>
                    <a:p>
                      <a:pPr marL="457200" lvl="1" indent="-171450">
                        <a:buFont typeface="Arial" charset="0"/>
                        <a:buChar char="•"/>
                        <a:tabLst/>
                      </a:pPr>
                      <a:r>
                        <a:rPr lang="en-US" b="0" dirty="0" smtClean="0"/>
                        <a:t>Import data</a:t>
                      </a:r>
                    </a:p>
                    <a:p>
                      <a:pPr marL="457200" lvl="1" indent="-171450">
                        <a:buFont typeface="Arial" charset="0"/>
                        <a:buChar char="•"/>
                        <a:tabLst/>
                      </a:pPr>
                      <a:r>
                        <a:rPr lang="en-US" b="0" dirty="0" smtClean="0"/>
                        <a:t>Tokenize</a:t>
                      </a:r>
                    </a:p>
                    <a:p>
                      <a:pPr marL="457200" lvl="1" indent="-171450">
                        <a:buFont typeface="Arial" charset="0"/>
                        <a:buChar char="•"/>
                        <a:tabLst/>
                      </a:pPr>
                      <a:r>
                        <a:rPr lang="en-US" b="0" dirty="0" smtClean="0"/>
                        <a:t>Frequency</a:t>
                      </a:r>
                      <a:r>
                        <a:rPr lang="en-US" b="0" baseline="0" dirty="0" smtClean="0"/>
                        <a:t> analysis</a:t>
                      </a:r>
                    </a:p>
                    <a:p>
                      <a:pPr marL="457200" lvl="1" indent="-171450">
                        <a:buFont typeface="Arial" charset="0"/>
                        <a:buChar char="•"/>
                        <a:tabLst/>
                      </a:pPr>
                      <a:r>
                        <a:rPr lang="en-US" b="0" baseline="0" dirty="0" smtClean="0"/>
                        <a:t>Identify key words/concepts (if possible)</a:t>
                      </a:r>
                    </a:p>
                    <a:p>
                      <a:pPr marL="457200" lvl="1" indent="-171450">
                        <a:buFont typeface="Arial" charset="0"/>
                        <a:buChar char="•"/>
                        <a:tabLst/>
                      </a:pPr>
                      <a:r>
                        <a:rPr lang="en-US" b="0" baseline="0" dirty="0" smtClean="0"/>
                        <a:t>Identify relationships from key words/concepts</a:t>
                      </a:r>
                    </a:p>
                    <a:p>
                      <a:pPr marL="457200" lvl="1" indent="-171450">
                        <a:buFont typeface="Arial" charset="0"/>
                        <a:buChar char="•"/>
                        <a:tabLst/>
                      </a:pP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q"/>
                        <a:tabLst/>
                        <a:defRPr/>
                      </a:pPr>
                      <a:r>
                        <a:rPr lang="en-US" b="0" dirty="0" smtClean="0"/>
                        <a:t>Find dictionaries and Investigate</a:t>
                      </a:r>
                      <a:r>
                        <a:rPr lang="en-US" b="0" baseline="0" dirty="0" smtClean="0"/>
                        <a:t> techniques for the next week</a:t>
                      </a:r>
                      <a:endParaRPr lang="en-US" b="0" dirty="0" smtClean="0"/>
                    </a:p>
                    <a:p>
                      <a:pPr marL="457200" lvl="1" indent="-171450">
                        <a:buFont typeface="Arial" charset="0"/>
                        <a:buChar char="•"/>
                        <a:tabLst/>
                      </a:pPr>
                      <a:r>
                        <a:rPr lang="en-US" b="0" dirty="0" smtClean="0"/>
                        <a:t>Stop-word dictionary management</a:t>
                      </a:r>
                    </a:p>
                    <a:p>
                      <a:pPr marL="4572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0" baseline="0" dirty="0" smtClean="0"/>
                        <a:t>Synonym coding</a:t>
                      </a:r>
                      <a:endParaRPr lang="en-US" b="0" dirty="0" smtClean="0"/>
                    </a:p>
                    <a:p>
                      <a:pPr marL="4572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0" baseline="0" dirty="0" smtClean="0"/>
                        <a:t>Lemmatization* / Stemming</a:t>
                      </a:r>
                    </a:p>
                    <a:p>
                      <a:pPr marL="4572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0" baseline="0" dirty="0" smtClean="0"/>
                        <a:t>N-gram generation*</a:t>
                      </a:r>
                      <a:endParaRPr lang="en-US" b="0" dirty="0" smtClean="0"/>
                    </a:p>
                    <a:p>
                      <a:pPr marL="457200" lvl="1" indent="-171450">
                        <a:buFont typeface="Arial" charset="0"/>
                        <a:buChar char="•"/>
                        <a:tabLst/>
                      </a:pPr>
                      <a:r>
                        <a:rPr lang="en-US" b="0" dirty="0" smtClean="0"/>
                        <a:t>Semantic</a:t>
                      </a:r>
                      <a:r>
                        <a:rPr lang="en-US" b="0" baseline="0" dirty="0" smtClean="0"/>
                        <a:t> dictionary management</a:t>
                      </a:r>
                    </a:p>
                    <a:p>
                      <a:pPr marL="457200" lvl="1" indent="-171450">
                        <a:buFont typeface="Arial" charset="0"/>
                        <a:buChar char="•"/>
                        <a:tabLst/>
                      </a:pPr>
                      <a:r>
                        <a:rPr lang="en-US" b="0" baseline="0" dirty="0" smtClean="0"/>
                        <a:t>Programmatic thematic analysis*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Shashank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Drew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Faiz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Alex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873836" y="5507181"/>
            <a:ext cx="232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*bonus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2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Business Situation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major steps required for successful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Bring everyone up to speed on current code (and GitHub?)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Discuss immediate &amp; next steps in more detail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Assign tasks (due by class Monday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2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Situation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7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Proposition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06810"/>
              </p:ext>
            </p:extLst>
          </p:nvPr>
        </p:nvGraphicFramePr>
        <p:xfrm>
          <a:off x="838199" y="1825625"/>
          <a:ext cx="10515600" cy="4271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8229600"/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</a:t>
                      </a:r>
                      <a:r>
                        <a:rPr lang="en-US" baseline="0" dirty="0" smtClean="0"/>
                        <a:t> Selling Prop</a:t>
                      </a:r>
                      <a:endParaRPr lang="en-US" dirty="0"/>
                    </a:p>
                  </a:txBody>
                  <a:tcPr/>
                </a:tc>
              </a:tr>
              <a:tr h="930647">
                <a:tc>
                  <a:txBody>
                    <a:bodyPr/>
                    <a:lstStyle/>
                    <a:p>
                      <a:r>
                        <a:rPr lang="en-US" dirty="0" smtClean="0"/>
                        <a:t>Amazon Music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prime tie-in; 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Streaming</a:t>
                      </a:r>
                      <a:r>
                        <a:rPr lang="en-US" baseline="0" dirty="0" smtClean="0"/>
                        <a:t> music</a:t>
                      </a:r>
                      <a:endParaRPr lang="en-US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Purchase/own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dirty="0" smtClean="0"/>
                        <a:t>store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/ non-</a:t>
                      </a:r>
                      <a:r>
                        <a:rPr lang="en-US" dirty="0" err="1" smtClean="0"/>
                        <a:t>drm</a:t>
                      </a:r>
                      <a:endParaRPr lang="en-US" dirty="0"/>
                    </a:p>
                  </a:txBody>
                  <a:tcPr/>
                </a:tc>
              </a:tr>
              <a:tr h="93064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iHeartRadio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virtual radio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recommendations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  <a:tr h="930647">
                <a:tc>
                  <a:txBody>
                    <a:bodyPr/>
                    <a:lstStyle/>
                    <a:p>
                      <a:r>
                        <a:rPr lang="en-US" dirty="0" smtClean="0"/>
                        <a:t>Pandora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Automated</a:t>
                      </a:r>
                      <a:r>
                        <a:rPr lang="en-US" baseline="0" dirty="0" smtClean="0"/>
                        <a:t> music discovery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  <a:tr h="930647">
                <a:tc>
                  <a:txBody>
                    <a:bodyPr/>
                    <a:lstStyle/>
                    <a:p>
                      <a:r>
                        <a:rPr lang="en-US" dirty="0" smtClean="0"/>
                        <a:t>Spotify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social music discovery</a:t>
                      </a:r>
                      <a:endParaRPr lang="en-US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75657" y="6283234"/>
            <a:ext cx="233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Geo 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25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8877"/>
            <a:ext cx="10515600" cy="710640"/>
          </a:xfrm>
        </p:spPr>
        <p:txBody>
          <a:bodyPr/>
          <a:lstStyle/>
          <a:p>
            <a:r>
              <a:rPr lang="en-US" dirty="0" smtClean="0"/>
              <a:t>Value Chain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330037"/>
            <a:ext cx="10515600" cy="2560320"/>
          </a:xfrm>
        </p:spPr>
        <p:txBody>
          <a:bodyPr>
            <a:normAutofit/>
          </a:bodyPr>
          <a:lstStyle/>
          <a:p>
            <a:r>
              <a:rPr lang="en-US" dirty="0" smtClean="0"/>
              <a:t>Amazon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8200" y="4073237"/>
            <a:ext cx="10515600" cy="2560320"/>
          </a:xfrm>
        </p:spPr>
        <p:txBody>
          <a:bodyPr>
            <a:normAutofit/>
          </a:bodyPr>
          <a:lstStyle/>
          <a:p>
            <a:r>
              <a:rPr lang="en-US" dirty="0" err="1" smtClean="0"/>
              <a:t>iHeartRadio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4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Chain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2128858"/>
          </a:xfrm>
        </p:spPr>
        <p:txBody>
          <a:bodyPr/>
          <a:lstStyle/>
          <a:p>
            <a:r>
              <a:rPr lang="en-US" dirty="0" smtClean="0"/>
              <a:t>Pandora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8200" y="4049486"/>
            <a:ext cx="10515600" cy="2127477"/>
          </a:xfrm>
        </p:spPr>
        <p:txBody>
          <a:bodyPr/>
          <a:lstStyle/>
          <a:p>
            <a:r>
              <a:rPr lang="en-US" dirty="0" smtClean="0"/>
              <a:t>Spotify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57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36245"/>
          </a:xfrm>
        </p:spPr>
        <p:txBody>
          <a:bodyPr>
            <a:normAutofit/>
          </a:bodyPr>
          <a:lstStyle/>
          <a:p>
            <a:r>
              <a:rPr lang="en-US" dirty="0" smtClean="0"/>
              <a:t>Who is our audience? What is our reporting scenario?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901370"/>
            <a:ext cx="10515600" cy="4275593"/>
          </a:xfrm>
        </p:spPr>
        <p:txBody>
          <a:bodyPr/>
          <a:lstStyle/>
          <a:p>
            <a:r>
              <a:rPr lang="en-US" dirty="0" smtClean="0"/>
              <a:t>We are consultants presenting it to executives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0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 Analysis (external)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211283"/>
            <a:ext cx="5181600" cy="496568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Stakeholders: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364837" y="2958749"/>
            <a:ext cx="1460665" cy="1460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Competitive Rivalry</a:t>
            </a:r>
            <a:endParaRPr lang="en-US" sz="1100" dirty="0"/>
          </a:p>
        </p:txBody>
      </p:sp>
      <p:sp>
        <p:nvSpPr>
          <p:cNvPr id="8" name="Arc 7"/>
          <p:cNvSpPr/>
          <p:nvPr/>
        </p:nvSpPr>
        <p:spPr>
          <a:xfrm rot="18745841">
            <a:off x="2226489" y="2820401"/>
            <a:ext cx="1737360" cy="1737360"/>
          </a:xfrm>
          <a:prstGeom prst="arc">
            <a:avLst/>
          </a:prstGeom>
          <a:ln w="101600">
            <a:solidFill>
              <a:schemeClr val="accent3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rot="2545841">
            <a:off x="2226489" y="2820401"/>
            <a:ext cx="1737360" cy="1737360"/>
          </a:xfrm>
          <a:prstGeom prst="arc">
            <a:avLst/>
          </a:prstGeom>
          <a:ln w="101600">
            <a:solidFill>
              <a:schemeClr val="accent3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rot="7945841">
            <a:off x="2226490" y="2820401"/>
            <a:ext cx="1737360" cy="1737360"/>
          </a:xfrm>
          <a:prstGeom prst="arc">
            <a:avLst/>
          </a:prstGeom>
          <a:ln w="101600">
            <a:solidFill>
              <a:schemeClr val="accent3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rot="13345841">
            <a:off x="2226490" y="2820402"/>
            <a:ext cx="1737360" cy="1737360"/>
          </a:xfrm>
          <a:prstGeom prst="arc">
            <a:avLst/>
          </a:prstGeom>
          <a:ln w="101600">
            <a:solidFill>
              <a:schemeClr val="accent3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/>
        </p:nvSpPr>
        <p:spPr>
          <a:xfrm>
            <a:off x="409951" y="2998877"/>
            <a:ext cx="1627492" cy="1393372"/>
          </a:xfrm>
          <a:prstGeom prst="homePlate">
            <a:avLst>
              <a:gd name="adj" fmla="val 19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Supplier</a:t>
            </a:r>
            <a:endParaRPr lang="en-US" sz="1100" dirty="0"/>
          </a:p>
        </p:txBody>
      </p:sp>
      <p:sp>
        <p:nvSpPr>
          <p:cNvPr id="15" name="Pentagon 14"/>
          <p:cNvSpPr/>
          <p:nvPr/>
        </p:nvSpPr>
        <p:spPr>
          <a:xfrm rot="5400000">
            <a:off x="2281423" y="1128765"/>
            <a:ext cx="1627492" cy="1393372"/>
          </a:xfrm>
          <a:prstGeom prst="homePlate">
            <a:avLst>
              <a:gd name="adj" fmla="val 19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/>
              <a:t>New Entrant</a:t>
            </a:r>
            <a:endParaRPr lang="en-US" sz="1100" dirty="0"/>
          </a:p>
        </p:txBody>
      </p:sp>
      <p:sp>
        <p:nvSpPr>
          <p:cNvPr id="16" name="Pentagon 15"/>
          <p:cNvSpPr/>
          <p:nvPr/>
        </p:nvSpPr>
        <p:spPr>
          <a:xfrm flipH="1">
            <a:off x="4224174" y="2992395"/>
            <a:ext cx="1627492" cy="1393372"/>
          </a:xfrm>
          <a:prstGeom prst="homePlate">
            <a:avLst>
              <a:gd name="adj" fmla="val 19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Buyer</a:t>
            </a:r>
            <a:endParaRPr lang="en-US" sz="1100" dirty="0"/>
          </a:p>
        </p:txBody>
      </p:sp>
      <p:sp>
        <p:nvSpPr>
          <p:cNvPr id="17" name="Pentagon 16"/>
          <p:cNvSpPr/>
          <p:nvPr/>
        </p:nvSpPr>
        <p:spPr>
          <a:xfrm rot="16200000">
            <a:off x="2281423" y="4866109"/>
            <a:ext cx="1627492" cy="1393372"/>
          </a:xfrm>
          <a:prstGeom prst="homePlate">
            <a:avLst>
              <a:gd name="adj" fmla="val 19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100" dirty="0" smtClean="0"/>
              <a:t>Substitution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84907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 Analysis (internal)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95200455"/>
              </p:ext>
            </p:extLst>
          </p:nvPr>
        </p:nvGraphicFramePr>
        <p:xfrm>
          <a:off x="838200" y="1190625"/>
          <a:ext cx="5181600" cy="4986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90171"/>
            <a:ext cx="5181600" cy="4986792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Stakeholders: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66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0566935-EE83-404A-9C1B-90BD2766CFD2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455</Words>
  <Application>Microsoft Macintosh PowerPoint</Application>
  <PresentationFormat>Widescreen</PresentationFormat>
  <Paragraphs>128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Wingdings</vt:lpstr>
      <vt:lpstr>Arial</vt:lpstr>
      <vt:lpstr>Office Theme</vt:lpstr>
      <vt:lpstr>MIS612: Text Mining</vt:lpstr>
      <vt:lpstr>Agenda</vt:lpstr>
      <vt:lpstr>Business Situation Analysis</vt:lpstr>
      <vt:lpstr>Business Proposition</vt:lpstr>
      <vt:lpstr>Value Chain</vt:lpstr>
      <vt:lpstr>Value Chain</vt:lpstr>
      <vt:lpstr>Who is our audience? What is our reporting scenario?</vt:lpstr>
      <vt:lpstr>Stakeholder Analysis (external)</vt:lpstr>
      <vt:lpstr>Stakeholder Analysis (internal)</vt:lpstr>
      <vt:lpstr>Business Question?</vt:lpstr>
      <vt:lpstr>Key Product Attributes (hypotheses)</vt:lpstr>
      <vt:lpstr>High-Level Checklist for Successful Analysis</vt:lpstr>
      <vt:lpstr>High-level requirements</vt:lpstr>
      <vt:lpstr>Code Review</vt:lpstr>
      <vt:lpstr>Business Situation Analysis</vt:lpstr>
      <vt:lpstr>Business Situation Analysis</vt:lpstr>
      <vt:lpstr>Task Assignments</vt:lpstr>
      <vt:lpstr>Next-Steps &amp; Task Assignments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MIS612: Text Mining</dc:title>
  <dc:creator>Alex Graber</dc:creator>
  <cp:lastModifiedBy>Alex Graber</cp:lastModifiedBy>
  <cp:revision>15</cp:revision>
  <dcterms:created xsi:type="dcterms:W3CDTF">2017-11-17T12:55:47Z</dcterms:created>
  <dcterms:modified xsi:type="dcterms:W3CDTF">2017-11-17T21:26:10Z</dcterms:modified>
</cp:coreProperties>
</file>