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57" r:id="rId3"/>
    <p:sldId id="260" r:id="rId4"/>
    <p:sldId id="262" r:id="rId5"/>
    <p:sldId id="266" r:id="rId6"/>
    <p:sldId id="263" r:id="rId7"/>
    <p:sldId id="265" r:id="rId8"/>
    <p:sldId id="264" r:id="rId9"/>
    <p:sldId id="261"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a:srgbClr val="009193"/>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0" d="100"/>
          <a:sy n="110" d="100"/>
        </p:scale>
        <p:origin x="19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Store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Sheet1!$A$2:$A$29</c:f>
              <c:numCache>
                <c:formatCode>m/d/yy</c:formatCode>
                <c:ptCount val="28"/>
                <c:pt idx="0">
                  <c:v>40544.0</c:v>
                </c:pt>
                <c:pt idx="1">
                  <c:v>40634.0</c:v>
                </c:pt>
                <c:pt idx="2">
                  <c:v>40725.0</c:v>
                </c:pt>
                <c:pt idx="3">
                  <c:v>40817.0</c:v>
                </c:pt>
                <c:pt idx="4">
                  <c:v>40909.0</c:v>
                </c:pt>
                <c:pt idx="5">
                  <c:v>41000.0</c:v>
                </c:pt>
                <c:pt idx="6">
                  <c:v>41091.0</c:v>
                </c:pt>
                <c:pt idx="7">
                  <c:v>41183.0</c:v>
                </c:pt>
                <c:pt idx="8">
                  <c:v>41275.0</c:v>
                </c:pt>
                <c:pt idx="9">
                  <c:v>41365.0</c:v>
                </c:pt>
                <c:pt idx="10">
                  <c:v>41456.0</c:v>
                </c:pt>
                <c:pt idx="11">
                  <c:v>41548.0</c:v>
                </c:pt>
                <c:pt idx="12">
                  <c:v>41640.0</c:v>
                </c:pt>
                <c:pt idx="13">
                  <c:v>41730.0</c:v>
                </c:pt>
                <c:pt idx="14">
                  <c:v>41821.0</c:v>
                </c:pt>
                <c:pt idx="15">
                  <c:v>41913.0</c:v>
                </c:pt>
                <c:pt idx="16">
                  <c:v>42005.0</c:v>
                </c:pt>
                <c:pt idx="17">
                  <c:v>42095.0</c:v>
                </c:pt>
                <c:pt idx="18">
                  <c:v>42186.0</c:v>
                </c:pt>
                <c:pt idx="19">
                  <c:v>42278.0</c:v>
                </c:pt>
                <c:pt idx="20">
                  <c:v>42370.0</c:v>
                </c:pt>
                <c:pt idx="21">
                  <c:v>42461.0</c:v>
                </c:pt>
                <c:pt idx="22">
                  <c:v>42552.0</c:v>
                </c:pt>
                <c:pt idx="23">
                  <c:v>42644.0</c:v>
                </c:pt>
                <c:pt idx="24">
                  <c:v>42736.0</c:v>
                </c:pt>
                <c:pt idx="25">
                  <c:v>42826.0</c:v>
                </c:pt>
                <c:pt idx="26">
                  <c:v>42917.0</c:v>
                </c:pt>
                <c:pt idx="27">
                  <c:v>43009.0</c:v>
                </c:pt>
              </c:numCache>
            </c:numRef>
          </c:cat>
          <c:val>
            <c:numRef>
              <c:f>Sheet1!$B$2:$B$29</c:f>
              <c:numCache>
                <c:formatCode>0%</c:formatCode>
                <c:ptCount val="28"/>
                <c:pt idx="0">
                  <c:v>0.111111111111111</c:v>
                </c:pt>
                <c:pt idx="1">
                  <c:v>0.0</c:v>
                </c:pt>
                <c:pt idx="2">
                  <c:v>0.1</c:v>
                </c:pt>
                <c:pt idx="3">
                  <c:v>0.0</c:v>
                </c:pt>
                <c:pt idx="4">
                  <c:v>0.0</c:v>
                </c:pt>
                <c:pt idx="5">
                  <c:v>0.075</c:v>
                </c:pt>
                <c:pt idx="6">
                  <c:v>0.0652173913043478</c:v>
                </c:pt>
                <c:pt idx="7">
                  <c:v>0.0</c:v>
                </c:pt>
                <c:pt idx="8">
                  <c:v>0.0365853658536585</c:v>
                </c:pt>
                <c:pt idx="9">
                  <c:v>0.0131578947368421</c:v>
                </c:pt>
                <c:pt idx="10">
                  <c:v>0.0</c:v>
                </c:pt>
                <c:pt idx="11">
                  <c:v>0.0294117647058824</c:v>
                </c:pt>
                <c:pt idx="12">
                  <c:v>0.0148148148148148</c:v>
                </c:pt>
                <c:pt idx="13">
                  <c:v>0.0384615384615385</c:v>
                </c:pt>
                <c:pt idx="14">
                  <c:v>0.0232558139534884</c:v>
                </c:pt>
                <c:pt idx="15">
                  <c:v>0.0123456790123457</c:v>
                </c:pt>
                <c:pt idx="16">
                  <c:v>0.0103092783505155</c:v>
                </c:pt>
                <c:pt idx="17">
                  <c:v>0.0102040816326531</c:v>
                </c:pt>
                <c:pt idx="18">
                  <c:v>0.0229357798165138</c:v>
                </c:pt>
                <c:pt idx="19">
                  <c:v>0.0111111111111111</c:v>
                </c:pt>
                <c:pt idx="20">
                  <c:v>0.00909090909090909</c:v>
                </c:pt>
                <c:pt idx="21">
                  <c:v>0.0125786163522013</c:v>
                </c:pt>
                <c:pt idx="22">
                  <c:v>0.0145985401459854</c:v>
                </c:pt>
                <c:pt idx="23">
                  <c:v>0.00740740740740741</c:v>
                </c:pt>
                <c:pt idx="24">
                  <c:v>0.0</c:v>
                </c:pt>
                <c:pt idx="25">
                  <c:v>0.0</c:v>
                </c:pt>
                <c:pt idx="26">
                  <c:v>0.0</c:v>
                </c:pt>
                <c:pt idx="27">
                  <c:v>0.025</c:v>
                </c:pt>
              </c:numCache>
            </c:numRef>
          </c:val>
          <c:smooth val="0"/>
        </c:ser>
        <c:ser>
          <c:idx val="1"/>
          <c:order val="1"/>
          <c:tx>
            <c:strRef>
              <c:f>Sheet1!$C$1</c:f>
              <c:strCache>
                <c:ptCount val="1"/>
                <c:pt idx="0">
                  <c:v>Crash</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Sheet1!$A$2:$A$29</c:f>
              <c:numCache>
                <c:formatCode>m/d/yy</c:formatCode>
                <c:ptCount val="28"/>
                <c:pt idx="0">
                  <c:v>40544.0</c:v>
                </c:pt>
                <c:pt idx="1">
                  <c:v>40634.0</c:v>
                </c:pt>
                <c:pt idx="2">
                  <c:v>40725.0</c:v>
                </c:pt>
                <c:pt idx="3">
                  <c:v>40817.0</c:v>
                </c:pt>
                <c:pt idx="4">
                  <c:v>40909.0</c:v>
                </c:pt>
                <c:pt idx="5">
                  <c:v>41000.0</c:v>
                </c:pt>
                <c:pt idx="6">
                  <c:v>41091.0</c:v>
                </c:pt>
                <c:pt idx="7">
                  <c:v>41183.0</c:v>
                </c:pt>
                <c:pt idx="8">
                  <c:v>41275.0</c:v>
                </c:pt>
                <c:pt idx="9">
                  <c:v>41365.0</c:v>
                </c:pt>
                <c:pt idx="10">
                  <c:v>41456.0</c:v>
                </c:pt>
                <c:pt idx="11">
                  <c:v>41548.0</c:v>
                </c:pt>
                <c:pt idx="12">
                  <c:v>41640.0</c:v>
                </c:pt>
                <c:pt idx="13">
                  <c:v>41730.0</c:v>
                </c:pt>
                <c:pt idx="14">
                  <c:v>41821.0</c:v>
                </c:pt>
                <c:pt idx="15">
                  <c:v>41913.0</c:v>
                </c:pt>
                <c:pt idx="16">
                  <c:v>42005.0</c:v>
                </c:pt>
                <c:pt idx="17">
                  <c:v>42095.0</c:v>
                </c:pt>
                <c:pt idx="18">
                  <c:v>42186.0</c:v>
                </c:pt>
                <c:pt idx="19">
                  <c:v>42278.0</c:v>
                </c:pt>
                <c:pt idx="20">
                  <c:v>42370.0</c:v>
                </c:pt>
                <c:pt idx="21">
                  <c:v>42461.0</c:v>
                </c:pt>
                <c:pt idx="22">
                  <c:v>42552.0</c:v>
                </c:pt>
                <c:pt idx="23">
                  <c:v>42644.0</c:v>
                </c:pt>
                <c:pt idx="24">
                  <c:v>42736.0</c:v>
                </c:pt>
                <c:pt idx="25">
                  <c:v>42826.0</c:v>
                </c:pt>
                <c:pt idx="26">
                  <c:v>42917.0</c:v>
                </c:pt>
                <c:pt idx="27">
                  <c:v>43009.0</c:v>
                </c:pt>
              </c:numCache>
            </c:numRef>
          </c:cat>
          <c:val>
            <c:numRef>
              <c:f>Sheet1!$C$2:$C$29</c:f>
              <c:numCache>
                <c:formatCode>0%</c:formatCode>
                <c:ptCount val="28"/>
                <c:pt idx="0">
                  <c:v>0.0</c:v>
                </c:pt>
                <c:pt idx="1">
                  <c:v>0.0</c:v>
                </c:pt>
                <c:pt idx="2">
                  <c:v>0.0</c:v>
                </c:pt>
                <c:pt idx="3">
                  <c:v>0.0</c:v>
                </c:pt>
                <c:pt idx="4">
                  <c:v>0.0</c:v>
                </c:pt>
                <c:pt idx="5">
                  <c:v>0.0</c:v>
                </c:pt>
                <c:pt idx="6">
                  <c:v>0.0434782608695652</c:v>
                </c:pt>
                <c:pt idx="7">
                  <c:v>0.0</c:v>
                </c:pt>
                <c:pt idx="8">
                  <c:v>0.0</c:v>
                </c:pt>
                <c:pt idx="9">
                  <c:v>0.0</c:v>
                </c:pt>
                <c:pt idx="10">
                  <c:v>0.0</c:v>
                </c:pt>
                <c:pt idx="11">
                  <c:v>0.0</c:v>
                </c:pt>
                <c:pt idx="12">
                  <c:v>0.00740740740740741</c:v>
                </c:pt>
                <c:pt idx="13">
                  <c:v>0.0</c:v>
                </c:pt>
                <c:pt idx="14">
                  <c:v>0.00465116279069767</c:v>
                </c:pt>
                <c:pt idx="15">
                  <c:v>0.0123456790123457</c:v>
                </c:pt>
                <c:pt idx="16">
                  <c:v>0.0103092783505155</c:v>
                </c:pt>
                <c:pt idx="17">
                  <c:v>0.0</c:v>
                </c:pt>
                <c:pt idx="18">
                  <c:v>0.0</c:v>
                </c:pt>
                <c:pt idx="19">
                  <c:v>0.0</c:v>
                </c:pt>
                <c:pt idx="20">
                  <c:v>0.00454545454545455</c:v>
                </c:pt>
                <c:pt idx="21">
                  <c:v>0.0</c:v>
                </c:pt>
                <c:pt idx="22">
                  <c:v>0.0</c:v>
                </c:pt>
                <c:pt idx="23">
                  <c:v>0.00740740740740741</c:v>
                </c:pt>
                <c:pt idx="24">
                  <c:v>0.0</c:v>
                </c:pt>
                <c:pt idx="25">
                  <c:v>0.00854700854700855</c:v>
                </c:pt>
                <c:pt idx="26">
                  <c:v>0.0</c:v>
                </c:pt>
                <c:pt idx="27">
                  <c:v>0.0</c:v>
                </c:pt>
              </c:numCache>
            </c:numRef>
          </c:val>
          <c:smooth val="0"/>
        </c:ser>
        <c:ser>
          <c:idx val="2"/>
          <c:order val="2"/>
          <c:tx>
            <c:strRef>
              <c:f>Sheet1!$D$1</c:f>
              <c:strCache>
                <c:ptCount val="1"/>
                <c:pt idx="0">
                  <c:v>Horrible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Sheet1!$A$2:$A$29</c:f>
              <c:numCache>
                <c:formatCode>m/d/yy</c:formatCode>
                <c:ptCount val="28"/>
                <c:pt idx="0">
                  <c:v>40544.0</c:v>
                </c:pt>
                <c:pt idx="1">
                  <c:v>40634.0</c:v>
                </c:pt>
                <c:pt idx="2">
                  <c:v>40725.0</c:v>
                </c:pt>
                <c:pt idx="3">
                  <c:v>40817.0</c:v>
                </c:pt>
                <c:pt idx="4">
                  <c:v>40909.0</c:v>
                </c:pt>
                <c:pt idx="5">
                  <c:v>41000.0</c:v>
                </c:pt>
                <c:pt idx="6">
                  <c:v>41091.0</c:v>
                </c:pt>
                <c:pt idx="7">
                  <c:v>41183.0</c:v>
                </c:pt>
                <c:pt idx="8">
                  <c:v>41275.0</c:v>
                </c:pt>
                <c:pt idx="9">
                  <c:v>41365.0</c:v>
                </c:pt>
                <c:pt idx="10">
                  <c:v>41456.0</c:v>
                </c:pt>
                <c:pt idx="11">
                  <c:v>41548.0</c:v>
                </c:pt>
                <c:pt idx="12">
                  <c:v>41640.0</c:v>
                </c:pt>
                <c:pt idx="13">
                  <c:v>41730.0</c:v>
                </c:pt>
                <c:pt idx="14">
                  <c:v>41821.0</c:v>
                </c:pt>
                <c:pt idx="15">
                  <c:v>41913.0</c:v>
                </c:pt>
                <c:pt idx="16">
                  <c:v>42005.0</c:v>
                </c:pt>
                <c:pt idx="17">
                  <c:v>42095.0</c:v>
                </c:pt>
                <c:pt idx="18">
                  <c:v>42186.0</c:v>
                </c:pt>
                <c:pt idx="19">
                  <c:v>42278.0</c:v>
                </c:pt>
                <c:pt idx="20">
                  <c:v>42370.0</c:v>
                </c:pt>
                <c:pt idx="21">
                  <c:v>42461.0</c:v>
                </c:pt>
                <c:pt idx="22">
                  <c:v>42552.0</c:v>
                </c:pt>
                <c:pt idx="23">
                  <c:v>42644.0</c:v>
                </c:pt>
                <c:pt idx="24">
                  <c:v>42736.0</c:v>
                </c:pt>
                <c:pt idx="25">
                  <c:v>42826.0</c:v>
                </c:pt>
                <c:pt idx="26">
                  <c:v>42917.0</c:v>
                </c:pt>
                <c:pt idx="27">
                  <c:v>43009.0</c:v>
                </c:pt>
              </c:numCache>
            </c:numRef>
          </c:cat>
          <c:val>
            <c:numRef>
              <c:f>Sheet1!$D$2:$D$29</c:f>
              <c:numCache>
                <c:formatCode>0%</c:formatCode>
                <c:ptCount val="28"/>
                <c:pt idx="0">
                  <c:v>0.0</c:v>
                </c:pt>
                <c:pt idx="1">
                  <c:v>0.0</c:v>
                </c:pt>
                <c:pt idx="2">
                  <c:v>0.0</c:v>
                </c:pt>
                <c:pt idx="3">
                  <c:v>0.0</c:v>
                </c:pt>
                <c:pt idx="4">
                  <c:v>0.0</c:v>
                </c:pt>
                <c:pt idx="5">
                  <c:v>0.0</c:v>
                </c:pt>
                <c:pt idx="6">
                  <c:v>0.0</c:v>
                </c:pt>
                <c:pt idx="7">
                  <c:v>0.0</c:v>
                </c:pt>
                <c:pt idx="8">
                  <c:v>0.0</c:v>
                </c:pt>
                <c:pt idx="9">
                  <c:v>0.0</c:v>
                </c:pt>
                <c:pt idx="10">
                  <c:v>0.012987012987013</c:v>
                </c:pt>
                <c:pt idx="11">
                  <c:v>0.0</c:v>
                </c:pt>
                <c:pt idx="12">
                  <c:v>0.0</c:v>
                </c:pt>
                <c:pt idx="13">
                  <c:v>0.00769230769230769</c:v>
                </c:pt>
                <c:pt idx="14">
                  <c:v>0.00465116279069767</c:v>
                </c:pt>
                <c:pt idx="15">
                  <c:v>0.00823045267489712</c:v>
                </c:pt>
                <c:pt idx="16">
                  <c:v>0.00515463917525773</c:v>
                </c:pt>
                <c:pt idx="17">
                  <c:v>0.0153061224489796</c:v>
                </c:pt>
                <c:pt idx="18">
                  <c:v>0.0</c:v>
                </c:pt>
                <c:pt idx="19">
                  <c:v>0.00555555555555556</c:v>
                </c:pt>
                <c:pt idx="20">
                  <c:v>0.00909090909090909</c:v>
                </c:pt>
                <c:pt idx="21">
                  <c:v>0.0</c:v>
                </c:pt>
                <c:pt idx="22">
                  <c:v>0.0</c:v>
                </c:pt>
                <c:pt idx="23">
                  <c:v>0.0</c:v>
                </c:pt>
                <c:pt idx="24">
                  <c:v>0.0</c:v>
                </c:pt>
                <c:pt idx="25">
                  <c:v>0.0170940170940171</c:v>
                </c:pt>
                <c:pt idx="26">
                  <c:v>0.00714285714285714</c:v>
                </c:pt>
                <c:pt idx="27">
                  <c:v>0.0</c:v>
                </c:pt>
              </c:numCache>
            </c:numRef>
          </c:val>
          <c:smooth val="0"/>
        </c:ser>
        <c:ser>
          <c:idx val="3"/>
          <c:order val="3"/>
          <c:tx>
            <c:strRef>
              <c:f>Sheet1!$E$1</c:f>
              <c:strCache>
                <c:ptCount val="1"/>
                <c:pt idx="0">
                  <c:v>Commercial</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Sheet1!$A$2:$A$29</c:f>
              <c:numCache>
                <c:formatCode>m/d/yy</c:formatCode>
                <c:ptCount val="28"/>
                <c:pt idx="0">
                  <c:v>40544.0</c:v>
                </c:pt>
                <c:pt idx="1">
                  <c:v>40634.0</c:v>
                </c:pt>
                <c:pt idx="2">
                  <c:v>40725.0</c:v>
                </c:pt>
                <c:pt idx="3">
                  <c:v>40817.0</c:v>
                </c:pt>
                <c:pt idx="4">
                  <c:v>40909.0</c:v>
                </c:pt>
                <c:pt idx="5">
                  <c:v>41000.0</c:v>
                </c:pt>
                <c:pt idx="6">
                  <c:v>41091.0</c:v>
                </c:pt>
                <c:pt idx="7">
                  <c:v>41183.0</c:v>
                </c:pt>
                <c:pt idx="8">
                  <c:v>41275.0</c:v>
                </c:pt>
                <c:pt idx="9">
                  <c:v>41365.0</c:v>
                </c:pt>
                <c:pt idx="10">
                  <c:v>41456.0</c:v>
                </c:pt>
                <c:pt idx="11">
                  <c:v>41548.0</c:v>
                </c:pt>
                <c:pt idx="12">
                  <c:v>41640.0</c:v>
                </c:pt>
                <c:pt idx="13">
                  <c:v>41730.0</c:v>
                </c:pt>
                <c:pt idx="14">
                  <c:v>41821.0</c:v>
                </c:pt>
                <c:pt idx="15">
                  <c:v>41913.0</c:v>
                </c:pt>
                <c:pt idx="16">
                  <c:v>42005.0</c:v>
                </c:pt>
                <c:pt idx="17">
                  <c:v>42095.0</c:v>
                </c:pt>
                <c:pt idx="18">
                  <c:v>42186.0</c:v>
                </c:pt>
                <c:pt idx="19">
                  <c:v>42278.0</c:v>
                </c:pt>
                <c:pt idx="20">
                  <c:v>42370.0</c:v>
                </c:pt>
                <c:pt idx="21">
                  <c:v>42461.0</c:v>
                </c:pt>
                <c:pt idx="22">
                  <c:v>42552.0</c:v>
                </c:pt>
                <c:pt idx="23">
                  <c:v>42644.0</c:v>
                </c:pt>
                <c:pt idx="24">
                  <c:v>42736.0</c:v>
                </c:pt>
                <c:pt idx="25">
                  <c:v>42826.0</c:v>
                </c:pt>
                <c:pt idx="26">
                  <c:v>42917.0</c:v>
                </c:pt>
                <c:pt idx="27">
                  <c:v>43009.0</c:v>
                </c:pt>
              </c:numCache>
            </c:numRef>
          </c:cat>
          <c:val>
            <c:numRef>
              <c:f>Sheet1!$E$2:$E$29</c:f>
              <c:numCache>
                <c:formatCode>0%</c:formatCode>
                <c:ptCount val="28"/>
                <c:pt idx="0">
                  <c:v>0.0</c:v>
                </c:pt>
                <c:pt idx="1">
                  <c:v>0.0</c:v>
                </c:pt>
                <c:pt idx="2">
                  <c:v>0.0</c:v>
                </c:pt>
                <c:pt idx="3">
                  <c:v>0.0</c:v>
                </c:pt>
                <c:pt idx="4">
                  <c:v>0.0</c:v>
                </c:pt>
                <c:pt idx="5">
                  <c:v>0.0</c:v>
                </c:pt>
                <c:pt idx="6">
                  <c:v>0.0</c:v>
                </c:pt>
                <c:pt idx="7">
                  <c:v>0.0</c:v>
                </c:pt>
                <c:pt idx="8">
                  <c:v>0.0</c:v>
                </c:pt>
                <c:pt idx="9">
                  <c:v>0.0394736842105263</c:v>
                </c:pt>
                <c:pt idx="10">
                  <c:v>0.038961038961039</c:v>
                </c:pt>
                <c:pt idx="11">
                  <c:v>0.0</c:v>
                </c:pt>
                <c:pt idx="12">
                  <c:v>0.0148148148148148</c:v>
                </c:pt>
                <c:pt idx="13">
                  <c:v>0.0153846153846154</c:v>
                </c:pt>
                <c:pt idx="14">
                  <c:v>0.0</c:v>
                </c:pt>
                <c:pt idx="15">
                  <c:v>0.0164609053497942</c:v>
                </c:pt>
                <c:pt idx="16">
                  <c:v>0.0154639175257732</c:v>
                </c:pt>
                <c:pt idx="17">
                  <c:v>0.0153061224489796</c:v>
                </c:pt>
                <c:pt idx="18">
                  <c:v>0.00917431192660551</c:v>
                </c:pt>
                <c:pt idx="19">
                  <c:v>0.00555555555555556</c:v>
                </c:pt>
                <c:pt idx="20">
                  <c:v>0.0</c:v>
                </c:pt>
                <c:pt idx="21">
                  <c:v>0.0125786163522013</c:v>
                </c:pt>
                <c:pt idx="22">
                  <c:v>0.0072992700729927</c:v>
                </c:pt>
                <c:pt idx="23">
                  <c:v>0.00740740740740741</c:v>
                </c:pt>
                <c:pt idx="24">
                  <c:v>0.0</c:v>
                </c:pt>
                <c:pt idx="25">
                  <c:v>0.00854700854700855</c:v>
                </c:pt>
                <c:pt idx="26">
                  <c:v>0.0142857142857143</c:v>
                </c:pt>
                <c:pt idx="27">
                  <c:v>0.0</c:v>
                </c:pt>
              </c:numCache>
            </c:numRef>
          </c:val>
          <c:smooth val="0"/>
        </c:ser>
        <c:dLbls>
          <c:showLegendKey val="0"/>
          <c:showVal val="0"/>
          <c:showCatName val="0"/>
          <c:showSerName val="0"/>
          <c:showPercent val="0"/>
          <c:showBubbleSize val="0"/>
        </c:dLbls>
        <c:marker val="1"/>
        <c:smooth val="0"/>
        <c:axId val="426029712"/>
        <c:axId val="426031760"/>
      </c:lineChart>
      <c:dateAx>
        <c:axId val="426029712"/>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6031760"/>
        <c:crosses val="autoZero"/>
        <c:auto val="1"/>
        <c:lblOffset val="100"/>
        <c:baseTimeUnit val="months"/>
      </c:dateAx>
      <c:valAx>
        <c:axId val="42603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60297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Amazon Device Friendly</c:v>
                </c:pt>
              </c:strCache>
            </c:strRef>
          </c:tx>
          <c:spPr>
            <a:ln w="28575" cap="rnd">
              <a:solidFill>
                <a:srgbClr val="FF7E79"/>
              </a:solidFill>
              <a:round/>
            </a:ln>
            <a:effectLst/>
          </c:spPr>
          <c:marker>
            <c:symbol val="circle"/>
            <c:size val="5"/>
            <c:spPr>
              <a:solidFill>
                <a:srgbClr val="FF7E79"/>
              </a:solidFill>
              <a:ln w="9525">
                <a:solidFill>
                  <a:srgbClr val="FF7E79"/>
                </a:solidFill>
              </a:ln>
              <a:effectLst/>
            </c:spPr>
          </c:marker>
          <c:cat>
            <c:numRef>
              <c:f>Sheet1!$A$2:$A$28</c:f>
              <c:numCache>
                <c:formatCode>m/d/yy</c:formatCode>
                <c:ptCount val="27"/>
                <c:pt idx="0">
                  <c:v>40544.0</c:v>
                </c:pt>
                <c:pt idx="1">
                  <c:v>40634.0</c:v>
                </c:pt>
                <c:pt idx="2">
                  <c:v>40725.0</c:v>
                </c:pt>
                <c:pt idx="3">
                  <c:v>40817.0</c:v>
                </c:pt>
                <c:pt idx="4">
                  <c:v>40909.0</c:v>
                </c:pt>
                <c:pt idx="5">
                  <c:v>41091.0</c:v>
                </c:pt>
                <c:pt idx="6">
                  <c:v>41183.0</c:v>
                </c:pt>
                <c:pt idx="7">
                  <c:v>41275.0</c:v>
                </c:pt>
                <c:pt idx="8">
                  <c:v>41365.0</c:v>
                </c:pt>
                <c:pt idx="9">
                  <c:v>41456.0</c:v>
                </c:pt>
                <c:pt idx="10">
                  <c:v>41548.0</c:v>
                </c:pt>
                <c:pt idx="11">
                  <c:v>41640.0</c:v>
                </c:pt>
                <c:pt idx="12">
                  <c:v>41730.0</c:v>
                </c:pt>
                <c:pt idx="13">
                  <c:v>41821.0</c:v>
                </c:pt>
                <c:pt idx="14">
                  <c:v>41913.0</c:v>
                </c:pt>
                <c:pt idx="15">
                  <c:v>42005.0</c:v>
                </c:pt>
                <c:pt idx="16">
                  <c:v>42095.0</c:v>
                </c:pt>
                <c:pt idx="17">
                  <c:v>42186.0</c:v>
                </c:pt>
                <c:pt idx="18">
                  <c:v>42278.0</c:v>
                </c:pt>
                <c:pt idx="19">
                  <c:v>42370.0</c:v>
                </c:pt>
                <c:pt idx="20">
                  <c:v>42461.0</c:v>
                </c:pt>
                <c:pt idx="21">
                  <c:v>42552.0</c:v>
                </c:pt>
                <c:pt idx="22">
                  <c:v>42644.0</c:v>
                </c:pt>
                <c:pt idx="23">
                  <c:v>42736.0</c:v>
                </c:pt>
                <c:pt idx="24">
                  <c:v>42826.0</c:v>
                </c:pt>
                <c:pt idx="25">
                  <c:v>42917.0</c:v>
                </c:pt>
                <c:pt idx="26">
                  <c:v>43009.0</c:v>
                </c:pt>
              </c:numCache>
            </c:numRef>
          </c:cat>
          <c:val>
            <c:numRef>
              <c:f>Sheet1!$B$2:$B$28</c:f>
              <c:numCache>
                <c:formatCode>0%</c:formatCode>
                <c:ptCount val="27"/>
                <c:pt idx="0">
                  <c:v>0.7</c:v>
                </c:pt>
                <c:pt idx="1">
                  <c:v>0.833333333333333</c:v>
                </c:pt>
                <c:pt idx="2">
                  <c:v>0.0</c:v>
                </c:pt>
                <c:pt idx="3">
                  <c:v>0.333333333333333</c:v>
                </c:pt>
                <c:pt idx="4">
                  <c:v>0.0</c:v>
                </c:pt>
                <c:pt idx="5">
                  <c:v>0.5</c:v>
                </c:pt>
                <c:pt idx="6">
                  <c:v>0.5</c:v>
                </c:pt>
                <c:pt idx="7">
                  <c:v>0.45</c:v>
                </c:pt>
                <c:pt idx="8">
                  <c:v>0.769230769230769</c:v>
                </c:pt>
                <c:pt idx="9">
                  <c:v>0.444444444444444</c:v>
                </c:pt>
                <c:pt idx="10">
                  <c:v>0.25</c:v>
                </c:pt>
                <c:pt idx="11">
                  <c:v>0.461538461538462</c:v>
                </c:pt>
                <c:pt idx="12">
                  <c:v>0.25</c:v>
                </c:pt>
                <c:pt idx="13">
                  <c:v>0.371428571428571</c:v>
                </c:pt>
                <c:pt idx="14">
                  <c:v>0.282051282051282</c:v>
                </c:pt>
                <c:pt idx="15">
                  <c:v>0.115384615384615</c:v>
                </c:pt>
                <c:pt idx="16">
                  <c:v>0.127272727272727</c:v>
                </c:pt>
                <c:pt idx="17">
                  <c:v>0.208333333333333</c:v>
                </c:pt>
                <c:pt idx="18">
                  <c:v>0.112903225806452</c:v>
                </c:pt>
                <c:pt idx="19">
                  <c:v>0.0980392156862745</c:v>
                </c:pt>
                <c:pt idx="20">
                  <c:v>0.235294117647059</c:v>
                </c:pt>
                <c:pt idx="21">
                  <c:v>0.220588235294118</c:v>
                </c:pt>
                <c:pt idx="22">
                  <c:v>0.238095238095238</c:v>
                </c:pt>
                <c:pt idx="23">
                  <c:v>0.227272727272727</c:v>
                </c:pt>
                <c:pt idx="24">
                  <c:v>0.458333333333333</c:v>
                </c:pt>
                <c:pt idx="25">
                  <c:v>0.256410256410256</c:v>
                </c:pt>
                <c:pt idx="26">
                  <c:v>0.375</c:v>
                </c:pt>
              </c:numCache>
            </c:numRef>
          </c:val>
          <c:smooth val="0"/>
        </c:ser>
        <c:ser>
          <c:idx val="1"/>
          <c:order val="1"/>
          <c:tx>
            <c:strRef>
              <c:f>Sheet1!$C$1</c:f>
              <c:strCache>
                <c:ptCount val="1"/>
                <c:pt idx="0">
                  <c:v>Amazon Prime</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Sheet1!$A$2:$A$28</c:f>
              <c:numCache>
                <c:formatCode>m/d/yy</c:formatCode>
                <c:ptCount val="27"/>
                <c:pt idx="0">
                  <c:v>40544.0</c:v>
                </c:pt>
                <c:pt idx="1">
                  <c:v>40634.0</c:v>
                </c:pt>
                <c:pt idx="2">
                  <c:v>40725.0</c:v>
                </c:pt>
                <c:pt idx="3">
                  <c:v>40817.0</c:v>
                </c:pt>
                <c:pt idx="4">
                  <c:v>40909.0</c:v>
                </c:pt>
                <c:pt idx="5">
                  <c:v>41091.0</c:v>
                </c:pt>
                <c:pt idx="6">
                  <c:v>41183.0</c:v>
                </c:pt>
                <c:pt idx="7">
                  <c:v>41275.0</c:v>
                </c:pt>
                <c:pt idx="8">
                  <c:v>41365.0</c:v>
                </c:pt>
                <c:pt idx="9">
                  <c:v>41456.0</c:v>
                </c:pt>
                <c:pt idx="10">
                  <c:v>41548.0</c:v>
                </c:pt>
                <c:pt idx="11">
                  <c:v>41640.0</c:v>
                </c:pt>
                <c:pt idx="12">
                  <c:v>41730.0</c:v>
                </c:pt>
                <c:pt idx="13">
                  <c:v>41821.0</c:v>
                </c:pt>
                <c:pt idx="14">
                  <c:v>41913.0</c:v>
                </c:pt>
                <c:pt idx="15">
                  <c:v>42005.0</c:v>
                </c:pt>
                <c:pt idx="16">
                  <c:v>42095.0</c:v>
                </c:pt>
                <c:pt idx="17">
                  <c:v>42186.0</c:v>
                </c:pt>
                <c:pt idx="18">
                  <c:v>42278.0</c:v>
                </c:pt>
                <c:pt idx="19">
                  <c:v>42370.0</c:v>
                </c:pt>
                <c:pt idx="20">
                  <c:v>42461.0</c:v>
                </c:pt>
                <c:pt idx="21">
                  <c:v>42552.0</c:v>
                </c:pt>
                <c:pt idx="22">
                  <c:v>42644.0</c:v>
                </c:pt>
                <c:pt idx="23">
                  <c:v>42736.0</c:v>
                </c:pt>
                <c:pt idx="24">
                  <c:v>42826.0</c:v>
                </c:pt>
                <c:pt idx="25">
                  <c:v>42917.0</c:v>
                </c:pt>
                <c:pt idx="26">
                  <c:v>43009.0</c:v>
                </c:pt>
              </c:numCache>
            </c:numRef>
          </c:cat>
          <c:val>
            <c:numRef>
              <c:f>Sheet1!$C$2:$C$28</c:f>
              <c:numCache>
                <c:formatCode>0%</c:formatCode>
                <c:ptCount val="27"/>
                <c:pt idx="0">
                  <c:v>0.2</c:v>
                </c:pt>
                <c:pt idx="1">
                  <c:v>0.166666666666667</c:v>
                </c:pt>
                <c:pt idx="2">
                  <c:v>0.0</c:v>
                </c:pt>
                <c:pt idx="3">
                  <c:v>0.0</c:v>
                </c:pt>
                <c:pt idx="4">
                  <c:v>0.0</c:v>
                </c:pt>
                <c:pt idx="5">
                  <c:v>0.0</c:v>
                </c:pt>
                <c:pt idx="6">
                  <c:v>0.0</c:v>
                </c:pt>
                <c:pt idx="7">
                  <c:v>0.1</c:v>
                </c:pt>
                <c:pt idx="8">
                  <c:v>0.0</c:v>
                </c:pt>
                <c:pt idx="9">
                  <c:v>0.111111111111111</c:v>
                </c:pt>
                <c:pt idx="10">
                  <c:v>0.0</c:v>
                </c:pt>
                <c:pt idx="11">
                  <c:v>0.0769230769230769</c:v>
                </c:pt>
                <c:pt idx="12">
                  <c:v>0.3125</c:v>
                </c:pt>
                <c:pt idx="13">
                  <c:v>0.371428571428571</c:v>
                </c:pt>
                <c:pt idx="14">
                  <c:v>0.333333333333333</c:v>
                </c:pt>
                <c:pt idx="15">
                  <c:v>0.538461538461538</c:v>
                </c:pt>
                <c:pt idx="16">
                  <c:v>0.418181818181818</c:v>
                </c:pt>
                <c:pt idx="17">
                  <c:v>0.291666666666667</c:v>
                </c:pt>
                <c:pt idx="18">
                  <c:v>0.32258064516129</c:v>
                </c:pt>
                <c:pt idx="19">
                  <c:v>0.352941176470588</c:v>
                </c:pt>
                <c:pt idx="20">
                  <c:v>0.294117647058824</c:v>
                </c:pt>
                <c:pt idx="21">
                  <c:v>0.235294117647059</c:v>
                </c:pt>
                <c:pt idx="22">
                  <c:v>0.285714285714286</c:v>
                </c:pt>
                <c:pt idx="23">
                  <c:v>0.318181818181818</c:v>
                </c:pt>
                <c:pt idx="24">
                  <c:v>0.125</c:v>
                </c:pt>
                <c:pt idx="25">
                  <c:v>0.179487179487179</c:v>
                </c:pt>
                <c:pt idx="26">
                  <c:v>0.375</c:v>
                </c:pt>
              </c:numCache>
            </c:numRef>
          </c:val>
          <c:smooth val="0"/>
        </c:ser>
        <c:ser>
          <c:idx val="2"/>
          <c:order val="2"/>
          <c:tx>
            <c:strRef>
              <c:f>Sheet1!$D$1</c:f>
              <c:strCache>
                <c:ptCount val="1"/>
                <c:pt idx="0">
                  <c:v>Better than Pandora</c:v>
                </c:pt>
              </c:strCache>
            </c:strRef>
          </c:tx>
          <c:spPr>
            <a:ln w="28575" cap="rnd">
              <a:solidFill>
                <a:srgbClr val="00B0F0"/>
              </a:solidFill>
              <a:round/>
            </a:ln>
            <a:effectLst/>
          </c:spPr>
          <c:marker>
            <c:symbol val="circle"/>
            <c:size val="5"/>
            <c:spPr>
              <a:solidFill>
                <a:srgbClr val="00B0F0"/>
              </a:solidFill>
              <a:ln w="9525">
                <a:solidFill>
                  <a:srgbClr val="00B0F0"/>
                </a:solidFill>
              </a:ln>
              <a:effectLst/>
            </c:spPr>
          </c:marker>
          <c:cat>
            <c:numRef>
              <c:f>Sheet1!$A$2:$A$28</c:f>
              <c:numCache>
                <c:formatCode>m/d/yy</c:formatCode>
                <c:ptCount val="27"/>
                <c:pt idx="0">
                  <c:v>40544.0</c:v>
                </c:pt>
                <c:pt idx="1">
                  <c:v>40634.0</c:v>
                </c:pt>
                <c:pt idx="2">
                  <c:v>40725.0</c:v>
                </c:pt>
                <c:pt idx="3">
                  <c:v>40817.0</c:v>
                </c:pt>
                <c:pt idx="4">
                  <c:v>40909.0</c:v>
                </c:pt>
                <c:pt idx="5">
                  <c:v>41091.0</c:v>
                </c:pt>
                <c:pt idx="6">
                  <c:v>41183.0</c:v>
                </c:pt>
                <c:pt idx="7">
                  <c:v>41275.0</c:v>
                </c:pt>
                <c:pt idx="8">
                  <c:v>41365.0</c:v>
                </c:pt>
                <c:pt idx="9">
                  <c:v>41456.0</c:v>
                </c:pt>
                <c:pt idx="10">
                  <c:v>41548.0</c:v>
                </c:pt>
                <c:pt idx="11">
                  <c:v>41640.0</c:v>
                </c:pt>
                <c:pt idx="12">
                  <c:v>41730.0</c:v>
                </c:pt>
                <c:pt idx="13">
                  <c:v>41821.0</c:v>
                </c:pt>
                <c:pt idx="14">
                  <c:v>41913.0</c:v>
                </c:pt>
                <c:pt idx="15">
                  <c:v>42005.0</c:v>
                </c:pt>
                <c:pt idx="16">
                  <c:v>42095.0</c:v>
                </c:pt>
                <c:pt idx="17">
                  <c:v>42186.0</c:v>
                </c:pt>
                <c:pt idx="18">
                  <c:v>42278.0</c:v>
                </c:pt>
                <c:pt idx="19">
                  <c:v>42370.0</c:v>
                </c:pt>
                <c:pt idx="20">
                  <c:v>42461.0</c:v>
                </c:pt>
                <c:pt idx="21">
                  <c:v>42552.0</c:v>
                </c:pt>
                <c:pt idx="22">
                  <c:v>42644.0</c:v>
                </c:pt>
                <c:pt idx="23">
                  <c:v>42736.0</c:v>
                </c:pt>
                <c:pt idx="24">
                  <c:v>42826.0</c:v>
                </c:pt>
                <c:pt idx="25">
                  <c:v>42917.0</c:v>
                </c:pt>
                <c:pt idx="26">
                  <c:v>43009.0</c:v>
                </c:pt>
              </c:numCache>
            </c:numRef>
          </c:cat>
          <c:val>
            <c:numRef>
              <c:f>Sheet1!$D$2:$D$28</c:f>
              <c:numCache>
                <c:formatCode>0%</c:formatCode>
                <c:ptCount val="27"/>
                <c:pt idx="0">
                  <c:v>0.0</c:v>
                </c:pt>
                <c:pt idx="1">
                  <c:v>0.0</c:v>
                </c:pt>
                <c:pt idx="2">
                  <c:v>0.0</c:v>
                </c:pt>
                <c:pt idx="3">
                  <c:v>0.333333333333333</c:v>
                </c:pt>
                <c:pt idx="4">
                  <c:v>0.0</c:v>
                </c:pt>
                <c:pt idx="5">
                  <c:v>0.0</c:v>
                </c:pt>
                <c:pt idx="6">
                  <c:v>0.125</c:v>
                </c:pt>
                <c:pt idx="7">
                  <c:v>0.0</c:v>
                </c:pt>
                <c:pt idx="8">
                  <c:v>0.0</c:v>
                </c:pt>
                <c:pt idx="9">
                  <c:v>0.0</c:v>
                </c:pt>
                <c:pt idx="10">
                  <c:v>0.25</c:v>
                </c:pt>
                <c:pt idx="11">
                  <c:v>0.0</c:v>
                </c:pt>
                <c:pt idx="12">
                  <c:v>0.0</c:v>
                </c:pt>
                <c:pt idx="13">
                  <c:v>0.0571428571428571</c:v>
                </c:pt>
                <c:pt idx="14">
                  <c:v>0.102564102564103</c:v>
                </c:pt>
                <c:pt idx="15">
                  <c:v>0.0769230769230769</c:v>
                </c:pt>
                <c:pt idx="16">
                  <c:v>0.163636363636364</c:v>
                </c:pt>
                <c:pt idx="17">
                  <c:v>0.166666666666667</c:v>
                </c:pt>
                <c:pt idx="18">
                  <c:v>0.241935483870968</c:v>
                </c:pt>
                <c:pt idx="19">
                  <c:v>0.274509803921569</c:v>
                </c:pt>
                <c:pt idx="20">
                  <c:v>0.215686274509804</c:v>
                </c:pt>
                <c:pt idx="21">
                  <c:v>0.220588235294118</c:v>
                </c:pt>
                <c:pt idx="22">
                  <c:v>0.142857142857143</c:v>
                </c:pt>
                <c:pt idx="23">
                  <c:v>0.136363636363636</c:v>
                </c:pt>
                <c:pt idx="24">
                  <c:v>0.208333333333333</c:v>
                </c:pt>
                <c:pt idx="25">
                  <c:v>0.128205128205128</c:v>
                </c:pt>
                <c:pt idx="26">
                  <c:v>0.125</c:v>
                </c:pt>
              </c:numCache>
            </c:numRef>
          </c:val>
          <c:smooth val="0"/>
        </c:ser>
        <c:ser>
          <c:idx val="3"/>
          <c:order val="3"/>
          <c:tx>
            <c:strRef>
              <c:f>Sheet1!$E$1</c:f>
              <c:strCache>
                <c:ptCount val="1"/>
                <c:pt idx="0">
                  <c:v>Free &amp; Easy</c:v>
                </c:pt>
              </c:strCache>
            </c:strRef>
          </c:tx>
          <c:spPr>
            <a:ln w="28575" cap="rnd">
              <a:solidFill>
                <a:srgbClr val="D883FF"/>
              </a:solidFill>
              <a:round/>
            </a:ln>
            <a:effectLst/>
          </c:spPr>
          <c:marker>
            <c:symbol val="circle"/>
            <c:size val="5"/>
            <c:spPr>
              <a:solidFill>
                <a:srgbClr val="D883FF"/>
              </a:solidFill>
              <a:ln w="9525">
                <a:solidFill>
                  <a:srgbClr val="D883FF"/>
                </a:solidFill>
              </a:ln>
              <a:effectLst/>
            </c:spPr>
          </c:marker>
          <c:cat>
            <c:numRef>
              <c:f>Sheet1!$A$2:$A$28</c:f>
              <c:numCache>
                <c:formatCode>m/d/yy</c:formatCode>
                <c:ptCount val="27"/>
                <c:pt idx="0">
                  <c:v>40544.0</c:v>
                </c:pt>
                <c:pt idx="1">
                  <c:v>40634.0</c:v>
                </c:pt>
                <c:pt idx="2">
                  <c:v>40725.0</c:v>
                </c:pt>
                <c:pt idx="3">
                  <c:v>40817.0</c:v>
                </c:pt>
                <c:pt idx="4">
                  <c:v>40909.0</c:v>
                </c:pt>
                <c:pt idx="5">
                  <c:v>41091.0</c:v>
                </c:pt>
                <c:pt idx="6">
                  <c:v>41183.0</c:v>
                </c:pt>
                <c:pt idx="7">
                  <c:v>41275.0</c:v>
                </c:pt>
                <c:pt idx="8">
                  <c:v>41365.0</c:v>
                </c:pt>
                <c:pt idx="9">
                  <c:v>41456.0</c:v>
                </c:pt>
                <c:pt idx="10">
                  <c:v>41548.0</c:v>
                </c:pt>
                <c:pt idx="11">
                  <c:v>41640.0</c:v>
                </c:pt>
                <c:pt idx="12">
                  <c:v>41730.0</c:v>
                </c:pt>
                <c:pt idx="13">
                  <c:v>41821.0</c:v>
                </c:pt>
                <c:pt idx="14">
                  <c:v>41913.0</c:v>
                </c:pt>
                <c:pt idx="15">
                  <c:v>42005.0</c:v>
                </c:pt>
                <c:pt idx="16">
                  <c:v>42095.0</c:v>
                </c:pt>
                <c:pt idx="17">
                  <c:v>42186.0</c:v>
                </c:pt>
                <c:pt idx="18">
                  <c:v>42278.0</c:v>
                </c:pt>
                <c:pt idx="19">
                  <c:v>42370.0</c:v>
                </c:pt>
                <c:pt idx="20">
                  <c:v>42461.0</c:v>
                </c:pt>
                <c:pt idx="21">
                  <c:v>42552.0</c:v>
                </c:pt>
                <c:pt idx="22">
                  <c:v>42644.0</c:v>
                </c:pt>
                <c:pt idx="23">
                  <c:v>42736.0</c:v>
                </c:pt>
                <c:pt idx="24">
                  <c:v>42826.0</c:v>
                </c:pt>
                <c:pt idx="25">
                  <c:v>42917.0</c:v>
                </c:pt>
                <c:pt idx="26">
                  <c:v>43009.0</c:v>
                </c:pt>
              </c:numCache>
            </c:numRef>
          </c:cat>
          <c:val>
            <c:numRef>
              <c:f>Sheet1!$E$2:$E$28</c:f>
              <c:numCache>
                <c:formatCode>0%</c:formatCode>
                <c:ptCount val="27"/>
                <c:pt idx="0">
                  <c:v>0.0</c:v>
                </c:pt>
                <c:pt idx="1">
                  <c:v>0.0</c:v>
                </c:pt>
                <c:pt idx="2">
                  <c:v>1.0</c:v>
                </c:pt>
                <c:pt idx="3">
                  <c:v>0.0</c:v>
                </c:pt>
                <c:pt idx="4">
                  <c:v>0.0</c:v>
                </c:pt>
                <c:pt idx="5">
                  <c:v>0.5</c:v>
                </c:pt>
                <c:pt idx="6">
                  <c:v>0.375</c:v>
                </c:pt>
                <c:pt idx="7">
                  <c:v>0.45</c:v>
                </c:pt>
                <c:pt idx="8">
                  <c:v>0.153846153846154</c:v>
                </c:pt>
                <c:pt idx="9">
                  <c:v>0.444444444444444</c:v>
                </c:pt>
                <c:pt idx="10">
                  <c:v>0.25</c:v>
                </c:pt>
                <c:pt idx="11">
                  <c:v>0.384615384615385</c:v>
                </c:pt>
                <c:pt idx="12">
                  <c:v>0.125</c:v>
                </c:pt>
                <c:pt idx="13">
                  <c:v>0.171428571428571</c:v>
                </c:pt>
                <c:pt idx="14">
                  <c:v>0.153846153846154</c:v>
                </c:pt>
                <c:pt idx="15">
                  <c:v>0.153846153846154</c:v>
                </c:pt>
                <c:pt idx="16">
                  <c:v>0.290909090909091</c:v>
                </c:pt>
                <c:pt idx="17">
                  <c:v>0.277777777777778</c:v>
                </c:pt>
                <c:pt idx="18">
                  <c:v>0.306451612903226</c:v>
                </c:pt>
                <c:pt idx="19">
                  <c:v>0.196078431372549</c:v>
                </c:pt>
                <c:pt idx="20">
                  <c:v>0.235294117647059</c:v>
                </c:pt>
                <c:pt idx="21">
                  <c:v>0.323529411764706</c:v>
                </c:pt>
                <c:pt idx="22">
                  <c:v>0.238095238095238</c:v>
                </c:pt>
                <c:pt idx="23">
                  <c:v>0.318181818181818</c:v>
                </c:pt>
                <c:pt idx="24">
                  <c:v>0.166666666666667</c:v>
                </c:pt>
                <c:pt idx="25">
                  <c:v>0.358974358974359</c:v>
                </c:pt>
                <c:pt idx="26">
                  <c:v>0.125</c:v>
                </c:pt>
              </c:numCache>
            </c:numRef>
          </c:val>
          <c:smooth val="0"/>
        </c:ser>
        <c:dLbls>
          <c:showLegendKey val="0"/>
          <c:showVal val="0"/>
          <c:showCatName val="0"/>
          <c:showSerName val="0"/>
          <c:showPercent val="0"/>
          <c:showBubbleSize val="0"/>
        </c:dLbls>
        <c:marker val="1"/>
        <c:smooth val="0"/>
        <c:axId val="468278576"/>
        <c:axId val="468511760"/>
      </c:lineChart>
      <c:dateAx>
        <c:axId val="468278576"/>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511760"/>
        <c:crosses val="autoZero"/>
        <c:auto val="1"/>
        <c:lblOffset val="100"/>
        <c:baseTimeUnit val="months"/>
      </c:dateAx>
      <c:valAx>
        <c:axId val="46851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278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DFC5E-BA14-6E47-89C5-424B336CF144}" type="datetimeFigureOut">
              <a:rPr lang="en-US" smtClean="0"/>
              <a:t>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DACA6-5751-9148-A8B4-3D9FEFFE17E5}" type="slidenum">
              <a:rPr lang="en-US" smtClean="0"/>
              <a:t>‹#›</a:t>
            </a:fld>
            <a:endParaRPr lang="en-US"/>
          </a:p>
        </p:txBody>
      </p:sp>
    </p:spTree>
    <p:extLst>
      <p:ext uri="{BB962C8B-B14F-4D97-AF65-F5344CB8AC3E}">
        <p14:creationId xmlns:p14="http://schemas.microsoft.com/office/powerpoint/2010/main" val="23539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6872CF-C5A8-4D4A-B779-44C4232170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41A76E4-F1DD-4EE8-9214-5CB995111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F314291-20F7-4A1E-B6B1-E717076F0677}"/>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5" name="Footer Placeholder 4">
            <a:extLst>
              <a:ext uri="{FF2B5EF4-FFF2-40B4-BE49-F238E27FC236}">
                <a16:creationId xmlns="" xmlns:a16="http://schemas.microsoft.com/office/drawing/2014/main" id="{24BFCE3F-309B-4E8D-84A7-B63612630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E45FB45-075F-49C8-86FF-F3BE84F50B22}"/>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332546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CA4D26-B053-41B7-B185-3DFC43DFA4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20E361B-0FCB-4E75-A286-31F126EA01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0643D74-4060-4110-9CD6-B3FD23130F5F}"/>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5" name="Footer Placeholder 4">
            <a:extLst>
              <a:ext uri="{FF2B5EF4-FFF2-40B4-BE49-F238E27FC236}">
                <a16:creationId xmlns="" xmlns:a16="http://schemas.microsoft.com/office/drawing/2014/main" id="{9ED607D6-3E29-4E41-8380-D527B199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1ADC885-AE3F-4FF3-8452-342BD086DCC6}"/>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82811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4E8A200-E8F7-463E-89FF-FEF55FA76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C95C6D9-1E4C-4AF7-8BCB-E4D3A844ED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B21F8A-9AD7-443E-A52A-0D9D6CC403FB}"/>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5" name="Footer Placeholder 4">
            <a:extLst>
              <a:ext uri="{FF2B5EF4-FFF2-40B4-BE49-F238E27FC236}">
                <a16:creationId xmlns="" xmlns:a16="http://schemas.microsoft.com/office/drawing/2014/main" id="{07E8CC49-3F99-432F-BE94-CCD966673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2B7FB1C-8E24-43B8-91AF-5BB5D75EA601}"/>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288138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F64E4E-0B7B-4823-B632-310AA30BD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C91F13D-DB4B-4FD8-8E7F-701ACC5D18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5B7F9E-41C9-47FC-8537-B85CA36E2687}"/>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5" name="Footer Placeholder 4">
            <a:extLst>
              <a:ext uri="{FF2B5EF4-FFF2-40B4-BE49-F238E27FC236}">
                <a16:creationId xmlns="" xmlns:a16="http://schemas.microsoft.com/office/drawing/2014/main" id="{B45AA7CC-E1EF-43A3-AE50-2763E51CD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A0D17FB-2B47-4B08-BA96-BF2B6E13DEA0}"/>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80577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5D7E89-FC80-435B-A7D1-6CA3728DAF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4AE0C67-0BC7-42F5-8B9A-6068594DE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02DBE383-45D8-406E-BC8D-56C55797FB1A}"/>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5" name="Footer Placeholder 4">
            <a:extLst>
              <a:ext uri="{FF2B5EF4-FFF2-40B4-BE49-F238E27FC236}">
                <a16:creationId xmlns="" xmlns:a16="http://schemas.microsoft.com/office/drawing/2014/main" id="{F2476E04-1E2F-47F3-BAA2-0017C37D9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A40EE93-D4B4-4073-9F4C-454091C5241D}"/>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131600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C8D7E-594C-4F84-83DD-D6E62D735D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86BA4C3-7AF8-4BBB-8F65-557D3A69A7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B30C972-1862-4734-81DA-6620FFB886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8ABE515-BEE0-48BC-A00D-E5744513C32B}"/>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6" name="Footer Placeholder 5">
            <a:extLst>
              <a:ext uri="{FF2B5EF4-FFF2-40B4-BE49-F238E27FC236}">
                <a16:creationId xmlns="" xmlns:a16="http://schemas.microsoft.com/office/drawing/2014/main" id="{CBF64E58-E80A-4E4E-8F68-6F65748A1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CF790CE-2610-4BEA-B684-057A5427F212}"/>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317083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931C5A-47B1-4AD3-A624-DB5D265915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4910A75-FE42-410C-AB25-968D0B5ED9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7B07CAE4-2493-47C3-9F04-6ECB2B72CA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471B2DA-3E73-44F6-8E81-A0D0831D7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D352278-CDDE-4FF7-AC8D-14E4E805AE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AC8B06C-00AA-41EC-95D1-8F82EDB87D21}"/>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8" name="Footer Placeholder 7">
            <a:extLst>
              <a:ext uri="{FF2B5EF4-FFF2-40B4-BE49-F238E27FC236}">
                <a16:creationId xmlns="" xmlns:a16="http://schemas.microsoft.com/office/drawing/2014/main" id="{5702AC07-BA04-4A3A-86F9-179ACA9522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718495B-8C26-411E-96AD-AF9893A57F48}"/>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82410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B95903-28E3-443C-AD0D-1C8B91F291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4F30656-7C97-46B4-996A-2CC4BA08F9C2}"/>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4" name="Footer Placeholder 3">
            <a:extLst>
              <a:ext uri="{FF2B5EF4-FFF2-40B4-BE49-F238E27FC236}">
                <a16:creationId xmlns="" xmlns:a16="http://schemas.microsoft.com/office/drawing/2014/main" id="{A4FCB421-18DD-430F-A467-B12DCD257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D24DF94-7B8B-4F8A-B27C-82B0190F64E2}"/>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398802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2632AEC-48A7-4B04-BAB8-F90157ECE491}"/>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3" name="Footer Placeholder 2">
            <a:extLst>
              <a:ext uri="{FF2B5EF4-FFF2-40B4-BE49-F238E27FC236}">
                <a16:creationId xmlns="" xmlns:a16="http://schemas.microsoft.com/office/drawing/2014/main" id="{2C5DD066-2947-4FDC-8C80-DC4B4BF2E5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8BD71AF-CDB6-4677-BD24-C902A8FE4E20}"/>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118332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5E1963-ED35-42F1-A573-0E830D12C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C3BA9B1-69A5-4A7E-909B-4211A889F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B410143-F673-4C6E-BE4B-EB4E8D870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F00E550-40BB-409D-BFF8-021C1B342F71}"/>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6" name="Footer Placeholder 5">
            <a:extLst>
              <a:ext uri="{FF2B5EF4-FFF2-40B4-BE49-F238E27FC236}">
                <a16:creationId xmlns="" xmlns:a16="http://schemas.microsoft.com/office/drawing/2014/main" id="{7A5D6C79-A6D1-4866-83C3-3065D5409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0C1E1DE-3160-403C-A02E-73461079F654}"/>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154310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35D332-049F-4045-86C1-1C3DBCBF4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B797556-FF17-4840-BD34-5A3A38C3B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11B19C4-FA9E-476C-8144-FA35603B7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DE946FF-C1D9-4BC8-9338-4C2AA75D2855}"/>
              </a:ext>
            </a:extLst>
          </p:cNvPr>
          <p:cNvSpPr>
            <a:spLocks noGrp="1"/>
          </p:cNvSpPr>
          <p:nvPr>
            <p:ph type="dt" sz="half" idx="10"/>
          </p:nvPr>
        </p:nvSpPr>
        <p:spPr/>
        <p:txBody>
          <a:bodyPr/>
          <a:lstStyle/>
          <a:p>
            <a:fld id="{8ED68361-A44C-477E-959A-6A158510FBD6}" type="datetimeFigureOut">
              <a:rPr lang="en-US" smtClean="0"/>
              <a:t>12/8/17</a:t>
            </a:fld>
            <a:endParaRPr lang="en-US"/>
          </a:p>
        </p:txBody>
      </p:sp>
      <p:sp>
        <p:nvSpPr>
          <p:cNvPr id="6" name="Footer Placeholder 5">
            <a:extLst>
              <a:ext uri="{FF2B5EF4-FFF2-40B4-BE49-F238E27FC236}">
                <a16:creationId xmlns="" xmlns:a16="http://schemas.microsoft.com/office/drawing/2014/main" id="{8B874C19-5F19-42DF-A86E-4D389BF23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1A04194-1A44-4386-978E-07D26DE3A6EF}"/>
              </a:ext>
            </a:extLst>
          </p:cNvPr>
          <p:cNvSpPr>
            <a:spLocks noGrp="1"/>
          </p:cNvSpPr>
          <p:nvPr>
            <p:ph type="sldNum" sz="quarter" idx="12"/>
          </p:nvPr>
        </p:nvSpPr>
        <p:spPr/>
        <p:txBody>
          <a:bodyPr/>
          <a:lstStyle/>
          <a:p>
            <a:fld id="{E7DF5C2F-B79E-484A-8972-433A27F68BE1}" type="slidenum">
              <a:rPr lang="en-US" smtClean="0"/>
              <a:t>‹#›</a:t>
            </a:fld>
            <a:endParaRPr lang="en-US"/>
          </a:p>
        </p:txBody>
      </p:sp>
    </p:spTree>
    <p:extLst>
      <p:ext uri="{BB962C8B-B14F-4D97-AF65-F5344CB8AC3E}">
        <p14:creationId xmlns:p14="http://schemas.microsoft.com/office/powerpoint/2010/main" val="33144523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B4DC43-0635-4302-8F5E-729D8A253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1EBB42B-1AEC-488A-9D11-1534AD57B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75FCEB-70CB-4B87-845B-36A406EC5D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68361-A44C-477E-959A-6A158510FBD6}" type="datetimeFigureOut">
              <a:rPr lang="en-US" smtClean="0"/>
              <a:t>12/8/17</a:t>
            </a:fld>
            <a:endParaRPr lang="en-US"/>
          </a:p>
        </p:txBody>
      </p:sp>
      <p:sp>
        <p:nvSpPr>
          <p:cNvPr id="5" name="Footer Placeholder 4">
            <a:extLst>
              <a:ext uri="{FF2B5EF4-FFF2-40B4-BE49-F238E27FC236}">
                <a16:creationId xmlns="" xmlns:a16="http://schemas.microsoft.com/office/drawing/2014/main" id="{3274182C-B738-4453-9822-13FEA66A3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9342E76-0F91-4BC5-ADF1-3D9381431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F5C2F-B79E-484A-8972-433A27F68BE1}" type="slidenum">
              <a:rPr lang="en-US" smtClean="0"/>
              <a:t>‹#›</a:t>
            </a:fld>
            <a:endParaRPr lang="en-US"/>
          </a:p>
        </p:txBody>
      </p:sp>
    </p:spTree>
    <p:extLst>
      <p:ext uri="{BB962C8B-B14F-4D97-AF65-F5344CB8AC3E}">
        <p14:creationId xmlns:p14="http://schemas.microsoft.com/office/powerpoint/2010/main" val="239515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cid:4287e497-1335-4aa0-930c-757f8bc25f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018132-4C7D-4F32-B6C5-B4D1B247B450}"/>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 xmlns:a16="http://schemas.microsoft.com/office/drawing/2014/main" id="{721AF357-B461-4E38-87E0-66C371A0E212}"/>
              </a:ext>
            </a:extLst>
          </p:cNvPr>
          <p:cNvSpPr>
            <a:spLocks noGrp="1"/>
          </p:cNvSpPr>
          <p:nvPr>
            <p:ph idx="1"/>
          </p:nvPr>
        </p:nvSpPr>
        <p:spPr/>
        <p:txBody>
          <a:bodyPr/>
          <a:lstStyle/>
          <a:p>
            <a:pPr marL="0" indent="0">
              <a:buNone/>
            </a:pPr>
            <a:r>
              <a:rPr lang="en-US" dirty="0"/>
              <a:t/>
            </a:r>
            <a:br>
              <a:rPr lang="en-US" dirty="0"/>
            </a:br>
            <a:r>
              <a:rPr lang="en-US" dirty="0"/>
              <a:t> </a:t>
            </a:r>
            <a:br>
              <a:rPr lang="en-US" dirty="0"/>
            </a:br>
            <a:r>
              <a:rPr lang="en-US" dirty="0"/>
              <a:t>How is Amazon doing relative to other apps? </a:t>
            </a:r>
            <a:br>
              <a:rPr lang="en-US" dirty="0"/>
            </a:br>
            <a:r>
              <a:rPr lang="en-US" dirty="0"/>
              <a:t>Badly (What is our proof?) </a:t>
            </a:r>
            <a:br>
              <a:rPr lang="en-US" dirty="0"/>
            </a:br>
            <a:r>
              <a:rPr lang="en-US" dirty="0"/>
              <a:t>Why are they doing badly?  What is our proof? </a:t>
            </a:r>
            <a:br>
              <a:rPr lang="en-US" dirty="0"/>
            </a:br>
            <a:r>
              <a:rPr lang="en-US" dirty="0"/>
              <a:t>What would we consider doing if we had more time?  How do we use this in the future? </a:t>
            </a:r>
            <a:endParaRPr lang="en-US" b="1" dirty="0"/>
          </a:p>
        </p:txBody>
      </p:sp>
      <p:pic>
        <p:nvPicPr>
          <p:cNvPr id="1026" name="Picture 2" descr="https://images-na.ssl-images-amazon.com/images/I/71%2Be6LrHR5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940" y="365125"/>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na.ssl-images-amazon.com/images/I/41mbGzKzgW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77" y="509759"/>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ages-na.ssl-images-amazon.com/images/I/51aX35C4w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193" y="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mages-na.ssl-images-amazon.com/images/I/51rttY7a%2B9L.png"/>
          <p:cNvPicPr>
            <a:picLocks noChangeAspect="1" noChangeArrowheads="1"/>
          </p:cNvPicPr>
          <p:nvPr/>
        </p:nvPicPr>
        <p:blipFill rotWithShape="1">
          <a:blip r:embed="rId5">
            <a:extLst>
              <a:ext uri="{28A0092B-C50C-407E-A947-70E740481C1C}">
                <a14:useLocalDpi xmlns:a14="http://schemas.microsoft.com/office/drawing/2010/main" val="0"/>
              </a:ext>
            </a:extLst>
          </a:blip>
          <a:srcRect l="4253" t="4176" r="3917" b="4211"/>
          <a:stretch/>
        </p:blipFill>
        <p:spPr bwMode="auto">
          <a:xfrm>
            <a:off x="6956386" y="2162064"/>
            <a:ext cx="2286000" cy="2280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50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B0075-AE34-4EF1-8DB4-1A881581E302}"/>
              </a:ext>
            </a:extLst>
          </p:cNvPr>
          <p:cNvSpPr>
            <a:spLocks noGrp="1"/>
          </p:cNvSpPr>
          <p:nvPr>
            <p:ph type="title"/>
          </p:nvPr>
        </p:nvSpPr>
        <p:spPr/>
        <p:txBody>
          <a:bodyPr/>
          <a:lstStyle/>
          <a:p>
            <a:r>
              <a:rPr lang="en-US" dirty="0"/>
              <a:t>In the Future…</a:t>
            </a:r>
          </a:p>
        </p:txBody>
      </p:sp>
      <p:sp>
        <p:nvSpPr>
          <p:cNvPr id="3" name="Content Placeholder 2">
            <a:extLst>
              <a:ext uri="{FF2B5EF4-FFF2-40B4-BE49-F238E27FC236}">
                <a16:creationId xmlns="" xmlns:a16="http://schemas.microsoft.com/office/drawing/2014/main" id="{1A78258A-EDD0-4CF0-AD43-2896F9328CFE}"/>
              </a:ext>
            </a:extLst>
          </p:cNvPr>
          <p:cNvSpPr>
            <a:spLocks noGrp="1"/>
          </p:cNvSpPr>
          <p:nvPr>
            <p:ph idx="1"/>
          </p:nvPr>
        </p:nvSpPr>
        <p:spPr/>
        <p:txBody>
          <a:bodyPr>
            <a:normAutofit fontScale="62500" lnSpcReduction="20000"/>
          </a:bodyPr>
          <a:lstStyle/>
          <a:p>
            <a:pPr fontAlgn="base"/>
            <a:r>
              <a:rPr lang="en-GB" dirty="0"/>
              <a:t>Wish we could work on Topic models more to come up with a business story with respect to the data we have </a:t>
            </a:r>
          </a:p>
          <a:p>
            <a:pPr fontAlgn="base"/>
            <a:r>
              <a:rPr lang="en-GB" dirty="0"/>
              <a:t>Wish we could use the topic analysis of each review to predict the sentiment  </a:t>
            </a:r>
          </a:p>
          <a:p>
            <a:pPr fontAlgn="base"/>
            <a:r>
              <a:rPr lang="en-GB" dirty="0"/>
              <a:t>Wish sentiment would predict the star rating instead of positive/negative only  </a:t>
            </a:r>
          </a:p>
          <a:p>
            <a:pPr lvl="0"/>
            <a:r>
              <a:rPr lang="en-GB" dirty="0"/>
              <a:t>We can expand our research if can get data from Apple store or google play store to build on this analysis. </a:t>
            </a:r>
            <a:endParaRPr lang="en-US" dirty="0"/>
          </a:p>
          <a:p>
            <a:pPr lvl="0"/>
            <a:r>
              <a:rPr lang="en-GB" dirty="0"/>
              <a:t>We could run similar thematic study or sentiment analysis on Facebook posts, twitter or Pinterest etc. </a:t>
            </a:r>
            <a:endParaRPr lang="en-US" dirty="0"/>
          </a:p>
          <a:p>
            <a:pPr lvl="0"/>
            <a:r>
              <a:rPr lang="en-US" dirty="0"/>
              <a:t>Run similar analysis for the competitors especially if we observe significant changes in customer sentiment after a major improvement or new feature.</a:t>
            </a:r>
          </a:p>
          <a:p>
            <a:pPr lvl="0"/>
            <a:r>
              <a:rPr lang="en-US" dirty="0"/>
              <a:t>Use this sentiment predictor to test a new feature with a set of selected customers (based on their reviews). </a:t>
            </a:r>
          </a:p>
          <a:p>
            <a:pPr lvl="0"/>
            <a:r>
              <a:rPr lang="en-US" dirty="0"/>
              <a:t>Suggest to the marketing team to upsell to customers who are giving good reviews consistently which can help in creating brand loyalty. </a:t>
            </a:r>
          </a:p>
          <a:p>
            <a:pPr lvl="0"/>
            <a:r>
              <a:rPr lang="en-US" dirty="0"/>
              <a:t>The negative reviews for issues such as bad speed, ease of access etc. System could be developed that IT team or software development team can be notified. It can help troubleshoot the problems. </a:t>
            </a:r>
          </a:p>
          <a:p>
            <a:endParaRPr lang="en-US" dirty="0"/>
          </a:p>
        </p:txBody>
      </p:sp>
    </p:spTree>
    <p:extLst>
      <p:ext uri="{BB962C8B-B14F-4D97-AF65-F5344CB8AC3E}">
        <p14:creationId xmlns:p14="http://schemas.microsoft.com/office/powerpoint/2010/main" val="84064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083149-0F80-44A3-A137-0B4F3F13E7C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 xmlns:a16="http://schemas.microsoft.com/office/drawing/2014/main" id="{5D32FA77-5535-4570-8034-01B4BF81B949}"/>
              </a:ext>
            </a:extLst>
          </p:cNvPr>
          <p:cNvSpPr>
            <a:spLocks noGrp="1"/>
          </p:cNvSpPr>
          <p:nvPr>
            <p:ph idx="1"/>
          </p:nvPr>
        </p:nvSpPr>
        <p:spPr/>
        <p:txBody>
          <a:bodyPr>
            <a:normAutofit fontScale="92500" lnSpcReduction="10000"/>
          </a:bodyPr>
          <a:lstStyle/>
          <a:p>
            <a:r>
              <a:rPr lang="en-US" dirty="0"/>
              <a:t>Coded in R</a:t>
            </a:r>
          </a:p>
          <a:p>
            <a:r>
              <a:rPr lang="en-US" dirty="0" smtClean="0"/>
              <a:t>Collect </a:t>
            </a:r>
            <a:r>
              <a:rPr lang="en-US" dirty="0"/>
              <a:t>reviews from online</a:t>
            </a:r>
          </a:p>
          <a:p>
            <a:r>
              <a:rPr lang="en-US" dirty="0"/>
              <a:t>Parse and clean data</a:t>
            </a:r>
          </a:p>
          <a:p>
            <a:r>
              <a:rPr lang="en-US" dirty="0"/>
              <a:t>Model sentiment by relating words to average star rating to create dictionary</a:t>
            </a:r>
          </a:p>
          <a:p>
            <a:r>
              <a:rPr lang="en-US" dirty="0"/>
              <a:t>Perform sentiment analysis using custom dictionary</a:t>
            </a:r>
          </a:p>
          <a:p>
            <a:r>
              <a:rPr lang="en-US" dirty="0" smtClean="0"/>
              <a:t>Perform </a:t>
            </a:r>
            <a:r>
              <a:rPr lang="en-US" dirty="0"/>
              <a:t>topic </a:t>
            </a:r>
            <a:r>
              <a:rPr lang="en-US" dirty="0" smtClean="0"/>
              <a:t>modeling</a:t>
            </a:r>
          </a:p>
          <a:p>
            <a:r>
              <a:rPr lang="en-US" dirty="0" smtClean="0"/>
              <a:t>Compare topics to sentiment</a:t>
            </a:r>
          </a:p>
          <a:p>
            <a:r>
              <a:rPr lang="en-US" dirty="0"/>
              <a:t>Create predictive model of positive/negative sentiment with logistic </a:t>
            </a:r>
            <a:r>
              <a:rPr lang="en-US" dirty="0" smtClean="0"/>
              <a:t>regression</a:t>
            </a:r>
            <a:endParaRPr lang="en-US" dirty="0"/>
          </a:p>
        </p:txBody>
      </p:sp>
    </p:spTree>
    <p:extLst>
      <p:ext uri="{BB962C8B-B14F-4D97-AF65-F5344CB8AC3E}">
        <p14:creationId xmlns:p14="http://schemas.microsoft.com/office/powerpoint/2010/main" val="172078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ED8434-BC76-48A0-8C37-C9ADD28AFD00}"/>
              </a:ext>
            </a:extLst>
          </p:cNvPr>
          <p:cNvSpPr>
            <a:spLocks noGrp="1"/>
          </p:cNvSpPr>
          <p:nvPr>
            <p:ph type="title"/>
          </p:nvPr>
        </p:nvSpPr>
        <p:spPr/>
        <p:txBody>
          <a:bodyPr/>
          <a:lstStyle/>
          <a:p>
            <a:r>
              <a:rPr lang="en-US" dirty="0" smtClean="0"/>
              <a:t>How is Amazon doing (relative to competitors)</a:t>
            </a:r>
            <a:endParaRPr lang="en-US" dirty="0"/>
          </a:p>
        </p:txBody>
      </p:sp>
      <p:pic>
        <p:nvPicPr>
          <p:cNvPr id="4" name="img901104" descr="cid:4287e497-1335-4aa0-930c-757f8bc25fdf">
            <a:extLst>
              <a:ext uri="{FF2B5EF4-FFF2-40B4-BE49-F238E27FC236}">
                <a16:creationId xmlns="" xmlns:a16="http://schemas.microsoft.com/office/drawing/2014/main" id="{28D56CF4-5217-4A55-AAC5-E8972F037B52}"/>
              </a:ext>
            </a:extLst>
          </p:cNvPr>
          <p:cNvPicPr>
            <a:picLocks noGrp="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340489" y="1860894"/>
            <a:ext cx="5192434" cy="3876992"/>
          </a:xfrm>
          <a:prstGeom prst="rect">
            <a:avLst/>
          </a:prstGeom>
          <a:noFill/>
          <a:ln>
            <a:noFill/>
          </a:ln>
        </p:spPr>
      </p:pic>
      <p:sp>
        <p:nvSpPr>
          <p:cNvPr id="3" name="TextBox 2"/>
          <p:cNvSpPr txBox="1"/>
          <p:nvPr/>
        </p:nvSpPr>
        <p:spPr>
          <a:xfrm>
            <a:off x="6096000" y="3430058"/>
            <a:ext cx="5219218" cy="369332"/>
          </a:xfrm>
          <a:prstGeom prst="rect">
            <a:avLst/>
          </a:prstGeom>
          <a:noFill/>
        </p:spPr>
        <p:txBody>
          <a:bodyPr wrap="square" rtlCol="0">
            <a:spAutoFit/>
          </a:bodyPr>
          <a:lstStyle/>
          <a:p>
            <a:r>
              <a:rPr lang="en-US" dirty="0" smtClean="0"/>
              <a:t>Show without </a:t>
            </a:r>
            <a:r>
              <a:rPr lang="en-US" smtClean="0"/>
              <a:t>prediction lines</a:t>
            </a:r>
            <a:endParaRPr lang="en-US" dirty="0"/>
          </a:p>
        </p:txBody>
      </p:sp>
    </p:spTree>
    <p:extLst>
      <p:ext uri="{BB962C8B-B14F-4D97-AF65-F5344CB8AC3E}">
        <p14:creationId xmlns:p14="http://schemas.microsoft.com/office/powerpoint/2010/main" val="142192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8D40E7-25FB-412D-94C0-2D523ABB93C4}"/>
              </a:ext>
            </a:extLst>
          </p:cNvPr>
          <p:cNvSpPr>
            <a:spLocks noGrp="1"/>
          </p:cNvSpPr>
          <p:nvPr>
            <p:ph type="title"/>
          </p:nvPr>
        </p:nvSpPr>
        <p:spPr/>
        <p:txBody>
          <a:bodyPr/>
          <a:lstStyle/>
          <a:p>
            <a:r>
              <a:rPr lang="en-US" dirty="0" smtClean="0"/>
              <a:t>Why the negativity? Negative Keywords</a:t>
            </a:r>
            <a:endParaRPr lang="en-US" dirty="0"/>
          </a:p>
        </p:txBody>
      </p:sp>
      <p:sp>
        <p:nvSpPr>
          <p:cNvPr id="3" name="Content Placeholder 2">
            <a:extLst>
              <a:ext uri="{FF2B5EF4-FFF2-40B4-BE49-F238E27FC236}">
                <a16:creationId xmlns="" xmlns:a16="http://schemas.microsoft.com/office/drawing/2014/main" id="{D2BAD7E5-AD85-4A6B-A8AB-43808D94A9F0}"/>
              </a:ext>
            </a:extLst>
          </p:cNvPr>
          <p:cNvSpPr>
            <a:spLocks noGrp="1"/>
          </p:cNvSpPr>
          <p:nvPr>
            <p:ph idx="1"/>
          </p:nvPr>
        </p:nvSpPr>
        <p:spPr/>
        <p:txBody>
          <a:bodyPr/>
          <a:lstStyle/>
          <a:p>
            <a:r>
              <a:rPr lang="en-US" dirty="0" smtClean="0"/>
              <a:t>How do we choose negative words?  </a:t>
            </a:r>
            <a:endParaRPr lang="en-US" dirty="0"/>
          </a:p>
        </p:txBody>
      </p:sp>
      <p:sp>
        <p:nvSpPr>
          <p:cNvPr id="4" name="TextBox 3"/>
          <p:cNvSpPr txBox="1"/>
          <p:nvPr/>
        </p:nvSpPr>
        <p:spPr>
          <a:xfrm>
            <a:off x="7072132" y="1825625"/>
            <a:ext cx="4074288" cy="1200329"/>
          </a:xfrm>
          <a:prstGeom prst="rect">
            <a:avLst/>
          </a:prstGeom>
          <a:noFill/>
        </p:spPr>
        <p:txBody>
          <a:bodyPr wrap="square" rtlCol="0">
            <a:spAutoFit/>
          </a:bodyPr>
          <a:lstStyle/>
          <a:p>
            <a:r>
              <a:rPr lang="en-US" dirty="0" smtClean="0"/>
              <a:t>Store</a:t>
            </a:r>
          </a:p>
          <a:p>
            <a:r>
              <a:rPr lang="en-US" dirty="0" smtClean="0"/>
              <a:t>Crash</a:t>
            </a:r>
          </a:p>
          <a:p>
            <a:r>
              <a:rPr lang="en-US" dirty="0" smtClean="0"/>
              <a:t>Horrible</a:t>
            </a:r>
          </a:p>
          <a:p>
            <a:r>
              <a:rPr lang="en-US" dirty="0" smtClean="0"/>
              <a:t>Commercial</a:t>
            </a:r>
            <a:endParaRPr lang="en-US" dirty="0"/>
          </a:p>
        </p:txBody>
      </p:sp>
    </p:spTree>
    <p:extLst>
      <p:ext uri="{BB962C8B-B14F-4D97-AF65-F5344CB8AC3E}">
        <p14:creationId xmlns:p14="http://schemas.microsoft.com/office/powerpoint/2010/main" val="46194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8D40E7-25FB-412D-94C0-2D523ABB93C4}"/>
              </a:ext>
            </a:extLst>
          </p:cNvPr>
          <p:cNvSpPr>
            <a:spLocks noGrp="1"/>
          </p:cNvSpPr>
          <p:nvPr>
            <p:ph type="title"/>
          </p:nvPr>
        </p:nvSpPr>
        <p:spPr/>
        <p:txBody>
          <a:bodyPr/>
          <a:lstStyle/>
          <a:p>
            <a:r>
              <a:rPr lang="en-US" dirty="0" smtClean="0"/>
              <a:t>Relate negative words to Sentiment 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183664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968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57138-5424-4152-B3E3-AFA9A8A7161E}"/>
              </a:ext>
            </a:extLst>
          </p:cNvPr>
          <p:cNvSpPr>
            <a:spLocks noGrp="1"/>
          </p:cNvSpPr>
          <p:nvPr>
            <p:ph type="title"/>
          </p:nvPr>
        </p:nvSpPr>
        <p:spPr/>
        <p:txBody>
          <a:bodyPr/>
          <a:lstStyle/>
          <a:p>
            <a:r>
              <a:rPr lang="en-US" dirty="0" smtClean="0"/>
              <a:t>But what are we doing well? Positive Topics</a:t>
            </a:r>
            <a:endParaRPr lang="en-US" dirty="0"/>
          </a:p>
        </p:txBody>
      </p:sp>
      <p:sp>
        <p:nvSpPr>
          <p:cNvPr id="3" name="Content Placeholder 2">
            <a:extLst>
              <a:ext uri="{FF2B5EF4-FFF2-40B4-BE49-F238E27FC236}">
                <a16:creationId xmlns="" xmlns:a16="http://schemas.microsoft.com/office/drawing/2014/main" id="{26FC7A71-EA5F-44B0-976A-7E86BB126B8B}"/>
              </a:ext>
            </a:extLst>
          </p:cNvPr>
          <p:cNvSpPr>
            <a:spLocks noGrp="1"/>
          </p:cNvSpPr>
          <p:nvPr>
            <p:ph idx="1"/>
          </p:nvPr>
        </p:nvSpPr>
        <p:spPr>
          <a:xfrm>
            <a:off x="838200" y="2384385"/>
            <a:ext cx="5215359" cy="3792578"/>
          </a:xfrm>
        </p:spPr>
        <p:txBody>
          <a:bodyPr>
            <a:normAutofit/>
          </a:bodyPr>
          <a:lstStyle/>
          <a:p>
            <a:pPr marL="0" indent="0">
              <a:buNone/>
            </a:pPr>
            <a:r>
              <a:rPr lang="en-US" sz="2000" dirty="0" smtClean="0"/>
              <a:t>Based on a Topic Model analysis, we’ve identified 4 topics creating a </a:t>
            </a:r>
            <a:r>
              <a:rPr lang="en-US" sz="2000" smtClean="0"/>
              <a:t>coherent story that powers </a:t>
            </a:r>
            <a:r>
              <a:rPr lang="en-US" sz="2000" dirty="0" smtClean="0"/>
              <a:t>the positive ratings for Amazon Music:</a:t>
            </a:r>
          </a:p>
          <a:p>
            <a:pPr marL="514350" indent="-514350">
              <a:buFont typeface="+mj-lt"/>
              <a:buAutoNum type="arabicPeriod"/>
            </a:pPr>
            <a:r>
              <a:rPr lang="en-US" sz="2000" dirty="0" smtClean="0"/>
              <a:t>Amazon Device Friendly</a:t>
            </a:r>
            <a:endParaRPr lang="en-US" sz="2000" dirty="0" smtClean="0"/>
          </a:p>
          <a:p>
            <a:pPr marL="514350" indent="-514350">
              <a:buFont typeface="+mj-lt"/>
              <a:buAutoNum type="arabicPeriod"/>
            </a:pPr>
            <a:r>
              <a:rPr lang="en-US" sz="2000" dirty="0" smtClean="0"/>
              <a:t>Amazon Prime</a:t>
            </a:r>
          </a:p>
          <a:p>
            <a:pPr marL="514350" indent="-514350">
              <a:buFont typeface="+mj-lt"/>
              <a:buAutoNum type="arabicPeriod"/>
            </a:pPr>
            <a:r>
              <a:rPr lang="en-US" sz="2000" dirty="0" smtClean="0"/>
              <a:t>Better than Pandora</a:t>
            </a:r>
          </a:p>
          <a:p>
            <a:pPr marL="514350" indent="-514350">
              <a:buFont typeface="+mj-lt"/>
              <a:buAutoNum type="arabicPeriod"/>
            </a:pPr>
            <a:r>
              <a:rPr lang="en-US" sz="2000" dirty="0" smtClean="0"/>
              <a:t>Free &amp; Easy</a:t>
            </a:r>
            <a:endParaRPr lang="en-US" sz="2000" dirty="0"/>
          </a:p>
        </p:txBody>
      </p:sp>
      <p:pic>
        <p:nvPicPr>
          <p:cNvPr id="4" name="Picture 3"/>
          <p:cNvPicPr>
            <a:picLocks noChangeAspect="1"/>
          </p:cNvPicPr>
          <p:nvPr/>
        </p:nvPicPr>
        <p:blipFill>
          <a:blip r:embed="rId2"/>
          <a:stretch>
            <a:fillRect/>
          </a:stretch>
        </p:blipFill>
        <p:spPr>
          <a:xfrm>
            <a:off x="6053560" y="1825625"/>
            <a:ext cx="5721030" cy="4351338"/>
          </a:xfrm>
          <a:prstGeom prst="rect">
            <a:avLst/>
          </a:prstGeom>
        </p:spPr>
      </p:pic>
    </p:spTree>
    <p:extLst>
      <p:ext uri="{BB962C8B-B14F-4D97-AF65-F5344CB8AC3E}">
        <p14:creationId xmlns:p14="http://schemas.microsoft.com/office/powerpoint/2010/main" val="52952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57138-5424-4152-B3E3-AFA9A8A7161E}"/>
              </a:ext>
            </a:extLst>
          </p:cNvPr>
          <p:cNvSpPr>
            <a:spLocks noGrp="1"/>
          </p:cNvSpPr>
          <p:nvPr>
            <p:ph type="title"/>
          </p:nvPr>
        </p:nvSpPr>
        <p:spPr/>
        <p:txBody>
          <a:bodyPr/>
          <a:lstStyle/>
          <a:p>
            <a:r>
              <a:rPr lang="en-US" dirty="0"/>
              <a:t>Relate </a:t>
            </a:r>
            <a:r>
              <a:rPr lang="en-US" dirty="0" smtClean="0"/>
              <a:t>positive topics </a:t>
            </a:r>
            <a:r>
              <a:rPr lang="en-US" dirty="0"/>
              <a:t>to Sentiment chart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383545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717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C5834-98F1-42DE-A160-303A81392AA2}"/>
              </a:ext>
            </a:extLst>
          </p:cNvPr>
          <p:cNvSpPr>
            <a:spLocks noGrp="1"/>
          </p:cNvSpPr>
          <p:nvPr>
            <p:ph type="title"/>
          </p:nvPr>
        </p:nvSpPr>
        <p:spPr/>
        <p:txBody>
          <a:bodyPr/>
          <a:lstStyle/>
          <a:p>
            <a:r>
              <a:rPr lang="en-US" dirty="0"/>
              <a:t>Sentiment </a:t>
            </a:r>
            <a:r>
              <a:rPr lang="en-US" dirty="0" smtClean="0"/>
              <a:t>Model</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E6775353-D59E-4493-8DE5-EA1FFDB24DE0}"/>
              </a:ext>
            </a:extLst>
          </p:cNvPr>
          <p:cNvSpPr>
            <a:spLocks noGrp="1"/>
          </p:cNvSpPr>
          <p:nvPr>
            <p:ph idx="1"/>
          </p:nvPr>
        </p:nvSpPr>
        <p:spPr/>
        <p:txBody>
          <a:bodyPr/>
          <a:lstStyle/>
          <a:p>
            <a:r>
              <a:rPr lang="en-US" dirty="0" smtClean="0"/>
              <a:t>Key positive / negative words?</a:t>
            </a:r>
          </a:p>
          <a:p>
            <a:r>
              <a:rPr lang="en-US" dirty="0" smtClean="0"/>
              <a:t>Accuracy ratings</a:t>
            </a:r>
          </a:p>
          <a:p>
            <a:r>
              <a:rPr lang="en-US" dirty="0" smtClean="0"/>
              <a:t>Model Parameters and R2</a:t>
            </a:r>
          </a:p>
          <a:p>
            <a:r>
              <a:rPr lang="en-US" dirty="0" smtClean="0"/>
              <a:t>How would we recommend using?</a:t>
            </a:r>
            <a:endParaRPr lang="en-US" dirty="0"/>
          </a:p>
        </p:txBody>
      </p:sp>
    </p:spTree>
    <p:extLst>
      <p:ext uri="{BB962C8B-B14F-4D97-AF65-F5344CB8AC3E}">
        <p14:creationId xmlns:p14="http://schemas.microsoft.com/office/powerpoint/2010/main" val="285677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64F6F6-4D82-4556-81A9-50241979AB4C}"/>
              </a:ext>
            </a:extLst>
          </p:cNvPr>
          <p:cNvSpPr>
            <a:spLocks noGrp="1"/>
          </p:cNvSpPr>
          <p:nvPr>
            <p:ph type="title"/>
          </p:nvPr>
        </p:nvSpPr>
        <p:spPr/>
        <p:txBody>
          <a:bodyPr/>
          <a:lstStyle/>
          <a:p>
            <a:r>
              <a:rPr lang="en-US" dirty="0" smtClean="0"/>
              <a:t>Plot model vs actual</a:t>
            </a:r>
            <a:endParaRPr lang="en-US" dirty="0"/>
          </a:p>
        </p:txBody>
      </p:sp>
      <p:sp>
        <p:nvSpPr>
          <p:cNvPr id="3" name="Content Placeholder 2">
            <a:extLst>
              <a:ext uri="{FF2B5EF4-FFF2-40B4-BE49-F238E27FC236}">
                <a16:creationId xmlns="" xmlns:a16="http://schemas.microsoft.com/office/drawing/2014/main" id="{F493C917-C729-47B1-9D76-D4396B40D7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0248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188</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Business Problem</vt:lpstr>
      <vt:lpstr>Methodology</vt:lpstr>
      <vt:lpstr>How is Amazon doing (relative to competitors)</vt:lpstr>
      <vt:lpstr>Why the negativity? Negative Keywords</vt:lpstr>
      <vt:lpstr>Relate negative words to Sentiment chart</vt:lpstr>
      <vt:lpstr>But what are we doing well? Positive Topics</vt:lpstr>
      <vt:lpstr>Relate positive topics to Sentiment chart</vt:lpstr>
      <vt:lpstr>Sentiment Model </vt:lpstr>
      <vt:lpstr>Plot model vs actual</vt:lpstr>
      <vt:lpstr>In the Future…</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Andrew Armstrong</dc:creator>
  <cp:lastModifiedBy>Alex Graber</cp:lastModifiedBy>
  <cp:revision>19</cp:revision>
  <dcterms:created xsi:type="dcterms:W3CDTF">2017-12-05T00:04:53Z</dcterms:created>
  <dcterms:modified xsi:type="dcterms:W3CDTF">2017-12-08T21:27:05Z</dcterms:modified>
</cp:coreProperties>
</file>