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2"/>
    <p:restoredTop sz="94650"/>
  </p:normalViewPr>
  <p:slideViewPr>
    <p:cSldViewPr snapToGrid="0" snapToObjects="1">
      <p:cViewPr>
        <p:scale>
          <a:sx n="103" d="100"/>
          <a:sy n="103" d="100"/>
        </p:scale>
        <p:origin x="-3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C81D7-0A9C-BC42-AC9B-4BE705755B5D}" type="datetimeFigureOut">
              <a:rPr lang="en-US" smtClean="0"/>
              <a:t>2/16/18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EEA9F-5BFE-8446-A7F5-89ABDBBF1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0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latin typeface="Palatino Linotype" panose="0204050205050503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85FD9-5669-904A-B297-38AE7CDF31B2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C939-F2B4-FB42-AC0F-DC4946E15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9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85FD9-5669-904A-B297-38AE7CDF31B2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C939-F2B4-FB42-AC0F-DC4946E15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8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85FD9-5669-904A-B297-38AE7CDF31B2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C939-F2B4-FB42-AC0F-DC4946E15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5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85FD9-5669-904A-B297-38AE7CDF31B2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C939-F2B4-FB42-AC0F-DC4946E15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85FD9-5669-904A-B297-38AE7CDF31B2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C939-F2B4-FB42-AC0F-DC4946E15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8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39786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85FD9-5669-904A-B297-38AE7CDF31B2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C939-F2B4-FB42-AC0F-DC4946E153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5AB062-D6F0-9846-AABB-A53ED07792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04925"/>
            <a:ext cx="10515600" cy="4206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i="0">
                <a:latin typeface="Malgun Gothic Semilight" panose="020B0503020000020004" pitchFamily="34" charset="-127"/>
                <a:ea typeface="Malgun Gothic Semilight" panose="020B0503020000020004" pitchFamily="34" charset="-127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59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85FD9-5669-904A-B297-38AE7CDF31B2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C939-F2B4-FB42-AC0F-DC4946E15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8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85FD9-5669-904A-B297-38AE7CDF31B2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C939-F2B4-FB42-AC0F-DC4946E15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85FD9-5669-904A-B297-38AE7CDF31B2}" type="datetimeFigureOut">
              <a:rPr lang="en-US" smtClean="0"/>
              <a:t>2/16/18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C939-F2B4-FB42-AC0F-DC4946E15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7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85FD9-5669-904A-B297-38AE7CDF31B2}" type="datetimeFigureOut">
              <a:rPr lang="en-US" smtClean="0"/>
              <a:t>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C939-F2B4-FB42-AC0F-DC4946E15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0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85FD9-5669-904A-B297-38AE7CDF31B2}" type="datetimeFigureOut">
              <a:rPr lang="en-US" smtClean="0"/>
              <a:t>2/16/18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C939-F2B4-FB42-AC0F-DC4946E15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4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85FD9-5669-904A-B297-38AE7CDF31B2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9C939-F2B4-FB42-AC0F-DC4946E15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7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85FD9-5669-904A-B297-38AE7CDF31B2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9C939-F2B4-FB42-AC0F-DC4946E15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7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tx1"/>
          </a:solidFill>
          <a:latin typeface="Malgun Gothic Semilight" panose="020B0503020000020004" pitchFamily="34" charset="-127"/>
          <a:ea typeface="Malgun Gothic Semilight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3EA7-CF4B-3344-8351-F83F08FC2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Drexel </a:t>
            </a:r>
            <a:r>
              <a:rPr lang="en-US" dirty="0" err="1"/>
              <a:t>Datathon</a:t>
            </a:r>
            <a:r>
              <a:rPr lang="en-US" dirty="0"/>
              <a:t>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A8804-EED7-494B-AA31-823EDF036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Chatbot</a:t>
            </a:r>
            <a:r>
              <a:rPr lang="en-US" dirty="0"/>
              <a:t> Engine for SEI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0C7FBCDE-54DA-6B4B-B749-F1AC98F60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2" t="25625" r="10062" b="23605"/>
          <a:stretch/>
        </p:blipFill>
        <p:spPr bwMode="auto">
          <a:xfrm>
            <a:off x="6125025" y="4435475"/>
            <a:ext cx="273100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A7F73CE8-695C-0640-B61C-98B507CD8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620" y="4435475"/>
            <a:ext cx="346740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3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2263-69A0-3743-8CAA-6F41AB7A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Repeat Query-Predict-Respond loop until "exit"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B6F7-A030-4540-80B1-DD2E1A07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3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B043-2139-E64D-A1D8-E7E2C15F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Create a </a:t>
            </a:r>
            <a:r>
              <a:rPr lang="en-US" dirty="0" err="1"/>
              <a:t>chatbot</a:t>
            </a:r>
            <a:r>
              <a:rPr lang="en-US" dirty="0"/>
              <a:t> engine that will correctly respond to user input (greetings, queries, farewells).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05077-74E1-0A42-8CC0-085441EF7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27150" indent="0">
              <a:buNone/>
            </a:pPr>
            <a:r>
              <a:rPr lang="en-US" dirty="0"/>
              <a:t>SEI receives hundreds of applications and inquiries regarding its summer internship program each year.  The challenge is to build a </a:t>
            </a:r>
            <a:r>
              <a:rPr lang="en-US" dirty="0" err="1"/>
              <a:t>chatbot</a:t>
            </a:r>
            <a:r>
              <a:rPr lang="en-US" dirty="0"/>
              <a:t> that will answer the most frequently asked questions during the recruitment process for the summer internship program.  The user will be able to inquire with the </a:t>
            </a:r>
            <a:r>
              <a:rPr lang="en-US" dirty="0" err="1"/>
              <a:t>chatbot</a:t>
            </a:r>
            <a:r>
              <a:rPr lang="en-US" dirty="0"/>
              <a:t> about topics such as how to apply to the program, information regarding housing, location and travel, or how a typical day looks at SEI.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(limited) training data will be provided, as will canned responses for standard FAQs.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GOALS: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Turn around responses as quickly as possible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Solve volume issues for SEI recruiting team</a:t>
            </a:r>
          </a:p>
        </p:txBody>
      </p:sp>
      <p:pic>
        <p:nvPicPr>
          <p:cNvPr id="1026" name="Picture 2" descr="https://tse1.mm.bing.net/th?id=OIP.Ec9Rzje0uloZHHHy-b5nJQHaGp&amp;pid=Api">
            <a:extLst>
              <a:ext uri="{FF2B5EF4-FFF2-40B4-BE49-F238E27FC236}">
                <a16:creationId xmlns:a16="http://schemas.microsoft.com/office/drawing/2014/main" id="{CB90F154-8AC1-BB4C-ADEE-3503515CF2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91"/>
          <a:stretch/>
        </p:blipFill>
        <p:spPr bwMode="auto">
          <a:xfrm>
            <a:off x="315685" y="1686203"/>
            <a:ext cx="1744084" cy="174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60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2263-69A0-3743-8CAA-6F41AB7A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B6F7-A030-4540-80B1-DD2E1A07C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832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Aggregate training data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Process training data (see: </a:t>
            </a:r>
            <a:r>
              <a:rPr lang="en-US" dirty="0" err="1"/>
              <a:t>first_clean.R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Model (see: </a:t>
            </a:r>
            <a:r>
              <a:rPr lang="en-US" dirty="0" err="1"/>
              <a:t>models.R</a:t>
            </a:r>
            <a:r>
              <a:rPr lang="en-US" dirty="0"/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Query (see: </a:t>
            </a:r>
            <a:r>
              <a:rPr lang="en-US" dirty="0" err="1"/>
              <a:t>controller.R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Predict (see: </a:t>
            </a:r>
            <a:r>
              <a:rPr lang="en-US" dirty="0" err="1"/>
              <a:t>responsebot.R</a:t>
            </a:r>
            <a:r>
              <a:rPr lang="en-US" dirty="0"/>
              <a:t>, </a:t>
            </a:r>
            <a:r>
              <a:rPr lang="en-US" dirty="0" err="1"/>
              <a:t>predict_response.R</a:t>
            </a:r>
            <a:r>
              <a:rPr lang="en-US" dirty="0"/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Respond appropriately (see: </a:t>
            </a:r>
            <a:r>
              <a:rPr lang="en-US" dirty="0" err="1"/>
              <a:t>controller.R</a:t>
            </a:r>
            <a:r>
              <a:rPr lang="en-US" dirty="0"/>
              <a:t>, </a:t>
            </a:r>
            <a:r>
              <a:rPr lang="en-US" dirty="0" err="1"/>
              <a:t>responsebot.R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Repeat 4:7 until "exit"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48FD05-0744-704A-B701-852BEC5F2512}"/>
              </a:ext>
            </a:extLst>
          </p:cNvPr>
          <p:cNvSpPr/>
          <p:nvPr/>
        </p:nvSpPr>
        <p:spPr>
          <a:xfrm>
            <a:off x="6417570" y="4121367"/>
            <a:ext cx="1509486" cy="97245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80AAEE-7265-C14A-9998-639417AAF266}"/>
              </a:ext>
            </a:extLst>
          </p:cNvPr>
          <p:cNvSpPr/>
          <p:nvPr/>
        </p:nvSpPr>
        <p:spPr>
          <a:xfrm>
            <a:off x="5235182" y="392955"/>
            <a:ext cx="1509486" cy="97245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78CD90-8251-834A-B2A6-A40CBEF54D29}"/>
              </a:ext>
            </a:extLst>
          </p:cNvPr>
          <p:cNvSpPr/>
          <p:nvPr/>
        </p:nvSpPr>
        <p:spPr>
          <a:xfrm>
            <a:off x="9963212" y="4121367"/>
            <a:ext cx="1509486" cy="9724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A32AF6-5E62-704F-8553-6FF345379343}"/>
              </a:ext>
            </a:extLst>
          </p:cNvPr>
          <p:cNvSpPr/>
          <p:nvPr/>
        </p:nvSpPr>
        <p:spPr>
          <a:xfrm>
            <a:off x="8218957" y="5696577"/>
            <a:ext cx="1509486" cy="9724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6DB857-FF97-0840-AC93-B3C181E52379}"/>
              </a:ext>
            </a:extLst>
          </p:cNvPr>
          <p:cNvSpPr/>
          <p:nvPr/>
        </p:nvSpPr>
        <p:spPr>
          <a:xfrm>
            <a:off x="9844314" y="312570"/>
            <a:ext cx="1509486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 the dataset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F0CD37-6249-1E4D-BCEA-72F2F4C55CC4}"/>
              </a:ext>
            </a:extLst>
          </p:cNvPr>
          <p:cNvCxnSpPr>
            <a:cxnSpLocks/>
            <a:stCxn id="9" idx="1"/>
            <a:endCxn id="69" idx="0"/>
          </p:cNvCxnSpPr>
          <p:nvPr/>
        </p:nvCxnSpPr>
        <p:spPr>
          <a:xfrm flipH="1">
            <a:off x="7996312" y="798799"/>
            <a:ext cx="1848002" cy="627328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240DBB-4B2B-694A-B505-61773D2129F7}"/>
              </a:ext>
            </a:extLst>
          </p:cNvPr>
          <p:cNvCxnSpPr>
            <a:cxnSpLocks/>
            <a:stCxn id="69" idx="0"/>
            <a:endCxn id="5" idx="3"/>
          </p:cNvCxnSpPr>
          <p:nvPr/>
        </p:nvCxnSpPr>
        <p:spPr>
          <a:xfrm flipH="1" flipV="1">
            <a:off x="6744668" y="879184"/>
            <a:ext cx="1251644" cy="546943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C42321-6FF7-9442-9F9E-53B75FF955AE}"/>
              </a:ext>
            </a:extLst>
          </p:cNvPr>
          <p:cNvCxnSpPr>
            <a:cxnSpLocks/>
            <a:stCxn id="6" idx="0"/>
            <a:endCxn id="68" idx="2"/>
          </p:cNvCxnSpPr>
          <p:nvPr/>
        </p:nvCxnSpPr>
        <p:spPr>
          <a:xfrm flipH="1" flipV="1">
            <a:off x="8973701" y="3384829"/>
            <a:ext cx="1744254" cy="736538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A75CED-6793-F24B-A316-14B2F89E0287}"/>
              </a:ext>
            </a:extLst>
          </p:cNvPr>
          <p:cNvCxnSpPr>
            <a:cxnSpLocks/>
            <a:stCxn id="68" idx="2"/>
            <a:endCxn id="4" idx="0"/>
          </p:cNvCxnSpPr>
          <p:nvPr/>
        </p:nvCxnSpPr>
        <p:spPr>
          <a:xfrm flipH="1">
            <a:off x="7172313" y="3384829"/>
            <a:ext cx="1801388" cy="736538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88F5BC-A7B6-DB47-84DC-37E9F44AD45C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7172313" y="5093824"/>
            <a:ext cx="1801387" cy="602753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DC4B26-E891-404C-8FC5-C86F318AE6E7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8973700" y="5093824"/>
            <a:ext cx="1744255" cy="602753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E11002-14D6-1A4D-9361-C24EF787EE7F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10717955" y="5093824"/>
            <a:ext cx="635845" cy="898473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CC0AD3-98DE-A248-BA27-DE4C7BF930BE}"/>
              </a:ext>
            </a:extLst>
          </p:cNvPr>
          <p:cNvSpPr txBox="1"/>
          <p:nvPr/>
        </p:nvSpPr>
        <p:spPr>
          <a:xfrm>
            <a:off x="10898414" y="5992297"/>
            <a:ext cx="91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”exit”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4D75A3F-8DB5-964A-9AE4-71B5E8E3B16F}"/>
              </a:ext>
            </a:extLst>
          </p:cNvPr>
          <p:cNvSpPr/>
          <p:nvPr/>
        </p:nvSpPr>
        <p:spPr>
          <a:xfrm>
            <a:off x="8124440" y="2290590"/>
            <a:ext cx="1698521" cy="10942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8C94880-2838-594C-99E4-8646055B65D0}"/>
              </a:ext>
            </a:extLst>
          </p:cNvPr>
          <p:cNvSpPr/>
          <p:nvPr/>
        </p:nvSpPr>
        <p:spPr>
          <a:xfrm>
            <a:off x="7147051" y="1426127"/>
            <a:ext cx="1698521" cy="10942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246829-E7EE-F04B-8AC3-DA1E4F1BFFDB}"/>
              </a:ext>
            </a:extLst>
          </p:cNvPr>
          <p:cNvSpPr/>
          <p:nvPr/>
        </p:nvSpPr>
        <p:spPr>
          <a:xfrm>
            <a:off x="7492174" y="1743247"/>
            <a:ext cx="1984770" cy="1295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Standardized data clean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903991C-4622-E841-9A43-3E46E7290F9F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989925" y="1365412"/>
            <a:ext cx="1182388" cy="2755955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97096012-08C1-E448-A16F-72F91158E1A6}"/>
              </a:ext>
            </a:extLst>
          </p:cNvPr>
          <p:cNvCxnSpPr>
            <a:stCxn id="6" idx="1"/>
            <a:endCxn id="5" idx="2"/>
          </p:cNvCxnSpPr>
          <p:nvPr/>
        </p:nvCxnSpPr>
        <p:spPr>
          <a:xfrm rot="10800000">
            <a:off x="5989926" y="1365412"/>
            <a:ext cx="3973287" cy="3242184"/>
          </a:xfrm>
          <a:prstGeom prst="curvedConnector2">
            <a:avLst/>
          </a:prstGeom>
          <a:ln>
            <a:solidFill>
              <a:schemeClr val="bg2">
                <a:lumMod val="9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>
            <a:extLst>
              <a:ext uri="{FF2B5EF4-FFF2-40B4-BE49-F238E27FC236}">
                <a16:creationId xmlns:a16="http://schemas.microsoft.com/office/drawing/2014/main" id="{38FAE01A-0F88-0B4A-8198-D13C847152E0}"/>
              </a:ext>
            </a:extLst>
          </p:cNvPr>
          <p:cNvCxnSpPr>
            <a:cxnSpLocks/>
            <a:stCxn id="4" idx="1"/>
            <a:endCxn id="5" idx="2"/>
          </p:cNvCxnSpPr>
          <p:nvPr/>
        </p:nvCxnSpPr>
        <p:spPr>
          <a:xfrm rot="10800000">
            <a:off x="5989926" y="1365412"/>
            <a:ext cx="427645" cy="3242184"/>
          </a:xfrm>
          <a:prstGeom prst="curvedConnector2">
            <a:avLst/>
          </a:prstGeom>
          <a:ln>
            <a:solidFill>
              <a:schemeClr val="bg2">
                <a:lumMod val="9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92B412AD-184D-7840-8698-9804C8FFEF57}"/>
              </a:ext>
            </a:extLst>
          </p:cNvPr>
          <p:cNvSpPr txBox="1"/>
          <p:nvPr/>
        </p:nvSpPr>
        <p:spPr>
          <a:xfrm>
            <a:off x="5566315" y="2624784"/>
            <a:ext cx="1158162" cy="568762"/>
          </a:xfrm>
          <a:custGeom>
            <a:avLst/>
            <a:gdLst>
              <a:gd name="connsiteX0" fmla="*/ 0 w 1158162"/>
              <a:gd name="connsiteY0" fmla="*/ 0 h 568762"/>
              <a:gd name="connsiteX1" fmla="*/ 1063366 w 1158162"/>
              <a:gd name="connsiteY1" fmla="*/ 0 h 568762"/>
              <a:gd name="connsiteX2" fmla="*/ 1158162 w 1158162"/>
              <a:gd name="connsiteY2" fmla="*/ 94796 h 568762"/>
              <a:gd name="connsiteX3" fmla="*/ 1158162 w 1158162"/>
              <a:gd name="connsiteY3" fmla="*/ 568762 h 568762"/>
              <a:gd name="connsiteX4" fmla="*/ 0 w 1158162"/>
              <a:gd name="connsiteY4" fmla="*/ 568762 h 568762"/>
              <a:gd name="connsiteX5" fmla="*/ 0 w 1158162"/>
              <a:gd name="connsiteY5" fmla="*/ 0 h 568762"/>
              <a:gd name="connsiteX0" fmla="*/ 0 w 1158162"/>
              <a:gd name="connsiteY0" fmla="*/ 0 h 568762"/>
              <a:gd name="connsiteX1" fmla="*/ 905105 w 1158162"/>
              <a:gd name="connsiteY1" fmla="*/ 7034 h 568762"/>
              <a:gd name="connsiteX2" fmla="*/ 1158162 w 1158162"/>
              <a:gd name="connsiteY2" fmla="*/ 94796 h 568762"/>
              <a:gd name="connsiteX3" fmla="*/ 1158162 w 1158162"/>
              <a:gd name="connsiteY3" fmla="*/ 568762 h 568762"/>
              <a:gd name="connsiteX4" fmla="*/ 0 w 1158162"/>
              <a:gd name="connsiteY4" fmla="*/ 568762 h 568762"/>
              <a:gd name="connsiteX5" fmla="*/ 0 w 1158162"/>
              <a:gd name="connsiteY5" fmla="*/ 0 h 568762"/>
              <a:gd name="connsiteX0" fmla="*/ 0 w 1158162"/>
              <a:gd name="connsiteY0" fmla="*/ 0 h 568762"/>
              <a:gd name="connsiteX1" fmla="*/ 905105 w 1158162"/>
              <a:gd name="connsiteY1" fmla="*/ 7034 h 568762"/>
              <a:gd name="connsiteX2" fmla="*/ 1006934 w 1158162"/>
              <a:gd name="connsiteY2" fmla="*/ 182719 h 568762"/>
              <a:gd name="connsiteX3" fmla="*/ 1158162 w 1158162"/>
              <a:gd name="connsiteY3" fmla="*/ 568762 h 568762"/>
              <a:gd name="connsiteX4" fmla="*/ 0 w 1158162"/>
              <a:gd name="connsiteY4" fmla="*/ 568762 h 568762"/>
              <a:gd name="connsiteX5" fmla="*/ 0 w 1158162"/>
              <a:gd name="connsiteY5" fmla="*/ 0 h 568762"/>
              <a:gd name="connsiteX0" fmla="*/ 0 w 1158162"/>
              <a:gd name="connsiteY0" fmla="*/ 0 h 568762"/>
              <a:gd name="connsiteX1" fmla="*/ 912138 w 1158162"/>
              <a:gd name="connsiteY1" fmla="*/ 0 h 568762"/>
              <a:gd name="connsiteX2" fmla="*/ 1006934 w 1158162"/>
              <a:gd name="connsiteY2" fmla="*/ 182719 h 568762"/>
              <a:gd name="connsiteX3" fmla="*/ 1158162 w 1158162"/>
              <a:gd name="connsiteY3" fmla="*/ 568762 h 568762"/>
              <a:gd name="connsiteX4" fmla="*/ 0 w 1158162"/>
              <a:gd name="connsiteY4" fmla="*/ 568762 h 568762"/>
              <a:gd name="connsiteX5" fmla="*/ 0 w 1158162"/>
              <a:gd name="connsiteY5" fmla="*/ 0 h 56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8162" h="568762">
                <a:moveTo>
                  <a:pt x="0" y="0"/>
                </a:moveTo>
                <a:lnTo>
                  <a:pt x="912138" y="0"/>
                </a:lnTo>
                <a:lnTo>
                  <a:pt x="1006934" y="182719"/>
                </a:lnTo>
                <a:lnTo>
                  <a:pt x="1158162" y="568762"/>
                </a:lnTo>
                <a:lnTo>
                  <a:pt x="0" y="56876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Improve prediction?</a:t>
            </a:r>
          </a:p>
        </p:txBody>
      </p:sp>
    </p:spTree>
    <p:extLst>
      <p:ext uri="{BB962C8B-B14F-4D97-AF65-F5344CB8AC3E}">
        <p14:creationId xmlns:p14="http://schemas.microsoft.com/office/powerpoint/2010/main" val="80102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2263-69A0-3743-8CAA-6F41AB7A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Aggregate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B6F7-A030-4540-80B1-DD2E1A07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Manually expand training set    </a:t>
            </a:r>
          </a:p>
          <a:p>
            <a:r>
              <a:rPr lang="en-US" dirty="0"/>
              <a:t>Add greeting/farewell data    </a:t>
            </a:r>
          </a:p>
          <a:p>
            <a:r>
              <a:rPr lang="en-US" dirty="0"/>
              <a:t>Classify inputs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B5B8C-C337-0A40-89E1-C681AFE77C02}"/>
              </a:ext>
            </a:extLst>
          </p:cNvPr>
          <p:cNvSpPr txBox="1"/>
          <p:nvPr/>
        </p:nvSpPr>
        <p:spPr>
          <a:xfrm>
            <a:off x="7300686" y="856343"/>
            <a:ext cx="32366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Addl</a:t>
            </a:r>
            <a:r>
              <a:rPr lang="en-US" dirty="0"/>
              <a:t> questions to consider: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 I qualified?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roles?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How to respond to gibberish?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Weather in Oaks, 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love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9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2263-69A0-3743-8CAA-6F41AB7A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Process training data (see: </a:t>
            </a:r>
            <a:r>
              <a:rPr lang="en-US" dirty="0" err="1"/>
              <a:t>models.R</a:t>
            </a:r>
            <a:r>
              <a:rPr lang="en-US" dirty="0"/>
              <a:t>)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B6F7-A030-4540-80B1-DD2E1A07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Clean, lemma/stem, tokens; n-grams    </a:t>
            </a:r>
          </a:p>
          <a:p>
            <a:r>
              <a:rPr lang="en-US" dirty="0"/>
              <a:t>Create data structure(s) necessary for analyses</a:t>
            </a:r>
          </a:p>
          <a:p>
            <a:pPr lvl="1"/>
            <a:r>
              <a:rPr lang="en-US" dirty="0"/>
              <a:t>Compute proximity matrix for all tokens</a:t>
            </a:r>
          </a:p>
        </p:txBody>
      </p:sp>
    </p:spTree>
    <p:extLst>
      <p:ext uri="{BB962C8B-B14F-4D97-AF65-F5344CB8AC3E}">
        <p14:creationId xmlns:p14="http://schemas.microsoft.com/office/powerpoint/2010/main" val="313814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2263-69A0-3743-8CAA-6F41AB7A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Model (see: </a:t>
            </a:r>
            <a:r>
              <a:rPr lang="en-US" dirty="0" err="1"/>
              <a:t>models.R</a:t>
            </a:r>
            <a:r>
              <a:rPr lang="en-US" dirty="0"/>
              <a:t>)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B6F7-A030-4540-80B1-DD2E1A07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Pick a type of model/classifier to build off proximity matrix    </a:t>
            </a:r>
          </a:p>
          <a:p>
            <a:r>
              <a:rPr lang="en-US" dirty="0"/>
              <a:t>Create one model per topic</a:t>
            </a:r>
          </a:p>
        </p:txBody>
      </p:sp>
    </p:spTree>
    <p:extLst>
      <p:ext uri="{BB962C8B-B14F-4D97-AF65-F5344CB8AC3E}">
        <p14:creationId xmlns:p14="http://schemas.microsoft.com/office/powerpoint/2010/main" val="416906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2263-69A0-3743-8CAA-6F41AB7A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Query (see: </a:t>
            </a:r>
            <a:r>
              <a:rPr lang="en-US" dirty="0" err="1"/>
              <a:t>controller.R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B6F7-A030-4540-80B1-DD2E1A07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1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2263-69A0-3743-8CAA-6F41AB7A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Predict (see: </a:t>
            </a:r>
            <a:r>
              <a:rPr lang="en-US" dirty="0" err="1"/>
              <a:t>responsebot.R</a:t>
            </a:r>
            <a:r>
              <a:rPr lang="en-US" dirty="0"/>
              <a:t>, </a:t>
            </a:r>
            <a:r>
              <a:rPr lang="en-US" dirty="0" err="1"/>
              <a:t>predict_response.R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B6F7-A030-4540-80B1-DD2E1A07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models, classify new inputs    </a:t>
            </a:r>
          </a:p>
          <a:p>
            <a:r>
              <a:rPr lang="en-US" dirty="0"/>
              <a:t>Select appropriate category or flag to query user for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5076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2263-69A0-3743-8CAA-6F41AB7A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Respond appropriately (see: </a:t>
            </a:r>
            <a:r>
              <a:rPr lang="en-US" dirty="0" err="1"/>
              <a:t>controller.R</a:t>
            </a:r>
            <a:r>
              <a:rPr lang="en-US" dirty="0"/>
              <a:t>, </a:t>
            </a:r>
            <a:r>
              <a:rPr lang="en-US" dirty="0" err="1"/>
              <a:t>responsebot.R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B6F7-A030-4540-80B1-DD2E1A07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27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s and P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" id="{A90D8F6E-F322-F043-9DA5-755DFE8FDF12}" vid="{3CB6E39E-2758-C741-AF97-2E7F838614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393</Words>
  <Application>Microsoft Macintosh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Malgun Gothic Semilight</vt:lpstr>
      <vt:lpstr>Arial</vt:lpstr>
      <vt:lpstr>Calibri</vt:lpstr>
      <vt:lpstr>Palatino Linotype</vt:lpstr>
      <vt:lpstr>Office Theme</vt:lpstr>
      <vt:lpstr>Drexel Datathon 2018</vt:lpstr>
      <vt:lpstr>Challenge: Create a chatbot engine that will correctly respond to user input (greetings, queries, farewells).</vt:lpstr>
      <vt:lpstr>Process</vt:lpstr>
      <vt:lpstr>Step 1: Aggregate training data</vt:lpstr>
      <vt:lpstr>2. Process training data (see: models.R)    </vt:lpstr>
      <vt:lpstr>3. Model (see: models.R)    </vt:lpstr>
      <vt:lpstr>4. Query (see: controller.R)</vt:lpstr>
      <vt:lpstr>5. Predict (see: responsebot.R, predict_response.R)</vt:lpstr>
      <vt:lpstr>6. Respond appropriately (see: controller.R, responsebot.R)</vt:lpstr>
      <vt:lpstr>7. Repeat Query-Predict-Respond loop until "exit" 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Drexel Datathon 2018</dc:title>
  <dc:creator>Alex Graber</dc:creator>
  <cp:lastModifiedBy>Alex Graber</cp:lastModifiedBy>
  <cp:revision>21</cp:revision>
  <dcterms:created xsi:type="dcterms:W3CDTF">2018-02-16T13:50:14Z</dcterms:created>
  <dcterms:modified xsi:type="dcterms:W3CDTF">2018-02-16T16:06:55Z</dcterms:modified>
</cp:coreProperties>
</file>