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3"/>
  </p:notesMasterIdLst>
  <p:sldIdLst>
    <p:sldId id="268" r:id="rId2"/>
    <p:sldId id="269" r:id="rId3"/>
    <p:sldId id="271" r:id="rId4"/>
    <p:sldId id="259" r:id="rId5"/>
    <p:sldId id="258" r:id="rId6"/>
    <p:sldId id="260" r:id="rId7"/>
    <p:sldId id="261" r:id="rId8"/>
    <p:sldId id="273" r:id="rId9"/>
    <p:sldId id="272"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p:restoredTop sz="94650"/>
  </p:normalViewPr>
  <p:slideViewPr>
    <p:cSldViewPr snapToGrid="0" snapToObjects="1">
      <p:cViewPr varScale="1">
        <p:scale>
          <a:sx n="68" d="100"/>
          <a:sy n="68"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C81D7-0A9C-BC42-AC9B-4BE705755B5D}" type="datetimeFigureOut">
              <a:rPr lang="en-US" smtClean="0"/>
              <a:t>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EEA9F-5BFE-8446-A7F5-89ABDBBF18CD}" type="slidenum">
              <a:rPr lang="en-US" smtClean="0"/>
              <a:t>‹#›</a:t>
            </a:fld>
            <a:endParaRPr lang="en-US"/>
          </a:p>
        </p:txBody>
      </p:sp>
    </p:spTree>
    <p:extLst>
      <p:ext uri="{BB962C8B-B14F-4D97-AF65-F5344CB8AC3E}">
        <p14:creationId xmlns:p14="http://schemas.microsoft.com/office/powerpoint/2010/main" val="347270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 process time </a:t>
            </a:r>
          </a:p>
          <a:p>
            <a:endParaRPr lang="en-US" dirty="0"/>
          </a:p>
        </p:txBody>
      </p:sp>
      <p:sp>
        <p:nvSpPr>
          <p:cNvPr id="4" name="Slide Number Placeholder 3"/>
          <p:cNvSpPr>
            <a:spLocks noGrp="1"/>
          </p:cNvSpPr>
          <p:nvPr>
            <p:ph type="sldNum" sz="quarter" idx="10"/>
          </p:nvPr>
        </p:nvSpPr>
        <p:spPr/>
        <p:txBody>
          <a:bodyPr/>
          <a:lstStyle/>
          <a:p>
            <a:fld id="{D2AEEA9F-5BFE-8446-A7F5-89ABDBBF18CD}" type="slidenum">
              <a:rPr lang="en-US" smtClean="0"/>
              <a:t>8</a:t>
            </a:fld>
            <a:endParaRPr lang="en-US"/>
          </a:p>
        </p:txBody>
      </p:sp>
    </p:spTree>
    <p:extLst>
      <p:ext uri="{BB962C8B-B14F-4D97-AF65-F5344CB8AC3E}">
        <p14:creationId xmlns:p14="http://schemas.microsoft.com/office/powerpoint/2010/main" val="96161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6685FD9-5669-904A-B297-38AE7CDF31B2}" type="datetimeFigureOut">
              <a:rPr lang="en-US" smtClean="0"/>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12553900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85FD9-5669-904A-B297-38AE7CDF31B2}"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380595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85FD9-5669-904A-B297-38AE7CDF31B2}"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158756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39786"/>
          </a:xfrm>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85FD9-5669-904A-B297-38AE7CDF31B2}"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9C939-F2B4-FB42-AC0F-DC4946E153AE}" type="slidenum">
              <a:rPr lang="en-US" smtClean="0"/>
              <a:t>‹#›</a:t>
            </a:fld>
            <a:endParaRPr lang="en-US"/>
          </a:p>
        </p:txBody>
      </p:sp>
      <p:sp>
        <p:nvSpPr>
          <p:cNvPr id="10" name="Text Placeholder 9">
            <a:extLst>
              <a:ext uri="{FF2B5EF4-FFF2-40B4-BE49-F238E27FC236}">
                <a16:creationId xmlns:a16="http://schemas.microsoft.com/office/drawing/2014/main" id="{F65AB062-D6F0-9846-AABB-A53ED07792C6}"/>
              </a:ext>
            </a:extLst>
          </p:cNvPr>
          <p:cNvSpPr>
            <a:spLocks noGrp="1"/>
          </p:cNvSpPr>
          <p:nvPr>
            <p:ph type="body" sz="quarter" idx="14"/>
          </p:nvPr>
        </p:nvSpPr>
        <p:spPr>
          <a:xfrm>
            <a:off x="838200" y="1304925"/>
            <a:ext cx="10515600" cy="420688"/>
          </a:xfrm>
        </p:spPr>
        <p:txBody>
          <a:bodyPr/>
          <a:lstStyle>
            <a:lvl1pPr marL="0" indent="0">
              <a:buFont typeface="Arial" panose="020B0604020202020204" pitchFamily="34" charset="0"/>
              <a:buNone/>
              <a:defRPr b="0" i="0">
                <a:latin typeface="Malgun Gothic Semilight" panose="020B0503020000020004" pitchFamily="34" charset="-127"/>
                <a:ea typeface="Malgun Gothic Semilight" panose="020B0503020000020004" pitchFamily="34" charset="-127"/>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Tree>
    <p:extLst>
      <p:ext uri="{BB962C8B-B14F-4D97-AF65-F5344CB8AC3E}">
        <p14:creationId xmlns:p14="http://schemas.microsoft.com/office/powerpoint/2010/main" val="319159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85FD9-5669-904A-B297-38AE7CDF31B2}" type="datetimeFigureOut">
              <a:rPr lang="en-US" smtClean="0"/>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129982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06685FD9-5669-904A-B297-38AE7CDF31B2}" type="datetimeFigureOut">
              <a:rPr lang="en-US" smtClean="0"/>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2123365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6685FD9-5669-904A-B297-38AE7CDF31B2}" type="datetimeFigureOut">
              <a:rPr lang="en-US" smtClean="0"/>
              <a:t>2/16/2018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101635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06685FD9-5669-904A-B297-38AE7CDF31B2}" type="datetimeFigureOut">
              <a:rPr lang="en-US" smtClean="0"/>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9C939-F2B4-FB42-AC0F-DC4946E153A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002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85FD9-5669-904A-B297-38AE7CDF31B2}" type="datetimeFigureOut">
              <a:rPr lang="en-US" smtClean="0"/>
              <a:t>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36983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85FD9-5669-904A-B297-38AE7CDF31B2}" type="datetimeFigureOut">
              <a:rPr lang="en-US" smtClean="0"/>
              <a:t>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347788065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6685FD9-5669-904A-B297-38AE7CDF31B2}" type="datetimeFigureOut">
              <a:rPr lang="en-US" smtClean="0"/>
              <a:t>2/16/2018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11685906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6685FD9-5669-904A-B297-38AE7CDF31B2}" type="datetimeFigureOut">
              <a:rPr lang="en-US" smtClean="0"/>
              <a:t>2/16/2018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0F9C939-F2B4-FB42-AC0F-DC4946E153AE}" type="slidenum">
              <a:rPr lang="en-US" smtClean="0"/>
              <a:t>‹#›</a:t>
            </a:fld>
            <a:endParaRPr lang="en-US"/>
          </a:p>
        </p:txBody>
      </p:sp>
    </p:spTree>
    <p:extLst>
      <p:ext uri="{BB962C8B-B14F-4D97-AF65-F5344CB8AC3E}">
        <p14:creationId xmlns:p14="http://schemas.microsoft.com/office/powerpoint/2010/main" val="57054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6685FD9-5669-904A-B297-38AE7CDF31B2}" type="datetimeFigureOut">
              <a:rPr lang="en-US" smtClean="0"/>
              <a:t>2/16/2018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0F9C939-F2B4-FB42-AC0F-DC4946E153AE}" type="slidenum">
              <a:rPr lang="en-US" smtClean="0"/>
              <a:t>‹#›</a:t>
            </a:fld>
            <a:endParaRPr lang="en-US"/>
          </a:p>
        </p:txBody>
      </p:sp>
    </p:spTree>
    <p:extLst>
      <p:ext uri="{BB962C8B-B14F-4D97-AF65-F5344CB8AC3E}">
        <p14:creationId xmlns:p14="http://schemas.microsoft.com/office/powerpoint/2010/main" val="25678978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9827F8-EC09-4FA9-A19A-B547CD82F405}"/>
              </a:ext>
            </a:extLst>
          </p:cNvPr>
          <p:cNvSpPr>
            <a:spLocks noGrp="1"/>
          </p:cNvSpPr>
          <p:nvPr>
            <p:ph type="subTitle" idx="1"/>
          </p:nvPr>
        </p:nvSpPr>
        <p:spPr>
          <a:xfrm>
            <a:off x="2400662" y="3410447"/>
            <a:ext cx="6801612" cy="1239894"/>
          </a:xfrm>
        </p:spPr>
        <p:txBody>
          <a:bodyPr>
            <a:normAutofit/>
          </a:bodyPr>
          <a:lstStyle/>
          <a:p>
            <a:r>
              <a:rPr lang="en-US" sz="6000" dirty="0">
                <a:solidFill>
                  <a:schemeClr val="bg1"/>
                </a:solidFill>
                <a:latin typeface="Arial" panose="020B0604020202020204" pitchFamily="34" charset="0"/>
                <a:cs typeface="Arial" panose="020B0604020202020204" pitchFamily="34" charset="0"/>
              </a:rPr>
              <a:t>DATATHON 2018</a:t>
            </a:r>
          </a:p>
        </p:txBody>
      </p:sp>
      <p:pic>
        <p:nvPicPr>
          <p:cNvPr id="4" name="Picture 4" descr="See the source image">
            <a:extLst>
              <a:ext uri="{FF2B5EF4-FFF2-40B4-BE49-F238E27FC236}">
                <a16:creationId xmlns:a16="http://schemas.microsoft.com/office/drawing/2014/main" id="{1290CDBE-BB31-4882-A552-CE7770041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668" y="1311484"/>
            <a:ext cx="3467405"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e the source image">
            <a:extLst>
              <a:ext uri="{FF2B5EF4-FFF2-40B4-BE49-F238E27FC236}">
                <a16:creationId xmlns:a16="http://schemas.microsoft.com/office/drawing/2014/main" id="{8F516E06-FA87-4D40-984F-0552E756D6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42" t="25625" r="10062" b="23605"/>
          <a:stretch/>
        </p:blipFill>
        <p:spPr bwMode="auto">
          <a:xfrm>
            <a:off x="6765797" y="1311484"/>
            <a:ext cx="3278535"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810A103-6B5C-42BE-BC4B-1ED3B2B9CB07}"/>
              </a:ext>
            </a:extLst>
          </p:cNvPr>
          <p:cNvSpPr txBox="1">
            <a:spLocks/>
          </p:cNvSpPr>
          <p:nvPr/>
        </p:nvSpPr>
        <p:spPr>
          <a:xfrm>
            <a:off x="1237957" y="5050301"/>
            <a:ext cx="9312811" cy="11161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4000" dirty="0">
                <a:solidFill>
                  <a:schemeClr val="bg1"/>
                </a:solidFill>
                <a:latin typeface="Arial" panose="020B0604020202020204" pitchFamily="34" charset="0"/>
                <a:cs typeface="Arial" panose="020B0604020202020204" pitchFamily="34" charset="0"/>
              </a:rPr>
              <a:t>Team: NULL HYPOTHESIS</a:t>
            </a:r>
          </a:p>
        </p:txBody>
      </p:sp>
    </p:spTree>
    <p:extLst>
      <p:ext uri="{BB962C8B-B14F-4D97-AF65-F5344CB8AC3E}">
        <p14:creationId xmlns:p14="http://schemas.microsoft.com/office/powerpoint/2010/main" val="303312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8D36-176C-4B9C-8E23-4024A920E38A}"/>
              </a:ext>
            </a:extLst>
          </p:cNvPr>
          <p:cNvSpPr>
            <a:spLocks noGrp="1"/>
          </p:cNvSpPr>
          <p:nvPr>
            <p:ph type="title"/>
          </p:nvPr>
        </p:nvSpPr>
        <p:spPr>
          <a:xfrm>
            <a:off x="2052232" y="310890"/>
            <a:ext cx="7729728" cy="443696"/>
          </a:xfrm>
        </p:spPr>
        <p:txBody>
          <a:bodyPr>
            <a:normAutofit fontScale="90000"/>
          </a:bodyPr>
          <a:lstStyle/>
          <a:p>
            <a:r>
              <a:rPr lang="en-US" dirty="0">
                <a:latin typeface="Arial" panose="020B0604020202020204" pitchFamily="34" charset="0"/>
                <a:cs typeface="Arial" panose="020B0604020202020204" pitchFamily="34" charset="0"/>
              </a:rPr>
              <a:t>Future Scope</a:t>
            </a:r>
          </a:p>
        </p:txBody>
      </p:sp>
      <p:sp>
        <p:nvSpPr>
          <p:cNvPr id="3" name="Content Placeholder 2">
            <a:extLst>
              <a:ext uri="{FF2B5EF4-FFF2-40B4-BE49-F238E27FC236}">
                <a16:creationId xmlns:a16="http://schemas.microsoft.com/office/drawing/2014/main" id="{48D4486B-2AFE-4D28-A0EE-2614198DAD97}"/>
              </a:ext>
            </a:extLst>
          </p:cNvPr>
          <p:cNvSpPr>
            <a:spLocks noGrp="1"/>
          </p:cNvSpPr>
          <p:nvPr>
            <p:ph idx="1"/>
          </p:nvPr>
        </p:nvSpPr>
        <p:spPr>
          <a:xfrm>
            <a:off x="1282683" y="1140556"/>
            <a:ext cx="10182486" cy="841179"/>
          </a:xfrm>
        </p:spPr>
        <p:txBody>
          <a:bodyPr>
            <a:normAutofit/>
          </a:bodyPr>
          <a:lstStyle/>
          <a:p>
            <a:pPr marL="628650" lvl="1" indent="-285750"/>
            <a:r>
              <a:rPr lang="en-US" sz="1800" dirty="0">
                <a:latin typeface="Arial" panose="020B0604020202020204" pitchFamily="34" charset="0"/>
                <a:cs typeface="Arial" panose="020B0604020202020204" pitchFamily="34" charset="0"/>
              </a:rPr>
              <a:t>Further exploration of Machine Learning Algorithms such as SVM and Logistic Regression</a:t>
            </a:r>
          </a:p>
          <a:p>
            <a:pPr marL="628650" lvl="1" indent="-285750"/>
            <a:r>
              <a:rPr lang="en-US" sz="1800" dirty="0">
                <a:latin typeface="Arial" panose="020B0604020202020204" pitchFamily="34" charset="0"/>
                <a:cs typeface="Arial" panose="020B0604020202020204" pitchFamily="34" charset="0"/>
              </a:rPr>
              <a:t>Deep learning models</a:t>
            </a:r>
            <a:endParaRPr lang="en-US" dirty="0"/>
          </a:p>
          <a:p>
            <a:pPr marL="342900" lvl="1" indent="0">
              <a:buNone/>
            </a:pPr>
            <a:endParaRPr lang="en-US" dirty="0"/>
          </a:p>
        </p:txBody>
      </p:sp>
      <p:sp>
        <p:nvSpPr>
          <p:cNvPr id="4" name="Oval 3">
            <a:extLst>
              <a:ext uri="{FF2B5EF4-FFF2-40B4-BE49-F238E27FC236}">
                <a16:creationId xmlns:a16="http://schemas.microsoft.com/office/drawing/2014/main" id="{A924D772-9D01-4EA1-BD32-5B0EC32A201C}"/>
              </a:ext>
            </a:extLst>
          </p:cNvPr>
          <p:cNvSpPr/>
          <p:nvPr/>
        </p:nvSpPr>
        <p:spPr>
          <a:xfrm>
            <a:off x="3367716" y="3087262"/>
            <a:ext cx="1285461" cy="771939"/>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sp>
        <p:nvSpPr>
          <p:cNvPr id="5" name="Oval 4">
            <a:extLst>
              <a:ext uri="{FF2B5EF4-FFF2-40B4-BE49-F238E27FC236}">
                <a16:creationId xmlns:a16="http://schemas.microsoft.com/office/drawing/2014/main" id="{376F0548-24C8-42AA-B184-D8A12BA89E2A}"/>
              </a:ext>
            </a:extLst>
          </p:cNvPr>
          <p:cNvSpPr/>
          <p:nvPr/>
        </p:nvSpPr>
        <p:spPr>
          <a:xfrm>
            <a:off x="6717201" y="3017276"/>
            <a:ext cx="1885124" cy="9806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6" name="Oval 5">
            <a:extLst>
              <a:ext uri="{FF2B5EF4-FFF2-40B4-BE49-F238E27FC236}">
                <a16:creationId xmlns:a16="http://schemas.microsoft.com/office/drawing/2014/main" id="{F00BEBCC-F0B2-4C84-AD45-0654444767A2}"/>
              </a:ext>
            </a:extLst>
          </p:cNvPr>
          <p:cNvSpPr/>
          <p:nvPr/>
        </p:nvSpPr>
        <p:spPr>
          <a:xfrm>
            <a:off x="4855271" y="4148368"/>
            <a:ext cx="1659835" cy="9806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cxnSp>
        <p:nvCxnSpPr>
          <p:cNvPr id="8" name="Straight Arrow Connector 7">
            <a:extLst>
              <a:ext uri="{FF2B5EF4-FFF2-40B4-BE49-F238E27FC236}">
                <a16:creationId xmlns:a16="http://schemas.microsoft.com/office/drawing/2014/main" id="{CDD60B60-3970-4609-9454-413A3B43F020}"/>
              </a:ext>
            </a:extLst>
          </p:cNvPr>
          <p:cNvCxnSpPr>
            <a:cxnSpLocks/>
            <a:stCxn id="4" idx="6"/>
            <a:endCxn id="5" idx="2"/>
          </p:cNvCxnSpPr>
          <p:nvPr/>
        </p:nvCxnSpPr>
        <p:spPr>
          <a:xfrm>
            <a:off x="4653177" y="3473232"/>
            <a:ext cx="2064024" cy="3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85623B-550D-4C46-92BE-246AD4B318AA}"/>
              </a:ext>
            </a:extLst>
          </p:cNvPr>
          <p:cNvCxnSpPr>
            <a:cxnSpLocks/>
            <a:stCxn id="5" idx="4"/>
            <a:endCxn id="6" idx="6"/>
          </p:cNvCxnSpPr>
          <p:nvPr/>
        </p:nvCxnSpPr>
        <p:spPr>
          <a:xfrm flipH="1">
            <a:off x="6515106" y="3997937"/>
            <a:ext cx="1144657" cy="64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F96D449-FFF3-4A59-8EF6-63D28D0E5143}"/>
              </a:ext>
            </a:extLst>
          </p:cNvPr>
          <p:cNvCxnSpPr>
            <a:stCxn id="6" idx="2"/>
            <a:endCxn id="4" idx="4"/>
          </p:cNvCxnSpPr>
          <p:nvPr/>
        </p:nvCxnSpPr>
        <p:spPr>
          <a:xfrm flipH="1" flipV="1">
            <a:off x="4010447" y="3859201"/>
            <a:ext cx="844824" cy="77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590E390-B84F-443B-923D-AF2A51F3081E}"/>
              </a:ext>
            </a:extLst>
          </p:cNvPr>
          <p:cNvCxnSpPr>
            <a:stCxn id="6" idx="4"/>
          </p:cNvCxnSpPr>
          <p:nvPr/>
        </p:nvCxnSpPr>
        <p:spPr>
          <a:xfrm flipH="1">
            <a:off x="5685188" y="5129029"/>
            <a:ext cx="1" cy="43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80C6396E-1949-4C78-AAA7-EF044C6F9A21}"/>
              </a:ext>
            </a:extLst>
          </p:cNvPr>
          <p:cNvSpPr/>
          <p:nvPr/>
        </p:nvSpPr>
        <p:spPr>
          <a:xfrm>
            <a:off x="4565383" y="5568007"/>
            <a:ext cx="2239612" cy="1386472"/>
          </a:xfrm>
          <a:prstGeom prst="diamond">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Solved the purpose?</a:t>
            </a:r>
          </a:p>
        </p:txBody>
      </p:sp>
      <p:sp>
        <p:nvSpPr>
          <p:cNvPr id="35" name="Oval 34">
            <a:extLst>
              <a:ext uri="{FF2B5EF4-FFF2-40B4-BE49-F238E27FC236}">
                <a16:creationId xmlns:a16="http://schemas.microsoft.com/office/drawing/2014/main" id="{6AF52D7B-ACE9-40E8-8E19-ADA33EC11938}"/>
              </a:ext>
            </a:extLst>
          </p:cNvPr>
          <p:cNvSpPr/>
          <p:nvPr/>
        </p:nvSpPr>
        <p:spPr>
          <a:xfrm>
            <a:off x="2493071" y="6090132"/>
            <a:ext cx="1285461" cy="69323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36" name="Oval 35">
            <a:extLst>
              <a:ext uri="{FF2B5EF4-FFF2-40B4-BE49-F238E27FC236}">
                <a16:creationId xmlns:a16="http://schemas.microsoft.com/office/drawing/2014/main" id="{C7E9E723-A983-4D67-A447-E719FF55317F}"/>
              </a:ext>
            </a:extLst>
          </p:cNvPr>
          <p:cNvSpPr/>
          <p:nvPr/>
        </p:nvSpPr>
        <p:spPr>
          <a:xfrm>
            <a:off x="7760819" y="6188798"/>
            <a:ext cx="1285461" cy="69323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cxnSp>
        <p:nvCxnSpPr>
          <p:cNvPr id="38" name="Straight Arrow Connector 37">
            <a:extLst>
              <a:ext uri="{FF2B5EF4-FFF2-40B4-BE49-F238E27FC236}">
                <a16:creationId xmlns:a16="http://schemas.microsoft.com/office/drawing/2014/main" id="{892C0325-A75E-486B-A960-12F7DAE0E55F}"/>
              </a:ext>
            </a:extLst>
          </p:cNvPr>
          <p:cNvCxnSpPr>
            <a:stCxn id="34" idx="3"/>
            <a:endCxn id="36" idx="2"/>
          </p:cNvCxnSpPr>
          <p:nvPr/>
        </p:nvCxnSpPr>
        <p:spPr>
          <a:xfrm>
            <a:off x="6804995" y="6261243"/>
            <a:ext cx="955824" cy="27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01869C-41B7-439E-AAB9-3F599098DD91}"/>
              </a:ext>
            </a:extLst>
          </p:cNvPr>
          <p:cNvCxnSpPr>
            <a:stCxn id="34" idx="1"/>
            <a:endCxn id="35" idx="6"/>
          </p:cNvCxnSpPr>
          <p:nvPr/>
        </p:nvCxnSpPr>
        <p:spPr>
          <a:xfrm flipH="1">
            <a:off x="3778532" y="6261243"/>
            <a:ext cx="786851" cy="17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4036312-22F8-4CB4-9EF4-DC8A76C09738}"/>
              </a:ext>
            </a:extLst>
          </p:cNvPr>
          <p:cNvCxnSpPr/>
          <p:nvPr/>
        </p:nvCxnSpPr>
        <p:spPr>
          <a:xfrm flipV="1">
            <a:off x="3167281" y="3739405"/>
            <a:ext cx="556592" cy="2598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72C58204-777C-45C4-9669-EB9533D37CE8}"/>
              </a:ext>
            </a:extLst>
          </p:cNvPr>
          <p:cNvCxnSpPr>
            <a:stCxn id="4" idx="2"/>
          </p:cNvCxnSpPr>
          <p:nvPr/>
        </p:nvCxnSpPr>
        <p:spPr>
          <a:xfrm rot="10800000">
            <a:off x="2569272" y="2795608"/>
            <a:ext cx="798445" cy="6776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673A6B30-F1E4-4369-BBD9-79E1F0327193}"/>
              </a:ext>
            </a:extLst>
          </p:cNvPr>
          <p:cNvSpPr/>
          <p:nvPr/>
        </p:nvSpPr>
        <p:spPr>
          <a:xfrm>
            <a:off x="982323" y="2321413"/>
            <a:ext cx="1586948" cy="9806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dataset</a:t>
            </a:r>
          </a:p>
        </p:txBody>
      </p:sp>
      <p:sp>
        <p:nvSpPr>
          <p:cNvPr id="63" name="Oval 62">
            <a:extLst>
              <a:ext uri="{FF2B5EF4-FFF2-40B4-BE49-F238E27FC236}">
                <a16:creationId xmlns:a16="http://schemas.microsoft.com/office/drawing/2014/main" id="{EA59BCD6-F203-4E4A-ABDA-A21290A967A3}"/>
              </a:ext>
            </a:extLst>
          </p:cNvPr>
          <p:cNvSpPr/>
          <p:nvPr/>
        </p:nvSpPr>
        <p:spPr>
          <a:xfrm>
            <a:off x="9954044" y="5475242"/>
            <a:ext cx="1696275" cy="96150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 response</a:t>
            </a:r>
          </a:p>
        </p:txBody>
      </p:sp>
      <p:cxnSp>
        <p:nvCxnSpPr>
          <p:cNvPr id="65" name="Straight Arrow Connector 64">
            <a:extLst>
              <a:ext uri="{FF2B5EF4-FFF2-40B4-BE49-F238E27FC236}">
                <a16:creationId xmlns:a16="http://schemas.microsoft.com/office/drawing/2014/main" id="{58189733-2E7D-499E-909F-B9E55FFF6399}"/>
              </a:ext>
            </a:extLst>
          </p:cNvPr>
          <p:cNvCxnSpPr>
            <a:cxnSpLocks/>
            <a:stCxn id="36" idx="6"/>
            <a:endCxn id="63" idx="2"/>
          </p:cNvCxnSpPr>
          <p:nvPr/>
        </p:nvCxnSpPr>
        <p:spPr>
          <a:xfrm flipV="1">
            <a:off x="9046280" y="5955996"/>
            <a:ext cx="907764" cy="579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30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BE20A-B8B7-40F0-B4BA-B7A835B66AD9}"/>
              </a:ext>
            </a:extLst>
          </p:cNvPr>
          <p:cNvSpPr>
            <a:spLocks noGrp="1"/>
          </p:cNvSpPr>
          <p:nvPr>
            <p:ph idx="1"/>
          </p:nvPr>
        </p:nvSpPr>
        <p:spPr/>
        <p:txBody>
          <a:bodyPr>
            <a:normAutofit/>
          </a:bodyPr>
          <a:lstStyle/>
          <a:p>
            <a:pPr marL="0" indent="0" algn="ctr">
              <a:buNone/>
            </a:pPr>
            <a:r>
              <a:rPr lang="en-US" sz="5000"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19185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812E-1318-4628-81AD-75952EC0F1CC}"/>
              </a:ext>
            </a:extLst>
          </p:cNvPr>
          <p:cNvSpPr>
            <a:spLocks noGrp="1"/>
          </p:cNvSpPr>
          <p:nvPr>
            <p:ph type="title"/>
          </p:nvPr>
        </p:nvSpPr>
        <p:spPr>
          <a:xfrm>
            <a:off x="2231136" y="964692"/>
            <a:ext cx="8544716" cy="1188720"/>
          </a:xfrm>
        </p:spPr>
        <p:txBody>
          <a:bodyPr/>
          <a:lstStyle/>
          <a:p>
            <a:r>
              <a:rPr lang="en-US" dirty="0">
                <a:latin typeface="Arial" panose="020B0604020202020204" pitchFamily="34" charset="0"/>
                <a:cs typeface="Arial" panose="020B0604020202020204" pitchFamily="34" charset="0"/>
              </a:rPr>
              <a:t>Challenge: Create a chatbot engine</a:t>
            </a:r>
          </a:p>
        </p:txBody>
      </p:sp>
      <p:sp>
        <p:nvSpPr>
          <p:cNvPr id="3" name="Content Placeholder 2">
            <a:extLst>
              <a:ext uri="{FF2B5EF4-FFF2-40B4-BE49-F238E27FC236}">
                <a16:creationId xmlns:a16="http://schemas.microsoft.com/office/drawing/2014/main" id="{CCCBC6DB-4B60-4FB9-9C28-A494EAB8FD99}"/>
              </a:ext>
            </a:extLst>
          </p:cNvPr>
          <p:cNvSpPr>
            <a:spLocks noGrp="1"/>
          </p:cNvSpPr>
          <p:nvPr>
            <p:ph idx="1"/>
          </p:nvPr>
        </p:nvSpPr>
        <p:spPr>
          <a:xfrm>
            <a:off x="2231136" y="2638044"/>
            <a:ext cx="8544716" cy="3101983"/>
          </a:xfrm>
        </p:spPr>
        <p:txBody>
          <a:bodyPr/>
          <a:lstStyle/>
          <a:p>
            <a:pPr marL="0" indent="0">
              <a:buNone/>
            </a:pPr>
            <a:r>
              <a:rPr lang="en-US" dirty="0">
                <a:latin typeface="Arial" panose="020B0604020202020204" pitchFamily="34" charset="0"/>
                <a:cs typeface="Arial" panose="020B0604020202020204" pitchFamily="34" charset="0"/>
              </a:rPr>
              <a:t>SEI receives hundreds of applications and inquiries regarding its summer internship program each year.  The challenge is to build a chatbot that will answer the most frequently asked questions during the recruitment process for the summer internship program.  The user will be able to inquire with the chatbot about topics such as how to apply to the program, information regarding housing, location and travel, or how a typical day looks at SEI.</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51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3619-750B-4FFC-9846-59E1866B4C1A}"/>
              </a:ext>
            </a:extLst>
          </p:cNvPr>
          <p:cNvSpPr>
            <a:spLocks noGrp="1"/>
          </p:cNvSpPr>
          <p:nvPr>
            <p:ph type="title"/>
          </p:nvPr>
        </p:nvSpPr>
        <p:spPr>
          <a:xfrm>
            <a:off x="2231136" y="964692"/>
            <a:ext cx="7729728" cy="878176"/>
          </a:xfrm>
        </p:spPr>
        <p:txBody>
          <a:bodyPr/>
          <a:lstStyle/>
          <a:p>
            <a:r>
              <a:rPr lang="en-US" dirty="0"/>
              <a:t>GOALs</a:t>
            </a:r>
          </a:p>
        </p:txBody>
      </p:sp>
      <p:sp>
        <p:nvSpPr>
          <p:cNvPr id="3" name="Content Placeholder 2">
            <a:extLst>
              <a:ext uri="{FF2B5EF4-FFF2-40B4-BE49-F238E27FC236}">
                <a16:creationId xmlns:a16="http://schemas.microsoft.com/office/drawing/2014/main" id="{126FE335-9151-47E9-8F84-F739A0B74DD5}"/>
              </a:ext>
            </a:extLst>
          </p:cNvPr>
          <p:cNvSpPr>
            <a:spLocks noGrp="1"/>
          </p:cNvSpPr>
          <p:nvPr>
            <p:ph idx="1"/>
          </p:nvPr>
        </p:nvSpPr>
        <p:spPr/>
        <p:txBody>
          <a:bodyPr/>
          <a:lstStyle/>
          <a:p>
            <a:pPr marL="342900" indent="-342900">
              <a:buFont typeface="+mj-lt"/>
              <a:buAutoNum type="arabicPeriod"/>
            </a:pPr>
            <a:r>
              <a:rPr lang="en-US" dirty="0">
                <a:latin typeface="Arial" panose="020B0604020202020204" pitchFamily="34" charset="0"/>
                <a:cs typeface="Arial" panose="020B0604020202020204" pitchFamily="34" charset="0"/>
              </a:rPr>
              <a:t>Turn around responses as quickly as possible</a:t>
            </a:r>
          </a:p>
          <a:p>
            <a:pPr marL="342900" indent="-342900">
              <a:buFont typeface="+mj-lt"/>
              <a:buAutoNum type="arabicPeriod"/>
            </a:pPr>
            <a:r>
              <a:rPr lang="en-US" dirty="0">
                <a:latin typeface="Arial" panose="020B0604020202020204" pitchFamily="34" charset="0"/>
                <a:cs typeface="Arial" panose="020B0604020202020204" pitchFamily="34" charset="0"/>
              </a:rPr>
              <a:t>Solve volume issues for SEI recruiting team</a:t>
            </a:r>
          </a:p>
          <a:p>
            <a:endParaRPr lang="en-US" dirty="0"/>
          </a:p>
        </p:txBody>
      </p:sp>
    </p:spTree>
    <p:extLst>
      <p:ext uri="{BB962C8B-B14F-4D97-AF65-F5344CB8AC3E}">
        <p14:creationId xmlns:p14="http://schemas.microsoft.com/office/powerpoint/2010/main" val="16115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263-69A0-3743-8CAA-6F41AB7ADA51}"/>
              </a:ext>
            </a:extLst>
          </p:cNvPr>
          <p:cNvSpPr>
            <a:spLocks noGrp="1"/>
          </p:cNvSpPr>
          <p:nvPr>
            <p:ph type="title"/>
          </p:nvPr>
        </p:nvSpPr>
        <p:spPr>
          <a:xfrm>
            <a:off x="962567" y="633228"/>
            <a:ext cx="2763129" cy="972458"/>
          </a:xfrm>
        </p:spPr>
        <p:txBody>
          <a:bodyPr/>
          <a:lstStyle/>
          <a:p>
            <a:r>
              <a:rPr lang="en-US" dirty="0">
                <a:latin typeface="Arial" panose="020B0604020202020204" pitchFamily="34" charset="0"/>
                <a:cs typeface="Arial" panose="020B0604020202020204" pitchFamily="34" charset="0"/>
              </a:rPr>
              <a:t>PROCESS</a:t>
            </a:r>
          </a:p>
        </p:txBody>
      </p:sp>
      <p:sp>
        <p:nvSpPr>
          <p:cNvPr id="3" name="Content Placeholder 2">
            <a:extLst>
              <a:ext uri="{FF2B5EF4-FFF2-40B4-BE49-F238E27FC236}">
                <a16:creationId xmlns:a16="http://schemas.microsoft.com/office/drawing/2014/main" id="{57DBB6F7-A030-4540-80B1-DD2E1A07CC8A}"/>
              </a:ext>
            </a:extLst>
          </p:cNvPr>
          <p:cNvSpPr>
            <a:spLocks noGrp="1"/>
          </p:cNvSpPr>
          <p:nvPr>
            <p:ph idx="1"/>
          </p:nvPr>
        </p:nvSpPr>
        <p:spPr>
          <a:xfrm>
            <a:off x="838200" y="2039815"/>
            <a:ext cx="5283200" cy="4054770"/>
          </a:xfrm>
        </p:spPr>
        <p:txBody>
          <a:bodyPr>
            <a:norm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Aggregate training data    </a:t>
            </a:r>
          </a:p>
          <a:p>
            <a:pPr marL="342900" indent="-342900">
              <a:buFont typeface="+mj-lt"/>
              <a:buAutoNum type="arabicPeriod"/>
            </a:pPr>
            <a:r>
              <a:rPr lang="en-US" dirty="0">
                <a:latin typeface="Arial" panose="020B0604020202020204" pitchFamily="34" charset="0"/>
                <a:cs typeface="Arial" panose="020B0604020202020204" pitchFamily="34" charset="0"/>
              </a:rPr>
              <a:t>Process training data </a:t>
            </a:r>
          </a:p>
          <a:p>
            <a:pPr marL="342900" indent="-342900">
              <a:buFont typeface="+mj-lt"/>
              <a:buAutoNum type="arabicPeriod"/>
            </a:pPr>
            <a:r>
              <a:rPr lang="en-US" dirty="0">
                <a:latin typeface="Arial" panose="020B0604020202020204" pitchFamily="34" charset="0"/>
                <a:cs typeface="Arial" panose="020B0604020202020204" pitchFamily="34" charset="0"/>
              </a:rPr>
              <a:t>Model </a:t>
            </a:r>
          </a:p>
          <a:p>
            <a:pPr marL="342900" indent="-342900">
              <a:buFont typeface="+mj-lt"/>
              <a:buAutoNum type="arabicPeriod"/>
            </a:pPr>
            <a:r>
              <a:rPr lang="en-US" dirty="0">
                <a:latin typeface="Arial" panose="020B0604020202020204" pitchFamily="34" charset="0"/>
                <a:cs typeface="Arial" panose="020B0604020202020204" pitchFamily="34" charset="0"/>
              </a:rPr>
              <a:t>Query </a:t>
            </a:r>
          </a:p>
          <a:p>
            <a:pPr marL="342900" indent="-342900">
              <a:buFont typeface="+mj-lt"/>
              <a:buAutoNum type="arabicPeriod"/>
            </a:pPr>
            <a:r>
              <a:rPr lang="en-US" dirty="0">
                <a:latin typeface="Arial" panose="020B0604020202020204" pitchFamily="34" charset="0"/>
                <a:cs typeface="Arial" panose="020B0604020202020204" pitchFamily="34" charset="0"/>
              </a:rPr>
              <a:t>Predict </a:t>
            </a:r>
          </a:p>
          <a:p>
            <a:pPr marL="342900" indent="-342900">
              <a:buFont typeface="+mj-lt"/>
              <a:buAutoNum type="arabicPeriod"/>
            </a:pPr>
            <a:r>
              <a:rPr lang="en-US" dirty="0">
                <a:latin typeface="Arial" panose="020B0604020202020204" pitchFamily="34" charset="0"/>
                <a:cs typeface="Arial" panose="020B0604020202020204" pitchFamily="34" charset="0"/>
              </a:rPr>
              <a:t>Respond appropriately </a:t>
            </a:r>
          </a:p>
          <a:p>
            <a:pPr marL="342900" indent="-342900">
              <a:buFont typeface="+mj-lt"/>
              <a:buAutoNum type="arabicPeriod"/>
            </a:pPr>
            <a:r>
              <a:rPr lang="en-US" dirty="0">
                <a:latin typeface="Arial" panose="020B0604020202020204" pitchFamily="34" charset="0"/>
                <a:cs typeface="Arial" panose="020B0604020202020204" pitchFamily="34" charset="0"/>
              </a:rPr>
              <a:t>Repeat 4:7 until "exit"</a:t>
            </a:r>
          </a:p>
        </p:txBody>
      </p:sp>
      <p:sp>
        <p:nvSpPr>
          <p:cNvPr id="4" name="Rectangle 3">
            <a:extLst>
              <a:ext uri="{FF2B5EF4-FFF2-40B4-BE49-F238E27FC236}">
                <a16:creationId xmlns:a16="http://schemas.microsoft.com/office/drawing/2014/main" id="{1948FD05-0744-704A-B701-852BEC5F2512}"/>
              </a:ext>
            </a:extLst>
          </p:cNvPr>
          <p:cNvSpPr/>
          <p:nvPr/>
        </p:nvSpPr>
        <p:spPr>
          <a:xfrm>
            <a:off x="6417570" y="4038989"/>
            <a:ext cx="1509486" cy="9724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5" name="Rectangle 4">
            <a:extLst>
              <a:ext uri="{FF2B5EF4-FFF2-40B4-BE49-F238E27FC236}">
                <a16:creationId xmlns:a16="http://schemas.microsoft.com/office/drawing/2014/main" id="{4680AAEE-7265-C14A-9998-639417AAF266}"/>
              </a:ext>
            </a:extLst>
          </p:cNvPr>
          <p:cNvSpPr/>
          <p:nvPr/>
        </p:nvSpPr>
        <p:spPr>
          <a:xfrm>
            <a:off x="5235182" y="310577"/>
            <a:ext cx="1509486" cy="9724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6" name="Rectangle 5">
            <a:extLst>
              <a:ext uri="{FF2B5EF4-FFF2-40B4-BE49-F238E27FC236}">
                <a16:creationId xmlns:a16="http://schemas.microsoft.com/office/drawing/2014/main" id="{DE78CD90-8251-834A-B2A6-A40CBEF54D29}"/>
              </a:ext>
            </a:extLst>
          </p:cNvPr>
          <p:cNvSpPr/>
          <p:nvPr/>
        </p:nvSpPr>
        <p:spPr>
          <a:xfrm>
            <a:off x="9963212" y="4038989"/>
            <a:ext cx="1509486" cy="9724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sp>
        <p:nvSpPr>
          <p:cNvPr id="8" name="Rectangle 7">
            <a:extLst>
              <a:ext uri="{FF2B5EF4-FFF2-40B4-BE49-F238E27FC236}">
                <a16:creationId xmlns:a16="http://schemas.microsoft.com/office/drawing/2014/main" id="{8FA32AF6-5E62-704F-8553-6FF345379343}"/>
              </a:ext>
            </a:extLst>
          </p:cNvPr>
          <p:cNvSpPr/>
          <p:nvPr/>
        </p:nvSpPr>
        <p:spPr>
          <a:xfrm>
            <a:off x="8218957" y="5614199"/>
            <a:ext cx="1509486" cy="9724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Respond</a:t>
            </a:r>
          </a:p>
        </p:txBody>
      </p:sp>
      <p:sp>
        <p:nvSpPr>
          <p:cNvPr id="9" name="Rectangle 8">
            <a:extLst>
              <a:ext uri="{FF2B5EF4-FFF2-40B4-BE49-F238E27FC236}">
                <a16:creationId xmlns:a16="http://schemas.microsoft.com/office/drawing/2014/main" id="{E56DB857-FF97-0840-AC93-B3C181E52379}"/>
              </a:ext>
            </a:extLst>
          </p:cNvPr>
          <p:cNvSpPr/>
          <p:nvPr/>
        </p:nvSpPr>
        <p:spPr>
          <a:xfrm>
            <a:off x="9844314" y="230192"/>
            <a:ext cx="1509486"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 the dataset</a:t>
            </a:r>
          </a:p>
        </p:txBody>
      </p:sp>
      <p:cxnSp>
        <p:nvCxnSpPr>
          <p:cNvPr id="11" name="Straight Arrow Connector 10">
            <a:extLst>
              <a:ext uri="{FF2B5EF4-FFF2-40B4-BE49-F238E27FC236}">
                <a16:creationId xmlns:a16="http://schemas.microsoft.com/office/drawing/2014/main" id="{B9F0CD37-6249-1E4D-BCEA-72F2F4C55CC4}"/>
              </a:ext>
            </a:extLst>
          </p:cNvPr>
          <p:cNvCxnSpPr>
            <a:cxnSpLocks/>
            <a:stCxn id="9" idx="1"/>
            <a:endCxn id="69" idx="0"/>
          </p:cNvCxnSpPr>
          <p:nvPr/>
        </p:nvCxnSpPr>
        <p:spPr>
          <a:xfrm flipH="1">
            <a:off x="7996312" y="716421"/>
            <a:ext cx="1848002" cy="627328"/>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C240DBB-4B2B-694A-B505-61773D2129F7}"/>
              </a:ext>
            </a:extLst>
          </p:cNvPr>
          <p:cNvCxnSpPr>
            <a:cxnSpLocks/>
            <a:stCxn id="69" idx="0"/>
            <a:endCxn id="5" idx="3"/>
          </p:cNvCxnSpPr>
          <p:nvPr/>
        </p:nvCxnSpPr>
        <p:spPr>
          <a:xfrm flipH="1" flipV="1">
            <a:off x="6744668" y="796806"/>
            <a:ext cx="1251644" cy="546943"/>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C42321-6FF7-9442-9F9E-53B75FF955AE}"/>
              </a:ext>
            </a:extLst>
          </p:cNvPr>
          <p:cNvCxnSpPr>
            <a:cxnSpLocks/>
            <a:stCxn id="6" idx="0"/>
            <a:endCxn id="68" idx="2"/>
          </p:cNvCxnSpPr>
          <p:nvPr/>
        </p:nvCxnSpPr>
        <p:spPr>
          <a:xfrm flipH="1" flipV="1">
            <a:off x="8973701" y="3302451"/>
            <a:ext cx="1744254" cy="736538"/>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A75CED-6793-F24B-A316-14B2F89E0287}"/>
              </a:ext>
            </a:extLst>
          </p:cNvPr>
          <p:cNvCxnSpPr>
            <a:cxnSpLocks/>
            <a:stCxn id="68" idx="2"/>
            <a:endCxn id="4" idx="0"/>
          </p:cNvCxnSpPr>
          <p:nvPr/>
        </p:nvCxnSpPr>
        <p:spPr>
          <a:xfrm flipH="1">
            <a:off x="7172313" y="3302451"/>
            <a:ext cx="1801388" cy="736538"/>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88F5BC-A7B6-DB47-84DC-37E9F44AD45C}"/>
              </a:ext>
            </a:extLst>
          </p:cNvPr>
          <p:cNvCxnSpPr>
            <a:cxnSpLocks/>
            <a:stCxn id="4" idx="2"/>
            <a:endCxn id="8" idx="0"/>
          </p:cNvCxnSpPr>
          <p:nvPr/>
        </p:nvCxnSpPr>
        <p:spPr>
          <a:xfrm>
            <a:off x="7172313" y="5011446"/>
            <a:ext cx="1801387" cy="602753"/>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3DC4B26-E891-404C-8FC5-C86F318AE6E7}"/>
              </a:ext>
            </a:extLst>
          </p:cNvPr>
          <p:cNvCxnSpPr>
            <a:cxnSpLocks/>
            <a:stCxn id="8" idx="0"/>
            <a:endCxn id="6" idx="2"/>
          </p:cNvCxnSpPr>
          <p:nvPr/>
        </p:nvCxnSpPr>
        <p:spPr>
          <a:xfrm flipV="1">
            <a:off x="8973700" y="5011446"/>
            <a:ext cx="1744255" cy="602753"/>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E11002-14D6-1A4D-9361-C24EF787EE7F}"/>
              </a:ext>
            </a:extLst>
          </p:cNvPr>
          <p:cNvCxnSpPr>
            <a:cxnSpLocks/>
            <a:stCxn id="6" idx="2"/>
            <a:endCxn id="24" idx="0"/>
          </p:cNvCxnSpPr>
          <p:nvPr/>
        </p:nvCxnSpPr>
        <p:spPr>
          <a:xfrm>
            <a:off x="10717955" y="5011446"/>
            <a:ext cx="635845" cy="898473"/>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CC0AD3-98DE-A248-BA27-DE4C7BF930BE}"/>
              </a:ext>
            </a:extLst>
          </p:cNvPr>
          <p:cNvSpPr txBox="1"/>
          <p:nvPr/>
        </p:nvSpPr>
        <p:spPr>
          <a:xfrm>
            <a:off x="10898414" y="5909919"/>
            <a:ext cx="910772" cy="369332"/>
          </a:xfrm>
          <a:prstGeom prst="rect">
            <a:avLst/>
          </a:prstGeom>
          <a:noFill/>
        </p:spPr>
        <p:txBody>
          <a:bodyPr wrap="square" rtlCol="0">
            <a:spAutoFit/>
          </a:bodyPr>
          <a:lstStyle/>
          <a:p>
            <a:pPr algn="ctr"/>
            <a:r>
              <a:rPr lang="en-US" dirty="0"/>
              <a:t>”exit”</a:t>
            </a:r>
          </a:p>
        </p:txBody>
      </p:sp>
      <p:sp>
        <p:nvSpPr>
          <p:cNvPr id="68" name="Rectangle 67">
            <a:extLst>
              <a:ext uri="{FF2B5EF4-FFF2-40B4-BE49-F238E27FC236}">
                <a16:creationId xmlns:a16="http://schemas.microsoft.com/office/drawing/2014/main" id="{E4D75A3F-8DB5-964A-9AE4-71B5E8E3B16F}"/>
              </a:ext>
            </a:extLst>
          </p:cNvPr>
          <p:cNvSpPr/>
          <p:nvPr/>
        </p:nvSpPr>
        <p:spPr>
          <a:xfrm>
            <a:off x="8124440" y="2208212"/>
            <a:ext cx="1698521" cy="10942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98C94880-2838-594C-99E4-8646055B65D0}"/>
              </a:ext>
            </a:extLst>
          </p:cNvPr>
          <p:cNvSpPr/>
          <p:nvPr/>
        </p:nvSpPr>
        <p:spPr>
          <a:xfrm>
            <a:off x="7147051" y="1343749"/>
            <a:ext cx="1698521" cy="10942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6246829-E7EE-F04B-8AC3-DA1E4F1BFFDB}"/>
              </a:ext>
            </a:extLst>
          </p:cNvPr>
          <p:cNvSpPr/>
          <p:nvPr/>
        </p:nvSpPr>
        <p:spPr>
          <a:xfrm>
            <a:off x="7492174" y="1660869"/>
            <a:ext cx="1984770" cy="12954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Standardized data clean</a:t>
            </a:r>
          </a:p>
        </p:txBody>
      </p:sp>
      <p:cxnSp>
        <p:nvCxnSpPr>
          <p:cNvPr id="86" name="Straight Arrow Connector 85">
            <a:extLst>
              <a:ext uri="{FF2B5EF4-FFF2-40B4-BE49-F238E27FC236}">
                <a16:creationId xmlns:a16="http://schemas.microsoft.com/office/drawing/2014/main" id="{6903991C-4622-E841-9A43-3E46E7290F9F}"/>
              </a:ext>
            </a:extLst>
          </p:cNvPr>
          <p:cNvCxnSpPr>
            <a:cxnSpLocks/>
            <a:stCxn id="5" idx="2"/>
            <a:endCxn id="4" idx="0"/>
          </p:cNvCxnSpPr>
          <p:nvPr/>
        </p:nvCxnSpPr>
        <p:spPr>
          <a:xfrm>
            <a:off x="5989925" y="1283034"/>
            <a:ext cx="1182388" cy="2755955"/>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97096012-08C1-E448-A16F-72F91158E1A6}"/>
              </a:ext>
            </a:extLst>
          </p:cNvPr>
          <p:cNvCxnSpPr>
            <a:stCxn id="6" idx="1"/>
            <a:endCxn id="5" idx="2"/>
          </p:cNvCxnSpPr>
          <p:nvPr/>
        </p:nvCxnSpPr>
        <p:spPr>
          <a:xfrm rot="10800000">
            <a:off x="5989926" y="1283034"/>
            <a:ext cx="3973287" cy="3242184"/>
          </a:xfrm>
          <a:prstGeom prst="curvedConnector2">
            <a:avLst/>
          </a:prstGeom>
          <a:ln>
            <a:solidFill>
              <a:schemeClr val="bg2">
                <a:lumMod val="90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26" name="Curved Connector 125">
            <a:extLst>
              <a:ext uri="{FF2B5EF4-FFF2-40B4-BE49-F238E27FC236}">
                <a16:creationId xmlns:a16="http://schemas.microsoft.com/office/drawing/2014/main" id="{38FAE01A-0F88-0B4A-8198-D13C847152E0}"/>
              </a:ext>
            </a:extLst>
          </p:cNvPr>
          <p:cNvCxnSpPr>
            <a:cxnSpLocks/>
            <a:stCxn id="4" idx="1"/>
            <a:endCxn id="5" idx="2"/>
          </p:cNvCxnSpPr>
          <p:nvPr/>
        </p:nvCxnSpPr>
        <p:spPr>
          <a:xfrm rot="10800000">
            <a:off x="5989926" y="1283034"/>
            <a:ext cx="427645" cy="3242184"/>
          </a:xfrm>
          <a:prstGeom prst="curvedConnector2">
            <a:avLst/>
          </a:prstGeom>
          <a:ln>
            <a:solidFill>
              <a:schemeClr val="bg2">
                <a:lumMod val="90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92B412AD-184D-7840-8698-9804C8FFEF57}"/>
              </a:ext>
            </a:extLst>
          </p:cNvPr>
          <p:cNvSpPr txBox="1"/>
          <p:nvPr/>
        </p:nvSpPr>
        <p:spPr>
          <a:xfrm>
            <a:off x="5566315" y="2542406"/>
            <a:ext cx="1158162" cy="568762"/>
          </a:xfrm>
          <a:custGeom>
            <a:avLst/>
            <a:gdLst>
              <a:gd name="connsiteX0" fmla="*/ 0 w 1158162"/>
              <a:gd name="connsiteY0" fmla="*/ 0 h 568762"/>
              <a:gd name="connsiteX1" fmla="*/ 1063366 w 1158162"/>
              <a:gd name="connsiteY1" fmla="*/ 0 h 568762"/>
              <a:gd name="connsiteX2" fmla="*/ 1158162 w 1158162"/>
              <a:gd name="connsiteY2" fmla="*/ 94796 h 568762"/>
              <a:gd name="connsiteX3" fmla="*/ 1158162 w 1158162"/>
              <a:gd name="connsiteY3" fmla="*/ 568762 h 568762"/>
              <a:gd name="connsiteX4" fmla="*/ 0 w 1158162"/>
              <a:gd name="connsiteY4" fmla="*/ 568762 h 568762"/>
              <a:gd name="connsiteX5" fmla="*/ 0 w 1158162"/>
              <a:gd name="connsiteY5" fmla="*/ 0 h 568762"/>
              <a:gd name="connsiteX0" fmla="*/ 0 w 1158162"/>
              <a:gd name="connsiteY0" fmla="*/ 0 h 568762"/>
              <a:gd name="connsiteX1" fmla="*/ 905105 w 1158162"/>
              <a:gd name="connsiteY1" fmla="*/ 7034 h 568762"/>
              <a:gd name="connsiteX2" fmla="*/ 1158162 w 1158162"/>
              <a:gd name="connsiteY2" fmla="*/ 94796 h 568762"/>
              <a:gd name="connsiteX3" fmla="*/ 1158162 w 1158162"/>
              <a:gd name="connsiteY3" fmla="*/ 568762 h 568762"/>
              <a:gd name="connsiteX4" fmla="*/ 0 w 1158162"/>
              <a:gd name="connsiteY4" fmla="*/ 568762 h 568762"/>
              <a:gd name="connsiteX5" fmla="*/ 0 w 1158162"/>
              <a:gd name="connsiteY5" fmla="*/ 0 h 568762"/>
              <a:gd name="connsiteX0" fmla="*/ 0 w 1158162"/>
              <a:gd name="connsiteY0" fmla="*/ 0 h 568762"/>
              <a:gd name="connsiteX1" fmla="*/ 905105 w 1158162"/>
              <a:gd name="connsiteY1" fmla="*/ 7034 h 568762"/>
              <a:gd name="connsiteX2" fmla="*/ 1006934 w 1158162"/>
              <a:gd name="connsiteY2" fmla="*/ 182719 h 568762"/>
              <a:gd name="connsiteX3" fmla="*/ 1158162 w 1158162"/>
              <a:gd name="connsiteY3" fmla="*/ 568762 h 568762"/>
              <a:gd name="connsiteX4" fmla="*/ 0 w 1158162"/>
              <a:gd name="connsiteY4" fmla="*/ 568762 h 568762"/>
              <a:gd name="connsiteX5" fmla="*/ 0 w 1158162"/>
              <a:gd name="connsiteY5" fmla="*/ 0 h 568762"/>
              <a:gd name="connsiteX0" fmla="*/ 0 w 1158162"/>
              <a:gd name="connsiteY0" fmla="*/ 0 h 568762"/>
              <a:gd name="connsiteX1" fmla="*/ 912138 w 1158162"/>
              <a:gd name="connsiteY1" fmla="*/ 0 h 568762"/>
              <a:gd name="connsiteX2" fmla="*/ 1006934 w 1158162"/>
              <a:gd name="connsiteY2" fmla="*/ 182719 h 568762"/>
              <a:gd name="connsiteX3" fmla="*/ 1158162 w 1158162"/>
              <a:gd name="connsiteY3" fmla="*/ 568762 h 568762"/>
              <a:gd name="connsiteX4" fmla="*/ 0 w 1158162"/>
              <a:gd name="connsiteY4" fmla="*/ 568762 h 568762"/>
              <a:gd name="connsiteX5" fmla="*/ 0 w 1158162"/>
              <a:gd name="connsiteY5" fmla="*/ 0 h 56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162" h="568762">
                <a:moveTo>
                  <a:pt x="0" y="0"/>
                </a:moveTo>
                <a:lnTo>
                  <a:pt x="912138" y="0"/>
                </a:lnTo>
                <a:lnTo>
                  <a:pt x="1006934" y="182719"/>
                </a:lnTo>
                <a:lnTo>
                  <a:pt x="1158162" y="568762"/>
                </a:lnTo>
                <a:lnTo>
                  <a:pt x="0" y="568762"/>
                </a:lnTo>
                <a:lnTo>
                  <a:pt x="0" y="0"/>
                </a:lnTo>
                <a:close/>
              </a:path>
            </a:pathLst>
          </a:custGeom>
          <a:solidFill>
            <a:schemeClr val="bg1">
              <a:alpha val="50000"/>
            </a:schemeClr>
          </a:solidFill>
        </p:spPr>
        <p:txBody>
          <a:bodyPr wrap="square" rtlCol="0">
            <a:spAutoFit/>
          </a:bodyPr>
          <a:lstStyle/>
          <a:p>
            <a:r>
              <a:rPr lang="en-US" sz="1400" dirty="0"/>
              <a:t>Improve prediction?</a:t>
            </a:r>
          </a:p>
        </p:txBody>
      </p:sp>
    </p:spTree>
    <p:extLst>
      <p:ext uri="{BB962C8B-B14F-4D97-AF65-F5344CB8AC3E}">
        <p14:creationId xmlns:p14="http://schemas.microsoft.com/office/powerpoint/2010/main" val="80102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263-69A0-3743-8CAA-6F41AB7ADA51}"/>
              </a:ext>
            </a:extLst>
          </p:cNvPr>
          <p:cNvSpPr>
            <a:spLocks noGrp="1"/>
          </p:cNvSpPr>
          <p:nvPr>
            <p:ph type="title"/>
          </p:nvPr>
        </p:nvSpPr>
        <p:spPr>
          <a:xfrm>
            <a:off x="1519311" y="604912"/>
            <a:ext cx="9214337" cy="647113"/>
          </a:xfrm>
        </p:spPr>
        <p:txBody>
          <a:bodyPr>
            <a:normAutofit fontScale="90000"/>
          </a:bodyPr>
          <a:lstStyle/>
          <a:p>
            <a:r>
              <a:rPr lang="en-US" dirty="0">
                <a:latin typeface="Arial" panose="020B0604020202020204" pitchFamily="34" charset="0"/>
                <a:cs typeface="Arial" panose="020B0604020202020204" pitchFamily="34" charset="0"/>
              </a:rPr>
              <a:t>Aggregate training data</a:t>
            </a:r>
          </a:p>
        </p:txBody>
      </p:sp>
      <p:sp>
        <p:nvSpPr>
          <p:cNvPr id="3" name="Content Placeholder 2">
            <a:extLst>
              <a:ext uri="{FF2B5EF4-FFF2-40B4-BE49-F238E27FC236}">
                <a16:creationId xmlns:a16="http://schemas.microsoft.com/office/drawing/2014/main" id="{57DBB6F7-A030-4540-80B1-DD2E1A07CC8A}"/>
              </a:ext>
            </a:extLst>
          </p:cNvPr>
          <p:cNvSpPr>
            <a:spLocks noGrp="1"/>
          </p:cNvSpPr>
          <p:nvPr>
            <p:ph idx="1"/>
          </p:nvPr>
        </p:nvSpPr>
        <p:spPr>
          <a:xfrm>
            <a:off x="838200" y="1505243"/>
            <a:ext cx="10515600" cy="5465400"/>
          </a:xfrm>
        </p:spPr>
        <p:txBody>
          <a:bodyPr>
            <a:normAutofit fontScale="92500" lnSpcReduction="10000"/>
          </a:bodyPr>
          <a:lstStyle/>
          <a:p>
            <a:r>
              <a:rPr lang="en-US" dirty="0">
                <a:latin typeface="Arial" panose="020B0604020202020204" pitchFamily="34" charset="0"/>
                <a:cs typeface="Arial" panose="020B0604020202020204" pitchFamily="34" charset="0"/>
              </a:rPr>
              <a:t>Manually expand training set</a:t>
            </a:r>
          </a:p>
          <a:p>
            <a:r>
              <a:rPr lang="en-US" dirty="0">
                <a:latin typeface="Arial" panose="020B0604020202020204" pitchFamily="34" charset="0"/>
                <a:cs typeface="Arial" panose="020B0604020202020204" pitchFamily="34" charset="0"/>
              </a:rPr>
              <a:t>Classify inputs categories:</a:t>
            </a:r>
          </a:p>
          <a:p>
            <a:pPr marL="1028700" lvl="2" indent="-342900">
              <a:buFont typeface="+mj-lt"/>
              <a:buAutoNum type="arabicPeriod"/>
            </a:pPr>
            <a:r>
              <a:rPr lang="en-US" dirty="0">
                <a:latin typeface="Arial" panose="020B0604020202020204" pitchFamily="34" charset="0"/>
                <a:cs typeface="Arial" panose="020B0604020202020204" pitchFamily="34" charset="0"/>
              </a:rPr>
              <a:t> Application </a:t>
            </a:r>
          </a:p>
          <a:p>
            <a:pPr marL="1028700" lvl="2" indent="-342900">
              <a:buFont typeface="+mj-lt"/>
              <a:buAutoNum type="arabicPeriod"/>
            </a:pPr>
            <a:r>
              <a:rPr lang="en-US" dirty="0">
                <a:latin typeface="Arial" panose="020B0604020202020204" pitchFamily="34" charset="0"/>
                <a:cs typeface="Arial" panose="020B0604020202020204" pitchFamily="34" charset="0"/>
              </a:rPr>
              <a:t>Available Positions </a:t>
            </a:r>
          </a:p>
          <a:p>
            <a:pPr marL="1028700" lvl="2" indent="-342900">
              <a:buFont typeface="+mj-lt"/>
              <a:buAutoNum type="arabicPeriod"/>
            </a:pPr>
            <a:r>
              <a:rPr lang="en-US" dirty="0">
                <a:latin typeface="Arial" panose="020B0604020202020204" pitchFamily="34" charset="0"/>
                <a:cs typeface="Arial" panose="020B0604020202020204" pitchFamily="34" charset="0"/>
              </a:rPr>
              <a:t>Compensation </a:t>
            </a:r>
          </a:p>
          <a:p>
            <a:pPr marL="1028700" lvl="2" indent="-342900">
              <a:buFont typeface="+mj-lt"/>
              <a:buAutoNum type="arabicPeriod"/>
            </a:pPr>
            <a:r>
              <a:rPr lang="en-US" dirty="0">
                <a:latin typeface="Arial" panose="020B0604020202020204" pitchFamily="34" charset="0"/>
                <a:cs typeface="Arial" panose="020B0604020202020204" pitchFamily="34" charset="0"/>
              </a:rPr>
              <a:t>Contact Information </a:t>
            </a:r>
          </a:p>
          <a:p>
            <a:pPr marL="1028700" lvl="2" indent="-342900">
              <a:buFont typeface="+mj-lt"/>
              <a:buAutoNum type="arabicPeriod"/>
            </a:pPr>
            <a:r>
              <a:rPr lang="en-US" dirty="0">
                <a:latin typeface="Arial" panose="020B0604020202020204" pitchFamily="34" charset="0"/>
                <a:cs typeface="Arial" panose="020B0604020202020204" pitchFamily="34" charset="0"/>
              </a:rPr>
              <a:t>Work life (day)</a:t>
            </a:r>
          </a:p>
          <a:p>
            <a:pPr marL="1028700" lvl="2" indent="-342900">
              <a:buFont typeface="+mj-lt"/>
              <a:buAutoNum type="arabicPeriod"/>
            </a:pPr>
            <a:r>
              <a:rPr lang="en-US" dirty="0">
                <a:latin typeface="Arial" panose="020B0604020202020204" pitchFamily="34" charset="0"/>
                <a:cs typeface="Arial" panose="020B0604020202020204" pitchFamily="34" charset="0"/>
              </a:rPr>
              <a:t>Dress code</a:t>
            </a:r>
          </a:p>
          <a:p>
            <a:pPr marL="1028700" lvl="2" indent="-342900">
              <a:buFont typeface="+mj-lt"/>
              <a:buAutoNum type="arabicPeriod"/>
            </a:pPr>
            <a:r>
              <a:rPr lang="en-US" dirty="0">
                <a:latin typeface="Arial" panose="020B0604020202020204" pitchFamily="34" charset="0"/>
                <a:cs typeface="Arial" panose="020B0604020202020204" pitchFamily="34" charset="0"/>
              </a:rPr>
              <a:t>GPA</a:t>
            </a:r>
          </a:p>
          <a:p>
            <a:pPr marL="1028700" lvl="2" indent="-342900">
              <a:buFont typeface="+mj-lt"/>
              <a:buAutoNum type="arabicPeriod"/>
            </a:pPr>
            <a:r>
              <a:rPr lang="en-US" dirty="0">
                <a:latin typeface="Arial" panose="020B0604020202020204" pitchFamily="34" charset="0"/>
                <a:cs typeface="Arial" panose="020B0604020202020204" pitchFamily="34" charset="0"/>
              </a:rPr>
              <a:t>Duration</a:t>
            </a:r>
          </a:p>
          <a:p>
            <a:pPr marL="1028700" lvl="2" indent="-342900">
              <a:buFont typeface="+mj-lt"/>
              <a:buAutoNum type="arabicPeriod"/>
            </a:pPr>
            <a:r>
              <a:rPr lang="en-US" dirty="0">
                <a:latin typeface="Arial" panose="020B0604020202020204" pitchFamily="34" charset="0"/>
                <a:cs typeface="Arial" panose="020B0604020202020204" pitchFamily="34" charset="0"/>
              </a:rPr>
              <a:t>Housing </a:t>
            </a:r>
          </a:p>
          <a:p>
            <a:pPr marL="1028700" lvl="2" indent="-342900">
              <a:buFont typeface="+mj-lt"/>
              <a:buAutoNum type="arabicPeriod"/>
            </a:pPr>
            <a:r>
              <a:rPr lang="en-US" dirty="0">
                <a:latin typeface="Arial" panose="020B0604020202020204" pitchFamily="34" charset="0"/>
                <a:cs typeface="Arial" panose="020B0604020202020204" pitchFamily="34" charset="0"/>
              </a:rPr>
              <a:t>Amenities</a:t>
            </a:r>
          </a:p>
          <a:p>
            <a:pPr marL="1028700" lvl="2" indent="-342900">
              <a:buFont typeface="+mj-lt"/>
              <a:buAutoNum type="arabicPeriod"/>
            </a:pPr>
            <a:r>
              <a:rPr lang="en-US" dirty="0">
                <a:latin typeface="Arial" panose="020B0604020202020204" pitchFamily="34" charset="0"/>
                <a:cs typeface="Arial" panose="020B0604020202020204" pitchFamily="34" charset="0"/>
              </a:rPr>
              <a:t>Notifications</a:t>
            </a:r>
          </a:p>
          <a:p>
            <a:pPr marL="1028700" lvl="2" indent="-342900">
              <a:buFont typeface="+mj-lt"/>
              <a:buAutoNum type="arabicPeriod"/>
            </a:pPr>
            <a:r>
              <a:rPr lang="en-US" dirty="0">
                <a:latin typeface="Arial" panose="020B0604020202020204" pitchFamily="34" charset="0"/>
                <a:cs typeface="Arial" panose="020B0604020202020204" pitchFamily="34" charset="0"/>
              </a:rPr>
              <a:t>Location</a:t>
            </a:r>
          </a:p>
          <a:p>
            <a:pPr marL="1028700" lvl="2" indent="-342900">
              <a:buFont typeface="+mj-lt"/>
              <a:buAutoNum type="arabicPeriod"/>
            </a:pPr>
            <a:r>
              <a:rPr lang="en-US" dirty="0">
                <a:latin typeface="Arial" panose="020B0604020202020204" pitchFamily="34" charset="0"/>
                <a:cs typeface="Arial" panose="020B0604020202020204" pitchFamily="34" charset="0"/>
              </a:rPr>
              <a:t>Greetings</a:t>
            </a:r>
          </a:p>
          <a:p>
            <a:pPr marL="1028700" lvl="2" indent="-342900">
              <a:buFont typeface="+mj-lt"/>
              <a:buAutoNum type="arabicPeriod"/>
            </a:pPr>
            <a:r>
              <a:rPr lang="en-US" dirty="0">
                <a:latin typeface="Arial" panose="020B0604020202020204" pitchFamily="34" charset="0"/>
                <a:cs typeface="Arial" panose="020B0604020202020204" pitchFamily="34" charset="0"/>
              </a:rPr>
              <a:t>Farewell</a:t>
            </a:r>
          </a:p>
          <a:p>
            <a:pPr marL="1028700" lvl="2" indent="-342900">
              <a:buFont typeface="+mj-lt"/>
              <a:buAutoNum type="arabicPeriod"/>
            </a:pPr>
            <a:endParaRPr lang="en-US" dirty="0"/>
          </a:p>
          <a:p>
            <a:endParaRPr lang="en-US" dirty="0"/>
          </a:p>
          <a:p>
            <a:pPr marL="0" indent="0">
              <a:buNone/>
            </a:pPr>
            <a:endParaRPr lang="en-US" dirty="0"/>
          </a:p>
        </p:txBody>
      </p:sp>
    </p:spTree>
    <p:extLst>
      <p:ext uri="{BB962C8B-B14F-4D97-AF65-F5344CB8AC3E}">
        <p14:creationId xmlns:p14="http://schemas.microsoft.com/office/powerpoint/2010/main" val="60479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263-69A0-3743-8CAA-6F41AB7ADA51}"/>
              </a:ext>
            </a:extLst>
          </p:cNvPr>
          <p:cNvSpPr>
            <a:spLocks noGrp="1"/>
          </p:cNvSpPr>
          <p:nvPr>
            <p:ph type="title"/>
          </p:nvPr>
        </p:nvSpPr>
        <p:spPr>
          <a:xfrm>
            <a:off x="2231136" y="964692"/>
            <a:ext cx="8840138" cy="779702"/>
          </a:xfrm>
        </p:spPr>
        <p:txBody>
          <a:bodyPr/>
          <a:lstStyle/>
          <a:p>
            <a:r>
              <a:rPr lang="en-US" dirty="0"/>
              <a:t>Process training data</a:t>
            </a:r>
          </a:p>
        </p:txBody>
      </p:sp>
      <p:sp>
        <p:nvSpPr>
          <p:cNvPr id="3" name="Content Placeholder 2">
            <a:extLst>
              <a:ext uri="{FF2B5EF4-FFF2-40B4-BE49-F238E27FC236}">
                <a16:creationId xmlns:a16="http://schemas.microsoft.com/office/drawing/2014/main" id="{57DBB6F7-A030-4540-80B1-DD2E1A07CC8A}"/>
              </a:ext>
            </a:extLst>
          </p:cNvPr>
          <p:cNvSpPr>
            <a:spLocks noGrp="1"/>
          </p:cNvSpPr>
          <p:nvPr>
            <p:ph idx="1"/>
          </p:nvPr>
        </p:nvSpPr>
        <p:spPr>
          <a:xfrm>
            <a:off x="2231136" y="2166425"/>
            <a:ext cx="8840138" cy="4079629"/>
          </a:xfrm>
        </p:spPr>
        <p:txBody>
          <a:bodyPr>
            <a:normAutofit/>
          </a:bodyPr>
          <a:lstStyle/>
          <a:p>
            <a:r>
              <a:rPr lang="en-US" dirty="0">
                <a:latin typeface="Arial" panose="020B0604020202020204" pitchFamily="34" charset="0"/>
                <a:cs typeface="Arial" panose="020B0604020202020204" pitchFamily="34" charset="0"/>
              </a:rPr>
              <a:t>Clean, lemma/stem, tokens; n-grams </a:t>
            </a:r>
            <a:endParaRPr lang="en-US" sz="16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Cleaned data with help of r packages</a:t>
            </a:r>
          </a:p>
          <a:p>
            <a:r>
              <a:rPr lang="en-US" sz="1800" dirty="0">
                <a:latin typeface="Arial" panose="020B0604020202020204" pitchFamily="34" charset="0"/>
                <a:cs typeface="Arial" panose="020B0604020202020204" pitchFamily="34" charset="0"/>
              </a:rPr>
              <a:t>Factorized the categories</a:t>
            </a:r>
          </a:p>
          <a:p>
            <a:r>
              <a:rPr lang="en-US" sz="1800" dirty="0">
                <a:latin typeface="Arial" panose="020B0604020202020204" pitchFamily="34" charset="0"/>
                <a:cs typeface="Arial" panose="020B0604020202020204" pitchFamily="34" charset="0"/>
              </a:rPr>
              <a:t>Lemmatized the strings </a:t>
            </a:r>
          </a:p>
          <a:p>
            <a:r>
              <a:rPr lang="en-US" sz="1800" dirty="0">
                <a:latin typeface="Arial" panose="020B0604020202020204" pitchFamily="34" charset="0"/>
                <a:cs typeface="Arial" panose="020B0604020202020204" pitchFamily="34" charset="0"/>
              </a:rPr>
              <a:t>Built a dictionary to help replacing the synonyms into single term</a:t>
            </a:r>
            <a:endParaRPr lang="en-US"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Tokenized and bi-gram</a:t>
            </a:r>
          </a:p>
          <a:p>
            <a:r>
              <a:rPr lang="en-US" dirty="0">
                <a:latin typeface="Arial" panose="020B0604020202020204" pitchFamily="34" charset="0"/>
                <a:cs typeface="Arial" panose="020B0604020202020204" pitchFamily="34" charset="0"/>
              </a:rPr>
              <a:t>Create data structures necessary for analyses</a:t>
            </a:r>
          </a:p>
          <a:p>
            <a:r>
              <a:rPr lang="en-US" sz="1800" dirty="0">
                <a:latin typeface="Arial" panose="020B0604020202020204" pitchFamily="34" charset="0"/>
                <a:cs typeface="Arial" panose="020B0604020202020204" pitchFamily="34" charset="0"/>
              </a:rPr>
              <a:t>Compute proximity matrix for all tokens</a:t>
            </a:r>
          </a:p>
          <a:p>
            <a:pPr marL="342900" lvl="1" indent="0">
              <a:buNone/>
            </a:pPr>
            <a:endParaRPr lang="en-US" dirty="0"/>
          </a:p>
        </p:txBody>
      </p:sp>
    </p:spTree>
    <p:extLst>
      <p:ext uri="{BB962C8B-B14F-4D97-AF65-F5344CB8AC3E}">
        <p14:creationId xmlns:p14="http://schemas.microsoft.com/office/powerpoint/2010/main" val="313814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263-69A0-3743-8CAA-6F41AB7ADA5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57DBB6F7-A030-4540-80B1-DD2E1A07CC8A}"/>
              </a:ext>
            </a:extLst>
          </p:cNvPr>
          <p:cNvSpPr>
            <a:spLocks noGrp="1"/>
          </p:cNvSpPr>
          <p:nvPr>
            <p:ph idx="1"/>
          </p:nvPr>
        </p:nvSpPr>
        <p:spPr/>
        <p:txBody>
          <a:bodyPr>
            <a:norm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Logistic Regression(GLM)</a:t>
            </a:r>
          </a:p>
          <a:p>
            <a:pPr marL="342900" indent="-342900">
              <a:buFont typeface="+mj-lt"/>
              <a:buAutoNum type="arabicPeriod"/>
            </a:pPr>
            <a:r>
              <a:rPr lang="en-US" dirty="0">
                <a:latin typeface="Arial" panose="020B0604020202020204" pitchFamily="34" charset="0"/>
                <a:cs typeface="Arial" panose="020B0604020202020204" pitchFamily="34" charset="0"/>
              </a:rPr>
              <a:t>Support Vector Machines(SVM)</a:t>
            </a:r>
          </a:p>
          <a:p>
            <a:pPr marL="342900" indent="-342900">
              <a:buFont typeface="+mj-lt"/>
              <a:buAutoNum type="arabicPeriod"/>
            </a:pPr>
            <a:r>
              <a:rPr lang="en-US" dirty="0">
                <a:latin typeface="Arial" panose="020B0604020202020204" pitchFamily="34" charset="0"/>
                <a:cs typeface="Arial" panose="020B0604020202020204" pitchFamily="34" charset="0"/>
              </a:rPr>
              <a:t>K-Nearest Neighbors(KNN)</a:t>
            </a:r>
          </a:p>
          <a:p>
            <a:pPr marL="342900" lvl="1"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906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760E-4744-46EC-B93E-B03AA5728DCB}"/>
              </a:ext>
            </a:extLst>
          </p:cNvPr>
          <p:cNvSpPr>
            <a:spLocks noGrp="1"/>
          </p:cNvSpPr>
          <p:nvPr>
            <p:ph type="title"/>
          </p:nvPr>
        </p:nvSpPr>
        <p:spPr>
          <a:xfrm>
            <a:off x="2231136" y="964692"/>
            <a:ext cx="7729728" cy="610890"/>
          </a:xfrm>
        </p:spPr>
        <p:txBody>
          <a:bodyPr>
            <a:normAutofit fontScale="90000"/>
          </a:bodyPr>
          <a:lstStyle/>
          <a:p>
            <a:r>
              <a:rPr lang="en-US" dirty="0"/>
              <a:t>K-Nearest neighbors</a:t>
            </a:r>
          </a:p>
        </p:txBody>
      </p:sp>
      <p:pic>
        <p:nvPicPr>
          <p:cNvPr id="1026" name="Picture 2" descr="https://upload.wikimedia.org/wikipedia/commons/thumb/e/e7/KnnClassification.svg/220px-KnnClassification.svg.png">
            <a:extLst>
              <a:ext uri="{FF2B5EF4-FFF2-40B4-BE49-F238E27FC236}">
                <a16:creationId xmlns:a16="http://schemas.microsoft.com/office/drawing/2014/main" id="{BCEAC48E-0081-4AB4-B061-39140C576F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52828" y="1949355"/>
            <a:ext cx="2095500" cy="1895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BB3B73-BAA8-4A6A-B433-8F8E6B18CF27}"/>
              </a:ext>
            </a:extLst>
          </p:cNvPr>
          <p:cNvSpPr txBox="1"/>
          <p:nvPr/>
        </p:nvSpPr>
        <p:spPr>
          <a:xfrm>
            <a:off x="2197374" y="4431247"/>
            <a:ext cx="864881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Queries that are closest in distance to the intent point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Supervised learning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Pattern recognition</a:t>
            </a:r>
          </a:p>
        </p:txBody>
      </p:sp>
    </p:spTree>
    <p:extLst>
      <p:ext uri="{BB962C8B-B14F-4D97-AF65-F5344CB8AC3E}">
        <p14:creationId xmlns:p14="http://schemas.microsoft.com/office/powerpoint/2010/main" val="340277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9C79-A5CA-432A-B2A1-8ABE28D824F3}"/>
              </a:ext>
            </a:extLst>
          </p:cNvPr>
          <p:cNvSpPr>
            <a:spLocks noGrp="1"/>
          </p:cNvSpPr>
          <p:nvPr>
            <p:ph type="title"/>
          </p:nvPr>
        </p:nvSpPr>
        <p:spPr>
          <a:xfrm>
            <a:off x="1055077" y="1237956"/>
            <a:ext cx="9369083" cy="915455"/>
          </a:xfrm>
        </p:spPr>
        <p:txBody>
          <a:bodyPr/>
          <a:lstStyle/>
          <a:p>
            <a:r>
              <a:rPr lang="en-US" dirty="0"/>
              <a:t>Results OF our Model</a:t>
            </a:r>
          </a:p>
        </p:txBody>
      </p:sp>
    </p:spTree>
    <p:extLst>
      <p:ext uri="{BB962C8B-B14F-4D97-AF65-F5344CB8AC3E}">
        <p14:creationId xmlns:p14="http://schemas.microsoft.com/office/powerpoint/2010/main" val="7990711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331</TotalTime>
  <Words>300</Words>
  <Application>Microsoft Office PowerPoint</Application>
  <PresentationFormat>Widescreen</PresentationFormat>
  <Paragraphs>75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Malgun Gothic Semilight</vt:lpstr>
      <vt:lpstr>Arial</vt:lpstr>
      <vt:lpstr>Calibri</vt:lpstr>
      <vt:lpstr>Gill Sans MT</vt:lpstr>
      <vt:lpstr>Palatino Linotype</vt:lpstr>
      <vt:lpstr>Parcel</vt:lpstr>
      <vt:lpstr>PowerPoint Presentation</vt:lpstr>
      <vt:lpstr>Challenge: Create a chatbot engine</vt:lpstr>
      <vt:lpstr>GOALs</vt:lpstr>
      <vt:lpstr>PROCESS</vt:lpstr>
      <vt:lpstr>Aggregate training data</vt:lpstr>
      <vt:lpstr>Process training data</vt:lpstr>
      <vt:lpstr>Model SELECTION</vt:lpstr>
      <vt:lpstr>K-Nearest neighbors</vt:lpstr>
      <vt:lpstr>Results OF our Model</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Drexel Datathon 2018</dc:title>
  <dc:creator>Alex Graber</dc:creator>
  <cp:lastModifiedBy>Chamala,Prabhath</cp:lastModifiedBy>
  <cp:revision>66</cp:revision>
  <dcterms:created xsi:type="dcterms:W3CDTF">2018-02-16T13:50:14Z</dcterms:created>
  <dcterms:modified xsi:type="dcterms:W3CDTF">2018-02-16T22:46:03Z</dcterms:modified>
</cp:coreProperties>
</file>