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6"/>
  </p:notesMasterIdLst>
  <p:sldIdLst>
    <p:sldId id="256" r:id="rId3"/>
    <p:sldId id="259" r:id="rId4"/>
    <p:sldId id="278" r:id="rId5"/>
    <p:sldId id="260" r:id="rId6"/>
    <p:sldId id="276" r:id="rId7"/>
    <p:sldId id="267" r:id="rId8"/>
    <p:sldId id="268" r:id="rId9"/>
    <p:sldId id="264" r:id="rId10"/>
    <p:sldId id="265" r:id="rId11"/>
    <p:sldId id="266" r:id="rId12"/>
    <p:sldId id="279" r:id="rId13"/>
    <p:sldId id="280" r:id="rId14"/>
    <p:sldId id="281" r:id="rId15"/>
    <p:sldId id="269" r:id="rId16"/>
    <p:sldId id="270" r:id="rId17"/>
    <p:sldId id="271" r:id="rId18"/>
    <p:sldId id="272" r:id="rId19"/>
    <p:sldId id="273" r:id="rId20"/>
    <p:sldId id="274" r:id="rId21"/>
    <p:sldId id="275" r:id="rId22"/>
    <p:sldId id="277" r:id="rId23"/>
    <p:sldId id="261" r:id="rId24"/>
    <p:sldId id="2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63"/>
    <p:restoredTop sz="95958"/>
  </p:normalViewPr>
  <p:slideViewPr>
    <p:cSldViewPr snapToGrid="0" snapToObjects="1">
      <p:cViewPr varScale="1">
        <p:scale>
          <a:sx n="150" d="100"/>
          <a:sy n="150" d="100"/>
        </p:scale>
        <p:origin x="16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36DDE-8C4A-0C4A-A44A-DCAB3CE9C7B6}" type="datetimeFigureOut">
              <a:rPr lang="en-US" smtClean="0"/>
              <a:t>1/14/21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22E8A-0E6E-134F-978B-D2EFE4904761}" type="slidenum">
              <a:rPr lang="en-US" smtClean="0"/>
              <a:t>‹#›</a:t>
            </a:fld>
            <a:endParaRPr lang="en-US"/>
          </a:p>
        </p:txBody>
      </p:sp>
    </p:spTree>
    <p:extLst>
      <p:ext uri="{BB962C8B-B14F-4D97-AF65-F5344CB8AC3E}">
        <p14:creationId xmlns:p14="http://schemas.microsoft.com/office/powerpoint/2010/main" val="289122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62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095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616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174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DD29-A5E5-6C48-AC11-608E2D76BD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FCBC47-65FD-7145-B7B2-1A832F6DD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3ABBF4-255D-9F4F-8B57-8AB37B846224}"/>
              </a:ext>
            </a:extLst>
          </p:cNvPr>
          <p:cNvSpPr>
            <a:spLocks noGrp="1"/>
          </p:cNvSpPr>
          <p:nvPr>
            <p:ph type="dt" sz="half" idx="10"/>
          </p:nvPr>
        </p:nvSpPr>
        <p:spPr/>
        <p:txBody>
          <a:bodyPr/>
          <a:lstStyle/>
          <a:p>
            <a:fld id="{BD9645D1-ACB1-954B-88FC-9500A1A9128B}" type="datetimeFigureOut">
              <a:rPr lang="en-US" smtClean="0"/>
              <a:t>1/14/21</a:t>
            </a:fld>
            <a:endParaRPr lang="en-US"/>
          </a:p>
        </p:txBody>
      </p:sp>
      <p:sp>
        <p:nvSpPr>
          <p:cNvPr id="5" name="Footer Placeholder 4">
            <a:extLst>
              <a:ext uri="{FF2B5EF4-FFF2-40B4-BE49-F238E27FC236}">
                <a16:creationId xmlns:a16="http://schemas.microsoft.com/office/drawing/2014/main" id="{262FBC4C-E158-B14B-BC78-4E750BF0E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1094E-26D8-E345-A73B-A03F6B5DD3DB}"/>
              </a:ext>
            </a:extLst>
          </p:cNvPr>
          <p:cNvSpPr>
            <a:spLocks noGrp="1"/>
          </p:cNvSpPr>
          <p:nvPr>
            <p:ph type="sldNum" sz="quarter" idx="12"/>
          </p:nvPr>
        </p:nvSpPr>
        <p:spPr/>
        <p:txBody>
          <a:bodyPr/>
          <a:lstStyle/>
          <a:p>
            <a:fld id="{1A0CC7BA-5198-634F-9EC0-1BC0B30D19EA}" type="slidenum">
              <a:rPr lang="en-US" smtClean="0"/>
              <a:t>‹#›</a:t>
            </a:fld>
            <a:endParaRPr lang="en-US"/>
          </a:p>
        </p:txBody>
      </p:sp>
    </p:spTree>
    <p:extLst>
      <p:ext uri="{BB962C8B-B14F-4D97-AF65-F5344CB8AC3E}">
        <p14:creationId xmlns:p14="http://schemas.microsoft.com/office/powerpoint/2010/main" val="40942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80A2-6903-0247-B0BC-F29EC6DE97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FDB744-5710-DF40-8619-504A244A2F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46705-9630-FC4D-87D5-4E964048BF01}"/>
              </a:ext>
            </a:extLst>
          </p:cNvPr>
          <p:cNvSpPr>
            <a:spLocks noGrp="1"/>
          </p:cNvSpPr>
          <p:nvPr>
            <p:ph type="dt" sz="half" idx="10"/>
          </p:nvPr>
        </p:nvSpPr>
        <p:spPr/>
        <p:txBody>
          <a:bodyPr/>
          <a:lstStyle/>
          <a:p>
            <a:fld id="{BD9645D1-ACB1-954B-88FC-9500A1A9128B}" type="datetimeFigureOut">
              <a:rPr lang="en-US" smtClean="0"/>
              <a:t>1/14/21</a:t>
            </a:fld>
            <a:endParaRPr lang="en-US"/>
          </a:p>
        </p:txBody>
      </p:sp>
      <p:sp>
        <p:nvSpPr>
          <p:cNvPr id="5" name="Footer Placeholder 4">
            <a:extLst>
              <a:ext uri="{FF2B5EF4-FFF2-40B4-BE49-F238E27FC236}">
                <a16:creationId xmlns:a16="http://schemas.microsoft.com/office/drawing/2014/main" id="{C0EB8E01-A345-CD45-8366-FB135E3F8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579F1-B3FA-0647-B251-72F372F3607B}"/>
              </a:ext>
            </a:extLst>
          </p:cNvPr>
          <p:cNvSpPr>
            <a:spLocks noGrp="1"/>
          </p:cNvSpPr>
          <p:nvPr>
            <p:ph type="sldNum" sz="quarter" idx="12"/>
          </p:nvPr>
        </p:nvSpPr>
        <p:spPr/>
        <p:txBody>
          <a:bodyPr/>
          <a:lstStyle/>
          <a:p>
            <a:fld id="{1A0CC7BA-5198-634F-9EC0-1BC0B30D19EA}" type="slidenum">
              <a:rPr lang="en-US" smtClean="0"/>
              <a:t>‹#›</a:t>
            </a:fld>
            <a:endParaRPr lang="en-US"/>
          </a:p>
        </p:txBody>
      </p:sp>
    </p:spTree>
    <p:extLst>
      <p:ext uri="{BB962C8B-B14F-4D97-AF65-F5344CB8AC3E}">
        <p14:creationId xmlns:p14="http://schemas.microsoft.com/office/powerpoint/2010/main" val="3317947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0CB95B-96CC-544C-B8C3-D770347E50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D129F0-8A78-194F-9641-A4146D6C6A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64893-7B25-5048-B023-09AEE0E5B301}"/>
              </a:ext>
            </a:extLst>
          </p:cNvPr>
          <p:cNvSpPr>
            <a:spLocks noGrp="1"/>
          </p:cNvSpPr>
          <p:nvPr>
            <p:ph type="dt" sz="half" idx="10"/>
          </p:nvPr>
        </p:nvSpPr>
        <p:spPr/>
        <p:txBody>
          <a:bodyPr/>
          <a:lstStyle/>
          <a:p>
            <a:fld id="{BD9645D1-ACB1-954B-88FC-9500A1A9128B}" type="datetimeFigureOut">
              <a:rPr lang="en-US" smtClean="0"/>
              <a:t>1/14/21</a:t>
            </a:fld>
            <a:endParaRPr lang="en-US"/>
          </a:p>
        </p:txBody>
      </p:sp>
      <p:sp>
        <p:nvSpPr>
          <p:cNvPr id="5" name="Footer Placeholder 4">
            <a:extLst>
              <a:ext uri="{FF2B5EF4-FFF2-40B4-BE49-F238E27FC236}">
                <a16:creationId xmlns:a16="http://schemas.microsoft.com/office/drawing/2014/main" id="{C770EA9F-F4AC-5D4B-91AC-DE96660E1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51DEE-C17C-5E40-A82F-08186C214BFB}"/>
              </a:ext>
            </a:extLst>
          </p:cNvPr>
          <p:cNvSpPr>
            <a:spLocks noGrp="1"/>
          </p:cNvSpPr>
          <p:nvPr>
            <p:ph type="sldNum" sz="quarter" idx="12"/>
          </p:nvPr>
        </p:nvSpPr>
        <p:spPr/>
        <p:txBody>
          <a:bodyPr/>
          <a:lstStyle/>
          <a:p>
            <a:fld id="{1A0CC7BA-5198-634F-9EC0-1BC0B30D19EA}" type="slidenum">
              <a:rPr lang="en-US" smtClean="0"/>
              <a:t>‹#›</a:t>
            </a:fld>
            <a:endParaRPr lang="en-US"/>
          </a:p>
        </p:txBody>
      </p:sp>
    </p:spTree>
    <p:extLst>
      <p:ext uri="{BB962C8B-B14F-4D97-AF65-F5344CB8AC3E}">
        <p14:creationId xmlns:p14="http://schemas.microsoft.com/office/powerpoint/2010/main" val="3162619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40278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90146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30299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91585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09201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39867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08974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3451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590B-B842-364F-A81E-E8F2AADFC2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169C26-3DF8-A94F-A739-B437856DF6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390C6-D19B-5A4C-B56B-8F2E438248A9}"/>
              </a:ext>
            </a:extLst>
          </p:cNvPr>
          <p:cNvSpPr>
            <a:spLocks noGrp="1"/>
          </p:cNvSpPr>
          <p:nvPr>
            <p:ph type="dt" sz="half" idx="10"/>
          </p:nvPr>
        </p:nvSpPr>
        <p:spPr/>
        <p:txBody>
          <a:bodyPr/>
          <a:lstStyle/>
          <a:p>
            <a:fld id="{BD9645D1-ACB1-954B-88FC-9500A1A9128B}" type="datetimeFigureOut">
              <a:rPr lang="en-US" smtClean="0"/>
              <a:t>1/14/21</a:t>
            </a:fld>
            <a:endParaRPr lang="en-US"/>
          </a:p>
        </p:txBody>
      </p:sp>
      <p:sp>
        <p:nvSpPr>
          <p:cNvPr id="5" name="Footer Placeholder 4">
            <a:extLst>
              <a:ext uri="{FF2B5EF4-FFF2-40B4-BE49-F238E27FC236}">
                <a16:creationId xmlns:a16="http://schemas.microsoft.com/office/drawing/2014/main" id="{623A1857-C114-F848-8003-55E6CB93C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2650E-1782-2748-9E95-EF3F999A7EEA}"/>
              </a:ext>
            </a:extLst>
          </p:cNvPr>
          <p:cNvSpPr>
            <a:spLocks noGrp="1"/>
          </p:cNvSpPr>
          <p:nvPr>
            <p:ph type="sldNum" sz="quarter" idx="12"/>
          </p:nvPr>
        </p:nvSpPr>
        <p:spPr/>
        <p:txBody>
          <a:bodyPr/>
          <a:lstStyle/>
          <a:p>
            <a:fld id="{1A0CC7BA-5198-634F-9EC0-1BC0B30D19EA}" type="slidenum">
              <a:rPr lang="en-US" smtClean="0"/>
              <a:t>‹#›</a:t>
            </a:fld>
            <a:endParaRPr lang="en-US"/>
          </a:p>
        </p:txBody>
      </p:sp>
    </p:spTree>
    <p:extLst>
      <p:ext uri="{BB962C8B-B14F-4D97-AF65-F5344CB8AC3E}">
        <p14:creationId xmlns:p14="http://schemas.microsoft.com/office/powerpoint/2010/main" val="3265293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145740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0159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72E-6E0D-D940-A26A-AC7825F058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0C2A8A-62A2-7445-9F1E-BFC0CC1557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978242-D8FA-9243-BC6D-04D809CF9F61}"/>
              </a:ext>
            </a:extLst>
          </p:cNvPr>
          <p:cNvSpPr>
            <a:spLocks noGrp="1"/>
          </p:cNvSpPr>
          <p:nvPr>
            <p:ph type="dt" sz="half" idx="10"/>
          </p:nvPr>
        </p:nvSpPr>
        <p:spPr/>
        <p:txBody>
          <a:bodyPr/>
          <a:lstStyle/>
          <a:p>
            <a:fld id="{BD9645D1-ACB1-954B-88FC-9500A1A9128B}" type="datetimeFigureOut">
              <a:rPr lang="en-US" smtClean="0"/>
              <a:t>1/14/21</a:t>
            </a:fld>
            <a:endParaRPr lang="en-US"/>
          </a:p>
        </p:txBody>
      </p:sp>
      <p:sp>
        <p:nvSpPr>
          <p:cNvPr id="5" name="Footer Placeholder 4">
            <a:extLst>
              <a:ext uri="{FF2B5EF4-FFF2-40B4-BE49-F238E27FC236}">
                <a16:creationId xmlns:a16="http://schemas.microsoft.com/office/drawing/2014/main" id="{5879975B-65FC-5744-893B-B9C853E7D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E57D9-308A-7E4F-A8C8-1B7140B5BB94}"/>
              </a:ext>
            </a:extLst>
          </p:cNvPr>
          <p:cNvSpPr>
            <a:spLocks noGrp="1"/>
          </p:cNvSpPr>
          <p:nvPr>
            <p:ph type="sldNum" sz="quarter" idx="12"/>
          </p:nvPr>
        </p:nvSpPr>
        <p:spPr/>
        <p:txBody>
          <a:bodyPr/>
          <a:lstStyle/>
          <a:p>
            <a:fld id="{1A0CC7BA-5198-634F-9EC0-1BC0B30D19EA}" type="slidenum">
              <a:rPr lang="en-US" smtClean="0"/>
              <a:t>‹#›</a:t>
            </a:fld>
            <a:endParaRPr lang="en-US"/>
          </a:p>
        </p:txBody>
      </p:sp>
    </p:spTree>
    <p:extLst>
      <p:ext uri="{BB962C8B-B14F-4D97-AF65-F5344CB8AC3E}">
        <p14:creationId xmlns:p14="http://schemas.microsoft.com/office/powerpoint/2010/main" val="1387850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B2A3-BF09-E047-BE8F-430E87F54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6BF66-A895-9743-A87F-6A71F39ED9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67C830-2EA6-6F4E-A7A2-718BF3994C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13E747-38BD-A04A-990F-1A905124D473}"/>
              </a:ext>
            </a:extLst>
          </p:cNvPr>
          <p:cNvSpPr>
            <a:spLocks noGrp="1"/>
          </p:cNvSpPr>
          <p:nvPr>
            <p:ph type="dt" sz="half" idx="10"/>
          </p:nvPr>
        </p:nvSpPr>
        <p:spPr/>
        <p:txBody>
          <a:bodyPr/>
          <a:lstStyle/>
          <a:p>
            <a:fld id="{BD9645D1-ACB1-954B-88FC-9500A1A9128B}" type="datetimeFigureOut">
              <a:rPr lang="en-US" smtClean="0"/>
              <a:t>1/14/21</a:t>
            </a:fld>
            <a:endParaRPr lang="en-US"/>
          </a:p>
        </p:txBody>
      </p:sp>
      <p:sp>
        <p:nvSpPr>
          <p:cNvPr id="6" name="Footer Placeholder 5">
            <a:extLst>
              <a:ext uri="{FF2B5EF4-FFF2-40B4-BE49-F238E27FC236}">
                <a16:creationId xmlns:a16="http://schemas.microsoft.com/office/drawing/2014/main" id="{0B985DFC-9AB1-0A47-A65A-A9AD7A2CE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ED348-F506-4142-9DF3-2E3DBE17AAFC}"/>
              </a:ext>
            </a:extLst>
          </p:cNvPr>
          <p:cNvSpPr>
            <a:spLocks noGrp="1"/>
          </p:cNvSpPr>
          <p:nvPr>
            <p:ph type="sldNum" sz="quarter" idx="12"/>
          </p:nvPr>
        </p:nvSpPr>
        <p:spPr/>
        <p:txBody>
          <a:bodyPr/>
          <a:lstStyle/>
          <a:p>
            <a:fld id="{1A0CC7BA-5198-634F-9EC0-1BC0B30D19EA}" type="slidenum">
              <a:rPr lang="en-US" smtClean="0"/>
              <a:t>‹#›</a:t>
            </a:fld>
            <a:endParaRPr lang="en-US"/>
          </a:p>
        </p:txBody>
      </p:sp>
    </p:spTree>
    <p:extLst>
      <p:ext uri="{BB962C8B-B14F-4D97-AF65-F5344CB8AC3E}">
        <p14:creationId xmlns:p14="http://schemas.microsoft.com/office/powerpoint/2010/main" val="895558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C8E2-D7DF-5F41-AB1F-589EF21354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0C82E9-FFB6-E540-AE2C-642D8BF9C7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289F6E-16DA-C746-9020-5CE908129F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F3E31E-D834-B94F-B338-C8F00C987C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14B627-C27E-0A4C-B517-271B8A643A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A08A79-CC94-8C4C-BC88-E80059F06416}"/>
              </a:ext>
            </a:extLst>
          </p:cNvPr>
          <p:cNvSpPr>
            <a:spLocks noGrp="1"/>
          </p:cNvSpPr>
          <p:nvPr>
            <p:ph type="dt" sz="half" idx="10"/>
          </p:nvPr>
        </p:nvSpPr>
        <p:spPr/>
        <p:txBody>
          <a:bodyPr/>
          <a:lstStyle/>
          <a:p>
            <a:fld id="{BD9645D1-ACB1-954B-88FC-9500A1A9128B}" type="datetimeFigureOut">
              <a:rPr lang="en-US" smtClean="0"/>
              <a:t>1/14/21</a:t>
            </a:fld>
            <a:endParaRPr lang="en-US"/>
          </a:p>
        </p:txBody>
      </p:sp>
      <p:sp>
        <p:nvSpPr>
          <p:cNvPr id="8" name="Footer Placeholder 7">
            <a:extLst>
              <a:ext uri="{FF2B5EF4-FFF2-40B4-BE49-F238E27FC236}">
                <a16:creationId xmlns:a16="http://schemas.microsoft.com/office/drawing/2014/main" id="{CA16EDE9-57BB-C242-81F7-25C0ED6C3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09978B-7763-A741-BC5D-1624336E8305}"/>
              </a:ext>
            </a:extLst>
          </p:cNvPr>
          <p:cNvSpPr>
            <a:spLocks noGrp="1"/>
          </p:cNvSpPr>
          <p:nvPr>
            <p:ph type="sldNum" sz="quarter" idx="12"/>
          </p:nvPr>
        </p:nvSpPr>
        <p:spPr/>
        <p:txBody>
          <a:bodyPr/>
          <a:lstStyle/>
          <a:p>
            <a:fld id="{1A0CC7BA-5198-634F-9EC0-1BC0B30D19EA}" type="slidenum">
              <a:rPr lang="en-US" smtClean="0"/>
              <a:t>‹#›</a:t>
            </a:fld>
            <a:endParaRPr lang="en-US"/>
          </a:p>
        </p:txBody>
      </p:sp>
    </p:spTree>
    <p:extLst>
      <p:ext uri="{BB962C8B-B14F-4D97-AF65-F5344CB8AC3E}">
        <p14:creationId xmlns:p14="http://schemas.microsoft.com/office/powerpoint/2010/main" val="3448711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8C4B-DAB3-9E4D-96E2-BF0294F485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566830-8DB3-174B-8E55-90EA032F6021}"/>
              </a:ext>
            </a:extLst>
          </p:cNvPr>
          <p:cNvSpPr>
            <a:spLocks noGrp="1"/>
          </p:cNvSpPr>
          <p:nvPr>
            <p:ph type="dt" sz="half" idx="10"/>
          </p:nvPr>
        </p:nvSpPr>
        <p:spPr/>
        <p:txBody>
          <a:bodyPr/>
          <a:lstStyle/>
          <a:p>
            <a:fld id="{BD9645D1-ACB1-954B-88FC-9500A1A9128B}" type="datetimeFigureOut">
              <a:rPr lang="en-US" smtClean="0"/>
              <a:t>1/14/21</a:t>
            </a:fld>
            <a:endParaRPr lang="en-US"/>
          </a:p>
        </p:txBody>
      </p:sp>
      <p:sp>
        <p:nvSpPr>
          <p:cNvPr id="4" name="Footer Placeholder 3">
            <a:extLst>
              <a:ext uri="{FF2B5EF4-FFF2-40B4-BE49-F238E27FC236}">
                <a16:creationId xmlns:a16="http://schemas.microsoft.com/office/drawing/2014/main" id="{D91B8DBE-03C8-8F40-809D-026CE3F926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9A9693-6C13-0D48-AAC8-9106C935127A}"/>
              </a:ext>
            </a:extLst>
          </p:cNvPr>
          <p:cNvSpPr>
            <a:spLocks noGrp="1"/>
          </p:cNvSpPr>
          <p:nvPr>
            <p:ph type="sldNum" sz="quarter" idx="12"/>
          </p:nvPr>
        </p:nvSpPr>
        <p:spPr/>
        <p:txBody>
          <a:bodyPr/>
          <a:lstStyle/>
          <a:p>
            <a:fld id="{1A0CC7BA-5198-634F-9EC0-1BC0B30D19EA}" type="slidenum">
              <a:rPr lang="en-US" smtClean="0"/>
              <a:t>‹#›</a:t>
            </a:fld>
            <a:endParaRPr lang="en-US"/>
          </a:p>
        </p:txBody>
      </p:sp>
    </p:spTree>
    <p:extLst>
      <p:ext uri="{BB962C8B-B14F-4D97-AF65-F5344CB8AC3E}">
        <p14:creationId xmlns:p14="http://schemas.microsoft.com/office/powerpoint/2010/main" val="92816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42BEC1-7528-DF43-BCA8-7E38BDC4E8FC}"/>
              </a:ext>
            </a:extLst>
          </p:cNvPr>
          <p:cNvSpPr>
            <a:spLocks noGrp="1"/>
          </p:cNvSpPr>
          <p:nvPr>
            <p:ph type="dt" sz="half" idx="10"/>
          </p:nvPr>
        </p:nvSpPr>
        <p:spPr/>
        <p:txBody>
          <a:bodyPr/>
          <a:lstStyle/>
          <a:p>
            <a:fld id="{BD9645D1-ACB1-954B-88FC-9500A1A9128B}" type="datetimeFigureOut">
              <a:rPr lang="en-US" smtClean="0"/>
              <a:t>1/14/21</a:t>
            </a:fld>
            <a:endParaRPr lang="en-US"/>
          </a:p>
        </p:txBody>
      </p:sp>
      <p:sp>
        <p:nvSpPr>
          <p:cNvPr id="3" name="Footer Placeholder 2">
            <a:extLst>
              <a:ext uri="{FF2B5EF4-FFF2-40B4-BE49-F238E27FC236}">
                <a16:creationId xmlns:a16="http://schemas.microsoft.com/office/drawing/2014/main" id="{E0204FB1-5897-5441-909D-C5F4276D07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9B7A6C-988B-454D-8B75-4CA3A4ECFF63}"/>
              </a:ext>
            </a:extLst>
          </p:cNvPr>
          <p:cNvSpPr>
            <a:spLocks noGrp="1"/>
          </p:cNvSpPr>
          <p:nvPr>
            <p:ph type="sldNum" sz="quarter" idx="12"/>
          </p:nvPr>
        </p:nvSpPr>
        <p:spPr/>
        <p:txBody>
          <a:bodyPr/>
          <a:lstStyle/>
          <a:p>
            <a:fld id="{1A0CC7BA-5198-634F-9EC0-1BC0B30D19EA}" type="slidenum">
              <a:rPr lang="en-US" smtClean="0"/>
              <a:t>‹#›</a:t>
            </a:fld>
            <a:endParaRPr lang="en-US"/>
          </a:p>
        </p:txBody>
      </p:sp>
    </p:spTree>
    <p:extLst>
      <p:ext uri="{BB962C8B-B14F-4D97-AF65-F5344CB8AC3E}">
        <p14:creationId xmlns:p14="http://schemas.microsoft.com/office/powerpoint/2010/main" val="198610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E19A-5315-D54A-923A-921C7BD03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71F3AF-DEDD-FC4F-A8BE-62BA6B9C2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D47BD9-AFA1-3A40-AC03-4517132A0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99C099-637E-7248-BCA4-36FE6A4ABB3D}"/>
              </a:ext>
            </a:extLst>
          </p:cNvPr>
          <p:cNvSpPr>
            <a:spLocks noGrp="1"/>
          </p:cNvSpPr>
          <p:nvPr>
            <p:ph type="dt" sz="half" idx="10"/>
          </p:nvPr>
        </p:nvSpPr>
        <p:spPr/>
        <p:txBody>
          <a:bodyPr/>
          <a:lstStyle/>
          <a:p>
            <a:fld id="{BD9645D1-ACB1-954B-88FC-9500A1A9128B}" type="datetimeFigureOut">
              <a:rPr lang="en-US" smtClean="0"/>
              <a:t>1/14/21</a:t>
            </a:fld>
            <a:endParaRPr lang="en-US"/>
          </a:p>
        </p:txBody>
      </p:sp>
      <p:sp>
        <p:nvSpPr>
          <p:cNvPr id="6" name="Footer Placeholder 5">
            <a:extLst>
              <a:ext uri="{FF2B5EF4-FFF2-40B4-BE49-F238E27FC236}">
                <a16:creationId xmlns:a16="http://schemas.microsoft.com/office/drawing/2014/main" id="{1EE03508-7E66-8646-988E-4A8568CA3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8C2459-3406-814D-9B6A-1BC862FC9932}"/>
              </a:ext>
            </a:extLst>
          </p:cNvPr>
          <p:cNvSpPr>
            <a:spLocks noGrp="1"/>
          </p:cNvSpPr>
          <p:nvPr>
            <p:ph type="sldNum" sz="quarter" idx="12"/>
          </p:nvPr>
        </p:nvSpPr>
        <p:spPr/>
        <p:txBody>
          <a:bodyPr/>
          <a:lstStyle/>
          <a:p>
            <a:fld id="{1A0CC7BA-5198-634F-9EC0-1BC0B30D19EA}" type="slidenum">
              <a:rPr lang="en-US" smtClean="0"/>
              <a:t>‹#›</a:t>
            </a:fld>
            <a:endParaRPr lang="en-US"/>
          </a:p>
        </p:txBody>
      </p:sp>
    </p:spTree>
    <p:extLst>
      <p:ext uri="{BB962C8B-B14F-4D97-AF65-F5344CB8AC3E}">
        <p14:creationId xmlns:p14="http://schemas.microsoft.com/office/powerpoint/2010/main" val="8453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F87-50BE-B949-B11E-5CFD03D91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965960-E16F-0A47-803F-72573BF471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05D895-EC51-7843-9AA2-5160FCFDF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99905A-6F4A-6745-BD82-3BAF29B85A91}"/>
              </a:ext>
            </a:extLst>
          </p:cNvPr>
          <p:cNvSpPr>
            <a:spLocks noGrp="1"/>
          </p:cNvSpPr>
          <p:nvPr>
            <p:ph type="dt" sz="half" idx="10"/>
          </p:nvPr>
        </p:nvSpPr>
        <p:spPr/>
        <p:txBody>
          <a:bodyPr/>
          <a:lstStyle/>
          <a:p>
            <a:fld id="{BD9645D1-ACB1-954B-88FC-9500A1A9128B}" type="datetimeFigureOut">
              <a:rPr lang="en-US" smtClean="0"/>
              <a:t>1/14/21</a:t>
            </a:fld>
            <a:endParaRPr lang="en-US"/>
          </a:p>
        </p:txBody>
      </p:sp>
      <p:sp>
        <p:nvSpPr>
          <p:cNvPr id="6" name="Footer Placeholder 5">
            <a:extLst>
              <a:ext uri="{FF2B5EF4-FFF2-40B4-BE49-F238E27FC236}">
                <a16:creationId xmlns:a16="http://schemas.microsoft.com/office/drawing/2014/main" id="{B3189E7A-6383-7A48-A1C9-0E06D6443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56520-64EA-B94A-BBFB-548575B11B14}"/>
              </a:ext>
            </a:extLst>
          </p:cNvPr>
          <p:cNvSpPr>
            <a:spLocks noGrp="1"/>
          </p:cNvSpPr>
          <p:nvPr>
            <p:ph type="sldNum" sz="quarter" idx="12"/>
          </p:nvPr>
        </p:nvSpPr>
        <p:spPr/>
        <p:txBody>
          <a:bodyPr/>
          <a:lstStyle/>
          <a:p>
            <a:fld id="{1A0CC7BA-5198-634F-9EC0-1BC0B30D19EA}" type="slidenum">
              <a:rPr lang="en-US" smtClean="0"/>
              <a:t>‹#›</a:t>
            </a:fld>
            <a:endParaRPr lang="en-US"/>
          </a:p>
        </p:txBody>
      </p:sp>
    </p:spTree>
    <p:extLst>
      <p:ext uri="{BB962C8B-B14F-4D97-AF65-F5344CB8AC3E}">
        <p14:creationId xmlns:p14="http://schemas.microsoft.com/office/powerpoint/2010/main" val="66704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7CAFE4-C507-6E49-A8AB-4C294A8CC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12A086-65E8-2B47-8E11-30CA99EE5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03E9A-5E85-2043-A52A-2FC8BA17E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645D1-ACB1-954B-88FC-9500A1A9128B}" type="datetimeFigureOut">
              <a:rPr lang="en-US" smtClean="0"/>
              <a:t>1/14/21</a:t>
            </a:fld>
            <a:endParaRPr lang="en-US"/>
          </a:p>
        </p:txBody>
      </p:sp>
      <p:sp>
        <p:nvSpPr>
          <p:cNvPr id="5" name="Footer Placeholder 4">
            <a:extLst>
              <a:ext uri="{FF2B5EF4-FFF2-40B4-BE49-F238E27FC236}">
                <a16:creationId xmlns:a16="http://schemas.microsoft.com/office/drawing/2014/main" id="{3897CD0A-D0E7-0247-9332-AB1AE48B6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2ECBAE-0E96-8D4C-B187-B0D9F1EDBC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CC7BA-5198-634F-9EC0-1BC0B30D19EA}" type="slidenum">
              <a:rPr lang="en-US" smtClean="0"/>
              <a:t>‹#›</a:t>
            </a:fld>
            <a:endParaRPr lang="en-US"/>
          </a:p>
        </p:txBody>
      </p:sp>
    </p:spTree>
    <p:extLst>
      <p:ext uri="{BB962C8B-B14F-4D97-AF65-F5344CB8AC3E}">
        <p14:creationId xmlns:p14="http://schemas.microsoft.com/office/powerpoint/2010/main" val="1208937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1341136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7036-BCD3-C440-9F12-3D129601217A}"/>
              </a:ext>
            </a:extLst>
          </p:cNvPr>
          <p:cNvSpPr>
            <a:spLocks noGrp="1"/>
          </p:cNvSpPr>
          <p:nvPr>
            <p:ph type="ctrTitle"/>
          </p:nvPr>
        </p:nvSpPr>
        <p:spPr/>
        <p:txBody>
          <a:bodyPr>
            <a:noAutofit/>
          </a:bodyPr>
          <a:lstStyle/>
          <a:p>
            <a:r>
              <a:rPr lang="en-US" sz="5400" b="1" dirty="0"/>
              <a:t>Data Viz DC:</a:t>
            </a:r>
            <a:br>
              <a:rPr lang="en-US" sz="5400" b="1" dirty="0"/>
            </a:br>
            <a:r>
              <a:rPr lang="en-US" sz="5400" b="1" dirty="0"/>
              <a:t>Exploring Life Expectancy Relationships</a:t>
            </a:r>
          </a:p>
        </p:txBody>
      </p:sp>
      <p:sp>
        <p:nvSpPr>
          <p:cNvPr id="3" name="Subtitle 2">
            <a:extLst>
              <a:ext uri="{FF2B5EF4-FFF2-40B4-BE49-F238E27FC236}">
                <a16:creationId xmlns:a16="http://schemas.microsoft.com/office/drawing/2014/main" id="{05821C57-C446-674E-A03C-006E5B41C9A6}"/>
              </a:ext>
            </a:extLst>
          </p:cNvPr>
          <p:cNvSpPr>
            <a:spLocks noGrp="1"/>
          </p:cNvSpPr>
          <p:nvPr>
            <p:ph type="subTitle" idx="1"/>
          </p:nvPr>
        </p:nvSpPr>
        <p:spPr/>
        <p:txBody>
          <a:bodyPr/>
          <a:lstStyle/>
          <a:p>
            <a:endParaRPr lang="en-US" dirty="0"/>
          </a:p>
          <a:p>
            <a:r>
              <a:rPr lang="en-US" sz="2800" dirty="0"/>
              <a:t>Alex Hernandez</a:t>
            </a:r>
          </a:p>
        </p:txBody>
      </p:sp>
    </p:spTree>
    <p:extLst>
      <p:ext uri="{BB962C8B-B14F-4D97-AF65-F5344CB8AC3E}">
        <p14:creationId xmlns:p14="http://schemas.microsoft.com/office/powerpoint/2010/main" val="843573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9BF0E93-AD37-D047-B9EB-6AA10F0F1D9A}"/>
              </a:ext>
            </a:extLst>
          </p:cNvPr>
          <p:cNvPicPr>
            <a:picLocks noChangeAspect="1"/>
          </p:cNvPicPr>
          <p:nvPr/>
        </p:nvPicPr>
        <p:blipFill>
          <a:blip r:embed="rId2"/>
          <a:stretch>
            <a:fillRect/>
          </a:stretch>
        </p:blipFill>
        <p:spPr>
          <a:xfrm>
            <a:off x="0" y="381000"/>
            <a:ext cx="12192000" cy="6096000"/>
          </a:xfrm>
          <a:prstGeom prst="rect">
            <a:avLst/>
          </a:prstGeom>
        </p:spPr>
      </p:pic>
    </p:spTree>
    <p:extLst>
      <p:ext uri="{BB962C8B-B14F-4D97-AF65-F5344CB8AC3E}">
        <p14:creationId xmlns:p14="http://schemas.microsoft.com/office/powerpoint/2010/main" val="231076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C4E884-E8FA-404F-9EBD-6598263C1080}"/>
              </a:ext>
            </a:extLst>
          </p:cNvPr>
          <p:cNvPicPr>
            <a:picLocks noChangeAspect="1"/>
          </p:cNvPicPr>
          <p:nvPr/>
        </p:nvPicPr>
        <p:blipFill>
          <a:blip r:embed="rId2"/>
          <a:stretch>
            <a:fillRect/>
          </a:stretch>
        </p:blipFill>
        <p:spPr>
          <a:xfrm>
            <a:off x="2681448" y="0"/>
            <a:ext cx="6829104" cy="6858000"/>
          </a:xfrm>
          <a:prstGeom prst="rect">
            <a:avLst/>
          </a:prstGeom>
        </p:spPr>
      </p:pic>
    </p:spTree>
    <p:extLst>
      <p:ext uri="{BB962C8B-B14F-4D97-AF65-F5344CB8AC3E}">
        <p14:creationId xmlns:p14="http://schemas.microsoft.com/office/powerpoint/2010/main" val="3836314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7DD85C-1239-9A48-A499-AA7B1118A4D8}"/>
              </a:ext>
            </a:extLst>
          </p:cNvPr>
          <p:cNvPicPr>
            <a:picLocks noChangeAspect="1"/>
          </p:cNvPicPr>
          <p:nvPr/>
        </p:nvPicPr>
        <p:blipFill>
          <a:blip r:embed="rId2"/>
          <a:stretch>
            <a:fillRect/>
          </a:stretch>
        </p:blipFill>
        <p:spPr>
          <a:xfrm>
            <a:off x="2681448" y="0"/>
            <a:ext cx="6829104" cy="6858000"/>
          </a:xfrm>
          <a:prstGeom prst="rect">
            <a:avLst/>
          </a:prstGeom>
        </p:spPr>
      </p:pic>
    </p:spTree>
    <p:extLst>
      <p:ext uri="{BB962C8B-B14F-4D97-AF65-F5344CB8AC3E}">
        <p14:creationId xmlns:p14="http://schemas.microsoft.com/office/powerpoint/2010/main" val="3189610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E711FE-F38E-1041-8C35-91C658A079BC}"/>
              </a:ext>
            </a:extLst>
          </p:cNvPr>
          <p:cNvPicPr>
            <a:picLocks noChangeAspect="1"/>
          </p:cNvPicPr>
          <p:nvPr/>
        </p:nvPicPr>
        <p:blipFill>
          <a:blip r:embed="rId2"/>
          <a:stretch>
            <a:fillRect/>
          </a:stretch>
        </p:blipFill>
        <p:spPr>
          <a:xfrm>
            <a:off x="2681448" y="0"/>
            <a:ext cx="6829104" cy="6858000"/>
          </a:xfrm>
          <a:prstGeom prst="rect">
            <a:avLst/>
          </a:prstGeom>
        </p:spPr>
      </p:pic>
    </p:spTree>
    <p:extLst>
      <p:ext uri="{BB962C8B-B14F-4D97-AF65-F5344CB8AC3E}">
        <p14:creationId xmlns:p14="http://schemas.microsoft.com/office/powerpoint/2010/main" val="236780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B48C-4FB2-A447-968B-58413BAFEF66}"/>
              </a:ext>
            </a:extLst>
          </p:cNvPr>
          <p:cNvSpPr>
            <a:spLocks noGrp="1"/>
          </p:cNvSpPr>
          <p:nvPr>
            <p:ph type="title"/>
          </p:nvPr>
        </p:nvSpPr>
        <p:spPr/>
        <p:txBody>
          <a:bodyPr/>
          <a:lstStyle/>
          <a:p>
            <a:r>
              <a:rPr lang="en-US" dirty="0"/>
              <a:t>Agricultural Land Percentage Summary Stats</a:t>
            </a:r>
          </a:p>
        </p:txBody>
      </p:sp>
      <p:sp>
        <p:nvSpPr>
          <p:cNvPr id="3" name="Text Placeholder 2">
            <a:extLst>
              <a:ext uri="{FF2B5EF4-FFF2-40B4-BE49-F238E27FC236}">
                <a16:creationId xmlns:a16="http://schemas.microsoft.com/office/drawing/2014/main" id="{E699937F-DACA-2149-ADAC-EFC57F2D6D0A}"/>
              </a:ext>
            </a:extLst>
          </p:cNvPr>
          <p:cNvSpPr>
            <a:spLocks noGrp="1"/>
          </p:cNvSpPr>
          <p:nvPr>
            <p:ph type="body" idx="1"/>
          </p:nvPr>
        </p:nvSpPr>
        <p:spPr>
          <a:xfrm>
            <a:off x="415600" y="3829233"/>
            <a:ext cx="11360800" cy="2487907"/>
          </a:xfrm>
        </p:spPr>
        <p:txBody>
          <a:bodyPr/>
          <a:lstStyle/>
          <a:p>
            <a:pPr>
              <a:lnSpc>
                <a:spcPct val="100000"/>
              </a:lnSpc>
            </a:pPr>
            <a:r>
              <a:rPr lang="en-US" dirty="0"/>
              <a:t>Mean percentage of land area that countries devote to agriculture increased each year, with a larger increase in 2012 than in 2013. </a:t>
            </a:r>
          </a:p>
          <a:p>
            <a:pPr lvl="1">
              <a:lnSpc>
                <a:spcPct val="100000"/>
              </a:lnSpc>
              <a:spcBef>
                <a:spcPts val="0"/>
              </a:spcBef>
            </a:pPr>
            <a:r>
              <a:rPr lang="en-US" sz="1333" dirty="0"/>
              <a:t>Note that these are increases in percentage of total land area of a given country. For example, a 0.348 increase for a large country like the United States represents a significantly larger increase in square mileage devoted to agriculture than for a smaller country like the United Kingdom.</a:t>
            </a:r>
          </a:p>
          <a:p>
            <a:pPr>
              <a:lnSpc>
                <a:spcPct val="100000"/>
              </a:lnSpc>
            </a:pPr>
            <a:r>
              <a:rPr lang="en-US" dirty="0"/>
              <a:t>Standard deviation decreased over both years, with a larger decrease in 2012 than in 2013. Decreasing standard deviation indicates that the differences between countries are decreasing overall.</a:t>
            </a:r>
          </a:p>
        </p:txBody>
      </p:sp>
      <p:graphicFrame>
        <p:nvGraphicFramePr>
          <p:cNvPr id="4" name="Table 3">
            <a:extLst>
              <a:ext uri="{FF2B5EF4-FFF2-40B4-BE49-F238E27FC236}">
                <a16:creationId xmlns:a16="http://schemas.microsoft.com/office/drawing/2014/main" id="{4991E20B-B678-2949-96D4-ACE1B40DB9F9}"/>
              </a:ext>
            </a:extLst>
          </p:cNvPr>
          <p:cNvGraphicFramePr>
            <a:graphicFrameLocks noGrp="1"/>
          </p:cNvGraphicFramePr>
          <p:nvPr>
            <p:extLst/>
          </p:nvPr>
        </p:nvGraphicFramePr>
        <p:xfrm>
          <a:off x="479944" y="1356967"/>
          <a:ext cx="11232112" cy="2497666"/>
        </p:xfrm>
        <a:graphic>
          <a:graphicData uri="http://schemas.openxmlformats.org/drawingml/2006/table">
            <a:tbl>
              <a:tblPr firstRow="1" bandRow="1">
                <a:tableStyleId>{5C22544A-7EE6-4342-B048-85BDC9FD1C3A}</a:tableStyleId>
              </a:tblPr>
              <a:tblGrid>
                <a:gridCol w="3916912">
                  <a:extLst>
                    <a:ext uri="{9D8B030D-6E8A-4147-A177-3AD203B41FA5}">
                      <a16:colId xmlns:a16="http://schemas.microsoft.com/office/drawing/2014/main" val="4192927589"/>
                    </a:ext>
                  </a:extLst>
                </a:gridCol>
                <a:gridCol w="2438400">
                  <a:extLst>
                    <a:ext uri="{9D8B030D-6E8A-4147-A177-3AD203B41FA5}">
                      <a16:colId xmlns:a16="http://schemas.microsoft.com/office/drawing/2014/main" val="221957705"/>
                    </a:ext>
                  </a:extLst>
                </a:gridCol>
                <a:gridCol w="2438400">
                  <a:extLst>
                    <a:ext uri="{9D8B030D-6E8A-4147-A177-3AD203B41FA5}">
                      <a16:colId xmlns:a16="http://schemas.microsoft.com/office/drawing/2014/main" val="1488276695"/>
                    </a:ext>
                  </a:extLst>
                </a:gridCol>
                <a:gridCol w="2438400">
                  <a:extLst>
                    <a:ext uri="{9D8B030D-6E8A-4147-A177-3AD203B41FA5}">
                      <a16:colId xmlns:a16="http://schemas.microsoft.com/office/drawing/2014/main" val="1297351946"/>
                    </a:ext>
                  </a:extLst>
                </a:gridCol>
              </a:tblGrid>
              <a:tr h="501312">
                <a:tc>
                  <a:txBody>
                    <a:bodyPr/>
                    <a:lstStyle/>
                    <a:p>
                      <a:pPr algn="ctr"/>
                      <a:endParaRPr lang="en-US" sz="2500" dirty="0">
                        <a:solidFill>
                          <a:schemeClr val="tx1"/>
                        </a:solidFill>
                      </a:endParaRPr>
                    </a:p>
                  </a:txBody>
                  <a:tcPr marL="121920" marR="121920" marT="60960" marB="6096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2011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2012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2013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0698900"/>
                  </a:ext>
                </a:extLst>
              </a:tr>
              <a:tr h="501312">
                <a:tc>
                  <a:txBody>
                    <a:bodyPr/>
                    <a:lstStyle/>
                    <a:p>
                      <a:pPr algn="ctr"/>
                      <a:r>
                        <a:rPr lang="en-US" sz="2500" b="1" dirty="0">
                          <a:solidFill>
                            <a:schemeClr val="tx1"/>
                          </a:solidFill>
                        </a:rPr>
                        <a:t>Mean</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i="0" u="none" strike="noStrike" cap="none" dirty="0">
                          <a:solidFill>
                            <a:schemeClr val="dk1"/>
                          </a:solidFill>
                          <a:effectLst/>
                          <a:latin typeface="+mn-lt"/>
                          <a:ea typeface="+mn-ea"/>
                          <a:cs typeface="+mn-cs"/>
                          <a:sym typeface="Arial"/>
                        </a:rPr>
                        <a:t>38.367611</a:t>
                      </a:r>
                      <a:endParaRPr lang="en-US" sz="2100" b="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i="0" u="none" strike="noStrike" cap="none" dirty="0">
                          <a:solidFill>
                            <a:schemeClr val="dk1"/>
                          </a:solidFill>
                          <a:effectLst/>
                          <a:latin typeface="+mn-lt"/>
                          <a:ea typeface="+mn-ea"/>
                          <a:cs typeface="+mn-cs"/>
                          <a:sym typeface="Arial"/>
                        </a:rPr>
                        <a:t>38.715437</a:t>
                      </a:r>
                      <a:endParaRPr lang="en-US" sz="2100" b="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i="0" u="none" strike="noStrike" cap="none" dirty="0">
                          <a:solidFill>
                            <a:schemeClr val="dk1"/>
                          </a:solidFill>
                          <a:effectLst/>
                          <a:latin typeface="+mn-lt"/>
                          <a:ea typeface="+mn-ea"/>
                          <a:cs typeface="+mn-cs"/>
                          <a:sym typeface="Arial"/>
                        </a:rPr>
                        <a:t>38.792605</a:t>
                      </a:r>
                      <a:endParaRPr lang="en-US" sz="2100" b="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7817599"/>
                  </a:ext>
                </a:extLst>
              </a:tr>
              <a:tr h="494453">
                <a:tc>
                  <a:txBody>
                    <a:bodyPr/>
                    <a:lstStyle/>
                    <a:p>
                      <a:pPr algn="ctr"/>
                      <a:r>
                        <a:rPr lang="en-US" sz="1900" b="1" dirty="0">
                          <a:solidFill>
                            <a:schemeClr val="tx1"/>
                          </a:solidFill>
                        </a:rPr>
                        <a:t>Mean Change from Prior Year</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100" b="0" dirty="0">
                          <a:solidFill>
                            <a:schemeClr val="tx1"/>
                          </a:solidFill>
                        </a:rPr>
                        <a:t>N/A</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100" b="0" dirty="0"/>
                        <a:t>0.347826</a:t>
                      </a:r>
                      <a:endParaRPr lang="en-US" sz="2100" b="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100" b="0" dirty="0"/>
                        <a:t>0.077168</a:t>
                      </a:r>
                      <a:endParaRPr lang="en-US" sz="2100" b="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9490716"/>
                  </a:ext>
                </a:extLst>
              </a:tr>
              <a:tr h="501312">
                <a:tc>
                  <a:txBody>
                    <a:bodyPr/>
                    <a:lstStyle/>
                    <a:p>
                      <a:pPr algn="ctr"/>
                      <a:r>
                        <a:rPr lang="en-US" sz="2500" b="1" dirty="0">
                          <a:solidFill>
                            <a:schemeClr val="tx1"/>
                          </a:solidFill>
                        </a:rPr>
                        <a:t>Std.</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i="0" u="none" strike="noStrike" cap="none" dirty="0">
                          <a:solidFill>
                            <a:schemeClr val="dk1"/>
                          </a:solidFill>
                          <a:effectLst/>
                          <a:latin typeface="+mn-lt"/>
                          <a:ea typeface="+mn-ea"/>
                          <a:cs typeface="+mn-cs"/>
                          <a:sym typeface="Arial"/>
                        </a:rPr>
                        <a:t>20.993092</a:t>
                      </a:r>
                      <a:endParaRPr lang="en-US" sz="2100" b="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i="0" u="none" strike="noStrike" cap="none" dirty="0">
                          <a:solidFill>
                            <a:schemeClr val="dk1"/>
                          </a:solidFill>
                          <a:effectLst/>
                          <a:latin typeface="+mn-lt"/>
                          <a:ea typeface="+mn-ea"/>
                          <a:cs typeface="+mn-cs"/>
                          <a:sym typeface="Arial"/>
                        </a:rPr>
                        <a:t>20.874911</a:t>
                      </a:r>
                      <a:endParaRPr lang="en-US" sz="2100" b="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i="0" u="none" strike="noStrike" cap="none" dirty="0">
                          <a:solidFill>
                            <a:schemeClr val="dk1"/>
                          </a:solidFill>
                          <a:effectLst/>
                          <a:latin typeface="+mn-lt"/>
                          <a:ea typeface="+mn-ea"/>
                          <a:cs typeface="+mn-cs"/>
                          <a:sym typeface="Arial"/>
                        </a:rPr>
                        <a:t>20.863906</a:t>
                      </a:r>
                      <a:endParaRPr lang="en-US" sz="2100" b="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8767922"/>
                  </a:ext>
                </a:extLst>
              </a:tr>
              <a:tr h="4944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900" b="1" dirty="0">
                          <a:solidFill>
                            <a:schemeClr val="tx1"/>
                          </a:solidFill>
                        </a:rPr>
                        <a:t>Std. Change from Prior Year</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100" b="0" dirty="0">
                          <a:solidFill>
                            <a:schemeClr val="tx1"/>
                          </a:solidFill>
                        </a:rPr>
                        <a:t>N/A</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100" b="0" dirty="0"/>
                        <a:t>-0.118181</a:t>
                      </a:r>
                      <a:endParaRPr lang="en-US" sz="2100" b="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100" b="0" dirty="0"/>
                        <a:t>-0.011005</a:t>
                      </a:r>
                      <a:endParaRPr lang="en-US" sz="2100" b="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5795400"/>
                  </a:ext>
                </a:extLst>
              </a:tr>
            </a:tbl>
          </a:graphicData>
        </a:graphic>
      </p:graphicFrame>
    </p:spTree>
    <p:extLst>
      <p:ext uri="{BB962C8B-B14F-4D97-AF65-F5344CB8AC3E}">
        <p14:creationId xmlns:p14="http://schemas.microsoft.com/office/powerpoint/2010/main" val="342759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B248-878E-FE42-9A3A-889886AB88B7}"/>
              </a:ext>
            </a:extLst>
          </p:cNvPr>
          <p:cNvSpPr>
            <a:spLocks noGrp="1"/>
          </p:cNvSpPr>
          <p:nvPr>
            <p:ph type="title"/>
          </p:nvPr>
        </p:nvSpPr>
        <p:spPr/>
        <p:txBody>
          <a:bodyPr/>
          <a:lstStyle/>
          <a:p>
            <a:r>
              <a:rPr lang="en-US" dirty="0"/>
              <a:t>Correlations for Agricultural Land</a:t>
            </a:r>
          </a:p>
        </p:txBody>
      </p:sp>
      <p:sp>
        <p:nvSpPr>
          <p:cNvPr id="3" name="Text Placeholder 2">
            <a:extLst>
              <a:ext uri="{FF2B5EF4-FFF2-40B4-BE49-F238E27FC236}">
                <a16:creationId xmlns:a16="http://schemas.microsoft.com/office/drawing/2014/main" id="{55AE216F-5AF2-4941-A6AF-393E8936A8BD}"/>
              </a:ext>
            </a:extLst>
          </p:cNvPr>
          <p:cNvSpPr>
            <a:spLocks noGrp="1"/>
          </p:cNvSpPr>
          <p:nvPr>
            <p:ph type="body" idx="1"/>
          </p:nvPr>
        </p:nvSpPr>
        <p:spPr>
          <a:xfrm>
            <a:off x="415600" y="1356968"/>
            <a:ext cx="11360800" cy="4734865"/>
          </a:xfrm>
        </p:spPr>
        <p:txBody>
          <a:bodyPr/>
          <a:lstStyle/>
          <a:p>
            <a:pPr marL="152396" indent="0">
              <a:buNone/>
            </a:pPr>
            <a:r>
              <a:rPr lang="en-US" dirty="0"/>
              <a:t>The Pearson Correlation Coefficient for percentage of a country’s total land area devoted to agriculture and birth rate and life expectancy for each year:</a:t>
            </a:r>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r>
              <a:rPr lang="en-US" dirty="0"/>
              <a:t>Small correlation coefficient values indicate that correlations are not significant in both cases.</a:t>
            </a:r>
          </a:p>
        </p:txBody>
      </p:sp>
      <p:graphicFrame>
        <p:nvGraphicFramePr>
          <p:cNvPr id="4" name="Table 3">
            <a:extLst>
              <a:ext uri="{FF2B5EF4-FFF2-40B4-BE49-F238E27FC236}">
                <a16:creationId xmlns:a16="http://schemas.microsoft.com/office/drawing/2014/main" id="{E082B2D4-4818-B341-B652-BF181DBD05F9}"/>
              </a:ext>
            </a:extLst>
          </p:cNvPr>
          <p:cNvGraphicFramePr>
            <a:graphicFrameLocks noGrp="1"/>
          </p:cNvGraphicFramePr>
          <p:nvPr>
            <p:extLst/>
          </p:nvPr>
        </p:nvGraphicFramePr>
        <p:xfrm>
          <a:off x="2134571" y="2373119"/>
          <a:ext cx="7922858" cy="2702559"/>
        </p:xfrm>
        <a:graphic>
          <a:graphicData uri="http://schemas.openxmlformats.org/drawingml/2006/table">
            <a:tbl>
              <a:tblPr firstRow="1" bandRow="1">
                <a:tableStyleId>{5C22544A-7EE6-4342-B048-85BDC9FD1C3A}</a:tableStyleId>
              </a:tblPr>
              <a:tblGrid>
                <a:gridCol w="1588120">
                  <a:extLst>
                    <a:ext uri="{9D8B030D-6E8A-4147-A177-3AD203B41FA5}">
                      <a16:colId xmlns:a16="http://schemas.microsoft.com/office/drawing/2014/main" val="305778460"/>
                    </a:ext>
                  </a:extLst>
                </a:gridCol>
                <a:gridCol w="3167369">
                  <a:extLst>
                    <a:ext uri="{9D8B030D-6E8A-4147-A177-3AD203B41FA5}">
                      <a16:colId xmlns:a16="http://schemas.microsoft.com/office/drawing/2014/main" val="2443059066"/>
                    </a:ext>
                  </a:extLst>
                </a:gridCol>
                <a:gridCol w="3167369">
                  <a:extLst>
                    <a:ext uri="{9D8B030D-6E8A-4147-A177-3AD203B41FA5}">
                      <a16:colId xmlns:a16="http://schemas.microsoft.com/office/drawing/2014/main" val="1076497823"/>
                    </a:ext>
                  </a:extLst>
                </a:gridCol>
              </a:tblGrid>
              <a:tr h="1219200">
                <a:tc>
                  <a:txBody>
                    <a:bodyPr/>
                    <a:lstStyle/>
                    <a:p>
                      <a:pPr algn="ctr"/>
                      <a:r>
                        <a:rPr lang="en-US" sz="2400" b="1" dirty="0">
                          <a:solidFill>
                            <a:schemeClr val="tx1"/>
                          </a:solidFill>
                        </a:rPr>
                        <a:t>Year</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Agricultural Land and </a:t>
                      </a:r>
                    </a:p>
                    <a:p>
                      <a:pPr algn="ctr"/>
                      <a:r>
                        <a:rPr lang="en-US" sz="2400" b="1" dirty="0">
                          <a:solidFill>
                            <a:schemeClr val="tx1"/>
                          </a:solidFill>
                        </a:rPr>
                        <a:t>Birth Rate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Agricultural Land and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Life Expectancy</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9851423"/>
                  </a:ext>
                </a:extLst>
              </a:tr>
              <a:tr h="494453">
                <a:tc>
                  <a:txBody>
                    <a:bodyPr/>
                    <a:lstStyle/>
                    <a:p>
                      <a:pPr algn="ctr"/>
                      <a:r>
                        <a:rPr lang="en-US" sz="2400" b="0" dirty="0">
                          <a:solidFill>
                            <a:schemeClr val="tx1"/>
                          </a:solidFill>
                        </a:rPr>
                        <a:t>2011</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i="0" u="none" strike="noStrike" cap="none" dirty="0">
                          <a:solidFill>
                            <a:schemeClr val="dk1"/>
                          </a:solidFill>
                          <a:effectLst/>
                          <a:latin typeface="+mn-lt"/>
                          <a:ea typeface="+mn-ea"/>
                          <a:cs typeface="+mn-cs"/>
                          <a:sym typeface="Arial"/>
                        </a:rPr>
                        <a:t>0.188480</a:t>
                      </a:r>
                      <a:endParaRPr lang="en-US" sz="2400" b="0"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400" dirty="0">
                          <a:effectLst/>
                        </a:rPr>
                        <a:t>-0.274400</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42479987"/>
                  </a:ext>
                </a:extLst>
              </a:tr>
              <a:tr h="494453">
                <a:tc>
                  <a:txBody>
                    <a:bodyPr/>
                    <a:lstStyle/>
                    <a:p>
                      <a:pPr algn="ctr"/>
                      <a:r>
                        <a:rPr lang="en-US" sz="2400" dirty="0">
                          <a:solidFill>
                            <a:schemeClr val="tx1"/>
                          </a:solidFill>
                        </a:rPr>
                        <a:t>2012</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400" dirty="0">
                          <a:effectLst/>
                        </a:rPr>
                        <a:t>0.185185</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400" dirty="0">
                          <a:effectLst/>
                        </a:rPr>
                        <a:t>-0.276955</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4217550"/>
                  </a:ext>
                </a:extLst>
              </a:tr>
              <a:tr h="494453">
                <a:tc>
                  <a:txBody>
                    <a:bodyPr/>
                    <a:lstStyle/>
                    <a:p>
                      <a:pPr algn="ctr"/>
                      <a:r>
                        <a:rPr lang="en-US" sz="2400" dirty="0">
                          <a:solidFill>
                            <a:schemeClr val="tx1"/>
                          </a:solidFill>
                        </a:rPr>
                        <a:t>2013</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i="0" u="none" strike="noStrike" cap="none" dirty="0">
                          <a:solidFill>
                            <a:schemeClr val="dk1"/>
                          </a:solidFill>
                          <a:effectLst/>
                          <a:latin typeface="+mn-lt"/>
                          <a:ea typeface="+mn-ea"/>
                          <a:cs typeface="+mn-cs"/>
                          <a:sym typeface="Arial"/>
                        </a:rPr>
                        <a:t>0.190238</a:t>
                      </a:r>
                      <a:endParaRPr lang="en-US" sz="2400"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400" dirty="0">
                          <a:effectLst/>
                        </a:rPr>
                        <a:t>-0.274435</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6542750"/>
                  </a:ext>
                </a:extLst>
              </a:tr>
            </a:tbl>
          </a:graphicData>
        </a:graphic>
      </p:graphicFrame>
    </p:spTree>
    <p:extLst>
      <p:ext uri="{BB962C8B-B14F-4D97-AF65-F5344CB8AC3E}">
        <p14:creationId xmlns:p14="http://schemas.microsoft.com/office/powerpoint/2010/main" val="3134067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EC8B-3169-314D-9A31-7F41F05A009C}"/>
              </a:ext>
            </a:extLst>
          </p:cNvPr>
          <p:cNvSpPr>
            <a:spLocks noGrp="1"/>
          </p:cNvSpPr>
          <p:nvPr>
            <p:ph type="title"/>
          </p:nvPr>
        </p:nvSpPr>
        <p:spPr/>
        <p:txBody>
          <a:bodyPr/>
          <a:lstStyle/>
          <a:p>
            <a:r>
              <a:rPr lang="en-US" dirty="0"/>
              <a:t>Plots for Agricultural Land</a:t>
            </a:r>
          </a:p>
        </p:txBody>
      </p:sp>
      <p:sp>
        <p:nvSpPr>
          <p:cNvPr id="3" name="Text Placeholder 2">
            <a:extLst>
              <a:ext uri="{FF2B5EF4-FFF2-40B4-BE49-F238E27FC236}">
                <a16:creationId xmlns:a16="http://schemas.microsoft.com/office/drawing/2014/main" id="{FEEF54EC-F21E-5A4B-9655-EAFC0683EA45}"/>
              </a:ext>
            </a:extLst>
          </p:cNvPr>
          <p:cNvSpPr>
            <a:spLocks noGrp="1"/>
          </p:cNvSpPr>
          <p:nvPr>
            <p:ph type="body" idx="1"/>
          </p:nvPr>
        </p:nvSpPr>
        <p:spPr/>
        <p:txBody>
          <a:bodyPr/>
          <a:lstStyle/>
          <a:p>
            <a:pPr marL="152396" indent="0">
              <a:lnSpc>
                <a:spcPct val="100000"/>
              </a:lnSpc>
              <a:buNone/>
            </a:pPr>
            <a:r>
              <a:rPr lang="en-US" dirty="0"/>
              <a:t>The following three slides show bubble plots of birth rate, life expectancy, and percentage of agricultural land for 2011, 2012, and 2013.</a:t>
            </a:r>
          </a:p>
          <a:p>
            <a:pPr marL="152396" indent="0">
              <a:lnSpc>
                <a:spcPct val="100000"/>
              </a:lnSpc>
              <a:buNone/>
            </a:pPr>
            <a:endParaRPr lang="en-US" dirty="0"/>
          </a:p>
          <a:p>
            <a:pPr marL="152396" indent="0">
              <a:lnSpc>
                <a:spcPct val="100000"/>
              </a:lnSpc>
              <a:buNone/>
            </a:pPr>
            <a:r>
              <a:rPr lang="en-US" b="1" dirty="0"/>
              <a:t>Reading these plots:</a:t>
            </a:r>
          </a:p>
          <a:p>
            <a:pPr>
              <a:lnSpc>
                <a:spcPct val="100000"/>
              </a:lnSpc>
            </a:pPr>
            <a:r>
              <a:rPr lang="en-US" dirty="0"/>
              <a:t>X and Y coordinate locations of each plot correspond to an individual country’s birth rate and life expectancy values on the x- and y-axes</a:t>
            </a:r>
          </a:p>
          <a:p>
            <a:pPr lvl="1">
              <a:lnSpc>
                <a:spcPct val="100000"/>
              </a:lnSpc>
              <a:spcBef>
                <a:spcPts val="0"/>
              </a:spcBef>
            </a:pPr>
            <a:r>
              <a:rPr lang="en-US" dirty="0"/>
              <a:t>Data point locations are the same as previous three plots</a:t>
            </a:r>
          </a:p>
          <a:p>
            <a:pPr>
              <a:lnSpc>
                <a:spcPct val="100000"/>
              </a:lnSpc>
            </a:pPr>
            <a:r>
              <a:rPr lang="en-US" dirty="0"/>
              <a:t>Bubble size corresponds to percentage of land area devoted to agriculture for a given country</a:t>
            </a:r>
          </a:p>
          <a:p>
            <a:pPr lvl="1">
              <a:lnSpc>
                <a:spcPct val="100000"/>
              </a:lnSpc>
              <a:spcBef>
                <a:spcPts val="0"/>
              </a:spcBef>
            </a:pPr>
            <a:r>
              <a:rPr lang="en-US" dirty="0"/>
              <a:t>Larger bubble indicates higher percentage</a:t>
            </a:r>
          </a:p>
          <a:p>
            <a:pPr lvl="1">
              <a:lnSpc>
                <a:spcPct val="100000"/>
              </a:lnSpc>
              <a:spcBef>
                <a:spcPts val="0"/>
              </a:spcBef>
            </a:pPr>
            <a:r>
              <a:rPr lang="en-US" dirty="0"/>
              <a:t>Smaller bubble indicates lower percentage</a:t>
            </a:r>
          </a:p>
          <a:p>
            <a:pPr>
              <a:lnSpc>
                <a:spcPct val="100000"/>
              </a:lnSpc>
            </a:pPr>
            <a:r>
              <a:rPr lang="en-US" dirty="0"/>
              <a:t>In all plots, note that neither x- nor y-axis begins at 0</a:t>
            </a:r>
          </a:p>
          <a:p>
            <a:pPr lvl="1">
              <a:lnSpc>
                <a:spcPct val="100000"/>
              </a:lnSpc>
              <a:spcBef>
                <a:spcPts val="0"/>
              </a:spcBef>
            </a:pPr>
            <a:r>
              <a:rPr lang="en-US" dirty="0"/>
              <a:t>Correlation strength is of greater interest than coordinate values. Interpreting correlation strength is not heavily impacted by adjusted axes, but readers should nonetheless remain aware of the axes values.</a:t>
            </a:r>
          </a:p>
        </p:txBody>
      </p:sp>
    </p:spTree>
    <p:extLst>
      <p:ext uri="{BB962C8B-B14F-4D97-AF65-F5344CB8AC3E}">
        <p14:creationId xmlns:p14="http://schemas.microsoft.com/office/powerpoint/2010/main" val="2574380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F640-A2CC-894F-A088-87F4F71EAC3A}"/>
              </a:ext>
            </a:extLst>
          </p:cNvPr>
          <p:cNvSpPr>
            <a:spLocks noGrp="1"/>
          </p:cNvSpPr>
          <p:nvPr>
            <p:ph type="title"/>
          </p:nvPr>
        </p:nvSpPr>
        <p:spPr/>
        <p:txBody>
          <a:bodyPr/>
          <a:lstStyle/>
          <a:p>
            <a:r>
              <a:rPr lang="en-US" dirty="0"/>
              <a:t>Plots for Agricultural Land</a:t>
            </a:r>
          </a:p>
        </p:txBody>
      </p:sp>
      <p:sp>
        <p:nvSpPr>
          <p:cNvPr id="3" name="Text Placeholder 2">
            <a:extLst>
              <a:ext uri="{FF2B5EF4-FFF2-40B4-BE49-F238E27FC236}">
                <a16:creationId xmlns:a16="http://schemas.microsoft.com/office/drawing/2014/main" id="{470A217B-0207-794E-9F4E-A3F3D32D27B7}"/>
              </a:ext>
            </a:extLst>
          </p:cNvPr>
          <p:cNvSpPr>
            <a:spLocks noGrp="1"/>
          </p:cNvSpPr>
          <p:nvPr>
            <p:ph type="body" idx="1"/>
          </p:nvPr>
        </p:nvSpPr>
        <p:spPr/>
        <p:txBody>
          <a:bodyPr/>
          <a:lstStyle/>
          <a:p>
            <a:pPr marL="152396" indent="0">
              <a:lnSpc>
                <a:spcPct val="100000"/>
              </a:lnSpc>
              <a:buNone/>
            </a:pPr>
            <a:r>
              <a:rPr lang="en-US" b="1" dirty="0"/>
              <a:t>Interpreting these plots:</a:t>
            </a:r>
          </a:p>
          <a:p>
            <a:pPr>
              <a:lnSpc>
                <a:spcPct val="100000"/>
              </a:lnSpc>
            </a:pPr>
            <a:r>
              <a:rPr lang="en-US" dirty="0"/>
              <a:t>Because bubbles of various sizes are fairly evenly distributed, these plots indicate that percentage of agricultural land does not depend heavily on either birth rate or life expectancy, or vice versa. </a:t>
            </a:r>
          </a:p>
          <a:p>
            <a:pPr lvl="1">
              <a:lnSpc>
                <a:spcPct val="100000"/>
              </a:lnSpc>
              <a:spcBef>
                <a:spcPts val="0"/>
              </a:spcBef>
            </a:pPr>
            <a:r>
              <a:rPr lang="en-US" dirty="0"/>
              <a:t>Lack of significant correlation may not be easily interpreted visually because points are more heavily distributed in the higher life expectancy and lower birthrate (upper left) regions of the plots. This may make bubbles in such regions appear larger when compared with bubbles in less dense regions.</a:t>
            </a:r>
          </a:p>
          <a:p>
            <a:pPr lvl="2">
              <a:lnSpc>
                <a:spcPct val="100000"/>
              </a:lnSpc>
              <a:spcBef>
                <a:spcPts val="0"/>
              </a:spcBef>
            </a:pPr>
            <a:r>
              <a:rPr lang="en-US" dirty="0"/>
              <a:t>The calculated correlation coefficients are helpful in confirming the lack of significant correlation in this case</a:t>
            </a:r>
          </a:p>
          <a:p>
            <a:pPr marL="152396" indent="0">
              <a:buNone/>
            </a:pPr>
            <a:endParaRPr lang="en-US" dirty="0"/>
          </a:p>
        </p:txBody>
      </p:sp>
    </p:spTree>
    <p:extLst>
      <p:ext uri="{BB962C8B-B14F-4D97-AF65-F5344CB8AC3E}">
        <p14:creationId xmlns:p14="http://schemas.microsoft.com/office/powerpoint/2010/main" val="2224042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90D34F-1515-1C43-B33E-20C195FFF63D}"/>
              </a:ext>
            </a:extLst>
          </p:cNvPr>
          <p:cNvPicPr>
            <a:picLocks noChangeAspect="1"/>
          </p:cNvPicPr>
          <p:nvPr/>
        </p:nvPicPr>
        <p:blipFill>
          <a:blip r:embed="rId2"/>
          <a:stretch>
            <a:fillRect/>
          </a:stretch>
        </p:blipFill>
        <p:spPr>
          <a:xfrm>
            <a:off x="0" y="381000"/>
            <a:ext cx="12192000" cy="6096000"/>
          </a:xfrm>
          <a:prstGeom prst="rect">
            <a:avLst/>
          </a:prstGeom>
        </p:spPr>
      </p:pic>
    </p:spTree>
    <p:extLst>
      <p:ext uri="{BB962C8B-B14F-4D97-AF65-F5344CB8AC3E}">
        <p14:creationId xmlns:p14="http://schemas.microsoft.com/office/powerpoint/2010/main" val="3507616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984CAE-F472-4F48-9E9D-6E33B6E87056}"/>
              </a:ext>
            </a:extLst>
          </p:cNvPr>
          <p:cNvPicPr>
            <a:picLocks noChangeAspect="1"/>
          </p:cNvPicPr>
          <p:nvPr/>
        </p:nvPicPr>
        <p:blipFill>
          <a:blip r:embed="rId2"/>
          <a:stretch>
            <a:fillRect/>
          </a:stretch>
        </p:blipFill>
        <p:spPr>
          <a:xfrm>
            <a:off x="0" y="381000"/>
            <a:ext cx="12192000" cy="6096000"/>
          </a:xfrm>
          <a:prstGeom prst="rect">
            <a:avLst/>
          </a:prstGeom>
        </p:spPr>
      </p:pic>
    </p:spTree>
    <p:extLst>
      <p:ext uri="{BB962C8B-B14F-4D97-AF65-F5344CB8AC3E}">
        <p14:creationId xmlns:p14="http://schemas.microsoft.com/office/powerpoint/2010/main" val="163845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dirty="0"/>
              <a:t>Dataset: Data Spanning 3 Years &amp; 230+ Countries</a:t>
            </a:r>
            <a:endParaRPr dirty="0"/>
          </a:p>
        </p:txBody>
      </p:sp>
      <p:sp>
        <p:nvSpPr>
          <p:cNvPr id="62" name="Google Shape;62;p14"/>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buNone/>
            </a:pPr>
            <a:r>
              <a:rPr lang="en-US" dirty="0"/>
              <a:t>Dataset: </a:t>
            </a:r>
            <a:r>
              <a:rPr lang="en" dirty="0"/>
              <a:t>World Development Indicators Dataset</a:t>
            </a:r>
          </a:p>
          <a:p>
            <a:pPr marL="0" indent="0">
              <a:buNone/>
            </a:pPr>
            <a:endParaRPr lang="en" dirty="0"/>
          </a:p>
          <a:p>
            <a:pPr marL="0" indent="0">
              <a:lnSpc>
                <a:spcPct val="100000"/>
              </a:lnSpc>
              <a:buNone/>
            </a:pPr>
            <a:r>
              <a:rPr lang="en-US" dirty="0"/>
              <a:t>What kind of data was used?</a:t>
            </a:r>
          </a:p>
          <a:p>
            <a:pPr marL="380990" indent="-380990">
              <a:lnSpc>
                <a:spcPct val="100000"/>
              </a:lnSpc>
            </a:pPr>
            <a:r>
              <a:rPr lang="en-US" dirty="0"/>
              <a:t>Indicators used:</a:t>
            </a:r>
          </a:p>
          <a:p>
            <a:pPr marL="1066773" lvl="1" indent="-457189">
              <a:lnSpc>
                <a:spcPct val="100000"/>
              </a:lnSpc>
              <a:spcBef>
                <a:spcPts val="0"/>
              </a:spcBef>
              <a:buFont typeface="+mj-lt"/>
              <a:buAutoNum type="arabicPeriod"/>
            </a:pPr>
            <a:r>
              <a:rPr lang="en-US" dirty="0"/>
              <a:t>Birth rate, crude (per 1,000 people)</a:t>
            </a:r>
          </a:p>
          <a:p>
            <a:pPr marL="1066773" lvl="1" indent="-457189">
              <a:lnSpc>
                <a:spcPct val="100000"/>
              </a:lnSpc>
              <a:spcBef>
                <a:spcPts val="0"/>
              </a:spcBef>
              <a:buFont typeface="+mj-lt"/>
              <a:buAutoNum type="arabicPeriod"/>
            </a:pPr>
            <a:r>
              <a:rPr lang="en-US" dirty="0"/>
              <a:t>Life expectancy at birth, total (years)</a:t>
            </a:r>
          </a:p>
          <a:p>
            <a:pPr marL="1066773" lvl="1" indent="-457189">
              <a:lnSpc>
                <a:spcPct val="100000"/>
              </a:lnSpc>
              <a:spcBef>
                <a:spcPts val="0"/>
              </a:spcBef>
              <a:buFont typeface="+mj-lt"/>
              <a:buAutoNum type="arabicPeriod"/>
            </a:pPr>
            <a:r>
              <a:rPr lang="en-US" dirty="0"/>
              <a:t>Agricultural land (% of land area)</a:t>
            </a:r>
          </a:p>
          <a:p>
            <a:pPr marL="609585" lvl="1" indent="0">
              <a:lnSpc>
                <a:spcPct val="100000"/>
              </a:lnSpc>
              <a:spcBef>
                <a:spcPts val="0"/>
              </a:spcBef>
              <a:buNone/>
            </a:pPr>
            <a:endParaRPr lang="en-US" dirty="0"/>
          </a:p>
          <a:p>
            <a:pPr marL="380990" indent="-380990">
              <a:lnSpc>
                <a:spcPct val="100000"/>
              </a:lnSpc>
            </a:pPr>
            <a:r>
              <a:rPr lang="en-US" dirty="0"/>
              <a:t>Years used: </a:t>
            </a:r>
          </a:p>
          <a:p>
            <a:pPr marL="990575" lvl="1" indent="-380990">
              <a:lnSpc>
                <a:spcPct val="100000"/>
              </a:lnSpc>
              <a:spcBef>
                <a:spcPts val="0"/>
              </a:spcBef>
            </a:pPr>
            <a:r>
              <a:rPr lang="en-US" dirty="0"/>
              <a:t>2011</a:t>
            </a:r>
          </a:p>
          <a:p>
            <a:pPr marL="990575" lvl="1" indent="-380990">
              <a:lnSpc>
                <a:spcPct val="100000"/>
              </a:lnSpc>
              <a:spcBef>
                <a:spcPts val="0"/>
              </a:spcBef>
            </a:pPr>
            <a:r>
              <a:rPr lang="en-US" dirty="0"/>
              <a:t>2012</a:t>
            </a:r>
          </a:p>
          <a:p>
            <a:pPr marL="990575" lvl="1" indent="-380990">
              <a:lnSpc>
                <a:spcPct val="100000"/>
              </a:lnSpc>
              <a:spcBef>
                <a:spcPts val="0"/>
              </a:spcBef>
            </a:pPr>
            <a:r>
              <a:rPr lang="en-US" dirty="0"/>
              <a:t>2013</a:t>
            </a:r>
          </a:p>
          <a:p>
            <a:pPr marL="609585" lvl="1" indent="0">
              <a:lnSpc>
                <a:spcPct val="100000"/>
              </a:lnSpc>
              <a:spcBef>
                <a:spcPts val="0"/>
              </a:spcBef>
              <a:buNone/>
            </a:pPr>
            <a:endParaRPr lang="en-US" dirty="0"/>
          </a:p>
          <a:p>
            <a:pPr marL="380990" indent="-380990">
              <a:lnSpc>
                <a:spcPct val="100000"/>
              </a:lnSpc>
            </a:pPr>
            <a:r>
              <a:rPr lang="en-US" dirty="0"/>
              <a:t># of countries used:</a:t>
            </a:r>
          </a:p>
          <a:p>
            <a:pPr marL="990575" lvl="1" indent="-380990">
              <a:lnSpc>
                <a:spcPct val="100000"/>
              </a:lnSpc>
              <a:spcBef>
                <a:spcPts val="0"/>
              </a:spcBef>
            </a:pPr>
            <a:r>
              <a:rPr lang="en-US" dirty="0"/>
              <a:t>Each indicator contained data from 230+ countries for each of the years explored</a:t>
            </a:r>
          </a:p>
          <a:p>
            <a:pPr marL="152396" indent="0">
              <a:buNone/>
            </a:pPr>
            <a:endParaRPr lang="en" dirty="0"/>
          </a:p>
          <a:p>
            <a:pPr>
              <a:buChar char="-"/>
            </a:pPr>
            <a:endParaRPr lang="en" dirty="0"/>
          </a:p>
          <a:p>
            <a:pPr marL="152396" indent="0">
              <a:buNone/>
            </a:pPr>
            <a:endParaRPr dirty="0"/>
          </a:p>
          <a:p>
            <a:pPr marL="0" indent="0">
              <a:spcBef>
                <a:spcPts val="2133"/>
              </a:spcBef>
              <a:spcAft>
                <a:spcPts val="2133"/>
              </a:spcAft>
              <a:buNone/>
            </a:pPr>
            <a:endParaRPr dirty="0"/>
          </a:p>
        </p:txBody>
      </p:sp>
    </p:spTree>
    <p:extLst>
      <p:ext uri="{BB962C8B-B14F-4D97-AF65-F5344CB8AC3E}">
        <p14:creationId xmlns:p14="http://schemas.microsoft.com/office/powerpoint/2010/main" val="3872636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B2EDF7-C26B-3A45-83A8-336D56F4515E}"/>
              </a:ext>
            </a:extLst>
          </p:cNvPr>
          <p:cNvPicPr>
            <a:picLocks noChangeAspect="1"/>
          </p:cNvPicPr>
          <p:nvPr/>
        </p:nvPicPr>
        <p:blipFill>
          <a:blip r:embed="rId2"/>
          <a:stretch>
            <a:fillRect/>
          </a:stretch>
        </p:blipFill>
        <p:spPr>
          <a:xfrm>
            <a:off x="0" y="381000"/>
            <a:ext cx="12192000" cy="6096000"/>
          </a:xfrm>
          <a:prstGeom prst="rect">
            <a:avLst/>
          </a:prstGeom>
        </p:spPr>
      </p:pic>
    </p:spTree>
    <p:extLst>
      <p:ext uri="{BB962C8B-B14F-4D97-AF65-F5344CB8AC3E}">
        <p14:creationId xmlns:p14="http://schemas.microsoft.com/office/powerpoint/2010/main" val="2146980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D465-1B63-4247-896A-05AA82A929B4}"/>
              </a:ext>
            </a:extLst>
          </p:cNvPr>
          <p:cNvSpPr>
            <a:spLocks noGrp="1"/>
          </p:cNvSpPr>
          <p:nvPr>
            <p:ph type="title"/>
          </p:nvPr>
        </p:nvSpPr>
        <p:spPr/>
        <p:txBody>
          <a:bodyPr/>
          <a:lstStyle/>
          <a:p>
            <a:r>
              <a:rPr lang="en-US" dirty="0"/>
              <a:t>Hypotheses: Supported or Rejected?</a:t>
            </a:r>
          </a:p>
        </p:txBody>
      </p:sp>
      <p:sp>
        <p:nvSpPr>
          <p:cNvPr id="3" name="Text Placeholder 2">
            <a:extLst>
              <a:ext uri="{FF2B5EF4-FFF2-40B4-BE49-F238E27FC236}">
                <a16:creationId xmlns:a16="http://schemas.microsoft.com/office/drawing/2014/main" id="{1D11011D-56D7-8F4E-9E0A-82078AE0DF77}"/>
              </a:ext>
            </a:extLst>
          </p:cNvPr>
          <p:cNvSpPr>
            <a:spLocks noGrp="1"/>
          </p:cNvSpPr>
          <p:nvPr>
            <p:ph type="body" idx="1"/>
          </p:nvPr>
        </p:nvSpPr>
        <p:spPr/>
        <p:txBody>
          <a:bodyPr/>
          <a:lstStyle/>
          <a:p>
            <a:pPr marL="186262" indent="0">
              <a:lnSpc>
                <a:spcPct val="100000"/>
              </a:lnSpc>
              <a:buNone/>
            </a:pPr>
            <a:r>
              <a:rPr lang="en-US" b="1" dirty="0"/>
              <a:t>Hypothesis #1: </a:t>
            </a:r>
            <a:r>
              <a:rPr lang="en-US" dirty="0"/>
              <a:t>Birth rate and life expectancy will be inversely correlated. </a:t>
            </a:r>
            <a:r>
              <a:rPr lang="en" dirty="0"/>
              <a:t>That is, countries with higher birth rates will have shorter life expectancies.</a:t>
            </a:r>
          </a:p>
          <a:p>
            <a:pPr marL="567252" indent="-380990">
              <a:lnSpc>
                <a:spcPct val="100000"/>
              </a:lnSpc>
              <a:buFont typeface="Wingdings" pitchFamily="2" charset="2"/>
              <a:buChar char="v"/>
            </a:pPr>
            <a:r>
              <a:rPr lang="en" b="1" dirty="0"/>
              <a:t>Analysis supports initial hypothesis</a:t>
            </a:r>
          </a:p>
          <a:p>
            <a:pPr marL="1176837" lvl="1" indent="-380990">
              <a:lnSpc>
                <a:spcPct val="100000"/>
              </a:lnSpc>
              <a:spcBef>
                <a:spcPts val="0"/>
              </a:spcBef>
            </a:pPr>
            <a:r>
              <a:rPr lang="en" dirty="0"/>
              <a:t>Scatter plot linear trend</a:t>
            </a:r>
          </a:p>
          <a:p>
            <a:pPr marL="1176837" lvl="1" indent="-380990">
              <a:lnSpc>
                <a:spcPct val="100000"/>
              </a:lnSpc>
              <a:spcBef>
                <a:spcPts val="0"/>
              </a:spcBef>
            </a:pPr>
            <a:r>
              <a:rPr lang="en" dirty="0"/>
              <a:t>High, negative correlation coefficient</a:t>
            </a:r>
          </a:p>
          <a:p>
            <a:pPr marL="795847" lvl="1" indent="0">
              <a:lnSpc>
                <a:spcPct val="100000"/>
              </a:lnSpc>
              <a:spcBef>
                <a:spcPts val="0"/>
              </a:spcBef>
              <a:buNone/>
            </a:pPr>
            <a:endParaRPr lang="en" dirty="0"/>
          </a:p>
          <a:p>
            <a:pPr marL="186262" indent="0">
              <a:lnSpc>
                <a:spcPct val="100000"/>
              </a:lnSpc>
              <a:buNone/>
            </a:pPr>
            <a:r>
              <a:rPr lang="en" b="1" dirty="0"/>
              <a:t>Hypothesis #2:</a:t>
            </a:r>
            <a:r>
              <a:rPr lang="en" dirty="0"/>
              <a:t> The percentage of a country’s land used for agriculture will be positively correlated with birth rate and inversely correlated with life expectancy. That is, countries with higher percentages of agricultural land will have higher birth rates and lower life expectancies.</a:t>
            </a:r>
          </a:p>
          <a:p>
            <a:pPr marL="567252" indent="-380990">
              <a:lnSpc>
                <a:spcPct val="100000"/>
              </a:lnSpc>
              <a:buFont typeface="Wingdings" pitchFamily="2" charset="2"/>
              <a:buChar char="v"/>
            </a:pPr>
            <a:r>
              <a:rPr lang="en" b="1" dirty="0"/>
              <a:t>Analysis rejects initial hypothesis</a:t>
            </a:r>
          </a:p>
          <a:p>
            <a:pPr lvl="1">
              <a:lnSpc>
                <a:spcPct val="100000"/>
              </a:lnSpc>
              <a:spcBef>
                <a:spcPts val="0"/>
              </a:spcBef>
              <a:buFont typeface="Courier New" panose="02070309020205020404" pitchFamily="49" charset="0"/>
              <a:buChar char="o"/>
            </a:pPr>
            <a:r>
              <a:rPr lang="en" dirty="0"/>
              <a:t>Relatively even bubble plot size distribution</a:t>
            </a:r>
          </a:p>
          <a:p>
            <a:pPr lvl="1">
              <a:lnSpc>
                <a:spcPct val="100000"/>
              </a:lnSpc>
              <a:spcBef>
                <a:spcPts val="0"/>
              </a:spcBef>
              <a:buFont typeface="Courier New" panose="02070309020205020404" pitchFamily="49" charset="0"/>
              <a:buChar char="o"/>
            </a:pPr>
            <a:r>
              <a:rPr lang="en-US" dirty="0"/>
              <a:t>Low correlation coefficients</a:t>
            </a:r>
          </a:p>
        </p:txBody>
      </p:sp>
    </p:spTree>
    <p:extLst>
      <p:ext uri="{BB962C8B-B14F-4D97-AF65-F5344CB8AC3E}">
        <p14:creationId xmlns:p14="http://schemas.microsoft.com/office/powerpoint/2010/main" val="1607386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a:t>Acknowledgements</a:t>
            </a:r>
            <a:endParaRPr/>
          </a:p>
        </p:txBody>
      </p:sp>
      <p:sp>
        <p:nvSpPr>
          <p:cNvPr id="86" name="Google Shape;86;p18"/>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buNone/>
            </a:pPr>
            <a:r>
              <a:rPr lang="en-US" dirty="0"/>
              <a:t>Analysis and presentation did not receive feedback prior to submission. </a:t>
            </a:r>
          </a:p>
          <a:p>
            <a:pPr marL="0" indent="0">
              <a:buNone/>
            </a:pPr>
            <a:endParaRPr lang="en-US" dirty="0"/>
          </a:p>
          <a:p>
            <a:pPr marL="0" indent="0">
              <a:buNone/>
            </a:pPr>
            <a:r>
              <a:rPr lang="en-US" dirty="0"/>
              <a:t>Primary sources of information for analysis and presentation were found in UC San Diego course materials.</a:t>
            </a:r>
          </a:p>
          <a:p>
            <a:pPr marL="0" indent="0">
              <a:buNone/>
            </a:pPr>
            <a:endParaRPr lang="en-US" dirty="0"/>
          </a:p>
          <a:p>
            <a:pPr marL="0" indent="0">
              <a:buNone/>
            </a:pPr>
            <a:r>
              <a:rPr lang="en-US" dirty="0"/>
              <a:t>Various online blogs and forums, most notably Stack Overflow, provided some guidance for solving minor issues with coding.</a:t>
            </a:r>
            <a:endParaRPr dirty="0"/>
          </a:p>
        </p:txBody>
      </p:sp>
    </p:spTree>
    <p:extLst>
      <p:ext uri="{BB962C8B-B14F-4D97-AF65-F5344CB8AC3E}">
        <p14:creationId xmlns:p14="http://schemas.microsoft.com/office/powerpoint/2010/main" val="3501729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a:t>References</a:t>
            </a:r>
            <a:endParaRPr/>
          </a:p>
        </p:txBody>
      </p:sp>
      <p:sp>
        <p:nvSpPr>
          <p:cNvPr id="92" name="Google Shape;92;p19"/>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spcAft>
                <a:spcPts val="2133"/>
              </a:spcAft>
              <a:buNone/>
            </a:pPr>
            <a:r>
              <a:rPr lang="en" dirty="0"/>
              <a:t>Aside from minor help from coding forums, all of this work was completed by myself. Contributions of coding forums were not sufficient to </a:t>
            </a:r>
            <a:r>
              <a:rPr lang="en-US" dirty="0"/>
              <a:t>require</a:t>
            </a:r>
            <a:r>
              <a:rPr lang="en" dirty="0"/>
              <a:t> citation. </a:t>
            </a:r>
            <a:endParaRPr dirty="0"/>
          </a:p>
        </p:txBody>
      </p:sp>
    </p:spTree>
    <p:extLst>
      <p:ext uri="{BB962C8B-B14F-4D97-AF65-F5344CB8AC3E}">
        <p14:creationId xmlns:p14="http://schemas.microsoft.com/office/powerpoint/2010/main" val="3536483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3722BD-8FC5-4441-853B-02226DE89B89}"/>
              </a:ext>
            </a:extLst>
          </p:cNvPr>
          <p:cNvPicPr>
            <a:picLocks noChangeAspect="1"/>
          </p:cNvPicPr>
          <p:nvPr/>
        </p:nvPicPr>
        <p:blipFill>
          <a:blip r:embed="rId2"/>
          <a:stretch>
            <a:fillRect/>
          </a:stretch>
        </p:blipFill>
        <p:spPr>
          <a:xfrm>
            <a:off x="0" y="1828800"/>
            <a:ext cx="12194592" cy="3323064"/>
          </a:xfrm>
          <a:prstGeom prst="rect">
            <a:avLst/>
          </a:prstGeom>
        </p:spPr>
      </p:pic>
    </p:spTree>
    <p:extLst>
      <p:ext uri="{BB962C8B-B14F-4D97-AF65-F5344CB8AC3E}">
        <p14:creationId xmlns:p14="http://schemas.microsoft.com/office/powerpoint/2010/main" val="2438139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dirty="0"/>
              <a:t>Research Questions #1</a:t>
            </a:r>
            <a:endParaRPr dirty="0"/>
          </a:p>
        </p:txBody>
      </p:sp>
      <p:sp>
        <p:nvSpPr>
          <p:cNvPr id="74" name="Google Shape;74;p16"/>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buSzPct val="100000"/>
              <a:buNone/>
            </a:pPr>
            <a:r>
              <a:rPr lang="en" sz="2667" dirty="0"/>
              <a:t>Is there a statistically significant relationship between the birth rate of a country and its life expectancy?</a:t>
            </a:r>
          </a:p>
          <a:p>
            <a:pPr marL="0" indent="0">
              <a:buSzPct val="100000"/>
              <a:buNone/>
            </a:pPr>
            <a:endParaRPr lang="en" sz="2667" dirty="0"/>
          </a:p>
          <a:p>
            <a:pPr marL="414856" indent="-380990">
              <a:lnSpc>
                <a:spcPct val="100000"/>
              </a:lnSpc>
              <a:buFont typeface="Arial" panose="020B0604020202020204" pitchFamily="34" charset="0"/>
              <a:buChar char="•"/>
            </a:pPr>
            <a:r>
              <a:rPr lang="en" sz="2133" b="1" dirty="0"/>
              <a:t>Hypothesis:</a:t>
            </a:r>
            <a:r>
              <a:rPr lang="en" sz="2133" dirty="0"/>
              <a:t> Birth rate and life expectancy will be inversely correlated. That is, countries with higher birth rates will have shorter life expectancies</a:t>
            </a:r>
          </a:p>
          <a:p>
            <a:pPr marL="1024441" lvl="1" indent="-380990">
              <a:lnSpc>
                <a:spcPct val="100000"/>
              </a:lnSpc>
              <a:spcBef>
                <a:spcPts val="0"/>
              </a:spcBef>
              <a:buFont typeface="Arial" panose="020B0604020202020204" pitchFamily="34" charset="0"/>
              <a:buChar char="•"/>
            </a:pPr>
            <a:endParaRPr lang="en" sz="2133" dirty="0"/>
          </a:p>
        </p:txBody>
      </p:sp>
    </p:spTree>
    <p:extLst>
      <p:ext uri="{BB962C8B-B14F-4D97-AF65-F5344CB8AC3E}">
        <p14:creationId xmlns:p14="http://schemas.microsoft.com/office/powerpoint/2010/main" val="328243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168D-DFE9-6842-9773-76C272DA587F}"/>
              </a:ext>
            </a:extLst>
          </p:cNvPr>
          <p:cNvSpPr>
            <a:spLocks noGrp="1"/>
          </p:cNvSpPr>
          <p:nvPr>
            <p:ph type="title"/>
          </p:nvPr>
        </p:nvSpPr>
        <p:spPr/>
        <p:txBody>
          <a:bodyPr/>
          <a:lstStyle/>
          <a:p>
            <a:r>
              <a:rPr lang="en-US" dirty="0"/>
              <a:t>Research Question #2</a:t>
            </a:r>
          </a:p>
        </p:txBody>
      </p:sp>
      <p:sp>
        <p:nvSpPr>
          <p:cNvPr id="3" name="Text Placeholder 2">
            <a:extLst>
              <a:ext uri="{FF2B5EF4-FFF2-40B4-BE49-F238E27FC236}">
                <a16:creationId xmlns:a16="http://schemas.microsoft.com/office/drawing/2014/main" id="{0FD822BE-A787-A448-9929-72EABC61CACF}"/>
              </a:ext>
            </a:extLst>
          </p:cNvPr>
          <p:cNvSpPr>
            <a:spLocks noGrp="1"/>
          </p:cNvSpPr>
          <p:nvPr>
            <p:ph type="body" idx="1"/>
          </p:nvPr>
        </p:nvSpPr>
        <p:spPr/>
        <p:txBody>
          <a:bodyPr spcFirstLastPara="1" wrap="square" lIns="121920" tIns="91425" rIns="91425" bIns="91425" anchor="t" anchorCtr="0">
            <a:noAutofit/>
          </a:bodyPr>
          <a:lstStyle/>
          <a:p>
            <a:pPr marL="33866" indent="0">
              <a:lnSpc>
                <a:spcPct val="100000"/>
              </a:lnSpc>
              <a:buNone/>
            </a:pPr>
            <a:r>
              <a:rPr lang="en" sz="2667" dirty="0"/>
              <a:t>Is there a relationship between either the birth rate or life expectancy of a country and the percentage of land area devoted to agriculture?</a:t>
            </a:r>
          </a:p>
          <a:p>
            <a:pPr marL="33866" indent="0">
              <a:lnSpc>
                <a:spcPct val="100000"/>
              </a:lnSpc>
              <a:buNone/>
            </a:pPr>
            <a:endParaRPr lang="en" sz="2667" dirty="0"/>
          </a:p>
          <a:p>
            <a:pPr marL="414856" indent="-380990">
              <a:lnSpc>
                <a:spcPct val="100000"/>
              </a:lnSpc>
              <a:buFont typeface="Arial" panose="020B0604020202020204" pitchFamily="34" charset="0"/>
              <a:buChar char="•"/>
            </a:pPr>
            <a:r>
              <a:rPr lang="en" sz="2133" b="1" dirty="0"/>
              <a:t>Hypothesis:</a:t>
            </a:r>
            <a:r>
              <a:rPr lang="en" sz="2133" dirty="0"/>
              <a:t> The percentage of a country’s land used for agriculture will be positively correlated with birth rate and inversely correlated with life expectancy. That is, countries with higher percentages of agricultural land will have higher birth rates and lower life expectancies.</a:t>
            </a:r>
          </a:p>
          <a:p>
            <a:pPr marL="1634026" lvl="2" indent="-380990">
              <a:lnSpc>
                <a:spcPct val="100000"/>
              </a:lnSpc>
              <a:spcBef>
                <a:spcPts val="0"/>
              </a:spcBef>
              <a:buFont typeface="Arial" panose="020B0604020202020204" pitchFamily="34" charset="0"/>
              <a:buChar char="•"/>
            </a:pPr>
            <a:endParaRPr lang="en" sz="2133" dirty="0"/>
          </a:p>
        </p:txBody>
      </p:sp>
    </p:spTree>
    <p:extLst>
      <p:ext uri="{BB962C8B-B14F-4D97-AF65-F5344CB8AC3E}">
        <p14:creationId xmlns:p14="http://schemas.microsoft.com/office/powerpoint/2010/main" val="75046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051D-715D-9142-B7C8-0414BA4DB0CE}"/>
              </a:ext>
            </a:extLst>
          </p:cNvPr>
          <p:cNvSpPr>
            <a:spLocks noGrp="1"/>
          </p:cNvSpPr>
          <p:nvPr>
            <p:ph type="title"/>
          </p:nvPr>
        </p:nvSpPr>
        <p:spPr/>
        <p:txBody>
          <a:bodyPr/>
          <a:lstStyle/>
          <a:p>
            <a:r>
              <a:rPr lang="en-US" dirty="0"/>
              <a:t>Birth Rate and Life Expectancy Summary Stats</a:t>
            </a:r>
          </a:p>
        </p:txBody>
      </p:sp>
      <p:graphicFrame>
        <p:nvGraphicFramePr>
          <p:cNvPr id="5" name="Table 4">
            <a:extLst>
              <a:ext uri="{FF2B5EF4-FFF2-40B4-BE49-F238E27FC236}">
                <a16:creationId xmlns:a16="http://schemas.microsoft.com/office/drawing/2014/main" id="{8307DFBF-FDF5-0543-82B4-8D7DEB376846}"/>
              </a:ext>
            </a:extLst>
          </p:cNvPr>
          <p:cNvGraphicFramePr>
            <a:graphicFrameLocks noGrp="1"/>
          </p:cNvGraphicFramePr>
          <p:nvPr>
            <p:extLst/>
          </p:nvPr>
        </p:nvGraphicFramePr>
        <p:xfrm>
          <a:off x="415600" y="1356967"/>
          <a:ext cx="11479232" cy="3379892"/>
        </p:xfrm>
        <a:graphic>
          <a:graphicData uri="http://schemas.openxmlformats.org/drawingml/2006/table">
            <a:tbl>
              <a:tblPr firstRow="1" bandRow="1">
                <a:tableStyleId>{5C22544A-7EE6-4342-B048-85BDC9FD1C3A}</a:tableStyleId>
              </a:tblPr>
              <a:tblGrid>
                <a:gridCol w="2001028">
                  <a:extLst>
                    <a:ext uri="{9D8B030D-6E8A-4147-A177-3AD203B41FA5}">
                      <a16:colId xmlns:a16="http://schemas.microsoft.com/office/drawing/2014/main" val="4192927589"/>
                    </a:ext>
                  </a:extLst>
                </a:gridCol>
                <a:gridCol w="1615440">
                  <a:extLst>
                    <a:ext uri="{9D8B030D-6E8A-4147-A177-3AD203B41FA5}">
                      <a16:colId xmlns:a16="http://schemas.microsoft.com/office/drawing/2014/main" val="221957705"/>
                    </a:ext>
                  </a:extLst>
                </a:gridCol>
                <a:gridCol w="1450340">
                  <a:extLst>
                    <a:ext uri="{9D8B030D-6E8A-4147-A177-3AD203B41FA5}">
                      <a16:colId xmlns:a16="http://schemas.microsoft.com/office/drawing/2014/main" val="2990449790"/>
                    </a:ext>
                  </a:extLst>
                </a:gridCol>
                <a:gridCol w="1615440">
                  <a:extLst>
                    <a:ext uri="{9D8B030D-6E8A-4147-A177-3AD203B41FA5}">
                      <a16:colId xmlns:a16="http://schemas.microsoft.com/office/drawing/2014/main" val="1488276695"/>
                    </a:ext>
                  </a:extLst>
                </a:gridCol>
                <a:gridCol w="1450340">
                  <a:extLst>
                    <a:ext uri="{9D8B030D-6E8A-4147-A177-3AD203B41FA5}">
                      <a16:colId xmlns:a16="http://schemas.microsoft.com/office/drawing/2014/main" val="1181045134"/>
                    </a:ext>
                  </a:extLst>
                </a:gridCol>
                <a:gridCol w="1615440">
                  <a:extLst>
                    <a:ext uri="{9D8B030D-6E8A-4147-A177-3AD203B41FA5}">
                      <a16:colId xmlns:a16="http://schemas.microsoft.com/office/drawing/2014/main" val="1297351946"/>
                    </a:ext>
                  </a:extLst>
                </a:gridCol>
                <a:gridCol w="1731204">
                  <a:extLst>
                    <a:ext uri="{9D8B030D-6E8A-4147-A177-3AD203B41FA5}">
                      <a16:colId xmlns:a16="http://schemas.microsoft.com/office/drawing/2014/main" val="1167927891"/>
                    </a:ext>
                  </a:extLst>
                </a:gridCol>
              </a:tblGrid>
              <a:tr h="494453">
                <a:tc>
                  <a:txBody>
                    <a:bodyPr/>
                    <a:lstStyle/>
                    <a:p>
                      <a:pPr algn="ctr"/>
                      <a:endParaRPr lang="en-US" sz="1900" dirty="0">
                        <a:solidFill>
                          <a:schemeClr val="tx1"/>
                        </a:solidFill>
                      </a:endParaRP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gridSpan="2">
                  <a:txBody>
                    <a:bodyPr/>
                    <a:lstStyle/>
                    <a:p>
                      <a:pPr algn="ctr"/>
                      <a:r>
                        <a:rPr lang="en-US" sz="2400" dirty="0">
                          <a:solidFill>
                            <a:schemeClr val="tx1"/>
                          </a:solidFill>
                        </a:rPr>
                        <a:t>2011</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2400" dirty="0">
                          <a:solidFill>
                            <a:schemeClr val="tx1"/>
                          </a:solidFill>
                        </a:rPr>
                        <a:t>2012</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2400" dirty="0">
                          <a:solidFill>
                            <a:schemeClr val="tx1"/>
                          </a:solidFill>
                        </a:rPr>
                        <a:t>2013</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0698900"/>
                  </a:ext>
                </a:extLst>
              </a:tr>
              <a:tr h="494453">
                <a:tc>
                  <a:txBody>
                    <a:bodyPr/>
                    <a:lstStyle/>
                    <a:p>
                      <a:pPr algn="ctr"/>
                      <a:endParaRPr lang="en-US" sz="1900" dirty="0">
                        <a:solidFill>
                          <a:schemeClr val="tx1"/>
                        </a:solidFill>
                      </a:endParaRP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1" dirty="0">
                          <a:solidFill>
                            <a:schemeClr val="tx1"/>
                          </a:solidFill>
                        </a:rPr>
                        <a:t>Birth Rate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1" dirty="0">
                          <a:solidFill>
                            <a:schemeClr val="tx1"/>
                          </a:solidFill>
                        </a:rPr>
                        <a:t>Life Exp.</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1" dirty="0">
                          <a:solidFill>
                            <a:schemeClr val="tx1"/>
                          </a:solidFill>
                        </a:rPr>
                        <a:t>Birth Rate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900" b="1" dirty="0">
                          <a:solidFill>
                            <a:schemeClr val="tx1"/>
                          </a:solidFill>
                        </a:rPr>
                        <a:t>Life Exp.</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1" dirty="0">
                          <a:solidFill>
                            <a:schemeClr val="tx1"/>
                          </a:solidFill>
                        </a:rPr>
                        <a:t>Birth Rate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900" b="1" dirty="0">
                          <a:solidFill>
                            <a:schemeClr val="tx1"/>
                          </a:solidFill>
                        </a:rPr>
                        <a:t>Life Exp.</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0431297"/>
                  </a:ext>
                </a:extLst>
              </a:tr>
              <a:tr h="494453">
                <a:tc>
                  <a:txBody>
                    <a:bodyPr/>
                    <a:lstStyle/>
                    <a:p>
                      <a:pPr algn="ctr"/>
                      <a:r>
                        <a:rPr lang="en-US" sz="1900" b="1" dirty="0">
                          <a:solidFill>
                            <a:schemeClr val="tx1"/>
                          </a:solidFill>
                        </a:rPr>
                        <a:t>Mean</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i="0" u="none" strike="noStrike" cap="none" dirty="0">
                          <a:solidFill>
                            <a:schemeClr val="dk1"/>
                          </a:solidFill>
                          <a:effectLst/>
                          <a:latin typeface="+mn-lt"/>
                          <a:ea typeface="+mn-ea"/>
                          <a:cs typeface="+mn-cs"/>
                          <a:sym typeface="Arial"/>
                        </a:rPr>
                        <a:t>21.6762</a:t>
                      </a:r>
                      <a:endParaRPr lang="en-US" sz="1900" b="1"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i="0" u="none" strike="noStrike" cap="none" dirty="0">
                          <a:solidFill>
                            <a:schemeClr val="dk1"/>
                          </a:solidFill>
                          <a:effectLst/>
                          <a:latin typeface="+mn-lt"/>
                          <a:ea typeface="+mn-ea"/>
                          <a:cs typeface="+mn-cs"/>
                          <a:sym typeface="Arial"/>
                        </a:rPr>
                        <a:t>70.6395</a:t>
                      </a:r>
                      <a:endParaRPr lang="en-US" sz="1900" b="1"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i="0" u="none" strike="noStrike" cap="none" dirty="0">
                          <a:solidFill>
                            <a:schemeClr val="dk1"/>
                          </a:solidFill>
                          <a:effectLst/>
                          <a:latin typeface="+mn-lt"/>
                          <a:ea typeface="+mn-ea"/>
                          <a:cs typeface="+mn-cs"/>
                          <a:sym typeface="Arial"/>
                        </a:rPr>
                        <a:t>21.5927</a:t>
                      </a:r>
                      <a:endParaRPr lang="en-US" sz="1900" b="1"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900" b="0" i="0" u="none" strike="noStrike" cap="none" dirty="0">
                          <a:solidFill>
                            <a:schemeClr val="dk1"/>
                          </a:solidFill>
                          <a:effectLst/>
                          <a:latin typeface="+mn-lt"/>
                          <a:ea typeface="+mn-ea"/>
                          <a:cs typeface="+mn-cs"/>
                          <a:sym typeface="Arial"/>
                        </a:rPr>
                        <a:t>70.8442</a:t>
                      </a:r>
                      <a:endParaRPr lang="en-US" sz="1900" b="1"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i="0" u="none" strike="noStrike" cap="none" dirty="0">
                          <a:solidFill>
                            <a:schemeClr val="dk1"/>
                          </a:solidFill>
                          <a:effectLst/>
                          <a:latin typeface="+mn-lt"/>
                          <a:ea typeface="+mn-ea"/>
                          <a:cs typeface="+mn-cs"/>
                          <a:sym typeface="Arial"/>
                        </a:rPr>
                        <a:t>21.3269</a:t>
                      </a:r>
                      <a:endParaRPr lang="en-US" sz="1900" b="1"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900" b="0" i="0" u="none" strike="noStrike" cap="none" dirty="0">
                          <a:solidFill>
                            <a:schemeClr val="dk1"/>
                          </a:solidFill>
                          <a:effectLst/>
                          <a:latin typeface="+mn-lt"/>
                          <a:ea typeface="+mn-ea"/>
                          <a:cs typeface="+mn-cs"/>
                          <a:sym typeface="Arial"/>
                        </a:rPr>
                        <a:t>71.0611</a:t>
                      </a:r>
                      <a:endParaRPr lang="en-US" sz="1900" b="1"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7817599"/>
                  </a:ext>
                </a:extLst>
              </a:tr>
              <a:tr h="690880">
                <a:tc>
                  <a:txBody>
                    <a:bodyPr/>
                    <a:lstStyle/>
                    <a:p>
                      <a:pPr algn="ctr"/>
                      <a:r>
                        <a:rPr lang="en-US" sz="1900" b="1" dirty="0">
                          <a:solidFill>
                            <a:schemeClr val="tx1"/>
                          </a:solidFill>
                        </a:rPr>
                        <a:t>Mean Change </a:t>
                      </a:r>
                    </a:p>
                    <a:p>
                      <a:pPr algn="ctr"/>
                      <a:r>
                        <a:rPr lang="en-US" sz="1900" b="1" dirty="0">
                          <a:solidFill>
                            <a:schemeClr val="tx1"/>
                          </a:solidFill>
                        </a:rPr>
                        <a:t>from Prior Year</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N/A</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N/A</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dirty="0"/>
                        <a:t>-0.0835</a:t>
                      </a:r>
                      <a:endParaRPr lang="en-US" sz="1900" b="0"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900" dirty="0"/>
                        <a:t>0.2047</a:t>
                      </a:r>
                      <a:endParaRPr lang="en-US" sz="1900" b="0"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dirty="0"/>
                        <a:t>-0.2658</a:t>
                      </a:r>
                      <a:endParaRPr lang="en-US" sz="1900" b="0"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900" dirty="0"/>
                        <a:t>0.2168</a:t>
                      </a:r>
                      <a:endParaRPr lang="en-US" sz="1900" b="0"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9510155"/>
                  </a:ext>
                </a:extLst>
              </a:tr>
              <a:tr h="494453">
                <a:tc>
                  <a:txBody>
                    <a:bodyPr/>
                    <a:lstStyle/>
                    <a:p>
                      <a:pPr algn="ctr"/>
                      <a:r>
                        <a:rPr lang="en-US" sz="1900" b="1" dirty="0">
                          <a:solidFill>
                            <a:schemeClr val="tx1"/>
                          </a:solidFill>
                        </a:rPr>
                        <a:t>Std.</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i="0" u="none" strike="noStrike" cap="none" dirty="0">
                          <a:solidFill>
                            <a:schemeClr val="dk1"/>
                          </a:solidFill>
                          <a:effectLst/>
                          <a:latin typeface="+mn-lt"/>
                          <a:ea typeface="+mn-ea"/>
                          <a:cs typeface="+mn-cs"/>
                          <a:sym typeface="Arial"/>
                        </a:rPr>
                        <a:t>10.515</a:t>
                      </a:r>
                      <a:endParaRPr lang="en-US" sz="1900" b="1"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900" dirty="0">
                          <a:effectLst/>
                        </a:rPr>
                        <a:t>8.5838</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i="0" u="none" strike="noStrike" cap="none" dirty="0">
                          <a:solidFill>
                            <a:schemeClr val="dk1"/>
                          </a:solidFill>
                          <a:effectLst/>
                          <a:latin typeface="+mn-lt"/>
                          <a:ea typeface="+mn-ea"/>
                          <a:cs typeface="+mn-cs"/>
                          <a:sym typeface="Arial"/>
                        </a:rPr>
                        <a:t>10.3929</a:t>
                      </a:r>
                      <a:endParaRPr lang="en-US" sz="1900" b="1"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900" b="0" i="0" u="none" strike="noStrike" cap="none" dirty="0">
                          <a:solidFill>
                            <a:schemeClr val="dk1"/>
                          </a:solidFill>
                          <a:effectLst/>
                          <a:latin typeface="+mn-lt"/>
                          <a:ea typeface="+mn-ea"/>
                          <a:cs typeface="+mn-cs"/>
                          <a:sym typeface="Arial"/>
                        </a:rPr>
                        <a:t>8.4410</a:t>
                      </a:r>
                      <a:endParaRPr lang="en-US" sz="1900" b="1"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i="0" u="none" strike="noStrike" cap="none" dirty="0">
                          <a:solidFill>
                            <a:schemeClr val="dk1"/>
                          </a:solidFill>
                          <a:effectLst/>
                          <a:latin typeface="+mn-lt"/>
                          <a:ea typeface="+mn-ea"/>
                          <a:cs typeface="+mn-cs"/>
                          <a:sym typeface="Arial"/>
                        </a:rPr>
                        <a:t>10.348</a:t>
                      </a:r>
                      <a:endParaRPr lang="en-US" sz="1900" b="1"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900" b="0" i="0" u="none" strike="noStrike" cap="none" dirty="0">
                          <a:solidFill>
                            <a:schemeClr val="dk1"/>
                          </a:solidFill>
                          <a:effectLst/>
                          <a:latin typeface="+mn-lt"/>
                          <a:ea typeface="+mn-ea"/>
                          <a:cs typeface="+mn-cs"/>
                          <a:sym typeface="Arial"/>
                        </a:rPr>
                        <a:t>8.2956</a:t>
                      </a:r>
                      <a:endParaRPr lang="en-US" sz="1900" b="1"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8767922"/>
                  </a:ext>
                </a:extLst>
              </a:tr>
              <a:tr h="690880">
                <a:tc>
                  <a:txBody>
                    <a:bodyPr/>
                    <a:lstStyle/>
                    <a:p>
                      <a:pPr algn="ctr"/>
                      <a:r>
                        <a:rPr lang="en-US" sz="1900" b="1" dirty="0">
                          <a:solidFill>
                            <a:schemeClr val="tx1"/>
                          </a:solidFill>
                        </a:rPr>
                        <a:t>Std. Change </a:t>
                      </a:r>
                    </a:p>
                    <a:p>
                      <a:pPr algn="ctr"/>
                      <a:r>
                        <a:rPr lang="en-US" sz="1900" b="1" dirty="0">
                          <a:solidFill>
                            <a:schemeClr val="tx1"/>
                          </a:solidFill>
                        </a:rPr>
                        <a:t>from Prior Year</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b="0" dirty="0">
                          <a:solidFill>
                            <a:schemeClr val="tx1"/>
                          </a:solidFill>
                        </a:rPr>
                        <a:t>N/A</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900" b="0" dirty="0">
                          <a:effectLst/>
                        </a:rPr>
                        <a:t>N/A</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dirty="0"/>
                        <a:t>-0.1221</a:t>
                      </a:r>
                      <a:endParaRPr lang="en-US" sz="1900" b="0"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900" dirty="0"/>
                        <a:t>-0.1428</a:t>
                      </a:r>
                      <a:endParaRPr lang="en-US" sz="1900" b="0"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900" dirty="0"/>
                        <a:t>-0.0449</a:t>
                      </a:r>
                      <a:endParaRPr lang="en-US" sz="1900" b="0"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900" dirty="0"/>
                        <a:t>-0.1454</a:t>
                      </a:r>
                      <a:endParaRPr lang="en-US" sz="1900" b="0" dirty="0">
                        <a:solidFill>
                          <a:schemeClr val="tx1"/>
                        </a:solidFill>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7143312"/>
                  </a:ext>
                </a:extLst>
              </a:tr>
            </a:tbl>
          </a:graphicData>
        </a:graphic>
      </p:graphicFrame>
      <p:sp>
        <p:nvSpPr>
          <p:cNvPr id="3" name="Text Placeholder 2">
            <a:extLst>
              <a:ext uri="{FF2B5EF4-FFF2-40B4-BE49-F238E27FC236}">
                <a16:creationId xmlns:a16="http://schemas.microsoft.com/office/drawing/2014/main" id="{1B6E8D06-0F68-0B49-91A0-041D25790C13}"/>
              </a:ext>
            </a:extLst>
          </p:cNvPr>
          <p:cNvSpPr>
            <a:spLocks noGrp="1"/>
          </p:cNvSpPr>
          <p:nvPr>
            <p:ph type="body" idx="1"/>
          </p:nvPr>
        </p:nvSpPr>
        <p:spPr>
          <a:xfrm>
            <a:off x="415600" y="4716540"/>
            <a:ext cx="11360800" cy="2397720"/>
          </a:xfrm>
        </p:spPr>
        <p:txBody>
          <a:bodyPr/>
          <a:lstStyle/>
          <a:p>
            <a:pPr>
              <a:lnSpc>
                <a:spcPct val="100000"/>
              </a:lnSpc>
            </a:pPr>
            <a:r>
              <a:rPr lang="en-US" dirty="0"/>
              <a:t>Mean for birth rate and life expectancy show a slight, but consistent trend of decreasing average birth rates and increasing average life expectancies.</a:t>
            </a:r>
          </a:p>
          <a:p>
            <a:pPr marL="152396" indent="0">
              <a:lnSpc>
                <a:spcPct val="100000"/>
              </a:lnSpc>
              <a:buNone/>
            </a:pPr>
            <a:endParaRPr lang="en-US" dirty="0"/>
          </a:p>
          <a:p>
            <a:pPr>
              <a:lnSpc>
                <a:spcPct val="100000"/>
              </a:lnSpc>
            </a:pPr>
            <a:r>
              <a:rPr lang="en-US" dirty="0"/>
              <a:t>Decreasing standard deviations for both indicators imply a trend toward narrowing the differences between countries</a:t>
            </a:r>
          </a:p>
          <a:p>
            <a:pPr marL="152396" indent="0">
              <a:buNone/>
            </a:pPr>
            <a:endParaRPr lang="en-US" dirty="0"/>
          </a:p>
        </p:txBody>
      </p:sp>
    </p:spTree>
    <p:extLst>
      <p:ext uri="{BB962C8B-B14F-4D97-AF65-F5344CB8AC3E}">
        <p14:creationId xmlns:p14="http://schemas.microsoft.com/office/powerpoint/2010/main" val="5844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89E6-8286-8D42-A5B5-94E75365B7EF}"/>
              </a:ext>
            </a:extLst>
          </p:cNvPr>
          <p:cNvSpPr>
            <a:spLocks noGrp="1"/>
          </p:cNvSpPr>
          <p:nvPr>
            <p:ph type="title"/>
          </p:nvPr>
        </p:nvSpPr>
        <p:spPr/>
        <p:txBody>
          <a:bodyPr/>
          <a:lstStyle/>
          <a:p>
            <a:r>
              <a:rPr lang="en-US" sz="3200" dirty="0"/>
              <a:t>Plots and Correlation for Birth Rate and Life Expectancy</a:t>
            </a:r>
          </a:p>
        </p:txBody>
      </p:sp>
      <p:sp>
        <p:nvSpPr>
          <p:cNvPr id="3" name="Text Placeholder 2">
            <a:extLst>
              <a:ext uri="{FF2B5EF4-FFF2-40B4-BE49-F238E27FC236}">
                <a16:creationId xmlns:a16="http://schemas.microsoft.com/office/drawing/2014/main" id="{630AFE1D-1BD9-1042-87B9-1D7C38EA05F3}"/>
              </a:ext>
            </a:extLst>
          </p:cNvPr>
          <p:cNvSpPr>
            <a:spLocks noGrp="1"/>
          </p:cNvSpPr>
          <p:nvPr>
            <p:ph type="body" idx="1"/>
          </p:nvPr>
        </p:nvSpPr>
        <p:spPr/>
        <p:txBody>
          <a:bodyPr/>
          <a:lstStyle/>
          <a:p>
            <a:pPr marL="152396" indent="0">
              <a:lnSpc>
                <a:spcPct val="100000"/>
              </a:lnSpc>
              <a:buNone/>
            </a:pPr>
            <a:r>
              <a:rPr lang="en-US" dirty="0"/>
              <a:t>The Pearson Correlation Coefficient for birth rate and life expectancy for each year:</a:t>
            </a:r>
          </a:p>
          <a:p>
            <a:pPr marL="152396" indent="0">
              <a:lnSpc>
                <a:spcPct val="100000"/>
              </a:lnSpc>
              <a:buNone/>
            </a:pPr>
            <a:r>
              <a:rPr lang="en-US" dirty="0"/>
              <a:t>	</a:t>
            </a:r>
          </a:p>
          <a:p>
            <a:pPr marL="152396" indent="0">
              <a:lnSpc>
                <a:spcPct val="100000"/>
              </a:lnSpc>
              <a:buNone/>
            </a:pPr>
            <a:endParaRPr lang="en-US" dirty="0"/>
          </a:p>
          <a:p>
            <a:pPr marL="152396" indent="0">
              <a:lnSpc>
                <a:spcPct val="100000"/>
              </a:lnSpc>
              <a:buNone/>
            </a:pPr>
            <a:endParaRPr lang="en-US" dirty="0"/>
          </a:p>
          <a:p>
            <a:pPr marL="152396" indent="0">
              <a:lnSpc>
                <a:spcPct val="100000"/>
              </a:lnSpc>
              <a:buNone/>
            </a:pPr>
            <a:endParaRPr lang="en-US" dirty="0"/>
          </a:p>
          <a:p>
            <a:pPr marL="152396" indent="0">
              <a:lnSpc>
                <a:spcPct val="100000"/>
              </a:lnSpc>
              <a:buNone/>
            </a:pPr>
            <a:endParaRPr lang="en-US" dirty="0"/>
          </a:p>
          <a:p>
            <a:pPr marL="152396" indent="0">
              <a:lnSpc>
                <a:spcPct val="100000"/>
              </a:lnSpc>
              <a:buNone/>
            </a:pPr>
            <a:endParaRPr lang="en-US" dirty="0"/>
          </a:p>
          <a:p>
            <a:pPr>
              <a:lnSpc>
                <a:spcPct val="100000"/>
              </a:lnSpc>
            </a:pPr>
            <a:endParaRPr lang="en-US" dirty="0"/>
          </a:p>
          <a:p>
            <a:pPr>
              <a:lnSpc>
                <a:spcPct val="100000"/>
              </a:lnSpc>
            </a:pPr>
            <a:r>
              <a:rPr lang="en-US" dirty="0"/>
              <a:t>Strong and consistent correlation coefficients for each year indicate that this correlation is significant.</a:t>
            </a:r>
            <a:endParaRPr lang="en-US" b="1" dirty="0"/>
          </a:p>
          <a:p>
            <a:pPr marL="795847" lvl="1" indent="0">
              <a:lnSpc>
                <a:spcPct val="100000"/>
              </a:lnSpc>
              <a:spcBef>
                <a:spcPts val="0"/>
              </a:spcBef>
              <a:buNone/>
            </a:pPr>
            <a:endParaRPr lang="en-US" dirty="0"/>
          </a:p>
          <a:p>
            <a:pPr>
              <a:lnSpc>
                <a:spcPct val="100000"/>
              </a:lnSpc>
            </a:pPr>
            <a:r>
              <a:rPr lang="en-US" dirty="0"/>
              <a:t>The scatter plots on the following slides visualize this correlation. </a:t>
            </a:r>
          </a:p>
          <a:p>
            <a:pPr lvl="1">
              <a:lnSpc>
                <a:spcPct val="100000"/>
              </a:lnSpc>
              <a:spcBef>
                <a:spcPts val="0"/>
              </a:spcBef>
            </a:pPr>
            <a:r>
              <a:rPr lang="en-US" dirty="0"/>
              <a:t>Note that relatively few countries populate the extreme end of high birth rate and low life expectancy (shown in the bottom right of the plots).</a:t>
            </a:r>
          </a:p>
        </p:txBody>
      </p:sp>
      <p:graphicFrame>
        <p:nvGraphicFramePr>
          <p:cNvPr id="4" name="Table 3">
            <a:extLst>
              <a:ext uri="{FF2B5EF4-FFF2-40B4-BE49-F238E27FC236}">
                <a16:creationId xmlns:a16="http://schemas.microsoft.com/office/drawing/2014/main" id="{BEF9EA78-BA13-854B-A461-DC6538221D32}"/>
              </a:ext>
            </a:extLst>
          </p:cNvPr>
          <p:cNvGraphicFramePr>
            <a:graphicFrameLocks noGrp="1"/>
          </p:cNvGraphicFramePr>
          <p:nvPr>
            <p:extLst/>
          </p:nvPr>
        </p:nvGraphicFramePr>
        <p:xfrm>
          <a:off x="4151086" y="2178473"/>
          <a:ext cx="3889829" cy="1483359"/>
        </p:xfrm>
        <a:graphic>
          <a:graphicData uri="http://schemas.openxmlformats.org/drawingml/2006/table">
            <a:tbl>
              <a:tblPr firstRow="1" bandRow="1">
                <a:tableStyleId>{5C22544A-7EE6-4342-B048-85BDC9FD1C3A}</a:tableStyleId>
              </a:tblPr>
              <a:tblGrid>
                <a:gridCol w="1299028">
                  <a:extLst>
                    <a:ext uri="{9D8B030D-6E8A-4147-A177-3AD203B41FA5}">
                      <a16:colId xmlns:a16="http://schemas.microsoft.com/office/drawing/2014/main" val="305778460"/>
                    </a:ext>
                  </a:extLst>
                </a:gridCol>
                <a:gridCol w="2590801">
                  <a:extLst>
                    <a:ext uri="{9D8B030D-6E8A-4147-A177-3AD203B41FA5}">
                      <a16:colId xmlns:a16="http://schemas.microsoft.com/office/drawing/2014/main" val="2443059066"/>
                    </a:ext>
                  </a:extLst>
                </a:gridCol>
              </a:tblGrid>
              <a:tr h="494453">
                <a:tc>
                  <a:txBody>
                    <a:bodyPr/>
                    <a:lstStyle/>
                    <a:p>
                      <a:r>
                        <a:rPr lang="en-US" sz="2400" b="0" dirty="0">
                          <a:solidFill>
                            <a:schemeClr val="tx1"/>
                          </a:solidFill>
                        </a:rPr>
                        <a:t>2011</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2400" b="0" i="0" u="none" strike="noStrike" cap="none" dirty="0">
                          <a:solidFill>
                            <a:schemeClr val="tx1"/>
                          </a:solidFill>
                          <a:effectLst/>
                          <a:latin typeface="+mn-lt"/>
                          <a:ea typeface="+mn-ea"/>
                          <a:cs typeface="+mn-cs"/>
                          <a:sym typeface="Arial"/>
                        </a:rPr>
                        <a:t>- 0.87596</a:t>
                      </a:r>
                      <a:endParaRPr lang="en-US" sz="2400" b="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42479987"/>
                  </a:ext>
                </a:extLst>
              </a:tr>
              <a:tr h="494453">
                <a:tc>
                  <a:txBody>
                    <a:bodyPr/>
                    <a:lstStyle/>
                    <a:p>
                      <a:r>
                        <a:rPr lang="en-US" sz="2400" dirty="0">
                          <a:solidFill>
                            <a:schemeClr val="tx1"/>
                          </a:solidFill>
                        </a:rPr>
                        <a:t>2012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2400" b="0" i="0" u="none" strike="noStrike" cap="none" dirty="0">
                          <a:solidFill>
                            <a:schemeClr val="tx1"/>
                          </a:solidFill>
                          <a:effectLst/>
                          <a:latin typeface="+mn-lt"/>
                          <a:ea typeface="+mn-ea"/>
                          <a:cs typeface="+mn-cs"/>
                          <a:sym typeface="Arial"/>
                        </a:rPr>
                        <a:t>- 0.87579</a:t>
                      </a:r>
                      <a:endParaRPr lang="en-US" sz="240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4217550"/>
                  </a:ext>
                </a:extLst>
              </a:tr>
              <a:tr h="494453">
                <a:tc>
                  <a:txBody>
                    <a:bodyPr/>
                    <a:lstStyle/>
                    <a:p>
                      <a:r>
                        <a:rPr lang="en-US" sz="2400" dirty="0">
                          <a:solidFill>
                            <a:schemeClr val="tx1"/>
                          </a:solidFill>
                        </a:rPr>
                        <a:t>2013</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2400" b="0" i="0" u="none" strike="noStrike" cap="none" dirty="0">
                          <a:solidFill>
                            <a:schemeClr val="tx1"/>
                          </a:solidFill>
                          <a:effectLst/>
                          <a:latin typeface="+mn-lt"/>
                          <a:ea typeface="+mn-ea"/>
                          <a:cs typeface="+mn-cs"/>
                          <a:sym typeface="Arial"/>
                        </a:rPr>
                        <a:t>- 0.87595</a:t>
                      </a:r>
                      <a:endParaRPr lang="en-US" sz="240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6542750"/>
                  </a:ext>
                </a:extLst>
              </a:tr>
            </a:tbl>
          </a:graphicData>
        </a:graphic>
      </p:graphicFrame>
    </p:spTree>
    <p:extLst>
      <p:ext uri="{BB962C8B-B14F-4D97-AF65-F5344CB8AC3E}">
        <p14:creationId xmlns:p14="http://schemas.microsoft.com/office/powerpoint/2010/main" val="8689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ABA28D-670E-B74A-9568-CD4B9BF69458}"/>
              </a:ext>
            </a:extLst>
          </p:cNvPr>
          <p:cNvPicPr>
            <a:picLocks noChangeAspect="1"/>
          </p:cNvPicPr>
          <p:nvPr/>
        </p:nvPicPr>
        <p:blipFill>
          <a:blip r:embed="rId2"/>
          <a:stretch>
            <a:fillRect/>
          </a:stretch>
        </p:blipFill>
        <p:spPr>
          <a:xfrm>
            <a:off x="0" y="381000"/>
            <a:ext cx="12192000" cy="6096000"/>
          </a:xfrm>
          <a:prstGeom prst="rect">
            <a:avLst/>
          </a:prstGeom>
        </p:spPr>
      </p:pic>
    </p:spTree>
    <p:extLst>
      <p:ext uri="{BB962C8B-B14F-4D97-AF65-F5344CB8AC3E}">
        <p14:creationId xmlns:p14="http://schemas.microsoft.com/office/powerpoint/2010/main" val="255395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648A768-41F8-FD44-B266-AE4C8C3B5BC3}"/>
              </a:ext>
            </a:extLst>
          </p:cNvPr>
          <p:cNvPicPr>
            <a:picLocks noChangeAspect="1"/>
          </p:cNvPicPr>
          <p:nvPr/>
        </p:nvPicPr>
        <p:blipFill>
          <a:blip r:embed="rId2"/>
          <a:stretch>
            <a:fillRect/>
          </a:stretch>
        </p:blipFill>
        <p:spPr>
          <a:xfrm>
            <a:off x="0" y="381000"/>
            <a:ext cx="12192000" cy="6096000"/>
          </a:xfrm>
          <a:prstGeom prst="rect">
            <a:avLst/>
          </a:prstGeom>
        </p:spPr>
      </p:pic>
    </p:spTree>
    <p:extLst>
      <p:ext uri="{BB962C8B-B14F-4D97-AF65-F5344CB8AC3E}">
        <p14:creationId xmlns:p14="http://schemas.microsoft.com/office/powerpoint/2010/main" val="986078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1056</Words>
  <Application>Microsoft Macintosh PowerPoint</Application>
  <PresentationFormat>Widescreen</PresentationFormat>
  <Paragraphs>175</Paragraphs>
  <Slides>23</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Calibri Light</vt:lpstr>
      <vt:lpstr>Courier New</vt:lpstr>
      <vt:lpstr>Wingdings</vt:lpstr>
      <vt:lpstr>Office Theme</vt:lpstr>
      <vt:lpstr>Simple Light</vt:lpstr>
      <vt:lpstr>Data Viz DC: Exploring Life Expectancy Relationships</vt:lpstr>
      <vt:lpstr>Dataset: Data Spanning 3 Years &amp; 230+ Countries</vt:lpstr>
      <vt:lpstr>PowerPoint Presentation</vt:lpstr>
      <vt:lpstr>Research Questions #1</vt:lpstr>
      <vt:lpstr>Research Question #2</vt:lpstr>
      <vt:lpstr>Birth Rate and Life Expectancy Summary Stats</vt:lpstr>
      <vt:lpstr>Plots and Correlation for Birth Rate and Life Expectancy</vt:lpstr>
      <vt:lpstr>PowerPoint Presentation</vt:lpstr>
      <vt:lpstr>PowerPoint Presentation</vt:lpstr>
      <vt:lpstr>PowerPoint Presentation</vt:lpstr>
      <vt:lpstr>PowerPoint Presentation</vt:lpstr>
      <vt:lpstr>PowerPoint Presentation</vt:lpstr>
      <vt:lpstr>PowerPoint Presentation</vt:lpstr>
      <vt:lpstr>Agricultural Land Percentage Summary Stats</vt:lpstr>
      <vt:lpstr>Correlations for Agricultural Land</vt:lpstr>
      <vt:lpstr>Plots for Agricultural Land</vt:lpstr>
      <vt:lpstr>Plots for Agricultural Land</vt:lpstr>
      <vt:lpstr>PowerPoint Presentation</vt:lpstr>
      <vt:lpstr>PowerPoint Presentation</vt:lpstr>
      <vt:lpstr>PowerPoint Presentation</vt:lpstr>
      <vt:lpstr>Hypotheses: Supported or Rejected?</vt:lpstr>
      <vt:lpstr>Acknowledgements</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Viz DC: Exploring Life Expectancy Relationships</dc:title>
  <dc:creator>Alex Hernandez</dc:creator>
  <cp:lastModifiedBy>Alex Hernandez</cp:lastModifiedBy>
  <cp:revision>3</cp:revision>
  <dcterms:created xsi:type="dcterms:W3CDTF">2021-01-14T19:31:10Z</dcterms:created>
  <dcterms:modified xsi:type="dcterms:W3CDTF">2021-01-14T23:47:13Z</dcterms:modified>
</cp:coreProperties>
</file>