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18.xml" ContentType="application/vnd.openxmlformats-officedocument.presentationml.slideLayout+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slides/slide29.xml" ContentType="application/vnd.openxmlformats-officedocument.presentationml.slide+xml"/>
  <Override PartName="/ppt/slides/slide76.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6625" r:id="rId3"/>
    <p:sldMasterId id="2147486630" r:id="rId4"/>
    <p:sldMasterId id="2147484742" r:id="rId5"/>
  </p:sldMasterIdLst>
  <p:notesMasterIdLst>
    <p:notesMasterId r:id="rId87"/>
  </p:notesMasterIdLst>
  <p:handoutMasterIdLst>
    <p:handoutMasterId r:id="rId88"/>
  </p:handoutMasterIdLst>
  <p:sldIdLst>
    <p:sldId id="823" r:id="rId6"/>
    <p:sldId id="568" r:id="rId7"/>
    <p:sldId id="997" r:id="rId8"/>
    <p:sldId id="1000" r:id="rId9"/>
    <p:sldId id="1044" r:id="rId10"/>
    <p:sldId id="1131" r:id="rId11"/>
    <p:sldId id="1071" r:id="rId12"/>
    <p:sldId id="1127" r:id="rId13"/>
    <p:sldId id="825" r:id="rId14"/>
    <p:sldId id="1051" r:id="rId15"/>
    <p:sldId id="1089" r:id="rId16"/>
    <p:sldId id="1052" r:id="rId17"/>
    <p:sldId id="1053" r:id="rId18"/>
    <p:sldId id="1090" r:id="rId19"/>
    <p:sldId id="1054" r:id="rId20"/>
    <p:sldId id="1055" r:id="rId21"/>
    <p:sldId id="1056" r:id="rId22"/>
    <p:sldId id="1057" r:id="rId23"/>
    <p:sldId id="1058" r:id="rId24"/>
    <p:sldId id="1077" r:id="rId25"/>
    <p:sldId id="1078" r:id="rId26"/>
    <p:sldId id="1059" r:id="rId27"/>
    <p:sldId id="1060" r:id="rId28"/>
    <p:sldId id="1062" r:id="rId29"/>
    <p:sldId id="1091" r:id="rId30"/>
    <p:sldId id="1092" r:id="rId31"/>
    <p:sldId id="1079" r:id="rId32"/>
    <p:sldId id="1093" r:id="rId33"/>
    <p:sldId id="1094" r:id="rId34"/>
    <p:sldId id="1080" r:id="rId35"/>
    <p:sldId id="1095" r:id="rId36"/>
    <p:sldId id="1063" r:id="rId37"/>
    <p:sldId id="1064" r:id="rId38"/>
    <p:sldId id="1065" r:id="rId39"/>
    <p:sldId id="1066" r:id="rId40"/>
    <p:sldId id="1067" r:id="rId41"/>
    <p:sldId id="1096" r:id="rId42"/>
    <p:sldId id="1098" r:id="rId43"/>
    <p:sldId id="1097" r:id="rId44"/>
    <p:sldId id="1099" r:id="rId45"/>
    <p:sldId id="1100" r:id="rId46"/>
    <p:sldId id="1101" r:id="rId47"/>
    <p:sldId id="1102" r:id="rId48"/>
    <p:sldId id="1103" r:id="rId49"/>
    <p:sldId id="1104" r:id="rId50"/>
    <p:sldId id="1105" r:id="rId51"/>
    <p:sldId id="1106" r:id="rId52"/>
    <p:sldId id="1107" r:id="rId53"/>
    <p:sldId id="1108" r:id="rId54"/>
    <p:sldId id="1109" r:id="rId55"/>
    <p:sldId id="1110" r:id="rId56"/>
    <p:sldId id="1111" r:id="rId57"/>
    <p:sldId id="1112" r:id="rId58"/>
    <p:sldId id="1113" r:id="rId59"/>
    <p:sldId id="1114" r:id="rId60"/>
    <p:sldId id="1115" r:id="rId61"/>
    <p:sldId id="1116" r:id="rId62"/>
    <p:sldId id="1117" r:id="rId63"/>
    <p:sldId id="1118" r:id="rId64"/>
    <p:sldId id="1119" r:id="rId65"/>
    <p:sldId id="1120" r:id="rId66"/>
    <p:sldId id="1121" r:id="rId67"/>
    <p:sldId id="1122" r:id="rId68"/>
    <p:sldId id="801" r:id="rId69"/>
    <p:sldId id="1081" r:id="rId70"/>
    <p:sldId id="1123" r:id="rId71"/>
    <p:sldId id="1124" r:id="rId72"/>
    <p:sldId id="1125" r:id="rId73"/>
    <p:sldId id="1126" r:id="rId74"/>
    <p:sldId id="1087" r:id="rId75"/>
    <p:sldId id="1088" r:id="rId76"/>
    <p:sldId id="1128" r:id="rId77"/>
    <p:sldId id="1129" r:id="rId78"/>
    <p:sldId id="1130" r:id="rId79"/>
    <p:sldId id="1032" r:id="rId80"/>
    <p:sldId id="1133" r:id="rId81"/>
    <p:sldId id="1132" r:id="rId82"/>
    <p:sldId id="1134" r:id="rId83"/>
    <p:sldId id="1135" r:id="rId84"/>
    <p:sldId id="1037" r:id="rId85"/>
    <p:sldId id="1075" r:id="rId86"/>
  </p:sldIdLst>
  <p:sldSz cx="9144000" cy="6858000" type="screen4x3"/>
  <p:notesSz cx="6735763" cy="9866313"/>
  <p:defaultTextStyle>
    <a:defPPr>
      <a:defRPr lang="en-US"/>
    </a:defPPr>
    <a:lvl1pPr algn="l" rtl="0" eaLnBrk="0" fontAlgn="base" hangingPunct="0">
      <a:spcBef>
        <a:spcPct val="0"/>
      </a:spcBef>
      <a:spcAft>
        <a:spcPct val="0"/>
      </a:spcAft>
      <a:defRPr sz="700" b="1" kern="1200">
        <a:solidFill>
          <a:srgbClr val="015885"/>
        </a:solidFill>
        <a:latin typeface="Arial" panose="020B0604020202020204" pitchFamily="34" charset="0"/>
        <a:ea typeface="+mn-ea"/>
        <a:cs typeface="Times New Roman" panose="02020603050405020304" pitchFamily="18" charset="0"/>
      </a:defRPr>
    </a:lvl1pPr>
    <a:lvl2pPr marL="455613" indent="1588" algn="l" rtl="0" eaLnBrk="0" fontAlgn="base" hangingPunct="0">
      <a:spcBef>
        <a:spcPct val="0"/>
      </a:spcBef>
      <a:spcAft>
        <a:spcPct val="0"/>
      </a:spcAft>
      <a:defRPr sz="700" b="1" kern="1200">
        <a:solidFill>
          <a:srgbClr val="015885"/>
        </a:solidFill>
        <a:latin typeface="Arial" panose="020B0604020202020204" pitchFamily="34" charset="0"/>
        <a:ea typeface="+mn-ea"/>
        <a:cs typeface="Times New Roman" panose="02020603050405020304" pitchFamily="18" charset="0"/>
      </a:defRPr>
    </a:lvl2pPr>
    <a:lvl3pPr marL="912813" indent="1588" algn="l" rtl="0" eaLnBrk="0" fontAlgn="base" hangingPunct="0">
      <a:spcBef>
        <a:spcPct val="0"/>
      </a:spcBef>
      <a:spcAft>
        <a:spcPct val="0"/>
      </a:spcAft>
      <a:defRPr sz="700" b="1" kern="1200">
        <a:solidFill>
          <a:srgbClr val="015885"/>
        </a:solidFill>
        <a:latin typeface="Arial" panose="020B0604020202020204" pitchFamily="34" charset="0"/>
        <a:ea typeface="+mn-ea"/>
        <a:cs typeface="Times New Roman" panose="02020603050405020304" pitchFamily="18" charset="0"/>
      </a:defRPr>
    </a:lvl3pPr>
    <a:lvl4pPr marL="1370013" indent="1588" algn="l" rtl="0" eaLnBrk="0" fontAlgn="base" hangingPunct="0">
      <a:spcBef>
        <a:spcPct val="0"/>
      </a:spcBef>
      <a:spcAft>
        <a:spcPct val="0"/>
      </a:spcAft>
      <a:defRPr sz="700" b="1" kern="1200">
        <a:solidFill>
          <a:srgbClr val="015885"/>
        </a:solidFill>
        <a:latin typeface="Arial" panose="020B0604020202020204" pitchFamily="34" charset="0"/>
        <a:ea typeface="+mn-ea"/>
        <a:cs typeface="Times New Roman" panose="02020603050405020304" pitchFamily="18" charset="0"/>
      </a:defRPr>
    </a:lvl4pPr>
    <a:lvl5pPr marL="1827213" indent="1588" algn="l" rtl="0" eaLnBrk="0" fontAlgn="base" hangingPunct="0">
      <a:spcBef>
        <a:spcPct val="0"/>
      </a:spcBef>
      <a:spcAft>
        <a:spcPct val="0"/>
      </a:spcAft>
      <a:defRPr sz="700" b="1" kern="1200">
        <a:solidFill>
          <a:srgbClr val="015885"/>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700" b="1" kern="1200">
        <a:solidFill>
          <a:srgbClr val="015885"/>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700" b="1" kern="1200">
        <a:solidFill>
          <a:srgbClr val="015885"/>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700" b="1" kern="1200">
        <a:solidFill>
          <a:srgbClr val="015885"/>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700" b="1" kern="1200">
        <a:solidFill>
          <a:srgbClr val="015885"/>
        </a:solidFill>
        <a:latin typeface="Arial" panose="020B0604020202020204" pitchFamily="34" charset="0"/>
        <a:ea typeface="+mn-ea"/>
        <a:cs typeface="Times New Roman" panose="02020603050405020304" pitchFamily="18" charset="0"/>
      </a:defRPr>
    </a:lvl9pPr>
  </p:defaultTextStyle>
  <p:extLst>
    <p:ext uri="{EFAFB233-063F-42B5-8137-9DF3F51BA10A}">
      <p15:sldGuideLst xmlns:p15="http://schemas.microsoft.com/office/powerpoint/2012/main" xmlns="">
        <p15:guide id="1" orient="horz" pos="4319">
          <p15:clr>
            <a:srgbClr val="A4A3A4"/>
          </p15:clr>
        </p15:guide>
        <p15:guide id="2" orient="horz" pos="1200">
          <p15:clr>
            <a:srgbClr val="A4A3A4"/>
          </p15:clr>
        </p15:guide>
        <p15:guide id="3" orient="horz" pos="720">
          <p15:clr>
            <a:srgbClr val="A4A3A4"/>
          </p15:clr>
        </p15:guide>
        <p15:guide id="4" pos="912">
          <p15:clr>
            <a:srgbClr val="A4A3A4"/>
          </p15:clr>
        </p15:guide>
        <p15:guide id="5" pos="3552">
          <p15:clr>
            <a:srgbClr val="A4A3A4"/>
          </p15:clr>
        </p15:guide>
        <p15:guide id="6" pos="624">
          <p15:clr>
            <a:srgbClr val="A4A3A4"/>
          </p15:clr>
        </p15:guide>
      </p15:sldGuideLst>
    </p:ext>
    <p:ext uri="{2D200454-40CA-4A62-9FC3-DE9A4176ACB9}">
      <p15:notesGuideLst xmlns:p15="http://schemas.microsoft.com/office/powerpoint/2012/main" xmlns="">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D5E3FF"/>
    <a:srgbClr val="D1E0FF"/>
    <a:srgbClr val="9AD34D"/>
    <a:srgbClr val="97D947"/>
    <a:srgbClr val="4597A0"/>
    <a:srgbClr val="F2F2F2"/>
    <a:srgbClr val="002060"/>
    <a:srgbClr val="DEA900"/>
    <a:srgbClr val="EBFBF0"/>
    <a:srgbClr val="00689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3" autoAdjust="0"/>
    <p:restoredTop sz="99283" autoAdjust="0"/>
  </p:normalViewPr>
  <p:slideViewPr>
    <p:cSldViewPr>
      <p:cViewPr>
        <p:scale>
          <a:sx n="90" d="100"/>
          <a:sy n="90" d="100"/>
        </p:scale>
        <p:origin x="-624" y="678"/>
      </p:cViewPr>
      <p:guideLst>
        <p:guide orient="horz" pos="4319"/>
        <p:guide orient="horz" pos="1200"/>
        <p:guide orient="horz" pos="720"/>
        <p:guide pos="912"/>
        <p:guide pos="3552"/>
        <p:guide pos="624"/>
      </p:guideLst>
    </p:cSldViewPr>
  </p:slideViewPr>
  <p:outlineViewPr>
    <p:cViewPr>
      <p:scale>
        <a:sx n="33" d="100"/>
        <a:sy n="33" d="100"/>
      </p:scale>
      <p:origin x="0" y="8040"/>
    </p:cViewPr>
  </p:outlineViewPr>
  <p:notesTextViewPr>
    <p:cViewPr>
      <p:scale>
        <a:sx n="100" d="100"/>
        <a:sy n="100" d="100"/>
      </p:scale>
      <p:origin x="0" y="0"/>
    </p:cViewPr>
  </p:notesTextViewPr>
  <p:sorterViewPr>
    <p:cViewPr>
      <p:scale>
        <a:sx n="33" d="100"/>
        <a:sy n="33" d="100"/>
      </p:scale>
      <p:origin x="0" y="474"/>
    </p:cViewPr>
  </p:sorterViewPr>
  <p:notesViewPr>
    <p:cSldViewPr>
      <p:cViewPr varScale="1">
        <p:scale>
          <a:sx n="50" d="100"/>
          <a:sy n="50" d="100"/>
        </p:scale>
        <p:origin x="2052" y="54"/>
      </p:cViewPr>
      <p:guideLst>
        <p:guide orient="horz" pos="3108"/>
        <p:guide pos="2122"/>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05DD2-5CF0-42EF-AC6A-85F44482412A}" type="doc">
      <dgm:prSet loTypeId="urn:microsoft.com/office/officeart/2005/8/layout/hList7#1" loCatId="process" qsTypeId="urn:microsoft.com/office/officeart/2005/8/quickstyle/simple1" qsCatId="simple" csTypeId="urn:microsoft.com/office/officeart/2005/8/colors/accent0_3" csCatId="mainScheme" phldr="1"/>
      <dgm:spPr/>
    </dgm:pt>
    <dgm:pt modelId="{E7242C92-8A25-40BD-9F15-F3E63C36C8E7}">
      <dgm:prSet phldrT="[Text]" custT="1"/>
      <dgm:spPr>
        <a:xfrm>
          <a:off x="1528" y="0"/>
          <a:ext cx="2378343" cy="4989052"/>
        </a:xfrm>
        <a:solidFill>
          <a:srgbClr val="ACD59B">
            <a:alpha val="37647"/>
          </a:srgbClr>
        </a:solidFill>
        <a:ln w="25400" cap="flat" cmpd="sng" algn="ctr">
          <a:solidFill>
            <a:srgbClr val="BADCAC"/>
          </a:solidFill>
          <a:prstDash val="solid"/>
        </a:ln>
        <a:effectLst/>
      </dgm:spPr>
      <dgm:t>
        <a:bodyPr/>
        <a:lstStyle/>
        <a:p>
          <a:r>
            <a:rPr lang="en-US" sz="1400" b="1" dirty="0" smtClean="0">
              <a:solidFill>
                <a:srgbClr val="00AE00">
                  <a:lumMod val="50000"/>
                </a:srgbClr>
              </a:solidFill>
              <a:latin typeface="Arial"/>
              <a:ea typeface="+mn-ea"/>
              <a:cs typeface="+mn-cs"/>
            </a:rPr>
            <a:t>Objective</a:t>
          </a:r>
        </a:p>
        <a:p>
          <a:endParaRPr lang="en-US" sz="1400" b="1" dirty="0" smtClean="0">
            <a:solidFill>
              <a:srgbClr val="00AE00">
                <a:lumMod val="50000"/>
              </a:srgbClr>
            </a:solidFill>
            <a:latin typeface="Arial"/>
            <a:ea typeface="+mn-ea"/>
            <a:cs typeface="+mn-cs"/>
          </a:endParaRPr>
        </a:p>
        <a:p>
          <a:endParaRPr lang="en-US" sz="1400" b="1" dirty="0" smtClean="0">
            <a:solidFill>
              <a:srgbClr val="00AE00">
                <a:lumMod val="50000"/>
              </a:srgbClr>
            </a:solidFill>
            <a:latin typeface="Arial"/>
            <a:ea typeface="+mn-ea"/>
            <a:cs typeface="+mn-cs"/>
          </a:endParaRPr>
        </a:p>
        <a:p>
          <a:endParaRPr lang="en-US" sz="1400" b="1" dirty="0" smtClean="0">
            <a:solidFill>
              <a:srgbClr val="336699"/>
            </a:solidFill>
            <a:latin typeface="Arial"/>
            <a:ea typeface="+mn-ea"/>
            <a:cs typeface="+mn-cs"/>
          </a:endParaRPr>
        </a:p>
        <a:p>
          <a:endParaRPr lang="en-US" sz="1400" b="1" dirty="0" smtClean="0">
            <a:solidFill>
              <a:srgbClr val="336699"/>
            </a:solidFill>
            <a:latin typeface="Arial"/>
            <a:ea typeface="+mn-ea"/>
            <a:cs typeface="+mn-cs"/>
          </a:endParaRPr>
        </a:p>
        <a:p>
          <a:endParaRPr lang="en-US" sz="1400" b="1" dirty="0" smtClean="0">
            <a:solidFill>
              <a:srgbClr val="336699"/>
            </a:solidFill>
            <a:latin typeface="Arial"/>
            <a:ea typeface="+mn-ea"/>
            <a:cs typeface="+mn-cs"/>
          </a:endParaRPr>
        </a:p>
        <a:p>
          <a:endParaRPr lang="en-US" sz="1400" b="1" dirty="0">
            <a:solidFill>
              <a:srgbClr val="336699"/>
            </a:solidFill>
            <a:latin typeface="Arial"/>
            <a:ea typeface="+mn-ea"/>
            <a:cs typeface="+mn-cs"/>
          </a:endParaRPr>
        </a:p>
      </dgm:t>
    </dgm:pt>
    <dgm:pt modelId="{2F21BC89-1996-4530-B3E6-6E01AAD508E7}" type="parTrans" cxnId="{B4A8256E-D344-4A69-8CBB-DD0106531DF9}">
      <dgm:prSet/>
      <dgm:spPr/>
      <dgm:t>
        <a:bodyPr/>
        <a:lstStyle/>
        <a:p>
          <a:endParaRPr lang="en-US"/>
        </a:p>
      </dgm:t>
    </dgm:pt>
    <dgm:pt modelId="{0AA25F6E-620D-4F0A-9BE5-4F895FF4ECA4}" type="sibTrans" cxnId="{B4A8256E-D344-4A69-8CBB-DD0106531DF9}">
      <dgm:prSet/>
      <dgm:spPr/>
      <dgm:t>
        <a:bodyPr/>
        <a:lstStyle/>
        <a:p>
          <a:endParaRPr lang="en-US"/>
        </a:p>
      </dgm:t>
    </dgm:pt>
    <dgm:pt modelId="{5B1ECBA0-CA3D-4DB8-99EC-5AFD04BA7C41}">
      <dgm:prSet phldrT="[Text]" custT="1"/>
      <dgm:spPr>
        <a:xfrm>
          <a:off x="2451221" y="0"/>
          <a:ext cx="2378343" cy="4989052"/>
        </a:xfrm>
        <a:solidFill>
          <a:srgbClr val="ACD59B">
            <a:alpha val="37647"/>
          </a:srgbClr>
        </a:solidFill>
        <a:ln w="25400" cap="flat" cmpd="sng" algn="ctr">
          <a:solidFill>
            <a:srgbClr val="BADCAC"/>
          </a:solidFill>
          <a:prstDash val="solid"/>
        </a:ln>
        <a:effectLst/>
      </dgm:spPr>
      <dgm:t>
        <a:bodyPr/>
        <a:lstStyle/>
        <a:p>
          <a:r>
            <a:rPr lang="en-US" sz="1400" b="1" dirty="0" smtClean="0">
              <a:solidFill>
                <a:srgbClr val="00AE00">
                  <a:lumMod val="50000"/>
                </a:srgbClr>
              </a:solidFill>
              <a:latin typeface="Arial"/>
              <a:ea typeface="+mn-ea"/>
              <a:cs typeface="+mn-cs"/>
            </a:rPr>
            <a:t>Scope</a:t>
          </a:r>
        </a:p>
        <a:p>
          <a:endParaRPr lang="en-US" sz="1400" b="1" dirty="0" smtClean="0">
            <a:solidFill>
              <a:srgbClr val="00AE00">
                <a:lumMod val="50000"/>
              </a:srgbClr>
            </a:solidFill>
            <a:latin typeface="Arial"/>
            <a:ea typeface="+mn-ea"/>
            <a:cs typeface="+mn-cs"/>
          </a:endParaRPr>
        </a:p>
        <a:p>
          <a:endParaRPr lang="en-US" sz="1400" b="1" dirty="0" smtClean="0">
            <a:solidFill>
              <a:srgbClr val="00AE00">
                <a:lumMod val="50000"/>
              </a:srgbClr>
            </a:solidFill>
            <a:latin typeface="Arial"/>
            <a:ea typeface="+mn-ea"/>
            <a:cs typeface="+mn-cs"/>
          </a:endParaRPr>
        </a:p>
        <a:p>
          <a:endParaRPr lang="en-US" sz="1400" b="1" dirty="0" smtClean="0">
            <a:solidFill>
              <a:srgbClr val="336699"/>
            </a:solidFill>
            <a:latin typeface="Arial"/>
            <a:ea typeface="+mn-ea"/>
            <a:cs typeface="+mn-cs"/>
          </a:endParaRPr>
        </a:p>
        <a:p>
          <a:endParaRPr lang="en-US" sz="1400" b="1" dirty="0" smtClean="0">
            <a:solidFill>
              <a:srgbClr val="336699"/>
            </a:solidFill>
            <a:latin typeface="Arial"/>
            <a:ea typeface="+mn-ea"/>
            <a:cs typeface="+mn-cs"/>
          </a:endParaRPr>
        </a:p>
        <a:p>
          <a:endParaRPr lang="en-US" sz="1400" b="1" dirty="0" smtClean="0">
            <a:solidFill>
              <a:srgbClr val="336699"/>
            </a:solidFill>
            <a:latin typeface="Arial"/>
            <a:ea typeface="+mn-ea"/>
            <a:cs typeface="+mn-cs"/>
          </a:endParaRPr>
        </a:p>
        <a:p>
          <a:endParaRPr lang="en-US" sz="1400" b="1" dirty="0">
            <a:solidFill>
              <a:srgbClr val="336699"/>
            </a:solidFill>
            <a:latin typeface="Arial"/>
            <a:ea typeface="+mn-ea"/>
            <a:cs typeface="+mn-cs"/>
          </a:endParaRPr>
        </a:p>
      </dgm:t>
    </dgm:pt>
    <dgm:pt modelId="{F4357E26-7E54-44B4-AAD0-94AB583B01B6}" type="parTrans" cxnId="{C6A471B4-72BE-4E88-8DAE-3416B2C399AF}">
      <dgm:prSet/>
      <dgm:spPr/>
      <dgm:t>
        <a:bodyPr/>
        <a:lstStyle/>
        <a:p>
          <a:endParaRPr lang="en-US"/>
        </a:p>
      </dgm:t>
    </dgm:pt>
    <dgm:pt modelId="{E8BAB7AA-286F-4FBA-866C-9F3B41F383D4}" type="sibTrans" cxnId="{C6A471B4-72BE-4E88-8DAE-3416B2C399AF}">
      <dgm:prSet/>
      <dgm:spPr/>
      <dgm:t>
        <a:bodyPr/>
        <a:lstStyle/>
        <a:p>
          <a:endParaRPr lang="en-US"/>
        </a:p>
      </dgm:t>
    </dgm:pt>
    <dgm:pt modelId="{202BB3FC-E188-4A03-B8EB-BBDA4CA82D86}">
      <dgm:prSet phldrT="[Text]" custT="1"/>
      <dgm:spPr>
        <a:xfrm>
          <a:off x="4900915" y="0"/>
          <a:ext cx="2378343" cy="4989052"/>
        </a:xfrm>
        <a:solidFill>
          <a:srgbClr val="ACD59B">
            <a:alpha val="37647"/>
          </a:srgbClr>
        </a:solidFill>
        <a:ln w="25400" cap="flat" cmpd="sng" algn="ctr">
          <a:solidFill>
            <a:srgbClr val="BADCAC"/>
          </a:solidFill>
          <a:prstDash val="solid"/>
        </a:ln>
        <a:effectLst/>
      </dgm:spPr>
      <dgm:t>
        <a:bodyPr/>
        <a:lstStyle/>
        <a:p>
          <a:r>
            <a:rPr lang="en-US" sz="1400" b="1" dirty="0" smtClean="0">
              <a:solidFill>
                <a:srgbClr val="00AE00">
                  <a:lumMod val="50000"/>
                </a:srgbClr>
              </a:solidFill>
              <a:latin typeface="Arial"/>
              <a:ea typeface="+mn-ea"/>
              <a:cs typeface="+mn-cs"/>
            </a:rPr>
            <a:t>Effective Date</a:t>
          </a:r>
        </a:p>
        <a:p>
          <a:endParaRPr lang="en-US" sz="1400" b="1" dirty="0" smtClean="0">
            <a:solidFill>
              <a:srgbClr val="00AE00">
                <a:lumMod val="50000"/>
              </a:srgbClr>
            </a:solidFill>
            <a:latin typeface="Arial"/>
            <a:ea typeface="+mn-ea"/>
            <a:cs typeface="+mn-cs"/>
          </a:endParaRPr>
        </a:p>
        <a:p>
          <a:endParaRPr lang="en-US" sz="1400" b="1" dirty="0" smtClean="0">
            <a:solidFill>
              <a:srgbClr val="00AE00">
                <a:lumMod val="50000"/>
              </a:srgbClr>
            </a:solidFill>
            <a:latin typeface="Arial"/>
            <a:ea typeface="+mn-ea"/>
            <a:cs typeface="+mn-cs"/>
          </a:endParaRPr>
        </a:p>
        <a:p>
          <a:endParaRPr lang="en-US" sz="1400" b="1" dirty="0" smtClean="0">
            <a:solidFill>
              <a:srgbClr val="336699"/>
            </a:solidFill>
            <a:latin typeface="Arial"/>
            <a:ea typeface="+mn-ea"/>
            <a:cs typeface="+mn-cs"/>
          </a:endParaRPr>
        </a:p>
        <a:p>
          <a:endParaRPr lang="en-US" sz="1400" b="1" dirty="0" smtClean="0">
            <a:solidFill>
              <a:srgbClr val="336699"/>
            </a:solidFill>
            <a:latin typeface="Arial"/>
            <a:ea typeface="+mn-ea"/>
            <a:cs typeface="+mn-cs"/>
          </a:endParaRPr>
        </a:p>
        <a:p>
          <a:endParaRPr lang="en-US" sz="1400" b="1" dirty="0" smtClean="0">
            <a:solidFill>
              <a:srgbClr val="336699"/>
            </a:solidFill>
            <a:latin typeface="Arial"/>
            <a:ea typeface="+mn-ea"/>
            <a:cs typeface="+mn-cs"/>
          </a:endParaRPr>
        </a:p>
        <a:p>
          <a:endParaRPr lang="en-US" sz="1400" b="1" dirty="0">
            <a:solidFill>
              <a:srgbClr val="336699"/>
            </a:solidFill>
            <a:latin typeface="Arial"/>
            <a:ea typeface="+mn-ea"/>
            <a:cs typeface="+mn-cs"/>
          </a:endParaRPr>
        </a:p>
      </dgm:t>
    </dgm:pt>
    <dgm:pt modelId="{94C59E81-9545-459A-ABCF-8B0607720667}" type="parTrans" cxnId="{5CF41700-93DC-4B76-9242-D02FDF72CF8C}">
      <dgm:prSet/>
      <dgm:spPr/>
      <dgm:t>
        <a:bodyPr/>
        <a:lstStyle/>
        <a:p>
          <a:endParaRPr lang="en-US"/>
        </a:p>
      </dgm:t>
    </dgm:pt>
    <dgm:pt modelId="{F492ADBB-1064-4A84-A548-7A157F597851}" type="sibTrans" cxnId="{5CF41700-93DC-4B76-9242-D02FDF72CF8C}">
      <dgm:prSet/>
      <dgm:spPr/>
      <dgm:t>
        <a:bodyPr/>
        <a:lstStyle/>
        <a:p>
          <a:endParaRPr lang="en-US"/>
        </a:p>
      </dgm:t>
    </dgm:pt>
    <dgm:pt modelId="{C3E9504D-E35D-4DD5-AEC9-A1F7E3384B55}" type="pres">
      <dgm:prSet presAssocID="{EAB05DD2-5CF0-42EF-AC6A-85F44482412A}" presName="Name0" presStyleCnt="0">
        <dgm:presLayoutVars>
          <dgm:dir/>
          <dgm:resizeHandles val="exact"/>
        </dgm:presLayoutVars>
      </dgm:prSet>
      <dgm:spPr/>
    </dgm:pt>
    <dgm:pt modelId="{9FA256D2-EA4B-4D39-A727-487EF4CF3EB7}" type="pres">
      <dgm:prSet presAssocID="{EAB05DD2-5CF0-42EF-AC6A-85F44482412A}" presName="fgShape" presStyleLbl="fgShp" presStyleIdx="0" presStyleCnt="1" custScaleY="20740" custLinFactNeighborX="220" custLinFactNeighborY="60237"/>
      <dgm:spPr>
        <a:xfrm>
          <a:off x="305967" y="4738604"/>
          <a:ext cx="6698324" cy="155209"/>
        </a:xfrm>
        <a:prstGeom prst="leftRightArrow">
          <a:avLst/>
        </a:prstGeom>
        <a:solidFill>
          <a:srgbClr val="339966"/>
        </a:solidFill>
        <a:ln w="25400" cap="flat" cmpd="sng" algn="ctr">
          <a:solidFill>
            <a:srgbClr val="BADCAC"/>
          </a:solidFill>
          <a:prstDash val="solid"/>
        </a:ln>
        <a:effectLst/>
      </dgm:spPr>
    </dgm:pt>
    <dgm:pt modelId="{1EAD6163-A83B-40D6-AD4E-517829F2A134}" type="pres">
      <dgm:prSet presAssocID="{EAB05DD2-5CF0-42EF-AC6A-85F44482412A}" presName="linComp" presStyleCnt="0"/>
      <dgm:spPr/>
    </dgm:pt>
    <dgm:pt modelId="{D24FB046-E093-45C4-929C-8B356C9424AA}" type="pres">
      <dgm:prSet presAssocID="{E7242C92-8A25-40BD-9F15-F3E63C36C8E7}" presName="compNode" presStyleCnt="0"/>
      <dgm:spPr/>
    </dgm:pt>
    <dgm:pt modelId="{226808FF-D8F6-4E77-99C3-DF48743AAA80}" type="pres">
      <dgm:prSet presAssocID="{E7242C92-8A25-40BD-9F15-F3E63C36C8E7}" presName="bkgdShape" presStyleLbl="node1" presStyleIdx="0" presStyleCnt="3"/>
      <dgm:spPr>
        <a:prstGeom prst="roundRect">
          <a:avLst>
            <a:gd name="adj" fmla="val 10000"/>
          </a:avLst>
        </a:prstGeom>
      </dgm:spPr>
      <dgm:t>
        <a:bodyPr/>
        <a:lstStyle/>
        <a:p>
          <a:endParaRPr lang="en-US"/>
        </a:p>
      </dgm:t>
    </dgm:pt>
    <dgm:pt modelId="{B5D9861F-3E9F-41C4-908F-A258760BC1F9}" type="pres">
      <dgm:prSet presAssocID="{E7242C92-8A25-40BD-9F15-F3E63C36C8E7}" presName="nodeTx" presStyleLbl="node1" presStyleIdx="0" presStyleCnt="3">
        <dgm:presLayoutVars>
          <dgm:bulletEnabled val="1"/>
        </dgm:presLayoutVars>
      </dgm:prSet>
      <dgm:spPr/>
      <dgm:t>
        <a:bodyPr/>
        <a:lstStyle/>
        <a:p>
          <a:endParaRPr lang="en-US"/>
        </a:p>
      </dgm:t>
    </dgm:pt>
    <dgm:pt modelId="{270F9D28-783C-4CC5-9836-BA10C40E2843}" type="pres">
      <dgm:prSet presAssocID="{E7242C92-8A25-40BD-9F15-F3E63C36C8E7}" presName="invisiNode" presStyleLbl="node1" presStyleIdx="0" presStyleCnt="3"/>
      <dgm:spPr/>
    </dgm:pt>
    <dgm:pt modelId="{4BF429F0-8DFA-43EE-9240-088C64A9B667}" type="pres">
      <dgm:prSet presAssocID="{E7242C92-8A25-40BD-9F15-F3E63C36C8E7}" presName="imagNode" presStyleLbl="fgImgPlace1" presStyleIdx="0" presStyleCnt="3" custLinFactNeighborY="445"/>
      <dgm:spPr>
        <a:xfrm>
          <a:off x="360023" y="299343"/>
          <a:ext cx="1661354" cy="1661354"/>
        </a:xfrm>
        <a:prstGeom prst="ellipse">
          <a:avLst/>
        </a:prstGeom>
        <a:blipFill dpi="0" rotWithShape="1">
          <a:blip xmlns:r="http://schemas.openxmlformats.org/officeDocument/2006/relationships" r:embed="rId1"/>
          <a:srcRect/>
          <a:stretch>
            <a:fillRect/>
          </a:stretch>
        </a:blipFill>
        <a:ln w="25400" cap="flat" cmpd="sng" algn="ctr">
          <a:solidFill>
            <a:srgbClr val="BADCAC"/>
          </a:solidFill>
          <a:prstDash val="solid"/>
        </a:ln>
        <a:effectLst/>
      </dgm:spPr>
    </dgm:pt>
    <dgm:pt modelId="{FDC82350-70A8-43EC-8C46-26CDA2A906A4}" type="pres">
      <dgm:prSet presAssocID="{0AA25F6E-620D-4F0A-9BE5-4F895FF4ECA4}" presName="sibTrans" presStyleLbl="sibTrans2D1" presStyleIdx="0" presStyleCnt="0"/>
      <dgm:spPr/>
      <dgm:t>
        <a:bodyPr/>
        <a:lstStyle/>
        <a:p>
          <a:endParaRPr lang="en-US"/>
        </a:p>
      </dgm:t>
    </dgm:pt>
    <dgm:pt modelId="{8D162DD0-DEE3-49D5-BFED-30F9F989707F}" type="pres">
      <dgm:prSet presAssocID="{5B1ECBA0-CA3D-4DB8-99EC-5AFD04BA7C41}" presName="compNode" presStyleCnt="0"/>
      <dgm:spPr/>
    </dgm:pt>
    <dgm:pt modelId="{36F8A3C0-830F-441D-9E70-382AEB77E542}" type="pres">
      <dgm:prSet presAssocID="{5B1ECBA0-CA3D-4DB8-99EC-5AFD04BA7C41}" presName="bkgdShape" presStyleLbl="node1" presStyleIdx="1" presStyleCnt="3"/>
      <dgm:spPr>
        <a:prstGeom prst="roundRect">
          <a:avLst>
            <a:gd name="adj" fmla="val 10000"/>
          </a:avLst>
        </a:prstGeom>
      </dgm:spPr>
      <dgm:t>
        <a:bodyPr/>
        <a:lstStyle/>
        <a:p>
          <a:endParaRPr lang="en-US"/>
        </a:p>
      </dgm:t>
    </dgm:pt>
    <dgm:pt modelId="{D547BB22-A3D0-41AB-9C8C-C1C81465B2FF}" type="pres">
      <dgm:prSet presAssocID="{5B1ECBA0-CA3D-4DB8-99EC-5AFD04BA7C41}" presName="nodeTx" presStyleLbl="node1" presStyleIdx="1" presStyleCnt="3">
        <dgm:presLayoutVars>
          <dgm:bulletEnabled val="1"/>
        </dgm:presLayoutVars>
      </dgm:prSet>
      <dgm:spPr/>
      <dgm:t>
        <a:bodyPr/>
        <a:lstStyle/>
        <a:p>
          <a:endParaRPr lang="en-US"/>
        </a:p>
      </dgm:t>
    </dgm:pt>
    <dgm:pt modelId="{E92083D5-0041-494D-9E63-6759D821C90C}" type="pres">
      <dgm:prSet presAssocID="{5B1ECBA0-CA3D-4DB8-99EC-5AFD04BA7C41}" presName="invisiNode" presStyleLbl="node1" presStyleIdx="1" presStyleCnt="3"/>
      <dgm:spPr/>
    </dgm:pt>
    <dgm:pt modelId="{6A6A30D3-04D5-4FEB-A292-605093EE1B17}" type="pres">
      <dgm:prSet presAssocID="{5B1ECBA0-CA3D-4DB8-99EC-5AFD04BA7C41}" presName="imagNode" presStyleLbl="fgImgPlace1" presStyleIdx="1" presStyleCnt="3"/>
      <dgm:spPr>
        <a:xfrm>
          <a:off x="2809716" y="299343"/>
          <a:ext cx="1661354" cy="1661354"/>
        </a:xfrm>
        <a:prstGeom prst="ellipse">
          <a:avLst/>
        </a:prstGeom>
        <a:blipFill dpi="0" rotWithShape="1">
          <a:blip xmlns:r="http://schemas.openxmlformats.org/officeDocument/2006/relationships" r:embed="rId2"/>
          <a:srcRect/>
          <a:stretch>
            <a:fillRect/>
          </a:stretch>
        </a:blipFill>
        <a:ln w="25400" cap="flat" cmpd="sng" algn="ctr">
          <a:solidFill>
            <a:srgbClr val="BADCAC"/>
          </a:solidFill>
          <a:prstDash val="solid"/>
        </a:ln>
        <a:effectLst/>
      </dgm:spPr>
    </dgm:pt>
    <dgm:pt modelId="{A9BF2C8D-0B89-4684-9FCD-9E46E24CE0A2}" type="pres">
      <dgm:prSet presAssocID="{E8BAB7AA-286F-4FBA-866C-9F3B41F383D4}" presName="sibTrans" presStyleLbl="sibTrans2D1" presStyleIdx="0" presStyleCnt="0"/>
      <dgm:spPr/>
      <dgm:t>
        <a:bodyPr/>
        <a:lstStyle/>
        <a:p>
          <a:endParaRPr lang="en-US"/>
        </a:p>
      </dgm:t>
    </dgm:pt>
    <dgm:pt modelId="{B5B251BD-63DE-4340-B9B1-A7E37A990996}" type="pres">
      <dgm:prSet presAssocID="{202BB3FC-E188-4A03-B8EB-BBDA4CA82D86}" presName="compNode" presStyleCnt="0"/>
      <dgm:spPr/>
    </dgm:pt>
    <dgm:pt modelId="{0059456A-1299-4FD3-A5FB-B6CD6D4C742B}" type="pres">
      <dgm:prSet presAssocID="{202BB3FC-E188-4A03-B8EB-BBDA4CA82D86}" presName="bkgdShape" presStyleLbl="node1" presStyleIdx="2" presStyleCnt="3"/>
      <dgm:spPr>
        <a:prstGeom prst="roundRect">
          <a:avLst>
            <a:gd name="adj" fmla="val 10000"/>
          </a:avLst>
        </a:prstGeom>
      </dgm:spPr>
      <dgm:t>
        <a:bodyPr/>
        <a:lstStyle/>
        <a:p>
          <a:endParaRPr lang="en-US"/>
        </a:p>
      </dgm:t>
    </dgm:pt>
    <dgm:pt modelId="{437B74D1-2A44-4110-BD6A-2C11AFEE2E16}" type="pres">
      <dgm:prSet presAssocID="{202BB3FC-E188-4A03-B8EB-BBDA4CA82D86}" presName="nodeTx" presStyleLbl="node1" presStyleIdx="2" presStyleCnt="3">
        <dgm:presLayoutVars>
          <dgm:bulletEnabled val="1"/>
        </dgm:presLayoutVars>
      </dgm:prSet>
      <dgm:spPr/>
      <dgm:t>
        <a:bodyPr/>
        <a:lstStyle/>
        <a:p>
          <a:endParaRPr lang="en-US"/>
        </a:p>
      </dgm:t>
    </dgm:pt>
    <dgm:pt modelId="{731AA6B2-7E59-4B2A-A6A5-B8B1E07DECBD}" type="pres">
      <dgm:prSet presAssocID="{202BB3FC-E188-4A03-B8EB-BBDA4CA82D86}" presName="invisiNode" presStyleLbl="node1" presStyleIdx="2" presStyleCnt="3"/>
      <dgm:spPr/>
    </dgm:pt>
    <dgm:pt modelId="{7754D344-39AB-4C3B-9CCA-DE934EAF328B}" type="pres">
      <dgm:prSet presAssocID="{202BB3FC-E188-4A03-B8EB-BBDA4CA82D86}" presName="imagNode" presStyleLbl="fgImgPlace1" presStyleIdx="2" presStyleCnt="3"/>
      <dgm:spPr>
        <a:xfrm>
          <a:off x="5259409" y="299343"/>
          <a:ext cx="1661354" cy="1661354"/>
        </a:xfrm>
        <a:prstGeom prst="ellipse">
          <a:avLst/>
        </a:prstGeom>
        <a:blipFill dpi="0" rotWithShape="1">
          <a:blip xmlns:r="http://schemas.openxmlformats.org/officeDocument/2006/relationships" r:embed="rId3"/>
          <a:srcRect/>
          <a:stretch>
            <a:fillRect/>
          </a:stretch>
        </a:blipFill>
        <a:ln w="25400" cap="flat" cmpd="sng" algn="ctr">
          <a:solidFill>
            <a:srgbClr val="BADCAC"/>
          </a:solidFill>
          <a:prstDash val="solid"/>
        </a:ln>
        <a:effectLst/>
      </dgm:spPr>
    </dgm:pt>
  </dgm:ptLst>
  <dgm:cxnLst>
    <dgm:cxn modelId="{0FF6BF6B-BA46-42BC-917D-CA23E7FCEBAF}" type="presOf" srcId="{E8BAB7AA-286F-4FBA-866C-9F3B41F383D4}" destId="{A9BF2C8D-0B89-4684-9FCD-9E46E24CE0A2}" srcOrd="0" destOrd="0" presId="urn:microsoft.com/office/officeart/2005/8/layout/hList7#1"/>
    <dgm:cxn modelId="{748AE6D2-4D95-456D-B662-6DBA372120BD}" type="presOf" srcId="{E7242C92-8A25-40BD-9F15-F3E63C36C8E7}" destId="{B5D9861F-3E9F-41C4-908F-A258760BC1F9}" srcOrd="1" destOrd="0" presId="urn:microsoft.com/office/officeart/2005/8/layout/hList7#1"/>
    <dgm:cxn modelId="{289C89E6-B655-443C-B6F9-EE8B36BBF6A3}" type="presOf" srcId="{5B1ECBA0-CA3D-4DB8-99EC-5AFD04BA7C41}" destId="{36F8A3C0-830F-441D-9E70-382AEB77E542}" srcOrd="0" destOrd="0" presId="urn:microsoft.com/office/officeart/2005/8/layout/hList7#1"/>
    <dgm:cxn modelId="{7FF179B1-4289-4409-8638-B27D9A430A27}" type="presOf" srcId="{5B1ECBA0-CA3D-4DB8-99EC-5AFD04BA7C41}" destId="{D547BB22-A3D0-41AB-9C8C-C1C81465B2FF}" srcOrd="1" destOrd="0" presId="urn:microsoft.com/office/officeart/2005/8/layout/hList7#1"/>
    <dgm:cxn modelId="{C6A471B4-72BE-4E88-8DAE-3416B2C399AF}" srcId="{EAB05DD2-5CF0-42EF-AC6A-85F44482412A}" destId="{5B1ECBA0-CA3D-4DB8-99EC-5AFD04BA7C41}" srcOrd="1" destOrd="0" parTransId="{F4357E26-7E54-44B4-AAD0-94AB583B01B6}" sibTransId="{E8BAB7AA-286F-4FBA-866C-9F3B41F383D4}"/>
    <dgm:cxn modelId="{18E31C1C-C6D9-4BC7-BCCC-855A13ED6A67}" type="presOf" srcId="{EAB05DD2-5CF0-42EF-AC6A-85F44482412A}" destId="{C3E9504D-E35D-4DD5-AEC9-A1F7E3384B55}" srcOrd="0" destOrd="0" presId="urn:microsoft.com/office/officeart/2005/8/layout/hList7#1"/>
    <dgm:cxn modelId="{7D289FB7-413D-41B2-8CFC-34F9F371D25A}" type="presOf" srcId="{E7242C92-8A25-40BD-9F15-F3E63C36C8E7}" destId="{226808FF-D8F6-4E77-99C3-DF48743AAA80}" srcOrd="0" destOrd="0" presId="urn:microsoft.com/office/officeart/2005/8/layout/hList7#1"/>
    <dgm:cxn modelId="{5CF41700-93DC-4B76-9242-D02FDF72CF8C}" srcId="{EAB05DD2-5CF0-42EF-AC6A-85F44482412A}" destId="{202BB3FC-E188-4A03-B8EB-BBDA4CA82D86}" srcOrd="2" destOrd="0" parTransId="{94C59E81-9545-459A-ABCF-8B0607720667}" sibTransId="{F492ADBB-1064-4A84-A548-7A157F597851}"/>
    <dgm:cxn modelId="{B4A8256E-D344-4A69-8CBB-DD0106531DF9}" srcId="{EAB05DD2-5CF0-42EF-AC6A-85F44482412A}" destId="{E7242C92-8A25-40BD-9F15-F3E63C36C8E7}" srcOrd="0" destOrd="0" parTransId="{2F21BC89-1996-4530-B3E6-6E01AAD508E7}" sibTransId="{0AA25F6E-620D-4F0A-9BE5-4F895FF4ECA4}"/>
    <dgm:cxn modelId="{F8EF4A7D-727A-4AFA-8329-F8F00AF17C3A}" type="presOf" srcId="{202BB3FC-E188-4A03-B8EB-BBDA4CA82D86}" destId="{437B74D1-2A44-4110-BD6A-2C11AFEE2E16}" srcOrd="1" destOrd="0" presId="urn:microsoft.com/office/officeart/2005/8/layout/hList7#1"/>
    <dgm:cxn modelId="{4F1EF0B2-8E2D-4EFC-9A3B-77CD40D8B9D9}" type="presOf" srcId="{202BB3FC-E188-4A03-B8EB-BBDA4CA82D86}" destId="{0059456A-1299-4FD3-A5FB-B6CD6D4C742B}" srcOrd="0" destOrd="0" presId="urn:microsoft.com/office/officeart/2005/8/layout/hList7#1"/>
    <dgm:cxn modelId="{D33AABB7-ADE3-46A0-B678-8E4A04531B96}" type="presOf" srcId="{0AA25F6E-620D-4F0A-9BE5-4F895FF4ECA4}" destId="{FDC82350-70A8-43EC-8C46-26CDA2A906A4}" srcOrd="0" destOrd="0" presId="urn:microsoft.com/office/officeart/2005/8/layout/hList7#1"/>
    <dgm:cxn modelId="{034ADA0B-4AA9-4415-BEE4-01C2DA02A1D0}" type="presParOf" srcId="{C3E9504D-E35D-4DD5-AEC9-A1F7E3384B55}" destId="{9FA256D2-EA4B-4D39-A727-487EF4CF3EB7}" srcOrd="0" destOrd="0" presId="urn:microsoft.com/office/officeart/2005/8/layout/hList7#1"/>
    <dgm:cxn modelId="{A2330E3E-91AA-416F-A60D-EFD3E0876EE5}" type="presParOf" srcId="{C3E9504D-E35D-4DD5-AEC9-A1F7E3384B55}" destId="{1EAD6163-A83B-40D6-AD4E-517829F2A134}" srcOrd="1" destOrd="0" presId="urn:microsoft.com/office/officeart/2005/8/layout/hList7#1"/>
    <dgm:cxn modelId="{7417FAEE-F973-4E99-A7D7-782A55AB04D7}" type="presParOf" srcId="{1EAD6163-A83B-40D6-AD4E-517829F2A134}" destId="{D24FB046-E093-45C4-929C-8B356C9424AA}" srcOrd="0" destOrd="0" presId="urn:microsoft.com/office/officeart/2005/8/layout/hList7#1"/>
    <dgm:cxn modelId="{A9D715D1-C687-4D86-BAEC-D3D4C44D621D}" type="presParOf" srcId="{D24FB046-E093-45C4-929C-8B356C9424AA}" destId="{226808FF-D8F6-4E77-99C3-DF48743AAA80}" srcOrd="0" destOrd="0" presId="urn:microsoft.com/office/officeart/2005/8/layout/hList7#1"/>
    <dgm:cxn modelId="{29D866F8-ADF7-4291-B077-1054E8B1E10A}" type="presParOf" srcId="{D24FB046-E093-45C4-929C-8B356C9424AA}" destId="{B5D9861F-3E9F-41C4-908F-A258760BC1F9}" srcOrd="1" destOrd="0" presId="urn:microsoft.com/office/officeart/2005/8/layout/hList7#1"/>
    <dgm:cxn modelId="{98DC18B6-4CCF-4230-A43D-036A9FB905FE}" type="presParOf" srcId="{D24FB046-E093-45C4-929C-8B356C9424AA}" destId="{270F9D28-783C-4CC5-9836-BA10C40E2843}" srcOrd="2" destOrd="0" presId="urn:microsoft.com/office/officeart/2005/8/layout/hList7#1"/>
    <dgm:cxn modelId="{6ABFF331-BCB5-4F12-844B-106302FF5341}" type="presParOf" srcId="{D24FB046-E093-45C4-929C-8B356C9424AA}" destId="{4BF429F0-8DFA-43EE-9240-088C64A9B667}" srcOrd="3" destOrd="0" presId="urn:microsoft.com/office/officeart/2005/8/layout/hList7#1"/>
    <dgm:cxn modelId="{999F79D8-4D1E-4C19-AC01-1EE0E9A59EEA}" type="presParOf" srcId="{1EAD6163-A83B-40D6-AD4E-517829F2A134}" destId="{FDC82350-70A8-43EC-8C46-26CDA2A906A4}" srcOrd="1" destOrd="0" presId="urn:microsoft.com/office/officeart/2005/8/layout/hList7#1"/>
    <dgm:cxn modelId="{006B4F8F-1E72-493A-B310-118A0B3FF11C}" type="presParOf" srcId="{1EAD6163-A83B-40D6-AD4E-517829F2A134}" destId="{8D162DD0-DEE3-49D5-BFED-30F9F989707F}" srcOrd="2" destOrd="0" presId="urn:microsoft.com/office/officeart/2005/8/layout/hList7#1"/>
    <dgm:cxn modelId="{ECD972E8-19B4-4857-90A6-9E586388F556}" type="presParOf" srcId="{8D162DD0-DEE3-49D5-BFED-30F9F989707F}" destId="{36F8A3C0-830F-441D-9E70-382AEB77E542}" srcOrd="0" destOrd="0" presId="urn:microsoft.com/office/officeart/2005/8/layout/hList7#1"/>
    <dgm:cxn modelId="{67B49A3A-F26D-4414-8283-B6DFB5653C80}" type="presParOf" srcId="{8D162DD0-DEE3-49D5-BFED-30F9F989707F}" destId="{D547BB22-A3D0-41AB-9C8C-C1C81465B2FF}" srcOrd="1" destOrd="0" presId="urn:microsoft.com/office/officeart/2005/8/layout/hList7#1"/>
    <dgm:cxn modelId="{856DE362-6C47-41CB-8E76-83BEE52F1323}" type="presParOf" srcId="{8D162DD0-DEE3-49D5-BFED-30F9F989707F}" destId="{E92083D5-0041-494D-9E63-6759D821C90C}" srcOrd="2" destOrd="0" presId="urn:microsoft.com/office/officeart/2005/8/layout/hList7#1"/>
    <dgm:cxn modelId="{25F8B035-B462-474E-8943-92CF46D30E4E}" type="presParOf" srcId="{8D162DD0-DEE3-49D5-BFED-30F9F989707F}" destId="{6A6A30D3-04D5-4FEB-A292-605093EE1B17}" srcOrd="3" destOrd="0" presId="urn:microsoft.com/office/officeart/2005/8/layout/hList7#1"/>
    <dgm:cxn modelId="{7B19A1DC-8202-46DB-A98C-7F396E345582}" type="presParOf" srcId="{1EAD6163-A83B-40D6-AD4E-517829F2A134}" destId="{A9BF2C8D-0B89-4684-9FCD-9E46E24CE0A2}" srcOrd="3" destOrd="0" presId="urn:microsoft.com/office/officeart/2005/8/layout/hList7#1"/>
    <dgm:cxn modelId="{27630CDF-8462-45E1-8C57-5312DE3249D0}" type="presParOf" srcId="{1EAD6163-A83B-40D6-AD4E-517829F2A134}" destId="{B5B251BD-63DE-4340-B9B1-A7E37A990996}" srcOrd="4" destOrd="0" presId="urn:microsoft.com/office/officeart/2005/8/layout/hList7#1"/>
    <dgm:cxn modelId="{03B1FB15-3416-4C72-8915-637D76E7BBD7}" type="presParOf" srcId="{B5B251BD-63DE-4340-B9B1-A7E37A990996}" destId="{0059456A-1299-4FD3-A5FB-B6CD6D4C742B}" srcOrd="0" destOrd="0" presId="urn:microsoft.com/office/officeart/2005/8/layout/hList7#1"/>
    <dgm:cxn modelId="{4CB5BBEE-1103-4C07-9633-89EC41D327B7}" type="presParOf" srcId="{B5B251BD-63DE-4340-B9B1-A7E37A990996}" destId="{437B74D1-2A44-4110-BD6A-2C11AFEE2E16}" srcOrd="1" destOrd="0" presId="urn:microsoft.com/office/officeart/2005/8/layout/hList7#1"/>
    <dgm:cxn modelId="{527A6C79-2F7A-47EA-BFFB-CE332B036CB1}" type="presParOf" srcId="{B5B251BD-63DE-4340-B9B1-A7E37A990996}" destId="{731AA6B2-7E59-4B2A-A6A5-B8B1E07DECBD}" srcOrd="2" destOrd="0" presId="urn:microsoft.com/office/officeart/2005/8/layout/hList7#1"/>
    <dgm:cxn modelId="{8B6D398B-66F8-44DD-B4B4-35D4CB3F4394}" type="presParOf" srcId="{B5B251BD-63DE-4340-B9B1-A7E37A990996}" destId="{7754D344-39AB-4C3B-9CCA-DE934EAF328B}" srcOrd="3" destOrd="0" presId="urn:microsoft.com/office/officeart/2005/8/layout/hList7#1"/>
  </dgm:cxnLst>
  <dgm:bg>
    <a:no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6808FF-D8F6-4E77-99C3-DF48743AAA80}">
      <dsp:nvSpPr>
        <dsp:cNvPr id="0" name=""/>
        <dsp:cNvSpPr/>
      </dsp:nvSpPr>
      <dsp:spPr>
        <a:xfrm>
          <a:off x="1625" y="0"/>
          <a:ext cx="2529302" cy="4989052"/>
        </a:xfrm>
        <a:prstGeom prst="roundRect">
          <a:avLst>
            <a:gd name="adj" fmla="val 10000"/>
          </a:avLst>
        </a:prstGeom>
        <a:solidFill>
          <a:srgbClr val="ACD59B">
            <a:alpha val="37647"/>
          </a:srgbClr>
        </a:solidFill>
        <a:ln w="25400" cap="flat" cmpd="sng" algn="ctr">
          <a:solidFill>
            <a:srgbClr val="BADCA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AE00">
                  <a:lumMod val="50000"/>
                </a:srgbClr>
              </a:solidFill>
              <a:latin typeface="Arial"/>
              <a:ea typeface="+mn-ea"/>
              <a:cs typeface="+mn-cs"/>
            </a:rPr>
            <a:t>Objective</a:t>
          </a:r>
        </a:p>
        <a:p>
          <a:pPr lvl="0" algn="ctr" defTabSz="622300">
            <a:lnSpc>
              <a:spcPct val="90000"/>
            </a:lnSpc>
            <a:spcBef>
              <a:spcPct val="0"/>
            </a:spcBef>
            <a:spcAft>
              <a:spcPct val="35000"/>
            </a:spcAft>
          </a:pPr>
          <a:endParaRPr lang="en-US" sz="1400" b="1" kern="1200" dirty="0" smtClean="0">
            <a:solidFill>
              <a:srgbClr val="00AE00">
                <a:lumMod val="50000"/>
              </a:srgbClr>
            </a:solidFill>
            <a:latin typeface="Arial"/>
            <a:ea typeface="+mn-ea"/>
            <a:cs typeface="+mn-cs"/>
          </a:endParaRPr>
        </a:p>
        <a:p>
          <a:pPr lvl="0" algn="ctr" defTabSz="622300">
            <a:lnSpc>
              <a:spcPct val="90000"/>
            </a:lnSpc>
            <a:spcBef>
              <a:spcPct val="0"/>
            </a:spcBef>
            <a:spcAft>
              <a:spcPct val="35000"/>
            </a:spcAft>
          </a:pPr>
          <a:endParaRPr lang="en-US" sz="1400" b="1" kern="1200" dirty="0" smtClean="0">
            <a:solidFill>
              <a:srgbClr val="00AE00">
                <a:lumMod val="50000"/>
              </a:srgbClr>
            </a:solidFill>
            <a:latin typeface="Arial"/>
            <a:ea typeface="+mn-ea"/>
            <a:cs typeface="+mn-cs"/>
          </a:endParaRPr>
        </a:p>
        <a:p>
          <a:pPr lvl="0" algn="ctr" defTabSz="622300">
            <a:lnSpc>
              <a:spcPct val="90000"/>
            </a:lnSpc>
            <a:spcBef>
              <a:spcPct val="0"/>
            </a:spcBef>
            <a:spcAft>
              <a:spcPct val="35000"/>
            </a:spcAft>
          </a:pPr>
          <a:endParaRPr lang="en-US" sz="1400" b="1" kern="1200" dirty="0" smtClean="0">
            <a:solidFill>
              <a:srgbClr val="336699"/>
            </a:solidFill>
            <a:latin typeface="Arial"/>
            <a:ea typeface="+mn-ea"/>
            <a:cs typeface="+mn-cs"/>
          </a:endParaRPr>
        </a:p>
        <a:p>
          <a:pPr lvl="0" algn="ctr" defTabSz="622300">
            <a:lnSpc>
              <a:spcPct val="90000"/>
            </a:lnSpc>
            <a:spcBef>
              <a:spcPct val="0"/>
            </a:spcBef>
            <a:spcAft>
              <a:spcPct val="35000"/>
            </a:spcAft>
          </a:pPr>
          <a:endParaRPr lang="en-US" sz="1400" b="1" kern="1200" dirty="0" smtClean="0">
            <a:solidFill>
              <a:srgbClr val="336699"/>
            </a:solidFill>
            <a:latin typeface="Arial"/>
            <a:ea typeface="+mn-ea"/>
            <a:cs typeface="+mn-cs"/>
          </a:endParaRPr>
        </a:p>
        <a:p>
          <a:pPr lvl="0" algn="ctr" defTabSz="622300">
            <a:lnSpc>
              <a:spcPct val="90000"/>
            </a:lnSpc>
            <a:spcBef>
              <a:spcPct val="0"/>
            </a:spcBef>
            <a:spcAft>
              <a:spcPct val="35000"/>
            </a:spcAft>
          </a:pPr>
          <a:endParaRPr lang="en-US" sz="1400" b="1" kern="1200" dirty="0" smtClean="0">
            <a:solidFill>
              <a:srgbClr val="336699"/>
            </a:solidFill>
            <a:latin typeface="Arial"/>
            <a:ea typeface="+mn-ea"/>
            <a:cs typeface="+mn-cs"/>
          </a:endParaRPr>
        </a:p>
        <a:p>
          <a:pPr lvl="0" algn="ctr" defTabSz="622300">
            <a:lnSpc>
              <a:spcPct val="90000"/>
            </a:lnSpc>
            <a:spcBef>
              <a:spcPct val="0"/>
            </a:spcBef>
            <a:spcAft>
              <a:spcPct val="35000"/>
            </a:spcAft>
          </a:pPr>
          <a:endParaRPr lang="en-US" sz="1400" b="1" kern="1200" dirty="0">
            <a:solidFill>
              <a:srgbClr val="336699"/>
            </a:solidFill>
            <a:latin typeface="Arial"/>
            <a:ea typeface="+mn-ea"/>
            <a:cs typeface="+mn-cs"/>
          </a:endParaRPr>
        </a:p>
      </dsp:txBody>
      <dsp:txXfrm>
        <a:off x="1625" y="1995620"/>
        <a:ext cx="2529302" cy="1995620"/>
      </dsp:txXfrm>
    </dsp:sp>
    <dsp:sp modelId="{4BF429F0-8DFA-43EE-9240-088C64A9B667}">
      <dsp:nvSpPr>
        <dsp:cNvPr id="0" name=""/>
        <dsp:cNvSpPr/>
      </dsp:nvSpPr>
      <dsp:spPr>
        <a:xfrm>
          <a:off x="435599" y="306736"/>
          <a:ext cx="1661354" cy="1661354"/>
        </a:xfrm>
        <a:prstGeom prst="ellipse">
          <a:avLst/>
        </a:prstGeom>
        <a:blipFill dpi="0" rotWithShape="1">
          <a:blip xmlns:r="http://schemas.openxmlformats.org/officeDocument/2006/relationships" r:embed="rId1"/>
          <a:srcRect/>
          <a:stretch>
            <a:fillRect/>
          </a:stretch>
        </a:blipFill>
        <a:ln w="25400" cap="flat" cmpd="sng" algn="ctr">
          <a:solidFill>
            <a:srgbClr val="BADCAC"/>
          </a:solidFill>
          <a:prstDash val="solid"/>
        </a:ln>
        <a:effectLst/>
      </dsp:spPr>
      <dsp:style>
        <a:lnRef idx="2">
          <a:scrgbClr r="0" g="0" b="0"/>
        </a:lnRef>
        <a:fillRef idx="1">
          <a:scrgbClr r="0" g="0" b="0"/>
        </a:fillRef>
        <a:effectRef idx="0">
          <a:scrgbClr r="0" g="0" b="0"/>
        </a:effectRef>
        <a:fontRef idx="minor"/>
      </dsp:style>
    </dsp:sp>
    <dsp:sp modelId="{36F8A3C0-830F-441D-9E70-382AEB77E542}">
      <dsp:nvSpPr>
        <dsp:cNvPr id="0" name=""/>
        <dsp:cNvSpPr/>
      </dsp:nvSpPr>
      <dsp:spPr>
        <a:xfrm>
          <a:off x="2606807" y="0"/>
          <a:ext cx="2529302" cy="4989052"/>
        </a:xfrm>
        <a:prstGeom prst="roundRect">
          <a:avLst>
            <a:gd name="adj" fmla="val 10000"/>
          </a:avLst>
        </a:prstGeom>
        <a:solidFill>
          <a:srgbClr val="ACD59B">
            <a:alpha val="37647"/>
          </a:srgbClr>
        </a:solidFill>
        <a:ln w="25400" cap="flat" cmpd="sng" algn="ctr">
          <a:solidFill>
            <a:srgbClr val="BADCA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AE00">
                  <a:lumMod val="50000"/>
                </a:srgbClr>
              </a:solidFill>
              <a:latin typeface="Arial"/>
              <a:ea typeface="+mn-ea"/>
              <a:cs typeface="+mn-cs"/>
            </a:rPr>
            <a:t>Scope</a:t>
          </a:r>
        </a:p>
        <a:p>
          <a:pPr lvl="0" algn="ctr" defTabSz="622300">
            <a:lnSpc>
              <a:spcPct val="90000"/>
            </a:lnSpc>
            <a:spcBef>
              <a:spcPct val="0"/>
            </a:spcBef>
            <a:spcAft>
              <a:spcPct val="35000"/>
            </a:spcAft>
          </a:pPr>
          <a:endParaRPr lang="en-US" sz="1400" b="1" kern="1200" dirty="0" smtClean="0">
            <a:solidFill>
              <a:srgbClr val="00AE00">
                <a:lumMod val="50000"/>
              </a:srgbClr>
            </a:solidFill>
            <a:latin typeface="Arial"/>
            <a:ea typeface="+mn-ea"/>
            <a:cs typeface="+mn-cs"/>
          </a:endParaRPr>
        </a:p>
        <a:p>
          <a:pPr lvl="0" algn="ctr" defTabSz="622300">
            <a:lnSpc>
              <a:spcPct val="90000"/>
            </a:lnSpc>
            <a:spcBef>
              <a:spcPct val="0"/>
            </a:spcBef>
            <a:spcAft>
              <a:spcPct val="35000"/>
            </a:spcAft>
          </a:pPr>
          <a:endParaRPr lang="en-US" sz="1400" b="1" kern="1200" dirty="0" smtClean="0">
            <a:solidFill>
              <a:srgbClr val="00AE00">
                <a:lumMod val="50000"/>
              </a:srgbClr>
            </a:solidFill>
            <a:latin typeface="Arial"/>
            <a:ea typeface="+mn-ea"/>
            <a:cs typeface="+mn-cs"/>
          </a:endParaRPr>
        </a:p>
        <a:p>
          <a:pPr lvl="0" algn="ctr" defTabSz="622300">
            <a:lnSpc>
              <a:spcPct val="90000"/>
            </a:lnSpc>
            <a:spcBef>
              <a:spcPct val="0"/>
            </a:spcBef>
            <a:spcAft>
              <a:spcPct val="35000"/>
            </a:spcAft>
          </a:pPr>
          <a:endParaRPr lang="en-US" sz="1400" b="1" kern="1200" dirty="0" smtClean="0">
            <a:solidFill>
              <a:srgbClr val="336699"/>
            </a:solidFill>
            <a:latin typeface="Arial"/>
            <a:ea typeface="+mn-ea"/>
            <a:cs typeface="+mn-cs"/>
          </a:endParaRPr>
        </a:p>
        <a:p>
          <a:pPr lvl="0" algn="ctr" defTabSz="622300">
            <a:lnSpc>
              <a:spcPct val="90000"/>
            </a:lnSpc>
            <a:spcBef>
              <a:spcPct val="0"/>
            </a:spcBef>
            <a:spcAft>
              <a:spcPct val="35000"/>
            </a:spcAft>
          </a:pPr>
          <a:endParaRPr lang="en-US" sz="1400" b="1" kern="1200" dirty="0" smtClean="0">
            <a:solidFill>
              <a:srgbClr val="336699"/>
            </a:solidFill>
            <a:latin typeface="Arial"/>
            <a:ea typeface="+mn-ea"/>
            <a:cs typeface="+mn-cs"/>
          </a:endParaRPr>
        </a:p>
        <a:p>
          <a:pPr lvl="0" algn="ctr" defTabSz="622300">
            <a:lnSpc>
              <a:spcPct val="90000"/>
            </a:lnSpc>
            <a:spcBef>
              <a:spcPct val="0"/>
            </a:spcBef>
            <a:spcAft>
              <a:spcPct val="35000"/>
            </a:spcAft>
          </a:pPr>
          <a:endParaRPr lang="en-US" sz="1400" b="1" kern="1200" dirty="0" smtClean="0">
            <a:solidFill>
              <a:srgbClr val="336699"/>
            </a:solidFill>
            <a:latin typeface="Arial"/>
            <a:ea typeface="+mn-ea"/>
            <a:cs typeface="+mn-cs"/>
          </a:endParaRPr>
        </a:p>
        <a:p>
          <a:pPr lvl="0" algn="ctr" defTabSz="622300">
            <a:lnSpc>
              <a:spcPct val="90000"/>
            </a:lnSpc>
            <a:spcBef>
              <a:spcPct val="0"/>
            </a:spcBef>
            <a:spcAft>
              <a:spcPct val="35000"/>
            </a:spcAft>
          </a:pPr>
          <a:endParaRPr lang="en-US" sz="1400" b="1" kern="1200" dirty="0">
            <a:solidFill>
              <a:srgbClr val="336699"/>
            </a:solidFill>
            <a:latin typeface="Arial"/>
            <a:ea typeface="+mn-ea"/>
            <a:cs typeface="+mn-cs"/>
          </a:endParaRPr>
        </a:p>
      </dsp:txBody>
      <dsp:txXfrm>
        <a:off x="2606807" y="1995620"/>
        <a:ext cx="2529302" cy="1995620"/>
      </dsp:txXfrm>
    </dsp:sp>
    <dsp:sp modelId="{6A6A30D3-04D5-4FEB-A292-605093EE1B17}">
      <dsp:nvSpPr>
        <dsp:cNvPr id="0" name=""/>
        <dsp:cNvSpPr/>
      </dsp:nvSpPr>
      <dsp:spPr>
        <a:xfrm>
          <a:off x="3040781" y="299343"/>
          <a:ext cx="1661354" cy="1661354"/>
        </a:xfrm>
        <a:prstGeom prst="ellipse">
          <a:avLst/>
        </a:prstGeom>
        <a:blipFill dpi="0" rotWithShape="1">
          <a:blip xmlns:r="http://schemas.openxmlformats.org/officeDocument/2006/relationships" r:embed="rId2"/>
          <a:srcRect/>
          <a:stretch>
            <a:fillRect/>
          </a:stretch>
        </a:blipFill>
        <a:ln w="25400" cap="flat" cmpd="sng" algn="ctr">
          <a:solidFill>
            <a:srgbClr val="BADCAC"/>
          </a:solidFill>
          <a:prstDash val="solid"/>
        </a:ln>
        <a:effectLst/>
      </dsp:spPr>
      <dsp:style>
        <a:lnRef idx="2">
          <a:scrgbClr r="0" g="0" b="0"/>
        </a:lnRef>
        <a:fillRef idx="1">
          <a:scrgbClr r="0" g="0" b="0"/>
        </a:fillRef>
        <a:effectRef idx="0">
          <a:scrgbClr r="0" g="0" b="0"/>
        </a:effectRef>
        <a:fontRef idx="minor"/>
      </dsp:style>
    </dsp:sp>
    <dsp:sp modelId="{0059456A-1299-4FD3-A5FB-B6CD6D4C742B}">
      <dsp:nvSpPr>
        <dsp:cNvPr id="0" name=""/>
        <dsp:cNvSpPr/>
      </dsp:nvSpPr>
      <dsp:spPr>
        <a:xfrm>
          <a:off x="5211989" y="0"/>
          <a:ext cx="2529302" cy="4989052"/>
        </a:xfrm>
        <a:prstGeom prst="roundRect">
          <a:avLst>
            <a:gd name="adj" fmla="val 10000"/>
          </a:avLst>
        </a:prstGeom>
        <a:solidFill>
          <a:srgbClr val="ACD59B">
            <a:alpha val="37647"/>
          </a:srgbClr>
        </a:solidFill>
        <a:ln w="25400" cap="flat" cmpd="sng" algn="ctr">
          <a:solidFill>
            <a:srgbClr val="BADCA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AE00">
                  <a:lumMod val="50000"/>
                </a:srgbClr>
              </a:solidFill>
              <a:latin typeface="Arial"/>
              <a:ea typeface="+mn-ea"/>
              <a:cs typeface="+mn-cs"/>
            </a:rPr>
            <a:t>Effective Date</a:t>
          </a:r>
        </a:p>
        <a:p>
          <a:pPr lvl="0" algn="ctr" defTabSz="622300">
            <a:lnSpc>
              <a:spcPct val="90000"/>
            </a:lnSpc>
            <a:spcBef>
              <a:spcPct val="0"/>
            </a:spcBef>
            <a:spcAft>
              <a:spcPct val="35000"/>
            </a:spcAft>
          </a:pPr>
          <a:endParaRPr lang="en-US" sz="1400" b="1" kern="1200" dirty="0" smtClean="0">
            <a:solidFill>
              <a:srgbClr val="00AE00">
                <a:lumMod val="50000"/>
              </a:srgbClr>
            </a:solidFill>
            <a:latin typeface="Arial"/>
            <a:ea typeface="+mn-ea"/>
            <a:cs typeface="+mn-cs"/>
          </a:endParaRPr>
        </a:p>
        <a:p>
          <a:pPr lvl="0" algn="ctr" defTabSz="622300">
            <a:lnSpc>
              <a:spcPct val="90000"/>
            </a:lnSpc>
            <a:spcBef>
              <a:spcPct val="0"/>
            </a:spcBef>
            <a:spcAft>
              <a:spcPct val="35000"/>
            </a:spcAft>
          </a:pPr>
          <a:endParaRPr lang="en-US" sz="1400" b="1" kern="1200" dirty="0" smtClean="0">
            <a:solidFill>
              <a:srgbClr val="00AE00">
                <a:lumMod val="50000"/>
              </a:srgbClr>
            </a:solidFill>
            <a:latin typeface="Arial"/>
            <a:ea typeface="+mn-ea"/>
            <a:cs typeface="+mn-cs"/>
          </a:endParaRPr>
        </a:p>
        <a:p>
          <a:pPr lvl="0" algn="ctr" defTabSz="622300">
            <a:lnSpc>
              <a:spcPct val="90000"/>
            </a:lnSpc>
            <a:spcBef>
              <a:spcPct val="0"/>
            </a:spcBef>
            <a:spcAft>
              <a:spcPct val="35000"/>
            </a:spcAft>
          </a:pPr>
          <a:endParaRPr lang="en-US" sz="1400" b="1" kern="1200" dirty="0" smtClean="0">
            <a:solidFill>
              <a:srgbClr val="336699"/>
            </a:solidFill>
            <a:latin typeface="Arial"/>
            <a:ea typeface="+mn-ea"/>
            <a:cs typeface="+mn-cs"/>
          </a:endParaRPr>
        </a:p>
        <a:p>
          <a:pPr lvl="0" algn="ctr" defTabSz="622300">
            <a:lnSpc>
              <a:spcPct val="90000"/>
            </a:lnSpc>
            <a:spcBef>
              <a:spcPct val="0"/>
            </a:spcBef>
            <a:spcAft>
              <a:spcPct val="35000"/>
            </a:spcAft>
          </a:pPr>
          <a:endParaRPr lang="en-US" sz="1400" b="1" kern="1200" dirty="0" smtClean="0">
            <a:solidFill>
              <a:srgbClr val="336699"/>
            </a:solidFill>
            <a:latin typeface="Arial"/>
            <a:ea typeface="+mn-ea"/>
            <a:cs typeface="+mn-cs"/>
          </a:endParaRPr>
        </a:p>
        <a:p>
          <a:pPr lvl="0" algn="ctr" defTabSz="622300">
            <a:lnSpc>
              <a:spcPct val="90000"/>
            </a:lnSpc>
            <a:spcBef>
              <a:spcPct val="0"/>
            </a:spcBef>
            <a:spcAft>
              <a:spcPct val="35000"/>
            </a:spcAft>
          </a:pPr>
          <a:endParaRPr lang="en-US" sz="1400" b="1" kern="1200" dirty="0" smtClean="0">
            <a:solidFill>
              <a:srgbClr val="336699"/>
            </a:solidFill>
            <a:latin typeface="Arial"/>
            <a:ea typeface="+mn-ea"/>
            <a:cs typeface="+mn-cs"/>
          </a:endParaRPr>
        </a:p>
        <a:p>
          <a:pPr lvl="0" algn="ctr" defTabSz="622300">
            <a:lnSpc>
              <a:spcPct val="90000"/>
            </a:lnSpc>
            <a:spcBef>
              <a:spcPct val="0"/>
            </a:spcBef>
            <a:spcAft>
              <a:spcPct val="35000"/>
            </a:spcAft>
          </a:pPr>
          <a:endParaRPr lang="en-US" sz="1400" b="1" kern="1200" dirty="0">
            <a:solidFill>
              <a:srgbClr val="336699"/>
            </a:solidFill>
            <a:latin typeface="Arial"/>
            <a:ea typeface="+mn-ea"/>
            <a:cs typeface="+mn-cs"/>
          </a:endParaRPr>
        </a:p>
      </dsp:txBody>
      <dsp:txXfrm>
        <a:off x="5211989" y="1995620"/>
        <a:ext cx="2529302" cy="1995620"/>
      </dsp:txXfrm>
    </dsp:sp>
    <dsp:sp modelId="{7754D344-39AB-4C3B-9CCA-DE934EAF328B}">
      <dsp:nvSpPr>
        <dsp:cNvPr id="0" name=""/>
        <dsp:cNvSpPr/>
      </dsp:nvSpPr>
      <dsp:spPr>
        <a:xfrm>
          <a:off x="5645963" y="299343"/>
          <a:ext cx="1661354" cy="1661354"/>
        </a:xfrm>
        <a:prstGeom prst="ellipse">
          <a:avLst/>
        </a:prstGeom>
        <a:blipFill dpi="0" rotWithShape="1">
          <a:blip xmlns:r="http://schemas.openxmlformats.org/officeDocument/2006/relationships" r:embed="rId3"/>
          <a:srcRect/>
          <a:stretch>
            <a:fillRect/>
          </a:stretch>
        </a:blipFill>
        <a:ln w="25400" cap="flat" cmpd="sng" algn="ctr">
          <a:solidFill>
            <a:srgbClr val="BADCAC"/>
          </a:solidFill>
          <a:prstDash val="solid"/>
        </a:ln>
        <a:effectLst/>
      </dsp:spPr>
      <dsp:style>
        <a:lnRef idx="2">
          <a:scrgbClr r="0" g="0" b="0"/>
        </a:lnRef>
        <a:fillRef idx="1">
          <a:scrgbClr r="0" g="0" b="0"/>
        </a:fillRef>
        <a:effectRef idx="0">
          <a:scrgbClr r="0" g="0" b="0"/>
        </a:effectRef>
        <a:fontRef idx="minor"/>
      </dsp:style>
    </dsp:sp>
    <dsp:sp modelId="{9FA256D2-EA4B-4D39-A727-487EF4CF3EB7}">
      <dsp:nvSpPr>
        <dsp:cNvPr id="0" name=""/>
        <dsp:cNvSpPr/>
      </dsp:nvSpPr>
      <dsp:spPr>
        <a:xfrm>
          <a:off x="325388" y="4738604"/>
          <a:ext cx="7123484" cy="155209"/>
        </a:xfrm>
        <a:prstGeom prst="leftRightArrow">
          <a:avLst/>
        </a:prstGeom>
        <a:solidFill>
          <a:srgbClr val="339966"/>
        </a:solidFill>
        <a:ln w="25400" cap="flat" cmpd="sng" algn="ctr">
          <a:solidFill>
            <a:srgbClr val="BADCAC"/>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0754" tIns="45377" rIns="90754" bIns="45377" numCol="1" anchor="t" anchorCtr="0" compatLnSpc="1">
            <a:prstTxWarp prst="textNoShape">
              <a:avLst/>
            </a:prstTxWarp>
          </a:bodyPr>
          <a:lstStyle>
            <a:lvl1pPr algn="l" eaLnBrk="1" hangingPunct="1">
              <a:lnSpc>
                <a:spcPct val="100000"/>
              </a:lnSpc>
              <a:spcBef>
                <a:spcPct val="0"/>
              </a:spcBef>
              <a:buClrTx/>
              <a:buFontTx/>
              <a:buNone/>
              <a:defRPr sz="1200" b="0">
                <a:solidFill>
                  <a:schemeClr val="tx1"/>
                </a:solidFill>
                <a:latin typeface="Arial" charset="0"/>
              </a:defRPr>
            </a:lvl1pPr>
          </a:lstStyle>
          <a:p>
            <a:pPr>
              <a:defRPr/>
            </a:pPr>
            <a:endParaRPr lang="en-US"/>
          </a:p>
        </p:txBody>
      </p:sp>
      <p:sp>
        <p:nvSpPr>
          <p:cNvPr id="6147" name="Rectangle 3"/>
          <p:cNvSpPr>
            <a:spLocks noGrp="1" noChangeArrowheads="1"/>
          </p:cNvSpPr>
          <p:nvPr>
            <p:ph type="dt" sz="quarter" idx="1"/>
          </p:nvPr>
        </p:nvSpPr>
        <p:spPr bwMode="auto">
          <a:xfrm>
            <a:off x="3814763" y="0"/>
            <a:ext cx="2919412" cy="493713"/>
          </a:xfrm>
          <a:prstGeom prst="rect">
            <a:avLst/>
          </a:prstGeom>
          <a:noFill/>
          <a:ln w="9525">
            <a:noFill/>
            <a:miter lim="800000"/>
            <a:headEnd/>
            <a:tailEnd/>
          </a:ln>
          <a:effectLst/>
        </p:spPr>
        <p:txBody>
          <a:bodyPr vert="horz" wrap="square" lIns="90754" tIns="45377" rIns="90754" bIns="45377" numCol="1" anchor="t" anchorCtr="0" compatLnSpc="1">
            <a:prstTxWarp prst="textNoShape">
              <a:avLst/>
            </a:prstTxWarp>
          </a:bodyPr>
          <a:lstStyle>
            <a:lvl1pPr algn="r" eaLnBrk="1" hangingPunct="1">
              <a:lnSpc>
                <a:spcPct val="100000"/>
              </a:lnSpc>
              <a:spcBef>
                <a:spcPct val="0"/>
              </a:spcBef>
              <a:buClrTx/>
              <a:buFontTx/>
              <a:buNone/>
              <a:defRPr sz="1200" b="0">
                <a:solidFill>
                  <a:schemeClr val="tx1"/>
                </a:solidFill>
                <a:latin typeface="Arial" charset="0"/>
              </a:defRPr>
            </a:lvl1pPr>
          </a:lstStyle>
          <a:p>
            <a:pPr>
              <a:defRPr/>
            </a:pPr>
            <a:endParaRPr lang="en-US"/>
          </a:p>
        </p:txBody>
      </p:sp>
      <p:sp>
        <p:nvSpPr>
          <p:cNvPr id="6148" name="Rectangle 4"/>
          <p:cNvSpPr>
            <a:spLocks noGrp="1" noChangeArrowheads="1"/>
          </p:cNvSpPr>
          <p:nvPr>
            <p:ph type="ftr" sz="quarter" idx="2"/>
          </p:nvPr>
        </p:nvSpPr>
        <p:spPr bwMode="auto">
          <a:xfrm>
            <a:off x="0" y="9371013"/>
            <a:ext cx="2919413" cy="493712"/>
          </a:xfrm>
          <a:prstGeom prst="rect">
            <a:avLst/>
          </a:prstGeom>
          <a:noFill/>
          <a:ln w="9525">
            <a:noFill/>
            <a:miter lim="800000"/>
            <a:headEnd/>
            <a:tailEnd/>
          </a:ln>
          <a:effectLst/>
        </p:spPr>
        <p:txBody>
          <a:bodyPr vert="horz" wrap="square" lIns="90754" tIns="45377" rIns="90754" bIns="45377" numCol="1" anchor="b" anchorCtr="0" compatLnSpc="1">
            <a:prstTxWarp prst="textNoShape">
              <a:avLst/>
            </a:prstTxWarp>
          </a:bodyPr>
          <a:lstStyle>
            <a:lvl1pPr algn="l" eaLnBrk="1" hangingPunct="1">
              <a:lnSpc>
                <a:spcPct val="100000"/>
              </a:lnSpc>
              <a:spcBef>
                <a:spcPct val="0"/>
              </a:spcBef>
              <a:buClrTx/>
              <a:buFontTx/>
              <a:buNone/>
              <a:defRPr sz="1200" b="0">
                <a:solidFill>
                  <a:schemeClr val="tx1"/>
                </a:solidFill>
                <a:latin typeface="Arial" charset="0"/>
              </a:defRPr>
            </a:lvl1pPr>
          </a:lstStyle>
          <a:p>
            <a:pPr>
              <a:defRPr/>
            </a:pPr>
            <a:endParaRPr lang="en-US"/>
          </a:p>
        </p:txBody>
      </p:sp>
      <p:sp>
        <p:nvSpPr>
          <p:cNvPr id="6149" name="Rectangle 5"/>
          <p:cNvSpPr>
            <a:spLocks noGrp="1" noChangeArrowheads="1"/>
          </p:cNvSpPr>
          <p:nvPr>
            <p:ph type="sldNum" sz="quarter" idx="3"/>
          </p:nvPr>
        </p:nvSpPr>
        <p:spPr bwMode="auto">
          <a:xfrm>
            <a:off x="3814763" y="9371013"/>
            <a:ext cx="2919412" cy="493712"/>
          </a:xfrm>
          <a:prstGeom prst="rect">
            <a:avLst/>
          </a:prstGeom>
          <a:noFill/>
          <a:ln w="9525">
            <a:noFill/>
            <a:miter lim="800000"/>
            <a:headEnd/>
            <a:tailEnd/>
          </a:ln>
          <a:effectLst/>
        </p:spPr>
        <p:txBody>
          <a:bodyPr vert="horz" wrap="square" lIns="90754" tIns="45377" rIns="90754" bIns="45377" numCol="1" anchor="b" anchorCtr="0" compatLnSpc="1">
            <a:prstTxWarp prst="textNoShape">
              <a:avLst/>
            </a:prstTxWarp>
          </a:bodyPr>
          <a:lstStyle>
            <a:lvl1pPr algn="r" eaLnBrk="1" hangingPunct="1">
              <a:defRPr sz="1200" b="0" smtClean="0">
                <a:solidFill>
                  <a:schemeClr val="tx1"/>
                </a:solidFill>
              </a:defRPr>
            </a:lvl1pPr>
          </a:lstStyle>
          <a:p>
            <a:pPr>
              <a:defRPr/>
            </a:pPr>
            <a:fld id="{1A0F58C9-EB93-4F0E-93D8-0C30B823E2C8}" type="slidenum">
              <a:rPr lang="en-US"/>
              <a:pPr>
                <a:defRPr/>
              </a:pPr>
              <a:t>‹#›</a:t>
            </a:fld>
            <a:endParaRPr lang="en-US"/>
          </a:p>
        </p:txBody>
      </p:sp>
    </p:spTree>
    <p:extLst>
      <p:ext uri="{BB962C8B-B14F-4D97-AF65-F5344CB8AC3E}">
        <p14:creationId xmlns:p14="http://schemas.microsoft.com/office/powerpoint/2010/main" xmlns="" val="16764903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0754" tIns="45377" rIns="90754" bIns="45377" numCol="1" anchor="t" anchorCtr="0" compatLnSpc="1">
            <a:prstTxWarp prst="textNoShape">
              <a:avLst/>
            </a:prstTxWarp>
          </a:bodyPr>
          <a:lstStyle>
            <a:lvl1pPr algn="l" eaLnBrk="1" hangingPunct="1">
              <a:lnSpc>
                <a:spcPct val="100000"/>
              </a:lnSpc>
              <a:spcBef>
                <a:spcPct val="0"/>
              </a:spcBef>
              <a:buClrTx/>
              <a:buFontTx/>
              <a:buNone/>
              <a:defRPr sz="1200" b="0">
                <a:solidFill>
                  <a:schemeClr val="tx1"/>
                </a:solidFill>
                <a:latin typeface="Arial" charset="0"/>
              </a:defRPr>
            </a:lvl1pPr>
          </a:lstStyle>
          <a:p>
            <a:pPr>
              <a:defRPr/>
            </a:pPr>
            <a:endParaRPr lang="en-US"/>
          </a:p>
        </p:txBody>
      </p:sp>
      <p:sp>
        <p:nvSpPr>
          <p:cNvPr id="5123" name="Rectangle 3"/>
          <p:cNvSpPr>
            <a:spLocks noGrp="1" noChangeArrowheads="1"/>
          </p:cNvSpPr>
          <p:nvPr>
            <p:ph type="dt" idx="1"/>
          </p:nvPr>
        </p:nvSpPr>
        <p:spPr bwMode="auto">
          <a:xfrm>
            <a:off x="3814763" y="0"/>
            <a:ext cx="2919412" cy="493713"/>
          </a:xfrm>
          <a:prstGeom prst="rect">
            <a:avLst/>
          </a:prstGeom>
          <a:noFill/>
          <a:ln w="9525">
            <a:noFill/>
            <a:miter lim="800000"/>
            <a:headEnd/>
            <a:tailEnd/>
          </a:ln>
          <a:effectLst/>
        </p:spPr>
        <p:txBody>
          <a:bodyPr vert="horz" wrap="square" lIns="90754" tIns="45377" rIns="90754" bIns="45377" numCol="1" anchor="t" anchorCtr="0" compatLnSpc="1">
            <a:prstTxWarp prst="textNoShape">
              <a:avLst/>
            </a:prstTxWarp>
          </a:bodyPr>
          <a:lstStyle>
            <a:lvl1pPr algn="r" eaLnBrk="1" hangingPunct="1">
              <a:lnSpc>
                <a:spcPct val="100000"/>
              </a:lnSpc>
              <a:spcBef>
                <a:spcPct val="0"/>
              </a:spcBef>
              <a:buClrTx/>
              <a:buFontTx/>
              <a:buNone/>
              <a:defRPr sz="1200" b="0">
                <a:solidFill>
                  <a:schemeClr val="tx1"/>
                </a:solidFill>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904875" y="741363"/>
            <a:ext cx="4927600" cy="36972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673100" y="4686300"/>
            <a:ext cx="5389563" cy="4440238"/>
          </a:xfrm>
          <a:prstGeom prst="rect">
            <a:avLst/>
          </a:prstGeom>
          <a:noFill/>
          <a:ln w="9525">
            <a:noFill/>
            <a:miter lim="800000"/>
            <a:headEnd/>
            <a:tailEnd/>
          </a:ln>
          <a:effectLst/>
        </p:spPr>
        <p:txBody>
          <a:bodyPr vert="horz" wrap="square" lIns="90754" tIns="45377" rIns="90754" bIns="4537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371013"/>
            <a:ext cx="2919413" cy="493712"/>
          </a:xfrm>
          <a:prstGeom prst="rect">
            <a:avLst/>
          </a:prstGeom>
          <a:noFill/>
          <a:ln w="9525">
            <a:noFill/>
            <a:miter lim="800000"/>
            <a:headEnd/>
            <a:tailEnd/>
          </a:ln>
          <a:effectLst/>
        </p:spPr>
        <p:txBody>
          <a:bodyPr vert="horz" wrap="square" lIns="90754" tIns="45377" rIns="90754" bIns="45377" numCol="1" anchor="b" anchorCtr="0" compatLnSpc="1">
            <a:prstTxWarp prst="textNoShape">
              <a:avLst/>
            </a:prstTxWarp>
          </a:bodyPr>
          <a:lstStyle>
            <a:lvl1pPr algn="l" eaLnBrk="1" hangingPunct="1">
              <a:lnSpc>
                <a:spcPct val="100000"/>
              </a:lnSpc>
              <a:spcBef>
                <a:spcPct val="0"/>
              </a:spcBef>
              <a:buClrTx/>
              <a:buFontTx/>
              <a:buNone/>
              <a:defRPr sz="1200" b="0">
                <a:solidFill>
                  <a:schemeClr val="tx1"/>
                </a:solidFill>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14763" y="9371013"/>
            <a:ext cx="2919412" cy="493712"/>
          </a:xfrm>
          <a:prstGeom prst="rect">
            <a:avLst/>
          </a:prstGeom>
          <a:noFill/>
          <a:ln w="9525">
            <a:noFill/>
            <a:miter lim="800000"/>
            <a:headEnd/>
            <a:tailEnd/>
          </a:ln>
          <a:effectLst/>
        </p:spPr>
        <p:txBody>
          <a:bodyPr vert="horz" wrap="square" lIns="90754" tIns="45377" rIns="90754" bIns="45377" numCol="1" anchor="b" anchorCtr="0" compatLnSpc="1">
            <a:prstTxWarp prst="textNoShape">
              <a:avLst/>
            </a:prstTxWarp>
          </a:bodyPr>
          <a:lstStyle>
            <a:lvl1pPr algn="r" eaLnBrk="1" hangingPunct="1">
              <a:defRPr sz="1200" b="0" smtClean="0">
                <a:solidFill>
                  <a:schemeClr val="tx1"/>
                </a:solidFill>
              </a:defRPr>
            </a:lvl1pPr>
          </a:lstStyle>
          <a:p>
            <a:pPr>
              <a:defRPr/>
            </a:pPr>
            <a:fld id="{2D610589-CE94-4687-8F4D-FEE30CC431DE}" type="slidenum">
              <a:rPr lang="en-US"/>
              <a:pPr>
                <a:defRPr/>
              </a:pPr>
              <a:t>‹#›</a:t>
            </a:fld>
            <a:endParaRPr lang="en-US"/>
          </a:p>
        </p:txBody>
      </p:sp>
    </p:spTree>
    <p:extLst>
      <p:ext uri="{BB962C8B-B14F-4D97-AF65-F5344CB8AC3E}">
        <p14:creationId xmlns:p14="http://schemas.microsoft.com/office/powerpoint/2010/main" xmlns="" val="33027038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610728-8ADE-4361-99E3-0362BB8C821F}" type="slidenum">
              <a:rPr lang="en-US"/>
              <a:pPr>
                <a:spcBef>
                  <a:spcPct val="0"/>
                </a:spcBef>
              </a:pPr>
              <a:t>2</a:t>
            </a:fld>
            <a:endParaRPr lang="en-US"/>
          </a:p>
        </p:txBody>
      </p:sp>
    </p:spTree>
    <p:extLst>
      <p:ext uri="{BB962C8B-B14F-4D97-AF65-F5344CB8AC3E}">
        <p14:creationId xmlns:p14="http://schemas.microsoft.com/office/powerpoint/2010/main" xmlns="" val="163560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11</a:t>
            </a:fld>
            <a:endParaRPr lang="en-US"/>
          </a:p>
        </p:txBody>
      </p:sp>
    </p:spTree>
    <p:extLst>
      <p:ext uri="{BB962C8B-B14F-4D97-AF65-F5344CB8AC3E}">
        <p14:creationId xmlns:p14="http://schemas.microsoft.com/office/powerpoint/2010/main" xmlns="" val="3112541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12</a:t>
            </a:fld>
            <a:endParaRPr lang="en-US"/>
          </a:p>
        </p:txBody>
      </p:sp>
    </p:spTree>
    <p:extLst>
      <p:ext uri="{BB962C8B-B14F-4D97-AF65-F5344CB8AC3E}">
        <p14:creationId xmlns:p14="http://schemas.microsoft.com/office/powerpoint/2010/main" xmlns="" val="2122022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13</a:t>
            </a:fld>
            <a:endParaRPr lang="en-US"/>
          </a:p>
        </p:txBody>
      </p:sp>
    </p:spTree>
    <p:extLst>
      <p:ext uri="{BB962C8B-B14F-4D97-AF65-F5344CB8AC3E}">
        <p14:creationId xmlns:p14="http://schemas.microsoft.com/office/powerpoint/2010/main" xmlns="" val="1949489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14</a:t>
            </a:fld>
            <a:endParaRPr lang="en-US"/>
          </a:p>
        </p:txBody>
      </p:sp>
    </p:spTree>
    <p:extLst>
      <p:ext uri="{BB962C8B-B14F-4D97-AF65-F5344CB8AC3E}">
        <p14:creationId xmlns:p14="http://schemas.microsoft.com/office/powerpoint/2010/main" xmlns="" val="1949489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15</a:t>
            </a:fld>
            <a:endParaRPr lang="en-US"/>
          </a:p>
        </p:txBody>
      </p:sp>
    </p:spTree>
    <p:extLst>
      <p:ext uri="{BB962C8B-B14F-4D97-AF65-F5344CB8AC3E}">
        <p14:creationId xmlns:p14="http://schemas.microsoft.com/office/powerpoint/2010/main" xmlns="" val="3321195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16</a:t>
            </a:fld>
            <a:endParaRPr lang="en-US"/>
          </a:p>
        </p:txBody>
      </p:sp>
    </p:spTree>
    <p:extLst>
      <p:ext uri="{BB962C8B-B14F-4D97-AF65-F5344CB8AC3E}">
        <p14:creationId xmlns:p14="http://schemas.microsoft.com/office/powerpoint/2010/main" xmlns="" val="184148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17</a:t>
            </a:fld>
            <a:endParaRPr lang="en-US"/>
          </a:p>
        </p:txBody>
      </p:sp>
    </p:spTree>
    <p:extLst>
      <p:ext uri="{BB962C8B-B14F-4D97-AF65-F5344CB8AC3E}">
        <p14:creationId xmlns:p14="http://schemas.microsoft.com/office/powerpoint/2010/main" xmlns="" val="2121633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18</a:t>
            </a:fld>
            <a:endParaRPr lang="en-US"/>
          </a:p>
        </p:txBody>
      </p:sp>
    </p:spTree>
    <p:extLst>
      <p:ext uri="{BB962C8B-B14F-4D97-AF65-F5344CB8AC3E}">
        <p14:creationId xmlns:p14="http://schemas.microsoft.com/office/powerpoint/2010/main" xmlns="" val="723237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19</a:t>
            </a:fld>
            <a:endParaRPr lang="en-US"/>
          </a:p>
        </p:txBody>
      </p:sp>
    </p:spTree>
    <p:extLst>
      <p:ext uri="{BB962C8B-B14F-4D97-AF65-F5344CB8AC3E}">
        <p14:creationId xmlns:p14="http://schemas.microsoft.com/office/powerpoint/2010/main" xmlns="" val="681251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20</a:t>
            </a:fld>
            <a:endParaRPr lang="en-US"/>
          </a:p>
        </p:txBody>
      </p:sp>
    </p:spTree>
    <p:extLst>
      <p:ext uri="{BB962C8B-B14F-4D97-AF65-F5344CB8AC3E}">
        <p14:creationId xmlns:p14="http://schemas.microsoft.com/office/powerpoint/2010/main" xmlns="" val="681251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D12F9FC-41B6-4F86-ACF5-CC4C2A50308A}" type="slidenum">
              <a:rPr lang="en-US"/>
              <a:pPr>
                <a:spcBef>
                  <a:spcPct val="0"/>
                </a:spcBef>
              </a:pPr>
              <a:t>3</a:t>
            </a:fld>
            <a:endParaRPr lang="en-US"/>
          </a:p>
        </p:txBody>
      </p:sp>
    </p:spTree>
    <p:extLst>
      <p:ext uri="{BB962C8B-B14F-4D97-AF65-F5344CB8AC3E}">
        <p14:creationId xmlns:p14="http://schemas.microsoft.com/office/powerpoint/2010/main" xmlns="" val="2171807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21</a:t>
            </a:fld>
            <a:endParaRPr lang="en-US"/>
          </a:p>
        </p:txBody>
      </p:sp>
    </p:spTree>
    <p:extLst>
      <p:ext uri="{BB962C8B-B14F-4D97-AF65-F5344CB8AC3E}">
        <p14:creationId xmlns:p14="http://schemas.microsoft.com/office/powerpoint/2010/main" xmlns="" val="681251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22</a:t>
            </a:fld>
            <a:endParaRPr lang="en-US"/>
          </a:p>
        </p:txBody>
      </p:sp>
    </p:spTree>
    <p:extLst>
      <p:ext uri="{BB962C8B-B14F-4D97-AF65-F5344CB8AC3E}">
        <p14:creationId xmlns:p14="http://schemas.microsoft.com/office/powerpoint/2010/main" xmlns="" val="1940810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23</a:t>
            </a:fld>
            <a:endParaRPr lang="en-US"/>
          </a:p>
        </p:txBody>
      </p:sp>
    </p:spTree>
    <p:extLst>
      <p:ext uri="{BB962C8B-B14F-4D97-AF65-F5344CB8AC3E}">
        <p14:creationId xmlns:p14="http://schemas.microsoft.com/office/powerpoint/2010/main" xmlns="" val="3150512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24</a:t>
            </a:fld>
            <a:endParaRPr lang="en-US"/>
          </a:p>
        </p:txBody>
      </p:sp>
    </p:spTree>
    <p:extLst>
      <p:ext uri="{BB962C8B-B14F-4D97-AF65-F5344CB8AC3E}">
        <p14:creationId xmlns:p14="http://schemas.microsoft.com/office/powerpoint/2010/main" xmlns="" val="3271532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25</a:t>
            </a:fld>
            <a:endParaRPr lang="en-US"/>
          </a:p>
        </p:txBody>
      </p:sp>
    </p:spTree>
    <p:extLst>
      <p:ext uri="{BB962C8B-B14F-4D97-AF65-F5344CB8AC3E}">
        <p14:creationId xmlns:p14="http://schemas.microsoft.com/office/powerpoint/2010/main" xmlns="" val="3271532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26</a:t>
            </a:fld>
            <a:endParaRPr lang="en-US"/>
          </a:p>
        </p:txBody>
      </p:sp>
    </p:spTree>
    <p:extLst>
      <p:ext uri="{BB962C8B-B14F-4D97-AF65-F5344CB8AC3E}">
        <p14:creationId xmlns:p14="http://schemas.microsoft.com/office/powerpoint/2010/main" xmlns="" val="3271532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27</a:t>
            </a:fld>
            <a:endParaRPr lang="en-US"/>
          </a:p>
        </p:txBody>
      </p:sp>
    </p:spTree>
    <p:extLst>
      <p:ext uri="{BB962C8B-B14F-4D97-AF65-F5344CB8AC3E}">
        <p14:creationId xmlns:p14="http://schemas.microsoft.com/office/powerpoint/2010/main" xmlns="" val="3271532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28</a:t>
            </a:fld>
            <a:endParaRPr lang="en-US"/>
          </a:p>
        </p:txBody>
      </p:sp>
    </p:spTree>
    <p:extLst>
      <p:ext uri="{BB962C8B-B14F-4D97-AF65-F5344CB8AC3E}">
        <p14:creationId xmlns:p14="http://schemas.microsoft.com/office/powerpoint/2010/main" xmlns="" val="32715322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29</a:t>
            </a:fld>
            <a:endParaRPr lang="en-US"/>
          </a:p>
        </p:txBody>
      </p:sp>
    </p:spTree>
    <p:extLst>
      <p:ext uri="{BB962C8B-B14F-4D97-AF65-F5344CB8AC3E}">
        <p14:creationId xmlns:p14="http://schemas.microsoft.com/office/powerpoint/2010/main" xmlns="" val="3271532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30</a:t>
            </a:fld>
            <a:endParaRPr lang="en-US"/>
          </a:p>
        </p:txBody>
      </p:sp>
    </p:spTree>
    <p:extLst>
      <p:ext uri="{BB962C8B-B14F-4D97-AF65-F5344CB8AC3E}">
        <p14:creationId xmlns:p14="http://schemas.microsoft.com/office/powerpoint/2010/main" xmlns="" val="327153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82188F-E1B1-4CEA-ABF4-846B2D8C9913}" type="slidenum">
              <a:rPr lang="en-US"/>
              <a:pPr>
                <a:spcBef>
                  <a:spcPct val="0"/>
                </a:spcBef>
              </a:pPr>
              <a:t>4</a:t>
            </a:fld>
            <a:endParaRPr lang="en-US"/>
          </a:p>
        </p:txBody>
      </p:sp>
    </p:spTree>
    <p:extLst>
      <p:ext uri="{BB962C8B-B14F-4D97-AF65-F5344CB8AC3E}">
        <p14:creationId xmlns:p14="http://schemas.microsoft.com/office/powerpoint/2010/main" xmlns="" val="2359371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31</a:t>
            </a:fld>
            <a:endParaRPr lang="en-US"/>
          </a:p>
        </p:txBody>
      </p:sp>
    </p:spTree>
    <p:extLst>
      <p:ext uri="{BB962C8B-B14F-4D97-AF65-F5344CB8AC3E}">
        <p14:creationId xmlns:p14="http://schemas.microsoft.com/office/powerpoint/2010/main" xmlns="" val="3271532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32</a:t>
            </a:fld>
            <a:endParaRPr lang="en-US"/>
          </a:p>
        </p:txBody>
      </p:sp>
    </p:spTree>
    <p:extLst>
      <p:ext uri="{BB962C8B-B14F-4D97-AF65-F5344CB8AC3E}">
        <p14:creationId xmlns:p14="http://schemas.microsoft.com/office/powerpoint/2010/main" xmlns="" val="1174189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33</a:t>
            </a:fld>
            <a:endParaRPr lang="en-US"/>
          </a:p>
        </p:txBody>
      </p:sp>
    </p:spTree>
    <p:extLst>
      <p:ext uri="{BB962C8B-B14F-4D97-AF65-F5344CB8AC3E}">
        <p14:creationId xmlns:p14="http://schemas.microsoft.com/office/powerpoint/2010/main" xmlns="" val="21737942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34</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35</a:t>
            </a:fld>
            <a:endParaRPr lang="en-US"/>
          </a:p>
        </p:txBody>
      </p:sp>
    </p:spTree>
    <p:extLst>
      <p:ext uri="{BB962C8B-B14F-4D97-AF65-F5344CB8AC3E}">
        <p14:creationId xmlns:p14="http://schemas.microsoft.com/office/powerpoint/2010/main" xmlns="" val="1346443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36</a:t>
            </a:fld>
            <a:endParaRPr lang="en-US"/>
          </a:p>
        </p:txBody>
      </p:sp>
    </p:spTree>
    <p:extLst>
      <p:ext uri="{BB962C8B-B14F-4D97-AF65-F5344CB8AC3E}">
        <p14:creationId xmlns:p14="http://schemas.microsoft.com/office/powerpoint/2010/main" xmlns="" val="902899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37</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38</a:t>
            </a:fld>
            <a:endParaRPr lang="en-US"/>
          </a:p>
        </p:txBody>
      </p:sp>
    </p:spTree>
    <p:extLst>
      <p:ext uri="{BB962C8B-B14F-4D97-AF65-F5344CB8AC3E}">
        <p14:creationId xmlns:p14="http://schemas.microsoft.com/office/powerpoint/2010/main" xmlns="" val="13464430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39</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40</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536A83-8D72-4413-8F7F-1282C0D61627}" type="slidenum">
              <a:rPr lang="en-US"/>
              <a:pPr>
                <a:spcBef>
                  <a:spcPct val="0"/>
                </a:spcBef>
              </a:pPr>
              <a:t>5</a:t>
            </a:fld>
            <a:endParaRPr lang="en-US"/>
          </a:p>
        </p:txBody>
      </p:sp>
    </p:spTree>
    <p:extLst>
      <p:ext uri="{BB962C8B-B14F-4D97-AF65-F5344CB8AC3E}">
        <p14:creationId xmlns:p14="http://schemas.microsoft.com/office/powerpoint/2010/main" xmlns="" val="19277231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41</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42</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43</a:t>
            </a:fld>
            <a:endParaRPr lang="en-US"/>
          </a:p>
        </p:txBody>
      </p:sp>
    </p:spTree>
    <p:extLst>
      <p:ext uri="{BB962C8B-B14F-4D97-AF65-F5344CB8AC3E}">
        <p14:creationId xmlns:p14="http://schemas.microsoft.com/office/powerpoint/2010/main" xmlns="" val="21737942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44</a:t>
            </a:fld>
            <a:endParaRPr lang="en-US"/>
          </a:p>
        </p:txBody>
      </p:sp>
    </p:spTree>
    <p:extLst>
      <p:ext uri="{BB962C8B-B14F-4D97-AF65-F5344CB8AC3E}">
        <p14:creationId xmlns:p14="http://schemas.microsoft.com/office/powerpoint/2010/main" xmlns="" val="11741890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45</a:t>
            </a:fld>
            <a:endParaRPr lang="en-US"/>
          </a:p>
        </p:txBody>
      </p:sp>
    </p:spTree>
    <p:extLst>
      <p:ext uri="{BB962C8B-B14F-4D97-AF65-F5344CB8AC3E}">
        <p14:creationId xmlns:p14="http://schemas.microsoft.com/office/powerpoint/2010/main" xmlns="" val="21737942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46</a:t>
            </a:fld>
            <a:endParaRPr lang="en-US"/>
          </a:p>
        </p:txBody>
      </p:sp>
    </p:spTree>
    <p:extLst>
      <p:ext uri="{BB962C8B-B14F-4D97-AF65-F5344CB8AC3E}">
        <p14:creationId xmlns:p14="http://schemas.microsoft.com/office/powerpoint/2010/main" xmlns="" val="21737942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47</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48</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49</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50</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536A83-8D72-4413-8F7F-1282C0D61627}" type="slidenum">
              <a:rPr lang="en-US"/>
              <a:pPr>
                <a:spcBef>
                  <a:spcPct val="0"/>
                </a:spcBef>
              </a:pPr>
              <a:t>6</a:t>
            </a:fld>
            <a:endParaRPr lang="en-US"/>
          </a:p>
        </p:txBody>
      </p:sp>
    </p:spTree>
    <p:extLst>
      <p:ext uri="{BB962C8B-B14F-4D97-AF65-F5344CB8AC3E}">
        <p14:creationId xmlns:p14="http://schemas.microsoft.com/office/powerpoint/2010/main" xmlns="" val="19277231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51</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52</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53</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54</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55</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56</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57</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58</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59</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60</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8C6760-202A-4B88-9AEA-9892FFEDC81F}" type="slidenum">
              <a:rPr lang="en-US"/>
              <a:pPr>
                <a:spcBef>
                  <a:spcPct val="0"/>
                </a:spcBef>
              </a:pPr>
              <a:t>7</a:t>
            </a:fld>
            <a:endParaRPr lang="en-US"/>
          </a:p>
        </p:txBody>
      </p:sp>
    </p:spTree>
    <p:extLst>
      <p:ext uri="{BB962C8B-B14F-4D97-AF65-F5344CB8AC3E}">
        <p14:creationId xmlns:p14="http://schemas.microsoft.com/office/powerpoint/2010/main" xmlns="" val="33865885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61</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62</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63</a:t>
            </a:fld>
            <a:endParaRPr lang="en-US"/>
          </a:p>
        </p:txBody>
      </p:sp>
    </p:spTree>
    <p:extLst>
      <p:ext uri="{BB962C8B-B14F-4D97-AF65-F5344CB8AC3E}">
        <p14:creationId xmlns:p14="http://schemas.microsoft.com/office/powerpoint/2010/main" xmlns="" val="3466755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8C6760-202A-4B88-9AEA-9892FFEDC81F}" type="slidenum">
              <a:rPr lang="en-US"/>
              <a:pPr>
                <a:spcBef>
                  <a:spcPct val="0"/>
                </a:spcBef>
              </a:pPr>
              <a:t>8</a:t>
            </a:fld>
            <a:endParaRPr lang="en-US"/>
          </a:p>
        </p:txBody>
      </p:sp>
    </p:spTree>
    <p:extLst>
      <p:ext uri="{BB962C8B-B14F-4D97-AF65-F5344CB8AC3E}">
        <p14:creationId xmlns:p14="http://schemas.microsoft.com/office/powerpoint/2010/main" xmlns="" val="3386588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9</a:t>
            </a:fld>
            <a:endParaRPr lang="en-US"/>
          </a:p>
        </p:txBody>
      </p:sp>
    </p:spTree>
    <p:extLst>
      <p:ext uri="{BB962C8B-B14F-4D97-AF65-F5344CB8AC3E}">
        <p14:creationId xmlns:p14="http://schemas.microsoft.com/office/powerpoint/2010/main" xmlns="" val="3843608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8B0A8F-7B2D-4F57-82C9-E5B0212FD910}" type="slidenum">
              <a:rPr lang="en-US"/>
              <a:pPr>
                <a:spcBef>
                  <a:spcPct val="0"/>
                </a:spcBef>
              </a:pPr>
              <a:t>10</a:t>
            </a:fld>
            <a:endParaRPr lang="en-US"/>
          </a:p>
        </p:txBody>
      </p:sp>
    </p:spTree>
    <p:extLst>
      <p:ext uri="{BB962C8B-B14F-4D97-AF65-F5344CB8AC3E}">
        <p14:creationId xmlns:p14="http://schemas.microsoft.com/office/powerpoint/2010/main" xmlns="" val="311254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elp%20V1.0.ppt" TargetMode="External"/><Relationship Id="rId2" Type="http://schemas.openxmlformats.org/officeDocument/2006/relationships/slide" Target="../slides/slide5.xml"/><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ChangeArrowheads="1"/>
          </p:cNvSpPr>
          <p:nvPr userDrawn="1"/>
        </p:nvSpPr>
        <p:spPr bwMode="auto">
          <a:xfrm>
            <a:off x="838200" y="1066800"/>
            <a:ext cx="7467600" cy="5029200"/>
          </a:xfrm>
          <a:prstGeom prst="rect">
            <a:avLst/>
          </a:prstGeom>
          <a:noFill/>
          <a:ln w="9525" algn="ctr">
            <a:solidFill>
              <a:srgbClr val="DEA900"/>
            </a:solidFill>
            <a:miter lim="800000"/>
            <a:headEnd/>
            <a:tailEnd/>
          </a:ln>
          <a:extLst>
            <a:ext uri="{909E8E84-426E-40DD-AFC4-6F175D3DCCD1}">
              <a14:hiddenFill xmlns:a14="http://schemas.microsoft.com/office/drawing/2010/main" xmlns="">
                <a:solidFill>
                  <a:srgbClr val="FFFFFF"/>
                </a:solidFill>
              </a14:hiddenFill>
            </a:ext>
          </a:extLst>
        </p:spPr>
        <p:txBody>
          <a:bodyPr rot="10800000" vert="eaVert" wrap="none" lIns="91429" tIns="45715" rIns="91429" bIns="45715" anchor="ctr"/>
          <a:lstStyle/>
          <a:p>
            <a:pPr algn="just" eaLnBrk="1" hangingPunct="1">
              <a:lnSpc>
                <a:spcPct val="120000"/>
              </a:lnSpc>
              <a:spcBef>
                <a:spcPct val="30000"/>
              </a:spcBef>
              <a:buClr>
                <a:srgbClr val="015885"/>
              </a:buClr>
              <a:buFont typeface="Wingdings" panose="05000000000000000000" pitchFamily="2" charset="2"/>
              <a:buChar char="§"/>
            </a:pPr>
            <a:endParaRPr lang="en-US"/>
          </a:p>
        </p:txBody>
      </p:sp>
    </p:spTree>
    <p:extLst>
      <p:ext uri="{BB962C8B-B14F-4D97-AF65-F5344CB8AC3E}">
        <p14:creationId xmlns:p14="http://schemas.microsoft.com/office/powerpoint/2010/main" xmlns="" val="3320706356"/>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12875" y="1143000"/>
          <a:ext cx="7524750" cy="4953000"/>
        </p:xfrm>
        <a:graphic>
          <a:graphicData uri="http://schemas.openxmlformats.org/drawingml/2006/table">
            <a:tbl>
              <a:tblPr/>
              <a:tblGrid>
                <a:gridCol w="7524750"/>
              </a:tblGrid>
              <a:tr h="472884">
                <a:tc>
                  <a:txBody>
                    <a:bodyPr/>
                    <a:lstStyle/>
                    <a:p>
                      <a:pPr marL="115888" marR="0" lvl="0" indent="-115888" algn="l" defTabSz="912813" rtl="0" eaLnBrk="1" fontAlgn="base" latinLnBrk="0" hangingPunct="1">
                        <a:lnSpc>
                          <a:spcPct val="100000"/>
                        </a:lnSpc>
                        <a:spcBef>
                          <a:spcPct val="0"/>
                        </a:spcBef>
                        <a:spcAft>
                          <a:spcPct val="0"/>
                        </a:spcAft>
                        <a:buClrTx/>
                        <a:buSzTx/>
                        <a:buFont typeface="Wingdings" pitchFamily="2" charset="2"/>
                        <a:buNone/>
                        <a:tabLst>
                          <a:tab pos="115888" algn="l"/>
                        </a:tabLst>
                      </a:pPr>
                      <a:endParaRPr kumimoji="0" lang="en-US" sz="900" b="1" i="0" u="none" strike="noStrike" cap="none" normalizeH="0" baseline="0" dirty="0" smtClean="0">
                        <a:ln>
                          <a:noFill/>
                        </a:ln>
                        <a:solidFill>
                          <a:schemeClr val="bg1"/>
                        </a:solidFill>
                        <a:effectLst/>
                        <a:latin typeface="Arial" pitchFamily="34" charset="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5">
                        <a:lumMod val="50000"/>
                        <a:alpha val="40000"/>
                      </a:schemeClr>
                    </a:solidFill>
                  </a:tcPr>
                </a:tc>
              </a:tr>
              <a:tr h="4480116">
                <a:tc>
                  <a:txBody>
                    <a:bodyPr/>
                    <a:lstStyle/>
                    <a:p>
                      <a:pPr marL="171450" marR="0" lvl="0" indent="-171450" algn="just" defTabSz="914400" rtl="0" eaLnBrk="1" fontAlgn="base" latinLnBrk="0" hangingPunct="1">
                        <a:lnSpc>
                          <a:spcPct val="100000"/>
                        </a:lnSpc>
                        <a:spcBef>
                          <a:spcPct val="25000"/>
                        </a:spcBef>
                        <a:spcAft>
                          <a:spcPct val="35000"/>
                        </a:spcAft>
                        <a:buClr>
                          <a:srgbClr val="92ADD5"/>
                        </a:buClr>
                        <a:buSzTx/>
                        <a:buFont typeface="Wingdings" pitchFamily="2" charset="2"/>
                        <a:buNone/>
                        <a:tabLst/>
                      </a:pPr>
                      <a:endParaRPr kumimoji="0" lang="en-US" sz="1800" b="0" i="0" u="none" strike="noStrike" cap="none" normalizeH="0" baseline="0" dirty="0" smtClean="0">
                        <a:ln>
                          <a:noFill/>
                        </a:ln>
                        <a:solidFill>
                          <a:srgbClr val="000000"/>
                        </a:solidFill>
                        <a:effectLst/>
                        <a:latin typeface="Arial" pitchFamily="34" charset="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Tree>
    <p:extLst>
      <p:ext uri="{BB962C8B-B14F-4D97-AF65-F5344CB8AC3E}">
        <p14:creationId xmlns:p14="http://schemas.microsoft.com/office/powerpoint/2010/main" xmlns="" val="1055591483"/>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46972611"/>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Rectangle 7"/>
          <p:cNvSpPr>
            <a:spLocks noChangeArrowheads="1"/>
          </p:cNvSpPr>
          <p:nvPr/>
        </p:nvSpPr>
        <p:spPr bwMode="auto">
          <a:xfrm>
            <a:off x="3200400" y="1349375"/>
            <a:ext cx="3886200" cy="5013325"/>
          </a:xfrm>
          <a:prstGeom prst="rect">
            <a:avLst/>
          </a:prstGeom>
          <a:solidFill>
            <a:srgbClr val="E7F3F4"/>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endParaRPr lang="en-US" sz="800">
              <a:solidFill>
                <a:schemeClr val="bg1"/>
              </a:solidFill>
            </a:endParaRPr>
          </a:p>
        </p:txBody>
      </p:sp>
      <p:sp>
        <p:nvSpPr>
          <p:cNvPr id="3" name="Rectangle 8"/>
          <p:cNvSpPr>
            <a:spLocks noChangeArrowheads="1"/>
          </p:cNvSpPr>
          <p:nvPr/>
        </p:nvSpPr>
        <p:spPr bwMode="auto">
          <a:xfrm>
            <a:off x="1371600" y="1371600"/>
            <a:ext cx="1790700" cy="5013325"/>
          </a:xfrm>
          <a:prstGeom prst="rect">
            <a:avLst/>
          </a:prstGeom>
          <a:solidFill>
            <a:srgbClr val="E7F3F4"/>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endParaRPr lang="en-US" sz="800">
              <a:solidFill>
                <a:schemeClr val="bg1"/>
              </a:solidFill>
            </a:endParaRPr>
          </a:p>
        </p:txBody>
      </p:sp>
      <p:sp>
        <p:nvSpPr>
          <p:cNvPr id="4" name="Rectangle 32"/>
          <p:cNvSpPr>
            <a:spLocks noChangeArrowheads="1"/>
          </p:cNvSpPr>
          <p:nvPr/>
        </p:nvSpPr>
        <p:spPr bwMode="auto">
          <a:xfrm>
            <a:off x="7145338" y="1349375"/>
            <a:ext cx="1792287" cy="5013325"/>
          </a:xfrm>
          <a:prstGeom prst="rect">
            <a:avLst/>
          </a:prstGeom>
          <a:solidFill>
            <a:srgbClr val="E7F3F4"/>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endParaRPr lang="en-US" sz="800">
              <a:solidFill>
                <a:schemeClr val="bg1"/>
              </a:solidFill>
            </a:endParaRPr>
          </a:p>
        </p:txBody>
      </p:sp>
      <p:sp>
        <p:nvSpPr>
          <p:cNvPr id="5" name="Rectangle 13"/>
          <p:cNvSpPr>
            <a:spLocks noChangeArrowheads="1"/>
          </p:cNvSpPr>
          <p:nvPr/>
        </p:nvSpPr>
        <p:spPr bwMode="auto">
          <a:xfrm>
            <a:off x="1238250" y="1371600"/>
            <a:ext cx="1828800" cy="228600"/>
          </a:xfrm>
          <a:prstGeom prst="rect">
            <a:avLst/>
          </a:prstGeom>
          <a:noFill/>
          <a:ln>
            <a:noFill/>
          </a:ln>
          <a:effectLst>
            <a:prstShdw prst="shdw17" dist="17961" dir="2700000">
              <a:srgbClr val="959595"/>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r>
              <a:rPr lang="en-US" sz="1000">
                <a:solidFill>
                  <a:srgbClr val="006892"/>
                </a:solidFill>
              </a:rPr>
              <a:t>Input</a:t>
            </a:r>
          </a:p>
        </p:txBody>
      </p:sp>
      <p:sp>
        <p:nvSpPr>
          <p:cNvPr id="6" name="Rectangle 14"/>
          <p:cNvSpPr>
            <a:spLocks noChangeArrowheads="1"/>
          </p:cNvSpPr>
          <p:nvPr/>
        </p:nvSpPr>
        <p:spPr bwMode="auto">
          <a:xfrm>
            <a:off x="7162800" y="1371600"/>
            <a:ext cx="1828800" cy="228600"/>
          </a:xfrm>
          <a:prstGeom prst="rect">
            <a:avLst/>
          </a:prstGeom>
          <a:noFill/>
          <a:ln>
            <a:noFill/>
          </a:ln>
          <a:effectLst>
            <a:prstShdw prst="shdw17" dist="17961" dir="2700000">
              <a:srgbClr val="959595"/>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r>
              <a:rPr lang="en-US" sz="1000">
                <a:solidFill>
                  <a:srgbClr val="006892"/>
                </a:solidFill>
              </a:rPr>
              <a:t>Output</a:t>
            </a:r>
          </a:p>
        </p:txBody>
      </p:sp>
      <p:sp>
        <p:nvSpPr>
          <p:cNvPr id="7" name="Rectangle 15"/>
          <p:cNvSpPr>
            <a:spLocks noChangeArrowheads="1"/>
          </p:cNvSpPr>
          <p:nvPr/>
        </p:nvSpPr>
        <p:spPr bwMode="auto">
          <a:xfrm>
            <a:off x="4214813" y="1371600"/>
            <a:ext cx="1828800" cy="228600"/>
          </a:xfrm>
          <a:prstGeom prst="rect">
            <a:avLst/>
          </a:prstGeom>
          <a:noFill/>
          <a:ln>
            <a:noFill/>
          </a:ln>
          <a:effectLst>
            <a:prstShdw prst="shdw17" dist="17961" dir="2700000">
              <a:srgbClr val="959595"/>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r>
              <a:rPr lang="en-US" sz="1000">
                <a:solidFill>
                  <a:srgbClr val="006892"/>
                </a:solidFill>
              </a:rPr>
              <a:t>Process</a:t>
            </a:r>
          </a:p>
        </p:txBody>
      </p:sp>
      <p:sp>
        <p:nvSpPr>
          <p:cNvPr id="8" name="TextBox 41"/>
          <p:cNvSpPr txBox="1">
            <a:spLocks noChangeArrowheads="1"/>
          </p:cNvSpPr>
          <p:nvPr userDrawn="1"/>
        </p:nvSpPr>
        <p:spPr bwMode="auto">
          <a:xfrm>
            <a:off x="1362075" y="1143000"/>
            <a:ext cx="7589838" cy="228600"/>
          </a:xfrm>
          <a:prstGeom prst="rect">
            <a:avLst/>
          </a:prstGeom>
          <a:solidFill>
            <a:srgbClr val="006892"/>
          </a:solidFill>
          <a:ln>
            <a:noFill/>
          </a:ln>
          <a:extLst>
            <a:ext uri="{91240B29-F687-4F45-9708-019B960494DF}">
              <a14:hiddenLine xmlns:a14="http://schemas.microsoft.com/office/drawing/2010/main" xmlns="" w="9525" algn="ctr">
                <a:solidFill>
                  <a:srgbClr val="000000"/>
                </a:solidFill>
                <a:round/>
                <a:headEnd/>
                <a:tailEnd/>
              </a14:hiddenLine>
            </a:ext>
          </a:extLst>
        </p:spPr>
        <p:txBody>
          <a:bodyPr lIns="91429" tIns="45715" rIns="91429" bIns="45715" anchor="ctr">
            <a:spAutoFit/>
          </a:bodyPr>
          <a:lstStyle>
            <a:lvl1pPr marL="58738">
              <a:defRPr sz="700" b="1">
                <a:solidFill>
                  <a:srgbClr val="015885"/>
                </a:solidFill>
                <a:latin typeface="Arial" panose="020B0604020202020204" pitchFamily="34" charset="0"/>
                <a:cs typeface="Times New Roman" panose="02020603050405020304" pitchFamily="18" charset="0"/>
              </a:defRPr>
            </a:lvl1pPr>
            <a:lvl2pPr>
              <a:defRPr sz="700" b="1">
                <a:solidFill>
                  <a:srgbClr val="015885"/>
                </a:solidFill>
                <a:latin typeface="Arial" panose="020B0604020202020204" pitchFamily="34" charset="0"/>
                <a:cs typeface="Times New Roman" panose="02020603050405020304" pitchFamily="18" charset="0"/>
              </a:defRPr>
            </a:lvl2pPr>
            <a:lvl3pPr>
              <a:defRPr sz="700" b="1">
                <a:solidFill>
                  <a:srgbClr val="015885"/>
                </a:solidFill>
                <a:latin typeface="Arial" panose="020B0604020202020204" pitchFamily="34" charset="0"/>
                <a:cs typeface="Times New Roman" panose="02020603050405020304" pitchFamily="18" charset="0"/>
              </a:defRPr>
            </a:lvl3pPr>
            <a:lvl4pPr>
              <a:defRPr sz="700" b="1">
                <a:solidFill>
                  <a:srgbClr val="015885"/>
                </a:solidFill>
                <a:latin typeface="Arial" panose="020B0604020202020204" pitchFamily="34" charset="0"/>
                <a:cs typeface="Times New Roman" panose="02020603050405020304" pitchFamily="18" charset="0"/>
              </a:defRPr>
            </a:lvl4pPr>
            <a:lvl5pPr>
              <a:defRPr sz="700" b="1">
                <a:solidFill>
                  <a:srgbClr val="015885"/>
                </a:solidFill>
                <a:latin typeface="Arial" panose="020B0604020202020204" pitchFamily="34" charset="0"/>
                <a:cs typeface="Times New Roman" panose="02020603050405020304" pitchFamily="18" charset="0"/>
              </a:defRPr>
            </a:lvl5pPr>
            <a:lvl6pPr marL="2284413" indent="1588"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741613" indent="1588"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198813" indent="1588"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656013" indent="1588"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lnSpc>
                <a:spcPct val="120000"/>
              </a:lnSpc>
              <a:spcBef>
                <a:spcPct val="30000"/>
              </a:spcBef>
              <a:buClr>
                <a:srgbClr val="015885"/>
              </a:buClr>
              <a:buFont typeface="Wingdings" panose="05000000000000000000" pitchFamily="2" charset="2"/>
              <a:buNone/>
            </a:pPr>
            <a:endParaRPr lang="en-US" sz="900">
              <a:solidFill>
                <a:schemeClr val="bg1"/>
              </a:solidFill>
            </a:endParaRPr>
          </a:p>
        </p:txBody>
      </p:sp>
    </p:spTree>
    <p:extLst>
      <p:ext uri="{BB962C8B-B14F-4D97-AF65-F5344CB8AC3E}">
        <p14:creationId xmlns:p14="http://schemas.microsoft.com/office/powerpoint/2010/main" xmlns="" val="1500497781"/>
      </p:ext>
    </p:extLst>
  </p:cSld>
  <p:clrMapOvr>
    <a:masterClrMapping/>
  </p:clrMapOvr>
  <p:transition advClick="0"/>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08068454"/>
      </p:ext>
    </p:extLst>
  </p:cSld>
  <p:clrMapOvr>
    <a:masterClrMapping/>
  </p:clrMapOvr>
  <p:transition advClick="0"/>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12875" y="1143000"/>
          <a:ext cx="7524750" cy="4953000"/>
        </p:xfrm>
        <a:graphic>
          <a:graphicData uri="http://schemas.openxmlformats.org/drawingml/2006/table">
            <a:tbl>
              <a:tblPr/>
              <a:tblGrid>
                <a:gridCol w="7524750"/>
              </a:tblGrid>
              <a:tr h="472884">
                <a:tc>
                  <a:txBody>
                    <a:bodyPr/>
                    <a:lstStyle/>
                    <a:p>
                      <a:pPr marL="115888" marR="0" lvl="0" indent="-115888" algn="l" defTabSz="912813" rtl="0" eaLnBrk="1" fontAlgn="base" latinLnBrk="0" hangingPunct="1">
                        <a:lnSpc>
                          <a:spcPct val="100000"/>
                        </a:lnSpc>
                        <a:spcBef>
                          <a:spcPct val="0"/>
                        </a:spcBef>
                        <a:spcAft>
                          <a:spcPct val="0"/>
                        </a:spcAft>
                        <a:buClrTx/>
                        <a:buSzTx/>
                        <a:buFont typeface="Wingdings" pitchFamily="2" charset="2"/>
                        <a:buNone/>
                        <a:tabLst>
                          <a:tab pos="115888" algn="l"/>
                        </a:tabLst>
                      </a:pPr>
                      <a:endParaRPr kumimoji="0" lang="en-US" sz="900" b="1" i="0" u="none" strike="noStrike" cap="none" normalizeH="0" baseline="0" dirty="0" smtClean="0">
                        <a:ln>
                          <a:noFill/>
                        </a:ln>
                        <a:solidFill>
                          <a:schemeClr val="bg1"/>
                        </a:solidFill>
                        <a:effectLst/>
                        <a:latin typeface="Arial" pitchFamily="34" charset="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5">
                        <a:lumMod val="50000"/>
                        <a:alpha val="40000"/>
                      </a:schemeClr>
                    </a:solidFill>
                  </a:tcPr>
                </a:tc>
              </a:tr>
              <a:tr h="4480116">
                <a:tc>
                  <a:txBody>
                    <a:bodyPr/>
                    <a:lstStyle/>
                    <a:p>
                      <a:pPr marL="171450" marR="0" lvl="0" indent="-171450" algn="just" defTabSz="914400" rtl="0" eaLnBrk="1" fontAlgn="base" latinLnBrk="0" hangingPunct="1">
                        <a:lnSpc>
                          <a:spcPct val="100000"/>
                        </a:lnSpc>
                        <a:spcBef>
                          <a:spcPct val="25000"/>
                        </a:spcBef>
                        <a:spcAft>
                          <a:spcPct val="35000"/>
                        </a:spcAft>
                        <a:buClr>
                          <a:srgbClr val="92ADD5"/>
                        </a:buClr>
                        <a:buSzTx/>
                        <a:buFont typeface="Wingdings" pitchFamily="2" charset="2"/>
                        <a:buNone/>
                        <a:tabLst/>
                      </a:pPr>
                      <a:endParaRPr kumimoji="0" lang="en-US" sz="1800" b="0" i="0" u="none" strike="noStrike" cap="none" normalizeH="0" baseline="0" dirty="0" smtClean="0">
                        <a:ln>
                          <a:noFill/>
                        </a:ln>
                        <a:solidFill>
                          <a:srgbClr val="000000"/>
                        </a:solidFill>
                        <a:effectLst/>
                        <a:latin typeface="Arial" pitchFamily="34" charset="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Tree>
    <p:extLst>
      <p:ext uri="{BB962C8B-B14F-4D97-AF65-F5344CB8AC3E}">
        <p14:creationId xmlns:p14="http://schemas.microsoft.com/office/powerpoint/2010/main" xmlns="" val="1055591483"/>
      </p:ext>
    </p:extLst>
  </p:cSld>
  <p:clrMapOvr>
    <a:masterClrMapping/>
  </p:clrMapOvr>
  <p:transition advClick="0"/>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46972611"/>
      </p:ext>
    </p:extLst>
  </p:cSld>
  <p:clrMapOvr>
    <a:masterClrMapping/>
  </p:clrMapOvr>
  <p:transition advClick="0"/>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fld id="{723F251D-9256-4655-9259-7D0F47AFF033}" type="datetimeFigureOut">
              <a:rPr lang="en-US"/>
              <a:pPr>
                <a:defRPr/>
              </a:pPr>
              <a:t>5/21/2014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B215F993-0269-4436-A7E8-A3EE918E8BA6}" type="slidenum">
              <a:rPr lang="en-US"/>
              <a:pPr>
                <a:defRPr/>
              </a:pPr>
              <a:t>‹#›</a:t>
            </a:fld>
            <a:endParaRPr lang="en-US"/>
          </a:p>
        </p:txBody>
      </p:sp>
    </p:spTree>
    <p:extLst>
      <p:ext uri="{BB962C8B-B14F-4D97-AF65-F5344CB8AC3E}">
        <p14:creationId xmlns:p14="http://schemas.microsoft.com/office/powerpoint/2010/main" xmlns="" val="3952633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fld id="{9037583C-286A-432B-B097-11F2C639E46E}" type="datetimeFigureOut">
              <a:rPr lang="en-US"/>
              <a:pPr>
                <a:defRPr/>
              </a:pPr>
              <a:t>5/21/2014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57A7AD8-02B9-4E17-A290-A902702E357C}" type="slidenum">
              <a:rPr lang="en-US"/>
              <a:pPr>
                <a:defRPr/>
              </a:pPr>
              <a:t>‹#›</a:t>
            </a:fld>
            <a:endParaRPr lang="en-US"/>
          </a:p>
        </p:txBody>
      </p:sp>
    </p:spTree>
    <p:extLst>
      <p:ext uri="{BB962C8B-B14F-4D97-AF65-F5344CB8AC3E}">
        <p14:creationId xmlns:p14="http://schemas.microsoft.com/office/powerpoint/2010/main" xmlns="" val="787139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fld id="{02C3543A-2343-4C05-BE20-FADB2769E9BE}" type="datetimeFigureOut">
              <a:rPr lang="en-US"/>
              <a:pPr>
                <a:defRPr/>
              </a:pPr>
              <a:t>5/21/2014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D0F9B216-D2AD-41EF-8A3E-3D986402990D}" type="slidenum">
              <a:rPr lang="en-US"/>
              <a:pPr>
                <a:defRPr/>
              </a:pPr>
              <a:t>‹#›</a:t>
            </a:fld>
            <a:endParaRPr lang="en-US"/>
          </a:p>
        </p:txBody>
      </p:sp>
    </p:spTree>
    <p:extLst>
      <p:ext uri="{BB962C8B-B14F-4D97-AF65-F5344CB8AC3E}">
        <p14:creationId xmlns:p14="http://schemas.microsoft.com/office/powerpoint/2010/main" xmlns="" val="3741469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fld id="{5A645E5B-7E07-437E-95A7-3CBB4185DDCB}" type="datetimeFigureOut">
              <a:rPr lang="en-US"/>
              <a:pPr>
                <a:defRPr/>
              </a:pPr>
              <a:t>5/21/2014</a:t>
            </a:fld>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0715ABBB-9840-438E-AC5E-F9C912ED5CC0}" type="slidenum">
              <a:rPr lang="en-US"/>
              <a:pPr>
                <a:defRPr/>
              </a:pPr>
              <a:t>‹#›</a:t>
            </a:fld>
            <a:endParaRPr lang="en-US"/>
          </a:p>
        </p:txBody>
      </p:sp>
    </p:spTree>
    <p:extLst>
      <p:ext uri="{BB962C8B-B14F-4D97-AF65-F5344CB8AC3E}">
        <p14:creationId xmlns:p14="http://schemas.microsoft.com/office/powerpoint/2010/main" xmlns="" val="214805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23"/>
          <p:cNvSpPr>
            <a:spLocks noChangeArrowheads="1"/>
          </p:cNvSpPr>
          <p:nvPr userDrawn="1"/>
        </p:nvSpPr>
        <p:spPr bwMode="auto">
          <a:xfrm>
            <a:off x="908050" y="1066800"/>
            <a:ext cx="7467600" cy="5029200"/>
          </a:xfrm>
          <a:prstGeom prst="rect">
            <a:avLst/>
          </a:prstGeom>
          <a:noFill/>
          <a:ln w="9525" algn="ctr">
            <a:solidFill>
              <a:srgbClr val="DEA900"/>
            </a:solidFill>
            <a:miter lim="800000"/>
            <a:headEnd/>
            <a:tailEnd/>
          </a:ln>
          <a:extLst>
            <a:ext uri="{909E8E84-426E-40DD-AFC4-6F175D3DCCD1}">
              <a14:hiddenFill xmlns:a14="http://schemas.microsoft.com/office/drawing/2010/main" xmlns="">
                <a:solidFill>
                  <a:srgbClr val="FFFFFF"/>
                </a:solidFill>
              </a14:hiddenFill>
            </a:ext>
          </a:extLst>
        </p:spPr>
        <p:txBody>
          <a:bodyPr rot="10800000" vert="eaVert" wrap="none" lIns="91429" tIns="45715" rIns="91429" bIns="45715" anchor="ctr"/>
          <a:lstStyle/>
          <a:p>
            <a:pPr algn="just" eaLnBrk="1" hangingPunct="1">
              <a:lnSpc>
                <a:spcPct val="120000"/>
              </a:lnSpc>
              <a:spcBef>
                <a:spcPct val="30000"/>
              </a:spcBef>
              <a:buClr>
                <a:srgbClr val="015885"/>
              </a:buClr>
              <a:buFont typeface="Wingdings" panose="05000000000000000000" pitchFamily="2" charset="2"/>
              <a:buChar char="§"/>
            </a:pPr>
            <a:endParaRPr lang="en-US"/>
          </a:p>
        </p:txBody>
      </p:sp>
    </p:spTree>
    <p:extLst>
      <p:ext uri="{BB962C8B-B14F-4D97-AF65-F5344CB8AC3E}">
        <p14:creationId xmlns:p14="http://schemas.microsoft.com/office/powerpoint/2010/main" xmlns="" val="2601055313"/>
      </p:ext>
    </p:extLst>
  </p:cSld>
  <p:clrMapOvr>
    <a:masterClrMapping/>
  </p:clrMapOvr>
  <p:transition advClick="0"/>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fld id="{011BC814-4391-4D5C-A5EE-76F777814255}" type="datetimeFigureOut">
              <a:rPr lang="en-US"/>
              <a:pPr>
                <a:defRPr/>
              </a:pPr>
              <a:t>5/21/2014</a:t>
            </a:fld>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AC5C4272-234A-468D-9537-6D674839509F}" type="slidenum">
              <a:rPr lang="en-US"/>
              <a:pPr>
                <a:defRPr/>
              </a:pPr>
              <a:t>‹#›</a:t>
            </a:fld>
            <a:endParaRPr lang="en-US"/>
          </a:p>
        </p:txBody>
      </p:sp>
    </p:spTree>
    <p:extLst>
      <p:ext uri="{BB962C8B-B14F-4D97-AF65-F5344CB8AC3E}">
        <p14:creationId xmlns:p14="http://schemas.microsoft.com/office/powerpoint/2010/main" xmlns="" val="9340490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fld id="{7FCE9764-C81F-4402-94A7-95513F3C3C6E}" type="datetimeFigureOut">
              <a:rPr lang="en-US"/>
              <a:pPr>
                <a:defRPr/>
              </a:pPr>
              <a:t>5/21/2014</a:t>
            </a:fld>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840785D2-B09A-47EA-95C6-453357EC77BA}" type="slidenum">
              <a:rPr lang="en-US"/>
              <a:pPr>
                <a:defRPr/>
              </a:pPr>
              <a:t>‹#›</a:t>
            </a:fld>
            <a:endParaRPr lang="en-US"/>
          </a:p>
        </p:txBody>
      </p:sp>
    </p:spTree>
    <p:extLst>
      <p:ext uri="{BB962C8B-B14F-4D97-AF65-F5344CB8AC3E}">
        <p14:creationId xmlns:p14="http://schemas.microsoft.com/office/powerpoint/2010/main" xmlns="" val="19298723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AutoShape 20">
            <a:hlinkClick r:id="" action="ppaction://hlinkshowjump?jump=previousslide" tooltip="Previous slide"/>
          </p:cNvPr>
          <p:cNvSpPr>
            <a:spLocks noChangeArrowheads="1"/>
          </p:cNvSpPr>
          <p:nvPr userDrawn="1"/>
        </p:nvSpPr>
        <p:spPr bwMode="auto">
          <a:xfrm>
            <a:off x="8099425" y="6553200"/>
            <a:ext cx="246063" cy="274638"/>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chemeClr val="bg1"/>
                </a:solidFill>
                <a:latin typeface="Wingdings 3" pitchFamily="18" charset="2"/>
              </a:rPr>
              <a:t>f</a:t>
            </a:r>
          </a:p>
        </p:txBody>
      </p:sp>
      <p:sp>
        <p:nvSpPr>
          <p:cNvPr id="3" name="AutoShape 21">
            <a:hlinkClick r:id="" action="ppaction://hlinkshowjump?jump=nextslide" tooltip="Next Slide"/>
          </p:cNvPr>
          <p:cNvSpPr>
            <a:spLocks noChangeArrowheads="1"/>
          </p:cNvSpPr>
          <p:nvPr userDrawn="1"/>
        </p:nvSpPr>
        <p:spPr bwMode="auto">
          <a:xfrm>
            <a:off x="8788400" y="65532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rgbClr val="FFFFFF"/>
                </a:solidFill>
                <a:latin typeface="Wingdings 3" pitchFamily="18" charset="2"/>
              </a:rPr>
              <a:t>g</a:t>
            </a:r>
          </a:p>
        </p:txBody>
      </p:sp>
      <p:sp>
        <p:nvSpPr>
          <p:cNvPr id="4" name="Action Button: Custom 3">
            <a:hlinkClick r:id="" action="ppaction://hlinkshowjump?jump=lastslideviewed" highlightClick="1"/>
          </p:cNvPr>
          <p:cNvSpPr/>
          <p:nvPr userDrawn="1"/>
        </p:nvSpPr>
        <p:spPr bwMode="auto">
          <a:xfrm>
            <a:off x="7753350" y="6553200"/>
            <a:ext cx="247650" cy="274638"/>
          </a:xfrm>
          <a:prstGeom prst="actionButtonBlank">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defTabSz="914290" eaLnBrk="1" hangingPunct="1">
              <a:lnSpc>
                <a:spcPct val="120000"/>
              </a:lnSpc>
              <a:spcBef>
                <a:spcPct val="30000"/>
              </a:spcBef>
              <a:buClr>
                <a:srgbClr val="015885"/>
              </a:buClr>
              <a:buFont typeface="Wingdings" pitchFamily="2" charset="2"/>
              <a:buNone/>
              <a:defRPr/>
            </a:pPr>
            <a:r>
              <a:rPr lang="en-US" sz="1000" dirty="0">
                <a:solidFill>
                  <a:srgbClr val="FFFFFF"/>
                </a:solidFill>
                <a:latin typeface="Wingdings 3" pitchFamily="18" charset="2"/>
              </a:rPr>
              <a:t>t</a:t>
            </a:r>
          </a:p>
        </p:txBody>
      </p:sp>
      <p:sp>
        <p:nvSpPr>
          <p:cNvPr id="5" name="AutoShape 25">
            <a:hlinkClick r:id="rId2" action="ppaction://hlinksldjump" tooltip="Home Page"/>
          </p:cNvPr>
          <p:cNvSpPr>
            <a:spLocks noChangeArrowheads="1"/>
          </p:cNvSpPr>
          <p:nvPr userDrawn="1"/>
        </p:nvSpPr>
        <p:spPr bwMode="auto">
          <a:xfrm>
            <a:off x="8097838" y="508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rgbClr val="FFFFFF"/>
                </a:solidFill>
                <a:latin typeface="Wingdings 3" pitchFamily="18" charset="2"/>
                <a:sym typeface="Webdings" pitchFamily="18" charset="2"/>
              </a:rPr>
              <a:t></a:t>
            </a:r>
          </a:p>
        </p:txBody>
      </p:sp>
      <p:sp>
        <p:nvSpPr>
          <p:cNvPr id="6" name="AutoShape 27">
            <a:hlinkClick r:id="rId3" action="ppaction://hlinkpres?slideindex=1&amp;slidetitle=Slide 1" tooltip="Click to view HELP"/>
          </p:cNvPr>
          <p:cNvSpPr>
            <a:spLocks noChangeArrowheads="1"/>
          </p:cNvSpPr>
          <p:nvPr userDrawn="1"/>
        </p:nvSpPr>
        <p:spPr bwMode="auto">
          <a:xfrm>
            <a:off x="8442325" y="508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US" sz="1000" dirty="0">
                <a:solidFill>
                  <a:schemeClr val="bg1"/>
                </a:solidFill>
                <a:latin typeface="Corporate S" pitchFamily="18" charset="0"/>
                <a:sym typeface="Wingdings 3" pitchFamily="18" charset="2"/>
              </a:rPr>
              <a:t>?</a:t>
            </a:r>
          </a:p>
        </p:txBody>
      </p:sp>
      <p:sp>
        <p:nvSpPr>
          <p:cNvPr id="7" name="Flowchart: Alternate Process 6">
            <a:hlinkClick r:id="" action="ppaction://hlinkshowjump?jump=endshow" highlightClick="1"/>
          </p:cNvPr>
          <p:cNvSpPr/>
          <p:nvPr userDrawn="1"/>
        </p:nvSpPr>
        <p:spPr bwMode="auto">
          <a:xfrm>
            <a:off x="8788400" y="50800"/>
            <a:ext cx="247650" cy="274638"/>
          </a:xfrm>
          <a:prstGeom prst="flowChartAlternateProcess">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nchorCtr="1"/>
          <a:lstStyle/>
          <a:p>
            <a:pPr algn="ctr" defTabSz="914290" eaLnBrk="1" hangingPunct="1">
              <a:lnSpc>
                <a:spcPct val="120000"/>
              </a:lnSpc>
              <a:spcBef>
                <a:spcPct val="30000"/>
              </a:spcBef>
              <a:buClr>
                <a:srgbClr val="015885"/>
              </a:buClr>
              <a:buFont typeface="Wingdings" pitchFamily="2" charset="2"/>
              <a:buNone/>
              <a:defRPr/>
            </a:pPr>
            <a:r>
              <a:rPr lang="en-US" sz="1000" dirty="0">
                <a:solidFill>
                  <a:schemeClr val="bg1"/>
                </a:solidFill>
                <a:latin typeface="Webdings" pitchFamily="18" charset="2"/>
                <a:sym typeface="Wingdings 3" pitchFamily="18" charset="2"/>
              </a:rPr>
              <a:t>x</a:t>
            </a:r>
          </a:p>
        </p:txBody>
      </p:sp>
    </p:spTree>
    <p:extLst>
      <p:ext uri="{BB962C8B-B14F-4D97-AF65-F5344CB8AC3E}">
        <p14:creationId xmlns:p14="http://schemas.microsoft.com/office/powerpoint/2010/main" xmlns="" val="152325808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fld id="{B9791359-B1F2-4345-8976-64DA86250849}" type="datetimeFigureOut">
              <a:rPr lang="en-US"/>
              <a:pPr>
                <a:defRPr/>
              </a:pPr>
              <a:t>5/21/2014</a:t>
            </a:fld>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1E0FC33D-F078-4C4F-A95C-EBDE8EC75D5F}" type="slidenum">
              <a:rPr lang="en-US"/>
              <a:pPr>
                <a:defRPr/>
              </a:pPr>
              <a:t>‹#›</a:t>
            </a:fld>
            <a:endParaRPr lang="en-US"/>
          </a:p>
        </p:txBody>
      </p:sp>
    </p:spTree>
    <p:extLst>
      <p:ext uri="{BB962C8B-B14F-4D97-AF65-F5344CB8AC3E}">
        <p14:creationId xmlns:p14="http://schemas.microsoft.com/office/powerpoint/2010/main" xmlns="" val="1382054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fld id="{BC6C10B2-2D0E-4898-B19E-67FF1BB2FD80}" type="datetimeFigureOut">
              <a:rPr lang="en-US"/>
              <a:pPr>
                <a:defRPr/>
              </a:pPr>
              <a:t>5/21/2014</a:t>
            </a:fld>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AFCDC12-D70D-4C28-A42D-AC07C6EF1104}" type="slidenum">
              <a:rPr lang="en-US"/>
              <a:pPr>
                <a:defRPr/>
              </a:pPr>
              <a:t>‹#›</a:t>
            </a:fld>
            <a:endParaRPr lang="en-US"/>
          </a:p>
        </p:txBody>
      </p:sp>
    </p:spTree>
    <p:extLst>
      <p:ext uri="{BB962C8B-B14F-4D97-AF65-F5344CB8AC3E}">
        <p14:creationId xmlns:p14="http://schemas.microsoft.com/office/powerpoint/2010/main" xmlns="" val="4081602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fld id="{A9C63C88-8344-4B5A-A7D6-416C1E47E1F0}" type="datetimeFigureOut">
              <a:rPr lang="en-US"/>
              <a:pPr>
                <a:defRPr/>
              </a:pPr>
              <a:t>5/21/2014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6A9D1568-6CE9-40A1-A041-C673AC8BADB1}" type="slidenum">
              <a:rPr lang="en-US"/>
              <a:pPr>
                <a:defRPr/>
              </a:pPr>
              <a:t>‹#›</a:t>
            </a:fld>
            <a:endParaRPr lang="en-US"/>
          </a:p>
        </p:txBody>
      </p:sp>
    </p:spTree>
    <p:extLst>
      <p:ext uri="{BB962C8B-B14F-4D97-AF65-F5344CB8AC3E}">
        <p14:creationId xmlns:p14="http://schemas.microsoft.com/office/powerpoint/2010/main" xmlns="" val="35103896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fld id="{6FD46C99-AA19-4583-810D-9D575EB47F2C}" type="datetimeFigureOut">
              <a:rPr lang="en-US"/>
              <a:pPr>
                <a:defRPr/>
              </a:pPr>
              <a:t>5/21/2014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323E548-7D67-4DF9-ABED-80B4A594C6A8}" type="slidenum">
              <a:rPr lang="en-US"/>
              <a:pPr>
                <a:defRPr/>
              </a:pPr>
              <a:t>‹#›</a:t>
            </a:fld>
            <a:endParaRPr lang="en-US"/>
          </a:p>
        </p:txBody>
      </p:sp>
    </p:spTree>
    <p:extLst>
      <p:ext uri="{BB962C8B-B14F-4D97-AF65-F5344CB8AC3E}">
        <p14:creationId xmlns:p14="http://schemas.microsoft.com/office/powerpoint/2010/main" xmlns="" val="399380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95977393"/>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Rectangle 7"/>
          <p:cNvSpPr>
            <a:spLocks noChangeArrowheads="1"/>
          </p:cNvSpPr>
          <p:nvPr/>
        </p:nvSpPr>
        <p:spPr bwMode="auto">
          <a:xfrm>
            <a:off x="3200400" y="1349375"/>
            <a:ext cx="3886200" cy="5013325"/>
          </a:xfrm>
          <a:prstGeom prst="rect">
            <a:avLst/>
          </a:prstGeom>
          <a:solidFill>
            <a:srgbClr val="E7F3F4"/>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endParaRPr lang="en-US" sz="800">
              <a:solidFill>
                <a:schemeClr val="bg1"/>
              </a:solidFill>
            </a:endParaRPr>
          </a:p>
        </p:txBody>
      </p:sp>
      <p:sp>
        <p:nvSpPr>
          <p:cNvPr id="3" name="Rectangle 8"/>
          <p:cNvSpPr>
            <a:spLocks noChangeArrowheads="1"/>
          </p:cNvSpPr>
          <p:nvPr/>
        </p:nvSpPr>
        <p:spPr bwMode="auto">
          <a:xfrm>
            <a:off x="1371600" y="1371600"/>
            <a:ext cx="1790700" cy="5013325"/>
          </a:xfrm>
          <a:prstGeom prst="rect">
            <a:avLst/>
          </a:prstGeom>
          <a:solidFill>
            <a:srgbClr val="E7F3F4"/>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endParaRPr lang="en-US" sz="800">
              <a:solidFill>
                <a:schemeClr val="bg1"/>
              </a:solidFill>
            </a:endParaRPr>
          </a:p>
        </p:txBody>
      </p:sp>
      <p:sp>
        <p:nvSpPr>
          <p:cNvPr id="4" name="Rectangle 32"/>
          <p:cNvSpPr>
            <a:spLocks noChangeArrowheads="1"/>
          </p:cNvSpPr>
          <p:nvPr/>
        </p:nvSpPr>
        <p:spPr bwMode="auto">
          <a:xfrm>
            <a:off x="7145338" y="1349375"/>
            <a:ext cx="1792287" cy="5013325"/>
          </a:xfrm>
          <a:prstGeom prst="rect">
            <a:avLst/>
          </a:prstGeom>
          <a:solidFill>
            <a:srgbClr val="E7F3F4"/>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endParaRPr lang="en-US" sz="800">
              <a:solidFill>
                <a:schemeClr val="bg1"/>
              </a:solidFill>
            </a:endParaRPr>
          </a:p>
        </p:txBody>
      </p:sp>
      <p:sp>
        <p:nvSpPr>
          <p:cNvPr id="5" name="Rectangle 13"/>
          <p:cNvSpPr>
            <a:spLocks noChangeArrowheads="1"/>
          </p:cNvSpPr>
          <p:nvPr/>
        </p:nvSpPr>
        <p:spPr bwMode="auto">
          <a:xfrm>
            <a:off x="1238250" y="1371600"/>
            <a:ext cx="1828800" cy="228600"/>
          </a:xfrm>
          <a:prstGeom prst="rect">
            <a:avLst/>
          </a:prstGeom>
          <a:noFill/>
          <a:ln>
            <a:noFill/>
          </a:ln>
          <a:effectLst>
            <a:prstShdw prst="shdw17" dist="17961" dir="2700000">
              <a:srgbClr val="959595"/>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r>
              <a:rPr lang="en-US" sz="1000">
                <a:solidFill>
                  <a:srgbClr val="006892"/>
                </a:solidFill>
              </a:rPr>
              <a:t>Input</a:t>
            </a:r>
          </a:p>
        </p:txBody>
      </p:sp>
      <p:sp>
        <p:nvSpPr>
          <p:cNvPr id="6" name="Rectangle 14"/>
          <p:cNvSpPr>
            <a:spLocks noChangeArrowheads="1"/>
          </p:cNvSpPr>
          <p:nvPr/>
        </p:nvSpPr>
        <p:spPr bwMode="auto">
          <a:xfrm>
            <a:off x="7162800" y="1371600"/>
            <a:ext cx="1828800" cy="228600"/>
          </a:xfrm>
          <a:prstGeom prst="rect">
            <a:avLst/>
          </a:prstGeom>
          <a:noFill/>
          <a:ln>
            <a:noFill/>
          </a:ln>
          <a:effectLst>
            <a:prstShdw prst="shdw17" dist="17961" dir="2700000">
              <a:srgbClr val="959595"/>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r>
              <a:rPr lang="en-US" sz="1000">
                <a:solidFill>
                  <a:srgbClr val="006892"/>
                </a:solidFill>
              </a:rPr>
              <a:t>Output</a:t>
            </a:r>
          </a:p>
        </p:txBody>
      </p:sp>
      <p:sp>
        <p:nvSpPr>
          <p:cNvPr id="7" name="Rectangle 15"/>
          <p:cNvSpPr>
            <a:spLocks noChangeArrowheads="1"/>
          </p:cNvSpPr>
          <p:nvPr/>
        </p:nvSpPr>
        <p:spPr bwMode="auto">
          <a:xfrm>
            <a:off x="4214813" y="1371600"/>
            <a:ext cx="1828800" cy="228600"/>
          </a:xfrm>
          <a:prstGeom prst="rect">
            <a:avLst/>
          </a:prstGeom>
          <a:noFill/>
          <a:ln>
            <a:noFill/>
          </a:ln>
          <a:effectLst>
            <a:prstShdw prst="shdw17" dist="17961" dir="2700000">
              <a:srgbClr val="959595"/>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r>
              <a:rPr lang="en-US" sz="1000">
                <a:solidFill>
                  <a:srgbClr val="006892"/>
                </a:solidFill>
              </a:rPr>
              <a:t>Process</a:t>
            </a:r>
          </a:p>
        </p:txBody>
      </p:sp>
      <p:sp>
        <p:nvSpPr>
          <p:cNvPr id="8" name="TextBox 41"/>
          <p:cNvSpPr txBox="1">
            <a:spLocks noChangeArrowheads="1"/>
          </p:cNvSpPr>
          <p:nvPr userDrawn="1"/>
        </p:nvSpPr>
        <p:spPr bwMode="auto">
          <a:xfrm>
            <a:off x="1362075" y="1143000"/>
            <a:ext cx="7589838" cy="228600"/>
          </a:xfrm>
          <a:prstGeom prst="rect">
            <a:avLst/>
          </a:prstGeom>
          <a:solidFill>
            <a:srgbClr val="006892"/>
          </a:solidFill>
          <a:ln>
            <a:noFill/>
          </a:ln>
          <a:extLst>
            <a:ext uri="{91240B29-F687-4F45-9708-019B960494DF}">
              <a14:hiddenLine xmlns:a14="http://schemas.microsoft.com/office/drawing/2010/main" xmlns="" w="9525" algn="ctr">
                <a:solidFill>
                  <a:srgbClr val="000000"/>
                </a:solidFill>
                <a:round/>
                <a:headEnd/>
                <a:tailEnd/>
              </a14:hiddenLine>
            </a:ext>
          </a:extLst>
        </p:spPr>
        <p:txBody>
          <a:bodyPr lIns="91429" tIns="45715" rIns="91429" bIns="45715" anchor="ctr">
            <a:spAutoFit/>
          </a:bodyPr>
          <a:lstStyle>
            <a:lvl1pPr marL="58738">
              <a:defRPr sz="700" b="1">
                <a:solidFill>
                  <a:srgbClr val="015885"/>
                </a:solidFill>
                <a:latin typeface="Arial" panose="020B0604020202020204" pitchFamily="34" charset="0"/>
                <a:cs typeface="Times New Roman" panose="02020603050405020304" pitchFamily="18" charset="0"/>
              </a:defRPr>
            </a:lvl1pPr>
            <a:lvl2pPr>
              <a:defRPr sz="700" b="1">
                <a:solidFill>
                  <a:srgbClr val="015885"/>
                </a:solidFill>
                <a:latin typeface="Arial" panose="020B0604020202020204" pitchFamily="34" charset="0"/>
                <a:cs typeface="Times New Roman" panose="02020603050405020304" pitchFamily="18" charset="0"/>
              </a:defRPr>
            </a:lvl2pPr>
            <a:lvl3pPr>
              <a:defRPr sz="700" b="1">
                <a:solidFill>
                  <a:srgbClr val="015885"/>
                </a:solidFill>
                <a:latin typeface="Arial" panose="020B0604020202020204" pitchFamily="34" charset="0"/>
                <a:cs typeface="Times New Roman" panose="02020603050405020304" pitchFamily="18" charset="0"/>
              </a:defRPr>
            </a:lvl3pPr>
            <a:lvl4pPr>
              <a:defRPr sz="700" b="1">
                <a:solidFill>
                  <a:srgbClr val="015885"/>
                </a:solidFill>
                <a:latin typeface="Arial" panose="020B0604020202020204" pitchFamily="34" charset="0"/>
                <a:cs typeface="Times New Roman" panose="02020603050405020304" pitchFamily="18" charset="0"/>
              </a:defRPr>
            </a:lvl4pPr>
            <a:lvl5pPr>
              <a:defRPr sz="700" b="1">
                <a:solidFill>
                  <a:srgbClr val="015885"/>
                </a:solidFill>
                <a:latin typeface="Arial" panose="020B0604020202020204" pitchFamily="34" charset="0"/>
                <a:cs typeface="Times New Roman" panose="02020603050405020304" pitchFamily="18" charset="0"/>
              </a:defRPr>
            </a:lvl5pPr>
            <a:lvl6pPr marL="2284413" indent="1588"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741613" indent="1588"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198813" indent="1588"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656013" indent="1588"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lnSpc>
                <a:spcPct val="120000"/>
              </a:lnSpc>
              <a:spcBef>
                <a:spcPct val="30000"/>
              </a:spcBef>
              <a:buClr>
                <a:srgbClr val="015885"/>
              </a:buClr>
              <a:buFont typeface="Wingdings" panose="05000000000000000000" pitchFamily="2" charset="2"/>
              <a:buNone/>
            </a:pPr>
            <a:endParaRPr lang="en-US" sz="900">
              <a:solidFill>
                <a:schemeClr val="bg1"/>
              </a:solidFill>
            </a:endParaRPr>
          </a:p>
        </p:txBody>
      </p:sp>
    </p:spTree>
    <p:extLst>
      <p:ext uri="{BB962C8B-B14F-4D97-AF65-F5344CB8AC3E}">
        <p14:creationId xmlns:p14="http://schemas.microsoft.com/office/powerpoint/2010/main" xmlns="" val="1500497781"/>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08068454"/>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12875" y="1143000"/>
          <a:ext cx="7524750" cy="4953000"/>
        </p:xfrm>
        <a:graphic>
          <a:graphicData uri="http://schemas.openxmlformats.org/drawingml/2006/table">
            <a:tbl>
              <a:tblPr/>
              <a:tblGrid>
                <a:gridCol w="7524750"/>
              </a:tblGrid>
              <a:tr h="472884">
                <a:tc>
                  <a:txBody>
                    <a:bodyPr/>
                    <a:lstStyle/>
                    <a:p>
                      <a:pPr marL="115888" marR="0" lvl="0" indent="-115888" algn="l" defTabSz="912813" rtl="0" eaLnBrk="1" fontAlgn="base" latinLnBrk="0" hangingPunct="1">
                        <a:lnSpc>
                          <a:spcPct val="100000"/>
                        </a:lnSpc>
                        <a:spcBef>
                          <a:spcPct val="0"/>
                        </a:spcBef>
                        <a:spcAft>
                          <a:spcPct val="0"/>
                        </a:spcAft>
                        <a:buClrTx/>
                        <a:buSzTx/>
                        <a:buFont typeface="Wingdings" pitchFamily="2" charset="2"/>
                        <a:buNone/>
                        <a:tabLst>
                          <a:tab pos="115888" algn="l"/>
                        </a:tabLst>
                      </a:pPr>
                      <a:endParaRPr kumimoji="0" lang="en-US" sz="900" b="1" i="0" u="none" strike="noStrike" cap="none" normalizeH="0" baseline="0" dirty="0" smtClean="0">
                        <a:ln>
                          <a:noFill/>
                        </a:ln>
                        <a:solidFill>
                          <a:schemeClr val="bg1"/>
                        </a:solidFill>
                        <a:effectLst/>
                        <a:latin typeface="Arial" pitchFamily="34" charset="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5">
                        <a:lumMod val="50000"/>
                        <a:alpha val="40000"/>
                      </a:schemeClr>
                    </a:solidFill>
                  </a:tcPr>
                </a:tc>
              </a:tr>
              <a:tr h="4480116">
                <a:tc>
                  <a:txBody>
                    <a:bodyPr/>
                    <a:lstStyle/>
                    <a:p>
                      <a:pPr marL="171450" marR="0" lvl="0" indent="-171450" algn="just" defTabSz="914400" rtl="0" eaLnBrk="1" fontAlgn="base" latinLnBrk="0" hangingPunct="1">
                        <a:lnSpc>
                          <a:spcPct val="100000"/>
                        </a:lnSpc>
                        <a:spcBef>
                          <a:spcPct val="25000"/>
                        </a:spcBef>
                        <a:spcAft>
                          <a:spcPct val="35000"/>
                        </a:spcAft>
                        <a:buClr>
                          <a:srgbClr val="92ADD5"/>
                        </a:buClr>
                        <a:buSzTx/>
                        <a:buFont typeface="Wingdings" pitchFamily="2" charset="2"/>
                        <a:buNone/>
                        <a:tabLst/>
                      </a:pPr>
                      <a:endParaRPr kumimoji="0" lang="en-US" sz="1800" b="0" i="0" u="none" strike="noStrike" cap="none" normalizeH="0" baseline="0" dirty="0" smtClean="0">
                        <a:ln>
                          <a:noFill/>
                        </a:ln>
                        <a:solidFill>
                          <a:srgbClr val="000000"/>
                        </a:solidFill>
                        <a:effectLst/>
                        <a:latin typeface="Arial" pitchFamily="34" charset="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Tree>
    <p:extLst>
      <p:ext uri="{BB962C8B-B14F-4D97-AF65-F5344CB8AC3E}">
        <p14:creationId xmlns:p14="http://schemas.microsoft.com/office/powerpoint/2010/main" xmlns="" val="1055591483"/>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46972611"/>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Rectangle 7"/>
          <p:cNvSpPr>
            <a:spLocks noChangeArrowheads="1"/>
          </p:cNvSpPr>
          <p:nvPr/>
        </p:nvSpPr>
        <p:spPr bwMode="auto">
          <a:xfrm>
            <a:off x="3200400" y="1349375"/>
            <a:ext cx="3886200" cy="5013325"/>
          </a:xfrm>
          <a:prstGeom prst="rect">
            <a:avLst/>
          </a:prstGeom>
          <a:solidFill>
            <a:srgbClr val="E7F3F4"/>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endParaRPr lang="en-US" sz="800">
              <a:solidFill>
                <a:schemeClr val="bg1"/>
              </a:solidFill>
            </a:endParaRPr>
          </a:p>
        </p:txBody>
      </p:sp>
      <p:sp>
        <p:nvSpPr>
          <p:cNvPr id="3" name="Rectangle 8"/>
          <p:cNvSpPr>
            <a:spLocks noChangeArrowheads="1"/>
          </p:cNvSpPr>
          <p:nvPr/>
        </p:nvSpPr>
        <p:spPr bwMode="auto">
          <a:xfrm>
            <a:off x="1371600" y="1371600"/>
            <a:ext cx="1790700" cy="5013325"/>
          </a:xfrm>
          <a:prstGeom prst="rect">
            <a:avLst/>
          </a:prstGeom>
          <a:solidFill>
            <a:srgbClr val="E7F3F4"/>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endParaRPr lang="en-US" sz="800">
              <a:solidFill>
                <a:schemeClr val="bg1"/>
              </a:solidFill>
            </a:endParaRPr>
          </a:p>
        </p:txBody>
      </p:sp>
      <p:sp>
        <p:nvSpPr>
          <p:cNvPr id="4" name="Rectangle 32"/>
          <p:cNvSpPr>
            <a:spLocks noChangeArrowheads="1"/>
          </p:cNvSpPr>
          <p:nvPr/>
        </p:nvSpPr>
        <p:spPr bwMode="auto">
          <a:xfrm>
            <a:off x="7145338" y="1349375"/>
            <a:ext cx="1792287" cy="5013325"/>
          </a:xfrm>
          <a:prstGeom prst="rect">
            <a:avLst/>
          </a:prstGeom>
          <a:solidFill>
            <a:srgbClr val="E7F3F4"/>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endParaRPr lang="en-US" sz="800">
              <a:solidFill>
                <a:schemeClr val="bg1"/>
              </a:solidFill>
            </a:endParaRPr>
          </a:p>
        </p:txBody>
      </p:sp>
      <p:sp>
        <p:nvSpPr>
          <p:cNvPr id="5" name="Rectangle 13"/>
          <p:cNvSpPr>
            <a:spLocks noChangeArrowheads="1"/>
          </p:cNvSpPr>
          <p:nvPr/>
        </p:nvSpPr>
        <p:spPr bwMode="auto">
          <a:xfrm>
            <a:off x="1238250" y="1371600"/>
            <a:ext cx="1828800" cy="228600"/>
          </a:xfrm>
          <a:prstGeom prst="rect">
            <a:avLst/>
          </a:prstGeom>
          <a:noFill/>
          <a:ln>
            <a:noFill/>
          </a:ln>
          <a:effectLst>
            <a:prstShdw prst="shdw17" dist="17961" dir="2700000">
              <a:srgbClr val="959595"/>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r>
              <a:rPr lang="en-US" sz="1000">
                <a:solidFill>
                  <a:srgbClr val="006892"/>
                </a:solidFill>
              </a:rPr>
              <a:t>Input</a:t>
            </a:r>
          </a:p>
        </p:txBody>
      </p:sp>
      <p:sp>
        <p:nvSpPr>
          <p:cNvPr id="6" name="Rectangle 14"/>
          <p:cNvSpPr>
            <a:spLocks noChangeArrowheads="1"/>
          </p:cNvSpPr>
          <p:nvPr/>
        </p:nvSpPr>
        <p:spPr bwMode="auto">
          <a:xfrm>
            <a:off x="7162800" y="1371600"/>
            <a:ext cx="1828800" cy="228600"/>
          </a:xfrm>
          <a:prstGeom prst="rect">
            <a:avLst/>
          </a:prstGeom>
          <a:noFill/>
          <a:ln>
            <a:noFill/>
          </a:ln>
          <a:effectLst>
            <a:prstShdw prst="shdw17" dist="17961" dir="2700000">
              <a:srgbClr val="959595"/>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r>
              <a:rPr lang="en-US" sz="1000">
                <a:solidFill>
                  <a:srgbClr val="006892"/>
                </a:solidFill>
              </a:rPr>
              <a:t>Output</a:t>
            </a:r>
          </a:p>
        </p:txBody>
      </p:sp>
      <p:sp>
        <p:nvSpPr>
          <p:cNvPr id="7" name="Rectangle 15"/>
          <p:cNvSpPr>
            <a:spLocks noChangeArrowheads="1"/>
          </p:cNvSpPr>
          <p:nvPr/>
        </p:nvSpPr>
        <p:spPr bwMode="auto">
          <a:xfrm>
            <a:off x="4214813" y="1371600"/>
            <a:ext cx="1828800" cy="228600"/>
          </a:xfrm>
          <a:prstGeom prst="rect">
            <a:avLst/>
          </a:prstGeom>
          <a:noFill/>
          <a:ln>
            <a:noFill/>
          </a:ln>
          <a:effectLst>
            <a:prstShdw prst="shdw17" dist="17961" dir="2700000">
              <a:srgbClr val="959595"/>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91429" tIns="45715" rIns="91429" bIns="45715" anchor="ctr"/>
          <a:lstStyle/>
          <a:p>
            <a:pPr algn="ctr" eaLnBrk="1" hangingPunct="1">
              <a:lnSpc>
                <a:spcPct val="120000"/>
              </a:lnSpc>
              <a:spcBef>
                <a:spcPct val="30000"/>
              </a:spcBef>
              <a:buClr>
                <a:srgbClr val="015885"/>
              </a:buClr>
              <a:buFont typeface="Wingdings" panose="05000000000000000000" pitchFamily="2" charset="2"/>
              <a:buNone/>
            </a:pPr>
            <a:r>
              <a:rPr lang="en-US" sz="1000">
                <a:solidFill>
                  <a:srgbClr val="006892"/>
                </a:solidFill>
              </a:rPr>
              <a:t>Process</a:t>
            </a:r>
          </a:p>
        </p:txBody>
      </p:sp>
      <p:sp>
        <p:nvSpPr>
          <p:cNvPr id="8" name="TextBox 41"/>
          <p:cNvSpPr txBox="1">
            <a:spLocks noChangeArrowheads="1"/>
          </p:cNvSpPr>
          <p:nvPr userDrawn="1"/>
        </p:nvSpPr>
        <p:spPr bwMode="auto">
          <a:xfrm>
            <a:off x="1362075" y="1143000"/>
            <a:ext cx="7589838" cy="228600"/>
          </a:xfrm>
          <a:prstGeom prst="rect">
            <a:avLst/>
          </a:prstGeom>
          <a:solidFill>
            <a:srgbClr val="006892"/>
          </a:solidFill>
          <a:ln>
            <a:noFill/>
          </a:ln>
          <a:extLst>
            <a:ext uri="{91240B29-F687-4F45-9708-019B960494DF}">
              <a14:hiddenLine xmlns:a14="http://schemas.microsoft.com/office/drawing/2010/main" xmlns="" w="9525" algn="ctr">
                <a:solidFill>
                  <a:srgbClr val="000000"/>
                </a:solidFill>
                <a:round/>
                <a:headEnd/>
                <a:tailEnd/>
              </a14:hiddenLine>
            </a:ext>
          </a:extLst>
        </p:spPr>
        <p:txBody>
          <a:bodyPr lIns="91429" tIns="45715" rIns="91429" bIns="45715" anchor="ctr">
            <a:spAutoFit/>
          </a:bodyPr>
          <a:lstStyle>
            <a:lvl1pPr marL="58738">
              <a:defRPr sz="700" b="1">
                <a:solidFill>
                  <a:srgbClr val="015885"/>
                </a:solidFill>
                <a:latin typeface="Arial" panose="020B0604020202020204" pitchFamily="34" charset="0"/>
                <a:cs typeface="Times New Roman" panose="02020603050405020304" pitchFamily="18" charset="0"/>
              </a:defRPr>
            </a:lvl1pPr>
            <a:lvl2pPr>
              <a:defRPr sz="700" b="1">
                <a:solidFill>
                  <a:srgbClr val="015885"/>
                </a:solidFill>
                <a:latin typeface="Arial" panose="020B0604020202020204" pitchFamily="34" charset="0"/>
                <a:cs typeface="Times New Roman" panose="02020603050405020304" pitchFamily="18" charset="0"/>
              </a:defRPr>
            </a:lvl2pPr>
            <a:lvl3pPr>
              <a:defRPr sz="700" b="1">
                <a:solidFill>
                  <a:srgbClr val="015885"/>
                </a:solidFill>
                <a:latin typeface="Arial" panose="020B0604020202020204" pitchFamily="34" charset="0"/>
                <a:cs typeface="Times New Roman" panose="02020603050405020304" pitchFamily="18" charset="0"/>
              </a:defRPr>
            </a:lvl3pPr>
            <a:lvl4pPr>
              <a:defRPr sz="700" b="1">
                <a:solidFill>
                  <a:srgbClr val="015885"/>
                </a:solidFill>
                <a:latin typeface="Arial" panose="020B0604020202020204" pitchFamily="34" charset="0"/>
                <a:cs typeface="Times New Roman" panose="02020603050405020304" pitchFamily="18" charset="0"/>
              </a:defRPr>
            </a:lvl4pPr>
            <a:lvl5pPr>
              <a:defRPr sz="700" b="1">
                <a:solidFill>
                  <a:srgbClr val="015885"/>
                </a:solidFill>
                <a:latin typeface="Arial" panose="020B0604020202020204" pitchFamily="34" charset="0"/>
                <a:cs typeface="Times New Roman" panose="02020603050405020304" pitchFamily="18" charset="0"/>
              </a:defRPr>
            </a:lvl5pPr>
            <a:lvl6pPr marL="2284413" indent="1588"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741613" indent="1588"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198813" indent="1588"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656013" indent="1588"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lnSpc>
                <a:spcPct val="120000"/>
              </a:lnSpc>
              <a:spcBef>
                <a:spcPct val="30000"/>
              </a:spcBef>
              <a:buClr>
                <a:srgbClr val="015885"/>
              </a:buClr>
              <a:buFont typeface="Wingdings" panose="05000000000000000000" pitchFamily="2" charset="2"/>
              <a:buNone/>
            </a:pPr>
            <a:endParaRPr lang="en-US" sz="900">
              <a:solidFill>
                <a:schemeClr val="bg1"/>
              </a:solidFill>
            </a:endParaRPr>
          </a:p>
        </p:txBody>
      </p:sp>
    </p:spTree>
    <p:extLst>
      <p:ext uri="{BB962C8B-B14F-4D97-AF65-F5344CB8AC3E}">
        <p14:creationId xmlns:p14="http://schemas.microsoft.com/office/powerpoint/2010/main" xmlns="" val="150049778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08068454"/>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 Target="../slides/slide9.xml"/><Relationship Id="rId3" Type="http://schemas.openxmlformats.org/officeDocument/2006/relationships/slideLayout" Target="../slideLayouts/slideLayout3.xml"/><Relationship Id="rId7" Type="http://schemas.openxmlformats.org/officeDocument/2006/relationships/slide" Target="../slides/slide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 Target="../slides/slide70.xml"/><Relationship Id="rId11" Type="http://schemas.openxmlformats.org/officeDocument/2006/relationships/slide" Target="../slides/slide5.xml"/><Relationship Id="rId5" Type="http://schemas.openxmlformats.org/officeDocument/2006/relationships/hyperlink" Target="Help%20V1.0.ppt" TargetMode="External"/><Relationship Id="rId10" Type="http://schemas.openxmlformats.org/officeDocument/2006/relationships/slide" Target="../slides/slide76.xml"/><Relationship Id="rId4" Type="http://schemas.openxmlformats.org/officeDocument/2006/relationships/theme" Target="../theme/theme1.xml"/><Relationship Id="rId9" Type="http://schemas.openxmlformats.org/officeDocument/2006/relationships/slide" Target="../slides/slide75.xm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elp%20V1.0.ppt" TargetMode="External"/><Relationship Id="rId3" Type="http://schemas.openxmlformats.org/officeDocument/2006/relationships/slideLayout" Target="../slideLayouts/slideLayout6.xml"/><Relationship Id="rId7" Type="http://schemas.openxmlformats.org/officeDocument/2006/relationships/slide" Target="../slides/slide5.xml"/><Relationship Id="rId12" Type="http://schemas.openxmlformats.org/officeDocument/2006/relationships/slide" Target="../slides/slide7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 Target="../slides/slide7.xml"/><Relationship Id="rId11" Type="http://schemas.openxmlformats.org/officeDocument/2006/relationships/slide" Target="../slides/slide75.xml"/><Relationship Id="rId5" Type="http://schemas.openxmlformats.org/officeDocument/2006/relationships/theme" Target="../theme/theme2.xml"/><Relationship Id="rId10" Type="http://schemas.openxmlformats.org/officeDocument/2006/relationships/slide" Target="../slides/slide9.xml"/><Relationship Id="rId4" Type="http://schemas.openxmlformats.org/officeDocument/2006/relationships/slideLayout" Target="../slideLayouts/slideLayout7.xml"/><Relationship Id="rId9" Type="http://schemas.openxmlformats.org/officeDocument/2006/relationships/slide" Target="../slides/slide70.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elp%20V1.0.ppt" TargetMode="External"/><Relationship Id="rId13" Type="http://schemas.openxmlformats.org/officeDocument/2006/relationships/slide" Target="../slides/slide76.xml"/><Relationship Id="rId3" Type="http://schemas.openxmlformats.org/officeDocument/2006/relationships/slideLayout" Target="../slideLayouts/slideLayout10.xml"/><Relationship Id="rId7" Type="http://schemas.openxmlformats.org/officeDocument/2006/relationships/slide" Target="../slides/slide5.xml"/><Relationship Id="rId12" Type="http://schemas.openxmlformats.org/officeDocument/2006/relationships/slide" Target="../slides/slide7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 Target="../slides/slide7.xml"/><Relationship Id="rId11" Type="http://schemas.openxmlformats.org/officeDocument/2006/relationships/slide" Target="../slides/slide75.xml"/><Relationship Id="rId5" Type="http://schemas.openxmlformats.org/officeDocument/2006/relationships/theme" Target="../theme/theme3.xml"/><Relationship Id="rId10" Type="http://schemas.openxmlformats.org/officeDocument/2006/relationships/slide" Target="../slides/slide9.xml"/><Relationship Id="rId4" Type="http://schemas.openxmlformats.org/officeDocument/2006/relationships/slideLayout" Target="../slideLayouts/slideLayout11.xml"/><Relationship Id="rId9" Type="http://schemas.openxmlformats.org/officeDocument/2006/relationships/slide" Target="../slides/slide64.xml"/></Relationships>
</file>

<file path=ppt/slideMasters/_rels/slideMaster4.xml.rels><?xml version="1.0" encoding="UTF-8" standalone="yes"?>
<Relationships xmlns="http://schemas.openxmlformats.org/package/2006/relationships"><Relationship Id="rId8" Type="http://schemas.openxmlformats.org/officeDocument/2006/relationships/hyperlink" Target="Help%20V1.0.ppt" TargetMode="External"/><Relationship Id="rId3" Type="http://schemas.openxmlformats.org/officeDocument/2006/relationships/slideLayout" Target="../slideLayouts/slideLayout14.xml"/><Relationship Id="rId7" Type="http://schemas.openxmlformats.org/officeDocument/2006/relationships/slide" Target="../slides/slide5.xml"/><Relationship Id="rId12" Type="http://schemas.openxmlformats.org/officeDocument/2006/relationships/slide" Target="../slides/slide76.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 Target="../slides/slide7.xml"/><Relationship Id="rId11" Type="http://schemas.openxmlformats.org/officeDocument/2006/relationships/slide" Target="../slides/slide75.xml"/><Relationship Id="rId5" Type="http://schemas.openxmlformats.org/officeDocument/2006/relationships/theme" Target="../theme/theme4.xml"/><Relationship Id="rId10" Type="http://schemas.openxmlformats.org/officeDocument/2006/relationships/slide" Target="../slides/slide9.xml"/><Relationship Id="rId4" Type="http://schemas.openxmlformats.org/officeDocument/2006/relationships/slideLayout" Target="../slideLayouts/slideLayout15.xml"/><Relationship Id="rId9" Type="http://schemas.openxmlformats.org/officeDocument/2006/relationships/slide" Target="../slides/slide7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338"/>
          <p:cNvSpPr>
            <a:spLocks noChangeArrowheads="1"/>
          </p:cNvSpPr>
          <p:nvPr/>
        </p:nvSpPr>
        <p:spPr bwMode="auto">
          <a:xfrm>
            <a:off x="1143000" y="0"/>
            <a:ext cx="7061200" cy="381000"/>
          </a:xfrm>
          <a:prstGeom prst="roundRect">
            <a:avLst>
              <a:gd name="adj" fmla="val 1987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round/>
                <a:headEnd/>
                <a:tailEnd/>
              </a14:hiddenLine>
            </a:ext>
          </a:extLst>
        </p:spPr>
        <p:txBody>
          <a:bodyPr wrap="none" lIns="91429" tIns="45715" rIns="91429" bIns="45715" anchor="ctr"/>
          <a:lstStyle/>
          <a:p>
            <a:pPr eaLnBrk="1" hangingPunct="1"/>
            <a:r>
              <a:rPr lang="en-US" sz="1800" dirty="0" smtClean="0">
                <a:solidFill>
                  <a:srgbClr val="002060"/>
                </a:solidFill>
              </a:rPr>
              <a:t>Order</a:t>
            </a:r>
            <a:r>
              <a:rPr lang="en-US" sz="1800" baseline="0" dirty="0" smtClean="0">
                <a:solidFill>
                  <a:srgbClr val="002060"/>
                </a:solidFill>
              </a:rPr>
              <a:t> To Cash</a:t>
            </a:r>
            <a:endParaRPr lang="en-US" sz="1800" dirty="0">
              <a:solidFill>
                <a:srgbClr val="002060"/>
              </a:solidFill>
            </a:endParaRPr>
          </a:p>
        </p:txBody>
      </p:sp>
      <p:sp>
        <p:nvSpPr>
          <p:cNvPr id="31" name="AutoShape 20">
            <a:hlinkClick r:id="" action="ppaction://hlinkshowjump?jump=previousslide" tooltip="Previous slide"/>
          </p:cNvPr>
          <p:cNvSpPr>
            <a:spLocks noChangeArrowheads="1"/>
          </p:cNvSpPr>
          <p:nvPr/>
        </p:nvSpPr>
        <p:spPr bwMode="auto">
          <a:xfrm>
            <a:off x="8099425" y="6553200"/>
            <a:ext cx="246063" cy="274638"/>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chemeClr val="bg1"/>
                </a:solidFill>
                <a:latin typeface="Wingdings 3" pitchFamily="18" charset="2"/>
              </a:rPr>
              <a:t>f</a:t>
            </a:r>
          </a:p>
        </p:txBody>
      </p:sp>
      <p:sp>
        <p:nvSpPr>
          <p:cNvPr id="32" name="AutoShape 21">
            <a:hlinkClick r:id="" action="ppaction://hlinkshowjump?jump=nextslide" tooltip="Next Slide"/>
          </p:cNvPr>
          <p:cNvSpPr>
            <a:spLocks noChangeArrowheads="1"/>
          </p:cNvSpPr>
          <p:nvPr/>
        </p:nvSpPr>
        <p:spPr bwMode="auto">
          <a:xfrm>
            <a:off x="8788400" y="65532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rgbClr val="FFFFFF"/>
                </a:solidFill>
                <a:latin typeface="Wingdings 3" pitchFamily="18" charset="2"/>
              </a:rPr>
              <a:t>g</a:t>
            </a:r>
          </a:p>
        </p:txBody>
      </p:sp>
      <p:sp>
        <p:nvSpPr>
          <p:cNvPr id="37" name="AutoShape 27">
            <a:hlinkClick r:id="rId5" action="ppaction://hlinkpres?slideindex=1&amp;slidetitle=Slide 1" tooltip="Click to view HELP"/>
          </p:cNvPr>
          <p:cNvSpPr>
            <a:spLocks noChangeArrowheads="1"/>
          </p:cNvSpPr>
          <p:nvPr/>
        </p:nvSpPr>
        <p:spPr bwMode="auto">
          <a:xfrm>
            <a:off x="8442325" y="508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US" sz="1000" dirty="0">
                <a:solidFill>
                  <a:schemeClr val="bg1"/>
                </a:solidFill>
                <a:latin typeface="Corporate S" pitchFamily="18" charset="0"/>
                <a:sym typeface="Wingdings 3" pitchFamily="18" charset="2"/>
              </a:rPr>
              <a:t>?</a:t>
            </a:r>
          </a:p>
        </p:txBody>
      </p:sp>
      <p:grpSp>
        <p:nvGrpSpPr>
          <p:cNvPr id="2" name="Group 37"/>
          <p:cNvGrpSpPr>
            <a:grpSpLocks/>
          </p:cNvGrpSpPr>
          <p:nvPr/>
        </p:nvGrpSpPr>
        <p:grpSpPr bwMode="auto">
          <a:xfrm>
            <a:off x="0" y="927100"/>
            <a:ext cx="9144000" cy="5626100"/>
            <a:chOff x="-1" y="838200"/>
            <a:chExt cx="9144001" cy="5626100"/>
          </a:xfrm>
          <a:solidFill>
            <a:srgbClr val="4597A0"/>
          </a:solidFill>
        </p:grpSpPr>
        <p:sp>
          <p:nvSpPr>
            <p:cNvPr id="1341" name="Rectangle 317"/>
            <p:cNvSpPr>
              <a:spLocks noChangeArrowheads="1"/>
            </p:cNvSpPr>
            <p:nvPr/>
          </p:nvSpPr>
          <p:spPr bwMode="auto">
            <a:xfrm rot="5400000">
              <a:off x="6309518" y="3590132"/>
              <a:ext cx="5586413" cy="8255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sp>
          <p:nvSpPr>
            <p:cNvPr id="1347" name="Rectangle 323"/>
            <p:cNvSpPr>
              <a:spLocks noChangeArrowheads="1"/>
            </p:cNvSpPr>
            <p:nvPr/>
          </p:nvSpPr>
          <p:spPr bwMode="auto">
            <a:xfrm>
              <a:off x="-1" y="6388100"/>
              <a:ext cx="9144001" cy="7620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sp>
          <p:nvSpPr>
            <p:cNvPr id="1355" name="Rectangle 331"/>
            <p:cNvSpPr>
              <a:spLocks noChangeArrowheads="1"/>
            </p:cNvSpPr>
            <p:nvPr/>
          </p:nvSpPr>
          <p:spPr bwMode="auto">
            <a:xfrm>
              <a:off x="-1" y="838200"/>
              <a:ext cx="9144001" cy="7620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sp>
          <p:nvSpPr>
            <p:cNvPr id="29" name="Rectangle 317"/>
            <p:cNvSpPr>
              <a:spLocks noChangeArrowheads="1"/>
            </p:cNvSpPr>
            <p:nvPr/>
          </p:nvSpPr>
          <p:spPr bwMode="auto">
            <a:xfrm rot="5400000">
              <a:off x="-2751933" y="3590132"/>
              <a:ext cx="5586413" cy="8255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grpSp>
      <p:sp>
        <p:nvSpPr>
          <p:cNvPr id="48" name="Action Button: Custom 47">
            <a:hlinkClick r:id="" action="ppaction://hlinkshowjump?jump=lastslideviewed" highlightClick="1"/>
          </p:cNvPr>
          <p:cNvSpPr/>
          <p:nvPr/>
        </p:nvSpPr>
        <p:spPr bwMode="auto">
          <a:xfrm>
            <a:off x="7753350" y="6553200"/>
            <a:ext cx="247650" cy="274638"/>
          </a:xfrm>
          <a:prstGeom prst="actionButtonBlank">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defTabSz="914290" eaLnBrk="1" hangingPunct="1">
              <a:lnSpc>
                <a:spcPct val="120000"/>
              </a:lnSpc>
              <a:spcBef>
                <a:spcPct val="30000"/>
              </a:spcBef>
              <a:buClr>
                <a:srgbClr val="015885"/>
              </a:buClr>
              <a:buFont typeface="Wingdings" pitchFamily="2" charset="2"/>
              <a:buNone/>
              <a:defRPr/>
            </a:pPr>
            <a:r>
              <a:rPr lang="en-US" sz="1000" dirty="0">
                <a:solidFill>
                  <a:srgbClr val="FFFFFF"/>
                </a:solidFill>
                <a:latin typeface="Wingdings 3" pitchFamily="18" charset="2"/>
              </a:rPr>
              <a:t>t</a:t>
            </a:r>
          </a:p>
        </p:txBody>
      </p:sp>
      <p:sp>
        <p:nvSpPr>
          <p:cNvPr id="54" name="Flowchart: Alternate Process 53">
            <a:hlinkClick r:id="" action="ppaction://hlinkshowjump?jump=endshow" highlightClick="1"/>
          </p:cNvPr>
          <p:cNvSpPr/>
          <p:nvPr/>
        </p:nvSpPr>
        <p:spPr bwMode="auto">
          <a:xfrm>
            <a:off x="8788400" y="50800"/>
            <a:ext cx="247650" cy="274638"/>
          </a:xfrm>
          <a:prstGeom prst="flowChartAlternateProcess">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nchorCtr="1"/>
          <a:lstStyle/>
          <a:p>
            <a:pPr algn="ctr" defTabSz="914290" eaLnBrk="1" hangingPunct="1">
              <a:lnSpc>
                <a:spcPct val="120000"/>
              </a:lnSpc>
              <a:spcBef>
                <a:spcPct val="30000"/>
              </a:spcBef>
              <a:buClr>
                <a:srgbClr val="015885"/>
              </a:buClr>
              <a:buFont typeface="Wingdings" pitchFamily="2" charset="2"/>
              <a:buNone/>
              <a:defRPr/>
            </a:pPr>
            <a:r>
              <a:rPr lang="en-US" sz="1000" dirty="0">
                <a:solidFill>
                  <a:schemeClr val="bg1"/>
                </a:solidFill>
                <a:latin typeface="Webdings" pitchFamily="18" charset="2"/>
                <a:sym typeface="Wingdings 3" pitchFamily="18" charset="2"/>
              </a:rPr>
              <a:t>x</a:t>
            </a:r>
          </a:p>
        </p:txBody>
      </p:sp>
      <p:sp>
        <p:nvSpPr>
          <p:cNvPr id="42" name="AutoShape 343">
            <a:hlinkClick r:id="rId6" action="ppaction://hlinksldjump"/>
          </p:cNvPr>
          <p:cNvSpPr>
            <a:spLocks noChangeArrowheads="1"/>
          </p:cNvSpPr>
          <p:nvPr/>
        </p:nvSpPr>
        <p:spPr bwMode="auto">
          <a:xfrm rot="16200000">
            <a:off x="4154461" y="260601"/>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Key Inputs and Outputs</a:t>
            </a:r>
          </a:p>
        </p:txBody>
      </p:sp>
      <p:sp>
        <p:nvSpPr>
          <p:cNvPr id="43" name="AutoShape 343">
            <a:hlinkClick r:id="rId7" action="ppaction://hlinksldjump"/>
          </p:cNvPr>
          <p:cNvSpPr>
            <a:spLocks noChangeArrowheads="1"/>
          </p:cNvSpPr>
          <p:nvPr/>
        </p:nvSpPr>
        <p:spPr bwMode="auto">
          <a:xfrm rot="16200000">
            <a:off x="2406397"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Process Tree</a:t>
            </a:r>
          </a:p>
        </p:txBody>
      </p:sp>
      <p:sp>
        <p:nvSpPr>
          <p:cNvPr id="55" name="AutoShape 343">
            <a:hlinkClick r:id="rId8" action="ppaction://hlinksldjump"/>
          </p:cNvPr>
          <p:cNvSpPr>
            <a:spLocks noChangeArrowheads="1"/>
          </p:cNvSpPr>
          <p:nvPr/>
        </p:nvSpPr>
        <p:spPr bwMode="auto">
          <a:xfrm rot="16200000">
            <a:off x="3280429"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56" name="AutoShape 343">
            <a:hlinkClick r:id="rId9" action="ppaction://hlinksldjump"/>
          </p:cNvPr>
          <p:cNvSpPr>
            <a:spLocks noChangeArrowheads="1"/>
          </p:cNvSpPr>
          <p:nvPr/>
        </p:nvSpPr>
        <p:spPr bwMode="auto">
          <a:xfrm rot="16200000">
            <a:off x="5036728"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Formats</a:t>
            </a:r>
          </a:p>
        </p:txBody>
      </p:sp>
      <p:sp>
        <p:nvSpPr>
          <p:cNvPr id="57" name="AutoShape 343">
            <a:hlinkClick r:id="rId9" action="ppaction://hlinksldjump"/>
          </p:cNvPr>
          <p:cNvSpPr>
            <a:spLocks noChangeArrowheads="1"/>
          </p:cNvSpPr>
          <p:nvPr/>
        </p:nvSpPr>
        <p:spPr bwMode="auto">
          <a:xfrm rot="16200000">
            <a:off x="5910760"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Policies</a:t>
            </a:r>
          </a:p>
        </p:txBody>
      </p:sp>
      <p:sp>
        <p:nvSpPr>
          <p:cNvPr id="58" name="AutoShape 343">
            <a:hlinkClick r:id="rId10" action="ppaction://hlinksldjump" tooltip="Glossary of key terms"/>
          </p:cNvPr>
          <p:cNvSpPr>
            <a:spLocks noChangeArrowheads="1"/>
          </p:cNvSpPr>
          <p:nvPr/>
        </p:nvSpPr>
        <p:spPr bwMode="auto">
          <a:xfrm rot="16200000">
            <a:off x="6800157" y="260603"/>
            <a:ext cx="457200" cy="850390"/>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 </a:t>
            </a:r>
            <a:r>
              <a:rPr lang="en-US" sz="900" dirty="0" smtClean="0">
                <a:solidFill>
                  <a:schemeClr val="tx2">
                    <a:lumMod val="85000"/>
                    <a:lumOff val="15000"/>
                  </a:schemeClr>
                </a:solidFill>
              </a:rPr>
              <a:t>Control</a:t>
            </a:r>
            <a:r>
              <a:rPr lang="en-US" sz="900" baseline="0" dirty="0" smtClean="0">
                <a:solidFill>
                  <a:schemeClr val="tx2">
                    <a:lumMod val="85000"/>
                    <a:lumOff val="15000"/>
                  </a:schemeClr>
                </a:solidFill>
              </a:rPr>
              <a:t> Matrix</a:t>
            </a:r>
            <a:endParaRPr lang="en-US" sz="900" dirty="0">
              <a:solidFill>
                <a:schemeClr val="tx2">
                  <a:lumMod val="85000"/>
                  <a:lumOff val="15000"/>
                </a:schemeClr>
              </a:solidFill>
            </a:endParaRPr>
          </a:p>
        </p:txBody>
      </p:sp>
      <p:sp>
        <p:nvSpPr>
          <p:cNvPr id="1042" name="TextBox 24"/>
          <p:cNvSpPr txBox="1">
            <a:spLocks noChangeArrowheads="1"/>
          </p:cNvSpPr>
          <p:nvPr/>
        </p:nvSpPr>
        <p:spPr bwMode="auto">
          <a:xfrm>
            <a:off x="3344863" y="6629400"/>
            <a:ext cx="25146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1" hangingPunct="1"/>
            <a:r>
              <a:rPr lang="en-US" sz="800">
                <a:solidFill>
                  <a:srgbClr val="7F7F7F"/>
                </a:solidFill>
              </a:rPr>
              <a:t>Confidential – For internal use only</a:t>
            </a:r>
          </a:p>
        </p:txBody>
      </p:sp>
      <p:sp>
        <p:nvSpPr>
          <p:cNvPr id="28" name="AutoShape 25">
            <a:hlinkClick r:id="rId11" action="ppaction://hlinksldjump" tooltip="Home Page"/>
          </p:cNvPr>
          <p:cNvSpPr>
            <a:spLocks noChangeArrowheads="1"/>
          </p:cNvSpPr>
          <p:nvPr/>
        </p:nvSpPr>
        <p:spPr bwMode="auto">
          <a:xfrm>
            <a:off x="8097838" y="508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rgbClr val="FFFFFF"/>
                </a:solidFill>
                <a:latin typeface="Wingdings 3" pitchFamily="18" charset="2"/>
                <a:sym typeface="Webdings" pitchFamily="18" charset="2"/>
              </a:rPr>
              <a:t></a:t>
            </a:r>
          </a:p>
        </p:txBody>
      </p:sp>
    </p:spTree>
  </p:cSld>
  <p:clrMap bg1="lt1" tx1="dk1" bg2="lt2" tx2="dk2" accent1="accent1" accent2="accent2" accent3="accent3" accent4="accent4" accent5="accent5" accent6="accent6" hlink="hlink" folHlink="folHlink"/>
  <p:sldLayoutIdLst>
    <p:sldLayoutId id="2147486608" r:id="rId1"/>
    <p:sldLayoutId id="2147486609" r:id="rId2"/>
    <p:sldLayoutId id="2147486604" r:id="rId3"/>
  </p:sldLayoutIdLst>
  <p:transition advClick="0"/>
  <p:timing>
    <p:tnLst>
      <p:par>
        <p:cTn id="1" dur="indefinite" restart="never" nodeType="tmRoot"/>
      </p:par>
    </p:tnLst>
  </p:timing>
  <p:hf hdr="0" ftr="0" dt="0"/>
  <p:txStyles>
    <p:titleStyle>
      <a:lvl1pPr algn="l" rtl="0" eaLnBrk="0" fontAlgn="base" hangingPunct="0">
        <a:spcBef>
          <a:spcPct val="0"/>
        </a:spcBef>
        <a:spcAft>
          <a:spcPct val="0"/>
        </a:spcAft>
        <a:defRPr sz="1000" b="1">
          <a:solidFill>
            <a:srgbClr val="395E77"/>
          </a:solidFill>
          <a:latin typeface="+mj-lt"/>
          <a:ea typeface="+mj-ea"/>
          <a:cs typeface="+mj-cs"/>
        </a:defRPr>
      </a:lvl1pPr>
      <a:lvl2pPr algn="l" rtl="0" eaLnBrk="0" fontAlgn="base" hangingPunct="0">
        <a:spcBef>
          <a:spcPct val="0"/>
        </a:spcBef>
        <a:spcAft>
          <a:spcPct val="0"/>
        </a:spcAft>
        <a:defRPr sz="1000" b="1">
          <a:solidFill>
            <a:srgbClr val="395E77"/>
          </a:solidFill>
          <a:latin typeface="Arial" charset="0"/>
          <a:cs typeface="Times New Roman" pitchFamily="18" charset="0"/>
        </a:defRPr>
      </a:lvl2pPr>
      <a:lvl3pPr algn="l" rtl="0" eaLnBrk="0" fontAlgn="base" hangingPunct="0">
        <a:spcBef>
          <a:spcPct val="0"/>
        </a:spcBef>
        <a:spcAft>
          <a:spcPct val="0"/>
        </a:spcAft>
        <a:defRPr sz="1000" b="1">
          <a:solidFill>
            <a:srgbClr val="395E77"/>
          </a:solidFill>
          <a:latin typeface="Arial" charset="0"/>
          <a:cs typeface="Times New Roman" pitchFamily="18" charset="0"/>
        </a:defRPr>
      </a:lvl3pPr>
      <a:lvl4pPr algn="l" rtl="0" eaLnBrk="0" fontAlgn="base" hangingPunct="0">
        <a:spcBef>
          <a:spcPct val="0"/>
        </a:spcBef>
        <a:spcAft>
          <a:spcPct val="0"/>
        </a:spcAft>
        <a:defRPr sz="1000" b="1">
          <a:solidFill>
            <a:srgbClr val="395E77"/>
          </a:solidFill>
          <a:latin typeface="Arial" charset="0"/>
          <a:cs typeface="Times New Roman" pitchFamily="18" charset="0"/>
        </a:defRPr>
      </a:lvl4pPr>
      <a:lvl5pPr algn="l" rtl="0" eaLnBrk="0" fontAlgn="base" hangingPunct="0">
        <a:spcBef>
          <a:spcPct val="0"/>
        </a:spcBef>
        <a:spcAft>
          <a:spcPct val="0"/>
        </a:spcAft>
        <a:defRPr sz="1000" b="1">
          <a:solidFill>
            <a:srgbClr val="395E77"/>
          </a:solidFill>
          <a:latin typeface="Arial" charset="0"/>
          <a:cs typeface="Times New Roman" pitchFamily="18" charset="0"/>
        </a:defRPr>
      </a:lvl5pPr>
      <a:lvl6pPr marL="457145" algn="l" rtl="0" fontAlgn="base">
        <a:spcBef>
          <a:spcPct val="0"/>
        </a:spcBef>
        <a:spcAft>
          <a:spcPct val="0"/>
        </a:spcAft>
        <a:defRPr sz="1000" b="1">
          <a:solidFill>
            <a:srgbClr val="395E77"/>
          </a:solidFill>
          <a:latin typeface="Arial" charset="0"/>
          <a:cs typeface="Times New Roman" pitchFamily="18" charset="0"/>
        </a:defRPr>
      </a:lvl6pPr>
      <a:lvl7pPr marL="914290" algn="l" rtl="0" fontAlgn="base">
        <a:spcBef>
          <a:spcPct val="0"/>
        </a:spcBef>
        <a:spcAft>
          <a:spcPct val="0"/>
        </a:spcAft>
        <a:defRPr sz="1000" b="1">
          <a:solidFill>
            <a:srgbClr val="395E77"/>
          </a:solidFill>
          <a:latin typeface="Arial" charset="0"/>
          <a:cs typeface="Times New Roman" pitchFamily="18" charset="0"/>
        </a:defRPr>
      </a:lvl7pPr>
      <a:lvl8pPr marL="1371435" algn="l" rtl="0" fontAlgn="base">
        <a:spcBef>
          <a:spcPct val="0"/>
        </a:spcBef>
        <a:spcAft>
          <a:spcPct val="0"/>
        </a:spcAft>
        <a:defRPr sz="1000" b="1">
          <a:solidFill>
            <a:srgbClr val="395E77"/>
          </a:solidFill>
          <a:latin typeface="Arial" charset="0"/>
          <a:cs typeface="Times New Roman" pitchFamily="18" charset="0"/>
        </a:defRPr>
      </a:lvl8pPr>
      <a:lvl9pPr marL="1828581" algn="l" rtl="0" fontAlgn="base">
        <a:spcBef>
          <a:spcPct val="0"/>
        </a:spcBef>
        <a:spcAft>
          <a:spcPct val="0"/>
        </a:spcAft>
        <a:defRPr sz="1000" b="1">
          <a:solidFill>
            <a:srgbClr val="395E77"/>
          </a:solidFill>
          <a:latin typeface="Arial" charset="0"/>
          <a:cs typeface="Times New Roman" pitchFamily="18" charset="0"/>
        </a:defRPr>
      </a:lvl9pPr>
    </p:titleStyle>
    <p:bodyStyle>
      <a:lvl1pPr marL="169863" indent="-169863" algn="just" rtl="0" eaLnBrk="0" fontAlgn="base" hangingPunct="0">
        <a:lnSpc>
          <a:spcPct val="110000"/>
        </a:lnSpc>
        <a:spcBef>
          <a:spcPct val="25000"/>
        </a:spcBef>
        <a:spcAft>
          <a:spcPct val="35000"/>
        </a:spcAft>
        <a:buClr>
          <a:srgbClr val="92ADD5"/>
        </a:buClr>
        <a:buFont typeface="Wingdings" panose="05000000000000000000" pitchFamily="2" charset="2"/>
        <a:buChar char="§"/>
        <a:defRPr sz="1000" b="1">
          <a:solidFill>
            <a:srgbClr val="92ADD5"/>
          </a:solidFill>
          <a:latin typeface="+mn-lt"/>
          <a:ea typeface="+mn-ea"/>
          <a:cs typeface="+mn-cs"/>
        </a:defRPr>
      </a:lvl1pPr>
      <a:lvl2pPr marL="512763" indent="-22701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2pPr>
      <a:lvl3pPr marL="798513" indent="-16986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3pPr>
      <a:lvl4pPr marL="1084263" indent="-16986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4pPr>
      <a:lvl5pPr marL="1485900" indent="-16986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5pPr>
      <a:lvl6pPr marL="1944454"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6pPr>
      <a:lvl7pPr marL="2401600"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7pPr>
      <a:lvl8pPr marL="2858745"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8pPr>
      <a:lvl9pPr marL="3315890"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9pPr>
    </p:bodyStyle>
    <p:otherStyle>
      <a:defPPr>
        <a:defRPr lang="en-US"/>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1"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1" algn="l" defTabSz="91429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338"/>
          <p:cNvSpPr>
            <a:spLocks noChangeArrowheads="1"/>
          </p:cNvSpPr>
          <p:nvPr/>
        </p:nvSpPr>
        <p:spPr bwMode="auto">
          <a:xfrm>
            <a:off x="1143000" y="0"/>
            <a:ext cx="7061200" cy="381000"/>
          </a:xfrm>
          <a:prstGeom prst="roundRect">
            <a:avLst>
              <a:gd name="adj" fmla="val 1987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round/>
                <a:headEnd/>
                <a:tailEnd/>
              </a14:hiddenLine>
            </a:ext>
          </a:extLst>
        </p:spPr>
        <p:txBody>
          <a:bodyPr wrap="none" lIns="91429" tIns="45715" rIns="91429" bIns="45715" anchor="ctr"/>
          <a:lstStyle/>
          <a:p>
            <a:pPr eaLnBrk="1" hangingPunct="1"/>
            <a:r>
              <a:rPr lang="en-US" sz="1800" dirty="0" smtClean="0">
                <a:solidFill>
                  <a:srgbClr val="002060"/>
                </a:solidFill>
              </a:rPr>
              <a:t>Order To Cash</a:t>
            </a:r>
            <a:endParaRPr lang="en-US" sz="1800" dirty="0">
              <a:solidFill>
                <a:srgbClr val="002060"/>
              </a:solidFill>
            </a:endParaRPr>
          </a:p>
        </p:txBody>
      </p:sp>
      <p:grpSp>
        <p:nvGrpSpPr>
          <p:cNvPr id="2" name="Group 37"/>
          <p:cNvGrpSpPr>
            <a:grpSpLocks/>
          </p:cNvGrpSpPr>
          <p:nvPr/>
        </p:nvGrpSpPr>
        <p:grpSpPr bwMode="auto">
          <a:xfrm>
            <a:off x="0" y="927100"/>
            <a:ext cx="9144000" cy="5626100"/>
            <a:chOff x="-1" y="838200"/>
            <a:chExt cx="9144001" cy="5626100"/>
          </a:xfrm>
          <a:solidFill>
            <a:srgbClr val="4597A0"/>
          </a:solidFill>
        </p:grpSpPr>
        <p:sp>
          <p:nvSpPr>
            <p:cNvPr id="37" name="Rectangle 317"/>
            <p:cNvSpPr>
              <a:spLocks noChangeArrowheads="1"/>
            </p:cNvSpPr>
            <p:nvPr/>
          </p:nvSpPr>
          <p:spPr bwMode="auto">
            <a:xfrm rot="5400000">
              <a:off x="6309518" y="3590132"/>
              <a:ext cx="5586413" cy="8255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sp>
          <p:nvSpPr>
            <p:cNvPr id="38" name="Rectangle 323"/>
            <p:cNvSpPr>
              <a:spLocks noChangeArrowheads="1"/>
            </p:cNvSpPr>
            <p:nvPr/>
          </p:nvSpPr>
          <p:spPr bwMode="auto">
            <a:xfrm>
              <a:off x="-1" y="6388100"/>
              <a:ext cx="9144001" cy="7620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sp>
          <p:nvSpPr>
            <p:cNvPr id="39" name="Rectangle 331"/>
            <p:cNvSpPr>
              <a:spLocks noChangeArrowheads="1"/>
            </p:cNvSpPr>
            <p:nvPr/>
          </p:nvSpPr>
          <p:spPr bwMode="auto">
            <a:xfrm>
              <a:off x="-1" y="838200"/>
              <a:ext cx="9144001" cy="7620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sp>
          <p:nvSpPr>
            <p:cNvPr id="40" name="Rectangle 317"/>
            <p:cNvSpPr>
              <a:spLocks noChangeArrowheads="1"/>
            </p:cNvSpPr>
            <p:nvPr/>
          </p:nvSpPr>
          <p:spPr bwMode="auto">
            <a:xfrm rot="5400000">
              <a:off x="-2751933" y="3590132"/>
              <a:ext cx="5586413" cy="8255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grpSp>
      <p:sp>
        <p:nvSpPr>
          <p:cNvPr id="2052" name="Rectangle 53"/>
          <p:cNvSpPr>
            <a:spLocks noChangeArrowheads="1"/>
          </p:cNvSpPr>
          <p:nvPr/>
        </p:nvSpPr>
        <p:spPr bwMode="auto">
          <a:xfrm>
            <a:off x="1339850" y="1087438"/>
            <a:ext cx="7620000" cy="5313362"/>
          </a:xfrm>
          <a:prstGeom prst="rect">
            <a:avLst/>
          </a:prstGeom>
          <a:noFill/>
          <a:ln w="9525" algn="ctr">
            <a:solidFill>
              <a:srgbClr val="DEA900"/>
            </a:solidFill>
            <a:miter lim="800000"/>
            <a:headEnd/>
            <a:tailEnd/>
          </a:ln>
          <a:extLst>
            <a:ext uri="{909E8E84-426E-40DD-AFC4-6F175D3DCCD1}">
              <a14:hiddenFill xmlns:a14="http://schemas.microsoft.com/office/drawing/2010/main" xmlns="">
                <a:solidFill>
                  <a:srgbClr val="FFFFFF"/>
                </a:solidFill>
              </a14:hiddenFill>
            </a:ext>
          </a:extLst>
        </p:spPr>
        <p:txBody>
          <a:bodyPr rot="10800000" vert="eaVert" wrap="none" lIns="91429" tIns="45715" rIns="91429" bIns="45715" anchor="ctr"/>
          <a:lstStyle/>
          <a:p>
            <a:pPr algn="just" eaLnBrk="1" hangingPunct="1">
              <a:lnSpc>
                <a:spcPct val="120000"/>
              </a:lnSpc>
              <a:spcBef>
                <a:spcPct val="30000"/>
              </a:spcBef>
              <a:buClr>
                <a:srgbClr val="015885"/>
              </a:buClr>
              <a:buFont typeface="Wingdings" panose="05000000000000000000" pitchFamily="2" charset="2"/>
              <a:buChar char="§"/>
            </a:pPr>
            <a:endParaRPr lang="en-US"/>
          </a:p>
        </p:txBody>
      </p:sp>
      <p:sp>
        <p:nvSpPr>
          <p:cNvPr id="55" name="AutoShape 343">
            <a:hlinkClick r:id="rId6" action="ppaction://hlinksldjump"/>
          </p:cNvPr>
          <p:cNvSpPr>
            <a:spLocks noChangeArrowheads="1"/>
          </p:cNvSpPr>
          <p:nvPr/>
        </p:nvSpPr>
        <p:spPr bwMode="auto">
          <a:xfrm rot="16200000">
            <a:off x="601982" y="69341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 Process Tree</a:t>
            </a:r>
          </a:p>
        </p:txBody>
      </p:sp>
      <p:sp>
        <p:nvSpPr>
          <p:cNvPr id="64" name="AutoShape 20">
            <a:hlinkClick r:id="" action="ppaction://hlinkshowjump?jump=previousslide" tooltip="Previous slide"/>
          </p:cNvPr>
          <p:cNvSpPr>
            <a:spLocks noChangeArrowheads="1"/>
          </p:cNvSpPr>
          <p:nvPr/>
        </p:nvSpPr>
        <p:spPr bwMode="auto">
          <a:xfrm>
            <a:off x="8099425" y="6553200"/>
            <a:ext cx="246063" cy="274638"/>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chemeClr val="bg1"/>
                </a:solidFill>
                <a:latin typeface="Wingdings 3" pitchFamily="18" charset="2"/>
              </a:rPr>
              <a:t>f</a:t>
            </a:r>
          </a:p>
        </p:txBody>
      </p:sp>
      <p:sp>
        <p:nvSpPr>
          <p:cNvPr id="65" name="AutoShape 21">
            <a:hlinkClick r:id="" action="ppaction://hlinkshowjump?jump=nextslide" tooltip="Next Slide"/>
          </p:cNvPr>
          <p:cNvSpPr>
            <a:spLocks noChangeArrowheads="1"/>
          </p:cNvSpPr>
          <p:nvPr/>
        </p:nvSpPr>
        <p:spPr bwMode="auto">
          <a:xfrm>
            <a:off x="8788400" y="65532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rgbClr val="FFFFFF"/>
                </a:solidFill>
                <a:latin typeface="Wingdings 3" pitchFamily="18" charset="2"/>
              </a:rPr>
              <a:t>g</a:t>
            </a:r>
          </a:p>
        </p:txBody>
      </p:sp>
      <p:sp>
        <p:nvSpPr>
          <p:cNvPr id="68" name="Action Button: Custom 67">
            <a:hlinkClick r:id="" action="ppaction://hlinkshowjump?jump=lastslideviewed" highlightClick="1"/>
          </p:cNvPr>
          <p:cNvSpPr/>
          <p:nvPr/>
        </p:nvSpPr>
        <p:spPr bwMode="auto">
          <a:xfrm>
            <a:off x="7753350" y="6553200"/>
            <a:ext cx="247650" cy="274638"/>
          </a:xfrm>
          <a:prstGeom prst="actionButtonBlank">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defTabSz="914290" eaLnBrk="1" hangingPunct="1">
              <a:lnSpc>
                <a:spcPct val="120000"/>
              </a:lnSpc>
              <a:spcBef>
                <a:spcPct val="30000"/>
              </a:spcBef>
              <a:buClr>
                <a:srgbClr val="015885"/>
              </a:buClr>
              <a:buFont typeface="Wingdings" pitchFamily="2" charset="2"/>
              <a:buNone/>
              <a:defRPr/>
            </a:pPr>
            <a:r>
              <a:rPr lang="en-US" sz="1000" dirty="0">
                <a:solidFill>
                  <a:srgbClr val="FFFFFF"/>
                </a:solidFill>
                <a:latin typeface="Wingdings 3" pitchFamily="18" charset="2"/>
              </a:rPr>
              <a:t>t</a:t>
            </a:r>
          </a:p>
        </p:txBody>
      </p:sp>
      <p:sp>
        <p:nvSpPr>
          <p:cNvPr id="73" name="AutoShape 25">
            <a:hlinkClick r:id="rId7" action="ppaction://hlinksldjump" tooltip="Home Page"/>
          </p:cNvPr>
          <p:cNvSpPr>
            <a:spLocks noChangeArrowheads="1"/>
          </p:cNvSpPr>
          <p:nvPr/>
        </p:nvSpPr>
        <p:spPr bwMode="auto">
          <a:xfrm>
            <a:off x="8097838" y="508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rgbClr val="FFFFFF"/>
                </a:solidFill>
                <a:latin typeface="Wingdings 3" pitchFamily="18" charset="2"/>
                <a:sym typeface="Webdings" pitchFamily="18" charset="2"/>
              </a:rPr>
              <a:t></a:t>
            </a:r>
          </a:p>
        </p:txBody>
      </p:sp>
      <p:sp>
        <p:nvSpPr>
          <p:cNvPr id="75" name="Flowchart: Alternate Process 74">
            <a:hlinkClick r:id="" action="ppaction://hlinkshowjump?jump=endshow" highlightClick="1"/>
          </p:cNvPr>
          <p:cNvSpPr/>
          <p:nvPr/>
        </p:nvSpPr>
        <p:spPr bwMode="auto">
          <a:xfrm>
            <a:off x="8788400" y="50800"/>
            <a:ext cx="247650" cy="274638"/>
          </a:xfrm>
          <a:prstGeom prst="flowChartAlternateProcess">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nchorCtr="1"/>
          <a:lstStyle/>
          <a:p>
            <a:pPr algn="ctr" defTabSz="914290" eaLnBrk="1" hangingPunct="1">
              <a:lnSpc>
                <a:spcPct val="120000"/>
              </a:lnSpc>
              <a:spcBef>
                <a:spcPct val="30000"/>
              </a:spcBef>
              <a:buClr>
                <a:srgbClr val="015885"/>
              </a:buClr>
              <a:buFont typeface="Wingdings" pitchFamily="2" charset="2"/>
              <a:buNone/>
              <a:defRPr/>
            </a:pPr>
            <a:r>
              <a:rPr lang="en-US" sz="1000" dirty="0">
                <a:solidFill>
                  <a:schemeClr val="bg1"/>
                </a:solidFill>
                <a:latin typeface="Webdings" pitchFamily="18" charset="2"/>
                <a:sym typeface="Wingdings 3" pitchFamily="18" charset="2"/>
              </a:rPr>
              <a:t>x</a:t>
            </a:r>
          </a:p>
        </p:txBody>
      </p:sp>
      <p:sp>
        <p:nvSpPr>
          <p:cNvPr id="2064" name="TextBox 42"/>
          <p:cNvSpPr txBox="1">
            <a:spLocks noChangeArrowheads="1"/>
          </p:cNvSpPr>
          <p:nvPr/>
        </p:nvSpPr>
        <p:spPr bwMode="auto">
          <a:xfrm>
            <a:off x="3344863" y="6629400"/>
            <a:ext cx="25146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1" hangingPunct="1"/>
            <a:r>
              <a:rPr lang="en-US" sz="800">
                <a:solidFill>
                  <a:srgbClr val="7F7F7F"/>
                </a:solidFill>
              </a:rPr>
              <a:t>Confidential – For internal use only</a:t>
            </a:r>
          </a:p>
        </p:txBody>
      </p:sp>
      <p:sp>
        <p:nvSpPr>
          <p:cNvPr id="46" name="AutoShape 27">
            <a:hlinkClick r:id="rId8" action="ppaction://hlinkpres?slideindex=1&amp;slidetitle=Slide 1" tooltip="Click to view HELP"/>
          </p:cNvPr>
          <p:cNvSpPr>
            <a:spLocks noChangeArrowheads="1"/>
          </p:cNvSpPr>
          <p:nvPr/>
        </p:nvSpPr>
        <p:spPr bwMode="auto">
          <a:xfrm>
            <a:off x="8442325" y="508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US" sz="1000" dirty="0">
                <a:solidFill>
                  <a:schemeClr val="bg1"/>
                </a:solidFill>
                <a:latin typeface="Corporate S" pitchFamily="18" charset="0"/>
                <a:sym typeface="Wingdings 3" pitchFamily="18" charset="2"/>
              </a:rPr>
              <a:t>?</a:t>
            </a:r>
          </a:p>
        </p:txBody>
      </p:sp>
      <p:sp>
        <p:nvSpPr>
          <p:cNvPr id="74" name="AutoShape 343">
            <a:hlinkClick r:id="rId9" action="ppaction://hlinksldjump"/>
          </p:cNvPr>
          <p:cNvSpPr>
            <a:spLocks noChangeArrowheads="1"/>
          </p:cNvSpPr>
          <p:nvPr userDrawn="1"/>
        </p:nvSpPr>
        <p:spPr bwMode="auto">
          <a:xfrm rot="16200000">
            <a:off x="4154461" y="260601"/>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Key Inputs and Outputs</a:t>
            </a:r>
          </a:p>
        </p:txBody>
      </p:sp>
      <p:sp>
        <p:nvSpPr>
          <p:cNvPr id="76" name="AutoShape 343">
            <a:hlinkClick r:id="rId6" action="ppaction://hlinksldjump"/>
          </p:cNvPr>
          <p:cNvSpPr>
            <a:spLocks noChangeArrowheads="1"/>
          </p:cNvSpPr>
          <p:nvPr userDrawn="1"/>
        </p:nvSpPr>
        <p:spPr bwMode="auto">
          <a:xfrm rot="16200000">
            <a:off x="2406397"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Process Tree</a:t>
            </a:r>
          </a:p>
        </p:txBody>
      </p:sp>
      <p:sp>
        <p:nvSpPr>
          <p:cNvPr id="77" name="AutoShape 343">
            <a:hlinkClick r:id="rId10" action="ppaction://hlinksldjump"/>
          </p:cNvPr>
          <p:cNvSpPr>
            <a:spLocks noChangeArrowheads="1"/>
          </p:cNvSpPr>
          <p:nvPr userDrawn="1"/>
        </p:nvSpPr>
        <p:spPr bwMode="auto">
          <a:xfrm rot="16200000">
            <a:off x="3280429"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78" name="AutoShape 343">
            <a:hlinkClick r:id="rId11" action="ppaction://hlinksldjump"/>
          </p:cNvPr>
          <p:cNvSpPr>
            <a:spLocks noChangeArrowheads="1"/>
          </p:cNvSpPr>
          <p:nvPr userDrawn="1"/>
        </p:nvSpPr>
        <p:spPr bwMode="auto">
          <a:xfrm rot="16200000">
            <a:off x="5036728"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Formats</a:t>
            </a:r>
          </a:p>
        </p:txBody>
      </p:sp>
      <p:sp>
        <p:nvSpPr>
          <p:cNvPr id="79" name="AutoShape 343">
            <a:hlinkClick r:id="rId11" action="ppaction://hlinksldjump"/>
          </p:cNvPr>
          <p:cNvSpPr>
            <a:spLocks noChangeArrowheads="1"/>
          </p:cNvSpPr>
          <p:nvPr userDrawn="1"/>
        </p:nvSpPr>
        <p:spPr bwMode="auto">
          <a:xfrm rot="16200000">
            <a:off x="5910760"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Policies</a:t>
            </a:r>
          </a:p>
        </p:txBody>
      </p:sp>
      <p:sp>
        <p:nvSpPr>
          <p:cNvPr id="80" name="AutoShape 343">
            <a:hlinkClick r:id="rId12" action="ppaction://hlinksldjump" tooltip="Glossary of key terms"/>
          </p:cNvPr>
          <p:cNvSpPr>
            <a:spLocks noChangeArrowheads="1"/>
          </p:cNvSpPr>
          <p:nvPr userDrawn="1"/>
        </p:nvSpPr>
        <p:spPr bwMode="auto">
          <a:xfrm rot="16200000">
            <a:off x="6800157" y="260603"/>
            <a:ext cx="457200" cy="850390"/>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 </a:t>
            </a:r>
            <a:r>
              <a:rPr lang="en-US" sz="900" dirty="0" smtClean="0">
                <a:solidFill>
                  <a:schemeClr val="tx2">
                    <a:lumMod val="85000"/>
                    <a:lumOff val="15000"/>
                  </a:schemeClr>
                </a:solidFill>
              </a:rPr>
              <a:t>Control Matrix</a:t>
            </a:r>
            <a:endParaRPr lang="en-US" sz="900" dirty="0">
              <a:solidFill>
                <a:schemeClr val="tx2">
                  <a:lumMod val="85000"/>
                  <a:lumOff val="15000"/>
                </a:schemeClr>
              </a:solidFill>
            </a:endParaRPr>
          </a:p>
        </p:txBody>
      </p:sp>
      <p:sp>
        <p:nvSpPr>
          <p:cNvPr id="81" name="AutoShape 343"/>
          <p:cNvSpPr>
            <a:spLocks noChangeArrowheads="1"/>
          </p:cNvSpPr>
          <p:nvPr userDrawn="1"/>
        </p:nvSpPr>
        <p:spPr bwMode="auto">
          <a:xfrm rot="16200000">
            <a:off x="601982" y="1059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Treasury</a:t>
            </a:r>
            <a:endParaRPr lang="en-US" sz="900" dirty="0">
              <a:solidFill>
                <a:schemeClr val="tx2">
                  <a:lumMod val="85000"/>
                  <a:lumOff val="15000"/>
                </a:schemeClr>
              </a:solidFill>
            </a:endParaRPr>
          </a:p>
        </p:txBody>
      </p:sp>
      <p:sp>
        <p:nvSpPr>
          <p:cNvPr id="82" name="AutoShape 343"/>
          <p:cNvSpPr>
            <a:spLocks noChangeArrowheads="1"/>
          </p:cNvSpPr>
          <p:nvPr userDrawn="1"/>
        </p:nvSpPr>
        <p:spPr bwMode="auto">
          <a:xfrm rot="16200000">
            <a:off x="601982" y="1440177"/>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Order To</a:t>
            </a:r>
            <a:r>
              <a:rPr lang="en-US" sz="900" baseline="0" dirty="0" smtClean="0">
                <a:solidFill>
                  <a:schemeClr val="tx2">
                    <a:lumMod val="85000"/>
                    <a:lumOff val="15000"/>
                  </a:schemeClr>
                </a:solidFill>
              </a:rPr>
              <a:t> Cash</a:t>
            </a:r>
            <a:endParaRPr lang="en-US" sz="900" dirty="0">
              <a:solidFill>
                <a:schemeClr val="tx2">
                  <a:lumMod val="85000"/>
                  <a:lumOff val="15000"/>
                </a:schemeClr>
              </a:solidFill>
            </a:endParaRPr>
          </a:p>
        </p:txBody>
      </p:sp>
      <p:sp>
        <p:nvSpPr>
          <p:cNvPr id="83" name="AutoShape 343"/>
          <p:cNvSpPr>
            <a:spLocks noChangeArrowheads="1"/>
          </p:cNvSpPr>
          <p:nvPr userDrawn="1"/>
        </p:nvSpPr>
        <p:spPr bwMode="auto">
          <a:xfrm rot="16200000">
            <a:off x="601982" y="1821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Shared Services</a:t>
            </a:r>
            <a:endParaRPr lang="en-US" sz="900" dirty="0">
              <a:solidFill>
                <a:schemeClr val="tx2">
                  <a:lumMod val="85000"/>
                  <a:lumOff val="15000"/>
                </a:schemeClr>
              </a:solidFill>
            </a:endParaRPr>
          </a:p>
        </p:txBody>
      </p:sp>
      <p:sp>
        <p:nvSpPr>
          <p:cNvPr id="84" name="AutoShape 343"/>
          <p:cNvSpPr>
            <a:spLocks noChangeArrowheads="1"/>
          </p:cNvSpPr>
          <p:nvPr userDrawn="1"/>
        </p:nvSpPr>
        <p:spPr bwMode="auto">
          <a:xfrm rot="16200000">
            <a:off x="601983" y="2202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MIS</a:t>
            </a:r>
            <a:endParaRPr lang="en-US" sz="900" dirty="0">
              <a:solidFill>
                <a:schemeClr val="tx2">
                  <a:lumMod val="85000"/>
                  <a:lumOff val="15000"/>
                </a:schemeClr>
              </a:solidFill>
            </a:endParaRPr>
          </a:p>
        </p:txBody>
      </p:sp>
      <p:sp>
        <p:nvSpPr>
          <p:cNvPr id="85" name="AutoShape 343"/>
          <p:cNvSpPr>
            <a:spLocks noChangeArrowheads="1"/>
          </p:cNvSpPr>
          <p:nvPr userDrawn="1"/>
        </p:nvSpPr>
        <p:spPr bwMode="auto">
          <a:xfrm rot="16200000">
            <a:off x="601983" y="2583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Tax</a:t>
            </a:r>
            <a:r>
              <a:rPr lang="en-US" sz="900" baseline="0" dirty="0" smtClean="0">
                <a:solidFill>
                  <a:schemeClr val="tx2">
                    <a:lumMod val="85000"/>
                    <a:lumOff val="15000"/>
                  </a:schemeClr>
                </a:solidFill>
              </a:rPr>
              <a:t> &amp; Regulatory</a:t>
            </a:r>
            <a:endParaRPr lang="en-US" sz="900" dirty="0">
              <a:solidFill>
                <a:schemeClr val="tx2">
                  <a:lumMod val="85000"/>
                  <a:lumOff val="15000"/>
                </a:schemeClr>
              </a:solidFill>
            </a:endParaRPr>
          </a:p>
        </p:txBody>
      </p:sp>
      <p:sp>
        <p:nvSpPr>
          <p:cNvPr id="86" name="AutoShape 343"/>
          <p:cNvSpPr>
            <a:spLocks noChangeArrowheads="1"/>
          </p:cNvSpPr>
          <p:nvPr userDrawn="1"/>
        </p:nvSpPr>
        <p:spPr bwMode="auto">
          <a:xfrm rot="16200000">
            <a:off x="601983" y="2964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Budgeting</a:t>
            </a:r>
            <a:endParaRPr lang="en-US" sz="900" dirty="0">
              <a:solidFill>
                <a:schemeClr val="tx2">
                  <a:lumMod val="85000"/>
                  <a:lumOff val="15000"/>
                </a:schemeClr>
              </a:solidFill>
            </a:endParaRPr>
          </a:p>
        </p:txBody>
      </p:sp>
      <p:sp>
        <p:nvSpPr>
          <p:cNvPr id="87" name="AutoShape 343"/>
          <p:cNvSpPr>
            <a:spLocks noChangeArrowheads="1"/>
          </p:cNvSpPr>
          <p:nvPr userDrawn="1"/>
        </p:nvSpPr>
        <p:spPr bwMode="auto">
          <a:xfrm rot="16200000">
            <a:off x="601983" y="3345177"/>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Book Close</a:t>
            </a:r>
            <a:endParaRPr lang="en-US" sz="900" dirty="0">
              <a:solidFill>
                <a:schemeClr val="tx2">
                  <a:lumMod val="85000"/>
                  <a:lumOff val="15000"/>
                </a:schemeClr>
              </a:solidFill>
            </a:endParaRPr>
          </a:p>
        </p:txBody>
      </p:sp>
      <p:sp>
        <p:nvSpPr>
          <p:cNvPr id="88" name="AutoShape 343"/>
          <p:cNvSpPr>
            <a:spLocks noChangeArrowheads="1"/>
          </p:cNvSpPr>
          <p:nvPr userDrawn="1"/>
        </p:nvSpPr>
        <p:spPr bwMode="auto">
          <a:xfrm rot="16200000">
            <a:off x="601983" y="3726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Fixed Assets</a:t>
            </a:r>
            <a:endParaRPr lang="en-US" sz="900" dirty="0">
              <a:solidFill>
                <a:schemeClr val="tx2">
                  <a:lumMod val="85000"/>
                  <a:lumOff val="15000"/>
                </a:schemeClr>
              </a:solidFill>
            </a:endParaRPr>
          </a:p>
        </p:txBody>
      </p:sp>
      <p:sp>
        <p:nvSpPr>
          <p:cNvPr id="89" name="AutoShape 343"/>
          <p:cNvSpPr>
            <a:spLocks noChangeArrowheads="1"/>
          </p:cNvSpPr>
          <p:nvPr userDrawn="1"/>
        </p:nvSpPr>
        <p:spPr bwMode="auto">
          <a:xfrm rot="16200000">
            <a:off x="601983" y="4107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Payroll</a:t>
            </a:r>
            <a:endParaRPr lang="en-US" sz="900" dirty="0">
              <a:solidFill>
                <a:schemeClr val="tx2">
                  <a:lumMod val="85000"/>
                  <a:lumOff val="15000"/>
                </a:schemeClr>
              </a:solidFill>
            </a:endParaRPr>
          </a:p>
        </p:txBody>
      </p:sp>
      <p:sp>
        <p:nvSpPr>
          <p:cNvPr id="90" name="AutoShape 343"/>
          <p:cNvSpPr>
            <a:spLocks noChangeArrowheads="1"/>
          </p:cNvSpPr>
          <p:nvPr userDrawn="1"/>
        </p:nvSpPr>
        <p:spPr bwMode="auto">
          <a:xfrm rot="16200000">
            <a:off x="601983" y="4488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P2P</a:t>
            </a:r>
            <a:endParaRPr lang="en-US" sz="900" dirty="0">
              <a:solidFill>
                <a:schemeClr val="tx2">
                  <a:lumMod val="85000"/>
                  <a:lumOff val="15000"/>
                </a:schemeClr>
              </a:solidFill>
            </a:endParaRPr>
          </a:p>
        </p:txBody>
      </p:sp>
      <p:sp>
        <p:nvSpPr>
          <p:cNvPr id="91" name="AutoShape 343"/>
          <p:cNvSpPr>
            <a:spLocks noChangeArrowheads="1"/>
          </p:cNvSpPr>
          <p:nvPr userDrawn="1"/>
        </p:nvSpPr>
        <p:spPr bwMode="auto">
          <a:xfrm rot="16200000">
            <a:off x="601983" y="4869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Inventory</a:t>
            </a:r>
            <a:endParaRPr lang="en-US" sz="900" dirty="0">
              <a:solidFill>
                <a:schemeClr val="tx2">
                  <a:lumMod val="85000"/>
                  <a:lumOff val="15000"/>
                </a:schemeClr>
              </a:solidFill>
            </a:endParaRPr>
          </a:p>
        </p:txBody>
      </p:sp>
      <p:sp>
        <p:nvSpPr>
          <p:cNvPr id="92" name="AutoShape 343"/>
          <p:cNvSpPr>
            <a:spLocks noChangeArrowheads="1"/>
          </p:cNvSpPr>
          <p:nvPr userDrawn="1"/>
        </p:nvSpPr>
        <p:spPr bwMode="auto">
          <a:xfrm rot="16200000">
            <a:off x="601983" y="5250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Insurance</a:t>
            </a:r>
            <a:endParaRPr lang="en-US" sz="900" dirty="0">
              <a:solidFill>
                <a:schemeClr val="tx2">
                  <a:lumMod val="85000"/>
                  <a:lumOff val="15000"/>
                </a:schemeClr>
              </a:solidFill>
            </a:endParaRPr>
          </a:p>
        </p:txBody>
      </p:sp>
      <p:sp>
        <p:nvSpPr>
          <p:cNvPr id="93" name="AutoShape 343"/>
          <p:cNvSpPr>
            <a:spLocks noChangeArrowheads="1"/>
          </p:cNvSpPr>
          <p:nvPr userDrawn="1"/>
        </p:nvSpPr>
        <p:spPr bwMode="auto">
          <a:xfrm rot="16200000">
            <a:off x="601983" y="5631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IUT</a:t>
            </a:r>
            <a:endParaRPr lang="en-US" sz="900" dirty="0">
              <a:solidFill>
                <a:schemeClr val="tx2">
                  <a:lumMod val="85000"/>
                  <a:lumOff val="15000"/>
                </a:schemeClr>
              </a:solidFill>
            </a:endParaRPr>
          </a:p>
        </p:txBody>
      </p:sp>
    </p:spTree>
  </p:cSld>
  <p:clrMap bg1="lt1" tx1="dk1" bg2="lt2" tx2="dk2" accent1="accent1" accent2="accent2" accent3="accent3" accent4="accent4" accent5="accent5" accent6="accent6" hlink="hlink" folHlink="folHlink"/>
  <p:sldLayoutIdLst>
    <p:sldLayoutId id="2147486610" r:id="rId1"/>
    <p:sldLayoutId id="2147486605" r:id="rId2"/>
    <p:sldLayoutId id="2147486611" r:id="rId3"/>
    <p:sldLayoutId id="2147486606" r:id="rId4"/>
  </p:sldLayoutIdLst>
  <p:transition advClick="0"/>
  <p:timing>
    <p:tnLst>
      <p:par>
        <p:cTn id="1" dur="indefinite" restart="never" nodeType="tmRoot"/>
      </p:par>
    </p:tnLst>
  </p:timing>
  <p:hf hdr="0" ftr="0" dt="0"/>
  <p:txStyles>
    <p:titleStyle>
      <a:lvl1pPr algn="l" rtl="0" eaLnBrk="0" fontAlgn="base" hangingPunct="0">
        <a:spcBef>
          <a:spcPct val="0"/>
        </a:spcBef>
        <a:spcAft>
          <a:spcPct val="0"/>
        </a:spcAft>
        <a:defRPr sz="1000" b="1">
          <a:solidFill>
            <a:srgbClr val="395E77"/>
          </a:solidFill>
          <a:latin typeface="+mj-lt"/>
          <a:ea typeface="+mj-ea"/>
          <a:cs typeface="+mj-cs"/>
        </a:defRPr>
      </a:lvl1pPr>
      <a:lvl2pPr algn="l" rtl="0" eaLnBrk="0" fontAlgn="base" hangingPunct="0">
        <a:spcBef>
          <a:spcPct val="0"/>
        </a:spcBef>
        <a:spcAft>
          <a:spcPct val="0"/>
        </a:spcAft>
        <a:defRPr sz="1000" b="1">
          <a:solidFill>
            <a:srgbClr val="395E77"/>
          </a:solidFill>
          <a:latin typeface="Arial" charset="0"/>
          <a:cs typeface="Times New Roman" pitchFamily="18" charset="0"/>
        </a:defRPr>
      </a:lvl2pPr>
      <a:lvl3pPr algn="l" rtl="0" eaLnBrk="0" fontAlgn="base" hangingPunct="0">
        <a:spcBef>
          <a:spcPct val="0"/>
        </a:spcBef>
        <a:spcAft>
          <a:spcPct val="0"/>
        </a:spcAft>
        <a:defRPr sz="1000" b="1">
          <a:solidFill>
            <a:srgbClr val="395E77"/>
          </a:solidFill>
          <a:latin typeface="Arial" charset="0"/>
          <a:cs typeface="Times New Roman" pitchFamily="18" charset="0"/>
        </a:defRPr>
      </a:lvl3pPr>
      <a:lvl4pPr algn="l" rtl="0" eaLnBrk="0" fontAlgn="base" hangingPunct="0">
        <a:spcBef>
          <a:spcPct val="0"/>
        </a:spcBef>
        <a:spcAft>
          <a:spcPct val="0"/>
        </a:spcAft>
        <a:defRPr sz="1000" b="1">
          <a:solidFill>
            <a:srgbClr val="395E77"/>
          </a:solidFill>
          <a:latin typeface="Arial" charset="0"/>
          <a:cs typeface="Times New Roman" pitchFamily="18" charset="0"/>
        </a:defRPr>
      </a:lvl4pPr>
      <a:lvl5pPr algn="l" rtl="0" eaLnBrk="0" fontAlgn="base" hangingPunct="0">
        <a:spcBef>
          <a:spcPct val="0"/>
        </a:spcBef>
        <a:spcAft>
          <a:spcPct val="0"/>
        </a:spcAft>
        <a:defRPr sz="1000" b="1">
          <a:solidFill>
            <a:srgbClr val="395E77"/>
          </a:solidFill>
          <a:latin typeface="Arial" charset="0"/>
          <a:cs typeface="Times New Roman" pitchFamily="18" charset="0"/>
        </a:defRPr>
      </a:lvl5pPr>
      <a:lvl6pPr marL="457145" algn="l" rtl="0" fontAlgn="base">
        <a:spcBef>
          <a:spcPct val="0"/>
        </a:spcBef>
        <a:spcAft>
          <a:spcPct val="0"/>
        </a:spcAft>
        <a:defRPr sz="1000" b="1">
          <a:solidFill>
            <a:srgbClr val="395E77"/>
          </a:solidFill>
          <a:latin typeface="Arial" charset="0"/>
          <a:cs typeface="Times New Roman" pitchFamily="18" charset="0"/>
        </a:defRPr>
      </a:lvl6pPr>
      <a:lvl7pPr marL="914290" algn="l" rtl="0" fontAlgn="base">
        <a:spcBef>
          <a:spcPct val="0"/>
        </a:spcBef>
        <a:spcAft>
          <a:spcPct val="0"/>
        </a:spcAft>
        <a:defRPr sz="1000" b="1">
          <a:solidFill>
            <a:srgbClr val="395E77"/>
          </a:solidFill>
          <a:latin typeface="Arial" charset="0"/>
          <a:cs typeface="Times New Roman" pitchFamily="18" charset="0"/>
        </a:defRPr>
      </a:lvl7pPr>
      <a:lvl8pPr marL="1371435" algn="l" rtl="0" fontAlgn="base">
        <a:spcBef>
          <a:spcPct val="0"/>
        </a:spcBef>
        <a:spcAft>
          <a:spcPct val="0"/>
        </a:spcAft>
        <a:defRPr sz="1000" b="1">
          <a:solidFill>
            <a:srgbClr val="395E77"/>
          </a:solidFill>
          <a:latin typeface="Arial" charset="0"/>
          <a:cs typeface="Times New Roman" pitchFamily="18" charset="0"/>
        </a:defRPr>
      </a:lvl8pPr>
      <a:lvl9pPr marL="1828581" algn="l" rtl="0" fontAlgn="base">
        <a:spcBef>
          <a:spcPct val="0"/>
        </a:spcBef>
        <a:spcAft>
          <a:spcPct val="0"/>
        </a:spcAft>
        <a:defRPr sz="1000" b="1">
          <a:solidFill>
            <a:srgbClr val="395E77"/>
          </a:solidFill>
          <a:latin typeface="Arial" charset="0"/>
          <a:cs typeface="Times New Roman" pitchFamily="18" charset="0"/>
        </a:defRPr>
      </a:lvl9pPr>
    </p:titleStyle>
    <p:bodyStyle>
      <a:lvl1pPr marL="169863" indent="-169863" algn="just" rtl="0" eaLnBrk="0" fontAlgn="base" hangingPunct="0">
        <a:lnSpc>
          <a:spcPct val="110000"/>
        </a:lnSpc>
        <a:spcBef>
          <a:spcPct val="25000"/>
        </a:spcBef>
        <a:spcAft>
          <a:spcPct val="35000"/>
        </a:spcAft>
        <a:buClr>
          <a:srgbClr val="92ADD5"/>
        </a:buClr>
        <a:buFont typeface="Wingdings" panose="05000000000000000000" pitchFamily="2" charset="2"/>
        <a:buChar char="§"/>
        <a:defRPr sz="1000" b="1">
          <a:solidFill>
            <a:srgbClr val="92ADD5"/>
          </a:solidFill>
          <a:latin typeface="+mn-lt"/>
          <a:ea typeface="+mn-ea"/>
          <a:cs typeface="+mn-cs"/>
        </a:defRPr>
      </a:lvl1pPr>
      <a:lvl2pPr marL="512763" indent="-22701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2pPr>
      <a:lvl3pPr marL="798513" indent="-16986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3pPr>
      <a:lvl4pPr marL="1084263" indent="-16986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4pPr>
      <a:lvl5pPr marL="1485900" indent="-16986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5pPr>
      <a:lvl6pPr marL="1944454"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6pPr>
      <a:lvl7pPr marL="2401600"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7pPr>
      <a:lvl8pPr marL="2858745"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8pPr>
      <a:lvl9pPr marL="3315890"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9pPr>
    </p:bodyStyle>
    <p:otherStyle>
      <a:defPPr>
        <a:defRPr lang="en-US"/>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1"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1" algn="l" defTabSz="91429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338"/>
          <p:cNvSpPr>
            <a:spLocks noChangeArrowheads="1"/>
          </p:cNvSpPr>
          <p:nvPr/>
        </p:nvSpPr>
        <p:spPr bwMode="auto">
          <a:xfrm>
            <a:off x="1143000" y="0"/>
            <a:ext cx="7061200" cy="381000"/>
          </a:xfrm>
          <a:prstGeom prst="roundRect">
            <a:avLst>
              <a:gd name="adj" fmla="val 1987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round/>
                <a:headEnd/>
                <a:tailEnd/>
              </a14:hiddenLine>
            </a:ext>
          </a:extLst>
        </p:spPr>
        <p:txBody>
          <a:bodyPr wrap="none" lIns="91429" tIns="45715" rIns="91429" bIns="45715" anchor="ctr"/>
          <a:lstStyle/>
          <a:p>
            <a:pPr eaLnBrk="1" hangingPunct="1"/>
            <a:r>
              <a:rPr lang="en-US" sz="1800" dirty="0" smtClean="0">
                <a:solidFill>
                  <a:srgbClr val="002060"/>
                </a:solidFill>
              </a:rPr>
              <a:t>Order</a:t>
            </a:r>
            <a:r>
              <a:rPr lang="en-US" sz="1800" baseline="0" dirty="0" smtClean="0">
                <a:solidFill>
                  <a:srgbClr val="002060"/>
                </a:solidFill>
              </a:rPr>
              <a:t> To Cash</a:t>
            </a:r>
            <a:endParaRPr lang="en-US" sz="1800" dirty="0">
              <a:solidFill>
                <a:srgbClr val="002060"/>
              </a:solidFill>
            </a:endParaRPr>
          </a:p>
        </p:txBody>
      </p:sp>
      <p:grpSp>
        <p:nvGrpSpPr>
          <p:cNvPr id="2" name="Group 37"/>
          <p:cNvGrpSpPr>
            <a:grpSpLocks/>
          </p:cNvGrpSpPr>
          <p:nvPr/>
        </p:nvGrpSpPr>
        <p:grpSpPr bwMode="auto">
          <a:xfrm>
            <a:off x="0" y="927100"/>
            <a:ext cx="9144000" cy="5626100"/>
            <a:chOff x="-1" y="838200"/>
            <a:chExt cx="9144001" cy="5626100"/>
          </a:xfrm>
          <a:solidFill>
            <a:srgbClr val="4597A0"/>
          </a:solidFill>
        </p:grpSpPr>
        <p:sp>
          <p:nvSpPr>
            <p:cNvPr id="37" name="Rectangle 317"/>
            <p:cNvSpPr>
              <a:spLocks noChangeArrowheads="1"/>
            </p:cNvSpPr>
            <p:nvPr/>
          </p:nvSpPr>
          <p:spPr bwMode="auto">
            <a:xfrm rot="5400000">
              <a:off x="6309518" y="3590132"/>
              <a:ext cx="5586413" cy="8255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sp>
          <p:nvSpPr>
            <p:cNvPr id="38" name="Rectangle 323"/>
            <p:cNvSpPr>
              <a:spLocks noChangeArrowheads="1"/>
            </p:cNvSpPr>
            <p:nvPr/>
          </p:nvSpPr>
          <p:spPr bwMode="auto">
            <a:xfrm>
              <a:off x="-1" y="6388100"/>
              <a:ext cx="9144001" cy="7620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sp>
          <p:nvSpPr>
            <p:cNvPr id="39" name="Rectangle 331"/>
            <p:cNvSpPr>
              <a:spLocks noChangeArrowheads="1"/>
            </p:cNvSpPr>
            <p:nvPr/>
          </p:nvSpPr>
          <p:spPr bwMode="auto">
            <a:xfrm>
              <a:off x="-1" y="838200"/>
              <a:ext cx="9144001" cy="7620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sp>
          <p:nvSpPr>
            <p:cNvPr id="40" name="Rectangle 317"/>
            <p:cNvSpPr>
              <a:spLocks noChangeArrowheads="1"/>
            </p:cNvSpPr>
            <p:nvPr/>
          </p:nvSpPr>
          <p:spPr bwMode="auto">
            <a:xfrm rot="5400000">
              <a:off x="-2751933" y="3590132"/>
              <a:ext cx="5586413" cy="8255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grpSp>
      <p:sp>
        <p:nvSpPr>
          <p:cNvPr id="2052" name="Rectangle 53"/>
          <p:cNvSpPr>
            <a:spLocks noChangeArrowheads="1"/>
          </p:cNvSpPr>
          <p:nvPr/>
        </p:nvSpPr>
        <p:spPr bwMode="auto">
          <a:xfrm>
            <a:off x="1339850" y="1087438"/>
            <a:ext cx="7620000" cy="5313362"/>
          </a:xfrm>
          <a:prstGeom prst="rect">
            <a:avLst/>
          </a:prstGeom>
          <a:noFill/>
          <a:ln w="9525" algn="ctr">
            <a:solidFill>
              <a:srgbClr val="DEA900"/>
            </a:solidFill>
            <a:miter lim="800000"/>
            <a:headEnd/>
            <a:tailEnd/>
          </a:ln>
          <a:extLst>
            <a:ext uri="{909E8E84-426E-40DD-AFC4-6F175D3DCCD1}">
              <a14:hiddenFill xmlns:a14="http://schemas.microsoft.com/office/drawing/2010/main" xmlns="">
                <a:solidFill>
                  <a:srgbClr val="FFFFFF"/>
                </a:solidFill>
              </a14:hiddenFill>
            </a:ext>
          </a:extLst>
        </p:spPr>
        <p:txBody>
          <a:bodyPr rot="10800000" vert="eaVert" wrap="none" lIns="91429" tIns="45715" rIns="91429" bIns="45715" anchor="ctr"/>
          <a:lstStyle/>
          <a:p>
            <a:pPr algn="just" eaLnBrk="1" hangingPunct="1">
              <a:lnSpc>
                <a:spcPct val="120000"/>
              </a:lnSpc>
              <a:spcBef>
                <a:spcPct val="30000"/>
              </a:spcBef>
              <a:buClr>
                <a:srgbClr val="015885"/>
              </a:buClr>
              <a:buFont typeface="Wingdings" panose="05000000000000000000" pitchFamily="2" charset="2"/>
              <a:buChar char="§"/>
            </a:pPr>
            <a:endParaRPr lang="en-US"/>
          </a:p>
        </p:txBody>
      </p:sp>
      <p:sp>
        <p:nvSpPr>
          <p:cNvPr id="55" name="AutoShape 343">
            <a:hlinkClick r:id="rId6" action="ppaction://hlinksldjump"/>
          </p:cNvPr>
          <p:cNvSpPr>
            <a:spLocks noChangeArrowheads="1"/>
          </p:cNvSpPr>
          <p:nvPr/>
        </p:nvSpPr>
        <p:spPr bwMode="auto">
          <a:xfrm rot="16200000">
            <a:off x="601982" y="69341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 Process Tree</a:t>
            </a:r>
          </a:p>
        </p:txBody>
      </p:sp>
      <p:sp>
        <p:nvSpPr>
          <p:cNvPr id="64" name="AutoShape 20">
            <a:hlinkClick r:id="" action="ppaction://hlinkshowjump?jump=previousslide" tooltip="Previous slide"/>
          </p:cNvPr>
          <p:cNvSpPr>
            <a:spLocks noChangeArrowheads="1"/>
          </p:cNvSpPr>
          <p:nvPr/>
        </p:nvSpPr>
        <p:spPr bwMode="auto">
          <a:xfrm>
            <a:off x="8099425" y="6553200"/>
            <a:ext cx="246063" cy="274638"/>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chemeClr val="bg1"/>
                </a:solidFill>
                <a:latin typeface="Wingdings 3" pitchFamily="18" charset="2"/>
              </a:rPr>
              <a:t>f</a:t>
            </a:r>
          </a:p>
        </p:txBody>
      </p:sp>
      <p:sp>
        <p:nvSpPr>
          <p:cNvPr id="65" name="AutoShape 21">
            <a:hlinkClick r:id="" action="ppaction://hlinkshowjump?jump=nextslide" tooltip="Next Slide"/>
          </p:cNvPr>
          <p:cNvSpPr>
            <a:spLocks noChangeArrowheads="1"/>
          </p:cNvSpPr>
          <p:nvPr/>
        </p:nvSpPr>
        <p:spPr bwMode="auto">
          <a:xfrm>
            <a:off x="8788400" y="65532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rgbClr val="FFFFFF"/>
                </a:solidFill>
                <a:latin typeface="Wingdings 3" pitchFamily="18" charset="2"/>
              </a:rPr>
              <a:t>g</a:t>
            </a:r>
          </a:p>
        </p:txBody>
      </p:sp>
      <p:sp>
        <p:nvSpPr>
          <p:cNvPr id="68" name="Action Button: Custom 67">
            <a:hlinkClick r:id="" action="ppaction://hlinkshowjump?jump=lastslideviewed" highlightClick="1"/>
          </p:cNvPr>
          <p:cNvSpPr/>
          <p:nvPr/>
        </p:nvSpPr>
        <p:spPr bwMode="auto">
          <a:xfrm>
            <a:off x="7753350" y="6553200"/>
            <a:ext cx="247650" cy="274638"/>
          </a:xfrm>
          <a:prstGeom prst="actionButtonBlank">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defTabSz="914290" eaLnBrk="1" hangingPunct="1">
              <a:lnSpc>
                <a:spcPct val="120000"/>
              </a:lnSpc>
              <a:spcBef>
                <a:spcPct val="30000"/>
              </a:spcBef>
              <a:buClr>
                <a:srgbClr val="015885"/>
              </a:buClr>
              <a:buFont typeface="Wingdings" pitchFamily="2" charset="2"/>
              <a:buNone/>
              <a:defRPr/>
            </a:pPr>
            <a:r>
              <a:rPr lang="en-US" sz="1000" dirty="0">
                <a:solidFill>
                  <a:srgbClr val="FFFFFF"/>
                </a:solidFill>
                <a:latin typeface="Wingdings 3" pitchFamily="18" charset="2"/>
              </a:rPr>
              <a:t>t</a:t>
            </a:r>
          </a:p>
        </p:txBody>
      </p:sp>
      <p:sp>
        <p:nvSpPr>
          <p:cNvPr id="73" name="AutoShape 25">
            <a:hlinkClick r:id="rId7" action="ppaction://hlinksldjump" tooltip="Home Page"/>
          </p:cNvPr>
          <p:cNvSpPr>
            <a:spLocks noChangeArrowheads="1"/>
          </p:cNvSpPr>
          <p:nvPr/>
        </p:nvSpPr>
        <p:spPr bwMode="auto">
          <a:xfrm>
            <a:off x="8097838" y="508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rgbClr val="FFFFFF"/>
                </a:solidFill>
                <a:latin typeface="Wingdings 3" pitchFamily="18" charset="2"/>
                <a:sym typeface="Webdings" pitchFamily="18" charset="2"/>
              </a:rPr>
              <a:t></a:t>
            </a:r>
          </a:p>
        </p:txBody>
      </p:sp>
      <p:sp>
        <p:nvSpPr>
          <p:cNvPr id="75" name="Flowchart: Alternate Process 74">
            <a:hlinkClick r:id="" action="ppaction://hlinkshowjump?jump=endshow" highlightClick="1"/>
          </p:cNvPr>
          <p:cNvSpPr/>
          <p:nvPr/>
        </p:nvSpPr>
        <p:spPr bwMode="auto">
          <a:xfrm>
            <a:off x="8788400" y="50800"/>
            <a:ext cx="247650" cy="274638"/>
          </a:xfrm>
          <a:prstGeom prst="flowChartAlternateProcess">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nchorCtr="1"/>
          <a:lstStyle/>
          <a:p>
            <a:pPr algn="ctr" defTabSz="914290" eaLnBrk="1" hangingPunct="1">
              <a:lnSpc>
                <a:spcPct val="120000"/>
              </a:lnSpc>
              <a:spcBef>
                <a:spcPct val="30000"/>
              </a:spcBef>
              <a:buClr>
                <a:srgbClr val="015885"/>
              </a:buClr>
              <a:buFont typeface="Wingdings" pitchFamily="2" charset="2"/>
              <a:buNone/>
              <a:defRPr/>
            </a:pPr>
            <a:r>
              <a:rPr lang="en-US" sz="1000" dirty="0">
                <a:solidFill>
                  <a:schemeClr val="bg1"/>
                </a:solidFill>
                <a:latin typeface="Webdings" pitchFamily="18" charset="2"/>
                <a:sym typeface="Wingdings 3" pitchFamily="18" charset="2"/>
              </a:rPr>
              <a:t>x</a:t>
            </a:r>
          </a:p>
        </p:txBody>
      </p:sp>
      <p:sp>
        <p:nvSpPr>
          <p:cNvPr id="2064" name="TextBox 42"/>
          <p:cNvSpPr txBox="1">
            <a:spLocks noChangeArrowheads="1"/>
          </p:cNvSpPr>
          <p:nvPr/>
        </p:nvSpPr>
        <p:spPr bwMode="auto">
          <a:xfrm>
            <a:off x="3344863" y="6629400"/>
            <a:ext cx="25146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1" hangingPunct="1"/>
            <a:r>
              <a:rPr lang="en-US" sz="800">
                <a:solidFill>
                  <a:srgbClr val="7F7F7F"/>
                </a:solidFill>
              </a:rPr>
              <a:t>Confidential – For internal use only</a:t>
            </a:r>
          </a:p>
        </p:txBody>
      </p:sp>
      <p:sp>
        <p:nvSpPr>
          <p:cNvPr id="46" name="AutoShape 27">
            <a:hlinkClick r:id="rId8" action="ppaction://hlinkpres?slideindex=1&amp;slidetitle=Slide 1" tooltip="Click to view HELP"/>
          </p:cNvPr>
          <p:cNvSpPr>
            <a:spLocks noChangeArrowheads="1"/>
          </p:cNvSpPr>
          <p:nvPr/>
        </p:nvSpPr>
        <p:spPr bwMode="auto">
          <a:xfrm>
            <a:off x="8442325" y="508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US" sz="1000" dirty="0">
                <a:solidFill>
                  <a:schemeClr val="bg1"/>
                </a:solidFill>
                <a:latin typeface="Corporate S" pitchFamily="18" charset="0"/>
                <a:sym typeface="Wingdings 3" pitchFamily="18" charset="2"/>
              </a:rPr>
              <a:t>?</a:t>
            </a:r>
          </a:p>
        </p:txBody>
      </p:sp>
      <p:sp>
        <p:nvSpPr>
          <p:cNvPr id="41" name="AutoShape 343">
            <a:hlinkClick r:id="rId9" action="ppaction://hlinksldjump"/>
          </p:cNvPr>
          <p:cNvSpPr>
            <a:spLocks noChangeArrowheads="1"/>
          </p:cNvSpPr>
          <p:nvPr userDrawn="1"/>
        </p:nvSpPr>
        <p:spPr bwMode="auto">
          <a:xfrm rot="16200000">
            <a:off x="4154461" y="260601"/>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Key Inputs and Outputs</a:t>
            </a:r>
          </a:p>
        </p:txBody>
      </p:sp>
      <p:sp>
        <p:nvSpPr>
          <p:cNvPr id="42" name="AutoShape 343">
            <a:hlinkClick r:id="rId6" action="ppaction://hlinksldjump"/>
          </p:cNvPr>
          <p:cNvSpPr>
            <a:spLocks noChangeArrowheads="1"/>
          </p:cNvSpPr>
          <p:nvPr userDrawn="1"/>
        </p:nvSpPr>
        <p:spPr bwMode="auto">
          <a:xfrm rot="16200000">
            <a:off x="2406397"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Process Tree</a:t>
            </a:r>
          </a:p>
        </p:txBody>
      </p:sp>
      <p:sp>
        <p:nvSpPr>
          <p:cNvPr id="44" name="AutoShape 343">
            <a:hlinkClick r:id="rId10" action="ppaction://hlinksldjump"/>
          </p:cNvPr>
          <p:cNvSpPr>
            <a:spLocks noChangeArrowheads="1"/>
          </p:cNvSpPr>
          <p:nvPr userDrawn="1"/>
        </p:nvSpPr>
        <p:spPr bwMode="auto">
          <a:xfrm rot="16200000">
            <a:off x="3280429"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45" name="AutoShape 343">
            <a:hlinkClick r:id="rId11" action="ppaction://hlinksldjump"/>
          </p:cNvPr>
          <p:cNvSpPr>
            <a:spLocks noChangeArrowheads="1"/>
          </p:cNvSpPr>
          <p:nvPr userDrawn="1"/>
        </p:nvSpPr>
        <p:spPr bwMode="auto">
          <a:xfrm rot="16200000">
            <a:off x="5036728"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Formats</a:t>
            </a:r>
          </a:p>
        </p:txBody>
      </p:sp>
      <p:sp>
        <p:nvSpPr>
          <p:cNvPr id="47" name="AutoShape 343">
            <a:hlinkClick r:id="rId11" action="ppaction://hlinksldjump"/>
          </p:cNvPr>
          <p:cNvSpPr>
            <a:spLocks noChangeArrowheads="1"/>
          </p:cNvSpPr>
          <p:nvPr userDrawn="1"/>
        </p:nvSpPr>
        <p:spPr bwMode="auto">
          <a:xfrm rot="16200000">
            <a:off x="5910760"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Policies</a:t>
            </a:r>
          </a:p>
        </p:txBody>
      </p:sp>
      <p:sp>
        <p:nvSpPr>
          <p:cNvPr id="49" name="AutoShape 343">
            <a:hlinkClick r:id="" action="ppaction://noaction"/>
          </p:cNvPr>
          <p:cNvSpPr>
            <a:spLocks noChangeArrowheads="1"/>
          </p:cNvSpPr>
          <p:nvPr userDrawn="1"/>
        </p:nvSpPr>
        <p:spPr bwMode="auto">
          <a:xfrm rot="16200000">
            <a:off x="6784792"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SLAs</a:t>
            </a:r>
          </a:p>
        </p:txBody>
      </p:sp>
      <p:sp>
        <p:nvSpPr>
          <p:cNvPr id="50" name="AutoShape 343">
            <a:hlinkClick r:id="rId12" action="ppaction://hlinksldjump"/>
          </p:cNvPr>
          <p:cNvSpPr>
            <a:spLocks noChangeArrowheads="1"/>
          </p:cNvSpPr>
          <p:nvPr userDrawn="1"/>
        </p:nvSpPr>
        <p:spPr bwMode="auto">
          <a:xfrm rot="16200000">
            <a:off x="4154461" y="260601"/>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Key Inputs and Outputs</a:t>
            </a:r>
          </a:p>
        </p:txBody>
      </p:sp>
      <p:sp>
        <p:nvSpPr>
          <p:cNvPr id="51" name="AutoShape 343">
            <a:hlinkClick r:id="rId6" action="ppaction://hlinksldjump"/>
          </p:cNvPr>
          <p:cNvSpPr>
            <a:spLocks noChangeArrowheads="1"/>
          </p:cNvSpPr>
          <p:nvPr userDrawn="1"/>
        </p:nvSpPr>
        <p:spPr bwMode="auto">
          <a:xfrm rot="16200000">
            <a:off x="2406397"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Process Tree</a:t>
            </a:r>
          </a:p>
        </p:txBody>
      </p:sp>
      <p:sp>
        <p:nvSpPr>
          <p:cNvPr id="53" name="AutoShape 343">
            <a:hlinkClick r:id="rId10" action="ppaction://hlinksldjump"/>
          </p:cNvPr>
          <p:cNvSpPr>
            <a:spLocks noChangeArrowheads="1"/>
          </p:cNvSpPr>
          <p:nvPr userDrawn="1"/>
        </p:nvSpPr>
        <p:spPr bwMode="auto">
          <a:xfrm rot="16200000">
            <a:off x="3280429"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54" name="AutoShape 343">
            <a:hlinkClick r:id="rId11" action="ppaction://hlinksldjump"/>
          </p:cNvPr>
          <p:cNvSpPr>
            <a:spLocks noChangeArrowheads="1"/>
          </p:cNvSpPr>
          <p:nvPr userDrawn="1"/>
        </p:nvSpPr>
        <p:spPr bwMode="auto">
          <a:xfrm rot="16200000">
            <a:off x="5036728"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Formats</a:t>
            </a:r>
          </a:p>
        </p:txBody>
      </p:sp>
      <p:sp>
        <p:nvSpPr>
          <p:cNvPr id="59" name="AutoShape 343">
            <a:hlinkClick r:id="rId11" action="ppaction://hlinksldjump"/>
          </p:cNvPr>
          <p:cNvSpPr>
            <a:spLocks noChangeArrowheads="1"/>
          </p:cNvSpPr>
          <p:nvPr userDrawn="1"/>
        </p:nvSpPr>
        <p:spPr bwMode="auto">
          <a:xfrm rot="16200000">
            <a:off x="5910760"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Policies</a:t>
            </a:r>
          </a:p>
        </p:txBody>
      </p:sp>
      <p:sp>
        <p:nvSpPr>
          <p:cNvPr id="60" name="AutoShape 343">
            <a:hlinkClick r:id="rId13" action="ppaction://hlinksldjump" tooltip="Glossary of key terms"/>
          </p:cNvPr>
          <p:cNvSpPr>
            <a:spLocks noChangeArrowheads="1"/>
          </p:cNvSpPr>
          <p:nvPr userDrawn="1"/>
        </p:nvSpPr>
        <p:spPr bwMode="auto">
          <a:xfrm rot="16200000">
            <a:off x="6800157" y="260603"/>
            <a:ext cx="457200" cy="850390"/>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 </a:t>
            </a:r>
            <a:r>
              <a:rPr lang="en-US" sz="900" dirty="0" smtClean="0">
                <a:solidFill>
                  <a:schemeClr val="tx2">
                    <a:lumMod val="85000"/>
                    <a:lumOff val="15000"/>
                  </a:schemeClr>
                </a:solidFill>
              </a:rPr>
              <a:t>Control Matrix</a:t>
            </a:r>
            <a:endParaRPr lang="en-US" sz="900" dirty="0">
              <a:solidFill>
                <a:schemeClr val="tx2">
                  <a:lumMod val="85000"/>
                  <a:lumOff val="15000"/>
                </a:schemeClr>
              </a:solidFill>
            </a:endParaRPr>
          </a:p>
        </p:txBody>
      </p:sp>
      <p:sp>
        <p:nvSpPr>
          <p:cNvPr id="61" name="AutoShape 343"/>
          <p:cNvSpPr>
            <a:spLocks noChangeArrowheads="1"/>
          </p:cNvSpPr>
          <p:nvPr userDrawn="1"/>
        </p:nvSpPr>
        <p:spPr bwMode="auto">
          <a:xfrm rot="16200000">
            <a:off x="601982" y="1059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Treasury</a:t>
            </a:r>
            <a:endParaRPr lang="en-US" sz="900" dirty="0">
              <a:solidFill>
                <a:schemeClr val="tx2">
                  <a:lumMod val="85000"/>
                  <a:lumOff val="15000"/>
                </a:schemeClr>
              </a:solidFill>
            </a:endParaRPr>
          </a:p>
        </p:txBody>
      </p:sp>
      <p:sp>
        <p:nvSpPr>
          <p:cNvPr id="62" name="AutoShape 343"/>
          <p:cNvSpPr>
            <a:spLocks noChangeArrowheads="1"/>
          </p:cNvSpPr>
          <p:nvPr userDrawn="1"/>
        </p:nvSpPr>
        <p:spPr bwMode="auto">
          <a:xfrm rot="16200000">
            <a:off x="601982" y="1440177"/>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Order To</a:t>
            </a:r>
            <a:r>
              <a:rPr lang="en-US" sz="900" baseline="0" dirty="0" smtClean="0">
                <a:solidFill>
                  <a:schemeClr val="tx2">
                    <a:lumMod val="85000"/>
                    <a:lumOff val="15000"/>
                  </a:schemeClr>
                </a:solidFill>
              </a:rPr>
              <a:t> Cash</a:t>
            </a:r>
            <a:endParaRPr lang="en-US" sz="900" dirty="0">
              <a:solidFill>
                <a:schemeClr val="tx2">
                  <a:lumMod val="85000"/>
                  <a:lumOff val="15000"/>
                </a:schemeClr>
              </a:solidFill>
            </a:endParaRPr>
          </a:p>
        </p:txBody>
      </p:sp>
      <p:sp>
        <p:nvSpPr>
          <p:cNvPr id="66" name="AutoShape 343"/>
          <p:cNvSpPr>
            <a:spLocks noChangeArrowheads="1"/>
          </p:cNvSpPr>
          <p:nvPr userDrawn="1"/>
        </p:nvSpPr>
        <p:spPr bwMode="auto">
          <a:xfrm rot="16200000">
            <a:off x="601982" y="1821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Shared Services</a:t>
            </a:r>
            <a:endParaRPr lang="en-US" sz="900" dirty="0">
              <a:solidFill>
                <a:schemeClr val="tx2">
                  <a:lumMod val="85000"/>
                  <a:lumOff val="15000"/>
                </a:schemeClr>
              </a:solidFill>
            </a:endParaRPr>
          </a:p>
        </p:txBody>
      </p:sp>
      <p:sp>
        <p:nvSpPr>
          <p:cNvPr id="67" name="AutoShape 343"/>
          <p:cNvSpPr>
            <a:spLocks noChangeArrowheads="1"/>
          </p:cNvSpPr>
          <p:nvPr userDrawn="1"/>
        </p:nvSpPr>
        <p:spPr bwMode="auto">
          <a:xfrm rot="16200000">
            <a:off x="601983" y="2202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MIS</a:t>
            </a:r>
            <a:endParaRPr lang="en-US" sz="900" dirty="0">
              <a:solidFill>
                <a:schemeClr val="tx2">
                  <a:lumMod val="85000"/>
                  <a:lumOff val="15000"/>
                </a:schemeClr>
              </a:solidFill>
            </a:endParaRPr>
          </a:p>
        </p:txBody>
      </p:sp>
      <p:sp>
        <p:nvSpPr>
          <p:cNvPr id="69" name="AutoShape 343"/>
          <p:cNvSpPr>
            <a:spLocks noChangeArrowheads="1"/>
          </p:cNvSpPr>
          <p:nvPr userDrawn="1"/>
        </p:nvSpPr>
        <p:spPr bwMode="auto">
          <a:xfrm rot="16200000">
            <a:off x="601983" y="2583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Tax</a:t>
            </a:r>
            <a:r>
              <a:rPr lang="en-US" sz="900" baseline="0" dirty="0" smtClean="0">
                <a:solidFill>
                  <a:schemeClr val="tx2">
                    <a:lumMod val="85000"/>
                    <a:lumOff val="15000"/>
                  </a:schemeClr>
                </a:solidFill>
              </a:rPr>
              <a:t> &amp; Regulatory</a:t>
            </a:r>
            <a:endParaRPr lang="en-US" sz="900" dirty="0">
              <a:solidFill>
                <a:schemeClr val="tx2">
                  <a:lumMod val="85000"/>
                  <a:lumOff val="15000"/>
                </a:schemeClr>
              </a:solidFill>
            </a:endParaRPr>
          </a:p>
        </p:txBody>
      </p:sp>
      <p:sp>
        <p:nvSpPr>
          <p:cNvPr id="70" name="AutoShape 343"/>
          <p:cNvSpPr>
            <a:spLocks noChangeArrowheads="1"/>
          </p:cNvSpPr>
          <p:nvPr userDrawn="1"/>
        </p:nvSpPr>
        <p:spPr bwMode="auto">
          <a:xfrm rot="16200000">
            <a:off x="601983" y="2964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Budgeting</a:t>
            </a:r>
            <a:endParaRPr lang="en-US" sz="900" dirty="0">
              <a:solidFill>
                <a:schemeClr val="tx2">
                  <a:lumMod val="85000"/>
                  <a:lumOff val="15000"/>
                </a:schemeClr>
              </a:solidFill>
            </a:endParaRPr>
          </a:p>
        </p:txBody>
      </p:sp>
      <p:sp>
        <p:nvSpPr>
          <p:cNvPr id="71" name="AutoShape 343"/>
          <p:cNvSpPr>
            <a:spLocks noChangeArrowheads="1"/>
          </p:cNvSpPr>
          <p:nvPr userDrawn="1"/>
        </p:nvSpPr>
        <p:spPr bwMode="auto">
          <a:xfrm rot="16200000">
            <a:off x="601983" y="3345177"/>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Book Close</a:t>
            </a:r>
            <a:endParaRPr lang="en-US" sz="900" dirty="0">
              <a:solidFill>
                <a:schemeClr val="tx2">
                  <a:lumMod val="85000"/>
                  <a:lumOff val="15000"/>
                </a:schemeClr>
              </a:solidFill>
            </a:endParaRPr>
          </a:p>
        </p:txBody>
      </p:sp>
      <p:sp>
        <p:nvSpPr>
          <p:cNvPr id="72" name="AutoShape 343"/>
          <p:cNvSpPr>
            <a:spLocks noChangeArrowheads="1"/>
          </p:cNvSpPr>
          <p:nvPr userDrawn="1"/>
        </p:nvSpPr>
        <p:spPr bwMode="auto">
          <a:xfrm rot="16200000">
            <a:off x="601983" y="3726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Fixed Assets</a:t>
            </a:r>
            <a:endParaRPr lang="en-US" sz="900" dirty="0">
              <a:solidFill>
                <a:schemeClr val="tx2">
                  <a:lumMod val="85000"/>
                  <a:lumOff val="15000"/>
                </a:schemeClr>
              </a:solidFill>
            </a:endParaRPr>
          </a:p>
        </p:txBody>
      </p:sp>
      <p:sp>
        <p:nvSpPr>
          <p:cNvPr id="74" name="AutoShape 343"/>
          <p:cNvSpPr>
            <a:spLocks noChangeArrowheads="1"/>
          </p:cNvSpPr>
          <p:nvPr userDrawn="1"/>
        </p:nvSpPr>
        <p:spPr bwMode="auto">
          <a:xfrm rot="16200000">
            <a:off x="601983" y="4107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Payroll</a:t>
            </a:r>
            <a:endParaRPr lang="en-US" sz="900" dirty="0">
              <a:solidFill>
                <a:schemeClr val="tx2">
                  <a:lumMod val="85000"/>
                  <a:lumOff val="15000"/>
                </a:schemeClr>
              </a:solidFill>
            </a:endParaRPr>
          </a:p>
        </p:txBody>
      </p:sp>
      <p:sp>
        <p:nvSpPr>
          <p:cNvPr id="76" name="AutoShape 343"/>
          <p:cNvSpPr>
            <a:spLocks noChangeArrowheads="1"/>
          </p:cNvSpPr>
          <p:nvPr userDrawn="1"/>
        </p:nvSpPr>
        <p:spPr bwMode="auto">
          <a:xfrm rot="16200000">
            <a:off x="601983" y="4488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P2P</a:t>
            </a:r>
            <a:endParaRPr lang="en-US" sz="900" dirty="0">
              <a:solidFill>
                <a:schemeClr val="tx2">
                  <a:lumMod val="85000"/>
                  <a:lumOff val="15000"/>
                </a:schemeClr>
              </a:solidFill>
            </a:endParaRPr>
          </a:p>
        </p:txBody>
      </p:sp>
      <p:sp>
        <p:nvSpPr>
          <p:cNvPr id="77" name="AutoShape 343"/>
          <p:cNvSpPr>
            <a:spLocks noChangeArrowheads="1"/>
          </p:cNvSpPr>
          <p:nvPr userDrawn="1"/>
        </p:nvSpPr>
        <p:spPr bwMode="auto">
          <a:xfrm rot="16200000">
            <a:off x="601983" y="4869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Inventory</a:t>
            </a:r>
            <a:endParaRPr lang="en-US" sz="900" dirty="0">
              <a:solidFill>
                <a:schemeClr val="tx2">
                  <a:lumMod val="85000"/>
                  <a:lumOff val="15000"/>
                </a:schemeClr>
              </a:solidFill>
            </a:endParaRPr>
          </a:p>
        </p:txBody>
      </p:sp>
      <p:sp>
        <p:nvSpPr>
          <p:cNvPr id="78" name="AutoShape 343"/>
          <p:cNvSpPr>
            <a:spLocks noChangeArrowheads="1"/>
          </p:cNvSpPr>
          <p:nvPr userDrawn="1"/>
        </p:nvSpPr>
        <p:spPr bwMode="auto">
          <a:xfrm rot="16200000">
            <a:off x="601983" y="5250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Insurance</a:t>
            </a:r>
            <a:endParaRPr lang="en-US" sz="900" dirty="0">
              <a:solidFill>
                <a:schemeClr val="tx2">
                  <a:lumMod val="85000"/>
                  <a:lumOff val="15000"/>
                </a:schemeClr>
              </a:solidFill>
            </a:endParaRPr>
          </a:p>
        </p:txBody>
      </p:sp>
      <p:sp>
        <p:nvSpPr>
          <p:cNvPr id="79" name="AutoShape 343"/>
          <p:cNvSpPr>
            <a:spLocks noChangeArrowheads="1"/>
          </p:cNvSpPr>
          <p:nvPr userDrawn="1"/>
        </p:nvSpPr>
        <p:spPr bwMode="auto">
          <a:xfrm rot="16200000">
            <a:off x="601983" y="5631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IUT</a:t>
            </a:r>
            <a:endParaRPr lang="en-US" sz="900" dirty="0">
              <a:solidFill>
                <a:schemeClr val="tx2">
                  <a:lumMod val="85000"/>
                  <a:lumOff val="15000"/>
                </a:schemeClr>
              </a:solidFill>
            </a:endParaRPr>
          </a:p>
        </p:txBody>
      </p:sp>
    </p:spTree>
  </p:cSld>
  <p:clrMap bg1="lt1" tx1="dk1" bg2="lt2" tx2="dk2" accent1="accent1" accent2="accent2" accent3="accent3" accent4="accent4" accent5="accent5" accent6="accent6" hlink="hlink" folHlink="folHlink"/>
  <p:sldLayoutIdLst>
    <p:sldLayoutId id="2147486626" r:id="rId1"/>
    <p:sldLayoutId id="2147486627" r:id="rId2"/>
    <p:sldLayoutId id="2147486628" r:id="rId3"/>
    <p:sldLayoutId id="2147486629" r:id="rId4"/>
  </p:sldLayoutIdLst>
  <p:transition advClick="0"/>
  <p:timing>
    <p:tnLst>
      <p:par>
        <p:cTn id="1" dur="indefinite" restart="never" nodeType="tmRoot"/>
      </p:par>
    </p:tnLst>
  </p:timing>
  <p:hf hdr="0" ftr="0" dt="0"/>
  <p:txStyles>
    <p:titleStyle>
      <a:lvl1pPr algn="l" rtl="0" eaLnBrk="0" fontAlgn="base" hangingPunct="0">
        <a:spcBef>
          <a:spcPct val="0"/>
        </a:spcBef>
        <a:spcAft>
          <a:spcPct val="0"/>
        </a:spcAft>
        <a:defRPr sz="1000" b="1">
          <a:solidFill>
            <a:srgbClr val="395E77"/>
          </a:solidFill>
          <a:latin typeface="+mj-lt"/>
          <a:ea typeface="+mj-ea"/>
          <a:cs typeface="+mj-cs"/>
        </a:defRPr>
      </a:lvl1pPr>
      <a:lvl2pPr algn="l" rtl="0" eaLnBrk="0" fontAlgn="base" hangingPunct="0">
        <a:spcBef>
          <a:spcPct val="0"/>
        </a:spcBef>
        <a:spcAft>
          <a:spcPct val="0"/>
        </a:spcAft>
        <a:defRPr sz="1000" b="1">
          <a:solidFill>
            <a:srgbClr val="395E77"/>
          </a:solidFill>
          <a:latin typeface="Arial" charset="0"/>
          <a:cs typeface="Times New Roman" pitchFamily="18" charset="0"/>
        </a:defRPr>
      </a:lvl2pPr>
      <a:lvl3pPr algn="l" rtl="0" eaLnBrk="0" fontAlgn="base" hangingPunct="0">
        <a:spcBef>
          <a:spcPct val="0"/>
        </a:spcBef>
        <a:spcAft>
          <a:spcPct val="0"/>
        </a:spcAft>
        <a:defRPr sz="1000" b="1">
          <a:solidFill>
            <a:srgbClr val="395E77"/>
          </a:solidFill>
          <a:latin typeface="Arial" charset="0"/>
          <a:cs typeface="Times New Roman" pitchFamily="18" charset="0"/>
        </a:defRPr>
      </a:lvl3pPr>
      <a:lvl4pPr algn="l" rtl="0" eaLnBrk="0" fontAlgn="base" hangingPunct="0">
        <a:spcBef>
          <a:spcPct val="0"/>
        </a:spcBef>
        <a:spcAft>
          <a:spcPct val="0"/>
        </a:spcAft>
        <a:defRPr sz="1000" b="1">
          <a:solidFill>
            <a:srgbClr val="395E77"/>
          </a:solidFill>
          <a:latin typeface="Arial" charset="0"/>
          <a:cs typeface="Times New Roman" pitchFamily="18" charset="0"/>
        </a:defRPr>
      </a:lvl4pPr>
      <a:lvl5pPr algn="l" rtl="0" eaLnBrk="0" fontAlgn="base" hangingPunct="0">
        <a:spcBef>
          <a:spcPct val="0"/>
        </a:spcBef>
        <a:spcAft>
          <a:spcPct val="0"/>
        </a:spcAft>
        <a:defRPr sz="1000" b="1">
          <a:solidFill>
            <a:srgbClr val="395E77"/>
          </a:solidFill>
          <a:latin typeface="Arial" charset="0"/>
          <a:cs typeface="Times New Roman" pitchFamily="18" charset="0"/>
        </a:defRPr>
      </a:lvl5pPr>
      <a:lvl6pPr marL="457145" algn="l" rtl="0" fontAlgn="base">
        <a:spcBef>
          <a:spcPct val="0"/>
        </a:spcBef>
        <a:spcAft>
          <a:spcPct val="0"/>
        </a:spcAft>
        <a:defRPr sz="1000" b="1">
          <a:solidFill>
            <a:srgbClr val="395E77"/>
          </a:solidFill>
          <a:latin typeface="Arial" charset="0"/>
          <a:cs typeface="Times New Roman" pitchFamily="18" charset="0"/>
        </a:defRPr>
      </a:lvl6pPr>
      <a:lvl7pPr marL="914290" algn="l" rtl="0" fontAlgn="base">
        <a:spcBef>
          <a:spcPct val="0"/>
        </a:spcBef>
        <a:spcAft>
          <a:spcPct val="0"/>
        </a:spcAft>
        <a:defRPr sz="1000" b="1">
          <a:solidFill>
            <a:srgbClr val="395E77"/>
          </a:solidFill>
          <a:latin typeface="Arial" charset="0"/>
          <a:cs typeface="Times New Roman" pitchFamily="18" charset="0"/>
        </a:defRPr>
      </a:lvl7pPr>
      <a:lvl8pPr marL="1371435" algn="l" rtl="0" fontAlgn="base">
        <a:spcBef>
          <a:spcPct val="0"/>
        </a:spcBef>
        <a:spcAft>
          <a:spcPct val="0"/>
        </a:spcAft>
        <a:defRPr sz="1000" b="1">
          <a:solidFill>
            <a:srgbClr val="395E77"/>
          </a:solidFill>
          <a:latin typeface="Arial" charset="0"/>
          <a:cs typeface="Times New Roman" pitchFamily="18" charset="0"/>
        </a:defRPr>
      </a:lvl8pPr>
      <a:lvl9pPr marL="1828581" algn="l" rtl="0" fontAlgn="base">
        <a:spcBef>
          <a:spcPct val="0"/>
        </a:spcBef>
        <a:spcAft>
          <a:spcPct val="0"/>
        </a:spcAft>
        <a:defRPr sz="1000" b="1">
          <a:solidFill>
            <a:srgbClr val="395E77"/>
          </a:solidFill>
          <a:latin typeface="Arial" charset="0"/>
          <a:cs typeface="Times New Roman" pitchFamily="18" charset="0"/>
        </a:defRPr>
      </a:lvl9pPr>
    </p:titleStyle>
    <p:bodyStyle>
      <a:lvl1pPr marL="169863" indent="-169863" algn="just" rtl="0" eaLnBrk="0" fontAlgn="base" hangingPunct="0">
        <a:lnSpc>
          <a:spcPct val="110000"/>
        </a:lnSpc>
        <a:spcBef>
          <a:spcPct val="25000"/>
        </a:spcBef>
        <a:spcAft>
          <a:spcPct val="35000"/>
        </a:spcAft>
        <a:buClr>
          <a:srgbClr val="92ADD5"/>
        </a:buClr>
        <a:buFont typeface="Wingdings" panose="05000000000000000000" pitchFamily="2" charset="2"/>
        <a:buChar char="§"/>
        <a:defRPr sz="1000" b="1">
          <a:solidFill>
            <a:srgbClr val="92ADD5"/>
          </a:solidFill>
          <a:latin typeface="+mn-lt"/>
          <a:ea typeface="+mn-ea"/>
          <a:cs typeface="+mn-cs"/>
        </a:defRPr>
      </a:lvl1pPr>
      <a:lvl2pPr marL="512763" indent="-22701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2pPr>
      <a:lvl3pPr marL="798513" indent="-16986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3pPr>
      <a:lvl4pPr marL="1084263" indent="-16986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4pPr>
      <a:lvl5pPr marL="1485900" indent="-16986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5pPr>
      <a:lvl6pPr marL="1944454"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6pPr>
      <a:lvl7pPr marL="2401600"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7pPr>
      <a:lvl8pPr marL="2858745"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8pPr>
      <a:lvl9pPr marL="3315890"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9pPr>
    </p:bodyStyle>
    <p:otherStyle>
      <a:defPPr>
        <a:defRPr lang="en-US"/>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1"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1" algn="l" defTabSz="91429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338"/>
          <p:cNvSpPr>
            <a:spLocks noChangeArrowheads="1"/>
          </p:cNvSpPr>
          <p:nvPr/>
        </p:nvSpPr>
        <p:spPr bwMode="auto">
          <a:xfrm>
            <a:off x="1143000" y="0"/>
            <a:ext cx="7061200" cy="381000"/>
          </a:xfrm>
          <a:prstGeom prst="roundRect">
            <a:avLst>
              <a:gd name="adj" fmla="val 1987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round/>
                <a:headEnd/>
                <a:tailEnd/>
              </a14:hiddenLine>
            </a:ext>
          </a:extLst>
        </p:spPr>
        <p:txBody>
          <a:bodyPr wrap="none" lIns="91429" tIns="45715" rIns="91429" bIns="45715" anchor="ctr"/>
          <a:lstStyle/>
          <a:p>
            <a:pPr eaLnBrk="1" hangingPunct="1"/>
            <a:r>
              <a:rPr lang="en-US" sz="1800" dirty="0" smtClean="0">
                <a:solidFill>
                  <a:srgbClr val="002060"/>
                </a:solidFill>
              </a:rPr>
              <a:t>Order To</a:t>
            </a:r>
            <a:r>
              <a:rPr lang="en-US" sz="1800" baseline="0" dirty="0" smtClean="0">
                <a:solidFill>
                  <a:srgbClr val="002060"/>
                </a:solidFill>
              </a:rPr>
              <a:t> Cash</a:t>
            </a:r>
            <a:endParaRPr lang="en-US" sz="1800" dirty="0">
              <a:solidFill>
                <a:srgbClr val="002060"/>
              </a:solidFill>
            </a:endParaRPr>
          </a:p>
        </p:txBody>
      </p:sp>
      <p:grpSp>
        <p:nvGrpSpPr>
          <p:cNvPr id="2" name="Group 37"/>
          <p:cNvGrpSpPr>
            <a:grpSpLocks/>
          </p:cNvGrpSpPr>
          <p:nvPr/>
        </p:nvGrpSpPr>
        <p:grpSpPr bwMode="auto">
          <a:xfrm>
            <a:off x="0" y="927100"/>
            <a:ext cx="9144000" cy="5626100"/>
            <a:chOff x="-1" y="838200"/>
            <a:chExt cx="9144001" cy="5626100"/>
          </a:xfrm>
          <a:solidFill>
            <a:srgbClr val="4597A0"/>
          </a:solidFill>
        </p:grpSpPr>
        <p:sp>
          <p:nvSpPr>
            <p:cNvPr id="37" name="Rectangle 317"/>
            <p:cNvSpPr>
              <a:spLocks noChangeArrowheads="1"/>
            </p:cNvSpPr>
            <p:nvPr/>
          </p:nvSpPr>
          <p:spPr bwMode="auto">
            <a:xfrm rot="5400000">
              <a:off x="6309518" y="3590132"/>
              <a:ext cx="5586413" cy="8255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sp>
          <p:nvSpPr>
            <p:cNvPr id="38" name="Rectangle 323"/>
            <p:cNvSpPr>
              <a:spLocks noChangeArrowheads="1"/>
            </p:cNvSpPr>
            <p:nvPr/>
          </p:nvSpPr>
          <p:spPr bwMode="auto">
            <a:xfrm>
              <a:off x="-1" y="6388100"/>
              <a:ext cx="9144001" cy="7620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sp>
          <p:nvSpPr>
            <p:cNvPr id="39" name="Rectangle 331"/>
            <p:cNvSpPr>
              <a:spLocks noChangeArrowheads="1"/>
            </p:cNvSpPr>
            <p:nvPr/>
          </p:nvSpPr>
          <p:spPr bwMode="auto">
            <a:xfrm>
              <a:off x="-1" y="838200"/>
              <a:ext cx="9144001" cy="7620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sp>
          <p:nvSpPr>
            <p:cNvPr id="40" name="Rectangle 317"/>
            <p:cNvSpPr>
              <a:spLocks noChangeArrowheads="1"/>
            </p:cNvSpPr>
            <p:nvPr/>
          </p:nvSpPr>
          <p:spPr bwMode="auto">
            <a:xfrm rot="5400000">
              <a:off x="-2751933" y="3590132"/>
              <a:ext cx="5586413" cy="82550"/>
            </a:xfrm>
            <a:prstGeom prst="rect">
              <a:avLst/>
            </a:prstGeom>
            <a:grpFill/>
            <a:ln w="9525" algn="ctr">
              <a:noFill/>
              <a:miter lim="800000"/>
              <a:headEnd/>
              <a:tailEnd/>
            </a:ln>
            <a:effectLst/>
          </p:spPr>
          <p:txBody>
            <a:bodyPr wrap="none" anchor="ctr"/>
            <a:lstStyle/>
            <a:p>
              <a:pPr algn="just" eaLnBrk="1" hangingPunct="1">
                <a:lnSpc>
                  <a:spcPct val="120000"/>
                </a:lnSpc>
                <a:spcBef>
                  <a:spcPct val="30000"/>
                </a:spcBef>
                <a:buClr>
                  <a:srgbClr val="015885"/>
                </a:buClr>
                <a:buFont typeface="Wingdings" pitchFamily="2" charset="2"/>
                <a:buChar char="§"/>
                <a:defRPr/>
              </a:pPr>
              <a:endParaRPr lang="en-US" dirty="0">
                <a:latin typeface="Arial" charset="0"/>
              </a:endParaRPr>
            </a:p>
          </p:txBody>
        </p:sp>
      </p:grpSp>
      <p:sp>
        <p:nvSpPr>
          <p:cNvPr id="2052" name="Rectangle 53"/>
          <p:cNvSpPr>
            <a:spLocks noChangeArrowheads="1"/>
          </p:cNvSpPr>
          <p:nvPr/>
        </p:nvSpPr>
        <p:spPr bwMode="auto">
          <a:xfrm>
            <a:off x="1339850" y="1087438"/>
            <a:ext cx="7620000" cy="5313362"/>
          </a:xfrm>
          <a:prstGeom prst="rect">
            <a:avLst/>
          </a:prstGeom>
          <a:noFill/>
          <a:ln w="9525" algn="ctr">
            <a:solidFill>
              <a:srgbClr val="DEA900"/>
            </a:solidFill>
            <a:miter lim="800000"/>
            <a:headEnd/>
            <a:tailEnd/>
          </a:ln>
          <a:extLst>
            <a:ext uri="{909E8E84-426E-40DD-AFC4-6F175D3DCCD1}">
              <a14:hiddenFill xmlns:a14="http://schemas.microsoft.com/office/drawing/2010/main" xmlns="">
                <a:solidFill>
                  <a:srgbClr val="FFFFFF"/>
                </a:solidFill>
              </a14:hiddenFill>
            </a:ext>
          </a:extLst>
        </p:spPr>
        <p:txBody>
          <a:bodyPr rot="10800000" vert="eaVert" wrap="none" lIns="91429" tIns="45715" rIns="91429" bIns="45715" anchor="ctr"/>
          <a:lstStyle/>
          <a:p>
            <a:pPr algn="just" eaLnBrk="1" hangingPunct="1">
              <a:lnSpc>
                <a:spcPct val="120000"/>
              </a:lnSpc>
              <a:spcBef>
                <a:spcPct val="30000"/>
              </a:spcBef>
              <a:buClr>
                <a:srgbClr val="015885"/>
              </a:buClr>
              <a:buFont typeface="Wingdings" panose="05000000000000000000" pitchFamily="2" charset="2"/>
              <a:buChar char="§"/>
            </a:pPr>
            <a:endParaRPr lang="en-US"/>
          </a:p>
        </p:txBody>
      </p:sp>
      <p:sp>
        <p:nvSpPr>
          <p:cNvPr id="55" name="AutoShape 343">
            <a:hlinkClick r:id="rId6" action="ppaction://hlinksldjump"/>
          </p:cNvPr>
          <p:cNvSpPr>
            <a:spLocks noChangeArrowheads="1"/>
          </p:cNvSpPr>
          <p:nvPr/>
        </p:nvSpPr>
        <p:spPr bwMode="auto">
          <a:xfrm rot="16200000">
            <a:off x="601982" y="69341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 Process Tree</a:t>
            </a:r>
          </a:p>
        </p:txBody>
      </p:sp>
      <p:sp>
        <p:nvSpPr>
          <p:cNvPr id="64" name="AutoShape 20">
            <a:hlinkClick r:id="" action="ppaction://hlinkshowjump?jump=previousslide" tooltip="Previous slide"/>
          </p:cNvPr>
          <p:cNvSpPr>
            <a:spLocks noChangeArrowheads="1"/>
          </p:cNvSpPr>
          <p:nvPr/>
        </p:nvSpPr>
        <p:spPr bwMode="auto">
          <a:xfrm>
            <a:off x="8099425" y="6553200"/>
            <a:ext cx="246063" cy="274638"/>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chemeClr val="bg1"/>
                </a:solidFill>
                <a:latin typeface="Wingdings 3" pitchFamily="18" charset="2"/>
              </a:rPr>
              <a:t>f</a:t>
            </a:r>
          </a:p>
        </p:txBody>
      </p:sp>
      <p:sp>
        <p:nvSpPr>
          <p:cNvPr id="65" name="AutoShape 21">
            <a:hlinkClick r:id="" action="ppaction://hlinkshowjump?jump=nextslide" tooltip="Next Slide"/>
          </p:cNvPr>
          <p:cNvSpPr>
            <a:spLocks noChangeArrowheads="1"/>
          </p:cNvSpPr>
          <p:nvPr/>
        </p:nvSpPr>
        <p:spPr bwMode="auto">
          <a:xfrm>
            <a:off x="8788400" y="65532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rgbClr val="FFFFFF"/>
                </a:solidFill>
                <a:latin typeface="Wingdings 3" pitchFamily="18" charset="2"/>
              </a:rPr>
              <a:t>g</a:t>
            </a:r>
          </a:p>
        </p:txBody>
      </p:sp>
      <p:sp>
        <p:nvSpPr>
          <p:cNvPr id="68" name="Action Button: Custom 67">
            <a:hlinkClick r:id="" action="ppaction://hlinkshowjump?jump=lastslideviewed" highlightClick="1"/>
          </p:cNvPr>
          <p:cNvSpPr/>
          <p:nvPr/>
        </p:nvSpPr>
        <p:spPr bwMode="auto">
          <a:xfrm>
            <a:off x="7753350" y="6553200"/>
            <a:ext cx="247650" cy="274638"/>
          </a:xfrm>
          <a:prstGeom prst="actionButtonBlank">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defTabSz="914290" eaLnBrk="1" hangingPunct="1">
              <a:lnSpc>
                <a:spcPct val="120000"/>
              </a:lnSpc>
              <a:spcBef>
                <a:spcPct val="30000"/>
              </a:spcBef>
              <a:buClr>
                <a:srgbClr val="015885"/>
              </a:buClr>
              <a:buFont typeface="Wingdings" pitchFamily="2" charset="2"/>
              <a:buNone/>
              <a:defRPr/>
            </a:pPr>
            <a:r>
              <a:rPr lang="en-US" sz="1000" dirty="0">
                <a:solidFill>
                  <a:srgbClr val="FFFFFF"/>
                </a:solidFill>
                <a:latin typeface="Wingdings 3" pitchFamily="18" charset="2"/>
              </a:rPr>
              <a:t>t</a:t>
            </a:r>
          </a:p>
        </p:txBody>
      </p:sp>
      <p:sp>
        <p:nvSpPr>
          <p:cNvPr id="73" name="AutoShape 25">
            <a:hlinkClick r:id="rId7" action="ppaction://hlinksldjump" tooltip="Home Page"/>
          </p:cNvPr>
          <p:cNvSpPr>
            <a:spLocks noChangeArrowheads="1"/>
          </p:cNvSpPr>
          <p:nvPr/>
        </p:nvSpPr>
        <p:spPr bwMode="auto">
          <a:xfrm>
            <a:off x="8097838" y="508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GB" sz="1000" dirty="0">
                <a:solidFill>
                  <a:srgbClr val="FFFFFF"/>
                </a:solidFill>
                <a:latin typeface="Wingdings 3" pitchFamily="18" charset="2"/>
                <a:sym typeface="Webdings" pitchFamily="18" charset="2"/>
              </a:rPr>
              <a:t></a:t>
            </a:r>
          </a:p>
        </p:txBody>
      </p:sp>
      <p:sp>
        <p:nvSpPr>
          <p:cNvPr id="75" name="Flowchart: Alternate Process 74">
            <a:hlinkClick r:id="" action="ppaction://hlinkshowjump?jump=endshow" highlightClick="1"/>
          </p:cNvPr>
          <p:cNvSpPr/>
          <p:nvPr/>
        </p:nvSpPr>
        <p:spPr bwMode="auto">
          <a:xfrm>
            <a:off x="8788400" y="50800"/>
            <a:ext cx="247650" cy="274638"/>
          </a:xfrm>
          <a:prstGeom prst="flowChartAlternateProcess">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nchorCtr="1"/>
          <a:lstStyle/>
          <a:p>
            <a:pPr algn="ctr" defTabSz="914290" eaLnBrk="1" hangingPunct="1">
              <a:lnSpc>
                <a:spcPct val="120000"/>
              </a:lnSpc>
              <a:spcBef>
                <a:spcPct val="30000"/>
              </a:spcBef>
              <a:buClr>
                <a:srgbClr val="015885"/>
              </a:buClr>
              <a:buFont typeface="Wingdings" pitchFamily="2" charset="2"/>
              <a:buNone/>
              <a:defRPr/>
            </a:pPr>
            <a:r>
              <a:rPr lang="en-US" sz="1000" dirty="0">
                <a:solidFill>
                  <a:schemeClr val="bg1"/>
                </a:solidFill>
                <a:latin typeface="Webdings" pitchFamily="18" charset="2"/>
                <a:sym typeface="Wingdings 3" pitchFamily="18" charset="2"/>
              </a:rPr>
              <a:t>x</a:t>
            </a:r>
          </a:p>
        </p:txBody>
      </p:sp>
      <p:sp>
        <p:nvSpPr>
          <p:cNvPr id="2064" name="TextBox 42"/>
          <p:cNvSpPr txBox="1">
            <a:spLocks noChangeArrowheads="1"/>
          </p:cNvSpPr>
          <p:nvPr/>
        </p:nvSpPr>
        <p:spPr bwMode="auto">
          <a:xfrm>
            <a:off x="3344863" y="6629400"/>
            <a:ext cx="25146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1" hangingPunct="1"/>
            <a:r>
              <a:rPr lang="en-US" sz="800">
                <a:solidFill>
                  <a:srgbClr val="7F7F7F"/>
                </a:solidFill>
              </a:rPr>
              <a:t>Confidential – For internal use only</a:t>
            </a:r>
          </a:p>
        </p:txBody>
      </p:sp>
      <p:sp>
        <p:nvSpPr>
          <p:cNvPr id="46" name="AutoShape 27">
            <a:hlinkClick r:id="rId8" action="ppaction://hlinkpres?slideindex=1&amp;slidetitle=Slide 1" tooltip="Click to view HELP"/>
          </p:cNvPr>
          <p:cNvSpPr>
            <a:spLocks noChangeArrowheads="1"/>
          </p:cNvSpPr>
          <p:nvPr/>
        </p:nvSpPr>
        <p:spPr bwMode="auto">
          <a:xfrm>
            <a:off x="8442325" y="50800"/>
            <a:ext cx="247650" cy="277813"/>
          </a:xfrm>
          <a:prstGeom prst="roundRect">
            <a:avLst>
              <a:gd name="adj" fmla="val 8333"/>
            </a:avLst>
          </a:prstGeom>
          <a:solidFill>
            <a:schemeClr val="bg1">
              <a:lumMod val="50000"/>
            </a:schemeClr>
          </a:solidFill>
          <a:ln>
            <a:solidFill>
              <a:schemeClr val="bg2">
                <a:lumMod val="60000"/>
                <a:lumOff val="40000"/>
              </a:schemeClr>
            </a:solidFill>
            <a:headEnd/>
            <a:tailEnd/>
          </a:ln>
        </p:spPr>
        <p:style>
          <a:lnRef idx="1">
            <a:schemeClr val="dk1"/>
          </a:lnRef>
          <a:fillRef idx="2">
            <a:schemeClr val="dk1"/>
          </a:fillRef>
          <a:effectRef idx="1">
            <a:schemeClr val="dk1"/>
          </a:effectRef>
          <a:fontRef idx="minor">
            <a:schemeClr val="dk1"/>
          </a:fontRef>
        </p:style>
        <p:txBody>
          <a:bodyPr wrap="none" lIns="91429" tIns="45715" rIns="91429" bIns="45715" anchor="ctr"/>
          <a:lstStyle/>
          <a:p>
            <a:pPr algn="ctr" eaLnBrk="1" hangingPunct="1">
              <a:lnSpc>
                <a:spcPct val="120000"/>
              </a:lnSpc>
              <a:spcBef>
                <a:spcPct val="30000"/>
              </a:spcBef>
              <a:buClr>
                <a:srgbClr val="015885"/>
              </a:buClr>
              <a:buFont typeface="Wingdings" pitchFamily="2" charset="2"/>
              <a:buNone/>
              <a:defRPr/>
            </a:pPr>
            <a:r>
              <a:rPr lang="en-US" sz="1000" dirty="0">
                <a:solidFill>
                  <a:schemeClr val="bg1"/>
                </a:solidFill>
                <a:latin typeface="Corporate S" pitchFamily="18" charset="0"/>
                <a:sym typeface="Wingdings 3" pitchFamily="18" charset="2"/>
              </a:rPr>
              <a:t>?</a:t>
            </a:r>
          </a:p>
        </p:txBody>
      </p:sp>
      <p:sp>
        <p:nvSpPr>
          <p:cNvPr id="50" name="AutoShape 343">
            <a:hlinkClick r:id="rId9" action="ppaction://hlinksldjump"/>
          </p:cNvPr>
          <p:cNvSpPr>
            <a:spLocks noChangeArrowheads="1"/>
          </p:cNvSpPr>
          <p:nvPr userDrawn="1"/>
        </p:nvSpPr>
        <p:spPr bwMode="auto">
          <a:xfrm rot="16200000">
            <a:off x="4154461" y="260601"/>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Key Inputs and Outputs</a:t>
            </a:r>
          </a:p>
        </p:txBody>
      </p:sp>
      <p:sp>
        <p:nvSpPr>
          <p:cNvPr id="51" name="AutoShape 343">
            <a:hlinkClick r:id="rId6" action="ppaction://hlinksldjump"/>
          </p:cNvPr>
          <p:cNvSpPr>
            <a:spLocks noChangeArrowheads="1"/>
          </p:cNvSpPr>
          <p:nvPr userDrawn="1"/>
        </p:nvSpPr>
        <p:spPr bwMode="auto">
          <a:xfrm rot="16200000">
            <a:off x="2406397"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Process Tree</a:t>
            </a:r>
          </a:p>
        </p:txBody>
      </p:sp>
      <p:sp>
        <p:nvSpPr>
          <p:cNvPr id="53" name="AutoShape 343">
            <a:hlinkClick r:id="rId10" action="ppaction://hlinksldjump"/>
          </p:cNvPr>
          <p:cNvSpPr>
            <a:spLocks noChangeArrowheads="1"/>
          </p:cNvSpPr>
          <p:nvPr userDrawn="1"/>
        </p:nvSpPr>
        <p:spPr bwMode="auto">
          <a:xfrm rot="16200000">
            <a:off x="3280429"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54" name="AutoShape 343">
            <a:hlinkClick r:id="rId11" action="ppaction://hlinksldjump"/>
          </p:cNvPr>
          <p:cNvSpPr>
            <a:spLocks noChangeArrowheads="1"/>
          </p:cNvSpPr>
          <p:nvPr userDrawn="1"/>
        </p:nvSpPr>
        <p:spPr bwMode="auto">
          <a:xfrm rot="16200000">
            <a:off x="5036728"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Formats</a:t>
            </a:r>
          </a:p>
        </p:txBody>
      </p:sp>
      <p:sp>
        <p:nvSpPr>
          <p:cNvPr id="59" name="AutoShape 343">
            <a:hlinkClick r:id="rId11" action="ppaction://hlinksldjump"/>
          </p:cNvPr>
          <p:cNvSpPr>
            <a:spLocks noChangeArrowheads="1"/>
          </p:cNvSpPr>
          <p:nvPr userDrawn="1"/>
        </p:nvSpPr>
        <p:spPr bwMode="auto">
          <a:xfrm rot="16200000">
            <a:off x="5910760" y="260603"/>
            <a:ext cx="457200" cy="850393"/>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Policies</a:t>
            </a:r>
          </a:p>
        </p:txBody>
      </p:sp>
      <p:sp>
        <p:nvSpPr>
          <p:cNvPr id="60" name="AutoShape 343">
            <a:hlinkClick r:id="rId12" action="ppaction://hlinksldjump" tooltip="Glossary of key terms"/>
          </p:cNvPr>
          <p:cNvSpPr>
            <a:spLocks noChangeArrowheads="1"/>
          </p:cNvSpPr>
          <p:nvPr userDrawn="1"/>
        </p:nvSpPr>
        <p:spPr bwMode="auto">
          <a:xfrm rot="16200000">
            <a:off x="6800157" y="260603"/>
            <a:ext cx="457200" cy="850390"/>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 </a:t>
            </a:r>
            <a:r>
              <a:rPr lang="en-US" sz="900" dirty="0" smtClean="0">
                <a:solidFill>
                  <a:schemeClr val="tx2">
                    <a:lumMod val="85000"/>
                    <a:lumOff val="15000"/>
                  </a:schemeClr>
                </a:solidFill>
              </a:rPr>
              <a:t>Control</a:t>
            </a:r>
            <a:r>
              <a:rPr lang="en-US" sz="900" baseline="0" dirty="0" smtClean="0">
                <a:solidFill>
                  <a:schemeClr val="tx2">
                    <a:lumMod val="85000"/>
                    <a:lumOff val="15000"/>
                  </a:schemeClr>
                </a:solidFill>
              </a:rPr>
              <a:t> Matrix</a:t>
            </a:r>
            <a:endParaRPr lang="en-US" sz="900" dirty="0">
              <a:solidFill>
                <a:schemeClr val="tx2">
                  <a:lumMod val="85000"/>
                  <a:lumOff val="15000"/>
                </a:schemeClr>
              </a:solidFill>
            </a:endParaRPr>
          </a:p>
        </p:txBody>
      </p:sp>
      <p:sp>
        <p:nvSpPr>
          <p:cNvPr id="61" name="AutoShape 343"/>
          <p:cNvSpPr>
            <a:spLocks noChangeArrowheads="1"/>
          </p:cNvSpPr>
          <p:nvPr userDrawn="1"/>
        </p:nvSpPr>
        <p:spPr bwMode="auto">
          <a:xfrm rot="16200000">
            <a:off x="601982" y="1059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Treasury</a:t>
            </a:r>
            <a:endParaRPr lang="en-US" sz="900" dirty="0">
              <a:solidFill>
                <a:schemeClr val="tx2">
                  <a:lumMod val="85000"/>
                  <a:lumOff val="15000"/>
                </a:schemeClr>
              </a:solidFill>
            </a:endParaRPr>
          </a:p>
        </p:txBody>
      </p:sp>
      <p:sp>
        <p:nvSpPr>
          <p:cNvPr id="62" name="AutoShape 343"/>
          <p:cNvSpPr>
            <a:spLocks noChangeArrowheads="1"/>
          </p:cNvSpPr>
          <p:nvPr userDrawn="1"/>
        </p:nvSpPr>
        <p:spPr bwMode="auto">
          <a:xfrm rot="16200000">
            <a:off x="601982" y="1440177"/>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Order To</a:t>
            </a:r>
            <a:r>
              <a:rPr lang="en-US" sz="900" baseline="0" dirty="0" smtClean="0">
                <a:solidFill>
                  <a:schemeClr val="tx2">
                    <a:lumMod val="85000"/>
                    <a:lumOff val="15000"/>
                  </a:schemeClr>
                </a:solidFill>
              </a:rPr>
              <a:t> Cash</a:t>
            </a:r>
            <a:endParaRPr lang="en-US" sz="900" dirty="0">
              <a:solidFill>
                <a:schemeClr val="tx2">
                  <a:lumMod val="85000"/>
                  <a:lumOff val="15000"/>
                </a:schemeClr>
              </a:solidFill>
            </a:endParaRPr>
          </a:p>
        </p:txBody>
      </p:sp>
      <p:sp>
        <p:nvSpPr>
          <p:cNvPr id="66" name="AutoShape 343"/>
          <p:cNvSpPr>
            <a:spLocks noChangeArrowheads="1"/>
          </p:cNvSpPr>
          <p:nvPr userDrawn="1"/>
        </p:nvSpPr>
        <p:spPr bwMode="auto">
          <a:xfrm rot="16200000">
            <a:off x="601982" y="1821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Shared Services</a:t>
            </a:r>
            <a:endParaRPr lang="en-US" sz="900" dirty="0">
              <a:solidFill>
                <a:schemeClr val="tx2">
                  <a:lumMod val="85000"/>
                  <a:lumOff val="15000"/>
                </a:schemeClr>
              </a:solidFill>
            </a:endParaRPr>
          </a:p>
        </p:txBody>
      </p:sp>
      <p:sp>
        <p:nvSpPr>
          <p:cNvPr id="67" name="AutoShape 343"/>
          <p:cNvSpPr>
            <a:spLocks noChangeArrowheads="1"/>
          </p:cNvSpPr>
          <p:nvPr userDrawn="1"/>
        </p:nvSpPr>
        <p:spPr bwMode="auto">
          <a:xfrm rot="16200000">
            <a:off x="601983" y="2202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MIS</a:t>
            </a:r>
            <a:endParaRPr lang="en-US" sz="900" dirty="0">
              <a:solidFill>
                <a:schemeClr val="tx2">
                  <a:lumMod val="85000"/>
                  <a:lumOff val="15000"/>
                </a:schemeClr>
              </a:solidFill>
            </a:endParaRPr>
          </a:p>
        </p:txBody>
      </p:sp>
      <p:sp>
        <p:nvSpPr>
          <p:cNvPr id="69" name="AutoShape 343"/>
          <p:cNvSpPr>
            <a:spLocks noChangeArrowheads="1"/>
          </p:cNvSpPr>
          <p:nvPr userDrawn="1"/>
        </p:nvSpPr>
        <p:spPr bwMode="auto">
          <a:xfrm rot="16200000">
            <a:off x="601983" y="2583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Tax</a:t>
            </a:r>
            <a:r>
              <a:rPr lang="en-US" sz="900" baseline="0" dirty="0" smtClean="0">
                <a:solidFill>
                  <a:schemeClr val="tx2">
                    <a:lumMod val="85000"/>
                    <a:lumOff val="15000"/>
                  </a:schemeClr>
                </a:solidFill>
              </a:rPr>
              <a:t> &amp; Regulatory</a:t>
            </a:r>
            <a:endParaRPr lang="en-US" sz="900" dirty="0">
              <a:solidFill>
                <a:schemeClr val="tx2">
                  <a:lumMod val="85000"/>
                  <a:lumOff val="15000"/>
                </a:schemeClr>
              </a:solidFill>
            </a:endParaRPr>
          </a:p>
        </p:txBody>
      </p:sp>
      <p:sp>
        <p:nvSpPr>
          <p:cNvPr id="70" name="AutoShape 343"/>
          <p:cNvSpPr>
            <a:spLocks noChangeArrowheads="1"/>
          </p:cNvSpPr>
          <p:nvPr userDrawn="1"/>
        </p:nvSpPr>
        <p:spPr bwMode="auto">
          <a:xfrm rot="16200000">
            <a:off x="601983" y="2964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Budgeting</a:t>
            </a:r>
            <a:endParaRPr lang="en-US" sz="900" dirty="0">
              <a:solidFill>
                <a:schemeClr val="tx2">
                  <a:lumMod val="85000"/>
                  <a:lumOff val="15000"/>
                </a:schemeClr>
              </a:solidFill>
            </a:endParaRPr>
          </a:p>
        </p:txBody>
      </p:sp>
      <p:sp>
        <p:nvSpPr>
          <p:cNvPr id="71" name="AutoShape 343"/>
          <p:cNvSpPr>
            <a:spLocks noChangeArrowheads="1"/>
          </p:cNvSpPr>
          <p:nvPr userDrawn="1"/>
        </p:nvSpPr>
        <p:spPr bwMode="auto">
          <a:xfrm rot="16200000">
            <a:off x="601983" y="3345177"/>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Book Close</a:t>
            </a:r>
            <a:endParaRPr lang="en-US" sz="900" dirty="0">
              <a:solidFill>
                <a:schemeClr val="tx2">
                  <a:lumMod val="85000"/>
                  <a:lumOff val="15000"/>
                </a:schemeClr>
              </a:solidFill>
            </a:endParaRPr>
          </a:p>
        </p:txBody>
      </p:sp>
      <p:sp>
        <p:nvSpPr>
          <p:cNvPr id="72" name="AutoShape 343"/>
          <p:cNvSpPr>
            <a:spLocks noChangeArrowheads="1"/>
          </p:cNvSpPr>
          <p:nvPr userDrawn="1"/>
        </p:nvSpPr>
        <p:spPr bwMode="auto">
          <a:xfrm rot="16200000">
            <a:off x="601983" y="3726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Fixed Assets</a:t>
            </a:r>
            <a:endParaRPr lang="en-US" sz="900" dirty="0">
              <a:solidFill>
                <a:schemeClr val="tx2">
                  <a:lumMod val="85000"/>
                  <a:lumOff val="15000"/>
                </a:schemeClr>
              </a:solidFill>
            </a:endParaRPr>
          </a:p>
        </p:txBody>
      </p:sp>
      <p:sp>
        <p:nvSpPr>
          <p:cNvPr id="74" name="AutoShape 343"/>
          <p:cNvSpPr>
            <a:spLocks noChangeArrowheads="1"/>
          </p:cNvSpPr>
          <p:nvPr userDrawn="1"/>
        </p:nvSpPr>
        <p:spPr bwMode="auto">
          <a:xfrm rot="16200000">
            <a:off x="601983" y="4107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Payroll</a:t>
            </a:r>
            <a:endParaRPr lang="en-US" sz="900" dirty="0">
              <a:solidFill>
                <a:schemeClr val="tx2">
                  <a:lumMod val="85000"/>
                  <a:lumOff val="15000"/>
                </a:schemeClr>
              </a:solidFill>
            </a:endParaRPr>
          </a:p>
        </p:txBody>
      </p:sp>
      <p:sp>
        <p:nvSpPr>
          <p:cNvPr id="76" name="AutoShape 343"/>
          <p:cNvSpPr>
            <a:spLocks noChangeArrowheads="1"/>
          </p:cNvSpPr>
          <p:nvPr userDrawn="1"/>
        </p:nvSpPr>
        <p:spPr bwMode="auto">
          <a:xfrm rot="16200000">
            <a:off x="601983" y="4488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P2P</a:t>
            </a:r>
            <a:endParaRPr lang="en-US" sz="900" dirty="0">
              <a:solidFill>
                <a:schemeClr val="tx2">
                  <a:lumMod val="85000"/>
                  <a:lumOff val="15000"/>
                </a:schemeClr>
              </a:solidFill>
            </a:endParaRPr>
          </a:p>
        </p:txBody>
      </p:sp>
      <p:sp>
        <p:nvSpPr>
          <p:cNvPr id="77" name="AutoShape 343"/>
          <p:cNvSpPr>
            <a:spLocks noChangeArrowheads="1"/>
          </p:cNvSpPr>
          <p:nvPr userDrawn="1"/>
        </p:nvSpPr>
        <p:spPr bwMode="auto">
          <a:xfrm rot="16200000">
            <a:off x="601983" y="4869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Inventory</a:t>
            </a:r>
            <a:endParaRPr lang="en-US" sz="900" dirty="0">
              <a:solidFill>
                <a:schemeClr val="tx2">
                  <a:lumMod val="85000"/>
                  <a:lumOff val="15000"/>
                </a:schemeClr>
              </a:solidFill>
            </a:endParaRPr>
          </a:p>
        </p:txBody>
      </p:sp>
      <p:sp>
        <p:nvSpPr>
          <p:cNvPr id="78" name="AutoShape 343"/>
          <p:cNvSpPr>
            <a:spLocks noChangeArrowheads="1"/>
          </p:cNvSpPr>
          <p:nvPr userDrawn="1"/>
        </p:nvSpPr>
        <p:spPr bwMode="auto">
          <a:xfrm rot="16200000">
            <a:off x="601983" y="5250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Insurance</a:t>
            </a:r>
            <a:endParaRPr lang="en-US" sz="900" dirty="0">
              <a:solidFill>
                <a:schemeClr val="tx2">
                  <a:lumMod val="85000"/>
                  <a:lumOff val="15000"/>
                </a:schemeClr>
              </a:solidFill>
            </a:endParaRPr>
          </a:p>
        </p:txBody>
      </p:sp>
      <p:sp>
        <p:nvSpPr>
          <p:cNvPr id="79" name="AutoShape 343"/>
          <p:cNvSpPr>
            <a:spLocks noChangeArrowheads="1"/>
          </p:cNvSpPr>
          <p:nvPr userDrawn="1"/>
        </p:nvSpPr>
        <p:spPr bwMode="auto">
          <a:xfrm rot="16200000">
            <a:off x="601983" y="5631178"/>
            <a:ext cx="243840" cy="1143004"/>
          </a:xfrm>
          <a:prstGeom prst="roundRect">
            <a:avLst/>
          </a:prstGeom>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smtClean="0">
                <a:solidFill>
                  <a:schemeClr val="tx2">
                    <a:lumMod val="85000"/>
                    <a:lumOff val="15000"/>
                  </a:schemeClr>
                </a:solidFill>
              </a:rPr>
              <a:t>IUT</a:t>
            </a:r>
            <a:endParaRPr lang="en-US" sz="900" dirty="0">
              <a:solidFill>
                <a:schemeClr val="tx2">
                  <a:lumMod val="85000"/>
                  <a:lumOff val="15000"/>
                </a:schemeClr>
              </a:solidFill>
            </a:endParaRPr>
          </a:p>
        </p:txBody>
      </p:sp>
    </p:spTree>
  </p:cSld>
  <p:clrMap bg1="lt1" tx1="dk1" bg2="lt2" tx2="dk2" accent1="accent1" accent2="accent2" accent3="accent3" accent4="accent4" accent5="accent5" accent6="accent6" hlink="hlink" folHlink="folHlink"/>
  <p:sldLayoutIdLst>
    <p:sldLayoutId id="2147486631" r:id="rId1"/>
    <p:sldLayoutId id="2147486632" r:id="rId2"/>
    <p:sldLayoutId id="2147486633" r:id="rId3"/>
    <p:sldLayoutId id="2147486634" r:id="rId4"/>
  </p:sldLayoutIdLst>
  <p:transition advClick="0"/>
  <p:timing>
    <p:tnLst>
      <p:par>
        <p:cTn id="1" dur="indefinite" restart="never" nodeType="tmRoot"/>
      </p:par>
    </p:tnLst>
  </p:timing>
  <p:hf hdr="0" ftr="0" dt="0"/>
  <p:txStyles>
    <p:titleStyle>
      <a:lvl1pPr algn="l" rtl="0" eaLnBrk="0" fontAlgn="base" hangingPunct="0">
        <a:spcBef>
          <a:spcPct val="0"/>
        </a:spcBef>
        <a:spcAft>
          <a:spcPct val="0"/>
        </a:spcAft>
        <a:defRPr sz="1000" b="1">
          <a:solidFill>
            <a:srgbClr val="395E77"/>
          </a:solidFill>
          <a:latin typeface="+mj-lt"/>
          <a:ea typeface="+mj-ea"/>
          <a:cs typeface="+mj-cs"/>
        </a:defRPr>
      </a:lvl1pPr>
      <a:lvl2pPr algn="l" rtl="0" eaLnBrk="0" fontAlgn="base" hangingPunct="0">
        <a:spcBef>
          <a:spcPct val="0"/>
        </a:spcBef>
        <a:spcAft>
          <a:spcPct val="0"/>
        </a:spcAft>
        <a:defRPr sz="1000" b="1">
          <a:solidFill>
            <a:srgbClr val="395E77"/>
          </a:solidFill>
          <a:latin typeface="Arial" charset="0"/>
          <a:cs typeface="Times New Roman" pitchFamily="18" charset="0"/>
        </a:defRPr>
      </a:lvl2pPr>
      <a:lvl3pPr algn="l" rtl="0" eaLnBrk="0" fontAlgn="base" hangingPunct="0">
        <a:spcBef>
          <a:spcPct val="0"/>
        </a:spcBef>
        <a:spcAft>
          <a:spcPct val="0"/>
        </a:spcAft>
        <a:defRPr sz="1000" b="1">
          <a:solidFill>
            <a:srgbClr val="395E77"/>
          </a:solidFill>
          <a:latin typeface="Arial" charset="0"/>
          <a:cs typeface="Times New Roman" pitchFamily="18" charset="0"/>
        </a:defRPr>
      </a:lvl3pPr>
      <a:lvl4pPr algn="l" rtl="0" eaLnBrk="0" fontAlgn="base" hangingPunct="0">
        <a:spcBef>
          <a:spcPct val="0"/>
        </a:spcBef>
        <a:spcAft>
          <a:spcPct val="0"/>
        </a:spcAft>
        <a:defRPr sz="1000" b="1">
          <a:solidFill>
            <a:srgbClr val="395E77"/>
          </a:solidFill>
          <a:latin typeface="Arial" charset="0"/>
          <a:cs typeface="Times New Roman" pitchFamily="18" charset="0"/>
        </a:defRPr>
      </a:lvl4pPr>
      <a:lvl5pPr algn="l" rtl="0" eaLnBrk="0" fontAlgn="base" hangingPunct="0">
        <a:spcBef>
          <a:spcPct val="0"/>
        </a:spcBef>
        <a:spcAft>
          <a:spcPct val="0"/>
        </a:spcAft>
        <a:defRPr sz="1000" b="1">
          <a:solidFill>
            <a:srgbClr val="395E77"/>
          </a:solidFill>
          <a:latin typeface="Arial" charset="0"/>
          <a:cs typeface="Times New Roman" pitchFamily="18" charset="0"/>
        </a:defRPr>
      </a:lvl5pPr>
      <a:lvl6pPr marL="457145" algn="l" rtl="0" fontAlgn="base">
        <a:spcBef>
          <a:spcPct val="0"/>
        </a:spcBef>
        <a:spcAft>
          <a:spcPct val="0"/>
        </a:spcAft>
        <a:defRPr sz="1000" b="1">
          <a:solidFill>
            <a:srgbClr val="395E77"/>
          </a:solidFill>
          <a:latin typeface="Arial" charset="0"/>
          <a:cs typeface="Times New Roman" pitchFamily="18" charset="0"/>
        </a:defRPr>
      </a:lvl6pPr>
      <a:lvl7pPr marL="914290" algn="l" rtl="0" fontAlgn="base">
        <a:spcBef>
          <a:spcPct val="0"/>
        </a:spcBef>
        <a:spcAft>
          <a:spcPct val="0"/>
        </a:spcAft>
        <a:defRPr sz="1000" b="1">
          <a:solidFill>
            <a:srgbClr val="395E77"/>
          </a:solidFill>
          <a:latin typeface="Arial" charset="0"/>
          <a:cs typeface="Times New Roman" pitchFamily="18" charset="0"/>
        </a:defRPr>
      </a:lvl7pPr>
      <a:lvl8pPr marL="1371435" algn="l" rtl="0" fontAlgn="base">
        <a:spcBef>
          <a:spcPct val="0"/>
        </a:spcBef>
        <a:spcAft>
          <a:spcPct val="0"/>
        </a:spcAft>
        <a:defRPr sz="1000" b="1">
          <a:solidFill>
            <a:srgbClr val="395E77"/>
          </a:solidFill>
          <a:latin typeface="Arial" charset="0"/>
          <a:cs typeface="Times New Roman" pitchFamily="18" charset="0"/>
        </a:defRPr>
      </a:lvl8pPr>
      <a:lvl9pPr marL="1828581" algn="l" rtl="0" fontAlgn="base">
        <a:spcBef>
          <a:spcPct val="0"/>
        </a:spcBef>
        <a:spcAft>
          <a:spcPct val="0"/>
        </a:spcAft>
        <a:defRPr sz="1000" b="1">
          <a:solidFill>
            <a:srgbClr val="395E77"/>
          </a:solidFill>
          <a:latin typeface="Arial" charset="0"/>
          <a:cs typeface="Times New Roman" pitchFamily="18" charset="0"/>
        </a:defRPr>
      </a:lvl9pPr>
    </p:titleStyle>
    <p:bodyStyle>
      <a:lvl1pPr marL="169863" indent="-169863" algn="just" rtl="0" eaLnBrk="0" fontAlgn="base" hangingPunct="0">
        <a:lnSpc>
          <a:spcPct val="110000"/>
        </a:lnSpc>
        <a:spcBef>
          <a:spcPct val="25000"/>
        </a:spcBef>
        <a:spcAft>
          <a:spcPct val="35000"/>
        </a:spcAft>
        <a:buClr>
          <a:srgbClr val="92ADD5"/>
        </a:buClr>
        <a:buFont typeface="Wingdings" panose="05000000000000000000" pitchFamily="2" charset="2"/>
        <a:buChar char="§"/>
        <a:defRPr sz="1000" b="1">
          <a:solidFill>
            <a:srgbClr val="92ADD5"/>
          </a:solidFill>
          <a:latin typeface="+mn-lt"/>
          <a:ea typeface="+mn-ea"/>
          <a:cs typeface="+mn-cs"/>
        </a:defRPr>
      </a:lvl1pPr>
      <a:lvl2pPr marL="512763" indent="-22701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2pPr>
      <a:lvl3pPr marL="798513" indent="-16986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3pPr>
      <a:lvl4pPr marL="1084263" indent="-16986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4pPr>
      <a:lvl5pPr marL="1485900" indent="-169863" algn="just" rtl="0" eaLnBrk="0" fontAlgn="base" hangingPunct="0">
        <a:lnSpc>
          <a:spcPct val="110000"/>
        </a:lnSpc>
        <a:spcBef>
          <a:spcPct val="25000"/>
        </a:spcBef>
        <a:spcAft>
          <a:spcPct val="35000"/>
        </a:spcAft>
        <a:buClr>
          <a:srgbClr val="015885"/>
        </a:buClr>
        <a:buChar char="–"/>
        <a:defRPr sz="1000" b="1">
          <a:solidFill>
            <a:srgbClr val="92ADD5"/>
          </a:solidFill>
          <a:latin typeface="+mn-lt"/>
          <a:cs typeface="+mn-cs"/>
        </a:defRPr>
      </a:lvl5pPr>
      <a:lvl6pPr marL="1944454"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6pPr>
      <a:lvl7pPr marL="2401600"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7pPr>
      <a:lvl8pPr marL="2858745"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8pPr>
      <a:lvl9pPr marL="3315890" indent="-171429" algn="just" rtl="0" fontAlgn="base">
        <a:lnSpc>
          <a:spcPct val="110000"/>
        </a:lnSpc>
        <a:spcBef>
          <a:spcPct val="25000"/>
        </a:spcBef>
        <a:spcAft>
          <a:spcPct val="35000"/>
        </a:spcAft>
        <a:buClr>
          <a:srgbClr val="015885"/>
        </a:buClr>
        <a:buChar char="–"/>
        <a:defRPr sz="1000" b="1">
          <a:solidFill>
            <a:srgbClr val="395E77"/>
          </a:solidFill>
          <a:latin typeface="+mn-lt"/>
          <a:cs typeface="+mn-cs"/>
        </a:defRPr>
      </a:lvl9pPr>
    </p:bodyStyle>
    <p:otherStyle>
      <a:defPPr>
        <a:defRPr lang="en-US"/>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1"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1" algn="l" defTabSz="91429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TextBox 7"/>
          <p:cNvSpPr txBox="1">
            <a:spLocks noChangeArrowheads="1"/>
          </p:cNvSpPr>
          <p:nvPr/>
        </p:nvSpPr>
        <p:spPr bwMode="auto">
          <a:xfrm>
            <a:off x="3344863" y="6629400"/>
            <a:ext cx="25146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1" hangingPunct="1"/>
            <a:r>
              <a:rPr lang="en-US" sz="800">
                <a:solidFill>
                  <a:srgbClr val="7F7F7F"/>
                </a:solidFill>
              </a:rPr>
              <a:t>Confidential – For internal use only</a:t>
            </a:r>
          </a:p>
        </p:txBody>
      </p:sp>
    </p:spTree>
  </p:cSld>
  <p:clrMap bg1="lt1" tx1="dk1" bg2="lt2" tx2="dk2" accent1="accent1" accent2="accent2" accent3="accent3" accent4="accent4" accent5="accent5" accent6="accent6" hlink="hlink" folHlink="folHlink"/>
  <p:sldLayoutIdLst>
    <p:sldLayoutId id="2147486614" r:id="rId1"/>
    <p:sldLayoutId id="2147486615" r:id="rId2"/>
    <p:sldLayoutId id="2147486616" r:id="rId3"/>
    <p:sldLayoutId id="2147486617" r:id="rId4"/>
    <p:sldLayoutId id="2147486618" r:id="rId5"/>
    <p:sldLayoutId id="2147486619" r:id="rId6"/>
    <p:sldLayoutId id="2147486620" r:id="rId7"/>
    <p:sldLayoutId id="2147486621" r:id="rId8"/>
    <p:sldLayoutId id="2147486622" r:id="rId9"/>
    <p:sldLayoutId id="2147486623" r:id="rId10"/>
    <p:sldLayoutId id="2147486624"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6.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slide" Target="slide76.xml"/><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12.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slide" Target="slide9.xml"/><Relationship Id="rId4" Type="http://schemas.openxmlformats.org/officeDocument/2006/relationships/slide" Target="slide64.xml"/></Relationships>
</file>

<file path=ppt/slides/_rels/slide13.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1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76.xml"/></Relationships>
</file>

<file path=ppt/slides/_rels/slide15.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slide" Target="slide9.xml"/><Relationship Id="rId4" Type="http://schemas.openxmlformats.org/officeDocument/2006/relationships/slide" Target="slide64.xml"/></Relationships>
</file>

<file path=ppt/slides/_rels/slide1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slide" Target="slide76.xml"/></Relationships>
</file>

<file path=ppt/slides/_rels/slide17.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slide" Target="slide76.xml"/><Relationship Id="rId5" Type="http://schemas.openxmlformats.org/officeDocument/2006/relationships/slide" Target="slide9.xml"/><Relationship Id="rId4" Type="http://schemas.openxmlformats.org/officeDocument/2006/relationships/slide" Target="slide64.xml"/></Relationships>
</file>

<file path=ppt/slides/_rels/slide1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slide" Target="slide76.xml"/></Relationships>
</file>

<file path=ppt/slides/_rels/slide19.xml.rels><?xml version="1.0" encoding="UTF-8" standalone="yes"?>
<Relationships xmlns="http://schemas.openxmlformats.org/package/2006/relationships"><Relationship Id="rId3" Type="http://schemas.openxmlformats.org/officeDocument/2006/relationships/slide" Target="slide70.xml"/><Relationship Id="rId7" Type="http://schemas.openxmlformats.org/officeDocument/2006/relationships/slide" Target="slide76.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slide" Target="slide9.xml"/><Relationship Id="rId5" Type="http://schemas.openxmlformats.org/officeDocument/2006/relationships/slide" Target="slide65.xml"/><Relationship Id="rId4" Type="http://schemas.openxmlformats.org/officeDocument/2006/relationships/slide" Target="slide6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21.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slide" Target="slide76.xml"/><Relationship Id="rId4" Type="http://schemas.openxmlformats.org/officeDocument/2006/relationships/slide" Target="slide9.xml"/></Relationships>
</file>

<file path=ppt/slides/_rels/slide22.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slide" Target="slide76.xml"/><Relationship Id="rId5" Type="http://schemas.openxmlformats.org/officeDocument/2006/relationships/slide" Target="slide9.xml"/><Relationship Id="rId4" Type="http://schemas.openxmlformats.org/officeDocument/2006/relationships/slide" Target="slide66.xml"/></Relationships>
</file>

<file path=ppt/slides/_rels/slide2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slide" Target="slide77.xml"/><Relationship Id="rId5" Type="http://schemas.openxmlformats.org/officeDocument/2006/relationships/slide" Target="slide9.xml"/><Relationship Id="rId4" Type="http://schemas.openxmlformats.org/officeDocument/2006/relationships/slide" Target="slide66.xml"/></Relationships>
</file>

<file path=ppt/slides/_rels/slide2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slide" Target="slide77.xml"/></Relationships>
</file>

<file path=ppt/slides/_rels/slide26.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27.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slide" Target="slide77.xml"/><Relationship Id="rId5" Type="http://schemas.openxmlformats.org/officeDocument/2006/relationships/slide" Target="slide9.xml"/><Relationship Id="rId4" Type="http://schemas.openxmlformats.org/officeDocument/2006/relationships/slide" Target="slide66.xml"/></Relationships>
</file>

<file path=ppt/slides/_rels/slide2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slide" Target="slide7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slide" Target="slide77.xml"/><Relationship Id="rId5" Type="http://schemas.openxmlformats.org/officeDocument/2006/relationships/slide" Target="slide9.xml"/><Relationship Id="rId4" Type="http://schemas.openxmlformats.org/officeDocument/2006/relationships/slide" Target="slide66.xml"/></Relationships>
</file>

<file path=ppt/slides/_rels/slide3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slide" Target="slide75.xml"/></Relationships>
</file>

<file path=ppt/slides/_rels/slide32.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slide" Target="slide77.xml"/><Relationship Id="rId5" Type="http://schemas.openxmlformats.org/officeDocument/2006/relationships/slide" Target="slide9.xml"/><Relationship Id="rId4" Type="http://schemas.openxmlformats.org/officeDocument/2006/relationships/slide" Target="slide66.xml"/></Relationships>
</file>

<file path=ppt/slides/_rels/slide33.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34.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slide" Target="slide9.xml"/><Relationship Id="rId4" Type="http://schemas.openxmlformats.org/officeDocument/2006/relationships/slide" Target="slide67.xml"/></Relationships>
</file>

<file path=ppt/slides/_rels/slide35.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3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slide" Target="slide9.xml"/><Relationship Id="rId4" Type="http://schemas.openxmlformats.org/officeDocument/2006/relationships/slide" Target="slide67.xml"/></Relationships>
</file>

<file path=ppt/slides/_rels/slide3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slide" Target="slide78.xml"/><Relationship Id="rId4" Type="http://schemas.openxmlformats.org/officeDocument/2006/relationships/slide" Target="slide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slide" Target="slide9.xml"/><Relationship Id="rId4" Type="http://schemas.openxmlformats.org/officeDocument/2006/relationships/slide" Target="slide68.xml"/></Relationships>
</file>

<file path=ppt/slides/_rels/slide43.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44.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4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slide" Target="slide78.xml"/></Relationships>
</file>

<file path=ppt/slides/_rels/slide4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46.xml"/><Relationship Id="rId1" Type="http://schemas.openxmlformats.org/officeDocument/2006/relationships/slideLayout" Target="../slideLayouts/slideLayout4.xml"/><Relationship Id="rId5" Type="http://schemas.openxmlformats.org/officeDocument/2006/relationships/slide" Target="slide9.xml"/><Relationship Id="rId4" Type="http://schemas.openxmlformats.org/officeDocument/2006/relationships/slide" Target="slide68.xml"/></Relationships>
</file>

<file path=ppt/slides/_rels/slide48.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47.xml"/><Relationship Id="rId1" Type="http://schemas.openxmlformats.org/officeDocument/2006/relationships/slideLayout" Target="../slideLayouts/slideLayout4.xml"/><Relationship Id="rId5" Type="http://schemas.openxmlformats.org/officeDocument/2006/relationships/slide" Target="slide78.xml"/><Relationship Id="rId4" Type="http://schemas.openxmlformats.org/officeDocument/2006/relationships/slide" Target="slide9.xml"/></Relationships>
</file>

<file path=ppt/slides/_rels/slide49.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slide" Target="slide78.xml"/><Relationship Id="rId5" Type="http://schemas.openxmlformats.org/officeDocument/2006/relationships/slide" Target="slide9.xml"/><Relationship Id="rId4" Type="http://schemas.openxmlformats.org/officeDocument/2006/relationships/slide" Target="slide68.xml"/></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9.jpe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slide" Target="slide6.xml"/><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3.jpeg"/></Relationships>
</file>

<file path=ppt/slides/_rels/slide5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notesSlide" Target="../notesSlides/notesSlide50.xml"/><Relationship Id="rId1" Type="http://schemas.openxmlformats.org/officeDocument/2006/relationships/slideLayout" Target="../slideLayouts/slideLayout4.xml"/><Relationship Id="rId6" Type="http://schemas.openxmlformats.org/officeDocument/2006/relationships/slide" Target="slide78.xml"/><Relationship Id="rId5" Type="http://schemas.openxmlformats.org/officeDocument/2006/relationships/slide" Target="slide9.xml"/><Relationship Id="rId4" Type="http://schemas.openxmlformats.org/officeDocument/2006/relationships/slide" Target="slide68.xml"/></Relationships>
</file>

<file path=ppt/slides/_rels/slide5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slide" Target="slide78.xml"/></Relationships>
</file>

<file path=ppt/slides/_rels/slide53.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notesSlide" Target="../notesSlides/notesSlide52.xml"/><Relationship Id="rId1" Type="http://schemas.openxmlformats.org/officeDocument/2006/relationships/slideLayout" Target="../slideLayouts/slideLayout4.xml"/><Relationship Id="rId5" Type="http://schemas.openxmlformats.org/officeDocument/2006/relationships/slide" Target="slide78.xml"/><Relationship Id="rId4" Type="http://schemas.openxmlformats.org/officeDocument/2006/relationships/slide" Target="slide9.xml"/></Relationships>
</file>

<file path=ppt/slides/_rels/slide5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slide" Target="slide78.xml"/></Relationships>
</file>

<file path=ppt/slides/_rels/slide55.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notesSlide" Target="../notesSlides/notesSlide54.xml"/><Relationship Id="rId1" Type="http://schemas.openxmlformats.org/officeDocument/2006/relationships/slideLayout" Target="../slideLayouts/slideLayout4.xml"/><Relationship Id="rId5" Type="http://schemas.openxmlformats.org/officeDocument/2006/relationships/slide" Target="slide9.xml"/><Relationship Id="rId4" Type="http://schemas.openxmlformats.org/officeDocument/2006/relationships/slide" Target="slide69.xml"/></Relationships>
</file>

<file path=ppt/slides/_rels/slide5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slide" Target="slide79.xml"/></Relationships>
</file>

<file path=ppt/slides/_rels/slide58.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notesSlide" Target="../notesSlides/notesSlide57.xml"/><Relationship Id="rId1" Type="http://schemas.openxmlformats.org/officeDocument/2006/relationships/slideLayout" Target="../slideLayouts/slideLayout4.xml"/><Relationship Id="rId6" Type="http://schemas.openxmlformats.org/officeDocument/2006/relationships/slide" Target="slide79.xml"/><Relationship Id="rId5" Type="http://schemas.openxmlformats.org/officeDocument/2006/relationships/slide" Target="slide9.xml"/><Relationship Id="rId4" Type="http://schemas.openxmlformats.org/officeDocument/2006/relationships/slide" Target="slide69.xml"/></Relationships>
</file>

<file path=ppt/slides/_rels/slide59.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notesSlide" Target="../notesSlides/notesSlide58.xml"/><Relationship Id="rId1" Type="http://schemas.openxmlformats.org/officeDocument/2006/relationships/slideLayout" Target="../slideLayouts/slideLayout4.xml"/><Relationship Id="rId5" Type="http://schemas.openxmlformats.org/officeDocument/2006/relationships/slide" Target="slide9.xml"/><Relationship Id="rId4" Type="http://schemas.openxmlformats.org/officeDocument/2006/relationships/slide" Target="slide69.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notesSlide" Target="../notesSlides/notesSlide59.xml"/><Relationship Id="rId1" Type="http://schemas.openxmlformats.org/officeDocument/2006/relationships/slideLayout" Target="../slideLayouts/slideLayout4.xml"/><Relationship Id="rId5" Type="http://schemas.openxmlformats.org/officeDocument/2006/relationships/slide" Target="slide79.xml"/><Relationship Id="rId4" Type="http://schemas.openxmlformats.org/officeDocument/2006/relationships/slide" Target="slide9.xml"/></Relationships>
</file>

<file path=ppt/slides/_rels/slide6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notesSlide" Target="../notesSlides/notesSlide61.xml"/><Relationship Id="rId1" Type="http://schemas.openxmlformats.org/officeDocument/2006/relationships/slideLayout" Target="../slideLayouts/slideLayout4.xml"/><Relationship Id="rId5" Type="http://schemas.openxmlformats.org/officeDocument/2006/relationships/slide" Target="slide9.xml"/><Relationship Id="rId4" Type="http://schemas.openxmlformats.org/officeDocument/2006/relationships/slide" Target="slide69.xml"/></Relationships>
</file>

<file path=ppt/slides/_rels/slide6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32.xml"/><Relationship Id="rId18" Type="http://schemas.openxmlformats.org/officeDocument/2006/relationships/slide" Target="slide44.xml"/><Relationship Id="rId3" Type="http://schemas.openxmlformats.org/officeDocument/2006/relationships/slide" Target="slide33.xml"/><Relationship Id="rId7" Type="http://schemas.openxmlformats.org/officeDocument/2006/relationships/slide" Target="slide17.xml"/><Relationship Id="rId12" Type="http://schemas.openxmlformats.org/officeDocument/2006/relationships/slide" Target="slide30.xml"/><Relationship Id="rId17" Type="http://schemas.openxmlformats.org/officeDocument/2006/relationships/slide" Target="slide42.xml"/><Relationship Id="rId2" Type="http://schemas.openxmlformats.org/officeDocument/2006/relationships/notesSlide" Target="../notesSlides/notesSlide6.xml"/><Relationship Id="rId16" Type="http://schemas.openxmlformats.org/officeDocument/2006/relationships/slide" Target="slide39.xml"/><Relationship Id="rId1" Type="http://schemas.openxmlformats.org/officeDocument/2006/relationships/slideLayout" Target="../slideLayouts/slideLayout5.xml"/><Relationship Id="rId6" Type="http://schemas.openxmlformats.org/officeDocument/2006/relationships/slide" Target="slide15.xml"/><Relationship Id="rId11" Type="http://schemas.openxmlformats.org/officeDocument/2006/relationships/slide" Target="slide27.xml"/><Relationship Id="rId5" Type="http://schemas.openxmlformats.org/officeDocument/2006/relationships/slide" Target="slide9.xml"/><Relationship Id="rId15" Type="http://schemas.openxmlformats.org/officeDocument/2006/relationships/slide" Target="slide37.xml"/><Relationship Id="rId10" Type="http://schemas.openxmlformats.org/officeDocument/2006/relationships/slide" Target="slide24.xml"/><Relationship Id="rId4" Type="http://schemas.openxmlformats.org/officeDocument/2006/relationships/slide" Target="slide12.xml"/><Relationship Id="rId9" Type="http://schemas.openxmlformats.org/officeDocument/2006/relationships/slide" Target="slide22.xml"/><Relationship Id="rId14" Type="http://schemas.openxmlformats.org/officeDocument/2006/relationships/slide" Target="slide34.xml"/></Relationships>
</file>

<file path=ppt/slides/_rels/slide70.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Formats/Interest%20On%20Payment%20Delay.doc" TargetMode="External"/><Relationship Id="rId2" Type="http://schemas.openxmlformats.org/officeDocument/2006/relationships/slide" Target="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33.xml"/><Relationship Id="rId7" Type="http://schemas.openxmlformats.org/officeDocument/2006/relationships/slide" Target="slide53.xml"/><Relationship Id="rId12" Type="http://schemas.openxmlformats.org/officeDocument/2006/relationships/slide" Target="slide6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slide" Target="slide51.xml"/><Relationship Id="rId11" Type="http://schemas.openxmlformats.org/officeDocument/2006/relationships/slide" Target="slide60.xml"/><Relationship Id="rId5" Type="http://schemas.openxmlformats.org/officeDocument/2006/relationships/slide" Target="slide47.xml"/><Relationship Id="rId10" Type="http://schemas.openxmlformats.org/officeDocument/2006/relationships/slide" Target="slide59.xml"/><Relationship Id="rId4" Type="http://schemas.openxmlformats.org/officeDocument/2006/relationships/slide" Target="slide49.xml"/><Relationship Id="rId9" Type="http://schemas.openxmlformats.org/officeDocument/2006/relationships/slide" Target="slide58.xml"/></Relationships>
</file>

<file path=ppt/slides/_rels/slide80.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slide" Target="slide64.xml"/><Relationship Id="rId4" Type="http://schemas.openxmlformats.org/officeDocument/2006/relationships/slide" Target="slide7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extBox 17"/>
          <p:cNvSpPr txBox="1"/>
          <p:nvPr/>
        </p:nvSpPr>
        <p:spPr>
          <a:xfrm>
            <a:off x="0" y="2819400"/>
            <a:ext cx="9144000" cy="120032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ctr" eaLnBrk="1" hangingPunct="1">
              <a:defRPr/>
            </a:pPr>
            <a:r>
              <a:rPr lang="en-US" sz="2400" dirty="0" smtClean="0">
                <a:solidFill>
                  <a:srgbClr val="0070C0"/>
                </a:solidFill>
                <a:effectLst>
                  <a:outerShdw blurRad="50800" dist="38100" dir="8100000" algn="tr" rotWithShape="0">
                    <a:prstClr val="black">
                      <a:alpha val="40000"/>
                    </a:prstClr>
                  </a:outerShdw>
                </a:effectLst>
                <a:latin typeface="Univers 45 Light" pitchFamily="2" charset="0"/>
              </a:rPr>
              <a:t>CAIRN INDIA LTD.</a:t>
            </a:r>
          </a:p>
          <a:p>
            <a:pPr algn="ctr" eaLnBrk="1" hangingPunct="1">
              <a:defRPr/>
            </a:pPr>
            <a:endParaRPr lang="en-US" sz="2400" dirty="0" smtClean="0">
              <a:solidFill>
                <a:srgbClr val="0070C0"/>
              </a:solidFill>
              <a:effectLst>
                <a:outerShdw blurRad="50800" dist="38100" dir="8100000" algn="tr" rotWithShape="0">
                  <a:prstClr val="black">
                    <a:alpha val="40000"/>
                  </a:prstClr>
                </a:outerShdw>
              </a:effectLst>
              <a:latin typeface="Univers 45 Light" pitchFamily="2" charset="0"/>
            </a:endParaRPr>
          </a:p>
          <a:p>
            <a:pPr algn="ctr" eaLnBrk="1" hangingPunct="1">
              <a:defRPr/>
            </a:pPr>
            <a:r>
              <a:rPr lang="en-US" sz="2400" dirty="0" smtClean="0">
                <a:solidFill>
                  <a:srgbClr val="0070C0"/>
                </a:solidFill>
                <a:effectLst>
                  <a:outerShdw blurRad="50800" dist="38100" dir="8100000" algn="tr" rotWithShape="0">
                    <a:prstClr val="black">
                      <a:alpha val="40000"/>
                    </a:prstClr>
                  </a:outerShdw>
                </a:effectLst>
                <a:latin typeface="Univers 45 Light" pitchFamily="2" charset="0"/>
              </a:rPr>
              <a:t>STANDARD </a:t>
            </a:r>
            <a:r>
              <a:rPr lang="en-US" sz="2400" dirty="0">
                <a:solidFill>
                  <a:srgbClr val="0070C0"/>
                </a:solidFill>
                <a:effectLst>
                  <a:outerShdw blurRad="50800" dist="38100" dir="8100000" algn="tr" rotWithShape="0">
                    <a:prstClr val="black">
                      <a:alpha val="40000"/>
                    </a:prstClr>
                  </a:outerShdw>
                </a:effectLst>
                <a:latin typeface="Univers 45 Light" pitchFamily="2" charset="0"/>
              </a:rPr>
              <a:t>OPERATING </a:t>
            </a:r>
            <a:r>
              <a:rPr lang="en-US" sz="2400" dirty="0" smtClean="0">
                <a:solidFill>
                  <a:srgbClr val="0070C0"/>
                </a:solidFill>
                <a:effectLst>
                  <a:outerShdw blurRad="50800" dist="38100" dir="8100000" algn="tr" rotWithShape="0">
                    <a:prstClr val="black">
                      <a:alpha val="40000"/>
                    </a:prstClr>
                  </a:outerShdw>
                </a:effectLst>
                <a:latin typeface="Univers 45 Light" pitchFamily="2" charset="0"/>
              </a:rPr>
              <a:t>PROCEDURES</a:t>
            </a:r>
            <a:endParaRPr lang="en-US" sz="2400" dirty="0">
              <a:solidFill>
                <a:srgbClr val="0070C0"/>
              </a:solidFill>
              <a:effectLst>
                <a:outerShdw blurRad="50800" dist="38100" dir="8100000" algn="tr" rotWithShape="0">
                  <a:prstClr val="black">
                    <a:alpha val="40000"/>
                  </a:prstClr>
                </a:outerShdw>
              </a:effectLst>
              <a:latin typeface="Univers 45 Light" pitchFamily="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90800" y="228600"/>
            <a:ext cx="3276600" cy="2209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76600" y="4914721"/>
            <a:ext cx="3014383" cy="14859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447" y="4914721"/>
            <a:ext cx="3276600" cy="148590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290983" y="4914721"/>
            <a:ext cx="2857500" cy="14859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10</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a:t>
            </a:r>
            <a:r>
              <a:rPr lang="en-US" sz="900" kern="1200" dirty="0" smtClean="0">
                <a:solidFill>
                  <a:schemeClr val="bg1"/>
                </a:solidFill>
              </a:rPr>
              <a:t>. Customer </a:t>
            </a:r>
            <a:r>
              <a:rPr lang="en-US" sz="900" kern="1200" dirty="0" smtClean="0">
                <a:solidFill>
                  <a:schemeClr val="bg1"/>
                </a:solidFill>
              </a:rPr>
              <a:t>Code </a:t>
            </a:r>
            <a:r>
              <a:rPr lang="en-US" sz="900" kern="1200" dirty="0" smtClean="0">
                <a:solidFill>
                  <a:schemeClr val="bg1"/>
                </a:solidFill>
              </a:rPr>
              <a:t>Creation </a:t>
            </a:r>
            <a:r>
              <a:rPr lang="en-US" sz="900" dirty="0" smtClean="0">
                <a:solidFill>
                  <a:schemeClr val="bg1"/>
                </a:solidFill>
              </a:rPr>
              <a:t>– </a:t>
            </a:r>
            <a:r>
              <a:rPr lang="en-US" sz="900" kern="1200" dirty="0" smtClean="0">
                <a:solidFill>
                  <a:schemeClr val="bg1"/>
                </a:solidFill>
              </a:rPr>
              <a:t>Page 2 of  3</a:t>
            </a:r>
          </a:p>
        </p:txBody>
      </p:sp>
      <p:sp>
        <p:nvSpPr>
          <p:cNvPr id="29" name="Pentagon 28"/>
          <p:cNvSpPr/>
          <p:nvPr/>
        </p:nvSpPr>
        <p:spPr bwMode="auto">
          <a:xfrm rot="5400000">
            <a:off x="5002904" y="17145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grpSp>
        <p:nvGrpSpPr>
          <p:cNvPr id="3" name="Group 2"/>
          <p:cNvGrpSpPr/>
          <p:nvPr/>
        </p:nvGrpSpPr>
        <p:grpSpPr>
          <a:xfrm>
            <a:off x="4113727" y="2209800"/>
            <a:ext cx="1907661" cy="1066800"/>
            <a:chOff x="4192075" y="1638121"/>
            <a:chExt cx="1677987"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Printout of the Customer code created in SAP  is taken and signed by the creator</a:t>
              </a:r>
              <a:endParaRPr lang="en-US" sz="800" b="0" dirty="0">
                <a:solidFill>
                  <a:srgbClr val="002060"/>
                </a:solidFill>
              </a:endParaRP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5"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1.4</a:t>
              </a:r>
              <a:endParaRPr lang="en-US" sz="800" b="0" dirty="0">
                <a:solidFill>
                  <a:srgbClr val="002060"/>
                </a:solidFill>
              </a:endParaRPr>
            </a:p>
          </p:txBody>
        </p:sp>
      </p:grpSp>
      <p:grpSp>
        <p:nvGrpSpPr>
          <p:cNvPr id="15" name="Group 14"/>
          <p:cNvGrpSpPr/>
          <p:nvPr/>
        </p:nvGrpSpPr>
        <p:grpSpPr>
          <a:xfrm>
            <a:off x="4114800" y="3428999"/>
            <a:ext cx="1907661" cy="1092379"/>
            <a:chOff x="4192075" y="1638121"/>
            <a:chExt cx="1677987" cy="838200"/>
          </a:xfrm>
        </p:grpSpPr>
        <p:sp>
          <p:nvSpPr>
            <p:cNvPr id="16"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Manager Sales Finance reviews the customer code</a:t>
              </a:r>
              <a:endParaRPr lang="en-US" sz="800" b="0" dirty="0">
                <a:solidFill>
                  <a:srgbClr val="002060"/>
                </a:solidFill>
              </a:endParaRPr>
            </a:p>
          </p:txBody>
        </p:sp>
        <p:sp>
          <p:nvSpPr>
            <p:cNvPr id="17"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Manager Sales – Finance</a:t>
              </a:r>
              <a:endParaRPr lang="en-US" sz="800" b="0" dirty="0">
                <a:solidFill>
                  <a:srgbClr val="002060"/>
                </a:solidFill>
              </a:endParaRPr>
            </a:p>
          </p:txBody>
        </p:sp>
        <p:sp>
          <p:nvSpPr>
            <p:cNvPr id="18" name="AutoShape 17"/>
            <p:cNvSpPr>
              <a:spLocks noChangeArrowheads="1"/>
            </p:cNvSpPr>
            <p:nvPr/>
          </p:nvSpPr>
          <p:spPr bwMode="auto">
            <a:xfrm rot="16200000">
              <a:off x="3887275"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1.5</a:t>
              </a:r>
              <a:endParaRPr lang="en-US" sz="800" b="0" dirty="0">
                <a:solidFill>
                  <a:srgbClr val="002060"/>
                </a:solidFill>
              </a:endParaRPr>
            </a:p>
          </p:txBody>
        </p:sp>
      </p:grpSp>
      <p:cxnSp>
        <p:nvCxnSpPr>
          <p:cNvPr id="40" name="Elbow Connector 34"/>
          <p:cNvCxnSpPr>
            <a:cxnSpLocks noChangeShapeType="1"/>
            <a:stCxn id="35851" idx="2"/>
            <a:endCxn id="17" idx="0"/>
          </p:cNvCxnSpPr>
          <p:nvPr/>
        </p:nvCxnSpPr>
        <p:spPr bwMode="auto">
          <a:xfrm rot="16200000" flipH="1">
            <a:off x="5121388" y="3351811"/>
            <a:ext cx="152399" cy="1975"/>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48" name="Pentagon 47"/>
          <p:cNvSpPr/>
          <p:nvPr/>
        </p:nvSpPr>
        <p:spPr bwMode="auto">
          <a:xfrm rot="5400000">
            <a:off x="5002905" y="597687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a:solidFill>
                  <a:srgbClr val="002060"/>
                </a:solidFill>
              </a:rPr>
              <a:t>2</a:t>
            </a:r>
          </a:p>
        </p:txBody>
      </p:sp>
      <p:cxnSp>
        <p:nvCxnSpPr>
          <p:cNvPr id="55" name="Elbow Connector 34"/>
          <p:cNvCxnSpPr>
            <a:cxnSpLocks noChangeShapeType="1"/>
            <a:stCxn id="29" idx="3"/>
            <a:endCxn id="61" idx="0"/>
          </p:cNvCxnSpPr>
          <p:nvPr/>
        </p:nvCxnSpPr>
        <p:spPr bwMode="auto">
          <a:xfrm rot="5400000">
            <a:off x="5107159" y="2135431"/>
            <a:ext cx="164276" cy="821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65" name="Group 64"/>
          <p:cNvGrpSpPr/>
          <p:nvPr/>
        </p:nvGrpSpPr>
        <p:grpSpPr>
          <a:xfrm>
            <a:off x="4114800" y="4724400"/>
            <a:ext cx="1907661" cy="1092379"/>
            <a:chOff x="4192075" y="1638121"/>
            <a:chExt cx="1677987" cy="838200"/>
          </a:xfrm>
        </p:grpSpPr>
        <p:sp>
          <p:nvSpPr>
            <p:cNvPr id="66" name="AutoShape 19">
              <a:hlinkClick r:id="rId3" action="ppaction://hlinksldjump"/>
            </p:cNvPr>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Prepares a month end review of log of all customer codes created / updated in the system against the signed customer code</a:t>
              </a:r>
              <a:endParaRPr lang="en-US" sz="800" b="0" dirty="0">
                <a:solidFill>
                  <a:srgbClr val="002060"/>
                </a:solidFill>
              </a:endParaRPr>
            </a:p>
          </p:txBody>
        </p:sp>
        <p:sp>
          <p:nvSpPr>
            <p:cNvPr id="67" name="AutoShape 17">
              <a:hlinkClick r:id="rId3" action="ppaction://hlinksldjump"/>
            </p:cNvPr>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68" name="AutoShape 17">
              <a:hlinkClick r:id="rId3" action="ppaction://hlinksldjump"/>
            </p:cNvPr>
            <p:cNvSpPr>
              <a:spLocks noChangeArrowheads="1"/>
            </p:cNvSpPr>
            <p:nvPr/>
          </p:nvSpPr>
          <p:spPr bwMode="auto">
            <a:xfrm rot="16200000">
              <a:off x="3887275"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1.6</a:t>
              </a:r>
              <a:endParaRPr lang="en-US" sz="800" b="0" dirty="0">
                <a:solidFill>
                  <a:srgbClr val="002060"/>
                </a:solidFill>
              </a:endParaRPr>
            </a:p>
          </p:txBody>
        </p:sp>
      </p:grpSp>
      <p:cxnSp>
        <p:nvCxnSpPr>
          <p:cNvPr id="69" name="Elbow Connector 34"/>
          <p:cNvCxnSpPr>
            <a:cxnSpLocks noChangeShapeType="1"/>
            <a:stCxn id="16" idx="2"/>
            <a:endCxn id="67" idx="0"/>
          </p:cNvCxnSpPr>
          <p:nvPr/>
        </p:nvCxnSpPr>
        <p:spPr bwMode="auto">
          <a:xfrm rot="16200000" flipH="1">
            <a:off x="5096613" y="4622438"/>
            <a:ext cx="203022" cy="90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72" name="Elbow Connector 34"/>
          <p:cNvCxnSpPr>
            <a:cxnSpLocks noChangeShapeType="1"/>
            <a:stCxn id="66" idx="2"/>
            <a:endCxn id="48" idx="1"/>
          </p:cNvCxnSpPr>
          <p:nvPr/>
        </p:nvCxnSpPr>
        <p:spPr bwMode="auto">
          <a:xfrm rot="5400000">
            <a:off x="5134544" y="5875640"/>
            <a:ext cx="121991" cy="4268"/>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3" name="AutoShape 343">
            <a:hlinkClick r:id="rId4"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4" name="5-Point Star 23">
            <a:hlinkClick r:id="rId5" action="ppaction://hlinksldjump"/>
          </p:cNvPr>
          <p:cNvSpPr/>
          <p:nvPr/>
        </p:nvSpPr>
        <p:spPr bwMode="auto">
          <a:xfrm>
            <a:off x="4169734" y="22860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64185596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11</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OC.1</a:t>
            </a:r>
            <a:r>
              <a:rPr lang="en-US" sz="900" kern="1200" dirty="0" smtClean="0">
                <a:solidFill>
                  <a:schemeClr val="bg1"/>
                </a:solidFill>
              </a:rPr>
              <a:t>. Customer </a:t>
            </a:r>
            <a:r>
              <a:rPr lang="en-US" sz="900" kern="1200" dirty="0" smtClean="0">
                <a:solidFill>
                  <a:schemeClr val="bg1"/>
                </a:solidFill>
              </a:rPr>
              <a:t>Code</a:t>
            </a:r>
            <a:r>
              <a:rPr lang="en-US" sz="900" kern="1200" dirty="0" smtClean="0">
                <a:solidFill>
                  <a:schemeClr val="bg1"/>
                </a:solidFill>
              </a:rPr>
              <a:t> </a:t>
            </a:r>
            <a:r>
              <a:rPr lang="en-US" sz="900" kern="1200" dirty="0" smtClean="0">
                <a:solidFill>
                  <a:schemeClr val="bg1"/>
                </a:solidFill>
              </a:rPr>
              <a:t>Creation </a:t>
            </a:r>
            <a:r>
              <a:rPr lang="en-US" sz="900" dirty="0" smtClean="0">
                <a:solidFill>
                  <a:schemeClr val="bg1"/>
                </a:solidFill>
              </a:rPr>
              <a:t>– </a:t>
            </a:r>
            <a:r>
              <a:rPr lang="en-US" sz="900" kern="1200" dirty="0" smtClean="0">
                <a:solidFill>
                  <a:schemeClr val="bg1"/>
                </a:solidFill>
              </a:rPr>
              <a:t>Page 2 of  3</a:t>
            </a:r>
          </a:p>
        </p:txBody>
      </p:sp>
      <p:sp>
        <p:nvSpPr>
          <p:cNvPr id="29" name="Pentagon 28"/>
          <p:cNvSpPr/>
          <p:nvPr/>
        </p:nvSpPr>
        <p:spPr bwMode="auto">
          <a:xfrm rot="5400000">
            <a:off x="5002904" y="17145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grpSp>
        <p:nvGrpSpPr>
          <p:cNvPr id="2" name="Group 2"/>
          <p:cNvGrpSpPr/>
          <p:nvPr/>
        </p:nvGrpSpPr>
        <p:grpSpPr>
          <a:xfrm>
            <a:off x="4113727" y="2158642"/>
            <a:ext cx="1907661" cy="1092379"/>
            <a:chOff x="4192075" y="1638121"/>
            <a:chExt cx="1677987"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Manager Sales Finance reviews and signs off the log</a:t>
              </a:r>
              <a:endParaRPr lang="en-US" sz="800" b="0" dirty="0">
                <a:solidFill>
                  <a:srgbClr val="002060"/>
                </a:solidFill>
              </a:endParaRPr>
            </a:p>
          </p:txBody>
        </p:sp>
        <p:sp>
          <p:nvSpPr>
            <p:cNvPr id="35852" name="AutoShape 17">
              <a:hlinkClick r:id="rId3" action="ppaction://hlinksldjump"/>
            </p:cNvPr>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Manager Sales - Finance</a:t>
              </a:r>
              <a:endParaRPr lang="en-US" sz="800" b="0" dirty="0">
                <a:solidFill>
                  <a:srgbClr val="002060"/>
                </a:solidFill>
              </a:endParaRPr>
            </a:p>
          </p:txBody>
        </p:sp>
        <p:sp>
          <p:nvSpPr>
            <p:cNvPr id="56" name="AutoShape 17"/>
            <p:cNvSpPr>
              <a:spLocks noChangeArrowheads="1"/>
            </p:cNvSpPr>
            <p:nvPr/>
          </p:nvSpPr>
          <p:spPr bwMode="auto">
            <a:xfrm rot="16200000">
              <a:off x="3887275"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1.7</a:t>
              </a:r>
              <a:endParaRPr lang="en-US" sz="800" b="0" dirty="0">
                <a:solidFill>
                  <a:srgbClr val="002060"/>
                </a:solidFill>
              </a:endParaRPr>
            </a:p>
          </p:txBody>
        </p:sp>
      </p:grpSp>
      <p:sp>
        <p:nvSpPr>
          <p:cNvPr id="35871" name="AutoShape 44"/>
          <p:cNvSpPr>
            <a:spLocks noChangeArrowheads="1"/>
          </p:cNvSpPr>
          <p:nvPr/>
        </p:nvSpPr>
        <p:spPr bwMode="auto">
          <a:xfrm>
            <a:off x="7543800" y="3758842"/>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Customer Code in Customer Master</a:t>
            </a:r>
            <a:endParaRPr lang="en-US" sz="800" b="0" dirty="0">
              <a:solidFill>
                <a:srgbClr val="002060"/>
              </a:solidFill>
            </a:endParaRPr>
          </a:p>
        </p:txBody>
      </p:sp>
      <p:cxnSp>
        <p:nvCxnSpPr>
          <p:cNvPr id="30" name="Elbow Connector 34"/>
          <p:cNvCxnSpPr>
            <a:cxnSpLocks noChangeShapeType="1"/>
            <a:endCxn id="35871" idx="1"/>
          </p:cNvCxnSpPr>
          <p:nvPr/>
        </p:nvCxnSpPr>
        <p:spPr bwMode="auto">
          <a:xfrm>
            <a:off x="6019800" y="4139842"/>
            <a:ext cx="1524000" cy="1270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3" name="Group 14"/>
          <p:cNvGrpSpPr/>
          <p:nvPr/>
        </p:nvGrpSpPr>
        <p:grpSpPr>
          <a:xfrm>
            <a:off x="4114800" y="3567696"/>
            <a:ext cx="1907661" cy="1092379"/>
            <a:chOff x="4192075" y="1638121"/>
            <a:chExt cx="1677987" cy="838200"/>
          </a:xfrm>
        </p:grpSpPr>
        <p:sp>
          <p:nvSpPr>
            <p:cNvPr id="16"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Intimates the commercial</a:t>
              </a:r>
              <a:endParaRPr lang="en-US" sz="800" b="0" dirty="0">
                <a:solidFill>
                  <a:srgbClr val="002060"/>
                </a:solidFill>
              </a:endParaRPr>
            </a:p>
          </p:txBody>
        </p:sp>
        <p:sp>
          <p:nvSpPr>
            <p:cNvPr id="17" name="AutoShape 17">
              <a:hlinkClick r:id="rId3" action="ppaction://hlinksldjump"/>
            </p:cNvPr>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Manager Sales – Finance</a:t>
              </a:r>
              <a:endParaRPr lang="en-US" sz="800" b="0" dirty="0">
                <a:solidFill>
                  <a:srgbClr val="002060"/>
                </a:solidFill>
              </a:endParaRPr>
            </a:p>
          </p:txBody>
        </p:sp>
        <p:sp>
          <p:nvSpPr>
            <p:cNvPr id="18" name="AutoShape 17">
              <a:hlinkClick r:id="rId3" action="ppaction://hlinksldjump"/>
            </p:cNvPr>
            <p:cNvSpPr>
              <a:spLocks noChangeArrowheads="1"/>
            </p:cNvSpPr>
            <p:nvPr/>
          </p:nvSpPr>
          <p:spPr bwMode="auto">
            <a:xfrm rot="16200000">
              <a:off x="3887275"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1.8</a:t>
              </a:r>
              <a:endParaRPr lang="en-US" sz="800" b="0" dirty="0">
                <a:solidFill>
                  <a:srgbClr val="002060"/>
                </a:solidFill>
              </a:endParaRPr>
            </a:p>
          </p:txBody>
        </p:sp>
      </p:grpSp>
      <p:cxnSp>
        <p:nvCxnSpPr>
          <p:cNvPr id="19" name="Elbow Connector 34"/>
          <p:cNvCxnSpPr>
            <a:cxnSpLocks noChangeShapeType="1"/>
          </p:cNvCxnSpPr>
          <p:nvPr/>
        </p:nvCxnSpPr>
        <p:spPr bwMode="auto">
          <a:xfrm rot="5400000">
            <a:off x="5039414" y="3408673"/>
            <a:ext cx="315913" cy="61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3" name="Elbow Connector 34"/>
          <p:cNvCxnSpPr>
            <a:cxnSpLocks noChangeShapeType="1"/>
            <a:stCxn id="29" idx="3"/>
          </p:cNvCxnSpPr>
          <p:nvPr/>
        </p:nvCxnSpPr>
        <p:spPr bwMode="auto">
          <a:xfrm rot="16200000" flipH="1">
            <a:off x="5143601" y="2107203"/>
            <a:ext cx="104779" cy="517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0" name="AutoShape 343">
            <a:hlinkClick r:id="rId4"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64185596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2" name="Elbow Connector 34"/>
          <p:cNvCxnSpPr>
            <a:cxnSpLocks noChangeShapeType="1"/>
            <a:stCxn id="35854" idx="2"/>
            <a:endCxn id="33" idx="1"/>
          </p:cNvCxnSpPr>
          <p:nvPr/>
        </p:nvCxnSpPr>
        <p:spPr bwMode="auto">
          <a:xfrm rot="5400000">
            <a:off x="5127388" y="5869092"/>
            <a:ext cx="135695" cy="366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4" name="Elbow Connector 34"/>
          <p:cNvCxnSpPr>
            <a:cxnSpLocks noChangeShapeType="1"/>
            <a:stCxn id="35851" idx="2"/>
            <a:endCxn id="35861" idx="0"/>
          </p:cNvCxnSpPr>
          <p:nvPr/>
        </p:nvCxnSpPr>
        <p:spPr bwMode="auto">
          <a:xfrm rot="16200000" flipH="1">
            <a:off x="5121063" y="4431673"/>
            <a:ext cx="137870" cy="1413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35860" idx="3"/>
            <a:endCxn id="53" idx="1"/>
          </p:cNvCxnSpPr>
          <p:nvPr/>
        </p:nvCxnSpPr>
        <p:spPr bwMode="auto">
          <a:xfrm flipV="1">
            <a:off x="2844263" y="2209800"/>
            <a:ext cx="1270537" cy="1234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12</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.2</a:t>
            </a:r>
            <a:r>
              <a:rPr lang="en-US" sz="900" kern="1200" dirty="0" smtClean="0">
                <a:solidFill>
                  <a:schemeClr val="bg1"/>
                </a:solidFill>
              </a:rPr>
              <a:t>. Contract Set Up &amp; Sales Order Creation (Oil and Gas) </a:t>
            </a:r>
            <a:r>
              <a:rPr lang="en-US" sz="900" dirty="0" smtClean="0">
                <a:solidFill>
                  <a:schemeClr val="bg1"/>
                </a:solidFill>
              </a:rPr>
              <a:t>– </a:t>
            </a:r>
            <a:r>
              <a:rPr lang="en-US" sz="900" kern="1200" dirty="0" smtClean="0">
                <a:solidFill>
                  <a:schemeClr val="bg1"/>
                </a:solidFill>
              </a:rPr>
              <a:t>Page 1 of 3</a:t>
            </a:r>
          </a:p>
        </p:txBody>
      </p:sp>
      <p:sp>
        <p:nvSpPr>
          <p:cNvPr id="35860" name="Pentagon 41">
            <a:hlinkClick r:id="rId3" action="ppaction://hlinksldjump"/>
          </p:cNvPr>
          <p:cNvSpPr>
            <a:spLocks noChangeArrowheads="1"/>
          </p:cNvSpPr>
          <p:nvPr/>
        </p:nvSpPr>
        <p:spPr bwMode="auto">
          <a:xfrm>
            <a:off x="1553485" y="1828800"/>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marL="119063" indent="-119063" algn="ctr" eaLnBrk="1" hangingPunct="1">
              <a:spcBef>
                <a:spcPct val="30000"/>
              </a:spcBef>
              <a:buClr>
                <a:srgbClr val="015885"/>
              </a:buClr>
            </a:pPr>
            <a:r>
              <a:rPr lang="en-US" sz="800" b="0" dirty="0" smtClean="0">
                <a:solidFill>
                  <a:srgbClr val="002060"/>
                </a:solidFill>
              </a:rPr>
              <a:t>Sales Agreement</a:t>
            </a:r>
          </a:p>
        </p:txBody>
      </p:sp>
      <p:grpSp>
        <p:nvGrpSpPr>
          <p:cNvPr id="4" name="Group 3"/>
          <p:cNvGrpSpPr/>
          <p:nvPr/>
        </p:nvGrpSpPr>
        <p:grpSpPr>
          <a:xfrm>
            <a:off x="4114800" y="4507675"/>
            <a:ext cx="1906589" cy="1295400"/>
            <a:chOff x="4191000" y="3046413"/>
            <a:chExt cx="1677988" cy="838200"/>
          </a:xfrm>
        </p:grpSpPr>
        <p:sp>
          <p:nvSpPr>
            <p:cNvPr id="35854" name="AutoShape 19"/>
            <p:cNvSpPr>
              <a:spLocks noChangeArrowheads="1"/>
            </p:cNvSpPr>
            <p:nvPr/>
          </p:nvSpPr>
          <p:spPr bwMode="auto">
            <a:xfrm>
              <a:off x="4418013" y="3267669"/>
              <a:ext cx="1450975" cy="616944"/>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Revises the JV share (Entitlement Interest) and tax rates (if changes are made) as per the amended agreement in SAP</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2.2</a:t>
              </a:r>
              <a:endParaRPr lang="en-US" sz="800" b="0" dirty="0">
                <a:solidFill>
                  <a:srgbClr val="002060"/>
                </a:solidFill>
              </a:endParaRPr>
            </a:p>
          </p:txBody>
        </p:sp>
      </p:grpSp>
      <p:grpSp>
        <p:nvGrpSpPr>
          <p:cNvPr id="3" name="Group 2"/>
          <p:cNvGrpSpPr/>
          <p:nvPr/>
        </p:nvGrpSpPr>
        <p:grpSpPr>
          <a:xfrm>
            <a:off x="4114800" y="3188523"/>
            <a:ext cx="1907663" cy="1181281"/>
            <a:chOff x="4192073" y="1638120"/>
            <a:chExt cx="1677989" cy="906416"/>
          </a:xfrm>
        </p:grpSpPr>
        <p:sp>
          <p:nvSpPr>
            <p:cNvPr id="35851" name="AutoShape 19">
              <a:hlinkClick r:id="rId4" action="ppaction://hlinksldjump"/>
            </p:cNvPr>
            <p:cNvSpPr>
              <a:spLocks noChangeArrowheads="1"/>
            </p:cNvSpPr>
            <p:nvPr/>
          </p:nvSpPr>
          <p:spPr bwMode="auto">
            <a:xfrm>
              <a:off x="4393151" y="1866721"/>
              <a:ext cx="1476911" cy="677815"/>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Enters the details such as JV share (Entitlement Interest), tax rate and material code in the conditions tab in SAP.</a:t>
              </a:r>
            </a:p>
          </p:txBody>
        </p:sp>
        <p:sp>
          <p:nvSpPr>
            <p:cNvPr id="35852" name="AutoShape 17">
              <a:hlinkClick r:id="rId4" action="ppaction://hlinksldjump"/>
            </p:cNvPr>
            <p:cNvSpPr>
              <a:spLocks noChangeArrowheads="1"/>
            </p:cNvSpPr>
            <p:nvPr/>
          </p:nvSpPr>
          <p:spPr bwMode="auto">
            <a:xfrm>
              <a:off x="4393151" y="1647233"/>
              <a:ext cx="1476911" cy="217901"/>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Sales Finance</a:t>
              </a:r>
              <a:endParaRPr lang="en-US" sz="800" b="0" dirty="0">
                <a:solidFill>
                  <a:srgbClr val="002060"/>
                </a:solidFill>
              </a:endParaRPr>
            </a:p>
          </p:txBody>
        </p:sp>
        <p:sp>
          <p:nvSpPr>
            <p:cNvPr id="56" name="AutoShape 17">
              <a:hlinkClick r:id="rId4" action="ppaction://hlinksldjump"/>
            </p:cNvPr>
            <p:cNvSpPr>
              <a:spLocks noChangeArrowheads="1"/>
            </p:cNvSpPr>
            <p:nvPr/>
          </p:nvSpPr>
          <p:spPr bwMode="auto">
            <a:xfrm rot="16200000">
              <a:off x="3839405" y="1990788"/>
              <a:ext cx="906414" cy="201077"/>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a:t>
              </a:r>
              <a:r>
                <a:rPr lang="en-US" sz="800" b="0" dirty="0">
                  <a:solidFill>
                    <a:srgbClr val="002060"/>
                  </a:solidFill>
                </a:rPr>
                <a:t>2.1.</a:t>
              </a:r>
            </a:p>
          </p:txBody>
        </p:sp>
      </p:grpSp>
      <p:sp>
        <p:nvSpPr>
          <p:cNvPr id="33" name="Pentagon 32"/>
          <p:cNvSpPr/>
          <p:nvPr/>
        </p:nvSpPr>
        <p:spPr bwMode="auto">
          <a:xfrm rot="5400000">
            <a:off x="5002905" y="597687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a:solidFill>
                  <a:srgbClr val="002060"/>
                </a:solidFill>
              </a:rPr>
              <a:t>1</a:t>
            </a:r>
          </a:p>
        </p:txBody>
      </p:sp>
      <p:sp>
        <p:nvSpPr>
          <p:cNvPr id="24" name="Pentagon 41">
            <a:hlinkClick r:id="rId3" action="ppaction://hlinksldjump"/>
          </p:cNvPr>
          <p:cNvSpPr>
            <a:spLocks noChangeArrowheads="1"/>
          </p:cNvSpPr>
          <p:nvPr/>
        </p:nvSpPr>
        <p:spPr bwMode="auto">
          <a:xfrm>
            <a:off x="1557322" y="2718516"/>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marL="119063" indent="-119063" algn="ctr" eaLnBrk="1" hangingPunct="1">
              <a:spcBef>
                <a:spcPct val="30000"/>
              </a:spcBef>
              <a:buClr>
                <a:srgbClr val="015885"/>
              </a:buClr>
            </a:pPr>
            <a:r>
              <a:rPr lang="en-US" sz="800" b="0" dirty="0" smtClean="0">
                <a:solidFill>
                  <a:srgbClr val="002060"/>
                </a:solidFill>
              </a:rPr>
              <a:t>Entitlement Interest </a:t>
            </a:r>
          </a:p>
          <a:p>
            <a:pPr marL="119063" indent="-119063" algn="ctr" eaLnBrk="1" hangingPunct="1">
              <a:spcBef>
                <a:spcPct val="30000"/>
              </a:spcBef>
              <a:buClr>
                <a:srgbClr val="015885"/>
              </a:buClr>
            </a:pPr>
            <a:r>
              <a:rPr lang="en-US" sz="800" b="0" dirty="0" smtClean="0">
                <a:solidFill>
                  <a:srgbClr val="002060"/>
                </a:solidFill>
              </a:rPr>
              <a:t>Letter</a:t>
            </a:r>
            <a:endParaRPr lang="en-US" sz="800" b="0" dirty="0">
              <a:solidFill>
                <a:srgbClr val="002060"/>
              </a:solidFill>
            </a:endParaRPr>
          </a:p>
        </p:txBody>
      </p:sp>
      <p:cxnSp>
        <p:nvCxnSpPr>
          <p:cNvPr id="32" name="Elbow Connector 32"/>
          <p:cNvCxnSpPr>
            <a:cxnSpLocks noChangeShapeType="1"/>
            <a:stCxn id="24" idx="3"/>
            <a:endCxn id="53" idx="1"/>
          </p:cNvCxnSpPr>
          <p:nvPr/>
        </p:nvCxnSpPr>
        <p:spPr bwMode="auto">
          <a:xfrm flipV="1">
            <a:off x="2848100" y="2209800"/>
            <a:ext cx="1266700" cy="902058"/>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53" name="Diamond 52"/>
          <p:cNvSpPr/>
          <p:nvPr/>
        </p:nvSpPr>
        <p:spPr bwMode="auto">
          <a:xfrm>
            <a:off x="4114800" y="1676400"/>
            <a:ext cx="1905000" cy="1066800"/>
          </a:xfrm>
          <a:prstGeom prst="diamond">
            <a:avLst/>
          </a:prstGeom>
          <a:solidFill>
            <a:schemeClr val="bg1"/>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Existing Customer?</a:t>
            </a:r>
            <a:endParaRPr lang="en-US" sz="800" b="0" dirty="0">
              <a:solidFill>
                <a:srgbClr val="002060"/>
              </a:solidFill>
            </a:endParaRPr>
          </a:p>
        </p:txBody>
      </p:sp>
      <p:cxnSp>
        <p:nvCxnSpPr>
          <p:cNvPr id="54" name="Elbow Connector 34"/>
          <p:cNvCxnSpPr>
            <a:cxnSpLocks noChangeShapeType="1"/>
            <a:stCxn id="53" idx="2"/>
          </p:cNvCxnSpPr>
          <p:nvPr/>
        </p:nvCxnSpPr>
        <p:spPr bwMode="auto">
          <a:xfrm rot="16200000" flipH="1">
            <a:off x="4904338" y="2906161"/>
            <a:ext cx="457200" cy="131277"/>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55" name="Elbow Connector 34"/>
          <p:cNvCxnSpPr>
            <a:cxnSpLocks noChangeShapeType="1"/>
            <a:stCxn id="53" idx="3"/>
          </p:cNvCxnSpPr>
          <p:nvPr/>
        </p:nvCxnSpPr>
        <p:spPr bwMode="auto">
          <a:xfrm>
            <a:off x="6019800" y="2209800"/>
            <a:ext cx="1589" cy="3106672"/>
          </a:xfrm>
          <a:prstGeom prst="bentConnector3">
            <a:avLst>
              <a:gd name="adj1" fmla="val 39148848"/>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57" name="Rectangle 56"/>
          <p:cNvSpPr/>
          <p:nvPr/>
        </p:nvSpPr>
        <p:spPr bwMode="auto">
          <a:xfrm>
            <a:off x="4800600" y="28194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Yes</a:t>
            </a:r>
            <a:endParaRPr lang="en-US" sz="800" b="0" dirty="0">
              <a:solidFill>
                <a:srgbClr val="002060"/>
              </a:solidFill>
            </a:endParaRPr>
          </a:p>
        </p:txBody>
      </p:sp>
      <p:sp>
        <p:nvSpPr>
          <p:cNvPr id="58" name="Rectangle 57"/>
          <p:cNvSpPr/>
          <p:nvPr/>
        </p:nvSpPr>
        <p:spPr bwMode="auto">
          <a:xfrm>
            <a:off x="6348350" y="28956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No</a:t>
            </a:r>
            <a:endParaRPr lang="en-US" sz="800" b="0" dirty="0">
              <a:solidFill>
                <a:srgbClr val="002060"/>
              </a:solidFill>
            </a:endParaRPr>
          </a:p>
        </p:txBody>
      </p:sp>
      <p:sp>
        <p:nvSpPr>
          <p:cNvPr id="25" name="Action Button: Information 24">
            <a:hlinkClick r:id="rId4" action="ppaction://hlinksldjump" highlightClick="1"/>
          </p:cNvPr>
          <p:cNvSpPr/>
          <p:nvPr/>
        </p:nvSpPr>
        <p:spPr bwMode="auto">
          <a:xfrm>
            <a:off x="5791200" y="4218296"/>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7" name="Action Button: Information 26">
            <a:hlinkClick r:id="rId4" action="ppaction://hlinksldjump" highlightClick="1"/>
          </p:cNvPr>
          <p:cNvSpPr/>
          <p:nvPr/>
        </p:nvSpPr>
        <p:spPr bwMode="auto">
          <a:xfrm>
            <a:off x="5791200" y="5652448"/>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30"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372733511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13</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OC.2</a:t>
            </a:r>
            <a:r>
              <a:rPr lang="en-US" sz="900" kern="1200" dirty="0" smtClean="0">
                <a:solidFill>
                  <a:schemeClr val="bg1"/>
                </a:solidFill>
              </a:rPr>
              <a:t>. Contract Set Up &amp; Sales Order Creation (Oil and Gas) </a:t>
            </a:r>
            <a:r>
              <a:rPr lang="en-US" sz="900" dirty="0" smtClean="0">
                <a:solidFill>
                  <a:schemeClr val="bg1"/>
                </a:solidFill>
              </a:rPr>
              <a:t>– </a:t>
            </a:r>
            <a:r>
              <a:rPr lang="en-US" sz="900" kern="1200" dirty="0" smtClean="0">
                <a:solidFill>
                  <a:schemeClr val="bg1"/>
                </a:solidFill>
              </a:rPr>
              <a:t>Page 2 of 3</a:t>
            </a:r>
          </a:p>
        </p:txBody>
      </p:sp>
      <p:sp>
        <p:nvSpPr>
          <p:cNvPr id="26" name="Pentagon 25"/>
          <p:cNvSpPr/>
          <p:nvPr/>
        </p:nvSpPr>
        <p:spPr bwMode="auto">
          <a:xfrm rot="5400000">
            <a:off x="4914900" y="17145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8" name="Elbow Connector 34"/>
          <p:cNvCxnSpPr>
            <a:cxnSpLocks noChangeShapeType="1"/>
            <a:stCxn id="26" idx="3"/>
            <a:endCxn id="66" idx="0"/>
          </p:cNvCxnSpPr>
          <p:nvPr/>
        </p:nvCxnSpPr>
        <p:spPr bwMode="auto">
          <a:xfrm rot="16200000" flipH="1">
            <a:off x="5036932" y="2125867"/>
            <a:ext cx="152400" cy="15465"/>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22" name="Group 21"/>
          <p:cNvGrpSpPr/>
          <p:nvPr/>
        </p:nvGrpSpPr>
        <p:grpSpPr>
          <a:xfrm>
            <a:off x="4037011" y="3429000"/>
            <a:ext cx="1906589" cy="1066800"/>
            <a:chOff x="4191000" y="3046413"/>
            <a:chExt cx="1677988" cy="838200"/>
          </a:xfrm>
        </p:grpSpPr>
        <p:sp>
          <p:nvSpPr>
            <p:cNvPr id="23" name="AutoShape 19"/>
            <p:cNvSpPr>
              <a:spLocks noChangeArrowheads="1"/>
            </p:cNvSpPr>
            <p:nvPr/>
          </p:nvSpPr>
          <p:spPr bwMode="auto">
            <a:xfrm>
              <a:off x="4418013" y="3270785"/>
              <a:ext cx="1450975" cy="613828"/>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Creates a sales order in SAP based on the above contract</a:t>
              </a:r>
            </a:p>
          </p:txBody>
        </p:sp>
        <p:sp>
          <p:nvSpPr>
            <p:cNvPr id="24"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Sales Finance</a:t>
              </a:r>
              <a:endParaRPr lang="en-US" sz="800" b="0" dirty="0">
                <a:solidFill>
                  <a:srgbClr val="002060"/>
                </a:solidFill>
              </a:endParaRPr>
            </a:p>
          </p:txBody>
        </p:sp>
        <p:sp>
          <p:nvSpPr>
            <p:cNvPr id="25"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2.4</a:t>
              </a:r>
              <a:endParaRPr lang="en-US" sz="800" b="0" dirty="0">
                <a:solidFill>
                  <a:srgbClr val="002060"/>
                </a:solidFill>
              </a:endParaRPr>
            </a:p>
          </p:txBody>
        </p:sp>
      </p:grpSp>
      <p:cxnSp>
        <p:nvCxnSpPr>
          <p:cNvPr id="29" name="Elbow Connector 34"/>
          <p:cNvCxnSpPr>
            <a:cxnSpLocks noChangeShapeType="1"/>
            <a:stCxn id="23" idx="2"/>
            <a:endCxn id="32" idx="0"/>
          </p:cNvCxnSpPr>
          <p:nvPr/>
        </p:nvCxnSpPr>
        <p:spPr bwMode="auto">
          <a:xfrm rot="16200000" flipH="1">
            <a:off x="5043870" y="4571205"/>
            <a:ext cx="152400" cy="1589"/>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30" name="Group 29"/>
          <p:cNvGrpSpPr/>
          <p:nvPr/>
        </p:nvGrpSpPr>
        <p:grpSpPr>
          <a:xfrm>
            <a:off x="4038600" y="4648200"/>
            <a:ext cx="1906589" cy="1144587"/>
            <a:chOff x="4191000" y="3046413"/>
            <a:chExt cx="1677988" cy="838200"/>
          </a:xfrm>
        </p:grpSpPr>
        <p:sp>
          <p:nvSpPr>
            <p:cNvPr id="31" name="AutoShape 19"/>
            <p:cNvSpPr>
              <a:spLocks noChangeArrowheads="1"/>
            </p:cNvSpPr>
            <p:nvPr/>
          </p:nvSpPr>
          <p:spPr bwMode="auto">
            <a:xfrm>
              <a:off x="4418013" y="3270785"/>
              <a:ext cx="1450975" cy="613828"/>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Intimates the sales order number to the concerned site personnel via email</a:t>
              </a:r>
            </a:p>
          </p:txBody>
        </p:sp>
        <p:sp>
          <p:nvSpPr>
            <p:cNvPr id="32"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Sales Finance</a:t>
              </a:r>
              <a:endParaRPr lang="en-US" sz="800" b="0" dirty="0">
                <a:solidFill>
                  <a:srgbClr val="002060"/>
                </a:solidFill>
              </a:endParaRPr>
            </a:p>
          </p:txBody>
        </p:sp>
        <p:sp>
          <p:nvSpPr>
            <p:cNvPr id="33"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a:t>
              </a:r>
              <a:r>
                <a:rPr lang="en-US" sz="800" b="0" dirty="0" smtClean="0">
                  <a:solidFill>
                    <a:srgbClr val="002060"/>
                  </a:solidFill>
                </a:rPr>
                <a:t>2.5</a:t>
              </a:r>
              <a:endParaRPr lang="en-US" sz="800" b="0" dirty="0">
                <a:solidFill>
                  <a:srgbClr val="002060"/>
                </a:solidFill>
              </a:endParaRPr>
            </a:p>
          </p:txBody>
        </p:sp>
      </p:grpSp>
      <p:sp>
        <p:nvSpPr>
          <p:cNvPr id="49" name="Pentagon 48"/>
          <p:cNvSpPr/>
          <p:nvPr/>
        </p:nvSpPr>
        <p:spPr bwMode="auto">
          <a:xfrm rot="5400000">
            <a:off x="5002905" y="6000621"/>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a:solidFill>
                  <a:srgbClr val="002060"/>
                </a:solidFill>
              </a:rPr>
              <a:t>2</a:t>
            </a:r>
          </a:p>
        </p:txBody>
      </p:sp>
      <p:cxnSp>
        <p:nvCxnSpPr>
          <p:cNvPr id="56" name="Elbow Connector 34"/>
          <p:cNvCxnSpPr>
            <a:cxnSpLocks noChangeShapeType="1"/>
          </p:cNvCxnSpPr>
          <p:nvPr/>
        </p:nvCxnSpPr>
        <p:spPr bwMode="auto">
          <a:xfrm rot="16200000" flipH="1">
            <a:off x="5105399" y="5865813"/>
            <a:ext cx="150813" cy="1589"/>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64" name="Group 63"/>
          <p:cNvGrpSpPr/>
          <p:nvPr/>
        </p:nvGrpSpPr>
        <p:grpSpPr>
          <a:xfrm>
            <a:off x="4038600" y="2209800"/>
            <a:ext cx="1906589" cy="1066800"/>
            <a:chOff x="4191000" y="3046413"/>
            <a:chExt cx="1677988" cy="838200"/>
          </a:xfrm>
        </p:grpSpPr>
        <p:sp>
          <p:nvSpPr>
            <p:cNvPr id="65" name="AutoShape 19"/>
            <p:cNvSpPr>
              <a:spLocks noChangeArrowheads="1"/>
            </p:cNvSpPr>
            <p:nvPr/>
          </p:nvSpPr>
          <p:spPr bwMode="auto">
            <a:xfrm>
              <a:off x="4418013" y="3270785"/>
              <a:ext cx="1450975" cy="613828"/>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Sets up the contract in SAP based on inputs mentioned in sales agreement</a:t>
              </a:r>
            </a:p>
          </p:txBody>
        </p:sp>
        <p:sp>
          <p:nvSpPr>
            <p:cNvPr id="66"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Sales Finance</a:t>
              </a:r>
              <a:endParaRPr lang="en-US" sz="800" b="0" dirty="0">
                <a:solidFill>
                  <a:srgbClr val="002060"/>
                </a:solidFill>
              </a:endParaRPr>
            </a:p>
          </p:txBody>
        </p:sp>
        <p:sp>
          <p:nvSpPr>
            <p:cNvPr id="6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2.3</a:t>
              </a:r>
              <a:endParaRPr lang="en-US" sz="800" b="0" dirty="0">
                <a:solidFill>
                  <a:srgbClr val="002060"/>
                </a:solidFill>
              </a:endParaRPr>
            </a:p>
          </p:txBody>
        </p:sp>
      </p:grpSp>
      <p:cxnSp>
        <p:nvCxnSpPr>
          <p:cNvPr id="68" name="Elbow Connector 34"/>
          <p:cNvCxnSpPr>
            <a:cxnSpLocks noChangeShapeType="1"/>
            <a:stCxn id="65" idx="2"/>
            <a:endCxn id="24" idx="0"/>
          </p:cNvCxnSpPr>
          <p:nvPr/>
        </p:nvCxnSpPr>
        <p:spPr bwMode="auto">
          <a:xfrm rot="5400000">
            <a:off x="5043871" y="3352006"/>
            <a:ext cx="152400" cy="1589"/>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7" name="Action Button: Information 26">
            <a:hlinkClick r:id="rId3" action="ppaction://hlinksldjump" highlightClick="1"/>
          </p:cNvPr>
          <p:cNvSpPr/>
          <p:nvPr/>
        </p:nvSpPr>
        <p:spPr bwMode="auto">
          <a:xfrm>
            <a:off x="5715000" y="3124200"/>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35" name="AutoShape 343">
            <a:hlinkClick r:id="rId4"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8487307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14</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.2</a:t>
            </a:r>
            <a:r>
              <a:rPr lang="en-US" sz="900" kern="1200" dirty="0" smtClean="0">
                <a:solidFill>
                  <a:schemeClr val="bg1"/>
                </a:solidFill>
              </a:rPr>
              <a:t>. Contract Set Up &amp; Sales Order Creation (Oil and Gas) </a:t>
            </a:r>
            <a:r>
              <a:rPr lang="en-US" sz="900" dirty="0" smtClean="0">
                <a:solidFill>
                  <a:schemeClr val="bg1"/>
                </a:solidFill>
              </a:rPr>
              <a:t>– </a:t>
            </a:r>
            <a:r>
              <a:rPr lang="en-US" sz="900" kern="1200" dirty="0" smtClean="0">
                <a:solidFill>
                  <a:schemeClr val="bg1"/>
                </a:solidFill>
              </a:rPr>
              <a:t>Page 3 of 3</a:t>
            </a:r>
          </a:p>
        </p:txBody>
      </p:sp>
      <p:sp>
        <p:nvSpPr>
          <p:cNvPr id="26" name="Pentagon 25"/>
          <p:cNvSpPr/>
          <p:nvPr/>
        </p:nvSpPr>
        <p:spPr bwMode="auto">
          <a:xfrm rot="5400000">
            <a:off x="4914900" y="17145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cxnSp>
        <p:nvCxnSpPr>
          <p:cNvPr id="28" name="Elbow Connector 34"/>
          <p:cNvCxnSpPr>
            <a:cxnSpLocks noChangeShapeType="1"/>
            <a:stCxn id="26" idx="3"/>
            <a:endCxn id="37" idx="0"/>
          </p:cNvCxnSpPr>
          <p:nvPr/>
        </p:nvCxnSpPr>
        <p:spPr bwMode="auto">
          <a:xfrm rot="16200000" flipH="1">
            <a:off x="5036138" y="2126662"/>
            <a:ext cx="152400" cy="13876"/>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2" name="Group 21"/>
          <p:cNvGrpSpPr/>
          <p:nvPr/>
        </p:nvGrpSpPr>
        <p:grpSpPr>
          <a:xfrm>
            <a:off x="4037011" y="3617215"/>
            <a:ext cx="1906589" cy="1144587"/>
            <a:chOff x="4191000" y="3046413"/>
            <a:chExt cx="1677988" cy="838200"/>
          </a:xfrm>
        </p:grpSpPr>
        <p:sp>
          <p:nvSpPr>
            <p:cNvPr id="23" name="AutoShape 19"/>
            <p:cNvSpPr>
              <a:spLocks noChangeArrowheads="1"/>
            </p:cNvSpPr>
            <p:nvPr/>
          </p:nvSpPr>
          <p:spPr bwMode="auto">
            <a:xfrm>
              <a:off x="4418013" y="3270785"/>
              <a:ext cx="1450975" cy="613828"/>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Finance reviews and signs off the screen shot of each tab of Contract/Sales Order  along with  SAP dump of new contract/sales order created.</a:t>
              </a:r>
            </a:p>
          </p:txBody>
        </p:sp>
        <p:sp>
          <p:nvSpPr>
            <p:cNvPr id="24"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Manager Sales Finance</a:t>
              </a:r>
              <a:endParaRPr lang="en-US" sz="800" b="0" dirty="0">
                <a:solidFill>
                  <a:srgbClr val="002060"/>
                </a:solidFill>
              </a:endParaRPr>
            </a:p>
          </p:txBody>
        </p:sp>
        <p:sp>
          <p:nvSpPr>
            <p:cNvPr id="25"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2.7</a:t>
              </a:r>
              <a:endParaRPr lang="en-US" sz="800" b="0" dirty="0">
                <a:solidFill>
                  <a:srgbClr val="002060"/>
                </a:solidFill>
              </a:endParaRPr>
            </a:p>
          </p:txBody>
        </p:sp>
      </p:grpSp>
      <p:sp>
        <p:nvSpPr>
          <p:cNvPr id="50" name="AutoShape 44"/>
          <p:cNvSpPr>
            <a:spLocks noChangeArrowheads="1"/>
          </p:cNvSpPr>
          <p:nvPr/>
        </p:nvSpPr>
        <p:spPr bwMode="auto">
          <a:xfrm>
            <a:off x="7543800" y="3922015"/>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Sales order in SAP</a:t>
            </a:r>
            <a:endParaRPr lang="en-US" sz="800" b="0" dirty="0">
              <a:solidFill>
                <a:srgbClr val="002060"/>
              </a:solidFill>
            </a:endParaRPr>
          </a:p>
        </p:txBody>
      </p:sp>
      <p:cxnSp>
        <p:nvCxnSpPr>
          <p:cNvPr id="51" name="Elbow Connector 34"/>
          <p:cNvCxnSpPr>
            <a:cxnSpLocks noChangeShapeType="1"/>
            <a:stCxn id="23" idx="3"/>
            <a:endCxn id="50" idx="1"/>
          </p:cNvCxnSpPr>
          <p:nvPr/>
        </p:nvCxnSpPr>
        <p:spPr bwMode="auto">
          <a:xfrm flipV="1">
            <a:off x="5943600" y="4303015"/>
            <a:ext cx="1600200" cy="39687"/>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30" name="Group 29"/>
          <p:cNvGrpSpPr/>
          <p:nvPr/>
        </p:nvGrpSpPr>
        <p:grpSpPr>
          <a:xfrm>
            <a:off x="4037011" y="2209800"/>
            <a:ext cx="1906589" cy="1144587"/>
            <a:chOff x="4191000" y="3046413"/>
            <a:chExt cx="1677988" cy="838200"/>
          </a:xfrm>
        </p:grpSpPr>
        <p:sp>
          <p:nvSpPr>
            <p:cNvPr id="36" name="AutoShape 19"/>
            <p:cNvSpPr>
              <a:spLocks noChangeArrowheads="1"/>
            </p:cNvSpPr>
            <p:nvPr/>
          </p:nvSpPr>
          <p:spPr bwMode="auto">
            <a:xfrm>
              <a:off x="4418013" y="3270785"/>
              <a:ext cx="1450975" cy="613828"/>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Forwards screenshots of each tab of Contract/Sales Order  along with  SAP dump of new contract/sales order created</a:t>
              </a:r>
            </a:p>
          </p:txBody>
        </p:sp>
        <p:sp>
          <p:nvSpPr>
            <p:cNvPr id="37"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Sales Finance</a:t>
              </a:r>
              <a:endParaRPr lang="en-US" sz="800" b="0" dirty="0">
                <a:solidFill>
                  <a:srgbClr val="002060"/>
                </a:solidFill>
              </a:endParaRPr>
            </a:p>
          </p:txBody>
        </p:sp>
        <p:sp>
          <p:nvSpPr>
            <p:cNvPr id="38"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a:t>
              </a:r>
              <a:r>
                <a:rPr lang="en-US" sz="800" b="0" dirty="0" smtClean="0">
                  <a:solidFill>
                    <a:srgbClr val="002060"/>
                  </a:solidFill>
                </a:rPr>
                <a:t>2.6</a:t>
              </a:r>
              <a:endParaRPr lang="en-US" sz="800" b="0" dirty="0">
                <a:solidFill>
                  <a:srgbClr val="002060"/>
                </a:solidFill>
              </a:endParaRPr>
            </a:p>
          </p:txBody>
        </p:sp>
      </p:grpSp>
      <p:cxnSp>
        <p:nvCxnSpPr>
          <p:cNvPr id="39" name="Elbow Connector 34"/>
          <p:cNvCxnSpPr>
            <a:cxnSpLocks noChangeShapeType="1"/>
            <a:stCxn id="36" idx="2"/>
            <a:endCxn id="24" idx="0"/>
          </p:cNvCxnSpPr>
          <p:nvPr/>
        </p:nvCxnSpPr>
        <p:spPr bwMode="auto">
          <a:xfrm rot="5400000">
            <a:off x="4987862" y="3485801"/>
            <a:ext cx="262828" cy="1270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18"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19" name="5-Point Star 18">
            <a:hlinkClick r:id="rId4" action="ppaction://hlinksldjump"/>
          </p:cNvPr>
          <p:cNvSpPr/>
          <p:nvPr/>
        </p:nvSpPr>
        <p:spPr bwMode="auto">
          <a:xfrm>
            <a:off x="4091765" y="37338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18487307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15</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.3</a:t>
            </a:r>
            <a:r>
              <a:rPr lang="en-US" sz="900" kern="1200" dirty="0" smtClean="0">
                <a:solidFill>
                  <a:schemeClr val="bg1"/>
                </a:solidFill>
              </a:rPr>
              <a:t>. </a:t>
            </a:r>
            <a:r>
              <a:rPr lang="en-US" sz="900" kern="1200" dirty="0" err="1" smtClean="0">
                <a:solidFill>
                  <a:schemeClr val="bg1"/>
                </a:solidFill>
              </a:rPr>
              <a:t>Updations</a:t>
            </a:r>
            <a:r>
              <a:rPr lang="en-US" sz="900" kern="1200" dirty="0" smtClean="0">
                <a:solidFill>
                  <a:schemeClr val="bg1"/>
                </a:solidFill>
              </a:rPr>
              <a:t> in the contract  </a:t>
            </a:r>
            <a:r>
              <a:rPr lang="en-US" sz="900" dirty="0" smtClean="0">
                <a:solidFill>
                  <a:schemeClr val="bg1"/>
                </a:solidFill>
              </a:rPr>
              <a:t>– </a:t>
            </a:r>
            <a:r>
              <a:rPr lang="en-US" sz="900" kern="1200" dirty="0" smtClean="0">
                <a:solidFill>
                  <a:schemeClr val="bg1"/>
                </a:solidFill>
              </a:rPr>
              <a:t>Page </a:t>
            </a:r>
            <a:r>
              <a:rPr lang="en-US" sz="900" kern="1200" dirty="0">
                <a:solidFill>
                  <a:schemeClr val="bg1"/>
                </a:solidFill>
              </a:rPr>
              <a:t>1</a:t>
            </a:r>
            <a:r>
              <a:rPr lang="en-US" sz="900" kern="1200" dirty="0" smtClean="0">
                <a:solidFill>
                  <a:schemeClr val="bg1"/>
                </a:solidFill>
              </a:rPr>
              <a:t> of </a:t>
            </a:r>
            <a:r>
              <a:rPr lang="en-US" sz="900" kern="1200" dirty="0">
                <a:solidFill>
                  <a:schemeClr val="bg1"/>
                </a:solidFill>
              </a:rPr>
              <a:t>2</a:t>
            </a:r>
            <a:endParaRPr lang="en-US" sz="900" kern="1200" dirty="0" smtClean="0">
              <a:solidFill>
                <a:schemeClr val="bg1"/>
              </a:solidFill>
            </a:endParaRPr>
          </a:p>
        </p:txBody>
      </p:sp>
      <p:cxnSp>
        <p:nvCxnSpPr>
          <p:cNvPr id="20" name="Elbow Connector 34"/>
          <p:cNvCxnSpPr>
            <a:cxnSpLocks noChangeShapeType="1"/>
            <a:stCxn id="31" idx="2"/>
            <a:endCxn id="26" idx="0"/>
          </p:cNvCxnSpPr>
          <p:nvPr/>
        </p:nvCxnSpPr>
        <p:spPr bwMode="auto">
          <a:xfrm rot="5400000">
            <a:off x="5010790" y="4462881"/>
            <a:ext cx="240475"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2" name="Elbow Connector 32"/>
          <p:cNvCxnSpPr>
            <a:cxnSpLocks noChangeShapeType="1"/>
            <a:stCxn id="36" idx="3"/>
            <a:endCxn id="29" idx="1"/>
          </p:cNvCxnSpPr>
          <p:nvPr/>
        </p:nvCxnSpPr>
        <p:spPr bwMode="auto">
          <a:xfrm flipV="1">
            <a:off x="2844263" y="2209800"/>
            <a:ext cx="1270537" cy="90191"/>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23" name="Group 22"/>
          <p:cNvGrpSpPr/>
          <p:nvPr/>
        </p:nvGrpSpPr>
        <p:grpSpPr>
          <a:xfrm>
            <a:off x="3962398" y="4583875"/>
            <a:ext cx="2057401" cy="1207325"/>
            <a:chOff x="4191000" y="3046413"/>
            <a:chExt cx="1677988" cy="838200"/>
          </a:xfrm>
        </p:grpSpPr>
        <p:sp>
          <p:nvSpPr>
            <p:cNvPr id="2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Verifies the changes made by the IT team by conducting testing (UAT) in Quality server</a:t>
              </a:r>
              <a:endParaRPr lang="en-US" sz="800" b="0" dirty="0">
                <a:solidFill>
                  <a:srgbClr val="002060"/>
                </a:solidFill>
              </a:endParaRPr>
            </a:p>
          </p:txBody>
        </p:sp>
        <p:sp>
          <p:nvSpPr>
            <p:cNvPr id="26"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2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3.2</a:t>
              </a:r>
              <a:r>
                <a:rPr lang="en-US" sz="800" b="0" dirty="0">
                  <a:solidFill>
                    <a:srgbClr val="002060"/>
                  </a:solidFill>
                </a:rPr>
                <a:t>.</a:t>
              </a:r>
            </a:p>
          </p:txBody>
        </p:sp>
      </p:grpSp>
      <p:grpSp>
        <p:nvGrpSpPr>
          <p:cNvPr id="28" name="Group 27"/>
          <p:cNvGrpSpPr/>
          <p:nvPr/>
        </p:nvGrpSpPr>
        <p:grpSpPr>
          <a:xfrm>
            <a:off x="3962400" y="3136075"/>
            <a:ext cx="2060063" cy="1207325"/>
            <a:chOff x="4192074" y="1638121"/>
            <a:chExt cx="1677988" cy="838200"/>
          </a:xfrm>
        </p:grpSpPr>
        <p:sp>
          <p:nvSpPr>
            <p:cNvPr id="3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Forwards the required changes in the contract to the IT team.</a:t>
              </a:r>
            </a:p>
          </p:txBody>
        </p:sp>
        <p:sp>
          <p:nvSpPr>
            <p:cNvPr id="3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33"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3.1</a:t>
              </a:r>
              <a:r>
                <a:rPr lang="en-US" sz="800" b="0" dirty="0">
                  <a:solidFill>
                    <a:srgbClr val="002060"/>
                  </a:solidFill>
                </a:rPr>
                <a:t>.</a:t>
              </a:r>
            </a:p>
          </p:txBody>
        </p:sp>
      </p:grpSp>
      <p:sp>
        <p:nvSpPr>
          <p:cNvPr id="36" name="Pentagon 41">
            <a:hlinkClick r:id="rId3" action="ppaction://hlinksldjump"/>
          </p:cNvPr>
          <p:cNvSpPr>
            <a:spLocks noChangeArrowheads="1"/>
          </p:cNvSpPr>
          <p:nvPr/>
        </p:nvSpPr>
        <p:spPr bwMode="auto">
          <a:xfrm>
            <a:off x="1553485" y="19066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Sale / amendment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agreement</a:t>
            </a:r>
            <a:endParaRPr lang="en-US" sz="800" b="0" dirty="0">
              <a:solidFill>
                <a:srgbClr val="002060"/>
              </a:solidFill>
            </a:endParaRPr>
          </a:p>
        </p:txBody>
      </p:sp>
      <p:cxnSp>
        <p:nvCxnSpPr>
          <p:cNvPr id="37" name="Elbow Connector 34"/>
          <p:cNvCxnSpPr>
            <a:cxnSpLocks noChangeShapeType="1"/>
            <a:stCxn id="24" idx="2"/>
            <a:endCxn id="45" idx="1"/>
          </p:cNvCxnSpPr>
          <p:nvPr/>
        </p:nvCxnSpPr>
        <p:spPr bwMode="auto">
          <a:xfrm rot="5400000">
            <a:off x="5030007" y="5866593"/>
            <a:ext cx="175657" cy="2487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45" name="Pentagon 44"/>
          <p:cNvSpPr/>
          <p:nvPr/>
        </p:nvSpPr>
        <p:spPr bwMode="auto">
          <a:xfrm rot="5400000">
            <a:off x="4914900" y="6004957"/>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a:solidFill>
                  <a:srgbClr val="002060"/>
                </a:solidFill>
              </a:rPr>
              <a:t>1</a:t>
            </a:r>
          </a:p>
        </p:txBody>
      </p:sp>
      <p:sp>
        <p:nvSpPr>
          <p:cNvPr id="29" name="Diamond 28"/>
          <p:cNvSpPr/>
          <p:nvPr/>
        </p:nvSpPr>
        <p:spPr bwMode="auto">
          <a:xfrm>
            <a:off x="4114800" y="1676400"/>
            <a:ext cx="1905000" cy="1066800"/>
          </a:xfrm>
          <a:prstGeom prst="diamond">
            <a:avLst/>
          </a:prstGeom>
          <a:solidFill>
            <a:schemeClr val="bg1"/>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Existing Customer?</a:t>
            </a:r>
            <a:endParaRPr lang="en-US" sz="800" b="0" dirty="0">
              <a:solidFill>
                <a:srgbClr val="002060"/>
              </a:solidFill>
            </a:endParaRPr>
          </a:p>
        </p:txBody>
      </p:sp>
      <p:cxnSp>
        <p:nvCxnSpPr>
          <p:cNvPr id="30" name="Elbow Connector 34"/>
          <p:cNvCxnSpPr>
            <a:cxnSpLocks noChangeShapeType="1"/>
            <a:stCxn id="29" idx="3"/>
          </p:cNvCxnSpPr>
          <p:nvPr/>
        </p:nvCxnSpPr>
        <p:spPr bwMode="auto">
          <a:xfrm>
            <a:off x="6019800" y="2209800"/>
            <a:ext cx="1589" cy="3106672"/>
          </a:xfrm>
          <a:prstGeom prst="bentConnector3">
            <a:avLst>
              <a:gd name="adj1" fmla="val 39148848"/>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40" name="Rectangle 39"/>
          <p:cNvSpPr/>
          <p:nvPr/>
        </p:nvSpPr>
        <p:spPr bwMode="auto">
          <a:xfrm>
            <a:off x="6348350" y="28956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No</a:t>
            </a:r>
            <a:endParaRPr lang="en-US" sz="800" b="0" dirty="0">
              <a:solidFill>
                <a:srgbClr val="002060"/>
              </a:solidFill>
            </a:endParaRPr>
          </a:p>
        </p:txBody>
      </p:sp>
      <p:cxnSp>
        <p:nvCxnSpPr>
          <p:cNvPr id="50" name="Elbow Connector 34"/>
          <p:cNvCxnSpPr>
            <a:cxnSpLocks noChangeShapeType="1"/>
            <a:endCxn id="32" idx="0"/>
          </p:cNvCxnSpPr>
          <p:nvPr/>
        </p:nvCxnSpPr>
        <p:spPr bwMode="auto">
          <a:xfrm rot="16200000" flipH="1">
            <a:off x="4903590" y="2906906"/>
            <a:ext cx="392877" cy="6546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52" name="Rectangle 51"/>
          <p:cNvSpPr/>
          <p:nvPr/>
        </p:nvSpPr>
        <p:spPr bwMode="auto">
          <a:xfrm>
            <a:off x="4800600" y="279565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Yes</a:t>
            </a:r>
            <a:endParaRPr lang="en-US" sz="800" b="0" dirty="0">
              <a:solidFill>
                <a:srgbClr val="002060"/>
              </a:solidFill>
            </a:endParaRPr>
          </a:p>
        </p:txBody>
      </p:sp>
      <p:sp>
        <p:nvSpPr>
          <p:cNvPr id="25" name="Action Button: Information 24">
            <a:hlinkClick r:id="rId4" action="ppaction://hlinksldjump" highlightClick="1"/>
          </p:cNvPr>
          <p:cNvSpPr/>
          <p:nvPr/>
        </p:nvSpPr>
        <p:spPr bwMode="auto">
          <a:xfrm>
            <a:off x="5791200" y="4191000"/>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35" name="Action Button: Information 34">
            <a:hlinkClick r:id="rId4" action="ppaction://hlinksldjump" highlightClick="1"/>
          </p:cNvPr>
          <p:cNvSpPr/>
          <p:nvPr/>
        </p:nvSpPr>
        <p:spPr bwMode="auto">
          <a:xfrm>
            <a:off x="5791200" y="5638800"/>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38"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67490116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p:cNvCxnSpPr>
          <p:nvPr/>
        </p:nvCxnSpPr>
        <p:spPr bwMode="auto">
          <a:xfrm rot="5400000">
            <a:off x="4681708" y="4600425"/>
            <a:ext cx="469048"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5" name="Elbow Connector 34"/>
          <p:cNvCxnSpPr>
            <a:cxnSpLocks noChangeShapeType="1"/>
            <a:stCxn id="35854" idx="3"/>
            <a:endCxn id="27" idx="1"/>
          </p:cNvCxnSpPr>
          <p:nvPr/>
        </p:nvCxnSpPr>
        <p:spPr bwMode="auto">
          <a:xfrm>
            <a:off x="5944933" y="5629416"/>
            <a:ext cx="1522669" cy="443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16</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.3</a:t>
            </a:r>
            <a:r>
              <a:rPr lang="en-US" sz="900" kern="1200" dirty="0" smtClean="0">
                <a:solidFill>
                  <a:schemeClr val="bg1"/>
                </a:solidFill>
              </a:rPr>
              <a:t>. </a:t>
            </a:r>
            <a:r>
              <a:rPr lang="en-US" sz="900" kern="1200" dirty="0" err="1" smtClean="0">
                <a:solidFill>
                  <a:schemeClr val="bg1"/>
                </a:solidFill>
              </a:rPr>
              <a:t>Updations</a:t>
            </a:r>
            <a:r>
              <a:rPr lang="en-US" sz="900" kern="1200" dirty="0" smtClean="0">
                <a:solidFill>
                  <a:schemeClr val="bg1"/>
                </a:solidFill>
              </a:rPr>
              <a:t> in the contract  </a:t>
            </a:r>
            <a:r>
              <a:rPr lang="en-US" sz="900" dirty="0" smtClean="0">
                <a:solidFill>
                  <a:schemeClr val="bg1"/>
                </a:solidFill>
              </a:rPr>
              <a:t>– </a:t>
            </a:r>
            <a:r>
              <a:rPr lang="en-US" sz="900" kern="1200" dirty="0" smtClean="0">
                <a:solidFill>
                  <a:schemeClr val="bg1"/>
                </a:solidFill>
              </a:rPr>
              <a:t>Page 2 of 2</a:t>
            </a:r>
          </a:p>
        </p:txBody>
      </p:sp>
      <p:grpSp>
        <p:nvGrpSpPr>
          <p:cNvPr id="4" name="Group 3"/>
          <p:cNvGrpSpPr/>
          <p:nvPr/>
        </p:nvGrpSpPr>
        <p:grpSpPr>
          <a:xfrm>
            <a:off x="3887532" y="4835705"/>
            <a:ext cx="2057401" cy="1283552"/>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Confirms the same to IT team post verification of UAT by Manager Finance.</a:t>
              </a:r>
              <a:endParaRPr lang="en-US" sz="800" b="0" dirty="0">
                <a:solidFill>
                  <a:srgbClr val="002060"/>
                </a:solidFill>
              </a:endParaRP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3.5.</a:t>
              </a:r>
              <a:endParaRPr lang="en-US" sz="800" b="0" dirty="0">
                <a:solidFill>
                  <a:srgbClr val="002060"/>
                </a:solidFill>
              </a:endParaRPr>
            </a:p>
          </p:txBody>
        </p:sp>
      </p:grpSp>
      <p:grpSp>
        <p:nvGrpSpPr>
          <p:cNvPr id="3" name="Group 2"/>
          <p:cNvGrpSpPr/>
          <p:nvPr/>
        </p:nvGrpSpPr>
        <p:grpSpPr>
          <a:xfrm>
            <a:off x="3886201" y="3481943"/>
            <a:ext cx="2060063" cy="1166257"/>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 Finance reviews and signs off on the UAT to ensure that correct changes are recorded in the system</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Manager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3.4.</a:t>
              </a:r>
              <a:endParaRPr lang="en-US" sz="800" b="0" dirty="0">
                <a:solidFill>
                  <a:srgbClr val="002060"/>
                </a:solidFill>
              </a:endParaRPr>
            </a:p>
          </p:txBody>
        </p:sp>
      </p:grpSp>
      <p:sp>
        <p:nvSpPr>
          <p:cNvPr id="27" name="AutoShape 44"/>
          <p:cNvSpPr>
            <a:spLocks noChangeArrowheads="1"/>
          </p:cNvSpPr>
          <p:nvPr/>
        </p:nvSpPr>
        <p:spPr bwMode="auto">
          <a:xfrm>
            <a:off x="7467602" y="525285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Revised sales order in SAP</a:t>
            </a:r>
            <a:endParaRPr lang="en-US" sz="800" b="0" dirty="0">
              <a:solidFill>
                <a:srgbClr val="002060"/>
              </a:solidFill>
            </a:endParaRPr>
          </a:p>
        </p:txBody>
      </p:sp>
      <p:sp>
        <p:nvSpPr>
          <p:cNvPr id="16" name="Pentagon 15"/>
          <p:cNvSpPr/>
          <p:nvPr/>
        </p:nvSpPr>
        <p:spPr bwMode="auto">
          <a:xfrm rot="5400000">
            <a:off x="4838700" y="16383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a:solidFill>
                  <a:srgbClr val="002060"/>
                </a:solidFill>
              </a:rPr>
              <a:t>1</a:t>
            </a:r>
          </a:p>
        </p:txBody>
      </p:sp>
      <p:cxnSp>
        <p:nvCxnSpPr>
          <p:cNvPr id="19" name="Elbow Connector 34"/>
          <p:cNvCxnSpPr>
            <a:cxnSpLocks noChangeShapeType="1"/>
            <a:stCxn id="16" idx="3"/>
            <a:endCxn id="21" idx="0"/>
          </p:cNvCxnSpPr>
          <p:nvPr/>
        </p:nvCxnSpPr>
        <p:spPr bwMode="auto">
          <a:xfrm rot="16200000" flipH="1">
            <a:off x="4965435" y="2044964"/>
            <a:ext cx="152400" cy="24871"/>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18" name="Group 17"/>
          <p:cNvGrpSpPr/>
          <p:nvPr/>
        </p:nvGrpSpPr>
        <p:grpSpPr>
          <a:xfrm>
            <a:off x="3886199" y="2133600"/>
            <a:ext cx="2057401" cy="1219200"/>
            <a:chOff x="4191000" y="3046413"/>
            <a:chExt cx="1677988" cy="838200"/>
          </a:xfrm>
        </p:grpSpPr>
        <p:sp>
          <p:nvSpPr>
            <p:cNvPr id="20"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Take a print out of the UAT and sends it to Manager (Finance) for review</a:t>
              </a:r>
              <a:endParaRPr lang="en-US" sz="800" b="0" dirty="0">
                <a:solidFill>
                  <a:srgbClr val="002060"/>
                </a:solidFill>
              </a:endParaRPr>
            </a:p>
          </p:txBody>
        </p:sp>
        <p:sp>
          <p:nvSpPr>
            <p:cNvPr id="2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22"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3.3</a:t>
              </a:r>
              <a:endParaRPr lang="en-US" sz="800" b="0" dirty="0">
                <a:solidFill>
                  <a:srgbClr val="002060"/>
                </a:solidFill>
              </a:endParaRPr>
            </a:p>
          </p:txBody>
        </p:sp>
      </p:grpSp>
      <p:cxnSp>
        <p:nvCxnSpPr>
          <p:cNvPr id="24" name="Elbow Connector 34"/>
          <p:cNvCxnSpPr>
            <a:cxnSpLocks noChangeShapeType="1"/>
          </p:cNvCxnSpPr>
          <p:nvPr/>
        </p:nvCxnSpPr>
        <p:spPr bwMode="auto">
          <a:xfrm rot="5400000">
            <a:off x="4800600" y="3429000"/>
            <a:ext cx="152400" cy="1270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3"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5" name="5-Point Star 24">
            <a:hlinkClick r:id="rId4" action="ppaction://hlinksldjump"/>
          </p:cNvPr>
          <p:cNvSpPr/>
          <p:nvPr/>
        </p:nvSpPr>
        <p:spPr bwMode="auto">
          <a:xfrm>
            <a:off x="3962400" y="35814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346174712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5016727" y="2956201"/>
            <a:ext cx="228600"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35860" idx="3"/>
            <a:endCxn id="56" idx="0"/>
          </p:cNvCxnSpPr>
          <p:nvPr/>
        </p:nvCxnSpPr>
        <p:spPr bwMode="auto">
          <a:xfrm flipV="1">
            <a:off x="2844263" y="2221429"/>
            <a:ext cx="1118137" cy="236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17</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OC.4</a:t>
            </a:r>
            <a:r>
              <a:rPr lang="en-US" sz="900" kern="1200" dirty="0" smtClean="0">
                <a:solidFill>
                  <a:schemeClr val="bg1"/>
                </a:solidFill>
              </a:rPr>
              <a:t>. Change in assay properties (crude oil) </a:t>
            </a:r>
            <a:r>
              <a:rPr lang="en-US" sz="900" dirty="0" smtClean="0">
                <a:solidFill>
                  <a:schemeClr val="bg1"/>
                </a:solidFill>
              </a:rPr>
              <a:t>– </a:t>
            </a:r>
            <a:r>
              <a:rPr lang="en-US" sz="900" kern="1200" dirty="0" smtClean="0">
                <a:solidFill>
                  <a:schemeClr val="bg1"/>
                </a:solidFill>
              </a:rPr>
              <a:t>Page 1 of 2</a:t>
            </a: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marL="119063" indent="-119063" algn="ctr" eaLnBrk="1" hangingPunct="1">
              <a:spcBef>
                <a:spcPct val="30000"/>
              </a:spcBef>
              <a:buClr>
                <a:srgbClr val="015885"/>
              </a:buClr>
            </a:pPr>
            <a:r>
              <a:rPr lang="en-US" sz="800" b="0" dirty="0" smtClean="0">
                <a:solidFill>
                  <a:srgbClr val="002060"/>
                </a:solidFill>
              </a:rPr>
              <a:t>Laboratory Report for</a:t>
            </a:r>
          </a:p>
          <a:p>
            <a:pPr marL="119063" indent="-119063" algn="ctr" eaLnBrk="1" hangingPunct="1">
              <a:spcBef>
                <a:spcPct val="30000"/>
              </a:spcBef>
              <a:buClr>
                <a:srgbClr val="015885"/>
              </a:buClr>
            </a:pPr>
            <a:r>
              <a:rPr lang="en-US" sz="800" b="0" dirty="0" smtClean="0">
                <a:solidFill>
                  <a:srgbClr val="002060"/>
                </a:solidFill>
              </a:rPr>
              <a:t> assay changes</a:t>
            </a:r>
            <a:endParaRPr lang="en-US" sz="800" b="0" dirty="0">
              <a:solidFill>
                <a:srgbClr val="002060"/>
              </a:solidFill>
            </a:endParaRPr>
          </a:p>
        </p:txBody>
      </p:sp>
      <p:grpSp>
        <p:nvGrpSpPr>
          <p:cNvPr id="4" name="Group 3"/>
          <p:cNvGrpSpPr/>
          <p:nvPr/>
        </p:nvGrpSpPr>
        <p:grpSpPr>
          <a:xfrm>
            <a:off x="3962398" y="3071257"/>
            <a:ext cx="2057401" cy="1283552"/>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Conducts a UAT and  takes a print out of the UAT</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4.2</a:t>
              </a:r>
              <a:endParaRPr lang="en-US" sz="800" b="0" dirty="0">
                <a:solidFill>
                  <a:srgbClr val="002060"/>
                </a:solidFill>
              </a:endParaRPr>
            </a:p>
          </p:txBody>
        </p:sp>
      </p:grpSp>
      <p:grpSp>
        <p:nvGrpSpPr>
          <p:cNvPr id="3" name="Group 2"/>
          <p:cNvGrpSpPr/>
          <p:nvPr/>
        </p:nvGrpSpPr>
        <p:grpSpPr>
          <a:xfrm>
            <a:off x="3962400" y="1600200"/>
            <a:ext cx="2060063" cy="1242457"/>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Receives the request for changes and updates the changes in ‘Quality’ mode in SAP</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4.1</a:t>
              </a:r>
              <a:r>
                <a:rPr lang="en-US" sz="800" b="0" dirty="0">
                  <a:solidFill>
                    <a:srgbClr val="002060"/>
                  </a:solidFill>
                </a:rPr>
                <a:t>.</a:t>
              </a:r>
            </a:p>
          </p:txBody>
        </p:sp>
      </p:grpSp>
      <p:sp>
        <p:nvSpPr>
          <p:cNvPr id="20" name="Pentagon 19"/>
          <p:cNvSpPr/>
          <p:nvPr/>
        </p:nvSpPr>
        <p:spPr bwMode="auto">
          <a:xfrm rot="5400000">
            <a:off x="4939770" y="601887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6892"/>
                </a:solidFill>
              </a:rPr>
              <a:t>1</a:t>
            </a:r>
            <a:endParaRPr lang="en-US" sz="800" b="0" dirty="0">
              <a:solidFill>
                <a:srgbClr val="006892"/>
              </a:solidFill>
            </a:endParaRPr>
          </a:p>
        </p:txBody>
      </p:sp>
      <p:grpSp>
        <p:nvGrpSpPr>
          <p:cNvPr id="21" name="Group 20"/>
          <p:cNvGrpSpPr/>
          <p:nvPr/>
        </p:nvGrpSpPr>
        <p:grpSpPr>
          <a:xfrm>
            <a:off x="3962400" y="4530905"/>
            <a:ext cx="2057401" cy="1283552"/>
            <a:chOff x="4191000" y="3046413"/>
            <a:chExt cx="1677988" cy="838200"/>
          </a:xfrm>
        </p:grpSpPr>
        <p:sp>
          <p:nvSpPr>
            <p:cNvPr id="22"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the UAT to Manager (Finance) for review</a:t>
              </a:r>
            </a:p>
          </p:txBody>
        </p:sp>
        <p:sp>
          <p:nvSpPr>
            <p:cNvPr id="23"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24"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4.3</a:t>
              </a:r>
              <a:endParaRPr lang="en-US" sz="800" b="0" dirty="0">
                <a:solidFill>
                  <a:srgbClr val="002060"/>
                </a:solidFill>
              </a:endParaRPr>
            </a:p>
          </p:txBody>
        </p:sp>
      </p:grpSp>
      <p:cxnSp>
        <p:nvCxnSpPr>
          <p:cNvPr id="25" name="Elbow Connector 34"/>
          <p:cNvCxnSpPr>
            <a:cxnSpLocks noChangeShapeType="1"/>
            <a:stCxn id="35854" idx="2"/>
            <a:endCxn id="23" idx="0"/>
          </p:cNvCxnSpPr>
          <p:nvPr/>
        </p:nvCxnSpPr>
        <p:spPr bwMode="auto">
          <a:xfrm rot="16200000" flipH="1">
            <a:off x="5042223" y="4442856"/>
            <a:ext cx="176096"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8" name="Elbow Connector 34"/>
          <p:cNvCxnSpPr>
            <a:cxnSpLocks noChangeShapeType="1"/>
            <a:stCxn id="22" idx="2"/>
            <a:endCxn id="20" idx="1"/>
          </p:cNvCxnSpPr>
          <p:nvPr/>
        </p:nvCxnSpPr>
        <p:spPr bwMode="auto">
          <a:xfrm rot="5400000">
            <a:off x="5047115" y="5897612"/>
            <a:ext cx="166313"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6" name="Action Button: Information 25">
            <a:hlinkClick r:id="rId4" action="ppaction://hlinksldjump" highlightClick="1"/>
          </p:cNvPr>
          <p:cNvSpPr/>
          <p:nvPr/>
        </p:nvSpPr>
        <p:spPr bwMode="auto">
          <a:xfrm>
            <a:off x="5791200" y="2680648"/>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30"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7" name="5-Point Star 26">
            <a:hlinkClick r:id="rId6" action="ppaction://hlinksldjump"/>
          </p:cNvPr>
          <p:cNvSpPr/>
          <p:nvPr/>
        </p:nvSpPr>
        <p:spPr bwMode="auto">
          <a:xfrm>
            <a:off x="4038600" y="16764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289621606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18</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.4</a:t>
            </a:r>
            <a:r>
              <a:rPr lang="en-US" sz="900" kern="1200" dirty="0" smtClean="0">
                <a:solidFill>
                  <a:schemeClr val="bg1"/>
                </a:solidFill>
              </a:rPr>
              <a:t>. Change in assay properties (crude oil) </a:t>
            </a:r>
            <a:r>
              <a:rPr lang="en-US" sz="900" dirty="0" smtClean="0">
                <a:solidFill>
                  <a:schemeClr val="bg1"/>
                </a:solidFill>
              </a:rPr>
              <a:t>– </a:t>
            </a:r>
            <a:r>
              <a:rPr lang="en-US" sz="900" kern="1200" dirty="0" smtClean="0">
                <a:solidFill>
                  <a:schemeClr val="bg1"/>
                </a:solidFill>
              </a:rPr>
              <a:t>Page 2 of 2</a:t>
            </a:r>
          </a:p>
        </p:txBody>
      </p:sp>
      <p:grpSp>
        <p:nvGrpSpPr>
          <p:cNvPr id="3" name="Group 2"/>
          <p:cNvGrpSpPr/>
          <p:nvPr/>
        </p:nvGrpSpPr>
        <p:grpSpPr>
          <a:xfrm>
            <a:off x="3962400" y="2099548"/>
            <a:ext cx="2060063" cy="1035445"/>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Finance reviews and signs off on the UAT to ensure that correct changes are recorded in the system</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Manager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4.4.</a:t>
              </a:r>
              <a:endParaRPr lang="en-US" sz="800" b="0" dirty="0">
                <a:solidFill>
                  <a:srgbClr val="002060"/>
                </a:solidFill>
              </a:endParaRPr>
            </a:p>
          </p:txBody>
        </p:sp>
      </p:grpSp>
      <p:sp>
        <p:nvSpPr>
          <p:cNvPr id="20" name="Pentagon 19"/>
          <p:cNvSpPr/>
          <p:nvPr/>
        </p:nvSpPr>
        <p:spPr bwMode="auto">
          <a:xfrm rot="5400000">
            <a:off x="4941283" y="16383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6" name="Elbow Connector 34"/>
          <p:cNvCxnSpPr>
            <a:cxnSpLocks noChangeShapeType="1"/>
            <a:stCxn id="20" idx="3"/>
            <a:endCxn id="35852" idx="0"/>
          </p:cNvCxnSpPr>
          <p:nvPr/>
        </p:nvCxnSpPr>
        <p:spPr bwMode="auto">
          <a:xfrm rot="16200000" flipH="1">
            <a:off x="5073096" y="2039886"/>
            <a:ext cx="118348" cy="975"/>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13" name="Group 12"/>
          <p:cNvGrpSpPr/>
          <p:nvPr/>
        </p:nvGrpSpPr>
        <p:grpSpPr>
          <a:xfrm>
            <a:off x="3959737" y="3352800"/>
            <a:ext cx="2060063" cy="1035445"/>
            <a:chOff x="4192074" y="1638121"/>
            <a:chExt cx="1677988" cy="838200"/>
          </a:xfrm>
        </p:grpSpPr>
        <p:sp>
          <p:nvSpPr>
            <p:cNvPr id="14"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Uploads the changes in SAP</a:t>
              </a:r>
            </a:p>
          </p:txBody>
        </p:sp>
        <p:sp>
          <p:nvSpPr>
            <p:cNvPr id="15"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1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4.5.</a:t>
              </a:r>
              <a:endParaRPr lang="en-US" sz="800" b="0" dirty="0">
                <a:solidFill>
                  <a:srgbClr val="002060"/>
                </a:solidFill>
              </a:endParaRPr>
            </a:p>
          </p:txBody>
        </p:sp>
      </p:grpSp>
      <p:cxnSp>
        <p:nvCxnSpPr>
          <p:cNvPr id="17" name="Elbow Connector 34"/>
          <p:cNvCxnSpPr>
            <a:cxnSpLocks noChangeShapeType="1"/>
            <a:stCxn id="35851" idx="2"/>
            <a:endCxn id="15" idx="0"/>
          </p:cNvCxnSpPr>
          <p:nvPr/>
        </p:nvCxnSpPr>
        <p:spPr bwMode="auto">
          <a:xfrm rot="5400000">
            <a:off x="5022036" y="3243052"/>
            <a:ext cx="217807" cy="1688"/>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5" name="Elbow Connector 34"/>
          <p:cNvCxnSpPr>
            <a:cxnSpLocks noChangeShapeType="1"/>
            <a:endCxn id="29" idx="1"/>
          </p:cNvCxnSpPr>
          <p:nvPr/>
        </p:nvCxnSpPr>
        <p:spPr bwMode="auto">
          <a:xfrm>
            <a:off x="6019800" y="3886200"/>
            <a:ext cx="1447802" cy="1270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9" name="AutoShape 44"/>
          <p:cNvSpPr>
            <a:spLocks noChangeArrowheads="1"/>
          </p:cNvSpPr>
          <p:nvPr/>
        </p:nvSpPr>
        <p:spPr bwMode="auto">
          <a:xfrm>
            <a:off x="7467602" y="350520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Revised sales order in SAP</a:t>
            </a:r>
            <a:endParaRPr lang="en-US" sz="800" b="0" dirty="0">
              <a:solidFill>
                <a:srgbClr val="002060"/>
              </a:solidFill>
            </a:endParaRPr>
          </a:p>
        </p:txBody>
      </p:sp>
      <p:sp>
        <p:nvSpPr>
          <p:cNvPr id="18"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19" name="5-Point Star 18">
            <a:hlinkClick r:id="rId4" action="ppaction://hlinksldjump"/>
          </p:cNvPr>
          <p:cNvSpPr/>
          <p:nvPr/>
        </p:nvSpPr>
        <p:spPr bwMode="auto">
          <a:xfrm>
            <a:off x="4027967" y="2199167"/>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29677688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5028575" y="3020553"/>
            <a:ext cx="204904"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41" idx="3"/>
            <a:endCxn id="56" idx="0"/>
          </p:cNvCxnSpPr>
          <p:nvPr/>
        </p:nvCxnSpPr>
        <p:spPr bwMode="auto">
          <a:xfrm flipV="1">
            <a:off x="2848100" y="2297629"/>
            <a:ext cx="1114300" cy="890429"/>
          </a:xfrm>
          <a:prstGeom prst="bentConnector3">
            <a:avLst>
              <a:gd name="adj1" fmla="val -89"/>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19</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.5</a:t>
            </a:r>
            <a:r>
              <a:rPr lang="en-US" sz="900" kern="1200" dirty="0" smtClean="0">
                <a:solidFill>
                  <a:schemeClr val="bg1"/>
                </a:solidFill>
              </a:rPr>
              <a:t>. Invoicing  (Crude Oil) </a:t>
            </a:r>
            <a:r>
              <a:rPr lang="en-US" sz="900" dirty="0" smtClean="0">
                <a:solidFill>
                  <a:schemeClr val="bg1"/>
                </a:solidFill>
              </a:rPr>
              <a:t>– </a:t>
            </a:r>
            <a:r>
              <a:rPr lang="en-US" sz="900" kern="1200" dirty="0" smtClean="0">
                <a:solidFill>
                  <a:schemeClr val="bg1"/>
                </a:solidFill>
              </a:rPr>
              <a:t>Page 1 of </a:t>
            </a:r>
            <a:r>
              <a:rPr lang="en-US" sz="900" kern="1200" dirty="0">
                <a:solidFill>
                  <a:schemeClr val="bg1"/>
                </a:solidFill>
              </a:rPr>
              <a:t>3</a:t>
            </a:r>
            <a:endParaRPr lang="en-US" sz="900" kern="1200" dirty="0" smtClean="0">
              <a:solidFill>
                <a:schemeClr val="bg1"/>
              </a:solidFill>
            </a:endParaRPr>
          </a:p>
        </p:txBody>
      </p:sp>
      <p:sp>
        <p:nvSpPr>
          <p:cNvPr id="35860" name="Pentagon 41">
            <a:hlinkClick r:id="rId3" action="ppaction://hlinksldjump"/>
          </p:cNvPr>
          <p:cNvSpPr>
            <a:spLocks noChangeArrowheads="1"/>
          </p:cNvSpPr>
          <p:nvPr/>
        </p:nvSpPr>
        <p:spPr bwMode="auto">
          <a:xfrm>
            <a:off x="1553485" y="19066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Cumulative Joint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ticket / Bill of Lading</a:t>
            </a:r>
            <a:endParaRPr lang="en-US" sz="800" b="0" dirty="0">
              <a:solidFill>
                <a:srgbClr val="002060"/>
              </a:solidFill>
            </a:endParaRPr>
          </a:p>
        </p:txBody>
      </p:sp>
      <p:grpSp>
        <p:nvGrpSpPr>
          <p:cNvPr id="3" name="Group 2"/>
          <p:cNvGrpSpPr/>
          <p:nvPr/>
        </p:nvGrpSpPr>
        <p:grpSpPr>
          <a:xfrm>
            <a:off x="3962400" y="1676400"/>
            <a:ext cx="2060063" cy="1242457"/>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Creates an invoice in SAP  by providing a reference of the outbound delivery number</a:t>
              </a:r>
            </a:p>
          </p:txBody>
        </p:sp>
        <p:sp>
          <p:nvSpPr>
            <p:cNvPr id="35852" name="AutoShape 17">
              <a:hlinkClick r:id="rId4" action="ppaction://hlinksldjump"/>
            </p:cNvPr>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a:hlinkClick r:id="rId4" action="ppaction://hlinksldjump"/>
            </p:cNvPr>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5.1</a:t>
              </a:r>
              <a:r>
                <a:rPr lang="en-US" sz="800" b="0" dirty="0">
                  <a:solidFill>
                    <a:srgbClr val="002060"/>
                  </a:solidFill>
                </a:rPr>
                <a:t>.</a:t>
              </a:r>
            </a:p>
          </p:txBody>
        </p:sp>
      </p:grpSp>
      <p:cxnSp>
        <p:nvCxnSpPr>
          <p:cNvPr id="19" name="Elbow Connector 34"/>
          <p:cNvCxnSpPr>
            <a:cxnSpLocks noChangeShapeType="1"/>
            <a:stCxn id="21" idx="2"/>
            <a:endCxn id="29" idx="1"/>
          </p:cNvCxnSpPr>
          <p:nvPr/>
        </p:nvCxnSpPr>
        <p:spPr bwMode="auto">
          <a:xfrm rot="16200000" flipH="1">
            <a:off x="5040928" y="5902649"/>
            <a:ext cx="179961" cy="3576"/>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20" name="Group 19"/>
          <p:cNvGrpSpPr/>
          <p:nvPr/>
        </p:nvGrpSpPr>
        <p:grpSpPr>
          <a:xfrm>
            <a:off x="3959737" y="4648200"/>
            <a:ext cx="2060063" cy="1166257"/>
            <a:chOff x="4192074" y="1638121"/>
            <a:chExt cx="1677988" cy="838200"/>
          </a:xfrm>
        </p:grpSpPr>
        <p:sp>
          <p:nvSpPr>
            <p:cNvPr id="21" name="AutoShape 19">
              <a:hlinkClick r:id="rId4" action="ppaction://hlinksldjump"/>
            </p:cNvPr>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Saves the invoice; an invoice number is generated</a:t>
              </a:r>
            </a:p>
          </p:txBody>
        </p:sp>
        <p:sp>
          <p:nvSpPr>
            <p:cNvPr id="22" name="AutoShape 17">
              <a:hlinkClick r:id="rId4" action="ppaction://hlinksldjump"/>
            </p:cNvPr>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23" name="AutoShape 17">
              <a:hlinkClick r:id="rId4" action="ppaction://hlinksldjump"/>
            </p:cNvPr>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5.2.</a:t>
              </a:r>
              <a:endParaRPr lang="en-US" sz="800" b="0" dirty="0">
                <a:solidFill>
                  <a:srgbClr val="002060"/>
                </a:solidFill>
              </a:endParaRPr>
            </a:p>
          </p:txBody>
        </p:sp>
      </p:grpSp>
      <p:cxnSp>
        <p:nvCxnSpPr>
          <p:cNvPr id="24" name="Elbow Connector 34"/>
          <p:cNvCxnSpPr>
            <a:cxnSpLocks noChangeShapeType="1"/>
            <a:stCxn id="27" idx="2"/>
          </p:cNvCxnSpPr>
          <p:nvPr/>
        </p:nvCxnSpPr>
        <p:spPr bwMode="auto">
          <a:xfrm rot="16200000" flipH="1">
            <a:off x="5080412" y="4242212"/>
            <a:ext cx="457202" cy="354777"/>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9" name="Pentagon 28"/>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6892"/>
                </a:solidFill>
              </a:rPr>
              <a:t>1</a:t>
            </a:r>
            <a:endParaRPr lang="en-US" sz="800" b="0" dirty="0">
              <a:solidFill>
                <a:srgbClr val="006892"/>
              </a:solidFill>
            </a:endParaRPr>
          </a:p>
        </p:txBody>
      </p:sp>
      <p:sp>
        <p:nvSpPr>
          <p:cNvPr id="27" name="Diamond 26"/>
          <p:cNvSpPr/>
          <p:nvPr/>
        </p:nvSpPr>
        <p:spPr bwMode="auto">
          <a:xfrm>
            <a:off x="3874325" y="3124200"/>
            <a:ext cx="2514600" cy="1066800"/>
          </a:xfrm>
          <a:prstGeom prst="diamond">
            <a:avLst/>
          </a:prstGeom>
          <a:solidFill>
            <a:schemeClr val="bg1"/>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dirty="0" smtClean="0">
              <a:solidFill>
                <a:srgbClr val="002060"/>
              </a:solidFill>
            </a:endParaRPr>
          </a:p>
          <a:p>
            <a:pPr algn="ctr">
              <a:buClr>
                <a:srgbClr val="015885"/>
              </a:buClr>
              <a:buFont typeface="Wingdings" pitchFamily="2" charset="2"/>
              <a:buNone/>
            </a:pPr>
            <a:r>
              <a:rPr lang="en-US" sz="800" b="0" dirty="0" smtClean="0">
                <a:solidFill>
                  <a:srgbClr val="002060"/>
                </a:solidFill>
              </a:rPr>
              <a:t>Does the value in approved base document (refer to narrative) and outbound delivery match ?</a:t>
            </a:r>
            <a:endParaRPr lang="en-US" sz="800" b="0" dirty="0">
              <a:solidFill>
                <a:srgbClr val="002060"/>
              </a:solidFill>
            </a:endParaRPr>
          </a:p>
        </p:txBody>
      </p:sp>
      <p:sp>
        <p:nvSpPr>
          <p:cNvPr id="32" name="Rectangle 31"/>
          <p:cNvSpPr/>
          <p:nvPr/>
        </p:nvSpPr>
        <p:spPr bwMode="auto">
          <a:xfrm>
            <a:off x="4824350" y="42672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Yes</a:t>
            </a:r>
            <a:endParaRPr lang="en-US" sz="800" b="0" dirty="0">
              <a:solidFill>
                <a:srgbClr val="002060"/>
              </a:solidFill>
            </a:endParaRPr>
          </a:p>
        </p:txBody>
      </p:sp>
      <p:cxnSp>
        <p:nvCxnSpPr>
          <p:cNvPr id="36" name="Elbow Connector 34"/>
          <p:cNvCxnSpPr>
            <a:cxnSpLocks noChangeShapeType="1"/>
            <a:stCxn id="27" idx="3"/>
            <a:endCxn id="35851" idx="3"/>
          </p:cNvCxnSpPr>
          <p:nvPr/>
        </p:nvCxnSpPr>
        <p:spPr bwMode="auto">
          <a:xfrm flipH="1" flipV="1">
            <a:off x="6022463" y="2467055"/>
            <a:ext cx="366462" cy="1190545"/>
          </a:xfrm>
          <a:prstGeom prst="bentConnector3">
            <a:avLst>
              <a:gd name="adj1" fmla="val -6238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9" name="Rectangle 38"/>
          <p:cNvSpPr/>
          <p:nvPr/>
        </p:nvSpPr>
        <p:spPr bwMode="auto">
          <a:xfrm>
            <a:off x="6324600" y="27432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No</a:t>
            </a:r>
            <a:endParaRPr lang="en-US" sz="800" b="0" dirty="0">
              <a:solidFill>
                <a:srgbClr val="002060"/>
              </a:solidFill>
            </a:endParaRPr>
          </a:p>
        </p:txBody>
      </p:sp>
      <p:sp>
        <p:nvSpPr>
          <p:cNvPr id="41" name="Pentagon 41">
            <a:hlinkClick r:id="rId3" action="ppaction://hlinksldjump"/>
          </p:cNvPr>
          <p:cNvSpPr>
            <a:spLocks noChangeArrowheads="1"/>
          </p:cNvSpPr>
          <p:nvPr/>
        </p:nvSpPr>
        <p:spPr bwMode="auto">
          <a:xfrm>
            <a:off x="1557322" y="2794716"/>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Crude Oil Receipt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Certificate and the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outbound delivery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number </a:t>
            </a:r>
            <a:endParaRPr lang="en-US" sz="800" b="0" dirty="0">
              <a:solidFill>
                <a:srgbClr val="002060"/>
              </a:solidFill>
            </a:endParaRPr>
          </a:p>
        </p:txBody>
      </p:sp>
      <p:sp>
        <p:nvSpPr>
          <p:cNvPr id="26" name="Action Button: Information 25">
            <a:hlinkClick r:id="rId5" action="ppaction://hlinksldjump" highlightClick="1"/>
          </p:cNvPr>
          <p:cNvSpPr/>
          <p:nvPr/>
        </p:nvSpPr>
        <p:spPr bwMode="auto">
          <a:xfrm>
            <a:off x="5791200" y="2770496"/>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8" name="Action Button: Information 27">
            <a:hlinkClick r:id="rId5" action="ppaction://hlinksldjump" highlightClick="1"/>
          </p:cNvPr>
          <p:cNvSpPr/>
          <p:nvPr/>
        </p:nvSpPr>
        <p:spPr bwMode="auto">
          <a:xfrm>
            <a:off x="5791200" y="5666096"/>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30" name="AutoShape 343">
            <a:hlinkClick r:id="rId6"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31" name="5-Point Star 30">
            <a:hlinkClick r:id="rId7" action="ppaction://hlinksldjump"/>
          </p:cNvPr>
          <p:cNvSpPr/>
          <p:nvPr/>
        </p:nvSpPr>
        <p:spPr bwMode="auto">
          <a:xfrm>
            <a:off x="4267200" y="35814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91388013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2" name="Picture 25" descr="Standard%20Operating%20Procedures.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52800" y="2209800"/>
            <a:ext cx="5181600" cy="289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Rectangle 16"/>
          <p:cNvSpPr>
            <a:spLocks noChangeArrowheads="1"/>
          </p:cNvSpPr>
          <p:nvPr/>
        </p:nvSpPr>
        <p:spPr bwMode="auto">
          <a:xfrm>
            <a:off x="9063038" y="0"/>
            <a:ext cx="76200" cy="6858000"/>
          </a:xfrm>
          <a:prstGeom prst="rect">
            <a:avLst/>
          </a:prstGeom>
          <a:solidFill>
            <a:srgbClr val="FFC00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25604"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128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128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128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20000"/>
              </a:lnSpc>
              <a:spcBef>
                <a:spcPct val="30000"/>
              </a:spcBef>
              <a:buClr>
                <a:srgbClr val="015885"/>
              </a:buClr>
              <a:buFont typeface="Wingdings" panose="05000000000000000000" pitchFamily="2" charset="2"/>
              <a:buNone/>
            </a:pPr>
            <a:fld id="{63AE1442-D9D3-4A4E-A71A-76751AF5F4F1}" type="slidenum">
              <a:rPr lang="en-US" sz="900">
                <a:solidFill>
                  <a:srgbClr val="006892"/>
                </a:solidFill>
                <a:latin typeface="Arial" panose="020B0604020202020204" pitchFamily="34" charset="0"/>
              </a:rPr>
              <a:pPr algn="ctr" eaLnBrk="1" hangingPunct="1">
                <a:lnSpc>
                  <a:spcPct val="120000"/>
                </a:lnSpc>
                <a:spcBef>
                  <a:spcPct val="30000"/>
                </a:spcBef>
                <a:buClr>
                  <a:srgbClr val="015885"/>
                </a:buClr>
                <a:buFont typeface="Wingdings" panose="05000000000000000000" pitchFamily="2" charset="2"/>
                <a:buNone/>
              </a:pPr>
              <a:t>2</a:t>
            </a:fld>
            <a:endParaRPr lang="en-US" sz="900">
              <a:solidFill>
                <a:srgbClr val="006892"/>
              </a:solidFill>
              <a:latin typeface="Arial" panose="020B0604020202020204" pitchFamily="34" charset="0"/>
            </a:endParaRPr>
          </a:p>
        </p:txBody>
      </p:sp>
      <p:sp>
        <p:nvSpPr>
          <p:cNvPr id="45" name="Rectangle 9"/>
          <p:cNvSpPr>
            <a:spLocks noChangeArrowheads="1"/>
          </p:cNvSpPr>
          <p:nvPr/>
        </p:nvSpPr>
        <p:spPr bwMode="auto">
          <a:xfrm>
            <a:off x="7938" y="908050"/>
            <a:ext cx="76200" cy="5943600"/>
          </a:xfrm>
          <a:prstGeom prst="rect">
            <a:avLst/>
          </a:prstGeom>
          <a:solidFill>
            <a:srgbClr val="FFC00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46" name="Rectangle 3"/>
          <p:cNvSpPr>
            <a:spLocks noChangeArrowheads="1"/>
          </p:cNvSpPr>
          <p:nvPr/>
        </p:nvSpPr>
        <p:spPr bwMode="auto">
          <a:xfrm>
            <a:off x="-20638" y="914400"/>
            <a:ext cx="76201" cy="5943600"/>
          </a:xfrm>
          <a:prstGeom prst="rect">
            <a:avLst/>
          </a:prstGeom>
          <a:solidFill>
            <a:srgbClr val="00B05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47" name="AutoShape 5"/>
          <p:cNvSpPr>
            <a:spLocks noChangeArrowheads="1"/>
          </p:cNvSpPr>
          <p:nvPr/>
        </p:nvSpPr>
        <p:spPr bwMode="auto">
          <a:xfrm>
            <a:off x="-309563" y="312738"/>
            <a:ext cx="8367713" cy="622300"/>
          </a:xfrm>
          <a:prstGeom prst="roundRect">
            <a:avLst>
              <a:gd name="adj" fmla="val 50000"/>
            </a:avLst>
          </a:prstGeom>
          <a:solidFill>
            <a:srgbClr val="FFC000"/>
          </a:solidFill>
          <a:ln w="3175" algn="ctr">
            <a:noFill/>
            <a:round/>
            <a:headEnd/>
            <a:tailEnd/>
          </a:ln>
          <a:effectLst>
            <a:outerShdw dist="35921" dir="2700000" algn="ctr" rotWithShape="0">
              <a:srgbClr val="00B050"/>
            </a:outerShdw>
          </a:effectLst>
        </p:spPr>
        <p:txBody>
          <a:bodyPr wrap="none" anchor="ctr"/>
          <a:lstStyle/>
          <a:p>
            <a:pPr eaLnBrk="1" fontAlgn="auto" hangingPunct="1">
              <a:spcBef>
                <a:spcPts val="0"/>
              </a:spcBef>
              <a:spcAft>
                <a:spcPts val="0"/>
              </a:spcAft>
              <a:defRPr/>
            </a:pPr>
            <a:endParaRPr lang="en-US" sz="1000" b="0" kern="0" dirty="0">
              <a:solidFill>
                <a:sysClr val="windowText" lastClr="000000"/>
              </a:solidFill>
            </a:endParaRPr>
          </a:p>
        </p:txBody>
      </p:sp>
      <p:sp>
        <p:nvSpPr>
          <p:cNvPr id="48" name="AutoShape 6"/>
          <p:cNvSpPr>
            <a:spLocks noChangeArrowheads="1"/>
          </p:cNvSpPr>
          <p:nvPr/>
        </p:nvSpPr>
        <p:spPr bwMode="auto">
          <a:xfrm>
            <a:off x="-309563" y="293688"/>
            <a:ext cx="8367713" cy="622300"/>
          </a:xfrm>
          <a:prstGeom prst="roundRect">
            <a:avLst>
              <a:gd name="adj" fmla="val 50000"/>
            </a:avLst>
          </a:prstGeom>
          <a:solidFill>
            <a:srgbClr val="006892"/>
          </a:solidFill>
          <a:ln w="3175" algn="ctr">
            <a:noFill/>
            <a:round/>
            <a:headEnd/>
            <a:tailEnd/>
          </a:ln>
        </p:spPr>
        <p:txBody>
          <a:bodyPr wrap="none" anchor="ctr"/>
          <a:lstStyle/>
          <a:p>
            <a:pPr eaLnBrk="1" fontAlgn="auto" hangingPunct="1">
              <a:spcBef>
                <a:spcPts val="0"/>
              </a:spcBef>
              <a:spcAft>
                <a:spcPts val="0"/>
              </a:spcAft>
              <a:defRPr/>
            </a:pPr>
            <a:endParaRPr lang="en-US" sz="1000" b="0" kern="0" dirty="0">
              <a:solidFill>
                <a:sysClr val="windowText" lastClr="000000"/>
              </a:solidFill>
            </a:endParaRPr>
          </a:p>
        </p:txBody>
      </p:sp>
      <p:sp>
        <p:nvSpPr>
          <p:cNvPr id="49" name="Rectangle 7"/>
          <p:cNvSpPr>
            <a:spLocks noChangeArrowheads="1"/>
          </p:cNvSpPr>
          <p:nvPr/>
        </p:nvSpPr>
        <p:spPr bwMode="auto">
          <a:xfrm>
            <a:off x="-179388" y="0"/>
            <a:ext cx="8256588" cy="609600"/>
          </a:xfrm>
          <a:prstGeom prst="rect">
            <a:avLst/>
          </a:prstGeom>
          <a:solidFill>
            <a:srgbClr val="006892"/>
          </a:solidFill>
          <a:ln w="9525">
            <a:noFill/>
            <a:miter lim="800000"/>
            <a:headEnd/>
            <a:tailEnd/>
          </a:ln>
        </p:spPr>
        <p:txBody>
          <a:bodyPr wrap="none" anchor="ctr"/>
          <a:lstStyle/>
          <a:p>
            <a:pPr eaLnBrk="1" fontAlgn="auto" hangingPunct="1">
              <a:spcBef>
                <a:spcPts val="0"/>
              </a:spcBef>
              <a:spcAft>
                <a:spcPts val="0"/>
              </a:spcAft>
              <a:defRPr/>
            </a:pPr>
            <a:endParaRPr lang="en-US" sz="1000" b="0" kern="0" dirty="0">
              <a:solidFill>
                <a:srgbClr val="000000"/>
              </a:solidFill>
            </a:endParaRPr>
          </a:p>
        </p:txBody>
      </p:sp>
      <p:sp>
        <p:nvSpPr>
          <p:cNvPr id="50" name="AutoShape 8"/>
          <p:cNvSpPr>
            <a:spLocks noChangeArrowheads="1"/>
          </p:cNvSpPr>
          <p:nvPr/>
        </p:nvSpPr>
        <p:spPr bwMode="auto">
          <a:xfrm>
            <a:off x="-111125" y="363538"/>
            <a:ext cx="8221663" cy="293687"/>
          </a:xfrm>
          <a:prstGeom prst="roundRect">
            <a:avLst>
              <a:gd name="adj" fmla="val 16667"/>
            </a:avLst>
          </a:prstGeom>
          <a:solidFill>
            <a:srgbClr val="FFFFFF"/>
          </a:solidFill>
          <a:ln w="3175" algn="ctr">
            <a:noFill/>
            <a:round/>
            <a:headEnd/>
            <a:tailEnd/>
          </a:ln>
          <a:effectLst/>
        </p:spPr>
        <p:txBody>
          <a:bodyPr wrap="none" anchor="ctr"/>
          <a:lstStyle/>
          <a:p>
            <a:pPr eaLnBrk="1" fontAlgn="auto" hangingPunct="1">
              <a:spcBef>
                <a:spcPts val="0"/>
              </a:spcBef>
              <a:spcAft>
                <a:spcPts val="0"/>
              </a:spcAft>
              <a:defRPr/>
            </a:pPr>
            <a:r>
              <a:rPr lang="en-GB" sz="1400" i="1" kern="0" dirty="0">
                <a:solidFill>
                  <a:srgbClr val="002060"/>
                </a:solidFill>
              </a:rPr>
              <a:t>   </a:t>
            </a:r>
            <a:r>
              <a:rPr lang="en-GB" sz="1400" i="1" kern="0" dirty="0" smtClean="0">
                <a:solidFill>
                  <a:srgbClr val="002060"/>
                </a:solidFill>
              </a:rPr>
              <a:t>Finance </a:t>
            </a:r>
            <a:r>
              <a:rPr lang="en-GB" sz="1400" i="1" kern="0" dirty="0">
                <a:solidFill>
                  <a:srgbClr val="002060"/>
                </a:solidFill>
              </a:rPr>
              <a:t>Module – Contents</a:t>
            </a:r>
          </a:p>
        </p:txBody>
      </p:sp>
      <p:sp>
        <p:nvSpPr>
          <p:cNvPr id="51" name="Rectangle 15"/>
          <p:cNvSpPr>
            <a:spLocks noChangeArrowheads="1"/>
          </p:cNvSpPr>
          <p:nvPr/>
        </p:nvSpPr>
        <p:spPr bwMode="auto">
          <a:xfrm>
            <a:off x="9097963" y="0"/>
            <a:ext cx="77787" cy="6858000"/>
          </a:xfrm>
          <a:prstGeom prst="rect">
            <a:avLst/>
          </a:prstGeom>
          <a:solidFill>
            <a:srgbClr val="00B050"/>
          </a:solidFill>
          <a:ln w="3175" algn="ctr">
            <a:noFill/>
            <a:miter lim="800000"/>
            <a:headEnd/>
            <a:tailEnd/>
          </a:ln>
        </p:spPr>
        <p:txBody>
          <a:bodyPr wrap="none" anchor="ctr"/>
          <a:lstStyle/>
          <a:p>
            <a:pPr algn="ctr">
              <a:lnSpc>
                <a:spcPct val="85000"/>
              </a:lnSpc>
              <a:defRPr/>
            </a:pPr>
            <a:endParaRPr lang="en-US" sz="1500" dirty="0">
              <a:solidFill>
                <a:srgbClr val="FFFFFF"/>
              </a:solidFill>
              <a:latin typeface="Arial" charset="0"/>
              <a:cs typeface="+mn-cs"/>
            </a:endParaRPr>
          </a:p>
        </p:txBody>
      </p:sp>
      <p:grpSp>
        <p:nvGrpSpPr>
          <p:cNvPr id="25612" name="Group 94"/>
          <p:cNvGrpSpPr>
            <a:grpSpLocks/>
          </p:cNvGrpSpPr>
          <p:nvPr/>
        </p:nvGrpSpPr>
        <p:grpSpPr bwMode="auto">
          <a:xfrm>
            <a:off x="3244103" y="2068887"/>
            <a:ext cx="5432425" cy="3200400"/>
            <a:chOff x="3227832" y="2084833"/>
            <a:chExt cx="5431536" cy="3200399"/>
          </a:xfrm>
        </p:grpSpPr>
        <p:sp>
          <p:nvSpPr>
            <p:cNvPr id="80" name="Rectangle 18"/>
            <p:cNvSpPr>
              <a:spLocks noChangeArrowheads="1"/>
            </p:cNvSpPr>
            <p:nvPr/>
          </p:nvSpPr>
          <p:spPr bwMode="auto">
            <a:xfrm flipH="1">
              <a:off x="8564134" y="2089595"/>
              <a:ext cx="92060" cy="3195637"/>
            </a:xfrm>
            <a:prstGeom prst="rect">
              <a:avLst/>
            </a:prstGeom>
            <a:solidFill>
              <a:srgbClr val="336699"/>
            </a:solidFill>
            <a:ln w="9525">
              <a:noFill/>
              <a:miter lim="800000"/>
              <a:headEnd/>
              <a:tailEnd/>
            </a:ln>
          </p:spPr>
          <p:txBody>
            <a:bodyPr wrap="none" anchor="ctr"/>
            <a:lstStyle/>
            <a:p>
              <a:pPr eaLnBrk="1" fontAlgn="auto" hangingPunct="1">
                <a:spcBef>
                  <a:spcPts val="0"/>
                </a:spcBef>
                <a:spcAft>
                  <a:spcPts val="0"/>
                </a:spcAft>
                <a:defRPr/>
              </a:pPr>
              <a:endParaRPr lang="en-US" sz="1000" b="0" kern="0" dirty="0">
                <a:solidFill>
                  <a:sysClr val="windowText" lastClr="000000"/>
                </a:solidFill>
              </a:endParaRPr>
            </a:p>
          </p:txBody>
        </p:sp>
        <p:sp>
          <p:nvSpPr>
            <p:cNvPr id="81" name="Rectangle 18"/>
            <p:cNvSpPr>
              <a:spLocks noChangeArrowheads="1"/>
            </p:cNvSpPr>
            <p:nvPr/>
          </p:nvSpPr>
          <p:spPr bwMode="auto">
            <a:xfrm rot="16200000">
              <a:off x="5868986" y="2488501"/>
              <a:ext cx="157163" cy="5423600"/>
            </a:xfrm>
            <a:prstGeom prst="rect">
              <a:avLst/>
            </a:prstGeom>
            <a:solidFill>
              <a:srgbClr val="336699"/>
            </a:solidFill>
            <a:ln w="9525">
              <a:noFill/>
              <a:miter lim="800000"/>
              <a:headEnd/>
              <a:tailEnd/>
            </a:ln>
          </p:spPr>
          <p:txBody>
            <a:bodyPr wrap="none" anchor="ctr"/>
            <a:lstStyle/>
            <a:p>
              <a:pPr eaLnBrk="1" fontAlgn="auto" hangingPunct="1">
                <a:spcBef>
                  <a:spcPts val="0"/>
                </a:spcBef>
                <a:spcAft>
                  <a:spcPts val="0"/>
                </a:spcAft>
                <a:defRPr/>
              </a:pPr>
              <a:endParaRPr lang="en-US" sz="1000" b="0" kern="0" dirty="0">
                <a:solidFill>
                  <a:sysClr val="windowText" lastClr="000000"/>
                </a:solidFill>
              </a:endParaRPr>
            </a:p>
          </p:txBody>
        </p:sp>
        <p:sp>
          <p:nvSpPr>
            <p:cNvPr id="82" name="Rectangle 18"/>
            <p:cNvSpPr>
              <a:spLocks noChangeArrowheads="1"/>
            </p:cNvSpPr>
            <p:nvPr/>
          </p:nvSpPr>
          <p:spPr bwMode="auto">
            <a:xfrm rot="5400000" flipV="1">
              <a:off x="5861051" y="-548386"/>
              <a:ext cx="157162" cy="5423599"/>
            </a:xfrm>
            <a:prstGeom prst="rect">
              <a:avLst/>
            </a:prstGeom>
            <a:solidFill>
              <a:srgbClr val="336699"/>
            </a:solidFill>
            <a:ln w="9525">
              <a:noFill/>
              <a:miter lim="800000"/>
              <a:headEnd/>
              <a:tailEnd/>
            </a:ln>
          </p:spPr>
          <p:txBody>
            <a:bodyPr wrap="none" anchor="ctr"/>
            <a:lstStyle/>
            <a:p>
              <a:pPr eaLnBrk="1" fontAlgn="auto" hangingPunct="1">
                <a:spcBef>
                  <a:spcPts val="0"/>
                </a:spcBef>
                <a:spcAft>
                  <a:spcPts val="0"/>
                </a:spcAft>
                <a:defRPr/>
              </a:pPr>
              <a:endParaRPr lang="en-US" sz="1000" b="0" kern="0" dirty="0">
                <a:solidFill>
                  <a:sysClr val="windowText" lastClr="000000"/>
                </a:solidFill>
              </a:endParaRPr>
            </a:p>
          </p:txBody>
        </p:sp>
        <p:sp>
          <p:nvSpPr>
            <p:cNvPr id="83" name="Rectangle 18"/>
            <p:cNvSpPr>
              <a:spLocks noChangeArrowheads="1"/>
            </p:cNvSpPr>
            <p:nvPr/>
          </p:nvSpPr>
          <p:spPr bwMode="auto">
            <a:xfrm flipV="1">
              <a:off x="3227832" y="2089595"/>
              <a:ext cx="92060" cy="3195637"/>
            </a:xfrm>
            <a:prstGeom prst="rect">
              <a:avLst/>
            </a:prstGeom>
            <a:solidFill>
              <a:srgbClr val="336699"/>
            </a:solidFill>
            <a:ln w="9525">
              <a:noFill/>
              <a:miter lim="800000"/>
              <a:headEnd/>
              <a:tailEnd/>
            </a:ln>
          </p:spPr>
          <p:txBody>
            <a:bodyPr wrap="none" anchor="ctr"/>
            <a:lstStyle/>
            <a:p>
              <a:pPr eaLnBrk="1" fontAlgn="auto" hangingPunct="1">
                <a:spcBef>
                  <a:spcPts val="0"/>
                </a:spcBef>
                <a:spcAft>
                  <a:spcPts val="0"/>
                </a:spcAft>
                <a:defRPr/>
              </a:pPr>
              <a:endParaRPr lang="en-US" sz="1000" b="0" kern="0" dirty="0">
                <a:solidFill>
                  <a:sysClr val="windowText" lastClr="000000"/>
                </a:solidFill>
              </a:endParaRPr>
            </a:p>
          </p:txBody>
        </p:sp>
        <p:sp>
          <p:nvSpPr>
            <p:cNvPr id="84" name="Rectangle 18"/>
            <p:cNvSpPr>
              <a:spLocks noChangeArrowheads="1"/>
            </p:cNvSpPr>
            <p:nvPr/>
          </p:nvSpPr>
          <p:spPr bwMode="auto">
            <a:xfrm flipH="1">
              <a:off x="8564134" y="2259458"/>
              <a:ext cx="42855" cy="2855911"/>
            </a:xfrm>
            <a:prstGeom prst="rect">
              <a:avLst/>
            </a:prstGeom>
            <a:solidFill>
              <a:srgbClr val="ACD59B"/>
            </a:solidFill>
            <a:ln w="9525">
              <a:noFill/>
              <a:miter lim="800000"/>
              <a:headEnd/>
              <a:tailEnd/>
            </a:ln>
          </p:spPr>
          <p:txBody>
            <a:bodyPr wrap="none" anchor="ctr"/>
            <a:lstStyle/>
            <a:p>
              <a:pPr algn="ctr">
                <a:lnSpc>
                  <a:spcPct val="85000"/>
                </a:lnSpc>
                <a:defRPr/>
              </a:pPr>
              <a:endParaRPr lang="en-US" sz="1000" dirty="0">
                <a:solidFill>
                  <a:srgbClr val="FFFFFF"/>
                </a:solidFill>
                <a:latin typeface="Arial" charset="0"/>
                <a:cs typeface="+mn-cs"/>
              </a:endParaRPr>
            </a:p>
          </p:txBody>
        </p:sp>
        <p:sp>
          <p:nvSpPr>
            <p:cNvPr id="85" name="Rectangle 18"/>
            <p:cNvSpPr>
              <a:spLocks noChangeArrowheads="1"/>
            </p:cNvSpPr>
            <p:nvPr/>
          </p:nvSpPr>
          <p:spPr bwMode="auto">
            <a:xfrm rot="16200000">
              <a:off x="5903913" y="2532936"/>
              <a:ext cx="66675" cy="5244242"/>
            </a:xfrm>
            <a:prstGeom prst="rect">
              <a:avLst/>
            </a:prstGeom>
            <a:solidFill>
              <a:srgbClr val="ACD59B"/>
            </a:solidFill>
            <a:ln w="9525">
              <a:noFill/>
              <a:miter lim="800000"/>
              <a:headEnd/>
              <a:tailEnd/>
            </a:ln>
          </p:spPr>
          <p:txBody>
            <a:bodyPr wrap="none" anchor="ctr"/>
            <a:lstStyle/>
            <a:p>
              <a:pPr algn="ctr">
                <a:lnSpc>
                  <a:spcPct val="85000"/>
                </a:lnSpc>
                <a:defRPr/>
              </a:pPr>
              <a:endParaRPr lang="en-US" sz="1000" dirty="0">
                <a:solidFill>
                  <a:srgbClr val="FFFFFF"/>
                </a:solidFill>
                <a:latin typeface="Arial" charset="0"/>
                <a:cs typeface="+mn-cs"/>
              </a:endParaRPr>
            </a:p>
          </p:txBody>
        </p:sp>
        <p:sp>
          <p:nvSpPr>
            <p:cNvPr id="86" name="Rectangle 18"/>
            <p:cNvSpPr>
              <a:spLocks noChangeArrowheads="1"/>
            </p:cNvSpPr>
            <p:nvPr/>
          </p:nvSpPr>
          <p:spPr bwMode="auto">
            <a:xfrm rot="5400000" flipV="1">
              <a:off x="5904707" y="-412669"/>
              <a:ext cx="65087" cy="5244242"/>
            </a:xfrm>
            <a:prstGeom prst="rect">
              <a:avLst/>
            </a:prstGeom>
            <a:solidFill>
              <a:srgbClr val="ACD59B"/>
            </a:solidFill>
            <a:ln w="9525">
              <a:noFill/>
              <a:miter lim="800000"/>
              <a:headEnd/>
              <a:tailEnd/>
            </a:ln>
          </p:spPr>
          <p:txBody>
            <a:bodyPr wrap="none" anchor="ctr"/>
            <a:lstStyle/>
            <a:p>
              <a:pPr algn="ctr">
                <a:lnSpc>
                  <a:spcPct val="85000"/>
                </a:lnSpc>
                <a:defRPr/>
              </a:pPr>
              <a:endParaRPr lang="en-US" sz="1000" dirty="0">
                <a:solidFill>
                  <a:srgbClr val="FFFFFF"/>
                </a:solidFill>
                <a:latin typeface="Arial" charset="0"/>
                <a:cs typeface="+mn-cs"/>
              </a:endParaRPr>
            </a:p>
          </p:txBody>
        </p:sp>
        <p:sp>
          <p:nvSpPr>
            <p:cNvPr id="87" name="Rectangle 18"/>
            <p:cNvSpPr>
              <a:spLocks noChangeArrowheads="1"/>
            </p:cNvSpPr>
            <p:nvPr/>
          </p:nvSpPr>
          <p:spPr bwMode="auto">
            <a:xfrm flipV="1">
              <a:off x="3277036" y="2259458"/>
              <a:ext cx="42856" cy="2855911"/>
            </a:xfrm>
            <a:prstGeom prst="rect">
              <a:avLst/>
            </a:prstGeom>
            <a:solidFill>
              <a:srgbClr val="ACD59B"/>
            </a:solidFill>
            <a:ln w="9525">
              <a:noFill/>
              <a:miter lim="800000"/>
              <a:headEnd/>
              <a:tailEnd/>
            </a:ln>
          </p:spPr>
          <p:txBody>
            <a:bodyPr wrap="none" anchor="ctr"/>
            <a:lstStyle/>
            <a:p>
              <a:pPr algn="ctr">
                <a:lnSpc>
                  <a:spcPct val="85000"/>
                </a:lnSpc>
                <a:defRPr/>
              </a:pPr>
              <a:endParaRPr lang="en-US" sz="1000" dirty="0">
                <a:solidFill>
                  <a:srgbClr val="FFFFFF"/>
                </a:solidFill>
                <a:latin typeface="Arial" charset="0"/>
                <a:cs typeface="+mn-cs"/>
              </a:endParaRPr>
            </a:p>
          </p:txBody>
        </p:sp>
      </p:grpSp>
      <p:sp>
        <p:nvSpPr>
          <p:cNvPr id="89" name="Text Box 51">
            <a:hlinkClick r:id="rId4" action="ppaction://hlinksldjump"/>
          </p:cNvPr>
          <p:cNvSpPr>
            <a:spLocks noChangeArrowheads="1"/>
          </p:cNvSpPr>
          <p:nvPr/>
        </p:nvSpPr>
        <p:spPr bwMode="auto">
          <a:xfrm>
            <a:off x="487363" y="3054350"/>
            <a:ext cx="1984375" cy="374650"/>
          </a:xfrm>
          <a:prstGeom prst="rect">
            <a:avLst/>
          </a:prstGeom>
          <a:gradFill>
            <a:gsLst>
              <a:gs pos="0">
                <a:srgbClr val="E7FBFD"/>
              </a:gs>
              <a:gs pos="100000">
                <a:srgbClr val="ACD59B"/>
              </a:gs>
            </a:gsLst>
            <a:lin ang="5400000" scaled="1"/>
          </a:gradFill>
          <a:ln w="6350" algn="ctr">
            <a:noFill/>
            <a:miter lim="800000"/>
            <a:headEnd/>
            <a:tailEnd/>
          </a:ln>
          <a:effectLst>
            <a:outerShdw dist="107763" dir="2700000" algn="ctr" rotWithShape="0">
              <a:srgbClr val="ACD59B">
                <a:alpha val="50000"/>
              </a:srgbClr>
            </a:outerShdw>
          </a:effectLst>
        </p:spPr>
        <p:txBody>
          <a:bodyPr anchor="ctr"/>
          <a:lstStyle/>
          <a:p>
            <a:pPr eaLnBrk="1" fontAlgn="auto" hangingPunct="1">
              <a:spcBef>
                <a:spcPts val="0"/>
              </a:spcBef>
              <a:spcAft>
                <a:spcPts val="0"/>
              </a:spcAft>
              <a:defRPr/>
            </a:pPr>
            <a:r>
              <a:rPr lang="en-US" sz="1000" kern="0" dirty="0">
                <a:solidFill>
                  <a:srgbClr val="002060"/>
                </a:solidFill>
              </a:rPr>
              <a:t>Amendments and Document Control</a:t>
            </a:r>
          </a:p>
        </p:txBody>
      </p:sp>
      <p:sp>
        <p:nvSpPr>
          <p:cNvPr id="90" name="Text Box 57">
            <a:hlinkClick r:id="rId4" action="ppaction://hlinksldjump" tooltip="Click to open Authority Matrix"/>
          </p:cNvPr>
          <p:cNvSpPr>
            <a:spLocks noChangeArrowheads="1"/>
          </p:cNvSpPr>
          <p:nvPr/>
        </p:nvSpPr>
        <p:spPr bwMode="auto">
          <a:xfrm>
            <a:off x="487363" y="4724400"/>
            <a:ext cx="1984375" cy="374650"/>
          </a:xfrm>
          <a:prstGeom prst="rect">
            <a:avLst/>
          </a:prstGeom>
          <a:gradFill>
            <a:gsLst>
              <a:gs pos="0">
                <a:srgbClr val="E7FBFD"/>
              </a:gs>
              <a:gs pos="100000">
                <a:srgbClr val="ACD59B"/>
              </a:gs>
            </a:gsLst>
            <a:lin ang="5400000" scaled="1"/>
          </a:gradFill>
          <a:ln w="6350" algn="ctr">
            <a:noFill/>
            <a:miter lim="800000"/>
            <a:headEnd/>
            <a:tailEnd/>
          </a:ln>
          <a:effectLst>
            <a:outerShdw dist="107763" dir="2700000" algn="ctr" rotWithShape="0">
              <a:srgbClr val="ACD59B">
                <a:alpha val="50000"/>
              </a:srgbClr>
            </a:outerShdw>
          </a:effectLst>
        </p:spPr>
        <p:txBody>
          <a:bodyPr anchor="ctr"/>
          <a:lstStyle/>
          <a:p>
            <a:pPr eaLnBrk="1" fontAlgn="auto" hangingPunct="1">
              <a:spcBef>
                <a:spcPts val="0"/>
              </a:spcBef>
              <a:spcAft>
                <a:spcPts val="0"/>
              </a:spcAft>
              <a:defRPr/>
            </a:pPr>
            <a:r>
              <a:rPr lang="en-US" sz="1000" kern="0" dirty="0">
                <a:solidFill>
                  <a:srgbClr val="002060"/>
                </a:solidFill>
              </a:rPr>
              <a:t>Resources</a:t>
            </a:r>
          </a:p>
        </p:txBody>
      </p:sp>
      <p:sp>
        <p:nvSpPr>
          <p:cNvPr id="91" name="Text Box 59">
            <a:hlinkClick r:id="rId5" action="ppaction://hlinksldjump"/>
          </p:cNvPr>
          <p:cNvSpPr>
            <a:spLocks noChangeArrowheads="1"/>
          </p:cNvSpPr>
          <p:nvPr/>
        </p:nvSpPr>
        <p:spPr bwMode="auto">
          <a:xfrm>
            <a:off x="487363" y="2084388"/>
            <a:ext cx="1984375" cy="393700"/>
          </a:xfrm>
          <a:prstGeom prst="rect">
            <a:avLst/>
          </a:prstGeom>
          <a:gradFill>
            <a:gsLst>
              <a:gs pos="0">
                <a:srgbClr val="E7FBFD"/>
              </a:gs>
              <a:gs pos="100000">
                <a:srgbClr val="ACD59B"/>
              </a:gs>
            </a:gsLst>
            <a:lin ang="5400000" scaled="1"/>
          </a:gradFill>
          <a:ln w="6350" algn="ctr">
            <a:noFill/>
            <a:miter lim="800000"/>
            <a:headEnd/>
            <a:tailEnd/>
          </a:ln>
          <a:effectLst>
            <a:outerShdw dist="107763" dir="2700000" algn="ctr" rotWithShape="0">
              <a:srgbClr val="ACD59B">
                <a:alpha val="50000"/>
              </a:srgbClr>
            </a:outerShdw>
          </a:effectLst>
        </p:spPr>
        <p:txBody>
          <a:bodyPr anchor="ctr"/>
          <a:lstStyle/>
          <a:p>
            <a:pPr eaLnBrk="1" fontAlgn="auto" hangingPunct="1">
              <a:spcBef>
                <a:spcPts val="0"/>
              </a:spcBef>
              <a:spcAft>
                <a:spcPts val="0"/>
              </a:spcAft>
              <a:defRPr/>
            </a:pPr>
            <a:r>
              <a:rPr lang="en-US" sz="1000" kern="0" dirty="0">
                <a:solidFill>
                  <a:srgbClr val="002060"/>
                </a:solidFill>
              </a:rPr>
              <a:t>Objective of the Manual</a:t>
            </a:r>
          </a:p>
        </p:txBody>
      </p:sp>
      <p:sp>
        <p:nvSpPr>
          <p:cNvPr id="92" name="Text Box 53">
            <a:hlinkClick r:id="rId6" action="ppaction://hlinksldjump"/>
          </p:cNvPr>
          <p:cNvSpPr>
            <a:spLocks noChangeArrowheads="1"/>
          </p:cNvSpPr>
          <p:nvPr/>
        </p:nvSpPr>
        <p:spPr bwMode="auto">
          <a:xfrm>
            <a:off x="487363" y="3890963"/>
            <a:ext cx="1981200" cy="376237"/>
          </a:xfrm>
          <a:prstGeom prst="rect">
            <a:avLst/>
          </a:prstGeom>
          <a:gradFill>
            <a:gsLst>
              <a:gs pos="0">
                <a:srgbClr val="E7FBFD"/>
              </a:gs>
              <a:gs pos="100000">
                <a:srgbClr val="ACD59B"/>
              </a:gs>
            </a:gsLst>
            <a:lin ang="5400000" scaled="1"/>
          </a:gradFill>
          <a:ln w="6350" algn="ctr">
            <a:noFill/>
            <a:miter lim="800000"/>
            <a:headEnd/>
            <a:tailEnd/>
          </a:ln>
          <a:effectLst>
            <a:outerShdw dist="107763" dir="2700000" algn="ctr" rotWithShape="0">
              <a:srgbClr val="ACD59B">
                <a:alpha val="50000"/>
              </a:srgbClr>
            </a:outerShdw>
          </a:effectLst>
        </p:spPr>
        <p:txBody>
          <a:bodyPr anchor="ctr"/>
          <a:lstStyle/>
          <a:p>
            <a:pPr eaLnBrk="1" fontAlgn="auto" hangingPunct="1">
              <a:spcBef>
                <a:spcPts val="0"/>
              </a:spcBef>
              <a:spcAft>
                <a:spcPts val="0"/>
              </a:spcAft>
              <a:defRPr/>
            </a:pPr>
            <a:r>
              <a:rPr lang="en-US" sz="1000" kern="0" dirty="0">
                <a:solidFill>
                  <a:srgbClr val="002060"/>
                </a:solidFill>
              </a:rPr>
              <a:t>Operating Procedure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4995538" y="3249246"/>
            <a:ext cx="205343" cy="1765"/>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20</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.5</a:t>
            </a:r>
            <a:r>
              <a:rPr lang="en-US" sz="900" kern="1200" dirty="0" smtClean="0">
                <a:solidFill>
                  <a:schemeClr val="bg1"/>
                </a:solidFill>
              </a:rPr>
              <a:t>. Invoicing  (Crude Oil) </a:t>
            </a:r>
            <a:r>
              <a:rPr lang="en-US" sz="900" dirty="0" smtClean="0">
                <a:solidFill>
                  <a:schemeClr val="bg1"/>
                </a:solidFill>
              </a:rPr>
              <a:t>– </a:t>
            </a:r>
            <a:r>
              <a:rPr lang="en-US" sz="900" kern="1200" dirty="0" smtClean="0">
                <a:solidFill>
                  <a:schemeClr val="bg1"/>
                </a:solidFill>
              </a:rPr>
              <a:t>Page 2 of 3</a:t>
            </a:r>
          </a:p>
        </p:txBody>
      </p:sp>
      <p:grpSp>
        <p:nvGrpSpPr>
          <p:cNvPr id="2" name="Group 3"/>
          <p:cNvGrpSpPr/>
          <p:nvPr/>
        </p:nvGrpSpPr>
        <p:grpSpPr>
          <a:xfrm>
            <a:off x="3886200" y="3352800"/>
            <a:ext cx="2133600"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Takes a print out of the invoice and sends it to Manager - Finance</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5.4.</a:t>
              </a:r>
              <a:endParaRPr lang="en-US" sz="800" b="0" dirty="0">
                <a:solidFill>
                  <a:srgbClr val="002060"/>
                </a:solidFill>
              </a:endParaRPr>
            </a:p>
          </p:txBody>
        </p:sp>
      </p:grpSp>
      <p:grpSp>
        <p:nvGrpSpPr>
          <p:cNvPr id="3" name="Group 2"/>
          <p:cNvGrpSpPr/>
          <p:nvPr/>
        </p:nvGrpSpPr>
        <p:grpSpPr>
          <a:xfrm>
            <a:off x="3886399" y="2057400"/>
            <a:ext cx="2136359" cy="1090057"/>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Runs a program in SAP (provides invoice number reference and date) to account for the Cairn's share of revenue and sales tax amount in the corporate books</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5.3.</a:t>
              </a:r>
              <a:endParaRPr lang="en-US" sz="800" b="0" dirty="0">
                <a:solidFill>
                  <a:srgbClr val="002060"/>
                </a:solidFill>
              </a:endParaRPr>
            </a:p>
          </p:txBody>
        </p:sp>
      </p:grpSp>
      <p:cxnSp>
        <p:nvCxnSpPr>
          <p:cNvPr id="19" name="Elbow Connector 34"/>
          <p:cNvCxnSpPr>
            <a:cxnSpLocks noChangeShapeType="1"/>
            <a:stCxn id="21" idx="2"/>
            <a:endCxn id="29" idx="1"/>
          </p:cNvCxnSpPr>
          <p:nvPr/>
        </p:nvCxnSpPr>
        <p:spPr bwMode="auto">
          <a:xfrm rot="5400000">
            <a:off x="5004110" y="5902099"/>
            <a:ext cx="179961" cy="4676"/>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4" name="Group 19"/>
          <p:cNvGrpSpPr/>
          <p:nvPr/>
        </p:nvGrpSpPr>
        <p:grpSpPr>
          <a:xfrm>
            <a:off x="3883736" y="4724400"/>
            <a:ext cx="2136359" cy="1090057"/>
            <a:chOff x="4192074" y="1638121"/>
            <a:chExt cx="1677988" cy="838200"/>
          </a:xfrm>
        </p:grpSpPr>
        <p:sp>
          <p:nvSpPr>
            <p:cNvPr id="2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Manager - Finance reviews and signs on the commercial and tax invoice</a:t>
              </a:r>
            </a:p>
          </p:txBody>
        </p:sp>
        <p:sp>
          <p:nvSpPr>
            <p:cNvPr id="2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Manager Sales Finance</a:t>
              </a:r>
              <a:endParaRPr lang="en-US" sz="800" b="0" dirty="0">
                <a:solidFill>
                  <a:srgbClr val="002060"/>
                </a:solidFill>
              </a:endParaRPr>
            </a:p>
          </p:txBody>
        </p:sp>
        <p:sp>
          <p:nvSpPr>
            <p:cNvPr id="23"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5.5.</a:t>
              </a:r>
              <a:endParaRPr lang="en-US" sz="800" b="0" dirty="0">
                <a:solidFill>
                  <a:srgbClr val="002060"/>
                </a:solidFill>
              </a:endParaRPr>
            </a:p>
          </p:txBody>
        </p:sp>
      </p:grpSp>
      <p:cxnSp>
        <p:nvCxnSpPr>
          <p:cNvPr id="24" name="Elbow Connector 34"/>
          <p:cNvCxnSpPr>
            <a:cxnSpLocks noChangeShapeType="1"/>
            <a:stCxn id="35854" idx="2"/>
            <a:endCxn id="22" idx="0"/>
          </p:cNvCxnSpPr>
          <p:nvPr/>
        </p:nvCxnSpPr>
        <p:spPr bwMode="auto">
          <a:xfrm rot="16200000" flipH="1">
            <a:off x="4983082" y="4610043"/>
            <a:ext cx="228600" cy="1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9" name="Pentagon 28"/>
          <p:cNvSpPr/>
          <p:nvPr/>
        </p:nvSpPr>
        <p:spPr bwMode="auto">
          <a:xfrm rot="5400000">
            <a:off x="4901252"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cxnSp>
        <p:nvCxnSpPr>
          <p:cNvPr id="25" name="Elbow Connector 34"/>
          <p:cNvCxnSpPr>
            <a:cxnSpLocks noChangeShapeType="1"/>
            <a:stCxn id="26" idx="3"/>
            <a:endCxn id="35852" idx="0"/>
          </p:cNvCxnSpPr>
          <p:nvPr/>
        </p:nvCxnSpPr>
        <p:spPr bwMode="auto">
          <a:xfrm rot="5400000">
            <a:off x="5064651" y="2016651"/>
            <a:ext cx="76200" cy="5298"/>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6" name="Pentagon 25"/>
          <p:cNvSpPr/>
          <p:nvPr/>
        </p:nvSpPr>
        <p:spPr bwMode="auto">
          <a:xfrm rot="5400000">
            <a:off x="4914900" y="16383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sp>
        <p:nvSpPr>
          <p:cNvPr id="27" name="Action Button: Information 26">
            <a:hlinkClick r:id="rId3" action="ppaction://hlinksldjump" highlightClick="1"/>
          </p:cNvPr>
          <p:cNvSpPr/>
          <p:nvPr/>
        </p:nvSpPr>
        <p:spPr bwMode="auto">
          <a:xfrm>
            <a:off x="5791200" y="4343400"/>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8" name="AutoShape 343">
            <a:hlinkClick r:id="rId4"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91388013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4955759" y="3287345"/>
            <a:ext cx="281543" cy="1766"/>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21</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.5</a:t>
            </a:r>
            <a:r>
              <a:rPr lang="en-US" sz="900" kern="1200" dirty="0" smtClean="0">
                <a:solidFill>
                  <a:schemeClr val="bg1"/>
                </a:solidFill>
              </a:rPr>
              <a:t>. Invoicing  (Crude Oil) </a:t>
            </a:r>
            <a:r>
              <a:rPr lang="en-US" sz="900" dirty="0" smtClean="0">
                <a:solidFill>
                  <a:schemeClr val="bg1"/>
                </a:solidFill>
              </a:rPr>
              <a:t>– </a:t>
            </a:r>
            <a:r>
              <a:rPr lang="en-US" sz="900" kern="1200" dirty="0" smtClean="0">
                <a:solidFill>
                  <a:schemeClr val="bg1"/>
                </a:solidFill>
              </a:rPr>
              <a:t>Page 3 of 3</a:t>
            </a:r>
          </a:p>
        </p:txBody>
      </p:sp>
      <p:grpSp>
        <p:nvGrpSpPr>
          <p:cNvPr id="2" name="Group 3"/>
          <p:cNvGrpSpPr/>
          <p:nvPr/>
        </p:nvGrpSpPr>
        <p:grpSpPr>
          <a:xfrm>
            <a:off x="3886199" y="3429000"/>
            <a:ext cx="2130643" cy="12192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Prepares a reconciliation of log of invoices and credit / debit notes with customer ledger entries in corporate books on a monthly basis</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5.7.</a:t>
              </a:r>
              <a:endParaRPr lang="en-US" sz="800" b="0" dirty="0">
                <a:solidFill>
                  <a:srgbClr val="002060"/>
                </a:solidFill>
              </a:endParaRPr>
            </a:p>
          </p:txBody>
        </p:sp>
      </p:grpSp>
      <p:grpSp>
        <p:nvGrpSpPr>
          <p:cNvPr id="3" name="Group 2"/>
          <p:cNvGrpSpPr/>
          <p:nvPr/>
        </p:nvGrpSpPr>
        <p:grpSpPr>
          <a:xfrm>
            <a:off x="3886400" y="2057400"/>
            <a:ext cx="2133400" cy="1090057"/>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the commercial and tax invoice to the customer and the JV partner</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5.6.</a:t>
              </a:r>
              <a:endParaRPr lang="en-US" sz="800" b="0" dirty="0">
                <a:solidFill>
                  <a:srgbClr val="002060"/>
                </a:solidFill>
              </a:endParaRPr>
            </a:p>
          </p:txBody>
        </p:sp>
      </p:grpSp>
      <p:cxnSp>
        <p:nvCxnSpPr>
          <p:cNvPr id="19" name="Elbow Connector 34"/>
          <p:cNvCxnSpPr>
            <a:cxnSpLocks noChangeShapeType="1"/>
            <a:stCxn id="21" idx="3"/>
            <a:endCxn id="32" idx="1"/>
          </p:cNvCxnSpPr>
          <p:nvPr/>
        </p:nvCxnSpPr>
        <p:spPr bwMode="auto">
          <a:xfrm flipV="1">
            <a:off x="6017137" y="5603175"/>
            <a:ext cx="1221863" cy="989"/>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4" name="Group 19"/>
          <p:cNvGrpSpPr/>
          <p:nvPr/>
        </p:nvGrpSpPr>
        <p:grpSpPr>
          <a:xfrm>
            <a:off x="3883737" y="4876799"/>
            <a:ext cx="2133400" cy="1143001"/>
            <a:chOff x="4192074" y="1638121"/>
            <a:chExt cx="1677988" cy="838200"/>
          </a:xfrm>
        </p:grpSpPr>
        <p:sp>
          <p:nvSpPr>
            <p:cNvPr id="2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Manager - Finance reviews and signs off the log</a:t>
              </a:r>
            </a:p>
          </p:txBody>
        </p:sp>
        <p:sp>
          <p:nvSpPr>
            <p:cNvPr id="2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Manager Sales Finance</a:t>
              </a:r>
              <a:endParaRPr lang="en-US" sz="800" b="0" dirty="0">
                <a:solidFill>
                  <a:srgbClr val="002060"/>
                </a:solidFill>
              </a:endParaRPr>
            </a:p>
          </p:txBody>
        </p:sp>
        <p:sp>
          <p:nvSpPr>
            <p:cNvPr id="23"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5.8.</a:t>
              </a:r>
              <a:endParaRPr lang="en-US" sz="800" b="0" dirty="0">
                <a:solidFill>
                  <a:srgbClr val="002060"/>
                </a:solidFill>
              </a:endParaRPr>
            </a:p>
          </p:txBody>
        </p:sp>
      </p:grpSp>
      <p:cxnSp>
        <p:nvCxnSpPr>
          <p:cNvPr id="24" name="Elbow Connector 34"/>
          <p:cNvCxnSpPr>
            <a:cxnSpLocks noChangeShapeType="1"/>
            <a:stCxn id="35854" idx="2"/>
            <a:endCxn id="22" idx="0"/>
          </p:cNvCxnSpPr>
          <p:nvPr/>
        </p:nvCxnSpPr>
        <p:spPr bwMode="auto">
          <a:xfrm rot="16200000" flipH="1">
            <a:off x="4981404" y="4762443"/>
            <a:ext cx="228599" cy="11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5" name="Elbow Connector 34"/>
          <p:cNvCxnSpPr>
            <a:cxnSpLocks noChangeShapeType="1"/>
            <a:stCxn id="26" idx="3"/>
            <a:endCxn id="35852" idx="0"/>
          </p:cNvCxnSpPr>
          <p:nvPr/>
        </p:nvCxnSpPr>
        <p:spPr bwMode="auto">
          <a:xfrm rot="5400000">
            <a:off x="5063811" y="2015811"/>
            <a:ext cx="76200" cy="6978"/>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6" name="Pentagon 25"/>
          <p:cNvSpPr/>
          <p:nvPr/>
        </p:nvSpPr>
        <p:spPr bwMode="auto">
          <a:xfrm rot="5400000">
            <a:off x="4914900" y="16383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sp>
        <p:nvSpPr>
          <p:cNvPr id="32" name="AutoShape 44"/>
          <p:cNvSpPr>
            <a:spLocks noChangeArrowheads="1"/>
          </p:cNvSpPr>
          <p:nvPr/>
        </p:nvSpPr>
        <p:spPr bwMode="auto">
          <a:xfrm>
            <a:off x="7239000" y="5222175"/>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Accrual / Reversal of accrual entries in SAP</a:t>
            </a:r>
            <a:endParaRPr lang="en-US" sz="800" b="0" dirty="0">
              <a:solidFill>
                <a:srgbClr val="002060"/>
              </a:solidFill>
            </a:endParaRPr>
          </a:p>
        </p:txBody>
      </p:sp>
      <p:sp>
        <p:nvSpPr>
          <p:cNvPr id="27" name="Action Button: Information 26">
            <a:hlinkClick r:id="rId3" action="ppaction://hlinksldjump" highlightClick="1"/>
          </p:cNvPr>
          <p:cNvSpPr/>
          <p:nvPr/>
        </p:nvSpPr>
        <p:spPr bwMode="auto">
          <a:xfrm>
            <a:off x="5791200" y="4495800"/>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8" name="AutoShape 343">
            <a:hlinkClick r:id="rId4"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9" name="5-Point Star 28">
            <a:hlinkClick r:id="rId5" action="ppaction://hlinksldjump"/>
          </p:cNvPr>
          <p:cNvSpPr/>
          <p:nvPr/>
        </p:nvSpPr>
        <p:spPr bwMode="auto">
          <a:xfrm>
            <a:off x="3962400" y="35814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91388013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p:cNvCxnSpPr>
          <p:nvPr/>
        </p:nvCxnSpPr>
        <p:spPr bwMode="auto">
          <a:xfrm rot="5400000">
            <a:off x="5016727" y="2956201"/>
            <a:ext cx="228600"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35860" idx="3"/>
            <a:endCxn id="56" idx="0"/>
          </p:cNvCxnSpPr>
          <p:nvPr/>
        </p:nvCxnSpPr>
        <p:spPr bwMode="auto">
          <a:xfrm flipV="1">
            <a:off x="2844263" y="2221429"/>
            <a:ext cx="1118137" cy="236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22</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.6</a:t>
            </a:r>
            <a:r>
              <a:rPr lang="en-US" sz="900" kern="1200" dirty="0" smtClean="0">
                <a:solidFill>
                  <a:schemeClr val="bg1"/>
                </a:solidFill>
              </a:rPr>
              <a:t>. </a:t>
            </a:r>
            <a:r>
              <a:rPr lang="en-US" sz="900" kern="1200" dirty="0" err="1" smtClean="0">
                <a:solidFill>
                  <a:schemeClr val="bg1"/>
                </a:solidFill>
              </a:rPr>
              <a:t>Platts</a:t>
            </a:r>
            <a:r>
              <a:rPr lang="en-US" sz="900" kern="1200" dirty="0" smtClean="0">
                <a:solidFill>
                  <a:schemeClr val="bg1"/>
                </a:solidFill>
              </a:rPr>
              <a:t> Pricing </a:t>
            </a:r>
            <a:r>
              <a:rPr lang="en-US" sz="900" dirty="0" smtClean="0">
                <a:solidFill>
                  <a:schemeClr val="bg1"/>
                </a:solidFill>
              </a:rPr>
              <a:t>– </a:t>
            </a:r>
            <a:r>
              <a:rPr lang="en-US" sz="900" kern="1200" dirty="0" smtClean="0">
                <a:solidFill>
                  <a:schemeClr val="bg1"/>
                </a:solidFill>
              </a:rPr>
              <a:t>Page 1 of 2</a:t>
            </a: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err="1" smtClean="0">
                <a:solidFill>
                  <a:srgbClr val="002060"/>
                </a:solidFill>
              </a:rPr>
              <a:t>Platts</a:t>
            </a:r>
            <a:r>
              <a:rPr lang="en-US" sz="800" b="0" dirty="0" smtClean="0">
                <a:solidFill>
                  <a:srgbClr val="002060"/>
                </a:solidFill>
              </a:rPr>
              <a:t> benchmark</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 oil prices – </a:t>
            </a:r>
          </a:p>
          <a:p>
            <a:pPr algn="ctr" eaLnBrk="1" hangingPunct="1">
              <a:spcBef>
                <a:spcPct val="30000"/>
              </a:spcBef>
              <a:buClr>
                <a:srgbClr val="015885"/>
              </a:buClr>
              <a:buFont typeface="Wingdings" panose="05000000000000000000" pitchFamily="2" charset="2"/>
              <a:buNone/>
            </a:pPr>
            <a:r>
              <a:rPr lang="en-US" sz="800" b="0" dirty="0" err="1" smtClean="0">
                <a:solidFill>
                  <a:srgbClr val="002060"/>
                </a:solidFill>
              </a:rPr>
              <a:t>Platts</a:t>
            </a:r>
            <a:r>
              <a:rPr lang="en-US" sz="800" b="0" dirty="0" smtClean="0">
                <a:solidFill>
                  <a:srgbClr val="002060"/>
                </a:solidFill>
              </a:rPr>
              <a:t> Software</a:t>
            </a:r>
            <a:endParaRPr lang="en-US" sz="800" b="0" dirty="0">
              <a:solidFill>
                <a:srgbClr val="002060"/>
              </a:solidFill>
            </a:endParaRPr>
          </a:p>
        </p:txBody>
      </p:sp>
      <p:grpSp>
        <p:nvGrpSpPr>
          <p:cNvPr id="4" name="Group 3"/>
          <p:cNvGrpSpPr/>
          <p:nvPr/>
        </p:nvGrpSpPr>
        <p:grpSpPr>
          <a:xfrm>
            <a:off x="3962398" y="3048000"/>
            <a:ext cx="2057401" cy="1283552"/>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Compiles the data in Excel in a SAP compatible format and sends it to Manager - Finance for review</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6.2.</a:t>
              </a:r>
              <a:endParaRPr lang="en-US" sz="800" b="0" dirty="0">
                <a:solidFill>
                  <a:srgbClr val="002060"/>
                </a:solidFill>
              </a:endParaRPr>
            </a:p>
          </p:txBody>
        </p:sp>
      </p:grpSp>
      <p:grpSp>
        <p:nvGrpSpPr>
          <p:cNvPr id="3" name="Group 2"/>
          <p:cNvGrpSpPr/>
          <p:nvPr/>
        </p:nvGrpSpPr>
        <p:grpSpPr>
          <a:xfrm>
            <a:off x="3962400" y="1600200"/>
            <a:ext cx="2060063" cy="1242457"/>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Downloads the </a:t>
              </a:r>
              <a:r>
                <a:rPr lang="en-US" sz="800" b="0" dirty="0" err="1" smtClean="0">
                  <a:solidFill>
                    <a:srgbClr val="002060"/>
                  </a:solidFill>
                </a:rPr>
                <a:t>Platts</a:t>
              </a:r>
              <a:r>
                <a:rPr lang="en-US" sz="800" b="0" dirty="0" smtClean="0">
                  <a:solidFill>
                    <a:srgbClr val="002060"/>
                  </a:solidFill>
                </a:rPr>
                <a:t> benchmark oil prices fro the month on the 1st day of the next month</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6.1</a:t>
              </a:r>
              <a:endParaRPr lang="en-US" sz="800" b="0" dirty="0">
                <a:solidFill>
                  <a:srgbClr val="002060"/>
                </a:solidFill>
              </a:endParaRPr>
            </a:p>
          </p:txBody>
        </p:sp>
      </p:grpSp>
      <p:grpSp>
        <p:nvGrpSpPr>
          <p:cNvPr id="20" name="Group 19"/>
          <p:cNvGrpSpPr/>
          <p:nvPr/>
        </p:nvGrpSpPr>
        <p:grpSpPr>
          <a:xfrm>
            <a:off x="3962400" y="4572000"/>
            <a:ext cx="2057401" cy="1283552"/>
            <a:chOff x="4191000" y="3046413"/>
            <a:chExt cx="1677988" cy="838200"/>
          </a:xfrm>
        </p:grpSpPr>
        <p:sp>
          <p:nvSpPr>
            <p:cNvPr id="21"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Uploads the price sheet in SAP </a:t>
              </a:r>
            </a:p>
          </p:txBody>
        </p:sp>
        <p:sp>
          <p:nvSpPr>
            <p:cNvPr id="22"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23"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6.3</a:t>
              </a:r>
              <a:endParaRPr lang="en-US" sz="800" b="0" dirty="0">
                <a:solidFill>
                  <a:srgbClr val="002060"/>
                </a:solidFill>
              </a:endParaRPr>
            </a:p>
          </p:txBody>
        </p:sp>
      </p:grpSp>
      <p:cxnSp>
        <p:nvCxnSpPr>
          <p:cNvPr id="24" name="Elbow Connector 34"/>
          <p:cNvCxnSpPr>
            <a:cxnSpLocks noChangeShapeType="1"/>
            <a:stCxn id="35854" idx="2"/>
            <a:endCxn id="22" idx="0"/>
          </p:cNvCxnSpPr>
          <p:nvPr/>
        </p:nvCxnSpPr>
        <p:spPr bwMode="auto">
          <a:xfrm rot="16200000" flipH="1">
            <a:off x="5010047" y="4451775"/>
            <a:ext cx="240448"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8" name="Pentagon 27"/>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9" name="Elbow Connector 34"/>
          <p:cNvCxnSpPr>
            <a:cxnSpLocks noChangeShapeType="1"/>
            <a:stCxn id="21" idx="2"/>
            <a:endCxn id="28" idx="1"/>
          </p:cNvCxnSpPr>
          <p:nvPr/>
        </p:nvCxnSpPr>
        <p:spPr bwMode="auto">
          <a:xfrm rot="16200000" flipH="1">
            <a:off x="5062051" y="5923773"/>
            <a:ext cx="138866"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 name="Action Button: Information 24">
            <a:hlinkClick r:id="rId4" action="ppaction://hlinksldjump" highlightClick="1"/>
          </p:cNvPr>
          <p:cNvSpPr/>
          <p:nvPr/>
        </p:nvSpPr>
        <p:spPr bwMode="auto">
          <a:xfrm>
            <a:off x="5791200" y="2691281"/>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6"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7" name="5-Point Star 26">
            <a:hlinkClick r:id="rId6" action="ppaction://hlinksldjump"/>
          </p:cNvPr>
          <p:cNvSpPr/>
          <p:nvPr/>
        </p:nvSpPr>
        <p:spPr bwMode="auto">
          <a:xfrm>
            <a:off x="4027967" y="17526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255487741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23</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OC.6</a:t>
            </a:r>
            <a:r>
              <a:rPr lang="en-US" sz="900" kern="1200" dirty="0" smtClean="0">
                <a:solidFill>
                  <a:schemeClr val="bg1"/>
                </a:solidFill>
              </a:rPr>
              <a:t>. </a:t>
            </a:r>
            <a:r>
              <a:rPr lang="en-US" sz="900" kern="1200" dirty="0" err="1" smtClean="0">
                <a:solidFill>
                  <a:schemeClr val="bg1"/>
                </a:solidFill>
              </a:rPr>
              <a:t>Platts</a:t>
            </a:r>
            <a:r>
              <a:rPr lang="en-US" sz="900" kern="1200" dirty="0" smtClean="0">
                <a:solidFill>
                  <a:schemeClr val="bg1"/>
                </a:solidFill>
              </a:rPr>
              <a:t> Pricing </a:t>
            </a:r>
            <a:r>
              <a:rPr lang="en-US" sz="900" dirty="0" smtClean="0">
                <a:solidFill>
                  <a:schemeClr val="bg1"/>
                </a:solidFill>
              </a:rPr>
              <a:t>– </a:t>
            </a:r>
            <a:r>
              <a:rPr lang="en-US" sz="900" kern="1200" dirty="0" smtClean="0">
                <a:solidFill>
                  <a:schemeClr val="bg1"/>
                </a:solidFill>
              </a:rPr>
              <a:t>Page </a:t>
            </a:r>
            <a:r>
              <a:rPr lang="en-US" sz="900" kern="1200" dirty="0">
                <a:solidFill>
                  <a:schemeClr val="bg1"/>
                </a:solidFill>
              </a:rPr>
              <a:t>2</a:t>
            </a:r>
            <a:r>
              <a:rPr lang="en-US" sz="900" kern="1200" dirty="0" smtClean="0">
                <a:solidFill>
                  <a:schemeClr val="bg1"/>
                </a:solidFill>
              </a:rPr>
              <a:t> of 2</a:t>
            </a:r>
          </a:p>
        </p:txBody>
      </p:sp>
      <p:sp>
        <p:nvSpPr>
          <p:cNvPr id="28" name="Pentagon 27"/>
          <p:cNvSpPr/>
          <p:nvPr/>
        </p:nvSpPr>
        <p:spPr bwMode="auto">
          <a:xfrm rot="5400000">
            <a:off x="4950026" y="16383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9" name="Elbow Connector 34"/>
          <p:cNvCxnSpPr>
            <a:cxnSpLocks noChangeShapeType="1"/>
            <a:stCxn id="28" idx="3"/>
            <a:endCxn id="24" idx="0"/>
          </p:cNvCxnSpPr>
          <p:nvPr/>
        </p:nvCxnSpPr>
        <p:spPr bwMode="auto">
          <a:xfrm rot="5400000">
            <a:off x="5059199" y="2052273"/>
            <a:ext cx="152400" cy="1025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0" name="AutoShape 44"/>
          <p:cNvSpPr>
            <a:spLocks noChangeArrowheads="1"/>
          </p:cNvSpPr>
          <p:nvPr/>
        </p:nvSpPr>
        <p:spPr bwMode="auto">
          <a:xfrm>
            <a:off x="7543800" y="243840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Price Upload in SAP</a:t>
            </a:r>
            <a:endParaRPr lang="en-US" sz="800" b="0" dirty="0">
              <a:solidFill>
                <a:srgbClr val="002060"/>
              </a:solidFill>
            </a:endParaRPr>
          </a:p>
        </p:txBody>
      </p:sp>
      <p:cxnSp>
        <p:nvCxnSpPr>
          <p:cNvPr id="31" name="Elbow Connector 34"/>
          <p:cNvCxnSpPr>
            <a:cxnSpLocks noChangeShapeType="1"/>
            <a:endCxn id="30" idx="1"/>
          </p:cNvCxnSpPr>
          <p:nvPr/>
        </p:nvCxnSpPr>
        <p:spPr bwMode="auto">
          <a:xfrm>
            <a:off x="6033448" y="2803992"/>
            <a:ext cx="1510352" cy="15408"/>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18" name="Group 17"/>
          <p:cNvGrpSpPr/>
          <p:nvPr/>
        </p:nvGrpSpPr>
        <p:grpSpPr>
          <a:xfrm>
            <a:off x="3962400" y="2133600"/>
            <a:ext cx="2057401" cy="1207352"/>
            <a:chOff x="4191000" y="3046413"/>
            <a:chExt cx="1677988" cy="838200"/>
          </a:xfrm>
        </p:grpSpPr>
        <p:sp>
          <p:nvSpPr>
            <p:cNvPr id="19"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Finance reviews and signs off on the excel sheet after reviewing the same in SAP </a:t>
              </a:r>
            </a:p>
          </p:txBody>
        </p:sp>
        <p:sp>
          <p:nvSpPr>
            <p:cNvPr id="24"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Manager Sales Finance</a:t>
              </a:r>
              <a:endParaRPr lang="en-US" sz="800" b="0" dirty="0">
                <a:solidFill>
                  <a:srgbClr val="002060"/>
                </a:solidFill>
              </a:endParaRPr>
            </a:p>
          </p:txBody>
        </p:sp>
        <p:sp>
          <p:nvSpPr>
            <p:cNvPr id="25"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6.4</a:t>
              </a:r>
              <a:endParaRPr lang="en-US" sz="800" b="0" dirty="0">
                <a:solidFill>
                  <a:srgbClr val="002060"/>
                </a:solidFill>
              </a:endParaRPr>
            </a:p>
          </p:txBody>
        </p:sp>
      </p:grpSp>
      <p:sp>
        <p:nvSpPr>
          <p:cNvPr id="13"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303218143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5028356" y="2944572"/>
            <a:ext cx="205343"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25" idx="3"/>
            <a:endCxn id="56" idx="0"/>
          </p:cNvCxnSpPr>
          <p:nvPr/>
        </p:nvCxnSpPr>
        <p:spPr bwMode="auto">
          <a:xfrm flipV="1">
            <a:off x="2848100" y="2221429"/>
            <a:ext cx="1114300" cy="890429"/>
          </a:xfrm>
          <a:prstGeom prst="bentConnector3">
            <a:avLst>
              <a:gd name="adj1" fmla="val 977"/>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24</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.7</a:t>
            </a:r>
            <a:r>
              <a:rPr lang="en-US" sz="900" kern="1200" dirty="0" smtClean="0">
                <a:solidFill>
                  <a:schemeClr val="bg1"/>
                </a:solidFill>
              </a:rPr>
              <a:t>. Debit / Credit Notes (Crude Oil) </a:t>
            </a:r>
            <a:r>
              <a:rPr lang="en-US" sz="900" dirty="0" smtClean="0">
                <a:solidFill>
                  <a:schemeClr val="bg1"/>
                </a:solidFill>
              </a:rPr>
              <a:t>– </a:t>
            </a:r>
            <a:r>
              <a:rPr lang="en-US" sz="900" kern="1200" dirty="0" smtClean="0">
                <a:solidFill>
                  <a:schemeClr val="bg1"/>
                </a:solidFill>
              </a:rPr>
              <a:t>Page 1 of 3</a:t>
            </a: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Invoice Number</a:t>
            </a:r>
            <a:endParaRPr lang="en-US" sz="800" b="0" dirty="0">
              <a:solidFill>
                <a:srgbClr val="002060"/>
              </a:solidFill>
            </a:endParaRPr>
          </a:p>
        </p:txBody>
      </p:sp>
      <p:grpSp>
        <p:nvGrpSpPr>
          <p:cNvPr id="4" name="Group 3"/>
          <p:cNvGrpSpPr/>
          <p:nvPr/>
        </p:nvGrpSpPr>
        <p:grpSpPr>
          <a:xfrm>
            <a:off x="3962398" y="3048000"/>
            <a:ext cx="2057401" cy="1283552"/>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Creates debit / credit note in SAP  by providing the sales order reference (quantity and price differential flow from the sales order)</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7.2</a:t>
              </a:r>
              <a:endParaRPr lang="en-US" sz="800" b="0" dirty="0">
                <a:solidFill>
                  <a:srgbClr val="002060"/>
                </a:solidFill>
              </a:endParaRPr>
            </a:p>
          </p:txBody>
        </p:sp>
      </p:grpSp>
      <p:grpSp>
        <p:nvGrpSpPr>
          <p:cNvPr id="3" name="Group 2"/>
          <p:cNvGrpSpPr/>
          <p:nvPr/>
        </p:nvGrpSpPr>
        <p:grpSpPr>
          <a:xfrm>
            <a:off x="3962400" y="1600200"/>
            <a:ext cx="2060063" cy="1242457"/>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Creates a sales order in SAP by providing reference of the invoice and selecting the relevant order type for debit or credit note</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7.1</a:t>
              </a:r>
              <a:endParaRPr lang="en-US" sz="800" b="0" dirty="0">
                <a:solidFill>
                  <a:srgbClr val="002060"/>
                </a:solidFill>
              </a:endParaRPr>
            </a:p>
          </p:txBody>
        </p:sp>
      </p:grpSp>
      <p:grpSp>
        <p:nvGrpSpPr>
          <p:cNvPr id="20" name="Group 19"/>
          <p:cNvGrpSpPr/>
          <p:nvPr/>
        </p:nvGrpSpPr>
        <p:grpSpPr>
          <a:xfrm>
            <a:off x="3962400" y="4509448"/>
            <a:ext cx="2057401" cy="1283552"/>
            <a:chOff x="4191000" y="3046413"/>
            <a:chExt cx="1677988" cy="838200"/>
          </a:xfrm>
        </p:grpSpPr>
        <p:sp>
          <p:nvSpPr>
            <p:cNvPr id="21"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Runs a program in SAP (provides debit / credit note reference number and date) to account for the proportionate revenue and sales tax amount in the corporate books</a:t>
              </a:r>
            </a:p>
          </p:txBody>
        </p:sp>
        <p:sp>
          <p:nvSpPr>
            <p:cNvPr id="22"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23"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7.3</a:t>
              </a:r>
              <a:endParaRPr lang="en-US" sz="800" b="0" dirty="0">
                <a:solidFill>
                  <a:srgbClr val="002060"/>
                </a:solidFill>
              </a:endParaRPr>
            </a:p>
          </p:txBody>
        </p:sp>
      </p:grpSp>
      <p:cxnSp>
        <p:nvCxnSpPr>
          <p:cNvPr id="24" name="Elbow Connector 34"/>
          <p:cNvCxnSpPr>
            <a:cxnSpLocks noChangeShapeType="1"/>
            <a:stCxn id="35854" idx="2"/>
            <a:endCxn id="22" idx="0"/>
          </p:cNvCxnSpPr>
          <p:nvPr/>
        </p:nvCxnSpPr>
        <p:spPr bwMode="auto">
          <a:xfrm rot="16200000" flipH="1">
            <a:off x="5041323" y="4420499"/>
            <a:ext cx="177896"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 name="Pentagon 41">
            <a:hlinkClick r:id="rId3" action="ppaction://hlinksldjump"/>
          </p:cNvPr>
          <p:cNvSpPr>
            <a:spLocks noChangeArrowheads="1"/>
          </p:cNvSpPr>
          <p:nvPr/>
        </p:nvSpPr>
        <p:spPr bwMode="auto">
          <a:xfrm>
            <a:off x="1557322" y="2718516"/>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 Process </a:t>
            </a:r>
            <a:r>
              <a:rPr lang="en-US" sz="800" b="0" dirty="0" err="1" smtClean="0">
                <a:solidFill>
                  <a:srgbClr val="002060"/>
                </a:solidFill>
              </a:rPr>
              <a:t>Platts</a:t>
            </a:r>
            <a:r>
              <a:rPr lang="en-US" sz="800" b="0" dirty="0" smtClean="0">
                <a:solidFill>
                  <a:srgbClr val="002060"/>
                </a:solidFill>
              </a:rPr>
              <a:t> Pricing</a:t>
            </a:r>
            <a:endParaRPr lang="en-US" sz="800" b="0" dirty="0">
              <a:solidFill>
                <a:srgbClr val="002060"/>
              </a:solidFill>
            </a:endParaRPr>
          </a:p>
        </p:txBody>
      </p:sp>
      <p:sp>
        <p:nvSpPr>
          <p:cNvPr id="30" name="Pentagon 29"/>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31" name="Elbow Connector 34"/>
          <p:cNvCxnSpPr>
            <a:cxnSpLocks noChangeShapeType="1"/>
            <a:stCxn id="21" idx="2"/>
            <a:endCxn id="30" idx="1"/>
          </p:cNvCxnSpPr>
          <p:nvPr/>
        </p:nvCxnSpPr>
        <p:spPr bwMode="auto">
          <a:xfrm rot="16200000" flipH="1">
            <a:off x="5030775" y="5892497"/>
            <a:ext cx="201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6" name="Action Button: Information 25">
            <a:hlinkClick r:id="rId4" action="ppaction://hlinksldjump" highlightClick="1"/>
          </p:cNvPr>
          <p:cNvSpPr/>
          <p:nvPr/>
        </p:nvSpPr>
        <p:spPr bwMode="auto">
          <a:xfrm>
            <a:off x="5791200" y="2691281"/>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7" name="Action Button: Information 26">
            <a:hlinkClick r:id="rId4" action="ppaction://hlinksldjump" highlightClick="1"/>
          </p:cNvPr>
          <p:cNvSpPr/>
          <p:nvPr/>
        </p:nvSpPr>
        <p:spPr bwMode="auto">
          <a:xfrm>
            <a:off x="5791200" y="4177352"/>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8"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9" name="5-Point Star 28">
            <a:hlinkClick r:id="rId6" action="ppaction://hlinksldjump"/>
          </p:cNvPr>
          <p:cNvSpPr/>
          <p:nvPr/>
        </p:nvSpPr>
        <p:spPr bwMode="auto">
          <a:xfrm>
            <a:off x="4038600" y="46482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32" name="5-Point Star 31">
            <a:hlinkClick r:id="rId6" action="ppaction://hlinksldjump"/>
          </p:cNvPr>
          <p:cNvSpPr/>
          <p:nvPr/>
        </p:nvSpPr>
        <p:spPr bwMode="auto">
          <a:xfrm>
            <a:off x="4038600" y="31242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33" name="5-Point Star 32">
            <a:hlinkClick r:id="rId6" action="ppaction://hlinksldjump"/>
          </p:cNvPr>
          <p:cNvSpPr/>
          <p:nvPr/>
        </p:nvSpPr>
        <p:spPr bwMode="auto">
          <a:xfrm>
            <a:off x="4038600" y="16764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389752414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5016727" y="3237744"/>
            <a:ext cx="228600"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25</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OC.7</a:t>
            </a:r>
            <a:r>
              <a:rPr lang="en-US" sz="900" kern="1200" dirty="0" smtClean="0">
                <a:solidFill>
                  <a:schemeClr val="bg1"/>
                </a:solidFill>
              </a:rPr>
              <a:t>. Debit / Credit Notes (Crude Oil) </a:t>
            </a:r>
            <a:r>
              <a:rPr lang="en-US" sz="900" dirty="0" smtClean="0">
                <a:solidFill>
                  <a:schemeClr val="bg1"/>
                </a:solidFill>
              </a:rPr>
              <a:t>– </a:t>
            </a:r>
            <a:r>
              <a:rPr lang="en-US" sz="900" kern="1200" dirty="0" smtClean="0">
                <a:solidFill>
                  <a:schemeClr val="bg1"/>
                </a:solidFill>
              </a:rPr>
              <a:t>Page 2 of 3</a:t>
            </a:r>
          </a:p>
        </p:txBody>
      </p:sp>
      <p:grpSp>
        <p:nvGrpSpPr>
          <p:cNvPr id="2" name="Group 3"/>
          <p:cNvGrpSpPr/>
          <p:nvPr/>
        </p:nvGrpSpPr>
        <p:grpSpPr>
          <a:xfrm>
            <a:off x="3962398" y="3352800"/>
            <a:ext cx="2057401" cy="10668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Finance reviews and signs on the debit/credit note </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Manager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7.5</a:t>
              </a:r>
              <a:endParaRPr lang="en-US" sz="800" b="0" dirty="0">
                <a:solidFill>
                  <a:srgbClr val="002060"/>
                </a:solidFill>
              </a:endParaRPr>
            </a:p>
          </p:txBody>
        </p:sp>
      </p:grpSp>
      <p:grpSp>
        <p:nvGrpSpPr>
          <p:cNvPr id="3" name="Group 2"/>
          <p:cNvGrpSpPr/>
          <p:nvPr/>
        </p:nvGrpSpPr>
        <p:grpSpPr>
          <a:xfrm>
            <a:off x="3962400" y="2133600"/>
            <a:ext cx="2060063" cy="990600"/>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Takes a print out of the debit/credit note and sends it to Manager - Finance</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7.4</a:t>
              </a:r>
              <a:endParaRPr lang="en-US" sz="800" b="0" dirty="0">
                <a:solidFill>
                  <a:srgbClr val="002060"/>
                </a:solidFill>
              </a:endParaRPr>
            </a:p>
          </p:txBody>
        </p:sp>
      </p:grpSp>
      <p:grpSp>
        <p:nvGrpSpPr>
          <p:cNvPr id="4" name="Group 19"/>
          <p:cNvGrpSpPr/>
          <p:nvPr/>
        </p:nvGrpSpPr>
        <p:grpSpPr>
          <a:xfrm>
            <a:off x="3962400" y="4648200"/>
            <a:ext cx="2057401" cy="1131152"/>
            <a:chOff x="4191000" y="3046413"/>
            <a:chExt cx="1677988" cy="838200"/>
          </a:xfrm>
        </p:grpSpPr>
        <p:sp>
          <p:nvSpPr>
            <p:cNvPr id="21"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the debit/credit note to the customer and the JV partner via email and courier</a:t>
              </a:r>
            </a:p>
          </p:txBody>
        </p:sp>
        <p:sp>
          <p:nvSpPr>
            <p:cNvPr id="22"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23"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7.6</a:t>
              </a:r>
              <a:endParaRPr lang="en-US" sz="800" b="0" dirty="0">
                <a:solidFill>
                  <a:srgbClr val="002060"/>
                </a:solidFill>
              </a:endParaRPr>
            </a:p>
          </p:txBody>
        </p:sp>
      </p:grpSp>
      <p:cxnSp>
        <p:nvCxnSpPr>
          <p:cNvPr id="24" name="Elbow Connector 34"/>
          <p:cNvCxnSpPr>
            <a:cxnSpLocks noChangeShapeType="1"/>
            <a:stCxn id="35854" idx="2"/>
            <a:endCxn id="22" idx="0"/>
          </p:cNvCxnSpPr>
          <p:nvPr/>
        </p:nvCxnSpPr>
        <p:spPr bwMode="auto">
          <a:xfrm rot="16200000" flipH="1">
            <a:off x="5015971" y="4533899"/>
            <a:ext cx="228600"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8" name="Pentagon 27"/>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cxnSp>
        <p:nvCxnSpPr>
          <p:cNvPr id="29" name="Elbow Connector 34"/>
          <p:cNvCxnSpPr>
            <a:cxnSpLocks noChangeShapeType="1"/>
            <a:endCxn id="28" idx="1"/>
          </p:cNvCxnSpPr>
          <p:nvPr/>
        </p:nvCxnSpPr>
        <p:spPr bwMode="auto">
          <a:xfrm rot="16200000" flipH="1">
            <a:off x="5030775" y="5892497"/>
            <a:ext cx="201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0" name="Pentagon 29"/>
          <p:cNvSpPr/>
          <p:nvPr/>
        </p:nvSpPr>
        <p:spPr bwMode="auto">
          <a:xfrm rot="5400000">
            <a:off x="4950026" y="16383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31" name="Elbow Connector 34"/>
          <p:cNvCxnSpPr>
            <a:cxnSpLocks noChangeShapeType="1"/>
            <a:stCxn id="30" idx="3"/>
          </p:cNvCxnSpPr>
          <p:nvPr/>
        </p:nvCxnSpPr>
        <p:spPr bwMode="auto">
          <a:xfrm rot="5400000">
            <a:off x="5059199" y="2052273"/>
            <a:ext cx="152400" cy="1025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6" name="5-Point Star 25">
            <a:hlinkClick r:id="rId4" action="ppaction://hlinksldjump"/>
          </p:cNvPr>
          <p:cNvSpPr/>
          <p:nvPr/>
        </p:nvSpPr>
        <p:spPr bwMode="auto">
          <a:xfrm>
            <a:off x="4038600" y="34290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389752414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5022432" y="3483896"/>
            <a:ext cx="217191"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26</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.7</a:t>
            </a:r>
            <a:r>
              <a:rPr lang="en-US" sz="900" kern="1200" dirty="0" smtClean="0">
                <a:solidFill>
                  <a:schemeClr val="bg1"/>
                </a:solidFill>
              </a:rPr>
              <a:t>. Debit / Credit Notes (Crude Oil) </a:t>
            </a:r>
            <a:r>
              <a:rPr lang="en-US" sz="900" dirty="0" smtClean="0">
                <a:solidFill>
                  <a:schemeClr val="bg1"/>
                </a:solidFill>
              </a:rPr>
              <a:t>– </a:t>
            </a:r>
            <a:r>
              <a:rPr lang="en-US" sz="900" kern="1200" dirty="0" smtClean="0">
                <a:solidFill>
                  <a:schemeClr val="bg1"/>
                </a:solidFill>
              </a:rPr>
              <a:t>Page 3 of 3</a:t>
            </a:r>
          </a:p>
        </p:txBody>
      </p:sp>
      <p:grpSp>
        <p:nvGrpSpPr>
          <p:cNvPr id="2" name="Group 3"/>
          <p:cNvGrpSpPr/>
          <p:nvPr/>
        </p:nvGrpSpPr>
        <p:grpSpPr>
          <a:xfrm>
            <a:off x="3962398" y="3593248"/>
            <a:ext cx="2057401" cy="1283552"/>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Finance reviews and signs off the log </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Manager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7.5</a:t>
              </a:r>
              <a:endParaRPr lang="en-US" sz="800" b="0" dirty="0">
                <a:solidFill>
                  <a:srgbClr val="002060"/>
                </a:solidFill>
              </a:endParaRPr>
            </a:p>
          </p:txBody>
        </p:sp>
      </p:grpSp>
      <p:grpSp>
        <p:nvGrpSpPr>
          <p:cNvPr id="3" name="Group 2"/>
          <p:cNvGrpSpPr/>
          <p:nvPr/>
        </p:nvGrpSpPr>
        <p:grpSpPr>
          <a:xfrm>
            <a:off x="3962400" y="2133600"/>
            <a:ext cx="2060063" cy="1242457"/>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Prepares a reconciliation of credit / debit notes with customer ledger entries in corporate books on a monthly basis</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7.7</a:t>
              </a:r>
              <a:endParaRPr lang="en-US" sz="800" b="0" dirty="0">
                <a:solidFill>
                  <a:srgbClr val="002060"/>
                </a:solidFill>
              </a:endParaRPr>
            </a:p>
          </p:txBody>
        </p:sp>
      </p:grpSp>
      <p:sp>
        <p:nvSpPr>
          <p:cNvPr id="19" name="Pentagon 18"/>
          <p:cNvSpPr/>
          <p:nvPr/>
        </p:nvSpPr>
        <p:spPr bwMode="auto">
          <a:xfrm rot="5400000">
            <a:off x="4950026" y="16383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cxnSp>
        <p:nvCxnSpPr>
          <p:cNvPr id="20" name="Elbow Connector 34"/>
          <p:cNvCxnSpPr>
            <a:cxnSpLocks noChangeShapeType="1"/>
            <a:stCxn id="19" idx="3"/>
          </p:cNvCxnSpPr>
          <p:nvPr/>
        </p:nvCxnSpPr>
        <p:spPr bwMode="auto">
          <a:xfrm rot="5400000">
            <a:off x="5059199" y="2052273"/>
            <a:ext cx="152400" cy="1025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5" name="Elbow Connector 34"/>
          <p:cNvCxnSpPr>
            <a:cxnSpLocks noChangeShapeType="1"/>
            <a:endCxn id="26" idx="1"/>
          </p:cNvCxnSpPr>
          <p:nvPr/>
        </p:nvCxnSpPr>
        <p:spPr bwMode="auto">
          <a:xfrm>
            <a:off x="6019800" y="4243450"/>
            <a:ext cx="1371600" cy="1270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6" name="AutoShape 44"/>
          <p:cNvSpPr>
            <a:spLocks noChangeArrowheads="1"/>
          </p:cNvSpPr>
          <p:nvPr/>
        </p:nvSpPr>
        <p:spPr bwMode="auto">
          <a:xfrm>
            <a:off x="7391400" y="386245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Debit / Credit Note</a:t>
            </a:r>
            <a:endParaRPr lang="en-US" sz="800" b="0" dirty="0">
              <a:solidFill>
                <a:srgbClr val="002060"/>
              </a:solidFill>
            </a:endParaRPr>
          </a:p>
        </p:txBody>
      </p:sp>
      <p:sp>
        <p:nvSpPr>
          <p:cNvPr id="18" name="Action Button: Information 17">
            <a:hlinkClick r:id="rId3" action="ppaction://hlinksldjump" highlightClick="1"/>
          </p:cNvPr>
          <p:cNvSpPr/>
          <p:nvPr/>
        </p:nvSpPr>
        <p:spPr bwMode="auto">
          <a:xfrm>
            <a:off x="5791200" y="3224681"/>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1" name="AutoShape 343">
            <a:hlinkClick r:id="rId4"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389752414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5028356" y="2944572"/>
            <a:ext cx="205343"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35860" idx="3"/>
            <a:endCxn id="56" idx="0"/>
          </p:cNvCxnSpPr>
          <p:nvPr/>
        </p:nvCxnSpPr>
        <p:spPr bwMode="auto">
          <a:xfrm flipV="1">
            <a:off x="2844263" y="2221429"/>
            <a:ext cx="1118137" cy="236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27</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OC.8</a:t>
            </a:r>
            <a:r>
              <a:rPr lang="en-US" sz="900" kern="1200" dirty="0" smtClean="0">
                <a:solidFill>
                  <a:schemeClr val="bg1"/>
                </a:solidFill>
              </a:rPr>
              <a:t>. Accounting for Collections  &amp; exchange rate differential </a:t>
            </a:r>
            <a:r>
              <a:rPr lang="en-US" sz="900" dirty="0" smtClean="0">
                <a:solidFill>
                  <a:schemeClr val="bg1"/>
                </a:solidFill>
              </a:rPr>
              <a:t>– </a:t>
            </a:r>
            <a:r>
              <a:rPr lang="en-US" sz="900" kern="1200" dirty="0" smtClean="0">
                <a:solidFill>
                  <a:schemeClr val="bg1"/>
                </a:solidFill>
              </a:rPr>
              <a:t>Page 1 of 3</a:t>
            </a: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Physical Cash</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 verification certificate</a:t>
            </a:r>
            <a:endParaRPr lang="en-US" sz="800" b="0" dirty="0">
              <a:solidFill>
                <a:srgbClr val="002060"/>
              </a:solidFill>
            </a:endParaRPr>
          </a:p>
        </p:txBody>
      </p:sp>
      <p:grpSp>
        <p:nvGrpSpPr>
          <p:cNvPr id="2" name="Group 3"/>
          <p:cNvGrpSpPr/>
          <p:nvPr/>
        </p:nvGrpSpPr>
        <p:grpSpPr>
          <a:xfrm>
            <a:off x="3962398" y="3048000"/>
            <a:ext cx="2057401" cy="1283552"/>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Creates a tax invoice for exchange rate differential in SAP by providing the sales order reference </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8.2</a:t>
              </a:r>
              <a:endParaRPr lang="en-US" sz="800" b="0" dirty="0">
                <a:solidFill>
                  <a:srgbClr val="002060"/>
                </a:solidFill>
              </a:endParaRPr>
            </a:p>
          </p:txBody>
        </p:sp>
      </p:grpSp>
      <p:grpSp>
        <p:nvGrpSpPr>
          <p:cNvPr id="3" name="Group 2"/>
          <p:cNvGrpSpPr/>
          <p:nvPr/>
        </p:nvGrpSpPr>
        <p:grpSpPr>
          <a:xfrm>
            <a:off x="3962400" y="1600200"/>
            <a:ext cx="2060063" cy="1242457"/>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Creates a sales order in SAP by providing reference of the invoice and selecting the relevant order type for tax invoice for exchange rate differential</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8.1</a:t>
              </a:r>
              <a:endParaRPr lang="en-US" sz="800" b="0" dirty="0">
                <a:solidFill>
                  <a:srgbClr val="002060"/>
                </a:solidFill>
              </a:endParaRPr>
            </a:p>
          </p:txBody>
        </p:sp>
      </p:grpSp>
      <p:grpSp>
        <p:nvGrpSpPr>
          <p:cNvPr id="4" name="Group 19"/>
          <p:cNvGrpSpPr/>
          <p:nvPr/>
        </p:nvGrpSpPr>
        <p:grpSpPr>
          <a:xfrm>
            <a:off x="3962400" y="4509448"/>
            <a:ext cx="2057401" cy="1283552"/>
            <a:chOff x="4191000" y="3046413"/>
            <a:chExt cx="1677988" cy="838200"/>
          </a:xfrm>
        </p:grpSpPr>
        <p:sp>
          <p:nvSpPr>
            <p:cNvPr id="21"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Runs a program in SAP by providing tax invoice reference and date to account for the proportionate sales tax amount in the corporate books</a:t>
              </a:r>
            </a:p>
          </p:txBody>
        </p:sp>
        <p:sp>
          <p:nvSpPr>
            <p:cNvPr id="22"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23"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8.3</a:t>
              </a:r>
              <a:endParaRPr lang="en-US" sz="800" b="0" dirty="0">
                <a:solidFill>
                  <a:srgbClr val="002060"/>
                </a:solidFill>
              </a:endParaRPr>
            </a:p>
          </p:txBody>
        </p:sp>
      </p:grpSp>
      <p:cxnSp>
        <p:nvCxnSpPr>
          <p:cNvPr id="24" name="Elbow Connector 34"/>
          <p:cNvCxnSpPr>
            <a:cxnSpLocks noChangeShapeType="1"/>
            <a:stCxn id="35854" idx="2"/>
            <a:endCxn id="22" idx="0"/>
          </p:cNvCxnSpPr>
          <p:nvPr/>
        </p:nvCxnSpPr>
        <p:spPr bwMode="auto">
          <a:xfrm rot="16200000" flipH="1">
            <a:off x="5041323" y="4420499"/>
            <a:ext cx="177896"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8" name="Elbow Connector 34"/>
          <p:cNvCxnSpPr>
            <a:cxnSpLocks noChangeShapeType="1"/>
            <a:endCxn id="25" idx="1"/>
          </p:cNvCxnSpPr>
          <p:nvPr/>
        </p:nvCxnSpPr>
        <p:spPr bwMode="auto">
          <a:xfrm rot="16200000" flipH="1">
            <a:off x="5030775" y="5892497"/>
            <a:ext cx="201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6" name="Action Button: Information 25">
            <a:hlinkClick r:id="rId4" action="ppaction://hlinksldjump" highlightClick="1"/>
          </p:cNvPr>
          <p:cNvSpPr/>
          <p:nvPr/>
        </p:nvSpPr>
        <p:spPr bwMode="auto">
          <a:xfrm>
            <a:off x="5791200" y="2691281"/>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7" name="Action Button: Information 26">
            <a:hlinkClick r:id="rId4" action="ppaction://hlinksldjump" highlightClick="1"/>
          </p:cNvPr>
          <p:cNvSpPr/>
          <p:nvPr/>
        </p:nvSpPr>
        <p:spPr bwMode="auto">
          <a:xfrm>
            <a:off x="5791200" y="4180025"/>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9"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30" name="5-Point Star 29">
            <a:hlinkClick r:id="rId6" action="ppaction://hlinksldjump"/>
          </p:cNvPr>
          <p:cNvSpPr/>
          <p:nvPr/>
        </p:nvSpPr>
        <p:spPr bwMode="auto">
          <a:xfrm>
            <a:off x="4038600" y="16764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31" name="5-Point Star 30">
            <a:hlinkClick r:id="rId6" action="ppaction://hlinksldjump"/>
          </p:cNvPr>
          <p:cNvSpPr/>
          <p:nvPr/>
        </p:nvSpPr>
        <p:spPr bwMode="auto">
          <a:xfrm>
            <a:off x="4038600" y="31242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389752414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5054827" y="3275844"/>
            <a:ext cx="152401"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28</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.8</a:t>
            </a:r>
            <a:r>
              <a:rPr lang="en-US" sz="900" kern="1200" dirty="0" smtClean="0">
                <a:solidFill>
                  <a:schemeClr val="bg1"/>
                </a:solidFill>
              </a:rPr>
              <a:t>. Accounting for Collections  &amp; exchange rate differential </a:t>
            </a:r>
            <a:r>
              <a:rPr lang="en-US" sz="900" dirty="0" smtClean="0">
                <a:solidFill>
                  <a:schemeClr val="bg1"/>
                </a:solidFill>
              </a:rPr>
              <a:t>– </a:t>
            </a:r>
            <a:r>
              <a:rPr lang="en-US" sz="900" kern="1200" dirty="0" smtClean="0">
                <a:solidFill>
                  <a:schemeClr val="bg1"/>
                </a:solidFill>
              </a:rPr>
              <a:t>Page 2 of 3</a:t>
            </a:r>
          </a:p>
        </p:txBody>
      </p:sp>
      <p:grpSp>
        <p:nvGrpSpPr>
          <p:cNvPr id="2" name="Group 3"/>
          <p:cNvGrpSpPr/>
          <p:nvPr/>
        </p:nvGrpSpPr>
        <p:grpSpPr>
          <a:xfrm>
            <a:off x="3962398" y="3352801"/>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Records the sales tax portion of the incoming receipt in the JV books in SAP</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8.5</a:t>
              </a:r>
              <a:endParaRPr lang="en-US" sz="800" b="0" dirty="0">
                <a:solidFill>
                  <a:srgbClr val="002060"/>
                </a:solidFill>
              </a:endParaRPr>
            </a:p>
          </p:txBody>
        </p:sp>
      </p:grpSp>
      <p:grpSp>
        <p:nvGrpSpPr>
          <p:cNvPr id="3" name="Group 2"/>
          <p:cNvGrpSpPr/>
          <p:nvPr/>
        </p:nvGrpSpPr>
        <p:grpSpPr>
          <a:xfrm>
            <a:off x="3962400" y="2133600"/>
            <a:ext cx="2060063" cy="1066800"/>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Records the revenue portion of the incoming receipt in the corporate books in SAP</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8.4</a:t>
              </a:r>
              <a:endParaRPr lang="en-US" sz="800" b="0" dirty="0">
                <a:solidFill>
                  <a:srgbClr val="002060"/>
                </a:solidFill>
              </a:endParaRPr>
            </a:p>
          </p:txBody>
        </p:sp>
      </p:grpSp>
      <p:grpSp>
        <p:nvGrpSpPr>
          <p:cNvPr id="4" name="Group 19"/>
          <p:cNvGrpSpPr/>
          <p:nvPr/>
        </p:nvGrpSpPr>
        <p:grpSpPr>
          <a:xfrm>
            <a:off x="3962400" y="4648200"/>
            <a:ext cx="2057401" cy="1143000"/>
            <a:chOff x="4191000" y="3046413"/>
            <a:chExt cx="1677988" cy="838200"/>
          </a:xfrm>
        </p:grpSpPr>
        <p:sp>
          <p:nvSpPr>
            <p:cNvPr id="21"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Runs a program in SAP to account for the proportionate sales tax receipt in the corporate books</a:t>
              </a:r>
            </a:p>
          </p:txBody>
        </p:sp>
        <p:sp>
          <p:nvSpPr>
            <p:cNvPr id="22"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23"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8.6</a:t>
              </a:r>
              <a:endParaRPr lang="en-US" sz="800" b="0" dirty="0">
                <a:solidFill>
                  <a:srgbClr val="002060"/>
                </a:solidFill>
              </a:endParaRPr>
            </a:p>
          </p:txBody>
        </p:sp>
      </p:grpSp>
      <p:cxnSp>
        <p:nvCxnSpPr>
          <p:cNvPr id="24" name="Elbow Connector 34"/>
          <p:cNvCxnSpPr>
            <a:cxnSpLocks noChangeShapeType="1"/>
            <a:stCxn id="35854" idx="2"/>
            <a:endCxn id="22" idx="0"/>
          </p:cNvCxnSpPr>
          <p:nvPr/>
        </p:nvCxnSpPr>
        <p:spPr bwMode="auto">
          <a:xfrm rot="16200000" flipH="1">
            <a:off x="5054072" y="4571999"/>
            <a:ext cx="152399"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cxnSp>
        <p:nvCxnSpPr>
          <p:cNvPr id="28" name="Elbow Connector 34"/>
          <p:cNvCxnSpPr>
            <a:cxnSpLocks noChangeShapeType="1"/>
            <a:endCxn id="25" idx="1"/>
          </p:cNvCxnSpPr>
          <p:nvPr/>
        </p:nvCxnSpPr>
        <p:spPr bwMode="auto">
          <a:xfrm rot="16200000" flipH="1">
            <a:off x="5030775" y="5892497"/>
            <a:ext cx="201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9" name="Pentagon 28"/>
          <p:cNvSpPr/>
          <p:nvPr/>
        </p:nvSpPr>
        <p:spPr bwMode="auto">
          <a:xfrm rot="5400000">
            <a:off x="4950026" y="16383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30" name="Elbow Connector 34"/>
          <p:cNvCxnSpPr>
            <a:cxnSpLocks noChangeShapeType="1"/>
            <a:stCxn id="29" idx="3"/>
          </p:cNvCxnSpPr>
          <p:nvPr/>
        </p:nvCxnSpPr>
        <p:spPr bwMode="auto">
          <a:xfrm rot="5400000">
            <a:off x="5059199" y="2052273"/>
            <a:ext cx="152400" cy="1025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6"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389752414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5022665" y="3384206"/>
            <a:ext cx="216725"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29</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.8</a:t>
            </a:r>
            <a:r>
              <a:rPr lang="en-US" sz="900" kern="1200" dirty="0" smtClean="0">
                <a:solidFill>
                  <a:schemeClr val="bg1"/>
                </a:solidFill>
              </a:rPr>
              <a:t>. Accounting for Collections  &amp; exchange rate differential </a:t>
            </a:r>
            <a:r>
              <a:rPr lang="en-US" sz="900" dirty="0" smtClean="0">
                <a:solidFill>
                  <a:schemeClr val="bg1"/>
                </a:solidFill>
              </a:rPr>
              <a:t>– </a:t>
            </a:r>
            <a:r>
              <a:rPr lang="en-US" sz="900" kern="1200" dirty="0" smtClean="0">
                <a:solidFill>
                  <a:schemeClr val="bg1"/>
                </a:solidFill>
              </a:rPr>
              <a:t>Page 3 of 3</a:t>
            </a:r>
          </a:p>
        </p:txBody>
      </p:sp>
      <p:grpSp>
        <p:nvGrpSpPr>
          <p:cNvPr id="2" name="Group 3"/>
          <p:cNvGrpSpPr/>
          <p:nvPr/>
        </p:nvGrpSpPr>
        <p:grpSpPr>
          <a:xfrm>
            <a:off x="3962398" y="3493325"/>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Finance reviews and signs on the invoice</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8.8</a:t>
              </a:r>
              <a:endParaRPr lang="en-US" sz="800" b="0" dirty="0">
                <a:solidFill>
                  <a:srgbClr val="002060"/>
                </a:solidFill>
              </a:endParaRPr>
            </a:p>
          </p:txBody>
        </p:sp>
      </p:grpSp>
      <p:grpSp>
        <p:nvGrpSpPr>
          <p:cNvPr id="3" name="Group 2"/>
          <p:cNvGrpSpPr/>
          <p:nvPr/>
        </p:nvGrpSpPr>
        <p:grpSpPr>
          <a:xfrm>
            <a:off x="3962400" y="2133600"/>
            <a:ext cx="2060063" cy="1143000"/>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Prints the invoice and sends it to Manager - Finance for sign off</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8.7</a:t>
              </a:r>
              <a:endParaRPr lang="en-US" sz="800" b="0" dirty="0">
                <a:solidFill>
                  <a:srgbClr val="002060"/>
                </a:solidFill>
              </a:endParaRPr>
            </a:p>
          </p:txBody>
        </p:sp>
      </p:grpSp>
      <p:grpSp>
        <p:nvGrpSpPr>
          <p:cNvPr id="4" name="Group 19"/>
          <p:cNvGrpSpPr/>
          <p:nvPr/>
        </p:nvGrpSpPr>
        <p:grpSpPr>
          <a:xfrm>
            <a:off x="3962400" y="4812448"/>
            <a:ext cx="2057401" cy="1283552"/>
            <a:chOff x="4191000" y="3046413"/>
            <a:chExt cx="1677988" cy="838200"/>
          </a:xfrm>
        </p:grpSpPr>
        <p:sp>
          <p:nvSpPr>
            <p:cNvPr id="21"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the invoice to customer</a:t>
              </a:r>
            </a:p>
          </p:txBody>
        </p:sp>
        <p:sp>
          <p:nvSpPr>
            <p:cNvPr id="22"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23"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8.9</a:t>
              </a:r>
              <a:endParaRPr lang="en-US" sz="800" b="0" dirty="0">
                <a:solidFill>
                  <a:srgbClr val="002060"/>
                </a:solidFill>
              </a:endParaRPr>
            </a:p>
          </p:txBody>
        </p:sp>
      </p:grpSp>
      <p:cxnSp>
        <p:nvCxnSpPr>
          <p:cNvPr id="24" name="Elbow Connector 34"/>
          <p:cNvCxnSpPr>
            <a:cxnSpLocks noChangeShapeType="1"/>
            <a:stCxn id="35854" idx="2"/>
            <a:endCxn id="22" idx="0"/>
          </p:cNvCxnSpPr>
          <p:nvPr/>
        </p:nvCxnSpPr>
        <p:spPr bwMode="auto">
          <a:xfrm rot="16200000" flipH="1">
            <a:off x="5042210" y="4724385"/>
            <a:ext cx="176123"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19" name="Pentagon 18"/>
          <p:cNvSpPr/>
          <p:nvPr/>
        </p:nvSpPr>
        <p:spPr bwMode="auto">
          <a:xfrm rot="5400000">
            <a:off x="4950026" y="16383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cxnSp>
        <p:nvCxnSpPr>
          <p:cNvPr id="20" name="Elbow Connector 34"/>
          <p:cNvCxnSpPr>
            <a:cxnSpLocks noChangeShapeType="1"/>
            <a:stCxn id="19" idx="3"/>
          </p:cNvCxnSpPr>
          <p:nvPr/>
        </p:nvCxnSpPr>
        <p:spPr bwMode="auto">
          <a:xfrm rot="5400000">
            <a:off x="5059199" y="2052273"/>
            <a:ext cx="152400" cy="1025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5" name="Elbow Connector 34"/>
          <p:cNvCxnSpPr>
            <a:cxnSpLocks noChangeShapeType="1"/>
            <a:endCxn id="26" idx="1"/>
          </p:cNvCxnSpPr>
          <p:nvPr/>
        </p:nvCxnSpPr>
        <p:spPr bwMode="auto">
          <a:xfrm>
            <a:off x="6019800" y="5486400"/>
            <a:ext cx="1371600" cy="1270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6" name="AutoShape 44"/>
          <p:cNvSpPr>
            <a:spLocks noChangeArrowheads="1"/>
          </p:cNvSpPr>
          <p:nvPr/>
        </p:nvSpPr>
        <p:spPr bwMode="auto">
          <a:xfrm>
            <a:off x="7391400" y="510540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Tax invoice for exchange rate differential</a:t>
            </a:r>
            <a:endParaRPr lang="en-US" sz="800" b="0" dirty="0">
              <a:solidFill>
                <a:srgbClr val="002060"/>
              </a:solidFill>
            </a:endParaRPr>
          </a:p>
        </p:txBody>
      </p:sp>
      <p:sp>
        <p:nvSpPr>
          <p:cNvPr id="27"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8" name="5-Point Star 27">
            <a:hlinkClick r:id="rId4" action="ppaction://hlinksldjump"/>
          </p:cNvPr>
          <p:cNvSpPr/>
          <p:nvPr/>
        </p:nvSpPr>
        <p:spPr bwMode="auto">
          <a:xfrm>
            <a:off x="4038600" y="35814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389752414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16"/>
          <p:cNvSpPr>
            <a:spLocks noChangeArrowheads="1"/>
          </p:cNvSpPr>
          <p:nvPr/>
        </p:nvSpPr>
        <p:spPr bwMode="auto">
          <a:xfrm>
            <a:off x="9063038" y="0"/>
            <a:ext cx="76200" cy="6858000"/>
          </a:xfrm>
          <a:prstGeom prst="rect">
            <a:avLst/>
          </a:prstGeom>
          <a:solidFill>
            <a:srgbClr val="FFC00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27651"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128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128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128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20000"/>
              </a:lnSpc>
              <a:spcBef>
                <a:spcPct val="30000"/>
              </a:spcBef>
              <a:buClr>
                <a:srgbClr val="015885"/>
              </a:buClr>
              <a:buFont typeface="Wingdings" panose="05000000000000000000" pitchFamily="2" charset="2"/>
              <a:buNone/>
            </a:pPr>
            <a:fld id="{788FB7F0-96B9-40B2-B601-6D45FD1FB430}" type="slidenum">
              <a:rPr lang="en-US" sz="900">
                <a:solidFill>
                  <a:srgbClr val="006892"/>
                </a:solidFill>
                <a:latin typeface="Arial" panose="020B0604020202020204" pitchFamily="34" charset="0"/>
              </a:rPr>
              <a:pPr algn="ctr" eaLnBrk="1" hangingPunct="1">
                <a:lnSpc>
                  <a:spcPct val="120000"/>
                </a:lnSpc>
                <a:spcBef>
                  <a:spcPct val="30000"/>
                </a:spcBef>
                <a:buClr>
                  <a:srgbClr val="015885"/>
                </a:buClr>
                <a:buFont typeface="Wingdings" panose="05000000000000000000" pitchFamily="2" charset="2"/>
                <a:buNone/>
              </a:pPr>
              <a:t>3</a:t>
            </a:fld>
            <a:endParaRPr lang="en-US" sz="900">
              <a:solidFill>
                <a:srgbClr val="006892"/>
              </a:solidFill>
              <a:latin typeface="Arial" panose="020B0604020202020204" pitchFamily="34" charset="0"/>
            </a:endParaRPr>
          </a:p>
        </p:txBody>
      </p:sp>
      <p:sp>
        <p:nvSpPr>
          <p:cNvPr id="45" name="Rectangle 9"/>
          <p:cNvSpPr>
            <a:spLocks noChangeArrowheads="1"/>
          </p:cNvSpPr>
          <p:nvPr/>
        </p:nvSpPr>
        <p:spPr bwMode="auto">
          <a:xfrm>
            <a:off x="7938" y="908050"/>
            <a:ext cx="76200" cy="5943600"/>
          </a:xfrm>
          <a:prstGeom prst="rect">
            <a:avLst/>
          </a:prstGeom>
          <a:solidFill>
            <a:srgbClr val="FFC00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46" name="Rectangle 3"/>
          <p:cNvSpPr>
            <a:spLocks noChangeArrowheads="1"/>
          </p:cNvSpPr>
          <p:nvPr/>
        </p:nvSpPr>
        <p:spPr bwMode="auto">
          <a:xfrm>
            <a:off x="-20638" y="914400"/>
            <a:ext cx="76201" cy="5943600"/>
          </a:xfrm>
          <a:prstGeom prst="rect">
            <a:avLst/>
          </a:prstGeom>
          <a:solidFill>
            <a:srgbClr val="00B05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47" name="AutoShape 5"/>
          <p:cNvSpPr>
            <a:spLocks noChangeArrowheads="1"/>
          </p:cNvSpPr>
          <p:nvPr/>
        </p:nvSpPr>
        <p:spPr bwMode="auto">
          <a:xfrm>
            <a:off x="-309563" y="312738"/>
            <a:ext cx="8367713" cy="622300"/>
          </a:xfrm>
          <a:prstGeom prst="roundRect">
            <a:avLst>
              <a:gd name="adj" fmla="val 50000"/>
            </a:avLst>
          </a:prstGeom>
          <a:solidFill>
            <a:srgbClr val="FFC000"/>
          </a:solidFill>
          <a:ln w="3175" algn="ctr">
            <a:noFill/>
            <a:round/>
            <a:headEnd/>
            <a:tailEnd/>
          </a:ln>
          <a:effectLst>
            <a:outerShdw dist="35921" dir="2700000" algn="ctr" rotWithShape="0">
              <a:srgbClr val="00B050"/>
            </a:outerShdw>
          </a:effectLst>
        </p:spPr>
        <p:txBody>
          <a:bodyPr wrap="none" anchor="ctr"/>
          <a:lstStyle/>
          <a:p>
            <a:pPr eaLnBrk="1" fontAlgn="auto" hangingPunct="1">
              <a:spcBef>
                <a:spcPts val="0"/>
              </a:spcBef>
              <a:spcAft>
                <a:spcPts val="0"/>
              </a:spcAft>
              <a:defRPr/>
            </a:pPr>
            <a:endParaRPr lang="en-US" sz="1000" b="0" kern="0" dirty="0">
              <a:solidFill>
                <a:sysClr val="windowText" lastClr="000000"/>
              </a:solidFill>
            </a:endParaRPr>
          </a:p>
        </p:txBody>
      </p:sp>
      <p:sp>
        <p:nvSpPr>
          <p:cNvPr id="48" name="AutoShape 6"/>
          <p:cNvSpPr>
            <a:spLocks noChangeArrowheads="1"/>
          </p:cNvSpPr>
          <p:nvPr/>
        </p:nvSpPr>
        <p:spPr bwMode="auto">
          <a:xfrm>
            <a:off x="-309563" y="293688"/>
            <a:ext cx="8367713" cy="622300"/>
          </a:xfrm>
          <a:prstGeom prst="roundRect">
            <a:avLst>
              <a:gd name="adj" fmla="val 50000"/>
            </a:avLst>
          </a:prstGeom>
          <a:solidFill>
            <a:srgbClr val="EBFBF0"/>
          </a:solidFill>
          <a:ln w="3175" algn="ctr">
            <a:noFill/>
            <a:round/>
            <a:headEnd/>
            <a:tailEnd/>
          </a:ln>
        </p:spPr>
        <p:txBody>
          <a:bodyPr wrap="none" anchor="ctr"/>
          <a:lstStyle/>
          <a:p>
            <a:pPr eaLnBrk="1" fontAlgn="auto" hangingPunct="1">
              <a:spcBef>
                <a:spcPts val="0"/>
              </a:spcBef>
              <a:spcAft>
                <a:spcPts val="0"/>
              </a:spcAft>
              <a:defRPr/>
            </a:pPr>
            <a:endParaRPr lang="en-US" sz="1000" b="0" kern="0" dirty="0">
              <a:solidFill>
                <a:sysClr val="windowText" lastClr="000000"/>
              </a:solidFill>
            </a:endParaRPr>
          </a:p>
        </p:txBody>
      </p:sp>
      <p:sp>
        <p:nvSpPr>
          <p:cNvPr id="49" name="Rectangle 7"/>
          <p:cNvSpPr>
            <a:spLocks noChangeArrowheads="1"/>
          </p:cNvSpPr>
          <p:nvPr/>
        </p:nvSpPr>
        <p:spPr bwMode="auto">
          <a:xfrm>
            <a:off x="-179388" y="0"/>
            <a:ext cx="8256588" cy="609600"/>
          </a:xfrm>
          <a:prstGeom prst="rect">
            <a:avLst/>
          </a:prstGeom>
          <a:solidFill>
            <a:srgbClr val="006892"/>
          </a:solidFill>
          <a:ln w="9525">
            <a:noFill/>
            <a:miter lim="800000"/>
            <a:headEnd/>
            <a:tailEnd/>
          </a:ln>
        </p:spPr>
        <p:txBody>
          <a:bodyPr wrap="none" anchor="ctr"/>
          <a:lstStyle/>
          <a:p>
            <a:pPr eaLnBrk="1" fontAlgn="auto" hangingPunct="1">
              <a:spcBef>
                <a:spcPts val="0"/>
              </a:spcBef>
              <a:spcAft>
                <a:spcPts val="0"/>
              </a:spcAft>
              <a:defRPr/>
            </a:pPr>
            <a:endParaRPr lang="en-US" sz="1000" b="0" kern="0" dirty="0">
              <a:solidFill>
                <a:srgbClr val="000000"/>
              </a:solidFill>
            </a:endParaRPr>
          </a:p>
        </p:txBody>
      </p:sp>
      <p:sp>
        <p:nvSpPr>
          <p:cNvPr id="50" name="AutoShape 8"/>
          <p:cNvSpPr>
            <a:spLocks noChangeArrowheads="1"/>
          </p:cNvSpPr>
          <p:nvPr/>
        </p:nvSpPr>
        <p:spPr bwMode="auto">
          <a:xfrm>
            <a:off x="-111125" y="363538"/>
            <a:ext cx="8221663" cy="293687"/>
          </a:xfrm>
          <a:prstGeom prst="roundRect">
            <a:avLst>
              <a:gd name="adj" fmla="val 16667"/>
            </a:avLst>
          </a:prstGeom>
          <a:solidFill>
            <a:srgbClr val="FFFFFF"/>
          </a:solidFill>
          <a:ln w="3175" algn="ctr">
            <a:noFill/>
            <a:round/>
            <a:headEnd/>
            <a:tailEnd/>
          </a:ln>
          <a:effectLst/>
        </p:spPr>
        <p:txBody>
          <a:bodyPr wrap="none" anchor="ctr"/>
          <a:lstStyle/>
          <a:p>
            <a:pPr eaLnBrk="1" fontAlgn="auto" hangingPunct="1">
              <a:spcBef>
                <a:spcPts val="0"/>
              </a:spcBef>
              <a:spcAft>
                <a:spcPts val="0"/>
              </a:spcAft>
              <a:defRPr/>
            </a:pPr>
            <a:r>
              <a:rPr lang="en-GB" sz="1400" i="1" kern="0" dirty="0">
                <a:solidFill>
                  <a:srgbClr val="002060"/>
                </a:solidFill>
              </a:rPr>
              <a:t>   Objective of the Manual</a:t>
            </a:r>
          </a:p>
        </p:txBody>
      </p:sp>
      <p:sp>
        <p:nvSpPr>
          <p:cNvPr id="51" name="Rectangle 15"/>
          <p:cNvSpPr>
            <a:spLocks noChangeArrowheads="1"/>
          </p:cNvSpPr>
          <p:nvPr/>
        </p:nvSpPr>
        <p:spPr bwMode="auto">
          <a:xfrm>
            <a:off x="9097963" y="0"/>
            <a:ext cx="77787" cy="6858000"/>
          </a:xfrm>
          <a:prstGeom prst="rect">
            <a:avLst/>
          </a:prstGeom>
          <a:solidFill>
            <a:srgbClr val="00B050"/>
          </a:solidFill>
          <a:ln w="3175" algn="ctr">
            <a:noFill/>
            <a:miter lim="800000"/>
            <a:headEnd/>
            <a:tailEnd/>
          </a:ln>
        </p:spPr>
        <p:txBody>
          <a:bodyPr wrap="none" anchor="ctr"/>
          <a:lstStyle/>
          <a:p>
            <a:pPr algn="ctr">
              <a:lnSpc>
                <a:spcPct val="85000"/>
              </a:lnSpc>
              <a:defRPr/>
            </a:pPr>
            <a:endParaRPr lang="en-US" sz="1500" dirty="0">
              <a:solidFill>
                <a:srgbClr val="FFFFFF"/>
              </a:solidFill>
              <a:latin typeface="Arial" charset="0"/>
              <a:cs typeface="+mn-cs"/>
            </a:endParaRPr>
          </a:p>
        </p:txBody>
      </p:sp>
      <p:graphicFrame>
        <p:nvGraphicFramePr>
          <p:cNvPr id="31" name="Diagram 30"/>
          <p:cNvGraphicFramePr/>
          <p:nvPr/>
        </p:nvGraphicFramePr>
        <p:xfrm>
          <a:off x="715282" y="1106948"/>
          <a:ext cx="7742918" cy="49890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TextBox 31"/>
          <p:cNvSpPr txBox="1"/>
          <p:nvPr/>
        </p:nvSpPr>
        <p:spPr>
          <a:xfrm>
            <a:off x="762000" y="3455988"/>
            <a:ext cx="2487613" cy="2359025"/>
          </a:xfrm>
          <a:prstGeom prst="roundRect">
            <a:avLst/>
          </a:prstGeom>
          <a:solidFill>
            <a:srgbClr val="FFFFFF"/>
          </a:solidFill>
          <a:ln>
            <a:solidFill>
              <a:srgbClr val="BADCAC"/>
            </a:solidFill>
          </a:ln>
        </p:spPr>
        <p:txBody>
          <a:bodyPr lIns="45720" tIns="0" rIns="45720" bIns="365760"/>
          <a:lstStyle/>
          <a:p>
            <a:pPr marL="117475" indent="-117475" eaLnBrk="1" fontAlgn="auto" hangingPunct="1">
              <a:lnSpc>
                <a:spcPct val="150000"/>
              </a:lnSpc>
              <a:spcBef>
                <a:spcPts val="0"/>
              </a:spcBef>
              <a:spcAft>
                <a:spcPts val="0"/>
              </a:spcAft>
              <a:buFont typeface="Arial" pitchFamily="34" charset="0"/>
              <a:buChar char="•"/>
              <a:defRPr/>
            </a:pPr>
            <a:r>
              <a:rPr lang="en-US" sz="900" b="0" kern="0" dirty="0">
                <a:solidFill>
                  <a:srgbClr val="003300"/>
                </a:solidFill>
              </a:rPr>
              <a:t>The objective of the Standard Operating Procedure (SOP) on Procurement to Payable is to:</a:t>
            </a:r>
          </a:p>
          <a:p>
            <a:pPr marL="285750" lvl="1" indent="-119063" eaLnBrk="1" fontAlgn="auto" hangingPunct="1">
              <a:lnSpc>
                <a:spcPct val="150000"/>
              </a:lnSpc>
              <a:spcBef>
                <a:spcPts val="0"/>
              </a:spcBef>
              <a:spcAft>
                <a:spcPts val="0"/>
              </a:spcAft>
              <a:buFont typeface="Arial" pitchFamily="34" charset="0"/>
              <a:buChar char="•"/>
              <a:defRPr/>
            </a:pPr>
            <a:r>
              <a:rPr lang="en-US" sz="900" b="0" kern="0" dirty="0">
                <a:solidFill>
                  <a:srgbClr val="003300"/>
                </a:solidFill>
              </a:rPr>
              <a:t>Standardize procedures and activities relating to procurement and vendor payments</a:t>
            </a:r>
          </a:p>
          <a:p>
            <a:pPr marL="285750" lvl="1" indent="-119063" eaLnBrk="1" fontAlgn="auto" hangingPunct="1">
              <a:lnSpc>
                <a:spcPct val="150000"/>
              </a:lnSpc>
              <a:spcBef>
                <a:spcPts val="0"/>
              </a:spcBef>
              <a:spcAft>
                <a:spcPts val="0"/>
              </a:spcAft>
              <a:buFont typeface="Arial" pitchFamily="34" charset="0"/>
              <a:buChar char="•"/>
              <a:defRPr/>
            </a:pPr>
            <a:r>
              <a:rPr lang="en-US" sz="900" b="0" kern="0" dirty="0">
                <a:solidFill>
                  <a:srgbClr val="003300"/>
                </a:solidFill>
              </a:rPr>
              <a:t>Define responsibilities of personnel / roles involved </a:t>
            </a:r>
          </a:p>
          <a:p>
            <a:pPr marL="285750" lvl="1" indent="-119063" eaLnBrk="1" fontAlgn="auto" hangingPunct="1">
              <a:lnSpc>
                <a:spcPct val="150000"/>
              </a:lnSpc>
              <a:spcBef>
                <a:spcPts val="0"/>
              </a:spcBef>
              <a:spcAft>
                <a:spcPts val="0"/>
              </a:spcAft>
              <a:buFont typeface="Arial" pitchFamily="34" charset="0"/>
              <a:buChar char="•"/>
              <a:defRPr/>
            </a:pPr>
            <a:r>
              <a:rPr lang="en-US" sz="900" b="0" kern="0" dirty="0">
                <a:solidFill>
                  <a:srgbClr val="003300"/>
                </a:solidFill>
              </a:rPr>
              <a:t>Define formats / MIS templates</a:t>
            </a:r>
          </a:p>
          <a:p>
            <a:pPr marL="285750" lvl="1" indent="-119063" eaLnBrk="1" fontAlgn="auto" hangingPunct="1">
              <a:lnSpc>
                <a:spcPct val="150000"/>
              </a:lnSpc>
              <a:spcBef>
                <a:spcPts val="0"/>
              </a:spcBef>
              <a:spcAft>
                <a:spcPts val="0"/>
              </a:spcAft>
              <a:buFont typeface="Arial" pitchFamily="34" charset="0"/>
              <a:buChar char="•"/>
              <a:defRPr/>
            </a:pPr>
            <a:r>
              <a:rPr lang="en-US" sz="900" b="0" kern="0" dirty="0">
                <a:solidFill>
                  <a:srgbClr val="003300"/>
                </a:solidFill>
              </a:rPr>
              <a:t>Establish parameters to measure process efficiency</a:t>
            </a:r>
          </a:p>
        </p:txBody>
      </p:sp>
      <p:sp>
        <p:nvSpPr>
          <p:cNvPr id="33" name="TextBox 32"/>
          <p:cNvSpPr txBox="1"/>
          <p:nvPr/>
        </p:nvSpPr>
        <p:spPr>
          <a:xfrm>
            <a:off x="3336925" y="3455988"/>
            <a:ext cx="2486025" cy="2359025"/>
          </a:xfrm>
          <a:prstGeom prst="roundRect">
            <a:avLst/>
          </a:prstGeom>
          <a:solidFill>
            <a:srgbClr val="FFFFFF"/>
          </a:solidFill>
          <a:ln>
            <a:solidFill>
              <a:srgbClr val="BADCAC"/>
            </a:solidFill>
          </a:ln>
        </p:spPr>
        <p:txBody>
          <a:bodyPr lIns="45720" tIns="0" rIns="45720" bIns="365760"/>
          <a:lstStyle/>
          <a:p>
            <a:pPr marL="117475" indent="-117475" eaLnBrk="1" fontAlgn="auto" hangingPunct="1">
              <a:lnSpc>
                <a:spcPct val="150000"/>
              </a:lnSpc>
              <a:spcBef>
                <a:spcPts val="0"/>
              </a:spcBef>
              <a:spcAft>
                <a:spcPts val="0"/>
              </a:spcAft>
              <a:buFont typeface="Arial" pitchFamily="34" charset="0"/>
              <a:buChar char="•"/>
              <a:defRPr/>
            </a:pPr>
            <a:r>
              <a:rPr lang="en-US" sz="900" b="0" kern="0" dirty="0">
                <a:solidFill>
                  <a:srgbClr val="003300"/>
                </a:solidFill>
              </a:rPr>
              <a:t>This SOP is applicable to all operations and staff of the following divisions:</a:t>
            </a:r>
          </a:p>
          <a:p>
            <a:pPr marL="574675" lvl="1" indent="-117475" eaLnBrk="1" fontAlgn="auto" hangingPunct="1">
              <a:lnSpc>
                <a:spcPct val="150000"/>
              </a:lnSpc>
              <a:spcBef>
                <a:spcPts val="0"/>
              </a:spcBef>
              <a:spcAft>
                <a:spcPts val="0"/>
              </a:spcAft>
              <a:buClr>
                <a:srgbClr val="003300"/>
              </a:buClr>
              <a:buSzPct val="80000"/>
              <a:buFont typeface="Arial" pitchFamily="34" charset="0"/>
              <a:buChar char="─"/>
              <a:defRPr/>
            </a:pPr>
            <a:r>
              <a:rPr lang="en-US" sz="900" b="0" kern="0" dirty="0">
                <a:solidFill>
                  <a:srgbClr val="003300"/>
                </a:solidFill>
              </a:rPr>
              <a:t>XYZ</a:t>
            </a:r>
          </a:p>
          <a:p>
            <a:pPr marL="574675" lvl="1" indent="-117475" eaLnBrk="1" fontAlgn="auto" hangingPunct="1">
              <a:lnSpc>
                <a:spcPct val="150000"/>
              </a:lnSpc>
              <a:spcBef>
                <a:spcPts val="0"/>
              </a:spcBef>
              <a:spcAft>
                <a:spcPts val="0"/>
              </a:spcAft>
              <a:buClr>
                <a:srgbClr val="003300"/>
              </a:buClr>
              <a:buSzPct val="80000"/>
              <a:buFont typeface="Arial" pitchFamily="34" charset="0"/>
              <a:buChar char="─"/>
              <a:defRPr/>
            </a:pPr>
            <a:r>
              <a:rPr lang="en-US" sz="900" b="0" kern="0" dirty="0">
                <a:solidFill>
                  <a:srgbClr val="003300"/>
                </a:solidFill>
              </a:rPr>
              <a:t>ABC</a:t>
            </a:r>
          </a:p>
          <a:p>
            <a:pPr marL="117475" indent="-117475" eaLnBrk="1" fontAlgn="auto" hangingPunct="1">
              <a:lnSpc>
                <a:spcPct val="150000"/>
              </a:lnSpc>
              <a:spcBef>
                <a:spcPts val="0"/>
              </a:spcBef>
              <a:spcAft>
                <a:spcPts val="0"/>
              </a:spcAft>
              <a:buFont typeface="Arial" pitchFamily="34" charset="0"/>
              <a:buChar char="•"/>
              <a:defRPr/>
            </a:pPr>
            <a:r>
              <a:rPr lang="en-US" sz="900" b="0" kern="0" dirty="0">
                <a:solidFill>
                  <a:srgbClr val="003300"/>
                </a:solidFill>
              </a:rPr>
              <a:t>Modifications to the SOP shall be performed after obtaining the approval from Division Head and CFO</a:t>
            </a:r>
          </a:p>
          <a:p>
            <a:pPr marL="117475" indent="-117475" eaLnBrk="1" fontAlgn="auto" hangingPunct="1">
              <a:lnSpc>
                <a:spcPct val="150000"/>
              </a:lnSpc>
              <a:spcBef>
                <a:spcPts val="0"/>
              </a:spcBef>
              <a:spcAft>
                <a:spcPts val="0"/>
              </a:spcAft>
              <a:buFont typeface="Arial" pitchFamily="34" charset="0"/>
              <a:buChar char="•"/>
              <a:defRPr/>
            </a:pPr>
            <a:r>
              <a:rPr lang="en-US" sz="900" b="0" kern="0" dirty="0">
                <a:solidFill>
                  <a:srgbClr val="003300"/>
                </a:solidFill>
              </a:rPr>
              <a:t>All activities are governed by the applicable policies (where defined)</a:t>
            </a:r>
          </a:p>
        </p:txBody>
      </p:sp>
      <p:sp>
        <p:nvSpPr>
          <p:cNvPr id="34" name="TextBox 33"/>
          <p:cNvSpPr txBox="1"/>
          <p:nvPr/>
        </p:nvSpPr>
        <p:spPr>
          <a:xfrm>
            <a:off x="5910263" y="3455988"/>
            <a:ext cx="2487612" cy="2359025"/>
          </a:xfrm>
          <a:prstGeom prst="roundRect">
            <a:avLst/>
          </a:prstGeom>
          <a:solidFill>
            <a:srgbClr val="FFFFFF"/>
          </a:solidFill>
          <a:ln>
            <a:solidFill>
              <a:srgbClr val="BADCAC"/>
            </a:solidFill>
          </a:ln>
        </p:spPr>
        <p:txBody>
          <a:bodyPr lIns="45720" tIns="0" rIns="45720" bIns="365760"/>
          <a:lstStyle/>
          <a:p>
            <a:pPr marL="117475" indent="-117475" eaLnBrk="1" fontAlgn="auto" hangingPunct="1">
              <a:lnSpc>
                <a:spcPct val="150000"/>
              </a:lnSpc>
              <a:spcBef>
                <a:spcPts val="0"/>
              </a:spcBef>
              <a:spcAft>
                <a:spcPts val="0"/>
              </a:spcAft>
              <a:buFont typeface="Arial" pitchFamily="34" charset="0"/>
              <a:buChar char="•"/>
              <a:defRPr/>
            </a:pPr>
            <a:r>
              <a:rPr lang="en-US" sz="900" b="0" kern="0" dirty="0">
                <a:solidFill>
                  <a:srgbClr val="003300"/>
                </a:solidFill>
              </a:rPr>
              <a:t>This document has been approved  by the following personnel:</a:t>
            </a:r>
          </a:p>
          <a:p>
            <a:pPr marL="574675" lvl="1" indent="-117475" eaLnBrk="1" fontAlgn="auto" hangingPunct="1">
              <a:lnSpc>
                <a:spcPct val="150000"/>
              </a:lnSpc>
              <a:spcBef>
                <a:spcPts val="0"/>
              </a:spcBef>
              <a:spcAft>
                <a:spcPts val="0"/>
              </a:spcAft>
              <a:buClr>
                <a:srgbClr val="003300"/>
              </a:buClr>
              <a:buSzPct val="80000"/>
              <a:defRPr/>
            </a:pPr>
            <a:r>
              <a:rPr lang="en-US" sz="900" b="0" kern="0" dirty="0">
                <a:solidFill>
                  <a:srgbClr val="003300"/>
                </a:solidFill>
              </a:rPr>
              <a:t>1. ___________</a:t>
            </a:r>
          </a:p>
          <a:p>
            <a:pPr marL="574675" lvl="1" indent="-117475" eaLnBrk="1" fontAlgn="auto" hangingPunct="1">
              <a:lnSpc>
                <a:spcPct val="150000"/>
              </a:lnSpc>
              <a:spcBef>
                <a:spcPts val="0"/>
              </a:spcBef>
              <a:spcAft>
                <a:spcPts val="0"/>
              </a:spcAft>
              <a:buClr>
                <a:srgbClr val="003300"/>
              </a:buClr>
              <a:buSzPct val="80000"/>
              <a:defRPr/>
            </a:pPr>
            <a:r>
              <a:rPr lang="en-US" sz="900" b="0" kern="0" dirty="0">
                <a:solidFill>
                  <a:srgbClr val="003300"/>
                </a:solidFill>
              </a:rPr>
              <a:t>2. ___________</a:t>
            </a:r>
          </a:p>
          <a:p>
            <a:pPr marL="117475" indent="-117475" eaLnBrk="1" fontAlgn="auto" hangingPunct="1">
              <a:lnSpc>
                <a:spcPct val="150000"/>
              </a:lnSpc>
              <a:spcBef>
                <a:spcPts val="0"/>
              </a:spcBef>
              <a:spcAft>
                <a:spcPts val="0"/>
              </a:spcAft>
              <a:buFont typeface="Arial" pitchFamily="34" charset="0"/>
              <a:buChar char="•"/>
              <a:defRPr/>
            </a:pPr>
            <a:endParaRPr lang="en-US" sz="900" b="0" kern="0" dirty="0">
              <a:solidFill>
                <a:srgbClr val="003300"/>
              </a:solidFill>
            </a:endParaRPr>
          </a:p>
          <a:p>
            <a:pPr marL="117475" indent="-117475" eaLnBrk="1" fontAlgn="auto" hangingPunct="1">
              <a:lnSpc>
                <a:spcPct val="150000"/>
              </a:lnSpc>
              <a:spcBef>
                <a:spcPts val="0"/>
              </a:spcBef>
              <a:spcAft>
                <a:spcPts val="0"/>
              </a:spcAft>
              <a:buFont typeface="Arial" pitchFamily="34" charset="0"/>
              <a:buChar char="•"/>
              <a:defRPr/>
            </a:pPr>
            <a:r>
              <a:rPr lang="en-US" sz="900" b="0" kern="0" dirty="0">
                <a:solidFill>
                  <a:srgbClr val="003300"/>
                </a:solidFill>
              </a:rPr>
              <a:t>This document is in effect from  mm.dd.yy  and the date for next review is mm.dd.yy</a:t>
            </a:r>
          </a:p>
          <a:p>
            <a:pPr indent="-117475" eaLnBrk="1" fontAlgn="auto" hangingPunct="1">
              <a:lnSpc>
                <a:spcPct val="150000"/>
              </a:lnSpc>
              <a:spcBef>
                <a:spcPts val="0"/>
              </a:spcBef>
              <a:spcAft>
                <a:spcPts val="0"/>
              </a:spcAft>
              <a:buFont typeface="Arial" pitchFamily="34" charset="0"/>
              <a:buChar char="•"/>
              <a:defRPr/>
            </a:pPr>
            <a:endParaRPr lang="en-US" sz="900" b="0" kern="0" dirty="0">
              <a:solidFill>
                <a:srgbClr val="003300"/>
              </a:solidFill>
            </a:endParaRPr>
          </a:p>
          <a:p>
            <a:pPr marL="117475" indent="-117475" eaLnBrk="1" fontAlgn="auto" hangingPunct="1">
              <a:lnSpc>
                <a:spcPct val="150000"/>
              </a:lnSpc>
              <a:spcBef>
                <a:spcPts val="0"/>
              </a:spcBef>
              <a:spcAft>
                <a:spcPts val="0"/>
              </a:spcAft>
              <a:buFont typeface="Arial" pitchFamily="34" charset="0"/>
              <a:buChar char="•"/>
              <a:defRPr/>
            </a:pPr>
            <a:r>
              <a:rPr lang="en-US" sz="900" b="0" kern="0" dirty="0">
                <a:solidFill>
                  <a:srgbClr val="003300"/>
                </a:solidFill>
              </a:rPr>
              <a:t>The current version number of this document is 1.0</a:t>
            </a:r>
          </a:p>
          <a:p>
            <a:pPr indent="-117475" eaLnBrk="1" fontAlgn="auto" hangingPunct="1">
              <a:lnSpc>
                <a:spcPct val="150000"/>
              </a:lnSpc>
              <a:spcBef>
                <a:spcPts val="0"/>
              </a:spcBef>
              <a:spcAft>
                <a:spcPts val="0"/>
              </a:spcAft>
              <a:buFont typeface="Arial" pitchFamily="34" charset="0"/>
              <a:buChar char="•"/>
              <a:defRPr/>
            </a:pPr>
            <a:endParaRPr lang="en-US" sz="900" b="0" kern="0" dirty="0">
              <a:solidFill>
                <a:srgbClr val="003300"/>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5028356" y="2944572"/>
            <a:ext cx="205343"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35860" idx="3"/>
            <a:endCxn id="56" idx="0"/>
          </p:cNvCxnSpPr>
          <p:nvPr/>
        </p:nvCxnSpPr>
        <p:spPr bwMode="auto">
          <a:xfrm flipV="1">
            <a:off x="2844263" y="2221429"/>
            <a:ext cx="1118137" cy="236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30</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OC.9</a:t>
            </a:r>
            <a:r>
              <a:rPr lang="en-US" sz="900" kern="1200" dirty="0" smtClean="0">
                <a:solidFill>
                  <a:schemeClr val="bg1"/>
                </a:solidFill>
              </a:rPr>
              <a:t>. Interest on account of Delayed Payments </a:t>
            </a:r>
            <a:r>
              <a:rPr lang="en-US" sz="900" dirty="0" smtClean="0">
                <a:solidFill>
                  <a:schemeClr val="bg1"/>
                </a:solidFill>
              </a:rPr>
              <a:t>– </a:t>
            </a:r>
            <a:r>
              <a:rPr lang="en-US" sz="900" kern="1200" dirty="0" smtClean="0">
                <a:solidFill>
                  <a:schemeClr val="bg1"/>
                </a:solidFill>
              </a:rPr>
              <a:t>Page 1 of 2</a:t>
            </a: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Intimation email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regarding receipt of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funds and bank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statement</a:t>
            </a:r>
          </a:p>
        </p:txBody>
      </p:sp>
      <p:grpSp>
        <p:nvGrpSpPr>
          <p:cNvPr id="2" name="Group 3"/>
          <p:cNvGrpSpPr/>
          <p:nvPr/>
        </p:nvGrpSpPr>
        <p:grpSpPr>
          <a:xfrm>
            <a:off x="3962398" y="3048000"/>
            <a:ext cx="2057401" cy="1283552"/>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Prepares an interest demand letter and sends to Managers Finance for review</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9.2</a:t>
              </a:r>
              <a:endParaRPr lang="en-US" sz="800" b="0" dirty="0">
                <a:solidFill>
                  <a:srgbClr val="002060"/>
                </a:solidFill>
              </a:endParaRPr>
            </a:p>
          </p:txBody>
        </p:sp>
      </p:grpSp>
      <p:grpSp>
        <p:nvGrpSpPr>
          <p:cNvPr id="3" name="Group 2"/>
          <p:cNvGrpSpPr/>
          <p:nvPr/>
        </p:nvGrpSpPr>
        <p:grpSpPr>
          <a:xfrm>
            <a:off x="3962400" y="1600200"/>
            <a:ext cx="2060063" cy="1242457"/>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Manually calculates interest for the period of delay in receipt of funds</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9.1</a:t>
              </a:r>
              <a:endParaRPr lang="en-US" sz="800" b="0" dirty="0">
                <a:solidFill>
                  <a:srgbClr val="002060"/>
                </a:solidFill>
              </a:endParaRPr>
            </a:p>
          </p:txBody>
        </p:sp>
      </p:grpSp>
      <p:grpSp>
        <p:nvGrpSpPr>
          <p:cNvPr id="4" name="Group 19"/>
          <p:cNvGrpSpPr/>
          <p:nvPr/>
        </p:nvGrpSpPr>
        <p:grpSpPr>
          <a:xfrm>
            <a:off x="3962400" y="4509448"/>
            <a:ext cx="2057401" cy="1283552"/>
            <a:chOff x="4191000" y="3046413"/>
            <a:chExt cx="1677988" cy="838200"/>
          </a:xfrm>
        </p:grpSpPr>
        <p:sp>
          <p:nvSpPr>
            <p:cNvPr id="21"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Finance reviews and signs on interest demand letter</a:t>
              </a:r>
            </a:p>
          </p:txBody>
        </p:sp>
        <p:sp>
          <p:nvSpPr>
            <p:cNvPr id="22"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23"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9.3</a:t>
              </a:r>
              <a:endParaRPr lang="en-US" sz="800" b="0" dirty="0">
                <a:solidFill>
                  <a:srgbClr val="002060"/>
                </a:solidFill>
              </a:endParaRPr>
            </a:p>
          </p:txBody>
        </p:sp>
      </p:grpSp>
      <p:cxnSp>
        <p:nvCxnSpPr>
          <p:cNvPr id="24" name="Elbow Connector 34"/>
          <p:cNvCxnSpPr>
            <a:cxnSpLocks noChangeShapeType="1"/>
            <a:stCxn id="35854" idx="2"/>
            <a:endCxn id="22" idx="0"/>
          </p:cNvCxnSpPr>
          <p:nvPr/>
        </p:nvCxnSpPr>
        <p:spPr bwMode="auto">
          <a:xfrm rot="16200000" flipH="1">
            <a:off x="5041323" y="4420499"/>
            <a:ext cx="177896"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8" name="Elbow Connector 34"/>
          <p:cNvCxnSpPr>
            <a:cxnSpLocks noChangeShapeType="1"/>
            <a:endCxn id="25" idx="1"/>
          </p:cNvCxnSpPr>
          <p:nvPr/>
        </p:nvCxnSpPr>
        <p:spPr bwMode="auto">
          <a:xfrm rot="16200000" flipH="1">
            <a:off x="5030775" y="5892497"/>
            <a:ext cx="201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6" name="Action Button: Information 25">
            <a:hlinkClick r:id="rId4" action="ppaction://hlinksldjump" highlightClick="1"/>
          </p:cNvPr>
          <p:cNvSpPr/>
          <p:nvPr/>
        </p:nvSpPr>
        <p:spPr bwMode="auto">
          <a:xfrm>
            <a:off x="5791200" y="2680648"/>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7"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9" name="5-Point Star 28">
            <a:hlinkClick r:id="rId6" action="ppaction://hlinksldjump"/>
          </p:cNvPr>
          <p:cNvSpPr/>
          <p:nvPr/>
        </p:nvSpPr>
        <p:spPr bwMode="auto">
          <a:xfrm>
            <a:off x="4027967" y="4593266"/>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389752414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5016727" y="3390144"/>
            <a:ext cx="228600"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31</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.9</a:t>
            </a:r>
            <a:r>
              <a:rPr lang="en-US" sz="900" kern="1200" dirty="0" smtClean="0">
                <a:solidFill>
                  <a:schemeClr val="bg1"/>
                </a:solidFill>
              </a:rPr>
              <a:t>. Interest on account of Delayed Payments </a:t>
            </a:r>
            <a:r>
              <a:rPr lang="en-US" sz="900" dirty="0" smtClean="0">
                <a:solidFill>
                  <a:schemeClr val="bg1"/>
                </a:solidFill>
              </a:rPr>
              <a:t>– </a:t>
            </a:r>
            <a:r>
              <a:rPr lang="en-US" sz="900" kern="1200" dirty="0" smtClean="0">
                <a:solidFill>
                  <a:schemeClr val="bg1"/>
                </a:solidFill>
              </a:rPr>
              <a:t>Page 2 of 2</a:t>
            </a:r>
          </a:p>
        </p:txBody>
      </p:sp>
      <p:grpSp>
        <p:nvGrpSpPr>
          <p:cNvPr id="2" name="Group 3"/>
          <p:cNvGrpSpPr/>
          <p:nvPr/>
        </p:nvGrpSpPr>
        <p:grpSpPr>
          <a:xfrm>
            <a:off x="3962398" y="3505200"/>
            <a:ext cx="2057401" cy="1129352"/>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Receives intimation regarding receipt of funds along with the copy of the bank statement from Treasury team via email</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9.5</a:t>
              </a:r>
              <a:endParaRPr lang="en-US" sz="800" b="0" dirty="0">
                <a:solidFill>
                  <a:srgbClr val="002060"/>
                </a:solidFill>
              </a:endParaRPr>
            </a:p>
          </p:txBody>
        </p:sp>
      </p:grpSp>
      <p:grpSp>
        <p:nvGrpSpPr>
          <p:cNvPr id="3" name="Group 2"/>
          <p:cNvGrpSpPr/>
          <p:nvPr/>
        </p:nvGrpSpPr>
        <p:grpSpPr>
          <a:xfrm>
            <a:off x="3962400" y="2133600"/>
            <a:ext cx="2060063" cy="1143000"/>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the interest demand letter to the customer</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9.4</a:t>
              </a:r>
              <a:endParaRPr lang="en-US" sz="800" b="0" dirty="0">
                <a:solidFill>
                  <a:srgbClr val="002060"/>
                </a:solidFill>
              </a:endParaRPr>
            </a:p>
          </p:txBody>
        </p:sp>
      </p:grpSp>
      <p:grpSp>
        <p:nvGrpSpPr>
          <p:cNvPr id="4" name="Group 19"/>
          <p:cNvGrpSpPr/>
          <p:nvPr/>
        </p:nvGrpSpPr>
        <p:grpSpPr>
          <a:xfrm>
            <a:off x="3962400" y="4953000"/>
            <a:ext cx="2057401" cy="1143000"/>
            <a:chOff x="4191000" y="3046413"/>
            <a:chExt cx="1677988" cy="838200"/>
          </a:xfrm>
        </p:grpSpPr>
        <p:sp>
          <p:nvSpPr>
            <p:cNvPr id="21"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Records the receipt in the corporate books in SAP as interest income</a:t>
              </a:r>
            </a:p>
          </p:txBody>
        </p:sp>
        <p:sp>
          <p:nvSpPr>
            <p:cNvPr id="22"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23"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9.6</a:t>
              </a:r>
              <a:endParaRPr lang="en-US" sz="800" b="0" dirty="0">
                <a:solidFill>
                  <a:srgbClr val="002060"/>
                </a:solidFill>
              </a:endParaRPr>
            </a:p>
          </p:txBody>
        </p:sp>
      </p:grpSp>
      <p:cxnSp>
        <p:nvCxnSpPr>
          <p:cNvPr id="24" name="Elbow Connector 34"/>
          <p:cNvCxnSpPr>
            <a:cxnSpLocks noChangeShapeType="1"/>
            <a:stCxn id="35854" idx="2"/>
            <a:endCxn id="22" idx="0"/>
          </p:cNvCxnSpPr>
          <p:nvPr/>
        </p:nvCxnSpPr>
        <p:spPr bwMode="auto">
          <a:xfrm rot="16200000" flipH="1">
            <a:off x="4971047" y="4793775"/>
            <a:ext cx="318448"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 name="Pentagon 24"/>
          <p:cNvSpPr/>
          <p:nvPr/>
        </p:nvSpPr>
        <p:spPr bwMode="auto">
          <a:xfrm rot="5400000">
            <a:off x="4950026" y="16383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6" name="Elbow Connector 34"/>
          <p:cNvCxnSpPr>
            <a:cxnSpLocks noChangeShapeType="1"/>
            <a:stCxn id="25" idx="3"/>
          </p:cNvCxnSpPr>
          <p:nvPr/>
        </p:nvCxnSpPr>
        <p:spPr bwMode="auto">
          <a:xfrm rot="5400000">
            <a:off x="5059199" y="2052273"/>
            <a:ext cx="152400" cy="1025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7" name="Elbow Connector 34"/>
          <p:cNvCxnSpPr>
            <a:cxnSpLocks noChangeShapeType="1"/>
            <a:endCxn id="28" idx="1"/>
          </p:cNvCxnSpPr>
          <p:nvPr/>
        </p:nvCxnSpPr>
        <p:spPr bwMode="auto">
          <a:xfrm>
            <a:off x="6019800" y="5486400"/>
            <a:ext cx="1371600" cy="1270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8" name="AutoShape 44"/>
          <p:cNvSpPr>
            <a:spLocks noChangeArrowheads="1"/>
          </p:cNvSpPr>
          <p:nvPr/>
        </p:nvSpPr>
        <p:spPr bwMode="auto">
          <a:xfrm>
            <a:off x="7391400" y="510540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Interest Demand Letter</a:t>
            </a:r>
            <a:endParaRPr lang="en-US" sz="800" b="0" dirty="0">
              <a:solidFill>
                <a:srgbClr val="002060"/>
              </a:solidFill>
            </a:endParaRPr>
          </a:p>
        </p:txBody>
      </p:sp>
      <p:sp>
        <p:nvSpPr>
          <p:cNvPr id="29"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31" name="Flowchart: Document 30">
            <a:hlinkClick r:id="rId4" action="ppaction://hlinksldjump"/>
          </p:cNvPr>
          <p:cNvSpPr/>
          <p:nvPr/>
        </p:nvSpPr>
        <p:spPr>
          <a:xfrm>
            <a:off x="8153400" y="5638800"/>
            <a:ext cx="381000" cy="228600"/>
          </a:xfrm>
          <a:prstGeom prst="flowChartDocument">
            <a:avLst/>
          </a:prstGeom>
          <a:solidFill>
            <a:srgbClr val="DDDDDD"/>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defRPr/>
            </a:pPr>
            <a:r>
              <a:rPr lang="en-US" sz="800" b="0" dirty="0" smtClean="0">
                <a:solidFill>
                  <a:srgbClr val="002060"/>
                </a:solidFill>
              </a:rPr>
              <a:t>F1</a:t>
            </a:r>
          </a:p>
        </p:txBody>
      </p:sp>
    </p:spTree>
    <p:extLst>
      <p:ext uri="{BB962C8B-B14F-4D97-AF65-F5344CB8AC3E}">
        <p14:creationId xmlns:p14="http://schemas.microsoft.com/office/powerpoint/2010/main" xmlns="" val="389752414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5028356" y="2944572"/>
            <a:ext cx="205343"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35860" idx="3"/>
            <a:endCxn id="56" idx="0"/>
          </p:cNvCxnSpPr>
          <p:nvPr/>
        </p:nvCxnSpPr>
        <p:spPr bwMode="auto">
          <a:xfrm flipV="1">
            <a:off x="2844263" y="2221429"/>
            <a:ext cx="1118137" cy="236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32</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.10</a:t>
            </a:r>
            <a:r>
              <a:rPr lang="en-US" sz="900" kern="1200" dirty="0" smtClean="0">
                <a:solidFill>
                  <a:schemeClr val="bg1"/>
                </a:solidFill>
              </a:rPr>
              <a:t>. Debtors Reconciliation and Ageing </a:t>
            </a:r>
            <a:r>
              <a:rPr lang="en-US" sz="900" dirty="0" smtClean="0">
                <a:solidFill>
                  <a:schemeClr val="bg1"/>
                </a:solidFill>
              </a:rPr>
              <a:t>– </a:t>
            </a:r>
            <a:r>
              <a:rPr lang="en-US" sz="900" kern="1200" dirty="0" smtClean="0">
                <a:solidFill>
                  <a:schemeClr val="bg1"/>
                </a:solidFill>
              </a:rPr>
              <a:t>Page 1 of 2</a:t>
            </a: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Revenue, debtors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ledger and debtor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ageing report</a:t>
            </a:r>
            <a:endParaRPr lang="en-US" sz="800" b="0" dirty="0">
              <a:solidFill>
                <a:srgbClr val="002060"/>
              </a:solidFill>
            </a:endParaRPr>
          </a:p>
        </p:txBody>
      </p:sp>
      <p:grpSp>
        <p:nvGrpSpPr>
          <p:cNvPr id="4" name="Group 3"/>
          <p:cNvGrpSpPr/>
          <p:nvPr/>
        </p:nvGrpSpPr>
        <p:grpSpPr>
          <a:xfrm>
            <a:off x="3962398" y="3048000"/>
            <a:ext cx="2057401" cy="1283552"/>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Finance reviews the Open debtor line items along with aging on a monthly basis and signs off on the log</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10.2</a:t>
              </a:r>
              <a:endParaRPr lang="en-US" sz="800" b="0" dirty="0">
                <a:solidFill>
                  <a:srgbClr val="002060"/>
                </a:solidFill>
              </a:endParaRPr>
            </a:p>
          </p:txBody>
        </p:sp>
      </p:grpSp>
      <p:grpSp>
        <p:nvGrpSpPr>
          <p:cNvPr id="3" name="Group 2"/>
          <p:cNvGrpSpPr/>
          <p:nvPr/>
        </p:nvGrpSpPr>
        <p:grpSpPr>
          <a:xfrm>
            <a:off x="3962400" y="1600200"/>
            <a:ext cx="2060063" cy="1242457"/>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Downloads the invoice ledger, debtors ledgers and debtor ageing report.</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10.1</a:t>
              </a:r>
              <a:endParaRPr lang="en-US" sz="800" b="0" dirty="0">
                <a:solidFill>
                  <a:srgbClr val="002060"/>
                </a:solidFill>
              </a:endParaRPr>
            </a:p>
          </p:txBody>
        </p:sp>
      </p:gr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sp>
        <p:nvSpPr>
          <p:cNvPr id="26" name="Diamond 25"/>
          <p:cNvSpPr/>
          <p:nvPr/>
        </p:nvSpPr>
        <p:spPr bwMode="auto">
          <a:xfrm>
            <a:off x="3874325" y="4572000"/>
            <a:ext cx="2514600" cy="1066800"/>
          </a:xfrm>
          <a:prstGeom prst="diamond">
            <a:avLst/>
          </a:prstGeom>
          <a:solidFill>
            <a:schemeClr val="bg1"/>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dirty="0" smtClean="0">
              <a:solidFill>
                <a:srgbClr val="002060"/>
              </a:solidFill>
            </a:endParaRPr>
          </a:p>
          <a:p>
            <a:pPr algn="ctr">
              <a:buClr>
                <a:srgbClr val="015885"/>
              </a:buClr>
              <a:buFont typeface="Wingdings" pitchFamily="2" charset="2"/>
              <a:buNone/>
            </a:pPr>
            <a:r>
              <a:rPr lang="en-US" sz="800" b="0" dirty="0" smtClean="0">
                <a:solidFill>
                  <a:srgbClr val="002060"/>
                </a:solidFill>
              </a:rPr>
              <a:t>Does the value in approved base document (refer to narrative) and outbound delivery match ?</a:t>
            </a:r>
            <a:endParaRPr lang="en-US" sz="800" b="0" dirty="0">
              <a:solidFill>
                <a:srgbClr val="002060"/>
              </a:solidFill>
            </a:endParaRPr>
          </a:p>
        </p:txBody>
      </p:sp>
      <p:cxnSp>
        <p:nvCxnSpPr>
          <p:cNvPr id="222" name="Elbow Connector 34"/>
          <p:cNvCxnSpPr>
            <a:cxnSpLocks noChangeShapeType="1"/>
            <a:stCxn id="35854" idx="2"/>
            <a:endCxn id="26" idx="0"/>
          </p:cNvCxnSpPr>
          <p:nvPr/>
        </p:nvCxnSpPr>
        <p:spPr bwMode="auto">
          <a:xfrm rot="16200000" flipH="1">
            <a:off x="5010723" y="4451098"/>
            <a:ext cx="240448" cy="1355"/>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49" name="Elbow Connector 34"/>
          <p:cNvCxnSpPr>
            <a:cxnSpLocks noChangeShapeType="1"/>
            <a:stCxn id="26" idx="2"/>
            <a:endCxn id="25" idx="1"/>
          </p:cNvCxnSpPr>
          <p:nvPr/>
        </p:nvCxnSpPr>
        <p:spPr bwMode="auto">
          <a:xfrm rot="16200000" flipH="1">
            <a:off x="4954351" y="5816073"/>
            <a:ext cx="355618" cy="1071"/>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2" name="Rectangle 251"/>
          <p:cNvSpPr/>
          <p:nvPr/>
        </p:nvSpPr>
        <p:spPr bwMode="auto">
          <a:xfrm>
            <a:off x="4824350" y="5650675"/>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Yes</a:t>
            </a:r>
            <a:endParaRPr lang="en-US" sz="800" b="0" dirty="0">
              <a:solidFill>
                <a:srgbClr val="002060"/>
              </a:solidFill>
            </a:endParaRPr>
          </a:p>
        </p:txBody>
      </p:sp>
      <p:cxnSp>
        <p:nvCxnSpPr>
          <p:cNvPr id="254" name="Elbow Connector 34"/>
          <p:cNvCxnSpPr>
            <a:cxnSpLocks noChangeShapeType="1"/>
            <a:stCxn id="26" idx="3"/>
          </p:cNvCxnSpPr>
          <p:nvPr/>
        </p:nvCxnSpPr>
        <p:spPr bwMode="auto">
          <a:xfrm>
            <a:off x="6388925" y="5105400"/>
            <a:ext cx="240475" cy="1143000"/>
          </a:xfrm>
          <a:prstGeom prst="bentConnector2">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7" name="Rectangle 256"/>
          <p:cNvSpPr/>
          <p:nvPr/>
        </p:nvSpPr>
        <p:spPr bwMode="auto">
          <a:xfrm>
            <a:off x="6324600" y="54864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No</a:t>
            </a:r>
            <a:endParaRPr lang="en-US" sz="800" b="0" dirty="0">
              <a:solidFill>
                <a:srgbClr val="002060"/>
              </a:solidFill>
            </a:endParaRPr>
          </a:p>
        </p:txBody>
      </p:sp>
      <p:sp>
        <p:nvSpPr>
          <p:cNvPr id="23" name="Action Button: Information 22">
            <a:hlinkClick r:id="rId4" action="ppaction://hlinksldjump" highlightClick="1"/>
          </p:cNvPr>
          <p:cNvSpPr/>
          <p:nvPr/>
        </p:nvSpPr>
        <p:spPr bwMode="auto">
          <a:xfrm>
            <a:off x="5791200" y="4177352"/>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4"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7" name="5-Point Star 26">
            <a:hlinkClick r:id="rId6" action="ppaction://hlinksldjump"/>
          </p:cNvPr>
          <p:cNvSpPr/>
          <p:nvPr/>
        </p:nvSpPr>
        <p:spPr bwMode="auto">
          <a:xfrm>
            <a:off x="4027967" y="31242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131530346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33</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OC.10</a:t>
            </a:r>
            <a:r>
              <a:rPr lang="en-US" sz="900" kern="1200" dirty="0" smtClean="0">
                <a:solidFill>
                  <a:schemeClr val="bg1"/>
                </a:solidFill>
              </a:rPr>
              <a:t>. Debtors Reconciliation and Ageing </a:t>
            </a:r>
            <a:r>
              <a:rPr lang="en-US" sz="900" dirty="0" smtClean="0">
                <a:solidFill>
                  <a:schemeClr val="bg1"/>
                </a:solidFill>
              </a:rPr>
              <a:t>– </a:t>
            </a:r>
            <a:r>
              <a:rPr lang="en-US" sz="900" kern="1200" dirty="0" smtClean="0">
                <a:solidFill>
                  <a:schemeClr val="bg1"/>
                </a:solidFill>
              </a:rPr>
              <a:t>Page 2of 2</a:t>
            </a:r>
          </a:p>
        </p:txBody>
      </p:sp>
      <p:grpSp>
        <p:nvGrpSpPr>
          <p:cNvPr id="3" name="Group 2"/>
          <p:cNvGrpSpPr/>
          <p:nvPr/>
        </p:nvGrpSpPr>
        <p:grpSpPr>
          <a:xfrm>
            <a:off x="3962399" y="2415142"/>
            <a:ext cx="2060064" cy="1090058"/>
            <a:chOff x="4192074" y="1638121"/>
            <a:chExt cx="1677989" cy="838201"/>
          </a:xfrm>
        </p:grpSpPr>
        <p:sp>
          <p:nvSpPr>
            <p:cNvPr id="35851" name="AutoShape 19"/>
            <p:cNvSpPr>
              <a:spLocks noChangeArrowheads="1"/>
            </p:cNvSpPr>
            <p:nvPr/>
          </p:nvSpPr>
          <p:spPr bwMode="auto">
            <a:xfrm>
              <a:off x="4419087" y="1866722"/>
              <a:ext cx="1450976"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Confirms adjustment of receipt and performs debtor settlement and follows up with the outstanding debtors</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10.3</a:t>
              </a:r>
              <a:endParaRPr lang="en-US" sz="800" b="0" dirty="0">
                <a:solidFill>
                  <a:srgbClr val="002060"/>
                </a:solidFill>
              </a:endParaRPr>
            </a:p>
          </p:txBody>
        </p:sp>
      </p:grpSp>
      <p:sp>
        <p:nvSpPr>
          <p:cNvPr id="26" name="AutoShape 44"/>
          <p:cNvSpPr>
            <a:spLocks noChangeArrowheads="1"/>
          </p:cNvSpPr>
          <p:nvPr/>
        </p:nvSpPr>
        <p:spPr bwMode="auto">
          <a:xfrm>
            <a:off x="7526740" y="518160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Debtor Reconciliation Report</a:t>
            </a:r>
            <a:endParaRPr lang="en-US" sz="800" b="0" dirty="0">
              <a:solidFill>
                <a:srgbClr val="002060"/>
              </a:solidFill>
            </a:endParaRPr>
          </a:p>
        </p:txBody>
      </p:sp>
      <p:sp>
        <p:nvSpPr>
          <p:cNvPr id="31" name="Pentagon 30"/>
          <p:cNvSpPr/>
          <p:nvPr/>
        </p:nvSpPr>
        <p:spPr bwMode="auto">
          <a:xfrm rot="5400000">
            <a:off x="4939985" y="166205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32" name="Elbow Connector 34"/>
          <p:cNvCxnSpPr>
            <a:cxnSpLocks noChangeShapeType="1"/>
            <a:stCxn id="31" idx="3"/>
            <a:endCxn id="35852" idx="0"/>
          </p:cNvCxnSpPr>
          <p:nvPr/>
        </p:nvCxnSpPr>
        <p:spPr bwMode="auto">
          <a:xfrm rot="16200000" flipH="1">
            <a:off x="4926525" y="2208910"/>
            <a:ext cx="410192" cy="227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8" name="Elbow Connector 34"/>
          <p:cNvCxnSpPr>
            <a:cxnSpLocks noChangeShapeType="1"/>
            <a:endCxn id="26" idx="1"/>
          </p:cNvCxnSpPr>
          <p:nvPr/>
        </p:nvCxnSpPr>
        <p:spPr bwMode="auto">
          <a:xfrm flipV="1">
            <a:off x="6022463" y="5562600"/>
            <a:ext cx="1504277" cy="5398"/>
          </a:xfrm>
          <a:prstGeom prst="straightConnector1">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13" name="Group 12"/>
          <p:cNvGrpSpPr/>
          <p:nvPr/>
        </p:nvGrpSpPr>
        <p:grpSpPr>
          <a:xfrm>
            <a:off x="3962398" y="3810000"/>
            <a:ext cx="2057401" cy="1054952"/>
            <a:chOff x="4191000" y="3046413"/>
            <a:chExt cx="1677988" cy="838200"/>
          </a:xfrm>
        </p:grpSpPr>
        <p:sp>
          <p:nvSpPr>
            <p:cNvPr id="1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Prepares a reconciliation of the accounts for the year</a:t>
              </a:r>
            </a:p>
          </p:txBody>
        </p:sp>
        <p:sp>
          <p:nvSpPr>
            <p:cNvPr id="15"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16"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10.4</a:t>
              </a:r>
              <a:endParaRPr lang="en-US" sz="800" b="0" dirty="0">
                <a:solidFill>
                  <a:srgbClr val="002060"/>
                </a:solidFill>
              </a:endParaRPr>
            </a:p>
          </p:txBody>
        </p:sp>
      </p:grpSp>
      <p:grpSp>
        <p:nvGrpSpPr>
          <p:cNvPr id="17" name="Group 16"/>
          <p:cNvGrpSpPr/>
          <p:nvPr/>
        </p:nvGrpSpPr>
        <p:grpSpPr>
          <a:xfrm>
            <a:off x="3962400" y="5105400"/>
            <a:ext cx="2057401" cy="1054952"/>
            <a:chOff x="4191000" y="3046413"/>
            <a:chExt cx="1677988" cy="838200"/>
          </a:xfrm>
        </p:grpSpPr>
        <p:sp>
          <p:nvSpPr>
            <p:cNvPr id="18"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the debtor reconciliation to the customers for confirmation</a:t>
              </a:r>
            </a:p>
          </p:txBody>
        </p:sp>
        <p:sp>
          <p:nvSpPr>
            <p:cNvPr id="19"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20"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10.5</a:t>
              </a:r>
              <a:endParaRPr lang="en-US" sz="800" b="0" dirty="0">
                <a:solidFill>
                  <a:srgbClr val="002060"/>
                </a:solidFill>
              </a:endParaRPr>
            </a:p>
          </p:txBody>
        </p:sp>
      </p:grpSp>
      <p:cxnSp>
        <p:nvCxnSpPr>
          <p:cNvPr id="21" name="Elbow Connector 34"/>
          <p:cNvCxnSpPr>
            <a:cxnSpLocks noChangeShapeType="1"/>
            <a:stCxn id="14" idx="2"/>
            <a:endCxn id="19" idx="0"/>
          </p:cNvCxnSpPr>
          <p:nvPr/>
        </p:nvCxnSpPr>
        <p:spPr bwMode="auto">
          <a:xfrm rot="16200000" flipH="1">
            <a:off x="5010047" y="4985175"/>
            <a:ext cx="240448"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2" name="Elbow Connector 34"/>
          <p:cNvCxnSpPr>
            <a:cxnSpLocks noChangeShapeType="1"/>
            <a:stCxn id="35851" idx="2"/>
            <a:endCxn id="15" idx="0"/>
          </p:cNvCxnSpPr>
          <p:nvPr/>
        </p:nvCxnSpPr>
        <p:spPr bwMode="auto">
          <a:xfrm rot="5400000">
            <a:off x="4978627" y="3656844"/>
            <a:ext cx="304800"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 name="Rectangle 24"/>
          <p:cNvSpPr/>
          <p:nvPr/>
        </p:nvSpPr>
        <p:spPr bwMode="auto">
          <a:xfrm>
            <a:off x="4824350" y="2045525"/>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Yes</a:t>
            </a:r>
            <a:endParaRPr lang="en-US" sz="800" b="0" dirty="0">
              <a:solidFill>
                <a:srgbClr val="002060"/>
              </a:solidFill>
            </a:endParaRPr>
          </a:p>
        </p:txBody>
      </p:sp>
      <p:cxnSp>
        <p:nvCxnSpPr>
          <p:cNvPr id="27" name="Elbow Connector 34"/>
          <p:cNvCxnSpPr>
            <a:cxnSpLocks noChangeShapeType="1"/>
            <a:endCxn id="14" idx="3"/>
          </p:cNvCxnSpPr>
          <p:nvPr/>
        </p:nvCxnSpPr>
        <p:spPr bwMode="auto">
          <a:xfrm rot="5400000">
            <a:off x="4931624" y="2764576"/>
            <a:ext cx="2785952" cy="609601"/>
          </a:xfrm>
          <a:prstGeom prst="bentConnector2">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0" name="Rectangle 29"/>
          <p:cNvSpPr/>
          <p:nvPr/>
        </p:nvSpPr>
        <p:spPr bwMode="auto">
          <a:xfrm>
            <a:off x="6324600" y="35052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No</a:t>
            </a:r>
            <a:endParaRPr lang="en-US" sz="800" b="0" dirty="0">
              <a:solidFill>
                <a:srgbClr val="002060"/>
              </a:solidFill>
            </a:endParaRPr>
          </a:p>
        </p:txBody>
      </p:sp>
      <p:sp>
        <p:nvSpPr>
          <p:cNvPr id="29" name="Action Button: Information 28">
            <a:hlinkClick r:id="rId3" action="ppaction://hlinksldjump" highlightClick="1"/>
          </p:cNvPr>
          <p:cNvSpPr/>
          <p:nvPr/>
        </p:nvSpPr>
        <p:spPr bwMode="auto">
          <a:xfrm>
            <a:off x="5791200" y="4710752"/>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33" name="AutoShape 343">
            <a:hlinkClick r:id="rId4"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65625952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4996180" y="4512596"/>
            <a:ext cx="269695"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26" idx="3"/>
            <a:endCxn id="30" idx="1"/>
          </p:cNvCxnSpPr>
          <p:nvPr/>
        </p:nvCxnSpPr>
        <p:spPr bwMode="auto">
          <a:xfrm flipV="1">
            <a:off x="2850403" y="2209800"/>
            <a:ext cx="1264397" cy="902058"/>
          </a:xfrm>
          <a:prstGeom prst="bentConnector3">
            <a:avLst>
              <a:gd name="adj1" fmla="val 1161"/>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34</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.11</a:t>
            </a:r>
            <a:r>
              <a:rPr lang="en-US" sz="900" kern="1200" dirty="0" smtClean="0">
                <a:solidFill>
                  <a:schemeClr val="bg1"/>
                </a:solidFill>
              </a:rPr>
              <a:t>. Contract Set Up (Gas) </a:t>
            </a:r>
            <a:r>
              <a:rPr lang="en-US" sz="900" dirty="0" smtClean="0">
                <a:solidFill>
                  <a:schemeClr val="bg1"/>
                </a:solidFill>
              </a:rPr>
              <a:t>– </a:t>
            </a:r>
            <a:r>
              <a:rPr lang="en-US" sz="900" kern="1200" dirty="0" smtClean="0">
                <a:solidFill>
                  <a:schemeClr val="bg1"/>
                </a:solidFill>
              </a:rPr>
              <a:t>Page 1 of </a:t>
            </a:r>
            <a:r>
              <a:rPr lang="en-US" sz="900" kern="1200" dirty="0">
                <a:solidFill>
                  <a:schemeClr val="bg1"/>
                </a:solidFill>
              </a:rPr>
              <a:t>3</a:t>
            </a:r>
            <a:endParaRPr lang="en-US" sz="900" kern="1200" dirty="0" smtClean="0">
              <a:solidFill>
                <a:schemeClr val="bg1"/>
              </a:solidFill>
            </a:endParaRP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Sales agreement</a:t>
            </a:r>
            <a:endParaRPr lang="en-US" sz="800" b="0" dirty="0">
              <a:solidFill>
                <a:srgbClr val="002060"/>
              </a:solidFill>
            </a:endParaRPr>
          </a:p>
        </p:txBody>
      </p:sp>
      <p:grpSp>
        <p:nvGrpSpPr>
          <p:cNvPr id="4" name="Group 3"/>
          <p:cNvGrpSpPr/>
          <p:nvPr/>
        </p:nvGrpSpPr>
        <p:grpSpPr>
          <a:xfrm>
            <a:off x="3962398" y="4648200"/>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Revises the JV share (Entitlement Interest) and tax rates (if changes are made) as per the amended agreement in SAP</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11.2</a:t>
              </a:r>
              <a:endParaRPr lang="en-US" sz="800" b="0" dirty="0">
                <a:solidFill>
                  <a:srgbClr val="002060"/>
                </a:solidFill>
              </a:endParaRPr>
            </a:p>
          </p:txBody>
        </p:sp>
      </p:grpSp>
      <p:grpSp>
        <p:nvGrpSpPr>
          <p:cNvPr id="3" name="Group 2"/>
          <p:cNvGrpSpPr/>
          <p:nvPr/>
        </p:nvGrpSpPr>
        <p:grpSpPr>
          <a:xfrm>
            <a:off x="3962400" y="3276600"/>
            <a:ext cx="2060063" cy="1101905"/>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Enters the details such as JV share, tax rate and material code in the conditions tab in SAP.</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11.1</a:t>
              </a:r>
              <a:endParaRPr lang="en-US" sz="800" b="0" dirty="0">
                <a:solidFill>
                  <a:srgbClr val="002060"/>
                </a:solidFill>
              </a:endParaRPr>
            </a:p>
          </p:txBody>
        </p:sp>
      </p:gr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8" name="Elbow Connector 34"/>
          <p:cNvCxnSpPr>
            <a:cxnSpLocks noChangeShapeType="1"/>
            <a:stCxn id="21" idx="2"/>
            <a:endCxn id="25" idx="1"/>
          </p:cNvCxnSpPr>
          <p:nvPr/>
        </p:nvCxnSpPr>
        <p:spPr bwMode="auto">
          <a:xfrm rot="16200000" flipH="1">
            <a:off x="5030775" y="5892497"/>
            <a:ext cx="201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6" name="Pentagon 41">
            <a:hlinkClick r:id="rId3" action="ppaction://hlinksldjump"/>
          </p:cNvPr>
          <p:cNvSpPr>
            <a:spLocks noChangeArrowheads="1"/>
          </p:cNvSpPr>
          <p:nvPr/>
        </p:nvSpPr>
        <p:spPr bwMode="auto">
          <a:xfrm>
            <a:off x="1559625" y="2718516"/>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 Entitlement Interest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Letter</a:t>
            </a:r>
            <a:endParaRPr lang="en-US" sz="800" b="0" dirty="0">
              <a:solidFill>
                <a:srgbClr val="002060"/>
              </a:solidFill>
            </a:endParaRPr>
          </a:p>
        </p:txBody>
      </p:sp>
      <p:sp>
        <p:nvSpPr>
          <p:cNvPr id="30" name="Diamond 29"/>
          <p:cNvSpPr/>
          <p:nvPr/>
        </p:nvSpPr>
        <p:spPr bwMode="auto">
          <a:xfrm>
            <a:off x="4114800" y="1676400"/>
            <a:ext cx="1905000" cy="1066800"/>
          </a:xfrm>
          <a:prstGeom prst="diamond">
            <a:avLst/>
          </a:prstGeom>
          <a:solidFill>
            <a:schemeClr val="bg1"/>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Existing Customer?</a:t>
            </a:r>
            <a:endParaRPr lang="en-US" sz="800" b="0" dirty="0">
              <a:solidFill>
                <a:srgbClr val="002060"/>
              </a:solidFill>
            </a:endParaRPr>
          </a:p>
        </p:txBody>
      </p:sp>
      <p:cxnSp>
        <p:nvCxnSpPr>
          <p:cNvPr id="57" name="Elbow Connector 34"/>
          <p:cNvCxnSpPr>
            <a:cxnSpLocks noChangeShapeType="1"/>
            <a:stCxn id="30" idx="2"/>
            <a:endCxn id="35852" idx="0"/>
          </p:cNvCxnSpPr>
          <p:nvPr/>
        </p:nvCxnSpPr>
        <p:spPr bwMode="auto">
          <a:xfrm rot="16200000" flipH="1">
            <a:off x="4833329" y="2977171"/>
            <a:ext cx="533400" cy="65458"/>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59" name="Rectangle 58"/>
          <p:cNvSpPr/>
          <p:nvPr/>
        </p:nvSpPr>
        <p:spPr bwMode="auto">
          <a:xfrm>
            <a:off x="4776850" y="2859975"/>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Yes</a:t>
            </a:r>
            <a:endParaRPr lang="en-US" sz="800" b="0" dirty="0">
              <a:solidFill>
                <a:srgbClr val="002060"/>
              </a:solidFill>
            </a:endParaRPr>
          </a:p>
        </p:txBody>
      </p:sp>
      <p:cxnSp>
        <p:nvCxnSpPr>
          <p:cNvPr id="60" name="Elbow Connector 34"/>
          <p:cNvCxnSpPr>
            <a:cxnSpLocks noChangeShapeType="1"/>
            <a:stCxn id="30" idx="3"/>
            <a:endCxn id="35854" idx="3"/>
          </p:cNvCxnSpPr>
          <p:nvPr/>
        </p:nvCxnSpPr>
        <p:spPr bwMode="auto">
          <a:xfrm flipH="1">
            <a:off x="6019799" y="2209800"/>
            <a:ext cx="1" cy="3145198"/>
          </a:xfrm>
          <a:prstGeom prst="bentConnector3">
            <a:avLst>
              <a:gd name="adj1" fmla="val -2286000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67" name="Rectangle 66"/>
          <p:cNvSpPr/>
          <p:nvPr/>
        </p:nvSpPr>
        <p:spPr bwMode="auto">
          <a:xfrm>
            <a:off x="5943600" y="287185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No</a:t>
            </a:r>
            <a:endParaRPr lang="en-US" sz="800" b="0" dirty="0">
              <a:solidFill>
                <a:srgbClr val="002060"/>
              </a:solidFill>
            </a:endParaRPr>
          </a:p>
        </p:txBody>
      </p:sp>
      <p:sp>
        <p:nvSpPr>
          <p:cNvPr id="24" name="Action Button: Information 23">
            <a:hlinkClick r:id="rId4" action="ppaction://hlinksldjump" highlightClick="1"/>
          </p:cNvPr>
          <p:cNvSpPr/>
          <p:nvPr/>
        </p:nvSpPr>
        <p:spPr bwMode="auto">
          <a:xfrm>
            <a:off x="5791200" y="4231944"/>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7" name="Action Button: Information 26">
            <a:hlinkClick r:id="rId4" action="ppaction://hlinksldjump" highlightClick="1"/>
          </p:cNvPr>
          <p:cNvSpPr/>
          <p:nvPr/>
        </p:nvSpPr>
        <p:spPr bwMode="auto">
          <a:xfrm>
            <a:off x="5791200" y="5638800"/>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9"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5016727" y="3161544"/>
            <a:ext cx="228600"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35</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.11</a:t>
            </a:r>
            <a:r>
              <a:rPr lang="en-US" sz="900" kern="1200" dirty="0" smtClean="0">
                <a:solidFill>
                  <a:schemeClr val="bg1"/>
                </a:solidFill>
              </a:rPr>
              <a:t>. Contract Set Up (Gas) </a:t>
            </a:r>
            <a:r>
              <a:rPr lang="en-US" sz="900" dirty="0" smtClean="0">
                <a:solidFill>
                  <a:schemeClr val="bg1"/>
                </a:solidFill>
              </a:rPr>
              <a:t>– </a:t>
            </a:r>
            <a:r>
              <a:rPr lang="en-US" sz="900" kern="1200" dirty="0" smtClean="0">
                <a:solidFill>
                  <a:schemeClr val="bg1"/>
                </a:solidFill>
              </a:rPr>
              <a:t>Page 2 of 3</a:t>
            </a:r>
          </a:p>
        </p:txBody>
      </p:sp>
      <p:grpSp>
        <p:nvGrpSpPr>
          <p:cNvPr id="4" name="Group 3"/>
          <p:cNvGrpSpPr/>
          <p:nvPr/>
        </p:nvGrpSpPr>
        <p:grpSpPr>
          <a:xfrm>
            <a:off x="3962398" y="3276600"/>
            <a:ext cx="2057401" cy="1143000"/>
            <a:chOff x="4191000" y="3046413"/>
            <a:chExt cx="1677988" cy="838202"/>
          </a:xfrm>
        </p:grpSpPr>
        <p:sp>
          <p:nvSpPr>
            <p:cNvPr id="35854" name="AutoShape 19"/>
            <p:cNvSpPr>
              <a:spLocks noChangeArrowheads="1"/>
            </p:cNvSpPr>
            <p:nvPr/>
          </p:nvSpPr>
          <p:spPr bwMode="auto">
            <a:xfrm>
              <a:off x="4418013" y="3244851"/>
              <a:ext cx="1450975" cy="639764"/>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Sets up the contract in SAP.  Enters the customer code, exchange agreement reference number, estimated quantity, validity period, plant, and shipping point. </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11.4</a:t>
              </a:r>
              <a:endParaRPr lang="en-US" sz="800" b="0" dirty="0">
                <a:solidFill>
                  <a:srgbClr val="002060"/>
                </a:solidFill>
              </a:endParaRPr>
            </a:p>
          </p:txBody>
        </p:sp>
      </p:grpSp>
      <p:grpSp>
        <p:nvGrpSpPr>
          <p:cNvPr id="3" name="Group 2"/>
          <p:cNvGrpSpPr/>
          <p:nvPr/>
        </p:nvGrpSpPr>
        <p:grpSpPr>
          <a:xfrm>
            <a:off x="3962399" y="2057400"/>
            <a:ext cx="2060064" cy="990600"/>
            <a:chOff x="4192074" y="1638121"/>
            <a:chExt cx="1677989" cy="838201"/>
          </a:xfrm>
        </p:grpSpPr>
        <p:sp>
          <p:nvSpPr>
            <p:cNvPr id="35851" name="AutoShape 19"/>
            <p:cNvSpPr>
              <a:spLocks noChangeArrowheads="1"/>
            </p:cNvSpPr>
            <p:nvPr/>
          </p:nvSpPr>
          <p:spPr bwMode="auto">
            <a:xfrm>
              <a:off x="4419087" y="1866722"/>
              <a:ext cx="1450976"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Creates an exchange agreement in SAP  by providing customer reference and start date</a:t>
              </a:r>
            </a:p>
          </p:txBody>
        </p:sp>
        <p:sp>
          <p:nvSpPr>
            <p:cNvPr id="35852" name="AutoShape 17"/>
            <p:cNvSpPr>
              <a:spLocks noChangeArrowheads="1"/>
            </p:cNvSpPr>
            <p:nvPr/>
          </p:nvSpPr>
          <p:spPr bwMode="auto">
            <a:xfrm>
              <a:off x="4420674" y="1638121"/>
              <a:ext cx="1449388" cy="257908"/>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11.3</a:t>
              </a:r>
              <a:endParaRPr lang="en-US" sz="800" b="0" dirty="0">
                <a:solidFill>
                  <a:srgbClr val="002060"/>
                </a:solidFill>
              </a:endParaRPr>
            </a:p>
          </p:txBody>
        </p:sp>
      </p:grpSp>
      <p:grpSp>
        <p:nvGrpSpPr>
          <p:cNvPr id="20" name="Group 19"/>
          <p:cNvGrpSpPr/>
          <p:nvPr/>
        </p:nvGrpSpPr>
        <p:grpSpPr>
          <a:xfrm>
            <a:off x="3962400" y="4648200"/>
            <a:ext cx="2057401" cy="1066800"/>
            <a:chOff x="4191000" y="3046413"/>
            <a:chExt cx="1677988" cy="838200"/>
          </a:xfrm>
        </p:grpSpPr>
        <p:sp>
          <p:nvSpPr>
            <p:cNvPr id="21"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Saves the contract; a contract number is generated</a:t>
              </a:r>
            </a:p>
          </p:txBody>
        </p:sp>
        <p:sp>
          <p:nvSpPr>
            <p:cNvPr id="22"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23"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11.5</a:t>
              </a:r>
              <a:endParaRPr lang="en-US" sz="800" b="0" dirty="0">
                <a:solidFill>
                  <a:srgbClr val="002060"/>
                </a:solidFill>
              </a:endParaRPr>
            </a:p>
          </p:txBody>
        </p:sp>
      </p:grpSp>
      <p:sp>
        <p:nvSpPr>
          <p:cNvPr id="31" name="Pentagon 30"/>
          <p:cNvSpPr/>
          <p:nvPr/>
        </p:nvSpPr>
        <p:spPr bwMode="auto">
          <a:xfrm rot="5400000">
            <a:off x="4939985" y="1605184"/>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32" name="Elbow Connector 34"/>
          <p:cNvCxnSpPr>
            <a:cxnSpLocks noChangeShapeType="1"/>
            <a:stCxn id="31" idx="3"/>
            <a:endCxn id="35852" idx="0"/>
          </p:cNvCxnSpPr>
          <p:nvPr/>
        </p:nvCxnSpPr>
        <p:spPr bwMode="auto">
          <a:xfrm rot="16200000" flipH="1">
            <a:off x="5076963" y="2001606"/>
            <a:ext cx="109316" cy="227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 name="Pentagon 24"/>
          <p:cNvSpPr/>
          <p:nvPr/>
        </p:nvSpPr>
        <p:spPr bwMode="auto">
          <a:xfrm rot="5400000">
            <a:off x="4914900" y="59817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cxnSp>
        <p:nvCxnSpPr>
          <p:cNvPr id="26" name="Elbow Connector 34"/>
          <p:cNvCxnSpPr>
            <a:cxnSpLocks noChangeShapeType="1"/>
            <a:stCxn id="21" idx="2"/>
            <a:endCxn id="25" idx="1"/>
          </p:cNvCxnSpPr>
          <p:nvPr/>
        </p:nvCxnSpPr>
        <p:spPr bwMode="auto">
          <a:xfrm rot="5400000">
            <a:off x="5003536" y="5816864"/>
            <a:ext cx="228600" cy="2487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 name="Elbow Connector 34"/>
          <p:cNvCxnSpPr>
            <a:cxnSpLocks noChangeShapeType="1"/>
            <a:stCxn id="35854" idx="2"/>
            <a:endCxn id="22" idx="0"/>
          </p:cNvCxnSpPr>
          <p:nvPr/>
        </p:nvCxnSpPr>
        <p:spPr bwMode="auto">
          <a:xfrm rot="16200000" flipH="1">
            <a:off x="5015971" y="4533899"/>
            <a:ext cx="228600"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4" name="Action Button: Information 23">
            <a:hlinkClick r:id="rId3" action="ppaction://hlinksldjump" highlightClick="1"/>
          </p:cNvPr>
          <p:cNvSpPr/>
          <p:nvPr/>
        </p:nvSpPr>
        <p:spPr bwMode="auto">
          <a:xfrm>
            <a:off x="5791200" y="2895600"/>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7" name="Action Button: Information 26">
            <a:hlinkClick r:id="rId3" action="ppaction://hlinksldjump" highlightClick="1"/>
          </p:cNvPr>
          <p:cNvSpPr/>
          <p:nvPr/>
        </p:nvSpPr>
        <p:spPr bwMode="auto">
          <a:xfrm>
            <a:off x="5791200" y="4267200"/>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8" name="AutoShape 343">
            <a:hlinkClick r:id="rId4"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40106564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36</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OC.11</a:t>
            </a:r>
            <a:r>
              <a:rPr lang="en-US" sz="900" kern="1200" dirty="0" smtClean="0">
                <a:solidFill>
                  <a:schemeClr val="bg1"/>
                </a:solidFill>
              </a:rPr>
              <a:t>. Contract Set Up (Gas) </a:t>
            </a:r>
            <a:r>
              <a:rPr lang="en-US" sz="900" dirty="0" smtClean="0">
                <a:solidFill>
                  <a:schemeClr val="bg1"/>
                </a:solidFill>
              </a:rPr>
              <a:t>– </a:t>
            </a:r>
            <a:r>
              <a:rPr lang="en-US" sz="900" kern="1200" dirty="0" smtClean="0">
                <a:solidFill>
                  <a:schemeClr val="bg1"/>
                </a:solidFill>
              </a:rPr>
              <a:t>Page 3 of 3</a:t>
            </a:r>
          </a:p>
        </p:txBody>
      </p:sp>
      <p:sp>
        <p:nvSpPr>
          <p:cNvPr id="26" name="AutoShape 44"/>
          <p:cNvSpPr>
            <a:spLocks noChangeArrowheads="1"/>
          </p:cNvSpPr>
          <p:nvPr/>
        </p:nvSpPr>
        <p:spPr bwMode="auto">
          <a:xfrm>
            <a:off x="7526740" y="2805229"/>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Exchange Agreement Number and Contract Number</a:t>
            </a:r>
            <a:endParaRPr lang="en-US" sz="800" b="0" dirty="0">
              <a:solidFill>
                <a:srgbClr val="002060"/>
              </a:solidFill>
            </a:endParaRPr>
          </a:p>
        </p:txBody>
      </p:sp>
      <p:sp>
        <p:nvSpPr>
          <p:cNvPr id="31" name="Pentagon 30"/>
          <p:cNvSpPr/>
          <p:nvPr/>
        </p:nvSpPr>
        <p:spPr bwMode="auto">
          <a:xfrm rot="5400000">
            <a:off x="4914900" y="179070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cxnSp>
        <p:nvCxnSpPr>
          <p:cNvPr id="32" name="Elbow Connector 34"/>
          <p:cNvCxnSpPr>
            <a:cxnSpLocks noChangeShapeType="1"/>
            <a:stCxn id="31" idx="3"/>
            <a:endCxn id="16" idx="0"/>
          </p:cNvCxnSpPr>
          <p:nvPr/>
        </p:nvCxnSpPr>
        <p:spPr bwMode="auto">
          <a:xfrm rot="16200000" flipH="1">
            <a:off x="5032246" y="2206754"/>
            <a:ext cx="152400" cy="609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8" name="Elbow Connector 34"/>
          <p:cNvCxnSpPr>
            <a:cxnSpLocks noChangeShapeType="1"/>
            <a:stCxn id="15" idx="3"/>
            <a:endCxn id="26" idx="1"/>
          </p:cNvCxnSpPr>
          <p:nvPr/>
        </p:nvCxnSpPr>
        <p:spPr bwMode="auto">
          <a:xfrm>
            <a:off x="6001198" y="3076656"/>
            <a:ext cx="1525542" cy="10957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14" name="Group 13"/>
          <p:cNvGrpSpPr/>
          <p:nvPr/>
        </p:nvGrpSpPr>
        <p:grpSpPr>
          <a:xfrm>
            <a:off x="3941134" y="2286000"/>
            <a:ext cx="2060064" cy="1242458"/>
            <a:chOff x="4192074" y="1638121"/>
            <a:chExt cx="1677989" cy="838201"/>
          </a:xfrm>
        </p:grpSpPr>
        <p:sp>
          <p:nvSpPr>
            <p:cNvPr id="15" name="AutoShape 19"/>
            <p:cNvSpPr>
              <a:spLocks noChangeArrowheads="1"/>
            </p:cNvSpPr>
            <p:nvPr/>
          </p:nvSpPr>
          <p:spPr bwMode="auto">
            <a:xfrm>
              <a:off x="4419087" y="1866722"/>
              <a:ext cx="1450976"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Communicates the contract number and exchange agreement number to the Site Team </a:t>
              </a:r>
            </a:p>
          </p:txBody>
        </p:sp>
        <p:sp>
          <p:nvSpPr>
            <p:cNvPr id="16"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Manger Finance</a:t>
              </a:r>
              <a:endParaRPr lang="en-US" sz="800" b="0" dirty="0">
                <a:solidFill>
                  <a:srgbClr val="002060"/>
                </a:solidFill>
              </a:endParaRPr>
            </a:p>
          </p:txBody>
        </p:sp>
        <p:sp>
          <p:nvSpPr>
            <p:cNvPr id="17"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11.6</a:t>
              </a:r>
              <a:endParaRPr lang="en-US" sz="800" b="0" dirty="0">
                <a:solidFill>
                  <a:srgbClr val="002060"/>
                </a:solidFill>
              </a:endParaRPr>
            </a:p>
          </p:txBody>
        </p:sp>
      </p:grpSp>
      <p:sp>
        <p:nvSpPr>
          <p:cNvPr id="13"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86845276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7" name="Elbow Connector 32"/>
          <p:cNvCxnSpPr>
            <a:cxnSpLocks noChangeShapeType="1"/>
            <a:stCxn id="35860" idx="3"/>
          </p:cNvCxnSpPr>
          <p:nvPr/>
        </p:nvCxnSpPr>
        <p:spPr bwMode="auto">
          <a:xfrm flipV="1">
            <a:off x="2844263" y="2209800"/>
            <a:ext cx="1118137" cy="13991"/>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37</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OC.12.1 </a:t>
            </a:r>
            <a:r>
              <a:rPr lang="en-US" sz="900" kern="1200" dirty="0" smtClean="0">
                <a:solidFill>
                  <a:schemeClr val="bg1"/>
                </a:solidFill>
              </a:rPr>
              <a:t>Invoicing - Gas Sales </a:t>
            </a:r>
            <a:r>
              <a:rPr lang="en-US" sz="900" dirty="0" smtClean="0">
                <a:solidFill>
                  <a:schemeClr val="bg1"/>
                </a:solidFill>
              </a:rPr>
              <a:t>– </a:t>
            </a:r>
            <a:r>
              <a:rPr lang="en-US" sz="900" kern="1200" dirty="0" smtClean="0">
                <a:solidFill>
                  <a:schemeClr val="bg1"/>
                </a:solidFill>
              </a:rPr>
              <a:t>Page 1 of </a:t>
            </a:r>
            <a:r>
              <a:rPr lang="en-US" sz="900" kern="1200" dirty="0">
                <a:solidFill>
                  <a:schemeClr val="bg1"/>
                </a:solidFill>
              </a:rPr>
              <a:t>2</a:t>
            </a:r>
            <a:endParaRPr lang="en-US" sz="900" kern="1200" dirty="0" smtClean="0">
              <a:solidFill>
                <a:schemeClr val="bg1"/>
              </a:solidFill>
            </a:endParaRP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Joint Ticket</a:t>
            </a:r>
            <a:endParaRPr lang="en-US" sz="800" b="0" dirty="0">
              <a:solidFill>
                <a:srgbClr val="002060"/>
              </a:solidFill>
            </a:endParaRPr>
          </a:p>
        </p:txBody>
      </p:sp>
      <p:grpSp>
        <p:nvGrpSpPr>
          <p:cNvPr id="2" name="Group 3"/>
          <p:cNvGrpSpPr/>
          <p:nvPr/>
        </p:nvGrpSpPr>
        <p:grpSpPr>
          <a:xfrm>
            <a:off x="3962398" y="4648200"/>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Saves the invoice; a draft invoice is generated and sends it to Manager Finance for review</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12.1.2</a:t>
              </a:r>
              <a:endParaRPr lang="en-US" sz="800" b="0" dirty="0">
                <a:solidFill>
                  <a:srgbClr val="002060"/>
                </a:solidFill>
              </a:endParaRPr>
            </a:p>
          </p:txBody>
        </p:sp>
      </p:gr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8" name="Elbow Connector 34"/>
          <p:cNvCxnSpPr>
            <a:cxnSpLocks noChangeShapeType="1"/>
            <a:stCxn id="21" idx="2"/>
            <a:endCxn id="25" idx="1"/>
          </p:cNvCxnSpPr>
          <p:nvPr/>
        </p:nvCxnSpPr>
        <p:spPr bwMode="auto">
          <a:xfrm rot="16200000" flipH="1">
            <a:off x="5030775" y="5892497"/>
            <a:ext cx="201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0" name="Diamond 29"/>
          <p:cNvSpPr/>
          <p:nvPr/>
        </p:nvSpPr>
        <p:spPr bwMode="auto">
          <a:xfrm>
            <a:off x="4038600" y="3048000"/>
            <a:ext cx="1905000" cy="1066800"/>
          </a:xfrm>
          <a:prstGeom prst="diamond">
            <a:avLst/>
          </a:prstGeom>
          <a:solidFill>
            <a:schemeClr val="bg1"/>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Does the quantity in hard copy joint tickets match against the tickets created in SAP?</a:t>
            </a:r>
            <a:endParaRPr lang="en-US" sz="800" b="0" dirty="0">
              <a:solidFill>
                <a:srgbClr val="002060"/>
              </a:solidFill>
            </a:endParaRPr>
          </a:p>
        </p:txBody>
      </p:sp>
      <p:cxnSp>
        <p:nvCxnSpPr>
          <p:cNvPr id="57" name="Elbow Connector 34"/>
          <p:cNvCxnSpPr>
            <a:cxnSpLocks noChangeShapeType="1"/>
            <a:stCxn id="30" idx="2"/>
          </p:cNvCxnSpPr>
          <p:nvPr/>
        </p:nvCxnSpPr>
        <p:spPr bwMode="auto">
          <a:xfrm rot="16200000" flipH="1">
            <a:off x="4757129" y="4348771"/>
            <a:ext cx="533400" cy="65458"/>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60" name="Elbow Connector 34"/>
          <p:cNvCxnSpPr>
            <a:cxnSpLocks noChangeShapeType="1"/>
            <a:stCxn id="30" idx="3"/>
            <a:endCxn id="35851" idx="3"/>
          </p:cNvCxnSpPr>
          <p:nvPr/>
        </p:nvCxnSpPr>
        <p:spPr bwMode="auto">
          <a:xfrm flipV="1">
            <a:off x="5943600" y="2453813"/>
            <a:ext cx="78863" cy="1127587"/>
          </a:xfrm>
          <a:prstGeom prst="bentConnector3">
            <a:avLst>
              <a:gd name="adj1" fmla="val 766324"/>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67" name="Rectangle 66"/>
          <p:cNvSpPr/>
          <p:nvPr/>
        </p:nvSpPr>
        <p:spPr bwMode="auto">
          <a:xfrm>
            <a:off x="6248400" y="27432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No</a:t>
            </a:r>
            <a:endParaRPr lang="en-US" sz="800" b="0" dirty="0">
              <a:solidFill>
                <a:srgbClr val="002060"/>
              </a:solidFill>
            </a:endParaRPr>
          </a:p>
        </p:txBody>
      </p:sp>
      <p:sp>
        <p:nvSpPr>
          <p:cNvPr id="35" name="Rectangle 34"/>
          <p:cNvSpPr/>
          <p:nvPr/>
        </p:nvSpPr>
        <p:spPr bwMode="auto">
          <a:xfrm>
            <a:off x="4724400" y="42672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Yes</a:t>
            </a:r>
            <a:endParaRPr lang="en-US" sz="800" b="0" dirty="0">
              <a:solidFill>
                <a:srgbClr val="002060"/>
              </a:solidFill>
            </a:endParaRPr>
          </a:p>
        </p:txBody>
      </p:sp>
      <p:cxnSp>
        <p:nvCxnSpPr>
          <p:cNvPr id="40" name="Elbow Connector 34"/>
          <p:cNvCxnSpPr>
            <a:cxnSpLocks noChangeShapeType="1"/>
            <a:endCxn id="30" idx="0"/>
          </p:cNvCxnSpPr>
          <p:nvPr/>
        </p:nvCxnSpPr>
        <p:spPr bwMode="auto">
          <a:xfrm rot="16200000" flipH="1">
            <a:off x="4743450" y="2800350"/>
            <a:ext cx="457200" cy="3810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50" name="Group 49"/>
          <p:cNvGrpSpPr/>
          <p:nvPr/>
        </p:nvGrpSpPr>
        <p:grpSpPr>
          <a:xfrm>
            <a:off x="3962400" y="1752600"/>
            <a:ext cx="2060063" cy="1101905"/>
            <a:chOff x="4192074" y="1638121"/>
            <a:chExt cx="1677988" cy="838200"/>
          </a:xfrm>
        </p:grpSpPr>
        <p:sp>
          <p:nvSpPr>
            <p:cNvPr id="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Creates an invoice in SAP  by providing a reference of the exchange agreement number, billing date and billing period</a:t>
              </a:r>
            </a:p>
          </p:txBody>
        </p:sp>
        <p:sp>
          <p:nvSpPr>
            <p:cNvPr id="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3"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12.1.1</a:t>
              </a:r>
              <a:endParaRPr lang="en-US" sz="800" b="0" dirty="0">
                <a:solidFill>
                  <a:srgbClr val="002060"/>
                </a:solidFill>
              </a:endParaRPr>
            </a:p>
          </p:txBody>
        </p:sp>
      </p:grpSp>
      <p:sp>
        <p:nvSpPr>
          <p:cNvPr id="24" name="Action Button: Information 23">
            <a:hlinkClick r:id="rId4" action="ppaction://hlinksldjump" highlightClick="1"/>
          </p:cNvPr>
          <p:cNvSpPr/>
          <p:nvPr/>
        </p:nvSpPr>
        <p:spPr bwMode="auto">
          <a:xfrm>
            <a:off x="5791200" y="2694296"/>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9"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5016727" y="3161544"/>
            <a:ext cx="228600"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38</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.12.1 </a:t>
            </a:r>
            <a:r>
              <a:rPr lang="en-US" sz="900" kern="1200" dirty="0" smtClean="0">
                <a:solidFill>
                  <a:schemeClr val="bg1"/>
                </a:solidFill>
              </a:rPr>
              <a:t>Invoicing - Gas Sales </a:t>
            </a:r>
            <a:r>
              <a:rPr lang="en-US" sz="900" dirty="0" smtClean="0">
                <a:solidFill>
                  <a:schemeClr val="bg1"/>
                </a:solidFill>
              </a:rPr>
              <a:t>– </a:t>
            </a:r>
            <a:r>
              <a:rPr lang="en-US" sz="900" kern="1200" dirty="0" smtClean="0">
                <a:solidFill>
                  <a:schemeClr val="bg1"/>
                </a:solidFill>
              </a:rPr>
              <a:t>Page 2 of 2</a:t>
            </a:r>
          </a:p>
        </p:txBody>
      </p:sp>
      <p:grpSp>
        <p:nvGrpSpPr>
          <p:cNvPr id="2" name="Group 3"/>
          <p:cNvGrpSpPr/>
          <p:nvPr/>
        </p:nvGrpSpPr>
        <p:grpSpPr>
          <a:xfrm>
            <a:off x="3962398" y="3276600"/>
            <a:ext cx="2057401" cy="1143000"/>
            <a:chOff x="4191000" y="3046413"/>
            <a:chExt cx="1677988" cy="838202"/>
          </a:xfrm>
        </p:grpSpPr>
        <p:sp>
          <p:nvSpPr>
            <p:cNvPr id="35854" name="AutoShape 19"/>
            <p:cNvSpPr>
              <a:spLocks noChangeArrowheads="1"/>
            </p:cNvSpPr>
            <p:nvPr/>
          </p:nvSpPr>
          <p:spPr bwMode="auto">
            <a:xfrm>
              <a:off x="4418013" y="3244851"/>
              <a:ext cx="1450975" cy="639764"/>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the draft commercial invoice to customers via email for confirmation</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12.1.4</a:t>
              </a:r>
              <a:endParaRPr lang="en-US" sz="800" b="0" dirty="0">
                <a:solidFill>
                  <a:srgbClr val="002060"/>
                </a:solidFill>
              </a:endParaRPr>
            </a:p>
          </p:txBody>
        </p:sp>
      </p:grpSp>
      <p:grpSp>
        <p:nvGrpSpPr>
          <p:cNvPr id="3" name="Group 2"/>
          <p:cNvGrpSpPr/>
          <p:nvPr/>
        </p:nvGrpSpPr>
        <p:grpSpPr>
          <a:xfrm>
            <a:off x="3962399" y="2057400"/>
            <a:ext cx="2060064" cy="990600"/>
            <a:chOff x="4192074" y="1638121"/>
            <a:chExt cx="1677989" cy="838201"/>
          </a:xfrm>
        </p:grpSpPr>
        <p:sp>
          <p:nvSpPr>
            <p:cNvPr id="35851" name="AutoShape 19"/>
            <p:cNvSpPr>
              <a:spLocks noChangeArrowheads="1"/>
            </p:cNvSpPr>
            <p:nvPr/>
          </p:nvSpPr>
          <p:spPr bwMode="auto">
            <a:xfrm>
              <a:off x="4419087" y="1866722"/>
              <a:ext cx="1450976"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Manager Finance reviews the invoice</a:t>
              </a:r>
            </a:p>
          </p:txBody>
        </p:sp>
        <p:sp>
          <p:nvSpPr>
            <p:cNvPr id="35852" name="AutoShape 17"/>
            <p:cNvSpPr>
              <a:spLocks noChangeArrowheads="1"/>
            </p:cNvSpPr>
            <p:nvPr/>
          </p:nvSpPr>
          <p:spPr bwMode="auto">
            <a:xfrm>
              <a:off x="4420674" y="1638121"/>
              <a:ext cx="1449388" cy="257908"/>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12.1.3</a:t>
              </a:r>
              <a:endParaRPr lang="en-US" sz="800" b="0" dirty="0">
                <a:solidFill>
                  <a:srgbClr val="002060"/>
                </a:solidFill>
              </a:endParaRPr>
            </a:p>
          </p:txBody>
        </p:sp>
      </p:grpSp>
      <p:sp>
        <p:nvSpPr>
          <p:cNvPr id="31" name="Pentagon 30"/>
          <p:cNvSpPr/>
          <p:nvPr/>
        </p:nvSpPr>
        <p:spPr bwMode="auto">
          <a:xfrm rot="5400000">
            <a:off x="4939985" y="1605184"/>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32" name="Elbow Connector 34"/>
          <p:cNvCxnSpPr>
            <a:cxnSpLocks noChangeShapeType="1"/>
            <a:stCxn id="31" idx="3"/>
            <a:endCxn id="35852" idx="0"/>
          </p:cNvCxnSpPr>
          <p:nvPr/>
        </p:nvCxnSpPr>
        <p:spPr bwMode="auto">
          <a:xfrm rot="16200000" flipH="1">
            <a:off x="5076963" y="2001606"/>
            <a:ext cx="109316" cy="227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4" name="AutoShape 44"/>
          <p:cNvSpPr>
            <a:spLocks noChangeArrowheads="1"/>
          </p:cNvSpPr>
          <p:nvPr/>
        </p:nvSpPr>
        <p:spPr bwMode="auto">
          <a:xfrm>
            <a:off x="7526740" y="350520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Draft Invoice</a:t>
            </a:r>
            <a:endParaRPr lang="en-US" sz="800" b="0" dirty="0">
              <a:solidFill>
                <a:srgbClr val="002060"/>
              </a:solidFill>
            </a:endParaRPr>
          </a:p>
        </p:txBody>
      </p:sp>
      <p:cxnSp>
        <p:nvCxnSpPr>
          <p:cNvPr id="27" name="Elbow Connector 34"/>
          <p:cNvCxnSpPr>
            <a:cxnSpLocks noChangeShapeType="1"/>
            <a:endCxn id="24" idx="1"/>
          </p:cNvCxnSpPr>
          <p:nvPr/>
        </p:nvCxnSpPr>
        <p:spPr bwMode="auto">
          <a:xfrm>
            <a:off x="6019800" y="3886200"/>
            <a:ext cx="1506940" cy="1270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19" name="Action Button: Forward or Next 18">
            <a:hlinkClick r:id="" action="ppaction://hlinkshowjump?jump=nextslide" highlightClick="1"/>
          </p:cNvPr>
          <p:cNvSpPr/>
          <p:nvPr/>
        </p:nvSpPr>
        <p:spPr bwMode="auto">
          <a:xfrm>
            <a:off x="8458200" y="3962400"/>
            <a:ext cx="206992" cy="152400"/>
          </a:xfrm>
          <a:prstGeom prst="actionButtonForwardNex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0"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40106564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4996180" y="2988596"/>
            <a:ext cx="269695"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35860" idx="3"/>
          </p:cNvCxnSpPr>
          <p:nvPr/>
        </p:nvCxnSpPr>
        <p:spPr bwMode="auto">
          <a:xfrm flipV="1">
            <a:off x="2844263" y="2209800"/>
            <a:ext cx="1118137" cy="13991"/>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39</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OC.12.2 </a:t>
            </a:r>
            <a:r>
              <a:rPr lang="en-US" sz="900" kern="1200" dirty="0" smtClean="0">
                <a:solidFill>
                  <a:schemeClr val="bg1"/>
                </a:solidFill>
              </a:rPr>
              <a:t>Invoicing - Gas Sales </a:t>
            </a:r>
            <a:r>
              <a:rPr lang="en-US" sz="900" dirty="0" smtClean="0">
                <a:solidFill>
                  <a:schemeClr val="bg1"/>
                </a:solidFill>
              </a:rPr>
              <a:t>– </a:t>
            </a:r>
            <a:r>
              <a:rPr lang="en-US" sz="900" kern="1200" dirty="0" smtClean="0">
                <a:solidFill>
                  <a:schemeClr val="bg1"/>
                </a:solidFill>
              </a:rPr>
              <a:t>Page 1 of </a:t>
            </a:r>
            <a:r>
              <a:rPr lang="en-US" sz="900" kern="1200" dirty="0">
                <a:solidFill>
                  <a:schemeClr val="bg1"/>
                </a:solidFill>
              </a:rPr>
              <a:t>3</a:t>
            </a:r>
            <a:endParaRPr lang="en-US" sz="900" kern="1200" dirty="0" smtClean="0">
              <a:solidFill>
                <a:schemeClr val="bg1"/>
              </a:solidFill>
            </a:endParaRPr>
          </a:p>
        </p:txBody>
      </p:sp>
      <p:sp>
        <p:nvSpPr>
          <p:cNvPr id="35860" name="Pentagon 41"/>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Confirmation from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Customer on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Draft Invoice</a:t>
            </a:r>
            <a:endParaRPr lang="en-US" sz="800" b="0" dirty="0">
              <a:solidFill>
                <a:srgbClr val="002060"/>
              </a:solidFill>
            </a:endParaRPr>
          </a:p>
        </p:txBody>
      </p:sp>
      <p:grpSp>
        <p:nvGrpSpPr>
          <p:cNvPr id="2" name="Group 3"/>
          <p:cNvGrpSpPr/>
          <p:nvPr/>
        </p:nvGrpSpPr>
        <p:grpSpPr>
          <a:xfrm>
            <a:off x="3962398" y="3124200"/>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Takes a print out of the invoice and sends to Manager – Finance for review and sign off</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12.2.2</a:t>
              </a:r>
              <a:endParaRPr lang="en-US" sz="800" b="0" dirty="0">
                <a:solidFill>
                  <a:srgbClr val="002060"/>
                </a:solidFill>
              </a:endParaRPr>
            </a:p>
          </p:txBody>
        </p:sp>
      </p:grpSp>
      <p:grpSp>
        <p:nvGrpSpPr>
          <p:cNvPr id="3" name="Group 2"/>
          <p:cNvGrpSpPr/>
          <p:nvPr/>
        </p:nvGrpSpPr>
        <p:grpSpPr>
          <a:xfrm>
            <a:off x="3962400" y="1752600"/>
            <a:ext cx="2060063" cy="1101905"/>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Posts the invoice in SAP once the confirmation is received from the customer</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12.2.1</a:t>
              </a:r>
              <a:endParaRPr lang="en-US" sz="800" b="0" dirty="0">
                <a:solidFill>
                  <a:srgbClr val="002060"/>
                </a:solidFill>
              </a:endParaRPr>
            </a:p>
          </p:txBody>
        </p:sp>
      </p:gr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8" name="Elbow Connector 34"/>
          <p:cNvCxnSpPr>
            <a:cxnSpLocks noChangeShapeType="1"/>
            <a:stCxn id="35" idx="2"/>
            <a:endCxn id="25" idx="1"/>
          </p:cNvCxnSpPr>
          <p:nvPr/>
        </p:nvCxnSpPr>
        <p:spPr bwMode="auto">
          <a:xfrm rot="16200000" flipH="1">
            <a:off x="4991775" y="5853497"/>
            <a:ext cx="279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33" name="Group 3"/>
          <p:cNvGrpSpPr/>
          <p:nvPr/>
        </p:nvGrpSpPr>
        <p:grpSpPr>
          <a:xfrm>
            <a:off x="3962400" y="4572000"/>
            <a:ext cx="2057401" cy="1143000"/>
            <a:chOff x="4191000" y="3046413"/>
            <a:chExt cx="1677988" cy="838200"/>
          </a:xfrm>
        </p:grpSpPr>
        <p:sp>
          <p:nvSpPr>
            <p:cNvPr id="35"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Finance reviews and signs on the commercial and tax invoice</a:t>
              </a:r>
            </a:p>
          </p:txBody>
        </p:sp>
        <p:sp>
          <p:nvSpPr>
            <p:cNvPr id="36"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3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12.2.3</a:t>
              </a:r>
              <a:endParaRPr lang="en-US" sz="800" b="0" dirty="0">
                <a:solidFill>
                  <a:srgbClr val="002060"/>
                </a:solidFill>
              </a:endParaRPr>
            </a:p>
          </p:txBody>
        </p:sp>
      </p:grpSp>
      <p:cxnSp>
        <p:nvCxnSpPr>
          <p:cNvPr id="38" name="Elbow Connector 34"/>
          <p:cNvCxnSpPr>
            <a:cxnSpLocks noChangeShapeType="1"/>
            <a:endCxn id="36" idx="0"/>
          </p:cNvCxnSpPr>
          <p:nvPr/>
        </p:nvCxnSpPr>
        <p:spPr bwMode="auto">
          <a:xfrm rot="5400000">
            <a:off x="4978068" y="4419404"/>
            <a:ext cx="304800" cy="39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3" name="Action Button: Information 22">
            <a:hlinkClick r:id="rId3" action="ppaction://hlinksldjump" highlightClick="1"/>
          </p:cNvPr>
          <p:cNvSpPr/>
          <p:nvPr/>
        </p:nvSpPr>
        <p:spPr bwMode="auto">
          <a:xfrm>
            <a:off x="5791200" y="2694296"/>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4" name="Action Button: Back or Previous 23">
            <a:hlinkClick r:id="" action="ppaction://hlinkshowjump?jump=previousslide" highlightClick="1"/>
          </p:cNvPr>
          <p:cNvSpPr/>
          <p:nvPr/>
        </p:nvSpPr>
        <p:spPr bwMode="auto">
          <a:xfrm>
            <a:off x="1551296" y="2514600"/>
            <a:ext cx="201304" cy="111456"/>
          </a:xfrm>
          <a:prstGeom prst="actionButtonBackPrevious">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6" name="AutoShape 343">
            <a:hlinkClick r:id="rId4"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7" name="5-Point Star 26">
            <a:hlinkClick r:id="rId5" action="ppaction://hlinksldjump"/>
          </p:cNvPr>
          <p:cNvSpPr/>
          <p:nvPr/>
        </p:nvSpPr>
        <p:spPr bwMode="auto">
          <a:xfrm>
            <a:off x="4027967" y="4626934"/>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16"/>
          <p:cNvSpPr>
            <a:spLocks noChangeArrowheads="1"/>
          </p:cNvSpPr>
          <p:nvPr/>
        </p:nvSpPr>
        <p:spPr bwMode="auto">
          <a:xfrm>
            <a:off x="9063038" y="0"/>
            <a:ext cx="76200" cy="6858000"/>
          </a:xfrm>
          <a:prstGeom prst="rect">
            <a:avLst/>
          </a:prstGeom>
          <a:solidFill>
            <a:srgbClr val="FFC00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2969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128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128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128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20000"/>
              </a:lnSpc>
              <a:spcBef>
                <a:spcPct val="30000"/>
              </a:spcBef>
              <a:buClr>
                <a:srgbClr val="015885"/>
              </a:buClr>
              <a:buFont typeface="Wingdings" panose="05000000000000000000" pitchFamily="2" charset="2"/>
              <a:buNone/>
            </a:pPr>
            <a:fld id="{3DFCAE39-851D-4EA5-95EE-6410DB9A0FD6}" type="slidenum">
              <a:rPr lang="en-US" sz="900">
                <a:solidFill>
                  <a:srgbClr val="006892"/>
                </a:solidFill>
                <a:latin typeface="Arial" panose="020B0604020202020204" pitchFamily="34" charset="0"/>
              </a:rPr>
              <a:pPr algn="ctr" eaLnBrk="1" hangingPunct="1">
                <a:lnSpc>
                  <a:spcPct val="120000"/>
                </a:lnSpc>
                <a:spcBef>
                  <a:spcPct val="30000"/>
                </a:spcBef>
                <a:buClr>
                  <a:srgbClr val="015885"/>
                </a:buClr>
                <a:buFont typeface="Wingdings" panose="05000000000000000000" pitchFamily="2" charset="2"/>
                <a:buNone/>
              </a:pPr>
              <a:t>4</a:t>
            </a:fld>
            <a:endParaRPr lang="en-US" sz="900">
              <a:solidFill>
                <a:srgbClr val="006892"/>
              </a:solidFill>
              <a:latin typeface="Arial" panose="020B0604020202020204" pitchFamily="34" charset="0"/>
            </a:endParaRPr>
          </a:p>
        </p:txBody>
      </p:sp>
      <p:sp>
        <p:nvSpPr>
          <p:cNvPr id="45" name="Rectangle 9"/>
          <p:cNvSpPr>
            <a:spLocks noChangeArrowheads="1"/>
          </p:cNvSpPr>
          <p:nvPr/>
        </p:nvSpPr>
        <p:spPr bwMode="auto">
          <a:xfrm>
            <a:off x="7938" y="908050"/>
            <a:ext cx="76200" cy="5943600"/>
          </a:xfrm>
          <a:prstGeom prst="rect">
            <a:avLst/>
          </a:prstGeom>
          <a:solidFill>
            <a:srgbClr val="FFC00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46" name="Rectangle 3"/>
          <p:cNvSpPr>
            <a:spLocks noChangeArrowheads="1"/>
          </p:cNvSpPr>
          <p:nvPr/>
        </p:nvSpPr>
        <p:spPr bwMode="auto">
          <a:xfrm>
            <a:off x="-20638" y="914400"/>
            <a:ext cx="76201" cy="5943600"/>
          </a:xfrm>
          <a:prstGeom prst="rect">
            <a:avLst/>
          </a:prstGeom>
          <a:solidFill>
            <a:srgbClr val="00B05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47" name="AutoShape 5"/>
          <p:cNvSpPr>
            <a:spLocks noChangeArrowheads="1"/>
          </p:cNvSpPr>
          <p:nvPr/>
        </p:nvSpPr>
        <p:spPr bwMode="auto">
          <a:xfrm>
            <a:off x="-309563" y="312738"/>
            <a:ext cx="8367713" cy="622300"/>
          </a:xfrm>
          <a:prstGeom prst="roundRect">
            <a:avLst>
              <a:gd name="adj" fmla="val 50000"/>
            </a:avLst>
          </a:prstGeom>
          <a:solidFill>
            <a:srgbClr val="FFC000"/>
          </a:solidFill>
          <a:ln w="3175" algn="ctr">
            <a:noFill/>
            <a:round/>
            <a:headEnd/>
            <a:tailEnd/>
          </a:ln>
          <a:effectLst>
            <a:outerShdw dist="35921" dir="2700000" algn="ctr" rotWithShape="0">
              <a:srgbClr val="00B050"/>
            </a:outerShdw>
          </a:effectLst>
        </p:spPr>
        <p:txBody>
          <a:bodyPr wrap="none" anchor="ctr"/>
          <a:lstStyle/>
          <a:p>
            <a:pPr eaLnBrk="1" fontAlgn="auto" hangingPunct="1">
              <a:spcBef>
                <a:spcPts val="0"/>
              </a:spcBef>
              <a:spcAft>
                <a:spcPts val="0"/>
              </a:spcAft>
              <a:defRPr/>
            </a:pPr>
            <a:endParaRPr lang="en-US" sz="1000" b="0" kern="0" dirty="0">
              <a:solidFill>
                <a:sysClr val="windowText" lastClr="000000"/>
              </a:solidFill>
            </a:endParaRPr>
          </a:p>
        </p:txBody>
      </p:sp>
      <p:sp>
        <p:nvSpPr>
          <p:cNvPr id="48" name="AutoShape 6"/>
          <p:cNvSpPr>
            <a:spLocks noChangeArrowheads="1"/>
          </p:cNvSpPr>
          <p:nvPr/>
        </p:nvSpPr>
        <p:spPr bwMode="auto">
          <a:xfrm>
            <a:off x="-309563" y="293688"/>
            <a:ext cx="8367713" cy="622300"/>
          </a:xfrm>
          <a:prstGeom prst="roundRect">
            <a:avLst>
              <a:gd name="adj" fmla="val 50000"/>
            </a:avLst>
          </a:prstGeom>
          <a:solidFill>
            <a:srgbClr val="EBFBF0"/>
          </a:solidFill>
          <a:ln w="3175" algn="ctr">
            <a:noFill/>
            <a:round/>
            <a:headEnd/>
            <a:tailEnd/>
          </a:ln>
        </p:spPr>
        <p:txBody>
          <a:bodyPr wrap="none" anchor="ctr"/>
          <a:lstStyle/>
          <a:p>
            <a:pPr eaLnBrk="1" fontAlgn="auto" hangingPunct="1">
              <a:spcBef>
                <a:spcPts val="0"/>
              </a:spcBef>
              <a:spcAft>
                <a:spcPts val="0"/>
              </a:spcAft>
              <a:defRPr/>
            </a:pPr>
            <a:endParaRPr lang="en-US" sz="1000" b="0" kern="0" dirty="0">
              <a:solidFill>
                <a:sysClr val="windowText" lastClr="000000"/>
              </a:solidFill>
            </a:endParaRPr>
          </a:p>
        </p:txBody>
      </p:sp>
      <p:sp>
        <p:nvSpPr>
          <p:cNvPr id="49" name="Rectangle 7"/>
          <p:cNvSpPr>
            <a:spLocks noChangeArrowheads="1"/>
          </p:cNvSpPr>
          <p:nvPr/>
        </p:nvSpPr>
        <p:spPr bwMode="auto">
          <a:xfrm>
            <a:off x="-179388" y="0"/>
            <a:ext cx="8256588" cy="609600"/>
          </a:xfrm>
          <a:prstGeom prst="rect">
            <a:avLst/>
          </a:prstGeom>
          <a:solidFill>
            <a:srgbClr val="006892"/>
          </a:solidFill>
          <a:ln w="9525">
            <a:noFill/>
            <a:miter lim="800000"/>
            <a:headEnd/>
            <a:tailEnd/>
          </a:ln>
        </p:spPr>
        <p:txBody>
          <a:bodyPr wrap="none" anchor="ctr"/>
          <a:lstStyle/>
          <a:p>
            <a:pPr eaLnBrk="1" fontAlgn="auto" hangingPunct="1">
              <a:spcBef>
                <a:spcPts val="0"/>
              </a:spcBef>
              <a:spcAft>
                <a:spcPts val="0"/>
              </a:spcAft>
              <a:defRPr/>
            </a:pPr>
            <a:endParaRPr lang="en-US" sz="1000" b="0" kern="0" dirty="0">
              <a:solidFill>
                <a:srgbClr val="000000"/>
              </a:solidFill>
            </a:endParaRPr>
          </a:p>
        </p:txBody>
      </p:sp>
      <p:sp>
        <p:nvSpPr>
          <p:cNvPr id="50" name="AutoShape 8"/>
          <p:cNvSpPr>
            <a:spLocks noChangeArrowheads="1"/>
          </p:cNvSpPr>
          <p:nvPr/>
        </p:nvSpPr>
        <p:spPr bwMode="auto">
          <a:xfrm>
            <a:off x="-111125" y="363538"/>
            <a:ext cx="8221663" cy="293687"/>
          </a:xfrm>
          <a:prstGeom prst="roundRect">
            <a:avLst>
              <a:gd name="adj" fmla="val 16667"/>
            </a:avLst>
          </a:prstGeom>
          <a:solidFill>
            <a:srgbClr val="FFFFFF"/>
          </a:solidFill>
          <a:ln w="3175" algn="ctr">
            <a:noFill/>
            <a:round/>
            <a:headEnd/>
            <a:tailEnd/>
          </a:ln>
          <a:effectLst/>
        </p:spPr>
        <p:txBody>
          <a:bodyPr wrap="none" anchor="ctr"/>
          <a:lstStyle/>
          <a:p>
            <a:pPr eaLnBrk="1" fontAlgn="auto" hangingPunct="1">
              <a:spcBef>
                <a:spcPts val="0"/>
              </a:spcBef>
              <a:spcAft>
                <a:spcPts val="0"/>
              </a:spcAft>
              <a:defRPr/>
            </a:pPr>
            <a:r>
              <a:rPr lang="en-GB" sz="1400" i="1" kern="0" dirty="0">
                <a:solidFill>
                  <a:srgbClr val="002060"/>
                </a:solidFill>
              </a:rPr>
              <a:t>   Document Control</a:t>
            </a:r>
          </a:p>
        </p:txBody>
      </p:sp>
      <p:sp>
        <p:nvSpPr>
          <p:cNvPr id="51" name="Rectangle 15"/>
          <p:cNvSpPr>
            <a:spLocks noChangeArrowheads="1"/>
          </p:cNvSpPr>
          <p:nvPr/>
        </p:nvSpPr>
        <p:spPr bwMode="auto">
          <a:xfrm>
            <a:off x="9097963" y="0"/>
            <a:ext cx="77787" cy="6858000"/>
          </a:xfrm>
          <a:prstGeom prst="rect">
            <a:avLst/>
          </a:prstGeom>
          <a:solidFill>
            <a:srgbClr val="00B050"/>
          </a:solidFill>
          <a:ln w="3175" algn="ctr">
            <a:noFill/>
            <a:miter lim="800000"/>
            <a:headEnd/>
            <a:tailEnd/>
          </a:ln>
        </p:spPr>
        <p:txBody>
          <a:bodyPr wrap="none" anchor="ctr"/>
          <a:lstStyle/>
          <a:p>
            <a:pPr algn="ctr">
              <a:lnSpc>
                <a:spcPct val="85000"/>
              </a:lnSpc>
              <a:defRPr/>
            </a:pPr>
            <a:endParaRPr lang="en-US" sz="1500" dirty="0">
              <a:solidFill>
                <a:srgbClr val="FFFFFF"/>
              </a:solidFill>
              <a:latin typeface="Arial" charset="0"/>
              <a:cs typeface="+mn-cs"/>
            </a:endParaRPr>
          </a:p>
        </p:txBody>
      </p:sp>
      <p:sp>
        <p:nvSpPr>
          <p:cNvPr id="40" name="AutoShape 230"/>
          <p:cNvSpPr>
            <a:spLocks noChangeArrowheads="1"/>
          </p:cNvSpPr>
          <p:nvPr/>
        </p:nvSpPr>
        <p:spPr bwMode="auto">
          <a:xfrm>
            <a:off x="1246188" y="1249363"/>
            <a:ext cx="1333500" cy="546100"/>
          </a:xfrm>
          <a:prstGeom prst="roundRect">
            <a:avLst>
              <a:gd name="adj" fmla="val 2616"/>
            </a:avLst>
          </a:prstGeom>
          <a:solidFill>
            <a:srgbClr val="E7F3F4">
              <a:alpha val="39999"/>
            </a:srgbClr>
          </a:solidFill>
          <a:ln w="12700" algn="ctr">
            <a:solidFill>
              <a:schemeClr val="bg1">
                <a:lumMod val="95000"/>
              </a:schemeClr>
            </a:solidFill>
            <a:round/>
            <a:headEnd/>
            <a:tailEnd/>
          </a:ln>
        </p:spPr>
        <p:txBody>
          <a:bodyPr anchor="ctr"/>
          <a:lstStyle/>
          <a:p>
            <a:pPr eaLnBrk="1" fontAlgn="auto" hangingPunct="1">
              <a:spcBef>
                <a:spcPts val="0"/>
              </a:spcBef>
              <a:spcAft>
                <a:spcPts val="0"/>
              </a:spcAft>
              <a:defRPr/>
            </a:pPr>
            <a:r>
              <a:rPr lang="en-US" sz="900" kern="0" dirty="0">
                <a:solidFill>
                  <a:srgbClr val="002060"/>
                </a:solidFill>
              </a:rPr>
              <a:t>Process Version</a:t>
            </a:r>
          </a:p>
        </p:txBody>
      </p:sp>
      <p:sp>
        <p:nvSpPr>
          <p:cNvPr id="41" name="AutoShape 231"/>
          <p:cNvSpPr>
            <a:spLocks noChangeArrowheads="1"/>
          </p:cNvSpPr>
          <p:nvPr/>
        </p:nvSpPr>
        <p:spPr bwMode="auto">
          <a:xfrm>
            <a:off x="2882900" y="1249363"/>
            <a:ext cx="5080000" cy="546100"/>
          </a:xfrm>
          <a:prstGeom prst="roundRect">
            <a:avLst>
              <a:gd name="adj" fmla="val 11917"/>
            </a:avLst>
          </a:prstGeom>
          <a:noFill/>
          <a:ln w="12700" algn="ctr">
            <a:solidFill>
              <a:schemeClr val="bg1">
                <a:lumMod val="85000"/>
              </a:schemeClr>
            </a:solidFill>
            <a:round/>
            <a:headEnd/>
            <a:tailEnd/>
          </a:ln>
        </p:spPr>
        <p:txBody>
          <a:bodyPr anchor="ctr"/>
          <a:lstStyle/>
          <a:p>
            <a:pPr eaLnBrk="1" fontAlgn="auto" hangingPunct="1">
              <a:lnSpc>
                <a:spcPct val="150000"/>
              </a:lnSpc>
              <a:spcBef>
                <a:spcPct val="100000"/>
              </a:spcBef>
              <a:spcAft>
                <a:spcPts val="0"/>
              </a:spcAft>
              <a:defRPr/>
            </a:pPr>
            <a:r>
              <a:rPr lang="en-US" sz="1000" b="0" kern="0" dirty="0" smtClean="0">
                <a:solidFill>
                  <a:srgbClr val="002060"/>
                </a:solidFill>
              </a:rPr>
              <a:t>Order To Cash</a:t>
            </a:r>
            <a:endParaRPr lang="en-US" sz="1000" b="0" kern="0" dirty="0">
              <a:solidFill>
                <a:srgbClr val="002060"/>
              </a:solidFill>
            </a:endParaRPr>
          </a:p>
        </p:txBody>
      </p:sp>
      <p:sp>
        <p:nvSpPr>
          <p:cNvPr id="42" name="AutoShape 232"/>
          <p:cNvSpPr>
            <a:spLocks noChangeArrowheads="1"/>
          </p:cNvSpPr>
          <p:nvPr/>
        </p:nvSpPr>
        <p:spPr bwMode="auto">
          <a:xfrm rot="5400000">
            <a:off x="2408238" y="1477963"/>
            <a:ext cx="520700" cy="88900"/>
          </a:xfrm>
          <a:prstGeom prst="flowChartExtract">
            <a:avLst/>
          </a:prstGeom>
          <a:solidFill>
            <a:srgbClr val="E7F3F4">
              <a:alpha val="96077"/>
            </a:srgbClr>
          </a:solidFill>
          <a:ln w="12700" algn="ctr">
            <a:solidFill>
              <a:schemeClr val="bg1">
                <a:lumMod val="95000"/>
              </a:schemeClr>
            </a:solidFill>
            <a:miter lim="800000"/>
            <a:headEnd/>
            <a:tailEnd/>
          </a:ln>
        </p:spPr>
        <p:txBody>
          <a:bodyPr anchor="ctr"/>
          <a:lstStyle/>
          <a:p>
            <a:pPr eaLnBrk="1" fontAlgn="auto" hangingPunct="1">
              <a:spcBef>
                <a:spcPts val="0"/>
              </a:spcBef>
              <a:spcAft>
                <a:spcPts val="0"/>
              </a:spcAft>
              <a:defRPr/>
            </a:pPr>
            <a:endParaRPr lang="en-US" sz="900" kern="0" dirty="0">
              <a:solidFill>
                <a:srgbClr val="002060"/>
              </a:solidFill>
            </a:endParaRPr>
          </a:p>
        </p:txBody>
      </p:sp>
      <p:sp>
        <p:nvSpPr>
          <p:cNvPr id="43" name="AutoShape 5"/>
          <p:cNvSpPr>
            <a:spLocks noChangeArrowheads="1"/>
          </p:cNvSpPr>
          <p:nvPr/>
        </p:nvSpPr>
        <p:spPr bwMode="auto">
          <a:xfrm>
            <a:off x="1243013" y="1922463"/>
            <a:ext cx="1333500" cy="546100"/>
          </a:xfrm>
          <a:prstGeom prst="roundRect">
            <a:avLst>
              <a:gd name="adj" fmla="val 2616"/>
            </a:avLst>
          </a:prstGeom>
          <a:solidFill>
            <a:srgbClr val="E7F3F4">
              <a:alpha val="39999"/>
            </a:srgbClr>
          </a:solidFill>
          <a:ln w="12700" algn="ctr">
            <a:solidFill>
              <a:schemeClr val="bg1">
                <a:lumMod val="95000"/>
              </a:schemeClr>
            </a:solidFill>
            <a:round/>
            <a:headEnd/>
            <a:tailEnd/>
          </a:ln>
        </p:spPr>
        <p:txBody>
          <a:bodyPr anchor="ctr"/>
          <a:lstStyle/>
          <a:p>
            <a:pPr eaLnBrk="1" fontAlgn="auto" hangingPunct="1">
              <a:spcBef>
                <a:spcPts val="0"/>
              </a:spcBef>
              <a:spcAft>
                <a:spcPts val="0"/>
              </a:spcAft>
              <a:defRPr/>
            </a:pPr>
            <a:r>
              <a:rPr lang="en-US" sz="900" kern="0" dirty="0">
                <a:solidFill>
                  <a:srgbClr val="002060"/>
                </a:solidFill>
              </a:rPr>
              <a:t>Sub Process Owner</a:t>
            </a:r>
          </a:p>
        </p:txBody>
      </p:sp>
      <p:sp>
        <p:nvSpPr>
          <p:cNvPr id="44" name="AutoShape 6"/>
          <p:cNvSpPr>
            <a:spLocks noChangeArrowheads="1"/>
          </p:cNvSpPr>
          <p:nvPr/>
        </p:nvSpPr>
        <p:spPr bwMode="auto">
          <a:xfrm>
            <a:off x="1243013" y="2622550"/>
            <a:ext cx="1333500" cy="546100"/>
          </a:xfrm>
          <a:prstGeom prst="roundRect">
            <a:avLst>
              <a:gd name="adj" fmla="val 7269"/>
            </a:avLst>
          </a:prstGeom>
          <a:solidFill>
            <a:srgbClr val="E7F3F4">
              <a:alpha val="39999"/>
            </a:srgbClr>
          </a:solidFill>
          <a:ln w="12700" algn="ctr">
            <a:solidFill>
              <a:schemeClr val="bg1">
                <a:lumMod val="95000"/>
              </a:schemeClr>
            </a:solidFill>
            <a:round/>
            <a:headEnd/>
            <a:tailEnd/>
          </a:ln>
        </p:spPr>
        <p:txBody>
          <a:bodyPr anchor="ctr"/>
          <a:lstStyle/>
          <a:p>
            <a:pPr eaLnBrk="1" fontAlgn="auto" hangingPunct="1">
              <a:spcBef>
                <a:spcPts val="0"/>
              </a:spcBef>
              <a:spcAft>
                <a:spcPts val="0"/>
              </a:spcAft>
              <a:defRPr/>
            </a:pPr>
            <a:r>
              <a:rPr lang="en-US" sz="900" kern="0" dirty="0">
                <a:solidFill>
                  <a:srgbClr val="002060"/>
                </a:solidFill>
              </a:rPr>
              <a:t>Management Ownership</a:t>
            </a:r>
          </a:p>
        </p:txBody>
      </p:sp>
      <p:sp>
        <p:nvSpPr>
          <p:cNvPr id="53" name="AutoShape 8"/>
          <p:cNvSpPr>
            <a:spLocks noChangeArrowheads="1"/>
          </p:cNvSpPr>
          <p:nvPr/>
        </p:nvSpPr>
        <p:spPr bwMode="auto">
          <a:xfrm>
            <a:off x="1228725" y="3279775"/>
            <a:ext cx="1333500" cy="3052763"/>
          </a:xfrm>
          <a:prstGeom prst="roundRect">
            <a:avLst>
              <a:gd name="adj" fmla="val 8333"/>
            </a:avLst>
          </a:prstGeom>
          <a:solidFill>
            <a:srgbClr val="E7F3F4">
              <a:alpha val="39999"/>
            </a:srgbClr>
          </a:solidFill>
          <a:ln w="12700" algn="ctr">
            <a:solidFill>
              <a:schemeClr val="bg1">
                <a:lumMod val="95000"/>
              </a:schemeClr>
            </a:solidFill>
            <a:round/>
            <a:headEnd/>
            <a:tailEnd/>
          </a:ln>
        </p:spPr>
        <p:txBody>
          <a:bodyPr anchor="ctr"/>
          <a:lstStyle/>
          <a:p>
            <a:pPr eaLnBrk="1" fontAlgn="auto" hangingPunct="1">
              <a:spcBef>
                <a:spcPts val="0"/>
              </a:spcBef>
              <a:spcAft>
                <a:spcPts val="0"/>
              </a:spcAft>
              <a:defRPr/>
            </a:pPr>
            <a:r>
              <a:rPr lang="en-US" sz="900" kern="0" dirty="0">
                <a:solidFill>
                  <a:srgbClr val="002060"/>
                </a:solidFill>
              </a:rPr>
              <a:t>Document History</a:t>
            </a:r>
          </a:p>
        </p:txBody>
      </p:sp>
      <p:sp>
        <p:nvSpPr>
          <p:cNvPr id="54" name="AutoShape 9"/>
          <p:cNvSpPr>
            <a:spLocks noChangeArrowheads="1"/>
          </p:cNvSpPr>
          <p:nvPr/>
        </p:nvSpPr>
        <p:spPr bwMode="auto">
          <a:xfrm>
            <a:off x="2879725" y="1922463"/>
            <a:ext cx="5080000" cy="546100"/>
          </a:xfrm>
          <a:prstGeom prst="roundRect">
            <a:avLst>
              <a:gd name="adj" fmla="val 11917"/>
            </a:avLst>
          </a:prstGeom>
          <a:noFill/>
          <a:ln w="12700" algn="ctr">
            <a:solidFill>
              <a:schemeClr val="bg1">
                <a:lumMod val="85000"/>
              </a:schemeClr>
            </a:solidFill>
            <a:round/>
            <a:headEnd/>
            <a:tailEnd/>
          </a:ln>
        </p:spPr>
        <p:txBody>
          <a:bodyPr anchor="ctr"/>
          <a:lstStyle/>
          <a:p>
            <a:pPr eaLnBrk="1" fontAlgn="auto" hangingPunct="1">
              <a:lnSpc>
                <a:spcPct val="150000"/>
              </a:lnSpc>
              <a:spcBef>
                <a:spcPct val="100000"/>
              </a:spcBef>
              <a:spcAft>
                <a:spcPts val="0"/>
              </a:spcAft>
              <a:defRPr/>
            </a:pPr>
            <a:endParaRPr lang="en-US" sz="1000" b="0" kern="0" dirty="0">
              <a:solidFill>
                <a:srgbClr val="002060"/>
              </a:solidFill>
            </a:endParaRPr>
          </a:p>
        </p:txBody>
      </p:sp>
      <p:sp>
        <p:nvSpPr>
          <p:cNvPr id="55" name="AutoShape 10"/>
          <p:cNvSpPr>
            <a:spLocks noChangeArrowheads="1"/>
          </p:cNvSpPr>
          <p:nvPr/>
        </p:nvSpPr>
        <p:spPr bwMode="auto">
          <a:xfrm>
            <a:off x="2879725" y="2620963"/>
            <a:ext cx="5080000" cy="546100"/>
          </a:xfrm>
          <a:prstGeom prst="roundRect">
            <a:avLst>
              <a:gd name="adj" fmla="val 9593"/>
            </a:avLst>
          </a:prstGeom>
          <a:noFill/>
          <a:ln w="12700" algn="ctr">
            <a:solidFill>
              <a:schemeClr val="bg1">
                <a:lumMod val="85000"/>
              </a:schemeClr>
            </a:solidFill>
            <a:round/>
            <a:headEnd/>
            <a:tailEnd/>
          </a:ln>
        </p:spPr>
        <p:txBody>
          <a:bodyPr anchor="ctr"/>
          <a:lstStyle/>
          <a:p>
            <a:pPr eaLnBrk="1" fontAlgn="auto" hangingPunct="1">
              <a:lnSpc>
                <a:spcPct val="150000"/>
              </a:lnSpc>
              <a:spcBef>
                <a:spcPct val="100000"/>
              </a:spcBef>
              <a:spcAft>
                <a:spcPts val="0"/>
              </a:spcAft>
              <a:defRPr/>
            </a:pPr>
            <a:endParaRPr lang="en-US" sz="1000" b="0" kern="0" dirty="0">
              <a:solidFill>
                <a:srgbClr val="002060"/>
              </a:solidFill>
            </a:endParaRPr>
          </a:p>
        </p:txBody>
      </p:sp>
      <p:sp>
        <p:nvSpPr>
          <p:cNvPr id="57" name="AutoShape 13"/>
          <p:cNvSpPr>
            <a:spLocks noChangeArrowheads="1"/>
          </p:cNvSpPr>
          <p:nvPr/>
        </p:nvSpPr>
        <p:spPr bwMode="auto">
          <a:xfrm rot="5400000">
            <a:off x="2405063" y="2151063"/>
            <a:ext cx="520700" cy="88900"/>
          </a:xfrm>
          <a:prstGeom prst="flowChartExtract">
            <a:avLst/>
          </a:prstGeom>
          <a:solidFill>
            <a:srgbClr val="E7F3F4">
              <a:alpha val="96077"/>
            </a:srgbClr>
          </a:solidFill>
          <a:ln w="12700" algn="ctr">
            <a:solidFill>
              <a:schemeClr val="bg1">
                <a:lumMod val="95000"/>
              </a:schemeClr>
            </a:solidFill>
            <a:miter lim="800000"/>
            <a:headEnd/>
            <a:tailEnd/>
          </a:ln>
        </p:spPr>
        <p:txBody>
          <a:bodyPr rot="10800000" vert="eaVert" anchor="ctr"/>
          <a:lstStyle/>
          <a:p>
            <a:pPr eaLnBrk="1" fontAlgn="auto" hangingPunct="1">
              <a:spcBef>
                <a:spcPts val="0"/>
              </a:spcBef>
              <a:spcAft>
                <a:spcPts val="0"/>
              </a:spcAft>
              <a:defRPr/>
            </a:pPr>
            <a:endParaRPr lang="en-US" sz="900" kern="0" dirty="0">
              <a:solidFill>
                <a:srgbClr val="002060"/>
              </a:solidFill>
            </a:endParaRPr>
          </a:p>
        </p:txBody>
      </p:sp>
      <p:sp>
        <p:nvSpPr>
          <p:cNvPr id="58" name="AutoShape 14"/>
          <p:cNvSpPr>
            <a:spLocks noChangeArrowheads="1"/>
          </p:cNvSpPr>
          <p:nvPr/>
        </p:nvSpPr>
        <p:spPr bwMode="auto">
          <a:xfrm rot="5400000">
            <a:off x="2405063" y="2849563"/>
            <a:ext cx="520700" cy="88900"/>
          </a:xfrm>
          <a:prstGeom prst="flowChartExtract">
            <a:avLst/>
          </a:prstGeom>
          <a:solidFill>
            <a:srgbClr val="E7F3F4">
              <a:alpha val="96077"/>
            </a:srgbClr>
          </a:solidFill>
          <a:ln w="12700" algn="ctr">
            <a:solidFill>
              <a:schemeClr val="bg1">
                <a:lumMod val="95000"/>
              </a:schemeClr>
            </a:solidFill>
            <a:miter lim="800000"/>
            <a:headEnd/>
            <a:tailEnd/>
          </a:ln>
        </p:spPr>
        <p:txBody>
          <a:bodyPr rot="10800000" vert="eaVert" anchor="ctr"/>
          <a:lstStyle/>
          <a:p>
            <a:pPr eaLnBrk="1" fontAlgn="auto" hangingPunct="1">
              <a:spcBef>
                <a:spcPts val="0"/>
              </a:spcBef>
              <a:spcAft>
                <a:spcPts val="0"/>
              </a:spcAft>
              <a:defRPr/>
            </a:pPr>
            <a:endParaRPr lang="en-US" sz="900" kern="0" dirty="0">
              <a:solidFill>
                <a:srgbClr val="002060"/>
              </a:solidFill>
            </a:endParaRPr>
          </a:p>
        </p:txBody>
      </p:sp>
      <p:sp>
        <p:nvSpPr>
          <p:cNvPr id="59" name="AutoShape 16"/>
          <p:cNvSpPr>
            <a:spLocks noChangeArrowheads="1"/>
          </p:cNvSpPr>
          <p:nvPr/>
        </p:nvSpPr>
        <p:spPr bwMode="auto">
          <a:xfrm rot="5400000">
            <a:off x="1193800" y="4692650"/>
            <a:ext cx="2932113" cy="106363"/>
          </a:xfrm>
          <a:prstGeom prst="flowChartExtract">
            <a:avLst/>
          </a:prstGeom>
          <a:solidFill>
            <a:srgbClr val="E7F3F4">
              <a:alpha val="96077"/>
            </a:srgbClr>
          </a:solidFill>
          <a:ln w="12700" algn="ctr">
            <a:solidFill>
              <a:schemeClr val="bg1">
                <a:lumMod val="95000"/>
              </a:schemeClr>
            </a:solidFill>
            <a:miter lim="800000"/>
            <a:headEnd/>
            <a:tailEnd/>
          </a:ln>
        </p:spPr>
        <p:txBody>
          <a:bodyPr rot="10800000" vert="eaVert" anchor="ctr"/>
          <a:lstStyle/>
          <a:p>
            <a:pPr eaLnBrk="1" fontAlgn="auto" hangingPunct="1">
              <a:spcBef>
                <a:spcPts val="0"/>
              </a:spcBef>
              <a:spcAft>
                <a:spcPts val="0"/>
              </a:spcAft>
              <a:defRPr/>
            </a:pPr>
            <a:endParaRPr lang="en-US" sz="900" kern="0" dirty="0">
              <a:solidFill>
                <a:srgbClr val="002060"/>
              </a:solidFill>
            </a:endParaRPr>
          </a:p>
        </p:txBody>
      </p:sp>
      <p:graphicFrame>
        <p:nvGraphicFramePr>
          <p:cNvPr id="61" name="Group 85"/>
          <p:cNvGraphicFramePr>
            <a:graphicFrameLocks noGrp="1"/>
          </p:cNvGraphicFramePr>
          <p:nvPr/>
        </p:nvGraphicFramePr>
        <p:xfrm>
          <a:off x="2879725" y="3375025"/>
          <a:ext cx="5084764" cy="2873380"/>
        </p:xfrm>
        <a:graphic>
          <a:graphicData uri="http://schemas.openxmlformats.org/drawingml/2006/table">
            <a:tbl>
              <a:tblPr/>
              <a:tblGrid>
                <a:gridCol w="877078"/>
                <a:gridCol w="1099865"/>
                <a:gridCol w="1286688"/>
                <a:gridCol w="884598"/>
                <a:gridCol w="936535"/>
              </a:tblGrid>
              <a:tr h="28733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rPr>
                        <a:t>Version No</a:t>
                      </a: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solidFill>
                      <a:srgbClr val="00689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rPr>
                        <a:t>Modification Date</a:t>
                      </a: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solidFill>
                      <a:srgbClr val="00689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rPr>
                        <a:t>Nature of change</a:t>
                      </a: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solidFill>
                      <a:srgbClr val="00689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rPr>
                        <a:t>Modified By</a:t>
                      </a: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solidFill>
                      <a:srgbClr val="00689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rPr>
                        <a:t>Approved By</a:t>
                      </a: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solidFill>
                      <a:srgbClr val="006892"/>
                    </a:solidFill>
                  </a:tcPr>
                </a:tc>
              </a:tr>
              <a:tr h="28733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r>
              <a:tr h="28733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r>
              <a:tr h="28733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r>
              <a:tr h="28733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r>
              <a:tr h="28733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r>
              <a:tr h="28733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r>
              <a:tr h="28733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r>
              <a:tr h="28733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r>
              <a:tr h="28733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endParaRPr>
                    </a:p>
                  </a:txBody>
                  <a:tcPr marL="91453" marR="91453" marT="45729" marB="45729" anchor="ctr" horzOverflow="overflow">
                    <a:lnL w="3175" cap="flat" cmpd="sng" algn="ctr">
                      <a:solidFill>
                        <a:srgbClr val="BFBFBF"/>
                      </a:solidFill>
                      <a:prstDash val="sysDot"/>
                      <a:round/>
                      <a:headEnd type="none" w="med" len="med"/>
                      <a:tailEnd type="none" w="med" len="med"/>
                    </a:lnL>
                    <a:lnR w="3175" cap="flat" cmpd="sng" algn="ctr">
                      <a:solidFill>
                        <a:srgbClr val="BFBFBF"/>
                      </a:solidFill>
                      <a:prstDash val="sysDot"/>
                      <a:round/>
                      <a:headEnd type="none" w="med" len="med"/>
                      <a:tailEnd type="none" w="med" len="med"/>
                    </a:lnR>
                    <a:lnT w="3175" cap="flat" cmpd="sng" algn="ctr">
                      <a:solidFill>
                        <a:srgbClr val="BFBFBF"/>
                      </a:solidFill>
                      <a:prstDash val="sysDot"/>
                      <a:round/>
                      <a:headEnd type="none" w="med" len="med"/>
                      <a:tailEnd type="none" w="med" len="med"/>
                    </a:lnT>
                    <a:lnB w="3175" cap="flat" cmpd="sng" algn="ctr">
                      <a:solidFill>
                        <a:srgbClr val="BFBFBF"/>
                      </a:solidFill>
                      <a:prstDash val="sysDot"/>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40</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.12.2 </a:t>
            </a:r>
            <a:r>
              <a:rPr lang="en-US" sz="900" kern="1200" dirty="0" smtClean="0">
                <a:solidFill>
                  <a:schemeClr val="bg1"/>
                </a:solidFill>
              </a:rPr>
              <a:t>Invoicing - Gas Sales </a:t>
            </a:r>
            <a:r>
              <a:rPr lang="en-US" sz="900" dirty="0" smtClean="0">
                <a:solidFill>
                  <a:schemeClr val="bg1"/>
                </a:solidFill>
              </a:rPr>
              <a:t>– </a:t>
            </a:r>
            <a:r>
              <a:rPr lang="en-US" sz="900" kern="1200" dirty="0" smtClean="0">
                <a:solidFill>
                  <a:schemeClr val="bg1"/>
                </a:solidFill>
              </a:rPr>
              <a:t>Page 2 of </a:t>
            </a:r>
            <a:r>
              <a:rPr lang="en-US" sz="900" kern="1200" dirty="0">
                <a:solidFill>
                  <a:schemeClr val="bg1"/>
                </a:solidFill>
              </a:rPr>
              <a:t>3</a:t>
            </a:r>
            <a:endParaRPr lang="en-US" sz="900" kern="1200" dirty="0" smtClean="0">
              <a:solidFill>
                <a:schemeClr val="bg1"/>
              </a:solidFill>
            </a:endParaRPr>
          </a:p>
        </p:txBody>
      </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cxnSp>
        <p:nvCxnSpPr>
          <p:cNvPr id="28" name="Elbow Connector 34"/>
          <p:cNvCxnSpPr>
            <a:cxnSpLocks noChangeShapeType="1"/>
            <a:stCxn id="35" idx="2"/>
            <a:endCxn id="25" idx="1"/>
          </p:cNvCxnSpPr>
          <p:nvPr/>
        </p:nvCxnSpPr>
        <p:spPr bwMode="auto">
          <a:xfrm rot="16200000" flipH="1">
            <a:off x="5044225" y="5905947"/>
            <a:ext cx="1745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4" name="Group 3"/>
          <p:cNvGrpSpPr/>
          <p:nvPr/>
        </p:nvGrpSpPr>
        <p:grpSpPr>
          <a:xfrm>
            <a:off x="3962400" y="4676900"/>
            <a:ext cx="2057401" cy="1143000"/>
            <a:chOff x="4191000" y="3046413"/>
            <a:chExt cx="1677988" cy="838200"/>
          </a:xfrm>
        </p:grpSpPr>
        <p:sp>
          <p:nvSpPr>
            <p:cNvPr id="35"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Prepares a reconciliation of log of invoices and credit / debit notes with customer ledger entries in corporate books on a monthly basis</a:t>
              </a:r>
            </a:p>
          </p:txBody>
        </p:sp>
        <p:sp>
          <p:nvSpPr>
            <p:cNvPr id="36"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3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12.2.6</a:t>
              </a:r>
              <a:endParaRPr lang="en-US" sz="800" b="0" dirty="0">
                <a:solidFill>
                  <a:srgbClr val="002060"/>
                </a:solidFill>
              </a:endParaRPr>
            </a:p>
          </p:txBody>
        </p:sp>
      </p:grpSp>
      <p:cxnSp>
        <p:nvCxnSpPr>
          <p:cNvPr id="38" name="Elbow Connector 34"/>
          <p:cNvCxnSpPr>
            <a:cxnSpLocks noChangeShapeType="1"/>
            <a:endCxn id="36" idx="0"/>
          </p:cNvCxnSpPr>
          <p:nvPr/>
        </p:nvCxnSpPr>
        <p:spPr bwMode="auto">
          <a:xfrm rot="5400000">
            <a:off x="4978068" y="4524304"/>
            <a:ext cx="304800" cy="39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3" name="Pentagon 22"/>
          <p:cNvSpPr/>
          <p:nvPr/>
        </p:nvSpPr>
        <p:spPr bwMode="auto">
          <a:xfrm rot="5400000">
            <a:off x="4939985" y="1605184"/>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4" name="Elbow Connector 34"/>
          <p:cNvCxnSpPr>
            <a:cxnSpLocks noChangeShapeType="1"/>
            <a:stCxn id="23" idx="3"/>
          </p:cNvCxnSpPr>
          <p:nvPr/>
        </p:nvCxnSpPr>
        <p:spPr bwMode="auto">
          <a:xfrm rot="16200000" flipH="1">
            <a:off x="5076963" y="2001606"/>
            <a:ext cx="109316" cy="227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26" name="Group 3"/>
          <p:cNvGrpSpPr/>
          <p:nvPr/>
        </p:nvGrpSpPr>
        <p:grpSpPr>
          <a:xfrm>
            <a:off x="3962398" y="3352800"/>
            <a:ext cx="2057401" cy="1143000"/>
            <a:chOff x="4191000" y="3046413"/>
            <a:chExt cx="1677988" cy="838200"/>
          </a:xfrm>
        </p:grpSpPr>
        <p:sp>
          <p:nvSpPr>
            <p:cNvPr id="27"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the commercial and tax invoice to the customer and the JV partner via email and courier</a:t>
              </a:r>
            </a:p>
          </p:txBody>
        </p:sp>
        <p:sp>
          <p:nvSpPr>
            <p:cNvPr id="29"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30"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12.2.5</a:t>
              </a:r>
              <a:endParaRPr lang="en-US" sz="800" b="0" dirty="0">
                <a:solidFill>
                  <a:srgbClr val="002060"/>
                </a:solidFill>
              </a:endParaRPr>
            </a:p>
          </p:txBody>
        </p:sp>
      </p:grpSp>
      <p:cxnSp>
        <p:nvCxnSpPr>
          <p:cNvPr id="31" name="Elbow Connector 34"/>
          <p:cNvCxnSpPr>
            <a:cxnSpLocks noChangeShapeType="1"/>
          </p:cNvCxnSpPr>
          <p:nvPr/>
        </p:nvCxnSpPr>
        <p:spPr bwMode="auto">
          <a:xfrm rot="5400000">
            <a:off x="4952804" y="3200204"/>
            <a:ext cx="304800" cy="39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32" name="Group 31"/>
          <p:cNvGrpSpPr/>
          <p:nvPr/>
        </p:nvGrpSpPr>
        <p:grpSpPr>
          <a:xfrm>
            <a:off x="3962400" y="2057400"/>
            <a:ext cx="2060063" cy="1101905"/>
            <a:chOff x="4192074" y="1638121"/>
            <a:chExt cx="1677988" cy="838200"/>
          </a:xfrm>
        </p:grpSpPr>
        <p:sp>
          <p:nvSpPr>
            <p:cNvPr id="33"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Runs a programming SAP (provides invoice number reference and date) to account for the proportionate revenue and sales tax amount in the corporate books</a:t>
              </a:r>
            </a:p>
          </p:txBody>
        </p:sp>
        <p:sp>
          <p:nvSpPr>
            <p:cNvPr id="39"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0"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12.2.4</a:t>
              </a:r>
              <a:endParaRPr lang="en-US" sz="800" b="0" dirty="0">
                <a:solidFill>
                  <a:srgbClr val="002060"/>
                </a:solidFill>
              </a:endParaRPr>
            </a:p>
          </p:txBody>
        </p:sp>
      </p:grpSp>
      <p:sp>
        <p:nvSpPr>
          <p:cNvPr id="41"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41</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.12.2 </a:t>
            </a:r>
            <a:r>
              <a:rPr lang="en-US" sz="900" kern="1200" dirty="0" smtClean="0">
                <a:solidFill>
                  <a:schemeClr val="bg1"/>
                </a:solidFill>
              </a:rPr>
              <a:t>Invoicing - Gas Sales </a:t>
            </a:r>
            <a:r>
              <a:rPr lang="en-US" sz="900" dirty="0" smtClean="0">
                <a:solidFill>
                  <a:schemeClr val="bg1"/>
                </a:solidFill>
              </a:rPr>
              <a:t>– </a:t>
            </a:r>
            <a:r>
              <a:rPr lang="en-US" sz="900" kern="1200" dirty="0" smtClean="0">
                <a:solidFill>
                  <a:schemeClr val="bg1"/>
                </a:solidFill>
              </a:rPr>
              <a:t>Page 3 of </a:t>
            </a:r>
            <a:r>
              <a:rPr lang="en-US" sz="900" kern="1200" dirty="0">
                <a:solidFill>
                  <a:schemeClr val="bg1"/>
                </a:solidFill>
              </a:rPr>
              <a:t>3</a:t>
            </a:r>
            <a:endParaRPr lang="en-US" sz="900" kern="1200" dirty="0" smtClean="0">
              <a:solidFill>
                <a:schemeClr val="bg1"/>
              </a:solidFill>
            </a:endParaRPr>
          </a:p>
        </p:txBody>
      </p:sp>
      <p:grpSp>
        <p:nvGrpSpPr>
          <p:cNvPr id="3" name="Group 2"/>
          <p:cNvGrpSpPr/>
          <p:nvPr/>
        </p:nvGrpSpPr>
        <p:grpSpPr>
          <a:xfrm>
            <a:off x="3962400" y="2174695"/>
            <a:ext cx="2060063" cy="1101905"/>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Finance on a monthly basis to ensure that accounting entries have been completely and accurately processed for all invoices created during the period</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12.2.7</a:t>
              </a:r>
              <a:endParaRPr lang="en-US" sz="800" b="0" dirty="0">
                <a:solidFill>
                  <a:srgbClr val="002060"/>
                </a:solidFill>
              </a:endParaRPr>
            </a:p>
          </p:txBody>
        </p:sp>
      </p:grpSp>
      <p:sp>
        <p:nvSpPr>
          <p:cNvPr id="21" name="Pentagon 20"/>
          <p:cNvSpPr/>
          <p:nvPr/>
        </p:nvSpPr>
        <p:spPr bwMode="auto">
          <a:xfrm rot="5400000">
            <a:off x="4939985" y="1605184"/>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cxnSp>
        <p:nvCxnSpPr>
          <p:cNvPr id="22" name="Elbow Connector 34"/>
          <p:cNvCxnSpPr>
            <a:cxnSpLocks noChangeShapeType="1"/>
            <a:stCxn id="21" idx="3"/>
            <a:endCxn id="35852" idx="0"/>
          </p:cNvCxnSpPr>
          <p:nvPr/>
        </p:nvCxnSpPr>
        <p:spPr bwMode="auto">
          <a:xfrm rot="16200000" flipH="1">
            <a:off x="5018316" y="2060252"/>
            <a:ext cx="226611" cy="227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7" name="AutoShape 44"/>
          <p:cNvSpPr>
            <a:spLocks noChangeArrowheads="1"/>
          </p:cNvSpPr>
          <p:nvPr/>
        </p:nvSpPr>
        <p:spPr bwMode="auto">
          <a:xfrm>
            <a:off x="7526740" y="236220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Commercial and Tax Invoice</a:t>
            </a:r>
            <a:endParaRPr lang="en-US" sz="800" b="0" dirty="0">
              <a:solidFill>
                <a:srgbClr val="002060"/>
              </a:solidFill>
            </a:endParaRPr>
          </a:p>
        </p:txBody>
      </p:sp>
      <p:cxnSp>
        <p:nvCxnSpPr>
          <p:cNvPr id="29" name="Elbow Connector 34"/>
          <p:cNvCxnSpPr>
            <a:cxnSpLocks noChangeShapeType="1"/>
            <a:endCxn id="27" idx="1"/>
          </p:cNvCxnSpPr>
          <p:nvPr/>
        </p:nvCxnSpPr>
        <p:spPr bwMode="auto">
          <a:xfrm>
            <a:off x="6019800" y="2743200"/>
            <a:ext cx="1506940" cy="1270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13"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7" name="Elbow Connector 32"/>
          <p:cNvCxnSpPr>
            <a:cxnSpLocks noChangeShapeType="1"/>
            <a:stCxn id="35860" idx="3"/>
            <a:endCxn id="53" idx="0"/>
          </p:cNvCxnSpPr>
          <p:nvPr/>
        </p:nvCxnSpPr>
        <p:spPr bwMode="auto">
          <a:xfrm>
            <a:off x="2844263" y="2223791"/>
            <a:ext cx="1118137" cy="7976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42</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.13 </a:t>
            </a:r>
            <a:r>
              <a:rPr lang="en-US" sz="900" kern="1200" dirty="0" smtClean="0">
                <a:solidFill>
                  <a:schemeClr val="bg1"/>
                </a:solidFill>
              </a:rPr>
              <a:t>Sales Order Creation (Scrap Sales) </a:t>
            </a:r>
            <a:r>
              <a:rPr lang="en-US" sz="900" dirty="0" smtClean="0">
                <a:solidFill>
                  <a:schemeClr val="bg1"/>
                </a:solidFill>
              </a:rPr>
              <a:t>– </a:t>
            </a:r>
            <a:r>
              <a:rPr lang="en-US" sz="900" kern="1200" dirty="0" smtClean="0">
                <a:solidFill>
                  <a:schemeClr val="bg1"/>
                </a:solidFill>
              </a:rPr>
              <a:t>Page 1 of </a:t>
            </a:r>
            <a:r>
              <a:rPr lang="en-US" sz="900" kern="1200" dirty="0">
                <a:solidFill>
                  <a:schemeClr val="bg1"/>
                </a:solidFill>
              </a:rPr>
              <a:t>2</a:t>
            </a:r>
            <a:endParaRPr lang="en-US" sz="900" kern="1200" dirty="0" smtClean="0">
              <a:solidFill>
                <a:schemeClr val="bg1"/>
              </a:solidFill>
            </a:endParaRP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Manual Sales Order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from MSTC or PSCM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on tentative quantity</a:t>
            </a:r>
            <a:endParaRPr lang="en-US" sz="800" b="0" dirty="0">
              <a:solidFill>
                <a:srgbClr val="002060"/>
              </a:solidFill>
            </a:endParaRPr>
          </a:p>
        </p:txBody>
      </p:sp>
      <p:grpSp>
        <p:nvGrpSpPr>
          <p:cNvPr id="2" name="Group 3"/>
          <p:cNvGrpSpPr/>
          <p:nvPr/>
        </p:nvGrpSpPr>
        <p:grpSpPr>
          <a:xfrm>
            <a:off x="3962398" y="4648200"/>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Updates the material master with the new price </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13.2</a:t>
              </a:r>
              <a:endParaRPr lang="en-US" sz="800" b="0" dirty="0">
                <a:solidFill>
                  <a:srgbClr val="002060"/>
                </a:solidFill>
              </a:endParaRPr>
            </a:p>
          </p:txBody>
        </p:sp>
      </p:gr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8" name="Elbow Connector 34"/>
          <p:cNvCxnSpPr>
            <a:cxnSpLocks noChangeShapeType="1"/>
            <a:stCxn id="21" idx="2"/>
            <a:endCxn id="25" idx="1"/>
          </p:cNvCxnSpPr>
          <p:nvPr/>
        </p:nvCxnSpPr>
        <p:spPr bwMode="auto">
          <a:xfrm rot="16200000" flipH="1">
            <a:off x="5030775" y="5892497"/>
            <a:ext cx="201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0" name="Diamond 29"/>
          <p:cNvSpPr/>
          <p:nvPr/>
        </p:nvSpPr>
        <p:spPr bwMode="auto">
          <a:xfrm>
            <a:off x="4038600" y="3048000"/>
            <a:ext cx="1905000" cy="1066800"/>
          </a:xfrm>
          <a:prstGeom prst="diamond">
            <a:avLst/>
          </a:prstGeom>
          <a:solidFill>
            <a:schemeClr val="bg1"/>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Whether price </a:t>
            </a:r>
            <a:r>
              <a:rPr lang="en-US" sz="800" b="0" dirty="0" err="1" smtClean="0">
                <a:solidFill>
                  <a:srgbClr val="002060"/>
                </a:solidFill>
              </a:rPr>
              <a:t>updations</a:t>
            </a:r>
            <a:r>
              <a:rPr lang="en-US" sz="800" b="0" dirty="0" smtClean="0">
                <a:solidFill>
                  <a:srgbClr val="002060"/>
                </a:solidFill>
              </a:rPr>
              <a:t> is required?</a:t>
            </a:r>
            <a:endParaRPr lang="en-US" sz="800" b="0" dirty="0">
              <a:solidFill>
                <a:srgbClr val="002060"/>
              </a:solidFill>
            </a:endParaRPr>
          </a:p>
        </p:txBody>
      </p:sp>
      <p:cxnSp>
        <p:nvCxnSpPr>
          <p:cNvPr id="57" name="Elbow Connector 34"/>
          <p:cNvCxnSpPr>
            <a:cxnSpLocks noChangeShapeType="1"/>
            <a:stCxn id="30" idx="2"/>
          </p:cNvCxnSpPr>
          <p:nvPr/>
        </p:nvCxnSpPr>
        <p:spPr bwMode="auto">
          <a:xfrm rot="16200000" flipH="1">
            <a:off x="4757129" y="4348771"/>
            <a:ext cx="533400" cy="65458"/>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60" name="Elbow Connector 34"/>
          <p:cNvCxnSpPr>
            <a:cxnSpLocks noChangeShapeType="1"/>
            <a:stCxn id="30" idx="3"/>
          </p:cNvCxnSpPr>
          <p:nvPr/>
        </p:nvCxnSpPr>
        <p:spPr bwMode="auto">
          <a:xfrm>
            <a:off x="5943600" y="3581400"/>
            <a:ext cx="609600" cy="2514600"/>
          </a:xfrm>
          <a:prstGeom prst="bentConnector2">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67" name="Rectangle 66"/>
          <p:cNvSpPr/>
          <p:nvPr/>
        </p:nvSpPr>
        <p:spPr bwMode="auto">
          <a:xfrm>
            <a:off x="6248400" y="42672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No</a:t>
            </a:r>
            <a:endParaRPr lang="en-US" sz="800" b="0" dirty="0">
              <a:solidFill>
                <a:srgbClr val="002060"/>
              </a:solidFill>
            </a:endParaRPr>
          </a:p>
        </p:txBody>
      </p:sp>
      <p:sp>
        <p:nvSpPr>
          <p:cNvPr id="35" name="Rectangle 34"/>
          <p:cNvSpPr/>
          <p:nvPr/>
        </p:nvSpPr>
        <p:spPr bwMode="auto">
          <a:xfrm>
            <a:off x="4724400" y="42672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Yes</a:t>
            </a:r>
            <a:endParaRPr lang="en-US" sz="800" b="0" dirty="0">
              <a:solidFill>
                <a:srgbClr val="002060"/>
              </a:solidFill>
            </a:endParaRPr>
          </a:p>
        </p:txBody>
      </p:sp>
      <p:cxnSp>
        <p:nvCxnSpPr>
          <p:cNvPr id="40" name="Elbow Connector 34"/>
          <p:cNvCxnSpPr>
            <a:cxnSpLocks noChangeShapeType="1"/>
            <a:endCxn id="30" idx="0"/>
          </p:cNvCxnSpPr>
          <p:nvPr/>
        </p:nvCxnSpPr>
        <p:spPr bwMode="auto">
          <a:xfrm rot="16200000" flipH="1">
            <a:off x="4743450" y="2800350"/>
            <a:ext cx="457200" cy="3810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3" name="Group 49"/>
          <p:cNvGrpSpPr/>
          <p:nvPr/>
        </p:nvGrpSpPr>
        <p:grpSpPr>
          <a:xfrm>
            <a:off x="3962400" y="1752600"/>
            <a:ext cx="2060063" cy="1101905"/>
            <a:chOff x="4192074" y="1638121"/>
            <a:chExt cx="1677988" cy="838200"/>
          </a:xfrm>
        </p:grpSpPr>
        <p:sp>
          <p:nvSpPr>
            <p:cNvPr id="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Enters the conditions in SAP with reference to the customer code.</a:t>
              </a:r>
            </a:p>
          </p:txBody>
        </p:sp>
        <p:sp>
          <p:nvSpPr>
            <p:cNvPr id="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3"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13.1</a:t>
              </a:r>
              <a:endParaRPr lang="en-US" sz="800" b="0" dirty="0">
                <a:solidFill>
                  <a:srgbClr val="002060"/>
                </a:solidFill>
              </a:endParaRPr>
            </a:p>
          </p:txBody>
        </p:sp>
      </p:grpSp>
      <p:sp>
        <p:nvSpPr>
          <p:cNvPr id="23" name="Action Button: Information 22">
            <a:hlinkClick r:id="rId4" action="ppaction://hlinksldjump" highlightClick="1"/>
          </p:cNvPr>
          <p:cNvSpPr/>
          <p:nvPr/>
        </p:nvSpPr>
        <p:spPr bwMode="auto">
          <a:xfrm>
            <a:off x="5791200" y="2694296"/>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4" name="Action Button: Information 23">
            <a:hlinkClick r:id="rId4" action="ppaction://hlinksldjump" highlightClick="1"/>
          </p:cNvPr>
          <p:cNvSpPr/>
          <p:nvPr/>
        </p:nvSpPr>
        <p:spPr bwMode="auto">
          <a:xfrm>
            <a:off x="5791200" y="5638800"/>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6"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43</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OC.13 </a:t>
            </a:r>
            <a:r>
              <a:rPr lang="en-US" sz="900" kern="1200" dirty="0" smtClean="0">
                <a:solidFill>
                  <a:schemeClr val="bg1"/>
                </a:solidFill>
              </a:rPr>
              <a:t>Sales Order Creation (Scrap Sales) </a:t>
            </a:r>
            <a:r>
              <a:rPr lang="en-US" sz="900" dirty="0" smtClean="0">
                <a:solidFill>
                  <a:schemeClr val="bg1"/>
                </a:solidFill>
              </a:rPr>
              <a:t>– </a:t>
            </a:r>
            <a:r>
              <a:rPr lang="en-US" sz="900" kern="1200" dirty="0" smtClean="0">
                <a:solidFill>
                  <a:schemeClr val="bg1"/>
                </a:solidFill>
              </a:rPr>
              <a:t>Page 2 of 2</a:t>
            </a:r>
          </a:p>
        </p:txBody>
      </p:sp>
      <p:grpSp>
        <p:nvGrpSpPr>
          <p:cNvPr id="2" name="Group 2"/>
          <p:cNvGrpSpPr/>
          <p:nvPr/>
        </p:nvGrpSpPr>
        <p:grpSpPr>
          <a:xfrm>
            <a:off x="3962399" y="2286000"/>
            <a:ext cx="2060064" cy="1090058"/>
            <a:chOff x="4192074" y="1638121"/>
            <a:chExt cx="1677989" cy="838201"/>
          </a:xfrm>
        </p:grpSpPr>
        <p:sp>
          <p:nvSpPr>
            <p:cNvPr id="35851" name="AutoShape 19"/>
            <p:cNvSpPr>
              <a:spLocks noChangeArrowheads="1"/>
            </p:cNvSpPr>
            <p:nvPr/>
          </p:nvSpPr>
          <p:spPr bwMode="auto">
            <a:xfrm>
              <a:off x="4419087" y="1866722"/>
              <a:ext cx="1450976"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Creates a sales order in SAP.</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13.3</a:t>
              </a:r>
              <a:endParaRPr lang="en-US" sz="800" b="0" dirty="0">
                <a:solidFill>
                  <a:srgbClr val="002060"/>
                </a:solidFill>
              </a:endParaRPr>
            </a:p>
          </p:txBody>
        </p:sp>
      </p:grpSp>
      <p:sp>
        <p:nvSpPr>
          <p:cNvPr id="26" name="AutoShape 44"/>
          <p:cNvSpPr>
            <a:spLocks noChangeArrowheads="1"/>
          </p:cNvSpPr>
          <p:nvPr/>
        </p:nvSpPr>
        <p:spPr bwMode="auto">
          <a:xfrm>
            <a:off x="7526740" y="3921825"/>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Sales order number is generated</a:t>
            </a:r>
            <a:endParaRPr lang="en-US" sz="800" b="0" dirty="0">
              <a:solidFill>
                <a:srgbClr val="002060"/>
              </a:solidFill>
            </a:endParaRPr>
          </a:p>
        </p:txBody>
      </p:sp>
      <p:sp>
        <p:nvSpPr>
          <p:cNvPr id="31" name="Pentagon 30"/>
          <p:cNvSpPr/>
          <p:nvPr/>
        </p:nvSpPr>
        <p:spPr bwMode="auto">
          <a:xfrm rot="5400000">
            <a:off x="4939985" y="166205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32" name="Elbow Connector 34"/>
          <p:cNvCxnSpPr>
            <a:cxnSpLocks noChangeShapeType="1"/>
            <a:stCxn id="31" idx="3"/>
            <a:endCxn id="35852" idx="0"/>
          </p:cNvCxnSpPr>
          <p:nvPr/>
        </p:nvCxnSpPr>
        <p:spPr bwMode="auto">
          <a:xfrm rot="16200000" flipH="1">
            <a:off x="4991096" y="2144339"/>
            <a:ext cx="281050" cy="227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8" name="Elbow Connector 34"/>
          <p:cNvCxnSpPr>
            <a:cxnSpLocks noChangeShapeType="1"/>
            <a:stCxn id="14" idx="3"/>
            <a:endCxn id="26" idx="1"/>
          </p:cNvCxnSpPr>
          <p:nvPr/>
        </p:nvCxnSpPr>
        <p:spPr bwMode="auto">
          <a:xfrm flipV="1">
            <a:off x="6019799" y="4302825"/>
            <a:ext cx="1506941" cy="7127"/>
          </a:xfrm>
          <a:prstGeom prst="straightConnector1">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3" name="Group 12"/>
          <p:cNvGrpSpPr/>
          <p:nvPr/>
        </p:nvGrpSpPr>
        <p:grpSpPr>
          <a:xfrm>
            <a:off x="3962398" y="3657600"/>
            <a:ext cx="2057401" cy="1054952"/>
            <a:chOff x="4191000" y="3046413"/>
            <a:chExt cx="1677988" cy="838200"/>
          </a:xfrm>
        </p:grpSpPr>
        <p:sp>
          <p:nvSpPr>
            <p:cNvPr id="1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Communicates the sales order number to the site team</a:t>
              </a:r>
            </a:p>
          </p:txBody>
        </p:sp>
        <p:sp>
          <p:nvSpPr>
            <p:cNvPr id="15"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16"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13.4</a:t>
              </a:r>
              <a:endParaRPr lang="en-US" sz="800" b="0" dirty="0">
                <a:solidFill>
                  <a:srgbClr val="002060"/>
                </a:solidFill>
              </a:endParaRPr>
            </a:p>
          </p:txBody>
        </p:sp>
      </p:grpSp>
      <p:cxnSp>
        <p:nvCxnSpPr>
          <p:cNvPr id="22" name="Elbow Connector 34"/>
          <p:cNvCxnSpPr>
            <a:cxnSpLocks noChangeShapeType="1"/>
            <a:stCxn id="35851" idx="2"/>
            <a:endCxn id="15" idx="0"/>
          </p:cNvCxnSpPr>
          <p:nvPr/>
        </p:nvCxnSpPr>
        <p:spPr bwMode="auto">
          <a:xfrm rot="5400000">
            <a:off x="4990256" y="3516073"/>
            <a:ext cx="281542"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7" name="Elbow Connector 34"/>
          <p:cNvCxnSpPr>
            <a:cxnSpLocks noChangeShapeType="1"/>
            <a:endCxn id="35851" idx="3"/>
          </p:cNvCxnSpPr>
          <p:nvPr/>
        </p:nvCxnSpPr>
        <p:spPr bwMode="auto">
          <a:xfrm rot="5400000">
            <a:off x="5788596" y="2138870"/>
            <a:ext cx="1074672" cy="606937"/>
          </a:xfrm>
          <a:prstGeom prst="bentConnector2">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0" name="Rectangle 29"/>
          <p:cNvSpPr/>
          <p:nvPr/>
        </p:nvSpPr>
        <p:spPr bwMode="auto">
          <a:xfrm>
            <a:off x="6324600" y="22098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No</a:t>
            </a:r>
            <a:endParaRPr lang="en-US" sz="800" b="0" dirty="0">
              <a:solidFill>
                <a:srgbClr val="002060"/>
              </a:solidFill>
            </a:endParaRPr>
          </a:p>
        </p:txBody>
      </p:sp>
      <p:sp>
        <p:nvSpPr>
          <p:cNvPr id="20" name="Action Button: Information 19">
            <a:hlinkClick r:id="rId3" action="ppaction://hlinksldjump" highlightClick="1"/>
          </p:cNvPr>
          <p:cNvSpPr/>
          <p:nvPr/>
        </p:nvSpPr>
        <p:spPr bwMode="auto">
          <a:xfrm>
            <a:off x="5791200" y="3214048"/>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1" name="AutoShape 343">
            <a:hlinkClick r:id="rId4"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65625952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4952156" y="2944572"/>
            <a:ext cx="357743"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24" idx="3"/>
            <a:endCxn id="56" idx="0"/>
          </p:cNvCxnSpPr>
          <p:nvPr/>
        </p:nvCxnSpPr>
        <p:spPr bwMode="auto">
          <a:xfrm flipV="1">
            <a:off x="2850403" y="2221429"/>
            <a:ext cx="1111997" cy="890429"/>
          </a:xfrm>
          <a:prstGeom prst="bentConnector3">
            <a:avLst>
              <a:gd name="adj1" fmla="val -677"/>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44</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.14</a:t>
            </a:r>
            <a:r>
              <a:rPr lang="en-US" sz="900" kern="1200" dirty="0" smtClean="0">
                <a:solidFill>
                  <a:schemeClr val="bg1"/>
                </a:solidFill>
              </a:rPr>
              <a:t>. Collections of Advances and Invoicing - Scrap Sales </a:t>
            </a:r>
            <a:r>
              <a:rPr lang="en-US" sz="900" dirty="0" smtClean="0">
                <a:solidFill>
                  <a:schemeClr val="bg1"/>
                </a:solidFill>
              </a:rPr>
              <a:t>– </a:t>
            </a:r>
            <a:r>
              <a:rPr lang="en-US" sz="900" kern="1200" dirty="0" smtClean="0">
                <a:solidFill>
                  <a:schemeClr val="bg1"/>
                </a:solidFill>
              </a:rPr>
              <a:t>Page 1 of 3</a:t>
            </a: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Intimation email for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advance received</a:t>
            </a:r>
            <a:endParaRPr lang="en-US" sz="800" b="0" dirty="0">
              <a:solidFill>
                <a:srgbClr val="002060"/>
              </a:solidFill>
            </a:endParaRPr>
          </a:p>
        </p:txBody>
      </p:sp>
      <p:grpSp>
        <p:nvGrpSpPr>
          <p:cNvPr id="2" name="Group 3"/>
          <p:cNvGrpSpPr/>
          <p:nvPr/>
        </p:nvGrpSpPr>
        <p:grpSpPr>
          <a:xfrm>
            <a:off x="3962398" y="3124200"/>
            <a:ext cx="2057401" cy="1207352"/>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Creates an invoice in SAP by providing a reference of the outbound delivery number</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14.2</a:t>
              </a:r>
              <a:endParaRPr lang="en-US" sz="800" b="0" dirty="0">
                <a:solidFill>
                  <a:srgbClr val="002060"/>
                </a:solidFill>
              </a:endParaRPr>
            </a:p>
          </p:txBody>
        </p:sp>
      </p:grpSp>
      <p:grpSp>
        <p:nvGrpSpPr>
          <p:cNvPr id="3" name="Group 2"/>
          <p:cNvGrpSpPr/>
          <p:nvPr/>
        </p:nvGrpSpPr>
        <p:grpSpPr>
          <a:xfrm>
            <a:off x="3962400" y="1676400"/>
            <a:ext cx="2060063" cy="1090057"/>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Accounts the advance in the customer ledger</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14.1</a:t>
              </a:r>
              <a:endParaRPr lang="en-US" sz="800" b="0" dirty="0">
                <a:solidFill>
                  <a:srgbClr val="002060"/>
                </a:solidFill>
              </a:endParaRPr>
            </a:p>
          </p:txBody>
        </p:sp>
      </p:gr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sp>
        <p:nvSpPr>
          <p:cNvPr id="26" name="Diamond 25"/>
          <p:cNvSpPr/>
          <p:nvPr/>
        </p:nvSpPr>
        <p:spPr bwMode="auto">
          <a:xfrm>
            <a:off x="3874325" y="4572000"/>
            <a:ext cx="2514600" cy="1066800"/>
          </a:xfrm>
          <a:prstGeom prst="diamond">
            <a:avLst/>
          </a:prstGeom>
          <a:solidFill>
            <a:schemeClr val="bg1"/>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Quantity in outbound delivery ticket match the weighing slip quantity?</a:t>
            </a:r>
            <a:endParaRPr lang="en-US" sz="800" b="0" dirty="0">
              <a:solidFill>
                <a:srgbClr val="002060"/>
              </a:solidFill>
            </a:endParaRPr>
          </a:p>
        </p:txBody>
      </p:sp>
      <p:cxnSp>
        <p:nvCxnSpPr>
          <p:cNvPr id="222" name="Elbow Connector 34"/>
          <p:cNvCxnSpPr>
            <a:cxnSpLocks noChangeShapeType="1"/>
            <a:stCxn id="35854" idx="2"/>
            <a:endCxn id="26" idx="0"/>
          </p:cNvCxnSpPr>
          <p:nvPr/>
        </p:nvCxnSpPr>
        <p:spPr bwMode="auto">
          <a:xfrm rot="16200000" flipH="1">
            <a:off x="5010723" y="4451098"/>
            <a:ext cx="240448" cy="1355"/>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49" name="Elbow Connector 34"/>
          <p:cNvCxnSpPr>
            <a:cxnSpLocks noChangeShapeType="1"/>
            <a:stCxn id="26" idx="2"/>
            <a:endCxn id="25" idx="1"/>
          </p:cNvCxnSpPr>
          <p:nvPr/>
        </p:nvCxnSpPr>
        <p:spPr bwMode="auto">
          <a:xfrm rot="16200000" flipH="1">
            <a:off x="4954351" y="5816073"/>
            <a:ext cx="355618" cy="1071"/>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2" name="Rectangle 251"/>
          <p:cNvSpPr/>
          <p:nvPr/>
        </p:nvSpPr>
        <p:spPr bwMode="auto">
          <a:xfrm>
            <a:off x="4824350" y="5650675"/>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Yes</a:t>
            </a:r>
            <a:endParaRPr lang="en-US" sz="800" b="0" dirty="0">
              <a:solidFill>
                <a:srgbClr val="002060"/>
              </a:solidFill>
            </a:endParaRPr>
          </a:p>
        </p:txBody>
      </p:sp>
      <p:cxnSp>
        <p:nvCxnSpPr>
          <p:cNvPr id="254" name="Elbow Connector 34"/>
          <p:cNvCxnSpPr>
            <a:cxnSpLocks noChangeShapeType="1"/>
            <a:stCxn id="26" idx="3"/>
            <a:endCxn id="35854" idx="3"/>
          </p:cNvCxnSpPr>
          <p:nvPr/>
        </p:nvCxnSpPr>
        <p:spPr bwMode="auto">
          <a:xfrm flipH="1" flipV="1">
            <a:off x="6019799" y="3870792"/>
            <a:ext cx="369126" cy="1234608"/>
          </a:xfrm>
          <a:prstGeom prst="bentConnector3">
            <a:avLst>
              <a:gd name="adj1" fmla="val -6193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7" name="Rectangle 256"/>
          <p:cNvSpPr/>
          <p:nvPr/>
        </p:nvSpPr>
        <p:spPr bwMode="auto">
          <a:xfrm>
            <a:off x="6324600" y="44196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No</a:t>
            </a:r>
            <a:endParaRPr lang="en-US" sz="800" b="0" dirty="0">
              <a:solidFill>
                <a:srgbClr val="002060"/>
              </a:solidFill>
            </a:endParaRPr>
          </a:p>
        </p:txBody>
      </p:sp>
      <p:sp>
        <p:nvSpPr>
          <p:cNvPr id="24" name="Pentagon 41">
            <a:hlinkClick r:id="rId3" action="ppaction://hlinksldjump"/>
          </p:cNvPr>
          <p:cNvSpPr>
            <a:spLocks noChangeArrowheads="1"/>
          </p:cNvSpPr>
          <p:nvPr/>
        </p:nvSpPr>
        <p:spPr bwMode="auto">
          <a:xfrm>
            <a:off x="1559625" y="2718516"/>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Weighing Slip and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Outbound delivery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number</a:t>
            </a:r>
            <a:endParaRPr lang="en-US" sz="800" b="0" dirty="0">
              <a:solidFill>
                <a:srgbClr val="002060"/>
              </a:solidFill>
            </a:endParaRPr>
          </a:p>
        </p:txBody>
      </p:sp>
      <p:sp>
        <p:nvSpPr>
          <p:cNvPr id="27" name="AutoShape 343">
            <a:hlinkClick r:id="rId4"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31530346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45</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.14</a:t>
            </a:r>
            <a:r>
              <a:rPr lang="en-US" sz="900" kern="1200" dirty="0" smtClean="0">
                <a:solidFill>
                  <a:schemeClr val="bg1"/>
                </a:solidFill>
              </a:rPr>
              <a:t>. Collections of Advances and Invoicing - Scrap Sales </a:t>
            </a:r>
            <a:r>
              <a:rPr lang="en-US" sz="900" dirty="0" smtClean="0">
                <a:solidFill>
                  <a:schemeClr val="bg1"/>
                </a:solidFill>
              </a:rPr>
              <a:t>– </a:t>
            </a:r>
            <a:r>
              <a:rPr lang="en-US" sz="900" kern="1200" dirty="0" smtClean="0">
                <a:solidFill>
                  <a:schemeClr val="bg1"/>
                </a:solidFill>
              </a:rPr>
              <a:t>Page 2 of 3</a:t>
            </a:r>
          </a:p>
        </p:txBody>
      </p:sp>
      <p:grpSp>
        <p:nvGrpSpPr>
          <p:cNvPr id="2" name="Group 2"/>
          <p:cNvGrpSpPr/>
          <p:nvPr/>
        </p:nvGrpSpPr>
        <p:grpSpPr>
          <a:xfrm>
            <a:off x="3962399" y="2186542"/>
            <a:ext cx="2060064" cy="1090058"/>
            <a:chOff x="4192074" y="1638121"/>
            <a:chExt cx="1677989" cy="838201"/>
          </a:xfrm>
        </p:grpSpPr>
        <p:sp>
          <p:nvSpPr>
            <p:cNvPr id="35851" name="AutoShape 19"/>
            <p:cNvSpPr>
              <a:spLocks noChangeArrowheads="1"/>
            </p:cNvSpPr>
            <p:nvPr/>
          </p:nvSpPr>
          <p:spPr bwMode="auto">
            <a:xfrm>
              <a:off x="4419087" y="1866722"/>
              <a:ext cx="1450976"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Invoice number is generated</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14.3</a:t>
              </a:r>
              <a:endParaRPr lang="en-US" sz="800" b="0" dirty="0">
                <a:solidFill>
                  <a:srgbClr val="002060"/>
                </a:solidFill>
              </a:endParaRPr>
            </a:p>
          </p:txBody>
        </p:sp>
      </p:grpSp>
      <p:sp>
        <p:nvSpPr>
          <p:cNvPr id="31" name="Pentagon 30"/>
          <p:cNvSpPr/>
          <p:nvPr/>
        </p:nvSpPr>
        <p:spPr bwMode="auto">
          <a:xfrm rot="5400000">
            <a:off x="4939985" y="166205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32" name="Elbow Connector 34"/>
          <p:cNvCxnSpPr>
            <a:cxnSpLocks noChangeShapeType="1"/>
            <a:stCxn id="31" idx="3"/>
            <a:endCxn id="35852" idx="0"/>
          </p:cNvCxnSpPr>
          <p:nvPr/>
        </p:nvCxnSpPr>
        <p:spPr bwMode="auto">
          <a:xfrm rot="16200000" flipH="1">
            <a:off x="5040825" y="2094610"/>
            <a:ext cx="181592" cy="227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3" name="Group 12"/>
          <p:cNvGrpSpPr/>
          <p:nvPr/>
        </p:nvGrpSpPr>
        <p:grpSpPr>
          <a:xfrm>
            <a:off x="3962398" y="3464625"/>
            <a:ext cx="2057401" cy="1054952"/>
            <a:chOff x="4191000" y="3046413"/>
            <a:chExt cx="1677988" cy="838200"/>
          </a:xfrm>
        </p:grpSpPr>
        <p:sp>
          <p:nvSpPr>
            <p:cNvPr id="1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Finance reviews and signs on the delivery </a:t>
              </a:r>
              <a:r>
                <a:rPr lang="en-US" sz="800" b="0" dirty="0" err="1" smtClean="0">
                  <a:solidFill>
                    <a:srgbClr val="002060"/>
                  </a:solidFill>
                </a:rPr>
                <a:t>challan</a:t>
              </a:r>
              <a:r>
                <a:rPr lang="en-US" sz="800" b="0" dirty="0" smtClean="0">
                  <a:solidFill>
                    <a:srgbClr val="002060"/>
                  </a:solidFill>
                </a:rPr>
                <a:t> cum invoice </a:t>
              </a:r>
            </a:p>
          </p:txBody>
        </p:sp>
        <p:sp>
          <p:nvSpPr>
            <p:cNvPr id="15"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16"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14.4</a:t>
              </a:r>
              <a:endParaRPr lang="en-US" sz="800" b="0" dirty="0">
                <a:solidFill>
                  <a:srgbClr val="002060"/>
                </a:solidFill>
              </a:endParaRPr>
            </a:p>
          </p:txBody>
        </p:sp>
      </p:grpSp>
      <p:cxnSp>
        <p:nvCxnSpPr>
          <p:cNvPr id="22" name="Elbow Connector 34"/>
          <p:cNvCxnSpPr>
            <a:cxnSpLocks noChangeShapeType="1"/>
            <a:stCxn id="35851" idx="2"/>
            <a:endCxn id="15" idx="0"/>
          </p:cNvCxnSpPr>
          <p:nvPr/>
        </p:nvCxnSpPr>
        <p:spPr bwMode="auto">
          <a:xfrm rot="5400000">
            <a:off x="5037015" y="3369856"/>
            <a:ext cx="188025"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20" name="Group 12"/>
          <p:cNvGrpSpPr/>
          <p:nvPr/>
        </p:nvGrpSpPr>
        <p:grpSpPr>
          <a:xfrm>
            <a:off x="3962400" y="4724400"/>
            <a:ext cx="2057401" cy="1054952"/>
            <a:chOff x="4191000" y="3046413"/>
            <a:chExt cx="1677988" cy="838200"/>
          </a:xfrm>
        </p:grpSpPr>
        <p:sp>
          <p:nvSpPr>
            <p:cNvPr id="21"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the delivery </a:t>
              </a:r>
              <a:r>
                <a:rPr lang="en-US" sz="800" b="0" dirty="0" err="1" smtClean="0">
                  <a:solidFill>
                    <a:srgbClr val="002060"/>
                  </a:solidFill>
                </a:rPr>
                <a:t>challan</a:t>
              </a:r>
              <a:r>
                <a:rPr lang="en-US" sz="800" b="0" dirty="0" smtClean="0">
                  <a:solidFill>
                    <a:srgbClr val="002060"/>
                  </a:solidFill>
                </a:rPr>
                <a:t> cum invoice to the site personnel</a:t>
              </a:r>
            </a:p>
          </p:txBody>
        </p:sp>
        <p:sp>
          <p:nvSpPr>
            <p:cNvPr id="23"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Manger Finance</a:t>
              </a:r>
              <a:endParaRPr lang="en-US" sz="800" b="0" dirty="0">
                <a:solidFill>
                  <a:srgbClr val="002060"/>
                </a:solidFill>
              </a:endParaRPr>
            </a:p>
          </p:txBody>
        </p:sp>
        <p:sp>
          <p:nvSpPr>
            <p:cNvPr id="24"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14.5</a:t>
              </a:r>
              <a:endParaRPr lang="en-US" sz="800" b="0" dirty="0">
                <a:solidFill>
                  <a:srgbClr val="002060"/>
                </a:solidFill>
              </a:endParaRPr>
            </a:p>
          </p:txBody>
        </p:sp>
      </p:grpSp>
      <p:cxnSp>
        <p:nvCxnSpPr>
          <p:cNvPr id="25" name="Elbow Connector 34"/>
          <p:cNvCxnSpPr>
            <a:cxnSpLocks noChangeShapeType="1"/>
            <a:stCxn id="14" idx="2"/>
            <a:endCxn id="23" idx="0"/>
          </p:cNvCxnSpPr>
          <p:nvPr/>
        </p:nvCxnSpPr>
        <p:spPr bwMode="auto">
          <a:xfrm rot="16200000" flipH="1">
            <a:off x="5027860" y="4621987"/>
            <a:ext cx="204823"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6" name="Pentagon 35"/>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cxnSp>
        <p:nvCxnSpPr>
          <p:cNvPr id="37" name="Elbow Connector 34"/>
          <p:cNvCxnSpPr>
            <a:cxnSpLocks noChangeShapeType="1"/>
            <a:stCxn id="21" idx="2"/>
            <a:endCxn id="36" idx="1"/>
          </p:cNvCxnSpPr>
          <p:nvPr/>
        </p:nvCxnSpPr>
        <p:spPr bwMode="auto">
          <a:xfrm rot="16200000" flipH="1">
            <a:off x="5023951" y="5885673"/>
            <a:ext cx="215066"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6"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8" name="5-Point Star 27">
            <a:hlinkClick r:id="rId4" action="ppaction://hlinksldjump"/>
          </p:cNvPr>
          <p:cNvSpPr/>
          <p:nvPr/>
        </p:nvSpPr>
        <p:spPr bwMode="auto">
          <a:xfrm>
            <a:off x="4027967" y="4766932"/>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165625952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46</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.14</a:t>
            </a:r>
            <a:r>
              <a:rPr lang="en-US" sz="900" kern="1200" dirty="0" smtClean="0">
                <a:solidFill>
                  <a:schemeClr val="bg1"/>
                </a:solidFill>
              </a:rPr>
              <a:t>. Collections of Advances and Invoicing - Scrap Sales </a:t>
            </a:r>
            <a:r>
              <a:rPr lang="en-US" sz="900" dirty="0" smtClean="0">
                <a:solidFill>
                  <a:schemeClr val="bg1"/>
                </a:solidFill>
              </a:rPr>
              <a:t>– </a:t>
            </a:r>
            <a:r>
              <a:rPr lang="en-US" sz="900" kern="1200" dirty="0" smtClean="0">
                <a:solidFill>
                  <a:schemeClr val="bg1"/>
                </a:solidFill>
              </a:rPr>
              <a:t>Page 3 of 3</a:t>
            </a:r>
          </a:p>
        </p:txBody>
      </p:sp>
      <p:grpSp>
        <p:nvGrpSpPr>
          <p:cNvPr id="2" name="Group 2"/>
          <p:cNvGrpSpPr/>
          <p:nvPr/>
        </p:nvGrpSpPr>
        <p:grpSpPr>
          <a:xfrm>
            <a:off x="3962399" y="2286000"/>
            <a:ext cx="2060064" cy="1090058"/>
            <a:chOff x="4192074" y="1638121"/>
            <a:chExt cx="1677989" cy="838201"/>
          </a:xfrm>
        </p:grpSpPr>
        <p:sp>
          <p:nvSpPr>
            <p:cNvPr id="35851" name="AutoShape 19"/>
            <p:cNvSpPr>
              <a:spLocks noChangeArrowheads="1"/>
            </p:cNvSpPr>
            <p:nvPr/>
          </p:nvSpPr>
          <p:spPr bwMode="auto">
            <a:xfrm>
              <a:off x="4419087" y="1866722"/>
              <a:ext cx="1450976"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Performs knocking off of the advance paid and the invoice amount on a monthly basis</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14.6</a:t>
              </a:r>
              <a:endParaRPr lang="en-US" sz="800" b="0" dirty="0">
                <a:solidFill>
                  <a:srgbClr val="002060"/>
                </a:solidFill>
              </a:endParaRPr>
            </a:p>
          </p:txBody>
        </p:sp>
      </p:grpSp>
      <p:sp>
        <p:nvSpPr>
          <p:cNvPr id="31" name="Pentagon 30"/>
          <p:cNvSpPr/>
          <p:nvPr/>
        </p:nvSpPr>
        <p:spPr bwMode="auto">
          <a:xfrm rot="5400000">
            <a:off x="4939985" y="166205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cxnSp>
        <p:nvCxnSpPr>
          <p:cNvPr id="32" name="Elbow Connector 34"/>
          <p:cNvCxnSpPr>
            <a:cxnSpLocks noChangeShapeType="1"/>
            <a:stCxn id="31" idx="3"/>
            <a:endCxn id="35852" idx="0"/>
          </p:cNvCxnSpPr>
          <p:nvPr/>
        </p:nvCxnSpPr>
        <p:spPr bwMode="auto">
          <a:xfrm rot="16200000" flipH="1">
            <a:off x="4991096" y="2144339"/>
            <a:ext cx="281050" cy="227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6" name="AutoShape 44"/>
          <p:cNvSpPr>
            <a:spLocks noChangeArrowheads="1"/>
          </p:cNvSpPr>
          <p:nvPr/>
        </p:nvSpPr>
        <p:spPr bwMode="auto">
          <a:xfrm>
            <a:off x="7526740" y="2597725"/>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Delivery </a:t>
            </a:r>
            <a:r>
              <a:rPr lang="en-US" sz="800" b="0" dirty="0" err="1" smtClean="0">
                <a:solidFill>
                  <a:srgbClr val="002060"/>
                </a:solidFill>
              </a:rPr>
              <a:t>challan</a:t>
            </a:r>
            <a:r>
              <a:rPr lang="en-US" sz="800" b="0" dirty="0" smtClean="0">
                <a:solidFill>
                  <a:srgbClr val="002060"/>
                </a:solidFill>
              </a:rPr>
              <a:t> cum invoice</a:t>
            </a:r>
            <a:endParaRPr lang="en-US" sz="800" b="0" dirty="0">
              <a:solidFill>
                <a:srgbClr val="002060"/>
              </a:solidFill>
            </a:endParaRPr>
          </a:p>
        </p:txBody>
      </p:sp>
      <p:cxnSp>
        <p:nvCxnSpPr>
          <p:cNvPr id="27" name="Elbow Connector 34"/>
          <p:cNvCxnSpPr>
            <a:cxnSpLocks noChangeShapeType="1"/>
            <a:stCxn id="35851" idx="3"/>
            <a:endCxn id="26" idx="1"/>
          </p:cNvCxnSpPr>
          <p:nvPr/>
        </p:nvCxnSpPr>
        <p:spPr bwMode="auto">
          <a:xfrm flipV="1">
            <a:off x="6022463" y="2978725"/>
            <a:ext cx="1504277" cy="949"/>
          </a:xfrm>
          <a:prstGeom prst="straightConnector1">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13"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65625952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4996180" y="2988596"/>
            <a:ext cx="269695"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35860" idx="3"/>
          </p:cNvCxnSpPr>
          <p:nvPr/>
        </p:nvCxnSpPr>
        <p:spPr bwMode="auto">
          <a:xfrm flipV="1">
            <a:off x="2844263" y="2209800"/>
            <a:ext cx="1118137" cy="13991"/>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47</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.15 </a:t>
            </a:r>
            <a:r>
              <a:rPr lang="en-US" sz="900" kern="1200" dirty="0" smtClean="0">
                <a:solidFill>
                  <a:schemeClr val="bg1"/>
                </a:solidFill>
              </a:rPr>
              <a:t>Refund to Customers - Scrap Sales </a:t>
            </a:r>
            <a:r>
              <a:rPr lang="en-US" sz="900" dirty="0" smtClean="0">
                <a:solidFill>
                  <a:schemeClr val="bg1"/>
                </a:solidFill>
              </a:rPr>
              <a:t>– </a:t>
            </a:r>
            <a:r>
              <a:rPr lang="en-US" sz="900" kern="1200" dirty="0" smtClean="0">
                <a:solidFill>
                  <a:schemeClr val="bg1"/>
                </a:solidFill>
              </a:rPr>
              <a:t>Page 1 of </a:t>
            </a:r>
            <a:r>
              <a:rPr lang="en-US" sz="900" kern="1200" dirty="0">
                <a:solidFill>
                  <a:schemeClr val="bg1"/>
                </a:solidFill>
              </a:rPr>
              <a:t>2</a:t>
            </a:r>
            <a:endParaRPr lang="en-US" sz="900" kern="1200" dirty="0" smtClean="0">
              <a:solidFill>
                <a:schemeClr val="bg1"/>
              </a:solidFill>
            </a:endParaRP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Confirmation on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closure of customer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account</a:t>
            </a:r>
            <a:endParaRPr lang="en-US" sz="800" b="0" dirty="0">
              <a:solidFill>
                <a:srgbClr val="002060"/>
              </a:solidFill>
            </a:endParaRPr>
          </a:p>
        </p:txBody>
      </p:sp>
      <p:grpSp>
        <p:nvGrpSpPr>
          <p:cNvPr id="2" name="Group 3"/>
          <p:cNvGrpSpPr/>
          <p:nvPr/>
        </p:nvGrpSpPr>
        <p:grpSpPr>
          <a:xfrm>
            <a:off x="3962398" y="3124200"/>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it to Manager for review</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15.2</a:t>
              </a:r>
              <a:endParaRPr lang="en-US" sz="800" b="0" dirty="0">
                <a:solidFill>
                  <a:srgbClr val="002060"/>
                </a:solidFill>
              </a:endParaRPr>
            </a:p>
          </p:txBody>
        </p:sp>
      </p:grpSp>
      <p:grpSp>
        <p:nvGrpSpPr>
          <p:cNvPr id="3" name="Group 2"/>
          <p:cNvGrpSpPr/>
          <p:nvPr/>
        </p:nvGrpSpPr>
        <p:grpSpPr>
          <a:xfrm>
            <a:off x="3962400" y="1752600"/>
            <a:ext cx="2060063" cy="1101905"/>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Creates a manual PRF</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15.1</a:t>
              </a:r>
              <a:endParaRPr lang="en-US" sz="800" b="0" dirty="0">
                <a:solidFill>
                  <a:srgbClr val="002060"/>
                </a:solidFill>
              </a:endParaRPr>
            </a:p>
          </p:txBody>
        </p:sp>
      </p:gr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8" name="Elbow Connector 34"/>
          <p:cNvCxnSpPr>
            <a:cxnSpLocks noChangeShapeType="1"/>
            <a:stCxn id="35" idx="2"/>
            <a:endCxn id="25" idx="1"/>
          </p:cNvCxnSpPr>
          <p:nvPr/>
        </p:nvCxnSpPr>
        <p:spPr bwMode="auto">
          <a:xfrm rot="16200000" flipH="1">
            <a:off x="4991775" y="5853497"/>
            <a:ext cx="279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4" name="Group 3"/>
          <p:cNvGrpSpPr/>
          <p:nvPr/>
        </p:nvGrpSpPr>
        <p:grpSpPr>
          <a:xfrm>
            <a:off x="3962400" y="4572000"/>
            <a:ext cx="2057401" cy="1143000"/>
            <a:chOff x="4191000" y="3046413"/>
            <a:chExt cx="1677988" cy="838200"/>
          </a:xfrm>
        </p:grpSpPr>
        <p:sp>
          <p:nvSpPr>
            <p:cNvPr id="35"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Manager reviews the PRF and sends it to GM taxation for sign off</a:t>
              </a:r>
            </a:p>
          </p:txBody>
        </p:sp>
        <p:sp>
          <p:nvSpPr>
            <p:cNvPr id="36"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3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15.3</a:t>
              </a:r>
              <a:endParaRPr lang="en-US" sz="800" b="0" dirty="0">
                <a:solidFill>
                  <a:srgbClr val="002060"/>
                </a:solidFill>
              </a:endParaRPr>
            </a:p>
          </p:txBody>
        </p:sp>
      </p:grpSp>
      <p:cxnSp>
        <p:nvCxnSpPr>
          <p:cNvPr id="38" name="Elbow Connector 34"/>
          <p:cNvCxnSpPr>
            <a:cxnSpLocks noChangeShapeType="1"/>
            <a:endCxn id="36" idx="0"/>
          </p:cNvCxnSpPr>
          <p:nvPr/>
        </p:nvCxnSpPr>
        <p:spPr bwMode="auto">
          <a:xfrm rot="5400000">
            <a:off x="4978068" y="4419404"/>
            <a:ext cx="304800" cy="39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3" name="Action Button: Information 22">
            <a:hlinkClick r:id="rId4" action="ppaction://hlinksldjump" highlightClick="1"/>
          </p:cNvPr>
          <p:cNvSpPr/>
          <p:nvPr/>
        </p:nvSpPr>
        <p:spPr bwMode="auto">
          <a:xfrm>
            <a:off x="5791200" y="2694296"/>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4"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48</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.15 </a:t>
            </a:r>
            <a:r>
              <a:rPr lang="en-US" sz="900" kern="1200" dirty="0" smtClean="0">
                <a:solidFill>
                  <a:schemeClr val="bg1"/>
                </a:solidFill>
              </a:rPr>
              <a:t>Refund to Customers - Scrap Sales </a:t>
            </a:r>
            <a:r>
              <a:rPr lang="en-US" sz="900" dirty="0" smtClean="0">
                <a:solidFill>
                  <a:schemeClr val="bg1"/>
                </a:solidFill>
              </a:rPr>
              <a:t>– </a:t>
            </a:r>
            <a:r>
              <a:rPr lang="en-US" sz="900" kern="1200" dirty="0" smtClean="0">
                <a:solidFill>
                  <a:schemeClr val="bg1"/>
                </a:solidFill>
              </a:rPr>
              <a:t>Page 2 of 2</a:t>
            </a:r>
          </a:p>
        </p:txBody>
      </p:sp>
      <p:grpSp>
        <p:nvGrpSpPr>
          <p:cNvPr id="2" name="Group 3"/>
          <p:cNvGrpSpPr/>
          <p:nvPr/>
        </p:nvGrpSpPr>
        <p:grpSpPr>
          <a:xfrm>
            <a:off x="3962400" y="4953000"/>
            <a:ext cx="2057401" cy="1143000"/>
            <a:chOff x="4191000" y="3046413"/>
            <a:chExt cx="1677988" cy="838200"/>
          </a:xfrm>
        </p:grpSpPr>
        <p:sp>
          <p:nvSpPr>
            <p:cNvPr id="35"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Ledger balance of the customer is settled </a:t>
              </a:r>
            </a:p>
          </p:txBody>
        </p:sp>
        <p:sp>
          <p:nvSpPr>
            <p:cNvPr id="36"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3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15.6</a:t>
              </a:r>
              <a:endParaRPr lang="en-US" sz="800" b="0" dirty="0">
                <a:solidFill>
                  <a:srgbClr val="002060"/>
                </a:solidFill>
              </a:endParaRPr>
            </a:p>
          </p:txBody>
        </p:sp>
      </p:grpSp>
      <p:cxnSp>
        <p:nvCxnSpPr>
          <p:cNvPr id="38" name="Elbow Connector 34"/>
          <p:cNvCxnSpPr>
            <a:cxnSpLocks noChangeShapeType="1"/>
            <a:stCxn id="27" idx="2"/>
            <a:endCxn id="36" idx="0"/>
          </p:cNvCxnSpPr>
          <p:nvPr/>
        </p:nvCxnSpPr>
        <p:spPr bwMode="auto">
          <a:xfrm rot="16200000" flipH="1">
            <a:off x="4977871" y="4800599"/>
            <a:ext cx="304800"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3" name="Pentagon 22"/>
          <p:cNvSpPr/>
          <p:nvPr/>
        </p:nvSpPr>
        <p:spPr bwMode="auto">
          <a:xfrm rot="5400000">
            <a:off x="4939985" y="1605184"/>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4" name="Elbow Connector 34"/>
          <p:cNvCxnSpPr>
            <a:cxnSpLocks noChangeShapeType="1"/>
            <a:stCxn id="23" idx="3"/>
            <a:endCxn id="39" idx="0"/>
          </p:cNvCxnSpPr>
          <p:nvPr/>
        </p:nvCxnSpPr>
        <p:spPr bwMode="auto">
          <a:xfrm rot="16200000" flipH="1">
            <a:off x="5016367" y="2062201"/>
            <a:ext cx="230508" cy="227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3" name="Group 3"/>
          <p:cNvGrpSpPr/>
          <p:nvPr/>
        </p:nvGrpSpPr>
        <p:grpSpPr>
          <a:xfrm>
            <a:off x="3962398" y="3505200"/>
            <a:ext cx="2057401" cy="1143000"/>
            <a:chOff x="4191000" y="3046413"/>
            <a:chExt cx="1677988" cy="838200"/>
          </a:xfrm>
        </p:grpSpPr>
        <p:sp>
          <p:nvSpPr>
            <p:cNvPr id="27"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it to treasury for payment to the customer</a:t>
              </a:r>
            </a:p>
          </p:txBody>
        </p:sp>
        <p:sp>
          <p:nvSpPr>
            <p:cNvPr id="29"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30"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15.5</a:t>
              </a:r>
              <a:endParaRPr lang="en-US" sz="800" b="0" dirty="0">
                <a:solidFill>
                  <a:srgbClr val="002060"/>
                </a:solidFill>
              </a:endParaRPr>
            </a:p>
          </p:txBody>
        </p:sp>
      </p:grpSp>
      <p:cxnSp>
        <p:nvCxnSpPr>
          <p:cNvPr id="31" name="Elbow Connector 34"/>
          <p:cNvCxnSpPr>
            <a:cxnSpLocks noChangeShapeType="1"/>
            <a:stCxn id="33" idx="2"/>
            <a:endCxn id="29" idx="0"/>
          </p:cNvCxnSpPr>
          <p:nvPr/>
        </p:nvCxnSpPr>
        <p:spPr bwMode="auto">
          <a:xfrm rot="5400000">
            <a:off x="5018676" y="3392092"/>
            <a:ext cx="224703"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4" name="Group 31"/>
          <p:cNvGrpSpPr/>
          <p:nvPr/>
        </p:nvGrpSpPr>
        <p:grpSpPr>
          <a:xfrm>
            <a:off x="3962400" y="2178592"/>
            <a:ext cx="2060063" cy="1101905"/>
            <a:chOff x="4192074" y="1638121"/>
            <a:chExt cx="1677988" cy="838200"/>
          </a:xfrm>
        </p:grpSpPr>
        <p:sp>
          <p:nvSpPr>
            <p:cNvPr id="33"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GM Finance approves the manual PRF</a:t>
              </a:r>
            </a:p>
          </p:txBody>
        </p:sp>
        <p:sp>
          <p:nvSpPr>
            <p:cNvPr id="39"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General Manager Finance</a:t>
              </a:r>
              <a:endParaRPr lang="en-US" sz="800" b="0" dirty="0">
                <a:solidFill>
                  <a:srgbClr val="002060"/>
                </a:solidFill>
              </a:endParaRPr>
            </a:p>
          </p:txBody>
        </p:sp>
        <p:sp>
          <p:nvSpPr>
            <p:cNvPr id="40"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15.4</a:t>
              </a:r>
              <a:endParaRPr lang="en-US" sz="800" b="0" dirty="0">
                <a:solidFill>
                  <a:srgbClr val="002060"/>
                </a:solidFill>
              </a:endParaRPr>
            </a:p>
          </p:txBody>
        </p:sp>
      </p:grpSp>
      <p:sp>
        <p:nvSpPr>
          <p:cNvPr id="46" name="AutoShape 44"/>
          <p:cNvSpPr>
            <a:spLocks noChangeArrowheads="1"/>
          </p:cNvSpPr>
          <p:nvPr/>
        </p:nvSpPr>
        <p:spPr bwMode="auto">
          <a:xfrm>
            <a:off x="7526740" y="528155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Approved PRF</a:t>
            </a:r>
            <a:endParaRPr lang="en-US" sz="800" b="0" dirty="0">
              <a:solidFill>
                <a:srgbClr val="002060"/>
              </a:solidFill>
            </a:endParaRPr>
          </a:p>
        </p:txBody>
      </p:sp>
      <p:cxnSp>
        <p:nvCxnSpPr>
          <p:cNvPr id="47" name="Elbow Connector 34"/>
          <p:cNvCxnSpPr>
            <a:cxnSpLocks noChangeShapeType="1"/>
            <a:stCxn id="35" idx="3"/>
            <a:endCxn id="46" idx="1"/>
          </p:cNvCxnSpPr>
          <p:nvPr/>
        </p:nvCxnSpPr>
        <p:spPr bwMode="auto">
          <a:xfrm>
            <a:off x="6019801" y="5659798"/>
            <a:ext cx="1506939" cy="2752"/>
          </a:xfrm>
          <a:prstGeom prst="straightConnector1">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 name="Action Button: Information 24">
            <a:hlinkClick r:id="rId3" action="ppaction://hlinksldjump" highlightClick="1"/>
          </p:cNvPr>
          <p:cNvSpPr/>
          <p:nvPr/>
        </p:nvSpPr>
        <p:spPr bwMode="auto">
          <a:xfrm>
            <a:off x="5791200" y="5943600"/>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6" name="AutoShape 343">
            <a:hlinkClick r:id="rId4"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8" name="5-Point Star 27">
            <a:hlinkClick r:id="rId5" action="ppaction://hlinksldjump"/>
          </p:cNvPr>
          <p:cNvSpPr/>
          <p:nvPr/>
        </p:nvSpPr>
        <p:spPr bwMode="auto">
          <a:xfrm>
            <a:off x="4027967" y="2231066"/>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4996180" y="2988596"/>
            <a:ext cx="269695"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35860" idx="3"/>
          </p:cNvCxnSpPr>
          <p:nvPr/>
        </p:nvCxnSpPr>
        <p:spPr bwMode="auto">
          <a:xfrm flipV="1">
            <a:off x="2844263" y="2209800"/>
            <a:ext cx="1118137" cy="13991"/>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49</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OC.16 </a:t>
            </a:r>
            <a:r>
              <a:rPr lang="en-US" sz="900" kern="1200" dirty="0" smtClean="0">
                <a:solidFill>
                  <a:schemeClr val="bg1"/>
                </a:solidFill>
              </a:rPr>
              <a:t>Manual Invoicing - Tolling (Cambay) </a:t>
            </a:r>
            <a:r>
              <a:rPr lang="en-US" sz="900" dirty="0" smtClean="0">
                <a:solidFill>
                  <a:schemeClr val="bg1"/>
                </a:solidFill>
              </a:rPr>
              <a:t>– </a:t>
            </a:r>
            <a:r>
              <a:rPr lang="en-US" sz="900" kern="1200" dirty="0" smtClean="0">
                <a:solidFill>
                  <a:schemeClr val="bg1"/>
                </a:solidFill>
              </a:rPr>
              <a:t>Page 1 of </a:t>
            </a:r>
            <a:r>
              <a:rPr lang="en-US" sz="900" kern="1200" dirty="0">
                <a:solidFill>
                  <a:schemeClr val="bg1"/>
                </a:solidFill>
              </a:rPr>
              <a:t>2</a:t>
            </a:r>
            <a:endParaRPr lang="en-US" sz="900" kern="1200" dirty="0" smtClean="0">
              <a:solidFill>
                <a:schemeClr val="bg1"/>
              </a:solidFill>
            </a:endParaRP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Daily tickets and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excel tracker</a:t>
            </a:r>
            <a:endParaRPr lang="en-US" sz="800" b="0" dirty="0">
              <a:solidFill>
                <a:srgbClr val="002060"/>
              </a:solidFill>
            </a:endParaRPr>
          </a:p>
        </p:txBody>
      </p:sp>
      <p:grpSp>
        <p:nvGrpSpPr>
          <p:cNvPr id="2" name="Group 3"/>
          <p:cNvGrpSpPr/>
          <p:nvPr/>
        </p:nvGrpSpPr>
        <p:grpSpPr>
          <a:xfrm>
            <a:off x="3962398" y="3124200"/>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Manager reviews and signs off on the invoice.</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16.2</a:t>
              </a:r>
              <a:endParaRPr lang="en-US" sz="800" b="0" dirty="0">
                <a:solidFill>
                  <a:srgbClr val="002060"/>
                </a:solidFill>
              </a:endParaRPr>
            </a:p>
          </p:txBody>
        </p:sp>
      </p:grpSp>
      <p:grpSp>
        <p:nvGrpSpPr>
          <p:cNvPr id="3" name="Group 2"/>
          <p:cNvGrpSpPr/>
          <p:nvPr/>
        </p:nvGrpSpPr>
        <p:grpSpPr>
          <a:xfrm>
            <a:off x="3962400" y="1752600"/>
            <a:ext cx="2060063" cy="1101905"/>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Prepares a manual invoice based on the daily tickets.</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16.1</a:t>
              </a:r>
              <a:endParaRPr lang="en-US" sz="800" b="0" dirty="0">
                <a:solidFill>
                  <a:srgbClr val="002060"/>
                </a:solidFill>
              </a:endParaRPr>
            </a:p>
          </p:txBody>
        </p:sp>
      </p:gr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8" name="Elbow Connector 34"/>
          <p:cNvCxnSpPr>
            <a:cxnSpLocks noChangeShapeType="1"/>
            <a:stCxn id="35" idx="2"/>
            <a:endCxn id="25" idx="1"/>
          </p:cNvCxnSpPr>
          <p:nvPr/>
        </p:nvCxnSpPr>
        <p:spPr bwMode="auto">
          <a:xfrm rot="16200000" flipH="1">
            <a:off x="4991775" y="5853497"/>
            <a:ext cx="279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4" name="Group 3"/>
          <p:cNvGrpSpPr/>
          <p:nvPr/>
        </p:nvGrpSpPr>
        <p:grpSpPr>
          <a:xfrm>
            <a:off x="3962400" y="4572000"/>
            <a:ext cx="2057401" cy="1143000"/>
            <a:chOff x="4191000" y="3046413"/>
            <a:chExt cx="1677988" cy="838200"/>
          </a:xfrm>
        </p:grpSpPr>
        <p:sp>
          <p:nvSpPr>
            <p:cNvPr id="35"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Invoicing entry is passed in the customers account</a:t>
              </a:r>
            </a:p>
          </p:txBody>
        </p:sp>
        <p:sp>
          <p:nvSpPr>
            <p:cNvPr id="36"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3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16.3</a:t>
              </a:r>
              <a:endParaRPr lang="en-US" sz="800" b="0" dirty="0">
                <a:solidFill>
                  <a:srgbClr val="002060"/>
                </a:solidFill>
              </a:endParaRPr>
            </a:p>
          </p:txBody>
        </p:sp>
      </p:grpSp>
      <p:cxnSp>
        <p:nvCxnSpPr>
          <p:cNvPr id="38" name="Elbow Connector 34"/>
          <p:cNvCxnSpPr>
            <a:cxnSpLocks noChangeShapeType="1"/>
            <a:endCxn id="36" idx="0"/>
          </p:cNvCxnSpPr>
          <p:nvPr/>
        </p:nvCxnSpPr>
        <p:spPr bwMode="auto">
          <a:xfrm rot="5400000">
            <a:off x="4978068" y="4419404"/>
            <a:ext cx="304800" cy="39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3" name="Action Button: Information 22">
            <a:hlinkClick r:id="rId4" action="ppaction://hlinksldjump" highlightClick="1"/>
          </p:cNvPr>
          <p:cNvSpPr/>
          <p:nvPr/>
        </p:nvSpPr>
        <p:spPr bwMode="auto">
          <a:xfrm>
            <a:off x="5791200" y="2694296"/>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4"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6" name="5-Point Star 25">
            <a:hlinkClick r:id="rId6" action="ppaction://hlinksldjump"/>
          </p:cNvPr>
          <p:cNvSpPr/>
          <p:nvPr/>
        </p:nvSpPr>
        <p:spPr bwMode="auto">
          <a:xfrm>
            <a:off x="4027967" y="18288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7" name="5-Point Star 26">
            <a:hlinkClick r:id="rId6" action="ppaction://hlinksldjump"/>
          </p:cNvPr>
          <p:cNvSpPr/>
          <p:nvPr/>
        </p:nvSpPr>
        <p:spPr bwMode="auto">
          <a:xfrm>
            <a:off x="4027967" y="32004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0" descr="beizanlagen_630.jpg"/>
          <p:cNvPicPr preferRelativeResize="0">
            <a:picLocks/>
          </p:cNvPicPr>
          <p:nvPr/>
        </p:nvPicPr>
        <p:blipFill>
          <a:blip r:embed="rId3" cstate="print"/>
          <a:stretch>
            <a:fillRect/>
          </a:stretch>
        </p:blipFill>
        <p:spPr bwMode="auto">
          <a:xfrm>
            <a:off x="3529012" y="2935287"/>
            <a:ext cx="2057400" cy="901700"/>
          </a:xfrm>
          <a:prstGeom prst="rect">
            <a:avLst/>
          </a:prstGeom>
          <a:solidFill>
            <a:srgbClr val="993300"/>
          </a:solidFill>
          <a:ln w="9525">
            <a:solidFill>
              <a:srgbClr val="F2F2F2"/>
            </a:solidFill>
            <a:miter lim="800000"/>
            <a:headEnd/>
            <a:tailEnd/>
          </a:ln>
        </p:spPr>
      </p:pic>
      <p:pic>
        <p:nvPicPr>
          <p:cNvPr id="31747" name="Picture 61" descr="cold-rolled-coil-sheet-scrap-250x250.jpg"/>
          <p:cNvPicPr preferRelativeResize="0">
            <a:picLocks/>
          </p:cNvPicPr>
          <p:nvPr/>
        </p:nvPicPr>
        <p:blipFill>
          <a:blip r:embed="rId4" cstate="print"/>
          <a:stretch>
            <a:fillRect/>
          </a:stretch>
        </p:blipFill>
        <p:spPr bwMode="auto">
          <a:xfrm>
            <a:off x="801687" y="2935287"/>
            <a:ext cx="1981199" cy="901700"/>
          </a:xfrm>
          <a:prstGeom prst="rect">
            <a:avLst/>
          </a:prstGeom>
          <a:solidFill>
            <a:srgbClr val="993300"/>
          </a:solidFill>
          <a:ln w="9525">
            <a:solidFill>
              <a:srgbClr val="F2F2F2"/>
            </a:solidFill>
            <a:miter lim="800000"/>
            <a:headEnd/>
            <a:tailEnd/>
          </a:ln>
        </p:spPr>
      </p:pic>
      <p:pic>
        <p:nvPicPr>
          <p:cNvPr id="31748" name="Picture 62" descr="stainless-steel-slitting-coils-250x250.jpg"/>
          <p:cNvPicPr preferRelativeResize="0">
            <a:picLocks/>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533775" y="1219200"/>
            <a:ext cx="2066925" cy="914400"/>
          </a:xfrm>
          <a:prstGeom prst="rect">
            <a:avLst/>
          </a:prstGeom>
          <a:solidFill>
            <a:srgbClr val="993300"/>
          </a:solidFill>
          <a:ln w="9525">
            <a:solidFill>
              <a:srgbClr val="F2F2F2"/>
            </a:solidFill>
            <a:miter lim="800000"/>
            <a:headEnd/>
            <a:tailEnd/>
          </a:ln>
        </p:spPr>
      </p:pic>
      <p:pic>
        <p:nvPicPr>
          <p:cNvPr id="31749" name="Picture 63" descr="Steel_Coil.jpg">
            <a:hlinkClick r:id="rId6" action="ppaction://hlinksldjump"/>
          </p:cNvPr>
          <p:cNvPicPr preferRelativeResize="0">
            <a:picLocks/>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68350" y="1219200"/>
            <a:ext cx="2066925" cy="914400"/>
          </a:xfrm>
          <a:prstGeom prst="rect">
            <a:avLst/>
          </a:prstGeom>
          <a:solidFill>
            <a:srgbClr val="993300"/>
          </a:solidFill>
          <a:ln w="9525">
            <a:solidFill>
              <a:srgbClr val="F2F2F2"/>
            </a:solidFill>
            <a:miter lim="800000"/>
            <a:headEnd/>
            <a:tailEnd/>
          </a:ln>
        </p:spPr>
      </p:pic>
      <p:sp>
        <p:nvSpPr>
          <p:cNvPr id="52" name="Rectangle 16"/>
          <p:cNvSpPr>
            <a:spLocks noChangeArrowheads="1"/>
          </p:cNvSpPr>
          <p:nvPr/>
        </p:nvSpPr>
        <p:spPr bwMode="auto">
          <a:xfrm>
            <a:off x="9063038" y="0"/>
            <a:ext cx="76200" cy="6858000"/>
          </a:xfrm>
          <a:prstGeom prst="rect">
            <a:avLst/>
          </a:prstGeom>
          <a:solidFill>
            <a:srgbClr val="FFC00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31751"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128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128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128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20000"/>
              </a:lnSpc>
              <a:spcBef>
                <a:spcPct val="30000"/>
              </a:spcBef>
              <a:buClr>
                <a:srgbClr val="015885"/>
              </a:buClr>
              <a:buFont typeface="Wingdings" panose="05000000000000000000" pitchFamily="2" charset="2"/>
              <a:buNone/>
            </a:pPr>
            <a:fld id="{A7DB1BAB-8218-4F5C-883E-4B227A6FD122}" type="slidenum">
              <a:rPr lang="en-US" sz="900">
                <a:solidFill>
                  <a:srgbClr val="006892"/>
                </a:solidFill>
                <a:latin typeface="Arial" panose="020B0604020202020204" pitchFamily="34" charset="0"/>
              </a:rPr>
              <a:pPr algn="ctr" eaLnBrk="1" hangingPunct="1">
                <a:lnSpc>
                  <a:spcPct val="120000"/>
                </a:lnSpc>
                <a:spcBef>
                  <a:spcPct val="30000"/>
                </a:spcBef>
                <a:buClr>
                  <a:srgbClr val="015885"/>
                </a:buClr>
                <a:buFont typeface="Wingdings" panose="05000000000000000000" pitchFamily="2" charset="2"/>
                <a:buNone/>
              </a:pPr>
              <a:t>5</a:t>
            </a:fld>
            <a:endParaRPr lang="en-US" sz="900">
              <a:solidFill>
                <a:srgbClr val="006892"/>
              </a:solidFill>
              <a:latin typeface="Arial" panose="020B0604020202020204" pitchFamily="34" charset="0"/>
            </a:endParaRPr>
          </a:p>
        </p:txBody>
      </p:sp>
      <p:sp>
        <p:nvSpPr>
          <p:cNvPr id="45" name="Rectangle 9"/>
          <p:cNvSpPr>
            <a:spLocks noChangeArrowheads="1"/>
          </p:cNvSpPr>
          <p:nvPr/>
        </p:nvSpPr>
        <p:spPr bwMode="auto">
          <a:xfrm>
            <a:off x="7938" y="908050"/>
            <a:ext cx="76200" cy="5943600"/>
          </a:xfrm>
          <a:prstGeom prst="rect">
            <a:avLst/>
          </a:prstGeom>
          <a:solidFill>
            <a:srgbClr val="FFC00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46" name="Rectangle 3"/>
          <p:cNvSpPr>
            <a:spLocks noChangeArrowheads="1"/>
          </p:cNvSpPr>
          <p:nvPr/>
        </p:nvSpPr>
        <p:spPr bwMode="auto">
          <a:xfrm>
            <a:off x="-20638" y="914400"/>
            <a:ext cx="76201" cy="5943600"/>
          </a:xfrm>
          <a:prstGeom prst="rect">
            <a:avLst/>
          </a:prstGeom>
          <a:solidFill>
            <a:srgbClr val="00B05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47" name="AutoShape 5"/>
          <p:cNvSpPr>
            <a:spLocks noChangeArrowheads="1"/>
          </p:cNvSpPr>
          <p:nvPr/>
        </p:nvSpPr>
        <p:spPr bwMode="auto">
          <a:xfrm>
            <a:off x="-309563" y="312738"/>
            <a:ext cx="8367713" cy="622300"/>
          </a:xfrm>
          <a:prstGeom prst="roundRect">
            <a:avLst>
              <a:gd name="adj" fmla="val 50000"/>
            </a:avLst>
          </a:prstGeom>
          <a:solidFill>
            <a:srgbClr val="FFC000"/>
          </a:solidFill>
          <a:ln w="3175" algn="ctr">
            <a:noFill/>
            <a:round/>
            <a:headEnd/>
            <a:tailEnd/>
          </a:ln>
          <a:effectLst>
            <a:outerShdw dist="35921" dir="2700000" algn="ctr" rotWithShape="0">
              <a:srgbClr val="00B050"/>
            </a:outerShdw>
          </a:effectLst>
        </p:spPr>
        <p:txBody>
          <a:bodyPr wrap="none" anchor="ctr"/>
          <a:lstStyle/>
          <a:p>
            <a:pPr eaLnBrk="1" fontAlgn="auto" hangingPunct="1">
              <a:spcBef>
                <a:spcPts val="0"/>
              </a:spcBef>
              <a:spcAft>
                <a:spcPts val="0"/>
              </a:spcAft>
              <a:defRPr/>
            </a:pPr>
            <a:endParaRPr lang="en-US" sz="1000" b="0" kern="0" dirty="0">
              <a:solidFill>
                <a:sysClr val="windowText" lastClr="000000"/>
              </a:solidFill>
            </a:endParaRPr>
          </a:p>
        </p:txBody>
      </p:sp>
      <p:sp>
        <p:nvSpPr>
          <p:cNvPr id="48" name="AutoShape 6"/>
          <p:cNvSpPr>
            <a:spLocks noChangeArrowheads="1"/>
          </p:cNvSpPr>
          <p:nvPr/>
        </p:nvSpPr>
        <p:spPr bwMode="auto">
          <a:xfrm>
            <a:off x="-309563" y="304800"/>
            <a:ext cx="8367713" cy="622300"/>
          </a:xfrm>
          <a:prstGeom prst="roundRect">
            <a:avLst>
              <a:gd name="adj" fmla="val 50000"/>
            </a:avLst>
          </a:prstGeom>
          <a:solidFill>
            <a:srgbClr val="EBFBF0"/>
          </a:solidFill>
          <a:ln w="3175" algn="ctr">
            <a:noFill/>
            <a:round/>
            <a:headEnd/>
            <a:tailEnd/>
          </a:ln>
        </p:spPr>
        <p:txBody>
          <a:bodyPr wrap="none" anchor="ctr"/>
          <a:lstStyle/>
          <a:p>
            <a:pPr eaLnBrk="1" fontAlgn="auto" hangingPunct="1">
              <a:spcBef>
                <a:spcPts val="0"/>
              </a:spcBef>
              <a:spcAft>
                <a:spcPts val="0"/>
              </a:spcAft>
              <a:defRPr/>
            </a:pPr>
            <a:endParaRPr lang="en-US" sz="1000" b="0" kern="0" dirty="0">
              <a:solidFill>
                <a:sysClr val="windowText" lastClr="000000"/>
              </a:solidFill>
            </a:endParaRPr>
          </a:p>
        </p:txBody>
      </p:sp>
      <p:sp>
        <p:nvSpPr>
          <p:cNvPr id="49" name="Rectangle 7"/>
          <p:cNvSpPr>
            <a:spLocks noChangeArrowheads="1"/>
          </p:cNvSpPr>
          <p:nvPr/>
        </p:nvSpPr>
        <p:spPr bwMode="auto">
          <a:xfrm>
            <a:off x="-179388" y="0"/>
            <a:ext cx="8256588" cy="609600"/>
          </a:xfrm>
          <a:prstGeom prst="rect">
            <a:avLst/>
          </a:prstGeom>
          <a:solidFill>
            <a:srgbClr val="006892"/>
          </a:solidFill>
          <a:ln w="9525">
            <a:noFill/>
            <a:miter lim="800000"/>
            <a:headEnd/>
            <a:tailEnd/>
          </a:ln>
        </p:spPr>
        <p:txBody>
          <a:bodyPr wrap="none" anchor="ctr"/>
          <a:lstStyle/>
          <a:p>
            <a:pPr eaLnBrk="1" fontAlgn="auto" hangingPunct="1">
              <a:spcBef>
                <a:spcPts val="0"/>
              </a:spcBef>
              <a:spcAft>
                <a:spcPts val="0"/>
              </a:spcAft>
              <a:defRPr/>
            </a:pPr>
            <a:endParaRPr lang="en-US" sz="1000" b="0" kern="0" dirty="0">
              <a:solidFill>
                <a:srgbClr val="000000"/>
              </a:solidFill>
            </a:endParaRPr>
          </a:p>
        </p:txBody>
      </p:sp>
      <p:sp>
        <p:nvSpPr>
          <p:cNvPr id="50" name="AutoShape 8"/>
          <p:cNvSpPr>
            <a:spLocks noChangeArrowheads="1"/>
          </p:cNvSpPr>
          <p:nvPr/>
        </p:nvSpPr>
        <p:spPr bwMode="auto">
          <a:xfrm>
            <a:off x="-111125" y="363538"/>
            <a:ext cx="8221663" cy="293687"/>
          </a:xfrm>
          <a:prstGeom prst="roundRect">
            <a:avLst>
              <a:gd name="adj" fmla="val 16667"/>
            </a:avLst>
          </a:prstGeom>
          <a:solidFill>
            <a:srgbClr val="FFFFFF"/>
          </a:solidFill>
          <a:ln w="3175" algn="ctr">
            <a:noFill/>
            <a:round/>
            <a:headEnd/>
            <a:tailEnd/>
          </a:ln>
          <a:effectLst/>
        </p:spPr>
        <p:txBody>
          <a:bodyPr wrap="none" anchor="ctr"/>
          <a:lstStyle/>
          <a:p>
            <a:pPr eaLnBrk="1" fontAlgn="auto" hangingPunct="1">
              <a:spcBef>
                <a:spcPts val="0"/>
              </a:spcBef>
              <a:spcAft>
                <a:spcPts val="0"/>
              </a:spcAft>
              <a:defRPr/>
            </a:pPr>
            <a:r>
              <a:rPr lang="en-GB" sz="1400" i="1" kern="0" dirty="0">
                <a:solidFill>
                  <a:srgbClr val="002060"/>
                </a:solidFill>
              </a:rPr>
              <a:t>   Operating Procedures Homepage</a:t>
            </a:r>
          </a:p>
        </p:txBody>
      </p:sp>
      <p:sp>
        <p:nvSpPr>
          <p:cNvPr id="51" name="Rectangle 15"/>
          <p:cNvSpPr>
            <a:spLocks noChangeArrowheads="1"/>
          </p:cNvSpPr>
          <p:nvPr/>
        </p:nvSpPr>
        <p:spPr bwMode="auto">
          <a:xfrm>
            <a:off x="9097963" y="0"/>
            <a:ext cx="77787" cy="6858000"/>
          </a:xfrm>
          <a:prstGeom prst="rect">
            <a:avLst/>
          </a:prstGeom>
          <a:solidFill>
            <a:srgbClr val="00B050"/>
          </a:solidFill>
          <a:ln w="3175" algn="ctr">
            <a:noFill/>
            <a:miter lim="800000"/>
            <a:headEnd/>
            <a:tailEnd/>
          </a:ln>
        </p:spPr>
        <p:txBody>
          <a:bodyPr wrap="none" anchor="ctr"/>
          <a:lstStyle/>
          <a:p>
            <a:pPr algn="ctr">
              <a:lnSpc>
                <a:spcPct val="85000"/>
              </a:lnSpc>
              <a:defRPr/>
            </a:pPr>
            <a:endParaRPr lang="en-US" sz="1500" dirty="0">
              <a:solidFill>
                <a:srgbClr val="FFFFFF"/>
              </a:solidFill>
              <a:latin typeface="Arial" charset="0"/>
              <a:cs typeface="+mn-cs"/>
            </a:endParaRPr>
          </a:p>
        </p:txBody>
      </p:sp>
      <p:sp>
        <p:nvSpPr>
          <p:cNvPr id="41" name="Text Box 59"/>
          <p:cNvSpPr txBox="1">
            <a:spLocks noChangeArrowheads="1"/>
          </p:cNvSpPr>
          <p:nvPr/>
        </p:nvSpPr>
        <p:spPr bwMode="auto">
          <a:xfrm>
            <a:off x="3535363" y="2193925"/>
            <a:ext cx="2065337" cy="442912"/>
          </a:xfrm>
          <a:prstGeom prst="rect">
            <a:avLst/>
          </a:prstGeom>
          <a:solidFill>
            <a:srgbClr val="EBFBF0"/>
          </a:solidFill>
          <a:ln w="6350" algn="ctr">
            <a:solidFill>
              <a:schemeClr val="bg1">
                <a:lumMod val="85000"/>
              </a:schemeClr>
            </a:solidFill>
            <a:miter lim="800000"/>
            <a:headEnd/>
            <a:tailEnd/>
          </a:ln>
        </p:spPr>
        <p:txBody>
          <a:bodyPr anchor="ctr"/>
          <a:lstStyle/>
          <a:p>
            <a:pPr marL="284163" eaLnBrk="1" fontAlgn="auto" hangingPunct="1">
              <a:spcBef>
                <a:spcPts val="0"/>
              </a:spcBef>
              <a:spcAft>
                <a:spcPts val="0"/>
              </a:spcAft>
              <a:defRPr/>
            </a:pPr>
            <a:r>
              <a:rPr lang="en-US" sz="900" kern="0" dirty="0">
                <a:solidFill>
                  <a:srgbClr val="002060"/>
                </a:solidFill>
              </a:rPr>
              <a:t>B. Inventory Management</a:t>
            </a:r>
          </a:p>
        </p:txBody>
      </p:sp>
      <p:sp>
        <p:nvSpPr>
          <p:cNvPr id="43" name="Text Box 59">
            <a:hlinkClick r:id="rId8" action="ppaction://hlinksldjump"/>
          </p:cNvPr>
          <p:cNvSpPr txBox="1">
            <a:spLocks noChangeArrowheads="1"/>
          </p:cNvSpPr>
          <p:nvPr/>
        </p:nvSpPr>
        <p:spPr bwMode="auto">
          <a:xfrm>
            <a:off x="768350" y="2193925"/>
            <a:ext cx="2065338" cy="442912"/>
          </a:xfrm>
          <a:prstGeom prst="rect">
            <a:avLst/>
          </a:prstGeom>
          <a:solidFill>
            <a:srgbClr val="EBFBF0"/>
          </a:solidFill>
          <a:ln w="6350" algn="ctr">
            <a:solidFill>
              <a:schemeClr val="bg1">
                <a:lumMod val="85000"/>
              </a:schemeClr>
            </a:solidFill>
            <a:miter lim="800000"/>
            <a:headEnd/>
            <a:tailEnd/>
          </a:ln>
        </p:spPr>
        <p:txBody>
          <a:bodyPr anchor="ctr"/>
          <a:lstStyle/>
          <a:p>
            <a:pPr marL="284163" eaLnBrk="1" fontAlgn="auto" hangingPunct="1">
              <a:spcBef>
                <a:spcPts val="0"/>
              </a:spcBef>
              <a:spcAft>
                <a:spcPts val="0"/>
              </a:spcAft>
              <a:defRPr/>
            </a:pPr>
            <a:r>
              <a:rPr lang="en-US" sz="900" kern="0" dirty="0">
                <a:solidFill>
                  <a:srgbClr val="002060"/>
                </a:solidFill>
              </a:rPr>
              <a:t>A. </a:t>
            </a:r>
            <a:r>
              <a:rPr lang="en-US" sz="900" kern="0" dirty="0" smtClean="0">
                <a:solidFill>
                  <a:srgbClr val="002060"/>
                </a:solidFill>
              </a:rPr>
              <a:t>Inter-Unit Transactions</a:t>
            </a:r>
            <a:endParaRPr lang="en-US" sz="900" kern="0" dirty="0">
              <a:solidFill>
                <a:srgbClr val="002060"/>
              </a:solidFill>
            </a:endParaRPr>
          </a:p>
        </p:txBody>
      </p:sp>
      <p:sp>
        <p:nvSpPr>
          <p:cNvPr id="53" name="Text Box 59"/>
          <p:cNvSpPr txBox="1">
            <a:spLocks noChangeArrowheads="1"/>
          </p:cNvSpPr>
          <p:nvPr/>
        </p:nvSpPr>
        <p:spPr bwMode="auto">
          <a:xfrm>
            <a:off x="6302375" y="2193925"/>
            <a:ext cx="2065338" cy="442912"/>
          </a:xfrm>
          <a:prstGeom prst="rect">
            <a:avLst/>
          </a:prstGeom>
          <a:solidFill>
            <a:srgbClr val="EBFBF0"/>
          </a:solidFill>
          <a:ln w="6350" algn="ctr">
            <a:solidFill>
              <a:schemeClr val="bg1">
                <a:lumMod val="85000"/>
              </a:schemeClr>
            </a:solidFill>
            <a:miter lim="800000"/>
            <a:headEnd/>
            <a:tailEnd/>
          </a:ln>
        </p:spPr>
        <p:txBody>
          <a:bodyPr anchor="ctr"/>
          <a:lstStyle/>
          <a:p>
            <a:pPr marL="284163" eaLnBrk="1" fontAlgn="auto" hangingPunct="1">
              <a:spcBef>
                <a:spcPts val="0"/>
              </a:spcBef>
              <a:spcAft>
                <a:spcPts val="0"/>
              </a:spcAft>
              <a:defRPr/>
            </a:pPr>
            <a:r>
              <a:rPr lang="en-US" sz="900" kern="0" dirty="0">
                <a:solidFill>
                  <a:srgbClr val="002060"/>
                </a:solidFill>
              </a:rPr>
              <a:t>C. MIS</a:t>
            </a:r>
          </a:p>
        </p:txBody>
      </p:sp>
      <p:pic>
        <p:nvPicPr>
          <p:cNvPr id="31763" name="Picture 4" descr="C:\Rashmi Shenoy\IAS Workarea\Admn misc\Imagery KPMG\KPMG Imagery\Pen paper card\98339318,25632CD57BB2C15508D.jpg"/>
          <p:cNvPicPr preferRelativeResize="0">
            <a:picLocks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302375" y="1219200"/>
            <a:ext cx="2065338" cy="914400"/>
          </a:xfrm>
          <a:prstGeom prst="rect">
            <a:avLst/>
          </a:prstGeom>
          <a:solidFill>
            <a:srgbClr val="993300"/>
          </a:solidFill>
          <a:ln w="9525">
            <a:solidFill>
              <a:srgbClr val="F2F2F2"/>
            </a:solidFill>
            <a:miter lim="800000"/>
            <a:headEnd/>
            <a:tailEnd/>
          </a:ln>
        </p:spPr>
      </p:pic>
      <p:sp>
        <p:nvSpPr>
          <p:cNvPr id="57" name="Text Box 59"/>
          <p:cNvSpPr txBox="1">
            <a:spLocks noChangeArrowheads="1"/>
          </p:cNvSpPr>
          <p:nvPr/>
        </p:nvSpPr>
        <p:spPr bwMode="auto">
          <a:xfrm>
            <a:off x="754062" y="3921125"/>
            <a:ext cx="2065338" cy="442912"/>
          </a:xfrm>
          <a:prstGeom prst="rect">
            <a:avLst/>
          </a:prstGeom>
          <a:solidFill>
            <a:srgbClr val="EBFBF0"/>
          </a:solidFill>
          <a:ln w="6350" algn="ctr">
            <a:solidFill>
              <a:schemeClr val="bg1">
                <a:lumMod val="85000"/>
              </a:schemeClr>
            </a:solidFill>
            <a:miter lim="800000"/>
            <a:headEnd/>
            <a:tailEnd/>
          </a:ln>
        </p:spPr>
        <p:txBody>
          <a:bodyPr anchor="ctr"/>
          <a:lstStyle/>
          <a:p>
            <a:pPr marL="284163" eaLnBrk="1" fontAlgn="auto" hangingPunct="1">
              <a:spcBef>
                <a:spcPts val="0"/>
              </a:spcBef>
              <a:spcAft>
                <a:spcPts val="0"/>
              </a:spcAft>
              <a:defRPr/>
            </a:pPr>
            <a:r>
              <a:rPr lang="en-US" sz="900" kern="0" dirty="0">
                <a:solidFill>
                  <a:srgbClr val="002060"/>
                </a:solidFill>
              </a:rPr>
              <a:t>D. Book Close</a:t>
            </a:r>
          </a:p>
        </p:txBody>
      </p:sp>
      <p:sp>
        <p:nvSpPr>
          <p:cNvPr id="59" name="Text Box 59"/>
          <p:cNvSpPr txBox="1">
            <a:spLocks noChangeArrowheads="1"/>
          </p:cNvSpPr>
          <p:nvPr/>
        </p:nvSpPr>
        <p:spPr bwMode="auto">
          <a:xfrm>
            <a:off x="3505200" y="3921125"/>
            <a:ext cx="2065337" cy="442912"/>
          </a:xfrm>
          <a:prstGeom prst="rect">
            <a:avLst/>
          </a:prstGeom>
          <a:solidFill>
            <a:srgbClr val="EBFBF0"/>
          </a:solidFill>
          <a:ln w="6350" algn="ctr">
            <a:solidFill>
              <a:schemeClr val="bg1">
                <a:lumMod val="85000"/>
              </a:schemeClr>
            </a:solidFill>
            <a:miter lim="800000"/>
            <a:headEnd/>
            <a:tailEnd/>
          </a:ln>
        </p:spPr>
        <p:txBody>
          <a:bodyPr anchor="ctr"/>
          <a:lstStyle/>
          <a:p>
            <a:pPr marL="284163" eaLnBrk="1" fontAlgn="auto" hangingPunct="1">
              <a:spcBef>
                <a:spcPts val="0"/>
              </a:spcBef>
              <a:spcAft>
                <a:spcPts val="0"/>
              </a:spcAft>
              <a:defRPr/>
            </a:pPr>
            <a:r>
              <a:rPr lang="en-US" sz="900" kern="0" dirty="0">
                <a:solidFill>
                  <a:srgbClr val="002060"/>
                </a:solidFill>
              </a:rPr>
              <a:t>E. Treasury</a:t>
            </a:r>
          </a:p>
        </p:txBody>
      </p:sp>
      <p:sp>
        <p:nvSpPr>
          <p:cNvPr id="24" name="Text Box 59"/>
          <p:cNvSpPr txBox="1">
            <a:spLocks noChangeArrowheads="1"/>
          </p:cNvSpPr>
          <p:nvPr/>
        </p:nvSpPr>
        <p:spPr bwMode="auto">
          <a:xfrm>
            <a:off x="6300788" y="3908425"/>
            <a:ext cx="2065337" cy="442912"/>
          </a:xfrm>
          <a:prstGeom prst="rect">
            <a:avLst/>
          </a:prstGeom>
          <a:solidFill>
            <a:srgbClr val="EBFBF0"/>
          </a:solidFill>
          <a:ln w="6350" algn="ctr">
            <a:solidFill>
              <a:schemeClr val="bg1">
                <a:lumMod val="85000"/>
              </a:schemeClr>
            </a:solidFill>
            <a:miter lim="800000"/>
            <a:headEnd/>
            <a:tailEnd/>
          </a:ln>
        </p:spPr>
        <p:txBody>
          <a:bodyPr anchor="ctr"/>
          <a:lstStyle/>
          <a:p>
            <a:pPr marL="284163" eaLnBrk="1" fontAlgn="auto" hangingPunct="1">
              <a:spcBef>
                <a:spcPts val="0"/>
              </a:spcBef>
              <a:spcAft>
                <a:spcPts val="0"/>
              </a:spcAft>
              <a:defRPr/>
            </a:pPr>
            <a:r>
              <a:rPr lang="en-US" sz="900" kern="0" dirty="0">
                <a:solidFill>
                  <a:srgbClr val="002060"/>
                </a:solidFill>
              </a:rPr>
              <a:t>F</a:t>
            </a:r>
            <a:r>
              <a:rPr lang="en-US" sz="900" kern="0" dirty="0" smtClean="0">
                <a:solidFill>
                  <a:srgbClr val="002060"/>
                </a:solidFill>
              </a:rPr>
              <a:t>. Order To Cash</a:t>
            </a:r>
            <a:endParaRPr lang="en-US" sz="900" kern="0" dirty="0">
              <a:solidFill>
                <a:srgbClr val="002060"/>
              </a:solidFill>
            </a:endParaRPr>
          </a:p>
        </p:txBody>
      </p:sp>
      <p:sp>
        <p:nvSpPr>
          <p:cNvPr id="25" name="Text Box 59"/>
          <p:cNvSpPr txBox="1">
            <a:spLocks noChangeArrowheads="1"/>
          </p:cNvSpPr>
          <p:nvPr/>
        </p:nvSpPr>
        <p:spPr bwMode="auto">
          <a:xfrm>
            <a:off x="3535363" y="5500688"/>
            <a:ext cx="2065337" cy="442912"/>
          </a:xfrm>
          <a:prstGeom prst="rect">
            <a:avLst/>
          </a:prstGeom>
          <a:solidFill>
            <a:srgbClr val="EBFBF0"/>
          </a:solidFill>
          <a:ln w="6350" algn="ctr">
            <a:solidFill>
              <a:schemeClr val="bg1">
                <a:lumMod val="85000"/>
              </a:schemeClr>
            </a:solidFill>
            <a:miter lim="800000"/>
            <a:headEnd/>
            <a:tailEnd/>
          </a:ln>
        </p:spPr>
        <p:txBody>
          <a:bodyPr anchor="ctr"/>
          <a:lstStyle/>
          <a:p>
            <a:pPr marL="284163" eaLnBrk="1" fontAlgn="auto" hangingPunct="1">
              <a:spcBef>
                <a:spcPts val="0"/>
              </a:spcBef>
              <a:spcAft>
                <a:spcPts val="0"/>
              </a:spcAft>
              <a:defRPr/>
            </a:pPr>
            <a:r>
              <a:rPr lang="en-US" sz="900" kern="0" dirty="0" smtClean="0">
                <a:solidFill>
                  <a:srgbClr val="002060"/>
                </a:solidFill>
              </a:rPr>
              <a:t>H. Regulatory &amp; Taxation</a:t>
            </a:r>
            <a:endParaRPr lang="en-US" sz="900" kern="0" dirty="0">
              <a:solidFill>
                <a:srgbClr val="002060"/>
              </a:solidFill>
            </a:endParaRPr>
          </a:p>
        </p:txBody>
      </p:sp>
      <p:sp>
        <p:nvSpPr>
          <p:cNvPr id="26" name="Text Box 59">
            <a:hlinkClick r:id="rId8" action="ppaction://hlinksldjump"/>
          </p:cNvPr>
          <p:cNvSpPr txBox="1">
            <a:spLocks noChangeArrowheads="1"/>
          </p:cNvSpPr>
          <p:nvPr/>
        </p:nvSpPr>
        <p:spPr bwMode="auto">
          <a:xfrm>
            <a:off x="768350" y="5500688"/>
            <a:ext cx="2065338" cy="442912"/>
          </a:xfrm>
          <a:prstGeom prst="rect">
            <a:avLst/>
          </a:prstGeom>
          <a:solidFill>
            <a:srgbClr val="EBFBF0"/>
          </a:solidFill>
          <a:ln w="6350" algn="ctr">
            <a:solidFill>
              <a:schemeClr val="bg1">
                <a:lumMod val="85000"/>
              </a:schemeClr>
            </a:solidFill>
            <a:miter lim="800000"/>
            <a:headEnd/>
            <a:tailEnd/>
          </a:ln>
        </p:spPr>
        <p:txBody>
          <a:bodyPr anchor="ctr"/>
          <a:lstStyle/>
          <a:p>
            <a:pPr marL="284163" eaLnBrk="1" fontAlgn="auto" hangingPunct="1">
              <a:spcBef>
                <a:spcPts val="0"/>
              </a:spcBef>
              <a:spcAft>
                <a:spcPts val="0"/>
              </a:spcAft>
              <a:defRPr/>
            </a:pPr>
            <a:r>
              <a:rPr lang="en-US" sz="900" kern="0" dirty="0">
                <a:solidFill>
                  <a:srgbClr val="002060"/>
                </a:solidFill>
              </a:rPr>
              <a:t>G</a:t>
            </a:r>
            <a:r>
              <a:rPr lang="en-US" sz="900" kern="0" dirty="0" smtClean="0">
                <a:solidFill>
                  <a:srgbClr val="002060"/>
                </a:solidFill>
              </a:rPr>
              <a:t>. Shared Services</a:t>
            </a:r>
            <a:endParaRPr lang="en-US" sz="900" kern="0" dirty="0">
              <a:solidFill>
                <a:srgbClr val="002060"/>
              </a:solidFill>
            </a:endParaRPr>
          </a:p>
        </p:txBody>
      </p:sp>
      <p:sp>
        <p:nvSpPr>
          <p:cNvPr id="27" name="Text Box 59"/>
          <p:cNvSpPr txBox="1">
            <a:spLocks noChangeArrowheads="1"/>
          </p:cNvSpPr>
          <p:nvPr/>
        </p:nvSpPr>
        <p:spPr bwMode="auto">
          <a:xfrm>
            <a:off x="6302375" y="5500688"/>
            <a:ext cx="2065338" cy="442912"/>
          </a:xfrm>
          <a:prstGeom prst="rect">
            <a:avLst/>
          </a:prstGeom>
          <a:solidFill>
            <a:srgbClr val="EBFBF0"/>
          </a:solidFill>
          <a:ln w="6350" algn="ctr">
            <a:solidFill>
              <a:schemeClr val="bg1">
                <a:lumMod val="85000"/>
              </a:schemeClr>
            </a:solidFill>
            <a:miter lim="800000"/>
            <a:headEnd/>
            <a:tailEnd/>
          </a:ln>
        </p:spPr>
        <p:txBody>
          <a:bodyPr anchor="ctr"/>
          <a:lstStyle/>
          <a:p>
            <a:pPr marL="284163" eaLnBrk="1" fontAlgn="auto" hangingPunct="1">
              <a:spcBef>
                <a:spcPts val="0"/>
              </a:spcBef>
              <a:spcAft>
                <a:spcPts val="0"/>
              </a:spcAft>
              <a:defRPr/>
            </a:pPr>
            <a:r>
              <a:rPr lang="en-US" sz="900" kern="0" dirty="0" smtClean="0">
                <a:solidFill>
                  <a:srgbClr val="002060"/>
                </a:solidFill>
              </a:rPr>
              <a:t>I. Budgeting</a:t>
            </a:r>
            <a:endParaRPr lang="en-US" sz="900" kern="0" dirty="0">
              <a:solidFill>
                <a:srgbClr val="002060"/>
              </a:solidFill>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50</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.16 </a:t>
            </a:r>
            <a:r>
              <a:rPr lang="en-US" sz="900" kern="1200" dirty="0" smtClean="0">
                <a:solidFill>
                  <a:schemeClr val="bg1"/>
                </a:solidFill>
              </a:rPr>
              <a:t>Manual Invoicing - Tolling (Cambay) </a:t>
            </a:r>
            <a:r>
              <a:rPr lang="en-US" sz="900" dirty="0" smtClean="0">
                <a:solidFill>
                  <a:schemeClr val="bg1"/>
                </a:solidFill>
              </a:rPr>
              <a:t>– </a:t>
            </a:r>
            <a:r>
              <a:rPr lang="en-US" sz="900" kern="1200" dirty="0" smtClean="0">
                <a:solidFill>
                  <a:schemeClr val="bg1"/>
                </a:solidFill>
              </a:rPr>
              <a:t>Page 2 of 2</a:t>
            </a:r>
          </a:p>
        </p:txBody>
      </p:sp>
      <p:sp>
        <p:nvSpPr>
          <p:cNvPr id="23" name="Pentagon 22"/>
          <p:cNvSpPr/>
          <p:nvPr/>
        </p:nvSpPr>
        <p:spPr bwMode="auto">
          <a:xfrm rot="5400000">
            <a:off x="4939985" y="1605184"/>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4" name="Elbow Connector 34"/>
          <p:cNvCxnSpPr>
            <a:cxnSpLocks noChangeShapeType="1"/>
            <a:stCxn id="23" idx="3"/>
            <a:endCxn id="39" idx="0"/>
          </p:cNvCxnSpPr>
          <p:nvPr/>
        </p:nvCxnSpPr>
        <p:spPr bwMode="auto">
          <a:xfrm rot="16200000" flipH="1">
            <a:off x="5016367" y="2062201"/>
            <a:ext cx="230508" cy="227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4" name="Group 31"/>
          <p:cNvGrpSpPr/>
          <p:nvPr/>
        </p:nvGrpSpPr>
        <p:grpSpPr>
          <a:xfrm>
            <a:off x="3962400" y="2178592"/>
            <a:ext cx="2060063" cy="1101905"/>
            <a:chOff x="4192074" y="1638121"/>
            <a:chExt cx="1677988" cy="838200"/>
          </a:xfrm>
        </p:grpSpPr>
        <p:sp>
          <p:nvSpPr>
            <p:cNvPr id="33"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Invoice is sent to customer</a:t>
              </a:r>
            </a:p>
          </p:txBody>
        </p:sp>
        <p:sp>
          <p:nvSpPr>
            <p:cNvPr id="39"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0"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16.4</a:t>
              </a:r>
              <a:endParaRPr lang="en-US" sz="800" b="0" dirty="0">
                <a:solidFill>
                  <a:srgbClr val="002060"/>
                </a:solidFill>
              </a:endParaRPr>
            </a:p>
          </p:txBody>
        </p:sp>
      </p:grpSp>
      <p:sp>
        <p:nvSpPr>
          <p:cNvPr id="46" name="AutoShape 44"/>
          <p:cNvSpPr>
            <a:spLocks noChangeArrowheads="1"/>
          </p:cNvSpPr>
          <p:nvPr/>
        </p:nvSpPr>
        <p:spPr bwMode="auto">
          <a:xfrm>
            <a:off x="7526740" y="251460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Service Invoice</a:t>
            </a:r>
            <a:endParaRPr lang="en-US" sz="800" b="0" dirty="0">
              <a:solidFill>
                <a:srgbClr val="002060"/>
              </a:solidFill>
            </a:endParaRPr>
          </a:p>
        </p:txBody>
      </p:sp>
      <p:cxnSp>
        <p:nvCxnSpPr>
          <p:cNvPr id="47" name="Elbow Connector 34"/>
          <p:cNvCxnSpPr>
            <a:cxnSpLocks noChangeShapeType="1"/>
            <a:stCxn id="33" idx="3"/>
            <a:endCxn id="46" idx="1"/>
          </p:cNvCxnSpPr>
          <p:nvPr/>
        </p:nvCxnSpPr>
        <p:spPr bwMode="auto">
          <a:xfrm>
            <a:off x="6022463" y="2879805"/>
            <a:ext cx="1504277" cy="15795"/>
          </a:xfrm>
          <a:prstGeom prst="straightConnector1">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13"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4996180" y="2988596"/>
            <a:ext cx="269695"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23" idx="3"/>
          </p:cNvCxnSpPr>
          <p:nvPr/>
        </p:nvCxnSpPr>
        <p:spPr bwMode="auto">
          <a:xfrm flipV="1">
            <a:off x="2848100" y="2209801"/>
            <a:ext cx="1114300" cy="902057"/>
          </a:xfrm>
          <a:prstGeom prst="bentConnector3">
            <a:avLst>
              <a:gd name="adj1" fmla="val -89"/>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51</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OC.17 </a:t>
            </a:r>
            <a:r>
              <a:rPr lang="en-US" sz="900" kern="1200" dirty="0" smtClean="0">
                <a:solidFill>
                  <a:schemeClr val="bg1"/>
                </a:solidFill>
              </a:rPr>
              <a:t>Sales Order Creation and Invoicing (OTS </a:t>
            </a:r>
            <a:r>
              <a:rPr lang="en-US" sz="900" kern="1200" dirty="0" err="1" smtClean="0">
                <a:solidFill>
                  <a:schemeClr val="bg1"/>
                </a:solidFill>
              </a:rPr>
              <a:t>Ravva</a:t>
            </a:r>
            <a:r>
              <a:rPr lang="en-US" sz="900" kern="1200" dirty="0" smtClean="0">
                <a:solidFill>
                  <a:schemeClr val="bg1"/>
                </a:solidFill>
              </a:rPr>
              <a:t>) </a:t>
            </a:r>
            <a:r>
              <a:rPr lang="en-US" sz="900" dirty="0" smtClean="0">
                <a:solidFill>
                  <a:schemeClr val="bg1"/>
                </a:solidFill>
              </a:rPr>
              <a:t>– </a:t>
            </a:r>
            <a:r>
              <a:rPr lang="en-US" sz="900" kern="1200" dirty="0" smtClean="0">
                <a:solidFill>
                  <a:schemeClr val="bg1"/>
                </a:solidFill>
              </a:rPr>
              <a:t>Page 1 of </a:t>
            </a:r>
            <a:r>
              <a:rPr lang="en-US" sz="900" kern="1200" dirty="0">
                <a:solidFill>
                  <a:schemeClr val="bg1"/>
                </a:solidFill>
              </a:rPr>
              <a:t>2</a:t>
            </a:r>
            <a:endParaRPr lang="en-US" sz="900" kern="1200" dirty="0" smtClean="0">
              <a:solidFill>
                <a:schemeClr val="bg1"/>
              </a:solidFill>
            </a:endParaRP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Tolling Contract</a:t>
            </a:r>
            <a:endParaRPr lang="en-US" sz="800" b="0" dirty="0">
              <a:solidFill>
                <a:srgbClr val="002060"/>
              </a:solidFill>
            </a:endParaRPr>
          </a:p>
        </p:txBody>
      </p:sp>
      <p:grpSp>
        <p:nvGrpSpPr>
          <p:cNvPr id="2" name="Group 3"/>
          <p:cNvGrpSpPr/>
          <p:nvPr/>
        </p:nvGrpSpPr>
        <p:grpSpPr>
          <a:xfrm>
            <a:off x="3962398" y="3124200"/>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Creates an invoice in SAP (</a:t>
              </a:r>
              <a:r>
                <a:rPr lang="en-US" sz="800" b="0" dirty="0" err="1" smtClean="0">
                  <a:solidFill>
                    <a:srgbClr val="002060"/>
                  </a:solidFill>
                </a:rPr>
                <a:t>Tcode</a:t>
              </a:r>
              <a:r>
                <a:rPr lang="en-US" sz="800" b="0" dirty="0" smtClean="0">
                  <a:solidFill>
                    <a:srgbClr val="002060"/>
                  </a:solidFill>
                </a:rPr>
                <a:t> – VF01) by providing a reference of the sales order number</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17.2</a:t>
              </a:r>
              <a:endParaRPr lang="en-US" sz="800" b="0" dirty="0">
                <a:solidFill>
                  <a:srgbClr val="002060"/>
                </a:solidFill>
              </a:endParaRPr>
            </a:p>
          </p:txBody>
        </p:sp>
      </p:grpSp>
      <p:grpSp>
        <p:nvGrpSpPr>
          <p:cNvPr id="3" name="Group 2"/>
          <p:cNvGrpSpPr/>
          <p:nvPr/>
        </p:nvGrpSpPr>
        <p:grpSpPr>
          <a:xfrm>
            <a:off x="3962400" y="1752600"/>
            <a:ext cx="2060063" cy="1101905"/>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Creates a cumulative sales order at month end in SAP  – provides reference of the tolling contract and bill of lading</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17.1</a:t>
              </a:r>
              <a:endParaRPr lang="en-US" sz="800" b="0" dirty="0">
                <a:solidFill>
                  <a:srgbClr val="002060"/>
                </a:solidFill>
              </a:endParaRPr>
            </a:p>
          </p:txBody>
        </p:sp>
      </p:gr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8" name="Elbow Connector 34"/>
          <p:cNvCxnSpPr>
            <a:cxnSpLocks noChangeShapeType="1"/>
            <a:stCxn id="35" idx="2"/>
            <a:endCxn id="25" idx="1"/>
          </p:cNvCxnSpPr>
          <p:nvPr/>
        </p:nvCxnSpPr>
        <p:spPr bwMode="auto">
          <a:xfrm rot="16200000" flipH="1">
            <a:off x="4991775" y="5853497"/>
            <a:ext cx="279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4" name="Group 3"/>
          <p:cNvGrpSpPr/>
          <p:nvPr/>
        </p:nvGrpSpPr>
        <p:grpSpPr>
          <a:xfrm>
            <a:off x="3962400" y="4572000"/>
            <a:ext cx="2057401" cy="1143000"/>
            <a:chOff x="4191000" y="3046413"/>
            <a:chExt cx="1677988" cy="838200"/>
          </a:xfrm>
        </p:grpSpPr>
        <p:sp>
          <p:nvSpPr>
            <p:cNvPr id="35"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Take a printout of the invoice and sends it to Manager - Finance</a:t>
              </a:r>
            </a:p>
          </p:txBody>
        </p:sp>
        <p:sp>
          <p:nvSpPr>
            <p:cNvPr id="36"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3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17.3</a:t>
              </a:r>
              <a:endParaRPr lang="en-US" sz="800" b="0" dirty="0">
                <a:solidFill>
                  <a:srgbClr val="002060"/>
                </a:solidFill>
              </a:endParaRPr>
            </a:p>
          </p:txBody>
        </p:sp>
      </p:grpSp>
      <p:cxnSp>
        <p:nvCxnSpPr>
          <p:cNvPr id="38" name="Elbow Connector 34"/>
          <p:cNvCxnSpPr>
            <a:cxnSpLocks noChangeShapeType="1"/>
            <a:endCxn id="36" idx="0"/>
          </p:cNvCxnSpPr>
          <p:nvPr/>
        </p:nvCxnSpPr>
        <p:spPr bwMode="auto">
          <a:xfrm rot="5400000">
            <a:off x="4978068" y="4419404"/>
            <a:ext cx="304800" cy="39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3" name="Pentagon 41">
            <a:hlinkClick r:id="rId3" action="ppaction://hlinksldjump"/>
          </p:cNvPr>
          <p:cNvSpPr>
            <a:spLocks noChangeArrowheads="1"/>
          </p:cNvSpPr>
          <p:nvPr/>
        </p:nvSpPr>
        <p:spPr bwMode="auto">
          <a:xfrm>
            <a:off x="1557322" y="2718516"/>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Bill of Lading</a:t>
            </a:r>
            <a:endParaRPr lang="en-US" sz="800" b="0" dirty="0">
              <a:solidFill>
                <a:srgbClr val="002060"/>
              </a:solidFill>
            </a:endParaRPr>
          </a:p>
        </p:txBody>
      </p:sp>
      <p:sp>
        <p:nvSpPr>
          <p:cNvPr id="24" name="Action Button: Information 23">
            <a:hlinkClick r:id="rId4" action="ppaction://hlinksldjump" highlightClick="1"/>
          </p:cNvPr>
          <p:cNvSpPr/>
          <p:nvPr/>
        </p:nvSpPr>
        <p:spPr bwMode="auto">
          <a:xfrm>
            <a:off x="5791200" y="2694296"/>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6" name="Action Button: Information 25">
            <a:hlinkClick r:id="rId4" action="ppaction://hlinksldjump" highlightClick="1"/>
          </p:cNvPr>
          <p:cNvSpPr/>
          <p:nvPr/>
        </p:nvSpPr>
        <p:spPr bwMode="auto">
          <a:xfrm>
            <a:off x="5791200" y="4114800"/>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7"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9" name="5-Point Star 28">
            <a:hlinkClick r:id="rId6" action="ppaction://hlinksldjump"/>
          </p:cNvPr>
          <p:cNvSpPr/>
          <p:nvPr/>
        </p:nvSpPr>
        <p:spPr bwMode="auto">
          <a:xfrm>
            <a:off x="4027967" y="18288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52</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.17 </a:t>
            </a:r>
            <a:r>
              <a:rPr lang="en-US" sz="900" kern="1200" dirty="0" smtClean="0">
                <a:solidFill>
                  <a:schemeClr val="bg1"/>
                </a:solidFill>
              </a:rPr>
              <a:t>Sales Order Creation and Invoicing (OTS </a:t>
            </a:r>
            <a:r>
              <a:rPr lang="en-US" sz="900" kern="1200" dirty="0" err="1" smtClean="0">
                <a:solidFill>
                  <a:schemeClr val="bg1"/>
                </a:solidFill>
              </a:rPr>
              <a:t>Ravva</a:t>
            </a:r>
            <a:r>
              <a:rPr lang="en-US" sz="900" kern="1200" dirty="0" smtClean="0">
                <a:solidFill>
                  <a:schemeClr val="bg1"/>
                </a:solidFill>
              </a:rPr>
              <a:t>) </a:t>
            </a:r>
            <a:r>
              <a:rPr lang="en-US" sz="900" dirty="0" smtClean="0">
                <a:solidFill>
                  <a:schemeClr val="bg1"/>
                </a:solidFill>
              </a:rPr>
              <a:t>– </a:t>
            </a:r>
            <a:r>
              <a:rPr lang="en-US" sz="900" kern="1200" dirty="0" smtClean="0">
                <a:solidFill>
                  <a:schemeClr val="bg1"/>
                </a:solidFill>
              </a:rPr>
              <a:t>Page 2 of 2</a:t>
            </a:r>
          </a:p>
        </p:txBody>
      </p:sp>
      <p:sp>
        <p:nvSpPr>
          <p:cNvPr id="23" name="Pentagon 22"/>
          <p:cNvSpPr/>
          <p:nvPr/>
        </p:nvSpPr>
        <p:spPr bwMode="auto">
          <a:xfrm rot="5400000">
            <a:off x="4939985" y="1605184"/>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4" name="Elbow Connector 34"/>
          <p:cNvCxnSpPr>
            <a:cxnSpLocks noChangeShapeType="1"/>
            <a:stCxn id="23" idx="3"/>
            <a:endCxn id="39" idx="0"/>
          </p:cNvCxnSpPr>
          <p:nvPr/>
        </p:nvCxnSpPr>
        <p:spPr bwMode="auto">
          <a:xfrm rot="16200000" flipH="1">
            <a:off x="5016367" y="2062201"/>
            <a:ext cx="230508" cy="227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3" name="Group 3"/>
          <p:cNvGrpSpPr/>
          <p:nvPr/>
        </p:nvGrpSpPr>
        <p:grpSpPr>
          <a:xfrm>
            <a:off x="3962398" y="3505200"/>
            <a:ext cx="2057401" cy="1143000"/>
            <a:chOff x="4191000" y="3046413"/>
            <a:chExt cx="1677988" cy="838200"/>
          </a:xfrm>
        </p:grpSpPr>
        <p:sp>
          <p:nvSpPr>
            <p:cNvPr id="27"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the service invoice to customer </a:t>
              </a:r>
            </a:p>
          </p:txBody>
        </p:sp>
        <p:sp>
          <p:nvSpPr>
            <p:cNvPr id="29"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30"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17.5</a:t>
              </a:r>
              <a:endParaRPr lang="en-US" sz="800" b="0" dirty="0">
                <a:solidFill>
                  <a:srgbClr val="002060"/>
                </a:solidFill>
              </a:endParaRPr>
            </a:p>
          </p:txBody>
        </p:sp>
      </p:grpSp>
      <p:cxnSp>
        <p:nvCxnSpPr>
          <p:cNvPr id="31" name="Elbow Connector 34"/>
          <p:cNvCxnSpPr>
            <a:cxnSpLocks noChangeShapeType="1"/>
            <a:stCxn id="33" idx="2"/>
            <a:endCxn id="29" idx="0"/>
          </p:cNvCxnSpPr>
          <p:nvPr/>
        </p:nvCxnSpPr>
        <p:spPr bwMode="auto">
          <a:xfrm rot="5400000">
            <a:off x="5018676" y="3392092"/>
            <a:ext cx="224703"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4" name="Group 31"/>
          <p:cNvGrpSpPr/>
          <p:nvPr/>
        </p:nvGrpSpPr>
        <p:grpSpPr>
          <a:xfrm>
            <a:off x="3962400" y="2178592"/>
            <a:ext cx="2060063" cy="1101905"/>
            <a:chOff x="4192074" y="1638121"/>
            <a:chExt cx="1677988" cy="838200"/>
          </a:xfrm>
        </p:grpSpPr>
        <p:sp>
          <p:nvSpPr>
            <p:cNvPr id="33"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 Finance reviews and signs off on the Service  invoice </a:t>
              </a:r>
            </a:p>
          </p:txBody>
        </p:sp>
        <p:sp>
          <p:nvSpPr>
            <p:cNvPr id="39"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40"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17.4</a:t>
              </a:r>
              <a:endParaRPr lang="en-US" sz="800" b="0" dirty="0">
                <a:solidFill>
                  <a:srgbClr val="002060"/>
                </a:solidFill>
              </a:endParaRPr>
            </a:p>
          </p:txBody>
        </p:sp>
      </p:grpSp>
      <p:sp>
        <p:nvSpPr>
          <p:cNvPr id="46" name="AutoShape 44"/>
          <p:cNvSpPr>
            <a:spLocks noChangeArrowheads="1"/>
          </p:cNvSpPr>
          <p:nvPr/>
        </p:nvSpPr>
        <p:spPr bwMode="auto">
          <a:xfrm>
            <a:off x="7526740" y="383375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Service Invoice</a:t>
            </a:r>
            <a:endParaRPr lang="en-US" sz="800" b="0" dirty="0">
              <a:solidFill>
                <a:srgbClr val="002060"/>
              </a:solidFill>
            </a:endParaRPr>
          </a:p>
        </p:txBody>
      </p:sp>
      <p:cxnSp>
        <p:nvCxnSpPr>
          <p:cNvPr id="47" name="Elbow Connector 34"/>
          <p:cNvCxnSpPr>
            <a:cxnSpLocks noChangeShapeType="1"/>
            <a:stCxn id="27" idx="3"/>
            <a:endCxn id="46" idx="1"/>
          </p:cNvCxnSpPr>
          <p:nvPr/>
        </p:nvCxnSpPr>
        <p:spPr bwMode="auto">
          <a:xfrm>
            <a:off x="6019799" y="4211998"/>
            <a:ext cx="1506941" cy="2752"/>
          </a:xfrm>
          <a:prstGeom prst="straightConnector1">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18"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19" name="5-Point Star 18">
            <a:hlinkClick r:id="rId4" action="ppaction://hlinksldjump"/>
          </p:cNvPr>
          <p:cNvSpPr/>
          <p:nvPr/>
        </p:nvSpPr>
        <p:spPr bwMode="auto">
          <a:xfrm>
            <a:off x="4027967" y="2220433"/>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4996180" y="2988596"/>
            <a:ext cx="269695"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35860" idx="3"/>
          </p:cNvCxnSpPr>
          <p:nvPr/>
        </p:nvCxnSpPr>
        <p:spPr bwMode="auto">
          <a:xfrm flipV="1">
            <a:off x="2844263" y="2209802"/>
            <a:ext cx="1118137" cy="13989"/>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53</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OC.18 </a:t>
            </a:r>
            <a:r>
              <a:rPr lang="en-US" sz="900" kern="1200" dirty="0" smtClean="0">
                <a:solidFill>
                  <a:schemeClr val="bg1"/>
                </a:solidFill>
              </a:rPr>
              <a:t>Collections (Tolling Cambay and OTS </a:t>
            </a:r>
            <a:r>
              <a:rPr lang="en-US" sz="900" kern="1200" dirty="0" err="1" smtClean="0">
                <a:solidFill>
                  <a:schemeClr val="bg1"/>
                </a:solidFill>
              </a:rPr>
              <a:t>Ravva</a:t>
            </a:r>
            <a:r>
              <a:rPr lang="en-US" sz="900" kern="1200" dirty="0" smtClean="0">
                <a:solidFill>
                  <a:schemeClr val="bg1"/>
                </a:solidFill>
              </a:rPr>
              <a:t>) </a:t>
            </a:r>
            <a:r>
              <a:rPr lang="en-US" sz="900" dirty="0" smtClean="0">
                <a:solidFill>
                  <a:schemeClr val="bg1"/>
                </a:solidFill>
              </a:rPr>
              <a:t>– </a:t>
            </a:r>
            <a:r>
              <a:rPr lang="en-US" sz="900" kern="1200" dirty="0" smtClean="0">
                <a:solidFill>
                  <a:schemeClr val="bg1"/>
                </a:solidFill>
              </a:rPr>
              <a:t>Page 1 of </a:t>
            </a:r>
            <a:r>
              <a:rPr lang="en-US" sz="900" kern="1200" dirty="0">
                <a:solidFill>
                  <a:schemeClr val="bg1"/>
                </a:solidFill>
              </a:rPr>
              <a:t>2</a:t>
            </a:r>
            <a:endParaRPr lang="en-US" sz="900" kern="1200" dirty="0" smtClean="0">
              <a:solidFill>
                <a:schemeClr val="bg1"/>
              </a:solidFill>
            </a:endParaRP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Intimation of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receipt of funds</a:t>
            </a:r>
            <a:endParaRPr lang="en-US" sz="800" b="0" dirty="0">
              <a:solidFill>
                <a:srgbClr val="002060"/>
              </a:solidFill>
            </a:endParaRPr>
          </a:p>
        </p:txBody>
      </p:sp>
      <p:grpSp>
        <p:nvGrpSpPr>
          <p:cNvPr id="2" name="Group 3"/>
          <p:cNvGrpSpPr/>
          <p:nvPr/>
        </p:nvGrpSpPr>
        <p:grpSpPr>
          <a:xfrm>
            <a:off x="3962398" y="3124200"/>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Performs clearing of customer account</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18.2</a:t>
              </a:r>
              <a:endParaRPr lang="en-US" sz="800" b="0" dirty="0">
                <a:solidFill>
                  <a:srgbClr val="002060"/>
                </a:solidFill>
              </a:endParaRPr>
            </a:p>
          </p:txBody>
        </p:sp>
      </p:grpSp>
      <p:grpSp>
        <p:nvGrpSpPr>
          <p:cNvPr id="3" name="Group 2"/>
          <p:cNvGrpSpPr/>
          <p:nvPr/>
        </p:nvGrpSpPr>
        <p:grpSpPr>
          <a:xfrm>
            <a:off x="3962400" y="1752600"/>
            <a:ext cx="2060063" cy="1101905"/>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Records the receipt of funds in the customer ledger</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18.1</a:t>
              </a:r>
              <a:endParaRPr lang="en-US" sz="800" b="0" dirty="0">
                <a:solidFill>
                  <a:srgbClr val="002060"/>
                </a:solidFill>
              </a:endParaRPr>
            </a:p>
          </p:txBody>
        </p:sp>
      </p:gr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8" name="Elbow Connector 34"/>
          <p:cNvCxnSpPr>
            <a:cxnSpLocks noChangeShapeType="1"/>
            <a:stCxn id="35" idx="2"/>
            <a:endCxn id="25" idx="1"/>
          </p:cNvCxnSpPr>
          <p:nvPr/>
        </p:nvCxnSpPr>
        <p:spPr bwMode="auto">
          <a:xfrm rot="16200000" flipH="1">
            <a:off x="4991775" y="5853497"/>
            <a:ext cx="279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4" name="Group 3"/>
          <p:cNvGrpSpPr/>
          <p:nvPr/>
        </p:nvGrpSpPr>
        <p:grpSpPr>
          <a:xfrm>
            <a:off x="3962400" y="4572000"/>
            <a:ext cx="2057401" cy="1143000"/>
            <a:chOff x="4191000" y="3046413"/>
            <a:chExt cx="1677988" cy="838200"/>
          </a:xfrm>
        </p:grpSpPr>
        <p:sp>
          <p:nvSpPr>
            <p:cNvPr id="35"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An excel log is prepared for the total service tax to be paid.</a:t>
              </a:r>
            </a:p>
          </p:txBody>
        </p:sp>
        <p:sp>
          <p:nvSpPr>
            <p:cNvPr id="36"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3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18.3</a:t>
              </a:r>
              <a:endParaRPr lang="en-US" sz="800" b="0" dirty="0">
                <a:solidFill>
                  <a:srgbClr val="002060"/>
                </a:solidFill>
              </a:endParaRPr>
            </a:p>
          </p:txBody>
        </p:sp>
      </p:grpSp>
      <p:cxnSp>
        <p:nvCxnSpPr>
          <p:cNvPr id="38" name="Elbow Connector 34"/>
          <p:cNvCxnSpPr>
            <a:cxnSpLocks noChangeShapeType="1"/>
            <a:endCxn id="36" idx="0"/>
          </p:cNvCxnSpPr>
          <p:nvPr/>
        </p:nvCxnSpPr>
        <p:spPr bwMode="auto">
          <a:xfrm rot="5400000">
            <a:off x="4978068" y="4419404"/>
            <a:ext cx="304800" cy="39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3" name="AutoShape 343">
            <a:hlinkClick r:id="rId4"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4" name="5-Point Star 23">
            <a:hlinkClick r:id="rId5" action="ppaction://hlinksldjump"/>
          </p:cNvPr>
          <p:cNvSpPr/>
          <p:nvPr/>
        </p:nvSpPr>
        <p:spPr bwMode="auto">
          <a:xfrm>
            <a:off x="4027967" y="46482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54</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.18 </a:t>
            </a:r>
            <a:r>
              <a:rPr lang="en-US" sz="900" kern="1200" dirty="0" smtClean="0">
                <a:solidFill>
                  <a:schemeClr val="bg1"/>
                </a:solidFill>
              </a:rPr>
              <a:t>Collections (Tolling Cambay and OTS </a:t>
            </a:r>
            <a:r>
              <a:rPr lang="en-US" sz="900" kern="1200" dirty="0" err="1" smtClean="0">
                <a:solidFill>
                  <a:schemeClr val="bg1"/>
                </a:solidFill>
              </a:rPr>
              <a:t>Ravva</a:t>
            </a:r>
            <a:r>
              <a:rPr lang="en-US" sz="900" kern="1200" dirty="0" smtClean="0">
                <a:solidFill>
                  <a:schemeClr val="bg1"/>
                </a:solidFill>
              </a:rPr>
              <a:t>) </a:t>
            </a:r>
            <a:r>
              <a:rPr lang="en-US" sz="900" dirty="0" smtClean="0">
                <a:solidFill>
                  <a:schemeClr val="bg1"/>
                </a:solidFill>
              </a:rPr>
              <a:t>– </a:t>
            </a:r>
            <a:r>
              <a:rPr lang="en-US" sz="900" kern="1200" dirty="0" smtClean="0">
                <a:solidFill>
                  <a:schemeClr val="bg1"/>
                </a:solidFill>
              </a:rPr>
              <a:t>Page 2 of 2</a:t>
            </a:r>
          </a:p>
        </p:txBody>
      </p:sp>
      <p:sp>
        <p:nvSpPr>
          <p:cNvPr id="23" name="Pentagon 22"/>
          <p:cNvSpPr/>
          <p:nvPr/>
        </p:nvSpPr>
        <p:spPr bwMode="auto">
          <a:xfrm rot="5400000">
            <a:off x="4939985" y="1605184"/>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4" name="Elbow Connector 34"/>
          <p:cNvCxnSpPr>
            <a:cxnSpLocks noChangeShapeType="1"/>
            <a:stCxn id="23" idx="3"/>
            <a:endCxn id="39" idx="0"/>
          </p:cNvCxnSpPr>
          <p:nvPr/>
        </p:nvCxnSpPr>
        <p:spPr bwMode="auto">
          <a:xfrm rot="16200000" flipH="1">
            <a:off x="5016367" y="2062201"/>
            <a:ext cx="230508" cy="227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2" name="Group 31"/>
          <p:cNvGrpSpPr/>
          <p:nvPr/>
        </p:nvGrpSpPr>
        <p:grpSpPr>
          <a:xfrm>
            <a:off x="3962400" y="2178592"/>
            <a:ext cx="2060063" cy="1101905"/>
            <a:chOff x="4192074" y="1638121"/>
            <a:chExt cx="1677988" cy="838200"/>
          </a:xfrm>
        </p:grpSpPr>
        <p:sp>
          <p:nvSpPr>
            <p:cNvPr id="33"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Excel log is sent to the service tax team for service tax payment</a:t>
              </a:r>
            </a:p>
          </p:txBody>
        </p:sp>
        <p:sp>
          <p:nvSpPr>
            <p:cNvPr id="39"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0"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18.4</a:t>
              </a:r>
              <a:endParaRPr lang="en-US" sz="800" b="0" dirty="0">
                <a:solidFill>
                  <a:srgbClr val="002060"/>
                </a:solidFill>
              </a:endParaRPr>
            </a:p>
          </p:txBody>
        </p:sp>
      </p:grpSp>
      <p:sp>
        <p:nvSpPr>
          <p:cNvPr id="46" name="AutoShape 44"/>
          <p:cNvSpPr>
            <a:spLocks noChangeArrowheads="1"/>
          </p:cNvSpPr>
          <p:nvPr/>
        </p:nvSpPr>
        <p:spPr bwMode="auto">
          <a:xfrm>
            <a:off x="7526740" y="251460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Service tax </a:t>
            </a:r>
            <a:r>
              <a:rPr lang="en-US" sz="800" b="0" dirty="0" smtClean="0">
                <a:solidFill>
                  <a:srgbClr val="002060"/>
                </a:solidFill>
              </a:rPr>
              <a:t>log</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Collection Entry</a:t>
            </a:r>
            <a:endParaRPr lang="en-US" sz="800" b="0" dirty="0">
              <a:solidFill>
                <a:srgbClr val="002060"/>
              </a:solidFill>
            </a:endParaRPr>
          </a:p>
        </p:txBody>
      </p:sp>
      <p:cxnSp>
        <p:nvCxnSpPr>
          <p:cNvPr id="47" name="Elbow Connector 34"/>
          <p:cNvCxnSpPr>
            <a:cxnSpLocks noChangeShapeType="1"/>
            <a:stCxn id="33" idx="3"/>
            <a:endCxn id="46" idx="1"/>
          </p:cNvCxnSpPr>
          <p:nvPr/>
        </p:nvCxnSpPr>
        <p:spPr bwMode="auto">
          <a:xfrm>
            <a:off x="6022463" y="2879805"/>
            <a:ext cx="1504277" cy="15795"/>
          </a:xfrm>
          <a:prstGeom prst="straightConnector1">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13"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14" name="5-Point Star 13">
            <a:hlinkClick r:id="rId4" action="ppaction://hlinksldjump"/>
          </p:cNvPr>
          <p:cNvSpPr/>
          <p:nvPr/>
        </p:nvSpPr>
        <p:spPr bwMode="auto">
          <a:xfrm>
            <a:off x="4027967" y="2220433"/>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4996180" y="2988596"/>
            <a:ext cx="269695"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23" idx="3"/>
          </p:cNvCxnSpPr>
          <p:nvPr/>
        </p:nvCxnSpPr>
        <p:spPr bwMode="auto">
          <a:xfrm flipV="1">
            <a:off x="2850403" y="2209803"/>
            <a:ext cx="1111997" cy="902055"/>
          </a:xfrm>
          <a:prstGeom prst="bentConnector3">
            <a:avLst>
              <a:gd name="adj1" fmla="val -193"/>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55</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OC.19 </a:t>
            </a:r>
            <a:r>
              <a:rPr lang="en-US" sz="900" kern="1200" dirty="0" smtClean="0">
                <a:solidFill>
                  <a:schemeClr val="bg1"/>
                </a:solidFill>
              </a:rPr>
              <a:t>Collection and Invoicing - (Cross Piping Rajasthan) </a:t>
            </a:r>
            <a:r>
              <a:rPr lang="en-US" sz="900" dirty="0" smtClean="0">
                <a:solidFill>
                  <a:schemeClr val="bg1"/>
                </a:solidFill>
              </a:rPr>
              <a:t>– </a:t>
            </a:r>
            <a:r>
              <a:rPr lang="en-US" sz="900" kern="1200" dirty="0" smtClean="0">
                <a:solidFill>
                  <a:schemeClr val="bg1"/>
                </a:solidFill>
              </a:rPr>
              <a:t>Page 1 of 3</a:t>
            </a: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Agreement  for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Cross piping</a:t>
            </a:r>
            <a:endParaRPr lang="en-US" sz="800" b="0" dirty="0">
              <a:solidFill>
                <a:srgbClr val="002060"/>
              </a:solidFill>
            </a:endParaRPr>
          </a:p>
        </p:txBody>
      </p:sp>
      <p:grpSp>
        <p:nvGrpSpPr>
          <p:cNvPr id="2" name="Group 3"/>
          <p:cNvGrpSpPr/>
          <p:nvPr/>
        </p:nvGrpSpPr>
        <p:grpSpPr>
          <a:xfrm>
            <a:off x="3962398" y="3124200"/>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Manager reviews and signs off on the invoice.</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19.2</a:t>
              </a:r>
              <a:endParaRPr lang="en-US" sz="800" b="0" dirty="0">
                <a:solidFill>
                  <a:srgbClr val="002060"/>
                </a:solidFill>
              </a:endParaRPr>
            </a:p>
          </p:txBody>
        </p:sp>
      </p:grpSp>
      <p:grpSp>
        <p:nvGrpSpPr>
          <p:cNvPr id="3" name="Group 2"/>
          <p:cNvGrpSpPr/>
          <p:nvPr/>
        </p:nvGrpSpPr>
        <p:grpSpPr>
          <a:xfrm>
            <a:off x="3962400" y="1752600"/>
            <a:ext cx="2060063" cy="1101905"/>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Prepares a manual invoice with reference to the cross piping agreement and sends it to Manager Finance for sign off.</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19.1</a:t>
              </a:r>
              <a:endParaRPr lang="en-US" sz="800" b="0" dirty="0">
                <a:solidFill>
                  <a:srgbClr val="002060"/>
                </a:solidFill>
              </a:endParaRPr>
            </a:p>
          </p:txBody>
        </p:sp>
      </p:gr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8" name="Elbow Connector 34"/>
          <p:cNvCxnSpPr>
            <a:cxnSpLocks noChangeShapeType="1"/>
            <a:stCxn id="35" idx="2"/>
            <a:endCxn id="25" idx="1"/>
          </p:cNvCxnSpPr>
          <p:nvPr/>
        </p:nvCxnSpPr>
        <p:spPr bwMode="auto">
          <a:xfrm rot="16200000" flipH="1">
            <a:off x="4991775" y="5853497"/>
            <a:ext cx="279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4" name="Group 3"/>
          <p:cNvGrpSpPr/>
          <p:nvPr/>
        </p:nvGrpSpPr>
        <p:grpSpPr>
          <a:xfrm>
            <a:off x="3962400" y="4572000"/>
            <a:ext cx="2057401" cy="1143000"/>
            <a:chOff x="4191000" y="3046413"/>
            <a:chExt cx="1677988" cy="838200"/>
          </a:xfrm>
        </p:grpSpPr>
        <p:sp>
          <p:nvSpPr>
            <p:cNvPr id="35"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Invoicing entry is passed in the customers account</a:t>
              </a:r>
            </a:p>
          </p:txBody>
        </p:sp>
        <p:sp>
          <p:nvSpPr>
            <p:cNvPr id="36"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3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19.3</a:t>
              </a:r>
              <a:endParaRPr lang="en-US" sz="800" b="0" dirty="0">
                <a:solidFill>
                  <a:srgbClr val="002060"/>
                </a:solidFill>
              </a:endParaRPr>
            </a:p>
          </p:txBody>
        </p:sp>
      </p:grpSp>
      <p:cxnSp>
        <p:nvCxnSpPr>
          <p:cNvPr id="38" name="Elbow Connector 34"/>
          <p:cNvCxnSpPr>
            <a:cxnSpLocks noChangeShapeType="1"/>
            <a:endCxn id="36" idx="0"/>
          </p:cNvCxnSpPr>
          <p:nvPr/>
        </p:nvCxnSpPr>
        <p:spPr bwMode="auto">
          <a:xfrm rot="5400000">
            <a:off x="4978068" y="4419404"/>
            <a:ext cx="304800" cy="39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3" name="Pentagon 41">
            <a:hlinkClick r:id="rId3" action="ppaction://hlinksldjump"/>
          </p:cNvPr>
          <p:cNvSpPr>
            <a:spLocks noChangeArrowheads="1"/>
          </p:cNvSpPr>
          <p:nvPr/>
        </p:nvSpPr>
        <p:spPr bwMode="auto">
          <a:xfrm>
            <a:off x="1559625" y="2718516"/>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Intimation for </a:t>
            </a:r>
          </a:p>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receipt of advance</a:t>
            </a:r>
            <a:endParaRPr lang="en-US" sz="800" b="0" dirty="0">
              <a:solidFill>
                <a:srgbClr val="002060"/>
              </a:solidFill>
            </a:endParaRPr>
          </a:p>
        </p:txBody>
      </p:sp>
      <p:sp>
        <p:nvSpPr>
          <p:cNvPr id="24" name="Action Button: Information 23">
            <a:hlinkClick r:id="rId4" action="ppaction://hlinksldjump" highlightClick="1"/>
          </p:cNvPr>
          <p:cNvSpPr/>
          <p:nvPr/>
        </p:nvSpPr>
        <p:spPr bwMode="auto">
          <a:xfrm>
            <a:off x="5791200" y="2694296"/>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6"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56</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.19 </a:t>
            </a:r>
            <a:r>
              <a:rPr lang="en-US" sz="900" kern="1200" dirty="0" smtClean="0">
                <a:solidFill>
                  <a:schemeClr val="bg1"/>
                </a:solidFill>
              </a:rPr>
              <a:t>Collection and Invoicing - (Cross Piping Rajasthan) </a:t>
            </a:r>
            <a:r>
              <a:rPr lang="en-US" sz="900" dirty="0" smtClean="0">
                <a:solidFill>
                  <a:schemeClr val="bg1"/>
                </a:solidFill>
              </a:rPr>
              <a:t>– </a:t>
            </a:r>
            <a:r>
              <a:rPr lang="en-US" sz="900" kern="1200" dirty="0" smtClean="0">
                <a:solidFill>
                  <a:schemeClr val="bg1"/>
                </a:solidFill>
              </a:rPr>
              <a:t>Page 2 of 3</a:t>
            </a:r>
          </a:p>
        </p:txBody>
      </p:sp>
      <p:grpSp>
        <p:nvGrpSpPr>
          <p:cNvPr id="2" name="Group 3"/>
          <p:cNvGrpSpPr/>
          <p:nvPr/>
        </p:nvGrpSpPr>
        <p:grpSpPr>
          <a:xfrm>
            <a:off x="3962398" y="3657600"/>
            <a:ext cx="2057401" cy="9906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Performs clearing of customer account against the fund received at the time of agreement</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19.4</a:t>
              </a:r>
              <a:endParaRPr lang="en-US" sz="800" b="0" dirty="0">
                <a:solidFill>
                  <a:srgbClr val="002060"/>
                </a:solidFill>
              </a:endParaRPr>
            </a:p>
          </p:txBody>
        </p:sp>
      </p:gr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cxnSp>
        <p:nvCxnSpPr>
          <p:cNvPr id="28" name="Elbow Connector 34"/>
          <p:cNvCxnSpPr>
            <a:cxnSpLocks noChangeShapeType="1"/>
            <a:stCxn id="21" idx="2"/>
            <a:endCxn id="25" idx="1"/>
          </p:cNvCxnSpPr>
          <p:nvPr/>
        </p:nvCxnSpPr>
        <p:spPr bwMode="auto">
          <a:xfrm rot="16200000" flipH="1">
            <a:off x="5030775" y="5892497"/>
            <a:ext cx="201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0" name="Diamond 29"/>
          <p:cNvSpPr/>
          <p:nvPr/>
        </p:nvSpPr>
        <p:spPr bwMode="auto">
          <a:xfrm>
            <a:off x="4179125" y="2121725"/>
            <a:ext cx="1905000" cy="1066800"/>
          </a:xfrm>
          <a:prstGeom prst="diamond">
            <a:avLst/>
          </a:prstGeom>
          <a:solidFill>
            <a:schemeClr val="bg1"/>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Whether amount received is as per agreement?</a:t>
            </a:r>
            <a:endParaRPr lang="en-US" sz="800" b="0" dirty="0">
              <a:solidFill>
                <a:srgbClr val="002060"/>
              </a:solidFill>
            </a:endParaRPr>
          </a:p>
        </p:txBody>
      </p:sp>
      <p:cxnSp>
        <p:nvCxnSpPr>
          <p:cNvPr id="57" name="Elbow Connector 34"/>
          <p:cNvCxnSpPr>
            <a:cxnSpLocks noChangeShapeType="1"/>
            <a:stCxn id="30" idx="2"/>
            <a:endCxn id="35861" idx="0"/>
          </p:cNvCxnSpPr>
          <p:nvPr/>
        </p:nvCxnSpPr>
        <p:spPr bwMode="auto">
          <a:xfrm rot="5400000">
            <a:off x="4896411" y="3422385"/>
            <a:ext cx="469075" cy="1355"/>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60" name="Elbow Connector 34"/>
          <p:cNvCxnSpPr>
            <a:cxnSpLocks noChangeShapeType="1"/>
            <a:stCxn id="30" idx="3"/>
            <a:endCxn id="35854" idx="3"/>
          </p:cNvCxnSpPr>
          <p:nvPr/>
        </p:nvCxnSpPr>
        <p:spPr bwMode="auto">
          <a:xfrm flipH="1">
            <a:off x="6019799" y="2655125"/>
            <a:ext cx="64326" cy="1615033"/>
          </a:xfrm>
          <a:prstGeom prst="bentConnector3">
            <a:avLst>
              <a:gd name="adj1" fmla="val -7246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67" name="Rectangle 66"/>
          <p:cNvSpPr/>
          <p:nvPr/>
        </p:nvSpPr>
        <p:spPr bwMode="auto">
          <a:xfrm>
            <a:off x="6248400" y="27432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No</a:t>
            </a:r>
            <a:endParaRPr lang="en-US" sz="800" b="0" dirty="0">
              <a:solidFill>
                <a:srgbClr val="002060"/>
              </a:solidFill>
            </a:endParaRPr>
          </a:p>
        </p:txBody>
      </p:sp>
      <p:sp>
        <p:nvSpPr>
          <p:cNvPr id="24" name="Pentagon 23"/>
          <p:cNvSpPr/>
          <p:nvPr/>
        </p:nvSpPr>
        <p:spPr bwMode="auto">
          <a:xfrm rot="5400000">
            <a:off x="4939985" y="1605184"/>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7" name="Elbow Connector 34"/>
          <p:cNvCxnSpPr>
            <a:cxnSpLocks noChangeShapeType="1"/>
            <a:stCxn id="24" idx="3"/>
            <a:endCxn id="30" idx="0"/>
          </p:cNvCxnSpPr>
          <p:nvPr/>
        </p:nvCxnSpPr>
        <p:spPr bwMode="auto">
          <a:xfrm rot="16200000" flipH="1">
            <a:off x="5044235" y="2034334"/>
            <a:ext cx="173641" cy="114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9" name="Rectangle 38"/>
          <p:cNvSpPr/>
          <p:nvPr/>
        </p:nvSpPr>
        <p:spPr bwMode="auto">
          <a:xfrm>
            <a:off x="4800600" y="3276600"/>
            <a:ext cx="609600" cy="2286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Yes</a:t>
            </a:r>
            <a:endParaRPr lang="en-US" sz="800" b="0" dirty="0">
              <a:solidFill>
                <a:srgbClr val="002060"/>
              </a:solidFill>
            </a:endParaRPr>
          </a:p>
        </p:txBody>
      </p:sp>
      <p:sp>
        <p:nvSpPr>
          <p:cNvPr id="45" name="Rectangle 44"/>
          <p:cNvSpPr/>
          <p:nvPr/>
        </p:nvSpPr>
        <p:spPr bwMode="auto">
          <a:xfrm>
            <a:off x="6248400" y="3200400"/>
            <a:ext cx="685800" cy="838200"/>
          </a:xfrm>
          <a:prstGeom prst="rect">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r>
              <a:rPr lang="en-US" sz="800" b="0" dirty="0" smtClean="0">
                <a:solidFill>
                  <a:srgbClr val="002060"/>
                </a:solidFill>
              </a:rPr>
              <a:t>Escalate it to land acquisition team for resolution</a:t>
            </a:r>
            <a:endParaRPr lang="en-US" sz="800" b="0" dirty="0">
              <a:solidFill>
                <a:srgbClr val="002060"/>
              </a:solidFill>
            </a:endParaRPr>
          </a:p>
        </p:txBody>
      </p:sp>
      <p:grpSp>
        <p:nvGrpSpPr>
          <p:cNvPr id="46" name="Group 45"/>
          <p:cNvGrpSpPr/>
          <p:nvPr/>
        </p:nvGrpSpPr>
        <p:grpSpPr>
          <a:xfrm>
            <a:off x="3962400" y="4800600"/>
            <a:ext cx="2057401" cy="990600"/>
            <a:chOff x="4191000" y="3046413"/>
            <a:chExt cx="1677988" cy="838200"/>
          </a:xfrm>
        </p:grpSpPr>
        <p:sp>
          <p:nvSpPr>
            <p:cNvPr id="48"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a:t>
              </a:r>
              <a:r>
                <a:rPr lang="en-US" sz="800" b="0" dirty="0" smtClean="0">
                  <a:solidFill>
                    <a:srgbClr val="002060"/>
                  </a:solidFill>
                </a:rPr>
                <a:t>the invoice to land acquisition team</a:t>
              </a:r>
            </a:p>
          </p:txBody>
        </p:sp>
        <p:sp>
          <p:nvSpPr>
            <p:cNvPr id="49"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0"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19.5</a:t>
              </a:r>
              <a:endParaRPr lang="en-US" sz="800" b="0" dirty="0">
                <a:solidFill>
                  <a:srgbClr val="002060"/>
                </a:solidFill>
              </a:endParaRPr>
            </a:p>
          </p:txBody>
        </p:sp>
      </p:grpSp>
      <p:cxnSp>
        <p:nvCxnSpPr>
          <p:cNvPr id="55" name="Elbow Connector 34"/>
          <p:cNvCxnSpPr>
            <a:cxnSpLocks noChangeShapeType="1"/>
            <a:stCxn id="35854" idx="2"/>
            <a:endCxn id="49" idx="0"/>
          </p:cNvCxnSpPr>
          <p:nvPr/>
        </p:nvCxnSpPr>
        <p:spPr bwMode="auto">
          <a:xfrm rot="16200000" flipH="1">
            <a:off x="5054071" y="4724399"/>
            <a:ext cx="152400"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6"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57</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OC.19 </a:t>
            </a:r>
            <a:r>
              <a:rPr lang="en-US" sz="900" kern="1200" dirty="0" smtClean="0">
                <a:solidFill>
                  <a:schemeClr val="bg1"/>
                </a:solidFill>
              </a:rPr>
              <a:t>Collection and Invoicing - (Cross Piping Rajasthan) </a:t>
            </a:r>
            <a:r>
              <a:rPr lang="en-US" sz="900" dirty="0" smtClean="0">
                <a:solidFill>
                  <a:schemeClr val="bg1"/>
                </a:solidFill>
              </a:rPr>
              <a:t>– </a:t>
            </a:r>
            <a:r>
              <a:rPr lang="en-US" sz="900" kern="1200" dirty="0" smtClean="0">
                <a:solidFill>
                  <a:schemeClr val="bg1"/>
                </a:solidFill>
              </a:rPr>
              <a:t>Page 3 of 3</a:t>
            </a:r>
          </a:p>
        </p:txBody>
      </p:sp>
      <p:sp>
        <p:nvSpPr>
          <p:cNvPr id="23" name="Pentagon 22"/>
          <p:cNvSpPr/>
          <p:nvPr/>
        </p:nvSpPr>
        <p:spPr bwMode="auto">
          <a:xfrm rot="5400000">
            <a:off x="4939985" y="1605184"/>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2</a:t>
            </a:r>
            <a:endParaRPr lang="en-US" sz="800" b="0" dirty="0">
              <a:solidFill>
                <a:srgbClr val="002060"/>
              </a:solidFill>
            </a:endParaRPr>
          </a:p>
        </p:txBody>
      </p:sp>
      <p:cxnSp>
        <p:nvCxnSpPr>
          <p:cNvPr id="24" name="Elbow Connector 34"/>
          <p:cNvCxnSpPr>
            <a:cxnSpLocks noChangeShapeType="1"/>
            <a:stCxn id="23" idx="3"/>
            <a:endCxn id="39" idx="0"/>
          </p:cNvCxnSpPr>
          <p:nvPr/>
        </p:nvCxnSpPr>
        <p:spPr bwMode="auto">
          <a:xfrm rot="16200000" flipH="1">
            <a:off x="5016367" y="2062201"/>
            <a:ext cx="230508" cy="227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2" name="Group 3"/>
          <p:cNvGrpSpPr/>
          <p:nvPr/>
        </p:nvGrpSpPr>
        <p:grpSpPr>
          <a:xfrm>
            <a:off x="3962398" y="3505200"/>
            <a:ext cx="2057401" cy="1143000"/>
            <a:chOff x="4191000" y="3046413"/>
            <a:chExt cx="1677988" cy="838200"/>
          </a:xfrm>
        </p:grpSpPr>
        <p:sp>
          <p:nvSpPr>
            <p:cNvPr id="27"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Excel log is sent to the service tax team for service tax payment</a:t>
              </a:r>
            </a:p>
          </p:txBody>
        </p:sp>
        <p:sp>
          <p:nvSpPr>
            <p:cNvPr id="29"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30"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19.7</a:t>
              </a:r>
              <a:endParaRPr lang="en-US" sz="800" b="0" dirty="0">
                <a:solidFill>
                  <a:srgbClr val="002060"/>
                </a:solidFill>
              </a:endParaRPr>
            </a:p>
          </p:txBody>
        </p:sp>
      </p:grpSp>
      <p:cxnSp>
        <p:nvCxnSpPr>
          <p:cNvPr id="31" name="Elbow Connector 34"/>
          <p:cNvCxnSpPr>
            <a:cxnSpLocks noChangeShapeType="1"/>
            <a:stCxn id="33" idx="2"/>
            <a:endCxn id="29" idx="0"/>
          </p:cNvCxnSpPr>
          <p:nvPr/>
        </p:nvCxnSpPr>
        <p:spPr bwMode="auto">
          <a:xfrm rot="5400000">
            <a:off x="5018676" y="3392092"/>
            <a:ext cx="224703"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3" name="Group 31"/>
          <p:cNvGrpSpPr/>
          <p:nvPr/>
        </p:nvGrpSpPr>
        <p:grpSpPr>
          <a:xfrm>
            <a:off x="3962400" y="2178592"/>
            <a:ext cx="2060063" cy="1101905"/>
            <a:chOff x="4192074" y="1638121"/>
            <a:chExt cx="1677988" cy="838200"/>
          </a:xfrm>
        </p:grpSpPr>
        <p:sp>
          <p:nvSpPr>
            <p:cNvPr id="33"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An excel log is prepared for the total service tax to be paid</a:t>
              </a:r>
            </a:p>
          </p:txBody>
        </p:sp>
        <p:sp>
          <p:nvSpPr>
            <p:cNvPr id="39"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0"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19.6</a:t>
              </a:r>
              <a:endParaRPr lang="en-US" sz="800" b="0" dirty="0">
                <a:solidFill>
                  <a:srgbClr val="002060"/>
                </a:solidFill>
              </a:endParaRPr>
            </a:p>
          </p:txBody>
        </p:sp>
      </p:grpSp>
      <p:sp>
        <p:nvSpPr>
          <p:cNvPr id="46" name="AutoShape 44"/>
          <p:cNvSpPr>
            <a:spLocks noChangeArrowheads="1"/>
          </p:cNvSpPr>
          <p:nvPr/>
        </p:nvSpPr>
        <p:spPr bwMode="auto">
          <a:xfrm>
            <a:off x="7526740" y="383375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Service Invoice</a:t>
            </a:r>
            <a:endParaRPr lang="en-US" sz="800" b="0" dirty="0">
              <a:solidFill>
                <a:srgbClr val="002060"/>
              </a:solidFill>
            </a:endParaRPr>
          </a:p>
        </p:txBody>
      </p:sp>
      <p:sp>
        <p:nvSpPr>
          <p:cNvPr id="18" name="AutoShape 44"/>
          <p:cNvSpPr>
            <a:spLocks noChangeArrowheads="1"/>
          </p:cNvSpPr>
          <p:nvPr/>
        </p:nvSpPr>
        <p:spPr bwMode="auto">
          <a:xfrm>
            <a:off x="7531925" y="472440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Service tax log</a:t>
            </a:r>
            <a:endParaRPr lang="en-US" sz="800" b="0" dirty="0">
              <a:solidFill>
                <a:srgbClr val="002060"/>
              </a:solidFill>
            </a:endParaRPr>
          </a:p>
        </p:txBody>
      </p:sp>
      <p:cxnSp>
        <p:nvCxnSpPr>
          <p:cNvPr id="21" name="Elbow Connector 34"/>
          <p:cNvCxnSpPr>
            <a:cxnSpLocks noChangeShapeType="1"/>
            <a:stCxn id="27" idx="3"/>
            <a:endCxn id="18" idx="1"/>
          </p:cNvCxnSpPr>
          <p:nvPr/>
        </p:nvCxnSpPr>
        <p:spPr bwMode="auto">
          <a:xfrm>
            <a:off x="6019799" y="4211998"/>
            <a:ext cx="1512126" cy="893402"/>
          </a:xfrm>
          <a:prstGeom prst="bentConnector3">
            <a:avLst>
              <a:gd name="adj1" fmla="val 49215"/>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28" name="Elbow Connector 34"/>
          <p:cNvCxnSpPr>
            <a:cxnSpLocks noChangeShapeType="1"/>
            <a:stCxn id="27" idx="3"/>
            <a:endCxn id="46" idx="1"/>
          </p:cNvCxnSpPr>
          <p:nvPr/>
        </p:nvCxnSpPr>
        <p:spPr bwMode="auto">
          <a:xfrm>
            <a:off x="6019799" y="4211998"/>
            <a:ext cx="1506941" cy="2752"/>
          </a:xfrm>
          <a:prstGeom prst="straightConnector1">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0"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2" name="5-Point Star 21">
            <a:hlinkClick r:id="rId4" action="ppaction://hlinksldjump"/>
          </p:cNvPr>
          <p:cNvSpPr/>
          <p:nvPr/>
        </p:nvSpPr>
        <p:spPr bwMode="auto">
          <a:xfrm>
            <a:off x="4027967" y="2254101"/>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4958080" y="2950496"/>
            <a:ext cx="345895"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35860" idx="3"/>
            <a:endCxn id="56" idx="0"/>
          </p:cNvCxnSpPr>
          <p:nvPr/>
        </p:nvCxnSpPr>
        <p:spPr bwMode="auto">
          <a:xfrm>
            <a:off x="2844263" y="2223791"/>
            <a:ext cx="1118137" cy="356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58</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.20 </a:t>
            </a:r>
            <a:r>
              <a:rPr lang="en-US" sz="900" kern="1200" dirty="0" smtClean="0">
                <a:solidFill>
                  <a:schemeClr val="bg1"/>
                </a:solidFill>
              </a:rPr>
              <a:t>Exchange Rate Upload </a:t>
            </a: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Exchange rate Sheet</a:t>
            </a:r>
            <a:endParaRPr lang="en-US" sz="800" b="0" dirty="0">
              <a:solidFill>
                <a:srgbClr val="002060"/>
              </a:solidFill>
            </a:endParaRPr>
          </a:p>
        </p:txBody>
      </p:sp>
      <p:grpSp>
        <p:nvGrpSpPr>
          <p:cNvPr id="2" name="Group 3"/>
          <p:cNvGrpSpPr/>
          <p:nvPr/>
        </p:nvGrpSpPr>
        <p:grpSpPr>
          <a:xfrm>
            <a:off x="3962398" y="3124200"/>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Takes a printout of the screenshot of the rates uploaded in the system along with the files provided by Treasury Team</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20.2</a:t>
              </a:r>
              <a:endParaRPr lang="en-US" sz="800" b="0" dirty="0">
                <a:solidFill>
                  <a:srgbClr val="002060"/>
                </a:solidFill>
              </a:endParaRPr>
            </a:p>
          </p:txBody>
        </p:sp>
      </p:grpSp>
      <p:grpSp>
        <p:nvGrpSpPr>
          <p:cNvPr id="3" name="Group 2"/>
          <p:cNvGrpSpPr/>
          <p:nvPr/>
        </p:nvGrpSpPr>
        <p:grpSpPr>
          <a:xfrm>
            <a:off x="3962400" y="1676400"/>
            <a:ext cx="2060063" cy="1101905"/>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Enters  the rates in SAP venture wise</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20.1</a:t>
              </a:r>
              <a:endParaRPr lang="en-US" sz="800" b="0" dirty="0">
                <a:solidFill>
                  <a:srgbClr val="002060"/>
                </a:solidFill>
              </a:endParaRPr>
            </a:p>
          </p:txBody>
        </p:sp>
      </p:grpSp>
      <p:grpSp>
        <p:nvGrpSpPr>
          <p:cNvPr id="4" name="Group 3"/>
          <p:cNvGrpSpPr/>
          <p:nvPr/>
        </p:nvGrpSpPr>
        <p:grpSpPr>
          <a:xfrm>
            <a:off x="3962400" y="4648200"/>
            <a:ext cx="2057401" cy="1143000"/>
            <a:chOff x="4191000" y="3046413"/>
            <a:chExt cx="1677988" cy="838200"/>
          </a:xfrm>
        </p:grpSpPr>
        <p:sp>
          <p:nvSpPr>
            <p:cNvPr id="35"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Manager reviews and signs off to ensure that correct rates are uploaded in the system</a:t>
              </a:r>
            </a:p>
          </p:txBody>
        </p:sp>
        <p:sp>
          <p:nvSpPr>
            <p:cNvPr id="36"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3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20.3</a:t>
              </a:r>
              <a:endParaRPr lang="en-US" sz="800" b="0" dirty="0">
                <a:solidFill>
                  <a:srgbClr val="002060"/>
                </a:solidFill>
              </a:endParaRPr>
            </a:p>
          </p:txBody>
        </p:sp>
      </p:grpSp>
      <p:cxnSp>
        <p:nvCxnSpPr>
          <p:cNvPr id="38" name="Elbow Connector 34"/>
          <p:cNvCxnSpPr>
            <a:cxnSpLocks noChangeShapeType="1"/>
            <a:stCxn id="35854" idx="2"/>
            <a:endCxn id="36" idx="0"/>
          </p:cNvCxnSpPr>
          <p:nvPr/>
        </p:nvCxnSpPr>
        <p:spPr bwMode="auto">
          <a:xfrm rot="16200000" flipH="1">
            <a:off x="4939771" y="4457699"/>
            <a:ext cx="381000" cy="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9" name="AutoShape 44"/>
          <p:cNvSpPr>
            <a:spLocks noChangeArrowheads="1"/>
          </p:cNvSpPr>
          <p:nvPr/>
        </p:nvSpPr>
        <p:spPr bwMode="auto">
          <a:xfrm>
            <a:off x="7526740" y="497675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Exchange rate </a:t>
            </a:r>
            <a:r>
              <a:rPr lang="en-US" sz="800" b="0" dirty="0" err="1" smtClean="0">
                <a:solidFill>
                  <a:srgbClr val="002060"/>
                </a:solidFill>
              </a:rPr>
              <a:t>updations</a:t>
            </a:r>
            <a:r>
              <a:rPr lang="en-US" sz="800" b="0" dirty="0" smtClean="0">
                <a:solidFill>
                  <a:srgbClr val="002060"/>
                </a:solidFill>
              </a:rPr>
              <a:t> in SAP</a:t>
            </a:r>
            <a:endParaRPr lang="en-US" sz="800" b="0" dirty="0">
              <a:solidFill>
                <a:srgbClr val="002060"/>
              </a:solidFill>
            </a:endParaRPr>
          </a:p>
        </p:txBody>
      </p:sp>
      <p:cxnSp>
        <p:nvCxnSpPr>
          <p:cNvPr id="30" name="Elbow Connector 34"/>
          <p:cNvCxnSpPr>
            <a:cxnSpLocks noChangeShapeType="1"/>
            <a:stCxn id="35" idx="3"/>
            <a:endCxn id="29" idx="1"/>
          </p:cNvCxnSpPr>
          <p:nvPr/>
        </p:nvCxnSpPr>
        <p:spPr bwMode="auto">
          <a:xfrm>
            <a:off x="6019801" y="5354998"/>
            <a:ext cx="1506939" cy="2752"/>
          </a:xfrm>
          <a:prstGeom prst="straightConnector1">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3" name="Action Button: Information 22">
            <a:hlinkClick r:id="rId4" action="ppaction://hlinksldjump" highlightClick="1"/>
          </p:cNvPr>
          <p:cNvSpPr/>
          <p:nvPr/>
        </p:nvSpPr>
        <p:spPr bwMode="auto">
          <a:xfrm>
            <a:off x="5791200" y="2631744"/>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4"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6" name="5-Point Star 25">
            <a:hlinkClick r:id="rId6" action="ppaction://hlinksldjump"/>
          </p:cNvPr>
          <p:cNvSpPr/>
          <p:nvPr/>
        </p:nvSpPr>
        <p:spPr bwMode="auto">
          <a:xfrm>
            <a:off x="4027967" y="4724400"/>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7" name="5-Point Star 26">
            <a:hlinkClick r:id="rId6" action="ppaction://hlinksldjump"/>
          </p:cNvPr>
          <p:cNvSpPr/>
          <p:nvPr/>
        </p:nvSpPr>
        <p:spPr bwMode="auto">
          <a:xfrm>
            <a:off x="4027967" y="1741967"/>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4958080" y="2950496"/>
            <a:ext cx="345895"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35860" idx="3"/>
            <a:endCxn id="56" idx="0"/>
          </p:cNvCxnSpPr>
          <p:nvPr/>
        </p:nvCxnSpPr>
        <p:spPr bwMode="auto">
          <a:xfrm>
            <a:off x="2844263" y="2223791"/>
            <a:ext cx="1118137" cy="356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59</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.21 </a:t>
            </a:r>
            <a:r>
              <a:rPr lang="en-US" sz="900" kern="1200" dirty="0" smtClean="0">
                <a:solidFill>
                  <a:schemeClr val="bg1"/>
                </a:solidFill>
              </a:rPr>
              <a:t>Closure of Contracts </a:t>
            </a: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Dispatch report</a:t>
            </a:r>
            <a:endParaRPr lang="en-US" sz="800" b="0" dirty="0">
              <a:solidFill>
                <a:srgbClr val="002060"/>
              </a:solidFill>
            </a:endParaRPr>
          </a:p>
        </p:txBody>
      </p:sp>
      <p:grpSp>
        <p:nvGrpSpPr>
          <p:cNvPr id="2" name="Group 3"/>
          <p:cNvGrpSpPr/>
          <p:nvPr/>
        </p:nvGrpSpPr>
        <p:grpSpPr>
          <a:xfrm>
            <a:off x="3962398" y="3124200"/>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Identify the expired contracts and edits the balance quantity to zero.</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21.2</a:t>
              </a:r>
              <a:endParaRPr lang="en-US" sz="800" b="0" dirty="0">
                <a:solidFill>
                  <a:srgbClr val="002060"/>
                </a:solidFill>
              </a:endParaRPr>
            </a:p>
          </p:txBody>
        </p:sp>
      </p:grpSp>
      <p:grpSp>
        <p:nvGrpSpPr>
          <p:cNvPr id="3" name="Group 2"/>
          <p:cNvGrpSpPr/>
          <p:nvPr/>
        </p:nvGrpSpPr>
        <p:grpSpPr>
          <a:xfrm>
            <a:off x="3962400" y="1676400"/>
            <a:ext cx="2060063" cy="1101905"/>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 Verifies the total quantity exhausted in the contract with the dispatch report quantity </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21.1</a:t>
              </a:r>
              <a:endParaRPr lang="en-US" sz="800" b="0" dirty="0">
                <a:solidFill>
                  <a:srgbClr val="002060"/>
                </a:solidFill>
              </a:endParaRPr>
            </a:p>
          </p:txBody>
        </p:sp>
      </p:grpSp>
      <p:sp>
        <p:nvSpPr>
          <p:cNvPr id="29" name="AutoShape 44"/>
          <p:cNvSpPr>
            <a:spLocks noChangeArrowheads="1"/>
          </p:cNvSpPr>
          <p:nvPr/>
        </p:nvSpPr>
        <p:spPr bwMode="auto">
          <a:xfrm>
            <a:off x="7526740" y="345275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Closure of contracts</a:t>
            </a:r>
            <a:endParaRPr lang="en-US" sz="800" b="0" dirty="0">
              <a:solidFill>
                <a:srgbClr val="002060"/>
              </a:solidFill>
            </a:endParaRPr>
          </a:p>
        </p:txBody>
      </p:sp>
      <p:cxnSp>
        <p:nvCxnSpPr>
          <p:cNvPr id="30" name="Elbow Connector 34"/>
          <p:cNvCxnSpPr>
            <a:cxnSpLocks noChangeShapeType="1"/>
            <a:stCxn id="35854" idx="3"/>
            <a:endCxn id="29" idx="1"/>
          </p:cNvCxnSpPr>
          <p:nvPr/>
        </p:nvCxnSpPr>
        <p:spPr bwMode="auto">
          <a:xfrm>
            <a:off x="6019799" y="3830998"/>
            <a:ext cx="1506941" cy="2752"/>
          </a:xfrm>
          <a:prstGeom prst="straightConnector1">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18" name="Action Button: Information 17">
            <a:hlinkClick r:id="rId4" action="ppaction://hlinksldjump" highlightClick="1"/>
          </p:cNvPr>
          <p:cNvSpPr/>
          <p:nvPr/>
        </p:nvSpPr>
        <p:spPr bwMode="auto">
          <a:xfrm>
            <a:off x="5791200" y="2631744"/>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19"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16"/>
          <p:cNvSpPr>
            <a:spLocks noChangeArrowheads="1"/>
          </p:cNvSpPr>
          <p:nvPr/>
        </p:nvSpPr>
        <p:spPr bwMode="auto">
          <a:xfrm>
            <a:off x="9063038" y="0"/>
            <a:ext cx="76200" cy="6858000"/>
          </a:xfrm>
          <a:prstGeom prst="rect">
            <a:avLst/>
          </a:prstGeom>
          <a:solidFill>
            <a:srgbClr val="FFC00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31751"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128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128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128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20000"/>
              </a:lnSpc>
              <a:spcBef>
                <a:spcPct val="30000"/>
              </a:spcBef>
              <a:buClr>
                <a:srgbClr val="015885"/>
              </a:buClr>
              <a:buFont typeface="Wingdings" panose="05000000000000000000" pitchFamily="2" charset="2"/>
              <a:buNone/>
            </a:pPr>
            <a:fld id="{A7DB1BAB-8218-4F5C-883E-4B227A6FD122}" type="slidenum">
              <a:rPr lang="en-US" sz="900">
                <a:solidFill>
                  <a:srgbClr val="006892"/>
                </a:solidFill>
                <a:latin typeface="Arial" panose="020B0604020202020204" pitchFamily="34" charset="0"/>
              </a:rPr>
              <a:pPr algn="ctr" eaLnBrk="1" hangingPunct="1">
                <a:lnSpc>
                  <a:spcPct val="120000"/>
                </a:lnSpc>
                <a:spcBef>
                  <a:spcPct val="30000"/>
                </a:spcBef>
                <a:buClr>
                  <a:srgbClr val="015885"/>
                </a:buClr>
                <a:buFont typeface="Wingdings" panose="05000000000000000000" pitchFamily="2" charset="2"/>
                <a:buNone/>
              </a:pPr>
              <a:t>6</a:t>
            </a:fld>
            <a:endParaRPr lang="en-US" sz="900">
              <a:solidFill>
                <a:srgbClr val="006892"/>
              </a:solidFill>
              <a:latin typeface="Arial" panose="020B0604020202020204" pitchFamily="34" charset="0"/>
            </a:endParaRPr>
          </a:p>
        </p:txBody>
      </p:sp>
      <p:sp>
        <p:nvSpPr>
          <p:cNvPr id="45" name="Rectangle 9"/>
          <p:cNvSpPr>
            <a:spLocks noChangeArrowheads="1"/>
          </p:cNvSpPr>
          <p:nvPr/>
        </p:nvSpPr>
        <p:spPr bwMode="auto">
          <a:xfrm>
            <a:off x="7938" y="908050"/>
            <a:ext cx="76200" cy="5943600"/>
          </a:xfrm>
          <a:prstGeom prst="rect">
            <a:avLst/>
          </a:prstGeom>
          <a:solidFill>
            <a:srgbClr val="FFC00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46" name="Rectangle 3"/>
          <p:cNvSpPr>
            <a:spLocks noChangeArrowheads="1"/>
          </p:cNvSpPr>
          <p:nvPr/>
        </p:nvSpPr>
        <p:spPr bwMode="auto">
          <a:xfrm>
            <a:off x="-20638" y="914400"/>
            <a:ext cx="76201" cy="5943600"/>
          </a:xfrm>
          <a:prstGeom prst="rect">
            <a:avLst/>
          </a:prstGeom>
          <a:solidFill>
            <a:srgbClr val="00B050"/>
          </a:solidFill>
          <a:ln w="3175" algn="ctr">
            <a:noFill/>
            <a:miter lim="800000"/>
            <a:headEnd/>
            <a:tailEnd/>
          </a:ln>
        </p:spPr>
        <p:txBody>
          <a:bodyPr wrap="none" anchor="ctr"/>
          <a:lstStyle/>
          <a:p>
            <a:pPr algn="ctr">
              <a:lnSpc>
                <a:spcPct val="85000"/>
              </a:lnSpc>
              <a:defRPr/>
            </a:pPr>
            <a:endParaRPr lang="en-GB" sz="1500" dirty="0">
              <a:solidFill>
                <a:srgbClr val="FFFFFF"/>
              </a:solidFill>
              <a:latin typeface="Arial" charset="0"/>
              <a:cs typeface="+mn-cs"/>
            </a:endParaRPr>
          </a:p>
        </p:txBody>
      </p:sp>
      <p:sp>
        <p:nvSpPr>
          <p:cNvPr id="47" name="AutoShape 5"/>
          <p:cNvSpPr>
            <a:spLocks noChangeArrowheads="1"/>
          </p:cNvSpPr>
          <p:nvPr/>
        </p:nvSpPr>
        <p:spPr bwMode="auto">
          <a:xfrm>
            <a:off x="-309563" y="312738"/>
            <a:ext cx="8367713" cy="622300"/>
          </a:xfrm>
          <a:prstGeom prst="roundRect">
            <a:avLst>
              <a:gd name="adj" fmla="val 50000"/>
            </a:avLst>
          </a:prstGeom>
          <a:solidFill>
            <a:srgbClr val="FFC000"/>
          </a:solidFill>
          <a:ln w="3175" algn="ctr">
            <a:noFill/>
            <a:round/>
            <a:headEnd/>
            <a:tailEnd/>
          </a:ln>
          <a:effectLst>
            <a:outerShdw dist="35921" dir="2700000" algn="ctr" rotWithShape="0">
              <a:srgbClr val="00B050"/>
            </a:outerShdw>
          </a:effectLst>
        </p:spPr>
        <p:txBody>
          <a:bodyPr wrap="none" anchor="ctr"/>
          <a:lstStyle/>
          <a:p>
            <a:pPr eaLnBrk="1" fontAlgn="auto" hangingPunct="1">
              <a:spcBef>
                <a:spcPts val="0"/>
              </a:spcBef>
              <a:spcAft>
                <a:spcPts val="0"/>
              </a:spcAft>
              <a:defRPr/>
            </a:pPr>
            <a:endParaRPr lang="en-US" sz="1000" b="0" kern="0" dirty="0">
              <a:solidFill>
                <a:sysClr val="windowText" lastClr="000000"/>
              </a:solidFill>
            </a:endParaRPr>
          </a:p>
        </p:txBody>
      </p:sp>
      <p:sp>
        <p:nvSpPr>
          <p:cNvPr id="48" name="AutoShape 6"/>
          <p:cNvSpPr>
            <a:spLocks noChangeArrowheads="1"/>
          </p:cNvSpPr>
          <p:nvPr/>
        </p:nvSpPr>
        <p:spPr bwMode="auto">
          <a:xfrm>
            <a:off x="-309563" y="304800"/>
            <a:ext cx="8367713" cy="622300"/>
          </a:xfrm>
          <a:prstGeom prst="roundRect">
            <a:avLst>
              <a:gd name="adj" fmla="val 50000"/>
            </a:avLst>
          </a:prstGeom>
          <a:solidFill>
            <a:srgbClr val="EBFBF0"/>
          </a:solidFill>
          <a:ln w="3175" algn="ctr">
            <a:noFill/>
            <a:round/>
            <a:headEnd/>
            <a:tailEnd/>
          </a:ln>
        </p:spPr>
        <p:txBody>
          <a:bodyPr wrap="none" anchor="ctr"/>
          <a:lstStyle/>
          <a:p>
            <a:pPr eaLnBrk="1" fontAlgn="auto" hangingPunct="1">
              <a:spcBef>
                <a:spcPts val="0"/>
              </a:spcBef>
              <a:spcAft>
                <a:spcPts val="0"/>
              </a:spcAft>
              <a:defRPr/>
            </a:pPr>
            <a:endParaRPr lang="en-US" sz="1000" b="0" kern="0" dirty="0">
              <a:solidFill>
                <a:sysClr val="windowText" lastClr="000000"/>
              </a:solidFill>
            </a:endParaRPr>
          </a:p>
        </p:txBody>
      </p:sp>
      <p:sp>
        <p:nvSpPr>
          <p:cNvPr id="49" name="Rectangle 7"/>
          <p:cNvSpPr>
            <a:spLocks noChangeArrowheads="1"/>
          </p:cNvSpPr>
          <p:nvPr/>
        </p:nvSpPr>
        <p:spPr bwMode="auto">
          <a:xfrm>
            <a:off x="-179388" y="0"/>
            <a:ext cx="8256588" cy="609600"/>
          </a:xfrm>
          <a:prstGeom prst="rect">
            <a:avLst/>
          </a:prstGeom>
          <a:solidFill>
            <a:srgbClr val="006892"/>
          </a:solidFill>
          <a:ln w="9525">
            <a:noFill/>
            <a:miter lim="800000"/>
            <a:headEnd/>
            <a:tailEnd/>
          </a:ln>
        </p:spPr>
        <p:txBody>
          <a:bodyPr wrap="none" anchor="ctr"/>
          <a:lstStyle/>
          <a:p>
            <a:pPr eaLnBrk="1" fontAlgn="auto" hangingPunct="1">
              <a:spcBef>
                <a:spcPts val="0"/>
              </a:spcBef>
              <a:spcAft>
                <a:spcPts val="0"/>
              </a:spcAft>
              <a:defRPr/>
            </a:pPr>
            <a:endParaRPr lang="en-US" sz="1000" b="0" kern="0" dirty="0">
              <a:solidFill>
                <a:srgbClr val="000000"/>
              </a:solidFill>
            </a:endParaRPr>
          </a:p>
        </p:txBody>
      </p:sp>
      <p:sp>
        <p:nvSpPr>
          <p:cNvPr id="50" name="AutoShape 8"/>
          <p:cNvSpPr>
            <a:spLocks noChangeArrowheads="1"/>
          </p:cNvSpPr>
          <p:nvPr/>
        </p:nvSpPr>
        <p:spPr bwMode="auto">
          <a:xfrm>
            <a:off x="-111125" y="363538"/>
            <a:ext cx="8221663" cy="293687"/>
          </a:xfrm>
          <a:prstGeom prst="roundRect">
            <a:avLst>
              <a:gd name="adj" fmla="val 16667"/>
            </a:avLst>
          </a:prstGeom>
          <a:solidFill>
            <a:srgbClr val="FFFFFF"/>
          </a:solidFill>
          <a:ln w="3175" algn="ctr">
            <a:noFill/>
            <a:round/>
            <a:headEnd/>
            <a:tailEnd/>
          </a:ln>
          <a:effectLst/>
        </p:spPr>
        <p:txBody>
          <a:bodyPr wrap="none" anchor="ctr"/>
          <a:lstStyle/>
          <a:p>
            <a:pPr eaLnBrk="1" fontAlgn="auto" hangingPunct="1">
              <a:spcBef>
                <a:spcPts val="0"/>
              </a:spcBef>
              <a:spcAft>
                <a:spcPts val="0"/>
              </a:spcAft>
              <a:defRPr/>
            </a:pPr>
            <a:r>
              <a:rPr lang="en-GB" sz="1400" i="1" kern="0" dirty="0">
                <a:solidFill>
                  <a:srgbClr val="002060"/>
                </a:solidFill>
              </a:rPr>
              <a:t>   Operating Procedures Homepage</a:t>
            </a:r>
          </a:p>
        </p:txBody>
      </p:sp>
      <p:sp>
        <p:nvSpPr>
          <p:cNvPr id="51" name="Rectangle 15"/>
          <p:cNvSpPr>
            <a:spLocks noChangeArrowheads="1"/>
          </p:cNvSpPr>
          <p:nvPr/>
        </p:nvSpPr>
        <p:spPr bwMode="auto">
          <a:xfrm>
            <a:off x="9097963" y="0"/>
            <a:ext cx="77787" cy="6858000"/>
          </a:xfrm>
          <a:prstGeom prst="rect">
            <a:avLst/>
          </a:prstGeom>
          <a:solidFill>
            <a:srgbClr val="00B050"/>
          </a:solidFill>
          <a:ln w="3175" algn="ctr">
            <a:noFill/>
            <a:miter lim="800000"/>
            <a:headEnd/>
            <a:tailEnd/>
          </a:ln>
        </p:spPr>
        <p:txBody>
          <a:bodyPr wrap="none" anchor="ctr"/>
          <a:lstStyle/>
          <a:p>
            <a:pPr algn="ctr">
              <a:lnSpc>
                <a:spcPct val="85000"/>
              </a:lnSpc>
              <a:defRPr/>
            </a:pPr>
            <a:endParaRPr lang="en-US" sz="1500" dirty="0">
              <a:solidFill>
                <a:srgbClr val="FFFFFF"/>
              </a:solidFill>
              <a:latin typeface="Arial" charset="0"/>
              <a:cs typeface="+mn-cs"/>
            </a:endParaRPr>
          </a:p>
        </p:txBody>
      </p:sp>
      <p:sp>
        <p:nvSpPr>
          <p:cNvPr id="23" name="Text Box 59"/>
          <p:cNvSpPr txBox="1">
            <a:spLocks noChangeArrowheads="1"/>
          </p:cNvSpPr>
          <p:nvPr/>
        </p:nvSpPr>
        <p:spPr bwMode="auto">
          <a:xfrm>
            <a:off x="3535363" y="2193925"/>
            <a:ext cx="2065337" cy="442912"/>
          </a:xfrm>
          <a:prstGeom prst="rect">
            <a:avLst/>
          </a:prstGeom>
          <a:solidFill>
            <a:srgbClr val="EBFBF0"/>
          </a:solidFill>
          <a:ln w="6350" algn="ctr">
            <a:solidFill>
              <a:schemeClr val="bg1">
                <a:lumMod val="85000"/>
              </a:schemeClr>
            </a:solidFill>
            <a:miter lim="800000"/>
            <a:headEnd/>
            <a:tailEnd/>
          </a:ln>
        </p:spPr>
        <p:txBody>
          <a:bodyPr anchor="ctr"/>
          <a:lstStyle/>
          <a:p>
            <a:pPr marL="284163" eaLnBrk="1" fontAlgn="auto" hangingPunct="1">
              <a:spcBef>
                <a:spcPts val="0"/>
              </a:spcBef>
              <a:spcAft>
                <a:spcPts val="0"/>
              </a:spcAft>
              <a:defRPr/>
            </a:pPr>
            <a:r>
              <a:rPr lang="en-US" sz="900" kern="0" dirty="0" smtClean="0">
                <a:solidFill>
                  <a:srgbClr val="002060"/>
                </a:solidFill>
              </a:rPr>
              <a:t>K. Payroll &amp; Employee Benefit</a:t>
            </a:r>
            <a:endParaRPr lang="en-US" sz="900" kern="0" dirty="0">
              <a:solidFill>
                <a:srgbClr val="002060"/>
              </a:solidFill>
            </a:endParaRPr>
          </a:p>
        </p:txBody>
      </p:sp>
      <p:sp>
        <p:nvSpPr>
          <p:cNvPr id="25" name="Text Box 59">
            <a:hlinkClick r:id="rId3" action="ppaction://hlinksldjump"/>
          </p:cNvPr>
          <p:cNvSpPr txBox="1">
            <a:spLocks noChangeArrowheads="1"/>
          </p:cNvSpPr>
          <p:nvPr/>
        </p:nvSpPr>
        <p:spPr bwMode="auto">
          <a:xfrm>
            <a:off x="768350" y="2193925"/>
            <a:ext cx="2065338" cy="442912"/>
          </a:xfrm>
          <a:prstGeom prst="rect">
            <a:avLst/>
          </a:prstGeom>
          <a:solidFill>
            <a:srgbClr val="EBFBF0"/>
          </a:solidFill>
          <a:ln w="6350" algn="ctr">
            <a:solidFill>
              <a:schemeClr val="bg1">
                <a:lumMod val="85000"/>
              </a:schemeClr>
            </a:solidFill>
            <a:miter lim="800000"/>
            <a:headEnd/>
            <a:tailEnd/>
          </a:ln>
        </p:spPr>
        <p:txBody>
          <a:bodyPr anchor="ctr"/>
          <a:lstStyle/>
          <a:p>
            <a:pPr marL="284163" eaLnBrk="1" fontAlgn="auto" hangingPunct="1">
              <a:spcBef>
                <a:spcPts val="0"/>
              </a:spcBef>
              <a:spcAft>
                <a:spcPts val="0"/>
              </a:spcAft>
              <a:defRPr/>
            </a:pPr>
            <a:r>
              <a:rPr lang="en-US" sz="900" kern="0" dirty="0" smtClean="0">
                <a:solidFill>
                  <a:srgbClr val="002060"/>
                </a:solidFill>
              </a:rPr>
              <a:t>J. Fixed Assets</a:t>
            </a:r>
            <a:endParaRPr lang="en-US" sz="900" kern="0" dirty="0">
              <a:solidFill>
                <a:srgbClr val="002060"/>
              </a:solidFill>
            </a:endParaRPr>
          </a:p>
        </p:txBody>
      </p:sp>
      <p:sp>
        <p:nvSpPr>
          <p:cNvPr id="26" name="Text Box 59"/>
          <p:cNvSpPr txBox="1">
            <a:spLocks noChangeArrowheads="1"/>
          </p:cNvSpPr>
          <p:nvPr/>
        </p:nvSpPr>
        <p:spPr bwMode="auto">
          <a:xfrm>
            <a:off x="6302375" y="2193925"/>
            <a:ext cx="2065338" cy="442912"/>
          </a:xfrm>
          <a:prstGeom prst="rect">
            <a:avLst/>
          </a:prstGeom>
          <a:solidFill>
            <a:srgbClr val="EBFBF0"/>
          </a:solidFill>
          <a:ln w="6350" algn="ctr">
            <a:solidFill>
              <a:schemeClr val="bg1">
                <a:lumMod val="85000"/>
              </a:schemeClr>
            </a:solidFill>
            <a:miter lim="800000"/>
            <a:headEnd/>
            <a:tailEnd/>
          </a:ln>
        </p:spPr>
        <p:txBody>
          <a:bodyPr anchor="ctr"/>
          <a:lstStyle/>
          <a:p>
            <a:pPr marL="284163" eaLnBrk="1" fontAlgn="auto" hangingPunct="1">
              <a:spcBef>
                <a:spcPts val="0"/>
              </a:spcBef>
              <a:spcAft>
                <a:spcPts val="0"/>
              </a:spcAft>
              <a:defRPr/>
            </a:pPr>
            <a:r>
              <a:rPr lang="en-US" sz="900" kern="0" dirty="0" smtClean="0">
                <a:solidFill>
                  <a:srgbClr val="002060"/>
                </a:solidFill>
              </a:rPr>
              <a:t>L. Insurance</a:t>
            </a:r>
            <a:endParaRPr lang="en-US" sz="900" kern="0" dirty="0">
              <a:solidFill>
                <a:srgbClr val="002060"/>
              </a:solidFill>
            </a:endParaRPr>
          </a:p>
        </p:txBody>
      </p:sp>
      <p:sp>
        <p:nvSpPr>
          <p:cNvPr id="27" name="Text Box 59"/>
          <p:cNvSpPr txBox="1">
            <a:spLocks noChangeArrowheads="1"/>
          </p:cNvSpPr>
          <p:nvPr/>
        </p:nvSpPr>
        <p:spPr bwMode="auto">
          <a:xfrm>
            <a:off x="754062" y="3921125"/>
            <a:ext cx="2065338" cy="442912"/>
          </a:xfrm>
          <a:prstGeom prst="rect">
            <a:avLst/>
          </a:prstGeom>
          <a:solidFill>
            <a:srgbClr val="EBFBF0"/>
          </a:solidFill>
          <a:ln w="6350" algn="ctr">
            <a:solidFill>
              <a:schemeClr val="bg1">
                <a:lumMod val="85000"/>
              </a:schemeClr>
            </a:solidFill>
            <a:miter lim="800000"/>
            <a:headEnd/>
            <a:tailEnd/>
          </a:ln>
        </p:spPr>
        <p:txBody>
          <a:bodyPr anchor="ctr"/>
          <a:lstStyle/>
          <a:p>
            <a:pPr marL="284163" eaLnBrk="1" fontAlgn="auto" hangingPunct="1">
              <a:spcBef>
                <a:spcPts val="0"/>
              </a:spcBef>
              <a:spcAft>
                <a:spcPts val="0"/>
              </a:spcAft>
              <a:defRPr/>
            </a:pPr>
            <a:r>
              <a:rPr lang="en-US" sz="900" kern="0" dirty="0" smtClean="0">
                <a:solidFill>
                  <a:srgbClr val="002060"/>
                </a:solidFill>
              </a:rPr>
              <a:t>M. Procurement To Payment</a:t>
            </a:r>
            <a:endParaRPr lang="en-US" sz="900" kern="0" dirty="0">
              <a:solidFill>
                <a:srgbClr val="002060"/>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4996180" y="2988596"/>
            <a:ext cx="269695"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23" idx="3"/>
          </p:cNvCxnSpPr>
          <p:nvPr/>
        </p:nvCxnSpPr>
        <p:spPr bwMode="auto">
          <a:xfrm flipV="1">
            <a:off x="2850403" y="2209803"/>
            <a:ext cx="1111997" cy="902055"/>
          </a:xfrm>
          <a:prstGeom prst="bentConnector3">
            <a:avLst>
              <a:gd name="adj1" fmla="val -193"/>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60</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OC.22 </a:t>
            </a:r>
            <a:r>
              <a:rPr lang="en-US" sz="900" kern="1200" dirty="0" smtClean="0">
                <a:solidFill>
                  <a:schemeClr val="bg1"/>
                </a:solidFill>
              </a:rPr>
              <a:t>MIS External reporting - Royalty (</a:t>
            </a:r>
            <a:r>
              <a:rPr lang="en-US" sz="900" kern="1200" dirty="0" err="1" smtClean="0">
                <a:solidFill>
                  <a:schemeClr val="bg1"/>
                </a:solidFill>
              </a:rPr>
              <a:t>Ravva</a:t>
            </a:r>
            <a:r>
              <a:rPr lang="en-US" sz="900" kern="1200" dirty="0" smtClean="0">
                <a:solidFill>
                  <a:schemeClr val="bg1"/>
                </a:solidFill>
              </a:rPr>
              <a:t>) </a:t>
            </a:r>
            <a:r>
              <a:rPr lang="en-US" sz="900" dirty="0" smtClean="0">
                <a:solidFill>
                  <a:schemeClr val="bg1"/>
                </a:solidFill>
              </a:rPr>
              <a:t>– </a:t>
            </a:r>
            <a:r>
              <a:rPr lang="en-US" sz="900" kern="1200" dirty="0" smtClean="0">
                <a:solidFill>
                  <a:schemeClr val="bg1"/>
                </a:solidFill>
              </a:rPr>
              <a:t>Page 1 of </a:t>
            </a:r>
            <a:r>
              <a:rPr lang="en-US" sz="900" kern="1200" dirty="0">
                <a:solidFill>
                  <a:schemeClr val="bg1"/>
                </a:solidFill>
              </a:rPr>
              <a:t>2</a:t>
            </a:r>
            <a:endParaRPr lang="en-US" sz="900" kern="1200" dirty="0" smtClean="0">
              <a:solidFill>
                <a:schemeClr val="bg1"/>
              </a:solidFill>
            </a:endParaRP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FORM 5A</a:t>
            </a:r>
            <a:endParaRPr lang="en-US" sz="800" b="0" dirty="0">
              <a:solidFill>
                <a:srgbClr val="002060"/>
              </a:solidFill>
            </a:endParaRPr>
          </a:p>
        </p:txBody>
      </p:sp>
      <p:grpSp>
        <p:nvGrpSpPr>
          <p:cNvPr id="2" name="Group 3"/>
          <p:cNvGrpSpPr/>
          <p:nvPr/>
        </p:nvGrpSpPr>
        <p:grpSpPr>
          <a:xfrm>
            <a:off x="3962398" y="3124200"/>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Files in the report in the format as per DGH</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22.2</a:t>
              </a:r>
              <a:endParaRPr lang="en-US" sz="800" b="0" dirty="0">
                <a:solidFill>
                  <a:srgbClr val="002060"/>
                </a:solidFill>
              </a:endParaRPr>
            </a:p>
          </p:txBody>
        </p:sp>
      </p:grpSp>
      <p:grpSp>
        <p:nvGrpSpPr>
          <p:cNvPr id="3" name="Group 2"/>
          <p:cNvGrpSpPr/>
          <p:nvPr/>
        </p:nvGrpSpPr>
        <p:grpSpPr>
          <a:xfrm>
            <a:off x="3962400" y="1752600"/>
            <a:ext cx="2060063" cy="1101905"/>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Calculates the royalty based on production data and revenue generated</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22.1</a:t>
              </a:r>
              <a:endParaRPr lang="en-US" sz="800" b="0" dirty="0">
                <a:solidFill>
                  <a:srgbClr val="002060"/>
                </a:solidFill>
              </a:endParaRPr>
            </a:p>
          </p:txBody>
        </p:sp>
      </p:gr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8" name="Elbow Connector 34"/>
          <p:cNvCxnSpPr>
            <a:cxnSpLocks noChangeShapeType="1"/>
            <a:stCxn id="35" idx="2"/>
            <a:endCxn id="25" idx="1"/>
          </p:cNvCxnSpPr>
          <p:nvPr/>
        </p:nvCxnSpPr>
        <p:spPr bwMode="auto">
          <a:xfrm rot="16200000" flipH="1">
            <a:off x="4991775" y="5853497"/>
            <a:ext cx="279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4" name="Group 3"/>
          <p:cNvGrpSpPr/>
          <p:nvPr/>
        </p:nvGrpSpPr>
        <p:grpSpPr>
          <a:xfrm>
            <a:off x="3962400" y="4572000"/>
            <a:ext cx="2057401" cy="1143000"/>
            <a:chOff x="4191000" y="3046413"/>
            <a:chExt cx="1677988" cy="838200"/>
          </a:xfrm>
        </p:grpSpPr>
        <p:sp>
          <p:nvSpPr>
            <p:cNvPr id="35"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Manager reviews and signs off on the report</a:t>
              </a:r>
            </a:p>
          </p:txBody>
        </p:sp>
        <p:sp>
          <p:nvSpPr>
            <p:cNvPr id="36"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3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22.3</a:t>
              </a:r>
              <a:endParaRPr lang="en-US" sz="800" b="0" dirty="0">
                <a:solidFill>
                  <a:srgbClr val="002060"/>
                </a:solidFill>
              </a:endParaRPr>
            </a:p>
          </p:txBody>
        </p:sp>
      </p:grpSp>
      <p:cxnSp>
        <p:nvCxnSpPr>
          <p:cNvPr id="38" name="Elbow Connector 34"/>
          <p:cNvCxnSpPr>
            <a:cxnSpLocks noChangeShapeType="1"/>
            <a:endCxn id="36" idx="0"/>
          </p:cNvCxnSpPr>
          <p:nvPr/>
        </p:nvCxnSpPr>
        <p:spPr bwMode="auto">
          <a:xfrm rot="5400000">
            <a:off x="4978068" y="4419404"/>
            <a:ext cx="304800" cy="39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3" name="Pentagon 41">
            <a:hlinkClick r:id="rId3" action="ppaction://hlinksldjump"/>
          </p:cNvPr>
          <p:cNvSpPr>
            <a:spLocks noChangeArrowheads="1"/>
          </p:cNvSpPr>
          <p:nvPr/>
        </p:nvSpPr>
        <p:spPr bwMode="auto">
          <a:xfrm>
            <a:off x="1559625" y="2718516"/>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Gas Sale invoices</a:t>
            </a:r>
            <a:endParaRPr lang="en-US" sz="800" b="0" dirty="0">
              <a:solidFill>
                <a:srgbClr val="002060"/>
              </a:solidFill>
            </a:endParaRPr>
          </a:p>
        </p:txBody>
      </p:sp>
      <p:sp>
        <p:nvSpPr>
          <p:cNvPr id="24" name="AutoShape 343">
            <a:hlinkClick r:id="rId4"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26" name="5-Point Star 25">
            <a:hlinkClick r:id="rId5" action="ppaction://hlinksldjump"/>
          </p:cNvPr>
          <p:cNvSpPr/>
          <p:nvPr/>
        </p:nvSpPr>
        <p:spPr bwMode="auto">
          <a:xfrm>
            <a:off x="4027967" y="4637567"/>
            <a:ext cx="152400" cy="152400"/>
          </a:xfrm>
          <a:prstGeom prst="star5">
            <a:avLst/>
          </a:prstGeom>
          <a:solidFill>
            <a:schemeClr val="accent2"/>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61</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.22 </a:t>
            </a:r>
            <a:r>
              <a:rPr lang="en-US" sz="900" kern="1200" dirty="0" smtClean="0">
                <a:solidFill>
                  <a:schemeClr val="bg1"/>
                </a:solidFill>
              </a:rPr>
              <a:t>MIS External reporting - Royalty (</a:t>
            </a:r>
            <a:r>
              <a:rPr lang="en-US" sz="900" kern="1200" dirty="0" err="1" smtClean="0">
                <a:solidFill>
                  <a:schemeClr val="bg1"/>
                </a:solidFill>
              </a:rPr>
              <a:t>Ravva</a:t>
            </a:r>
            <a:r>
              <a:rPr lang="en-US" sz="900" kern="1200" dirty="0" smtClean="0">
                <a:solidFill>
                  <a:schemeClr val="bg1"/>
                </a:solidFill>
              </a:rPr>
              <a:t>) </a:t>
            </a:r>
            <a:r>
              <a:rPr lang="en-US" sz="900" dirty="0" smtClean="0">
                <a:solidFill>
                  <a:schemeClr val="bg1"/>
                </a:solidFill>
              </a:rPr>
              <a:t>– </a:t>
            </a:r>
            <a:r>
              <a:rPr lang="en-US" sz="900" kern="1200" dirty="0" smtClean="0">
                <a:solidFill>
                  <a:schemeClr val="bg1"/>
                </a:solidFill>
              </a:rPr>
              <a:t>Page 2 of 2</a:t>
            </a:r>
          </a:p>
        </p:txBody>
      </p:sp>
      <p:sp>
        <p:nvSpPr>
          <p:cNvPr id="23" name="Pentagon 22"/>
          <p:cNvSpPr/>
          <p:nvPr/>
        </p:nvSpPr>
        <p:spPr bwMode="auto">
          <a:xfrm rot="5400000">
            <a:off x="4939985" y="1605184"/>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4" name="Elbow Connector 34"/>
          <p:cNvCxnSpPr>
            <a:cxnSpLocks noChangeShapeType="1"/>
            <a:stCxn id="23" idx="3"/>
            <a:endCxn id="39" idx="0"/>
          </p:cNvCxnSpPr>
          <p:nvPr/>
        </p:nvCxnSpPr>
        <p:spPr bwMode="auto">
          <a:xfrm rot="16200000" flipH="1">
            <a:off x="5016367" y="2062201"/>
            <a:ext cx="230508" cy="227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2" name="Group 31"/>
          <p:cNvGrpSpPr/>
          <p:nvPr/>
        </p:nvGrpSpPr>
        <p:grpSpPr>
          <a:xfrm>
            <a:off x="3962400" y="2178592"/>
            <a:ext cx="2060063" cy="1101905"/>
            <a:chOff x="4192074" y="1638121"/>
            <a:chExt cx="1677988" cy="838200"/>
          </a:xfrm>
        </p:grpSpPr>
        <p:sp>
          <p:nvSpPr>
            <p:cNvPr id="33"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the report to MOPNG</a:t>
              </a:r>
            </a:p>
          </p:txBody>
        </p:sp>
        <p:sp>
          <p:nvSpPr>
            <p:cNvPr id="39"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0"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22.4</a:t>
              </a:r>
              <a:endParaRPr lang="en-US" sz="800" b="0" dirty="0">
                <a:solidFill>
                  <a:srgbClr val="002060"/>
                </a:solidFill>
              </a:endParaRPr>
            </a:p>
          </p:txBody>
        </p:sp>
      </p:grpSp>
      <p:sp>
        <p:nvSpPr>
          <p:cNvPr id="46" name="AutoShape 44"/>
          <p:cNvSpPr>
            <a:spLocks noChangeArrowheads="1"/>
          </p:cNvSpPr>
          <p:nvPr/>
        </p:nvSpPr>
        <p:spPr bwMode="auto">
          <a:xfrm>
            <a:off x="7526740" y="251460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DGH Report on Royalty</a:t>
            </a:r>
            <a:endParaRPr lang="en-US" sz="800" b="0" dirty="0">
              <a:solidFill>
                <a:srgbClr val="002060"/>
              </a:solidFill>
            </a:endParaRPr>
          </a:p>
        </p:txBody>
      </p:sp>
      <p:cxnSp>
        <p:nvCxnSpPr>
          <p:cNvPr id="47" name="Elbow Connector 34"/>
          <p:cNvCxnSpPr>
            <a:cxnSpLocks noChangeShapeType="1"/>
            <a:stCxn id="33" idx="3"/>
            <a:endCxn id="46" idx="1"/>
          </p:cNvCxnSpPr>
          <p:nvPr/>
        </p:nvCxnSpPr>
        <p:spPr bwMode="auto">
          <a:xfrm>
            <a:off x="6022463" y="2879805"/>
            <a:ext cx="1504277" cy="15795"/>
          </a:xfrm>
          <a:prstGeom prst="straightConnector1">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13"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a:stCxn id="35851" idx="2"/>
            <a:endCxn id="35861" idx="0"/>
          </p:cNvCxnSpPr>
          <p:nvPr/>
        </p:nvCxnSpPr>
        <p:spPr bwMode="auto">
          <a:xfrm rot="5400000">
            <a:off x="4996180" y="2988596"/>
            <a:ext cx="269695" cy="151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62</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.23 </a:t>
            </a:r>
            <a:r>
              <a:rPr lang="en-US" sz="900" kern="1200" dirty="0" smtClean="0">
                <a:solidFill>
                  <a:schemeClr val="bg1"/>
                </a:solidFill>
              </a:rPr>
              <a:t>MIS Internal Reporting - Corporate </a:t>
            </a:r>
            <a:r>
              <a:rPr lang="en-US" sz="900" dirty="0" smtClean="0">
                <a:solidFill>
                  <a:schemeClr val="bg1"/>
                </a:solidFill>
              </a:rPr>
              <a:t>– </a:t>
            </a:r>
            <a:r>
              <a:rPr lang="en-US" sz="900" kern="1200" dirty="0" smtClean="0">
                <a:solidFill>
                  <a:schemeClr val="bg1"/>
                </a:solidFill>
              </a:rPr>
              <a:t>Page 1 of </a:t>
            </a:r>
            <a:r>
              <a:rPr lang="en-US" sz="900" kern="1200" dirty="0">
                <a:solidFill>
                  <a:schemeClr val="bg1"/>
                </a:solidFill>
              </a:rPr>
              <a:t>2</a:t>
            </a:r>
            <a:endParaRPr lang="en-US" sz="900" kern="1200" dirty="0" smtClean="0">
              <a:solidFill>
                <a:schemeClr val="bg1"/>
              </a:solidFill>
            </a:endParaRPr>
          </a:p>
        </p:txBody>
      </p:sp>
      <p:sp>
        <p:nvSpPr>
          <p:cNvPr id="35860" name="Pentagon 41">
            <a:hlinkClick r:id="rId3" action="ppaction://hlinksldjump"/>
          </p:cNvPr>
          <p:cNvSpPr>
            <a:spLocks noChangeArrowheads="1"/>
          </p:cNvSpPr>
          <p:nvPr/>
        </p:nvSpPr>
        <p:spPr bwMode="auto">
          <a:xfrm>
            <a:off x="1553485" y="1830449"/>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Dispatch report</a:t>
            </a:r>
            <a:endParaRPr lang="en-US" sz="800" b="0" dirty="0">
              <a:solidFill>
                <a:srgbClr val="002060"/>
              </a:solidFill>
            </a:endParaRPr>
          </a:p>
        </p:txBody>
      </p:sp>
      <p:grpSp>
        <p:nvGrpSpPr>
          <p:cNvPr id="2" name="Group 3"/>
          <p:cNvGrpSpPr/>
          <p:nvPr/>
        </p:nvGrpSpPr>
        <p:grpSpPr>
          <a:xfrm>
            <a:off x="3962398" y="3124200"/>
            <a:ext cx="2057401" cy="1143000"/>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Files in the report in the format as per DGH</a:t>
              </a: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23.2</a:t>
              </a:r>
              <a:endParaRPr lang="en-US" sz="800" b="0" dirty="0">
                <a:solidFill>
                  <a:srgbClr val="002060"/>
                </a:solidFill>
              </a:endParaRPr>
            </a:p>
          </p:txBody>
        </p:sp>
      </p:grpSp>
      <p:grpSp>
        <p:nvGrpSpPr>
          <p:cNvPr id="3" name="Group 2"/>
          <p:cNvGrpSpPr/>
          <p:nvPr/>
        </p:nvGrpSpPr>
        <p:grpSpPr>
          <a:xfrm>
            <a:off x="3962400" y="1752600"/>
            <a:ext cx="2060063" cy="1101905"/>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Calculates the royalty based on production data and revenue generated</a:t>
              </a: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23.1</a:t>
              </a:r>
              <a:endParaRPr lang="en-US" sz="800" b="0" dirty="0">
                <a:solidFill>
                  <a:srgbClr val="002060"/>
                </a:solidFill>
              </a:endParaRPr>
            </a:p>
          </p:txBody>
        </p:sp>
      </p:grpSp>
      <p:sp>
        <p:nvSpPr>
          <p:cNvPr id="25" name="Pentagon 24"/>
          <p:cNvSpPr/>
          <p:nvPr/>
        </p:nvSpPr>
        <p:spPr bwMode="auto">
          <a:xfrm rot="5400000">
            <a:off x="4942196" y="6032518"/>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8" name="Elbow Connector 34"/>
          <p:cNvCxnSpPr>
            <a:cxnSpLocks noChangeShapeType="1"/>
            <a:stCxn id="35" idx="2"/>
            <a:endCxn id="25" idx="1"/>
          </p:cNvCxnSpPr>
          <p:nvPr/>
        </p:nvCxnSpPr>
        <p:spPr bwMode="auto">
          <a:xfrm rot="16200000" flipH="1">
            <a:off x="4991775" y="5853497"/>
            <a:ext cx="279418" cy="242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4" name="Group 3"/>
          <p:cNvGrpSpPr/>
          <p:nvPr/>
        </p:nvGrpSpPr>
        <p:grpSpPr>
          <a:xfrm>
            <a:off x="3962400" y="4572000"/>
            <a:ext cx="2057401" cy="1143000"/>
            <a:chOff x="4191000" y="3046413"/>
            <a:chExt cx="1677988" cy="838200"/>
          </a:xfrm>
        </p:grpSpPr>
        <p:sp>
          <p:nvSpPr>
            <p:cNvPr id="35"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Manager reviews and signs off on the report</a:t>
              </a:r>
            </a:p>
          </p:txBody>
        </p:sp>
        <p:sp>
          <p:nvSpPr>
            <p:cNvPr id="36"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Sales Manager Finance</a:t>
              </a:r>
              <a:endParaRPr lang="en-US" sz="800" b="0" dirty="0">
                <a:solidFill>
                  <a:srgbClr val="002060"/>
                </a:solidFill>
              </a:endParaRPr>
            </a:p>
          </p:txBody>
        </p:sp>
        <p:sp>
          <p:nvSpPr>
            <p:cNvPr id="3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23.3</a:t>
              </a:r>
              <a:endParaRPr lang="en-US" sz="800" b="0" dirty="0">
                <a:solidFill>
                  <a:srgbClr val="002060"/>
                </a:solidFill>
              </a:endParaRPr>
            </a:p>
          </p:txBody>
        </p:sp>
      </p:grpSp>
      <p:cxnSp>
        <p:nvCxnSpPr>
          <p:cNvPr id="38" name="Elbow Connector 34"/>
          <p:cNvCxnSpPr>
            <a:cxnSpLocks noChangeShapeType="1"/>
            <a:endCxn id="36" idx="0"/>
          </p:cNvCxnSpPr>
          <p:nvPr/>
        </p:nvCxnSpPr>
        <p:spPr bwMode="auto">
          <a:xfrm rot="5400000">
            <a:off x="4978068" y="4419404"/>
            <a:ext cx="304800" cy="392"/>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3" name="Pentagon 41">
            <a:hlinkClick r:id="rId3" action="ppaction://hlinksldjump"/>
          </p:cNvPr>
          <p:cNvSpPr>
            <a:spLocks noChangeArrowheads="1"/>
          </p:cNvSpPr>
          <p:nvPr/>
        </p:nvSpPr>
        <p:spPr bwMode="auto">
          <a:xfrm>
            <a:off x="1559625" y="2718516"/>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FORM 5A</a:t>
            </a:r>
            <a:endParaRPr lang="en-US" sz="800" b="0" dirty="0">
              <a:solidFill>
                <a:srgbClr val="002060"/>
              </a:solidFill>
            </a:endParaRPr>
          </a:p>
        </p:txBody>
      </p:sp>
      <p:sp>
        <p:nvSpPr>
          <p:cNvPr id="24" name="Pentagon 41">
            <a:hlinkClick r:id="rId3" action="ppaction://hlinksldjump"/>
          </p:cNvPr>
          <p:cNvSpPr>
            <a:spLocks noChangeArrowheads="1"/>
          </p:cNvSpPr>
          <p:nvPr/>
        </p:nvSpPr>
        <p:spPr bwMode="auto">
          <a:xfrm>
            <a:off x="1557322" y="3632916"/>
            <a:ext cx="1290778" cy="786684"/>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Invoices details</a:t>
            </a:r>
            <a:endParaRPr lang="en-US" sz="800" b="0" dirty="0">
              <a:solidFill>
                <a:srgbClr val="002060"/>
              </a:solidFill>
            </a:endParaRPr>
          </a:p>
        </p:txBody>
      </p:sp>
      <p:cxnSp>
        <p:nvCxnSpPr>
          <p:cNvPr id="39" name="Elbow Connector 32"/>
          <p:cNvCxnSpPr>
            <a:cxnSpLocks noChangeShapeType="1"/>
            <a:endCxn id="35860" idx="3"/>
          </p:cNvCxnSpPr>
          <p:nvPr/>
        </p:nvCxnSpPr>
        <p:spPr bwMode="auto">
          <a:xfrm rot="16200000" flipV="1">
            <a:off x="1944715" y="3123340"/>
            <a:ext cx="1802935" cy="3837"/>
          </a:xfrm>
          <a:prstGeom prst="bentConnector2">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54" name="Elbow Connector 32"/>
          <p:cNvCxnSpPr>
            <a:cxnSpLocks noChangeShapeType="1"/>
          </p:cNvCxnSpPr>
          <p:nvPr/>
        </p:nvCxnSpPr>
        <p:spPr bwMode="auto">
          <a:xfrm flipV="1">
            <a:off x="2850403" y="2209803"/>
            <a:ext cx="1111997" cy="902055"/>
          </a:xfrm>
          <a:prstGeom prst="bentConnector3">
            <a:avLst>
              <a:gd name="adj1" fmla="val -193"/>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6" name="Action Button: Information 25">
            <a:hlinkClick r:id="rId4" action="ppaction://hlinksldjump" highlightClick="1"/>
          </p:cNvPr>
          <p:cNvSpPr/>
          <p:nvPr/>
        </p:nvSpPr>
        <p:spPr bwMode="auto">
          <a:xfrm>
            <a:off x="5791200" y="2694296"/>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
        <p:nvSpPr>
          <p:cNvPr id="27" name="AutoShape 343">
            <a:hlinkClick r:id="rId5"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63</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OC.23 </a:t>
            </a:r>
            <a:r>
              <a:rPr lang="en-US" sz="900" kern="1200" dirty="0" smtClean="0">
                <a:solidFill>
                  <a:schemeClr val="bg1"/>
                </a:solidFill>
              </a:rPr>
              <a:t>MIS Internal Reporting - Corporate </a:t>
            </a:r>
            <a:r>
              <a:rPr lang="en-US" sz="900" dirty="0" smtClean="0">
                <a:solidFill>
                  <a:schemeClr val="bg1"/>
                </a:solidFill>
              </a:rPr>
              <a:t>– </a:t>
            </a:r>
            <a:r>
              <a:rPr lang="en-US" sz="900" kern="1200" dirty="0" smtClean="0">
                <a:solidFill>
                  <a:schemeClr val="bg1"/>
                </a:solidFill>
              </a:rPr>
              <a:t>Page 2 of 2</a:t>
            </a:r>
          </a:p>
        </p:txBody>
      </p:sp>
      <p:sp>
        <p:nvSpPr>
          <p:cNvPr id="23" name="Pentagon 22"/>
          <p:cNvSpPr/>
          <p:nvPr/>
        </p:nvSpPr>
        <p:spPr bwMode="auto">
          <a:xfrm rot="5400000">
            <a:off x="4939985" y="1605184"/>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smtClean="0">
                <a:solidFill>
                  <a:srgbClr val="002060"/>
                </a:solidFill>
              </a:rPr>
              <a:t>1</a:t>
            </a:r>
            <a:endParaRPr lang="en-US" sz="800" b="0" dirty="0">
              <a:solidFill>
                <a:srgbClr val="002060"/>
              </a:solidFill>
            </a:endParaRPr>
          </a:p>
        </p:txBody>
      </p:sp>
      <p:cxnSp>
        <p:nvCxnSpPr>
          <p:cNvPr id="24" name="Elbow Connector 34"/>
          <p:cNvCxnSpPr>
            <a:cxnSpLocks noChangeShapeType="1"/>
            <a:stCxn id="23" idx="3"/>
            <a:endCxn id="39" idx="0"/>
          </p:cNvCxnSpPr>
          <p:nvPr/>
        </p:nvCxnSpPr>
        <p:spPr bwMode="auto">
          <a:xfrm rot="16200000" flipH="1">
            <a:off x="5016367" y="2062201"/>
            <a:ext cx="230508" cy="2273"/>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2" name="Group 31"/>
          <p:cNvGrpSpPr/>
          <p:nvPr/>
        </p:nvGrpSpPr>
        <p:grpSpPr>
          <a:xfrm>
            <a:off x="3962400" y="2178592"/>
            <a:ext cx="2060063" cy="1101905"/>
            <a:chOff x="4192074" y="1638121"/>
            <a:chExt cx="1677988" cy="838200"/>
          </a:xfrm>
        </p:grpSpPr>
        <p:sp>
          <p:nvSpPr>
            <p:cNvPr id="33"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Sends the MIS report consisting of split working and invoices to Corporate Reporting team and JV partners</a:t>
              </a:r>
            </a:p>
          </p:txBody>
        </p:sp>
        <p:sp>
          <p:nvSpPr>
            <p:cNvPr id="39"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0"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23.4</a:t>
              </a:r>
              <a:endParaRPr lang="en-US" sz="800" b="0" dirty="0">
                <a:solidFill>
                  <a:srgbClr val="002060"/>
                </a:solidFill>
              </a:endParaRPr>
            </a:p>
          </p:txBody>
        </p:sp>
      </p:grpSp>
      <p:sp>
        <p:nvSpPr>
          <p:cNvPr id="46" name="AutoShape 44"/>
          <p:cNvSpPr>
            <a:spLocks noChangeArrowheads="1"/>
          </p:cNvSpPr>
          <p:nvPr/>
        </p:nvSpPr>
        <p:spPr bwMode="auto">
          <a:xfrm>
            <a:off x="7526740" y="2514600"/>
            <a:ext cx="1143000" cy="762000"/>
          </a:xfrm>
          <a:prstGeom prst="flowChartOffpageConnector">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buFont typeface="Wingdings" panose="05000000000000000000" pitchFamily="2" charset="2"/>
              <a:buNone/>
            </a:pPr>
            <a:r>
              <a:rPr lang="en-US" sz="800" b="0" dirty="0" smtClean="0">
                <a:solidFill>
                  <a:srgbClr val="002060"/>
                </a:solidFill>
              </a:rPr>
              <a:t>MIS report</a:t>
            </a:r>
            <a:endParaRPr lang="en-US" sz="800" b="0" dirty="0">
              <a:solidFill>
                <a:srgbClr val="002060"/>
              </a:solidFill>
            </a:endParaRPr>
          </a:p>
        </p:txBody>
      </p:sp>
      <p:cxnSp>
        <p:nvCxnSpPr>
          <p:cNvPr id="47" name="Elbow Connector 34"/>
          <p:cNvCxnSpPr>
            <a:cxnSpLocks noChangeShapeType="1"/>
            <a:stCxn id="33" idx="3"/>
            <a:endCxn id="46" idx="1"/>
          </p:cNvCxnSpPr>
          <p:nvPr/>
        </p:nvCxnSpPr>
        <p:spPr bwMode="auto">
          <a:xfrm>
            <a:off x="6022463" y="2879805"/>
            <a:ext cx="1504277" cy="15795"/>
          </a:xfrm>
          <a:prstGeom prst="straightConnector1">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13"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Tree>
    <p:extLst>
      <p:ext uri="{BB962C8B-B14F-4D97-AF65-F5344CB8AC3E}">
        <p14:creationId xmlns:p14="http://schemas.microsoft.com/office/powerpoint/2010/main" xmlns="" val="13216104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2"/>
          <p:cNvSpPr txBox="1">
            <a:spLocks noChangeArrowheads="1"/>
          </p:cNvSpPr>
          <p:nvPr/>
        </p:nvSpPr>
        <p:spPr bwMode="auto">
          <a:xfrm>
            <a:off x="8458200"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04977FCA-CC73-43D7-9EE2-9433BC45C1B3}"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64</a:t>
            </a:fld>
            <a:endParaRPr lang="en-US" sz="900">
              <a:solidFill>
                <a:srgbClr val="006892"/>
              </a:solidFill>
            </a:endParaRPr>
          </a:p>
        </p:txBody>
      </p:sp>
      <p:sp>
        <p:nvSpPr>
          <p:cNvPr id="8" name="AutoShape 343">
            <a:hlinkClick r:id="rId2" action="ppaction://hlinksldjump"/>
          </p:cNvPr>
          <p:cNvSpPr>
            <a:spLocks noChangeArrowheads="1"/>
          </p:cNvSpPr>
          <p:nvPr/>
        </p:nvSpPr>
        <p:spPr bwMode="auto">
          <a:xfrm rot="16200000">
            <a:off x="4158997" y="260603"/>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smtClean="0">
                <a:solidFill>
                  <a:schemeClr val="tx2">
                    <a:lumMod val="85000"/>
                    <a:lumOff val="15000"/>
                  </a:schemeClr>
                </a:solidFill>
              </a:rPr>
              <a:t>Process Narrative</a:t>
            </a:r>
            <a:endParaRPr lang="en-US" sz="900" dirty="0">
              <a:solidFill>
                <a:schemeClr val="tx2">
                  <a:lumMod val="85000"/>
                  <a:lumOff val="15000"/>
                </a:schemeClr>
              </a:solidFill>
            </a:endParaRPr>
          </a:p>
        </p:txBody>
      </p:sp>
      <p:graphicFrame>
        <p:nvGraphicFramePr>
          <p:cNvPr id="5" name="Group 428"/>
          <p:cNvGraphicFramePr>
            <a:graphicFrameLocks noGrp="1"/>
          </p:cNvGraphicFramePr>
          <p:nvPr>
            <p:extLst>
              <p:ext uri="{D42A27DB-BD31-4B8C-83A1-F6EECF244321}">
                <p14:modId xmlns:p14="http://schemas.microsoft.com/office/powerpoint/2010/main" xmlns="" val="1291521391"/>
              </p:ext>
            </p:extLst>
          </p:nvPr>
        </p:nvGraphicFramePr>
        <p:xfrm>
          <a:off x="609600" y="1076324"/>
          <a:ext cx="8123141" cy="5298612"/>
        </p:xfrm>
        <a:graphic>
          <a:graphicData uri="http://schemas.openxmlformats.org/drawingml/2006/table">
            <a:tbl>
              <a:tblPr/>
              <a:tblGrid>
                <a:gridCol w="817880"/>
                <a:gridCol w="7305261"/>
              </a:tblGrid>
              <a:tr h="447676">
                <a:tc>
                  <a:txBody>
                    <a:bodyPr/>
                    <a:lstStyle/>
                    <a:p>
                      <a:pPr marL="0" marR="0" lvl="0" indent="0" algn="ctr" defTabSz="457200" rtl="0" eaLnBrk="1" fontAlgn="ctr" latinLnBrk="0" hangingPunct="1">
                        <a:lnSpc>
                          <a:spcPct val="12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cs typeface="Arial" charset="0"/>
                        </a:rPr>
                        <a:t>Step No.</a:t>
                      </a:r>
                      <a:endParaRPr kumimoji="0" lang="en-US" sz="1200" b="0" i="0" u="none" strike="noStrike" cap="none" normalizeH="0" baseline="0" dirty="0" smtClean="0">
                        <a:ln>
                          <a:noFill/>
                        </a:ln>
                        <a:solidFill>
                          <a:schemeClr val="bg1"/>
                        </a:solidFill>
                        <a:effectLst/>
                        <a:latin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457200" rtl="0" eaLnBrk="1" fontAlgn="ctr" latinLnBrk="0" hangingPunct="1">
                        <a:lnSpc>
                          <a:spcPct val="12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cs typeface="Arial" charset="0"/>
                        </a:rPr>
                        <a:t>Step Details</a:t>
                      </a:r>
                      <a:endParaRPr kumimoji="0" lang="en-US" sz="1200" b="0" i="0" u="none" strike="noStrike" cap="none" normalizeH="0" baseline="0" dirty="0" smtClean="0">
                        <a:ln>
                          <a:noFill/>
                        </a:ln>
                        <a:solidFill>
                          <a:schemeClr val="bg1"/>
                        </a:solidFill>
                        <a:effectLst/>
                        <a:latin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r>
              <a:tr h="385546">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Tax codes are predefined in SAP based on the region and tax code (VAT or CST) are automatically picked in customer details based on the region selected.</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546">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Associate / Senior Associate Sales Finance setups a contract in SAP (based on the Sales Agreement), which is a system requirement to create a sales order and subsequently an outbound delivery number</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2.1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Condition tab is a reference tab in SAP including the following details which are used at the time of invoicing</a:t>
                      </a:r>
                    </a:p>
                    <a:p>
                      <a:pPr marL="228600" marR="0" lvl="0" indent="-228600" algn="l" defTabSz="457200" rtl="0" eaLnBrk="1" fontAlgn="base" latinLnBrk="0" hangingPunct="1">
                        <a:lnSpc>
                          <a:spcPct val="100000"/>
                        </a:lnSpc>
                        <a:spcBef>
                          <a:spcPct val="40000"/>
                        </a:spcBef>
                        <a:spcAft>
                          <a:spcPct val="0"/>
                        </a:spcAft>
                        <a:buClrTx/>
                        <a:buSzTx/>
                        <a:buFont typeface="Wingdings" pitchFamily="2" charset="2"/>
                        <a:buAutoNum type="alphaLcPeriod"/>
                        <a:tabLst/>
                      </a:pPr>
                      <a:r>
                        <a:rPr kumimoji="0" lang="en-US" sz="1000" b="0" i="0" u="none" strike="noStrike" cap="none" normalizeH="0" baseline="0" dirty="0" smtClean="0">
                          <a:ln>
                            <a:noFill/>
                          </a:ln>
                          <a:solidFill>
                            <a:schemeClr val="tx1"/>
                          </a:solidFill>
                          <a:effectLst/>
                          <a:latin typeface="Arial" charset="0"/>
                        </a:rPr>
                        <a:t>Material Code –  It defines the material to be sold and sets the default price of the commodity. The price of crude oil is set up as USD 10 for 10 barrels in the conditions and is reflected as this in the contract as well.  However, this has no impact on the price at which invoicing is done.</a:t>
                      </a:r>
                    </a:p>
                    <a:p>
                      <a:pPr marL="228600" marR="0" lvl="0" indent="-228600" algn="l" defTabSz="457200" rtl="0" eaLnBrk="1" fontAlgn="base" latinLnBrk="0" hangingPunct="1">
                        <a:lnSpc>
                          <a:spcPct val="100000"/>
                        </a:lnSpc>
                        <a:spcBef>
                          <a:spcPct val="40000"/>
                        </a:spcBef>
                        <a:spcAft>
                          <a:spcPct val="0"/>
                        </a:spcAft>
                        <a:buClrTx/>
                        <a:buSzTx/>
                        <a:buFont typeface="Wingdings" pitchFamily="2" charset="2"/>
                        <a:buAutoNum type="alphaLcPeriod"/>
                        <a:tabLst/>
                      </a:pPr>
                      <a:r>
                        <a:rPr kumimoji="0" lang="en-US" sz="1000" b="0" i="0" u="none" strike="noStrike" cap="none" normalizeH="0" baseline="0" dirty="0" smtClean="0">
                          <a:ln>
                            <a:noFill/>
                          </a:ln>
                          <a:solidFill>
                            <a:schemeClr val="tx1"/>
                          </a:solidFill>
                          <a:effectLst/>
                          <a:latin typeface="Arial" charset="0"/>
                        </a:rPr>
                        <a:t>Tax Rate - Tax rates are entered in conditions based on confirmation from Tax team </a:t>
                      </a:r>
                    </a:p>
                    <a:p>
                      <a:pPr marL="228600" marR="0" lvl="0" indent="-228600" algn="l" defTabSz="457200" rtl="0" eaLnBrk="1" fontAlgn="base" latinLnBrk="0" hangingPunct="1">
                        <a:lnSpc>
                          <a:spcPct val="100000"/>
                        </a:lnSpc>
                        <a:spcBef>
                          <a:spcPct val="40000"/>
                        </a:spcBef>
                        <a:spcAft>
                          <a:spcPct val="0"/>
                        </a:spcAft>
                        <a:buClrTx/>
                        <a:buSzTx/>
                        <a:buFont typeface="Wingdings" pitchFamily="2" charset="2"/>
                        <a:buAutoNum type="alphaLcPeriod"/>
                        <a:tabLst/>
                      </a:pPr>
                      <a:r>
                        <a:rPr kumimoji="0" lang="en-US" sz="1000" b="0" i="0" u="none" strike="noStrike" cap="none" normalizeH="0" baseline="0" dirty="0" smtClean="0">
                          <a:ln>
                            <a:noFill/>
                          </a:ln>
                          <a:solidFill>
                            <a:schemeClr val="tx1"/>
                          </a:solidFill>
                          <a:effectLst/>
                          <a:latin typeface="Arial" charset="0"/>
                        </a:rPr>
                        <a:t>JV share – The percentage share of the JV partners in the different assets are entered based on the EI sent by JV finance team    </a:t>
                      </a:r>
                    </a:p>
                    <a:p>
                      <a:pPr marL="228600" marR="0" lvl="0" indent="-22860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These conditions have been mapped in SAP at the time of COSA.</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5533">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2.2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Pct val="7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Contract conditions are changed  quarterly for RJ and yearly for </a:t>
                      </a:r>
                      <a:r>
                        <a:rPr kumimoji="0" lang="en-US" sz="1000" b="0" i="0" u="none" strike="noStrike" cap="none" normalizeH="0" baseline="0" dirty="0" err="1" smtClean="0">
                          <a:ln>
                            <a:noFill/>
                          </a:ln>
                          <a:solidFill>
                            <a:schemeClr val="tx1"/>
                          </a:solidFill>
                          <a:effectLst/>
                          <a:latin typeface="Arial" charset="0"/>
                        </a:rPr>
                        <a:t>Ravva</a:t>
                      </a:r>
                      <a:r>
                        <a:rPr kumimoji="0" lang="en-US" sz="1000" b="0" i="0" u="none" strike="noStrike" cap="none" normalizeH="0" baseline="0" dirty="0" smtClean="0">
                          <a:ln>
                            <a:noFill/>
                          </a:ln>
                          <a:solidFill>
                            <a:schemeClr val="tx1"/>
                          </a:solidFill>
                          <a:effectLst/>
                          <a:latin typeface="Arial" charset="0"/>
                        </a:rPr>
                        <a:t> and Cambay due to change in Entitlement Interest. EI is recd from JV finance team after conf from JV partner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0349">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2.3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Following details are in  entered the customer code, estimated quantity, validity period, plant, and shipping point. Saves the contract. . The details entered in conditions are automatically linked to the contract. Associate / Senior Associate Sales Finance verifies if the conditions are picked correctly.</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868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3.1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This process incorporates the changes relating to pricing formulae / discount  or any other backend changes in the contract / sales order. It is the responsibility of the commercial team to ensure that the changes have been incorporated in the agreement as per the DOA.</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828">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3.2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UAT (User Acceptance Testing) document is prepared to verify  the changes done in the system, is as per the user requirement.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828">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4.1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Assay properties changes are changes in the quality of the crude oil and is determined based on a third party report. It is the responsibility of the commercial team to ensure that the changes in assay properties is duly acknowledged by both the Customer and Cairn before incorporating the same in the system.</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advClick="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2"/>
          <p:cNvSpPr txBox="1">
            <a:spLocks noChangeArrowheads="1"/>
          </p:cNvSpPr>
          <p:nvPr/>
        </p:nvSpPr>
        <p:spPr bwMode="auto">
          <a:xfrm>
            <a:off x="8458200"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04977FCA-CC73-43D7-9EE2-9433BC45C1B3}"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65</a:t>
            </a:fld>
            <a:endParaRPr lang="en-US" sz="900">
              <a:solidFill>
                <a:srgbClr val="006892"/>
              </a:solidFill>
            </a:endParaRPr>
          </a:p>
        </p:txBody>
      </p:sp>
      <p:graphicFrame>
        <p:nvGraphicFramePr>
          <p:cNvPr id="5" name="Group 428"/>
          <p:cNvGraphicFramePr>
            <a:graphicFrameLocks noGrp="1"/>
          </p:cNvGraphicFramePr>
          <p:nvPr>
            <p:extLst>
              <p:ext uri="{D42A27DB-BD31-4B8C-83A1-F6EECF244321}">
                <p14:modId xmlns:p14="http://schemas.microsoft.com/office/powerpoint/2010/main" xmlns="" val="1291521391"/>
              </p:ext>
            </p:extLst>
          </p:nvPr>
        </p:nvGraphicFramePr>
        <p:xfrm>
          <a:off x="609600" y="1076324"/>
          <a:ext cx="8123141" cy="4880335"/>
        </p:xfrm>
        <a:graphic>
          <a:graphicData uri="http://schemas.openxmlformats.org/drawingml/2006/table">
            <a:tbl>
              <a:tblPr/>
              <a:tblGrid>
                <a:gridCol w="817880"/>
                <a:gridCol w="7305261"/>
              </a:tblGrid>
              <a:tr h="447676">
                <a:tc>
                  <a:txBody>
                    <a:bodyPr/>
                    <a:lstStyle/>
                    <a:p>
                      <a:pPr marL="0" marR="0" lvl="0" indent="0" algn="ctr" defTabSz="457200" rtl="0" eaLnBrk="1" fontAlgn="ctr" latinLnBrk="0" hangingPunct="1">
                        <a:lnSpc>
                          <a:spcPct val="12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cs typeface="Arial" charset="0"/>
                        </a:rPr>
                        <a:t>Step No.</a:t>
                      </a:r>
                      <a:endParaRPr kumimoji="0" lang="en-US" sz="1200" b="0" i="0" u="none" strike="noStrike" cap="none" normalizeH="0" baseline="0" dirty="0" smtClean="0">
                        <a:ln>
                          <a:noFill/>
                        </a:ln>
                        <a:solidFill>
                          <a:schemeClr val="bg1"/>
                        </a:solidFill>
                        <a:effectLst/>
                        <a:latin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457200" rtl="0" eaLnBrk="1" fontAlgn="ctr" latinLnBrk="0" hangingPunct="1">
                        <a:lnSpc>
                          <a:spcPct val="12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cs typeface="Arial" charset="0"/>
                        </a:rPr>
                        <a:t>Step Details</a:t>
                      </a:r>
                      <a:endParaRPr kumimoji="0" lang="en-US" sz="1200" b="0" i="0" u="none" strike="noStrike" cap="none" normalizeH="0" baseline="0" dirty="0" smtClean="0">
                        <a:ln>
                          <a:noFill/>
                        </a:ln>
                        <a:solidFill>
                          <a:schemeClr val="bg1"/>
                        </a:solidFill>
                        <a:effectLst/>
                        <a:latin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r>
              <a:tr h="1042328">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5.1.1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Base documents:</a:t>
                      </a:r>
                    </a:p>
                    <a:p>
                      <a:pPr marL="177800" marR="0" lvl="0" indent="-177800" algn="l" defTabSz="457200" rtl="0" eaLnBrk="1" fontAlgn="base" latinLnBrk="0" hangingPunct="1">
                        <a:lnSpc>
                          <a:spcPct val="100000"/>
                        </a:lnSpc>
                        <a:spcBef>
                          <a:spcPct val="40000"/>
                        </a:spcBef>
                        <a:spcAft>
                          <a:spcPct val="0"/>
                        </a:spcAft>
                        <a:buClrTx/>
                        <a:buSzTx/>
                        <a:buFont typeface="+mj-lt"/>
                        <a:buAutoNum type="alphaLcParenR"/>
                        <a:tabLst/>
                      </a:pPr>
                      <a:r>
                        <a:rPr kumimoji="0" lang="en-US" sz="1000" b="0" i="0" u="none" strike="noStrike" cap="none" normalizeH="0" baseline="0" dirty="0" smtClean="0">
                          <a:ln>
                            <a:noFill/>
                          </a:ln>
                          <a:solidFill>
                            <a:schemeClr val="tx1"/>
                          </a:solidFill>
                          <a:effectLst/>
                          <a:latin typeface="Arial" charset="0"/>
                        </a:rPr>
                        <a:t>Rajasthan - Joint ticket is a document prepared at the site which depicts the following primary information-</a:t>
                      </a:r>
                    </a:p>
                    <a:p>
                      <a:pPr marL="344488" marR="0" lvl="0" indent="-177800" algn="l" defTabSz="457200" rtl="0" eaLnBrk="1" fontAlgn="base" latinLnBrk="0" hangingPunct="1">
                        <a:lnSpc>
                          <a:spcPct val="100000"/>
                        </a:lnSpc>
                        <a:spcBef>
                          <a:spcPct val="40000"/>
                        </a:spcBef>
                        <a:spcAft>
                          <a:spcPct val="0"/>
                        </a:spcAft>
                        <a:buClrTx/>
                        <a:buSzTx/>
                        <a:buFont typeface="+mj-lt"/>
                        <a:buAutoNum type="romanLcPeriod"/>
                        <a:tabLst/>
                      </a:pPr>
                      <a:r>
                        <a:rPr kumimoji="0" lang="en-US" sz="1000" b="0" i="0" u="none" strike="noStrike" cap="none" normalizeH="0" baseline="0" dirty="0" smtClean="0">
                          <a:ln>
                            <a:noFill/>
                          </a:ln>
                          <a:solidFill>
                            <a:schemeClr val="tx1"/>
                          </a:solidFill>
                          <a:effectLst/>
                          <a:latin typeface="Arial" charset="0"/>
                        </a:rPr>
                        <a:t>Gross receipt at delivery point – this is obtained from custody transfer meters installed at the delivery points</a:t>
                      </a:r>
                    </a:p>
                    <a:p>
                      <a:pPr marL="344488" marR="0" lvl="0" indent="-177800" algn="l" defTabSz="457200" rtl="0" eaLnBrk="1" fontAlgn="base" latinLnBrk="0" hangingPunct="1">
                        <a:lnSpc>
                          <a:spcPct val="100000"/>
                        </a:lnSpc>
                        <a:spcBef>
                          <a:spcPct val="40000"/>
                        </a:spcBef>
                        <a:spcAft>
                          <a:spcPct val="0"/>
                        </a:spcAft>
                        <a:buClrTx/>
                        <a:buSzTx/>
                        <a:buFont typeface="+mj-lt"/>
                        <a:buAutoNum type="romanLcPeriod"/>
                        <a:tabLst/>
                      </a:pPr>
                      <a:r>
                        <a:rPr kumimoji="0" lang="en-US" sz="1000" b="0" i="0" u="none" strike="noStrike" cap="none" normalizeH="0" baseline="0" dirty="0" smtClean="0">
                          <a:ln>
                            <a:noFill/>
                          </a:ln>
                          <a:solidFill>
                            <a:schemeClr val="tx1"/>
                          </a:solidFill>
                          <a:effectLst/>
                          <a:latin typeface="Arial" charset="0"/>
                        </a:rPr>
                        <a:t>BS&amp;W (Basic Sediments &amp; Water) percentage – calculated via laboratory testing (sampling done via auto sampler) done at the delivery point</a:t>
                      </a:r>
                    </a:p>
                    <a:p>
                      <a:pPr marL="344488" marR="0" lvl="0" indent="-177800" algn="l" defTabSz="457200" rtl="0" eaLnBrk="1" fontAlgn="base" latinLnBrk="0" hangingPunct="1">
                        <a:lnSpc>
                          <a:spcPct val="100000"/>
                        </a:lnSpc>
                        <a:spcBef>
                          <a:spcPct val="40000"/>
                        </a:spcBef>
                        <a:spcAft>
                          <a:spcPct val="0"/>
                        </a:spcAft>
                        <a:buClrTx/>
                        <a:buSzTx/>
                        <a:buFont typeface="+mj-lt"/>
                        <a:buAutoNum type="romanLcPeriod"/>
                        <a:tabLst/>
                      </a:pPr>
                      <a:r>
                        <a:rPr kumimoji="0" lang="en-US" sz="1000" b="0" i="0" u="none" strike="noStrike" cap="none" normalizeH="0" baseline="0" dirty="0" smtClean="0">
                          <a:ln>
                            <a:noFill/>
                          </a:ln>
                          <a:solidFill>
                            <a:schemeClr val="tx1"/>
                          </a:solidFill>
                          <a:effectLst/>
                          <a:latin typeface="Arial" charset="0"/>
                        </a:rPr>
                        <a:t>Net receipts at delivery point – difference in gross receipts and BS&amp;W</a:t>
                      </a:r>
                    </a:p>
                    <a:p>
                      <a:pPr marL="230188" marR="0" lvl="0" indent="0" algn="l" defTabSz="457200" rtl="0" eaLnBrk="1" fontAlgn="base" latinLnBrk="0" hangingPunct="1">
                        <a:lnSpc>
                          <a:spcPct val="100000"/>
                        </a:lnSpc>
                        <a:spcBef>
                          <a:spcPct val="40000"/>
                        </a:spcBef>
                        <a:spcAft>
                          <a:spcPct val="0"/>
                        </a:spcAft>
                        <a:buClrTx/>
                        <a:buSzTx/>
                        <a:buFont typeface="+mj-lt"/>
                        <a:buNone/>
                        <a:tabLst/>
                      </a:pPr>
                      <a:r>
                        <a:rPr kumimoji="0" lang="en-US" sz="1000" b="0" i="0" u="none" strike="noStrike" cap="none" normalizeH="0" baseline="0" dirty="0" smtClean="0">
                          <a:ln>
                            <a:noFill/>
                          </a:ln>
                          <a:solidFill>
                            <a:schemeClr val="tx1"/>
                          </a:solidFill>
                          <a:effectLst/>
                          <a:latin typeface="Arial" charset="0"/>
                        </a:rPr>
                        <a:t>The joint ticket is signed off by the representatives of the customer and the entity as well as by a third party surveyor (SGS) and forms the basis of invoicing.</a:t>
                      </a:r>
                    </a:p>
                    <a:p>
                      <a:pPr marL="177800" marR="0" lvl="0" indent="-177800" algn="l" defTabSz="457200" rtl="0" eaLnBrk="1" fontAlgn="base" latinLnBrk="0" hangingPunct="1">
                        <a:lnSpc>
                          <a:spcPct val="100000"/>
                        </a:lnSpc>
                        <a:spcBef>
                          <a:spcPct val="40000"/>
                        </a:spcBef>
                        <a:spcAft>
                          <a:spcPct val="0"/>
                        </a:spcAft>
                        <a:buClrTx/>
                        <a:buSzTx/>
                        <a:buFont typeface="+mj-lt"/>
                        <a:buAutoNum type="alphaLcParenR" startAt="2"/>
                        <a:tabLst/>
                      </a:pPr>
                      <a:r>
                        <a:rPr kumimoji="0" lang="en-US" sz="1000" b="0" i="0" u="none" strike="noStrike" cap="none" normalizeH="0" baseline="0" dirty="0" err="1" smtClean="0">
                          <a:ln>
                            <a:noFill/>
                          </a:ln>
                          <a:solidFill>
                            <a:schemeClr val="tx1"/>
                          </a:solidFill>
                          <a:effectLst/>
                          <a:latin typeface="Arial" charset="0"/>
                        </a:rPr>
                        <a:t>Ravva</a:t>
                      </a:r>
                      <a:r>
                        <a:rPr kumimoji="0" lang="en-US" sz="1000" b="0" i="0" u="none" strike="noStrike" cap="none" normalizeH="0" baseline="0" dirty="0" smtClean="0">
                          <a:ln>
                            <a:noFill/>
                          </a:ln>
                          <a:solidFill>
                            <a:schemeClr val="tx1"/>
                          </a:solidFill>
                          <a:effectLst/>
                          <a:latin typeface="Arial" charset="0"/>
                        </a:rPr>
                        <a:t> - Bill of Lading is prepared by the buyer representatives for quantity A and is signed off by the vessel master as an acknowledgement of the received quantity. The Bill of Lading forms the basis of invoicing</a:t>
                      </a:r>
                    </a:p>
                    <a:p>
                      <a:pPr marL="177800" marR="0" lvl="0" indent="-177800" algn="l" defTabSz="457200" rtl="0" eaLnBrk="1" fontAlgn="base" latinLnBrk="0" hangingPunct="1">
                        <a:lnSpc>
                          <a:spcPct val="100000"/>
                        </a:lnSpc>
                        <a:spcBef>
                          <a:spcPct val="40000"/>
                        </a:spcBef>
                        <a:spcAft>
                          <a:spcPct val="0"/>
                        </a:spcAft>
                        <a:buClrTx/>
                        <a:buSzTx/>
                        <a:buFont typeface="+mj-lt"/>
                        <a:buAutoNum type="alphaLcParenR" startAt="2"/>
                        <a:tabLst/>
                      </a:pPr>
                      <a:r>
                        <a:rPr kumimoji="0" lang="en-US" sz="1000" b="0" i="0" u="none" strike="noStrike" cap="none" normalizeH="0" baseline="0" dirty="0" smtClean="0">
                          <a:ln>
                            <a:noFill/>
                          </a:ln>
                          <a:solidFill>
                            <a:schemeClr val="tx1"/>
                          </a:solidFill>
                          <a:effectLst/>
                          <a:latin typeface="Arial" charset="0"/>
                        </a:rPr>
                        <a:t>Cambay - Crude Oil Receipt Certificate is prepared by ONGC based on the daily tank dip certificate at the end of the month providing the cumulative quantity received during the month</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064">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5.1.2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Pct val="7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Outbound delivery number is a unique SAP generated number. Production site teams enters the details of the pumped quantity to the customer based on the signed joint tickets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6979">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5.1.3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Quantity as per the outbound delivery is displayed; price is automatically updated as per the formula set in SAP (Quantity and price cannot be altered)</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571">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5.2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rPr>
                        <a:t>Accounting document is automatically generated where the total sales tax amount is accounted in the books of the JV</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5.4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The invoice displays the EI ratio of each JV partner, amount to be paid and the total sales tax amount to be paid. Sales tax share of each JV partner is adjusted at the time of month end cut back. The entire sales tax amount is transferred to a separate Cairn account and is paid in full by Cairn.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5.7</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This ensures that accounting entries through program have been completely and accurately processed for all invoices created during the period.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AutoShape 343">
            <a:hlinkClick r:id="rId2" action="ppaction://hlinksldjump"/>
          </p:cNvPr>
          <p:cNvSpPr>
            <a:spLocks noChangeArrowheads="1"/>
          </p:cNvSpPr>
          <p:nvPr/>
        </p:nvSpPr>
        <p:spPr bwMode="auto">
          <a:xfrm rot="16200000">
            <a:off x="4158997" y="260603"/>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smtClean="0">
                <a:solidFill>
                  <a:schemeClr val="tx2">
                    <a:lumMod val="85000"/>
                    <a:lumOff val="15000"/>
                  </a:schemeClr>
                </a:solidFill>
              </a:rPr>
              <a:t>Process Narrative</a:t>
            </a:r>
            <a:endParaRPr lang="en-US" sz="900" dirty="0">
              <a:solidFill>
                <a:schemeClr val="tx2">
                  <a:lumMod val="85000"/>
                  <a:lumOff val="15000"/>
                </a:schemeClr>
              </a:solidFill>
            </a:endParaRPr>
          </a:p>
        </p:txBody>
      </p:sp>
    </p:spTree>
  </p:cSld>
  <p:clrMapOvr>
    <a:masterClrMapping/>
  </p:clrMapOvr>
  <p:transition advClick="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2"/>
          <p:cNvSpPr txBox="1">
            <a:spLocks noChangeArrowheads="1"/>
          </p:cNvSpPr>
          <p:nvPr/>
        </p:nvSpPr>
        <p:spPr bwMode="auto">
          <a:xfrm>
            <a:off x="8458200"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04977FCA-CC73-43D7-9EE2-9433BC45C1B3}"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66</a:t>
            </a:fld>
            <a:endParaRPr lang="en-US" sz="900">
              <a:solidFill>
                <a:srgbClr val="006892"/>
              </a:solidFill>
            </a:endParaRPr>
          </a:p>
        </p:txBody>
      </p:sp>
      <p:graphicFrame>
        <p:nvGraphicFramePr>
          <p:cNvPr id="5" name="Group 428"/>
          <p:cNvGraphicFramePr>
            <a:graphicFrameLocks noGrp="1"/>
          </p:cNvGraphicFramePr>
          <p:nvPr>
            <p:extLst>
              <p:ext uri="{D42A27DB-BD31-4B8C-83A1-F6EECF244321}">
                <p14:modId xmlns:p14="http://schemas.microsoft.com/office/powerpoint/2010/main" xmlns="" val="1291521391"/>
              </p:ext>
            </p:extLst>
          </p:nvPr>
        </p:nvGraphicFramePr>
        <p:xfrm>
          <a:off x="609600" y="1076324"/>
          <a:ext cx="8123141" cy="4905364"/>
        </p:xfrm>
        <a:graphic>
          <a:graphicData uri="http://schemas.openxmlformats.org/drawingml/2006/table">
            <a:tbl>
              <a:tblPr/>
              <a:tblGrid>
                <a:gridCol w="817880"/>
                <a:gridCol w="7305261"/>
              </a:tblGrid>
              <a:tr h="447676">
                <a:tc>
                  <a:txBody>
                    <a:bodyPr/>
                    <a:lstStyle/>
                    <a:p>
                      <a:pPr marL="0" marR="0" lvl="0" indent="0" algn="ctr" defTabSz="457200" rtl="0" eaLnBrk="1" fontAlgn="ctr" latinLnBrk="0" hangingPunct="1">
                        <a:lnSpc>
                          <a:spcPct val="12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cs typeface="Arial" charset="0"/>
                        </a:rPr>
                        <a:t>Step No.</a:t>
                      </a:r>
                      <a:endParaRPr kumimoji="0" lang="en-US" sz="1200" b="0" i="0" u="none" strike="noStrike" cap="none" normalizeH="0" baseline="0" dirty="0" smtClean="0">
                        <a:ln>
                          <a:noFill/>
                        </a:ln>
                        <a:solidFill>
                          <a:schemeClr val="bg1"/>
                        </a:solidFill>
                        <a:effectLst/>
                        <a:latin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457200" rtl="0" eaLnBrk="1" fontAlgn="ctr" latinLnBrk="0" hangingPunct="1">
                        <a:lnSpc>
                          <a:spcPct val="12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cs typeface="Arial" charset="0"/>
                        </a:rPr>
                        <a:t>Step Details</a:t>
                      </a:r>
                      <a:endParaRPr kumimoji="0" lang="en-US" sz="1200" b="0" i="0" u="none" strike="noStrike" cap="none" normalizeH="0" baseline="0" dirty="0" smtClean="0">
                        <a:ln>
                          <a:noFill/>
                        </a:ln>
                        <a:solidFill>
                          <a:schemeClr val="bg1"/>
                        </a:solidFill>
                        <a:effectLst/>
                        <a:latin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r>
              <a:tr h="456957">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6.1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Platts</a:t>
                      </a:r>
                      <a:r>
                        <a:rPr kumimoji="0" lang="en-US" sz="1000" b="0" i="0" u="none" strike="noStrike" cap="none" normalizeH="0" baseline="0" dirty="0" smtClean="0">
                          <a:ln>
                            <a:noFill/>
                          </a:ln>
                          <a:solidFill>
                            <a:schemeClr val="tx1"/>
                          </a:solidFill>
                          <a:effectLst/>
                          <a:latin typeface="Arial" charset="0"/>
                        </a:rPr>
                        <a:t> Software provides daily and monthly average prices of various components of crude oil. The pricing formulae is predefined in SAP. For invoicing purposes SAP automatically picks the pricing of the relevant component location wise.</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064">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7.1.1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Pct val="7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The prices for a month are set up in SAP at the beginning of the next month.  Therefore the invoices raised in the middle of the month are at provisional prices (Last month prices), hence a  supplementary invoice (debit or credit note) is raised for these invoices at the beginning of the next month when the new prices are entered in the system. That credit / debit note are only made for those cases where the invoicing is done at provisional prices (fortnightly or in the middle of the month) to settle the difference between the average month end price and the provisional price</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6979">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7.1.2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Details of the relevant invoice are displayed; difference in the provisional and actual price appears in the conditions automatically</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571">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7.2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rPr>
                        <a:t>Accounting document is automatically generated where the total sales tax amount is accounted in the books of the JV</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7.7</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 This ensures that accounting entries through program have been completely and accurately processed for all invoices created during the period.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8.1.1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Invoices are raised in USD. The funds are received from the buyers after a credit period (as stipulated in their contracts) and hence it generates a </a:t>
                      </a:r>
                      <a:r>
                        <a:rPr kumimoji="0" lang="en-US" sz="1000" b="0" i="0" u="none" strike="noStrike" cap="none" normalizeH="0" baseline="0" dirty="0" err="1" smtClean="0">
                          <a:ln>
                            <a:noFill/>
                          </a:ln>
                          <a:solidFill>
                            <a:schemeClr val="tx1"/>
                          </a:solidFill>
                          <a:effectLst/>
                          <a:latin typeface="Arial" charset="0"/>
                        </a:rPr>
                        <a:t>forex</a:t>
                      </a:r>
                      <a:r>
                        <a:rPr kumimoji="0" lang="en-US" sz="1000" b="0" i="0" u="none" strike="noStrike" cap="none" normalizeH="0" baseline="0" dirty="0" smtClean="0">
                          <a:ln>
                            <a:noFill/>
                          </a:ln>
                          <a:solidFill>
                            <a:schemeClr val="tx1"/>
                          </a:solidFill>
                          <a:effectLst/>
                          <a:latin typeface="Arial" charset="0"/>
                        </a:rPr>
                        <a:t> gain / liability.  The actual sales tax received from the buyers is paid to the government i.e. amount paid as sales tax is at the rate at which funds have been received.  Therefore, the differential exchange rate has to be recorded in the books to reflect as liability.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8.1.2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Details of the relevant invoice are displayed; exchange rate differential is manually calculated and entered in the sales order</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8.2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When the tax invoice for exchange rate differential is created quantity and exchange rate differential flow from the sales order. Accounting document is automatically generated where the total sales tax amount is accounted in the books of the JV</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9.1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The delayed payment interest clause is mentioned in the sales agreement.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10.2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Manager Finance reviews to ensure that there are no open line items pending to be applied against a receipt and the outstanding amount is within the credit period</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AutoShape 343">
            <a:hlinkClick r:id="rId2" action="ppaction://hlinksldjump"/>
          </p:cNvPr>
          <p:cNvSpPr>
            <a:spLocks noChangeArrowheads="1"/>
          </p:cNvSpPr>
          <p:nvPr/>
        </p:nvSpPr>
        <p:spPr bwMode="auto">
          <a:xfrm rot="16200000">
            <a:off x="4158997" y="260603"/>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smtClean="0">
                <a:solidFill>
                  <a:schemeClr val="tx2">
                    <a:lumMod val="85000"/>
                    <a:lumOff val="15000"/>
                  </a:schemeClr>
                </a:solidFill>
              </a:rPr>
              <a:t>Process Narrative</a:t>
            </a:r>
            <a:endParaRPr lang="en-US" sz="900" dirty="0">
              <a:solidFill>
                <a:schemeClr val="tx2">
                  <a:lumMod val="85000"/>
                  <a:lumOff val="15000"/>
                </a:schemeClr>
              </a:solidFill>
            </a:endParaRPr>
          </a:p>
        </p:txBody>
      </p:sp>
    </p:spTree>
  </p:cSld>
  <p:clrMapOvr>
    <a:masterClrMapping/>
  </p:clrMapOvr>
  <p:transition advClick="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2"/>
          <p:cNvSpPr txBox="1">
            <a:spLocks noChangeArrowheads="1"/>
          </p:cNvSpPr>
          <p:nvPr/>
        </p:nvSpPr>
        <p:spPr bwMode="auto">
          <a:xfrm>
            <a:off x="8458200"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04977FCA-CC73-43D7-9EE2-9433BC45C1B3}"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67</a:t>
            </a:fld>
            <a:endParaRPr lang="en-US" sz="900">
              <a:solidFill>
                <a:srgbClr val="006892"/>
              </a:solidFill>
            </a:endParaRPr>
          </a:p>
        </p:txBody>
      </p:sp>
      <p:graphicFrame>
        <p:nvGraphicFramePr>
          <p:cNvPr id="5" name="Group 428"/>
          <p:cNvGraphicFramePr>
            <a:graphicFrameLocks noGrp="1"/>
          </p:cNvGraphicFramePr>
          <p:nvPr>
            <p:extLst>
              <p:ext uri="{D42A27DB-BD31-4B8C-83A1-F6EECF244321}">
                <p14:modId xmlns:p14="http://schemas.microsoft.com/office/powerpoint/2010/main" xmlns="" val="1291521391"/>
              </p:ext>
            </p:extLst>
          </p:nvPr>
        </p:nvGraphicFramePr>
        <p:xfrm>
          <a:off x="609600" y="1076324"/>
          <a:ext cx="8167591" cy="5274547"/>
        </p:xfrm>
        <a:graphic>
          <a:graphicData uri="http://schemas.openxmlformats.org/drawingml/2006/table">
            <a:tbl>
              <a:tblPr/>
              <a:tblGrid>
                <a:gridCol w="862330"/>
                <a:gridCol w="7305261"/>
              </a:tblGrid>
              <a:tr h="447676">
                <a:tc>
                  <a:txBody>
                    <a:bodyPr/>
                    <a:lstStyle/>
                    <a:p>
                      <a:pPr marL="0" marR="0" lvl="0" indent="0" algn="ctr" defTabSz="457200" rtl="0" eaLnBrk="1" fontAlgn="ctr" latinLnBrk="0" hangingPunct="1">
                        <a:lnSpc>
                          <a:spcPct val="12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cs typeface="Arial" charset="0"/>
                        </a:rPr>
                        <a:t>Step No.</a:t>
                      </a:r>
                      <a:endParaRPr kumimoji="0" lang="en-US" sz="1200" b="0" i="0" u="none" strike="noStrike" cap="none" normalizeH="0" baseline="0" dirty="0" smtClean="0">
                        <a:ln>
                          <a:noFill/>
                        </a:ln>
                        <a:solidFill>
                          <a:schemeClr val="bg1"/>
                        </a:solidFill>
                        <a:effectLst/>
                        <a:latin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457200" rtl="0" eaLnBrk="1" fontAlgn="ctr" latinLnBrk="0" hangingPunct="1">
                        <a:lnSpc>
                          <a:spcPct val="12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cs typeface="Arial" charset="0"/>
                        </a:rPr>
                        <a:t>Step Details</a:t>
                      </a:r>
                      <a:endParaRPr kumimoji="0" lang="en-US" sz="1200" b="0" i="0" u="none" strike="noStrike" cap="none" normalizeH="0" baseline="0" dirty="0" smtClean="0">
                        <a:ln>
                          <a:noFill/>
                        </a:ln>
                        <a:solidFill>
                          <a:schemeClr val="bg1"/>
                        </a:solidFill>
                        <a:effectLst/>
                        <a:latin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r>
              <a:tr h="456957">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10.4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Reconciliation is made between the sales made, revenue recognized, collections received and amount outstanding along with its ageing.</a:t>
                      </a:r>
                      <a:endParaRPr kumimoji="0" lang="en-US" sz="1000" b="0" i="0" u="none" strike="noStrike" cap="none" normalizeH="0" baseline="0" dirty="0" err="1" smtClean="0">
                        <a:ln>
                          <a:noFill/>
                        </a:ln>
                        <a:solidFill>
                          <a:schemeClr val="tx1"/>
                        </a:solidFill>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064">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Pct val="7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Associate / Senior Associate Sales Finance setups a contract in SAP (based on the Sales Agreement), which is a system requirement to create an exchange agreement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6979">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11.1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Condition tab is a reference tab in SAP including the following details which are used at the time of invoicing</a:t>
                      </a:r>
                    </a:p>
                    <a:p>
                      <a:pPr marL="228600" marR="0" lvl="0" indent="-228600" algn="l" defTabSz="457200" rtl="0" eaLnBrk="1" fontAlgn="base" latinLnBrk="0" hangingPunct="1">
                        <a:lnSpc>
                          <a:spcPct val="100000"/>
                        </a:lnSpc>
                        <a:spcBef>
                          <a:spcPct val="40000"/>
                        </a:spcBef>
                        <a:spcAft>
                          <a:spcPct val="0"/>
                        </a:spcAft>
                        <a:buClrTx/>
                        <a:buSzTx/>
                        <a:buFont typeface="+mj-lt"/>
                        <a:buAutoNum type="alphaUcPeriod"/>
                        <a:tabLst/>
                      </a:pPr>
                      <a:r>
                        <a:rPr kumimoji="0" lang="en-US" sz="1000" b="0" i="0" u="none" strike="noStrike" cap="none" normalizeH="0" baseline="0" dirty="0" smtClean="0">
                          <a:ln>
                            <a:noFill/>
                          </a:ln>
                          <a:solidFill>
                            <a:schemeClr val="tx1"/>
                          </a:solidFill>
                          <a:effectLst/>
                          <a:latin typeface="Arial" charset="0"/>
                        </a:rPr>
                        <a:t>Material Code –  It defines the material to be sold and sets the default price of the commodity. The price of crude oil is set up as USD 10 for 10 barrels in the conditions and is reflected as this in the contract as well.  However, this has no impact on the price at which invoicing is done.</a:t>
                      </a:r>
                    </a:p>
                    <a:p>
                      <a:pPr marL="228600" marR="0" lvl="0" indent="-228600" algn="l" defTabSz="457200" rtl="0" eaLnBrk="1" fontAlgn="base" latinLnBrk="0" hangingPunct="1">
                        <a:lnSpc>
                          <a:spcPct val="100000"/>
                        </a:lnSpc>
                        <a:spcBef>
                          <a:spcPct val="40000"/>
                        </a:spcBef>
                        <a:spcAft>
                          <a:spcPct val="0"/>
                        </a:spcAft>
                        <a:buClrTx/>
                        <a:buSzTx/>
                        <a:buFont typeface="+mj-lt"/>
                        <a:buAutoNum type="alphaUcPeriod"/>
                        <a:tabLst/>
                      </a:pPr>
                      <a:r>
                        <a:rPr kumimoji="0" lang="en-US" sz="1000" b="0" i="0" u="none" strike="noStrike" cap="none" normalizeH="0" baseline="0" dirty="0" smtClean="0">
                          <a:ln>
                            <a:noFill/>
                          </a:ln>
                          <a:solidFill>
                            <a:schemeClr val="tx1"/>
                          </a:solidFill>
                          <a:effectLst/>
                          <a:latin typeface="Arial" charset="0"/>
                        </a:rPr>
                        <a:t>Tax Rate - Tax rates are entered in conditions based on confirmation from Tax team </a:t>
                      </a:r>
                    </a:p>
                    <a:p>
                      <a:pPr marL="228600" marR="0" lvl="0" indent="-228600" algn="l" defTabSz="457200" rtl="0" eaLnBrk="1" fontAlgn="base" latinLnBrk="0" hangingPunct="1">
                        <a:lnSpc>
                          <a:spcPct val="100000"/>
                        </a:lnSpc>
                        <a:spcBef>
                          <a:spcPct val="40000"/>
                        </a:spcBef>
                        <a:spcAft>
                          <a:spcPct val="0"/>
                        </a:spcAft>
                        <a:buClrTx/>
                        <a:buSzTx/>
                        <a:buFont typeface="+mj-lt"/>
                        <a:buAutoNum type="alphaUcPeriod"/>
                        <a:tabLst/>
                      </a:pPr>
                      <a:r>
                        <a:rPr kumimoji="0" lang="en-US" sz="1000" b="0" i="0" u="none" strike="noStrike" cap="none" normalizeH="0" baseline="0" dirty="0" smtClean="0">
                          <a:ln>
                            <a:noFill/>
                          </a:ln>
                          <a:solidFill>
                            <a:schemeClr val="tx1"/>
                          </a:solidFill>
                          <a:effectLst/>
                          <a:latin typeface="Arial" charset="0"/>
                        </a:rPr>
                        <a:t>JV share – The percentage share of the JV partners in the different assets are entered based on the EI sent by JV finance team</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571">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11.2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rPr>
                        <a:t>Contract conditions are changed  quarterly for RJ and yearly for </a:t>
                      </a:r>
                      <a:r>
                        <a:rPr kumimoji="0" lang="en-US" sz="1000" b="0" i="0" u="none" strike="noStrike" cap="none" normalizeH="0" baseline="0" dirty="0" err="1" smtClean="0">
                          <a:ln>
                            <a:noFill/>
                          </a:ln>
                          <a:solidFill>
                            <a:schemeClr val="tx1"/>
                          </a:solidFill>
                          <a:effectLst/>
                          <a:latin typeface="Arial" charset="0"/>
                        </a:rPr>
                        <a:t>Ravva</a:t>
                      </a:r>
                      <a:r>
                        <a:rPr kumimoji="0" lang="en-US" sz="1000" b="0" i="0" u="none" strike="noStrike" cap="none" normalizeH="0" baseline="0" dirty="0" smtClean="0">
                          <a:ln>
                            <a:noFill/>
                          </a:ln>
                          <a:solidFill>
                            <a:schemeClr val="tx1"/>
                          </a:solidFill>
                          <a:effectLst/>
                          <a:latin typeface="Arial" charset="0"/>
                        </a:rPr>
                        <a:t> and Cambay due to change in Entitlement Interest. EI is recd from JV finance team after conf from JV partner</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11.3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 Exchange agreement is a SAP requirement for the GAS module. Without the exchange agreement the invoice cannot be generated. Exchange agreement is one time activity for a customer. The sales tickets are prepared through this exchange agreement by the Site team.</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11.4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 The details entered in conditions are automatically linked to the contract via the customer code. Associate / Senior Associate Sales Finance verifies if the conditions are picked correctly.</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12.1.1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The joint ticket contains the following primary information:</a:t>
                      </a:r>
                    </a:p>
                    <a:p>
                      <a:pPr marL="225425" marR="0" lvl="0" indent="-225425" algn="l" defTabSz="457200" rtl="0" eaLnBrk="1" fontAlgn="base" latinLnBrk="0" hangingPunct="1">
                        <a:lnSpc>
                          <a:spcPct val="100000"/>
                        </a:lnSpc>
                        <a:spcBef>
                          <a:spcPct val="40000"/>
                        </a:spcBef>
                        <a:spcAft>
                          <a:spcPct val="0"/>
                        </a:spcAft>
                        <a:buClrTx/>
                        <a:buSzTx/>
                        <a:buFont typeface="+mj-lt"/>
                        <a:buAutoNum type="romanLcPeriod"/>
                        <a:tabLst/>
                      </a:pPr>
                      <a:r>
                        <a:rPr kumimoji="0" lang="en-US" sz="1000" b="0" i="0" u="none" strike="noStrike" cap="none" normalizeH="0" baseline="0" dirty="0" smtClean="0">
                          <a:ln>
                            <a:noFill/>
                          </a:ln>
                          <a:solidFill>
                            <a:schemeClr val="tx1"/>
                          </a:solidFill>
                          <a:effectLst/>
                          <a:latin typeface="Arial" charset="0"/>
                        </a:rPr>
                        <a:t>Gas Delivered (in SCM) which is measured via the custody meters installed at the delivery points</a:t>
                      </a:r>
                    </a:p>
                    <a:p>
                      <a:pPr marL="225425" marR="0" lvl="0" indent="-225425" algn="l" defTabSz="457200" rtl="0" eaLnBrk="1" fontAlgn="base" latinLnBrk="0" hangingPunct="1">
                        <a:lnSpc>
                          <a:spcPct val="100000"/>
                        </a:lnSpc>
                        <a:spcBef>
                          <a:spcPct val="40000"/>
                        </a:spcBef>
                        <a:spcAft>
                          <a:spcPct val="0"/>
                        </a:spcAft>
                        <a:buClrTx/>
                        <a:buSzTx/>
                        <a:buFont typeface="+mj-lt"/>
                        <a:buAutoNum type="romanLcPeriod"/>
                        <a:tabLst/>
                      </a:pPr>
                      <a:r>
                        <a:rPr kumimoji="0" lang="en-US" sz="1000" b="0" i="0" u="none" strike="noStrike" cap="none" normalizeH="0" baseline="0" dirty="0" smtClean="0">
                          <a:ln>
                            <a:noFill/>
                          </a:ln>
                          <a:solidFill>
                            <a:schemeClr val="tx1"/>
                          </a:solidFill>
                          <a:effectLst/>
                          <a:latin typeface="Arial" charset="0"/>
                        </a:rPr>
                        <a:t>Net &amp; Gross Heating Value which is measured via the gas chromatograph</a:t>
                      </a:r>
                    </a:p>
                    <a:p>
                      <a:pPr marL="225425" marR="0" lvl="0" indent="-225425" algn="l" defTabSz="457200" rtl="0" eaLnBrk="1" fontAlgn="base" latinLnBrk="0" hangingPunct="1">
                        <a:lnSpc>
                          <a:spcPct val="100000"/>
                        </a:lnSpc>
                        <a:spcBef>
                          <a:spcPct val="40000"/>
                        </a:spcBef>
                        <a:spcAft>
                          <a:spcPct val="0"/>
                        </a:spcAft>
                        <a:buClrTx/>
                        <a:buSzTx/>
                        <a:buFont typeface="+mj-lt"/>
                        <a:buAutoNum type="romanLcPeriod"/>
                        <a:tabLst/>
                      </a:pPr>
                      <a:r>
                        <a:rPr kumimoji="0" lang="en-US" sz="1000" b="0" i="0" u="none" strike="noStrike" cap="none" normalizeH="0" baseline="0" dirty="0" smtClean="0">
                          <a:ln>
                            <a:noFill/>
                          </a:ln>
                          <a:solidFill>
                            <a:schemeClr val="tx1"/>
                          </a:solidFill>
                          <a:effectLst/>
                          <a:latin typeface="Arial" charset="0"/>
                        </a:rPr>
                        <a:t>Details of off spec gas, if any (for </a:t>
                      </a:r>
                      <a:r>
                        <a:rPr kumimoji="0" lang="en-US" sz="1000" b="0" i="0" u="none" strike="noStrike" cap="none" normalizeH="0" baseline="0" dirty="0" err="1" smtClean="0">
                          <a:ln>
                            <a:noFill/>
                          </a:ln>
                          <a:solidFill>
                            <a:schemeClr val="tx1"/>
                          </a:solidFill>
                          <a:effectLst/>
                          <a:latin typeface="Arial" charset="0"/>
                        </a:rPr>
                        <a:t>Ravva</a:t>
                      </a:r>
                      <a:r>
                        <a:rPr kumimoji="0" lang="en-US" sz="1000" b="0" i="0" u="none" strike="noStrike" cap="none" normalizeH="0" baseline="0" dirty="0" smtClean="0">
                          <a:ln>
                            <a:noFill/>
                          </a:ln>
                          <a:solidFill>
                            <a:schemeClr val="tx1"/>
                          </a:solidFill>
                          <a:effectLst/>
                          <a:latin typeface="Arial" charset="0"/>
                        </a:rPr>
                        <a:t> and Cambay) </a:t>
                      </a:r>
                    </a:p>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Associate / Senior Associate Sales Finance enters the exchange agreement during invoicing  and the relevant tickets are displayed in SAP, all are selected for invoicing after verifying the tickets in SAP against the hard copy joint tickets.</a:t>
                      </a:r>
                      <a:endParaRPr kumimoji="0" lang="en-US" sz="1000" b="0" i="0" u="none" strike="noStrike" cap="none" normalizeH="0" baseline="0" dirty="0" err="1" smtClean="0">
                        <a:ln>
                          <a:noFill/>
                        </a:ln>
                        <a:solidFill>
                          <a:schemeClr val="tx1"/>
                        </a:solidFill>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AutoShape 343">
            <a:hlinkClick r:id="rId2" action="ppaction://hlinksldjump"/>
          </p:cNvPr>
          <p:cNvSpPr>
            <a:spLocks noChangeArrowheads="1"/>
          </p:cNvSpPr>
          <p:nvPr/>
        </p:nvSpPr>
        <p:spPr bwMode="auto">
          <a:xfrm rot="16200000">
            <a:off x="4158997" y="260603"/>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smtClean="0">
                <a:solidFill>
                  <a:schemeClr val="tx2">
                    <a:lumMod val="85000"/>
                    <a:lumOff val="15000"/>
                  </a:schemeClr>
                </a:solidFill>
              </a:rPr>
              <a:t>Process Narrative</a:t>
            </a:r>
            <a:endParaRPr lang="en-US" sz="900" dirty="0">
              <a:solidFill>
                <a:schemeClr val="tx2">
                  <a:lumMod val="85000"/>
                  <a:lumOff val="15000"/>
                </a:schemeClr>
              </a:solidFill>
            </a:endParaRPr>
          </a:p>
        </p:txBody>
      </p:sp>
    </p:spTree>
  </p:cSld>
  <p:clrMapOvr>
    <a:masterClrMapping/>
  </p:clrMapOvr>
  <p:transition advClick="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2"/>
          <p:cNvSpPr txBox="1">
            <a:spLocks noChangeArrowheads="1"/>
          </p:cNvSpPr>
          <p:nvPr/>
        </p:nvSpPr>
        <p:spPr bwMode="auto">
          <a:xfrm>
            <a:off x="8458200"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04977FCA-CC73-43D7-9EE2-9433BC45C1B3}"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68</a:t>
            </a:fld>
            <a:endParaRPr lang="en-US" sz="900">
              <a:solidFill>
                <a:srgbClr val="006892"/>
              </a:solidFill>
            </a:endParaRPr>
          </a:p>
        </p:txBody>
      </p:sp>
      <p:graphicFrame>
        <p:nvGraphicFramePr>
          <p:cNvPr id="5" name="Group 428"/>
          <p:cNvGraphicFramePr>
            <a:graphicFrameLocks noGrp="1"/>
          </p:cNvGraphicFramePr>
          <p:nvPr>
            <p:extLst>
              <p:ext uri="{D42A27DB-BD31-4B8C-83A1-F6EECF244321}">
                <p14:modId xmlns:p14="http://schemas.microsoft.com/office/powerpoint/2010/main" xmlns="" val="1291521391"/>
              </p:ext>
            </p:extLst>
          </p:nvPr>
        </p:nvGraphicFramePr>
        <p:xfrm>
          <a:off x="609600" y="1076324"/>
          <a:ext cx="8167591" cy="4839551"/>
        </p:xfrm>
        <a:graphic>
          <a:graphicData uri="http://schemas.openxmlformats.org/drawingml/2006/table">
            <a:tbl>
              <a:tblPr/>
              <a:tblGrid>
                <a:gridCol w="862330"/>
                <a:gridCol w="7305261"/>
              </a:tblGrid>
              <a:tr h="447676">
                <a:tc>
                  <a:txBody>
                    <a:bodyPr/>
                    <a:lstStyle/>
                    <a:p>
                      <a:pPr marL="0" marR="0" lvl="0" indent="0" algn="ctr" defTabSz="457200" rtl="0" eaLnBrk="1" fontAlgn="ctr" latinLnBrk="0" hangingPunct="1">
                        <a:lnSpc>
                          <a:spcPct val="12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cs typeface="Arial" charset="0"/>
                        </a:rPr>
                        <a:t>Step No.</a:t>
                      </a:r>
                      <a:endParaRPr kumimoji="0" lang="en-US" sz="1200" b="0" i="0" u="none" strike="noStrike" cap="none" normalizeH="0" baseline="0" dirty="0" smtClean="0">
                        <a:ln>
                          <a:noFill/>
                        </a:ln>
                        <a:solidFill>
                          <a:schemeClr val="bg1"/>
                        </a:solidFill>
                        <a:effectLst/>
                        <a:latin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457200" rtl="0" eaLnBrk="1" fontAlgn="ctr" latinLnBrk="0" hangingPunct="1">
                        <a:lnSpc>
                          <a:spcPct val="12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cs typeface="Arial" charset="0"/>
                        </a:rPr>
                        <a:t>Step Details</a:t>
                      </a:r>
                      <a:endParaRPr kumimoji="0" lang="en-US" sz="1200" b="0" i="0" u="none" strike="noStrike" cap="none" normalizeH="0" baseline="0" dirty="0" smtClean="0">
                        <a:ln>
                          <a:noFill/>
                        </a:ln>
                        <a:solidFill>
                          <a:schemeClr val="bg1"/>
                        </a:solidFill>
                        <a:effectLst/>
                        <a:latin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r>
              <a:tr h="274091">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12.2.1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Pct val="7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Accounting document is automatically generated where the total sales tax amount is accounted in the books of the JV</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6979">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13.1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In the conditions tab Associate / Senior Associate Sales Finance enters the material code,  VAT and TCS. The price is predefined in the material code. If there is any change in the price as per the sales order Associate / Senior Associate Sales Finance updates the material code with the changed price</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571">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13.2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rPr>
                        <a:t>Prices for scrap material is generally fixed for multiple  transactions, but if there are any re-negotiations in the pricing, then associate / senior associate finance updates the prices in the material master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13.3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 Sales order is created based on the order received from MSTC / PSCM; enters the tentative quantity, date, customer code, profit center and plant details. Price, TCS, VAT is automatically picked from the conditions.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15.1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The customer pays the advance based on a tentative quantity, therefore there is a difference between the actual invoice amount and the advance received. The balance amount is refunded to the customer once the contract is terminated. A Manual Payment Request Form is prepared (system doesn’t allow PRF creation for customers). Customer details and refund amount is filled.</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15.6</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Notification is received from the treasury team for the payment being made</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16.1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Daily tickets contain the quantity of gas transferred to customer which is prepared by the site team and signed by customer and Cairn to verify the quantity transferred / tolled. An excel tracker is also prepared by the Site Team for the cumulative quantity transferred in the period which is used for verification of the quantity entered in the daily tickets. Price, quantity sold, date, service tax,  customer name are entered in the manual invoice. Price is fixed (per unit transferred) in the contract.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17.1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Tolling of oil may be done more than once in a month, hence a cumulative sales order is prepared by compiling all the Bill of Lading for the period. Details such as quantity, WBS element, customer code, sales order date, material code are entered in the sales order. Quantity is entered from the Bill of Lading and price is predefined in the material code which is  automatically picked up in the sales order. </a:t>
                      </a:r>
                      <a:endParaRPr kumimoji="0" lang="en-US" sz="1000" b="0" i="0" u="none" strike="noStrike" cap="none" normalizeH="0" baseline="0" dirty="0" err="1" smtClean="0">
                        <a:ln>
                          <a:noFill/>
                        </a:ln>
                        <a:solidFill>
                          <a:schemeClr val="tx1"/>
                        </a:solidFill>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17.2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Pct val="7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Verifies the actual quantity of the invoice is as per the bill of lading, accounting document is automatically generated in the books of the JV</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AutoShape 343">
            <a:hlinkClick r:id="rId2" action="ppaction://hlinksldjump"/>
          </p:cNvPr>
          <p:cNvSpPr>
            <a:spLocks noChangeArrowheads="1"/>
          </p:cNvSpPr>
          <p:nvPr/>
        </p:nvSpPr>
        <p:spPr bwMode="auto">
          <a:xfrm rot="16200000">
            <a:off x="4158997" y="260603"/>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smtClean="0">
                <a:solidFill>
                  <a:schemeClr val="tx2">
                    <a:lumMod val="85000"/>
                    <a:lumOff val="15000"/>
                  </a:schemeClr>
                </a:solidFill>
              </a:rPr>
              <a:t>Process Narrative</a:t>
            </a:r>
            <a:endParaRPr lang="en-US" sz="900" dirty="0">
              <a:solidFill>
                <a:schemeClr val="tx2">
                  <a:lumMod val="85000"/>
                  <a:lumOff val="15000"/>
                </a:schemeClr>
              </a:solidFill>
            </a:endParaRPr>
          </a:p>
        </p:txBody>
      </p:sp>
    </p:spTree>
  </p:cSld>
  <p:clrMapOvr>
    <a:masterClrMapping/>
  </p:clrMapOvr>
  <p:transition advClick="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2"/>
          <p:cNvSpPr txBox="1">
            <a:spLocks noChangeArrowheads="1"/>
          </p:cNvSpPr>
          <p:nvPr/>
        </p:nvSpPr>
        <p:spPr bwMode="auto">
          <a:xfrm>
            <a:off x="8458200"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04977FCA-CC73-43D7-9EE2-9433BC45C1B3}"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69</a:t>
            </a:fld>
            <a:endParaRPr lang="en-US" sz="900">
              <a:solidFill>
                <a:srgbClr val="006892"/>
              </a:solidFill>
            </a:endParaRPr>
          </a:p>
        </p:txBody>
      </p:sp>
      <p:graphicFrame>
        <p:nvGraphicFramePr>
          <p:cNvPr id="5" name="Group 428"/>
          <p:cNvGraphicFramePr>
            <a:graphicFrameLocks noGrp="1"/>
          </p:cNvGraphicFramePr>
          <p:nvPr>
            <p:extLst>
              <p:ext uri="{D42A27DB-BD31-4B8C-83A1-F6EECF244321}">
                <p14:modId xmlns:p14="http://schemas.microsoft.com/office/powerpoint/2010/main" xmlns="" val="1291521391"/>
              </p:ext>
            </p:extLst>
          </p:nvPr>
        </p:nvGraphicFramePr>
        <p:xfrm>
          <a:off x="609600" y="1076324"/>
          <a:ext cx="8167591" cy="2886020"/>
        </p:xfrm>
        <a:graphic>
          <a:graphicData uri="http://schemas.openxmlformats.org/drawingml/2006/table">
            <a:tbl>
              <a:tblPr/>
              <a:tblGrid>
                <a:gridCol w="862330"/>
                <a:gridCol w="7305261"/>
              </a:tblGrid>
              <a:tr h="447676">
                <a:tc>
                  <a:txBody>
                    <a:bodyPr/>
                    <a:lstStyle/>
                    <a:p>
                      <a:pPr marL="0" marR="0" lvl="0" indent="0" algn="ctr" defTabSz="457200" rtl="0" eaLnBrk="1" fontAlgn="ctr" latinLnBrk="0" hangingPunct="1">
                        <a:lnSpc>
                          <a:spcPct val="12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cs typeface="Arial" charset="0"/>
                        </a:rPr>
                        <a:t>Step No.</a:t>
                      </a:r>
                      <a:endParaRPr kumimoji="0" lang="en-US" sz="1200" b="0" i="0" u="none" strike="noStrike" cap="none" normalizeH="0" baseline="0" dirty="0" smtClean="0">
                        <a:ln>
                          <a:noFill/>
                        </a:ln>
                        <a:solidFill>
                          <a:schemeClr val="bg1"/>
                        </a:solidFill>
                        <a:effectLst/>
                        <a:latin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457200" rtl="0" eaLnBrk="1" fontAlgn="ctr" latinLnBrk="0" hangingPunct="1">
                        <a:lnSpc>
                          <a:spcPct val="12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cs typeface="Arial" charset="0"/>
                        </a:rPr>
                        <a:t>Step Details</a:t>
                      </a:r>
                      <a:endParaRPr kumimoji="0" lang="en-US" sz="1200" b="0" i="0" u="none" strike="noStrike" cap="none" normalizeH="0" baseline="0" dirty="0" smtClean="0">
                        <a:ln>
                          <a:noFill/>
                        </a:ln>
                        <a:solidFill>
                          <a:schemeClr val="bg1"/>
                        </a:solidFill>
                        <a:effectLst/>
                        <a:latin typeface="Arial"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060"/>
                    </a:solidFill>
                  </a:tcPr>
                </a:tc>
              </a:tr>
              <a:tr h="286979">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19.1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Cross piping refers to the agreement between Cairn and a third party for use of Cairn procured land for laying down of pipes. The agreement is prepared by Land Acquisition team and consists of one time payment which is received in advance at the time of agreement formulation. Customers name, area covered, amount received, is entered in the manual invoice.</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571">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20.1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rPr>
                        <a:t>M rates are used in SD module for conversion of USD to INR for revenue accounting. </a:t>
                      </a:r>
                    </a:p>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rPr>
                        <a:t>M6 rate (Rajasthan) - 15 days average rate; uploaded fortnightly based SBI average of TT buying and TT selling for the month   </a:t>
                      </a:r>
                    </a:p>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rPr>
                        <a:t>M1 rate (</a:t>
                      </a:r>
                      <a:r>
                        <a:rPr kumimoji="0" lang="en-US" sz="1000" b="0" i="0" u="none" strike="noStrike" cap="none" normalizeH="0" baseline="0" dirty="0" err="1" smtClean="0">
                          <a:ln>
                            <a:noFill/>
                          </a:ln>
                          <a:solidFill>
                            <a:schemeClr val="tx1"/>
                          </a:solidFill>
                          <a:effectLst/>
                          <a:latin typeface="Arial" charset="0"/>
                        </a:rPr>
                        <a:t>Ravva</a:t>
                      </a:r>
                      <a:r>
                        <a:rPr kumimoji="0" lang="en-US" sz="1000" b="0" i="0" u="none" strike="noStrike" cap="none" normalizeH="0" baseline="0" dirty="0" smtClean="0">
                          <a:ln>
                            <a:noFill/>
                          </a:ln>
                          <a:solidFill>
                            <a:schemeClr val="tx1"/>
                          </a:solidFill>
                          <a:effectLst/>
                          <a:latin typeface="Arial" charset="0"/>
                        </a:rPr>
                        <a:t>) - Rate for last date of previous month based on Deutsche Bank Rate </a:t>
                      </a:r>
                    </a:p>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rPr>
                        <a:t>M3 rate (Cambay) - RBI ref rate as on date rate</a:t>
                      </a:r>
                    </a:p>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defRPr/>
                      </a:pPr>
                      <a:r>
                        <a:rPr kumimoji="0" lang="en-US" sz="1000" b="0" i="0" u="none" strike="noStrike" cap="none" normalizeH="0" baseline="0" dirty="0" smtClean="0">
                          <a:ln>
                            <a:noFill/>
                          </a:ln>
                          <a:solidFill>
                            <a:schemeClr val="tx1"/>
                          </a:solidFill>
                          <a:effectLst/>
                          <a:latin typeface="Arial" charset="0"/>
                        </a:rPr>
                        <a:t>M2 rate (For corporate revenue posting) - SBI average of TT buying and TT selling for the month</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21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 Contracts are created at tentative quantity, hence as a practice contracts are closed for the balance quantity on an annual basis for </a:t>
                      </a:r>
                      <a:r>
                        <a:rPr kumimoji="0" lang="en-US" sz="1000" b="0" i="0" u="none" strike="noStrike" cap="none" normalizeH="0" baseline="0" dirty="0" err="1" smtClean="0">
                          <a:ln>
                            <a:noFill/>
                          </a:ln>
                          <a:solidFill>
                            <a:schemeClr val="tx1"/>
                          </a:solidFill>
                          <a:effectLst/>
                          <a:latin typeface="Arial" charset="0"/>
                        </a:rPr>
                        <a:t>Ravva</a:t>
                      </a:r>
                      <a:r>
                        <a:rPr kumimoji="0" lang="en-US" sz="1000" b="0" i="0" u="none" strike="noStrike" cap="none" normalizeH="0" baseline="0" dirty="0" smtClean="0">
                          <a:ln>
                            <a:noFill/>
                          </a:ln>
                          <a:solidFill>
                            <a:schemeClr val="tx1"/>
                          </a:solidFill>
                          <a:effectLst/>
                          <a:latin typeface="Arial" charset="0"/>
                        </a:rPr>
                        <a:t> and Cambay and for Rajasthan on quarterly basis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02">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O2C 23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4000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Spilt working consists of field wise breakup of the revenue, production, dispatch. Finance team calculates the split working based on the earlier reports shared by the Site Team such as Dispatch report, FORM 5A, invoices details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AutoShape 343">
            <a:hlinkClick r:id="rId2" action="ppaction://hlinksldjump"/>
          </p:cNvPr>
          <p:cNvSpPr>
            <a:spLocks noChangeArrowheads="1"/>
          </p:cNvSpPr>
          <p:nvPr/>
        </p:nvSpPr>
        <p:spPr bwMode="auto">
          <a:xfrm rot="16200000">
            <a:off x="4158997" y="260603"/>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smtClean="0">
                <a:solidFill>
                  <a:schemeClr val="tx2">
                    <a:lumMod val="85000"/>
                    <a:lumOff val="15000"/>
                  </a:schemeClr>
                </a:solidFill>
              </a:rPr>
              <a:t>Process Narrative</a:t>
            </a:r>
            <a:endParaRPr lang="en-US" sz="900" dirty="0">
              <a:solidFill>
                <a:schemeClr val="tx2">
                  <a:lumMod val="85000"/>
                  <a:lumOff val="15000"/>
                </a:schemeClr>
              </a:solidFill>
            </a:endParaRP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FD325CB9-F4D6-43D6-90FE-748612F13B99}"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7</a:t>
            </a:fld>
            <a:endParaRPr lang="en-US" sz="900">
              <a:solidFill>
                <a:srgbClr val="006892"/>
              </a:solidFill>
            </a:endParaRPr>
          </a:p>
        </p:txBody>
      </p:sp>
      <p:sp>
        <p:nvSpPr>
          <p:cNvPr id="9" name="AutoShape 343">
            <a:hlinkClick r:id="rId3" action="ppaction://hlinksldjump"/>
          </p:cNvPr>
          <p:cNvSpPr>
            <a:spLocks noChangeArrowheads="1"/>
          </p:cNvSpPr>
          <p:nvPr/>
        </p:nvSpPr>
        <p:spPr bwMode="auto">
          <a:xfrm rot="16200000">
            <a:off x="2404690" y="262310"/>
            <a:ext cx="460614"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a:t>
            </a:r>
            <a:r>
              <a:rPr lang="en-US" sz="900" dirty="0" smtClean="0">
                <a:solidFill>
                  <a:schemeClr val="tx2">
                    <a:lumMod val="85000"/>
                    <a:lumOff val="15000"/>
                  </a:schemeClr>
                </a:solidFill>
              </a:rPr>
              <a:t>Tree</a:t>
            </a:r>
            <a:endParaRPr lang="en-US" sz="900" dirty="0">
              <a:solidFill>
                <a:schemeClr val="tx2">
                  <a:lumMod val="85000"/>
                  <a:lumOff val="15000"/>
                </a:schemeClr>
              </a:solidFill>
            </a:endParaRPr>
          </a:p>
        </p:txBody>
      </p:sp>
      <p:sp>
        <p:nvSpPr>
          <p:cNvPr id="8" name="Rectangle 11">
            <a:hlinkClick r:id="rId4" action="ppaction://hlinksldjump"/>
          </p:cNvPr>
          <p:cNvSpPr>
            <a:spLocks noChangeArrowheads="1"/>
          </p:cNvSpPr>
          <p:nvPr/>
        </p:nvSpPr>
        <p:spPr bwMode="auto">
          <a:xfrm>
            <a:off x="1676400" y="18288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OC.2</a:t>
            </a:r>
            <a:r>
              <a:rPr lang="en-US" sz="1000" kern="0" dirty="0">
                <a:solidFill>
                  <a:srgbClr val="002060"/>
                </a:solidFill>
                <a:latin typeface="Arial"/>
                <a:cs typeface="Times New Roman"/>
              </a:rPr>
              <a:t>. </a:t>
            </a:r>
            <a:r>
              <a:rPr lang="en-US" sz="1000" kern="0" dirty="0" smtClean="0">
                <a:solidFill>
                  <a:srgbClr val="002060"/>
                </a:solidFill>
                <a:latin typeface="Arial"/>
                <a:cs typeface="Times New Roman"/>
              </a:rPr>
              <a:t>	Contract Set Up &amp; Sales Order Creation (Oil and Gas)	</a:t>
            </a:r>
            <a:endParaRPr lang="en-GB" sz="1000" kern="0" dirty="0" smtClean="0">
              <a:solidFill>
                <a:srgbClr val="002060"/>
              </a:solidFill>
              <a:latin typeface="Arial"/>
              <a:cs typeface="Times New Roman"/>
            </a:endParaRPr>
          </a:p>
        </p:txBody>
      </p:sp>
      <p:sp>
        <p:nvSpPr>
          <p:cNvPr id="11" name="Rectangle 11">
            <a:hlinkClick r:id="rId5" action="ppaction://hlinksldjump"/>
          </p:cNvPr>
          <p:cNvSpPr>
            <a:spLocks noChangeArrowheads="1"/>
          </p:cNvSpPr>
          <p:nvPr/>
        </p:nvSpPr>
        <p:spPr bwMode="auto">
          <a:xfrm>
            <a:off x="1676400" y="15240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OC.1</a:t>
            </a:r>
            <a:r>
              <a:rPr lang="en-US" sz="1000" kern="0" dirty="0">
                <a:solidFill>
                  <a:srgbClr val="002060"/>
                </a:solidFill>
                <a:latin typeface="Arial"/>
                <a:cs typeface="Times New Roman"/>
              </a:rPr>
              <a:t>. </a:t>
            </a:r>
            <a:r>
              <a:rPr lang="en-US" sz="1000" kern="0" dirty="0" smtClean="0">
                <a:solidFill>
                  <a:srgbClr val="002060"/>
                </a:solidFill>
                <a:latin typeface="Arial"/>
                <a:cs typeface="Times New Roman"/>
              </a:rPr>
              <a:t>	Customer Code Creation</a:t>
            </a:r>
            <a:endParaRPr lang="en-GB" sz="1000" kern="0" dirty="0">
              <a:solidFill>
                <a:srgbClr val="002060"/>
              </a:solidFill>
              <a:latin typeface="Arial"/>
              <a:cs typeface="Times New Roman"/>
            </a:endParaRPr>
          </a:p>
        </p:txBody>
      </p:sp>
      <p:sp>
        <p:nvSpPr>
          <p:cNvPr id="33799" name="Rectangle 115"/>
          <p:cNvSpPr>
            <a:spLocks noChangeArrowheads="1"/>
          </p:cNvSpPr>
          <p:nvPr/>
        </p:nvSpPr>
        <p:spPr bwMode="auto">
          <a:xfrm>
            <a:off x="1371600" y="1143000"/>
            <a:ext cx="7315200" cy="304800"/>
          </a:xfrm>
          <a:prstGeom prst="rect">
            <a:avLst/>
          </a:prstGeom>
          <a:solidFill>
            <a:srgbClr val="006892">
              <a:alpha val="50195"/>
            </a:srgbClr>
          </a:solidFill>
          <a:ln>
            <a:noFill/>
          </a:ln>
          <a:extLst>
            <a:ext uri="{91240B29-F687-4F45-9708-019B960494DF}">
              <a14:hiddenLine xmlns:a14="http://schemas.microsoft.com/office/drawing/2010/main" xmlns="" w="9525" algn="ctr">
                <a:solidFill>
                  <a:srgbClr val="000000"/>
                </a:solidFill>
                <a:round/>
                <a:headEnd/>
                <a:tailEnd/>
              </a14:hiddenLine>
            </a:ext>
          </a:extLst>
        </p:spPr>
        <p:txBody>
          <a:bodyPr lIns="91429" tIns="45715" rIns="91429" bIns="45715" anchor="ctr"/>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lnSpc>
                <a:spcPct val="120000"/>
              </a:lnSpc>
              <a:spcBef>
                <a:spcPct val="30000"/>
              </a:spcBef>
              <a:buClr>
                <a:srgbClr val="015885"/>
              </a:buClr>
            </a:pPr>
            <a:r>
              <a:rPr lang="en-GB" sz="1000" dirty="0" smtClean="0">
                <a:solidFill>
                  <a:schemeClr val="bg1"/>
                </a:solidFill>
              </a:rPr>
              <a:t>OC. Order To Cash</a:t>
            </a:r>
            <a:endParaRPr lang="en-GB" sz="1000" dirty="0">
              <a:solidFill>
                <a:schemeClr val="bg1"/>
              </a:solidFill>
            </a:endParaRPr>
          </a:p>
        </p:txBody>
      </p:sp>
      <p:sp>
        <p:nvSpPr>
          <p:cNvPr id="15" name="Rectangle 11">
            <a:hlinkClick r:id="rId6" action="ppaction://hlinksldjump"/>
          </p:cNvPr>
          <p:cNvSpPr>
            <a:spLocks noChangeArrowheads="1"/>
          </p:cNvSpPr>
          <p:nvPr/>
        </p:nvSpPr>
        <p:spPr bwMode="auto">
          <a:xfrm>
            <a:off x="1676400" y="21336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OC.3 	</a:t>
            </a:r>
            <a:r>
              <a:rPr lang="en-US" sz="1000" kern="0" dirty="0" err="1" smtClean="0">
                <a:solidFill>
                  <a:srgbClr val="002060"/>
                </a:solidFill>
                <a:latin typeface="Arial"/>
                <a:cs typeface="Times New Roman"/>
              </a:rPr>
              <a:t>Updations</a:t>
            </a:r>
            <a:r>
              <a:rPr lang="en-US" sz="1000" kern="0" dirty="0" smtClean="0">
                <a:solidFill>
                  <a:srgbClr val="002060"/>
                </a:solidFill>
                <a:latin typeface="Arial"/>
                <a:cs typeface="Times New Roman"/>
              </a:rPr>
              <a:t> in the contract</a:t>
            </a:r>
            <a:endParaRPr lang="en-GB" sz="1000" kern="0" dirty="0">
              <a:solidFill>
                <a:srgbClr val="002060"/>
              </a:solidFill>
              <a:latin typeface="Arial"/>
              <a:cs typeface="Times New Roman"/>
            </a:endParaRPr>
          </a:p>
        </p:txBody>
      </p:sp>
      <p:sp>
        <p:nvSpPr>
          <p:cNvPr id="19" name="Rectangle 11">
            <a:hlinkClick r:id="rId7" action="ppaction://hlinksldjump"/>
          </p:cNvPr>
          <p:cNvSpPr>
            <a:spLocks noChangeArrowheads="1"/>
          </p:cNvSpPr>
          <p:nvPr/>
        </p:nvSpPr>
        <p:spPr bwMode="auto">
          <a:xfrm>
            <a:off x="1676400" y="24384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OC.4 	Change in assay properties (crude oil)</a:t>
            </a:r>
            <a:endParaRPr lang="en-GB" sz="1000" kern="0" dirty="0">
              <a:solidFill>
                <a:srgbClr val="002060"/>
              </a:solidFill>
              <a:latin typeface="Arial"/>
              <a:cs typeface="Times New Roman"/>
            </a:endParaRPr>
          </a:p>
        </p:txBody>
      </p:sp>
      <p:sp>
        <p:nvSpPr>
          <p:cNvPr id="21" name="Rectangle 11">
            <a:hlinkClick r:id="rId8" action="ppaction://hlinksldjump"/>
          </p:cNvPr>
          <p:cNvSpPr>
            <a:spLocks noChangeArrowheads="1"/>
          </p:cNvSpPr>
          <p:nvPr/>
        </p:nvSpPr>
        <p:spPr bwMode="auto">
          <a:xfrm>
            <a:off x="1698625" y="27432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OC.5	Invoicing (Crude Oil)</a:t>
            </a:r>
            <a:endParaRPr lang="en-GB" sz="1000" kern="0" dirty="0">
              <a:solidFill>
                <a:srgbClr val="002060"/>
              </a:solidFill>
              <a:latin typeface="Arial"/>
              <a:cs typeface="Times New Roman"/>
            </a:endParaRPr>
          </a:p>
        </p:txBody>
      </p:sp>
      <p:sp>
        <p:nvSpPr>
          <p:cNvPr id="22" name="Rectangle 11">
            <a:hlinkClick r:id="rId9" action="ppaction://hlinksldjump"/>
          </p:cNvPr>
          <p:cNvSpPr>
            <a:spLocks noChangeArrowheads="1"/>
          </p:cNvSpPr>
          <p:nvPr/>
        </p:nvSpPr>
        <p:spPr bwMode="auto">
          <a:xfrm>
            <a:off x="1676400" y="30480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OC.6	</a:t>
            </a:r>
            <a:r>
              <a:rPr lang="en-US" sz="1000" kern="0" dirty="0" err="1" smtClean="0">
                <a:solidFill>
                  <a:srgbClr val="002060"/>
                </a:solidFill>
                <a:latin typeface="Arial"/>
                <a:cs typeface="Times New Roman"/>
              </a:rPr>
              <a:t>Platts</a:t>
            </a:r>
            <a:r>
              <a:rPr lang="en-US" sz="1000" kern="0" dirty="0" smtClean="0">
                <a:solidFill>
                  <a:srgbClr val="002060"/>
                </a:solidFill>
                <a:latin typeface="Arial"/>
                <a:cs typeface="Times New Roman"/>
              </a:rPr>
              <a:t> Pricing</a:t>
            </a:r>
            <a:endParaRPr lang="en-GB" sz="1000" kern="0" dirty="0">
              <a:solidFill>
                <a:srgbClr val="002060"/>
              </a:solidFill>
              <a:latin typeface="Arial"/>
              <a:cs typeface="Times New Roman"/>
            </a:endParaRPr>
          </a:p>
        </p:txBody>
      </p:sp>
      <p:sp>
        <p:nvSpPr>
          <p:cNvPr id="24" name="Rectangle 11">
            <a:hlinkClick r:id="rId10" action="ppaction://hlinksldjump"/>
          </p:cNvPr>
          <p:cNvSpPr>
            <a:spLocks noChangeArrowheads="1"/>
          </p:cNvSpPr>
          <p:nvPr/>
        </p:nvSpPr>
        <p:spPr bwMode="auto">
          <a:xfrm>
            <a:off x="1690688" y="33528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OC.7	Debit / Credit Notes (Crude Oil)</a:t>
            </a:r>
            <a:endParaRPr lang="en-GB" sz="1000" kern="0" dirty="0">
              <a:solidFill>
                <a:srgbClr val="002060"/>
              </a:solidFill>
              <a:latin typeface="Arial"/>
              <a:cs typeface="Times New Roman"/>
            </a:endParaRPr>
          </a:p>
        </p:txBody>
      </p:sp>
      <p:sp>
        <p:nvSpPr>
          <p:cNvPr id="17" name="Rectangle 11">
            <a:hlinkClick r:id="rId11" action="ppaction://hlinksldjump"/>
          </p:cNvPr>
          <p:cNvSpPr>
            <a:spLocks noChangeArrowheads="1"/>
          </p:cNvSpPr>
          <p:nvPr/>
        </p:nvSpPr>
        <p:spPr bwMode="auto">
          <a:xfrm>
            <a:off x="1660525" y="36576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OC.8	Accounting for Collections  &amp; exchange rate differential</a:t>
            </a:r>
            <a:endParaRPr lang="en-GB" sz="1000" kern="0" dirty="0">
              <a:solidFill>
                <a:srgbClr val="002060"/>
              </a:solidFill>
              <a:latin typeface="Arial"/>
              <a:cs typeface="Times New Roman"/>
            </a:endParaRPr>
          </a:p>
        </p:txBody>
      </p:sp>
      <p:sp>
        <p:nvSpPr>
          <p:cNvPr id="18" name="Rectangle 11">
            <a:hlinkClick r:id="rId12" action="ppaction://hlinksldjump"/>
          </p:cNvPr>
          <p:cNvSpPr>
            <a:spLocks noChangeArrowheads="1"/>
          </p:cNvSpPr>
          <p:nvPr/>
        </p:nvSpPr>
        <p:spPr bwMode="auto">
          <a:xfrm>
            <a:off x="1676400" y="39624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OC.9	Interest on account of Delayed Payments</a:t>
            </a:r>
            <a:endParaRPr lang="en-GB" sz="1000" kern="0" dirty="0">
              <a:solidFill>
                <a:srgbClr val="002060"/>
              </a:solidFill>
              <a:latin typeface="Arial"/>
              <a:cs typeface="Times New Roman"/>
            </a:endParaRPr>
          </a:p>
        </p:txBody>
      </p:sp>
      <p:sp>
        <p:nvSpPr>
          <p:cNvPr id="25" name="Rectangle 11">
            <a:hlinkClick r:id="rId13" action="ppaction://hlinksldjump"/>
          </p:cNvPr>
          <p:cNvSpPr>
            <a:spLocks noChangeArrowheads="1"/>
          </p:cNvSpPr>
          <p:nvPr/>
        </p:nvSpPr>
        <p:spPr bwMode="auto">
          <a:xfrm>
            <a:off x="1676400" y="42672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OC.10	Debtors Reconciliation and Ageing</a:t>
            </a:r>
            <a:endParaRPr lang="en-GB" sz="1000" kern="0" dirty="0">
              <a:solidFill>
                <a:srgbClr val="002060"/>
              </a:solidFill>
              <a:latin typeface="Arial"/>
              <a:cs typeface="Times New Roman"/>
            </a:endParaRPr>
          </a:p>
        </p:txBody>
      </p:sp>
      <p:sp>
        <p:nvSpPr>
          <p:cNvPr id="26" name="Rectangle 11">
            <a:hlinkClick r:id="rId14" action="ppaction://hlinksldjump"/>
          </p:cNvPr>
          <p:cNvSpPr>
            <a:spLocks noChangeArrowheads="1"/>
          </p:cNvSpPr>
          <p:nvPr/>
        </p:nvSpPr>
        <p:spPr bwMode="auto">
          <a:xfrm>
            <a:off x="1660525" y="45720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OC.11 	Contract Set up (Gas)</a:t>
            </a:r>
            <a:endParaRPr lang="en-GB" sz="1000" kern="0" dirty="0">
              <a:solidFill>
                <a:srgbClr val="002060"/>
              </a:solidFill>
              <a:latin typeface="Arial"/>
              <a:cs typeface="Times New Roman"/>
            </a:endParaRPr>
          </a:p>
        </p:txBody>
      </p:sp>
      <p:sp>
        <p:nvSpPr>
          <p:cNvPr id="16" name="Rectangle 11">
            <a:hlinkClick r:id="rId15" action="ppaction://hlinksldjump"/>
          </p:cNvPr>
          <p:cNvSpPr>
            <a:spLocks noChangeArrowheads="1"/>
          </p:cNvSpPr>
          <p:nvPr/>
        </p:nvSpPr>
        <p:spPr bwMode="auto">
          <a:xfrm>
            <a:off x="1662752" y="48768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OC.12.1 	Invoicing Gas Sales</a:t>
            </a:r>
            <a:endParaRPr lang="en-GB" sz="1000" kern="0" dirty="0">
              <a:solidFill>
                <a:srgbClr val="002060"/>
              </a:solidFill>
              <a:latin typeface="Arial"/>
              <a:cs typeface="Times New Roman"/>
            </a:endParaRPr>
          </a:p>
        </p:txBody>
      </p:sp>
      <p:sp>
        <p:nvSpPr>
          <p:cNvPr id="20" name="Rectangle 11">
            <a:hlinkClick r:id="rId16" action="ppaction://hlinksldjump"/>
          </p:cNvPr>
          <p:cNvSpPr>
            <a:spLocks noChangeArrowheads="1"/>
          </p:cNvSpPr>
          <p:nvPr/>
        </p:nvSpPr>
        <p:spPr bwMode="auto">
          <a:xfrm>
            <a:off x="1662752" y="51816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OC.12.2 	Invoicing Gas Sales</a:t>
            </a:r>
            <a:endParaRPr lang="en-GB" sz="1000" kern="0" dirty="0">
              <a:solidFill>
                <a:srgbClr val="002060"/>
              </a:solidFill>
              <a:latin typeface="Arial"/>
              <a:cs typeface="Times New Roman"/>
            </a:endParaRPr>
          </a:p>
        </p:txBody>
      </p:sp>
      <p:sp>
        <p:nvSpPr>
          <p:cNvPr id="23" name="Rectangle 11">
            <a:hlinkClick r:id="rId17" action="ppaction://hlinksldjump"/>
          </p:cNvPr>
          <p:cNvSpPr>
            <a:spLocks noChangeArrowheads="1"/>
          </p:cNvSpPr>
          <p:nvPr/>
        </p:nvSpPr>
        <p:spPr bwMode="auto">
          <a:xfrm>
            <a:off x="1660525" y="54864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OC.13 	Sales Order Creation (Scrap Sales)</a:t>
            </a:r>
            <a:endParaRPr lang="en-GB" sz="1000" kern="0" dirty="0">
              <a:solidFill>
                <a:srgbClr val="002060"/>
              </a:solidFill>
              <a:latin typeface="Arial"/>
              <a:cs typeface="Times New Roman"/>
            </a:endParaRPr>
          </a:p>
        </p:txBody>
      </p:sp>
      <p:sp>
        <p:nvSpPr>
          <p:cNvPr id="27" name="Rectangle 11">
            <a:hlinkClick r:id="rId18" action="ppaction://hlinksldjump"/>
          </p:cNvPr>
          <p:cNvSpPr>
            <a:spLocks noChangeArrowheads="1"/>
          </p:cNvSpPr>
          <p:nvPr/>
        </p:nvSpPr>
        <p:spPr bwMode="auto">
          <a:xfrm>
            <a:off x="1676400" y="57912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OC.14 	Collections of Advances and Invoicing - Scrap Sales</a:t>
            </a:r>
            <a:endParaRPr lang="en-GB" sz="1000" kern="0" dirty="0">
              <a:solidFill>
                <a:srgbClr val="002060"/>
              </a:solidFill>
              <a:latin typeface="Arial"/>
              <a:cs typeface="Times New Roman"/>
            </a:endParaRPr>
          </a:p>
        </p:txBody>
      </p:sp>
    </p:spTree>
    <p:extLst>
      <p:ext uri="{BB962C8B-B14F-4D97-AF65-F5344CB8AC3E}">
        <p14:creationId xmlns:p14="http://schemas.microsoft.com/office/powerpoint/2010/main" xmlns="" val="4214812054"/>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2"/>
          <p:cNvSpPr txBox="1">
            <a:spLocks noChangeArrowheads="1"/>
          </p:cNvSpPr>
          <p:nvPr/>
        </p:nvSpPr>
        <p:spPr bwMode="auto">
          <a:xfrm>
            <a:off x="8458200"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04977FCA-CC73-43D7-9EE2-9433BC45C1B3}"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70</a:t>
            </a:fld>
            <a:endParaRPr lang="en-US" sz="900">
              <a:solidFill>
                <a:srgbClr val="006892"/>
              </a:solidFill>
            </a:endParaRPr>
          </a:p>
        </p:txBody>
      </p:sp>
      <p:sp>
        <p:nvSpPr>
          <p:cNvPr id="8" name="AutoShape 343">
            <a:hlinkClick r:id="rId2" action="ppaction://hlinksldjump"/>
          </p:cNvPr>
          <p:cNvSpPr>
            <a:spLocks noChangeArrowheads="1"/>
          </p:cNvSpPr>
          <p:nvPr/>
        </p:nvSpPr>
        <p:spPr bwMode="auto">
          <a:xfrm rot="16200000">
            <a:off x="4158997" y="260603"/>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Key Inputs and Outputs</a:t>
            </a:r>
          </a:p>
        </p:txBody>
      </p:sp>
      <p:graphicFrame>
        <p:nvGraphicFramePr>
          <p:cNvPr id="10" name="Table 9"/>
          <p:cNvGraphicFramePr>
            <a:graphicFrameLocks noGrp="1"/>
          </p:cNvGraphicFramePr>
          <p:nvPr/>
        </p:nvGraphicFramePr>
        <p:xfrm>
          <a:off x="228601" y="1219200"/>
          <a:ext cx="8610599" cy="4852416"/>
        </p:xfrm>
        <a:graphic>
          <a:graphicData uri="http://schemas.openxmlformats.org/drawingml/2006/table">
            <a:tbl>
              <a:tblPr/>
              <a:tblGrid>
                <a:gridCol w="638737"/>
                <a:gridCol w="851647"/>
                <a:gridCol w="1329015"/>
                <a:gridCol w="800101"/>
                <a:gridCol w="1007780"/>
                <a:gridCol w="951004"/>
                <a:gridCol w="936811"/>
                <a:gridCol w="1064560"/>
                <a:gridCol w="1030944"/>
              </a:tblGrid>
              <a:tr h="0">
                <a:tc>
                  <a:txBody>
                    <a:bodyPr/>
                    <a:lstStyle/>
                    <a:p>
                      <a:pPr algn="l" fontAlgn="t"/>
                      <a:r>
                        <a:rPr lang="en-US" sz="1000" b="0" i="0" u="none" strike="noStrike" dirty="0">
                          <a:solidFill>
                            <a:srgbClr val="000000"/>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rtl="0" fontAlgn="t"/>
                      <a:r>
                        <a:rPr lang="en-US" sz="1000" b="0" i="0" u="none" strike="noStrike">
                          <a:solidFill>
                            <a:srgbClr val="FFFFFF"/>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3">
                  <a:txBody>
                    <a:bodyPr/>
                    <a:lstStyle/>
                    <a:p>
                      <a:pPr algn="ctr" rtl="0" fontAlgn="t"/>
                      <a:r>
                        <a:rPr lang="en-US" sz="1000" b="1" i="0" u="none" strike="noStrike" dirty="0">
                          <a:solidFill>
                            <a:srgbClr val="FFFFFF"/>
                          </a:solidFill>
                          <a:latin typeface="+mj-lt"/>
                        </a:rPr>
                        <a:t>Inputs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gridSpan="3">
                  <a:txBody>
                    <a:bodyPr/>
                    <a:lstStyle/>
                    <a:p>
                      <a:pPr algn="ctr" rtl="0" fontAlgn="t"/>
                      <a:r>
                        <a:rPr lang="en-US" sz="1000" b="1" i="0" u="none" strike="noStrike" dirty="0">
                          <a:solidFill>
                            <a:srgbClr val="FFFFFF"/>
                          </a:solidFill>
                          <a:latin typeface="+mj-lt"/>
                        </a:rPr>
                        <a:t>Output</a:t>
                      </a:r>
                      <a:r>
                        <a:rPr lang="en-US" sz="1000" b="0" i="0" u="none" strike="noStrike" dirty="0">
                          <a:solidFill>
                            <a:srgbClr val="FFFFFF"/>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solidFill>
                            <a:srgbClr val="000000"/>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0">
                <a:tc>
                  <a:txBody>
                    <a:bodyPr/>
                    <a:lstStyle/>
                    <a:p>
                      <a:pPr algn="ctr" rtl="0" fontAlgn="t"/>
                      <a:r>
                        <a:rPr lang="en-US" sz="1000" b="0" i="0" u="none" strike="noStrike">
                          <a:solidFill>
                            <a:srgbClr val="FFFFFF"/>
                          </a:solidFill>
                          <a:latin typeface="+mj-lt"/>
                        </a:rPr>
                        <a:t>Step No.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rtl="0" fontAlgn="t"/>
                      <a:r>
                        <a:rPr lang="en-US" sz="1000" b="0" i="0" u="none" strike="noStrike">
                          <a:solidFill>
                            <a:srgbClr val="FFFFFF"/>
                          </a:solidFill>
                          <a:latin typeface="+mj-lt"/>
                        </a:rPr>
                        <a:t>Sub Process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Input Data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Owner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Timelines</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Output Generated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Owner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Timelines</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000" b="0" i="0" u="none" strike="noStrike">
                          <a:solidFill>
                            <a:srgbClr val="FFFFFF"/>
                          </a:solidFill>
                          <a:latin typeface="+mj-lt"/>
                        </a:rPr>
                        <a:t>User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0">
                <a:tc>
                  <a:txBody>
                    <a:bodyPr/>
                    <a:lstStyle/>
                    <a:p>
                      <a:pPr algn="l" fontAlgn="t"/>
                      <a:r>
                        <a:rPr lang="en-US" sz="1000" b="0" i="0" u="none" strike="noStrike">
                          <a:solidFill>
                            <a:srgbClr val="000000"/>
                          </a:solidFill>
                          <a:latin typeface="+mj-lt"/>
                        </a:rPr>
                        <a:t>OC 1</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dirty="0">
                          <a:solidFill>
                            <a:srgbClr val="000000"/>
                          </a:solidFill>
                          <a:latin typeface="+mj-lt"/>
                        </a:rPr>
                        <a:t>Customer Master Creation</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dirty="0">
                          <a:solidFill>
                            <a:srgbClr val="000000"/>
                          </a:solidFill>
                          <a:latin typeface="+mj-lt"/>
                        </a:rPr>
                        <a:t>1) Sale agreement (Oil and Gas) / Sales </a:t>
                      </a:r>
                      <a:r>
                        <a:rPr lang="en-US" sz="1000" b="0" i="0" u="none" strike="noStrike" dirty="0" smtClean="0">
                          <a:solidFill>
                            <a:srgbClr val="000000"/>
                          </a:solidFill>
                          <a:latin typeface="+mj-lt"/>
                        </a:rPr>
                        <a:t>Order)    </a:t>
                      </a:r>
                      <a:r>
                        <a:rPr lang="en-US" sz="1000" b="0" i="0" u="none" strike="noStrike" dirty="0">
                          <a:solidFill>
                            <a:srgbClr val="000000"/>
                          </a:solidFill>
                          <a:latin typeface="+mj-lt"/>
                        </a:rPr>
                        <a:t/>
                      </a:r>
                      <a:br>
                        <a:rPr lang="en-US" sz="1000" b="0" i="0" u="none" strike="noStrike" dirty="0">
                          <a:solidFill>
                            <a:srgbClr val="000000"/>
                          </a:solidFill>
                          <a:latin typeface="+mj-lt"/>
                        </a:rPr>
                      </a:br>
                      <a:r>
                        <a:rPr lang="en-US" sz="1000" b="0" i="0" u="none" strike="noStrike" dirty="0">
                          <a:solidFill>
                            <a:srgbClr val="000000"/>
                          </a:solidFill>
                          <a:latin typeface="+mj-lt"/>
                        </a:rPr>
                        <a:t>2) Tax Documents (Scanned Copies)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 Commercial Team </a:t>
                      </a:r>
                      <a:br>
                        <a:rPr lang="en-US" sz="1000" b="0" i="0" u="none" strike="noStrike">
                          <a:solidFill>
                            <a:srgbClr val="000000"/>
                          </a:solidFill>
                          <a:latin typeface="+mj-lt"/>
                        </a:rPr>
                      </a:br>
                      <a:endParaRPr lang="en-US" sz="1000" b="0" i="0" u="none" strike="noStrike">
                        <a:solidFill>
                          <a:srgbClr val="000000"/>
                        </a:solidFill>
                        <a:latin typeface="+mj-lt"/>
                      </a:endParaRP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&amp; when a new customer is identified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a:solidFill>
                            <a:srgbClr val="000000"/>
                          </a:solidFill>
                          <a:latin typeface="+mj-lt"/>
                        </a:rPr>
                        <a:t>Customer Code in Customer Master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Sales Finance</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Before the Invoicing - </a:t>
                      </a:r>
                      <a:br>
                        <a:rPr lang="en-US" sz="1000" b="0" i="0" u="none" strike="noStrike" dirty="0">
                          <a:solidFill>
                            <a:srgbClr val="000000"/>
                          </a:solidFill>
                          <a:latin typeface="+mj-lt"/>
                        </a:rPr>
                      </a:br>
                      <a:r>
                        <a:rPr lang="en-US" sz="1000" b="0" i="0" u="none" strike="noStrike" dirty="0">
                          <a:solidFill>
                            <a:schemeClr val="tx1"/>
                          </a:solidFill>
                          <a:latin typeface="+mj-lt"/>
                        </a:rPr>
                        <a:t>No defined timeline to create the customer code</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Production Manager / Superintendent Site Team / Sales Finance</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2</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a:solidFill>
                            <a:srgbClr val="000000"/>
                          </a:solidFill>
                          <a:latin typeface="+mj-lt"/>
                        </a:rPr>
                        <a:t>Contract Set Up &amp; Sales Order Creation (Oil and Gas)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 Sales agreement</a:t>
                      </a:r>
                      <a:br>
                        <a:rPr lang="en-US" sz="1000" b="0" i="0" u="none" strike="noStrike">
                          <a:solidFill>
                            <a:srgbClr val="000000"/>
                          </a:solidFill>
                          <a:latin typeface="+mj-lt"/>
                        </a:rPr>
                      </a:br>
                      <a:r>
                        <a:rPr lang="en-US" sz="1000" b="0" i="0" u="none" strike="noStrike">
                          <a:solidFill>
                            <a:srgbClr val="000000"/>
                          </a:solidFill>
                          <a:latin typeface="+mj-lt"/>
                        </a:rPr>
                        <a:t>2) Entitlement Interest Letter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 Manager - Commercial Team</a:t>
                      </a:r>
                      <a:br>
                        <a:rPr lang="en-US" sz="1000" b="0" i="0" u="none" strike="noStrike">
                          <a:solidFill>
                            <a:srgbClr val="000000"/>
                          </a:solidFill>
                          <a:latin typeface="+mj-lt"/>
                        </a:rPr>
                      </a:br>
                      <a:r>
                        <a:rPr lang="en-US" sz="1000" b="0" i="0" u="none" strike="noStrike">
                          <a:solidFill>
                            <a:srgbClr val="000000"/>
                          </a:solidFill>
                          <a:latin typeface="+mj-lt"/>
                        </a:rPr>
                        <a:t>2) JV Finance Team</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and when the new customer is identified / Change in EI ratio</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Sales order in SAP</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Sales Finance</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Before the Invoicing - </a:t>
                      </a:r>
                      <a:br>
                        <a:rPr lang="en-US" sz="1000" b="0" i="0" u="none" strike="noStrike">
                          <a:solidFill>
                            <a:srgbClr val="000000"/>
                          </a:solidFill>
                          <a:latin typeface="+mj-lt"/>
                        </a:rPr>
                      </a:br>
                      <a:r>
                        <a:rPr lang="en-US" sz="1000" b="0" i="0" u="none" strike="noStrike">
                          <a:solidFill>
                            <a:srgbClr val="000000"/>
                          </a:solidFill>
                          <a:latin typeface="+mj-lt"/>
                        </a:rPr>
                        <a:t>No defined timeline to create contract and sales order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Production Manager / Superintendent Production Manager / Superintendent Site Team</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3</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a:solidFill>
                            <a:srgbClr val="000000"/>
                          </a:solidFill>
                          <a:latin typeface="+mj-lt"/>
                        </a:rPr>
                        <a:t>Updations in the contract</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Sale / amendment agreement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 Commercial Team</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and when the change is intimated by the commercial team</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Revised sales order in SAP</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Sales Finance</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Before the Invoicing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IT team</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4</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a:solidFill>
                            <a:srgbClr val="000000"/>
                          </a:solidFill>
                          <a:latin typeface="+mj-lt"/>
                        </a:rPr>
                        <a:t>Change in assay properties (crude oil)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Laboratory Report for assay changes</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 Commercial Team</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and when the change is intimated by the commercial team</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Revised sales order in SAP</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Sales Finance</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Before the Contract creation</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Production Manager / Superintendent Site Team / Sales Finance</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5</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a:solidFill>
                            <a:srgbClr val="000000"/>
                          </a:solidFill>
                          <a:latin typeface="+mj-lt"/>
                        </a:rPr>
                        <a:t>Invoicing  (Crude Oil)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Cumulative Joint ticket  / Bill of Lading / Crude Oil Receipt Certificate and the outbound delivery number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Production Manager / Superintendent Site Team</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Fortnightly / Month End / Lifting schedule</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Commercial and Tax Invoice</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Sales Finance</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per Contract</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Customer and the JV partner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2"/>
          <p:cNvSpPr txBox="1">
            <a:spLocks noChangeArrowheads="1"/>
          </p:cNvSpPr>
          <p:nvPr/>
        </p:nvSpPr>
        <p:spPr bwMode="auto">
          <a:xfrm>
            <a:off x="8458200"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04977FCA-CC73-43D7-9EE2-9433BC45C1B3}"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71</a:t>
            </a:fld>
            <a:endParaRPr lang="en-US" sz="900">
              <a:solidFill>
                <a:srgbClr val="006892"/>
              </a:solidFill>
            </a:endParaRPr>
          </a:p>
        </p:txBody>
      </p:sp>
      <p:graphicFrame>
        <p:nvGraphicFramePr>
          <p:cNvPr id="6" name="Table 5"/>
          <p:cNvGraphicFramePr>
            <a:graphicFrameLocks noGrp="1"/>
          </p:cNvGraphicFramePr>
          <p:nvPr/>
        </p:nvGraphicFramePr>
        <p:xfrm>
          <a:off x="228601" y="1219200"/>
          <a:ext cx="8610599" cy="5023104"/>
        </p:xfrm>
        <a:graphic>
          <a:graphicData uri="http://schemas.openxmlformats.org/drawingml/2006/table">
            <a:tbl>
              <a:tblPr/>
              <a:tblGrid>
                <a:gridCol w="638737"/>
                <a:gridCol w="851647"/>
                <a:gridCol w="1329015"/>
                <a:gridCol w="800101"/>
                <a:gridCol w="1007780"/>
                <a:gridCol w="951004"/>
                <a:gridCol w="936811"/>
                <a:gridCol w="1064560"/>
                <a:gridCol w="1030944"/>
              </a:tblGrid>
              <a:tr h="0">
                <a:tc>
                  <a:txBody>
                    <a:bodyPr/>
                    <a:lstStyle/>
                    <a:p>
                      <a:pPr algn="l" fontAlgn="t"/>
                      <a:r>
                        <a:rPr lang="en-US" sz="1000" b="0" i="0" u="none" strike="noStrike" dirty="0">
                          <a:solidFill>
                            <a:srgbClr val="000000"/>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rtl="0" fontAlgn="t"/>
                      <a:r>
                        <a:rPr lang="en-US" sz="1000" b="0" i="0" u="none" strike="noStrike">
                          <a:solidFill>
                            <a:srgbClr val="FFFFFF"/>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3">
                  <a:txBody>
                    <a:bodyPr/>
                    <a:lstStyle/>
                    <a:p>
                      <a:pPr algn="ctr" rtl="0" fontAlgn="t"/>
                      <a:r>
                        <a:rPr lang="en-US" sz="1000" b="1" i="0" u="none" strike="noStrike" dirty="0">
                          <a:solidFill>
                            <a:srgbClr val="FFFFFF"/>
                          </a:solidFill>
                          <a:latin typeface="+mj-lt"/>
                        </a:rPr>
                        <a:t>Inputs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gridSpan="3">
                  <a:txBody>
                    <a:bodyPr/>
                    <a:lstStyle/>
                    <a:p>
                      <a:pPr algn="ctr" rtl="0" fontAlgn="t"/>
                      <a:r>
                        <a:rPr lang="en-US" sz="1000" b="1" i="0" u="none" strike="noStrike" dirty="0">
                          <a:solidFill>
                            <a:srgbClr val="FFFFFF"/>
                          </a:solidFill>
                          <a:latin typeface="+mj-lt"/>
                        </a:rPr>
                        <a:t>Output</a:t>
                      </a:r>
                      <a:r>
                        <a:rPr lang="en-US" sz="1000" b="0" i="0" u="none" strike="noStrike" dirty="0">
                          <a:solidFill>
                            <a:srgbClr val="FFFFFF"/>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solidFill>
                            <a:srgbClr val="000000"/>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0">
                <a:tc>
                  <a:txBody>
                    <a:bodyPr/>
                    <a:lstStyle/>
                    <a:p>
                      <a:pPr algn="ctr" rtl="0" fontAlgn="t"/>
                      <a:r>
                        <a:rPr lang="en-US" sz="1000" b="0" i="0" u="none" strike="noStrike">
                          <a:solidFill>
                            <a:srgbClr val="FFFFFF"/>
                          </a:solidFill>
                          <a:latin typeface="+mj-lt"/>
                        </a:rPr>
                        <a:t>Step No.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rtl="0" fontAlgn="t"/>
                      <a:r>
                        <a:rPr lang="en-US" sz="1000" b="0" i="0" u="none" strike="noStrike">
                          <a:solidFill>
                            <a:srgbClr val="FFFFFF"/>
                          </a:solidFill>
                          <a:latin typeface="+mj-lt"/>
                        </a:rPr>
                        <a:t>Sub Process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Input Data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Owner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Timelines</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Output Generated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Owner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Timelines</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000" b="0" i="0" u="none" strike="noStrike">
                          <a:solidFill>
                            <a:srgbClr val="FFFFFF"/>
                          </a:solidFill>
                          <a:latin typeface="+mj-lt"/>
                        </a:rPr>
                        <a:t>User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0">
                <a:tc>
                  <a:txBody>
                    <a:bodyPr/>
                    <a:lstStyle/>
                    <a:p>
                      <a:pPr algn="l" fontAlgn="t"/>
                      <a:r>
                        <a:rPr lang="en-US" sz="1000" b="0" i="0" u="none" strike="noStrike">
                          <a:solidFill>
                            <a:srgbClr val="000000"/>
                          </a:solidFill>
                          <a:latin typeface="+mj-lt"/>
                        </a:rPr>
                        <a:t>OC 6</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a:solidFill>
                            <a:srgbClr val="000000"/>
                          </a:solidFill>
                          <a:latin typeface="+mj-lt"/>
                        </a:rPr>
                        <a:t>Platts Pricing</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Platts benchmark oil prices - Platts Software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Associate / Senior Associate -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1st working day of the month</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Price Upload in SAP</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Before the Invoicing of the Current Month</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7</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a:solidFill>
                            <a:srgbClr val="000000"/>
                          </a:solidFill>
                          <a:latin typeface="+mj-lt"/>
                        </a:rPr>
                        <a:t>Debit / Credit Notes (Crude Oil)</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1) Invoice Number</a:t>
                      </a:r>
                      <a:br>
                        <a:rPr lang="en-US" sz="1000" b="0" i="0" u="none" strike="noStrike" dirty="0">
                          <a:solidFill>
                            <a:srgbClr val="000000"/>
                          </a:solidFill>
                          <a:latin typeface="+mj-lt"/>
                        </a:rPr>
                      </a:br>
                      <a:r>
                        <a:rPr lang="en-US" sz="1000" b="0" i="0" u="none" strike="noStrike" dirty="0">
                          <a:solidFill>
                            <a:srgbClr val="000000"/>
                          </a:solidFill>
                          <a:latin typeface="+mj-lt"/>
                        </a:rPr>
                        <a:t>2) Process </a:t>
                      </a:r>
                      <a:r>
                        <a:rPr lang="en-US" sz="1000" b="0" i="0" u="none" strike="noStrike" dirty="0" err="1">
                          <a:solidFill>
                            <a:srgbClr val="000000"/>
                          </a:solidFill>
                          <a:latin typeface="+mj-lt"/>
                        </a:rPr>
                        <a:t>Platts</a:t>
                      </a:r>
                      <a:r>
                        <a:rPr lang="en-US" sz="1000" b="0" i="0" u="none" strike="noStrike" dirty="0">
                          <a:solidFill>
                            <a:srgbClr val="000000"/>
                          </a:solidFill>
                          <a:latin typeface="+mj-lt"/>
                        </a:rPr>
                        <a:t> Pricing</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Associate / Senior Associate -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1st working day of the month</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Debit / Credit Note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per Contract</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Customer and the JV partner</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8</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dirty="0">
                          <a:solidFill>
                            <a:srgbClr val="000000"/>
                          </a:solidFill>
                          <a:latin typeface="+mj-lt"/>
                        </a:rPr>
                        <a:t>Accounting for </a:t>
                      </a:r>
                      <a:r>
                        <a:rPr lang="en-US" sz="1000" b="0" i="0" u="none" strike="noStrike" dirty="0" smtClean="0">
                          <a:solidFill>
                            <a:srgbClr val="000000"/>
                          </a:solidFill>
                          <a:latin typeface="+mj-lt"/>
                        </a:rPr>
                        <a:t>collections  </a:t>
                      </a:r>
                      <a:r>
                        <a:rPr lang="en-US" sz="1000" b="0" i="0" u="none" strike="noStrike" dirty="0">
                          <a:solidFill>
                            <a:srgbClr val="000000"/>
                          </a:solidFill>
                          <a:latin typeface="+mj-lt"/>
                        </a:rPr>
                        <a:t>&amp; exchange rate differential </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Intimation email regarding receipt of funds and bank statement</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Associate Treasury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solidFill>
                          <a:srgbClr val="FF0000"/>
                        </a:solidFill>
                        <a:latin typeface="+mj-lt"/>
                      </a:endParaRP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Tax invoice for exchange rate differential</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Manager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solidFill>
                          <a:srgbClr val="FF0000"/>
                        </a:solidFill>
                        <a:latin typeface="+mj-lt"/>
                      </a:endParaRP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Customer</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9</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a:solidFill>
                            <a:srgbClr val="000000"/>
                          </a:solidFill>
                          <a:latin typeface="+mj-lt"/>
                        </a:rPr>
                        <a:t>Interest on account of Delayed Payments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1)Intimation email regarding receipt of funds and bank statement</a:t>
                      </a:r>
                      <a:br>
                        <a:rPr lang="en-US" sz="1000" b="0" i="0" u="none" strike="noStrike">
                          <a:solidFill>
                            <a:srgbClr val="000000"/>
                          </a:solidFill>
                          <a:latin typeface="+mj-lt"/>
                        </a:rPr>
                      </a:br>
                      <a:endParaRPr lang="en-US" sz="1000" b="0" i="0" u="none" strike="noStrike">
                        <a:solidFill>
                          <a:srgbClr val="000000"/>
                        </a:solidFill>
                        <a:latin typeface="+mj-lt"/>
                      </a:endParaRP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Associate Treasury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and when received</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chemeClr val="tx1"/>
                          </a:solidFill>
                          <a:latin typeface="+mj-lt"/>
                        </a:rPr>
                        <a:t>Interest Demand Letter</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&amp; When required</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Customer/ Associate Treasury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10</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dirty="0">
                          <a:solidFill>
                            <a:srgbClr val="000000"/>
                          </a:solidFill>
                          <a:latin typeface="+mj-lt"/>
                        </a:rPr>
                        <a:t>Debtors Reconciliation and Ageing</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Revenue, debtors ledger and debtor ageing report</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SAP</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solidFill>
                          <a:srgbClr val="FF0000"/>
                        </a:solidFill>
                        <a:latin typeface="+mj-lt"/>
                      </a:endParaRP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Debtor Reconciliation Report</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Along with Monthly MIS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Corporate Reporting Team / Customers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dirty="0">
                          <a:solidFill>
                            <a:srgbClr val="000000"/>
                          </a:solidFill>
                          <a:latin typeface="+mj-lt"/>
                        </a:rPr>
                        <a:t>OC 11</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a:solidFill>
                            <a:srgbClr val="000000"/>
                          </a:solidFill>
                          <a:latin typeface="+mj-lt"/>
                        </a:rPr>
                        <a:t>Contract Set Up (Gas)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1) Sales agreement</a:t>
                      </a:r>
                      <a:br>
                        <a:rPr lang="en-US" sz="1000" b="0" i="0" u="none" strike="noStrike" dirty="0">
                          <a:solidFill>
                            <a:srgbClr val="000000"/>
                          </a:solidFill>
                          <a:latin typeface="+mj-lt"/>
                        </a:rPr>
                      </a:br>
                      <a:r>
                        <a:rPr lang="en-US" sz="1000" b="0" i="0" u="none" strike="noStrike" dirty="0">
                          <a:solidFill>
                            <a:srgbClr val="000000"/>
                          </a:solidFill>
                          <a:latin typeface="+mj-lt"/>
                        </a:rPr>
                        <a:t>2) Entitlement Interest Letter</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 Manager - Commercial Team</a:t>
                      </a:r>
                      <a:br>
                        <a:rPr lang="en-US" sz="1000" b="0" i="0" u="none" strike="noStrike">
                          <a:solidFill>
                            <a:srgbClr val="000000"/>
                          </a:solidFill>
                          <a:latin typeface="+mj-lt"/>
                        </a:rPr>
                      </a:br>
                      <a:r>
                        <a:rPr lang="en-US" sz="1000" b="0" i="0" u="none" strike="noStrike">
                          <a:solidFill>
                            <a:srgbClr val="000000"/>
                          </a:solidFill>
                          <a:latin typeface="+mj-lt"/>
                        </a:rPr>
                        <a:t>2) JV Finance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and when the new customer is identified / Change in EI ratio</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Exchange Agreement Number and Contract Number</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Before the Invoicing</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Production Manager / Superintendent Site Team /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AutoShape 343">
            <a:hlinkClick r:id="rId2" action="ppaction://hlinksldjump"/>
          </p:cNvPr>
          <p:cNvSpPr>
            <a:spLocks noChangeArrowheads="1"/>
          </p:cNvSpPr>
          <p:nvPr/>
        </p:nvSpPr>
        <p:spPr bwMode="auto">
          <a:xfrm rot="16200000">
            <a:off x="4158997" y="260603"/>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Key Inputs and Outputs</a:t>
            </a:r>
          </a:p>
        </p:txBody>
      </p:sp>
    </p:spTree>
  </p:cSld>
  <p:clrMapOvr>
    <a:masterClrMapping/>
  </p:clrMapOvr>
  <p:transition advClick="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2"/>
          <p:cNvSpPr txBox="1">
            <a:spLocks noChangeArrowheads="1"/>
          </p:cNvSpPr>
          <p:nvPr/>
        </p:nvSpPr>
        <p:spPr bwMode="auto">
          <a:xfrm>
            <a:off x="8458200"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04977FCA-CC73-43D7-9EE2-9433BC45C1B3}"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72</a:t>
            </a:fld>
            <a:endParaRPr lang="en-US" sz="900">
              <a:solidFill>
                <a:srgbClr val="006892"/>
              </a:solidFill>
            </a:endParaRPr>
          </a:p>
        </p:txBody>
      </p:sp>
      <p:graphicFrame>
        <p:nvGraphicFramePr>
          <p:cNvPr id="6" name="Table 5"/>
          <p:cNvGraphicFramePr>
            <a:graphicFrameLocks noGrp="1"/>
          </p:cNvGraphicFramePr>
          <p:nvPr/>
        </p:nvGraphicFramePr>
        <p:xfrm>
          <a:off x="228601" y="1219200"/>
          <a:ext cx="8610599" cy="4547616"/>
        </p:xfrm>
        <a:graphic>
          <a:graphicData uri="http://schemas.openxmlformats.org/drawingml/2006/table">
            <a:tbl>
              <a:tblPr/>
              <a:tblGrid>
                <a:gridCol w="638737"/>
                <a:gridCol w="851647"/>
                <a:gridCol w="1329015"/>
                <a:gridCol w="800101"/>
                <a:gridCol w="1007780"/>
                <a:gridCol w="951004"/>
                <a:gridCol w="936811"/>
                <a:gridCol w="1064560"/>
                <a:gridCol w="1030944"/>
              </a:tblGrid>
              <a:tr h="0">
                <a:tc>
                  <a:txBody>
                    <a:bodyPr/>
                    <a:lstStyle/>
                    <a:p>
                      <a:pPr algn="l" fontAlgn="t"/>
                      <a:r>
                        <a:rPr lang="en-US" sz="1000" b="0" i="0" u="none" strike="noStrike" dirty="0">
                          <a:solidFill>
                            <a:srgbClr val="000000"/>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rtl="0" fontAlgn="t"/>
                      <a:r>
                        <a:rPr lang="en-US" sz="1000" b="0" i="0" u="none" strike="noStrike">
                          <a:solidFill>
                            <a:srgbClr val="FFFFFF"/>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3">
                  <a:txBody>
                    <a:bodyPr/>
                    <a:lstStyle/>
                    <a:p>
                      <a:pPr algn="ctr" rtl="0" fontAlgn="t"/>
                      <a:r>
                        <a:rPr lang="en-US" sz="1000" b="1" i="0" u="none" strike="noStrike" dirty="0">
                          <a:solidFill>
                            <a:srgbClr val="FFFFFF"/>
                          </a:solidFill>
                          <a:latin typeface="+mj-lt"/>
                        </a:rPr>
                        <a:t>Inputs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gridSpan="3">
                  <a:txBody>
                    <a:bodyPr/>
                    <a:lstStyle/>
                    <a:p>
                      <a:pPr algn="ctr" rtl="0" fontAlgn="t"/>
                      <a:r>
                        <a:rPr lang="en-US" sz="1000" b="1" i="0" u="none" strike="noStrike" dirty="0">
                          <a:solidFill>
                            <a:srgbClr val="FFFFFF"/>
                          </a:solidFill>
                          <a:latin typeface="+mj-lt"/>
                        </a:rPr>
                        <a:t>Output</a:t>
                      </a:r>
                      <a:r>
                        <a:rPr lang="en-US" sz="1000" b="0" i="0" u="none" strike="noStrike" dirty="0">
                          <a:solidFill>
                            <a:srgbClr val="FFFFFF"/>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solidFill>
                            <a:srgbClr val="000000"/>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0">
                <a:tc>
                  <a:txBody>
                    <a:bodyPr/>
                    <a:lstStyle/>
                    <a:p>
                      <a:pPr algn="ctr" rtl="0" fontAlgn="t"/>
                      <a:r>
                        <a:rPr lang="en-US" sz="1000" b="0" i="0" u="none" strike="noStrike">
                          <a:solidFill>
                            <a:srgbClr val="FFFFFF"/>
                          </a:solidFill>
                          <a:latin typeface="+mj-lt"/>
                        </a:rPr>
                        <a:t>Step No.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rtl="0" fontAlgn="t"/>
                      <a:r>
                        <a:rPr lang="en-US" sz="1000" b="0" i="0" u="none" strike="noStrike">
                          <a:solidFill>
                            <a:srgbClr val="FFFFFF"/>
                          </a:solidFill>
                          <a:latin typeface="+mj-lt"/>
                        </a:rPr>
                        <a:t>Sub Process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Input Data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Owner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Timelines</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Output Generated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Owner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Timelines</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000" b="0" i="0" u="none" strike="noStrike">
                          <a:solidFill>
                            <a:srgbClr val="FFFFFF"/>
                          </a:solidFill>
                          <a:latin typeface="+mj-lt"/>
                        </a:rPr>
                        <a:t>User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0">
                <a:tc>
                  <a:txBody>
                    <a:bodyPr/>
                    <a:lstStyle/>
                    <a:p>
                      <a:pPr algn="l" fontAlgn="t"/>
                      <a:r>
                        <a:rPr lang="en-US" sz="1000" b="0" i="0" u="none" strike="noStrike">
                          <a:solidFill>
                            <a:srgbClr val="000000"/>
                          </a:solidFill>
                          <a:latin typeface="+mj-lt"/>
                        </a:rPr>
                        <a:t>OC 12.1</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rtl="0" fontAlgn="t"/>
                      <a:r>
                        <a:rPr lang="en-US" sz="1000" b="0" i="0" u="none" strike="noStrike">
                          <a:solidFill>
                            <a:srgbClr val="000000"/>
                          </a:solidFill>
                          <a:latin typeface="+mj-lt"/>
                        </a:rPr>
                        <a:t>Invoicing - Gas Sales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Joint Tickets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Production Manager / Superintendent Site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Month End</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Draft Invoice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per Contract</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Customer</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12.2</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Confirmation from Customer on Draft Invoice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Customer</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solidFill>
                          <a:srgbClr val="FF0000"/>
                        </a:solidFill>
                        <a:latin typeface="+mj-lt"/>
                      </a:endParaRP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Commercial and Tax Invoice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per Contract</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Customer</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13</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a:solidFill>
                            <a:srgbClr val="000000"/>
                          </a:solidFill>
                          <a:latin typeface="+mj-lt"/>
                        </a:rPr>
                        <a:t>Sales Order Creation (Scrap Sales)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Manual Sales Order from MSTC or PSCM on tentative quantity</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MSTC (Govt. agency) / PSCM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solidFill>
                          <a:srgbClr val="FF0000"/>
                        </a:solidFill>
                        <a:latin typeface="+mj-lt"/>
                      </a:endParaRP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Sales order number is generated</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Before the Invoicing</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Production Manager / Superintendent Site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14</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a:solidFill>
                            <a:srgbClr val="000000"/>
                          </a:solidFill>
                          <a:latin typeface="+mj-lt"/>
                        </a:rPr>
                        <a:t>Collections of Advances and Invoicing - Scrap Sales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 Intimation email for advance received</a:t>
                      </a:r>
                      <a:br>
                        <a:rPr lang="en-US" sz="1000" b="0" i="0" u="none" strike="noStrike">
                          <a:solidFill>
                            <a:srgbClr val="000000"/>
                          </a:solidFill>
                          <a:latin typeface="+mj-lt"/>
                        </a:rPr>
                      </a:br>
                      <a:r>
                        <a:rPr lang="en-US" sz="1000" b="0" i="0" u="none" strike="noStrike">
                          <a:solidFill>
                            <a:srgbClr val="000000"/>
                          </a:solidFill>
                          <a:latin typeface="+mj-lt"/>
                        </a:rPr>
                        <a:t>2) Weighing Slip and Outbound delivery number</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 Associate Treasury team</a:t>
                      </a:r>
                      <a:br>
                        <a:rPr lang="en-US" sz="1000" b="0" i="0" u="none" strike="noStrike">
                          <a:solidFill>
                            <a:srgbClr val="000000"/>
                          </a:solidFill>
                          <a:latin typeface="+mj-lt"/>
                        </a:rPr>
                      </a:br>
                      <a:r>
                        <a:rPr lang="en-US" sz="1000" b="0" i="0" u="none" strike="noStrike">
                          <a:solidFill>
                            <a:srgbClr val="000000"/>
                          </a:solidFill>
                          <a:latin typeface="+mj-lt"/>
                        </a:rPr>
                        <a:t>2) Production Manager / Superintendent Site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solidFill>
                          <a:srgbClr val="FF0000"/>
                        </a:solidFill>
                        <a:latin typeface="+mj-lt"/>
                      </a:endParaRP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Delivery challan cum invoice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Manager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&amp; When required</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Production Manager / Superintendent Site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15</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000" b="0" i="0" u="none" strike="noStrike">
                          <a:solidFill>
                            <a:srgbClr val="000000"/>
                          </a:solidFill>
                          <a:latin typeface="+mj-lt"/>
                        </a:rPr>
                        <a:t>Refund to Customers - Scrap Sales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Confirmation on closure of customer account</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Production Manager / Superintendent Site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As &amp; When required</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 Approved PRF</a:t>
                      </a:r>
                      <a:br>
                        <a:rPr lang="en-US" sz="1000" b="0" i="0" u="none" strike="noStrike">
                          <a:solidFill>
                            <a:srgbClr val="000000"/>
                          </a:solidFill>
                          <a:latin typeface="+mj-lt"/>
                        </a:rPr>
                      </a:br>
                      <a:endParaRPr lang="en-US" sz="1000" b="0" i="0" u="none" strike="noStrike">
                        <a:solidFill>
                          <a:srgbClr val="000000"/>
                        </a:solidFill>
                        <a:latin typeface="+mj-lt"/>
                      </a:endParaRP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GM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&amp; When required</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GM Finance / JV Finance Lead</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AutoShape 343">
            <a:hlinkClick r:id="rId2" action="ppaction://hlinksldjump"/>
          </p:cNvPr>
          <p:cNvSpPr>
            <a:spLocks noChangeArrowheads="1"/>
          </p:cNvSpPr>
          <p:nvPr/>
        </p:nvSpPr>
        <p:spPr bwMode="auto">
          <a:xfrm rot="16200000">
            <a:off x="4158997" y="260603"/>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Key Inputs and Outputs</a:t>
            </a:r>
          </a:p>
        </p:txBody>
      </p:sp>
    </p:spTree>
  </p:cSld>
  <p:clrMapOvr>
    <a:masterClrMapping/>
  </p:clrMapOvr>
  <p:transition advClick="0"/>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2"/>
          <p:cNvSpPr txBox="1">
            <a:spLocks noChangeArrowheads="1"/>
          </p:cNvSpPr>
          <p:nvPr/>
        </p:nvSpPr>
        <p:spPr bwMode="auto">
          <a:xfrm>
            <a:off x="8458200"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04977FCA-CC73-43D7-9EE2-9433BC45C1B3}"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73</a:t>
            </a:fld>
            <a:endParaRPr lang="en-US" sz="900">
              <a:solidFill>
                <a:srgbClr val="006892"/>
              </a:solidFill>
            </a:endParaRPr>
          </a:p>
        </p:txBody>
      </p:sp>
      <p:graphicFrame>
        <p:nvGraphicFramePr>
          <p:cNvPr id="6" name="Table 5"/>
          <p:cNvGraphicFramePr>
            <a:graphicFrameLocks noGrp="1"/>
          </p:cNvGraphicFramePr>
          <p:nvPr/>
        </p:nvGraphicFramePr>
        <p:xfrm>
          <a:off x="228601" y="1219200"/>
          <a:ext cx="8610599" cy="4700016"/>
        </p:xfrm>
        <a:graphic>
          <a:graphicData uri="http://schemas.openxmlformats.org/drawingml/2006/table">
            <a:tbl>
              <a:tblPr/>
              <a:tblGrid>
                <a:gridCol w="638737"/>
                <a:gridCol w="851647"/>
                <a:gridCol w="1329015"/>
                <a:gridCol w="800101"/>
                <a:gridCol w="1007780"/>
                <a:gridCol w="951004"/>
                <a:gridCol w="936811"/>
                <a:gridCol w="1064560"/>
                <a:gridCol w="1030944"/>
              </a:tblGrid>
              <a:tr h="0">
                <a:tc>
                  <a:txBody>
                    <a:bodyPr/>
                    <a:lstStyle/>
                    <a:p>
                      <a:pPr algn="l" fontAlgn="t"/>
                      <a:r>
                        <a:rPr lang="en-US" sz="1000" b="0" i="0" u="none" strike="noStrike" dirty="0">
                          <a:solidFill>
                            <a:srgbClr val="000000"/>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rtl="0" fontAlgn="t"/>
                      <a:r>
                        <a:rPr lang="en-US" sz="1000" b="0" i="0" u="none" strike="noStrike">
                          <a:solidFill>
                            <a:srgbClr val="FFFFFF"/>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3">
                  <a:txBody>
                    <a:bodyPr/>
                    <a:lstStyle/>
                    <a:p>
                      <a:pPr algn="ctr" rtl="0" fontAlgn="t"/>
                      <a:r>
                        <a:rPr lang="en-US" sz="1000" b="1" i="0" u="none" strike="noStrike" dirty="0">
                          <a:solidFill>
                            <a:srgbClr val="FFFFFF"/>
                          </a:solidFill>
                          <a:latin typeface="+mj-lt"/>
                        </a:rPr>
                        <a:t>Inputs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gridSpan="3">
                  <a:txBody>
                    <a:bodyPr/>
                    <a:lstStyle/>
                    <a:p>
                      <a:pPr algn="ctr" rtl="0" fontAlgn="t"/>
                      <a:r>
                        <a:rPr lang="en-US" sz="1000" b="1" i="0" u="none" strike="noStrike" dirty="0">
                          <a:solidFill>
                            <a:srgbClr val="FFFFFF"/>
                          </a:solidFill>
                          <a:latin typeface="+mj-lt"/>
                        </a:rPr>
                        <a:t>Output</a:t>
                      </a:r>
                      <a:r>
                        <a:rPr lang="en-US" sz="1000" b="0" i="0" u="none" strike="noStrike" dirty="0">
                          <a:solidFill>
                            <a:srgbClr val="FFFFFF"/>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solidFill>
                            <a:srgbClr val="000000"/>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0">
                <a:tc>
                  <a:txBody>
                    <a:bodyPr/>
                    <a:lstStyle/>
                    <a:p>
                      <a:pPr algn="ctr" rtl="0" fontAlgn="t"/>
                      <a:r>
                        <a:rPr lang="en-US" sz="1000" b="0" i="0" u="none" strike="noStrike">
                          <a:solidFill>
                            <a:srgbClr val="FFFFFF"/>
                          </a:solidFill>
                          <a:latin typeface="+mj-lt"/>
                        </a:rPr>
                        <a:t>Step No.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rtl="0" fontAlgn="t"/>
                      <a:r>
                        <a:rPr lang="en-US" sz="1000" b="0" i="0" u="none" strike="noStrike">
                          <a:solidFill>
                            <a:srgbClr val="FFFFFF"/>
                          </a:solidFill>
                          <a:latin typeface="+mj-lt"/>
                        </a:rPr>
                        <a:t>Sub Process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Input Data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Owner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Timelines</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Output Generated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Owner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Timelines</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000" b="0" i="0" u="none" strike="noStrike">
                          <a:solidFill>
                            <a:srgbClr val="FFFFFF"/>
                          </a:solidFill>
                          <a:latin typeface="+mj-lt"/>
                        </a:rPr>
                        <a:t>User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0">
                <a:tc>
                  <a:txBody>
                    <a:bodyPr/>
                    <a:lstStyle/>
                    <a:p>
                      <a:pPr algn="l" fontAlgn="t"/>
                      <a:r>
                        <a:rPr lang="en-US" sz="1000" b="0" i="0" u="none" strike="noStrike">
                          <a:solidFill>
                            <a:srgbClr val="000000"/>
                          </a:solidFill>
                          <a:latin typeface="+mj-lt"/>
                        </a:rPr>
                        <a:t>OC 16</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Manual Invoicing - Tolling (Cambay)</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Daily tickets and excel tracker</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Production Manager / Superintendent Site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Month End</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 Service Invoice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Associate / Senior Associate -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per Contract</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Customer</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17</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Sales Order Creation and Invoicing (OTS Ravva)</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1) Tolling Contract  2) Bill of Lading</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 Commercial Team</a:t>
                      </a:r>
                      <a:br>
                        <a:rPr lang="en-US" sz="1000" b="0" i="0" u="none" strike="noStrike">
                          <a:solidFill>
                            <a:srgbClr val="000000"/>
                          </a:solidFill>
                          <a:latin typeface="+mj-lt"/>
                        </a:rPr>
                      </a:br>
                      <a:r>
                        <a:rPr lang="en-US" sz="1000" b="0" i="0" u="none" strike="noStrike">
                          <a:solidFill>
                            <a:srgbClr val="000000"/>
                          </a:solidFill>
                          <a:latin typeface="+mj-lt"/>
                        </a:rPr>
                        <a:t>2) Production Manager / Superintendent Site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Month End</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Service Invoice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Associate / Senior Associate -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per Contract</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Customer and JV partner</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18</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Collections (Tolling Cambay and OTS Ravva)</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Intimation of receipt of funds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Associate Treasury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solidFill>
                          <a:srgbClr val="FF0000"/>
                        </a:solidFill>
                        <a:latin typeface="+mj-lt"/>
                      </a:endParaRP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Service tax log</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Associate / Senior Associate -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solidFill>
                          <a:srgbClr val="FF0000"/>
                        </a:solidFill>
                        <a:latin typeface="+mj-lt"/>
                      </a:endParaRP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Service tax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19</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Collection and Invoicing - (Cross Piping Rajasthan)</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 Agreement  for Cross piping</a:t>
                      </a:r>
                      <a:br>
                        <a:rPr lang="en-US" sz="1000" b="0" i="0" u="none" strike="noStrike">
                          <a:solidFill>
                            <a:srgbClr val="000000"/>
                          </a:solidFill>
                          <a:latin typeface="+mj-lt"/>
                        </a:rPr>
                      </a:br>
                      <a:r>
                        <a:rPr lang="en-US" sz="1000" b="0" i="0" u="none" strike="noStrike">
                          <a:solidFill>
                            <a:srgbClr val="000000"/>
                          </a:solidFill>
                          <a:latin typeface="+mj-lt"/>
                        </a:rPr>
                        <a:t>2) Intimation for receipt of advance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 Land Acquisition Team</a:t>
                      </a:r>
                      <a:br>
                        <a:rPr lang="en-US" sz="1000" b="0" i="0" u="none" strike="noStrike">
                          <a:solidFill>
                            <a:srgbClr val="000000"/>
                          </a:solidFill>
                          <a:latin typeface="+mj-lt"/>
                        </a:rPr>
                      </a:br>
                      <a:r>
                        <a:rPr lang="en-US" sz="1000" b="0" i="0" u="none" strike="noStrike">
                          <a:solidFill>
                            <a:srgbClr val="000000"/>
                          </a:solidFill>
                          <a:latin typeface="+mj-lt"/>
                        </a:rPr>
                        <a:t>2) Treasury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&amp; when required</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 Service Invoice</a:t>
                      </a:r>
                      <a:br>
                        <a:rPr lang="en-US" sz="1000" b="0" i="0" u="none" strike="noStrike">
                          <a:solidFill>
                            <a:srgbClr val="000000"/>
                          </a:solidFill>
                          <a:latin typeface="+mj-lt"/>
                        </a:rPr>
                      </a:br>
                      <a:r>
                        <a:rPr lang="en-US" sz="1000" b="0" i="0" u="none" strike="noStrike">
                          <a:solidFill>
                            <a:srgbClr val="000000"/>
                          </a:solidFill>
                          <a:latin typeface="+mj-lt"/>
                        </a:rPr>
                        <a:t>2) Service tax log</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Associate / Senior Associate -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solidFill>
                          <a:srgbClr val="FF0000"/>
                        </a:solidFill>
                        <a:latin typeface="+mj-lt"/>
                      </a:endParaRP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 Land Acquisition team</a:t>
                      </a:r>
                      <a:br>
                        <a:rPr lang="en-US" sz="1000" b="0" i="0" u="none" strike="noStrike">
                          <a:solidFill>
                            <a:srgbClr val="000000"/>
                          </a:solidFill>
                          <a:latin typeface="+mj-lt"/>
                        </a:rPr>
                      </a:br>
                      <a:r>
                        <a:rPr lang="en-US" sz="1000" b="0" i="0" u="none" strike="noStrike">
                          <a:solidFill>
                            <a:srgbClr val="000000"/>
                          </a:solidFill>
                          <a:latin typeface="+mj-lt"/>
                        </a:rPr>
                        <a:t>2) Service tax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20</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Exchange Rate Upload</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Exchange rate Sheet</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Associate Treasury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&amp; when required</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Exchange rate updations in SAP</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Associate / Senior Associate -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Before the Invoicing/Exchange Rate CN/DN</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AutoShape 343">
            <a:hlinkClick r:id="rId2" action="ppaction://hlinksldjump"/>
          </p:cNvPr>
          <p:cNvSpPr>
            <a:spLocks noChangeArrowheads="1"/>
          </p:cNvSpPr>
          <p:nvPr/>
        </p:nvSpPr>
        <p:spPr bwMode="auto">
          <a:xfrm rot="16200000">
            <a:off x="4158997" y="260603"/>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Key Inputs and Outputs</a:t>
            </a:r>
          </a:p>
        </p:txBody>
      </p:sp>
    </p:spTree>
  </p:cSld>
  <p:clrMapOvr>
    <a:masterClrMapping/>
  </p:clrMapOvr>
  <p:transition advClick="0"/>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2"/>
          <p:cNvSpPr txBox="1">
            <a:spLocks noChangeArrowheads="1"/>
          </p:cNvSpPr>
          <p:nvPr/>
        </p:nvSpPr>
        <p:spPr bwMode="auto">
          <a:xfrm>
            <a:off x="8458200"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04977FCA-CC73-43D7-9EE2-9433BC45C1B3}"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74</a:t>
            </a:fld>
            <a:endParaRPr lang="en-US" sz="900">
              <a:solidFill>
                <a:srgbClr val="006892"/>
              </a:solidFill>
            </a:endParaRPr>
          </a:p>
        </p:txBody>
      </p:sp>
      <p:graphicFrame>
        <p:nvGraphicFramePr>
          <p:cNvPr id="6" name="Table 5"/>
          <p:cNvGraphicFramePr>
            <a:graphicFrameLocks noGrp="1"/>
          </p:cNvGraphicFramePr>
          <p:nvPr/>
        </p:nvGraphicFramePr>
        <p:xfrm>
          <a:off x="228601" y="1219200"/>
          <a:ext cx="8610599" cy="2834640"/>
        </p:xfrm>
        <a:graphic>
          <a:graphicData uri="http://schemas.openxmlformats.org/drawingml/2006/table">
            <a:tbl>
              <a:tblPr/>
              <a:tblGrid>
                <a:gridCol w="638737"/>
                <a:gridCol w="851647"/>
                <a:gridCol w="1329015"/>
                <a:gridCol w="800101"/>
                <a:gridCol w="1007780"/>
                <a:gridCol w="951004"/>
                <a:gridCol w="936811"/>
                <a:gridCol w="1064560"/>
                <a:gridCol w="1030944"/>
              </a:tblGrid>
              <a:tr h="0">
                <a:tc>
                  <a:txBody>
                    <a:bodyPr/>
                    <a:lstStyle/>
                    <a:p>
                      <a:pPr algn="l" fontAlgn="t"/>
                      <a:r>
                        <a:rPr lang="en-US" sz="1000" b="0" i="0" u="none" strike="noStrike" dirty="0">
                          <a:solidFill>
                            <a:srgbClr val="000000"/>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rtl="0" fontAlgn="t"/>
                      <a:r>
                        <a:rPr lang="en-US" sz="1000" b="0" i="0" u="none" strike="noStrike">
                          <a:solidFill>
                            <a:srgbClr val="FFFFFF"/>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3">
                  <a:txBody>
                    <a:bodyPr/>
                    <a:lstStyle/>
                    <a:p>
                      <a:pPr algn="ctr" rtl="0" fontAlgn="t"/>
                      <a:r>
                        <a:rPr lang="en-US" sz="1000" b="1" i="0" u="none" strike="noStrike" dirty="0">
                          <a:solidFill>
                            <a:srgbClr val="FFFFFF"/>
                          </a:solidFill>
                          <a:latin typeface="+mj-lt"/>
                        </a:rPr>
                        <a:t>Inputs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gridSpan="3">
                  <a:txBody>
                    <a:bodyPr/>
                    <a:lstStyle/>
                    <a:p>
                      <a:pPr algn="ctr" rtl="0" fontAlgn="t"/>
                      <a:r>
                        <a:rPr lang="en-US" sz="1000" b="1" i="0" u="none" strike="noStrike" dirty="0">
                          <a:solidFill>
                            <a:srgbClr val="FFFFFF"/>
                          </a:solidFill>
                          <a:latin typeface="+mj-lt"/>
                        </a:rPr>
                        <a:t>Output</a:t>
                      </a:r>
                      <a:r>
                        <a:rPr lang="en-US" sz="1000" b="0" i="0" u="none" strike="noStrike" dirty="0">
                          <a:solidFill>
                            <a:srgbClr val="FFFFFF"/>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solidFill>
                            <a:srgbClr val="000000"/>
                          </a:solidFill>
                          <a:latin typeface="+mj-lt"/>
                        </a:rPr>
                        <a:t>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0">
                <a:tc>
                  <a:txBody>
                    <a:bodyPr/>
                    <a:lstStyle/>
                    <a:p>
                      <a:pPr algn="ctr" rtl="0" fontAlgn="t"/>
                      <a:r>
                        <a:rPr lang="en-US" sz="1000" b="0" i="0" u="none" strike="noStrike">
                          <a:solidFill>
                            <a:srgbClr val="FFFFFF"/>
                          </a:solidFill>
                          <a:latin typeface="+mj-lt"/>
                        </a:rPr>
                        <a:t>Step No.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rtl="0" fontAlgn="t"/>
                      <a:r>
                        <a:rPr lang="en-US" sz="1000" b="0" i="0" u="none" strike="noStrike" dirty="0">
                          <a:solidFill>
                            <a:srgbClr val="FFFFFF"/>
                          </a:solidFill>
                          <a:latin typeface="+mj-lt"/>
                        </a:rPr>
                        <a:t>Sub Process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Input Data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Owner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Timelines</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Output Generated </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Owner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1000" b="0" i="0" u="none" strike="noStrike">
                          <a:solidFill>
                            <a:srgbClr val="FFFFFF"/>
                          </a:solidFill>
                          <a:latin typeface="+mj-lt"/>
                        </a:rPr>
                        <a:t>Timelines</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000" b="0" i="0" u="none" strike="noStrike">
                          <a:solidFill>
                            <a:srgbClr val="FFFFFF"/>
                          </a:solidFill>
                          <a:latin typeface="+mj-lt"/>
                        </a:rPr>
                        <a:t>User</a:t>
                      </a:r>
                    </a:p>
                  </a:txBody>
                  <a:tcPr marL="45720" marR="356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0">
                <a:tc>
                  <a:txBody>
                    <a:bodyPr/>
                    <a:lstStyle/>
                    <a:p>
                      <a:pPr algn="l" fontAlgn="t"/>
                      <a:r>
                        <a:rPr lang="en-US" sz="1000" b="0" i="0" u="none" strike="noStrike" dirty="0">
                          <a:solidFill>
                            <a:srgbClr val="000000"/>
                          </a:solidFill>
                          <a:latin typeface="+mj-lt"/>
                        </a:rPr>
                        <a:t>OC 21</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Closure of Contracts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Dispatch report</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Production Manager / Superintendent Site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solidFill>
                          <a:srgbClr val="FF0000"/>
                        </a:solidFill>
                        <a:latin typeface="+mj-lt"/>
                      </a:endParaRP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Closure of contracts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Associate / Senior Associate -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By the end of the Month succeeding the quarter</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22</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MIS External reporting - Royalty (</a:t>
                      </a:r>
                      <a:r>
                        <a:rPr lang="en-US" sz="1000" b="0" i="0" u="none" strike="noStrike" dirty="0" err="1">
                          <a:solidFill>
                            <a:srgbClr val="000000"/>
                          </a:solidFill>
                          <a:latin typeface="+mj-lt"/>
                        </a:rPr>
                        <a:t>Ravva</a:t>
                      </a:r>
                      <a:r>
                        <a:rPr lang="en-US" sz="1000" b="0" i="0" u="none" strike="noStrike" dirty="0">
                          <a:solidFill>
                            <a:srgbClr val="000000"/>
                          </a:solidFill>
                          <a:latin typeface="+mj-lt"/>
                        </a:rPr>
                        <a:t>)</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 FORM 5A </a:t>
                      </a:r>
                      <a:br>
                        <a:rPr lang="en-US" sz="1000" b="0" i="0" u="none" strike="noStrike">
                          <a:solidFill>
                            <a:srgbClr val="000000"/>
                          </a:solidFill>
                          <a:latin typeface="+mj-lt"/>
                        </a:rPr>
                      </a:br>
                      <a:r>
                        <a:rPr lang="en-US" sz="1000" b="0" i="0" u="none" strike="noStrike">
                          <a:solidFill>
                            <a:srgbClr val="000000"/>
                          </a:solidFill>
                          <a:latin typeface="+mj-lt"/>
                        </a:rPr>
                        <a:t>2) Gas Sale invoices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 Senior Engineer Operations Team</a:t>
                      </a:r>
                      <a:br>
                        <a:rPr lang="en-US" sz="1000" b="0" i="0" u="none" strike="noStrike">
                          <a:solidFill>
                            <a:srgbClr val="000000"/>
                          </a:solidFill>
                          <a:latin typeface="+mj-lt"/>
                        </a:rPr>
                      </a:br>
                      <a:endParaRPr lang="en-US" sz="1000" b="0" i="0" u="none" strike="noStrike">
                        <a:solidFill>
                          <a:srgbClr val="000000"/>
                        </a:solidFill>
                        <a:latin typeface="+mj-lt"/>
                      </a:endParaRP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By 7th of the Month for previous Month</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DGH Report on Royalty</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Associate / Senior Associate -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 per Statutory Timelines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MOPNG</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t"/>
                      <a:r>
                        <a:rPr lang="en-US" sz="1000" b="0" i="0" u="none" strike="noStrike">
                          <a:solidFill>
                            <a:srgbClr val="000000"/>
                          </a:solidFill>
                          <a:latin typeface="+mj-lt"/>
                        </a:rPr>
                        <a:t>OC 23</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MIS Internal Reporting - Corporate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1) Dispatch report, FORM 5A, invoices details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Production Manager / Superintendent Site Team</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NA</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MIS report</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Associate / Senior Associate - Sales Finance</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mj-lt"/>
                        </a:rPr>
                        <a:t>Month end</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mj-lt"/>
                        </a:rPr>
                        <a:t>1) Corporate Reporting Team</a:t>
                      </a:r>
                      <a:br>
                        <a:rPr lang="en-US" sz="1000" b="0" i="0" u="none" strike="noStrike" dirty="0">
                          <a:solidFill>
                            <a:srgbClr val="000000"/>
                          </a:solidFill>
                          <a:latin typeface="+mj-lt"/>
                        </a:rPr>
                      </a:br>
                      <a:r>
                        <a:rPr lang="en-US" sz="1000" b="0" i="0" u="none" strike="noStrike" dirty="0">
                          <a:solidFill>
                            <a:srgbClr val="000000"/>
                          </a:solidFill>
                          <a:latin typeface="+mj-lt"/>
                        </a:rPr>
                        <a:t>2) JV partners</a:t>
                      </a:r>
                    </a:p>
                  </a:txBody>
                  <a:tcPr marL="45720" marR="9525" marT="182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AutoShape 343">
            <a:hlinkClick r:id="rId2" action="ppaction://hlinksldjump"/>
          </p:cNvPr>
          <p:cNvSpPr>
            <a:spLocks noChangeArrowheads="1"/>
          </p:cNvSpPr>
          <p:nvPr/>
        </p:nvSpPr>
        <p:spPr bwMode="auto">
          <a:xfrm rot="16200000">
            <a:off x="4158997" y="260603"/>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defTabSz="914290" eaLnBrk="1" hangingPunct="1">
              <a:defRPr/>
            </a:pPr>
            <a:r>
              <a:rPr lang="en-US" sz="900" dirty="0">
                <a:solidFill>
                  <a:schemeClr val="tx2">
                    <a:lumMod val="85000"/>
                    <a:lumOff val="15000"/>
                  </a:schemeClr>
                </a:solidFill>
              </a:rPr>
              <a:t>Key Inputs and Outputs</a:t>
            </a:r>
          </a:p>
        </p:txBody>
      </p:sp>
    </p:spTree>
  </p:cSld>
  <p:clrMapOvr>
    <a:masterClrMapping/>
  </p:clrMapOvr>
  <p:transition advClick="0"/>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316137B7-B4EB-46D6-A20F-91FA0F6515CE}"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75</a:t>
            </a:fld>
            <a:endParaRPr lang="en-US" sz="900">
              <a:solidFill>
                <a:srgbClr val="006892"/>
              </a:solidFill>
            </a:endParaRPr>
          </a:p>
        </p:txBody>
      </p:sp>
      <p:sp>
        <p:nvSpPr>
          <p:cNvPr id="25" name="AutoShape 343">
            <a:hlinkClick r:id="rId2" action="ppaction://hlinksldjump"/>
          </p:cNvPr>
          <p:cNvSpPr>
            <a:spLocks noChangeArrowheads="1"/>
          </p:cNvSpPr>
          <p:nvPr/>
        </p:nvSpPr>
        <p:spPr bwMode="auto">
          <a:xfrm rot="16200000">
            <a:off x="5047555" y="260603"/>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Formats</a:t>
            </a:r>
          </a:p>
        </p:txBody>
      </p:sp>
      <p:graphicFrame>
        <p:nvGraphicFramePr>
          <p:cNvPr id="7" name="Table 6"/>
          <p:cNvGraphicFramePr>
            <a:graphicFrameLocks noGrp="1"/>
          </p:cNvGraphicFramePr>
          <p:nvPr/>
        </p:nvGraphicFramePr>
        <p:xfrm>
          <a:off x="304798" y="1143000"/>
          <a:ext cx="8696769" cy="1094011"/>
        </p:xfrm>
        <a:graphic>
          <a:graphicData uri="http://schemas.openxmlformats.org/drawingml/2006/table">
            <a:tbl>
              <a:tblPr/>
              <a:tblGrid>
                <a:gridCol w="407152"/>
                <a:gridCol w="1784179"/>
                <a:gridCol w="853303"/>
                <a:gridCol w="2040801"/>
                <a:gridCol w="950908"/>
                <a:gridCol w="1035586"/>
                <a:gridCol w="931938"/>
                <a:gridCol w="692902"/>
              </a:tblGrid>
              <a:tr h="360111">
                <a:tc>
                  <a:txBody>
                    <a:bodyPr/>
                    <a:lstStyle/>
                    <a:p>
                      <a:pPr algn="ctr" rtl="0" fontAlgn="ctr"/>
                      <a:r>
                        <a:rPr lang="en-US" sz="900" b="1" i="0" u="none" strike="noStrike" dirty="0">
                          <a:solidFill>
                            <a:srgbClr val="FFFFFF"/>
                          </a:solidFill>
                          <a:latin typeface="Arial"/>
                        </a:rPr>
                        <a:t>S. No </a:t>
                      </a: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900" b="1" i="0" u="none" strike="noStrike" dirty="0">
                          <a:solidFill>
                            <a:srgbClr val="FFFFFF"/>
                          </a:solidFill>
                          <a:latin typeface="Arial"/>
                        </a:rPr>
                        <a:t>Sub Process</a:t>
                      </a: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900" b="1" i="0" u="none" strike="noStrike">
                          <a:solidFill>
                            <a:srgbClr val="FFFFFF"/>
                          </a:solidFill>
                          <a:latin typeface="Arial"/>
                        </a:rPr>
                        <a:t>Step Reference</a:t>
                      </a: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900" b="1" i="0" u="none" strike="noStrike">
                          <a:solidFill>
                            <a:srgbClr val="FFFFFF"/>
                          </a:solidFill>
                          <a:latin typeface="Arial"/>
                        </a:rPr>
                        <a:t>Description  </a:t>
                      </a: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900" b="1" i="0" u="none" strike="noStrike">
                          <a:solidFill>
                            <a:srgbClr val="FFFFFF"/>
                          </a:solidFill>
                          <a:latin typeface="Arial"/>
                        </a:rPr>
                        <a:t>Purpose  </a:t>
                      </a: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900" b="1" i="0" u="none" strike="noStrike">
                          <a:solidFill>
                            <a:srgbClr val="FFFFFF"/>
                          </a:solidFill>
                          <a:latin typeface="Arial"/>
                        </a:rPr>
                        <a:t>Prepared by  </a:t>
                      </a: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900" b="1" i="0" u="none" strike="noStrike">
                          <a:solidFill>
                            <a:srgbClr val="FFFFFF"/>
                          </a:solidFill>
                          <a:latin typeface="Arial"/>
                        </a:rPr>
                        <a:t>Submitted To </a:t>
                      </a: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900" b="1" i="0" u="none" strike="noStrike">
                          <a:solidFill>
                            <a:srgbClr val="FFFFFF"/>
                          </a:solidFill>
                          <a:latin typeface="Arial"/>
                        </a:rPr>
                        <a:t>Frequency </a:t>
                      </a: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733900">
                <a:tc>
                  <a:txBody>
                    <a:bodyPr/>
                    <a:lstStyle/>
                    <a:p>
                      <a:pPr algn="ctr" rtl="0" fontAlgn="ctr"/>
                      <a:r>
                        <a:rPr lang="en-US" sz="900" b="0" i="0" u="none" strike="noStrike" dirty="0" smtClean="0">
                          <a:solidFill>
                            <a:srgbClr val="000000"/>
                          </a:solidFill>
                          <a:latin typeface="Arial"/>
                        </a:rPr>
                        <a:t>F1</a:t>
                      </a:r>
                      <a:endParaRPr lang="en-US" sz="900" b="0" i="0" u="none" strike="noStrike" dirty="0">
                        <a:solidFill>
                          <a:srgbClr val="000000"/>
                        </a:solidFill>
                        <a:latin typeface="Arial"/>
                      </a:endParaRP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smtClean="0">
                          <a:solidFill>
                            <a:srgbClr val="000000"/>
                          </a:solidFill>
                          <a:latin typeface="+mn-lt"/>
                        </a:rPr>
                        <a:t>Interest on account of Delayed Payments</a:t>
                      </a:r>
                      <a:endParaRPr lang="en-US" sz="900" b="0" i="0" u="none" strike="noStrike" dirty="0">
                        <a:solidFill>
                          <a:srgbClr val="000000"/>
                        </a:solidFill>
                        <a:latin typeface="Arial"/>
                      </a:endParaRP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smtClean="0">
                          <a:solidFill>
                            <a:srgbClr val="000000"/>
                          </a:solidFill>
                          <a:latin typeface="Arial"/>
                        </a:rPr>
                        <a:t>O2C</a:t>
                      </a:r>
                      <a:r>
                        <a:rPr lang="en-US" sz="900" b="0" i="0" u="none" strike="noStrike" baseline="0" dirty="0" smtClean="0">
                          <a:solidFill>
                            <a:srgbClr val="000000"/>
                          </a:solidFill>
                          <a:latin typeface="Arial"/>
                        </a:rPr>
                        <a:t> 9</a:t>
                      </a:r>
                      <a:endParaRPr lang="en-US" sz="900" b="0" i="0" u="none" strike="noStrike" dirty="0">
                        <a:solidFill>
                          <a:srgbClr val="000000"/>
                        </a:solidFill>
                        <a:latin typeface="Arial"/>
                      </a:endParaRP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900" b="0" i="0" u="none" strike="noStrike" dirty="0" smtClean="0">
                          <a:solidFill>
                            <a:srgbClr val="000000"/>
                          </a:solidFill>
                          <a:latin typeface="Arial"/>
                          <a:hlinkClick r:id="rId3" action="ppaction://hlinkfile"/>
                        </a:rPr>
                        <a:t>Intimation letter of charging</a:t>
                      </a:r>
                      <a:r>
                        <a:rPr lang="en-US" sz="900" b="0" i="0" u="none" strike="noStrike" baseline="0" dirty="0" smtClean="0">
                          <a:solidFill>
                            <a:srgbClr val="000000"/>
                          </a:solidFill>
                          <a:latin typeface="Arial"/>
                          <a:hlinkClick r:id="rId3" action="ppaction://hlinkfile"/>
                        </a:rPr>
                        <a:t> interest on delayed receipts</a:t>
                      </a:r>
                      <a:endParaRPr lang="en-US" sz="900" b="0" i="0" u="none" strike="noStrike" dirty="0">
                        <a:solidFill>
                          <a:srgbClr val="000000"/>
                        </a:solidFill>
                        <a:latin typeface="Arial"/>
                      </a:endParaRP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900" b="0" i="0" u="none" strike="noStrike" dirty="0" smtClean="0">
                          <a:solidFill>
                            <a:srgbClr val="000000"/>
                          </a:solidFill>
                          <a:latin typeface="Arial"/>
                        </a:rPr>
                        <a:t>To charge interest</a:t>
                      </a:r>
                      <a:r>
                        <a:rPr lang="en-US" sz="900" b="0" i="0" u="none" strike="noStrike" baseline="0" dirty="0" smtClean="0">
                          <a:solidFill>
                            <a:srgbClr val="000000"/>
                          </a:solidFill>
                          <a:latin typeface="Arial"/>
                        </a:rPr>
                        <a:t> on delayed payments</a:t>
                      </a:r>
                      <a:endParaRPr lang="en-US" sz="900" b="0" i="0" u="none" strike="noStrike" dirty="0">
                        <a:solidFill>
                          <a:srgbClr val="000000"/>
                        </a:solidFill>
                        <a:latin typeface="Arial"/>
                      </a:endParaRP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900" b="0" i="0" u="none" strike="noStrike" dirty="0" smtClean="0">
                          <a:solidFill>
                            <a:srgbClr val="000000"/>
                          </a:solidFill>
                          <a:latin typeface="Arial"/>
                        </a:rPr>
                        <a:t>Manager Sales Finance</a:t>
                      </a:r>
                      <a:endParaRPr lang="en-US" sz="900" b="0" i="0" u="none" strike="noStrike" dirty="0">
                        <a:solidFill>
                          <a:srgbClr val="000000"/>
                        </a:solidFill>
                        <a:latin typeface="Arial"/>
                      </a:endParaRP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900" b="0" i="0" u="none" strike="noStrike" dirty="0" smtClean="0">
                          <a:solidFill>
                            <a:srgbClr val="000000"/>
                          </a:solidFill>
                          <a:latin typeface="Arial"/>
                        </a:rPr>
                        <a:t>Customer</a:t>
                      </a:r>
                      <a:endParaRPr lang="en-US" sz="900" b="0" i="0" u="none" strike="noStrike" dirty="0">
                        <a:solidFill>
                          <a:srgbClr val="000000"/>
                        </a:solidFill>
                        <a:latin typeface="Arial"/>
                      </a:endParaRP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smtClean="0">
                          <a:solidFill>
                            <a:srgbClr val="000000"/>
                          </a:solidFill>
                          <a:latin typeface="Arial"/>
                        </a:rPr>
                        <a:t>As &amp;</a:t>
                      </a:r>
                      <a:r>
                        <a:rPr lang="en-US" sz="900" b="0" i="0" u="none" strike="noStrike" baseline="0" dirty="0" smtClean="0">
                          <a:solidFill>
                            <a:srgbClr val="000000"/>
                          </a:solidFill>
                          <a:latin typeface="Arial"/>
                        </a:rPr>
                        <a:t> When</a:t>
                      </a:r>
                      <a:endParaRPr lang="en-US" sz="900" b="0" i="0" u="none" strike="noStrike" dirty="0">
                        <a:solidFill>
                          <a:srgbClr val="000000"/>
                        </a:solidFill>
                        <a:latin typeface="Arial"/>
                      </a:endParaRPr>
                    </a:p>
                  </a:txBody>
                  <a:tcPr marL="45720" marR="5832" marT="5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316137B7-B4EB-46D6-A20F-91FA0F6515CE}"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76</a:t>
            </a:fld>
            <a:endParaRPr lang="en-US" sz="900">
              <a:solidFill>
                <a:srgbClr val="006892"/>
              </a:solidFill>
            </a:endParaRPr>
          </a:p>
        </p:txBody>
      </p:sp>
      <p:graphicFrame>
        <p:nvGraphicFramePr>
          <p:cNvPr id="6" name="Table 5"/>
          <p:cNvGraphicFramePr>
            <a:graphicFrameLocks noGrp="1"/>
          </p:cNvGraphicFramePr>
          <p:nvPr/>
        </p:nvGraphicFramePr>
        <p:xfrm>
          <a:off x="304800" y="1216598"/>
          <a:ext cx="8670644" cy="5001768"/>
        </p:xfrm>
        <a:graphic>
          <a:graphicData uri="http://schemas.openxmlformats.org/drawingml/2006/table">
            <a:tbl>
              <a:tblPr/>
              <a:tblGrid>
                <a:gridCol w="577496"/>
                <a:gridCol w="1158948"/>
                <a:gridCol w="4359556"/>
                <a:gridCol w="2574644"/>
              </a:tblGrid>
              <a:tr h="94512">
                <a:tc>
                  <a:txBody>
                    <a:bodyPr/>
                    <a:lstStyle/>
                    <a:p>
                      <a:pPr algn="ctr" rtl="0" fontAlgn="t"/>
                      <a:r>
                        <a:rPr lang="en-US" sz="900" b="1" i="0" u="none" strike="noStrike" dirty="0">
                          <a:solidFill>
                            <a:srgbClr val="FFFFFF"/>
                          </a:solidFill>
                          <a:latin typeface="+mj-lt"/>
                        </a:rPr>
                        <a:t>Step No. </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900" b="1" i="0" u="none" strike="noStrike" dirty="0">
                          <a:solidFill>
                            <a:srgbClr val="FFFFFF"/>
                          </a:solidFill>
                          <a:latin typeface="+mj-lt"/>
                        </a:rPr>
                        <a:t>Sub Process </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900" b="1" i="0" u="none" strike="noStrike" dirty="0">
                          <a:solidFill>
                            <a:srgbClr val="FFFFFF"/>
                          </a:solidFill>
                          <a:latin typeface="+mj-lt"/>
                        </a:rPr>
                        <a:t>Control</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900" b="1" i="0" u="none" strike="noStrike" dirty="0">
                          <a:solidFill>
                            <a:srgbClr val="FFFFFF"/>
                          </a:solidFill>
                          <a:latin typeface="+mj-lt"/>
                        </a:rPr>
                        <a:t>Risk</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567070">
                <a:tc>
                  <a:txBody>
                    <a:bodyPr/>
                    <a:lstStyle/>
                    <a:p>
                      <a:pPr algn="l" fontAlgn="t"/>
                      <a:r>
                        <a:rPr lang="en-US" sz="900" b="0" i="0" u="none" strike="noStrike" dirty="0">
                          <a:solidFill>
                            <a:srgbClr val="000000"/>
                          </a:solidFill>
                          <a:latin typeface="+mj-lt"/>
                        </a:rPr>
                        <a:t>OC 1</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0" i="0" u="none" strike="noStrike" dirty="0">
                          <a:solidFill>
                            <a:srgbClr val="000000"/>
                          </a:solidFill>
                          <a:latin typeface="+mj-lt"/>
                        </a:rPr>
                        <a:t>Customer Master Creation</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000000"/>
                          </a:solidFill>
                          <a:latin typeface="+mj-lt"/>
                        </a:rPr>
                        <a:t>Printout of the Customer code form is taken and signed by the creator and Reviewer so as to confirm the check.</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smtClean="0">
                          <a:solidFill>
                            <a:srgbClr val="FF0000"/>
                          </a:solidFill>
                          <a:latin typeface="+mj-lt"/>
                        </a:rPr>
                        <a:t>1. No defined timeline to create the customer code</a:t>
                      </a:r>
                    </a:p>
                    <a:p>
                      <a:pPr algn="l" fontAlgn="t"/>
                      <a:r>
                        <a:rPr lang="en-US" sz="900" b="0" i="0" u="none" strike="noStrike" dirty="0" smtClean="0">
                          <a:solidFill>
                            <a:srgbClr val="FF0000"/>
                          </a:solidFill>
                          <a:latin typeface="+mj-lt"/>
                        </a:rPr>
                        <a:t>2. Conflict of SOD as the access to </a:t>
                      </a:r>
                      <a:r>
                        <a:rPr lang="en-US" sz="900" b="0" i="0" u="none" strike="noStrike" dirty="0" err="1" smtClean="0">
                          <a:solidFill>
                            <a:srgbClr val="FF0000"/>
                          </a:solidFill>
                          <a:latin typeface="+mj-lt"/>
                        </a:rPr>
                        <a:t>custoer</a:t>
                      </a:r>
                      <a:r>
                        <a:rPr lang="en-US" sz="900" b="0" i="0" u="none" strike="noStrike" dirty="0" smtClean="0">
                          <a:solidFill>
                            <a:srgbClr val="FF0000"/>
                          </a:solidFill>
                          <a:latin typeface="+mj-lt"/>
                        </a:rPr>
                        <a:t> master and invoicing lies with the same team</a:t>
                      </a:r>
                    </a:p>
                    <a:p>
                      <a:pPr algn="l" fontAlgn="t"/>
                      <a:r>
                        <a:rPr lang="en-US" sz="900" b="0" i="0" u="none" strike="noStrike" dirty="0" smtClean="0">
                          <a:solidFill>
                            <a:srgbClr val="FF0000"/>
                          </a:solidFill>
                          <a:latin typeface="+mj-lt"/>
                        </a:rPr>
                        <a:t>3. There is no  maker checker present in the system for new customer creation. System based maker checker would reduce the manual effort.</a:t>
                      </a:r>
                      <a:endParaRPr lang="en-US" sz="900" b="0" i="0" u="none" strike="noStrike" dirty="0">
                        <a:solidFill>
                          <a:srgbClr val="FF0000"/>
                        </a:solidFill>
                        <a:latin typeface="+mj-lt"/>
                      </a:endParaRP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4834">
                <a:tc>
                  <a:txBody>
                    <a:bodyPr/>
                    <a:lstStyle/>
                    <a:p>
                      <a:pPr algn="l" fontAlgn="t"/>
                      <a:r>
                        <a:rPr lang="en-US" sz="900" b="0" i="0" u="none" strike="noStrike">
                          <a:solidFill>
                            <a:srgbClr val="000000"/>
                          </a:solidFill>
                          <a:latin typeface="+mj-lt"/>
                        </a:rPr>
                        <a:t>OC 2</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0" i="0" u="none" strike="noStrike" dirty="0">
                          <a:solidFill>
                            <a:srgbClr val="000000"/>
                          </a:solidFill>
                          <a:latin typeface="+mj-lt"/>
                        </a:rPr>
                        <a:t>Contract Set Up &amp; Sales Order Creation (Oil and Gas) </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000000"/>
                          </a:solidFill>
                          <a:latin typeface="+mj-lt"/>
                        </a:rPr>
                        <a:t>Manager - Finance reviews and signs off the screen shot of each tab of Contract/Sales Order  along with  SAP dump of new contract/sales order created. </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smtClean="0">
                          <a:solidFill>
                            <a:srgbClr val="FF0000"/>
                          </a:solidFill>
                          <a:latin typeface="+mj-lt"/>
                        </a:rPr>
                        <a:t>1. No defined timeline to create contract and sales order</a:t>
                      </a:r>
                      <a:endParaRPr lang="en-US" sz="900" b="0" i="0" u="none" strike="noStrike" dirty="0">
                        <a:solidFill>
                          <a:srgbClr val="FF0000"/>
                        </a:solidFill>
                        <a:latin typeface="+mj-lt"/>
                      </a:endParaRP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8046">
                <a:tc>
                  <a:txBody>
                    <a:bodyPr/>
                    <a:lstStyle/>
                    <a:p>
                      <a:pPr algn="l" fontAlgn="t"/>
                      <a:r>
                        <a:rPr lang="en-US" sz="900" b="0" i="0" u="none" strike="noStrike">
                          <a:solidFill>
                            <a:srgbClr val="000000"/>
                          </a:solidFill>
                          <a:latin typeface="+mj-lt"/>
                        </a:rPr>
                        <a:t>OC 3</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0" i="0" u="none" strike="noStrike">
                          <a:solidFill>
                            <a:srgbClr val="000000"/>
                          </a:solidFill>
                          <a:latin typeface="+mj-lt"/>
                        </a:rPr>
                        <a:t>Updations in the contract</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000000"/>
                          </a:solidFill>
                          <a:latin typeface="+mj-lt"/>
                        </a:rPr>
                        <a:t>UAT (User Acceptance Testing) document is prepared by Senior Associate Finance for the changes done in the system which is reviewed and signed off by Manager Finance to ensure that correct changes are recorded in the system.</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FF0000"/>
                          </a:solidFill>
                          <a:latin typeface="+mj-lt"/>
                        </a:rPr>
                        <a:t> </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1581">
                <a:tc>
                  <a:txBody>
                    <a:bodyPr/>
                    <a:lstStyle/>
                    <a:p>
                      <a:pPr algn="l" fontAlgn="t"/>
                      <a:r>
                        <a:rPr lang="en-US" sz="900" b="0" i="0" u="none" strike="noStrike">
                          <a:solidFill>
                            <a:srgbClr val="000000"/>
                          </a:solidFill>
                          <a:latin typeface="+mj-lt"/>
                        </a:rPr>
                        <a:t>OC 4</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0" i="0" u="none" strike="noStrike" dirty="0">
                          <a:solidFill>
                            <a:srgbClr val="000000"/>
                          </a:solidFill>
                          <a:latin typeface="+mj-lt"/>
                        </a:rPr>
                        <a:t>Change in assay properties (crude oil) </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09538" indent="-109538" algn="l" fontAlgn="t">
                        <a:buFont typeface="+mj-lt"/>
                        <a:buAutoNum type="arabicPeriod"/>
                      </a:pPr>
                      <a:r>
                        <a:rPr lang="en-US" sz="900" b="0" i="0" u="none" strike="noStrike" dirty="0" smtClean="0">
                          <a:solidFill>
                            <a:srgbClr val="000000"/>
                          </a:solidFill>
                          <a:latin typeface="+mj-lt"/>
                        </a:rPr>
                        <a:t>Change </a:t>
                      </a:r>
                      <a:r>
                        <a:rPr lang="en-US" sz="900" b="0" i="0" u="none" strike="noStrike" dirty="0">
                          <a:solidFill>
                            <a:srgbClr val="000000"/>
                          </a:solidFill>
                          <a:latin typeface="+mj-lt"/>
                        </a:rPr>
                        <a:t>in assay properties are recorded in the system by Senior Associate Finance based on the laboratory report of a third party independent laboratory shared by Commercial </a:t>
                      </a:r>
                      <a:r>
                        <a:rPr lang="en-US" sz="900" b="0" i="0" u="none" strike="noStrike" dirty="0" smtClean="0">
                          <a:solidFill>
                            <a:srgbClr val="000000"/>
                          </a:solidFill>
                          <a:latin typeface="+mj-lt"/>
                        </a:rPr>
                        <a:t>team.</a:t>
                      </a:r>
                    </a:p>
                    <a:p>
                      <a:pPr marL="109538" indent="-109538" algn="l" fontAlgn="t">
                        <a:buFont typeface="+mj-lt"/>
                        <a:buAutoNum type="arabicPeriod"/>
                      </a:pPr>
                      <a:r>
                        <a:rPr lang="en-US" sz="900" b="0" i="0" u="none" strike="noStrike" dirty="0" smtClean="0">
                          <a:solidFill>
                            <a:srgbClr val="000000"/>
                          </a:solidFill>
                          <a:latin typeface="+mj-lt"/>
                        </a:rPr>
                        <a:t>UAT </a:t>
                      </a:r>
                      <a:r>
                        <a:rPr lang="en-US" sz="900" b="0" i="0" u="none" strike="noStrike" dirty="0">
                          <a:solidFill>
                            <a:srgbClr val="000000"/>
                          </a:solidFill>
                          <a:latin typeface="+mj-lt"/>
                        </a:rPr>
                        <a:t>(User Acceptance Testing) document is prepared by Senior Associate Finance for the changes done in the system which is reviewed and signed off by Manager Finance to ensure that correct changes are recorded in the system.</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smtClean="0">
                          <a:solidFill>
                            <a:srgbClr val="FF0000"/>
                          </a:solidFill>
                          <a:latin typeface="+mj-lt"/>
                        </a:rPr>
                        <a:t>1. No defined timelines to implement the changes</a:t>
                      </a:r>
                    </a:p>
                    <a:p>
                      <a:pPr algn="l" fontAlgn="t"/>
                      <a:r>
                        <a:rPr lang="en-US" sz="900" b="0" i="0" u="none" strike="noStrike" dirty="0" smtClean="0">
                          <a:solidFill>
                            <a:srgbClr val="FF0000"/>
                          </a:solidFill>
                          <a:latin typeface="+mj-lt"/>
                        </a:rPr>
                        <a:t>2. Access to assay properties changes lies with the sales finance team, which is also responsible for invoice creation</a:t>
                      </a:r>
                      <a:endParaRPr lang="en-US" sz="900" b="0" i="0" u="none" strike="noStrike" dirty="0">
                        <a:solidFill>
                          <a:srgbClr val="FF0000"/>
                        </a:solidFill>
                        <a:latin typeface="+mj-lt"/>
                      </a:endParaRP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23163">
                <a:tc>
                  <a:txBody>
                    <a:bodyPr/>
                    <a:lstStyle/>
                    <a:p>
                      <a:pPr algn="l" fontAlgn="t"/>
                      <a:r>
                        <a:rPr lang="en-US" sz="900" b="0" i="0" u="none" strike="noStrike">
                          <a:solidFill>
                            <a:srgbClr val="000000"/>
                          </a:solidFill>
                          <a:latin typeface="+mj-lt"/>
                        </a:rPr>
                        <a:t>OC 5</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0" i="0" u="none" strike="noStrike">
                          <a:solidFill>
                            <a:srgbClr val="000000"/>
                          </a:solidFill>
                          <a:latin typeface="+mj-lt"/>
                        </a:rPr>
                        <a:t>Invoicing  (Crude Oil) </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09538" indent="-109538" algn="l" fontAlgn="t">
                        <a:buFont typeface="+mj-lt"/>
                        <a:buAutoNum type="arabicPeriod"/>
                      </a:pPr>
                      <a:r>
                        <a:rPr lang="en-US" sz="900" b="0" i="0" u="none" strike="noStrike" dirty="0" smtClean="0">
                          <a:solidFill>
                            <a:srgbClr val="000000"/>
                          </a:solidFill>
                          <a:latin typeface="+mj-lt"/>
                        </a:rPr>
                        <a:t>All </a:t>
                      </a:r>
                      <a:r>
                        <a:rPr lang="en-US" sz="900" b="0" i="0" u="none" strike="noStrike" dirty="0">
                          <a:solidFill>
                            <a:srgbClr val="000000"/>
                          </a:solidFill>
                          <a:latin typeface="+mj-lt"/>
                        </a:rPr>
                        <a:t>invoices are reviewed and signed by an authorized personnel as per the company's </a:t>
                      </a:r>
                      <a:r>
                        <a:rPr lang="en-US" sz="900" b="0" i="0" u="none" strike="noStrike" dirty="0" smtClean="0">
                          <a:solidFill>
                            <a:srgbClr val="000000"/>
                          </a:solidFill>
                          <a:latin typeface="+mj-lt"/>
                        </a:rPr>
                        <a:t>DOA.</a:t>
                      </a:r>
                    </a:p>
                    <a:p>
                      <a:pPr marL="109538" indent="-109538" algn="l" fontAlgn="t">
                        <a:buFont typeface="+mj-lt"/>
                        <a:buAutoNum type="arabicPeriod"/>
                      </a:pPr>
                      <a:r>
                        <a:rPr lang="en-US" sz="900" b="0" i="0" u="none" strike="noStrike" dirty="0" smtClean="0">
                          <a:solidFill>
                            <a:srgbClr val="000000"/>
                          </a:solidFill>
                          <a:latin typeface="+mj-lt"/>
                        </a:rPr>
                        <a:t>There </a:t>
                      </a:r>
                      <a:r>
                        <a:rPr lang="en-US" sz="900" b="0" i="0" u="none" strike="noStrike" dirty="0">
                          <a:solidFill>
                            <a:srgbClr val="000000"/>
                          </a:solidFill>
                          <a:latin typeface="+mj-lt"/>
                        </a:rPr>
                        <a:t>is segregation of duties - outbound delivery for dispatched quantity is created in the system by site personnel and invoicing is done by Associate / Senior Associate Sales Finance. </a:t>
                      </a:r>
                      <a:endParaRPr lang="en-US" sz="900" b="0" i="0" u="none" strike="noStrike" dirty="0" smtClean="0">
                        <a:solidFill>
                          <a:srgbClr val="000000"/>
                        </a:solidFill>
                        <a:latin typeface="+mj-lt"/>
                      </a:endParaRPr>
                    </a:p>
                    <a:p>
                      <a:pPr marL="109538" indent="-109538" algn="l" fontAlgn="t">
                        <a:buFont typeface="+mj-lt"/>
                        <a:buAutoNum type="arabicPeriod"/>
                      </a:pPr>
                      <a:r>
                        <a:rPr lang="en-US" sz="900" b="0" i="0" u="none" strike="noStrike" dirty="0" smtClean="0">
                          <a:solidFill>
                            <a:srgbClr val="000000"/>
                          </a:solidFill>
                          <a:latin typeface="+mj-lt"/>
                        </a:rPr>
                        <a:t>At </a:t>
                      </a:r>
                      <a:r>
                        <a:rPr lang="en-US" sz="900" b="0" i="0" u="none" strike="noStrike" dirty="0">
                          <a:solidFill>
                            <a:srgbClr val="000000"/>
                          </a:solidFill>
                          <a:latin typeface="+mj-lt"/>
                        </a:rPr>
                        <a:t>the time of invoicing, Associate / Senior Associate Sales Finance verifies the outbound delivery quantity against the  Daily and collective joint delivery ticket signed off by the buyer, seller and third party </a:t>
                      </a:r>
                      <a:r>
                        <a:rPr lang="en-US" sz="900" b="0" i="0" u="none" strike="noStrike" dirty="0" smtClean="0">
                          <a:solidFill>
                            <a:srgbClr val="000000"/>
                          </a:solidFill>
                          <a:latin typeface="+mj-lt"/>
                        </a:rPr>
                        <a:t>surveyor</a:t>
                      </a:r>
                    </a:p>
                    <a:p>
                      <a:pPr marL="109538" indent="-109538" algn="l" fontAlgn="t">
                        <a:buFont typeface="+mj-lt"/>
                        <a:buAutoNum type="arabicPeriod"/>
                      </a:pPr>
                      <a:r>
                        <a:rPr lang="en-US" sz="900" b="0" i="0" u="none" strike="noStrike" dirty="0" smtClean="0">
                          <a:solidFill>
                            <a:srgbClr val="000000"/>
                          </a:solidFill>
                          <a:latin typeface="+mj-lt"/>
                        </a:rPr>
                        <a:t>A </a:t>
                      </a:r>
                      <a:r>
                        <a:rPr lang="en-US" sz="900" b="0" i="0" u="none" strike="noStrike" dirty="0">
                          <a:solidFill>
                            <a:srgbClr val="000000"/>
                          </a:solidFill>
                          <a:latin typeface="+mj-lt"/>
                        </a:rPr>
                        <a:t>reconciliation of log of invoices and credit / debit notes with customer ledger entries in corporate books is prepared and signed off by Manager - Finance on a monthly basis to ensure that accounting entries have been completely and accurately processed for all invoices created during the period.</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smtClean="0">
                          <a:solidFill>
                            <a:srgbClr val="FF0000"/>
                          </a:solidFill>
                          <a:latin typeface="+mj-lt"/>
                        </a:rPr>
                        <a:t>Reconciliation is prepared by same person who has accounting rights.</a:t>
                      </a:r>
                      <a:endParaRPr lang="en-US" sz="900" b="0" i="0" u="none" strike="noStrike" dirty="0">
                        <a:solidFill>
                          <a:srgbClr val="FF0000"/>
                        </a:solidFill>
                        <a:latin typeface="+mj-lt"/>
                      </a:endParaRP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2558">
                <a:tc>
                  <a:txBody>
                    <a:bodyPr/>
                    <a:lstStyle/>
                    <a:p>
                      <a:pPr algn="l" fontAlgn="t"/>
                      <a:r>
                        <a:rPr lang="en-US" sz="900" b="0" i="0" u="none" strike="noStrike" dirty="0">
                          <a:solidFill>
                            <a:srgbClr val="000000"/>
                          </a:solidFill>
                          <a:latin typeface="+mj-lt"/>
                        </a:rPr>
                        <a:t>OC 6</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0" i="0" u="none" strike="noStrike">
                          <a:solidFill>
                            <a:srgbClr val="000000"/>
                          </a:solidFill>
                          <a:latin typeface="+mj-lt"/>
                        </a:rPr>
                        <a:t>Platts Pricing</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000000"/>
                          </a:solidFill>
                          <a:latin typeface="+mj-lt"/>
                        </a:rPr>
                        <a:t>Benchmark rates from </a:t>
                      </a:r>
                      <a:r>
                        <a:rPr lang="en-US" sz="900" b="0" i="0" u="none" strike="noStrike" dirty="0" err="1">
                          <a:solidFill>
                            <a:srgbClr val="000000"/>
                          </a:solidFill>
                          <a:latin typeface="+mj-lt"/>
                        </a:rPr>
                        <a:t>Platts</a:t>
                      </a:r>
                      <a:r>
                        <a:rPr lang="en-US" sz="900" b="0" i="0" u="none" strike="noStrike" dirty="0">
                          <a:solidFill>
                            <a:srgbClr val="000000"/>
                          </a:solidFill>
                          <a:latin typeface="+mj-lt"/>
                        </a:rPr>
                        <a:t> are downloaded by Senior Associate Finance and uploaded in SAP after verification and review by Manager Finance</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FF0000"/>
                          </a:solidFill>
                          <a:latin typeface="+mj-lt"/>
                        </a:rPr>
                        <a:t>Suggestion</a:t>
                      </a:r>
                      <a:br>
                        <a:rPr lang="en-US" sz="900" b="0" i="0" u="none" strike="noStrike" dirty="0">
                          <a:solidFill>
                            <a:srgbClr val="FF0000"/>
                          </a:solidFill>
                          <a:latin typeface="+mj-lt"/>
                        </a:rPr>
                      </a:br>
                      <a:r>
                        <a:rPr lang="en-US" sz="900" b="0" i="0" u="none" strike="noStrike" dirty="0">
                          <a:solidFill>
                            <a:srgbClr val="FF0000"/>
                          </a:solidFill>
                          <a:latin typeface="+mj-lt"/>
                        </a:rPr>
                        <a:t>There is no  maker checker present in the system for </a:t>
                      </a:r>
                      <a:r>
                        <a:rPr lang="en-US" sz="900" b="0" i="0" u="none" strike="noStrike" dirty="0" err="1">
                          <a:solidFill>
                            <a:srgbClr val="FF0000"/>
                          </a:solidFill>
                          <a:latin typeface="+mj-lt"/>
                        </a:rPr>
                        <a:t>platts</a:t>
                      </a:r>
                      <a:r>
                        <a:rPr lang="en-US" sz="900" b="0" i="0" u="none" strike="noStrike" dirty="0">
                          <a:solidFill>
                            <a:srgbClr val="FF0000"/>
                          </a:solidFill>
                          <a:latin typeface="+mj-lt"/>
                        </a:rPr>
                        <a:t> price upload. System based maker checker would reduce the manual effort.</a:t>
                      </a:r>
                    </a:p>
                  </a:txBody>
                  <a:tcPr marL="45720" marR="4726"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316137B7-B4EB-46D6-A20F-91FA0F6515CE}"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77</a:t>
            </a:fld>
            <a:endParaRPr lang="en-US" sz="900">
              <a:solidFill>
                <a:srgbClr val="006892"/>
              </a:solidFill>
            </a:endParaRPr>
          </a:p>
        </p:txBody>
      </p:sp>
      <p:graphicFrame>
        <p:nvGraphicFramePr>
          <p:cNvPr id="5" name="Table 4"/>
          <p:cNvGraphicFramePr>
            <a:graphicFrameLocks noGrp="1"/>
          </p:cNvGraphicFramePr>
          <p:nvPr/>
        </p:nvGraphicFramePr>
        <p:xfrm>
          <a:off x="304800" y="1216598"/>
          <a:ext cx="8675062" cy="4846320"/>
        </p:xfrm>
        <a:graphic>
          <a:graphicData uri="http://schemas.openxmlformats.org/drawingml/2006/table">
            <a:tbl>
              <a:tblPr/>
              <a:tblGrid>
                <a:gridCol w="581914"/>
                <a:gridCol w="1158948"/>
                <a:gridCol w="5282311"/>
                <a:gridCol w="1651889"/>
              </a:tblGrid>
              <a:tr h="94512">
                <a:tc>
                  <a:txBody>
                    <a:bodyPr/>
                    <a:lstStyle/>
                    <a:p>
                      <a:pPr algn="ctr" rtl="0" fontAlgn="t"/>
                      <a:r>
                        <a:rPr lang="en-US" sz="900" b="1" i="0" u="none" strike="noStrike" dirty="0">
                          <a:solidFill>
                            <a:srgbClr val="FFFFFF"/>
                          </a:solidFill>
                          <a:latin typeface="+mj-lt"/>
                        </a:rPr>
                        <a:t>Step No. </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900" b="1" i="0" u="none" strike="noStrike" dirty="0">
                          <a:solidFill>
                            <a:srgbClr val="FFFFFF"/>
                          </a:solidFill>
                          <a:latin typeface="+mj-lt"/>
                        </a:rPr>
                        <a:t>Sub Process </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900" b="1" i="0" u="none" strike="noStrike" dirty="0">
                          <a:solidFill>
                            <a:srgbClr val="FFFFFF"/>
                          </a:solidFill>
                          <a:latin typeface="+mj-lt"/>
                        </a:rPr>
                        <a:t>Control</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900" b="1" i="0" u="none" strike="noStrike" dirty="0">
                          <a:solidFill>
                            <a:srgbClr val="FFFFFF"/>
                          </a:solidFill>
                          <a:latin typeface="+mj-lt"/>
                        </a:rPr>
                        <a:t>Risk</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567070">
                <a:tc>
                  <a:txBody>
                    <a:bodyPr/>
                    <a:lstStyle/>
                    <a:p>
                      <a:pPr algn="l" fontAlgn="t"/>
                      <a:r>
                        <a:rPr lang="en-US" sz="900" b="0" i="0" u="none" strike="noStrike">
                          <a:solidFill>
                            <a:srgbClr val="000000"/>
                          </a:solidFill>
                          <a:latin typeface="+mj-lt"/>
                        </a:rPr>
                        <a:t>OC 7</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0" i="0" u="none" strike="noStrike">
                          <a:solidFill>
                            <a:srgbClr val="000000"/>
                          </a:solidFill>
                          <a:latin typeface="+mj-lt"/>
                        </a:rPr>
                        <a:t>Debit / Credit Notes (Crude Oil)</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09538" indent="-109538" algn="l" fontAlgn="t">
                        <a:buFont typeface="+mj-lt"/>
                        <a:buAutoNum type="arabicPeriod"/>
                      </a:pPr>
                      <a:r>
                        <a:rPr lang="en-US" sz="900" b="0" i="0" u="none" strike="noStrike" dirty="0" smtClean="0">
                          <a:solidFill>
                            <a:srgbClr val="000000"/>
                          </a:solidFill>
                          <a:latin typeface="+mj-lt"/>
                        </a:rPr>
                        <a:t>All </a:t>
                      </a:r>
                      <a:r>
                        <a:rPr lang="en-US" sz="900" b="0" i="0" u="none" strike="noStrike" dirty="0">
                          <a:solidFill>
                            <a:srgbClr val="000000"/>
                          </a:solidFill>
                          <a:latin typeface="+mj-lt"/>
                        </a:rPr>
                        <a:t>credit / debit notes (for price differential) are reviewed and signed by an authorized personnel as per the company's </a:t>
                      </a:r>
                      <a:r>
                        <a:rPr lang="en-US" sz="900" b="0" i="0" u="none" strike="noStrike" dirty="0" smtClean="0">
                          <a:solidFill>
                            <a:srgbClr val="000000"/>
                          </a:solidFill>
                          <a:latin typeface="+mj-lt"/>
                        </a:rPr>
                        <a:t>DOA.</a:t>
                      </a:r>
                    </a:p>
                    <a:p>
                      <a:pPr marL="109538" indent="-109538" algn="l" fontAlgn="t">
                        <a:buFont typeface="+mj-lt"/>
                        <a:buAutoNum type="arabicPeriod"/>
                      </a:pPr>
                      <a:r>
                        <a:rPr lang="en-US" sz="900" b="0" i="0" u="none" strike="noStrike" dirty="0" smtClean="0">
                          <a:solidFill>
                            <a:srgbClr val="000000"/>
                          </a:solidFill>
                          <a:latin typeface="+mj-lt"/>
                        </a:rPr>
                        <a:t>Quantity </a:t>
                      </a:r>
                      <a:r>
                        <a:rPr lang="en-US" sz="900" b="0" i="0" u="none" strike="noStrike" dirty="0">
                          <a:solidFill>
                            <a:srgbClr val="000000"/>
                          </a:solidFill>
                          <a:latin typeface="+mj-lt"/>
                        </a:rPr>
                        <a:t>cannot be changed at the time of creation of credit / debit note.  It is as per the quantity in the invoice against which the credit / debit note is </a:t>
                      </a:r>
                      <a:r>
                        <a:rPr lang="en-US" sz="900" b="0" i="0" u="none" strike="noStrike" dirty="0" smtClean="0">
                          <a:solidFill>
                            <a:srgbClr val="000000"/>
                          </a:solidFill>
                          <a:latin typeface="+mj-lt"/>
                        </a:rPr>
                        <a:t>created.</a:t>
                      </a:r>
                    </a:p>
                    <a:p>
                      <a:pPr marL="109538" indent="-109538" algn="l" fontAlgn="t">
                        <a:buFont typeface="+mj-lt"/>
                        <a:buAutoNum type="arabicPeriod"/>
                      </a:pPr>
                      <a:r>
                        <a:rPr lang="en-US" sz="900" b="0" i="0" u="none" strike="noStrike" dirty="0" smtClean="0">
                          <a:solidFill>
                            <a:srgbClr val="000000"/>
                          </a:solidFill>
                          <a:latin typeface="+mj-lt"/>
                        </a:rPr>
                        <a:t>System </a:t>
                      </a:r>
                      <a:r>
                        <a:rPr lang="en-US" sz="900" b="0" i="0" u="none" strike="noStrike" dirty="0">
                          <a:solidFill>
                            <a:srgbClr val="000000"/>
                          </a:solidFill>
                          <a:latin typeface="+mj-lt"/>
                        </a:rPr>
                        <a:t>automatically calculates the difference in the pricing as per the previous and current month's </a:t>
                      </a:r>
                      <a:r>
                        <a:rPr lang="en-US" sz="900" b="0" i="0" u="none" strike="noStrike" dirty="0" err="1">
                          <a:solidFill>
                            <a:srgbClr val="000000"/>
                          </a:solidFill>
                          <a:latin typeface="+mj-lt"/>
                        </a:rPr>
                        <a:t>Platts</a:t>
                      </a:r>
                      <a:r>
                        <a:rPr lang="en-US" sz="900" b="0" i="0" u="none" strike="noStrike" dirty="0">
                          <a:solidFill>
                            <a:srgbClr val="000000"/>
                          </a:solidFill>
                          <a:latin typeface="+mj-lt"/>
                        </a:rPr>
                        <a:t> benchmarking and accordingly  generates the credit / debit note at the differential price.  There is no manual </a:t>
                      </a:r>
                      <a:r>
                        <a:rPr lang="en-US" sz="900" b="0" i="0" u="none" strike="noStrike" dirty="0" smtClean="0">
                          <a:solidFill>
                            <a:srgbClr val="000000"/>
                          </a:solidFill>
                          <a:latin typeface="+mj-lt"/>
                        </a:rPr>
                        <a:t>intervention.</a:t>
                      </a:r>
                    </a:p>
                    <a:p>
                      <a:pPr marL="109538" indent="-109538" algn="l" fontAlgn="t">
                        <a:buFont typeface="+mj-lt"/>
                        <a:buAutoNum type="arabicPeriod"/>
                      </a:pPr>
                      <a:r>
                        <a:rPr lang="en-US" sz="900" b="0" i="0" u="none" strike="noStrike" dirty="0" smtClean="0">
                          <a:solidFill>
                            <a:srgbClr val="000000"/>
                          </a:solidFill>
                          <a:latin typeface="+mj-lt"/>
                        </a:rPr>
                        <a:t>The </a:t>
                      </a:r>
                      <a:r>
                        <a:rPr lang="en-US" sz="900" b="0" i="0" u="none" strike="noStrike" dirty="0">
                          <a:solidFill>
                            <a:srgbClr val="000000"/>
                          </a:solidFill>
                          <a:latin typeface="+mj-lt"/>
                        </a:rPr>
                        <a:t>process of credit / debit note is automated in SAP.  Credit / debit notes can only be created against a valid invoice in the </a:t>
                      </a:r>
                      <a:r>
                        <a:rPr lang="en-US" sz="900" b="0" i="0" u="none" strike="noStrike" dirty="0" smtClean="0">
                          <a:solidFill>
                            <a:srgbClr val="000000"/>
                          </a:solidFill>
                          <a:latin typeface="+mj-lt"/>
                        </a:rPr>
                        <a:t>system.</a:t>
                      </a:r>
                    </a:p>
                    <a:p>
                      <a:pPr marL="109538" indent="-109538" algn="l" fontAlgn="t">
                        <a:buFont typeface="+mj-lt"/>
                        <a:buAutoNum type="arabicPeriod"/>
                      </a:pPr>
                      <a:r>
                        <a:rPr lang="en-US" sz="900" b="0" i="0" u="none" strike="noStrike" dirty="0" smtClean="0">
                          <a:solidFill>
                            <a:srgbClr val="000000"/>
                          </a:solidFill>
                          <a:latin typeface="+mj-lt"/>
                        </a:rPr>
                        <a:t>Accounting </a:t>
                      </a:r>
                      <a:r>
                        <a:rPr lang="en-US" sz="900" b="0" i="0" u="none" strike="noStrike" dirty="0">
                          <a:solidFill>
                            <a:srgbClr val="000000"/>
                          </a:solidFill>
                          <a:latin typeface="+mj-lt"/>
                        </a:rPr>
                        <a:t>entry in the corporate books is passed automatically when a program is run (Debit customer and credit revenue and sales tax / VAT</a:t>
                      </a:r>
                      <a:r>
                        <a:rPr lang="en-US" sz="900" b="0" i="0" u="none" strike="noStrike" dirty="0" smtClean="0">
                          <a:solidFill>
                            <a:srgbClr val="000000"/>
                          </a:solidFill>
                          <a:latin typeface="+mj-lt"/>
                        </a:rPr>
                        <a:t>).</a:t>
                      </a:r>
                      <a:endParaRPr lang="en-US" sz="900" b="0" i="0" u="none" strike="noStrike" dirty="0">
                        <a:solidFill>
                          <a:srgbClr val="000000"/>
                        </a:solidFill>
                        <a:latin typeface="+mj-lt"/>
                      </a:endParaRP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FF0000"/>
                          </a:solidFill>
                          <a:latin typeface="+mj-lt"/>
                        </a:rPr>
                        <a:t>Suggestion</a:t>
                      </a:r>
                      <a:br>
                        <a:rPr lang="en-US" sz="900" b="0" i="0" u="none" strike="noStrike" dirty="0">
                          <a:solidFill>
                            <a:srgbClr val="FF0000"/>
                          </a:solidFill>
                          <a:latin typeface="+mj-lt"/>
                        </a:rPr>
                      </a:br>
                      <a:r>
                        <a:rPr lang="en-US" sz="900" b="0" i="0" u="none" strike="noStrike" dirty="0">
                          <a:solidFill>
                            <a:srgbClr val="FF0000"/>
                          </a:solidFill>
                          <a:latin typeface="+mj-lt"/>
                        </a:rPr>
                        <a:t>There is no  maker checker present in the system for </a:t>
                      </a:r>
                      <a:r>
                        <a:rPr lang="en-US" sz="900" b="0" i="0" u="none" strike="noStrike" dirty="0" smtClean="0">
                          <a:solidFill>
                            <a:srgbClr val="FF0000"/>
                          </a:solidFill>
                          <a:latin typeface="+mj-lt"/>
                        </a:rPr>
                        <a:t>credit/ </a:t>
                      </a:r>
                      <a:r>
                        <a:rPr lang="en-US" sz="900" b="0" i="0" u="none" strike="noStrike" dirty="0">
                          <a:solidFill>
                            <a:srgbClr val="FF0000"/>
                          </a:solidFill>
                          <a:latin typeface="+mj-lt"/>
                        </a:rPr>
                        <a:t>debit note creation. System based maker checker would reduce the manual effort.</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70">
                <a:tc>
                  <a:txBody>
                    <a:bodyPr/>
                    <a:lstStyle/>
                    <a:p>
                      <a:pPr algn="l" fontAlgn="t"/>
                      <a:r>
                        <a:rPr lang="en-US" sz="900" b="0" i="0" u="none" strike="noStrike">
                          <a:solidFill>
                            <a:srgbClr val="000000"/>
                          </a:solidFill>
                          <a:latin typeface="+mj-lt"/>
                        </a:rPr>
                        <a:t>OC 8</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0" i="0" u="none" strike="noStrike">
                          <a:solidFill>
                            <a:srgbClr val="000000"/>
                          </a:solidFill>
                          <a:latin typeface="+mj-lt"/>
                        </a:rPr>
                        <a:t>Accounting for Collections  &amp; exchange rate differential </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09538" indent="-109538" algn="l" fontAlgn="t">
                        <a:buFont typeface="+mj-lt"/>
                        <a:buAutoNum type="arabicPeriod"/>
                      </a:pPr>
                      <a:r>
                        <a:rPr lang="en-US" sz="900" b="0" i="0" u="none" strike="noStrike" dirty="0" smtClean="0">
                          <a:solidFill>
                            <a:srgbClr val="000000"/>
                          </a:solidFill>
                          <a:latin typeface="+mj-lt"/>
                        </a:rPr>
                        <a:t>Associate </a:t>
                      </a:r>
                      <a:r>
                        <a:rPr lang="en-US" sz="900" b="0" i="0" u="none" strike="noStrike" dirty="0">
                          <a:solidFill>
                            <a:srgbClr val="000000"/>
                          </a:solidFill>
                          <a:latin typeface="+mj-lt"/>
                        </a:rPr>
                        <a:t>/ Senior Associate Sales Finance records the receipts in the system against the relevant customer code only after confirmation of cash realization in the bank account (along with details of remitter) from the Treasury </a:t>
                      </a:r>
                      <a:r>
                        <a:rPr lang="en-US" sz="900" b="0" i="0" u="none" strike="noStrike" dirty="0" smtClean="0">
                          <a:solidFill>
                            <a:srgbClr val="000000"/>
                          </a:solidFill>
                          <a:latin typeface="+mj-lt"/>
                        </a:rPr>
                        <a:t>team.</a:t>
                      </a:r>
                    </a:p>
                    <a:p>
                      <a:pPr marL="109538" indent="-109538" algn="l" fontAlgn="t">
                        <a:buFont typeface="+mj-lt"/>
                        <a:buAutoNum type="arabicPeriod"/>
                      </a:pPr>
                      <a:r>
                        <a:rPr lang="en-US" sz="900" b="0" i="0" u="none" strike="noStrike" dirty="0" smtClean="0">
                          <a:solidFill>
                            <a:srgbClr val="000000"/>
                          </a:solidFill>
                          <a:latin typeface="+mj-lt"/>
                        </a:rPr>
                        <a:t>Associate </a:t>
                      </a:r>
                      <a:r>
                        <a:rPr lang="en-US" sz="900" b="0" i="0" u="none" strike="noStrike" dirty="0">
                          <a:solidFill>
                            <a:srgbClr val="000000"/>
                          </a:solidFill>
                          <a:latin typeface="+mj-lt"/>
                        </a:rPr>
                        <a:t>/ Senior Associate applies the receipts to the relevant invoices of the customer against which the receipt has been </a:t>
                      </a:r>
                      <a:r>
                        <a:rPr lang="en-US" sz="900" b="0" i="0" u="none" strike="noStrike" dirty="0" smtClean="0">
                          <a:solidFill>
                            <a:srgbClr val="000000"/>
                          </a:solidFill>
                          <a:latin typeface="+mj-lt"/>
                        </a:rPr>
                        <a:t>accounted</a:t>
                      </a:r>
                    </a:p>
                    <a:p>
                      <a:pPr marL="109538" indent="-109538" algn="l" fontAlgn="t">
                        <a:buFont typeface="+mj-lt"/>
                        <a:buAutoNum type="arabicPeriod"/>
                      </a:pPr>
                      <a:r>
                        <a:rPr lang="en-US" sz="900" b="0" i="0" u="none" strike="noStrike" dirty="0" smtClean="0">
                          <a:solidFill>
                            <a:srgbClr val="000000"/>
                          </a:solidFill>
                          <a:latin typeface="+mj-lt"/>
                        </a:rPr>
                        <a:t>Open </a:t>
                      </a:r>
                      <a:r>
                        <a:rPr lang="en-US" sz="900" b="0" i="0" u="none" strike="noStrike" dirty="0">
                          <a:solidFill>
                            <a:srgbClr val="000000"/>
                          </a:solidFill>
                          <a:latin typeface="+mj-lt"/>
                        </a:rPr>
                        <a:t>debtor line items along with aging is reviewed and signed off by Manager - Finance on a monthly basis to ensure that there are no open line items pending to be applied against a </a:t>
                      </a:r>
                      <a:r>
                        <a:rPr lang="en-US" sz="900" b="0" i="0" u="none" strike="noStrike" dirty="0" smtClean="0">
                          <a:solidFill>
                            <a:srgbClr val="000000"/>
                          </a:solidFill>
                          <a:latin typeface="+mj-lt"/>
                        </a:rPr>
                        <a:t>receipt</a:t>
                      </a:r>
                    </a:p>
                    <a:p>
                      <a:pPr marL="109538" indent="-109538" algn="l" fontAlgn="t">
                        <a:buFont typeface="+mj-lt"/>
                        <a:buAutoNum type="arabicPeriod"/>
                      </a:pPr>
                      <a:r>
                        <a:rPr lang="en-US" sz="900" b="0" i="0" u="none" strike="noStrike" dirty="0" smtClean="0">
                          <a:solidFill>
                            <a:srgbClr val="000000"/>
                          </a:solidFill>
                          <a:latin typeface="+mj-lt"/>
                        </a:rPr>
                        <a:t>Manager </a:t>
                      </a:r>
                      <a:r>
                        <a:rPr lang="en-US" sz="900" b="0" i="0" u="none" strike="noStrike" dirty="0">
                          <a:solidFill>
                            <a:srgbClr val="000000"/>
                          </a:solidFill>
                          <a:latin typeface="+mj-lt"/>
                        </a:rPr>
                        <a:t>- Finance reviews and signs on the </a:t>
                      </a:r>
                      <a:r>
                        <a:rPr lang="en-US" sz="900" b="0" i="0" u="none" strike="noStrike" dirty="0" smtClean="0">
                          <a:solidFill>
                            <a:srgbClr val="000000"/>
                          </a:solidFill>
                          <a:latin typeface="+mj-lt"/>
                        </a:rPr>
                        <a:t>invoice</a:t>
                      </a:r>
                    </a:p>
                    <a:p>
                      <a:pPr marL="109538" indent="-109538" algn="l" fontAlgn="t">
                        <a:buFont typeface="+mj-lt"/>
                        <a:buAutoNum type="arabicPeriod"/>
                      </a:pPr>
                      <a:r>
                        <a:rPr lang="en-US" sz="900" b="0" i="0" u="none" strike="noStrike" dirty="0" smtClean="0">
                          <a:solidFill>
                            <a:srgbClr val="000000"/>
                          </a:solidFill>
                          <a:latin typeface="+mj-lt"/>
                        </a:rPr>
                        <a:t>Customer </a:t>
                      </a:r>
                      <a:r>
                        <a:rPr lang="en-US" sz="900" b="0" i="0" u="none" strike="noStrike" dirty="0">
                          <a:solidFill>
                            <a:srgbClr val="000000"/>
                          </a:solidFill>
                          <a:latin typeface="+mj-lt"/>
                        </a:rPr>
                        <a:t>sub GLs are directly linked to the main receivables GL in SAP system; system restricts recording of entries directly in the main receivables GL (without routing through customer sub GLs).</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smtClean="0">
                          <a:solidFill>
                            <a:srgbClr val="FF0000"/>
                          </a:solidFill>
                          <a:latin typeface="+mj-lt"/>
                        </a:rPr>
                        <a:t>Suggestion</a:t>
                      </a:r>
                      <a:br>
                        <a:rPr lang="en-US" sz="900" b="0" i="0" u="none" strike="noStrike" dirty="0" smtClean="0">
                          <a:solidFill>
                            <a:srgbClr val="FF0000"/>
                          </a:solidFill>
                          <a:latin typeface="+mj-lt"/>
                        </a:rPr>
                      </a:br>
                      <a:r>
                        <a:rPr lang="en-US" sz="900" b="0" i="0" u="none" strike="noStrike" dirty="0" smtClean="0">
                          <a:solidFill>
                            <a:srgbClr val="FF0000"/>
                          </a:solidFill>
                          <a:latin typeface="+mj-lt"/>
                        </a:rPr>
                        <a:t>There is no  maker checker present in the system for tax invoice creation. System based maker checker would reduce the manual effort.</a:t>
                      </a:r>
                    </a:p>
                    <a:p>
                      <a:pPr algn="l" fontAlgn="t"/>
                      <a:endParaRPr lang="en-US" sz="900" b="0" i="0" u="none" strike="noStrike" dirty="0" smtClean="0">
                        <a:solidFill>
                          <a:srgbClr val="FF0000"/>
                        </a:solidFill>
                        <a:latin typeface="+mj-lt"/>
                      </a:endParaRPr>
                    </a:p>
                    <a:p>
                      <a:pPr algn="l" fontAlgn="t"/>
                      <a:r>
                        <a:rPr lang="en-US" sz="900" b="0" i="0" u="none" strike="noStrike" dirty="0" smtClean="0">
                          <a:solidFill>
                            <a:srgbClr val="FF0000"/>
                          </a:solidFill>
                          <a:latin typeface="+mj-lt"/>
                        </a:rPr>
                        <a:t>No defined timelines</a:t>
                      </a:r>
                      <a:endParaRPr lang="en-US" sz="900" b="0" i="0" u="none" strike="noStrike" dirty="0">
                        <a:solidFill>
                          <a:srgbClr val="FF0000"/>
                        </a:solidFill>
                        <a:latin typeface="+mj-lt"/>
                      </a:endParaRP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8046">
                <a:tc>
                  <a:txBody>
                    <a:bodyPr/>
                    <a:lstStyle/>
                    <a:p>
                      <a:pPr algn="l" fontAlgn="t"/>
                      <a:r>
                        <a:rPr lang="en-US" sz="900" b="0" i="0" u="none" strike="noStrike">
                          <a:solidFill>
                            <a:srgbClr val="000000"/>
                          </a:solidFill>
                          <a:latin typeface="+mj-lt"/>
                        </a:rPr>
                        <a:t>OC 9</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0" i="0" u="none" strike="noStrike">
                          <a:solidFill>
                            <a:srgbClr val="000000"/>
                          </a:solidFill>
                          <a:latin typeface="+mj-lt"/>
                        </a:rPr>
                        <a:t>Interest on account of Delayed Payments</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09538" indent="-109538" algn="l" fontAlgn="t">
                        <a:buFont typeface="+mj-lt"/>
                        <a:buAutoNum type="arabicPeriod"/>
                      </a:pPr>
                      <a:r>
                        <a:rPr lang="en-US" sz="900" b="0" i="0" u="none" strike="noStrike" dirty="0" smtClean="0">
                          <a:solidFill>
                            <a:srgbClr val="000000"/>
                          </a:solidFill>
                          <a:latin typeface="+mj-lt"/>
                        </a:rPr>
                        <a:t>In </a:t>
                      </a:r>
                      <a:r>
                        <a:rPr lang="en-US" sz="900" b="0" i="0" u="none" strike="noStrike" dirty="0">
                          <a:solidFill>
                            <a:srgbClr val="000000"/>
                          </a:solidFill>
                          <a:latin typeface="+mj-lt"/>
                        </a:rPr>
                        <a:t>case of delays, suitable penalties as per the terms of the respective contracts (or PSC if contracts are not available) are </a:t>
                      </a:r>
                      <a:r>
                        <a:rPr lang="en-US" sz="900" b="0" i="0" u="none" strike="noStrike" dirty="0" smtClean="0">
                          <a:solidFill>
                            <a:srgbClr val="000000"/>
                          </a:solidFill>
                          <a:latin typeface="+mj-lt"/>
                        </a:rPr>
                        <a:t>levied.</a:t>
                      </a:r>
                    </a:p>
                    <a:p>
                      <a:pPr marL="109538" indent="-109538" algn="l" fontAlgn="t">
                        <a:buFont typeface="+mj-lt"/>
                        <a:buAutoNum type="arabicPeriod"/>
                      </a:pPr>
                      <a:r>
                        <a:rPr lang="en-US" sz="900" b="0" i="0" u="none" strike="noStrike" dirty="0" smtClean="0">
                          <a:solidFill>
                            <a:srgbClr val="000000"/>
                          </a:solidFill>
                          <a:latin typeface="+mj-lt"/>
                        </a:rPr>
                        <a:t>Manager </a:t>
                      </a:r>
                      <a:r>
                        <a:rPr lang="en-US" sz="900" b="0" i="0" u="none" strike="noStrike" dirty="0">
                          <a:solidFill>
                            <a:srgbClr val="000000"/>
                          </a:solidFill>
                          <a:latin typeface="+mj-lt"/>
                        </a:rPr>
                        <a:t>- Finance reviews and signs off the interest demand </a:t>
                      </a:r>
                      <a:r>
                        <a:rPr lang="en-US" sz="900" b="0" i="0" u="none" strike="noStrike" dirty="0" smtClean="0">
                          <a:solidFill>
                            <a:srgbClr val="000000"/>
                          </a:solidFill>
                          <a:latin typeface="+mj-lt"/>
                        </a:rPr>
                        <a:t>letter</a:t>
                      </a:r>
                      <a:endParaRPr lang="en-US" sz="900" b="0" i="0" u="none" strike="noStrike" dirty="0">
                        <a:solidFill>
                          <a:srgbClr val="000000"/>
                        </a:solidFill>
                        <a:latin typeface="+mj-lt"/>
                      </a:endParaRP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FF0000"/>
                          </a:solidFill>
                          <a:latin typeface="+mj-lt"/>
                        </a:rPr>
                        <a:t>GAP </a:t>
                      </a:r>
                      <a:br>
                        <a:rPr lang="en-US" sz="900" b="0" i="0" u="none" strike="noStrike">
                          <a:solidFill>
                            <a:srgbClr val="FF0000"/>
                          </a:solidFill>
                          <a:latin typeface="+mj-lt"/>
                        </a:rPr>
                      </a:br>
                      <a:r>
                        <a:rPr lang="en-US" sz="900" b="0" i="0" u="none" strike="noStrike">
                          <a:solidFill>
                            <a:srgbClr val="FF0000"/>
                          </a:solidFill>
                          <a:latin typeface="+mj-lt"/>
                        </a:rPr>
                        <a:t>There is no documentary evidence to ensure that the interest income has been charged to the customer</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1306">
                <a:tc>
                  <a:txBody>
                    <a:bodyPr/>
                    <a:lstStyle/>
                    <a:p>
                      <a:pPr algn="l" fontAlgn="t"/>
                      <a:r>
                        <a:rPr lang="en-US" sz="900" b="0" i="0" u="none" strike="noStrike">
                          <a:solidFill>
                            <a:srgbClr val="000000"/>
                          </a:solidFill>
                          <a:latin typeface="+mj-lt"/>
                        </a:rPr>
                        <a:t>OC 10</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0" i="0" u="none" strike="noStrike">
                          <a:solidFill>
                            <a:srgbClr val="000000"/>
                          </a:solidFill>
                          <a:latin typeface="+mj-lt"/>
                        </a:rPr>
                        <a:t>Debtors Reconciliation and Ageing</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smtClean="0">
                          <a:solidFill>
                            <a:srgbClr val="000000"/>
                          </a:solidFill>
                          <a:latin typeface="+mj-lt"/>
                        </a:rPr>
                        <a:t>Open </a:t>
                      </a:r>
                      <a:r>
                        <a:rPr lang="en-US" sz="900" b="0" i="0" u="none" strike="noStrike" dirty="0">
                          <a:solidFill>
                            <a:srgbClr val="000000"/>
                          </a:solidFill>
                          <a:latin typeface="+mj-lt"/>
                        </a:rPr>
                        <a:t>debtor line items along with aging is reviewed and signed off by Manager - Finance on a monthly basis to ensure that there are no open line items pending to be applied against a receipt</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FF0000"/>
                          </a:solidFill>
                          <a:latin typeface="+mj-lt"/>
                        </a:rPr>
                        <a:t> </a:t>
                      </a:r>
                      <a:r>
                        <a:rPr lang="en-US" sz="900" b="0" i="0" u="none" strike="noStrike" dirty="0" smtClean="0">
                          <a:solidFill>
                            <a:srgbClr val="FF0000"/>
                          </a:solidFill>
                          <a:latin typeface="+mj-lt"/>
                        </a:rPr>
                        <a:t>No defined timelines</a:t>
                      </a:r>
                      <a:endParaRPr lang="en-US" sz="900" b="0" i="0" u="none" strike="noStrike" dirty="0">
                        <a:solidFill>
                          <a:srgbClr val="FF0000"/>
                        </a:solidFill>
                        <a:latin typeface="+mj-lt"/>
                      </a:endParaRP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5800">
                <a:tc>
                  <a:txBody>
                    <a:bodyPr/>
                    <a:lstStyle/>
                    <a:p>
                      <a:pPr algn="l" fontAlgn="t"/>
                      <a:r>
                        <a:rPr lang="en-US" sz="900" b="0" i="0" u="none" strike="noStrike" dirty="0">
                          <a:solidFill>
                            <a:srgbClr val="000000"/>
                          </a:solidFill>
                          <a:latin typeface="+mj-lt"/>
                        </a:rPr>
                        <a:t>OC 11</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0" i="0" u="none" strike="noStrike" dirty="0">
                          <a:solidFill>
                            <a:srgbClr val="000000"/>
                          </a:solidFill>
                          <a:latin typeface="+mj-lt"/>
                        </a:rPr>
                        <a:t>Contract Set Up (Gas)</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900" b="0" i="0" u="none" strike="noStrike" dirty="0">
                        <a:solidFill>
                          <a:srgbClr val="000000"/>
                        </a:solidFill>
                        <a:latin typeface="+mj-lt"/>
                      </a:endParaRP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FF0000"/>
                          </a:solidFill>
                          <a:latin typeface="+mj-lt"/>
                        </a:rPr>
                        <a:t>GAP </a:t>
                      </a:r>
                      <a:br>
                        <a:rPr lang="en-US" sz="900" b="0" i="0" u="none" strike="noStrike" dirty="0">
                          <a:solidFill>
                            <a:srgbClr val="FF0000"/>
                          </a:solidFill>
                          <a:latin typeface="+mj-lt"/>
                        </a:rPr>
                      </a:br>
                      <a:r>
                        <a:rPr lang="en-US" sz="900" b="0" i="0" u="none" strike="noStrike" dirty="0">
                          <a:solidFill>
                            <a:srgbClr val="FF0000"/>
                          </a:solidFill>
                          <a:latin typeface="+mj-lt"/>
                        </a:rPr>
                        <a:t>No maker checker present in the system for creation of contracts</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316137B7-B4EB-46D6-A20F-91FA0F6515CE}"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78</a:t>
            </a:fld>
            <a:endParaRPr lang="en-US" sz="900">
              <a:solidFill>
                <a:srgbClr val="006892"/>
              </a:solidFill>
            </a:endParaRPr>
          </a:p>
        </p:txBody>
      </p:sp>
      <p:graphicFrame>
        <p:nvGraphicFramePr>
          <p:cNvPr id="5" name="Table 4"/>
          <p:cNvGraphicFramePr>
            <a:graphicFrameLocks noGrp="1"/>
          </p:cNvGraphicFramePr>
          <p:nvPr/>
        </p:nvGraphicFramePr>
        <p:xfrm>
          <a:off x="304800" y="1216599"/>
          <a:ext cx="8675062" cy="5227548"/>
        </p:xfrm>
        <a:graphic>
          <a:graphicData uri="http://schemas.openxmlformats.org/drawingml/2006/table">
            <a:tbl>
              <a:tblPr/>
              <a:tblGrid>
                <a:gridCol w="581914"/>
                <a:gridCol w="1158948"/>
                <a:gridCol w="4431338"/>
                <a:gridCol w="2502862"/>
              </a:tblGrid>
              <a:tr h="134722">
                <a:tc>
                  <a:txBody>
                    <a:bodyPr/>
                    <a:lstStyle/>
                    <a:p>
                      <a:pPr algn="ctr" rtl="0" fontAlgn="t"/>
                      <a:r>
                        <a:rPr lang="en-US" sz="900" b="1" i="0" u="none" strike="noStrike" dirty="0">
                          <a:solidFill>
                            <a:srgbClr val="FFFFFF"/>
                          </a:solidFill>
                          <a:latin typeface="+mj-lt"/>
                        </a:rPr>
                        <a:t>Step No. </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900" b="1" i="0" u="none" strike="noStrike" dirty="0">
                          <a:solidFill>
                            <a:srgbClr val="FFFFFF"/>
                          </a:solidFill>
                          <a:latin typeface="+mj-lt"/>
                        </a:rPr>
                        <a:t>Sub Process </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900" b="1" i="0" u="none" strike="noStrike" dirty="0">
                          <a:solidFill>
                            <a:srgbClr val="FFFFFF"/>
                          </a:solidFill>
                          <a:latin typeface="+mj-lt"/>
                        </a:rPr>
                        <a:t>Control</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900" b="1" i="0" u="none" strike="noStrike" dirty="0">
                          <a:solidFill>
                            <a:srgbClr val="FFFFFF"/>
                          </a:solidFill>
                          <a:latin typeface="+mj-lt"/>
                        </a:rPr>
                        <a:t>Risk</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284176">
                <a:tc>
                  <a:txBody>
                    <a:bodyPr/>
                    <a:lstStyle/>
                    <a:p>
                      <a:pPr algn="l" fontAlgn="t"/>
                      <a:r>
                        <a:rPr lang="en-US" sz="900" b="0" i="0" u="none" strike="noStrike">
                          <a:solidFill>
                            <a:srgbClr val="000000"/>
                          </a:solidFill>
                          <a:latin typeface="+mj-lt"/>
                        </a:rPr>
                        <a:t>OC 12.1</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rtl="0" fontAlgn="t"/>
                      <a:r>
                        <a:rPr lang="en-US" sz="900" b="0" i="0" u="none" strike="noStrike" dirty="0">
                          <a:solidFill>
                            <a:srgbClr val="000000"/>
                          </a:solidFill>
                          <a:latin typeface="+mj-lt"/>
                        </a:rPr>
                        <a:t>Invoicing - Gas Sales</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109538" indent="-109538" algn="l" fontAlgn="t">
                        <a:buFont typeface="+mj-lt"/>
                        <a:buAutoNum type="arabicPeriod"/>
                      </a:pPr>
                      <a:r>
                        <a:rPr lang="en-US" sz="900" b="0" i="0" u="none" strike="noStrike" dirty="0" smtClean="0">
                          <a:solidFill>
                            <a:srgbClr val="000000"/>
                          </a:solidFill>
                          <a:latin typeface="+mj-lt"/>
                        </a:rPr>
                        <a:t>All </a:t>
                      </a:r>
                      <a:r>
                        <a:rPr lang="en-US" sz="900" b="0" i="0" u="none" strike="noStrike" dirty="0">
                          <a:solidFill>
                            <a:srgbClr val="000000"/>
                          </a:solidFill>
                          <a:latin typeface="+mj-lt"/>
                        </a:rPr>
                        <a:t>invoices are reviewed and signed by an authorized personnel as per the company's </a:t>
                      </a:r>
                      <a:r>
                        <a:rPr lang="en-US" sz="900" b="0" i="0" u="none" strike="noStrike" dirty="0" smtClean="0">
                          <a:solidFill>
                            <a:srgbClr val="000000"/>
                          </a:solidFill>
                          <a:latin typeface="+mj-lt"/>
                        </a:rPr>
                        <a:t>DOA.</a:t>
                      </a:r>
                    </a:p>
                    <a:p>
                      <a:pPr marL="109538" indent="-109538" algn="l" fontAlgn="t">
                        <a:buFont typeface="+mj-lt"/>
                        <a:buAutoNum type="arabicPeriod"/>
                      </a:pPr>
                      <a:r>
                        <a:rPr lang="en-US" sz="900" b="0" i="0" u="none" strike="noStrike" dirty="0" smtClean="0">
                          <a:solidFill>
                            <a:srgbClr val="000000"/>
                          </a:solidFill>
                          <a:latin typeface="+mj-lt"/>
                        </a:rPr>
                        <a:t>There </a:t>
                      </a:r>
                      <a:r>
                        <a:rPr lang="en-US" sz="900" b="0" i="0" u="none" strike="noStrike" dirty="0">
                          <a:solidFill>
                            <a:srgbClr val="000000"/>
                          </a:solidFill>
                          <a:latin typeface="+mj-lt"/>
                        </a:rPr>
                        <a:t>is segregation of duties - outbound delivery for dispatched quantity is created in the system by site personnel and invoicing is done by Associate / Senior Associate Sales </a:t>
                      </a:r>
                      <a:r>
                        <a:rPr lang="en-US" sz="900" b="0" i="0" u="none" strike="noStrike" dirty="0" smtClean="0">
                          <a:solidFill>
                            <a:srgbClr val="000000"/>
                          </a:solidFill>
                          <a:latin typeface="+mj-lt"/>
                        </a:rPr>
                        <a:t>Finance.</a:t>
                      </a:r>
                    </a:p>
                    <a:p>
                      <a:pPr marL="109538" indent="-109538" algn="l" fontAlgn="t">
                        <a:buFont typeface="+mj-lt"/>
                        <a:buAutoNum type="arabicPeriod"/>
                      </a:pPr>
                      <a:r>
                        <a:rPr lang="en-US" sz="900" b="0" i="0" u="none" strike="noStrike" dirty="0" smtClean="0">
                          <a:solidFill>
                            <a:srgbClr val="000000"/>
                          </a:solidFill>
                          <a:latin typeface="+mj-lt"/>
                        </a:rPr>
                        <a:t>At </a:t>
                      </a:r>
                      <a:r>
                        <a:rPr lang="en-US" sz="900" b="0" i="0" u="none" strike="noStrike" dirty="0">
                          <a:solidFill>
                            <a:srgbClr val="000000"/>
                          </a:solidFill>
                          <a:latin typeface="+mj-lt"/>
                        </a:rPr>
                        <a:t>the time of invoicing, Associate / Senior Associate Sales Finance verifies the hard copy joint tickets against the tickets created in SAP</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t"/>
                      <a:r>
                        <a:rPr lang="en-US" sz="900" b="0" i="0" u="none" strike="noStrike">
                          <a:solidFill>
                            <a:srgbClr val="FF0000"/>
                          </a:solidFill>
                          <a:latin typeface="+mj-lt"/>
                        </a:rPr>
                        <a:t>GAP </a:t>
                      </a:r>
                      <a:br>
                        <a:rPr lang="en-US" sz="900" b="0" i="0" u="none" strike="noStrike">
                          <a:solidFill>
                            <a:srgbClr val="FF0000"/>
                          </a:solidFill>
                          <a:latin typeface="+mj-lt"/>
                        </a:rPr>
                      </a:br>
                      <a:r>
                        <a:rPr lang="en-US" sz="900" b="0" i="0" u="none" strike="noStrike">
                          <a:solidFill>
                            <a:srgbClr val="FF0000"/>
                          </a:solidFill>
                          <a:latin typeface="+mj-lt"/>
                        </a:rPr>
                        <a:t>No maker checker present in the system to ensure if all the tickets are selected at the time of invoicing</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8356">
                <a:tc>
                  <a:txBody>
                    <a:bodyPr/>
                    <a:lstStyle/>
                    <a:p>
                      <a:pPr algn="l" fontAlgn="t"/>
                      <a:r>
                        <a:rPr lang="en-US" sz="900" b="0" i="0" u="none" strike="noStrike">
                          <a:solidFill>
                            <a:srgbClr val="000000"/>
                          </a:solidFill>
                          <a:latin typeface="+mj-lt"/>
                        </a:rPr>
                        <a:t>OC 12.2</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9929">
                <a:tc>
                  <a:txBody>
                    <a:bodyPr/>
                    <a:lstStyle/>
                    <a:p>
                      <a:pPr algn="l" fontAlgn="t"/>
                      <a:r>
                        <a:rPr lang="en-US" sz="900" b="0" i="0" u="none" strike="noStrike">
                          <a:solidFill>
                            <a:srgbClr val="000000"/>
                          </a:solidFill>
                          <a:latin typeface="+mj-lt"/>
                        </a:rPr>
                        <a:t>OC 13</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0" i="0" u="none" strike="noStrike">
                          <a:solidFill>
                            <a:srgbClr val="000000"/>
                          </a:solidFill>
                          <a:latin typeface="+mj-lt"/>
                        </a:rPr>
                        <a:t>Sales Order Creation (Scrap Sales)</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latin typeface="+mj-lt"/>
                        </a:rPr>
                        <a:t> </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smtClean="0">
                          <a:solidFill>
                            <a:srgbClr val="FF0000"/>
                          </a:solidFill>
                          <a:latin typeface="+mj-lt"/>
                        </a:rPr>
                        <a:t>1. No maker checker present in the system at the time of sales order creation</a:t>
                      </a:r>
                    </a:p>
                    <a:p>
                      <a:pPr algn="l" fontAlgn="t"/>
                      <a:r>
                        <a:rPr lang="en-US" sz="900" b="0" i="0" u="none" strike="noStrike" dirty="0" smtClean="0">
                          <a:solidFill>
                            <a:srgbClr val="FF0000"/>
                          </a:solidFill>
                          <a:latin typeface="+mj-lt"/>
                        </a:rPr>
                        <a:t>2. No defined timelines</a:t>
                      </a:r>
                    </a:p>
                    <a:p>
                      <a:pPr algn="l" fontAlgn="t"/>
                      <a:r>
                        <a:rPr lang="en-US" sz="900" b="0" i="0" u="none" strike="noStrike" dirty="0" smtClean="0">
                          <a:solidFill>
                            <a:srgbClr val="FF0000"/>
                          </a:solidFill>
                          <a:latin typeface="+mj-lt"/>
                        </a:rPr>
                        <a:t>3. Conflict of SOD as the access to </a:t>
                      </a:r>
                      <a:r>
                        <a:rPr lang="en-US" sz="900" b="0" i="0" u="none" strike="noStrike" dirty="0" err="1" smtClean="0">
                          <a:solidFill>
                            <a:srgbClr val="FF0000"/>
                          </a:solidFill>
                          <a:latin typeface="+mj-lt"/>
                        </a:rPr>
                        <a:t>custoer</a:t>
                      </a:r>
                      <a:r>
                        <a:rPr lang="en-US" sz="900" b="0" i="0" u="none" strike="noStrike" dirty="0" smtClean="0">
                          <a:solidFill>
                            <a:srgbClr val="FF0000"/>
                          </a:solidFill>
                          <a:latin typeface="+mj-lt"/>
                        </a:rPr>
                        <a:t> master and invoicing lies with the same team</a:t>
                      </a:r>
                      <a:endParaRPr lang="en-US" sz="900" b="0" i="0" u="none" strike="noStrike" dirty="0">
                        <a:solidFill>
                          <a:srgbClr val="FF0000"/>
                        </a:solidFill>
                        <a:latin typeface="+mj-lt"/>
                      </a:endParaRP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92533">
                <a:tc>
                  <a:txBody>
                    <a:bodyPr/>
                    <a:lstStyle/>
                    <a:p>
                      <a:pPr algn="l" fontAlgn="t"/>
                      <a:r>
                        <a:rPr lang="en-US" sz="900" b="0" i="0" u="none" strike="noStrike">
                          <a:solidFill>
                            <a:srgbClr val="000000"/>
                          </a:solidFill>
                          <a:latin typeface="+mj-lt"/>
                        </a:rPr>
                        <a:t>OC 14</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0" i="0" u="none" strike="noStrike">
                          <a:solidFill>
                            <a:srgbClr val="000000"/>
                          </a:solidFill>
                          <a:latin typeface="+mj-lt"/>
                        </a:rPr>
                        <a:t>Collections of Advances and Invoicing - Scrap Sales</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09538" indent="-109538" algn="l" fontAlgn="t">
                        <a:buFont typeface="+mj-lt"/>
                        <a:buAutoNum type="arabicPeriod"/>
                      </a:pPr>
                      <a:r>
                        <a:rPr lang="en-US" sz="900" b="0" i="0" u="none" strike="noStrike" dirty="0" smtClean="0">
                          <a:solidFill>
                            <a:srgbClr val="000000"/>
                          </a:solidFill>
                          <a:latin typeface="+mj-lt"/>
                        </a:rPr>
                        <a:t>All </a:t>
                      </a:r>
                      <a:r>
                        <a:rPr lang="en-US" sz="900" b="0" i="0" u="none" strike="noStrike" dirty="0">
                          <a:solidFill>
                            <a:srgbClr val="000000"/>
                          </a:solidFill>
                          <a:latin typeface="+mj-lt"/>
                        </a:rPr>
                        <a:t>invoices are reviewed and signed by an authorized personnel as per the company's </a:t>
                      </a:r>
                      <a:r>
                        <a:rPr lang="en-US" sz="900" b="0" i="0" u="none" strike="noStrike" dirty="0" smtClean="0">
                          <a:solidFill>
                            <a:srgbClr val="000000"/>
                          </a:solidFill>
                          <a:latin typeface="+mj-lt"/>
                        </a:rPr>
                        <a:t>DOA.</a:t>
                      </a:r>
                    </a:p>
                    <a:p>
                      <a:pPr marL="109538" indent="-109538" algn="l" fontAlgn="t">
                        <a:buFont typeface="+mj-lt"/>
                        <a:buAutoNum type="arabicPeriod"/>
                      </a:pPr>
                      <a:r>
                        <a:rPr lang="en-US" sz="900" b="0" i="0" u="none" strike="noStrike" dirty="0" smtClean="0">
                          <a:solidFill>
                            <a:srgbClr val="000000"/>
                          </a:solidFill>
                          <a:latin typeface="+mj-lt"/>
                        </a:rPr>
                        <a:t>There </a:t>
                      </a:r>
                      <a:r>
                        <a:rPr lang="en-US" sz="900" b="0" i="0" u="none" strike="noStrike" dirty="0">
                          <a:solidFill>
                            <a:srgbClr val="000000"/>
                          </a:solidFill>
                          <a:latin typeface="+mj-lt"/>
                        </a:rPr>
                        <a:t>is segregation of duties - weighing slip for sold quantity is created by a third party. Invoicing is done by Associate / Senior Associate Sales Finance. </a:t>
                      </a:r>
                      <a:endParaRPr lang="en-US" sz="900" b="0" i="0" u="none" strike="noStrike" dirty="0" smtClean="0">
                        <a:solidFill>
                          <a:srgbClr val="000000"/>
                        </a:solidFill>
                        <a:latin typeface="+mj-lt"/>
                      </a:endParaRPr>
                    </a:p>
                    <a:p>
                      <a:pPr marL="109538" indent="-109538" algn="l" fontAlgn="t">
                        <a:buFont typeface="+mj-lt"/>
                        <a:buAutoNum type="arabicPeriod"/>
                      </a:pPr>
                      <a:r>
                        <a:rPr lang="en-US" sz="900" b="0" i="0" u="none" strike="noStrike" dirty="0" smtClean="0">
                          <a:solidFill>
                            <a:srgbClr val="000000"/>
                          </a:solidFill>
                          <a:latin typeface="+mj-lt"/>
                        </a:rPr>
                        <a:t>At </a:t>
                      </a:r>
                      <a:r>
                        <a:rPr lang="en-US" sz="900" b="0" i="0" u="none" strike="noStrike" dirty="0">
                          <a:solidFill>
                            <a:srgbClr val="000000"/>
                          </a:solidFill>
                          <a:latin typeface="+mj-lt"/>
                        </a:rPr>
                        <a:t>the time of invoicing, Associate / Senior Associate Sales Finance verifies the sold quantity against the  weighing slip prepared by the third </a:t>
                      </a:r>
                      <a:r>
                        <a:rPr lang="en-US" sz="900" b="0" i="0" u="none" strike="noStrike" dirty="0" smtClean="0">
                          <a:solidFill>
                            <a:srgbClr val="000000"/>
                          </a:solidFill>
                          <a:latin typeface="+mj-lt"/>
                        </a:rPr>
                        <a:t>party</a:t>
                      </a:r>
                    </a:p>
                    <a:p>
                      <a:pPr marL="109538" indent="-109538" algn="l" fontAlgn="t">
                        <a:buFont typeface="+mj-lt"/>
                        <a:buAutoNum type="arabicPeriod"/>
                      </a:pPr>
                      <a:r>
                        <a:rPr lang="en-US" sz="900" b="0" i="0" u="none" strike="noStrike" dirty="0" smtClean="0">
                          <a:solidFill>
                            <a:srgbClr val="000000"/>
                          </a:solidFill>
                          <a:latin typeface="+mj-lt"/>
                        </a:rPr>
                        <a:t>Invoice </a:t>
                      </a:r>
                      <a:r>
                        <a:rPr lang="en-US" sz="900" b="0" i="0" u="none" strike="noStrike" dirty="0">
                          <a:solidFill>
                            <a:srgbClr val="000000"/>
                          </a:solidFill>
                          <a:latin typeface="+mj-lt"/>
                        </a:rPr>
                        <a:t>cum delivery </a:t>
                      </a:r>
                      <a:r>
                        <a:rPr lang="en-US" sz="900" b="0" i="0" u="none" strike="noStrike" dirty="0" err="1">
                          <a:solidFill>
                            <a:srgbClr val="000000"/>
                          </a:solidFill>
                          <a:latin typeface="+mj-lt"/>
                        </a:rPr>
                        <a:t>challan</a:t>
                      </a:r>
                      <a:r>
                        <a:rPr lang="en-US" sz="900" b="0" i="0" u="none" strike="noStrike" dirty="0">
                          <a:solidFill>
                            <a:srgbClr val="000000"/>
                          </a:solidFill>
                          <a:latin typeface="+mj-lt"/>
                        </a:rPr>
                        <a:t> is mandatory at the time of exit of the trucks</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smtClean="0">
                          <a:solidFill>
                            <a:srgbClr val="FF0000"/>
                          </a:solidFill>
                          <a:latin typeface="+mj-lt"/>
                        </a:rPr>
                        <a:t>1. No maker checker present in the system at the time of sales order creation</a:t>
                      </a:r>
                    </a:p>
                    <a:p>
                      <a:pPr algn="l" fontAlgn="t"/>
                      <a:r>
                        <a:rPr lang="en-US" sz="900" b="0" i="0" u="none" strike="noStrike" dirty="0" smtClean="0">
                          <a:solidFill>
                            <a:srgbClr val="FF0000"/>
                          </a:solidFill>
                          <a:latin typeface="+mj-lt"/>
                        </a:rPr>
                        <a:t>2. No defined timelines</a:t>
                      </a:r>
                      <a:endParaRPr lang="en-US" sz="900" b="0" i="0" u="none" strike="noStrike" dirty="0">
                        <a:solidFill>
                          <a:srgbClr val="FF0000"/>
                        </a:solidFill>
                        <a:latin typeface="+mj-lt"/>
                      </a:endParaRP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3627">
                <a:tc>
                  <a:txBody>
                    <a:bodyPr/>
                    <a:lstStyle/>
                    <a:p>
                      <a:pPr algn="l" fontAlgn="t"/>
                      <a:r>
                        <a:rPr lang="en-US" sz="900" b="0" i="0" u="none" strike="noStrike">
                          <a:solidFill>
                            <a:srgbClr val="000000"/>
                          </a:solidFill>
                          <a:latin typeface="+mj-lt"/>
                        </a:rPr>
                        <a:t>OC 15</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0" i="0" u="none" strike="noStrike">
                          <a:solidFill>
                            <a:srgbClr val="000000"/>
                          </a:solidFill>
                          <a:latin typeface="+mj-lt"/>
                        </a:rPr>
                        <a:t>Refund to Customers - Scrap Sales</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09538" indent="-109538" algn="l" fontAlgn="t">
                        <a:buFont typeface="+mj-lt"/>
                        <a:buAutoNum type="arabicPeriod"/>
                      </a:pPr>
                      <a:r>
                        <a:rPr lang="en-US" sz="900" b="0" i="0" u="none" strike="noStrike" dirty="0" smtClean="0">
                          <a:solidFill>
                            <a:srgbClr val="000000"/>
                          </a:solidFill>
                          <a:latin typeface="+mj-lt"/>
                        </a:rPr>
                        <a:t>There </a:t>
                      </a:r>
                      <a:r>
                        <a:rPr lang="en-US" sz="900" b="0" i="0" u="none" strike="noStrike" dirty="0">
                          <a:solidFill>
                            <a:srgbClr val="000000"/>
                          </a:solidFill>
                          <a:latin typeface="+mj-lt"/>
                        </a:rPr>
                        <a:t>is segregation of duties - intimation of  closure of customer account is received from site team, </a:t>
                      </a:r>
                      <a:r>
                        <a:rPr lang="en-US" sz="900" b="0" i="0" u="none" strike="noStrike" dirty="0" err="1">
                          <a:solidFill>
                            <a:srgbClr val="000000"/>
                          </a:solidFill>
                          <a:latin typeface="+mj-lt"/>
                        </a:rPr>
                        <a:t>prf</a:t>
                      </a:r>
                      <a:r>
                        <a:rPr lang="en-US" sz="900" b="0" i="0" u="none" strike="noStrike" dirty="0">
                          <a:solidFill>
                            <a:srgbClr val="000000"/>
                          </a:solidFill>
                          <a:latin typeface="+mj-lt"/>
                        </a:rPr>
                        <a:t> is created by the sales team and approved by the authorized </a:t>
                      </a:r>
                      <a:r>
                        <a:rPr lang="en-US" sz="900" b="0" i="0" u="none" strike="noStrike" dirty="0" smtClean="0">
                          <a:solidFill>
                            <a:srgbClr val="000000"/>
                          </a:solidFill>
                          <a:latin typeface="+mj-lt"/>
                        </a:rPr>
                        <a:t>personnel</a:t>
                      </a:r>
                    </a:p>
                    <a:p>
                      <a:pPr marL="109538" indent="-109538" algn="l" fontAlgn="t">
                        <a:buFont typeface="+mj-lt"/>
                        <a:buAutoNum type="arabicPeriod"/>
                      </a:pPr>
                      <a:r>
                        <a:rPr lang="en-US" sz="900" b="0" i="0" u="none" strike="noStrike" dirty="0" smtClean="0">
                          <a:solidFill>
                            <a:srgbClr val="000000"/>
                          </a:solidFill>
                          <a:latin typeface="+mj-lt"/>
                        </a:rPr>
                        <a:t>Refund </a:t>
                      </a:r>
                      <a:r>
                        <a:rPr lang="en-US" sz="900" b="0" i="0" u="none" strike="noStrike" dirty="0">
                          <a:solidFill>
                            <a:srgbClr val="000000"/>
                          </a:solidFill>
                          <a:latin typeface="+mj-lt"/>
                        </a:rPr>
                        <a:t>of customer balance is done based on an approval from DOFA</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FF0000"/>
                          </a:solidFill>
                          <a:latin typeface="+mj-lt"/>
                        </a:rPr>
                        <a:t>Query</a:t>
                      </a:r>
                      <a:br>
                        <a:rPr lang="en-US" sz="900" b="0" i="0" u="none" strike="noStrike" dirty="0">
                          <a:solidFill>
                            <a:srgbClr val="FF0000"/>
                          </a:solidFill>
                          <a:latin typeface="+mj-lt"/>
                        </a:rPr>
                      </a:br>
                      <a:r>
                        <a:rPr lang="en-US" sz="900" b="0" i="0" u="none" strike="noStrike" dirty="0">
                          <a:solidFill>
                            <a:srgbClr val="FF0000"/>
                          </a:solidFill>
                          <a:latin typeface="+mj-lt"/>
                        </a:rPr>
                        <a:t>Why PRF is not created by production manager / Superintendent Site Team</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7326">
                <a:tc>
                  <a:txBody>
                    <a:bodyPr/>
                    <a:lstStyle/>
                    <a:p>
                      <a:pPr algn="l" fontAlgn="t"/>
                      <a:r>
                        <a:rPr lang="en-US" sz="900" b="0" i="0" u="none" strike="noStrike">
                          <a:solidFill>
                            <a:srgbClr val="000000"/>
                          </a:solidFill>
                          <a:latin typeface="+mj-lt"/>
                        </a:rPr>
                        <a:t>OC 16</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latin typeface="+mj-lt"/>
                        </a:rPr>
                        <a:t>Manual Invoicing - Tolling (Cambay)</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09538" indent="-109538" algn="l" fontAlgn="t">
                        <a:buFont typeface="+mj-lt"/>
                        <a:buAutoNum type="arabicPeriod"/>
                      </a:pPr>
                      <a:r>
                        <a:rPr lang="en-US" sz="900" b="0" i="0" u="none" strike="noStrike" dirty="0" smtClean="0">
                          <a:solidFill>
                            <a:srgbClr val="000000"/>
                          </a:solidFill>
                          <a:latin typeface="+mj-lt"/>
                        </a:rPr>
                        <a:t>The </a:t>
                      </a:r>
                      <a:r>
                        <a:rPr lang="en-US" sz="900" b="0" i="0" u="none" strike="noStrike" dirty="0">
                          <a:solidFill>
                            <a:srgbClr val="000000"/>
                          </a:solidFill>
                          <a:latin typeface="+mj-lt"/>
                        </a:rPr>
                        <a:t>manual invoice is prepared based on the daily tickets received from the site </a:t>
                      </a:r>
                      <a:r>
                        <a:rPr lang="en-US" sz="900" b="0" i="0" u="none" strike="noStrike" dirty="0" smtClean="0">
                          <a:solidFill>
                            <a:srgbClr val="000000"/>
                          </a:solidFill>
                          <a:latin typeface="+mj-lt"/>
                        </a:rPr>
                        <a:t>team.</a:t>
                      </a:r>
                    </a:p>
                    <a:p>
                      <a:pPr marL="109538" indent="-109538" algn="l" fontAlgn="t">
                        <a:buFont typeface="+mj-lt"/>
                        <a:buAutoNum type="arabicPeriod"/>
                      </a:pPr>
                      <a:r>
                        <a:rPr lang="en-US" sz="900" b="0" i="0" u="none" strike="noStrike" dirty="0" smtClean="0">
                          <a:solidFill>
                            <a:srgbClr val="000000"/>
                          </a:solidFill>
                          <a:latin typeface="+mj-lt"/>
                        </a:rPr>
                        <a:t>Manager </a:t>
                      </a:r>
                      <a:r>
                        <a:rPr lang="en-US" sz="900" b="0" i="0" u="none" strike="noStrike" dirty="0">
                          <a:solidFill>
                            <a:srgbClr val="000000"/>
                          </a:solidFill>
                          <a:latin typeface="+mj-lt"/>
                        </a:rPr>
                        <a:t>reviews and signs off on </a:t>
                      </a:r>
                      <a:r>
                        <a:rPr lang="en-US" sz="900" b="0" i="0" u="none" strike="noStrike" dirty="0" smtClean="0">
                          <a:solidFill>
                            <a:srgbClr val="000000"/>
                          </a:solidFill>
                          <a:latin typeface="+mj-lt"/>
                        </a:rPr>
                        <a:t>invoice</a:t>
                      </a:r>
                      <a:endParaRPr lang="en-US" sz="900" b="0" i="0" u="none" strike="noStrike" dirty="0">
                        <a:solidFill>
                          <a:srgbClr val="000000"/>
                        </a:solidFill>
                        <a:latin typeface="+mj-lt"/>
                      </a:endParaRP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smtClean="0">
                          <a:solidFill>
                            <a:srgbClr val="FF0000"/>
                          </a:solidFill>
                          <a:latin typeface="+mj-lt"/>
                        </a:rPr>
                        <a:t>1. Completeness of invoice prepared can't be ensured as it is a manual invoice</a:t>
                      </a:r>
                    </a:p>
                    <a:p>
                      <a:pPr algn="l" fontAlgn="t"/>
                      <a:r>
                        <a:rPr lang="en-US" sz="900" b="0" i="0" u="none" strike="noStrike" dirty="0" smtClean="0">
                          <a:solidFill>
                            <a:srgbClr val="FF0000"/>
                          </a:solidFill>
                          <a:latin typeface="+mj-lt"/>
                        </a:rPr>
                        <a:t>2. Conflict of SOD as the access to customer master and invoicing lies with the same team</a:t>
                      </a:r>
                      <a:endParaRPr lang="en-US" sz="900" b="0" i="0" u="none" strike="noStrike" dirty="0">
                        <a:solidFill>
                          <a:srgbClr val="FF0000"/>
                        </a:solidFill>
                        <a:latin typeface="+mj-lt"/>
                      </a:endParaRP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6231">
                <a:tc>
                  <a:txBody>
                    <a:bodyPr/>
                    <a:lstStyle/>
                    <a:p>
                      <a:pPr algn="l" fontAlgn="t"/>
                      <a:r>
                        <a:rPr lang="en-US" sz="900" b="0" i="0" u="none" strike="noStrike">
                          <a:solidFill>
                            <a:srgbClr val="000000"/>
                          </a:solidFill>
                          <a:latin typeface="+mj-lt"/>
                        </a:rPr>
                        <a:t>OC 17</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latin typeface="+mj-lt"/>
                        </a:rPr>
                        <a:t>Sales Order Creation and Invoicing (OTS Ravva)</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09538" indent="-109538" algn="l" fontAlgn="t">
                        <a:buFont typeface="+mj-lt"/>
                        <a:buAutoNum type="arabicPeriod"/>
                      </a:pPr>
                      <a:r>
                        <a:rPr lang="en-US" sz="900" b="0" i="0" u="none" strike="noStrike" dirty="0" smtClean="0">
                          <a:solidFill>
                            <a:srgbClr val="000000"/>
                          </a:solidFill>
                          <a:latin typeface="+mj-lt"/>
                        </a:rPr>
                        <a:t>All </a:t>
                      </a:r>
                      <a:r>
                        <a:rPr lang="en-US" sz="900" b="0" i="0" u="none" strike="noStrike" dirty="0">
                          <a:solidFill>
                            <a:srgbClr val="000000"/>
                          </a:solidFill>
                          <a:latin typeface="+mj-lt"/>
                        </a:rPr>
                        <a:t>invoices are reviewed and signed by an authorized personnel as per the company's </a:t>
                      </a:r>
                      <a:r>
                        <a:rPr lang="en-US" sz="900" b="0" i="0" u="none" strike="noStrike" dirty="0" smtClean="0">
                          <a:solidFill>
                            <a:srgbClr val="000000"/>
                          </a:solidFill>
                          <a:latin typeface="+mj-lt"/>
                        </a:rPr>
                        <a:t>DOA.</a:t>
                      </a:r>
                    </a:p>
                    <a:p>
                      <a:pPr marL="109538" indent="-109538" algn="l" fontAlgn="t">
                        <a:buFont typeface="+mj-lt"/>
                        <a:buAutoNum type="arabicPeriod"/>
                      </a:pPr>
                      <a:r>
                        <a:rPr lang="en-US" sz="900" b="0" i="0" u="none" strike="noStrike" dirty="0" smtClean="0">
                          <a:solidFill>
                            <a:srgbClr val="000000"/>
                          </a:solidFill>
                          <a:latin typeface="+mj-lt"/>
                        </a:rPr>
                        <a:t>There </a:t>
                      </a:r>
                      <a:r>
                        <a:rPr lang="en-US" sz="900" b="0" i="0" u="none" strike="noStrike" dirty="0">
                          <a:solidFill>
                            <a:srgbClr val="000000"/>
                          </a:solidFill>
                          <a:latin typeface="+mj-lt"/>
                        </a:rPr>
                        <a:t>is segregation of duties - bill of lading is prepared by a third party. Invoicing is done by Associate / Senior Associate Sales Finance. </a:t>
                      </a:r>
                      <a:endParaRPr lang="en-US" sz="900" b="0" i="0" u="none" strike="noStrike" dirty="0" smtClean="0">
                        <a:solidFill>
                          <a:srgbClr val="000000"/>
                        </a:solidFill>
                        <a:latin typeface="+mj-lt"/>
                      </a:endParaRPr>
                    </a:p>
                    <a:p>
                      <a:pPr marL="109538" indent="-109538" algn="l" fontAlgn="t">
                        <a:buFont typeface="+mj-lt"/>
                        <a:buAutoNum type="arabicPeriod"/>
                      </a:pPr>
                      <a:r>
                        <a:rPr lang="en-US" sz="900" b="0" i="0" u="none" strike="noStrike" dirty="0" smtClean="0">
                          <a:solidFill>
                            <a:srgbClr val="000000"/>
                          </a:solidFill>
                          <a:latin typeface="+mj-lt"/>
                        </a:rPr>
                        <a:t>At </a:t>
                      </a:r>
                      <a:r>
                        <a:rPr lang="en-US" sz="900" b="0" i="0" u="none" strike="noStrike" dirty="0">
                          <a:solidFill>
                            <a:srgbClr val="000000"/>
                          </a:solidFill>
                          <a:latin typeface="+mj-lt"/>
                        </a:rPr>
                        <a:t>the time of invoicing, Associate / Senior Associate Sales Finance verifies the sold quantity against the  bill of lading prepared by the third party</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smtClean="0">
                          <a:solidFill>
                            <a:srgbClr val="FF0000"/>
                          </a:solidFill>
                          <a:latin typeface="+mj-lt"/>
                        </a:rPr>
                        <a:t>1. There is no  maker checker present in the system for invoice creation. System based maker checker would reduce the manual effort.</a:t>
                      </a:r>
                    </a:p>
                    <a:p>
                      <a:pPr algn="l" fontAlgn="t"/>
                      <a:r>
                        <a:rPr lang="en-US" sz="900" b="0" i="0" u="none" strike="noStrike" dirty="0" smtClean="0">
                          <a:solidFill>
                            <a:srgbClr val="FF0000"/>
                          </a:solidFill>
                          <a:latin typeface="+mj-lt"/>
                        </a:rPr>
                        <a:t>2. Conflict of SOD as the access to customer master and invoicing lies with the same team</a:t>
                      </a:r>
                      <a:endParaRPr lang="en-US" sz="900" b="0" i="0" u="none" strike="noStrike" dirty="0">
                        <a:solidFill>
                          <a:srgbClr val="FF0000"/>
                        </a:solidFill>
                        <a:latin typeface="+mj-lt"/>
                      </a:endParaRP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100">
                <a:tc>
                  <a:txBody>
                    <a:bodyPr/>
                    <a:lstStyle/>
                    <a:p>
                      <a:pPr algn="l" fontAlgn="t"/>
                      <a:r>
                        <a:rPr lang="en-US" sz="900" b="0" i="0" u="none" strike="noStrike">
                          <a:solidFill>
                            <a:srgbClr val="000000"/>
                          </a:solidFill>
                          <a:latin typeface="+mj-lt"/>
                        </a:rPr>
                        <a:t>OC 18</a:t>
                      </a:r>
                    </a:p>
                  </a:txBody>
                  <a:tcPr marL="45720"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latin typeface="+mj-lt"/>
                        </a:rPr>
                        <a:t>Collections (Tolling Cambay and OTS Ravva)</a:t>
                      </a:r>
                    </a:p>
                  </a:txBody>
                  <a:tcPr marL="45720"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000000"/>
                          </a:solidFill>
                          <a:latin typeface="+mj-lt"/>
                        </a:rPr>
                        <a:t> Service tax excel log is password protected and access to the same is provided to </a:t>
                      </a:r>
                      <a:r>
                        <a:rPr lang="en-US" sz="900" b="0" i="0" u="none" strike="noStrike" dirty="0" err="1" smtClean="0">
                          <a:solidFill>
                            <a:srgbClr val="000000"/>
                          </a:solidFill>
                          <a:latin typeface="+mj-lt"/>
                        </a:rPr>
                        <a:t>authorised</a:t>
                      </a:r>
                      <a:r>
                        <a:rPr lang="en-US" sz="900" b="0" i="0" u="none" strike="noStrike" dirty="0" smtClean="0">
                          <a:solidFill>
                            <a:srgbClr val="000000"/>
                          </a:solidFill>
                          <a:latin typeface="+mj-lt"/>
                        </a:rPr>
                        <a:t> personnel </a:t>
                      </a:r>
                      <a:endParaRPr lang="en-US" sz="900" b="0" i="0" u="none" strike="noStrike" dirty="0">
                        <a:solidFill>
                          <a:srgbClr val="000000"/>
                        </a:solidFill>
                        <a:latin typeface="+mj-lt"/>
                      </a:endParaRPr>
                    </a:p>
                  </a:txBody>
                  <a:tcPr marL="45720"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smtClean="0">
                          <a:solidFill>
                            <a:srgbClr val="FF0000"/>
                          </a:solidFill>
                          <a:latin typeface="+mj-lt"/>
                        </a:rPr>
                        <a:t>1. There is no documentary evidence to ensure that the clearing of customer account is done </a:t>
                      </a:r>
                    </a:p>
                    <a:p>
                      <a:pPr algn="l" fontAlgn="t"/>
                      <a:r>
                        <a:rPr lang="en-US" sz="900" b="0" i="0" u="none" strike="noStrike" dirty="0" smtClean="0">
                          <a:solidFill>
                            <a:srgbClr val="FF0000"/>
                          </a:solidFill>
                          <a:latin typeface="+mj-lt"/>
                        </a:rPr>
                        <a:t>2. No defined timelines</a:t>
                      </a:r>
                      <a:endParaRPr lang="en-US" sz="900" b="0" i="0" u="none" strike="noStrike" dirty="0">
                        <a:solidFill>
                          <a:srgbClr val="FF0000"/>
                        </a:solidFill>
                        <a:latin typeface="+mj-lt"/>
                      </a:endParaRPr>
                    </a:p>
                  </a:txBody>
                  <a:tcPr marL="45720"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316137B7-B4EB-46D6-A20F-91FA0F6515CE}"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79</a:t>
            </a:fld>
            <a:endParaRPr lang="en-US" sz="900">
              <a:solidFill>
                <a:srgbClr val="006892"/>
              </a:solidFill>
            </a:endParaRPr>
          </a:p>
        </p:txBody>
      </p:sp>
      <p:graphicFrame>
        <p:nvGraphicFramePr>
          <p:cNvPr id="5" name="Table 4"/>
          <p:cNvGraphicFramePr>
            <a:graphicFrameLocks noGrp="1"/>
          </p:cNvGraphicFramePr>
          <p:nvPr/>
        </p:nvGraphicFramePr>
        <p:xfrm>
          <a:off x="304800" y="1216598"/>
          <a:ext cx="8675062" cy="3739896"/>
        </p:xfrm>
        <a:graphic>
          <a:graphicData uri="http://schemas.openxmlformats.org/drawingml/2006/table">
            <a:tbl>
              <a:tblPr/>
              <a:tblGrid>
                <a:gridCol w="581914"/>
                <a:gridCol w="1158948"/>
                <a:gridCol w="5282311"/>
                <a:gridCol w="1651889"/>
              </a:tblGrid>
              <a:tr h="94512">
                <a:tc>
                  <a:txBody>
                    <a:bodyPr/>
                    <a:lstStyle/>
                    <a:p>
                      <a:pPr algn="ctr" rtl="0" fontAlgn="t"/>
                      <a:r>
                        <a:rPr lang="en-US" sz="900" b="1" i="0" u="none" strike="noStrike" dirty="0">
                          <a:solidFill>
                            <a:srgbClr val="FFFFFF"/>
                          </a:solidFill>
                          <a:latin typeface="+mj-lt"/>
                        </a:rPr>
                        <a:t>Step No. </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900" b="1" i="0" u="none" strike="noStrike" dirty="0">
                          <a:solidFill>
                            <a:srgbClr val="FFFFFF"/>
                          </a:solidFill>
                          <a:latin typeface="+mj-lt"/>
                        </a:rPr>
                        <a:t>Sub Process </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900" b="1" i="0" u="none" strike="noStrike" dirty="0">
                          <a:solidFill>
                            <a:srgbClr val="FFFFFF"/>
                          </a:solidFill>
                          <a:latin typeface="+mj-lt"/>
                        </a:rPr>
                        <a:t>Control</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t"/>
                      <a:r>
                        <a:rPr lang="en-US" sz="900" b="1" i="0" u="none" strike="noStrike" dirty="0">
                          <a:solidFill>
                            <a:srgbClr val="FFFFFF"/>
                          </a:solidFill>
                          <a:latin typeface="+mj-lt"/>
                        </a:rPr>
                        <a:t>Risk</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r>
              <a:tr h="301306">
                <a:tc>
                  <a:txBody>
                    <a:bodyPr/>
                    <a:lstStyle/>
                    <a:p>
                      <a:pPr algn="l" fontAlgn="t"/>
                      <a:r>
                        <a:rPr lang="en-US" sz="900" b="0" i="0" u="none" strike="noStrike" dirty="0">
                          <a:solidFill>
                            <a:srgbClr val="000000"/>
                          </a:solidFill>
                          <a:latin typeface="+mj-lt"/>
                        </a:rPr>
                        <a:t>OC 19</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latin typeface="+mj-lt"/>
                        </a:rPr>
                        <a:t>Collection and Invoicing - (Cross Piping Rajasthan)</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latin typeface="+mj-lt"/>
                        </a:rPr>
                        <a:t>Service tax excel log is password protected and access to the same is provided to authorised personnel </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smtClean="0">
                          <a:solidFill>
                            <a:srgbClr val="FF0000"/>
                          </a:solidFill>
                          <a:latin typeface="+mj-lt"/>
                        </a:rPr>
                        <a:t>1. There is no documentary to ensure that the invoice entry is recorded and clearing of customer account is done as this is a manual process</a:t>
                      </a:r>
                    </a:p>
                    <a:p>
                      <a:pPr algn="l" fontAlgn="t"/>
                      <a:r>
                        <a:rPr lang="en-US" sz="900" b="0" i="0" u="none" strike="noStrike" dirty="0" smtClean="0">
                          <a:solidFill>
                            <a:srgbClr val="FF0000"/>
                          </a:solidFill>
                          <a:latin typeface="+mj-lt"/>
                        </a:rPr>
                        <a:t>2. No defined timelines</a:t>
                      </a:r>
                      <a:endParaRPr lang="en-US" sz="900" b="0" i="0" u="none" strike="noStrike" dirty="0">
                        <a:solidFill>
                          <a:srgbClr val="FF0000"/>
                        </a:solidFill>
                        <a:latin typeface="+mj-lt"/>
                      </a:endParaRP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5800">
                <a:tc>
                  <a:txBody>
                    <a:bodyPr/>
                    <a:lstStyle/>
                    <a:p>
                      <a:pPr algn="l" fontAlgn="t"/>
                      <a:r>
                        <a:rPr lang="en-US" sz="900" b="0" i="0" u="none" strike="noStrike">
                          <a:solidFill>
                            <a:srgbClr val="000000"/>
                          </a:solidFill>
                          <a:latin typeface="+mj-lt"/>
                        </a:rPr>
                        <a:t>OC 20</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000000"/>
                          </a:solidFill>
                          <a:latin typeface="+mj-lt"/>
                        </a:rPr>
                        <a:t>Exchange Rate Upload</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latin typeface="+mj-lt"/>
                        </a:rPr>
                        <a:t>Exchange rate sheet received from treasury and screenshot of the M rates uploaded in SAP are reviewed and signed off by Manager Finance</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smtClean="0">
                          <a:solidFill>
                            <a:srgbClr val="FF0000"/>
                          </a:solidFill>
                          <a:latin typeface="+mj-lt"/>
                        </a:rPr>
                        <a:t>1. There is no  maker checker present in the system for exchange rate upload. System based maker checker would reduce the manual effort.</a:t>
                      </a:r>
                    </a:p>
                    <a:p>
                      <a:pPr algn="l" fontAlgn="t"/>
                      <a:r>
                        <a:rPr lang="en-US" sz="900" b="0" i="0" u="none" strike="noStrike" dirty="0" smtClean="0">
                          <a:solidFill>
                            <a:srgbClr val="FF0000"/>
                          </a:solidFill>
                          <a:latin typeface="+mj-lt"/>
                        </a:rPr>
                        <a:t>2. Conflict of SOD as the exchange rate is uploaded by the same team, responsible for invoicing</a:t>
                      </a:r>
                    </a:p>
                    <a:p>
                      <a:pPr algn="l" fontAlgn="t"/>
                      <a:r>
                        <a:rPr lang="en-US" sz="900" b="0" i="0" u="none" strike="noStrike" dirty="0" smtClean="0">
                          <a:solidFill>
                            <a:srgbClr val="FF0000"/>
                          </a:solidFill>
                          <a:latin typeface="+mj-lt"/>
                        </a:rPr>
                        <a:t>3. No defined timelines</a:t>
                      </a:r>
                      <a:endParaRPr lang="en-US" sz="900" b="0" i="0" u="none" strike="noStrike" dirty="0">
                        <a:solidFill>
                          <a:srgbClr val="FF0000"/>
                        </a:solidFill>
                        <a:latin typeface="+mj-lt"/>
                      </a:endParaRP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4666">
                <a:tc>
                  <a:txBody>
                    <a:bodyPr/>
                    <a:lstStyle/>
                    <a:p>
                      <a:pPr algn="l" fontAlgn="t"/>
                      <a:r>
                        <a:rPr lang="en-US" sz="900" b="0" i="0" u="none" strike="noStrike">
                          <a:solidFill>
                            <a:srgbClr val="000000"/>
                          </a:solidFill>
                          <a:latin typeface="+mj-lt"/>
                        </a:rPr>
                        <a:t>OC 21</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latin typeface="+mj-lt"/>
                        </a:rPr>
                        <a:t>Closure of Contracts</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FF0000"/>
                          </a:solidFill>
                          <a:latin typeface="+mj-lt"/>
                        </a:rPr>
                        <a:t> </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smtClean="0">
                          <a:solidFill>
                            <a:srgbClr val="FF0000"/>
                          </a:solidFill>
                          <a:latin typeface="+mj-lt"/>
                        </a:rPr>
                        <a:t>1. There is no documentary evidence of review of the closure of contracts performed by Manager Finance</a:t>
                      </a:r>
                    </a:p>
                    <a:p>
                      <a:pPr algn="l" fontAlgn="t"/>
                      <a:r>
                        <a:rPr lang="en-US" sz="900" b="0" i="0" u="none" strike="noStrike" dirty="0" smtClean="0">
                          <a:solidFill>
                            <a:srgbClr val="FF0000"/>
                          </a:solidFill>
                          <a:latin typeface="+mj-lt"/>
                        </a:rPr>
                        <a:t>2. No defined timelines</a:t>
                      </a:r>
                      <a:endParaRPr lang="en-US" sz="900" b="0" i="0" u="none" strike="noStrike" dirty="0">
                        <a:solidFill>
                          <a:srgbClr val="FF0000"/>
                        </a:solidFill>
                        <a:latin typeface="+mj-lt"/>
                      </a:endParaRP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5800">
                <a:tc>
                  <a:txBody>
                    <a:bodyPr/>
                    <a:lstStyle/>
                    <a:p>
                      <a:pPr algn="l" fontAlgn="t"/>
                      <a:r>
                        <a:rPr lang="en-US" sz="900" b="0" i="0" u="none" strike="noStrike">
                          <a:solidFill>
                            <a:srgbClr val="000000"/>
                          </a:solidFill>
                          <a:latin typeface="+mj-lt"/>
                        </a:rPr>
                        <a:t>OC 22</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latin typeface="+mj-lt"/>
                        </a:rPr>
                        <a:t>MIS External reporting - Royalty (Ravva)</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latin typeface="+mj-lt"/>
                        </a:rPr>
                        <a:t>1) FORM 5A is received from operations team and gas sales invoices are reviewed by Manager Finance</a:t>
                      </a:r>
                      <a:br>
                        <a:rPr lang="en-US" sz="900" b="0" i="0" u="none" strike="noStrike">
                          <a:solidFill>
                            <a:srgbClr val="000000"/>
                          </a:solidFill>
                          <a:latin typeface="+mj-lt"/>
                        </a:rPr>
                      </a:br>
                      <a:r>
                        <a:rPr lang="en-US" sz="900" b="0" i="0" u="none" strike="noStrike">
                          <a:solidFill>
                            <a:srgbClr val="000000"/>
                          </a:solidFill>
                          <a:latin typeface="+mj-lt"/>
                        </a:rPr>
                        <a:t>2) DGH report is reviewed and signed off by Manager Finance</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FF0000"/>
                          </a:solidFill>
                          <a:latin typeface="+mj-lt"/>
                        </a:rPr>
                        <a:t> </a:t>
                      </a:r>
                    </a:p>
                  </a:txBody>
                  <a:tcPr marL="45720" marR="9144" marT="914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FD325CB9-F4D6-43D6-90FE-748612F13B99}"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8</a:t>
            </a:fld>
            <a:endParaRPr lang="en-US" sz="900">
              <a:solidFill>
                <a:srgbClr val="006892"/>
              </a:solidFill>
            </a:endParaRPr>
          </a:p>
        </p:txBody>
      </p:sp>
      <p:sp>
        <p:nvSpPr>
          <p:cNvPr id="9" name="AutoShape 343">
            <a:hlinkClick r:id="rId3" action="ppaction://hlinksldjump"/>
          </p:cNvPr>
          <p:cNvSpPr>
            <a:spLocks noChangeArrowheads="1"/>
          </p:cNvSpPr>
          <p:nvPr/>
        </p:nvSpPr>
        <p:spPr bwMode="auto">
          <a:xfrm rot="16200000">
            <a:off x="2404690" y="262310"/>
            <a:ext cx="460614"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a:t>
            </a:r>
            <a:r>
              <a:rPr lang="en-US" sz="900" dirty="0" smtClean="0">
                <a:solidFill>
                  <a:schemeClr val="tx2">
                    <a:lumMod val="85000"/>
                    <a:lumOff val="15000"/>
                  </a:schemeClr>
                </a:solidFill>
              </a:rPr>
              <a:t>Tree</a:t>
            </a:r>
            <a:endParaRPr lang="en-US" sz="900" dirty="0">
              <a:solidFill>
                <a:schemeClr val="tx2">
                  <a:lumMod val="85000"/>
                  <a:lumOff val="15000"/>
                </a:schemeClr>
              </a:solidFill>
            </a:endParaRPr>
          </a:p>
        </p:txBody>
      </p:sp>
      <p:sp>
        <p:nvSpPr>
          <p:cNvPr id="8" name="Rectangle 11">
            <a:hlinkClick r:id="rId4" action="ppaction://hlinksldjump"/>
          </p:cNvPr>
          <p:cNvSpPr>
            <a:spLocks noChangeArrowheads="1"/>
          </p:cNvSpPr>
          <p:nvPr/>
        </p:nvSpPr>
        <p:spPr bwMode="auto">
          <a:xfrm>
            <a:off x="1676400" y="18288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OC.16 	Manual Invoicing - Tolling (Cambay)</a:t>
            </a:r>
            <a:endParaRPr lang="en-GB" sz="1000" kern="0" dirty="0" smtClean="0">
              <a:solidFill>
                <a:srgbClr val="002060"/>
              </a:solidFill>
              <a:latin typeface="Arial"/>
              <a:cs typeface="Times New Roman"/>
            </a:endParaRPr>
          </a:p>
        </p:txBody>
      </p:sp>
      <p:sp>
        <p:nvSpPr>
          <p:cNvPr id="11" name="Rectangle 11">
            <a:hlinkClick r:id="rId5" action="ppaction://hlinksldjump"/>
          </p:cNvPr>
          <p:cNvSpPr>
            <a:spLocks noChangeArrowheads="1"/>
          </p:cNvSpPr>
          <p:nvPr/>
        </p:nvSpPr>
        <p:spPr bwMode="auto">
          <a:xfrm>
            <a:off x="1676400" y="15240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OC.15 	Refund to Customers - Scrap Sales</a:t>
            </a:r>
            <a:endParaRPr lang="en-GB" sz="1000" kern="0" dirty="0">
              <a:solidFill>
                <a:srgbClr val="002060"/>
              </a:solidFill>
              <a:latin typeface="Arial"/>
              <a:cs typeface="Times New Roman"/>
            </a:endParaRPr>
          </a:p>
        </p:txBody>
      </p:sp>
      <p:sp>
        <p:nvSpPr>
          <p:cNvPr id="33799" name="Rectangle 115"/>
          <p:cNvSpPr>
            <a:spLocks noChangeArrowheads="1"/>
          </p:cNvSpPr>
          <p:nvPr/>
        </p:nvSpPr>
        <p:spPr bwMode="auto">
          <a:xfrm>
            <a:off x="1371600" y="1143000"/>
            <a:ext cx="7315200" cy="304800"/>
          </a:xfrm>
          <a:prstGeom prst="rect">
            <a:avLst/>
          </a:prstGeom>
          <a:solidFill>
            <a:srgbClr val="006892">
              <a:alpha val="50195"/>
            </a:srgbClr>
          </a:solidFill>
          <a:ln>
            <a:noFill/>
          </a:ln>
          <a:extLst>
            <a:ext uri="{91240B29-F687-4F45-9708-019B960494DF}">
              <a14:hiddenLine xmlns:a14="http://schemas.microsoft.com/office/drawing/2010/main" xmlns="" w="9525" algn="ctr">
                <a:solidFill>
                  <a:srgbClr val="000000"/>
                </a:solidFill>
                <a:round/>
                <a:headEnd/>
                <a:tailEnd/>
              </a14:hiddenLine>
            </a:ext>
          </a:extLst>
        </p:spPr>
        <p:txBody>
          <a:bodyPr lIns="91429" tIns="45715" rIns="91429" bIns="45715" anchor="ctr"/>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lnSpc>
                <a:spcPct val="120000"/>
              </a:lnSpc>
              <a:spcBef>
                <a:spcPct val="30000"/>
              </a:spcBef>
              <a:buClr>
                <a:srgbClr val="015885"/>
              </a:buClr>
            </a:pPr>
            <a:r>
              <a:rPr lang="en-GB" sz="1000" dirty="0" smtClean="0">
                <a:solidFill>
                  <a:schemeClr val="bg1"/>
                </a:solidFill>
              </a:rPr>
              <a:t>OC. Order To Cash</a:t>
            </a:r>
            <a:endParaRPr lang="en-GB" sz="1000" dirty="0">
              <a:solidFill>
                <a:schemeClr val="bg1"/>
              </a:solidFill>
            </a:endParaRPr>
          </a:p>
        </p:txBody>
      </p:sp>
      <p:sp>
        <p:nvSpPr>
          <p:cNvPr id="15" name="Rectangle 11">
            <a:hlinkClick r:id="rId6" action="ppaction://hlinksldjump"/>
          </p:cNvPr>
          <p:cNvSpPr>
            <a:spLocks noChangeArrowheads="1"/>
          </p:cNvSpPr>
          <p:nvPr/>
        </p:nvSpPr>
        <p:spPr bwMode="auto">
          <a:xfrm>
            <a:off x="1676400" y="21336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OC.17 	Sales Order Creation and Invoicing (OTS </a:t>
            </a:r>
            <a:r>
              <a:rPr lang="en-US" sz="1000" kern="0" dirty="0" err="1" smtClean="0">
                <a:solidFill>
                  <a:srgbClr val="002060"/>
                </a:solidFill>
                <a:latin typeface="Arial"/>
                <a:cs typeface="Times New Roman"/>
              </a:rPr>
              <a:t>Ravva</a:t>
            </a:r>
            <a:r>
              <a:rPr lang="en-US" sz="1000" kern="0" dirty="0" smtClean="0">
                <a:solidFill>
                  <a:srgbClr val="002060"/>
                </a:solidFill>
                <a:latin typeface="Arial"/>
                <a:cs typeface="Times New Roman"/>
              </a:rPr>
              <a:t>)</a:t>
            </a:r>
            <a:endParaRPr lang="en-GB" sz="1000" kern="0" dirty="0">
              <a:solidFill>
                <a:srgbClr val="002060"/>
              </a:solidFill>
              <a:latin typeface="Arial"/>
              <a:cs typeface="Times New Roman"/>
            </a:endParaRPr>
          </a:p>
        </p:txBody>
      </p:sp>
      <p:sp>
        <p:nvSpPr>
          <p:cNvPr id="19" name="Rectangle 11">
            <a:hlinkClick r:id="rId7" action="ppaction://hlinksldjump"/>
          </p:cNvPr>
          <p:cNvSpPr>
            <a:spLocks noChangeArrowheads="1"/>
          </p:cNvSpPr>
          <p:nvPr/>
        </p:nvSpPr>
        <p:spPr bwMode="auto">
          <a:xfrm>
            <a:off x="1676400" y="24384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OC.18 	Collections (Tolling Cambay and OTS </a:t>
            </a:r>
            <a:r>
              <a:rPr lang="en-US" sz="1000" kern="0" dirty="0" err="1" smtClean="0">
                <a:solidFill>
                  <a:srgbClr val="002060"/>
                </a:solidFill>
                <a:latin typeface="Arial"/>
                <a:cs typeface="Times New Roman"/>
              </a:rPr>
              <a:t>Ravva</a:t>
            </a:r>
            <a:r>
              <a:rPr lang="en-US" sz="1000" kern="0" dirty="0" smtClean="0">
                <a:solidFill>
                  <a:srgbClr val="002060"/>
                </a:solidFill>
                <a:latin typeface="Arial"/>
                <a:cs typeface="Times New Roman"/>
              </a:rPr>
              <a:t>)</a:t>
            </a:r>
            <a:endParaRPr lang="en-GB" sz="1000" kern="0" dirty="0">
              <a:solidFill>
                <a:srgbClr val="002060"/>
              </a:solidFill>
              <a:latin typeface="Arial"/>
              <a:cs typeface="Times New Roman"/>
            </a:endParaRPr>
          </a:p>
        </p:txBody>
      </p:sp>
      <p:sp>
        <p:nvSpPr>
          <p:cNvPr id="21" name="Rectangle 11">
            <a:hlinkClick r:id="rId8" action="ppaction://hlinksldjump"/>
          </p:cNvPr>
          <p:cNvSpPr>
            <a:spLocks noChangeArrowheads="1"/>
          </p:cNvSpPr>
          <p:nvPr/>
        </p:nvSpPr>
        <p:spPr bwMode="auto">
          <a:xfrm>
            <a:off x="1698625" y="27432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OC.19	Collection and Invoicing - (Cross Piping Rajasthan)</a:t>
            </a:r>
            <a:endParaRPr lang="en-GB" sz="1000" kern="0" dirty="0">
              <a:solidFill>
                <a:srgbClr val="002060"/>
              </a:solidFill>
              <a:latin typeface="Arial"/>
              <a:cs typeface="Times New Roman"/>
            </a:endParaRPr>
          </a:p>
        </p:txBody>
      </p:sp>
      <p:sp>
        <p:nvSpPr>
          <p:cNvPr id="22" name="Rectangle 11">
            <a:hlinkClick r:id="rId9" action="ppaction://hlinksldjump"/>
          </p:cNvPr>
          <p:cNvSpPr>
            <a:spLocks noChangeArrowheads="1"/>
          </p:cNvSpPr>
          <p:nvPr/>
        </p:nvSpPr>
        <p:spPr bwMode="auto">
          <a:xfrm>
            <a:off x="1676400" y="30480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OC.20 	Exchange Rate Upload</a:t>
            </a:r>
            <a:endParaRPr lang="en-GB" sz="1000" kern="0" dirty="0">
              <a:solidFill>
                <a:srgbClr val="002060"/>
              </a:solidFill>
              <a:latin typeface="Arial"/>
              <a:cs typeface="Times New Roman"/>
            </a:endParaRPr>
          </a:p>
        </p:txBody>
      </p:sp>
      <p:sp>
        <p:nvSpPr>
          <p:cNvPr id="24" name="Rectangle 11">
            <a:hlinkClick r:id="rId10" action="ppaction://hlinksldjump"/>
          </p:cNvPr>
          <p:cNvSpPr>
            <a:spLocks noChangeArrowheads="1"/>
          </p:cNvSpPr>
          <p:nvPr/>
        </p:nvSpPr>
        <p:spPr bwMode="auto">
          <a:xfrm>
            <a:off x="1690688" y="33528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OC.21	Closure of Contracts</a:t>
            </a:r>
            <a:endParaRPr lang="en-GB" sz="1000" kern="0" dirty="0">
              <a:solidFill>
                <a:srgbClr val="002060"/>
              </a:solidFill>
              <a:latin typeface="Arial"/>
              <a:cs typeface="Times New Roman"/>
            </a:endParaRPr>
          </a:p>
        </p:txBody>
      </p:sp>
      <p:sp>
        <p:nvSpPr>
          <p:cNvPr id="17" name="Rectangle 11">
            <a:hlinkClick r:id="rId11" action="ppaction://hlinksldjump"/>
          </p:cNvPr>
          <p:cNvSpPr>
            <a:spLocks noChangeArrowheads="1"/>
          </p:cNvSpPr>
          <p:nvPr/>
        </p:nvSpPr>
        <p:spPr bwMode="auto">
          <a:xfrm>
            <a:off x="1660525" y="36576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OC.22 	MIS External reporting - Royalty (</a:t>
            </a:r>
            <a:r>
              <a:rPr lang="en-US" sz="1000" kern="0" dirty="0" err="1" smtClean="0">
                <a:solidFill>
                  <a:srgbClr val="002060"/>
                </a:solidFill>
                <a:latin typeface="Arial"/>
                <a:cs typeface="Times New Roman"/>
              </a:rPr>
              <a:t>Ravva</a:t>
            </a:r>
            <a:r>
              <a:rPr lang="en-US" sz="1000" kern="0" dirty="0" smtClean="0">
                <a:solidFill>
                  <a:srgbClr val="002060"/>
                </a:solidFill>
                <a:latin typeface="Arial"/>
                <a:cs typeface="Times New Roman"/>
              </a:rPr>
              <a:t>)</a:t>
            </a:r>
            <a:endParaRPr lang="en-GB" sz="1000" kern="0" dirty="0">
              <a:solidFill>
                <a:srgbClr val="002060"/>
              </a:solidFill>
              <a:latin typeface="Arial"/>
              <a:cs typeface="Times New Roman"/>
            </a:endParaRPr>
          </a:p>
        </p:txBody>
      </p:sp>
      <p:sp>
        <p:nvSpPr>
          <p:cNvPr id="18" name="Rectangle 11">
            <a:hlinkClick r:id="rId12" action="ppaction://hlinksldjump"/>
          </p:cNvPr>
          <p:cNvSpPr>
            <a:spLocks noChangeArrowheads="1"/>
          </p:cNvSpPr>
          <p:nvPr/>
        </p:nvSpPr>
        <p:spPr bwMode="auto">
          <a:xfrm>
            <a:off x="1676400" y="3962400"/>
            <a:ext cx="6264275" cy="228600"/>
          </a:xfrm>
          <a:prstGeom prst="rect">
            <a:avLst/>
          </a:prstGeom>
          <a:solidFill>
            <a:srgbClr val="D5E3FF"/>
          </a:solidFill>
          <a:ln w="12700">
            <a:noFill/>
            <a:miter lim="800000"/>
            <a:headEnd/>
            <a:tailEnd/>
          </a:ln>
          <a:effectLst/>
        </p:spPr>
        <p:txBody>
          <a:bodyPr wrap="none" lIns="64000" tIns="45715" rIns="64000" bIns="45715" anchor="ctr"/>
          <a:lstStyle/>
          <a:p>
            <a:pPr marL="115874" algn="just" eaLnBrk="1" hangingPunct="1">
              <a:lnSpc>
                <a:spcPct val="120000"/>
              </a:lnSpc>
              <a:spcBef>
                <a:spcPct val="30000"/>
              </a:spcBef>
              <a:buClr>
                <a:srgbClr val="015885"/>
              </a:buClr>
              <a:defRPr/>
            </a:pPr>
            <a:r>
              <a:rPr lang="en-US" sz="1000" kern="0" dirty="0" smtClean="0">
                <a:solidFill>
                  <a:srgbClr val="002060"/>
                </a:solidFill>
                <a:latin typeface="Arial"/>
                <a:cs typeface="Times New Roman"/>
              </a:rPr>
              <a:t>OC.23 	MIS Internal Reporting - Corporate</a:t>
            </a:r>
            <a:endParaRPr lang="en-GB" sz="1000" kern="0" dirty="0">
              <a:solidFill>
                <a:srgbClr val="002060"/>
              </a:solidFill>
              <a:latin typeface="Arial"/>
              <a:cs typeface="Times New Roman"/>
            </a:endParaRPr>
          </a:p>
        </p:txBody>
      </p:sp>
    </p:spTree>
    <p:extLst>
      <p:ext uri="{BB962C8B-B14F-4D97-AF65-F5344CB8AC3E}">
        <p14:creationId xmlns:p14="http://schemas.microsoft.com/office/powerpoint/2010/main" xmlns="" val="4214812054"/>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990600" y="1066800"/>
          <a:ext cx="7315200" cy="4873627"/>
        </p:xfrm>
        <a:graphic>
          <a:graphicData uri="http://schemas.openxmlformats.org/drawingml/2006/table">
            <a:tbl>
              <a:tblPr firstRow="1" bandRow="1">
                <a:tableStyleId>{9DCAF9ED-07DC-4A11-8D7F-57B35C25682E}</a:tableStyleId>
              </a:tblPr>
              <a:tblGrid>
                <a:gridCol w="685800"/>
                <a:gridCol w="2057401"/>
                <a:gridCol w="4571999"/>
              </a:tblGrid>
              <a:tr h="2542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smtClean="0">
                          <a:ln>
                            <a:noFill/>
                          </a:ln>
                          <a:solidFill>
                            <a:schemeClr val="bg1"/>
                          </a:solidFill>
                          <a:effectLst/>
                        </a:rPr>
                        <a:t>S. No</a:t>
                      </a:r>
                      <a:endParaRPr kumimoji="0" lang="en-US" sz="1000" b="1" i="0" u="none" strike="noStrike" cap="none" normalizeH="0" baseline="0" dirty="0" smtClean="0">
                        <a:ln>
                          <a:noFill/>
                        </a:ln>
                        <a:solidFill>
                          <a:schemeClr val="bg1"/>
                        </a:solidFill>
                        <a:effectLst/>
                        <a:latin typeface="+mn-lt"/>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smtClean="0">
                          <a:ln>
                            <a:noFill/>
                          </a:ln>
                          <a:solidFill>
                            <a:schemeClr val="bg1"/>
                          </a:solidFill>
                          <a:effectLst/>
                        </a:rPr>
                        <a:t>Abbreviation</a:t>
                      </a:r>
                      <a:endParaRPr kumimoji="0" lang="en-US" sz="1000" b="1" i="0" u="none" strike="noStrike" cap="none" normalizeH="0" baseline="0" dirty="0" smtClean="0">
                        <a:ln>
                          <a:noFill/>
                        </a:ln>
                        <a:solidFill>
                          <a:schemeClr val="bg1"/>
                        </a:solidFill>
                        <a:effectLst/>
                        <a:latin typeface="+mn-lt"/>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smtClean="0">
                          <a:ln>
                            <a:noFill/>
                          </a:ln>
                          <a:solidFill>
                            <a:schemeClr val="bg1"/>
                          </a:solidFill>
                          <a:effectLst/>
                        </a:rPr>
                        <a:t>Expansion / Description</a:t>
                      </a:r>
                      <a:endParaRPr kumimoji="0" lang="en-US" sz="1000" b="1" i="0" u="none" strike="noStrike" cap="none" normalizeH="0" baseline="0" dirty="0" smtClean="0">
                        <a:ln>
                          <a:noFill/>
                        </a:ln>
                        <a:solidFill>
                          <a:schemeClr val="bg1"/>
                        </a:solidFill>
                        <a:effectLst/>
                        <a:latin typeface="+mn-lt"/>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r>
              <a:tr h="230971">
                <a:tc>
                  <a:txBody>
                    <a:bodyPr/>
                    <a:lstStyle/>
                    <a:p>
                      <a:pPr algn="ctr"/>
                      <a:r>
                        <a:rPr lang="en-US" sz="800" dirty="0" smtClean="0">
                          <a:solidFill>
                            <a:schemeClr val="tx1"/>
                          </a:solidFill>
                        </a:rPr>
                        <a:t>1</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400" rtl="0" eaLnBrk="1" fontAlgn="base" latinLnBrk="0" hangingPunct="1">
                        <a:lnSpc>
                          <a:spcPct val="100000"/>
                        </a:lnSpc>
                        <a:spcBef>
                          <a:spcPts val="216"/>
                        </a:spcBef>
                        <a:spcAft>
                          <a:spcPts val="0"/>
                        </a:spcAft>
                        <a:buClrTx/>
                        <a:buSzTx/>
                        <a:buFontTx/>
                        <a:buNone/>
                        <a:tabLst/>
                      </a:pPr>
                      <a:r>
                        <a:rPr kumimoji="0" lang="en-US" sz="800" b="0" i="0" u="none" strike="noStrike" kern="1200" cap="none" normalizeH="0" baseline="0" dirty="0" smtClean="0">
                          <a:ln>
                            <a:noFill/>
                          </a:ln>
                          <a:solidFill>
                            <a:schemeClr val="tx1"/>
                          </a:solidFill>
                          <a:effectLst/>
                          <a:latin typeface="+mn-lt"/>
                          <a:ea typeface="+mn-ea"/>
                          <a:cs typeface="+mn-cs"/>
                        </a:rPr>
                        <a:t>BOM</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kumimoji="0" lang="en-US" sz="800" b="0" i="0" u="none" strike="noStrike" kern="1200" cap="none" normalizeH="0" baseline="0" dirty="0" smtClean="0">
                          <a:ln>
                            <a:noFill/>
                          </a:ln>
                          <a:solidFill>
                            <a:schemeClr val="tx1"/>
                          </a:solidFill>
                          <a:effectLst/>
                          <a:latin typeface="+mn-lt"/>
                          <a:ea typeface="+mn-ea"/>
                          <a:cs typeface="+mn-cs"/>
                        </a:rPr>
                        <a:t>Bill of Material</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2</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400" rtl="0" eaLnBrk="1" fontAlgn="base" latinLnBrk="0" hangingPunct="1">
                        <a:lnSpc>
                          <a:spcPct val="100000"/>
                        </a:lnSpc>
                        <a:spcBef>
                          <a:spcPts val="216"/>
                        </a:spcBef>
                        <a:spcAft>
                          <a:spcPts val="0"/>
                        </a:spcAft>
                        <a:buClrTx/>
                        <a:buSzTx/>
                        <a:buFontTx/>
                        <a:buNone/>
                        <a:tabLst/>
                      </a:pPr>
                      <a:r>
                        <a:rPr kumimoji="0" lang="en-US" sz="800" u="none" strike="noStrike" kern="1200" cap="none" normalizeH="0" baseline="0" dirty="0" smtClean="0">
                          <a:ln>
                            <a:noFill/>
                          </a:ln>
                          <a:solidFill>
                            <a:schemeClr val="tx1"/>
                          </a:solidFill>
                          <a:effectLst/>
                        </a:rPr>
                        <a:t>BVF</a:t>
                      </a:r>
                      <a:endParaRPr kumimoji="0" lang="en-US" sz="800" b="0" i="0" u="none" strike="noStrike" kern="1200" cap="none" normalizeH="0" baseline="0" dirty="0" smtClean="0">
                        <a:ln>
                          <a:noFill/>
                        </a:ln>
                        <a:solidFill>
                          <a:schemeClr val="tx1"/>
                        </a:solidFill>
                        <a:effectLst/>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kumimoji="0" lang="en-US" sz="800" u="none" strike="noStrike" kern="1200" cap="none" normalizeH="0" baseline="0" dirty="0" smtClean="0">
                          <a:ln>
                            <a:noFill/>
                          </a:ln>
                          <a:solidFill>
                            <a:schemeClr val="tx1"/>
                          </a:solidFill>
                          <a:effectLst/>
                        </a:rPr>
                        <a:t>Background Verification Form </a:t>
                      </a:r>
                      <a:endParaRPr kumimoji="0" lang="en-US" sz="800" b="0" i="0" u="none" strike="noStrike" kern="1200" cap="none" normalizeH="0" baseline="0" dirty="0" smtClean="0">
                        <a:ln>
                          <a:noFill/>
                        </a:ln>
                        <a:solidFill>
                          <a:schemeClr val="tx1"/>
                        </a:solidFill>
                        <a:effectLst/>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3</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400" rtl="0" eaLnBrk="1" fontAlgn="base" latinLnBrk="0" hangingPunct="1">
                        <a:lnSpc>
                          <a:spcPct val="100000"/>
                        </a:lnSpc>
                        <a:spcBef>
                          <a:spcPts val="216"/>
                        </a:spcBef>
                        <a:spcAft>
                          <a:spcPts val="0"/>
                        </a:spcAft>
                        <a:buClrTx/>
                        <a:buSzTx/>
                        <a:buFontTx/>
                        <a:buNone/>
                        <a:tabLst/>
                      </a:pPr>
                      <a:r>
                        <a:rPr kumimoji="0" lang="en-US" sz="800" u="none" strike="noStrike" kern="1200" cap="none" normalizeH="0" baseline="0" dirty="0" smtClean="0">
                          <a:ln>
                            <a:noFill/>
                          </a:ln>
                          <a:solidFill>
                            <a:schemeClr val="tx1"/>
                          </a:solidFill>
                          <a:effectLst/>
                        </a:rPr>
                        <a:t>CQS</a:t>
                      </a:r>
                      <a:endParaRPr kumimoji="0" lang="en-US" sz="800" b="0" i="0" u="none" strike="noStrike" kern="1200" cap="none" normalizeH="0" baseline="0" dirty="0" smtClean="0">
                        <a:ln>
                          <a:noFill/>
                        </a:ln>
                        <a:solidFill>
                          <a:schemeClr val="tx1"/>
                        </a:solidFill>
                        <a:effectLst/>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Comparative Quotations analysis Statement </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4</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400" rtl="0" eaLnBrk="1" fontAlgn="base" latinLnBrk="0" hangingPunct="1">
                        <a:lnSpc>
                          <a:spcPct val="100000"/>
                        </a:lnSpc>
                        <a:spcBef>
                          <a:spcPts val="216"/>
                        </a:spcBef>
                        <a:spcAft>
                          <a:spcPts val="0"/>
                        </a:spcAft>
                        <a:buClrTx/>
                        <a:buSzTx/>
                        <a:buFontTx/>
                        <a:buNone/>
                        <a:tabLst/>
                      </a:pPr>
                      <a:r>
                        <a:rPr kumimoji="0" lang="en-US" sz="800" b="0" i="0" u="none" strike="noStrike" kern="1200" cap="none" normalizeH="0" baseline="0" dirty="0" smtClean="0">
                          <a:ln>
                            <a:noFill/>
                          </a:ln>
                          <a:solidFill>
                            <a:schemeClr val="tx1"/>
                          </a:solidFill>
                          <a:effectLst/>
                          <a:latin typeface="+mn-lt"/>
                          <a:ea typeface="+mn-ea"/>
                          <a:cs typeface="+mn-cs"/>
                        </a:rPr>
                        <a:t>CST</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b="0" i="0" u="none" strike="noStrike" kern="1200" dirty="0" smtClean="0">
                          <a:solidFill>
                            <a:schemeClr val="tx1"/>
                          </a:solidFill>
                          <a:latin typeface="+mn-lt"/>
                          <a:ea typeface="+mn-ea"/>
                          <a:cs typeface="+mn-cs"/>
                        </a:rPr>
                        <a:t>Central Sales Tax</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5</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400" rtl="0" eaLnBrk="1" fontAlgn="base" latinLnBrk="0" hangingPunct="1">
                        <a:lnSpc>
                          <a:spcPct val="100000"/>
                        </a:lnSpc>
                        <a:spcBef>
                          <a:spcPts val="216"/>
                        </a:spcBef>
                        <a:spcAft>
                          <a:spcPts val="0"/>
                        </a:spcAft>
                        <a:buClrTx/>
                        <a:buSzTx/>
                        <a:buFontTx/>
                        <a:buNone/>
                        <a:tabLst/>
                      </a:pPr>
                      <a:r>
                        <a:rPr kumimoji="0" lang="en-US" sz="800" u="none" strike="noStrike" kern="1200" cap="none" normalizeH="0" baseline="0" dirty="0" smtClean="0">
                          <a:ln>
                            <a:noFill/>
                          </a:ln>
                          <a:solidFill>
                            <a:schemeClr val="tx1"/>
                          </a:solidFill>
                          <a:effectLst/>
                        </a:rPr>
                        <a:t>Dept.</a:t>
                      </a:r>
                      <a:endParaRPr kumimoji="0" lang="en-US" sz="800" b="0" i="0" u="none" strike="noStrike" kern="1200" cap="none" normalizeH="0" baseline="0" dirty="0" smtClean="0">
                        <a:ln>
                          <a:noFill/>
                        </a:ln>
                        <a:solidFill>
                          <a:schemeClr val="tx1"/>
                        </a:solidFill>
                        <a:effectLst/>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Department </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6</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FG</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Finished Goods</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7</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GRN</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Goods Receipt</a:t>
                      </a:r>
                      <a:r>
                        <a:rPr lang="en-US" sz="800" u="none" strike="noStrike" kern="1200" baseline="0" dirty="0" smtClean="0">
                          <a:solidFill>
                            <a:schemeClr val="tx1"/>
                          </a:solidFill>
                        </a:rPr>
                        <a:t> Note</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8</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b="0" i="0" u="none" strike="noStrike" kern="1200" dirty="0" smtClean="0">
                          <a:solidFill>
                            <a:schemeClr val="tx1"/>
                          </a:solidFill>
                          <a:latin typeface="+mn-lt"/>
                          <a:ea typeface="+mn-ea"/>
                          <a:cs typeface="+mn-cs"/>
                        </a:rPr>
                        <a:t>GRIR</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Goods</a:t>
                      </a:r>
                      <a:r>
                        <a:rPr lang="en-US" sz="800" b="0" i="0" u="none" strike="noStrike" kern="1200" baseline="0" dirty="0" smtClean="0">
                          <a:solidFill>
                            <a:schemeClr val="tx1"/>
                          </a:solidFill>
                          <a:latin typeface="+mn-lt"/>
                          <a:ea typeface="+mn-ea"/>
                          <a:cs typeface="+mn-cs"/>
                        </a:rPr>
                        <a:t> Receipt/ Invoice Receipt</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9</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HOD</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u="none" strike="noStrike" kern="1200" dirty="0" smtClean="0">
                          <a:solidFill>
                            <a:schemeClr val="tx1"/>
                          </a:solidFill>
                        </a:rPr>
                        <a:t>Head Of Department </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10</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b="0" i="0" u="none" strike="noStrike" kern="1200" dirty="0" smtClean="0">
                          <a:solidFill>
                            <a:schemeClr val="tx1"/>
                          </a:solidFill>
                          <a:latin typeface="+mn-lt"/>
                          <a:ea typeface="+mn-ea"/>
                          <a:cs typeface="+mn-cs"/>
                        </a:rPr>
                        <a:t>IT</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Information Technology</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11</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b="0" i="0" u="none" strike="noStrike" kern="1200" dirty="0" smtClean="0">
                          <a:solidFill>
                            <a:schemeClr val="tx1"/>
                          </a:solidFill>
                          <a:latin typeface="+mn-lt"/>
                          <a:ea typeface="+mn-ea"/>
                          <a:cs typeface="+mn-cs"/>
                        </a:rPr>
                        <a:t>LC</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Letter of Credit</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12</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LR</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u="none" strike="noStrike" kern="1200" dirty="0" smtClean="0">
                          <a:solidFill>
                            <a:schemeClr val="tx1"/>
                          </a:solidFill>
                        </a:rPr>
                        <a:t>Lorry</a:t>
                      </a:r>
                      <a:r>
                        <a:rPr lang="en-US" sz="800" u="none" strike="noStrike" kern="1200" baseline="0" dirty="0" smtClean="0">
                          <a:solidFill>
                            <a:schemeClr val="tx1"/>
                          </a:solidFill>
                        </a:rPr>
                        <a:t> Receipt</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13</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b="0" i="0" u="none" strike="noStrike" kern="1200" dirty="0" smtClean="0">
                          <a:solidFill>
                            <a:schemeClr val="tx1"/>
                          </a:solidFill>
                          <a:latin typeface="+mn-lt"/>
                          <a:ea typeface="+mn-ea"/>
                          <a:cs typeface="+mn-cs"/>
                        </a:rPr>
                        <a:t>MIRO</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Movement</a:t>
                      </a:r>
                      <a:r>
                        <a:rPr lang="en-US" sz="800" b="0" i="0" u="none" strike="noStrike" kern="1200" baseline="0" dirty="0" smtClean="0">
                          <a:solidFill>
                            <a:schemeClr val="tx1"/>
                          </a:solidFill>
                          <a:latin typeface="+mn-lt"/>
                          <a:ea typeface="+mn-ea"/>
                          <a:cs typeface="+mn-cs"/>
                        </a:rPr>
                        <a:t> In Receipt Out</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14</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MIS</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u="none" strike="noStrike" kern="1200" dirty="0" smtClean="0">
                          <a:solidFill>
                            <a:schemeClr val="tx1"/>
                          </a:solidFill>
                        </a:rPr>
                        <a:t>Management Information System </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15</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MTS</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u="none" strike="noStrike" kern="1200" dirty="0" smtClean="0">
                          <a:solidFill>
                            <a:schemeClr val="tx1"/>
                          </a:solidFill>
                        </a:rPr>
                        <a:t>Material</a:t>
                      </a:r>
                      <a:r>
                        <a:rPr lang="en-US" sz="800" u="none" strike="noStrike" kern="1200" baseline="0" dirty="0" smtClean="0">
                          <a:solidFill>
                            <a:schemeClr val="tx1"/>
                          </a:solidFill>
                        </a:rPr>
                        <a:t> Transfer Slip</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16</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lvl="0" indent="0" algn="l" defTabSz="914290" rtl="0" eaLnBrk="1" fontAlgn="b" latinLnBrk="0" hangingPunct="1">
                        <a:lnSpc>
                          <a:spcPct val="100000"/>
                        </a:lnSpc>
                        <a:spcBef>
                          <a:spcPts val="216"/>
                        </a:spcBef>
                        <a:spcAft>
                          <a:spcPts val="0"/>
                        </a:spcAft>
                        <a:buClrTx/>
                        <a:buSzTx/>
                        <a:buFontTx/>
                        <a:buNone/>
                        <a:tabLst/>
                        <a:defRPr/>
                      </a:pPr>
                      <a:r>
                        <a:rPr lang="en-US" sz="800" b="0" i="0" u="none" strike="noStrike" kern="1200" dirty="0" smtClean="0">
                          <a:solidFill>
                            <a:schemeClr val="tx1"/>
                          </a:solidFill>
                          <a:latin typeface="+mn-lt"/>
                          <a:ea typeface="+mn-ea"/>
                          <a:cs typeface="+mn-cs"/>
                        </a:rPr>
                        <a:t>MRP</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Material Requirement Planning</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17</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NRGP</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Non</a:t>
                      </a:r>
                      <a:r>
                        <a:rPr lang="en-US" sz="800" b="0" i="0" u="none" strike="noStrike" kern="1200" baseline="0" dirty="0" smtClean="0">
                          <a:solidFill>
                            <a:schemeClr val="tx1"/>
                          </a:solidFill>
                          <a:latin typeface="+mn-lt"/>
                          <a:ea typeface="+mn-ea"/>
                          <a:cs typeface="+mn-cs"/>
                        </a:rPr>
                        <a:t> Returnable Gate Pass</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18</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PAN</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Permanent</a:t>
                      </a:r>
                      <a:r>
                        <a:rPr lang="en-US" sz="800" b="0" i="0" u="none" strike="noStrike" kern="1200" baseline="0" dirty="0" smtClean="0">
                          <a:solidFill>
                            <a:schemeClr val="tx1"/>
                          </a:solidFill>
                          <a:latin typeface="+mn-lt"/>
                          <a:ea typeface="+mn-ea"/>
                          <a:cs typeface="+mn-cs"/>
                        </a:rPr>
                        <a:t> Account Number</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19</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u="none" strike="noStrike" kern="1200" dirty="0" smtClean="0">
                          <a:solidFill>
                            <a:schemeClr val="tx1"/>
                          </a:solidFill>
                        </a:rPr>
                        <a:t>PO</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lvl="0" indent="0" algn="l" defTabSz="914290" rtl="0" eaLnBrk="1" fontAlgn="b" latinLnBrk="0" hangingPunct="1">
                        <a:spcBef>
                          <a:spcPts val="216"/>
                        </a:spcBef>
                        <a:spcAft>
                          <a:spcPts val="0"/>
                        </a:spcAft>
                      </a:pPr>
                      <a:r>
                        <a:rPr lang="en-US" sz="800" u="none" strike="noStrike" kern="1200" dirty="0" smtClean="0">
                          <a:solidFill>
                            <a:schemeClr val="tx1"/>
                          </a:solidFill>
                        </a:rPr>
                        <a:t>Purchase</a:t>
                      </a:r>
                      <a:r>
                        <a:rPr lang="en-US" sz="800" u="none" strike="noStrike" kern="1200" baseline="0" dirty="0" smtClean="0">
                          <a:solidFill>
                            <a:schemeClr val="tx1"/>
                          </a:solidFill>
                        </a:rPr>
                        <a:t> Order</a:t>
                      </a:r>
                      <a:endParaRPr lang="en-US" sz="800" b="0" i="0" u="none" strike="noStrike" kern="1200" dirty="0" smtClean="0">
                        <a:solidFill>
                          <a:schemeClr val="tx1"/>
                        </a:solidFill>
                        <a:latin typeface="+mn-lt"/>
                        <a:ea typeface="+mn-ea"/>
                        <a:cs typeface="+mn-cs"/>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971">
                <a:tc>
                  <a:txBody>
                    <a:bodyPr/>
                    <a:lstStyle/>
                    <a:p>
                      <a:pPr algn="ctr"/>
                      <a:r>
                        <a:rPr lang="en-US" sz="800" dirty="0" smtClean="0">
                          <a:solidFill>
                            <a:schemeClr val="tx1"/>
                          </a:solidFill>
                        </a:rPr>
                        <a:t>20</a:t>
                      </a:r>
                      <a:endParaRPr lang="en-US" sz="800" dirty="0">
                        <a:solidFill>
                          <a:schemeClr val="tx1"/>
                        </a:solidFill>
                      </a:endParaRP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PR</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indent="0" algn="l" defTabSz="914290" rtl="0" eaLnBrk="1" fontAlgn="b" latinLnBrk="0" hangingPunct="1">
                        <a:lnSpc>
                          <a:spcPct val="100000"/>
                        </a:lnSpc>
                        <a:spcBef>
                          <a:spcPts val="216"/>
                        </a:spcBef>
                        <a:spcAft>
                          <a:spcPts val="0"/>
                        </a:spcAft>
                        <a:buClrTx/>
                        <a:buSzTx/>
                        <a:buFontTx/>
                        <a:buNone/>
                        <a:tabLst/>
                        <a:defRPr/>
                      </a:pPr>
                      <a:r>
                        <a:rPr lang="en-US" sz="800" b="0" i="0" u="none" strike="noStrike" kern="1200" dirty="0" smtClean="0">
                          <a:solidFill>
                            <a:schemeClr val="tx1"/>
                          </a:solidFill>
                          <a:latin typeface="+mn-lt"/>
                          <a:ea typeface="+mn-ea"/>
                          <a:cs typeface="+mn-cs"/>
                        </a:rPr>
                        <a:t>Purchase Requisition</a:t>
                      </a:r>
                    </a:p>
                  </a:txBody>
                  <a:tcPr marL="9144" marR="9144" marT="9143" marB="9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6629400" y="6246813"/>
            <a:ext cx="1828800" cy="230187"/>
          </a:xfrm>
          <a:prstGeom prst="rect">
            <a:avLst/>
          </a:prstGeom>
          <a:noFill/>
        </p:spPr>
        <p:txBody>
          <a:bodyPr>
            <a:spAutoFit/>
          </a:bodyPr>
          <a:lstStyle/>
          <a:p>
            <a:pPr eaLnBrk="1" hangingPunct="1">
              <a:defRPr/>
            </a:pPr>
            <a:r>
              <a:rPr lang="en-US" sz="900" dirty="0">
                <a:latin typeface="+mn-lt"/>
              </a:rPr>
              <a:t>Continued on the Next Page</a:t>
            </a:r>
          </a:p>
        </p:txBody>
      </p:sp>
      <p:sp>
        <p:nvSpPr>
          <p:cNvPr id="16" name="AutoShape 343">
            <a:hlinkClick r:id="rId2" action="ppaction://hlinksldjump" tooltip="Glossary of key terms"/>
          </p:cNvPr>
          <p:cNvSpPr>
            <a:spLocks noChangeArrowheads="1"/>
          </p:cNvSpPr>
          <p:nvPr/>
        </p:nvSpPr>
        <p:spPr bwMode="auto">
          <a:xfrm rot="16200000">
            <a:off x="6800157" y="260603"/>
            <a:ext cx="457200" cy="850390"/>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 Glossary</a:t>
            </a:r>
          </a:p>
        </p:txBody>
      </p:sp>
      <p:sp>
        <p:nvSpPr>
          <p:cNvPr id="233566"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726949C9-8A76-4DAE-953B-D818F10D3026}"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80</a:t>
            </a:fld>
            <a:endParaRPr lang="en-US" sz="900">
              <a:solidFill>
                <a:srgbClr val="006892"/>
              </a:solidFill>
            </a:endParaRPr>
          </a:p>
        </p:txBody>
      </p:sp>
    </p:spTree>
  </p:cSld>
  <p:clrMapOvr>
    <a:masterClrMapping/>
  </p:clrMapOvr>
  <p:transition advClick="0"/>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990600" y="1066800"/>
          <a:ext cx="7315200" cy="4114800"/>
        </p:xfrm>
        <a:graphic>
          <a:graphicData uri="http://schemas.openxmlformats.org/drawingml/2006/table">
            <a:tbl>
              <a:tblPr firstRow="1" bandRow="1">
                <a:tableStyleId>{9DCAF9ED-07DC-4A11-8D7F-57B35C25682E}</a:tableStyleId>
              </a:tblPr>
              <a:tblGrid>
                <a:gridCol w="685800"/>
                <a:gridCol w="2057401"/>
                <a:gridCol w="4571999"/>
              </a:tblGrid>
              <a:tr h="2285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smtClean="0">
                          <a:ln>
                            <a:noFill/>
                          </a:ln>
                          <a:solidFill>
                            <a:schemeClr val="bg1"/>
                          </a:solidFill>
                          <a:effectLst/>
                        </a:rPr>
                        <a:t>S. No</a:t>
                      </a:r>
                      <a:endParaRPr kumimoji="0" lang="en-US" sz="1000" b="1" i="0" u="none" strike="noStrike" cap="none" normalizeH="0" baseline="0" dirty="0" smtClean="0">
                        <a:ln>
                          <a:noFill/>
                        </a:ln>
                        <a:solidFill>
                          <a:schemeClr val="bg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smtClean="0">
                          <a:ln>
                            <a:noFill/>
                          </a:ln>
                          <a:solidFill>
                            <a:schemeClr val="bg1"/>
                          </a:solidFill>
                          <a:effectLst/>
                        </a:rPr>
                        <a:t>Abbreviation</a:t>
                      </a:r>
                      <a:endParaRPr kumimoji="0" lang="en-US" sz="1000" b="1" i="0" u="none" strike="noStrike" cap="none" normalizeH="0" baseline="0" dirty="0" smtClean="0">
                        <a:ln>
                          <a:noFill/>
                        </a:ln>
                        <a:solidFill>
                          <a:schemeClr val="bg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smtClean="0">
                          <a:ln>
                            <a:noFill/>
                          </a:ln>
                          <a:solidFill>
                            <a:schemeClr val="bg1"/>
                          </a:solidFill>
                          <a:effectLst/>
                        </a:rPr>
                        <a:t>Expansion / Description</a:t>
                      </a:r>
                      <a:endParaRPr kumimoji="0" lang="en-US" sz="1000" b="1" i="0" u="none" strike="noStrike" cap="none" normalizeH="0" baseline="0" dirty="0" smtClean="0">
                        <a:ln>
                          <a:noFill/>
                        </a:ln>
                        <a:solidFill>
                          <a:schemeClr val="bg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r>
              <a:tr h="213360">
                <a:tc>
                  <a:txBody>
                    <a:bodyPr/>
                    <a:lstStyle/>
                    <a:p>
                      <a:pPr algn="ctr"/>
                      <a:r>
                        <a:rPr lang="en-US" sz="800" dirty="0" smtClean="0">
                          <a:solidFill>
                            <a:schemeClr val="tx1"/>
                          </a:solidFill>
                        </a:rPr>
                        <a:t>21</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u="none" strike="noStrike" kern="1200" dirty="0" smtClean="0">
                          <a:solidFill>
                            <a:schemeClr val="tx1"/>
                          </a:solidFill>
                        </a:rPr>
                        <a:t>QC</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Quality Check</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22</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u="none" strike="noStrike" kern="1200" dirty="0" smtClean="0">
                          <a:solidFill>
                            <a:schemeClr val="tx1"/>
                          </a:solidFill>
                        </a:rPr>
                        <a:t>RFQ</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u="none" strike="noStrike" kern="1200" dirty="0" smtClean="0">
                          <a:solidFill>
                            <a:schemeClr val="tx1"/>
                          </a:solidFill>
                        </a:rPr>
                        <a:t>Request For Quotation </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23</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a:spcBef>
                          <a:spcPts val="216"/>
                        </a:spcBef>
                      </a:pPr>
                      <a:r>
                        <a:rPr lang="en-US" sz="800" dirty="0" smtClean="0">
                          <a:solidFill>
                            <a:schemeClr val="tx1"/>
                          </a:solidFill>
                        </a:rPr>
                        <a:t>RGP</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a:spcBef>
                          <a:spcPts val="216"/>
                        </a:spcBef>
                      </a:pPr>
                      <a:r>
                        <a:rPr lang="en-US" sz="800" dirty="0" smtClean="0">
                          <a:solidFill>
                            <a:schemeClr val="tx1"/>
                          </a:solidFill>
                        </a:rPr>
                        <a:t>Returnable Gate Pass</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24</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u="none" strike="noStrike" kern="1200" dirty="0" smtClean="0">
                          <a:solidFill>
                            <a:schemeClr val="tx1"/>
                          </a:solidFill>
                        </a:rPr>
                        <a:t>RM</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u="none" strike="noStrike" kern="1200" dirty="0" smtClean="0">
                          <a:solidFill>
                            <a:schemeClr val="tx1"/>
                          </a:solidFill>
                        </a:rPr>
                        <a:t>Raw Material </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25</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u="none" strike="noStrike" kern="1200" dirty="0" smtClean="0">
                          <a:solidFill>
                            <a:schemeClr val="tx1"/>
                          </a:solidFill>
                        </a:rPr>
                        <a:t>RTGS</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u="none" strike="noStrike" kern="1200" dirty="0" smtClean="0">
                          <a:solidFill>
                            <a:schemeClr val="tx1"/>
                          </a:solidFill>
                        </a:rPr>
                        <a:t>Real Time Gross Settlement</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26</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SO</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Service Order</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27</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u="none" strike="noStrike" kern="1200" dirty="0" smtClean="0">
                          <a:solidFill>
                            <a:schemeClr val="tx1"/>
                          </a:solidFill>
                        </a:rPr>
                        <a:t>SOA</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u="none" strike="noStrike" kern="1200" dirty="0" smtClean="0">
                          <a:solidFill>
                            <a:schemeClr val="tx1"/>
                          </a:solidFill>
                        </a:rPr>
                        <a:t>Schedule of Authority</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28</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SOD</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Segregation</a:t>
                      </a:r>
                      <a:r>
                        <a:rPr lang="en-US" sz="800" b="0" i="0" u="none" strike="noStrike" kern="1200" baseline="0" dirty="0" smtClean="0">
                          <a:solidFill>
                            <a:schemeClr val="tx1"/>
                          </a:solidFill>
                          <a:latin typeface="+mn-lt"/>
                          <a:ea typeface="+mn-ea"/>
                          <a:cs typeface="+mn-cs"/>
                        </a:rPr>
                        <a:t> of Duty</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29</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SR</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Service</a:t>
                      </a:r>
                      <a:r>
                        <a:rPr lang="en-US" sz="800" b="0" i="0" u="none" strike="noStrike" kern="1200" baseline="0" dirty="0" smtClean="0">
                          <a:solidFill>
                            <a:schemeClr val="tx1"/>
                          </a:solidFill>
                          <a:latin typeface="+mn-lt"/>
                          <a:ea typeface="+mn-ea"/>
                          <a:cs typeface="+mn-cs"/>
                        </a:rPr>
                        <a:t> Requisition</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30</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SSI</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indent="0" algn="l" defTabSz="914290" rtl="0" eaLnBrk="1" fontAlgn="b" latinLnBrk="0" hangingPunct="1">
                        <a:spcBef>
                          <a:spcPts val="216"/>
                        </a:spcBef>
                        <a:spcAft>
                          <a:spcPts val="0"/>
                        </a:spcAft>
                      </a:pPr>
                      <a:r>
                        <a:rPr lang="en-US" sz="800" b="0" i="0" u="none" strike="noStrike" kern="1200" dirty="0" smtClean="0">
                          <a:solidFill>
                            <a:schemeClr val="tx1"/>
                          </a:solidFill>
                          <a:latin typeface="+mn-lt"/>
                          <a:ea typeface="+mn-ea"/>
                          <a:cs typeface="+mn-cs"/>
                        </a:rPr>
                        <a:t>Small Scale Industries</a:t>
                      </a:r>
                      <a:r>
                        <a:rPr lang="en-US" sz="800" b="0" i="0" u="none" strike="noStrike" kern="1200" baseline="0" dirty="0" smtClean="0">
                          <a:solidFill>
                            <a:schemeClr val="tx1"/>
                          </a:solidFill>
                          <a:latin typeface="+mn-lt"/>
                          <a:ea typeface="+mn-ea"/>
                          <a:cs typeface="+mn-cs"/>
                        </a:rPr>
                        <a:t> </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31</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indent="0" algn="l" defTabSz="914290" rtl="0" eaLnBrk="1" fontAlgn="b" latinLnBrk="0" hangingPunct="1">
                        <a:lnSpc>
                          <a:spcPct val="100000"/>
                        </a:lnSpc>
                        <a:spcBef>
                          <a:spcPts val="216"/>
                        </a:spcBef>
                        <a:spcAft>
                          <a:spcPts val="0"/>
                        </a:spcAft>
                        <a:buClrTx/>
                        <a:buSzTx/>
                        <a:buFontTx/>
                        <a:buNone/>
                        <a:tabLst/>
                        <a:defRPr/>
                      </a:pPr>
                      <a:r>
                        <a:rPr lang="en-US" sz="800" b="0" i="0" u="none" strike="noStrike" kern="1200" dirty="0" smtClean="0">
                          <a:solidFill>
                            <a:schemeClr val="tx1"/>
                          </a:solidFill>
                          <a:latin typeface="+mn-lt"/>
                          <a:ea typeface="+mn-ea"/>
                          <a:cs typeface="+mn-cs"/>
                        </a:rPr>
                        <a:t>TIN</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indent="0" algn="l" defTabSz="914290" rtl="0" eaLnBrk="1" fontAlgn="b" latinLnBrk="0" hangingPunct="1">
                        <a:lnSpc>
                          <a:spcPct val="100000"/>
                        </a:lnSpc>
                        <a:spcBef>
                          <a:spcPts val="216"/>
                        </a:spcBef>
                        <a:spcAft>
                          <a:spcPts val="0"/>
                        </a:spcAft>
                        <a:buClrTx/>
                        <a:buSzTx/>
                        <a:buFontTx/>
                        <a:buNone/>
                        <a:tabLst/>
                        <a:defRPr/>
                      </a:pPr>
                      <a:r>
                        <a:rPr lang="en-US" sz="800" b="0" i="0" u="none" strike="noStrike" kern="1200" dirty="0" smtClean="0">
                          <a:solidFill>
                            <a:schemeClr val="tx1"/>
                          </a:solidFill>
                          <a:latin typeface="+mn-lt"/>
                          <a:ea typeface="+mn-ea"/>
                          <a:cs typeface="+mn-cs"/>
                        </a:rPr>
                        <a:t>Tax Identification Number</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32</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indent="0" algn="l" defTabSz="914290" rtl="0" eaLnBrk="1" fontAlgn="b" latinLnBrk="0" hangingPunct="1">
                        <a:lnSpc>
                          <a:spcPct val="100000"/>
                        </a:lnSpc>
                        <a:spcBef>
                          <a:spcPts val="216"/>
                        </a:spcBef>
                        <a:spcAft>
                          <a:spcPts val="0"/>
                        </a:spcAft>
                        <a:buClrTx/>
                        <a:buSzTx/>
                        <a:buFontTx/>
                        <a:buNone/>
                        <a:tabLst/>
                        <a:defRPr/>
                      </a:pPr>
                      <a:r>
                        <a:rPr lang="en-US" sz="800" b="0" i="0" u="none" strike="noStrike" kern="1200" dirty="0" smtClean="0">
                          <a:solidFill>
                            <a:schemeClr val="tx1"/>
                          </a:solidFill>
                          <a:latin typeface="+mn-lt"/>
                          <a:ea typeface="+mn-ea"/>
                          <a:cs typeface="+mn-cs"/>
                        </a:rPr>
                        <a:t>VAT</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indent="0" algn="l" defTabSz="914290" rtl="0" eaLnBrk="1" fontAlgn="b" latinLnBrk="0" hangingPunct="1">
                        <a:lnSpc>
                          <a:spcPct val="100000"/>
                        </a:lnSpc>
                        <a:spcBef>
                          <a:spcPts val="216"/>
                        </a:spcBef>
                        <a:spcAft>
                          <a:spcPts val="0"/>
                        </a:spcAft>
                        <a:buClrTx/>
                        <a:buSzTx/>
                        <a:buFontTx/>
                        <a:buNone/>
                        <a:tabLst/>
                        <a:defRPr/>
                      </a:pPr>
                      <a:r>
                        <a:rPr lang="en-US" sz="800" b="0" i="0" u="none" strike="noStrike" kern="1200" dirty="0" smtClean="0">
                          <a:solidFill>
                            <a:schemeClr val="tx1"/>
                          </a:solidFill>
                          <a:latin typeface="+mn-lt"/>
                          <a:ea typeface="+mn-ea"/>
                          <a:cs typeface="+mn-cs"/>
                        </a:rPr>
                        <a:t>Value Added Tax </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33</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VCF</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Vendor Creation Form</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34</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VEF</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Vendor Evaluation Form</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35</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indent="0" algn="l" defTabSz="914290" rtl="0" eaLnBrk="1" fontAlgn="b" latinLnBrk="0" hangingPunct="1">
                        <a:lnSpc>
                          <a:spcPct val="100000"/>
                        </a:lnSpc>
                        <a:spcBef>
                          <a:spcPts val="216"/>
                        </a:spcBef>
                        <a:spcAft>
                          <a:spcPts val="0"/>
                        </a:spcAft>
                        <a:buClrTx/>
                        <a:buSzTx/>
                        <a:buFontTx/>
                        <a:buNone/>
                        <a:tabLst/>
                        <a:defRPr/>
                      </a:pPr>
                      <a:r>
                        <a:rPr lang="en-US" sz="800" b="0" i="0" u="none" strike="noStrike" kern="1200" dirty="0" smtClean="0">
                          <a:solidFill>
                            <a:schemeClr val="tx1"/>
                          </a:solidFill>
                          <a:latin typeface="+mn-lt"/>
                          <a:ea typeface="+mn-ea"/>
                          <a:cs typeface="+mn-cs"/>
                        </a:rPr>
                        <a:t>VES</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indent="0" algn="l" defTabSz="914290" rtl="0" eaLnBrk="1" fontAlgn="b" latinLnBrk="0" hangingPunct="1">
                        <a:lnSpc>
                          <a:spcPct val="100000"/>
                        </a:lnSpc>
                        <a:spcBef>
                          <a:spcPts val="216"/>
                        </a:spcBef>
                        <a:spcAft>
                          <a:spcPts val="0"/>
                        </a:spcAft>
                        <a:buClrTx/>
                        <a:buSzTx/>
                        <a:buFontTx/>
                        <a:buNone/>
                        <a:tabLst/>
                        <a:defRPr/>
                      </a:pPr>
                      <a:r>
                        <a:rPr lang="en-US" sz="800" b="0" i="0" u="none" strike="noStrike" kern="1200" dirty="0" smtClean="0">
                          <a:solidFill>
                            <a:schemeClr val="tx1"/>
                          </a:solidFill>
                          <a:latin typeface="+mn-lt"/>
                          <a:ea typeface="+mn-ea"/>
                          <a:cs typeface="+mn-cs"/>
                        </a:rPr>
                        <a:t>Vendor Evaluation Summary</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a:r>
                        <a:rPr lang="en-US" sz="800" dirty="0" smtClean="0">
                          <a:solidFill>
                            <a:schemeClr val="tx1"/>
                          </a:solidFill>
                        </a:rPr>
                        <a:t>36</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VMF</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marR="0" indent="0" algn="l" defTabSz="914290" rtl="0" eaLnBrk="1" fontAlgn="b" latinLnBrk="0" hangingPunct="1">
                        <a:lnSpc>
                          <a:spcPct val="100000"/>
                        </a:lnSpc>
                        <a:spcBef>
                          <a:spcPts val="216"/>
                        </a:spcBef>
                        <a:spcAft>
                          <a:spcPts val="0"/>
                        </a:spcAft>
                        <a:buClrTx/>
                        <a:buSzTx/>
                        <a:buFontTx/>
                        <a:buNone/>
                        <a:tabLst/>
                        <a:defRPr/>
                      </a:pPr>
                      <a:r>
                        <a:rPr lang="en-US" sz="800" u="none" strike="noStrike" kern="1200" dirty="0" smtClean="0">
                          <a:solidFill>
                            <a:schemeClr val="tx1"/>
                          </a:solidFill>
                        </a:rPr>
                        <a:t>Vendor Modification Form</a:t>
                      </a:r>
                      <a:endParaRPr lang="en-US" sz="800" b="0" i="0" u="none" strike="noStrike" kern="1200" dirty="0" smtClean="0">
                        <a:solidFill>
                          <a:schemeClr val="tx1"/>
                        </a:solidFill>
                        <a:latin typeface="+mn-lt"/>
                        <a:ea typeface="+mn-ea"/>
                        <a:cs typeface="+mn-cs"/>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marL="54864" marR="0" lvl="0" indent="0" algn="l" defTabSz="914290" rtl="0" eaLnBrk="1" fontAlgn="b" latinLnBrk="0" hangingPunct="1">
                        <a:lnSpc>
                          <a:spcPct val="100000"/>
                        </a:lnSpc>
                        <a:spcBef>
                          <a:spcPts val="216"/>
                        </a:spcBef>
                        <a:spcAft>
                          <a:spcPts val="0"/>
                        </a:spcAft>
                        <a:buClrTx/>
                        <a:buSzTx/>
                        <a:buFontTx/>
                        <a:buNone/>
                        <a:tabLst/>
                      </a:pPr>
                      <a:r>
                        <a:rPr lang="en-US" sz="800" b="0" i="0" u="none" strike="noStrike" kern="1200" dirty="0" smtClean="0">
                          <a:solidFill>
                            <a:schemeClr val="tx1"/>
                          </a:solidFill>
                          <a:latin typeface="+mn-lt"/>
                          <a:ea typeface="+mn-ea"/>
                          <a:cs typeface="+mn-cs"/>
                        </a:rPr>
                        <a:t>        37</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a:spcBef>
                          <a:spcPts val="216"/>
                        </a:spcBef>
                      </a:pPr>
                      <a:r>
                        <a:rPr lang="en-US" sz="800" dirty="0" smtClean="0">
                          <a:solidFill>
                            <a:schemeClr val="tx1"/>
                          </a:solidFill>
                        </a:rPr>
                        <a:t>W.R.T</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864">
                        <a:spcBef>
                          <a:spcPts val="216"/>
                        </a:spcBef>
                      </a:pPr>
                      <a:r>
                        <a:rPr lang="en-US" sz="800" dirty="0" smtClean="0">
                          <a:solidFill>
                            <a:schemeClr val="tx1"/>
                          </a:solidFill>
                        </a:rPr>
                        <a:t>With Reference To</a:t>
                      </a:r>
                      <a:endParaRPr lang="en-US" sz="800" dirty="0">
                        <a:solidFill>
                          <a:schemeClr val="tx1"/>
                        </a:solidFill>
                      </a:endParaRP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34577"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EB91ACC6-5CFD-41A5-8BB8-45FA8F37CD72}"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81</a:t>
            </a:fld>
            <a:endParaRPr lang="en-US" sz="900">
              <a:solidFill>
                <a:srgbClr val="006892"/>
              </a:solidFill>
            </a:endParaRPr>
          </a:p>
        </p:txBody>
      </p:sp>
      <p:sp>
        <p:nvSpPr>
          <p:cNvPr id="6" name="AutoShape 343">
            <a:hlinkClick r:id="rId2" action="ppaction://hlinksldjump" tooltip="Glossary of key terms"/>
          </p:cNvPr>
          <p:cNvSpPr>
            <a:spLocks noChangeArrowheads="1"/>
          </p:cNvSpPr>
          <p:nvPr/>
        </p:nvSpPr>
        <p:spPr bwMode="auto">
          <a:xfrm rot="16200000">
            <a:off x="6800157" y="260603"/>
            <a:ext cx="457200" cy="850390"/>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 Glossary</a:t>
            </a:r>
          </a:p>
        </p:txBody>
      </p:sp>
    </p:spTree>
    <p:extLst>
      <p:ext uri="{BB962C8B-B14F-4D97-AF65-F5344CB8AC3E}">
        <p14:creationId xmlns:p14="http://schemas.microsoft.com/office/powerpoint/2010/main" xmlns="" val="2116589437"/>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4" name="Elbow Connector 34"/>
          <p:cNvCxnSpPr>
            <a:cxnSpLocks noChangeShapeType="1"/>
          </p:cNvCxnSpPr>
          <p:nvPr/>
        </p:nvCxnSpPr>
        <p:spPr bwMode="auto">
          <a:xfrm rot="5400000">
            <a:off x="4953489" y="3085180"/>
            <a:ext cx="303212" cy="61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35847" name="Elbow Connector 32"/>
          <p:cNvCxnSpPr>
            <a:cxnSpLocks noChangeShapeType="1"/>
            <a:stCxn id="35860" idx="3"/>
          </p:cNvCxnSpPr>
          <p:nvPr/>
        </p:nvCxnSpPr>
        <p:spPr bwMode="auto">
          <a:xfrm>
            <a:off x="3124200" y="2185116"/>
            <a:ext cx="990600" cy="24684"/>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35849" name="Rectangle 22"/>
          <p:cNvSpPr txBox="1">
            <a:spLocks noChangeArrowheads="1"/>
          </p:cNvSpPr>
          <p:nvPr/>
        </p:nvSpPr>
        <p:spPr bwMode="auto">
          <a:xfrm>
            <a:off x="8442325" y="6553200"/>
            <a:ext cx="2476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5" rIns="91429" bIns="45715" anchor="ctr" anchorCtr="1"/>
          <a:lstStyle>
            <a:lvl1pPr defTabSz="912813">
              <a:defRPr sz="700" b="1">
                <a:solidFill>
                  <a:srgbClr val="015885"/>
                </a:solidFill>
                <a:latin typeface="Arial" panose="020B0604020202020204" pitchFamily="34" charset="0"/>
                <a:cs typeface="Times New Roman" panose="02020603050405020304" pitchFamily="18" charset="0"/>
              </a:defRPr>
            </a:lvl1pPr>
            <a:lvl2pPr marL="742950" indent="-285750" defTabSz="912813">
              <a:defRPr sz="700" b="1">
                <a:solidFill>
                  <a:srgbClr val="015885"/>
                </a:solidFill>
                <a:latin typeface="Arial" panose="020B0604020202020204" pitchFamily="34" charset="0"/>
                <a:cs typeface="Times New Roman" panose="02020603050405020304" pitchFamily="18" charset="0"/>
              </a:defRPr>
            </a:lvl2pPr>
            <a:lvl3pPr marL="1143000" indent="-228600" defTabSz="912813">
              <a:defRPr sz="700" b="1">
                <a:solidFill>
                  <a:srgbClr val="015885"/>
                </a:solidFill>
                <a:latin typeface="Arial" panose="020B0604020202020204" pitchFamily="34" charset="0"/>
                <a:cs typeface="Times New Roman" panose="02020603050405020304" pitchFamily="18" charset="0"/>
              </a:defRPr>
            </a:lvl3pPr>
            <a:lvl4pPr marL="1600200" indent="-228600" defTabSz="912813">
              <a:defRPr sz="700" b="1">
                <a:solidFill>
                  <a:srgbClr val="015885"/>
                </a:solidFill>
                <a:latin typeface="Arial" panose="020B0604020202020204" pitchFamily="34" charset="0"/>
                <a:cs typeface="Times New Roman" panose="02020603050405020304" pitchFamily="18" charset="0"/>
              </a:defRPr>
            </a:lvl4pPr>
            <a:lvl5pPr marL="2057400" indent="-228600" defTabSz="912813">
              <a:defRPr sz="700" b="1">
                <a:solidFill>
                  <a:srgbClr val="015885"/>
                </a:solidFill>
                <a:latin typeface="Arial" panose="020B0604020202020204" pitchFamily="34" charset="0"/>
                <a:cs typeface="Times New Roman" panose="02020603050405020304" pitchFamily="18" charset="0"/>
              </a:defRPr>
            </a:lvl5pPr>
            <a:lvl6pPr marL="25146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defTabSz="912813"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fld id="{931DA8A1-9346-4901-BE51-57E0A5366B37}" type="slidenum">
              <a:rPr lang="en-US" sz="900">
                <a:solidFill>
                  <a:srgbClr val="006892"/>
                </a:solidFill>
              </a:rPr>
              <a:pPr algn="ctr" eaLnBrk="1" hangingPunct="1">
                <a:lnSpc>
                  <a:spcPct val="120000"/>
                </a:lnSpc>
                <a:spcBef>
                  <a:spcPct val="30000"/>
                </a:spcBef>
                <a:buClr>
                  <a:srgbClr val="015885"/>
                </a:buClr>
                <a:buFont typeface="Wingdings" panose="05000000000000000000" pitchFamily="2" charset="2"/>
                <a:buNone/>
              </a:pPr>
              <a:t>9</a:t>
            </a:fld>
            <a:endParaRPr lang="en-US" sz="900">
              <a:solidFill>
                <a:srgbClr val="006892"/>
              </a:solidFill>
            </a:endParaRPr>
          </a:p>
        </p:txBody>
      </p:sp>
      <p:sp>
        <p:nvSpPr>
          <p:cNvPr id="44" name="Text Placeholder 43"/>
          <p:cNvSpPr>
            <a:spLocks noGrp="1"/>
          </p:cNvSpPr>
          <p:nvPr>
            <p:ph type="body" sz="quarter" idx="4294967295"/>
          </p:nvPr>
        </p:nvSpPr>
        <p:spPr>
          <a:xfrm>
            <a:off x="1365250" y="1143000"/>
            <a:ext cx="7589838" cy="228600"/>
          </a:xfrm>
          <a:prstGeom prst="rect">
            <a:avLst/>
          </a:prstGeom>
          <a:solidFill>
            <a:srgbClr val="006892"/>
          </a:solidFill>
          <a:ln algn="ctr">
            <a:round/>
            <a:headEnd/>
            <a:tailEnd/>
          </a:ln>
        </p:spPr>
        <p:txBody>
          <a:bodyPr lIns="91429" tIns="45715" rIns="91429" bIns="45715" anchor="ctr"/>
          <a:lstStyle/>
          <a:p>
            <a:pPr marL="58738" indent="0" algn="l" eaLnBrk="1" hangingPunct="1">
              <a:lnSpc>
                <a:spcPct val="120000"/>
              </a:lnSpc>
              <a:spcBef>
                <a:spcPct val="30000"/>
              </a:spcBef>
              <a:spcAft>
                <a:spcPct val="0"/>
              </a:spcAft>
              <a:buClr>
                <a:srgbClr val="015885"/>
              </a:buClr>
              <a:buNone/>
              <a:defRPr/>
            </a:pPr>
            <a:r>
              <a:rPr lang="en-US" sz="900" kern="1200" dirty="0" smtClean="0">
                <a:solidFill>
                  <a:schemeClr val="bg1"/>
                </a:solidFill>
              </a:rPr>
              <a:t>OC</a:t>
            </a:r>
            <a:r>
              <a:rPr lang="en-US" sz="900" kern="1200" dirty="0" smtClean="0">
                <a:solidFill>
                  <a:schemeClr val="bg1"/>
                </a:solidFill>
              </a:rPr>
              <a:t>.1</a:t>
            </a:r>
            <a:r>
              <a:rPr lang="en-US" sz="900" kern="1200" dirty="0">
                <a:solidFill>
                  <a:schemeClr val="bg1"/>
                </a:solidFill>
              </a:rPr>
              <a:t>. </a:t>
            </a:r>
            <a:r>
              <a:rPr lang="en-US" sz="900" kern="1200" dirty="0" smtClean="0">
                <a:solidFill>
                  <a:schemeClr val="bg1"/>
                </a:solidFill>
              </a:rPr>
              <a:t>Customer </a:t>
            </a:r>
            <a:r>
              <a:rPr lang="en-US" sz="900" kern="1200" dirty="0" smtClean="0">
                <a:solidFill>
                  <a:schemeClr val="bg1"/>
                </a:solidFill>
              </a:rPr>
              <a:t>Code </a:t>
            </a:r>
            <a:r>
              <a:rPr lang="en-US" sz="900" kern="1200" dirty="0" smtClean="0">
                <a:solidFill>
                  <a:schemeClr val="bg1"/>
                </a:solidFill>
              </a:rPr>
              <a:t>Creation </a:t>
            </a:r>
            <a:r>
              <a:rPr lang="en-US" sz="900" dirty="0" smtClean="0">
                <a:solidFill>
                  <a:schemeClr val="bg1"/>
                </a:solidFill>
              </a:rPr>
              <a:t>– </a:t>
            </a:r>
            <a:r>
              <a:rPr lang="en-US" sz="900" kern="1200" dirty="0" smtClean="0">
                <a:solidFill>
                  <a:schemeClr val="bg1"/>
                </a:solidFill>
              </a:rPr>
              <a:t>Page 1 of  3</a:t>
            </a:r>
          </a:p>
        </p:txBody>
      </p:sp>
      <p:sp>
        <p:nvSpPr>
          <p:cNvPr id="34" name="AutoShape 343">
            <a:hlinkClick r:id="rId3" action="ppaction://hlinksldjump"/>
          </p:cNvPr>
          <p:cNvSpPr>
            <a:spLocks noChangeArrowheads="1"/>
          </p:cNvSpPr>
          <p:nvPr/>
        </p:nvSpPr>
        <p:spPr bwMode="auto">
          <a:xfrm rot="16200000">
            <a:off x="3281307" y="259586"/>
            <a:ext cx="457200" cy="850393"/>
          </a:xfrm>
          <a:prstGeom prst="roundRect">
            <a:avLst/>
          </a:prstGeom>
          <a:solidFill>
            <a:srgbClr val="8BDD8B"/>
          </a:solidFill>
          <a:ln w="3175">
            <a:solidFill>
              <a:schemeClr val="bg1">
                <a:lumMod val="85000"/>
              </a:schemeClr>
            </a:solidFill>
            <a:prstDash val="solid"/>
            <a:headEnd/>
            <a:tailEnd/>
          </a:ln>
        </p:spPr>
        <p:style>
          <a:lnRef idx="2">
            <a:schemeClr val="accent3">
              <a:shade val="50000"/>
            </a:schemeClr>
          </a:lnRef>
          <a:fillRef idx="1">
            <a:schemeClr val="accent3"/>
          </a:fillRef>
          <a:effectRef idx="0">
            <a:schemeClr val="accent3"/>
          </a:effectRef>
          <a:fontRef idx="minor">
            <a:schemeClr val="lt1"/>
          </a:fontRef>
        </p:style>
        <p:txBody>
          <a:bodyPr rot="10800000" vert="vert270" lIns="0" tIns="45715" rIns="0" bIns="109715" anchor="ctr"/>
          <a:lstStyle/>
          <a:p>
            <a:pPr algn="ctr" eaLnBrk="1" hangingPunct="1">
              <a:defRPr/>
            </a:pPr>
            <a:r>
              <a:rPr lang="en-US" sz="900" dirty="0">
                <a:solidFill>
                  <a:schemeClr val="tx2">
                    <a:lumMod val="85000"/>
                    <a:lumOff val="15000"/>
                  </a:schemeClr>
                </a:solidFill>
              </a:rPr>
              <a:t>Process Flow</a:t>
            </a:r>
          </a:p>
        </p:txBody>
      </p:sp>
      <p:sp>
        <p:nvSpPr>
          <p:cNvPr id="35860" name="Pentagon 41">
            <a:hlinkClick r:id="rId4" action="ppaction://hlinksldjump"/>
          </p:cNvPr>
          <p:cNvSpPr>
            <a:spLocks noChangeArrowheads="1"/>
          </p:cNvSpPr>
          <p:nvPr/>
        </p:nvSpPr>
        <p:spPr bwMode="auto">
          <a:xfrm>
            <a:off x="1713962" y="1804116"/>
            <a:ext cx="1410238" cy="762000"/>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pPr>
            <a:r>
              <a:rPr lang="en-US" sz="800" b="0" dirty="0" smtClean="0">
                <a:solidFill>
                  <a:srgbClr val="002060"/>
                </a:solidFill>
              </a:rPr>
              <a:t>Sale agreement </a:t>
            </a:r>
          </a:p>
          <a:p>
            <a:pPr algn="ctr" eaLnBrk="1" hangingPunct="1">
              <a:spcBef>
                <a:spcPct val="30000"/>
              </a:spcBef>
              <a:buClr>
                <a:srgbClr val="015885"/>
              </a:buClr>
            </a:pPr>
            <a:r>
              <a:rPr lang="en-US" sz="800" b="0" dirty="0" smtClean="0">
                <a:solidFill>
                  <a:srgbClr val="002060"/>
                </a:solidFill>
              </a:rPr>
              <a:t>(Oil and Gas) / </a:t>
            </a:r>
          </a:p>
          <a:p>
            <a:pPr algn="ctr" eaLnBrk="1" hangingPunct="1">
              <a:spcBef>
                <a:spcPct val="30000"/>
              </a:spcBef>
              <a:buClr>
                <a:srgbClr val="015885"/>
              </a:buClr>
            </a:pPr>
            <a:r>
              <a:rPr lang="en-US" sz="800" b="0" dirty="0" smtClean="0">
                <a:solidFill>
                  <a:srgbClr val="002060"/>
                </a:solidFill>
              </a:rPr>
              <a:t>Sales Order</a:t>
            </a:r>
          </a:p>
        </p:txBody>
      </p:sp>
      <p:grpSp>
        <p:nvGrpSpPr>
          <p:cNvPr id="4" name="Group 3"/>
          <p:cNvGrpSpPr/>
          <p:nvPr/>
        </p:nvGrpSpPr>
        <p:grpSpPr>
          <a:xfrm>
            <a:off x="4114800" y="3237092"/>
            <a:ext cx="1906589" cy="1144587"/>
            <a:chOff x="4191000" y="3046413"/>
            <a:chExt cx="1677988" cy="838200"/>
          </a:xfrm>
        </p:grpSpPr>
        <p:sp>
          <p:nvSpPr>
            <p:cNvPr id="3585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Enters tax registration number(sales tax no, pan no, excise number, service tax number)</a:t>
              </a:r>
              <a:endParaRPr lang="en-US" sz="800" b="0" dirty="0">
                <a:solidFill>
                  <a:srgbClr val="002060"/>
                </a:solidFill>
              </a:endParaRPr>
            </a:p>
          </p:txBody>
        </p:sp>
        <p:sp>
          <p:nvSpPr>
            <p:cNvPr id="35861"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47"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a:t>
              </a:r>
              <a:r>
                <a:rPr lang="en-US" sz="800" b="0" dirty="0">
                  <a:solidFill>
                    <a:srgbClr val="002060"/>
                  </a:solidFill>
                </a:rPr>
                <a:t>1.2.</a:t>
              </a:r>
            </a:p>
          </p:txBody>
        </p:sp>
      </p:grpSp>
      <p:grpSp>
        <p:nvGrpSpPr>
          <p:cNvPr id="3" name="Group 2"/>
          <p:cNvGrpSpPr/>
          <p:nvPr/>
        </p:nvGrpSpPr>
        <p:grpSpPr>
          <a:xfrm>
            <a:off x="4114801" y="1828800"/>
            <a:ext cx="1907662" cy="1092379"/>
            <a:chOff x="4192074" y="1638121"/>
            <a:chExt cx="1677988" cy="838200"/>
          </a:xfrm>
        </p:grpSpPr>
        <p:sp>
          <p:nvSpPr>
            <p:cNvPr id="35851" name="AutoShape 19"/>
            <p:cNvSpPr>
              <a:spLocks noChangeArrowheads="1"/>
            </p:cNvSpPr>
            <p:nvPr/>
          </p:nvSpPr>
          <p:spPr bwMode="auto">
            <a:xfrm>
              <a:off x="4419087" y="1866721"/>
              <a:ext cx="1450975" cy="609600"/>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Enters the relevant details such as name, address, region from the sales agreement / sales order.</a:t>
              </a:r>
              <a:endParaRPr lang="en-US" sz="800" b="0" dirty="0">
                <a:solidFill>
                  <a:srgbClr val="002060"/>
                </a:solidFill>
              </a:endParaRPr>
            </a:p>
          </p:txBody>
        </p:sp>
        <p:sp>
          <p:nvSpPr>
            <p:cNvPr id="35852" name="AutoShape 17"/>
            <p:cNvSpPr>
              <a:spLocks noChangeArrowheads="1"/>
            </p:cNvSpPr>
            <p:nvPr/>
          </p:nvSpPr>
          <p:spPr bwMode="auto">
            <a:xfrm>
              <a:off x="4420674" y="1638121"/>
              <a:ext cx="1449388" cy="227013"/>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buFont typeface="Wingdings" panose="05000000000000000000" pitchFamily="2" charset="2"/>
                <a:buNone/>
              </a:pPr>
              <a:r>
                <a:rPr lang="en-US" sz="800" b="0" dirty="0" smtClean="0">
                  <a:solidFill>
                    <a:srgbClr val="002060"/>
                  </a:solidFill>
                </a:rPr>
                <a:t>Associate / Senior Associate – Sales Finance</a:t>
              </a:r>
              <a:endParaRPr lang="en-US" sz="800" b="0" dirty="0">
                <a:solidFill>
                  <a:srgbClr val="002060"/>
                </a:solidFill>
              </a:endParaRPr>
            </a:p>
          </p:txBody>
        </p:sp>
        <p:sp>
          <p:nvSpPr>
            <p:cNvPr id="56" name="AutoShape 17"/>
            <p:cNvSpPr>
              <a:spLocks noChangeArrowheads="1"/>
            </p:cNvSpPr>
            <p:nvPr/>
          </p:nvSpPr>
          <p:spPr bwMode="auto">
            <a:xfrm rot="16200000">
              <a:off x="3887274" y="1942921"/>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1.1</a:t>
              </a:r>
              <a:r>
                <a:rPr lang="en-US" sz="800" b="0" dirty="0">
                  <a:solidFill>
                    <a:srgbClr val="002060"/>
                  </a:solidFill>
                </a:rPr>
                <a:t>.</a:t>
              </a:r>
            </a:p>
          </p:txBody>
        </p:sp>
      </p:grpSp>
      <p:sp>
        <p:nvSpPr>
          <p:cNvPr id="39" name="Pentagon 41">
            <a:hlinkClick r:id="rId4" action="ppaction://hlinksldjump"/>
          </p:cNvPr>
          <p:cNvSpPr>
            <a:spLocks noChangeArrowheads="1"/>
          </p:cNvSpPr>
          <p:nvPr/>
        </p:nvSpPr>
        <p:spPr bwMode="auto">
          <a:xfrm>
            <a:off x="1713962" y="2819400"/>
            <a:ext cx="1410238" cy="762000"/>
          </a:xfrm>
          <a:prstGeom prst="homePlate">
            <a:avLst>
              <a:gd name="adj" fmla="val 49980"/>
            </a:avLst>
          </a:prstGeom>
          <a:solidFill>
            <a:srgbClr val="0000FF">
              <a:alpha val="10196"/>
            </a:srgbClr>
          </a:solidFill>
          <a:ln w="9525" algn="ctr">
            <a:solidFill>
              <a:srgbClr val="006892"/>
            </a:solidFill>
            <a:miter lim="800000"/>
            <a:headEnd/>
            <a:tailEnd/>
          </a:ln>
        </p:spPr>
        <p:txBody>
          <a:bodyPr wrap="none"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spcBef>
                <a:spcPct val="30000"/>
              </a:spcBef>
              <a:buClr>
                <a:srgbClr val="015885"/>
              </a:buClr>
            </a:pPr>
            <a:r>
              <a:rPr lang="en-US" sz="800" b="0" dirty="0" smtClean="0">
                <a:solidFill>
                  <a:srgbClr val="002060"/>
                </a:solidFill>
              </a:rPr>
              <a:t>Tax Documents </a:t>
            </a:r>
          </a:p>
          <a:p>
            <a:pPr algn="ctr" eaLnBrk="1" hangingPunct="1">
              <a:spcBef>
                <a:spcPct val="30000"/>
              </a:spcBef>
              <a:buClr>
                <a:srgbClr val="015885"/>
              </a:buClr>
            </a:pPr>
            <a:r>
              <a:rPr lang="en-US" sz="800" b="0" dirty="0" smtClean="0">
                <a:solidFill>
                  <a:srgbClr val="002060"/>
                </a:solidFill>
              </a:rPr>
              <a:t>(Scanned Copies)</a:t>
            </a:r>
          </a:p>
        </p:txBody>
      </p:sp>
      <p:cxnSp>
        <p:nvCxnSpPr>
          <p:cNvPr id="40" name="Elbow Connector 32"/>
          <p:cNvCxnSpPr>
            <a:cxnSpLocks noChangeShapeType="1"/>
            <a:stCxn id="39" idx="3"/>
          </p:cNvCxnSpPr>
          <p:nvPr/>
        </p:nvCxnSpPr>
        <p:spPr bwMode="auto">
          <a:xfrm flipV="1">
            <a:off x="3124200" y="2209800"/>
            <a:ext cx="990600" cy="99060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grpSp>
        <p:nvGrpSpPr>
          <p:cNvPr id="83" name="Group 82"/>
          <p:cNvGrpSpPr/>
          <p:nvPr/>
        </p:nvGrpSpPr>
        <p:grpSpPr>
          <a:xfrm>
            <a:off x="4102925" y="4646613"/>
            <a:ext cx="1906589" cy="1144587"/>
            <a:chOff x="4191000" y="3046413"/>
            <a:chExt cx="1677988" cy="838200"/>
          </a:xfrm>
        </p:grpSpPr>
        <p:sp>
          <p:nvSpPr>
            <p:cNvPr id="84" name="AutoShape 19"/>
            <p:cNvSpPr>
              <a:spLocks noChangeArrowheads="1"/>
            </p:cNvSpPr>
            <p:nvPr/>
          </p:nvSpPr>
          <p:spPr bwMode="auto">
            <a:xfrm>
              <a:off x="4418013" y="3244850"/>
              <a:ext cx="1450975" cy="639763"/>
            </a:xfrm>
            <a:prstGeom prst="flowChartProcess">
              <a:avLst/>
            </a:prstGeom>
            <a:solidFill>
              <a:schemeClr val="bg1"/>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eaLnBrk="1" hangingPunct="1">
                <a:spcBef>
                  <a:spcPct val="30000"/>
                </a:spcBef>
                <a:buClr>
                  <a:srgbClr val="015885"/>
                </a:buClr>
                <a:buFont typeface="Wingdings" panose="05000000000000000000" pitchFamily="2" charset="2"/>
                <a:buNone/>
              </a:pPr>
              <a:r>
                <a:rPr lang="en-US" sz="800" b="0" dirty="0" smtClean="0">
                  <a:solidFill>
                    <a:srgbClr val="002060"/>
                  </a:solidFill>
                </a:rPr>
                <a:t>Selects the relevant reconciliation account and region(location) in SAP and saves the customer details. Customer code is generated.</a:t>
              </a:r>
              <a:endParaRPr lang="en-US" sz="800" b="0" dirty="0">
                <a:solidFill>
                  <a:srgbClr val="002060"/>
                </a:solidFill>
              </a:endParaRPr>
            </a:p>
          </p:txBody>
        </p:sp>
        <p:sp>
          <p:nvSpPr>
            <p:cNvPr id="85" name="AutoShape 17"/>
            <p:cNvSpPr>
              <a:spLocks noChangeArrowheads="1"/>
            </p:cNvSpPr>
            <p:nvPr/>
          </p:nvSpPr>
          <p:spPr bwMode="auto">
            <a:xfrm>
              <a:off x="4418013" y="3046413"/>
              <a:ext cx="1450975" cy="236537"/>
            </a:xfrm>
            <a:prstGeom prst="flowChartProcess">
              <a:avLst/>
            </a:prstGeom>
            <a:solidFill>
              <a:srgbClr val="DDDDDD"/>
            </a:solidFill>
            <a:ln w="9525" algn="ctr">
              <a:solidFill>
                <a:srgbClr val="006892"/>
              </a:solidFill>
              <a:miter lim="800000"/>
              <a:headEnd/>
              <a:tailEnd/>
            </a:ln>
          </p:spPr>
          <p:txBody>
            <a:bodyPr anchor="ctr" anchorCtr="1"/>
            <a:lstStyle>
              <a:lvl1pPr>
                <a:defRPr sz="700" b="1">
                  <a:solidFill>
                    <a:srgbClr val="015885"/>
                  </a:solidFill>
                  <a:latin typeface="Arial" panose="020B0604020202020204" pitchFamily="34" charset="0"/>
                  <a:cs typeface="Times New Roman" panose="02020603050405020304" pitchFamily="18" charset="0"/>
                </a:defRPr>
              </a:lvl1pPr>
              <a:lvl2pPr marL="742950" indent="-285750">
                <a:defRPr sz="700" b="1">
                  <a:solidFill>
                    <a:srgbClr val="015885"/>
                  </a:solidFill>
                  <a:latin typeface="Arial" panose="020B0604020202020204" pitchFamily="34" charset="0"/>
                  <a:cs typeface="Times New Roman" panose="02020603050405020304" pitchFamily="18" charset="0"/>
                </a:defRPr>
              </a:lvl2pPr>
              <a:lvl3pPr marL="1143000" indent="-228600">
                <a:defRPr sz="700" b="1">
                  <a:solidFill>
                    <a:srgbClr val="015885"/>
                  </a:solidFill>
                  <a:latin typeface="Arial" panose="020B0604020202020204" pitchFamily="34" charset="0"/>
                  <a:cs typeface="Times New Roman" panose="02020603050405020304" pitchFamily="18" charset="0"/>
                </a:defRPr>
              </a:lvl3pPr>
              <a:lvl4pPr marL="1600200" indent="-228600">
                <a:defRPr sz="700" b="1">
                  <a:solidFill>
                    <a:srgbClr val="015885"/>
                  </a:solidFill>
                  <a:latin typeface="Arial" panose="020B0604020202020204" pitchFamily="34" charset="0"/>
                  <a:cs typeface="Times New Roman" panose="02020603050405020304" pitchFamily="18" charset="0"/>
                </a:defRPr>
              </a:lvl4pPr>
              <a:lvl5pPr marL="2057400" indent="-228600">
                <a:defRPr sz="700" b="1">
                  <a:solidFill>
                    <a:srgbClr val="015885"/>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700" b="1">
                  <a:solidFill>
                    <a:srgbClr val="015885"/>
                  </a:solidFill>
                  <a:latin typeface="Arial" panose="020B0604020202020204" pitchFamily="34" charset="0"/>
                  <a:cs typeface="Times New Roman" panose="02020603050405020304" pitchFamily="18" charset="0"/>
                </a:defRPr>
              </a:lvl9pPr>
            </a:lstStyle>
            <a:p>
              <a:pPr algn="ctr" eaLnBrk="1" hangingPunct="1">
                <a:lnSpc>
                  <a:spcPct val="120000"/>
                </a:lnSpc>
                <a:spcBef>
                  <a:spcPct val="30000"/>
                </a:spcBef>
                <a:buClr>
                  <a:srgbClr val="015885"/>
                </a:buClr>
              </a:pPr>
              <a:r>
                <a:rPr lang="en-US" sz="800" b="0" dirty="0" smtClean="0">
                  <a:solidFill>
                    <a:srgbClr val="002060"/>
                  </a:solidFill>
                </a:rPr>
                <a:t>Associate / Senior Associate – Sales Finance</a:t>
              </a:r>
            </a:p>
          </p:txBody>
        </p:sp>
        <p:sp>
          <p:nvSpPr>
            <p:cNvPr id="86" name="AutoShape 17"/>
            <p:cNvSpPr>
              <a:spLocks noChangeArrowheads="1"/>
            </p:cNvSpPr>
            <p:nvPr/>
          </p:nvSpPr>
          <p:spPr bwMode="auto">
            <a:xfrm rot="16200000">
              <a:off x="3886200" y="3351213"/>
              <a:ext cx="838200" cy="228600"/>
            </a:xfrm>
            <a:prstGeom prst="flowChartProcess">
              <a:avLst/>
            </a:prstGeom>
            <a:solidFill>
              <a:schemeClr val="accent6">
                <a:lumMod val="20000"/>
                <a:lumOff val="80000"/>
              </a:schemeClr>
            </a:solidFill>
            <a:ln w="9525" algn="ctr">
              <a:solidFill>
                <a:srgbClr val="006892"/>
              </a:solidFill>
              <a:miter lim="800000"/>
              <a:headEnd/>
              <a:tailEnd/>
            </a:ln>
          </p:spPr>
          <p:txBody>
            <a:bodyPr anchor="ctr" anchorCtr="1"/>
            <a:lstStyle/>
            <a:p>
              <a:pPr algn="ctr" eaLnBrk="1" hangingPunct="1">
                <a:lnSpc>
                  <a:spcPct val="120000"/>
                </a:lnSpc>
                <a:spcBef>
                  <a:spcPct val="30000"/>
                </a:spcBef>
                <a:buClr>
                  <a:srgbClr val="015885"/>
                </a:buClr>
                <a:buFont typeface="Wingdings" pitchFamily="2" charset="2"/>
                <a:buNone/>
                <a:defRPr/>
              </a:pPr>
              <a:r>
                <a:rPr lang="en-US" sz="800" b="0" dirty="0" smtClean="0">
                  <a:solidFill>
                    <a:srgbClr val="002060"/>
                  </a:solidFill>
                </a:rPr>
                <a:t>O2C 1.3.</a:t>
              </a:r>
              <a:endParaRPr lang="en-US" sz="800" b="0" dirty="0">
                <a:solidFill>
                  <a:srgbClr val="002060"/>
                </a:solidFill>
              </a:endParaRPr>
            </a:p>
          </p:txBody>
        </p:sp>
      </p:grpSp>
      <p:sp>
        <p:nvSpPr>
          <p:cNvPr id="87" name="Pentagon 86"/>
          <p:cNvSpPr/>
          <p:nvPr/>
        </p:nvSpPr>
        <p:spPr bwMode="auto">
          <a:xfrm rot="5400000">
            <a:off x="5002905" y="5976870"/>
            <a:ext cx="381000" cy="304800"/>
          </a:xfrm>
          <a:prstGeom prst="homePlate">
            <a:avLst/>
          </a:prstGeom>
          <a:solidFill>
            <a:schemeClr val="bg1"/>
          </a:solidFill>
          <a:ln w="9525" algn="ctr">
            <a:solidFill>
              <a:srgbClr val="006892"/>
            </a:solidFill>
            <a:miter lim="800000"/>
            <a:headEnd/>
            <a:tailEnd/>
          </a:ln>
        </p:spPr>
        <p:txBody>
          <a:bodyPr vert="vert270" wrap="none" anchor="ctr" anchorCtr="1"/>
          <a:lstStyle/>
          <a:p>
            <a:pPr algn="ctr" eaLnBrk="1" hangingPunct="1">
              <a:defRPr/>
            </a:pPr>
            <a:r>
              <a:rPr lang="en-US" sz="800" b="0" dirty="0">
                <a:solidFill>
                  <a:srgbClr val="006892"/>
                </a:solidFill>
              </a:rPr>
              <a:t>1</a:t>
            </a:r>
          </a:p>
        </p:txBody>
      </p:sp>
      <p:cxnSp>
        <p:nvCxnSpPr>
          <p:cNvPr id="88" name="Elbow Connector 34"/>
          <p:cNvCxnSpPr>
            <a:cxnSpLocks noChangeShapeType="1"/>
            <a:endCxn id="85" idx="0"/>
          </p:cNvCxnSpPr>
          <p:nvPr/>
        </p:nvCxnSpPr>
        <p:spPr bwMode="auto">
          <a:xfrm rot="16200000" flipH="1">
            <a:off x="5059113" y="4520535"/>
            <a:ext cx="249175" cy="2980"/>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cxnSp>
        <p:nvCxnSpPr>
          <p:cNvPr id="90" name="Elbow Connector 34"/>
          <p:cNvCxnSpPr>
            <a:cxnSpLocks noChangeShapeType="1"/>
            <a:stCxn id="84" idx="2"/>
          </p:cNvCxnSpPr>
          <p:nvPr/>
        </p:nvCxnSpPr>
        <p:spPr bwMode="auto">
          <a:xfrm rot="16200000" flipH="1">
            <a:off x="5115514" y="5860876"/>
            <a:ext cx="147569" cy="8216"/>
          </a:xfrm>
          <a:prstGeom prst="bentConnector3">
            <a:avLst>
              <a:gd name="adj1" fmla="val 50000"/>
            </a:avLst>
          </a:prstGeom>
          <a:noFill/>
          <a:ln w="9525">
            <a:solidFill>
              <a:srgbClr val="006892"/>
            </a:solidFill>
            <a:round/>
            <a:headEnd/>
            <a:tailEnd type="triangle" w="med" len="med"/>
          </a:ln>
          <a:extLst>
            <a:ext uri="{909E8E84-426E-40DD-AFC4-6F175D3DCCD1}">
              <a14:hiddenFill xmlns:a14="http://schemas.microsoft.com/office/drawing/2010/main" xmlns="">
                <a:noFill/>
              </a14:hiddenFill>
            </a:ext>
          </a:extLst>
        </p:spPr>
      </p:cxnSp>
      <p:sp>
        <p:nvSpPr>
          <p:cNvPr id="25" name="Action Button: Information 24">
            <a:hlinkClick r:id="rId5" action="ppaction://hlinksldjump" highlightClick="1"/>
          </p:cNvPr>
          <p:cNvSpPr/>
          <p:nvPr/>
        </p:nvSpPr>
        <p:spPr bwMode="auto">
          <a:xfrm>
            <a:off x="5777552" y="5638800"/>
            <a:ext cx="228600" cy="152400"/>
          </a:xfrm>
          <a:prstGeom prst="actionButtonInformation">
            <a:avLst/>
          </a:prstGeom>
          <a:solidFill>
            <a:srgbClr val="DDDDDD"/>
          </a:solidFill>
          <a:ln w="9525" algn="ctr">
            <a:solidFill>
              <a:srgbClr val="006892"/>
            </a:solidFill>
            <a:miter lim="800000"/>
            <a:headEnd/>
            <a:tailEnd/>
          </a:ln>
        </p:spPr>
        <p:txBody>
          <a:bodyPr rtlCol="0" anchor="ctr" anchorCtr="1"/>
          <a:lstStyle/>
          <a:p>
            <a:pPr algn="ctr">
              <a:buClr>
                <a:srgbClr val="015885"/>
              </a:buClr>
              <a:buFont typeface="Wingdings" pitchFamily="2" charset="2"/>
              <a:buNone/>
            </a:pPr>
            <a:endParaRPr lang="en-US" sz="800" b="0">
              <a:solidFill>
                <a:srgbClr val="006892"/>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Presentation (mbp) final">
  <a:themeElements>
    <a:clrScheme name="Presentation (mbp)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sentation (mbp) final">
      <a:majorFont>
        <a:latin typeface="Arial"/>
        <a:ea typeface=""/>
        <a:cs typeface="Times New Roman"/>
      </a:majorFont>
      <a:minorFont>
        <a:latin typeface="Arial"/>
        <a:ea typeface=""/>
        <a:cs typeface="Times New Roma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120000"/>
          </a:lnSpc>
          <a:spcBef>
            <a:spcPct val="30000"/>
          </a:spcBef>
          <a:spcAft>
            <a:spcPct val="0"/>
          </a:spcAft>
          <a:buClr>
            <a:srgbClr val="015885"/>
          </a:buClr>
          <a:buSzTx/>
          <a:buFont typeface="Wingdings" pitchFamily="2" charset="2"/>
          <a:buChar char="§"/>
          <a:tabLst/>
          <a:defRPr kumimoji="0" lang="en-US" sz="700" b="1" i="0" u="none" strike="noStrike" cap="none" normalizeH="0" baseline="0" smtClean="0">
            <a:ln>
              <a:noFill/>
            </a:ln>
            <a:solidFill>
              <a:srgbClr val="015885"/>
            </a:solidFill>
            <a:effectLst/>
            <a:latin typeface="Arial" charset="0"/>
            <a:cs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120000"/>
          </a:lnSpc>
          <a:spcBef>
            <a:spcPct val="30000"/>
          </a:spcBef>
          <a:spcAft>
            <a:spcPct val="0"/>
          </a:spcAft>
          <a:buClr>
            <a:srgbClr val="015885"/>
          </a:buClr>
          <a:buSzTx/>
          <a:buFont typeface="Wingdings" pitchFamily="2" charset="2"/>
          <a:buChar char="§"/>
          <a:tabLst/>
          <a:defRPr kumimoji="0" lang="en-US" sz="700" b="1" i="0" u="none" strike="noStrike" cap="none" normalizeH="0" baseline="0" smtClean="0">
            <a:ln>
              <a:noFill/>
            </a:ln>
            <a:solidFill>
              <a:srgbClr val="015885"/>
            </a:solidFill>
            <a:effectLst/>
            <a:latin typeface="Arial" charset="0"/>
            <a:cs typeface="Times New Roman" pitchFamily="18" charset="0"/>
          </a:defRPr>
        </a:defPPr>
      </a:lstStyle>
    </a:lnDef>
  </a:objectDefaults>
  <a:extraClrSchemeLst>
    <a:extraClrScheme>
      <a:clrScheme name="Presentation (mbp)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mbp) 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mbp) 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mbp) 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mbp) 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mbp) 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 (mbp) 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 (mbp) 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 (mbp) 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 (mbp) 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 (mbp) 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 (mbp) 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Presentation (mbp) final">
  <a:themeElements>
    <a:clrScheme name="Presentation (mbp)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sentation (mbp) final">
      <a:majorFont>
        <a:latin typeface="Arial"/>
        <a:ea typeface=""/>
        <a:cs typeface="Times New Roman"/>
      </a:majorFont>
      <a:minorFont>
        <a:latin typeface="Arial"/>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DDDDD"/>
        </a:solidFill>
        <a:ln w="9525" algn="ctr">
          <a:solidFill>
            <a:srgbClr val="006892"/>
          </a:solidFill>
          <a:miter lim="800000"/>
          <a:headEnd/>
          <a:tailEnd/>
        </a:ln>
      </a:spPr>
      <a:bodyPr anchor="ctr" anchorCtr="1"/>
      <a:lstStyle>
        <a:defPPr algn="ctr">
          <a:buClr>
            <a:srgbClr val="015885"/>
          </a:buClr>
          <a:buFont typeface="Wingdings" pitchFamily="2" charset="2"/>
          <a:buNone/>
          <a:defRPr sz="800" b="0">
            <a:solidFill>
              <a:srgbClr val="006892"/>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120000"/>
          </a:lnSpc>
          <a:spcBef>
            <a:spcPct val="30000"/>
          </a:spcBef>
          <a:spcAft>
            <a:spcPct val="0"/>
          </a:spcAft>
          <a:buClr>
            <a:srgbClr val="015885"/>
          </a:buClr>
          <a:buSzTx/>
          <a:buFont typeface="Wingdings" pitchFamily="2" charset="2"/>
          <a:buChar char="§"/>
          <a:tabLst/>
          <a:defRPr kumimoji="0" lang="en-US" sz="700" b="1" i="0" u="none" strike="noStrike" cap="none" normalizeH="0" baseline="0" smtClean="0">
            <a:ln>
              <a:noFill/>
            </a:ln>
            <a:solidFill>
              <a:srgbClr val="015885"/>
            </a:solidFill>
            <a:effectLst/>
            <a:latin typeface="Arial" charset="0"/>
            <a:cs typeface="Times New Roman" pitchFamily="18" charset="0"/>
          </a:defRPr>
        </a:defPPr>
      </a:lstStyle>
    </a:lnDef>
    <a:txDef>
      <a:spPr>
        <a:solidFill>
          <a:srgbClr val="006892"/>
        </a:solidFill>
        <a:ln algn="ctr">
          <a:round/>
          <a:headEnd/>
          <a:tailEnd/>
        </a:ln>
      </a:spPr>
      <a:bodyPr lIns="91429" tIns="45715" rIns="91429" bIns="45715" anchor="ctr"/>
      <a:lstStyle>
        <a:defPPr marL="58738">
          <a:lnSpc>
            <a:spcPct val="120000"/>
          </a:lnSpc>
          <a:spcBef>
            <a:spcPct val="30000"/>
          </a:spcBef>
          <a:buClr>
            <a:srgbClr val="015885"/>
          </a:buClr>
          <a:buFont typeface="Wingdings" pitchFamily="2" charset="2"/>
          <a:buNone/>
          <a:defRPr sz="900" dirty="0">
            <a:solidFill>
              <a:schemeClr val="bg1"/>
            </a:solidFill>
            <a:latin typeface="+mn-lt"/>
            <a:cs typeface="+mn-cs"/>
          </a:defRPr>
        </a:defPPr>
      </a:lstStyle>
    </a:txDef>
  </a:objectDefaults>
  <a:extraClrSchemeLst>
    <a:extraClrScheme>
      <a:clrScheme name="Presentation (mbp)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mbp) 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mbp) 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mbp) 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mbp) 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mbp) 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 (mbp) 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 (mbp) 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 (mbp) 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 (mbp) 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 (mbp) 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 (mbp) 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Presentation (mbp) final">
  <a:themeElements>
    <a:clrScheme name="Presentation (mbp)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sentation (mbp) final">
      <a:majorFont>
        <a:latin typeface="Arial"/>
        <a:ea typeface=""/>
        <a:cs typeface="Times New Roman"/>
      </a:majorFont>
      <a:minorFont>
        <a:latin typeface="Arial"/>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DDDDD"/>
        </a:solidFill>
        <a:ln w="9525" algn="ctr">
          <a:solidFill>
            <a:srgbClr val="006892"/>
          </a:solidFill>
          <a:miter lim="800000"/>
          <a:headEnd/>
          <a:tailEnd/>
        </a:ln>
      </a:spPr>
      <a:bodyPr anchor="ctr" anchorCtr="1"/>
      <a:lstStyle>
        <a:defPPr algn="ctr">
          <a:buClr>
            <a:srgbClr val="015885"/>
          </a:buClr>
          <a:buFont typeface="Wingdings" pitchFamily="2" charset="2"/>
          <a:buNone/>
          <a:defRPr sz="800" b="0">
            <a:solidFill>
              <a:srgbClr val="006892"/>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120000"/>
          </a:lnSpc>
          <a:spcBef>
            <a:spcPct val="30000"/>
          </a:spcBef>
          <a:spcAft>
            <a:spcPct val="0"/>
          </a:spcAft>
          <a:buClr>
            <a:srgbClr val="015885"/>
          </a:buClr>
          <a:buSzTx/>
          <a:buFont typeface="Wingdings" pitchFamily="2" charset="2"/>
          <a:buChar char="§"/>
          <a:tabLst/>
          <a:defRPr kumimoji="0" lang="en-US" sz="700" b="1" i="0" u="none" strike="noStrike" cap="none" normalizeH="0" baseline="0" smtClean="0">
            <a:ln>
              <a:noFill/>
            </a:ln>
            <a:solidFill>
              <a:srgbClr val="015885"/>
            </a:solidFill>
            <a:effectLst/>
            <a:latin typeface="Arial" charset="0"/>
            <a:cs typeface="Times New Roman" pitchFamily="18" charset="0"/>
          </a:defRPr>
        </a:defPPr>
      </a:lstStyle>
    </a:lnDef>
    <a:txDef>
      <a:spPr>
        <a:solidFill>
          <a:srgbClr val="006892"/>
        </a:solidFill>
        <a:ln algn="ctr">
          <a:round/>
          <a:headEnd/>
          <a:tailEnd/>
        </a:ln>
      </a:spPr>
      <a:bodyPr lIns="91429" tIns="45715" rIns="91429" bIns="45715" anchor="ctr"/>
      <a:lstStyle>
        <a:defPPr marL="58738">
          <a:lnSpc>
            <a:spcPct val="120000"/>
          </a:lnSpc>
          <a:spcBef>
            <a:spcPct val="30000"/>
          </a:spcBef>
          <a:buClr>
            <a:srgbClr val="015885"/>
          </a:buClr>
          <a:buFont typeface="Wingdings" pitchFamily="2" charset="2"/>
          <a:buNone/>
          <a:defRPr sz="900" dirty="0">
            <a:solidFill>
              <a:schemeClr val="bg1"/>
            </a:solidFill>
            <a:latin typeface="+mn-lt"/>
            <a:cs typeface="+mn-cs"/>
          </a:defRPr>
        </a:defPPr>
      </a:lstStyle>
    </a:txDef>
  </a:objectDefaults>
  <a:extraClrSchemeLst>
    <a:extraClrScheme>
      <a:clrScheme name="Presentation (mbp)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mbp) 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mbp) 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mbp) 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mbp) 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mbp) 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 (mbp) 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 (mbp) 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 (mbp) 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 (mbp) 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 (mbp) 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 (mbp) 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Presentation (mbp) final">
  <a:themeElements>
    <a:clrScheme name="Presentation (mbp)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sentation (mbp) final">
      <a:majorFont>
        <a:latin typeface="Arial"/>
        <a:ea typeface=""/>
        <a:cs typeface="Times New Roman"/>
      </a:majorFont>
      <a:minorFont>
        <a:latin typeface="Arial"/>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DDDDD"/>
        </a:solidFill>
        <a:ln w="9525" algn="ctr">
          <a:solidFill>
            <a:srgbClr val="006892"/>
          </a:solidFill>
          <a:miter lim="800000"/>
          <a:headEnd/>
          <a:tailEnd/>
        </a:ln>
      </a:spPr>
      <a:bodyPr anchor="ctr" anchorCtr="1"/>
      <a:lstStyle>
        <a:defPPr algn="ctr">
          <a:buClr>
            <a:srgbClr val="015885"/>
          </a:buClr>
          <a:buFont typeface="Wingdings" pitchFamily="2" charset="2"/>
          <a:buNone/>
          <a:defRPr sz="800" b="0">
            <a:solidFill>
              <a:srgbClr val="006892"/>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120000"/>
          </a:lnSpc>
          <a:spcBef>
            <a:spcPct val="30000"/>
          </a:spcBef>
          <a:spcAft>
            <a:spcPct val="0"/>
          </a:spcAft>
          <a:buClr>
            <a:srgbClr val="015885"/>
          </a:buClr>
          <a:buSzTx/>
          <a:buFont typeface="Wingdings" pitchFamily="2" charset="2"/>
          <a:buChar char="§"/>
          <a:tabLst/>
          <a:defRPr kumimoji="0" lang="en-US" sz="700" b="1" i="0" u="none" strike="noStrike" cap="none" normalizeH="0" baseline="0" smtClean="0">
            <a:ln>
              <a:noFill/>
            </a:ln>
            <a:solidFill>
              <a:srgbClr val="015885"/>
            </a:solidFill>
            <a:effectLst/>
            <a:latin typeface="Arial" charset="0"/>
            <a:cs typeface="Times New Roman" pitchFamily="18" charset="0"/>
          </a:defRPr>
        </a:defPPr>
      </a:lstStyle>
    </a:lnDef>
    <a:txDef>
      <a:spPr>
        <a:solidFill>
          <a:srgbClr val="006892"/>
        </a:solidFill>
        <a:ln algn="ctr">
          <a:round/>
          <a:headEnd/>
          <a:tailEnd/>
        </a:ln>
      </a:spPr>
      <a:bodyPr lIns="91429" tIns="45715" rIns="91429" bIns="45715" anchor="ctr"/>
      <a:lstStyle>
        <a:defPPr marL="58738">
          <a:lnSpc>
            <a:spcPct val="120000"/>
          </a:lnSpc>
          <a:spcBef>
            <a:spcPct val="30000"/>
          </a:spcBef>
          <a:buClr>
            <a:srgbClr val="015885"/>
          </a:buClr>
          <a:buFont typeface="Wingdings" pitchFamily="2" charset="2"/>
          <a:buNone/>
          <a:defRPr sz="900" dirty="0">
            <a:solidFill>
              <a:schemeClr val="bg1"/>
            </a:solidFill>
            <a:latin typeface="+mn-lt"/>
            <a:cs typeface="+mn-cs"/>
          </a:defRPr>
        </a:defPPr>
      </a:lstStyle>
    </a:txDef>
  </a:objectDefaults>
  <a:extraClrSchemeLst>
    <a:extraClrScheme>
      <a:clrScheme name="Presentation (mbp)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mbp) 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mbp) 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mbp) 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mbp) 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mbp) 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 (mbp) 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 (mbp) 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 (mbp) 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 (mbp) 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 (mbp) 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 (mbp) 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ustom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51388</TotalTime>
  <Words>9716</Words>
  <Application>Microsoft Office PowerPoint</Application>
  <PresentationFormat>On-screen Show (4:3)</PresentationFormat>
  <Paragraphs>1615</Paragraphs>
  <Slides>81</Slides>
  <Notes>62</Notes>
  <HiddenSlides>0</HiddenSlides>
  <MMClips>0</MMClips>
  <ScaleCrop>false</ScaleCrop>
  <HeadingPairs>
    <vt:vector size="4" baseType="variant">
      <vt:variant>
        <vt:lpstr>Theme</vt:lpstr>
      </vt:variant>
      <vt:variant>
        <vt:i4>5</vt:i4>
      </vt:variant>
      <vt:variant>
        <vt:lpstr>Slide Titles</vt:lpstr>
      </vt:variant>
      <vt:variant>
        <vt:i4>81</vt:i4>
      </vt:variant>
    </vt:vector>
  </HeadingPairs>
  <TitlesOfParts>
    <vt:vector size="86" baseType="lpstr">
      <vt:lpstr>1_Presentation (mbp) final</vt:lpstr>
      <vt:lpstr>2_Presentation (mbp) final</vt:lpstr>
      <vt:lpstr>3_Presentation (mbp) final</vt:lpstr>
      <vt:lpstr>4_Presentation (mbp) final</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vector>
  </TitlesOfParts>
  <Company>KPMG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KPMG</dc:creator>
  <cp:lastModifiedBy>prateeksareen</cp:lastModifiedBy>
  <cp:revision>5242</cp:revision>
  <dcterms:created xsi:type="dcterms:W3CDTF">2005-07-20T08:59:38Z</dcterms:created>
  <dcterms:modified xsi:type="dcterms:W3CDTF">2014-05-21T07:29:10Z</dcterms:modified>
</cp:coreProperties>
</file>