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
  </p:notesMasterIdLst>
  <p:sldIdLst>
    <p:sldId id="256" r:id="rId2"/>
  </p:sldIdLst>
  <p:sldSz cx="438912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32" userDrawn="1">
          <p15:clr>
            <a:srgbClr val="A4A3A4"/>
          </p15:clr>
        </p15:guide>
        <p15:guide id="2" pos="312" userDrawn="1">
          <p15:clr>
            <a:srgbClr val="A4A3A4"/>
          </p15:clr>
        </p15:guide>
        <p15:guide id="3" pos="27336" userDrawn="1">
          <p15:clr>
            <a:srgbClr val="A4A3A4"/>
          </p15:clr>
        </p15:guide>
        <p15:guide id="4" orient="horz" pos="19824" userDrawn="1">
          <p15:clr>
            <a:srgbClr val="A4A3A4"/>
          </p15:clr>
        </p15:guide>
        <p15:guide id="5" orient="horz" pos="240" userDrawn="1">
          <p15:clr>
            <a:srgbClr val="A4A3A4"/>
          </p15:clr>
        </p15:guide>
        <p15:guide id="6" pos="7560" userDrawn="1">
          <p15:clr>
            <a:srgbClr val="A4A3A4"/>
          </p15:clr>
        </p15:guide>
        <p15:guide id="8" orient="horz" pos="9024" userDrawn="1">
          <p15:clr>
            <a:srgbClr val="A4A3A4"/>
          </p15:clr>
        </p15:guide>
        <p15:guide id="9" orient="horz" pos="13128" userDrawn="1">
          <p15:clr>
            <a:srgbClr val="A4A3A4"/>
          </p15:clr>
        </p15:guide>
        <p15:guide id="10" pos="2928" userDrawn="1">
          <p15:clr>
            <a:srgbClr val="A4A3A4"/>
          </p15:clr>
        </p15:guide>
        <p15:guide id="11" orient="horz" pos="9744" userDrawn="1">
          <p15:clr>
            <a:srgbClr val="A4A3A4"/>
          </p15:clr>
        </p15:guide>
        <p15:guide id="12" pos="150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B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595"/>
  </p:normalViewPr>
  <p:slideViewPr>
    <p:cSldViewPr snapToGrid="0">
      <p:cViewPr>
        <p:scale>
          <a:sx n="31" d="100"/>
          <a:sy n="31" d="100"/>
        </p:scale>
        <p:origin x="616" y="160"/>
      </p:cViewPr>
      <p:guideLst>
        <p:guide orient="horz" pos="1632"/>
        <p:guide pos="312"/>
        <p:guide pos="27336"/>
        <p:guide orient="horz" pos="19824"/>
        <p:guide orient="horz" pos="240"/>
        <p:guide pos="7560"/>
        <p:guide orient="horz" pos="9024"/>
        <p:guide orient="horz" pos="13128"/>
        <p:guide pos="2928"/>
        <p:guide orient="horz" pos="9744"/>
        <p:guide pos="15000"/>
      </p:guideLst>
    </p:cSldViewPr>
  </p:slideViewPr>
  <p:notesTextViewPr>
    <p:cViewPr>
      <p:scale>
        <a:sx n="120" d="100"/>
        <a:sy n="12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372001-0B0D-A047-9876-099BC2600A41}" type="datetimeFigureOut">
              <a:rPr lang="en-US" smtClean="0"/>
              <a:t>7/19/23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7D3143-86EC-9145-8B43-F4370EBA937C}" type="slidenum">
              <a:rPr lang="en-US" smtClean="0"/>
              <a:t>‹#›</a:t>
            </a:fld>
            <a:endParaRPr lang="en-US"/>
          </a:p>
        </p:txBody>
      </p:sp>
    </p:spTree>
    <p:extLst>
      <p:ext uri="{BB962C8B-B14F-4D97-AF65-F5344CB8AC3E}">
        <p14:creationId xmlns:p14="http://schemas.microsoft.com/office/powerpoint/2010/main" val="122421451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7D3143-86EC-9145-8B43-F4370EBA937C}" type="slidenum">
              <a:rPr lang="en-US" smtClean="0"/>
              <a:t>1</a:t>
            </a:fld>
            <a:endParaRPr lang="en-US"/>
          </a:p>
        </p:txBody>
      </p:sp>
    </p:spTree>
    <p:extLst>
      <p:ext uri="{BB962C8B-B14F-4D97-AF65-F5344CB8AC3E}">
        <p14:creationId xmlns:p14="http://schemas.microsoft.com/office/powerpoint/2010/main" val="324713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DD78F-7232-A461-6E2C-87A12F773EBC}"/>
              </a:ext>
            </a:extLst>
          </p:cNvPr>
          <p:cNvSpPr>
            <a:spLocks noGrp="1"/>
          </p:cNvSpPr>
          <p:nvPr>
            <p:ph type="ctrTitle"/>
          </p:nvPr>
        </p:nvSpPr>
        <p:spPr>
          <a:xfrm>
            <a:off x="5486400" y="5387342"/>
            <a:ext cx="32918400" cy="11460480"/>
          </a:xfrm>
        </p:spPr>
        <p:txBody>
          <a:bodyPr anchor="b"/>
          <a:lstStyle>
            <a:lvl1pPr algn="ctr">
              <a:defRPr sz="21600"/>
            </a:lvl1pPr>
          </a:lstStyle>
          <a:p>
            <a:r>
              <a:rPr lang="en-US"/>
              <a:t>Click to edit Master title style</a:t>
            </a:r>
          </a:p>
        </p:txBody>
      </p:sp>
      <p:sp>
        <p:nvSpPr>
          <p:cNvPr id="3" name="Subtitle 2">
            <a:extLst>
              <a:ext uri="{FF2B5EF4-FFF2-40B4-BE49-F238E27FC236}">
                <a16:creationId xmlns:a16="http://schemas.microsoft.com/office/drawing/2014/main" id="{1BD0858E-D133-D0CC-E170-7E8BB2DA75C0}"/>
              </a:ext>
            </a:extLst>
          </p:cNvPr>
          <p:cNvSpPr>
            <a:spLocks noGrp="1"/>
          </p:cNvSpPr>
          <p:nvPr>
            <p:ph type="subTitle" idx="1"/>
          </p:nvPr>
        </p:nvSpPr>
        <p:spPr>
          <a:xfrm>
            <a:off x="5486400" y="17289782"/>
            <a:ext cx="329184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p>
        </p:txBody>
      </p:sp>
      <p:sp>
        <p:nvSpPr>
          <p:cNvPr id="4" name="Date Placeholder 3">
            <a:extLst>
              <a:ext uri="{FF2B5EF4-FFF2-40B4-BE49-F238E27FC236}">
                <a16:creationId xmlns:a16="http://schemas.microsoft.com/office/drawing/2014/main" id="{B35233A5-6E8C-CA6E-E64A-51645A484E4E}"/>
              </a:ext>
            </a:extLst>
          </p:cNvPr>
          <p:cNvSpPr>
            <a:spLocks noGrp="1"/>
          </p:cNvSpPr>
          <p:nvPr>
            <p:ph type="dt" sz="half" idx="10"/>
          </p:nvPr>
        </p:nvSpPr>
        <p:spPr/>
        <p:txBody>
          <a:bodyPr/>
          <a:lstStyle/>
          <a:p>
            <a:fld id="{CF33D9EF-69AF-634E-92A2-58DC21B8CCBF}" type="datetimeFigureOut">
              <a:rPr lang="en-US" smtClean="0"/>
              <a:t>7/19/23</a:t>
            </a:fld>
            <a:endParaRPr lang="en-US"/>
          </a:p>
        </p:txBody>
      </p:sp>
      <p:sp>
        <p:nvSpPr>
          <p:cNvPr id="5" name="Footer Placeholder 4">
            <a:extLst>
              <a:ext uri="{FF2B5EF4-FFF2-40B4-BE49-F238E27FC236}">
                <a16:creationId xmlns:a16="http://schemas.microsoft.com/office/drawing/2014/main" id="{17B0A7F2-F793-14D1-BBA7-6806DDF77E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3633E5-CC7D-69D6-D7AC-128A1B232202}"/>
              </a:ext>
            </a:extLst>
          </p:cNvPr>
          <p:cNvSpPr>
            <a:spLocks noGrp="1"/>
          </p:cNvSpPr>
          <p:nvPr>
            <p:ph type="sldNum" sz="quarter" idx="12"/>
          </p:nvPr>
        </p:nvSpPr>
        <p:spPr/>
        <p:txBody>
          <a:bodyPr/>
          <a:lstStyle/>
          <a:p>
            <a:fld id="{1118804F-A3B1-3345-ADAA-9B7AA2CECB43}" type="slidenum">
              <a:rPr lang="en-US" smtClean="0"/>
              <a:t>‹#›</a:t>
            </a:fld>
            <a:endParaRPr lang="en-US"/>
          </a:p>
        </p:txBody>
      </p:sp>
    </p:spTree>
    <p:extLst>
      <p:ext uri="{BB962C8B-B14F-4D97-AF65-F5344CB8AC3E}">
        <p14:creationId xmlns:p14="http://schemas.microsoft.com/office/powerpoint/2010/main" val="1579739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7ACC9-F945-DB00-0725-430B7549A4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E8960F-4EA1-3738-F11B-E3135A41A4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A4DFDD-3324-DC3C-A904-16A93189540B}"/>
              </a:ext>
            </a:extLst>
          </p:cNvPr>
          <p:cNvSpPr>
            <a:spLocks noGrp="1"/>
          </p:cNvSpPr>
          <p:nvPr>
            <p:ph type="dt" sz="half" idx="10"/>
          </p:nvPr>
        </p:nvSpPr>
        <p:spPr/>
        <p:txBody>
          <a:bodyPr/>
          <a:lstStyle/>
          <a:p>
            <a:fld id="{CF33D9EF-69AF-634E-92A2-58DC21B8CCBF}" type="datetimeFigureOut">
              <a:rPr lang="en-US" smtClean="0"/>
              <a:t>7/19/23</a:t>
            </a:fld>
            <a:endParaRPr lang="en-US"/>
          </a:p>
        </p:txBody>
      </p:sp>
      <p:sp>
        <p:nvSpPr>
          <p:cNvPr id="5" name="Footer Placeholder 4">
            <a:extLst>
              <a:ext uri="{FF2B5EF4-FFF2-40B4-BE49-F238E27FC236}">
                <a16:creationId xmlns:a16="http://schemas.microsoft.com/office/drawing/2014/main" id="{45AB8DCB-A14A-DB2B-988A-52E659A45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DF133-DA4C-3D44-7114-E7388D870543}"/>
              </a:ext>
            </a:extLst>
          </p:cNvPr>
          <p:cNvSpPr>
            <a:spLocks noGrp="1"/>
          </p:cNvSpPr>
          <p:nvPr>
            <p:ph type="sldNum" sz="quarter" idx="12"/>
          </p:nvPr>
        </p:nvSpPr>
        <p:spPr/>
        <p:txBody>
          <a:bodyPr/>
          <a:lstStyle/>
          <a:p>
            <a:fld id="{1118804F-A3B1-3345-ADAA-9B7AA2CECB43}" type="slidenum">
              <a:rPr lang="en-US" smtClean="0"/>
              <a:t>‹#›</a:t>
            </a:fld>
            <a:endParaRPr lang="en-US"/>
          </a:p>
        </p:txBody>
      </p:sp>
    </p:spTree>
    <p:extLst>
      <p:ext uri="{BB962C8B-B14F-4D97-AF65-F5344CB8AC3E}">
        <p14:creationId xmlns:p14="http://schemas.microsoft.com/office/powerpoint/2010/main" val="3038575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D91279-9A99-F6D3-6CB3-5CC82335929D}"/>
              </a:ext>
            </a:extLst>
          </p:cNvPr>
          <p:cNvSpPr>
            <a:spLocks noGrp="1"/>
          </p:cNvSpPr>
          <p:nvPr>
            <p:ph type="title" orient="vert"/>
          </p:nvPr>
        </p:nvSpPr>
        <p:spPr>
          <a:xfrm>
            <a:off x="31409640" y="1752600"/>
            <a:ext cx="9464040" cy="2789682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1B7138-122C-D874-59F1-93AFA56A0C8D}"/>
              </a:ext>
            </a:extLst>
          </p:cNvPr>
          <p:cNvSpPr>
            <a:spLocks noGrp="1"/>
          </p:cNvSpPr>
          <p:nvPr>
            <p:ph type="body" orient="vert" idx="1"/>
          </p:nvPr>
        </p:nvSpPr>
        <p:spPr>
          <a:xfrm>
            <a:off x="3017520"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B95C8C-2A4E-6D5C-5F7B-E150111EC397}"/>
              </a:ext>
            </a:extLst>
          </p:cNvPr>
          <p:cNvSpPr>
            <a:spLocks noGrp="1"/>
          </p:cNvSpPr>
          <p:nvPr>
            <p:ph type="dt" sz="half" idx="10"/>
          </p:nvPr>
        </p:nvSpPr>
        <p:spPr/>
        <p:txBody>
          <a:bodyPr/>
          <a:lstStyle/>
          <a:p>
            <a:fld id="{CF33D9EF-69AF-634E-92A2-58DC21B8CCBF}" type="datetimeFigureOut">
              <a:rPr lang="en-US" smtClean="0"/>
              <a:t>7/19/23</a:t>
            </a:fld>
            <a:endParaRPr lang="en-US"/>
          </a:p>
        </p:txBody>
      </p:sp>
      <p:sp>
        <p:nvSpPr>
          <p:cNvPr id="5" name="Footer Placeholder 4">
            <a:extLst>
              <a:ext uri="{FF2B5EF4-FFF2-40B4-BE49-F238E27FC236}">
                <a16:creationId xmlns:a16="http://schemas.microsoft.com/office/drawing/2014/main" id="{45DB89F5-4988-765E-C792-13C4AA4228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57F2E0-EE2C-A57E-8585-E6E59F56E64A}"/>
              </a:ext>
            </a:extLst>
          </p:cNvPr>
          <p:cNvSpPr>
            <a:spLocks noGrp="1"/>
          </p:cNvSpPr>
          <p:nvPr>
            <p:ph type="sldNum" sz="quarter" idx="12"/>
          </p:nvPr>
        </p:nvSpPr>
        <p:spPr/>
        <p:txBody>
          <a:bodyPr/>
          <a:lstStyle/>
          <a:p>
            <a:fld id="{1118804F-A3B1-3345-ADAA-9B7AA2CECB43}" type="slidenum">
              <a:rPr lang="en-US" smtClean="0"/>
              <a:t>‹#›</a:t>
            </a:fld>
            <a:endParaRPr lang="en-US"/>
          </a:p>
        </p:txBody>
      </p:sp>
    </p:spTree>
    <p:extLst>
      <p:ext uri="{BB962C8B-B14F-4D97-AF65-F5344CB8AC3E}">
        <p14:creationId xmlns:p14="http://schemas.microsoft.com/office/powerpoint/2010/main" val="256599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307EC-60B8-6710-C712-E789C69E1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94A19B-C19D-997F-B654-00FA89A403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6F8EC6-2F9A-EBD0-9B79-D3D54372A59B}"/>
              </a:ext>
            </a:extLst>
          </p:cNvPr>
          <p:cNvSpPr>
            <a:spLocks noGrp="1"/>
          </p:cNvSpPr>
          <p:nvPr>
            <p:ph type="dt" sz="half" idx="10"/>
          </p:nvPr>
        </p:nvSpPr>
        <p:spPr/>
        <p:txBody>
          <a:bodyPr/>
          <a:lstStyle/>
          <a:p>
            <a:fld id="{CF33D9EF-69AF-634E-92A2-58DC21B8CCBF}" type="datetimeFigureOut">
              <a:rPr lang="en-US" smtClean="0"/>
              <a:t>7/19/23</a:t>
            </a:fld>
            <a:endParaRPr lang="en-US"/>
          </a:p>
        </p:txBody>
      </p:sp>
      <p:sp>
        <p:nvSpPr>
          <p:cNvPr id="5" name="Footer Placeholder 4">
            <a:extLst>
              <a:ext uri="{FF2B5EF4-FFF2-40B4-BE49-F238E27FC236}">
                <a16:creationId xmlns:a16="http://schemas.microsoft.com/office/drawing/2014/main" id="{F158B9DA-A5B0-D580-D8AB-645E2312A2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572DD-F465-A2D1-A20F-A85964663768}"/>
              </a:ext>
            </a:extLst>
          </p:cNvPr>
          <p:cNvSpPr>
            <a:spLocks noGrp="1"/>
          </p:cNvSpPr>
          <p:nvPr>
            <p:ph type="sldNum" sz="quarter" idx="12"/>
          </p:nvPr>
        </p:nvSpPr>
        <p:spPr/>
        <p:txBody>
          <a:bodyPr/>
          <a:lstStyle/>
          <a:p>
            <a:fld id="{1118804F-A3B1-3345-ADAA-9B7AA2CECB43}" type="slidenum">
              <a:rPr lang="en-US" smtClean="0"/>
              <a:t>‹#›</a:t>
            </a:fld>
            <a:endParaRPr lang="en-US"/>
          </a:p>
        </p:txBody>
      </p:sp>
    </p:spTree>
    <p:extLst>
      <p:ext uri="{BB962C8B-B14F-4D97-AF65-F5344CB8AC3E}">
        <p14:creationId xmlns:p14="http://schemas.microsoft.com/office/powerpoint/2010/main" val="3045809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EEE25-1F7D-B818-B79C-BFC02EAFE6F6}"/>
              </a:ext>
            </a:extLst>
          </p:cNvPr>
          <p:cNvSpPr>
            <a:spLocks noGrp="1"/>
          </p:cNvSpPr>
          <p:nvPr>
            <p:ph type="title"/>
          </p:nvPr>
        </p:nvSpPr>
        <p:spPr>
          <a:xfrm>
            <a:off x="2994660" y="8206745"/>
            <a:ext cx="37856160" cy="13693138"/>
          </a:xfrm>
        </p:spPr>
        <p:txBody>
          <a:bodyPr anchor="b"/>
          <a:lstStyle>
            <a:lvl1pPr>
              <a:defRPr sz="21600"/>
            </a:lvl1pPr>
          </a:lstStyle>
          <a:p>
            <a:r>
              <a:rPr lang="en-US"/>
              <a:t>Click to edit Master title style</a:t>
            </a:r>
          </a:p>
        </p:txBody>
      </p:sp>
      <p:sp>
        <p:nvSpPr>
          <p:cNvPr id="3" name="Text Placeholder 2">
            <a:extLst>
              <a:ext uri="{FF2B5EF4-FFF2-40B4-BE49-F238E27FC236}">
                <a16:creationId xmlns:a16="http://schemas.microsoft.com/office/drawing/2014/main" id="{CF556FEF-1DF2-67DF-9E88-6AA9414D4137}"/>
              </a:ext>
            </a:extLst>
          </p:cNvPr>
          <p:cNvSpPr>
            <a:spLocks noGrp="1"/>
          </p:cNvSpPr>
          <p:nvPr>
            <p:ph type="body" idx="1"/>
          </p:nvPr>
        </p:nvSpPr>
        <p:spPr>
          <a:xfrm>
            <a:off x="2994660" y="22029425"/>
            <a:ext cx="37856160" cy="720089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504DF7-A2AA-0EA2-8323-029188E0D1A0}"/>
              </a:ext>
            </a:extLst>
          </p:cNvPr>
          <p:cNvSpPr>
            <a:spLocks noGrp="1"/>
          </p:cNvSpPr>
          <p:nvPr>
            <p:ph type="dt" sz="half" idx="10"/>
          </p:nvPr>
        </p:nvSpPr>
        <p:spPr/>
        <p:txBody>
          <a:bodyPr/>
          <a:lstStyle/>
          <a:p>
            <a:fld id="{CF33D9EF-69AF-634E-92A2-58DC21B8CCBF}" type="datetimeFigureOut">
              <a:rPr lang="en-US" smtClean="0"/>
              <a:t>7/19/23</a:t>
            </a:fld>
            <a:endParaRPr lang="en-US"/>
          </a:p>
        </p:txBody>
      </p:sp>
      <p:sp>
        <p:nvSpPr>
          <p:cNvPr id="5" name="Footer Placeholder 4">
            <a:extLst>
              <a:ext uri="{FF2B5EF4-FFF2-40B4-BE49-F238E27FC236}">
                <a16:creationId xmlns:a16="http://schemas.microsoft.com/office/drawing/2014/main" id="{8968ABD7-2B27-E131-4DCB-22DD2A36B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F94332-4F7C-64E6-4A20-0F50776CFF39}"/>
              </a:ext>
            </a:extLst>
          </p:cNvPr>
          <p:cNvSpPr>
            <a:spLocks noGrp="1"/>
          </p:cNvSpPr>
          <p:nvPr>
            <p:ph type="sldNum" sz="quarter" idx="12"/>
          </p:nvPr>
        </p:nvSpPr>
        <p:spPr/>
        <p:txBody>
          <a:bodyPr/>
          <a:lstStyle/>
          <a:p>
            <a:fld id="{1118804F-A3B1-3345-ADAA-9B7AA2CECB43}" type="slidenum">
              <a:rPr lang="en-US" smtClean="0"/>
              <a:t>‹#›</a:t>
            </a:fld>
            <a:endParaRPr lang="en-US"/>
          </a:p>
        </p:txBody>
      </p:sp>
    </p:spTree>
    <p:extLst>
      <p:ext uri="{BB962C8B-B14F-4D97-AF65-F5344CB8AC3E}">
        <p14:creationId xmlns:p14="http://schemas.microsoft.com/office/powerpoint/2010/main" val="409233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07EA5-D04D-CDC3-09C5-DA5805F5E3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A2214F-B419-9979-94AC-64A29416FBB9}"/>
              </a:ext>
            </a:extLst>
          </p:cNvPr>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287DE8-70AD-FCA6-91DB-5A8AEA6BE2F9}"/>
              </a:ext>
            </a:extLst>
          </p:cNvPr>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8683F1-5140-A732-3CB1-A91A74DBCBEF}"/>
              </a:ext>
            </a:extLst>
          </p:cNvPr>
          <p:cNvSpPr>
            <a:spLocks noGrp="1"/>
          </p:cNvSpPr>
          <p:nvPr>
            <p:ph type="dt" sz="half" idx="10"/>
          </p:nvPr>
        </p:nvSpPr>
        <p:spPr/>
        <p:txBody>
          <a:bodyPr/>
          <a:lstStyle/>
          <a:p>
            <a:fld id="{CF33D9EF-69AF-634E-92A2-58DC21B8CCBF}" type="datetimeFigureOut">
              <a:rPr lang="en-US" smtClean="0"/>
              <a:t>7/19/23</a:t>
            </a:fld>
            <a:endParaRPr lang="en-US"/>
          </a:p>
        </p:txBody>
      </p:sp>
      <p:sp>
        <p:nvSpPr>
          <p:cNvPr id="6" name="Footer Placeholder 5">
            <a:extLst>
              <a:ext uri="{FF2B5EF4-FFF2-40B4-BE49-F238E27FC236}">
                <a16:creationId xmlns:a16="http://schemas.microsoft.com/office/drawing/2014/main" id="{C97C57D4-8914-DC4D-BFC5-37B1B4E05B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AC3D26-161D-D804-1ADE-290392114CE8}"/>
              </a:ext>
            </a:extLst>
          </p:cNvPr>
          <p:cNvSpPr>
            <a:spLocks noGrp="1"/>
          </p:cNvSpPr>
          <p:nvPr>
            <p:ph type="sldNum" sz="quarter" idx="12"/>
          </p:nvPr>
        </p:nvSpPr>
        <p:spPr/>
        <p:txBody>
          <a:bodyPr/>
          <a:lstStyle/>
          <a:p>
            <a:fld id="{1118804F-A3B1-3345-ADAA-9B7AA2CECB43}" type="slidenum">
              <a:rPr lang="en-US" smtClean="0"/>
              <a:t>‹#›</a:t>
            </a:fld>
            <a:endParaRPr lang="en-US"/>
          </a:p>
        </p:txBody>
      </p:sp>
    </p:spTree>
    <p:extLst>
      <p:ext uri="{BB962C8B-B14F-4D97-AF65-F5344CB8AC3E}">
        <p14:creationId xmlns:p14="http://schemas.microsoft.com/office/powerpoint/2010/main" val="2252365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E330A-F0FC-AD7C-E2D2-B1B837EA6DB2}"/>
              </a:ext>
            </a:extLst>
          </p:cNvPr>
          <p:cNvSpPr>
            <a:spLocks noGrp="1"/>
          </p:cNvSpPr>
          <p:nvPr>
            <p:ph type="title"/>
          </p:nvPr>
        </p:nvSpPr>
        <p:spPr>
          <a:xfrm>
            <a:off x="3023237" y="1752603"/>
            <a:ext cx="37856160" cy="63627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805F35-6D4E-6B72-ABF4-D26017D88972}"/>
              </a:ext>
            </a:extLst>
          </p:cNvPr>
          <p:cNvSpPr>
            <a:spLocks noGrp="1"/>
          </p:cNvSpPr>
          <p:nvPr>
            <p:ph type="body" idx="1"/>
          </p:nvPr>
        </p:nvSpPr>
        <p:spPr>
          <a:xfrm>
            <a:off x="3023239" y="8069582"/>
            <a:ext cx="18568033"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a:extLst>
              <a:ext uri="{FF2B5EF4-FFF2-40B4-BE49-F238E27FC236}">
                <a16:creationId xmlns:a16="http://schemas.microsoft.com/office/drawing/2014/main" id="{D139F211-38EC-754E-F260-FCD024465E4E}"/>
              </a:ext>
            </a:extLst>
          </p:cNvPr>
          <p:cNvSpPr>
            <a:spLocks noGrp="1"/>
          </p:cNvSpPr>
          <p:nvPr>
            <p:ph sz="half" idx="2"/>
          </p:nvPr>
        </p:nvSpPr>
        <p:spPr>
          <a:xfrm>
            <a:off x="3023239" y="12024360"/>
            <a:ext cx="18568033"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B874C9-4B4B-0EAE-BC8C-17CAD3EBA61B}"/>
              </a:ext>
            </a:extLst>
          </p:cNvPr>
          <p:cNvSpPr>
            <a:spLocks noGrp="1"/>
          </p:cNvSpPr>
          <p:nvPr>
            <p:ph type="body" sz="quarter" idx="3"/>
          </p:nvPr>
        </p:nvSpPr>
        <p:spPr>
          <a:xfrm>
            <a:off x="22219920" y="8069582"/>
            <a:ext cx="18659477"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a:extLst>
              <a:ext uri="{FF2B5EF4-FFF2-40B4-BE49-F238E27FC236}">
                <a16:creationId xmlns:a16="http://schemas.microsoft.com/office/drawing/2014/main" id="{CF15CED6-F944-9CF5-DD33-19F771E5E0D0}"/>
              </a:ext>
            </a:extLst>
          </p:cNvPr>
          <p:cNvSpPr>
            <a:spLocks noGrp="1"/>
          </p:cNvSpPr>
          <p:nvPr>
            <p:ph sz="quarter" idx="4"/>
          </p:nvPr>
        </p:nvSpPr>
        <p:spPr>
          <a:xfrm>
            <a:off x="22219920"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40D7DB-A68E-3029-AAB7-EE424C38D476}"/>
              </a:ext>
            </a:extLst>
          </p:cNvPr>
          <p:cNvSpPr>
            <a:spLocks noGrp="1"/>
          </p:cNvSpPr>
          <p:nvPr>
            <p:ph type="dt" sz="half" idx="10"/>
          </p:nvPr>
        </p:nvSpPr>
        <p:spPr/>
        <p:txBody>
          <a:bodyPr/>
          <a:lstStyle/>
          <a:p>
            <a:fld id="{CF33D9EF-69AF-634E-92A2-58DC21B8CCBF}" type="datetimeFigureOut">
              <a:rPr lang="en-US" smtClean="0"/>
              <a:t>7/19/23</a:t>
            </a:fld>
            <a:endParaRPr lang="en-US"/>
          </a:p>
        </p:txBody>
      </p:sp>
      <p:sp>
        <p:nvSpPr>
          <p:cNvPr id="8" name="Footer Placeholder 7">
            <a:extLst>
              <a:ext uri="{FF2B5EF4-FFF2-40B4-BE49-F238E27FC236}">
                <a16:creationId xmlns:a16="http://schemas.microsoft.com/office/drawing/2014/main" id="{5ADD7C7A-826A-2641-4A6C-FF62A4BB4F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6BDA52-0150-C461-84DE-1BF133C45F69}"/>
              </a:ext>
            </a:extLst>
          </p:cNvPr>
          <p:cNvSpPr>
            <a:spLocks noGrp="1"/>
          </p:cNvSpPr>
          <p:nvPr>
            <p:ph type="sldNum" sz="quarter" idx="12"/>
          </p:nvPr>
        </p:nvSpPr>
        <p:spPr/>
        <p:txBody>
          <a:bodyPr/>
          <a:lstStyle/>
          <a:p>
            <a:fld id="{1118804F-A3B1-3345-ADAA-9B7AA2CECB43}" type="slidenum">
              <a:rPr lang="en-US" smtClean="0"/>
              <a:t>‹#›</a:t>
            </a:fld>
            <a:endParaRPr lang="en-US"/>
          </a:p>
        </p:txBody>
      </p:sp>
    </p:spTree>
    <p:extLst>
      <p:ext uri="{BB962C8B-B14F-4D97-AF65-F5344CB8AC3E}">
        <p14:creationId xmlns:p14="http://schemas.microsoft.com/office/powerpoint/2010/main" val="638431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CF97A-D0F6-83A4-0440-F6832D90A0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640F7F-8015-050B-6D12-020D69C328EC}"/>
              </a:ext>
            </a:extLst>
          </p:cNvPr>
          <p:cNvSpPr>
            <a:spLocks noGrp="1"/>
          </p:cNvSpPr>
          <p:nvPr>
            <p:ph type="dt" sz="half" idx="10"/>
          </p:nvPr>
        </p:nvSpPr>
        <p:spPr/>
        <p:txBody>
          <a:bodyPr/>
          <a:lstStyle/>
          <a:p>
            <a:fld id="{CF33D9EF-69AF-634E-92A2-58DC21B8CCBF}" type="datetimeFigureOut">
              <a:rPr lang="en-US" smtClean="0"/>
              <a:t>7/19/23</a:t>
            </a:fld>
            <a:endParaRPr lang="en-US"/>
          </a:p>
        </p:txBody>
      </p:sp>
      <p:sp>
        <p:nvSpPr>
          <p:cNvPr id="4" name="Footer Placeholder 3">
            <a:extLst>
              <a:ext uri="{FF2B5EF4-FFF2-40B4-BE49-F238E27FC236}">
                <a16:creationId xmlns:a16="http://schemas.microsoft.com/office/drawing/2014/main" id="{9065F1F0-FA32-2B07-4727-F233CD1F9E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2DBA45-26B1-3A18-A091-134B46548A20}"/>
              </a:ext>
            </a:extLst>
          </p:cNvPr>
          <p:cNvSpPr>
            <a:spLocks noGrp="1"/>
          </p:cNvSpPr>
          <p:nvPr>
            <p:ph type="sldNum" sz="quarter" idx="12"/>
          </p:nvPr>
        </p:nvSpPr>
        <p:spPr/>
        <p:txBody>
          <a:bodyPr/>
          <a:lstStyle/>
          <a:p>
            <a:fld id="{1118804F-A3B1-3345-ADAA-9B7AA2CECB43}" type="slidenum">
              <a:rPr lang="en-US" smtClean="0"/>
              <a:t>‹#›</a:t>
            </a:fld>
            <a:endParaRPr lang="en-US"/>
          </a:p>
        </p:txBody>
      </p:sp>
    </p:spTree>
    <p:extLst>
      <p:ext uri="{BB962C8B-B14F-4D97-AF65-F5344CB8AC3E}">
        <p14:creationId xmlns:p14="http://schemas.microsoft.com/office/powerpoint/2010/main" val="4294253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6DA77A-EFE4-B452-1ABC-492CCE6C0F38}"/>
              </a:ext>
            </a:extLst>
          </p:cNvPr>
          <p:cNvSpPr>
            <a:spLocks noGrp="1"/>
          </p:cNvSpPr>
          <p:nvPr>
            <p:ph type="dt" sz="half" idx="10"/>
          </p:nvPr>
        </p:nvSpPr>
        <p:spPr/>
        <p:txBody>
          <a:bodyPr/>
          <a:lstStyle/>
          <a:p>
            <a:fld id="{CF33D9EF-69AF-634E-92A2-58DC21B8CCBF}" type="datetimeFigureOut">
              <a:rPr lang="en-US" smtClean="0"/>
              <a:t>7/19/23</a:t>
            </a:fld>
            <a:endParaRPr lang="en-US"/>
          </a:p>
        </p:txBody>
      </p:sp>
      <p:sp>
        <p:nvSpPr>
          <p:cNvPr id="3" name="Footer Placeholder 2">
            <a:extLst>
              <a:ext uri="{FF2B5EF4-FFF2-40B4-BE49-F238E27FC236}">
                <a16:creationId xmlns:a16="http://schemas.microsoft.com/office/drawing/2014/main" id="{A2664F6B-E54C-076A-9D09-A368910AEF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F03578-39DD-4B71-0332-D69E7DD8B493}"/>
              </a:ext>
            </a:extLst>
          </p:cNvPr>
          <p:cNvSpPr>
            <a:spLocks noGrp="1"/>
          </p:cNvSpPr>
          <p:nvPr>
            <p:ph type="sldNum" sz="quarter" idx="12"/>
          </p:nvPr>
        </p:nvSpPr>
        <p:spPr/>
        <p:txBody>
          <a:bodyPr/>
          <a:lstStyle/>
          <a:p>
            <a:fld id="{1118804F-A3B1-3345-ADAA-9B7AA2CECB43}" type="slidenum">
              <a:rPr lang="en-US" smtClean="0"/>
              <a:t>‹#›</a:t>
            </a:fld>
            <a:endParaRPr lang="en-US"/>
          </a:p>
        </p:txBody>
      </p:sp>
    </p:spTree>
    <p:extLst>
      <p:ext uri="{BB962C8B-B14F-4D97-AF65-F5344CB8AC3E}">
        <p14:creationId xmlns:p14="http://schemas.microsoft.com/office/powerpoint/2010/main" val="2549764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8B926-302D-8B6E-4BBB-B7184181D92E}"/>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Content Placeholder 2">
            <a:extLst>
              <a:ext uri="{FF2B5EF4-FFF2-40B4-BE49-F238E27FC236}">
                <a16:creationId xmlns:a16="http://schemas.microsoft.com/office/drawing/2014/main" id="{1AE68D74-1E2B-9CC0-BF69-AFB32041FDF2}"/>
              </a:ext>
            </a:extLst>
          </p:cNvPr>
          <p:cNvSpPr>
            <a:spLocks noGrp="1"/>
          </p:cNvSpPr>
          <p:nvPr>
            <p:ph idx="1"/>
          </p:nvPr>
        </p:nvSpPr>
        <p:spPr>
          <a:xfrm>
            <a:off x="18659477" y="4739642"/>
            <a:ext cx="2221992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E6000F-79B3-D81C-A0CA-EB678123F8C4}"/>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1DEF8AEF-68DF-F2D7-BE31-CD77B4895897}"/>
              </a:ext>
            </a:extLst>
          </p:cNvPr>
          <p:cNvSpPr>
            <a:spLocks noGrp="1"/>
          </p:cNvSpPr>
          <p:nvPr>
            <p:ph type="dt" sz="half" idx="10"/>
          </p:nvPr>
        </p:nvSpPr>
        <p:spPr/>
        <p:txBody>
          <a:bodyPr/>
          <a:lstStyle/>
          <a:p>
            <a:fld id="{CF33D9EF-69AF-634E-92A2-58DC21B8CCBF}" type="datetimeFigureOut">
              <a:rPr lang="en-US" smtClean="0"/>
              <a:t>7/19/23</a:t>
            </a:fld>
            <a:endParaRPr lang="en-US"/>
          </a:p>
        </p:txBody>
      </p:sp>
      <p:sp>
        <p:nvSpPr>
          <p:cNvPr id="6" name="Footer Placeholder 5">
            <a:extLst>
              <a:ext uri="{FF2B5EF4-FFF2-40B4-BE49-F238E27FC236}">
                <a16:creationId xmlns:a16="http://schemas.microsoft.com/office/drawing/2014/main" id="{F9847401-1EE2-3E08-84DD-DA130B2395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AE23A2-2B95-A5DF-376A-F4C133FEEEC5}"/>
              </a:ext>
            </a:extLst>
          </p:cNvPr>
          <p:cNvSpPr>
            <a:spLocks noGrp="1"/>
          </p:cNvSpPr>
          <p:nvPr>
            <p:ph type="sldNum" sz="quarter" idx="12"/>
          </p:nvPr>
        </p:nvSpPr>
        <p:spPr/>
        <p:txBody>
          <a:bodyPr/>
          <a:lstStyle/>
          <a:p>
            <a:fld id="{1118804F-A3B1-3345-ADAA-9B7AA2CECB43}" type="slidenum">
              <a:rPr lang="en-US" smtClean="0"/>
              <a:t>‹#›</a:t>
            </a:fld>
            <a:endParaRPr lang="en-US"/>
          </a:p>
        </p:txBody>
      </p:sp>
    </p:spTree>
    <p:extLst>
      <p:ext uri="{BB962C8B-B14F-4D97-AF65-F5344CB8AC3E}">
        <p14:creationId xmlns:p14="http://schemas.microsoft.com/office/powerpoint/2010/main" val="3172795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8299B-F139-4F64-04A3-7F489355D373}"/>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Picture Placeholder 2">
            <a:extLst>
              <a:ext uri="{FF2B5EF4-FFF2-40B4-BE49-F238E27FC236}">
                <a16:creationId xmlns:a16="http://schemas.microsoft.com/office/drawing/2014/main" id="{8E4252D2-B095-E720-33A9-9F1B64245E9C}"/>
              </a:ext>
            </a:extLst>
          </p:cNvPr>
          <p:cNvSpPr>
            <a:spLocks noGrp="1"/>
          </p:cNvSpPr>
          <p:nvPr>
            <p:ph type="pic" idx="1"/>
          </p:nvPr>
        </p:nvSpPr>
        <p:spPr>
          <a:xfrm>
            <a:off x="18659477" y="4739642"/>
            <a:ext cx="22219920" cy="2339340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endParaRPr lang="en-US"/>
          </a:p>
        </p:txBody>
      </p:sp>
      <p:sp>
        <p:nvSpPr>
          <p:cNvPr id="4" name="Text Placeholder 3">
            <a:extLst>
              <a:ext uri="{FF2B5EF4-FFF2-40B4-BE49-F238E27FC236}">
                <a16:creationId xmlns:a16="http://schemas.microsoft.com/office/drawing/2014/main" id="{E447E09D-8F0F-0AE3-BC98-CB375FD9893C}"/>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D47C768F-26AE-B516-45BA-82FF64B589BE}"/>
              </a:ext>
            </a:extLst>
          </p:cNvPr>
          <p:cNvSpPr>
            <a:spLocks noGrp="1"/>
          </p:cNvSpPr>
          <p:nvPr>
            <p:ph type="dt" sz="half" idx="10"/>
          </p:nvPr>
        </p:nvSpPr>
        <p:spPr/>
        <p:txBody>
          <a:bodyPr/>
          <a:lstStyle/>
          <a:p>
            <a:fld id="{CF33D9EF-69AF-634E-92A2-58DC21B8CCBF}" type="datetimeFigureOut">
              <a:rPr lang="en-US" smtClean="0"/>
              <a:t>7/19/23</a:t>
            </a:fld>
            <a:endParaRPr lang="en-US"/>
          </a:p>
        </p:txBody>
      </p:sp>
      <p:sp>
        <p:nvSpPr>
          <p:cNvPr id="6" name="Footer Placeholder 5">
            <a:extLst>
              <a:ext uri="{FF2B5EF4-FFF2-40B4-BE49-F238E27FC236}">
                <a16:creationId xmlns:a16="http://schemas.microsoft.com/office/drawing/2014/main" id="{9351FE34-8563-D89C-A36D-343FFA8D1A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50ADA8-2D23-C459-00C8-DA10A0A0EC6B}"/>
              </a:ext>
            </a:extLst>
          </p:cNvPr>
          <p:cNvSpPr>
            <a:spLocks noGrp="1"/>
          </p:cNvSpPr>
          <p:nvPr>
            <p:ph type="sldNum" sz="quarter" idx="12"/>
          </p:nvPr>
        </p:nvSpPr>
        <p:spPr/>
        <p:txBody>
          <a:bodyPr/>
          <a:lstStyle/>
          <a:p>
            <a:fld id="{1118804F-A3B1-3345-ADAA-9B7AA2CECB43}" type="slidenum">
              <a:rPr lang="en-US" smtClean="0"/>
              <a:t>‹#›</a:t>
            </a:fld>
            <a:endParaRPr lang="en-US"/>
          </a:p>
        </p:txBody>
      </p:sp>
    </p:spTree>
    <p:extLst>
      <p:ext uri="{BB962C8B-B14F-4D97-AF65-F5344CB8AC3E}">
        <p14:creationId xmlns:p14="http://schemas.microsoft.com/office/powerpoint/2010/main" val="3478807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CEF090-98FE-5F09-1835-31087D22110D}"/>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7001C3-0A51-FF60-7A85-13D59A1328C9}"/>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6B0111-3339-78D1-6BEA-E2027D55519F}"/>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CF33D9EF-69AF-634E-92A2-58DC21B8CCBF}" type="datetimeFigureOut">
              <a:rPr lang="en-US" smtClean="0"/>
              <a:t>7/19/23</a:t>
            </a:fld>
            <a:endParaRPr lang="en-US"/>
          </a:p>
        </p:txBody>
      </p:sp>
      <p:sp>
        <p:nvSpPr>
          <p:cNvPr id="5" name="Footer Placeholder 4">
            <a:extLst>
              <a:ext uri="{FF2B5EF4-FFF2-40B4-BE49-F238E27FC236}">
                <a16:creationId xmlns:a16="http://schemas.microsoft.com/office/drawing/2014/main" id="{9E4422FC-3B58-831C-71CA-082B9862C1A9}"/>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FF0E21-77BD-FEF7-3E5E-9C9446C80520}"/>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1118804F-A3B1-3345-ADAA-9B7AA2CECB43}" type="slidenum">
              <a:rPr lang="en-US" smtClean="0"/>
              <a:t>‹#›</a:t>
            </a:fld>
            <a:endParaRPr lang="en-US"/>
          </a:p>
        </p:txBody>
      </p:sp>
    </p:spTree>
    <p:extLst>
      <p:ext uri="{BB962C8B-B14F-4D97-AF65-F5344CB8AC3E}">
        <p14:creationId xmlns:p14="http://schemas.microsoft.com/office/powerpoint/2010/main" val="392475618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E762C63-9C1C-6D95-32E7-6FD9EA6D40C8}"/>
              </a:ext>
            </a:extLst>
          </p:cNvPr>
          <p:cNvSpPr txBox="1"/>
          <p:nvPr/>
        </p:nvSpPr>
        <p:spPr>
          <a:xfrm>
            <a:off x="504539" y="3387529"/>
            <a:ext cx="11558016" cy="1015663"/>
          </a:xfrm>
          <a:prstGeom prst="rect">
            <a:avLst/>
          </a:prstGeom>
          <a:solidFill>
            <a:schemeClr val="accent1">
              <a:lumMod val="40000"/>
              <a:lumOff val="60000"/>
            </a:schemeClr>
          </a:solidFill>
          <a:ln w="57150">
            <a:solidFill>
              <a:schemeClr val="tx1"/>
            </a:solidFill>
          </a:ln>
        </p:spPr>
        <p:txBody>
          <a:bodyPr wrap="square" rtlCol="0">
            <a:spAutoFit/>
          </a:bodyPr>
          <a:lstStyle/>
          <a:p>
            <a:pPr algn="ctr"/>
            <a:r>
              <a:rPr lang="en-US" sz="6000" b="1" dirty="0">
                <a:solidFill>
                  <a:srgbClr val="000000"/>
                </a:solidFill>
                <a:latin typeface="Times New Roman" panose="02020603050405020304" pitchFamily="18" charset="0"/>
                <a:cs typeface="Times New Roman" panose="02020603050405020304" pitchFamily="18" charset="0"/>
              </a:rPr>
              <a:t>Introduction</a:t>
            </a:r>
          </a:p>
        </p:txBody>
      </p:sp>
      <p:sp>
        <p:nvSpPr>
          <p:cNvPr id="10" name="TextBox 9">
            <a:extLst>
              <a:ext uri="{FF2B5EF4-FFF2-40B4-BE49-F238E27FC236}">
                <a16:creationId xmlns:a16="http://schemas.microsoft.com/office/drawing/2014/main" id="{63D98F73-35D6-ED89-3415-3D0C7D77DF80}"/>
              </a:ext>
            </a:extLst>
          </p:cNvPr>
          <p:cNvSpPr txBox="1"/>
          <p:nvPr/>
        </p:nvSpPr>
        <p:spPr>
          <a:xfrm>
            <a:off x="525605" y="4429465"/>
            <a:ext cx="11515884" cy="6555641"/>
          </a:xfrm>
          <a:prstGeom prst="rect">
            <a:avLst/>
          </a:prstGeom>
          <a:solidFill>
            <a:schemeClr val="bg1"/>
          </a:solidFill>
          <a:ln w="38100">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rtl="0">
              <a:spcBef>
                <a:spcPts val="0"/>
              </a:spcBef>
              <a:spcAft>
                <a:spcPts val="0"/>
              </a:spcAft>
            </a:pPr>
            <a:r>
              <a:rPr lang="en-US" sz="4200" b="0" i="0" u="none" strike="noStrike" dirty="0">
                <a:solidFill>
                  <a:srgbClr val="000000"/>
                </a:solidFill>
                <a:effectLst/>
                <a:latin typeface="Times New Roman" panose="02020603050405020304" pitchFamily="18" charset="0"/>
                <a:cs typeface="Times New Roman" panose="02020603050405020304" pitchFamily="18" charset="0"/>
              </a:rPr>
              <a:t>Cotton, a vital and versatile crop, holds immense economic importance. As cotton producers strive to optimize yield and quality, understanding the factors that influence cotton fiber characteristics becomes important. Among these factors, weather plays a pivotal role, affecting cotton growth and development throughout its </a:t>
            </a:r>
            <a:r>
              <a:rPr lang="en-US" sz="4200" i="0" u="none" strike="noStrike" dirty="0">
                <a:solidFill>
                  <a:srgbClr val="000000"/>
                </a:solidFill>
                <a:latin typeface="Times New Roman" panose="02020603050405020304" pitchFamily="18" charset="0"/>
                <a:cs typeface="Times New Roman" panose="02020603050405020304" pitchFamily="18" charset="0"/>
              </a:rPr>
              <a:t>lifecycle</a:t>
            </a:r>
            <a:r>
              <a:rPr lang="en-US" sz="4200" b="0" i="0" u="none" strike="noStrike" dirty="0">
                <a:solidFill>
                  <a:srgbClr val="000000"/>
                </a:solidFill>
                <a:effectLst/>
                <a:latin typeface="Times New Roman" panose="02020603050405020304" pitchFamily="18" charset="0"/>
                <a:cs typeface="Times New Roman" panose="02020603050405020304" pitchFamily="18" charset="0"/>
              </a:rPr>
              <a:t>. By identifying the key weather variables that impact cotton fiber quality, we can facilitate informed decision-making for cotton producers and agricultural researchers. </a:t>
            </a:r>
            <a:endParaRPr lang="en-US" sz="42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DF70DFB-C647-8462-1782-645FB7712292}"/>
              </a:ext>
            </a:extLst>
          </p:cNvPr>
          <p:cNvSpPr txBox="1"/>
          <p:nvPr/>
        </p:nvSpPr>
        <p:spPr>
          <a:xfrm>
            <a:off x="443484" y="11310916"/>
            <a:ext cx="11558016" cy="1015663"/>
          </a:xfrm>
          <a:prstGeom prst="rect">
            <a:avLst/>
          </a:prstGeom>
          <a:solidFill>
            <a:schemeClr val="accent1">
              <a:lumMod val="40000"/>
              <a:lumOff val="60000"/>
            </a:schemeClr>
          </a:solidFill>
          <a:ln w="57150">
            <a:solidFill>
              <a:schemeClr val="tx1"/>
            </a:solidFill>
          </a:ln>
        </p:spPr>
        <p:txBody>
          <a:bodyPr wrap="square" rtlCol="0">
            <a:spAutoFit/>
          </a:bodyPr>
          <a:lstStyle/>
          <a:p>
            <a:pPr algn="ctr"/>
            <a:r>
              <a:rPr lang="en-US" sz="6000" b="1" dirty="0">
                <a:solidFill>
                  <a:srgbClr val="000000"/>
                </a:solidFill>
                <a:latin typeface="Times New Roman" panose="02020603050405020304" pitchFamily="18" charset="0"/>
                <a:cs typeface="Times New Roman" panose="02020603050405020304" pitchFamily="18" charset="0"/>
              </a:rPr>
              <a:t>Objective</a:t>
            </a:r>
          </a:p>
        </p:txBody>
      </p:sp>
      <p:sp>
        <p:nvSpPr>
          <p:cNvPr id="12" name="TextBox 11">
            <a:extLst>
              <a:ext uri="{FF2B5EF4-FFF2-40B4-BE49-F238E27FC236}">
                <a16:creationId xmlns:a16="http://schemas.microsoft.com/office/drawing/2014/main" id="{D81391EC-5FC1-D91C-C3DD-C676C6534478}"/>
              </a:ext>
            </a:extLst>
          </p:cNvPr>
          <p:cNvSpPr txBox="1"/>
          <p:nvPr/>
        </p:nvSpPr>
        <p:spPr>
          <a:xfrm>
            <a:off x="443484" y="12365338"/>
            <a:ext cx="11537713" cy="2031325"/>
          </a:xfrm>
          <a:prstGeom prst="rect">
            <a:avLst/>
          </a:prstGeom>
          <a:solidFill>
            <a:schemeClr val="bg1"/>
          </a:solidFill>
          <a:ln w="38100">
            <a:solidFill>
              <a:schemeClr val="tx2"/>
            </a:solidFill>
          </a:ln>
        </p:spPr>
        <p:txBody>
          <a:bodyPr wrap="square" rtlCol="0">
            <a:spAutoFit/>
          </a:bodyPr>
          <a:lstStyle/>
          <a:p>
            <a:pPr rtl="0">
              <a:spcBef>
                <a:spcPts val="0"/>
              </a:spcBef>
              <a:spcAft>
                <a:spcPts val="0"/>
              </a:spcAft>
            </a:pPr>
            <a:r>
              <a:rPr lang="en-US" sz="4200" dirty="0">
                <a:solidFill>
                  <a:srgbClr val="000000"/>
                </a:solidFill>
                <a:latin typeface="Times New Roman" panose="02020603050405020304" pitchFamily="18" charset="0"/>
                <a:cs typeface="Times New Roman" panose="02020603050405020304" pitchFamily="18" charset="0"/>
              </a:rPr>
              <a:t>To investigate the correlation of weather data on cotton strength through an extensive analysis of a multi-year dataset. </a:t>
            </a:r>
          </a:p>
        </p:txBody>
      </p:sp>
      <p:sp>
        <p:nvSpPr>
          <p:cNvPr id="13" name="TextBox 12">
            <a:extLst>
              <a:ext uri="{FF2B5EF4-FFF2-40B4-BE49-F238E27FC236}">
                <a16:creationId xmlns:a16="http://schemas.microsoft.com/office/drawing/2014/main" id="{CFA42DA3-58AE-F0F0-0A81-1F5FC51D3A0A}"/>
              </a:ext>
            </a:extLst>
          </p:cNvPr>
          <p:cNvSpPr txBox="1"/>
          <p:nvPr/>
        </p:nvSpPr>
        <p:spPr>
          <a:xfrm>
            <a:off x="443484" y="14737611"/>
            <a:ext cx="11558016" cy="1015663"/>
          </a:xfrm>
          <a:prstGeom prst="rect">
            <a:avLst/>
          </a:prstGeom>
          <a:solidFill>
            <a:schemeClr val="accent1">
              <a:lumMod val="40000"/>
              <a:lumOff val="60000"/>
            </a:schemeClr>
          </a:solidFill>
          <a:ln w="57150">
            <a:solidFill>
              <a:schemeClr val="tx2"/>
            </a:solidFill>
          </a:ln>
        </p:spPr>
        <p:txBody>
          <a:bodyPr wrap="square" rtlCol="0">
            <a:spAutoFit/>
          </a:bodyPr>
          <a:lstStyle/>
          <a:p>
            <a:pPr algn="ctr"/>
            <a:r>
              <a:rPr lang="en-US" sz="6000" b="1" dirty="0">
                <a:solidFill>
                  <a:srgbClr val="000000"/>
                </a:solidFill>
                <a:latin typeface="Times New Roman" panose="02020603050405020304" pitchFamily="18" charset="0"/>
                <a:cs typeface="Times New Roman" panose="02020603050405020304" pitchFamily="18" charset="0"/>
              </a:rPr>
              <a:t>Methodology</a:t>
            </a:r>
          </a:p>
        </p:txBody>
      </p:sp>
      <p:sp>
        <p:nvSpPr>
          <p:cNvPr id="14" name="TextBox 13">
            <a:extLst>
              <a:ext uri="{FF2B5EF4-FFF2-40B4-BE49-F238E27FC236}">
                <a16:creationId xmlns:a16="http://schemas.microsoft.com/office/drawing/2014/main" id="{A0FABF9C-08BA-9C9C-A2E5-781951243498}"/>
              </a:ext>
            </a:extLst>
          </p:cNvPr>
          <p:cNvSpPr txBox="1"/>
          <p:nvPr/>
        </p:nvSpPr>
        <p:spPr>
          <a:xfrm>
            <a:off x="483473" y="15786539"/>
            <a:ext cx="11508992" cy="11726287"/>
          </a:xfrm>
          <a:prstGeom prst="rect">
            <a:avLst/>
          </a:prstGeom>
          <a:solidFill>
            <a:schemeClr val="bg1"/>
          </a:solidFill>
          <a:ln w="38100">
            <a:solidFill>
              <a:schemeClr val="tx2"/>
            </a:solidFill>
          </a:ln>
        </p:spPr>
        <p:txBody>
          <a:bodyPr wrap="square" rtlCol="0">
            <a:spAutoFit/>
          </a:bodyPr>
          <a:lstStyle/>
          <a:p>
            <a:pPr rtl="0" fontAlgn="base">
              <a:spcBef>
                <a:spcPts val="0"/>
              </a:spcBef>
              <a:spcAft>
                <a:spcPts val="0"/>
              </a:spcAft>
              <a:buFont typeface="+mj-lt"/>
              <a:buAutoNum type="arabicPeriod"/>
            </a:pPr>
            <a:r>
              <a:rPr lang="en-US" sz="4200" dirty="0">
                <a:solidFill>
                  <a:srgbClr val="000000"/>
                </a:solidFill>
                <a:latin typeface="Times New Roman" panose="02020603050405020304" pitchFamily="18" charset="0"/>
                <a:cs typeface="Times New Roman" panose="02020603050405020304" pitchFamily="18" charset="0"/>
              </a:rPr>
              <a:t>Data Collection: Forty years of data were scraped.</a:t>
            </a:r>
          </a:p>
          <a:p>
            <a:pPr rtl="0" fontAlgn="base">
              <a:spcBef>
                <a:spcPts val="0"/>
              </a:spcBef>
              <a:spcAft>
                <a:spcPts val="0"/>
              </a:spcAft>
              <a:buFont typeface="+mj-lt"/>
              <a:buAutoNum type="arabicPeriod" startAt="2"/>
            </a:pPr>
            <a:r>
              <a:rPr lang="en-US" sz="4200" dirty="0">
                <a:solidFill>
                  <a:srgbClr val="000000"/>
                </a:solidFill>
                <a:latin typeface="Times New Roman" panose="02020603050405020304" pitchFamily="18" charset="0"/>
                <a:cs typeface="Times New Roman" panose="02020603050405020304" pitchFamily="18" charset="0"/>
              </a:rPr>
              <a:t> Data Cleaning: The collected data underwent a cleaning process.</a:t>
            </a:r>
          </a:p>
          <a:p>
            <a:pPr rtl="0" fontAlgn="base">
              <a:spcBef>
                <a:spcPts val="0"/>
              </a:spcBef>
              <a:spcAft>
                <a:spcPts val="0"/>
              </a:spcAft>
              <a:buFont typeface="+mj-lt"/>
              <a:buAutoNum type="arabicPeriod" startAt="2"/>
            </a:pPr>
            <a:r>
              <a:rPr lang="en-US" sz="4200" dirty="0">
                <a:solidFill>
                  <a:srgbClr val="000000"/>
                </a:solidFill>
                <a:latin typeface="Times New Roman" panose="02020603050405020304" pitchFamily="18" charset="0"/>
                <a:cs typeface="Times New Roman" panose="02020603050405020304" pitchFamily="18" charset="0"/>
              </a:rPr>
              <a:t>Data Integration: The cleaned data from the 40-year period were combined into a single dataset for further analysis.</a:t>
            </a:r>
          </a:p>
          <a:p>
            <a:pPr rtl="0" fontAlgn="base">
              <a:spcBef>
                <a:spcPts val="0"/>
              </a:spcBef>
              <a:spcAft>
                <a:spcPts val="0"/>
              </a:spcAft>
              <a:buFont typeface="+mj-lt"/>
              <a:buAutoNum type="arabicPeriod" startAt="4"/>
            </a:pPr>
            <a:r>
              <a:rPr lang="en-US" sz="4200" dirty="0">
                <a:solidFill>
                  <a:srgbClr val="000000"/>
                </a:solidFill>
                <a:latin typeface="Times New Roman" panose="02020603050405020304" pitchFamily="18" charset="0"/>
                <a:cs typeface="Times New Roman" panose="02020603050405020304" pitchFamily="18" charset="0"/>
              </a:rPr>
              <a:t> Weather Data Retrieval: Daily weather data for the 40-year period was aggregated into monthly, bimonthly, 4-monthly, and growing season periods.</a:t>
            </a:r>
          </a:p>
          <a:p>
            <a:pPr rtl="0" fontAlgn="base">
              <a:spcBef>
                <a:spcPts val="0"/>
              </a:spcBef>
              <a:spcAft>
                <a:spcPts val="0"/>
              </a:spcAft>
              <a:buFont typeface="+mj-lt"/>
              <a:buAutoNum type="arabicPeriod" startAt="5"/>
            </a:pPr>
            <a:r>
              <a:rPr lang="en-US" sz="4200" dirty="0">
                <a:solidFill>
                  <a:srgbClr val="000000"/>
                </a:solidFill>
                <a:latin typeface="Times New Roman" panose="02020603050405020304" pitchFamily="18" charset="0"/>
                <a:cs typeface="Times New Roman" panose="02020603050405020304" pitchFamily="18" charset="0"/>
              </a:rPr>
              <a:t> Secondary Weather Data: Derived weather variables such as tamp and </a:t>
            </a:r>
            <a:r>
              <a:rPr lang="en-US" sz="4200" dirty="0" err="1">
                <a:solidFill>
                  <a:srgbClr val="000000"/>
                </a:solidFill>
                <a:latin typeface="Times New Roman" panose="02020603050405020304" pitchFamily="18" charset="0"/>
                <a:cs typeface="Times New Roman" panose="02020603050405020304" pitchFamily="18" charset="0"/>
              </a:rPr>
              <a:t>gdd</a:t>
            </a:r>
            <a:r>
              <a:rPr lang="en-US" sz="4200" dirty="0">
                <a:solidFill>
                  <a:srgbClr val="000000"/>
                </a:solidFill>
                <a:latin typeface="Times New Roman" panose="02020603050405020304" pitchFamily="18" charset="0"/>
                <a:cs typeface="Times New Roman" panose="02020603050405020304" pitchFamily="18" charset="0"/>
              </a:rPr>
              <a:t> were extracted from the primary weather data.</a:t>
            </a:r>
          </a:p>
          <a:p>
            <a:pPr rtl="0" fontAlgn="base">
              <a:spcBef>
                <a:spcPts val="0"/>
              </a:spcBef>
              <a:spcAft>
                <a:spcPts val="0"/>
              </a:spcAft>
              <a:buFont typeface="+mj-lt"/>
              <a:buAutoNum type="arabicPeriod" startAt="6"/>
            </a:pPr>
            <a:r>
              <a:rPr lang="en-US" sz="4200" dirty="0">
                <a:solidFill>
                  <a:srgbClr val="000000"/>
                </a:solidFill>
                <a:latin typeface="Times New Roman" panose="02020603050405020304" pitchFamily="18" charset="0"/>
                <a:cs typeface="Times New Roman" panose="02020603050405020304" pitchFamily="18" charset="0"/>
              </a:rPr>
              <a:t> Machine Learning Analysis: The weather data were used to train a Random Forest machine learning algorithm</a:t>
            </a:r>
          </a:p>
          <a:p>
            <a:pPr rtl="0" fontAlgn="base">
              <a:spcBef>
                <a:spcPts val="0"/>
              </a:spcBef>
              <a:spcAft>
                <a:spcPts val="0"/>
              </a:spcAft>
              <a:buFont typeface="+mj-lt"/>
              <a:buAutoNum type="arabicPeriod" startAt="7"/>
            </a:pPr>
            <a:r>
              <a:rPr lang="en-US" sz="4200" dirty="0">
                <a:solidFill>
                  <a:srgbClr val="000000"/>
                </a:solidFill>
                <a:latin typeface="Times New Roman" panose="02020603050405020304" pitchFamily="18" charset="0"/>
                <a:cs typeface="Times New Roman" panose="02020603050405020304" pitchFamily="18" charset="0"/>
              </a:rPr>
              <a:t> Variable Importance: The analysis determined the top weather variables that significantly impact cotton strength.</a:t>
            </a:r>
          </a:p>
        </p:txBody>
      </p:sp>
      <p:sp>
        <p:nvSpPr>
          <p:cNvPr id="18" name="TextBox 17">
            <a:extLst>
              <a:ext uri="{FF2B5EF4-FFF2-40B4-BE49-F238E27FC236}">
                <a16:creationId xmlns:a16="http://schemas.microsoft.com/office/drawing/2014/main" id="{B11E32EB-9DD2-56AF-35F5-71B045616F2D}"/>
              </a:ext>
            </a:extLst>
          </p:cNvPr>
          <p:cNvSpPr txBox="1"/>
          <p:nvPr/>
        </p:nvSpPr>
        <p:spPr>
          <a:xfrm>
            <a:off x="12324088" y="3295797"/>
            <a:ext cx="31062573" cy="1015663"/>
          </a:xfrm>
          <a:prstGeom prst="rect">
            <a:avLst/>
          </a:prstGeom>
          <a:solidFill>
            <a:schemeClr val="accent1">
              <a:lumMod val="40000"/>
              <a:lumOff val="60000"/>
            </a:schemeClr>
          </a:solidFill>
          <a:ln w="57150">
            <a:solidFill>
              <a:schemeClr val="tx1"/>
            </a:solidFill>
          </a:ln>
        </p:spPr>
        <p:txBody>
          <a:bodyPr wrap="square" rtlCol="0">
            <a:spAutoFit/>
          </a:bodyPr>
          <a:lstStyle/>
          <a:p>
            <a:pPr algn="ctr"/>
            <a:r>
              <a:rPr lang="en-US" sz="6000" b="1" u="none" strike="noStrike" dirty="0">
                <a:solidFill>
                  <a:srgbClr val="000000"/>
                </a:solidFill>
                <a:effectLst/>
                <a:latin typeface="Times New Roman" panose="02020603050405020304" pitchFamily="18" charset="0"/>
                <a:cs typeface="Times New Roman" panose="02020603050405020304" pitchFamily="18" charset="0"/>
              </a:rPr>
              <a:t>Results</a:t>
            </a:r>
            <a:endParaRPr lang="en-US" sz="6000" b="1"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140A2B45-1D56-E0C7-F4DC-1AC94285CF6B}"/>
              </a:ext>
            </a:extLst>
          </p:cNvPr>
          <p:cNvSpPr txBox="1"/>
          <p:nvPr/>
        </p:nvSpPr>
        <p:spPr>
          <a:xfrm>
            <a:off x="443483" y="27745000"/>
            <a:ext cx="11558016" cy="1021671"/>
          </a:xfrm>
          <a:prstGeom prst="rect">
            <a:avLst/>
          </a:prstGeom>
          <a:solidFill>
            <a:schemeClr val="accent1">
              <a:lumMod val="40000"/>
              <a:lumOff val="60000"/>
            </a:schemeClr>
          </a:solidFill>
          <a:ln w="57150">
            <a:solidFill>
              <a:schemeClr val="tx1"/>
            </a:solidFill>
          </a:ln>
        </p:spPr>
        <p:txBody>
          <a:bodyPr wrap="square" rtlCol="0">
            <a:spAutoFit/>
          </a:bodyPr>
          <a:lstStyle/>
          <a:p>
            <a:pPr algn="ctr"/>
            <a:r>
              <a:rPr lang="en-US" sz="6000" b="1" dirty="0">
                <a:solidFill>
                  <a:srgbClr val="000000"/>
                </a:solidFill>
                <a:latin typeface="Times New Roman" panose="02020603050405020304" pitchFamily="18" charset="0"/>
                <a:cs typeface="Times New Roman" panose="02020603050405020304" pitchFamily="18" charset="0"/>
              </a:rPr>
              <a:t>Conclusion</a:t>
            </a:r>
          </a:p>
        </p:txBody>
      </p:sp>
      <p:sp>
        <p:nvSpPr>
          <p:cNvPr id="20" name="TextBox 19">
            <a:extLst>
              <a:ext uri="{FF2B5EF4-FFF2-40B4-BE49-F238E27FC236}">
                <a16:creationId xmlns:a16="http://schemas.microsoft.com/office/drawing/2014/main" id="{9936D53D-3706-7B45-F68A-AF06C6A96DF2}"/>
              </a:ext>
            </a:extLst>
          </p:cNvPr>
          <p:cNvSpPr txBox="1"/>
          <p:nvPr/>
        </p:nvSpPr>
        <p:spPr>
          <a:xfrm>
            <a:off x="495300" y="31546422"/>
            <a:ext cx="29516832" cy="2246769"/>
          </a:xfrm>
          <a:prstGeom prst="rect">
            <a:avLst/>
          </a:prstGeom>
          <a:noFill/>
        </p:spPr>
        <p:txBody>
          <a:bodyPr wrap="square" rtlCol="0">
            <a:spAutoFit/>
          </a:bodyPr>
          <a:lstStyle/>
          <a:p>
            <a:r>
              <a:rPr lang="en-US" sz="7000" i="1" dirty="0">
                <a:latin typeface="Times New Roman" panose="02020603050405020304" pitchFamily="18" charset="0"/>
                <a:cs typeface="Times New Roman" panose="02020603050405020304" pitchFamily="18" charset="0"/>
              </a:rPr>
              <a:t>Thank to our sponsors</a:t>
            </a:r>
            <a:r>
              <a:rPr lang="en-US" sz="4000" dirty="0">
                <a:latin typeface="Times New Roman" panose="02020603050405020304" pitchFamily="18" charset="0"/>
                <a:cs typeface="Times New Roman" panose="02020603050405020304" pitchFamily="18" charset="0"/>
              </a:rPr>
              <a:t>: National Institute of Food and Agriculture | United States Department of Agriculture</a:t>
            </a:r>
          </a:p>
          <a:p>
            <a:endParaRPr lang="en-US" sz="7000" i="1"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5A972A75-57F6-CDE6-85C9-69933E6276B7}"/>
              </a:ext>
            </a:extLst>
          </p:cNvPr>
          <p:cNvSpPr txBox="1"/>
          <p:nvPr/>
        </p:nvSpPr>
        <p:spPr>
          <a:xfrm>
            <a:off x="4648200" y="248593"/>
            <a:ext cx="34594800" cy="2336537"/>
          </a:xfrm>
          <a:prstGeom prst="rect">
            <a:avLst/>
          </a:prstGeom>
          <a:noFill/>
        </p:spPr>
        <p:txBody>
          <a:bodyPr wrap="square" rtlCol="0">
            <a:spAutoFit/>
          </a:bodyPr>
          <a:lstStyle/>
          <a:p>
            <a:pPr algn="ctr">
              <a:spcAft>
                <a:spcPts val="80"/>
              </a:spcAft>
            </a:pPr>
            <a:r>
              <a:rPr lang="en-US" sz="8500" i="0" u="none" strike="noStrike"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Weather Impacts on Cotton Strength: A Comprehensive 40-Year Analysis</a:t>
            </a:r>
          </a:p>
          <a:p>
            <a:pPr algn="ctr">
              <a:spcAft>
                <a:spcPts val="80"/>
              </a:spcAft>
            </a:pPr>
            <a:r>
              <a:rPr lang="en-US" sz="6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Catherine Chu, Dr. Leonardo Bastos</a:t>
            </a:r>
            <a:endParaRPr lang="en-US" sz="6000" i="0" u="none" strike="noStrike"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2FF3E641-886A-39EA-E727-64FC8BBA99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69" y="754146"/>
            <a:ext cx="4636091" cy="15951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1image41667216">
            <a:extLst>
              <a:ext uri="{FF2B5EF4-FFF2-40B4-BE49-F238E27FC236}">
                <a16:creationId xmlns:a16="http://schemas.microsoft.com/office/drawing/2014/main" id="{173FFA37-C3D8-6814-CCA6-D19FB6A8EF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0" y="762963"/>
            <a:ext cx="4422731" cy="13062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Sponsors">
            <a:extLst>
              <a:ext uri="{FF2B5EF4-FFF2-40B4-BE49-F238E27FC236}">
                <a16:creationId xmlns:a16="http://schemas.microsoft.com/office/drawing/2014/main" id="{F8493321-8FDF-97A3-71D7-64D88BEF49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34264" y="31318580"/>
            <a:ext cx="4386964" cy="1599820"/>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a:extLst>
              <a:ext uri="{FF2B5EF4-FFF2-40B4-BE49-F238E27FC236}">
                <a16:creationId xmlns:a16="http://schemas.microsoft.com/office/drawing/2014/main" id="{02FBF8C2-1609-0AEF-7936-01A6426AA337}"/>
              </a:ext>
            </a:extLst>
          </p:cNvPr>
          <p:cNvSpPr txBox="1"/>
          <p:nvPr/>
        </p:nvSpPr>
        <p:spPr>
          <a:xfrm>
            <a:off x="443484" y="28792944"/>
            <a:ext cx="11558015" cy="2677656"/>
          </a:xfrm>
          <a:prstGeom prst="rect">
            <a:avLst/>
          </a:prstGeom>
          <a:solidFill>
            <a:schemeClr val="bg1"/>
          </a:solidFill>
          <a:ln w="38100">
            <a:solidFill>
              <a:schemeClr val="tx2"/>
            </a:solidFill>
          </a:ln>
        </p:spPr>
        <p:txBody>
          <a:bodyPr wrap="square" rtlCol="0">
            <a:spAutoFit/>
          </a:bodyPr>
          <a:lstStyle/>
          <a:p>
            <a:r>
              <a:rPr lang="en-US" sz="4200" dirty="0">
                <a:solidFill>
                  <a:srgbClr val="000000"/>
                </a:solidFill>
                <a:latin typeface="Times New Roman" panose="02020603050405020304" pitchFamily="18" charset="0"/>
                <a:cs typeface="Times New Roman" panose="02020603050405020304" pitchFamily="18" charset="0"/>
              </a:rPr>
              <a:t>In conclusion, the research has identified temperature amplitude as the top weather variable that significantly influences cotton strength and fiber quality. </a:t>
            </a:r>
          </a:p>
        </p:txBody>
      </p:sp>
      <p:pic>
        <p:nvPicPr>
          <p:cNvPr id="60" name="Picture 59" descr="A map of the united states&#10;&#10;Description automatically generated">
            <a:extLst>
              <a:ext uri="{FF2B5EF4-FFF2-40B4-BE49-F238E27FC236}">
                <a16:creationId xmlns:a16="http://schemas.microsoft.com/office/drawing/2014/main" id="{8544F68E-0EE8-DE6A-C346-C98F08D65A42}"/>
              </a:ext>
            </a:extLst>
          </p:cNvPr>
          <p:cNvPicPr>
            <a:picLocks noChangeAspect="1"/>
          </p:cNvPicPr>
          <p:nvPr/>
        </p:nvPicPr>
        <p:blipFill rotWithShape="1">
          <a:blip r:embed="rId6"/>
          <a:srcRect t="16811" b="17765"/>
          <a:stretch/>
        </p:blipFill>
        <p:spPr>
          <a:xfrm>
            <a:off x="12279630" y="5161382"/>
            <a:ext cx="15095497" cy="9876135"/>
          </a:xfrm>
          <a:prstGeom prst="rect">
            <a:avLst/>
          </a:prstGeom>
          <a:ln w="38100">
            <a:solidFill>
              <a:schemeClr val="tx2"/>
            </a:solidFill>
          </a:ln>
        </p:spPr>
      </p:pic>
      <p:pic>
        <p:nvPicPr>
          <p:cNvPr id="62" name="Picture 61" descr="A graph of density and density&#10;&#10;Description automatically generated">
            <a:extLst>
              <a:ext uri="{FF2B5EF4-FFF2-40B4-BE49-F238E27FC236}">
                <a16:creationId xmlns:a16="http://schemas.microsoft.com/office/drawing/2014/main" id="{86663B5A-63AB-951B-03E9-0E150A74E6E7}"/>
              </a:ext>
            </a:extLst>
          </p:cNvPr>
          <p:cNvPicPr>
            <a:picLocks noChangeAspect="1"/>
          </p:cNvPicPr>
          <p:nvPr/>
        </p:nvPicPr>
        <p:blipFill rotWithShape="1">
          <a:blip r:embed="rId7"/>
          <a:srcRect l="978" b="54265"/>
          <a:stretch/>
        </p:blipFill>
        <p:spPr>
          <a:xfrm>
            <a:off x="12264628" y="16255121"/>
            <a:ext cx="11484864" cy="5304457"/>
          </a:xfrm>
          <a:prstGeom prst="rect">
            <a:avLst/>
          </a:prstGeom>
          <a:ln w="38100">
            <a:solidFill>
              <a:schemeClr val="tx2"/>
            </a:solidFill>
          </a:ln>
        </p:spPr>
      </p:pic>
      <p:pic>
        <p:nvPicPr>
          <p:cNvPr id="1024" name="Picture 1023" descr="A graph of density and density&#10;&#10;Description automatically generated">
            <a:extLst>
              <a:ext uri="{FF2B5EF4-FFF2-40B4-BE49-F238E27FC236}">
                <a16:creationId xmlns:a16="http://schemas.microsoft.com/office/drawing/2014/main" id="{7BA10162-63C4-BE67-5F5B-40C626E0AFF3}"/>
              </a:ext>
            </a:extLst>
          </p:cNvPr>
          <p:cNvPicPr>
            <a:picLocks noChangeAspect="1"/>
          </p:cNvPicPr>
          <p:nvPr/>
        </p:nvPicPr>
        <p:blipFill rotWithShape="1">
          <a:blip r:embed="rId8"/>
          <a:srcRect l="978" b="54562"/>
          <a:stretch/>
        </p:blipFill>
        <p:spPr>
          <a:xfrm>
            <a:off x="12333327" y="21873532"/>
            <a:ext cx="11481214" cy="5268313"/>
          </a:xfrm>
          <a:prstGeom prst="rect">
            <a:avLst/>
          </a:prstGeom>
          <a:ln w="38100">
            <a:solidFill>
              <a:schemeClr val="tx1"/>
            </a:solidFill>
          </a:ln>
        </p:spPr>
      </p:pic>
      <p:pic>
        <p:nvPicPr>
          <p:cNvPr id="1028" name="Picture 1027" descr="A graph of density and density&#10;&#10;Description automatically generated">
            <a:extLst>
              <a:ext uri="{FF2B5EF4-FFF2-40B4-BE49-F238E27FC236}">
                <a16:creationId xmlns:a16="http://schemas.microsoft.com/office/drawing/2014/main" id="{EA39498D-1FC0-441E-FF73-3545BF99F957}"/>
              </a:ext>
            </a:extLst>
          </p:cNvPr>
          <p:cNvPicPr>
            <a:picLocks noChangeAspect="1"/>
          </p:cNvPicPr>
          <p:nvPr/>
        </p:nvPicPr>
        <p:blipFill rotWithShape="1">
          <a:blip r:embed="rId9"/>
          <a:srcRect l="978" b="54562"/>
          <a:stretch/>
        </p:blipFill>
        <p:spPr>
          <a:xfrm>
            <a:off x="24090354" y="16314653"/>
            <a:ext cx="11481214" cy="5268313"/>
          </a:xfrm>
          <a:prstGeom prst="rect">
            <a:avLst/>
          </a:prstGeom>
          <a:ln w="38100">
            <a:solidFill>
              <a:schemeClr val="tx2"/>
            </a:solidFill>
          </a:ln>
        </p:spPr>
      </p:pic>
      <p:pic>
        <p:nvPicPr>
          <p:cNvPr id="1031" name="Picture 1030" descr="A graph of density and density&#10;&#10;Description automatically generated">
            <a:extLst>
              <a:ext uri="{FF2B5EF4-FFF2-40B4-BE49-F238E27FC236}">
                <a16:creationId xmlns:a16="http://schemas.microsoft.com/office/drawing/2014/main" id="{897C1C34-D0E5-44DD-F04A-2E3DC3199A23}"/>
              </a:ext>
            </a:extLst>
          </p:cNvPr>
          <p:cNvPicPr>
            <a:picLocks noChangeAspect="1"/>
          </p:cNvPicPr>
          <p:nvPr/>
        </p:nvPicPr>
        <p:blipFill rotWithShape="1">
          <a:blip r:embed="rId10"/>
          <a:srcRect l="978" b="54563"/>
          <a:stretch/>
        </p:blipFill>
        <p:spPr>
          <a:xfrm>
            <a:off x="24079217" y="21850562"/>
            <a:ext cx="11481214" cy="5268315"/>
          </a:xfrm>
          <a:prstGeom prst="rect">
            <a:avLst/>
          </a:prstGeom>
          <a:ln w="38100">
            <a:solidFill>
              <a:schemeClr val="tx2"/>
            </a:solidFill>
          </a:ln>
        </p:spPr>
      </p:pic>
      <p:pic>
        <p:nvPicPr>
          <p:cNvPr id="1033" name="Picture 1032" descr="A graph showing the temperature of a temperature&#10;&#10;Description automatically generated">
            <a:extLst>
              <a:ext uri="{FF2B5EF4-FFF2-40B4-BE49-F238E27FC236}">
                <a16:creationId xmlns:a16="http://schemas.microsoft.com/office/drawing/2014/main" id="{58AF1D85-783A-366A-F76A-4507555813E5}"/>
              </a:ext>
            </a:extLst>
          </p:cNvPr>
          <p:cNvPicPr>
            <a:picLocks noChangeAspect="1"/>
          </p:cNvPicPr>
          <p:nvPr/>
        </p:nvPicPr>
        <p:blipFill rotWithShape="1">
          <a:blip r:embed="rId11"/>
          <a:srcRect l="11688" t="12483" r="6437" b="13517"/>
          <a:stretch/>
        </p:blipFill>
        <p:spPr>
          <a:xfrm>
            <a:off x="35901293" y="17146427"/>
            <a:ext cx="7531046" cy="7828720"/>
          </a:xfrm>
          <a:prstGeom prst="rect">
            <a:avLst/>
          </a:prstGeom>
          <a:ln w="38100">
            <a:solidFill>
              <a:schemeClr val="tx1"/>
            </a:solidFill>
          </a:ln>
        </p:spPr>
      </p:pic>
      <p:pic>
        <p:nvPicPr>
          <p:cNvPr id="1041" name="Picture 1040" descr="A graph with numbers and a line&#10;&#10;Description automatically generated">
            <a:extLst>
              <a:ext uri="{FF2B5EF4-FFF2-40B4-BE49-F238E27FC236}">
                <a16:creationId xmlns:a16="http://schemas.microsoft.com/office/drawing/2014/main" id="{340C9E6F-8AE3-6DCF-99FD-F618FEC7C2F5}"/>
              </a:ext>
            </a:extLst>
          </p:cNvPr>
          <p:cNvPicPr>
            <a:picLocks noChangeAspect="1"/>
          </p:cNvPicPr>
          <p:nvPr/>
        </p:nvPicPr>
        <p:blipFill>
          <a:blip r:embed="rId12"/>
          <a:stretch>
            <a:fillRect/>
          </a:stretch>
        </p:blipFill>
        <p:spPr>
          <a:xfrm>
            <a:off x="35849227" y="4412497"/>
            <a:ext cx="7516368" cy="10611343"/>
          </a:xfrm>
          <a:prstGeom prst="rect">
            <a:avLst/>
          </a:prstGeom>
          <a:ln w="38100">
            <a:solidFill>
              <a:schemeClr val="tx1"/>
            </a:solidFill>
          </a:ln>
        </p:spPr>
      </p:pic>
      <p:pic>
        <p:nvPicPr>
          <p:cNvPr id="1043" name="Picture 1042" descr="A graph with numbers and a line&#10;&#10;Description automatically generated">
            <a:extLst>
              <a:ext uri="{FF2B5EF4-FFF2-40B4-BE49-F238E27FC236}">
                <a16:creationId xmlns:a16="http://schemas.microsoft.com/office/drawing/2014/main" id="{31623117-BBAD-120E-FD66-F1F82D8BAF34}"/>
              </a:ext>
            </a:extLst>
          </p:cNvPr>
          <p:cNvPicPr>
            <a:picLocks noChangeAspect="1"/>
          </p:cNvPicPr>
          <p:nvPr/>
        </p:nvPicPr>
        <p:blipFill>
          <a:blip r:embed="rId13"/>
          <a:stretch>
            <a:fillRect/>
          </a:stretch>
        </p:blipFill>
        <p:spPr>
          <a:xfrm>
            <a:off x="27863044" y="4373591"/>
            <a:ext cx="7516368" cy="10611343"/>
          </a:xfrm>
          <a:prstGeom prst="rect">
            <a:avLst/>
          </a:prstGeom>
          <a:ln w="38100">
            <a:solidFill>
              <a:schemeClr val="tx1"/>
            </a:solidFill>
          </a:ln>
        </p:spPr>
      </p:pic>
      <p:sp>
        <p:nvSpPr>
          <p:cNvPr id="1044" name="TextBox 1043">
            <a:extLst>
              <a:ext uri="{FF2B5EF4-FFF2-40B4-BE49-F238E27FC236}">
                <a16:creationId xmlns:a16="http://schemas.microsoft.com/office/drawing/2014/main" id="{578B57AE-EC2D-8050-9137-B13D96B84813}"/>
              </a:ext>
            </a:extLst>
          </p:cNvPr>
          <p:cNvSpPr txBox="1"/>
          <p:nvPr/>
        </p:nvSpPr>
        <p:spPr>
          <a:xfrm>
            <a:off x="12286263" y="15355436"/>
            <a:ext cx="11484864" cy="861774"/>
          </a:xfrm>
          <a:prstGeom prst="rect">
            <a:avLst/>
          </a:prstGeom>
          <a:solidFill>
            <a:schemeClr val="accent6">
              <a:lumMod val="20000"/>
              <a:lumOff val="80000"/>
            </a:schemeClr>
          </a:solidFill>
          <a:ln w="38100">
            <a:solidFill>
              <a:schemeClr val="tx2"/>
            </a:solidFill>
          </a:ln>
        </p:spPr>
        <p:txBody>
          <a:bodyPr wrap="square" rtlCol="0">
            <a:spAutoFit/>
          </a:bodyPr>
          <a:lstStyle/>
          <a:p>
            <a:pPr algn="ctr"/>
            <a:r>
              <a:rPr lang="en-US" sz="5000" dirty="0">
                <a:latin typeface="Times New Roman" panose="02020603050405020304" pitchFamily="18" charset="0"/>
                <a:cs typeface="Times New Roman" panose="02020603050405020304" pitchFamily="18" charset="0"/>
              </a:rPr>
              <a:t>Primary </a:t>
            </a:r>
          </a:p>
        </p:txBody>
      </p:sp>
      <p:sp>
        <p:nvSpPr>
          <p:cNvPr id="1045" name="TextBox 1044">
            <a:extLst>
              <a:ext uri="{FF2B5EF4-FFF2-40B4-BE49-F238E27FC236}">
                <a16:creationId xmlns:a16="http://schemas.microsoft.com/office/drawing/2014/main" id="{85FC9560-3885-49EC-9036-C3B6355E620E}"/>
              </a:ext>
            </a:extLst>
          </p:cNvPr>
          <p:cNvSpPr txBox="1"/>
          <p:nvPr/>
        </p:nvSpPr>
        <p:spPr>
          <a:xfrm>
            <a:off x="24064926" y="15381237"/>
            <a:ext cx="11481214" cy="861774"/>
          </a:xfrm>
          <a:prstGeom prst="rect">
            <a:avLst/>
          </a:prstGeom>
          <a:solidFill>
            <a:schemeClr val="accent6">
              <a:lumMod val="20000"/>
              <a:lumOff val="80000"/>
            </a:schemeClr>
          </a:solidFill>
          <a:ln w="38100">
            <a:solidFill>
              <a:schemeClr val="tx1"/>
            </a:solidFill>
          </a:ln>
        </p:spPr>
        <p:txBody>
          <a:bodyPr wrap="square" rtlCol="0">
            <a:spAutoFit/>
          </a:bodyPr>
          <a:lstStyle/>
          <a:p>
            <a:pPr algn="ctr"/>
            <a:r>
              <a:rPr lang="en-US" sz="5000" dirty="0">
                <a:latin typeface="Times New Roman" panose="02020603050405020304" pitchFamily="18" charset="0"/>
                <a:cs typeface="Times New Roman" panose="02020603050405020304" pitchFamily="18" charset="0"/>
              </a:rPr>
              <a:t>Secondary</a:t>
            </a:r>
          </a:p>
        </p:txBody>
      </p:sp>
      <p:sp>
        <p:nvSpPr>
          <p:cNvPr id="1046" name="TextBox 1045">
            <a:extLst>
              <a:ext uri="{FF2B5EF4-FFF2-40B4-BE49-F238E27FC236}">
                <a16:creationId xmlns:a16="http://schemas.microsoft.com/office/drawing/2014/main" id="{DAEF6E8F-D4CE-C31D-73BD-6A4191E76D5B}"/>
              </a:ext>
            </a:extLst>
          </p:cNvPr>
          <p:cNvSpPr txBox="1"/>
          <p:nvPr/>
        </p:nvSpPr>
        <p:spPr>
          <a:xfrm>
            <a:off x="35924221" y="15482229"/>
            <a:ext cx="7531046" cy="861774"/>
          </a:xfrm>
          <a:prstGeom prst="rect">
            <a:avLst/>
          </a:prstGeom>
          <a:solidFill>
            <a:schemeClr val="accent6">
              <a:lumMod val="20000"/>
              <a:lumOff val="80000"/>
            </a:schemeClr>
          </a:solidFill>
          <a:ln w="38100">
            <a:solidFill>
              <a:schemeClr val="tx1"/>
            </a:solidFill>
          </a:ln>
        </p:spPr>
        <p:txBody>
          <a:bodyPr wrap="square" rtlCol="0">
            <a:spAutoFit/>
          </a:bodyPr>
          <a:lstStyle/>
          <a:p>
            <a:pPr algn="ctr"/>
            <a:r>
              <a:rPr lang="en-US" sz="5000" dirty="0">
                <a:latin typeface="Times New Roman" panose="02020603050405020304" pitchFamily="18" charset="0"/>
                <a:cs typeface="Times New Roman" panose="02020603050405020304" pitchFamily="18" charset="0"/>
              </a:rPr>
              <a:t>Summarized</a:t>
            </a:r>
          </a:p>
        </p:txBody>
      </p:sp>
      <p:sp>
        <p:nvSpPr>
          <p:cNvPr id="1048" name="TextBox 1047">
            <a:extLst>
              <a:ext uri="{FF2B5EF4-FFF2-40B4-BE49-F238E27FC236}">
                <a16:creationId xmlns:a16="http://schemas.microsoft.com/office/drawing/2014/main" id="{45463C95-1A26-DFF0-80BC-AF2D1A9C4925}"/>
              </a:ext>
            </a:extLst>
          </p:cNvPr>
          <p:cNvSpPr txBox="1"/>
          <p:nvPr/>
        </p:nvSpPr>
        <p:spPr>
          <a:xfrm>
            <a:off x="16200613" y="27619093"/>
            <a:ext cx="19723608" cy="861774"/>
          </a:xfrm>
          <a:prstGeom prst="rect">
            <a:avLst/>
          </a:prstGeom>
          <a:solidFill>
            <a:schemeClr val="accent6">
              <a:lumMod val="20000"/>
              <a:lumOff val="80000"/>
            </a:schemeClr>
          </a:solidFill>
          <a:ln w="38100">
            <a:solidFill>
              <a:schemeClr val="tx1"/>
            </a:solidFill>
          </a:ln>
        </p:spPr>
        <p:txBody>
          <a:bodyPr wrap="square" rtlCol="0">
            <a:spAutoFit/>
          </a:bodyPr>
          <a:lstStyle/>
          <a:p>
            <a:pPr algn="ctr"/>
            <a:r>
              <a:rPr lang="en-US" sz="5000" dirty="0">
                <a:latin typeface="Times New Roman" panose="02020603050405020304" pitchFamily="18" charset="0"/>
                <a:cs typeface="Times New Roman" panose="02020603050405020304" pitchFamily="18" charset="0"/>
              </a:rPr>
              <a:t>R-Squared and RSME for Random Forest Algorithm</a:t>
            </a:r>
          </a:p>
        </p:txBody>
      </p:sp>
      <p:pic>
        <p:nvPicPr>
          <p:cNvPr id="1050" name="Picture 1049">
            <a:extLst>
              <a:ext uri="{FF2B5EF4-FFF2-40B4-BE49-F238E27FC236}">
                <a16:creationId xmlns:a16="http://schemas.microsoft.com/office/drawing/2014/main" id="{70426CB5-9CF8-442C-B84D-EFA46DBC58A4}"/>
              </a:ext>
            </a:extLst>
          </p:cNvPr>
          <p:cNvPicPr>
            <a:picLocks noChangeAspect="1"/>
          </p:cNvPicPr>
          <p:nvPr/>
        </p:nvPicPr>
        <p:blipFill>
          <a:blip r:embed="rId14"/>
          <a:stretch>
            <a:fillRect/>
          </a:stretch>
        </p:blipFill>
        <p:spPr>
          <a:xfrm>
            <a:off x="16200613" y="28518778"/>
            <a:ext cx="19723608" cy="2935223"/>
          </a:xfrm>
          <a:prstGeom prst="rect">
            <a:avLst/>
          </a:prstGeom>
          <a:ln w="38100">
            <a:solidFill>
              <a:schemeClr val="tx1"/>
            </a:solidFill>
          </a:ln>
        </p:spPr>
      </p:pic>
      <p:sp>
        <p:nvSpPr>
          <p:cNvPr id="1051" name="TextBox 1050">
            <a:extLst>
              <a:ext uri="{FF2B5EF4-FFF2-40B4-BE49-F238E27FC236}">
                <a16:creationId xmlns:a16="http://schemas.microsoft.com/office/drawing/2014/main" id="{A3CDD412-6212-EF3A-ADC5-216B4B78C44E}"/>
              </a:ext>
            </a:extLst>
          </p:cNvPr>
          <p:cNvSpPr txBox="1"/>
          <p:nvPr/>
        </p:nvSpPr>
        <p:spPr>
          <a:xfrm>
            <a:off x="45001543" y="14956971"/>
            <a:ext cx="184731" cy="369332"/>
          </a:xfrm>
          <a:prstGeom prst="rect">
            <a:avLst/>
          </a:prstGeom>
          <a:noFill/>
          <a:ln w="38100">
            <a:solidFill>
              <a:schemeClr val="tx1"/>
            </a:solidFill>
          </a:ln>
        </p:spPr>
        <p:txBody>
          <a:bodyPr wrap="none" rtlCol="0">
            <a:spAutoFit/>
          </a:bodyPr>
          <a:lstStyle/>
          <a:p>
            <a:endParaRPr lang="en-US" dirty="0"/>
          </a:p>
        </p:txBody>
      </p:sp>
    </p:spTree>
    <p:extLst>
      <p:ext uri="{BB962C8B-B14F-4D97-AF65-F5344CB8AC3E}">
        <p14:creationId xmlns:p14="http://schemas.microsoft.com/office/powerpoint/2010/main" val="4184008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1332</TotalTime>
  <Words>293</Words>
  <Application>Microsoft Macintosh PowerPoint</Application>
  <PresentationFormat>Custom</PresentationFormat>
  <Paragraphs>23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Catherine Chu</dc:creator>
  <cp:lastModifiedBy>Catherine Chu</cp:lastModifiedBy>
  <cp:revision>3</cp:revision>
  <dcterms:created xsi:type="dcterms:W3CDTF">2023-07-19T17:29:03Z</dcterms:created>
  <dcterms:modified xsi:type="dcterms:W3CDTF">2023-07-20T15:41:23Z</dcterms:modified>
</cp:coreProperties>
</file>