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FF"/>
    <a:srgbClr val="D2C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5754C-324C-61FD-A22F-61502335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FF632-E3DC-1951-C9DD-B5FD528B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A487F-30EB-F571-8188-ED7CD72C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0295C2-D4FA-9223-6A02-4813A6D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498F2-682B-D80C-C262-DB413958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0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60D0-95A0-45E7-1B2E-865FC1C7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560A-9DF6-20E9-3B54-991AADAA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1EFBB-F842-4AB4-5958-E0831FC9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8A0A8-FEBA-79F1-AF72-3C193249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D0139-D1D9-4660-EB4B-69BD076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4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E59F56-3D01-1317-ED5F-A331A7C9B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BA8B9-44ED-34CF-B9B4-1AE2F594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4B0E0-D05C-9B2E-AABC-92B1749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1A1C3-B0FE-7989-22C5-89DCF0E9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581E-4BC5-6514-47A5-A1D2B58E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9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FEBD5-66FF-1AB8-AB7E-8011DFA9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7EB44-45DC-0AF8-6049-14123E28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E6C13-A2CA-E338-875A-1B8019C0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D9DD4-2248-8397-9D77-FD750F02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C926D-128A-8A82-1905-AEFEE859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7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8C445-C529-9718-03D3-D9DD67C7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8D8-8805-BFA2-94A9-C5216C16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579C9-967E-B992-BC14-63B359DB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3CC90-4599-3B89-9715-5336418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86177-1BBD-30E4-3FAB-D99A544A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2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990D3-9871-B6BC-8E16-EC2212EE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8A901-064B-26CA-A4C5-9E7D62C11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31BDE-AC6A-17CF-549B-2B33E75E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90E9B-C0A6-4A8E-35D8-8CD623CB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85E32-C6AC-54E5-4CDE-8D0EA905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56A3-54F7-BE33-F3E0-DAFCD425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0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4F639-2B0F-A2C3-3361-E85C745F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BBDA41-B1BA-A6AF-D7AF-925DB03C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B4BBF4-49EC-8B99-BE04-30673A426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0A24B-00FE-D95A-485E-DFDA2DF8E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DB30C4-5844-A135-6C1A-8F03D9659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31F28D-A467-A175-3E62-8DA9E0FB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5A6CCA-C7F3-5B11-081B-48AC3536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A4FC2-8055-1555-6EDF-2A288D5C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67907-38B2-B04A-4998-0EB9792D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EFD711-CA4B-DBA5-066C-BFE51989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6DC70-DD35-68DA-6843-BC491DEB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B6E3CC-049E-C632-2616-A793F13E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CC3FB4-625F-A075-05C7-4930CCAD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4D327A-5634-9EEF-1268-7CC72A7E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086ED-3856-B832-309E-CB7D9B5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7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18E8F-0228-D8C9-D3C2-635D72B53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58487-FFE7-BB56-3160-585770B6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A4E76-4DE0-9582-5220-2D35C3C4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3AB47E-A518-F63D-D5F2-2BC36336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F8CE87-9676-C72E-5A90-3495DBF8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D9A26-7B94-5336-E9AB-980C5270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1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94232-98CA-7DDE-6BD3-CB1CB90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7A2C2B-BCDB-3387-6E76-A3DD311C3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3B46E-AA97-75C7-4A7E-DE4F9F61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2A8A3-6304-CA63-18B3-B50DE6A6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C3E37-2E45-7DCE-FA2D-87E57DE1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08A6-F98A-D2EC-AEF4-494D3B8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4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B2F327-CB9F-6B52-537E-5BF7834D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00CCD5-C148-EC40-44C7-31D9A864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7752F-C710-0CE9-D7D9-7FD41A509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872B-C8A4-4A29-8379-FB722D2C7C67}" type="datetimeFigureOut">
              <a:rPr lang="zh-CN" altLang="en-US" smtClean="0"/>
              <a:t>2025-01-27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F0EEC-CB07-092D-2F9E-9A81D8622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A2F0E9-7024-99DB-9D06-AF019E36C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FC232-C9A2-4A59-A847-38C462BDBC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4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2979414-6AB9-A153-16C1-1C5AB5DBD3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7F2E8"/>
              </a:clrFrom>
              <a:clrTo>
                <a:srgbClr val="F7F2E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5" r="22500"/>
          <a:stretch/>
        </p:blipFill>
        <p:spPr>
          <a:xfrm>
            <a:off x="7152484" y="1072018"/>
            <a:ext cx="4897219" cy="568402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C4E09FB-6ADC-593B-9B2D-EF89D324EE1C}"/>
              </a:ext>
            </a:extLst>
          </p:cNvPr>
          <p:cNvSpPr/>
          <p:nvPr/>
        </p:nvSpPr>
        <p:spPr>
          <a:xfrm>
            <a:off x="142296" y="281315"/>
            <a:ext cx="6234120" cy="40712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C01E790-6819-0E92-A695-78850A10D9DD}"/>
              </a:ext>
            </a:extLst>
          </p:cNvPr>
          <p:cNvSpPr/>
          <p:nvPr/>
        </p:nvSpPr>
        <p:spPr>
          <a:xfrm rot="5400000">
            <a:off x="3484899" y="1954987"/>
            <a:ext cx="1958789" cy="407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00B425-251E-90F5-B823-1880E3F31982}"/>
              </a:ext>
            </a:extLst>
          </p:cNvPr>
          <p:cNvSpPr/>
          <p:nvPr/>
        </p:nvSpPr>
        <p:spPr>
          <a:xfrm>
            <a:off x="329778" y="442859"/>
            <a:ext cx="5766222" cy="666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Garamond" panose="02020404030301010803" pitchFamily="18" charset="0"/>
              </a:rPr>
              <a:t>A</a:t>
            </a:r>
            <a:r>
              <a:rPr lang="en-US" altLang="zh-CN" sz="3200" b="0" i="0" dirty="0"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nalyzing key nodes in network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44E7798-B86D-8149-7AAA-104AAFC94BA7}"/>
              </a:ext>
            </a:extLst>
          </p:cNvPr>
          <p:cNvSpPr/>
          <p:nvPr/>
        </p:nvSpPr>
        <p:spPr>
          <a:xfrm rot="5400000">
            <a:off x="972610" y="1235119"/>
            <a:ext cx="463295" cy="407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437799-F033-1EEF-E1DF-2A84CD62D135}"/>
              </a:ext>
            </a:extLst>
          </p:cNvPr>
          <p:cNvSpPr/>
          <p:nvPr/>
        </p:nvSpPr>
        <p:spPr>
          <a:xfrm>
            <a:off x="329778" y="1751706"/>
            <a:ext cx="1748958" cy="930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Degree Centrality Algorithm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20EAF9-FCDF-6B15-B8CC-AD9A552978D2}"/>
              </a:ext>
            </a:extLst>
          </p:cNvPr>
          <p:cNvSpPr/>
          <p:nvPr/>
        </p:nvSpPr>
        <p:spPr>
          <a:xfrm>
            <a:off x="2237827" y="1751706"/>
            <a:ext cx="2364654" cy="930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Betweenness Centrality Algorithm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416421A-1F76-3550-E886-9B52DAA90C7C}"/>
              </a:ext>
            </a:extLst>
          </p:cNvPr>
          <p:cNvSpPr/>
          <p:nvPr/>
        </p:nvSpPr>
        <p:spPr>
          <a:xfrm rot="5400000">
            <a:off x="3188506" y="1239243"/>
            <a:ext cx="463296" cy="407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EF693A-A181-D69D-97D7-D674D3DEF148}"/>
              </a:ext>
            </a:extLst>
          </p:cNvPr>
          <p:cNvSpPr/>
          <p:nvPr/>
        </p:nvSpPr>
        <p:spPr>
          <a:xfrm>
            <a:off x="4761572" y="1751706"/>
            <a:ext cx="1385865" cy="930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PageRank Algorithm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0A8D4E6-485D-146B-A3BC-CE4F4A163F9F}"/>
              </a:ext>
            </a:extLst>
          </p:cNvPr>
          <p:cNvSpPr/>
          <p:nvPr/>
        </p:nvSpPr>
        <p:spPr>
          <a:xfrm rot="5400000">
            <a:off x="5222856" y="1235119"/>
            <a:ext cx="463296" cy="407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7D7F48-BDDF-C73F-1963-E53D97644422}"/>
              </a:ext>
            </a:extLst>
          </p:cNvPr>
          <p:cNvSpPr/>
          <p:nvPr/>
        </p:nvSpPr>
        <p:spPr>
          <a:xfrm>
            <a:off x="3799030" y="3245223"/>
            <a:ext cx="1330526" cy="930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K-Shell Algorithm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C11CAFF4-C68F-391F-6880-AC5CC1FD570D}"/>
              </a:ext>
            </a:extLst>
          </p:cNvPr>
          <p:cNvSpPr txBox="1">
            <a:spLocks/>
          </p:cNvSpPr>
          <p:nvPr/>
        </p:nvSpPr>
        <p:spPr>
          <a:xfrm>
            <a:off x="537266" y="4341424"/>
            <a:ext cx="5444179" cy="552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Lack of comprehension of real-world issues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A4E7341-13A9-F492-B97C-D754AC78B421}"/>
              </a:ext>
            </a:extLst>
          </p:cNvPr>
          <p:cNvSpPr/>
          <p:nvPr/>
        </p:nvSpPr>
        <p:spPr>
          <a:xfrm>
            <a:off x="5287543" y="3506953"/>
            <a:ext cx="1774904" cy="40707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9A65EA-D040-0017-1BC1-978BE28C9C1F}"/>
              </a:ext>
            </a:extLst>
          </p:cNvPr>
          <p:cNvSpPr/>
          <p:nvPr/>
        </p:nvSpPr>
        <p:spPr>
          <a:xfrm>
            <a:off x="7220433" y="3236079"/>
            <a:ext cx="2423927" cy="930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Modified K-Shell Algorithm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6166134-5758-FF1C-9C6C-537D68D92231}"/>
              </a:ext>
            </a:extLst>
          </p:cNvPr>
          <p:cNvSpPr/>
          <p:nvPr/>
        </p:nvSpPr>
        <p:spPr>
          <a:xfrm rot="16200000">
            <a:off x="9220960" y="2694575"/>
            <a:ext cx="455678" cy="41791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2CC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C9169D9-866C-9A70-5F0A-77AFBA65B45D}"/>
              </a:ext>
            </a:extLst>
          </p:cNvPr>
          <p:cNvSpPr/>
          <p:nvPr/>
        </p:nvSpPr>
        <p:spPr>
          <a:xfrm>
            <a:off x="7855416" y="1640452"/>
            <a:ext cx="3186766" cy="930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Garamond" panose="02020404030301010803" pitchFamily="18" charset="0"/>
              </a:rPr>
              <a:t>Node Weights </a:t>
            </a:r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and </a:t>
            </a:r>
            <a:r>
              <a:rPr lang="en-US" altLang="zh-CN" dirty="0">
                <a:solidFill>
                  <a:srgbClr val="7030A0"/>
                </a:solidFill>
                <a:latin typeface="Garamond" panose="02020404030301010803" pitchFamily="18" charset="0"/>
              </a:rPr>
              <a:t>Edge Weights</a:t>
            </a:r>
            <a:r>
              <a:rPr lang="en-US" altLang="zh-CN" dirty="0">
                <a:solidFill>
                  <a:schemeClr val="tx1"/>
                </a:solidFill>
                <a:latin typeface="Garamond" panose="02020404030301010803" pitchFamily="18" charset="0"/>
              </a:rPr>
              <a:t> based on 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Garamond" panose="02020404030301010803" pitchFamily="18" charset="0"/>
              </a:rPr>
              <a:t>Baltimore Transport Network</a:t>
            </a:r>
          </a:p>
        </p:txBody>
      </p:sp>
    </p:spTree>
    <p:extLst>
      <p:ext uri="{BB962C8B-B14F-4D97-AF65-F5344CB8AC3E}">
        <p14:creationId xmlns:p14="http://schemas.microsoft.com/office/powerpoint/2010/main" val="74042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Garamond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Wangzi Chen</dc:creator>
  <cp:lastModifiedBy>Wangzi Chen</cp:lastModifiedBy>
  <cp:revision>39</cp:revision>
  <dcterms:created xsi:type="dcterms:W3CDTF">2025-01-27T05:39:57Z</dcterms:created>
  <dcterms:modified xsi:type="dcterms:W3CDTF">2025-01-27T06:11:08Z</dcterms:modified>
</cp:coreProperties>
</file>