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60" r:id="rId9"/>
    <p:sldId id="274" r:id="rId10"/>
    <p:sldId id="275" r:id="rId11"/>
    <p:sldId id="276" r:id="rId12"/>
    <p:sldId id="281" r:id="rId13"/>
    <p:sldId id="282" r:id="rId14"/>
    <p:sldId id="283" r:id="rId15"/>
    <p:sldId id="284" r:id="rId16"/>
    <p:sldId id="285" r:id="rId17"/>
    <p:sldId id="262" r:id="rId18"/>
    <p:sldId id="269" r:id="rId19"/>
    <p:sldId id="271" r:id="rId20"/>
    <p:sldId id="286" r:id="rId21"/>
    <p:sldId id="288" r:id="rId22"/>
    <p:sldId id="287" r:id="rId23"/>
    <p:sldId id="289" r:id="rId24"/>
    <p:sldId id="290" r:id="rId25"/>
    <p:sldId id="291" r:id="rId26"/>
    <p:sldId id="292" r:id="rId27"/>
    <p:sldId id="293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6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E76-0E58-4BAD-BD2C-E537D3DF3A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06D6-EA04-43EA-9F5C-DF3486FED8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E76-0E58-4BAD-BD2C-E537D3DF3A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06D6-EA04-43EA-9F5C-DF3486FED8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E76-0E58-4BAD-BD2C-E537D3DF3A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06D6-EA04-43EA-9F5C-DF3486FED8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E76-0E58-4BAD-BD2C-E537D3DF3A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06D6-EA04-43EA-9F5C-DF3486FED8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E76-0E58-4BAD-BD2C-E537D3DF3A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06D6-EA04-43EA-9F5C-DF3486FED8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E76-0E58-4BAD-BD2C-E537D3DF3A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06D6-EA04-43EA-9F5C-DF3486FED8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E76-0E58-4BAD-BD2C-E537D3DF3A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06D6-EA04-43EA-9F5C-DF3486FED8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E76-0E58-4BAD-BD2C-E537D3DF3A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06D6-EA04-43EA-9F5C-DF3486FED8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E76-0E58-4BAD-BD2C-E537D3DF3A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06D6-EA04-43EA-9F5C-DF3486FED8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E76-0E58-4BAD-BD2C-E537D3DF3A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06D6-EA04-43EA-9F5C-DF3486FED8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3E76-0E58-4BAD-BD2C-E537D3DF3A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06D6-EA04-43EA-9F5C-DF3486FED8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3E76-0E58-4BAD-BD2C-E537D3DF3A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06D6-EA04-43EA-9F5C-DF3486FED8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11.xml"/><Relationship Id="rId2" Type="http://schemas.openxmlformats.org/officeDocument/2006/relationships/image" Target="../media/image20.png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2.xml"/><Relationship Id="rId2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5035" y="1122363"/>
            <a:ext cx="11029361" cy="2387600"/>
          </a:xfrm>
        </p:spPr>
        <p:txBody>
          <a:bodyPr>
            <a:normAutofit/>
          </a:bodyPr>
          <a:lstStyle/>
          <a:p>
            <a:r>
              <a:rPr lang="zh-CN" altLang="en-US" sz="5400" b="0" i="0" dirty="0"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基于</a:t>
            </a:r>
            <a:r>
              <a:rPr lang="en-US" altLang="zh-CN" sz="5400" b="0" i="0" dirty="0" err="1"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BiLSTM</a:t>
            </a:r>
            <a:r>
              <a:rPr lang="en-US" altLang="zh-CN" sz="5400" b="0" i="0" dirty="0"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-CRF</a:t>
            </a:r>
            <a:r>
              <a:rPr lang="zh-CN" altLang="en-US" sz="5400" b="0" i="0" dirty="0"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模型的</a:t>
            </a:r>
            <a:br>
              <a:rPr lang="en-US" altLang="zh-CN" sz="5400" b="0" i="0" dirty="0"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</a:br>
            <a:r>
              <a:rPr lang="zh-CN" altLang="en-US" sz="5400" b="0" i="0" dirty="0">
                <a:effectLst/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中文医疗命名实体识别</a:t>
            </a:r>
            <a:endParaRPr lang="zh-CN" altLang="en-US" sz="54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温家伟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2023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年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1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年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12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日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4365" y="2808605"/>
            <a:ext cx="8382000" cy="2385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初始化模型的各种参数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36925" y="2195195"/>
            <a:ext cx="5516880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定义模型的输入占位符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6845" y="3235325"/>
            <a:ext cx="6797040" cy="15316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词嵌入</a:t>
            </a:r>
            <a:r>
              <a:rPr lang="zh-CN" altLang="en-US"/>
              <a:t>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6365" y="2945765"/>
            <a:ext cx="6858000" cy="21107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双向 LSTM </a:t>
            </a:r>
            <a:r>
              <a:rPr lang="zh-CN" altLang="en-US"/>
              <a:t>层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10535" y="1825625"/>
            <a:ext cx="61702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损失函数</a:t>
            </a:r>
            <a:r>
              <a:rPr lang="zh-CN" altLang="en-US"/>
              <a:t>计算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24405" y="2560955"/>
            <a:ext cx="7741920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3.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成果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r="47108" b="56039"/>
          <a:stretch>
            <a:fillRect/>
          </a:stretch>
        </p:blipFill>
        <p:spPr>
          <a:xfrm>
            <a:off x="838200" y="1690688"/>
            <a:ext cx="9700182" cy="4261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3.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成果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 t="43618" r="34848"/>
          <a:stretch>
            <a:fillRect/>
          </a:stretch>
        </p:blipFill>
        <p:spPr>
          <a:xfrm>
            <a:off x="1046192" y="1621410"/>
            <a:ext cx="9383113" cy="429160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3.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成果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472180"/>
            <a:ext cx="10515600" cy="10579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爬取百度百科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6865" y="3101975"/>
            <a:ext cx="6477000" cy="1798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82040" y="1758950"/>
            <a:ext cx="10027920" cy="944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0.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识别目标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4627" y="887814"/>
            <a:ext cx="3784076" cy="588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我们对于实体的类别主要划分为九大类，包括：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1.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疾病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(dis)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，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2.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临床表现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(</a:t>
            </a:r>
            <a:r>
              <a:rPr lang="en-US" altLang="zh-CN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sym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)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，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3.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药物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(</a:t>
            </a:r>
            <a:r>
              <a:rPr lang="en-US" altLang="zh-CN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dru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)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，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4.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医疗设备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(</a:t>
            </a:r>
            <a:r>
              <a:rPr lang="en-US" altLang="zh-CN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equ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)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，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5.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医疗程序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(pro)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，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6.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身体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(bod)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，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7.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医学检验项目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(</a:t>
            </a:r>
            <a:r>
              <a:rPr lang="en-US" altLang="zh-CN" dirty="0" err="1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ite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)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，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8.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微生物类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(mic)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，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9.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科室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(dep)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。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593" y="1411671"/>
            <a:ext cx="4489564" cy="536022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调用</a:t>
            </a:r>
            <a:r>
              <a:rPr lang="en-US" altLang="zh-CN"/>
              <a:t>unit </a:t>
            </a:r>
            <a:r>
              <a:rPr lang="en-US" altLang="zh-CN"/>
              <a:t>api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0105" y="1852295"/>
            <a:ext cx="7970520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调用</a:t>
            </a:r>
            <a:r>
              <a:rPr lang="en-US" altLang="zh-CN"/>
              <a:t>unit </a:t>
            </a:r>
            <a:r>
              <a:rPr lang="en-US" altLang="zh-CN"/>
              <a:t>api</a:t>
            </a:r>
            <a:endParaRPr lang="en-US" altLang="zh-CN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0055" y="1825625"/>
            <a:ext cx="87712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调用</a:t>
            </a:r>
            <a:r>
              <a:rPr lang="en-US" altLang="zh-CN">
                <a:sym typeface="+mn-ea"/>
              </a:rPr>
              <a:t>unit api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90115"/>
            <a:ext cx="10515600" cy="36220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前端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88690" y="1825625"/>
            <a:ext cx="52139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前端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86075" y="1825625"/>
            <a:ext cx="64192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前端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4060" y="1825625"/>
            <a:ext cx="81826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前端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4060" y="1825625"/>
            <a:ext cx="81826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1.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分层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0403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1.1.</a:t>
            </a:r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查找层：基于汉字部首拆分的词模型</a:t>
            </a:r>
            <a:br>
              <a:rPr lang="en-US" altLang="zh-CN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</a:br>
            <a:r>
              <a:rPr lang="en-US" altLang="zh-CN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1.2.</a:t>
            </a:r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双向</a:t>
            </a:r>
            <a:r>
              <a:rPr lang="en-US" altLang="zh-CN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LSTM</a:t>
            </a:r>
            <a:r>
              <a:rPr lang="zh-CN" altLang="en-US" sz="40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层：自动提取特征</a:t>
            </a:r>
            <a:endParaRPr lang="zh-CN" altLang="en-US" sz="4000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798" y="0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1.1.</a:t>
            </a:r>
            <a:r>
              <a:rPr lang="zh-CN" altLang="en-US" sz="4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查找层：基于汉字部首拆分的词模型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02" y="1325563"/>
            <a:ext cx="7843101" cy="5433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最早我们是看到了一篇有关英语词根的文章。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给定一个单词中的每个字符的字符嵌入，分别以顺序和逆序的方式输入到前向和后向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LSTM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中。从单词派生的字符级表示是来自双向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LSTM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的前向和后向表示的</a:t>
            </a:r>
            <a:r>
              <a:rPr lang="zh-CN" altLang="en-US" dirty="0">
                <a:highlight>
                  <a:srgbClr val="FFFF00"/>
                </a:highlight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拼接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。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然后将这个字符级表示与来自单词查找表的单词级表示进行拼接。在测试过程中，没有在查找表中找到嵌入的单词将被映射到</a:t>
            </a:r>
            <a:r>
              <a:rPr lang="en-US" altLang="zh-CN" dirty="0">
                <a:highlight>
                  <a:srgbClr val="FFFF00"/>
                </a:highlight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UNK</a:t>
            </a:r>
            <a:r>
              <a:rPr lang="zh-CN" altLang="en-US" dirty="0">
                <a:highlight>
                  <a:srgbClr val="FFFF00"/>
                </a:highlight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嵌入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。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循环模型如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RNN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和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LSTM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能够对非常长的序列进行编码，然而，它们的表示偏向于最近的输入。因此，前向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LSTM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的最终表示将是单词</a:t>
            </a:r>
            <a:r>
              <a:rPr lang="zh-CN" altLang="en-US" dirty="0">
                <a:highlight>
                  <a:srgbClr val="FFFF00"/>
                </a:highlight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后缀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的准确表示，而后向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LSTM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的最终状态将更好地表示其</a:t>
            </a:r>
            <a:r>
              <a:rPr lang="zh-CN" altLang="en-US" dirty="0">
                <a:highlight>
                  <a:srgbClr val="FFFF00"/>
                </a:highlight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前缀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。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2528" y="1220726"/>
            <a:ext cx="4049207" cy="5281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798" y="0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1.1.</a:t>
            </a:r>
            <a:r>
              <a:rPr lang="zh-CN" altLang="en-US" sz="4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查找层：基于汉字部首拆分的词模型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4749" y="1325563"/>
            <a:ext cx="5200453" cy="5433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在现代中文中，字符内部的部首可能相比其原始形状有变化。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例如，汉字“脚”的第一个部首是“月”，这是篆文部首“⺼”（肉）的简化形式，而“早”的部首也是“月” 。这样就不好区分了。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所以，将最重要的简化部首替换为其传统的部首形式，以恢复其原始含义。</a:t>
            </a:r>
            <a:r>
              <a:rPr lang="zh-CN" altLang="en-US" dirty="0">
                <a:highlight>
                  <a:srgbClr val="FFFF00"/>
                </a:highlight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获得额外的标注效果。</a:t>
            </a:r>
            <a:endParaRPr lang="en-US" altLang="zh-CN" dirty="0">
              <a:highlight>
                <a:srgbClr val="FFFF00"/>
              </a:highlight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对于单部首的字符，我们将其自身作为其部首部分。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65" y="1325563"/>
            <a:ext cx="5705180" cy="23059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2" y="3782493"/>
            <a:ext cx="2092051" cy="20703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33" y="3942749"/>
            <a:ext cx="2273578" cy="26671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837" y="3979121"/>
            <a:ext cx="2046693" cy="19559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798" y="0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1.1.</a:t>
            </a:r>
            <a:r>
              <a:rPr lang="zh-CN" altLang="en-US" sz="4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查找层：基于汉字部首拆分的词模型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890" y="1375053"/>
            <a:ext cx="5203595" cy="5433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获取了构成每个汉字的所有部首，就能构建一个汉字的部首列表。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由于一个字符的每个部首都有一个唯一的位置，我们将一个字符的部首视为按书写顺序的序列。我们使用一个基于</a:t>
            </a:r>
            <a:r>
              <a:rPr lang="zh-CN" altLang="en-US" dirty="0">
                <a:highlight>
                  <a:srgbClr val="FFFF00"/>
                </a:highlight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部首级别的双向</a:t>
            </a:r>
            <a:r>
              <a:rPr lang="en-US" altLang="zh-CN" dirty="0">
                <a:highlight>
                  <a:srgbClr val="FFFF00"/>
                </a:highlight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LSTM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来捕捉部首信息。</a:t>
            </a:r>
            <a:endParaRPr lang="en-US" altLang="zh-CN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在这里，</a:t>
            </a:r>
            <a:r>
              <a:rPr lang="zh-CN" altLang="en-US" dirty="0">
                <a:highlight>
                  <a:srgbClr val="FFFF00"/>
                </a:highlight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汉字的部首成为了类似于英文词根的额外标注。</a:t>
            </a:r>
            <a:endParaRPr lang="en-US" altLang="zh-CN" dirty="0">
              <a:highlight>
                <a:srgbClr val="FFFF00"/>
              </a:highlight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345" y="1051157"/>
            <a:ext cx="5646655" cy="58068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sz="4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1.2.</a:t>
            </a:r>
            <a:r>
              <a:rPr lang="zh-CN" altLang="en-US" sz="4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双向</a:t>
            </a:r>
            <a:r>
              <a:rPr lang="en-US" altLang="zh-CN" sz="4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LSTM</a:t>
            </a:r>
            <a:r>
              <a:rPr lang="zh-CN" altLang="en-US" sz="4400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层：自动提取特征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537" y="1253331"/>
            <a:ext cx="11444926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用两个双向长短时记忆网络 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LSTM 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来分别编码每个单词左到右（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Left-to-Right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）和右到左（</a:t>
            </a:r>
            <a:r>
              <a:rPr lang="en-US" altLang="zh-CN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Right-to-Left</a:t>
            </a:r>
            <a:r>
              <a:rPr lang="zh-CN" altLang="en-US" dirty="0">
                <a:latin typeface="思源宋体 SemiBold" panose="02020600000000000000" pitchFamily="18" charset="-122"/>
                <a:ea typeface="思源宋体 SemiBold" panose="02020600000000000000" pitchFamily="18" charset="-122"/>
              </a:rPr>
              <a:t>）的上下文信息。并自动提取特征。</a:t>
            </a:r>
            <a:endParaRPr lang="zh-CN" altLang="en-US" dirty="0">
              <a:latin typeface="思源宋体 SemiBold" panose="02020600000000000000" pitchFamily="18" charset="-122"/>
              <a:ea typeface="思源宋体 SemiBold" panose="02020600000000000000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73897"/>
            <a:ext cx="12256454" cy="4784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数据预处理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5310" y="1691005"/>
            <a:ext cx="525843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58635" y="647700"/>
            <a:ext cx="4831080" cy="5394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46550" y="1825625"/>
            <a:ext cx="3898265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ZThmNjAzMWJlZjFkMmQwODUwMTJkYzE2ODFiYmFmYT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WPS 演示</Application>
  <PresentationFormat>宽屏</PresentationFormat>
  <Paragraphs>82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思源宋体 SemiBold</vt:lpstr>
      <vt:lpstr>微软雅黑</vt:lpstr>
      <vt:lpstr>Arial Unicode MS</vt:lpstr>
      <vt:lpstr>等线 Light</vt:lpstr>
      <vt:lpstr>等线</vt:lpstr>
      <vt:lpstr>Calibri</vt:lpstr>
      <vt:lpstr>Office 主题​​</vt:lpstr>
      <vt:lpstr>基于BiLSTM-CRF模型的 中文医疗命名实体识别</vt:lpstr>
      <vt:lpstr>0.识别目标</vt:lpstr>
      <vt:lpstr>1.分层</vt:lpstr>
      <vt:lpstr>1.1.查找层：基于汉字部首拆分的词模型</vt:lpstr>
      <vt:lpstr>1.1.查找层：基于汉字部首拆分的词模型</vt:lpstr>
      <vt:lpstr>1.1.查找层：基于汉字部首拆分的词模型</vt:lpstr>
      <vt:lpstr>1.2.双向LSTM层：自动提取特征</vt:lpstr>
      <vt:lpstr>2.数据预处理</vt:lpstr>
      <vt:lpstr>PowerPoint 演示文稿</vt:lpstr>
      <vt:lpstr>训练</vt:lpstr>
      <vt:lpstr>训练</vt:lpstr>
      <vt:lpstr>初始化模型的各种参数</vt:lpstr>
      <vt:lpstr>定义模型的输入占位符</vt:lpstr>
      <vt:lpstr>PowerPoint 演示文稿</vt:lpstr>
      <vt:lpstr>PowerPoint 演示文稿</vt:lpstr>
      <vt:lpstr>3.成果</vt:lpstr>
      <vt:lpstr>3.成果</vt:lpstr>
      <vt:lpstr>3.成果</vt:lpstr>
      <vt:lpstr>PowerPoint 演示文稿</vt:lpstr>
      <vt:lpstr>5.调用unit api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Wangzi Chen</dc:creator>
  <cp:lastModifiedBy>玮</cp:lastModifiedBy>
  <cp:revision>73</cp:revision>
  <dcterms:created xsi:type="dcterms:W3CDTF">2023-12-28T11:31:00Z</dcterms:created>
  <dcterms:modified xsi:type="dcterms:W3CDTF">2024-01-12T00:40:38Z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61B726604D28405788DBF9D226E6EED4_12</vt:lpwstr>
  </property>
  <property fmtid="{D5CDD505-2E9C-101B-9397-08002B2CF9AE}" pid="3" name="KSOProductBuildVer">
    <vt:lpwstr>2052-12.1.0.16120</vt:lpwstr>
  </property>
</Properties>
</file>