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9" r:id="rId2"/>
    <p:sldId id="398" r:id="rId3"/>
    <p:sldId id="388" r:id="rId4"/>
    <p:sldId id="390" r:id="rId5"/>
    <p:sldId id="312" r:id="rId6"/>
    <p:sldId id="374" r:id="rId7"/>
    <p:sldId id="373" r:id="rId8"/>
    <p:sldId id="344" r:id="rId9"/>
    <p:sldId id="372" r:id="rId10"/>
    <p:sldId id="375" r:id="rId11"/>
    <p:sldId id="391" r:id="rId12"/>
    <p:sldId id="355" r:id="rId13"/>
    <p:sldId id="356" r:id="rId14"/>
    <p:sldId id="379" r:id="rId15"/>
    <p:sldId id="354" r:id="rId16"/>
    <p:sldId id="377" r:id="rId17"/>
    <p:sldId id="394" r:id="rId18"/>
    <p:sldId id="261" r:id="rId19"/>
    <p:sldId id="338" r:id="rId20"/>
    <p:sldId id="399" r:id="rId21"/>
    <p:sldId id="382" r:id="rId22"/>
    <p:sldId id="385" r:id="rId23"/>
    <p:sldId id="393" r:id="rId24"/>
    <p:sldId id="363" r:id="rId25"/>
    <p:sldId id="348" r:id="rId26"/>
    <p:sldId id="330" r:id="rId27"/>
    <p:sldId id="294" r:id="rId28"/>
    <p:sldId id="380" r:id="rId29"/>
    <p:sldId id="376" r:id="rId30"/>
    <p:sldId id="358" r:id="rId31"/>
    <p:sldId id="381" r:id="rId32"/>
    <p:sldId id="357" r:id="rId33"/>
    <p:sldId id="359" r:id="rId34"/>
    <p:sldId id="395" r:id="rId35"/>
    <p:sldId id="367" r:id="rId36"/>
    <p:sldId id="386" r:id="rId37"/>
    <p:sldId id="319" r:id="rId38"/>
    <p:sldId id="397" r:id="rId39"/>
    <p:sldId id="360" r:id="rId40"/>
    <p:sldId id="260" r:id="rId41"/>
    <p:sldId id="396" r:id="rId42"/>
    <p:sldId id="262" r:id="rId43"/>
    <p:sldId id="371" r:id="rId44"/>
    <p:sldId id="317" r:id="rId45"/>
    <p:sldId id="387" r:id="rId46"/>
    <p:sldId id="370" r:id="rId4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梅建萍" initials="梅建萍" lastIdx="1" clrIdx="0">
    <p:extLst>
      <p:ext uri="{19B8F6BF-5375-455C-9EA6-DF929625EA0E}">
        <p15:presenceInfo xmlns:p15="http://schemas.microsoft.com/office/powerpoint/2012/main" userId="梅建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5548" autoAdjust="0"/>
  </p:normalViewPr>
  <p:slideViewPr>
    <p:cSldViewPr snapToGrid="0">
      <p:cViewPr varScale="1">
        <p:scale>
          <a:sx n="76" d="100"/>
          <a:sy n="76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367E6-351E-4D06-92D4-BA4B0646447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8C31CB0-2746-4CE3-A2FA-A49C1451C27F}">
      <dgm:prSet phldrT="[文本]" custT="1"/>
      <dgm:spPr/>
      <dgm:t>
        <a:bodyPr/>
        <a:lstStyle/>
        <a:p>
          <a:r>
            <a:rPr lang="zh-CN" altLang="en-US" sz="3200" dirty="0"/>
            <a:t>收集</a:t>
          </a:r>
        </a:p>
      </dgm:t>
    </dgm:pt>
    <dgm:pt modelId="{308912B1-B0FD-4F95-AA5B-A5F1E65AE3C1}" type="parTrans" cxnId="{81FD16B0-8EA5-4C29-8939-3D853410055B}">
      <dgm:prSet/>
      <dgm:spPr/>
      <dgm:t>
        <a:bodyPr/>
        <a:lstStyle/>
        <a:p>
          <a:endParaRPr lang="zh-CN" altLang="en-US"/>
        </a:p>
      </dgm:t>
    </dgm:pt>
    <dgm:pt modelId="{DF1E2DE1-B7D8-4E73-B223-044423E5BECB}" type="sibTrans" cxnId="{81FD16B0-8EA5-4C29-8939-3D853410055B}">
      <dgm:prSet/>
      <dgm:spPr/>
      <dgm:t>
        <a:bodyPr/>
        <a:lstStyle/>
        <a:p>
          <a:endParaRPr lang="zh-CN" altLang="en-US"/>
        </a:p>
      </dgm:t>
    </dgm:pt>
    <dgm:pt modelId="{7A1567FC-391C-4BB0-A00B-A25F8D618800}">
      <dgm:prSet phldrT="[文本]" custT="1"/>
      <dgm:spPr/>
      <dgm:t>
        <a:bodyPr/>
        <a:lstStyle/>
        <a:p>
          <a:r>
            <a:rPr lang="zh-CN" altLang="en-US" sz="3200" dirty="0"/>
            <a:t>预处理和表示</a:t>
          </a:r>
        </a:p>
      </dgm:t>
    </dgm:pt>
    <dgm:pt modelId="{270A4CDA-D851-47D1-BEF6-25B132171C4C}" type="parTrans" cxnId="{FB41FC4D-1B29-4BA0-BE5D-F54B30107F29}">
      <dgm:prSet/>
      <dgm:spPr/>
      <dgm:t>
        <a:bodyPr/>
        <a:lstStyle/>
        <a:p>
          <a:endParaRPr lang="zh-CN" altLang="en-US"/>
        </a:p>
      </dgm:t>
    </dgm:pt>
    <dgm:pt modelId="{59BEF8F4-BC5D-457F-A802-8D3E583EDD2D}" type="sibTrans" cxnId="{FB41FC4D-1B29-4BA0-BE5D-F54B30107F29}">
      <dgm:prSet/>
      <dgm:spPr/>
      <dgm:t>
        <a:bodyPr/>
        <a:lstStyle/>
        <a:p>
          <a:endParaRPr lang="zh-CN" altLang="en-US"/>
        </a:p>
      </dgm:t>
    </dgm:pt>
    <dgm:pt modelId="{02CEF526-1B42-4C58-BE79-AA0B4402C405}">
      <dgm:prSet phldrT="[文本]" custT="1"/>
      <dgm:spPr/>
      <dgm:t>
        <a:bodyPr/>
        <a:lstStyle/>
        <a:p>
          <a:r>
            <a:rPr lang="zh-CN" altLang="en-US" sz="3200" dirty="0"/>
            <a:t>建模和算法</a:t>
          </a:r>
        </a:p>
      </dgm:t>
    </dgm:pt>
    <dgm:pt modelId="{E6E1F3ED-63CD-47A2-BB8C-86A2C8D2F33B}" type="parTrans" cxnId="{4B0987EB-9BF0-42A9-B744-AEDBEF9F011E}">
      <dgm:prSet/>
      <dgm:spPr/>
      <dgm:t>
        <a:bodyPr/>
        <a:lstStyle/>
        <a:p>
          <a:endParaRPr lang="zh-CN" altLang="en-US"/>
        </a:p>
      </dgm:t>
    </dgm:pt>
    <dgm:pt modelId="{A892ABAA-5009-4980-AF3E-250F5EBE6854}" type="sibTrans" cxnId="{4B0987EB-9BF0-42A9-B744-AEDBEF9F011E}">
      <dgm:prSet/>
      <dgm:spPr/>
      <dgm:t>
        <a:bodyPr/>
        <a:lstStyle/>
        <a:p>
          <a:endParaRPr lang="zh-CN" altLang="en-US"/>
        </a:p>
      </dgm:t>
    </dgm:pt>
    <dgm:pt modelId="{3B189F61-27E2-4ACF-9D52-ECFF4C6B414A}">
      <dgm:prSet custT="1"/>
      <dgm:spPr/>
      <dgm:t>
        <a:bodyPr/>
        <a:lstStyle/>
        <a:p>
          <a:r>
            <a:rPr lang="zh-CN" altLang="en-US" sz="3200" dirty="0"/>
            <a:t>结果分析、可视化</a:t>
          </a:r>
        </a:p>
      </dgm:t>
    </dgm:pt>
    <dgm:pt modelId="{92A27C74-33E3-4679-9395-51804520847E}" type="parTrans" cxnId="{EEA5E8A5-400C-4266-948D-C156B021A1C1}">
      <dgm:prSet/>
      <dgm:spPr/>
      <dgm:t>
        <a:bodyPr/>
        <a:lstStyle/>
        <a:p>
          <a:endParaRPr lang="zh-CN" altLang="en-US"/>
        </a:p>
      </dgm:t>
    </dgm:pt>
    <dgm:pt modelId="{A488629A-70F6-439F-9BE3-F4B42D3F1F19}" type="sibTrans" cxnId="{EEA5E8A5-400C-4266-948D-C156B021A1C1}">
      <dgm:prSet/>
      <dgm:spPr/>
      <dgm:t>
        <a:bodyPr/>
        <a:lstStyle/>
        <a:p>
          <a:endParaRPr lang="zh-CN" altLang="en-US"/>
        </a:p>
      </dgm:t>
    </dgm:pt>
    <dgm:pt modelId="{A9CA1E1A-B2AA-41C7-9C8B-6866BC4D97AB}" type="pres">
      <dgm:prSet presAssocID="{50A367E6-351E-4D06-92D4-BA4B06464475}" presName="Name0" presStyleCnt="0">
        <dgm:presLayoutVars>
          <dgm:dir/>
          <dgm:resizeHandles val="exact"/>
        </dgm:presLayoutVars>
      </dgm:prSet>
      <dgm:spPr/>
    </dgm:pt>
    <dgm:pt modelId="{E2B4D4B9-4916-4969-BBC0-6A8E045CB06D}" type="pres">
      <dgm:prSet presAssocID="{48C31CB0-2746-4CE3-A2FA-A49C1451C27F}" presName="parTxOnly" presStyleLbl="node1" presStyleIdx="0" presStyleCnt="4" custScaleX="35512" custScaleY="51235">
        <dgm:presLayoutVars>
          <dgm:bulletEnabled val="1"/>
        </dgm:presLayoutVars>
      </dgm:prSet>
      <dgm:spPr/>
    </dgm:pt>
    <dgm:pt modelId="{7AEE5B3D-AB76-4E9D-98D3-D97720E84FF0}" type="pres">
      <dgm:prSet presAssocID="{DF1E2DE1-B7D8-4E73-B223-044423E5BECB}" presName="parSpace" presStyleCnt="0"/>
      <dgm:spPr/>
    </dgm:pt>
    <dgm:pt modelId="{FF3A9590-D5C9-4719-AD24-F1769B86D46A}" type="pres">
      <dgm:prSet presAssocID="{7A1567FC-391C-4BB0-A00B-A25F8D618800}" presName="parTxOnly" presStyleLbl="node1" presStyleIdx="1" presStyleCnt="4" custScaleX="68272">
        <dgm:presLayoutVars>
          <dgm:bulletEnabled val="1"/>
        </dgm:presLayoutVars>
      </dgm:prSet>
      <dgm:spPr/>
    </dgm:pt>
    <dgm:pt modelId="{37E4C5A8-DEC9-4C22-90D4-92A1F05112E0}" type="pres">
      <dgm:prSet presAssocID="{59BEF8F4-BC5D-457F-A802-8D3E583EDD2D}" presName="parSpace" presStyleCnt="0"/>
      <dgm:spPr/>
    </dgm:pt>
    <dgm:pt modelId="{69722DB5-6212-4B38-A638-AAA41695746F}" type="pres">
      <dgm:prSet presAssocID="{02CEF526-1B42-4C58-BE79-AA0B4402C405}" presName="parTxOnly" presStyleLbl="node1" presStyleIdx="2" presStyleCnt="4" custScaleX="70573">
        <dgm:presLayoutVars>
          <dgm:bulletEnabled val="1"/>
        </dgm:presLayoutVars>
      </dgm:prSet>
      <dgm:spPr/>
    </dgm:pt>
    <dgm:pt modelId="{4A2BA929-B813-4C09-AF22-8957FAD5156E}" type="pres">
      <dgm:prSet presAssocID="{A892ABAA-5009-4980-AF3E-250F5EBE6854}" presName="parSpace" presStyleCnt="0"/>
      <dgm:spPr/>
    </dgm:pt>
    <dgm:pt modelId="{40A3B005-3E02-4AFE-8D4B-7FA18277601F}" type="pres">
      <dgm:prSet presAssocID="{3B189F61-27E2-4ACF-9D52-ECFF4C6B414A}" presName="parTxOnly" presStyleLbl="node1" presStyleIdx="3" presStyleCnt="4" custScaleX="61707">
        <dgm:presLayoutVars>
          <dgm:bulletEnabled val="1"/>
        </dgm:presLayoutVars>
      </dgm:prSet>
      <dgm:spPr/>
    </dgm:pt>
  </dgm:ptLst>
  <dgm:cxnLst>
    <dgm:cxn modelId="{F3A56F19-2181-42E6-BBA4-CEC851B9EC7F}" type="presOf" srcId="{48C31CB0-2746-4CE3-A2FA-A49C1451C27F}" destId="{E2B4D4B9-4916-4969-BBC0-6A8E045CB06D}" srcOrd="0" destOrd="0" presId="urn:microsoft.com/office/officeart/2005/8/layout/hChevron3"/>
    <dgm:cxn modelId="{867CED30-A66F-451B-A22F-24B1729482CB}" type="presOf" srcId="{50A367E6-351E-4D06-92D4-BA4B06464475}" destId="{A9CA1E1A-B2AA-41C7-9C8B-6866BC4D97AB}" srcOrd="0" destOrd="0" presId="urn:microsoft.com/office/officeart/2005/8/layout/hChevron3"/>
    <dgm:cxn modelId="{FB41FC4D-1B29-4BA0-BE5D-F54B30107F29}" srcId="{50A367E6-351E-4D06-92D4-BA4B06464475}" destId="{7A1567FC-391C-4BB0-A00B-A25F8D618800}" srcOrd="1" destOrd="0" parTransId="{270A4CDA-D851-47D1-BEF6-25B132171C4C}" sibTransId="{59BEF8F4-BC5D-457F-A802-8D3E583EDD2D}"/>
    <dgm:cxn modelId="{49978E59-9452-4E0F-A5C0-990D708B902A}" type="presOf" srcId="{3B189F61-27E2-4ACF-9D52-ECFF4C6B414A}" destId="{40A3B005-3E02-4AFE-8D4B-7FA18277601F}" srcOrd="0" destOrd="0" presId="urn:microsoft.com/office/officeart/2005/8/layout/hChevron3"/>
    <dgm:cxn modelId="{5E6E9559-B5AF-4B17-834E-4DE0B79E7429}" type="presOf" srcId="{02CEF526-1B42-4C58-BE79-AA0B4402C405}" destId="{69722DB5-6212-4B38-A638-AAA41695746F}" srcOrd="0" destOrd="0" presId="urn:microsoft.com/office/officeart/2005/8/layout/hChevron3"/>
    <dgm:cxn modelId="{EEA5E8A5-400C-4266-948D-C156B021A1C1}" srcId="{50A367E6-351E-4D06-92D4-BA4B06464475}" destId="{3B189F61-27E2-4ACF-9D52-ECFF4C6B414A}" srcOrd="3" destOrd="0" parTransId="{92A27C74-33E3-4679-9395-51804520847E}" sibTransId="{A488629A-70F6-439F-9BE3-F4B42D3F1F19}"/>
    <dgm:cxn modelId="{81FD16B0-8EA5-4C29-8939-3D853410055B}" srcId="{50A367E6-351E-4D06-92D4-BA4B06464475}" destId="{48C31CB0-2746-4CE3-A2FA-A49C1451C27F}" srcOrd="0" destOrd="0" parTransId="{308912B1-B0FD-4F95-AA5B-A5F1E65AE3C1}" sibTransId="{DF1E2DE1-B7D8-4E73-B223-044423E5BECB}"/>
    <dgm:cxn modelId="{4B0987EB-9BF0-42A9-B744-AEDBEF9F011E}" srcId="{50A367E6-351E-4D06-92D4-BA4B06464475}" destId="{02CEF526-1B42-4C58-BE79-AA0B4402C405}" srcOrd="2" destOrd="0" parTransId="{E6E1F3ED-63CD-47A2-BB8C-86A2C8D2F33B}" sibTransId="{A892ABAA-5009-4980-AF3E-250F5EBE6854}"/>
    <dgm:cxn modelId="{7EEBABEB-8D78-48A1-B75D-71E101EBD778}" type="presOf" srcId="{7A1567FC-391C-4BB0-A00B-A25F8D618800}" destId="{FF3A9590-D5C9-4719-AD24-F1769B86D46A}" srcOrd="0" destOrd="0" presId="urn:microsoft.com/office/officeart/2005/8/layout/hChevron3"/>
    <dgm:cxn modelId="{4A447F51-AF90-4A22-A09E-86C75DE2BD56}" type="presParOf" srcId="{A9CA1E1A-B2AA-41C7-9C8B-6866BC4D97AB}" destId="{E2B4D4B9-4916-4969-BBC0-6A8E045CB06D}" srcOrd="0" destOrd="0" presId="urn:microsoft.com/office/officeart/2005/8/layout/hChevron3"/>
    <dgm:cxn modelId="{17216B06-C6E5-4C14-816C-E6C54871CAEA}" type="presParOf" srcId="{A9CA1E1A-B2AA-41C7-9C8B-6866BC4D97AB}" destId="{7AEE5B3D-AB76-4E9D-98D3-D97720E84FF0}" srcOrd="1" destOrd="0" presId="urn:microsoft.com/office/officeart/2005/8/layout/hChevron3"/>
    <dgm:cxn modelId="{DDE5BE22-5C2B-46BE-8350-EFA8715E00DE}" type="presParOf" srcId="{A9CA1E1A-B2AA-41C7-9C8B-6866BC4D97AB}" destId="{FF3A9590-D5C9-4719-AD24-F1769B86D46A}" srcOrd="2" destOrd="0" presId="urn:microsoft.com/office/officeart/2005/8/layout/hChevron3"/>
    <dgm:cxn modelId="{23B5D235-5C83-4645-A228-9C7F11259BAD}" type="presParOf" srcId="{A9CA1E1A-B2AA-41C7-9C8B-6866BC4D97AB}" destId="{37E4C5A8-DEC9-4C22-90D4-92A1F05112E0}" srcOrd="3" destOrd="0" presId="urn:microsoft.com/office/officeart/2005/8/layout/hChevron3"/>
    <dgm:cxn modelId="{BF233964-6FAA-47F4-A19C-6E547F0935D3}" type="presParOf" srcId="{A9CA1E1A-B2AA-41C7-9C8B-6866BC4D97AB}" destId="{69722DB5-6212-4B38-A638-AAA41695746F}" srcOrd="4" destOrd="0" presId="urn:microsoft.com/office/officeart/2005/8/layout/hChevron3"/>
    <dgm:cxn modelId="{2E1A12F8-713B-420F-87B4-0C30AB277BE9}" type="presParOf" srcId="{A9CA1E1A-B2AA-41C7-9C8B-6866BC4D97AB}" destId="{4A2BA929-B813-4C09-AF22-8957FAD5156E}" srcOrd="5" destOrd="0" presId="urn:microsoft.com/office/officeart/2005/8/layout/hChevron3"/>
    <dgm:cxn modelId="{EF33B6C7-21B2-44E6-9505-00A95B156702}" type="presParOf" srcId="{A9CA1E1A-B2AA-41C7-9C8B-6866BC4D97AB}" destId="{40A3B005-3E02-4AFE-8D4B-7FA18277601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71A984-C9A4-4E5E-8CA9-70C176B27AE3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2DE12453-B5C1-4368-BC97-24A70DE9C0A2}">
      <dgm:prSet phldrT="[文本]" custT="1"/>
      <dgm:spPr/>
      <dgm:t>
        <a:bodyPr/>
        <a:lstStyle/>
        <a:p>
          <a:r>
            <a:rPr lang="zh-CN" altLang="en-US" sz="3600" dirty="0"/>
            <a:t>预处理和表示</a:t>
          </a:r>
        </a:p>
      </dgm:t>
    </dgm:pt>
    <dgm:pt modelId="{641753D6-B3E0-4EB5-932F-8BDD391C8DBC}" type="parTrans" cxnId="{F2D93BE7-E401-4F63-9225-0DFEA7E158A0}">
      <dgm:prSet/>
      <dgm:spPr/>
      <dgm:t>
        <a:bodyPr/>
        <a:lstStyle/>
        <a:p>
          <a:endParaRPr lang="zh-CN" altLang="en-US"/>
        </a:p>
      </dgm:t>
    </dgm:pt>
    <dgm:pt modelId="{292A6B24-87FB-4023-9DED-A4CB4ED1053E}" type="sibTrans" cxnId="{F2D93BE7-E401-4F63-9225-0DFEA7E158A0}">
      <dgm:prSet/>
      <dgm:spPr/>
      <dgm:t>
        <a:bodyPr/>
        <a:lstStyle/>
        <a:p>
          <a:endParaRPr lang="zh-CN" altLang="en-US"/>
        </a:p>
      </dgm:t>
    </dgm:pt>
    <dgm:pt modelId="{A674DA59-91F6-42DF-80E5-FEF534CA3838}">
      <dgm:prSet phldrT="[文本]" custT="1"/>
      <dgm:spPr/>
      <dgm:t>
        <a:bodyPr/>
        <a:lstStyle/>
        <a:p>
          <a:r>
            <a:rPr lang="zh-CN" altLang="en-US" sz="3200" dirty="0"/>
            <a:t>模型和算法</a:t>
          </a:r>
        </a:p>
      </dgm:t>
    </dgm:pt>
    <dgm:pt modelId="{9BCB59B9-4974-42FF-BFC2-4569BA5DC94D}" type="parTrans" cxnId="{FDB78427-1405-4207-995A-E6D093AF80D8}">
      <dgm:prSet/>
      <dgm:spPr/>
      <dgm:t>
        <a:bodyPr/>
        <a:lstStyle/>
        <a:p>
          <a:endParaRPr lang="zh-CN" altLang="en-US"/>
        </a:p>
      </dgm:t>
    </dgm:pt>
    <dgm:pt modelId="{B04AFE95-329D-4600-9768-869B20483285}" type="sibTrans" cxnId="{FDB78427-1405-4207-995A-E6D093AF80D8}">
      <dgm:prSet/>
      <dgm:spPr/>
      <dgm:t>
        <a:bodyPr/>
        <a:lstStyle/>
        <a:p>
          <a:endParaRPr lang="zh-CN" altLang="en-US"/>
        </a:p>
      </dgm:t>
    </dgm:pt>
    <dgm:pt modelId="{459F3259-3F42-4E30-8346-4C932DD008F8}">
      <dgm:prSet phldrT="[文本]" custT="1"/>
      <dgm:spPr/>
      <dgm:t>
        <a:bodyPr/>
        <a:lstStyle/>
        <a:p>
          <a:r>
            <a:rPr lang="zh-CN" altLang="en-US" sz="3200" dirty="0"/>
            <a:t>应用</a:t>
          </a:r>
        </a:p>
      </dgm:t>
    </dgm:pt>
    <dgm:pt modelId="{81C4279E-2D62-4B8F-9243-A28C33A18782}" type="parTrans" cxnId="{4FC71F61-4605-41B7-B9B4-68FEA718FBD4}">
      <dgm:prSet/>
      <dgm:spPr/>
      <dgm:t>
        <a:bodyPr/>
        <a:lstStyle/>
        <a:p>
          <a:endParaRPr lang="zh-CN" altLang="en-US"/>
        </a:p>
      </dgm:t>
    </dgm:pt>
    <dgm:pt modelId="{3C6F9CCA-A4C1-41C2-9174-05EBA7467F11}" type="sibTrans" cxnId="{4FC71F61-4605-41B7-B9B4-68FEA718FBD4}">
      <dgm:prSet/>
      <dgm:spPr/>
      <dgm:t>
        <a:bodyPr/>
        <a:lstStyle/>
        <a:p>
          <a:endParaRPr lang="zh-CN" altLang="en-US"/>
        </a:p>
      </dgm:t>
    </dgm:pt>
    <dgm:pt modelId="{A7D0A768-344B-4957-B8B0-94B39508C0DB}" type="pres">
      <dgm:prSet presAssocID="{5271A984-C9A4-4E5E-8CA9-70C176B27AE3}" presName="Name0" presStyleCnt="0">
        <dgm:presLayoutVars>
          <dgm:dir/>
          <dgm:animLvl val="lvl"/>
          <dgm:resizeHandles val="exact"/>
        </dgm:presLayoutVars>
      </dgm:prSet>
      <dgm:spPr/>
    </dgm:pt>
    <dgm:pt modelId="{AE90E1DB-1B3A-43DC-BFAA-A6FFBE7FEA65}" type="pres">
      <dgm:prSet presAssocID="{2DE12453-B5C1-4368-BC97-24A70DE9C0A2}" presName="Name8" presStyleCnt="0"/>
      <dgm:spPr/>
    </dgm:pt>
    <dgm:pt modelId="{14280152-CC88-4FD0-8E0B-05F2D9D73525}" type="pres">
      <dgm:prSet presAssocID="{2DE12453-B5C1-4368-BC97-24A70DE9C0A2}" presName="level" presStyleLbl="node1" presStyleIdx="0" presStyleCnt="3">
        <dgm:presLayoutVars>
          <dgm:chMax val="1"/>
          <dgm:bulletEnabled val="1"/>
        </dgm:presLayoutVars>
      </dgm:prSet>
      <dgm:spPr/>
    </dgm:pt>
    <dgm:pt modelId="{55F954C4-4C7E-46D4-ADAF-5BB0E17B0149}" type="pres">
      <dgm:prSet presAssocID="{2DE12453-B5C1-4368-BC97-24A70DE9C0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591AE0-71D3-4C7A-952E-02D09C33DAAE}" type="pres">
      <dgm:prSet presAssocID="{A674DA59-91F6-42DF-80E5-FEF534CA3838}" presName="Name8" presStyleCnt="0"/>
      <dgm:spPr/>
    </dgm:pt>
    <dgm:pt modelId="{661E88E9-3CE3-4FAE-B3F3-8437CE848557}" type="pres">
      <dgm:prSet presAssocID="{A674DA59-91F6-42DF-80E5-FEF534CA3838}" presName="level" presStyleLbl="node1" presStyleIdx="1" presStyleCnt="3">
        <dgm:presLayoutVars>
          <dgm:chMax val="1"/>
          <dgm:bulletEnabled val="1"/>
        </dgm:presLayoutVars>
      </dgm:prSet>
      <dgm:spPr/>
    </dgm:pt>
    <dgm:pt modelId="{4170D357-9150-451A-AFA6-EEAD9FB80AE8}" type="pres">
      <dgm:prSet presAssocID="{A674DA59-91F6-42DF-80E5-FEF534CA383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59E24C6-6C24-4D1E-9372-193FED2928FF}" type="pres">
      <dgm:prSet presAssocID="{459F3259-3F42-4E30-8346-4C932DD008F8}" presName="Name8" presStyleCnt="0"/>
      <dgm:spPr/>
    </dgm:pt>
    <dgm:pt modelId="{F2CB9F65-7516-499C-A9B7-E53993B40904}" type="pres">
      <dgm:prSet presAssocID="{459F3259-3F42-4E30-8346-4C932DD008F8}" presName="level" presStyleLbl="node1" presStyleIdx="2" presStyleCnt="3">
        <dgm:presLayoutVars>
          <dgm:chMax val="1"/>
          <dgm:bulletEnabled val="1"/>
        </dgm:presLayoutVars>
      </dgm:prSet>
      <dgm:spPr/>
    </dgm:pt>
    <dgm:pt modelId="{A68A61A9-54ED-468D-95AD-86E047EB8D41}" type="pres">
      <dgm:prSet presAssocID="{459F3259-3F42-4E30-8346-4C932DD008F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2FFDE00-47C8-4D66-AFAE-EFFA1DC8FFDA}" type="presOf" srcId="{2DE12453-B5C1-4368-BC97-24A70DE9C0A2}" destId="{14280152-CC88-4FD0-8E0B-05F2D9D73525}" srcOrd="0" destOrd="0" presId="urn:microsoft.com/office/officeart/2005/8/layout/pyramid3"/>
    <dgm:cxn modelId="{781BD802-AA54-4567-B0E2-37501DDF64E9}" type="presOf" srcId="{459F3259-3F42-4E30-8346-4C932DD008F8}" destId="{F2CB9F65-7516-499C-A9B7-E53993B40904}" srcOrd="0" destOrd="0" presId="urn:microsoft.com/office/officeart/2005/8/layout/pyramid3"/>
    <dgm:cxn modelId="{EDE6200D-9EB0-447C-A169-AC53740A47A0}" type="presOf" srcId="{2DE12453-B5C1-4368-BC97-24A70DE9C0A2}" destId="{55F954C4-4C7E-46D4-ADAF-5BB0E17B0149}" srcOrd="1" destOrd="0" presId="urn:microsoft.com/office/officeart/2005/8/layout/pyramid3"/>
    <dgm:cxn modelId="{BF664F0D-2AFF-4247-8521-50EFF86A003D}" type="presOf" srcId="{459F3259-3F42-4E30-8346-4C932DD008F8}" destId="{A68A61A9-54ED-468D-95AD-86E047EB8D41}" srcOrd="1" destOrd="0" presId="urn:microsoft.com/office/officeart/2005/8/layout/pyramid3"/>
    <dgm:cxn modelId="{FDB78427-1405-4207-995A-E6D093AF80D8}" srcId="{5271A984-C9A4-4E5E-8CA9-70C176B27AE3}" destId="{A674DA59-91F6-42DF-80E5-FEF534CA3838}" srcOrd="1" destOrd="0" parTransId="{9BCB59B9-4974-42FF-BFC2-4569BA5DC94D}" sibTransId="{B04AFE95-329D-4600-9768-869B20483285}"/>
    <dgm:cxn modelId="{2CC2E52F-0C03-4511-ACD0-D966F5BEBC7D}" type="presOf" srcId="{A674DA59-91F6-42DF-80E5-FEF534CA3838}" destId="{661E88E9-3CE3-4FAE-B3F3-8437CE848557}" srcOrd="0" destOrd="0" presId="urn:microsoft.com/office/officeart/2005/8/layout/pyramid3"/>
    <dgm:cxn modelId="{ECCA6C3B-A39E-44F2-B73A-54DF2CDCF3AA}" type="presOf" srcId="{A674DA59-91F6-42DF-80E5-FEF534CA3838}" destId="{4170D357-9150-451A-AFA6-EEAD9FB80AE8}" srcOrd="1" destOrd="0" presId="urn:microsoft.com/office/officeart/2005/8/layout/pyramid3"/>
    <dgm:cxn modelId="{4FC71F61-4605-41B7-B9B4-68FEA718FBD4}" srcId="{5271A984-C9A4-4E5E-8CA9-70C176B27AE3}" destId="{459F3259-3F42-4E30-8346-4C932DD008F8}" srcOrd="2" destOrd="0" parTransId="{81C4279E-2D62-4B8F-9243-A28C33A18782}" sibTransId="{3C6F9CCA-A4C1-41C2-9174-05EBA7467F11}"/>
    <dgm:cxn modelId="{F0B3759B-9405-456E-8804-5CD60077675A}" type="presOf" srcId="{5271A984-C9A4-4E5E-8CA9-70C176B27AE3}" destId="{A7D0A768-344B-4957-B8B0-94B39508C0DB}" srcOrd="0" destOrd="0" presId="urn:microsoft.com/office/officeart/2005/8/layout/pyramid3"/>
    <dgm:cxn modelId="{F2D93BE7-E401-4F63-9225-0DFEA7E158A0}" srcId="{5271A984-C9A4-4E5E-8CA9-70C176B27AE3}" destId="{2DE12453-B5C1-4368-BC97-24A70DE9C0A2}" srcOrd="0" destOrd="0" parTransId="{641753D6-B3E0-4EB5-932F-8BDD391C8DBC}" sibTransId="{292A6B24-87FB-4023-9DED-A4CB4ED1053E}"/>
    <dgm:cxn modelId="{D7F1D843-0B35-497D-A69B-968D829A37A3}" type="presParOf" srcId="{A7D0A768-344B-4957-B8B0-94B39508C0DB}" destId="{AE90E1DB-1B3A-43DC-BFAA-A6FFBE7FEA65}" srcOrd="0" destOrd="0" presId="urn:microsoft.com/office/officeart/2005/8/layout/pyramid3"/>
    <dgm:cxn modelId="{28130608-B7BD-4C18-AF3C-BAA41F39D075}" type="presParOf" srcId="{AE90E1DB-1B3A-43DC-BFAA-A6FFBE7FEA65}" destId="{14280152-CC88-4FD0-8E0B-05F2D9D73525}" srcOrd="0" destOrd="0" presId="urn:microsoft.com/office/officeart/2005/8/layout/pyramid3"/>
    <dgm:cxn modelId="{B12D1398-43F0-4911-AB56-59C2B8E52880}" type="presParOf" srcId="{AE90E1DB-1B3A-43DC-BFAA-A6FFBE7FEA65}" destId="{55F954C4-4C7E-46D4-ADAF-5BB0E17B0149}" srcOrd="1" destOrd="0" presId="urn:microsoft.com/office/officeart/2005/8/layout/pyramid3"/>
    <dgm:cxn modelId="{8D871CD1-F3AB-4B17-9D27-DE0F3E6AAB41}" type="presParOf" srcId="{A7D0A768-344B-4957-B8B0-94B39508C0DB}" destId="{B6591AE0-71D3-4C7A-952E-02D09C33DAAE}" srcOrd="1" destOrd="0" presId="urn:microsoft.com/office/officeart/2005/8/layout/pyramid3"/>
    <dgm:cxn modelId="{4FF3F702-B88F-4F56-85FE-7D66DF5F1F9C}" type="presParOf" srcId="{B6591AE0-71D3-4C7A-952E-02D09C33DAAE}" destId="{661E88E9-3CE3-4FAE-B3F3-8437CE848557}" srcOrd="0" destOrd="0" presId="urn:microsoft.com/office/officeart/2005/8/layout/pyramid3"/>
    <dgm:cxn modelId="{9F7ABBEE-6A9A-4B04-B440-DFFD2CA7618E}" type="presParOf" srcId="{B6591AE0-71D3-4C7A-952E-02D09C33DAAE}" destId="{4170D357-9150-451A-AFA6-EEAD9FB80AE8}" srcOrd="1" destOrd="0" presId="urn:microsoft.com/office/officeart/2005/8/layout/pyramid3"/>
    <dgm:cxn modelId="{AA3F7536-7B8D-4064-ABBF-707E90181212}" type="presParOf" srcId="{A7D0A768-344B-4957-B8B0-94B39508C0DB}" destId="{759E24C6-6C24-4D1E-9372-193FED2928FF}" srcOrd="2" destOrd="0" presId="urn:microsoft.com/office/officeart/2005/8/layout/pyramid3"/>
    <dgm:cxn modelId="{FEE2A93D-0811-4EEC-AD63-A6A655F8BCC3}" type="presParOf" srcId="{759E24C6-6C24-4D1E-9372-193FED2928FF}" destId="{F2CB9F65-7516-499C-A9B7-E53993B40904}" srcOrd="0" destOrd="0" presId="urn:microsoft.com/office/officeart/2005/8/layout/pyramid3"/>
    <dgm:cxn modelId="{296CD5D1-CD80-4FE3-AF98-9EB29BD15C40}" type="presParOf" srcId="{759E24C6-6C24-4D1E-9372-193FED2928FF}" destId="{A68A61A9-54ED-468D-95AD-86E047EB8D4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4D4B9-4916-4969-BBC0-6A8E045CB06D}">
      <dsp:nvSpPr>
        <dsp:cNvPr id="0" name=""/>
        <dsp:cNvSpPr/>
      </dsp:nvSpPr>
      <dsp:spPr>
        <a:xfrm>
          <a:off x="5431" y="0"/>
          <a:ext cx="2098306" cy="117858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收集</a:t>
          </a:r>
        </a:p>
      </dsp:txBody>
      <dsp:txXfrm>
        <a:off x="5431" y="0"/>
        <a:ext cx="1803661" cy="1178582"/>
      </dsp:txXfrm>
    </dsp:sp>
    <dsp:sp modelId="{FF3A9590-D5C9-4719-AD24-F1769B86D46A}">
      <dsp:nvSpPr>
        <dsp:cNvPr id="0" name=""/>
        <dsp:cNvSpPr/>
      </dsp:nvSpPr>
      <dsp:spPr>
        <a:xfrm>
          <a:off x="921992" y="0"/>
          <a:ext cx="4034004" cy="11785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预处理和表示</a:t>
          </a:r>
        </a:p>
      </dsp:txBody>
      <dsp:txXfrm>
        <a:off x="1511283" y="0"/>
        <a:ext cx="2855422" cy="1178582"/>
      </dsp:txXfrm>
    </dsp:sp>
    <dsp:sp modelId="{69722DB5-6212-4B38-A638-AAA41695746F}">
      <dsp:nvSpPr>
        <dsp:cNvPr id="0" name=""/>
        <dsp:cNvSpPr/>
      </dsp:nvSpPr>
      <dsp:spPr>
        <a:xfrm>
          <a:off x="3774252" y="0"/>
          <a:ext cx="4169964" cy="11785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建模和算法</a:t>
          </a:r>
        </a:p>
      </dsp:txBody>
      <dsp:txXfrm>
        <a:off x="4363543" y="0"/>
        <a:ext cx="2991382" cy="1178582"/>
      </dsp:txXfrm>
    </dsp:sp>
    <dsp:sp modelId="{40A3B005-3E02-4AFE-8D4B-7FA18277601F}">
      <dsp:nvSpPr>
        <dsp:cNvPr id="0" name=""/>
        <dsp:cNvSpPr/>
      </dsp:nvSpPr>
      <dsp:spPr>
        <a:xfrm>
          <a:off x="6762471" y="0"/>
          <a:ext cx="3646096" cy="11785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结果分析、可视化</a:t>
          </a:r>
        </a:p>
      </dsp:txBody>
      <dsp:txXfrm>
        <a:off x="7351762" y="0"/>
        <a:ext cx="2467514" cy="1178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0152-CC88-4FD0-8E0B-05F2D9D73525}">
      <dsp:nvSpPr>
        <dsp:cNvPr id="0" name=""/>
        <dsp:cNvSpPr/>
      </dsp:nvSpPr>
      <dsp:spPr>
        <a:xfrm rot="10800000">
          <a:off x="0" y="0"/>
          <a:ext cx="5168900" cy="1525235"/>
        </a:xfrm>
        <a:prstGeom prst="trapezoid">
          <a:avLst>
            <a:gd name="adj" fmla="val 5648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预处理和表示</a:t>
          </a:r>
        </a:p>
      </dsp:txBody>
      <dsp:txXfrm rot="-10800000">
        <a:off x="904557" y="0"/>
        <a:ext cx="3359785" cy="1525235"/>
      </dsp:txXfrm>
    </dsp:sp>
    <dsp:sp modelId="{661E88E9-3CE3-4FAE-B3F3-8437CE848557}">
      <dsp:nvSpPr>
        <dsp:cNvPr id="0" name=""/>
        <dsp:cNvSpPr/>
      </dsp:nvSpPr>
      <dsp:spPr>
        <a:xfrm rot="10800000">
          <a:off x="861483" y="1525235"/>
          <a:ext cx="3445933" cy="1525235"/>
        </a:xfrm>
        <a:prstGeom prst="trapezoid">
          <a:avLst>
            <a:gd name="adj" fmla="val 5648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模型和算法</a:t>
          </a:r>
        </a:p>
      </dsp:txBody>
      <dsp:txXfrm rot="-10800000">
        <a:off x="1464521" y="1525235"/>
        <a:ext cx="2239856" cy="1525235"/>
      </dsp:txXfrm>
    </dsp:sp>
    <dsp:sp modelId="{F2CB9F65-7516-499C-A9B7-E53993B40904}">
      <dsp:nvSpPr>
        <dsp:cNvPr id="0" name=""/>
        <dsp:cNvSpPr/>
      </dsp:nvSpPr>
      <dsp:spPr>
        <a:xfrm rot="10800000">
          <a:off x="1722966" y="3050470"/>
          <a:ext cx="1722966" cy="1525235"/>
        </a:xfrm>
        <a:prstGeom prst="trapezoid">
          <a:avLst>
            <a:gd name="adj" fmla="val 5648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应用</a:t>
          </a:r>
        </a:p>
      </dsp:txBody>
      <dsp:txXfrm rot="-10800000">
        <a:off x="1722966" y="3050470"/>
        <a:ext cx="1722966" cy="1525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4B9AB26-EE8D-43A7-8ACE-2313262C41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8E36F-26A6-461E-8343-EB65DE19167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4ABD69B-A187-4522-B76B-97B6C8354E50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569E160-B3CF-4152-92B3-C5F6247D6A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C4E16C1-D9B6-4E3E-A945-F65DE1021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3D382-EF8D-4ABF-9E38-87814406CE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F14EC-A817-432A-9952-876E586EA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D41679B-C731-442E-AF74-4B6F0009B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2BDB2DD6-4505-43D7-929F-04CF2E7A87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10B0589F-9B1C-475C-BF56-83780D984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4E34A8F9-47B2-46F1-B3D2-A5BD579F3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80A6CA-F45F-4CFC-9F45-63D6A635944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5CDFB-B4F0-43EC-B282-D8282C3B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D744C-E59A-4E15-806F-E729820ED89F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856F7-6F77-401A-A500-273108FE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3C31A-0A6E-4EAB-9740-904F3FA9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9DDCD-4D39-40E7-B3BD-6A04049DB7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8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D6EFA-D74F-4A1C-9C19-B21EFC2F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9B1CE-B9F4-4121-9854-E93E7791E3D0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DBB05-A4FF-4B0E-BCAC-4EBA33A4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6FC9C-AFDB-4FF5-9881-7C2C41EB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CC504-C9C6-4562-B581-D019A02B93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7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1B2E3-CDA2-4BA3-A517-A1ADA258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29F42-035A-495E-BF11-B1388785B5A3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BBB8F-EEBC-43E8-A8B6-829FE3CF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C8B46-C0D3-490B-BCC0-144D0A80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71AAD-EBD1-4A61-AABA-4033DAA045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22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164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102A8-A725-46C6-B152-7AF9025A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897A3-3769-4817-B336-54A115A1E19F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96B3F-666D-4E40-83FC-0E8B5E96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55A18-A3A0-45E3-9A5B-A1F8502B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AC9AD-D8EE-4F4C-9C59-1B636E8166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2878D-C2A4-4C85-AC04-4379BBF5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85CC9-018F-4247-901C-0A3C0F563077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FACC7-D508-494C-B382-5B52695A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63EF3-96BA-4A30-9E59-87EC803B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BD30-05FD-46D0-A48F-0977F403C4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5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E3D2A02-549D-4F46-9E03-BE8883EB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969FA-4F48-4015-AC4C-A262E6043B92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783DE35-581E-482F-9EC2-73461FB8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3242838-36BD-4676-AD4A-BB4A56D7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CF848-05F6-49AF-9ADC-205CB3C48C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5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A6221E3-95BA-42A7-8701-76EF587C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E498-44CB-40CD-833E-1C335A22625C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3E39ECD-F57E-44B2-9004-FDFB430C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91B2C49-B943-464D-89AB-448A6566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1068A-45BC-49A9-AE41-8BD4866DB8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EC8784F-8BC1-4E39-9CD1-0A9E5803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9EEF9-A673-4A8B-8851-9F800CE82990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9A2D344-5253-4D73-9C51-9C6E7C5B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7FAC83B-CD88-408B-ABB6-B9E202D2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0FF55-898E-4BB7-85A4-C0374CE32C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E3CC696-493C-4EB1-89F0-3C204E00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5739-B2BB-419E-B26A-E6FF0306813A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0DF40E1-70CE-4DD4-B706-4FCF869A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0227BF9-72F3-43F2-88FF-095D2478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05EE2-2FA0-497D-9A22-606C1B5666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4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0E9A385-E837-48DE-A2B7-3A851215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BC944-D963-4B2B-8F69-61FA88631260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F7AB36D-A6E6-4159-BD38-A31B4876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DF3E8C-C5F1-4B81-B845-AFA47B23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FFD3D-BAEA-4286-863E-961029B7BF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8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193F509-0D4C-46EA-9423-A5A6A106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0D347-0321-4D23-9A73-9D6521C40895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75203C0-D659-426B-8C27-BBC451B1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5C270F8-10FE-4977-8297-DED9B850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928DD-7521-4DEE-946C-A99DFC41D8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9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60D7E4C-A9D7-4EA1-B86E-2428FDEA8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1ED8068-A36D-460B-B4D6-C6645ED6B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BC90E-CDE0-4588-8034-02FB4C390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DEB5A3-C482-4D50-BC2E-8F092422298E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1EE6F-932C-4E1C-B2F4-DD5A334BD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3B2E9-5C9E-456F-886D-3433977BE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D026DE-53AA-4614-B394-12D31C2833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textblob.readthedocs.org/en/dev/" TargetMode="External"/><Relationship Id="rId3" Type="http://schemas.openxmlformats.org/officeDocument/2006/relationships/hyperlink" Target="http://nltk.org/nltk_data/" TargetMode="External"/><Relationship Id="rId7" Type="http://schemas.openxmlformats.org/officeDocument/2006/relationships/hyperlink" Target="https://github.com/piskvorky/gensim" TargetMode="External"/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pacy.io/" TargetMode="External"/><Relationship Id="rId5" Type="http://schemas.openxmlformats.org/officeDocument/2006/relationships/hyperlink" Target="http://www.nltk.org/api/nltk.html" TargetMode="External"/><Relationship Id="rId4" Type="http://schemas.openxmlformats.org/officeDocument/2006/relationships/hyperlink" Target="https://groups.google.com/forum/#!forum/nltk-user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copku/pkuseg-python" TargetMode="External"/><Relationship Id="rId2" Type="http://schemas.openxmlformats.org/officeDocument/2006/relationships/hyperlink" Target="https://github.com/fxsjy/jieba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indspore.cn/install" TargetMode="External"/><Relationship Id="rId5" Type="http://schemas.openxmlformats.org/officeDocument/2006/relationships/hyperlink" Target="https://stanfordnlp.github.io/CoreNLP/" TargetMode="External"/><Relationship Id="rId4" Type="http://schemas.openxmlformats.org/officeDocument/2006/relationships/hyperlink" Target="https://github.com/isnowfy/snownlp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bbs.huaweicloud.com/blogs/20733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mindspore.cn/tutorials/zh-CN/r1.3/text.html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2" Type="http://schemas.openxmlformats.org/officeDocument/2006/relationships/hyperlink" Target="https://github.com/%20dipanja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eenteapress.com/thinkstats/" TargetMode="External"/><Relationship Id="rId4" Type="http://schemas.openxmlformats.org/officeDocument/2006/relationships/hyperlink" Target="http://greenteapress.com/thinkstats/thinkstats.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dspore.cn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1581B-F250-4E14-A74B-786FA784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256"/>
            <a:ext cx="10515600" cy="2124371"/>
          </a:xfrm>
        </p:spPr>
        <p:txBody>
          <a:bodyPr rtlCol="0">
            <a:normAutofit fontScale="85000" lnSpcReduction="20000"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5200" dirty="0">
                <a:latin typeface="宋体" panose="02010600030101010101" pitchFamily="2" charset="-122"/>
                <a:ea typeface="宋体" panose="02010600030101010101" pitchFamily="2" charset="-122"/>
              </a:rPr>
              <a:t>文本挖掘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主讲教师：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梅建萍       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总课时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学时：理论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课时、上机实践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课程在线沟通：超星、钉钉群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助教：褚鑫凯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CB8CB-CE40-4FC7-80B3-858B4CDF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EF5AC-3A96-4268-865A-AD573A29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3B9C8-BC5C-45D1-9BBD-407C37C11027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DD9A4D-1D19-40AA-BD24-43E1C6760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424" y="3917377"/>
            <a:ext cx="1743318" cy="20630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FEA689-A89B-4159-89BD-801378679D27}"/>
              </a:ext>
            </a:extLst>
          </p:cNvPr>
          <p:cNvSpPr txBox="1"/>
          <p:nvPr/>
        </p:nvSpPr>
        <p:spPr>
          <a:xfrm>
            <a:off x="7073900" y="3429000"/>
            <a:ext cx="283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钉钉群：发布通知、答疑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0BF5E2-9D0C-4A75-83FA-908A616C55F3}"/>
              </a:ext>
            </a:extLst>
          </p:cNvPr>
          <p:cNvSpPr txBox="1"/>
          <p:nvPr/>
        </p:nvSpPr>
        <p:spPr>
          <a:xfrm>
            <a:off x="867917" y="33795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超星学习通：发布课件等相关资料、作业发布和递交                                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ED702D-DC28-47F2-BE57-0F125AAF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77" y="3917377"/>
            <a:ext cx="1743318" cy="1994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DA700FD5-95D0-46AF-877C-6E1CD126A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13101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文本分析和挖掘的主要应用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AA7815DA-1480-461D-86B0-A3052DB360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1018" y="1253331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垃圾邮件检测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新闻文章归类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情感分析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社交媒体分析和监视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医学文本分析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聊天机器人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智能客服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167CE-3F2E-4CFF-AFA2-86212D3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5786CC-35A5-42FC-8D0A-827A2A07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5EF0E-FDFF-4E28-AE28-A856A36F55F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225728BB-C409-4432-87D2-20DA35797F84}"/>
              </a:ext>
            </a:extLst>
          </p:cNvPr>
          <p:cNvSpPr/>
          <p:nvPr/>
        </p:nvSpPr>
        <p:spPr>
          <a:xfrm>
            <a:off x="4038600" y="1854200"/>
            <a:ext cx="571500" cy="275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31EC60C-2D0E-48EA-8F41-43CD02F10D79}"/>
              </a:ext>
            </a:extLst>
          </p:cNvPr>
          <p:cNvSpPr/>
          <p:nvPr/>
        </p:nvSpPr>
        <p:spPr>
          <a:xfrm>
            <a:off x="4965700" y="2882900"/>
            <a:ext cx="571500" cy="275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4AA3CE0-8D20-4BA1-940C-80E0CDF0A2DC}"/>
              </a:ext>
            </a:extLst>
          </p:cNvPr>
          <p:cNvSpPr/>
          <p:nvPr/>
        </p:nvSpPr>
        <p:spPr>
          <a:xfrm>
            <a:off x="4334841" y="3453724"/>
            <a:ext cx="571500" cy="275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87E581-4635-408B-A6F3-357C81D08D27}"/>
              </a:ext>
            </a:extLst>
          </p:cNvPr>
          <p:cNvSpPr txBox="1"/>
          <p:nvPr/>
        </p:nvSpPr>
        <p:spPr>
          <a:xfrm>
            <a:off x="5175252" y="1759466"/>
            <a:ext cx="432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课程后面章节会详细展开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8371AA-5383-4EA1-8AE5-73E4F75D5431}"/>
              </a:ext>
            </a:extLst>
          </p:cNvPr>
          <p:cNvSpPr txBox="1"/>
          <p:nvPr/>
        </p:nvSpPr>
        <p:spPr>
          <a:xfrm>
            <a:off x="5848351" y="2832337"/>
            <a:ext cx="451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你能给出一些具体例子吗？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0EA8DE-50C7-41B9-89CC-03FE5846840E}"/>
              </a:ext>
            </a:extLst>
          </p:cNvPr>
          <p:cNvSpPr txBox="1"/>
          <p:nvPr/>
        </p:nvSpPr>
        <p:spPr>
          <a:xfrm>
            <a:off x="5537200" y="3392605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你觉得主要用途是什么呢？</a:t>
            </a:r>
          </a:p>
        </p:txBody>
      </p:sp>
    </p:spTree>
    <p:extLst>
      <p:ext uri="{BB962C8B-B14F-4D97-AF65-F5344CB8AC3E}">
        <p14:creationId xmlns:p14="http://schemas.microsoft.com/office/powerpoint/2010/main" val="417343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/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B158-508F-4479-8757-14BB1DF8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第一章：绪论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E4D1-F5EA-4EAC-98EA-DE92CB42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99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背景及应用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1.2.1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文本是自然语言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1.2.2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文本分析和挖掘的挑战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1.2.3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文本挖掘主要任务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文本挖掘过程和重要步骤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课程相关资源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1.5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本课程教学目标和安排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19D87-398F-497B-9AFC-0A5598D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A9448A-DA82-4591-A525-69990BBB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3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7133D-E67A-4504-8758-4C3E795B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920334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文本是一种自然语言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864C8-8520-42ED-BF87-63C71FBF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4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结构化数据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文本有什么特殊之处？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它是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自然语言：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是非结构化、半结构化数据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包含很多语法、句法、语义信息。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模糊性与多解释性，如同一个词具有不同意思，对同一个句子可以有多种解释。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CC0F7A-C829-4319-85BD-9F598884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浙江工业大学</a:t>
            </a:r>
            <a:r>
              <a:rPr lang="en-US" altLang="zh-CN" dirty="0"/>
              <a:t>-</a:t>
            </a:r>
            <a:r>
              <a:rPr lang="zh-CN" altLang="en-US" dirty="0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13BAC-552C-43C0-BB0E-EE6DB89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3EF1692-987A-4583-93B0-F19FC7550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93493"/>
              </p:ext>
            </p:extLst>
          </p:nvPr>
        </p:nvGraphicFramePr>
        <p:xfrm>
          <a:off x="3449158" y="1285462"/>
          <a:ext cx="4488342" cy="190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751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序号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色泽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根蒂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重量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甜度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敲声</a:t>
                      </a:r>
                    </a:p>
                  </a:txBody>
                  <a:tcPr marL="91448" marR="91448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5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青绿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稍卷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3.3</a:t>
                      </a:r>
                      <a:endParaRPr lang="zh-CN" altLang="en-US" sz="2000" dirty="0"/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高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清脆</a:t>
                      </a:r>
                    </a:p>
                  </a:txBody>
                  <a:tcPr marL="91448" marR="9144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5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浅白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卷曲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3.5</a:t>
                      </a:r>
                      <a:endParaRPr lang="zh-CN" altLang="en-US" sz="2000" dirty="0"/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一般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浑浊</a:t>
                      </a:r>
                    </a:p>
                  </a:txBody>
                  <a:tcPr marL="91448" marR="91448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5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浅白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稍卷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2.9</a:t>
                      </a:r>
                      <a:endParaRPr lang="zh-CN" altLang="en-US" sz="2000" dirty="0"/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高</a:t>
                      </a:r>
                    </a:p>
                  </a:txBody>
                  <a:tcPr marL="91448" marR="9144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清脆</a:t>
                      </a:r>
                    </a:p>
                  </a:txBody>
                  <a:tcPr marL="91448" marR="91448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53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A1D3-3E92-42FB-928F-3775FAEB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2867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自然语言处理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D3C49-2C65-431F-A66E-6EF91634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10"/>
            <a:ext cx="10515600" cy="4540389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自然语言：人类在社会发展和生活中为了相互沟通而自然形成的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--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计算机编程语言不是“自然”语言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自然语言处理：从句法、语义、语法（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grammar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）等方面来理解自然语言（文本、语音）的组成和构建底层语言模型。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句法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(Syntax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句子中的词是怎么在语法规则下组合起来形成短语、从句和句子的。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(Semantics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词的含义，通过词素、句法、词的共现以及相互间的关联来分析词的含义。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B24E3B-5DBC-49DF-9E1C-05985E60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AA36A-50F6-4F86-8000-A9301560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46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B4331-C91A-48EC-936E-E43B2361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35"/>
            <a:ext cx="10515600" cy="838961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相关研究领域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90058-E090-474C-9FB1-916265A4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508"/>
            <a:ext cx="10515600" cy="108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什么是文本挖掘？从文本数据中发现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提取出有价值的模式或知识的过程。有价值是指：有效、新颖、有用、可理解的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E294B91-92B3-48F5-A3A8-46D0FE753AFF}"/>
              </a:ext>
            </a:extLst>
          </p:cNvPr>
          <p:cNvSpPr/>
          <p:nvPr/>
        </p:nvSpPr>
        <p:spPr>
          <a:xfrm>
            <a:off x="3001434" y="2716955"/>
            <a:ext cx="3674534" cy="999066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CFD9F4C-829C-4CAD-8A3B-36753ABF5F73}"/>
              </a:ext>
            </a:extLst>
          </p:cNvPr>
          <p:cNvSpPr/>
          <p:nvPr/>
        </p:nvSpPr>
        <p:spPr>
          <a:xfrm>
            <a:off x="5198535" y="2716955"/>
            <a:ext cx="4144434" cy="9990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08D295-C570-47A0-94D7-C2B149792243}"/>
              </a:ext>
            </a:extLst>
          </p:cNvPr>
          <p:cNvSpPr txBox="1"/>
          <p:nvPr/>
        </p:nvSpPr>
        <p:spPr>
          <a:xfrm>
            <a:off x="6680199" y="2988546"/>
            <a:ext cx="2578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自然语言处理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326996-78E5-460D-B1B1-1D98EAA9AF2A}"/>
              </a:ext>
            </a:extLst>
          </p:cNvPr>
          <p:cNvSpPr txBox="1"/>
          <p:nvPr/>
        </p:nvSpPr>
        <p:spPr>
          <a:xfrm>
            <a:off x="3581401" y="2969601"/>
            <a:ext cx="161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数据挖掘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9FA9C4-137E-477D-A88D-CF44F031C4E0}"/>
              </a:ext>
            </a:extLst>
          </p:cNvPr>
          <p:cNvSpPr txBox="1"/>
          <p:nvPr/>
        </p:nvSpPr>
        <p:spPr>
          <a:xfrm>
            <a:off x="5270500" y="3002178"/>
            <a:ext cx="161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文本挖掘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54619E3-4E9F-4685-9A44-EAC956E8E257}"/>
              </a:ext>
            </a:extLst>
          </p:cNvPr>
          <p:cNvSpPr/>
          <p:nvPr/>
        </p:nvSpPr>
        <p:spPr>
          <a:xfrm>
            <a:off x="6887634" y="3790319"/>
            <a:ext cx="592667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65374F3D-9C75-4006-865C-E82BB66B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3854327E-A4B8-477A-81AA-C2FE592F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D5A-5906-4690-A05F-30571C80A12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D3DD7D-ACFE-4D5F-85F2-F272F98CD1A6}"/>
              </a:ext>
            </a:extLst>
          </p:cNvPr>
          <p:cNvSpPr txBox="1"/>
          <p:nvPr/>
        </p:nvSpPr>
        <p:spPr>
          <a:xfrm>
            <a:off x="6337299" y="4381086"/>
            <a:ext cx="4144434" cy="83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文本挖掘、自然语言处理：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研究对象都是文本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自然语言</a:t>
            </a:r>
            <a:endParaRPr lang="zh-CN" altLang="en-US" sz="2400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F5713D3-54BB-4E6A-BFED-15D0D364D23A}"/>
              </a:ext>
            </a:extLst>
          </p:cNvPr>
          <p:cNvSpPr/>
          <p:nvPr/>
        </p:nvSpPr>
        <p:spPr>
          <a:xfrm>
            <a:off x="4025901" y="3819494"/>
            <a:ext cx="592667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AE2E47-F4AE-4C76-9ABE-53FA3825C045}"/>
              </a:ext>
            </a:extLst>
          </p:cNvPr>
          <p:cNvSpPr txBox="1"/>
          <p:nvPr/>
        </p:nvSpPr>
        <p:spPr>
          <a:xfrm>
            <a:off x="1066800" y="4381086"/>
            <a:ext cx="5130800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数据挖掘：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数据驱动的知识发现和模式识别；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一般处理结构化数据。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420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  <p:bldP spid="8" grpId="0"/>
      <p:bldP spid="9" grpId="0" animBg="1"/>
      <p:bldP spid="15" grpId="0" animBg="1"/>
      <p:bldP spid="17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EA1D3-3E92-42FB-928F-3775FAEB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28673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文本分析和挖掘与自然语言处理的关系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D3C49-2C65-431F-A66E-6EF91634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2420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关系：自然语言处理是对自然语言本身的理解和建模，通常为其他相关领域：文本挖掘、信息检索、推荐系统等提供底层支持。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差别：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自然语言处理更侧重对语言本身的理解和处理。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文本分析和挖掘基于文本数据的知识发现和模式识别。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B24E3B-5DBC-49DF-9E1C-05985E60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AA36A-50F6-4F86-8000-A9301560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E5DAF3-F685-41B5-BC3B-AEFE153EF9C4}"/>
              </a:ext>
            </a:extLst>
          </p:cNvPr>
          <p:cNvSpPr txBox="1"/>
          <p:nvPr/>
        </p:nvSpPr>
        <p:spPr>
          <a:xfrm>
            <a:off x="6966131" y="5191393"/>
            <a:ext cx="484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对自然语言处理的依赖性逐渐降低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2841AD0-1E10-41E7-BD79-512D14CBCD33}"/>
              </a:ext>
            </a:extLst>
          </p:cNvPr>
          <p:cNvSpPr/>
          <p:nvPr/>
        </p:nvSpPr>
        <p:spPr>
          <a:xfrm rot="5400000">
            <a:off x="9197130" y="4306370"/>
            <a:ext cx="828067" cy="445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8B871C-8A17-4DB9-9A5B-A1E1CA06C6BE}"/>
              </a:ext>
            </a:extLst>
          </p:cNvPr>
          <p:cNvSpPr/>
          <p:nvPr/>
        </p:nvSpPr>
        <p:spPr>
          <a:xfrm>
            <a:off x="1028700" y="3584737"/>
            <a:ext cx="8217415" cy="59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8A330C-780C-4A61-9F59-5F3782259A41}"/>
              </a:ext>
            </a:extLst>
          </p:cNvPr>
          <p:cNvSpPr/>
          <p:nvPr/>
        </p:nvSpPr>
        <p:spPr>
          <a:xfrm>
            <a:off x="1028700" y="4229726"/>
            <a:ext cx="7556500" cy="72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54DCCF-2A06-4C10-BC6A-728FF205E529}"/>
              </a:ext>
            </a:extLst>
          </p:cNvPr>
          <p:cNvSpPr txBox="1"/>
          <p:nvPr/>
        </p:nvSpPr>
        <p:spPr>
          <a:xfrm>
            <a:off x="991115" y="3688675"/>
            <a:ext cx="825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机器翻译、语音识别、自动文本生成、会话系统、实体识别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A486C7-443A-4E59-9B9E-890D623D4636}"/>
              </a:ext>
            </a:extLst>
          </p:cNvPr>
          <p:cNvSpPr txBox="1"/>
          <p:nvPr/>
        </p:nvSpPr>
        <p:spPr>
          <a:xfrm>
            <a:off x="1028700" y="4380655"/>
            <a:ext cx="7556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文本分类、文本聚类、文本摘要、主题检测、情感分析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63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7F0B1-DD28-4979-8F93-77E97CCB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6"/>
            <a:ext cx="10515600" cy="866773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文本分析与挖掘的新挑战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F8469-1D94-4C55-8FA5-20BD042F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68"/>
            <a:ext cx="10515600" cy="48180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网络成为文本数据的最大来源：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通信网络中的短信；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即时聊天工具产生的聊天记录；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论坛、微博、用户评论等。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189" lvl="1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相比专业性、机构产生的文档，如科技论文、官方新闻和通告，个人用户产生的文本内容具有以下新的特点：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每条评论简短；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语言不规范、错误多；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不规范缩写，如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”886”-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再见；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包含网络流行语，如“酱紫”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这样子，“饭圈”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粉丝圈；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具有丰富个人情感色彩。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00467-47A2-4E9C-99CC-02E030CF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075DC-9307-4C00-919E-4C3155AD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B64B5-86AC-4540-94C2-C107ADAE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48"/>
            <a:ext cx="10515600" cy="843826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文本挖掘主要任务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595C5-7F3A-4681-89B9-408E6B26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/>
          <a:lstStyle/>
          <a:p>
            <a:pPr marL="457189" lvl="1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根据不同目的，文本挖掘的任务包括：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文档归类（分类、聚类）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主题检测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情感分析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文本摘要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。。。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由于课时局限性，本课程主要涵盖前面三个基本任务。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082375-33AB-4CC2-9988-29403ECE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357A2C-7A98-4990-9B0A-DF669DF8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5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3864F2F-C59F-4559-8CA7-7960946BA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文档归类  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24588" name="矩形 4">
            <a:extLst>
              <a:ext uri="{FF2B5EF4-FFF2-40B4-BE49-F238E27FC236}">
                <a16:creationId xmlns:a16="http://schemas.microsoft.com/office/drawing/2014/main" id="{C66666FF-33CD-4DF1-9548-4A3A8033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05633"/>
            <a:ext cx="98552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目标：</a:t>
            </a:r>
            <a:r>
              <a:rPr lang="zh-CN" altLang="en-US" sz="2400" dirty="0">
                <a:ea typeface="宋体" panose="02010600030101010101" pitchFamily="2" charset="-122"/>
              </a:rPr>
              <a:t>把文档数据按类别进行分组。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过程：</a:t>
            </a:r>
            <a:r>
              <a:rPr lang="zh-CN" altLang="en-US" sz="2400" dirty="0">
                <a:ea typeface="宋体" panose="02010600030101010101" pitchFamily="2" charset="-122"/>
              </a:rPr>
              <a:t>根据文档是否有标签，选择监督或无监督方法对文档进行分组。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7F219C52-F32C-4DAA-BC85-143C9698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CD41DA0-423E-48DB-861B-47275DA7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A8FCE-C9E3-4F21-9659-A86E77F79887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22C4F9-6792-48C6-ADC6-4D8E8EAE3945}"/>
              </a:ext>
            </a:extLst>
          </p:cNvPr>
          <p:cNvSpPr txBox="1"/>
          <p:nvPr/>
        </p:nvSpPr>
        <p:spPr>
          <a:xfrm>
            <a:off x="838200" y="3998286"/>
            <a:ext cx="10680700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注意：</a:t>
            </a:r>
            <a:endParaRPr lang="en-US" altLang="zh-CN" sz="2400" dirty="0"/>
          </a:p>
          <a:p>
            <a:r>
              <a:rPr lang="zh-CN" altLang="en-US" sz="2400" dirty="0"/>
              <a:t>文档（</a:t>
            </a:r>
            <a:r>
              <a:rPr lang="en-US" altLang="zh-CN" sz="2400" dirty="0"/>
              <a:t>document</a:t>
            </a:r>
            <a:r>
              <a:rPr lang="zh-CN" altLang="en-US" sz="2400" dirty="0"/>
              <a:t>）一般是指以某种形式的存档记录，包括文字、图形、声音。</a:t>
            </a:r>
            <a:endParaRPr lang="en-US" altLang="zh-CN" sz="2400" dirty="0"/>
          </a:p>
          <a:p>
            <a:r>
              <a:rPr lang="zh-CN" altLang="en-US" sz="2400" dirty="0"/>
              <a:t>这里的文档指文本文档（</a:t>
            </a:r>
            <a:r>
              <a:rPr lang="en-US" altLang="zh-CN" sz="2400" dirty="0"/>
              <a:t>text document</a:t>
            </a:r>
            <a:r>
              <a:rPr lang="zh-CN" altLang="en-US" sz="2400" dirty="0"/>
              <a:t>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DE3E6E-C36C-4A65-A225-259E1F438906}"/>
              </a:ext>
            </a:extLst>
          </p:cNvPr>
          <p:cNvSpPr txBox="1"/>
          <p:nvPr/>
        </p:nvSpPr>
        <p:spPr>
          <a:xfrm>
            <a:off x="838200" y="2667517"/>
            <a:ext cx="985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如果数据集中的每个文档有类别标签，则采用文本分类方法，否则采用文本聚类方法。</a:t>
            </a:r>
          </a:p>
        </p:txBody>
      </p:sp>
    </p:spTree>
    <p:extLst>
      <p:ext uri="{BB962C8B-B14F-4D97-AF65-F5344CB8AC3E}">
        <p14:creationId xmlns:p14="http://schemas.microsoft.com/office/powerpoint/2010/main" val="408639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EC1EB2C0-0515-4173-BF9E-C18199E17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39800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分类和聚类：共同点与差异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708679-4F82-42F2-9385-1EA895E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6E968-5E65-49AE-B5EF-F05D27F2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7E231-9BC0-4465-AE72-8F159B6C5F7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29701" name="文本框 4">
            <a:extLst>
              <a:ext uri="{FF2B5EF4-FFF2-40B4-BE49-F238E27FC236}">
                <a16:creationId xmlns:a16="http://schemas.microsoft.com/office/drawing/2014/main" id="{1313E7D1-8246-4180-B707-57B91F7C3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65254"/>
            <a:ext cx="105156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共同点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找出数据集中样本之间的分组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类别关系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差异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 分类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前已经知道几个类，以及每个类分别代表什么；一般需要标记好类别的样本作为训练集；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   聚类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前不清楚簇的数目以及每个簇表示什么；一般不需要标签而直接基于样本的特征或样本之间的关系进行分组。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怎么选择：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如果由足够多标记数据，则考虑分类，如果没有标签数据则考虑聚类。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C61432-A090-4929-A810-8948D920ADDF}"/>
              </a:ext>
            </a:extLst>
          </p:cNvPr>
          <p:cNvSpPr txBox="1"/>
          <p:nvPr/>
        </p:nvSpPr>
        <p:spPr>
          <a:xfrm>
            <a:off x="3479800" y="5492746"/>
            <a:ext cx="689610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有一些标记数据，也有一些没有标记的，怎么办？</a:t>
            </a:r>
          </a:p>
        </p:txBody>
      </p:sp>
    </p:spTree>
    <p:extLst>
      <p:ext uri="{BB962C8B-B14F-4D97-AF65-F5344CB8AC3E}">
        <p14:creationId xmlns:p14="http://schemas.microsoft.com/office/powerpoint/2010/main" val="106234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38E8A-4E46-43A7-B948-87BF5460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77CFB-9927-46BC-B83D-FAB0A739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平时考核：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 上机（</a:t>
            </a:r>
            <a:r>
              <a:rPr lang="en-US" altLang="zh-CN" dirty="0"/>
              <a:t>8</a:t>
            </a:r>
            <a:r>
              <a:rPr lang="zh-CN" altLang="en-US" dirty="0"/>
              <a:t>次）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 自主学习</a:t>
            </a:r>
            <a:r>
              <a:rPr lang="en-US" altLang="zh-CN" dirty="0"/>
              <a:t>—</a:t>
            </a:r>
            <a:r>
              <a:rPr lang="zh-CN" altLang="zh-CN" dirty="0"/>
              <a:t>华为</a:t>
            </a:r>
            <a:r>
              <a:rPr lang="en-US" altLang="zh-CN" dirty="0"/>
              <a:t>MindSpore</a:t>
            </a:r>
            <a:r>
              <a:rPr lang="zh-CN" altLang="zh-CN" dirty="0"/>
              <a:t>案例学习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人或多人</a:t>
            </a:r>
            <a:r>
              <a:rPr lang="en-US" altLang="zh-CN" dirty="0"/>
              <a:t>1</a:t>
            </a:r>
            <a:r>
              <a:rPr lang="zh-CN" altLang="en-US" dirty="0"/>
              <a:t>组，课题汇报</a:t>
            </a:r>
            <a:r>
              <a:rPr lang="en-US" altLang="zh-CN" dirty="0"/>
              <a:t>/</a:t>
            </a:r>
            <a:r>
              <a:rPr lang="zh-CN" altLang="en-US" dirty="0"/>
              <a:t>演示）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 调研报告</a:t>
            </a:r>
            <a:r>
              <a:rPr lang="en-US" altLang="zh-CN" dirty="0"/>
              <a:t>—</a:t>
            </a:r>
            <a:r>
              <a:rPr lang="zh-CN" altLang="en-US" dirty="0"/>
              <a:t>基于深度学习的文本分析（问题、应用、方法）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期末</a:t>
            </a:r>
            <a:r>
              <a:rPr lang="zh-CN" altLang="en-US" dirty="0">
                <a:sym typeface="Wingdings" panose="05000000000000000000" pitchFamily="2" charset="2"/>
              </a:rPr>
              <a:t>：综合实验（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人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组，报告和代码）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4909FF-5DE2-4E62-8065-EE33D7FA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6DC3A6-A4D4-40E1-A29E-0DCA4BC3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F3A61E-F2AC-49F5-8E1F-CFBC5CA70065}"/>
              </a:ext>
            </a:extLst>
          </p:cNvPr>
          <p:cNvSpPr txBox="1"/>
          <p:nvPr/>
        </p:nvSpPr>
        <p:spPr>
          <a:xfrm>
            <a:off x="901700" y="3835400"/>
            <a:ext cx="10655300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该课为选修课，但不建议有下面想法的同学来选：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你成绩不大好，以为选修课就能轻松给你通过；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你成绩挺好，想通过选修课刷很高的分数；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哪些同学适合选这门课？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zh-CN" altLang="en-US" sz="2000" dirty="0"/>
              <a:t>真正想学习相关内容而不是分数本身，愿意花时间专研，具有较好的编程基础和自学能力。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5FE37E-6963-4ED8-806A-6DB29E1349E5}"/>
              </a:ext>
            </a:extLst>
          </p:cNvPr>
          <p:cNvSpPr txBox="1"/>
          <p:nvPr/>
        </p:nvSpPr>
        <p:spPr>
          <a:xfrm>
            <a:off x="7480300" y="4259452"/>
            <a:ext cx="393700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总结：想学习但不是混分数</a:t>
            </a:r>
          </a:p>
        </p:txBody>
      </p:sp>
    </p:spTree>
    <p:extLst>
      <p:ext uri="{BB962C8B-B14F-4D97-AF65-F5344CB8AC3E}">
        <p14:creationId xmlns:p14="http://schemas.microsoft.com/office/powerpoint/2010/main" val="316952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7ABB4-AA63-4372-B3E8-67139F16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247"/>
            <a:ext cx="10515600" cy="628050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文档归类应用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1F3BAE-5D4E-4469-8571-55EE59D1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E2009-995C-47B7-8AB8-3227550D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0FF55-898E-4BB7-85A4-C0374CE32CE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35677B-C250-456E-93DC-470D3D1908DA}"/>
              </a:ext>
            </a:extLst>
          </p:cNvPr>
          <p:cNvSpPr txBox="1"/>
          <p:nvPr/>
        </p:nvSpPr>
        <p:spPr>
          <a:xfrm>
            <a:off x="853440" y="1267099"/>
            <a:ext cx="10515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基于文档内容进行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类别预测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，包括：垃圾邮件识别、情感分类等。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基于内容对数据集中的文档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自动分组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，主要分为两方面应用：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方便展示和用户浏览。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当用户搜索“苹果”时，按照</a:t>
            </a:r>
            <a:r>
              <a:rPr lang="zh-CN" altLang="en-US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水果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电子产品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两个类别来展示与“苹果”相关的网页比混合在一起的结果更方便。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提高后续处理的效率。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如果后台文档数据库是归类好的，那么当用户给出一个查询时，只要到对应类别进行搜索，不用到整个数据库中查找，提高系统反映速度。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0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E3FE6-991D-42DA-B95F-346CBA3E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908"/>
            <a:ext cx="10515600" cy="66200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主题检测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1B415-C566-40B7-9249-8E4C8A082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8" y="3047565"/>
            <a:ext cx="10871202" cy="3048000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文档归类：通过监督（分类）或无监督（聚类）方法把文档分组，使得相同类别的文档在同一组，偏向于文档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任务，方便后续的处理和分析。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主题检测：快速了解一个大文档数据集的主要内容，包括如主题检测、文本摘要，偏向文本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虽然两者处理和分析任务有不同侧重点，但方法之间有很多交叉，比如通过聚类也可以进行主题检测。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93CBBB-36C4-41F8-87E4-14CF1D0B2563}"/>
              </a:ext>
            </a:extLst>
          </p:cNvPr>
          <p:cNvSpPr txBox="1"/>
          <p:nvPr/>
        </p:nvSpPr>
        <p:spPr>
          <a:xfrm>
            <a:off x="1392476" y="1130300"/>
            <a:ext cx="9407047" cy="18158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考虑以下任务：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老师给了你</a:t>
            </a:r>
            <a:r>
              <a:rPr lang="en-US" altLang="zh-CN" sz="2800" dirty="0"/>
              <a:t>1000</a:t>
            </a:r>
            <a:r>
              <a:rPr lang="zh-CN" altLang="en-US" sz="2800" dirty="0"/>
              <a:t>篇论文，让你总结一下，这些论文在研究哪些课题？ </a:t>
            </a:r>
            <a:r>
              <a:rPr lang="en-US" altLang="zh-CN" sz="2800" dirty="0"/>
              <a:t>-Information overload</a:t>
            </a:r>
            <a:endParaRPr lang="zh-CN" altLang="en-US" sz="28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2F8B9-EB58-407D-82AB-42CBA749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BEBE4-7CA5-4A4E-91FE-2257D86E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CFBFE-40F2-4688-A868-AC52A0D4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854075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情感分析（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semantic analysis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EC0A7-058F-44EB-84FC-A5AF5A61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253331"/>
            <a:ext cx="109347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什么是情感分析？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Web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文本中包含了很多主观性内容，如感受、情绪、个人观点等，情感分析主要对文本中的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主观性内容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进行分析。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主要用途：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分析用户反馈调研、用户对电影、商品、服务的评论、社交媒体等。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方法和技术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基于自然语言处理、机器学习、语言学等技术，得到用户对某实体情感的量化结果（如喜欢、不喜欢），以支持下一步决策。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情感分类是最基本的情感分析任务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步骤。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研究领域：属于观点挖掘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(Opinion mining)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研究领域。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A7C613-FBE9-4A5B-BA85-1EE4A545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C584B7-09AA-4A54-8688-D2CEDCB8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1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B158-508F-4479-8757-14BB1DF8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第一章：绪论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E4D1-F5EA-4EAC-98EA-DE92CB42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99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背景及应用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文本挖掘过程和重要步骤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1.3.1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整体流程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1.3.2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文本表示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1.3.3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课程相关资源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1.5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本课程教学目标和安排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19D87-398F-497B-9AFC-0A5598D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A9448A-DA82-4591-A525-69990BBB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78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8F6CD-A7F1-44D7-94C0-7E7B18A6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文本挖掘整体流程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DAD710E-CEEF-4982-9A3F-E7507A5CB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423858"/>
              </p:ext>
            </p:extLst>
          </p:nvPr>
        </p:nvGraphicFramePr>
        <p:xfrm>
          <a:off x="927100" y="1668844"/>
          <a:ext cx="10414000" cy="1178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694762A-23F7-4BFD-B2BC-A57E199A5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72" y="3739844"/>
            <a:ext cx="2910796" cy="199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6B0637BC-C676-43CF-AC90-149BD05F0032}"/>
              </a:ext>
            </a:extLst>
          </p:cNvPr>
          <p:cNvSpPr/>
          <p:nvPr/>
        </p:nvSpPr>
        <p:spPr>
          <a:xfrm>
            <a:off x="9280713" y="2945485"/>
            <a:ext cx="245534" cy="3646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2C838C-C32B-45BC-BC27-8349257FD6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68" y="4010575"/>
            <a:ext cx="2558148" cy="13631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B70420-EA4B-4463-B322-AB73BDF56E2A}"/>
              </a:ext>
            </a:extLst>
          </p:cNvPr>
          <p:cNvSpPr txBox="1"/>
          <p:nvPr/>
        </p:nvSpPr>
        <p:spPr>
          <a:xfrm>
            <a:off x="7429954" y="5460653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A9ED0F-FBDC-4B45-B3E6-B26C7AA7AE93}"/>
              </a:ext>
            </a:extLst>
          </p:cNvPr>
          <p:cNvSpPr txBox="1"/>
          <p:nvPr/>
        </p:nvSpPr>
        <p:spPr>
          <a:xfrm>
            <a:off x="10062633" y="5386779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4AC38F-A4F3-45FA-8090-A1DA62C423E8}"/>
              </a:ext>
            </a:extLst>
          </p:cNvPr>
          <p:cNvSpPr txBox="1"/>
          <p:nvPr/>
        </p:nvSpPr>
        <p:spPr>
          <a:xfrm>
            <a:off x="8370546" y="3312973"/>
            <a:ext cx="2910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主题关键词可视化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AB77F660-674A-4F49-834A-25DAB09C656B}"/>
              </a:ext>
            </a:extLst>
          </p:cNvPr>
          <p:cNvSpPr/>
          <p:nvPr/>
        </p:nvSpPr>
        <p:spPr>
          <a:xfrm>
            <a:off x="1289427" y="2928023"/>
            <a:ext cx="245534" cy="38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702809-48E6-4148-A119-250287F1C5B3}"/>
              </a:ext>
            </a:extLst>
          </p:cNvPr>
          <p:cNvSpPr txBox="1"/>
          <p:nvPr/>
        </p:nvSpPr>
        <p:spPr>
          <a:xfrm>
            <a:off x="552829" y="3302812"/>
            <a:ext cx="215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爬取文本数据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C5D5B15-04FD-4644-8159-C69F0CA98F56}"/>
              </a:ext>
            </a:extLst>
          </p:cNvPr>
          <p:cNvSpPr/>
          <p:nvPr/>
        </p:nvSpPr>
        <p:spPr>
          <a:xfrm>
            <a:off x="5870140" y="2904780"/>
            <a:ext cx="245533" cy="446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3A84A9-81CC-4F03-842C-B20DDCC638B9}"/>
              </a:ext>
            </a:extLst>
          </p:cNvPr>
          <p:cNvSpPr txBox="1"/>
          <p:nvPr/>
        </p:nvSpPr>
        <p:spPr>
          <a:xfrm>
            <a:off x="5140136" y="3374605"/>
            <a:ext cx="301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机器学习、数据挖掘</a:t>
            </a: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5D42CC23-84A6-4171-9B8E-30D66315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99ACFF51-5847-451C-A3B9-800F1732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D5A-5906-4690-A05F-30571C80A12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BA4B21FA-B910-42DF-9C56-AA12AC847524}"/>
              </a:ext>
            </a:extLst>
          </p:cNvPr>
          <p:cNvSpPr/>
          <p:nvPr/>
        </p:nvSpPr>
        <p:spPr>
          <a:xfrm>
            <a:off x="3466853" y="2877588"/>
            <a:ext cx="245534" cy="38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59E735-8FF9-434B-97EF-FC40E521F412}"/>
              </a:ext>
            </a:extLst>
          </p:cNvPr>
          <p:cNvSpPr txBox="1"/>
          <p:nvPr/>
        </p:nvSpPr>
        <p:spPr>
          <a:xfrm>
            <a:off x="2611857" y="3362374"/>
            <a:ext cx="2152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自然语言处理、统计</a:t>
            </a:r>
          </a:p>
        </p:txBody>
      </p:sp>
    </p:spTree>
    <p:extLst>
      <p:ext uri="{BB962C8B-B14F-4D97-AF65-F5344CB8AC3E}">
        <p14:creationId xmlns:p14="http://schemas.microsoft.com/office/powerpoint/2010/main" val="220130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 animBg="1"/>
      <p:bldP spid="11" grpId="0"/>
      <p:bldP spid="12" grpId="0" animBg="1"/>
      <p:bldP spid="14" grpId="0"/>
      <p:bldP spid="5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3AC29-7CE6-4C38-8F2C-F948751A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/>
          <a:lstStyle/>
          <a:p>
            <a:r>
              <a:rPr lang="zh-CN" altLang="en-US" sz="4400" dirty="0">
                <a:latin typeface="仿宋" panose="02010609060101010101" pitchFamily="49" charset="-122"/>
                <a:ea typeface="仿宋" panose="02010609060101010101" pitchFamily="49" charset="-122"/>
              </a:rPr>
              <a:t>文本表示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89A4C-A339-451A-8760-5AE91BAB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0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原始文本数据不能直接输入到机器学习算法；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文本表示：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把原始文本数据转换成算法能够处理的数值化的标准形式。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转换过程中尽量保留原始数据的有用信息。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662D1B-CA8F-48E1-AD27-7E17CFA6BD9E}"/>
              </a:ext>
            </a:extLst>
          </p:cNvPr>
          <p:cNvSpPr txBox="1"/>
          <p:nvPr/>
        </p:nvSpPr>
        <p:spPr>
          <a:xfrm>
            <a:off x="979099" y="3712566"/>
            <a:ext cx="381497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Shallow parsing, also known as light parsing or chunking, is a technique of analyzing the structure of a sentence to break it down into its smallest constituents。。。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E5A24DD-0AB6-4212-86A0-DD9438EC6296}"/>
              </a:ext>
            </a:extLst>
          </p:cNvPr>
          <p:cNvSpPr/>
          <p:nvPr/>
        </p:nvSpPr>
        <p:spPr>
          <a:xfrm>
            <a:off x="5175850" y="4183811"/>
            <a:ext cx="713117" cy="53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256A16-37F3-4CE4-9CBA-416E1176A831}"/>
              </a:ext>
            </a:extLst>
          </p:cNvPr>
          <p:cNvSpPr txBox="1"/>
          <p:nvPr/>
        </p:nvSpPr>
        <p:spPr>
          <a:xfrm>
            <a:off x="6096000" y="3380613"/>
            <a:ext cx="60988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([[0, 0, 1, 1, 0, 0, 0, 0, 0, 0, 0, 0, 0, 0, 0, 0, 0, 1, 0, 0],      </a:t>
            </a:r>
            <a:endParaRPr lang="en-US" altLang="zh-CN" dirty="0"/>
          </a:p>
          <a:p>
            <a:r>
              <a:rPr lang="zh-CN" altLang="en-US" dirty="0"/>
              <a:t> [0, 0, 1, 1, 0, 0, 0, 0, 0, 0, 0, 0, 0, 0, 1, 0, 0, 1, 0, 0],      </a:t>
            </a:r>
            <a:endParaRPr lang="en-US" altLang="zh-CN" dirty="0"/>
          </a:p>
          <a:p>
            <a:r>
              <a:rPr lang="zh-CN" altLang="en-US" dirty="0"/>
              <a:t> [0, 0, 0, 0, 0, 1, 1, 0, 1, 0, 0, 1, 0, 1, 0, 1, 0, 0, 0, 0],   </a:t>
            </a:r>
            <a:endParaRPr lang="en-US" altLang="zh-CN" dirty="0"/>
          </a:p>
          <a:p>
            <a:r>
              <a:rPr lang="zh-CN" altLang="en-US" dirty="0"/>
              <a:t>    [1, 1, 0, 0, 1, 0, 0, 1, 0, 0, 1, 0, 1, 0, 0, 0, 1, 0, 1, 0],   </a:t>
            </a:r>
            <a:endParaRPr lang="en-US" altLang="zh-CN" dirty="0"/>
          </a:p>
          <a:p>
            <a:r>
              <a:rPr lang="zh-CN" altLang="en-US" dirty="0"/>
              <a:t>   [1, 0, 0, 0, 0, 0, 0, 1, 0, 1, 1, 0, 0, 0, 1, 0, 1, 0, 0, 0],   </a:t>
            </a:r>
            <a:endParaRPr lang="en-US" altLang="zh-CN" dirty="0"/>
          </a:p>
          <a:p>
            <a:r>
              <a:rPr lang="zh-CN" altLang="en-US" dirty="0"/>
              <a:t>    [0, 0, 0, 1, 0, 1, 1, 0, 1, 0, 0, 0, 0, 1, 0, 1, 0, 0, 0, 0],   </a:t>
            </a:r>
            <a:endParaRPr lang="en-US" altLang="zh-CN" dirty="0"/>
          </a:p>
          <a:p>
            <a:r>
              <a:rPr lang="zh-CN" altLang="en-US" dirty="0"/>
              <a:t>    [0, 0, 1, 1, 0, 0, 0, 0, 0, 0, 0, 0, 0, 0, 0, 0, 0, 2, 0, 1],    </a:t>
            </a:r>
            <a:endParaRPr lang="en-US" altLang="zh-CN" dirty="0"/>
          </a:p>
          <a:p>
            <a:r>
              <a:rPr lang="zh-CN" altLang="en-US" dirty="0"/>
              <a:t>    [0, 0, 0, 0, 0, 1, 1, 0, 1, 0, 0, 0, 0, 1, 0, 1, 0, 0, 0, 0]]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89F29E-C5E4-48A3-8D3D-AD81542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55B5B-E7E7-4BA7-90FE-6DE1F0A0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4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86021EEB-7466-4231-AB24-EF85C7B0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9"/>
            <a:ext cx="10515600" cy="731839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基本表示模型</a:t>
            </a:r>
            <a:r>
              <a:rPr lang="en-US" altLang="zh-CN" sz="4000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词袋（</a:t>
            </a:r>
            <a:r>
              <a:rPr lang="en-US" altLang="zh-CN" sz="4000" dirty="0">
                <a:latin typeface="仿宋" panose="02010609060101010101" pitchFamily="49" charset="-122"/>
                <a:ea typeface="仿宋" panose="02010609060101010101" pitchFamily="49" charset="-122"/>
              </a:rPr>
              <a:t>bag of words</a:t>
            </a:r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216817EB-DBC9-49EB-81A7-685766D7A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77925"/>
            <a:ext cx="10515600" cy="14619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英文句子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“The brown fox is quick and he is jumping over the lazy dog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基本表示模型“词袋”：不考虑句子中词出现的顺序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08B8A0-F47A-4F8F-8ACF-F6720C1C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20A5C8-D654-4FD9-A1E5-E27AAACD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1A9C2-AD9E-49B1-A677-4E95EFBFF78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29BAE6-0462-4DB7-813F-FF984034F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80" y="2639874"/>
            <a:ext cx="5244560" cy="217066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1B41646-E713-47B3-BD0C-F0673AB3BA9F}"/>
              </a:ext>
            </a:extLst>
          </p:cNvPr>
          <p:cNvSpPr txBox="1"/>
          <p:nvPr/>
        </p:nvSpPr>
        <p:spPr>
          <a:xfrm>
            <a:off x="964095" y="5028262"/>
            <a:ext cx="764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局限性：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很难快速得到句子以及词在该句子中的意思；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同样的词顺序不一样时意思可能完全不同。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98DB53-AB05-4CCA-8A23-7953702085D4}"/>
              </a:ext>
            </a:extLst>
          </p:cNvPr>
          <p:cNvSpPr txBox="1"/>
          <p:nvPr/>
        </p:nvSpPr>
        <p:spPr>
          <a:xfrm>
            <a:off x="7893320" y="3955693"/>
            <a:ext cx="389255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好简陋。。。</a:t>
            </a:r>
            <a:endParaRPr lang="en-US" altLang="zh-CN" sz="2400" dirty="0"/>
          </a:p>
          <a:p>
            <a:r>
              <a:rPr lang="zh-CN" altLang="en-US" sz="2400" dirty="0"/>
              <a:t>但是对信息检索、文本挖掘却很好用</a:t>
            </a:r>
            <a:r>
              <a:rPr lang="en-US" altLang="zh-CN" sz="2400" dirty="0"/>
              <a:t>!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56ABEF-AF75-4B0D-A0FC-0A01264F6CD8}"/>
              </a:ext>
            </a:extLst>
          </p:cNvPr>
          <p:cNvSpPr txBox="1"/>
          <p:nvPr/>
        </p:nvSpPr>
        <p:spPr>
          <a:xfrm>
            <a:off x="6838950" y="2697619"/>
            <a:ext cx="4514850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词袋（</a:t>
            </a:r>
            <a:r>
              <a:rPr lang="en-US" altLang="zh-CN" sz="2400" dirty="0"/>
              <a:t>bag of words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</a:p>
          <a:p>
            <a:r>
              <a:rPr lang="zh-CN" altLang="en-US" sz="2400" dirty="0"/>
              <a:t>基于词频统计的方法，</a:t>
            </a:r>
            <a:endParaRPr lang="en-US" altLang="zh-CN" sz="2400" dirty="0"/>
          </a:p>
          <a:p>
            <a:r>
              <a:rPr lang="zh-CN" altLang="en-US" sz="2400" dirty="0"/>
              <a:t>既不考虑句法，也不考虑语义。</a:t>
            </a:r>
            <a:endParaRPr lang="en-US" altLang="zh-CN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BF1F9D-EA70-4C3C-A64B-DF4B21F2F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3955693"/>
            <a:ext cx="1054370" cy="105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32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词袋表示</a:t>
            </a:r>
            <a:r>
              <a:rPr lang="en-US" altLang="zh-CN" sz="3600" dirty="0"/>
              <a:t>(</a:t>
            </a:r>
            <a:r>
              <a:rPr lang="en-US" sz="3600" dirty="0"/>
              <a:t>Bag-of-Words)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358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把单个词作为单位构成向量空间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dirty="0"/>
              <a:t>Doc1: Text mining is to identify useful information.</a:t>
            </a:r>
          </a:p>
          <a:p>
            <a:pPr lvl="1"/>
            <a:r>
              <a:rPr lang="en-US" dirty="0"/>
              <a:t>Doc2: Useful information is mined from text.</a:t>
            </a:r>
          </a:p>
          <a:p>
            <a:pPr lvl="1"/>
            <a:r>
              <a:rPr lang="en-US" dirty="0"/>
              <a:t>Doc3: Apple is delicious.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1548" y="2909396"/>
          <a:ext cx="10248903" cy="1838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6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59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97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identify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delicious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5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5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82EC2-63CB-4149-BC8B-E4DB3A07B74B}" type="slidenum">
              <a:rPr lang="en-US" smtClean="0"/>
              <a:t>27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B5728D-2505-4650-B4D1-6C52EBC89411}"/>
              </a:ext>
            </a:extLst>
          </p:cNvPr>
          <p:cNvSpPr txBox="1"/>
          <p:nvPr/>
        </p:nvSpPr>
        <p:spPr>
          <a:xfrm>
            <a:off x="971547" y="4993531"/>
            <a:ext cx="10248903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向量空间模型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(Vector Space Model):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把文档（一则新闻、一个评论、一个网页）表示成向量。其中，每个维度对应一个概念。</a:t>
            </a:r>
          </a:p>
        </p:txBody>
      </p:sp>
    </p:spTree>
    <p:extLst>
      <p:ext uri="{BB962C8B-B14F-4D97-AF65-F5344CB8AC3E}">
        <p14:creationId xmlns:p14="http://schemas.microsoft.com/office/powerpoint/2010/main" val="3050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EA8BF-4BA5-410A-9C16-3FCA3E7F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40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文本预处理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E3CA4-7191-4FEE-B18E-D9D41A6C9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74" y="1370143"/>
            <a:ext cx="10515600" cy="48941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英文文本：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(Tokenization)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：把句子分成有意义的单位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(token)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词干提取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(Stemming)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：抽取词的词干或词根形式（不一定能够表达完整语义），如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“revival”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词干提取的结果为“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reviv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词性还原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(Lemmatization)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：把一个任何形式的语言词汇还原为一般形式（能表达完整语义），如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”spoken”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还原为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”speak”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去停止词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Stopword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removal)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：把句子中的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”is”, “of”, “a”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等常见的不具有特殊意义的词去掉。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词性标注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(POS tagging)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：对分词结果进行名词、动词、形容词、代词等标注。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中文文本预处理的关键是分词！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C561A5-C878-4511-824C-1BFA85B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01FB14-D832-4C71-B94E-2F254B42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ED5A-5906-4690-A05F-30571C80A12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8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39C6-7B43-43CA-B697-8A33EE18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714373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分词</a:t>
            </a:r>
            <a:r>
              <a:rPr lang="en-US" altLang="zh-CN" sz="3600" dirty="0"/>
              <a:t>(tokenization)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0D7FD-1725-41AB-9328-11A32CA8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29623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分词：对一个文本序列以词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(token)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为单位进行切分；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有分隔符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无分隔符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英文等西方语言本身就包含显示的分隔符：每两个词之间有空格，每句话开头的词的第一个字母大写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Mary is a pretty girl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中文、日语等不具有显示分隔符。因此，分词就非常重要。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C8A17-988A-4C50-9881-904F5282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F52171-E39E-4B1F-B127-EA4FBEFF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CBD5A7-D72F-400A-831F-4FBF175C9E99}"/>
              </a:ext>
            </a:extLst>
          </p:cNvPr>
          <p:cNvSpPr txBox="1"/>
          <p:nvPr/>
        </p:nvSpPr>
        <p:spPr>
          <a:xfrm>
            <a:off x="1048293" y="4109772"/>
            <a:ext cx="9835243" cy="19389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比如：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对“市场中国有企业才能发展”进行分词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比较理想的情况是得到：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市场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国有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企业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能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但很可能会分出 “中国”和“才能”这样的结果。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因为语料库中“中国”、“才能”以大概率出现。</a:t>
            </a:r>
          </a:p>
        </p:txBody>
      </p:sp>
    </p:spTree>
    <p:extLst>
      <p:ext uri="{BB962C8B-B14F-4D97-AF65-F5344CB8AC3E}">
        <p14:creationId xmlns:p14="http://schemas.microsoft.com/office/powerpoint/2010/main" val="75119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B158-508F-4479-8757-14BB1DF8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第一章：绪论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E4D1-F5EA-4EAC-98EA-DE92CB42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99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背景及应用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文本挖掘主要任务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课程相关资源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1.5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本课程教学目标和安排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19D87-398F-497B-9AFC-0A5598D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A9448A-DA82-4591-A525-69990BBB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92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E5D1A-4BE3-4985-84BD-F966143B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74"/>
            <a:ext cx="10515600" cy="864189"/>
          </a:xfrm>
        </p:spPr>
        <p:txBody>
          <a:bodyPr/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词性标注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8BFE4-B1CB-45A2-B44C-FD47796C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2463"/>
            <a:ext cx="10774681" cy="3459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“词”是构成语言的基本单位，对词的词性进行标注可以对句子结构分析提供有用的信息。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下面是四种最常见的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POS(part of speech)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标注类别：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名词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(Noun)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、动词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(Verb)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、形容词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(Adjective)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、副词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(Adverb)</a:t>
            </a: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除了以上类别，还有其他很多类别，比如介词、连词、代词等。同时一个类别还可以进行细分，比如名词分为单数名词、复数名词等。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对前面的例句基于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NLTK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得到的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POS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标注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388D8B-06D4-4BB8-8474-C404A9E3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66F3F4-D1AA-466A-A662-A8054D7C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126E43-0162-45DE-A056-C76A9A403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11" y="4221688"/>
            <a:ext cx="10188378" cy="17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09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344B3-F6B7-4CBD-A262-AB1C2CA3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027"/>
            <a:ext cx="10515600" cy="612773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一体化词法分析框架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B67F6-F096-4CBC-8CAD-1B85059B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1915"/>
            <a:ext cx="10883900" cy="3375841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分词：序列切分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词性标注：序列标注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为了保证分词过程和词性的良好衔接，中文中的分词和词性标注由同一此法分析系统完成。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比如：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“我要好好学习文本分析与挖掘”， 经过分词和词性标注后得到“我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好好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/v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/n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/c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挖掘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23C1F8-F9F7-48EA-8DFA-E9D00311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3B8BB-A603-4094-8707-D1F2264C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707883-FB9A-41C2-B886-49EB4F3082D1}"/>
              </a:ext>
            </a:extLst>
          </p:cNvPr>
          <p:cNvSpPr txBox="1"/>
          <p:nvPr/>
        </p:nvSpPr>
        <p:spPr>
          <a:xfrm>
            <a:off x="838200" y="4920289"/>
            <a:ext cx="10515600" cy="8309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有些系统还包括命名实体识别，识别出不同类型的实体，如地名（城市、大街）、人名、机构名、专有名词等等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460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86021EEB-7466-4231-AB24-EF85C7B0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9"/>
            <a:ext cx="10515600" cy="731839"/>
          </a:xfrm>
        </p:spPr>
        <p:txBody>
          <a:bodyPr/>
          <a:lstStyle/>
          <a:p>
            <a:r>
              <a:rPr lang="zh-CN" altLang="en-US" sz="4000" dirty="0">
                <a:latin typeface="仿宋" panose="02010609060101010101" pitchFamily="49" charset="-122"/>
                <a:ea typeface="仿宋" panose="02010609060101010101" pitchFamily="49" charset="-122"/>
              </a:rPr>
              <a:t>句法分析树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216817EB-DBC9-49EB-81A7-685766D7A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77925"/>
            <a:ext cx="10515600" cy="4648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基于词、短语、从句、句子之间具有层次结构，通过句法分析树来分析句子组成成分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句子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“The brown fox is quick and he is jumping over the lazy dog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”的句法分析树：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189" lvl="1" indent="0">
              <a:buNone/>
            </a:pP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08B8A0-F47A-4F8F-8ACF-F6720C1C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20A5C8-D654-4FD9-A1E5-E27AAACD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1A9C2-AD9E-49B1-A677-4E95EFBFF78C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C738E13-643F-4028-BF31-6862DB2D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9" y="2962413"/>
            <a:ext cx="10215742" cy="28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04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0F4A-53DC-4691-A127-381A44F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907082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语义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48C16-E095-4699-B5A8-E9FAED48C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084"/>
            <a:ext cx="10515600" cy="490475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同一个词在不同的上下文的意思可能不同。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词之间的关系：同义词、反义词。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语义网络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知识图谱：与某个实体或概念相关的词关联在一起形成的网络。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F9F973-E92D-44A8-9456-585949D1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7A959B-1B7C-4AD4-AC89-1DBFA1A9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B6A3F6-C1A8-407E-88E9-ACCE0DCE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57" y="2687490"/>
            <a:ext cx="5755077" cy="366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7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B158-508F-4479-8757-14BB1DF8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第一章：绪论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E4D1-F5EA-4EAC-98EA-DE92CB42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99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背景及应用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文本挖掘过程和重要步骤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课程相关资源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1.4.1 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自然语言处理工具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1.4.2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文本数据集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1.4.3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电子书、配套代码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1.5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本课程教学目标和安排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19D87-398F-497B-9AFC-0A5598D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A9448A-DA82-4591-A525-69990BBB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92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57BCF-A573-41C9-9A41-FE6594A3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41373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自然语言处理工具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681CC5-2397-4CBD-B905-94AAB413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FF2CDF-7D89-4F8E-BBD9-4E6FC14C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0FF55-898E-4BB7-85A4-C0374CE32CEC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9FE973-D7E0-406A-9947-31CCBBD1D2F2}"/>
              </a:ext>
            </a:extLst>
          </p:cNvPr>
          <p:cNvSpPr txBox="1"/>
          <p:nvPr/>
        </p:nvSpPr>
        <p:spPr>
          <a:xfrm>
            <a:off x="838200" y="1206500"/>
            <a:ext cx="101672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NLTK</a:t>
            </a:r>
          </a:p>
          <a:p>
            <a:r>
              <a:rPr lang="en-US" altLang="zh-CN" dirty="0">
                <a:solidFill>
                  <a:srgbClr val="5D5D5D"/>
                </a:solidFill>
                <a:effectLst/>
                <a:hlinkClick r:id="rId2"/>
              </a:rPr>
              <a:t>NLTK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 在使用 </a:t>
            </a:r>
            <a:r>
              <a:rPr lang="en-US" altLang="zh-CN" dirty="0">
                <a:solidFill>
                  <a:srgbClr val="5D5D5D"/>
                </a:solidFill>
                <a:effectLst/>
              </a:rPr>
              <a:t>Python 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处理自然语言的工具中处于领先的地位。它提供了超过</a:t>
            </a:r>
            <a:r>
              <a:rPr lang="zh-CN" altLang="en-US" b="1" dirty="0">
                <a:solidFill>
                  <a:srgbClr val="5D5D5D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5D5D5D"/>
                </a:solidFill>
                <a:effectLst/>
              </a:rPr>
              <a:t>50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 个包括如： </a:t>
            </a:r>
            <a:r>
              <a:rPr lang="en-US" altLang="zh-CN" dirty="0">
                <a:solidFill>
                  <a:srgbClr val="5D5D5D"/>
                </a:solidFill>
                <a:effectLst/>
              </a:rPr>
              <a:t>WordNet 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这种方便处理词汇资源的</a:t>
            </a:r>
            <a:r>
              <a:rPr lang="zh-CN" altLang="en-US" dirty="0">
                <a:solidFill>
                  <a:srgbClr val="5D5D5D"/>
                </a:solidFill>
                <a:effectLst/>
                <a:hlinkClick r:id="rId3"/>
              </a:rPr>
              <a:t>数据接口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。同时，还有一套用于分类、标记化、词干标记、解析和语义推理的文本处理库，以及工业级 </a:t>
            </a:r>
            <a:r>
              <a:rPr lang="en-US" altLang="zh-CN" dirty="0">
                <a:solidFill>
                  <a:srgbClr val="5D5D5D"/>
                </a:solidFill>
                <a:effectLst/>
              </a:rPr>
              <a:t>NLP 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库的封装器和一个活跃的</a:t>
            </a:r>
            <a:r>
              <a:rPr lang="zh-CN" altLang="en-US" dirty="0">
                <a:solidFill>
                  <a:srgbClr val="5D5D5D"/>
                </a:solidFill>
                <a:effectLst/>
                <a:hlinkClick r:id="rId4"/>
              </a:rPr>
              <a:t>讨论论坛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。</a:t>
            </a:r>
            <a:endParaRPr lang="zh-CN" altLang="en-US" dirty="0"/>
          </a:p>
          <a:p>
            <a:r>
              <a:rPr lang="zh-CN" altLang="en-US" dirty="0">
                <a:solidFill>
                  <a:srgbClr val="5D5D5D"/>
                </a:solidFill>
                <a:effectLst/>
              </a:rPr>
              <a:t>统计语言学话题方面的手动编程指南加上全面的 </a:t>
            </a:r>
            <a:r>
              <a:rPr lang="en-US" altLang="zh-CN" dirty="0">
                <a:solidFill>
                  <a:srgbClr val="5D5D5D"/>
                </a:solidFill>
                <a:effectLst/>
                <a:hlinkClick r:id="rId5"/>
              </a:rPr>
              <a:t>API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 文档，非常适用于语言学家、工程师、学生、教育家、研究人员以及行业用户等人群。</a:t>
            </a:r>
            <a:endParaRPr lang="en-US" altLang="zh-CN" dirty="0">
              <a:solidFill>
                <a:srgbClr val="5D5D5D"/>
              </a:solidFill>
              <a:effectLst/>
            </a:endParaRPr>
          </a:p>
          <a:p>
            <a:endParaRPr lang="en-US" altLang="zh-CN" dirty="0"/>
          </a:p>
          <a:p>
            <a:r>
              <a:rPr lang="en-US" altLang="zh-CN" b="1" dirty="0" err="1"/>
              <a:t>spaCy</a:t>
            </a:r>
            <a:endParaRPr lang="en-US" altLang="zh-CN" b="1" dirty="0"/>
          </a:p>
          <a:p>
            <a:r>
              <a:rPr lang="en-US" altLang="zh-CN" dirty="0" err="1">
                <a:solidFill>
                  <a:srgbClr val="5D5D5D"/>
                </a:solidFill>
                <a:effectLst/>
                <a:hlinkClick r:id="rId6"/>
              </a:rPr>
              <a:t>spaCy</a:t>
            </a:r>
            <a:r>
              <a:rPr lang="en-US" altLang="zh-CN" dirty="0">
                <a:solidFill>
                  <a:srgbClr val="5D5D5D"/>
                </a:solidFill>
                <a:effectLst/>
              </a:rPr>
              <a:t> 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是一个商业的开源软件。结合了 </a:t>
            </a:r>
            <a:r>
              <a:rPr lang="en-US" altLang="zh-CN" dirty="0">
                <a:solidFill>
                  <a:srgbClr val="5D5D5D"/>
                </a:solidFill>
                <a:effectLst/>
              </a:rPr>
              <a:t>Python 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和 </a:t>
            </a:r>
            <a:r>
              <a:rPr lang="en-US" altLang="zh-CN" dirty="0" err="1">
                <a:solidFill>
                  <a:srgbClr val="5D5D5D"/>
                </a:solidFill>
                <a:effectLst/>
              </a:rPr>
              <a:t>Cython</a:t>
            </a:r>
            <a:r>
              <a:rPr lang="en-US" altLang="zh-CN" dirty="0">
                <a:solidFill>
                  <a:srgbClr val="5D5D5D"/>
                </a:solidFill>
                <a:effectLst/>
              </a:rPr>
              <a:t> 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优异的 </a:t>
            </a:r>
            <a:r>
              <a:rPr lang="en-US" altLang="zh-CN" dirty="0">
                <a:solidFill>
                  <a:srgbClr val="5D5D5D"/>
                </a:solidFill>
                <a:effectLst/>
              </a:rPr>
              <a:t>NLP 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工具。是快速的，最先进的自然语言处理工具。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zh-CN" altLang="zh-CN" b="1" dirty="0"/>
              <a:t>Gensim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5D5D5D"/>
                </a:solidFill>
                <a:effectLst/>
                <a:latin typeface="Arial" panose="020B0604020202020204" pitchFamily="34" charset="0"/>
                <a:hlinkClick r:id="rId7"/>
              </a:rPr>
              <a:t>Gensim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5D5D5D"/>
                </a:solidFill>
                <a:effectLst/>
                <a:latin typeface="Arial" panose="020B0604020202020204" pitchFamily="34" charset="0"/>
              </a:rPr>
              <a:t> 是一个 Python 库，用于对大型语料库进行主题建模、文件索引、相似度检索等。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5D5D5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b="1" dirty="0" err="1"/>
              <a:t>TextBlob</a:t>
            </a:r>
            <a:endParaRPr lang="en-US" altLang="zh-CN" b="1" dirty="0"/>
          </a:p>
          <a:p>
            <a:r>
              <a:rPr lang="en-US" altLang="zh-CN" dirty="0" err="1">
                <a:solidFill>
                  <a:srgbClr val="5D5D5D"/>
                </a:solidFill>
                <a:effectLst/>
                <a:hlinkClick r:id="rId8"/>
              </a:rPr>
              <a:t>TextBlob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 是一个处理文本数据的 </a:t>
            </a:r>
            <a:r>
              <a:rPr lang="en-US" altLang="zh-CN" dirty="0">
                <a:solidFill>
                  <a:srgbClr val="5D5D5D"/>
                </a:solidFill>
                <a:effectLst/>
              </a:rPr>
              <a:t>Python 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库。它提供了一个简单的 </a:t>
            </a:r>
            <a:r>
              <a:rPr lang="en-US" altLang="zh-CN" dirty="0" err="1">
                <a:solidFill>
                  <a:srgbClr val="5D5D5D"/>
                </a:solidFill>
                <a:effectLst/>
              </a:rPr>
              <a:t>api</a:t>
            </a:r>
            <a:r>
              <a:rPr lang="en-US" altLang="zh-CN" dirty="0">
                <a:solidFill>
                  <a:srgbClr val="5D5D5D"/>
                </a:solidFill>
                <a:effectLst/>
              </a:rPr>
              <a:t> </a:t>
            </a:r>
            <a:r>
              <a:rPr lang="zh-CN" altLang="en-US" dirty="0">
                <a:solidFill>
                  <a:srgbClr val="5D5D5D"/>
                </a:solidFill>
                <a:effectLst/>
              </a:rPr>
              <a:t>来解决一些常见的自然语言处理任务，例如词性标注、名词短语抽取、情感分析、分类、翻译等等。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16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3CE12-BC05-4BD5-A855-BA3AA824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67DF9B-A960-4D06-909C-94E7E9ED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0FF55-898E-4BB7-85A4-C0374CE32CE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745789-DFF8-458F-8CAE-FE1C3B2AB39E}"/>
              </a:ext>
            </a:extLst>
          </p:cNvPr>
          <p:cNvSpPr txBox="1"/>
          <p:nvPr/>
        </p:nvSpPr>
        <p:spPr>
          <a:xfrm>
            <a:off x="939800" y="463650"/>
            <a:ext cx="99949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中文分词类库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</a:rPr>
              <a:t>“结巴”（</a:t>
            </a:r>
            <a:r>
              <a:rPr lang="en-US" altLang="zh-CN" sz="2400" dirty="0" err="1">
                <a:effectLst/>
              </a:rPr>
              <a:t>Jieba</a:t>
            </a:r>
            <a:r>
              <a:rPr lang="zh-CN" altLang="en-US" sz="2400" dirty="0">
                <a:effectLst/>
              </a:rPr>
              <a:t>）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pl-PL" altLang="zh-CN" dirty="0">
                <a:hlinkClick r:id="rId2"/>
              </a:rPr>
              <a:t>Jieba</a:t>
            </a:r>
            <a:r>
              <a:rPr lang="zh-CN" altLang="en-US" dirty="0">
                <a:effectLst/>
              </a:rPr>
              <a:t>支持三种分词模式：</a:t>
            </a:r>
            <a:r>
              <a:rPr lang="zh-CN" altLang="en-US" dirty="0"/>
              <a:t> </a:t>
            </a:r>
            <a:r>
              <a:rPr lang="zh-CN" altLang="en-US" dirty="0">
                <a:effectLst/>
              </a:rPr>
              <a:t>精确模式，适合文本分析；</a:t>
            </a:r>
            <a:r>
              <a:rPr lang="zh-CN" altLang="en-US" dirty="0"/>
              <a:t> </a:t>
            </a:r>
            <a:r>
              <a:rPr lang="zh-CN" altLang="en-US" dirty="0">
                <a:effectLst/>
              </a:rPr>
              <a:t>全模式，把句子中所有的可以成词的词语都扫描出来</a:t>
            </a:r>
            <a:r>
              <a:rPr lang="en-US" altLang="zh-CN" dirty="0">
                <a:effectLst/>
              </a:rPr>
              <a:t>, </a:t>
            </a:r>
            <a:r>
              <a:rPr lang="zh-CN" altLang="en-US" dirty="0">
                <a:effectLst/>
              </a:rPr>
              <a:t>速度非常快，但是不能解决歧义；</a:t>
            </a:r>
            <a:r>
              <a:rPr lang="zh-CN" altLang="en-US" dirty="0"/>
              <a:t> </a:t>
            </a:r>
            <a:r>
              <a:rPr lang="zh-CN" altLang="en-US" dirty="0">
                <a:effectLst/>
              </a:rPr>
              <a:t>搜索引擎模式，在精确模式的基础上，对长词再次切分，提高召回率，适合用于搜索引擎分词。</a:t>
            </a:r>
            <a:r>
              <a:rPr lang="zh-CN" altLang="en-US" dirty="0"/>
              <a:t> 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</a:rPr>
              <a:t>PkuSeg</a:t>
            </a:r>
            <a:r>
              <a:rPr lang="en-US" altLang="zh-CN" i="1" dirty="0">
                <a:effectLst/>
              </a:rPr>
              <a:t>: </a:t>
            </a:r>
          </a:p>
          <a:p>
            <a:r>
              <a:rPr lang="en-US" altLang="zh-CN" dirty="0">
                <a:hlinkClick r:id="rId3"/>
              </a:rPr>
              <a:t> PkuSeg</a:t>
            </a:r>
            <a:r>
              <a:rPr lang="en-US" altLang="zh-CN" dirty="0"/>
              <a:t> </a:t>
            </a:r>
            <a:r>
              <a:rPr lang="zh-CN" altLang="en-US" dirty="0"/>
              <a:t>多领域中文分词工具。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SnowNLP</a:t>
            </a:r>
          </a:p>
          <a:p>
            <a:r>
              <a:rPr lang="en-US" altLang="zh-CN" sz="2400" dirty="0"/>
              <a:t>   </a:t>
            </a:r>
            <a:r>
              <a:rPr lang="en-US" altLang="zh-CN" dirty="0">
                <a:hlinkClick r:id="rId4"/>
              </a:rPr>
              <a:t>SnowNLP</a:t>
            </a:r>
            <a:r>
              <a:rPr lang="zh-CN" altLang="en-US" dirty="0"/>
              <a:t>是一个</a:t>
            </a:r>
            <a:r>
              <a:rPr lang="en-US" altLang="zh-CN" dirty="0"/>
              <a:t>python</a:t>
            </a:r>
            <a:r>
              <a:rPr lang="zh-CN" altLang="en-US" dirty="0"/>
              <a:t>写的类库，可以方便的处理中文文本内容。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altLang="zh-CN" sz="2400" dirty="0"/>
              <a:t>CoreNLP </a:t>
            </a:r>
          </a:p>
          <a:p>
            <a:r>
              <a:rPr lang="zh-CN" altLang="en-US" dirty="0"/>
              <a:t>   斯坦福的</a:t>
            </a:r>
            <a:r>
              <a:rPr lang="nn-NO" altLang="zh-CN" dirty="0">
                <a:hlinkClick r:id="rId5"/>
              </a:rPr>
              <a:t>CoreNLP</a:t>
            </a:r>
            <a:r>
              <a:rPr lang="zh-CN" altLang="en-US" dirty="0"/>
              <a:t>包含中文模板包。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深度学习框架：</a:t>
            </a:r>
            <a:endParaRPr lang="en-US" altLang="zh-C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Keras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PyTorch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TensorFlow </a:t>
            </a:r>
            <a:r>
              <a:rPr lang="zh-CN" altLang="en-US" sz="2400" dirty="0"/>
              <a:t>（新版本包含</a:t>
            </a:r>
            <a:r>
              <a:rPr lang="en-US" altLang="zh-CN" sz="2400" dirty="0" err="1"/>
              <a:t>keras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MindSpore: </a:t>
            </a:r>
            <a:r>
              <a:rPr lang="en-US" altLang="zh-CN" sz="2400" dirty="0">
                <a:hlinkClick r:id="rId6"/>
              </a:rPr>
              <a:t>https://www.mindspore.cn/install</a:t>
            </a:r>
            <a:r>
              <a:rPr lang="en-US" altLang="zh-CN" sz="2400" dirty="0"/>
              <a:t>  (</a:t>
            </a:r>
            <a:r>
              <a:rPr lang="zh-CN" altLang="en-US" sz="2400" dirty="0"/>
              <a:t>华为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2845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176">
            <a:extLst>
              <a:ext uri="{FF2B5EF4-FFF2-40B4-BE49-F238E27FC236}">
                <a16:creationId xmlns:a16="http://schemas.microsoft.com/office/drawing/2014/main" id="{F0D2EA6F-CC79-4A3F-91C9-8BE4E4EA74C6}"/>
              </a:ext>
            </a:extLst>
          </p:cNvPr>
          <p:cNvSpPr txBox="1"/>
          <p:nvPr/>
        </p:nvSpPr>
        <p:spPr>
          <a:xfrm>
            <a:off x="316825" y="3173408"/>
            <a:ext cx="901017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399" b="1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全栈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A952BB2-20F7-4435-A743-33D90BEAE5CC}"/>
              </a:ext>
            </a:extLst>
          </p:cNvPr>
          <p:cNvCxnSpPr/>
          <p:nvPr/>
        </p:nvCxnSpPr>
        <p:spPr>
          <a:xfrm rot="16200000">
            <a:off x="802027" y="4484530"/>
            <a:ext cx="0" cy="396779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D2E53ED-1041-40A2-A097-A7015F76DB7C}"/>
              </a:ext>
            </a:extLst>
          </p:cNvPr>
          <p:cNvCxnSpPr/>
          <p:nvPr/>
        </p:nvCxnSpPr>
        <p:spPr>
          <a:xfrm rot="16200000">
            <a:off x="802009" y="1900362"/>
            <a:ext cx="0" cy="396779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C489F92-0306-4BF3-B8FB-BD09CA7B1983}"/>
              </a:ext>
            </a:extLst>
          </p:cNvPr>
          <p:cNvCxnSpPr>
            <a:cxnSpLocks/>
          </p:cNvCxnSpPr>
          <p:nvPr/>
        </p:nvCxnSpPr>
        <p:spPr>
          <a:xfrm flipV="1">
            <a:off x="766387" y="2098753"/>
            <a:ext cx="0" cy="945865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FE524345-AAD1-4011-8F8E-AC8AAE3204EE}"/>
              </a:ext>
            </a:extLst>
          </p:cNvPr>
          <p:cNvCxnSpPr>
            <a:cxnSpLocks/>
          </p:cNvCxnSpPr>
          <p:nvPr/>
        </p:nvCxnSpPr>
        <p:spPr>
          <a:xfrm>
            <a:off x="766387" y="3625564"/>
            <a:ext cx="0" cy="1057355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C605CA6-B347-4009-96EB-D2A863EBF554}"/>
              </a:ext>
            </a:extLst>
          </p:cNvPr>
          <p:cNvGrpSpPr/>
          <p:nvPr/>
        </p:nvGrpSpPr>
        <p:grpSpPr>
          <a:xfrm>
            <a:off x="1213569" y="5467850"/>
            <a:ext cx="5595280" cy="397733"/>
            <a:chOff x="1211662" y="5592935"/>
            <a:chExt cx="5597466" cy="397888"/>
          </a:xfrm>
        </p:grpSpPr>
        <p:sp>
          <p:nvSpPr>
            <p:cNvPr id="87" name="文本框 165">
              <a:extLst>
                <a:ext uri="{FF2B5EF4-FFF2-40B4-BE49-F238E27FC236}">
                  <a16:creationId xmlns:a16="http://schemas.microsoft.com/office/drawing/2014/main" id="{2B453DEB-A18C-4BA3-8C43-2F95DD036AF8}"/>
                </a:ext>
              </a:extLst>
            </p:cNvPr>
            <p:cNvSpPr txBox="1"/>
            <p:nvPr/>
          </p:nvSpPr>
          <p:spPr>
            <a:xfrm>
              <a:off x="3325084" y="5643090"/>
              <a:ext cx="1646050" cy="312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399" b="1" dirty="0">
                  <a:solidFill>
                    <a:srgbClr val="0070C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全场景</a:t>
              </a:r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DF16C0F0-5489-47CA-A575-6E1DDE3CF048}"/>
                </a:ext>
              </a:extLst>
            </p:cNvPr>
            <p:cNvGrpSpPr/>
            <p:nvPr/>
          </p:nvGrpSpPr>
          <p:grpSpPr>
            <a:xfrm>
              <a:off x="1211662" y="5592935"/>
              <a:ext cx="5597466" cy="397888"/>
              <a:chOff x="1211662" y="4949043"/>
              <a:chExt cx="5597466" cy="397888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F26EDCF-864A-475E-AAF9-EDB133651FA3}"/>
                  </a:ext>
                </a:extLst>
              </p:cNvPr>
              <p:cNvGrpSpPr/>
              <p:nvPr/>
            </p:nvGrpSpPr>
            <p:grpSpPr>
              <a:xfrm>
                <a:off x="1211662" y="4949043"/>
                <a:ext cx="5597466" cy="397888"/>
                <a:chOff x="3316889" y="5734050"/>
                <a:chExt cx="6092616" cy="432048"/>
              </a:xfrm>
            </p:grpSpPr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D78EF1A7-E787-49F7-8967-A05B062B3610}"/>
                    </a:ext>
                  </a:extLst>
                </p:cNvPr>
                <p:cNvCxnSpPr/>
                <p:nvPr/>
              </p:nvCxnSpPr>
              <p:spPr>
                <a:xfrm>
                  <a:off x="3316889" y="5734050"/>
                  <a:ext cx="0" cy="43204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65508DD2-2193-457C-8679-BCCF3EB18A45}"/>
                    </a:ext>
                  </a:extLst>
                </p:cNvPr>
                <p:cNvCxnSpPr/>
                <p:nvPr/>
              </p:nvCxnSpPr>
              <p:spPr>
                <a:xfrm>
                  <a:off x="9409505" y="5734050"/>
                  <a:ext cx="0" cy="43204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</p:cxnSp>
          </p:grp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32F1B4E-D393-4EFF-ABFB-6F897DA02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8529" y="5169265"/>
                <a:ext cx="215099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82A04A8-773D-4A2A-BA12-221104750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1269" y="5167572"/>
                <a:ext cx="2380191" cy="1692"/>
              </a:xfrm>
              <a:prstGeom prst="lin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400C74D-876D-4175-BB8D-61A78E3809E5}"/>
              </a:ext>
            </a:extLst>
          </p:cNvPr>
          <p:cNvGrpSpPr/>
          <p:nvPr/>
        </p:nvGrpSpPr>
        <p:grpSpPr>
          <a:xfrm>
            <a:off x="7033336" y="2300478"/>
            <a:ext cx="4709091" cy="2382441"/>
            <a:chOff x="7033702" y="2424325"/>
            <a:chExt cx="4710930" cy="2383372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D7E841AC-067B-4119-96B9-4155703AA8E0}"/>
                </a:ext>
              </a:extLst>
            </p:cNvPr>
            <p:cNvGrpSpPr/>
            <p:nvPr/>
          </p:nvGrpSpPr>
          <p:grpSpPr>
            <a:xfrm>
              <a:off x="7033702" y="2424325"/>
              <a:ext cx="4710923" cy="523220"/>
              <a:chOff x="7033702" y="2424325"/>
              <a:chExt cx="4710923" cy="523220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EB757A60-80D0-404A-A6F2-00660A6959CC}"/>
                  </a:ext>
                </a:extLst>
              </p:cNvPr>
              <p:cNvSpPr txBox="1"/>
              <p:nvPr/>
            </p:nvSpPr>
            <p:spPr>
              <a:xfrm>
                <a:off x="7802253" y="2424325"/>
                <a:ext cx="3942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1218784">
                  <a:defRPr/>
                </a:pPr>
                <a:r>
                  <a:rPr lang="zh-CN" altLang="en-US" sz="1399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应用使能：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提供全流程服务（</a:t>
                </a:r>
                <a:r>
                  <a:rPr lang="en-US" altLang="zh-CN" sz="1399" b="1" kern="0" dirty="0" err="1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ModelArts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）</a:t>
                </a:r>
                <a:r>
                  <a:rPr lang="en-US" altLang="zh-CN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,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分层</a:t>
                </a:r>
                <a:r>
                  <a:rPr lang="en-US" altLang="zh-CN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API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和预集成方案</a:t>
                </a:r>
                <a:endParaRPr lang="zh-CN" altLang="en-US" sz="1399" b="1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566B3B25-F1C9-4D3D-81CB-A6D7205BA191}"/>
                  </a:ext>
                </a:extLst>
              </p:cNvPr>
              <p:cNvGrpSpPr/>
              <p:nvPr/>
            </p:nvGrpSpPr>
            <p:grpSpPr>
              <a:xfrm>
                <a:off x="7033702" y="2577324"/>
                <a:ext cx="589236" cy="217223"/>
                <a:chOff x="7009232" y="2366987"/>
                <a:chExt cx="502037" cy="185077"/>
              </a:xfrm>
            </p:grpSpPr>
            <p:sp>
              <p:nvSpPr>
                <p:cNvPr id="116" name="箭头: V 形 163">
                  <a:extLst>
                    <a:ext uri="{FF2B5EF4-FFF2-40B4-BE49-F238E27FC236}">
                      <a16:creationId xmlns:a16="http://schemas.microsoft.com/office/drawing/2014/main" id="{2B599250-05F9-484A-BE7A-51B46DB589D5}"/>
                    </a:ext>
                  </a:extLst>
                </p:cNvPr>
                <p:cNvSpPr/>
                <p:nvPr/>
              </p:nvSpPr>
              <p:spPr>
                <a:xfrm>
                  <a:off x="7009232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75000"/>
                    <a:alpha val="74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17" name="箭头: V 形 164">
                  <a:extLst>
                    <a:ext uri="{FF2B5EF4-FFF2-40B4-BE49-F238E27FC236}">
                      <a16:creationId xmlns:a16="http://schemas.microsoft.com/office/drawing/2014/main" id="{F52D352A-37C6-4C48-B419-4C156AB13498}"/>
                    </a:ext>
                  </a:extLst>
                </p:cNvPr>
                <p:cNvSpPr/>
                <p:nvPr/>
              </p:nvSpPr>
              <p:spPr>
                <a:xfrm>
                  <a:off x="7159198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18" name="箭头: V 形 165">
                  <a:extLst>
                    <a:ext uri="{FF2B5EF4-FFF2-40B4-BE49-F238E27FC236}">
                      <a16:creationId xmlns:a16="http://schemas.microsoft.com/office/drawing/2014/main" id="{6D60C7CE-52D1-47D4-A129-A26803B49414}"/>
                    </a:ext>
                  </a:extLst>
                </p:cNvPr>
                <p:cNvSpPr/>
                <p:nvPr/>
              </p:nvSpPr>
              <p:spPr>
                <a:xfrm>
                  <a:off x="7309163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34DF7E1B-F23E-48A0-998E-32CDDDAA7A2F}"/>
                </a:ext>
              </a:extLst>
            </p:cNvPr>
            <p:cNvGrpSpPr/>
            <p:nvPr/>
          </p:nvGrpSpPr>
          <p:grpSpPr>
            <a:xfrm>
              <a:off x="7033702" y="3138167"/>
              <a:ext cx="4710923" cy="523220"/>
              <a:chOff x="7033702" y="3138167"/>
              <a:chExt cx="4710923" cy="523220"/>
            </a:xfrm>
          </p:grpSpPr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9E93321-0A1D-49F5-AD4D-292E95E41CE8}"/>
                  </a:ext>
                </a:extLst>
              </p:cNvPr>
              <p:cNvSpPr txBox="1"/>
              <p:nvPr/>
            </p:nvSpPr>
            <p:spPr>
              <a:xfrm>
                <a:off x="7802253" y="3138167"/>
                <a:ext cx="3942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1218784">
                  <a:defRPr/>
                </a:pPr>
                <a:r>
                  <a:rPr lang="en-US" altLang="zh-CN" sz="1399" b="1" kern="0" dirty="0">
                    <a:solidFill>
                      <a:srgbClr val="E9002F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MindSpore</a:t>
                </a:r>
                <a:r>
                  <a:rPr lang="zh-CN" altLang="en-US" sz="1399" b="1" kern="0" dirty="0">
                    <a:solidFill>
                      <a:srgbClr val="E9002F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：</a:t>
                </a:r>
                <a:r>
                  <a:rPr lang="zh-CN" altLang="en-US" sz="1399" kern="0" dirty="0">
                    <a:solidFill>
                      <a:srgbClr val="E9002F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支持端、边、云独立和协同的训练和推理框架</a:t>
                </a: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2E520EB5-A10A-4964-B350-745CA700DA49}"/>
                  </a:ext>
                </a:extLst>
              </p:cNvPr>
              <p:cNvGrpSpPr/>
              <p:nvPr/>
            </p:nvGrpSpPr>
            <p:grpSpPr>
              <a:xfrm>
                <a:off x="7033702" y="3291166"/>
                <a:ext cx="589236" cy="217223"/>
                <a:chOff x="7009232" y="2366987"/>
                <a:chExt cx="502037" cy="185077"/>
              </a:xfrm>
            </p:grpSpPr>
            <p:sp>
              <p:nvSpPr>
                <p:cNvPr id="111" name="箭头: V 形 181">
                  <a:extLst>
                    <a:ext uri="{FF2B5EF4-FFF2-40B4-BE49-F238E27FC236}">
                      <a16:creationId xmlns:a16="http://schemas.microsoft.com/office/drawing/2014/main" id="{FC8EFB23-6163-44DD-AEEF-4223C8F1A6B1}"/>
                    </a:ext>
                  </a:extLst>
                </p:cNvPr>
                <p:cNvSpPr/>
                <p:nvPr/>
              </p:nvSpPr>
              <p:spPr>
                <a:xfrm>
                  <a:off x="7009232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75000"/>
                    <a:alpha val="74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12" name="箭头: V 形 182">
                  <a:extLst>
                    <a:ext uri="{FF2B5EF4-FFF2-40B4-BE49-F238E27FC236}">
                      <a16:creationId xmlns:a16="http://schemas.microsoft.com/office/drawing/2014/main" id="{E81F2E28-18BB-4545-87BB-D5CDADFB5C5D}"/>
                    </a:ext>
                  </a:extLst>
                </p:cNvPr>
                <p:cNvSpPr/>
                <p:nvPr/>
              </p:nvSpPr>
              <p:spPr>
                <a:xfrm>
                  <a:off x="7159198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13" name="箭头: V 形 183">
                  <a:extLst>
                    <a:ext uri="{FF2B5EF4-FFF2-40B4-BE49-F238E27FC236}">
                      <a16:creationId xmlns:a16="http://schemas.microsoft.com/office/drawing/2014/main" id="{3A8B52E2-7C0D-49C9-A718-6684AC3CAA73}"/>
                    </a:ext>
                  </a:extLst>
                </p:cNvPr>
                <p:cNvSpPr/>
                <p:nvPr/>
              </p:nvSpPr>
              <p:spPr>
                <a:xfrm>
                  <a:off x="7309163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807F7E9-4684-450E-B4B9-7F6C09D49523}"/>
                </a:ext>
              </a:extLst>
            </p:cNvPr>
            <p:cNvGrpSpPr/>
            <p:nvPr/>
          </p:nvGrpSpPr>
          <p:grpSpPr>
            <a:xfrm>
              <a:off x="7033702" y="3832583"/>
              <a:ext cx="4710930" cy="307777"/>
              <a:chOff x="7033702" y="3832583"/>
              <a:chExt cx="4710930" cy="307777"/>
            </a:xfrm>
          </p:grpSpPr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BD3E530-A854-435A-AB2C-BF8B71489895}"/>
                  </a:ext>
                </a:extLst>
              </p:cNvPr>
              <p:cNvSpPr txBox="1"/>
              <p:nvPr/>
            </p:nvSpPr>
            <p:spPr>
              <a:xfrm>
                <a:off x="7789896" y="3832583"/>
                <a:ext cx="3954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1218784">
                  <a:defRPr/>
                </a:pPr>
                <a:r>
                  <a:rPr lang="en-US" altLang="zh-CN" sz="1399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CANN</a:t>
                </a:r>
                <a:r>
                  <a:rPr lang="zh-CN" altLang="en-US" sz="1399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：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芯片算子库和高度自动化算子开发工具</a:t>
                </a:r>
              </a:p>
            </p:txBody>
          </p: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5EF715CC-C36A-47EF-9662-A88A19C8C4BC}"/>
                  </a:ext>
                </a:extLst>
              </p:cNvPr>
              <p:cNvGrpSpPr/>
              <p:nvPr/>
            </p:nvGrpSpPr>
            <p:grpSpPr>
              <a:xfrm>
                <a:off x="7033702" y="3877860"/>
                <a:ext cx="589236" cy="217223"/>
                <a:chOff x="7009232" y="2366987"/>
                <a:chExt cx="502037" cy="185077"/>
              </a:xfrm>
            </p:grpSpPr>
            <p:sp>
              <p:nvSpPr>
                <p:cNvPr id="106" name="箭头: V 形 185">
                  <a:extLst>
                    <a:ext uri="{FF2B5EF4-FFF2-40B4-BE49-F238E27FC236}">
                      <a16:creationId xmlns:a16="http://schemas.microsoft.com/office/drawing/2014/main" id="{6B60EC63-39E8-41A3-B694-DD9D170F6F58}"/>
                    </a:ext>
                  </a:extLst>
                </p:cNvPr>
                <p:cNvSpPr/>
                <p:nvPr/>
              </p:nvSpPr>
              <p:spPr>
                <a:xfrm>
                  <a:off x="7009232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75000"/>
                    <a:alpha val="74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7" name="箭头: V 形 186">
                  <a:extLst>
                    <a:ext uri="{FF2B5EF4-FFF2-40B4-BE49-F238E27FC236}">
                      <a16:creationId xmlns:a16="http://schemas.microsoft.com/office/drawing/2014/main" id="{CE15186B-E757-42B1-BBEE-4639F2A3268A}"/>
                    </a:ext>
                  </a:extLst>
                </p:cNvPr>
                <p:cNvSpPr/>
                <p:nvPr/>
              </p:nvSpPr>
              <p:spPr>
                <a:xfrm>
                  <a:off x="7159198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8" name="箭头: V 形 187">
                  <a:extLst>
                    <a:ext uri="{FF2B5EF4-FFF2-40B4-BE49-F238E27FC236}">
                      <a16:creationId xmlns:a16="http://schemas.microsoft.com/office/drawing/2014/main" id="{AD956E46-C889-4B3A-A19F-9155363C6ADA}"/>
                    </a:ext>
                  </a:extLst>
                </p:cNvPr>
                <p:cNvSpPr/>
                <p:nvPr/>
              </p:nvSpPr>
              <p:spPr>
                <a:xfrm>
                  <a:off x="7309163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B201F814-C46C-4616-9811-49169DC935CA}"/>
                </a:ext>
              </a:extLst>
            </p:cNvPr>
            <p:cNvGrpSpPr/>
            <p:nvPr/>
          </p:nvGrpSpPr>
          <p:grpSpPr>
            <a:xfrm>
              <a:off x="7033702" y="4284477"/>
              <a:ext cx="4700657" cy="523220"/>
              <a:chOff x="7033702" y="4284477"/>
              <a:chExt cx="4700657" cy="523220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C0720A89-7603-4039-968E-539C16FFE0D2}"/>
                  </a:ext>
                </a:extLst>
              </p:cNvPr>
              <p:cNvSpPr txBox="1"/>
              <p:nvPr/>
            </p:nvSpPr>
            <p:spPr>
              <a:xfrm>
                <a:off x="7802253" y="4284477"/>
                <a:ext cx="3932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1218784">
                  <a:defRPr/>
                </a:pPr>
                <a:r>
                  <a:rPr lang="en-US" altLang="zh-CN" sz="1399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Arial" panose="020B0604020202020204" pitchFamily="34" charset="0"/>
                    <a:sym typeface="Huawei Sans" panose="020C0503030203020204" pitchFamily="34" charset="0"/>
                  </a:rPr>
                  <a:t>Ascend</a:t>
                </a:r>
                <a:r>
                  <a:rPr lang="zh-CN" altLang="en-US" sz="1399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Arial" panose="020B0604020202020204" pitchFamily="34" charset="0"/>
                    <a:sym typeface="Huawei Sans" panose="020C0503030203020204" pitchFamily="34" charset="0"/>
                  </a:rPr>
                  <a:t>：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基于统一、可扩展架构的系列化</a:t>
                </a:r>
                <a:r>
                  <a:rPr lang="en-US" altLang="zh-CN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AI IP 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和芯片</a:t>
                </a:r>
              </a:p>
            </p:txBody>
          </p: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DBD94ABE-9821-4412-A01D-A3CF612BD099}"/>
                  </a:ext>
                </a:extLst>
              </p:cNvPr>
              <p:cNvGrpSpPr/>
              <p:nvPr/>
            </p:nvGrpSpPr>
            <p:grpSpPr>
              <a:xfrm>
                <a:off x="7033702" y="4437476"/>
                <a:ext cx="589236" cy="217223"/>
                <a:chOff x="7009232" y="2366987"/>
                <a:chExt cx="502037" cy="185077"/>
              </a:xfrm>
            </p:grpSpPr>
            <p:sp>
              <p:nvSpPr>
                <p:cNvPr id="101" name="箭头: V 形 189">
                  <a:extLst>
                    <a:ext uri="{FF2B5EF4-FFF2-40B4-BE49-F238E27FC236}">
                      <a16:creationId xmlns:a16="http://schemas.microsoft.com/office/drawing/2014/main" id="{8F8E130D-2B5A-467F-A00C-B7F0FDA1328B}"/>
                    </a:ext>
                  </a:extLst>
                </p:cNvPr>
                <p:cNvSpPr/>
                <p:nvPr/>
              </p:nvSpPr>
              <p:spPr>
                <a:xfrm>
                  <a:off x="7009232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75000"/>
                    <a:alpha val="74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2" name="箭头: V 形 190">
                  <a:extLst>
                    <a:ext uri="{FF2B5EF4-FFF2-40B4-BE49-F238E27FC236}">
                      <a16:creationId xmlns:a16="http://schemas.microsoft.com/office/drawing/2014/main" id="{FE6C18FC-A427-46C2-80B8-F1C493C3FA41}"/>
                    </a:ext>
                  </a:extLst>
                </p:cNvPr>
                <p:cNvSpPr/>
                <p:nvPr/>
              </p:nvSpPr>
              <p:spPr>
                <a:xfrm>
                  <a:off x="7159198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3" name="箭头: V 形 191">
                  <a:extLst>
                    <a:ext uri="{FF2B5EF4-FFF2-40B4-BE49-F238E27FC236}">
                      <a16:creationId xmlns:a16="http://schemas.microsoft.com/office/drawing/2014/main" id="{E276B22B-AA5B-4C0E-A396-9E4203807AD6}"/>
                    </a:ext>
                  </a:extLst>
                </p:cNvPr>
                <p:cNvSpPr/>
                <p:nvPr/>
              </p:nvSpPr>
              <p:spPr>
                <a:xfrm>
                  <a:off x="7309163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</p:grp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DFD27E9E-719B-4BB3-9259-778820562860}"/>
              </a:ext>
            </a:extLst>
          </p:cNvPr>
          <p:cNvGrpSpPr/>
          <p:nvPr/>
        </p:nvGrpSpPr>
        <p:grpSpPr>
          <a:xfrm>
            <a:off x="1213303" y="1612106"/>
            <a:ext cx="5575636" cy="398250"/>
            <a:chOff x="1211396" y="1735684"/>
            <a:chExt cx="5577814" cy="398406"/>
          </a:xfrm>
          <a:solidFill>
            <a:srgbClr val="CEE1F2"/>
          </a:solidFill>
        </p:grpSpPr>
        <p:sp>
          <p:nvSpPr>
            <p:cNvPr id="120" name="圆角矩形 104">
              <a:extLst>
                <a:ext uri="{FF2B5EF4-FFF2-40B4-BE49-F238E27FC236}">
                  <a16:creationId xmlns:a16="http://schemas.microsoft.com/office/drawing/2014/main" id="{BAA7E99B-AEC0-4622-BC9C-D4615EFA220B}"/>
                </a:ext>
              </a:extLst>
            </p:cNvPr>
            <p:cNvSpPr/>
            <p:nvPr/>
          </p:nvSpPr>
          <p:spPr>
            <a:xfrm>
              <a:off x="1211396" y="1735684"/>
              <a:ext cx="5577814" cy="398406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38100" dist="12700" dir="18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9AE8B1E8-1C9F-41D9-AB69-DFE658F5426D}"/>
                </a:ext>
              </a:extLst>
            </p:cNvPr>
            <p:cNvSpPr txBox="1"/>
            <p:nvPr/>
          </p:nvSpPr>
          <p:spPr>
            <a:xfrm>
              <a:off x="3576528" y="1749276"/>
              <a:ext cx="86433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914034">
                <a:defRPr/>
              </a:pPr>
              <a:r>
                <a:rPr lang="en-US" altLang="zh-CN" sz="1799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rPr>
                <a:t>AI</a:t>
              </a:r>
              <a:r>
                <a:rPr lang="zh-CN" altLang="en-US" sz="1799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rPr>
                <a:t>应用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5FE8D3F-711E-4BF0-BABD-94B042949944}"/>
              </a:ext>
            </a:extLst>
          </p:cNvPr>
          <p:cNvGrpSpPr/>
          <p:nvPr/>
        </p:nvGrpSpPr>
        <p:grpSpPr>
          <a:xfrm>
            <a:off x="1213303" y="4799816"/>
            <a:ext cx="5610610" cy="464020"/>
            <a:chOff x="1211396" y="4579766"/>
            <a:chExt cx="5612802" cy="464201"/>
          </a:xfrm>
          <a:solidFill>
            <a:srgbClr val="CEE1F2"/>
          </a:solidFill>
        </p:grpSpPr>
        <p:sp>
          <p:nvSpPr>
            <p:cNvPr id="123" name="圆角矩形 90">
              <a:extLst>
                <a:ext uri="{FF2B5EF4-FFF2-40B4-BE49-F238E27FC236}">
                  <a16:creationId xmlns:a16="http://schemas.microsoft.com/office/drawing/2014/main" id="{7FD4AE99-6F2E-4F29-A47D-A4EC570EDEE5}"/>
                </a:ext>
              </a:extLst>
            </p:cNvPr>
            <p:cNvSpPr/>
            <p:nvPr/>
          </p:nvSpPr>
          <p:spPr>
            <a:xfrm>
              <a:off x="1211396" y="4579766"/>
              <a:ext cx="2170278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消费终端</a:t>
              </a:r>
            </a:p>
          </p:txBody>
        </p:sp>
        <p:sp>
          <p:nvSpPr>
            <p:cNvPr id="124" name="圆角矩形 91">
              <a:extLst>
                <a:ext uri="{FF2B5EF4-FFF2-40B4-BE49-F238E27FC236}">
                  <a16:creationId xmlns:a16="http://schemas.microsoft.com/office/drawing/2014/main" id="{2E29B9E0-6823-4331-8087-A4C6BAEA6010}"/>
                </a:ext>
              </a:extLst>
            </p:cNvPr>
            <p:cNvSpPr/>
            <p:nvPr/>
          </p:nvSpPr>
          <p:spPr>
            <a:xfrm>
              <a:off x="6118165" y="4593028"/>
              <a:ext cx="706033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行业终端</a:t>
              </a:r>
            </a:p>
          </p:txBody>
        </p:sp>
        <p:sp>
          <p:nvSpPr>
            <p:cNvPr id="125" name="圆角矩形 92">
              <a:extLst>
                <a:ext uri="{FF2B5EF4-FFF2-40B4-BE49-F238E27FC236}">
                  <a16:creationId xmlns:a16="http://schemas.microsoft.com/office/drawing/2014/main" id="{0C6F6069-509A-4994-B3E9-054A9BFEFFAE}"/>
                </a:ext>
              </a:extLst>
            </p:cNvPr>
            <p:cNvSpPr/>
            <p:nvPr/>
          </p:nvSpPr>
          <p:spPr>
            <a:xfrm>
              <a:off x="5191983" y="4585431"/>
              <a:ext cx="793871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边缘计算</a:t>
              </a:r>
            </a:p>
          </p:txBody>
        </p:sp>
        <p:sp>
          <p:nvSpPr>
            <p:cNvPr id="126" name="圆角矩形 93">
              <a:extLst>
                <a:ext uri="{FF2B5EF4-FFF2-40B4-BE49-F238E27FC236}">
                  <a16:creationId xmlns:a16="http://schemas.microsoft.com/office/drawing/2014/main" id="{9984A1D5-9C28-439C-AF23-B7FC488ABC2E}"/>
                </a:ext>
              </a:extLst>
            </p:cNvPr>
            <p:cNvSpPr/>
            <p:nvPr/>
          </p:nvSpPr>
          <p:spPr>
            <a:xfrm>
              <a:off x="4331957" y="4585431"/>
              <a:ext cx="742197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私有云</a:t>
              </a:r>
            </a:p>
          </p:txBody>
        </p:sp>
        <p:sp>
          <p:nvSpPr>
            <p:cNvPr id="127" name="圆角矩形 94">
              <a:extLst>
                <a:ext uri="{FF2B5EF4-FFF2-40B4-BE49-F238E27FC236}">
                  <a16:creationId xmlns:a16="http://schemas.microsoft.com/office/drawing/2014/main" id="{CBD14768-6CFD-443D-A5A1-904C5DFFE1F8}"/>
                </a:ext>
              </a:extLst>
            </p:cNvPr>
            <p:cNvSpPr/>
            <p:nvPr/>
          </p:nvSpPr>
          <p:spPr>
            <a:xfrm>
              <a:off x="3506525" y="4585431"/>
              <a:ext cx="744795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公有云</a:t>
              </a:r>
            </a:p>
          </p:txBody>
        </p:sp>
      </p:grpSp>
      <p:sp>
        <p:nvSpPr>
          <p:cNvPr id="128" name="矩形: 圆角 128">
            <a:extLst>
              <a:ext uri="{FF2B5EF4-FFF2-40B4-BE49-F238E27FC236}">
                <a16:creationId xmlns:a16="http://schemas.microsoft.com/office/drawing/2014/main" id="{0E03B34B-8038-460D-B615-FEEB6A4D16FB}"/>
              </a:ext>
            </a:extLst>
          </p:cNvPr>
          <p:cNvSpPr/>
          <p:nvPr/>
        </p:nvSpPr>
        <p:spPr>
          <a:xfrm>
            <a:off x="1213305" y="2168186"/>
            <a:ext cx="5592417" cy="733893"/>
          </a:xfrm>
          <a:prstGeom prst="roundRect">
            <a:avLst>
              <a:gd name="adj" fmla="val 9748"/>
            </a:avLst>
          </a:prstGeom>
          <a:gradFill flip="none" rotWithShape="1">
            <a:gsLst>
              <a:gs pos="0">
                <a:srgbClr val="5B9BD5"/>
              </a:gs>
              <a:gs pos="100000">
                <a:srgbClr val="0070C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r" rotWithShape="0">
              <a:prstClr val="black">
                <a:alpha val="24000"/>
              </a:prstClr>
            </a:outerShdw>
          </a:effectLst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6C5485F-BA88-4B2E-8A6D-2872FDEE1E59}"/>
              </a:ext>
            </a:extLst>
          </p:cNvPr>
          <p:cNvGrpSpPr/>
          <p:nvPr/>
        </p:nvGrpSpPr>
        <p:grpSpPr>
          <a:xfrm>
            <a:off x="2434687" y="2218919"/>
            <a:ext cx="3438184" cy="630856"/>
            <a:chOff x="5017467" y="2580100"/>
            <a:chExt cx="3672409" cy="479035"/>
          </a:xfrm>
          <a:noFill/>
        </p:grpSpPr>
        <p:sp>
          <p:nvSpPr>
            <p:cNvPr id="130" name="圆角矩形 181">
              <a:extLst>
                <a:ext uri="{FF2B5EF4-FFF2-40B4-BE49-F238E27FC236}">
                  <a16:creationId xmlns:a16="http://schemas.microsoft.com/office/drawing/2014/main" id="{949BDAF8-5D28-4C72-9D1C-DA622A5A7F86}"/>
                </a:ext>
              </a:extLst>
            </p:cNvPr>
            <p:cNvSpPr/>
            <p:nvPr/>
          </p:nvSpPr>
          <p:spPr>
            <a:xfrm>
              <a:off x="5017468" y="2826191"/>
              <a:ext cx="3672408" cy="232944"/>
            </a:xfrm>
            <a:prstGeom prst="roundRect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599" b="1" dirty="0" err="1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ModelArts</a:t>
              </a:r>
              <a:endParaRPr lang="en-US" altLang="zh-CN" sz="1999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1" name="圆角矩形 182">
              <a:extLst>
                <a:ext uri="{FF2B5EF4-FFF2-40B4-BE49-F238E27FC236}">
                  <a16:creationId xmlns:a16="http://schemas.microsoft.com/office/drawing/2014/main" id="{88B75910-4868-43A0-A9C7-297DB3444C20}"/>
                </a:ext>
              </a:extLst>
            </p:cNvPr>
            <p:cNvSpPr/>
            <p:nvPr/>
          </p:nvSpPr>
          <p:spPr>
            <a:xfrm>
              <a:off x="5017467" y="2580100"/>
              <a:ext cx="904285" cy="217976"/>
            </a:xfrm>
            <a:prstGeom prst="roundRect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General APIs</a:t>
              </a:r>
            </a:p>
          </p:txBody>
        </p:sp>
        <p:sp>
          <p:nvSpPr>
            <p:cNvPr id="132" name="圆角矩形 183">
              <a:extLst>
                <a:ext uri="{FF2B5EF4-FFF2-40B4-BE49-F238E27FC236}">
                  <a16:creationId xmlns:a16="http://schemas.microsoft.com/office/drawing/2014/main" id="{FB245E9B-C82E-4C0C-A018-801637D417B1}"/>
                </a:ext>
              </a:extLst>
            </p:cNvPr>
            <p:cNvSpPr/>
            <p:nvPr/>
          </p:nvSpPr>
          <p:spPr>
            <a:xfrm>
              <a:off x="5953572" y="2580100"/>
              <a:ext cx="1008112" cy="217976"/>
            </a:xfrm>
            <a:prstGeom prst="roundRect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Advanced APIs</a:t>
              </a:r>
            </a:p>
          </p:txBody>
        </p:sp>
        <p:sp>
          <p:nvSpPr>
            <p:cNvPr id="133" name="圆角矩形 184">
              <a:extLst>
                <a:ext uri="{FF2B5EF4-FFF2-40B4-BE49-F238E27FC236}">
                  <a16:creationId xmlns:a16="http://schemas.microsoft.com/office/drawing/2014/main" id="{8C078DF7-5C4A-49DD-8B29-85A0EF8BF9E4}"/>
                </a:ext>
              </a:extLst>
            </p:cNvPr>
            <p:cNvSpPr/>
            <p:nvPr/>
          </p:nvSpPr>
          <p:spPr>
            <a:xfrm>
              <a:off x="7015690" y="2580100"/>
              <a:ext cx="1674185" cy="217976"/>
            </a:xfrm>
            <a:prstGeom prst="roundRect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Pre-integrated Solutions</a:t>
              </a:r>
            </a:p>
          </p:txBody>
        </p:sp>
      </p:grpSp>
      <p:sp>
        <p:nvSpPr>
          <p:cNvPr id="134" name="圆角矩形 116">
            <a:extLst>
              <a:ext uri="{FF2B5EF4-FFF2-40B4-BE49-F238E27FC236}">
                <a16:creationId xmlns:a16="http://schemas.microsoft.com/office/drawing/2014/main" id="{E8FBCFA5-75D0-4C43-A38A-5F19AEEC4ED5}"/>
              </a:ext>
            </a:extLst>
          </p:cNvPr>
          <p:cNvSpPr/>
          <p:nvPr/>
        </p:nvSpPr>
        <p:spPr>
          <a:xfrm>
            <a:off x="1318829" y="2566475"/>
            <a:ext cx="894046" cy="293083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HiAI</a:t>
            </a:r>
            <a:r>
              <a: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Engine</a:t>
            </a:r>
          </a:p>
        </p:txBody>
      </p:sp>
      <p:sp>
        <p:nvSpPr>
          <p:cNvPr id="135" name="圆角矩形 117">
            <a:extLst>
              <a:ext uri="{FF2B5EF4-FFF2-40B4-BE49-F238E27FC236}">
                <a16:creationId xmlns:a16="http://schemas.microsoft.com/office/drawing/2014/main" id="{808116B0-0290-4FE4-85DE-6014C3EA6A9E}"/>
              </a:ext>
            </a:extLst>
          </p:cNvPr>
          <p:cNvSpPr/>
          <p:nvPr/>
        </p:nvSpPr>
        <p:spPr>
          <a:xfrm>
            <a:off x="1318829" y="2218925"/>
            <a:ext cx="894046" cy="293083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HiAI</a:t>
            </a:r>
            <a:r>
              <a: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Service</a:t>
            </a:r>
          </a:p>
        </p:txBody>
      </p:sp>
      <p:sp>
        <p:nvSpPr>
          <p:cNvPr id="136" name="文本框 158">
            <a:extLst>
              <a:ext uri="{FF2B5EF4-FFF2-40B4-BE49-F238E27FC236}">
                <a16:creationId xmlns:a16="http://schemas.microsoft.com/office/drawing/2014/main" id="{E19D44C0-9631-4F7D-981B-A83528549CB5}"/>
              </a:ext>
            </a:extLst>
          </p:cNvPr>
          <p:cNvSpPr txBox="1"/>
          <p:nvPr/>
        </p:nvSpPr>
        <p:spPr>
          <a:xfrm>
            <a:off x="5800942" y="2412448"/>
            <a:ext cx="988001" cy="2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  <a:defRPr/>
            </a:pPr>
            <a:r>
              <a:rPr lang="zh-CN" altLang="en-US" sz="11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应用使能</a:t>
            </a: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B955757C-21E0-4FC8-AF19-9F77C091E590}"/>
              </a:ext>
            </a:extLst>
          </p:cNvPr>
          <p:cNvGrpSpPr/>
          <p:nvPr/>
        </p:nvGrpSpPr>
        <p:grpSpPr>
          <a:xfrm>
            <a:off x="1178192" y="3625566"/>
            <a:ext cx="5627530" cy="450763"/>
            <a:chOff x="1176271" y="3539475"/>
            <a:chExt cx="5629728" cy="450939"/>
          </a:xfrm>
        </p:grpSpPr>
        <p:sp>
          <p:nvSpPr>
            <p:cNvPr id="138" name="矩形: 圆角 130">
              <a:extLst>
                <a:ext uri="{FF2B5EF4-FFF2-40B4-BE49-F238E27FC236}">
                  <a16:creationId xmlns:a16="http://schemas.microsoft.com/office/drawing/2014/main" id="{2A7F2FFB-F61B-411F-9379-8BC86F8CEB9D}"/>
                </a:ext>
              </a:extLst>
            </p:cNvPr>
            <p:cNvSpPr/>
            <p:nvPr/>
          </p:nvSpPr>
          <p:spPr>
            <a:xfrm>
              <a:off x="1211397" y="3550777"/>
              <a:ext cx="5594602" cy="438578"/>
            </a:xfrm>
            <a:prstGeom prst="roundRect">
              <a:avLst>
                <a:gd name="adj" fmla="val 10876"/>
              </a:avLst>
            </a:prstGeom>
            <a:gradFill>
              <a:gsLst>
                <a:gs pos="0">
                  <a:srgbClr val="5B9BD5"/>
                </a:gs>
                <a:gs pos="100000">
                  <a:srgbClr val="0070C0"/>
                </a:gs>
              </a:gsLst>
              <a:lin ang="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9" name="圆角矩形 95">
              <a:extLst>
                <a:ext uri="{FF2B5EF4-FFF2-40B4-BE49-F238E27FC236}">
                  <a16:creationId xmlns:a16="http://schemas.microsoft.com/office/drawing/2014/main" id="{E7824B8C-E520-48D3-90F8-9C9F3BDE418A}"/>
                </a:ext>
              </a:extLst>
            </p:cNvPr>
            <p:cNvSpPr/>
            <p:nvPr/>
          </p:nvSpPr>
          <p:spPr>
            <a:xfrm>
              <a:off x="1176271" y="3539475"/>
              <a:ext cx="5623250" cy="450939"/>
            </a:xfrm>
            <a:prstGeom prst="roundRect">
              <a:avLst>
                <a:gd name="adj" fmla="val 0"/>
              </a:avLst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599" b="1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CANN</a:t>
              </a:r>
            </a:p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(Compute Architecture for Neural Networks)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0" name="文本框 160">
              <a:extLst>
                <a:ext uri="{FF2B5EF4-FFF2-40B4-BE49-F238E27FC236}">
                  <a16:creationId xmlns:a16="http://schemas.microsoft.com/office/drawing/2014/main" id="{1EA2D1C9-28FB-4318-99A4-69D70C446AF4}"/>
                </a:ext>
              </a:extLst>
            </p:cNvPr>
            <p:cNvSpPr txBox="1"/>
            <p:nvPr/>
          </p:nvSpPr>
          <p:spPr>
            <a:xfrm>
              <a:off x="5800825" y="3639261"/>
              <a:ext cx="9883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600"/>
                </a:spcAft>
                <a:defRPr/>
              </a:pPr>
              <a:r>
                <a:rPr lang="zh-CN" altLang="en-US" sz="11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芯片使能</a:t>
              </a: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9F759A5B-CAAA-4355-86A7-5FECF82A9A69}"/>
              </a:ext>
            </a:extLst>
          </p:cNvPr>
          <p:cNvGrpSpPr/>
          <p:nvPr/>
        </p:nvGrpSpPr>
        <p:grpSpPr>
          <a:xfrm>
            <a:off x="1213305" y="4218866"/>
            <a:ext cx="5592417" cy="438407"/>
            <a:chOff x="1211397" y="4065127"/>
            <a:chExt cx="5594602" cy="438578"/>
          </a:xfrm>
        </p:grpSpPr>
        <p:sp>
          <p:nvSpPr>
            <p:cNvPr id="142" name="矩形: 圆角 131">
              <a:extLst>
                <a:ext uri="{FF2B5EF4-FFF2-40B4-BE49-F238E27FC236}">
                  <a16:creationId xmlns:a16="http://schemas.microsoft.com/office/drawing/2014/main" id="{4E58D0FB-423A-40D2-B3D7-6D7639273263}"/>
                </a:ext>
              </a:extLst>
            </p:cNvPr>
            <p:cNvSpPr/>
            <p:nvPr/>
          </p:nvSpPr>
          <p:spPr>
            <a:xfrm>
              <a:off x="1211397" y="4065127"/>
              <a:ext cx="5594602" cy="438578"/>
            </a:xfrm>
            <a:prstGeom prst="roundRect">
              <a:avLst>
                <a:gd name="adj" fmla="val 10876"/>
              </a:avLst>
            </a:prstGeom>
            <a:gradFill>
              <a:gsLst>
                <a:gs pos="0">
                  <a:srgbClr val="5B9BD5"/>
                </a:gs>
                <a:gs pos="100000">
                  <a:srgbClr val="0070C0"/>
                </a:gs>
              </a:gsLst>
              <a:lin ang="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799" b="1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</a:t>
              </a:r>
              <a:endParaRPr lang="zh-CN" altLang="en-US" sz="1799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3" name="圆角矩形 98">
              <a:extLst>
                <a:ext uri="{FF2B5EF4-FFF2-40B4-BE49-F238E27FC236}">
                  <a16:creationId xmlns:a16="http://schemas.microsoft.com/office/drawing/2014/main" id="{891F9B92-ABD7-4539-A812-47B196244CCD}"/>
                </a:ext>
              </a:extLst>
            </p:cNvPr>
            <p:cNvSpPr/>
            <p:nvPr/>
          </p:nvSpPr>
          <p:spPr>
            <a:xfrm>
              <a:off x="5247033" y="4111615"/>
              <a:ext cx="659610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Ascend-Max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4" name="圆角矩形 99">
              <a:extLst>
                <a:ext uri="{FF2B5EF4-FFF2-40B4-BE49-F238E27FC236}">
                  <a16:creationId xmlns:a16="http://schemas.microsoft.com/office/drawing/2014/main" id="{7C50A848-DAF9-4FB6-BEFA-6B2FDCABCCB9}"/>
                </a:ext>
              </a:extLst>
            </p:cNvPr>
            <p:cNvSpPr/>
            <p:nvPr/>
          </p:nvSpPr>
          <p:spPr>
            <a:xfrm>
              <a:off x="4475054" y="4111615"/>
              <a:ext cx="701799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Ascend-Mini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5" name="圆角矩形 100">
              <a:extLst>
                <a:ext uri="{FF2B5EF4-FFF2-40B4-BE49-F238E27FC236}">
                  <a16:creationId xmlns:a16="http://schemas.microsoft.com/office/drawing/2014/main" id="{787454E1-6647-4228-B952-12D562E575F7}"/>
                </a:ext>
              </a:extLst>
            </p:cNvPr>
            <p:cNvSpPr/>
            <p:nvPr/>
          </p:nvSpPr>
          <p:spPr>
            <a:xfrm>
              <a:off x="2029887" y="4111615"/>
              <a:ext cx="582016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Ascend-Tiny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6" name="圆角矩形 101">
              <a:extLst>
                <a:ext uri="{FF2B5EF4-FFF2-40B4-BE49-F238E27FC236}">
                  <a16:creationId xmlns:a16="http://schemas.microsoft.com/office/drawing/2014/main" id="{C91AFAF5-8DB0-43D9-9C52-FF9D3766CD34}"/>
                </a:ext>
              </a:extLst>
            </p:cNvPr>
            <p:cNvSpPr/>
            <p:nvPr/>
          </p:nvSpPr>
          <p:spPr>
            <a:xfrm>
              <a:off x="2757602" y="4111615"/>
              <a:ext cx="582016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Ascend-Lite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7" name="圆角矩形 111">
              <a:extLst>
                <a:ext uri="{FF2B5EF4-FFF2-40B4-BE49-F238E27FC236}">
                  <a16:creationId xmlns:a16="http://schemas.microsoft.com/office/drawing/2014/main" id="{29699583-1964-45DA-8016-3B96E48440D1}"/>
                </a:ext>
              </a:extLst>
            </p:cNvPr>
            <p:cNvSpPr/>
            <p:nvPr/>
          </p:nvSpPr>
          <p:spPr>
            <a:xfrm>
              <a:off x="1331903" y="4109716"/>
              <a:ext cx="582016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Ascend-Nano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8" name="文本框 161">
              <a:extLst>
                <a:ext uri="{FF2B5EF4-FFF2-40B4-BE49-F238E27FC236}">
                  <a16:creationId xmlns:a16="http://schemas.microsoft.com/office/drawing/2014/main" id="{CB1F69E7-2845-4CC6-BD45-0F6D7A477407}"/>
                </a:ext>
              </a:extLst>
            </p:cNvPr>
            <p:cNvSpPr txBox="1"/>
            <p:nvPr/>
          </p:nvSpPr>
          <p:spPr>
            <a:xfrm>
              <a:off x="5800825" y="4159140"/>
              <a:ext cx="9883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600"/>
                </a:spcAft>
                <a:defRPr/>
              </a:pPr>
              <a:r>
                <a:rPr lang="en-US" altLang="zh-CN" sz="11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IP</a:t>
              </a:r>
              <a:r>
                <a:rPr lang="zh-CN" altLang="en-US" sz="11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和芯片</a:t>
              </a:r>
            </a:p>
          </p:txBody>
        </p:sp>
      </p:grpSp>
      <p:sp>
        <p:nvSpPr>
          <p:cNvPr id="149" name="矩形: 圆角 129">
            <a:extLst>
              <a:ext uri="{FF2B5EF4-FFF2-40B4-BE49-F238E27FC236}">
                <a16:creationId xmlns:a16="http://schemas.microsoft.com/office/drawing/2014/main" id="{795FCD8E-42C2-4D51-8177-6280EF984134}"/>
              </a:ext>
            </a:extLst>
          </p:cNvPr>
          <p:cNvSpPr/>
          <p:nvPr/>
        </p:nvSpPr>
        <p:spPr>
          <a:xfrm>
            <a:off x="1213305" y="3044618"/>
            <a:ext cx="5592417" cy="438407"/>
          </a:xfrm>
          <a:prstGeom prst="roundRect">
            <a:avLst>
              <a:gd name="adj" fmla="val 10083"/>
            </a:avLst>
          </a:prstGeom>
          <a:gradFill>
            <a:gsLst>
              <a:gs pos="0">
                <a:srgbClr val="5B9BD5"/>
              </a:gs>
              <a:gs pos="100000">
                <a:srgbClr val="0070C0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r" rotWithShape="0">
              <a:prstClr val="black">
                <a:alpha val="24000"/>
              </a:prstClr>
            </a:outerShdw>
          </a:effectLst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0" name="文本框 159">
            <a:extLst>
              <a:ext uri="{FF2B5EF4-FFF2-40B4-BE49-F238E27FC236}">
                <a16:creationId xmlns:a16="http://schemas.microsoft.com/office/drawing/2014/main" id="{CA11D654-7014-47FE-993C-D55DB91AFFC1}"/>
              </a:ext>
            </a:extLst>
          </p:cNvPr>
          <p:cNvSpPr txBox="1"/>
          <p:nvPr/>
        </p:nvSpPr>
        <p:spPr>
          <a:xfrm>
            <a:off x="5874873" y="3133068"/>
            <a:ext cx="914067" cy="2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  <a:defRPr/>
            </a:pPr>
            <a:r>
              <a:rPr lang="zh-CN" altLang="en-US" sz="11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框架</a:t>
            </a:r>
          </a:p>
        </p:txBody>
      </p:sp>
      <p:sp>
        <p:nvSpPr>
          <p:cNvPr id="151" name="圆角矩形 190">
            <a:extLst>
              <a:ext uri="{FF2B5EF4-FFF2-40B4-BE49-F238E27FC236}">
                <a16:creationId xmlns:a16="http://schemas.microsoft.com/office/drawing/2014/main" id="{EE624918-9D5A-4388-B515-6167BC64B0F8}"/>
              </a:ext>
            </a:extLst>
          </p:cNvPr>
          <p:cNvSpPr/>
          <p:nvPr/>
        </p:nvSpPr>
        <p:spPr>
          <a:xfrm>
            <a:off x="1326829" y="3097419"/>
            <a:ext cx="1204610" cy="315961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599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MindSpore</a:t>
            </a:r>
          </a:p>
        </p:txBody>
      </p:sp>
      <p:sp>
        <p:nvSpPr>
          <p:cNvPr id="152" name="圆角矩形 191">
            <a:extLst>
              <a:ext uri="{FF2B5EF4-FFF2-40B4-BE49-F238E27FC236}">
                <a16:creationId xmlns:a16="http://schemas.microsoft.com/office/drawing/2014/main" id="{A9E6AF90-B4BF-4108-9EC2-009FB0D85961}"/>
              </a:ext>
            </a:extLst>
          </p:cNvPr>
          <p:cNvSpPr/>
          <p:nvPr/>
        </p:nvSpPr>
        <p:spPr>
          <a:xfrm>
            <a:off x="2613264" y="3097419"/>
            <a:ext cx="844466" cy="320599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TensorFlow</a:t>
            </a:r>
            <a:endParaRPr lang="en-US" altLang="zh-CN" sz="9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3" name="圆角矩形 192">
            <a:extLst>
              <a:ext uri="{FF2B5EF4-FFF2-40B4-BE49-F238E27FC236}">
                <a16:creationId xmlns:a16="http://schemas.microsoft.com/office/drawing/2014/main" id="{453E6A7A-7236-4AA4-906E-DDB2C64D30D1}"/>
              </a:ext>
            </a:extLst>
          </p:cNvPr>
          <p:cNvSpPr/>
          <p:nvPr/>
        </p:nvSpPr>
        <p:spPr>
          <a:xfrm>
            <a:off x="3536731" y="3097419"/>
            <a:ext cx="722384" cy="320599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PyTorch</a:t>
            </a:r>
            <a:endParaRPr lang="en-US" altLang="zh-CN" sz="9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4" name="圆角矩形 192">
            <a:extLst>
              <a:ext uri="{FF2B5EF4-FFF2-40B4-BE49-F238E27FC236}">
                <a16:creationId xmlns:a16="http://schemas.microsoft.com/office/drawing/2014/main" id="{8E7FE9E1-3B96-4BE3-8D86-BEFD2838AAC0}"/>
              </a:ext>
            </a:extLst>
          </p:cNvPr>
          <p:cNvSpPr/>
          <p:nvPr/>
        </p:nvSpPr>
        <p:spPr>
          <a:xfrm>
            <a:off x="4336518" y="3097419"/>
            <a:ext cx="918461" cy="320599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PaddlePaddle</a:t>
            </a:r>
            <a:endParaRPr lang="en-US" altLang="zh-CN" sz="9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5" name="圆角矩形 192">
            <a:extLst>
              <a:ext uri="{FF2B5EF4-FFF2-40B4-BE49-F238E27FC236}">
                <a16:creationId xmlns:a16="http://schemas.microsoft.com/office/drawing/2014/main" id="{D5C4F622-C1D6-42D7-B9F5-ABCCF23E65EF}"/>
              </a:ext>
            </a:extLst>
          </p:cNvPr>
          <p:cNvSpPr/>
          <p:nvPr/>
        </p:nvSpPr>
        <p:spPr>
          <a:xfrm>
            <a:off x="5332384" y="3097419"/>
            <a:ext cx="539001" cy="320599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…</a:t>
            </a:r>
          </a:p>
        </p:txBody>
      </p:sp>
      <p:sp>
        <p:nvSpPr>
          <p:cNvPr id="23" name="副标题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华为全栈</a:t>
            </a:r>
            <a:r>
              <a:rPr lang="en-US" altLang="zh-CN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997873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F71D0-D40D-4C01-89F5-70040476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20" y="3266948"/>
            <a:ext cx="5194980" cy="833041"/>
          </a:xfrm>
        </p:spPr>
        <p:txBody>
          <a:bodyPr/>
          <a:lstStyle/>
          <a:p>
            <a:r>
              <a:rPr lang="zh-CN" altLang="en-US" sz="2800" dirty="0">
                <a:hlinkClick r:id="rId2"/>
              </a:rPr>
              <a:t>云社区：博客、论坛</a:t>
            </a:r>
            <a:endParaRPr lang="zh-CN" altLang="en-US" sz="28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CEBCC9-2727-4257-B424-9E802181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173E71-0514-4E4A-B1F3-41E08F86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0FF55-898E-4BB7-85A4-C0374CE32CEC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076F48-8EE2-44C4-A40D-85295B128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20" y="3995341"/>
            <a:ext cx="5995080" cy="20819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B01DFD-F837-483C-9546-CB0643D83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105" y="2226235"/>
            <a:ext cx="2505075" cy="3800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9D3DFF-CF68-4CA1-9637-E95100A2C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806" y="711716"/>
            <a:ext cx="4509180" cy="24628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824DFE8-26C0-4204-958D-84F4196FC333}"/>
              </a:ext>
            </a:extLst>
          </p:cNvPr>
          <p:cNvSpPr txBox="1"/>
          <p:nvPr/>
        </p:nvSpPr>
        <p:spPr>
          <a:xfrm>
            <a:off x="838259" y="705060"/>
            <a:ext cx="3750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hlinkClick r:id="rId6"/>
              </a:rPr>
              <a:t>MindSpore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842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4BF5A-C573-4BDC-8EFB-B5AF5173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93773"/>
          </a:xfrm>
        </p:spPr>
        <p:txBody>
          <a:bodyPr/>
          <a:lstStyle/>
          <a:p>
            <a:r>
              <a:rPr lang="zh-CN" altLang="en-US" dirty="0"/>
              <a:t>文本数据集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7F295-E48F-47F5-AA30-EAE4FD23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大型语料库</a:t>
            </a:r>
            <a:endParaRPr lang="en-US" altLang="zh-CN" dirty="0"/>
          </a:p>
          <a:p>
            <a:r>
              <a:rPr lang="en-US" altLang="zh-CN" dirty="0"/>
              <a:t>WordNet</a:t>
            </a:r>
            <a:r>
              <a:rPr lang="zh-CN" altLang="en-US" dirty="0"/>
              <a:t>：面向语义的英语词汇语料库，包含词和同义词集合。</a:t>
            </a:r>
            <a:endParaRPr lang="en-US" altLang="zh-CN" dirty="0"/>
          </a:p>
          <a:p>
            <a:r>
              <a:rPr lang="en-US" altLang="zh-CN" dirty="0"/>
              <a:t>Wikipedia</a:t>
            </a:r>
            <a:r>
              <a:rPr lang="zh-CN" altLang="en-US" dirty="0"/>
              <a:t>：百科类语料，除了对概念本身的定义，还包括概念之间的关联关系。</a:t>
            </a:r>
            <a:endParaRPr lang="en-US" altLang="zh-CN" dirty="0"/>
          </a:p>
          <a:p>
            <a:r>
              <a:rPr lang="en-US" altLang="zh-CN" dirty="0"/>
              <a:t>Penn treebank</a:t>
            </a:r>
            <a:r>
              <a:rPr lang="zh-CN" altLang="en-US" dirty="0"/>
              <a:t>：标注好的、进行过句法分析的英语句子语料。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标准实验数据集</a:t>
            </a:r>
            <a:endParaRPr lang="en-US" altLang="zh-CN" dirty="0"/>
          </a:p>
          <a:p>
            <a:r>
              <a:rPr lang="en-US" altLang="zh-CN" dirty="0"/>
              <a:t>20Newsgroups</a:t>
            </a:r>
            <a:r>
              <a:rPr lang="zh-CN" altLang="en-US" dirty="0"/>
              <a:t>（聚类、分类）</a:t>
            </a:r>
            <a:endParaRPr lang="en-US" altLang="zh-CN" dirty="0"/>
          </a:p>
          <a:p>
            <a:r>
              <a:rPr lang="en-US" altLang="zh-CN" dirty="0"/>
              <a:t>Reuters</a:t>
            </a:r>
            <a:r>
              <a:rPr lang="zh-CN" altLang="en-US" dirty="0"/>
              <a:t>（聚类、分类）</a:t>
            </a:r>
            <a:endParaRPr lang="en-US" altLang="zh-CN" dirty="0"/>
          </a:p>
          <a:p>
            <a:r>
              <a:rPr lang="en-US" altLang="zh-CN" dirty="0"/>
              <a:t>IMDB</a:t>
            </a:r>
            <a:r>
              <a:rPr lang="zh-CN" altLang="en-US" dirty="0"/>
              <a:t>（情感分类）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0D5D26-801A-4B33-ACC8-E39A55E7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6C7A4-06D0-4360-A66D-E74F6ACA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62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B158-508F-4479-8757-14BB1DF8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第一章：绪论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E4D1-F5EA-4EAC-98EA-DE92CB42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99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背景及应用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189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1.1.1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文本数据从哪里来？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189" lvl="1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1.1.2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文本分析和挖掘的主要应用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文本挖掘主要任务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课程相关资源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1.5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本课程教学目标和安排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19D87-398F-497B-9AFC-0A5598D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A9448A-DA82-4591-A525-69990BBB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21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894232AF-CC89-42B6-BC1A-F58B36806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电子书、配套代码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34646-C4D7-40DB-AB5A-1191C4AE8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163"/>
            <a:ext cx="10515600" cy="3976683"/>
          </a:xfrm>
        </p:spPr>
        <p:txBody>
          <a:bodyPr rtlCol="0">
            <a:normAutofit/>
          </a:bodyPr>
          <a:lstStyle/>
          <a:p>
            <a:pPr algn="just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本课程对应电子书和代码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Text Analytics with 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Dipanjan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 Sarkar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作者在</a:t>
            </a:r>
            <a:r>
              <a:rPr lang="nb-NO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上公开了电子书和每个章节的代码。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基本知识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1.Scikit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用户手册。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website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免费电子书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 Think Stats (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 by Allen B. Downey.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PDF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website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just">
              <a:buNone/>
              <a:defRPr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D4EDE-F2DE-4C4A-9AF2-64901D75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052CD-073B-471F-BDE4-AECD1929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C9813-811E-4114-911D-D53B0CAE0C4A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B158-508F-4479-8757-14BB1DF8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第一章：绪论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0E4D1-F5EA-4EAC-98EA-DE92CB42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99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1.1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背景及应用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1.2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1.3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文本挖掘过程和重要步骤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1.4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课程相关资源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1.5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本课程教学目标和安排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019D87-398F-497B-9AFC-0A5598D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A9448A-DA82-4591-A525-69990BBB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141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6321D146-F77B-4C58-A65C-67159EF09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60701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通过本课程的学习，你学到了什么？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3EE69-638B-40FC-A280-55C1688F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282"/>
            <a:ext cx="10515600" cy="4825718"/>
          </a:xfrm>
        </p:spPr>
        <p:txBody>
          <a:bodyPr rtlCol="0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理解基本的文本分析和挖掘任务及过程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掌握基于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和相关开源库的基本文本分析方法和算法：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文本预处理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表示模型：词袋、词嵌入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文档归类：监督（分类）、无监督（聚类）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主题检测：基于矩阵分解的方法、基于概率的方法、结果解释和分析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情感分析：基于词汇表、基于分类</a:t>
            </a:r>
            <a:endParaRPr lang="en-US" altLang="zh-CN" sz="2400" baseline="30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了解相关自然语言处理技术：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词性标注</a:t>
            </a: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了解最新技术和发展：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defRPr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词嵌入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defRPr/>
            </a:pP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深度学习模型</a:t>
            </a:r>
            <a:endParaRPr lang="en-US" altLang="zh-CN" sz="2000" baseline="30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defRPr/>
            </a:pPr>
            <a:r>
              <a:rPr lang="zh-CN" altLang="en-US" sz="2100" dirty="0">
                <a:latin typeface="仿宋" panose="02010609060101010101" pitchFamily="49" charset="-122"/>
                <a:ea typeface="仿宋" panose="02010609060101010101" pitchFamily="49" charset="-122"/>
              </a:rPr>
              <a:t>基于预训练模型的知识迁移</a:t>
            </a:r>
            <a:endParaRPr lang="en-US" altLang="zh-CN" sz="2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E8E173F-907F-4A21-BC45-B834BF0A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浙江工业大学</a:t>
            </a:r>
            <a:r>
              <a:rPr lang="en-US" altLang="zh-CN" dirty="0"/>
              <a:t>-</a:t>
            </a:r>
            <a:r>
              <a:rPr lang="zh-CN" altLang="en-US" dirty="0"/>
              <a:t>计算机科学与技术学院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4BF79EF-9C59-40C8-A8CF-7478E195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75375-231D-45FE-8C20-C748706D8C7D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40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DBB82-BE66-439C-B0A3-15B68FE9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695327"/>
            <a:ext cx="10515600" cy="625473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课程内容及相关领域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A3A22-CA4D-43AE-B289-EF4EBA69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320800"/>
            <a:ext cx="10515600" cy="4229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绪论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预处理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词袋表示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文本分类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文本聚类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主题检测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词嵌入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深度学习模型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情感分类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494542-6D77-4C07-BACB-8B07BF9E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53FA2-8493-4A3B-AE57-BB4B089C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EB1F899F-238D-492A-BD83-5A7A8164B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952117"/>
              </p:ext>
            </p:extLst>
          </p:nvPr>
        </p:nvGraphicFramePr>
        <p:xfrm>
          <a:off x="4043971" y="1574800"/>
          <a:ext cx="5168900" cy="457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右大括号 17">
            <a:extLst>
              <a:ext uri="{FF2B5EF4-FFF2-40B4-BE49-F238E27FC236}">
                <a16:creationId xmlns:a16="http://schemas.microsoft.com/office/drawing/2014/main" id="{0BF27508-D170-46CB-B9CA-90F398064525}"/>
              </a:ext>
            </a:extLst>
          </p:cNvPr>
          <p:cNvSpPr/>
          <p:nvPr/>
        </p:nvSpPr>
        <p:spPr>
          <a:xfrm>
            <a:off x="2882900" y="3086100"/>
            <a:ext cx="266700" cy="1168400"/>
          </a:xfrm>
          <a:prstGeom prst="rightBrace">
            <a:avLst>
              <a:gd name="adj1" fmla="val 32333"/>
              <a:gd name="adj2" fmla="val 47826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F26B09F8-0C17-4C5C-AC09-EFBEF316EF47}"/>
              </a:ext>
            </a:extLst>
          </p:cNvPr>
          <p:cNvSpPr/>
          <p:nvPr/>
        </p:nvSpPr>
        <p:spPr>
          <a:xfrm>
            <a:off x="2979129" y="1946272"/>
            <a:ext cx="170471" cy="827091"/>
          </a:xfrm>
          <a:prstGeom prst="rightBrace">
            <a:avLst>
              <a:gd name="adj1" fmla="val 32333"/>
              <a:gd name="adj2" fmla="val 47826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3486876-C610-452D-9E70-0B109EBFC300}"/>
              </a:ext>
            </a:extLst>
          </p:cNvPr>
          <p:cNvSpPr/>
          <p:nvPr/>
        </p:nvSpPr>
        <p:spPr>
          <a:xfrm>
            <a:off x="3746500" y="2127252"/>
            <a:ext cx="406400" cy="400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4C933533-F0A7-4D00-9293-1590466863F8}"/>
              </a:ext>
            </a:extLst>
          </p:cNvPr>
          <p:cNvSpPr/>
          <p:nvPr/>
        </p:nvSpPr>
        <p:spPr>
          <a:xfrm>
            <a:off x="3612297" y="3512841"/>
            <a:ext cx="1202836" cy="400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97762F9-C77B-4E33-9BFB-2E8D7773C29B}"/>
              </a:ext>
            </a:extLst>
          </p:cNvPr>
          <p:cNvSpPr/>
          <p:nvPr/>
        </p:nvSpPr>
        <p:spPr>
          <a:xfrm>
            <a:off x="3408971" y="5511276"/>
            <a:ext cx="1816100" cy="24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DB7EFA8B-D3ED-4B07-8538-007697C426B2}"/>
              </a:ext>
            </a:extLst>
          </p:cNvPr>
          <p:cNvSpPr/>
          <p:nvPr/>
        </p:nvSpPr>
        <p:spPr>
          <a:xfrm>
            <a:off x="2705100" y="2654300"/>
            <a:ext cx="2019300" cy="1892300"/>
          </a:xfrm>
          <a:custGeom>
            <a:avLst/>
            <a:gdLst>
              <a:gd name="connsiteX0" fmla="*/ 0 w 2019300"/>
              <a:gd name="connsiteY0" fmla="*/ 1892300 h 1892300"/>
              <a:gd name="connsiteX1" fmla="*/ 254000 w 2019300"/>
              <a:gd name="connsiteY1" fmla="*/ 1879600 h 1892300"/>
              <a:gd name="connsiteX2" fmla="*/ 317500 w 2019300"/>
              <a:gd name="connsiteY2" fmla="*/ 1866900 h 1892300"/>
              <a:gd name="connsiteX3" fmla="*/ 355600 w 2019300"/>
              <a:gd name="connsiteY3" fmla="*/ 1854200 h 1892300"/>
              <a:gd name="connsiteX4" fmla="*/ 558800 w 2019300"/>
              <a:gd name="connsiteY4" fmla="*/ 1841500 h 1892300"/>
              <a:gd name="connsiteX5" fmla="*/ 685800 w 2019300"/>
              <a:gd name="connsiteY5" fmla="*/ 1828800 h 1892300"/>
              <a:gd name="connsiteX6" fmla="*/ 749300 w 2019300"/>
              <a:gd name="connsiteY6" fmla="*/ 1816100 h 1892300"/>
              <a:gd name="connsiteX7" fmla="*/ 1092200 w 2019300"/>
              <a:gd name="connsiteY7" fmla="*/ 1803400 h 1892300"/>
              <a:gd name="connsiteX8" fmla="*/ 1130300 w 2019300"/>
              <a:gd name="connsiteY8" fmla="*/ 1790700 h 1892300"/>
              <a:gd name="connsiteX9" fmla="*/ 1206500 w 2019300"/>
              <a:gd name="connsiteY9" fmla="*/ 1752600 h 1892300"/>
              <a:gd name="connsiteX10" fmla="*/ 1282700 w 2019300"/>
              <a:gd name="connsiteY10" fmla="*/ 1689100 h 1892300"/>
              <a:gd name="connsiteX11" fmla="*/ 1333500 w 2019300"/>
              <a:gd name="connsiteY11" fmla="*/ 1676400 h 1892300"/>
              <a:gd name="connsiteX12" fmla="*/ 1371600 w 2019300"/>
              <a:gd name="connsiteY12" fmla="*/ 1638300 h 1892300"/>
              <a:gd name="connsiteX13" fmla="*/ 1409700 w 2019300"/>
              <a:gd name="connsiteY13" fmla="*/ 1612900 h 1892300"/>
              <a:gd name="connsiteX14" fmla="*/ 1473200 w 2019300"/>
              <a:gd name="connsiteY14" fmla="*/ 1562100 h 1892300"/>
              <a:gd name="connsiteX15" fmla="*/ 1511300 w 2019300"/>
              <a:gd name="connsiteY15" fmla="*/ 1524000 h 1892300"/>
              <a:gd name="connsiteX16" fmla="*/ 1524000 w 2019300"/>
              <a:gd name="connsiteY16" fmla="*/ 1485900 h 1892300"/>
              <a:gd name="connsiteX17" fmla="*/ 1612900 w 2019300"/>
              <a:gd name="connsiteY17" fmla="*/ 1384300 h 1892300"/>
              <a:gd name="connsiteX18" fmla="*/ 1651000 w 2019300"/>
              <a:gd name="connsiteY18" fmla="*/ 1308100 h 1892300"/>
              <a:gd name="connsiteX19" fmla="*/ 1676400 w 2019300"/>
              <a:gd name="connsiteY19" fmla="*/ 1270000 h 1892300"/>
              <a:gd name="connsiteX20" fmla="*/ 1689100 w 2019300"/>
              <a:gd name="connsiteY20" fmla="*/ 1231900 h 1892300"/>
              <a:gd name="connsiteX21" fmla="*/ 1727200 w 2019300"/>
              <a:gd name="connsiteY21" fmla="*/ 1155700 h 1892300"/>
              <a:gd name="connsiteX22" fmla="*/ 1739900 w 2019300"/>
              <a:gd name="connsiteY22" fmla="*/ 1028700 h 1892300"/>
              <a:gd name="connsiteX23" fmla="*/ 1765300 w 2019300"/>
              <a:gd name="connsiteY23" fmla="*/ 990600 h 1892300"/>
              <a:gd name="connsiteX24" fmla="*/ 1803400 w 2019300"/>
              <a:gd name="connsiteY24" fmla="*/ 901700 h 1892300"/>
              <a:gd name="connsiteX25" fmla="*/ 1828800 w 2019300"/>
              <a:gd name="connsiteY25" fmla="*/ 317500 h 1892300"/>
              <a:gd name="connsiteX26" fmla="*/ 1841500 w 2019300"/>
              <a:gd name="connsiteY26" fmla="*/ 279400 h 1892300"/>
              <a:gd name="connsiteX27" fmla="*/ 1854200 w 2019300"/>
              <a:gd name="connsiteY27" fmla="*/ 228600 h 1892300"/>
              <a:gd name="connsiteX28" fmla="*/ 1866900 w 2019300"/>
              <a:gd name="connsiteY28" fmla="*/ 165100 h 1892300"/>
              <a:gd name="connsiteX29" fmla="*/ 1879600 w 2019300"/>
              <a:gd name="connsiteY29" fmla="*/ 127000 h 1892300"/>
              <a:gd name="connsiteX30" fmla="*/ 1892300 w 2019300"/>
              <a:gd name="connsiteY30" fmla="*/ 76200 h 1892300"/>
              <a:gd name="connsiteX31" fmla="*/ 1879600 w 2019300"/>
              <a:gd name="connsiteY31" fmla="*/ 12700 h 1892300"/>
              <a:gd name="connsiteX32" fmla="*/ 1854200 w 2019300"/>
              <a:gd name="connsiteY32" fmla="*/ 50800 h 1892300"/>
              <a:gd name="connsiteX33" fmla="*/ 1778000 w 2019300"/>
              <a:gd name="connsiteY33" fmla="*/ 101600 h 1892300"/>
              <a:gd name="connsiteX34" fmla="*/ 1739900 w 2019300"/>
              <a:gd name="connsiteY34" fmla="*/ 139700 h 1892300"/>
              <a:gd name="connsiteX35" fmla="*/ 1778000 w 2019300"/>
              <a:gd name="connsiteY35" fmla="*/ 152400 h 1892300"/>
              <a:gd name="connsiteX36" fmla="*/ 1841500 w 2019300"/>
              <a:gd name="connsiteY36" fmla="*/ 63500 h 1892300"/>
              <a:gd name="connsiteX37" fmla="*/ 1854200 w 2019300"/>
              <a:gd name="connsiteY37" fmla="*/ 25400 h 1892300"/>
              <a:gd name="connsiteX38" fmla="*/ 1930400 w 2019300"/>
              <a:gd name="connsiteY38" fmla="*/ 0 h 1892300"/>
              <a:gd name="connsiteX39" fmla="*/ 1943100 w 2019300"/>
              <a:gd name="connsiteY39" fmla="*/ 38100 h 1892300"/>
              <a:gd name="connsiteX40" fmla="*/ 1968500 w 2019300"/>
              <a:gd name="connsiteY40" fmla="*/ 76200 h 1892300"/>
              <a:gd name="connsiteX41" fmla="*/ 1993900 w 2019300"/>
              <a:gd name="connsiteY41" fmla="*/ 152400 h 1892300"/>
              <a:gd name="connsiteX42" fmla="*/ 2006600 w 2019300"/>
              <a:gd name="connsiteY42" fmla="*/ 190500 h 1892300"/>
              <a:gd name="connsiteX43" fmla="*/ 2019300 w 2019300"/>
              <a:gd name="connsiteY43" fmla="*/ 21590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019300" h="1892300">
                <a:moveTo>
                  <a:pt x="0" y="1892300"/>
                </a:moveTo>
                <a:cubicBezTo>
                  <a:pt x="84667" y="1888067"/>
                  <a:pt x="169498" y="1886360"/>
                  <a:pt x="254000" y="1879600"/>
                </a:cubicBezTo>
                <a:cubicBezTo>
                  <a:pt x="275517" y="1877879"/>
                  <a:pt x="296559" y="1872135"/>
                  <a:pt x="317500" y="1866900"/>
                </a:cubicBezTo>
                <a:cubicBezTo>
                  <a:pt x="330487" y="1863653"/>
                  <a:pt x="342287" y="1855601"/>
                  <a:pt x="355600" y="1854200"/>
                </a:cubicBezTo>
                <a:cubicBezTo>
                  <a:pt x="423093" y="1847096"/>
                  <a:pt x="491134" y="1846705"/>
                  <a:pt x="558800" y="1841500"/>
                </a:cubicBezTo>
                <a:cubicBezTo>
                  <a:pt x="601219" y="1838237"/>
                  <a:pt x="643629" y="1834423"/>
                  <a:pt x="685800" y="1828800"/>
                </a:cubicBezTo>
                <a:cubicBezTo>
                  <a:pt x="707196" y="1825947"/>
                  <a:pt x="727756" y="1817446"/>
                  <a:pt x="749300" y="1816100"/>
                </a:cubicBezTo>
                <a:cubicBezTo>
                  <a:pt x="863456" y="1808965"/>
                  <a:pt x="977900" y="1807633"/>
                  <a:pt x="1092200" y="1803400"/>
                </a:cubicBezTo>
                <a:cubicBezTo>
                  <a:pt x="1104900" y="1799167"/>
                  <a:pt x="1118326" y="1796687"/>
                  <a:pt x="1130300" y="1790700"/>
                </a:cubicBezTo>
                <a:cubicBezTo>
                  <a:pt x="1228777" y="1741461"/>
                  <a:pt x="1110735" y="1784522"/>
                  <a:pt x="1206500" y="1752600"/>
                </a:cubicBezTo>
                <a:cubicBezTo>
                  <a:pt x="1229386" y="1729714"/>
                  <a:pt x="1251758" y="1702361"/>
                  <a:pt x="1282700" y="1689100"/>
                </a:cubicBezTo>
                <a:cubicBezTo>
                  <a:pt x="1298743" y="1682224"/>
                  <a:pt x="1316567" y="1680633"/>
                  <a:pt x="1333500" y="1676400"/>
                </a:cubicBezTo>
                <a:cubicBezTo>
                  <a:pt x="1346200" y="1663700"/>
                  <a:pt x="1357802" y="1649798"/>
                  <a:pt x="1371600" y="1638300"/>
                </a:cubicBezTo>
                <a:cubicBezTo>
                  <a:pt x="1383326" y="1628529"/>
                  <a:pt x="1398907" y="1623693"/>
                  <a:pt x="1409700" y="1612900"/>
                </a:cubicBezTo>
                <a:cubicBezTo>
                  <a:pt x="1467145" y="1555455"/>
                  <a:pt x="1399027" y="1586824"/>
                  <a:pt x="1473200" y="1562100"/>
                </a:cubicBezTo>
                <a:cubicBezTo>
                  <a:pt x="1485900" y="1549400"/>
                  <a:pt x="1501337" y="1538944"/>
                  <a:pt x="1511300" y="1524000"/>
                </a:cubicBezTo>
                <a:cubicBezTo>
                  <a:pt x="1518726" y="1512861"/>
                  <a:pt x="1517499" y="1497602"/>
                  <a:pt x="1524000" y="1485900"/>
                </a:cubicBezTo>
                <a:cubicBezTo>
                  <a:pt x="1567578" y="1407459"/>
                  <a:pt x="1557244" y="1421404"/>
                  <a:pt x="1612900" y="1384300"/>
                </a:cubicBezTo>
                <a:cubicBezTo>
                  <a:pt x="1685693" y="1275111"/>
                  <a:pt x="1598420" y="1413260"/>
                  <a:pt x="1651000" y="1308100"/>
                </a:cubicBezTo>
                <a:cubicBezTo>
                  <a:pt x="1657826" y="1294448"/>
                  <a:pt x="1669574" y="1283652"/>
                  <a:pt x="1676400" y="1270000"/>
                </a:cubicBezTo>
                <a:cubicBezTo>
                  <a:pt x="1682387" y="1258026"/>
                  <a:pt x="1683113" y="1243874"/>
                  <a:pt x="1689100" y="1231900"/>
                </a:cubicBezTo>
                <a:cubicBezTo>
                  <a:pt x="1738339" y="1133423"/>
                  <a:pt x="1695278" y="1251465"/>
                  <a:pt x="1727200" y="1155700"/>
                </a:cubicBezTo>
                <a:cubicBezTo>
                  <a:pt x="1731433" y="1113367"/>
                  <a:pt x="1730333" y="1070155"/>
                  <a:pt x="1739900" y="1028700"/>
                </a:cubicBezTo>
                <a:cubicBezTo>
                  <a:pt x="1743332" y="1013827"/>
                  <a:pt x="1759287" y="1004629"/>
                  <a:pt x="1765300" y="990600"/>
                </a:cubicBezTo>
                <a:cubicBezTo>
                  <a:pt x="1814506" y="875786"/>
                  <a:pt x="1739632" y="997352"/>
                  <a:pt x="1803400" y="901700"/>
                </a:cubicBezTo>
                <a:cubicBezTo>
                  <a:pt x="1806115" y="820240"/>
                  <a:pt x="1814714" y="451320"/>
                  <a:pt x="1828800" y="317500"/>
                </a:cubicBezTo>
                <a:cubicBezTo>
                  <a:pt x="1830201" y="304187"/>
                  <a:pt x="1837822" y="292272"/>
                  <a:pt x="1841500" y="279400"/>
                </a:cubicBezTo>
                <a:cubicBezTo>
                  <a:pt x="1846295" y="262617"/>
                  <a:pt x="1850414" y="245639"/>
                  <a:pt x="1854200" y="228600"/>
                </a:cubicBezTo>
                <a:cubicBezTo>
                  <a:pt x="1858883" y="207528"/>
                  <a:pt x="1861665" y="186041"/>
                  <a:pt x="1866900" y="165100"/>
                </a:cubicBezTo>
                <a:cubicBezTo>
                  <a:pt x="1870147" y="152113"/>
                  <a:pt x="1875922" y="139872"/>
                  <a:pt x="1879600" y="127000"/>
                </a:cubicBezTo>
                <a:cubicBezTo>
                  <a:pt x="1884395" y="110217"/>
                  <a:pt x="1888067" y="93133"/>
                  <a:pt x="1892300" y="76200"/>
                </a:cubicBezTo>
                <a:cubicBezTo>
                  <a:pt x="1888067" y="55033"/>
                  <a:pt x="1897561" y="24674"/>
                  <a:pt x="1879600" y="12700"/>
                </a:cubicBezTo>
                <a:cubicBezTo>
                  <a:pt x="1866900" y="4233"/>
                  <a:pt x="1865687" y="40749"/>
                  <a:pt x="1854200" y="50800"/>
                </a:cubicBezTo>
                <a:cubicBezTo>
                  <a:pt x="1831226" y="70902"/>
                  <a:pt x="1799586" y="80014"/>
                  <a:pt x="1778000" y="101600"/>
                </a:cubicBezTo>
                <a:lnTo>
                  <a:pt x="1739900" y="139700"/>
                </a:lnTo>
                <a:cubicBezTo>
                  <a:pt x="1752600" y="143933"/>
                  <a:pt x="1764613" y="152400"/>
                  <a:pt x="1778000" y="152400"/>
                </a:cubicBezTo>
                <a:cubicBezTo>
                  <a:pt x="1834444" y="152400"/>
                  <a:pt x="1825978" y="110067"/>
                  <a:pt x="1841500" y="63500"/>
                </a:cubicBezTo>
                <a:cubicBezTo>
                  <a:pt x="1845733" y="50800"/>
                  <a:pt x="1841500" y="29633"/>
                  <a:pt x="1854200" y="25400"/>
                </a:cubicBezTo>
                <a:lnTo>
                  <a:pt x="1930400" y="0"/>
                </a:lnTo>
                <a:cubicBezTo>
                  <a:pt x="1934633" y="12700"/>
                  <a:pt x="1937113" y="26126"/>
                  <a:pt x="1943100" y="38100"/>
                </a:cubicBezTo>
                <a:cubicBezTo>
                  <a:pt x="1949926" y="51752"/>
                  <a:pt x="1962301" y="62252"/>
                  <a:pt x="1968500" y="76200"/>
                </a:cubicBezTo>
                <a:cubicBezTo>
                  <a:pt x="1979374" y="100666"/>
                  <a:pt x="1985433" y="127000"/>
                  <a:pt x="1993900" y="152400"/>
                </a:cubicBezTo>
                <a:cubicBezTo>
                  <a:pt x="1998133" y="165100"/>
                  <a:pt x="2000613" y="178526"/>
                  <a:pt x="2006600" y="190500"/>
                </a:cubicBezTo>
                <a:lnTo>
                  <a:pt x="2019300" y="21590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AFA30B8-6621-4B9D-9091-1058236CCEE7}"/>
              </a:ext>
            </a:extLst>
          </p:cNvPr>
          <p:cNvSpPr/>
          <p:nvPr/>
        </p:nvSpPr>
        <p:spPr>
          <a:xfrm>
            <a:off x="9009671" y="2315106"/>
            <a:ext cx="406400" cy="200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55D532-632C-449F-9623-0076150BF7CE}"/>
              </a:ext>
            </a:extLst>
          </p:cNvPr>
          <p:cNvSpPr txBox="1"/>
          <p:nvPr/>
        </p:nvSpPr>
        <p:spPr>
          <a:xfrm>
            <a:off x="9394336" y="2193961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自然语言处理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139859E-8F4B-414A-8465-16F94C7C762C}"/>
              </a:ext>
            </a:extLst>
          </p:cNvPr>
          <p:cNvSpPr txBox="1"/>
          <p:nvPr/>
        </p:nvSpPr>
        <p:spPr>
          <a:xfrm>
            <a:off x="8610600" y="3445936"/>
            <a:ext cx="301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机器学习、数据挖掘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08747746-3AFC-4624-9D2A-CD77370DA4A1}"/>
              </a:ext>
            </a:extLst>
          </p:cNvPr>
          <p:cNvSpPr/>
          <p:nvPr/>
        </p:nvSpPr>
        <p:spPr>
          <a:xfrm>
            <a:off x="8245964" y="3570288"/>
            <a:ext cx="406400" cy="200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C7B4B78-3EB7-499D-8A46-35C2099AB69D}"/>
              </a:ext>
            </a:extLst>
          </p:cNvPr>
          <p:cNvSpPr/>
          <p:nvPr/>
        </p:nvSpPr>
        <p:spPr>
          <a:xfrm>
            <a:off x="3494207" y="3907601"/>
            <a:ext cx="2019300" cy="1170464"/>
          </a:xfrm>
          <a:custGeom>
            <a:avLst/>
            <a:gdLst>
              <a:gd name="connsiteX0" fmla="*/ 0 w 2019300"/>
              <a:gd name="connsiteY0" fmla="*/ 1892300 h 1892300"/>
              <a:gd name="connsiteX1" fmla="*/ 254000 w 2019300"/>
              <a:gd name="connsiteY1" fmla="*/ 1879600 h 1892300"/>
              <a:gd name="connsiteX2" fmla="*/ 317500 w 2019300"/>
              <a:gd name="connsiteY2" fmla="*/ 1866900 h 1892300"/>
              <a:gd name="connsiteX3" fmla="*/ 355600 w 2019300"/>
              <a:gd name="connsiteY3" fmla="*/ 1854200 h 1892300"/>
              <a:gd name="connsiteX4" fmla="*/ 558800 w 2019300"/>
              <a:gd name="connsiteY4" fmla="*/ 1841500 h 1892300"/>
              <a:gd name="connsiteX5" fmla="*/ 685800 w 2019300"/>
              <a:gd name="connsiteY5" fmla="*/ 1828800 h 1892300"/>
              <a:gd name="connsiteX6" fmla="*/ 749300 w 2019300"/>
              <a:gd name="connsiteY6" fmla="*/ 1816100 h 1892300"/>
              <a:gd name="connsiteX7" fmla="*/ 1092200 w 2019300"/>
              <a:gd name="connsiteY7" fmla="*/ 1803400 h 1892300"/>
              <a:gd name="connsiteX8" fmla="*/ 1130300 w 2019300"/>
              <a:gd name="connsiteY8" fmla="*/ 1790700 h 1892300"/>
              <a:gd name="connsiteX9" fmla="*/ 1206500 w 2019300"/>
              <a:gd name="connsiteY9" fmla="*/ 1752600 h 1892300"/>
              <a:gd name="connsiteX10" fmla="*/ 1282700 w 2019300"/>
              <a:gd name="connsiteY10" fmla="*/ 1689100 h 1892300"/>
              <a:gd name="connsiteX11" fmla="*/ 1333500 w 2019300"/>
              <a:gd name="connsiteY11" fmla="*/ 1676400 h 1892300"/>
              <a:gd name="connsiteX12" fmla="*/ 1371600 w 2019300"/>
              <a:gd name="connsiteY12" fmla="*/ 1638300 h 1892300"/>
              <a:gd name="connsiteX13" fmla="*/ 1409700 w 2019300"/>
              <a:gd name="connsiteY13" fmla="*/ 1612900 h 1892300"/>
              <a:gd name="connsiteX14" fmla="*/ 1473200 w 2019300"/>
              <a:gd name="connsiteY14" fmla="*/ 1562100 h 1892300"/>
              <a:gd name="connsiteX15" fmla="*/ 1511300 w 2019300"/>
              <a:gd name="connsiteY15" fmla="*/ 1524000 h 1892300"/>
              <a:gd name="connsiteX16" fmla="*/ 1524000 w 2019300"/>
              <a:gd name="connsiteY16" fmla="*/ 1485900 h 1892300"/>
              <a:gd name="connsiteX17" fmla="*/ 1612900 w 2019300"/>
              <a:gd name="connsiteY17" fmla="*/ 1384300 h 1892300"/>
              <a:gd name="connsiteX18" fmla="*/ 1651000 w 2019300"/>
              <a:gd name="connsiteY18" fmla="*/ 1308100 h 1892300"/>
              <a:gd name="connsiteX19" fmla="*/ 1676400 w 2019300"/>
              <a:gd name="connsiteY19" fmla="*/ 1270000 h 1892300"/>
              <a:gd name="connsiteX20" fmla="*/ 1689100 w 2019300"/>
              <a:gd name="connsiteY20" fmla="*/ 1231900 h 1892300"/>
              <a:gd name="connsiteX21" fmla="*/ 1727200 w 2019300"/>
              <a:gd name="connsiteY21" fmla="*/ 1155700 h 1892300"/>
              <a:gd name="connsiteX22" fmla="*/ 1739900 w 2019300"/>
              <a:gd name="connsiteY22" fmla="*/ 1028700 h 1892300"/>
              <a:gd name="connsiteX23" fmla="*/ 1765300 w 2019300"/>
              <a:gd name="connsiteY23" fmla="*/ 990600 h 1892300"/>
              <a:gd name="connsiteX24" fmla="*/ 1803400 w 2019300"/>
              <a:gd name="connsiteY24" fmla="*/ 901700 h 1892300"/>
              <a:gd name="connsiteX25" fmla="*/ 1828800 w 2019300"/>
              <a:gd name="connsiteY25" fmla="*/ 317500 h 1892300"/>
              <a:gd name="connsiteX26" fmla="*/ 1841500 w 2019300"/>
              <a:gd name="connsiteY26" fmla="*/ 279400 h 1892300"/>
              <a:gd name="connsiteX27" fmla="*/ 1854200 w 2019300"/>
              <a:gd name="connsiteY27" fmla="*/ 228600 h 1892300"/>
              <a:gd name="connsiteX28" fmla="*/ 1866900 w 2019300"/>
              <a:gd name="connsiteY28" fmla="*/ 165100 h 1892300"/>
              <a:gd name="connsiteX29" fmla="*/ 1879600 w 2019300"/>
              <a:gd name="connsiteY29" fmla="*/ 127000 h 1892300"/>
              <a:gd name="connsiteX30" fmla="*/ 1892300 w 2019300"/>
              <a:gd name="connsiteY30" fmla="*/ 76200 h 1892300"/>
              <a:gd name="connsiteX31" fmla="*/ 1879600 w 2019300"/>
              <a:gd name="connsiteY31" fmla="*/ 12700 h 1892300"/>
              <a:gd name="connsiteX32" fmla="*/ 1854200 w 2019300"/>
              <a:gd name="connsiteY32" fmla="*/ 50800 h 1892300"/>
              <a:gd name="connsiteX33" fmla="*/ 1778000 w 2019300"/>
              <a:gd name="connsiteY33" fmla="*/ 101600 h 1892300"/>
              <a:gd name="connsiteX34" fmla="*/ 1739900 w 2019300"/>
              <a:gd name="connsiteY34" fmla="*/ 139700 h 1892300"/>
              <a:gd name="connsiteX35" fmla="*/ 1778000 w 2019300"/>
              <a:gd name="connsiteY35" fmla="*/ 152400 h 1892300"/>
              <a:gd name="connsiteX36" fmla="*/ 1841500 w 2019300"/>
              <a:gd name="connsiteY36" fmla="*/ 63500 h 1892300"/>
              <a:gd name="connsiteX37" fmla="*/ 1854200 w 2019300"/>
              <a:gd name="connsiteY37" fmla="*/ 25400 h 1892300"/>
              <a:gd name="connsiteX38" fmla="*/ 1930400 w 2019300"/>
              <a:gd name="connsiteY38" fmla="*/ 0 h 1892300"/>
              <a:gd name="connsiteX39" fmla="*/ 1943100 w 2019300"/>
              <a:gd name="connsiteY39" fmla="*/ 38100 h 1892300"/>
              <a:gd name="connsiteX40" fmla="*/ 1968500 w 2019300"/>
              <a:gd name="connsiteY40" fmla="*/ 76200 h 1892300"/>
              <a:gd name="connsiteX41" fmla="*/ 1993900 w 2019300"/>
              <a:gd name="connsiteY41" fmla="*/ 152400 h 1892300"/>
              <a:gd name="connsiteX42" fmla="*/ 2006600 w 2019300"/>
              <a:gd name="connsiteY42" fmla="*/ 190500 h 1892300"/>
              <a:gd name="connsiteX43" fmla="*/ 2019300 w 2019300"/>
              <a:gd name="connsiteY43" fmla="*/ 215900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019300" h="1892300">
                <a:moveTo>
                  <a:pt x="0" y="1892300"/>
                </a:moveTo>
                <a:cubicBezTo>
                  <a:pt x="84667" y="1888067"/>
                  <a:pt x="169498" y="1886360"/>
                  <a:pt x="254000" y="1879600"/>
                </a:cubicBezTo>
                <a:cubicBezTo>
                  <a:pt x="275517" y="1877879"/>
                  <a:pt x="296559" y="1872135"/>
                  <a:pt x="317500" y="1866900"/>
                </a:cubicBezTo>
                <a:cubicBezTo>
                  <a:pt x="330487" y="1863653"/>
                  <a:pt x="342287" y="1855601"/>
                  <a:pt x="355600" y="1854200"/>
                </a:cubicBezTo>
                <a:cubicBezTo>
                  <a:pt x="423093" y="1847096"/>
                  <a:pt x="491134" y="1846705"/>
                  <a:pt x="558800" y="1841500"/>
                </a:cubicBezTo>
                <a:cubicBezTo>
                  <a:pt x="601219" y="1838237"/>
                  <a:pt x="643629" y="1834423"/>
                  <a:pt x="685800" y="1828800"/>
                </a:cubicBezTo>
                <a:cubicBezTo>
                  <a:pt x="707196" y="1825947"/>
                  <a:pt x="727756" y="1817446"/>
                  <a:pt x="749300" y="1816100"/>
                </a:cubicBezTo>
                <a:cubicBezTo>
                  <a:pt x="863456" y="1808965"/>
                  <a:pt x="977900" y="1807633"/>
                  <a:pt x="1092200" y="1803400"/>
                </a:cubicBezTo>
                <a:cubicBezTo>
                  <a:pt x="1104900" y="1799167"/>
                  <a:pt x="1118326" y="1796687"/>
                  <a:pt x="1130300" y="1790700"/>
                </a:cubicBezTo>
                <a:cubicBezTo>
                  <a:pt x="1228777" y="1741461"/>
                  <a:pt x="1110735" y="1784522"/>
                  <a:pt x="1206500" y="1752600"/>
                </a:cubicBezTo>
                <a:cubicBezTo>
                  <a:pt x="1229386" y="1729714"/>
                  <a:pt x="1251758" y="1702361"/>
                  <a:pt x="1282700" y="1689100"/>
                </a:cubicBezTo>
                <a:cubicBezTo>
                  <a:pt x="1298743" y="1682224"/>
                  <a:pt x="1316567" y="1680633"/>
                  <a:pt x="1333500" y="1676400"/>
                </a:cubicBezTo>
                <a:cubicBezTo>
                  <a:pt x="1346200" y="1663700"/>
                  <a:pt x="1357802" y="1649798"/>
                  <a:pt x="1371600" y="1638300"/>
                </a:cubicBezTo>
                <a:cubicBezTo>
                  <a:pt x="1383326" y="1628529"/>
                  <a:pt x="1398907" y="1623693"/>
                  <a:pt x="1409700" y="1612900"/>
                </a:cubicBezTo>
                <a:cubicBezTo>
                  <a:pt x="1467145" y="1555455"/>
                  <a:pt x="1399027" y="1586824"/>
                  <a:pt x="1473200" y="1562100"/>
                </a:cubicBezTo>
                <a:cubicBezTo>
                  <a:pt x="1485900" y="1549400"/>
                  <a:pt x="1501337" y="1538944"/>
                  <a:pt x="1511300" y="1524000"/>
                </a:cubicBezTo>
                <a:cubicBezTo>
                  <a:pt x="1518726" y="1512861"/>
                  <a:pt x="1517499" y="1497602"/>
                  <a:pt x="1524000" y="1485900"/>
                </a:cubicBezTo>
                <a:cubicBezTo>
                  <a:pt x="1567578" y="1407459"/>
                  <a:pt x="1557244" y="1421404"/>
                  <a:pt x="1612900" y="1384300"/>
                </a:cubicBezTo>
                <a:cubicBezTo>
                  <a:pt x="1685693" y="1275111"/>
                  <a:pt x="1598420" y="1413260"/>
                  <a:pt x="1651000" y="1308100"/>
                </a:cubicBezTo>
                <a:cubicBezTo>
                  <a:pt x="1657826" y="1294448"/>
                  <a:pt x="1669574" y="1283652"/>
                  <a:pt x="1676400" y="1270000"/>
                </a:cubicBezTo>
                <a:cubicBezTo>
                  <a:pt x="1682387" y="1258026"/>
                  <a:pt x="1683113" y="1243874"/>
                  <a:pt x="1689100" y="1231900"/>
                </a:cubicBezTo>
                <a:cubicBezTo>
                  <a:pt x="1738339" y="1133423"/>
                  <a:pt x="1695278" y="1251465"/>
                  <a:pt x="1727200" y="1155700"/>
                </a:cubicBezTo>
                <a:cubicBezTo>
                  <a:pt x="1731433" y="1113367"/>
                  <a:pt x="1730333" y="1070155"/>
                  <a:pt x="1739900" y="1028700"/>
                </a:cubicBezTo>
                <a:cubicBezTo>
                  <a:pt x="1743332" y="1013827"/>
                  <a:pt x="1759287" y="1004629"/>
                  <a:pt x="1765300" y="990600"/>
                </a:cubicBezTo>
                <a:cubicBezTo>
                  <a:pt x="1814506" y="875786"/>
                  <a:pt x="1739632" y="997352"/>
                  <a:pt x="1803400" y="901700"/>
                </a:cubicBezTo>
                <a:cubicBezTo>
                  <a:pt x="1806115" y="820240"/>
                  <a:pt x="1814714" y="451320"/>
                  <a:pt x="1828800" y="317500"/>
                </a:cubicBezTo>
                <a:cubicBezTo>
                  <a:pt x="1830201" y="304187"/>
                  <a:pt x="1837822" y="292272"/>
                  <a:pt x="1841500" y="279400"/>
                </a:cubicBezTo>
                <a:cubicBezTo>
                  <a:pt x="1846295" y="262617"/>
                  <a:pt x="1850414" y="245639"/>
                  <a:pt x="1854200" y="228600"/>
                </a:cubicBezTo>
                <a:cubicBezTo>
                  <a:pt x="1858883" y="207528"/>
                  <a:pt x="1861665" y="186041"/>
                  <a:pt x="1866900" y="165100"/>
                </a:cubicBezTo>
                <a:cubicBezTo>
                  <a:pt x="1870147" y="152113"/>
                  <a:pt x="1875922" y="139872"/>
                  <a:pt x="1879600" y="127000"/>
                </a:cubicBezTo>
                <a:cubicBezTo>
                  <a:pt x="1884395" y="110217"/>
                  <a:pt x="1888067" y="93133"/>
                  <a:pt x="1892300" y="76200"/>
                </a:cubicBezTo>
                <a:cubicBezTo>
                  <a:pt x="1888067" y="55033"/>
                  <a:pt x="1897561" y="24674"/>
                  <a:pt x="1879600" y="12700"/>
                </a:cubicBezTo>
                <a:cubicBezTo>
                  <a:pt x="1866900" y="4233"/>
                  <a:pt x="1865687" y="40749"/>
                  <a:pt x="1854200" y="50800"/>
                </a:cubicBezTo>
                <a:cubicBezTo>
                  <a:pt x="1831226" y="70902"/>
                  <a:pt x="1799586" y="80014"/>
                  <a:pt x="1778000" y="101600"/>
                </a:cubicBezTo>
                <a:lnTo>
                  <a:pt x="1739900" y="139700"/>
                </a:lnTo>
                <a:cubicBezTo>
                  <a:pt x="1752600" y="143933"/>
                  <a:pt x="1764613" y="152400"/>
                  <a:pt x="1778000" y="152400"/>
                </a:cubicBezTo>
                <a:cubicBezTo>
                  <a:pt x="1834444" y="152400"/>
                  <a:pt x="1825978" y="110067"/>
                  <a:pt x="1841500" y="63500"/>
                </a:cubicBezTo>
                <a:cubicBezTo>
                  <a:pt x="1845733" y="50800"/>
                  <a:pt x="1841500" y="29633"/>
                  <a:pt x="1854200" y="25400"/>
                </a:cubicBezTo>
                <a:lnTo>
                  <a:pt x="1930400" y="0"/>
                </a:lnTo>
                <a:cubicBezTo>
                  <a:pt x="1934633" y="12700"/>
                  <a:pt x="1937113" y="26126"/>
                  <a:pt x="1943100" y="38100"/>
                </a:cubicBezTo>
                <a:cubicBezTo>
                  <a:pt x="1949926" y="51752"/>
                  <a:pt x="1962301" y="62252"/>
                  <a:pt x="1968500" y="76200"/>
                </a:cubicBezTo>
                <a:cubicBezTo>
                  <a:pt x="1979374" y="100666"/>
                  <a:pt x="1985433" y="127000"/>
                  <a:pt x="1993900" y="152400"/>
                </a:cubicBezTo>
                <a:cubicBezTo>
                  <a:pt x="1998133" y="165100"/>
                  <a:pt x="2000613" y="178526"/>
                  <a:pt x="2006600" y="190500"/>
                </a:cubicBezTo>
                <a:lnTo>
                  <a:pt x="2019300" y="21590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6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5" grpId="0" animBg="1"/>
      <p:bldP spid="29" grpId="0" animBg="1"/>
      <p:bldP spid="30" grpId="0" animBg="1"/>
      <p:bldP spid="31" grpId="0"/>
      <p:bldP spid="33" grpId="0"/>
      <p:bldP spid="35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F5DAAF5E-9B64-45B2-BAE5-C0DCCAB49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879" y="593305"/>
            <a:ext cx="9155839" cy="503239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上机实验课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（根据具体情况可能会略有调整）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E04790B-8774-44B1-94EF-84D08115A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60793"/>
              </p:ext>
            </p:extLst>
          </p:nvPr>
        </p:nvGraphicFramePr>
        <p:xfrm>
          <a:off x="822879" y="1373524"/>
          <a:ext cx="9155839" cy="4328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4244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课次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章节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主要内容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1</a:t>
                      </a:r>
                      <a:endParaRPr lang="zh-CN" altLang="en-US" sz="19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900" dirty="0"/>
                        <a:t>文本预处理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预处理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2</a:t>
                      </a:r>
                      <a:endParaRPr lang="zh-CN" altLang="en-US" sz="19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文本基本表示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词袋表示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3</a:t>
                      </a:r>
                      <a:endParaRPr lang="zh-CN" altLang="en-US" sz="19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900" dirty="0"/>
                        <a:t>文本分类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新闻预料分类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4</a:t>
                      </a:r>
                      <a:endParaRPr lang="zh-CN" altLang="en-US" sz="19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900" dirty="0"/>
                        <a:t>聚类和主题检测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聚类、主题检测</a:t>
                      </a:r>
                      <a:endParaRPr lang="en-US" altLang="zh-CN" sz="1900" dirty="0"/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5</a:t>
                      </a:r>
                      <a:endParaRPr lang="zh-CN" altLang="en-US" sz="19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词嵌入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词嵌入在分类和聚类中的应用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35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6</a:t>
                      </a:r>
                      <a:endParaRPr lang="zh-CN" altLang="en-US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多层感知机文本分类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多层感知机训练与预测</a:t>
                      </a:r>
                      <a:endParaRPr lang="zh-CN" altLang="en-US" dirty="0"/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3135827096"/>
                  </a:ext>
                </a:extLst>
              </a:tr>
              <a:tr h="465128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7</a:t>
                      </a:r>
                      <a:endParaRPr lang="zh-CN" altLang="en-US" sz="19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dirty="0"/>
                        <a:t>RNN</a:t>
                      </a:r>
                      <a:r>
                        <a:rPr lang="zh-CN" altLang="en-US" sz="1900" dirty="0"/>
                        <a:t>训练与预测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RNN</a:t>
                      </a:r>
                      <a:r>
                        <a:rPr lang="zh-CN" altLang="en-US" sz="1900" dirty="0"/>
                        <a:t>训练与预测</a:t>
                      </a:r>
                      <a:endParaRPr lang="zh-CN" altLang="en-US" dirty="0"/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730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8</a:t>
                      </a:r>
                      <a:endParaRPr lang="zh-CN" altLang="en-US" sz="190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900" dirty="0"/>
                        <a:t>基于</a:t>
                      </a:r>
                      <a:r>
                        <a:rPr lang="en-US" altLang="zh-CN" sz="1900" dirty="0"/>
                        <a:t>RNN</a:t>
                      </a:r>
                      <a:r>
                        <a:rPr lang="zh-CN" altLang="en-US" sz="1900" dirty="0"/>
                        <a:t>的情感分类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900" dirty="0"/>
                        <a:t>词嵌入</a:t>
                      </a:r>
                      <a:r>
                        <a:rPr lang="en-US" altLang="zh-CN" sz="1900" dirty="0"/>
                        <a:t>+RNN</a:t>
                      </a:r>
                      <a:endParaRPr lang="zh-CN" altLang="en-US" sz="1900" dirty="0"/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164">
                <a:tc gridSpan="3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900" dirty="0"/>
                        <a:t>从实验中总结出结论；撰写逻辑清晰、格式规范的实验报告</a:t>
                      </a:r>
                      <a:endParaRPr lang="en-US" altLang="zh-CN" sz="1900" dirty="0"/>
                    </a:p>
                  </a:txBody>
                  <a:tcPr marL="91435" marR="91435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AA1EC5-1537-403E-B486-CE1AB04F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19E7798-CB3B-4384-BAA4-798847A2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2D87C-61EF-499F-A994-BB8E46EE032E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1135-BC45-4AD8-A015-475664C2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601"/>
            <a:ext cx="10515600" cy="803273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自主学习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8ABE8-54B0-4D03-9DF3-0B53715D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827"/>
            <a:ext cx="10858500" cy="4524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内容：基于华为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MindSpore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，学习与文本分析相关的案例（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个或多个）、并动手调试；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形式：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自由组队（不超过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人），以团队为单位自主课后学习和讨论；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（不超过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张）汇报（小组分工、学习内容、问题和总结）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要求：所有成员有贡献，具有总结性、有自己的讨论和看法。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成绩：自评（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互评（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老师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助教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(30%)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主要考核：小组整体学习工作量和深入性、团队协作、课堂汇报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自评：小组长根据贡献度决定小组成员自评分数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互评：由其他小组对该小组整体评分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352C8C-D7B2-4EB5-B73D-18C5CDD7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浙江工业大学</a:t>
            </a:r>
            <a:r>
              <a:rPr lang="en-US" altLang="zh-CN" dirty="0"/>
              <a:t>-</a:t>
            </a:r>
            <a:r>
              <a:rPr lang="zh-CN" altLang="en-US" dirty="0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B2FDB9-4E67-42B8-B75C-07074BBD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9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0244F-C5CC-4B0E-8A0F-568D4BC4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2627"/>
            <a:ext cx="10515600" cy="71437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自主学习进度和时间表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C4B1A-5D66-4DC8-BD4A-7FE105A5B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3531"/>
            <a:ext cx="11442700" cy="3064669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确定小组成员：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号下午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点前由小组长把成员名单发给助教。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小组自主学习：按前面要求完成学习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号下午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点前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小组把学习总结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转成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pdf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后上传至超星课程网站。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号课堂：申报优秀的小组口头汇报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及系统演示。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号下课后，每个小组把自评和他评结果发给助教。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5374C3-DAC1-4867-9E49-63797105C3FD}"/>
              </a:ext>
            </a:extLst>
          </p:cNvPr>
          <p:cNvSpPr txBox="1"/>
          <p:nvPr/>
        </p:nvSpPr>
        <p:spPr>
          <a:xfrm>
            <a:off x="723900" y="4628138"/>
            <a:ext cx="848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注意：自评小组成员每个人成绩最高</a:t>
            </a:r>
            <a:r>
              <a:rPr lang="en-US" altLang="zh-CN" dirty="0"/>
              <a:t>100</a:t>
            </a:r>
            <a:r>
              <a:rPr lang="zh-CN" altLang="en-US" dirty="0"/>
              <a:t>分，他评小组成绩最高</a:t>
            </a:r>
            <a:r>
              <a:rPr lang="en-US" altLang="zh-CN" dirty="0"/>
              <a:t>100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未口头汇报的小组所有成员最后成绩不超过</a:t>
            </a:r>
            <a:r>
              <a:rPr lang="en-US" altLang="zh-CN" dirty="0"/>
              <a:t>80</a:t>
            </a:r>
            <a:r>
              <a:rPr lang="zh-CN" altLang="en-US" dirty="0"/>
              <a:t>分。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5FAD0-AC0F-4634-A5BD-CA231936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64BAD-4D38-43DC-93A3-8BD3770B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Box 14">
            <a:extLst>
              <a:ext uri="{FF2B5EF4-FFF2-40B4-BE49-F238E27FC236}">
                <a16:creationId xmlns:a16="http://schemas.microsoft.com/office/drawing/2014/main" id="{52AD25E3-DB97-46CC-A31C-09249DEEB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039" y="1938341"/>
            <a:ext cx="42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…..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5280E-28C0-4D47-B6AE-80BFC67E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76" y="586581"/>
            <a:ext cx="4019144" cy="695325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“</a:t>
            </a:r>
            <a:r>
              <a:rPr lang="zh-CN" altLang="en-US" sz="3200" dirty="0"/>
              <a:t>文本数据</a:t>
            </a:r>
            <a:r>
              <a:rPr lang="en-US" sz="3200" dirty="0"/>
              <a:t>”</a:t>
            </a:r>
            <a:r>
              <a:rPr lang="zh-CN" altLang="en-US" sz="3200" dirty="0"/>
              <a:t>哪里来？</a:t>
            </a:r>
            <a:r>
              <a:rPr lang="en-US" sz="3200" dirty="0"/>
              <a:t> </a:t>
            </a: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0AC25146-C6EB-49F8-8DFA-826DAA13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2958BABF-E122-46D5-A63C-8C395B81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89140-324C-4618-BD3A-39BC64A287A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CF258E4-857A-481A-93A9-04283E11128B}"/>
              </a:ext>
            </a:extLst>
          </p:cNvPr>
          <p:cNvGrpSpPr/>
          <p:nvPr/>
        </p:nvGrpSpPr>
        <p:grpSpPr>
          <a:xfrm>
            <a:off x="216143" y="2736060"/>
            <a:ext cx="6914850" cy="988214"/>
            <a:chOff x="216143" y="2736060"/>
            <a:chExt cx="6914850" cy="988214"/>
          </a:xfrm>
        </p:grpSpPr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A3AE745A-C702-4065-9D88-38B741BB8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143" y="2736060"/>
              <a:ext cx="2517012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rIns="82296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等线 Light" panose="02010600030101010101" pitchFamily="2" charset="-122"/>
                </a:rPr>
                <a:t>用户评论</a:t>
              </a:r>
              <a:endParaRPr lang="en-US" altLang="zh-CN" sz="2000" b="1" dirty="0">
                <a:latin typeface="等线 Light" panose="02010600030101010101" pitchFamily="2" charset="-122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AA9F017-A55B-410D-A652-69D49A298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486" y="3195637"/>
              <a:ext cx="1447800" cy="46672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E0DA752-32B2-4E2E-BDD0-727A7FA19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443" y="3133724"/>
              <a:ext cx="1352550" cy="590550"/>
            </a:xfrm>
            <a:prstGeom prst="rect">
              <a:avLst/>
            </a:prstGeom>
          </p:spPr>
        </p:pic>
        <p:pic>
          <p:nvPicPr>
            <p:cNvPr id="7168" name="图片 7167">
              <a:extLst>
                <a:ext uri="{FF2B5EF4-FFF2-40B4-BE49-F238E27FC236}">
                  <a16:creationId xmlns:a16="http://schemas.microsoft.com/office/drawing/2014/main" id="{AEF09C2E-1DF2-4EF8-B416-C164D47E4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12" y="3138530"/>
              <a:ext cx="1619250" cy="504825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01168E-D973-4A4A-A4E1-8AA045E39C92}"/>
              </a:ext>
            </a:extLst>
          </p:cNvPr>
          <p:cNvGrpSpPr/>
          <p:nvPr/>
        </p:nvGrpSpPr>
        <p:grpSpPr>
          <a:xfrm>
            <a:off x="498184" y="2136165"/>
            <a:ext cx="6170758" cy="731326"/>
            <a:chOff x="498184" y="2136165"/>
            <a:chExt cx="6170758" cy="731326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60136BC-3076-44FB-9D88-47702819E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648" y="2196349"/>
              <a:ext cx="647700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3B084875-15FD-4647-935A-E37523542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84" y="2136165"/>
              <a:ext cx="192847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rIns="82296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论坛</a:t>
              </a:r>
              <a:endParaRPr lang="en-US" altLang="zh-CN" sz="2000" b="1" dirty="0">
                <a:latin typeface="等线 Light" panose="02010600030101010101" pitchFamily="2" charset="-122"/>
              </a:endParaRPr>
            </a:p>
          </p:txBody>
        </p:sp>
        <p:pic>
          <p:nvPicPr>
            <p:cNvPr id="7170" name="图片 7169">
              <a:extLst>
                <a:ext uri="{FF2B5EF4-FFF2-40B4-BE49-F238E27FC236}">
                  <a16:creationId xmlns:a16="http://schemas.microsoft.com/office/drawing/2014/main" id="{E76D814C-6581-4EC8-99C0-7FDFC1D45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911" y="2181691"/>
              <a:ext cx="1181100" cy="685800"/>
            </a:xfrm>
            <a:prstGeom prst="rect">
              <a:avLst/>
            </a:prstGeom>
          </p:spPr>
        </p:pic>
        <p:pic>
          <p:nvPicPr>
            <p:cNvPr id="7172" name="图片 7171">
              <a:extLst>
                <a:ext uri="{FF2B5EF4-FFF2-40B4-BE49-F238E27FC236}">
                  <a16:creationId xmlns:a16="http://schemas.microsoft.com/office/drawing/2014/main" id="{7086D3AF-3D74-4CB3-A28E-2A68BED9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4967" y="2234816"/>
              <a:ext cx="1323975" cy="581025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1955AF9-CE5B-496F-B108-7ED903CCB9EF}"/>
              </a:ext>
            </a:extLst>
          </p:cNvPr>
          <p:cNvGrpSpPr/>
          <p:nvPr/>
        </p:nvGrpSpPr>
        <p:grpSpPr>
          <a:xfrm>
            <a:off x="416979" y="1303813"/>
            <a:ext cx="5361464" cy="873380"/>
            <a:chOff x="416979" y="1303813"/>
            <a:chExt cx="5361464" cy="873380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A8A61B0-A408-4C43-ABDF-F8814F3382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5618" y="1507268"/>
              <a:ext cx="668337" cy="66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6025C645-9F66-4632-8817-DCEBF09E0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979" y="1552993"/>
              <a:ext cx="204494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rIns="82296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社交网络</a:t>
              </a:r>
              <a:endParaRPr lang="en-US" altLang="zh-CN" sz="2000" b="1" dirty="0">
                <a:latin typeface="等线 Light" panose="02010600030101010101" pitchFamily="2" charset="-122"/>
              </a:endParaRPr>
            </a:p>
          </p:txBody>
        </p:sp>
        <p:pic>
          <p:nvPicPr>
            <p:cNvPr id="7174" name="图片 7173">
              <a:extLst>
                <a:ext uri="{FF2B5EF4-FFF2-40B4-BE49-F238E27FC236}">
                  <a16:creationId xmlns:a16="http://schemas.microsoft.com/office/drawing/2014/main" id="{B1DF5F01-39FC-48C5-95DC-D1909FC51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8911" y="1435667"/>
              <a:ext cx="637176" cy="700498"/>
            </a:xfrm>
            <a:prstGeom prst="rect">
              <a:avLst/>
            </a:prstGeom>
          </p:spPr>
        </p:pic>
        <p:pic>
          <p:nvPicPr>
            <p:cNvPr id="7177" name="图片 7176">
              <a:extLst>
                <a:ext uri="{FF2B5EF4-FFF2-40B4-BE49-F238E27FC236}">
                  <a16:creationId xmlns:a16="http://schemas.microsoft.com/office/drawing/2014/main" id="{22205688-9CA5-42CF-8E31-3EE4772F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929" y="1303813"/>
              <a:ext cx="1011514" cy="808081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88F475F-AC36-4167-8B1F-E927A08CF7D0}"/>
              </a:ext>
            </a:extLst>
          </p:cNvPr>
          <p:cNvGrpSpPr/>
          <p:nvPr/>
        </p:nvGrpSpPr>
        <p:grpSpPr>
          <a:xfrm>
            <a:off x="503623" y="3724274"/>
            <a:ext cx="4923665" cy="679583"/>
            <a:chOff x="503623" y="3724274"/>
            <a:chExt cx="4923665" cy="679583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17E872F3-E98E-4107-AEB8-1C408514D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23" y="3724274"/>
              <a:ext cx="1871651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rIns="82296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等线 Light" panose="02010600030101010101" pitchFamily="2" charset="-122"/>
                </a:rPr>
                <a:t>新闻</a:t>
              </a:r>
              <a:endParaRPr lang="en-US" altLang="zh-CN" sz="2000" b="1" dirty="0">
                <a:latin typeface="等线 Light" panose="02010600030101010101" pitchFamily="2" charset="-122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A70864C0-1506-47FD-9FA2-77F83DAC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691" y="3839836"/>
              <a:ext cx="1295400" cy="466725"/>
            </a:xfrm>
            <a:prstGeom prst="rect">
              <a:avLst/>
            </a:prstGeom>
          </p:spPr>
        </p:pic>
        <p:pic>
          <p:nvPicPr>
            <p:cNvPr id="7179" name="图片 7178">
              <a:extLst>
                <a:ext uri="{FF2B5EF4-FFF2-40B4-BE49-F238E27FC236}">
                  <a16:creationId xmlns:a16="http://schemas.microsoft.com/office/drawing/2014/main" id="{591FE3BB-8ACA-4C2C-B908-098D31733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513" y="3775207"/>
              <a:ext cx="1628775" cy="62865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BFCC98D-3D3C-4377-9F35-249058A49537}"/>
              </a:ext>
            </a:extLst>
          </p:cNvPr>
          <p:cNvGrpSpPr/>
          <p:nvPr/>
        </p:nvGrpSpPr>
        <p:grpSpPr>
          <a:xfrm>
            <a:off x="496123" y="4600338"/>
            <a:ext cx="5639354" cy="1396278"/>
            <a:chOff x="496123" y="4600338"/>
            <a:chExt cx="5639354" cy="1396278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71BFB3E-AD68-454B-9D4C-AB95C3A60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23" y="4600338"/>
              <a:ext cx="3621966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296" rIns="82296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等线 Light" panose="02010600030101010101" pitchFamily="2" charset="-122"/>
                </a:rPr>
                <a:t>发表的学术论文、电子书</a:t>
              </a:r>
              <a:endParaRPr lang="en-US" altLang="zh-CN" sz="2000" b="1" dirty="0">
                <a:latin typeface="等线 Light" panose="02010600030101010101" pitchFamily="2" charset="-122"/>
              </a:endParaRPr>
            </a:p>
          </p:txBody>
        </p:sp>
        <p:pic>
          <p:nvPicPr>
            <p:cNvPr id="7181" name="图片 7180">
              <a:extLst>
                <a:ext uri="{FF2B5EF4-FFF2-40B4-BE49-F238E27FC236}">
                  <a16:creationId xmlns:a16="http://schemas.microsoft.com/office/drawing/2014/main" id="{E5B9F635-EF9F-47EA-8249-10E8BA55B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311" y="5143003"/>
              <a:ext cx="2543175" cy="514350"/>
            </a:xfrm>
            <a:prstGeom prst="rect">
              <a:avLst/>
            </a:prstGeom>
          </p:spPr>
        </p:pic>
        <p:pic>
          <p:nvPicPr>
            <p:cNvPr id="7183" name="图片 7182">
              <a:extLst>
                <a:ext uri="{FF2B5EF4-FFF2-40B4-BE49-F238E27FC236}">
                  <a16:creationId xmlns:a16="http://schemas.microsoft.com/office/drawing/2014/main" id="{0BF584BB-99B0-430E-8710-805068AB3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7762" y="4919471"/>
              <a:ext cx="1907715" cy="1077145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B10F2D9-2B65-4C9D-BC8E-A600223D2667}"/>
              </a:ext>
            </a:extLst>
          </p:cNvPr>
          <p:cNvSpPr txBox="1"/>
          <p:nvPr/>
        </p:nvSpPr>
        <p:spPr>
          <a:xfrm>
            <a:off x="7130993" y="544173"/>
            <a:ext cx="4557383" cy="52629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你的一整天？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8</a:t>
            </a:r>
            <a:r>
              <a:rPr lang="zh-CN" altLang="en-US" sz="2400" dirty="0"/>
              <a:t>：</a:t>
            </a:r>
            <a:r>
              <a:rPr lang="en-US" altLang="zh-CN" sz="2400" dirty="0"/>
              <a:t>00 </a:t>
            </a:r>
            <a:r>
              <a:rPr lang="zh-CN" altLang="en-US" sz="2400" dirty="0"/>
              <a:t>起床打开手机看新闻、刷朋友圈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9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  <a:r>
              <a:rPr lang="zh-CN" altLang="en-US" sz="2400" dirty="0"/>
              <a:t>看看</a:t>
            </a:r>
            <a:r>
              <a:rPr lang="en-US" altLang="zh-CN" sz="2400" dirty="0"/>
              <a:t>CSDN</a:t>
            </a:r>
            <a:r>
              <a:rPr lang="zh-CN" altLang="en-US" sz="2400" dirty="0"/>
              <a:t>，学点东西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10</a:t>
            </a:r>
            <a:r>
              <a:rPr lang="zh-CN" altLang="en-US" sz="2400" dirty="0"/>
              <a:t>：</a:t>
            </a:r>
            <a:r>
              <a:rPr lang="en-US" altLang="zh-CN" sz="2400" dirty="0"/>
              <a:t>00 </a:t>
            </a:r>
            <a:r>
              <a:rPr lang="zh-CN" altLang="en-US" sz="2400" dirty="0"/>
              <a:t>查看电子邮箱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12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  <a:r>
              <a:rPr lang="zh-CN" altLang="en-US" sz="2400" dirty="0"/>
              <a:t>懒得出去吃，看看大众点评点个外卖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13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  <a:r>
              <a:rPr lang="zh-CN" altLang="en-US" sz="2400" dirty="0"/>
              <a:t>吃饱了休息一下，看看百度贴吧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14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  <a:r>
              <a:rPr lang="zh-CN" altLang="en-US" sz="2400" dirty="0"/>
              <a:t>导师给了要求，让去知网找论文看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18</a:t>
            </a:r>
            <a:r>
              <a:rPr lang="zh-CN" altLang="en-US" sz="2400" dirty="0"/>
              <a:t>：</a:t>
            </a:r>
            <a:r>
              <a:rPr lang="en-US" altLang="zh-CN" sz="2400" dirty="0"/>
              <a:t>00 </a:t>
            </a:r>
            <a:r>
              <a:rPr lang="zh-CN" altLang="en-US" sz="2400" dirty="0"/>
              <a:t>京东上买了个无线耳机，效果不满意，去给个差评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B6218-0930-42DD-8BE7-4D6D1EF7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571"/>
            <a:ext cx="10515600" cy="669896"/>
          </a:xfrm>
        </p:spPr>
        <p:txBody>
          <a:bodyPr/>
          <a:lstStyle/>
          <a:p>
            <a:r>
              <a:rPr lang="zh-CN" altLang="en-US" dirty="0"/>
              <a:t>全国有多少个这样的你？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3C6D8-DEA8-4237-ADD1-8C1461A5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515"/>
            <a:ext cx="109474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中国互联网络信息中心</a:t>
            </a:r>
            <a:r>
              <a:rPr lang="en-US" altLang="zh-CN" sz="2400" b="1" dirty="0"/>
              <a:t>2020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月第</a:t>
            </a:r>
            <a:r>
              <a:rPr lang="en-US" altLang="zh-CN" sz="2400" b="1" dirty="0"/>
              <a:t>45</a:t>
            </a:r>
            <a:r>
              <a:rPr lang="zh-CN" altLang="en-US" sz="2400" b="1" dirty="0"/>
              <a:t>次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中国互联网络发展状况统计报告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377D4-1772-4B4D-849D-5D9C98EA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840730-6F48-414A-BF81-BDBB33A7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AC9AD-D8EE-4F4C-9C59-1B636E81661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AC563DC-5285-42E3-80F8-B82A790B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654" y="1944690"/>
            <a:ext cx="6991492" cy="420200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7D042F0-C514-4BAC-862D-4DCED375F456}"/>
              </a:ext>
            </a:extLst>
          </p:cNvPr>
          <p:cNvSpPr txBox="1"/>
          <p:nvPr/>
        </p:nvSpPr>
        <p:spPr>
          <a:xfrm>
            <a:off x="838200" y="1944690"/>
            <a:ext cx="3500437" cy="30469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截至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2020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月，我国：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网民规模达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9.04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亿、手机网民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8.97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亿；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网络新闻用户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7.31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亿、手机网络新闻用户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7.26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亿；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网络购物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7.10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亿，手机网络购物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7.07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6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DA700FD5-95D0-46AF-877C-6E1CD126A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13101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文本分析和挖掘的主要应用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AA7815DA-1480-461D-86B0-A3052DB360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83918" y="1378227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垃圾邮件检测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新闻文章归类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情感分析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社交媒体分析和监视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医学文本分析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聊天机器人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智能客服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167CE-3F2E-4CFF-AFA2-86212D3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5786CC-35A5-42FC-8D0A-827A2A07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5EF0E-FDFF-4E28-AE28-A856A36F55F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974A4C-443F-4815-B104-D3F6464D9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5" t="6769" r="-2097" b="54657"/>
          <a:stretch/>
        </p:blipFill>
        <p:spPr>
          <a:xfrm>
            <a:off x="4828431" y="1511300"/>
            <a:ext cx="6543107" cy="2387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7918070-6E98-4FB7-B127-096A3F52B354}"/>
              </a:ext>
            </a:extLst>
          </p:cNvPr>
          <p:cNvSpPr txBox="1"/>
          <p:nvPr/>
        </p:nvSpPr>
        <p:spPr>
          <a:xfrm>
            <a:off x="4828430" y="4204296"/>
            <a:ext cx="642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第</a:t>
            </a:r>
            <a:r>
              <a:rPr lang="en-US" altLang="zh-CN" dirty="0"/>
              <a:t>37</a:t>
            </a:r>
            <a:r>
              <a:rPr lang="zh-CN" altLang="en-US" dirty="0"/>
              <a:t>次中国互联网络发展状况统计报告</a:t>
            </a:r>
            <a:r>
              <a:rPr lang="en-US" altLang="zh-CN" dirty="0"/>
              <a:t>》</a:t>
            </a:r>
            <a:r>
              <a:rPr lang="zh-CN" altLang="en-US" dirty="0"/>
              <a:t>，近半年，网民平均每周收到</a:t>
            </a:r>
            <a:r>
              <a:rPr lang="en-US" altLang="zh-CN" dirty="0"/>
              <a:t>18.9</a:t>
            </a:r>
            <a:r>
              <a:rPr lang="zh-CN" altLang="en-US" dirty="0"/>
              <a:t>封垃圾邮件、垃圾短信</a:t>
            </a:r>
            <a:r>
              <a:rPr lang="en-US" altLang="zh-CN" dirty="0"/>
              <a:t>20.6</a:t>
            </a:r>
            <a:r>
              <a:rPr lang="zh-CN" altLang="en-US" dirty="0"/>
              <a:t>条。</a:t>
            </a:r>
          </a:p>
        </p:txBody>
      </p:sp>
    </p:spTree>
    <p:extLst>
      <p:ext uri="{BB962C8B-B14F-4D97-AF65-F5344CB8AC3E}">
        <p14:creationId xmlns:p14="http://schemas.microsoft.com/office/powerpoint/2010/main" val="318725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DA700FD5-95D0-46AF-877C-6E1CD126A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13101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文本分析和挖掘的主要应用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AA7815DA-1480-461D-86B0-A3052DB360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1018" y="1253331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垃圾邮件检测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新闻文章归类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情感分析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社交媒体分析和监视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医学文本分析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聊天机器人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智能客服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167CE-3F2E-4CFF-AFA2-86212D3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5786CC-35A5-42FC-8D0A-827A2A07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5EF0E-FDFF-4E28-AE28-A856A36F55F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9" name="图片 5">
            <a:extLst>
              <a:ext uri="{FF2B5EF4-FFF2-40B4-BE49-F238E27FC236}">
                <a16:creationId xmlns:a16="http://schemas.microsoft.com/office/drawing/2014/main" id="{4F3768AB-2726-4351-B88F-0A8B25E9B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" r="3767" b="54751"/>
          <a:stretch/>
        </p:blipFill>
        <p:spPr bwMode="auto">
          <a:xfrm>
            <a:off x="4600110" y="1253331"/>
            <a:ext cx="6554257" cy="23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B2BE3DC-5137-4245-9623-44C650DD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507" y="3817937"/>
            <a:ext cx="799147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DA700FD5-95D0-46AF-877C-6E1CD126A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13101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文本分析和挖掘的主要应用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AA7815DA-1480-461D-86B0-A3052DB360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1018" y="1253331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垃圾邮件检测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新闻文章归类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情感分析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社交媒体分析和监视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医学文本分析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聊天机器人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智能客服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167CE-3F2E-4CFF-AFA2-86212D3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浙江工业大学</a:t>
            </a:r>
            <a:r>
              <a:rPr lang="en-US" altLang="zh-CN"/>
              <a:t>-</a:t>
            </a:r>
            <a:r>
              <a:rPr lang="zh-CN" altLang="en-US"/>
              <a:t>计算机科学与技术学院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5786CC-35A5-42FC-8D0A-827A2A07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5EF0E-FDFF-4E28-AE28-A856A36F55F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591CC84-E916-4E90-8703-D1EEC9529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15" y="1406010"/>
            <a:ext cx="2743200" cy="46504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23F135-C295-447F-AEC2-18759AD68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76" y="1253331"/>
            <a:ext cx="1112706" cy="11088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28A621-4FB8-4F1C-9242-88DF7C524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21" y="1446607"/>
            <a:ext cx="2301955" cy="36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47135</TotalTime>
  <Words>4592</Words>
  <Application>Microsoft Office PowerPoint</Application>
  <PresentationFormat>宽屏</PresentationFormat>
  <Paragraphs>642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.AppleSystemUIFont</vt:lpstr>
      <vt:lpstr>等线</vt:lpstr>
      <vt:lpstr>等线 Light</vt:lpstr>
      <vt:lpstr>仿宋</vt:lpstr>
      <vt:lpstr>宋体</vt:lpstr>
      <vt:lpstr>微软雅黑</vt:lpstr>
      <vt:lpstr>Arial</vt:lpstr>
      <vt:lpstr>Huawei Sans</vt:lpstr>
      <vt:lpstr>Wingdings</vt:lpstr>
      <vt:lpstr>Office 主题​​</vt:lpstr>
      <vt:lpstr>PowerPoint 演示文稿</vt:lpstr>
      <vt:lpstr>考核方式</vt:lpstr>
      <vt:lpstr>第一章：绪论</vt:lpstr>
      <vt:lpstr>第一章：绪论</vt:lpstr>
      <vt:lpstr>“文本数据”哪里来？ </vt:lpstr>
      <vt:lpstr>全国有多少个这样的你？</vt:lpstr>
      <vt:lpstr>文本分析和挖掘的主要应用</vt:lpstr>
      <vt:lpstr>文本分析和挖掘的主要应用</vt:lpstr>
      <vt:lpstr>文本分析和挖掘的主要应用</vt:lpstr>
      <vt:lpstr>文本分析和挖掘的主要应用</vt:lpstr>
      <vt:lpstr>第一章：绪论</vt:lpstr>
      <vt:lpstr>文本是一种自然语言</vt:lpstr>
      <vt:lpstr>自然语言处理</vt:lpstr>
      <vt:lpstr>相关研究领域</vt:lpstr>
      <vt:lpstr>文本分析和挖掘与自然语言处理的关系</vt:lpstr>
      <vt:lpstr>文本分析与挖掘的新挑战</vt:lpstr>
      <vt:lpstr>文本挖掘主要任务</vt:lpstr>
      <vt:lpstr>文档归类  </vt:lpstr>
      <vt:lpstr>分类和聚类：共同点与差异</vt:lpstr>
      <vt:lpstr>文档归类应用</vt:lpstr>
      <vt:lpstr>主题检测</vt:lpstr>
      <vt:lpstr>情感分析（semantic analysis）</vt:lpstr>
      <vt:lpstr>第一章：绪论</vt:lpstr>
      <vt:lpstr>文本挖掘整体流程</vt:lpstr>
      <vt:lpstr>文本表示</vt:lpstr>
      <vt:lpstr>基本表示模型-词袋（bag of words）</vt:lpstr>
      <vt:lpstr>词袋表示(Bag-of-Words)</vt:lpstr>
      <vt:lpstr>文本预处理</vt:lpstr>
      <vt:lpstr>分词(tokenization)</vt:lpstr>
      <vt:lpstr>词性标注</vt:lpstr>
      <vt:lpstr>一体化词法分析框架</vt:lpstr>
      <vt:lpstr>句法分析树</vt:lpstr>
      <vt:lpstr>语义</vt:lpstr>
      <vt:lpstr>第一章：绪论</vt:lpstr>
      <vt:lpstr>Python自然语言处理工具</vt:lpstr>
      <vt:lpstr>PowerPoint 演示文稿</vt:lpstr>
      <vt:lpstr>PowerPoint 演示文稿</vt:lpstr>
      <vt:lpstr>云社区：博客、论坛</vt:lpstr>
      <vt:lpstr>文本数据集</vt:lpstr>
      <vt:lpstr>电子书、配套代码</vt:lpstr>
      <vt:lpstr>第一章：绪论</vt:lpstr>
      <vt:lpstr>通过本课程的学习，你学到了什么？</vt:lpstr>
      <vt:lpstr>课程内容及相关领域</vt:lpstr>
      <vt:lpstr>上机实验课（根据具体情况可能会略有调整）</vt:lpstr>
      <vt:lpstr>自主学习</vt:lpstr>
      <vt:lpstr>自主学习进度和时间表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</dc:title>
  <dc:creator>梅建萍</dc:creator>
  <cp:lastModifiedBy>梅建萍</cp:lastModifiedBy>
  <cp:revision>380</cp:revision>
  <dcterms:created xsi:type="dcterms:W3CDTF">2019-08-27T09:24:22Z</dcterms:created>
  <dcterms:modified xsi:type="dcterms:W3CDTF">2021-09-14T14:14:34Z</dcterms:modified>
</cp:coreProperties>
</file>