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2"/>
  </p:notesMasterIdLst>
  <p:sldIdLst>
    <p:sldId id="256" r:id="rId2"/>
    <p:sldId id="258" r:id="rId3"/>
    <p:sldId id="314" r:id="rId4"/>
    <p:sldId id="323" r:id="rId5"/>
    <p:sldId id="316" r:id="rId6"/>
    <p:sldId id="322" r:id="rId7"/>
    <p:sldId id="264" r:id="rId8"/>
    <p:sldId id="324" r:id="rId9"/>
    <p:sldId id="325" r:id="rId10"/>
    <p:sldId id="327" r:id="rId11"/>
    <p:sldId id="328" r:id="rId12"/>
    <p:sldId id="329" r:id="rId13"/>
    <p:sldId id="510" r:id="rId14"/>
    <p:sldId id="273" r:id="rId15"/>
    <p:sldId id="274" r:id="rId16"/>
    <p:sldId id="330" r:id="rId17"/>
    <p:sldId id="331" r:id="rId18"/>
    <p:sldId id="277" r:id="rId19"/>
    <p:sldId id="278" r:id="rId20"/>
    <p:sldId id="279" r:id="rId21"/>
    <p:sldId id="305" r:id="rId22"/>
    <p:sldId id="280" r:id="rId23"/>
    <p:sldId id="281" r:id="rId24"/>
    <p:sldId id="317" r:id="rId25"/>
    <p:sldId id="282" r:id="rId26"/>
    <p:sldId id="289" r:id="rId27"/>
    <p:sldId id="319" r:id="rId28"/>
    <p:sldId id="320" r:id="rId29"/>
    <p:sldId id="276" r:id="rId30"/>
    <p:sldId id="306"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60" autoAdjust="0"/>
    <p:restoredTop sz="82721" autoAdjust="0"/>
  </p:normalViewPr>
  <p:slideViewPr>
    <p:cSldViewPr>
      <p:cViewPr varScale="1">
        <p:scale>
          <a:sx n="108" d="100"/>
          <a:sy n="108" d="100"/>
        </p:scale>
        <p:origin x="138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zh-CN" altLang="en-US"/>
          </a:p>
        </p:txBody>
      </p:sp>
      <p:sp>
        <p:nvSpPr>
          <p:cNvPr id="890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90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890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anose="02020603050405020304" pitchFamily="18" charset="0"/>
              </a:defRPr>
            </a:lvl1pPr>
          </a:lstStyle>
          <a:p>
            <a:fld id="{26725207-71C7-4998-9C83-9060ED9E70AE}" type="slidenum">
              <a:rPr lang="zh-CN" altLang="en-US"/>
              <a:pPr/>
              <a:t>‹#›</a:t>
            </a:fld>
            <a:endParaRPr lang="en-US" altLang="zh-CN"/>
          </a:p>
        </p:txBody>
      </p:sp>
    </p:spTree>
    <p:extLst>
      <p:ext uri="{BB962C8B-B14F-4D97-AF65-F5344CB8AC3E}">
        <p14:creationId xmlns:p14="http://schemas.microsoft.com/office/powerpoint/2010/main" val="20216528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1DE9E46-DFC8-4819-B7B8-BCA746822EDC}" type="slidenum">
              <a:rPr lang="zh-CN" altLang="en-US">
                <a:latin typeface="Times New Roman" panose="02020603050405020304" pitchFamily="18" charset="0"/>
              </a:rPr>
              <a:pPr eaLnBrk="1" hangingPunct="1"/>
              <a:t>1</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599757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7312DAB1-0CAE-4E50-8ACC-775B61645021}" type="slidenum">
              <a:rPr lang="en-US" altLang="zh-CN" sz="1200"/>
              <a:pPr algn="r" eaLnBrk="1" hangingPunct="1"/>
              <a:t>11</a:t>
            </a:fld>
            <a:endParaRPr lang="en-US" altLang="zh-CN"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extLst>
      <p:ext uri="{BB962C8B-B14F-4D97-AF65-F5344CB8AC3E}">
        <p14:creationId xmlns:p14="http://schemas.microsoft.com/office/powerpoint/2010/main" val="2990328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725207-71C7-4998-9C83-9060ED9E70AE}" type="slidenum">
              <a:rPr lang="zh-CN" altLang="en-US" smtClean="0"/>
              <a:pPr/>
              <a:t>13</a:t>
            </a:fld>
            <a:endParaRPr lang="en-US" altLang="zh-CN"/>
          </a:p>
        </p:txBody>
      </p:sp>
    </p:spTree>
    <p:extLst>
      <p:ext uri="{BB962C8B-B14F-4D97-AF65-F5344CB8AC3E}">
        <p14:creationId xmlns:p14="http://schemas.microsoft.com/office/powerpoint/2010/main" val="440706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725207-71C7-4998-9C83-9060ED9E70AE}" type="slidenum">
              <a:rPr lang="zh-CN" altLang="en-US" smtClean="0"/>
              <a:pPr/>
              <a:t>15</a:t>
            </a:fld>
            <a:endParaRPr lang="en-US" altLang="zh-CN"/>
          </a:p>
        </p:txBody>
      </p:sp>
    </p:spTree>
    <p:extLst>
      <p:ext uri="{BB962C8B-B14F-4D97-AF65-F5344CB8AC3E}">
        <p14:creationId xmlns:p14="http://schemas.microsoft.com/office/powerpoint/2010/main" val="121352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725207-71C7-4998-9C83-9060ED9E70AE}" type="slidenum">
              <a:rPr lang="zh-CN" altLang="en-US" smtClean="0"/>
              <a:pPr/>
              <a:t>17</a:t>
            </a:fld>
            <a:endParaRPr lang="en-US" altLang="zh-CN"/>
          </a:p>
        </p:txBody>
      </p:sp>
    </p:spTree>
    <p:extLst>
      <p:ext uri="{BB962C8B-B14F-4D97-AF65-F5344CB8AC3E}">
        <p14:creationId xmlns:p14="http://schemas.microsoft.com/office/powerpoint/2010/main" val="467797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86" name="Rectangle 2"/>
          <p:cNvSpPr>
            <a:spLocks noGrp="1" noChangeArrowheads="1"/>
          </p:cNvSpPr>
          <p:nvPr>
            <p:ph type="ctrTitle"/>
          </p:nvPr>
        </p:nvSpPr>
        <p:spPr>
          <a:xfrm>
            <a:off x="914400" y="1524000"/>
            <a:ext cx="7623175" cy="1752600"/>
          </a:xfrm>
        </p:spPr>
        <p:txBody>
          <a:bodyPr/>
          <a:lstStyle>
            <a:lvl1pPr>
              <a:defRPr sz="5000"/>
            </a:lvl1pPr>
          </a:lstStyle>
          <a:p>
            <a:r>
              <a:rPr lang="en-US" altLang="zh-CN"/>
              <a:t>单击此处编辑母版标题样式</a:t>
            </a:r>
          </a:p>
        </p:txBody>
      </p:sp>
      <p:sp>
        <p:nvSpPr>
          <p:cNvPr id="6758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zh-CN"/>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fld id="{129AA7D0-3039-41D8-91E5-480652A9770F}" type="slidenum">
              <a:rPr lang="en-US" altLang="zh-CN"/>
              <a:pPr/>
              <a:t>‹#›</a:t>
            </a:fld>
            <a:endParaRPr lang="en-US" altLang="zh-CN"/>
          </a:p>
        </p:txBody>
      </p:sp>
    </p:spTree>
    <p:extLst>
      <p:ext uri="{BB962C8B-B14F-4D97-AF65-F5344CB8AC3E}">
        <p14:creationId xmlns:p14="http://schemas.microsoft.com/office/powerpoint/2010/main" val="312918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62E7955-D588-4181-A4EF-949FF79E430F}" type="slidenum">
              <a:rPr lang="en-US" altLang="zh-CN"/>
              <a:pPr/>
              <a:t>‹#›</a:t>
            </a:fld>
            <a:endParaRPr lang="en-US" altLang="zh-CN"/>
          </a:p>
        </p:txBody>
      </p:sp>
    </p:spTree>
    <p:extLst>
      <p:ext uri="{BB962C8B-B14F-4D97-AF65-F5344CB8AC3E}">
        <p14:creationId xmlns:p14="http://schemas.microsoft.com/office/powerpoint/2010/main" val="3157241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13DF316-4F4B-4C13-84A5-54BB62811F28}" type="slidenum">
              <a:rPr lang="en-US" altLang="zh-CN"/>
              <a:pPr/>
              <a:t>‹#›</a:t>
            </a:fld>
            <a:endParaRPr lang="en-US" altLang="zh-CN"/>
          </a:p>
        </p:txBody>
      </p:sp>
    </p:spTree>
    <p:extLst>
      <p:ext uri="{BB962C8B-B14F-4D97-AF65-F5344CB8AC3E}">
        <p14:creationId xmlns:p14="http://schemas.microsoft.com/office/powerpoint/2010/main" val="60482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6DCDB50-351A-48B1-88E1-31A29D6CC685}" type="slidenum">
              <a:rPr lang="en-US" altLang="zh-CN"/>
              <a:pPr/>
              <a:t>‹#›</a:t>
            </a:fld>
            <a:endParaRPr lang="en-US" altLang="zh-CN"/>
          </a:p>
        </p:txBody>
      </p:sp>
    </p:spTree>
    <p:extLst>
      <p:ext uri="{BB962C8B-B14F-4D97-AF65-F5344CB8AC3E}">
        <p14:creationId xmlns:p14="http://schemas.microsoft.com/office/powerpoint/2010/main" val="370759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53ED95C-C58B-48E8-808C-40C08B56A0F5}" type="slidenum">
              <a:rPr lang="en-US" altLang="zh-CN"/>
              <a:pPr/>
              <a:t>‹#›</a:t>
            </a:fld>
            <a:endParaRPr lang="en-US" altLang="zh-CN"/>
          </a:p>
        </p:txBody>
      </p:sp>
    </p:spTree>
    <p:extLst>
      <p:ext uri="{BB962C8B-B14F-4D97-AF65-F5344CB8AC3E}">
        <p14:creationId xmlns:p14="http://schemas.microsoft.com/office/powerpoint/2010/main" val="1353995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18C4F295-D1F4-4E31-8C44-D443A7FA873D}" type="slidenum">
              <a:rPr lang="en-US" altLang="zh-CN"/>
              <a:pPr/>
              <a:t>‹#›</a:t>
            </a:fld>
            <a:endParaRPr lang="en-US" altLang="zh-CN"/>
          </a:p>
        </p:txBody>
      </p:sp>
    </p:spTree>
    <p:extLst>
      <p:ext uri="{BB962C8B-B14F-4D97-AF65-F5344CB8AC3E}">
        <p14:creationId xmlns:p14="http://schemas.microsoft.com/office/powerpoint/2010/main" val="4267551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197D1646-9FFA-4ACA-B87B-52DE14C8A099}" type="slidenum">
              <a:rPr lang="en-US" altLang="zh-CN"/>
              <a:pPr/>
              <a:t>‹#›</a:t>
            </a:fld>
            <a:endParaRPr lang="en-US" altLang="zh-CN"/>
          </a:p>
        </p:txBody>
      </p:sp>
    </p:spTree>
    <p:extLst>
      <p:ext uri="{BB962C8B-B14F-4D97-AF65-F5344CB8AC3E}">
        <p14:creationId xmlns:p14="http://schemas.microsoft.com/office/powerpoint/2010/main" val="2853625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54846066-3938-4DC0-B3B3-E20E53D76398}" type="slidenum">
              <a:rPr lang="en-US" altLang="zh-CN"/>
              <a:pPr/>
              <a:t>‹#›</a:t>
            </a:fld>
            <a:endParaRPr lang="en-US" altLang="zh-CN"/>
          </a:p>
        </p:txBody>
      </p:sp>
    </p:spTree>
    <p:extLst>
      <p:ext uri="{BB962C8B-B14F-4D97-AF65-F5344CB8AC3E}">
        <p14:creationId xmlns:p14="http://schemas.microsoft.com/office/powerpoint/2010/main" val="14215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D2243EE9-14F5-43C5-B7FF-3284528B5249}" type="slidenum">
              <a:rPr lang="en-US" altLang="zh-CN"/>
              <a:pPr/>
              <a:t>‹#›</a:t>
            </a:fld>
            <a:endParaRPr lang="en-US" altLang="zh-CN"/>
          </a:p>
        </p:txBody>
      </p:sp>
    </p:spTree>
    <p:extLst>
      <p:ext uri="{BB962C8B-B14F-4D97-AF65-F5344CB8AC3E}">
        <p14:creationId xmlns:p14="http://schemas.microsoft.com/office/powerpoint/2010/main" val="2241524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9F6E264-1091-42C3-B01B-5A570B330992}" type="slidenum">
              <a:rPr lang="en-US" altLang="zh-CN"/>
              <a:pPr/>
              <a:t>‹#›</a:t>
            </a:fld>
            <a:endParaRPr lang="en-US" altLang="zh-CN"/>
          </a:p>
        </p:txBody>
      </p:sp>
    </p:spTree>
    <p:extLst>
      <p:ext uri="{BB962C8B-B14F-4D97-AF65-F5344CB8AC3E}">
        <p14:creationId xmlns:p14="http://schemas.microsoft.com/office/powerpoint/2010/main" val="810606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77A8D6CB-EF4F-4680-8FED-606149CA0282}" type="slidenum">
              <a:rPr lang="en-US" altLang="zh-CN"/>
              <a:pPr/>
              <a:t>‹#›</a:t>
            </a:fld>
            <a:endParaRPr lang="en-US" altLang="zh-CN"/>
          </a:p>
        </p:txBody>
      </p:sp>
    </p:spTree>
    <p:extLst>
      <p:ext uri="{BB962C8B-B14F-4D97-AF65-F5344CB8AC3E}">
        <p14:creationId xmlns:p14="http://schemas.microsoft.com/office/powerpoint/2010/main" val="1399379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6656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ea typeface="宋体" pitchFamily="2" charset="-122"/>
              </a:defRPr>
            </a:lvl1pPr>
          </a:lstStyle>
          <a:p>
            <a:pPr>
              <a:defRPr/>
            </a:pPr>
            <a:endParaRPr lang="en-US" altLang="zh-CN"/>
          </a:p>
        </p:txBody>
      </p:sp>
      <p:sp>
        <p:nvSpPr>
          <p:cNvPr id="665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ea typeface="宋体" pitchFamily="2" charset="-122"/>
              </a:defRPr>
            </a:lvl1pPr>
          </a:lstStyle>
          <a:p>
            <a:pPr>
              <a:defRPr/>
            </a:pPr>
            <a:endParaRPr lang="en-US" altLang="zh-CN"/>
          </a:p>
        </p:txBody>
      </p:sp>
      <p:sp>
        <p:nvSpPr>
          <p:cNvPr id="6656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anose="02020404030301010803" pitchFamily="18" charset="0"/>
              </a:defRPr>
            </a:lvl1pPr>
          </a:lstStyle>
          <a:p>
            <a:fld id="{FDF85181-2E14-48A9-8ABC-DF3DE178C49B}" type="slidenum">
              <a:rPr lang="en-US" altLang="zh-CN"/>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84"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9.jpe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slide" Target="slide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oracle.com/java/technologies/javase-download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oracle.com/javase/8/docs/api/index.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cn-java.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oracle.com/en/java/javase/15/"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3.w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iobe.com/tiobe-index/"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185DB3B-011E-40A9-A9E3-19DB64426141}" type="slidenum">
              <a:rPr lang="en-US" altLang="zh-CN">
                <a:latin typeface="Garamond" panose="02020404030301010803" pitchFamily="18" charset="0"/>
              </a:rPr>
              <a:pPr eaLnBrk="1" hangingPunct="1"/>
              <a:t>1</a:t>
            </a:fld>
            <a:endParaRPr lang="en-US" altLang="zh-CN">
              <a:latin typeface="Garamond" panose="02020404030301010803" pitchFamily="18" charset="0"/>
            </a:endParaRPr>
          </a:p>
        </p:txBody>
      </p:sp>
      <p:sp>
        <p:nvSpPr>
          <p:cNvPr id="3075" name="Rectangle 2"/>
          <p:cNvSpPr>
            <a:spLocks noGrp="1" noChangeArrowheads="1"/>
          </p:cNvSpPr>
          <p:nvPr>
            <p:ph type="ctrTitle"/>
          </p:nvPr>
        </p:nvSpPr>
        <p:spPr/>
        <p:txBody>
          <a:bodyPr/>
          <a:lstStyle/>
          <a:p>
            <a:pPr eaLnBrk="1" hangingPunct="1"/>
            <a:r>
              <a:rPr lang="zh-CN" altLang="en-US" sz="5400">
                <a:ea typeface="楷体_GB2312"/>
                <a:cs typeface="楷体_GB2312"/>
              </a:rPr>
              <a:t>第一章    </a:t>
            </a:r>
            <a:r>
              <a:rPr lang="en-US" altLang="zh-CN" sz="5400">
                <a:ea typeface="楷体_GB2312"/>
                <a:cs typeface="楷体_GB2312"/>
              </a:rPr>
              <a:t>Java</a:t>
            </a:r>
            <a:r>
              <a:rPr lang="zh-CN" altLang="en-US" sz="5400">
                <a:ea typeface="楷体_GB2312"/>
                <a:cs typeface="楷体_GB2312"/>
              </a:rPr>
              <a:t>语言概述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en-US" altLang="zh-CN" b="1">
                <a:solidFill>
                  <a:schemeClr val="accent2"/>
                </a:solidFill>
                <a:latin typeface="宋体" panose="02010600030101010101" pitchFamily="2" charset="-122"/>
              </a:rPr>
              <a:t>Java</a:t>
            </a:r>
            <a:r>
              <a:rPr lang="zh-CN" altLang="en-US" b="1">
                <a:solidFill>
                  <a:schemeClr val="accent2"/>
                </a:solidFill>
                <a:latin typeface="宋体" panose="02010600030101010101" pitchFamily="2" charset="-122"/>
              </a:rPr>
              <a:t>特点</a:t>
            </a:r>
            <a:r>
              <a:rPr lang="en-US" altLang="zh-CN" b="1">
                <a:solidFill>
                  <a:schemeClr val="accent2"/>
                </a:solidFill>
                <a:latin typeface="宋体" panose="02010600030101010101" pitchFamily="2" charset="-122"/>
              </a:rPr>
              <a:t>(</a:t>
            </a:r>
            <a:r>
              <a:rPr lang="zh-CN" altLang="en-US" b="1">
                <a:solidFill>
                  <a:schemeClr val="accent2"/>
                </a:solidFill>
                <a:latin typeface="宋体" panose="02010600030101010101" pitchFamily="2" charset="-122"/>
              </a:rPr>
              <a:t>三个平台架构</a:t>
            </a:r>
            <a:r>
              <a:rPr lang="en-US" altLang="zh-CN" b="1">
                <a:solidFill>
                  <a:schemeClr val="accent2"/>
                </a:solidFill>
                <a:latin typeface="宋体" panose="02010600030101010101" pitchFamily="2" charset="-122"/>
              </a:rPr>
              <a:t>)</a:t>
            </a:r>
          </a:p>
        </p:txBody>
      </p:sp>
      <p:sp>
        <p:nvSpPr>
          <p:cNvPr id="13315" name="Oval 5"/>
          <p:cNvSpPr>
            <a:spLocks noChangeArrowheads="1"/>
          </p:cNvSpPr>
          <p:nvPr/>
        </p:nvSpPr>
        <p:spPr bwMode="auto">
          <a:xfrm>
            <a:off x="460375" y="1443038"/>
            <a:ext cx="1828800" cy="762000"/>
          </a:xfrm>
          <a:prstGeom prst="ellipse">
            <a:avLst/>
          </a:prstGeom>
          <a:solidFill>
            <a:srgbClr val="FF0000"/>
          </a:solidFill>
          <a:ln w="9525">
            <a:solidFill>
              <a:schemeClr val="tx1"/>
            </a:solidFill>
            <a:round/>
            <a:headEnd/>
            <a:tailEnd/>
          </a:ln>
          <a:effectLst>
            <a:outerShdw dist="35921" dir="2700000" algn="ctr" rotWithShape="0">
              <a:schemeClr val="tx1"/>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200" b="1">
                <a:solidFill>
                  <a:schemeClr val="bg1"/>
                </a:solidFill>
                <a:ea typeface="黑体" panose="02010609060101010101" pitchFamily="49" charset="-122"/>
              </a:rPr>
              <a:t>Java</a:t>
            </a:r>
            <a:r>
              <a:rPr lang="zh-CN" altLang="en-US" sz="2200" b="1">
                <a:solidFill>
                  <a:schemeClr val="bg1"/>
                </a:solidFill>
                <a:ea typeface="黑体" panose="02010609060101010101" pitchFamily="49" charset="-122"/>
              </a:rPr>
              <a:t>平台架构</a:t>
            </a:r>
          </a:p>
        </p:txBody>
      </p:sp>
      <p:grpSp>
        <p:nvGrpSpPr>
          <p:cNvPr id="13316" name="Group 6"/>
          <p:cNvGrpSpPr>
            <a:grpSpLocks/>
          </p:cNvGrpSpPr>
          <p:nvPr/>
        </p:nvGrpSpPr>
        <p:grpSpPr bwMode="auto">
          <a:xfrm>
            <a:off x="2289175" y="1976438"/>
            <a:ext cx="3733800" cy="838200"/>
            <a:chOff x="1310" y="908"/>
            <a:chExt cx="2352" cy="528"/>
          </a:xfrm>
        </p:grpSpPr>
        <p:sp>
          <p:nvSpPr>
            <p:cNvPr id="13328" name="Oval 7"/>
            <p:cNvSpPr>
              <a:spLocks noChangeArrowheads="1"/>
            </p:cNvSpPr>
            <p:nvPr/>
          </p:nvSpPr>
          <p:spPr bwMode="auto">
            <a:xfrm>
              <a:off x="2510" y="956"/>
              <a:ext cx="1152" cy="480"/>
            </a:xfrm>
            <a:prstGeom prst="ellipse">
              <a:avLst/>
            </a:prstGeom>
            <a:solidFill>
              <a:schemeClr val="bg1"/>
            </a:solidFill>
            <a:ln w="9525">
              <a:solidFill>
                <a:schemeClr val="tx1"/>
              </a:solidFill>
              <a:round/>
              <a:headEnd/>
              <a:tailEnd/>
            </a:ln>
            <a:effectLst>
              <a:outerShdw dist="35921" dir="2700000" algn="ctr" rotWithShape="0">
                <a:schemeClr val="tx1"/>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dirty="0">
                  <a:ea typeface="黑体" panose="02010609060101010101" pitchFamily="49" charset="-122"/>
                </a:rPr>
                <a:t>Java ME</a:t>
              </a:r>
            </a:p>
          </p:txBody>
        </p:sp>
        <p:sp>
          <p:nvSpPr>
            <p:cNvPr id="13329" name="Line 8"/>
            <p:cNvSpPr>
              <a:spLocks noChangeShapeType="1"/>
            </p:cNvSpPr>
            <p:nvPr/>
          </p:nvSpPr>
          <p:spPr bwMode="auto">
            <a:xfrm>
              <a:off x="1310" y="908"/>
              <a:ext cx="1152" cy="24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317" name="Group 9"/>
          <p:cNvGrpSpPr>
            <a:grpSpLocks/>
          </p:cNvGrpSpPr>
          <p:nvPr/>
        </p:nvGrpSpPr>
        <p:grpSpPr bwMode="auto">
          <a:xfrm>
            <a:off x="612775" y="2281238"/>
            <a:ext cx="1828800" cy="1981200"/>
            <a:chOff x="254" y="1100"/>
            <a:chExt cx="1152" cy="1248"/>
          </a:xfrm>
        </p:grpSpPr>
        <p:sp>
          <p:nvSpPr>
            <p:cNvPr id="13326" name="Line 10"/>
            <p:cNvSpPr>
              <a:spLocks noChangeShapeType="1"/>
            </p:cNvSpPr>
            <p:nvPr/>
          </p:nvSpPr>
          <p:spPr bwMode="auto">
            <a:xfrm>
              <a:off x="734" y="1100"/>
              <a:ext cx="96" cy="72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7" name="Oval 11"/>
            <p:cNvSpPr>
              <a:spLocks noChangeArrowheads="1"/>
            </p:cNvSpPr>
            <p:nvPr/>
          </p:nvSpPr>
          <p:spPr bwMode="auto">
            <a:xfrm>
              <a:off x="254" y="1868"/>
              <a:ext cx="1152" cy="480"/>
            </a:xfrm>
            <a:prstGeom prst="ellipse">
              <a:avLst/>
            </a:prstGeom>
            <a:solidFill>
              <a:schemeClr val="bg1"/>
            </a:solidFill>
            <a:ln w="9525">
              <a:solidFill>
                <a:schemeClr val="tx1"/>
              </a:solidFill>
              <a:round/>
              <a:headEnd/>
              <a:tailEnd/>
            </a:ln>
            <a:effectLst>
              <a:outerShdw dist="35921" dir="2700000" algn="ctr" rotWithShape="0">
                <a:schemeClr val="tx1"/>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dirty="0">
                  <a:ea typeface="黑体" panose="02010609060101010101" pitchFamily="49" charset="-122"/>
                </a:rPr>
                <a:t>Java EE</a:t>
              </a:r>
            </a:p>
          </p:txBody>
        </p:sp>
      </p:grpSp>
      <p:sp>
        <p:nvSpPr>
          <p:cNvPr id="13318" name="Oval 12"/>
          <p:cNvSpPr>
            <a:spLocks noChangeArrowheads="1"/>
          </p:cNvSpPr>
          <p:nvPr/>
        </p:nvSpPr>
        <p:spPr bwMode="auto">
          <a:xfrm>
            <a:off x="2527300" y="2954338"/>
            <a:ext cx="1828800" cy="762000"/>
          </a:xfrm>
          <a:prstGeom prst="ellipse">
            <a:avLst/>
          </a:prstGeom>
          <a:solidFill>
            <a:schemeClr val="bg1"/>
          </a:solidFill>
          <a:ln w="9525">
            <a:solidFill>
              <a:schemeClr val="tx1"/>
            </a:solidFill>
            <a:round/>
            <a:headEnd/>
            <a:tailEnd/>
          </a:ln>
          <a:effectLst>
            <a:outerShdw dist="35921" dir="2700000" algn="ctr" rotWithShape="0">
              <a:schemeClr val="tx1"/>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dirty="0">
                <a:ea typeface="黑体" panose="02010609060101010101" pitchFamily="49" charset="-122"/>
              </a:rPr>
              <a:t>Java SE</a:t>
            </a:r>
          </a:p>
        </p:txBody>
      </p:sp>
      <p:sp>
        <p:nvSpPr>
          <p:cNvPr id="13319" name="Line 13"/>
          <p:cNvSpPr>
            <a:spLocks noChangeShapeType="1"/>
          </p:cNvSpPr>
          <p:nvPr/>
        </p:nvSpPr>
        <p:spPr bwMode="auto">
          <a:xfrm>
            <a:off x="1908175" y="2205038"/>
            <a:ext cx="1143000" cy="68580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1332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1916113"/>
            <a:ext cx="2047875"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4144963"/>
            <a:ext cx="3754438"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16" descr="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4868863"/>
            <a:ext cx="21240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3" name="Line 17"/>
          <p:cNvSpPr>
            <a:spLocks noChangeShapeType="1"/>
          </p:cNvSpPr>
          <p:nvPr/>
        </p:nvSpPr>
        <p:spPr bwMode="auto">
          <a:xfrm>
            <a:off x="5508625" y="2852738"/>
            <a:ext cx="1143000" cy="685800"/>
          </a:xfrm>
          <a:prstGeom prst="line">
            <a:avLst/>
          </a:prstGeom>
          <a:noFill/>
          <a:ln w="5715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4" name="Line 18"/>
          <p:cNvSpPr>
            <a:spLocks noChangeShapeType="1"/>
          </p:cNvSpPr>
          <p:nvPr/>
        </p:nvSpPr>
        <p:spPr bwMode="auto">
          <a:xfrm>
            <a:off x="3635375" y="3789363"/>
            <a:ext cx="1152525" cy="287337"/>
          </a:xfrm>
          <a:prstGeom prst="line">
            <a:avLst/>
          </a:prstGeom>
          <a:noFill/>
          <a:ln w="5715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5" name="Line 19"/>
          <p:cNvSpPr>
            <a:spLocks noChangeShapeType="1"/>
          </p:cNvSpPr>
          <p:nvPr/>
        </p:nvSpPr>
        <p:spPr bwMode="auto">
          <a:xfrm>
            <a:off x="1547813" y="4365625"/>
            <a:ext cx="71437" cy="431800"/>
          </a:xfrm>
          <a:prstGeom prst="line">
            <a:avLst/>
          </a:prstGeom>
          <a:noFill/>
          <a:ln w="5715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ustDataLst>
      <p:tags r:id="rId1"/>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571500" y="285751"/>
            <a:ext cx="8001000" cy="694978"/>
          </a:xfrm>
        </p:spPr>
        <p:txBody>
          <a:bodyPr anchor="b"/>
          <a:lstStyle/>
          <a:p>
            <a:pPr eaLnBrk="1" hangingPunct="1"/>
            <a:r>
              <a:rPr lang="zh-CN" altLang="en-US" sz="3600" dirty="0"/>
              <a:t>几个</a:t>
            </a:r>
            <a:r>
              <a:rPr lang="en-US" altLang="zh-CN" sz="3600" dirty="0"/>
              <a:t>Java</a:t>
            </a:r>
            <a:r>
              <a:rPr lang="zh-CN" altLang="en-US" sz="3600" dirty="0"/>
              <a:t>技术术语</a:t>
            </a:r>
          </a:p>
        </p:txBody>
      </p:sp>
      <p:sp>
        <p:nvSpPr>
          <p:cNvPr id="46084" name="Rectangle 3"/>
          <p:cNvSpPr>
            <a:spLocks noGrp="1" noChangeArrowheads="1"/>
          </p:cNvSpPr>
          <p:nvPr>
            <p:ph type="body" idx="4294967295"/>
          </p:nvPr>
        </p:nvSpPr>
        <p:spPr>
          <a:xfrm>
            <a:off x="457200" y="1196752"/>
            <a:ext cx="8219256" cy="4718050"/>
          </a:xfrm>
        </p:spPr>
        <p:txBody>
          <a:bodyPr/>
          <a:lstStyle/>
          <a:p>
            <a:pPr marL="469900" indent="-469900" eaLnBrk="1" hangingPunct="1"/>
            <a:r>
              <a:rPr lang="en-US" altLang="zh-CN" sz="2400" dirty="0">
                <a:latin typeface="Times New Roman" panose="02020603050405020304" pitchFamily="18" charset="0"/>
                <a:cs typeface="Times New Roman" panose="02020603050405020304" pitchFamily="18" charset="0"/>
              </a:rPr>
              <a:t>Java</a:t>
            </a:r>
            <a:r>
              <a:rPr lang="zh-CN" altLang="en-US" sz="2400" dirty="0">
                <a:latin typeface="Times New Roman" panose="02020603050405020304" pitchFamily="18" charset="0"/>
                <a:cs typeface="Times New Roman" panose="02020603050405020304" pitchFamily="18" charset="0"/>
              </a:rPr>
              <a:t>虚拟机 </a:t>
            </a:r>
            <a:r>
              <a:rPr lang="en-US" altLang="zh-CN" sz="2400" dirty="0">
                <a:latin typeface="Times New Roman" panose="02020603050405020304" pitchFamily="18" charset="0"/>
                <a:cs typeface="Times New Roman" panose="02020603050405020304" pitchFamily="18" charset="0"/>
              </a:rPr>
              <a:t>(</a:t>
            </a:r>
            <a:r>
              <a:rPr lang="en-US" altLang="zh-CN" sz="2400" dirty="0">
                <a:solidFill>
                  <a:srgbClr val="FF0000"/>
                </a:solidFill>
                <a:latin typeface="Times New Roman" panose="02020603050405020304" pitchFamily="18" charset="0"/>
                <a:cs typeface="Times New Roman" panose="02020603050405020304" pitchFamily="18" charset="0"/>
              </a:rPr>
              <a:t>JVM-Java Virtual Machine</a:t>
            </a:r>
            <a:r>
              <a:rPr lang="en-US" altLang="zh-CN" sz="2400" dirty="0">
                <a:latin typeface="Times New Roman" panose="02020603050405020304" pitchFamily="18" charset="0"/>
                <a:cs typeface="Times New Roman" panose="02020603050405020304" pitchFamily="18" charset="0"/>
              </a:rPr>
              <a:t>)</a:t>
            </a:r>
          </a:p>
          <a:p>
            <a:pPr marL="908050" lvl="1" indent="-436563" eaLnBrk="1" hangingPunct="1"/>
            <a:r>
              <a:rPr lang="zh-CN" altLang="en-US" sz="1600" dirty="0">
                <a:latin typeface="Times New Roman" panose="02020603050405020304" pitchFamily="18" charset="0"/>
                <a:ea typeface="楷体_GB2312"/>
                <a:cs typeface="Times New Roman" panose="02020603050405020304" pitchFamily="18" charset="0"/>
              </a:rPr>
              <a:t>用软件仿真模拟计算机功能；</a:t>
            </a:r>
            <a:endParaRPr lang="en-US" altLang="zh-CN" sz="1600" dirty="0">
              <a:latin typeface="Times New Roman" panose="02020603050405020304" pitchFamily="18" charset="0"/>
              <a:ea typeface="楷体_GB2312"/>
              <a:cs typeface="Times New Roman" panose="02020603050405020304" pitchFamily="18" charset="0"/>
            </a:endParaRPr>
          </a:p>
          <a:p>
            <a:pPr marL="908050" lvl="1" indent="-436563" eaLnBrk="1" hangingPunct="1"/>
            <a:r>
              <a:rPr lang="zh-CN" altLang="en-US" sz="1600" dirty="0">
                <a:latin typeface="Times New Roman" panose="02020603050405020304" pitchFamily="18" charset="0"/>
                <a:ea typeface="楷体_GB2312"/>
                <a:cs typeface="Times New Roman" panose="02020603050405020304" pitchFamily="18" charset="0"/>
              </a:rPr>
              <a:t>包括类加载器，内存区，本地方法调用，执行引擎等。</a:t>
            </a:r>
            <a:endParaRPr lang="en-US" altLang="zh-CN" sz="1600" dirty="0">
              <a:latin typeface="Times New Roman" panose="02020603050405020304" pitchFamily="18" charset="0"/>
              <a:ea typeface="楷体_GB2312"/>
              <a:cs typeface="Times New Roman" panose="02020603050405020304" pitchFamily="18" charset="0"/>
            </a:endParaRPr>
          </a:p>
          <a:p>
            <a:pPr marL="469900" indent="-469900" eaLnBrk="1" hangingPunct="1"/>
            <a:r>
              <a:rPr lang="en-US" altLang="zh-CN" sz="2400" dirty="0">
                <a:latin typeface="Times New Roman" panose="02020603050405020304" pitchFamily="18" charset="0"/>
                <a:cs typeface="Times New Roman" panose="02020603050405020304" pitchFamily="18" charset="0"/>
              </a:rPr>
              <a:t>Java</a:t>
            </a:r>
            <a:r>
              <a:rPr lang="zh-CN" altLang="en-US" sz="2400" dirty="0">
                <a:latin typeface="Times New Roman" panose="02020603050405020304" pitchFamily="18" charset="0"/>
                <a:cs typeface="Times New Roman" panose="02020603050405020304" pitchFamily="18" charset="0"/>
              </a:rPr>
              <a:t>运行环境 </a:t>
            </a:r>
            <a:r>
              <a:rPr lang="en-US" altLang="zh-CN" sz="2400" dirty="0">
                <a:latin typeface="Times New Roman" panose="02020603050405020304" pitchFamily="18" charset="0"/>
                <a:cs typeface="Times New Roman" panose="02020603050405020304" pitchFamily="18" charset="0"/>
              </a:rPr>
              <a:t>(</a:t>
            </a:r>
            <a:r>
              <a:rPr lang="en-US" altLang="zh-CN" sz="2400" dirty="0">
                <a:solidFill>
                  <a:srgbClr val="FF0000"/>
                </a:solidFill>
                <a:latin typeface="Times New Roman" panose="02020603050405020304" pitchFamily="18" charset="0"/>
                <a:cs typeface="Times New Roman" panose="02020603050405020304" pitchFamily="18" charset="0"/>
              </a:rPr>
              <a:t>JRE-Java Runtime Environment</a:t>
            </a:r>
            <a:r>
              <a:rPr lang="en-US" altLang="zh-CN" sz="2400" dirty="0">
                <a:latin typeface="Times New Roman" panose="02020603050405020304" pitchFamily="18" charset="0"/>
                <a:cs typeface="Times New Roman" panose="02020603050405020304" pitchFamily="18" charset="0"/>
              </a:rPr>
              <a:t>)</a:t>
            </a:r>
          </a:p>
          <a:p>
            <a:pPr marL="908050" lvl="1" indent="-436563" eaLnBrk="1" hangingPunct="1"/>
            <a:r>
              <a:rPr lang="zh-CN" altLang="en-US" sz="1600" dirty="0">
                <a:latin typeface="Times New Roman" panose="02020603050405020304" pitchFamily="18" charset="0"/>
                <a:ea typeface="楷体_GB2312"/>
                <a:cs typeface="Times New Roman" panose="02020603050405020304" pitchFamily="18" charset="0"/>
              </a:rPr>
              <a:t>是对</a:t>
            </a:r>
            <a:r>
              <a:rPr lang="en-US" altLang="zh-CN" sz="1600" dirty="0">
                <a:latin typeface="Times New Roman" panose="02020603050405020304" pitchFamily="18" charset="0"/>
                <a:ea typeface="楷体_GB2312"/>
                <a:cs typeface="Times New Roman" panose="02020603050405020304" pitchFamily="18" charset="0"/>
              </a:rPr>
              <a:t>JVM</a:t>
            </a:r>
            <a:r>
              <a:rPr lang="zh-CN" altLang="en-US" sz="1600" dirty="0">
                <a:latin typeface="Times New Roman" panose="02020603050405020304" pitchFamily="18" charset="0"/>
                <a:ea typeface="楷体_GB2312"/>
                <a:cs typeface="Times New Roman" panose="02020603050405020304" pitchFamily="18" charset="0"/>
              </a:rPr>
              <a:t>的具体实现，其作用是完成类的装载、代码验证和代码的解释执行；</a:t>
            </a:r>
            <a:endParaRPr lang="en-US" altLang="zh-CN" sz="1600" dirty="0">
              <a:latin typeface="Times New Roman" panose="02020603050405020304" pitchFamily="18" charset="0"/>
              <a:ea typeface="楷体_GB2312"/>
              <a:cs typeface="Times New Roman" panose="02020603050405020304" pitchFamily="18" charset="0"/>
            </a:endParaRPr>
          </a:p>
          <a:p>
            <a:pPr marL="908050" lvl="1" indent="-436563" eaLnBrk="1" hangingPunct="1"/>
            <a:r>
              <a:rPr lang="zh-CN" altLang="en-US" sz="1600" dirty="0">
                <a:latin typeface="Times New Roman" panose="02020603050405020304" pitchFamily="18" charset="0"/>
                <a:ea typeface="楷体_GB2312"/>
                <a:cs typeface="Times New Roman" panose="02020603050405020304" pitchFamily="18" charset="0"/>
              </a:rPr>
              <a:t>相当于</a:t>
            </a:r>
            <a:r>
              <a:rPr lang="en-US" altLang="zh-CN" sz="1600" dirty="0">
                <a:latin typeface="Times New Roman" panose="02020603050405020304" pitchFamily="18" charset="0"/>
                <a:ea typeface="楷体_GB2312"/>
                <a:cs typeface="Times New Roman" panose="02020603050405020304" pitchFamily="18" charset="0"/>
              </a:rPr>
              <a:t>JVM</a:t>
            </a:r>
            <a:r>
              <a:rPr lang="zh-CN" altLang="en-US" sz="1600" dirty="0">
                <a:latin typeface="Times New Roman" panose="02020603050405020304" pitchFamily="18" charset="0"/>
                <a:ea typeface="楷体_GB2312"/>
                <a:cs typeface="Times New Roman" panose="02020603050405020304" pitchFamily="18" charset="0"/>
              </a:rPr>
              <a:t>。</a:t>
            </a:r>
          </a:p>
          <a:p>
            <a:pPr marL="469900" indent="-469900" eaLnBrk="1" hangingPunct="1"/>
            <a:r>
              <a:rPr lang="en-US" altLang="zh-CN" sz="2400" dirty="0">
                <a:latin typeface="Times New Roman" panose="02020603050405020304" pitchFamily="18" charset="0"/>
                <a:cs typeface="Times New Roman" panose="02020603050405020304" pitchFamily="18" charset="0"/>
              </a:rPr>
              <a:t>Java</a:t>
            </a:r>
            <a:r>
              <a:rPr lang="zh-CN" altLang="en-US" sz="2400" dirty="0">
                <a:latin typeface="Times New Roman" panose="02020603050405020304" pitchFamily="18" charset="0"/>
                <a:cs typeface="Times New Roman" panose="02020603050405020304" pitchFamily="18" charset="0"/>
              </a:rPr>
              <a:t>应用程序编程接口 </a:t>
            </a:r>
            <a:r>
              <a:rPr lang="en-US" altLang="zh-CN" sz="2400" dirty="0">
                <a:latin typeface="Times New Roman" panose="02020603050405020304" pitchFamily="18" charset="0"/>
                <a:cs typeface="Times New Roman" panose="02020603050405020304" pitchFamily="18" charset="0"/>
              </a:rPr>
              <a:t>(</a:t>
            </a:r>
            <a:r>
              <a:rPr lang="en-US" altLang="zh-CN" sz="2400" dirty="0">
                <a:solidFill>
                  <a:srgbClr val="FF0000"/>
                </a:solidFill>
                <a:latin typeface="Times New Roman" panose="02020603050405020304" pitchFamily="18" charset="0"/>
                <a:cs typeface="Times New Roman" panose="02020603050405020304" pitchFamily="18" charset="0"/>
              </a:rPr>
              <a:t>API-Application Programming Interface</a:t>
            </a:r>
            <a:r>
              <a:rPr lang="en-US" altLang="zh-CN" sz="2400" dirty="0">
                <a:latin typeface="Times New Roman" panose="02020603050405020304" pitchFamily="18" charset="0"/>
                <a:cs typeface="Times New Roman" panose="02020603050405020304" pitchFamily="18" charset="0"/>
              </a:rPr>
              <a:t>)</a:t>
            </a:r>
          </a:p>
          <a:p>
            <a:pPr marL="908050" lvl="1" indent="-436563" eaLnBrk="1" hangingPunct="1"/>
            <a:r>
              <a:rPr lang="en-US" altLang="zh-CN" sz="1600" dirty="0">
                <a:latin typeface="Times New Roman" panose="02020603050405020304" pitchFamily="18" charset="0"/>
                <a:ea typeface="楷体_GB2312"/>
                <a:cs typeface="Times New Roman" panose="02020603050405020304" pitchFamily="18" charset="0"/>
              </a:rPr>
              <a:t>Sun</a:t>
            </a:r>
            <a:r>
              <a:rPr lang="zh-CN" altLang="en-US" sz="1600" dirty="0">
                <a:latin typeface="Times New Roman" panose="02020603050405020304" pitchFamily="18" charset="0"/>
                <a:ea typeface="楷体_GB2312"/>
                <a:cs typeface="Times New Roman" panose="02020603050405020304" pitchFamily="18" charset="0"/>
              </a:rPr>
              <a:t>提供的各种常用类和接口（事先写好的代码），可供</a:t>
            </a:r>
            <a:r>
              <a:rPr lang="en-US" altLang="zh-CN" sz="1600" dirty="0">
                <a:latin typeface="Times New Roman" panose="02020603050405020304" pitchFamily="18" charset="0"/>
                <a:ea typeface="楷体_GB2312"/>
                <a:cs typeface="Times New Roman" panose="02020603050405020304" pitchFamily="18" charset="0"/>
              </a:rPr>
              <a:t>Java</a:t>
            </a:r>
            <a:r>
              <a:rPr lang="zh-CN" altLang="en-US" sz="1600" dirty="0">
                <a:latin typeface="Times New Roman" panose="02020603050405020304" pitchFamily="18" charset="0"/>
                <a:ea typeface="楷体_GB2312"/>
                <a:cs typeface="Times New Roman" panose="02020603050405020304" pitchFamily="18" charset="0"/>
              </a:rPr>
              <a:t>程序员直接使用，以减少编程的工作量和难度。类似微软的基础类库</a:t>
            </a:r>
            <a:r>
              <a:rPr lang="en-US" altLang="zh-CN" sz="1600" dirty="0">
                <a:latin typeface="Times New Roman" panose="02020603050405020304" pitchFamily="18" charset="0"/>
                <a:ea typeface="楷体_GB2312"/>
                <a:cs typeface="Times New Roman" panose="02020603050405020304" pitchFamily="18" charset="0"/>
              </a:rPr>
              <a:t>MFC</a:t>
            </a:r>
            <a:r>
              <a:rPr lang="zh-CN" altLang="en-US" sz="1600" dirty="0">
                <a:latin typeface="Times New Roman" panose="02020603050405020304" pitchFamily="18" charset="0"/>
                <a:ea typeface="楷体_GB2312"/>
                <a:cs typeface="Times New Roman" panose="02020603050405020304" pitchFamily="18" charset="0"/>
              </a:rPr>
              <a:t>。</a:t>
            </a:r>
          </a:p>
          <a:p>
            <a:pPr marL="469900" indent="-469900" eaLnBrk="1" hangingPunct="1"/>
            <a:r>
              <a:rPr lang="en-US" altLang="zh-CN" sz="2400" dirty="0">
                <a:latin typeface="Times New Roman" panose="02020603050405020304" pitchFamily="18" charset="0"/>
                <a:cs typeface="Times New Roman" panose="02020603050405020304" pitchFamily="18" charset="0"/>
              </a:rPr>
              <a:t>Java</a:t>
            </a:r>
            <a:r>
              <a:rPr lang="zh-CN" altLang="en-US" sz="2400" dirty="0">
                <a:latin typeface="Times New Roman" panose="02020603050405020304" pitchFamily="18" charset="0"/>
                <a:cs typeface="Times New Roman" panose="02020603050405020304" pitchFamily="18" charset="0"/>
              </a:rPr>
              <a:t>开发工具包 </a:t>
            </a:r>
            <a:r>
              <a:rPr lang="en-US" altLang="zh-CN" sz="2400" dirty="0">
                <a:latin typeface="Times New Roman" panose="02020603050405020304" pitchFamily="18" charset="0"/>
                <a:cs typeface="Times New Roman" panose="02020603050405020304" pitchFamily="18" charset="0"/>
              </a:rPr>
              <a:t>(</a:t>
            </a:r>
            <a:r>
              <a:rPr lang="en-US" altLang="zh-CN" sz="2400" dirty="0">
                <a:solidFill>
                  <a:srgbClr val="FF0000"/>
                </a:solidFill>
                <a:latin typeface="Times New Roman" panose="02020603050405020304" pitchFamily="18" charset="0"/>
                <a:cs typeface="Times New Roman" panose="02020603050405020304" pitchFamily="18" charset="0"/>
              </a:rPr>
              <a:t>JDK-Java Developer’s Kit</a:t>
            </a:r>
            <a:r>
              <a:rPr lang="en-US" altLang="zh-CN" sz="2400" dirty="0">
                <a:latin typeface="Times New Roman" panose="02020603050405020304" pitchFamily="18" charset="0"/>
                <a:cs typeface="Times New Roman" panose="02020603050405020304" pitchFamily="18" charset="0"/>
              </a:rPr>
              <a:t>)</a:t>
            </a:r>
          </a:p>
          <a:p>
            <a:pPr marL="908050" lvl="1" indent="-436563" eaLnBrk="1" hangingPunct="1"/>
            <a:r>
              <a:rPr lang="en-US" altLang="zh-CN" sz="1600" dirty="0">
                <a:latin typeface="Times New Roman" panose="02020603050405020304" pitchFamily="18" charset="0"/>
                <a:ea typeface="楷体_GB2312"/>
                <a:cs typeface="Times New Roman" panose="02020603050405020304" pitchFamily="18" charset="0"/>
              </a:rPr>
              <a:t>Sun</a:t>
            </a:r>
            <a:r>
              <a:rPr lang="zh-CN" altLang="en-US" sz="1600" dirty="0">
                <a:latin typeface="Times New Roman" panose="02020603050405020304" pitchFamily="18" charset="0"/>
                <a:ea typeface="楷体_GB2312"/>
                <a:cs typeface="Times New Roman" panose="02020603050405020304" pitchFamily="18" charset="0"/>
              </a:rPr>
              <a:t>提供的</a:t>
            </a:r>
            <a:r>
              <a:rPr lang="en-US" altLang="zh-CN" sz="1600" dirty="0">
                <a:latin typeface="Times New Roman" panose="02020603050405020304" pitchFamily="18" charset="0"/>
                <a:ea typeface="楷体_GB2312"/>
                <a:cs typeface="Times New Roman" panose="02020603050405020304" pitchFamily="18" charset="0"/>
              </a:rPr>
              <a:t>java</a:t>
            </a:r>
            <a:r>
              <a:rPr lang="zh-CN" altLang="en-US" sz="1600" dirty="0">
                <a:latin typeface="Times New Roman" panose="02020603050405020304" pitchFamily="18" charset="0"/>
                <a:ea typeface="楷体_GB2312"/>
                <a:cs typeface="Times New Roman" panose="02020603050405020304" pitchFamily="18" charset="0"/>
              </a:rPr>
              <a:t>开发工具包，包含类库、编译运行工具等。</a:t>
            </a:r>
            <a:endParaRPr lang="en-US" altLang="zh-CN" sz="1600" dirty="0">
              <a:latin typeface="Times New Roman" panose="02020603050405020304" pitchFamily="18" charset="0"/>
              <a:ea typeface="楷体_GB2312"/>
              <a:cs typeface="Times New Roman" panose="02020603050405020304" pitchFamily="18"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animEffect transition="in" filter="wedge">
                                      <p:cBhvr>
                                        <p:cTn id="7" dur="2000"/>
                                        <p:tgtEl>
                                          <p:spTgt spid="460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46084">
                                            <p:txEl>
                                              <p:pRg st="1" end="1"/>
                                            </p:txEl>
                                          </p:spTgt>
                                        </p:tgtEl>
                                        <p:attrNameLst>
                                          <p:attrName>style.visibility</p:attrName>
                                        </p:attrNameLst>
                                      </p:cBhvr>
                                      <p:to>
                                        <p:strVal val="visible"/>
                                      </p:to>
                                    </p:set>
                                    <p:animEffect transition="in" filter="wedge">
                                      <p:cBhvr>
                                        <p:cTn id="12" dur="2000"/>
                                        <p:tgtEl>
                                          <p:spTgt spid="460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46084">
                                            <p:txEl>
                                              <p:pRg st="2" end="2"/>
                                            </p:txEl>
                                          </p:spTgt>
                                        </p:tgtEl>
                                        <p:attrNameLst>
                                          <p:attrName>style.visibility</p:attrName>
                                        </p:attrNameLst>
                                      </p:cBhvr>
                                      <p:to>
                                        <p:strVal val="visible"/>
                                      </p:to>
                                    </p:set>
                                    <p:animEffect transition="in" filter="wedge">
                                      <p:cBhvr>
                                        <p:cTn id="17" dur="2000"/>
                                        <p:tgtEl>
                                          <p:spTgt spid="460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46084">
                                            <p:txEl>
                                              <p:pRg st="3" end="3"/>
                                            </p:txEl>
                                          </p:spTgt>
                                        </p:tgtEl>
                                        <p:attrNameLst>
                                          <p:attrName>style.visibility</p:attrName>
                                        </p:attrNameLst>
                                      </p:cBhvr>
                                      <p:to>
                                        <p:strVal val="visible"/>
                                      </p:to>
                                    </p:set>
                                    <p:animEffect transition="in" filter="wedge">
                                      <p:cBhvr>
                                        <p:cTn id="22" dur="2000"/>
                                        <p:tgtEl>
                                          <p:spTgt spid="460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nodeType="clickEffect">
                                  <p:stCondLst>
                                    <p:cond delay="0"/>
                                  </p:stCondLst>
                                  <p:childTnLst>
                                    <p:set>
                                      <p:cBhvr>
                                        <p:cTn id="26" dur="1" fill="hold">
                                          <p:stCondLst>
                                            <p:cond delay="0"/>
                                          </p:stCondLst>
                                        </p:cTn>
                                        <p:tgtEl>
                                          <p:spTgt spid="46084">
                                            <p:txEl>
                                              <p:pRg st="4" end="4"/>
                                            </p:txEl>
                                          </p:spTgt>
                                        </p:tgtEl>
                                        <p:attrNameLst>
                                          <p:attrName>style.visibility</p:attrName>
                                        </p:attrNameLst>
                                      </p:cBhvr>
                                      <p:to>
                                        <p:strVal val="visible"/>
                                      </p:to>
                                    </p:set>
                                    <p:animEffect transition="in" filter="wedge">
                                      <p:cBhvr>
                                        <p:cTn id="27" dur="2000"/>
                                        <p:tgtEl>
                                          <p:spTgt spid="460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nodeType="clickEffect">
                                  <p:stCondLst>
                                    <p:cond delay="0"/>
                                  </p:stCondLst>
                                  <p:childTnLst>
                                    <p:set>
                                      <p:cBhvr>
                                        <p:cTn id="31" dur="1" fill="hold">
                                          <p:stCondLst>
                                            <p:cond delay="0"/>
                                          </p:stCondLst>
                                        </p:cTn>
                                        <p:tgtEl>
                                          <p:spTgt spid="46084">
                                            <p:txEl>
                                              <p:pRg st="5" end="5"/>
                                            </p:txEl>
                                          </p:spTgt>
                                        </p:tgtEl>
                                        <p:attrNameLst>
                                          <p:attrName>style.visibility</p:attrName>
                                        </p:attrNameLst>
                                      </p:cBhvr>
                                      <p:to>
                                        <p:strVal val="visible"/>
                                      </p:to>
                                    </p:set>
                                    <p:animEffect transition="in" filter="wedge">
                                      <p:cBhvr>
                                        <p:cTn id="32" dur="2000"/>
                                        <p:tgtEl>
                                          <p:spTgt spid="4608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0" presetClass="entr" presetSubtype="0" fill="hold" nodeType="clickEffect">
                                  <p:stCondLst>
                                    <p:cond delay="0"/>
                                  </p:stCondLst>
                                  <p:childTnLst>
                                    <p:set>
                                      <p:cBhvr>
                                        <p:cTn id="36" dur="1" fill="hold">
                                          <p:stCondLst>
                                            <p:cond delay="0"/>
                                          </p:stCondLst>
                                        </p:cTn>
                                        <p:tgtEl>
                                          <p:spTgt spid="46084">
                                            <p:txEl>
                                              <p:pRg st="6" end="6"/>
                                            </p:txEl>
                                          </p:spTgt>
                                        </p:tgtEl>
                                        <p:attrNameLst>
                                          <p:attrName>style.visibility</p:attrName>
                                        </p:attrNameLst>
                                      </p:cBhvr>
                                      <p:to>
                                        <p:strVal val="visible"/>
                                      </p:to>
                                    </p:set>
                                    <p:animEffect transition="in" filter="wedge">
                                      <p:cBhvr>
                                        <p:cTn id="37" dur="2000"/>
                                        <p:tgtEl>
                                          <p:spTgt spid="4608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0" presetClass="entr" presetSubtype="0" fill="hold" nodeType="clickEffect">
                                  <p:stCondLst>
                                    <p:cond delay="0"/>
                                  </p:stCondLst>
                                  <p:childTnLst>
                                    <p:set>
                                      <p:cBhvr>
                                        <p:cTn id="41" dur="1" fill="hold">
                                          <p:stCondLst>
                                            <p:cond delay="0"/>
                                          </p:stCondLst>
                                        </p:cTn>
                                        <p:tgtEl>
                                          <p:spTgt spid="46084">
                                            <p:txEl>
                                              <p:pRg st="7" end="7"/>
                                            </p:txEl>
                                          </p:spTgt>
                                        </p:tgtEl>
                                        <p:attrNameLst>
                                          <p:attrName>style.visibility</p:attrName>
                                        </p:attrNameLst>
                                      </p:cBhvr>
                                      <p:to>
                                        <p:strVal val="visible"/>
                                      </p:to>
                                    </p:set>
                                    <p:animEffect transition="in" filter="wedge">
                                      <p:cBhvr>
                                        <p:cTn id="42" dur="2000"/>
                                        <p:tgtEl>
                                          <p:spTgt spid="4608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0" presetClass="entr" presetSubtype="0" fill="hold" nodeType="clickEffect">
                                  <p:stCondLst>
                                    <p:cond delay="0"/>
                                  </p:stCondLst>
                                  <p:childTnLst>
                                    <p:set>
                                      <p:cBhvr>
                                        <p:cTn id="46" dur="1" fill="hold">
                                          <p:stCondLst>
                                            <p:cond delay="0"/>
                                          </p:stCondLst>
                                        </p:cTn>
                                        <p:tgtEl>
                                          <p:spTgt spid="46084">
                                            <p:txEl>
                                              <p:pRg st="8" end="8"/>
                                            </p:txEl>
                                          </p:spTgt>
                                        </p:tgtEl>
                                        <p:attrNameLst>
                                          <p:attrName>style.visibility</p:attrName>
                                        </p:attrNameLst>
                                      </p:cBhvr>
                                      <p:to>
                                        <p:strVal val="visible"/>
                                      </p:to>
                                    </p:set>
                                    <p:animEffect transition="in" filter="wedge">
                                      <p:cBhvr>
                                        <p:cTn id="47" dur="2000"/>
                                        <p:tgtEl>
                                          <p:spTgt spid="4608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0" presetClass="entr" presetSubtype="0" fill="hold" nodeType="clickEffect">
                                  <p:stCondLst>
                                    <p:cond delay="0"/>
                                  </p:stCondLst>
                                  <p:childTnLst>
                                    <p:set>
                                      <p:cBhvr>
                                        <p:cTn id="51" dur="1" fill="hold">
                                          <p:stCondLst>
                                            <p:cond delay="0"/>
                                          </p:stCondLst>
                                        </p:cTn>
                                        <p:tgtEl>
                                          <p:spTgt spid="46084">
                                            <p:txEl>
                                              <p:pRg st="9" end="9"/>
                                            </p:txEl>
                                          </p:spTgt>
                                        </p:tgtEl>
                                        <p:attrNameLst>
                                          <p:attrName>style.visibility</p:attrName>
                                        </p:attrNameLst>
                                      </p:cBhvr>
                                      <p:to>
                                        <p:strVal val="visible"/>
                                      </p:to>
                                    </p:set>
                                    <p:animEffect transition="in" filter="wedge">
                                      <p:cBhvr>
                                        <p:cTn id="52" dur="2000"/>
                                        <p:tgtEl>
                                          <p:spTgt spid="4608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A7A80DD-2A81-4D57-A1A8-520C9633BC6B}" type="slidenum">
              <a:rPr lang="en-US" altLang="zh-CN">
                <a:latin typeface="Garamond" panose="02020404030301010803" pitchFamily="18" charset="0"/>
              </a:rPr>
              <a:pPr eaLnBrk="1" hangingPunct="1"/>
              <a:t>12</a:t>
            </a:fld>
            <a:endParaRPr lang="en-US" altLang="zh-CN">
              <a:latin typeface="Garamond" panose="02020404030301010803" pitchFamily="18" charset="0"/>
            </a:endParaRPr>
          </a:p>
        </p:txBody>
      </p:sp>
      <p:sp>
        <p:nvSpPr>
          <p:cNvPr id="15363" name="Rectangle 2"/>
          <p:cNvSpPr>
            <a:spLocks noGrp="1" noChangeArrowheads="1"/>
          </p:cNvSpPr>
          <p:nvPr>
            <p:ph type="title"/>
          </p:nvPr>
        </p:nvSpPr>
        <p:spPr/>
        <p:txBody>
          <a:bodyPr/>
          <a:lstStyle/>
          <a:p>
            <a:pPr eaLnBrk="1" hangingPunct="1"/>
            <a:r>
              <a:rPr lang="zh-CN" altLang="en-US" b="1">
                <a:solidFill>
                  <a:schemeClr val="accent2"/>
                </a:solidFill>
              </a:rPr>
              <a:t>三、</a:t>
            </a:r>
            <a:r>
              <a:rPr lang="en-US" altLang="zh-CN" b="1">
                <a:solidFill>
                  <a:schemeClr val="accent2"/>
                </a:solidFill>
              </a:rPr>
              <a:t>Java</a:t>
            </a:r>
            <a:r>
              <a:rPr lang="zh-CN" altLang="en-US" b="1">
                <a:solidFill>
                  <a:schemeClr val="accent2"/>
                </a:solidFill>
              </a:rPr>
              <a:t>的语法机制</a:t>
            </a:r>
          </a:p>
        </p:txBody>
      </p:sp>
      <p:sp>
        <p:nvSpPr>
          <p:cNvPr id="15364" name="Rectangle 3"/>
          <p:cNvSpPr>
            <a:spLocks noGrp="1" noChangeArrowheads="1"/>
          </p:cNvSpPr>
          <p:nvPr>
            <p:ph type="body" idx="1"/>
          </p:nvPr>
        </p:nvSpPr>
        <p:spPr/>
        <p:txBody>
          <a:bodyPr/>
          <a:lstStyle/>
          <a:p>
            <a:pPr eaLnBrk="1" hangingPunct="1"/>
            <a:r>
              <a:rPr lang="zh-CN" altLang="en-US" sz="2600" b="1" dirty="0"/>
              <a:t>与</a:t>
            </a:r>
            <a:r>
              <a:rPr lang="en-US" altLang="zh-CN" sz="2600" b="1" dirty="0"/>
              <a:t>C++</a:t>
            </a:r>
            <a:r>
              <a:rPr lang="zh-CN" altLang="en-US" sz="2600" b="1" dirty="0"/>
              <a:t>一致的语法机制：</a:t>
            </a:r>
          </a:p>
          <a:p>
            <a:pPr eaLnBrk="1" hangingPunct="1">
              <a:buFont typeface="Wingdings" panose="05000000000000000000" pitchFamily="2" charset="2"/>
              <a:buNone/>
            </a:pPr>
            <a:r>
              <a:rPr lang="zh-CN" altLang="en-US" sz="2600" b="1" dirty="0"/>
              <a:t>   数据类型、表达式、程序流控制、结构化、异常处理</a:t>
            </a:r>
          </a:p>
          <a:p>
            <a:pPr eaLnBrk="1" hangingPunct="1">
              <a:buFont typeface="Wingdings" panose="05000000000000000000" pitchFamily="2" charset="2"/>
              <a:buNone/>
            </a:pPr>
            <a:endParaRPr lang="zh-CN" altLang="en-US" sz="2600" b="1" dirty="0"/>
          </a:p>
          <a:p>
            <a:pPr eaLnBrk="1" hangingPunct="1"/>
            <a:r>
              <a:rPr lang="zh-CN" altLang="en-US" sz="2600" b="1" dirty="0"/>
              <a:t>与</a:t>
            </a:r>
            <a:r>
              <a:rPr lang="en-US" altLang="zh-CN" sz="2600" b="1" dirty="0"/>
              <a:t>C++</a:t>
            </a:r>
            <a:r>
              <a:rPr lang="zh-CN" altLang="en-US" sz="2600" b="1" dirty="0"/>
              <a:t>不同的语法机制：</a:t>
            </a:r>
          </a:p>
          <a:p>
            <a:pPr eaLnBrk="1" hangingPunct="1">
              <a:spcBef>
                <a:spcPct val="30000"/>
              </a:spcBef>
              <a:buClrTx/>
              <a:buSzTx/>
              <a:buFontTx/>
              <a:buNone/>
            </a:pPr>
            <a:r>
              <a:rPr lang="zh-CN" altLang="en-US" sz="2600" b="1" dirty="0"/>
              <a:t>  </a:t>
            </a:r>
            <a:r>
              <a:rPr lang="zh-CN" altLang="en-US" sz="2600" b="1" dirty="0">
                <a:hlinkClick r:id="rId2" action="ppaction://hlinksldjump"/>
              </a:rPr>
              <a:t>类</a:t>
            </a:r>
            <a:r>
              <a:rPr lang="zh-CN" altLang="en-US" sz="2600" b="1" dirty="0"/>
              <a:t>、</a:t>
            </a:r>
            <a:r>
              <a:rPr lang="zh-CN" altLang="en-US" sz="2600" b="1" dirty="0">
                <a:hlinkClick r:id="rId3" action="ppaction://hlinksldjump"/>
              </a:rPr>
              <a:t>接口</a:t>
            </a:r>
            <a:r>
              <a:rPr lang="zh-CN" altLang="en-US" sz="2600" b="1" dirty="0"/>
              <a:t>（</a:t>
            </a:r>
            <a:r>
              <a:rPr lang="en-US" altLang="zh-CN" sz="2600" b="1" dirty="0"/>
              <a:t>Interface)、</a:t>
            </a:r>
            <a:r>
              <a:rPr lang="zh-CN" altLang="en-US" sz="2600" b="1" dirty="0">
                <a:hlinkClick r:id="rId4" action="ppaction://hlinksldjump"/>
              </a:rPr>
              <a:t>程序包</a:t>
            </a:r>
            <a:r>
              <a:rPr lang="zh-CN" altLang="en-US" sz="2600" b="1" dirty="0"/>
              <a:t>(</a:t>
            </a:r>
            <a:r>
              <a:rPr lang="en-US" altLang="zh-CN" sz="2600" b="1" dirty="0"/>
              <a:t>Package)、</a:t>
            </a:r>
          </a:p>
          <a:p>
            <a:pPr eaLnBrk="1" hangingPunct="1">
              <a:spcBef>
                <a:spcPct val="30000"/>
              </a:spcBef>
              <a:buClrTx/>
              <a:buSzTx/>
              <a:buFontTx/>
              <a:buNone/>
            </a:pPr>
            <a:r>
              <a:rPr lang="en-US" altLang="zh-CN" sz="2600" b="1" dirty="0"/>
              <a:t>  </a:t>
            </a:r>
            <a:r>
              <a:rPr lang="zh-CN" altLang="zh-CN" sz="2600" b="1" dirty="0">
                <a:hlinkClick r:id="rId5" action="ppaction://hlinksldjump"/>
              </a:rPr>
              <a:t>自动内存回收以及多线程</a:t>
            </a:r>
            <a:r>
              <a:rPr lang="zh-CN" altLang="zh-CN" sz="2600" b="1" dirty="0"/>
              <a:t>。</a:t>
            </a:r>
            <a:endParaRPr lang="zh-CN" altLang="en-US" sz="26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E364CEE-A7AF-48BC-BDFD-A370B0CD9E6E}"/>
              </a:ext>
            </a:extLst>
          </p:cNvPr>
          <p:cNvSpPr>
            <a:spLocks noGrp="1" noChangeArrowheads="1"/>
          </p:cNvSpPr>
          <p:nvPr>
            <p:ph type="title"/>
          </p:nvPr>
        </p:nvSpPr>
        <p:spPr/>
        <p:txBody>
          <a:bodyPr/>
          <a:lstStyle/>
          <a:p>
            <a:pPr>
              <a:defRPr/>
            </a:pPr>
            <a:r>
              <a:rPr lang="en-US" altLang="zh-CN" sz="3200" b="1" dirty="0">
                <a:solidFill>
                  <a:schemeClr val="accent1"/>
                </a:solidFill>
              </a:rPr>
              <a:t>Java</a:t>
            </a:r>
            <a:r>
              <a:rPr lang="zh-CN" altLang="en-US" sz="3200" b="1" dirty="0">
                <a:solidFill>
                  <a:schemeClr val="accent1"/>
                </a:solidFill>
              </a:rPr>
              <a:t>与</a:t>
            </a:r>
            <a:r>
              <a:rPr lang="en-US" altLang="zh-CN" sz="3200" b="1" dirty="0">
                <a:solidFill>
                  <a:schemeClr val="accent1"/>
                </a:solidFill>
              </a:rPr>
              <a:t>C++</a:t>
            </a:r>
            <a:r>
              <a:rPr lang="zh-CN" altLang="en-US" sz="3200" b="1" dirty="0">
                <a:solidFill>
                  <a:schemeClr val="accent1"/>
                </a:solidFill>
              </a:rPr>
              <a:t>不同的语法机制</a:t>
            </a:r>
          </a:p>
        </p:txBody>
      </p:sp>
      <p:sp>
        <p:nvSpPr>
          <p:cNvPr id="23555" name="Rectangle 3">
            <a:extLst>
              <a:ext uri="{FF2B5EF4-FFF2-40B4-BE49-F238E27FC236}">
                <a16:creationId xmlns:a16="http://schemas.microsoft.com/office/drawing/2014/main" id="{BC458277-12FB-45BF-8EBB-2AB099279060}"/>
              </a:ext>
            </a:extLst>
          </p:cNvPr>
          <p:cNvSpPr>
            <a:spLocks noGrp="1" noChangeArrowheads="1"/>
          </p:cNvSpPr>
          <p:nvPr>
            <p:ph type="body" idx="1"/>
          </p:nvPr>
        </p:nvSpPr>
        <p:spPr>
          <a:xfrm>
            <a:off x="265113" y="823913"/>
            <a:ext cx="8755062" cy="4114800"/>
          </a:xfrm>
        </p:spPr>
        <p:txBody>
          <a:bodyPr/>
          <a:lstStyle/>
          <a:p>
            <a:pPr>
              <a:buFont typeface="Wingdings" panose="05000000000000000000" pitchFamily="2" charset="2"/>
              <a:buNone/>
            </a:pPr>
            <a:endParaRPr lang="en-US" altLang="zh-CN" sz="2800" b="1" dirty="0">
              <a:latin typeface="Times New Roman" panose="02020603050405020304" pitchFamily="18" charset="0"/>
              <a:cs typeface="Times New Roman" panose="02020603050405020304" pitchFamily="18" charset="0"/>
              <a:sym typeface="Webdings" panose="05030102010509060703" pitchFamily="18" charset="2"/>
            </a:endParaRPr>
          </a:p>
          <a:p>
            <a:pPr>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rPr>
              <a:t>类：  最重要、最基本的语法，类的定义与继承与 </a:t>
            </a:r>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Times New Roman" panose="02020603050405020304" pitchFamily="18" charset="0"/>
                <a:cs typeface="Times New Roman" panose="02020603050405020304" pitchFamily="18" charset="0"/>
              </a:rPr>
              <a:t>类似，主要区别：</a:t>
            </a:r>
          </a:p>
          <a:p>
            <a:pPr>
              <a:buFont typeface="Wingdings" panose="05000000000000000000" pitchFamily="2" charset="2"/>
              <a:buNone/>
            </a:pPr>
            <a:r>
              <a:rPr lang="zh-CN" altLang="en-US" b="1" dirty="0">
                <a:latin typeface="Times New Roman" panose="02020603050405020304" pitchFamily="18" charset="0"/>
                <a:cs typeface="Times New Roman" panose="02020603050405020304" pitchFamily="18" charset="0"/>
                <a:sym typeface="Wingdings" panose="05000000000000000000" pitchFamily="2" charset="2"/>
              </a:rPr>
              <a:t>     </a:t>
            </a:r>
            <a:r>
              <a:rPr lang="en-US" altLang="zh-CN" b="1" dirty="0">
                <a:latin typeface="Times New Roman" panose="02020603050405020304" pitchFamily="18" charset="0"/>
                <a:cs typeface="Times New Roman" panose="02020603050405020304" pitchFamily="18" charset="0"/>
              </a:rPr>
              <a:t>Java</a:t>
            </a:r>
            <a:r>
              <a:rPr lang="zh-CN" altLang="en-US" b="1" dirty="0">
                <a:latin typeface="Times New Roman" panose="02020603050405020304" pitchFamily="18" charset="0"/>
                <a:cs typeface="Times New Roman" panose="02020603050405020304" pitchFamily="18" charset="0"/>
              </a:rPr>
              <a:t>不允许多重继承。</a:t>
            </a:r>
          </a:p>
          <a:p>
            <a:pPr marL="0" indent="0">
              <a:lnSpc>
                <a:spcPct val="130000"/>
              </a:lnSpc>
              <a:spcBef>
                <a:spcPct val="0"/>
              </a:spcBef>
              <a:buNone/>
            </a:pPr>
            <a:r>
              <a:rPr lang="zh-CN" altLang="en-US" b="1" dirty="0">
                <a:latin typeface="Times New Roman" panose="02020603050405020304" pitchFamily="18" charset="0"/>
                <a:cs typeface="Times New Roman" panose="02020603050405020304" pitchFamily="18" charset="0"/>
                <a:sym typeface="Wingdings" panose="05000000000000000000" pitchFamily="2" charset="2"/>
              </a:rPr>
              <a:t>     </a:t>
            </a:r>
            <a:r>
              <a:rPr lang="en-US" altLang="zh-CN" b="1" dirty="0">
                <a:latin typeface="Times New Roman" panose="02020603050405020304" pitchFamily="18" charset="0"/>
                <a:cs typeface="Times New Roman" panose="02020603050405020304" pitchFamily="18" charset="0"/>
              </a:rPr>
              <a:t>Java</a:t>
            </a:r>
            <a:r>
              <a:rPr lang="zh-CN" altLang="zh-CN" b="1" dirty="0">
                <a:latin typeface="Times New Roman" panose="02020603050405020304" pitchFamily="18" charset="0"/>
                <a:cs typeface="Times New Roman" panose="02020603050405020304" pitchFamily="18" charset="0"/>
              </a:rPr>
              <a:t>引进了</a:t>
            </a:r>
            <a:r>
              <a:rPr lang="en-US" altLang="zh-CN" b="1" dirty="0">
                <a:latin typeface="Times New Roman" panose="02020603050405020304" pitchFamily="18" charset="0"/>
                <a:cs typeface="Times New Roman" panose="02020603050405020304" pitchFamily="18" charset="0"/>
              </a:rPr>
              <a:t>abstract </a:t>
            </a:r>
            <a:r>
              <a:rPr lang="zh-CN" altLang="zh-CN" b="1" dirty="0">
                <a:latin typeface="Times New Roman" panose="02020603050405020304" pitchFamily="18" charset="0"/>
                <a:cs typeface="Times New Roman" panose="02020603050405020304" pitchFamily="18" charset="0"/>
              </a:rPr>
              <a:t>和</a:t>
            </a:r>
            <a:r>
              <a:rPr lang="en-US" altLang="zh-CN" b="1" dirty="0">
                <a:latin typeface="Times New Roman" panose="02020603050405020304" pitchFamily="18" charset="0"/>
                <a:cs typeface="Times New Roman" panose="02020603050405020304" pitchFamily="18" charset="0"/>
              </a:rPr>
              <a:t>final</a:t>
            </a:r>
            <a:r>
              <a:rPr lang="zh-CN" altLang="en-US" b="1" dirty="0">
                <a:latin typeface="Times New Roman" panose="02020603050405020304" pitchFamily="18" charset="0"/>
                <a:cs typeface="Times New Roman" panose="02020603050405020304" pitchFamily="18" charset="0"/>
              </a:rPr>
              <a:t>修饰词。</a:t>
            </a:r>
          </a:p>
          <a:p>
            <a:pPr marL="0" indent="0">
              <a:lnSpc>
                <a:spcPct val="130000"/>
              </a:lnSpc>
              <a:spcBef>
                <a:spcPct val="0"/>
              </a:spcBef>
              <a:buNone/>
            </a:pPr>
            <a:r>
              <a:rPr lang="zh-CN" altLang="en-US" sz="3200" b="1" dirty="0">
                <a:latin typeface="Times New Roman" panose="02020603050405020304" pitchFamily="18" charset="0"/>
                <a:cs typeface="Times New Roman" panose="02020603050405020304" pitchFamily="18" charset="0"/>
              </a:rPr>
              <a:t>接口：</a:t>
            </a:r>
            <a:r>
              <a:rPr lang="zh-CN" altLang="en-US" sz="2800" b="1" dirty="0">
                <a:latin typeface="Times New Roman" panose="02020603050405020304" pitchFamily="18" charset="0"/>
                <a:cs typeface="Times New Roman" panose="02020603050405020304" pitchFamily="18" charset="0"/>
              </a:rPr>
              <a:t>是一种抽象类，其中只能出现静态常量或抽象方法定义。</a:t>
            </a:r>
          </a:p>
          <a:p>
            <a:pPr marL="0" indent="0">
              <a:lnSpc>
                <a:spcPct val="130000"/>
              </a:lnSpc>
              <a:spcBef>
                <a:spcPct val="0"/>
              </a:spcBef>
              <a:buNone/>
            </a:pPr>
            <a:r>
              <a:rPr lang="zh-CN" altLang="en-US" b="1" dirty="0">
                <a:latin typeface="Times New Roman" panose="02020603050405020304" pitchFamily="18" charset="0"/>
                <a:cs typeface="Times New Roman" panose="02020603050405020304" pitchFamily="18" charset="0"/>
                <a:sym typeface="Wingdings" panose="05000000000000000000" pitchFamily="2" charset="2"/>
              </a:rPr>
              <a:t>     </a:t>
            </a:r>
            <a:r>
              <a:rPr lang="zh-CN" altLang="en-US" b="1" dirty="0">
                <a:latin typeface="Times New Roman" panose="02020603050405020304" pitchFamily="18" charset="0"/>
                <a:cs typeface="Times New Roman" panose="02020603050405020304" pitchFamily="18" charset="0"/>
              </a:rPr>
              <a:t>主要目的是实现多重继承功能。</a:t>
            </a:r>
          </a:p>
          <a:p>
            <a:pPr marL="0" indent="0">
              <a:lnSpc>
                <a:spcPct val="130000"/>
              </a:lnSpc>
              <a:spcBef>
                <a:spcPct val="0"/>
              </a:spcBef>
              <a:buNone/>
            </a:pPr>
            <a:r>
              <a:rPr lang="zh-CN" altLang="en-US" b="1" dirty="0">
                <a:latin typeface="Times New Roman" panose="02020603050405020304" pitchFamily="18" charset="0"/>
                <a:cs typeface="Times New Roman" panose="02020603050405020304" pitchFamily="18" charset="0"/>
                <a:sym typeface="Wingdings" panose="05000000000000000000" pitchFamily="2" charset="2"/>
              </a:rPr>
              <a:t>     </a:t>
            </a:r>
            <a:r>
              <a:rPr lang="zh-CN" altLang="en-US" b="1" dirty="0">
                <a:latin typeface="Times New Roman" panose="02020603050405020304" pitchFamily="18" charset="0"/>
                <a:cs typeface="Times New Roman" panose="02020603050405020304" pitchFamily="18" charset="0"/>
              </a:rPr>
              <a:t>一个</a:t>
            </a:r>
            <a:r>
              <a:rPr lang="en-US" altLang="zh-CN" b="1" dirty="0">
                <a:latin typeface="Times New Roman" panose="02020603050405020304" pitchFamily="18" charset="0"/>
                <a:cs typeface="Times New Roman" panose="02020603050405020304" pitchFamily="18" charset="0"/>
              </a:rPr>
              <a:t>Java</a:t>
            </a:r>
            <a:r>
              <a:rPr lang="zh-CN" altLang="en-US" b="1" dirty="0">
                <a:latin typeface="Times New Roman" panose="02020603050405020304" pitchFamily="18" charset="0"/>
                <a:cs typeface="Times New Roman" panose="02020603050405020304" pitchFamily="18" charset="0"/>
              </a:rPr>
              <a:t>类可以实现（继承）多个接</a:t>
            </a:r>
            <a:r>
              <a:rPr lang="zh-CN" altLang="en-US" sz="3200" b="1" dirty="0">
                <a:latin typeface="Times New Roman" panose="02020603050405020304" pitchFamily="18" charset="0"/>
                <a:cs typeface="Times New Roman" panose="02020603050405020304" pitchFamily="18" charset="0"/>
              </a:rPr>
              <a:t>口。</a:t>
            </a:r>
          </a:p>
          <a:p>
            <a:pPr>
              <a:buFont typeface="Wingdings" panose="05000000000000000000" pitchFamily="2" charset="2"/>
              <a:buNone/>
            </a:pPr>
            <a:r>
              <a:rPr lang="zh-CN" altLang="en-US" b="1" dirty="0">
                <a:latin typeface="Times New Roman" panose="02020603050405020304" pitchFamily="18" charset="0"/>
                <a:cs typeface="Times New Roman" panose="02020603050405020304" pitchFamily="18" charset="0"/>
              </a:rPr>
              <a:t>程序包、内存管理、多线程</a:t>
            </a: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5AFBD4B-6618-4C39-B7C6-DB2A497A00DF}" type="slidenum">
              <a:rPr lang="en-US" altLang="zh-CN">
                <a:latin typeface="Garamond" panose="02020404030301010803" pitchFamily="18" charset="0"/>
              </a:rPr>
              <a:pPr eaLnBrk="1" hangingPunct="1"/>
              <a:t>14</a:t>
            </a:fld>
            <a:endParaRPr lang="en-US" altLang="zh-CN">
              <a:latin typeface="Garamond" panose="02020404030301010803" pitchFamily="18" charset="0"/>
            </a:endParaRPr>
          </a:p>
        </p:txBody>
      </p:sp>
      <p:sp>
        <p:nvSpPr>
          <p:cNvPr id="16387" name="Rectangle 2"/>
          <p:cNvSpPr>
            <a:spLocks noGrp="1" noChangeArrowheads="1"/>
          </p:cNvSpPr>
          <p:nvPr>
            <p:ph type="title"/>
          </p:nvPr>
        </p:nvSpPr>
        <p:spPr/>
        <p:txBody>
          <a:bodyPr/>
          <a:lstStyle/>
          <a:p>
            <a:pPr eaLnBrk="1" hangingPunct="1"/>
            <a:r>
              <a:rPr lang="zh-CN" altLang="en-US">
                <a:solidFill>
                  <a:schemeClr val="accent2"/>
                </a:solidFill>
              </a:rPr>
              <a:t>四、</a:t>
            </a:r>
            <a:r>
              <a:rPr lang="en-US" altLang="zh-CN">
                <a:solidFill>
                  <a:schemeClr val="accent2"/>
                </a:solidFill>
              </a:rPr>
              <a:t>JAVA</a:t>
            </a:r>
            <a:r>
              <a:rPr lang="zh-CN" altLang="en-US">
                <a:solidFill>
                  <a:schemeClr val="accent2"/>
                </a:solidFill>
              </a:rPr>
              <a:t>常用开发工具</a:t>
            </a:r>
          </a:p>
        </p:txBody>
      </p:sp>
      <p:sp>
        <p:nvSpPr>
          <p:cNvPr id="16388" name="Rectangle 3"/>
          <p:cNvSpPr>
            <a:spLocks noGrp="1" noChangeArrowheads="1"/>
          </p:cNvSpPr>
          <p:nvPr>
            <p:ph type="body" idx="1"/>
          </p:nvPr>
        </p:nvSpPr>
        <p:spPr/>
        <p:txBody>
          <a:bodyPr/>
          <a:lstStyle/>
          <a:p>
            <a:pPr eaLnBrk="1" hangingPunct="1"/>
            <a:r>
              <a:rPr lang="en-US" altLang="zh-CN" dirty="0"/>
              <a:t>JDK     </a:t>
            </a:r>
            <a:r>
              <a:rPr lang="zh-CN" altLang="en-US" sz="2600" i="1" dirty="0"/>
              <a:t>命令行</a:t>
            </a:r>
          </a:p>
          <a:p>
            <a:pPr eaLnBrk="1" hangingPunct="1"/>
            <a:r>
              <a:rPr lang="en-US" altLang="zh-CN" dirty="0"/>
              <a:t>Eclipse/</a:t>
            </a:r>
            <a:r>
              <a:rPr lang="en-US" altLang="zh-CN" dirty="0" err="1"/>
              <a:t>MyEclipse</a:t>
            </a:r>
            <a:endParaRPr lang="en-US" altLang="zh-CN" dirty="0"/>
          </a:p>
          <a:p>
            <a:pPr eaLnBrk="1" hangingPunct="1"/>
            <a:r>
              <a:rPr lang="en-US" altLang="zh-CN" dirty="0" err="1"/>
              <a:t>JCreator</a:t>
            </a:r>
            <a:r>
              <a:rPr lang="en-US" altLang="zh-CN" dirty="0"/>
              <a:t>(XINOX)</a:t>
            </a:r>
            <a:endParaRPr lang="zh-CN" altLang="en-US" sz="2600" i="1" dirty="0"/>
          </a:p>
          <a:p>
            <a:pPr eaLnBrk="1" fontAlgn="b" hangingPunct="1"/>
            <a:r>
              <a:rPr lang="en-US" altLang="zh-CN" dirty="0" err="1">
                <a:cs typeface="Arial" panose="020B0604020202020204" pitchFamily="34" charset="0"/>
              </a:rPr>
              <a:t>NetBeans</a:t>
            </a:r>
            <a:r>
              <a:rPr lang="en-US" altLang="zh-CN" dirty="0" err="1"/>
              <a:t>（Sun</a:t>
            </a:r>
            <a:r>
              <a:rPr lang="en-US" altLang="zh-CN" dirty="0"/>
              <a:t>/Oracle）	</a:t>
            </a:r>
          </a:p>
          <a:p>
            <a:pPr eaLnBrk="1" hangingPunct="1"/>
            <a:r>
              <a:rPr lang="en-US" altLang="zh-CN" dirty="0"/>
              <a:t>Java  Studio Creator</a:t>
            </a:r>
            <a:r>
              <a:rPr lang="zh-CN" altLang="en-US" dirty="0"/>
              <a:t>（ </a:t>
            </a:r>
            <a:r>
              <a:rPr lang="en-US" altLang="zh-CN" dirty="0"/>
              <a:t>Sun</a:t>
            </a:r>
            <a:r>
              <a:rPr lang="zh-CN" altLang="en-US" dirty="0"/>
              <a:t> ）</a:t>
            </a:r>
          </a:p>
          <a:p>
            <a:pPr eaLnBrk="1" hangingPunct="1"/>
            <a:r>
              <a:rPr lang="en-US" altLang="zh-CN" dirty="0" err="1"/>
              <a:t>JBuilder</a:t>
            </a:r>
            <a:r>
              <a:rPr lang="en-US" altLang="zh-CN" dirty="0"/>
              <a:t>(Borland)</a:t>
            </a:r>
          </a:p>
          <a:p>
            <a:pPr eaLnBrk="1" hangingPunct="1"/>
            <a:r>
              <a:rPr lang="en-US" altLang="zh-CN" dirty="0"/>
              <a:t>Visual  Age  for  Java(IBM)</a:t>
            </a:r>
          </a:p>
          <a:p>
            <a:pPr eaLnBrk="1" hangingPunct="1"/>
            <a:r>
              <a:rPr lang="en-US" altLang="zh-CN"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F485E1F-2728-4B61-83BB-67AE11C4FFC3}" type="slidenum">
              <a:rPr lang="en-US" altLang="zh-CN">
                <a:latin typeface="Garamond" panose="02020404030301010803" pitchFamily="18" charset="0"/>
              </a:rPr>
              <a:pPr eaLnBrk="1" hangingPunct="1"/>
              <a:t>15</a:t>
            </a:fld>
            <a:endParaRPr lang="en-US" altLang="zh-CN">
              <a:latin typeface="Garamond" panose="02020404030301010803" pitchFamily="18" charset="0"/>
            </a:endParaRPr>
          </a:p>
        </p:txBody>
      </p:sp>
      <p:sp>
        <p:nvSpPr>
          <p:cNvPr id="17411" name="Rectangle 2"/>
          <p:cNvSpPr>
            <a:spLocks noGrp="1" noChangeArrowheads="1"/>
          </p:cNvSpPr>
          <p:nvPr>
            <p:ph type="title"/>
          </p:nvPr>
        </p:nvSpPr>
        <p:spPr/>
        <p:txBody>
          <a:bodyPr/>
          <a:lstStyle/>
          <a:p>
            <a:pPr eaLnBrk="1" hangingPunct="1"/>
            <a:r>
              <a:rPr lang="en-US" altLang="zh-CN" b="1"/>
              <a:t>4.1 JDK</a:t>
            </a:r>
            <a:r>
              <a:rPr lang="zh-CN" altLang="zh-CN" b="1"/>
              <a:t>的</a:t>
            </a:r>
            <a:r>
              <a:rPr lang="zh-CN" altLang="en-US" b="1"/>
              <a:t>获取与</a:t>
            </a:r>
            <a:r>
              <a:rPr lang="zh-CN" altLang="zh-CN" b="1"/>
              <a:t>安装</a:t>
            </a:r>
            <a:endParaRPr lang="zh-CN" altLang="en-US" b="1"/>
          </a:p>
        </p:txBody>
      </p:sp>
      <p:sp>
        <p:nvSpPr>
          <p:cNvPr id="19460" name="Rectangle 3"/>
          <p:cNvSpPr>
            <a:spLocks noGrp="1" noChangeArrowheads="1"/>
          </p:cNvSpPr>
          <p:nvPr>
            <p:ph type="body" idx="1"/>
          </p:nvPr>
        </p:nvSpPr>
        <p:spPr>
          <a:xfrm>
            <a:off x="323850" y="1484313"/>
            <a:ext cx="7667625" cy="4495800"/>
          </a:xfrm>
        </p:spPr>
        <p:txBody>
          <a:bodyPr/>
          <a:lstStyle/>
          <a:p>
            <a:pPr eaLnBrk="1" hangingPunct="1"/>
            <a:r>
              <a:rPr lang="zh-CN" altLang="en-US" sz="2800" dirty="0"/>
              <a:t>最新版本</a:t>
            </a:r>
            <a:r>
              <a:rPr lang="en-US" altLang="zh-CN" sz="2800" dirty="0"/>
              <a:t>JDK 20</a:t>
            </a:r>
            <a:r>
              <a:rPr lang="zh-CN" altLang="en-US" sz="2800" dirty="0"/>
              <a:t>、</a:t>
            </a:r>
            <a:r>
              <a:rPr lang="en-US" altLang="zh-CN" sz="2800" dirty="0"/>
              <a:t>21</a:t>
            </a:r>
            <a:r>
              <a:rPr lang="zh-CN" altLang="en-US" sz="2800" dirty="0"/>
              <a:t>；建议安装</a:t>
            </a:r>
            <a:r>
              <a:rPr lang="en-US" altLang="en-US" sz="2800" dirty="0"/>
              <a:t>LTS </a:t>
            </a:r>
            <a:r>
              <a:rPr lang="en-US" altLang="zh-CN" sz="2800" dirty="0"/>
              <a:t>11</a:t>
            </a:r>
            <a:r>
              <a:rPr lang="zh-CN" altLang="en-US" sz="2800" dirty="0"/>
              <a:t>或</a:t>
            </a:r>
            <a:r>
              <a:rPr lang="en-US" altLang="en-US" sz="2800" dirty="0"/>
              <a:t> </a:t>
            </a:r>
            <a:r>
              <a:rPr lang="en-US" altLang="zh-CN" sz="2800" dirty="0"/>
              <a:t>8</a:t>
            </a:r>
          </a:p>
          <a:p>
            <a:pPr eaLnBrk="1" hangingPunct="1"/>
            <a:endParaRPr lang="en-US" altLang="zh-CN" sz="2800" dirty="0"/>
          </a:p>
          <a:p>
            <a:pPr eaLnBrk="1" hangingPunct="1"/>
            <a:r>
              <a:rPr lang="en-US" altLang="zh-CN" sz="2800" dirty="0">
                <a:hlinkClick r:id="rId3"/>
              </a:rPr>
              <a:t>https://www.oracle.com/java/technologies/javase-downloads.html</a:t>
            </a:r>
            <a:endParaRPr lang="en-US" altLang="zh-CN" sz="2800" dirty="0"/>
          </a:p>
          <a:p>
            <a:pPr eaLnBrk="1" hangingPunct="1"/>
            <a:r>
              <a:rPr lang="zh-CN" altLang="en-US" sz="2800" dirty="0"/>
              <a:t>运行</a:t>
            </a:r>
            <a:r>
              <a:rPr lang="en-US" altLang="zh-CN" sz="2800" dirty="0"/>
              <a:t>Java SE 11</a:t>
            </a:r>
            <a:r>
              <a:rPr lang="zh-CN" altLang="en-US" sz="2800" dirty="0"/>
              <a:t>或</a:t>
            </a:r>
            <a:r>
              <a:rPr lang="en-US" altLang="zh-CN" sz="2800" dirty="0"/>
              <a:t>8</a:t>
            </a:r>
            <a:r>
              <a:rPr lang="zh-CN" altLang="en-US" sz="2800" dirty="0"/>
              <a:t>中的安装程序</a:t>
            </a:r>
            <a:endParaRPr lang="en-US" altLang="zh-CN" sz="2800" dirty="0"/>
          </a:p>
          <a:p>
            <a:pPr eaLnBrk="1" hangingPunct="1"/>
            <a:endParaRPr lang="en-US" altLang="zh-CN" sz="2800" dirty="0"/>
          </a:p>
          <a:p>
            <a:pPr eaLnBrk="1" hangingPunct="1"/>
            <a:r>
              <a:rPr lang="zh-CN" altLang="en-US" sz="2800" dirty="0">
                <a:latin typeface="Times New Roman" panose="02020603050405020304" pitchFamily="18" charset="0"/>
                <a:cs typeface="Times New Roman" panose="02020603050405020304" pitchFamily="18" charset="0"/>
              </a:rPr>
              <a:t>设置环境变量</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目的是可在</a:t>
            </a:r>
            <a:r>
              <a:rPr lang="en-US" altLang="zh-CN" sz="2800" dirty="0">
                <a:latin typeface="Times New Roman" panose="02020603050405020304" pitchFamily="18" charset="0"/>
                <a:cs typeface="Times New Roman" panose="02020603050405020304" pitchFamily="18" charset="0"/>
              </a:rPr>
              <a:t>dos</a:t>
            </a:r>
            <a:r>
              <a:rPr lang="zh-CN" altLang="en-US" sz="2800" dirty="0">
                <a:latin typeface="Times New Roman" panose="02020603050405020304" pitchFamily="18" charset="0"/>
                <a:cs typeface="Times New Roman" panose="02020603050405020304" pitchFamily="18" charset="0"/>
              </a:rPr>
              <a:t>命令下编译和运行</a:t>
            </a:r>
            <a:r>
              <a:rPr lang="en-US" altLang="zh-CN" sz="2800" dirty="0">
                <a:latin typeface="Times New Roman" panose="02020603050405020304" pitchFamily="18" charset="0"/>
                <a:cs typeface="Times New Roman" panose="02020603050405020304" pitchFamily="18" charset="0"/>
              </a:rPr>
              <a:t>Java</a:t>
            </a:r>
            <a:r>
              <a:rPr lang="zh-CN" altLang="en-US" sz="2800" dirty="0">
                <a:latin typeface="Times New Roman" panose="02020603050405020304" pitchFamily="18" charset="0"/>
                <a:cs typeface="Times New Roman" panose="02020603050405020304" pitchFamily="18" charset="0"/>
              </a:rPr>
              <a:t>程序</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p>
          <a:p>
            <a:pPr eaLnBrk="1" hangingPunct="1">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PATH=%PATH%; c:\YourJDKPath\bin;</a:t>
            </a:r>
          </a:p>
          <a:p>
            <a:pPr eaLnBrk="1" hangingPunct="1">
              <a:buFont typeface="Wingdings" panose="05000000000000000000" pitchFamily="2" charset="2"/>
              <a:buNone/>
            </a:pPr>
            <a:r>
              <a:rPr lang="en-US" altLang="zh-CN" sz="2800" dirty="0">
                <a:solidFill>
                  <a:schemeClr val="bg2">
                    <a:lumMod val="20000"/>
                    <a:lumOff val="80000"/>
                  </a:schemeClr>
                </a:solidFill>
                <a:latin typeface="Times New Roman" panose="02020603050405020304" pitchFamily="18" charset="0"/>
                <a:cs typeface="Times New Roman" panose="02020603050405020304" pitchFamily="18" charset="0"/>
              </a:rPr>
              <a:t>  CLASSPATH = .;c:\java\lib\classes.zip</a:t>
            </a:r>
          </a:p>
          <a:p>
            <a:pPr eaLnBrk="1" hangingPunct="1">
              <a:buFont typeface="Wingdings" panose="05000000000000000000" pitchFamily="2" charset="2"/>
              <a:buNone/>
            </a:pP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 calcmode="lin" valueType="num">
                                      <p:cBhvr additive="base">
                                        <p:cTn id="7" dur="500" fill="hold"/>
                                        <p:tgtEl>
                                          <p:spTgt spid="194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60">
                                            <p:txEl>
                                              <p:pRg st="2" end="2"/>
                                            </p:txEl>
                                          </p:spTgt>
                                        </p:tgtEl>
                                        <p:attrNameLst>
                                          <p:attrName>style.visibility</p:attrName>
                                        </p:attrNameLst>
                                      </p:cBhvr>
                                      <p:to>
                                        <p:strVal val="visible"/>
                                      </p:to>
                                    </p:set>
                                    <p:anim calcmode="lin" valueType="num">
                                      <p:cBhvr additive="base">
                                        <p:cTn id="13" dur="500" fill="hold"/>
                                        <p:tgtEl>
                                          <p:spTgt spid="1946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60">
                                            <p:txEl>
                                              <p:pRg st="3" end="3"/>
                                            </p:txEl>
                                          </p:spTgt>
                                        </p:tgtEl>
                                        <p:attrNameLst>
                                          <p:attrName>style.visibility</p:attrName>
                                        </p:attrNameLst>
                                      </p:cBhvr>
                                      <p:to>
                                        <p:strVal val="visible"/>
                                      </p:to>
                                    </p:set>
                                    <p:anim calcmode="lin" valueType="num">
                                      <p:cBhvr additive="base">
                                        <p:cTn id="19" dur="500" fill="hold"/>
                                        <p:tgtEl>
                                          <p:spTgt spid="1946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60">
                                            <p:txEl>
                                              <p:pRg st="3" end="3"/>
                                            </p:txEl>
                                          </p:spTgt>
                                        </p:tgtEl>
                                        <p:attrNameLst>
                                          <p:attrName>ppt_y</p:attrName>
                                        </p:attrNameLst>
                                      </p:cBhvr>
                                      <p:tavLst>
                                        <p:tav tm="0">
                                          <p:val>
                                            <p:strVal val="1+#ppt_h/2"/>
                                          </p:val>
                                        </p:tav>
                                        <p:tav tm="100000">
                                          <p:val>
                                            <p:strVal val="#ppt_y"/>
                                          </p:val>
                                        </p:tav>
                                      </p:tavLst>
                                    </p:anim>
                                  </p:childTnLst>
                                </p:cTn>
                              </p:par>
                              <p:par>
                                <p:cTn id="21" presetID="9" presetClass="entr" presetSubtype="0" fill="hold" nodeType="withEffect">
                                  <p:stCondLst>
                                    <p:cond delay="0"/>
                                  </p:stCondLst>
                                  <p:childTnLst>
                                    <p:set>
                                      <p:cBhvr>
                                        <p:cTn id="22" dur="1" fill="hold">
                                          <p:stCondLst>
                                            <p:cond delay="0"/>
                                          </p:stCondLst>
                                        </p:cTn>
                                        <p:tgtEl>
                                          <p:spTgt spid="19460">
                                            <p:txEl>
                                              <p:pRg st="5" end="5"/>
                                            </p:txEl>
                                          </p:spTgt>
                                        </p:tgtEl>
                                        <p:attrNameLst>
                                          <p:attrName>style.visibility</p:attrName>
                                        </p:attrNameLst>
                                      </p:cBhvr>
                                      <p:to>
                                        <p:strVal val="visible"/>
                                      </p:to>
                                    </p:set>
                                    <p:animEffect transition="in" filter="dissolve">
                                      <p:cBhvr>
                                        <p:cTn id="23" dur="500"/>
                                        <p:tgtEl>
                                          <p:spTgt spid="19460">
                                            <p:txEl>
                                              <p:pRg st="5" end="5"/>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19460">
                                            <p:txEl>
                                              <p:pRg st="6" end="6"/>
                                            </p:txEl>
                                          </p:spTgt>
                                        </p:tgtEl>
                                        <p:attrNameLst>
                                          <p:attrName>style.visibility</p:attrName>
                                        </p:attrNameLst>
                                      </p:cBhvr>
                                      <p:to>
                                        <p:strVal val="visible"/>
                                      </p:to>
                                    </p:set>
                                    <p:animEffect transition="in" filter="dissolve">
                                      <p:cBhvr>
                                        <p:cTn id="26" dur="500"/>
                                        <p:tgtEl>
                                          <p:spTgt spid="19460">
                                            <p:txEl>
                                              <p:pRg st="6" end="6"/>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19460">
                                            <p:txEl>
                                              <p:pRg st="7" end="7"/>
                                            </p:txEl>
                                          </p:spTgt>
                                        </p:tgtEl>
                                        <p:attrNameLst>
                                          <p:attrName>style.visibility</p:attrName>
                                        </p:attrNameLst>
                                      </p:cBhvr>
                                      <p:to>
                                        <p:strVal val="visible"/>
                                      </p:to>
                                    </p:set>
                                    <p:animEffect transition="in" filter="dissolve">
                                      <p:cBhvr>
                                        <p:cTn id="29" dur="500"/>
                                        <p:tgtEl>
                                          <p:spTgt spid="1946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en-US" altLang="zh-CN" b="1"/>
              <a:t>JDK</a:t>
            </a:r>
            <a:r>
              <a:rPr lang="zh-CN" altLang="zh-CN" b="1"/>
              <a:t>的</a:t>
            </a:r>
            <a:r>
              <a:rPr lang="zh-CN" altLang="en-US" b="1"/>
              <a:t>环境变量设置</a:t>
            </a:r>
          </a:p>
        </p:txBody>
      </p:sp>
      <p:pic>
        <p:nvPicPr>
          <p:cNvPr id="184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908050"/>
            <a:ext cx="299085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1843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0" y="1916113"/>
            <a:ext cx="4000500"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18437" name="Rectangle 8"/>
          <p:cNvSpPr>
            <a:spLocks noChangeArrowheads="1"/>
          </p:cNvSpPr>
          <p:nvPr/>
        </p:nvSpPr>
        <p:spPr bwMode="auto">
          <a:xfrm>
            <a:off x="6659563" y="908050"/>
            <a:ext cx="1943100" cy="1008063"/>
          </a:xfrm>
          <a:prstGeom prst="rect">
            <a:avLst/>
          </a:prstGeom>
          <a:solidFill>
            <a:schemeClr val="bg1"/>
          </a:solidFill>
          <a:ln w="28575" cap="sq">
            <a:solidFill>
              <a:srgbClr val="0000CC"/>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右键</a:t>
            </a:r>
            <a:r>
              <a:rPr lang="en-US" altLang="zh-CN"/>
              <a:t>-&gt;</a:t>
            </a:r>
            <a:r>
              <a:rPr lang="zh-CN" altLang="en-US"/>
              <a:t>属性</a:t>
            </a:r>
          </a:p>
        </p:txBody>
      </p:sp>
      <p:sp>
        <p:nvSpPr>
          <p:cNvPr id="18438" name="Line 11"/>
          <p:cNvSpPr>
            <a:spLocks noChangeShapeType="1"/>
          </p:cNvSpPr>
          <p:nvPr/>
        </p:nvSpPr>
        <p:spPr bwMode="auto">
          <a:xfrm>
            <a:off x="1116013" y="1341438"/>
            <a:ext cx="5543550" cy="0"/>
          </a:xfrm>
          <a:prstGeom prst="line">
            <a:avLst/>
          </a:prstGeom>
          <a:noFill/>
          <a:ln w="38100" cap="sq">
            <a:solidFill>
              <a:srgbClr val="FF0000"/>
            </a:solidFill>
            <a:round/>
            <a:headEnd type="none" w="sm" len="sm"/>
            <a:tailEnd type="arrow"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8439" name="Line 13"/>
          <p:cNvSpPr>
            <a:spLocks noChangeShapeType="1"/>
          </p:cNvSpPr>
          <p:nvPr/>
        </p:nvSpPr>
        <p:spPr bwMode="auto">
          <a:xfrm>
            <a:off x="2124075" y="2349500"/>
            <a:ext cx="2447925" cy="358775"/>
          </a:xfrm>
          <a:prstGeom prst="line">
            <a:avLst/>
          </a:prstGeom>
          <a:noFill/>
          <a:ln w="38100" cap="sq">
            <a:solidFill>
              <a:srgbClr val="FF0000"/>
            </a:solidFill>
            <a:round/>
            <a:headEnd type="none" w="sm" len="sm"/>
            <a:tailEnd type="arrow" w="lg" len="lg"/>
          </a:ln>
          <a:extLst>
            <a:ext uri="{909E8E84-426E-40DD-AFC4-6F175D3DCCD1}">
              <a14:hiddenFill xmlns:a14="http://schemas.microsoft.com/office/drawing/2010/main">
                <a:noFill/>
              </a14:hiddenFill>
            </a:ext>
          </a:extLst>
        </p:spPr>
        <p:txBody>
          <a:bodyPr wrap="none"/>
          <a:lstStyle/>
          <a:p>
            <a:endParaRPr lang="zh-CN" altLang="en-US"/>
          </a:p>
        </p:txBody>
      </p:sp>
      <p:pic>
        <p:nvPicPr>
          <p:cNvPr id="1844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2708275"/>
            <a:ext cx="375285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18441" name="Line 16"/>
          <p:cNvSpPr>
            <a:spLocks noChangeShapeType="1"/>
          </p:cNvSpPr>
          <p:nvPr/>
        </p:nvSpPr>
        <p:spPr bwMode="auto">
          <a:xfrm flipH="1">
            <a:off x="3995738" y="5373688"/>
            <a:ext cx="3097212" cy="71437"/>
          </a:xfrm>
          <a:prstGeom prst="line">
            <a:avLst/>
          </a:prstGeom>
          <a:noFill/>
          <a:ln w="38100" cap="sq">
            <a:solidFill>
              <a:srgbClr val="FF0000"/>
            </a:solidFill>
            <a:round/>
            <a:headEnd type="none" w="sm" len="sm"/>
            <a:tailEnd type="arrow" w="lg" len="lg"/>
          </a:ln>
          <a:extLst>
            <a:ext uri="{909E8E84-426E-40DD-AFC4-6F175D3DCCD1}">
              <a14:hiddenFill xmlns:a14="http://schemas.microsoft.com/office/drawing/2010/main">
                <a:noFill/>
              </a14:hiddenFill>
            </a:ext>
          </a:extLst>
        </p:spPr>
        <p:txBody>
          <a:bodyPr wrap="none"/>
          <a:lstStyle/>
          <a:p>
            <a:endParaRPr lang="zh-CN" altLang="en-US"/>
          </a:p>
        </p:txBody>
      </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en-US" altLang="zh-CN" b="1"/>
              <a:t>JDK</a:t>
            </a:r>
            <a:r>
              <a:rPr lang="zh-CN" altLang="zh-CN" b="1"/>
              <a:t>的</a:t>
            </a:r>
            <a:r>
              <a:rPr lang="zh-CN" altLang="en-US" b="1"/>
              <a:t>环境变量设置</a:t>
            </a:r>
          </a:p>
        </p:txBody>
      </p:sp>
      <p:sp>
        <p:nvSpPr>
          <p:cNvPr id="18437" name="Rectangle 8"/>
          <p:cNvSpPr>
            <a:spLocks noChangeArrowheads="1"/>
          </p:cNvSpPr>
          <p:nvPr/>
        </p:nvSpPr>
        <p:spPr bwMode="auto">
          <a:xfrm>
            <a:off x="6659563" y="908050"/>
            <a:ext cx="1943100" cy="1008063"/>
          </a:xfrm>
          <a:prstGeom prst="rect">
            <a:avLst/>
          </a:prstGeom>
          <a:solidFill>
            <a:schemeClr val="bg1"/>
          </a:solidFill>
          <a:ln w="28575" cap="sq">
            <a:solidFill>
              <a:srgbClr val="0000CC"/>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右键</a:t>
            </a:r>
            <a:r>
              <a:rPr lang="en-US" altLang="zh-CN"/>
              <a:t>-&gt;</a:t>
            </a:r>
            <a:r>
              <a:rPr lang="zh-CN" altLang="en-US"/>
              <a:t>属性</a:t>
            </a:r>
          </a:p>
        </p:txBody>
      </p:sp>
      <p:pic>
        <p:nvPicPr>
          <p:cNvPr id="2" name="图片 1"/>
          <p:cNvPicPr>
            <a:picLocks noChangeAspect="1"/>
          </p:cNvPicPr>
          <p:nvPr/>
        </p:nvPicPr>
        <p:blipFill>
          <a:blip r:embed="rId4"/>
          <a:stretch>
            <a:fillRect/>
          </a:stretch>
        </p:blipFill>
        <p:spPr>
          <a:xfrm>
            <a:off x="229502" y="1192357"/>
            <a:ext cx="1733333" cy="2314286"/>
          </a:xfrm>
          <a:prstGeom prst="rect">
            <a:avLst/>
          </a:prstGeom>
        </p:spPr>
      </p:pic>
      <p:sp>
        <p:nvSpPr>
          <p:cNvPr id="18438" name="Line 11"/>
          <p:cNvSpPr>
            <a:spLocks noChangeShapeType="1"/>
          </p:cNvSpPr>
          <p:nvPr/>
        </p:nvSpPr>
        <p:spPr bwMode="auto">
          <a:xfrm>
            <a:off x="1116013" y="1341438"/>
            <a:ext cx="5543550" cy="0"/>
          </a:xfrm>
          <a:prstGeom prst="line">
            <a:avLst/>
          </a:prstGeom>
          <a:noFill/>
          <a:ln w="38100" cap="sq">
            <a:solidFill>
              <a:srgbClr val="FF0000"/>
            </a:solidFill>
            <a:round/>
            <a:headEnd type="none" w="sm" len="sm"/>
            <a:tailEnd type="arrow" w="lg" len="lg"/>
          </a:ln>
          <a:extLst>
            <a:ext uri="{909E8E84-426E-40DD-AFC4-6F175D3DCCD1}">
              <a14:hiddenFill xmlns:a14="http://schemas.microsoft.com/office/drawing/2010/main">
                <a:noFill/>
              </a14:hiddenFill>
            </a:ext>
          </a:extLst>
        </p:spPr>
        <p:txBody>
          <a:bodyPr wrap="none"/>
          <a:lstStyle/>
          <a:p>
            <a:endParaRPr lang="zh-CN" altLang="en-US"/>
          </a:p>
        </p:txBody>
      </p:sp>
      <p:pic>
        <p:nvPicPr>
          <p:cNvPr id="4" name="图片 3"/>
          <p:cNvPicPr>
            <a:picLocks noChangeAspect="1"/>
          </p:cNvPicPr>
          <p:nvPr/>
        </p:nvPicPr>
        <p:blipFill>
          <a:blip r:embed="rId5"/>
          <a:stretch>
            <a:fillRect/>
          </a:stretch>
        </p:blipFill>
        <p:spPr>
          <a:xfrm>
            <a:off x="5977736" y="2467961"/>
            <a:ext cx="2934920" cy="3601677"/>
          </a:xfrm>
          <a:prstGeom prst="rect">
            <a:avLst/>
          </a:prstGeom>
        </p:spPr>
      </p:pic>
      <p:pic>
        <p:nvPicPr>
          <p:cNvPr id="5" name="图片 4"/>
          <p:cNvPicPr>
            <a:picLocks noChangeAspect="1"/>
          </p:cNvPicPr>
          <p:nvPr/>
        </p:nvPicPr>
        <p:blipFill>
          <a:blip r:embed="rId6"/>
          <a:stretch>
            <a:fillRect/>
          </a:stretch>
        </p:blipFill>
        <p:spPr>
          <a:xfrm>
            <a:off x="470475" y="3476980"/>
            <a:ext cx="3050275" cy="3239362"/>
          </a:xfrm>
          <a:prstGeom prst="rect">
            <a:avLst/>
          </a:prstGeom>
        </p:spPr>
      </p:pic>
      <p:sp>
        <p:nvSpPr>
          <p:cNvPr id="18441" name="Line 16"/>
          <p:cNvSpPr>
            <a:spLocks noChangeShapeType="1"/>
          </p:cNvSpPr>
          <p:nvPr/>
        </p:nvSpPr>
        <p:spPr bwMode="auto">
          <a:xfrm flipH="1">
            <a:off x="3347864" y="5486113"/>
            <a:ext cx="4464496" cy="398857"/>
          </a:xfrm>
          <a:prstGeom prst="line">
            <a:avLst/>
          </a:prstGeom>
          <a:noFill/>
          <a:ln w="38100" cap="sq">
            <a:solidFill>
              <a:srgbClr val="FF0000"/>
            </a:solidFill>
            <a:round/>
            <a:headEnd type="none" w="sm" len="sm"/>
            <a:tailEnd type="arrow" w="lg" len="lg"/>
          </a:ln>
          <a:extLst>
            <a:ext uri="{909E8E84-426E-40DD-AFC4-6F175D3DCCD1}">
              <a14:hiddenFill xmlns:a14="http://schemas.microsoft.com/office/drawing/2010/main">
                <a:noFill/>
              </a14:hiddenFill>
            </a:ext>
          </a:extLst>
        </p:spPr>
        <p:txBody>
          <a:bodyPr wrap="none"/>
          <a:lstStyle/>
          <a:p>
            <a:endParaRPr lang="zh-CN" altLang="en-US"/>
          </a:p>
        </p:txBody>
      </p:sp>
      <p:pic>
        <p:nvPicPr>
          <p:cNvPr id="3" name="图片 2"/>
          <p:cNvPicPr>
            <a:picLocks noChangeAspect="1"/>
          </p:cNvPicPr>
          <p:nvPr/>
        </p:nvPicPr>
        <p:blipFill>
          <a:blip r:embed="rId7"/>
          <a:stretch>
            <a:fillRect/>
          </a:stretch>
        </p:blipFill>
        <p:spPr>
          <a:xfrm>
            <a:off x="2679269" y="2001639"/>
            <a:ext cx="2632937" cy="2833009"/>
          </a:xfrm>
          <a:prstGeom prst="rect">
            <a:avLst/>
          </a:prstGeom>
        </p:spPr>
      </p:pic>
      <p:sp>
        <p:nvSpPr>
          <p:cNvPr id="18439" name="Line 13"/>
          <p:cNvSpPr>
            <a:spLocks noChangeShapeType="1"/>
          </p:cNvSpPr>
          <p:nvPr/>
        </p:nvSpPr>
        <p:spPr bwMode="auto">
          <a:xfrm>
            <a:off x="3640609" y="3611421"/>
            <a:ext cx="2447925" cy="358775"/>
          </a:xfrm>
          <a:prstGeom prst="line">
            <a:avLst/>
          </a:prstGeom>
          <a:noFill/>
          <a:ln w="38100" cap="sq">
            <a:solidFill>
              <a:srgbClr val="FF0000"/>
            </a:solidFill>
            <a:round/>
            <a:headEnd type="none" w="sm" len="sm"/>
            <a:tailEnd type="arrow" w="lg" len="lg"/>
          </a:ln>
          <a:extLst>
            <a:ext uri="{909E8E84-426E-40DD-AFC4-6F175D3DCCD1}">
              <a14:hiddenFill xmlns:a14="http://schemas.microsoft.com/office/drawing/2010/main">
                <a:noFill/>
              </a14:hiddenFill>
            </a:ext>
          </a:extLst>
        </p:spPr>
        <p:txBody>
          <a:bodyPr wrap="none"/>
          <a:lstStyle/>
          <a:p>
            <a:endParaRPr lang="zh-CN" altLang="en-US"/>
          </a:p>
        </p:txBody>
      </p:sp>
      <p:sp>
        <p:nvSpPr>
          <p:cNvPr id="6" name="文本框 5"/>
          <p:cNvSpPr txBox="1"/>
          <p:nvPr/>
        </p:nvSpPr>
        <p:spPr>
          <a:xfrm>
            <a:off x="1259632" y="2467961"/>
            <a:ext cx="385042" cy="523220"/>
          </a:xfrm>
          <a:prstGeom prst="rect">
            <a:avLst/>
          </a:prstGeom>
          <a:noFill/>
          <a:ln w="28575">
            <a:solidFill>
              <a:srgbClr val="0000CC"/>
            </a:solidFill>
          </a:ln>
        </p:spPr>
        <p:txBody>
          <a:bodyPr wrap="none" rtlCol="0">
            <a:spAutoFit/>
          </a:bodyPr>
          <a:lstStyle/>
          <a:p>
            <a:r>
              <a:rPr lang="en-US" altLang="zh-CN" sz="2800" dirty="0">
                <a:solidFill>
                  <a:srgbClr val="FF0000"/>
                </a:solidFill>
              </a:rPr>
              <a:t>1</a:t>
            </a:r>
            <a:endParaRPr lang="zh-CN" altLang="en-US" sz="2800" dirty="0">
              <a:solidFill>
                <a:srgbClr val="FF0000"/>
              </a:solidFill>
            </a:endParaRPr>
          </a:p>
        </p:txBody>
      </p:sp>
      <p:sp>
        <p:nvSpPr>
          <p:cNvPr id="15" name="文本框 14"/>
          <p:cNvSpPr txBox="1"/>
          <p:nvPr/>
        </p:nvSpPr>
        <p:spPr>
          <a:xfrm>
            <a:off x="3468473" y="3991955"/>
            <a:ext cx="385042" cy="523220"/>
          </a:xfrm>
          <a:prstGeom prst="rect">
            <a:avLst/>
          </a:prstGeom>
          <a:noFill/>
          <a:ln w="28575">
            <a:solidFill>
              <a:srgbClr val="0000CC"/>
            </a:solidFill>
          </a:ln>
        </p:spPr>
        <p:txBody>
          <a:bodyPr wrap="none" rtlCol="0">
            <a:spAutoFit/>
          </a:bodyPr>
          <a:lstStyle/>
          <a:p>
            <a:r>
              <a:rPr lang="en-US" altLang="zh-CN" sz="2800" dirty="0">
                <a:solidFill>
                  <a:srgbClr val="FF0000"/>
                </a:solidFill>
              </a:rPr>
              <a:t>2</a:t>
            </a:r>
            <a:endParaRPr lang="zh-CN" altLang="en-US" sz="2800" dirty="0">
              <a:solidFill>
                <a:srgbClr val="FF0000"/>
              </a:solidFill>
            </a:endParaRPr>
          </a:p>
        </p:txBody>
      </p:sp>
      <p:sp>
        <p:nvSpPr>
          <p:cNvPr id="16" name="文本框 15"/>
          <p:cNvSpPr txBox="1"/>
          <p:nvPr/>
        </p:nvSpPr>
        <p:spPr>
          <a:xfrm>
            <a:off x="7384150" y="4509544"/>
            <a:ext cx="385042" cy="523220"/>
          </a:xfrm>
          <a:prstGeom prst="rect">
            <a:avLst/>
          </a:prstGeom>
          <a:noFill/>
          <a:ln w="28575">
            <a:solidFill>
              <a:srgbClr val="0000CC"/>
            </a:solidFill>
          </a:ln>
        </p:spPr>
        <p:txBody>
          <a:bodyPr wrap="none" rtlCol="0">
            <a:spAutoFit/>
          </a:bodyPr>
          <a:lstStyle/>
          <a:p>
            <a:r>
              <a:rPr lang="en-US" altLang="zh-CN" sz="2800" dirty="0">
                <a:solidFill>
                  <a:srgbClr val="FF0000"/>
                </a:solidFill>
              </a:rPr>
              <a:t>3</a:t>
            </a:r>
            <a:endParaRPr lang="zh-CN" altLang="en-US" sz="2800" dirty="0">
              <a:solidFill>
                <a:srgbClr val="FF0000"/>
              </a:solidFill>
            </a:endParaRPr>
          </a:p>
        </p:txBody>
      </p:sp>
      <p:sp>
        <p:nvSpPr>
          <p:cNvPr id="17" name="文本框 16"/>
          <p:cNvSpPr txBox="1"/>
          <p:nvPr/>
        </p:nvSpPr>
        <p:spPr>
          <a:xfrm>
            <a:off x="1063786" y="4589664"/>
            <a:ext cx="385042" cy="523220"/>
          </a:xfrm>
          <a:prstGeom prst="rect">
            <a:avLst/>
          </a:prstGeom>
          <a:noFill/>
          <a:ln w="28575">
            <a:solidFill>
              <a:srgbClr val="0000CC"/>
            </a:solidFill>
          </a:ln>
        </p:spPr>
        <p:txBody>
          <a:bodyPr wrap="none" rtlCol="0">
            <a:spAutoFit/>
          </a:bodyPr>
          <a:lstStyle/>
          <a:p>
            <a:r>
              <a:rPr lang="en-US" altLang="zh-CN" sz="2800" dirty="0">
                <a:solidFill>
                  <a:srgbClr val="FF0000"/>
                </a:solidFill>
              </a:rPr>
              <a:t>4</a:t>
            </a:r>
            <a:endParaRPr lang="zh-CN" altLang="en-US" sz="2800" dirty="0">
              <a:solidFill>
                <a:srgbClr val="FF0000"/>
              </a:solidFill>
            </a:endParaRPr>
          </a:p>
        </p:txBody>
      </p:sp>
    </p:spTree>
    <p:custDataLst>
      <p:tags r:id="rId1"/>
    </p:custDataLst>
    <p:extLst>
      <p:ext uri="{BB962C8B-B14F-4D97-AF65-F5344CB8AC3E}">
        <p14:creationId xmlns:p14="http://schemas.microsoft.com/office/powerpoint/2010/main" val="298820090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7FD04CC-7A60-43E3-9FA1-279BAC2EF462}" type="slidenum">
              <a:rPr lang="en-US" altLang="zh-CN">
                <a:latin typeface="Garamond" panose="02020404030301010803" pitchFamily="18" charset="0"/>
              </a:rPr>
              <a:pPr eaLnBrk="1" hangingPunct="1"/>
              <a:t>18</a:t>
            </a:fld>
            <a:endParaRPr lang="en-US" altLang="zh-CN">
              <a:latin typeface="Garamond" panose="02020404030301010803" pitchFamily="18" charset="0"/>
            </a:endParaRPr>
          </a:p>
        </p:txBody>
      </p:sp>
      <p:sp>
        <p:nvSpPr>
          <p:cNvPr id="19459" name="Rectangle 2"/>
          <p:cNvSpPr>
            <a:spLocks noGrp="1" noChangeArrowheads="1"/>
          </p:cNvSpPr>
          <p:nvPr>
            <p:ph type="title"/>
          </p:nvPr>
        </p:nvSpPr>
        <p:spPr/>
        <p:txBody>
          <a:bodyPr/>
          <a:lstStyle/>
          <a:p>
            <a:pPr eaLnBrk="1" hangingPunct="1"/>
            <a:r>
              <a:rPr lang="en-US" altLang="zh-CN" sz="3200" b="1" dirty="0">
                <a:solidFill>
                  <a:schemeClr val="accent2"/>
                </a:solidFill>
              </a:rPr>
              <a:t>4.2 </a:t>
            </a:r>
            <a:r>
              <a:rPr lang="en-US" altLang="zh-CN" sz="3200" b="1" dirty="0">
                <a:solidFill>
                  <a:schemeClr val="accent2"/>
                </a:solidFill>
                <a:latin typeface="宋体" panose="02010600030101010101" pitchFamily="2" charset="-122"/>
              </a:rPr>
              <a:t>JDK</a:t>
            </a:r>
            <a:r>
              <a:rPr lang="zh-CN" altLang="en-US" sz="3200" b="1" dirty="0">
                <a:solidFill>
                  <a:schemeClr val="accent2"/>
                </a:solidFill>
                <a:latin typeface="宋体" panose="02010600030101010101" pitchFamily="2" charset="-122"/>
              </a:rPr>
              <a:t>安装目录结构简介</a:t>
            </a:r>
          </a:p>
        </p:txBody>
      </p:sp>
      <p:sp>
        <p:nvSpPr>
          <p:cNvPr id="19460" name="Rectangle 3"/>
          <p:cNvSpPr>
            <a:spLocks noGrp="1" noChangeArrowheads="1"/>
          </p:cNvSpPr>
          <p:nvPr>
            <p:ph type="body" idx="1"/>
          </p:nvPr>
        </p:nvSpPr>
        <p:spPr>
          <a:xfrm>
            <a:off x="250825" y="1268413"/>
            <a:ext cx="5834063" cy="4824412"/>
          </a:xfrm>
        </p:spPr>
        <p:txBody>
          <a:bodyPr/>
          <a:lstStyle/>
          <a:p>
            <a:pPr algn="just" eaLnBrk="1" hangingPunct="1">
              <a:lnSpc>
                <a:spcPct val="8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．软件安装的根目录</a:t>
            </a:r>
          </a:p>
          <a:p>
            <a:pPr algn="just" eaLnBrk="1" hangingPunct="1">
              <a:lnSpc>
                <a:spcPct val="80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  包含版权、许可以及</a:t>
            </a:r>
            <a:r>
              <a:rPr lang="en-US" altLang="zh-CN" sz="2400" b="1" dirty="0">
                <a:latin typeface="Times New Roman" panose="02020603050405020304" pitchFamily="18" charset="0"/>
                <a:cs typeface="Times New Roman" panose="02020603050405020304" pitchFamily="18" charset="0"/>
              </a:rPr>
              <a:t>README</a:t>
            </a:r>
            <a:r>
              <a:rPr lang="zh-CN" altLang="en-US" sz="2400" b="1" dirty="0">
                <a:latin typeface="Times New Roman" panose="02020603050405020304" pitchFamily="18" charset="0"/>
                <a:cs typeface="Times New Roman" panose="02020603050405020304" pitchFamily="18" charset="0"/>
              </a:rPr>
              <a:t>文件。还包括：</a:t>
            </a:r>
            <a:r>
              <a:rPr lang="en-US" altLang="zh-CN" sz="2400" b="1" dirty="0">
                <a:latin typeface="Times New Roman" panose="02020603050405020304" pitchFamily="18" charset="0"/>
                <a:cs typeface="Times New Roman" panose="02020603050405020304" pitchFamily="18" charset="0"/>
              </a:rPr>
              <a:t>src.zip</a:t>
            </a:r>
            <a:r>
              <a:rPr lang="zh-CN" altLang="en-US" sz="2400" b="1" dirty="0">
                <a:latin typeface="Times New Roman" panose="02020603050405020304" pitchFamily="18" charset="0"/>
                <a:cs typeface="Times New Roman" panose="02020603050405020304" pitchFamily="18" charset="0"/>
              </a:rPr>
              <a:t>构成</a:t>
            </a:r>
            <a:r>
              <a:rPr lang="en-US" altLang="zh-CN" sz="2400" b="1" dirty="0">
                <a:latin typeface="Times New Roman" panose="02020603050405020304" pitchFamily="18" charset="0"/>
                <a:cs typeface="Times New Roman" panose="02020603050405020304" pitchFamily="18" charset="0"/>
              </a:rPr>
              <a:t>Java</a:t>
            </a:r>
            <a:r>
              <a:rPr lang="zh-CN" altLang="en-US" sz="2400" b="1" dirty="0">
                <a:latin typeface="Times New Roman" panose="02020603050405020304" pitchFamily="18" charset="0"/>
                <a:cs typeface="Times New Roman" panose="02020603050405020304" pitchFamily="18" charset="0"/>
              </a:rPr>
              <a:t>平台核心</a:t>
            </a:r>
            <a:r>
              <a:rPr lang="en-US" altLang="zh-CN" sz="2400" b="1" dirty="0">
                <a:latin typeface="Times New Roman" panose="02020603050405020304" pitchFamily="18" charset="0"/>
                <a:cs typeface="Times New Roman" panose="02020603050405020304" pitchFamily="18" charset="0"/>
              </a:rPr>
              <a:t>API</a:t>
            </a:r>
            <a:r>
              <a:rPr lang="zh-CN" altLang="en-US" sz="2400" b="1" dirty="0">
                <a:latin typeface="Times New Roman" panose="02020603050405020304" pitchFamily="18" charset="0"/>
                <a:cs typeface="Times New Roman" panose="02020603050405020304" pitchFamily="18" charset="0"/>
              </a:rPr>
              <a:t>的所有类的源文件的归档。</a:t>
            </a:r>
          </a:p>
          <a:p>
            <a:pPr algn="just" eaLnBrk="1" hangingPunct="1">
              <a:lnSpc>
                <a:spcPct val="8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bin</a:t>
            </a:r>
            <a:r>
              <a:rPr lang="zh-CN" altLang="en-US" sz="2400" b="1" dirty="0">
                <a:latin typeface="Times New Roman" panose="02020603050405020304" pitchFamily="18" charset="0"/>
                <a:cs typeface="Times New Roman" panose="02020603050405020304" pitchFamily="18" charset="0"/>
              </a:rPr>
              <a:t>目录</a:t>
            </a:r>
          </a:p>
          <a:p>
            <a:pPr algn="just" eaLnBrk="1" hangingPunct="1">
              <a:lnSpc>
                <a:spcPct val="80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   包含</a:t>
            </a:r>
            <a:r>
              <a:rPr lang="en-US" altLang="zh-CN" sz="2400" b="1" dirty="0">
                <a:latin typeface="Times New Roman" panose="02020603050405020304" pitchFamily="18" charset="0"/>
                <a:cs typeface="Times New Roman" panose="02020603050405020304" pitchFamily="18" charset="0"/>
              </a:rPr>
              <a:t>JDK</a:t>
            </a:r>
            <a:r>
              <a:rPr lang="zh-CN" altLang="en-US" sz="2400" b="1" dirty="0">
                <a:latin typeface="Times New Roman" panose="02020603050405020304" pitchFamily="18" charset="0"/>
                <a:cs typeface="Times New Roman" panose="02020603050405020304" pitchFamily="18" charset="0"/>
              </a:rPr>
              <a:t>开发工具的可执行文件。</a:t>
            </a:r>
          </a:p>
          <a:p>
            <a:pPr algn="just" eaLnBrk="1" hangingPunct="1">
              <a:lnSpc>
                <a:spcPct val="8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lib</a:t>
            </a:r>
            <a:r>
              <a:rPr lang="zh-CN" altLang="en-US" sz="2400" b="1" dirty="0">
                <a:latin typeface="Times New Roman" panose="02020603050405020304" pitchFamily="18" charset="0"/>
                <a:cs typeface="Times New Roman" panose="02020603050405020304" pitchFamily="18" charset="0"/>
              </a:rPr>
              <a:t>目录</a:t>
            </a:r>
          </a:p>
          <a:p>
            <a:pPr algn="just" eaLnBrk="1" hangingPunct="1">
              <a:lnSpc>
                <a:spcPct val="80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   开发工具使用的归档包文件。</a:t>
            </a:r>
          </a:p>
          <a:p>
            <a:pPr algn="just" eaLnBrk="1" hangingPunct="1">
              <a:lnSpc>
                <a:spcPct val="8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jre</a:t>
            </a:r>
            <a:r>
              <a:rPr lang="zh-CN" altLang="en-US" sz="2400" b="1" dirty="0">
                <a:latin typeface="Times New Roman" panose="02020603050405020304" pitchFamily="18" charset="0"/>
                <a:cs typeface="Times New Roman" panose="02020603050405020304" pitchFamily="18" charset="0"/>
              </a:rPr>
              <a:t>目录</a:t>
            </a:r>
          </a:p>
          <a:p>
            <a:pPr algn="just" eaLnBrk="1" hangingPunct="1">
              <a:lnSpc>
                <a:spcPct val="80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Java</a:t>
            </a:r>
            <a:r>
              <a:rPr lang="zh-CN" altLang="en-US" sz="2400" b="1" dirty="0">
                <a:latin typeface="Times New Roman" panose="02020603050405020304" pitchFamily="18" charset="0"/>
                <a:cs typeface="Times New Roman" panose="02020603050405020304" pitchFamily="18" charset="0"/>
              </a:rPr>
              <a:t>运行时环境的根目录。</a:t>
            </a:r>
          </a:p>
          <a:p>
            <a:pPr algn="just" eaLnBrk="1" hangingPunct="1">
              <a:lnSpc>
                <a:spcPct val="80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  其子目录 </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jre</a:t>
            </a:r>
            <a:r>
              <a:rPr lang="en-US" altLang="zh-CN" sz="2400" b="1" dirty="0">
                <a:latin typeface="Times New Roman" panose="02020603050405020304" pitchFamily="18" charset="0"/>
                <a:cs typeface="Times New Roman" panose="02020603050405020304" pitchFamily="18" charset="0"/>
              </a:rPr>
              <a:t>\bin</a:t>
            </a:r>
            <a:r>
              <a:rPr lang="zh-CN" altLang="en-US" sz="2400" b="1" dirty="0">
                <a:latin typeface="Times New Roman" panose="02020603050405020304" pitchFamily="18" charset="0"/>
                <a:cs typeface="Times New Roman" panose="02020603050405020304" pitchFamily="18" charset="0"/>
              </a:rPr>
              <a:t>中包含</a:t>
            </a:r>
            <a:r>
              <a:rPr lang="en-US" altLang="zh-CN" sz="2400" b="1" dirty="0">
                <a:latin typeface="Times New Roman" panose="02020603050405020304" pitchFamily="18" charset="0"/>
                <a:cs typeface="Times New Roman" panose="02020603050405020304" pitchFamily="18" charset="0"/>
              </a:rPr>
              <a:t>Java</a:t>
            </a:r>
            <a:r>
              <a:rPr lang="zh-CN" altLang="en-US" sz="2400" b="1" dirty="0">
                <a:latin typeface="Times New Roman" panose="02020603050405020304" pitchFamily="18" charset="0"/>
                <a:cs typeface="Times New Roman" panose="02020603050405020304" pitchFamily="18" charset="0"/>
              </a:rPr>
              <a:t>平台使用的工具和库的可执行文件及</a:t>
            </a:r>
            <a:r>
              <a:rPr lang="en-US" altLang="zh-CN" sz="2400" b="1" dirty="0">
                <a:latin typeface="Times New Roman" panose="02020603050405020304" pitchFamily="18" charset="0"/>
                <a:cs typeface="Times New Roman" panose="02020603050405020304" pitchFamily="18" charset="0"/>
              </a:rPr>
              <a:t>DLL</a:t>
            </a:r>
            <a:r>
              <a:rPr lang="zh-CN" altLang="en-US" sz="2400" b="1" dirty="0">
                <a:latin typeface="Times New Roman" panose="02020603050405020304" pitchFamily="18" charset="0"/>
                <a:cs typeface="Times New Roman" panose="02020603050405020304" pitchFamily="18" charset="0"/>
              </a:rPr>
              <a:t>。</a:t>
            </a:r>
          </a:p>
          <a:p>
            <a:pPr algn="just" eaLnBrk="1" hangingPunct="1">
              <a:lnSpc>
                <a:spcPct val="8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5</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demo</a:t>
            </a:r>
            <a:r>
              <a:rPr lang="zh-CN" altLang="en-US" sz="2400" b="1" dirty="0">
                <a:latin typeface="Times New Roman" panose="02020603050405020304" pitchFamily="18" charset="0"/>
                <a:cs typeface="Times New Roman" panose="02020603050405020304" pitchFamily="18" charset="0"/>
              </a:rPr>
              <a:t>目录</a:t>
            </a:r>
          </a:p>
          <a:p>
            <a:pPr algn="just" eaLnBrk="1" hangingPunct="1">
              <a:lnSpc>
                <a:spcPct val="80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   含有资源代码的程序示例</a:t>
            </a:r>
          </a:p>
        </p:txBody>
      </p:sp>
      <p:pic>
        <p:nvPicPr>
          <p:cNvPr id="1946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525" y="1484313"/>
            <a:ext cx="3038475"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AA304B-C0B8-484C-97DA-A79F73677F9C}" type="slidenum">
              <a:rPr lang="en-US" altLang="zh-CN">
                <a:latin typeface="Garamond" panose="02020404030301010803" pitchFamily="18" charset="0"/>
              </a:rPr>
              <a:pPr eaLnBrk="1" hangingPunct="1"/>
              <a:t>19</a:t>
            </a:fld>
            <a:endParaRPr lang="en-US" altLang="zh-CN">
              <a:latin typeface="Garamond" panose="02020404030301010803" pitchFamily="18" charset="0"/>
            </a:endParaRPr>
          </a:p>
        </p:txBody>
      </p:sp>
      <p:sp>
        <p:nvSpPr>
          <p:cNvPr id="20483" name="Rectangle 2"/>
          <p:cNvSpPr>
            <a:spLocks noGrp="1" noChangeArrowheads="1"/>
          </p:cNvSpPr>
          <p:nvPr>
            <p:ph type="title"/>
          </p:nvPr>
        </p:nvSpPr>
        <p:spPr/>
        <p:txBody>
          <a:bodyPr/>
          <a:lstStyle/>
          <a:p>
            <a:pPr eaLnBrk="1" hangingPunct="1"/>
            <a:r>
              <a:rPr lang="en-US" altLang="zh-CN" sz="3600" b="1" dirty="0">
                <a:solidFill>
                  <a:schemeClr val="accent2"/>
                </a:solidFill>
              </a:rPr>
              <a:t>4.3 </a:t>
            </a:r>
            <a:r>
              <a:rPr lang="en-US" altLang="zh-CN" sz="3600" b="1" dirty="0">
                <a:solidFill>
                  <a:schemeClr val="accent2"/>
                </a:solidFill>
                <a:latin typeface="宋体" panose="02010600030101010101" pitchFamily="2" charset="-122"/>
              </a:rPr>
              <a:t>JDK</a:t>
            </a:r>
            <a:r>
              <a:rPr lang="zh-CN" altLang="en-US" sz="3600" b="1" dirty="0">
                <a:solidFill>
                  <a:schemeClr val="accent2"/>
                </a:solidFill>
                <a:latin typeface="宋体" panose="02010600030101010101" pitchFamily="2" charset="-122"/>
              </a:rPr>
              <a:t>目录结构中</a:t>
            </a:r>
            <a:r>
              <a:rPr lang="en-US" altLang="zh-CN" sz="3600" b="1" dirty="0">
                <a:solidFill>
                  <a:schemeClr val="accent2"/>
                </a:solidFill>
                <a:latin typeface="宋体" panose="02010600030101010101" pitchFamily="2" charset="-122"/>
              </a:rPr>
              <a:t>bin</a:t>
            </a:r>
            <a:r>
              <a:rPr lang="zh-CN" altLang="en-US" sz="3600" b="1" dirty="0">
                <a:solidFill>
                  <a:schemeClr val="accent2"/>
                </a:solidFill>
                <a:latin typeface="宋体" panose="02010600030101010101" pitchFamily="2" charset="-122"/>
              </a:rPr>
              <a:t>目录下主要开发工具的可执行文件简介</a:t>
            </a:r>
          </a:p>
        </p:txBody>
      </p:sp>
      <p:sp>
        <p:nvSpPr>
          <p:cNvPr id="20484" name="Rectangle 3"/>
          <p:cNvSpPr>
            <a:spLocks noGrp="1" noChangeArrowheads="1"/>
          </p:cNvSpPr>
          <p:nvPr>
            <p:ph type="body" idx="1"/>
          </p:nvPr>
        </p:nvSpPr>
        <p:spPr>
          <a:xfrm>
            <a:off x="457200" y="1600200"/>
            <a:ext cx="5915025" cy="4530725"/>
          </a:xfrm>
        </p:spPr>
        <p:txBody>
          <a:bodyPr/>
          <a:lstStyle/>
          <a:p>
            <a:pPr algn="just" eaLnBrk="1" hangingPunct="1">
              <a:lnSpc>
                <a:spcPct val="90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javac</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Java</a:t>
            </a:r>
            <a:r>
              <a:rPr lang="zh-CN" altLang="en-US" sz="2400" b="1" dirty="0">
                <a:latin typeface="Times New Roman" panose="02020603050405020304" pitchFamily="18" charset="0"/>
                <a:cs typeface="Times New Roman" panose="02020603050405020304" pitchFamily="18" charset="0"/>
              </a:rPr>
              <a:t>语言的编译器。</a:t>
            </a:r>
          </a:p>
          <a:p>
            <a:pPr algn="just" eaLnBrk="1" hangingPunct="1">
              <a:lnSpc>
                <a:spcPct val="90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java</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Java</a:t>
            </a:r>
            <a:r>
              <a:rPr lang="zh-CN" altLang="en-US" sz="2400" b="1" dirty="0">
                <a:latin typeface="Times New Roman" panose="02020603050405020304" pitchFamily="18" charset="0"/>
                <a:cs typeface="Times New Roman" panose="02020603050405020304" pitchFamily="18" charset="0"/>
              </a:rPr>
              <a:t>应用程序执行引擎，类名后面可带一个或多个字符串参数。</a:t>
            </a:r>
          </a:p>
          <a:p>
            <a:pPr algn="just" eaLnBrk="1" hangingPunct="1">
              <a:lnSpc>
                <a:spcPct val="90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javadoc</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API</a:t>
            </a:r>
            <a:r>
              <a:rPr lang="zh-CN" altLang="en-US" sz="2400" b="1" dirty="0">
                <a:latin typeface="Times New Roman" panose="02020603050405020304" pitchFamily="18" charset="0"/>
                <a:cs typeface="Times New Roman" panose="02020603050405020304" pitchFamily="18" charset="0"/>
              </a:rPr>
              <a:t>生成器，对当前类生成</a:t>
            </a:r>
            <a:r>
              <a:rPr lang="en-US" altLang="zh-CN" sz="2400" b="1" dirty="0">
                <a:latin typeface="Times New Roman" panose="02020603050405020304" pitchFamily="18" charset="0"/>
                <a:cs typeface="Times New Roman" panose="02020603050405020304" pitchFamily="18" charset="0"/>
              </a:rPr>
              <a:t>HTML</a:t>
            </a:r>
            <a:r>
              <a:rPr lang="zh-CN" altLang="en-US" sz="2400" b="1" dirty="0">
                <a:latin typeface="Times New Roman" panose="02020603050405020304" pitchFamily="18" charset="0"/>
                <a:cs typeface="Times New Roman" panose="02020603050405020304" pitchFamily="18" charset="0"/>
              </a:rPr>
              <a:t>格式的</a:t>
            </a:r>
            <a:r>
              <a:rPr lang="en-US" altLang="zh-CN" sz="2400" b="1" dirty="0">
                <a:latin typeface="Times New Roman" panose="02020603050405020304" pitchFamily="18" charset="0"/>
                <a:cs typeface="Times New Roman" panose="02020603050405020304" pitchFamily="18" charset="0"/>
              </a:rPr>
              <a:t>API</a:t>
            </a:r>
            <a:r>
              <a:rPr lang="zh-CN" altLang="en-US" sz="2400" b="1" dirty="0">
                <a:latin typeface="Times New Roman" panose="02020603050405020304" pitchFamily="18" charset="0"/>
                <a:cs typeface="Times New Roman" panose="02020603050405020304" pitchFamily="18" charset="0"/>
              </a:rPr>
              <a:t>文档。</a:t>
            </a:r>
          </a:p>
          <a:p>
            <a:pPr algn="just" eaLnBrk="1" hangingPunct="1">
              <a:lnSpc>
                <a:spcPct val="90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appletviewer</a:t>
            </a:r>
            <a:r>
              <a:rPr lang="zh-CN" altLang="en-US" sz="2400" b="1" dirty="0">
                <a:latin typeface="Times New Roman" panose="02020603050405020304" pitchFamily="18" charset="0"/>
                <a:cs typeface="Times New Roman" panose="02020603050405020304" pitchFamily="18" charset="0"/>
              </a:rPr>
              <a:t>：小应用程序浏览器。</a:t>
            </a:r>
          </a:p>
          <a:p>
            <a:pPr algn="just" eaLnBrk="1" hangingPunct="1">
              <a:lnSpc>
                <a:spcPct val="90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5</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jar</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Java Archive</a:t>
            </a:r>
            <a:r>
              <a:rPr lang="zh-CN" altLang="en-US" sz="2400" b="1" dirty="0">
                <a:latin typeface="Times New Roman" panose="02020603050405020304" pitchFamily="18" charset="0"/>
                <a:cs typeface="Times New Roman" panose="02020603050405020304" pitchFamily="18" charset="0"/>
              </a:rPr>
              <a:t>文件归档工具，用它可以把类文件以及其他格式的文件进行压缩，以便于程序中引入以及网络传输等。</a:t>
            </a:r>
          </a:p>
          <a:p>
            <a:pPr algn="just" eaLnBrk="1" hangingPunct="1">
              <a:lnSpc>
                <a:spcPct val="90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6</a:t>
            </a:r>
            <a:r>
              <a:rPr lang="zh-CN" altLang="en-US"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jdb</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Java</a:t>
            </a:r>
            <a:r>
              <a:rPr lang="zh-CN" altLang="en-US" sz="2400" b="1" dirty="0">
                <a:latin typeface="Times New Roman" panose="02020603050405020304" pitchFamily="18" charset="0"/>
                <a:cs typeface="Times New Roman" panose="02020603050405020304" pitchFamily="18" charset="0"/>
              </a:rPr>
              <a:t>调试工具</a:t>
            </a:r>
            <a:r>
              <a:rPr lang="en-US" altLang="zh-CN" sz="2400" b="1" dirty="0">
                <a:latin typeface="Times New Roman" panose="02020603050405020304" pitchFamily="18" charset="0"/>
                <a:cs typeface="Times New Roman" panose="02020603050405020304" pitchFamily="18" charset="0"/>
              </a:rPr>
              <a:t>Debugger</a:t>
            </a:r>
            <a:r>
              <a:rPr lang="zh-CN" altLang="en-US" sz="2400" b="1" dirty="0">
                <a:latin typeface="Times New Roman" panose="02020603050405020304" pitchFamily="18" charset="0"/>
                <a:cs typeface="Times New Roman" panose="02020603050405020304" pitchFamily="18" charset="0"/>
              </a:rPr>
              <a:t>。</a:t>
            </a:r>
          </a:p>
        </p:txBody>
      </p:sp>
      <p:pic>
        <p:nvPicPr>
          <p:cNvPr id="2048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7463" y="908050"/>
            <a:ext cx="2776537" cy="53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3F1A11D-1FDB-43AE-BA2B-6CF1D8638661}" type="slidenum">
              <a:rPr lang="en-US" altLang="zh-CN">
                <a:latin typeface="Garamond" panose="02020404030301010803" pitchFamily="18" charset="0"/>
              </a:rPr>
              <a:pPr eaLnBrk="1" hangingPunct="1"/>
              <a:t>2</a:t>
            </a:fld>
            <a:endParaRPr lang="en-US" altLang="zh-CN">
              <a:latin typeface="Garamond" panose="02020404030301010803" pitchFamily="18" charset="0"/>
            </a:endParaRPr>
          </a:p>
        </p:txBody>
      </p:sp>
      <p:sp>
        <p:nvSpPr>
          <p:cNvPr id="4099" name="Rectangle 2"/>
          <p:cNvSpPr>
            <a:spLocks noGrp="1" noChangeArrowheads="1"/>
          </p:cNvSpPr>
          <p:nvPr>
            <p:ph type="title"/>
          </p:nvPr>
        </p:nvSpPr>
        <p:spPr/>
        <p:txBody>
          <a:bodyPr/>
          <a:lstStyle/>
          <a:p>
            <a:pPr eaLnBrk="1" hangingPunct="1"/>
            <a:r>
              <a:rPr lang="zh-CN" altLang="en-US" b="1"/>
              <a:t>一、</a:t>
            </a:r>
            <a:r>
              <a:rPr lang="en-US" altLang="zh-CN" b="1"/>
              <a:t>Java</a:t>
            </a:r>
            <a:r>
              <a:rPr lang="zh-CN" altLang="en-US" b="1"/>
              <a:t>的发展历史</a:t>
            </a:r>
          </a:p>
        </p:txBody>
      </p:sp>
      <p:sp>
        <p:nvSpPr>
          <p:cNvPr id="4100" name="Rectangle 3"/>
          <p:cNvSpPr>
            <a:spLocks noGrp="1" noChangeArrowheads="1"/>
          </p:cNvSpPr>
          <p:nvPr>
            <p:ph type="body" idx="1"/>
          </p:nvPr>
        </p:nvSpPr>
        <p:spPr>
          <a:xfrm>
            <a:off x="457200" y="1600200"/>
            <a:ext cx="8229600" cy="4205288"/>
          </a:xfrm>
        </p:spPr>
        <p:txBody>
          <a:bodyPr/>
          <a:lstStyle/>
          <a:p>
            <a:pPr eaLnBrk="1" hangingPunct="1">
              <a:lnSpc>
                <a:spcPct val="90000"/>
              </a:lnSpc>
            </a:pPr>
            <a:r>
              <a:rPr lang="zh-CN" altLang="en-US" sz="2800" b="1"/>
              <a:t>1991，  </a:t>
            </a:r>
            <a:r>
              <a:rPr lang="en-US" altLang="zh-CN" sz="2800" b="1"/>
              <a:t>Sun </a:t>
            </a:r>
            <a:r>
              <a:rPr lang="zh-CN" altLang="zh-CN" sz="2800" b="1"/>
              <a:t>成立由James</a:t>
            </a:r>
            <a:r>
              <a:rPr lang="zh-CN" altLang="en-US" sz="2800" b="1"/>
              <a:t> </a:t>
            </a:r>
            <a:r>
              <a:rPr lang="en-US" altLang="zh-CN" sz="2800" b="1"/>
              <a:t>Gosling</a:t>
            </a:r>
            <a:r>
              <a:rPr lang="zh-CN" altLang="en-US" sz="2800" b="1"/>
              <a:t>领导的</a:t>
            </a:r>
            <a:r>
              <a:rPr lang="en-US" altLang="zh-CN" sz="2800" b="1"/>
              <a:t>Green</a:t>
            </a:r>
            <a:r>
              <a:rPr lang="zh-CN" altLang="en-US" sz="2800" b="1"/>
              <a:t>小组，开发了</a:t>
            </a:r>
            <a:r>
              <a:rPr lang="en-US" altLang="zh-CN" sz="2800" b="1"/>
              <a:t>Oak</a:t>
            </a:r>
            <a:r>
              <a:rPr lang="zh-CN" altLang="en-US" sz="2800" b="1"/>
              <a:t>语言，主要用于像有线电视转换盒这类的消费设备 ;</a:t>
            </a:r>
          </a:p>
          <a:p>
            <a:pPr eaLnBrk="1" hangingPunct="1">
              <a:lnSpc>
                <a:spcPct val="90000"/>
              </a:lnSpc>
            </a:pPr>
            <a:r>
              <a:rPr lang="en-US" altLang="zh-CN" b="1"/>
              <a:t>1994</a:t>
            </a:r>
            <a:r>
              <a:rPr lang="zh-CN" altLang="en-US" b="1"/>
              <a:t>年，随着</a:t>
            </a:r>
            <a:r>
              <a:rPr lang="en-US" altLang="zh-CN" b="1"/>
              <a:t>WWW</a:t>
            </a:r>
            <a:r>
              <a:rPr lang="zh-CN" altLang="en-US" b="1"/>
              <a:t>快速的发展，</a:t>
            </a:r>
            <a:r>
              <a:rPr lang="en-US" altLang="zh-CN" b="1"/>
              <a:t>Sun</a:t>
            </a:r>
            <a:r>
              <a:rPr lang="zh-CN" altLang="en-US" b="1"/>
              <a:t>公司遂将其用于</a:t>
            </a:r>
            <a:r>
              <a:rPr lang="en-US" altLang="zh-CN" b="1"/>
              <a:t>Internet</a:t>
            </a:r>
            <a:r>
              <a:rPr lang="zh-CN" altLang="en-US" b="1"/>
              <a:t>网络，并改名为</a:t>
            </a:r>
            <a:r>
              <a:rPr lang="en-US" altLang="zh-CN" b="1"/>
              <a:t>Java</a:t>
            </a:r>
            <a:r>
              <a:rPr lang="zh-CN" altLang="en-US" b="1"/>
              <a:t>。 </a:t>
            </a:r>
            <a:endParaRPr lang="zh-CN" altLang="en-US" sz="2800" b="1"/>
          </a:p>
          <a:p>
            <a:pPr eaLnBrk="1" hangingPunct="1">
              <a:lnSpc>
                <a:spcPct val="90000"/>
              </a:lnSpc>
            </a:pPr>
            <a:r>
              <a:rPr lang="en-US" altLang="zh-CN" b="1"/>
              <a:t>1995</a:t>
            </a:r>
            <a:r>
              <a:rPr lang="zh-CN" altLang="en-US" b="1"/>
              <a:t>年</a:t>
            </a:r>
            <a:r>
              <a:rPr lang="en-US" altLang="zh-CN" b="1"/>
              <a:t>5</a:t>
            </a:r>
            <a:r>
              <a:rPr lang="zh-CN" altLang="en-US" b="1"/>
              <a:t>月</a:t>
            </a:r>
            <a:r>
              <a:rPr lang="en-US" altLang="zh-CN" b="1"/>
              <a:t>23</a:t>
            </a:r>
            <a:r>
              <a:rPr lang="zh-CN" altLang="en-US" b="1"/>
              <a:t>日，</a:t>
            </a:r>
            <a:r>
              <a:rPr lang="en-US" altLang="zh-CN" b="1"/>
              <a:t>Sun</a:t>
            </a:r>
            <a:r>
              <a:rPr lang="zh-CN" altLang="en-US" b="1"/>
              <a:t>在</a:t>
            </a:r>
            <a:r>
              <a:rPr lang="en-US" altLang="zh-CN" b="1"/>
              <a:t>SunWorld'95</a:t>
            </a:r>
            <a:r>
              <a:rPr lang="zh-CN" altLang="en-US" b="1"/>
              <a:t>上正式发布</a:t>
            </a:r>
            <a:r>
              <a:rPr lang="en-US" altLang="zh-CN" b="1"/>
              <a:t>Java</a:t>
            </a:r>
            <a:r>
              <a:rPr lang="zh-CN" altLang="en-US" b="1"/>
              <a:t>和</a:t>
            </a:r>
            <a:r>
              <a:rPr lang="en-US" altLang="zh-CN" b="1"/>
              <a:t>HotJava</a:t>
            </a:r>
            <a:r>
              <a:rPr lang="zh-CN" altLang="en-US" b="1"/>
              <a:t>浏览器。 </a:t>
            </a:r>
            <a:endParaRPr lang="zh-CN" altLang="en-US" sz="2800" b="1"/>
          </a:p>
          <a:p>
            <a:pPr eaLnBrk="1" hangingPunct="1"/>
            <a:r>
              <a:rPr lang="en-US" altLang="zh-CN" sz="2800" b="1"/>
              <a:t>1996</a:t>
            </a:r>
            <a:r>
              <a:rPr lang="zh-CN" altLang="en-US" sz="2800" b="1"/>
              <a:t>年</a:t>
            </a:r>
            <a:r>
              <a:rPr lang="en-US" altLang="zh-CN" sz="2800" b="1"/>
              <a:t>1</a:t>
            </a:r>
            <a:r>
              <a:rPr lang="zh-CN" altLang="en-US" sz="2800" b="1"/>
              <a:t>月</a:t>
            </a:r>
            <a:r>
              <a:rPr lang="en-US" altLang="zh-CN" sz="2800" b="1"/>
              <a:t>23</a:t>
            </a:r>
            <a:r>
              <a:rPr lang="zh-CN" altLang="en-US" sz="2800" b="1"/>
              <a:t>日</a:t>
            </a:r>
            <a:r>
              <a:rPr lang="en-US" altLang="zh-CN" sz="2800" b="1"/>
              <a:t>Sun</a:t>
            </a:r>
            <a:r>
              <a:rPr lang="zh-CN" altLang="en-US" sz="2800" b="1"/>
              <a:t>发布了</a:t>
            </a:r>
            <a:r>
              <a:rPr lang="en-US" altLang="zh-CN" sz="2800" b="1"/>
              <a:t>JDK1.0</a:t>
            </a:r>
          </a:p>
          <a:p>
            <a:pPr eaLnBrk="1" hangingPunct="1"/>
            <a:r>
              <a:rPr lang="en-US" altLang="zh-CN" sz="2800" b="1"/>
              <a:t>1997</a:t>
            </a:r>
            <a:r>
              <a:rPr lang="zh-CN" altLang="en-US" sz="2800" b="1"/>
              <a:t>年</a:t>
            </a:r>
            <a:r>
              <a:rPr lang="en-US" altLang="zh-CN" sz="2800" b="1"/>
              <a:t>2</a:t>
            </a:r>
            <a:r>
              <a:rPr lang="zh-CN" altLang="en-US" sz="2800" b="1"/>
              <a:t>月</a:t>
            </a:r>
            <a:r>
              <a:rPr lang="en-US" altLang="zh-CN" sz="2800" b="1"/>
              <a:t>18</a:t>
            </a:r>
            <a:r>
              <a:rPr lang="zh-CN" altLang="en-US" sz="2800" b="1"/>
              <a:t>日发布了</a:t>
            </a:r>
            <a:r>
              <a:rPr lang="en-US" altLang="zh-CN" sz="2800" b="1"/>
              <a:t>JDK1.1 </a:t>
            </a:r>
          </a:p>
        </p:txBody>
      </p:sp>
      <p:pic>
        <p:nvPicPr>
          <p:cNvPr id="4101" name="Picture 4" descr="duke_ja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3950" y="4648200"/>
            <a:ext cx="16700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6"/>
          <p:cNvSpPr>
            <a:spLocks noChangeArrowheads="1"/>
          </p:cNvSpPr>
          <p:nvPr/>
        </p:nvSpPr>
        <p:spPr bwMode="auto">
          <a:xfrm>
            <a:off x="7389813" y="6461125"/>
            <a:ext cx="1754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rPr>
              <a:t>James Gosling</a:t>
            </a:r>
          </a:p>
        </p:txBody>
      </p:sp>
      <p:sp>
        <p:nvSpPr>
          <p:cNvPr id="4103" name="Rectangle 8"/>
          <p:cNvSpPr>
            <a:spLocks noChangeArrowheads="1"/>
          </p:cNvSpPr>
          <p:nvPr/>
        </p:nvSpPr>
        <p:spPr bwMode="auto">
          <a:xfrm>
            <a:off x="0" y="6216650"/>
            <a:ext cx="730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rgbClr val="0000CC"/>
                </a:solidFill>
              </a:rPr>
              <a:t>摘自：</a:t>
            </a:r>
            <a:r>
              <a:rPr kumimoji="1" lang="en-US" altLang="zh-CN" b="1">
                <a:solidFill>
                  <a:srgbClr val="0000CC"/>
                </a:solidFill>
              </a:rPr>
              <a:t>Java</a:t>
            </a:r>
            <a:r>
              <a:rPr kumimoji="1" lang="zh-CN" altLang="en-US" b="1">
                <a:solidFill>
                  <a:srgbClr val="0000CC"/>
                </a:solidFill>
              </a:rPr>
              <a:t>十年的发展轨迹和历史变迁 </a:t>
            </a:r>
          </a:p>
          <a:p>
            <a:pPr eaLnBrk="1" hangingPunct="1"/>
            <a:r>
              <a:rPr kumimoji="1" lang="en-US" altLang="zh-CN" b="1">
                <a:solidFill>
                  <a:srgbClr val="0000CC"/>
                </a:solidFill>
              </a:rPr>
              <a:t>http://www.enet.com.cn/article/2007/0125/A20070125410199.shtml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84DC405-1DB1-40A8-A843-B7DFDF747BA5}" type="slidenum">
              <a:rPr lang="en-US" altLang="zh-CN">
                <a:latin typeface="Garamond" panose="02020404030301010803" pitchFamily="18" charset="0"/>
              </a:rPr>
              <a:pPr eaLnBrk="1" hangingPunct="1"/>
              <a:t>20</a:t>
            </a:fld>
            <a:endParaRPr lang="en-US" altLang="zh-CN">
              <a:latin typeface="Garamond" panose="02020404030301010803" pitchFamily="18" charset="0"/>
            </a:endParaRPr>
          </a:p>
        </p:txBody>
      </p:sp>
      <p:sp>
        <p:nvSpPr>
          <p:cNvPr id="21507" name="Rectangle 2"/>
          <p:cNvSpPr>
            <a:spLocks noGrp="1" noChangeArrowheads="1"/>
          </p:cNvSpPr>
          <p:nvPr>
            <p:ph type="title"/>
          </p:nvPr>
        </p:nvSpPr>
        <p:spPr/>
        <p:txBody>
          <a:bodyPr/>
          <a:lstStyle/>
          <a:p>
            <a:pPr eaLnBrk="1" hangingPunct="1"/>
            <a:r>
              <a:rPr lang="en-US" altLang="zh-CN" sz="3600" b="1">
                <a:solidFill>
                  <a:schemeClr val="accent2"/>
                </a:solidFill>
                <a:latin typeface="宋体" panose="02010600030101010101" pitchFamily="2" charset="-122"/>
              </a:rPr>
              <a:t>Java</a:t>
            </a:r>
            <a:r>
              <a:rPr lang="zh-CN" altLang="en-US" sz="3600" b="1">
                <a:solidFill>
                  <a:schemeClr val="accent2"/>
                </a:solidFill>
                <a:latin typeface="宋体" panose="02010600030101010101" pitchFamily="2" charset="-122"/>
              </a:rPr>
              <a:t>的</a:t>
            </a:r>
            <a:r>
              <a:rPr lang="en-US" altLang="zh-CN" sz="3600" b="1">
                <a:solidFill>
                  <a:schemeClr val="accent2"/>
                </a:solidFill>
                <a:latin typeface="宋体" panose="02010600030101010101" pitchFamily="2" charset="-122"/>
              </a:rPr>
              <a:t>API</a:t>
            </a:r>
            <a:endParaRPr lang="zh-CN" altLang="en-US" sz="3600" b="1">
              <a:solidFill>
                <a:schemeClr val="accent2"/>
              </a:solidFill>
              <a:latin typeface="宋体" panose="02010600030101010101" pitchFamily="2" charset="-122"/>
            </a:endParaRPr>
          </a:p>
        </p:txBody>
      </p:sp>
      <p:sp>
        <p:nvSpPr>
          <p:cNvPr id="21508" name="Rectangle 3"/>
          <p:cNvSpPr>
            <a:spLocks noGrp="1" noChangeArrowheads="1"/>
          </p:cNvSpPr>
          <p:nvPr>
            <p:ph type="body" idx="1"/>
          </p:nvPr>
        </p:nvSpPr>
        <p:spPr>
          <a:xfrm>
            <a:off x="395288" y="1484313"/>
            <a:ext cx="8229600" cy="4530725"/>
          </a:xfrm>
        </p:spPr>
        <p:txBody>
          <a:bodyPr/>
          <a:lstStyle/>
          <a:p>
            <a:pPr>
              <a:lnSpc>
                <a:spcPct val="150000"/>
              </a:lnSpc>
            </a:pPr>
            <a:r>
              <a:rPr lang="en-US" altLang="zh-CN" sz="2600" dirty="0">
                <a:cs typeface="Times New Roman" panose="02020603050405020304" pitchFamily="18" charset="0"/>
              </a:rPr>
              <a:t>Java</a:t>
            </a:r>
            <a:r>
              <a:rPr lang="zh-CN" altLang="en-US" sz="2600" dirty="0"/>
              <a:t>的</a:t>
            </a:r>
            <a:r>
              <a:rPr lang="en-US" altLang="zh-CN" sz="2600" dirty="0">
                <a:cs typeface="Times New Roman" panose="02020603050405020304" pitchFamily="18" charset="0"/>
              </a:rPr>
              <a:t>API</a:t>
            </a:r>
            <a:r>
              <a:rPr lang="zh-CN" altLang="en-US" sz="2600" dirty="0"/>
              <a:t>文档是</a:t>
            </a:r>
            <a:r>
              <a:rPr lang="en-US" altLang="zh-CN" sz="2600" dirty="0">
                <a:cs typeface="Times New Roman" panose="02020603050405020304" pitchFamily="18" charset="0"/>
              </a:rPr>
              <a:t>Java</a:t>
            </a:r>
            <a:r>
              <a:rPr lang="zh-CN" altLang="en-US" sz="2600" dirty="0"/>
              <a:t>程序开发的最好帮手，它提供了所有有关</a:t>
            </a:r>
            <a:r>
              <a:rPr lang="en-US" altLang="zh-CN" sz="2600" dirty="0"/>
              <a:t>API</a:t>
            </a:r>
            <a:r>
              <a:rPr lang="zh-CN" altLang="en-US" sz="2600" dirty="0"/>
              <a:t>类库的信息及链接，</a:t>
            </a:r>
            <a:r>
              <a:rPr lang="en-US" altLang="zh-CN" sz="2600" dirty="0"/>
              <a:t>API</a:t>
            </a:r>
            <a:r>
              <a:rPr lang="zh-CN" altLang="en-US" sz="2600" dirty="0"/>
              <a:t>文档内容主要包括：类层次结构、类、成员变量表、构造函数表、方法表、变量详细说明表及每一个变量使用目的的详细描述、构造方法的详细说明等。</a:t>
            </a:r>
            <a:endParaRPr lang="en-US" altLang="zh-CN" sz="2600" dirty="0"/>
          </a:p>
          <a:p>
            <a:pPr>
              <a:lnSpc>
                <a:spcPct val="150000"/>
              </a:lnSpc>
            </a:pPr>
            <a:r>
              <a:rPr lang="en-US" altLang="zh-CN" sz="2600" dirty="0">
                <a:hlinkClick r:id="rId2"/>
              </a:rPr>
              <a:t>https://docs.oracle.com/javase/8/docs/api/index.html</a:t>
            </a:r>
            <a:r>
              <a:rPr lang="zh-CN" altLang="en-US" sz="2600" dirty="0"/>
              <a:t>（建议）</a:t>
            </a:r>
            <a:endParaRPr lang="en-US" altLang="zh-CN" sz="2600" dirty="0"/>
          </a:p>
          <a:p>
            <a:pPr marL="0" indent="0">
              <a:lnSpc>
                <a:spcPct val="150000"/>
              </a:lnSpc>
              <a:buNone/>
            </a:pPr>
            <a:endParaRPr lang="zh-CN" altLang="en-US" sz="2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A1F2DF-D590-45FF-97BB-DDA21821EA4E}" type="slidenum">
              <a:rPr lang="en-US" altLang="zh-CN">
                <a:latin typeface="Garamond" panose="02020404030301010803" pitchFamily="18" charset="0"/>
              </a:rPr>
              <a:pPr eaLnBrk="1" hangingPunct="1"/>
              <a:t>21</a:t>
            </a:fld>
            <a:endParaRPr lang="en-US" altLang="zh-CN">
              <a:latin typeface="Garamond" panose="02020404030301010803" pitchFamily="18" charset="0"/>
            </a:endParaRPr>
          </a:p>
        </p:txBody>
      </p:sp>
      <p:sp>
        <p:nvSpPr>
          <p:cNvPr id="22531" name="Rectangle 2"/>
          <p:cNvSpPr>
            <a:spLocks noGrp="1" noChangeArrowheads="1"/>
          </p:cNvSpPr>
          <p:nvPr>
            <p:ph type="title"/>
          </p:nvPr>
        </p:nvSpPr>
        <p:spPr>
          <a:xfrm>
            <a:off x="323850" y="188913"/>
            <a:ext cx="7351713" cy="801687"/>
          </a:xfrm>
        </p:spPr>
        <p:txBody>
          <a:bodyPr/>
          <a:lstStyle/>
          <a:p>
            <a:pPr eaLnBrk="1" hangingPunct="1"/>
            <a:r>
              <a:rPr lang="en-US" altLang="zh-CN" sz="3600" b="1">
                <a:solidFill>
                  <a:schemeClr val="accent2"/>
                </a:solidFill>
                <a:latin typeface="宋体" panose="02010600030101010101" pitchFamily="2" charset="-122"/>
              </a:rPr>
              <a:t>Java</a:t>
            </a:r>
            <a:r>
              <a:rPr lang="zh-CN" altLang="en-US" sz="3600" b="1">
                <a:solidFill>
                  <a:schemeClr val="accent2"/>
                </a:solidFill>
                <a:latin typeface="宋体" panose="02010600030101010101" pitchFamily="2" charset="-122"/>
              </a:rPr>
              <a:t>程序中的类的定义的语法形式</a:t>
            </a:r>
          </a:p>
        </p:txBody>
      </p:sp>
      <p:sp>
        <p:nvSpPr>
          <p:cNvPr id="22532" name="Rectangle 3"/>
          <p:cNvSpPr>
            <a:spLocks noGrp="1" noChangeArrowheads="1"/>
          </p:cNvSpPr>
          <p:nvPr>
            <p:ph type="body" idx="1"/>
          </p:nvPr>
        </p:nvSpPr>
        <p:spPr>
          <a:xfrm>
            <a:off x="468313" y="1125538"/>
            <a:ext cx="7580312" cy="5072062"/>
          </a:xfrm>
        </p:spPr>
        <p:txBody>
          <a:bodyPr/>
          <a:lstStyle/>
          <a:p>
            <a:pPr algn="just" eaLnBrk="1" hangingPunct="1">
              <a:lnSpc>
                <a:spcPct val="90000"/>
              </a:lnSpc>
              <a:buFont typeface="Wingdings" panose="05000000000000000000" pitchFamily="2" charset="2"/>
              <a:buNone/>
            </a:pPr>
            <a:r>
              <a:rPr lang="zh-CN" altLang="en-US" sz="2100" b="1" dirty="0">
                <a:latin typeface="宋体" panose="02010600030101010101" pitchFamily="2" charset="-122"/>
              </a:rPr>
              <a:t>修饰符</a:t>
            </a:r>
            <a:r>
              <a:rPr lang="zh-CN" altLang="en-US" sz="2100" b="1" dirty="0">
                <a:latin typeface="宋体" panose="02010600030101010101" pitchFamily="2" charset="-122"/>
                <a:cs typeface="Times New Roman" panose="02020603050405020304" pitchFamily="18" charset="0"/>
              </a:rPr>
              <a:t>  </a:t>
            </a:r>
            <a:r>
              <a:rPr lang="en-US" altLang="zh-CN" sz="2100" b="1" dirty="0">
                <a:latin typeface="宋体" panose="02010600030101010101" pitchFamily="2" charset="-122"/>
                <a:cs typeface="Times New Roman" panose="02020603050405020304" pitchFamily="18" charset="0"/>
              </a:rPr>
              <a:t>class  </a:t>
            </a:r>
            <a:r>
              <a:rPr lang="zh-CN" altLang="en-US" sz="2100" b="1" dirty="0">
                <a:latin typeface="宋体" panose="02010600030101010101" pitchFamily="2" charset="-122"/>
              </a:rPr>
              <a:t>类名</a:t>
            </a:r>
            <a:r>
              <a:rPr lang="zh-CN" altLang="en-US" sz="2100" b="1" dirty="0">
                <a:latin typeface="宋体" panose="02010600030101010101" pitchFamily="2" charset="-122"/>
                <a:cs typeface="Times New Roman" panose="02020603050405020304" pitchFamily="18" charset="0"/>
              </a:rPr>
              <a:t> </a:t>
            </a:r>
            <a:r>
              <a:rPr lang="en-US" altLang="zh-CN" sz="2100" b="1" dirty="0">
                <a:latin typeface="宋体" panose="02010600030101010101" pitchFamily="2" charset="-122"/>
                <a:cs typeface="Times New Roman" panose="02020603050405020304" pitchFamily="18" charset="0"/>
              </a:rPr>
              <a:t>[extends </a:t>
            </a:r>
            <a:r>
              <a:rPr lang="zh-CN" altLang="en-US" sz="2100" b="1" dirty="0">
                <a:latin typeface="宋体" panose="02010600030101010101" pitchFamily="2" charset="-122"/>
              </a:rPr>
              <a:t>父类名</a:t>
            </a:r>
            <a:r>
              <a:rPr lang="en-US" altLang="zh-CN" sz="2100" b="1" dirty="0">
                <a:latin typeface="宋体" panose="02010600030101010101" pitchFamily="2" charset="-122"/>
                <a:cs typeface="Times New Roman" panose="02020603050405020304" pitchFamily="18" charset="0"/>
              </a:rPr>
              <a:t>]{</a:t>
            </a:r>
            <a:endParaRPr lang="en-US" altLang="zh-CN" sz="2100" dirty="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100" b="1" dirty="0">
                <a:latin typeface="宋体" panose="02010600030101010101" pitchFamily="2" charset="-122"/>
                <a:cs typeface="Times New Roman" panose="02020603050405020304" pitchFamily="18" charset="0"/>
              </a:rPr>
              <a:t>  type </a:t>
            </a:r>
            <a:r>
              <a:rPr lang="zh-CN" altLang="en-US" sz="2100" b="1" dirty="0">
                <a:latin typeface="宋体" panose="02010600030101010101" pitchFamily="2" charset="-122"/>
              </a:rPr>
              <a:t>类变量</a:t>
            </a:r>
            <a:r>
              <a:rPr lang="en-US" altLang="zh-CN" sz="2100" b="1" dirty="0">
                <a:latin typeface="宋体" panose="02010600030101010101" pitchFamily="2" charset="-122"/>
                <a:cs typeface="Times New Roman" panose="02020603050405020304" pitchFamily="18" charset="0"/>
              </a:rPr>
              <a:t>1</a:t>
            </a:r>
            <a:r>
              <a:rPr lang="zh-CN" altLang="en-US" sz="2100" b="1" dirty="0">
                <a:latin typeface="宋体" panose="02010600030101010101" pitchFamily="2" charset="-122"/>
              </a:rPr>
              <a:t>；</a:t>
            </a:r>
            <a:endParaRPr lang="zh-CN" altLang="en-US" sz="2100" dirty="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100" b="1" dirty="0">
                <a:latin typeface="宋体" panose="02010600030101010101" pitchFamily="2" charset="-122"/>
                <a:cs typeface="Times New Roman" panose="02020603050405020304" pitchFamily="18" charset="0"/>
              </a:rPr>
              <a:t>  </a:t>
            </a:r>
            <a:r>
              <a:rPr lang="en-US" altLang="zh-CN" sz="2100" b="1" dirty="0">
                <a:latin typeface="宋体" panose="02010600030101010101" pitchFamily="2" charset="-122"/>
                <a:cs typeface="Times New Roman" panose="02020603050405020304" pitchFamily="18" charset="0"/>
              </a:rPr>
              <a:t>type </a:t>
            </a:r>
            <a:r>
              <a:rPr lang="zh-CN" altLang="en-US" sz="2100" b="1" dirty="0">
                <a:latin typeface="宋体" panose="02010600030101010101" pitchFamily="2" charset="-122"/>
              </a:rPr>
              <a:t>类变量</a:t>
            </a:r>
            <a:r>
              <a:rPr lang="en-US" altLang="zh-CN" sz="2100" b="1" dirty="0">
                <a:latin typeface="宋体" panose="02010600030101010101" pitchFamily="2" charset="-122"/>
                <a:cs typeface="Times New Roman" panose="02020603050405020304" pitchFamily="18" charset="0"/>
              </a:rPr>
              <a:t>2</a:t>
            </a:r>
            <a:r>
              <a:rPr lang="zh-CN" altLang="en-US" sz="2100" b="1" dirty="0">
                <a:latin typeface="宋体" panose="02010600030101010101" pitchFamily="2" charset="-122"/>
              </a:rPr>
              <a:t>；</a:t>
            </a:r>
            <a:endParaRPr lang="zh-CN" altLang="en-US" sz="2100" dirty="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100" b="1" dirty="0">
                <a:latin typeface="宋体" panose="02010600030101010101" pitchFamily="2" charset="-122"/>
              </a:rPr>
              <a:t>  </a:t>
            </a:r>
            <a:r>
              <a:rPr lang="en-US" altLang="zh-CN" sz="2100" b="1" dirty="0"/>
              <a:t>……</a:t>
            </a:r>
            <a:endParaRPr lang="en-US" altLang="zh-CN" sz="2100" dirty="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100" b="1" dirty="0">
                <a:latin typeface="宋体" panose="02010600030101010101" pitchFamily="2" charset="-122"/>
              </a:rPr>
              <a:t>  </a:t>
            </a:r>
            <a:r>
              <a:rPr lang="zh-CN" altLang="en-US" sz="2100" b="1" dirty="0">
                <a:latin typeface="宋体" panose="02010600030101010101" pitchFamily="2" charset="-122"/>
              </a:rPr>
              <a:t>修饰符</a:t>
            </a:r>
            <a:r>
              <a:rPr lang="zh-CN" altLang="en-US" sz="2100" b="1" dirty="0">
                <a:latin typeface="宋体" panose="02010600030101010101" pitchFamily="2" charset="-122"/>
                <a:cs typeface="Times New Roman" panose="02020603050405020304" pitchFamily="18" charset="0"/>
              </a:rPr>
              <a:t>  </a:t>
            </a:r>
            <a:r>
              <a:rPr lang="en-US" altLang="zh-CN" sz="2100" b="1" dirty="0">
                <a:latin typeface="宋体" panose="02010600030101010101" pitchFamily="2" charset="-122"/>
                <a:cs typeface="Times New Roman" panose="02020603050405020304" pitchFamily="18" charset="0"/>
              </a:rPr>
              <a:t>type  </a:t>
            </a:r>
            <a:r>
              <a:rPr lang="zh-CN" altLang="en-US" sz="2100" b="1" dirty="0">
                <a:latin typeface="宋体" panose="02010600030101010101" pitchFamily="2" charset="-122"/>
              </a:rPr>
              <a:t>类方法</a:t>
            </a:r>
            <a:r>
              <a:rPr lang="en-US" altLang="zh-CN" sz="2100" b="1" dirty="0">
                <a:latin typeface="宋体" panose="02010600030101010101" pitchFamily="2" charset="-122"/>
                <a:cs typeface="Times New Roman" panose="02020603050405020304" pitchFamily="18" charset="0"/>
              </a:rPr>
              <a:t>1</a:t>
            </a:r>
            <a:r>
              <a:rPr lang="zh-CN" altLang="en-US" sz="2100" b="1" dirty="0">
                <a:latin typeface="宋体" panose="02010600030101010101" pitchFamily="2" charset="-122"/>
              </a:rPr>
              <a:t>（参数列表）</a:t>
            </a:r>
            <a:r>
              <a:rPr lang="en-US" altLang="zh-CN" sz="2100" b="1" dirty="0">
                <a:latin typeface="宋体" panose="02010600030101010101" pitchFamily="2" charset="-122"/>
                <a:cs typeface="Times New Roman" panose="02020603050405020304" pitchFamily="18" charset="0"/>
              </a:rPr>
              <a:t>{</a:t>
            </a:r>
            <a:endParaRPr lang="en-US" altLang="zh-CN" sz="2100" dirty="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100" b="1" dirty="0">
                <a:latin typeface="宋体" panose="02010600030101010101" pitchFamily="2" charset="-122"/>
                <a:cs typeface="Times New Roman" panose="02020603050405020304" pitchFamily="18" charset="0"/>
              </a:rPr>
              <a:t>        type </a:t>
            </a:r>
            <a:r>
              <a:rPr lang="zh-CN" altLang="en-US" sz="2100" b="1" dirty="0">
                <a:latin typeface="宋体" panose="02010600030101010101" pitchFamily="2" charset="-122"/>
              </a:rPr>
              <a:t>局部变量；</a:t>
            </a:r>
            <a:endParaRPr lang="zh-CN" altLang="en-US" sz="2100" dirty="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100" b="1" dirty="0">
                <a:latin typeface="宋体" panose="02010600030101010101" pitchFamily="2" charset="-122"/>
                <a:cs typeface="Times New Roman" panose="02020603050405020304" pitchFamily="18" charset="0"/>
              </a:rPr>
              <a:t>        </a:t>
            </a:r>
            <a:r>
              <a:rPr lang="zh-CN" altLang="en-US" sz="2100" b="1" dirty="0">
                <a:latin typeface="宋体" panose="02010600030101010101" pitchFamily="2" charset="-122"/>
              </a:rPr>
              <a:t>方法体</a:t>
            </a:r>
            <a:endParaRPr lang="zh-CN" altLang="en-US" sz="2100" dirty="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100" b="1" dirty="0">
                <a:latin typeface="宋体" panose="02010600030101010101" pitchFamily="2" charset="-122"/>
                <a:cs typeface="Times New Roman" panose="02020603050405020304" pitchFamily="18" charset="0"/>
              </a:rPr>
              <a:t>  </a:t>
            </a:r>
            <a:r>
              <a:rPr lang="en-US" altLang="zh-CN" sz="2100" b="1" dirty="0">
                <a:latin typeface="宋体" panose="02010600030101010101" pitchFamily="2" charset="-122"/>
                <a:cs typeface="Times New Roman" panose="02020603050405020304" pitchFamily="18" charset="0"/>
              </a:rPr>
              <a:t>}</a:t>
            </a:r>
            <a:endParaRPr lang="en-US" altLang="zh-CN" sz="2100" dirty="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100" b="1" dirty="0">
                <a:latin typeface="宋体" panose="02010600030101010101" pitchFamily="2" charset="-122"/>
              </a:rPr>
              <a:t>  </a:t>
            </a:r>
            <a:r>
              <a:rPr lang="zh-CN" altLang="en-US" sz="2100" b="1" dirty="0">
                <a:latin typeface="宋体" panose="02010600030101010101" pitchFamily="2" charset="-122"/>
              </a:rPr>
              <a:t>修饰符</a:t>
            </a:r>
            <a:r>
              <a:rPr lang="zh-CN" altLang="en-US" sz="2100" b="1" dirty="0">
                <a:latin typeface="宋体" panose="02010600030101010101" pitchFamily="2" charset="-122"/>
                <a:cs typeface="Times New Roman" panose="02020603050405020304" pitchFamily="18" charset="0"/>
              </a:rPr>
              <a:t>  </a:t>
            </a:r>
            <a:r>
              <a:rPr lang="en-US" altLang="zh-CN" sz="2100" b="1" dirty="0">
                <a:latin typeface="宋体" panose="02010600030101010101" pitchFamily="2" charset="-122"/>
                <a:cs typeface="Times New Roman" panose="02020603050405020304" pitchFamily="18" charset="0"/>
              </a:rPr>
              <a:t>type  </a:t>
            </a:r>
            <a:r>
              <a:rPr lang="zh-CN" altLang="en-US" sz="2100" b="1" dirty="0">
                <a:latin typeface="宋体" panose="02010600030101010101" pitchFamily="2" charset="-122"/>
              </a:rPr>
              <a:t>类方法</a:t>
            </a:r>
            <a:r>
              <a:rPr lang="en-US" altLang="zh-CN" sz="2100" b="1" dirty="0">
                <a:latin typeface="宋体" panose="02010600030101010101" pitchFamily="2" charset="-122"/>
                <a:cs typeface="Times New Roman" panose="02020603050405020304" pitchFamily="18" charset="0"/>
              </a:rPr>
              <a:t>2</a:t>
            </a:r>
            <a:r>
              <a:rPr lang="zh-CN" altLang="en-US" sz="2100" b="1" dirty="0">
                <a:latin typeface="宋体" panose="02010600030101010101" pitchFamily="2" charset="-122"/>
              </a:rPr>
              <a:t>（参数列表）</a:t>
            </a:r>
            <a:r>
              <a:rPr lang="en-US" altLang="zh-CN" sz="2100" b="1" dirty="0">
                <a:latin typeface="宋体" panose="02010600030101010101" pitchFamily="2" charset="-122"/>
                <a:cs typeface="Times New Roman" panose="02020603050405020304" pitchFamily="18" charset="0"/>
              </a:rPr>
              <a:t>{</a:t>
            </a:r>
            <a:endParaRPr lang="en-US" altLang="zh-CN" sz="2100" dirty="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100" b="1" dirty="0">
                <a:latin typeface="宋体" panose="02010600030101010101" pitchFamily="2" charset="-122"/>
                <a:cs typeface="Times New Roman" panose="02020603050405020304" pitchFamily="18" charset="0"/>
              </a:rPr>
              <a:t>        type </a:t>
            </a:r>
            <a:r>
              <a:rPr lang="zh-CN" altLang="en-US" sz="2100" b="1" dirty="0">
                <a:latin typeface="宋体" panose="02010600030101010101" pitchFamily="2" charset="-122"/>
              </a:rPr>
              <a:t>局部变量；</a:t>
            </a:r>
            <a:endParaRPr lang="zh-CN" altLang="en-US" sz="2100" dirty="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100" b="1" dirty="0">
                <a:latin typeface="宋体" panose="02010600030101010101" pitchFamily="2" charset="-122"/>
                <a:cs typeface="Times New Roman" panose="02020603050405020304" pitchFamily="18" charset="0"/>
              </a:rPr>
              <a:t>        </a:t>
            </a:r>
            <a:r>
              <a:rPr lang="zh-CN" altLang="en-US" sz="2100" b="1" dirty="0">
                <a:latin typeface="宋体" panose="02010600030101010101" pitchFamily="2" charset="-122"/>
              </a:rPr>
              <a:t>方法体</a:t>
            </a:r>
            <a:endParaRPr lang="zh-CN" altLang="en-US" sz="2100" dirty="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100" b="1" dirty="0">
                <a:latin typeface="宋体" panose="02010600030101010101" pitchFamily="2" charset="-122"/>
                <a:cs typeface="Times New Roman" panose="02020603050405020304" pitchFamily="18" charset="0"/>
              </a:rPr>
              <a:t>  </a:t>
            </a:r>
            <a:r>
              <a:rPr lang="en-US" altLang="zh-CN" sz="2100" b="1" dirty="0">
                <a:latin typeface="宋体" panose="02010600030101010101" pitchFamily="2" charset="-122"/>
                <a:cs typeface="Times New Roman" panose="02020603050405020304" pitchFamily="18" charset="0"/>
              </a:rPr>
              <a:t>}</a:t>
            </a:r>
            <a:endParaRPr lang="en-US" altLang="zh-CN" sz="2100" dirty="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100" b="1" dirty="0">
                <a:latin typeface="宋体" panose="02010600030101010101" pitchFamily="2" charset="-122"/>
              </a:rPr>
              <a:t>  </a:t>
            </a:r>
            <a:r>
              <a:rPr lang="en-US" altLang="zh-CN" sz="2100" b="1" dirty="0"/>
              <a:t>……</a:t>
            </a:r>
            <a:endParaRPr lang="en-US" altLang="zh-CN" sz="2100" dirty="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100" b="1" dirty="0">
                <a:latin typeface="宋体" panose="02010600030101010101" pitchFamily="2" charset="-122"/>
                <a:cs typeface="Times New Roman" panose="02020603050405020304" pitchFamily="18" charset="0"/>
              </a:rPr>
              <a:t>}</a:t>
            </a:r>
          </a:p>
        </p:txBody>
      </p:sp>
      <p:sp>
        <p:nvSpPr>
          <p:cNvPr id="22533" name="AutoShape 4"/>
          <p:cNvSpPr>
            <a:spLocks/>
          </p:cNvSpPr>
          <p:nvPr/>
        </p:nvSpPr>
        <p:spPr bwMode="auto">
          <a:xfrm>
            <a:off x="7092950" y="2781300"/>
            <a:ext cx="431800" cy="3384550"/>
          </a:xfrm>
          <a:prstGeom prst="rightBrace">
            <a:avLst>
              <a:gd name="adj1" fmla="val 65319"/>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34" name="AutoShape 5"/>
          <p:cNvSpPr>
            <a:spLocks/>
          </p:cNvSpPr>
          <p:nvPr/>
        </p:nvSpPr>
        <p:spPr bwMode="auto">
          <a:xfrm>
            <a:off x="7092950" y="1484313"/>
            <a:ext cx="431800" cy="1081087"/>
          </a:xfrm>
          <a:prstGeom prst="rightBrace">
            <a:avLst>
              <a:gd name="adj1" fmla="val 20864"/>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35" name="Rectangle 6"/>
          <p:cNvSpPr>
            <a:spLocks noChangeArrowheads="1"/>
          </p:cNvSpPr>
          <p:nvPr/>
        </p:nvSpPr>
        <p:spPr bwMode="auto">
          <a:xfrm>
            <a:off x="7524750" y="177323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成员变量</a:t>
            </a:r>
          </a:p>
        </p:txBody>
      </p:sp>
      <p:sp>
        <p:nvSpPr>
          <p:cNvPr id="22536" name="Rectangle 7"/>
          <p:cNvSpPr>
            <a:spLocks noChangeArrowheads="1"/>
          </p:cNvSpPr>
          <p:nvPr/>
        </p:nvSpPr>
        <p:spPr bwMode="auto">
          <a:xfrm>
            <a:off x="7483475" y="422116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成员方法</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9FD57D7-4C7D-43EA-B5B3-3590F00FB433}" type="slidenum">
              <a:rPr lang="en-US" altLang="zh-CN">
                <a:latin typeface="Garamond" panose="02020404030301010803" pitchFamily="18" charset="0"/>
              </a:rPr>
              <a:pPr eaLnBrk="1" hangingPunct="1"/>
              <a:t>22</a:t>
            </a:fld>
            <a:endParaRPr lang="en-US" altLang="zh-CN">
              <a:latin typeface="Garamond" panose="02020404030301010803" pitchFamily="18" charset="0"/>
            </a:endParaRPr>
          </a:p>
        </p:txBody>
      </p:sp>
      <p:sp>
        <p:nvSpPr>
          <p:cNvPr id="23555" name="Rectangle 2"/>
          <p:cNvSpPr>
            <a:spLocks noGrp="1" noChangeArrowheads="1"/>
          </p:cNvSpPr>
          <p:nvPr>
            <p:ph type="title"/>
          </p:nvPr>
        </p:nvSpPr>
        <p:spPr>
          <a:noFill/>
        </p:spPr>
        <p:txBody>
          <a:bodyPr/>
          <a:lstStyle/>
          <a:p>
            <a:pPr eaLnBrk="1" hangingPunct="1"/>
            <a:r>
              <a:rPr lang="en-US" altLang="zh-CN" sz="3800" b="1">
                <a:solidFill>
                  <a:schemeClr val="accent2"/>
                </a:solidFill>
              </a:rPr>
              <a:t>Java</a:t>
            </a:r>
            <a:r>
              <a:rPr lang="zh-CN" altLang="en-US" sz="3800" b="1">
                <a:solidFill>
                  <a:schemeClr val="accent2"/>
                </a:solidFill>
              </a:rPr>
              <a:t>应用程序举例</a:t>
            </a:r>
          </a:p>
        </p:txBody>
      </p:sp>
      <p:sp>
        <p:nvSpPr>
          <p:cNvPr id="23556" name="Rectangle 3"/>
          <p:cNvSpPr>
            <a:spLocks noGrp="1" noChangeArrowheads="1"/>
          </p:cNvSpPr>
          <p:nvPr>
            <p:ph type="body" idx="1"/>
          </p:nvPr>
        </p:nvSpPr>
        <p:spPr/>
        <p:txBody>
          <a:bodyPr/>
          <a:lstStyle/>
          <a:p>
            <a:pPr marL="609600" indent="-609600" eaLnBrk="1" hangingPunct="1">
              <a:spcBef>
                <a:spcPct val="0"/>
              </a:spcBef>
              <a:buClrTx/>
              <a:buSzTx/>
              <a:buFontTx/>
              <a:buNone/>
            </a:pPr>
            <a:r>
              <a:rPr lang="en-US" altLang="zh-CN" sz="2600" b="1" u="sng" dirty="0"/>
              <a:t>//HelloWorld.java:</a:t>
            </a:r>
          </a:p>
          <a:p>
            <a:pPr marL="609600" indent="-609600" eaLnBrk="1" hangingPunct="1">
              <a:spcBef>
                <a:spcPct val="0"/>
              </a:spcBef>
              <a:buClrTx/>
              <a:buSzTx/>
              <a:buFontTx/>
              <a:buNone/>
            </a:pPr>
            <a:endParaRPr lang="en-US" altLang="zh-CN" sz="2600" b="1" dirty="0"/>
          </a:p>
          <a:p>
            <a:pPr marL="609600" indent="-609600" eaLnBrk="1" hangingPunct="1">
              <a:spcBef>
                <a:spcPct val="0"/>
              </a:spcBef>
              <a:buClrTx/>
              <a:buSzTx/>
              <a:buFont typeface="+mj-lt"/>
              <a:buAutoNum type="arabicPeriod"/>
            </a:pPr>
            <a:r>
              <a:rPr lang="en-US" altLang="zh-CN" sz="2600" b="1" dirty="0"/>
              <a:t>public class HelloWorld {</a:t>
            </a:r>
          </a:p>
          <a:p>
            <a:pPr marL="609600" indent="-609600" eaLnBrk="1" hangingPunct="1">
              <a:spcBef>
                <a:spcPct val="0"/>
              </a:spcBef>
              <a:buClrTx/>
              <a:buSzTx/>
              <a:buFont typeface="+mj-lt"/>
              <a:buAutoNum type="arabicPeriod"/>
            </a:pPr>
            <a:r>
              <a:rPr lang="en-US" altLang="zh-CN" sz="2600" b="1" dirty="0"/>
              <a:t>	public static void main(String </a:t>
            </a:r>
            <a:r>
              <a:rPr lang="en-US" altLang="zh-CN" sz="2600" b="1" dirty="0" err="1"/>
              <a:t>args</a:t>
            </a:r>
            <a:r>
              <a:rPr lang="en-US" altLang="zh-CN" sz="2600" b="1" dirty="0"/>
              <a:t>[ ]) {</a:t>
            </a:r>
          </a:p>
          <a:p>
            <a:pPr marL="609600" indent="-609600" eaLnBrk="1" hangingPunct="1">
              <a:spcBef>
                <a:spcPct val="0"/>
              </a:spcBef>
              <a:buClrTx/>
              <a:buSzTx/>
              <a:buFont typeface="+mj-lt"/>
              <a:buAutoNum type="arabicPeriod"/>
            </a:pPr>
            <a:r>
              <a:rPr lang="en-US" altLang="zh-CN" sz="2600" b="1" dirty="0"/>
              <a:t>		</a:t>
            </a:r>
            <a:r>
              <a:rPr lang="en-US" altLang="zh-CN" sz="2600" b="1" dirty="0" err="1"/>
              <a:t>System.out.println</a:t>
            </a:r>
            <a:r>
              <a:rPr lang="en-US" altLang="zh-CN" sz="2600" b="1" dirty="0"/>
              <a:t>(</a:t>
            </a:r>
            <a:r>
              <a:rPr lang="en-US" altLang="zh-CN" sz="2800" dirty="0"/>
              <a:t>"</a:t>
            </a:r>
            <a:r>
              <a:rPr lang="en-US" altLang="zh-CN" sz="2600" b="1" dirty="0"/>
              <a:t>Hello World!</a:t>
            </a:r>
            <a:r>
              <a:rPr lang="en-US" altLang="zh-CN" sz="2800" dirty="0"/>
              <a:t> "</a:t>
            </a:r>
            <a:r>
              <a:rPr lang="en-US" altLang="zh-CN" sz="2600" b="1" dirty="0"/>
              <a:t>);</a:t>
            </a:r>
          </a:p>
          <a:p>
            <a:pPr marL="609600" indent="-609600" eaLnBrk="1" hangingPunct="1">
              <a:spcBef>
                <a:spcPct val="0"/>
              </a:spcBef>
              <a:buClrTx/>
              <a:buSzTx/>
              <a:buFont typeface="+mj-lt"/>
              <a:buAutoNum type="arabicPeriod"/>
            </a:pPr>
            <a:r>
              <a:rPr lang="en-US" altLang="zh-CN" sz="2600" b="1" dirty="0"/>
              <a:t>	}</a:t>
            </a:r>
          </a:p>
          <a:p>
            <a:pPr marL="609600" indent="-609600" eaLnBrk="1" hangingPunct="1">
              <a:spcBef>
                <a:spcPct val="0"/>
              </a:spcBef>
              <a:buClrTx/>
              <a:buSzTx/>
              <a:buFont typeface="+mj-lt"/>
              <a:buAutoNum type="arabicPeriod"/>
            </a:pPr>
            <a:r>
              <a:rPr lang="en-US" altLang="zh-CN" sz="2600" b="1" dirty="0"/>
              <a:t>}</a:t>
            </a:r>
          </a:p>
          <a:p>
            <a:pPr marL="609600" indent="-609600" eaLnBrk="1" hangingPunct="1">
              <a:buFont typeface="Wingdings" panose="05000000000000000000" pitchFamily="2" charset="2"/>
              <a:buNone/>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7BE898-D2B2-4510-8522-BE62AE21B7D8}" type="slidenum">
              <a:rPr lang="en-US" altLang="zh-CN">
                <a:latin typeface="Garamond" panose="02020404030301010803" pitchFamily="18" charset="0"/>
              </a:rPr>
              <a:pPr eaLnBrk="1" hangingPunct="1"/>
              <a:t>23</a:t>
            </a:fld>
            <a:endParaRPr lang="en-US" altLang="zh-CN">
              <a:latin typeface="Garamond" panose="02020404030301010803" pitchFamily="18" charset="0"/>
            </a:endParaRPr>
          </a:p>
        </p:txBody>
      </p:sp>
      <p:sp>
        <p:nvSpPr>
          <p:cNvPr id="24579" name="Text Box 2"/>
          <p:cNvSpPr txBox="1">
            <a:spLocks noChangeArrowheads="1"/>
          </p:cNvSpPr>
          <p:nvPr/>
        </p:nvSpPr>
        <p:spPr bwMode="auto">
          <a:xfrm>
            <a:off x="611188" y="260350"/>
            <a:ext cx="5913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000" b="1">
                <a:solidFill>
                  <a:schemeClr val="accent2"/>
                </a:solidFill>
                <a:latin typeface="Times New Roman" panose="02020603050405020304" pitchFamily="18" charset="0"/>
              </a:rPr>
              <a:t>Java </a:t>
            </a:r>
            <a:r>
              <a:rPr kumimoji="1" lang="zh-CN" altLang="zh-CN" sz="4000" b="1">
                <a:solidFill>
                  <a:schemeClr val="accent2"/>
                </a:solidFill>
                <a:latin typeface="Times New Roman" panose="02020603050405020304" pitchFamily="18" charset="0"/>
              </a:rPr>
              <a:t>程序编写、编译过程</a:t>
            </a:r>
            <a:endParaRPr kumimoji="1" lang="zh-CN" altLang="en-US" sz="4000" b="1">
              <a:solidFill>
                <a:schemeClr val="accent2"/>
              </a:solidFill>
              <a:latin typeface="Times New Roman" panose="02020603050405020304" pitchFamily="18" charset="0"/>
            </a:endParaRPr>
          </a:p>
        </p:txBody>
      </p:sp>
      <p:sp>
        <p:nvSpPr>
          <p:cNvPr id="24580" name="Text Box 3"/>
          <p:cNvSpPr txBox="1">
            <a:spLocks noChangeArrowheads="1"/>
          </p:cNvSpPr>
          <p:nvPr/>
        </p:nvSpPr>
        <p:spPr bwMode="auto">
          <a:xfrm>
            <a:off x="395288" y="1125538"/>
            <a:ext cx="7435850" cy="385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1"/>
              </a:buClr>
              <a:buFont typeface="Wingdings" panose="05000000000000000000" pitchFamily="2" charset="2"/>
              <a:buChar char="n"/>
            </a:pPr>
            <a:r>
              <a:rPr kumimoji="1" lang="en-US" altLang="zh-CN" sz="2400" b="1" dirty="0">
                <a:latin typeface="Times New Roman" panose="02020603050405020304" pitchFamily="18" charset="0"/>
              </a:rPr>
              <a:t>main</a:t>
            </a:r>
            <a:r>
              <a:rPr kumimoji="1" lang="zh-CN" altLang="en-US" sz="2400" b="1" dirty="0">
                <a:latin typeface="Times New Roman" panose="02020603050405020304" pitchFamily="18" charset="0"/>
              </a:rPr>
              <a:t>声明</a:t>
            </a:r>
            <a:r>
              <a:rPr kumimoji="1" lang="en-US" altLang="zh-CN" sz="2400" b="1" dirty="0">
                <a:latin typeface="Times New Roman" panose="02020603050405020304" pitchFamily="18" charset="0"/>
              </a:rPr>
              <a:t>——Java</a:t>
            </a:r>
            <a:r>
              <a:rPr kumimoji="1" lang="zh-CN" altLang="en-US" sz="2400" b="1" dirty="0">
                <a:latin typeface="Times New Roman" panose="02020603050405020304" pitchFamily="18" charset="0"/>
              </a:rPr>
              <a:t>程序入口点</a:t>
            </a:r>
          </a:p>
          <a:p>
            <a:pPr eaLnBrk="1" hangingPunct="1"/>
            <a:r>
              <a:rPr kumimoji="1" lang="zh-CN" altLang="en-US" sz="2400" b="1" dirty="0">
                <a:latin typeface="Times New Roman" panose="02020603050405020304" pitchFamily="18" charset="0"/>
              </a:rPr>
              <a:t>格式</a:t>
            </a:r>
            <a:r>
              <a:rPr kumimoji="1" lang="en-US" altLang="zh-CN" sz="2400" b="1" dirty="0">
                <a:latin typeface="Times New Roman" panose="02020603050405020304" pitchFamily="18" charset="0"/>
              </a:rPr>
              <a:t>public static void main(String </a:t>
            </a:r>
            <a:r>
              <a:rPr kumimoji="1" lang="en-US" altLang="zh-CN" sz="2400" b="1" dirty="0" err="1">
                <a:latin typeface="Times New Roman" panose="02020603050405020304" pitchFamily="18" charset="0"/>
              </a:rPr>
              <a:t>args</a:t>
            </a:r>
            <a:r>
              <a:rPr kumimoji="1" lang="en-US" altLang="zh-CN" sz="2400" b="1" dirty="0">
                <a:latin typeface="Times New Roman" panose="02020603050405020304" pitchFamily="18" charset="0"/>
              </a:rPr>
              <a:t>[]){  … }</a:t>
            </a:r>
          </a:p>
          <a:p>
            <a:pPr eaLnBrk="1" hangingPunct="1">
              <a:spcBef>
                <a:spcPct val="20000"/>
              </a:spcBef>
              <a:buClr>
                <a:schemeClr val="accent1"/>
              </a:buClr>
              <a:buFont typeface="Wingdings" panose="05000000000000000000" pitchFamily="2" charset="2"/>
              <a:buChar char="n"/>
            </a:pPr>
            <a:r>
              <a:rPr kumimoji="1" lang="zh-CN" altLang="en-US" sz="2400" b="1" dirty="0">
                <a:latin typeface="Times New Roman" panose="02020603050405020304" pitchFamily="18" charset="0"/>
              </a:rPr>
              <a:t>源文件的名字与</a:t>
            </a:r>
            <a:r>
              <a:rPr kumimoji="1" lang="en-US" altLang="zh-CN" sz="2400" b="1" dirty="0">
                <a:latin typeface="Times New Roman" panose="02020603050405020304" pitchFamily="18" charset="0"/>
              </a:rPr>
              <a:t>main()</a:t>
            </a:r>
            <a:r>
              <a:rPr kumimoji="1" lang="zh-CN" altLang="en-US" sz="2400" b="1" dirty="0">
                <a:latin typeface="Times New Roman" panose="02020603050405020304" pitchFamily="18" charset="0"/>
              </a:rPr>
              <a:t>方法所在的类名相同，扩展名必须是 .</a:t>
            </a:r>
            <a:r>
              <a:rPr kumimoji="1" lang="en-US" altLang="zh-CN" sz="2400" b="1" dirty="0">
                <a:latin typeface="Times New Roman" panose="02020603050405020304" pitchFamily="18" charset="0"/>
              </a:rPr>
              <a:t>java。</a:t>
            </a:r>
          </a:p>
          <a:p>
            <a:pPr eaLnBrk="1" hangingPunct="1">
              <a:buClr>
                <a:schemeClr val="accent1"/>
              </a:buClr>
              <a:buFont typeface="Wingdings" panose="05000000000000000000" pitchFamily="2" charset="2"/>
              <a:buChar char="n"/>
            </a:pPr>
            <a:r>
              <a:rPr kumimoji="1" lang="zh-CN" altLang="en-US" sz="2400" b="1" dirty="0">
                <a:latin typeface="Times New Roman" panose="02020603050405020304" pitchFamily="18" charset="0"/>
              </a:rPr>
              <a:t>编译：在</a:t>
            </a:r>
            <a:r>
              <a:rPr kumimoji="1" lang="en-US" altLang="zh-CN" sz="2400" b="1" dirty="0" err="1">
                <a:latin typeface="Times New Roman" panose="02020603050405020304" pitchFamily="18" charset="0"/>
              </a:rPr>
              <a:t>cmd</a:t>
            </a:r>
            <a:r>
              <a:rPr kumimoji="1" lang="zh-CN" altLang="en-US" sz="2400" b="1" dirty="0">
                <a:latin typeface="Times New Roman" panose="02020603050405020304" pitchFamily="18" charset="0"/>
              </a:rPr>
              <a:t>命令下用</a:t>
            </a:r>
            <a:r>
              <a:rPr kumimoji="1" lang="en-US" altLang="zh-CN" sz="2400" b="1" dirty="0" err="1">
                <a:latin typeface="Times New Roman" panose="02020603050405020304" pitchFamily="18" charset="0"/>
              </a:rPr>
              <a:t>javac</a:t>
            </a:r>
            <a:r>
              <a:rPr kumimoji="1" lang="zh-CN" altLang="en-US" sz="2400" b="1" dirty="0">
                <a:latin typeface="Times New Roman" panose="02020603050405020304" pitchFamily="18" charset="0"/>
              </a:rPr>
              <a:t>编译</a:t>
            </a:r>
          </a:p>
          <a:p>
            <a:pPr eaLnBrk="1" hangingPunct="1"/>
            <a:r>
              <a:rPr kumimoji="1" lang="zh-CN" altLang="en-US" sz="2400" b="1" dirty="0">
                <a:latin typeface="Times New Roman" panose="02020603050405020304" pitchFamily="18" charset="0"/>
              </a:rPr>
              <a:t>	</a:t>
            </a:r>
            <a:r>
              <a:rPr kumimoji="1" lang="en-US" altLang="zh-CN" sz="2400" b="1" dirty="0" err="1">
                <a:solidFill>
                  <a:srgbClr val="0000CC"/>
                </a:solidFill>
                <a:latin typeface="Times New Roman" panose="02020603050405020304" pitchFamily="18" charset="0"/>
              </a:rPr>
              <a:t>javac</a:t>
            </a:r>
            <a:r>
              <a:rPr kumimoji="1" lang="en-US" altLang="zh-CN" sz="2400" b="1" dirty="0">
                <a:solidFill>
                  <a:srgbClr val="0000CC"/>
                </a:solidFill>
                <a:latin typeface="Times New Roman" panose="02020603050405020304" pitchFamily="18" charset="0"/>
              </a:rPr>
              <a:t>  </a:t>
            </a:r>
            <a:r>
              <a:rPr kumimoji="1" lang="en-US" altLang="zh-CN" sz="2400" b="1" dirty="0">
                <a:latin typeface="Times New Roman" panose="02020603050405020304" pitchFamily="18" charset="0"/>
              </a:rPr>
              <a:t>HelloWord.java</a:t>
            </a:r>
          </a:p>
          <a:p>
            <a:pPr eaLnBrk="1" hangingPunct="1"/>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生成</a:t>
            </a:r>
            <a:r>
              <a:rPr kumimoji="1" lang="en-US" altLang="zh-CN" sz="2400" b="1" dirty="0" err="1">
                <a:latin typeface="Times New Roman" panose="02020603050405020304" pitchFamily="18" charset="0"/>
              </a:rPr>
              <a:t>HelloWorld.class</a:t>
            </a:r>
            <a:endParaRPr kumimoji="1" lang="en-US" altLang="zh-CN" sz="2400" b="1" dirty="0">
              <a:latin typeface="Times New Roman" panose="02020603050405020304" pitchFamily="18" charset="0"/>
            </a:endParaRPr>
          </a:p>
          <a:p>
            <a:pPr eaLnBrk="1" hangingPunct="1">
              <a:buClr>
                <a:schemeClr val="accent1"/>
              </a:buClr>
              <a:buFont typeface="Wingdings" panose="05000000000000000000" pitchFamily="2" charset="2"/>
              <a:buChar char="n"/>
            </a:pPr>
            <a:r>
              <a:rPr kumimoji="1" lang="zh-CN" altLang="en-US" sz="2400" b="1" dirty="0">
                <a:latin typeface="Times New Roman" panose="02020603050405020304" pitchFamily="18" charset="0"/>
              </a:rPr>
              <a:t>运行：在</a:t>
            </a:r>
            <a:r>
              <a:rPr kumimoji="1" lang="en-US" altLang="zh-CN" sz="2400" b="1" dirty="0" err="1">
                <a:latin typeface="Times New Roman" panose="02020603050405020304" pitchFamily="18" charset="0"/>
              </a:rPr>
              <a:t>cmd</a:t>
            </a:r>
            <a:r>
              <a:rPr kumimoji="1" lang="zh-CN" altLang="en-US" sz="2400" b="1" dirty="0">
                <a:latin typeface="Times New Roman" panose="02020603050405020304" pitchFamily="18" charset="0"/>
              </a:rPr>
              <a:t>命令下用</a:t>
            </a:r>
            <a:r>
              <a:rPr kumimoji="1" lang="en-US" altLang="zh-CN" sz="2400" b="1" dirty="0">
                <a:latin typeface="Times New Roman" panose="02020603050405020304" pitchFamily="18" charset="0"/>
              </a:rPr>
              <a:t>java</a:t>
            </a:r>
            <a:r>
              <a:rPr kumimoji="1" lang="zh-CN" altLang="en-US" sz="2400" b="1" dirty="0">
                <a:latin typeface="Times New Roman" panose="02020603050405020304" pitchFamily="18" charset="0"/>
              </a:rPr>
              <a:t>运行</a:t>
            </a:r>
          </a:p>
          <a:p>
            <a:pPr eaLnBrk="1" hangingPunct="1"/>
            <a:r>
              <a:rPr kumimoji="1" lang="zh-CN" altLang="en-US" sz="2400" b="1" dirty="0">
                <a:latin typeface="Times New Roman" panose="02020603050405020304" pitchFamily="18" charset="0"/>
              </a:rPr>
              <a:t>	</a:t>
            </a:r>
            <a:r>
              <a:rPr kumimoji="1" lang="en-US" altLang="zh-CN" sz="2400" b="1" dirty="0">
                <a:solidFill>
                  <a:srgbClr val="0000CC"/>
                </a:solidFill>
                <a:latin typeface="Times New Roman" panose="02020603050405020304" pitchFamily="18" charset="0"/>
              </a:rPr>
              <a:t>java </a:t>
            </a:r>
            <a:r>
              <a:rPr kumimoji="1" lang="en-US" altLang="zh-CN" sz="2400" b="1" dirty="0">
                <a:latin typeface="Times New Roman" panose="02020603050405020304" pitchFamily="18" charset="0"/>
              </a:rPr>
              <a:t> HelloWorld</a:t>
            </a:r>
          </a:p>
          <a:p>
            <a:pPr eaLnBrk="1" hangingPunct="1"/>
            <a:endParaRPr kumimoji="1" lang="zh-CN" altLang="en-US" sz="2400" b="1" dirty="0">
              <a:latin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3347864" y="3234171"/>
            <a:ext cx="5619048" cy="34666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EFAB66C-723C-43B0-BFDE-D674B3B98428}" type="slidenum">
              <a:rPr lang="en-US" altLang="zh-CN">
                <a:latin typeface="Garamond" panose="02020404030301010803" pitchFamily="18" charset="0"/>
              </a:rPr>
              <a:pPr eaLnBrk="1" hangingPunct="1"/>
              <a:t>24</a:t>
            </a:fld>
            <a:endParaRPr lang="en-US" altLang="zh-CN">
              <a:latin typeface="Garamond" panose="02020404030301010803" pitchFamily="18" charset="0"/>
            </a:endParaRPr>
          </a:p>
        </p:txBody>
      </p:sp>
      <p:sp>
        <p:nvSpPr>
          <p:cNvPr id="25603" name="Rectangle 2"/>
          <p:cNvSpPr>
            <a:spLocks noGrp="1" noChangeArrowheads="1"/>
          </p:cNvSpPr>
          <p:nvPr>
            <p:ph type="title"/>
          </p:nvPr>
        </p:nvSpPr>
        <p:spPr/>
        <p:txBody>
          <a:bodyPr/>
          <a:lstStyle/>
          <a:p>
            <a:pPr eaLnBrk="1" hangingPunct="1"/>
            <a:r>
              <a:rPr lang="en-US" altLang="zh-CN" b="1">
                <a:solidFill>
                  <a:schemeClr val="accent2"/>
                </a:solidFill>
              </a:rPr>
              <a:t>Java</a:t>
            </a:r>
            <a:r>
              <a:rPr lang="zh-CN" altLang="en-US" b="1">
                <a:solidFill>
                  <a:schemeClr val="accent2"/>
                </a:solidFill>
              </a:rPr>
              <a:t>程序的工作原理</a:t>
            </a:r>
          </a:p>
        </p:txBody>
      </p:sp>
      <p:pic>
        <p:nvPicPr>
          <p:cNvPr id="25604" name="Picture 4" descr="a"/>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11188" y="1484313"/>
            <a:ext cx="7416800" cy="4521200"/>
          </a:xfr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a:xfrm>
            <a:off x="2857500" y="6400800"/>
            <a:ext cx="2133600" cy="457200"/>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CC2222E-16E5-4FF4-B8C3-5B890A46F2AD}" type="slidenum">
              <a:rPr lang="en-US" altLang="zh-CN">
                <a:latin typeface="Garamond" panose="02020404030301010803" pitchFamily="18" charset="0"/>
              </a:rPr>
              <a:pPr eaLnBrk="1" hangingPunct="1"/>
              <a:t>25</a:t>
            </a:fld>
            <a:endParaRPr lang="en-US" altLang="zh-CN">
              <a:latin typeface="Garamond" panose="02020404030301010803" pitchFamily="18" charset="0"/>
            </a:endParaRPr>
          </a:p>
        </p:txBody>
      </p:sp>
      <p:sp>
        <p:nvSpPr>
          <p:cNvPr id="26628" name="Rectangle 2"/>
          <p:cNvSpPr>
            <a:spLocks noGrp="1" noChangeArrowheads="1"/>
          </p:cNvSpPr>
          <p:nvPr>
            <p:ph type="title"/>
          </p:nvPr>
        </p:nvSpPr>
        <p:spPr>
          <a:xfrm>
            <a:off x="457200" y="277813"/>
            <a:ext cx="8229600" cy="569912"/>
          </a:xfrm>
        </p:spPr>
        <p:txBody>
          <a:bodyPr/>
          <a:lstStyle/>
          <a:p>
            <a:pPr eaLnBrk="1" hangingPunct="1"/>
            <a:r>
              <a:rPr lang="en-US" altLang="zh-CN" sz="3800" dirty="0"/>
              <a:t>4.3 Eclipse</a:t>
            </a:r>
            <a:r>
              <a:rPr lang="zh-CN" altLang="en-US" sz="3800" dirty="0"/>
              <a:t>的下载、安装与使用</a:t>
            </a:r>
          </a:p>
        </p:txBody>
      </p:sp>
      <p:sp>
        <p:nvSpPr>
          <p:cNvPr id="37893" name="Rectangle 5"/>
          <p:cNvSpPr>
            <a:spLocks noChangeArrowheads="1"/>
          </p:cNvSpPr>
          <p:nvPr/>
        </p:nvSpPr>
        <p:spPr bwMode="auto">
          <a:xfrm>
            <a:off x="468313" y="3573463"/>
            <a:ext cx="5616575" cy="1079500"/>
          </a:xfrm>
          <a:prstGeom prst="rect">
            <a:avLst/>
          </a:prstGeom>
          <a:noFill/>
          <a:ln w="25400" cap="sq">
            <a:solidFill>
              <a:srgbClr val="FF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2" name="图片 1"/>
          <p:cNvPicPr>
            <a:picLocks noChangeAspect="1"/>
          </p:cNvPicPr>
          <p:nvPr/>
        </p:nvPicPr>
        <p:blipFill>
          <a:blip r:embed="rId2"/>
          <a:stretch>
            <a:fillRect/>
          </a:stretch>
        </p:blipFill>
        <p:spPr>
          <a:xfrm>
            <a:off x="0" y="1139848"/>
            <a:ext cx="9144000" cy="502545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503036-7567-4B28-B2DD-E26A6D191B3A}" type="slidenum">
              <a:rPr lang="en-US" altLang="zh-CN">
                <a:latin typeface="Garamond" panose="02020404030301010803" pitchFamily="18" charset="0"/>
              </a:rPr>
              <a:pPr eaLnBrk="1" hangingPunct="1"/>
              <a:t>26</a:t>
            </a:fld>
            <a:endParaRPr lang="en-US" altLang="zh-CN">
              <a:latin typeface="Garamond" panose="02020404030301010803" pitchFamily="18" charset="0"/>
            </a:endParaRPr>
          </a:p>
        </p:txBody>
      </p:sp>
      <p:sp>
        <p:nvSpPr>
          <p:cNvPr id="27651" name="Rectangle 2"/>
          <p:cNvSpPr>
            <a:spLocks noGrp="1" noChangeArrowheads="1"/>
          </p:cNvSpPr>
          <p:nvPr>
            <p:ph type="title"/>
          </p:nvPr>
        </p:nvSpPr>
        <p:spPr/>
        <p:txBody>
          <a:bodyPr/>
          <a:lstStyle/>
          <a:p>
            <a:pPr eaLnBrk="1" hangingPunct="1"/>
            <a:endParaRPr lang="zh-CN" altLang="en-US"/>
          </a:p>
        </p:txBody>
      </p:sp>
      <p:sp>
        <p:nvSpPr>
          <p:cNvPr id="27652" name="Rectangle 3"/>
          <p:cNvSpPr>
            <a:spLocks noGrp="1" noChangeArrowheads="1"/>
          </p:cNvSpPr>
          <p:nvPr>
            <p:ph type="body" idx="1"/>
          </p:nvPr>
        </p:nvSpPr>
        <p:spPr/>
        <p:txBody>
          <a:bodyPr/>
          <a:lstStyle/>
          <a:p>
            <a:pPr eaLnBrk="1" hangingPunct="1"/>
            <a:endParaRPr lang="zh-CN" altLang="en-US"/>
          </a:p>
        </p:txBody>
      </p:sp>
      <p:pic>
        <p:nvPicPr>
          <p:cNvPr id="276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9753600"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E38BFFA-E07B-447C-92FB-A9E082DD1C0B}" type="slidenum">
              <a:rPr lang="en-US" altLang="zh-CN">
                <a:latin typeface="Garamond" panose="02020404030301010803" pitchFamily="18" charset="0"/>
              </a:rPr>
              <a:pPr eaLnBrk="1" hangingPunct="1"/>
              <a:t>27</a:t>
            </a:fld>
            <a:endParaRPr lang="en-US" altLang="zh-CN">
              <a:latin typeface="Garamond" panose="02020404030301010803" pitchFamily="18" charset="0"/>
            </a:endParaRPr>
          </a:p>
        </p:txBody>
      </p:sp>
      <p:sp>
        <p:nvSpPr>
          <p:cNvPr id="28675" name="Rectangle 2"/>
          <p:cNvSpPr>
            <a:spLocks noGrp="1" noChangeArrowheads="1"/>
          </p:cNvSpPr>
          <p:nvPr>
            <p:ph type="title"/>
          </p:nvPr>
        </p:nvSpPr>
        <p:spPr/>
        <p:txBody>
          <a:bodyPr/>
          <a:lstStyle/>
          <a:p>
            <a:pPr eaLnBrk="1" hangingPunct="1"/>
            <a:r>
              <a:rPr lang="en-US" altLang="zh-CN"/>
              <a:t>JAVA</a:t>
            </a:r>
            <a:r>
              <a:rPr lang="zh-CN" altLang="en-US"/>
              <a:t>学习建议</a:t>
            </a:r>
          </a:p>
        </p:txBody>
      </p:sp>
      <p:sp>
        <p:nvSpPr>
          <p:cNvPr id="28676" name="Rectangle 3"/>
          <p:cNvSpPr>
            <a:spLocks noGrp="1" noChangeArrowheads="1"/>
          </p:cNvSpPr>
          <p:nvPr>
            <p:ph type="body" idx="1"/>
          </p:nvPr>
        </p:nvSpPr>
        <p:spPr>
          <a:xfrm>
            <a:off x="395288" y="1484313"/>
            <a:ext cx="8424862" cy="4852987"/>
          </a:xfrm>
        </p:spPr>
        <p:txBody>
          <a:bodyPr/>
          <a:lstStyle/>
          <a:p>
            <a:pPr marL="571500" indent="-571500" eaLnBrk="1" hangingPunct="1"/>
            <a:r>
              <a:rPr lang="zh-CN" altLang="en-US" b="1" dirty="0"/>
              <a:t>快速学习</a:t>
            </a:r>
            <a:r>
              <a:rPr lang="en-US" altLang="zh-CN" b="1" dirty="0"/>
              <a:t>Java SE</a:t>
            </a:r>
            <a:r>
              <a:rPr lang="zh-CN" altLang="en-US" b="1" dirty="0"/>
              <a:t>部分</a:t>
            </a:r>
          </a:p>
          <a:p>
            <a:pPr marL="571500" indent="-571500" eaLnBrk="1" hangingPunct="1"/>
            <a:r>
              <a:rPr lang="zh-CN" altLang="en-US" b="1" dirty="0"/>
              <a:t>快速自学</a:t>
            </a:r>
            <a:r>
              <a:rPr lang="en-US" altLang="zh-CN" b="1" dirty="0"/>
              <a:t>JSP</a:t>
            </a:r>
            <a:r>
              <a:rPr lang="zh-CN" altLang="en-US" b="1" dirty="0"/>
              <a:t>、</a:t>
            </a:r>
            <a:r>
              <a:rPr lang="en-US" altLang="zh-CN" b="1" dirty="0"/>
              <a:t>Java EE</a:t>
            </a:r>
            <a:r>
              <a:rPr lang="zh-CN" altLang="en-US" b="1" dirty="0"/>
              <a:t>、</a:t>
            </a:r>
            <a:r>
              <a:rPr lang="en-US" altLang="zh-CN" b="1" dirty="0"/>
              <a:t>MVC</a:t>
            </a:r>
            <a:r>
              <a:rPr lang="zh-CN" altLang="en-US" b="1" dirty="0"/>
              <a:t>设计模式</a:t>
            </a:r>
          </a:p>
          <a:p>
            <a:pPr marL="571500" indent="-571500" eaLnBrk="1" hangingPunct="1"/>
            <a:r>
              <a:rPr lang="zh-CN" altLang="en-US" b="1" dirty="0"/>
              <a:t>以开发项目形式重点学习</a:t>
            </a:r>
            <a:r>
              <a:rPr lang="en-US" altLang="zh-CN" b="1" dirty="0"/>
              <a:t>JAVA</a:t>
            </a:r>
            <a:r>
              <a:rPr lang="zh-CN" altLang="en-US" b="1" dirty="0"/>
              <a:t>开源框架，如</a:t>
            </a:r>
          </a:p>
          <a:p>
            <a:pPr marL="571500" indent="-571500" eaLnBrk="1" hangingPunct="1">
              <a:buFont typeface="Wingdings" panose="05000000000000000000" pitchFamily="2" charset="2"/>
              <a:buAutoNum type="circleNumDbPlain"/>
            </a:pPr>
            <a:r>
              <a:rPr lang="en-US" altLang="zh-CN" b="1" dirty="0"/>
              <a:t>struts2+spring+hibernate</a:t>
            </a:r>
            <a:r>
              <a:rPr lang="zh-CN" altLang="en-US" b="1" dirty="0"/>
              <a:t>或</a:t>
            </a:r>
            <a:r>
              <a:rPr lang="en-US" altLang="zh-CN" b="1" i="1" dirty="0" err="1"/>
              <a:t>ibatis</a:t>
            </a:r>
            <a:endParaRPr lang="en-US" altLang="zh-CN" b="1" i="1" dirty="0"/>
          </a:p>
          <a:p>
            <a:pPr marL="571500" indent="-571500" eaLnBrk="1" hangingPunct="1">
              <a:buFont typeface="Wingdings" panose="05000000000000000000" pitchFamily="2" charset="2"/>
              <a:buAutoNum type="circleNumDbPlain"/>
            </a:pPr>
            <a:r>
              <a:rPr lang="en-US" altLang="zh-CN" b="1" dirty="0" err="1"/>
              <a:t>JSP+spring+hibernate</a:t>
            </a:r>
            <a:endParaRPr lang="en-US" altLang="zh-CN" b="1" dirty="0"/>
          </a:p>
          <a:p>
            <a:pPr marL="571500" indent="-571500" eaLnBrk="1" hangingPunct="1">
              <a:buFont typeface="Wingdings" panose="05000000000000000000" pitchFamily="2" charset="2"/>
              <a:buAutoNum type="circleNumDbPlain"/>
            </a:pPr>
            <a:r>
              <a:rPr lang="en-US" altLang="zh-CN" b="1" dirty="0"/>
              <a:t>Spring MVC, </a:t>
            </a:r>
            <a:r>
              <a:rPr lang="en-US" altLang="zh-CN" b="1" dirty="0" err="1"/>
              <a:t>mybatis</a:t>
            </a:r>
            <a:r>
              <a:rPr lang="en-US" altLang="zh-CN" b="1"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02F485-C5B6-4FAC-A7E7-56224D5BF177}" type="slidenum">
              <a:rPr lang="en-US" altLang="zh-CN">
                <a:latin typeface="Garamond" panose="02020404030301010803" pitchFamily="18" charset="0"/>
              </a:rPr>
              <a:pPr eaLnBrk="1" hangingPunct="1"/>
              <a:t>28</a:t>
            </a:fld>
            <a:endParaRPr lang="en-US" altLang="zh-CN">
              <a:latin typeface="Garamond" panose="02020404030301010803" pitchFamily="18" charset="0"/>
            </a:endParaRPr>
          </a:p>
        </p:txBody>
      </p:sp>
      <p:sp>
        <p:nvSpPr>
          <p:cNvPr id="29699" name="Rectangle 2"/>
          <p:cNvSpPr>
            <a:spLocks noGrp="1" noChangeArrowheads="1"/>
          </p:cNvSpPr>
          <p:nvPr>
            <p:ph type="title"/>
          </p:nvPr>
        </p:nvSpPr>
        <p:spPr/>
        <p:txBody>
          <a:bodyPr/>
          <a:lstStyle/>
          <a:p>
            <a:pPr eaLnBrk="1" hangingPunct="1"/>
            <a:r>
              <a:rPr lang="en-US" altLang="zh-CN"/>
              <a:t>JAVA</a:t>
            </a:r>
            <a:r>
              <a:rPr lang="zh-CN" altLang="en-US"/>
              <a:t>学习建议（续）</a:t>
            </a:r>
          </a:p>
        </p:txBody>
      </p:sp>
      <p:sp>
        <p:nvSpPr>
          <p:cNvPr id="29700" name="Rectangle 3"/>
          <p:cNvSpPr>
            <a:spLocks noGrp="1" noChangeArrowheads="1"/>
          </p:cNvSpPr>
          <p:nvPr>
            <p:ph type="body" idx="1"/>
          </p:nvPr>
        </p:nvSpPr>
        <p:spPr/>
        <p:txBody>
          <a:bodyPr/>
          <a:lstStyle/>
          <a:p>
            <a:pPr eaLnBrk="1" hangingPunct="1"/>
            <a:r>
              <a:rPr lang="zh-CN" altLang="en-US" b="1" dirty="0"/>
              <a:t>初期开发用命令行；熟悉后开发工具建议用</a:t>
            </a:r>
            <a:r>
              <a:rPr lang="en-US" altLang="zh-CN" b="1" dirty="0"/>
              <a:t>Eclipse</a:t>
            </a:r>
            <a:r>
              <a:rPr lang="zh-CN" altLang="en-US" b="1" dirty="0"/>
              <a:t>、</a:t>
            </a:r>
            <a:r>
              <a:rPr lang="en-US" altLang="zh-CN" b="1" dirty="0" err="1"/>
              <a:t>JCreator</a:t>
            </a:r>
            <a:r>
              <a:rPr lang="zh-CN" altLang="en-US" b="1" dirty="0"/>
              <a:t>等</a:t>
            </a:r>
            <a:r>
              <a:rPr lang="en-US" altLang="zh-CN" b="1" dirty="0"/>
              <a:t>IDE</a:t>
            </a:r>
          </a:p>
          <a:p>
            <a:pPr eaLnBrk="1" hangingPunct="1"/>
            <a:r>
              <a:rPr lang="en-US" altLang="zh-CN" b="1" dirty="0"/>
              <a:t>Web</a:t>
            </a:r>
            <a:r>
              <a:rPr lang="zh-CN" altLang="en-US" b="1" dirty="0"/>
              <a:t>服务器建议用</a:t>
            </a:r>
            <a:r>
              <a:rPr lang="en-US" altLang="zh-CN" b="1" dirty="0" err="1"/>
              <a:t>Jboss</a:t>
            </a:r>
            <a:r>
              <a:rPr lang="zh-CN" altLang="en-US" b="1" dirty="0"/>
              <a:t>或</a:t>
            </a:r>
            <a:r>
              <a:rPr lang="en-US" altLang="zh-CN" b="1" dirty="0"/>
              <a:t>Tomcat</a:t>
            </a:r>
          </a:p>
          <a:p>
            <a:pPr eaLnBrk="1" hangingPunct="1"/>
            <a:r>
              <a:rPr lang="zh-CN" altLang="en-US" b="1" dirty="0"/>
              <a:t>数据库系统重点学习</a:t>
            </a:r>
            <a:r>
              <a:rPr lang="en-US" altLang="zh-CN" b="1" dirty="0"/>
              <a:t>MySQL </a:t>
            </a:r>
            <a:r>
              <a:rPr lang="zh-CN" altLang="en-US" b="1" dirty="0"/>
              <a:t>、</a:t>
            </a:r>
            <a:r>
              <a:rPr lang="en-US" altLang="zh-CN" b="1" dirty="0"/>
              <a:t>Oracle 11g</a:t>
            </a:r>
            <a:r>
              <a:rPr lang="zh-CN" altLang="en-US" b="1" dirty="0"/>
              <a:t>、</a:t>
            </a:r>
            <a:r>
              <a:rPr lang="en-US" altLang="zh-CN" b="1" dirty="0" err="1"/>
              <a:t>sql</a:t>
            </a:r>
            <a:r>
              <a:rPr lang="en-US" altLang="zh-CN" b="1" dirty="0"/>
              <a:t> server</a:t>
            </a:r>
          </a:p>
          <a:p>
            <a:pPr eaLnBrk="1" hangingPunct="1"/>
            <a:r>
              <a:rPr lang="zh-CN" altLang="en-US" b="1" dirty="0"/>
              <a:t>学会使用网络资源</a:t>
            </a:r>
          </a:p>
          <a:p>
            <a:pPr eaLnBrk="1" hangingPunct="1">
              <a:buFont typeface="Wingdings" panose="05000000000000000000" pitchFamily="2" charset="2"/>
              <a:buNone/>
            </a:pPr>
            <a:r>
              <a:rPr lang="zh-CN" altLang="en-US" b="1" dirty="0"/>
              <a:t>   比如</a:t>
            </a:r>
            <a:r>
              <a:rPr lang="en-US" altLang="zh-CN" b="1" dirty="0"/>
              <a:t>:</a:t>
            </a:r>
          </a:p>
          <a:p>
            <a:pPr eaLnBrk="1" hangingPunct="1">
              <a:buFont typeface="Wingdings" panose="05000000000000000000" pitchFamily="2" charset="2"/>
              <a:buNone/>
            </a:pPr>
            <a:r>
              <a:rPr lang="en-US" altLang="zh-CN" b="1" dirty="0"/>
              <a:t>            </a:t>
            </a:r>
            <a:r>
              <a:rPr lang="en-US" altLang="zh-CN" b="1" dirty="0" err="1"/>
              <a:t>JavaEye</a:t>
            </a:r>
            <a:r>
              <a:rPr lang="en-US" altLang="zh-CN" b="1" dirty="0"/>
              <a:t>  http://www.javaeye.com</a:t>
            </a:r>
          </a:p>
          <a:p>
            <a:pPr eaLnBrk="1" hangingPunct="1">
              <a:buFont typeface="Wingdings" panose="05000000000000000000" pitchFamily="2" charset="2"/>
              <a:buNone/>
            </a:pPr>
            <a:r>
              <a:rPr lang="en-US" altLang="zh-CN" b="1" dirty="0"/>
              <a:t>            Java</a:t>
            </a:r>
            <a:r>
              <a:rPr lang="zh-CN" altLang="en-US" b="1" dirty="0"/>
              <a:t>开源 </a:t>
            </a:r>
            <a:r>
              <a:rPr lang="en-US" altLang="zh-CN" b="1" dirty="0"/>
              <a:t>http://www.open-open.com</a:t>
            </a:r>
            <a:endParaRPr lang="zh-CN" alt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DC12857-4181-4DCB-B51B-2FE324E6C987}" type="slidenum">
              <a:rPr lang="en-US" altLang="zh-CN">
                <a:latin typeface="Garamond" panose="02020404030301010803" pitchFamily="18" charset="0"/>
              </a:rPr>
              <a:pPr eaLnBrk="1" hangingPunct="1"/>
              <a:t>29</a:t>
            </a:fld>
            <a:endParaRPr lang="en-US" altLang="zh-CN">
              <a:latin typeface="Garamond" panose="02020404030301010803" pitchFamily="18" charset="0"/>
            </a:endParaRPr>
          </a:p>
        </p:txBody>
      </p:sp>
      <p:sp>
        <p:nvSpPr>
          <p:cNvPr id="30723" name="Rectangle 2"/>
          <p:cNvSpPr>
            <a:spLocks noGrp="1" noChangeArrowheads="1"/>
          </p:cNvSpPr>
          <p:nvPr>
            <p:ph type="title"/>
          </p:nvPr>
        </p:nvSpPr>
        <p:spPr/>
        <p:txBody>
          <a:bodyPr/>
          <a:lstStyle/>
          <a:p>
            <a:pPr eaLnBrk="1" hangingPunct="1"/>
            <a:r>
              <a:rPr lang="en-US" altLang="zh-CN"/>
              <a:t>Java</a:t>
            </a:r>
            <a:r>
              <a:rPr lang="zh-CN" altLang="en-US"/>
              <a:t>在线学习资源</a:t>
            </a:r>
          </a:p>
        </p:txBody>
      </p:sp>
      <p:sp>
        <p:nvSpPr>
          <p:cNvPr id="30724" name="Rectangle 3"/>
          <p:cNvSpPr>
            <a:spLocks noGrp="1" noChangeArrowheads="1"/>
          </p:cNvSpPr>
          <p:nvPr>
            <p:ph type="body" idx="1"/>
          </p:nvPr>
        </p:nvSpPr>
        <p:spPr>
          <a:xfrm>
            <a:off x="457200" y="1600200"/>
            <a:ext cx="8229600" cy="3005138"/>
          </a:xfrm>
        </p:spPr>
        <p:txBody>
          <a:bodyPr/>
          <a:lstStyle/>
          <a:p>
            <a:pPr eaLnBrk="1" hangingPunct="1">
              <a:lnSpc>
                <a:spcPct val="90000"/>
              </a:lnSpc>
            </a:pPr>
            <a:r>
              <a:rPr lang="en-US" altLang="zh-CN" sz="2600" b="1"/>
              <a:t>Sun</a:t>
            </a:r>
            <a:r>
              <a:rPr lang="zh-CN" altLang="en-US" sz="2600" b="1"/>
              <a:t>官方站点，</a:t>
            </a:r>
            <a:r>
              <a:rPr lang="en-US" altLang="zh-CN" sz="2600" b="1"/>
              <a:t>http://java.sun.com</a:t>
            </a:r>
          </a:p>
          <a:p>
            <a:pPr eaLnBrk="1" hangingPunct="1">
              <a:lnSpc>
                <a:spcPct val="90000"/>
              </a:lnSpc>
            </a:pPr>
            <a:r>
              <a:rPr lang="en-US" altLang="zh-CN" b="1"/>
              <a:t>JavaEye  http://www.javaeye.com</a:t>
            </a:r>
          </a:p>
          <a:p>
            <a:pPr eaLnBrk="1" hangingPunct="1">
              <a:lnSpc>
                <a:spcPct val="90000"/>
              </a:lnSpc>
            </a:pPr>
            <a:r>
              <a:rPr lang="en-US" altLang="zh-CN" b="1"/>
              <a:t>Java</a:t>
            </a:r>
            <a:r>
              <a:rPr lang="zh-CN" altLang="en-US" b="1"/>
              <a:t>开源 </a:t>
            </a:r>
            <a:r>
              <a:rPr lang="en-US" altLang="zh-CN" b="1"/>
              <a:t>http://www.open-open.com</a:t>
            </a:r>
            <a:endParaRPr lang="en-US" altLang="zh-CN" sz="2600" b="1"/>
          </a:p>
          <a:p>
            <a:pPr eaLnBrk="1" hangingPunct="1">
              <a:lnSpc>
                <a:spcPct val="90000"/>
              </a:lnSpc>
            </a:pPr>
            <a:r>
              <a:rPr lang="en-US" altLang="zh-CN" sz="2600" b="1"/>
              <a:t>Sun</a:t>
            </a:r>
            <a:r>
              <a:rPr lang="zh-CN" altLang="en-US" sz="2600" b="1"/>
              <a:t>中国技术社区，</a:t>
            </a:r>
            <a:r>
              <a:rPr lang="en-US" altLang="zh-CN" sz="2600" b="1"/>
              <a:t>http://gceclub.sun.com.cn</a:t>
            </a:r>
            <a:r>
              <a:rPr lang="en-US" altLang="zh-CN" b="1"/>
              <a:t> </a:t>
            </a:r>
          </a:p>
          <a:p>
            <a:pPr eaLnBrk="1" hangingPunct="1">
              <a:lnSpc>
                <a:spcPct val="90000"/>
              </a:lnSpc>
            </a:pPr>
            <a:r>
              <a:rPr lang="en-US" altLang="zh-CN" b="1"/>
              <a:t>CSDN</a:t>
            </a:r>
            <a:r>
              <a:rPr lang="zh-CN" altLang="en-US" b="1"/>
              <a:t>技术社区， </a:t>
            </a:r>
            <a:r>
              <a:rPr lang="en-US" altLang="zh-CN" sz="2600" b="1"/>
              <a:t>http://</a:t>
            </a:r>
            <a:r>
              <a:rPr lang="zh-CN" altLang="en-US" b="1"/>
              <a:t> </a:t>
            </a:r>
            <a:r>
              <a:rPr lang="en-US" altLang="zh-CN" b="1"/>
              <a:t>www.csdn.net</a:t>
            </a:r>
          </a:p>
          <a:p>
            <a:pPr eaLnBrk="1" hangingPunct="1">
              <a:lnSpc>
                <a:spcPct val="90000"/>
              </a:lnSpc>
            </a:pPr>
            <a:r>
              <a:rPr lang="zh-CN" altLang="en-US" b="1"/>
              <a:t>中文</a:t>
            </a:r>
            <a:r>
              <a:rPr lang="en-US" altLang="zh-CN" b="1"/>
              <a:t>Java</a:t>
            </a:r>
            <a:r>
              <a:rPr lang="zh-CN" altLang="en-US" b="1"/>
              <a:t>技术网，</a:t>
            </a:r>
            <a:r>
              <a:rPr lang="en-US" altLang="zh-CN" b="1">
                <a:hlinkClick r:id="rId2"/>
              </a:rPr>
              <a:t>http://www.cn-java.com</a:t>
            </a:r>
            <a:endParaRPr lang="en-US" altLang="zh-CN"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03EB5B-BEF8-47AF-8E27-F25336D0C18D}" type="slidenum">
              <a:rPr lang="en-US" altLang="zh-CN">
                <a:latin typeface="Garamond" panose="02020404030301010803" pitchFamily="18" charset="0"/>
              </a:rPr>
              <a:pPr eaLnBrk="1" hangingPunct="1"/>
              <a:t>3</a:t>
            </a:fld>
            <a:endParaRPr lang="en-US" altLang="zh-CN">
              <a:latin typeface="Garamond" panose="02020404030301010803" pitchFamily="18" charset="0"/>
            </a:endParaRPr>
          </a:p>
        </p:txBody>
      </p:sp>
      <p:sp>
        <p:nvSpPr>
          <p:cNvPr id="5123" name="Rectangle 2"/>
          <p:cNvSpPr>
            <a:spLocks noGrp="1" noChangeArrowheads="1"/>
          </p:cNvSpPr>
          <p:nvPr>
            <p:ph type="title"/>
          </p:nvPr>
        </p:nvSpPr>
        <p:spPr/>
        <p:txBody>
          <a:bodyPr/>
          <a:lstStyle/>
          <a:p>
            <a:pPr eaLnBrk="1" hangingPunct="1"/>
            <a:r>
              <a:rPr lang="zh-CN" altLang="en-US" b="1"/>
              <a:t>一、</a:t>
            </a:r>
            <a:r>
              <a:rPr lang="en-US" altLang="zh-CN" b="1"/>
              <a:t>Java</a:t>
            </a:r>
            <a:r>
              <a:rPr lang="zh-CN" altLang="en-US" b="1"/>
              <a:t>的发展历史</a:t>
            </a:r>
            <a:r>
              <a:rPr lang="en-US" altLang="zh-CN" b="1"/>
              <a:t>(</a:t>
            </a:r>
            <a:r>
              <a:rPr lang="zh-CN" altLang="en-US" b="1"/>
              <a:t>续</a:t>
            </a:r>
            <a:r>
              <a:rPr lang="en-US" altLang="zh-CN" b="1"/>
              <a:t>)</a:t>
            </a:r>
          </a:p>
        </p:txBody>
      </p:sp>
      <p:sp>
        <p:nvSpPr>
          <p:cNvPr id="5124" name="Rectangle 3"/>
          <p:cNvSpPr>
            <a:spLocks noGrp="1" noChangeArrowheads="1"/>
          </p:cNvSpPr>
          <p:nvPr>
            <p:ph type="body" idx="1"/>
          </p:nvPr>
        </p:nvSpPr>
        <p:spPr>
          <a:xfrm>
            <a:off x="457200" y="1600200"/>
            <a:ext cx="8507413" cy="4530725"/>
          </a:xfrm>
        </p:spPr>
        <p:txBody>
          <a:bodyPr/>
          <a:lstStyle/>
          <a:p>
            <a:pPr eaLnBrk="1" hangingPunct="1"/>
            <a:r>
              <a:rPr lang="en-US" altLang="zh-CN" sz="2800" dirty="0">
                <a:latin typeface="Times New Roman" panose="02020603050405020304" pitchFamily="18" charset="0"/>
                <a:cs typeface="Times New Roman" panose="02020603050405020304" pitchFamily="18" charset="0"/>
              </a:rPr>
              <a:t>1998</a:t>
            </a:r>
            <a:r>
              <a:rPr lang="zh-CN" altLang="en-US" sz="2800" dirty="0">
                <a:latin typeface="Times New Roman" panose="02020603050405020304" pitchFamily="18" charset="0"/>
                <a:cs typeface="Times New Roman" panose="02020603050405020304" pitchFamily="18" charset="0"/>
              </a:rPr>
              <a:t>年，</a:t>
            </a:r>
            <a:r>
              <a:rPr lang="en-US" altLang="zh-CN" sz="2800" dirty="0">
                <a:latin typeface="Times New Roman" panose="02020603050405020304" pitchFamily="18" charset="0"/>
                <a:cs typeface="Times New Roman" panose="02020603050405020304" pitchFamily="18" charset="0"/>
              </a:rPr>
              <a:t>JDK1.2</a:t>
            </a:r>
            <a:r>
              <a:rPr lang="zh-CN" altLang="en-US" sz="2800" dirty="0">
                <a:latin typeface="Times New Roman" panose="02020603050405020304" pitchFamily="18" charset="0"/>
                <a:cs typeface="Times New Roman" panose="02020603050405020304" pitchFamily="18" charset="0"/>
              </a:rPr>
              <a:t>版本发布。同时</a:t>
            </a:r>
            <a:r>
              <a:rPr lang="en-US" altLang="zh-CN" sz="2800" dirty="0">
                <a:latin typeface="Times New Roman" panose="02020603050405020304" pitchFamily="18" charset="0"/>
                <a:cs typeface="Times New Roman" panose="02020603050405020304" pitchFamily="18" charset="0"/>
              </a:rPr>
              <a:t>Sun</a:t>
            </a:r>
            <a:r>
              <a:rPr lang="zh-CN" altLang="en-US" sz="2800" dirty="0">
                <a:latin typeface="Times New Roman" panose="02020603050405020304" pitchFamily="18" charset="0"/>
                <a:cs typeface="Times New Roman" panose="02020603050405020304" pitchFamily="18" charset="0"/>
              </a:rPr>
              <a:t>发布了</a:t>
            </a:r>
            <a:r>
              <a:rPr lang="en-US" altLang="zh-CN" sz="2800" dirty="0">
                <a:latin typeface="Times New Roman" panose="02020603050405020304" pitchFamily="18" charset="0"/>
                <a:cs typeface="Times New Roman" panose="02020603050405020304" pitchFamily="18" charset="0"/>
              </a:rPr>
              <a:t>JSP/Servlet</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EJB</a:t>
            </a:r>
            <a:r>
              <a:rPr lang="zh-CN" altLang="en-US" sz="2800" dirty="0">
                <a:latin typeface="Times New Roman" panose="02020603050405020304" pitchFamily="18" charset="0"/>
                <a:cs typeface="Times New Roman" panose="02020603050405020304" pitchFamily="18" charset="0"/>
              </a:rPr>
              <a:t>规范以及将</a:t>
            </a:r>
            <a:r>
              <a:rPr lang="en-US" altLang="zh-CN" sz="2800" dirty="0">
                <a:latin typeface="Times New Roman" panose="02020603050405020304" pitchFamily="18" charset="0"/>
                <a:cs typeface="Times New Roman" panose="02020603050405020304" pitchFamily="18" charset="0"/>
              </a:rPr>
              <a:t>Java</a:t>
            </a:r>
            <a:r>
              <a:rPr lang="zh-CN" altLang="en-US" sz="2800" dirty="0">
                <a:latin typeface="Times New Roman" panose="02020603050405020304" pitchFamily="18" charset="0"/>
                <a:cs typeface="Times New Roman" panose="02020603050405020304" pitchFamily="18" charset="0"/>
              </a:rPr>
              <a:t>分成了</a:t>
            </a:r>
            <a:r>
              <a:rPr lang="en-US" altLang="zh-CN" sz="2800" dirty="0">
                <a:latin typeface="Times New Roman" panose="02020603050405020304" pitchFamily="18" charset="0"/>
                <a:cs typeface="Times New Roman" panose="02020603050405020304" pitchFamily="18" charset="0"/>
              </a:rPr>
              <a:t>J2EE</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J2SE</a:t>
            </a:r>
            <a:r>
              <a:rPr lang="zh-CN" altLang="en-US"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J2ME </a:t>
            </a:r>
            <a:endParaRPr lang="en-US" altLang="zh-CN" sz="2800" b="1" dirty="0">
              <a:latin typeface="Times New Roman" panose="02020603050405020304" pitchFamily="18" charset="0"/>
              <a:cs typeface="Times New Roman" panose="02020603050405020304" pitchFamily="18" charset="0"/>
            </a:endParaRPr>
          </a:p>
          <a:p>
            <a:pPr eaLnBrk="1" hangingPunct="1"/>
            <a:r>
              <a:rPr lang="en-US" altLang="zh-CN" sz="2800" b="1" dirty="0">
                <a:latin typeface="Times New Roman" panose="02020603050405020304" pitchFamily="18" charset="0"/>
                <a:cs typeface="Times New Roman" panose="02020603050405020304" pitchFamily="18" charset="0"/>
              </a:rPr>
              <a:t>JDK1.3(2000</a:t>
            </a:r>
            <a:r>
              <a:rPr lang="zh-CN" altLang="en-US" sz="2800" b="1" dirty="0">
                <a:latin typeface="Times New Roman" panose="02020603050405020304" pitchFamily="18" charset="0"/>
                <a:cs typeface="Times New Roman" panose="02020603050405020304" pitchFamily="18" charset="0"/>
              </a:rPr>
              <a:t>年</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 JDK1.4(2002</a:t>
            </a:r>
            <a:r>
              <a:rPr lang="zh-CN" altLang="en-US" sz="2800" b="1" dirty="0">
                <a:latin typeface="Times New Roman" panose="02020603050405020304" pitchFamily="18" charset="0"/>
                <a:cs typeface="Times New Roman" panose="02020603050405020304" pitchFamily="18" charset="0"/>
              </a:rPr>
              <a:t>年</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 JDK1.5(2004</a:t>
            </a:r>
            <a:r>
              <a:rPr lang="zh-CN" altLang="en-US" sz="2800" b="1" dirty="0">
                <a:latin typeface="Times New Roman" panose="02020603050405020304" pitchFamily="18" charset="0"/>
                <a:cs typeface="Times New Roman" panose="02020603050405020304" pitchFamily="18" charset="0"/>
              </a:rPr>
              <a:t>年</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JDK1.6(2006</a:t>
            </a:r>
            <a:r>
              <a:rPr lang="zh-CN" altLang="en-US" sz="2800" b="1" dirty="0">
                <a:latin typeface="Times New Roman" panose="02020603050405020304" pitchFamily="18" charset="0"/>
                <a:cs typeface="Times New Roman" panose="02020603050405020304" pitchFamily="18" charset="0"/>
              </a:rPr>
              <a:t>年</a:t>
            </a:r>
            <a:r>
              <a:rPr lang="en-US" altLang="zh-CN" sz="2800" b="1" dirty="0">
                <a:latin typeface="Times New Roman" panose="02020603050405020304" pitchFamily="18" charset="0"/>
                <a:cs typeface="Times New Roman" panose="02020603050405020304" pitchFamily="18" charset="0"/>
              </a:rPr>
              <a:t>) ……</a:t>
            </a:r>
          </a:p>
          <a:p>
            <a:pPr eaLnBrk="1" hangingPunct="1"/>
            <a:endParaRPr lang="en-US" altLang="zh-CN" sz="28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a:p>
            <a:pPr eaLnBrk="1" hangingPunct="1">
              <a:lnSpc>
                <a:spcPct val="80000"/>
              </a:lnSpc>
            </a:pPr>
            <a:r>
              <a:rPr lang="zh-CN" altLang="en-US" sz="28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最新版本：</a:t>
            </a:r>
            <a:r>
              <a:rPr lang="en-US" altLang="zh-CN" sz="28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JDK20</a:t>
            </a:r>
            <a:r>
              <a:rPr lang="zh-CN" altLang="en-US" sz="28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hlinkClick r:id="rId2"/>
              </a:rPr>
              <a:t> </a:t>
            </a:r>
            <a:r>
              <a:rPr lang="en-US" altLang="zh-CN" sz="28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https://www.oracle.com/java/technologies/downloads/ </a:t>
            </a:r>
            <a:r>
              <a:rPr lang="zh-CN" altLang="en-US" sz="28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8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a:p>
            <a:pPr eaLnBrk="1" hangingPunct="1">
              <a:lnSpc>
                <a:spcPct val="80000"/>
              </a:lnSpc>
            </a:pPr>
            <a:r>
              <a:rPr lang="en-US" altLang="zh-CN" sz="2800" b="1" i="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2009</a:t>
            </a:r>
            <a:r>
              <a:rPr lang="zh-CN" altLang="en-US" sz="2800" b="1" i="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年，</a:t>
            </a:r>
            <a:r>
              <a:rPr lang="en-US" altLang="zh-CN" sz="2800" i="1" dirty="0">
                <a:solidFill>
                  <a:srgbClr val="FF0000"/>
                </a:solidFill>
                <a:latin typeface="Times New Roman" panose="02020603050405020304" pitchFamily="18" charset="0"/>
                <a:cs typeface="Times New Roman" panose="02020603050405020304" pitchFamily="18" charset="0"/>
              </a:rPr>
              <a:t>Oracle </a:t>
            </a:r>
            <a:r>
              <a:rPr lang="zh-CN" altLang="en-US" sz="2800" i="1" dirty="0">
                <a:solidFill>
                  <a:srgbClr val="FF0000"/>
                </a:solidFill>
                <a:latin typeface="Times New Roman" panose="02020603050405020304" pitchFamily="18" charset="0"/>
                <a:cs typeface="Times New Roman" panose="02020603050405020304" pitchFamily="18" charset="0"/>
              </a:rPr>
              <a:t>公司收购 </a:t>
            </a:r>
            <a:r>
              <a:rPr lang="en-US" altLang="zh-CN" sz="2800" i="1" dirty="0">
                <a:solidFill>
                  <a:srgbClr val="FF0000"/>
                </a:solidFill>
                <a:latin typeface="Times New Roman" panose="02020603050405020304" pitchFamily="18" charset="0"/>
                <a:cs typeface="Times New Roman" panose="02020603050405020304" pitchFamily="18" charset="0"/>
              </a:rPr>
              <a:t>Sun Microsystems </a:t>
            </a:r>
            <a:r>
              <a:rPr lang="zh-CN" altLang="en-US" sz="2800" i="1" dirty="0">
                <a:solidFill>
                  <a:srgbClr val="FF0000"/>
                </a:solidFill>
                <a:latin typeface="Times New Roman" panose="02020603050405020304" pitchFamily="18" charset="0"/>
                <a:cs typeface="Times New Roman" panose="02020603050405020304" pitchFamily="18" charset="0"/>
              </a:rPr>
              <a:t>公司</a:t>
            </a:r>
            <a:endParaRPr lang="en-US" altLang="zh-CN" sz="2800" b="1" i="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a:p>
            <a:pPr eaLnBrk="1" hangingPunct="1">
              <a:lnSpc>
                <a:spcPct val="80000"/>
              </a:lnSpc>
            </a:pPr>
            <a:endParaRPr lang="en-US" altLang="zh-CN" sz="3300" b="1" dirty="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125" name="Rectangle 4"/>
          <p:cNvSpPr>
            <a:spLocks noChangeArrowheads="1"/>
          </p:cNvSpPr>
          <p:nvPr/>
        </p:nvSpPr>
        <p:spPr bwMode="auto">
          <a:xfrm>
            <a:off x="0" y="6216650"/>
            <a:ext cx="730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rgbClr val="0000CC"/>
                </a:solidFill>
              </a:rPr>
              <a:t>摘自：</a:t>
            </a:r>
            <a:r>
              <a:rPr kumimoji="1" lang="en-US" altLang="zh-CN" b="1">
                <a:solidFill>
                  <a:srgbClr val="0000CC"/>
                </a:solidFill>
              </a:rPr>
              <a:t>Java</a:t>
            </a:r>
            <a:r>
              <a:rPr kumimoji="1" lang="zh-CN" altLang="en-US" b="1">
                <a:solidFill>
                  <a:srgbClr val="0000CC"/>
                </a:solidFill>
              </a:rPr>
              <a:t>十年的发展轨迹和历史变迁 </a:t>
            </a:r>
          </a:p>
          <a:p>
            <a:pPr eaLnBrk="1" hangingPunct="1"/>
            <a:r>
              <a:rPr kumimoji="1" lang="en-US" altLang="zh-CN" b="1">
                <a:solidFill>
                  <a:srgbClr val="0000CC"/>
                </a:solidFill>
              </a:rPr>
              <a:t>http://www.enet.com.cn/article/2007/0125/A20070125410199.shtml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501D275-B9C9-48DF-8088-830643C6BB46}" type="slidenum">
              <a:rPr lang="en-US" altLang="zh-CN">
                <a:latin typeface="Garamond" panose="02020404030301010803" pitchFamily="18" charset="0"/>
              </a:rPr>
              <a:pPr eaLnBrk="1" hangingPunct="1"/>
              <a:t>30</a:t>
            </a:fld>
            <a:endParaRPr lang="en-US" altLang="zh-CN">
              <a:latin typeface="Garamond" panose="02020404030301010803" pitchFamily="18" charset="0"/>
            </a:endParaRPr>
          </a:p>
        </p:txBody>
      </p:sp>
      <p:grpSp>
        <p:nvGrpSpPr>
          <p:cNvPr id="31747" name="Group 2"/>
          <p:cNvGrpSpPr>
            <a:grpSpLocks/>
          </p:cNvGrpSpPr>
          <p:nvPr/>
        </p:nvGrpSpPr>
        <p:grpSpPr bwMode="auto">
          <a:xfrm>
            <a:off x="2051050" y="1557338"/>
            <a:ext cx="4752975" cy="4508500"/>
            <a:chOff x="1668" y="760"/>
            <a:chExt cx="2580" cy="3360"/>
          </a:xfrm>
        </p:grpSpPr>
        <p:sp>
          <p:nvSpPr>
            <p:cNvPr id="31749" name="Rectangle 3"/>
            <p:cNvSpPr>
              <a:spLocks noChangeArrowheads="1"/>
            </p:cNvSpPr>
            <p:nvPr/>
          </p:nvSpPr>
          <p:spPr bwMode="auto">
            <a:xfrm>
              <a:off x="1668" y="760"/>
              <a:ext cx="2580" cy="3360"/>
            </a:xfrm>
            <a:prstGeom prst="rect">
              <a:avLst/>
            </a:prstGeom>
            <a:gradFill rotWithShape="0">
              <a:gsLst>
                <a:gs pos="0">
                  <a:srgbClr val="AFB100"/>
                </a:gs>
                <a:gs pos="100000">
                  <a:srgbClr val="FAFD00"/>
                </a:gs>
              </a:gsLst>
              <a:lin ang="18900000" scaled="1"/>
            </a:gradFill>
            <a:ln>
              <a:noFill/>
            </a:ln>
            <a:effectLst>
              <a:outerShdw dist="107763"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lIns="93067" tIns="45717" rIns="93067" bIns="4571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1750" name="Object 4">
              <a:hlinkClick r:id="" action="ppaction://ole?verb=0"/>
            </p:cNvPr>
            <p:cNvGraphicFramePr>
              <a:graphicFrameLocks/>
            </p:cNvGraphicFramePr>
            <p:nvPr/>
          </p:nvGraphicFramePr>
          <p:xfrm>
            <a:off x="1736" y="925"/>
            <a:ext cx="2433" cy="3019"/>
          </p:xfrm>
          <a:graphic>
            <a:graphicData uri="http://schemas.openxmlformats.org/presentationml/2006/ole">
              <mc:AlternateContent xmlns:mc="http://schemas.openxmlformats.org/markup-compatibility/2006">
                <mc:Choice xmlns:v="urn:schemas-microsoft-com:vml" Requires="v">
                  <p:oleObj spid="_x0000_s31786" name="Clip" r:id="rId3" imgW="2022653" imgH="2405786" progId="MS_ClipArt_Gallery.2">
                    <p:embed/>
                  </p:oleObj>
                </mc:Choice>
                <mc:Fallback>
                  <p:oleObj name="Clip" r:id="rId3" imgW="2022653" imgH="2405786" progId="MS_ClipArt_Gallery.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 y="925"/>
                          <a:ext cx="2433" cy="3019"/>
                        </a:xfrm>
                        <a:prstGeom prst="rect">
                          <a:avLst/>
                        </a:prstGeom>
                        <a:gradFill rotWithShape="0">
                          <a:gsLst>
                            <a:gs pos="0">
                              <a:srgbClr val="AFB100"/>
                            </a:gs>
                            <a:gs pos="100000">
                              <a:srgbClr val="FAFD00"/>
                            </a:gs>
                          </a:gsLst>
                          <a:lin ang="18900000" scaled="1"/>
                        </a:gra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sp>
        <p:nvSpPr>
          <p:cNvPr id="31748" name="Rectangle 5"/>
          <p:cNvSpPr>
            <a:spLocks noChangeArrowheads="1"/>
          </p:cNvSpPr>
          <p:nvPr/>
        </p:nvSpPr>
        <p:spPr bwMode="auto">
          <a:xfrm>
            <a:off x="1908175" y="547688"/>
            <a:ext cx="5256213" cy="758825"/>
          </a:xfrm>
          <a:prstGeom prst="rect">
            <a:avLst/>
          </a:prstGeom>
          <a:gradFill rotWithShape="0">
            <a:gsLst>
              <a:gs pos="0">
                <a:srgbClr val="FAFD00"/>
              </a:gs>
              <a:gs pos="100000">
                <a:srgbClr val="FCFE66"/>
              </a:gs>
            </a:gsLst>
            <a:lin ang="5400000" scaled="1"/>
          </a:gradFill>
          <a:ln>
            <a:noFill/>
          </a:ln>
          <a:effectLst>
            <a:outerShdw dist="107763"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lIns="90480" tIns="44446" rIns="90480"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4400" b="1" i="1">
                <a:solidFill>
                  <a:srgbClr val="0033CC"/>
                </a:solidFill>
                <a:latin typeface="Monotype Corsiva" panose="03010101010201010101" pitchFamily="66" charset="0"/>
              </a:rPr>
              <a:t>Thank You… Any </a:t>
            </a:r>
            <a:r>
              <a:rPr lang="en-US" altLang="zh-CN" sz="4400" b="1" i="1">
                <a:solidFill>
                  <a:srgbClr val="FF0000"/>
                </a:solidFill>
                <a:latin typeface="Monotype Corsiva" panose="03010101010201010101" pitchFamily="66" charset="0"/>
              </a:rPr>
              <a:t>??</a:t>
            </a:r>
            <a:endParaRPr lang="en-US" altLang="zh-CN" sz="4400" b="1" i="1">
              <a:solidFill>
                <a:srgbClr val="0033CC"/>
              </a:solidFill>
              <a:latin typeface="Monotype Corsiva" panose="03010101010201010101"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E501EF-8FE2-48F8-9DAF-B7561D76B65D}" type="slidenum">
              <a:rPr lang="en-US" altLang="zh-CN">
                <a:latin typeface="Garamond" panose="02020404030301010803" pitchFamily="18" charset="0"/>
              </a:rPr>
              <a:pPr eaLnBrk="1" hangingPunct="1"/>
              <a:t>4</a:t>
            </a:fld>
            <a:endParaRPr lang="en-US" altLang="zh-CN">
              <a:latin typeface="Garamond" panose="02020404030301010803" pitchFamily="18" charset="0"/>
            </a:endParaRPr>
          </a:p>
        </p:txBody>
      </p:sp>
      <p:sp>
        <p:nvSpPr>
          <p:cNvPr id="6147" name="Rectangle 2"/>
          <p:cNvSpPr>
            <a:spLocks noGrp="1" noChangeArrowheads="1"/>
          </p:cNvSpPr>
          <p:nvPr>
            <p:ph type="title"/>
          </p:nvPr>
        </p:nvSpPr>
        <p:spPr/>
        <p:txBody>
          <a:bodyPr/>
          <a:lstStyle/>
          <a:p>
            <a:pPr eaLnBrk="1" hangingPunct="1"/>
            <a:r>
              <a:rPr lang="en-US" altLang="zh-CN" sz="4000" dirty="0"/>
              <a:t>Java</a:t>
            </a:r>
            <a:r>
              <a:rPr lang="zh-CN" altLang="en-US" sz="4000" dirty="0"/>
              <a:t>的现状：全球有多少</a:t>
            </a:r>
            <a:r>
              <a:rPr lang="en-US" altLang="zh-CN" sz="4000" dirty="0"/>
              <a:t>Java</a:t>
            </a:r>
            <a:r>
              <a:rPr lang="zh-CN" altLang="en-US" sz="4000" dirty="0"/>
              <a:t>程序员</a:t>
            </a:r>
          </a:p>
        </p:txBody>
      </p:sp>
      <p:sp>
        <p:nvSpPr>
          <p:cNvPr id="6148" name="Rectangle 3"/>
          <p:cNvSpPr>
            <a:spLocks noGrp="1" noChangeArrowheads="1"/>
          </p:cNvSpPr>
          <p:nvPr>
            <p:ph type="body" idx="1"/>
          </p:nvPr>
        </p:nvSpPr>
        <p:spPr/>
        <p:txBody>
          <a:bodyPr/>
          <a:lstStyle/>
          <a:p>
            <a:pPr eaLnBrk="1" hangingPunct="1"/>
            <a:r>
              <a:rPr lang="en-US" altLang="zh-CN" dirty="0"/>
              <a:t>Oracle</a:t>
            </a:r>
            <a:r>
              <a:rPr lang="zh-CN" altLang="en-US" dirty="0"/>
              <a:t>：</a:t>
            </a:r>
            <a:r>
              <a:rPr lang="zh-CN" altLang="en-US" b="1" dirty="0"/>
              <a:t>约</a:t>
            </a:r>
            <a:r>
              <a:rPr lang="en-US" altLang="zh-CN" b="1" dirty="0"/>
              <a:t>900</a:t>
            </a:r>
            <a:r>
              <a:rPr lang="zh-CN" altLang="en-US" b="1" dirty="0"/>
              <a:t>万</a:t>
            </a:r>
            <a:endParaRPr lang="en-US" altLang="zh-CN" b="1" dirty="0"/>
          </a:p>
          <a:p>
            <a:pPr eaLnBrk="1" hangingPunct="1"/>
            <a:r>
              <a:rPr lang="en-US" altLang="zh-CN" dirty="0"/>
              <a:t>Wikipedia</a:t>
            </a:r>
            <a:r>
              <a:rPr lang="zh-CN" altLang="en-US" dirty="0"/>
              <a:t>：</a:t>
            </a:r>
            <a:r>
              <a:rPr lang="zh-CN" altLang="en-US" b="1" dirty="0"/>
              <a:t>约</a:t>
            </a:r>
            <a:r>
              <a:rPr lang="en-US" altLang="zh-CN" b="1" dirty="0"/>
              <a:t>1000</a:t>
            </a:r>
            <a:r>
              <a:rPr lang="zh-CN" altLang="en-US" b="1" dirty="0"/>
              <a:t>万</a:t>
            </a:r>
            <a:endParaRPr lang="en-US" altLang="zh-CN" b="1" dirty="0"/>
          </a:p>
          <a:p>
            <a:pPr eaLnBrk="1" hangingPunct="1"/>
            <a:r>
              <a:rPr lang="en-US" altLang="zh-CN" dirty="0"/>
              <a:t>Evans Data Corporation</a:t>
            </a:r>
            <a:r>
              <a:rPr lang="zh-CN" altLang="en-US" dirty="0"/>
              <a:t>（</a:t>
            </a:r>
            <a:r>
              <a:rPr lang="en-US" altLang="zh-CN" dirty="0"/>
              <a:t>The 2009 Global Developer Population and Demographics Survey</a:t>
            </a:r>
            <a:r>
              <a:rPr lang="zh-CN" altLang="en-US" dirty="0"/>
              <a:t>）：</a:t>
            </a:r>
            <a:r>
              <a:rPr lang="en-US" altLang="zh-CN" b="1" dirty="0"/>
              <a:t>9,007,346</a:t>
            </a:r>
          </a:p>
          <a:p>
            <a:pPr eaLnBrk="1" hangingPunct="1">
              <a:buFont typeface="Wingdings" panose="05000000000000000000" pitchFamily="2" charset="2"/>
              <a:buNone/>
            </a:pPr>
            <a:r>
              <a:rPr lang="zh-CN" altLang="en-US" sz="2000" b="1" dirty="0"/>
              <a:t>来源</a:t>
            </a:r>
            <a:r>
              <a:rPr lang="en-US" altLang="zh-CN" sz="2000" b="1" dirty="0"/>
              <a:t>: </a:t>
            </a:r>
          </a:p>
          <a:p>
            <a:pPr eaLnBrk="1" hangingPunct="1">
              <a:buFont typeface="Wingdings" panose="05000000000000000000" pitchFamily="2" charset="2"/>
              <a:buNone/>
            </a:pPr>
            <a:r>
              <a:rPr lang="en-US" altLang="zh-CN" sz="1800" b="1" dirty="0"/>
              <a:t>[1]</a:t>
            </a:r>
            <a:r>
              <a:rPr lang="en-US" altLang="zh-CN" sz="1800" b="1" dirty="0" err="1"/>
              <a:t>Priit</a:t>
            </a:r>
            <a:r>
              <a:rPr lang="en-US" altLang="zh-CN" sz="1800" b="1" dirty="0"/>
              <a:t> Potter, How many Java developers are there in the world.  http://plumbr.eu/blog/how-many-java-developers-in-the-world,2012.7.18</a:t>
            </a:r>
          </a:p>
          <a:p>
            <a:pPr eaLnBrk="1" hangingPunct="1">
              <a:buFont typeface="Wingdings" panose="05000000000000000000" pitchFamily="2" charset="2"/>
              <a:buNone/>
            </a:pPr>
            <a:r>
              <a:rPr lang="en-US" altLang="zh-CN" sz="1800" b="1" dirty="0"/>
              <a:t>[2]http://www.numberof.net/number-of-java-developers</a:t>
            </a:r>
          </a:p>
          <a:p>
            <a:pPr eaLnBrk="1" hangingPunct="1">
              <a:buFont typeface="Wingdings" panose="05000000000000000000" pitchFamily="2" charset="2"/>
              <a:buNone/>
            </a:pPr>
            <a:r>
              <a:rPr lang="en-US" altLang="zh-CN" sz="1800" b="1" dirty="0"/>
              <a:t>[3] http://www.tiobe.com/index.php/content/paperinfo/tpci/index.html</a:t>
            </a:r>
            <a:endParaRPr lang="zh-CN" altLang="en-US" sz="1800" b="1" dirty="0"/>
          </a:p>
        </p:txBody>
      </p:sp>
      <p:sp>
        <p:nvSpPr>
          <p:cNvPr id="3" name="矩形 2"/>
          <p:cNvSpPr/>
          <p:nvPr/>
        </p:nvSpPr>
        <p:spPr>
          <a:xfrm>
            <a:off x="683568" y="6313487"/>
            <a:ext cx="3685689" cy="369332"/>
          </a:xfrm>
          <a:prstGeom prst="rect">
            <a:avLst/>
          </a:prstGeom>
        </p:spPr>
        <p:txBody>
          <a:bodyPr wrap="none">
            <a:spAutoFit/>
          </a:bodyPr>
          <a:lstStyle/>
          <a:p>
            <a:r>
              <a:rPr lang="en-US" altLang="zh-CN" dirty="0">
                <a:hlinkClick r:id="rId2"/>
              </a:rPr>
              <a:t>https://www.tiobe.com/tiobe-index/</a:t>
            </a:r>
            <a:endParaRPr lang="zh-CN" altLang="en-US" dirty="0"/>
          </a:p>
        </p:txBody>
      </p:sp>
      <p:pic>
        <p:nvPicPr>
          <p:cNvPr id="5" name="图片 4"/>
          <p:cNvPicPr>
            <a:picLocks noChangeAspect="1"/>
          </p:cNvPicPr>
          <p:nvPr/>
        </p:nvPicPr>
        <p:blipFill>
          <a:blip r:embed="rId3"/>
          <a:stretch>
            <a:fillRect/>
          </a:stretch>
        </p:blipFill>
        <p:spPr>
          <a:xfrm>
            <a:off x="179512" y="0"/>
            <a:ext cx="8053022" cy="6858000"/>
          </a:xfrm>
          <a:prstGeom prst="rect">
            <a:avLst/>
          </a:prstGeom>
        </p:spPr>
      </p:pic>
      <p:pic>
        <p:nvPicPr>
          <p:cNvPr id="3277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28369"/>
          <a:stretch/>
        </p:blipFill>
        <p:spPr bwMode="auto">
          <a:xfrm>
            <a:off x="179512" y="87590"/>
            <a:ext cx="8469238" cy="6682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a:extLst>
              <a:ext uri="{FF2B5EF4-FFF2-40B4-BE49-F238E27FC236}">
                <a16:creationId xmlns:a16="http://schemas.microsoft.com/office/drawing/2014/main" id="{5FABE6D9-753D-4D39-9B12-8871A1BAD576}"/>
              </a:ext>
            </a:extLst>
          </p:cNvPr>
          <p:cNvPicPr>
            <a:picLocks noChangeAspect="1"/>
          </p:cNvPicPr>
          <p:nvPr/>
        </p:nvPicPr>
        <p:blipFill>
          <a:blip r:embed="rId5"/>
          <a:stretch>
            <a:fillRect/>
          </a:stretch>
        </p:blipFill>
        <p:spPr>
          <a:xfrm>
            <a:off x="0" y="164726"/>
            <a:ext cx="9144000" cy="6528547"/>
          </a:xfrm>
          <a:prstGeom prst="rect">
            <a:avLst/>
          </a:prstGeom>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1"/>
                                        </p:tgtEl>
                                        <p:attrNameLst>
                                          <p:attrName>style.visibility</p:attrName>
                                        </p:attrNameLst>
                                      </p:cBhvr>
                                      <p:to>
                                        <p:strVal val="visible"/>
                                      </p:to>
                                    </p:set>
                                    <p:anim calcmode="lin" valueType="num">
                                      <p:cBhvr additive="base">
                                        <p:cTn id="19" dur="500" fill="hold"/>
                                        <p:tgtEl>
                                          <p:spTgt spid="32771"/>
                                        </p:tgtEl>
                                        <p:attrNameLst>
                                          <p:attrName>ppt_x</p:attrName>
                                        </p:attrNameLst>
                                      </p:cBhvr>
                                      <p:tavLst>
                                        <p:tav tm="0">
                                          <p:val>
                                            <p:strVal val="#ppt_x"/>
                                          </p:val>
                                        </p:tav>
                                        <p:tav tm="100000">
                                          <p:val>
                                            <p:strVal val="#ppt_x"/>
                                          </p:val>
                                        </p:tav>
                                      </p:tavLst>
                                    </p:anim>
                                    <p:anim calcmode="lin" valueType="num">
                                      <p:cBhvr additive="base">
                                        <p:cTn id="20" dur="500" fill="hold"/>
                                        <p:tgtEl>
                                          <p:spTgt spid="3277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C7BAFEE-E234-42BC-B9D1-9951A4157305}" type="slidenum">
              <a:rPr lang="en-US" altLang="zh-CN">
                <a:latin typeface="Garamond" panose="02020404030301010803" pitchFamily="18" charset="0"/>
              </a:rPr>
              <a:pPr eaLnBrk="1" hangingPunct="1"/>
              <a:t>5</a:t>
            </a:fld>
            <a:endParaRPr lang="en-US" altLang="zh-CN">
              <a:latin typeface="Garamond" panose="02020404030301010803" pitchFamily="18" charset="0"/>
            </a:endParaRPr>
          </a:p>
        </p:txBody>
      </p:sp>
      <p:sp>
        <p:nvSpPr>
          <p:cNvPr id="7171" name="Rectangle 2"/>
          <p:cNvSpPr>
            <a:spLocks noGrp="1" noChangeArrowheads="1"/>
          </p:cNvSpPr>
          <p:nvPr>
            <p:ph type="title"/>
          </p:nvPr>
        </p:nvSpPr>
        <p:spPr/>
        <p:txBody>
          <a:bodyPr/>
          <a:lstStyle/>
          <a:p>
            <a:pPr eaLnBrk="1" hangingPunct="1"/>
            <a:r>
              <a:rPr lang="en-US" altLang="zh-CN"/>
              <a:t>Java</a:t>
            </a:r>
            <a:r>
              <a:rPr lang="zh-CN" altLang="en-US"/>
              <a:t>的现状：主要应用</a:t>
            </a:r>
          </a:p>
        </p:txBody>
      </p:sp>
      <p:sp>
        <p:nvSpPr>
          <p:cNvPr id="7172" name="Rectangle 3"/>
          <p:cNvSpPr>
            <a:spLocks noGrp="1" noChangeArrowheads="1"/>
          </p:cNvSpPr>
          <p:nvPr>
            <p:ph type="body" idx="1"/>
          </p:nvPr>
        </p:nvSpPr>
        <p:spPr/>
        <p:txBody>
          <a:bodyPr/>
          <a:lstStyle/>
          <a:p>
            <a:pPr eaLnBrk="1" hangingPunct="1"/>
            <a:r>
              <a:rPr lang="zh-CN" altLang="en-US" b="1"/>
              <a:t>开发大规模的商业应用软件</a:t>
            </a:r>
            <a:endParaRPr lang="en-US" altLang="zh-CN" b="1"/>
          </a:p>
          <a:p>
            <a:pPr eaLnBrk="1" hangingPunct="1"/>
            <a:r>
              <a:rPr lang="zh-CN" altLang="en-US" b="1"/>
              <a:t>增强网络服务的功能</a:t>
            </a:r>
            <a:endParaRPr lang="en-US" altLang="zh-CN" b="1"/>
          </a:p>
          <a:p>
            <a:pPr eaLnBrk="1" hangingPunct="1"/>
            <a:r>
              <a:rPr lang="zh-CN" altLang="en-US" b="1"/>
              <a:t>开发智能消费型电子产品的应用软件</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Java</a:t>
            </a:r>
            <a:r>
              <a:rPr lang="zh-CN" altLang="en-US"/>
              <a:t>开发人员</a:t>
            </a:r>
            <a:br>
              <a:rPr lang="en-US" altLang="zh-CN"/>
            </a:br>
            <a:r>
              <a:rPr lang="zh-CN" altLang="en-US"/>
              <a:t>成长图</a:t>
            </a:r>
          </a:p>
        </p:txBody>
      </p:sp>
      <p:sp>
        <p:nvSpPr>
          <p:cNvPr id="4" name="灯片编号占位符 3"/>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6495016-7904-4637-AB57-E8CCDEF029A7}" type="slidenum">
              <a:rPr lang="en-US" altLang="zh-CN">
                <a:latin typeface="Garamond" panose="02020404030301010803" pitchFamily="18" charset="0"/>
              </a:rPr>
              <a:pPr eaLnBrk="1" hangingPunct="1"/>
              <a:t>6</a:t>
            </a:fld>
            <a:endParaRPr lang="en-US" altLang="zh-CN">
              <a:latin typeface="Garamond" panose="02020404030301010803" pitchFamily="18" charset="0"/>
            </a:endParaRPr>
          </a:p>
        </p:txBody>
      </p:sp>
      <p:pic>
        <p:nvPicPr>
          <p:cNvPr id="8196" name="Picture 2" descr="http://www.yaxingdz.com/images/1184814_1267406727Wej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727" y="45615"/>
            <a:ext cx="4176713" cy="633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0E416BED-39B3-4937-80E0-51FDC2399D8A}"/>
              </a:ext>
            </a:extLst>
          </p:cNvPr>
          <p:cNvPicPr>
            <a:picLocks noChangeAspect="1"/>
          </p:cNvPicPr>
          <p:nvPr/>
        </p:nvPicPr>
        <p:blipFill rotWithShape="1">
          <a:blip r:embed="rId3">
            <a:extLst>
              <a:ext uri="{28A0092B-C50C-407E-A947-70E740481C1C}">
                <a14:useLocalDpi xmlns:a14="http://schemas.microsoft.com/office/drawing/2010/main" val="0"/>
              </a:ext>
            </a:extLst>
          </a:blip>
          <a:srcRect b="4051"/>
          <a:stretch/>
        </p:blipFill>
        <p:spPr>
          <a:xfrm>
            <a:off x="4283968" y="-1"/>
            <a:ext cx="4325010" cy="687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F24994E-16F1-48DF-8082-62D0B4C84D4B}" type="slidenum">
              <a:rPr lang="en-US" altLang="zh-CN">
                <a:latin typeface="Garamond" panose="02020404030301010803" pitchFamily="18" charset="0"/>
              </a:rPr>
              <a:pPr eaLnBrk="1" hangingPunct="1"/>
              <a:t>7</a:t>
            </a:fld>
            <a:endParaRPr lang="en-US" altLang="zh-CN">
              <a:latin typeface="Garamond" panose="02020404030301010803" pitchFamily="18" charset="0"/>
            </a:endParaRPr>
          </a:p>
        </p:txBody>
      </p:sp>
      <p:sp>
        <p:nvSpPr>
          <p:cNvPr id="9219" name="Rectangle 2"/>
          <p:cNvSpPr>
            <a:spLocks noGrp="1" noChangeArrowheads="1"/>
          </p:cNvSpPr>
          <p:nvPr>
            <p:ph type="title"/>
          </p:nvPr>
        </p:nvSpPr>
        <p:spPr/>
        <p:txBody>
          <a:bodyPr/>
          <a:lstStyle/>
          <a:p>
            <a:pPr eaLnBrk="1" hangingPunct="1"/>
            <a:r>
              <a:rPr lang="zh-CN" altLang="en-US" b="1">
                <a:solidFill>
                  <a:schemeClr val="accent2"/>
                </a:solidFill>
                <a:latin typeface="宋体" panose="02010600030101010101" pitchFamily="2" charset="-122"/>
              </a:rPr>
              <a:t>二、</a:t>
            </a:r>
            <a:r>
              <a:rPr lang="en-US" altLang="zh-CN" b="1">
                <a:solidFill>
                  <a:schemeClr val="accent2"/>
                </a:solidFill>
                <a:latin typeface="宋体" panose="02010600030101010101" pitchFamily="2" charset="-122"/>
              </a:rPr>
              <a:t>Java</a:t>
            </a:r>
            <a:r>
              <a:rPr lang="zh-CN" altLang="en-US" b="1">
                <a:solidFill>
                  <a:schemeClr val="accent2"/>
                </a:solidFill>
                <a:latin typeface="宋体" panose="02010600030101010101" pitchFamily="2" charset="-122"/>
              </a:rPr>
              <a:t>特点</a:t>
            </a:r>
          </a:p>
        </p:txBody>
      </p:sp>
      <p:sp>
        <p:nvSpPr>
          <p:cNvPr id="9220" name="Rectangle 3"/>
          <p:cNvSpPr>
            <a:spLocks noGrp="1" noChangeArrowheads="1"/>
          </p:cNvSpPr>
          <p:nvPr>
            <p:ph type="body" idx="1"/>
          </p:nvPr>
        </p:nvSpPr>
        <p:spPr>
          <a:xfrm>
            <a:off x="457200" y="1600200"/>
            <a:ext cx="8147050" cy="4060825"/>
          </a:xfrm>
        </p:spPr>
        <p:txBody>
          <a:bodyPr/>
          <a:lstStyle/>
          <a:p>
            <a:pPr eaLnBrk="1" hangingPunct="1">
              <a:spcBef>
                <a:spcPct val="40000"/>
              </a:spcBef>
              <a:buClr>
                <a:schemeClr val="hlink"/>
              </a:buClr>
              <a:buSzTx/>
            </a:pPr>
            <a:r>
              <a:rPr lang="en-US" altLang="zh-CN" sz="2800" b="1" dirty="0">
                <a:latin typeface="Times New Roman" panose="02020603050405020304" pitchFamily="18" charset="0"/>
                <a:cs typeface="Times New Roman" panose="02020603050405020304" pitchFamily="18" charset="0"/>
              </a:rPr>
              <a:t>Sun</a:t>
            </a:r>
            <a:r>
              <a:rPr lang="zh-CN" altLang="zh-CN" sz="2800" b="1" dirty="0">
                <a:latin typeface="Times New Roman" panose="02020603050405020304" pitchFamily="18" charset="0"/>
                <a:cs typeface="Times New Roman" panose="02020603050405020304" pitchFamily="18" charset="0"/>
              </a:rPr>
              <a:t>在</a:t>
            </a:r>
            <a:r>
              <a:rPr lang="en-US" altLang="zh-CN" sz="2800" b="1" dirty="0">
                <a:latin typeface="Times New Roman" panose="02020603050405020304" pitchFamily="18" charset="0"/>
                <a:cs typeface="Times New Roman" panose="02020603050405020304" pitchFamily="18" charset="0"/>
              </a:rPr>
              <a:t>JAVA“</a:t>
            </a:r>
            <a:r>
              <a:rPr lang="zh-CN" altLang="zh-CN" sz="2800" b="1" dirty="0">
                <a:latin typeface="Times New Roman" panose="02020603050405020304" pitchFamily="18" charset="0"/>
                <a:cs typeface="Times New Roman" panose="02020603050405020304" pitchFamily="18" charset="0"/>
              </a:rPr>
              <a:t>白皮书”中指出：</a:t>
            </a:r>
          </a:p>
          <a:p>
            <a:pPr eaLnBrk="1" hangingPunct="1">
              <a:lnSpc>
                <a:spcPct val="120000"/>
              </a:lnSpc>
              <a:spcBef>
                <a:spcPct val="40000"/>
              </a:spcBef>
              <a:buClr>
                <a:schemeClr val="hlink"/>
              </a:buClr>
              <a:buSzTx/>
              <a:buFont typeface="Wingdings" panose="05000000000000000000" pitchFamily="2" charset="2"/>
              <a:buNone/>
            </a:pPr>
            <a:r>
              <a:rPr lang="en-US" altLang="zh-CN" sz="2800" b="1" dirty="0">
                <a:latin typeface="Times New Roman" panose="02020603050405020304" pitchFamily="18" charset="0"/>
                <a:cs typeface="Times New Roman" panose="02020603050405020304" pitchFamily="18" charset="0"/>
              </a:rPr>
              <a:t>  JAVA</a:t>
            </a:r>
            <a:r>
              <a:rPr lang="zh-CN" altLang="zh-CN" sz="2800" b="1" dirty="0">
                <a:latin typeface="Times New Roman" panose="02020603050405020304" pitchFamily="18" charset="0"/>
                <a:cs typeface="Times New Roman" panose="02020603050405020304" pitchFamily="18" charset="0"/>
              </a:rPr>
              <a:t>是一种“简单、面向对象、分布式、解释型、健壮、安全、体系结构中立、可移植、高性能和动态”的编程语言</a:t>
            </a:r>
            <a:endParaRPr lang="zh-CN" altLang="en-US" sz="2800" b="1" dirty="0">
              <a:latin typeface="Times New Roman" panose="02020603050405020304" pitchFamily="18" charset="0"/>
              <a:cs typeface="Times New Roman" panose="02020603050405020304" pitchFamily="18" charset="0"/>
            </a:endParaRPr>
          </a:p>
          <a:p>
            <a:pPr eaLnBrk="1" hangingPunct="1">
              <a:lnSpc>
                <a:spcPct val="120000"/>
              </a:lnSpc>
              <a:spcBef>
                <a:spcPct val="40000"/>
              </a:spcBef>
              <a:buClr>
                <a:schemeClr val="hlink"/>
              </a:buClr>
              <a:buSzTx/>
            </a:pPr>
            <a:r>
              <a:rPr lang="en-US" altLang="zh-CN" sz="2800" b="1" dirty="0">
                <a:latin typeface="Times New Roman" panose="02020603050405020304" pitchFamily="18" charset="0"/>
                <a:cs typeface="Times New Roman" panose="02020603050405020304" pitchFamily="18" charset="0"/>
              </a:rPr>
              <a:t>Bill Gates</a:t>
            </a:r>
            <a:r>
              <a:rPr lang="zh-CN" altLang="en-US" sz="2800" b="1" dirty="0">
                <a:latin typeface="Times New Roman" panose="02020603050405020304" pitchFamily="18" charset="0"/>
                <a:cs typeface="Times New Roman" panose="02020603050405020304" pitchFamily="18" charset="0"/>
              </a:rPr>
              <a:t>说，</a:t>
            </a:r>
            <a:r>
              <a:rPr lang="en-US" altLang="zh-CN" sz="2800" b="1" dirty="0">
                <a:latin typeface="Times New Roman" panose="02020603050405020304" pitchFamily="18" charset="0"/>
                <a:cs typeface="Times New Roman" panose="02020603050405020304" pitchFamily="18" charset="0"/>
              </a:rPr>
              <a:t>Java</a:t>
            </a:r>
            <a:r>
              <a:rPr lang="zh-CN" altLang="en-US" sz="2800" b="1" dirty="0">
                <a:latin typeface="Times New Roman" panose="02020603050405020304" pitchFamily="18" charset="0"/>
                <a:cs typeface="Times New Roman" panose="02020603050405020304" pitchFamily="18" charset="0"/>
              </a:rPr>
              <a:t>是最卓越的程序设计语言</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en-US" altLang="zh-CN" b="1">
                <a:solidFill>
                  <a:schemeClr val="accent2"/>
                </a:solidFill>
                <a:latin typeface="宋体" panose="02010600030101010101" pitchFamily="2" charset="-122"/>
              </a:rPr>
              <a:t>Java</a:t>
            </a:r>
            <a:r>
              <a:rPr lang="zh-CN" altLang="en-US" b="1">
                <a:solidFill>
                  <a:schemeClr val="accent2"/>
                </a:solidFill>
                <a:latin typeface="宋体" panose="02010600030101010101" pitchFamily="2" charset="-122"/>
              </a:rPr>
              <a:t>特点</a:t>
            </a:r>
          </a:p>
        </p:txBody>
      </p:sp>
      <p:sp>
        <p:nvSpPr>
          <p:cNvPr id="40965" name="Rectangle 5"/>
          <p:cNvSpPr>
            <a:spLocks noChangeArrowheads="1"/>
          </p:cNvSpPr>
          <p:nvPr/>
        </p:nvSpPr>
        <p:spPr bwMode="auto">
          <a:xfrm>
            <a:off x="301625" y="1412875"/>
            <a:ext cx="854075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669925" indent="-325438"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accent1"/>
              </a:buClr>
              <a:buSzPct val="65000"/>
              <a:buFont typeface="Wingdings" panose="05000000000000000000" pitchFamily="2" charset="2"/>
              <a:buChar char="n"/>
            </a:pPr>
            <a:r>
              <a:rPr lang="zh-CN" altLang="en-US" sz="3000" dirty="0"/>
              <a:t>某种意义上来说，</a:t>
            </a:r>
            <a:r>
              <a:rPr lang="en-US" altLang="zh-CN" sz="3000" dirty="0"/>
              <a:t>Java</a:t>
            </a:r>
            <a:r>
              <a:rPr lang="zh-CN" altLang="en-US" sz="3000" dirty="0"/>
              <a:t>不仅是编程语言，还是一个开发平台。</a:t>
            </a:r>
          </a:p>
          <a:p>
            <a:pPr>
              <a:lnSpc>
                <a:spcPct val="90000"/>
              </a:lnSpc>
              <a:spcBef>
                <a:spcPct val="20000"/>
              </a:spcBef>
              <a:buClr>
                <a:schemeClr val="accent1"/>
              </a:buClr>
              <a:buSzPct val="65000"/>
              <a:buFont typeface="Wingdings" panose="05000000000000000000" pitchFamily="2" charset="2"/>
              <a:buChar char="n"/>
            </a:pPr>
            <a:r>
              <a:rPr lang="en-US" altLang="zh-CN" sz="3000" dirty="0"/>
              <a:t>Java</a:t>
            </a:r>
            <a:r>
              <a:rPr lang="zh-CN" altLang="en-US" sz="3000" dirty="0"/>
              <a:t>技术给程序员提供了许多工具</a:t>
            </a:r>
          </a:p>
          <a:p>
            <a:pPr lvl="1">
              <a:lnSpc>
                <a:spcPct val="90000"/>
              </a:lnSpc>
              <a:spcBef>
                <a:spcPct val="20000"/>
              </a:spcBef>
              <a:buClr>
                <a:schemeClr val="accent2"/>
              </a:buClr>
              <a:buSzPct val="60000"/>
              <a:buFont typeface="Wingdings" panose="05000000000000000000" pitchFamily="2" charset="2"/>
              <a:buChar char="q"/>
            </a:pPr>
            <a:r>
              <a:rPr lang="zh-CN" altLang="en-US" sz="2600" dirty="0"/>
              <a:t>编译器、解释器、文档生成器和文件打包工具等</a:t>
            </a:r>
          </a:p>
          <a:p>
            <a:pPr lvl="1">
              <a:lnSpc>
                <a:spcPct val="90000"/>
              </a:lnSpc>
              <a:spcBef>
                <a:spcPct val="20000"/>
              </a:spcBef>
              <a:buClr>
                <a:schemeClr val="accent2"/>
              </a:buClr>
              <a:buSzPct val="60000"/>
              <a:buFont typeface="Wingdings" panose="05000000000000000000" pitchFamily="2" charset="2"/>
              <a:buChar char="q"/>
            </a:pPr>
            <a:r>
              <a:rPr lang="zh-CN" altLang="en-US" sz="2600" dirty="0"/>
              <a:t>同时</a:t>
            </a:r>
            <a:r>
              <a:rPr lang="en-US" altLang="zh-CN" sz="2600" dirty="0"/>
              <a:t>Java</a:t>
            </a:r>
            <a:r>
              <a:rPr lang="zh-CN" altLang="en-US" sz="2600" dirty="0"/>
              <a:t>还是一个程序发布平台。</a:t>
            </a:r>
            <a:endParaRPr lang="en-US" altLang="zh-CN" sz="2600" dirty="0"/>
          </a:p>
          <a:p>
            <a:pPr lvl="1">
              <a:lnSpc>
                <a:spcPct val="90000"/>
              </a:lnSpc>
              <a:spcBef>
                <a:spcPct val="20000"/>
              </a:spcBef>
              <a:buClr>
                <a:schemeClr val="accent2"/>
              </a:buClr>
              <a:buSzPct val="60000"/>
              <a:buFont typeface="Wingdings" panose="05000000000000000000" pitchFamily="2" charset="2"/>
              <a:buChar char="q"/>
            </a:pPr>
            <a:endParaRPr lang="zh-CN" altLang="en-US" sz="2600" dirty="0"/>
          </a:p>
          <a:p>
            <a:pPr>
              <a:lnSpc>
                <a:spcPct val="90000"/>
              </a:lnSpc>
              <a:spcBef>
                <a:spcPct val="20000"/>
              </a:spcBef>
              <a:buClr>
                <a:schemeClr val="accent1"/>
              </a:buClr>
              <a:buSzPct val="65000"/>
              <a:buFont typeface="Wingdings" panose="05000000000000000000" pitchFamily="2" charset="2"/>
              <a:buChar char="n"/>
            </a:pPr>
            <a:r>
              <a:rPr lang="zh-CN" altLang="en-US" sz="3000" dirty="0"/>
              <a:t>两种主要的“发布环境”</a:t>
            </a:r>
          </a:p>
          <a:p>
            <a:pPr lvl="1">
              <a:lnSpc>
                <a:spcPct val="90000"/>
              </a:lnSpc>
              <a:spcBef>
                <a:spcPct val="20000"/>
              </a:spcBef>
              <a:buClr>
                <a:schemeClr val="accent2"/>
              </a:buClr>
              <a:buSzPct val="60000"/>
              <a:buFont typeface="Wingdings" panose="05000000000000000000" pitchFamily="2" charset="2"/>
              <a:buChar char="q"/>
            </a:pPr>
            <a:r>
              <a:rPr lang="zh-CN" altLang="en-US" sz="2600" dirty="0"/>
              <a:t>首先，是</a:t>
            </a:r>
            <a:r>
              <a:rPr lang="en-US" altLang="zh-CN" sz="2600" dirty="0"/>
              <a:t>Java</a:t>
            </a:r>
            <a:r>
              <a:rPr lang="zh-CN" altLang="en-US" sz="2600" dirty="0"/>
              <a:t>运行时环境（</a:t>
            </a:r>
            <a:r>
              <a:rPr lang="en-US" altLang="zh-CN" sz="2600" dirty="0"/>
              <a:t>Java Runtime Environment</a:t>
            </a:r>
            <a:r>
              <a:rPr lang="zh-CN" altLang="en-US" sz="2600" dirty="0"/>
              <a:t>，简称</a:t>
            </a:r>
            <a:r>
              <a:rPr lang="en-US" altLang="zh-CN" sz="2600" dirty="0"/>
              <a:t>JRE</a:t>
            </a:r>
            <a:r>
              <a:rPr lang="zh-CN" altLang="en-US" sz="2600" dirty="0"/>
              <a:t>）包含了完整的类文件包；</a:t>
            </a:r>
          </a:p>
          <a:p>
            <a:pPr lvl="1">
              <a:lnSpc>
                <a:spcPct val="90000"/>
              </a:lnSpc>
              <a:spcBef>
                <a:spcPct val="20000"/>
              </a:spcBef>
              <a:buClr>
                <a:schemeClr val="accent2"/>
              </a:buClr>
              <a:buSzPct val="60000"/>
              <a:buFont typeface="Wingdings" panose="05000000000000000000" pitchFamily="2" charset="2"/>
              <a:buChar char="q"/>
            </a:pPr>
            <a:r>
              <a:rPr lang="zh-CN" altLang="en-US" sz="2600" dirty="0"/>
              <a:t>其次，许多主要的浏览器都提供了</a:t>
            </a:r>
            <a:r>
              <a:rPr lang="en-US" altLang="zh-CN" sz="2600" dirty="0"/>
              <a:t>Java</a:t>
            </a:r>
            <a:r>
              <a:rPr lang="zh-CN" altLang="en-US" sz="2600" dirty="0"/>
              <a:t>解释器和运行时环境。</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40965">
                                            <p:txEl>
                                              <p:pRg st="1" end="1"/>
                                            </p:txEl>
                                          </p:spTgt>
                                        </p:tgtEl>
                                        <p:attrNameLst>
                                          <p:attrName>style.visibility</p:attrName>
                                        </p:attrNameLst>
                                      </p:cBhvr>
                                      <p:to>
                                        <p:strVal val="visible"/>
                                      </p:to>
                                    </p:set>
                                    <p:animEffect transition="in" filter="strips(downLeft)">
                                      <p:cBhvr>
                                        <p:cTn id="7" dur="500"/>
                                        <p:tgtEl>
                                          <p:spTgt spid="40965">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40965">
                                            <p:txEl>
                                              <p:pRg st="2" end="2"/>
                                            </p:txEl>
                                          </p:spTgt>
                                        </p:tgtEl>
                                        <p:attrNameLst>
                                          <p:attrName>style.visibility</p:attrName>
                                        </p:attrNameLst>
                                      </p:cBhvr>
                                      <p:to>
                                        <p:strVal val="visible"/>
                                      </p:to>
                                    </p:set>
                                    <p:animEffect transition="in" filter="strips(downLeft)">
                                      <p:cBhvr>
                                        <p:cTn id="10" dur="500"/>
                                        <p:tgtEl>
                                          <p:spTgt spid="40965">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40965">
                                            <p:txEl>
                                              <p:pRg st="3" end="3"/>
                                            </p:txEl>
                                          </p:spTgt>
                                        </p:tgtEl>
                                        <p:attrNameLst>
                                          <p:attrName>style.visibility</p:attrName>
                                        </p:attrNameLst>
                                      </p:cBhvr>
                                      <p:to>
                                        <p:strVal val="visible"/>
                                      </p:to>
                                    </p:set>
                                    <p:animEffect transition="in" filter="strips(downLeft)">
                                      <p:cBhvr>
                                        <p:cTn id="13" dur="500"/>
                                        <p:tgtEl>
                                          <p:spTgt spid="4096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0" presetClass="entr" presetSubtype="0" decel="100000" fill="hold" nodeType="clickEffect">
                                  <p:stCondLst>
                                    <p:cond delay="0"/>
                                  </p:stCondLst>
                                  <p:childTnLst>
                                    <p:set>
                                      <p:cBhvr>
                                        <p:cTn id="17" dur="1" fill="hold">
                                          <p:stCondLst>
                                            <p:cond delay="0"/>
                                          </p:stCondLst>
                                        </p:cTn>
                                        <p:tgtEl>
                                          <p:spTgt spid="40965">
                                            <p:txEl>
                                              <p:pRg st="5" end="5"/>
                                            </p:txEl>
                                          </p:spTgt>
                                        </p:tgtEl>
                                        <p:attrNameLst>
                                          <p:attrName>style.visibility</p:attrName>
                                        </p:attrNameLst>
                                      </p:cBhvr>
                                      <p:to>
                                        <p:strVal val="visible"/>
                                      </p:to>
                                    </p:set>
                                    <p:anim calcmode="lin" valueType="num">
                                      <p:cBhvr>
                                        <p:cTn id="18" dur="1000" fill="hold"/>
                                        <p:tgtEl>
                                          <p:spTgt spid="40965">
                                            <p:txEl>
                                              <p:pRg st="5" end="5"/>
                                            </p:txEl>
                                          </p:spTgt>
                                        </p:tgtEl>
                                        <p:attrNameLst>
                                          <p:attrName>ppt_w</p:attrName>
                                        </p:attrNameLst>
                                      </p:cBhvr>
                                      <p:tavLst>
                                        <p:tav tm="0">
                                          <p:val>
                                            <p:strVal val="#ppt_w+.3"/>
                                          </p:val>
                                        </p:tav>
                                        <p:tav tm="100000">
                                          <p:val>
                                            <p:strVal val="#ppt_w"/>
                                          </p:val>
                                        </p:tav>
                                      </p:tavLst>
                                    </p:anim>
                                    <p:anim calcmode="lin" valueType="num">
                                      <p:cBhvr>
                                        <p:cTn id="19" dur="1000" fill="hold"/>
                                        <p:tgtEl>
                                          <p:spTgt spid="40965">
                                            <p:txEl>
                                              <p:pRg st="5" end="5"/>
                                            </p:txEl>
                                          </p:spTgt>
                                        </p:tgtEl>
                                        <p:attrNameLst>
                                          <p:attrName>ppt_h</p:attrName>
                                        </p:attrNameLst>
                                      </p:cBhvr>
                                      <p:tavLst>
                                        <p:tav tm="0">
                                          <p:val>
                                            <p:strVal val="#ppt_h"/>
                                          </p:val>
                                        </p:tav>
                                        <p:tav tm="100000">
                                          <p:val>
                                            <p:strVal val="#ppt_h"/>
                                          </p:val>
                                        </p:tav>
                                      </p:tavLst>
                                    </p:anim>
                                    <p:animEffect transition="in" filter="fade">
                                      <p:cBhvr>
                                        <p:cTn id="20" dur="1000"/>
                                        <p:tgtEl>
                                          <p:spTgt spid="40965">
                                            <p:txEl>
                                              <p:pRg st="5" end="5"/>
                                            </p:txEl>
                                          </p:spTgt>
                                        </p:tgtEl>
                                      </p:cBhvr>
                                    </p:animEffect>
                                  </p:childTnLst>
                                </p:cTn>
                              </p:par>
                              <p:par>
                                <p:cTn id="21" presetID="50" presetClass="entr" presetSubtype="0" decel="100000" fill="hold" nodeType="withEffect">
                                  <p:stCondLst>
                                    <p:cond delay="0"/>
                                  </p:stCondLst>
                                  <p:childTnLst>
                                    <p:set>
                                      <p:cBhvr>
                                        <p:cTn id="22" dur="1" fill="hold">
                                          <p:stCondLst>
                                            <p:cond delay="0"/>
                                          </p:stCondLst>
                                        </p:cTn>
                                        <p:tgtEl>
                                          <p:spTgt spid="40965">
                                            <p:txEl>
                                              <p:pRg st="6" end="6"/>
                                            </p:txEl>
                                          </p:spTgt>
                                        </p:tgtEl>
                                        <p:attrNameLst>
                                          <p:attrName>style.visibility</p:attrName>
                                        </p:attrNameLst>
                                      </p:cBhvr>
                                      <p:to>
                                        <p:strVal val="visible"/>
                                      </p:to>
                                    </p:set>
                                    <p:anim calcmode="lin" valueType="num">
                                      <p:cBhvr>
                                        <p:cTn id="23" dur="1000" fill="hold"/>
                                        <p:tgtEl>
                                          <p:spTgt spid="40965">
                                            <p:txEl>
                                              <p:pRg st="6" end="6"/>
                                            </p:txEl>
                                          </p:spTgt>
                                        </p:tgtEl>
                                        <p:attrNameLst>
                                          <p:attrName>ppt_w</p:attrName>
                                        </p:attrNameLst>
                                      </p:cBhvr>
                                      <p:tavLst>
                                        <p:tav tm="0">
                                          <p:val>
                                            <p:strVal val="#ppt_w+.3"/>
                                          </p:val>
                                        </p:tav>
                                        <p:tav tm="100000">
                                          <p:val>
                                            <p:strVal val="#ppt_w"/>
                                          </p:val>
                                        </p:tav>
                                      </p:tavLst>
                                    </p:anim>
                                    <p:anim calcmode="lin" valueType="num">
                                      <p:cBhvr>
                                        <p:cTn id="24" dur="1000" fill="hold"/>
                                        <p:tgtEl>
                                          <p:spTgt spid="40965">
                                            <p:txEl>
                                              <p:pRg st="6" end="6"/>
                                            </p:txEl>
                                          </p:spTgt>
                                        </p:tgtEl>
                                        <p:attrNameLst>
                                          <p:attrName>ppt_h</p:attrName>
                                        </p:attrNameLst>
                                      </p:cBhvr>
                                      <p:tavLst>
                                        <p:tav tm="0">
                                          <p:val>
                                            <p:strVal val="#ppt_h"/>
                                          </p:val>
                                        </p:tav>
                                        <p:tav tm="100000">
                                          <p:val>
                                            <p:strVal val="#ppt_h"/>
                                          </p:val>
                                        </p:tav>
                                      </p:tavLst>
                                    </p:anim>
                                    <p:animEffect transition="in" filter="fade">
                                      <p:cBhvr>
                                        <p:cTn id="25" dur="1000"/>
                                        <p:tgtEl>
                                          <p:spTgt spid="40965">
                                            <p:txEl>
                                              <p:pRg st="6" end="6"/>
                                            </p:txEl>
                                          </p:spTgt>
                                        </p:tgtEl>
                                      </p:cBhvr>
                                    </p:animEffect>
                                  </p:childTnLst>
                                </p:cTn>
                              </p:par>
                              <p:par>
                                <p:cTn id="26" presetID="50" presetClass="entr" presetSubtype="0" decel="100000" fill="hold" nodeType="withEffect">
                                  <p:stCondLst>
                                    <p:cond delay="0"/>
                                  </p:stCondLst>
                                  <p:childTnLst>
                                    <p:set>
                                      <p:cBhvr>
                                        <p:cTn id="27" dur="1" fill="hold">
                                          <p:stCondLst>
                                            <p:cond delay="0"/>
                                          </p:stCondLst>
                                        </p:cTn>
                                        <p:tgtEl>
                                          <p:spTgt spid="40965">
                                            <p:txEl>
                                              <p:pRg st="7" end="7"/>
                                            </p:txEl>
                                          </p:spTgt>
                                        </p:tgtEl>
                                        <p:attrNameLst>
                                          <p:attrName>style.visibility</p:attrName>
                                        </p:attrNameLst>
                                      </p:cBhvr>
                                      <p:to>
                                        <p:strVal val="visible"/>
                                      </p:to>
                                    </p:set>
                                    <p:anim calcmode="lin" valueType="num">
                                      <p:cBhvr>
                                        <p:cTn id="28" dur="1000" fill="hold"/>
                                        <p:tgtEl>
                                          <p:spTgt spid="40965">
                                            <p:txEl>
                                              <p:pRg st="7" end="7"/>
                                            </p:txEl>
                                          </p:spTgt>
                                        </p:tgtEl>
                                        <p:attrNameLst>
                                          <p:attrName>ppt_w</p:attrName>
                                        </p:attrNameLst>
                                      </p:cBhvr>
                                      <p:tavLst>
                                        <p:tav tm="0">
                                          <p:val>
                                            <p:strVal val="#ppt_w+.3"/>
                                          </p:val>
                                        </p:tav>
                                        <p:tav tm="100000">
                                          <p:val>
                                            <p:strVal val="#ppt_w"/>
                                          </p:val>
                                        </p:tav>
                                      </p:tavLst>
                                    </p:anim>
                                    <p:anim calcmode="lin" valueType="num">
                                      <p:cBhvr>
                                        <p:cTn id="29" dur="1000" fill="hold"/>
                                        <p:tgtEl>
                                          <p:spTgt spid="40965">
                                            <p:txEl>
                                              <p:pRg st="7" end="7"/>
                                            </p:txEl>
                                          </p:spTgt>
                                        </p:tgtEl>
                                        <p:attrNameLst>
                                          <p:attrName>ppt_h</p:attrName>
                                        </p:attrNameLst>
                                      </p:cBhvr>
                                      <p:tavLst>
                                        <p:tav tm="0">
                                          <p:val>
                                            <p:strVal val="#ppt_h"/>
                                          </p:val>
                                        </p:tav>
                                        <p:tav tm="100000">
                                          <p:val>
                                            <p:strVal val="#ppt_h"/>
                                          </p:val>
                                        </p:tav>
                                      </p:tavLst>
                                    </p:anim>
                                    <p:animEffect transition="in" filter="fade">
                                      <p:cBhvr>
                                        <p:cTn id="30" dur="1000"/>
                                        <p:tgtEl>
                                          <p:spTgt spid="4096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en-US" altLang="zh-CN" b="1">
                <a:solidFill>
                  <a:schemeClr val="accent2"/>
                </a:solidFill>
                <a:latin typeface="宋体" panose="02010600030101010101" pitchFamily="2" charset="-122"/>
              </a:rPr>
              <a:t>Java</a:t>
            </a:r>
            <a:r>
              <a:rPr lang="zh-CN" altLang="en-US" b="1">
                <a:solidFill>
                  <a:schemeClr val="accent2"/>
                </a:solidFill>
                <a:latin typeface="宋体" panose="02010600030101010101" pitchFamily="2" charset="-122"/>
              </a:rPr>
              <a:t>特点</a:t>
            </a:r>
            <a:r>
              <a:rPr lang="en-US" altLang="zh-CN" b="1">
                <a:solidFill>
                  <a:schemeClr val="accent2"/>
                </a:solidFill>
                <a:latin typeface="宋体" panose="02010600030101010101" pitchFamily="2" charset="-122"/>
              </a:rPr>
              <a:t>(</a:t>
            </a:r>
            <a:r>
              <a:rPr lang="zh-CN" altLang="en-US" b="1">
                <a:solidFill>
                  <a:schemeClr val="accent2"/>
                </a:solidFill>
                <a:latin typeface="宋体" panose="02010600030101010101" pitchFamily="2" charset="-122"/>
              </a:rPr>
              <a:t>三个平台架构</a:t>
            </a:r>
            <a:r>
              <a:rPr lang="en-US" altLang="zh-CN" b="1">
                <a:solidFill>
                  <a:schemeClr val="accent2"/>
                </a:solidFill>
                <a:latin typeface="宋体" panose="02010600030101010101" pitchFamily="2" charset="-122"/>
              </a:rPr>
              <a:t>)</a:t>
            </a:r>
          </a:p>
        </p:txBody>
      </p:sp>
      <p:sp>
        <p:nvSpPr>
          <p:cNvPr id="41989" name="Rectangle 5"/>
          <p:cNvSpPr>
            <a:spLocks noChangeArrowheads="1"/>
          </p:cNvSpPr>
          <p:nvPr/>
        </p:nvSpPr>
        <p:spPr bwMode="auto">
          <a:xfrm>
            <a:off x="457200" y="1130523"/>
            <a:ext cx="8507288"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669925" indent="-325438"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accent1"/>
              </a:buClr>
              <a:buSzPct val="65000"/>
              <a:buFont typeface="Wingdings" panose="05000000000000000000" pitchFamily="2" charset="2"/>
              <a:buChar char="n"/>
            </a:pPr>
            <a:r>
              <a:rPr lang="en-US" altLang="zh-CN" sz="2100" dirty="0"/>
              <a:t>J2SE/Java Standard Edition</a:t>
            </a:r>
            <a:r>
              <a:rPr lang="zh-CN" altLang="en-US" sz="2100" dirty="0"/>
              <a:t>：标准版</a:t>
            </a:r>
          </a:p>
          <a:p>
            <a:pPr lvl="1">
              <a:lnSpc>
                <a:spcPct val="90000"/>
              </a:lnSpc>
              <a:spcBef>
                <a:spcPct val="20000"/>
              </a:spcBef>
              <a:buClr>
                <a:schemeClr val="accent2"/>
              </a:buClr>
              <a:buSzPct val="60000"/>
              <a:buFont typeface="Wingdings" panose="05000000000000000000" pitchFamily="2" charset="2"/>
              <a:buChar char="q"/>
            </a:pPr>
            <a:r>
              <a:rPr lang="zh-CN" altLang="en-US" sz="2000" dirty="0"/>
              <a:t>为台式机和工作站提供一个开发和运行的平台。</a:t>
            </a:r>
            <a:endParaRPr lang="en-US" altLang="zh-CN" sz="2000" dirty="0"/>
          </a:p>
          <a:p>
            <a:pPr lvl="1">
              <a:lnSpc>
                <a:spcPct val="90000"/>
              </a:lnSpc>
              <a:spcBef>
                <a:spcPct val="20000"/>
              </a:spcBef>
              <a:buClr>
                <a:schemeClr val="accent2"/>
              </a:buClr>
              <a:buSzPct val="60000"/>
              <a:buFont typeface="Wingdings" panose="05000000000000000000" pitchFamily="2" charset="2"/>
              <a:buChar char="q"/>
            </a:pPr>
            <a:r>
              <a:rPr lang="zh-CN" altLang="en-US" sz="2000" dirty="0"/>
              <a:t>包括标准的</a:t>
            </a:r>
            <a:r>
              <a:rPr lang="en-US" altLang="zh-CN" sz="2000" dirty="0"/>
              <a:t>Java SDK</a:t>
            </a:r>
            <a:r>
              <a:rPr lang="zh-CN" altLang="en-US" sz="2000" dirty="0"/>
              <a:t>、工具、运行时环境和</a:t>
            </a:r>
            <a:r>
              <a:rPr lang="en-US" altLang="zh-CN" sz="2000" dirty="0"/>
              <a:t>API</a:t>
            </a:r>
            <a:endParaRPr lang="zh-CN" altLang="en-US" sz="2000" dirty="0"/>
          </a:p>
          <a:p>
            <a:pPr>
              <a:lnSpc>
                <a:spcPct val="90000"/>
              </a:lnSpc>
              <a:spcBef>
                <a:spcPct val="20000"/>
              </a:spcBef>
              <a:buClr>
                <a:schemeClr val="accent1"/>
              </a:buClr>
              <a:buSzPct val="65000"/>
              <a:buFont typeface="Wingdings" panose="05000000000000000000" pitchFamily="2" charset="2"/>
              <a:buChar char="n"/>
            </a:pPr>
            <a:r>
              <a:rPr lang="en-US" altLang="zh-CN" sz="2100" dirty="0"/>
              <a:t>J2EE/Java Enterprise Edition</a:t>
            </a:r>
            <a:r>
              <a:rPr lang="zh-CN" altLang="en-US" sz="2100" dirty="0"/>
              <a:t>：企业版</a:t>
            </a:r>
          </a:p>
          <a:p>
            <a:pPr lvl="1">
              <a:lnSpc>
                <a:spcPct val="90000"/>
              </a:lnSpc>
              <a:spcBef>
                <a:spcPct val="20000"/>
              </a:spcBef>
              <a:buClr>
                <a:schemeClr val="accent2"/>
              </a:buClr>
              <a:buSzPct val="60000"/>
              <a:buFont typeface="Wingdings" panose="05000000000000000000" pitchFamily="2" charset="2"/>
              <a:buChar char="q"/>
            </a:pPr>
            <a:r>
              <a:rPr lang="zh-CN" altLang="en-US" sz="2000" dirty="0"/>
              <a:t>为企业计算提供一个应用服务器的运行和开发平台。</a:t>
            </a:r>
          </a:p>
          <a:p>
            <a:pPr lvl="1">
              <a:lnSpc>
                <a:spcPct val="90000"/>
              </a:lnSpc>
              <a:spcBef>
                <a:spcPct val="20000"/>
              </a:spcBef>
              <a:buClr>
                <a:schemeClr val="accent2"/>
              </a:buClr>
              <a:buSzPct val="60000"/>
              <a:buFont typeface="Wingdings" panose="05000000000000000000" pitchFamily="2" charset="2"/>
              <a:buChar char="q"/>
            </a:pPr>
            <a:r>
              <a:rPr lang="zh-CN" altLang="en-US" sz="2000" dirty="0"/>
              <a:t>开放的标准，通过基于标准化模块组件和一整套的相关服务能够自动处理应用程序行为的许多细节，从而大大简化了多层企业应用程序的构造和部署。</a:t>
            </a:r>
            <a:endParaRPr lang="en-US" altLang="zh-CN" sz="2000" dirty="0"/>
          </a:p>
          <a:p>
            <a:pPr>
              <a:spcBef>
                <a:spcPct val="20000"/>
              </a:spcBef>
              <a:buClr>
                <a:schemeClr val="accent1"/>
              </a:buClr>
              <a:buSzPct val="65000"/>
              <a:buFont typeface="Wingdings" panose="05000000000000000000" pitchFamily="2" charset="2"/>
              <a:buChar char="n"/>
            </a:pPr>
            <a:r>
              <a:rPr lang="en-US" altLang="zh-CN" sz="2100" dirty="0"/>
              <a:t>J2ME/Java Micro Edition</a:t>
            </a:r>
            <a:r>
              <a:rPr lang="zh-CN" altLang="en-US" sz="2100" dirty="0"/>
              <a:t>：小型版</a:t>
            </a:r>
          </a:p>
          <a:p>
            <a:pPr lvl="1">
              <a:spcBef>
                <a:spcPct val="20000"/>
              </a:spcBef>
              <a:buClr>
                <a:schemeClr val="accent2"/>
              </a:buClr>
              <a:buSzPct val="60000"/>
              <a:buFont typeface="Wingdings" panose="05000000000000000000" pitchFamily="2" charset="2"/>
              <a:buChar char="q"/>
            </a:pPr>
            <a:r>
              <a:rPr lang="zh-CN" altLang="en-US" sz="2000" dirty="0"/>
              <a:t>主要是面向消费类电子产品，为其提供一个</a:t>
            </a:r>
            <a:r>
              <a:rPr lang="en-US" altLang="zh-CN" sz="2000" dirty="0"/>
              <a:t>Java</a:t>
            </a:r>
            <a:r>
              <a:rPr lang="zh-CN" altLang="en-US" sz="2000" dirty="0"/>
              <a:t>的运行平台，使得</a:t>
            </a:r>
            <a:r>
              <a:rPr lang="en-US" altLang="zh-CN" sz="2000" dirty="0"/>
              <a:t>Java</a:t>
            </a:r>
            <a:r>
              <a:rPr lang="zh-CN" altLang="en-US" sz="2000" dirty="0"/>
              <a:t>程序能够在手机、机顶盒、</a:t>
            </a:r>
            <a:r>
              <a:rPr lang="en-US" altLang="zh-CN" sz="2000" dirty="0"/>
              <a:t>PDA</a:t>
            </a:r>
            <a:r>
              <a:rPr lang="zh-CN" altLang="en-US" sz="2000" dirty="0"/>
              <a:t>等产品上运行包含高度优化的</a:t>
            </a:r>
            <a:r>
              <a:rPr lang="en-US" altLang="zh-CN" sz="2000" dirty="0"/>
              <a:t>Java</a:t>
            </a:r>
            <a:r>
              <a:rPr lang="zh-CN" altLang="en-US" sz="2000" dirty="0"/>
              <a:t>运行时环境，致力于电子消费产品和嵌入式设备的解决方案。</a:t>
            </a:r>
            <a:endParaRPr lang="en-US" altLang="zh-CN" sz="2000" dirty="0"/>
          </a:p>
          <a:p>
            <a:pPr lvl="1">
              <a:spcBef>
                <a:spcPct val="20000"/>
              </a:spcBef>
              <a:buClr>
                <a:schemeClr val="accent2"/>
              </a:buClr>
              <a:buSzPct val="60000"/>
              <a:buFont typeface="Wingdings" panose="05000000000000000000" pitchFamily="2" charset="2"/>
              <a:buChar char="q"/>
            </a:pPr>
            <a:r>
              <a:rPr lang="en-US" altLang="zh-CN" sz="2000" dirty="0"/>
              <a:t>Java ME Embedded is designed for resource-constrained devices like wireless modules for M2M, industrial control, smart-grid infrastructure, environmental sensors and tracking, and more.</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8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8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8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OWER3D TRANSITION" val="DemoShutup.p3d 3"/>
  <p:tag name="POWER3D OPTIONS" val="Medium "/>
  <p:tag name="POWER3D IMAGE0" val="PWRTRANS.TGA"/>
  <p:tag name="POWER3D SOUND" val="Shut Up"/>
</p:tagLst>
</file>

<file path=ppt/tags/tag2.xml><?xml version="1.0" encoding="utf-8"?>
<p:tagLst xmlns:a="http://schemas.openxmlformats.org/drawingml/2006/main" xmlns:r="http://schemas.openxmlformats.org/officeDocument/2006/relationships" xmlns:p="http://schemas.openxmlformats.org/presentationml/2006/main">
  <p:tag name="POWER3D TRANSITION" val="DemoSpring.p3d 6"/>
  <p:tag name="POWER3D OPTIONS" val="Medium "/>
  <p:tag name="POWER3D IMAGE0" val="PWRTRANS.TGA"/>
  <p:tag name="POWER3D SOUND" val="Spring Away"/>
</p:tagLst>
</file>

<file path=ppt/tags/tag3.xml><?xml version="1.0" encoding="utf-8"?>
<p:tagLst xmlns:a="http://schemas.openxmlformats.org/drawingml/2006/main" xmlns:r="http://schemas.openxmlformats.org/officeDocument/2006/relationships" xmlns:p="http://schemas.openxmlformats.org/presentationml/2006/main">
  <p:tag name="POWER3D TRANSITION" val="DemoTsquares.p3d 3"/>
  <p:tag name="POWER3D OPTIONS" val="Medium "/>
  <p:tag name="POWER3D IMAGE0" val="PWRTRANS.TGA"/>
  <p:tag name="POWER3D SOUND" val="Twirling Squares"/>
</p:tagLst>
</file>

<file path=ppt/tags/tag4.xml><?xml version="1.0" encoding="utf-8"?>
<p:tagLst xmlns:a="http://schemas.openxmlformats.org/drawingml/2006/main" xmlns:r="http://schemas.openxmlformats.org/officeDocument/2006/relationships" xmlns:p="http://schemas.openxmlformats.org/presentationml/2006/main">
  <p:tag name="POWER3D TRANSITION" val="DemoCrdoors.p3d 0"/>
  <p:tag name="POWER3D OPTIONS" val="Medium "/>
  <p:tag name="POWER3D IMAGE0" val="PWRTRANS.TGA"/>
  <p:tag name="POWER3D SOUND" val="Creaking Doors"/>
</p:tagLst>
</file>

<file path=ppt/tags/tag5.xml><?xml version="1.0" encoding="utf-8"?>
<p:tagLst xmlns:a="http://schemas.openxmlformats.org/drawingml/2006/main" xmlns:r="http://schemas.openxmlformats.org/officeDocument/2006/relationships" xmlns:p="http://schemas.openxmlformats.org/presentationml/2006/main">
  <p:tag name="POWER3D TRANSITION" val="DemoPwrpanel.p3d 4"/>
  <p:tag name="POWER3D OPTIONS" val="Medium "/>
  <p:tag name="POWER3D IMAGE0" val="PWRTRANS.TGA"/>
  <p:tag name="POWER3D SOUND" val="Power Panels"/>
</p:tagLst>
</file>

<file path=ppt/tags/tag6.xml><?xml version="1.0" encoding="utf-8"?>
<p:tagLst xmlns:a="http://schemas.openxmlformats.org/drawingml/2006/main" xmlns:r="http://schemas.openxmlformats.org/officeDocument/2006/relationships" xmlns:p="http://schemas.openxmlformats.org/presentationml/2006/main">
  <p:tag name="POWER3D TRANSITION" val="DemoPwrpanel.p3d 4"/>
  <p:tag name="POWER3D OPTIONS" val="Medium "/>
  <p:tag name="POWER3D IMAGE0" val="PWRTRANS.TGA"/>
  <p:tag name="POWER3D SOUND" val="Power Panels"/>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5252</TotalTime>
  <Words>1909</Words>
  <Application>Microsoft Office PowerPoint</Application>
  <PresentationFormat>全屏显示(4:3)</PresentationFormat>
  <Paragraphs>222</Paragraphs>
  <Slides>30</Slides>
  <Notes>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8" baseType="lpstr">
      <vt:lpstr>宋体</vt:lpstr>
      <vt:lpstr>Arial</vt:lpstr>
      <vt:lpstr>Garamond</vt:lpstr>
      <vt:lpstr>Monotype Corsiva</vt:lpstr>
      <vt:lpstr>Times New Roman</vt:lpstr>
      <vt:lpstr>Wingdings</vt:lpstr>
      <vt:lpstr>Edge</vt:lpstr>
      <vt:lpstr>Clip</vt:lpstr>
      <vt:lpstr>第一章    Java语言概述</vt:lpstr>
      <vt:lpstr>一、Java的发展历史</vt:lpstr>
      <vt:lpstr>一、Java的发展历史(续)</vt:lpstr>
      <vt:lpstr>Java的现状：全球有多少Java程序员</vt:lpstr>
      <vt:lpstr>Java的现状：主要应用</vt:lpstr>
      <vt:lpstr>Java开发人员 成长图</vt:lpstr>
      <vt:lpstr>二、Java特点</vt:lpstr>
      <vt:lpstr>Java特点</vt:lpstr>
      <vt:lpstr>Java特点(三个平台架构)</vt:lpstr>
      <vt:lpstr>Java特点(三个平台架构)</vt:lpstr>
      <vt:lpstr>几个Java技术术语</vt:lpstr>
      <vt:lpstr>三、Java的语法机制</vt:lpstr>
      <vt:lpstr>Java与C++不同的语法机制</vt:lpstr>
      <vt:lpstr>四、JAVA常用开发工具</vt:lpstr>
      <vt:lpstr>4.1 JDK的获取与安装</vt:lpstr>
      <vt:lpstr>JDK的环境变量设置</vt:lpstr>
      <vt:lpstr>JDK的环境变量设置</vt:lpstr>
      <vt:lpstr>4.2 JDK安装目录结构简介</vt:lpstr>
      <vt:lpstr>4.3 JDK目录结构中bin目录下主要开发工具的可执行文件简介</vt:lpstr>
      <vt:lpstr>Java的API</vt:lpstr>
      <vt:lpstr>Java程序中的类的定义的语法形式</vt:lpstr>
      <vt:lpstr>Java应用程序举例</vt:lpstr>
      <vt:lpstr>PowerPoint 演示文稿</vt:lpstr>
      <vt:lpstr>Java程序的工作原理</vt:lpstr>
      <vt:lpstr>4.3 Eclipse的下载、安装与使用</vt:lpstr>
      <vt:lpstr>PowerPoint 演示文稿</vt:lpstr>
      <vt:lpstr>JAVA学习建议</vt:lpstr>
      <vt:lpstr>JAVA学习建议（续）</vt:lpstr>
      <vt:lpstr>Java在线学习资源</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XU</cp:lastModifiedBy>
  <cp:revision>125</cp:revision>
  <dcterms:created xsi:type="dcterms:W3CDTF">1601-01-01T00:00:00Z</dcterms:created>
  <dcterms:modified xsi:type="dcterms:W3CDTF">2023-08-30T08:27:24Z</dcterms:modified>
</cp:coreProperties>
</file>