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7" r:id="rId2"/>
    <p:sldId id="325" r:id="rId3"/>
    <p:sldId id="337" r:id="rId4"/>
    <p:sldId id="259" r:id="rId5"/>
    <p:sldId id="260" r:id="rId6"/>
    <p:sldId id="261" r:id="rId7"/>
    <p:sldId id="262" r:id="rId8"/>
    <p:sldId id="326" r:id="rId9"/>
    <p:sldId id="263" r:id="rId10"/>
    <p:sldId id="264" r:id="rId11"/>
    <p:sldId id="328" r:id="rId12"/>
    <p:sldId id="329" r:id="rId13"/>
    <p:sldId id="330" r:id="rId14"/>
    <p:sldId id="331" r:id="rId15"/>
    <p:sldId id="327" r:id="rId16"/>
    <p:sldId id="265" r:id="rId17"/>
    <p:sldId id="266" r:id="rId18"/>
    <p:sldId id="267" r:id="rId19"/>
    <p:sldId id="268" r:id="rId20"/>
    <p:sldId id="269" r:id="rId21"/>
    <p:sldId id="332" r:id="rId22"/>
    <p:sldId id="274" r:id="rId23"/>
    <p:sldId id="275" r:id="rId24"/>
    <p:sldId id="276" r:id="rId25"/>
    <p:sldId id="279" r:id="rId26"/>
    <p:sldId id="280" r:id="rId27"/>
    <p:sldId id="281" r:id="rId28"/>
    <p:sldId id="282" r:id="rId29"/>
    <p:sldId id="283" r:id="rId30"/>
    <p:sldId id="284" r:id="rId31"/>
    <p:sldId id="285" r:id="rId32"/>
    <p:sldId id="338" r:id="rId33"/>
    <p:sldId id="286" r:id="rId34"/>
    <p:sldId id="287" r:id="rId35"/>
    <p:sldId id="288" r:id="rId36"/>
    <p:sldId id="289" r:id="rId37"/>
    <p:sldId id="290" r:id="rId38"/>
    <p:sldId id="334" r:id="rId39"/>
    <p:sldId id="333"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39" r:id="rId55"/>
    <p:sldId id="306" r:id="rId56"/>
    <p:sldId id="307" r:id="rId57"/>
    <p:sldId id="308" r:id="rId58"/>
    <p:sldId id="309" r:id="rId59"/>
    <p:sldId id="310" r:id="rId60"/>
    <p:sldId id="311" r:id="rId61"/>
    <p:sldId id="312" r:id="rId62"/>
    <p:sldId id="313" r:id="rId63"/>
    <p:sldId id="314" r:id="rId64"/>
    <p:sldId id="315" r:id="rId65"/>
    <p:sldId id="316" r:id="rId66"/>
    <p:sldId id="335" r:id="rId67"/>
    <p:sldId id="336" r:id="rId68"/>
    <p:sldId id="340" r:id="rId69"/>
    <p:sldId id="341" r:id="rId70"/>
    <p:sldId id="342" r:id="rId71"/>
    <p:sldId id="343" r:id="rId72"/>
    <p:sldId id="344" r:id="rId73"/>
    <p:sldId id="345" r:id="rId74"/>
    <p:sldId id="346" r:id="rId75"/>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D2"/>
    <a:srgbClr val="00FF00"/>
    <a:srgbClr val="FAFFFF"/>
    <a:srgbClr val="F0FFFF"/>
    <a:srgbClr val="FF0000"/>
    <a:srgbClr val="66FF66"/>
    <a:srgbClr val="99FF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9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6"/>
    </p:cViewPr>
  </p:sorterViewPr>
  <p:notesViewPr>
    <p:cSldViewPr snapToGrid="0">
      <p:cViewPr varScale="1">
        <p:scale>
          <a:sx n="61" d="100"/>
          <a:sy n="61" d="100"/>
        </p:scale>
        <p:origin x="-1698" y="-60"/>
      </p:cViewPr>
      <p:guideLst>
        <p:guide orient="horz" pos="3223"/>
        <p:guide pos="2237"/>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3742F8D-A6BD-4C18-AADC-BC2A8A06867C}"/>
              </a:ext>
            </a:extLst>
          </p:cNvPr>
          <p:cNvSpPr>
            <a:spLocks noGrp="1" noChangeArrowheads="1"/>
          </p:cNvSpPr>
          <p:nvPr>
            <p:ph type="hdr" sz="quarter"/>
          </p:nvPr>
        </p:nvSpPr>
        <p:spPr bwMode="auto">
          <a:xfrm>
            <a:off x="0"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defTabSz="955675" eaLnBrk="1" hangingPunct="1">
              <a:defRPr sz="1300">
                <a:latin typeface="Times New Roman" pitchFamily="18" charset="0"/>
                <a:ea typeface="宋体" pitchFamily="2" charset="-122"/>
                <a:cs typeface="+mn-cs"/>
              </a:defRPr>
            </a:lvl1pPr>
          </a:lstStyle>
          <a:p>
            <a:pPr>
              <a:defRPr/>
            </a:pPr>
            <a:endParaRPr lang="en-US" altLang="zh-CN"/>
          </a:p>
        </p:txBody>
      </p:sp>
      <p:sp>
        <p:nvSpPr>
          <p:cNvPr id="49155" name="Rectangle 3">
            <a:extLst>
              <a:ext uri="{FF2B5EF4-FFF2-40B4-BE49-F238E27FC236}">
                <a16:creationId xmlns:a16="http://schemas.microsoft.com/office/drawing/2014/main" id="{937E0037-3802-4C30-BA35-0D61A0DAF3EB}"/>
              </a:ext>
            </a:extLst>
          </p:cNvPr>
          <p:cNvSpPr>
            <a:spLocks noGrp="1" noChangeArrowheads="1"/>
          </p:cNvSpPr>
          <p:nvPr>
            <p:ph type="dt" sz="quarter" idx="1"/>
          </p:nvPr>
        </p:nvSpPr>
        <p:spPr bwMode="auto">
          <a:xfrm>
            <a:off x="4024313" y="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algn="r" defTabSz="955675" eaLnBrk="1" hangingPunct="1">
              <a:defRPr sz="1300">
                <a:latin typeface="Times New Roman" pitchFamily="18" charset="0"/>
                <a:ea typeface="宋体" pitchFamily="2" charset="-122"/>
                <a:cs typeface="+mn-cs"/>
              </a:defRPr>
            </a:lvl1pPr>
          </a:lstStyle>
          <a:p>
            <a:pPr>
              <a:defRPr/>
            </a:pPr>
            <a:endParaRPr lang="en-US" altLang="zh-CN"/>
          </a:p>
        </p:txBody>
      </p:sp>
      <p:sp>
        <p:nvSpPr>
          <p:cNvPr id="49156" name="Rectangle 4">
            <a:extLst>
              <a:ext uri="{FF2B5EF4-FFF2-40B4-BE49-F238E27FC236}">
                <a16:creationId xmlns:a16="http://schemas.microsoft.com/office/drawing/2014/main" id="{14C41786-DB73-4737-B853-ADDCFB7C1491}"/>
              </a:ext>
            </a:extLst>
          </p:cNvPr>
          <p:cNvSpPr>
            <a:spLocks noGrp="1" noChangeArrowheads="1"/>
          </p:cNvSpPr>
          <p:nvPr>
            <p:ph type="ftr" sz="quarter" idx="2"/>
          </p:nvPr>
        </p:nvSpPr>
        <p:spPr bwMode="auto">
          <a:xfrm>
            <a:off x="0" y="972185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defTabSz="955675" eaLnBrk="1" hangingPunct="1">
              <a:defRPr sz="1300">
                <a:latin typeface="Times New Roman" pitchFamily="18" charset="0"/>
                <a:ea typeface="宋体" pitchFamily="2" charset="-122"/>
                <a:cs typeface="+mn-cs"/>
              </a:defRPr>
            </a:lvl1pPr>
          </a:lstStyle>
          <a:p>
            <a:pPr>
              <a:defRPr/>
            </a:pPr>
            <a:endParaRPr lang="en-US" altLang="zh-CN"/>
          </a:p>
        </p:txBody>
      </p:sp>
      <p:sp>
        <p:nvSpPr>
          <p:cNvPr id="49157" name="Rectangle 5">
            <a:extLst>
              <a:ext uri="{FF2B5EF4-FFF2-40B4-BE49-F238E27FC236}">
                <a16:creationId xmlns:a16="http://schemas.microsoft.com/office/drawing/2014/main" id="{72AB0DA5-DA4F-41D5-A151-F1A7C844EB07}"/>
              </a:ext>
            </a:extLst>
          </p:cNvPr>
          <p:cNvSpPr>
            <a:spLocks noGrp="1" noChangeArrowheads="1"/>
          </p:cNvSpPr>
          <p:nvPr>
            <p:ph type="sldNum" sz="quarter" idx="3"/>
          </p:nvPr>
        </p:nvSpPr>
        <p:spPr bwMode="auto">
          <a:xfrm>
            <a:off x="4024313" y="972185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algn="r" defTabSz="955675" eaLnBrk="1" hangingPunct="1">
              <a:defRPr sz="1300" smtClean="0"/>
            </a:lvl1pPr>
          </a:lstStyle>
          <a:p>
            <a:pPr>
              <a:defRPr/>
            </a:pPr>
            <a:fld id="{3F62540F-F7E0-4DD0-B8CD-A493C9517A19}" type="slidenum">
              <a:rPr lang="en-US" altLang="zh-CN"/>
              <a:pPr>
                <a:defRPr/>
              </a:pPr>
              <a:t>‹#›</a:t>
            </a:fld>
            <a:endParaRPr lang="en-US" altLang="zh-CN"/>
          </a:p>
        </p:txBody>
      </p:sp>
    </p:spTree>
    <p:extLst>
      <p:ext uri="{BB962C8B-B14F-4D97-AF65-F5344CB8AC3E}">
        <p14:creationId xmlns:p14="http://schemas.microsoft.com/office/powerpoint/2010/main" val="910870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88A9857-54EC-4835-A2DE-9E7BA1812F8C}"/>
              </a:ext>
            </a:extLst>
          </p:cNvPr>
          <p:cNvSpPr>
            <a:spLocks noGrp="1" noChangeArrowheads="1"/>
          </p:cNvSpPr>
          <p:nvPr>
            <p:ph type="hdr" sz="quarter"/>
          </p:nvPr>
        </p:nvSpPr>
        <p:spPr bwMode="auto">
          <a:xfrm>
            <a:off x="0"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defTabSz="955675" eaLnBrk="1" hangingPunct="1">
              <a:defRPr sz="1300">
                <a:latin typeface="Times New Roman" pitchFamily="18" charset="0"/>
                <a:ea typeface="宋体" pitchFamily="2" charset="-122"/>
                <a:cs typeface="+mn-cs"/>
              </a:defRPr>
            </a:lvl1pPr>
          </a:lstStyle>
          <a:p>
            <a:pPr>
              <a:defRPr/>
            </a:pPr>
            <a:endParaRPr lang="en-US" altLang="zh-CN"/>
          </a:p>
        </p:txBody>
      </p:sp>
      <p:sp>
        <p:nvSpPr>
          <p:cNvPr id="24579" name="Rectangle 3">
            <a:extLst>
              <a:ext uri="{FF2B5EF4-FFF2-40B4-BE49-F238E27FC236}">
                <a16:creationId xmlns:a16="http://schemas.microsoft.com/office/drawing/2014/main" id="{0B10A66C-F908-4226-B640-5CCBFC1E16AD}"/>
              </a:ext>
            </a:extLst>
          </p:cNvPr>
          <p:cNvSpPr>
            <a:spLocks noGrp="1" noChangeArrowheads="1"/>
          </p:cNvSpPr>
          <p:nvPr>
            <p:ph type="dt" idx="1"/>
          </p:nvPr>
        </p:nvSpPr>
        <p:spPr bwMode="auto">
          <a:xfrm>
            <a:off x="4024313" y="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algn="r" defTabSz="955675" eaLnBrk="1" hangingPunct="1">
              <a:defRPr sz="1300">
                <a:latin typeface="Times New Roman" pitchFamily="18" charset="0"/>
                <a:ea typeface="宋体" pitchFamily="2" charset="-122"/>
                <a:cs typeface="+mn-cs"/>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a:extLst>
              <a:ext uri="{FF2B5EF4-FFF2-40B4-BE49-F238E27FC236}">
                <a16:creationId xmlns:a16="http://schemas.microsoft.com/office/drawing/2014/main" id="{A5457D4C-F7B8-4A2C-943E-9C7342B363FB}"/>
              </a:ext>
            </a:extLst>
          </p:cNvPr>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a:extLst>
              <a:ext uri="{FF2B5EF4-FFF2-40B4-BE49-F238E27FC236}">
                <a16:creationId xmlns:a16="http://schemas.microsoft.com/office/drawing/2014/main" id="{1E93AE58-F750-4FCC-8248-DB5642F25CBD}"/>
              </a:ext>
            </a:extLst>
          </p:cNvPr>
          <p:cNvSpPr>
            <a:spLocks noGrp="1" noChangeArrowheads="1"/>
          </p:cNvSpPr>
          <p:nvPr>
            <p:ph type="ftr" sz="quarter" idx="4"/>
          </p:nvPr>
        </p:nvSpPr>
        <p:spPr bwMode="auto">
          <a:xfrm>
            <a:off x="0" y="972185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defTabSz="955675" eaLnBrk="1" hangingPunct="1">
              <a:defRPr sz="1300">
                <a:latin typeface="Times New Roman" pitchFamily="18" charset="0"/>
                <a:ea typeface="宋体" pitchFamily="2" charset="-122"/>
                <a:cs typeface="+mn-cs"/>
              </a:defRPr>
            </a:lvl1pPr>
          </a:lstStyle>
          <a:p>
            <a:pPr>
              <a:defRPr/>
            </a:pPr>
            <a:endParaRPr lang="en-US" altLang="zh-CN"/>
          </a:p>
        </p:txBody>
      </p:sp>
      <p:sp>
        <p:nvSpPr>
          <p:cNvPr id="24583" name="Rectangle 7">
            <a:extLst>
              <a:ext uri="{FF2B5EF4-FFF2-40B4-BE49-F238E27FC236}">
                <a16:creationId xmlns:a16="http://schemas.microsoft.com/office/drawing/2014/main" id="{B6C136E4-F9EB-44FA-AFC6-F58462C7CE42}"/>
              </a:ext>
            </a:extLst>
          </p:cNvPr>
          <p:cNvSpPr>
            <a:spLocks noGrp="1" noChangeArrowheads="1"/>
          </p:cNvSpPr>
          <p:nvPr>
            <p:ph type="sldNum" sz="quarter" idx="5"/>
          </p:nvPr>
        </p:nvSpPr>
        <p:spPr bwMode="auto">
          <a:xfrm>
            <a:off x="4024313" y="972185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algn="r" defTabSz="955675" eaLnBrk="1" hangingPunct="1">
              <a:defRPr sz="1300" smtClean="0"/>
            </a:lvl1pPr>
          </a:lstStyle>
          <a:p>
            <a:pPr>
              <a:defRPr/>
            </a:pPr>
            <a:fld id="{CEB7B28C-8DBD-4CD2-973B-893AA7A3E311}" type="slidenum">
              <a:rPr lang="en-US" altLang="zh-CN"/>
              <a:pPr>
                <a:defRPr/>
              </a:pPr>
              <a:t>‹#›</a:t>
            </a:fld>
            <a:endParaRPr lang="en-US" altLang="zh-CN"/>
          </a:p>
        </p:txBody>
      </p:sp>
    </p:spTree>
    <p:extLst>
      <p:ext uri="{BB962C8B-B14F-4D97-AF65-F5344CB8AC3E}">
        <p14:creationId xmlns:p14="http://schemas.microsoft.com/office/powerpoint/2010/main" val="1711939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defTabSz="955675">
              <a:defRPr kumimoji="1" sz="2400">
                <a:solidFill>
                  <a:schemeClr val="tx1"/>
                </a:solidFill>
                <a:latin typeface="Times New Roman" panose="02020603050405020304" pitchFamily="18" charset="0"/>
                <a:ea typeface="宋体" panose="02010600030101010101" pitchFamily="2" charset="-122"/>
              </a:defRPr>
            </a:lvl1pPr>
            <a:lvl2pPr marL="742950" indent="-285750" defTabSz="955675">
              <a:defRPr kumimoji="1" sz="2400">
                <a:solidFill>
                  <a:schemeClr val="tx1"/>
                </a:solidFill>
                <a:latin typeface="Times New Roman" panose="02020603050405020304" pitchFamily="18" charset="0"/>
                <a:ea typeface="宋体" panose="02010600030101010101" pitchFamily="2" charset="-122"/>
              </a:defRPr>
            </a:lvl2pPr>
            <a:lvl3pPr marL="1143000" indent="-228600" defTabSz="955675">
              <a:defRPr kumimoji="1" sz="2400">
                <a:solidFill>
                  <a:schemeClr val="tx1"/>
                </a:solidFill>
                <a:latin typeface="Times New Roman" panose="02020603050405020304" pitchFamily="18" charset="0"/>
                <a:ea typeface="宋体" panose="02010600030101010101" pitchFamily="2" charset="-122"/>
              </a:defRPr>
            </a:lvl3pPr>
            <a:lvl4pPr marL="1600200" indent="-228600" defTabSz="955675">
              <a:defRPr kumimoji="1" sz="2400">
                <a:solidFill>
                  <a:schemeClr val="tx1"/>
                </a:solidFill>
                <a:latin typeface="Times New Roman" panose="02020603050405020304" pitchFamily="18" charset="0"/>
                <a:ea typeface="宋体" panose="02010600030101010101" pitchFamily="2" charset="-122"/>
              </a:defRPr>
            </a:lvl4pPr>
            <a:lvl5pPr marL="2057400" indent="-228600" defTabSz="955675">
              <a:defRPr kumimoji="1" sz="2400">
                <a:solidFill>
                  <a:schemeClr val="tx1"/>
                </a:solidFill>
                <a:latin typeface="Times New Roman" panose="02020603050405020304" pitchFamily="18" charset="0"/>
                <a:ea typeface="宋体" panose="02010600030101010101" pitchFamily="2" charset="-122"/>
              </a:defRPr>
            </a:lvl5pPr>
            <a:lvl6pPr marL="2514600" indent="-228600" defTabSz="95567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5567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5567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5567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EACDC0E-7BB7-401D-9A87-60426F28F6D5}" type="slidenum">
              <a:rPr lang="en-US" altLang="zh-CN" sz="1300"/>
              <a:pPr/>
              <a:t>1</a:t>
            </a:fld>
            <a:endParaRPr lang="en-US" altLang="zh-CN" sz="1300"/>
          </a:p>
        </p:txBody>
      </p:sp>
      <p:sp>
        <p:nvSpPr>
          <p:cNvPr id="5123" name="Rectangle 2"/>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F5B2F018-2F02-41AF-A7AC-180EC4DBFCB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atin typeface="Times New Roman" charset="0"/>
              <a:ea typeface="宋体" charset="0"/>
            </a:endParaRPr>
          </a:p>
        </p:txBody>
      </p:sp>
    </p:spTree>
    <p:extLst>
      <p:ext uri="{BB962C8B-B14F-4D97-AF65-F5344CB8AC3E}">
        <p14:creationId xmlns:p14="http://schemas.microsoft.com/office/powerpoint/2010/main" val="3874815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4677E8D7-3844-4080-B946-A81E35DEB8E2}" type="slidenum">
              <a:rPr lang="en-US" altLang="zh-CN" sz="1300">
                <a:latin typeface="Arial" panose="020B0604020202020204" pitchFamily="34" charset="0"/>
              </a:rPr>
              <a:pPr algn="r" eaLnBrk="1" hangingPunct="1"/>
              <a:t>17</a:t>
            </a:fld>
            <a:endParaRPr lang="en-US" altLang="zh-CN" sz="1300">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B487B224-CD03-4EC3-93C5-E408DE155E70}"/>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atin typeface="Times New Roman" charset="0"/>
              <a:ea typeface="宋体" charset="0"/>
            </a:endParaRPr>
          </a:p>
        </p:txBody>
      </p:sp>
    </p:spTree>
    <p:extLst>
      <p:ext uri="{BB962C8B-B14F-4D97-AF65-F5344CB8AC3E}">
        <p14:creationId xmlns:p14="http://schemas.microsoft.com/office/powerpoint/2010/main" val="208188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EE2ED00C-AE38-4C62-8930-2B04E899E155}" type="slidenum">
              <a:rPr lang="en-US" altLang="zh-CN" sz="1300">
                <a:latin typeface="Arial" panose="020B0604020202020204" pitchFamily="34" charset="0"/>
              </a:rPr>
              <a:pPr algn="r" eaLnBrk="1" hangingPunct="1"/>
              <a:t>65</a:t>
            </a:fld>
            <a:endParaRPr lang="en-US" altLang="zh-CN" sz="130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29DC3D3-7EF4-4D33-9F74-9D6915BF8A8F}"/>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atin typeface="Times New Roman" charset="0"/>
              <a:ea typeface="宋体" charset="0"/>
            </a:endParaRPr>
          </a:p>
        </p:txBody>
      </p:sp>
    </p:spTree>
    <p:extLst>
      <p:ext uri="{BB962C8B-B14F-4D97-AF65-F5344CB8AC3E}">
        <p14:creationId xmlns:p14="http://schemas.microsoft.com/office/powerpoint/2010/main" val="359994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99003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14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22238"/>
            <a:ext cx="1965325" cy="5516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38"/>
            <a:ext cx="5745163" cy="5516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460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0088" y="122238"/>
            <a:ext cx="7772400" cy="457200"/>
          </a:xfrm>
        </p:spPr>
        <p:txBody>
          <a:bodyPr/>
          <a:lstStyle/>
          <a:p>
            <a:r>
              <a:rPr lang="zh-CN" altLang="en-US"/>
              <a:t>单击此处编辑母版标题样式</a:t>
            </a:r>
          </a:p>
        </p:txBody>
      </p:sp>
      <p:sp>
        <p:nvSpPr>
          <p:cNvPr id="3" name="表格占位符 2"/>
          <p:cNvSpPr>
            <a:spLocks noGrp="1"/>
          </p:cNvSpPr>
          <p:nvPr>
            <p:ph type="tbl" idx="1"/>
          </p:nvPr>
        </p:nvSpPr>
        <p:spPr>
          <a:xfrm>
            <a:off x="609600" y="1524000"/>
            <a:ext cx="7772400" cy="4114800"/>
          </a:xfrm>
        </p:spPr>
        <p:txBody>
          <a:bodyPr/>
          <a:lstStyle/>
          <a:p>
            <a:pPr lvl="0"/>
            <a:endParaRPr lang="zh-CN" altLang="en-US" noProof="0"/>
          </a:p>
        </p:txBody>
      </p:sp>
    </p:spTree>
    <p:extLst>
      <p:ext uri="{BB962C8B-B14F-4D97-AF65-F5344CB8AC3E}">
        <p14:creationId xmlns:p14="http://schemas.microsoft.com/office/powerpoint/2010/main" val="291207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633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9060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2265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69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50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998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8880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BADB06-4658-4E55-9F96-8B01EDB50524}"/>
              </a:ext>
            </a:extLst>
          </p:cNvPr>
          <p:cNvSpPr>
            <a:spLocks noGrp="1" noChangeArrowheads="1"/>
          </p:cNvSpPr>
          <p:nvPr>
            <p:ph type="title"/>
          </p:nvPr>
        </p:nvSpPr>
        <p:spPr bwMode="auto">
          <a:xfrm>
            <a:off x="700088" y="122238"/>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028" name="Rectangle 7"/>
          <p:cNvSpPr>
            <a:spLocks noChangeArrowheads="1"/>
          </p:cNvSpPr>
          <p:nvPr/>
        </p:nvSpPr>
        <p:spPr bwMode="auto">
          <a:xfrm>
            <a:off x="0" y="6553200"/>
            <a:ext cx="9144000" cy="304800"/>
          </a:xfrm>
          <a:prstGeom prst="rect">
            <a:avLst/>
          </a:prstGeom>
          <a:solidFill>
            <a:srgbClr val="BFBAB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9" name="Rectangle 8">
            <a:extLst>
              <a:ext uri="{FF2B5EF4-FFF2-40B4-BE49-F238E27FC236}">
                <a16:creationId xmlns:a16="http://schemas.microsoft.com/office/drawing/2014/main" id="{A5C46E7D-024A-44A3-9F6C-7B01FDA6D6F5}"/>
              </a:ext>
            </a:extLst>
          </p:cNvPr>
          <p:cNvSpPr>
            <a:spLocks noChangeArrowheads="1"/>
          </p:cNvSpPr>
          <p:nvPr/>
        </p:nvSpPr>
        <p:spPr bwMode="auto">
          <a:xfrm>
            <a:off x="3306763" y="6553200"/>
            <a:ext cx="1841500" cy="2746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a:solidFill>
                  <a:srgbClr val="8C2532"/>
                </a:solidFill>
                <a:latin typeface="Zurich UBlkEx BT" pitchFamily="34" charset="0"/>
              </a:rPr>
              <a:t>Java</a:t>
            </a:r>
            <a:r>
              <a:rPr lang="zh-CN" altLang="en-US" sz="1200" b="1">
                <a:solidFill>
                  <a:srgbClr val="8C2532"/>
                </a:solidFill>
                <a:latin typeface="Zurich UBlkEx BT" pitchFamily="34" charset="0"/>
              </a:rPr>
              <a:t>程序设计</a:t>
            </a:r>
          </a:p>
        </p:txBody>
      </p:sp>
      <p:sp>
        <p:nvSpPr>
          <p:cNvPr id="1030" name="Line 9"/>
          <p:cNvSpPr>
            <a:spLocks noChangeShapeType="1"/>
          </p:cNvSpPr>
          <p:nvPr/>
        </p:nvSpPr>
        <p:spPr bwMode="auto">
          <a:xfrm>
            <a:off x="0" y="6705600"/>
            <a:ext cx="3589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Line 10"/>
          <p:cNvSpPr>
            <a:spLocks noChangeShapeType="1"/>
          </p:cNvSpPr>
          <p:nvPr/>
        </p:nvSpPr>
        <p:spPr bwMode="auto">
          <a:xfrm>
            <a:off x="4846638" y="6705600"/>
            <a:ext cx="3711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AutoShape 11" descr="浅色横线"/>
          <p:cNvSpPr>
            <a:spLocks noChangeArrowheads="1"/>
          </p:cNvSpPr>
          <p:nvPr/>
        </p:nvSpPr>
        <p:spPr bwMode="auto">
          <a:xfrm rot="5400000">
            <a:off x="143669" y="-16669"/>
            <a:ext cx="617538" cy="739775"/>
          </a:xfrm>
          <a:prstGeom prst="rtTriangle">
            <a:avLst/>
          </a:pr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3" name="Rectangle 12" descr="浅色横线"/>
          <p:cNvSpPr>
            <a:spLocks noChangeArrowheads="1"/>
          </p:cNvSpPr>
          <p:nvPr/>
        </p:nvSpPr>
        <p:spPr bwMode="auto">
          <a:xfrm>
            <a:off x="7531100" y="652463"/>
            <a:ext cx="1612900" cy="50800"/>
          </a:xfrm>
          <a:prstGeom prst="rect">
            <a:avLst/>
          </a:prstGeom>
          <a:blipFill dpi="0" rotWithShape="0">
            <a:blip r:embed="rId1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4" name="Rectangle 13" descr="浅色横线"/>
          <p:cNvSpPr>
            <a:spLocks noChangeArrowheads="1"/>
          </p:cNvSpPr>
          <p:nvPr/>
        </p:nvSpPr>
        <p:spPr bwMode="auto">
          <a:xfrm>
            <a:off x="76200" y="652463"/>
            <a:ext cx="5253038" cy="42862"/>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5" name="Text Box 14">
            <a:extLst>
              <a:ext uri="{FF2B5EF4-FFF2-40B4-BE49-F238E27FC236}">
                <a16:creationId xmlns:a16="http://schemas.microsoft.com/office/drawing/2014/main" id="{B6003080-76B8-472D-9539-517AB5E4CC12}"/>
              </a:ext>
            </a:extLst>
          </p:cNvPr>
          <p:cNvSpPr txBox="1">
            <a:spLocks noChangeArrowheads="1"/>
          </p:cNvSpPr>
          <p:nvPr/>
        </p:nvSpPr>
        <p:spPr bwMode="auto">
          <a:xfrm>
            <a:off x="4643438" y="500063"/>
            <a:ext cx="3662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r>
              <a:rPr lang="en-US" altLang="zh-CN" sz="1600" b="1">
                <a:solidFill>
                  <a:srgbClr val="993366"/>
                </a:solidFill>
                <a:latin typeface="AvantGarde Bk BT" pitchFamily="34" charset="0"/>
                <a:ea typeface="黑体" panose="02010609060101010101" pitchFamily="49" charset="-122"/>
              </a:rPr>
              <a:t>Java Programming</a:t>
            </a:r>
            <a:endParaRPr lang="en-US" altLang="zh-CN" sz="2800">
              <a:solidFill>
                <a:srgbClr val="993366"/>
              </a:solidFill>
            </a:endParaRPr>
          </a:p>
        </p:txBody>
      </p:sp>
      <p:sp>
        <p:nvSpPr>
          <p:cNvPr id="1036" name="Rectangle 16">
            <a:extLst>
              <a:ext uri="{FF2B5EF4-FFF2-40B4-BE49-F238E27FC236}">
                <a16:creationId xmlns:a16="http://schemas.microsoft.com/office/drawing/2014/main" id="{6EDBDF43-975D-4235-B5A5-8FB349BC75C7}"/>
              </a:ext>
            </a:extLst>
          </p:cNvPr>
          <p:cNvSpPr>
            <a:spLocks noChangeArrowheads="1"/>
          </p:cNvSpPr>
          <p:nvPr/>
        </p:nvSpPr>
        <p:spPr bwMode="auto">
          <a:xfrm>
            <a:off x="7086600" y="6553200"/>
            <a:ext cx="1905000" cy="457200"/>
          </a:xfrm>
          <a:prstGeom prst="rect">
            <a:avLst/>
          </a:prstGeom>
          <a:noFill/>
          <a:ln>
            <a:noFill/>
          </a:ln>
          <a:effec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defRPr/>
            </a:pPr>
            <a:fld id="{B5EC0C25-288D-4DCB-9C56-5123B2BB24E4}" type="slidenum">
              <a:rPr lang="en-US" altLang="zh-CN" sz="1400" smtClean="0"/>
              <a:pPr algn="r" eaLnBrk="1" hangingPunct="1">
                <a:defRPr/>
              </a:pPr>
              <a:t>‹#›</a:t>
            </a:fld>
            <a:endParaRPr lang="en-US" altLang="zh-CN"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mj-lt"/>
          <a:ea typeface="+mj-ea"/>
          <a:cs typeface="黑体" charset="0"/>
        </a:defRPr>
      </a:lvl1pPr>
      <a:lvl2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2pPr>
      <a:lvl3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3pPr>
      <a:lvl4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4pPr>
      <a:lvl5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5pPr>
      <a:lvl6pPr marL="4572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6pPr>
      <a:lvl7pPr marL="9144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7pPr>
      <a:lvl8pPr marL="13716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8pPr>
      <a:lvl9pPr marL="18288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9pPr>
    </p:titleStyle>
    <p:bodyStyle>
      <a:lvl1pPr marL="342900" indent="-342900" algn="l" rtl="0" eaLnBrk="0" fontAlgn="base" hangingPunct="0">
        <a:spcBef>
          <a:spcPct val="20000"/>
        </a:spcBef>
        <a:spcAft>
          <a:spcPct val="0"/>
        </a:spcAft>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Wingdings" panose="05000000000000000000" pitchFamily="2" charset="2"/>
        <a:buChar char="v"/>
        <a:defRPr kumimoji="1" sz="2400">
          <a:solidFill>
            <a:schemeClr val="tx1"/>
          </a:solidFill>
          <a:latin typeface="+mn-lt"/>
          <a:ea typeface="楷体_GB2312" pitchFamily="49" charset="-122"/>
          <a:cs typeface="楷体_GB2312" charset="0"/>
        </a:defRPr>
      </a:lvl2pPr>
      <a:lvl3pPr marL="1143000" indent="-228600" algn="l" rtl="0" eaLnBrk="0" fontAlgn="base" hangingPunct="0">
        <a:spcBef>
          <a:spcPct val="20000"/>
        </a:spcBef>
        <a:spcAft>
          <a:spcPct val="0"/>
        </a:spcAft>
        <a:buFont typeface="Symbol" panose="05050102010706020507" pitchFamily="18" charset="2"/>
        <a:buChar char="-"/>
        <a:defRPr kumimoji="1" sz="2000">
          <a:solidFill>
            <a:schemeClr val="tx1"/>
          </a:solidFill>
          <a:latin typeface="+mn-lt"/>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400">
          <a:solidFill>
            <a:schemeClr val="tx1"/>
          </a:solidFill>
          <a:latin typeface="+mn-lt"/>
          <a:ea typeface="+mn-ea"/>
          <a:cs typeface="宋体" charset="0"/>
        </a:defRPr>
      </a:lvl4pPr>
      <a:lvl5pPr marL="2057400" indent="-228600" algn="l" rtl="0" eaLnBrk="0" fontAlgn="base" hangingPunct="0">
        <a:spcBef>
          <a:spcPct val="20000"/>
        </a:spcBef>
        <a:spcAft>
          <a:spcPct val="0"/>
        </a:spcAft>
        <a:buChar char="»"/>
        <a:defRPr kumimoji="1" sz="2400">
          <a:solidFill>
            <a:schemeClr val="tx1"/>
          </a:solidFill>
          <a:latin typeface="+mn-lt"/>
          <a:ea typeface="+mn-ea"/>
        </a:defRPr>
      </a:lvl5pPr>
      <a:lvl6pPr marL="2514600" indent="-228600" algn="l" rtl="0" fontAlgn="base">
        <a:spcBef>
          <a:spcPct val="20000"/>
        </a:spcBef>
        <a:spcAft>
          <a:spcPct val="0"/>
        </a:spcAft>
        <a:buChar char="»"/>
        <a:defRPr kumimoji="1" sz="2400">
          <a:solidFill>
            <a:schemeClr val="tx1"/>
          </a:solidFill>
          <a:latin typeface="+mn-lt"/>
          <a:ea typeface="+mn-ea"/>
        </a:defRPr>
      </a:lvl6pPr>
      <a:lvl7pPr marL="2971800" indent="-228600" algn="l" rtl="0" fontAlgn="base">
        <a:spcBef>
          <a:spcPct val="20000"/>
        </a:spcBef>
        <a:spcAft>
          <a:spcPct val="0"/>
        </a:spcAft>
        <a:buChar char="»"/>
        <a:defRPr kumimoji="1" sz="2400">
          <a:solidFill>
            <a:schemeClr val="tx1"/>
          </a:solidFill>
          <a:latin typeface="+mn-lt"/>
          <a:ea typeface="+mn-ea"/>
        </a:defRPr>
      </a:lvl7pPr>
      <a:lvl8pPr marL="3429000" indent="-228600" algn="l" rtl="0" fontAlgn="base">
        <a:spcBef>
          <a:spcPct val="20000"/>
        </a:spcBef>
        <a:spcAft>
          <a:spcPct val="0"/>
        </a:spcAft>
        <a:buChar char="»"/>
        <a:defRPr kumimoji="1" sz="2400">
          <a:solidFill>
            <a:schemeClr val="tx1"/>
          </a:solidFill>
          <a:latin typeface="+mn-lt"/>
          <a:ea typeface="+mn-ea"/>
        </a:defRPr>
      </a:lvl8pPr>
      <a:lvl9pPr marL="3886200" indent="-228600" algn="l" rtl="0" fontAlgn="base">
        <a:spcBef>
          <a:spcPct val="20000"/>
        </a:spcBef>
        <a:spcAft>
          <a:spcPct val="0"/>
        </a:spcAft>
        <a:buChar char="»"/>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0" y="0"/>
          <a:ext cx="9144000" cy="1971675"/>
        </p:xfrm>
        <a:graphic>
          <a:graphicData uri="http://schemas.openxmlformats.org/presentationml/2006/ole">
            <mc:AlternateContent xmlns:mc="http://schemas.openxmlformats.org/markup-compatibility/2006">
              <mc:Choice xmlns:v="urn:schemas-microsoft-com:vml" Requires="v">
                <p:oleObj name="Image" r:id="rId3" imgW="11614543" imgH="2630427" progId="Photoshop.Image.5">
                  <p:embed/>
                </p:oleObj>
              </mc:Choice>
              <mc:Fallback>
                <p:oleObj name="Image" r:id="rId3" imgW="11614543" imgH="2630427" progId="Photoshop.Image.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099" name="Rectangle 3"/>
          <p:cNvSpPr>
            <a:spLocks noChangeArrowheads="1"/>
          </p:cNvSpPr>
          <p:nvPr/>
        </p:nvSpPr>
        <p:spPr bwMode="auto">
          <a:xfrm>
            <a:off x="0" y="6172200"/>
            <a:ext cx="9144000" cy="685800"/>
          </a:xfrm>
          <a:prstGeom prst="rect">
            <a:avLst/>
          </a:prstGeom>
          <a:solidFill>
            <a:srgbClr val="8C25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00" name="Text Box 18"/>
          <p:cNvSpPr txBox="1">
            <a:spLocks noChangeArrowheads="1"/>
          </p:cNvSpPr>
          <p:nvPr/>
        </p:nvSpPr>
        <p:spPr bwMode="auto">
          <a:xfrm>
            <a:off x="1649413" y="1325563"/>
            <a:ext cx="58451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800" b="1"/>
              <a:t>第二章 </a:t>
            </a:r>
            <a:r>
              <a:rPr lang="en-US" altLang="zh-CN" sz="4800" b="1"/>
              <a:t>Java</a:t>
            </a:r>
            <a:r>
              <a:rPr lang="zh-CN" altLang="en-US" sz="4800" b="1"/>
              <a:t>基础语法</a:t>
            </a:r>
            <a:endParaRPr lang="zh-CN" altLang="en-US" sz="4800">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7">
            <a:extLst>
              <a:ext uri="{FF2B5EF4-FFF2-40B4-BE49-F238E27FC236}">
                <a16:creationId xmlns:a16="http://schemas.microsoft.com/office/drawing/2014/main" id="{B8C35C45-957F-43BE-8F06-40E4AB5957CF}"/>
              </a:ext>
            </a:extLst>
          </p:cNvPr>
          <p:cNvSpPr>
            <a:spLocks noGrp="1" noChangeArrowheads="1"/>
          </p:cNvSpPr>
          <p:nvPr>
            <p:ph type="title"/>
          </p:nvPr>
        </p:nvSpPr>
        <p:spPr>
          <a:xfrm>
            <a:off x="468313" y="260350"/>
            <a:ext cx="8229600" cy="1139825"/>
          </a:xfrm>
        </p:spPr>
        <p:txBody>
          <a:bodyPr/>
          <a:lstStyle/>
          <a:p>
            <a:pPr eaLnBrk="1" hangingPunct="1">
              <a:defRPr/>
            </a:pPr>
            <a:r>
              <a:rPr lang="zh-CN" altLang="en-US"/>
              <a:t>基本数据类型</a:t>
            </a:r>
          </a:p>
        </p:txBody>
      </p:sp>
      <p:graphicFrame>
        <p:nvGraphicFramePr>
          <p:cNvPr id="11311" name="Group 47">
            <a:extLst>
              <a:ext uri="{FF2B5EF4-FFF2-40B4-BE49-F238E27FC236}">
                <a16:creationId xmlns:a16="http://schemas.microsoft.com/office/drawing/2014/main" id="{9C83C2E4-20A4-4447-BC2E-AE62D8FC2E59}"/>
              </a:ext>
            </a:extLst>
          </p:cNvPr>
          <p:cNvGraphicFramePr>
            <a:graphicFrameLocks noGrp="1"/>
          </p:cNvGraphicFramePr>
          <p:nvPr/>
        </p:nvGraphicFramePr>
        <p:xfrm>
          <a:off x="395288" y="1052513"/>
          <a:ext cx="8435975" cy="4967289"/>
        </p:xfrm>
        <a:graphic>
          <a:graphicData uri="http://schemas.openxmlformats.org/drawingml/2006/table">
            <a:tbl>
              <a:tblPr/>
              <a:tblGrid>
                <a:gridCol w="1168400">
                  <a:extLst>
                    <a:ext uri="{9D8B030D-6E8A-4147-A177-3AD203B41FA5}">
                      <a16:colId xmlns:a16="http://schemas.microsoft.com/office/drawing/2014/main" val="878361341"/>
                    </a:ext>
                  </a:extLst>
                </a:gridCol>
                <a:gridCol w="1365250">
                  <a:extLst>
                    <a:ext uri="{9D8B030D-6E8A-4147-A177-3AD203B41FA5}">
                      <a16:colId xmlns:a16="http://schemas.microsoft.com/office/drawing/2014/main" val="4265481676"/>
                    </a:ext>
                  </a:extLst>
                </a:gridCol>
                <a:gridCol w="1138237">
                  <a:extLst>
                    <a:ext uri="{9D8B030D-6E8A-4147-A177-3AD203B41FA5}">
                      <a16:colId xmlns:a16="http://schemas.microsoft.com/office/drawing/2014/main" val="2551308430"/>
                    </a:ext>
                  </a:extLst>
                </a:gridCol>
                <a:gridCol w="1296988">
                  <a:extLst>
                    <a:ext uri="{9D8B030D-6E8A-4147-A177-3AD203B41FA5}">
                      <a16:colId xmlns:a16="http://schemas.microsoft.com/office/drawing/2014/main" val="2113226407"/>
                    </a:ext>
                  </a:extLst>
                </a:gridCol>
                <a:gridCol w="3467100">
                  <a:extLst>
                    <a:ext uri="{9D8B030D-6E8A-4147-A177-3AD203B41FA5}">
                      <a16:colId xmlns:a16="http://schemas.microsoft.com/office/drawing/2014/main" val="1424472972"/>
                    </a:ext>
                  </a:extLst>
                </a:gridCol>
              </a:tblGrid>
              <a:tr h="698500">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内容</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默认值</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内存空间</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取值范围</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482986870"/>
                  </a:ext>
                </a:extLst>
              </a:tr>
              <a:tr h="433388">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boolean</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true/false</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5567204"/>
                  </a:ext>
                </a:extLst>
              </a:tr>
              <a:tr h="433388">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Unicode</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\u0000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\u0000~--\uFFFF</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1670485"/>
                  </a:ext>
                </a:extLst>
              </a:tr>
              <a:tr h="433388">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byte</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整数</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-128~+127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22846"/>
                  </a:ext>
                </a:extLst>
              </a:tr>
              <a:tr h="431800">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short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整数</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-32768~+32767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216329"/>
                  </a:ext>
                </a:extLst>
              </a:tr>
              <a:tr h="431800">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整数</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-2147483648~+2147483647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140105"/>
                  </a:ext>
                </a:extLst>
              </a:tr>
              <a:tr h="701675">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long</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整数</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0L</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-9223372036854775808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~+9223372036854775807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1042501"/>
                  </a:ext>
                </a:extLst>
              </a:tr>
              <a:tr h="701675">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float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浮点</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0.0f</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±3.40282347E+38~±1.40239846E-45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7699335"/>
                  </a:ext>
                </a:extLst>
              </a:tr>
              <a:tr h="701675">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double</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浮点</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0.0d</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±1.79769313486231570E+308~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±4.94065645841246544E-324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36308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47D3029-0B2E-4348-BE75-31E98136EC0A}"/>
              </a:ext>
            </a:extLst>
          </p:cNvPr>
          <p:cNvSpPr>
            <a:spLocks noGrp="1" noChangeArrowheads="1"/>
          </p:cNvSpPr>
          <p:nvPr>
            <p:ph type="title"/>
          </p:nvPr>
        </p:nvSpPr>
        <p:spPr/>
        <p:txBody>
          <a:bodyPr/>
          <a:lstStyle/>
          <a:p>
            <a:pPr eaLnBrk="1" hangingPunct="1">
              <a:defRPr/>
            </a:pPr>
            <a:r>
              <a:rPr lang="zh-CN" altLang="en-US" b="1"/>
              <a:t>数据类型转换</a:t>
            </a:r>
          </a:p>
        </p:txBody>
      </p:sp>
      <p:sp>
        <p:nvSpPr>
          <p:cNvPr id="15363" name="Rectangle 3"/>
          <p:cNvSpPr>
            <a:spLocks noGrp="1" noChangeArrowheads="1"/>
          </p:cNvSpPr>
          <p:nvPr>
            <p:ph type="body" idx="1"/>
          </p:nvPr>
        </p:nvSpPr>
        <p:spPr/>
        <p:txBody>
          <a:bodyPr/>
          <a:lstStyle/>
          <a:p>
            <a:pPr eaLnBrk="1" hangingPunct="1">
              <a:buClr>
                <a:srgbClr val="00FF00"/>
              </a:buClr>
              <a:buFont typeface="Wingdings" panose="05000000000000000000" pitchFamily="2" charset="2"/>
              <a:buChar char="v"/>
            </a:pPr>
            <a:r>
              <a:rPr lang="zh-CN" altLang="en-US" b="1"/>
              <a:t>用变量、常量赋值给另一个变量时，两者的数据类型必须一致。如不一致，则要进行数据的类型转换</a:t>
            </a:r>
          </a:p>
          <a:p>
            <a:pPr eaLnBrk="1" hangingPunct="1">
              <a:buClr>
                <a:srgbClr val="00FF00"/>
              </a:buClr>
              <a:buFont typeface="Wingdings" panose="05000000000000000000" pitchFamily="2" charset="2"/>
              <a:buChar char="v"/>
            </a:pPr>
            <a:endParaRPr lang="zh-CN" altLang="en-US" b="1"/>
          </a:p>
          <a:p>
            <a:pPr eaLnBrk="1" hangingPunct="1">
              <a:buClr>
                <a:srgbClr val="00FF00"/>
              </a:buClr>
              <a:buFont typeface="Wingdings" panose="05000000000000000000" pitchFamily="2" charset="2"/>
              <a:buChar char="v"/>
            </a:pPr>
            <a:r>
              <a:rPr lang="zh-CN" altLang="en-US" b="1"/>
              <a:t>类型转换有隐式转换</a:t>
            </a:r>
            <a:r>
              <a:rPr lang="en-US" altLang="zh-CN" b="1"/>
              <a:t>(</a:t>
            </a:r>
            <a:r>
              <a:rPr lang="zh-CN" altLang="en-US" b="1"/>
              <a:t>自动类型转换</a:t>
            </a:r>
            <a:r>
              <a:rPr lang="en-US" altLang="zh-CN" b="1"/>
              <a:t>)</a:t>
            </a:r>
            <a:r>
              <a:rPr lang="zh-CN" altLang="en-US" b="1"/>
              <a:t>和显式转换</a:t>
            </a:r>
            <a:r>
              <a:rPr lang="en-US" altLang="zh-CN" b="1"/>
              <a:t>(</a:t>
            </a:r>
            <a:r>
              <a:rPr lang="zh-CN" altLang="en-US" b="1"/>
              <a:t>强制类型转换</a:t>
            </a:r>
            <a:r>
              <a:rPr lang="en-US" altLang="zh-CN" b="1"/>
              <a:t>)</a:t>
            </a:r>
            <a:r>
              <a:rPr lang="zh-CN" altLang="en-US" b="1"/>
              <a:t>两种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C01460E-DF7B-47CB-BAEF-D02C04666382}"/>
              </a:ext>
            </a:extLst>
          </p:cNvPr>
          <p:cNvSpPr>
            <a:spLocks noGrp="1" noChangeArrowheads="1"/>
          </p:cNvSpPr>
          <p:nvPr>
            <p:ph type="title"/>
          </p:nvPr>
        </p:nvSpPr>
        <p:spPr/>
        <p:txBody>
          <a:bodyPr/>
          <a:lstStyle/>
          <a:p>
            <a:pPr eaLnBrk="1" hangingPunct="1">
              <a:defRPr/>
            </a:pPr>
            <a:r>
              <a:rPr lang="zh-CN" altLang="en-US" b="1"/>
              <a:t>数据类型转换</a:t>
            </a:r>
          </a:p>
        </p:txBody>
      </p:sp>
      <p:sp>
        <p:nvSpPr>
          <p:cNvPr id="163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6388" name="对象 4"/>
          <p:cNvGraphicFramePr>
            <a:graphicFrameLocks noChangeAspect="1"/>
          </p:cNvGraphicFramePr>
          <p:nvPr/>
        </p:nvGraphicFramePr>
        <p:xfrm>
          <a:off x="468313" y="1916113"/>
          <a:ext cx="8207375" cy="1368425"/>
        </p:xfrm>
        <a:graphic>
          <a:graphicData uri="http://schemas.openxmlformats.org/presentationml/2006/ole">
            <mc:AlternateContent xmlns:mc="http://schemas.openxmlformats.org/markup-compatibility/2006">
              <mc:Choice xmlns:v="urn:schemas-microsoft-com:vml" Requires="v">
                <p:oleObj name="Visio" r:id="rId2" imgW="2870200" imgH="482600" progId="Visio.Drawing.11">
                  <p:embed/>
                </p:oleObj>
              </mc:Choice>
              <mc:Fallback>
                <p:oleObj name="Visio" r:id="rId2" imgW="2870200" imgH="482600" progId="Visio.Drawing.11">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916113"/>
                        <a:ext cx="82073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9" name="矩形 5"/>
          <p:cNvSpPr>
            <a:spLocks noChangeArrowheads="1"/>
          </p:cNvSpPr>
          <p:nvPr/>
        </p:nvSpPr>
        <p:spPr bwMode="auto">
          <a:xfrm>
            <a:off x="2663825" y="3473450"/>
            <a:ext cx="3816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b="1"/>
              <a:t>基本数据类型强弱关系图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F53E7C8-9CCF-4408-80E0-A272C366B953}"/>
              </a:ext>
            </a:extLst>
          </p:cNvPr>
          <p:cNvSpPr>
            <a:spLocks noGrp="1" noChangeArrowheads="1"/>
          </p:cNvSpPr>
          <p:nvPr>
            <p:ph type="title"/>
          </p:nvPr>
        </p:nvSpPr>
        <p:spPr/>
        <p:txBody>
          <a:bodyPr/>
          <a:lstStyle/>
          <a:p>
            <a:pPr eaLnBrk="1" hangingPunct="1">
              <a:defRPr/>
            </a:pPr>
            <a:r>
              <a:rPr lang="zh-CN" altLang="en-US"/>
              <a:t>隐式类型转换</a:t>
            </a:r>
          </a:p>
        </p:txBody>
      </p:sp>
      <p:sp>
        <p:nvSpPr>
          <p:cNvPr id="17411" name="Rectangle 3"/>
          <p:cNvSpPr>
            <a:spLocks noGrp="1" noChangeArrowheads="1"/>
          </p:cNvSpPr>
          <p:nvPr>
            <p:ph type="body" idx="1"/>
          </p:nvPr>
        </p:nvSpPr>
        <p:spPr>
          <a:xfrm>
            <a:off x="631825" y="1168400"/>
            <a:ext cx="7772400" cy="4114800"/>
          </a:xfrm>
        </p:spPr>
        <p:txBody>
          <a:bodyPr/>
          <a:lstStyle/>
          <a:p>
            <a:pPr eaLnBrk="1" hangingPunct="1">
              <a:lnSpc>
                <a:spcPct val="80000"/>
              </a:lnSpc>
              <a:buClr>
                <a:srgbClr val="00FF00"/>
              </a:buClr>
              <a:buFont typeface="Wingdings" panose="05000000000000000000" pitchFamily="2" charset="2"/>
              <a:buChar char="v"/>
            </a:pPr>
            <a:r>
              <a:rPr lang="zh-CN" altLang="en-US" sz="2900" b="1"/>
              <a:t>当占用比特位较少的类型转换为占有比特位数较多的数据时，使用隐式类型转换</a:t>
            </a:r>
          </a:p>
          <a:p>
            <a:pPr eaLnBrk="1" hangingPunct="1">
              <a:lnSpc>
                <a:spcPct val="80000"/>
              </a:lnSpc>
              <a:buClr>
                <a:srgbClr val="00FF00"/>
              </a:buClr>
              <a:buFont typeface="Wingdings" panose="05000000000000000000" pitchFamily="2" charset="2"/>
              <a:buChar char="v"/>
            </a:pPr>
            <a:r>
              <a:rPr lang="zh-CN" altLang="en-US" sz="2900" b="1"/>
              <a:t>转换过程由</a:t>
            </a:r>
            <a:r>
              <a:rPr lang="en-US" altLang="zh-CN" sz="2900" b="1"/>
              <a:t>Java</a:t>
            </a:r>
            <a:r>
              <a:rPr lang="zh-CN" altLang="en-US" sz="2900" b="1"/>
              <a:t>编译器自动进行</a:t>
            </a:r>
          </a:p>
          <a:p>
            <a:pPr eaLnBrk="1" hangingPunct="1">
              <a:lnSpc>
                <a:spcPct val="80000"/>
              </a:lnSpc>
              <a:buFont typeface="Wingdings" panose="05000000000000000000" pitchFamily="2" charset="2"/>
              <a:buNone/>
            </a:pPr>
            <a:r>
              <a:rPr lang="zh-CN" altLang="en-US" sz="2900" b="1"/>
              <a:t>   例：将短格式整型数据赋值为长格式整型数据，不会出现错误，如：</a:t>
            </a:r>
          </a:p>
          <a:p>
            <a:pPr eaLnBrk="1" hangingPunct="1">
              <a:lnSpc>
                <a:spcPct val="80000"/>
              </a:lnSpc>
              <a:buFont typeface="Wingdings" panose="05000000000000000000" pitchFamily="2" charset="2"/>
              <a:buNone/>
            </a:pPr>
            <a:r>
              <a:rPr lang="zh-CN" altLang="en-US" sz="2500" b="1"/>
              <a:t>    </a:t>
            </a:r>
            <a:r>
              <a:rPr lang="en-US" altLang="zh-CN" sz="2500" b="1">
                <a:solidFill>
                  <a:srgbClr val="0000FF"/>
                </a:solidFill>
              </a:rPr>
              <a:t>int i = 123;</a:t>
            </a:r>
          </a:p>
          <a:p>
            <a:pPr eaLnBrk="1" hangingPunct="1">
              <a:lnSpc>
                <a:spcPct val="80000"/>
              </a:lnSpc>
              <a:buFont typeface="Wingdings" panose="05000000000000000000" pitchFamily="2" charset="2"/>
              <a:buNone/>
            </a:pPr>
            <a:r>
              <a:rPr lang="en-US" altLang="zh-CN" sz="2500" b="1">
                <a:solidFill>
                  <a:srgbClr val="0000FF"/>
                </a:solidFill>
              </a:rPr>
              <a:t>    long j = i;</a:t>
            </a:r>
          </a:p>
          <a:p>
            <a:pPr eaLnBrk="1" hangingPunct="1">
              <a:lnSpc>
                <a:spcPct val="80000"/>
              </a:lnSpc>
              <a:buFont typeface="Wingdings" panose="05000000000000000000" pitchFamily="2" charset="2"/>
              <a:buNone/>
            </a:pPr>
            <a:r>
              <a:rPr lang="zh-CN" altLang="en-US" sz="2500" b="1"/>
              <a:t>    若反过来，将长格式赋值给短格式整数，如：</a:t>
            </a:r>
          </a:p>
          <a:p>
            <a:pPr eaLnBrk="1" hangingPunct="1">
              <a:lnSpc>
                <a:spcPct val="80000"/>
              </a:lnSpc>
              <a:buFont typeface="Wingdings" panose="05000000000000000000" pitchFamily="2" charset="2"/>
              <a:buNone/>
            </a:pPr>
            <a:r>
              <a:rPr lang="en-US" altLang="zh-CN" sz="2500" b="1">
                <a:solidFill>
                  <a:srgbClr val="0000FF"/>
                </a:solidFill>
              </a:rPr>
              <a:t>    long j= 25L;</a:t>
            </a:r>
          </a:p>
          <a:p>
            <a:pPr eaLnBrk="1" hangingPunct="1">
              <a:lnSpc>
                <a:spcPct val="80000"/>
              </a:lnSpc>
              <a:buFont typeface="Wingdings" panose="05000000000000000000" pitchFamily="2" charset="2"/>
              <a:buNone/>
            </a:pPr>
            <a:r>
              <a:rPr lang="en-US" altLang="zh-CN" sz="2500" b="1">
                <a:solidFill>
                  <a:srgbClr val="0000FF"/>
                </a:solidFill>
              </a:rPr>
              <a:t>    int i = j; </a:t>
            </a:r>
          </a:p>
          <a:p>
            <a:pPr eaLnBrk="1" hangingPunct="1">
              <a:lnSpc>
                <a:spcPct val="80000"/>
              </a:lnSpc>
              <a:buFont typeface="Wingdings" panose="05000000000000000000" pitchFamily="2" charset="2"/>
              <a:buNone/>
            </a:pPr>
            <a:r>
              <a:rPr lang="zh-CN" altLang="en-US" sz="2500" b="1"/>
              <a:t>    将出现编译错误。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E5531E6-190A-42B8-860F-F4130FCC7FF8}"/>
              </a:ext>
            </a:extLst>
          </p:cNvPr>
          <p:cNvSpPr>
            <a:spLocks noGrp="1" noChangeArrowheads="1"/>
          </p:cNvSpPr>
          <p:nvPr>
            <p:ph type="title"/>
          </p:nvPr>
        </p:nvSpPr>
        <p:spPr/>
        <p:txBody>
          <a:bodyPr/>
          <a:lstStyle/>
          <a:p>
            <a:pPr eaLnBrk="1" hangingPunct="1">
              <a:defRPr/>
            </a:pPr>
            <a:r>
              <a:rPr lang="zh-CN" altLang="en-US"/>
              <a:t>显示类型转换</a:t>
            </a:r>
          </a:p>
        </p:txBody>
      </p:sp>
      <p:sp>
        <p:nvSpPr>
          <p:cNvPr id="18435" name="Rectangle 3"/>
          <p:cNvSpPr>
            <a:spLocks noGrp="1" noChangeArrowheads="1"/>
          </p:cNvSpPr>
          <p:nvPr>
            <p:ph type="body" idx="1"/>
          </p:nvPr>
        </p:nvSpPr>
        <p:spPr/>
        <p:txBody>
          <a:bodyPr/>
          <a:lstStyle/>
          <a:p>
            <a:pPr eaLnBrk="1" hangingPunct="1">
              <a:buClr>
                <a:srgbClr val="00FF00"/>
              </a:buClr>
              <a:buFont typeface="Wingdings" panose="05000000000000000000" pitchFamily="2" charset="2"/>
              <a:buChar char="v"/>
            </a:pPr>
            <a:r>
              <a:rPr lang="zh-CN" altLang="en-US" sz="2600" b="1"/>
              <a:t>当长格式数据赋值给短格式整型变量，双精度数据给单精度类型赋值，浮点型数据给整型变量赋值时，均要进行显示类型转换，即强制类型转换</a:t>
            </a:r>
          </a:p>
          <a:p>
            <a:pPr eaLnBrk="1" hangingPunct="1">
              <a:buClr>
                <a:srgbClr val="00FF00"/>
              </a:buClr>
              <a:buFont typeface="Wingdings" panose="05000000000000000000" pitchFamily="2" charset="2"/>
              <a:buChar char="v"/>
            </a:pPr>
            <a:r>
              <a:rPr lang="zh-CN" altLang="en-US" sz="2600" b="1"/>
              <a:t>强制类型转换的格式为：</a:t>
            </a:r>
          </a:p>
          <a:p>
            <a:pPr eaLnBrk="1" hangingPunct="1">
              <a:buFont typeface="Wingdings" panose="05000000000000000000" pitchFamily="2" charset="2"/>
              <a:buNone/>
            </a:pPr>
            <a:r>
              <a:rPr lang="zh-CN" altLang="en-US" sz="2600" b="1"/>
              <a:t>    （目标数据类型）变量名</a:t>
            </a:r>
          </a:p>
          <a:p>
            <a:pPr eaLnBrk="1" hangingPunct="1">
              <a:buFont typeface="Wingdings" panose="05000000000000000000" pitchFamily="2" charset="2"/>
              <a:buNone/>
            </a:pPr>
            <a:r>
              <a:rPr lang="zh-CN" altLang="en-US" sz="2600" b="1"/>
              <a:t>    例如：</a:t>
            </a:r>
          </a:p>
          <a:p>
            <a:pPr eaLnBrk="1" hangingPunct="1">
              <a:buFont typeface="Wingdings" panose="05000000000000000000" pitchFamily="2" charset="2"/>
              <a:buNone/>
            </a:pPr>
            <a:r>
              <a:rPr lang="zh-CN" altLang="en-US" sz="2600" b="1"/>
              <a:t>      </a:t>
            </a:r>
            <a:r>
              <a:rPr lang="en-US" altLang="zh-CN" sz="2600" b="1"/>
              <a:t>int a = 260;</a:t>
            </a:r>
          </a:p>
          <a:p>
            <a:pPr eaLnBrk="1" hangingPunct="1">
              <a:buFont typeface="Wingdings" panose="05000000000000000000" pitchFamily="2" charset="2"/>
              <a:buNone/>
            </a:pPr>
            <a:r>
              <a:rPr lang="zh-CN" altLang="en-US" sz="2600" b="1"/>
              <a:t>      </a:t>
            </a:r>
            <a:r>
              <a:rPr lang="en-US" altLang="zh-CN" sz="2600" b="1"/>
              <a:t>byte b;</a:t>
            </a:r>
          </a:p>
          <a:p>
            <a:pPr eaLnBrk="1" hangingPunct="1">
              <a:buFont typeface="Wingdings" panose="05000000000000000000" pitchFamily="2" charset="2"/>
              <a:buNone/>
            </a:pPr>
            <a:r>
              <a:rPr lang="en-US" altLang="zh-CN" sz="2600" b="1"/>
              <a:t>      b = (byte)a;</a:t>
            </a:r>
            <a:endParaRPr lang="zh-CN" altLang="en-US" sz="26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4D731BD-9C50-4E38-A4E8-D8BBDD774B73}"/>
              </a:ext>
            </a:extLst>
          </p:cNvPr>
          <p:cNvSpPr>
            <a:spLocks noGrp="1" noChangeArrowheads="1"/>
          </p:cNvSpPr>
          <p:nvPr>
            <p:ph type="title"/>
          </p:nvPr>
        </p:nvSpPr>
        <p:spPr>
          <a:xfrm>
            <a:off x="912813" y="122238"/>
            <a:ext cx="2609850" cy="457200"/>
          </a:xfrm>
        </p:spPr>
        <p:txBody>
          <a:bodyPr/>
          <a:lstStyle/>
          <a:p>
            <a:pPr>
              <a:defRPr/>
            </a:pPr>
            <a:r>
              <a:rPr lang="zh-CN" altLang="en-US"/>
              <a:t>小节安排</a:t>
            </a:r>
          </a:p>
        </p:txBody>
      </p:sp>
      <p:sp>
        <p:nvSpPr>
          <p:cNvPr id="19459" name="AutoShape 151"/>
          <p:cNvSpPr>
            <a:spLocks noChangeArrowheads="1"/>
          </p:cNvSpPr>
          <p:nvPr/>
        </p:nvSpPr>
        <p:spPr bwMode="auto">
          <a:xfrm>
            <a:off x="6877050" y="2909888"/>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0" name="Rectangle 116"/>
          <p:cNvSpPr>
            <a:spLocks noChangeArrowheads="1"/>
          </p:cNvSpPr>
          <p:nvPr/>
        </p:nvSpPr>
        <p:spPr bwMode="auto">
          <a:xfrm>
            <a:off x="2776538" y="242093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9461" name="Text Box 119"/>
          <p:cNvSpPr txBox="1">
            <a:spLocks noChangeArrowheads="1"/>
          </p:cNvSpPr>
          <p:nvPr/>
        </p:nvSpPr>
        <p:spPr bwMode="auto">
          <a:xfrm flipH="1">
            <a:off x="1390650" y="2055813"/>
            <a:ext cx="390525" cy="259080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a:spcBef>
                <a:spcPct val="0"/>
              </a:spcBef>
            </a:pPr>
            <a:r>
              <a:rPr lang="en-US" altLang="zh-CN" sz="2000" b="1"/>
              <a:t>J</a:t>
            </a:r>
          </a:p>
          <a:p>
            <a:pPr algn="ctr">
              <a:spcBef>
                <a:spcPct val="0"/>
              </a:spcBef>
            </a:pPr>
            <a:r>
              <a:rPr lang="en-US" altLang="zh-CN" sz="2000" b="1"/>
              <a:t>A</a:t>
            </a:r>
          </a:p>
          <a:p>
            <a:pPr algn="ctr">
              <a:spcBef>
                <a:spcPct val="0"/>
              </a:spcBef>
            </a:pPr>
            <a:r>
              <a:rPr lang="en-US" altLang="zh-CN" sz="2000" b="1"/>
              <a:t>V</a:t>
            </a:r>
          </a:p>
          <a:p>
            <a:pPr algn="ctr">
              <a:spcBef>
                <a:spcPct val="0"/>
              </a:spcBef>
            </a:pPr>
            <a:r>
              <a:rPr lang="en-US" altLang="zh-CN" sz="2000" b="1"/>
              <a:t>A</a:t>
            </a:r>
          </a:p>
          <a:p>
            <a:pPr algn="ctr">
              <a:spcBef>
                <a:spcPct val="0"/>
              </a:spcBef>
            </a:pPr>
            <a:r>
              <a:rPr lang="zh-CN" altLang="en-US" sz="2000" b="1"/>
              <a:t>基础语法</a:t>
            </a:r>
            <a:endParaRPr kumimoji="0" lang="zh-CN" altLang="en-US" sz="2200" b="1">
              <a:solidFill>
                <a:schemeClr val="tx2"/>
              </a:solidFill>
              <a:latin typeface="楷体_GB2312" pitchFamily="49" charset="-122"/>
              <a:ea typeface="楷体_GB2312" pitchFamily="49" charset="-122"/>
            </a:endParaRPr>
          </a:p>
        </p:txBody>
      </p:sp>
      <p:sp>
        <p:nvSpPr>
          <p:cNvPr id="19462" name="Rectangle 121"/>
          <p:cNvSpPr>
            <a:spLocks noChangeArrowheads="1"/>
          </p:cNvSpPr>
          <p:nvPr/>
        </p:nvSpPr>
        <p:spPr bwMode="auto">
          <a:xfrm>
            <a:off x="2765425" y="18716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9463" name="Text Box 124"/>
          <p:cNvSpPr txBox="1">
            <a:spLocks noChangeArrowheads="1"/>
          </p:cNvSpPr>
          <p:nvPr/>
        </p:nvSpPr>
        <p:spPr bwMode="auto">
          <a:xfrm>
            <a:off x="3222625" y="17192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2.1</a:t>
            </a:r>
            <a:r>
              <a:rPr lang="zh-CN" altLang="en-US" sz="1600" b="1"/>
              <a:t>、标识符和关键字</a:t>
            </a:r>
          </a:p>
        </p:txBody>
      </p:sp>
      <p:sp>
        <p:nvSpPr>
          <p:cNvPr id="19464" name="Text Box 129"/>
          <p:cNvSpPr txBox="1">
            <a:spLocks noChangeArrowheads="1"/>
          </p:cNvSpPr>
          <p:nvPr/>
        </p:nvSpPr>
        <p:spPr bwMode="auto">
          <a:xfrm>
            <a:off x="3233738" y="226853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2.2</a:t>
            </a:r>
            <a:r>
              <a:rPr lang="zh-CN" altLang="en-US" sz="1600" b="1"/>
              <a:t>、基本数据类型</a:t>
            </a:r>
          </a:p>
          <a:p>
            <a:pPr algn="just">
              <a:spcBef>
                <a:spcPct val="0"/>
              </a:spcBef>
            </a:pPr>
            <a:endParaRPr lang="zh-CN" altLang="en-US" sz="1600" b="1"/>
          </a:p>
        </p:txBody>
      </p:sp>
      <p:sp>
        <p:nvSpPr>
          <p:cNvPr id="19465" name="Rectangle 136"/>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6" name="Rectangle 138"/>
          <p:cNvSpPr>
            <a:spLocks noChangeArrowheads="1"/>
          </p:cNvSpPr>
          <p:nvPr/>
        </p:nvSpPr>
        <p:spPr bwMode="auto">
          <a:xfrm>
            <a:off x="2751138" y="2990850"/>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9467" name="Text Box 139"/>
          <p:cNvSpPr txBox="1">
            <a:spLocks noChangeArrowheads="1"/>
          </p:cNvSpPr>
          <p:nvPr/>
        </p:nvSpPr>
        <p:spPr bwMode="auto">
          <a:xfrm>
            <a:off x="3208338" y="2838450"/>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2.3</a:t>
            </a:r>
            <a:r>
              <a:rPr lang="zh-CN" altLang="en-US" sz="1600" b="1"/>
              <a:t>、变量和常量</a:t>
            </a:r>
          </a:p>
        </p:txBody>
      </p:sp>
      <p:sp>
        <p:nvSpPr>
          <p:cNvPr id="19468" name="Rectangle 123"/>
          <p:cNvSpPr>
            <a:spLocks noChangeArrowheads="1"/>
          </p:cNvSpPr>
          <p:nvPr/>
        </p:nvSpPr>
        <p:spPr bwMode="auto">
          <a:xfrm>
            <a:off x="2701925" y="1528763"/>
            <a:ext cx="65088" cy="3613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9" name="Rectangle 116"/>
          <p:cNvSpPr>
            <a:spLocks noChangeArrowheads="1"/>
          </p:cNvSpPr>
          <p:nvPr/>
        </p:nvSpPr>
        <p:spPr bwMode="auto">
          <a:xfrm>
            <a:off x="2789238" y="35480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9470" name="Text Box 129"/>
          <p:cNvSpPr txBox="1">
            <a:spLocks noChangeArrowheads="1"/>
          </p:cNvSpPr>
          <p:nvPr/>
        </p:nvSpPr>
        <p:spPr bwMode="auto">
          <a:xfrm>
            <a:off x="3246438" y="33956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2.4</a:t>
            </a:r>
            <a:r>
              <a:rPr lang="zh-CN" altLang="en-US" sz="1600" b="1"/>
              <a:t>、运算符</a:t>
            </a:r>
          </a:p>
          <a:p>
            <a:pPr algn="just">
              <a:spcBef>
                <a:spcPct val="0"/>
              </a:spcBef>
            </a:pPr>
            <a:endParaRPr lang="zh-CN" altLang="en-US" sz="1600" b="1"/>
          </a:p>
        </p:txBody>
      </p:sp>
      <p:sp>
        <p:nvSpPr>
          <p:cNvPr id="19471" name="Rectangle 138"/>
          <p:cNvSpPr>
            <a:spLocks noChangeArrowheads="1"/>
          </p:cNvSpPr>
          <p:nvPr/>
        </p:nvSpPr>
        <p:spPr bwMode="auto">
          <a:xfrm>
            <a:off x="2763838" y="41179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9472" name="Text Box 139"/>
          <p:cNvSpPr txBox="1">
            <a:spLocks noChangeArrowheads="1"/>
          </p:cNvSpPr>
          <p:nvPr/>
        </p:nvSpPr>
        <p:spPr bwMode="auto">
          <a:xfrm>
            <a:off x="3221038" y="39655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2.5</a:t>
            </a:r>
            <a:r>
              <a:rPr lang="zh-CN" altLang="en-US" sz="1600" b="1"/>
              <a:t>、语句</a:t>
            </a:r>
          </a:p>
        </p:txBody>
      </p:sp>
      <p:sp>
        <p:nvSpPr>
          <p:cNvPr id="19473" name="Rectangle 143"/>
          <p:cNvSpPr>
            <a:spLocks noChangeArrowheads="1"/>
          </p:cNvSpPr>
          <p:nvPr/>
        </p:nvSpPr>
        <p:spPr bwMode="auto">
          <a:xfrm>
            <a:off x="2763838" y="46751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9474" name="Text Box 144"/>
          <p:cNvSpPr txBox="1">
            <a:spLocks noChangeArrowheads="1"/>
          </p:cNvSpPr>
          <p:nvPr/>
        </p:nvSpPr>
        <p:spPr bwMode="auto">
          <a:xfrm>
            <a:off x="3221038" y="45227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2.6</a:t>
            </a:r>
            <a:r>
              <a:rPr lang="zh-CN" altLang="en-US" sz="1600" b="1"/>
              <a:t>、输入参数方式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6ADF9C6-43C0-44DF-A560-A86D46D0BCDD}"/>
              </a:ext>
            </a:extLst>
          </p:cNvPr>
          <p:cNvSpPr>
            <a:spLocks noGrp="1" noChangeArrowheads="1"/>
          </p:cNvSpPr>
          <p:nvPr>
            <p:ph type="title"/>
          </p:nvPr>
        </p:nvSpPr>
        <p:spPr/>
        <p:txBody>
          <a:bodyPr/>
          <a:lstStyle/>
          <a:p>
            <a:pPr eaLnBrk="1" hangingPunct="1">
              <a:defRPr/>
            </a:pPr>
            <a:r>
              <a:rPr lang="en-US" altLang="zh-CN" b="1"/>
              <a:t>2.3</a:t>
            </a:r>
            <a:r>
              <a:rPr lang="zh-CN" altLang="en-US" b="1"/>
              <a:t>变量和常量</a:t>
            </a:r>
          </a:p>
        </p:txBody>
      </p:sp>
      <p:sp>
        <p:nvSpPr>
          <p:cNvPr id="12291" name="Rectangle 3"/>
          <p:cNvSpPr>
            <a:spLocks noGrp="1" noChangeArrowheads="1"/>
          </p:cNvSpPr>
          <p:nvPr>
            <p:ph type="body" idx="1"/>
          </p:nvPr>
        </p:nvSpPr>
        <p:spPr>
          <a:xfrm>
            <a:off x="609600" y="1524000"/>
            <a:ext cx="8148638" cy="4114800"/>
          </a:xfrm>
        </p:spPr>
        <p:txBody>
          <a:bodyPr/>
          <a:lstStyle/>
          <a:p>
            <a:pPr eaLnBrk="1" hangingPunct="1">
              <a:buClr>
                <a:srgbClr val="FF0000"/>
              </a:buClr>
              <a:buFont typeface="Wingdings" panose="05000000000000000000" pitchFamily="2" charset="2"/>
              <a:buChar char="Ø"/>
            </a:pPr>
            <a:r>
              <a:rPr lang="zh-CN" altLang="en-US" b="1"/>
              <a:t>变量在计算机内部对应着一个存储单元，而且总是具有某种数据类型：基本数据类型或引用数据类型</a:t>
            </a:r>
          </a:p>
          <a:p>
            <a:pPr eaLnBrk="1" hangingPunct="1">
              <a:buClr>
                <a:srgbClr val="FF0000"/>
              </a:buClr>
              <a:buFont typeface="Wingdings" panose="05000000000000000000" pitchFamily="2" charset="2"/>
              <a:buChar char="Ø"/>
            </a:pPr>
            <a:r>
              <a:rPr lang="zh-CN" altLang="en-US" b="1"/>
              <a:t>变量总是具有与其数据类型相对应的值</a:t>
            </a:r>
          </a:p>
          <a:p>
            <a:pPr eaLnBrk="1" hangingPunct="1">
              <a:buClr>
                <a:srgbClr val="FF0000"/>
              </a:buClr>
              <a:buFont typeface="Wingdings" panose="05000000000000000000" pitchFamily="2" charset="2"/>
              <a:buChar char="Ø"/>
            </a:pPr>
            <a:r>
              <a:rPr lang="zh-CN" altLang="en-US" b="1"/>
              <a:t>每个</a:t>
            </a:r>
            <a:r>
              <a:rPr lang="zh-CN" altLang="en-US" b="1">
                <a:solidFill>
                  <a:srgbClr val="FF0000"/>
                </a:solidFill>
              </a:rPr>
              <a:t>变量</a:t>
            </a:r>
            <a:r>
              <a:rPr lang="zh-CN" altLang="en-US" b="1"/>
              <a:t>均具有</a:t>
            </a:r>
            <a:r>
              <a:rPr lang="en-US" altLang="zh-CN" b="1"/>
              <a:t>: </a:t>
            </a:r>
            <a:r>
              <a:rPr lang="zh-CN" altLang="en-US" b="1">
                <a:solidFill>
                  <a:schemeClr val="accent2"/>
                </a:solidFill>
              </a:rPr>
              <a:t>名字</a:t>
            </a:r>
            <a:r>
              <a:rPr lang="zh-CN" altLang="en-US" b="1"/>
              <a:t>、</a:t>
            </a:r>
            <a:r>
              <a:rPr lang="zh-CN" altLang="en-US" b="1">
                <a:solidFill>
                  <a:schemeClr val="accent2"/>
                </a:solidFill>
              </a:rPr>
              <a:t>类型</a:t>
            </a:r>
            <a:r>
              <a:rPr lang="zh-CN" altLang="en-US" b="1"/>
              <a:t>、一定大小的</a:t>
            </a:r>
            <a:r>
              <a:rPr lang="zh-CN" altLang="en-US" b="1">
                <a:solidFill>
                  <a:schemeClr val="accent2"/>
                </a:solidFill>
              </a:rPr>
              <a:t>存储单元</a:t>
            </a:r>
            <a:r>
              <a:rPr lang="zh-CN" altLang="en-US" b="1"/>
              <a:t>以及</a:t>
            </a:r>
            <a:r>
              <a:rPr lang="zh-CN" altLang="en-US" b="1">
                <a:solidFill>
                  <a:schemeClr val="accent2"/>
                </a:solidFill>
              </a:rPr>
              <a:t>值</a:t>
            </a:r>
          </a:p>
          <a:p>
            <a:pPr lvl="1" eaLnBrk="1" hangingPunct="1"/>
            <a:r>
              <a:rPr lang="zh-CN" altLang="en-US" b="1"/>
              <a:t>变量名对应内存的位置</a:t>
            </a:r>
          </a:p>
          <a:p>
            <a:pPr eaLnBrk="1" hangingPunct="1">
              <a:buFont typeface="Wingdings" panose="05000000000000000000" pitchFamily="2" charset="2"/>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0"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9DC74B49-CEF0-4F3F-8B13-2222FCF61C30}"/>
              </a:ext>
            </a:extLst>
          </p:cNvPr>
          <p:cNvSpPr>
            <a:spLocks noGrp="1" noChangeArrowheads="1"/>
          </p:cNvSpPr>
          <p:nvPr>
            <p:ph type="title" idx="4294967295"/>
          </p:nvPr>
        </p:nvSpPr>
        <p:spPr/>
        <p:txBody>
          <a:bodyPr anchor="b"/>
          <a:lstStyle/>
          <a:p>
            <a:pPr eaLnBrk="1" hangingPunct="1">
              <a:defRPr/>
            </a:pPr>
            <a:r>
              <a:rPr lang="zh-CN" altLang="en-US"/>
              <a:t>变量的四个要素</a:t>
            </a:r>
          </a:p>
        </p:txBody>
      </p:sp>
      <p:sp>
        <p:nvSpPr>
          <p:cNvPr id="21507" name="Rectangle 3"/>
          <p:cNvSpPr>
            <a:spLocks noGrp="1" noChangeArrowheads="1"/>
          </p:cNvSpPr>
          <p:nvPr>
            <p:ph type="body" idx="4294967295"/>
          </p:nvPr>
        </p:nvSpPr>
        <p:spPr>
          <a:xfrm>
            <a:off x="457200" y="1600200"/>
            <a:ext cx="8229600" cy="3079750"/>
          </a:xfrm>
        </p:spPr>
        <p:txBody>
          <a:bodyPr/>
          <a:lstStyle/>
          <a:p>
            <a:pPr marL="469900" indent="-469900" eaLnBrk="1" hangingPunct="1">
              <a:lnSpc>
                <a:spcPct val="80000"/>
              </a:lnSpc>
            </a:pPr>
            <a:r>
              <a:rPr lang="zh-CN" altLang="en-US" sz="2600">
                <a:ea typeface="华文行楷" panose="02010800040101010101" pitchFamily="2" charset="-122"/>
              </a:rPr>
              <a:t>变量名</a:t>
            </a:r>
            <a:r>
              <a:rPr lang="zh-CN" altLang="en-US" sz="2600"/>
              <a:t>：程序通过变量名访问变量的值。</a:t>
            </a:r>
          </a:p>
          <a:p>
            <a:pPr marL="469900" indent="-469900" eaLnBrk="1" hangingPunct="1">
              <a:lnSpc>
                <a:spcPct val="80000"/>
              </a:lnSpc>
            </a:pPr>
            <a:r>
              <a:rPr lang="zh-CN" altLang="en-US" sz="2600">
                <a:ea typeface="华文行楷" panose="02010800040101010101" pitchFamily="2" charset="-122"/>
              </a:rPr>
              <a:t>变量类型</a:t>
            </a:r>
            <a:r>
              <a:rPr lang="zh-CN" altLang="en-US" sz="2600"/>
              <a:t>：变量类型由程序员显式地声明，类型决定了变量对应存储区域的大小以及如何解释存储在其中的二进制串。</a:t>
            </a:r>
          </a:p>
          <a:p>
            <a:pPr marL="469900" indent="-469900" eaLnBrk="1" hangingPunct="1">
              <a:lnSpc>
                <a:spcPct val="80000"/>
              </a:lnSpc>
            </a:pPr>
            <a:r>
              <a:rPr lang="zh-CN" altLang="en-US" sz="2600">
                <a:ea typeface="华文行楷" panose="02010800040101010101" pitchFamily="2" charset="-122"/>
              </a:rPr>
              <a:t>存储单元：</a:t>
            </a:r>
            <a:r>
              <a:rPr lang="zh-CN" altLang="en-US" sz="2600"/>
              <a:t>一个变量与内存中某一区域相关联，存储单元即指该区域的起始地址。</a:t>
            </a:r>
          </a:p>
          <a:p>
            <a:pPr marL="469900" indent="-469900" eaLnBrk="1" hangingPunct="1">
              <a:lnSpc>
                <a:spcPct val="80000"/>
              </a:lnSpc>
            </a:pPr>
            <a:r>
              <a:rPr lang="zh-CN" altLang="en-US" sz="2600">
                <a:ea typeface="华文行楷" panose="02010800040101010101" pitchFamily="2" charset="-122"/>
              </a:rPr>
              <a:t>值</a:t>
            </a:r>
            <a:r>
              <a:rPr lang="zh-CN" altLang="en-US" sz="2600"/>
              <a:t>：变量对应的内存区域中存放的数据即为变量的值。在程序运行的不同时刻，变量的值可能不同。</a:t>
            </a:r>
          </a:p>
        </p:txBody>
      </p:sp>
      <p:sp>
        <p:nvSpPr>
          <p:cNvPr id="21508" name="Oval 4"/>
          <p:cNvSpPr>
            <a:spLocks noChangeArrowheads="1"/>
          </p:cNvSpPr>
          <p:nvPr/>
        </p:nvSpPr>
        <p:spPr bwMode="auto">
          <a:xfrm>
            <a:off x="1547813" y="5300663"/>
            <a:ext cx="1223962" cy="647700"/>
          </a:xfrm>
          <a:prstGeom prst="ellipse">
            <a:avLst/>
          </a:prstGeom>
          <a:solidFill>
            <a:schemeClr val="accent1"/>
          </a:solidFill>
          <a:ln w="9525">
            <a:solidFill>
              <a:schemeClr val="tx1"/>
            </a:solidFill>
            <a:round/>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1600" b="1">
                <a:solidFill>
                  <a:srgbClr val="000000"/>
                </a:solidFill>
              </a:rPr>
              <a:t>名字</a:t>
            </a:r>
          </a:p>
        </p:txBody>
      </p:sp>
      <p:sp>
        <p:nvSpPr>
          <p:cNvPr id="21509" name="AutoShape 5"/>
          <p:cNvSpPr>
            <a:spLocks noChangeArrowheads="1"/>
          </p:cNvSpPr>
          <p:nvPr/>
        </p:nvSpPr>
        <p:spPr bwMode="auto">
          <a:xfrm>
            <a:off x="6516688" y="5373688"/>
            <a:ext cx="1439862" cy="574675"/>
          </a:xfrm>
          <a:prstGeom prst="hexagon">
            <a:avLst>
              <a:gd name="adj" fmla="val 62638"/>
              <a:gd name="vf" fmla="val 115470"/>
            </a:avLst>
          </a:prstGeom>
          <a:solidFill>
            <a:schemeClr val="accent1"/>
          </a:solidFill>
          <a:ln w="9525">
            <a:solidFill>
              <a:schemeClr val="tx1"/>
            </a:solidFill>
            <a:miter lim="800000"/>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1600" b="1">
                <a:solidFill>
                  <a:srgbClr val="000000"/>
                </a:solidFill>
              </a:rPr>
              <a:t>类型</a:t>
            </a:r>
          </a:p>
        </p:txBody>
      </p:sp>
      <p:sp>
        <p:nvSpPr>
          <p:cNvPr id="21510" name="Rectangle 6"/>
          <p:cNvSpPr>
            <a:spLocks noChangeArrowheads="1"/>
          </p:cNvSpPr>
          <p:nvPr/>
        </p:nvSpPr>
        <p:spPr bwMode="auto">
          <a:xfrm>
            <a:off x="4140200" y="5300663"/>
            <a:ext cx="1728788" cy="649287"/>
          </a:xfrm>
          <a:prstGeom prst="rect">
            <a:avLst/>
          </a:prstGeom>
          <a:solidFill>
            <a:schemeClr val="accent1"/>
          </a:solidFill>
          <a:ln w="9525">
            <a:solidFill>
              <a:schemeClr val="tx1"/>
            </a:solidFill>
            <a:miter lim="800000"/>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latin typeface="Verdana" panose="020B0604030504040204" pitchFamily="34" charset="0"/>
            </a:endParaRPr>
          </a:p>
        </p:txBody>
      </p:sp>
      <p:sp>
        <p:nvSpPr>
          <p:cNvPr id="21511" name="Oval 7"/>
          <p:cNvSpPr>
            <a:spLocks noChangeArrowheads="1"/>
          </p:cNvSpPr>
          <p:nvPr/>
        </p:nvSpPr>
        <p:spPr bwMode="auto">
          <a:xfrm>
            <a:off x="4787900" y="5373688"/>
            <a:ext cx="503238" cy="503237"/>
          </a:xfrm>
          <a:prstGeom prst="ellipse">
            <a:avLst/>
          </a:prstGeom>
          <a:solidFill>
            <a:srgbClr val="99CCFF"/>
          </a:solidFill>
          <a:ln w="9525">
            <a:solidFill>
              <a:schemeClr val="tx1"/>
            </a:solidFill>
            <a:round/>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000" b="1">
                <a:solidFill>
                  <a:srgbClr val="000000"/>
                </a:solidFill>
              </a:rPr>
              <a:t>值</a:t>
            </a:r>
          </a:p>
        </p:txBody>
      </p:sp>
      <p:sp>
        <p:nvSpPr>
          <p:cNvPr id="21512" name="Line 8"/>
          <p:cNvSpPr>
            <a:spLocks noChangeShapeType="1"/>
          </p:cNvSpPr>
          <p:nvPr/>
        </p:nvSpPr>
        <p:spPr bwMode="auto">
          <a:xfrm>
            <a:off x="2771775" y="5662613"/>
            <a:ext cx="13684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Line 9"/>
          <p:cNvSpPr>
            <a:spLocks noChangeShapeType="1"/>
          </p:cNvSpPr>
          <p:nvPr/>
        </p:nvSpPr>
        <p:spPr bwMode="auto">
          <a:xfrm>
            <a:off x="5867400" y="5661025"/>
            <a:ext cx="7207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4" name="Rectangle 10"/>
          <p:cNvSpPr>
            <a:spLocks noChangeArrowheads="1"/>
          </p:cNvSpPr>
          <p:nvPr/>
        </p:nvSpPr>
        <p:spPr bwMode="auto">
          <a:xfrm>
            <a:off x="2987675" y="5229225"/>
            <a:ext cx="1152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000" b="1">
                <a:solidFill>
                  <a:srgbClr val="000000"/>
                </a:solidFill>
              </a:rPr>
              <a:t>存储单元</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088423F-C5F0-4F7B-8AFE-75F13E5E5AA0}"/>
              </a:ext>
            </a:extLst>
          </p:cNvPr>
          <p:cNvSpPr>
            <a:spLocks noGrp="1" noChangeArrowheads="1"/>
          </p:cNvSpPr>
          <p:nvPr>
            <p:ph type="title" idx="4294967295"/>
          </p:nvPr>
        </p:nvSpPr>
        <p:spPr/>
        <p:txBody>
          <a:bodyPr/>
          <a:lstStyle/>
          <a:p>
            <a:pPr eaLnBrk="1" hangingPunct="1">
              <a:defRPr/>
            </a:pPr>
            <a:r>
              <a:rPr lang="zh-CN" altLang="en-US" b="1"/>
              <a:t>变量在内存中的存储方式</a:t>
            </a:r>
          </a:p>
        </p:txBody>
      </p:sp>
      <p:sp>
        <p:nvSpPr>
          <p:cNvPr id="23555"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a:solidFill>
                  <a:srgbClr val="FF3399"/>
                </a:solidFill>
              </a:rPr>
              <a:t>int</a:t>
            </a:r>
            <a:r>
              <a:rPr lang="en-US" altLang="zh-CN"/>
              <a:t> id = </a:t>
            </a:r>
            <a:r>
              <a:rPr lang="en-US" altLang="zh-CN">
                <a:solidFill>
                  <a:srgbClr val="0000FF"/>
                </a:solidFill>
              </a:rPr>
              <a:t>42889</a:t>
            </a:r>
            <a:r>
              <a:rPr lang="en-US" altLang="zh-CN"/>
              <a:t>;</a:t>
            </a:r>
            <a:endParaRPr lang="zh-CN" altLang="en-US" sz="3400"/>
          </a:p>
          <a:p>
            <a:pPr eaLnBrk="1" hangingPunct="1">
              <a:buFont typeface="Wingdings" panose="05000000000000000000" pitchFamily="2" charset="2"/>
              <a:buNone/>
            </a:pPr>
            <a:r>
              <a:rPr lang="en-US" altLang="zh-CN" b="1"/>
              <a:t>String </a:t>
            </a:r>
            <a:r>
              <a:rPr lang="en-US" altLang="zh-CN" b="1">
                <a:solidFill>
                  <a:srgbClr val="FF0000"/>
                </a:solidFill>
              </a:rPr>
              <a:t>strTemp</a:t>
            </a:r>
            <a:r>
              <a:rPr lang="en-US" altLang="zh-CN" b="1"/>
              <a:t> = </a:t>
            </a:r>
            <a:r>
              <a:rPr lang="en-US" altLang="zh-CN" b="1">
                <a:solidFill>
                  <a:schemeClr val="accent2"/>
                </a:solidFill>
              </a:rPr>
              <a:t>“Hello World!”</a:t>
            </a:r>
            <a:r>
              <a:rPr lang="en-US" altLang="zh-CN" b="1"/>
              <a:t>;</a:t>
            </a:r>
            <a:endParaRPr lang="zh-CN" altLang="en-US" b="1"/>
          </a:p>
        </p:txBody>
      </p:sp>
      <p:grpSp>
        <p:nvGrpSpPr>
          <p:cNvPr id="2" name="Group 19"/>
          <p:cNvGrpSpPr>
            <a:grpSpLocks/>
          </p:cNvGrpSpPr>
          <p:nvPr/>
        </p:nvGrpSpPr>
        <p:grpSpPr bwMode="auto">
          <a:xfrm>
            <a:off x="539750" y="2924175"/>
            <a:ext cx="3670300" cy="3167063"/>
            <a:chOff x="340" y="1842"/>
            <a:chExt cx="2312" cy="1995"/>
          </a:xfrm>
        </p:grpSpPr>
        <p:sp>
          <p:nvSpPr>
            <p:cNvPr id="23563" name="Rectangle 4"/>
            <p:cNvSpPr>
              <a:spLocks noChangeArrowheads="1"/>
            </p:cNvSpPr>
            <p:nvPr/>
          </p:nvSpPr>
          <p:spPr bwMode="auto">
            <a:xfrm>
              <a:off x="1020" y="1842"/>
              <a:ext cx="1632" cy="1768"/>
            </a:xfrm>
            <a:prstGeom prst="rect">
              <a:avLst/>
            </a:prstGeom>
            <a:solidFill>
              <a:srgbClr val="CCFFCC"/>
            </a:solidFill>
            <a:ln w="28575">
              <a:solidFill>
                <a:srgbClr val="000000"/>
              </a:solidFill>
              <a:miter lim="800000"/>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23564" name="Rectangle 5"/>
            <p:cNvSpPr>
              <a:spLocks noChangeArrowheads="1"/>
            </p:cNvSpPr>
            <p:nvPr/>
          </p:nvSpPr>
          <p:spPr bwMode="auto">
            <a:xfrm>
              <a:off x="1202" y="3280"/>
              <a:ext cx="1270" cy="239"/>
            </a:xfrm>
            <a:prstGeom prst="rect">
              <a:avLst/>
            </a:prstGeom>
            <a:solidFill>
              <a:srgbClr val="CCFFCC"/>
            </a:solidFill>
            <a:ln w="19050">
              <a:solidFill>
                <a:srgbClr val="000000"/>
              </a:solidFill>
              <a:miter lim="800000"/>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b="1">
                  <a:solidFill>
                    <a:srgbClr val="0000FF"/>
                  </a:solidFill>
                </a:rPr>
                <a:t>42889</a:t>
              </a:r>
              <a:endParaRPr lang="zh-CN" altLang="en-US" b="1">
                <a:solidFill>
                  <a:srgbClr val="0000FF"/>
                </a:solidFill>
              </a:endParaRPr>
            </a:p>
          </p:txBody>
        </p:sp>
        <p:sp>
          <p:nvSpPr>
            <p:cNvPr id="23565" name="Rectangle 6"/>
            <p:cNvSpPr>
              <a:spLocks noChangeArrowheads="1"/>
            </p:cNvSpPr>
            <p:nvPr/>
          </p:nvSpPr>
          <p:spPr bwMode="auto">
            <a:xfrm>
              <a:off x="340" y="3248"/>
              <a:ext cx="6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b="1" dirty="0">
                  <a:solidFill>
                    <a:srgbClr val="FF7C80"/>
                  </a:solidFill>
                </a:rPr>
                <a:t>id</a:t>
              </a:r>
            </a:p>
          </p:txBody>
        </p:sp>
        <p:sp>
          <p:nvSpPr>
            <p:cNvPr id="23566" name="Rectangle 9"/>
            <p:cNvSpPr>
              <a:spLocks noChangeArrowheads="1"/>
            </p:cNvSpPr>
            <p:nvPr/>
          </p:nvSpPr>
          <p:spPr bwMode="auto">
            <a:xfrm>
              <a:off x="1202" y="2930"/>
              <a:ext cx="1270" cy="239"/>
            </a:xfrm>
            <a:prstGeom prst="rect">
              <a:avLst/>
            </a:prstGeom>
            <a:solidFill>
              <a:srgbClr val="CCFFCC"/>
            </a:solidFill>
            <a:ln w="19050">
              <a:solidFill>
                <a:srgbClr val="000000"/>
              </a:solidFill>
              <a:miter lim="800000"/>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b="1">
                  <a:solidFill>
                    <a:srgbClr val="0000FF"/>
                  </a:solidFill>
                </a:rPr>
                <a:t>E3FA08C1</a:t>
              </a:r>
              <a:endParaRPr lang="zh-CN" altLang="en-US" b="1">
                <a:solidFill>
                  <a:srgbClr val="0000FF"/>
                </a:solidFill>
              </a:endParaRPr>
            </a:p>
          </p:txBody>
        </p:sp>
        <p:sp>
          <p:nvSpPr>
            <p:cNvPr id="23567" name="Rectangle 10"/>
            <p:cNvSpPr>
              <a:spLocks noChangeArrowheads="1"/>
            </p:cNvSpPr>
            <p:nvPr/>
          </p:nvSpPr>
          <p:spPr bwMode="auto">
            <a:xfrm>
              <a:off x="340" y="2930"/>
              <a:ext cx="6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b="1" dirty="0" err="1">
                  <a:solidFill>
                    <a:srgbClr val="FF7C80"/>
                  </a:solidFill>
                </a:rPr>
                <a:t>strTemp</a:t>
              </a:r>
              <a:endParaRPr lang="en-US" altLang="zh-CN" b="1" dirty="0">
                <a:solidFill>
                  <a:srgbClr val="FF7C80"/>
                </a:solidFill>
              </a:endParaRPr>
            </a:p>
          </p:txBody>
        </p:sp>
        <p:sp>
          <p:nvSpPr>
            <p:cNvPr id="23568" name="Rectangle 17"/>
            <p:cNvSpPr>
              <a:spLocks noChangeArrowheads="1"/>
            </p:cNvSpPr>
            <p:nvPr/>
          </p:nvSpPr>
          <p:spPr bwMode="auto">
            <a:xfrm>
              <a:off x="1519" y="3565"/>
              <a:ext cx="6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b="1"/>
                <a:t>栈</a:t>
              </a:r>
            </a:p>
          </p:txBody>
        </p:sp>
      </p:grpSp>
      <p:grpSp>
        <p:nvGrpSpPr>
          <p:cNvPr id="3" name="Group 20"/>
          <p:cNvGrpSpPr>
            <a:grpSpLocks/>
          </p:cNvGrpSpPr>
          <p:nvPr/>
        </p:nvGrpSpPr>
        <p:grpSpPr bwMode="auto">
          <a:xfrm>
            <a:off x="3924300" y="2924175"/>
            <a:ext cx="3455988" cy="3167063"/>
            <a:chOff x="2472" y="1842"/>
            <a:chExt cx="2177" cy="1995"/>
          </a:xfrm>
        </p:grpSpPr>
        <p:sp>
          <p:nvSpPr>
            <p:cNvPr id="23558" name="AutoShape 15"/>
            <p:cNvSpPr>
              <a:spLocks noChangeArrowheads="1"/>
            </p:cNvSpPr>
            <p:nvPr/>
          </p:nvSpPr>
          <p:spPr bwMode="auto">
            <a:xfrm>
              <a:off x="2790" y="1842"/>
              <a:ext cx="1859" cy="1769"/>
            </a:xfrm>
            <a:prstGeom prst="roundRect">
              <a:avLst>
                <a:gd name="adj" fmla="val 16667"/>
              </a:avLst>
            </a:prstGeom>
            <a:solidFill>
              <a:srgbClr val="99CCFF">
                <a:alpha val="45097"/>
              </a:srgbClr>
            </a:solidFill>
            <a:ln w="12700" cap="sq">
              <a:solidFill>
                <a:schemeClr val="tx1"/>
              </a:solidFill>
              <a:round/>
              <a:headEnd type="none" w="sm" len="sm"/>
              <a:tailEnd type="none" w="sm" len="sm"/>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23559" name="AutoShape 13"/>
            <p:cNvSpPr>
              <a:spLocks noChangeArrowheads="1"/>
            </p:cNvSpPr>
            <p:nvPr/>
          </p:nvSpPr>
          <p:spPr bwMode="auto">
            <a:xfrm>
              <a:off x="3107" y="2522"/>
              <a:ext cx="1361" cy="408"/>
            </a:xfrm>
            <a:prstGeom prst="roundRect">
              <a:avLst>
                <a:gd name="adj" fmla="val 16667"/>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000" b="1"/>
                <a:t>Hello World!</a:t>
              </a:r>
              <a:endParaRPr lang="zh-CN" altLang="en-US" sz="2000" b="1" dirty="0"/>
            </a:p>
          </p:txBody>
        </p:sp>
        <p:sp>
          <p:nvSpPr>
            <p:cNvPr id="23560" name="Rectangle 16"/>
            <p:cNvSpPr>
              <a:spLocks noChangeArrowheads="1"/>
            </p:cNvSpPr>
            <p:nvPr/>
          </p:nvSpPr>
          <p:spPr bwMode="auto">
            <a:xfrm>
              <a:off x="3515" y="2250"/>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b="1"/>
                <a:t>String</a:t>
              </a:r>
              <a:endParaRPr lang="zh-CN" altLang="en-US" b="1"/>
            </a:p>
          </p:txBody>
        </p:sp>
        <p:sp>
          <p:nvSpPr>
            <p:cNvPr id="23561" name="Rectangle 18"/>
            <p:cNvSpPr>
              <a:spLocks noChangeArrowheads="1"/>
            </p:cNvSpPr>
            <p:nvPr/>
          </p:nvSpPr>
          <p:spPr bwMode="auto">
            <a:xfrm>
              <a:off x="3379" y="3565"/>
              <a:ext cx="6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b="1"/>
                <a:t>堆</a:t>
              </a:r>
            </a:p>
          </p:txBody>
        </p:sp>
        <p:sp>
          <p:nvSpPr>
            <p:cNvPr id="23562" name="Line 12"/>
            <p:cNvSpPr>
              <a:spLocks noChangeShapeType="1"/>
            </p:cNvSpPr>
            <p:nvPr/>
          </p:nvSpPr>
          <p:spPr bwMode="auto">
            <a:xfrm flipV="1">
              <a:off x="2472" y="2658"/>
              <a:ext cx="635" cy="408"/>
            </a:xfrm>
            <a:prstGeom prst="line">
              <a:avLst/>
            </a:prstGeom>
            <a:noFill/>
            <a:ln w="285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23F2DB5-4286-4D92-A844-184EBEF8F7A3}"/>
              </a:ext>
            </a:extLst>
          </p:cNvPr>
          <p:cNvSpPr>
            <a:spLocks noGrp="1" noChangeArrowheads="1"/>
          </p:cNvSpPr>
          <p:nvPr>
            <p:ph type="title"/>
          </p:nvPr>
        </p:nvSpPr>
        <p:spPr/>
        <p:txBody>
          <a:bodyPr/>
          <a:lstStyle/>
          <a:p>
            <a:pPr eaLnBrk="1" hangingPunct="1">
              <a:defRPr/>
            </a:pPr>
            <a:r>
              <a:rPr lang="en-US" altLang="zh-CN" b="1">
                <a:solidFill>
                  <a:schemeClr val="accent2"/>
                </a:solidFill>
              </a:rPr>
              <a:t>Java</a:t>
            </a:r>
            <a:r>
              <a:rPr lang="zh-CN" altLang="en-US" b="1">
                <a:solidFill>
                  <a:schemeClr val="accent2"/>
                </a:solidFill>
              </a:rPr>
              <a:t>变量必须属于某种类型</a:t>
            </a:r>
          </a:p>
        </p:txBody>
      </p:sp>
      <p:sp>
        <p:nvSpPr>
          <p:cNvPr id="24579" name="Rectangle 3"/>
          <p:cNvSpPr>
            <a:spLocks noGrp="1" noChangeArrowheads="1"/>
          </p:cNvSpPr>
          <p:nvPr>
            <p:ph type="body" idx="1"/>
          </p:nvPr>
        </p:nvSpPr>
        <p:spPr/>
        <p:txBody>
          <a:bodyPr/>
          <a:lstStyle/>
          <a:p>
            <a:pPr eaLnBrk="1" hangingPunct="1">
              <a:buClr>
                <a:srgbClr val="00FF00"/>
              </a:buClr>
              <a:buFont typeface="Wingdings" panose="05000000000000000000" pitchFamily="2" charset="2"/>
              <a:buChar char="v"/>
            </a:pPr>
            <a:r>
              <a:rPr lang="zh-CN" altLang="en-US" b="1"/>
              <a:t>变量值也必须与变量类型相匹配</a:t>
            </a:r>
          </a:p>
          <a:p>
            <a:pPr eaLnBrk="1" hangingPunct="1">
              <a:buClr>
                <a:srgbClr val="00FF00"/>
              </a:buClr>
              <a:buFont typeface="Wingdings" panose="05000000000000000000" pitchFamily="2" charset="2"/>
              <a:buChar char="v"/>
            </a:pPr>
            <a:r>
              <a:rPr lang="zh-CN" altLang="en-US" b="1"/>
              <a:t>例如</a:t>
            </a:r>
            <a:r>
              <a:rPr lang="en-US" altLang="zh-CN" b="1"/>
              <a:t>:</a:t>
            </a:r>
          </a:p>
          <a:p>
            <a:pPr lvl="1" eaLnBrk="1" hangingPunct="1">
              <a:buFont typeface="Wingdings" panose="05000000000000000000" pitchFamily="2" charset="2"/>
              <a:buNone/>
            </a:pPr>
            <a:r>
              <a:rPr lang="en-US" altLang="zh-CN" b="1"/>
              <a:t>int </a:t>
            </a:r>
            <a:r>
              <a:rPr lang="en-US" altLang="zh-CN" b="1">
                <a:solidFill>
                  <a:srgbClr val="FF0000"/>
                </a:solidFill>
              </a:rPr>
              <a:t>studentNumber</a:t>
            </a:r>
            <a:r>
              <a:rPr lang="en-US" altLang="zh-CN" b="1"/>
              <a:t>;   	// </a:t>
            </a:r>
            <a:r>
              <a:rPr lang="zh-CN" altLang="en-US" b="1"/>
              <a:t>声明单个变量</a:t>
            </a:r>
          </a:p>
          <a:p>
            <a:pPr lvl="1" eaLnBrk="1" hangingPunct="1">
              <a:buFont typeface="Wingdings" panose="05000000000000000000" pitchFamily="2" charset="2"/>
              <a:buNone/>
            </a:pPr>
            <a:r>
              <a:rPr lang="en-US" altLang="zh-CN" b="1"/>
              <a:t>double </a:t>
            </a:r>
            <a:r>
              <a:rPr lang="en-US" altLang="zh-CN" b="1">
                <a:solidFill>
                  <a:srgbClr val="FF0000"/>
                </a:solidFill>
              </a:rPr>
              <a:t>velocity</a:t>
            </a:r>
            <a:r>
              <a:rPr lang="en-US" altLang="zh-CN" b="1"/>
              <a:t>, </a:t>
            </a:r>
            <a:r>
              <a:rPr lang="en-US" altLang="zh-CN" b="1">
                <a:solidFill>
                  <a:srgbClr val="FF0000"/>
                </a:solidFill>
              </a:rPr>
              <a:t>distance</a:t>
            </a:r>
            <a:r>
              <a:rPr lang="en-US" altLang="zh-CN" b="1"/>
              <a:t>; 	// </a:t>
            </a:r>
            <a:r>
              <a:rPr lang="zh-CN" altLang="en-US" b="1"/>
              <a:t>声明多个变量</a:t>
            </a:r>
          </a:p>
          <a:p>
            <a:pPr lvl="1" eaLnBrk="1" hangingPunct="1">
              <a:buFont typeface="Wingdings" panose="05000000000000000000" pitchFamily="2" charset="2"/>
              <a:buNone/>
            </a:pPr>
            <a:r>
              <a:rPr lang="en-US" altLang="zh-CN" b="1">
                <a:solidFill>
                  <a:srgbClr val="FF0000"/>
                </a:solidFill>
              </a:rPr>
              <a:t>studentNumber</a:t>
            </a:r>
            <a:r>
              <a:rPr lang="en-US" altLang="zh-CN" b="1"/>
              <a:t>=</a:t>
            </a:r>
            <a:r>
              <a:rPr lang="en-US" altLang="zh-CN" b="1">
                <a:solidFill>
                  <a:schemeClr val="accent2"/>
                </a:solidFill>
              </a:rPr>
              <a:t>30</a:t>
            </a:r>
            <a:r>
              <a:rPr lang="en-US" altLang="zh-CN" b="1"/>
              <a:t>;	// </a:t>
            </a:r>
            <a:r>
              <a:rPr lang="zh-CN" altLang="en-US" b="1"/>
              <a:t>给变量赋以整数</a:t>
            </a:r>
            <a:r>
              <a:rPr lang="en-US" altLang="zh-CN" b="1"/>
              <a:t>30</a:t>
            </a:r>
          </a:p>
          <a:p>
            <a:pPr lvl="1" eaLnBrk="1" hangingPunct="1">
              <a:buFont typeface="Wingdings" panose="05000000000000000000" pitchFamily="2" charset="2"/>
              <a:buNone/>
            </a:pPr>
            <a:endParaRPr lang="en-US" altLang="zh-CN" b="1"/>
          </a:p>
          <a:p>
            <a:pPr lvl="1" eaLnBrk="1" hangingPunct="1">
              <a:buFont typeface="Wingdings" panose="05000000000000000000" pitchFamily="2" charset="2"/>
              <a:buNone/>
            </a:pPr>
            <a:r>
              <a:rPr lang="en-US" altLang="zh-CN" b="1"/>
              <a:t>int </a:t>
            </a:r>
            <a:r>
              <a:rPr lang="en-US" altLang="zh-CN" b="1">
                <a:solidFill>
                  <a:srgbClr val="FF0000"/>
                </a:solidFill>
              </a:rPr>
              <a:t>studentNumber</a:t>
            </a:r>
            <a:r>
              <a:rPr lang="en-US" altLang="zh-CN" b="1"/>
              <a:t>=</a:t>
            </a:r>
            <a:r>
              <a:rPr lang="en-US" altLang="zh-CN" b="1">
                <a:solidFill>
                  <a:schemeClr val="accent2"/>
                </a:solidFill>
              </a:rPr>
              <a:t>30</a:t>
            </a:r>
            <a:r>
              <a:rPr lang="en-US" altLang="zh-CN" b="1"/>
              <a:t>;// </a:t>
            </a:r>
            <a:r>
              <a:rPr lang="zh-CN" altLang="en-US" b="1"/>
              <a:t>声明变量，并赋初值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59A413C-1D0B-4894-8408-E3104648C923}"/>
              </a:ext>
            </a:extLst>
          </p:cNvPr>
          <p:cNvSpPr>
            <a:spLocks noGrp="1" noChangeArrowheads="1"/>
          </p:cNvSpPr>
          <p:nvPr>
            <p:ph type="title"/>
          </p:nvPr>
        </p:nvSpPr>
        <p:spPr>
          <a:xfrm>
            <a:off x="912813" y="122238"/>
            <a:ext cx="2609850" cy="457200"/>
          </a:xfrm>
        </p:spPr>
        <p:txBody>
          <a:bodyPr/>
          <a:lstStyle/>
          <a:p>
            <a:pPr>
              <a:defRPr/>
            </a:pPr>
            <a:r>
              <a:rPr lang="zh-CN" altLang="en-US">
                <a:cs typeface="+mj-cs"/>
              </a:rPr>
              <a:t>前言</a:t>
            </a:r>
          </a:p>
        </p:txBody>
      </p:sp>
      <p:sp>
        <p:nvSpPr>
          <p:cNvPr id="3092" name="Text Box 20">
            <a:extLst>
              <a:ext uri="{FF2B5EF4-FFF2-40B4-BE49-F238E27FC236}">
                <a16:creationId xmlns:a16="http://schemas.microsoft.com/office/drawing/2014/main" id="{3B3DB513-7A57-4EDF-A78B-4FF998557AF0}"/>
              </a:ext>
            </a:extLst>
          </p:cNvPr>
          <p:cNvSpPr txBox="1">
            <a:spLocks noChangeArrowheads="1"/>
          </p:cNvSpPr>
          <p:nvPr/>
        </p:nvSpPr>
        <p:spPr bwMode="auto">
          <a:xfrm>
            <a:off x="903288" y="2981325"/>
            <a:ext cx="7543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Clr>
                <a:srgbClr val="00FF00"/>
              </a:buClr>
              <a:buFont typeface="Wingdings" panose="05000000000000000000" pitchFamily="2" charset="2"/>
              <a:buNone/>
              <a:defRPr/>
            </a:pPr>
            <a:r>
              <a:rPr lang="zh-CN" altLang="en-US" sz="2800" b="1" dirty="0">
                <a:effectLst>
                  <a:outerShdw blurRad="38100" dist="38100" dir="2700000" algn="tl">
                    <a:srgbClr val="C0C0C0"/>
                  </a:outerShdw>
                </a:effectLst>
                <a:ea typeface="黑体" panose="02010609060101010101" pitchFamily="49" charset="-122"/>
              </a:rPr>
              <a:t>本章的目的</a:t>
            </a:r>
            <a:r>
              <a:rPr lang="zh-CN" altLang="en-US" sz="2800" dirty="0">
                <a:ea typeface="黑体" panose="02010609060101010101" pitchFamily="49" charset="-122"/>
              </a:rPr>
              <a:t>：标识符</a:t>
            </a:r>
            <a:r>
              <a:rPr lang="en-US" altLang="zh-CN" sz="2800" dirty="0">
                <a:ea typeface="黑体" panose="02010609060101010101" pitchFamily="49" charset="-122"/>
              </a:rPr>
              <a:t>(4</a:t>
            </a:r>
            <a:r>
              <a:rPr lang="zh-CN" altLang="en-US" sz="2800" dirty="0">
                <a:ea typeface="黑体" panose="02010609060101010101" pitchFamily="49" charset="-122"/>
              </a:rPr>
              <a:t>种字符</a:t>
            </a:r>
            <a:r>
              <a:rPr lang="en-US" altLang="zh-CN" sz="2800" dirty="0">
                <a:ea typeface="黑体" panose="02010609060101010101" pitchFamily="49" charset="-122"/>
              </a:rPr>
              <a:t>:</a:t>
            </a:r>
            <a:r>
              <a:rPr lang="zh-CN" altLang="en-US" sz="2800" dirty="0">
                <a:ea typeface="黑体" panose="02010609060101010101" pitchFamily="49" charset="-122"/>
              </a:rPr>
              <a:t>字母、数字、</a:t>
            </a:r>
            <a:r>
              <a:rPr lang="en-US" altLang="zh-CN" sz="2800" dirty="0">
                <a:ea typeface="黑体" panose="02010609060101010101" pitchFamily="49" charset="-122"/>
              </a:rPr>
              <a:t>_</a:t>
            </a:r>
            <a:r>
              <a:rPr lang="zh-CN" altLang="en-US" sz="2800" dirty="0">
                <a:ea typeface="黑体" panose="02010609060101010101" pitchFamily="49" charset="-122"/>
              </a:rPr>
              <a:t>、</a:t>
            </a:r>
            <a:r>
              <a:rPr lang="en-US" altLang="zh-CN" sz="2800" dirty="0">
                <a:ea typeface="黑体" panose="02010609060101010101" pitchFamily="49" charset="-122"/>
              </a:rPr>
              <a:t>$</a:t>
            </a:r>
            <a:r>
              <a:rPr lang="zh-CN" altLang="en-US" sz="2800" dirty="0">
                <a:ea typeface="黑体" panose="02010609060101010101" pitchFamily="49" charset="-122"/>
              </a:rPr>
              <a:t>，首字符：字母、</a:t>
            </a:r>
            <a:r>
              <a:rPr lang="en-US" altLang="zh-CN" sz="2800" dirty="0">
                <a:ea typeface="黑体" panose="02010609060101010101" pitchFamily="49" charset="-122"/>
              </a:rPr>
              <a:t>_</a:t>
            </a:r>
            <a:r>
              <a:rPr lang="zh-CN" altLang="en-US" sz="2800" dirty="0">
                <a:ea typeface="黑体" panose="02010609060101010101" pitchFamily="49" charset="-122"/>
              </a:rPr>
              <a:t>、</a:t>
            </a:r>
            <a:r>
              <a:rPr lang="en-US" altLang="zh-CN" sz="2800" dirty="0">
                <a:ea typeface="黑体" panose="02010609060101010101" pitchFamily="49" charset="-122"/>
              </a:rPr>
              <a:t>$)</a:t>
            </a:r>
            <a:r>
              <a:rPr lang="zh-CN" altLang="en-US" sz="2800" dirty="0">
                <a:ea typeface="黑体" panose="02010609060101010101" pitchFamily="49" charset="-122"/>
              </a:rPr>
              <a:t>、关键字、</a:t>
            </a:r>
            <a:r>
              <a:rPr lang="en-US" altLang="zh-CN" sz="2800" dirty="0">
                <a:ea typeface="黑体" panose="02010609060101010101" pitchFamily="49" charset="-122"/>
              </a:rPr>
              <a:t>8</a:t>
            </a:r>
            <a:r>
              <a:rPr lang="zh-CN" altLang="en-US" sz="2800" dirty="0">
                <a:ea typeface="黑体" panose="02010609060101010101" pitchFamily="49" charset="-122"/>
              </a:rPr>
              <a:t>种基本数据类型</a:t>
            </a:r>
            <a:r>
              <a:rPr lang="en-US" altLang="zh-CN" sz="2800" dirty="0">
                <a:ea typeface="黑体" panose="02010609060101010101" pitchFamily="49" charset="-122"/>
              </a:rPr>
              <a:t>(</a:t>
            </a:r>
            <a:r>
              <a:rPr lang="en-US" altLang="zh-CN" sz="2800" dirty="0" err="1">
                <a:ea typeface="黑体" panose="02010609060101010101" pitchFamily="49" charset="-122"/>
              </a:rPr>
              <a:t>boolean</a:t>
            </a:r>
            <a:r>
              <a:rPr lang="en-US" altLang="zh-CN" sz="2800" dirty="0">
                <a:ea typeface="黑体" panose="02010609060101010101" pitchFamily="49" charset="-122"/>
              </a:rPr>
              <a:t>\char\byte</a:t>
            </a:r>
            <a:r>
              <a:rPr lang="zh-CN" altLang="en-US" sz="2800" dirty="0">
                <a:ea typeface="黑体" panose="02010609060101010101" pitchFamily="49" charset="-122"/>
              </a:rPr>
              <a:t>、</a:t>
            </a:r>
            <a:r>
              <a:rPr lang="en-US" altLang="zh-CN" sz="2800" dirty="0">
                <a:ea typeface="黑体" panose="02010609060101010101" pitchFamily="49" charset="-122"/>
              </a:rPr>
              <a:t>short</a:t>
            </a:r>
            <a:r>
              <a:rPr lang="zh-CN" altLang="en-US" sz="2800" dirty="0">
                <a:ea typeface="黑体" panose="02010609060101010101" pitchFamily="49" charset="-122"/>
              </a:rPr>
              <a:t>、</a:t>
            </a:r>
            <a:r>
              <a:rPr lang="en-US" altLang="zh-CN" sz="2800" dirty="0" err="1">
                <a:ea typeface="黑体" panose="02010609060101010101" pitchFamily="49" charset="-122"/>
              </a:rPr>
              <a:t>int</a:t>
            </a:r>
            <a:r>
              <a:rPr lang="zh-CN" altLang="en-US" sz="2800" dirty="0">
                <a:ea typeface="黑体" panose="02010609060101010101" pitchFamily="49" charset="-122"/>
              </a:rPr>
              <a:t>、</a:t>
            </a:r>
            <a:r>
              <a:rPr lang="en-US" altLang="zh-CN" sz="2800" dirty="0">
                <a:ea typeface="黑体" panose="02010609060101010101" pitchFamily="49" charset="-122"/>
              </a:rPr>
              <a:t>long\float</a:t>
            </a:r>
            <a:r>
              <a:rPr lang="zh-CN" altLang="en-US" sz="2800" dirty="0">
                <a:ea typeface="黑体" panose="02010609060101010101" pitchFamily="49" charset="-122"/>
              </a:rPr>
              <a:t>、</a:t>
            </a:r>
            <a:r>
              <a:rPr lang="en-US" altLang="zh-CN" sz="2800" dirty="0">
                <a:ea typeface="黑体" panose="02010609060101010101" pitchFamily="49" charset="-122"/>
              </a:rPr>
              <a:t>double)</a:t>
            </a:r>
            <a:r>
              <a:rPr lang="zh-CN" altLang="en-US" sz="2800" dirty="0">
                <a:ea typeface="黑体" panose="02010609060101010101" pitchFamily="49" charset="-122"/>
              </a:rPr>
              <a:t>、运算符、流程控制、结构化程序设计 、</a:t>
            </a:r>
            <a:r>
              <a:rPr lang="en-US" altLang="zh-CN" sz="2800" dirty="0">
                <a:ea typeface="黑体" panose="02010609060101010101" pitchFamily="49" charset="-122"/>
              </a:rPr>
              <a:t>5</a:t>
            </a:r>
            <a:r>
              <a:rPr lang="zh-CN" altLang="en-US" sz="2800" dirty="0">
                <a:ea typeface="黑体" panose="02010609060101010101" pitchFamily="49" charset="-122"/>
              </a:rPr>
              <a:t>种参数</a:t>
            </a:r>
            <a:r>
              <a:rPr lang="zh-CN" altLang="en-US" sz="2800">
                <a:ea typeface="黑体" panose="02010609060101010101" pitchFamily="49" charset="-122"/>
              </a:rPr>
              <a:t>输入方式 </a:t>
            </a:r>
            <a:endParaRPr lang="zh-CN" altLang="en-US" sz="2800" dirty="0">
              <a:ea typeface="黑体" panose="02010609060101010101" pitchFamily="49" charset="-122"/>
            </a:endParaRPr>
          </a:p>
        </p:txBody>
      </p:sp>
      <p:sp>
        <p:nvSpPr>
          <p:cNvPr id="3093" name="Text Box 21">
            <a:extLst>
              <a:ext uri="{FF2B5EF4-FFF2-40B4-BE49-F238E27FC236}">
                <a16:creationId xmlns:a16="http://schemas.microsoft.com/office/drawing/2014/main" id="{FD8A6904-CBD7-41C9-9927-30DF0E9A503C}"/>
              </a:ext>
            </a:extLst>
          </p:cNvPr>
          <p:cNvSpPr txBox="1">
            <a:spLocks noChangeArrowheads="1"/>
          </p:cNvSpPr>
          <p:nvPr/>
        </p:nvSpPr>
        <p:spPr bwMode="auto">
          <a:xfrm>
            <a:off x="890588" y="1204913"/>
            <a:ext cx="75438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Clr>
                <a:srgbClr val="00FF00"/>
              </a:buClr>
              <a:buFont typeface="Wingdings" panose="05000000000000000000" pitchFamily="2" charset="2"/>
              <a:buNone/>
              <a:defRPr/>
            </a:pPr>
            <a:r>
              <a:rPr lang="zh-CN" altLang="en-US" sz="2800" b="1">
                <a:effectLst>
                  <a:outerShdw blurRad="38100" dist="38100" dir="2700000" algn="tl">
                    <a:srgbClr val="C0C0C0"/>
                  </a:outerShdw>
                </a:effectLst>
                <a:ea typeface="黑体" panose="02010609060101010101" pitchFamily="49" charset="-122"/>
              </a:rPr>
              <a:t>回顾关键词</a:t>
            </a:r>
            <a:r>
              <a:rPr lang="zh-CN" altLang="en-US" sz="2800">
                <a:ea typeface="黑体" panose="02010609060101010101" pitchFamily="49" charset="-122"/>
              </a:rPr>
              <a:t>：程序设计语言的发展、</a:t>
            </a:r>
            <a:r>
              <a:rPr lang="en-US" altLang="zh-CN" sz="2800">
                <a:ea typeface="黑体" panose="02010609060101010101" pitchFamily="49" charset="-122"/>
              </a:rPr>
              <a:t>Java</a:t>
            </a:r>
            <a:r>
              <a:rPr lang="zh-CN" altLang="en-US" sz="2800">
                <a:ea typeface="黑体" panose="02010609060101010101" pitchFamily="49" charset="-122"/>
              </a:rPr>
              <a:t>语言的发展史、</a:t>
            </a:r>
            <a:r>
              <a:rPr lang="en-US" altLang="zh-CN" sz="2800">
                <a:ea typeface="黑体" panose="02010609060101010101" pitchFamily="49" charset="-122"/>
              </a:rPr>
              <a:t>Java</a:t>
            </a:r>
            <a:r>
              <a:rPr lang="zh-CN" altLang="en-US" sz="2800">
                <a:ea typeface="黑体" panose="02010609060101010101" pitchFamily="49" charset="-122"/>
              </a:rPr>
              <a:t>开发环境的配置、常用开发工具</a:t>
            </a:r>
            <a:r>
              <a:rPr lang="en-US" altLang="zh-CN" sz="2800">
                <a:ea typeface="黑体" panose="02010609060101010101" pitchFamily="49" charset="-122"/>
              </a:rPr>
              <a:t>(</a:t>
            </a:r>
            <a:r>
              <a:rPr lang="zh-CN" altLang="en-US" sz="2800">
                <a:ea typeface="黑体" panose="02010609060101010101" pitchFamily="49" charset="-122"/>
              </a:rPr>
              <a:t>记事本、</a:t>
            </a:r>
            <a:r>
              <a:rPr lang="en-US" altLang="zh-CN" sz="2800">
                <a:ea typeface="黑体" panose="02010609060101010101" pitchFamily="49" charset="-122"/>
              </a:rPr>
              <a:t>JCreator</a:t>
            </a:r>
            <a:r>
              <a:rPr lang="zh-CN" altLang="en-US" sz="2800">
                <a:ea typeface="黑体" panose="02010609060101010101" pitchFamily="49" charset="-122"/>
              </a:rPr>
              <a:t>、</a:t>
            </a:r>
            <a:r>
              <a:rPr lang="en-US" altLang="zh-CN" sz="2800">
                <a:ea typeface="黑体" panose="02010609060101010101" pitchFamily="49" charset="-122"/>
              </a:rPr>
              <a:t>Eclipse)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09A44E0-FD5A-4844-8F07-5753EECE4CAC}"/>
              </a:ext>
            </a:extLst>
          </p:cNvPr>
          <p:cNvSpPr>
            <a:spLocks noGrp="1" noChangeArrowheads="1"/>
          </p:cNvSpPr>
          <p:nvPr>
            <p:ph type="title"/>
          </p:nvPr>
        </p:nvSpPr>
        <p:spPr/>
        <p:txBody>
          <a:bodyPr/>
          <a:lstStyle/>
          <a:p>
            <a:pPr eaLnBrk="1" hangingPunct="1">
              <a:defRPr/>
            </a:pPr>
            <a:r>
              <a:rPr lang="en-US" altLang="zh-CN">
                <a:cs typeface="+mj-cs"/>
              </a:rPr>
              <a:t>Java</a:t>
            </a:r>
            <a:r>
              <a:rPr lang="zh-CN" altLang="en-US">
                <a:cs typeface="+mj-cs"/>
              </a:rPr>
              <a:t>常量</a:t>
            </a:r>
          </a:p>
        </p:txBody>
      </p:sp>
      <p:sp>
        <p:nvSpPr>
          <p:cNvPr id="25603" name="Rectangle 3"/>
          <p:cNvSpPr>
            <a:spLocks noGrp="1" noChangeArrowheads="1"/>
          </p:cNvSpPr>
          <p:nvPr>
            <p:ph type="body" idx="1"/>
          </p:nvPr>
        </p:nvSpPr>
        <p:spPr>
          <a:xfrm>
            <a:off x="576263" y="1055688"/>
            <a:ext cx="7772400" cy="4114800"/>
          </a:xfrm>
        </p:spPr>
        <p:txBody>
          <a:bodyPr/>
          <a:lstStyle/>
          <a:p>
            <a:pPr eaLnBrk="1" hangingPunct="1">
              <a:buClr>
                <a:srgbClr val="00FF00"/>
              </a:buClr>
              <a:buFont typeface="Wingdings" panose="05000000000000000000" pitchFamily="2" charset="2"/>
              <a:buChar char="v"/>
            </a:pPr>
            <a:r>
              <a:rPr lang="en-US" altLang="zh-CN" sz="2600" b="1"/>
              <a:t>Java</a:t>
            </a:r>
            <a:r>
              <a:rPr lang="zh-CN" altLang="en-US" sz="2600" b="1"/>
              <a:t>常量包括基本数据类型常量、字符串</a:t>
            </a:r>
            <a:r>
              <a:rPr lang="en-US" altLang="zh-CN" sz="2600" b="1"/>
              <a:t>(</a:t>
            </a:r>
            <a:r>
              <a:rPr lang="en-US" altLang="zh-CN" sz="2600" b="1">
                <a:solidFill>
                  <a:schemeClr val="accent2"/>
                </a:solidFill>
              </a:rPr>
              <a:t>String</a:t>
            </a:r>
            <a:r>
              <a:rPr lang="en-US" altLang="zh-CN" sz="2600" b="1"/>
              <a:t>)</a:t>
            </a:r>
            <a:r>
              <a:rPr lang="zh-CN" altLang="en-US" sz="2600" b="1"/>
              <a:t>常量和</a:t>
            </a:r>
            <a:r>
              <a:rPr lang="en-US" altLang="zh-CN" sz="2600" b="1">
                <a:solidFill>
                  <a:srgbClr val="FF0000"/>
                </a:solidFill>
              </a:rPr>
              <a:t>null</a:t>
            </a:r>
            <a:r>
              <a:rPr lang="en-US" altLang="zh-CN" sz="2600" b="1"/>
              <a:t> </a:t>
            </a:r>
          </a:p>
          <a:p>
            <a:pPr lvl="1" eaLnBrk="1" hangingPunct="1">
              <a:buFont typeface="Wingdings" panose="05000000000000000000" pitchFamily="2" charset="2"/>
              <a:buChar char="ü"/>
            </a:pPr>
            <a:r>
              <a:rPr lang="zh-CN" altLang="en-US" sz="2200" b="1"/>
              <a:t>布尔</a:t>
            </a:r>
            <a:r>
              <a:rPr lang="en-US" altLang="zh-CN" sz="2200" b="1"/>
              <a:t>(</a:t>
            </a:r>
            <a:r>
              <a:rPr lang="en-US" altLang="zh-CN" sz="2200" b="1">
                <a:solidFill>
                  <a:schemeClr val="accent2"/>
                </a:solidFill>
              </a:rPr>
              <a:t>boolean</a:t>
            </a:r>
            <a:r>
              <a:rPr lang="en-US" altLang="zh-CN" sz="2200" b="1"/>
              <a:t>)</a:t>
            </a:r>
            <a:r>
              <a:rPr lang="zh-CN" altLang="en-US" sz="2200" b="1"/>
              <a:t>常量只有两个：</a:t>
            </a:r>
            <a:r>
              <a:rPr lang="en-US" altLang="zh-CN" sz="2200" b="1">
                <a:solidFill>
                  <a:srgbClr val="FF0000"/>
                </a:solidFill>
              </a:rPr>
              <a:t>true</a:t>
            </a:r>
            <a:r>
              <a:rPr lang="en-US" altLang="zh-CN" sz="2200" b="1"/>
              <a:t> </a:t>
            </a:r>
            <a:r>
              <a:rPr lang="zh-CN" altLang="en-US" sz="2200" b="1"/>
              <a:t>和 </a:t>
            </a:r>
            <a:r>
              <a:rPr lang="en-US" altLang="zh-CN" sz="2200" b="1">
                <a:solidFill>
                  <a:srgbClr val="FF0000"/>
                </a:solidFill>
              </a:rPr>
              <a:t>false</a:t>
            </a:r>
          </a:p>
          <a:p>
            <a:pPr lvl="1" eaLnBrk="1" hangingPunct="1">
              <a:buFont typeface="Wingdings" panose="05000000000000000000" pitchFamily="2" charset="2"/>
              <a:buChar char="ü"/>
            </a:pPr>
            <a:r>
              <a:rPr lang="en-US" altLang="zh-CN" sz="2200" b="1">
                <a:solidFill>
                  <a:srgbClr val="FF0000"/>
                </a:solidFill>
              </a:rPr>
              <a:t>‘c’</a:t>
            </a:r>
            <a:r>
              <a:rPr lang="en-US" altLang="zh-CN" sz="2200" b="1"/>
              <a:t>,  </a:t>
            </a:r>
            <a:r>
              <a:rPr lang="en-US" altLang="zh-CN" sz="2200" b="1">
                <a:solidFill>
                  <a:srgbClr val="FF0000"/>
                </a:solidFill>
              </a:rPr>
              <a:t>‘\u0061’</a:t>
            </a:r>
            <a:r>
              <a:rPr lang="en-US" altLang="zh-CN" sz="2200" b="1"/>
              <a:t>,</a:t>
            </a:r>
            <a:r>
              <a:rPr lang="en-US" altLang="zh-CN" sz="2200" b="1">
                <a:solidFill>
                  <a:srgbClr val="FF0000"/>
                </a:solidFill>
              </a:rPr>
              <a:t> ‘\u0051’ </a:t>
            </a:r>
            <a:r>
              <a:rPr lang="zh-CN" altLang="en-US" sz="2200" b="1"/>
              <a:t>和</a:t>
            </a:r>
            <a:r>
              <a:rPr lang="zh-CN" altLang="en-US" sz="2200" b="1">
                <a:solidFill>
                  <a:srgbClr val="FF0000"/>
                </a:solidFill>
              </a:rPr>
              <a:t> ‘</a:t>
            </a:r>
            <a:r>
              <a:rPr lang="en-US" altLang="zh-CN" sz="2200" b="1">
                <a:solidFill>
                  <a:srgbClr val="FF0000"/>
                </a:solidFill>
              </a:rPr>
              <a:t>\u005a’</a:t>
            </a:r>
            <a:r>
              <a:rPr lang="en-US" altLang="zh-CN" sz="2200" b="1"/>
              <a:t> </a:t>
            </a:r>
            <a:r>
              <a:rPr lang="zh-CN" altLang="en-US" sz="2200" b="1"/>
              <a:t>是</a:t>
            </a:r>
            <a:r>
              <a:rPr lang="en-US" altLang="zh-CN" sz="2200" b="1">
                <a:solidFill>
                  <a:schemeClr val="accent2"/>
                </a:solidFill>
              </a:rPr>
              <a:t>char</a:t>
            </a:r>
            <a:r>
              <a:rPr lang="zh-CN" altLang="en-US" sz="2200" b="1"/>
              <a:t>常量</a:t>
            </a:r>
            <a:r>
              <a:rPr lang="en-US" altLang="zh-CN" sz="2200" b="1"/>
              <a:t>.</a:t>
            </a:r>
          </a:p>
          <a:p>
            <a:pPr lvl="1" eaLnBrk="1" hangingPunct="1">
              <a:buFont typeface="Wingdings" panose="05000000000000000000" pitchFamily="2" charset="2"/>
              <a:buChar char="ü"/>
            </a:pPr>
            <a:r>
              <a:rPr lang="en-US" altLang="zh-CN" sz="2200" b="1">
                <a:solidFill>
                  <a:srgbClr val="FF0000"/>
                </a:solidFill>
              </a:rPr>
              <a:t>34</a:t>
            </a:r>
            <a:r>
              <a:rPr lang="zh-CN" altLang="en-US" sz="2200" b="1"/>
              <a:t>是</a:t>
            </a:r>
            <a:r>
              <a:rPr lang="en-US" altLang="zh-CN" sz="2200" b="1">
                <a:solidFill>
                  <a:schemeClr val="accent2"/>
                </a:solidFill>
              </a:rPr>
              <a:t>int</a:t>
            </a:r>
            <a:r>
              <a:rPr lang="zh-CN" altLang="en-US" sz="2200" b="1"/>
              <a:t>常量</a:t>
            </a:r>
          </a:p>
          <a:p>
            <a:pPr lvl="1" eaLnBrk="1" hangingPunct="1">
              <a:buFont typeface="Wingdings" panose="05000000000000000000" pitchFamily="2" charset="2"/>
              <a:buChar char="ü"/>
            </a:pPr>
            <a:r>
              <a:rPr lang="en-US" altLang="zh-CN" sz="2200" b="1">
                <a:solidFill>
                  <a:srgbClr val="FF0000"/>
                </a:solidFill>
              </a:rPr>
              <a:t>1.5</a:t>
            </a:r>
            <a:r>
              <a:rPr lang="en-US" altLang="zh-CN" sz="2200" b="1"/>
              <a:t>, </a:t>
            </a:r>
            <a:r>
              <a:rPr lang="en-US" altLang="zh-CN" sz="2200" b="1">
                <a:solidFill>
                  <a:srgbClr val="FF0000"/>
                </a:solidFill>
              </a:rPr>
              <a:t>45.6</a:t>
            </a:r>
            <a:r>
              <a:rPr lang="en-US" altLang="zh-CN" sz="2200" b="1"/>
              <a:t>, </a:t>
            </a:r>
            <a:r>
              <a:rPr lang="en-US" altLang="zh-CN" sz="2200" b="1">
                <a:solidFill>
                  <a:srgbClr val="FF0000"/>
                </a:solidFill>
              </a:rPr>
              <a:t>76.4E8</a:t>
            </a:r>
            <a:r>
              <a:rPr lang="zh-CN" altLang="en-US" sz="2200" b="1"/>
              <a:t>和</a:t>
            </a:r>
            <a:r>
              <a:rPr lang="en-US" altLang="zh-CN" sz="2200" b="1">
                <a:solidFill>
                  <a:srgbClr val="FF0000"/>
                </a:solidFill>
              </a:rPr>
              <a:t>-32.0</a:t>
            </a:r>
            <a:r>
              <a:rPr lang="zh-CN" altLang="en-US" sz="2200" b="1"/>
              <a:t>是</a:t>
            </a:r>
            <a:r>
              <a:rPr lang="en-US" altLang="zh-CN" sz="2200" b="1">
                <a:solidFill>
                  <a:schemeClr val="accent2"/>
                </a:solidFill>
              </a:rPr>
              <a:t>double</a:t>
            </a:r>
            <a:r>
              <a:rPr lang="zh-CN" altLang="en-US" sz="2200" b="1"/>
              <a:t>常量</a:t>
            </a:r>
          </a:p>
          <a:p>
            <a:pPr lvl="1" eaLnBrk="1" hangingPunct="1">
              <a:buFont typeface="Wingdings" panose="05000000000000000000" pitchFamily="2" charset="2"/>
              <a:buChar char="ü"/>
            </a:pPr>
            <a:r>
              <a:rPr lang="en-US" altLang="zh-CN" sz="2200" b="1">
                <a:solidFill>
                  <a:srgbClr val="FF0000"/>
                </a:solidFill>
              </a:rPr>
              <a:t>34L</a:t>
            </a:r>
            <a:r>
              <a:rPr lang="zh-CN" altLang="en-US" sz="2200" b="1"/>
              <a:t>是</a:t>
            </a:r>
            <a:r>
              <a:rPr lang="en-US" altLang="zh-CN" sz="2200" b="1">
                <a:solidFill>
                  <a:schemeClr val="accent2"/>
                </a:solidFill>
              </a:rPr>
              <a:t>long</a:t>
            </a:r>
            <a:r>
              <a:rPr lang="zh-CN" altLang="en-US" sz="2200" b="1"/>
              <a:t>常量</a:t>
            </a:r>
            <a:r>
              <a:rPr lang="en-US" altLang="zh-CN" sz="2200" b="1"/>
              <a:t>. </a:t>
            </a:r>
          </a:p>
          <a:p>
            <a:pPr lvl="1" eaLnBrk="1" hangingPunct="1">
              <a:buFont typeface="Wingdings" panose="05000000000000000000" pitchFamily="2" charset="2"/>
              <a:buChar char="ü"/>
            </a:pPr>
            <a:r>
              <a:rPr lang="en-US" altLang="zh-CN" sz="2200" b="1">
                <a:solidFill>
                  <a:srgbClr val="FF0000"/>
                </a:solidFill>
              </a:rPr>
              <a:t>1.5F</a:t>
            </a:r>
            <a:r>
              <a:rPr lang="en-US" altLang="zh-CN" sz="2200" b="1"/>
              <a:t>, </a:t>
            </a:r>
            <a:r>
              <a:rPr lang="en-US" altLang="zh-CN" sz="2200" b="1">
                <a:solidFill>
                  <a:srgbClr val="FF0000"/>
                </a:solidFill>
              </a:rPr>
              <a:t>45.6f</a:t>
            </a:r>
            <a:r>
              <a:rPr lang="en-US" altLang="zh-CN" sz="2200" b="1"/>
              <a:t>, </a:t>
            </a:r>
            <a:r>
              <a:rPr lang="en-US" altLang="zh-CN" sz="2200" b="1">
                <a:solidFill>
                  <a:srgbClr val="FF0000"/>
                </a:solidFill>
              </a:rPr>
              <a:t>76.4E8F</a:t>
            </a:r>
            <a:r>
              <a:rPr lang="zh-CN" altLang="en-US" sz="2200" b="1"/>
              <a:t>和</a:t>
            </a:r>
            <a:r>
              <a:rPr lang="en-US" altLang="zh-CN" sz="2200" b="1">
                <a:solidFill>
                  <a:srgbClr val="FF0000"/>
                </a:solidFill>
              </a:rPr>
              <a:t>-32.0F</a:t>
            </a:r>
            <a:r>
              <a:rPr lang="zh-CN" altLang="en-US" sz="2200" b="1"/>
              <a:t>是</a:t>
            </a:r>
            <a:r>
              <a:rPr lang="en-US" altLang="zh-CN" sz="2200" b="1">
                <a:solidFill>
                  <a:schemeClr val="accent2"/>
                </a:solidFill>
              </a:rPr>
              <a:t>float</a:t>
            </a:r>
            <a:r>
              <a:rPr lang="zh-CN" altLang="en-US" sz="2200" b="1"/>
              <a:t>常量</a:t>
            </a:r>
          </a:p>
          <a:p>
            <a:pPr lvl="1" eaLnBrk="1" hangingPunct="1">
              <a:buFont typeface="Wingdings" panose="05000000000000000000" pitchFamily="2" charset="2"/>
              <a:buChar char="ü"/>
            </a:pPr>
            <a:r>
              <a:rPr lang="zh-CN" altLang="en-US" sz="2200" b="1">
                <a:solidFill>
                  <a:srgbClr val="FF0000"/>
                </a:solidFill>
              </a:rPr>
              <a:t>“</a:t>
            </a:r>
            <a:r>
              <a:rPr lang="en-US" altLang="zh-CN" sz="2200" b="1">
                <a:solidFill>
                  <a:srgbClr val="FF0000"/>
                </a:solidFill>
              </a:rPr>
              <a:t>Hello World!”</a:t>
            </a:r>
            <a:r>
              <a:rPr lang="zh-CN" altLang="en-US" sz="2200" b="1"/>
              <a:t>是</a:t>
            </a:r>
            <a:r>
              <a:rPr lang="en-US" altLang="zh-CN" sz="2200" b="1">
                <a:solidFill>
                  <a:schemeClr val="accent2"/>
                </a:solidFill>
              </a:rPr>
              <a:t>String</a:t>
            </a:r>
            <a:r>
              <a:rPr lang="zh-CN" altLang="en-US" sz="2200" b="1"/>
              <a:t>常量</a:t>
            </a:r>
          </a:p>
          <a:p>
            <a:pPr lvl="1" eaLnBrk="1" hangingPunct="1">
              <a:buFont typeface="Wingdings" panose="05000000000000000000" pitchFamily="2" charset="2"/>
              <a:buChar char="ü"/>
            </a:pPr>
            <a:r>
              <a:rPr lang="en-US" altLang="zh-CN" sz="2200" b="1">
                <a:solidFill>
                  <a:srgbClr val="FF0000"/>
                </a:solidFill>
              </a:rPr>
              <a:t>null</a:t>
            </a:r>
            <a:r>
              <a:rPr lang="zh-CN" altLang="en-US" sz="2200" b="1"/>
              <a:t>是引用数据类型的常量</a:t>
            </a:r>
          </a:p>
          <a:p>
            <a:pPr lvl="2" eaLnBrk="1" hangingPunct="1">
              <a:buFont typeface="Wingdings" panose="05000000000000000000" pitchFamily="2" charset="2"/>
              <a:buChar char="Ø"/>
            </a:pPr>
            <a:r>
              <a:rPr lang="zh-CN" altLang="en-US" b="1"/>
              <a:t>任意引用数据类型的常量</a:t>
            </a:r>
            <a:r>
              <a:rPr lang="en-US" altLang="zh-CN" b="1"/>
              <a:t>(</a:t>
            </a:r>
            <a:r>
              <a:rPr lang="en-US" altLang="zh-CN" b="1">
                <a:solidFill>
                  <a:srgbClr val="FF0000"/>
                </a:solidFill>
              </a:rPr>
              <a:t>null</a:t>
            </a:r>
            <a:r>
              <a:rPr lang="en-US" altLang="zh-CN" b="1"/>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B7156D5-A62C-4D16-973E-DA3A71624FA9}"/>
              </a:ext>
            </a:extLst>
          </p:cNvPr>
          <p:cNvSpPr>
            <a:spLocks noGrp="1" noChangeArrowheads="1"/>
          </p:cNvSpPr>
          <p:nvPr>
            <p:ph type="title"/>
          </p:nvPr>
        </p:nvSpPr>
        <p:spPr>
          <a:xfrm>
            <a:off x="912813" y="122238"/>
            <a:ext cx="2609850" cy="457200"/>
          </a:xfrm>
        </p:spPr>
        <p:txBody>
          <a:bodyPr/>
          <a:lstStyle/>
          <a:p>
            <a:pPr>
              <a:defRPr/>
            </a:pPr>
            <a:r>
              <a:rPr lang="zh-CN" altLang="en-US"/>
              <a:t>小节安排</a:t>
            </a:r>
          </a:p>
        </p:txBody>
      </p:sp>
      <p:sp>
        <p:nvSpPr>
          <p:cNvPr id="26627" name="AutoShape 151"/>
          <p:cNvSpPr>
            <a:spLocks noChangeArrowheads="1"/>
          </p:cNvSpPr>
          <p:nvPr/>
        </p:nvSpPr>
        <p:spPr bwMode="auto">
          <a:xfrm>
            <a:off x="6751638" y="3384550"/>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28" name="Rectangle 116"/>
          <p:cNvSpPr>
            <a:spLocks noChangeArrowheads="1"/>
          </p:cNvSpPr>
          <p:nvPr/>
        </p:nvSpPr>
        <p:spPr bwMode="auto">
          <a:xfrm>
            <a:off x="2776538" y="242093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26629" name="Text Box 119"/>
          <p:cNvSpPr txBox="1">
            <a:spLocks noChangeArrowheads="1"/>
          </p:cNvSpPr>
          <p:nvPr/>
        </p:nvSpPr>
        <p:spPr bwMode="auto">
          <a:xfrm flipH="1">
            <a:off x="1390650" y="2055813"/>
            <a:ext cx="390525" cy="259080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a:spcBef>
                <a:spcPct val="0"/>
              </a:spcBef>
            </a:pPr>
            <a:r>
              <a:rPr lang="en-US" altLang="zh-CN" sz="2000" b="1"/>
              <a:t>J</a:t>
            </a:r>
          </a:p>
          <a:p>
            <a:pPr algn="ctr">
              <a:spcBef>
                <a:spcPct val="0"/>
              </a:spcBef>
            </a:pPr>
            <a:r>
              <a:rPr lang="en-US" altLang="zh-CN" sz="2000" b="1"/>
              <a:t>A</a:t>
            </a:r>
          </a:p>
          <a:p>
            <a:pPr algn="ctr">
              <a:spcBef>
                <a:spcPct val="0"/>
              </a:spcBef>
            </a:pPr>
            <a:r>
              <a:rPr lang="en-US" altLang="zh-CN" sz="2000" b="1"/>
              <a:t>V</a:t>
            </a:r>
          </a:p>
          <a:p>
            <a:pPr algn="ctr">
              <a:spcBef>
                <a:spcPct val="0"/>
              </a:spcBef>
            </a:pPr>
            <a:r>
              <a:rPr lang="en-US" altLang="zh-CN" sz="2000" b="1"/>
              <a:t>A</a:t>
            </a:r>
          </a:p>
          <a:p>
            <a:pPr algn="ctr">
              <a:spcBef>
                <a:spcPct val="0"/>
              </a:spcBef>
            </a:pPr>
            <a:r>
              <a:rPr lang="zh-CN" altLang="en-US" sz="2000" b="1"/>
              <a:t>基础语法</a:t>
            </a:r>
            <a:endParaRPr kumimoji="0" lang="zh-CN" altLang="en-US" sz="2200" b="1">
              <a:solidFill>
                <a:schemeClr val="tx2"/>
              </a:solidFill>
              <a:latin typeface="楷体_GB2312" pitchFamily="49" charset="-122"/>
              <a:ea typeface="楷体_GB2312" pitchFamily="49" charset="-122"/>
            </a:endParaRPr>
          </a:p>
        </p:txBody>
      </p:sp>
      <p:sp>
        <p:nvSpPr>
          <p:cNvPr id="26630" name="Rectangle 121"/>
          <p:cNvSpPr>
            <a:spLocks noChangeArrowheads="1"/>
          </p:cNvSpPr>
          <p:nvPr/>
        </p:nvSpPr>
        <p:spPr bwMode="auto">
          <a:xfrm>
            <a:off x="2765425" y="18716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26631" name="Text Box 124"/>
          <p:cNvSpPr txBox="1">
            <a:spLocks noChangeArrowheads="1"/>
          </p:cNvSpPr>
          <p:nvPr/>
        </p:nvSpPr>
        <p:spPr bwMode="auto">
          <a:xfrm>
            <a:off x="3222625" y="17192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2.1</a:t>
            </a:r>
            <a:r>
              <a:rPr lang="zh-CN" altLang="en-US" sz="1600" b="1"/>
              <a:t>、标识符和关键字</a:t>
            </a:r>
          </a:p>
        </p:txBody>
      </p:sp>
      <p:sp>
        <p:nvSpPr>
          <p:cNvPr id="26632" name="Text Box 129"/>
          <p:cNvSpPr txBox="1">
            <a:spLocks noChangeArrowheads="1"/>
          </p:cNvSpPr>
          <p:nvPr/>
        </p:nvSpPr>
        <p:spPr bwMode="auto">
          <a:xfrm>
            <a:off x="3233738" y="226853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2.2</a:t>
            </a:r>
            <a:r>
              <a:rPr lang="zh-CN" altLang="en-US" sz="1600" b="1"/>
              <a:t>、基本数据类型</a:t>
            </a:r>
          </a:p>
          <a:p>
            <a:pPr algn="just">
              <a:spcBef>
                <a:spcPct val="0"/>
              </a:spcBef>
            </a:pPr>
            <a:endParaRPr lang="zh-CN" altLang="en-US" sz="1600" b="1"/>
          </a:p>
        </p:txBody>
      </p:sp>
      <p:sp>
        <p:nvSpPr>
          <p:cNvPr id="26633" name="Rectangle 136"/>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4" name="Rectangle 138"/>
          <p:cNvSpPr>
            <a:spLocks noChangeArrowheads="1"/>
          </p:cNvSpPr>
          <p:nvPr/>
        </p:nvSpPr>
        <p:spPr bwMode="auto">
          <a:xfrm>
            <a:off x="2751138" y="2990850"/>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26635" name="Text Box 139"/>
          <p:cNvSpPr txBox="1">
            <a:spLocks noChangeArrowheads="1"/>
          </p:cNvSpPr>
          <p:nvPr/>
        </p:nvSpPr>
        <p:spPr bwMode="auto">
          <a:xfrm>
            <a:off x="3208338" y="2838450"/>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2.3</a:t>
            </a:r>
            <a:r>
              <a:rPr lang="zh-CN" altLang="en-US" sz="1600" b="1"/>
              <a:t>、变量和常量</a:t>
            </a:r>
          </a:p>
        </p:txBody>
      </p:sp>
      <p:sp>
        <p:nvSpPr>
          <p:cNvPr id="26636" name="Rectangle 123"/>
          <p:cNvSpPr>
            <a:spLocks noChangeArrowheads="1"/>
          </p:cNvSpPr>
          <p:nvPr/>
        </p:nvSpPr>
        <p:spPr bwMode="auto">
          <a:xfrm>
            <a:off x="2701925" y="1528763"/>
            <a:ext cx="65088" cy="3613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7" name="Rectangle 116"/>
          <p:cNvSpPr>
            <a:spLocks noChangeArrowheads="1"/>
          </p:cNvSpPr>
          <p:nvPr/>
        </p:nvSpPr>
        <p:spPr bwMode="auto">
          <a:xfrm>
            <a:off x="2789238" y="35480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26638" name="Text Box 129"/>
          <p:cNvSpPr txBox="1">
            <a:spLocks noChangeArrowheads="1"/>
          </p:cNvSpPr>
          <p:nvPr/>
        </p:nvSpPr>
        <p:spPr bwMode="auto">
          <a:xfrm>
            <a:off x="3246438" y="33956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2.4</a:t>
            </a:r>
            <a:r>
              <a:rPr lang="zh-CN" altLang="en-US" sz="1600" b="1"/>
              <a:t>、运算符</a:t>
            </a:r>
          </a:p>
          <a:p>
            <a:pPr algn="just">
              <a:spcBef>
                <a:spcPct val="0"/>
              </a:spcBef>
            </a:pPr>
            <a:endParaRPr lang="zh-CN" altLang="en-US" sz="1600" b="1"/>
          </a:p>
        </p:txBody>
      </p:sp>
      <p:sp>
        <p:nvSpPr>
          <p:cNvPr id="26639" name="Rectangle 138"/>
          <p:cNvSpPr>
            <a:spLocks noChangeArrowheads="1"/>
          </p:cNvSpPr>
          <p:nvPr/>
        </p:nvSpPr>
        <p:spPr bwMode="auto">
          <a:xfrm>
            <a:off x="2763838" y="41179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26640" name="Text Box 139"/>
          <p:cNvSpPr txBox="1">
            <a:spLocks noChangeArrowheads="1"/>
          </p:cNvSpPr>
          <p:nvPr/>
        </p:nvSpPr>
        <p:spPr bwMode="auto">
          <a:xfrm>
            <a:off x="3221038" y="39655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2.5</a:t>
            </a:r>
            <a:r>
              <a:rPr lang="zh-CN" altLang="en-US" sz="1600" b="1"/>
              <a:t>、语句</a:t>
            </a:r>
          </a:p>
        </p:txBody>
      </p:sp>
      <p:sp>
        <p:nvSpPr>
          <p:cNvPr id="26641" name="Rectangle 143"/>
          <p:cNvSpPr>
            <a:spLocks noChangeArrowheads="1"/>
          </p:cNvSpPr>
          <p:nvPr/>
        </p:nvSpPr>
        <p:spPr bwMode="auto">
          <a:xfrm>
            <a:off x="2763838" y="46751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26642" name="Text Box 144"/>
          <p:cNvSpPr txBox="1">
            <a:spLocks noChangeArrowheads="1"/>
          </p:cNvSpPr>
          <p:nvPr/>
        </p:nvSpPr>
        <p:spPr bwMode="auto">
          <a:xfrm>
            <a:off x="3221038" y="45227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2.6</a:t>
            </a:r>
            <a:r>
              <a:rPr lang="zh-CN" altLang="en-US" sz="1600" b="1"/>
              <a:t>、输入参数方式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5073134-6665-44D6-805B-30448A4433A4}"/>
              </a:ext>
            </a:extLst>
          </p:cNvPr>
          <p:cNvSpPr>
            <a:spLocks noGrp="1" noChangeArrowheads="1"/>
          </p:cNvSpPr>
          <p:nvPr>
            <p:ph type="title"/>
          </p:nvPr>
        </p:nvSpPr>
        <p:spPr/>
        <p:txBody>
          <a:bodyPr/>
          <a:lstStyle/>
          <a:p>
            <a:pPr eaLnBrk="1" hangingPunct="1">
              <a:defRPr/>
            </a:pPr>
            <a:r>
              <a:rPr lang="en-US" altLang="zh-CN"/>
              <a:t>2.4</a:t>
            </a:r>
            <a:r>
              <a:rPr lang="zh-CN" altLang="en-US" b="1"/>
              <a:t>运算符</a:t>
            </a:r>
            <a:endParaRPr lang="en-US" altLang="zh-CN" b="1"/>
          </a:p>
        </p:txBody>
      </p:sp>
      <p:sp>
        <p:nvSpPr>
          <p:cNvPr id="20483" name="Rectangle 3"/>
          <p:cNvSpPr>
            <a:spLocks noGrp="1" noChangeArrowheads="1"/>
          </p:cNvSpPr>
          <p:nvPr>
            <p:ph type="body" idx="1"/>
          </p:nvPr>
        </p:nvSpPr>
        <p:spPr/>
        <p:txBody>
          <a:bodyPr/>
          <a:lstStyle/>
          <a:p>
            <a:pPr eaLnBrk="1" hangingPunct="1">
              <a:buClr>
                <a:srgbClr val="00FF00"/>
              </a:buClr>
              <a:buFont typeface="Wingdings" panose="05000000000000000000" pitchFamily="2" charset="2"/>
              <a:buChar char="v"/>
            </a:pPr>
            <a:r>
              <a:rPr lang="zh-CN" altLang="en-US" b="1"/>
              <a:t>对基本数据类型的常量与变量进行加工的过程称为</a:t>
            </a:r>
            <a:r>
              <a:rPr lang="zh-CN" altLang="en-US" b="1">
                <a:solidFill>
                  <a:srgbClr val="0000FF"/>
                </a:solidFill>
              </a:rPr>
              <a:t>运算</a:t>
            </a:r>
            <a:r>
              <a:rPr lang="zh-CN" altLang="en-US" b="1"/>
              <a:t>，表示各种不同运算的符号称为</a:t>
            </a:r>
            <a:r>
              <a:rPr lang="zh-CN" altLang="en-US" b="1">
                <a:solidFill>
                  <a:srgbClr val="0000FF"/>
                </a:solidFill>
              </a:rPr>
              <a:t>运算符</a:t>
            </a:r>
            <a:r>
              <a:rPr lang="zh-CN" altLang="en-US" b="1"/>
              <a:t>，参与运算的数据称为</a:t>
            </a:r>
            <a:r>
              <a:rPr lang="zh-CN" altLang="en-US" b="1">
                <a:solidFill>
                  <a:srgbClr val="0000FF"/>
                </a:solidFill>
              </a:rPr>
              <a:t>操作数</a:t>
            </a:r>
            <a:r>
              <a:rPr lang="zh-CN" altLang="en-US" b="1"/>
              <a:t>。</a:t>
            </a:r>
          </a:p>
          <a:p>
            <a:pPr eaLnBrk="1" hangingPunct="1">
              <a:buClr>
                <a:srgbClr val="00FF00"/>
              </a:buClr>
              <a:buFont typeface="Wingdings" panose="05000000000000000000" pitchFamily="2" charset="2"/>
              <a:buChar char="v"/>
            </a:pPr>
            <a:r>
              <a:rPr lang="en-US" altLang="zh-CN" b="1"/>
              <a:t>Java</a:t>
            </a:r>
            <a:r>
              <a:rPr lang="zh-CN" altLang="en-US" b="1"/>
              <a:t>语言的运算符分成以下几类：</a:t>
            </a:r>
          </a:p>
          <a:p>
            <a:pPr eaLnBrk="1" hangingPunct="1">
              <a:buFont typeface="Wingdings" panose="05000000000000000000" pitchFamily="2" charset="2"/>
              <a:buChar char="ü"/>
            </a:pPr>
            <a:r>
              <a:rPr lang="zh-CN" altLang="en-US" b="1"/>
              <a:t>一元、二元或三元运算符</a:t>
            </a:r>
            <a:r>
              <a:rPr lang="en-US" altLang="zh-CN" b="1"/>
              <a:t>(</a:t>
            </a:r>
            <a:r>
              <a:rPr lang="zh-CN" altLang="en-US" b="1"/>
              <a:t>按操作数的个数</a:t>
            </a:r>
            <a:r>
              <a:rPr lang="en-US" altLang="zh-CN" b="1"/>
              <a:t>)</a:t>
            </a:r>
          </a:p>
          <a:p>
            <a:pPr eaLnBrk="1" hangingPunct="1">
              <a:buFont typeface="Wingdings" panose="05000000000000000000" pitchFamily="2" charset="2"/>
              <a:buChar char="ü"/>
            </a:pPr>
            <a:r>
              <a:rPr lang="zh-CN" altLang="en-US" b="1"/>
              <a:t>前缀或中缀或后缀运算符</a:t>
            </a:r>
            <a:r>
              <a:rPr lang="en-US" altLang="zh-CN" b="1"/>
              <a:t>(</a:t>
            </a:r>
            <a:r>
              <a:rPr lang="zh-CN" altLang="en-US" b="1"/>
              <a:t>按运算符与操作数的位置关系</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wheel(4)">
                                      <p:cBhvr>
                                        <p:cTn id="7" dur="2000"/>
                                        <p:tgtEl>
                                          <p:spTgt spid="20483">
                                            <p:txEl>
                                              <p:pRg st="1" end="1"/>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wheel(4)">
                                      <p:cBhvr>
                                        <p:cTn id="10" dur="2000"/>
                                        <p:tgtEl>
                                          <p:spTgt spid="20483">
                                            <p:txEl>
                                              <p:pRg st="2" end="2"/>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Effect transition="in" filter="wheel(4)">
                                      <p:cBhvr>
                                        <p:cTn id="13" dur="20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EDDB07D-5FD8-4214-B19D-00EB5D6EF2AF}"/>
              </a:ext>
            </a:extLst>
          </p:cNvPr>
          <p:cNvSpPr>
            <a:spLocks noGrp="1" noChangeArrowheads="1"/>
          </p:cNvSpPr>
          <p:nvPr>
            <p:ph type="title"/>
          </p:nvPr>
        </p:nvSpPr>
        <p:spPr/>
        <p:txBody>
          <a:bodyPr/>
          <a:lstStyle/>
          <a:p>
            <a:pPr eaLnBrk="1" hangingPunct="1">
              <a:defRPr/>
            </a:pPr>
            <a:r>
              <a:rPr lang="en-US" altLang="zh-CN"/>
              <a:t>Java</a:t>
            </a:r>
            <a:r>
              <a:rPr lang="zh-CN" altLang="en-US"/>
              <a:t>运算符</a:t>
            </a:r>
          </a:p>
        </p:txBody>
      </p:sp>
      <p:sp>
        <p:nvSpPr>
          <p:cNvPr id="28675" name="Rectangle 3"/>
          <p:cNvSpPr>
            <a:spLocks noGrp="1" noChangeArrowheads="1"/>
          </p:cNvSpPr>
          <p:nvPr>
            <p:ph type="body" idx="1"/>
          </p:nvPr>
        </p:nvSpPr>
        <p:spPr/>
        <p:txBody>
          <a:bodyPr/>
          <a:lstStyle/>
          <a:p>
            <a:pPr marL="839788" lvl="1" indent="-495300" eaLnBrk="1" hangingPunct="1">
              <a:buClr>
                <a:srgbClr val="00FF00"/>
              </a:buClr>
            </a:pPr>
            <a:r>
              <a:rPr lang="zh-CN" altLang="en-US" b="1"/>
              <a:t>算术运算符</a:t>
            </a:r>
          </a:p>
          <a:p>
            <a:pPr marL="839788" lvl="1" indent="-495300" eaLnBrk="1" hangingPunct="1">
              <a:buClr>
                <a:srgbClr val="00FF00"/>
              </a:buClr>
            </a:pPr>
            <a:r>
              <a:rPr lang="zh-CN" altLang="en-US" b="1"/>
              <a:t>关系运算符</a:t>
            </a:r>
          </a:p>
          <a:p>
            <a:pPr marL="839788" lvl="1" indent="-495300" eaLnBrk="1" hangingPunct="1">
              <a:buClr>
                <a:srgbClr val="00FF00"/>
              </a:buClr>
            </a:pPr>
            <a:r>
              <a:rPr lang="zh-CN" altLang="en-US" b="1"/>
              <a:t>布尔逻辑运算符</a:t>
            </a:r>
          </a:p>
          <a:p>
            <a:pPr marL="839788" lvl="1" indent="-495300" eaLnBrk="1" hangingPunct="1">
              <a:buClr>
                <a:srgbClr val="00FF00"/>
              </a:buClr>
            </a:pPr>
            <a:r>
              <a:rPr lang="zh-CN" altLang="en-US" b="1"/>
              <a:t>位运算符</a:t>
            </a:r>
          </a:p>
          <a:p>
            <a:pPr marL="839788" lvl="1" indent="-495300" eaLnBrk="1" hangingPunct="1">
              <a:buClr>
                <a:srgbClr val="00FF00"/>
              </a:buClr>
            </a:pPr>
            <a:r>
              <a:rPr lang="zh-CN" altLang="en-US" b="1"/>
              <a:t>赋值类运算符</a:t>
            </a:r>
          </a:p>
          <a:p>
            <a:pPr marL="839788" lvl="1" indent="-495300" eaLnBrk="1" hangingPunct="1">
              <a:buClr>
                <a:srgbClr val="00FF00"/>
              </a:buClr>
            </a:pPr>
            <a:r>
              <a:rPr lang="zh-CN" altLang="en-US" b="1"/>
              <a:t>条件运算符</a:t>
            </a:r>
          </a:p>
          <a:p>
            <a:pPr marL="839788" lvl="1" indent="-495300" eaLnBrk="1" hangingPunct="1">
              <a:buClr>
                <a:srgbClr val="00FF00"/>
              </a:buClr>
            </a:pPr>
            <a:r>
              <a:rPr lang="zh-CN" altLang="en-US" b="1"/>
              <a:t>其他运算符</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2FA1FB4-8ACD-4362-91BE-82DB9003FF77}"/>
              </a:ext>
            </a:extLst>
          </p:cNvPr>
          <p:cNvSpPr>
            <a:spLocks noGrp="1" noChangeArrowheads="1"/>
          </p:cNvSpPr>
          <p:nvPr>
            <p:ph type="title"/>
          </p:nvPr>
        </p:nvSpPr>
        <p:spPr/>
        <p:txBody>
          <a:bodyPr/>
          <a:lstStyle/>
          <a:p>
            <a:pPr eaLnBrk="1" hangingPunct="1">
              <a:defRPr/>
            </a:pPr>
            <a:r>
              <a:rPr lang="en-US" altLang="zh-CN" b="1"/>
              <a:t>1</a:t>
            </a:r>
            <a:r>
              <a:rPr lang="zh-CN" altLang="en-US" b="1"/>
              <a:t>、算术运算符</a:t>
            </a:r>
          </a:p>
        </p:txBody>
      </p:sp>
      <p:sp>
        <p:nvSpPr>
          <p:cNvPr id="29699" name="Rectangle 3"/>
          <p:cNvSpPr>
            <a:spLocks noChangeArrowheads="1"/>
          </p:cNvSpPr>
          <p:nvPr/>
        </p:nvSpPr>
        <p:spPr bwMode="auto">
          <a:xfrm>
            <a:off x="1149350" y="1343025"/>
            <a:ext cx="550862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669925" indent="-325438">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00FF00"/>
              </a:buClr>
              <a:buFont typeface="Wingdings" panose="05000000000000000000" pitchFamily="2" charset="2"/>
              <a:buChar char="v"/>
            </a:pPr>
            <a:r>
              <a:rPr lang="zh-CN" altLang="en-US" b="1"/>
              <a:t>算术运算符包括：</a:t>
            </a:r>
            <a:r>
              <a:rPr lang="en-US" altLang="zh-CN" b="1"/>
              <a:t>+, -, *, /, ++, --, %</a:t>
            </a:r>
          </a:p>
          <a:p>
            <a:pPr lvl="1" eaLnBrk="1" hangingPunct="1">
              <a:buFont typeface="Wingdings" panose="05000000000000000000" pitchFamily="2" charset="2"/>
              <a:buChar char="ü"/>
            </a:pPr>
            <a:r>
              <a:rPr lang="zh-CN" altLang="en-US" b="1"/>
              <a:t>没有指数运算</a:t>
            </a:r>
          </a:p>
          <a:p>
            <a:pPr lvl="1" eaLnBrk="1" hangingPunct="1">
              <a:buFont typeface="Wingdings" panose="05000000000000000000" pitchFamily="2" charset="2"/>
              <a:buNone/>
            </a:pPr>
            <a:r>
              <a:rPr lang="zh-CN" altLang="en-US" b="1"/>
              <a:t>	</a:t>
            </a:r>
            <a:r>
              <a:rPr lang="en-US" altLang="zh-CN" b="1">
                <a:solidFill>
                  <a:schemeClr val="accent2"/>
                </a:solidFill>
              </a:rPr>
              <a:t>Math.pow(2.0, 3.0);  // 2.0</a:t>
            </a:r>
            <a:r>
              <a:rPr lang="en-US" altLang="zh-CN" b="1" baseline="30000">
                <a:solidFill>
                  <a:schemeClr val="accent2"/>
                </a:solidFill>
              </a:rPr>
              <a:t>3.0</a:t>
            </a:r>
          </a:p>
          <a:p>
            <a:pPr lvl="1" eaLnBrk="1" hangingPunct="1">
              <a:buFont typeface="Wingdings" panose="05000000000000000000" pitchFamily="2" charset="2"/>
              <a:buChar char="ü"/>
            </a:pPr>
            <a:r>
              <a:rPr lang="zh-CN" altLang="en-US" b="1"/>
              <a:t>整数除法：截去余数</a:t>
            </a:r>
          </a:p>
          <a:p>
            <a:pPr lvl="1" eaLnBrk="1" hangingPunct="1">
              <a:buFont typeface="Wingdings" panose="05000000000000000000" pitchFamily="2" charset="2"/>
              <a:buNone/>
            </a:pPr>
            <a:r>
              <a:rPr lang="zh-CN" altLang="en-US" b="1"/>
              <a:t>	</a:t>
            </a:r>
            <a:r>
              <a:rPr lang="en-US" altLang="zh-CN" b="1">
                <a:solidFill>
                  <a:schemeClr val="accent2"/>
                </a:solidFill>
              </a:rPr>
              <a:t>7 / 5 </a:t>
            </a:r>
            <a:r>
              <a:rPr lang="zh-CN" altLang="en-US" b="1">
                <a:solidFill>
                  <a:schemeClr val="accent2"/>
                </a:solidFill>
              </a:rPr>
              <a:t>结果为 </a:t>
            </a:r>
            <a:r>
              <a:rPr lang="en-US" altLang="zh-CN" b="1">
                <a:solidFill>
                  <a:schemeClr val="accent2"/>
                </a:solidFill>
              </a:rPr>
              <a:t>1</a:t>
            </a:r>
          </a:p>
          <a:p>
            <a:pPr lvl="1" eaLnBrk="1" hangingPunct="1">
              <a:buFont typeface="Wingdings" panose="05000000000000000000" pitchFamily="2" charset="2"/>
              <a:buChar char="ü"/>
            </a:pPr>
            <a:r>
              <a:rPr lang="zh-CN" altLang="en-US" b="1"/>
              <a:t>取模：返回余数</a:t>
            </a:r>
          </a:p>
          <a:p>
            <a:pPr lvl="1" eaLnBrk="1" hangingPunct="1">
              <a:buFont typeface="Wingdings" panose="05000000000000000000" pitchFamily="2" charset="2"/>
              <a:buNone/>
            </a:pPr>
            <a:r>
              <a:rPr lang="zh-CN" altLang="en-US" b="1"/>
              <a:t>	</a:t>
            </a:r>
            <a:r>
              <a:rPr lang="en-US" altLang="zh-CN" b="1">
                <a:solidFill>
                  <a:schemeClr val="accent2"/>
                </a:solidFill>
              </a:rPr>
              <a:t>7 % 5 </a:t>
            </a:r>
            <a:r>
              <a:rPr lang="zh-CN" altLang="en-US" b="1">
                <a:solidFill>
                  <a:schemeClr val="accent2"/>
                </a:solidFill>
              </a:rPr>
              <a:t>结果为 </a:t>
            </a:r>
            <a:r>
              <a:rPr lang="en-US" altLang="zh-CN" b="1">
                <a:solidFill>
                  <a:schemeClr val="accent2"/>
                </a:solidFill>
              </a:rPr>
              <a:t>2</a:t>
            </a:r>
            <a:endParaRPr lang="zh-CN" altLang="en-US" b="1">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8872CA2-28D5-4491-9DA0-07DAE4B516DB}"/>
              </a:ext>
            </a:extLst>
          </p:cNvPr>
          <p:cNvSpPr>
            <a:spLocks noGrp="1" noChangeArrowheads="1"/>
          </p:cNvSpPr>
          <p:nvPr>
            <p:ph type="title" idx="4294967295"/>
          </p:nvPr>
        </p:nvSpPr>
        <p:spPr/>
        <p:txBody>
          <a:bodyPr/>
          <a:lstStyle/>
          <a:p>
            <a:pPr eaLnBrk="1" hangingPunct="1">
              <a:defRPr/>
            </a:pPr>
            <a:r>
              <a:rPr lang="en-US" altLang="zh-CN" b="1"/>
              <a:t>1</a:t>
            </a:r>
            <a:r>
              <a:rPr lang="zh-CN" altLang="en-US" b="1"/>
              <a:t>、算术运算符</a:t>
            </a:r>
          </a:p>
        </p:txBody>
      </p:sp>
      <p:sp>
        <p:nvSpPr>
          <p:cNvPr id="30723" name="Rectangle 6"/>
          <p:cNvSpPr>
            <a:spLocks noChangeArrowheads="1"/>
          </p:cNvSpPr>
          <p:nvPr/>
        </p:nvSpPr>
        <p:spPr bwMode="auto">
          <a:xfrm>
            <a:off x="395288" y="10525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accent1"/>
              </a:buClr>
              <a:buSzPct val="65000"/>
              <a:buFont typeface="Wingdings" panose="05000000000000000000" pitchFamily="2" charset="2"/>
              <a:buChar char="n"/>
            </a:pPr>
            <a:r>
              <a:rPr lang="en-US" altLang="zh-CN" sz="3000"/>
              <a:t>public class IncrementDecrement {</a:t>
            </a:r>
          </a:p>
          <a:p>
            <a:pPr>
              <a:lnSpc>
                <a:spcPct val="90000"/>
              </a:lnSpc>
              <a:spcBef>
                <a:spcPct val="20000"/>
              </a:spcBef>
              <a:buClr>
                <a:schemeClr val="accent1"/>
              </a:buClr>
              <a:buSzPct val="65000"/>
              <a:buFont typeface="Wingdings" panose="05000000000000000000" pitchFamily="2" charset="2"/>
              <a:buChar char="n"/>
            </a:pPr>
            <a:r>
              <a:rPr lang="en-US" altLang="zh-CN" sz="3000"/>
              <a:t>	public static void main(String[] args) {</a:t>
            </a:r>
          </a:p>
          <a:p>
            <a:pPr>
              <a:lnSpc>
                <a:spcPct val="90000"/>
              </a:lnSpc>
              <a:spcBef>
                <a:spcPct val="20000"/>
              </a:spcBef>
              <a:buClr>
                <a:schemeClr val="accent1"/>
              </a:buClr>
              <a:buSzPct val="65000"/>
              <a:buFont typeface="Wingdings" panose="05000000000000000000" pitchFamily="2" charset="2"/>
              <a:buChar char="n"/>
            </a:pPr>
            <a:r>
              <a:rPr lang="en-US" altLang="zh-CN" sz="3000"/>
              <a:t>		int i = 0;</a:t>
            </a:r>
          </a:p>
          <a:p>
            <a:pPr>
              <a:lnSpc>
                <a:spcPct val="90000"/>
              </a:lnSpc>
              <a:spcBef>
                <a:spcPct val="20000"/>
              </a:spcBef>
              <a:buClr>
                <a:schemeClr val="accent1"/>
              </a:buClr>
              <a:buSzPct val="65000"/>
              <a:buFont typeface="Wingdings" panose="05000000000000000000" pitchFamily="2" charset="2"/>
              <a:buChar char="n"/>
            </a:pPr>
            <a:r>
              <a:rPr lang="en-US" altLang="zh-CN" sz="3000"/>
              <a:t>               System.out.println(i++);</a:t>
            </a:r>
          </a:p>
          <a:p>
            <a:pPr>
              <a:lnSpc>
                <a:spcPct val="90000"/>
              </a:lnSpc>
              <a:spcBef>
                <a:spcPct val="20000"/>
              </a:spcBef>
              <a:buClr>
                <a:schemeClr val="accent1"/>
              </a:buClr>
              <a:buSzPct val="65000"/>
              <a:buFont typeface="Wingdings" panose="05000000000000000000" pitchFamily="2" charset="2"/>
              <a:buChar char="n"/>
            </a:pPr>
            <a:r>
              <a:rPr lang="en-US" altLang="zh-CN" sz="3000"/>
              <a:t>		System.out.println(++i);</a:t>
            </a:r>
          </a:p>
          <a:p>
            <a:pPr>
              <a:lnSpc>
                <a:spcPct val="90000"/>
              </a:lnSpc>
              <a:spcBef>
                <a:spcPct val="20000"/>
              </a:spcBef>
              <a:buClr>
                <a:schemeClr val="accent1"/>
              </a:buClr>
              <a:buSzPct val="65000"/>
              <a:buFont typeface="Wingdings" panose="05000000000000000000" pitchFamily="2" charset="2"/>
              <a:buChar char="n"/>
            </a:pPr>
            <a:r>
              <a:rPr lang="en-US" altLang="zh-CN" sz="3000"/>
              <a:t>               System.out.println(i--);</a:t>
            </a:r>
          </a:p>
          <a:p>
            <a:pPr>
              <a:lnSpc>
                <a:spcPct val="90000"/>
              </a:lnSpc>
              <a:spcBef>
                <a:spcPct val="20000"/>
              </a:spcBef>
              <a:buClr>
                <a:schemeClr val="accent1"/>
              </a:buClr>
              <a:buSzPct val="65000"/>
              <a:buFont typeface="Wingdings" panose="05000000000000000000" pitchFamily="2" charset="2"/>
              <a:buChar char="n"/>
            </a:pPr>
            <a:r>
              <a:rPr lang="en-US" altLang="zh-CN" sz="3000"/>
              <a:t>		System.out.println(--i);</a:t>
            </a:r>
          </a:p>
          <a:p>
            <a:pPr>
              <a:lnSpc>
                <a:spcPct val="90000"/>
              </a:lnSpc>
              <a:spcBef>
                <a:spcPct val="20000"/>
              </a:spcBef>
              <a:buClr>
                <a:schemeClr val="accent1"/>
              </a:buClr>
              <a:buSzPct val="65000"/>
              <a:buFont typeface="Wingdings" panose="05000000000000000000" pitchFamily="2" charset="2"/>
              <a:buChar char="n"/>
            </a:pPr>
            <a:r>
              <a:rPr lang="en-US" altLang="zh-CN" sz="3000"/>
              <a:t>	}</a:t>
            </a:r>
          </a:p>
          <a:p>
            <a:pPr>
              <a:lnSpc>
                <a:spcPct val="90000"/>
              </a:lnSpc>
              <a:spcBef>
                <a:spcPct val="20000"/>
              </a:spcBef>
              <a:buClr>
                <a:schemeClr val="accent1"/>
              </a:buClr>
              <a:buSzPct val="65000"/>
              <a:buFont typeface="Wingdings" panose="05000000000000000000" pitchFamily="2" charset="2"/>
              <a:buChar char="n"/>
            </a:pPr>
            <a:r>
              <a:rPr lang="en-US" altLang="zh-CN" sz="3000"/>
              <a:t>}</a:t>
            </a:r>
          </a:p>
        </p:txBody>
      </p:sp>
      <p:pic>
        <p:nvPicPr>
          <p:cNvPr id="747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4581525"/>
            <a:ext cx="511175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7CA446A-EBEF-44E4-AF13-CC7FA346F5A8}"/>
              </a:ext>
            </a:extLst>
          </p:cNvPr>
          <p:cNvSpPr>
            <a:spLocks noGrp="1" noChangeArrowheads="1"/>
          </p:cNvSpPr>
          <p:nvPr>
            <p:ph type="title" idx="4294967295"/>
          </p:nvPr>
        </p:nvSpPr>
        <p:spPr/>
        <p:txBody>
          <a:bodyPr/>
          <a:lstStyle/>
          <a:p>
            <a:pPr eaLnBrk="1" hangingPunct="1">
              <a:defRPr/>
            </a:pPr>
            <a:r>
              <a:rPr lang="en-US" altLang="zh-CN" b="1"/>
              <a:t>1</a:t>
            </a:r>
            <a:r>
              <a:rPr lang="zh-CN" altLang="en-US" b="1"/>
              <a:t>、算术运算符</a:t>
            </a:r>
          </a:p>
        </p:txBody>
      </p:sp>
      <p:sp>
        <p:nvSpPr>
          <p:cNvPr id="31747" name="Rectangle 6"/>
          <p:cNvSpPr>
            <a:spLocks noChangeArrowheads="1"/>
          </p:cNvSpPr>
          <p:nvPr/>
        </p:nvSpPr>
        <p:spPr bwMode="auto">
          <a:xfrm>
            <a:off x="468313" y="98107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accent1"/>
              </a:buClr>
              <a:buSzPct val="65000"/>
              <a:buFont typeface="Wingdings" panose="05000000000000000000" pitchFamily="2" charset="2"/>
              <a:buChar char="n"/>
            </a:pPr>
            <a:r>
              <a:rPr lang="en-US" altLang="zh-CN" sz="2100"/>
              <a:t>public class IncrementDecrement2 {</a:t>
            </a:r>
          </a:p>
          <a:p>
            <a:pPr>
              <a:lnSpc>
                <a:spcPct val="80000"/>
              </a:lnSpc>
              <a:spcBef>
                <a:spcPct val="20000"/>
              </a:spcBef>
              <a:buClr>
                <a:schemeClr val="accent1"/>
              </a:buClr>
              <a:buSzPct val="65000"/>
              <a:buFont typeface="Wingdings" panose="05000000000000000000" pitchFamily="2" charset="2"/>
              <a:buChar char="n"/>
            </a:pPr>
            <a:r>
              <a:rPr lang="en-US" altLang="zh-CN" sz="2100"/>
              <a:t>	public static void main(String[] args) {</a:t>
            </a:r>
          </a:p>
          <a:p>
            <a:pPr>
              <a:lnSpc>
                <a:spcPct val="80000"/>
              </a:lnSpc>
              <a:spcBef>
                <a:spcPct val="20000"/>
              </a:spcBef>
              <a:buClr>
                <a:schemeClr val="accent1"/>
              </a:buClr>
              <a:buSzPct val="65000"/>
              <a:buFont typeface="Wingdings" panose="05000000000000000000" pitchFamily="2" charset="2"/>
              <a:buChar char="n"/>
            </a:pPr>
            <a:r>
              <a:rPr lang="en-US" altLang="zh-CN" sz="2100"/>
              <a:t>	        int i = 0;</a:t>
            </a:r>
          </a:p>
          <a:p>
            <a:pPr>
              <a:lnSpc>
                <a:spcPct val="80000"/>
              </a:lnSpc>
              <a:spcBef>
                <a:spcPct val="20000"/>
              </a:spcBef>
              <a:buClr>
                <a:schemeClr val="accent1"/>
              </a:buClr>
              <a:buSzPct val="65000"/>
              <a:buFont typeface="Wingdings" panose="05000000000000000000" pitchFamily="2" charset="2"/>
              <a:buChar char="n"/>
            </a:pPr>
            <a:r>
              <a:rPr lang="en-US" altLang="zh-CN" sz="2100"/>
              <a:t>                i++;</a:t>
            </a:r>
          </a:p>
          <a:p>
            <a:pPr>
              <a:lnSpc>
                <a:spcPct val="80000"/>
              </a:lnSpc>
              <a:spcBef>
                <a:spcPct val="20000"/>
              </a:spcBef>
              <a:buClr>
                <a:schemeClr val="accent1"/>
              </a:buClr>
              <a:buSzPct val="65000"/>
              <a:buFont typeface="Wingdings" panose="05000000000000000000" pitchFamily="2" charset="2"/>
              <a:buChar char="n"/>
            </a:pPr>
            <a:r>
              <a:rPr lang="en-US" altLang="zh-CN" sz="2100"/>
              <a:t>	        System.out.println(i);</a:t>
            </a:r>
          </a:p>
          <a:p>
            <a:pPr>
              <a:lnSpc>
                <a:spcPct val="80000"/>
              </a:lnSpc>
              <a:spcBef>
                <a:spcPct val="20000"/>
              </a:spcBef>
              <a:buClr>
                <a:schemeClr val="accent1"/>
              </a:buClr>
              <a:buSzPct val="65000"/>
              <a:buFont typeface="Wingdings" panose="05000000000000000000" pitchFamily="2" charset="2"/>
              <a:buChar char="n"/>
            </a:pPr>
            <a:r>
              <a:rPr lang="en-US" altLang="zh-CN" sz="2100"/>
              <a:t>                ++i;</a:t>
            </a:r>
          </a:p>
          <a:p>
            <a:pPr>
              <a:lnSpc>
                <a:spcPct val="80000"/>
              </a:lnSpc>
              <a:spcBef>
                <a:spcPct val="20000"/>
              </a:spcBef>
              <a:buClr>
                <a:schemeClr val="accent1"/>
              </a:buClr>
              <a:buSzPct val="65000"/>
              <a:buFont typeface="Wingdings" panose="05000000000000000000" pitchFamily="2" charset="2"/>
              <a:buChar char="n"/>
            </a:pPr>
            <a:r>
              <a:rPr lang="en-US" altLang="zh-CN" sz="2100"/>
              <a:t>                System.out.println(i);</a:t>
            </a:r>
          </a:p>
          <a:p>
            <a:pPr>
              <a:lnSpc>
                <a:spcPct val="80000"/>
              </a:lnSpc>
              <a:spcBef>
                <a:spcPct val="20000"/>
              </a:spcBef>
              <a:buClr>
                <a:schemeClr val="accent1"/>
              </a:buClr>
              <a:buSzPct val="65000"/>
              <a:buFont typeface="Wingdings" panose="05000000000000000000" pitchFamily="2" charset="2"/>
              <a:buChar char="n"/>
            </a:pPr>
            <a:r>
              <a:rPr lang="en-US" altLang="zh-CN" sz="2100"/>
              <a:t>                i--;</a:t>
            </a:r>
          </a:p>
          <a:p>
            <a:pPr>
              <a:lnSpc>
                <a:spcPct val="80000"/>
              </a:lnSpc>
              <a:spcBef>
                <a:spcPct val="20000"/>
              </a:spcBef>
              <a:buClr>
                <a:schemeClr val="accent1"/>
              </a:buClr>
              <a:buSzPct val="65000"/>
              <a:buFont typeface="Wingdings" panose="05000000000000000000" pitchFamily="2" charset="2"/>
              <a:buChar char="n"/>
            </a:pPr>
            <a:r>
              <a:rPr lang="en-US" altLang="zh-CN" sz="2100"/>
              <a:t>                System.out.println(i);</a:t>
            </a:r>
          </a:p>
          <a:p>
            <a:pPr>
              <a:lnSpc>
                <a:spcPct val="80000"/>
              </a:lnSpc>
              <a:spcBef>
                <a:spcPct val="20000"/>
              </a:spcBef>
              <a:buClr>
                <a:schemeClr val="accent1"/>
              </a:buClr>
              <a:buSzPct val="65000"/>
              <a:buFont typeface="Wingdings" panose="05000000000000000000" pitchFamily="2" charset="2"/>
              <a:buChar char="n"/>
            </a:pPr>
            <a:r>
              <a:rPr lang="en-US" altLang="zh-CN" sz="2100"/>
              <a:t>                --i;</a:t>
            </a:r>
          </a:p>
          <a:p>
            <a:pPr>
              <a:lnSpc>
                <a:spcPct val="80000"/>
              </a:lnSpc>
              <a:spcBef>
                <a:spcPct val="20000"/>
              </a:spcBef>
              <a:buClr>
                <a:schemeClr val="accent1"/>
              </a:buClr>
              <a:buSzPct val="65000"/>
              <a:buFont typeface="Wingdings" panose="05000000000000000000" pitchFamily="2" charset="2"/>
              <a:buChar char="n"/>
            </a:pPr>
            <a:r>
              <a:rPr lang="en-US" altLang="zh-CN" sz="2100"/>
              <a:t>	        System.out.println(i);</a:t>
            </a:r>
          </a:p>
          <a:p>
            <a:pPr>
              <a:lnSpc>
                <a:spcPct val="80000"/>
              </a:lnSpc>
              <a:spcBef>
                <a:spcPct val="20000"/>
              </a:spcBef>
              <a:buClr>
                <a:schemeClr val="accent1"/>
              </a:buClr>
              <a:buSzPct val="65000"/>
              <a:buFont typeface="Wingdings" panose="05000000000000000000" pitchFamily="2" charset="2"/>
              <a:buChar char="n"/>
            </a:pPr>
            <a:r>
              <a:rPr lang="en-US" altLang="zh-CN" sz="2100"/>
              <a:t>	}</a:t>
            </a:r>
          </a:p>
          <a:p>
            <a:pPr>
              <a:lnSpc>
                <a:spcPct val="80000"/>
              </a:lnSpc>
              <a:spcBef>
                <a:spcPct val="20000"/>
              </a:spcBef>
              <a:buClr>
                <a:schemeClr val="accent1"/>
              </a:buClr>
              <a:buSzPct val="65000"/>
              <a:buFont typeface="Wingdings" panose="05000000000000000000" pitchFamily="2" charset="2"/>
              <a:buChar char="n"/>
            </a:pPr>
            <a:r>
              <a:rPr lang="en-US" altLang="zh-CN" sz="2100"/>
              <a:t>}</a:t>
            </a:r>
          </a:p>
        </p:txBody>
      </p:sp>
      <p:pic>
        <p:nvPicPr>
          <p:cNvPr id="757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4714875"/>
            <a:ext cx="4967287"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23FB9D9-50C7-4599-841F-B54511F6A9A2}"/>
              </a:ext>
            </a:extLst>
          </p:cNvPr>
          <p:cNvSpPr>
            <a:spLocks noGrp="1" noChangeArrowheads="1"/>
          </p:cNvSpPr>
          <p:nvPr>
            <p:ph type="title"/>
          </p:nvPr>
        </p:nvSpPr>
        <p:spPr/>
        <p:txBody>
          <a:bodyPr/>
          <a:lstStyle/>
          <a:p>
            <a:pPr eaLnBrk="1" hangingPunct="1">
              <a:defRPr/>
            </a:pPr>
            <a:r>
              <a:rPr lang="zh-CN" altLang="en-US"/>
              <a:t>问题？</a:t>
            </a:r>
          </a:p>
        </p:txBody>
      </p:sp>
      <p:sp>
        <p:nvSpPr>
          <p:cNvPr id="32771" name="Rectangle 3"/>
          <p:cNvSpPr>
            <a:spLocks noChangeArrowheads="1"/>
          </p:cNvSpPr>
          <p:nvPr/>
        </p:nvSpPr>
        <p:spPr bwMode="auto">
          <a:xfrm>
            <a:off x="1360488" y="1228725"/>
            <a:ext cx="2819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7/-5        =       </a:t>
            </a:r>
          </a:p>
          <a:p>
            <a:pPr eaLnBrk="1" hangingPunct="1"/>
            <a:r>
              <a:rPr lang="en-US" altLang="zh-CN"/>
              <a:t>-7%5      =</a:t>
            </a:r>
          </a:p>
          <a:p>
            <a:pPr eaLnBrk="1" hangingPunct="1"/>
            <a:r>
              <a:rPr lang="en-US" altLang="zh-CN"/>
              <a:t>7%-5      =</a:t>
            </a:r>
          </a:p>
          <a:p>
            <a:pPr eaLnBrk="1" hangingPunct="1"/>
            <a:r>
              <a:rPr lang="en-US" altLang="zh-CN"/>
              <a:t>-7.0/5     =</a:t>
            </a:r>
          </a:p>
          <a:p>
            <a:pPr eaLnBrk="1" hangingPunct="1"/>
            <a:r>
              <a:rPr lang="en-US" altLang="zh-CN"/>
              <a:t>7/-5.0     =</a:t>
            </a:r>
          </a:p>
          <a:p>
            <a:pPr eaLnBrk="1" hangingPunct="1"/>
            <a:r>
              <a:rPr lang="en-US" altLang="zh-CN"/>
              <a:t>7%5.0    =</a:t>
            </a:r>
          </a:p>
          <a:p>
            <a:pPr eaLnBrk="1" hangingPunct="1"/>
            <a:r>
              <a:rPr lang="en-US" altLang="zh-CN"/>
              <a:t>-7%-5.0  =</a:t>
            </a:r>
            <a:endParaRPr lang="zh-CN" altLang="en-US"/>
          </a:p>
        </p:txBody>
      </p:sp>
      <p:sp>
        <p:nvSpPr>
          <p:cNvPr id="101380" name="Rectangle 4"/>
          <p:cNvSpPr>
            <a:spLocks noChangeArrowheads="1"/>
          </p:cNvSpPr>
          <p:nvPr/>
        </p:nvSpPr>
        <p:spPr bwMode="auto">
          <a:xfrm>
            <a:off x="2868613" y="1235075"/>
            <a:ext cx="935037"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buClr>
              <a:buSzPct val="65000"/>
              <a:buFont typeface="Wingdings" panose="05000000000000000000" pitchFamily="2" charset="2"/>
              <a:buNone/>
            </a:pPr>
            <a:r>
              <a:rPr kumimoji="0" lang="en-US" altLang="zh-CN">
                <a:solidFill>
                  <a:srgbClr val="0000CC"/>
                </a:solidFill>
                <a:latin typeface="Arial" panose="020B0604020202020204" pitchFamily="34" charset="0"/>
              </a:rPr>
              <a:t>-1</a:t>
            </a:r>
          </a:p>
          <a:p>
            <a:pPr eaLnBrk="1" hangingPunct="1">
              <a:buClr>
                <a:schemeClr val="accent1"/>
              </a:buClr>
              <a:buSzPct val="65000"/>
              <a:buFont typeface="Wingdings" panose="05000000000000000000" pitchFamily="2" charset="2"/>
              <a:buNone/>
            </a:pPr>
            <a:r>
              <a:rPr kumimoji="0" lang="en-US" altLang="zh-CN">
                <a:solidFill>
                  <a:srgbClr val="0000CC"/>
                </a:solidFill>
                <a:latin typeface="Arial" panose="020B0604020202020204" pitchFamily="34" charset="0"/>
              </a:rPr>
              <a:t>-2</a:t>
            </a:r>
          </a:p>
          <a:p>
            <a:pPr eaLnBrk="1" hangingPunct="1">
              <a:buClr>
                <a:schemeClr val="accent1"/>
              </a:buClr>
              <a:buSzPct val="65000"/>
              <a:buFont typeface="Wingdings" panose="05000000000000000000" pitchFamily="2" charset="2"/>
              <a:buNone/>
            </a:pPr>
            <a:r>
              <a:rPr kumimoji="0" lang="en-US" altLang="zh-CN">
                <a:solidFill>
                  <a:srgbClr val="0000CC"/>
                </a:solidFill>
                <a:latin typeface="Arial" panose="020B0604020202020204" pitchFamily="34" charset="0"/>
              </a:rPr>
              <a:t>2</a:t>
            </a:r>
          </a:p>
          <a:p>
            <a:pPr eaLnBrk="1" hangingPunct="1">
              <a:buClr>
                <a:schemeClr val="accent1"/>
              </a:buClr>
              <a:buSzPct val="65000"/>
              <a:buFont typeface="Wingdings" panose="05000000000000000000" pitchFamily="2" charset="2"/>
              <a:buNone/>
            </a:pPr>
            <a:r>
              <a:rPr kumimoji="0" lang="en-US" altLang="zh-CN">
                <a:solidFill>
                  <a:srgbClr val="0000CC"/>
                </a:solidFill>
                <a:latin typeface="Arial" panose="020B0604020202020204" pitchFamily="34" charset="0"/>
              </a:rPr>
              <a:t>-1.4</a:t>
            </a:r>
          </a:p>
          <a:p>
            <a:pPr eaLnBrk="1" hangingPunct="1">
              <a:buClr>
                <a:schemeClr val="accent1"/>
              </a:buClr>
              <a:buSzPct val="65000"/>
              <a:buFont typeface="Wingdings" panose="05000000000000000000" pitchFamily="2" charset="2"/>
              <a:buNone/>
            </a:pPr>
            <a:r>
              <a:rPr kumimoji="0" lang="en-US" altLang="zh-CN">
                <a:solidFill>
                  <a:srgbClr val="0000CC"/>
                </a:solidFill>
                <a:latin typeface="Arial" panose="020B0604020202020204" pitchFamily="34" charset="0"/>
              </a:rPr>
              <a:t>-1.4</a:t>
            </a:r>
          </a:p>
          <a:p>
            <a:pPr eaLnBrk="1" hangingPunct="1">
              <a:buClr>
                <a:schemeClr val="accent1"/>
              </a:buClr>
              <a:buSzPct val="65000"/>
              <a:buFont typeface="Wingdings" panose="05000000000000000000" pitchFamily="2" charset="2"/>
              <a:buNone/>
            </a:pPr>
            <a:r>
              <a:rPr kumimoji="0" lang="en-US" altLang="zh-CN">
                <a:solidFill>
                  <a:srgbClr val="0000CC"/>
                </a:solidFill>
                <a:latin typeface="Arial" panose="020B0604020202020204" pitchFamily="34" charset="0"/>
              </a:rPr>
              <a:t>2.0</a:t>
            </a:r>
          </a:p>
          <a:p>
            <a:pPr eaLnBrk="1" hangingPunct="1">
              <a:buClr>
                <a:schemeClr val="accent1"/>
              </a:buClr>
              <a:buSzPct val="65000"/>
              <a:buFont typeface="Wingdings" panose="05000000000000000000" pitchFamily="2" charset="2"/>
              <a:buNone/>
            </a:pPr>
            <a:r>
              <a:rPr kumimoji="0" lang="en-US" altLang="zh-CN">
                <a:solidFill>
                  <a:srgbClr val="0000CC"/>
                </a:solidFill>
                <a:latin typeface="Arial" panose="020B0604020202020204" pitchFamily="34" charset="0"/>
              </a:rPr>
              <a:t>-2.0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dissolve">
                                      <p:cBhvr>
                                        <p:cTn id="7"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60BC89D-F2D8-4C77-8693-D2923F11F5D3}"/>
              </a:ext>
            </a:extLst>
          </p:cNvPr>
          <p:cNvSpPr>
            <a:spLocks noGrp="1" noChangeArrowheads="1"/>
          </p:cNvSpPr>
          <p:nvPr>
            <p:ph type="title"/>
          </p:nvPr>
        </p:nvSpPr>
        <p:spPr/>
        <p:txBody>
          <a:bodyPr/>
          <a:lstStyle/>
          <a:p>
            <a:pPr eaLnBrk="1" hangingPunct="1">
              <a:defRPr/>
            </a:pPr>
            <a:r>
              <a:rPr lang="en-US" altLang="zh-CN" b="1">
                <a:solidFill>
                  <a:schemeClr val="accent2"/>
                </a:solidFill>
              </a:rPr>
              <a:t>2</a:t>
            </a:r>
            <a:r>
              <a:rPr lang="zh-CN" altLang="en-US" b="1">
                <a:solidFill>
                  <a:schemeClr val="accent2"/>
                </a:solidFill>
              </a:rPr>
              <a:t>、关系运算符</a:t>
            </a:r>
          </a:p>
        </p:txBody>
      </p:sp>
      <p:sp>
        <p:nvSpPr>
          <p:cNvPr id="33795" name="Rectangle 3"/>
          <p:cNvSpPr>
            <a:spLocks noGrp="1" noChangeArrowheads="1"/>
          </p:cNvSpPr>
          <p:nvPr>
            <p:ph type="body" idx="1"/>
          </p:nvPr>
        </p:nvSpPr>
        <p:spPr>
          <a:xfrm>
            <a:off x="1120775" y="1524000"/>
            <a:ext cx="6780213" cy="4114800"/>
          </a:xfrm>
        </p:spPr>
        <p:txBody>
          <a:bodyPr/>
          <a:lstStyle/>
          <a:p>
            <a:pPr eaLnBrk="1" hangingPunct="1">
              <a:buClr>
                <a:srgbClr val="00FF00"/>
              </a:buClr>
              <a:buFont typeface="Wingdings" panose="05000000000000000000" pitchFamily="2" charset="2"/>
              <a:buChar char="v"/>
            </a:pPr>
            <a:r>
              <a:rPr lang="zh-CN" altLang="en-US" b="1"/>
              <a:t>六个关系运算符</a:t>
            </a:r>
            <a:r>
              <a:rPr lang="en-US" altLang="zh-CN" b="1"/>
              <a:t>: </a:t>
            </a:r>
            <a:r>
              <a:rPr lang="en-US" altLang="zh-CN" b="1">
                <a:solidFill>
                  <a:srgbClr val="FF0000"/>
                </a:solidFill>
              </a:rPr>
              <a:t>&lt;</a:t>
            </a:r>
            <a:r>
              <a:rPr lang="zh-CN" altLang="en-US" b="1"/>
              <a:t>、 </a:t>
            </a:r>
            <a:r>
              <a:rPr lang="en-US" altLang="zh-CN" b="1">
                <a:solidFill>
                  <a:srgbClr val="FF0000"/>
                </a:solidFill>
              </a:rPr>
              <a:t>&gt;</a:t>
            </a:r>
            <a:r>
              <a:rPr lang="zh-CN" altLang="en-US" b="1"/>
              <a:t>、</a:t>
            </a:r>
            <a:r>
              <a:rPr lang="en-US" altLang="zh-CN" b="1">
                <a:solidFill>
                  <a:srgbClr val="FF0000"/>
                </a:solidFill>
              </a:rPr>
              <a:t>&lt;=</a:t>
            </a:r>
            <a:r>
              <a:rPr lang="zh-CN" altLang="en-US" b="1"/>
              <a:t>、</a:t>
            </a:r>
            <a:r>
              <a:rPr lang="en-US" altLang="zh-CN" b="1">
                <a:solidFill>
                  <a:srgbClr val="FF0000"/>
                </a:solidFill>
              </a:rPr>
              <a:t>&gt;=</a:t>
            </a:r>
            <a:r>
              <a:rPr lang="zh-CN" altLang="en-US" b="1"/>
              <a:t>、</a:t>
            </a:r>
            <a:r>
              <a:rPr lang="en-US" altLang="zh-CN" b="1">
                <a:solidFill>
                  <a:srgbClr val="FF0000"/>
                </a:solidFill>
              </a:rPr>
              <a:t>== </a:t>
            </a:r>
            <a:r>
              <a:rPr lang="zh-CN" altLang="en-US" b="1"/>
              <a:t>和 </a:t>
            </a:r>
            <a:r>
              <a:rPr lang="en-US" altLang="zh-CN" b="1">
                <a:solidFill>
                  <a:srgbClr val="FF0000"/>
                </a:solidFill>
              </a:rPr>
              <a:t>!=</a:t>
            </a:r>
            <a:endParaRPr lang="en-US" altLang="zh-CN" b="1"/>
          </a:p>
          <a:p>
            <a:pPr eaLnBrk="1" hangingPunct="1">
              <a:buClr>
                <a:srgbClr val="00FF00"/>
              </a:buClr>
              <a:buFont typeface="Wingdings" panose="05000000000000000000" pitchFamily="2" charset="2"/>
              <a:buChar char="v"/>
            </a:pPr>
            <a:r>
              <a:rPr lang="zh-CN" altLang="en-US" b="1"/>
              <a:t>例如</a:t>
            </a:r>
            <a:r>
              <a:rPr lang="en-US" altLang="zh-CN" b="1"/>
              <a:t>:</a:t>
            </a:r>
          </a:p>
          <a:p>
            <a:pPr eaLnBrk="1" hangingPunct="1">
              <a:buFont typeface="Wingdings" panose="05000000000000000000" pitchFamily="2" charset="2"/>
              <a:buNone/>
            </a:pPr>
            <a:r>
              <a:rPr lang="en-US" altLang="zh-CN" b="1"/>
              <a:t>	1 &gt; 2;                                         // false</a:t>
            </a:r>
          </a:p>
          <a:p>
            <a:pPr eaLnBrk="1" hangingPunct="1">
              <a:buFont typeface="Wingdings" panose="05000000000000000000" pitchFamily="2" charset="2"/>
              <a:buNone/>
            </a:pPr>
            <a:r>
              <a:rPr lang="en-US" altLang="zh-CN" b="1"/>
              <a:t>	3.5 != 1;                                     // true </a:t>
            </a:r>
          </a:p>
          <a:p>
            <a:pPr eaLnBrk="1" hangingPunct="1">
              <a:buFont typeface="Wingdings" panose="05000000000000000000" pitchFamily="2" charset="2"/>
              <a:buNone/>
            </a:pPr>
            <a:r>
              <a:rPr lang="en-US" altLang="zh-CN" b="1"/>
              <a:t>	51.5 &gt;= 23.0;                             // true</a:t>
            </a:r>
          </a:p>
          <a:p>
            <a:pPr eaLnBrk="1" hangingPunct="1">
              <a:buFont typeface="Wingdings" panose="05000000000000000000" pitchFamily="2" charset="2"/>
              <a:buNone/>
            </a:pPr>
            <a:r>
              <a:rPr lang="en-US" altLang="zh-CN" b="1"/>
              <a:t>	540 &lt;= 654;                               // true</a:t>
            </a:r>
          </a:p>
          <a:p>
            <a:pPr eaLnBrk="1" hangingPunct="1">
              <a:buFont typeface="Wingdings" panose="05000000000000000000" pitchFamily="2" charset="2"/>
              <a:buNone/>
            </a:pPr>
            <a:r>
              <a:rPr lang="en-US" altLang="zh-CN" b="1"/>
              <a:t>	24 == 3*8;                                 // true</a:t>
            </a:r>
          </a:p>
          <a:p>
            <a:pPr eaLnBrk="1" hangingPunct="1">
              <a:buFont typeface="Wingdings" panose="05000000000000000000" pitchFamily="2" charset="2"/>
              <a:buNone/>
            </a:pPr>
            <a:r>
              <a:rPr lang="en-US" altLang="zh-CN" b="1"/>
              <a:t>	</a:t>
            </a:r>
            <a:r>
              <a:rPr lang="en-US" altLang="zh-CN" b="1">
                <a:solidFill>
                  <a:schemeClr val="accent2"/>
                </a:solidFill>
              </a:rPr>
              <a:t>boolean</a:t>
            </a:r>
            <a:r>
              <a:rPr lang="en-US" altLang="zh-CN" b="1"/>
              <a:t> isEqual=(10 </a:t>
            </a:r>
            <a:r>
              <a:rPr lang="en-US" altLang="zh-CN" b="1">
                <a:solidFill>
                  <a:srgbClr val="FF0000"/>
                </a:solidFill>
              </a:rPr>
              <a:t>&lt;</a:t>
            </a:r>
            <a:r>
              <a:rPr lang="en-US" altLang="zh-CN" b="1"/>
              <a:t> 10);     // isEqual= </a:t>
            </a:r>
            <a:r>
              <a:rPr lang="en-US" altLang="zh-CN" b="1">
                <a:solidFill>
                  <a:srgbClr val="FF0000"/>
                </a:solidFill>
              </a:rPr>
              <a:t>false</a:t>
            </a:r>
            <a:r>
              <a:rPr lang="en-US" altLang="zh-CN" b="1"/>
              <a:t>;</a:t>
            </a:r>
            <a:endParaRPr lang="zh-CN" alt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BCEA34E-48F1-4B5C-A56E-1D40F24B77EC}"/>
              </a:ext>
            </a:extLst>
          </p:cNvPr>
          <p:cNvSpPr>
            <a:spLocks noGrp="1" noChangeArrowheads="1"/>
          </p:cNvSpPr>
          <p:nvPr>
            <p:ph type="title"/>
          </p:nvPr>
        </p:nvSpPr>
        <p:spPr/>
        <p:txBody>
          <a:bodyPr/>
          <a:lstStyle/>
          <a:p>
            <a:pPr eaLnBrk="1" hangingPunct="1">
              <a:defRPr/>
            </a:pPr>
            <a:r>
              <a:rPr lang="zh-CN" altLang="en-US" b="1">
                <a:solidFill>
                  <a:schemeClr val="accent2"/>
                </a:solidFill>
              </a:rPr>
              <a:t>关系运算符的注意事项</a:t>
            </a:r>
          </a:p>
        </p:txBody>
      </p:sp>
      <p:sp>
        <p:nvSpPr>
          <p:cNvPr id="34819" name="Rectangle 3"/>
          <p:cNvSpPr>
            <a:spLocks noGrp="1" noChangeArrowheads="1"/>
          </p:cNvSpPr>
          <p:nvPr>
            <p:ph type="body" idx="1"/>
          </p:nvPr>
        </p:nvSpPr>
        <p:spPr>
          <a:xfrm>
            <a:off x="468313" y="1125538"/>
            <a:ext cx="8229600" cy="1582737"/>
          </a:xfrm>
        </p:spPr>
        <p:txBody>
          <a:bodyPr/>
          <a:lstStyle/>
          <a:p>
            <a:pPr eaLnBrk="1" hangingPunct="1">
              <a:buClr>
                <a:srgbClr val="00FF00"/>
              </a:buClr>
              <a:buFont typeface="Wingdings" panose="05000000000000000000" pitchFamily="2" charset="2"/>
              <a:buChar char="v"/>
            </a:pPr>
            <a:r>
              <a:rPr lang="en-US" altLang="zh-CN" b="1">
                <a:solidFill>
                  <a:srgbClr val="FF0000"/>
                </a:solidFill>
              </a:rPr>
              <a:t>&lt;</a:t>
            </a:r>
            <a:r>
              <a:rPr lang="zh-CN" altLang="en-US" b="1"/>
              <a:t>、</a:t>
            </a:r>
            <a:r>
              <a:rPr lang="en-US" altLang="zh-CN" b="1">
                <a:solidFill>
                  <a:srgbClr val="FF0000"/>
                </a:solidFill>
              </a:rPr>
              <a:t>&gt;</a:t>
            </a:r>
            <a:r>
              <a:rPr lang="zh-CN" altLang="en-US" b="1"/>
              <a:t>、</a:t>
            </a:r>
            <a:r>
              <a:rPr lang="en-US" altLang="zh-CN" b="1">
                <a:solidFill>
                  <a:srgbClr val="FF0000"/>
                </a:solidFill>
              </a:rPr>
              <a:t>&lt;=</a:t>
            </a:r>
            <a:r>
              <a:rPr lang="zh-CN" altLang="en-US" b="1"/>
              <a:t>和</a:t>
            </a:r>
            <a:r>
              <a:rPr lang="en-US" altLang="zh-CN" b="1">
                <a:solidFill>
                  <a:srgbClr val="FF0000"/>
                </a:solidFill>
              </a:rPr>
              <a:t>&gt;=</a:t>
            </a:r>
            <a:r>
              <a:rPr lang="zh-CN" altLang="en-US" b="1"/>
              <a:t>只能用来比较两个数值类型数据的大小</a:t>
            </a:r>
          </a:p>
          <a:p>
            <a:pPr lvl="1" eaLnBrk="1" hangingPunct="1"/>
            <a:r>
              <a:rPr lang="zh-CN" altLang="en-US" b="1"/>
              <a:t>不能用于</a:t>
            </a:r>
            <a:r>
              <a:rPr lang="en-US" altLang="zh-CN" b="1">
                <a:solidFill>
                  <a:schemeClr val="accent2"/>
                </a:solidFill>
              </a:rPr>
              <a:t>String</a:t>
            </a:r>
            <a:r>
              <a:rPr lang="zh-CN" altLang="en-US" b="1"/>
              <a:t>、</a:t>
            </a:r>
            <a:r>
              <a:rPr lang="en-US" altLang="zh-CN" b="1">
                <a:solidFill>
                  <a:schemeClr val="accent2"/>
                </a:solidFill>
              </a:rPr>
              <a:t>boolean</a:t>
            </a:r>
            <a:r>
              <a:rPr lang="zh-CN" altLang="en-US" b="1"/>
              <a:t>、</a:t>
            </a:r>
            <a:r>
              <a:rPr lang="en-US" altLang="zh-CN" b="1">
                <a:solidFill>
                  <a:schemeClr val="accent2"/>
                </a:solidFill>
              </a:rPr>
              <a:t>array</a:t>
            </a:r>
            <a:r>
              <a:rPr lang="zh-CN" altLang="en-US" b="1"/>
              <a:t>或其他类型</a:t>
            </a:r>
          </a:p>
          <a:p>
            <a:pPr eaLnBrk="1" hangingPunct="1"/>
            <a:endParaRPr lang="zh-CN" altLang="en-US"/>
          </a:p>
        </p:txBody>
      </p:sp>
      <p:sp>
        <p:nvSpPr>
          <p:cNvPr id="25606" name="Rectangle 6">
            <a:extLst>
              <a:ext uri="{FF2B5EF4-FFF2-40B4-BE49-F238E27FC236}">
                <a16:creationId xmlns:a16="http://schemas.microsoft.com/office/drawing/2014/main" id="{D07ECBDE-884C-49A6-8581-45363EDB7435}"/>
              </a:ext>
            </a:extLst>
          </p:cNvPr>
          <p:cNvSpPr>
            <a:spLocks noChangeArrowheads="1"/>
          </p:cNvSpPr>
          <p:nvPr/>
        </p:nvSpPr>
        <p:spPr bwMode="auto">
          <a:xfrm>
            <a:off x="457200" y="2781300"/>
            <a:ext cx="8229600"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rgbClr val="00FF00"/>
              </a:buClr>
              <a:buSzPct val="65000"/>
              <a:buFont typeface="Wingdings" panose="05000000000000000000" pitchFamily="2" charset="2"/>
              <a:buChar char="v"/>
              <a:defRPr/>
            </a:pPr>
            <a:r>
              <a:rPr lang="zh-CN" altLang="en-US" sz="3000">
                <a:latin typeface="Arial" panose="020B0604020202020204" pitchFamily="34" charset="0"/>
              </a:rPr>
              <a:t>若有两个变量</a:t>
            </a:r>
            <a:r>
              <a:rPr lang="en-US" altLang="zh-CN" sz="3000">
                <a:latin typeface="Arial" panose="020B0604020202020204" pitchFamily="34" charset="0"/>
              </a:rPr>
              <a:t>x</a:t>
            </a:r>
            <a:r>
              <a:rPr lang="zh-CN" altLang="en-US" sz="3000">
                <a:latin typeface="Arial" panose="020B0604020202020204" pitchFamily="34" charset="0"/>
              </a:rPr>
              <a:t>与</a:t>
            </a:r>
            <a:r>
              <a:rPr lang="en-US" altLang="zh-CN" sz="3000">
                <a:latin typeface="Arial" panose="020B0604020202020204" pitchFamily="34" charset="0"/>
              </a:rPr>
              <a:t>y</a:t>
            </a:r>
            <a:r>
              <a:rPr lang="zh-CN" altLang="en-US" sz="3000">
                <a:latin typeface="Arial" panose="020B0604020202020204" pitchFamily="34" charset="0"/>
              </a:rPr>
              <a:t>要比较是否相等，应该是写成</a:t>
            </a:r>
            <a:r>
              <a:rPr lang="en-US" altLang="zh-CN" sz="3000">
                <a:latin typeface="Arial" panose="020B0604020202020204" pitchFamily="34" charset="0"/>
              </a:rPr>
              <a:t>x == y</a:t>
            </a:r>
            <a:r>
              <a:rPr lang="zh-CN" altLang="en-US" sz="3000">
                <a:latin typeface="Arial" panose="020B0604020202020204" pitchFamily="34" charset="0"/>
              </a:rPr>
              <a:t>，而不是写成</a:t>
            </a:r>
            <a:r>
              <a:rPr lang="en-US" altLang="zh-CN" sz="3000">
                <a:latin typeface="Arial" panose="020B0604020202020204" pitchFamily="34" charset="0"/>
              </a:rPr>
              <a:t>x = y</a:t>
            </a:r>
            <a:r>
              <a:rPr lang="zh-CN" altLang="en-US" sz="3000">
                <a:latin typeface="Arial" panose="020B0604020202020204" pitchFamily="34" charset="0"/>
              </a:rPr>
              <a:t>，后者的作用是将</a:t>
            </a:r>
            <a:r>
              <a:rPr lang="en-US" altLang="zh-CN" sz="3000">
                <a:latin typeface="Arial" panose="020B0604020202020204" pitchFamily="34" charset="0"/>
              </a:rPr>
              <a:t>y</a:t>
            </a:r>
            <a:r>
              <a:rPr lang="zh-CN" altLang="en-US" sz="3000">
                <a:latin typeface="Arial" panose="020B0604020202020204" pitchFamily="34" charset="0"/>
              </a:rPr>
              <a:t>的值指定给</a:t>
            </a:r>
            <a:r>
              <a:rPr lang="en-US" altLang="zh-CN" sz="3000">
                <a:latin typeface="Arial" panose="020B0604020202020204" pitchFamily="34" charset="0"/>
              </a:rPr>
              <a:t>x</a:t>
            </a:r>
            <a:r>
              <a:rPr lang="zh-CN" altLang="en-US" sz="3000">
                <a:latin typeface="Arial" panose="020B0604020202020204" pitchFamily="34" charset="0"/>
              </a:rPr>
              <a:t>，而不是比较</a:t>
            </a:r>
            <a:r>
              <a:rPr lang="en-US" altLang="zh-CN" sz="3000">
                <a:latin typeface="Arial" panose="020B0604020202020204" pitchFamily="34" charset="0"/>
              </a:rPr>
              <a:t>x</a:t>
            </a:r>
            <a:r>
              <a:rPr lang="zh-CN" altLang="en-US" sz="3000">
                <a:latin typeface="Arial" panose="020B0604020202020204" pitchFamily="34" charset="0"/>
              </a:rPr>
              <a:t>与</a:t>
            </a:r>
            <a:r>
              <a:rPr lang="en-US" altLang="zh-CN" sz="3000">
                <a:latin typeface="Arial" panose="020B0604020202020204" pitchFamily="34" charset="0"/>
              </a:rPr>
              <a:t>y</a:t>
            </a:r>
            <a:r>
              <a:rPr lang="zh-CN" altLang="en-US" sz="3000">
                <a:latin typeface="Arial" panose="020B0604020202020204" pitchFamily="34" charset="0"/>
              </a:rPr>
              <a:t>是否相等。</a:t>
            </a:r>
          </a:p>
          <a:p>
            <a:pPr>
              <a:spcBef>
                <a:spcPct val="20000"/>
              </a:spcBef>
              <a:buClr>
                <a:srgbClr val="00FF00"/>
              </a:buClr>
              <a:buSzPct val="65000"/>
              <a:buFont typeface="Wingdings" panose="05000000000000000000" pitchFamily="2" charset="2"/>
              <a:buChar char="v"/>
              <a:defRPr/>
            </a:pPr>
            <a:r>
              <a:rPr lang="zh-CN" altLang="en-US" sz="3000">
                <a:latin typeface="Arial" panose="020B0604020202020204" pitchFamily="34" charset="0"/>
              </a:rPr>
              <a:t>对于</a:t>
            </a:r>
            <a:r>
              <a:rPr lang="zh-CN" altLang="en-US" sz="3000" b="1">
                <a:solidFill>
                  <a:srgbClr val="FF0000"/>
                </a:solidFill>
                <a:effectLst>
                  <a:outerShdw blurRad="38100" dist="38100" dir="2700000" algn="tl">
                    <a:srgbClr val="C0C0C0"/>
                  </a:outerShdw>
                </a:effectLst>
                <a:latin typeface="Arial" panose="020B0604020202020204" pitchFamily="34" charset="0"/>
              </a:rPr>
              <a:t>对象来说，两个对象参考之间使用</a:t>
            </a:r>
            <a:r>
              <a:rPr lang="en-US" altLang="zh-CN" sz="3000" b="1">
                <a:solidFill>
                  <a:srgbClr val="FF0000"/>
                </a:solidFill>
                <a:effectLst>
                  <a:outerShdw blurRad="38100" dist="38100" dir="2700000" algn="tl">
                    <a:srgbClr val="C0C0C0"/>
                  </a:outerShdw>
                </a:effectLst>
                <a:latin typeface="Arial" panose="020B0604020202020204" pitchFamily="34" charset="0"/>
              </a:rPr>
              <a:t>==</a:t>
            </a:r>
            <a:r>
              <a:rPr lang="zh-CN" altLang="en-US" sz="3000" b="1">
                <a:solidFill>
                  <a:srgbClr val="FF0000"/>
                </a:solidFill>
                <a:effectLst>
                  <a:outerShdw blurRad="38100" dist="38100" dir="2700000" algn="tl">
                    <a:srgbClr val="C0C0C0"/>
                  </a:outerShdw>
                </a:effectLst>
                <a:latin typeface="Arial" panose="020B0604020202020204" pitchFamily="34" charset="0"/>
              </a:rPr>
              <a:t>作比较时，是比较其名称是否参考至同一对象，而不是比较其内容</a:t>
            </a:r>
            <a:r>
              <a:rPr lang="zh-CN" altLang="en-US" sz="300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59B7275-53FB-4A0D-8047-C0F641EA36D4}"/>
              </a:ext>
            </a:extLst>
          </p:cNvPr>
          <p:cNvSpPr>
            <a:spLocks noGrp="1" noChangeArrowheads="1"/>
          </p:cNvSpPr>
          <p:nvPr>
            <p:ph type="title" idx="4294967295"/>
          </p:nvPr>
        </p:nvSpPr>
        <p:spPr>
          <a:xfrm>
            <a:off x="912813" y="122238"/>
            <a:ext cx="2609850" cy="457200"/>
          </a:xfrm>
        </p:spPr>
        <p:txBody>
          <a:bodyPr/>
          <a:lstStyle/>
          <a:p>
            <a:pPr>
              <a:defRPr/>
            </a:pPr>
            <a:r>
              <a:rPr lang="zh-CN" altLang="en-US"/>
              <a:t>小节安排</a:t>
            </a:r>
          </a:p>
        </p:txBody>
      </p:sp>
      <p:sp>
        <p:nvSpPr>
          <p:cNvPr id="7171" name="Rectangle 116"/>
          <p:cNvSpPr>
            <a:spLocks noChangeArrowheads="1"/>
          </p:cNvSpPr>
          <p:nvPr/>
        </p:nvSpPr>
        <p:spPr bwMode="auto">
          <a:xfrm>
            <a:off x="2776538" y="242093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172" name="Text Box 119"/>
          <p:cNvSpPr txBox="1">
            <a:spLocks noChangeArrowheads="1"/>
          </p:cNvSpPr>
          <p:nvPr/>
        </p:nvSpPr>
        <p:spPr bwMode="auto">
          <a:xfrm flipH="1">
            <a:off x="1390650" y="2055813"/>
            <a:ext cx="390525" cy="259080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a:spcBef>
                <a:spcPct val="0"/>
              </a:spcBef>
            </a:pPr>
            <a:r>
              <a:rPr lang="en-US" altLang="zh-CN" sz="2000" b="1"/>
              <a:t>J</a:t>
            </a:r>
          </a:p>
          <a:p>
            <a:pPr algn="ctr">
              <a:spcBef>
                <a:spcPct val="0"/>
              </a:spcBef>
            </a:pPr>
            <a:r>
              <a:rPr lang="en-US" altLang="zh-CN" sz="2000" b="1"/>
              <a:t>A</a:t>
            </a:r>
          </a:p>
          <a:p>
            <a:pPr algn="ctr">
              <a:spcBef>
                <a:spcPct val="0"/>
              </a:spcBef>
            </a:pPr>
            <a:r>
              <a:rPr lang="en-US" altLang="zh-CN" sz="2000" b="1"/>
              <a:t>V</a:t>
            </a:r>
          </a:p>
          <a:p>
            <a:pPr algn="ctr">
              <a:spcBef>
                <a:spcPct val="0"/>
              </a:spcBef>
            </a:pPr>
            <a:r>
              <a:rPr lang="en-US" altLang="zh-CN" sz="2000" b="1"/>
              <a:t>A</a:t>
            </a:r>
          </a:p>
          <a:p>
            <a:pPr algn="ctr">
              <a:spcBef>
                <a:spcPct val="0"/>
              </a:spcBef>
            </a:pPr>
            <a:r>
              <a:rPr lang="zh-CN" altLang="en-US" sz="2000" b="1"/>
              <a:t>基础语法</a:t>
            </a:r>
            <a:endParaRPr kumimoji="0" lang="zh-CN" altLang="en-US" sz="2200" b="1">
              <a:solidFill>
                <a:schemeClr val="tx2"/>
              </a:solidFill>
              <a:latin typeface="楷体_GB2312" pitchFamily="49" charset="-122"/>
              <a:ea typeface="楷体_GB2312" pitchFamily="49" charset="-122"/>
            </a:endParaRPr>
          </a:p>
        </p:txBody>
      </p:sp>
      <p:sp>
        <p:nvSpPr>
          <p:cNvPr id="7173" name="Rectangle 121"/>
          <p:cNvSpPr>
            <a:spLocks noChangeArrowheads="1"/>
          </p:cNvSpPr>
          <p:nvPr/>
        </p:nvSpPr>
        <p:spPr bwMode="auto">
          <a:xfrm>
            <a:off x="2765425" y="18716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174" name="Text Box 124"/>
          <p:cNvSpPr txBox="1">
            <a:spLocks noChangeArrowheads="1"/>
          </p:cNvSpPr>
          <p:nvPr/>
        </p:nvSpPr>
        <p:spPr bwMode="auto">
          <a:xfrm>
            <a:off x="3222625" y="17192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2.1</a:t>
            </a:r>
            <a:r>
              <a:rPr lang="zh-CN" altLang="en-US" sz="1600" b="1"/>
              <a:t>、标识符和关键字</a:t>
            </a:r>
          </a:p>
        </p:txBody>
      </p:sp>
      <p:sp>
        <p:nvSpPr>
          <p:cNvPr id="7175" name="Text Box 129"/>
          <p:cNvSpPr txBox="1">
            <a:spLocks noChangeArrowheads="1"/>
          </p:cNvSpPr>
          <p:nvPr/>
        </p:nvSpPr>
        <p:spPr bwMode="auto">
          <a:xfrm>
            <a:off x="3233738" y="226853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2.2</a:t>
            </a:r>
            <a:r>
              <a:rPr lang="zh-CN" altLang="en-US" sz="1600" b="1"/>
              <a:t>、基本数据类型</a:t>
            </a:r>
          </a:p>
          <a:p>
            <a:pPr algn="just">
              <a:spcBef>
                <a:spcPct val="0"/>
              </a:spcBef>
            </a:pPr>
            <a:endParaRPr lang="zh-CN" altLang="en-US" sz="1600" b="1"/>
          </a:p>
        </p:txBody>
      </p:sp>
      <p:sp>
        <p:nvSpPr>
          <p:cNvPr id="7176" name="Rectangle 136"/>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7" name="Rectangle 138"/>
          <p:cNvSpPr>
            <a:spLocks noChangeArrowheads="1"/>
          </p:cNvSpPr>
          <p:nvPr/>
        </p:nvSpPr>
        <p:spPr bwMode="auto">
          <a:xfrm>
            <a:off x="2751138" y="2990850"/>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178" name="Text Box 139"/>
          <p:cNvSpPr txBox="1">
            <a:spLocks noChangeArrowheads="1"/>
          </p:cNvSpPr>
          <p:nvPr/>
        </p:nvSpPr>
        <p:spPr bwMode="auto">
          <a:xfrm>
            <a:off x="3208338" y="2838450"/>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2.3</a:t>
            </a:r>
            <a:r>
              <a:rPr lang="zh-CN" altLang="en-US" sz="1600" b="1"/>
              <a:t>、变量和常量</a:t>
            </a:r>
          </a:p>
        </p:txBody>
      </p:sp>
      <p:sp>
        <p:nvSpPr>
          <p:cNvPr id="7179" name="Rectangle 123"/>
          <p:cNvSpPr>
            <a:spLocks noChangeArrowheads="1"/>
          </p:cNvSpPr>
          <p:nvPr/>
        </p:nvSpPr>
        <p:spPr bwMode="auto">
          <a:xfrm>
            <a:off x="2701925" y="1528763"/>
            <a:ext cx="65088" cy="3613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0" name="AutoShape 151"/>
          <p:cNvSpPr>
            <a:spLocks noChangeArrowheads="1"/>
          </p:cNvSpPr>
          <p:nvPr/>
        </p:nvSpPr>
        <p:spPr bwMode="auto">
          <a:xfrm>
            <a:off x="6491288" y="1770063"/>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1" name="Rectangle 116"/>
          <p:cNvSpPr>
            <a:spLocks noChangeArrowheads="1"/>
          </p:cNvSpPr>
          <p:nvPr/>
        </p:nvSpPr>
        <p:spPr bwMode="auto">
          <a:xfrm>
            <a:off x="2789238" y="35480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182" name="Text Box 129"/>
          <p:cNvSpPr txBox="1">
            <a:spLocks noChangeArrowheads="1"/>
          </p:cNvSpPr>
          <p:nvPr/>
        </p:nvSpPr>
        <p:spPr bwMode="auto">
          <a:xfrm>
            <a:off x="3246438" y="33956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2.4</a:t>
            </a:r>
            <a:r>
              <a:rPr lang="zh-CN" altLang="en-US" sz="1600" b="1"/>
              <a:t>、运算符</a:t>
            </a:r>
          </a:p>
          <a:p>
            <a:pPr algn="just">
              <a:spcBef>
                <a:spcPct val="0"/>
              </a:spcBef>
            </a:pPr>
            <a:endParaRPr lang="zh-CN" altLang="en-US" sz="1600" b="1"/>
          </a:p>
        </p:txBody>
      </p:sp>
      <p:sp>
        <p:nvSpPr>
          <p:cNvPr id="7183" name="Rectangle 138"/>
          <p:cNvSpPr>
            <a:spLocks noChangeArrowheads="1"/>
          </p:cNvSpPr>
          <p:nvPr/>
        </p:nvSpPr>
        <p:spPr bwMode="auto">
          <a:xfrm>
            <a:off x="2763838" y="41179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184" name="Text Box 139"/>
          <p:cNvSpPr txBox="1">
            <a:spLocks noChangeArrowheads="1"/>
          </p:cNvSpPr>
          <p:nvPr/>
        </p:nvSpPr>
        <p:spPr bwMode="auto">
          <a:xfrm>
            <a:off x="3221038" y="39655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2.5</a:t>
            </a:r>
            <a:r>
              <a:rPr lang="zh-CN" altLang="en-US" sz="1600" b="1"/>
              <a:t>、语句</a:t>
            </a:r>
          </a:p>
        </p:txBody>
      </p:sp>
      <p:sp>
        <p:nvSpPr>
          <p:cNvPr id="7185" name="Rectangle 143"/>
          <p:cNvSpPr>
            <a:spLocks noChangeArrowheads="1"/>
          </p:cNvSpPr>
          <p:nvPr/>
        </p:nvSpPr>
        <p:spPr bwMode="auto">
          <a:xfrm>
            <a:off x="2763838" y="46751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186" name="Text Box 144"/>
          <p:cNvSpPr txBox="1">
            <a:spLocks noChangeArrowheads="1"/>
          </p:cNvSpPr>
          <p:nvPr/>
        </p:nvSpPr>
        <p:spPr bwMode="auto">
          <a:xfrm>
            <a:off x="3221038" y="45227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2.6</a:t>
            </a:r>
            <a:r>
              <a:rPr lang="zh-CN" altLang="en-US" sz="1600" b="1"/>
              <a:t>、输入参数方式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6143579-52E2-460B-8CE7-0515A0CC01BB}"/>
              </a:ext>
            </a:extLst>
          </p:cNvPr>
          <p:cNvSpPr>
            <a:spLocks noGrp="1" noChangeArrowheads="1"/>
          </p:cNvSpPr>
          <p:nvPr>
            <p:ph type="title" idx="4294967295"/>
          </p:nvPr>
        </p:nvSpPr>
        <p:spPr/>
        <p:txBody>
          <a:bodyPr/>
          <a:lstStyle/>
          <a:p>
            <a:pPr eaLnBrk="1" hangingPunct="1">
              <a:defRPr/>
            </a:pPr>
            <a:r>
              <a:rPr lang="zh-CN" altLang="en-US" b="1">
                <a:solidFill>
                  <a:schemeClr val="accent2"/>
                </a:solidFill>
              </a:rPr>
              <a:t>关系运算符的注意事项</a:t>
            </a:r>
          </a:p>
        </p:txBody>
      </p:sp>
      <p:sp>
        <p:nvSpPr>
          <p:cNvPr id="35843" name="Rectangle 3"/>
          <p:cNvSpPr>
            <a:spLocks noGrp="1" noChangeArrowheads="1"/>
          </p:cNvSpPr>
          <p:nvPr>
            <p:ph type="body" idx="4294967295"/>
          </p:nvPr>
        </p:nvSpPr>
        <p:spPr>
          <a:xfrm>
            <a:off x="468313" y="1341438"/>
            <a:ext cx="8489950" cy="3024187"/>
          </a:xfrm>
        </p:spPr>
        <p:txBody>
          <a:bodyPr/>
          <a:lstStyle/>
          <a:p>
            <a:pPr>
              <a:lnSpc>
                <a:spcPct val="80000"/>
              </a:lnSpc>
            </a:pPr>
            <a:r>
              <a:rPr lang="en-US" altLang="zh-CN" b="1"/>
              <a:t>String str1=new String(</a:t>
            </a:r>
            <a:r>
              <a:rPr lang="en-US" altLang="en-US" b="1"/>
              <a:t>“</a:t>
            </a:r>
            <a:r>
              <a:rPr lang="en-US" altLang="zh-CN" b="1"/>
              <a:t>welcome</a:t>
            </a:r>
            <a:r>
              <a:rPr lang="en-US" altLang="en-US" b="1"/>
              <a:t>”</a:t>
            </a:r>
            <a:r>
              <a:rPr lang="en-US" altLang="zh-CN" b="1"/>
              <a:t>); //</a:t>
            </a:r>
            <a:r>
              <a:rPr lang="en-US" altLang="en-US" b="1"/>
              <a:t>创建一个对象，初始化</a:t>
            </a:r>
            <a:endParaRPr lang="en-US" altLang="zh-CN" b="1"/>
          </a:p>
          <a:p>
            <a:pPr>
              <a:lnSpc>
                <a:spcPct val="80000"/>
              </a:lnSpc>
            </a:pPr>
            <a:endParaRPr lang="en-US" altLang="zh-CN" b="1"/>
          </a:p>
          <a:p>
            <a:pPr>
              <a:lnSpc>
                <a:spcPct val="80000"/>
              </a:lnSpc>
            </a:pPr>
            <a:r>
              <a:rPr lang="en-US" altLang="zh-CN" b="1"/>
              <a:t>String str2=new String(</a:t>
            </a:r>
            <a:r>
              <a:rPr lang="en-US" altLang="en-US" b="1"/>
              <a:t>“</a:t>
            </a:r>
            <a:r>
              <a:rPr lang="en-US" altLang="zh-CN" b="1"/>
              <a:t>welcome</a:t>
            </a:r>
            <a:r>
              <a:rPr lang="en-US" altLang="en-US" b="1"/>
              <a:t>”</a:t>
            </a:r>
            <a:r>
              <a:rPr lang="en-US" altLang="zh-CN" b="1"/>
              <a:t>); //</a:t>
            </a:r>
            <a:r>
              <a:rPr lang="en-US" altLang="en-US" b="1"/>
              <a:t>创建一个对象，初始化</a:t>
            </a:r>
            <a:endParaRPr lang="en-US" altLang="zh-CN" b="1"/>
          </a:p>
          <a:p>
            <a:pPr>
              <a:lnSpc>
                <a:spcPct val="80000"/>
              </a:lnSpc>
            </a:pPr>
            <a:endParaRPr lang="en-US" altLang="zh-CN" b="1"/>
          </a:p>
          <a:p>
            <a:pPr>
              <a:lnSpc>
                <a:spcPct val="80000"/>
              </a:lnSpc>
            </a:pPr>
            <a:r>
              <a:rPr lang="en-US" altLang="zh-CN" b="1"/>
              <a:t>String str3=str1;  //</a:t>
            </a:r>
            <a:r>
              <a:rPr lang="en-US" altLang="en-US" b="1"/>
              <a:t>创建一个对象，并利用对象</a:t>
            </a:r>
            <a:r>
              <a:rPr lang="en-US" altLang="zh-CN" b="1"/>
              <a:t>str1</a:t>
            </a:r>
            <a:r>
              <a:rPr lang="en-US" altLang="en-US" b="1"/>
              <a:t>的地址赋值</a:t>
            </a:r>
            <a:endParaRPr lang="zh-CN" altLang="en-US" b="1"/>
          </a:p>
        </p:txBody>
      </p:sp>
      <p:sp>
        <p:nvSpPr>
          <p:cNvPr id="79878" name="Rectangle 6"/>
          <p:cNvSpPr>
            <a:spLocks noChangeArrowheads="1"/>
          </p:cNvSpPr>
          <p:nvPr/>
        </p:nvSpPr>
        <p:spPr bwMode="auto">
          <a:xfrm>
            <a:off x="442913" y="3649663"/>
            <a:ext cx="7777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str1==str2                 //false</a:t>
            </a:r>
          </a:p>
          <a:p>
            <a:pPr eaLnBrk="1" hangingPunct="1"/>
            <a:r>
              <a:rPr lang="en-US" altLang="zh-CN" b="1"/>
              <a:t>str1==str3                 //true</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checkerboard(across)">
                                      <p:cBhvr>
                                        <p:cTn id="7" dur="500"/>
                                        <p:tgtEl>
                                          <p:spTgt spid="7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4327F06-B4FC-48EA-B63B-FB2C02A2043E}"/>
              </a:ext>
            </a:extLst>
          </p:cNvPr>
          <p:cNvSpPr>
            <a:spLocks noGrp="1" noChangeArrowheads="1"/>
          </p:cNvSpPr>
          <p:nvPr>
            <p:ph type="title"/>
          </p:nvPr>
        </p:nvSpPr>
        <p:spPr/>
        <p:txBody>
          <a:bodyPr/>
          <a:lstStyle/>
          <a:p>
            <a:pPr eaLnBrk="1" hangingPunct="1">
              <a:defRPr/>
            </a:pPr>
            <a:r>
              <a:rPr lang="en-US" altLang="zh-CN" b="1">
                <a:solidFill>
                  <a:schemeClr val="accent2"/>
                </a:solidFill>
              </a:rPr>
              <a:t>3</a:t>
            </a:r>
            <a:r>
              <a:rPr lang="zh-CN" altLang="en-US" b="1">
                <a:solidFill>
                  <a:schemeClr val="accent2"/>
                </a:solidFill>
              </a:rPr>
              <a:t>、布尔逻辑运算符</a:t>
            </a:r>
          </a:p>
        </p:txBody>
      </p:sp>
      <p:sp>
        <p:nvSpPr>
          <p:cNvPr id="36867" name="Rectangle 3"/>
          <p:cNvSpPr>
            <a:spLocks noGrp="1" noChangeArrowheads="1"/>
          </p:cNvSpPr>
          <p:nvPr>
            <p:ph type="body" idx="1"/>
          </p:nvPr>
        </p:nvSpPr>
        <p:spPr>
          <a:xfrm>
            <a:off x="792163" y="1241425"/>
            <a:ext cx="5095875" cy="3727450"/>
          </a:xfrm>
        </p:spPr>
        <p:txBody>
          <a:bodyPr/>
          <a:lstStyle/>
          <a:p>
            <a:pPr eaLnBrk="1" hangingPunct="1">
              <a:buClr>
                <a:srgbClr val="00FF00"/>
              </a:buClr>
              <a:buFont typeface="Wingdings" panose="05000000000000000000" pitchFamily="2" charset="2"/>
              <a:buChar char="v"/>
            </a:pPr>
            <a:r>
              <a:rPr lang="zh-CN" altLang="en-US" b="1"/>
              <a:t>六个布尔逻辑运算符</a:t>
            </a:r>
            <a:r>
              <a:rPr lang="en-US" altLang="zh-CN" b="1"/>
              <a:t>:</a:t>
            </a:r>
          </a:p>
          <a:p>
            <a:pPr lvl="1" eaLnBrk="1" hangingPunct="1">
              <a:buClr>
                <a:schemeClr val="tx1"/>
              </a:buClr>
              <a:buFontTx/>
              <a:buAutoNum type="arabicParenR"/>
            </a:pPr>
            <a:r>
              <a:rPr lang="en-US" altLang="zh-CN" b="1"/>
              <a:t> </a:t>
            </a:r>
            <a:r>
              <a:rPr lang="en-US" altLang="zh-CN" b="1">
                <a:solidFill>
                  <a:srgbClr val="FF0000"/>
                </a:solidFill>
              </a:rPr>
              <a:t>&amp;</a:t>
            </a:r>
            <a:r>
              <a:rPr lang="en-US" altLang="zh-CN" b="1"/>
              <a:t> 	(</a:t>
            </a:r>
            <a:r>
              <a:rPr lang="zh-CN" altLang="en-US" b="1"/>
              <a:t>逻辑与</a:t>
            </a:r>
            <a:r>
              <a:rPr lang="en-US" altLang="zh-CN" b="1"/>
              <a:t>, AND)</a:t>
            </a:r>
          </a:p>
          <a:p>
            <a:pPr lvl="1" eaLnBrk="1" hangingPunct="1">
              <a:buClr>
                <a:schemeClr val="tx1"/>
              </a:buClr>
              <a:buFontTx/>
              <a:buAutoNum type="arabicParenR"/>
            </a:pPr>
            <a:r>
              <a:rPr lang="en-US" altLang="zh-CN" b="1"/>
              <a:t> </a:t>
            </a:r>
            <a:r>
              <a:rPr lang="en-US" altLang="zh-CN" b="1">
                <a:solidFill>
                  <a:srgbClr val="FF0000"/>
                </a:solidFill>
              </a:rPr>
              <a:t>|</a:t>
            </a:r>
            <a:r>
              <a:rPr lang="en-US" altLang="zh-CN" b="1"/>
              <a:t>   	(</a:t>
            </a:r>
            <a:r>
              <a:rPr lang="zh-CN" altLang="en-US" b="1"/>
              <a:t>逻辑或</a:t>
            </a:r>
            <a:r>
              <a:rPr lang="en-US" altLang="zh-CN" b="1"/>
              <a:t>, OR)</a:t>
            </a:r>
          </a:p>
          <a:p>
            <a:pPr lvl="1" eaLnBrk="1" hangingPunct="1">
              <a:buClr>
                <a:schemeClr val="tx1"/>
              </a:buClr>
              <a:buFontTx/>
              <a:buAutoNum type="arabicParenR"/>
            </a:pPr>
            <a:r>
              <a:rPr lang="en-US" altLang="zh-CN" b="1"/>
              <a:t> </a:t>
            </a:r>
            <a:r>
              <a:rPr lang="en-US" altLang="zh-CN" b="1">
                <a:solidFill>
                  <a:srgbClr val="FF0000"/>
                </a:solidFill>
              </a:rPr>
              <a:t>^</a:t>
            </a:r>
            <a:r>
              <a:rPr lang="en-US" altLang="zh-CN" b="1"/>
              <a:t>  	(</a:t>
            </a:r>
            <a:r>
              <a:rPr lang="zh-CN" altLang="en-US" b="1"/>
              <a:t>逻辑异或</a:t>
            </a:r>
            <a:r>
              <a:rPr lang="en-US" altLang="zh-CN" b="1"/>
              <a:t>, XOR )</a:t>
            </a:r>
          </a:p>
          <a:p>
            <a:pPr lvl="1" eaLnBrk="1" hangingPunct="1">
              <a:buClr>
                <a:schemeClr val="tx1"/>
              </a:buClr>
              <a:buFontTx/>
              <a:buAutoNum type="arabicParenR"/>
            </a:pPr>
            <a:r>
              <a:rPr lang="en-US" altLang="zh-CN" b="1"/>
              <a:t> </a:t>
            </a:r>
            <a:r>
              <a:rPr lang="en-US" altLang="zh-CN" b="1">
                <a:solidFill>
                  <a:schemeClr val="accent2"/>
                </a:solidFill>
              </a:rPr>
              <a:t>!</a:t>
            </a:r>
            <a:r>
              <a:rPr lang="en-US" altLang="zh-CN" b="1">
                <a:solidFill>
                  <a:srgbClr val="FF0000"/>
                </a:solidFill>
              </a:rPr>
              <a:t>	</a:t>
            </a:r>
            <a:r>
              <a:rPr lang="en-US" altLang="zh-CN" b="1"/>
              <a:t>(</a:t>
            </a:r>
            <a:r>
              <a:rPr lang="zh-CN" altLang="en-US" b="1"/>
              <a:t>逻辑非</a:t>
            </a:r>
            <a:r>
              <a:rPr lang="en-US" altLang="zh-CN" b="1"/>
              <a:t>, NOT)</a:t>
            </a:r>
          </a:p>
          <a:p>
            <a:pPr lvl="4" eaLnBrk="1" hangingPunct="1">
              <a:buClr>
                <a:schemeClr val="tx1"/>
              </a:buClr>
            </a:pPr>
            <a:endParaRPr lang="zh-CN" altLang="en-US" b="1"/>
          </a:p>
          <a:p>
            <a:pPr lvl="1" eaLnBrk="1" hangingPunct="1">
              <a:buClr>
                <a:schemeClr val="tx1"/>
              </a:buClr>
              <a:buFontTx/>
              <a:buAutoNum type="arabicParenR"/>
            </a:pPr>
            <a:r>
              <a:rPr lang="zh-CN" altLang="en-US" b="1"/>
              <a:t> </a:t>
            </a:r>
            <a:r>
              <a:rPr lang="en-US" altLang="zh-CN" b="1">
                <a:solidFill>
                  <a:schemeClr val="accent2"/>
                </a:solidFill>
              </a:rPr>
              <a:t>&amp;&amp;</a:t>
            </a:r>
            <a:r>
              <a:rPr lang="en-US" altLang="zh-CN" b="1"/>
              <a:t> 	(</a:t>
            </a:r>
            <a:r>
              <a:rPr lang="zh-CN" altLang="en-US" b="1"/>
              <a:t>短路与</a:t>
            </a:r>
            <a:r>
              <a:rPr lang="en-US" altLang="zh-CN" b="1"/>
              <a:t>, AND) </a:t>
            </a:r>
          </a:p>
          <a:p>
            <a:pPr lvl="1" eaLnBrk="1" hangingPunct="1">
              <a:buClr>
                <a:schemeClr val="tx1"/>
              </a:buClr>
              <a:buFontTx/>
              <a:buAutoNum type="arabicParenR"/>
            </a:pPr>
            <a:r>
              <a:rPr lang="en-US" altLang="zh-CN" b="1"/>
              <a:t> </a:t>
            </a:r>
            <a:r>
              <a:rPr lang="en-US" altLang="zh-CN" b="1">
                <a:solidFill>
                  <a:schemeClr val="accent2"/>
                </a:solidFill>
              </a:rPr>
              <a:t>||</a:t>
            </a:r>
            <a:r>
              <a:rPr lang="en-US" altLang="zh-CN" b="1"/>
              <a:t> 	(</a:t>
            </a:r>
            <a:r>
              <a:rPr lang="zh-CN" altLang="en-US" b="1"/>
              <a:t>短路或</a:t>
            </a:r>
            <a:r>
              <a:rPr lang="en-US" altLang="zh-CN" b="1"/>
              <a:t>, OR)</a:t>
            </a:r>
          </a:p>
          <a:p>
            <a:pPr lvl="1" eaLnBrk="1" hangingPunct="1">
              <a:buClr>
                <a:schemeClr val="tx1"/>
              </a:buClr>
              <a:buFontTx/>
              <a:buNone/>
            </a:pPr>
            <a:endParaRPr lang="en-US" altLang="zh-CN"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F2F5975-B665-433E-B204-601177F15DA3}"/>
              </a:ext>
            </a:extLst>
          </p:cNvPr>
          <p:cNvSpPr>
            <a:spLocks noGrp="1" noChangeArrowheads="1"/>
          </p:cNvSpPr>
          <p:nvPr>
            <p:ph type="title" idx="4294967295"/>
          </p:nvPr>
        </p:nvSpPr>
        <p:spPr/>
        <p:txBody>
          <a:bodyPr/>
          <a:lstStyle/>
          <a:p>
            <a:pPr eaLnBrk="1" hangingPunct="1">
              <a:defRPr/>
            </a:pPr>
            <a:r>
              <a:rPr lang="en-US" altLang="zh-CN" b="1">
                <a:solidFill>
                  <a:schemeClr val="accent2"/>
                </a:solidFill>
              </a:rPr>
              <a:t>3</a:t>
            </a:r>
            <a:r>
              <a:rPr lang="zh-CN" altLang="en-US" b="1">
                <a:solidFill>
                  <a:schemeClr val="accent2"/>
                </a:solidFill>
              </a:rPr>
              <a:t>、布尔逻辑运算符</a:t>
            </a:r>
            <a:r>
              <a:rPr lang="en-US" altLang="zh-CN" b="1">
                <a:solidFill>
                  <a:schemeClr val="accent2"/>
                </a:solidFill>
              </a:rPr>
              <a:t>(</a:t>
            </a:r>
            <a:r>
              <a:rPr lang="zh-CN" altLang="en-US" b="1">
                <a:solidFill>
                  <a:schemeClr val="accent2"/>
                </a:solidFill>
              </a:rPr>
              <a:t>短路示例</a:t>
            </a:r>
            <a:r>
              <a:rPr lang="en-US" altLang="zh-CN" b="1">
                <a:solidFill>
                  <a:schemeClr val="accent2"/>
                </a:solidFill>
              </a:rPr>
              <a:t>)</a:t>
            </a:r>
          </a:p>
        </p:txBody>
      </p:sp>
      <p:sp>
        <p:nvSpPr>
          <p:cNvPr id="77828" name="Rectangle 3"/>
          <p:cNvSpPr>
            <a:spLocks noChangeArrowheads="1"/>
          </p:cNvSpPr>
          <p:nvPr/>
        </p:nvSpPr>
        <p:spPr bwMode="auto">
          <a:xfrm>
            <a:off x="468313" y="162877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b="1"/>
              <a:t>例如，下面的程序语句说明了短路逻辑运算符的优点，用它来防止被</a:t>
            </a:r>
            <a:r>
              <a:rPr lang="en-US" altLang="zh-CN" b="1"/>
              <a:t>0</a:t>
            </a:r>
            <a:r>
              <a:rPr lang="zh-CN" altLang="en-US" b="1"/>
              <a:t>除的错误：</a:t>
            </a:r>
          </a:p>
          <a:p>
            <a:pPr>
              <a:lnSpc>
                <a:spcPct val="90000"/>
              </a:lnSpc>
            </a:pPr>
            <a:r>
              <a:rPr lang="en-US" altLang="zh-CN" b="1"/>
              <a:t>     if (denom != 0 &amp;&amp; num / denom &gt; 10)</a:t>
            </a:r>
            <a:r>
              <a:rPr lang="en-US" altLang="zh-CN"/>
              <a:t> </a:t>
            </a:r>
          </a:p>
          <a:p>
            <a:pPr>
              <a:lnSpc>
                <a:spcPct val="90000"/>
              </a:lnSpc>
            </a:pPr>
            <a:endParaRPr lang="zh-CN" altLang="en-US"/>
          </a:p>
          <a:p>
            <a:pPr>
              <a:lnSpc>
                <a:spcPct val="90000"/>
              </a:lnSpc>
            </a:pPr>
            <a:r>
              <a:rPr lang="zh-CN" altLang="en-US" b="1"/>
              <a:t>例如，考虑下面的语句：</a:t>
            </a:r>
          </a:p>
          <a:p>
            <a:pPr>
              <a:lnSpc>
                <a:spcPct val="90000"/>
              </a:lnSpc>
            </a:pPr>
            <a:r>
              <a:rPr lang="en-US" altLang="zh-CN" b="1"/>
              <a:t>     if(c==1 &amp; e++ &lt; 100) d = 100; </a:t>
            </a:r>
          </a:p>
          <a:p>
            <a:pPr>
              <a:lnSpc>
                <a:spcPct val="90000"/>
              </a:lnSpc>
            </a:pPr>
            <a:r>
              <a:rPr lang="zh-CN" altLang="en-US" b="1"/>
              <a:t>这里，使用标准</a:t>
            </a:r>
            <a:r>
              <a:rPr lang="en-US" altLang="zh-CN" b="1"/>
              <a:t>AND</a:t>
            </a:r>
            <a:r>
              <a:rPr lang="zh-CN" altLang="en-US" b="1"/>
              <a:t>运算符（单个的</a:t>
            </a:r>
            <a:r>
              <a:rPr lang="en-US" altLang="zh-CN" b="1"/>
              <a:t>&amp;</a:t>
            </a:r>
            <a:r>
              <a:rPr lang="zh-CN" altLang="en-US" b="1"/>
              <a:t>）来保证不论</a:t>
            </a:r>
            <a:r>
              <a:rPr lang="en-US" altLang="zh-CN" b="1"/>
              <a:t>c</a:t>
            </a:r>
            <a:r>
              <a:rPr lang="zh-CN" altLang="en-US" b="1"/>
              <a:t>是否等于</a:t>
            </a:r>
            <a:r>
              <a:rPr lang="en-US" altLang="zh-CN" b="1"/>
              <a:t>1</a:t>
            </a:r>
            <a:r>
              <a:rPr lang="zh-CN" altLang="en-US" b="1"/>
              <a:t>，</a:t>
            </a:r>
            <a:r>
              <a:rPr lang="en-US" altLang="zh-CN" b="1"/>
              <a:t>e</a:t>
            </a:r>
            <a:r>
              <a:rPr lang="zh-CN" altLang="en-US" b="1"/>
              <a:t>都被自增量。</a:t>
            </a:r>
            <a:br>
              <a:rPr lang="zh-CN" altLang="en-US"/>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8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1A23F63-25D8-4096-9510-0CD7B93C11F9}"/>
              </a:ext>
            </a:extLst>
          </p:cNvPr>
          <p:cNvSpPr>
            <a:spLocks noGrp="1" noChangeArrowheads="1"/>
          </p:cNvSpPr>
          <p:nvPr>
            <p:ph type="title"/>
          </p:nvPr>
        </p:nvSpPr>
        <p:spPr/>
        <p:txBody>
          <a:bodyPr/>
          <a:lstStyle/>
          <a:p>
            <a:pPr eaLnBrk="1" hangingPunct="1">
              <a:defRPr/>
            </a:pPr>
            <a:r>
              <a:rPr lang="en-US" altLang="zh-CN" b="1">
                <a:solidFill>
                  <a:schemeClr val="accent2"/>
                </a:solidFill>
              </a:rPr>
              <a:t>4</a:t>
            </a:r>
            <a:r>
              <a:rPr lang="zh-CN" altLang="en-US" b="1">
                <a:solidFill>
                  <a:schemeClr val="accent2"/>
                </a:solidFill>
              </a:rPr>
              <a:t>、位运算符</a:t>
            </a:r>
          </a:p>
        </p:txBody>
      </p:sp>
      <p:sp>
        <p:nvSpPr>
          <p:cNvPr id="38915" name="Rectangle 3"/>
          <p:cNvSpPr>
            <a:spLocks noGrp="1" noChangeArrowheads="1"/>
          </p:cNvSpPr>
          <p:nvPr>
            <p:ph type="body" idx="1"/>
          </p:nvPr>
        </p:nvSpPr>
        <p:spPr>
          <a:xfrm>
            <a:off x="665163" y="1323975"/>
            <a:ext cx="7772400" cy="4114800"/>
          </a:xfrm>
        </p:spPr>
        <p:txBody>
          <a:bodyPr/>
          <a:lstStyle/>
          <a:p>
            <a:pPr eaLnBrk="1" hangingPunct="1">
              <a:buClr>
                <a:srgbClr val="00FF00"/>
              </a:buClr>
              <a:buFont typeface="Wingdings" panose="05000000000000000000" pitchFamily="2" charset="2"/>
              <a:buChar char="v"/>
            </a:pPr>
            <a:r>
              <a:rPr lang="zh-CN" altLang="en-US" b="1"/>
              <a:t>位运算符包括：</a:t>
            </a:r>
            <a:r>
              <a:rPr lang="en-US" altLang="zh-CN" b="1"/>
              <a:t>&amp;</a:t>
            </a:r>
            <a:r>
              <a:rPr lang="zh-CN" altLang="en-US" b="1"/>
              <a:t>、</a:t>
            </a:r>
            <a:r>
              <a:rPr lang="en-US" altLang="zh-CN" b="1"/>
              <a:t>|</a:t>
            </a:r>
            <a:r>
              <a:rPr lang="zh-CN" altLang="en-US" b="1"/>
              <a:t>、</a:t>
            </a:r>
            <a:r>
              <a:rPr lang="en-US" altLang="zh-CN" b="1"/>
              <a:t>~</a:t>
            </a:r>
            <a:r>
              <a:rPr lang="zh-CN" altLang="en-US" b="1"/>
              <a:t>、</a:t>
            </a:r>
            <a:r>
              <a:rPr lang="en-US" altLang="zh-CN" b="1"/>
              <a:t>^</a:t>
            </a:r>
            <a:r>
              <a:rPr lang="zh-CN" altLang="en-US" b="1"/>
              <a:t>、</a:t>
            </a:r>
            <a:r>
              <a:rPr lang="en-US" altLang="zh-CN" b="1"/>
              <a:t>&gt;&gt;</a:t>
            </a:r>
            <a:r>
              <a:rPr lang="zh-CN" altLang="en-US" b="1"/>
              <a:t>、</a:t>
            </a:r>
            <a:r>
              <a:rPr lang="en-US" altLang="zh-CN" b="1"/>
              <a:t>&gt;&gt;&gt;</a:t>
            </a:r>
            <a:r>
              <a:rPr lang="zh-CN" altLang="en-US" b="1"/>
              <a:t>和</a:t>
            </a:r>
            <a:r>
              <a:rPr lang="en-US" altLang="zh-CN" b="1"/>
              <a:t>&lt;&lt;</a:t>
            </a:r>
          </a:p>
          <a:p>
            <a:pPr lvl="1" eaLnBrk="1" hangingPunct="1">
              <a:buClr>
                <a:schemeClr val="tx1"/>
              </a:buClr>
              <a:buFontTx/>
              <a:buAutoNum type="arabicParenR"/>
            </a:pPr>
            <a:r>
              <a:rPr lang="en-US" altLang="zh-CN" b="1">
                <a:solidFill>
                  <a:srgbClr val="FF0000"/>
                </a:solidFill>
              </a:rPr>
              <a:t>&gt;&gt;</a:t>
            </a:r>
            <a:r>
              <a:rPr lang="en-US" altLang="zh-CN" b="1"/>
              <a:t>  </a:t>
            </a:r>
            <a:r>
              <a:rPr lang="zh-CN" altLang="en-US" b="1"/>
              <a:t>带符号右移</a:t>
            </a:r>
          </a:p>
          <a:p>
            <a:pPr lvl="1" eaLnBrk="1" hangingPunct="1">
              <a:buClr>
                <a:schemeClr val="tx1"/>
              </a:buClr>
              <a:buFontTx/>
              <a:buAutoNum type="arabicParenR"/>
            </a:pPr>
            <a:r>
              <a:rPr lang="en-US" altLang="zh-CN" b="1">
                <a:solidFill>
                  <a:srgbClr val="FF0000"/>
                </a:solidFill>
              </a:rPr>
              <a:t>&lt;&lt;</a:t>
            </a:r>
            <a:r>
              <a:rPr lang="en-US" altLang="zh-CN" b="1"/>
              <a:t>  </a:t>
            </a:r>
            <a:r>
              <a:rPr lang="zh-CN" altLang="en-US" b="1"/>
              <a:t>左移</a:t>
            </a:r>
          </a:p>
          <a:p>
            <a:pPr lvl="1" eaLnBrk="1" hangingPunct="1">
              <a:buClr>
                <a:schemeClr val="tx1"/>
              </a:buClr>
              <a:buFontTx/>
              <a:buAutoNum type="arabicParenR"/>
            </a:pPr>
            <a:r>
              <a:rPr lang="en-US" altLang="zh-CN" b="1">
                <a:solidFill>
                  <a:srgbClr val="FF0000"/>
                </a:solidFill>
              </a:rPr>
              <a:t>&gt;&gt;&gt;</a:t>
            </a:r>
            <a:r>
              <a:rPr lang="zh-CN" altLang="en-US" b="1"/>
              <a:t>不带符号右移</a:t>
            </a:r>
          </a:p>
          <a:p>
            <a:pPr eaLnBrk="1" hangingPunct="1">
              <a:buClr>
                <a:srgbClr val="00FF00"/>
              </a:buClr>
              <a:buFont typeface="Wingdings" panose="05000000000000000000" pitchFamily="2" charset="2"/>
              <a:buChar char="v"/>
            </a:pPr>
            <a:r>
              <a:rPr lang="zh-CN" altLang="en-US" b="1"/>
              <a:t>移位操作是：先将整数写成二进制形式，然后按位操作，最后产生一个新的数</a:t>
            </a:r>
          </a:p>
          <a:p>
            <a:pPr eaLnBrk="1" hangingPunct="1">
              <a:buClr>
                <a:srgbClr val="00FF00"/>
              </a:buClr>
              <a:buFont typeface="Wingdings" panose="05000000000000000000" pitchFamily="2" charset="2"/>
              <a:buChar char="v"/>
            </a:pPr>
            <a:r>
              <a:rPr lang="en-US" altLang="zh-CN" b="1"/>
              <a:t>P37</a:t>
            </a:r>
            <a:r>
              <a:rPr lang="zh-CN" altLang="en-US" b="1"/>
              <a:t>实例</a:t>
            </a:r>
          </a:p>
          <a:p>
            <a:pPr eaLnBrk="1" hangingPunct="1">
              <a:buClr>
                <a:srgbClr val="00FF00"/>
              </a:buClr>
              <a:buFont typeface="Wingdings" panose="05000000000000000000" pitchFamily="2" charset="2"/>
              <a:buChar char="v"/>
            </a:pPr>
            <a:r>
              <a:rPr lang="zh-CN" altLang="en-US" b="1"/>
              <a:t>注意</a:t>
            </a:r>
            <a:r>
              <a:rPr lang="en-US" altLang="zh-CN" b="1"/>
              <a:t>: </a:t>
            </a:r>
            <a:r>
              <a:rPr lang="zh-CN" altLang="en-US" b="1"/>
              <a:t>只用于整数</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305E951-FCC0-4BBE-A24B-D7F10053A1D2}"/>
              </a:ext>
            </a:extLst>
          </p:cNvPr>
          <p:cNvSpPr>
            <a:spLocks noGrp="1" noChangeArrowheads="1"/>
          </p:cNvSpPr>
          <p:nvPr>
            <p:ph type="title"/>
          </p:nvPr>
        </p:nvSpPr>
        <p:spPr/>
        <p:txBody>
          <a:bodyPr/>
          <a:lstStyle/>
          <a:p>
            <a:pPr eaLnBrk="1" hangingPunct="1">
              <a:defRPr/>
            </a:pPr>
            <a:r>
              <a:rPr lang="en-US" altLang="zh-CN" b="1">
                <a:solidFill>
                  <a:schemeClr val="accent2"/>
                </a:solidFill>
              </a:rPr>
              <a:t>5</a:t>
            </a:r>
            <a:r>
              <a:rPr lang="zh-CN" altLang="en-US" b="1">
                <a:solidFill>
                  <a:schemeClr val="accent2"/>
                </a:solidFill>
              </a:rPr>
              <a:t>、赋值类运算符</a:t>
            </a:r>
          </a:p>
        </p:txBody>
      </p:sp>
      <p:sp>
        <p:nvSpPr>
          <p:cNvPr id="39939" name="Rectangle 3"/>
          <p:cNvSpPr>
            <a:spLocks noGrp="1" noChangeArrowheads="1"/>
          </p:cNvSpPr>
          <p:nvPr>
            <p:ph type="body" idx="1"/>
          </p:nvPr>
        </p:nvSpPr>
        <p:spPr/>
        <p:txBody>
          <a:bodyPr/>
          <a:lstStyle/>
          <a:p>
            <a:pPr eaLnBrk="1" hangingPunct="1">
              <a:buClr>
                <a:srgbClr val="00FF00"/>
              </a:buClr>
              <a:buFont typeface="Wingdings" panose="05000000000000000000" pitchFamily="2" charset="2"/>
              <a:buChar char="v"/>
            </a:pPr>
            <a:r>
              <a:rPr lang="zh-CN" altLang="en-US" b="1"/>
              <a:t>赋值类运算符包括：</a:t>
            </a:r>
            <a:r>
              <a:rPr lang="en-US" altLang="zh-CN" b="1"/>
              <a:t>=</a:t>
            </a:r>
            <a:r>
              <a:rPr lang="zh-CN" altLang="en-US" b="1"/>
              <a:t>、</a:t>
            </a:r>
            <a:r>
              <a:rPr lang="en-US" altLang="zh-CN" b="1"/>
              <a:t>+=</a:t>
            </a:r>
            <a:r>
              <a:rPr lang="zh-CN" altLang="en-US" b="1"/>
              <a:t>、</a:t>
            </a:r>
            <a:r>
              <a:rPr lang="en-US" altLang="zh-CN" b="1"/>
              <a:t>-=</a:t>
            </a:r>
            <a:r>
              <a:rPr lang="zh-CN" altLang="en-US" b="1"/>
              <a:t>、*</a:t>
            </a:r>
            <a:r>
              <a:rPr lang="en-US" altLang="zh-CN" b="1"/>
              <a:t>=</a:t>
            </a:r>
            <a:r>
              <a:rPr lang="zh-CN" altLang="en-US" b="1"/>
              <a:t>、</a:t>
            </a:r>
            <a:r>
              <a:rPr lang="en-US" altLang="zh-CN" b="1"/>
              <a:t>/=</a:t>
            </a:r>
            <a:r>
              <a:rPr lang="zh-CN" altLang="en-US" b="1"/>
              <a:t>、</a:t>
            </a:r>
            <a:r>
              <a:rPr lang="en-US" altLang="zh-CN" b="1"/>
              <a:t>&amp;=</a:t>
            </a:r>
            <a:r>
              <a:rPr lang="zh-CN" altLang="en-US" b="1"/>
              <a:t>、</a:t>
            </a:r>
            <a:r>
              <a:rPr lang="en-US" altLang="zh-CN" b="1"/>
              <a:t>|=</a:t>
            </a:r>
            <a:r>
              <a:rPr lang="zh-CN" altLang="en-US" b="1"/>
              <a:t>、</a:t>
            </a:r>
            <a:r>
              <a:rPr lang="en-US" altLang="zh-CN" b="1"/>
              <a:t>%=</a:t>
            </a:r>
            <a:r>
              <a:rPr lang="zh-CN" altLang="en-US" b="1"/>
              <a:t>、</a:t>
            </a:r>
            <a:r>
              <a:rPr lang="en-US" altLang="zh-CN" b="1"/>
              <a:t>&lt;&lt;=</a:t>
            </a:r>
            <a:r>
              <a:rPr lang="zh-CN" altLang="en-US" b="1"/>
              <a:t>、</a:t>
            </a:r>
            <a:r>
              <a:rPr lang="en-US" altLang="zh-CN" b="1"/>
              <a:t>&gt;&gt;=</a:t>
            </a:r>
            <a:r>
              <a:rPr lang="zh-CN" altLang="en-US" b="1"/>
              <a:t>和</a:t>
            </a:r>
            <a:r>
              <a:rPr lang="en-US" altLang="zh-CN" b="1"/>
              <a:t>&gt;&gt;&gt;=</a:t>
            </a:r>
          </a:p>
          <a:p>
            <a:pPr lvl="1" eaLnBrk="1" hangingPunct="1">
              <a:buFont typeface="Wingdings" panose="05000000000000000000" pitchFamily="2" charset="2"/>
              <a:buChar char="ü"/>
            </a:pPr>
            <a:r>
              <a:rPr lang="en-US" altLang="zh-CN" b="1"/>
              <a:t>op1=op1 </a:t>
            </a:r>
            <a:r>
              <a:rPr lang="zh-CN" altLang="en-US" b="1"/>
              <a:t>二元运算符 </a:t>
            </a:r>
            <a:r>
              <a:rPr lang="en-US" altLang="zh-CN" b="1"/>
              <a:t>op2;</a:t>
            </a:r>
          </a:p>
          <a:p>
            <a:pPr lvl="1" eaLnBrk="1" hangingPunct="1">
              <a:buFont typeface="Wingdings" panose="05000000000000000000" pitchFamily="2" charset="2"/>
              <a:buChar char="ü"/>
            </a:pPr>
            <a:r>
              <a:rPr lang="zh-CN" altLang="en-US" b="1"/>
              <a:t>等价于  </a:t>
            </a:r>
            <a:r>
              <a:rPr lang="en-US" altLang="zh-CN" b="1"/>
              <a:t>op1</a:t>
            </a:r>
            <a:r>
              <a:rPr lang="zh-CN" altLang="en-US" b="1"/>
              <a:t>二元运算符</a:t>
            </a:r>
            <a:r>
              <a:rPr lang="en-US" altLang="zh-CN" b="1"/>
              <a:t>= op2;</a:t>
            </a:r>
          </a:p>
          <a:p>
            <a:pPr eaLnBrk="1" hangingPunct="1">
              <a:buClr>
                <a:srgbClr val="00FF00"/>
              </a:buClr>
              <a:buFont typeface="Wingdings" panose="05000000000000000000" pitchFamily="2" charset="2"/>
              <a:buChar char="v"/>
            </a:pPr>
            <a:r>
              <a:rPr lang="zh-CN" altLang="en-US" b="1"/>
              <a:t>例如：</a:t>
            </a:r>
          </a:p>
          <a:p>
            <a:pPr lvl="1" eaLnBrk="1" hangingPunct="1">
              <a:buFont typeface="Wingdings" panose="05000000000000000000" pitchFamily="2" charset="2"/>
              <a:buNone/>
            </a:pPr>
            <a:r>
              <a:rPr lang="en-US" altLang="zh-CN" b="1">
                <a:solidFill>
                  <a:srgbClr val="FF0000"/>
                </a:solidFill>
              </a:rPr>
              <a:t>a=a+b;</a:t>
            </a:r>
            <a:r>
              <a:rPr lang="zh-CN" altLang="en-US" b="1"/>
              <a:t>等价于</a:t>
            </a:r>
            <a:r>
              <a:rPr lang="en-US" altLang="zh-CN" b="1">
                <a:solidFill>
                  <a:srgbClr val="FF0000"/>
                </a:solidFill>
              </a:rPr>
              <a:t>a+=b;</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1A9E870-2F0F-4AEF-B113-AC1A73EF4D57}"/>
              </a:ext>
            </a:extLst>
          </p:cNvPr>
          <p:cNvSpPr>
            <a:spLocks noGrp="1" noChangeArrowheads="1"/>
          </p:cNvSpPr>
          <p:nvPr>
            <p:ph type="title" idx="4294967295"/>
          </p:nvPr>
        </p:nvSpPr>
        <p:spPr/>
        <p:txBody>
          <a:bodyPr/>
          <a:lstStyle/>
          <a:p>
            <a:pPr eaLnBrk="1" hangingPunct="1">
              <a:defRPr/>
            </a:pPr>
            <a:r>
              <a:rPr lang="en-US" altLang="zh-CN" b="1">
                <a:solidFill>
                  <a:schemeClr val="accent2"/>
                </a:solidFill>
              </a:rPr>
              <a:t>5</a:t>
            </a:r>
            <a:r>
              <a:rPr lang="zh-CN" altLang="en-US" b="1">
                <a:solidFill>
                  <a:schemeClr val="accent2"/>
                </a:solidFill>
              </a:rPr>
              <a:t>、赋值类运算符</a:t>
            </a:r>
          </a:p>
        </p:txBody>
      </p:sp>
      <p:graphicFrame>
        <p:nvGraphicFramePr>
          <p:cNvPr id="73733" name="Group 5">
            <a:extLst>
              <a:ext uri="{FF2B5EF4-FFF2-40B4-BE49-F238E27FC236}">
                <a16:creationId xmlns:a16="http://schemas.microsoft.com/office/drawing/2014/main" id="{91CDB38F-C3FA-43CC-9A81-666C297F1595}"/>
              </a:ext>
            </a:extLst>
          </p:cNvPr>
          <p:cNvGraphicFramePr>
            <a:graphicFrameLocks noGrp="1"/>
          </p:cNvGraphicFramePr>
          <p:nvPr/>
        </p:nvGraphicFramePr>
        <p:xfrm>
          <a:off x="1404938" y="884238"/>
          <a:ext cx="6073775" cy="5502278"/>
        </p:xfrm>
        <a:graphic>
          <a:graphicData uri="http://schemas.openxmlformats.org/drawingml/2006/table">
            <a:tbl>
              <a:tblPr/>
              <a:tblGrid>
                <a:gridCol w="1870075">
                  <a:extLst>
                    <a:ext uri="{9D8B030D-6E8A-4147-A177-3AD203B41FA5}">
                      <a16:colId xmlns:a16="http://schemas.microsoft.com/office/drawing/2014/main" val="1291516135"/>
                    </a:ext>
                  </a:extLst>
                </a:gridCol>
                <a:gridCol w="1943100">
                  <a:extLst>
                    <a:ext uri="{9D8B030D-6E8A-4147-A177-3AD203B41FA5}">
                      <a16:colId xmlns:a16="http://schemas.microsoft.com/office/drawing/2014/main" val="769899450"/>
                    </a:ext>
                  </a:extLst>
                </a:gridCol>
                <a:gridCol w="2260600">
                  <a:extLst>
                    <a:ext uri="{9D8B030D-6E8A-4147-A177-3AD203B41FA5}">
                      <a16:colId xmlns:a16="http://schemas.microsoft.com/office/drawing/2014/main" val="1532288539"/>
                    </a:ext>
                  </a:extLst>
                </a:gridCol>
              </a:tblGrid>
              <a:tr h="500063">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赋值运算符</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范例</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结果</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78890270"/>
                  </a:ext>
                </a:extLst>
              </a:tr>
              <a:tr h="501650">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5078268"/>
                  </a:ext>
                </a:extLst>
              </a:tr>
              <a:tr h="498475">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650337"/>
                  </a:ext>
                </a:extLst>
              </a:tr>
              <a:tr h="500063">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174668"/>
                  </a:ext>
                </a:extLst>
              </a:tr>
              <a:tr h="500063">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2507826"/>
                  </a:ext>
                </a:extLst>
              </a:tr>
              <a:tr h="501650">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4791092"/>
                  </a:ext>
                </a:extLst>
              </a:tr>
              <a:tr h="500063">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&amp;=</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&amp;=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a &amp; b </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4865033"/>
                  </a:ext>
                </a:extLst>
              </a:tr>
              <a:tr h="500063">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7072862"/>
                  </a:ext>
                </a:extLst>
              </a:tr>
              <a:tr h="498475">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a ^ b </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2795880"/>
                  </a:ext>
                </a:extLst>
              </a:tr>
              <a:tr h="501650">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&lt;&lt;=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&lt;&lt;=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a &lt;&lt;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0845852"/>
                  </a:ext>
                </a:extLst>
              </a:tr>
              <a:tr h="500063">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&gt;&gt;=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&gt;&gt;=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Font typeface="Symbol" panose="05050102010706020507" pitchFamily="18" charset="2"/>
                        <a:defRPr kumimoji="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 a &gt;&gt; 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798237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EABED3-E2A2-4DE7-BF3F-0B76516DFD42}"/>
              </a:ext>
            </a:extLst>
          </p:cNvPr>
          <p:cNvSpPr>
            <a:spLocks noGrp="1" noChangeArrowheads="1"/>
          </p:cNvSpPr>
          <p:nvPr>
            <p:ph type="title"/>
          </p:nvPr>
        </p:nvSpPr>
        <p:spPr/>
        <p:txBody>
          <a:bodyPr/>
          <a:lstStyle/>
          <a:p>
            <a:pPr eaLnBrk="1" hangingPunct="1">
              <a:defRPr/>
            </a:pPr>
            <a:r>
              <a:rPr lang="en-US" altLang="zh-CN" b="1">
                <a:solidFill>
                  <a:schemeClr val="accent2"/>
                </a:solidFill>
              </a:rPr>
              <a:t>6</a:t>
            </a:r>
            <a:r>
              <a:rPr lang="zh-CN" altLang="en-US" b="1">
                <a:solidFill>
                  <a:schemeClr val="accent2"/>
                </a:solidFill>
              </a:rPr>
              <a:t>、条件运算符</a:t>
            </a:r>
          </a:p>
        </p:txBody>
      </p:sp>
      <p:sp>
        <p:nvSpPr>
          <p:cNvPr id="41987" name="Rectangle 3"/>
          <p:cNvSpPr>
            <a:spLocks noGrp="1" noChangeArrowheads="1"/>
          </p:cNvSpPr>
          <p:nvPr>
            <p:ph type="body" idx="1"/>
          </p:nvPr>
        </p:nvSpPr>
        <p:spPr>
          <a:xfrm>
            <a:off x="844550" y="1346200"/>
            <a:ext cx="7772400" cy="3590925"/>
          </a:xfrm>
        </p:spPr>
        <p:txBody>
          <a:bodyPr/>
          <a:lstStyle/>
          <a:p>
            <a:pPr eaLnBrk="1" hangingPunct="1">
              <a:buClr>
                <a:srgbClr val="00FF00"/>
              </a:buClr>
              <a:buFont typeface="Wingdings" panose="05000000000000000000" pitchFamily="2" charset="2"/>
              <a:buChar char="v"/>
            </a:pPr>
            <a:r>
              <a:rPr lang="zh-CN" altLang="en-US" sz="2600" b="1"/>
              <a:t>条件运算符“</a:t>
            </a:r>
            <a:r>
              <a:rPr lang="en-US" altLang="zh-CN" sz="2600" b="1">
                <a:solidFill>
                  <a:srgbClr val="FF0000"/>
                </a:solidFill>
              </a:rPr>
              <a:t>? :</a:t>
            </a:r>
            <a:r>
              <a:rPr lang="en-US" altLang="zh-CN" sz="2600" b="1"/>
              <a:t>”</a:t>
            </a:r>
            <a:r>
              <a:rPr lang="zh-CN" altLang="en-US" sz="2600" b="1"/>
              <a:t>的表达式形式为“</a:t>
            </a:r>
            <a:r>
              <a:rPr lang="en-US" altLang="zh-CN" sz="2600" b="1">
                <a:solidFill>
                  <a:schemeClr val="accent2"/>
                </a:solidFill>
              </a:rPr>
              <a:t>op1</a:t>
            </a:r>
            <a:r>
              <a:rPr lang="en-US" altLang="zh-CN" sz="2600" b="1"/>
              <a:t> </a:t>
            </a:r>
            <a:r>
              <a:rPr lang="en-US" altLang="zh-CN" sz="2600" b="1">
                <a:solidFill>
                  <a:srgbClr val="FF0000"/>
                </a:solidFill>
              </a:rPr>
              <a:t>?</a:t>
            </a:r>
            <a:r>
              <a:rPr lang="en-US" altLang="zh-CN" sz="2600" b="1"/>
              <a:t> </a:t>
            </a:r>
            <a:r>
              <a:rPr lang="en-US" altLang="zh-CN" sz="2600" b="1">
                <a:solidFill>
                  <a:schemeClr val="accent2"/>
                </a:solidFill>
              </a:rPr>
              <a:t>op2</a:t>
            </a:r>
            <a:r>
              <a:rPr lang="en-US" altLang="zh-CN" sz="2600" b="1"/>
              <a:t> </a:t>
            </a:r>
            <a:r>
              <a:rPr lang="en-US" altLang="zh-CN" sz="2600" b="1">
                <a:solidFill>
                  <a:srgbClr val="FF0000"/>
                </a:solidFill>
              </a:rPr>
              <a:t>:</a:t>
            </a:r>
            <a:r>
              <a:rPr lang="en-US" altLang="zh-CN" sz="2600" b="1"/>
              <a:t> </a:t>
            </a:r>
            <a:r>
              <a:rPr lang="en-US" altLang="zh-CN" sz="2600" b="1">
                <a:solidFill>
                  <a:schemeClr val="accent2"/>
                </a:solidFill>
              </a:rPr>
              <a:t>op3</a:t>
            </a:r>
            <a:r>
              <a:rPr lang="en-US" altLang="zh-CN" sz="2600" b="1"/>
              <a:t>”</a:t>
            </a:r>
          </a:p>
          <a:p>
            <a:pPr lvl="1" eaLnBrk="1" hangingPunct="1">
              <a:buFont typeface="Wingdings" panose="05000000000000000000" pitchFamily="2" charset="2"/>
              <a:buChar char="ü"/>
            </a:pPr>
            <a:r>
              <a:rPr lang="en-US" altLang="zh-CN" sz="2200" b="1"/>
              <a:t>op1:</a:t>
            </a:r>
            <a:r>
              <a:rPr lang="zh-CN" altLang="en-US" sz="2200" b="1"/>
              <a:t>布尔表达式：</a:t>
            </a:r>
            <a:r>
              <a:rPr lang="en-US" altLang="zh-CN" sz="2200" b="1"/>
              <a:t>op1</a:t>
            </a:r>
            <a:r>
              <a:rPr lang="zh-CN" altLang="en-US" sz="2200" b="1"/>
              <a:t>值为</a:t>
            </a:r>
            <a:r>
              <a:rPr lang="en-US" altLang="zh-CN" sz="2200" b="1"/>
              <a:t>true</a:t>
            </a:r>
            <a:r>
              <a:rPr lang="zh-CN" altLang="en-US" sz="2200" b="1"/>
              <a:t>，条件运算结果取</a:t>
            </a:r>
            <a:r>
              <a:rPr lang="en-US" altLang="zh-CN" sz="2200" b="1"/>
              <a:t>op2</a:t>
            </a:r>
            <a:r>
              <a:rPr lang="zh-CN" altLang="en-US" sz="2200" b="1"/>
              <a:t>的值。</a:t>
            </a:r>
            <a:r>
              <a:rPr lang="en-US" altLang="zh-CN" sz="2200" b="1"/>
              <a:t>op1</a:t>
            </a:r>
            <a:r>
              <a:rPr lang="zh-CN" altLang="en-US" sz="2200" b="1"/>
              <a:t>值为</a:t>
            </a:r>
            <a:r>
              <a:rPr lang="en-US" altLang="zh-CN" sz="2200" b="1"/>
              <a:t>false</a:t>
            </a:r>
            <a:r>
              <a:rPr lang="zh-CN" altLang="en-US" sz="2200" b="1"/>
              <a:t>，条件运算结果取</a:t>
            </a:r>
            <a:r>
              <a:rPr lang="en-US" altLang="zh-CN" sz="2200" b="1"/>
              <a:t>op3</a:t>
            </a:r>
            <a:r>
              <a:rPr lang="zh-CN" altLang="en-US" sz="2200" b="1"/>
              <a:t>的值。</a:t>
            </a:r>
          </a:p>
          <a:p>
            <a:pPr lvl="1" eaLnBrk="1" hangingPunct="1">
              <a:buFont typeface="Wingdings" panose="05000000000000000000" pitchFamily="2" charset="2"/>
              <a:buNone/>
            </a:pPr>
            <a:endParaRPr lang="zh-CN" altLang="en-US" sz="2200" b="1"/>
          </a:p>
          <a:p>
            <a:pPr eaLnBrk="1" hangingPunct="1">
              <a:buClr>
                <a:srgbClr val="00FF00"/>
              </a:buClr>
              <a:buFont typeface="Wingdings" panose="05000000000000000000" pitchFamily="2" charset="2"/>
              <a:buChar char="v"/>
            </a:pPr>
            <a:r>
              <a:rPr lang="zh-CN" altLang="en-US" b="1"/>
              <a:t>例如</a:t>
            </a:r>
            <a:r>
              <a:rPr lang="en-US" altLang="zh-CN" b="1"/>
              <a:t>:</a:t>
            </a:r>
          </a:p>
          <a:p>
            <a:pPr eaLnBrk="1" hangingPunct="1"/>
            <a:r>
              <a:rPr lang="en-US" altLang="zh-CN" sz="2600" b="1">
                <a:solidFill>
                  <a:schemeClr val="accent2"/>
                </a:solidFill>
              </a:rPr>
              <a:t>      int i=5;</a:t>
            </a:r>
            <a:endParaRPr lang="zh-CN" altLang="en-US" sz="2600" b="1">
              <a:solidFill>
                <a:schemeClr val="accent2"/>
              </a:solidFill>
            </a:endParaRPr>
          </a:p>
          <a:p>
            <a:pPr lvl="1" eaLnBrk="1" hangingPunct="1">
              <a:buFont typeface="Wingdings" panose="05000000000000000000" pitchFamily="2" charset="2"/>
              <a:buNone/>
            </a:pPr>
            <a:r>
              <a:rPr lang="en-US" altLang="zh-CN" b="1">
                <a:solidFill>
                  <a:schemeClr val="accent2"/>
                </a:solidFill>
              </a:rPr>
              <a:t> int k= ( (i&gt;=0) </a:t>
            </a:r>
            <a:r>
              <a:rPr lang="en-US" altLang="zh-CN" b="1">
                <a:solidFill>
                  <a:srgbClr val="FF0000"/>
                </a:solidFill>
              </a:rPr>
              <a:t>?</a:t>
            </a:r>
            <a:r>
              <a:rPr lang="en-US" altLang="zh-CN" b="1">
                <a:solidFill>
                  <a:srgbClr val="009900"/>
                </a:solidFill>
              </a:rPr>
              <a:t> </a:t>
            </a:r>
            <a:r>
              <a:rPr lang="en-US" altLang="zh-CN" b="1">
                <a:solidFill>
                  <a:schemeClr val="accent2"/>
                </a:solidFill>
              </a:rPr>
              <a:t>1 </a:t>
            </a:r>
            <a:r>
              <a:rPr lang="en-US" altLang="zh-CN" b="1">
                <a:solidFill>
                  <a:srgbClr val="FF0000"/>
                </a:solidFill>
              </a:rPr>
              <a:t>:</a:t>
            </a:r>
            <a:r>
              <a:rPr lang="en-US" altLang="zh-CN" b="1">
                <a:solidFill>
                  <a:schemeClr val="accent2"/>
                </a:solidFill>
              </a:rPr>
              <a:t> -1);</a:t>
            </a:r>
          </a:p>
          <a:p>
            <a:pPr lvl="1" eaLnBrk="1" hangingPunct="1">
              <a:buFont typeface="Wingdings" panose="05000000000000000000" pitchFamily="2" charset="2"/>
              <a:buNone/>
            </a:pPr>
            <a:r>
              <a:rPr lang="zh-CN" altLang="en-US" b="1">
                <a:solidFill>
                  <a:schemeClr val="accent2"/>
                </a:solidFill>
              </a:rPr>
              <a:t>得出</a:t>
            </a:r>
            <a:r>
              <a:rPr lang="en-US" altLang="zh-CN" b="1">
                <a:solidFill>
                  <a:schemeClr val="accent2"/>
                </a:solidFill>
              </a:rPr>
              <a:t>k</a:t>
            </a:r>
            <a:r>
              <a:rPr lang="zh-CN" altLang="en-US" b="1">
                <a:solidFill>
                  <a:schemeClr val="accent2"/>
                </a:solidFill>
              </a:rPr>
              <a:t>值为</a:t>
            </a:r>
            <a:r>
              <a:rPr lang="en-US" altLang="zh-CN" b="1">
                <a:solidFill>
                  <a:schemeClr val="accent2"/>
                </a:solidFill>
              </a:rPr>
              <a:t>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CCE17DC-A65C-4967-8E5C-AB7E3AAD96B6}"/>
              </a:ext>
            </a:extLst>
          </p:cNvPr>
          <p:cNvSpPr>
            <a:spLocks noGrp="1" noChangeArrowheads="1"/>
          </p:cNvSpPr>
          <p:nvPr>
            <p:ph type="title"/>
          </p:nvPr>
        </p:nvSpPr>
        <p:spPr/>
        <p:txBody>
          <a:bodyPr/>
          <a:lstStyle/>
          <a:p>
            <a:pPr eaLnBrk="1" hangingPunct="1">
              <a:defRPr/>
            </a:pPr>
            <a:r>
              <a:rPr lang="en-US" altLang="zh-CN" b="1">
                <a:solidFill>
                  <a:schemeClr val="accent2"/>
                </a:solidFill>
              </a:rPr>
              <a:t>7</a:t>
            </a:r>
            <a:r>
              <a:rPr lang="zh-CN" altLang="en-US" b="1">
                <a:solidFill>
                  <a:schemeClr val="accent2"/>
                </a:solidFill>
              </a:rPr>
              <a:t>、其他运算符</a:t>
            </a:r>
          </a:p>
        </p:txBody>
      </p:sp>
      <p:sp>
        <p:nvSpPr>
          <p:cNvPr id="43011" name="Rectangle 3"/>
          <p:cNvSpPr>
            <a:spLocks noGrp="1" noChangeArrowheads="1"/>
          </p:cNvSpPr>
          <p:nvPr>
            <p:ph type="body" idx="1"/>
          </p:nvPr>
        </p:nvSpPr>
        <p:spPr/>
        <p:txBody>
          <a:bodyPr/>
          <a:lstStyle/>
          <a:p>
            <a:pPr eaLnBrk="1" hangingPunct="1">
              <a:buClr>
                <a:srgbClr val="00FF00"/>
              </a:buClr>
              <a:buFont typeface="Wingdings" panose="05000000000000000000" pitchFamily="2" charset="2"/>
              <a:buChar char="v"/>
            </a:pPr>
            <a:r>
              <a:rPr lang="zh-CN" altLang="en-US" b="1"/>
              <a:t>其他运算符包括：</a:t>
            </a:r>
            <a:r>
              <a:rPr lang="en-US" altLang="zh-CN" b="1">
                <a:solidFill>
                  <a:srgbClr val="FF0000"/>
                </a:solidFill>
              </a:rPr>
              <a:t>(</a:t>
            </a:r>
            <a:r>
              <a:rPr lang="zh-CN" altLang="en-US" b="1"/>
              <a:t>类型</a:t>
            </a:r>
            <a:r>
              <a:rPr lang="en-US" altLang="zh-CN" b="1">
                <a:solidFill>
                  <a:srgbClr val="FF0000"/>
                </a:solidFill>
              </a:rPr>
              <a:t>)</a:t>
            </a:r>
            <a:r>
              <a:rPr lang="zh-CN" altLang="en-US" b="1"/>
              <a:t>、</a:t>
            </a:r>
            <a:r>
              <a:rPr lang="en-US" altLang="zh-CN" b="1">
                <a:solidFill>
                  <a:srgbClr val="FF0000"/>
                </a:solidFill>
              </a:rPr>
              <a:t>.</a:t>
            </a:r>
            <a:r>
              <a:rPr lang="zh-CN" altLang="en-US" b="1"/>
              <a:t>、</a:t>
            </a:r>
            <a:r>
              <a:rPr lang="en-US" altLang="zh-CN" b="1">
                <a:solidFill>
                  <a:srgbClr val="FF0000"/>
                </a:solidFill>
              </a:rPr>
              <a:t>[ ]</a:t>
            </a:r>
            <a:r>
              <a:rPr lang="zh-CN" altLang="en-US" b="1"/>
              <a:t>、</a:t>
            </a:r>
            <a:r>
              <a:rPr lang="en-US" altLang="zh-CN" b="1">
                <a:solidFill>
                  <a:srgbClr val="FF0000"/>
                </a:solidFill>
              </a:rPr>
              <a:t>( )</a:t>
            </a:r>
            <a:r>
              <a:rPr lang="zh-CN" altLang="en-US" b="1">
                <a:solidFill>
                  <a:srgbClr val="FF0000"/>
                </a:solidFill>
              </a:rPr>
              <a:t>、</a:t>
            </a:r>
            <a:r>
              <a:rPr lang="en-US" altLang="zh-CN" b="1">
                <a:solidFill>
                  <a:srgbClr val="FF0000"/>
                </a:solidFill>
              </a:rPr>
              <a:t>insta</a:t>
            </a:r>
            <a:r>
              <a:rPr lang="en-US" altLang="zh-CN" b="1">
                <a:solidFill>
                  <a:srgbClr val="FF3300"/>
                </a:solidFill>
              </a:rPr>
              <a:t>nceo</a:t>
            </a:r>
            <a:r>
              <a:rPr lang="en-US" altLang="zh-CN" b="1">
                <a:solidFill>
                  <a:srgbClr val="FF0000"/>
                </a:solidFill>
              </a:rPr>
              <a:t>f</a:t>
            </a:r>
            <a:r>
              <a:rPr lang="zh-CN" altLang="en-US" b="1"/>
              <a:t>和</a:t>
            </a:r>
            <a:r>
              <a:rPr lang="en-US" altLang="zh-CN" b="1">
                <a:solidFill>
                  <a:srgbClr val="FF3300"/>
                </a:solidFill>
              </a:rPr>
              <a:t>new</a:t>
            </a:r>
          </a:p>
          <a:p>
            <a:pPr eaLnBrk="1" hangingPunct="1">
              <a:buClr>
                <a:srgbClr val="00FF00"/>
              </a:buClr>
              <a:buFont typeface="Wingdings" panose="05000000000000000000" pitchFamily="2" charset="2"/>
              <a:buChar char="v"/>
            </a:pPr>
            <a:r>
              <a:rPr lang="zh-CN" altLang="en-US" b="1"/>
              <a:t>例如：</a:t>
            </a:r>
          </a:p>
          <a:p>
            <a:pPr lvl="1" eaLnBrk="1" hangingPunct="1">
              <a:buFont typeface="Wingdings" panose="05000000000000000000" pitchFamily="2" charset="2"/>
              <a:buNone/>
            </a:pPr>
            <a:r>
              <a:rPr lang="en-US" altLang="zh-CN" sz="2800" b="1"/>
              <a:t>String str1=new String(</a:t>
            </a:r>
            <a:r>
              <a:rPr lang="en-US" altLang="en-US" sz="2800" b="1"/>
              <a:t>“</a:t>
            </a:r>
            <a:r>
              <a:rPr lang="en-US" altLang="zh-CN" sz="2800" b="1"/>
              <a:t>welcome</a:t>
            </a:r>
            <a:r>
              <a:rPr lang="en-US" altLang="en-US" sz="2800" b="1"/>
              <a:t>”</a:t>
            </a:r>
            <a:r>
              <a:rPr lang="en-US" altLang="zh-CN" sz="2800" b="1"/>
              <a:t>); </a:t>
            </a:r>
          </a:p>
          <a:p>
            <a:pPr lvl="1" eaLnBrk="1" hangingPunct="1">
              <a:buFont typeface="Wingdings" panose="05000000000000000000" pitchFamily="2" charset="2"/>
              <a:buNone/>
            </a:pPr>
            <a:r>
              <a:rPr lang="en-US" altLang="zh-CN" b="1"/>
              <a:t>char c=(</a:t>
            </a:r>
            <a:r>
              <a:rPr lang="en-US" altLang="zh-CN"/>
              <a:t>char)a;</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7CB9B1E-BD23-4FDD-94B1-655E79430094}"/>
              </a:ext>
            </a:extLst>
          </p:cNvPr>
          <p:cNvSpPr>
            <a:spLocks noGrp="1" noChangeArrowheads="1"/>
          </p:cNvSpPr>
          <p:nvPr>
            <p:ph type="title"/>
          </p:nvPr>
        </p:nvSpPr>
        <p:spPr/>
        <p:txBody>
          <a:bodyPr/>
          <a:lstStyle/>
          <a:p>
            <a:pPr eaLnBrk="1" hangingPunct="1">
              <a:defRPr/>
            </a:pPr>
            <a:r>
              <a:rPr lang="zh-CN" altLang="en-US"/>
              <a:t>运算符优先级</a:t>
            </a:r>
          </a:p>
        </p:txBody>
      </p:sp>
      <p:sp>
        <p:nvSpPr>
          <p:cNvPr id="44035" name="Rectangle 3"/>
          <p:cNvSpPr>
            <a:spLocks noGrp="1" noChangeArrowheads="1"/>
          </p:cNvSpPr>
          <p:nvPr>
            <p:ph type="body" idx="1"/>
          </p:nvPr>
        </p:nvSpPr>
        <p:spPr>
          <a:xfrm>
            <a:off x="935038" y="1108075"/>
            <a:ext cx="6846887" cy="4933950"/>
          </a:xfrm>
        </p:spPr>
        <p:txBody>
          <a:bodyPr/>
          <a:lstStyle/>
          <a:p>
            <a:pPr eaLnBrk="1" hangingPunct="1">
              <a:lnSpc>
                <a:spcPct val="80000"/>
              </a:lnSpc>
              <a:buClr>
                <a:srgbClr val="FF0000"/>
              </a:buClr>
              <a:buFont typeface="Wingdings" panose="05000000000000000000" pitchFamily="2" charset="2"/>
              <a:buChar char="Ø"/>
            </a:pPr>
            <a:r>
              <a:rPr lang="zh-CN" altLang="en-US" sz="2000" b="1"/>
              <a:t>一元后缀       </a:t>
            </a:r>
            <a:r>
              <a:rPr lang="en-US" altLang="zh-CN" sz="2000" b="1"/>
              <a:t>[ ]    .   ( )  ++   --</a:t>
            </a:r>
          </a:p>
          <a:p>
            <a:pPr eaLnBrk="1" hangingPunct="1">
              <a:lnSpc>
                <a:spcPct val="80000"/>
              </a:lnSpc>
              <a:buClr>
                <a:srgbClr val="FF0000"/>
              </a:buClr>
              <a:buFont typeface="Wingdings" panose="05000000000000000000" pitchFamily="2" charset="2"/>
              <a:buChar char="Ø"/>
            </a:pPr>
            <a:r>
              <a:rPr lang="zh-CN" altLang="en-US" sz="2000" b="1"/>
              <a:t>一元前缀       </a:t>
            </a:r>
            <a:r>
              <a:rPr lang="en-US" altLang="zh-CN" sz="2000" b="1"/>
              <a:t>++  --    +   =   ~   !</a:t>
            </a:r>
          </a:p>
          <a:p>
            <a:pPr eaLnBrk="1" hangingPunct="1">
              <a:lnSpc>
                <a:spcPct val="80000"/>
              </a:lnSpc>
              <a:buClr>
                <a:srgbClr val="FF0000"/>
              </a:buClr>
              <a:buFont typeface="Wingdings" panose="05000000000000000000" pitchFamily="2" charset="2"/>
              <a:buChar char="Ø"/>
            </a:pPr>
            <a:r>
              <a:rPr lang="zh-CN" altLang="en-US" sz="2000" b="1"/>
              <a:t>创建和强制类型转换  </a:t>
            </a:r>
            <a:r>
              <a:rPr lang="en-US" altLang="zh-CN" sz="2000" b="1"/>
              <a:t>new   (type)</a:t>
            </a:r>
          </a:p>
          <a:p>
            <a:pPr eaLnBrk="1" hangingPunct="1">
              <a:lnSpc>
                <a:spcPct val="80000"/>
              </a:lnSpc>
              <a:buClr>
                <a:srgbClr val="FF0000"/>
              </a:buClr>
              <a:buFont typeface="Wingdings" panose="05000000000000000000" pitchFamily="2" charset="2"/>
              <a:buChar char="Ø"/>
            </a:pPr>
            <a:r>
              <a:rPr lang="zh-CN" altLang="en-US" sz="2000" b="1"/>
              <a:t>倍数  *  </a:t>
            </a:r>
            <a:r>
              <a:rPr lang="en-US" altLang="zh-CN" sz="2000" b="1"/>
              <a:t>/   %</a:t>
            </a:r>
          </a:p>
          <a:p>
            <a:pPr eaLnBrk="1" hangingPunct="1">
              <a:lnSpc>
                <a:spcPct val="80000"/>
              </a:lnSpc>
              <a:buClr>
                <a:srgbClr val="FF0000"/>
              </a:buClr>
              <a:buFont typeface="Wingdings" panose="05000000000000000000" pitchFamily="2" charset="2"/>
              <a:buChar char="Ø"/>
            </a:pPr>
            <a:r>
              <a:rPr lang="zh-CN" altLang="en-US" sz="2000" b="1"/>
              <a:t>增量  </a:t>
            </a:r>
            <a:r>
              <a:rPr lang="en-US" altLang="zh-CN" sz="2000" b="1"/>
              <a:t>+  -</a:t>
            </a:r>
          </a:p>
          <a:p>
            <a:pPr eaLnBrk="1" hangingPunct="1">
              <a:lnSpc>
                <a:spcPct val="80000"/>
              </a:lnSpc>
              <a:buClr>
                <a:srgbClr val="FF0000"/>
              </a:buClr>
              <a:buFont typeface="Wingdings" panose="05000000000000000000" pitchFamily="2" charset="2"/>
              <a:buChar char="Ø"/>
            </a:pPr>
            <a:r>
              <a:rPr lang="zh-CN" altLang="en-US" sz="2000" b="1"/>
              <a:t>移位  </a:t>
            </a:r>
            <a:r>
              <a:rPr lang="en-US" altLang="zh-CN" sz="2000" b="1"/>
              <a:t>&lt;&lt;   &gt;&gt;   &gt;&gt;&gt;</a:t>
            </a:r>
          </a:p>
          <a:p>
            <a:pPr eaLnBrk="1" hangingPunct="1">
              <a:lnSpc>
                <a:spcPct val="80000"/>
              </a:lnSpc>
              <a:buClr>
                <a:srgbClr val="FF0000"/>
              </a:buClr>
              <a:buFont typeface="Wingdings" panose="05000000000000000000" pitchFamily="2" charset="2"/>
              <a:buChar char="Ø"/>
            </a:pPr>
            <a:r>
              <a:rPr lang="zh-CN" altLang="en-US" sz="2000" b="1"/>
              <a:t>关系  </a:t>
            </a:r>
            <a:r>
              <a:rPr lang="en-US" altLang="zh-CN" sz="2000" b="1"/>
              <a:t>&lt;  &gt;   &gt;=  &lt;=  instanceof</a:t>
            </a:r>
          </a:p>
          <a:p>
            <a:pPr eaLnBrk="1" hangingPunct="1">
              <a:lnSpc>
                <a:spcPct val="80000"/>
              </a:lnSpc>
              <a:buClr>
                <a:srgbClr val="FF0000"/>
              </a:buClr>
              <a:buFont typeface="Wingdings" panose="05000000000000000000" pitchFamily="2" charset="2"/>
              <a:buChar char="Ø"/>
            </a:pPr>
            <a:r>
              <a:rPr lang="zh-CN" altLang="en-US" sz="2000" b="1"/>
              <a:t>等价 </a:t>
            </a:r>
            <a:r>
              <a:rPr lang="en-US" altLang="zh-CN" sz="2000" b="1"/>
              <a:t>==  !=</a:t>
            </a:r>
          </a:p>
          <a:p>
            <a:pPr eaLnBrk="1" hangingPunct="1">
              <a:lnSpc>
                <a:spcPct val="80000"/>
              </a:lnSpc>
              <a:buClr>
                <a:srgbClr val="FF0000"/>
              </a:buClr>
              <a:buFont typeface="Wingdings" panose="05000000000000000000" pitchFamily="2" charset="2"/>
              <a:buChar char="Ø"/>
            </a:pPr>
            <a:r>
              <a:rPr lang="zh-CN" altLang="en-US" sz="2000" b="1"/>
              <a:t>与  </a:t>
            </a:r>
            <a:r>
              <a:rPr lang="en-US" altLang="zh-CN" sz="2000" b="1"/>
              <a:t>&amp;</a:t>
            </a:r>
          </a:p>
          <a:p>
            <a:pPr eaLnBrk="1" hangingPunct="1">
              <a:lnSpc>
                <a:spcPct val="80000"/>
              </a:lnSpc>
              <a:buClr>
                <a:srgbClr val="FF0000"/>
              </a:buClr>
              <a:buFont typeface="Wingdings" panose="05000000000000000000" pitchFamily="2" charset="2"/>
              <a:buChar char="Ø"/>
            </a:pPr>
            <a:r>
              <a:rPr lang="zh-CN" altLang="en-US" sz="2000" b="1"/>
              <a:t>异或  </a:t>
            </a:r>
            <a:r>
              <a:rPr lang="en-US" altLang="zh-CN" sz="2000" b="1"/>
              <a:t>^</a:t>
            </a:r>
          </a:p>
          <a:p>
            <a:pPr eaLnBrk="1" hangingPunct="1">
              <a:lnSpc>
                <a:spcPct val="80000"/>
              </a:lnSpc>
              <a:buClr>
                <a:srgbClr val="FF0000"/>
              </a:buClr>
              <a:buFont typeface="Wingdings" panose="05000000000000000000" pitchFamily="2" charset="2"/>
              <a:buChar char="Ø"/>
            </a:pPr>
            <a:r>
              <a:rPr lang="zh-CN" altLang="en-US" sz="2000" b="1"/>
              <a:t>或  </a:t>
            </a:r>
            <a:r>
              <a:rPr lang="en-US" altLang="zh-CN" sz="2000" b="1"/>
              <a:t>|</a:t>
            </a:r>
          </a:p>
          <a:p>
            <a:pPr eaLnBrk="1" hangingPunct="1">
              <a:lnSpc>
                <a:spcPct val="80000"/>
              </a:lnSpc>
              <a:buClr>
                <a:srgbClr val="FF0000"/>
              </a:buClr>
              <a:buFont typeface="Wingdings" panose="05000000000000000000" pitchFamily="2" charset="2"/>
              <a:buChar char="Ø"/>
            </a:pPr>
            <a:r>
              <a:rPr lang="zh-CN" altLang="en-US" sz="2000" b="1"/>
              <a:t>布尔与  </a:t>
            </a:r>
            <a:r>
              <a:rPr lang="en-US" altLang="zh-CN" sz="2000" b="1"/>
              <a:t>&amp;&amp;</a:t>
            </a:r>
          </a:p>
          <a:p>
            <a:pPr eaLnBrk="1" hangingPunct="1">
              <a:lnSpc>
                <a:spcPct val="80000"/>
              </a:lnSpc>
              <a:buClr>
                <a:srgbClr val="FF0000"/>
              </a:buClr>
              <a:buFont typeface="Wingdings" panose="05000000000000000000" pitchFamily="2" charset="2"/>
              <a:buChar char="Ø"/>
            </a:pPr>
            <a:r>
              <a:rPr lang="zh-CN" altLang="en-US" sz="2000" b="1"/>
              <a:t>布尔或  </a:t>
            </a:r>
            <a:r>
              <a:rPr lang="en-US" altLang="zh-CN" sz="2000" b="1"/>
              <a:t>||</a:t>
            </a:r>
          </a:p>
          <a:p>
            <a:pPr eaLnBrk="1" hangingPunct="1">
              <a:lnSpc>
                <a:spcPct val="80000"/>
              </a:lnSpc>
              <a:buClr>
                <a:srgbClr val="FF0000"/>
              </a:buClr>
              <a:buFont typeface="Wingdings" panose="05000000000000000000" pitchFamily="2" charset="2"/>
              <a:buChar char="Ø"/>
            </a:pPr>
            <a:r>
              <a:rPr lang="zh-CN" altLang="en-US" sz="2000" b="1"/>
              <a:t>条件  </a:t>
            </a:r>
            <a:r>
              <a:rPr lang="en-US" altLang="zh-CN" sz="2000" b="1"/>
              <a:t>?:</a:t>
            </a:r>
          </a:p>
          <a:p>
            <a:pPr eaLnBrk="1" hangingPunct="1">
              <a:lnSpc>
                <a:spcPct val="80000"/>
              </a:lnSpc>
              <a:buClr>
                <a:srgbClr val="FF0000"/>
              </a:buClr>
              <a:buFont typeface="Wingdings" panose="05000000000000000000" pitchFamily="2" charset="2"/>
              <a:buChar char="Ø"/>
            </a:pPr>
            <a:r>
              <a:rPr lang="zh-CN" altLang="en-US" sz="2000" b="1"/>
              <a:t>赋值  ＝  </a:t>
            </a:r>
            <a:r>
              <a:rPr lang="en-US" altLang="zh-CN" sz="2000" b="1"/>
              <a:t>+=  -=  *=  /=   %=  &gt;&gt;=  &lt;&lt;=   &gt;&gt;&gt;=   &amp;=   ^=   |=</a:t>
            </a:r>
            <a:endParaRPr lang="zh-CN" altLang="en-US" sz="2000" b="1"/>
          </a:p>
        </p:txBody>
      </p:sp>
      <p:sp>
        <p:nvSpPr>
          <p:cNvPr id="44036" name="Line 4"/>
          <p:cNvSpPr>
            <a:spLocks noChangeShapeType="1"/>
          </p:cNvSpPr>
          <p:nvPr/>
        </p:nvSpPr>
        <p:spPr bwMode="auto">
          <a:xfrm>
            <a:off x="846138" y="1181100"/>
            <a:ext cx="0" cy="446405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92318B3-31D8-497E-B199-87D121ED57D8}"/>
              </a:ext>
            </a:extLst>
          </p:cNvPr>
          <p:cNvSpPr>
            <a:spLocks noGrp="1" noChangeArrowheads="1"/>
          </p:cNvSpPr>
          <p:nvPr>
            <p:ph type="title"/>
          </p:nvPr>
        </p:nvSpPr>
        <p:spPr>
          <a:xfrm>
            <a:off x="912813" y="122238"/>
            <a:ext cx="2609850" cy="457200"/>
          </a:xfrm>
        </p:spPr>
        <p:txBody>
          <a:bodyPr/>
          <a:lstStyle/>
          <a:p>
            <a:pPr>
              <a:defRPr/>
            </a:pPr>
            <a:r>
              <a:rPr lang="zh-CN" altLang="en-US"/>
              <a:t>小节安排</a:t>
            </a:r>
          </a:p>
        </p:txBody>
      </p:sp>
      <p:sp>
        <p:nvSpPr>
          <p:cNvPr id="45059" name="AutoShape 151"/>
          <p:cNvSpPr>
            <a:spLocks noChangeArrowheads="1"/>
          </p:cNvSpPr>
          <p:nvPr/>
        </p:nvSpPr>
        <p:spPr bwMode="auto">
          <a:xfrm>
            <a:off x="6797675" y="4078288"/>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0" name="Rectangle 116"/>
          <p:cNvSpPr>
            <a:spLocks noChangeArrowheads="1"/>
          </p:cNvSpPr>
          <p:nvPr/>
        </p:nvSpPr>
        <p:spPr bwMode="auto">
          <a:xfrm>
            <a:off x="2776538" y="242093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45061" name="Text Box 119"/>
          <p:cNvSpPr txBox="1">
            <a:spLocks noChangeArrowheads="1"/>
          </p:cNvSpPr>
          <p:nvPr/>
        </p:nvSpPr>
        <p:spPr bwMode="auto">
          <a:xfrm flipH="1">
            <a:off x="1390650" y="2055813"/>
            <a:ext cx="390525" cy="259080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a:spcBef>
                <a:spcPct val="0"/>
              </a:spcBef>
            </a:pPr>
            <a:r>
              <a:rPr lang="en-US" altLang="zh-CN" sz="2000" b="1"/>
              <a:t>J</a:t>
            </a:r>
          </a:p>
          <a:p>
            <a:pPr algn="ctr">
              <a:spcBef>
                <a:spcPct val="0"/>
              </a:spcBef>
            </a:pPr>
            <a:r>
              <a:rPr lang="en-US" altLang="zh-CN" sz="2000" b="1"/>
              <a:t>A</a:t>
            </a:r>
          </a:p>
          <a:p>
            <a:pPr algn="ctr">
              <a:spcBef>
                <a:spcPct val="0"/>
              </a:spcBef>
            </a:pPr>
            <a:r>
              <a:rPr lang="en-US" altLang="zh-CN" sz="2000" b="1"/>
              <a:t>V</a:t>
            </a:r>
          </a:p>
          <a:p>
            <a:pPr algn="ctr">
              <a:spcBef>
                <a:spcPct val="0"/>
              </a:spcBef>
            </a:pPr>
            <a:r>
              <a:rPr lang="en-US" altLang="zh-CN" sz="2000" b="1"/>
              <a:t>A</a:t>
            </a:r>
          </a:p>
          <a:p>
            <a:pPr algn="ctr">
              <a:spcBef>
                <a:spcPct val="0"/>
              </a:spcBef>
            </a:pPr>
            <a:r>
              <a:rPr lang="zh-CN" altLang="en-US" sz="2000" b="1"/>
              <a:t>基础语法</a:t>
            </a:r>
            <a:endParaRPr kumimoji="0" lang="zh-CN" altLang="en-US" sz="2200" b="1">
              <a:solidFill>
                <a:schemeClr val="tx2"/>
              </a:solidFill>
              <a:latin typeface="楷体_GB2312" pitchFamily="49" charset="-122"/>
              <a:ea typeface="楷体_GB2312" pitchFamily="49" charset="-122"/>
            </a:endParaRPr>
          </a:p>
        </p:txBody>
      </p:sp>
      <p:sp>
        <p:nvSpPr>
          <p:cNvPr id="45062" name="Rectangle 121"/>
          <p:cNvSpPr>
            <a:spLocks noChangeArrowheads="1"/>
          </p:cNvSpPr>
          <p:nvPr/>
        </p:nvSpPr>
        <p:spPr bwMode="auto">
          <a:xfrm>
            <a:off x="2765425" y="18716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45063" name="Text Box 124"/>
          <p:cNvSpPr txBox="1">
            <a:spLocks noChangeArrowheads="1"/>
          </p:cNvSpPr>
          <p:nvPr/>
        </p:nvSpPr>
        <p:spPr bwMode="auto">
          <a:xfrm>
            <a:off x="3222625" y="17192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2.1</a:t>
            </a:r>
            <a:r>
              <a:rPr lang="zh-CN" altLang="en-US" sz="1600" b="1"/>
              <a:t>、标识符和关键字</a:t>
            </a:r>
          </a:p>
        </p:txBody>
      </p:sp>
      <p:sp>
        <p:nvSpPr>
          <p:cNvPr id="45064" name="Text Box 129"/>
          <p:cNvSpPr txBox="1">
            <a:spLocks noChangeArrowheads="1"/>
          </p:cNvSpPr>
          <p:nvPr/>
        </p:nvSpPr>
        <p:spPr bwMode="auto">
          <a:xfrm>
            <a:off x="3233738" y="226853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2.2</a:t>
            </a:r>
            <a:r>
              <a:rPr lang="zh-CN" altLang="en-US" sz="1600" b="1"/>
              <a:t>、基本数据类型</a:t>
            </a:r>
          </a:p>
          <a:p>
            <a:pPr algn="just">
              <a:spcBef>
                <a:spcPct val="0"/>
              </a:spcBef>
            </a:pPr>
            <a:endParaRPr lang="zh-CN" altLang="en-US" sz="1600" b="1"/>
          </a:p>
        </p:txBody>
      </p:sp>
      <p:sp>
        <p:nvSpPr>
          <p:cNvPr id="45065" name="Rectangle 136"/>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6" name="Rectangle 138"/>
          <p:cNvSpPr>
            <a:spLocks noChangeArrowheads="1"/>
          </p:cNvSpPr>
          <p:nvPr/>
        </p:nvSpPr>
        <p:spPr bwMode="auto">
          <a:xfrm>
            <a:off x="2751138" y="2990850"/>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45067" name="Text Box 139"/>
          <p:cNvSpPr txBox="1">
            <a:spLocks noChangeArrowheads="1"/>
          </p:cNvSpPr>
          <p:nvPr/>
        </p:nvSpPr>
        <p:spPr bwMode="auto">
          <a:xfrm>
            <a:off x="3208338" y="2838450"/>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2.3</a:t>
            </a:r>
            <a:r>
              <a:rPr lang="zh-CN" altLang="en-US" sz="1600" b="1"/>
              <a:t>、变量和常量</a:t>
            </a:r>
          </a:p>
        </p:txBody>
      </p:sp>
      <p:sp>
        <p:nvSpPr>
          <p:cNvPr id="45068" name="Rectangle 123"/>
          <p:cNvSpPr>
            <a:spLocks noChangeArrowheads="1"/>
          </p:cNvSpPr>
          <p:nvPr/>
        </p:nvSpPr>
        <p:spPr bwMode="auto">
          <a:xfrm>
            <a:off x="2701925" y="1528763"/>
            <a:ext cx="65088" cy="3613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9" name="Rectangle 116"/>
          <p:cNvSpPr>
            <a:spLocks noChangeArrowheads="1"/>
          </p:cNvSpPr>
          <p:nvPr/>
        </p:nvSpPr>
        <p:spPr bwMode="auto">
          <a:xfrm>
            <a:off x="2767013" y="35480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45070" name="Text Box 129"/>
          <p:cNvSpPr txBox="1">
            <a:spLocks noChangeArrowheads="1"/>
          </p:cNvSpPr>
          <p:nvPr/>
        </p:nvSpPr>
        <p:spPr bwMode="auto">
          <a:xfrm>
            <a:off x="3246438" y="33956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2.4</a:t>
            </a:r>
            <a:r>
              <a:rPr lang="zh-CN" altLang="en-US" sz="1600" b="1"/>
              <a:t>、运算符</a:t>
            </a:r>
          </a:p>
          <a:p>
            <a:pPr algn="just">
              <a:spcBef>
                <a:spcPct val="0"/>
              </a:spcBef>
            </a:pPr>
            <a:endParaRPr lang="zh-CN" altLang="en-US" sz="1600" b="1"/>
          </a:p>
        </p:txBody>
      </p:sp>
      <p:sp>
        <p:nvSpPr>
          <p:cNvPr id="45071" name="Rectangle 138"/>
          <p:cNvSpPr>
            <a:spLocks noChangeArrowheads="1"/>
          </p:cNvSpPr>
          <p:nvPr/>
        </p:nvSpPr>
        <p:spPr bwMode="auto">
          <a:xfrm>
            <a:off x="2763838" y="41179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45072" name="Text Box 139"/>
          <p:cNvSpPr txBox="1">
            <a:spLocks noChangeArrowheads="1"/>
          </p:cNvSpPr>
          <p:nvPr/>
        </p:nvSpPr>
        <p:spPr bwMode="auto">
          <a:xfrm>
            <a:off x="3221038" y="39655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2.5</a:t>
            </a:r>
            <a:r>
              <a:rPr lang="zh-CN" altLang="en-US" sz="1600" b="1"/>
              <a:t>、语句</a:t>
            </a:r>
          </a:p>
        </p:txBody>
      </p:sp>
      <p:sp>
        <p:nvSpPr>
          <p:cNvPr id="45073" name="Rectangle 143"/>
          <p:cNvSpPr>
            <a:spLocks noChangeArrowheads="1"/>
          </p:cNvSpPr>
          <p:nvPr/>
        </p:nvSpPr>
        <p:spPr bwMode="auto">
          <a:xfrm>
            <a:off x="2763838" y="46751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45074" name="Text Box 144"/>
          <p:cNvSpPr txBox="1">
            <a:spLocks noChangeArrowheads="1"/>
          </p:cNvSpPr>
          <p:nvPr/>
        </p:nvSpPr>
        <p:spPr bwMode="auto">
          <a:xfrm>
            <a:off x="3221038" y="45227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2.6</a:t>
            </a:r>
            <a:r>
              <a:rPr lang="zh-CN" altLang="en-US" sz="1600" b="1"/>
              <a:t>、输入参数方式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E80A781-DFC6-432D-91B1-E37069699E1B}"/>
              </a:ext>
            </a:extLst>
          </p:cNvPr>
          <p:cNvSpPr>
            <a:spLocks noGrp="1" noChangeArrowheads="1"/>
          </p:cNvSpPr>
          <p:nvPr>
            <p:ph type="title"/>
          </p:nvPr>
        </p:nvSpPr>
        <p:spPr>
          <a:xfrm>
            <a:off x="414338" y="165100"/>
            <a:ext cx="7772400" cy="457200"/>
          </a:xfrm>
        </p:spPr>
        <p:txBody>
          <a:bodyPr/>
          <a:lstStyle/>
          <a:p>
            <a:pPr eaLnBrk="1" hangingPunct="1">
              <a:defRPr/>
            </a:pPr>
            <a:r>
              <a:rPr lang="en-US" altLang="zh-CN"/>
              <a:t>2.1</a:t>
            </a:r>
            <a:r>
              <a:rPr lang="zh-CN" altLang="en-US" b="1"/>
              <a:t>标识符和关键字</a:t>
            </a:r>
            <a:endParaRPr lang="en-US" altLang="zh-CN" b="1"/>
          </a:p>
        </p:txBody>
      </p:sp>
      <p:sp>
        <p:nvSpPr>
          <p:cNvPr id="8195" name="Rectangle 3"/>
          <p:cNvSpPr>
            <a:spLocks noGrp="1" noChangeArrowheads="1"/>
          </p:cNvSpPr>
          <p:nvPr>
            <p:ph type="body" idx="1"/>
          </p:nvPr>
        </p:nvSpPr>
        <p:spPr/>
        <p:txBody>
          <a:bodyPr/>
          <a:lstStyle/>
          <a:p>
            <a:pPr eaLnBrk="1" hangingPunct="1">
              <a:buClr>
                <a:srgbClr val="00FF00"/>
              </a:buClr>
              <a:buFont typeface="Wingdings" panose="05000000000000000000" pitchFamily="2" charset="2"/>
              <a:buChar char="v"/>
            </a:pPr>
            <a:r>
              <a:rPr lang="en-US" altLang="zh-CN" b="1"/>
              <a:t>Java</a:t>
            </a:r>
            <a:r>
              <a:rPr lang="zh-CN" altLang="en-US" b="1"/>
              <a:t>中的</a:t>
            </a:r>
            <a:r>
              <a:rPr lang="zh-CN" altLang="en-US" b="1">
                <a:solidFill>
                  <a:srgbClr val="0000CC"/>
                </a:solidFill>
              </a:rPr>
              <a:t>标识符</a:t>
            </a:r>
            <a:r>
              <a:rPr lang="zh-CN" altLang="en-US" b="1"/>
              <a:t>：可以用来标识变量名、类名、类中的方法名和文件名等</a:t>
            </a:r>
            <a:r>
              <a:rPr lang="en-US" altLang="zh-CN" b="1"/>
              <a:t>. </a:t>
            </a:r>
          </a:p>
          <a:p>
            <a:pPr lvl="1" eaLnBrk="1" hangingPunct="1">
              <a:buFont typeface="Wingdings" panose="05000000000000000000" pitchFamily="2" charset="2"/>
              <a:buChar char="ü"/>
            </a:pPr>
            <a:r>
              <a:rPr lang="zh-CN" altLang="en-US" b="1"/>
              <a:t>标识符组成</a:t>
            </a:r>
            <a:r>
              <a:rPr lang="en-US" altLang="zh-CN" b="1"/>
              <a:t>: </a:t>
            </a:r>
            <a:r>
              <a:rPr lang="en-US" altLang="zh-CN" b="1">
                <a:solidFill>
                  <a:srgbClr val="FF0000"/>
                </a:solidFill>
              </a:rPr>
              <a:t>(1)</a:t>
            </a:r>
            <a:r>
              <a:rPr lang="en-US" altLang="zh-CN" b="1"/>
              <a:t> </a:t>
            </a:r>
            <a:r>
              <a:rPr lang="zh-CN" altLang="en-US" b="1"/>
              <a:t>字母</a:t>
            </a:r>
            <a:r>
              <a:rPr lang="en-US" altLang="zh-CN" b="1"/>
              <a:t>, </a:t>
            </a:r>
            <a:r>
              <a:rPr lang="en-US" altLang="zh-CN" b="1">
                <a:solidFill>
                  <a:srgbClr val="FF0000"/>
                </a:solidFill>
              </a:rPr>
              <a:t>(2)</a:t>
            </a:r>
            <a:r>
              <a:rPr lang="zh-CN" altLang="en-US" b="1"/>
              <a:t>数字</a:t>
            </a:r>
            <a:r>
              <a:rPr lang="en-US" altLang="zh-CN" b="1"/>
              <a:t>, </a:t>
            </a:r>
            <a:r>
              <a:rPr lang="en-US" altLang="zh-CN" b="1">
                <a:solidFill>
                  <a:srgbClr val="FF0000"/>
                </a:solidFill>
              </a:rPr>
              <a:t>(3)</a:t>
            </a:r>
            <a:r>
              <a:rPr lang="zh-CN" altLang="en-US" b="1"/>
              <a:t>下划线“</a:t>
            </a:r>
            <a:r>
              <a:rPr lang="en-US" altLang="zh-CN" b="1"/>
              <a:t>_” </a:t>
            </a:r>
            <a:r>
              <a:rPr lang="zh-CN" altLang="en-US" b="1"/>
              <a:t>和 </a:t>
            </a:r>
            <a:r>
              <a:rPr lang="en-US" altLang="zh-CN" b="1">
                <a:solidFill>
                  <a:srgbClr val="FF0000"/>
                </a:solidFill>
              </a:rPr>
              <a:t>(4)</a:t>
            </a:r>
            <a:r>
              <a:rPr lang="zh-CN" altLang="en-US" b="1"/>
              <a:t>美元符号“</a:t>
            </a:r>
            <a:r>
              <a:rPr lang="en-US" altLang="zh-CN" b="1"/>
              <a:t>$”; </a:t>
            </a:r>
          </a:p>
          <a:p>
            <a:pPr lvl="1" eaLnBrk="1" hangingPunct="1">
              <a:buFont typeface="Wingdings" panose="05000000000000000000" pitchFamily="2" charset="2"/>
              <a:buChar char="ü"/>
            </a:pPr>
            <a:r>
              <a:rPr lang="zh-CN" altLang="en-US" b="1"/>
              <a:t>首字符必须是</a:t>
            </a:r>
            <a:r>
              <a:rPr lang="en-US" altLang="zh-CN" b="1">
                <a:solidFill>
                  <a:srgbClr val="FF0000"/>
                </a:solidFill>
              </a:rPr>
              <a:t>(1)</a:t>
            </a:r>
            <a:r>
              <a:rPr lang="en-US" altLang="zh-CN" b="1"/>
              <a:t> </a:t>
            </a:r>
            <a:r>
              <a:rPr lang="zh-CN" altLang="en-US" b="1"/>
              <a:t>字母</a:t>
            </a:r>
            <a:r>
              <a:rPr lang="en-US" altLang="zh-CN" b="1"/>
              <a:t>, </a:t>
            </a:r>
            <a:r>
              <a:rPr lang="en-US" altLang="zh-CN" b="1">
                <a:solidFill>
                  <a:srgbClr val="FF0000"/>
                </a:solidFill>
              </a:rPr>
              <a:t>(2)</a:t>
            </a:r>
            <a:r>
              <a:rPr lang="zh-CN" altLang="en-US" b="1"/>
              <a:t>下划线“</a:t>
            </a:r>
            <a:r>
              <a:rPr lang="en-US" altLang="zh-CN" b="1"/>
              <a:t>_” </a:t>
            </a:r>
            <a:r>
              <a:rPr lang="zh-CN" altLang="en-US" b="1"/>
              <a:t>和 </a:t>
            </a:r>
            <a:r>
              <a:rPr lang="en-US" altLang="zh-CN" b="1">
                <a:solidFill>
                  <a:srgbClr val="FF0000"/>
                </a:solidFill>
              </a:rPr>
              <a:t>(3)</a:t>
            </a:r>
            <a:r>
              <a:rPr lang="zh-CN" altLang="en-US" b="1"/>
              <a:t>美元符号“</a:t>
            </a:r>
            <a:r>
              <a:rPr lang="en-US" altLang="zh-CN" b="1"/>
              <a:t>$”;</a:t>
            </a:r>
          </a:p>
          <a:p>
            <a:pPr lvl="1" eaLnBrk="1" hangingPunct="1">
              <a:buFont typeface="Wingdings" panose="05000000000000000000" pitchFamily="2" charset="2"/>
              <a:buChar char="ü"/>
            </a:pPr>
            <a:r>
              <a:rPr lang="zh-CN" altLang="en-US" b="1"/>
              <a:t>所有标识符是区分大小写的</a:t>
            </a:r>
            <a:r>
              <a:rPr lang="en-US" altLang="zh-CN" b="1"/>
              <a:t>;</a:t>
            </a:r>
          </a:p>
          <a:p>
            <a:pPr lvl="1" eaLnBrk="1" hangingPunct="1">
              <a:buFont typeface="Wingdings" panose="05000000000000000000" pitchFamily="2" charset="2"/>
              <a:buChar char="ü"/>
            </a:pPr>
            <a:r>
              <a:rPr lang="zh-CN" altLang="en-US" b="1"/>
              <a:t>除去</a:t>
            </a:r>
            <a:r>
              <a:rPr lang="zh-CN" altLang="en-US" b="1">
                <a:solidFill>
                  <a:schemeClr val="accent2"/>
                </a:solidFill>
              </a:rPr>
              <a:t>关键字</a:t>
            </a:r>
            <a:r>
              <a:rPr lang="zh-CN" altLang="en-US" b="1"/>
              <a:t>、</a:t>
            </a:r>
            <a:r>
              <a:rPr lang="en-US" altLang="zh-CN" b="1">
                <a:solidFill>
                  <a:schemeClr val="accent2"/>
                </a:solidFill>
              </a:rPr>
              <a:t>false</a:t>
            </a:r>
            <a:r>
              <a:rPr lang="zh-CN" altLang="en-US" b="1"/>
              <a:t>、</a:t>
            </a:r>
            <a:r>
              <a:rPr lang="en-US" altLang="zh-CN" b="1">
                <a:solidFill>
                  <a:schemeClr val="accent2"/>
                </a:solidFill>
              </a:rPr>
              <a:t>true</a:t>
            </a:r>
            <a:r>
              <a:rPr lang="zh-CN" altLang="en-US" b="1"/>
              <a:t>和</a:t>
            </a:r>
            <a:r>
              <a:rPr lang="en-US" altLang="zh-CN" b="1">
                <a:solidFill>
                  <a:schemeClr val="accent2"/>
                </a:solidFill>
              </a:rPr>
              <a:t>null</a:t>
            </a:r>
            <a:r>
              <a:rPr lang="en-US" altLang="zh-CN" b="1"/>
              <a:t>;</a:t>
            </a:r>
          </a:p>
          <a:p>
            <a:pPr eaLnBrk="1" hangingPunct="1"/>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1CD3218-0F22-46DF-9BBE-467495F9154D}"/>
              </a:ext>
            </a:extLst>
          </p:cNvPr>
          <p:cNvSpPr>
            <a:spLocks noGrp="1" noChangeArrowheads="1"/>
          </p:cNvSpPr>
          <p:nvPr>
            <p:ph type="title"/>
          </p:nvPr>
        </p:nvSpPr>
        <p:spPr/>
        <p:txBody>
          <a:bodyPr/>
          <a:lstStyle/>
          <a:p>
            <a:pPr eaLnBrk="1" hangingPunct="1">
              <a:defRPr/>
            </a:pPr>
            <a:r>
              <a:rPr lang="en-US" altLang="zh-CN"/>
              <a:t>2.5 </a:t>
            </a:r>
            <a:r>
              <a:rPr lang="zh-CN" altLang="en-US" b="1"/>
              <a:t>语句</a:t>
            </a:r>
            <a:endParaRPr lang="en-US" altLang="zh-CN" b="1"/>
          </a:p>
        </p:txBody>
      </p:sp>
      <p:sp>
        <p:nvSpPr>
          <p:cNvPr id="46083" name="Rectangle 3"/>
          <p:cNvSpPr>
            <a:spLocks noGrp="1" noChangeArrowheads="1"/>
          </p:cNvSpPr>
          <p:nvPr>
            <p:ph type="body" idx="1"/>
          </p:nvPr>
        </p:nvSpPr>
        <p:spPr>
          <a:xfrm>
            <a:off x="1322388" y="1155700"/>
            <a:ext cx="3814762" cy="4114800"/>
          </a:xfrm>
        </p:spPr>
        <p:txBody>
          <a:bodyPr/>
          <a:lstStyle/>
          <a:p>
            <a:pPr marL="571500" indent="-571500" eaLnBrk="1" hangingPunct="1">
              <a:buClr>
                <a:schemeClr val="tx1"/>
              </a:buClr>
              <a:buFontTx/>
              <a:buAutoNum type="arabicParenR"/>
            </a:pPr>
            <a:r>
              <a:rPr lang="en-US" altLang="zh-CN" sz="3200" b="1"/>
              <a:t>if / else if / else </a:t>
            </a:r>
          </a:p>
          <a:p>
            <a:pPr marL="571500" indent="-571500" eaLnBrk="1" hangingPunct="1">
              <a:buClr>
                <a:schemeClr val="tx1"/>
              </a:buClr>
              <a:buFontTx/>
              <a:buAutoNum type="arabicParenR"/>
            </a:pPr>
            <a:r>
              <a:rPr lang="en-US" altLang="zh-CN" sz="3200" b="1"/>
              <a:t>while </a:t>
            </a:r>
          </a:p>
          <a:p>
            <a:pPr marL="571500" indent="-571500" eaLnBrk="1" hangingPunct="1">
              <a:buClr>
                <a:schemeClr val="tx1"/>
              </a:buClr>
              <a:buFontTx/>
              <a:buAutoNum type="arabicParenR"/>
            </a:pPr>
            <a:r>
              <a:rPr lang="en-US" altLang="zh-CN" sz="3200" b="1"/>
              <a:t>do </a:t>
            </a:r>
            <a:r>
              <a:rPr lang="zh-CN" altLang="en-US" sz="3200" b="1"/>
              <a:t>～</a:t>
            </a:r>
            <a:r>
              <a:rPr lang="en-US" altLang="zh-CN" sz="3200" b="1"/>
              <a:t> while </a:t>
            </a:r>
          </a:p>
          <a:p>
            <a:pPr marL="571500" indent="-571500" eaLnBrk="1" hangingPunct="1">
              <a:buClr>
                <a:schemeClr val="tx1"/>
              </a:buClr>
              <a:buFontTx/>
              <a:buAutoNum type="arabicParenR"/>
            </a:pPr>
            <a:r>
              <a:rPr lang="en-US" altLang="zh-CN" sz="3200" b="1"/>
              <a:t>for</a:t>
            </a:r>
          </a:p>
          <a:p>
            <a:pPr marL="571500" indent="-571500" eaLnBrk="1" hangingPunct="1">
              <a:buClr>
                <a:schemeClr val="tx1"/>
              </a:buClr>
              <a:buFontTx/>
              <a:buAutoNum type="arabicParenR"/>
            </a:pPr>
            <a:r>
              <a:rPr lang="en-US" altLang="zh-CN" sz="3200" b="1"/>
              <a:t>switch case </a:t>
            </a:r>
          </a:p>
          <a:p>
            <a:pPr marL="571500" indent="-571500" eaLnBrk="1" hangingPunct="1">
              <a:buClr>
                <a:schemeClr val="tx1"/>
              </a:buClr>
              <a:buFontTx/>
              <a:buAutoNum type="arabicParenR"/>
            </a:pPr>
            <a:r>
              <a:rPr lang="en-US" altLang="zh-CN" sz="3200" b="1"/>
              <a:t>break </a:t>
            </a:r>
          </a:p>
          <a:p>
            <a:pPr marL="571500" indent="-571500" eaLnBrk="1" hangingPunct="1">
              <a:buClr>
                <a:schemeClr val="tx1"/>
              </a:buClr>
              <a:buFontTx/>
              <a:buAutoNum type="arabicParenR"/>
            </a:pPr>
            <a:r>
              <a:rPr lang="en-US" altLang="zh-CN" sz="3200" b="1"/>
              <a:t>continue</a:t>
            </a:r>
            <a:endParaRPr lang="zh-CN" altLang="en-US" sz="32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0AC0359-FE86-4433-B1A5-BD07B83E2005}"/>
              </a:ext>
            </a:extLst>
          </p:cNvPr>
          <p:cNvSpPr>
            <a:spLocks noGrp="1" noChangeArrowheads="1"/>
          </p:cNvSpPr>
          <p:nvPr>
            <p:ph type="title"/>
          </p:nvPr>
        </p:nvSpPr>
        <p:spPr>
          <a:xfrm>
            <a:off x="468313" y="260350"/>
            <a:ext cx="7772400" cy="461963"/>
          </a:xfrm>
        </p:spPr>
        <p:txBody>
          <a:bodyPr/>
          <a:lstStyle/>
          <a:p>
            <a:pPr eaLnBrk="1" hangingPunct="1">
              <a:defRPr/>
            </a:pPr>
            <a:r>
              <a:rPr lang="en-US" altLang="zh-CN" b="1"/>
              <a:t>if-else</a:t>
            </a:r>
            <a:r>
              <a:rPr lang="zh-CN" altLang="en-US" b="1"/>
              <a:t>语句</a:t>
            </a:r>
          </a:p>
        </p:txBody>
      </p:sp>
      <p:sp>
        <p:nvSpPr>
          <p:cNvPr id="111619" name="Rectangle 3">
            <a:extLst>
              <a:ext uri="{FF2B5EF4-FFF2-40B4-BE49-F238E27FC236}">
                <a16:creationId xmlns:a16="http://schemas.microsoft.com/office/drawing/2014/main" id="{0001FAA4-61D2-4086-8FBA-1C4A112F7444}"/>
              </a:ext>
            </a:extLst>
          </p:cNvPr>
          <p:cNvSpPr>
            <a:spLocks noGrp="1" noChangeArrowheads="1"/>
          </p:cNvSpPr>
          <p:nvPr>
            <p:ph type="body" idx="1"/>
          </p:nvPr>
        </p:nvSpPr>
        <p:spPr>
          <a:xfrm>
            <a:off x="517525" y="1196975"/>
            <a:ext cx="7942263" cy="4895850"/>
          </a:xfrm>
        </p:spPr>
        <p:txBody>
          <a:bodyPr/>
          <a:lstStyle/>
          <a:p>
            <a:pPr algn="just" eaLnBrk="1" hangingPunct="1">
              <a:lnSpc>
                <a:spcPct val="90000"/>
              </a:lnSpc>
              <a:buFont typeface="Wingdings" panose="05000000000000000000" pitchFamily="2" charset="2"/>
              <a:buNone/>
              <a:defRPr/>
            </a:pPr>
            <a:r>
              <a:rPr lang="en-US" altLang="zh-CN" b="1"/>
              <a:t>    if-else</a:t>
            </a:r>
            <a:r>
              <a:rPr lang="zh-CN" altLang="en-US" b="1"/>
              <a:t>语句根据判定条件的真假来执行两种操作中的一种。它的形式如下：</a:t>
            </a:r>
            <a:endParaRPr lang="en-US" altLang="zh-CN" b="1"/>
          </a:p>
          <a:p>
            <a:pPr algn="just" eaLnBrk="1" hangingPunct="1">
              <a:lnSpc>
                <a:spcPct val="90000"/>
              </a:lnSpc>
              <a:buFont typeface="Wingdings" panose="05000000000000000000" pitchFamily="2" charset="2"/>
              <a:buNone/>
              <a:defRPr/>
            </a:pPr>
            <a:r>
              <a:rPr lang="en-US" altLang="zh-CN" b="1"/>
              <a:t>     if (</a:t>
            </a:r>
            <a:r>
              <a:rPr lang="zh-CN" altLang="en-US" b="1"/>
              <a:t>布尔表达式</a:t>
            </a:r>
            <a:r>
              <a:rPr lang="en-US" altLang="zh-CN" b="1"/>
              <a:t>) </a:t>
            </a:r>
          </a:p>
          <a:p>
            <a:pPr algn="just" eaLnBrk="1" hangingPunct="1">
              <a:lnSpc>
                <a:spcPct val="90000"/>
              </a:lnSpc>
              <a:buFont typeface="Wingdings" panose="05000000000000000000" pitchFamily="2" charset="2"/>
              <a:buNone/>
              <a:defRPr/>
            </a:pPr>
            <a:r>
              <a:rPr lang="en-US" altLang="zh-CN" b="1">
                <a:solidFill>
                  <a:srgbClr val="FF0000"/>
                </a:solidFill>
              </a:rPr>
              <a:t>     {</a:t>
            </a:r>
          </a:p>
          <a:p>
            <a:pPr algn="just" eaLnBrk="1" hangingPunct="1">
              <a:lnSpc>
                <a:spcPct val="90000"/>
              </a:lnSpc>
              <a:buFont typeface="Wingdings" panose="05000000000000000000" pitchFamily="2" charset="2"/>
              <a:buNone/>
              <a:defRPr/>
            </a:pPr>
            <a:r>
              <a:rPr lang="zh-CN" altLang="en-US" b="1" i="1">
                <a:solidFill>
                  <a:srgbClr val="FF0000"/>
                </a:solidFill>
              </a:rPr>
              <a:t>          语句</a:t>
            </a:r>
            <a:r>
              <a:rPr lang="en-US" altLang="zh-CN" b="1" i="1">
                <a:solidFill>
                  <a:srgbClr val="FF0000"/>
                </a:solidFill>
              </a:rPr>
              <a:t>1</a:t>
            </a:r>
            <a:r>
              <a:rPr lang="zh-CN" altLang="en-US" b="1" i="1">
                <a:solidFill>
                  <a:srgbClr val="FF0000"/>
                </a:solidFill>
              </a:rPr>
              <a:t>；</a:t>
            </a:r>
            <a:endParaRPr lang="zh-CN" altLang="en-US" b="1">
              <a:solidFill>
                <a:srgbClr val="FF0000"/>
              </a:solidFill>
            </a:endParaRPr>
          </a:p>
          <a:p>
            <a:pPr algn="just" eaLnBrk="1" hangingPunct="1">
              <a:lnSpc>
                <a:spcPct val="90000"/>
              </a:lnSpc>
              <a:buFont typeface="Wingdings" panose="05000000000000000000" pitchFamily="2" charset="2"/>
              <a:buNone/>
              <a:defRPr/>
            </a:pPr>
            <a:r>
              <a:rPr lang="en-US" altLang="zh-CN" b="1">
                <a:solidFill>
                  <a:srgbClr val="FF0000"/>
                </a:solidFill>
              </a:rPr>
              <a:t>     }</a:t>
            </a:r>
          </a:p>
          <a:p>
            <a:pPr algn="just" eaLnBrk="1" hangingPunct="1">
              <a:lnSpc>
                <a:spcPct val="90000"/>
              </a:lnSpc>
              <a:buFont typeface="Wingdings" panose="05000000000000000000" pitchFamily="2" charset="2"/>
              <a:buNone/>
              <a:defRPr/>
            </a:pPr>
            <a:r>
              <a:rPr lang="en-US" altLang="zh-CN" b="1">
                <a:solidFill>
                  <a:srgbClr val="FF0000"/>
                </a:solidFill>
              </a:rPr>
              <a:t>     [</a:t>
            </a:r>
            <a:r>
              <a:rPr lang="en-US" altLang="zh-CN" b="1"/>
              <a:t>else</a:t>
            </a:r>
            <a:r>
              <a:rPr lang="en-US" altLang="zh-CN" b="1">
                <a:solidFill>
                  <a:srgbClr val="FF0000"/>
                </a:solidFill>
              </a:rPr>
              <a:t> </a:t>
            </a:r>
          </a:p>
          <a:p>
            <a:pPr algn="just" eaLnBrk="1" hangingPunct="1">
              <a:lnSpc>
                <a:spcPct val="90000"/>
              </a:lnSpc>
              <a:buFont typeface="Wingdings" panose="05000000000000000000" pitchFamily="2" charset="2"/>
              <a:buNone/>
              <a:defRPr/>
            </a:pPr>
            <a:r>
              <a:rPr lang="en-US" altLang="zh-CN" b="1">
                <a:solidFill>
                  <a:srgbClr val="FF0000"/>
                </a:solidFill>
              </a:rPr>
              <a:t>      {</a:t>
            </a:r>
          </a:p>
          <a:p>
            <a:pPr algn="just" eaLnBrk="1" hangingPunct="1">
              <a:lnSpc>
                <a:spcPct val="90000"/>
              </a:lnSpc>
              <a:buFont typeface="Wingdings" panose="05000000000000000000" pitchFamily="2" charset="2"/>
              <a:buNone/>
              <a:defRPr/>
            </a:pPr>
            <a:r>
              <a:rPr lang="zh-CN" altLang="en-US" b="1" i="1">
                <a:solidFill>
                  <a:srgbClr val="FF0000"/>
                </a:solidFill>
              </a:rPr>
              <a:t>          语句</a:t>
            </a:r>
            <a:r>
              <a:rPr lang="en-US" altLang="zh-CN" b="1" i="1">
                <a:solidFill>
                  <a:srgbClr val="FF0000"/>
                </a:solidFill>
              </a:rPr>
              <a:t>2 </a:t>
            </a:r>
            <a:r>
              <a:rPr lang="zh-CN" altLang="en-US" b="1" i="1">
                <a:solidFill>
                  <a:srgbClr val="FF0000"/>
                </a:solidFill>
              </a:rPr>
              <a:t>；</a:t>
            </a:r>
            <a:endParaRPr lang="zh-CN" altLang="en-US" b="1">
              <a:solidFill>
                <a:srgbClr val="FF0000"/>
              </a:solidFill>
            </a:endParaRPr>
          </a:p>
          <a:p>
            <a:pPr algn="just" eaLnBrk="1" hangingPunct="1">
              <a:lnSpc>
                <a:spcPct val="90000"/>
              </a:lnSpc>
              <a:buFont typeface="Wingdings" panose="05000000000000000000" pitchFamily="2" charset="2"/>
              <a:buNone/>
              <a:defRPr/>
            </a:pPr>
            <a:r>
              <a:rPr lang="en-US" altLang="zh-CN" b="1">
                <a:solidFill>
                  <a:srgbClr val="FF0000"/>
                </a:solidFill>
              </a:rPr>
              <a:t>      }]</a:t>
            </a:r>
          </a:p>
          <a:p>
            <a:pPr algn="just" eaLnBrk="1" hangingPunct="1">
              <a:lnSpc>
                <a:spcPct val="90000"/>
              </a:lnSpc>
              <a:buFont typeface="Wingdings" panose="05000000000000000000" pitchFamily="2" charset="2"/>
              <a:buNone/>
              <a:defRPr/>
            </a:pPr>
            <a:r>
              <a:rPr lang="zh-CN" altLang="en-US" b="1"/>
              <a:t>    其中，用“</a:t>
            </a:r>
            <a:r>
              <a:rPr lang="en-US" altLang="zh-CN" b="1"/>
              <a:t>[ ]”</a:t>
            </a:r>
            <a:r>
              <a:rPr lang="zh-CN" altLang="en-US" b="1"/>
              <a:t>括起的</a:t>
            </a:r>
            <a:r>
              <a:rPr lang="en-US" altLang="zh-CN" b="1"/>
              <a:t>else</a:t>
            </a:r>
            <a:r>
              <a:rPr lang="zh-CN" altLang="en-US" b="1"/>
              <a:t>部分是可选的</a:t>
            </a:r>
            <a:r>
              <a:rPr lang="en-US" altLang="zh-CN" b="1"/>
              <a:t>(</a:t>
            </a:r>
            <a:r>
              <a:rPr lang="zh-CN" altLang="en-US" b="1"/>
              <a:t>即可有可无的</a:t>
            </a:r>
            <a:r>
              <a:rPr lang="en-US" altLang="zh-CN" b="1"/>
              <a:t>)</a:t>
            </a:r>
            <a:r>
              <a:rPr lang="zh-CN" altLang="en-US" b="1"/>
              <a:t>。</a:t>
            </a:r>
          </a:p>
          <a:p>
            <a:pPr eaLnBrk="1" hangingPunct="1">
              <a:lnSpc>
                <a:spcPct val="90000"/>
              </a:lnSpc>
              <a:buFont typeface="Wingdings" panose="05000000000000000000" pitchFamily="2" charset="2"/>
              <a:buNone/>
              <a:defRPr/>
            </a:pPr>
            <a:r>
              <a:rPr lang="zh-CN" altLang="en-US" b="1"/>
              <a:t>    若无</a:t>
            </a:r>
            <a:r>
              <a:rPr lang="en-US" altLang="zh-CN" b="1"/>
              <a:t>else</a:t>
            </a:r>
            <a:r>
              <a:rPr lang="zh-CN" altLang="en-US" b="1"/>
              <a:t>部分，</a:t>
            </a:r>
            <a:r>
              <a:rPr lang="en-US" altLang="zh-CN" b="1"/>
              <a:t>if</a:t>
            </a:r>
            <a:r>
              <a:rPr lang="zh-CN" altLang="en-US" b="1"/>
              <a:t>语句的流程如下图：</a:t>
            </a:r>
            <a:r>
              <a:rPr lang="zh-CN" altLang="en-US" b="1">
                <a:effectLst>
                  <a:outerShdw blurRad="38100" dist="38100" dir="2700000" algn="tl">
                    <a:srgbClr val="C0C0C0"/>
                  </a:outerShdw>
                </a:effectLst>
              </a:rPr>
              <a:t> </a:t>
            </a:r>
          </a:p>
        </p:txBody>
      </p:sp>
    </p:spTree>
  </p:cSld>
  <p:clrMapOvr>
    <a:masterClrMapping/>
  </p:clrMapOvr>
  <p:transition spd="slow">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BBB6159D-E933-47BC-A7C0-DF126DAA92DA}"/>
              </a:ext>
            </a:extLst>
          </p:cNvPr>
          <p:cNvSpPr>
            <a:spLocks noGrp="1" noChangeArrowheads="1"/>
          </p:cNvSpPr>
          <p:nvPr>
            <p:ph type="title"/>
          </p:nvPr>
        </p:nvSpPr>
        <p:spPr>
          <a:xfrm>
            <a:off x="517525" y="261938"/>
            <a:ext cx="7799388" cy="461962"/>
          </a:xfrm>
        </p:spPr>
        <p:txBody>
          <a:bodyPr/>
          <a:lstStyle/>
          <a:p>
            <a:pPr eaLnBrk="1" hangingPunct="1">
              <a:defRPr/>
            </a:pPr>
            <a:r>
              <a:rPr lang="zh-CN" altLang="en-US" b="1"/>
              <a:t>无</a:t>
            </a:r>
            <a:r>
              <a:rPr lang="en-US" altLang="zh-CN" b="1"/>
              <a:t>else</a:t>
            </a:r>
            <a:r>
              <a:rPr lang="zh-CN" altLang="en-US" b="1"/>
              <a:t>部分的</a:t>
            </a:r>
            <a:r>
              <a:rPr lang="en-US" altLang="zh-CN" b="1"/>
              <a:t>if</a:t>
            </a:r>
            <a:r>
              <a:rPr lang="zh-CN" altLang="en-US" b="1"/>
              <a:t>语句的流程图 </a:t>
            </a:r>
          </a:p>
        </p:txBody>
      </p:sp>
      <p:sp>
        <p:nvSpPr>
          <p:cNvPr id="112643" name="Rectangle 3">
            <a:extLst>
              <a:ext uri="{FF2B5EF4-FFF2-40B4-BE49-F238E27FC236}">
                <a16:creationId xmlns:a16="http://schemas.microsoft.com/office/drawing/2014/main" id="{155C6FB7-06BD-4B90-8596-80AB314DE5A9}"/>
              </a:ext>
            </a:extLst>
          </p:cNvPr>
          <p:cNvSpPr>
            <a:spLocks noGrp="1" noChangeArrowheads="1"/>
          </p:cNvSpPr>
          <p:nvPr>
            <p:ph type="body" idx="1"/>
          </p:nvPr>
        </p:nvSpPr>
        <p:spPr>
          <a:xfrm>
            <a:off x="3059113" y="2997200"/>
            <a:ext cx="1211262" cy="503238"/>
          </a:xfrm>
        </p:spPr>
        <p:txBody>
          <a:bodyPr/>
          <a:lstStyle/>
          <a:p>
            <a:pPr eaLnBrk="1" hangingPunct="1">
              <a:lnSpc>
                <a:spcPct val="90000"/>
              </a:lnSpc>
              <a:buFont typeface="Wingdings" panose="05000000000000000000" pitchFamily="2" charset="2"/>
              <a:buNone/>
              <a:defRPr/>
            </a:pPr>
            <a:r>
              <a:rPr lang="en-US" altLang="zh-CN" sz="2600" b="1">
                <a:effectLst>
                  <a:outerShdw blurRad="38100" dist="38100" dir="2700000" algn="tl">
                    <a:srgbClr val="C0C0C0"/>
                  </a:outerShdw>
                </a:effectLst>
              </a:rPr>
              <a:t>true</a:t>
            </a:r>
          </a:p>
        </p:txBody>
      </p:sp>
      <p:sp>
        <p:nvSpPr>
          <p:cNvPr id="112644" name="Rectangle 4">
            <a:extLst>
              <a:ext uri="{FF2B5EF4-FFF2-40B4-BE49-F238E27FC236}">
                <a16:creationId xmlns:a16="http://schemas.microsoft.com/office/drawing/2014/main" id="{727DD93D-A615-4A70-A88D-C107168FC69B}"/>
              </a:ext>
            </a:extLst>
          </p:cNvPr>
          <p:cNvSpPr>
            <a:spLocks noChangeArrowheads="1"/>
          </p:cNvSpPr>
          <p:nvPr/>
        </p:nvSpPr>
        <p:spPr bwMode="auto">
          <a:xfrm>
            <a:off x="6018213" y="2397125"/>
            <a:ext cx="1219200" cy="457200"/>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defRPr/>
            </a:pPr>
            <a:r>
              <a:rPr lang="en-US" altLang="zh-CN" sz="2800" b="1">
                <a:effectLst>
                  <a:outerShdw blurRad="38100" dist="38100" dir="2700000" algn="tl">
                    <a:srgbClr val="C0C0C0"/>
                  </a:outerShdw>
                </a:effectLst>
              </a:rPr>
              <a:t>false</a:t>
            </a:r>
          </a:p>
        </p:txBody>
      </p:sp>
      <p:sp>
        <p:nvSpPr>
          <p:cNvPr id="48133" name="AutoShape 5"/>
          <p:cNvSpPr>
            <a:spLocks noChangeArrowheads="1"/>
          </p:cNvSpPr>
          <p:nvPr/>
        </p:nvSpPr>
        <p:spPr bwMode="auto">
          <a:xfrm>
            <a:off x="2670175" y="3521075"/>
            <a:ext cx="2895600" cy="685800"/>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000" b="1">
                <a:solidFill>
                  <a:srgbClr val="FF0000"/>
                </a:solidFill>
                <a:ea typeface="华文新魏" panose="02010800040101010101" pitchFamily="2" charset="-122"/>
              </a:rPr>
              <a:t>语句</a:t>
            </a:r>
            <a:r>
              <a:rPr lang="en-US" altLang="zh-CN" sz="4000" b="1">
                <a:solidFill>
                  <a:srgbClr val="FF0000"/>
                </a:solidFill>
                <a:ea typeface="华文新魏" panose="02010800040101010101" pitchFamily="2" charset="-122"/>
              </a:rPr>
              <a:t>1</a:t>
            </a:r>
          </a:p>
        </p:txBody>
      </p:sp>
      <p:sp>
        <p:nvSpPr>
          <p:cNvPr id="48134" name="AutoShape 6"/>
          <p:cNvSpPr>
            <a:spLocks noChangeArrowheads="1"/>
          </p:cNvSpPr>
          <p:nvPr/>
        </p:nvSpPr>
        <p:spPr bwMode="auto">
          <a:xfrm>
            <a:off x="1979613" y="1844675"/>
            <a:ext cx="4221162" cy="1143000"/>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000" b="1">
                <a:solidFill>
                  <a:srgbClr val="FF0000"/>
                </a:solidFill>
                <a:ea typeface="华文新魏" panose="02010800040101010101" pitchFamily="2" charset="-122"/>
              </a:rPr>
              <a:t>布尔表达式</a:t>
            </a:r>
          </a:p>
        </p:txBody>
      </p:sp>
      <p:sp>
        <p:nvSpPr>
          <p:cNvPr id="48135" name="Line 7"/>
          <p:cNvSpPr>
            <a:spLocks noChangeShapeType="1"/>
          </p:cNvSpPr>
          <p:nvPr/>
        </p:nvSpPr>
        <p:spPr bwMode="auto">
          <a:xfrm>
            <a:off x="4113213" y="2987675"/>
            <a:ext cx="0" cy="533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6" name="Line 8"/>
          <p:cNvSpPr>
            <a:spLocks noChangeShapeType="1"/>
          </p:cNvSpPr>
          <p:nvPr/>
        </p:nvSpPr>
        <p:spPr bwMode="auto">
          <a:xfrm>
            <a:off x="4113213" y="4225925"/>
            <a:ext cx="0" cy="533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7" name="Line 9"/>
          <p:cNvSpPr>
            <a:spLocks noChangeShapeType="1"/>
          </p:cNvSpPr>
          <p:nvPr/>
        </p:nvSpPr>
        <p:spPr bwMode="auto">
          <a:xfrm>
            <a:off x="4113213" y="4406900"/>
            <a:ext cx="2895600" cy="0"/>
          </a:xfrm>
          <a:prstGeom prst="line">
            <a:avLst/>
          </a:prstGeom>
          <a:noFill/>
          <a:ln w="762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48138" name="Group 10"/>
          <p:cNvGrpSpPr>
            <a:grpSpLocks/>
          </p:cNvGrpSpPr>
          <p:nvPr/>
        </p:nvGrpSpPr>
        <p:grpSpPr bwMode="auto">
          <a:xfrm>
            <a:off x="6170613" y="2397125"/>
            <a:ext cx="833437" cy="2057400"/>
            <a:chOff x="4272" y="1776"/>
            <a:chExt cx="525" cy="1296"/>
          </a:xfrm>
        </p:grpSpPr>
        <p:sp>
          <p:nvSpPr>
            <p:cNvPr id="48141" name="Line 11"/>
            <p:cNvSpPr>
              <a:spLocks noChangeShapeType="1"/>
            </p:cNvSpPr>
            <p:nvPr/>
          </p:nvSpPr>
          <p:spPr bwMode="auto">
            <a:xfrm flipV="1">
              <a:off x="4779" y="1776"/>
              <a:ext cx="0" cy="129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Line 12"/>
            <p:cNvSpPr>
              <a:spLocks noChangeShapeType="1"/>
            </p:cNvSpPr>
            <p:nvPr/>
          </p:nvSpPr>
          <p:spPr bwMode="auto">
            <a:xfrm>
              <a:off x="4272" y="1782"/>
              <a:ext cx="52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9" name="Line 13"/>
          <p:cNvSpPr>
            <a:spLocks noChangeShapeType="1"/>
          </p:cNvSpPr>
          <p:nvPr/>
        </p:nvSpPr>
        <p:spPr bwMode="auto">
          <a:xfrm>
            <a:off x="4067175" y="1316038"/>
            <a:ext cx="0" cy="533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0" name="AutoShape 14"/>
          <p:cNvSpPr>
            <a:spLocks noChangeArrowheads="1"/>
          </p:cNvSpPr>
          <p:nvPr/>
        </p:nvSpPr>
        <p:spPr bwMode="auto">
          <a:xfrm>
            <a:off x="2665413" y="4759325"/>
            <a:ext cx="2895600" cy="685800"/>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000" b="1">
                <a:solidFill>
                  <a:srgbClr val="FF0000"/>
                </a:solidFill>
                <a:ea typeface="华文新魏" panose="02010800040101010101" pitchFamily="2" charset="-122"/>
              </a:rPr>
              <a:t>后续语句</a:t>
            </a:r>
          </a:p>
        </p:txBody>
      </p:sp>
    </p:spTree>
  </p:cSld>
  <p:clrMapOvr>
    <a:masterClrMapping/>
  </p:clrMapOvr>
  <p:transition spd="slow">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F895DCE6-65C8-4FC2-B0E3-5141E40C956F}"/>
              </a:ext>
            </a:extLst>
          </p:cNvPr>
          <p:cNvSpPr>
            <a:spLocks noGrp="1" noChangeArrowheads="1"/>
          </p:cNvSpPr>
          <p:nvPr>
            <p:ph type="title"/>
          </p:nvPr>
        </p:nvSpPr>
        <p:spPr>
          <a:xfrm>
            <a:off x="468313" y="176213"/>
            <a:ext cx="7772400" cy="461962"/>
          </a:xfrm>
        </p:spPr>
        <p:txBody>
          <a:bodyPr/>
          <a:lstStyle/>
          <a:p>
            <a:pPr eaLnBrk="1" hangingPunct="1">
              <a:defRPr/>
            </a:pPr>
            <a:r>
              <a:rPr lang="zh-CN" altLang="en-US" b="1"/>
              <a:t>若有</a:t>
            </a:r>
            <a:r>
              <a:rPr lang="en-US" altLang="zh-CN" b="1"/>
              <a:t>else</a:t>
            </a:r>
            <a:r>
              <a:rPr lang="zh-CN" altLang="en-US" b="1"/>
              <a:t>部分，</a:t>
            </a:r>
            <a:r>
              <a:rPr lang="en-US" altLang="zh-CN" b="1"/>
              <a:t>if</a:t>
            </a:r>
            <a:r>
              <a:rPr lang="zh-CN" altLang="en-US" b="1"/>
              <a:t>语句的流程如图 </a:t>
            </a:r>
          </a:p>
        </p:txBody>
      </p:sp>
      <p:sp>
        <p:nvSpPr>
          <p:cNvPr id="113667" name="Rectangle 3">
            <a:extLst>
              <a:ext uri="{FF2B5EF4-FFF2-40B4-BE49-F238E27FC236}">
                <a16:creationId xmlns:a16="http://schemas.microsoft.com/office/drawing/2014/main" id="{FAF6304D-9671-46D1-A7FB-20F6C671AA6E}"/>
              </a:ext>
            </a:extLst>
          </p:cNvPr>
          <p:cNvSpPr>
            <a:spLocks noGrp="1" noChangeArrowheads="1"/>
          </p:cNvSpPr>
          <p:nvPr>
            <p:ph type="body" idx="1"/>
          </p:nvPr>
        </p:nvSpPr>
        <p:spPr>
          <a:xfrm>
            <a:off x="4284663" y="2997200"/>
            <a:ext cx="1290637" cy="503238"/>
          </a:xfrm>
        </p:spPr>
        <p:txBody>
          <a:bodyPr/>
          <a:lstStyle/>
          <a:p>
            <a:pPr eaLnBrk="1" hangingPunct="1">
              <a:lnSpc>
                <a:spcPct val="90000"/>
              </a:lnSpc>
              <a:buFont typeface="Wingdings" panose="05000000000000000000" pitchFamily="2" charset="2"/>
              <a:buNone/>
              <a:defRPr/>
            </a:pPr>
            <a:r>
              <a:rPr lang="en-US" altLang="zh-CN" sz="2600" b="1">
                <a:effectLst>
                  <a:outerShdw blurRad="38100" dist="38100" dir="2700000" algn="tl">
                    <a:srgbClr val="C0C0C0"/>
                  </a:outerShdw>
                </a:effectLst>
              </a:rPr>
              <a:t>true</a:t>
            </a:r>
          </a:p>
        </p:txBody>
      </p:sp>
      <p:sp>
        <p:nvSpPr>
          <p:cNvPr id="113668" name="Rectangle 4">
            <a:extLst>
              <a:ext uri="{FF2B5EF4-FFF2-40B4-BE49-F238E27FC236}">
                <a16:creationId xmlns:a16="http://schemas.microsoft.com/office/drawing/2014/main" id="{AD9A1AB3-C181-4527-A52D-C0A340CBE501}"/>
              </a:ext>
            </a:extLst>
          </p:cNvPr>
          <p:cNvSpPr>
            <a:spLocks noChangeArrowheads="1"/>
          </p:cNvSpPr>
          <p:nvPr/>
        </p:nvSpPr>
        <p:spPr bwMode="auto">
          <a:xfrm>
            <a:off x="6096000" y="2438400"/>
            <a:ext cx="1219200" cy="457200"/>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defRPr/>
            </a:pPr>
            <a:r>
              <a:rPr lang="en-US" altLang="zh-CN" sz="2800" b="1">
                <a:effectLst>
                  <a:outerShdw blurRad="38100" dist="38100" dir="2700000" algn="tl">
                    <a:srgbClr val="C0C0C0"/>
                  </a:outerShdw>
                </a:effectLst>
              </a:rPr>
              <a:t>false</a:t>
            </a:r>
          </a:p>
        </p:txBody>
      </p:sp>
      <p:sp>
        <p:nvSpPr>
          <p:cNvPr id="49157" name="AutoShape 5"/>
          <p:cNvSpPr>
            <a:spLocks noChangeArrowheads="1"/>
          </p:cNvSpPr>
          <p:nvPr/>
        </p:nvSpPr>
        <p:spPr bwMode="auto">
          <a:xfrm>
            <a:off x="3124200" y="3486150"/>
            <a:ext cx="2128838" cy="685800"/>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000" b="1">
                <a:solidFill>
                  <a:srgbClr val="FF0000"/>
                </a:solidFill>
                <a:ea typeface="华文新魏" panose="02010800040101010101" pitchFamily="2" charset="-122"/>
              </a:rPr>
              <a:t>语句</a:t>
            </a:r>
            <a:r>
              <a:rPr lang="en-US" altLang="zh-CN" sz="4000" b="1">
                <a:solidFill>
                  <a:srgbClr val="FF0000"/>
                </a:solidFill>
                <a:ea typeface="华文新魏" panose="02010800040101010101" pitchFamily="2" charset="-122"/>
              </a:rPr>
              <a:t>1</a:t>
            </a:r>
          </a:p>
        </p:txBody>
      </p:sp>
      <p:sp>
        <p:nvSpPr>
          <p:cNvPr id="49158" name="AutoShape 6"/>
          <p:cNvSpPr>
            <a:spLocks noChangeArrowheads="1"/>
          </p:cNvSpPr>
          <p:nvPr/>
        </p:nvSpPr>
        <p:spPr bwMode="auto">
          <a:xfrm>
            <a:off x="2057400" y="1809750"/>
            <a:ext cx="4219575" cy="1143000"/>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000" b="1">
                <a:solidFill>
                  <a:srgbClr val="FF0000"/>
                </a:solidFill>
                <a:ea typeface="华文新魏" panose="02010800040101010101" pitchFamily="2" charset="-122"/>
              </a:rPr>
              <a:t>布尔表达式</a:t>
            </a:r>
          </a:p>
        </p:txBody>
      </p:sp>
      <p:sp>
        <p:nvSpPr>
          <p:cNvPr id="49159" name="Line 7"/>
          <p:cNvSpPr>
            <a:spLocks noChangeShapeType="1"/>
          </p:cNvSpPr>
          <p:nvPr/>
        </p:nvSpPr>
        <p:spPr bwMode="auto">
          <a:xfrm>
            <a:off x="4191000" y="2952750"/>
            <a:ext cx="0" cy="533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0" name="Line 8"/>
          <p:cNvSpPr>
            <a:spLocks noChangeShapeType="1"/>
          </p:cNvSpPr>
          <p:nvPr/>
        </p:nvSpPr>
        <p:spPr bwMode="auto">
          <a:xfrm>
            <a:off x="4191000" y="4191000"/>
            <a:ext cx="0" cy="533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1" name="Line 9"/>
          <p:cNvSpPr>
            <a:spLocks noChangeShapeType="1"/>
          </p:cNvSpPr>
          <p:nvPr/>
        </p:nvSpPr>
        <p:spPr bwMode="auto">
          <a:xfrm>
            <a:off x="4191000" y="4371975"/>
            <a:ext cx="2895600" cy="0"/>
          </a:xfrm>
          <a:prstGeom prst="line">
            <a:avLst/>
          </a:prstGeom>
          <a:noFill/>
          <a:ln w="762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62" name="Line 10"/>
          <p:cNvSpPr>
            <a:spLocks noChangeShapeType="1"/>
          </p:cNvSpPr>
          <p:nvPr/>
        </p:nvSpPr>
        <p:spPr bwMode="auto">
          <a:xfrm flipV="1">
            <a:off x="7053263" y="4171950"/>
            <a:ext cx="0" cy="24765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Line 11"/>
          <p:cNvSpPr>
            <a:spLocks noChangeShapeType="1"/>
          </p:cNvSpPr>
          <p:nvPr/>
        </p:nvSpPr>
        <p:spPr bwMode="auto">
          <a:xfrm>
            <a:off x="6248400" y="2371725"/>
            <a:ext cx="833438"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12"/>
          <p:cNvSpPr>
            <a:spLocks noChangeShapeType="1"/>
          </p:cNvSpPr>
          <p:nvPr/>
        </p:nvSpPr>
        <p:spPr bwMode="auto">
          <a:xfrm>
            <a:off x="4143375" y="1281113"/>
            <a:ext cx="0" cy="533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5" name="AutoShape 13"/>
          <p:cNvSpPr>
            <a:spLocks noChangeArrowheads="1"/>
          </p:cNvSpPr>
          <p:nvPr/>
        </p:nvSpPr>
        <p:spPr bwMode="auto">
          <a:xfrm>
            <a:off x="2743200" y="4724400"/>
            <a:ext cx="2895600" cy="685800"/>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000" b="1">
                <a:solidFill>
                  <a:srgbClr val="FF0000"/>
                </a:solidFill>
                <a:ea typeface="华文新魏" panose="02010800040101010101" pitchFamily="2" charset="-122"/>
              </a:rPr>
              <a:t>后续语句</a:t>
            </a:r>
          </a:p>
        </p:txBody>
      </p:sp>
      <p:sp>
        <p:nvSpPr>
          <p:cNvPr id="49166" name="AutoShape 14"/>
          <p:cNvSpPr>
            <a:spLocks noChangeArrowheads="1"/>
          </p:cNvSpPr>
          <p:nvPr/>
        </p:nvSpPr>
        <p:spPr bwMode="auto">
          <a:xfrm>
            <a:off x="6019800" y="3486150"/>
            <a:ext cx="2128838" cy="685800"/>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000" b="1">
                <a:solidFill>
                  <a:srgbClr val="FF0000"/>
                </a:solidFill>
                <a:ea typeface="华文新魏" panose="02010800040101010101" pitchFamily="2" charset="-122"/>
              </a:rPr>
              <a:t>语句</a:t>
            </a:r>
            <a:r>
              <a:rPr lang="en-US" altLang="zh-CN" sz="4000" b="1">
                <a:solidFill>
                  <a:srgbClr val="FF0000"/>
                </a:solidFill>
                <a:ea typeface="华文新魏" panose="02010800040101010101" pitchFamily="2" charset="-122"/>
              </a:rPr>
              <a:t>2</a:t>
            </a:r>
          </a:p>
        </p:txBody>
      </p:sp>
      <p:sp>
        <p:nvSpPr>
          <p:cNvPr id="49167" name="Line 15"/>
          <p:cNvSpPr>
            <a:spLocks noChangeShapeType="1"/>
          </p:cNvSpPr>
          <p:nvPr/>
        </p:nvSpPr>
        <p:spPr bwMode="auto">
          <a:xfrm>
            <a:off x="7086600" y="2343150"/>
            <a:ext cx="0" cy="1143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8" name="Text Box 16"/>
          <p:cNvSpPr txBox="1">
            <a:spLocks noChangeArrowheads="1"/>
          </p:cNvSpPr>
          <p:nvPr/>
        </p:nvSpPr>
        <p:spPr bwMode="auto">
          <a:xfrm>
            <a:off x="323850" y="2781300"/>
            <a:ext cx="20542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a:t>注意：</a:t>
            </a:r>
            <a:r>
              <a:rPr lang="en-US" altLang="zh-CN" b="1"/>
              <a:t>else</a:t>
            </a:r>
            <a:r>
              <a:rPr lang="zh-CN" altLang="en-US" b="1"/>
              <a:t>子句不能作为语句单独使用，它必须是</a:t>
            </a:r>
            <a:r>
              <a:rPr lang="en-US" altLang="zh-CN" b="1"/>
              <a:t>if</a:t>
            </a:r>
            <a:r>
              <a:rPr lang="zh-CN" altLang="en-US" b="1"/>
              <a:t>语句的一部分，与</a:t>
            </a:r>
            <a:r>
              <a:rPr lang="en-US" altLang="zh-CN" b="1"/>
              <a:t>if</a:t>
            </a:r>
            <a:r>
              <a:rPr lang="zh-CN" altLang="en-US" b="1"/>
              <a:t>配对使用</a:t>
            </a:r>
            <a:r>
              <a:rPr lang="zh-CN" altLang="en-US"/>
              <a:t>。</a:t>
            </a:r>
          </a:p>
        </p:txBody>
      </p:sp>
    </p:spTree>
  </p:cSld>
  <p:clrMapOvr>
    <a:masterClrMapping/>
  </p:clrMapOvr>
  <p:transition spd="slow">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38245348-DFD6-4711-9691-58A07E12691C}"/>
              </a:ext>
            </a:extLst>
          </p:cNvPr>
          <p:cNvSpPr>
            <a:spLocks noGrp="1" noChangeArrowheads="1"/>
          </p:cNvSpPr>
          <p:nvPr>
            <p:ph type="title"/>
          </p:nvPr>
        </p:nvSpPr>
        <p:spPr>
          <a:xfrm>
            <a:off x="668338" y="131763"/>
            <a:ext cx="8348662" cy="533400"/>
          </a:xfrm>
        </p:spPr>
        <p:txBody>
          <a:bodyPr/>
          <a:lstStyle/>
          <a:p>
            <a:pPr eaLnBrk="1" hangingPunct="1">
              <a:defRPr/>
            </a:pPr>
            <a:r>
              <a:rPr lang="zh-CN" altLang="en-US" sz="2800" b="1"/>
              <a:t>例：判断成绩是否优秀</a:t>
            </a:r>
            <a:r>
              <a:rPr lang="zh-CN" altLang="en-US" b="1"/>
              <a:t> </a:t>
            </a:r>
          </a:p>
        </p:txBody>
      </p:sp>
      <p:sp>
        <p:nvSpPr>
          <p:cNvPr id="50179" name="Rectangle 3"/>
          <p:cNvSpPr>
            <a:spLocks noGrp="1" noChangeArrowheads="1"/>
          </p:cNvSpPr>
          <p:nvPr>
            <p:ph type="body" idx="1"/>
          </p:nvPr>
        </p:nvSpPr>
        <p:spPr>
          <a:xfrm>
            <a:off x="517525" y="1212850"/>
            <a:ext cx="7912100" cy="4953000"/>
          </a:xfrm>
        </p:spPr>
        <p:txBody>
          <a:bodyPr/>
          <a:lstStyle/>
          <a:p>
            <a:pPr marL="533400" indent="-533400" algn="just" eaLnBrk="1" hangingPunct="1">
              <a:lnSpc>
                <a:spcPct val="80000"/>
              </a:lnSpc>
              <a:buClr>
                <a:schemeClr val="tx1"/>
              </a:buClr>
              <a:buFont typeface="Monotype Sorts" pitchFamily="1" charset="2"/>
              <a:buAutoNum type="arabicPeriod"/>
            </a:pPr>
            <a:r>
              <a:rPr lang="en-US" altLang="zh-CN" sz="2000" b="1"/>
              <a:t>class If_NoElse{</a:t>
            </a:r>
          </a:p>
          <a:p>
            <a:pPr marL="533400" indent="-533400" algn="just" eaLnBrk="1" hangingPunct="1">
              <a:lnSpc>
                <a:spcPct val="80000"/>
              </a:lnSpc>
              <a:buClr>
                <a:schemeClr val="tx1"/>
              </a:buClr>
              <a:buFont typeface="Monotype Sorts" pitchFamily="1" charset="2"/>
              <a:buAutoNum type="arabicPeriod"/>
            </a:pPr>
            <a:r>
              <a:rPr lang="en-US" altLang="zh-CN" sz="2000" b="1"/>
              <a:t> 	public static void main(String[ ] args){</a:t>
            </a:r>
          </a:p>
          <a:p>
            <a:pPr marL="533400" indent="-533400" algn="just" eaLnBrk="1" hangingPunct="1">
              <a:lnSpc>
                <a:spcPct val="80000"/>
              </a:lnSpc>
              <a:buClr>
                <a:schemeClr val="tx1"/>
              </a:buClr>
              <a:buFont typeface="Monotype Sorts" pitchFamily="1" charset="2"/>
              <a:buAutoNum type="arabicPeriod"/>
            </a:pPr>
            <a:r>
              <a:rPr lang="en-US" altLang="zh-CN" sz="2000" b="1"/>
              <a:t>    	int scoreOfMark=89;</a:t>
            </a:r>
          </a:p>
          <a:p>
            <a:pPr marL="533400" indent="-533400" algn="just" eaLnBrk="1" hangingPunct="1">
              <a:lnSpc>
                <a:spcPct val="80000"/>
              </a:lnSpc>
              <a:buClr>
                <a:schemeClr val="tx1"/>
              </a:buClr>
              <a:buFont typeface="Monotype Sorts" pitchFamily="1" charset="2"/>
              <a:buAutoNum type="arabicPeriod"/>
            </a:pPr>
            <a:r>
              <a:rPr lang="en-US" altLang="zh-CN" sz="2000" b="1"/>
              <a:t>    	if(scoreOfMark&gt;=90){ </a:t>
            </a:r>
          </a:p>
          <a:p>
            <a:pPr marL="533400" indent="-533400" algn="just" eaLnBrk="1" hangingPunct="1">
              <a:lnSpc>
                <a:spcPct val="80000"/>
              </a:lnSpc>
              <a:buClr>
                <a:schemeClr val="tx1"/>
              </a:buClr>
              <a:buFont typeface="Monotype Sorts" pitchFamily="1" charset="2"/>
              <a:buAutoNum type="arabicPeriod"/>
            </a:pPr>
            <a:r>
              <a:rPr lang="en-US" altLang="zh-CN" sz="2000" b="1"/>
              <a:t>              System.out.println(“</a:t>
            </a:r>
            <a:r>
              <a:rPr lang="zh-CN" altLang="en-US" sz="2000" b="1"/>
              <a:t>祝贺你</a:t>
            </a:r>
            <a:r>
              <a:rPr lang="en-US" altLang="zh-CN" sz="2000" b="1"/>
              <a:t>,</a:t>
            </a:r>
            <a:r>
              <a:rPr lang="zh-CN" altLang="en-US" sz="2000" b="1"/>
              <a:t>你的成绩优秀</a:t>
            </a:r>
            <a:r>
              <a:rPr lang="en-US" altLang="zh-CN" sz="2000" b="1"/>
              <a:t>");</a:t>
            </a:r>
          </a:p>
          <a:p>
            <a:pPr marL="533400" indent="-533400" algn="just" eaLnBrk="1" hangingPunct="1">
              <a:lnSpc>
                <a:spcPct val="80000"/>
              </a:lnSpc>
              <a:buClr>
                <a:schemeClr val="tx1"/>
              </a:buClr>
              <a:buFont typeface="Monotype Sorts" pitchFamily="1" charset="2"/>
              <a:buAutoNum type="arabicPeriod"/>
            </a:pPr>
            <a:r>
              <a:rPr lang="en-US" altLang="zh-CN" sz="2000" b="1"/>
              <a:t>     }</a:t>
            </a:r>
          </a:p>
          <a:p>
            <a:pPr marL="533400" indent="-533400" eaLnBrk="1" hangingPunct="1">
              <a:lnSpc>
                <a:spcPct val="80000"/>
              </a:lnSpc>
              <a:buClr>
                <a:schemeClr val="tx1"/>
              </a:buClr>
              <a:buFont typeface="Monotype Sorts" pitchFamily="1" charset="2"/>
              <a:buAutoNum type="arabicPeriod"/>
            </a:pPr>
            <a:r>
              <a:rPr lang="en-US" altLang="zh-CN" sz="2000" b="1"/>
              <a:t>     else{</a:t>
            </a:r>
            <a:br>
              <a:rPr lang="en-US" altLang="zh-CN" sz="2000" b="1"/>
            </a:br>
            <a:r>
              <a:rPr lang="en-US" altLang="zh-CN" sz="2000" b="1"/>
              <a:t>              System.out.println(“</a:t>
            </a:r>
            <a:r>
              <a:rPr lang="zh-CN" altLang="en-US" sz="2000" b="1"/>
              <a:t>你的成绩未达到优秀，请努力！</a:t>
            </a:r>
            <a:r>
              <a:rPr lang="en-US" altLang="zh-CN" sz="2000" b="1"/>
              <a:t>");</a:t>
            </a:r>
          </a:p>
          <a:p>
            <a:pPr marL="533400" indent="-533400" algn="just" eaLnBrk="1" hangingPunct="1">
              <a:lnSpc>
                <a:spcPct val="80000"/>
              </a:lnSpc>
              <a:buClr>
                <a:schemeClr val="tx1"/>
              </a:buClr>
              <a:buFont typeface="Monotype Sorts" pitchFamily="1" charset="2"/>
              <a:buAutoNum type="arabicPeriod"/>
            </a:pPr>
            <a:r>
              <a:rPr lang="en-US" altLang="zh-CN" sz="2000" b="1"/>
              <a:t>    }</a:t>
            </a:r>
          </a:p>
          <a:p>
            <a:pPr marL="533400" indent="-533400" algn="just" eaLnBrk="1" hangingPunct="1">
              <a:lnSpc>
                <a:spcPct val="80000"/>
              </a:lnSpc>
              <a:buClr>
                <a:schemeClr val="tx1"/>
              </a:buClr>
              <a:buFont typeface="Monotype Sorts" pitchFamily="1" charset="2"/>
              <a:buAutoNum type="arabicPeriod"/>
            </a:pPr>
            <a:r>
              <a:rPr lang="en-US" altLang="zh-CN" sz="2000" b="1"/>
              <a:t>  }</a:t>
            </a:r>
          </a:p>
          <a:p>
            <a:pPr marL="533400" indent="-533400" algn="just" eaLnBrk="1" hangingPunct="1">
              <a:lnSpc>
                <a:spcPct val="80000"/>
              </a:lnSpc>
              <a:buClr>
                <a:schemeClr val="tx1"/>
              </a:buClr>
              <a:buFont typeface="Monotype Sorts" pitchFamily="1" charset="2"/>
              <a:buAutoNum type="arabicPeriod"/>
            </a:pPr>
            <a:r>
              <a:rPr lang="en-US" altLang="zh-CN" sz="2000" b="1"/>
              <a:t>}</a:t>
            </a:r>
          </a:p>
        </p:txBody>
      </p:sp>
    </p:spTree>
  </p:cSld>
  <p:clrMapOvr>
    <a:masterClrMapping/>
  </p:clrMapOvr>
  <p:transition spd="slow">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88B80C8-F807-4179-9ED5-7884D252322A}"/>
              </a:ext>
            </a:extLst>
          </p:cNvPr>
          <p:cNvSpPr>
            <a:spLocks noGrp="1" noChangeArrowheads="1"/>
          </p:cNvSpPr>
          <p:nvPr>
            <p:ph type="title"/>
          </p:nvPr>
        </p:nvSpPr>
        <p:spPr>
          <a:xfrm>
            <a:off x="800100" y="0"/>
            <a:ext cx="7772400" cy="457200"/>
          </a:xfrm>
        </p:spPr>
        <p:txBody>
          <a:bodyPr/>
          <a:lstStyle/>
          <a:p>
            <a:pPr eaLnBrk="1" hangingPunct="1">
              <a:defRPr/>
            </a:pPr>
            <a:r>
              <a:rPr lang="en-US" altLang="zh-CN" sz="4600" b="1"/>
              <a:t>while </a:t>
            </a:r>
            <a:r>
              <a:rPr lang="zh-CN" altLang="en-US" sz="4600" b="1"/>
              <a:t>语句</a:t>
            </a:r>
          </a:p>
        </p:txBody>
      </p:sp>
      <p:sp>
        <p:nvSpPr>
          <p:cNvPr id="116739" name="Rectangle 3">
            <a:extLst>
              <a:ext uri="{FF2B5EF4-FFF2-40B4-BE49-F238E27FC236}">
                <a16:creationId xmlns:a16="http://schemas.microsoft.com/office/drawing/2014/main" id="{74D3688E-ECE8-46DB-82E7-127F68E44B24}"/>
              </a:ext>
            </a:extLst>
          </p:cNvPr>
          <p:cNvSpPr>
            <a:spLocks noGrp="1" noChangeArrowheads="1"/>
          </p:cNvSpPr>
          <p:nvPr>
            <p:ph type="body" idx="1"/>
          </p:nvPr>
        </p:nvSpPr>
        <p:spPr/>
        <p:txBody>
          <a:bodyPr/>
          <a:lstStyle/>
          <a:p>
            <a:pPr algn="just" eaLnBrk="1" hangingPunct="1">
              <a:buFont typeface="Wingdings" panose="05000000000000000000" pitchFamily="2" charset="2"/>
              <a:buNone/>
              <a:defRPr/>
            </a:pPr>
            <a:r>
              <a:rPr lang="en-US" altLang="zh-CN" sz="2800" b="1"/>
              <a:t> while </a:t>
            </a:r>
            <a:r>
              <a:rPr lang="zh-CN" altLang="en-US" sz="2800" b="1"/>
              <a:t>语句的语法形式为：</a:t>
            </a:r>
          </a:p>
          <a:p>
            <a:pPr algn="just" eaLnBrk="1" hangingPunct="1">
              <a:buFont typeface="Wingdings" panose="05000000000000000000" pitchFamily="2" charset="2"/>
              <a:buNone/>
              <a:defRPr/>
            </a:pPr>
            <a:r>
              <a:rPr lang="en-US" altLang="zh-CN" sz="2800" b="1"/>
              <a:t>   while (</a:t>
            </a:r>
            <a:r>
              <a:rPr lang="zh-CN" altLang="en-US" sz="2800" b="1" i="1"/>
              <a:t>布尔表达式</a:t>
            </a:r>
            <a:r>
              <a:rPr lang="en-US" altLang="zh-CN" sz="2800" b="1"/>
              <a:t>)</a:t>
            </a:r>
          </a:p>
          <a:p>
            <a:pPr algn="just" eaLnBrk="1" hangingPunct="1">
              <a:buFont typeface="Wingdings" panose="05000000000000000000" pitchFamily="2" charset="2"/>
              <a:buNone/>
              <a:defRPr/>
            </a:pPr>
            <a:r>
              <a:rPr lang="en-US" altLang="zh-CN" sz="2800" b="1"/>
              <a:t>     {</a:t>
            </a:r>
          </a:p>
          <a:p>
            <a:pPr algn="just" eaLnBrk="1" hangingPunct="1">
              <a:buFont typeface="Wingdings" panose="05000000000000000000" pitchFamily="2" charset="2"/>
              <a:buNone/>
              <a:defRPr/>
            </a:pPr>
            <a:r>
              <a:rPr lang="en-US" altLang="zh-CN" sz="2800" b="1" i="1"/>
              <a:t>		</a:t>
            </a:r>
            <a:r>
              <a:rPr lang="zh-CN" altLang="en-US" sz="2800" b="1" i="1"/>
              <a:t>语句</a:t>
            </a:r>
            <a:endParaRPr lang="zh-CN" altLang="en-US" sz="2800" b="1"/>
          </a:p>
          <a:p>
            <a:pPr eaLnBrk="1" hangingPunct="1">
              <a:buFont typeface="Wingdings" panose="05000000000000000000" pitchFamily="2" charset="2"/>
              <a:buNone/>
              <a:defRPr/>
            </a:pPr>
            <a:r>
              <a:rPr lang="en-US" altLang="zh-CN" sz="2800" b="1"/>
              <a:t>     } </a:t>
            </a:r>
          </a:p>
          <a:p>
            <a:pPr eaLnBrk="1" hangingPunct="1">
              <a:buFont typeface="Wingdings" panose="05000000000000000000" pitchFamily="2" charset="2"/>
              <a:buNone/>
              <a:defRPr/>
            </a:pPr>
            <a:r>
              <a:rPr lang="en-US" altLang="zh-CN" sz="2800" b="1"/>
              <a:t>    while </a:t>
            </a:r>
            <a:r>
              <a:rPr lang="zh-CN" altLang="en-US" sz="2800" b="1"/>
              <a:t>语句用于在</a:t>
            </a:r>
            <a:r>
              <a:rPr lang="zh-CN" altLang="en-US" sz="2800" b="1" i="1"/>
              <a:t>布尔表达式</a:t>
            </a:r>
            <a:r>
              <a:rPr lang="zh-CN" altLang="en-US" sz="2800" b="1"/>
              <a:t>（即测试条件）的值保持为真（</a:t>
            </a:r>
            <a:r>
              <a:rPr lang="en-US" altLang="zh-CN" sz="2800" b="1"/>
              <a:t>true</a:t>
            </a:r>
            <a:r>
              <a:rPr lang="zh-CN" altLang="en-US" sz="2800" b="1"/>
              <a:t>）时反复地执行其中的内嵌</a:t>
            </a:r>
            <a:r>
              <a:rPr lang="zh-CN" altLang="en-US" sz="2800" b="1" i="1"/>
              <a:t>语句</a:t>
            </a:r>
            <a:r>
              <a:rPr lang="zh-CN" altLang="en-US" sz="2800" b="1"/>
              <a:t>（一般叫做</a:t>
            </a:r>
            <a:r>
              <a:rPr lang="zh-CN" altLang="en-US" sz="2800" b="1">
                <a:solidFill>
                  <a:srgbClr val="FF0000"/>
                </a:solidFill>
              </a:rPr>
              <a:t>循环体</a:t>
            </a:r>
            <a:r>
              <a:rPr lang="zh-CN" altLang="en-US" sz="2800" b="1"/>
              <a:t>）。</a:t>
            </a:r>
            <a:r>
              <a:rPr lang="zh-CN" altLang="en-US" b="1">
                <a:effectLst>
                  <a:outerShdw blurRad="38100" dist="38100" dir="2700000" algn="tl">
                    <a:srgbClr val="C0C0C0"/>
                  </a:outerShdw>
                </a:effectLst>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90C0A439-BA08-44E7-9E70-05322C5CB786}"/>
              </a:ext>
            </a:extLst>
          </p:cNvPr>
          <p:cNvSpPr>
            <a:spLocks noGrp="1" noChangeArrowheads="1"/>
          </p:cNvSpPr>
          <p:nvPr>
            <p:ph type="title"/>
          </p:nvPr>
        </p:nvSpPr>
        <p:spPr>
          <a:xfrm>
            <a:off x="603250" y="0"/>
            <a:ext cx="7799388" cy="792163"/>
          </a:xfrm>
        </p:spPr>
        <p:txBody>
          <a:bodyPr/>
          <a:lstStyle/>
          <a:p>
            <a:pPr eaLnBrk="1" hangingPunct="1">
              <a:defRPr/>
            </a:pPr>
            <a:r>
              <a:rPr lang="en-US" altLang="zh-CN" sz="4600" b="1"/>
              <a:t>while </a:t>
            </a:r>
            <a:r>
              <a:rPr lang="zh-CN" altLang="en-US" sz="4600" b="1"/>
              <a:t>语句的流程图</a:t>
            </a:r>
            <a:r>
              <a:rPr lang="zh-CN" altLang="en-US" sz="3800" b="1"/>
              <a:t> </a:t>
            </a:r>
          </a:p>
        </p:txBody>
      </p:sp>
      <p:sp>
        <p:nvSpPr>
          <p:cNvPr id="117763" name="Rectangle 3">
            <a:extLst>
              <a:ext uri="{FF2B5EF4-FFF2-40B4-BE49-F238E27FC236}">
                <a16:creationId xmlns:a16="http://schemas.microsoft.com/office/drawing/2014/main" id="{0209CA69-7F11-403B-BF93-69EF7B566026}"/>
              </a:ext>
            </a:extLst>
          </p:cNvPr>
          <p:cNvSpPr>
            <a:spLocks noGrp="1" noChangeArrowheads="1"/>
          </p:cNvSpPr>
          <p:nvPr>
            <p:ph type="body" idx="1"/>
          </p:nvPr>
        </p:nvSpPr>
        <p:spPr>
          <a:xfrm>
            <a:off x="4787900" y="3429000"/>
            <a:ext cx="1290638" cy="315913"/>
          </a:xfrm>
        </p:spPr>
        <p:txBody>
          <a:bodyPr/>
          <a:lstStyle/>
          <a:p>
            <a:pPr eaLnBrk="1" hangingPunct="1">
              <a:lnSpc>
                <a:spcPct val="90000"/>
              </a:lnSpc>
              <a:buFont typeface="Wingdings" panose="05000000000000000000" pitchFamily="2" charset="2"/>
              <a:buNone/>
              <a:defRPr/>
            </a:pPr>
            <a:r>
              <a:rPr lang="en-US" altLang="zh-CN" sz="2600" b="1">
                <a:effectLst>
                  <a:outerShdw blurRad="38100" dist="38100" dir="2700000" algn="tl">
                    <a:srgbClr val="C0C0C0"/>
                  </a:outerShdw>
                </a:effectLst>
              </a:rPr>
              <a:t>True</a:t>
            </a:r>
          </a:p>
        </p:txBody>
      </p:sp>
      <p:sp>
        <p:nvSpPr>
          <p:cNvPr id="117764" name="Rectangle 4">
            <a:extLst>
              <a:ext uri="{FF2B5EF4-FFF2-40B4-BE49-F238E27FC236}">
                <a16:creationId xmlns:a16="http://schemas.microsoft.com/office/drawing/2014/main" id="{7B4B766E-CBB9-49EE-B30F-513CCDDD5E27}"/>
              </a:ext>
            </a:extLst>
          </p:cNvPr>
          <p:cNvSpPr>
            <a:spLocks noChangeArrowheads="1"/>
          </p:cNvSpPr>
          <p:nvPr/>
        </p:nvSpPr>
        <p:spPr bwMode="auto">
          <a:xfrm>
            <a:off x="6477000" y="2819400"/>
            <a:ext cx="1219200" cy="457200"/>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defRPr/>
            </a:pPr>
            <a:r>
              <a:rPr lang="en-US" altLang="zh-CN" sz="2800" b="1">
                <a:effectLst>
                  <a:outerShdw blurRad="38100" dist="38100" dir="2700000" algn="tl">
                    <a:srgbClr val="C0C0C0"/>
                  </a:outerShdw>
                </a:effectLst>
              </a:rPr>
              <a:t>false</a:t>
            </a:r>
          </a:p>
        </p:txBody>
      </p:sp>
      <p:grpSp>
        <p:nvGrpSpPr>
          <p:cNvPr id="52229" name="Group 5"/>
          <p:cNvGrpSpPr>
            <a:grpSpLocks/>
          </p:cNvGrpSpPr>
          <p:nvPr/>
        </p:nvGrpSpPr>
        <p:grpSpPr bwMode="auto">
          <a:xfrm>
            <a:off x="1116013" y="1268413"/>
            <a:ext cx="6510337" cy="4705350"/>
            <a:chOff x="960" y="1068"/>
            <a:chExt cx="4101" cy="2964"/>
          </a:xfrm>
        </p:grpSpPr>
        <p:sp>
          <p:nvSpPr>
            <p:cNvPr id="52230" name="Line 6"/>
            <p:cNvSpPr>
              <a:spLocks noChangeShapeType="1"/>
            </p:cNvSpPr>
            <p:nvPr/>
          </p:nvSpPr>
          <p:spPr bwMode="auto">
            <a:xfrm flipV="1">
              <a:off x="3216" y="3168"/>
              <a:ext cx="0" cy="33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31" name="Group 7"/>
            <p:cNvGrpSpPr>
              <a:grpSpLocks/>
            </p:cNvGrpSpPr>
            <p:nvPr/>
          </p:nvGrpSpPr>
          <p:grpSpPr bwMode="auto">
            <a:xfrm>
              <a:off x="960" y="1068"/>
              <a:ext cx="4101" cy="2964"/>
              <a:chOff x="960" y="1068"/>
              <a:chExt cx="4101" cy="2964"/>
            </a:xfrm>
          </p:grpSpPr>
          <p:grpSp>
            <p:nvGrpSpPr>
              <p:cNvPr id="52232" name="Group 8"/>
              <p:cNvGrpSpPr>
                <a:grpSpLocks/>
              </p:cNvGrpSpPr>
              <p:nvPr/>
            </p:nvGrpSpPr>
            <p:grpSpPr bwMode="auto">
              <a:xfrm>
                <a:off x="960" y="1068"/>
                <a:ext cx="3570" cy="2964"/>
                <a:chOff x="960" y="1068"/>
                <a:chExt cx="3570" cy="2964"/>
              </a:xfrm>
            </p:grpSpPr>
            <p:sp>
              <p:nvSpPr>
                <p:cNvPr id="52238" name="AutoShape 9"/>
                <p:cNvSpPr>
                  <a:spLocks noChangeArrowheads="1"/>
                </p:cNvSpPr>
                <p:nvPr/>
              </p:nvSpPr>
              <p:spPr bwMode="auto">
                <a:xfrm>
                  <a:off x="2307" y="2736"/>
                  <a:ext cx="1824" cy="432"/>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000" b="1">
                      <a:solidFill>
                        <a:srgbClr val="FF0000"/>
                      </a:solidFill>
                      <a:ea typeface="华文新魏" panose="02010800040101010101" pitchFamily="2" charset="-122"/>
                    </a:rPr>
                    <a:t>循环体</a:t>
                  </a:r>
                </a:p>
              </p:txBody>
            </p:sp>
            <p:sp>
              <p:nvSpPr>
                <p:cNvPr id="52239" name="AutoShape 10"/>
                <p:cNvSpPr>
                  <a:spLocks noChangeArrowheads="1"/>
                </p:cNvSpPr>
                <p:nvPr/>
              </p:nvSpPr>
              <p:spPr bwMode="auto">
                <a:xfrm>
                  <a:off x="1872" y="1680"/>
                  <a:ext cx="2658" cy="720"/>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3600" b="1">
                      <a:solidFill>
                        <a:srgbClr val="FF0000"/>
                      </a:solidFill>
                      <a:ea typeface="华文新魏" panose="02010800040101010101" pitchFamily="2" charset="-122"/>
                    </a:rPr>
                    <a:t>布尔表达式</a:t>
                  </a:r>
                </a:p>
              </p:txBody>
            </p:sp>
            <p:sp>
              <p:nvSpPr>
                <p:cNvPr id="52240" name="Line 11"/>
                <p:cNvSpPr>
                  <a:spLocks noChangeShapeType="1"/>
                </p:cNvSpPr>
                <p:nvPr/>
              </p:nvSpPr>
              <p:spPr bwMode="auto">
                <a:xfrm>
                  <a:off x="3216" y="2400"/>
                  <a:ext cx="0" cy="33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1" name="Line 12"/>
                <p:cNvSpPr>
                  <a:spLocks noChangeShapeType="1"/>
                </p:cNvSpPr>
                <p:nvPr/>
              </p:nvSpPr>
              <p:spPr bwMode="auto">
                <a:xfrm>
                  <a:off x="3207" y="1068"/>
                  <a:ext cx="0" cy="62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2" name="Line 13"/>
                <p:cNvSpPr>
                  <a:spLocks noChangeShapeType="1"/>
                </p:cNvSpPr>
                <p:nvPr/>
              </p:nvSpPr>
              <p:spPr bwMode="auto">
                <a:xfrm>
                  <a:off x="3207" y="3696"/>
                  <a:ext cx="0" cy="33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3" name="Line 14"/>
                <p:cNvSpPr>
                  <a:spLocks noChangeShapeType="1"/>
                </p:cNvSpPr>
                <p:nvPr/>
              </p:nvSpPr>
              <p:spPr bwMode="auto">
                <a:xfrm>
                  <a:off x="960" y="3477"/>
                  <a:ext cx="225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4" name="Line 15"/>
                <p:cNvSpPr>
                  <a:spLocks noChangeShapeType="1"/>
                </p:cNvSpPr>
                <p:nvPr/>
              </p:nvSpPr>
              <p:spPr bwMode="auto">
                <a:xfrm flipV="1">
                  <a:off x="960" y="1440"/>
                  <a:ext cx="0" cy="2064"/>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5" name="Line 16"/>
                <p:cNvSpPr>
                  <a:spLocks noChangeShapeType="1"/>
                </p:cNvSpPr>
                <p:nvPr/>
              </p:nvSpPr>
              <p:spPr bwMode="auto">
                <a:xfrm>
                  <a:off x="960" y="1455"/>
                  <a:ext cx="2256"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2233" name="Group 17"/>
              <p:cNvGrpSpPr>
                <a:grpSpLocks/>
              </p:cNvGrpSpPr>
              <p:nvPr/>
            </p:nvGrpSpPr>
            <p:grpSpPr bwMode="auto">
              <a:xfrm>
                <a:off x="3189" y="2028"/>
                <a:ext cx="1872" cy="1641"/>
                <a:chOff x="3189" y="2028"/>
                <a:chExt cx="1872" cy="1641"/>
              </a:xfrm>
            </p:grpSpPr>
            <p:sp>
              <p:nvSpPr>
                <p:cNvPr id="52234" name="Line 18"/>
                <p:cNvSpPr>
                  <a:spLocks noChangeShapeType="1"/>
                </p:cNvSpPr>
                <p:nvPr/>
              </p:nvSpPr>
              <p:spPr bwMode="auto">
                <a:xfrm>
                  <a:off x="3189" y="3669"/>
                  <a:ext cx="187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35" name="Group 19"/>
                <p:cNvGrpSpPr>
                  <a:grpSpLocks/>
                </p:cNvGrpSpPr>
                <p:nvPr/>
              </p:nvGrpSpPr>
              <p:grpSpPr bwMode="auto">
                <a:xfrm>
                  <a:off x="4482" y="2028"/>
                  <a:ext cx="576" cy="1632"/>
                  <a:chOff x="4482" y="2028"/>
                  <a:chExt cx="576" cy="1632"/>
                </a:xfrm>
              </p:grpSpPr>
              <p:sp>
                <p:nvSpPr>
                  <p:cNvPr id="52236" name="Line 20"/>
                  <p:cNvSpPr>
                    <a:spLocks noChangeShapeType="1"/>
                  </p:cNvSpPr>
                  <p:nvPr/>
                </p:nvSpPr>
                <p:spPr bwMode="auto">
                  <a:xfrm flipV="1">
                    <a:off x="5040" y="2028"/>
                    <a:ext cx="0" cy="16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21"/>
                  <p:cNvSpPr>
                    <a:spLocks noChangeShapeType="1"/>
                  </p:cNvSpPr>
                  <p:nvPr/>
                </p:nvSpPr>
                <p:spPr bwMode="auto">
                  <a:xfrm>
                    <a:off x="4482" y="2034"/>
                    <a:ext cx="5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Tree>
  </p:cSld>
  <p:clrMapOvr>
    <a:masterClrMapping/>
  </p:clrMapOvr>
  <p:transition spd="slow">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858E88AD-A1A6-4460-A15A-8345AAAEE534}"/>
              </a:ext>
            </a:extLst>
          </p:cNvPr>
          <p:cNvSpPr>
            <a:spLocks noGrp="1" noChangeArrowheads="1"/>
          </p:cNvSpPr>
          <p:nvPr>
            <p:ph type="title"/>
          </p:nvPr>
        </p:nvSpPr>
        <p:spPr>
          <a:xfrm>
            <a:off x="514350" y="128588"/>
            <a:ext cx="8229600" cy="463550"/>
          </a:xfrm>
        </p:spPr>
        <p:txBody>
          <a:bodyPr/>
          <a:lstStyle/>
          <a:p>
            <a:pPr eaLnBrk="1" hangingPunct="1">
              <a:defRPr/>
            </a:pPr>
            <a:r>
              <a:rPr lang="zh-CN" altLang="en-US" sz="3200" b="1"/>
              <a:t>例：用</a:t>
            </a:r>
            <a:r>
              <a:rPr lang="en-US" altLang="zh-CN" sz="3200" b="1"/>
              <a:t>while</a:t>
            </a:r>
            <a:r>
              <a:rPr lang="zh-CN" altLang="en-US" sz="3200" b="1"/>
              <a:t>语句求</a:t>
            </a:r>
            <a:r>
              <a:rPr lang="en-US" altLang="zh-CN" sz="3200" b="1"/>
              <a:t>1+2+…+10</a:t>
            </a:r>
            <a:r>
              <a:rPr lang="zh-CN" altLang="en-US" sz="3200" b="1"/>
              <a:t>的和。</a:t>
            </a:r>
            <a:r>
              <a:rPr lang="zh-CN" altLang="en-US" b="1"/>
              <a:t> </a:t>
            </a:r>
          </a:p>
        </p:txBody>
      </p:sp>
      <p:sp>
        <p:nvSpPr>
          <p:cNvPr id="53251" name="Rectangle 3"/>
          <p:cNvSpPr>
            <a:spLocks noGrp="1" noChangeArrowheads="1"/>
          </p:cNvSpPr>
          <p:nvPr>
            <p:ph type="body" idx="1"/>
          </p:nvPr>
        </p:nvSpPr>
        <p:spPr>
          <a:xfrm>
            <a:off x="582613" y="1052513"/>
            <a:ext cx="8177212" cy="5040312"/>
          </a:xfrm>
        </p:spPr>
        <p:txBody>
          <a:bodyPr/>
          <a:lstStyle/>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public class WhileOfSum{</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  	public static void main(String[ ] args) {</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    		int i,sum;</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    		sum=0; 		 //</a:t>
            </a:r>
            <a:r>
              <a:rPr lang="zh-CN" altLang="en-US" sz="2600" b="1"/>
              <a:t>累加器清</a:t>
            </a:r>
            <a:r>
              <a:rPr lang="en-US" altLang="zh-CN" sz="2600" b="1"/>
              <a:t>0</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    		i=1;			 //i</a:t>
            </a:r>
            <a:r>
              <a:rPr lang="zh-CN" altLang="en-US" sz="2600" b="1"/>
              <a:t>的初始值为</a:t>
            </a:r>
            <a:r>
              <a:rPr lang="en-US" altLang="zh-CN" sz="2600" b="1"/>
              <a:t>1</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 		while (i&lt;=10){</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      	      sum+=i;</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      	      i++;</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    	           }</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    		System.out.println("sum="+sum);</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  	  }</a:t>
            </a:r>
          </a:p>
          <a:p>
            <a:pPr marL="533400" indent="-533400" algn="just" eaLnBrk="1" hangingPunct="1">
              <a:lnSpc>
                <a:spcPct val="90000"/>
              </a:lnSpc>
              <a:spcBef>
                <a:spcPct val="0"/>
              </a:spcBef>
              <a:buClr>
                <a:schemeClr val="tx1"/>
              </a:buClr>
              <a:buFont typeface="Monotype Sorts" pitchFamily="1" charset="2"/>
              <a:buAutoNum type="arabicPeriod"/>
            </a:pPr>
            <a:r>
              <a:rPr lang="en-US" altLang="zh-CN" sz="2600" b="1"/>
              <a:t>}</a:t>
            </a:r>
          </a:p>
        </p:txBody>
      </p:sp>
    </p:spTree>
  </p:cSld>
  <p:clrMapOvr>
    <a:masterClrMapping/>
  </p:clrMapOvr>
  <p:transition spd="slow">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292FAB22-5788-4E3E-BF5A-FAB3160873FC}"/>
              </a:ext>
            </a:extLst>
          </p:cNvPr>
          <p:cNvSpPr>
            <a:spLocks noGrp="1" noChangeArrowheads="1"/>
          </p:cNvSpPr>
          <p:nvPr>
            <p:ph type="title"/>
          </p:nvPr>
        </p:nvSpPr>
        <p:spPr>
          <a:xfrm>
            <a:off x="771525" y="0"/>
            <a:ext cx="7772400" cy="457200"/>
          </a:xfrm>
        </p:spPr>
        <p:txBody>
          <a:bodyPr/>
          <a:lstStyle/>
          <a:p>
            <a:pPr algn="just" eaLnBrk="1" hangingPunct="1">
              <a:lnSpc>
                <a:spcPct val="90000"/>
              </a:lnSpc>
              <a:defRPr/>
            </a:pPr>
            <a:r>
              <a:rPr lang="en-US" altLang="zh-CN" sz="5000" b="1"/>
              <a:t>do </a:t>
            </a:r>
            <a:r>
              <a:rPr lang="zh-CN" altLang="en-US" sz="3600" b="1"/>
              <a:t>～</a:t>
            </a:r>
            <a:r>
              <a:rPr lang="en-US" altLang="zh-CN" sz="5000" b="1"/>
              <a:t> while</a:t>
            </a:r>
            <a:r>
              <a:rPr lang="zh-CN" altLang="en-US" sz="5000" b="1"/>
              <a:t>语句</a:t>
            </a:r>
            <a:r>
              <a:rPr lang="zh-CN" altLang="en-US" sz="3400" b="1"/>
              <a:t> </a:t>
            </a:r>
          </a:p>
        </p:txBody>
      </p:sp>
      <p:sp>
        <p:nvSpPr>
          <p:cNvPr id="54275" name="Rectangle 3"/>
          <p:cNvSpPr>
            <a:spLocks noGrp="1" noChangeArrowheads="1"/>
          </p:cNvSpPr>
          <p:nvPr>
            <p:ph type="body" idx="1"/>
          </p:nvPr>
        </p:nvSpPr>
        <p:spPr>
          <a:xfrm>
            <a:off x="539750" y="1412875"/>
            <a:ext cx="7867650" cy="4344988"/>
          </a:xfrm>
        </p:spPr>
        <p:txBody>
          <a:bodyPr/>
          <a:lstStyle/>
          <a:p>
            <a:pPr algn="just" eaLnBrk="1" hangingPunct="1">
              <a:lnSpc>
                <a:spcPct val="90000"/>
              </a:lnSpc>
              <a:buClr>
                <a:srgbClr val="00FF00"/>
              </a:buClr>
              <a:buFont typeface="Wingdings" panose="05000000000000000000" pitchFamily="2" charset="2"/>
              <a:buChar char="v"/>
            </a:pPr>
            <a:r>
              <a:rPr lang="en-US" altLang="zh-CN" sz="2800" b="1"/>
              <a:t>Java</a:t>
            </a:r>
            <a:r>
              <a:rPr lang="zh-CN" altLang="en-US" sz="2800" b="1"/>
              <a:t>还提供了另一个与</a:t>
            </a:r>
            <a:r>
              <a:rPr lang="en-US" altLang="zh-CN" sz="2800" b="1"/>
              <a:t>while</a:t>
            </a:r>
            <a:r>
              <a:rPr lang="zh-CN" altLang="en-US" sz="2800" b="1"/>
              <a:t>语句类似的语句：</a:t>
            </a:r>
            <a:r>
              <a:rPr lang="en-US" altLang="zh-CN" sz="2800" b="1"/>
              <a:t>do</a:t>
            </a:r>
            <a:r>
              <a:rPr lang="zh-CN" altLang="en-US" sz="2800" b="1"/>
              <a:t>～</a:t>
            </a:r>
            <a:r>
              <a:rPr lang="en-US" altLang="zh-CN" sz="2800" b="1"/>
              <a:t>while </a:t>
            </a:r>
            <a:r>
              <a:rPr lang="zh-CN" altLang="en-US" sz="2800" b="1"/>
              <a:t>语句。</a:t>
            </a:r>
          </a:p>
          <a:p>
            <a:pPr algn="just" eaLnBrk="1" hangingPunct="1">
              <a:lnSpc>
                <a:spcPct val="90000"/>
              </a:lnSpc>
              <a:buClr>
                <a:srgbClr val="00FF00"/>
              </a:buClr>
              <a:buFont typeface="Wingdings" panose="05000000000000000000" pitchFamily="2" charset="2"/>
              <a:buChar char="v"/>
            </a:pPr>
            <a:r>
              <a:rPr lang="en-US" altLang="zh-CN" sz="2800" b="1"/>
              <a:t>do</a:t>
            </a:r>
            <a:r>
              <a:rPr lang="zh-CN" altLang="en-US" sz="2800" b="1"/>
              <a:t>～</a:t>
            </a:r>
            <a:r>
              <a:rPr lang="en-US" altLang="zh-CN" sz="2800" b="1"/>
              <a:t>while </a:t>
            </a:r>
            <a:r>
              <a:rPr lang="zh-CN" altLang="en-US" sz="2800" b="1"/>
              <a:t>语句的语法形式如下： </a:t>
            </a:r>
          </a:p>
          <a:p>
            <a:pPr algn="just" eaLnBrk="1" hangingPunct="1">
              <a:lnSpc>
                <a:spcPct val="90000"/>
              </a:lnSpc>
              <a:buFont typeface="Wingdings" panose="05000000000000000000" pitchFamily="2" charset="2"/>
              <a:buNone/>
            </a:pPr>
            <a:r>
              <a:rPr lang="zh-CN" altLang="en-US" sz="2800" b="1"/>
              <a:t>		</a:t>
            </a:r>
            <a:r>
              <a:rPr lang="en-US" altLang="zh-CN" sz="2800" b="1"/>
              <a:t>do {</a:t>
            </a:r>
          </a:p>
          <a:p>
            <a:pPr algn="just" eaLnBrk="1" hangingPunct="1">
              <a:lnSpc>
                <a:spcPct val="90000"/>
              </a:lnSpc>
              <a:buFont typeface="Wingdings" panose="05000000000000000000" pitchFamily="2" charset="2"/>
              <a:buNone/>
            </a:pPr>
            <a:r>
              <a:rPr lang="en-US" altLang="zh-CN" sz="2800" b="1" i="1"/>
              <a:t>		     </a:t>
            </a:r>
            <a:r>
              <a:rPr lang="zh-CN" altLang="en-US" sz="2800" b="1" i="1"/>
              <a:t>语句；</a:t>
            </a:r>
            <a:endParaRPr lang="zh-CN" altLang="en-US" sz="2800" b="1"/>
          </a:p>
          <a:p>
            <a:pPr algn="just" eaLnBrk="1" hangingPunct="1">
              <a:lnSpc>
                <a:spcPct val="90000"/>
              </a:lnSpc>
              <a:buFont typeface="Wingdings" panose="05000000000000000000" pitchFamily="2" charset="2"/>
              <a:buNone/>
            </a:pPr>
            <a:r>
              <a:rPr lang="zh-CN" altLang="en-US" sz="2800" b="1"/>
              <a:t>		</a:t>
            </a:r>
            <a:r>
              <a:rPr lang="en-US" altLang="zh-CN" sz="2800" b="1"/>
              <a:t>} while (</a:t>
            </a:r>
            <a:r>
              <a:rPr lang="zh-CN" altLang="en-US" sz="2800" b="1" i="1"/>
              <a:t>布尔表达式</a:t>
            </a:r>
            <a:r>
              <a:rPr lang="en-US" altLang="zh-CN" sz="2800" b="1"/>
              <a:t>);</a:t>
            </a:r>
          </a:p>
          <a:p>
            <a:pPr eaLnBrk="1" hangingPunct="1">
              <a:lnSpc>
                <a:spcPct val="90000"/>
              </a:lnSpc>
              <a:buFont typeface="Wingdings" panose="05000000000000000000" pitchFamily="2" charset="2"/>
              <a:buNone/>
            </a:pPr>
            <a:r>
              <a:rPr lang="en-US" altLang="zh-CN" sz="2800"/>
              <a:t>    </a:t>
            </a:r>
            <a:endParaRPr lang="zh-CN" altLang="en-US" sz="2800" b="1"/>
          </a:p>
        </p:txBody>
      </p:sp>
    </p:spTree>
  </p:cSld>
  <p:clrMapOvr>
    <a:masterClrMapping/>
  </p:clrMapOvr>
  <p:transition spd="slow">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699FD00A-60E2-4F86-913B-2650C56E6CC2}"/>
              </a:ext>
            </a:extLst>
          </p:cNvPr>
          <p:cNvSpPr>
            <a:spLocks noGrp="1" noChangeArrowheads="1"/>
          </p:cNvSpPr>
          <p:nvPr>
            <p:ph type="title"/>
          </p:nvPr>
        </p:nvSpPr>
        <p:spPr>
          <a:xfrm>
            <a:off x="668338" y="133350"/>
            <a:ext cx="7772400" cy="573088"/>
          </a:xfrm>
        </p:spPr>
        <p:txBody>
          <a:bodyPr lIns="0" tIns="0" rIns="0" bIns="0"/>
          <a:lstStyle/>
          <a:p>
            <a:pPr eaLnBrk="1" hangingPunct="1">
              <a:defRPr/>
            </a:pPr>
            <a:r>
              <a:rPr lang="en-US" altLang="zh-CN" sz="3600" b="1"/>
              <a:t>do</a:t>
            </a:r>
            <a:r>
              <a:rPr lang="zh-CN" altLang="en-US" sz="3600" b="1"/>
              <a:t>～</a:t>
            </a:r>
            <a:r>
              <a:rPr lang="en-US" altLang="zh-CN" sz="3600" b="1"/>
              <a:t>while </a:t>
            </a:r>
            <a:r>
              <a:rPr lang="zh-CN" altLang="en-US" sz="3600" b="1"/>
              <a:t>语句的流程图</a:t>
            </a:r>
            <a:r>
              <a:rPr lang="zh-CN" altLang="en-US" sz="3800" b="1"/>
              <a:t> </a:t>
            </a:r>
          </a:p>
        </p:txBody>
      </p:sp>
      <p:sp>
        <p:nvSpPr>
          <p:cNvPr id="120835" name="Rectangle 3">
            <a:extLst>
              <a:ext uri="{FF2B5EF4-FFF2-40B4-BE49-F238E27FC236}">
                <a16:creationId xmlns:a16="http://schemas.microsoft.com/office/drawing/2014/main" id="{21AA2861-F783-4ABC-AE89-10D387BAC4BC}"/>
              </a:ext>
            </a:extLst>
          </p:cNvPr>
          <p:cNvSpPr>
            <a:spLocks noGrp="1" noChangeArrowheads="1"/>
          </p:cNvSpPr>
          <p:nvPr>
            <p:ph type="body" idx="1"/>
          </p:nvPr>
        </p:nvSpPr>
        <p:spPr>
          <a:xfrm>
            <a:off x="1763713" y="3573463"/>
            <a:ext cx="1290637" cy="501650"/>
          </a:xfrm>
        </p:spPr>
        <p:txBody>
          <a:bodyPr/>
          <a:lstStyle/>
          <a:p>
            <a:pPr eaLnBrk="1" hangingPunct="1">
              <a:lnSpc>
                <a:spcPct val="90000"/>
              </a:lnSpc>
              <a:buFont typeface="Wingdings" panose="05000000000000000000" pitchFamily="2" charset="2"/>
              <a:buNone/>
              <a:defRPr/>
            </a:pPr>
            <a:r>
              <a:rPr lang="en-US" altLang="zh-CN" sz="2600" b="1">
                <a:effectLst>
                  <a:outerShdw blurRad="38100" dist="38100" dir="2700000" algn="tl">
                    <a:srgbClr val="C0C0C0"/>
                  </a:outerShdw>
                </a:effectLst>
              </a:rPr>
              <a:t>true</a:t>
            </a:r>
          </a:p>
        </p:txBody>
      </p:sp>
      <p:grpSp>
        <p:nvGrpSpPr>
          <p:cNvPr id="55300" name="Group 4"/>
          <p:cNvGrpSpPr>
            <a:grpSpLocks/>
          </p:cNvGrpSpPr>
          <p:nvPr/>
        </p:nvGrpSpPr>
        <p:grpSpPr bwMode="auto">
          <a:xfrm>
            <a:off x="1476375" y="1268413"/>
            <a:ext cx="5715000" cy="4419600"/>
            <a:chOff x="864" y="912"/>
            <a:chExt cx="3600" cy="2784"/>
          </a:xfrm>
        </p:grpSpPr>
        <p:sp>
          <p:nvSpPr>
            <p:cNvPr id="55302" name="AutoShape 5"/>
            <p:cNvSpPr>
              <a:spLocks noChangeArrowheads="1"/>
            </p:cNvSpPr>
            <p:nvPr/>
          </p:nvSpPr>
          <p:spPr bwMode="auto">
            <a:xfrm>
              <a:off x="1797" y="1536"/>
              <a:ext cx="2619" cy="432"/>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000" b="1">
                  <a:solidFill>
                    <a:srgbClr val="FF0000"/>
                  </a:solidFill>
                  <a:ea typeface="华文新魏" panose="02010800040101010101" pitchFamily="2" charset="-122"/>
                </a:rPr>
                <a:t>循环体</a:t>
              </a:r>
            </a:p>
          </p:txBody>
        </p:sp>
        <p:sp>
          <p:nvSpPr>
            <p:cNvPr id="55303" name="AutoShape 6"/>
            <p:cNvSpPr>
              <a:spLocks noChangeArrowheads="1"/>
            </p:cNvSpPr>
            <p:nvPr/>
          </p:nvSpPr>
          <p:spPr bwMode="auto">
            <a:xfrm>
              <a:off x="1806" y="2304"/>
              <a:ext cx="2658" cy="720"/>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4000" b="1">
                  <a:solidFill>
                    <a:srgbClr val="FF0000"/>
                  </a:solidFill>
                  <a:ea typeface="华文新魏" panose="02010800040101010101" pitchFamily="2" charset="-122"/>
                </a:rPr>
                <a:t>布尔表达式</a:t>
              </a:r>
            </a:p>
          </p:txBody>
        </p:sp>
        <p:sp>
          <p:nvSpPr>
            <p:cNvPr id="55304" name="Line 7"/>
            <p:cNvSpPr>
              <a:spLocks noChangeShapeType="1"/>
            </p:cNvSpPr>
            <p:nvPr/>
          </p:nvSpPr>
          <p:spPr bwMode="auto">
            <a:xfrm>
              <a:off x="3120" y="1968"/>
              <a:ext cx="0" cy="33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5" name="Line 8"/>
            <p:cNvSpPr>
              <a:spLocks noChangeShapeType="1"/>
            </p:cNvSpPr>
            <p:nvPr/>
          </p:nvSpPr>
          <p:spPr bwMode="auto">
            <a:xfrm>
              <a:off x="3120" y="912"/>
              <a:ext cx="0" cy="62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6" name="Line 9"/>
            <p:cNvSpPr>
              <a:spLocks noChangeShapeType="1"/>
            </p:cNvSpPr>
            <p:nvPr/>
          </p:nvSpPr>
          <p:spPr bwMode="auto">
            <a:xfrm>
              <a:off x="3120" y="3024"/>
              <a:ext cx="0" cy="67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7" name="Line 10"/>
            <p:cNvSpPr>
              <a:spLocks noChangeShapeType="1"/>
            </p:cNvSpPr>
            <p:nvPr/>
          </p:nvSpPr>
          <p:spPr bwMode="auto">
            <a:xfrm>
              <a:off x="864" y="2667"/>
              <a:ext cx="96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Line 11"/>
            <p:cNvSpPr>
              <a:spLocks noChangeShapeType="1"/>
            </p:cNvSpPr>
            <p:nvPr/>
          </p:nvSpPr>
          <p:spPr bwMode="auto">
            <a:xfrm flipV="1">
              <a:off x="864" y="1248"/>
              <a:ext cx="0" cy="144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9" name="Line 12"/>
            <p:cNvSpPr>
              <a:spLocks noChangeShapeType="1"/>
            </p:cNvSpPr>
            <p:nvPr/>
          </p:nvSpPr>
          <p:spPr bwMode="auto">
            <a:xfrm>
              <a:off x="864" y="1263"/>
              <a:ext cx="2256"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0845" name="Rectangle 13">
            <a:extLst>
              <a:ext uri="{FF2B5EF4-FFF2-40B4-BE49-F238E27FC236}">
                <a16:creationId xmlns:a16="http://schemas.microsoft.com/office/drawing/2014/main" id="{A26159BD-372B-4918-9F33-0519CD6A0BEC}"/>
              </a:ext>
            </a:extLst>
          </p:cNvPr>
          <p:cNvSpPr>
            <a:spLocks noChangeArrowheads="1"/>
          </p:cNvSpPr>
          <p:nvPr/>
        </p:nvSpPr>
        <p:spPr bwMode="auto">
          <a:xfrm>
            <a:off x="5067300" y="4733925"/>
            <a:ext cx="1219200" cy="457200"/>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defRPr/>
            </a:pPr>
            <a:r>
              <a:rPr lang="en-US" altLang="zh-CN" sz="2800" b="1">
                <a:effectLst>
                  <a:outerShdw blurRad="38100" dist="38100" dir="2700000" algn="tl">
                    <a:srgbClr val="C0C0C0"/>
                  </a:outerShdw>
                </a:effectLst>
              </a:rPr>
              <a:t>false</a:t>
            </a: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2F2AF68-DC52-4B41-995A-C0858AE96D32}"/>
              </a:ext>
            </a:extLst>
          </p:cNvPr>
          <p:cNvSpPr>
            <a:spLocks noGrp="1" noChangeArrowheads="1"/>
          </p:cNvSpPr>
          <p:nvPr>
            <p:ph type="title"/>
          </p:nvPr>
        </p:nvSpPr>
        <p:spPr/>
        <p:txBody>
          <a:bodyPr/>
          <a:lstStyle/>
          <a:p>
            <a:pPr eaLnBrk="1" hangingPunct="1">
              <a:defRPr/>
            </a:pPr>
            <a:r>
              <a:rPr lang="zh-CN" altLang="en-US" b="1">
                <a:solidFill>
                  <a:schemeClr val="accent2"/>
                </a:solidFill>
              </a:rPr>
              <a:t>问题</a:t>
            </a:r>
            <a:r>
              <a:rPr lang="en-US" altLang="zh-CN" b="1">
                <a:solidFill>
                  <a:schemeClr val="accent2"/>
                </a:solidFill>
              </a:rPr>
              <a:t>: </a:t>
            </a:r>
            <a:r>
              <a:rPr lang="zh-CN" altLang="en-US" b="1">
                <a:solidFill>
                  <a:schemeClr val="accent2"/>
                </a:solidFill>
              </a:rPr>
              <a:t>是</a:t>
            </a:r>
            <a:r>
              <a:rPr lang="en-US" altLang="zh-CN" b="1">
                <a:solidFill>
                  <a:schemeClr val="accent2"/>
                </a:solidFill>
              </a:rPr>
              <a:t>/</a:t>
            </a:r>
            <a:r>
              <a:rPr lang="zh-CN" altLang="en-US" b="1">
                <a:solidFill>
                  <a:schemeClr val="accent2"/>
                </a:solidFill>
              </a:rPr>
              <a:t>不是 标识符</a:t>
            </a:r>
            <a:r>
              <a:rPr lang="en-US" altLang="zh-CN" b="1">
                <a:solidFill>
                  <a:schemeClr val="accent2"/>
                </a:solidFill>
              </a:rPr>
              <a:t>?</a:t>
            </a:r>
            <a:endParaRPr lang="zh-CN" altLang="en-US" b="1">
              <a:solidFill>
                <a:schemeClr val="accent2"/>
              </a:solidFill>
            </a:endParaRPr>
          </a:p>
        </p:txBody>
      </p:sp>
      <p:sp>
        <p:nvSpPr>
          <p:cNvPr id="9219" name="Rectangle 4"/>
          <p:cNvSpPr>
            <a:spLocks noChangeArrowheads="1"/>
          </p:cNvSpPr>
          <p:nvPr/>
        </p:nvSpPr>
        <p:spPr bwMode="auto">
          <a:xfrm>
            <a:off x="468313" y="1766888"/>
            <a:ext cx="388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669925" indent="-325438">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buClr>
                <a:schemeClr val="accent2"/>
              </a:buClr>
              <a:buSzPct val="60000"/>
              <a:buFont typeface="Wingdings" panose="05000000000000000000" pitchFamily="2" charset="2"/>
              <a:buNone/>
            </a:pPr>
            <a:r>
              <a:rPr lang="en-US" altLang="zh-CN" sz="3000" b="1">
                <a:ea typeface="宋体" panose="02010600030101010101" pitchFamily="2" charset="-122"/>
              </a:rPr>
              <a:t>myVariable </a:t>
            </a:r>
          </a:p>
          <a:p>
            <a:pPr lvl="1" eaLnBrk="1" hangingPunct="1">
              <a:buClr>
                <a:schemeClr val="accent2"/>
              </a:buClr>
              <a:buSzPct val="60000"/>
              <a:buFont typeface="Wingdings" panose="05000000000000000000" pitchFamily="2" charset="2"/>
              <a:buNone/>
            </a:pPr>
            <a:r>
              <a:rPr lang="en-US" altLang="zh-CN" sz="3000" b="1">
                <a:ea typeface="宋体" panose="02010600030101010101" pitchFamily="2" charset="-122"/>
              </a:rPr>
              <a:t>9pins</a:t>
            </a:r>
          </a:p>
          <a:p>
            <a:pPr lvl="1" eaLnBrk="1" hangingPunct="1">
              <a:buClr>
                <a:schemeClr val="accent2"/>
              </a:buClr>
              <a:buSzPct val="60000"/>
              <a:buFont typeface="Wingdings" panose="05000000000000000000" pitchFamily="2" charset="2"/>
              <a:buNone/>
            </a:pPr>
            <a:r>
              <a:rPr lang="en-US" altLang="zh-CN" sz="3000" b="1">
                <a:ea typeface="宋体" panose="02010600030101010101" pitchFamily="2" charset="-122"/>
              </a:rPr>
              <a:t>MYVARIABLE </a:t>
            </a:r>
          </a:p>
          <a:p>
            <a:pPr lvl="1" eaLnBrk="1" hangingPunct="1">
              <a:buClr>
                <a:schemeClr val="accent2"/>
              </a:buClr>
              <a:buSzPct val="60000"/>
              <a:buFont typeface="Wingdings" panose="05000000000000000000" pitchFamily="2" charset="2"/>
              <a:buNone/>
            </a:pPr>
            <a:r>
              <a:rPr lang="en-US" altLang="zh-CN" sz="3000" b="1">
                <a:ea typeface="宋体" panose="02010600030101010101" pitchFamily="2" charset="-122"/>
              </a:rPr>
              <a:t>i </a:t>
            </a:r>
          </a:p>
          <a:p>
            <a:pPr lvl="1" eaLnBrk="1" hangingPunct="1">
              <a:buClr>
                <a:schemeClr val="accent2"/>
              </a:buClr>
              <a:buSzPct val="60000"/>
              <a:buFont typeface="Wingdings" panose="05000000000000000000" pitchFamily="2" charset="2"/>
              <a:buNone/>
            </a:pPr>
            <a:r>
              <a:rPr lang="en-US" altLang="zh-CN" sz="3000" b="1">
                <a:ea typeface="宋体" panose="02010600030101010101" pitchFamily="2" charset="-122"/>
              </a:rPr>
              <a:t>a+c</a:t>
            </a:r>
          </a:p>
          <a:p>
            <a:pPr lvl="1" eaLnBrk="1" hangingPunct="1">
              <a:buClr>
                <a:schemeClr val="accent2"/>
              </a:buClr>
              <a:buSzPct val="60000"/>
              <a:buFont typeface="Wingdings" panose="05000000000000000000" pitchFamily="2" charset="2"/>
              <a:buNone/>
            </a:pPr>
            <a:r>
              <a:rPr lang="en-US" altLang="zh-CN" sz="3000" b="1">
                <a:ea typeface="宋体" panose="02010600030101010101" pitchFamily="2" charset="-122"/>
              </a:rPr>
              <a:t>testing1-2-3</a:t>
            </a:r>
          </a:p>
        </p:txBody>
      </p:sp>
      <p:sp>
        <p:nvSpPr>
          <p:cNvPr id="9220" name="Rectangle 5"/>
          <p:cNvSpPr>
            <a:spLocks noChangeArrowheads="1"/>
          </p:cNvSpPr>
          <p:nvPr/>
        </p:nvSpPr>
        <p:spPr bwMode="auto">
          <a:xfrm>
            <a:off x="4811713" y="1695450"/>
            <a:ext cx="3505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buFontTx/>
              <a:buNone/>
            </a:pPr>
            <a:r>
              <a:rPr lang="en-US" altLang="zh-CN" sz="3600" b="1">
                <a:ea typeface="宋体" panose="02010600030101010101" pitchFamily="2" charset="-122"/>
              </a:rPr>
              <a:t>_myvariable</a:t>
            </a:r>
            <a:endParaRPr lang="en-US" altLang="zh-CN" sz="3200" b="1">
              <a:ea typeface="宋体" panose="02010600030101010101" pitchFamily="2" charset="-122"/>
            </a:endParaRPr>
          </a:p>
          <a:p>
            <a:pPr lvl="1" eaLnBrk="1" hangingPunct="1">
              <a:lnSpc>
                <a:spcPct val="90000"/>
              </a:lnSpc>
              <a:buFontTx/>
              <a:buNone/>
            </a:pPr>
            <a:r>
              <a:rPr lang="en-US" altLang="zh-CN" sz="3200" b="1">
                <a:ea typeface="宋体" panose="02010600030101010101" pitchFamily="2" charset="-122"/>
              </a:rPr>
              <a:t>java&amp;uml</a:t>
            </a:r>
          </a:p>
          <a:p>
            <a:pPr lvl="1" eaLnBrk="1" hangingPunct="1">
              <a:lnSpc>
                <a:spcPct val="90000"/>
              </a:lnSpc>
              <a:buFontTx/>
              <a:buNone/>
            </a:pPr>
            <a:r>
              <a:rPr lang="en-US" altLang="zh-CN" sz="3200" b="1">
                <a:ea typeface="宋体" panose="02010600030101010101" pitchFamily="2" charset="-122"/>
              </a:rPr>
              <a:t>My Variable</a:t>
            </a:r>
          </a:p>
          <a:p>
            <a:pPr lvl="1" eaLnBrk="1" hangingPunct="1">
              <a:lnSpc>
                <a:spcPct val="90000"/>
              </a:lnSpc>
              <a:buFontTx/>
              <a:buNone/>
            </a:pPr>
            <a:r>
              <a:rPr lang="en-US" altLang="zh-CN" sz="3200" b="1">
                <a:ea typeface="宋体" panose="02010600030101010101" pitchFamily="2" charset="-122"/>
              </a:rPr>
              <a:t>$myvariable </a:t>
            </a:r>
          </a:p>
          <a:p>
            <a:pPr lvl="1" eaLnBrk="1" hangingPunct="1">
              <a:lnSpc>
                <a:spcPct val="90000"/>
              </a:lnSpc>
              <a:buFontTx/>
              <a:buNone/>
            </a:pPr>
            <a:r>
              <a:rPr lang="en-US" altLang="zh-CN" sz="3200" b="1">
                <a:ea typeface="宋体" panose="02010600030101010101" pitchFamily="2" charset="-122"/>
              </a:rPr>
              <a:t>_9pins  </a:t>
            </a:r>
          </a:p>
          <a:p>
            <a:pPr lvl="1" eaLnBrk="1" hangingPunct="1">
              <a:lnSpc>
                <a:spcPct val="90000"/>
              </a:lnSpc>
              <a:buFontTx/>
              <a:buNone/>
            </a:pPr>
            <a:r>
              <a:rPr lang="en-US" altLang="zh-CN" sz="3200" b="1">
                <a:ea typeface="宋体" panose="02010600030101010101" pitchFamily="2" charset="-122"/>
              </a:rPr>
              <a:t>It's</a:t>
            </a:r>
          </a:p>
          <a:p>
            <a:pPr lvl="1" eaLnBrk="1" hangingPunct="1">
              <a:lnSpc>
                <a:spcPct val="90000"/>
              </a:lnSpc>
              <a:buFontTx/>
              <a:buNone/>
            </a:pPr>
            <a:r>
              <a:rPr lang="zh-CN" altLang="en-US" sz="3200" b="1">
                <a:ea typeface="宋体" panose="02010600030101010101" pitchFamily="2" charset="-122"/>
              </a:rPr>
              <a:t>猫</a:t>
            </a:r>
          </a:p>
        </p:txBody>
      </p:sp>
      <p:grpSp>
        <p:nvGrpSpPr>
          <p:cNvPr id="2" name="Group 6"/>
          <p:cNvGrpSpPr>
            <a:grpSpLocks/>
          </p:cNvGrpSpPr>
          <p:nvPr/>
        </p:nvGrpSpPr>
        <p:grpSpPr bwMode="auto">
          <a:xfrm>
            <a:off x="3132138" y="1844675"/>
            <a:ext cx="685800" cy="381000"/>
            <a:chOff x="672" y="3456"/>
            <a:chExt cx="432" cy="240"/>
          </a:xfrm>
        </p:grpSpPr>
        <p:sp>
          <p:nvSpPr>
            <p:cNvPr id="9258" name="Line 7"/>
            <p:cNvSpPr>
              <a:spLocks noChangeShapeType="1"/>
            </p:cNvSpPr>
            <p:nvPr/>
          </p:nvSpPr>
          <p:spPr bwMode="auto">
            <a:xfrm>
              <a:off x="672" y="3552"/>
              <a:ext cx="144" cy="1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9" name="Line 8"/>
            <p:cNvSpPr>
              <a:spLocks noChangeShapeType="1"/>
            </p:cNvSpPr>
            <p:nvPr/>
          </p:nvSpPr>
          <p:spPr bwMode="auto">
            <a:xfrm flipV="1">
              <a:off x="768" y="3456"/>
              <a:ext cx="336" cy="24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9"/>
          <p:cNvGrpSpPr>
            <a:grpSpLocks/>
          </p:cNvGrpSpPr>
          <p:nvPr/>
        </p:nvGrpSpPr>
        <p:grpSpPr bwMode="auto">
          <a:xfrm>
            <a:off x="2525713" y="2457450"/>
            <a:ext cx="360362" cy="360363"/>
            <a:chOff x="1584" y="3456"/>
            <a:chExt cx="227" cy="227"/>
          </a:xfrm>
        </p:grpSpPr>
        <p:sp>
          <p:nvSpPr>
            <p:cNvPr id="9256" name="Line 10"/>
            <p:cNvSpPr>
              <a:spLocks noChangeShapeType="1"/>
            </p:cNvSpPr>
            <p:nvPr/>
          </p:nvSpPr>
          <p:spPr bwMode="auto">
            <a:xfrm>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7" name="Line 11"/>
            <p:cNvSpPr>
              <a:spLocks noChangeShapeType="1"/>
            </p:cNvSpPr>
            <p:nvPr/>
          </p:nvSpPr>
          <p:spPr bwMode="auto">
            <a:xfrm flipV="1">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2"/>
          <p:cNvGrpSpPr>
            <a:grpSpLocks/>
          </p:cNvGrpSpPr>
          <p:nvPr/>
        </p:nvGrpSpPr>
        <p:grpSpPr bwMode="auto">
          <a:xfrm>
            <a:off x="3635375" y="2924175"/>
            <a:ext cx="685800" cy="381000"/>
            <a:chOff x="672" y="3456"/>
            <a:chExt cx="432" cy="240"/>
          </a:xfrm>
        </p:grpSpPr>
        <p:sp>
          <p:nvSpPr>
            <p:cNvPr id="9254" name="Line 13"/>
            <p:cNvSpPr>
              <a:spLocks noChangeShapeType="1"/>
            </p:cNvSpPr>
            <p:nvPr/>
          </p:nvSpPr>
          <p:spPr bwMode="auto">
            <a:xfrm>
              <a:off x="672" y="3552"/>
              <a:ext cx="144" cy="1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5" name="Line 14"/>
            <p:cNvSpPr>
              <a:spLocks noChangeShapeType="1"/>
            </p:cNvSpPr>
            <p:nvPr/>
          </p:nvSpPr>
          <p:spPr bwMode="auto">
            <a:xfrm flipV="1">
              <a:off x="768" y="3456"/>
              <a:ext cx="336" cy="24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5"/>
          <p:cNvGrpSpPr>
            <a:grpSpLocks/>
          </p:cNvGrpSpPr>
          <p:nvPr/>
        </p:nvGrpSpPr>
        <p:grpSpPr bwMode="auto">
          <a:xfrm>
            <a:off x="1763713" y="3448050"/>
            <a:ext cx="685800" cy="381000"/>
            <a:chOff x="672" y="3456"/>
            <a:chExt cx="432" cy="240"/>
          </a:xfrm>
        </p:grpSpPr>
        <p:sp>
          <p:nvSpPr>
            <p:cNvPr id="9252" name="Line 16"/>
            <p:cNvSpPr>
              <a:spLocks noChangeShapeType="1"/>
            </p:cNvSpPr>
            <p:nvPr/>
          </p:nvSpPr>
          <p:spPr bwMode="auto">
            <a:xfrm>
              <a:off x="672" y="3552"/>
              <a:ext cx="144" cy="1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3" name="Line 17"/>
            <p:cNvSpPr>
              <a:spLocks noChangeShapeType="1"/>
            </p:cNvSpPr>
            <p:nvPr/>
          </p:nvSpPr>
          <p:spPr bwMode="auto">
            <a:xfrm flipV="1">
              <a:off x="768" y="3456"/>
              <a:ext cx="336" cy="24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18"/>
          <p:cNvGrpSpPr>
            <a:grpSpLocks/>
          </p:cNvGrpSpPr>
          <p:nvPr/>
        </p:nvGrpSpPr>
        <p:grpSpPr bwMode="auto">
          <a:xfrm>
            <a:off x="6259513" y="5048250"/>
            <a:ext cx="685800" cy="381000"/>
            <a:chOff x="672" y="3456"/>
            <a:chExt cx="432" cy="240"/>
          </a:xfrm>
        </p:grpSpPr>
        <p:sp>
          <p:nvSpPr>
            <p:cNvPr id="9250" name="Line 19"/>
            <p:cNvSpPr>
              <a:spLocks noChangeShapeType="1"/>
            </p:cNvSpPr>
            <p:nvPr/>
          </p:nvSpPr>
          <p:spPr bwMode="auto">
            <a:xfrm>
              <a:off x="672" y="3552"/>
              <a:ext cx="144" cy="1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1" name="Line 20"/>
            <p:cNvSpPr>
              <a:spLocks noChangeShapeType="1"/>
            </p:cNvSpPr>
            <p:nvPr/>
          </p:nvSpPr>
          <p:spPr bwMode="auto">
            <a:xfrm flipV="1">
              <a:off x="768" y="3456"/>
              <a:ext cx="336" cy="24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1"/>
          <p:cNvGrpSpPr>
            <a:grpSpLocks/>
          </p:cNvGrpSpPr>
          <p:nvPr/>
        </p:nvGrpSpPr>
        <p:grpSpPr bwMode="auto">
          <a:xfrm>
            <a:off x="8012113" y="2914650"/>
            <a:ext cx="360362" cy="360363"/>
            <a:chOff x="1584" y="3456"/>
            <a:chExt cx="227" cy="227"/>
          </a:xfrm>
        </p:grpSpPr>
        <p:sp>
          <p:nvSpPr>
            <p:cNvPr id="9248" name="Line 22"/>
            <p:cNvSpPr>
              <a:spLocks noChangeShapeType="1"/>
            </p:cNvSpPr>
            <p:nvPr/>
          </p:nvSpPr>
          <p:spPr bwMode="auto">
            <a:xfrm>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9" name="Line 23"/>
            <p:cNvSpPr>
              <a:spLocks noChangeShapeType="1"/>
            </p:cNvSpPr>
            <p:nvPr/>
          </p:nvSpPr>
          <p:spPr bwMode="auto">
            <a:xfrm flipV="1">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4"/>
          <p:cNvGrpSpPr>
            <a:grpSpLocks/>
          </p:cNvGrpSpPr>
          <p:nvPr/>
        </p:nvGrpSpPr>
        <p:grpSpPr bwMode="auto">
          <a:xfrm>
            <a:off x="7097713" y="3905250"/>
            <a:ext cx="685800" cy="381000"/>
            <a:chOff x="672" y="3456"/>
            <a:chExt cx="432" cy="240"/>
          </a:xfrm>
        </p:grpSpPr>
        <p:sp>
          <p:nvSpPr>
            <p:cNvPr id="9246" name="Line 25"/>
            <p:cNvSpPr>
              <a:spLocks noChangeShapeType="1"/>
            </p:cNvSpPr>
            <p:nvPr/>
          </p:nvSpPr>
          <p:spPr bwMode="auto">
            <a:xfrm>
              <a:off x="672" y="3552"/>
              <a:ext cx="144" cy="1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7" name="Line 26"/>
            <p:cNvSpPr>
              <a:spLocks noChangeShapeType="1"/>
            </p:cNvSpPr>
            <p:nvPr/>
          </p:nvSpPr>
          <p:spPr bwMode="auto">
            <a:xfrm flipV="1">
              <a:off x="768" y="3456"/>
              <a:ext cx="336" cy="24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27"/>
          <p:cNvGrpSpPr>
            <a:grpSpLocks/>
          </p:cNvGrpSpPr>
          <p:nvPr/>
        </p:nvGrpSpPr>
        <p:grpSpPr bwMode="auto">
          <a:xfrm>
            <a:off x="7935913" y="3448050"/>
            <a:ext cx="685800" cy="381000"/>
            <a:chOff x="672" y="3456"/>
            <a:chExt cx="432" cy="240"/>
          </a:xfrm>
        </p:grpSpPr>
        <p:sp>
          <p:nvSpPr>
            <p:cNvPr id="9244" name="Line 28"/>
            <p:cNvSpPr>
              <a:spLocks noChangeShapeType="1"/>
            </p:cNvSpPr>
            <p:nvPr/>
          </p:nvSpPr>
          <p:spPr bwMode="auto">
            <a:xfrm>
              <a:off x="672" y="3552"/>
              <a:ext cx="144" cy="1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29"/>
            <p:cNvSpPr>
              <a:spLocks noChangeShapeType="1"/>
            </p:cNvSpPr>
            <p:nvPr/>
          </p:nvSpPr>
          <p:spPr bwMode="auto">
            <a:xfrm flipV="1">
              <a:off x="768" y="3456"/>
              <a:ext cx="336" cy="24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0"/>
          <p:cNvGrpSpPr>
            <a:grpSpLocks/>
          </p:cNvGrpSpPr>
          <p:nvPr/>
        </p:nvGrpSpPr>
        <p:grpSpPr bwMode="auto">
          <a:xfrm>
            <a:off x="8164513" y="1771650"/>
            <a:ext cx="685800" cy="381000"/>
            <a:chOff x="672" y="3456"/>
            <a:chExt cx="432" cy="240"/>
          </a:xfrm>
        </p:grpSpPr>
        <p:sp>
          <p:nvSpPr>
            <p:cNvPr id="9242" name="Line 31"/>
            <p:cNvSpPr>
              <a:spLocks noChangeShapeType="1"/>
            </p:cNvSpPr>
            <p:nvPr/>
          </p:nvSpPr>
          <p:spPr bwMode="auto">
            <a:xfrm>
              <a:off x="672" y="3552"/>
              <a:ext cx="144" cy="1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32"/>
            <p:cNvSpPr>
              <a:spLocks noChangeShapeType="1"/>
            </p:cNvSpPr>
            <p:nvPr/>
          </p:nvSpPr>
          <p:spPr bwMode="auto">
            <a:xfrm flipV="1">
              <a:off x="768" y="3456"/>
              <a:ext cx="336" cy="24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3"/>
          <p:cNvGrpSpPr>
            <a:grpSpLocks/>
          </p:cNvGrpSpPr>
          <p:nvPr/>
        </p:nvGrpSpPr>
        <p:grpSpPr bwMode="auto">
          <a:xfrm>
            <a:off x="8012113" y="2381250"/>
            <a:ext cx="360362" cy="360363"/>
            <a:chOff x="1584" y="3456"/>
            <a:chExt cx="227" cy="227"/>
          </a:xfrm>
        </p:grpSpPr>
        <p:sp>
          <p:nvSpPr>
            <p:cNvPr id="9240" name="Line 34"/>
            <p:cNvSpPr>
              <a:spLocks noChangeShapeType="1"/>
            </p:cNvSpPr>
            <p:nvPr/>
          </p:nvSpPr>
          <p:spPr bwMode="auto">
            <a:xfrm>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1" name="Line 35"/>
            <p:cNvSpPr>
              <a:spLocks noChangeShapeType="1"/>
            </p:cNvSpPr>
            <p:nvPr/>
          </p:nvSpPr>
          <p:spPr bwMode="auto">
            <a:xfrm flipV="1">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36"/>
          <p:cNvGrpSpPr>
            <a:grpSpLocks/>
          </p:cNvGrpSpPr>
          <p:nvPr/>
        </p:nvGrpSpPr>
        <p:grpSpPr bwMode="auto">
          <a:xfrm>
            <a:off x="3492500" y="4581525"/>
            <a:ext cx="360363" cy="360363"/>
            <a:chOff x="1584" y="3456"/>
            <a:chExt cx="227" cy="227"/>
          </a:xfrm>
        </p:grpSpPr>
        <p:sp>
          <p:nvSpPr>
            <p:cNvPr id="9238" name="Line 37"/>
            <p:cNvSpPr>
              <a:spLocks noChangeShapeType="1"/>
            </p:cNvSpPr>
            <p:nvPr/>
          </p:nvSpPr>
          <p:spPr bwMode="auto">
            <a:xfrm>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Line 38"/>
            <p:cNvSpPr>
              <a:spLocks noChangeShapeType="1"/>
            </p:cNvSpPr>
            <p:nvPr/>
          </p:nvSpPr>
          <p:spPr bwMode="auto">
            <a:xfrm flipV="1">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39"/>
          <p:cNvGrpSpPr>
            <a:grpSpLocks/>
          </p:cNvGrpSpPr>
          <p:nvPr/>
        </p:nvGrpSpPr>
        <p:grpSpPr bwMode="auto">
          <a:xfrm>
            <a:off x="2220913" y="4133850"/>
            <a:ext cx="360362" cy="360363"/>
            <a:chOff x="1584" y="3456"/>
            <a:chExt cx="227" cy="227"/>
          </a:xfrm>
        </p:grpSpPr>
        <p:sp>
          <p:nvSpPr>
            <p:cNvPr id="9236" name="Line 40"/>
            <p:cNvSpPr>
              <a:spLocks noChangeShapeType="1"/>
            </p:cNvSpPr>
            <p:nvPr/>
          </p:nvSpPr>
          <p:spPr bwMode="auto">
            <a:xfrm>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41"/>
            <p:cNvSpPr>
              <a:spLocks noChangeShapeType="1"/>
            </p:cNvSpPr>
            <p:nvPr/>
          </p:nvSpPr>
          <p:spPr bwMode="auto">
            <a:xfrm flipV="1">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2"/>
          <p:cNvGrpSpPr>
            <a:grpSpLocks/>
          </p:cNvGrpSpPr>
          <p:nvPr/>
        </p:nvGrpSpPr>
        <p:grpSpPr bwMode="auto">
          <a:xfrm>
            <a:off x="6488113" y="4514850"/>
            <a:ext cx="360362" cy="360363"/>
            <a:chOff x="1584" y="3456"/>
            <a:chExt cx="227" cy="227"/>
          </a:xfrm>
        </p:grpSpPr>
        <p:sp>
          <p:nvSpPr>
            <p:cNvPr id="9234" name="Line 43"/>
            <p:cNvSpPr>
              <a:spLocks noChangeShapeType="1"/>
            </p:cNvSpPr>
            <p:nvPr/>
          </p:nvSpPr>
          <p:spPr bwMode="auto">
            <a:xfrm>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44"/>
            <p:cNvSpPr>
              <a:spLocks noChangeShapeType="1"/>
            </p:cNvSpPr>
            <p:nvPr/>
          </p:nvSpPr>
          <p:spPr bwMode="auto">
            <a:xfrm flipV="1">
              <a:off x="1584" y="3456"/>
              <a:ext cx="227"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0-#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0-#ppt_w/2"/>
                                          </p:val>
                                        </p:tav>
                                        <p:tav tm="100000">
                                          <p:val>
                                            <p:strVal val="#ppt_x"/>
                                          </p:val>
                                        </p:tav>
                                      </p:tavLst>
                                    </p:anim>
                                    <p:anim calcmode="lin" valueType="num">
                                      <p:cBhvr additive="base">
                                        <p:cTn id="6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0-#ppt_w/2"/>
                                          </p:val>
                                        </p:tav>
                                        <p:tav tm="100000">
                                          <p:val>
                                            <p:strVal val="#ppt_x"/>
                                          </p:val>
                                        </p:tav>
                                      </p:tavLst>
                                    </p:anim>
                                    <p:anim calcmode="lin" valueType="num">
                                      <p:cBhvr additive="base">
                                        <p:cTn id="6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1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500" fill="hold"/>
                                        <p:tgtEl>
                                          <p:spTgt spid="6"/>
                                        </p:tgtEl>
                                        <p:attrNameLst>
                                          <p:attrName>ppt_x</p:attrName>
                                        </p:attrNameLst>
                                      </p:cBhvr>
                                      <p:tavLst>
                                        <p:tav tm="0">
                                          <p:val>
                                            <p:strVal val="0-#ppt_w/2"/>
                                          </p:val>
                                        </p:tav>
                                        <p:tav tm="100000">
                                          <p:val>
                                            <p:strVal val="#ppt_x"/>
                                          </p:val>
                                        </p:tav>
                                      </p:tavLst>
                                    </p:anim>
                                    <p:anim calcmode="lin" valueType="num">
                                      <p:cBhvr additive="base">
                                        <p:cTn id="7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C63937F-86EC-4790-ABA5-CBA36AD8B408}"/>
              </a:ext>
            </a:extLst>
          </p:cNvPr>
          <p:cNvSpPr>
            <a:spLocks noGrp="1" noChangeArrowheads="1"/>
          </p:cNvSpPr>
          <p:nvPr>
            <p:ph type="title"/>
          </p:nvPr>
        </p:nvSpPr>
        <p:spPr>
          <a:xfrm>
            <a:off x="579438" y="117475"/>
            <a:ext cx="7772400" cy="527050"/>
          </a:xfrm>
        </p:spPr>
        <p:txBody>
          <a:bodyPr/>
          <a:lstStyle/>
          <a:p>
            <a:pPr eaLnBrk="1" hangingPunct="1">
              <a:defRPr/>
            </a:pPr>
            <a:r>
              <a:rPr lang="en-US" altLang="zh-CN" sz="3600" b="1"/>
              <a:t>for</a:t>
            </a:r>
            <a:r>
              <a:rPr lang="zh-CN" altLang="en-US" sz="3600" b="1"/>
              <a:t>语句</a:t>
            </a:r>
            <a:r>
              <a:rPr lang="zh-CN" altLang="en-US" sz="3800" b="1"/>
              <a:t> </a:t>
            </a:r>
          </a:p>
        </p:txBody>
      </p:sp>
      <p:sp>
        <p:nvSpPr>
          <p:cNvPr id="56323" name="Rectangle 3"/>
          <p:cNvSpPr>
            <a:spLocks noGrp="1" noChangeArrowheads="1"/>
          </p:cNvSpPr>
          <p:nvPr>
            <p:ph type="body" idx="1"/>
          </p:nvPr>
        </p:nvSpPr>
        <p:spPr>
          <a:xfrm>
            <a:off x="650875" y="1052513"/>
            <a:ext cx="8242300" cy="5543550"/>
          </a:xfrm>
        </p:spPr>
        <p:txBody>
          <a:bodyPr/>
          <a:lstStyle/>
          <a:p>
            <a:pPr algn="just" eaLnBrk="1" hangingPunct="1">
              <a:buClr>
                <a:srgbClr val="00FF00"/>
              </a:buClr>
              <a:buFont typeface="Wingdings" panose="05000000000000000000" pitchFamily="2" charset="2"/>
              <a:buChar char="v"/>
            </a:pPr>
            <a:r>
              <a:rPr lang="en-US" altLang="zh-CN" sz="2800" b="1"/>
              <a:t>for </a:t>
            </a:r>
            <a:r>
              <a:rPr lang="zh-CN" altLang="en-US" sz="2800" b="1"/>
              <a:t>语句是循环的另一种表示形式。</a:t>
            </a:r>
          </a:p>
          <a:p>
            <a:pPr algn="just" eaLnBrk="1" hangingPunct="1">
              <a:buClr>
                <a:srgbClr val="00FF00"/>
              </a:buClr>
              <a:buFont typeface="Wingdings" panose="05000000000000000000" pitchFamily="2" charset="2"/>
              <a:buChar char="v"/>
            </a:pPr>
            <a:r>
              <a:rPr lang="en-US" altLang="zh-CN" sz="2800" b="1"/>
              <a:t>for</a:t>
            </a:r>
            <a:r>
              <a:rPr lang="zh-CN" altLang="en-US" sz="2800" b="1"/>
              <a:t>语句的语法形式为：</a:t>
            </a:r>
          </a:p>
          <a:p>
            <a:pPr algn="just" eaLnBrk="1" hangingPunct="1">
              <a:buFont typeface="Wingdings" panose="05000000000000000000" pitchFamily="2" charset="2"/>
              <a:buNone/>
            </a:pPr>
            <a:r>
              <a:rPr lang="zh-CN" altLang="en-US" sz="2800" b="1"/>
              <a:t>	</a:t>
            </a:r>
            <a:r>
              <a:rPr lang="en-US" altLang="zh-CN" sz="2800" b="1"/>
              <a:t>for (</a:t>
            </a:r>
            <a:r>
              <a:rPr lang="zh-CN" altLang="en-US" sz="2800" b="1" i="1"/>
              <a:t>表达式</a:t>
            </a:r>
            <a:r>
              <a:rPr lang="en-US" altLang="zh-CN" sz="2800" b="1" i="1"/>
              <a:t>1</a:t>
            </a:r>
            <a:r>
              <a:rPr lang="zh-CN" altLang="en-US" sz="2800" b="1"/>
              <a:t>；</a:t>
            </a:r>
            <a:r>
              <a:rPr lang="zh-CN" altLang="en-US" sz="2800" b="1" i="1"/>
              <a:t>表达式</a:t>
            </a:r>
            <a:r>
              <a:rPr lang="en-US" altLang="zh-CN" sz="2800" b="1" i="1"/>
              <a:t>2</a:t>
            </a:r>
            <a:r>
              <a:rPr lang="zh-CN" altLang="en-US" sz="2800" b="1"/>
              <a:t>；</a:t>
            </a:r>
            <a:r>
              <a:rPr lang="zh-CN" altLang="en-US" sz="2800" b="1" i="1"/>
              <a:t>表达式</a:t>
            </a:r>
            <a:r>
              <a:rPr lang="en-US" altLang="zh-CN" sz="2800" b="1" i="1"/>
              <a:t>3</a:t>
            </a:r>
            <a:r>
              <a:rPr lang="en-US" altLang="zh-CN" sz="2800" b="1"/>
              <a:t>){</a:t>
            </a:r>
          </a:p>
          <a:p>
            <a:pPr algn="just" eaLnBrk="1" hangingPunct="1">
              <a:buFont typeface="Wingdings" panose="05000000000000000000" pitchFamily="2" charset="2"/>
              <a:buNone/>
            </a:pPr>
            <a:r>
              <a:rPr lang="en-US" altLang="zh-CN" sz="2800" b="1" i="1"/>
              <a:t>		</a:t>
            </a:r>
            <a:r>
              <a:rPr lang="zh-CN" altLang="en-US" sz="2800" b="1" i="1"/>
              <a:t>语句；</a:t>
            </a:r>
            <a:endParaRPr lang="zh-CN" altLang="en-US" sz="2800" b="1"/>
          </a:p>
          <a:p>
            <a:pPr algn="just" eaLnBrk="1" hangingPunct="1">
              <a:buFont typeface="Wingdings" panose="05000000000000000000" pitchFamily="2" charset="2"/>
              <a:buNone/>
            </a:pPr>
            <a:r>
              <a:rPr lang="zh-CN" altLang="en-US" sz="2800" b="1"/>
              <a:t>	</a:t>
            </a:r>
            <a:r>
              <a:rPr lang="en-US" altLang="zh-CN" sz="2800" b="1"/>
              <a:t>}</a:t>
            </a:r>
          </a:p>
          <a:p>
            <a:pPr algn="just" eaLnBrk="1" hangingPunct="1">
              <a:buClr>
                <a:srgbClr val="00FF00"/>
              </a:buClr>
              <a:buFont typeface="Wingdings" panose="05000000000000000000" pitchFamily="2" charset="2"/>
              <a:buChar char="v"/>
            </a:pPr>
            <a:r>
              <a:rPr lang="zh-CN" altLang="en-US" sz="2800" b="1"/>
              <a:t>例如：循环执行某一段代码</a:t>
            </a:r>
            <a:r>
              <a:rPr lang="en-US" altLang="zh-CN" sz="2800" b="1"/>
              <a:t>1000</a:t>
            </a:r>
            <a:r>
              <a:rPr lang="zh-CN" altLang="en-US" sz="2800" b="1"/>
              <a:t>次，可表达为：</a:t>
            </a:r>
          </a:p>
          <a:p>
            <a:pPr algn="just" eaLnBrk="1" hangingPunct="1">
              <a:buFont typeface="Wingdings" panose="05000000000000000000" pitchFamily="2" charset="2"/>
              <a:buNone/>
            </a:pPr>
            <a:r>
              <a:rPr lang="en-US" altLang="zh-CN" sz="2800" b="1"/>
              <a:t>    for (int num=0; num&lt;1000; num++){</a:t>
            </a:r>
          </a:p>
          <a:p>
            <a:pPr algn="just" eaLnBrk="1" hangingPunct="1">
              <a:buFont typeface="Wingdings" panose="05000000000000000000" pitchFamily="2" charset="2"/>
              <a:buNone/>
            </a:pPr>
            <a:r>
              <a:rPr lang="en-US" altLang="zh-CN" sz="2800" b="1"/>
              <a:t>	      …… 	//</a:t>
            </a:r>
            <a:r>
              <a:rPr lang="zh-CN" altLang="en-US" sz="2800" b="1"/>
              <a:t>一段代码</a:t>
            </a:r>
          </a:p>
          <a:p>
            <a:pPr algn="just" eaLnBrk="1" hangingPunct="1">
              <a:buFont typeface="Wingdings" panose="05000000000000000000" pitchFamily="2" charset="2"/>
              <a:buNone/>
            </a:pPr>
            <a:r>
              <a:rPr lang="en-US" altLang="zh-CN" sz="2800" b="1"/>
              <a:t>    }</a:t>
            </a:r>
          </a:p>
        </p:txBody>
      </p:sp>
    </p:spTree>
  </p:cSld>
  <p:clrMapOvr>
    <a:masterClrMapping/>
  </p:clrMapOvr>
  <p:transition spd="slow">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10A5A40D-813E-4FDD-B30B-46B22AD127A7}"/>
              </a:ext>
            </a:extLst>
          </p:cNvPr>
          <p:cNvSpPr>
            <a:spLocks noGrp="1" noChangeArrowheads="1"/>
          </p:cNvSpPr>
          <p:nvPr>
            <p:ph type="title"/>
          </p:nvPr>
        </p:nvSpPr>
        <p:spPr>
          <a:xfrm>
            <a:off x="563563" y="160338"/>
            <a:ext cx="8242300" cy="504825"/>
          </a:xfrm>
        </p:spPr>
        <p:txBody>
          <a:bodyPr tIns="0" bIns="0"/>
          <a:lstStyle/>
          <a:p>
            <a:pPr eaLnBrk="1" hangingPunct="1">
              <a:defRPr/>
            </a:pPr>
            <a:r>
              <a:rPr lang="en-US" altLang="zh-CN" sz="3600" b="1"/>
              <a:t>for</a:t>
            </a:r>
            <a:r>
              <a:rPr lang="zh-CN" altLang="en-US" sz="3600" b="1"/>
              <a:t>语句的流程图</a:t>
            </a:r>
            <a:r>
              <a:rPr lang="zh-CN" altLang="en-US" sz="3800" b="1"/>
              <a:t> </a:t>
            </a:r>
          </a:p>
        </p:txBody>
      </p:sp>
      <p:sp>
        <p:nvSpPr>
          <p:cNvPr id="57347" name="Line 3"/>
          <p:cNvSpPr>
            <a:spLocks noChangeShapeType="1"/>
          </p:cNvSpPr>
          <p:nvPr/>
        </p:nvSpPr>
        <p:spPr bwMode="auto">
          <a:xfrm flipV="1">
            <a:off x="1042988" y="1557338"/>
            <a:ext cx="0" cy="32766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7348" name="Group 4"/>
          <p:cNvGrpSpPr>
            <a:grpSpLocks/>
          </p:cNvGrpSpPr>
          <p:nvPr/>
        </p:nvGrpSpPr>
        <p:grpSpPr bwMode="auto">
          <a:xfrm>
            <a:off x="1042988" y="836613"/>
            <a:ext cx="6553200" cy="5327650"/>
            <a:chOff x="672" y="480"/>
            <a:chExt cx="4146" cy="3504"/>
          </a:xfrm>
        </p:grpSpPr>
        <p:sp>
          <p:nvSpPr>
            <p:cNvPr id="122885" name="Rectangle 5">
              <a:extLst>
                <a:ext uri="{FF2B5EF4-FFF2-40B4-BE49-F238E27FC236}">
                  <a16:creationId xmlns:a16="http://schemas.microsoft.com/office/drawing/2014/main" id="{AB99858F-99A6-4B82-B4DE-9EE06652ADD0}"/>
                </a:ext>
              </a:extLst>
            </p:cNvPr>
            <p:cNvSpPr>
              <a:spLocks noChangeArrowheads="1"/>
            </p:cNvSpPr>
            <p:nvPr/>
          </p:nvSpPr>
          <p:spPr bwMode="auto">
            <a:xfrm>
              <a:off x="2976" y="1488"/>
              <a:ext cx="768" cy="288"/>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defRPr/>
              </a:pPr>
              <a:r>
                <a:rPr lang="en-US" altLang="zh-CN" sz="2000" b="1">
                  <a:effectLst>
                    <a:outerShdw blurRad="38100" dist="38100" dir="2700000" algn="tl">
                      <a:srgbClr val="C0C0C0"/>
                    </a:outerShdw>
                  </a:effectLst>
                </a:rPr>
                <a:t>true</a:t>
              </a:r>
            </a:p>
          </p:txBody>
        </p:sp>
        <p:sp>
          <p:nvSpPr>
            <p:cNvPr id="122886" name="Rectangle 6">
              <a:extLst>
                <a:ext uri="{FF2B5EF4-FFF2-40B4-BE49-F238E27FC236}">
                  <a16:creationId xmlns:a16="http://schemas.microsoft.com/office/drawing/2014/main" id="{AEAA4B79-8055-4C52-BF26-9481DCE27321}"/>
                </a:ext>
              </a:extLst>
            </p:cNvPr>
            <p:cNvSpPr>
              <a:spLocks noChangeArrowheads="1"/>
            </p:cNvSpPr>
            <p:nvPr/>
          </p:nvSpPr>
          <p:spPr bwMode="auto">
            <a:xfrm>
              <a:off x="3600" y="1104"/>
              <a:ext cx="768" cy="287"/>
            </a:xfrm>
            <a:prstGeom prst="rect">
              <a:avLst/>
            </a:prstGeom>
            <a:noFill/>
            <a:ln w="9525">
              <a:noFill/>
              <a:miter lim="800000"/>
              <a:headEnd/>
              <a:tailEnd/>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defRPr/>
              </a:pPr>
              <a:r>
                <a:rPr lang="en-US" altLang="zh-CN" sz="2000" b="1">
                  <a:effectLst>
                    <a:outerShdw blurRad="38100" dist="38100" dir="2700000" algn="tl">
                      <a:srgbClr val="C0C0C0"/>
                    </a:outerShdw>
                  </a:effectLst>
                </a:rPr>
                <a:t>false</a:t>
              </a:r>
            </a:p>
          </p:txBody>
        </p:sp>
        <p:sp>
          <p:nvSpPr>
            <p:cNvPr id="57351" name="Line 7"/>
            <p:cNvSpPr>
              <a:spLocks noChangeShapeType="1"/>
            </p:cNvSpPr>
            <p:nvPr/>
          </p:nvSpPr>
          <p:spPr bwMode="auto">
            <a:xfrm flipV="1">
              <a:off x="2928" y="2766"/>
              <a:ext cx="0" cy="33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AutoShape 8"/>
            <p:cNvSpPr>
              <a:spLocks noChangeArrowheads="1"/>
            </p:cNvSpPr>
            <p:nvPr/>
          </p:nvSpPr>
          <p:spPr bwMode="auto">
            <a:xfrm>
              <a:off x="2208" y="2448"/>
              <a:ext cx="1437" cy="345"/>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b="1">
                  <a:solidFill>
                    <a:srgbClr val="FF0000"/>
                  </a:solidFill>
                  <a:latin typeface="华文新魏" panose="02010800040101010101" pitchFamily="2" charset="-122"/>
                  <a:ea typeface="华文新魏" panose="02010800040101010101" pitchFamily="2" charset="-122"/>
                </a:rPr>
                <a:t>求解表达式</a:t>
              </a:r>
              <a:r>
                <a:rPr lang="en-US" altLang="zh-CN" b="1">
                  <a:solidFill>
                    <a:srgbClr val="FF0000"/>
                  </a:solidFill>
                  <a:latin typeface="华文新魏" panose="02010800040101010101" pitchFamily="2" charset="-122"/>
                  <a:ea typeface="华文新魏" panose="02010800040101010101" pitchFamily="2" charset="-122"/>
                </a:rPr>
                <a:t>3</a:t>
              </a:r>
            </a:p>
          </p:txBody>
        </p:sp>
        <p:sp>
          <p:nvSpPr>
            <p:cNvPr id="57353" name="AutoShape 9"/>
            <p:cNvSpPr>
              <a:spLocks noChangeArrowheads="1"/>
            </p:cNvSpPr>
            <p:nvPr/>
          </p:nvSpPr>
          <p:spPr bwMode="auto">
            <a:xfrm>
              <a:off x="2181" y="1152"/>
              <a:ext cx="1488" cy="336"/>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b="1">
                  <a:solidFill>
                    <a:srgbClr val="FF0000"/>
                  </a:solidFill>
                  <a:latin typeface="华文新魏" panose="02010800040101010101" pitchFamily="2" charset="-122"/>
                  <a:ea typeface="华文新魏" panose="02010800040101010101" pitchFamily="2" charset="-122"/>
                </a:rPr>
                <a:t>表达式</a:t>
              </a:r>
              <a:r>
                <a:rPr lang="en-US" altLang="zh-CN" b="1">
                  <a:solidFill>
                    <a:srgbClr val="FF0000"/>
                  </a:solidFill>
                  <a:latin typeface="华文新魏" panose="02010800040101010101" pitchFamily="2" charset="-122"/>
                  <a:ea typeface="华文新魏" panose="02010800040101010101" pitchFamily="2" charset="-122"/>
                </a:rPr>
                <a:t>2</a:t>
              </a:r>
            </a:p>
          </p:txBody>
        </p:sp>
        <p:sp>
          <p:nvSpPr>
            <p:cNvPr id="57354" name="Line 10"/>
            <p:cNvSpPr>
              <a:spLocks noChangeShapeType="1"/>
            </p:cNvSpPr>
            <p:nvPr/>
          </p:nvSpPr>
          <p:spPr bwMode="auto">
            <a:xfrm>
              <a:off x="2928" y="1488"/>
              <a:ext cx="0" cy="28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5" name="Line 11"/>
            <p:cNvSpPr>
              <a:spLocks noChangeShapeType="1"/>
            </p:cNvSpPr>
            <p:nvPr/>
          </p:nvSpPr>
          <p:spPr bwMode="auto">
            <a:xfrm>
              <a:off x="2928" y="768"/>
              <a:ext cx="0" cy="384"/>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6" name="Line 12"/>
            <p:cNvSpPr>
              <a:spLocks noChangeShapeType="1"/>
            </p:cNvSpPr>
            <p:nvPr/>
          </p:nvSpPr>
          <p:spPr bwMode="auto">
            <a:xfrm>
              <a:off x="2964" y="3342"/>
              <a:ext cx="0" cy="336"/>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7" name="Line 13"/>
            <p:cNvSpPr>
              <a:spLocks noChangeShapeType="1"/>
            </p:cNvSpPr>
            <p:nvPr/>
          </p:nvSpPr>
          <p:spPr bwMode="auto">
            <a:xfrm>
              <a:off x="672" y="3081"/>
              <a:ext cx="2256"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8" name="Line 14"/>
            <p:cNvSpPr>
              <a:spLocks noChangeShapeType="1"/>
            </p:cNvSpPr>
            <p:nvPr/>
          </p:nvSpPr>
          <p:spPr bwMode="auto">
            <a:xfrm>
              <a:off x="672" y="978"/>
              <a:ext cx="2256"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9" name="Line 15"/>
            <p:cNvSpPr>
              <a:spLocks noChangeShapeType="1"/>
            </p:cNvSpPr>
            <p:nvPr/>
          </p:nvSpPr>
          <p:spPr bwMode="auto">
            <a:xfrm>
              <a:off x="2946" y="3351"/>
              <a:ext cx="1872"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Line 16"/>
            <p:cNvSpPr>
              <a:spLocks noChangeShapeType="1"/>
            </p:cNvSpPr>
            <p:nvPr/>
          </p:nvSpPr>
          <p:spPr bwMode="auto">
            <a:xfrm flipV="1">
              <a:off x="4791" y="1344"/>
              <a:ext cx="0" cy="201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17"/>
            <p:cNvSpPr>
              <a:spLocks noChangeShapeType="1"/>
            </p:cNvSpPr>
            <p:nvPr/>
          </p:nvSpPr>
          <p:spPr bwMode="auto">
            <a:xfrm>
              <a:off x="3648" y="1314"/>
              <a:ext cx="1170"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AutoShape 18"/>
            <p:cNvSpPr>
              <a:spLocks noChangeArrowheads="1"/>
            </p:cNvSpPr>
            <p:nvPr/>
          </p:nvSpPr>
          <p:spPr bwMode="auto">
            <a:xfrm>
              <a:off x="2208" y="1776"/>
              <a:ext cx="1392" cy="336"/>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b="1">
                  <a:solidFill>
                    <a:srgbClr val="FF0000"/>
                  </a:solidFill>
                  <a:latin typeface="华文新魏" panose="02010800040101010101" pitchFamily="2" charset="-122"/>
                  <a:ea typeface="华文新魏" panose="02010800040101010101" pitchFamily="2" charset="-122"/>
                </a:rPr>
                <a:t>循环体</a:t>
              </a:r>
            </a:p>
          </p:txBody>
        </p:sp>
        <p:sp>
          <p:nvSpPr>
            <p:cNvPr id="57363" name="AutoShape 19"/>
            <p:cNvSpPr>
              <a:spLocks noChangeArrowheads="1"/>
            </p:cNvSpPr>
            <p:nvPr/>
          </p:nvSpPr>
          <p:spPr bwMode="auto">
            <a:xfrm>
              <a:off x="2160" y="3696"/>
              <a:ext cx="1584" cy="288"/>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b="1">
                  <a:solidFill>
                    <a:srgbClr val="FF0000"/>
                  </a:solidFill>
                  <a:latin typeface="华文新魏" panose="02010800040101010101" pitchFamily="2" charset="-122"/>
                  <a:ea typeface="华文新魏" panose="02010800040101010101" pitchFamily="2" charset="-122"/>
                </a:rPr>
                <a:t>For</a:t>
              </a:r>
              <a:r>
                <a:rPr lang="zh-CN" altLang="en-US" b="1">
                  <a:solidFill>
                    <a:srgbClr val="FF0000"/>
                  </a:solidFill>
                  <a:latin typeface="华文新魏" panose="02010800040101010101" pitchFamily="2" charset="-122"/>
                  <a:ea typeface="华文新魏" panose="02010800040101010101" pitchFamily="2" charset="-122"/>
                </a:rPr>
                <a:t>语句的下一句</a:t>
              </a:r>
            </a:p>
          </p:txBody>
        </p:sp>
        <p:sp>
          <p:nvSpPr>
            <p:cNvPr id="57364" name="AutoShape 20"/>
            <p:cNvSpPr>
              <a:spLocks noChangeArrowheads="1"/>
            </p:cNvSpPr>
            <p:nvPr/>
          </p:nvSpPr>
          <p:spPr bwMode="auto">
            <a:xfrm>
              <a:off x="2208" y="480"/>
              <a:ext cx="1437" cy="288"/>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b="1">
                  <a:solidFill>
                    <a:srgbClr val="FF0000"/>
                  </a:solidFill>
                  <a:latin typeface="华文新魏" panose="02010800040101010101" pitchFamily="2" charset="-122"/>
                  <a:ea typeface="华文新魏" panose="02010800040101010101" pitchFamily="2" charset="-122"/>
                </a:rPr>
                <a:t>求解表达式</a:t>
              </a:r>
              <a:r>
                <a:rPr lang="en-US" altLang="zh-CN" b="1">
                  <a:solidFill>
                    <a:srgbClr val="FF0000"/>
                  </a:solidFill>
                  <a:latin typeface="华文新魏" panose="02010800040101010101" pitchFamily="2" charset="-122"/>
                  <a:ea typeface="华文新魏" panose="02010800040101010101" pitchFamily="2" charset="-122"/>
                </a:rPr>
                <a:t>1</a:t>
              </a:r>
            </a:p>
          </p:txBody>
        </p:sp>
        <p:sp>
          <p:nvSpPr>
            <p:cNvPr id="57365" name="Line 21"/>
            <p:cNvSpPr>
              <a:spLocks noChangeShapeType="1"/>
            </p:cNvSpPr>
            <p:nvPr/>
          </p:nvSpPr>
          <p:spPr bwMode="auto">
            <a:xfrm>
              <a:off x="2928" y="2112"/>
              <a:ext cx="0" cy="336"/>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D66A6355-81F4-461B-AD39-AB5DCE6F6885}"/>
              </a:ext>
            </a:extLst>
          </p:cNvPr>
          <p:cNvSpPr>
            <a:spLocks noGrp="1" noChangeArrowheads="1"/>
          </p:cNvSpPr>
          <p:nvPr>
            <p:ph type="title"/>
          </p:nvPr>
        </p:nvSpPr>
        <p:spPr>
          <a:xfrm>
            <a:off x="579438" y="0"/>
            <a:ext cx="7866062" cy="576263"/>
          </a:xfrm>
        </p:spPr>
        <p:txBody>
          <a:bodyPr/>
          <a:lstStyle/>
          <a:p>
            <a:pPr eaLnBrk="1" hangingPunct="1">
              <a:defRPr/>
            </a:pPr>
            <a:r>
              <a:rPr lang="zh-CN" altLang="en-US" sz="3600" b="1"/>
              <a:t>例：用</a:t>
            </a:r>
            <a:r>
              <a:rPr lang="en-US" altLang="zh-CN" sz="3600" b="1"/>
              <a:t>for</a:t>
            </a:r>
            <a:r>
              <a:rPr lang="zh-CN" altLang="en-US" sz="3600" b="1"/>
              <a:t>语句求</a:t>
            </a:r>
            <a:r>
              <a:rPr lang="en-US" altLang="zh-CN" sz="3600" b="1"/>
              <a:t>1+2+…+10</a:t>
            </a:r>
            <a:r>
              <a:rPr lang="zh-CN" altLang="en-US" sz="3600" b="1"/>
              <a:t>的和</a:t>
            </a:r>
            <a:r>
              <a:rPr lang="zh-CN" altLang="en-US" sz="2900" b="1"/>
              <a:t> </a:t>
            </a:r>
          </a:p>
        </p:txBody>
      </p:sp>
      <p:sp>
        <p:nvSpPr>
          <p:cNvPr id="123907" name="Rectangle 3">
            <a:extLst>
              <a:ext uri="{FF2B5EF4-FFF2-40B4-BE49-F238E27FC236}">
                <a16:creationId xmlns:a16="http://schemas.microsoft.com/office/drawing/2014/main" id="{4B8777D3-90EF-4CCE-86D6-5A5BB3E4923C}"/>
              </a:ext>
            </a:extLst>
          </p:cNvPr>
          <p:cNvSpPr>
            <a:spLocks noGrp="1" noChangeArrowheads="1"/>
          </p:cNvSpPr>
          <p:nvPr>
            <p:ph type="body" idx="1"/>
          </p:nvPr>
        </p:nvSpPr>
        <p:spPr>
          <a:xfrm>
            <a:off x="685800" y="1143000"/>
            <a:ext cx="7772400" cy="5334000"/>
          </a:xfrm>
        </p:spPr>
        <p:txBody>
          <a:bodyPr/>
          <a:lstStyle/>
          <a:p>
            <a:pPr marL="533400" indent="-533400" algn="just" eaLnBrk="1" hangingPunct="1">
              <a:lnSpc>
                <a:spcPct val="90000"/>
              </a:lnSpc>
              <a:buClr>
                <a:schemeClr val="tx1"/>
              </a:buClr>
              <a:buFont typeface="Monotype Sorts" pitchFamily="1" charset="2"/>
              <a:buAutoNum type="arabicPeriod"/>
              <a:defRPr/>
            </a:pPr>
            <a:r>
              <a:rPr lang="en-US" altLang="zh-CN" sz="2600" b="1"/>
              <a:t>public class ForOfSum{</a:t>
            </a:r>
          </a:p>
          <a:p>
            <a:pPr marL="533400" indent="-533400" algn="just" eaLnBrk="1" hangingPunct="1">
              <a:lnSpc>
                <a:spcPct val="90000"/>
              </a:lnSpc>
              <a:buClr>
                <a:schemeClr val="tx1"/>
              </a:buClr>
              <a:buFont typeface="Monotype Sorts" pitchFamily="1" charset="2"/>
              <a:buAutoNum type="arabicPeriod"/>
              <a:defRPr/>
            </a:pPr>
            <a:r>
              <a:rPr lang="en-US" altLang="zh-CN" sz="2600" b="1"/>
              <a:t>  	public static void main(String[ ] args)  {</a:t>
            </a:r>
          </a:p>
          <a:p>
            <a:pPr marL="533400" indent="-533400" algn="just" eaLnBrk="1" hangingPunct="1">
              <a:lnSpc>
                <a:spcPct val="90000"/>
              </a:lnSpc>
              <a:buClr>
                <a:schemeClr val="tx1"/>
              </a:buClr>
              <a:buFont typeface="Monotype Sorts" pitchFamily="1" charset="2"/>
              <a:buAutoNum type="arabicPeriod"/>
              <a:defRPr/>
            </a:pPr>
            <a:r>
              <a:rPr lang="en-US" altLang="zh-CN" sz="2600" b="1"/>
              <a:t>    	   int i,sum;</a:t>
            </a:r>
          </a:p>
          <a:p>
            <a:pPr marL="533400" indent="-533400" algn="just" eaLnBrk="1" hangingPunct="1">
              <a:lnSpc>
                <a:spcPct val="90000"/>
              </a:lnSpc>
              <a:buClr>
                <a:schemeClr val="tx1"/>
              </a:buClr>
              <a:buFont typeface="Monotype Sorts" pitchFamily="1" charset="2"/>
              <a:buAutoNum type="arabicPeriod"/>
              <a:defRPr/>
            </a:pPr>
            <a:r>
              <a:rPr lang="en-US" altLang="zh-CN" sz="2600" b="1"/>
              <a:t>    	   sum=0;        // </a:t>
            </a:r>
            <a:r>
              <a:rPr lang="zh-CN" altLang="en-US" sz="2600" b="1"/>
              <a:t>累加器清</a:t>
            </a:r>
            <a:r>
              <a:rPr lang="en-US" altLang="zh-CN" sz="2600" b="1"/>
              <a:t>0</a:t>
            </a:r>
          </a:p>
          <a:p>
            <a:pPr marL="533400" indent="-533400" algn="just" eaLnBrk="1" hangingPunct="1">
              <a:lnSpc>
                <a:spcPct val="90000"/>
              </a:lnSpc>
              <a:buClr>
                <a:schemeClr val="tx1"/>
              </a:buClr>
              <a:buFont typeface="Monotype Sorts" pitchFamily="1" charset="2"/>
              <a:buAutoNum type="arabicPeriod"/>
              <a:defRPr/>
            </a:pPr>
            <a:r>
              <a:rPr lang="en-US" altLang="zh-CN" sz="2600" b="1"/>
              <a:t>    	   for(i=1;i&lt;=10;i++){</a:t>
            </a:r>
          </a:p>
          <a:p>
            <a:pPr marL="533400" indent="-533400" algn="just" eaLnBrk="1" hangingPunct="1">
              <a:lnSpc>
                <a:spcPct val="90000"/>
              </a:lnSpc>
              <a:buClr>
                <a:schemeClr val="tx1"/>
              </a:buClr>
              <a:buFont typeface="Monotype Sorts" pitchFamily="1" charset="2"/>
              <a:buAutoNum type="arabicPeriod"/>
              <a:defRPr/>
            </a:pPr>
            <a:r>
              <a:rPr lang="en-US" altLang="zh-CN" sz="2600" b="1"/>
              <a:t>      	sum+=i;</a:t>
            </a:r>
          </a:p>
          <a:p>
            <a:pPr marL="533400" indent="-533400" algn="just" eaLnBrk="1" hangingPunct="1">
              <a:lnSpc>
                <a:spcPct val="90000"/>
              </a:lnSpc>
              <a:buClr>
                <a:schemeClr val="tx1"/>
              </a:buClr>
              <a:buFont typeface="Monotype Sorts" pitchFamily="1" charset="2"/>
              <a:buAutoNum type="arabicPeriod"/>
              <a:defRPr/>
            </a:pPr>
            <a:r>
              <a:rPr lang="en-US" altLang="zh-CN" sz="2600" b="1"/>
              <a:t>    	   }</a:t>
            </a:r>
          </a:p>
          <a:p>
            <a:pPr marL="533400" indent="-533400" algn="just" eaLnBrk="1" hangingPunct="1">
              <a:lnSpc>
                <a:spcPct val="90000"/>
              </a:lnSpc>
              <a:buClr>
                <a:schemeClr val="tx1"/>
              </a:buClr>
              <a:buFont typeface="Monotype Sorts" pitchFamily="1" charset="2"/>
              <a:buAutoNum type="arabicPeriod"/>
              <a:defRPr/>
            </a:pPr>
            <a:r>
              <a:rPr lang="en-US" altLang="zh-CN" sz="2600" b="1"/>
              <a:t>    	   System.out.println("sum="+sum);</a:t>
            </a:r>
          </a:p>
          <a:p>
            <a:pPr marL="533400" indent="-533400" algn="just" eaLnBrk="1" hangingPunct="1">
              <a:lnSpc>
                <a:spcPct val="90000"/>
              </a:lnSpc>
              <a:buClr>
                <a:schemeClr val="tx1"/>
              </a:buClr>
              <a:buFont typeface="Monotype Sorts" pitchFamily="1" charset="2"/>
              <a:buAutoNum type="arabicPeriod"/>
              <a:defRPr/>
            </a:pPr>
            <a:r>
              <a:rPr lang="en-US" altLang="zh-CN" sz="2600" b="1"/>
              <a:t>  	}</a:t>
            </a:r>
          </a:p>
          <a:p>
            <a:pPr marL="533400" indent="-533400" eaLnBrk="1" hangingPunct="1">
              <a:lnSpc>
                <a:spcPct val="90000"/>
              </a:lnSpc>
              <a:buClr>
                <a:schemeClr val="tx1"/>
              </a:buClr>
              <a:buFont typeface="Monotype Sorts" pitchFamily="1" charset="2"/>
              <a:buAutoNum type="arabicPeriod"/>
              <a:defRPr/>
            </a:pPr>
            <a:r>
              <a:rPr lang="en-US" altLang="zh-CN" sz="2600" b="1"/>
              <a:t>}</a:t>
            </a:r>
            <a:r>
              <a:rPr lang="en-US" altLang="zh-CN" sz="2600">
                <a:effectLst>
                  <a:outerShdw blurRad="38100" dist="38100" dir="2700000" algn="tl">
                    <a:srgbClr val="C0C0C0"/>
                  </a:outerShdw>
                </a:effectLst>
              </a:rPr>
              <a:t> </a:t>
            </a:r>
          </a:p>
        </p:txBody>
      </p:sp>
    </p:spTree>
  </p:cSld>
  <p:clrMapOvr>
    <a:masterClrMapping/>
  </p:clrMapOvr>
  <p:transition spd="slow">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A85C8D6-59D5-4946-88F4-486B719AC333}"/>
              </a:ext>
            </a:extLst>
          </p:cNvPr>
          <p:cNvSpPr>
            <a:spLocks noGrp="1" noChangeArrowheads="1"/>
          </p:cNvSpPr>
          <p:nvPr>
            <p:ph type="title"/>
          </p:nvPr>
        </p:nvSpPr>
        <p:spPr/>
        <p:txBody>
          <a:bodyPr/>
          <a:lstStyle/>
          <a:p>
            <a:pPr eaLnBrk="1" hangingPunct="1">
              <a:defRPr/>
            </a:pPr>
            <a:r>
              <a:rPr lang="en-US" altLang="zh-CN"/>
              <a:t>for</a:t>
            </a:r>
            <a:r>
              <a:rPr lang="zh-CN" altLang="en-US"/>
              <a:t>语句常见的错误</a:t>
            </a:r>
          </a:p>
        </p:txBody>
      </p:sp>
      <p:sp>
        <p:nvSpPr>
          <p:cNvPr id="139267" name="Rectangle 3"/>
          <p:cNvSpPr>
            <a:spLocks noGrp="1" noChangeArrowheads="1"/>
          </p:cNvSpPr>
          <p:nvPr>
            <p:ph type="body" idx="1"/>
          </p:nvPr>
        </p:nvSpPr>
        <p:spPr>
          <a:xfrm>
            <a:off x="654050" y="1079500"/>
            <a:ext cx="7772400" cy="4940300"/>
          </a:xfrm>
        </p:spPr>
        <p:txBody>
          <a:bodyPr/>
          <a:lstStyle/>
          <a:p>
            <a:pPr eaLnBrk="1" hangingPunct="1">
              <a:buFont typeface="Wingdings" panose="05000000000000000000" pitchFamily="2" charset="2"/>
              <a:buNone/>
            </a:pPr>
            <a:r>
              <a:rPr lang="en-US" altLang="zh-CN"/>
              <a:t>for(int i=1,sum=0;i&lt;=100;i++)</a:t>
            </a:r>
          </a:p>
          <a:p>
            <a:pPr eaLnBrk="1" hangingPunct="1">
              <a:buFont typeface="Wingdings" panose="05000000000000000000" pitchFamily="2" charset="2"/>
              <a:buNone/>
            </a:pPr>
            <a:r>
              <a:rPr lang="en-US" altLang="zh-CN"/>
              <a:t>     sum+=i;</a:t>
            </a:r>
          </a:p>
          <a:p>
            <a:pPr eaLnBrk="1" hangingPunct="1">
              <a:buFont typeface="Wingdings" panose="05000000000000000000" pitchFamily="2" charset="2"/>
              <a:buNone/>
            </a:pPr>
            <a:r>
              <a:rPr lang="en-US" altLang="zh-CN"/>
              <a:t>     System.out.println(“i=”+i+“,+sum=”+sum);</a:t>
            </a:r>
            <a:endParaRPr lang="zh-CN" altLang="en-US" sz="2600"/>
          </a:p>
          <a:p>
            <a:pPr eaLnBrk="1" hangingPunct="1"/>
            <a:r>
              <a:rPr lang="zh-CN" altLang="en-US" sz="2600"/>
              <a:t>错误：</a:t>
            </a:r>
            <a:r>
              <a:rPr lang="en-US" altLang="zh-CN" sz="2600"/>
              <a:t>for</a:t>
            </a:r>
            <a:r>
              <a:rPr lang="zh-CN" altLang="en-US" sz="2600"/>
              <a:t>语句不写大括号</a:t>
            </a:r>
            <a:r>
              <a:rPr lang="en-US" altLang="zh-CN" sz="2600"/>
              <a:t>{ }</a:t>
            </a:r>
            <a:r>
              <a:rPr lang="zh-CN" altLang="en-US" sz="2600"/>
              <a:t>， </a:t>
            </a:r>
            <a:r>
              <a:rPr lang="en-US" altLang="zh-CN"/>
              <a:t>System.out.println</a:t>
            </a:r>
            <a:r>
              <a:rPr lang="zh-CN" altLang="en-US"/>
              <a:t>中的</a:t>
            </a:r>
            <a:r>
              <a:rPr lang="en-US" altLang="zh-CN"/>
              <a:t>i</a:t>
            </a:r>
            <a:r>
              <a:rPr lang="zh-CN" altLang="en-US"/>
              <a:t>会出现编译错误</a:t>
            </a:r>
          </a:p>
          <a:p>
            <a:pPr eaLnBrk="1" hangingPunct="1"/>
            <a:r>
              <a:rPr lang="zh-CN" altLang="en-US"/>
              <a:t>修改后：</a:t>
            </a:r>
          </a:p>
          <a:p>
            <a:pPr eaLnBrk="1" hangingPunct="1">
              <a:buFont typeface="Wingdings" panose="05000000000000000000" pitchFamily="2" charset="2"/>
              <a:buNone/>
            </a:pPr>
            <a:r>
              <a:rPr lang="en-US" altLang="zh-CN"/>
              <a:t>for(int i=1,sum=0;i&lt;=100;i++)</a:t>
            </a:r>
            <a:r>
              <a:rPr lang="en-US" altLang="zh-CN">
                <a:solidFill>
                  <a:srgbClr val="FF0000"/>
                </a:solidFill>
              </a:rPr>
              <a:t>{</a:t>
            </a:r>
          </a:p>
          <a:p>
            <a:pPr eaLnBrk="1" hangingPunct="1">
              <a:buFont typeface="Wingdings" panose="05000000000000000000" pitchFamily="2" charset="2"/>
              <a:buNone/>
            </a:pPr>
            <a:r>
              <a:rPr lang="en-US" altLang="zh-CN"/>
              <a:t>     sum+=i;</a:t>
            </a:r>
          </a:p>
          <a:p>
            <a:pPr eaLnBrk="1" hangingPunct="1">
              <a:buFont typeface="Wingdings" panose="05000000000000000000" pitchFamily="2" charset="2"/>
              <a:buNone/>
            </a:pPr>
            <a:r>
              <a:rPr lang="en-US" altLang="zh-CN"/>
              <a:t>     System.out.println(“i=”+i+“,+sum=”+sum);</a:t>
            </a:r>
          </a:p>
          <a:p>
            <a:pPr eaLnBrk="1" hangingPunct="1">
              <a:buFont typeface="Wingdings" panose="05000000000000000000" pitchFamily="2" charset="2"/>
              <a:buNone/>
            </a:pPr>
            <a:r>
              <a:rPr lang="en-US" altLang="zh-CN">
                <a:solidFill>
                  <a:srgbClr val="FF0000"/>
                </a:solidFill>
              </a:rPr>
              <a:t>}</a:t>
            </a:r>
          </a:p>
          <a:p>
            <a:pPr eaLnBrk="1" hangingPunct="1">
              <a:buFont typeface="Wingdings" panose="05000000000000000000" pitchFamily="2" charset="2"/>
              <a:buNone/>
            </a:pPr>
            <a:r>
              <a:rPr lang="zh-CN" altLang="en-US"/>
              <a:t>或者在</a:t>
            </a:r>
            <a:r>
              <a:rPr lang="en-US" altLang="zh-CN"/>
              <a:t>for</a:t>
            </a:r>
            <a:r>
              <a:rPr lang="zh-CN" altLang="en-US"/>
              <a:t>外部定义变量</a:t>
            </a:r>
            <a:r>
              <a:rPr lang="en-US" altLang="zh-CN"/>
              <a:t>i</a:t>
            </a:r>
            <a:r>
              <a:rPr lang="zh-CN" altLang="en-US"/>
              <a:t>：  </a:t>
            </a:r>
            <a:r>
              <a:rPr lang="en-US" altLang="zh-CN"/>
              <a:t>int i</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139267">
                                            <p:txEl>
                                              <p:pRg st="3" end="3"/>
                                            </p:txEl>
                                          </p:spTgt>
                                        </p:tgtEl>
                                        <p:attrNameLst>
                                          <p:attrName>style.visibility</p:attrName>
                                        </p:attrNameLst>
                                      </p:cBhvr>
                                      <p:to>
                                        <p:strVal val="visible"/>
                                      </p:to>
                                    </p:set>
                                    <p:animEffect transition="in" filter="fade">
                                      <p:cBhvr>
                                        <p:cTn id="7" dur="2000"/>
                                        <p:tgtEl>
                                          <p:spTgt spid="139267">
                                            <p:txEl>
                                              <p:pRg st="3" end="3"/>
                                            </p:txEl>
                                          </p:spTgt>
                                        </p:tgtEl>
                                      </p:cBhvr>
                                    </p:animEffect>
                                    <p:anim calcmode="lin" valueType="num">
                                      <p:cBhvr>
                                        <p:cTn id="8" dur="2000" fill="hold"/>
                                        <p:tgtEl>
                                          <p:spTgt spid="139267">
                                            <p:txEl>
                                              <p:pRg st="3" end="3"/>
                                            </p:txEl>
                                          </p:spTgt>
                                        </p:tgtEl>
                                        <p:attrNameLst>
                                          <p:attrName>style.rotation</p:attrName>
                                        </p:attrNameLst>
                                      </p:cBhvr>
                                      <p:tavLst>
                                        <p:tav tm="0">
                                          <p:val>
                                            <p:fltVal val="720"/>
                                          </p:val>
                                        </p:tav>
                                        <p:tav tm="100000">
                                          <p:val>
                                            <p:fltVal val="0"/>
                                          </p:val>
                                        </p:tav>
                                      </p:tavLst>
                                    </p:anim>
                                    <p:anim calcmode="lin" valueType="num">
                                      <p:cBhvr>
                                        <p:cTn id="9" dur="2000" fill="hold"/>
                                        <p:tgtEl>
                                          <p:spTgt spid="139267">
                                            <p:txEl>
                                              <p:pRg st="3" end="3"/>
                                            </p:txEl>
                                          </p:spTgt>
                                        </p:tgtEl>
                                        <p:attrNameLst>
                                          <p:attrName>ppt_h</p:attrName>
                                        </p:attrNameLst>
                                      </p:cBhvr>
                                      <p:tavLst>
                                        <p:tav tm="0">
                                          <p:val>
                                            <p:fltVal val="0"/>
                                          </p:val>
                                        </p:tav>
                                        <p:tav tm="100000">
                                          <p:val>
                                            <p:strVal val="#ppt_h"/>
                                          </p:val>
                                        </p:tav>
                                      </p:tavLst>
                                    </p:anim>
                                    <p:anim calcmode="lin" valueType="num">
                                      <p:cBhvr>
                                        <p:cTn id="10" dur="2000" fill="hold"/>
                                        <p:tgtEl>
                                          <p:spTgt spid="139267">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nodeType="clickEffect">
                                  <p:stCondLst>
                                    <p:cond delay="0"/>
                                  </p:stCondLst>
                                  <p:childTnLst>
                                    <p:set>
                                      <p:cBhvr>
                                        <p:cTn id="14" dur="1" fill="hold">
                                          <p:stCondLst>
                                            <p:cond delay="0"/>
                                          </p:stCondLst>
                                        </p:cTn>
                                        <p:tgtEl>
                                          <p:spTgt spid="139267">
                                            <p:txEl>
                                              <p:pRg st="4" end="4"/>
                                            </p:txEl>
                                          </p:spTgt>
                                        </p:tgtEl>
                                        <p:attrNameLst>
                                          <p:attrName>style.visibility</p:attrName>
                                        </p:attrNameLst>
                                      </p:cBhvr>
                                      <p:to>
                                        <p:strVal val="visible"/>
                                      </p:to>
                                    </p:set>
                                    <p:anim calcmode="lin" valueType="num">
                                      <p:cBhvr>
                                        <p:cTn id="15" dur="1000" fill="hold"/>
                                        <p:tgtEl>
                                          <p:spTgt spid="139267">
                                            <p:txEl>
                                              <p:pRg st="4" end="4"/>
                                            </p:txEl>
                                          </p:spTgt>
                                        </p:tgtEl>
                                        <p:attrNameLst>
                                          <p:attrName>ppt_x</p:attrName>
                                        </p:attrNameLst>
                                      </p:cBhvr>
                                      <p:tavLst>
                                        <p:tav tm="0">
                                          <p:val>
                                            <p:strVal val="#ppt_x-.2"/>
                                          </p:val>
                                        </p:tav>
                                        <p:tav tm="100000">
                                          <p:val>
                                            <p:strVal val="#ppt_x"/>
                                          </p:val>
                                        </p:tav>
                                      </p:tavLst>
                                    </p:anim>
                                    <p:anim calcmode="lin" valueType="num">
                                      <p:cBhvr>
                                        <p:cTn id="16" dur="1000" fill="hold"/>
                                        <p:tgtEl>
                                          <p:spTgt spid="13926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139267">
                                            <p:txEl>
                                              <p:pRg st="4" end="4"/>
                                            </p:txEl>
                                          </p:spTgt>
                                        </p:tgtEl>
                                      </p:cBhvr>
                                    </p:animEffect>
                                  </p:childTnLst>
                                </p:cTn>
                              </p:par>
                              <p:par>
                                <p:cTn id="18" presetID="29" presetClass="entr" presetSubtype="0" fill="hold" nodeType="withEffect">
                                  <p:stCondLst>
                                    <p:cond delay="0"/>
                                  </p:stCondLst>
                                  <p:childTnLst>
                                    <p:set>
                                      <p:cBhvr>
                                        <p:cTn id="19" dur="1" fill="hold">
                                          <p:stCondLst>
                                            <p:cond delay="0"/>
                                          </p:stCondLst>
                                        </p:cTn>
                                        <p:tgtEl>
                                          <p:spTgt spid="139267">
                                            <p:txEl>
                                              <p:pRg st="5" end="5"/>
                                            </p:txEl>
                                          </p:spTgt>
                                        </p:tgtEl>
                                        <p:attrNameLst>
                                          <p:attrName>style.visibility</p:attrName>
                                        </p:attrNameLst>
                                      </p:cBhvr>
                                      <p:to>
                                        <p:strVal val="visible"/>
                                      </p:to>
                                    </p:set>
                                    <p:anim calcmode="lin" valueType="num">
                                      <p:cBhvr>
                                        <p:cTn id="20" dur="1000" fill="hold"/>
                                        <p:tgtEl>
                                          <p:spTgt spid="139267">
                                            <p:txEl>
                                              <p:pRg st="5" end="5"/>
                                            </p:txEl>
                                          </p:spTgt>
                                        </p:tgtEl>
                                        <p:attrNameLst>
                                          <p:attrName>ppt_x</p:attrName>
                                        </p:attrNameLst>
                                      </p:cBhvr>
                                      <p:tavLst>
                                        <p:tav tm="0">
                                          <p:val>
                                            <p:strVal val="#ppt_x-.2"/>
                                          </p:val>
                                        </p:tav>
                                        <p:tav tm="100000">
                                          <p:val>
                                            <p:strVal val="#ppt_x"/>
                                          </p:val>
                                        </p:tav>
                                      </p:tavLst>
                                    </p:anim>
                                    <p:anim calcmode="lin" valueType="num">
                                      <p:cBhvr>
                                        <p:cTn id="21" dur="1000" fill="hold"/>
                                        <p:tgtEl>
                                          <p:spTgt spid="13926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139267">
                                            <p:txEl>
                                              <p:pRg st="5" end="5"/>
                                            </p:txEl>
                                          </p:spTgt>
                                        </p:tgtEl>
                                      </p:cBhvr>
                                    </p:animEffect>
                                  </p:childTnLst>
                                </p:cTn>
                              </p:par>
                              <p:par>
                                <p:cTn id="23" presetID="29" presetClass="entr" presetSubtype="0" fill="hold" nodeType="withEffect">
                                  <p:stCondLst>
                                    <p:cond delay="0"/>
                                  </p:stCondLst>
                                  <p:childTnLst>
                                    <p:set>
                                      <p:cBhvr>
                                        <p:cTn id="24" dur="1" fill="hold">
                                          <p:stCondLst>
                                            <p:cond delay="0"/>
                                          </p:stCondLst>
                                        </p:cTn>
                                        <p:tgtEl>
                                          <p:spTgt spid="139267">
                                            <p:txEl>
                                              <p:pRg st="6" end="6"/>
                                            </p:txEl>
                                          </p:spTgt>
                                        </p:tgtEl>
                                        <p:attrNameLst>
                                          <p:attrName>style.visibility</p:attrName>
                                        </p:attrNameLst>
                                      </p:cBhvr>
                                      <p:to>
                                        <p:strVal val="visible"/>
                                      </p:to>
                                    </p:set>
                                    <p:anim calcmode="lin" valueType="num">
                                      <p:cBhvr>
                                        <p:cTn id="25" dur="1000" fill="hold"/>
                                        <p:tgtEl>
                                          <p:spTgt spid="139267">
                                            <p:txEl>
                                              <p:pRg st="6" end="6"/>
                                            </p:txEl>
                                          </p:spTgt>
                                        </p:tgtEl>
                                        <p:attrNameLst>
                                          <p:attrName>ppt_x</p:attrName>
                                        </p:attrNameLst>
                                      </p:cBhvr>
                                      <p:tavLst>
                                        <p:tav tm="0">
                                          <p:val>
                                            <p:strVal val="#ppt_x-.2"/>
                                          </p:val>
                                        </p:tav>
                                        <p:tav tm="100000">
                                          <p:val>
                                            <p:strVal val="#ppt_x"/>
                                          </p:val>
                                        </p:tav>
                                      </p:tavLst>
                                    </p:anim>
                                    <p:anim calcmode="lin" valueType="num">
                                      <p:cBhvr>
                                        <p:cTn id="26" dur="1000" fill="hold"/>
                                        <p:tgtEl>
                                          <p:spTgt spid="13926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39267">
                                            <p:txEl>
                                              <p:pRg st="6" end="6"/>
                                            </p:txEl>
                                          </p:spTgt>
                                        </p:tgtEl>
                                      </p:cBhvr>
                                    </p:animEffect>
                                  </p:childTnLst>
                                </p:cTn>
                              </p:par>
                              <p:par>
                                <p:cTn id="28" presetID="29" presetClass="entr" presetSubtype="0" fill="hold" nodeType="withEffect">
                                  <p:stCondLst>
                                    <p:cond delay="0"/>
                                  </p:stCondLst>
                                  <p:childTnLst>
                                    <p:set>
                                      <p:cBhvr>
                                        <p:cTn id="29" dur="1" fill="hold">
                                          <p:stCondLst>
                                            <p:cond delay="0"/>
                                          </p:stCondLst>
                                        </p:cTn>
                                        <p:tgtEl>
                                          <p:spTgt spid="139267">
                                            <p:txEl>
                                              <p:pRg st="7" end="7"/>
                                            </p:txEl>
                                          </p:spTgt>
                                        </p:tgtEl>
                                        <p:attrNameLst>
                                          <p:attrName>style.visibility</p:attrName>
                                        </p:attrNameLst>
                                      </p:cBhvr>
                                      <p:to>
                                        <p:strVal val="visible"/>
                                      </p:to>
                                    </p:set>
                                    <p:anim calcmode="lin" valueType="num">
                                      <p:cBhvr>
                                        <p:cTn id="30" dur="1000" fill="hold"/>
                                        <p:tgtEl>
                                          <p:spTgt spid="139267">
                                            <p:txEl>
                                              <p:pRg st="7" end="7"/>
                                            </p:txEl>
                                          </p:spTgt>
                                        </p:tgtEl>
                                        <p:attrNameLst>
                                          <p:attrName>ppt_x</p:attrName>
                                        </p:attrNameLst>
                                      </p:cBhvr>
                                      <p:tavLst>
                                        <p:tav tm="0">
                                          <p:val>
                                            <p:strVal val="#ppt_x-.2"/>
                                          </p:val>
                                        </p:tav>
                                        <p:tav tm="100000">
                                          <p:val>
                                            <p:strVal val="#ppt_x"/>
                                          </p:val>
                                        </p:tav>
                                      </p:tavLst>
                                    </p:anim>
                                    <p:anim calcmode="lin" valueType="num">
                                      <p:cBhvr>
                                        <p:cTn id="31" dur="1000" fill="hold"/>
                                        <p:tgtEl>
                                          <p:spTgt spid="139267">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139267">
                                            <p:txEl>
                                              <p:pRg st="7" end="7"/>
                                            </p:txEl>
                                          </p:spTgt>
                                        </p:tgtEl>
                                      </p:cBhvr>
                                    </p:animEffect>
                                  </p:childTnLst>
                                </p:cTn>
                              </p:par>
                              <p:par>
                                <p:cTn id="33" presetID="29" presetClass="entr" presetSubtype="0" fill="hold" nodeType="withEffect">
                                  <p:stCondLst>
                                    <p:cond delay="0"/>
                                  </p:stCondLst>
                                  <p:childTnLst>
                                    <p:set>
                                      <p:cBhvr>
                                        <p:cTn id="34" dur="1" fill="hold">
                                          <p:stCondLst>
                                            <p:cond delay="0"/>
                                          </p:stCondLst>
                                        </p:cTn>
                                        <p:tgtEl>
                                          <p:spTgt spid="139267">
                                            <p:txEl>
                                              <p:pRg st="8" end="8"/>
                                            </p:txEl>
                                          </p:spTgt>
                                        </p:tgtEl>
                                        <p:attrNameLst>
                                          <p:attrName>style.visibility</p:attrName>
                                        </p:attrNameLst>
                                      </p:cBhvr>
                                      <p:to>
                                        <p:strVal val="visible"/>
                                      </p:to>
                                    </p:set>
                                    <p:anim calcmode="lin" valueType="num">
                                      <p:cBhvr>
                                        <p:cTn id="35" dur="1000" fill="hold"/>
                                        <p:tgtEl>
                                          <p:spTgt spid="139267">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139267">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39267">
                                            <p:txEl>
                                              <p:pRg st="8" end="8"/>
                                            </p:txEl>
                                          </p:spTgt>
                                        </p:tgtEl>
                                      </p:cBhvr>
                                    </p:animEffect>
                                  </p:childTnLst>
                                </p:cTn>
                              </p:par>
                              <p:par>
                                <p:cTn id="38" presetID="29" presetClass="entr" presetSubtype="0" fill="hold" nodeType="withEffect">
                                  <p:stCondLst>
                                    <p:cond delay="0"/>
                                  </p:stCondLst>
                                  <p:childTnLst>
                                    <p:set>
                                      <p:cBhvr>
                                        <p:cTn id="39" dur="1" fill="hold">
                                          <p:stCondLst>
                                            <p:cond delay="0"/>
                                          </p:stCondLst>
                                        </p:cTn>
                                        <p:tgtEl>
                                          <p:spTgt spid="139267">
                                            <p:txEl>
                                              <p:pRg st="9" end="9"/>
                                            </p:txEl>
                                          </p:spTgt>
                                        </p:tgtEl>
                                        <p:attrNameLst>
                                          <p:attrName>style.visibility</p:attrName>
                                        </p:attrNameLst>
                                      </p:cBhvr>
                                      <p:to>
                                        <p:strVal val="visible"/>
                                      </p:to>
                                    </p:set>
                                    <p:anim calcmode="lin" valueType="num">
                                      <p:cBhvr>
                                        <p:cTn id="40" dur="1000" fill="hold"/>
                                        <p:tgtEl>
                                          <p:spTgt spid="139267">
                                            <p:txEl>
                                              <p:pRg st="9" end="9"/>
                                            </p:txEl>
                                          </p:spTgt>
                                        </p:tgtEl>
                                        <p:attrNameLst>
                                          <p:attrName>ppt_x</p:attrName>
                                        </p:attrNameLst>
                                      </p:cBhvr>
                                      <p:tavLst>
                                        <p:tav tm="0">
                                          <p:val>
                                            <p:strVal val="#ppt_x-.2"/>
                                          </p:val>
                                        </p:tav>
                                        <p:tav tm="100000">
                                          <p:val>
                                            <p:strVal val="#ppt_x"/>
                                          </p:val>
                                        </p:tav>
                                      </p:tavLst>
                                    </p:anim>
                                    <p:anim calcmode="lin" valueType="num">
                                      <p:cBhvr>
                                        <p:cTn id="41" dur="1000" fill="hold"/>
                                        <p:tgtEl>
                                          <p:spTgt spid="139267">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39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8B7161D-F357-4FDF-98FA-BF47BA8CD112}"/>
              </a:ext>
            </a:extLst>
          </p:cNvPr>
          <p:cNvSpPr>
            <a:spLocks noGrp="1" noChangeArrowheads="1"/>
          </p:cNvSpPr>
          <p:nvPr>
            <p:ph type="title" idx="4294967295"/>
          </p:nvPr>
        </p:nvSpPr>
        <p:spPr/>
        <p:txBody>
          <a:bodyPr/>
          <a:lstStyle/>
          <a:p>
            <a:pPr eaLnBrk="1" hangingPunct="1">
              <a:defRPr/>
            </a:pPr>
            <a:r>
              <a:rPr lang="en-US" altLang="zh-CN"/>
              <a:t>for</a:t>
            </a:r>
            <a:r>
              <a:rPr lang="zh-CN" altLang="en-US"/>
              <a:t>语句常见的错误</a:t>
            </a:r>
          </a:p>
        </p:txBody>
      </p:sp>
      <p:sp>
        <p:nvSpPr>
          <p:cNvPr id="60419" name="Rectangle 3"/>
          <p:cNvSpPr>
            <a:spLocks noChangeArrowheads="1"/>
          </p:cNvSpPr>
          <p:nvPr/>
        </p:nvSpPr>
        <p:spPr bwMode="auto">
          <a:xfrm>
            <a:off x="712788" y="1339850"/>
            <a:ext cx="7459662"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a:t>错误二：利用浮点类型的</a:t>
            </a:r>
            <a:r>
              <a:rPr lang="en-US" altLang="zh-CN"/>
              <a:t>=</a:t>
            </a:r>
            <a:r>
              <a:rPr lang="zh-CN" altLang="en-US"/>
              <a:t>或</a:t>
            </a:r>
            <a:r>
              <a:rPr lang="en-US" altLang="zh-CN"/>
              <a:t>!=</a:t>
            </a:r>
            <a:r>
              <a:rPr lang="zh-CN" altLang="en-US"/>
              <a:t>运算作为条件表达式</a:t>
            </a:r>
          </a:p>
          <a:p>
            <a:pPr eaLnBrk="1" hangingPunct="1">
              <a:lnSpc>
                <a:spcPct val="90000"/>
              </a:lnSpc>
            </a:pPr>
            <a:r>
              <a:rPr lang="en-US" altLang="zh-CN" sz="2200" b="1"/>
              <a:t>for</a:t>
            </a:r>
            <a:r>
              <a:rPr lang="en-US" altLang="zh-CN" sz="2200"/>
              <a:t>(</a:t>
            </a:r>
            <a:r>
              <a:rPr lang="en-US" altLang="zh-CN" sz="2200" b="1"/>
              <a:t>double</a:t>
            </a:r>
            <a:r>
              <a:rPr lang="en-US" altLang="zh-CN" sz="2200"/>
              <a:t> x=0.1; x!=1.0; x+=0.1){</a:t>
            </a:r>
          </a:p>
          <a:p>
            <a:pPr eaLnBrk="1" hangingPunct="1">
              <a:lnSpc>
                <a:spcPct val="90000"/>
              </a:lnSpc>
            </a:pPr>
            <a:r>
              <a:rPr lang="en-US" altLang="zh-CN" sz="2200"/>
              <a:t>          System.out.println(x+";");</a:t>
            </a:r>
          </a:p>
          <a:p>
            <a:pPr eaLnBrk="1" hangingPunct="1">
              <a:lnSpc>
                <a:spcPct val="90000"/>
              </a:lnSpc>
            </a:pPr>
            <a:r>
              <a:rPr lang="en-US" altLang="zh-CN" sz="2200"/>
              <a:t>}</a:t>
            </a:r>
            <a:endParaRPr lang="zh-CN" altLang="en-US" sz="2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80D6F82-48E4-4E40-84D4-7AC13039A1AB}"/>
              </a:ext>
            </a:extLst>
          </p:cNvPr>
          <p:cNvSpPr>
            <a:spLocks noGrp="1" noChangeArrowheads="1"/>
          </p:cNvSpPr>
          <p:nvPr>
            <p:ph type="title"/>
          </p:nvPr>
        </p:nvSpPr>
        <p:spPr>
          <a:xfrm>
            <a:off x="857250" y="131763"/>
            <a:ext cx="7772400" cy="574675"/>
          </a:xfrm>
        </p:spPr>
        <p:txBody>
          <a:bodyPr/>
          <a:lstStyle/>
          <a:p>
            <a:pPr eaLnBrk="1" hangingPunct="1">
              <a:defRPr/>
            </a:pPr>
            <a:r>
              <a:rPr lang="en-US" altLang="zh-CN" sz="3600" b="1"/>
              <a:t>switch</a:t>
            </a:r>
            <a:r>
              <a:rPr lang="zh-CN" altLang="en-US" sz="3600" b="1"/>
              <a:t>语句</a:t>
            </a:r>
            <a:r>
              <a:rPr lang="zh-CN" altLang="en-US" sz="3400" b="1"/>
              <a:t> </a:t>
            </a:r>
          </a:p>
        </p:txBody>
      </p:sp>
      <p:sp>
        <p:nvSpPr>
          <p:cNvPr id="61443" name="Rectangle 3"/>
          <p:cNvSpPr>
            <a:spLocks noGrp="1" noChangeArrowheads="1"/>
          </p:cNvSpPr>
          <p:nvPr>
            <p:ph type="body" idx="1"/>
          </p:nvPr>
        </p:nvSpPr>
        <p:spPr>
          <a:xfrm>
            <a:off x="450850" y="908050"/>
            <a:ext cx="7178675" cy="5473700"/>
          </a:xfrm>
        </p:spPr>
        <p:txBody>
          <a:bodyPr/>
          <a:lstStyle/>
          <a:p>
            <a:pPr algn="just" eaLnBrk="1" hangingPunct="1">
              <a:lnSpc>
                <a:spcPct val="90000"/>
              </a:lnSpc>
            </a:pPr>
            <a:r>
              <a:rPr lang="en-US" altLang="zh-CN" sz="2800" b="1">
                <a:latin typeface="宋体" panose="02010600030101010101" pitchFamily="2" charset="-122"/>
              </a:rPr>
              <a:t>switch </a:t>
            </a:r>
            <a:r>
              <a:rPr lang="zh-CN" altLang="en-US" sz="2800" b="1">
                <a:latin typeface="宋体" panose="02010600030101010101" pitchFamily="2" charset="-122"/>
              </a:rPr>
              <a:t>语句根据表达式的结果来执行多个操作中的一个，它的语法形式如下：</a:t>
            </a:r>
          </a:p>
          <a:p>
            <a:pPr algn="just" eaLnBrk="1" hangingPunct="1">
              <a:lnSpc>
                <a:spcPct val="90000"/>
              </a:lnSpc>
              <a:buFont typeface="Wingdings" panose="05000000000000000000" pitchFamily="2" charset="2"/>
              <a:buNone/>
            </a:pPr>
            <a:r>
              <a:rPr lang="en-US" altLang="zh-CN" b="1">
                <a:solidFill>
                  <a:srgbClr val="FF0000"/>
                </a:solidFill>
              </a:rPr>
              <a:t>switch</a:t>
            </a:r>
            <a:r>
              <a:rPr lang="en-US" altLang="zh-CN" b="1"/>
              <a:t> </a:t>
            </a:r>
            <a:r>
              <a:rPr lang="zh-CN" altLang="en-US" b="1"/>
              <a:t>（</a:t>
            </a:r>
            <a:r>
              <a:rPr lang="zh-CN" altLang="en-US" b="1" i="1"/>
              <a:t>表达式</a:t>
            </a:r>
            <a:r>
              <a:rPr lang="zh-CN" altLang="en-US" b="1"/>
              <a:t>）</a:t>
            </a:r>
            <a:r>
              <a:rPr lang="en-US" altLang="zh-CN" b="1"/>
              <a:t>{</a:t>
            </a:r>
          </a:p>
          <a:p>
            <a:pPr algn="just" eaLnBrk="1" hangingPunct="1">
              <a:lnSpc>
                <a:spcPct val="90000"/>
              </a:lnSpc>
              <a:buFont typeface="Wingdings" panose="05000000000000000000" pitchFamily="2" charset="2"/>
              <a:buNone/>
            </a:pPr>
            <a:r>
              <a:rPr lang="en-US" altLang="zh-CN" b="1">
                <a:solidFill>
                  <a:srgbClr val="FF0000"/>
                </a:solidFill>
              </a:rPr>
              <a:t>   case </a:t>
            </a:r>
            <a:r>
              <a:rPr lang="zh-CN" altLang="en-US" b="1" i="1"/>
              <a:t>常量</a:t>
            </a:r>
            <a:r>
              <a:rPr lang="en-US" altLang="zh-CN" b="1" i="1"/>
              <a:t>1</a:t>
            </a:r>
            <a:r>
              <a:rPr lang="zh-CN" altLang="en-US" b="1"/>
              <a:t>：</a:t>
            </a:r>
            <a:r>
              <a:rPr lang="zh-CN" altLang="en-US" b="1" i="1"/>
              <a:t>语句</a:t>
            </a:r>
            <a:r>
              <a:rPr lang="en-US" altLang="zh-CN" b="1" i="1"/>
              <a:t>1</a:t>
            </a:r>
            <a:r>
              <a:rPr lang="zh-CN" altLang="en-US" b="1" i="1"/>
              <a:t>；</a:t>
            </a:r>
            <a:endParaRPr lang="zh-CN" altLang="en-US" b="1"/>
          </a:p>
          <a:p>
            <a:pPr algn="just" eaLnBrk="1" hangingPunct="1">
              <a:lnSpc>
                <a:spcPct val="90000"/>
              </a:lnSpc>
              <a:buFont typeface="Wingdings" panose="05000000000000000000" pitchFamily="2" charset="2"/>
              <a:buNone/>
            </a:pPr>
            <a:r>
              <a:rPr lang="en-US" altLang="zh-CN" b="1"/>
              <a:t>     [break</a:t>
            </a:r>
            <a:r>
              <a:rPr lang="zh-CN" altLang="en-US" b="1"/>
              <a:t>；</a:t>
            </a:r>
            <a:r>
              <a:rPr lang="en-US" altLang="zh-CN" b="1"/>
              <a:t>]</a:t>
            </a:r>
          </a:p>
          <a:p>
            <a:pPr algn="just" eaLnBrk="1" hangingPunct="1">
              <a:lnSpc>
                <a:spcPct val="90000"/>
              </a:lnSpc>
              <a:buFont typeface="Wingdings" panose="05000000000000000000" pitchFamily="2" charset="2"/>
              <a:buNone/>
            </a:pPr>
            <a:r>
              <a:rPr lang="en-US" altLang="zh-CN" b="1">
                <a:solidFill>
                  <a:srgbClr val="FF0000"/>
                </a:solidFill>
              </a:rPr>
              <a:t>   case</a:t>
            </a:r>
            <a:r>
              <a:rPr lang="zh-CN" altLang="en-US" b="1" i="1"/>
              <a:t>常量</a:t>
            </a:r>
            <a:r>
              <a:rPr lang="en-US" altLang="zh-CN" b="1" i="1"/>
              <a:t>2</a:t>
            </a:r>
            <a:r>
              <a:rPr lang="zh-CN" altLang="en-US" b="1"/>
              <a:t>：</a:t>
            </a:r>
            <a:r>
              <a:rPr lang="zh-CN" altLang="en-US" b="1" i="1"/>
              <a:t>语句</a:t>
            </a:r>
            <a:r>
              <a:rPr lang="en-US" altLang="zh-CN" b="1" i="1"/>
              <a:t>2</a:t>
            </a:r>
            <a:r>
              <a:rPr lang="zh-CN" altLang="en-US" b="1" i="1"/>
              <a:t>；</a:t>
            </a:r>
            <a:endParaRPr lang="zh-CN" altLang="en-US" b="1"/>
          </a:p>
          <a:p>
            <a:pPr algn="just" eaLnBrk="1" hangingPunct="1">
              <a:lnSpc>
                <a:spcPct val="90000"/>
              </a:lnSpc>
              <a:buFont typeface="Wingdings" panose="05000000000000000000" pitchFamily="2" charset="2"/>
              <a:buNone/>
            </a:pPr>
            <a:r>
              <a:rPr lang="en-US" altLang="zh-CN" b="1"/>
              <a:t>     [break</a:t>
            </a:r>
            <a:r>
              <a:rPr lang="zh-CN" altLang="en-US" b="1"/>
              <a:t>；</a:t>
            </a:r>
            <a:r>
              <a:rPr lang="en-US" altLang="zh-CN" b="1"/>
              <a:t>]</a:t>
            </a:r>
          </a:p>
          <a:p>
            <a:pPr algn="just" eaLnBrk="1" hangingPunct="1">
              <a:lnSpc>
                <a:spcPct val="90000"/>
              </a:lnSpc>
              <a:buFont typeface="Wingdings" panose="05000000000000000000" pitchFamily="2" charset="2"/>
              <a:buNone/>
            </a:pPr>
            <a:r>
              <a:rPr lang="en-US" altLang="zh-CN" b="1"/>
              <a:t>        …</a:t>
            </a:r>
          </a:p>
          <a:p>
            <a:pPr algn="just" eaLnBrk="1" hangingPunct="1">
              <a:lnSpc>
                <a:spcPct val="90000"/>
              </a:lnSpc>
              <a:buFont typeface="Wingdings" panose="05000000000000000000" pitchFamily="2" charset="2"/>
              <a:buNone/>
            </a:pPr>
            <a:r>
              <a:rPr lang="en-US" altLang="zh-CN" b="1">
                <a:solidFill>
                  <a:srgbClr val="FF0000"/>
                </a:solidFill>
              </a:rPr>
              <a:t>    case</a:t>
            </a:r>
            <a:r>
              <a:rPr lang="zh-CN" altLang="en-US" b="1" i="1"/>
              <a:t>常量</a:t>
            </a:r>
            <a:r>
              <a:rPr lang="en-US" altLang="zh-CN" b="1" i="1"/>
              <a:t>n</a:t>
            </a:r>
            <a:r>
              <a:rPr lang="zh-CN" altLang="en-US" b="1"/>
              <a:t>：</a:t>
            </a:r>
            <a:r>
              <a:rPr lang="zh-CN" altLang="en-US" b="1" i="1"/>
              <a:t>语句</a:t>
            </a:r>
            <a:r>
              <a:rPr lang="en-US" altLang="zh-CN" b="1" i="1"/>
              <a:t>n</a:t>
            </a:r>
            <a:r>
              <a:rPr lang="zh-CN" altLang="en-US" b="1" i="1"/>
              <a:t>；</a:t>
            </a:r>
            <a:endParaRPr lang="zh-CN" altLang="en-US" b="1"/>
          </a:p>
          <a:p>
            <a:pPr algn="just" eaLnBrk="1" hangingPunct="1">
              <a:lnSpc>
                <a:spcPct val="90000"/>
              </a:lnSpc>
              <a:buFont typeface="Wingdings" panose="05000000000000000000" pitchFamily="2" charset="2"/>
              <a:buNone/>
            </a:pPr>
            <a:r>
              <a:rPr lang="en-US" altLang="zh-CN" b="1"/>
              <a:t>      [break</a:t>
            </a:r>
            <a:r>
              <a:rPr lang="zh-CN" altLang="en-US" b="1"/>
              <a:t>；</a:t>
            </a:r>
            <a:r>
              <a:rPr lang="en-US" altLang="zh-CN" b="1"/>
              <a:t>]</a:t>
            </a:r>
          </a:p>
          <a:p>
            <a:pPr algn="just" eaLnBrk="1" hangingPunct="1">
              <a:lnSpc>
                <a:spcPct val="90000"/>
              </a:lnSpc>
              <a:buFont typeface="Wingdings" panose="05000000000000000000" pitchFamily="2" charset="2"/>
              <a:buNone/>
            </a:pPr>
            <a:r>
              <a:rPr lang="en-US" altLang="zh-CN" b="1"/>
              <a:t>   [</a:t>
            </a:r>
            <a:r>
              <a:rPr lang="en-US" altLang="zh-CN" b="1">
                <a:solidFill>
                  <a:srgbClr val="FF0000"/>
                </a:solidFill>
              </a:rPr>
              <a:t>default:</a:t>
            </a:r>
            <a:r>
              <a:rPr lang="en-US" altLang="zh-CN" b="1"/>
              <a:t> </a:t>
            </a:r>
            <a:r>
              <a:rPr lang="zh-CN" altLang="en-US" b="1" i="1"/>
              <a:t>缺省处理语句</a:t>
            </a:r>
            <a:endParaRPr lang="zh-CN" altLang="en-US" b="1"/>
          </a:p>
          <a:p>
            <a:pPr algn="just" eaLnBrk="1" hangingPunct="1">
              <a:lnSpc>
                <a:spcPct val="90000"/>
              </a:lnSpc>
              <a:buFont typeface="Wingdings" panose="05000000000000000000" pitchFamily="2" charset="2"/>
              <a:buNone/>
            </a:pPr>
            <a:r>
              <a:rPr lang="zh-CN" altLang="en-US" b="1"/>
              <a:t>       </a:t>
            </a:r>
            <a:r>
              <a:rPr lang="en-US" altLang="zh-CN" b="1"/>
              <a:t>break</a:t>
            </a:r>
            <a:r>
              <a:rPr lang="zh-CN" altLang="en-US" b="1"/>
              <a:t>；</a:t>
            </a:r>
            <a:r>
              <a:rPr lang="en-US" altLang="zh-CN" b="1"/>
              <a:t>]</a:t>
            </a:r>
          </a:p>
          <a:p>
            <a:pPr algn="just" eaLnBrk="1" hangingPunct="1">
              <a:lnSpc>
                <a:spcPct val="90000"/>
              </a:lnSpc>
              <a:buFont typeface="Wingdings" panose="05000000000000000000" pitchFamily="2" charset="2"/>
              <a:buNone/>
            </a:pPr>
            <a:r>
              <a:rPr lang="en-US" altLang="zh-CN" b="1"/>
              <a:t> }</a:t>
            </a:r>
            <a:endParaRPr lang="en-US" altLang="zh-CN"/>
          </a:p>
        </p:txBody>
      </p:sp>
    </p:spTree>
  </p:cSld>
  <p:clrMapOvr>
    <a:masterClrMapping/>
  </p:clrMapOvr>
  <p:transition spd="slow">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E6CCA77-3B9E-4AA1-B5CE-FD3870A915EA}"/>
              </a:ext>
            </a:extLst>
          </p:cNvPr>
          <p:cNvSpPr>
            <a:spLocks noGrp="1" noChangeArrowheads="1"/>
          </p:cNvSpPr>
          <p:nvPr>
            <p:ph type="title"/>
          </p:nvPr>
        </p:nvSpPr>
        <p:spPr>
          <a:xfrm>
            <a:off x="757238" y="104775"/>
            <a:ext cx="5051425" cy="503238"/>
          </a:xfrm>
        </p:spPr>
        <p:txBody>
          <a:bodyPr lIns="0" tIns="0" rIns="0" bIns="0"/>
          <a:lstStyle/>
          <a:p>
            <a:pPr algn="just" eaLnBrk="1" hangingPunct="1">
              <a:defRPr/>
            </a:pPr>
            <a:r>
              <a:rPr lang="en-US" altLang="zh-CN" sz="3600" b="1"/>
              <a:t>switch</a:t>
            </a:r>
            <a:r>
              <a:rPr lang="zh-CN" altLang="en-US" sz="3600" b="1"/>
              <a:t>语句的流程图</a:t>
            </a:r>
          </a:p>
        </p:txBody>
      </p:sp>
      <p:sp>
        <p:nvSpPr>
          <p:cNvPr id="62467" name="Text Box 3"/>
          <p:cNvSpPr txBox="1">
            <a:spLocks noChangeArrowheads="1"/>
          </p:cNvSpPr>
          <p:nvPr/>
        </p:nvSpPr>
        <p:spPr bwMode="auto">
          <a:xfrm>
            <a:off x="3054350" y="1831975"/>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p>
        </p:txBody>
      </p:sp>
      <p:sp>
        <p:nvSpPr>
          <p:cNvPr id="62468" name="Rectangle 4"/>
          <p:cNvSpPr>
            <a:spLocks noChangeArrowheads="1"/>
          </p:cNvSpPr>
          <p:nvPr/>
        </p:nvSpPr>
        <p:spPr bwMode="auto">
          <a:xfrm>
            <a:off x="3492500" y="1341438"/>
            <a:ext cx="16002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b="1"/>
              <a:t>表达式</a:t>
            </a:r>
          </a:p>
        </p:txBody>
      </p:sp>
      <p:sp>
        <p:nvSpPr>
          <p:cNvPr id="125957" name="Rectangle 5">
            <a:extLst>
              <a:ext uri="{FF2B5EF4-FFF2-40B4-BE49-F238E27FC236}">
                <a16:creationId xmlns:a16="http://schemas.microsoft.com/office/drawing/2014/main" id="{9A06E3C8-DD4E-43FF-B0F4-77B53A648897}"/>
              </a:ext>
            </a:extLst>
          </p:cNvPr>
          <p:cNvSpPr>
            <a:spLocks noChangeArrowheads="1"/>
          </p:cNvSpPr>
          <p:nvPr/>
        </p:nvSpPr>
        <p:spPr bwMode="auto">
          <a:xfrm>
            <a:off x="573088" y="3622675"/>
            <a:ext cx="1600200" cy="45720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a:effectLst>
                  <a:outerShdw blurRad="38100" dist="38100" dir="2700000" algn="tl">
                    <a:srgbClr val="C0C0C0"/>
                  </a:outerShdw>
                </a:effectLst>
              </a:rPr>
              <a:t>break</a:t>
            </a:r>
          </a:p>
        </p:txBody>
      </p:sp>
      <p:sp>
        <p:nvSpPr>
          <p:cNvPr id="125958" name="Rectangle 6">
            <a:extLst>
              <a:ext uri="{FF2B5EF4-FFF2-40B4-BE49-F238E27FC236}">
                <a16:creationId xmlns:a16="http://schemas.microsoft.com/office/drawing/2014/main" id="{4F8D2647-5927-4524-B75E-436AF62236F7}"/>
              </a:ext>
            </a:extLst>
          </p:cNvPr>
          <p:cNvSpPr>
            <a:spLocks noChangeArrowheads="1"/>
          </p:cNvSpPr>
          <p:nvPr/>
        </p:nvSpPr>
        <p:spPr bwMode="auto">
          <a:xfrm>
            <a:off x="539750" y="2898775"/>
            <a:ext cx="1600200" cy="457200"/>
          </a:xfrm>
          <a:prstGeom prst="rect">
            <a:avLst/>
          </a:prstGeom>
          <a:solidFill>
            <a:schemeClr val="accent1"/>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b="1">
                <a:effectLst>
                  <a:outerShdw blurRad="38100" dist="38100" dir="2700000" algn="tl">
                    <a:srgbClr val="FFFFFF"/>
                  </a:outerShdw>
                </a:effectLst>
              </a:rPr>
              <a:t>语句</a:t>
            </a:r>
            <a:r>
              <a:rPr lang="en-US" altLang="zh-CN" b="1">
                <a:effectLst>
                  <a:outerShdw blurRad="38100" dist="38100" dir="2700000" algn="tl">
                    <a:srgbClr val="FFFFFF"/>
                  </a:outerShdw>
                </a:effectLst>
              </a:rPr>
              <a:t>1</a:t>
            </a:r>
          </a:p>
        </p:txBody>
      </p:sp>
      <p:sp>
        <p:nvSpPr>
          <p:cNvPr id="125959" name="Rectangle 7">
            <a:extLst>
              <a:ext uri="{FF2B5EF4-FFF2-40B4-BE49-F238E27FC236}">
                <a16:creationId xmlns:a16="http://schemas.microsoft.com/office/drawing/2014/main" id="{2D81C05A-1E1E-424A-9A3E-24054CE51D55}"/>
              </a:ext>
            </a:extLst>
          </p:cNvPr>
          <p:cNvSpPr>
            <a:spLocks noChangeArrowheads="1"/>
          </p:cNvSpPr>
          <p:nvPr/>
        </p:nvSpPr>
        <p:spPr bwMode="auto">
          <a:xfrm>
            <a:off x="2478088" y="3622675"/>
            <a:ext cx="1600200" cy="45720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a:effectLst>
                  <a:outerShdw blurRad="38100" dist="38100" dir="2700000" algn="tl">
                    <a:srgbClr val="C0C0C0"/>
                  </a:outerShdw>
                </a:effectLst>
              </a:rPr>
              <a:t>break</a:t>
            </a:r>
          </a:p>
        </p:txBody>
      </p:sp>
      <p:sp>
        <p:nvSpPr>
          <p:cNvPr id="125960" name="Rectangle 8">
            <a:extLst>
              <a:ext uri="{FF2B5EF4-FFF2-40B4-BE49-F238E27FC236}">
                <a16:creationId xmlns:a16="http://schemas.microsoft.com/office/drawing/2014/main" id="{0C3D69E9-85E1-46DC-8B5B-5D312BC05CD6}"/>
              </a:ext>
            </a:extLst>
          </p:cNvPr>
          <p:cNvSpPr>
            <a:spLocks noChangeArrowheads="1"/>
          </p:cNvSpPr>
          <p:nvPr/>
        </p:nvSpPr>
        <p:spPr bwMode="auto">
          <a:xfrm>
            <a:off x="2444750" y="2898775"/>
            <a:ext cx="1600200" cy="457200"/>
          </a:xfrm>
          <a:prstGeom prst="rect">
            <a:avLst/>
          </a:prstGeom>
          <a:solidFill>
            <a:schemeClr val="accent1"/>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b="1">
                <a:effectLst>
                  <a:outerShdw blurRad="38100" dist="38100" dir="2700000" algn="tl">
                    <a:srgbClr val="FFFFFF"/>
                  </a:outerShdw>
                </a:effectLst>
              </a:rPr>
              <a:t>语句</a:t>
            </a:r>
            <a:r>
              <a:rPr lang="en-US" altLang="zh-CN" b="1">
                <a:effectLst>
                  <a:outerShdw blurRad="38100" dist="38100" dir="2700000" algn="tl">
                    <a:srgbClr val="FFFFFF"/>
                  </a:outerShdw>
                </a:effectLst>
              </a:rPr>
              <a:t>2</a:t>
            </a:r>
          </a:p>
        </p:txBody>
      </p:sp>
      <p:sp>
        <p:nvSpPr>
          <p:cNvPr id="125961" name="Rectangle 9">
            <a:extLst>
              <a:ext uri="{FF2B5EF4-FFF2-40B4-BE49-F238E27FC236}">
                <a16:creationId xmlns:a16="http://schemas.microsoft.com/office/drawing/2014/main" id="{624B8AE8-DDBA-4AEB-BC0E-6E119053D876}"/>
              </a:ext>
            </a:extLst>
          </p:cNvPr>
          <p:cNvSpPr>
            <a:spLocks noChangeArrowheads="1"/>
          </p:cNvSpPr>
          <p:nvPr/>
        </p:nvSpPr>
        <p:spPr bwMode="auto">
          <a:xfrm>
            <a:off x="4687888" y="3622675"/>
            <a:ext cx="1600200" cy="45720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a:effectLst>
                  <a:outerShdw blurRad="38100" dist="38100" dir="2700000" algn="tl">
                    <a:srgbClr val="C0C0C0"/>
                  </a:outerShdw>
                </a:effectLst>
              </a:rPr>
              <a:t>break</a:t>
            </a:r>
          </a:p>
        </p:txBody>
      </p:sp>
      <p:sp>
        <p:nvSpPr>
          <p:cNvPr id="125962" name="Rectangle 10">
            <a:extLst>
              <a:ext uri="{FF2B5EF4-FFF2-40B4-BE49-F238E27FC236}">
                <a16:creationId xmlns:a16="http://schemas.microsoft.com/office/drawing/2014/main" id="{CCE0A7E3-7AD5-473F-B30C-0D5DCBA3653D}"/>
              </a:ext>
            </a:extLst>
          </p:cNvPr>
          <p:cNvSpPr>
            <a:spLocks noChangeArrowheads="1"/>
          </p:cNvSpPr>
          <p:nvPr/>
        </p:nvSpPr>
        <p:spPr bwMode="auto">
          <a:xfrm>
            <a:off x="4654550" y="2898775"/>
            <a:ext cx="1600200" cy="457200"/>
          </a:xfrm>
          <a:prstGeom prst="rect">
            <a:avLst/>
          </a:prstGeom>
          <a:solidFill>
            <a:schemeClr val="accent1"/>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b="1">
                <a:effectLst>
                  <a:outerShdw blurRad="38100" dist="38100" dir="2700000" algn="tl">
                    <a:srgbClr val="FFFFFF"/>
                  </a:outerShdw>
                </a:effectLst>
              </a:rPr>
              <a:t>语句</a:t>
            </a:r>
            <a:r>
              <a:rPr lang="en-US" altLang="zh-CN" b="1">
                <a:effectLst>
                  <a:outerShdw blurRad="38100" dist="38100" dir="2700000" algn="tl">
                    <a:srgbClr val="FFFFFF"/>
                  </a:outerShdw>
                </a:effectLst>
              </a:rPr>
              <a:t>n</a:t>
            </a:r>
          </a:p>
        </p:txBody>
      </p:sp>
      <p:sp>
        <p:nvSpPr>
          <p:cNvPr id="125963" name="Rectangle 11">
            <a:extLst>
              <a:ext uri="{FF2B5EF4-FFF2-40B4-BE49-F238E27FC236}">
                <a16:creationId xmlns:a16="http://schemas.microsoft.com/office/drawing/2014/main" id="{B38FEEBB-5EC4-41F9-8739-80C45B6DF9F5}"/>
              </a:ext>
            </a:extLst>
          </p:cNvPr>
          <p:cNvSpPr>
            <a:spLocks noChangeArrowheads="1"/>
          </p:cNvSpPr>
          <p:nvPr/>
        </p:nvSpPr>
        <p:spPr bwMode="auto">
          <a:xfrm>
            <a:off x="6821488" y="3622675"/>
            <a:ext cx="1600200" cy="45720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b="1">
                <a:effectLst>
                  <a:outerShdw blurRad="38100" dist="38100" dir="2700000" algn="tl">
                    <a:srgbClr val="C0C0C0"/>
                  </a:outerShdw>
                </a:effectLst>
              </a:rPr>
              <a:t>break</a:t>
            </a:r>
          </a:p>
        </p:txBody>
      </p:sp>
      <p:sp>
        <p:nvSpPr>
          <p:cNvPr id="125964" name="Rectangle 12">
            <a:extLst>
              <a:ext uri="{FF2B5EF4-FFF2-40B4-BE49-F238E27FC236}">
                <a16:creationId xmlns:a16="http://schemas.microsoft.com/office/drawing/2014/main" id="{7879219C-7329-4994-8AB2-85A2E900AFB5}"/>
              </a:ext>
            </a:extLst>
          </p:cNvPr>
          <p:cNvSpPr>
            <a:spLocks noChangeArrowheads="1"/>
          </p:cNvSpPr>
          <p:nvPr/>
        </p:nvSpPr>
        <p:spPr bwMode="auto">
          <a:xfrm>
            <a:off x="6788150" y="2874963"/>
            <a:ext cx="1905000" cy="481012"/>
          </a:xfrm>
          <a:prstGeom prst="rect">
            <a:avLst/>
          </a:prstGeom>
          <a:solidFill>
            <a:schemeClr val="accent1"/>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b="1">
                <a:effectLst>
                  <a:outerShdw blurRad="38100" dist="38100" dir="2700000" algn="tl">
                    <a:srgbClr val="FFFFFF"/>
                  </a:outerShdw>
                </a:effectLst>
              </a:rPr>
              <a:t>缺省处理语句</a:t>
            </a:r>
          </a:p>
        </p:txBody>
      </p:sp>
      <p:sp>
        <p:nvSpPr>
          <p:cNvPr id="125965" name="Rectangle 13">
            <a:extLst>
              <a:ext uri="{FF2B5EF4-FFF2-40B4-BE49-F238E27FC236}">
                <a16:creationId xmlns:a16="http://schemas.microsoft.com/office/drawing/2014/main" id="{DC6DF47D-3D64-4C57-B593-38E775468F53}"/>
              </a:ext>
            </a:extLst>
          </p:cNvPr>
          <p:cNvSpPr>
            <a:spLocks noChangeArrowheads="1"/>
          </p:cNvSpPr>
          <p:nvPr/>
        </p:nvSpPr>
        <p:spPr bwMode="auto">
          <a:xfrm>
            <a:off x="3521075" y="5337175"/>
            <a:ext cx="1600200" cy="457200"/>
          </a:xfrm>
          <a:prstGeom prst="rect">
            <a:avLst/>
          </a:prstGeom>
          <a:solidFill>
            <a:schemeClr val="accent1"/>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b="1">
                <a:effectLst>
                  <a:outerShdw blurRad="38100" dist="38100" dir="2700000" algn="tl">
                    <a:srgbClr val="FFFFFF"/>
                  </a:outerShdw>
                </a:effectLst>
              </a:rPr>
              <a:t>后续语句</a:t>
            </a:r>
          </a:p>
        </p:txBody>
      </p:sp>
      <p:sp>
        <p:nvSpPr>
          <p:cNvPr id="62478" name="Line 14"/>
          <p:cNvSpPr>
            <a:spLocks noChangeShapeType="1"/>
          </p:cNvSpPr>
          <p:nvPr/>
        </p:nvSpPr>
        <p:spPr bwMode="auto">
          <a:xfrm flipH="1">
            <a:off x="1454150" y="1831975"/>
            <a:ext cx="21336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79" name="Line 15"/>
          <p:cNvSpPr>
            <a:spLocks noChangeShapeType="1"/>
          </p:cNvSpPr>
          <p:nvPr/>
        </p:nvSpPr>
        <p:spPr bwMode="auto">
          <a:xfrm>
            <a:off x="1301750" y="335597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0" name="Line 16"/>
          <p:cNvSpPr>
            <a:spLocks noChangeShapeType="1"/>
          </p:cNvSpPr>
          <p:nvPr/>
        </p:nvSpPr>
        <p:spPr bwMode="auto">
          <a:xfrm>
            <a:off x="3282950" y="335597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1" name="Line 17"/>
          <p:cNvSpPr>
            <a:spLocks noChangeShapeType="1"/>
          </p:cNvSpPr>
          <p:nvPr/>
        </p:nvSpPr>
        <p:spPr bwMode="auto">
          <a:xfrm>
            <a:off x="5449888" y="335597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2" name="Line 18"/>
          <p:cNvSpPr>
            <a:spLocks noChangeShapeType="1"/>
          </p:cNvSpPr>
          <p:nvPr/>
        </p:nvSpPr>
        <p:spPr bwMode="auto">
          <a:xfrm>
            <a:off x="7583488" y="335597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3" name="Line 19"/>
          <p:cNvSpPr>
            <a:spLocks noChangeShapeType="1"/>
          </p:cNvSpPr>
          <p:nvPr/>
        </p:nvSpPr>
        <p:spPr bwMode="auto">
          <a:xfrm flipH="1">
            <a:off x="3282950" y="1831975"/>
            <a:ext cx="8382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4" name="Line 20"/>
          <p:cNvSpPr>
            <a:spLocks noChangeShapeType="1"/>
          </p:cNvSpPr>
          <p:nvPr/>
        </p:nvSpPr>
        <p:spPr bwMode="auto">
          <a:xfrm>
            <a:off x="4654550" y="1831975"/>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5" name="Line 21"/>
          <p:cNvSpPr>
            <a:spLocks noChangeShapeType="1"/>
          </p:cNvSpPr>
          <p:nvPr/>
        </p:nvSpPr>
        <p:spPr bwMode="auto">
          <a:xfrm>
            <a:off x="4959350" y="1831975"/>
            <a:ext cx="2590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6" name="Line 22"/>
          <p:cNvSpPr>
            <a:spLocks noChangeShapeType="1"/>
          </p:cNvSpPr>
          <p:nvPr/>
        </p:nvSpPr>
        <p:spPr bwMode="auto">
          <a:xfrm>
            <a:off x="1377950" y="4117975"/>
            <a:ext cx="23622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7" name="Line 23"/>
          <p:cNvSpPr>
            <a:spLocks noChangeShapeType="1"/>
          </p:cNvSpPr>
          <p:nvPr/>
        </p:nvSpPr>
        <p:spPr bwMode="auto">
          <a:xfrm>
            <a:off x="3282950" y="4117975"/>
            <a:ext cx="7620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8" name="Line 24"/>
          <p:cNvSpPr>
            <a:spLocks noChangeShapeType="1"/>
          </p:cNvSpPr>
          <p:nvPr/>
        </p:nvSpPr>
        <p:spPr bwMode="auto">
          <a:xfrm flipH="1">
            <a:off x="4425950" y="4117975"/>
            <a:ext cx="10668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9" name="Line 25"/>
          <p:cNvSpPr>
            <a:spLocks noChangeShapeType="1"/>
          </p:cNvSpPr>
          <p:nvPr/>
        </p:nvSpPr>
        <p:spPr bwMode="auto">
          <a:xfrm flipH="1">
            <a:off x="4883150" y="4117975"/>
            <a:ext cx="27432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8" name="Text Box 26">
            <a:extLst>
              <a:ext uri="{FF2B5EF4-FFF2-40B4-BE49-F238E27FC236}">
                <a16:creationId xmlns:a16="http://schemas.microsoft.com/office/drawing/2014/main" id="{4B1C8E60-3677-439D-8CF7-CDAA7D89BA4C}"/>
              </a:ext>
            </a:extLst>
          </p:cNvPr>
          <p:cNvSpPr txBox="1">
            <a:spLocks noChangeArrowheads="1"/>
          </p:cNvSpPr>
          <p:nvPr/>
        </p:nvSpPr>
        <p:spPr bwMode="auto">
          <a:xfrm>
            <a:off x="1073150" y="2441575"/>
            <a:ext cx="762000" cy="33655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1600" b="1">
                <a:effectLst>
                  <a:outerShdw blurRad="38100" dist="38100" dir="2700000" algn="tl">
                    <a:srgbClr val="C0C0C0"/>
                  </a:outerShdw>
                </a:effectLst>
              </a:rPr>
              <a:t>常量</a:t>
            </a:r>
            <a:r>
              <a:rPr lang="en-US" altLang="zh-CN" sz="1600" b="1">
                <a:effectLst>
                  <a:outerShdw blurRad="38100" dist="38100" dir="2700000" algn="tl">
                    <a:srgbClr val="C0C0C0"/>
                  </a:outerShdw>
                </a:effectLst>
              </a:rPr>
              <a:t>1</a:t>
            </a:r>
          </a:p>
        </p:txBody>
      </p:sp>
      <p:sp>
        <p:nvSpPr>
          <p:cNvPr id="125979" name="Text Box 27">
            <a:extLst>
              <a:ext uri="{FF2B5EF4-FFF2-40B4-BE49-F238E27FC236}">
                <a16:creationId xmlns:a16="http://schemas.microsoft.com/office/drawing/2014/main" id="{B41FB173-7530-490F-9DFE-51A8E431CE4F}"/>
              </a:ext>
            </a:extLst>
          </p:cNvPr>
          <p:cNvSpPr txBox="1">
            <a:spLocks noChangeArrowheads="1"/>
          </p:cNvSpPr>
          <p:nvPr/>
        </p:nvSpPr>
        <p:spPr bwMode="auto">
          <a:xfrm>
            <a:off x="2673350" y="2441575"/>
            <a:ext cx="762000" cy="33655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1600" b="1">
                <a:effectLst>
                  <a:outerShdw blurRad="38100" dist="38100" dir="2700000" algn="tl">
                    <a:srgbClr val="C0C0C0"/>
                  </a:outerShdw>
                </a:effectLst>
              </a:rPr>
              <a:t>常量</a:t>
            </a:r>
            <a:r>
              <a:rPr lang="en-US" altLang="zh-CN" sz="1600" b="1">
                <a:effectLst>
                  <a:outerShdw blurRad="38100" dist="38100" dir="2700000" algn="tl">
                    <a:srgbClr val="C0C0C0"/>
                  </a:outerShdw>
                </a:effectLst>
              </a:rPr>
              <a:t>2</a:t>
            </a:r>
          </a:p>
        </p:txBody>
      </p:sp>
      <p:sp>
        <p:nvSpPr>
          <p:cNvPr id="125980" name="Text Box 28">
            <a:extLst>
              <a:ext uri="{FF2B5EF4-FFF2-40B4-BE49-F238E27FC236}">
                <a16:creationId xmlns:a16="http://schemas.microsoft.com/office/drawing/2014/main" id="{53945255-714C-4B56-83F9-2CF98795A657}"/>
              </a:ext>
            </a:extLst>
          </p:cNvPr>
          <p:cNvSpPr txBox="1">
            <a:spLocks noChangeArrowheads="1"/>
          </p:cNvSpPr>
          <p:nvPr/>
        </p:nvSpPr>
        <p:spPr bwMode="auto">
          <a:xfrm>
            <a:off x="4425950" y="2441575"/>
            <a:ext cx="762000" cy="33655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1600" b="1">
                <a:effectLst>
                  <a:outerShdw blurRad="38100" dist="38100" dir="2700000" algn="tl">
                    <a:srgbClr val="C0C0C0"/>
                  </a:outerShdw>
                </a:effectLst>
              </a:rPr>
              <a:t>常量</a:t>
            </a:r>
            <a:r>
              <a:rPr lang="en-US" altLang="zh-CN" sz="1600" b="1">
                <a:effectLst>
                  <a:outerShdw blurRad="38100" dist="38100" dir="2700000" algn="tl">
                    <a:srgbClr val="C0C0C0"/>
                  </a:outerShdw>
                </a:effectLst>
              </a:rPr>
              <a:t>n</a:t>
            </a:r>
          </a:p>
        </p:txBody>
      </p:sp>
      <p:sp>
        <p:nvSpPr>
          <p:cNvPr id="125981" name="Text Box 29">
            <a:extLst>
              <a:ext uri="{FF2B5EF4-FFF2-40B4-BE49-F238E27FC236}">
                <a16:creationId xmlns:a16="http://schemas.microsoft.com/office/drawing/2014/main" id="{A8C4E210-6EB9-46A6-B007-1BBE40A57AAB}"/>
              </a:ext>
            </a:extLst>
          </p:cNvPr>
          <p:cNvSpPr txBox="1">
            <a:spLocks noChangeArrowheads="1"/>
          </p:cNvSpPr>
          <p:nvPr/>
        </p:nvSpPr>
        <p:spPr bwMode="auto">
          <a:xfrm>
            <a:off x="7169150" y="2517775"/>
            <a:ext cx="914400" cy="33655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1600" b="1">
                <a:effectLst>
                  <a:outerShdw blurRad="38100" dist="38100" dir="2700000" algn="tl">
                    <a:srgbClr val="C0C0C0"/>
                  </a:outerShdw>
                </a:effectLst>
              </a:rPr>
              <a:t>default</a:t>
            </a:r>
          </a:p>
        </p:txBody>
      </p:sp>
      <p:sp>
        <p:nvSpPr>
          <p:cNvPr id="125982" name="Text Box 30">
            <a:extLst>
              <a:ext uri="{FF2B5EF4-FFF2-40B4-BE49-F238E27FC236}">
                <a16:creationId xmlns:a16="http://schemas.microsoft.com/office/drawing/2014/main" id="{37F6352E-A501-474F-9FE3-FEA998C21D7F}"/>
              </a:ext>
            </a:extLst>
          </p:cNvPr>
          <p:cNvSpPr txBox="1">
            <a:spLocks noChangeArrowheads="1"/>
          </p:cNvSpPr>
          <p:nvPr/>
        </p:nvSpPr>
        <p:spPr bwMode="auto">
          <a:xfrm>
            <a:off x="3868738" y="2398713"/>
            <a:ext cx="762000" cy="33655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1600" b="1">
                <a:effectLst>
                  <a:outerShdw blurRad="38100" dist="38100" dir="2700000" algn="tl">
                    <a:srgbClr val="C0C0C0"/>
                  </a:outerShdw>
                </a:effectLst>
              </a:rPr>
              <a:t>…….</a:t>
            </a:r>
          </a:p>
        </p:txBody>
      </p:sp>
      <p:sp>
        <p:nvSpPr>
          <p:cNvPr id="62495" name="Line 31"/>
          <p:cNvSpPr>
            <a:spLocks noChangeShapeType="1"/>
          </p:cNvSpPr>
          <p:nvPr/>
        </p:nvSpPr>
        <p:spPr bwMode="auto">
          <a:xfrm>
            <a:off x="4273550" y="90805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52744922-FFFF-4BDE-82E6-F4918DE412E1}"/>
              </a:ext>
            </a:extLst>
          </p:cNvPr>
          <p:cNvSpPr>
            <a:spLocks noGrp="1" noChangeArrowheads="1"/>
          </p:cNvSpPr>
          <p:nvPr>
            <p:ph type="title"/>
          </p:nvPr>
        </p:nvSpPr>
        <p:spPr>
          <a:xfrm>
            <a:off x="557213" y="0"/>
            <a:ext cx="7772400" cy="736600"/>
          </a:xfrm>
        </p:spPr>
        <p:txBody>
          <a:bodyPr/>
          <a:lstStyle/>
          <a:p>
            <a:pPr eaLnBrk="1" hangingPunct="1">
              <a:defRPr/>
            </a:pPr>
            <a:r>
              <a:rPr lang="en-US" altLang="zh-CN" sz="3600" b="1"/>
              <a:t>switch</a:t>
            </a:r>
            <a:r>
              <a:rPr lang="zh-CN" altLang="en-US" sz="3600" b="1"/>
              <a:t>语句的注意点（</a:t>
            </a:r>
            <a:r>
              <a:rPr lang="en-US" altLang="zh-CN" sz="3600" b="1"/>
              <a:t>1</a:t>
            </a:r>
            <a:r>
              <a:rPr lang="zh-CN" altLang="en-US" sz="3600" b="1"/>
              <a:t>）</a:t>
            </a:r>
            <a:r>
              <a:rPr lang="zh-CN" altLang="en-US" sz="3800" b="1"/>
              <a:t> </a:t>
            </a:r>
          </a:p>
        </p:txBody>
      </p:sp>
      <p:sp>
        <p:nvSpPr>
          <p:cNvPr id="126979" name="Rectangle 3"/>
          <p:cNvSpPr>
            <a:spLocks noGrp="1" noChangeArrowheads="1"/>
          </p:cNvSpPr>
          <p:nvPr>
            <p:ph type="body" idx="1"/>
          </p:nvPr>
        </p:nvSpPr>
        <p:spPr>
          <a:xfrm>
            <a:off x="517525" y="981075"/>
            <a:ext cx="8175625" cy="5400675"/>
          </a:xfrm>
        </p:spPr>
        <p:txBody>
          <a:bodyPr/>
          <a:lstStyle/>
          <a:p>
            <a:pPr algn="just" eaLnBrk="1" hangingPunct="1">
              <a:lnSpc>
                <a:spcPct val="90000"/>
              </a:lnSpc>
              <a:buFont typeface="Wingdings" panose="05000000000000000000" pitchFamily="2" charset="2"/>
              <a:buNone/>
            </a:pPr>
            <a:r>
              <a:rPr lang="en-US" altLang="zh-CN" b="1"/>
              <a:t>1.</a:t>
            </a:r>
            <a:r>
              <a:rPr lang="zh-CN" altLang="en-US" b="1"/>
              <a:t>使用</a:t>
            </a:r>
            <a:r>
              <a:rPr lang="en-US" altLang="zh-CN" b="1"/>
              <a:t>switch</a:t>
            </a:r>
            <a:r>
              <a:rPr lang="zh-CN" altLang="en-US" b="1"/>
              <a:t>语句时，要注意</a:t>
            </a:r>
            <a:r>
              <a:rPr lang="zh-CN" altLang="en-US" b="1" i="1">
                <a:solidFill>
                  <a:srgbClr val="FF0000"/>
                </a:solidFill>
              </a:rPr>
              <a:t>表达式</a:t>
            </a:r>
            <a:r>
              <a:rPr lang="zh-CN" altLang="en-US" b="1"/>
              <a:t>必须是符合</a:t>
            </a:r>
            <a:r>
              <a:rPr lang="en-US" altLang="zh-CN" b="1"/>
              <a:t>byte, char, short, int</a:t>
            </a:r>
            <a:r>
              <a:rPr lang="zh-CN" altLang="en-US" b="1"/>
              <a:t>类型的表达式，而不能使用浮点类型或</a:t>
            </a:r>
            <a:r>
              <a:rPr lang="en-US" altLang="zh-CN" b="1"/>
              <a:t>long</a:t>
            </a:r>
            <a:r>
              <a:rPr lang="zh-CN" altLang="en-US" b="1"/>
              <a:t>类型，也不能为一个字符串；</a:t>
            </a:r>
          </a:p>
          <a:p>
            <a:pPr algn="just" eaLnBrk="1" hangingPunct="1">
              <a:lnSpc>
                <a:spcPct val="90000"/>
              </a:lnSpc>
              <a:buFont typeface="Wingdings" panose="05000000000000000000" pitchFamily="2" charset="2"/>
              <a:buNone/>
            </a:pPr>
            <a:endParaRPr lang="zh-CN" altLang="en-US" b="1"/>
          </a:p>
          <a:p>
            <a:pPr algn="just" eaLnBrk="1" hangingPunct="1">
              <a:lnSpc>
                <a:spcPct val="90000"/>
              </a:lnSpc>
              <a:buFont typeface="Wingdings" panose="05000000000000000000" pitchFamily="2" charset="2"/>
              <a:buNone/>
            </a:pPr>
            <a:r>
              <a:rPr lang="en-US" altLang="zh-CN" b="1"/>
              <a:t>2. switch</a:t>
            </a:r>
            <a:r>
              <a:rPr lang="zh-CN" altLang="en-US" b="1"/>
              <a:t>语句将</a:t>
            </a:r>
            <a:r>
              <a:rPr lang="zh-CN" altLang="en-US" b="1" i="1"/>
              <a:t>表达式</a:t>
            </a:r>
            <a:r>
              <a:rPr lang="zh-CN" altLang="en-US" b="1"/>
              <a:t>的值依次与每个</a:t>
            </a:r>
            <a:r>
              <a:rPr lang="en-US" altLang="zh-CN" b="1"/>
              <a:t>case</a:t>
            </a:r>
            <a:r>
              <a:rPr lang="zh-CN" altLang="en-US" b="1"/>
              <a:t>子句中的</a:t>
            </a:r>
            <a:r>
              <a:rPr lang="zh-CN" altLang="en-US" b="1" i="1"/>
              <a:t>常量</a:t>
            </a:r>
            <a:r>
              <a:rPr lang="zh-CN" altLang="en-US" b="1"/>
              <a:t>值相比较。如果匹配成功，则执行该</a:t>
            </a:r>
            <a:r>
              <a:rPr lang="en-US" altLang="zh-CN" b="1"/>
              <a:t>case</a:t>
            </a:r>
            <a:r>
              <a:rPr lang="zh-CN" altLang="en-US" b="1"/>
              <a:t>子句中常量值后的语句，直到遇到</a:t>
            </a:r>
            <a:r>
              <a:rPr lang="en-US" altLang="zh-CN" b="1"/>
              <a:t>break</a:t>
            </a:r>
            <a:r>
              <a:rPr lang="zh-CN" altLang="en-US" b="1"/>
              <a:t>语句为止；</a:t>
            </a:r>
          </a:p>
          <a:p>
            <a:pPr algn="just" eaLnBrk="1" hangingPunct="1">
              <a:lnSpc>
                <a:spcPct val="90000"/>
              </a:lnSpc>
              <a:buFont typeface="Wingdings" panose="05000000000000000000" pitchFamily="2" charset="2"/>
              <a:buNone/>
            </a:pPr>
            <a:endParaRPr lang="zh-CN" altLang="en-US" b="1"/>
          </a:p>
          <a:p>
            <a:pPr algn="just" eaLnBrk="1" hangingPunct="1">
              <a:lnSpc>
                <a:spcPct val="90000"/>
              </a:lnSpc>
              <a:buFont typeface="Wingdings" panose="05000000000000000000" pitchFamily="2" charset="2"/>
              <a:buNone/>
            </a:pPr>
            <a:r>
              <a:rPr lang="en-US" altLang="zh-CN" b="1"/>
              <a:t>3. case</a:t>
            </a:r>
            <a:r>
              <a:rPr lang="zh-CN" altLang="en-US" b="1"/>
              <a:t>子句中</a:t>
            </a:r>
            <a:r>
              <a:rPr lang="zh-CN" altLang="en-US" b="1" i="1">
                <a:solidFill>
                  <a:srgbClr val="FF0000"/>
                </a:solidFill>
              </a:rPr>
              <a:t>常量</a:t>
            </a:r>
            <a:r>
              <a:rPr lang="zh-CN" altLang="en-US" b="1"/>
              <a:t>的类型必须与</a:t>
            </a:r>
            <a:r>
              <a:rPr lang="zh-CN" altLang="en-US" b="1" i="1">
                <a:solidFill>
                  <a:srgbClr val="FF0000"/>
                </a:solidFill>
              </a:rPr>
              <a:t>表达式</a:t>
            </a:r>
            <a:r>
              <a:rPr lang="zh-CN" altLang="en-US" b="1"/>
              <a:t>的类型相容，而且每个</a:t>
            </a:r>
            <a:r>
              <a:rPr lang="en-US" altLang="zh-CN" b="1"/>
              <a:t>case</a:t>
            </a:r>
            <a:r>
              <a:rPr lang="zh-CN" altLang="en-US" b="1"/>
              <a:t>子句中</a:t>
            </a:r>
            <a:r>
              <a:rPr lang="zh-CN" altLang="en-US" b="1" i="1">
                <a:solidFill>
                  <a:srgbClr val="FF0000"/>
                </a:solidFill>
              </a:rPr>
              <a:t>常量</a:t>
            </a:r>
            <a:r>
              <a:rPr lang="zh-CN" altLang="en-US" b="1"/>
              <a:t>的值必须是不同的；</a:t>
            </a:r>
          </a:p>
          <a:p>
            <a:pPr algn="just" eaLnBrk="1" hangingPunct="1">
              <a:lnSpc>
                <a:spcPct val="90000"/>
              </a:lnSpc>
              <a:buFont typeface="Wingdings" panose="05000000000000000000" pitchFamily="2" charset="2"/>
              <a:buNone/>
            </a:pPr>
            <a:endParaRPr lang="zh-CN" altLang="en-US" b="1"/>
          </a:p>
          <a:p>
            <a:pPr eaLnBrk="1" hangingPunct="1">
              <a:lnSpc>
                <a:spcPct val="90000"/>
              </a:lnSpc>
              <a:buFont typeface="Wingdings" panose="05000000000000000000" pitchFamily="2" charset="2"/>
              <a:buNone/>
            </a:pPr>
            <a:r>
              <a:rPr lang="en-US" altLang="zh-CN" b="1"/>
              <a:t>4. default</a:t>
            </a:r>
            <a:r>
              <a:rPr lang="zh-CN" altLang="en-US" b="1"/>
              <a:t>子句是可选的，当</a:t>
            </a:r>
            <a:r>
              <a:rPr lang="zh-CN" altLang="en-US" b="1" i="1">
                <a:solidFill>
                  <a:srgbClr val="FF0000"/>
                </a:solidFill>
              </a:rPr>
              <a:t>表达式</a:t>
            </a:r>
            <a:r>
              <a:rPr lang="zh-CN" altLang="en-US" b="1"/>
              <a:t>的值与任一</a:t>
            </a:r>
            <a:r>
              <a:rPr lang="en-US" altLang="zh-CN" b="1"/>
              <a:t>case</a:t>
            </a:r>
            <a:r>
              <a:rPr lang="zh-CN" altLang="en-US" b="1"/>
              <a:t>子句中的值都不匹配时，就执行</a:t>
            </a:r>
            <a:r>
              <a:rPr lang="en-US" altLang="zh-CN" b="1"/>
              <a:t>default</a:t>
            </a:r>
            <a:r>
              <a:rPr lang="zh-CN" altLang="en-US" b="1"/>
              <a:t>后的语句。</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6979">
                                            <p:txEl>
                                              <p:pRg st="2" end="2"/>
                                            </p:txEl>
                                          </p:spTgt>
                                        </p:tgtEl>
                                        <p:attrNameLst>
                                          <p:attrName>style.visibility</p:attrName>
                                        </p:attrNameLst>
                                      </p:cBhvr>
                                      <p:to>
                                        <p:strVal val="visible"/>
                                      </p:to>
                                    </p:set>
                                    <p:animEffect transition="in" filter="box(in)">
                                      <p:cBhvr>
                                        <p:cTn id="7" dur="500"/>
                                        <p:tgtEl>
                                          <p:spTgt spid="1269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26979">
                                            <p:txEl>
                                              <p:pRg st="4" end="4"/>
                                            </p:txEl>
                                          </p:spTgt>
                                        </p:tgtEl>
                                        <p:attrNameLst>
                                          <p:attrName>style.visibility</p:attrName>
                                        </p:attrNameLst>
                                      </p:cBhvr>
                                      <p:to>
                                        <p:strVal val="visible"/>
                                      </p:to>
                                    </p:set>
                                    <p:anim calcmode="lin" valueType="num">
                                      <p:cBhvr>
                                        <p:cTn id="12" dur="1000" fill="hold"/>
                                        <p:tgtEl>
                                          <p:spTgt spid="126979">
                                            <p:txEl>
                                              <p:pRg st="4" end="4"/>
                                            </p:txEl>
                                          </p:spTgt>
                                        </p:tgtEl>
                                        <p:attrNameLst>
                                          <p:attrName>ppt_w</p:attrName>
                                        </p:attrNameLst>
                                      </p:cBhvr>
                                      <p:tavLst>
                                        <p:tav tm="0">
                                          <p:val>
                                            <p:strVal val="#ppt_w*0.70"/>
                                          </p:val>
                                        </p:tav>
                                        <p:tav tm="100000">
                                          <p:val>
                                            <p:strVal val="#ppt_w"/>
                                          </p:val>
                                        </p:tav>
                                      </p:tavLst>
                                    </p:anim>
                                    <p:anim calcmode="lin" valueType="num">
                                      <p:cBhvr>
                                        <p:cTn id="13" dur="1000" fill="hold"/>
                                        <p:tgtEl>
                                          <p:spTgt spid="126979">
                                            <p:txEl>
                                              <p:pRg st="4" end="4"/>
                                            </p:txEl>
                                          </p:spTgt>
                                        </p:tgtEl>
                                        <p:attrNameLst>
                                          <p:attrName>ppt_h</p:attrName>
                                        </p:attrNameLst>
                                      </p:cBhvr>
                                      <p:tavLst>
                                        <p:tav tm="0">
                                          <p:val>
                                            <p:strVal val="#ppt_h"/>
                                          </p:val>
                                        </p:tav>
                                        <p:tav tm="100000">
                                          <p:val>
                                            <p:strVal val="#ppt_h"/>
                                          </p:val>
                                        </p:tav>
                                      </p:tavLst>
                                    </p:anim>
                                    <p:animEffect transition="in" filter="fade">
                                      <p:cBhvr>
                                        <p:cTn id="14" dur="1000"/>
                                        <p:tgtEl>
                                          <p:spTgt spid="126979">
                                            <p:txEl>
                                              <p:pRg st="4" end="4"/>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nodeType="clickEffect">
                                  <p:stCondLst>
                                    <p:cond delay="0"/>
                                  </p:stCondLst>
                                  <p:childTnLst>
                                    <p:set>
                                      <p:cBhvr>
                                        <p:cTn id="18" dur="1" fill="hold">
                                          <p:stCondLst>
                                            <p:cond delay="0"/>
                                          </p:stCondLst>
                                        </p:cTn>
                                        <p:tgtEl>
                                          <p:spTgt spid="126979">
                                            <p:txEl>
                                              <p:pRg st="6" end="6"/>
                                            </p:txEl>
                                          </p:spTgt>
                                        </p:tgtEl>
                                        <p:attrNameLst>
                                          <p:attrName>style.visibility</p:attrName>
                                        </p:attrNameLst>
                                      </p:cBhvr>
                                      <p:to>
                                        <p:strVal val="visible"/>
                                      </p:to>
                                    </p:set>
                                    <p:animEffect transition="in" filter="barn(inHorizontal)">
                                      <p:cBhvr>
                                        <p:cTn id="19" dur="500"/>
                                        <p:tgtEl>
                                          <p:spTgt spid="1269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76A04AF-8EEA-4FFD-BECD-1DC68D8FAC48}"/>
              </a:ext>
            </a:extLst>
          </p:cNvPr>
          <p:cNvSpPr>
            <a:spLocks noGrp="1" noChangeArrowheads="1"/>
          </p:cNvSpPr>
          <p:nvPr>
            <p:ph type="title"/>
          </p:nvPr>
        </p:nvSpPr>
        <p:spPr>
          <a:xfrm>
            <a:off x="500063" y="0"/>
            <a:ext cx="7772400" cy="671513"/>
          </a:xfrm>
        </p:spPr>
        <p:txBody>
          <a:bodyPr/>
          <a:lstStyle/>
          <a:p>
            <a:pPr eaLnBrk="1" hangingPunct="1">
              <a:defRPr/>
            </a:pPr>
            <a:r>
              <a:rPr lang="en-US" altLang="zh-CN" sz="3600" b="1"/>
              <a:t>switch</a:t>
            </a:r>
            <a:r>
              <a:rPr lang="zh-CN" altLang="en-US" sz="3600" b="1"/>
              <a:t>语句的注意点（</a:t>
            </a:r>
            <a:r>
              <a:rPr lang="en-US" altLang="zh-CN" sz="3600" b="1"/>
              <a:t>2</a:t>
            </a:r>
            <a:r>
              <a:rPr lang="zh-CN" altLang="en-US" sz="3600" b="1"/>
              <a:t>）</a:t>
            </a:r>
          </a:p>
        </p:txBody>
      </p:sp>
      <p:sp>
        <p:nvSpPr>
          <p:cNvPr id="128003" name="Text Box 3"/>
          <p:cNvSpPr txBox="1">
            <a:spLocks noChangeArrowheads="1"/>
          </p:cNvSpPr>
          <p:nvPr/>
        </p:nvSpPr>
        <p:spPr bwMode="auto">
          <a:xfrm>
            <a:off x="384175" y="1055688"/>
            <a:ext cx="83820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en-US" altLang="zh-CN" sz="2800" b="1">
                <a:latin typeface="宋体" panose="02010600030101010101" pitchFamily="2" charset="-122"/>
              </a:rPr>
              <a:t>5. break</a:t>
            </a:r>
            <a:r>
              <a:rPr lang="zh-CN" altLang="en-US" sz="2800" b="1">
                <a:latin typeface="宋体" panose="02010600030101010101" pitchFamily="2" charset="-122"/>
              </a:rPr>
              <a:t>语句在执行完一个</a:t>
            </a:r>
            <a:r>
              <a:rPr lang="en-US" altLang="zh-CN" sz="2800" b="1">
                <a:latin typeface="宋体" panose="02010600030101010101" pitchFamily="2" charset="-122"/>
              </a:rPr>
              <a:t>case </a:t>
            </a:r>
            <a:r>
              <a:rPr lang="zh-CN" altLang="en-US" sz="2800" b="1">
                <a:latin typeface="宋体" panose="02010600030101010101" pitchFamily="2" charset="-122"/>
              </a:rPr>
              <a:t>分支后，使程序跳出</a:t>
            </a:r>
            <a:r>
              <a:rPr lang="en-US" altLang="zh-CN" sz="2800" b="1">
                <a:latin typeface="宋体" panose="02010600030101010101" pitchFamily="2" charset="-122"/>
              </a:rPr>
              <a:t>switch </a:t>
            </a:r>
            <a:r>
              <a:rPr lang="zh-CN" altLang="en-US" sz="2800" b="1">
                <a:latin typeface="宋体" panose="02010600030101010101" pitchFamily="2" charset="-122"/>
              </a:rPr>
              <a:t>语句，执行</a:t>
            </a:r>
            <a:r>
              <a:rPr lang="en-US" altLang="zh-CN" sz="2800" b="1">
                <a:latin typeface="宋体" panose="02010600030101010101" pitchFamily="2" charset="-122"/>
              </a:rPr>
              <a:t>switch </a:t>
            </a:r>
            <a:r>
              <a:rPr lang="zh-CN" altLang="en-US" sz="2800" b="1">
                <a:latin typeface="宋体" panose="02010600030101010101" pitchFamily="2" charset="-122"/>
              </a:rPr>
              <a:t>语句的后续语句。</a:t>
            </a:r>
          </a:p>
          <a:p>
            <a:pPr algn="just" eaLnBrk="1" hangingPunct="1">
              <a:lnSpc>
                <a:spcPct val="90000"/>
              </a:lnSpc>
            </a:pPr>
            <a:endParaRPr lang="zh-CN" altLang="en-US" sz="2800" b="1">
              <a:latin typeface="宋体" panose="02010600030101010101" pitchFamily="2" charset="-122"/>
            </a:endParaRPr>
          </a:p>
          <a:p>
            <a:pPr algn="just" eaLnBrk="1" hangingPunct="1">
              <a:lnSpc>
                <a:spcPct val="90000"/>
              </a:lnSpc>
            </a:pPr>
            <a:r>
              <a:rPr lang="en-US" altLang="zh-CN" sz="2800" b="1">
                <a:latin typeface="宋体" panose="02010600030101010101" pitchFamily="2" charset="-122"/>
              </a:rPr>
              <a:t>6. </a:t>
            </a:r>
            <a:r>
              <a:rPr lang="zh-CN" altLang="en-US" sz="2800" b="1">
                <a:latin typeface="宋体" panose="02010600030101010101" pitchFamily="2" charset="-122"/>
              </a:rPr>
              <a:t>在一些特殊的情况下，例如多个不同的</a:t>
            </a:r>
            <a:r>
              <a:rPr lang="en-US" altLang="zh-CN" sz="2800" b="1">
                <a:latin typeface="宋体" panose="02010600030101010101" pitchFamily="2" charset="-122"/>
              </a:rPr>
              <a:t>case</a:t>
            </a:r>
            <a:r>
              <a:rPr lang="zh-CN" altLang="en-US" sz="2800" b="1">
                <a:latin typeface="宋体" panose="02010600030101010101" pitchFamily="2" charset="-122"/>
              </a:rPr>
              <a:t>值要执行一组相同的操作，可以写成如下形式：</a:t>
            </a:r>
          </a:p>
          <a:p>
            <a:pPr algn="just" eaLnBrk="1" hangingPunct="1">
              <a:lnSpc>
                <a:spcPct val="90000"/>
              </a:lnSpc>
            </a:pPr>
            <a:r>
              <a:rPr lang="zh-CN" altLang="en-US" sz="2800" b="1">
                <a:solidFill>
                  <a:srgbClr val="0000CC"/>
                </a:solidFill>
                <a:latin typeface="宋体" panose="02010600030101010101" pitchFamily="2" charset="-122"/>
              </a:rPr>
              <a:t>         </a:t>
            </a:r>
            <a:r>
              <a:rPr lang="en-US" altLang="zh-CN" sz="2800" b="1">
                <a:solidFill>
                  <a:srgbClr val="0000CC"/>
                </a:solidFill>
                <a:latin typeface="宋体" panose="02010600030101010101" pitchFamily="2" charset="-122"/>
              </a:rPr>
              <a:t>…</a:t>
            </a:r>
          </a:p>
          <a:p>
            <a:pPr algn="just" eaLnBrk="1" hangingPunct="1">
              <a:lnSpc>
                <a:spcPct val="90000"/>
              </a:lnSpc>
            </a:pPr>
            <a:r>
              <a:rPr lang="en-US" altLang="zh-CN" sz="2800" b="1">
                <a:solidFill>
                  <a:srgbClr val="0000CC"/>
                </a:solidFill>
                <a:latin typeface="宋体" panose="02010600030101010101" pitchFamily="2" charset="-122"/>
              </a:rPr>
              <a:t>        case</a:t>
            </a:r>
            <a:r>
              <a:rPr lang="zh-CN" altLang="en-US" sz="2800" b="1" i="1">
                <a:solidFill>
                  <a:srgbClr val="0000CC"/>
                </a:solidFill>
                <a:latin typeface="宋体" panose="02010600030101010101" pitchFamily="2" charset="-122"/>
              </a:rPr>
              <a:t>常量</a:t>
            </a:r>
            <a:r>
              <a:rPr lang="en-US" altLang="zh-CN" sz="2800" b="1" i="1">
                <a:solidFill>
                  <a:srgbClr val="0000CC"/>
                </a:solidFill>
                <a:latin typeface="宋体" panose="02010600030101010101" pitchFamily="2" charset="-122"/>
              </a:rPr>
              <a:t>n</a:t>
            </a:r>
            <a:r>
              <a:rPr lang="zh-CN" altLang="en-US" sz="2800" b="1">
                <a:solidFill>
                  <a:srgbClr val="0000CC"/>
                </a:solidFill>
                <a:latin typeface="宋体" panose="02010600030101010101" pitchFamily="2" charset="-122"/>
              </a:rPr>
              <a:t>：</a:t>
            </a:r>
          </a:p>
          <a:p>
            <a:pPr algn="just" eaLnBrk="1" hangingPunct="1">
              <a:lnSpc>
                <a:spcPct val="90000"/>
              </a:lnSpc>
            </a:pPr>
            <a:r>
              <a:rPr lang="zh-CN" altLang="en-US" sz="2800" b="1">
                <a:solidFill>
                  <a:srgbClr val="0000CC"/>
                </a:solidFill>
                <a:latin typeface="宋体" panose="02010600030101010101" pitchFamily="2" charset="-122"/>
              </a:rPr>
              <a:t>        </a:t>
            </a:r>
            <a:r>
              <a:rPr lang="en-US" altLang="zh-CN" sz="2800" b="1">
                <a:solidFill>
                  <a:srgbClr val="0000CC"/>
                </a:solidFill>
                <a:latin typeface="宋体" panose="02010600030101010101" pitchFamily="2" charset="-122"/>
              </a:rPr>
              <a:t>case</a:t>
            </a:r>
            <a:r>
              <a:rPr lang="zh-CN" altLang="en-US" sz="2800" b="1" i="1">
                <a:solidFill>
                  <a:srgbClr val="0000CC"/>
                </a:solidFill>
                <a:latin typeface="宋体" panose="02010600030101010101" pitchFamily="2" charset="-122"/>
              </a:rPr>
              <a:t>常量</a:t>
            </a:r>
            <a:r>
              <a:rPr lang="en-US" altLang="zh-CN" sz="2800" b="1" i="1">
                <a:solidFill>
                  <a:srgbClr val="0000CC"/>
                </a:solidFill>
                <a:latin typeface="宋体" panose="02010600030101010101" pitchFamily="2" charset="-122"/>
              </a:rPr>
              <a:t>n+1</a:t>
            </a:r>
            <a:r>
              <a:rPr lang="zh-CN" altLang="en-US" sz="2800" b="1">
                <a:solidFill>
                  <a:srgbClr val="0000CC"/>
                </a:solidFill>
                <a:latin typeface="宋体" panose="02010600030101010101" pitchFamily="2" charset="-122"/>
              </a:rPr>
              <a:t>：</a:t>
            </a:r>
            <a:r>
              <a:rPr lang="zh-CN" altLang="en-US" sz="2800" b="1" i="1">
                <a:solidFill>
                  <a:srgbClr val="0000CC"/>
                </a:solidFill>
                <a:latin typeface="宋体" panose="02010600030101010101" pitchFamily="2" charset="-122"/>
              </a:rPr>
              <a:t>语句</a:t>
            </a:r>
            <a:endParaRPr lang="zh-CN" altLang="en-US" sz="2800" b="1">
              <a:solidFill>
                <a:srgbClr val="0000CC"/>
              </a:solidFill>
              <a:latin typeface="宋体" panose="02010600030101010101" pitchFamily="2" charset="-122"/>
            </a:endParaRPr>
          </a:p>
          <a:p>
            <a:pPr algn="just" eaLnBrk="1" hangingPunct="1">
              <a:lnSpc>
                <a:spcPct val="90000"/>
              </a:lnSpc>
            </a:pPr>
            <a:r>
              <a:rPr lang="zh-CN" altLang="en-US" sz="2800" b="1" i="1">
                <a:solidFill>
                  <a:srgbClr val="0000CC"/>
                </a:solidFill>
                <a:latin typeface="宋体" panose="02010600030101010101" pitchFamily="2" charset="-122"/>
              </a:rPr>
              <a:t>              </a:t>
            </a:r>
            <a:r>
              <a:rPr lang="en-US" altLang="zh-CN" sz="2800" b="1">
                <a:solidFill>
                  <a:srgbClr val="0000CC"/>
                </a:solidFill>
                <a:latin typeface="宋体" panose="02010600030101010101" pitchFamily="2" charset="-122"/>
              </a:rPr>
              <a:t>[break</a:t>
            </a:r>
            <a:r>
              <a:rPr lang="zh-CN" altLang="en-US" sz="2800" b="1">
                <a:solidFill>
                  <a:srgbClr val="0000CC"/>
                </a:solidFill>
                <a:latin typeface="宋体" panose="02010600030101010101" pitchFamily="2" charset="-122"/>
              </a:rPr>
              <a:t>；</a:t>
            </a:r>
            <a:r>
              <a:rPr lang="en-US" altLang="zh-CN" sz="2800" b="1">
                <a:solidFill>
                  <a:srgbClr val="0000CC"/>
                </a:solidFill>
                <a:latin typeface="宋体" panose="02010600030101010101" pitchFamily="2" charset="-122"/>
              </a:rPr>
              <a:t>]</a:t>
            </a:r>
          </a:p>
          <a:p>
            <a:pPr algn="just" eaLnBrk="1" hangingPunct="1">
              <a:lnSpc>
                <a:spcPct val="90000"/>
              </a:lnSpc>
            </a:pPr>
            <a:r>
              <a:rPr lang="en-US" altLang="zh-CN" sz="2800" b="1">
                <a:solidFill>
                  <a:srgbClr val="0000CC"/>
                </a:solidFill>
                <a:latin typeface="宋体" panose="02010600030101010101" pitchFamily="2" charset="-122"/>
              </a:rPr>
              <a:t>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diamond(in)">
                                      <p:cBhvr>
                                        <p:cTn id="7" dur="20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8003">
                                            <p:txEl>
                                              <p:pRg st="2" end="2"/>
                                            </p:txEl>
                                          </p:spTgt>
                                        </p:tgtEl>
                                        <p:attrNameLst>
                                          <p:attrName>style.visibility</p:attrName>
                                        </p:attrNameLst>
                                      </p:cBhvr>
                                      <p:to>
                                        <p:strVal val="visible"/>
                                      </p:to>
                                    </p:set>
                                    <p:animEffect transition="in" filter="wipe(up)">
                                      <p:cBhvr>
                                        <p:cTn id="12" dur="1000"/>
                                        <p:tgtEl>
                                          <p:spTgt spid="128003">
                                            <p:txEl>
                                              <p:pRg st="2" end="2"/>
                                            </p:txEl>
                                          </p:spTgt>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128003">
                                            <p:txEl>
                                              <p:pRg st="3" end="3"/>
                                            </p:txEl>
                                          </p:spTgt>
                                        </p:tgtEl>
                                        <p:attrNameLst>
                                          <p:attrName>style.visibility</p:attrName>
                                        </p:attrNameLst>
                                      </p:cBhvr>
                                      <p:to>
                                        <p:strVal val="visible"/>
                                      </p:to>
                                    </p:set>
                                    <p:animEffect transition="in" filter="wipe(up)">
                                      <p:cBhvr>
                                        <p:cTn id="16" dur="1000"/>
                                        <p:tgtEl>
                                          <p:spTgt spid="128003">
                                            <p:txEl>
                                              <p:pRg st="3" end="3"/>
                                            </p:txEl>
                                          </p:spTgt>
                                        </p:tgtEl>
                                      </p:cBhvr>
                                    </p:animEffect>
                                  </p:childTnLst>
                                </p:cTn>
                              </p:par>
                            </p:childTnLst>
                          </p:cTn>
                        </p:par>
                        <p:par>
                          <p:cTn id="17" fill="hold" nodeType="afterGroup">
                            <p:stCondLst>
                              <p:cond delay="2000"/>
                            </p:stCondLst>
                            <p:childTnLst>
                              <p:par>
                                <p:cTn id="18" presetID="22" presetClass="entr" presetSubtype="1" fill="hold" nodeType="afterEffect">
                                  <p:stCondLst>
                                    <p:cond delay="0"/>
                                  </p:stCondLst>
                                  <p:childTnLst>
                                    <p:set>
                                      <p:cBhvr>
                                        <p:cTn id="19" dur="1" fill="hold">
                                          <p:stCondLst>
                                            <p:cond delay="0"/>
                                          </p:stCondLst>
                                        </p:cTn>
                                        <p:tgtEl>
                                          <p:spTgt spid="128003">
                                            <p:txEl>
                                              <p:pRg st="4" end="4"/>
                                            </p:txEl>
                                          </p:spTgt>
                                        </p:tgtEl>
                                        <p:attrNameLst>
                                          <p:attrName>style.visibility</p:attrName>
                                        </p:attrNameLst>
                                      </p:cBhvr>
                                      <p:to>
                                        <p:strVal val="visible"/>
                                      </p:to>
                                    </p:set>
                                    <p:animEffect transition="in" filter="wipe(up)">
                                      <p:cBhvr>
                                        <p:cTn id="20" dur="1000"/>
                                        <p:tgtEl>
                                          <p:spTgt spid="128003">
                                            <p:txEl>
                                              <p:pRg st="4" end="4"/>
                                            </p:txEl>
                                          </p:spTgt>
                                        </p:tgtEl>
                                      </p:cBhvr>
                                    </p:animEffect>
                                  </p:childTnLst>
                                </p:cTn>
                              </p:par>
                            </p:childTnLst>
                          </p:cTn>
                        </p:par>
                        <p:par>
                          <p:cTn id="21" fill="hold" nodeType="afterGroup">
                            <p:stCondLst>
                              <p:cond delay="3000"/>
                            </p:stCondLst>
                            <p:childTnLst>
                              <p:par>
                                <p:cTn id="22" presetID="22" presetClass="entr" presetSubtype="1" fill="hold" nodeType="afterEffect">
                                  <p:stCondLst>
                                    <p:cond delay="0"/>
                                  </p:stCondLst>
                                  <p:childTnLst>
                                    <p:set>
                                      <p:cBhvr>
                                        <p:cTn id="23" dur="1" fill="hold">
                                          <p:stCondLst>
                                            <p:cond delay="0"/>
                                          </p:stCondLst>
                                        </p:cTn>
                                        <p:tgtEl>
                                          <p:spTgt spid="128003">
                                            <p:txEl>
                                              <p:pRg st="5" end="5"/>
                                            </p:txEl>
                                          </p:spTgt>
                                        </p:tgtEl>
                                        <p:attrNameLst>
                                          <p:attrName>style.visibility</p:attrName>
                                        </p:attrNameLst>
                                      </p:cBhvr>
                                      <p:to>
                                        <p:strVal val="visible"/>
                                      </p:to>
                                    </p:set>
                                    <p:animEffect transition="in" filter="wipe(up)">
                                      <p:cBhvr>
                                        <p:cTn id="24" dur="1000"/>
                                        <p:tgtEl>
                                          <p:spTgt spid="128003">
                                            <p:txEl>
                                              <p:pRg st="5" end="5"/>
                                            </p:txEl>
                                          </p:spTgt>
                                        </p:tgtEl>
                                      </p:cBhvr>
                                    </p:animEffect>
                                  </p:childTnLst>
                                </p:cTn>
                              </p:par>
                            </p:childTnLst>
                          </p:cTn>
                        </p:par>
                        <p:par>
                          <p:cTn id="25" fill="hold" nodeType="afterGroup">
                            <p:stCondLst>
                              <p:cond delay="4000"/>
                            </p:stCondLst>
                            <p:childTnLst>
                              <p:par>
                                <p:cTn id="26" presetID="22" presetClass="entr" presetSubtype="1" fill="hold" nodeType="afterEffect">
                                  <p:stCondLst>
                                    <p:cond delay="0"/>
                                  </p:stCondLst>
                                  <p:childTnLst>
                                    <p:set>
                                      <p:cBhvr>
                                        <p:cTn id="27" dur="1" fill="hold">
                                          <p:stCondLst>
                                            <p:cond delay="0"/>
                                          </p:stCondLst>
                                        </p:cTn>
                                        <p:tgtEl>
                                          <p:spTgt spid="128003">
                                            <p:txEl>
                                              <p:pRg st="6" end="6"/>
                                            </p:txEl>
                                          </p:spTgt>
                                        </p:tgtEl>
                                        <p:attrNameLst>
                                          <p:attrName>style.visibility</p:attrName>
                                        </p:attrNameLst>
                                      </p:cBhvr>
                                      <p:to>
                                        <p:strVal val="visible"/>
                                      </p:to>
                                    </p:set>
                                    <p:animEffect transition="in" filter="wipe(up)">
                                      <p:cBhvr>
                                        <p:cTn id="28" dur="1000"/>
                                        <p:tgtEl>
                                          <p:spTgt spid="128003">
                                            <p:txEl>
                                              <p:pRg st="6" end="6"/>
                                            </p:txEl>
                                          </p:spTgt>
                                        </p:tgtEl>
                                      </p:cBhvr>
                                    </p:animEffect>
                                  </p:childTnLst>
                                </p:cTn>
                              </p:par>
                            </p:childTnLst>
                          </p:cTn>
                        </p:par>
                        <p:par>
                          <p:cTn id="29" fill="hold" nodeType="afterGroup">
                            <p:stCondLst>
                              <p:cond delay="5000"/>
                            </p:stCondLst>
                            <p:childTnLst>
                              <p:par>
                                <p:cTn id="30" presetID="22" presetClass="entr" presetSubtype="1" fill="hold" nodeType="afterEffect">
                                  <p:stCondLst>
                                    <p:cond delay="0"/>
                                  </p:stCondLst>
                                  <p:childTnLst>
                                    <p:set>
                                      <p:cBhvr>
                                        <p:cTn id="31" dur="1" fill="hold">
                                          <p:stCondLst>
                                            <p:cond delay="0"/>
                                          </p:stCondLst>
                                        </p:cTn>
                                        <p:tgtEl>
                                          <p:spTgt spid="128003">
                                            <p:txEl>
                                              <p:pRg st="7" end="7"/>
                                            </p:txEl>
                                          </p:spTgt>
                                        </p:tgtEl>
                                        <p:attrNameLst>
                                          <p:attrName>style.visibility</p:attrName>
                                        </p:attrNameLst>
                                      </p:cBhvr>
                                      <p:to>
                                        <p:strVal val="visible"/>
                                      </p:to>
                                    </p:set>
                                    <p:animEffect transition="in" filter="wipe(up)">
                                      <p:cBhvr>
                                        <p:cTn id="32" dur="1000"/>
                                        <p:tgtEl>
                                          <p:spTgt spid="1280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8D38518-7850-455F-A535-D7A20165DD93}"/>
              </a:ext>
            </a:extLst>
          </p:cNvPr>
          <p:cNvSpPr>
            <a:spLocks noGrp="1" noChangeArrowheads="1"/>
          </p:cNvSpPr>
          <p:nvPr>
            <p:ph type="title"/>
          </p:nvPr>
        </p:nvSpPr>
        <p:spPr>
          <a:xfrm>
            <a:off x="381000" y="0"/>
            <a:ext cx="7772400" cy="520700"/>
          </a:xfrm>
        </p:spPr>
        <p:txBody>
          <a:bodyPr/>
          <a:lstStyle/>
          <a:p>
            <a:pPr eaLnBrk="1" hangingPunct="1">
              <a:defRPr/>
            </a:pPr>
            <a:r>
              <a:rPr lang="en-US" altLang="zh-CN" sz="3600" b="1"/>
              <a:t>switch</a:t>
            </a:r>
            <a:r>
              <a:rPr lang="zh-CN" altLang="en-US" sz="3600" b="1"/>
              <a:t>语句的注意点（</a:t>
            </a:r>
            <a:r>
              <a:rPr lang="en-US" altLang="zh-CN" sz="3600" b="1"/>
              <a:t>3</a:t>
            </a:r>
            <a:r>
              <a:rPr lang="zh-CN" altLang="en-US" sz="3600" b="1"/>
              <a:t>）</a:t>
            </a:r>
          </a:p>
        </p:txBody>
      </p:sp>
      <p:sp>
        <p:nvSpPr>
          <p:cNvPr id="129027" name="Text Box 3"/>
          <p:cNvSpPr txBox="1">
            <a:spLocks noChangeArrowheads="1"/>
          </p:cNvSpPr>
          <p:nvPr/>
        </p:nvSpPr>
        <p:spPr bwMode="auto">
          <a:xfrm>
            <a:off x="381000" y="1066800"/>
            <a:ext cx="84455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en-US" altLang="zh-CN" sz="2800" b="1">
                <a:latin typeface="宋体" panose="02010600030101010101" pitchFamily="2" charset="-122"/>
              </a:rPr>
              <a:t>7.case </a:t>
            </a:r>
            <a:r>
              <a:rPr lang="zh-CN" altLang="en-US" sz="2800" b="1">
                <a:latin typeface="宋体" panose="02010600030101010101" pitchFamily="2" charset="-122"/>
              </a:rPr>
              <a:t>分支中包括</a:t>
            </a:r>
            <a:r>
              <a:rPr lang="zh-CN" altLang="en-US" sz="2800" b="1">
                <a:solidFill>
                  <a:srgbClr val="FF3300"/>
                </a:solidFill>
                <a:latin typeface="宋体" panose="02010600030101010101" pitchFamily="2" charset="-122"/>
              </a:rPr>
              <a:t>多个执行语句时，可以不用花括号“</a:t>
            </a:r>
            <a:r>
              <a:rPr lang="en-US" altLang="zh-CN" sz="2800" b="1">
                <a:solidFill>
                  <a:srgbClr val="FF3300"/>
                </a:solidFill>
                <a:latin typeface="宋体" panose="02010600030101010101" pitchFamily="2" charset="-122"/>
              </a:rPr>
              <a:t>{}”</a:t>
            </a:r>
            <a:r>
              <a:rPr lang="zh-CN" altLang="en-US" sz="2800" b="1">
                <a:solidFill>
                  <a:srgbClr val="FF3300"/>
                </a:solidFill>
                <a:latin typeface="宋体" panose="02010600030101010101" pitchFamily="2" charset="-122"/>
              </a:rPr>
              <a:t>括起</a:t>
            </a:r>
            <a:r>
              <a:rPr lang="zh-CN" altLang="en-US" sz="2800" b="1">
                <a:latin typeface="宋体" panose="02010600030101010101" pitchFamily="2" charset="-122"/>
              </a:rPr>
              <a:t>；</a:t>
            </a:r>
          </a:p>
          <a:p>
            <a:pPr algn="just" eaLnBrk="1" hangingPunct="1">
              <a:lnSpc>
                <a:spcPct val="90000"/>
              </a:lnSpc>
            </a:pPr>
            <a:endParaRPr lang="zh-CN" altLang="en-US" sz="2800" b="1">
              <a:latin typeface="宋体" panose="02010600030101010101" pitchFamily="2" charset="-122"/>
            </a:endParaRPr>
          </a:p>
          <a:p>
            <a:pPr algn="just" eaLnBrk="1" hangingPunct="1">
              <a:lnSpc>
                <a:spcPct val="90000"/>
              </a:lnSpc>
            </a:pPr>
            <a:r>
              <a:rPr lang="en-US" altLang="zh-CN" sz="2800" b="1">
                <a:latin typeface="宋体" panose="02010600030101010101" pitchFamily="2" charset="-122"/>
              </a:rPr>
              <a:t>8.</a:t>
            </a:r>
            <a:r>
              <a:rPr lang="zh-CN" altLang="en-US" sz="2800" b="1">
                <a:latin typeface="宋体" panose="02010600030101010101" pitchFamily="2" charset="-122"/>
              </a:rPr>
              <a:t>通过</a:t>
            </a:r>
            <a:r>
              <a:rPr lang="en-US" altLang="zh-CN" sz="2800" b="1">
                <a:latin typeface="宋体" panose="02010600030101010101" pitchFamily="2" charset="-122"/>
              </a:rPr>
              <a:t>if-else</a:t>
            </a:r>
            <a:r>
              <a:rPr lang="zh-CN" altLang="en-US" sz="2800" b="1">
                <a:latin typeface="宋体" panose="02010600030101010101" pitchFamily="2" charset="-122"/>
              </a:rPr>
              <a:t>语句可以实现</a:t>
            </a:r>
            <a:r>
              <a:rPr lang="en-US" altLang="zh-CN" sz="2800" b="1">
                <a:latin typeface="宋体" panose="02010600030101010101" pitchFamily="2" charset="-122"/>
              </a:rPr>
              <a:t>switch </a:t>
            </a:r>
            <a:r>
              <a:rPr lang="zh-CN" altLang="en-US" sz="2800" b="1">
                <a:latin typeface="宋体" panose="02010600030101010101" pitchFamily="2" charset="-122"/>
              </a:rPr>
              <a:t>语句所有的功能。但通常使用</a:t>
            </a:r>
            <a:r>
              <a:rPr lang="en-US" altLang="zh-CN" sz="2800" b="1">
                <a:latin typeface="宋体" panose="02010600030101010101" pitchFamily="2" charset="-122"/>
              </a:rPr>
              <a:t>switch</a:t>
            </a:r>
            <a:r>
              <a:rPr lang="zh-CN" altLang="en-US" sz="2800" b="1">
                <a:latin typeface="宋体" panose="02010600030101010101" pitchFamily="2" charset="-122"/>
              </a:rPr>
              <a:t>语句更简练，且可读性强，程序的执行效率也高；</a:t>
            </a:r>
          </a:p>
          <a:p>
            <a:pPr algn="just" eaLnBrk="1" hangingPunct="1">
              <a:lnSpc>
                <a:spcPct val="90000"/>
              </a:lnSpc>
            </a:pPr>
            <a:endParaRPr lang="zh-CN" altLang="en-US" sz="2800" b="1">
              <a:latin typeface="宋体" panose="02010600030101010101" pitchFamily="2" charset="-122"/>
            </a:endParaRPr>
          </a:p>
          <a:p>
            <a:pPr eaLnBrk="1" hangingPunct="1">
              <a:lnSpc>
                <a:spcPct val="90000"/>
              </a:lnSpc>
            </a:pPr>
            <a:r>
              <a:rPr lang="en-US" altLang="zh-CN" sz="2800" b="1">
                <a:latin typeface="宋体" panose="02010600030101010101" pitchFamily="2" charset="-122"/>
              </a:rPr>
              <a:t>9. if-else </a:t>
            </a:r>
            <a:r>
              <a:rPr lang="zh-CN" altLang="en-US" sz="2800" b="1">
                <a:latin typeface="宋体" panose="02010600030101010101" pitchFamily="2" charset="-122"/>
              </a:rPr>
              <a:t>语句可以基于一个范围内的值或一个条件来进行不同的操作，但</a:t>
            </a:r>
            <a:r>
              <a:rPr lang="en-US" altLang="zh-CN" sz="2800" b="1">
                <a:latin typeface="宋体" panose="02010600030101010101" pitchFamily="2" charset="-122"/>
              </a:rPr>
              <a:t>switch </a:t>
            </a:r>
            <a:r>
              <a:rPr lang="zh-CN" altLang="en-US" sz="2800" b="1">
                <a:latin typeface="宋体" panose="02010600030101010101" pitchFamily="2" charset="-122"/>
              </a:rPr>
              <a:t>语句中的每个</a:t>
            </a:r>
            <a:r>
              <a:rPr lang="en-US" altLang="zh-CN" sz="2800" b="1">
                <a:latin typeface="宋体" panose="02010600030101010101" pitchFamily="2" charset="-122"/>
              </a:rPr>
              <a:t>case </a:t>
            </a:r>
            <a:r>
              <a:rPr lang="zh-CN" altLang="en-US" sz="2800" b="1">
                <a:latin typeface="宋体" panose="02010600030101010101" pitchFamily="2" charset="-122"/>
              </a:rPr>
              <a:t>子句都必须对应一个单值。</a:t>
            </a:r>
            <a:r>
              <a:rPr lang="zh-CN" altLang="en-US" sz="2000"/>
              <a:t> </a:t>
            </a: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9027">
                                            <p:txEl>
                                              <p:pRg st="2" end="2"/>
                                            </p:txEl>
                                          </p:spTgt>
                                        </p:tgtEl>
                                        <p:attrNameLst>
                                          <p:attrName>style.visibility</p:attrName>
                                        </p:attrNameLst>
                                      </p:cBhvr>
                                      <p:to>
                                        <p:strVal val="visible"/>
                                      </p:to>
                                    </p:set>
                                    <p:anim calcmode="lin" valueType="num">
                                      <p:cBhvr additive="base">
                                        <p:cTn id="7" dur="500" fill="hold"/>
                                        <p:tgtEl>
                                          <p:spTgt spid="1290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9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B0250E0-F650-456B-B188-9E508D461C8F}"/>
              </a:ext>
            </a:extLst>
          </p:cNvPr>
          <p:cNvSpPr>
            <a:spLocks noGrp="1" noChangeArrowheads="1"/>
          </p:cNvSpPr>
          <p:nvPr>
            <p:ph type="title"/>
          </p:nvPr>
        </p:nvSpPr>
        <p:spPr/>
        <p:txBody>
          <a:bodyPr/>
          <a:lstStyle/>
          <a:p>
            <a:pPr eaLnBrk="1" hangingPunct="1">
              <a:defRPr/>
            </a:pPr>
            <a:r>
              <a:rPr lang="zh-CN" altLang="en-US"/>
              <a:t>标识符的习惯命名</a:t>
            </a:r>
          </a:p>
        </p:txBody>
      </p:sp>
      <p:sp>
        <p:nvSpPr>
          <p:cNvPr id="8195" name="Rectangle 3"/>
          <p:cNvSpPr>
            <a:spLocks noGrp="1" noChangeArrowheads="1"/>
          </p:cNvSpPr>
          <p:nvPr>
            <p:ph type="body" idx="1"/>
          </p:nvPr>
        </p:nvSpPr>
        <p:spPr/>
        <p:txBody>
          <a:bodyPr/>
          <a:lstStyle/>
          <a:p>
            <a:pPr eaLnBrk="1" hangingPunct="1">
              <a:buClr>
                <a:srgbClr val="00FF00"/>
              </a:buClr>
              <a:buFont typeface="Wingdings" panose="05000000000000000000" pitchFamily="2" charset="2"/>
              <a:buChar char="v"/>
            </a:pPr>
            <a:r>
              <a:rPr lang="zh-CN" altLang="en-US" b="1"/>
              <a:t>能表达明确意义的英文单词命名，并采用规范的单词缩写形式与单词分隔形式。</a:t>
            </a:r>
            <a:endParaRPr lang="en-US" altLang="zh-CN" b="1"/>
          </a:p>
          <a:p>
            <a:pPr eaLnBrk="1" hangingPunct="1">
              <a:buClr>
                <a:srgbClr val="00FF00"/>
              </a:buClr>
              <a:buFont typeface="Wingdings" panose="05000000000000000000" pitchFamily="2" charset="2"/>
              <a:buChar char="v"/>
            </a:pPr>
            <a:r>
              <a:rPr lang="zh-CN" altLang="en-US" b="1"/>
              <a:t>表示常量时标识符全部用大写字母和下划线表示，如</a:t>
            </a:r>
            <a:r>
              <a:rPr lang="en-US" altLang="zh-CN" b="1"/>
              <a:t>PI</a:t>
            </a:r>
            <a:r>
              <a:rPr lang="zh-CN" altLang="en-US" b="1"/>
              <a:t>，</a:t>
            </a:r>
            <a:r>
              <a:rPr lang="en-US" altLang="zh-CN" b="1"/>
              <a:t>SALES_TAX</a:t>
            </a:r>
            <a:r>
              <a:rPr lang="zh-CN" altLang="en-US" b="1"/>
              <a:t>。</a:t>
            </a:r>
          </a:p>
          <a:p>
            <a:pPr eaLnBrk="1" hangingPunct="1">
              <a:buClr>
                <a:srgbClr val="00FF00"/>
              </a:buClr>
              <a:buFont typeface="Wingdings" panose="05000000000000000000" pitchFamily="2" charset="2"/>
              <a:buChar char="v"/>
            </a:pPr>
            <a:r>
              <a:rPr lang="zh-CN" altLang="en-US" b="1"/>
              <a:t>表示类名或接口名时，标识符用大写字母开头，如</a:t>
            </a:r>
            <a:r>
              <a:rPr lang="en-US" altLang="zh-CN" b="1"/>
              <a:t>CreditCard</a:t>
            </a:r>
            <a:r>
              <a:rPr lang="zh-CN" altLang="en-US" b="1"/>
              <a:t>。</a:t>
            </a:r>
          </a:p>
          <a:p>
            <a:pPr eaLnBrk="1" hangingPunct="1">
              <a:buClr>
                <a:srgbClr val="00FF00"/>
              </a:buClr>
              <a:buFont typeface="Wingdings" panose="05000000000000000000" pitchFamily="2" charset="2"/>
              <a:buChar char="v"/>
            </a:pPr>
            <a:r>
              <a:rPr lang="zh-CN" altLang="en-US" b="1"/>
              <a:t>表示变量名和方法名，以小写字母开头，单词之间不要有分隔符，第二及后面单词第一个字符用大写字母，如</a:t>
            </a:r>
            <a:r>
              <a:rPr lang="en-US" altLang="zh-CN" b="1"/>
              <a:t>authorName</a:t>
            </a:r>
            <a:r>
              <a:rPr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2000"/>
                                        <p:tgtEl>
                                          <p:spTgt spid="8195">
                                            <p:txEl>
                                              <p:pRg st="1" end="1"/>
                                            </p:txEl>
                                          </p:spTgt>
                                        </p:tgtEl>
                                      </p:cBhvr>
                                    </p:animEffect>
                                    <p:anim calcmode="lin" valueType="num">
                                      <p:cBhvr>
                                        <p:cTn id="8" dur="2000" fill="hold"/>
                                        <p:tgtEl>
                                          <p:spTgt spid="8195">
                                            <p:txEl>
                                              <p:pRg st="1" end="1"/>
                                            </p:txEl>
                                          </p:spTgt>
                                        </p:tgtEl>
                                        <p:attrNameLst>
                                          <p:attrName>style.rotation</p:attrName>
                                        </p:attrNameLst>
                                      </p:cBhvr>
                                      <p:tavLst>
                                        <p:tav tm="0">
                                          <p:val>
                                            <p:fltVal val="720"/>
                                          </p:val>
                                        </p:tav>
                                        <p:tav tm="100000">
                                          <p:val>
                                            <p:fltVal val="0"/>
                                          </p:val>
                                        </p:tav>
                                      </p:tavLst>
                                    </p:anim>
                                    <p:anim calcmode="lin" valueType="num">
                                      <p:cBhvr>
                                        <p:cTn id="9" dur="2000" fill="hold"/>
                                        <p:tgtEl>
                                          <p:spTgt spid="8195">
                                            <p:txEl>
                                              <p:pRg st="1" end="1"/>
                                            </p:txEl>
                                          </p:spTgt>
                                        </p:tgtEl>
                                        <p:attrNameLst>
                                          <p:attrName>ppt_h</p:attrName>
                                        </p:attrNameLst>
                                      </p:cBhvr>
                                      <p:tavLst>
                                        <p:tav tm="0">
                                          <p:val>
                                            <p:fltVal val="0"/>
                                          </p:val>
                                        </p:tav>
                                        <p:tav tm="100000">
                                          <p:val>
                                            <p:strVal val="#ppt_h"/>
                                          </p:val>
                                        </p:tav>
                                      </p:tavLst>
                                    </p:anim>
                                    <p:anim calcmode="lin" valueType="num">
                                      <p:cBhvr>
                                        <p:cTn id="10" dur="2000" fill="hold"/>
                                        <p:tgtEl>
                                          <p:spTgt spid="8195">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p:cTn id="15" dur="1000" fill="hold"/>
                                        <p:tgtEl>
                                          <p:spTgt spid="8195">
                                            <p:txEl>
                                              <p:pRg st="2" end="2"/>
                                            </p:txEl>
                                          </p:spTgt>
                                        </p:tgtEl>
                                        <p:attrNameLst>
                                          <p:attrName>ppt_x</p:attrName>
                                        </p:attrNameLst>
                                      </p:cBhvr>
                                      <p:tavLst>
                                        <p:tav tm="0">
                                          <p:val>
                                            <p:strVal val="#ppt_x-.2"/>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9" presetClass="entr" presetSubtype="0" accel="10000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 calcmode="lin" valueType="num">
                                      <p:cBhvr>
                                        <p:cTn id="22" dur="500" fill="hold"/>
                                        <p:tgtEl>
                                          <p:spTgt spid="8195">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3" dur="500" fill="hold"/>
                                        <p:tgtEl>
                                          <p:spTgt spid="8195">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4" dur="500" fill="hold"/>
                                        <p:tgtEl>
                                          <p:spTgt spid="8195">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5" dur="500" fill="hold"/>
                                        <p:tgtEl>
                                          <p:spTgt spid="81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B808EF2-EA7F-4F9A-B2D8-63032DAB829F}"/>
              </a:ext>
            </a:extLst>
          </p:cNvPr>
          <p:cNvSpPr>
            <a:spLocks noGrp="1" noChangeArrowheads="1"/>
          </p:cNvSpPr>
          <p:nvPr>
            <p:ph type="title"/>
          </p:nvPr>
        </p:nvSpPr>
        <p:spPr>
          <a:xfrm>
            <a:off x="317500" y="188913"/>
            <a:ext cx="8521700" cy="461962"/>
          </a:xfrm>
        </p:spPr>
        <p:txBody>
          <a:bodyPr/>
          <a:lstStyle/>
          <a:p>
            <a:pPr eaLnBrk="1" hangingPunct="1">
              <a:defRPr/>
            </a:pPr>
            <a:r>
              <a:rPr lang="zh-CN" altLang="en-US" b="1"/>
              <a:t>例：用</a:t>
            </a:r>
            <a:r>
              <a:rPr lang="en-US" altLang="zh-CN" b="1"/>
              <a:t>switch</a:t>
            </a:r>
            <a:r>
              <a:rPr lang="zh-CN" altLang="en-US" b="1"/>
              <a:t>语句实现学生成绩的百分制到等级制的转换</a:t>
            </a:r>
          </a:p>
        </p:txBody>
      </p:sp>
      <p:sp>
        <p:nvSpPr>
          <p:cNvPr id="66563" name="Rectangle 3"/>
          <p:cNvSpPr>
            <a:spLocks noGrp="1" noChangeArrowheads="1"/>
          </p:cNvSpPr>
          <p:nvPr>
            <p:ph type="body" idx="1"/>
          </p:nvPr>
        </p:nvSpPr>
        <p:spPr>
          <a:xfrm>
            <a:off x="684213" y="1412875"/>
            <a:ext cx="7772400" cy="5040313"/>
          </a:xfrm>
        </p:spPr>
        <p:txBody>
          <a:bodyPr/>
          <a:lstStyle/>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class SwitchDemo{</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public static void main(String[ ] args) {</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int testScore=88;</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char grade;</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switch (testScore/10) {	  // </a:t>
            </a:r>
            <a:r>
              <a:rPr lang="zh-CN" altLang="en-US" sz="1800" b="1"/>
              <a:t>两个整型数相除的结果还是整型</a:t>
            </a:r>
          </a:p>
          <a:p>
            <a:pPr marL="533400" indent="-533400" algn="just" eaLnBrk="1" hangingPunct="1">
              <a:lnSpc>
                <a:spcPct val="85000"/>
              </a:lnSpc>
              <a:spcBef>
                <a:spcPct val="0"/>
              </a:spcBef>
              <a:buClr>
                <a:schemeClr val="tx1"/>
              </a:buClr>
              <a:buFont typeface="Monotype Sorts" pitchFamily="1" charset="2"/>
              <a:buAutoNum type="arabicPeriod"/>
            </a:pPr>
            <a:r>
              <a:rPr lang="zh-CN" altLang="en-US" sz="1800" b="1"/>
              <a:t>     	          </a:t>
            </a:r>
            <a:r>
              <a:rPr lang="en-US" altLang="zh-CN" sz="1800" b="1"/>
              <a:t>case 10:          //</a:t>
            </a:r>
            <a:r>
              <a:rPr lang="zh-CN" altLang="en-US" sz="1800" b="1"/>
              <a:t>此处没有使用</a:t>
            </a:r>
            <a:r>
              <a:rPr lang="en-US" altLang="zh-CN" sz="1800" b="1"/>
              <a:t>break</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case 9:</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a:t>
            </a:r>
            <a:r>
              <a:rPr lang="en-US" altLang="zh-CN" sz="1800" b="1">
                <a:solidFill>
                  <a:schemeClr val="accent2"/>
                </a:solidFill>
              </a:rPr>
              <a:t>grade='A';</a:t>
            </a:r>
            <a:r>
              <a:rPr lang="en-US" altLang="zh-CN" sz="1800" b="1"/>
              <a:t> </a:t>
            </a:r>
            <a:r>
              <a:rPr lang="en-US" altLang="zh-CN" sz="1800" b="1">
                <a:solidFill>
                  <a:schemeClr val="accent2"/>
                </a:solidFill>
              </a:rPr>
              <a:t>break;</a:t>
            </a:r>
            <a:r>
              <a:rPr lang="en-US" altLang="zh-CN" sz="1800" b="1"/>
              <a:t> //</a:t>
            </a:r>
            <a:r>
              <a:rPr lang="zh-CN" altLang="en-US" sz="1800" b="1"/>
              <a:t>值为</a:t>
            </a:r>
            <a:r>
              <a:rPr lang="en-US" altLang="zh-CN" sz="1800" b="1"/>
              <a:t>10</a:t>
            </a:r>
            <a:r>
              <a:rPr lang="zh-CN" altLang="en-US" sz="1800" b="1"/>
              <a:t>和</a:t>
            </a:r>
            <a:r>
              <a:rPr lang="en-US" altLang="zh-CN" sz="1800" b="1"/>
              <a:t>9</a:t>
            </a:r>
            <a:r>
              <a:rPr lang="zh-CN" altLang="en-US" sz="1800" b="1"/>
              <a:t>时的操作是相同的</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case 8:</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a:t>
            </a:r>
            <a:r>
              <a:rPr lang="en-US" altLang="zh-CN" sz="1800" b="1">
                <a:solidFill>
                  <a:schemeClr val="accent2"/>
                </a:solidFill>
              </a:rPr>
              <a:t>grade='B';</a:t>
            </a:r>
            <a:r>
              <a:rPr lang="en-US" altLang="zh-CN" sz="1800" b="1"/>
              <a:t> </a:t>
            </a:r>
            <a:r>
              <a:rPr lang="en-US" altLang="zh-CN" sz="1800" b="1">
                <a:solidFill>
                  <a:schemeClr val="accent2"/>
                </a:solidFill>
              </a:rPr>
              <a:t>break;</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case 7:</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a:t>
            </a:r>
            <a:r>
              <a:rPr lang="en-US" altLang="zh-CN" sz="1800" b="1">
                <a:solidFill>
                  <a:schemeClr val="accent2"/>
                </a:solidFill>
              </a:rPr>
              <a:t>grade='C';break;</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case 6:</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a:t>
            </a:r>
            <a:r>
              <a:rPr lang="en-US" altLang="zh-CN" sz="1800" b="1">
                <a:solidFill>
                  <a:schemeClr val="accent2"/>
                </a:solidFill>
              </a:rPr>
              <a:t>grade='D';break;</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default:</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a:t>
            </a:r>
            <a:r>
              <a:rPr lang="en-US" altLang="zh-CN" sz="1800" b="1">
                <a:solidFill>
                  <a:schemeClr val="accent2"/>
                </a:solidFill>
              </a:rPr>
              <a:t>grade=‘E'; break;</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System.out.println("grade is:"+grade);</a:t>
            </a:r>
          </a:p>
          <a:p>
            <a:pPr marL="533400" indent="-533400" algn="just" eaLnBrk="1" hangingPunct="1">
              <a:lnSpc>
                <a:spcPct val="85000"/>
              </a:lnSpc>
              <a:spcBef>
                <a:spcPct val="0"/>
              </a:spcBef>
              <a:buClr>
                <a:schemeClr val="tx1"/>
              </a:buClr>
              <a:buFont typeface="Monotype Sorts" pitchFamily="1" charset="2"/>
              <a:buAutoNum type="arabicPeriod"/>
            </a:pPr>
            <a:r>
              <a:rPr lang="en-US" altLang="zh-CN" sz="1800" b="1"/>
              <a:t>      }</a:t>
            </a:r>
          </a:p>
          <a:p>
            <a:pPr marL="533400" indent="-533400" eaLnBrk="1" hangingPunct="1">
              <a:lnSpc>
                <a:spcPct val="85000"/>
              </a:lnSpc>
              <a:spcBef>
                <a:spcPct val="0"/>
              </a:spcBef>
              <a:buClr>
                <a:schemeClr val="tx1"/>
              </a:buClr>
              <a:buFont typeface="Monotype Sorts" pitchFamily="1" charset="2"/>
              <a:buAutoNum type="arabicPeriod"/>
            </a:pPr>
            <a:r>
              <a:rPr lang="en-US" altLang="zh-CN" sz="1800" b="1"/>
              <a:t>} </a:t>
            </a:r>
          </a:p>
        </p:txBody>
      </p:sp>
    </p:spTree>
  </p:cSld>
  <p:clrMapOvr>
    <a:masterClrMapping/>
  </p:clrMapOvr>
  <p:transition spd="slow">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43AF417-0E2B-4118-89DB-06837FF697B7}"/>
              </a:ext>
            </a:extLst>
          </p:cNvPr>
          <p:cNvSpPr>
            <a:spLocks noGrp="1" noChangeArrowheads="1"/>
          </p:cNvSpPr>
          <p:nvPr>
            <p:ph type="title"/>
          </p:nvPr>
        </p:nvSpPr>
        <p:spPr>
          <a:xfrm>
            <a:off x="708025" y="117475"/>
            <a:ext cx="7550150" cy="504825"/>
          </a:xfrm>
        </p:spPr>
        <p:txBody>
          <a:bodyPr/>
          <a:lstStyle/>
          <a:p>
            <a:pPr eaLnBrk="1" hangingPunct="1">
              <a:defRPr/>
            </a:pPr>
            <a:r>
              <a:rPr lang="en-US" altLang="zh-CN" sz="3600" b="1"/>
              <a:t>break</a:t>
            </a:r>
            <a:r>
              <a:rPr lang="zh-CN" altLang="en-US" sz="3600" b="1"/>
              <a:t>语句</a:t>
            </a:r>
          </a:p>
        </p:txBody>
      </p:sp>
      <p:sp>
        <p:nvSpPr>
          <p:cNvPr id="131075" name="Rectangle 3">
            <a:extLst>
              <a:ext uri="{FF2B5EF4-FFF2-40B4-BE49-F238E27FC236}">
                <a16:creationId xmlns:a16="http://schemas.microsoft.com/office/drawing/2014/main" id="{E5E02003-68F4-458D-AFA7-EAAB849ABC54}"/>
              </a:ext>
            </a:extLst>
          </p:cNvPr>
          <p:cNvSpPr>
            <a:spLocks noGrp="1" noChangeArrowheads="1"/>
          </p:cNvSpPr>
          <p:nvPr>
            <p:ph type="body" idx="1"/>
          </p:nvPr>
        </p:nvSpPr>
        <p:spPr>
          <a:xfrm>
            <a:off x="582613" y="1052513"/>
            <a:ext cx="7877175" cy="4897437"/>
          </a:xfrm>
        </p:spPr>
        <p:txBody>
          <a:bodyPr/>
          <a:lstStyle/>
          <a:p>
            <a:pPr marL="0" indent="0" algn="just" eaLnBrk="1" hangingPunct="1">
              <a:lnSpc>
                <a:spcPct val="90000"/>
              </a:lnSpc>
              <a:buClr>
                <a:srgbClr val="FF0000"/>
              </a:buClr>
              <a:buFont typeface="Wingdings" panose="05000000000000000000" pitchFamily="2" charset="2"/>
              <a:buChar char="Ø"/>
              <a:defRPr/>
            </a:pPr>
            <a:r>
              <a:rPr lang="zh-CN" altLang="en-US" sz="2800" b="1"/>
              <a:t> 对于</a:t>
            </a:r>
            <a:r>
              <a:rPr lang="en-US" altLang="zh-CN" sz="2800" b="1"/>
              <a:t>Java </a:t>
            </a:r>
            <a:r>
              <a:rPr lang="zh-CN" altLang="en-US" sz="2800" b="1"/>
              <a:t>中的三种类型的循环：</a:t>
            </a:r>
            <a:r>
              <a:rPr lang="en-US" altLang="zh-CN" sz="2800" b="1"/>
              <a:t>while</a:t>
            </a:r>
            <a:r>
              <a:rPr lang="zh-CN" altLang="en-US" sz="2800" b="1"/>
              <a:t>、</a:t>
            </a:r>
            <a:r>
              <a:rPr lang="en-US" altLang="zh-CN" sz="2800" b="1"/>
              <a:t>do-while</a:t>
            </a:r>
            <a:r>
              <a:rPr lang="zh-CN" altLang="en-US" sz="2800" b="1"/>
              <a:t>、</a:t>
            </a:r>
            <a:r>
              <a:rPr lang="en-US" altLang="zh-CN" sz="2800" b="1"/>
              <a:t>for</a:t>
            </a:r>
            <a:r>
              <a:rPr lang="zh-CN" altLang="en-US" sz="2800" b="1"/>
              <a:t>来说，正常的退出循环的方法是当测试条件变为</a:t>
            </a:r>
            <a:r>
              <a:rPr lang="en-US" altLang="zh-CN" sz="2800" b="1"/>
              <a:t>false</a:t>
            </a:r>
            <a:r>
              <a:rPr lang="zh-CN" altLang="en-US" sz="2800" b="1"/>
              <a:t>时。但有时即使测试的条件为</a:t>
            </a:r>
            <a:r>
              <a:rPr lang="en-US" altLang="zh-CN" sz="2800" b="1"/>
              <a:t>true </a:t>
            </a:r>
            <a:r>
              <a:rPr lang="zh-CN" altLang="en-US" sz="2800" b="1"/>
              <a:t>，也希望循环立即终止，这时可以用</a:t>
            </a:r>
            <a:r>
              <a:rPr lang="en-US" altLang="zh-CN" sz="2800" b="1"/>
              <a:t>break</a:t>
            </a:r>
            <a:r>
              <a:rPr lang="zh-CN" altLang="en-US" sz="2800" b="1"/>
              <a:t>语句实现此功能。</a:t>
            </a:r>
          </a:p>
          <a:p>
            <a:pPr marL="0" indent="0" algn="just" eaLnBrk="1" hangingPunct="1">
              <a:lnSpc>
                <a:spcPct val="90000"/>
              </a:lnSpc>
              <a:defRPr/>
            </a:pPr>
            <a:endParaRPr lang="zh-CN" altLang="en-US" sz="2800" b="1"/>
          </a:p>
          <a:p>
            <a:pPr marL="0" indent="0" algn="just" eaLnBrk="1" hangingPunct="1">
              <a:lnSpc>
                <a:spcPct val="90000"/>
              </a:lnSpc>
              <a:buClr>
                <a:srgbClr val="FF0000"/>
              </a:buClr>
              <a:buFont typeface="Wingdings" panose="05000000000000000000" pitchFamily="2" charset="2"/>
              <a:buChar char="Ø"/>
              <a:defRPr/>
            </a:pPr>
            <a:r>
              <a:rPr lang="en-US" altLang="zh-CN" sz="2800" b="1"/>
              <a:t>break</a:t>
            </a:r>
            <a:r>
              <a:rPr lang="zh-CN" altLang="en-US" sz="2800" b="1"/>
              <a:t>语句的一般语法格式为：</a:t>
            </a:r>
          </a:p>
          <a:p>
            <a:pPr marL="0" indent="0" algn="just" eaLnBrk="1" hangingPunct="1">
              <a:lnSpc>
                <a:spcPct val="90000"/>
              </a:lnSpc>
              <a:buFont typeface="Wingdings" panose="05000000000000000000" pitchFamily="2" charset="2"/>
              <a:buNone/>
              <a:defRPr/>
            </a:pPr>
            <a:r>
              <a:rPr lang="zh-CN" altLang="en-US" sz="2800" b="1"/>
              <a:t>	</a:t>
            </a:r>
            <a:r>
              <a:rPr lang="en-US" altLang="zh-CN" sz="2800" b="1"/>
              <a:t>break  [</a:t>
            </a:r>
            <a:r>
              <a:rPr lang="zh-CN" altLang="en-US" sz="2800" b="1" i="1"/>
              <a:t>标号</a:t>
            </a:r>
            <a:r>
              <a:rPr lang="en-US" altLang="zh-CN" sz="2800" b="1"/>
              <a:t>];</a:t>
            </a:r>
          </a:p>
          <a:p>
            <a:pPr marL="0" indent="0" eaLnBrk="1" hangingPunct="1">
              <a:lnSpc>
                <a:spcPct val="90000"/>
              </a:lnSpc>
              <a:defRPr/>
            </a:pPr>
            <a:endParaRPr lang="en-US" altLang="zh-CN" sz="2800" b="1"/>
          </a:p>
          <a:p>
            <a:pPr marL="0" indent="0" eaLnBrk="1" hangingPunct="1">
              <a:lnSpc>
                <a:spcPct val="90000"/>
              </a:lnSpc>
              <a:buClr>
                <a:srgbClr val="FF0000"/>
              </a:buClr>
              <a:buFont typeface="Wingdings" panose="05000000000000000000" pitchFamily="2" charset="2"/>
              <a:buChar char="Ø"/>
              <a:defRPr/>
            </a:pPr>
            <a:r>
              <a:rPr lang="en-US" altLang="zh-CN" sz="2800" b="1"/>
              <a:t>break</a:t>
            </a:r>
            <a:r>
              <a:rPr lang="zh-CN" altLang="en-US" sz="2800" b="1"/>
              <a:t>语句不能用于循环语句和</a:t>
            </a:r>
            <a:r>
              <a:rPr lang="en-US" altLang="zh-CN" sz="2800" b="1"/>
              <a:t>switch</a:t>
            </a:r>
            <a:r>
              <a:rPr lang="zh-CN" altLang="en-US" sz="2800" b="1"/>
              <a:t>语句之外的任何其它语句中。</a:t>
            </a:r>
            <a:r>
              <a:rPr lang="zh-CN" altLang="en-US" sz="2600" b="1">
                <a:effectLst>
                  <a:outerShdw blurRad="38100" dist="38100" dir="2700000" algn="tl">
                    <a:srgbClr val="C0C0C0"/>
                  </a:outerShdw>
                </a:effectLst>
              </a:rPr>
              <a:t> </a:t>
            </a:r>
          </a:p>
        </p:txBody>
      </p:sp>
    </p:spTree>
  </p:cSld>
  <p:clrMapOvr>
    <a:masterClrMapping/>
  </p:clrMapOvr>
  <p:transition spd="slow">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2D7DEC27-0D58-47A9-BBE2-165791936EEC}"/>
              </a:ext>
            </a:extLst>
          </p:cNvPr>
          <p:cNvSpPr>
            <a:spLocks noGrp="1" noChangeArrowheads="1"/>
          </p:cNvSpPr>
          <p:nvPr>
            <p:ph type="title"/>
          </p:nvPr>
        </p:nvSpPr>
        <p:spPr>
          <a:xfrm>
            <a:off x="517525" y="107950"/>
            <a:ext cx="8235950" cy="536575"/>
          </a:xfrm>
        </p:spPr>
        <p:txBody>
          <a:bodyPr/>
          <a:lstStyle/>
          <a:p>
            <a:pPr eaLnBrk="1" hangingPunct="1">
              <a:defRPr/>
            </a:pPr>
            <a:r>
              <a:rPr lang="zh-CN" altLang="en-US" sz="3600" b="1"/>
              <a:t>例：</a:t>
            </a:r>
            <a:r>
              <a:rPr lang="en-US" altLang="zh-CN" sz="3600" b="1"/>
              <a:t>break</a:t>
            </a:r>
            <a:r>
              <a:rPr lang="zh-CN" altLang="en-US" sz="3600" b="1"/>
              <a:t>语句的例子</a:t>
            </a:r>
            <a:r>
              <a:rPr lang="zh-CN" altLang="en-US" sz="3400" b="1"/>
              <a:t> </a:t>
            </a:r>
          </a:p>
        </p:txBody>
      </p:sp>
      <p:sp>
        <p:nvSpPr>
          <p:cNvPr id="68611" name="Rectangle 3"/>
          <p:cNvSpPr>
            <a:spLocks noGrp="1" noChangeArrowheads="1"/>
          </p:cNvSpPr>
          <p:nvPr>
            <p:ph type="body" idx="1"/>
          </p:nvPr>
        </p:nvSpPr>
        <p:spPr>
          <a:xfrm>
            <a:off x="684213" y="1017588"/>
            <a:ext cx="7700962" cy="4148137"/>
          </a:xfrm>
        </p:spPr>
        <p:txBody>
          <a:bodyPr/>
          <a:lstStyle/>
          <a:p>
            <a:pPr marL="533400" indent="-533400" algn="just" eaLnBrk="1" hangingPunct="1">
              <a:buClr>
                <a:schemeClr val="tx1"/>
              </a:buClr>
              <a:buFont typeface="Monotype Sorts" pitchFamily="1" charset="2"/>
              <a:buAutoNum type="arabicPeriod"/>
            </a:pPr>
            <a:r>
              <a:rPr lang="en-US" altLang="zh-CN" sz="2100"/>
              <a:t>public class BreakDemo {</a:t>
            </a:r>
          </a:p>
          <a:p>
            <a:pPr marL="533400" indent="-533400" algn="just" eaLnBrk="1" hangingPunct="1">
              <a:buClr>
                <a:schemeClr val="tx1"/>
              </a:buClr>
              <a:buFont typeface="Monotype Sorts" pitchFamily="1" charset="2"/>
              <a:buAutoNum type="arabicPeriod"/>
            </a:pPr>
            <a:r>
              <a:rPr lang="en-US" altLang="zh-CN" sz="2100"/>
              <a:t>     public static void main(String[ ] args) {</a:t>
            </a:r>
          </a:p>
          <a:p>
            <a:pPr marL="533400" indent="-533400" algn="just" eaLnBrk="1" hangingPunct="1">
              <a:buClr>
                <a:schemeClr val="tx1"/>
              </a:buClr>
              <a:buFont typeface="Monotype Sorts" pitchFamily="1" charset="2"/>
              <a:buAutoNum type="arabicPeriod"/>
            </a:pPr>
            <a:r>
              <a:rPr lang="en-US" altLang="zh-CN" sz="2100"/>
              <a:t>        int index=0;</a:t>
            </a:r>
          </a:p>
          <a:p>
            <a:pPr marL="533400" indent="-533400" algn="just" eaLnBrk="1" hangingPunct="1">
              <a:buClr>
                <a:schemeClr val="tx1"/>
              </a:buClr>
              <a:buFont typeface="Monotype Sorts" pitchFamily="1" charset="2"/>
              <a:buAutoNum type="arabicPeriod"/>
            </a:pPr>
            <a:r>
              <a:rPr lang="en-US" altLang="zh-CN" sz="2100"/>
              <a:t>        while (index&lt;=100) {</a:t>
            </a:r>
          </a:p>
          <a:p>
            <a:pPr marL="533400" indent="-533400" algn="just" eaLnBrk="1" hangingPunct="1">
              <a:buClr>
                <a:schemeClr val="tx1"/>
              </a:buClr>
              <a:buFont typeface="Monotype Sorts" pitchFamily="1" charset="2"/>
              <a:buAutoNum type="arabicPeriod"/>
            </a:pPr>
            <a:r>
              <a:rPr lang="en-US" altLang="zh-CN" sz="2100">
                <a:solidFill>
                  <a:srgbClr val="993300"/>
                </a:solidFill>
              </a:rPr>
              <a:t>            index+=10;</a:t>
            </a:r>
          </a:p>
          <a:p>
            <a:pPr marL="533400" indent="-533400" algn="just" eaLnBrk="1" hangingPunct="1">
              <a:buClr>
                <a:schemeClr val="tx1"/>
              </a:buClr>
              <a:buFont typeface="Monotype Sorts" pitchFamily="1" charset="2"/>
              <a:buAutoNum type="arabicPeriod"/>
            </a:pPr>
            <a:r>
              <a:rPr lang="en-US" altLang="zh-CN" sz="2100">
                <a:solidFill>
                  <a:srgbClr val="993300"/>
                </a:solidFill>
              </a:rPr>
              <a:t>            if (index==40)</a:t>
            </a:r>
          </a:p>
          <a:p>
            <a:pPr marL="533400" indent="-533400" algn="just" eaLnBrk="1" hangingPunct="1">
              <a:buClr>
                <a:schemeClr val="tx1"/>
              </a:buClr>
              <a:buFont typeface="Monotype Sorts" pitchFamily="1" charset="2"/>
              <a:buAutoNum type="arabicPeriod"/>
            </a:pPr>
            <a:r>
              <a:rPr lang="en-US" altLang="zh-CN" sz="2100">
                <a:solidFill>
                  <a:srgbClr val="993300"/>
                </a:solidFill>
              </a:rPr>
              <a:t>               break;</a:t>
            </a:r>
          </a:p>
          <a:p>
            <a:pPr marL="533400" indent="-533400" algn="just" eaLnBrk="1" hangingPunct="1">
              <a:buClr>
                <a:schemeClr val="tx1"/>
              </a:buClr>
              <a:buFont typeface="Monotype Sorts" pitchFamily="1" charset="2"/>
              <a:buAutoNum type="arabicPeriod"/>
            </a:pPr>
            <a:r>
              <a:rPr lang="en-US" altLang="zh-CN" sz="2100"/>
              <a:t>           /* </a:t>
            </a:r>
            <a:r>
              <a:rPr lang="zh-CN" altLang="en-US" sz="2100"/>
              <a:t>当</a:t>
            </a:r>
            <a:r>
              <a:rPr lang="en-US" altLang="zh-CN" sz="2100"/>
              <a:t>index</a:t>
            </a:r>
            <a:r>
              <a:rPr lang="zh-CN" altLang="en-US" sz="2100"/>
              <a:t>的值大于</a:t>
            </a:r>
            <a:r>
              <a:rPr lang="en-US" altLang="zh-CN" sz="2100"/>
              <a:t>100</a:t>
            </a:r>
            <a:r>
              <a:rPr lang="zh-CN" altLang="en-US" sz="2100"/>
              <a:t>时，循环将终止。但有一种特殊的情况，如果</a:t>
            </a:r>
            <a:r>
              <a:rPr lang="en-US" altLang="zh-CN" sz="2100"/>
              <a:t>index</a:t>
            </a:r>
            <a:r>
              <a:rPr lang="zh-CN" altLang="en-US" sz="2100"/>
              <a:t>的值等于</a:t>
            </a:r>
            <a:r>
              <a:rPr lang="en-US" altLang="zh-CN" sz="2100"/>
              <a:t>40</a:t>
            </a:r>
            <a:r>
              <a:rPr lang="zh-CN" altLang="en-US" sz="2100"/>
              <a:t>，循环也将立即终止。*</a:t>
            </a:r>
            <a:r>
              <a:rPr lang="en-US" altLang="zh-CN" sz="2100"/>
              <a:t>/</a:t>
            </a:r>
          </a:p>
          <a:p>
            <a:pPr marL="533400" indent="-533400" algn="just" eaLnBrk="1" hangingPunct="1">
              <a:buClr>
                <a:schemeClr val="tx1"/>
              </a:buClr>
              <a:buFont typeface="Monotype Sorts" pitchFamily="1" charset="2"/>
              <a:buAutoNum type="arabicPeriod"/>
            </a:pPr>
            <a:r>
              <a:rPr lang="en-US" altLang="zh-CN" sz="2100"/>
              <a:t>            </a:t>
            </a:r>
            <a:r>
              <a:rPr lang="en-US" altLang="zh-CN" sz="2100">
                <a:solidFill>
                  <a:srgbClr val="993300"/>
                </a:solidFill>
              </a:rPr>
              <a:t>System.out.println("The index is "+index);</a:t>
            </a:r>
          </a:p>
          <a:p>
            <a:pPr marL="533400" indent="-533400" algn="just" eaLnBrk="1" hangingPunct="1">
              <a:buClr>
                <a:schemeClr val="tx1"/>
              </a:buClr>
              <a:buFont typeface="Monotype Sorts" pitchFamily="1" charset="2"/>
              <a:buAutoNum type="arabicPeriod"/>
            </a:pPr>
            <a:r>
              <a:rPr lang="en-US" altLang="zh-CN" sz="2100"/>
              <a:t>          }</a:t>
            </a:r>
          </a:p>
          <a:p>
            <a:pPr marL="533400" indent="-533400" algn="just" eaLnBrk="1" hangingPunct="1">
              <a:buClr>
                <a:schemeClr val="tx1"/>
              </a:buClr>
              <a:buFont typeface="Monotype Sorts" pitchFamily="1" charset="2"/>
              <a:buAutoNum type="arabicPeriod"/>
            </a:pPr>
            <a:r>
              <a:rPr lang="en-US" altLang="zh-CN" sz="2100"/>
              <a:t>  	}</a:t>
            </a:r>
          </a:p>
          <a:p>
            <a:pPr marL="533400" indent="-533400" algn="just" eaLnBrk="1" hangingPunct="1">
              <a:buClr>
                <a:schemeClr val="tx1"/>
              </a:buClr>
              <a:buFont typeface="Monotype Sorts" pitchFamily="1" charset="2"/>
              <a:buAutoNum type="arabicPeriod"/>
            </a:pPr>
            <a:r>
              <a:rPr lang="en-US" altLang="zh-CN" sz="2100"/>
              <a:t>}</a:t>
            </a:r>
          </a:p>
        </p:txBody>
      </p:sp>
      <p:sp>
        <p:nvSpPr>
          <p:cNvPr id="132100" name="Text Box 4">
            <a:extLst>
              <a:ext uri="{FF2B5EF4-FFF2-40B4-BE49-F238E27FC236}">
                <a16:creationId xmlns:a16="http://schemas.microsoft.com/office/drawing/2014/main" id="{7A20011D-A9C5-4DAB-9BD0-EC6B08260DB4}"/>
              </a:ext>
            </a:extLst>
          </p:cNvPr>
          <p:cNvSpPr txBox="1">
            <a:spLocks noChangeArrowheads="1"/>
          </p:cNvSpPr>
          <p:nvPr/>
        </p:nvSpPr>
        <p:spPr bwMode="auto">
          <a:xfrm>
            <a:off x="6588125" y="787400"/>
            <a:ext cx="2133600" cy="1320800"/>
          </a:xfrm>
          <a:prstGeom prst="rect">
            <a:avLst/>
          </a:prstGeom>
          <a:noFill/>
          <a:ln w="76200">
            <a:solidFill>
              <a:srgbClr val="FF0000"/>
            </a:solidFill>
            <a:miter lim="800000"/>
            <a:headEnd/>
            <a:tailEnd/>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defRPr/>
            </a:pPr>
            <a:r>
              <a:rPr lang="zh-CN" altLang="en-US" sz="2000" b="1"/>
              <a:t>输出结果：</a:t>
            </a:r>
          </a:p>
          <a:p>
            <a:pPr algn="just" eaLnBrk="1" hangingPunct="1">
              <a:lnSpc>
                <a:spcPct val="90000"/>
              </a:lnSpc>
              <a:defRPr/>
            </a:pPr>
            <a:r>
              <a:rPr lang="en-US" altLang="zh-CN" sz="2000" b="1"/>
              <a:t>The index is 10</a:t>
            </a:r>
          </a:p>
          <a:p>
            <a:pPr algn="just" eaLnBrk="1" hangingPunct="1">
              <a:lnSpc>
                <a:spcPct val="90000"/>
              </a:lnSpc>
              <a:defRPr/>
            </a:pPr>
            <a:r>
              <a:rPr lang="en-US" altLang="zh-CN" sz="2000" b="1"/>
              <a:t>The index is 20</a:t>
            </a:r>
          </a:p>
          <a:p>
            <a:pPr eaLnBrk="1" hangingPunct="1">
              <a:lnSpc>
                <a:spcPct val="90000"/>
              </a:lnSpc>
              <a:defRPr/>
            </a:pPr>
            <a:r>
              <a:rPr lang="en-US" altLang="zh-CN" sz="2000" b="1"/>
              <a:t>The index is 30</a:t>
            </a:r>
            <a:r>
              <a:rPr lang="en-US" altLang="zh-CN" b="1">
                <a:effectLst>
                  <a:outerShdw blurRad="38100" dist="38100" dir="2700000" algn="tl">
                    <a:srgbClr val="C0C0C0"/>
                  </a:outerShdw>
                </a:effectLst>
              </a:rPr>
              <a:t> </a:t>
            </a:r>
          </a:p>
        </p:txBody>
      </p:sp>
      <p:sp>
        <p:nvSpPr>
          <p:cNvPr id="132101" name="AutoShape 5"/>
          <p:cNvSpPr>
            <a:spLocks noChangeArrowheads="1"/>
          </p:cNvSpPr>
          <p:nvPr/>
        </p:nvSpPr>
        <p:spPr bwMode="auto">
          <a:xfrm>
            <a:off x="517525" y="2276475"/>
            <a:ext cx="8108950" cy="2808288"/>
          </a:xfrm>
          <a:prstGeom prst="roundRect">
            <a:avLst>
              <a:gd name="adj" fmla="val 16667"/>
            </a:avLst>
          </a:prstGeom>
          <a:noFill/>
          <a:ln w="28575">
            <a:solidFill>
              <a:srgbClr val="99CC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32102" name="Freeform 6"/>
          <p:cNvSpPr>
            <a:spLocks/>
          </p:cNvSpPr>
          <p:nvPr/>
        </p:nvSpPr>
        <p:spPr bwMode="auto">
          <a:xfrm>
            <a:off x="1781175" y="3138488"/>
            <a:ext cx="266700" cy="360362"/>
          </a:xfrm>
          <a:custGeom>
            <a:avLst/>
            <a:gdLst>
              <a:gd name="T0" fmla="*/ 2147483646 w 189"/>
              <a:gd name="T1" fmla="*/ 0 h 286"/>
              <a:gd name="T2" fmla="*/ 2147483646 w 189"/>
              <a:gd name="T3" fmla="*/ 2147483646 h 286"/>
              <a:gd name="T4" fmla="*/ 2147483646 w 189"/>
              <a:gd name="T5" fmla="*/ 2147483646 h 286"/>
              <a:gd name="T6" fmla="*/ 2147483646 w 189"/>
              <a:gd name="T7" fmla="*/ 2147483646 h 286"/>
              <a:gd name="T8" fmla="*/ 0 60000 65536"/>
              <a:gd name="T9" fmla="*/ 0 60000 65536"/>
              <a:gd name="T10" fmla="*/ 0 60000 65536"/>
              <a:gd name="T11" fmla="*/ 0 60000 65536"/>
              <a:gd name="T12" fmla="*/ 0 w 189"/>
              <a:gd name="T13" fmla="*/ 0 h 286"/>
              <a:gd name="T14" fmla="*/ 189 w 189"/>
              <a:gd name="T15" fmla="*/ 286 h 286"/>
            </a:gdLst>
            <a:ahLst/>
            <a:cxnLst>
              <a:cxn ang="T8">
                <a:pos x="T0" y="T1"/>
              </a:cxn>
              <a:cxn ang="T9">
                <a:pos x="T2" y="T3"/>
              </a:cxn>
              <a:cxn ang="T10">
                <a:pos x="T4" y="T5"/>
              </a:cxn>
              <a:cxn ang="T11">
                <a:pos x="T6" y="T7"/>
              </a:cxn>
            </a:cxnLst>
            <a:rect l="T12" t="T13" r="T14" b="T15"/>
            <a:pathLst>
              <a:path w="189" h="286">
                <a:moveTo>
                  <a:pt x="159" y="0"/>
                </a:moveTo>
                <a:cubicBezTo>
                  <a:pt x="100" y="7"/>
                  <a:pt x="67" y="1"/>
                  <a:pt x="27" y="41"/>
                </a:cubicBezTo>
                <a:cubicBezTo>
                  <a:pt x="10" y="92"/>
                  <a:pt x="0" y="110"/>
                  <a:pt x="27" y="182"/>
                </a:cubicBezTo>
                <a:cubicBezTo>
                  <a:pt x="45" y="231"/>
                  <a:pt x="144" y="286"/>
                  <a:pt x="189" y="263"/>
                </a:cubicBezTo>
              </a:path>
            </a:pathLst>
          </a:custGeom>
          <a:noFill/>
          <a:ln w="25400">
            <a:solidFill>
              <a:srgbClr val="00FF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03" name="Freeform 7"/>
          <p:cNvSpPr>
            <a:spLocks/>
          </p:cNvSpPr>
          <p:nvPr/>
        </p:nvSpPr>
        <p:spPr bwMode="auto">
          <a:xfrm>
            <a:off x="1647825" y="3067050"/>
            <a:ext cx="441325" cy="1566863"/>
          </a:xfrm>
          <a:custGeom>
            <a:avLst/>
            <a:gdLst>
              <a:gd name="T0" fmla="*/ 2147483646 w 273"/>
              <a:gd name="T1" fmla="*/ 2147483646 h 468"/>
              <a:gd name="T2" fmla="*/ 2147483646 w 273"/>
              <a:gd name="T3" fmla="*/ 2147483646 h 468"/>
              <a:gd name="T4" fmla="*/ 2147483646 w 273"/>
              <a:gd name="T5" fmla="*/ 2147483646 h 468"/>
              <a:gd name="T6" fmla="*/ 0 w 273"/>
              <a:gd name="T7" fmla="*/ 2147483646 h 468"/>
              <a:gd name="T8" fmla="*/ 2147483646 w 273"/>
              <a:gd name="T9" fmla="*/ 2147483646 h 468"/>
              <a:gd name="T10" fmla="*/ 2147483646 w 273"/>
              <a:gd name="T11" fmla="*/ 2147483646 h 468"/>
              <a:gd name="T12" fmla="*/ 2147483646 w 273"/>
              <a:gd name="T13" fmla="*/ 2147483646 h 468"/>
              <a:gd name="T14" fmla="*/ 2147483646 w 273"/>
              <a:gd name="T15" fmla="*/ 2147483646 h 468"/>
              <a:gd name="T16" fmla="*/ 0 60000 65536"/>
              <a:gd name="T17" fmla="*/ 0 60000 65536"/>
              <a:gd name="T18" fmla="*/ 0 60000 65536"/>
              <a:gd name="T19" fmla="*/ 0 60000 65536"/>
              <a:gd name="T20" fmla="*/ 0 60000 65536"/>
              <a:gd name="T21" fmla="*/ 0 60000 65536"/>
              <a:gd name="T22" fmla="*/ 0 60000 65536"/>
              <a:gd name="T23" fmla="*/ 0 60000 65536"/>
              <a:gd name="T24" fmla="*/ 0 w 273"/>
              <a:gd name="T25" fmla="*/ 0 h 468"/>
              <a:gd name="T26" fmla="*/ 273 w 273"/>
              <a:gd name="T27" fmla="*/ 468 h 4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3" h="468">
                <a:moveTo>
                  <a:pt x="273" y="18"/>
                </a:moveTo>
                <a:cubicBezTo>
                  <a:pt x="169" y="11"/>
                  <a:pt x="127" y="0"/>
                  <a:pt x="40" y="28"/>
                </a:cubicBezTo>
                <a:cubicBezTo>
                  <a:pt x="33" y="38"/>
                  <a:pt x="25" y="47"/>
                  <a:pt x="20" y="58"/>
                </a:cubicBezTo>
                <a:cubicBezTo>
                  <a:pt x="11" y="78"/>
                  <a:pt x="0" y="119"/>
                  <a:pt x="0" y="119"/>
                </a:cubicBezTo>
                <a:cubicBezTo>
                  <a:pt x="3" y="196"/>
                  <a:pt x="1" y="274"/>
                  <a:pt x="10" y="351"/>
                </a:cubicBezTo>
                <a:cubicBezTo>
                  <a:pt x="11" y="361"/>
                  <a:pt x="24" y="364"/>
                  <a:pt x="30" y="372"/>
                </a:cubicBezTo>
                <a:cubicBezTo>
                  <a:pt x="76" y="431"/>
                  <a:pt x="130" y="440"/>
                  <a:pt x="202" y="452"/>
                </a:cubicBezTo>
                <a:cubicBezTo>
                  <a:pt x="245" y="468"/>
                  <a:pt x="221" y="463"/>
                  <a:pt x="273" y="463"/>
                </a:cubicBezTo>
              </a:path>
            </a:pathLst>
          </a:custGeom>
          <a:noFill/>
          <a:ln w="25400">
            <a:solidFill>
              <a:srgbClr val="FF00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04" name="Rectangle 8"/>
          <p:cNvSpPr>
            <a:spLocks noChangeArrowheads="1"/>
          </p:cNvSpPr>
          <p:nvPr/>
        </p:nvSpPr>
        <p:spPr bwMode="auto">
          <a:xfrm>
            <a:off x="1763713" y="306705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spcBef>
                <a:spcPct val="0"/>
              </a:spcBef>
            </a:pPr>
            <a:r>
              <a:rPr lang="en-US" altLang="zh-CN" b="1">
                <a:solidFill>
                  <a:srgbClr val="00FF00"/>
                </a:solidFill>
                <a:latin typeface="Times" panose="02020603050405020304" pitchFamily="18" charset="0"/>
              </a:rPr>
              <a:t>true</a:t>
            </a:r>
          </a:p>
        </p:txBody>
      </p:sp>
      <p:sp>
        <p:nvSpPr>
          <p:cNvPr id="132105" name="Rectangle 9"/>
          <p:cNvSpPr>
            <a:spLocks noChangeArrowheads="1"/>
          </p:cNvSpPr>
          <p:nvPr/>
        </p:nvSpPr>
        <p:spPr bwMode="auto">
          <a:xfrm>
            <a:off x="1182688" y="3427413"/>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spcBef>
                <a:spcPct val="0"/>
              </a:spcBef>
            </a:pPr>
            <a:r>
              <a:rPr lang="en-US" altLang="zh-CN" b="1">
                <a:solidFill>
                  <a:srgbClr val="FF0000"/>
                </a:solidFill>
                <a:latin typeface="Times" panose="02020603050405020304" pitchFamily="18" charset="0"/>
              </a:rPr>
              <a:t>false</a:t>
            </a:r>
          </a:p>
        </p:txBody>
      </p:sp>
      <p:sp>
        <p:nvSpPr>
          <p:cNvPr id="132106" name="Freeform 10"/>
          <p:cNvSpPr>
            <a:spLocks/>
          </p:cNvSpPr>
          <p:nvPr/>
        </p:nvSpPr>
        <p:spPr bwMode="auto">
          <a:xfrm>
            <a:off x="2413000" y="3527425"/>
            <a:ext cx="1025525" cy="1497013"/>
          </a:xfrm>
          <a:custGeom>
            <a:avLst/>
            <a:gdLst>
              <a:gd name="T0" fmla="*/ 2147483646 w 699"/>
              <a:gd name="T1" fmla="*/ 0 h 943"/>
              <a:gd name="T2" fmla="*/ 2147483646 w 699"/>
              <a:gd name="T3" fmla="*/ 2147483646 h 943"/>
              <a:gd name="T4" fmla="*/ 2147483646 w 699"/>
              <a:gd name="T5" fmla="*/ 2147483646 h 943"/>
              <a:gd name="T6" fmla="*/ 2147483646 w 699"/>
              <a:gd name="T7" fmla="*/ 2147483646 h 943"/>
              <a:gd name="T8" fmla="*/ 2147483646 w 699"/>
              <a:gd name="T9" fmla="*/ 2147483646 h 943"/>
              <a:gd name="T10" fmla="*/ 2147483646 w 699"/>
              <a:gd name="T11" fmla="*/ 2147483646 h 943"/>
              <a:gd name="T12" fmla="*/ 0 w 699"/>
              <a:gd name="T13" fmla="*/ 2147483646 h 943"/>
              <a:gd name="T14" fmla="*/ 0 60000 65536"/>
              <a:gd name="T15" fmla="*/ 0 60000 65536"/>
              <a:gd name="T16" fmla="*/ 0 60000 65536"/>
              <a:gd name="T17" fmla="*/ 0 60000 65536"/>
              <a:gd name="T18" fmla="*/ 0 60000 65536"/>
              <a:gd name="T19" fmla="*/ 0 60000 65536"/>
              <a:gd name="T20" fmla="*/ 0 60000 65536"/>
              <a:gd name="T21" fmla="*/ 0 w 699"/>
              <a:gd name="T22" fmla="*/ 0 h 943"/>
              <a:gd name="T23" fmla="*/ 699 w 699"/>
              <a:gd name="T24" fmla="*/ 943 h 9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9" h="943">
                <a:moveTo>
                  <a:pt x="475" y="0"/>
                </a:moveTo>
                <a:cubicBezTo>
                  <a:pt x="562" y="12"/>
                  <a:pt x="578" y="20"/>
                  <a:pt x="627" y="91"/>
                </a:cubicBezTo>
                <a:cubicBezTo>
                  <a:pt x="651" y="165"/>
                  <a:pt x="642" y="131"/>
                  <a:pt x="657" y="192"/>
                </a:cubicBezTo>
                <a:cubicBezTo>
                  <a:pt x="652" y="365"/>
                  <a:pt x="699" y="574"/>
                  <a:pt x="586" y="718"/>
                </a:cubicBezTo>
                <a:cubicBezTo>
                  <a:pt x="565" y="745"/>
                  <a:pt x="563" y="777"/>
                  <a:pt x="536" y="799"/>
                </a:cubicBezTo>
                <a:cubicBezTo>
                  <a:pt x="501" y="828"/>
                  <a:pt x="447" y="845"/>
                  <a:pt x="404" y="859"/>
                </a:cubicBezTo>
                <a:cubicBezTo>
                  <a:pt x="278" y="943"/>
                  <a:pt x="154" y="910"/>
                  <a:pt x="0" y="910"/>
                </a:cubicBezTo>
              </a:path>
            </a:pathLst>
          </a:custGeom>
          <a:noFill/>
          <a:ln w="25400">
            <a:solidFill>
              <a:srgbClr val="00FF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107" name="Freeform 11"/>
          <p:cNvSpPr>
            <a:spLocks/>
          </p:cNvSpPr>
          <p:nvPr/>
        </p:nvSpPr>
        <p:spPr bwMode="auto">
          <a:xfrm>
            <a:off x="4338638" y="2500313"/>
            <a:ext cx="2730500" cy="2117725"/>
          </a:xfrm>
          <a:custGeom>
            <a:avLst/>
            <a:gdLst>
              <a:gd name="T0" fmla="*/ 2147483646 w 1863"/>
              <a:gd name="T1" fmla="*/ 2147483646 h 1334"/>
              <a:gd name="T2" fmla="*/ 2147483646 w 1863"/>
              <a:gd name="T3" fmla="*/ 2147483646 h 1334"/>
              <a:gd name="T4" fmla="*/ 2147483646 w 1863"/>
              <a:gd name="T5" fmla="*/ 2147483646 h 1334"/>
              <a:gd name="T6" fmla="*/ 2147483646 w 1863"/>
              <a:gd name="T7" fmla="*/ 2147483646 h 1334"/>
              <a:gd name="T8" fmla="*/ 2147483646 w 1863"/>
              <a:gd name="T9" fmla="*/ 2147483646 h 1334"/>
              <a:gd name="T10" fmla="*/ 2147483646 w 1863"/>
              <a:gd name="T11" fmla="*/ 2147483646 h 1334"/>
              <a:gd name="T12" fmla="*/ 2147483646 w 1863"/>
              <a:gd name="T13" fmla="*/ 2147483646 h 1334"/>
              <a:gd name="T14" fmla="*/ 2147483646 w 1863"/>
              <a:gd name="T15" fmla="*/ 2147483646 h 1334"/>
              <a:gd name="T16" fmla="*/ 2147483646 w 1863"/>
              <a:gd name="T17" fmla="*/ 2147483646 h 1334"/>
              <a:gd name="T18" fmla="*/ 2147483646 w 1863"/>
              <a:gd name="T19" fmla="*/ 2147483646 h 1334"/>
              <a:gd name="T20" fmla="*/ 2147483646 w 1863"/>
              <a:gd name="T21" fmla="*/ 2147483646 h 1334"/>
              <a:gd name="T22" fmla="*/ 2147483646 w 1863"/>
              <a:gd name="T23" fmla="*/ 2147483646 h 1334"/>
              <a:gd name="T24" fmla="*/ 2147483646 w 1863"/>
              <a:gd name="T25" fmla="*/ 2147483646 h 1334"/>
              <a:gd name="T26" fmla="*/ 2147483646 w 1863"/>
              <a:gd name="T27" fmla="*/ 2147483646 h 1334"/>
              <a:gd name="T28" fmla="*/ 2147483646 w 1863"/>
              <a:gd name="T29" fmla="*/ 2147483646 h 1334"/>
              <a:gd name="T30" fmla="*/ 2147483646 w 1863"/>
              <a:gd name="T31" fmla="*/ 2147483646 h 1334"/>
              <a:gd name="T32" fmla="*/ 2147483646 w 1863"/>
              <a:gd name="T33" fmla="*/ 2147483646 h 1334"/>
              <a:gd name="T34" fmla="*/ 2147483646 w 1863"/>
              <a:gd name="T35" fmla="*/ 2147483646 h 1334"/>
              <a:gd name="T36" fmla="*/ 0 w 1863"/>
              <a:gd name="T37" fmla="*/ 0 h 13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3"/>
              <a:gd name="T58" fmla="*/ 0 h 1334"/>
              <a:gd name="T59" fmla="*/ 1863 w 1863"/>
              <a:gd name="T60" fmla="*/ 1334 h 13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3" h="1334">
                <a:moveTo>
                  <a:pt x="1778" y="1334"/>
                </a:moveTo>
                <a:cubicBezTo>
                  <a:pt x="1785" y="1327"/>
                  <a:pt x="1791" y="1319"/>
                  <a:pt x="1799" y="1314"/>
                </a:cubicBezTo>
                <a:cubicBezTo>
                  <a:pt x="1808" y="1309"/>
                  <a:pt x="1822" y="1311"/>
                  <a:pt x="1829" y="1304"/>
                </a:cubicBezTo>
                <a:cubicBezTo>
                  <a:pt x="1836" y="1297"/>
                  <a:pt x="1834" y="1283"/>
                  <a:pt x="1839" y="1274"/>
                </a:cubicBezTo>
                <a:cubicBezTo>
                  <a:pt x="1844" y="1263"/>
                  <a:pt x="1852" y="1253"/>
                  <a:pt x="1859" y="1243"/>
                </a:cubicBezTo>
                <a:cubicBezTo>
                  <a:pt x="1856" y="1132"/>
                  <a:pt x="1863" y="1020"/>
                  <a:pt x="1849" y="910"/>
                </a:cubicBezTo>
                <a:cubicBezTo>
                  <a:pt x="1844" y="868"/>
                  <a:pt x="1785" y="822"/>
                  <a:pt x="1758" y="789"/>
                </a:cubicBezTo>
                <a:cubicBezTo>
                  <a:pt x="1714" y="735"/>
                  <a:pt x="1658" y="647"/>
                  <a:pt x="1596" y="617"/>
                </a:cubicBezTo>
                <a:cubicBezTo>
                  <a:pt x="1549" y="546"/>
                  <a:pt x="1468" y="522"/>
                  <a:pt x="1394" y="486"/>
                </a:cubicBezTo>
                <a:cubicBezTo>
                  <a:pt x="1349" y="439"/>
                  <a:pt x="1405" y="490"/>
                  <a:pt x="1334" y="455"/>
                </a:cubicBezTo>
                <a:cubicBezTo>
                  <a:pt x="1319" y="448"/>
                  <a:pt x="1308" y="433"/>
                  <a:pt x="1293" y="425"/>
                </a:cubicBezTo>
                <a:cubicBezTo>
                  <a:pt x="1274" y="416"/>
                  <a:pt x="1233" y="405"/>
                  <a:pt x="1233" y="405"/>
                </a:cubicBezTo>
                <a:cubicBezTo>
                  <a:pt x="1196" y="380"/>
                  <a:pt x="1135" y="355"/>
                  <a:pt x="1091" y="344"/>
                </a:cubicBezTo>
                <a:cubicBezTo>
                  <a:pt x="1024" y="311"/>
                  <a:pt x="955" y="286"/>
                  <a:pt x="889" y="253"/>
                </a:cubicBezTo>
                <a:cubicBezTo>
                  <a:pt x="842" y="229"/>
                  <a:pt x="798" y="189"/>
                  <a:pt x="748" y="172"/>
                </a:cubicBezTo>
                <a:cubicBezTo>
                  <a:pt x="684" y="151"/>
                  <a:pt x="620" y="133"/>
                  <a:pt x="556" y="112"/>
                </a:cubicBezTo>
                <a:cubicBezTo>
                  <a:pt x="510" y="81"/>
                  <a:pt x="535" y="91"/>
                  <a:pt x="465" y="81"/>
                </a:cubicBezTo>
                <a:cubicBezTo>
                  <a:pt x="418" y="74"/>
                  <a:pt x="323" y="61"/>
                  <a:pt x="323" y="61"/>
                </a:cubicBezTo>
                <a:cubicBezTo>
                  <a:pt x="198" y="19"/>
                  <a:pt x="140" y="0"/>
                  <a:pt x="0" y="0"/>
                </a:cubicBezTo>
              </a:path>
            </a:pathLst>
          </a:custGeom>
          <a:noFill/>
          <a:ln w="25400">
            <a:solidFill>
              <a:srgbClr val="FF00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2101"/>
                                        </p:tgtEl>
                                        <p:attrNameLst>
                                          <p:attrName>style.visibility</p:attrName>
                                        </p:attrNameLst>
                                      </p:cBhvr>
                                      <p:to>
                                        <p:strVal val="visible"/>
                                      </p:to>
                                    </p:set>
                                    <p:animEffect transition="in" filter="wipe(up)">
                                      <p:cBhvr>
                                        <p:cTn id="7" dur="500"/>
                                        <p:tgtEl>
                                          <p:spTgt spid="132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2102"/>
                                        </p:tgtEl>
                                        <p:attrNameLst>
                                          <p:attrName>style.visibility</p:attrName>
                                        </p:attrNameLst>
                                      </p:cBhvr>
                                      <p:to>
                                        <p:strVal val="visible"/>
                                      </p:to>
                                    </p:set>
                                    <p:animEffect transition="in" filter="wipe(up)">
                                      <p:cBhvr>
                                        <p:cTn id="12" dur="500"/>
                                        <p:tgtEl>
                                          <p:spTgt spid="13210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2104"/>
                                        </p:tgtEl>
                                        <p:attrNameLst>
                                          <p:attrName>style.visibility</p:attrName>
                                        </p:attrNameLst>
                                      </p:cBhvr>
                                      <p:to>
                                        <p:strVal val="visible"/>
                                      </p:to>
                                    </p:set>
                                    <p:animEffect transition="in" filter="wipe(left)">
                                      <p:cBhvr>
                                        <p:cTn id="16" dur="500"/>
                                        <p:tgtEl>
                                          <p:spTgt spid="1321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2106"/>
                                        </p:tgtEl>
                                        <p:attrNameLst>
                                          <p:attrName>style.visibility</p:attrName>
                                        </p:attrNameLst>
                                      </p:cBhvr>
                                      <p:to>
                                        <p:strVal val="visible"/>
                                      </p:to>
                                    </p:set>
                                    <p:animEffect transition="in" filter="wipe(up)">
                                      <p:cBhvr>
                                        <p:cTn id="21" dur="500"/>
                                        <p:tgtEl>
                                          <p:spTgt spid="13210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2103"/>
                                        </p:tgtEl>
                                        <p:attrNameLst>
                                          <p:attrName>style.visibility</p:attrName>
                                        </p:attrNameLst>
                                      </p:cBhvr>
                                      <p:to>
                                        <p:strVal val="visible"/>
                                      </p:to>
                                    </p:set>
                                    <p:animEffect transition="in" filter="wipe(up)">
                                      <p:cBhvr>
                                        <p:cTn id="26" dur="500"/>
                                        <p:tgtEl>
                                          <p:spTgt spid="13210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2105"/>
                                        </p:tgtEl>
                                        <p:attrNameLst>
                                          <p:attrName>style.visibility</p:attrName>
                                        </p:attrNameLst>
                                      </p:cBhvr>
                                      <p:to>
                                        <p:strVal val="visible"/>
                                      </p:to>
                                    </p:set>
                                    <p:animEffect transition="in" filter="wipe(left)">
                                      <p:cBhvr>
                                        <p:cTn id="29" dur="500"/>
                                        <p:tgtEl>
                                          <p:spTgt spid="13210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32107"/>
                                        </p:tgtEl>
                                        <p:attrNameLst>
                                          <p:attrName>style.visibility</p:attrName>
                                        </p:attrNameLst>
                                      </p:cBhvr>
                                      <p:to>
                                        <p:strVal val="visible"/>
                                      </p:to>
                                    </p:set>
                                    <p:animEffect transition="in" filter="wipe(down)">
                                      <p:cBhvr>
                                        <p:cTn id="34" dur="500"/>
                                        <p:tgtEl>
                                          <p:spTgt spid="1321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132100"/>
                                        </p:tgtEl>
                                        <p:attrNameLst>
                                          <p:attrName>style.visibility</p:attrName>
                                        </p:attrNameLst>
                                      </p:cBhvr>
                                      <p:to>
                                        <p:strVal val="visible"/>
                                      </p:to>
                                    </p:set>
                                    <p:anim calcmode="lin" valueType="num">
                                      <p:cBhvr>
                                        <p:cTn id="39" dur="500" fill="hold"/>
                                        <p:tgtEl>
                                          <p:spTgt spid="132100"/>
                                        </p:tgtEl>
                                        <p:attrNameLst>
                                          <p:attrName>ppt_w</p:attrName>
                                        </p:attrNameLst>
                                      </p:cBhvr>
                                      <p:tavLst>
                                        <p:tav tm="0">
                                          <p:val>
                                            <p:fltVal val="0"/>
                                          </p:val>
                                        </p:tav>
                                        <p:tav tm="100000">
                                          <p:val>
                                            <p:strVal val="#ppt_w"/>
                                          </p:val>
                                        </p:tav>
                                      </p:tavLst>
                                    </p:anim>
                                    <p:anim calcmode="lin" valueType="num">
                                      <p:cBhvr>
                                        <p:cTn id="40" dur="500" fill="hold"/>
                                        <p:tgtEl>
                                          <p:spTgt spid="132100"/>
                                        </p:tgtEl>
                                        <p:attrNameLst>
                                          <p:attrName>ppt_h</p:attrName>
                                        </p:attrNameLst>
                                      </p:cBhvr>
                                      <p:tavLst>
                                        <p:tav tm="0">
                                          <p:val>
                                            <p:fltVal val="0"/>
                                          </p:val>
                                        </p:tav>
                                        <p:tav tm="100000">
                                          <p:val>
                                            <p:strVal val="#ppt_h"/>
                                          </p:val>
                                        </p:tav>
                                      </p:tavLst>
                                    </p:anim>
                                    <p:animEffect transition="in" filter="fade">
                                      <p:cBhvr>
                                        <p:cTn id="41" dur="5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p:bldP spid="132101" grpId="0" animBg="1"/>
      <p:bldP spid="132102" grpId="0" animBg="1"/>
      <p:bldP spid="132103" grpId="0" animBg="1"/>
      <p:bldP spid="132104" grpId="0"/>
      <p:bldP spid="132105" grpId="0"/>
      <p:bldP spid="132106" grpId="0" animBg="1"/>
      <p:bldP spid="13210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2E71E53-20A8-43C6-836D-F6D8976571F7}"/>
              </a:ext>
            </a:extLst>
          </p:cNvPr>
          <p:cNvSpPr>
            <a:spLocks noGrp="1" noChangeArrowheads="1"/>
          </p:cNvSpPr>
          <p:nvPr>
            <p:ph type="title"/>
          </p:nvPr>
        </p:nvSpPr>
        <p:spPr>
          <a:xfrm>
            <a:off x="623888" y="103188"/>
            <a:ext cx="7772400" cy="503237"/>
          </a:xfrm>
        </p:spPr>
        <p:txBody>
          <a:bodyPr/>
          <a:lstStyle/>
          <a:p>
            <a:pPr eaLnBrk="1" hangingPunct="1">
              <a:defRPr/>
            </a:pPr>
            <a:r>
              <a:rPr lang="en-US" altLang="zh-CN" sz="3600" b="1"/>
              <a:t> continue </a:t>
            </a:r>
            <a:r>
              <a:rPr lang="zh-CN" altLang="en-US" sz="3600" b="1"/>
              <a:t>语句</a:t>
            </a:r>
          </a:p>
        </p:txBody>
      </p:sp>
      <p:sp>
        <p:nvSpPr>
          <p:cNvPr id="133123" name="Rectangle 3">
            <a:extLst>
              <a:ext uri="{FF2B5EF4-FFF2-40B4-BE49-F238E27FC236}">
                <a16:creationId xmlns:a16="http://schemas.microsoft.com/office/drawing/2014/main" id="{D45FCBCE-413B-4AFE-8A73-0D64B0C4E01B}"/>
              </a:ext>
            </a:extLst>
          </p:cNvPr>
          <p:cNvSpPr>
            <a:spLocks noGrp="1" noChangeArrowheads="1"/>
          </p:cNvSpPr>
          <p:nvPr>
            <p:ph type="body" idx="1"/>
          </p:nvPr>
        </p:nvSpPr>
        <p:spPr>
          <a:xfrm>
            <a:off x="517525" y="914400"/>
            <a:ext cx="8242300" cy="3667125"/>
          </a:xfrm>
        </p:spPr>
        <p:txBody>
          <a:bodyPr/>
          <a:lstStyle/>
          <a:p>
            <a:pPr marL="0" indent="0" algn="just" eaLnBrk="1" hangingPunct="1">
              <a:lnSpc>
                <a:spcPct val="90000"/>
              </a:lnSpc>
              <a:buClr>
                <a:srgbClr val="FF0000"/>
              </a:buClr>
              <a:buFont typeface="Wingdings" panose="05000000000000000000" pitchFamily="2" charset="2"/>
              <a:buChar char="Ø"/>
              <a:defRPr/>
            </a:pPr>
            <a:r>
              <a:rPr lang="en-US" altLang="zh-CN" sz="2800" b="1"/>
              <a:t>Continue</a:t>
            </a:r>
            <a:r>
              <a:rPr lang="zh-CN" altLang="en-US" sz="2800" b="1"/>
              <a:t>语句只能在循环中使用。</a:t>
            </a:r>
          </a:p>
          <a:p>
            <a:pPr marL="0" indent="0" algn="just" eaLnBrk="1" hangingPunct="1">
              <a:lnSpc>
                <a:spcPct val="90000"/>
              </a:lnSpc>
              <a:buClr>
                <a:srgbClr val="FF0000"/>
              </a:buClr>
              <a:buFont typeface="Wingdings" panose="05000000000000000000" pitchFamily="2" charset="2"/>
              <a:buChar char="Ø"/>
              <a:defRPr/>
            </a:pPr>
            <a:endParaRPr lang="zh-CN" altLang="en-US" sz="2800" b="1"/>
          </a:p>
          <a:p>
            <a:pPr marL="0" indent="0" algn="just" eaLnBrk="1" hangingPunct="1">
              <a:lnSpc>
                <a:spcPct val="90000"/>
              </a:lnSpc>
              <a:buClr>
                <a:srgbClr val="FF0000"/>
              </a:buClr>
              <a:buFont typeface="Wingdings" panose="05000000000000000000" pitchFamily="2" charset="2"/>
              <a:buChar char="Ø"/>
              <a:defRPr/>
            </a:pPr>
            <a:r>
              <a:rPr lang="zh-CN" altLang="en-US" sz="2800" b="1"/>
              <a:t>它和</a:t>
            </a:r>
            <a:r>
              <a:rPr lang="en-US" altLang="zh-CN" sz="2800" b="1"/>
              <a:t>break</a:t>
            </a:r>
            <a:r>
              <a:rPr lang="zh-CN" altLang="en-US" sz="2800" b="1"/>
              <a:t>语句的区别是</a:t>
            </a:r>
            <a:r>
              <a:rPr lang="en-US" altLang="zh-CN" sz="2800" b="1"/>
              <a:t>continue </a:t>
            </a:r>
            <a:r>
              <a:rPr lang="zh-CN" altLang="en-US" sz="2800" b="1"/>
              <a:t>语句只结束本次循环，而不是终止整个循环的执行；而</a:t>
            </a:r>
            <a:r>
              <a:rPr lang="en-US" altLang="zh-CN" sz="2800" b="1"/>
              <a:t>break</a:t>
            </a:r>
            <a:r>
              <a:rPr lang="zh-CN" altLang="en-US" sz="2800" b="1"/>
              <a:t>语句则是结束整个循环语句的执行。</a:t>
            </a:r>
          </a:p>
          <a:p>
            <a:pPr marL="0" indent="0" algn="just" eaLnBrk="1" hangingPunct="1">
              <a:lnSpc>
                <a:spcPct val="90000"/>
              </a:lnSpc>
              <a:buClr>
                <a:srgbClr val="FF0000"/>
              </a:buClr>
              <a:buFont typeface="Wingdings" panose="05000000000000000000" pitchFamily="2" charset="2"/>
              <a:buChar char="Ø"/>
              <a:defRPr/>
            </a:pPr>
            <a:endParaRPr lang="zh-CN" altLang="en-US" sz="2800" b="1"/>
          </a:p>
          <a:p>
            <a:pPr marL="0" indent="0" algn="just" eaLnBrk="1" hangingPunct="1">
              <a:lnSpc>
                <a:spcPct val="90000"/>
              </a:lnSpc>
              <a:buClr>
                <a:srgbClr val="FF0000"/>
              </a:buClr>
              <a:buFont typeface="Wingdings" panose="05000000000000000000" pitchFamily="2" charset="2"/>
              <a:buChar char="Ø"/>
              <a:defRPr/>
            </a:pPr>
            <a:r>
              <a:rPr lang="en-US" altLang="zh-CN" sz="2800" b="1"/>
              <a:t>continue</a:t>
            </a:r>
            <a:r>
              <a:rPr lang="zh-CN" altLang="en-US" sz="2800" b="1"/>
              <a:t>语句的一般格式为：</a:t>
            </a:r>
          </a:p>
          <a:p>
            <a:pPr marL="0" indent="0" algn="just" eaLnBrk="1" hangingPunct="1">
              <a:lnSpc>
                <a:spcPct val="90000"/>
              </a:lnSpc>
              <a:buFont typeface="Wingdings" panose="05000000000000000000" pitchFamily="2" charset="2"/>
              <a:buNone/>
              <a:defRPr/>
            </a:pPr>
            <a:r>
              <a:rPr lang="zh-CN" altLang="en-US" sz="2800" b="1"/>
              <a:t>	    </a:t>
            </a:r>
            <a:r>
              <a:rPr lang="en-US" altLang="zh-CN" sz="2800" b="1"/>
              <a:t>continue[</a:t>
            </a:r>
            <a:r>
              <a:rPr lang="zh-CN" altLang="en-US" sz="2800" b="1"/>
              <a:t>标号</a:t>
            </a:r>
            <a:r>
              <a:rPr lang="en-US" altLang="zh-CN" sz="2800" b="1"/>
              <a:t>];</a:t>
            </a:r>
            <a:endParaRPr lang="zh-CN" altLang="en-US" sz="2600" b="1">
              <a:effectLst>
                <a:outerShdw blurRad="38100" dist="38100" dir="2700000" algn="tl">
                  <a:srgbClr val="C0C0C0"/>
                </a:outerShdw>
              </a:effectLst>
            </a:endParaRPr>
          </a:p>
        </p:txBody>
      </p:sp>
    </p:spTree>
  </p:cSld>
  <p:clrMapOvr>
    <a:masterClrMapping/>
  </p:clrMapOvr>
  <p:transition spd="slow">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0B30B16-E07E-4F66-A8BC-E4BC0C6C0A52}"/>
              </a:ext>
            </a:extLst>
          </p:cNvPr>
          <p:cNvSpPr>
            <a:spLocks noGrp="1" noChangeArrowheads="1"/>
          </p:cNvSpPr>
          <p:nvPr>
            <p:ph type="title"/>
          </p:nvPr>
        </p:nvSpPr>
        <p:spPr>
          <a:xfrm>
            <a:off x="92075" y="117475"/>
            <a:ext cx="8534400" cy="431800"/>
          </a:xfrm>
        </p:spPr>
        <p:txBody>
          <a:bodyPr/>
          <a:lstStyle/>
          <a:p>
            <a:pPr eaLnBrk="1" hangingPunct="1">
              <a:defRPr/>
            </a:pPr>
            <a:r>
              <a:rPr lang="zh-CN" altLang="en-US" sz="3600" b="1">
                <a:solidFill>
                  <a:schemeClr val="accent2"/>
                </a:solidFill>
              </a:rPr>
              <a:t>    </a:t>
            </a:r>
            <a:r>
              <a:rPr lang="zh-CN" altLang="en-US" sz="3600" b="1"/>
              <a:t>例</a:t>
            </a:r>
            <a:r>
              <a:rPr lang="en-US" altLang="zh-CN" sz="3600" b="1"/>
              <a:t>:continue</a:t>
            </a:r>
            <a:r>
              <a:rPr lang="zh-CN" altLang="en-US" sz="3600" b="1"/>
              <a:t>语句的例子</a:t>
            </a:r>
          </a:p>
        </p:txBody>
      </p:sp>
      <p:sp>
        <p:nvSpPr>
          <p:cNvPr id="70659" name="Rectangle 3"/>
          <p:cNvSpPr>
            <a:spLocks noGrp="1" noChangeArrowheads="1"/>
          </p:cNvSpPr>
          <p:nvPr>
            <p:ph type="body" idx="1"/>
          </p:nvPr>
        </p:nvSpPr>
        <p:spPr>
          <a:xfrm>
            <a:off x="582613" y="914400"/>
            <a:ext cx="8104187" cy="5410200"/>
          </a:xfrm>
        </p:spPr>
        <p:txBody>
          <a:bodyPr/>
          <a:lstStyle/>
          <a:p>
            <a:pPr marL="533400" indent="-533400" algn="just" eaLnBrk="1" hangingPunct="1">
              <a:lnSpc>
                <a:spcPct val="90000"/>
              </a:lnSpc>
              <a:buClr>
                <a:schemeClr val="tx1"/>
              </a:buClr>
              <a:buFont typeface="Monotype Sorts" pitchFamily="1" charset="2"/>
              <a:buAutoNum type="arabicPeriod"/>
            </a:pPr>
            <a:r>
              <a:rPr lang="en-US" altLang="zh-CN" sz="2200"/>
              <a:t>public class ContinueDemo{</a:t>
            </a:r>
          </a:p>
          <a:p>
            <a:pPr marL="533400" indent="-533400" algn="just" eaLnBrk="1" hangingPunct="1">
              <a:lnSpc>
                <a:spcPct val="90000"/>
              </a:lnSpc>
              <a:buClr>
                <a:schemeClr val="tx1"/>
              </a:buClr>
              <a:buFont typeface="Monotype Sorts" pitchFamily="1" charset="2"/>
              <a:buAutoNum type="arabicPeriod"/>
            </a:pPr>
            <a:r>
              <a:rPr lang="en-US" altLang="zh-CN" sz="2200"/>
              <a:t>	public static void main(String[] args){</a:t>
            </a:r>
          </a:p>
          <a:p>
            <a:pPr marL="533400" indent="-533400" algn="just" eaLnBrk="1" hangingPunct="1">
              <a:lnSpc>
                <a:spcPct val="90000"/>
              </a:lnSpc>
              <a:buClr>
                <a:schemeClr val="tx1"/>
              </a:buClr>
              <a:buFont typeface="Monotype Sorts" pitchFamily="1" charset="2"/>
              <a:buAutoNum type="arabicPeriod"/>
            </a:pPr>
            <a:r>
              <a:rPr lang="en-US" altLang="zh-CN" sz="2200"/>
              <a:t>		int index=0;</a:t>
            </a:r>
          </a:p>
          <a:p>
            <a:pPr marL="533400" indent="-533400" algn="just" eaLnBrk="1" hangingPunct="1">
              <a:lnSpc>
                <a:spcPct val="90000"/>
              </a:lnSpc>
              <a:buClr>
                <a:schemeClr val="tx1"/>
              </a:buClr>
              <a:buFont typeface="Monotype Sorts" pitchFamily="1" charset="2"/>
              <a:buAutoNum type="arabicPeriod"/>
            </a:pPr>
            <a:r>
              <a:rPr lang="en-US" altLang="zh-CN" sz="2200"/>
              <a:t>		while(index&lt;=99){</a:t>
            </a:r>
          </a:p>
          <a:p>
            <a:pPr marL="533400" indent="-533400" algn="just" eaLnBrk="1" hangingPunct="1">
              <a:lnSpc>
                <a:spcPct val="90000"/>
              </a:lnSpc>
              <a:buClr>
                <a:schemeClr val="tx1"/>
              </a:buClr>
              <a:buFont typeface="Monotype Sorts" pitchFamily="1" charset="2"/>
              <a:buAutoNum type="arabicPeriod"/>
            </a:pPr>
            <a:r>
              <a:rPr lang="en-US" altLang="zh-CN" sz="2200"/>
              <a:t>		     index+=10;</a:t>
            </a:r>
          </a:p>
          <a:p>
            <a:pPr marL="533400" indent="-533400" algn="just" eaLnBrk="1" hangingPunct="1">
              <a:lnSpc>
                <a:spcPct val="90000"/>
              </a:lnSpc>
              <a:buClr>
                <a:schemeClr val="tx1"/>
              </a:buClr>
              <a:buFont typeface="Monotype Sorts" pitchFamily="1" charset="2"/>
              <a:buAutoNum type="arabicPeriod"/>
            </a:pPr>
            <a:r>
              <a:rPr lang="en-US" altLang="zh-CN" sz="2200"/>
              <a:t>		     /*</a:t>
            </a:r>
            <a:r>
              <a:rPr lang="zh-CN" altLang="en-US" sz="2200"/>
              <a:t>当</a:t>
            </a:r>
            <a:r>
              <a:rPr lang="en-US" altLang="zh-CN" sz="2200"/>
              <a:t>index</a:t>
            </a:r>
            <a:r>
              <a:rPr lang="zh-CN" altLang="en-US" sz="2200"/>
              <a:t>的值等于</a:t>
            </a:r>
            <a:r>
              <a:rPr lang="en-US" altLang="zh-CN" sz="2200"/>
              <a:t>40</a:t>
            </a:r>
            <a:r>
              <a:rPr lang="zh-CN" altLang="en-US" sz="2200"/>
              <a:t>时，使循环回到</a:t>
            </a:r>
            <a:r>
              <a:rPr lang="en-US" altLang="zh-CN" sz="2200"/>
              <a:t>while</a:t>
            </a:r>
            <a:r>
              <a:rPr lang="zh-CN" altLang="en-US" sz="2200"/>
              <a:t>语句处， 而不像正常处理那样去执行后面的输出语句*</a:t>
            </a:r>
            <a:r>
              <a:rPr lang="en-US" altLang="zh-CN" sz="2200"/>
              <a:t>/</a:t>
            </a:r>
          </a:p>
          <a:p>
            <a:pPr marL="533400" indent="-533400" algn="just" eaLnBrk="1" hangingPunct="1">
              <a:lnSpc>
                <a:spcPct val="90000"/>
              </a:lnSpc>
              <a:buClr>
                <a:schemeClr val="tx1"/>
              </a:buClr>
              <a:buFont typeface="Monotype Sorts" pitchFamily="1" charset="2"/>
              <a:buAutoNum type="arabicPeriod"/>
            </a:pPr>
            <a:r>
              <a:rPr lang="en-US" altLang="zh-CN" sz="2200"/>
              <a:t>	                  if(index==40)</a:t>
            </a:r>
          </a:p>
          <a:p>
            <a:pPr marL="533400" indent="-533400" algn="just" eaLnBrk="1" hangingPunct="1">
              <a:lnSpc>
                <a:spcPct val="90000"/>
              </a:lnSpc>
              <a:buClr>
                <a:schemeClr val="tx1"/>
              </a:buClr>
              <a:buFont typeface="Monotype Sorts" pitchFamily="1" charset="2"/>
              <a:buAutoNum type="arabicPeriod"/>
            </a:pPr>
            <a:r>
              <a:rPr lang="en-US" altLang="zh-CN" sz="2200"/>
              <a:t>		           </a:t>
            </a:r>
            <a:r>
              <a:rPr lang="en-US" altLang="zh-CN" sz="2200">
                <a:solidFill>
                  <a:srgbClr val="0000FF"/>
                </a:solidFill>
              </a:rPr>
              <a:t>continue;</a:t>
            </a:r>
          </a:p>
          <a:p>
            <a:pPr marL="533400" indent="-533400" algn="just" eaLnBrk="1" hangingPunct="1">
              <a:lnSpc>
                <a:spcPct val="90000"/>
              </a:lnSpc>
              <a:buClr>
                <a:schemeClr val="tx1"/>
              </a:buClr>
              <a:buFont typeface="Monotype Sorts" pitchFamily="1" charset="2"/>
              <a:buAutoNum type="arabicPeriod"/>
            </a:pPr>
            <a:r>
              <a:rPr lang="en-US" altLang="zh-CN" sz="2200"/>
              <a:t>	                  System.out.println("The index is "+index);</a:t>
            </a:r>
          </a:p>
          <a:p>
            <a:pPr marL="533400" indent="-533400" algn="just" eaLnBrk="1" hangingPunct="1">
              <a:lnSpc>
                <a:spcPct val="90000"/>
              </a:lnSpc>
              <a:buClr>
                <a:schemeClr val="tx1"/>
              </a:buClr>
              <a:buFont typeface="Monotype Sorts" pitchFamily="1" charset="2"/>
              <a:buAutoNum type="arabicPeriod"/>
            </a:pPr>
            <a:r>
              <a:rPr lang="en-US" altLang="zh-CN" sz="2200"/>
              <a:t>		}</a:t>
            </a:r>
          </a:p>
          <a:p>
            <a:pPr marL="533400" indent="-533400" algn="just" eaLnBrk="1" hangingPunct="1">
              <a:lnSpc>
                <a:spcPct val="90000"/>
              </a:lnSpc>
              <a:buClr>
                <a:schemeClr val="tx1"/>
              </a:buClr>
              <a:buFont typeface="Monotype Sorts" pitchFamily="1" charset="2"/>
              <a:buAutoNum type="arabicPeriod"/>
            </a:pPr>
            <a:r>
              <a:rPr lang="en-US" altLang="zh-CN" sz="2200"/>
              <a:t>	}</a:t>
            </a:r>
          </a:p>
          <a:p>
            <a:pPr marL="533400" indent="-533400" algn="just" eaLnBrk="1" hangingPunct="1">
              <a:lnSpc>
                <a:spcPct val="90000"/>
              </a:lnSpc>
              <a:buClr>
                <a:schemeClr val="tx1"/>
              </a:buClr>
              <a:buFont typeface="Monotype Sorts" pitchFamily="1" charset="2"/>
              <a:buAutoNum type="arabicPeriod"/>
            </a:pPr>
            <a:r>
              <a:rPr lang="en-US" altLang="zh-CN" sz="2200"/>
              <a:t>}</a:t>
            </a:r>
          </a:p>
        </p:txBody>
      </p:sp>
      <p:sp>
        <p:nvSpPr>
          <p:cNvPr id="134148" name="AutoShape 4"/>
          <p:cNvSpPr>
            <a:spLocks noChangeArrowheads="1"/>
          </p:cNvSpPr>
          <p:nvPr/>
        </p:nvSpPr>
        <p:spPr bwMode="auto">
          <a:xfrm>
            <a:off x="517525" y="2060575"/>
            <a:ext cx="8108950" cy="2881313"/>
          </a:xfrm>
          <a:prstGeom prst="roundRect">
            <a:avLst>
              <a:gd name="adj" fmla="val 16667"/>
            </a:avLst>
          </a:prstGeom>
          <a:noFill/>
          <a:ln w="28575">
            <a:solidFill>
              <a:srgbClr val="99CC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34149" name="Freeform 5"/>
          <p:cNvSpPr>
            <a:spLocks/>
          </p:cNvSpPr>
          <p:nvPr/>
        </p:nvSpPr>
        <p:spPr bwMode="auto">
          <a:xfrm>
            <a:off x="2508250" y="3675063"/>
            <a:ext cx="265113" cy="360362"/>
          </a:xfrm>
          <a:custGeom>
            <a:avLst/>
            <a:gdLst>
              <a:gd name="T0" fmla="*/ 2147483646 w 189"/>
              <a:gd name="T1" fmla="*/ 0 h 286"/>
              <a:gd name="T2" fmla="*/ 2147483646 w 189"/>
              <a:gd name="T3" fmla="*/ 2147483646 h 286"/>
              <a:gd name="T4" fmla="*/ 2147483646 w 189"/>
              <a:gd name="T5" fmla="*/ 2147483646 h 286"/>
              <a:gd name="T6" fmla="*/ 2147483646 w 189"/>
              <a:gd name="T7" fmla="*/ 2147483646 h 286"/>
              <a:gd name="T8" fmla="*/ 0 60000 65536"/>
              <a:gd name="T9" fmla="*/ 0 60000 65536"/>
              <a:gd name="T10" fmla="*/ 0 60000 65536"/>
              <a:gd name="T11" fmla="*/ 0 60000 65536"/>
              <a:gd name="T12" fmla="*/ 0 w 189"/>
              <a:gd name="T13" fmla="*/ 0 h 286"/>
              <a:gd name="T14" fmla="*/ 189 w 189"/>
              <a:gd name="T15" fmla="*/ 286 h 286"/>
            </a:gdLst>
            <a:ahLst/>
            <a:cxnLst>
              <a:cxn ang="T8">
                <a:pos x="T0" y="T1"/>
              </a:cxn>
              <a:cxn ang="T9">
                <a:pos x="T2" y="T3"/>
              </a:cxn>
              <a:cxn ang="T10">
                <a:pos x="T4" y="T5"/>
              </a:cxn>
              <a:cxn ang="T11">
                <a:pos x="T6" y="T7"/>
              </a:cxn>
            </a:cxnLst>
            <a:rect l="T12" t="T13" r="T14" b="T15"/>
            <a:pathLst>
              <a:path w="189" h="286">
                <a:moveTo>
                  <a:pt x="159" y="0"/>
                </a:moveTo>
                <a:cubicBezTo>
                  <a:pt x="100" y="7"/>
                  <a:pt x="67" y="1"/>
                  <a:pt x="27" y="41"/>
                </a:cubicBezTo>
                <a:cubicBezTo>
                  <a:pt x="10" y="92"/>
                  <a:pt x="0" y="110"/>
                  <a:pt x="27" y="182"/>
                </a:cubicBezTo>
                <a:cubicBezTo>
                  <a:pt x="45" y="231"/>
                  <a:pt x="144" y="286"/>
                  <a:pt x="189" y="263"/>
                </a:cubicBezTo>
              </a:path>
            </a:pathLst>
          </a:custGeom>
          <a:noFill/>
          <a:ln w="25400">
            <a:solidFill>
              <a:srgbClr val="00FF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50" name="Freeform 6"/>
          <p:cNvSpPr>
            <a:spLocks/>
          </p:cNvSpPr>
          <p:nvPr/>
        </p:nvSpPr>
        <p:spPr bwMode="auto">
          <a:xfrm>
            <a:off x="2328863" y="3549650"/>
            <a:ext cx="400050" cy="742950"/>
          </a:xfrm>
          <a:custGeom>
            <a:avLst/>
            <a:gdLst>
              <a:gd name="T0" fmla="*/ 2147483646 w 273"/>
              <a:gd name="T1" fmla="*/ 2147483646 h 468"/>
              <a:gd name="T2" fmla="*/ 2147483646 w 273"/>
              <a:gd name="T3" fmla="*/ 2147483646 h 468"/>
              <a:gd name="T4" fmla="*/ 2147483646 w 273"/>
              <a:gd name="T5" fmla="*/ 2147483646 h 468"/>
              <a:gd name="T6" fmla="*/ 0 w 273"/>
              <a:gd name="T7" fmla="*/ 2147483646 h 468"/>
              <a:gd name="T8" fmla="*/ 2147483646 w 273"/>
              <a:gd name="T9" fmla="*/ 2147483646 h 468"/>
              <a:gd name="T10" fmla="*/ 2147483646 w 273"/>
              <a:gd name="T11" fmla="*/ 2147483646 h 468"/>
              <a:gd name="T12" fmla="*/ 2147483646 w 273"/>
              <a:gd name="T13" fmla="*/ 2147483646 h 468"/>
              <a:gd name="T14" fmla="*/ 2147483646 w 273"/>
              <a:gd name="T15" fmla="*/ 2147483646 h 468"/>
              <a:gd name="T16" fmla="*/ 0 60000 65536"/>
              <a:gd name="T17" fmla="*/ 0 60000 65536"/>
              <a:gd name="T18" fmla="*/ 0 60000 65536"/>
              <a:gd name="T19" fmla="*/ 0 60000 65536"/>
              <a:gd name="T20" fmla="*/ 0 60000 65536"/>
              <a:gd name="T21" fmla="*/ 0 60000 65536"/>
              <a:gd name="T22" fmla="*/ 0 60000 65536"/>
              <a:gd name="T23" fmla="*/ 0 60000 65536"/>
              <a:gd name="T24" fmla="*/ 0 w 273"/>
              <a:gd name="T25" fmla="*/ 0 h 468"/>
              <a:gd name="T26" fmla="*/ 273 w 273"/>
              <a:gd name="T27" fmla="*/ 468 h 4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3" h="468">
                <a:moveTo>
                  <a:pt x="273" y="18"/>
                </a:moveTo>
                <a:cubicBezTo>
                  <a:pt x="169" y="11"/>
                  <a:pt x="127" y="0"/>
                  <a:pt x="40" y="28"/>
                </a:cubicBezTo>
                <a:cubicBezTo>
                  <a:pt x="33" y="38"/>
                  <a:pt x="25" y="47"/>
                  <a:pt x="20" y="58"/>
                </a:cubicBezTo>
                <a:cubicBezTo>
                  <a:pt x="11" y="78"/>
                  <a:pt x="0" y="119"/>
                  <a:pt x="0" y="119"/>
                </a:cubicBezTo>
                <a:cubicBezTo>
                  <a:pt x="3" y="196"/>
                  <a:pt x="1" y="274"/>
                  <a:pt x="10" y="351"/>
                </a:cubicBezTo>
                <a:cubicBezTo>
                  <a:pt x="11" y="361"/>
                  <a:pt x="24" y="364"/>
                  <a:pt x="30" y="372"/>
                </a:cubicBezTo>
                <a:cubicBezTo>
                  <a:pt x="76" y="431"/>
                  <a:pt x="130" y="440"/>
                  <a:pt x="202" y="452"/>
                </a:cubicBezTo>
                <a:cubicBezTo>
                  <a:pt x="245" y="468"/>
                  <a:pt x="221" y="463"/>
                  <a:pt x="273" y="463"/>
                </a:cubicBezTo>
              </a:path>
            </a:pathLst>
          </a:custGeom>
          <a:noFill/>
          <a:ln w="25400">
            <a:solidFill>
              <a:srgbClr val="FF00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51" name="Freeform 7"/>
          <p:cNvSpPr>
            <a:spLocks/>
          </p:cNvSpPr>
          <p:nvPr/>
        </p:nvSpPr>
        <p:spPr bwMode="auto">
          <a:xfrm>
            <a:off x="3924300" y="2205038"/>
            <a:ext cx="1301750" cy="1995487"/>
          </a:xfrm>
          <a:custGeom>
            <a:avLst/>
            <a:gdLst>
              <a:gd name="T0" fmla="*/ 2147483646 w 889"/>
              <a:gd name="T1" fmla="*/ 2147483646 h 1408"/>
              <a:gd name="T2" fmla="*/ 2147483646 w 889"/>
              <a:gd name="T3" fmla="*/ 2147483646 h 1408"/>
              <a:gd name="T4" fmla="*/ 2147483646 w 889"/>
              <a:gd name="T5" fmla="*/ 2147483646 h 1408"/>
              <a:gd name="T6" fmla="*/ 2147483646 w 889"/>
              <a:gd name="T7" fmla="*/ 2147483646 h 1408"/>
              <a:gd name="T8" fmla="*/ 2147483646 w 889"/>
              <a:gd name="T9" fmla="*/ 2147483646 h 1408"/>
              <a:gd name="T10" fmla="*/ 2147483646 w 889"/>
              <a:gd name="T11" fmla="*/ 2147483646 h 1408"/>
              <a:gd name="T12" fmla="*/ 2147483646 w 889"/>
              <a:gd name="T13" fmla="*/ 2147483646 h 1408"/>
              <a:gd name="T14" fmla="*/ 2147483646 w 889"/>
              <a:gd name="T15" fmla="*/ 2147483646 h 1408"/>
              <a:gd name="T16" fmla="*/ 2147483646 w 889"/>
              <a:gd name="T17" fmla="*/ 2147483646 h 1408"/>
              <a:gd name="T18" fmla="*/ 2147483646 w 889"/>
              <a:gd name="T19" fmla="*/ 2147483646 h 1408"/>
              <a:gd name="T20" fmla="*/ 2147483646 w 889"/>
              <a:gd name="T21" fmla="*/ 2147483646 h 1408"/>
              <a:gd name="T22" fmla="*/ 2147483646 w 889"/>
              <a:gd name="T23" fmla="*/ 2147483646 h 1408"/>
              <a:gd name="T24" fmla="*/ 2147483646 w 889"/>
              <a:gd name="T25" fmla="*/ 2147483646 h 1408"/>
              <a:gd name="T26" fmla="*/ 2147483646 w 889"/>
              <a:gd name="T27" fmla="*/ 2147483646 h 1408"/>
              <a:gd name="T28" fmla="*/ 2147483646 w 889"/>
              <a:gd name="T29" fmla="*/ 2147483646 h 1408"/>
              <a:gd name="T30" fmla="*/ 2147483646 w 889"/>
              <a:gd name="T31" fmla="*/ 2147483646 h 1408"/>
              <a:gd name="T32" fmla="*/ 2147483646 w 889"/>
              <a:gd name="T33" fmla="*/ 2147483646 h 1408"/>
              <a:gd name="T34" fmla="*/ 2147483646 w 889"/>
              <a:gd name="T35" fmla="*/ 2147483646 h 1408"/>
              <a:gd name="T36" fmla="*/ 2147483646 w 889"/>
              <a:gd name="T37" fmla="*/ 2147483646 h 1408"/>
              <a:gd name="T38" fmla="*/ 2147483646 w 889"/>
              <a:gd name="T39" fmla="*/ 2147483646 h 1408"/>
              <a:gd name="T40" fmla="*/ 2147483646 w 889"/>
              <a:gd name="T41" fmla="*/ 2147483646 h 1408"/>
              <a:gd name="T42" fmla="*/ 0 w 889"/>
              <a:gd name="T43" fmla="*/ 2147483646 h 14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89"/>
              <a:gd name="T67" fmla="*/ 0 h 1408"/>
              <a:gd name="T68" fmla="*/ 889 w 889"/>
              <a:gd name="T69" fmla="*/ 1408 h 14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89" h="1408">
                <a:moveTo>
                  <a:pt x="212" y="1312"/>
                </a:moveTo>
                <a:cubicBezTo>
                  <a:pt x="264" y="1362"/>
                  <a:pt x="318" y="1370"/>
                  <a:pt x="384" y="1392"/>
                </a:cubicBezTo>
                <a:cubicBezTo>
                  <a:pt x="514" y="1386"/>
                  <a:pt x="560" y="1408"/>
                  <a:pt x="647" y="1352"/>
                </a:cubicBezTo>
                <a:cubicBezTo>
                  <a:pt x="671" y="1317"/>
                  <a:pt x="688" y="1304"/>
                  <a:pt x="728" y="1291"/>
                </a:cubicBezTo>
                <a:cubicBezTo>
                  <a:pt x="781" y="1211"/>
                  <a:pt x="711" y="1308"/>
                  <a:pt x="778" y="1241"/>
                </a:cubicBezTo>
                <a:cubicBezTo>
                  <a:pt x="785" y="1234"/>
                  <a:pt x="810" y="1199"/>
                  <a:pt x="819" y="1190"/>
                </a:cubicBezTo>
                <a:cubicBezTo>
                  <a:pt x="837" y="1137"/>
                  <a:pt x="823" y="1168"/>
                  <a:pt x="869" y="1099"/>
                </a:cubicBezTo>
                <a:cubicBezTo>
                  <a:pt x="876" y="1089"/>
                  <a:pt x="889" y="1069"/>
                  <a:pt x="889" y="1069"/>
                </a:cubicBezTo>
                <a:cubicBezTo>
                  <a:pt x="883" y="915"/>
                  <a:pt x="888" y="802"/>
                  <a:pt x="839" y="665"/>
                </a:cubicBezTo>
                <a:cubicBezTo>
                  <a:pt x="838" y="662"/>
                  <a:pt x="801" y="547"/>
                  <a:pt x="798" y="544"/>
                </a:cubicBezTo>
                <a:cubicBezTo>
                  <a:pt x="772" y="516"/>
                  <a:pt x="763" y="482"/>
                  <a:pt x="738" y="453"/>
                </a:cubicBezTo>
                <a:cubicBezTo>
                  <a:pt x="716" y="428"/>
                  <a:pt x="691" y="406"/>
                  <a:pt x="667" y="382"/>
                </a:cubicBezTo>
                <a:cubicBezTo>
                  <a:pt x="652" y="367"/>
                  <a:pt x="633" y="354"/>
                  <a:pt x="616" y="341"/>
                </a:cubicBezTo>
                <a:cubicBezTo>
                  <a:pt x="597" y="327"/>
                  <a:pt x="556" y="301"/>
                  <a:pt x="556" y="301"/>
                </a:cubicBezTo>
                <a:cubicBezTo>
                  <a:pt x="547" y="288"/>
                  <a:pt x="531" y="259"/>
                  <a:pt x="515" y="251"/>
                </a:cubicBezTo>
                <a:cubicBezTo>
                  <a:pt x="496" y="241"/>
                  <a:pt x="455" y="230"/>
                  <a:pt x="455" y="230"/>
                </a:cubicBezTo>
                <a:cubicBezTo>
                  <a:pt x="441" y="220"/>
                  <a:pt x="429" y="208"/>
                  <a:pt x="414" y="200"/>
                </a:cubicBezTo>
                <a:cubicBezTo>
                  <a:pt x="405" y="195"/>
                  <a:pt x="392" y="196"/>
                  <a:pt x="384" y="190"/>
                </a:cubicBezTo>
                <a:cubicBezTo>
                  <a:pt x="357" y="170"/>
                  <a:pt x="337" y="142"/>
                  <a:pt x="313" y="119"/>
                </a:cubicBezTo>
                <a:cubicBezTo>
                  <a:pt x="296" y="102"/>
                  <a:pt x="270" y="96"/>
                  <a:pt x="253" y="79"/>
                </a:cubicBezTo>
                <a:cubicBezTo>
                  <a:pt x="239" y="66"/>
                  <a:pt x="229" y="47"/>
                  <a:pt x="212" y="38"/>
                </a:cubicBezTo>
                <a:cubicBezTo>
                  <a:pt x="138" y="0"/>
                  <a:pt x="84" y="8"/>
                  <a:pt x="0" y="8"/>
                </a:cubicBezTo>
              </a:path>
            </a:pathLst>
          </a:custGeom>
          <a:noFill/>
          <a:ln w="25400">
            <a:solidFill>
              <a:srgbClr val="00FF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52" name="Rectangle 8"/>
          <p:cNvSpPr>
            <a:spLocks noChangeArrowheads="1"/>
          </p:cNvSpPr>
          <p:nvPr/>
        </p:nvSpPr>
        <p:spPr bwMode="auto">
          <a:xfrm>
            <a:off x="2640013" y="3603625"/>
            <a:ext cx="1068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spcBef>
                <a:spcPct val="0"/>
              </a:spcBef>
            </a:pPr>
            <a:r>
              <a:rPr lang="en-US" altLang="zh-CN" b="1">
                <a:solidFill>
                  <a:srgbClr val="00FF00"/>
                </a:solidFill>
                <a:latin typeface="Times" panose="02020603050405020304" pitchFamily="18" charset="0"/>
              </a:rPr>
              <a:t>true</a:t>
            </a:r>
          </a:p>
        </p:txBody>
      </p:sp>
      <p:sp>
        <p:nvSpPr>
          <p:cNvPr id="134153" name="Rectangle 9"/>
          <p:cNvSpPr>
            <a:spLocks noChangeArrowheads="1"/>
          </p:cNvSpPr>
          <p:nvPr/>
        </p:nvSpPr>
        <p:spPr bwMode="auto">
          <a:xfrm>
            <a:off x="1835150" y="3603625"/>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spcBef>
                <a:spcPct val="0"/>
              </a:spcBef>
            </a:pPr>
            <a:r>
              <a:rPr lang="en-US" altLang="zh-CN" b="1">
                <a:solidFill>
                  <a:srgbClr val="FF0000"/>
                </a:solidFill>
                <a:latin typeface="Times" panose="02020603050405020304" pitchFamily="18" charset="0"/>
              </a:rPr>
              <a:t>false</a:t>
            </a:r>
          </a:p>
        </p:txBody>
      </p:sp>
      <p:sp>
        <p:nvSpPr>
          <p:cNvPr id="134155" name="Freeform 11"/>
          <p:cNvSpPr>
            <a:spLocks/>
          </p:cNvSpPr>
          <p:nvPr/>
        </p:nvSpPr>
        <p:spPr bwMode="auto">
          <a:xfrm>
            <a:off x="4787900" y="2205038"/>
            <a:ext cx="3455988" cy="2160587"/>
          </a:xfrm>
          <a:custGeom>
            <a:avLst/>
            <a:gdLst>
              <a:gd name="T0" fmla="*/ 2147483646 w 2177"/>
              <a:gd name="T1" fmla="*/ 2147483646 h 1361"/>
              <a:gd name="T2" fmla="*/ 2147483646 w 2177"/>
              <a:gd name="T3" fmla="*/ 2147483646 h 1361"/>
              <a:gd name="T4" fmla="*/ 2147483646 w 2177"/>
              <a:gd name="T5" fmla="*/ 2147483646 h 1361"/>
              <a:gd name="T6" fmla="*/ 0 w 2177"/>
              <a:gd name="T7" fmla="*/ 0 h 1361"/>
              <a:gd name="T8" fmla="*/ 0 60000 65536"/>
              <a:gd name="T9" fmla="*/ 0 60000 65536"/>
              <a:gd name="T10" fmla="*/ 0 60000 65536"/>
              <a:gd name="T11" fmla="*/ 0 60000 65536"/>
              <a:gd name="T12" fmla="*/ 0 w 2177"/>
              <a:gd name="T13" fmla="*/ 0 h 1361"/>
              <a:gd name="T14" fmla="*/ 2177 w 2177"/>
              <a:gd name="T15" fmla="*/ 1361 h 1361"/>
            </a:gdLst>
            <a:ahLst/>
            <a:cxnLst>
              <a:cxn ang="T8">
                <a:pos x="T0" y="T1"/>
              </a:cxn>
              <a:cxn ang="T9">
                <a:pos x="T2" y="T3"/>
              </a:cxn>
              <a:cxn ang="T10">
                <a:pos x="T4" y="T5"/>
              </a:cxn>
              <a:cxn ang="T11">
                <a:pos x="T6" y="T7"/>
              </a:cxn>
            </a:cxnLst>
            <a:rect l="T12" t="T13" r="T14" b="T15"/>
            <a:pathLst>
              <a:path w="2177" h="1361">
                <a:moveTo>
                  <a:pt x="2041" y="1361"/>
                </a:moveTo>
                <a:cubicBezTo>
                  <a:pt x="2109" y="1338"/>
                  <a:pt x="2177" y="1316"/>
                  <a:pt x="2132" y="1225"/>
                </a:cubicBezTo>
                <a:cubicBezTo>
                  <a:pt x="2087" y="1134"/>
                  <a:pt x="2124" y="1020"/>
                  <a:pt x="1769" y="816"/>
                </a:cubicBezTo>
                <a:cubicBezTo>
                  <a:pt x="1414" y="612"/>
                  <a:pt x="295" y="136"/>
                  <a:pt x="0" y="0"/>
                </a:cubicBezTo>
              </a:path>
            </a:pathLst>
          </a:custGeom>
          <a:noFill/>
          <a:ln w="25400" cap="sq">
            <a:solidFill>
              <a:srgbClr val="FF00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wipe(up)">
                                      <p:cBhvr>
                                        <p:cTn id="7" dur="5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4149"/>
                                        </p:tgtEl>
                                        <p:attrNameLst>
                                          <p:attrName>style.visibility</p:attrName>
                                        </p:attrNameLst>
                                      </p:cBhvr>
                                      <p:to>
                                        <p:strVal val="visible"/>
                                      </p:to>
                                    </p:set>
                                    <p:animEffect transition="in" filter="wipe(up)">
                                      <p:cBhvr>
                                        <p:cTn id="12" dur="500"/>
                                        <p:tgtEl>
                                          <p:spTgt spid="13414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4152"/>
                                        </p:tgtEl>
                                        <p:attrNameLst>
                                          <p:attrName>style.visibility</p:attrName>
                                        </p:attrNameLst>
                                      </p:cBhvr>
                                      <p:to>
                                        <p:strVal val="visible"/>
                                      </p:to>
                                    </p:set>
                                    <p:animEffect transition="in" filter="wipe(left)">
                                      <p:cBhvr>
                                        <p:cTn id="16" dur="500"/>
                                        <p:tgtEl>
                                          <p:spTgt spid="1341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34151"/>
                                        </p:tgtEl>
                                        <p:attrNameLst>
                                          <p:attrName>style.visibility</p:attrName>
                                        </p:attrNameLst>
                                      </p:cBhvr>
                                      <p:to>
                                        <p:strVal val="visible"/>
                                      </p:to>
                                    </p:set>
                                    <p:animEffect transition="in" filter="wipe(down)">
                                      <p:cBhvr>
                                        <p:cTn id="21" dur="500"/>
                                        <p:tgtEl>
                                          <p:spTgt spid="1341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4150"/>
                                        </p:tgtEl>
                                        <p:attrNameLst>
                                          <p:attrName>style.visibility</p:attrName>
                                        </p:attrNameLst>
                                      </p:cBhvr>
                                      <p:to>
                                        <p:strVal val="visible"/>
                                      </p:to>
                                    </p:set>
                                    <p:animEffect transition="in" filter="wipe(up)">
                                      <p:cBhvr>
                                        <p:cTn id="26" dur="500"/>
                                        <p:tgtEl>
                                          <p:spTgt spid="13415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4153"/>
                                        </p:tgtEl>
                                        <p:attrNameLst>
                                          <p:attrName>style.visibility</p:attrName>
                                        </p:attrNameLst>
                                      </p:cBhvr>
                                      <p:to>
                                        <p:strVal val="visible"/>
                                      </p:to>
                                    </p:set>
                                    <p:animEffect transition="in" filter="wipe(left)">
                                      <p:cBhvr>
                                        <p:cTn id="29" dur="500"/>
                                        <p:tgtEl>
                                          <p:spTgt spid="1341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34155"/>
                                        </p:tgtEl>
                                        <p:attrNameLst>
                                          <p:attrName>style.visibility</p:attrName>
                                        </p:attrNameLst>
                                      </p:cBhvr>
                                      <p:to>
                                        <p:strVal val="visible"/>
                                      </p:to>
                                    </p:set>
                                    <p:animEffect transition="in" filter="wipe(down)">
                                      <p:cBhvr>
                                        <p:cTn id="34" dur="500"/>
                                        <p:tgtEl>
                                          <p:spTgt spid="13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nimBg="1"/>
      <p:bldP spid="134149" grpId="0" animBg="1"/>
      <p:bldP spid="134150" grpId="0" animBg="1"/>
      <p:bldP spid="134151" grpId="0" animBg="1"/>
      <p:bldP spid="134152" grpId="0"/>
      <p:bldP spid="134153" grpId="0"/>
      <p:bldP spid="13415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1810EF45-0DB9-4F02-8A08-984A7EF4460B}"/>
              </a:ext>
            </a:extLst>
          </p:cNvPr>
          <p:cNvSpPr>
            <a:spLocks noGrp="1" noChangeArrowheads="1"/>
          </p:cNvSpPr>
          <p:nvPr>
            <p:ph type="title" idx="4294967295"/>
          </p:nvPr>
        </p:nvSpPr>
        <p:spPr>
          <a:xfrm>
            <a:off x="762000" y="165100"/>
            <a:ext cx="7772400" cy="457200"/>
          </a:xfrm>
        </p:spPr>
        <p:txBody>
          <a:bodyPr anchor="b"/>
          <a:lstStyle/>
          <a:p>
            <a:pPr eaLnBrk="1" hangingPunct="1">
              <a:defRPr/>
            </a:pPr>
            <a:r>
              <a:rPr lang="en-US" altLang="zh-CN"/>
              <a:t>return</a:t>
            </a:r>
            <a:r>
              <a:rPr lang="zh-CN" altLang="en-US"/>
              <a:t>语句</a:t>
            </a:r>
          </a:p>
        </p:txBody>
      </p:sp>
      <p:sp>
        <p:nvSpPr>
          <p:cNvPr id="71683" name="Rectangle 3"/>
          <p:cNvSpPr>
            <a:spLocks noGrp="1" noChangeArrowheads="1"/>
          </p:cNvSpPr>
          <p:nvPr>
            <p:ph type="body" idx="4294967295"/>
          </p:nvPr>
        </p:nvSpPr>
        <p:spPr/>
        <p:txBody>
          <a:bodyPr/>
          <a:lstStyle/>
          <a:p>
            <a:pPr marL="469900" indent="-469900" eaLnBrk="1" hangingPunct="1">
              <a:buClr>
                <a:srgbClr val="FF0000"/>
              </a:buClr>
              <a:buFont typeface="Wingdings" panose="05000000000000000000" pitchFamily="2" charset="2"/>
              <a:buChar char="Ø"/>
            </a:pPr>
            <a:r>
              <a:rPr lang="en-US" altLang="zh-CN"/>
              <a:t>Return</a:t>
            </a:r>
            <a:r>
              <a:rPr lang="zh-CN" altLang="en-US"/>
              <a:t>语句的作用是终止当前方法的执行，返回到这个方法的调用者。</a:t>
            </a:r>
          </a:p>
          <a:p>
            <a:pPr marL="469900" indent="-469900" eaLnBrk="1" hangingPunct="1">
              <a:buClr>
                <a:srgbClr val="FF0000"/>
              </a:buClr>
              <a:buFont typeface="Wingdings" panose="05000000000000000000" pitchFamily="2" charset="2"/>
              <a:buChar char="Ø"/>
            </a:pPr>
            <a:r>
              <a:rPr lang="zh-CN" altLang="en-US"/>
              <a:t>所有非</a:t>
            </a:r>
            <a:r>
              <a:rPr lang="en-US" altLang="zh-CN"/>
              <a:t>void</a:t>
            </a:r>
            <a:r>
              <a:rPr lang="zh-CN" altLang="en-US"/>
              <a:t>方法必须包含一个</a:t>
            </a:r>
            <a:r>
              <a:rPr lang="en-US" altLang="zh-CN"/>
              <a:t>return</a:t>
            </a:r>
            <a:r>
              <a:rPr lang="zh-CN" altLang="en-US"/>
              <a:t>语句作为方法</a:t>
            </a:r>
            <a:r>
              <a:rPr lang="zh-CN" altLang="en-US">
                <a:solidFill>
                  <a:srgbClr val="FF0000"/>
                </a:solidFill>
              </a:rPr>
              <a:t>最后执行的语句</a:t>
            </a:r>
            <a:r>
              <a:rPr lang="zh-CN" altLang="en-US"/>
              <a:t>，该语句停止方法的执行，并返回指定类型的值。</a:t>
            </a:r>
          </a:p>
          <a:p>
            <a:pPr marL="469900" indent="-469900" eaLnBrk="1" hangingPunct="1">
              <a:buClr>
                <a:srgbClr val="FF0000"/>
              </a:buClr>
              <a:buFont typeface="Wingdings" panose="05000000000000000000" pitchFamily="2" charset="2"/>
              <a:buChar char="Ø"/>
            </a:pPr>
            <a:r>
              <a:rPr lang="zh-CN" altLang="en-US"/>
              <a:t>语法如下：</a:t>
            </a:r>
          </a:p>
          <a:p>
            <a:pPr marL="469900" indent="-469900" eaLnBrk="1" hangingPunct="1">
              <a:buFont typeface="Wingdings" panose="05000000000000000000" pitchFamily="2" charset="2"/>
              <a:buNone/>
            </a:pPr>
            <a:r>
              <a:rPr lang="zh-CN" altLang="en-US"/>
              <a:t>       </a:t>
            </a:r>
            <a:r>
              <a:rPr lang="en-US" altLang="zh-CN">
                <a:solidFill>
                  <a:srgbClr val="0000FF"/>
                </a:solidFill>
              </a:rPr>
              <a:t>return [expression];</a:t>
            </a:r>
          </a:p>
          <a:p>
            <a:pPr marL="469900" indent="-469900" eaLnBrk="1" hangingPunct="1">
              <a:buClr>
                <a:srgbClr val="FF0000"/>
              </a:buClr>
              <a:buFont typeface="Wingdings" panose="05000000000000000000" pitchFamily="2" charset="2"/>
              <a:buChar char="Ø"/>
            </a:pPr>
            <a:r>
              <a:rPr lang="en-US" altLang="zh-CN"/>
              <a:t>expression</a:t>
            </a:r>
            <a:r>
              <a:rPr lang="zh-CN" altLang="en-US"/>
              <a:t>的类型应与方法的返回类型一致。</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AA01B6A-2F9B-429F-B91D-F77E31C664D1}"/>
              </a:ext>
            </a:extLst>
          </p:cNvPr>
          <p:cNvSpPr>
            <a:spLocks noGrp="1" noChangeArrowheads="1"/>
          </p:cNvSpPr>
          <p:nvPr>
            <p:ph type="title"/>
          </p:nvPr>
        </p:nvSpPr>
        <p:spPr>
          <a:xfrm>
            <a:off x="912813" y="122238"/>
            <a:ext cx="2609850" cy="457200"/>
          </a:xfrm>
        </p:spPr>
        <p:txBody>
          <a:bodyPr/>
          <a:lstStyle/>
          <a:p>
            <a:pPr>
              <a:defRPr/>
            </a:pPr>
            <a:r>
              <a:rPr lang="zh-CN" altLang="en-US"/>
              <a:t>小节安排</a:t>
            </a:r>
          </a:p>
        </p:txBody>
      </p:sp>
      <p:sp>
        <p:nvSpPr>
          <p:cNvPr id="73731" name="AutoShape 151"/>
          <p:cNvSpPr>
            <a:spLocks noChangeArrowheads="1"/>
          </p:cNvSpPr>
          <p:nvPr/>
        </p:nvSpPr>
        <p:spPr bwMode="auto">
          <a:xfrm>
            <a:off x="7024688" y="4535488"/>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32" name="Rectangle 116"/>
          <p:cNvSpPr>
            <a:spLocks noChangeArrowheads="1"/>
          </p:cNvSpPr>
          <p:nvPr/>
        </p:nvSpPr>
        <p:spPr bwMode="auto">
          <a:xfrm>
            <a:off x="2776538" y="242093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3733" name="Text Box 119"/>
          <p:cNvSpPr txBox="1">
            <a:spLocks noChangeArrowheads="1"/>
          </p:cNvSpPr>
          <p:nvPr/>
        </p:nvSpPr>
        <p:spPr bwMode="auto">
          <a:xfrm flipH="1">
            <a:off x="1390650" y="2055813"/>
            <a:ext cx="390525" cy="259080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a:spcBef>
                <a:spcPct val="0"/>
              </a:spcBef>
            </a:pPr>
            <a:r>
              <a:rPr lang="en-US" altLang="zh-CN" sz="2000" b="1"/>
              <a:t>J</a:t>
            </a:r>
          </a:p>
          <a:p>
            <a:pPr algn="ctr">
              <a:spcBef>
                <a:spcPct val="0"/>
              </a:spcBef>
            </a:pPr>
            <a:r>
              <a:rPr lang="en-US" altLang="zh-CN" sz="2000" b="1"/>
              <a:t>A</a:t>
            </a:r>
          </a:p>
          <a:p>
            <a:pPr algn="ctr">
              <a:spcBef>
                <a:spcPct val="0"/>
              </a:spcBef>
            </a:pPr>
            <a:r>
              <a:rPr lang="en-US" altLang="zh-CN" sz="2000" b="1"/>
              <a:t>V</a:t>
            </a:r>
          </a:p>
          <a:p>
            <a:pPr algn="ctr">
              <a:spcBef>
                <a:spcPct val="0"/>
              </a:spcBef>
            </a:pPr>
            <a:r>
              <a:rPr lang="en-US" altLang="zh-CN" sz="2000" b="1"/>
              <a:t>A</a:t>
            </a:r>
          </a:p>
          <a:p>
            <a:pPr algn="ctr">
              <a:spcBef>
                <a:spcPct val="0"/>
              </a:spcBef>
            </a:pPr>
            <a:r>
              <a:rPr lang="zh-CN" altLang="en-US" sz="2000" b="1"/>
              <a:t>基础语法</a:t>
            </a:r>
            <a:endParaRPr kumimoji="0" lang="zh-CN" altLang="en-US" sz="2200" b="1">
              <a:solidFill>
                <a:schemeClr val="tx2"/>
              </a:solidFill>
              <a:latin typeface="楷体_GB2312" pitchFamily="49" charset="-122"/>
              <a:ea typeface="楷体_GB2312" pitchFamily="49" charset="-122"/>
            </a:endParaRPr>
          </a:p>
        </p:txBody>
      </p:sp>
      <p:sp>
        <p:nvSpPr>
          <p:cNvPr id="73734" name="Rectangle 121"/>
          <p:cNvSpPr>
            <a:spLocks noChangeArrowheads="1"/>
          </p:cNvSpPr>
          <p:nvPr/>
        </p:nvSpPr>
        <p:spPr bwMode="auto">
          <a:xfrm>
            <a:off x="2765425" y="18716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3735" name="Text Box 124"/>
          <p:cNvSpPr txBox="1">
            <a:spLocks noChangeArrowheads="1"/>
          </p:cNvSpPr>
          <p:nvPr/>
        </p:nvSpPr>
        <p:spPr bwMode="auto">
          <a:xfrm>
            <a:off x="3222625" y="17192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2.1</a:t>
            </a:r>
            <a:r>
              <a:rPr lang="zh-CN" altLang="en-US" sz="1600" b="1"/>
              <a:t>、标识符和关键字</a:t>
            </a:r>
          </a:p>
        </p:txBody>
      </p:sp>
      <p:sp>
        <p:nvSpPr>
          <p:cNvPr id="73736" name="Text Box 129"/>
          <p:cNvSpPr txBox="1">
            <a:spLocks noChangeArrowheads="1"/>
          </p:cNvSpPr>
          <p:nvPr/>
        </p:nvSpPr>
        <p:spPr bwMode="auto">
          <a:xfrm>
            <a:off x="3233738" y="226853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2.2</a:t>
            </a:r>
            <a:r>
              <a:rPr lang="zh-CN" altLang="en-US" sz="1600" b="1"/>
              <a:t>、基本数据类型</a:t>
            </a:r>
          </a:p>
          <a:p>
            <a:pPr algn="just">
              <a:spcBef>
                <a:spcPct val="0"/>
              </a:spcBef>
            </a:pPr>
            <a:endParaRPr lang="zh-CN" altLang="en-US" sz="1600" b="1"/>
          </a:p>
        </p:txBody>
      </p:sp>
      <p:sp>
        <p:nvSpPr>
          <p:cNvPr id="73737" name="Rectangle 136"/>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38" name="Rectangle 138"/>
          <p:cNvSpPr>
            <a:spLocks noChangeArrowheads="1"/>
          </p:cNvSpPr>
          <p:nvPr/>
        </p:nvSpPr>
        <p:spPr bwMode="auto">
          <a:xfrm>
            <a:off x="2751138" y="2990850"/>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3739" name="Text Box 139"/>
          <p:cNvSpPr txBox="1">
            <a:spLocks noChangeArrowheads="1"/>
          </p:cNvSpPr>
          <p:nvPr/>
        </p:nvSpPr>
        <p:spPr bwMode="auto">
          <a:xfrm>
            <a:off x="3208338" y="2838450"/>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2.3</a:t>
            </a:r>
            <a:r>
              <a:rPr lang="zh-CN" altLang="en-US" sz="1600" b="1"/>
              <a:t>、变量和常量</a:t>
            </a:r>
          </a:p>
        </p:txBody>
      </p:sp>
      <p:sp>
        <p:nvSpPr>
          <p:cNvPr id="73740" name="Rectangle 123"/>
          <p:cNvSpPr>
            <a:spLocks noChangeArrowheads="1"/>
          </p:cNvSpPr>
          <p:nvPr/>
        </p:nvSpPr>
        <p:spPr bwMode="auto">
          <a:xfrm>
            <a:off x="2701925" y="1528763"/>
            <a:ext cx="65088" cy="3613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41" name="Rectangle 116"/>
          <p:cNvSpPr>
            <a:spLocks noChangeArrowheads="1"/>
          </p:cNvSpPr>
          <p:nvPr/>
        </p:nvSpPr>
        <p:spPr bwMode="auto">
          <a:xfrm>
            <a:off x="2789238" y="35480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3742" name="Text Box 129"/>
          <p:cNvSpPr txBox="1">
            <a:spLocks noChangeArrowheads="1"/>
          </p:cNvSpPr>
          <p:nvPr/>
        </p:nvSpPr>
        <p:spPr bwMode="auto">
          <a:xfrm>
            <a:off x="3246438" y="33956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2.4</a:t>
            </a:r>
            <a:r>
              <a:rPr lang="zh-CN" altLang="en-US" sz="1600" b="1"/>
              <a:t>、运算符</a:t>
            </a:r>
          </a:p>
          <a:p>
            <a:pPr algn="just">
              <a:spcBef>
                <a:spcPct val="0"/>
              </a:spcBef>
            </a:pPr>
            <a:endParaRPr lang="zh-CN" altLang="en-US" sz="1600" b="1"/>
          </a:p>
        </p:txBody>
      </p:sp>
      <p:sp>
        <p:nvSpPr>
          <p:cNvPr id="73743" name="Rectangle 138"/>
          <p:cNvSpPr>
            <a:spLocks noChangeArrowheads="1"/>
          </p:cNvSpPr>
          <p:nvPr/>
        </p:nvSpPr>
        <p:spPr bwMode="auto">
          <a:xfrm>
            <a:off x="2763838" y="41179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3744" name="Text Box 139"/>
          <p:cNvSpPr txBox="1">
            <a:spLocks noChangeArrowheads="1"/>
          </p:cNvSpPr>
          <p:nvPr/>
        </p:nvSpPr>
        <p:spPr bwMode="auto">
          <a:xfrm>
            <a:off x="3221038" y="39655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2.5</a:t>
            </a:r>
            <a:r>
              <a:rPr lang="zh-CN" altLang="en-US" sz="1600" b="1"/>
              <a:t>、语句</a:t>
            </a:r>
          </a:p>
        </p:txBody>
      </p:sp>
      <p:sp>
        <p:nvSpPr>
          <p:cNvPr id="73745" name="Rectangle 143"/>
          <p:cNvSpPr>
            <a:spLocks noChangeArrowheads="1"/>
          </p:cNvSpPr>
          <p:nvPr/>
        </p:nvSpPr>
        <p:spPr bwMode="auto">
          <a:xfrm>
            <a:off x="2763838" y="46751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73746" name="Text Box 144"/>
          <p:cNvSpPr txBox="1">
            <a:spLocks noChangeArrowheads="1"/>
          </p:cNvSpPr>
          <p:nvPr/>
        </p:nvSpPr>
        <p:spPr bwMode="auto">
          <a:xfrm>
            <a:off x="3221038" y="45227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2.6</a:t>
            </a:r>
            <a:r>
              <a:rPr lang="zh-CN" altLang="en-US" sz="1600" b="1"/>
              <a:t>、输入参数方式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00088" y="122238"/>
            <a:ext cx="7772400" cy="461962"/>
          </a:xfrm>
        </p:spPr>
        <p:txBody>
          <a:bodyPr/>
          <a:lstStyle/>
          <a:p>
            <a:r>
              <a:rPr lang="en-US" altLang="zh-CN" b="1">
                <a:effectLst/>
              </a:rPr>
              <a:t>2.6 </a:t>
            </a:r>
            <a:r>
              <a:rPr lang="zh-CN" altLang="en-US" b="1">
                <a:effectLst/>
              </a:rPr>
              <a:t>输入参数方式</a:t>
            </a:r>
            <a:endParaRPr lang="zh-CN" altLang="zh-CN" b="1">
              <a:effectLst/>
            </a:endParaRPr>
          </a:p>
        </p:txBody>
      </p:sp>
      <p:sp>
        <p:nvSpPr>
          <p:cNvPr id="74755" name="Rectangle 3"/>
          <p:cNvSpPr>
            <a:spLocks noGrp="1" noChangeArrowheads="1"/>
          </p:cNvSpPr>
          <p:nvPr>
            <p:ph type="body" idx="1"/>
          </p:nvPr>
        </p:nvSpPr>
        <p:spPr>
          <a:xfrm>
            <a:off x="1011238" y="1177925"/>
            <a:ext cx="6244091" cy="4114800"/>
          </a:xfrm>
        </p:spPr>
        <p:txBody>
          <a:bodyPr/>
          <a:lstStyle/>
          <a:p>
            <a:pPr>
              <a:buClr>
                <a:srgbClr val="FF0000"/>
              </a:buClr>
              <a:buFont typeface="Wingdings" panose="05000000000000000000" pitchFamily="2" charset="2"/>
              <a:buChar char="Ø"/>
            </a:pPr>
            <a:r>
              <a:rPr lang="zh-CN" altLang="en-US" b="1" dirty="0">
                <a:solidFill>
                  <a:srgbClr val="C00000"/>
                </a:solidFill>
              </a:rPr>
              <a:t>通过</a:t>
            </a:r>
            <a:r>
              <a:rPr lang="en-US" altLang="zh-CN" b="1" dirty="0">
                <a:solidFill>
                  <a:srgbClr val="C00000"/>
                </a:solidFill>
              </a:rPr>
              <a:t>main</a:t>
            </a:r>
            <a:r>
              <a:rPr lang="zh-CN" altLang="en-US" b="1" dirty="0">
                <a:solidFill>
                  <a:srgbClr val="C00000"/>
                </a:solidFill>
              </a:rPr>
              <a:t>方法（命令行参数）来输入参数</a:t>
            </a:r>
            <a:endParaRPr lang="en-US" altLang="zh-CN" b="1" dirty="0">
              <a:solidFill>
                <a:srgbClr val="C00000"/>
              </a:solidFill>
            </a:endParaRPr>
          </a:p>
          <a:p>
            <a:pPr>
              <a:buClr>
                <a:srgbClr val="FF0000"/>
              </a:buClr>
              <a:buFont typeface="Wingdings" panose="05000000000000000000" pitchFamily="2" charset="2"/>
              <a:buChar char="Ø"/>
            </a:pPr>
            <a:endParaRPr lang="en-US" altLang="zh-CN" b="1" dirty="0"/>
          </a:p>
          <a:p>
            <a:pPr>
              <a:buClr>
                <a:srgbClr val="FF0000"/>
              </a:buClr>
              <a:buFont typeface="Wingdings" panose="05000000000000000000" pitchFamily="2" charset="2"/>
              <a:buChar char="Ø"/>
            </a:pPr>
            <a:r>
              <a:rPr lang="zh-CN" altLang="en-US" b="1" dirty="0"/>
              <a:t>在</a:t>
            </a:r>
            <a:r>
              <a:rPr lang="en-US" altLang="zh-CN" b="1" dirty="0"/>
              <a:t>main</a:t>
            </a:r>
            <a:r>
              <a:rPr lang="zh-CN" altLang="en-US" b="1" dirty="0"/>
              <a:t>方法内直接设置参数</a:t>
            </a:r>
            <a:endParaRPr lang="en-US" altLang="zh-CN" b="1" dirty="0"/>
          </a:p>
          <a:p>
            <a:pPr>
              <a:buClr>
                <a:srgbClr val="FF0000"/>
              </a:buClr>
              <a:buFont typeface="Wingdings" panose="05000000000000000000" pitchFamily="2" charset="2"/>
              <a:buChar char="Ø"/>
            </a:pPr>
            <a:endParaRPr lang="en-US" altLang="zh-CN" b="1" dirty="0"/>
          </a:p>
          <a:p>
            <a:pPr>
              <a:buClr>
                <a:srgbClr val="FF0000"/>
              </a:buClr>
              <a:buFont typeface="Wingdings" panose="05000000000000000000" pitchFamily="2" charset="2"/>
              <a:buChar char="Ø"/>
            </a:pPr>
            <a:r>
              <a:rPr lang="zh-CN" altLang="en-US" b="1" dirty="0">
                <a:solidFill>
                  <a:schemeClr val="tx1">
                    <a:lumMod val="50000"/>
                    <a:lumOff val="50000"/>
                  </a:schemeClr>
                </a:solidFill>
              </a:rPr>
              <a:t>使用</a:t>
            </a:r>
            <a:r>
              <a:rPr lang="en-US" altLang="zh-CN" b="1" dirty="0" err="1">
                <a:solidFill>
                  <a:schemeClr val="tx1">
                    <a:lumMod val="50000"/>
                    <a:lumOff val="50000"/>
                  </a:schemeClr>
                </a:solidFill>
              </a:rPr>
              <a:t>JOptionPane</a:t>
            </a:r>
            <a:r>
              <a:rPr lang="zh-CN" altLang="en-US" b="1" dirty="0">
                <a:solidFill>
                  <a:schemeClr val="tx1">
                    <a:lumMod val="50000"/>
                    <a:lumOff val="50000"/>
                  </a:schemeClr>
                </a:solidFill>
              </a:rPr>
              <a:t>类进行输入（后续学习）</a:t>
            </a:r>
            <a:endParaRPr lang="en-US" altLang="zh-CN" b="1" dirty="0">
              <a:solidFill>
                <a:schemeClr val="tx1">
                  <a:lumMod val="50000"/>
                  <a:lumOff val="50000"/>
                </a:schemeClr>
              </a:solidFill>
            </a:endParaRPr>
          </a:p>
          <a:p>
            <a:pPr>
              <a:buClr>
                <a:srgbClr val="FF0000"/>
              </a:buClr>
              <a:buFont typeface="Wingdings" panose="05000000000000000000" pitchFamily="2" charset="2"/>
              <a:buChar char="Ø"/>
            </a:pPr>
            <a:endParaRPr lang="en-US" altLang="zh-CN" b="1" dirty="0"/>
          </a:p>
          <a:p>
            <a:pPr>
              <a:buClr>
                <a:srgbClr val="FF0000"/>
              </a:buClr>
              <a:buFont typeface="Wingdings" panose="05000000000000000000" pitchFamily="2" charset="2"/>
              <a:buChar char="Ø"/>
            </a:pPr>
            <a:r>
              <a:rPr lang="zh-CN" altLang="en-US" b="1" dirty="0">
                <a:solidFill>
                  <a:schemeClr val="tx1">
                    <a:lumMod val="50000"/>
                    <a:lumOff val="50000"/>
                  </a:schemeClr>
                </a:solidFill>
              </a:rPr>
              <a:t>使用输入流</a:t>
            </a:r>
            <a:r>
              <a:rPr lang="zh-CN" altLang="en-US" b="1">
                <a:solidFill>
                  <a:schemeClr val="tx1">
                    <a:lumMod val="50000"/>
                    <a:lumOff val="50000"/>
                  </a:schemeClr>
                </a:solidFill>
              </a:rPr>
              <a:t>进行输入（后续学习）</a:t>
            </a:r>
            <a:endParaRPr lang="en-US" altLang="zh-CN" b="1" dirty="0">
              <a:solidFill>
                <a:schemeClr val="tx1">
                  <a:lumMod val="50000"/>
                  <a:lumOff val="50000"/>
                </a:schemeClr>
              </a:solidFill>
            </a:endParaRPr>
          </a:p>
          <a:p>
            <a:pPr>
              <a:buClr>
                <a:srgbClr val="FF0000"/>
              </a:buClr>
              <a:buFont typeface="Wingdings" panose="05000000000000000000" pitchFamily="2" charset="2"/>
              <a:buChar char="Ø"/>
            </a:pPr>
            <a:endParaRPr lang="en-US" altLang="zh-CN" b="1" dirty="0"/>
          </a:p>
          <a:p>
            <a:pPr>
              <a:buClr>
                <a:srgbClr val="FF0000"/>
              </a:buClr>
              <a:buFont typeface="Wingdings" panose="05000000000000000000" pitchFamily="2" charset="2"/>
              <a:buChar char="Ø"/>
            </a:pPr>
            <a:r>
              <a:rPr lang="zh-CN" altLang="en-US" b="1" dirty="0">
                <a:solidFill>
                  <a:srgbClr val="C00000"/>
                </a:solidFill>
              </a:rPr>
              <a:t>使用</a:t>
            </a:r>
            <a:r>
              <a:rPr lang="en-US" altLang="zh-CN" b="1" dirty="0">
                <a:solidFill>
                  <a:srgbClr val="C00000"/>
                </a:solidFill>
              </a:rPr>
              <a:t>Scanner</a:t>
            </a:r>
            <a:r>
              <a:rPr lang="zh-CN" altLang="en-US" b="1" dirty="0">
                <a:solidFill>
                  <a:srgbClr val="C00000"/>
                </a:solidFill>
              </a:rPr>
              <a:t>类来输入</a:t>
            </a:r>
            <a:endParaRPr lang="zh-CN" altLang="zh-CN" dirty="0">
              <a:solidFill>
                <a:srgbClr val="C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EDA5BA9-3002-45F0-B227-1A965F0952B9}"/>
              </a:ext>
            </a:extLst>
          </p:cNvPr>
          <p:cNvSpPr>
            <a:spLocks noGrp="1" noChangeArrowheads="1"/>
          </p:cNvSpPr>
          <p:nvPr>
            <p:ph type="title" idx="4294967295"/>
          </p:nvPr>
        </p:nvSpPr>
        <p:spPr>
          <a:xfrm>
            <a:off x="700088" y="122238"/>
            <a:ext cx="7772400" cy="461962"/>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b="1">
                <a:effectLst/>
              </a:rPr>
              <a:t>2.6 </a:t>
            </a:r>
            <a:r>
              <a:rPr lang="zh-CN" altLang="en-US" b="1">
                <a:effectLst/>
              </a:rPr>
              <a:t>输入参数方式</a:t>
            </a:r>
            <a:endParaRPr lang="zh-CN" altLang="zh-CN" b="1">
              <a:effectLst/>
            </a:endParaRPr>
          </a:p>
        </p:txBody>
      </p:sp>
      <p:sp>
        <p:nvSpPr>
          <p:cNvPr id="75779" name="Text Box 4"/>
          <p:cNvSpPr txBox="1">
            <a:spLocks noChangeArrowheads="1"/>
          </p:cNvSpPr>
          <p:nvPr/>
        </p:nvSpPr>
        <p:spPr bwMode="auto">
          <a:xfrm>
            <a:off x="633413" y="1028700"/>
            <a:ext cx="491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spcBef>
                <a:spcPct val="0"/>
              </a:spcBef>
              <a:buClr>
                <a:srgbClr val="00FF00"/>
              </a:buClr>
              <a:buFont typeface="Wingdings" panose="05000000000000000000" pitchFamily="2" charset="2"/>
              <a:buChar char="v"/>
            </a:pPr>
            <a:r>
              <a:rPr lang="zh-CN" altLang="en-US" sz="2800">
                <a:ea typeface="黑体" panose="02010609060101010101" pitchFamily="49" charset="-122"/>
              </a:rPr>
              <a:t>通过</a:t>
            </a:r>
            <a:r>
              <a:rPr lang="en-US" altLang="zh-CN" sz="2800">
                <a:ea typeface="黑体" panose="02010609060101010101" pitchFamily="49" charset="-122"/>
              </a:rPr>
              <a:t>main</a:t>
            </a:r>
            <a:r>
              <a:rPr lang="zh-CN" altLang="en-US" sz="2800">
                <a:ea typeface="黑体" panose="02010609060101010101" pitchFamily="49" charset="-122"/>
              </a:rPr>
              <a:t>方法来输入参数</a:t>
            </a:r>
          </a:p>
        </p:txBody>
      </p:sp>
      <p:sp>
        <p:nvSpPr>
          <p:cNvPr id="75780" name="Rectangle 10"/>
          <p:cNvSpPr>
            <a:spLocks noChangeArrowheads="1"/>
          </p:cNvSpPr>
          <p:nvPr/>
        </p:nvSpPr>
        <p:spPr bwMode="auto">
          <a:xfrm>
            <a:off x="712788" y="1807082"/>
            <a:ext cx="80899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a:t>
            </a:r>
            <a:r>
              <a:rPr lang="zh-CN" altLang="en-US" dirty="0"/>
              <a:t>程序</a:t>
            </a:r>
            <a:r>
              <a:rPr lang="en-US" altLang="zh-CN" dirty="0"/>
              <a:t>2-21 】HelloWorld2.java</a:t>
            </a:r>
          </a:p>
          <a:p>
            <a:pPr eaLnBrk="1" hangingPunct="1"/>
            <a:r>
              <a:rPr lang="en-US" altLang="zh-CN" dirty="0"/>
              <a:t>public class HelloWorld2{</a:t>
            </a:r>
          </a:p>
          <a:p>
            <a:pPr eaLnBrk="1" hangingPunct="1"/>
            <a:r>
              <a:rPr lang="en-US" altLang="zh-CN" dirty="0"/>
              <a:t>	public static void main(String[] </a:t>
            </a:r>
            <a:r>
              <a:rPr lang="en-US" altLang="zh-CN" dirty="0" err="1"/>
              <a:t>args</a:t>
            </a:r>
            <a:r>
              <a:rPr lang="en-US" altLang="zh-CN" dirty="0"/>
              <a:t>){</a:t>
            </a:r>
          </a:p>
          <a:p>
            <a:pPr eaLnBrk="1" hangingPunct="1"/>
            <a:r>
              <a:rPr lang="en-US" altLang="zh-CN" dirty="0"/>
              <a:t>		</a:t>
            </a:r>
            <a:r>
              <a:rPr lang="en-US" altLang="zh-CN" dirty="0" err="1"/>
              <a:t>System.out.println</a:t>
            </a:r>
            <a:r>
              <a:rPr lang="en-US" altLang="zh-CN" dirty="0"/>
              <a:t>("</a:t>
            </a:r>
            <a:r>
              <a:rPr lang="zh-CN" altLang="en-US" dirty="0"/>
              <a:t>第一个参数： </a:t>
            </a:r>
            <a:r>
              <a:rPr lang="en-US" altLang="zh-CN" dirty="0"/>
              <a:t>"+</a:t>
            </a:r>
            <a:r>
              <a:rPr lang="en-US" altLang="zh-CN" dirty="0" err="1"/>
              <a:t>args</a:t>
            </a:r>
            <a:r>
              <a:rPr lang="en-US" altLang="zh-CN" dirty="0"/>
              <a:t>[0]+</a:t>
            </a:r>
          </a:p>
          <a:p>
            <a:pPr eaLnBrk="1" hangingPunct="1"/>
            <a:r>
              <a:rPr lang="en-US" altLang="zh-CN" dirty="0"/>
              <a:t>                                                   "  </a:t>
            </a:r>
            <a:r>
              <a:rPr lang="zh-CN" altLang="en-US" dirty="0"/>
              <a:t>第二个参数： </a:t>
            </a:r>
            <a:r>
              <a:rPr lang="en-US" altLang="zh-CN" dirty="0"/>
              <a:t>"+</a:t>
            </a:r>
            <a:r>
              <a:rPr lang="en-US" altLang="zh-CN" dirty="0" err="1"/>
              <a:t>args</a:t>
            </a:r>
            <a:r>
              <a:rPr lang="en-US" altLang="zh-CN" dirty="0"/>
              <a:t>[1]+</a:t>
            </a:r>
          </a:p>
          <a:p>
            <a:pPr eaLnBrk="1" hangingPunct="1"/>
            <a:r>
              <a:rPr lang="en-US" altLang="zh-CN" dirty="0"/>
              <a:t>                                                   "  </a:t>
            </a:r>
            <a:r>
              <a:rPr lang="zh-CN" altLang="en-US" dirty="0"/>
              <a:t>第三个参数： </a:t>
            </a:r>
            <a:r>
              <a:rPr lang="en-US" altLang="zh-CN" dirty="0"/>
              <a:t>"+</a:t>
            </a:r>
            <a:r>
              <a:rPr lang="en-US" altLang="zh-CN" dirty="0" err="1"/>
              <a:t>args</a:t>
            </a:r>
            <a:r>
              <a:rPr lang="en-US" altLang="zh-CN" dirty="0"/>
              <a:t>[2]);</a:t>
            </a:r>
          </a:p>
          <a:p>
            <a:pPr eaLnBrk="1" hangingPunct="1"/>
            <a:r>
              <a:rPr lang="en-US" altLang="zh-CN" dirty="0"/>
              <a:t>            }</a:t>
            </a:r>
          </a:p>
          <a:p>
            <a:pPr eaLnBrk="1" hangingPunct="1"/>
            <a:r>
              <a:rPr lang="en-US" altLang="zh-CN" dirty="0"/>
              <a:t>} </a:t>
            </a:r>
          </a:p>
        </p:txBody>
      </p:sp>
      <p:pic>
        <p:nvPicPr>
          <p:cNvPr id="7988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4516438"/>
            <a:ext cx="6526212"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6DAFD0C-E4BF-4714-9E6C-BA12D8214975}"/>
              </a:ext>
            </a:extLst>
          </p:cNvPr>
          <p:cNvSpPr>
            <a:spLocks noGrp="1" noChangeArrowheads="1"/>
          </p:cNvSpPr>
          <p:nvPr>
            <p:ph type="title" idx="4294967295"/>
          </p:nvPr>
        </p:nvSpPr>
        <p:spPr>
          <a:xfrm>
            <a:off x="700088" y="122238"/>
            <a:ext cx="7772400" cy="461962"/>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b="1">
                <a:effectLst/>
              </a:rPr>
              <a:t>2.6 </a:t>
            </a:r>
            <a:r>
              <a:rPr lang="zh-CN" altLang="en-US" b="1">
                <a:effectLst/>
              </a:rPr>
              <a:t>输入参数方式</a:t>
            </a:r>
            <a:endParaRPr lang="zh-CN" altLang="zh-CN" b="1">
              <a:effectLst/>
            </a:endParaRPr>
          </a:p>
        </p:txBody>
      </p:sp>
      <p:sp>
        <p:nvSpPr>
          <p:cNvPr id="76803" name="Text Box 3"/>
          <p:cNvSpPr txBox="1">
            <a:spLocks noChangeArrowheads="1"/>
          </p:cNvSpPr>
          <p:nvPr/>
        </p:nvSpPr>
        <p:spPr bwMode="auto">
          <a:xfrm>
            <a:off x="633413" y="1028700"/>
            <a:ext cx="491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spcBef>
                <a:spcPct val="0"/>
              </a:spcBef>
              <a:buClr>
                <a:srgbClr val="00FF00"/>
              </a:buClr>
              <a:buFont typeface="Wingdings" panose="05000000000000000000" pitchFamily="2" charset="2"/>
              <a:buChar char="v"/>
            </a:pPr>
            <a:r>
              <a:rPr lang="zh-CN" altLang="en-US" sz="2800" dirty="0">
                <a:ea typeface="黑体" panose="02010609060101010101" pitchFamily="49" charset="-122"/>
              </a:rPr>
              <a:t>在</a:t>
            </a:r>
            <a:r>
              <a:rPr lang="en-US" altLang="zh-CN" sz="2800" dirty="0">
                <a:ea typeface="黑体" panose="02010609060101010101" pitchFamily="49" charset="-122"/>
              </a:rPr>
              <a:t>main</a:t>
            </a:r>
            <a:r>
              <a:rPr lang="zh-CN" altLang="en-US" sz="2800" dirty="0">
                <a:ea typeface="黑体" panose="02010609060101010101" pitchFamily="49" charset="-122"/>
              </a:rPr>
              <a:t>方法内直接设置参数</a:t>
            </a:r>
          </a:p>
        </p:txBody>
      </p:sp>
      <p:sp>
        <p:nvSpPr>
          <p:cNvPr id="76804" name="Rectangle 4"/>
          <p:cNvSpPr>
            <a:spLocks noChangeArrowheads="1"/>
          </p:cNvSpPr>
          <p:nvPr/>
        </p:nvSpPr>
        <p:spPr bwMode="auto">
          <a:xfrm>
            <a:off x="712788" y="1860619"/>
            <a:ext cx="80899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a:t>
            </a:r>
            <a:r>
              <a:rPr lang="zh-CN" altLang="en-US" dirty="0"/>
              <a:t>程序</a:t>
            </a:r>
            <a:r>
              <a:rPr lang="en-US" altLang="zh-CN" dirty="0"/>
              <a:t>2-22 】HelloWorld3.java</a:t>
            </a:r>
          </a:p>
          <a:p>
            <a:pPr eaLnBrk="1" hangingPunct="1"/>
            <a:r>
              <a:rPr lang="en-US" altLang="zh-CN" dirty="0"/>
              <a:t>public class HelloWorld3{</a:t>
            </a:r>
          </a:p>
          <a:p>
            <a:pPr eaLnBrk="1" hangingPunct="1"/>
            <a:r>
              <a:rPr lang="en-US" altLang="zh-CN" dirty="0"/>
              <a:t>	public static void main(String[] </a:t>
            </a:r>
            <a:r>
              <a:rPr lang="en-US" altLang="zh-CN" dirty="0" err="1"/>
              <a:t>args</a:t>
            </a:r>
            <a:r>
              <a:rPr lang="en-US" altLang="zh-CN" dirty="0"/>
              <a:t>){</a:t>
            </a:r>
          </a:p>
          <a:p>
            <a:pPr eaLnBrk="1" hangingPunct="1"/>
            <a:r>
              <a:rPr lang="en-US" altLang="zh-CN" dirty="0"/>
              <a:t>                     String[]  array={"</a:t>
            </a:r>
            <a:r>
              <a:rPr lang="en-US" altLang="zh-CN" dirty="0" err="1"/>
              <a:t>abc</a:t>
            </a:r>
            <a:r>
              <a:rPr lang="en-US" altLang="zh-CN" dirty="0"/>
              <a:t>","d","</a:t>
            </a:r>
            <a:r>
              <a:rPr lang="en-US" altLang="zh-CN" dirty="0" err="1"/>
              <a:t>ef</a:t>
            </a:r>
            <a:r>
              <a:rPr lang="en-US" altLang="zh-CN" dirty="0"/>
              <a:t>"};  </a:t>
            </a:r>
          </a:p>
          <a:p>
            <a:pPr eaLnBrk="1" hangingPunct="1"/>
            <a:r>
              <a:rPr lang="en-US" altLang="zh-CN" dirty="0"/>
              <a:t>		</a:t>
            </a:r>
            <a:r>
              <a:rPr lang="en-US" altLang="zh-CN" dirty="0" err="1"/>
              <a:t>System.out.println</a:t>
            </a:r>
            <a:r>
              <a:rPr lang="en-US" altLang="zh-CN" dirty="0"/>
              <a:t>("</a:t>
            </a:r>
            <a:r>
              <a:rPr lang="zh-CN" altLang="en-US" dirty="0"/>
              <a:t>第一个参数： </a:t>
            </a:r>
            <a:r>
              <a:rPr lang="en-US" altLang="zh-CN" dirty="0"/>
              <a:t>"+array[0]+</a:t>
            </a:r>
          </a:p>
          <a:p>
            <a:pPr eaLnBrk="1" hangingPunct="1"/>
            <a:r>
              <a:rPr lang="en-US" altLang="zh-CN" dirty="0"/>
              <a:t>                                                   "  </a:t>
            </a:r>
            <a:r>
              <a:rPr lang="zh-CN" altLang="en-US" dirty="0"/>
              <a:t>第二个参数： </a:t>
            </a:r>
            <a:r>
              <a:rPr lang="en-US" altLang="zh-CN" dirty="0"/>
              <a:t>"+array[1]+</a:t>
            </a:r>
          </a:p>
          <a:p>
            <a:pPr eaLnBrk="1" hangingPunct="1"/>
            <a:r>
              <a:rPr lang="en-US" altLang="zh-CN" dirty="0"/>
              <a:t>                                                   "  </a:t>
            </a:r>
            <a:r>
              <a:rPr lang="zh-CN" altLang="en-US" dirty="0"/>
              <a:t>第三个参数： </a:t>
            </a:r>
            <a:r>
              <a:rPr lang="en-US" altLang="zh-CN" dirty="0"/>
              <a:t>"+array[2]);</a:t>
            </a:r>
          </a:p>
          <a:p>
            <a:pPr eaLnBrk="1" hangingPunct="1"/>
            <a:r>
              <a:rPr lang="en-US" altLang="zh-CN" dirty="0"/>
              <a:t>            }</a:t>
            </a:r>
          </a:p>
          <a:p>
            <a:pPr eaLnBrk="1" hangingPunct="1"/>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CC99F49-4C7B-4CD2-8DAA-F6C3C6FD01F7}"/>
              </a:ext>
            </a:extLst>
          </p:cNvPr>
          <p:cNvSpPr>
            <a:spLocks noGrp="1" noChangeArrowheads="1"/>
          </p:cNvSpPr>
          <p:nvPr>
            <p:ph type="title"/>
          </p:nvPr>
        </p:nvSpPr>
        <p:spPr/>
        <p:txBody>
          <a:bodyPr/>
          <a:lstStyle/>
          <a:p>
            <a:pPr eaLnBrk="1" hangingPunct="1">
              <a:defRPr/>
            </a:pPr>
            <a:r>
              <a:rPr lang="en-US" altLang="zh-CN"/>
              <a:t>Java</a:t>
            </a:r>
            <a:r>
              <a:rPr lang="zh-CN" altLang="en-US"/>
              <a:t>关键字</a:t>
            </a:r>
          </a:p>
        </p:txBody>
      </p:sp>
      <p:sp>
        <p:nvSpPr>
          <p:cNvPr id="11267" name="Rectangle 3"/>
          <p:cNvSpPr>
            <a:spLocks noGrp="1" noChangeArrowheads="1"/>
          </p:cNvSpPr>
          <p:nvPr>
            <p:ph type="body" idx="1"/>
          </p:nvPr>
        </p:nvSpPr>
        <p:spPr>
          <a:xfrm>
            <a:off x="468313" y="979488"/>
            <a:ext cx="8229600" cy="1873250"/>
          </a:xfrm>
        </p:spPr>
        <p:txBody>
          <a:bodyPr/>
          <a:lstStyle/>
          <a:p>
            <a:pPr eaLnBrk="1" hangingPunct="1">
              <a:buClr>
                <a:srgbClr val="FF0000"/>
              </a:buClr>
              <a:buFont typeface="Wingdings" panose="05000000000000000000" pitchFamily="2" charset="2"/>
              <a:buChar char="Ø"/>
            </a:pPr>
            <a:r>
              <a:rPr lang="zh-CN" altLang="en-US" b="1"/>
              <a:t>具有特殊含义的字符序列</a:t>
            </a:r>
          </a:p>
          <a:p>
            <a:pPr lvl="1" eaLnBrk="1" hangingPunct="1"/>
            <a:r>
              <a:rPr lang="zh-CN" altLang="en-US" b="1"/>
              <a:t>例如： </a:t>
            </a:r>
            <a:r>
              <a:rPr lang="en-US" altLang="zh-CN" b="1">
                <a:solidFill>
                  <a:srgbClr val="FF0000"/>
                </a:solidFill>
              </a:rPr>
              <a:t>public</a:t>
            </a:r>
            <a:r>
              <a:rPr lang="zh-CN" altLang="en-US" b="1"/>
              <a:t>、 </a:t>
            </a:r>
            <a:r>
              <a:rPr lang="en-US" altLang="zh-CN" b="1">
                <a:solidFill>
                  <a:srgbClr val="FF0000"/>
                </a:solidFill>
              </a:rPr>
              <a:t>static</a:t>
            </a:r>
            <a:r>
              <a:rPr lang="zh-CN" altLang="en-US" b="1"/>
              <a:t>和</a:t>
            </a:r>
            <a:r>
              <a:rPr lang="en-US" altLang="zh-CN" b="1">
                <a:solidFill>
                  <a:srgbClr val="FF0000"/>
                </a:solidFill>
              </a:rPr>
              <a:t>class</a:t>
            </a:r>
            <a:r>
              <a:rPr lang="en-US" altLang="zh-CN" b="1"/>
              <a:t> </a:t>
            </a:r>
          </a:p>
          <a:p>
            <a:pPr lvl="1" eaLnBrk="1" hangingPunct="1"/>
            <a:r>
              <a:rPr lang="zh-CN" altLang="en-US" b="1"/>
              <a:t>具有特殊用途，不能作为变量名、方法名和类名</a:t>
            </a:r>
          </a:p>
          <a:p>
            <a:pPr eaLnBrk="1" hangingPunct="1">
              <a:buFont typeface="Wingdings" panose="05000000000000000000" pitchFamily="2" charset="2"/>
              <a:buNone/>
            </a:pPr>
            <a:endParaRPr lang="zh-CN" altLang="en-US"/>
          </a:p>
        </p:txBody>
      </p:sp>
      <p:pic>
        <p:nvPicPr>
          <p:cNvPr id="11268" name="Picture 4"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92375"/>
            <a:ext cx="63627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17D9EF4-776F-4C01-9EAF-A04986AF1ED1}"/>
              </a:ext>
            </a:extLst>
          </p:cNvPr>
          <p:cNvSpPr>
            <a:spLocks noGrp="1" noChangeArrowheads="1"/>
          </p:cNvSpPr>
          <p:nvPr>
            <p:ph type="title" idx="4294967295"/>
          </p:nvPr>
        </p:nvSpPr>
        <p:spPr>
          <a:xfrm>
            <a:off x="700088" y="122238"/>
            <a:ext cx="7772400" cy="461962"/>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b="1">
                <a:effectLst/>
              </a:rPr>
              <a:t>2.6 </a:t>
            </a:r>
            <a:r>
              <a:rPr lang="zh-CN" altLang="en-US" b="1">
                <a:effectLst/>
              </a:rPr>
              <a:t>输入参数方式</a:t>
            </a:r>
            <a:endParaRPr lang="zh-CN" altLang="zh-CN" b="1">
              <a:effectLst/>
            </a:endParaRPr>
          </a:p>
        </p:txBody>
      </p:sp>
      <p:sp>
        <p:nvSpPr>
          <p:cNvPr id="77827" name="Text Box 3"/>
          <p:cNvSpPr txBox="1">
            <a:spLocks noChangeArrowheads="1"/>
          </p:cNvSpPr>
          <p:nvPr/>
        </p:nvSpPr>
        <p:spPr bwMode="auto">
          <a:xfrm>
            <a:off x="633413" y="1028700"/>
            <a:ext cx="491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spcBef>
                <a:spcPct val="0"/>
              </a:spcBef>
              <a:buClr>
                <a:srgbClr val="00FF00"/>
              </a:buClr>
              <a:buFont typeface="Wingdings" panose="05000000000000000000" pitchFamily="2" charset="2"/>
              <a:buChar char="v"/>
            </a:pPr>
            <a:r>
              <a:rPr lang="zh-CN" altLang="en-US" sz="2800">
                <a:ea typeface="黑体" panose="02010609060101010101" pitchFamily="49" charset="-122"/>
              </a:rPr>
              <a:t>使用</a:t>
            </a:r>
            <a:r>
              <a:rPr lang="en-US" altLang="zh-CN" sz="2800">
                <a:ea typeface="黑体" panose="02010609060101010101" pitchFamily="49" charset="-122"/>
              </a:rPr>
              <a:t>JOptionPane</a:t>
            </a:r>
            <a:r>
              <a:rPr lang="zh-CN" altLang="en-US" sz="2800">
                <a:ea typeface="黑体" panose="02010609060101010101" pitchFamily="49" charset="-122"/>
              </a:rPr>
              <a:t>类进行输入</a:t>
            </a:r>
          </a:p>
        </p:txBody>
      </p:sp>
      <p:sp>
        <p:nvSpPr>
          <p:cNvPr id="77828" name="Rectangle 4"/>
          <p:cNvSpPr>
            <a:spLocks noChangeArrowheads="1"/>
          </p:cNvSpPr>
          <p:nvPr/>
        </p:nvSpPr>
        <p:spPr bwMode="auto">
          <a:xfrm>
            <a:off x="712788" y="1744653"/>
            <a:ext cx="80899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a:t>//【</a:t>
            </a:r>
            <a:r>
              <a:rPr lang="zh-CN" altLang="en-US" dirty="0"/>
              <a:t>程序</a:t>
            </a:r>
            <a:r>
              <a:rPr lang="en-US" altLang="zh-CN" dirty="0"/>
              <a:t>2-23 】HelloWorld4.java</a:t>
            </a:r>
          </a:p>
          <a:p>
            <a:pPr eaLnBrk="1" hangingPunct="1">
              <a:spcBef>
                <a:spcPct val="0"/>
              </a:spcBef>
            </a:pPr>
            <a:r>
              <a:rPr lang="en-US" altLang="zh-CN" dirty="0"/>
              <a:t>import </a:t>
            </a:r>
            <a:r>
              <a:rPr lang="en-US" altLang="zh-CN" dirty="0" err="1"/>
              <a:t>javax.swing.JOptionPane</a:t>
            </a:r>
            <a:r>
              <a:rPr lang="en-US" altLang="zh-CN" dirty="0"/>
              <a:t>; //</a:t>
            </a:r>
            <a:r>
              <a:rPr lang="zh-CN" altLang="en-US" dirty="0"/>
              <a:t>导入</a:t>
            </a:r>
            <a:r>
              <a:rPr lang="en-US" altLang="zh-CN" dirty="0" err="1"/>
              <a:t>JOptionPane</a:t>
            </a:r>
            <a:r>
              <a:rPr lang="zh-CN" altLang="en-US" dirty="0"/>
              <a:t>类 </a:t>
            </a:r>
            <a:endParaRPr lang="en-US" altLang="zh-CN" dirty="0"/>
          </a:p>
          <a:p>
            <a:pPr eaLnBrk="1" hangingPunct="1">
              <a:spcBef>
                <a:spcPct val="0"/>
              </a:spcBef>
            </a:pPr>
            <a:r>
              <a:rPr lang="en-US" altLang="zh-CN" dirty="0"/>
              <a:t>public class HelloWorld4{</a:t>
            </a:r>
          </a:p>
          <a:p>
            <a:pPr eaLnBrk="1" hangingPunct="1">
              <a:spcBef>
                <a:spcPct val="0"/>
              </a:spcBef>
            </a:pPr>
            <a:r>
              <a:rPr lang="en-US" altLang="zh-CN" dirty="0"/>
              <a:t>	public static void main(String[] </a:t>
            </a:r>
            <a:r>
              <a:rPr lang="en-US" altLang="zh-CN" dirty="0" err="1"/>
              <a:t>args</a:t>
            </a:r>
            <a:r>
              <a:rPr lang="en-US" altLang="zh-CN" dirty="0"/>
              <a:t>){</a:t>
            </a:r>
          </a:p>
          <a:p>
            <a:pPr algn="ctr" eaLnBrk="1" hangingPunct="1">
              <a:spcBef>
                <a:spcPct val="0"/>
              </a:spcBef>
            </a:pPr>
            <a:r>
              <a:rPr lang="en-US" altLang="zh-CN" dirty="0"/>
              <a:t>                        String </a:t>
            </a:r>
            <a:r>
              <a:rPr lang="en-US" altLang="zh-CN" dirty="0" err="1"/>
              <a:t>ss</a:t>
            </a:r>
            <a:r>
              <a:rPr lang="en-US" altLang="zh-CN" dirty="0"/>
              <a:t> = </a:t>
            </a:r>
            <a:r>
              <a:rPr lang="en-US" altLang="zh-CN" dirty="0" err="1"/>
              <a:t>JOptionPane.showInputDialog</a:t>
            </a:r>
            <a:r>
              <a:rPr lang="en-US" altLang="zh-CN" dirty="0"/>
              <a:t>("</a:t>
            </a:r>
            <a:r>
              <a:rPr lang="zh-CN" altLang="en-US" dirty="0"/>
              <a:t>请输入一个数</a:t>
            </a:r>
            <a:r>
              <a:rPr lang="en-US" altLang="zh-CN" dirty="0"/>
              <a:t>", "");</a:t>
            </a:r>
          </a:p>
          <a:p>
            <a:pPr algn="ctr" eaLnBrk="1" hangingPunct="1">
              <a:spcBef>
                <a:spcPct val="0"/>
              </a:spcBef>
            </a:pPr>
            <a:r>
              <a:rPr lang="en-US" altLang="zh-CN" dirty="0"/>
              <a:t>              </a:t>
            </a:r>
            <a:r>
              <a:rPr lang="en-US" altLang="zh-CN" dirty="0" err="1"/>
              <a:t>System.out.println</a:t>
            </a:r>
            <a:r>
              <a:rPr lang="en-US" altLang="zh-CN" dirty="0"/>
              <a:t>("</a:t>
            </a:r>
            <a:r>
              <a:rPr lang="zh-CN" altLang="en-US" dirty="0"/>
              <a:t>输入参数为： </a:t>
            </a:r>
            <a:r>
              <a:rPr lang="en-US" altLang="zh-CN" dirty="0"/>
              <a:t>" + </a:t>
            </a:r>
            <a:r>
              <a:rPr lang="en-US" altLang="zh-CN" dirty="0" err="1"/>
              <a:t>ss</a:t>
            </a:r>
            <a:r>
              <a:rPr lang="en-US" altLang="zh-CN" dirty="0"/>
              <a:t>); </a:t>
            </a:r>
          </a:p>
          <a:p>
            <a:pPr eaLnBrk="1" hangingPunct="1">
              <a:spcBef>
                <a:spcPct val="0"/>
              </a:spcBef>
            </a:pPr>
            <a:r>
              <a:rPr lang="en-US" altLang="zh-CN" dirty="0"/>
              <a:t>            }</a:t>
            </a:r>
          </a:p>
          <a:p>
            <a:pPr eaLnBrk="1" hangingPunct="1">
              <a:spcBef>
                <a:spcPct val="0"/>
              </a:spcBef>
            </a:pPr>
            <a:r>
              <a:rPr lang="en-US" altLang="zh-CN" dirty="0"/>
              <a:t>} </a:t>
            </a:r>
          </a:p>
        </p:txBody>
      </p:sp>
      <p:pic>
        <p:nvPicPr>
          <p:cNvPr id="819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163" y="4649788"/>
            <a:ext cx="38258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04339DFA-C4DD-40A4-ADB7-87A7267F8582}"/>
              </a:ext>
            </a:extLst>
          </p:cNvPr>
          <p:cNvSpPr>
            <a:spLocks noGrp="1" noChangeArrowheads="1"/>
          </p:cNvSpPr>
          <p:nvPr>
            <p:ph type="title" idx="4294967295"/>
          </p:nvPr>
        </p:nvSpPr>
        <p:spPr>
          <a:xfrm>
            <a:off x="700088" y="122238"/>
            <a:ext cx="7772400" cy="461962"/>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b="1">
                <a:effectLst/>
              </a:rPr>
              <a:t>2.6 </a:t>
            </a:r>
            <a:r>
              <a:rPr lang="zh-CN" altLang="en-US" b="1">
                <a:effectLst/>
              </a:rPr>
              <a:t>输入参数方式</a:t>
            </a:r>
            <a:endParaRPr lang="zh-CN" altLang="zh-CN" b="1">
              <a:effectLst/>
            </a:endParaRPr>
          </a:p>
        </p:txBody>
      </p:sp>
      <p:sp>
        <p:nvSpPr>
          <p:cNvPr id="78851" name="Text Box 3"/>
          <p:cNvSpPr txBox="1">
            <a:spLocks noChangeArrowheads="1"/>
          </p:cNvSpPr>
          <p:nvPr/>
        </p:nvSpPr>
        <p:spPr bwMode="auto">
          <a:xfrm>
            <a:off x="411163" y="1028700"/>
            <a:ext cx="491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spcBef>
                <a:spcPct val="0"/>
              </a:spcBef>
              <a:buClr>
                <a:srgbClr val="00FF00"/>
              </a:buClr>
              <a:buFont typeface="Wingdings" panose="05000000000000000000" pitchFamily="2" charset="2"/>
              <a:buChar char="v"/>
            </a:pPr>
            <a:r>
              <a:rPr lang="zh-CN" altLang="en-US" sz="2800">
                <a:ea typeface="黑体" panose="02010609060101010101" pitchFamily="49" charset="-122"/>
              </a:rPr>
              <a:t>使用输入流进行输入</a:t>
            </a:r>
          </a:p>
        </p:txBody>
      </p:sp>
      <p:sp>
        <p:nvSpPr>
          <p:cNvPr id="78852" name="Rectangle 6"/>
          <p:cNvSpPr>
            <a:spLocks noChangeArrowheads="1"/>
          </p:cNvSpPr>
          <p:nvPr/>
        </p:nvSpPr>
        <p:spPr bwMode="auto">
          <a:xfrm>
            <a:off x="490538" y="1511846"/>
            <a:ext cx="837203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a:t>
            </a:r>
            <a:r>
              <a:rPr lang="zh-CN" altLang="en-US" dirty="0"/>
              <a:t>程序</a:t>
            </a:r>
            <a:r>
              <a:rPr lang="en-US" altLang="zh-CN" dirty="0"/>
              <a:t>2-24】 SysteminReadTest.java</a:t>
            </a:r>
          </a:p>
          <a:p>
            <a:pPr eaLnBrk="1" hangingPunct="1"/>
            <a:r>
              <a:rPr lang="en-US" altLang="zh-CN" dirty="0"/>
              <a:t>import </a:t>
            </a:r>
            <a:r>
              <a:rPr lang="en-US" altLang="zh-CN" dirty="0" err="1"/>
              <a:t>java.io.IOException</a:t>
            </a:r>
            <a:r>
              <a:rPr lang="en-US" altLang="zh-CN" dirty="0"/>
              <a:t>;</a:t>
            </a:r>
          </a:p>
          <a:p>
            <a:pPr eaLnBrk="1" hangingPunct="1"/>
            <a:r>
              <a:rPr lang="en-US" altLang="zh-CN" dirty="0"/>
              <a:t>public class </a:t>
            </a:r>
            <a:r>
              <a:rPr lang="en-US" altLang="zh-CN" dirty="0" err="1"/>
              <a:t>SysteminReadTest</a:t>
            </a:r>
            <a:r>
              <a:rPr lang="en-US" altLang="zh-CN" dirty="0"/>
              <a:t> {</a:t>
            </a:r>
          </a:p>
          <a:p>
            <a:pPr eaLnBrk="1" hangingPunct="1"/>
            <a:r>
              <a:rPr lang="en-US" altLang="zh-CN" dirty="0"/>
              <a:t>	public static void main(String[] </a:t>
            </a:r>
            <a:r>
              <a:rPr lang="en-US" altLang="zh-CN" dirty="0" err="1"/>
              <a:t>args</a:t>
            </a:r>
            <a:r>
              <a:rPr lang="en-US" altLang="zh-CN" dirty="0"/>
              <a:t>) throws </a:t>
            </a:r>
            <a:r>
              <a:rPr lang="en-US" altLang="zh-CN" dirty="0" err="1"/>
              <a:t>IOException</a:t>
            </a:r>
            <a:r>
              <a:rPr lang="en-US" altLang="zh-CN" dirty="0"/>
              <a:t>{</a:t>
            </a:r>
          </a:p>
          <a:p>
            <a:pPr eaLnBrk="1" hangingPunct="1"/>
            <a:r>
              <a:rPr lang="en-US" altLang="zh-CN" dirty="0"/>
              <a:t>		byte[] b = new byte[100];</a:t>
            </a:r>
          </a:p>
          <a:p>
            <a:pPr eaLnBrk="1" hangingPunct="1"/>
            <a:r>
              <a:rPr lang="en-US" altLang="zh-CN" dirty="0"/>
              <a:t>		</a:t>
            </a:r>
            <a:r>
              <a:rPr lang="en-US" altLang="zh-CN" dirty="0" err="1"/>
              <a:t>int</a:t>
            </a:r>
            <a:r>
              <a:rPr lang="en-US" altLang="zh-CN" dirty="0"/>
              <a:t> count = </a:t>
            </a:r>
            <a:r>
              <a:rPr lang="en-US" altLang="zh-CN" dirty="0" err="1">
                <a:solidFill>
                  <a:srgbClr val="FF0000"/>
                </a:solidFill>
              </a:rPr>
              <a:t>System.in.read</a:t>
            </a:r>
            <a:r>
              <a:rPr lang="en-US" altLang="zh-CN" dirty="0"/>
              <a:t>(b);</a:t>
            </a:r>
          </a:p>
          <a:p>
            <a:pPr eaLnBrk="1" hangingPunct="1"/>
            <a:r>
              <a:rPr lang="en-US" altLang="zh-CN" dirty="0"/>
              <a:t>		for (</a:t>
            </a:r>
            <a:r>
              <a:rPr lang="en-US" altLang="zh-CN" dirty="0" err="1"/>
              <a:t>int</a:t>
            </a:r>
            <a:r>
              <a:rPr lang="en-US" altLang="zh-CN" dirty="0"/>
              <a:t> i = 0; i &lt;= count - 1; i++) {</a:t>
            </a:r>
          </a:p>
          <a:p>
            <a:pPr eaLnBrk="1" hangingPunct="1"/>
            <a:r>
              <a:rPr lang="en-US" altLang="zh-CN" dirty="0"/>
              <a:t>			</a:t>
            </a:r>
            <a:r>
              <a:rPr lang="en-US" altLang="zh-CN" dirty="0" err="1"/>
              <a:t>System.out.print</a:t>
            </a:r>
            <a:r>
              <a:rPr lang="en-US" altLang="zh-CN" dirty="0"/>
              <a:t>((char) b[i]);</a:t>
            </a:r>
          </a:p>
          <a:p>
            <a:pPr eaLnBrk="1" hangingPunct="1"/>
            <a:r>
              <a:rPr lang="en-US" altLang="zh-CN" dirty="0"/>
              <a:t>		}</a:t>
            </a:r>
          </a:p>
          <a:p>
            <a:pPr eaLnBrk="1" hangingPunct="1"/>
            <a:r>
              <a:rPr lang="en-US" altLang="zh-CN" dirty="0"/>
              <a:t>            }</a:t>
            </a:r>
          </a:p>
          <a:p>
            <a:pPr eaLnBrk="1" hangingPunct="1"/>
            <a:r>
              <a:rPr lang="en-US" altLang="zh-CN" dirty="0"/>
              <a:t>} </a:t>
            </a:r>
          </a:p>
        </p:txBody>
      </p:sp>
      <p:pic>
        <p:nvPicPr>
          <p:cNvPr id="829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938" y="4805363"/>
            <a:ext cx="4887912"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BEAA908-8014-4E43-B584-E2E9C8BA5EDB}"/>
              </a:ext>
            </a:extLst>
          </p:cNvPr>
          <p:cNvSpPr>
            <a:spLocks noGrp="1" noChangeArrowheads="1"/>
          </p:cNvSpPr>
          <p:nvPr>
            <p:ph type="title" idx="4294967295"/>
          </p:nvPr>
        </p:nvSpPr>
        <p:spPr>
          <a:xfrm>
            <a:off x="700088" y="122238"/>
            <a:ext cx="7772400" cy="461962"/>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b="1">
                <a:effectLst/>
              </a:rPr>
              <a:t>2.6 </a:t>
            </a:r>
            <a:r>
              <a:rPr lang="zh-CN" altLang="en-US" b="1">
                <a:effectLst/>
              </a:rPr>
              <a:t>输入参数方式</a:t>
            </a:r>
            <a:endParaRPr lang="zh-CN" altLang="zh-CN" b="1">
              <a:effectLst/>
            </a:endParaRPr>
          </a:p>
        </p:txBody>
      </p:sp>
      <p:sp>
        <p:nvSpPr>
          <p:cNvPr id="79875" name="Text Box 3"/>
          <p:cNvSpPr txBox="1">
            <a:spLocks noChangeArrowheads="1"/>
          </p:cNvSpPr>
          <p:nvPr/>
        </p:nvSpPr>
        <p:spPr bwMode="auto">
          <a:xfrm>
            <a:off x="411163" y="1028700"/>
            <a:ext cx="491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spcBef>
                <a:spcPct val="0"/>
              </a:spcBef>
              <a:buClr>
                <a:srgbClr val="00FF00"/>
              </a:buClr>
              <a:buFont typeface="Wingdings" panose="05000000000000000000" pitchFamily="2" charset="2"/>
              <a:buChar char="v"/>
            </a:pPr>
            <a:r>
              <a:rPr lang="zh-CN" altLang="en-US" sz="2800">
                <a:ea typeface="黑体" panose="02010609060101010101" pitchFamily="49" charset="-122"/>
              </a:rPr>
              <a:t>使用输入流进行输入</a:t>
            </a:r>
          </a:p>
        </p:txBody>
      </p:sp>
      <p:sp>
        <p:nvSpPr>
          <p:cNvPr id="79876" name="Rectangle 6"/>
          <p:cNvSpPr>
            <a:spLocks noChangeArrowheads="1"/>
          </p:cNvSpPr>
          <p:nvPr/>
        </p:nvSpPr>
        <p:spPr bwMode="auto">
          <a:xfrm>
            <a:off x="471488" y="1533525"/>
            <a:ext cx="709136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dirty="0"/>
              <a:t>//【</a:t>
            </a:r>
            <a:r>
              <a:rPr lang="zh-CN" altLang="en-US" sz="2000" dirty="0"/>
              <a:t>程序</a:t>
            </a:r>
            <a:r>
              <a:rPr lang="en-US" altLang="zh-CN" sz="2000" dirty="0"/>
              <a:t>2-25】 BufferedReaderTest.java</a:t>
            </a:r>
          </a:p>
          <a:p>
            <a:pPr eaLnBrk="1" hangingPunct="1">
              <a:spcBef>
                <a:spcPct val="0"/>
              </a:spcBef>
            </a:pPr>
            <a:r>
              <a:rPr lang="en-US" altLang="zh-CN" sz="2000" dirty="0"/>
              <a:t>import </a:t>
            </a:r>
            <a:r>
              <a:rPr lang="en-US" altLang="zh-CN" sz="2000" dirty="0" err="1"/>
              <a:t>java.io.BufferedReader</a:t>
            </a:r>
            <a:r>
              <a:rPr lang="en-US" altLang="zh-CN" sz="2000" dirty="0"/>
              <a:t>;</a:t>
            </a:r>
          </a:p>
          <a:p>
            <a:pPr eaLnBrk="1" hangingPunct="1">
              <a:spcBef>
                <a:spcPct val="0"/>
              </a:spcBef>
            </a:pPr>
            <a:r>
              <a:rPr lang="en-US" altLang="zh-CN" sz="2000" dirty="0"/>
              <a:t>import </a:t>
            </a:r>
            <a:r>
              <a:rPr lang="en-US" altLang="zh-CN" sz="2000" dirty="0" err="1"/>
              <a:t>java.io.IOException</a:t>
            </a:r>
            <a:r>
              <a:rPr lang="en-US" altLang="zh-CN" sz="2000" dirty="0"/>
              <a:t>;</a:t>
            </a:r>
          </a:p>
          <a:p>
            <a:pPr eaLnBrk="1" hangingPunct="1">
              <a:spcBef>
                <a:spcPct val="0"/>
              </a:spcBef>
            </a:pPr>
            <a:r>
              <a:rPr lang="en-US" altLang="zh-CN" sz="2000" dirty="0"/>
              <a:t>import </a:t>
            </a:r>
            <a:r>
              <a:rPr lang="en-US" altLang="zh-CN" sz="2000" dirty="0" err="1"/>
              <a:t>java.io.InputStreamReader</a:t>
            </a:r>
            <a:r>
              <a:rPr lang="en-US" altLang="zh-CN" sz="2000" dirty="0"/>
              <a:t>;</a:t>
            </a:r>
          </a:p>
          <a:p>
            <a:pPr eaLnBrk="1" hangingPunct="1">
              <a:spcBef>
                <a:spcPct val="0"/>
              </a:spcBef>
            </a:pPr>
            <a:r>
              <a:rPr lang="en-US" altLang="zh-CN" sz="2000" dirty="0"/>
              <a:t>public class </a:t>
            </a:r>
            <a:r>
              <a:rPr lang="en-US" altLang="zh-CN" sz="2000" dirty="0" err="1"/>
              <a:t>BufferedReaderTest</a:t>
            </a:r>
            <a:r>
              <a:rPr lang="en-US" altLang="zh-CN" sz="2000" dirty="0"/>
              <a:t>{</a:t>
            </a:r>
          </a:p>
          <a:p>
            <a:pPr eaLnBrk="1" hangingPunct="1">
              <a:spcBef>
                <a:spcPct val="0"/>
              </a:spcBef>
            </a:pPr>
            <a:r>
              <a:rPr lang="en-US" altLang="zh-CN" sz="2000" dirty="0"/>
              <a:t>	public static void main(String[] </a:t>
            </a:r>
            <a:r>
              <a:rPr lang="en-US" altLang="zh-CN" sz="2000" dirty="0" err="1"/>
              <a:t>args</a:t>
            </a:r>
            <a:r>
              <a:rPr lang="en-US" altLang="zh-CN" sz="2000" dirty="0"/>
              <a:t>) throws </a:t>
            </a:r>
            <a:r>
              <a:rPr lang="en-US" altLang="zh-CN" sz="2000" dirty="0" err="1"/>
              <a:t>IOException</a:t>
            </a:r>
            <a:r>
              <a:rPr lang="en-US" altLang="zh-CN" sz="2000" dirty="0"/>
              <a:t>{</a:t>
            </a:r>
          </a:p>
          <a:p>
            <a:pPr eaLnBrk="1" hangingPunct="1">
              <a:spcBef>
                <a:spcPct val="0"/>
              </a:spcBef>
            </a:pPr>
            <a:r>
              <a:rPr lang="en-US" altLang="zh-CN" sz="2000" dirty="0"/>
              <a:t>		String </a:t>
            </a:r>
            <a:r>
              <a:rPr lang="en-US" altLang="zh-CN" sz="2000" dirty="0" err="1"/>
              <a:t>ss</a:t>
            </a:r>
            <a:r>
              <a:rPr lang="en-US" altLang="zh-CN" sz="2000" dirty="0"/>
              <a:t>;</a:t>
            </a:r>
          </a:p>
          <a:p>
            <a:pPr eaLnBrk="1" hangingPunct="1">
              <a:spcBef>
                <a:spcPct val="0"/>
              </a:spcBef>
            </a:pPr>
            <a:r>
              <a:rPr lang="en-US" altLang="zh-CN" sz="2000" dirty="0"/>
              <a:t>		</a:t>
            </a:r>
            <a:r>
              <a:rPr lang="en-US" altLang="zh-CN" sz="2000" dirty="0" err="1"/>
              <a:t>int</a:t>
            </a:r>
            <a:r>
              <a:rPr lang="en-US" altLang="zh-CN" sz="2000" dirty="0"/>
              <a:t> a;</a:t>
            </a:r>
          </a:p>
          <a:p>
            <a:pPr eaLnBrk="1" hangingPunct="1">
              <a:spcBef>
                <a:spcPct val="0"/>
              </a:spcBef>
            </a:pPr>
            <a:r>
              <a:rPr lang="en-US" altLang="zh-CN" sz="2000" dirty="0"/>
              <a:t>		</a:t>
            </a:r>
            <a:r>
              <a:rPr lang="en-US" altLang="zh-CN" sz="2000" dirty="0" err="1">
                <a:solidFill>
                  <a:srgbClr val="FF0000"/>
                </a:solidFill>
              </a:rPr>
              <a:t>BufferedReader</a:t>
            </a:r>
            <a:r>
              <a:rPr lang="en-US" altLang="zh-CN" sz="2000" dirty="0">
                <a:solidFill>
                  <a:srgbClr val="FF0000"/>
                </a:solidFill>
              </a:rPr>
              <a:t> </a:t>
            </a:r>
            <a:r>
              <a:rPr lang="en-US" altLang="zh-CN" sz="2000" dirty="0" err="1">
                <a:solidFill>
                  <a:srgbClr val="FF0000"/>
                </a:solidFill>
              </a:rPr>
              <a:t>buf</a:t>
            </a:r>
            <a:r>
              <a:rPr lang="en-US" altLang="zh-CN" sz="2000" dirty="0">
                <a:solidFill>
                  <a:srgbClr val="FF0000"/>
                </a:solidFill>
              </a:rPr>
              <a:t> = new </a:t>
            </a:r>
            <a:r>
              <a:rPr lang="en-US" altLang="zh-CN" sz="2000" dirty="0" err="1">
                <a:solidFill>
                  <a:srgbClr val="FF0000"/>
                </a:solidFill>
              </a:rPr>
              <a:t>BufferedReader</a:t>
            </a:r>
            <a:r>
              <a:rPr lang="en-US" altLang="zh-CN" sz="2000" dirty="0">
                <a:solidFill>
                  <a:srgbClr val="FF0000"/>
                </a:solidFill>
              </a:rPr>
              <a:t>(</a:t>
            </a:r>
          </a:p>
          <a:p>
            <a:pPr eaLnBrk="1" hangingPunct="1">
              <a:spcBef>
                <a:spcPct val="0"/>
              </a:spcBef>
            </a:pPr>
            <a:r>
              <a:rPr lang="en-US" altLang="zh-CN" sz="2000" dirty="0">
                <a:solidFill>
                  <a:srgbClr val="FF0000"/>
                </a:solidFill>
              </a:rPr>
              <a:t>                                           new </a:t>
            </a:r>
            <a:r>
              <a:rPr lang="en-US" altLang="zh-CN" sz="2000" dirty="0" err="1">
                <a:solidFill>
                  <a:srgbClr val="FF0000"/>
                </a:solidFill>
              </a:rPr>
              <a:t>InputStreamReader</a:t>
            </a:r>
            <a:r>
              <a:rPr lang="en-US" altLang="zh-CN" sz="2000" dirty="0">
                <a:solidFill>
                  <a:srgbClr val="FF0000"/>
                </a:solidFill>
              </a:rPr>
              <a:t>(System.in));</a:t>
            </a:r>
          </a:p>
          <a:p>
            <a:pPr eaLnBrk="1" hangingPunct="1">
              <a:spcBef>
                <a:spcPct val="0"/>
              </a:spcBef>
            </a:pPr>
            <a:r>
              <a:rPr lang="en-US" altLang="zh-CN" sz="2000" dirty="0"/>
              <a:t>		</a:t>
            </a:r>
            <a:r>
              <a:rPr lang="en-US" altLang="zh-CN" sz="2000" dirty="0" err="1"/>
              <a:t>System.out.println</a:t>
            </a:r>
            <a:r>
              <a:rPr lang="en-US" altLang="zh-CN" sz="2000" dirty="0"/>
              <a:t>("</a:t>
            </a:r>
            <a:r>
              <a:rPr lang="zh-CN" altLang="en-US" sz="2000" dirty="0"/>
              <a:t>请输入一个数：</a:t>
            </a:r>
            <a:r>
              <a:rPr lang="en-US" altLang="zh-CN" sz="2000" dirty="0"/>
              <a:t>");</a:t>
            </a:r>
          </a:p>
          <a:p>
            <a:pPr eaLnBrk="1" hangingPunct="1">
              <a:spcBef>
                <a:spcPct val="0"/>
              </a:spcBef>
            </a:pPr>
            <a:r>
              <a:rPr lang="en-US" altLang="zh-CN" sz="2000" dirty="0"/>
              <a:t>		</a:t>
            </a:r>
            <a:r>
              <a:rPr lang="en-US" altLang="zh-CN" sz="2000" dirty="0" err="1"/>
              <a:t>ss</a:t>
            </a:r>
            <a:r>
              <a:rPr lang="en-US" altLang="zh-CN" sz="2000" dirty="0"/>
              <a:t> = </a:t>
            </a:r>
            <a:r>
              <a:rPr lang="en-US" altLang="zh-CN" sz="2000" dirty="0" err="1"/>
              <a:t>buf.readLine</a:t>
            </a:r>
            <a:r>
              <a:rPr lang="en-US" altLang="zh-CN" sz="2000" dirty="0"/>
              <a:t>();</a:t>
            </a:r>
          </a:p>
          <a:p>
            <a:pPr eaLnBrk="1" hangingPunct="1">
              <a:spcBef>
                <a:spcPct val="0"/>
              </a:spcBef>
            </a:pPr>
            <a:r>
              <a:rPr lang="en-US" altLang="zh-CN" sz="2000" dirty="0"/>
              <a:t>		a = </a:t>
            </a:r>
            <a:r>
              <a:rPr lang="en-US" altLang="zh-CN" sz="2000" dirty="0" err="1"/>
              <a:t>Integer.parseInt</a:t>
            </a:r>
            <a:r>
              <a:rPr lang="en-US" altLang="zh-CN" sz="2000" dirty="0"/>
              <a:t>(</a:t>
            </a:r>
            <a:r>
              <a:rPr lang="en-US" altLang="zh-CN" sz="2000" dirty="0" err="1"/>
              <a:t>ss</a:t>
            </a:r>
            <a:r>
              <a:rPr lang="en-US" altLang="zh-CN" sz="2000" dirty="0"/>
              <a:t>);</a:t>
            </a:r>
          </a:p>
          <a:p>
            <a:pPr eaLnBrk="1" hangingPunct="1">
              <a:spcBef>
                <a:spcPct val="0"/>
              </a:spcBef>
            </a:pPr>
            <a:r>
              <a:rPr lang="en-US" altLang="zh-CN" sz="2000" dirty="0"/>
              <a:t>		</a:t>
            </a:r>
            <a:r>
              <a:rPr lang="en-US" altLang="zh-CN" sz="2000" dirty="0" err="1"/>
              <a:t>System.out.println</a:t>
            </a:r>
            <a:r>
              <a:rPr lang="en-US" altLang="zh-CN" sz="2000" dirty="0"/>
              <a:t>("</a:t>
            </a:r>
            <a:r>
              <a:rPr lang="zh-CN" altLang="en-US" sz="2000" dirty="0"/>
              <a:t>输入的数为：</a:t>
            </a:r>
            <a:r>
              <a:rPr lang="en-US" altLang="zh-CN" sz="2000" dirty="0"/>
              <a:t>" + a);</a:t>
            </a:r>
          </a:p>
          <a:p>
            <a:pPr eaLnBrk="1" hangingPunct="1">
              <a:spcBef>
                <a:spcPct val="0"/>
              </a:spcBef>
            </a:pPr>
            <a:r>
              <a:rPr lang="en-US" altLang="zh-CN" sz="2000" dirty="0"/>
              <a:t>	}</a:t>
            </a:r>
          </a:p>
          <a:p>
            <a:pPr eaLnBrk="1" hangingPunct="1">
              <a:spcBef>
                <a:spcPct val="0"/>
              </a:spcBef>
            </a:pPr>
            <a:r>
              <a:rPr lang="en-US" altLang="zh-CN" sz="2000" dirty="0"/>
              <a:t>} </a:t>
            </a:r>
          </a:p>
        </p:txBody>
      </p:sp>
      <p:pic>
        <p:nvPicPr>
          <p:cNvPr id="839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663" y="1146175"/>
            <a:ext cx="380365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51DD3E9-0596-4C16-9A50-0CFE6BBAD87A}"/>
              </a:ext>
            </a:extLst>
          </p:cNvPr>
          <p:cNvSpPr>
            <a:spLocks noGrp="1" noChangeArrowheads="1"/>
          </p:cNvSpPr>
          <p:nvPr>
            <p:ph type="title" idx="4294967295"/>
          </p:nvPr>
        </p:nvSpPr>
        <p:spPr>
          <a:xfrm>
            <a:off x="700088" y="122238"/>
            <a:ext cx="7772400" cy="461962"/>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b="1">
                <a:effectLst/>
              </a:rPr>
              <a:t>2.6 </a:t>
            </a:r>
            <a:r>
              <a:rPr lang="zh-CN" altLang="en-US" b="1">
                <a:effectLst/>
              </a:rPr>
              <a:t>输入参数方式</a:t>
            </a:r>
            <a:endParaRPr lang="zh-CN" altLang="zh-CN" b="1">
              <a:effectLst/>
            </a:endParaRPr>
          </a:p>
        </p:txBody>
      </p:sp>
      <p:sp>
        <p:nvSpPr>
          <p:cNvPr id="80899" name="Text Box 3"/>
          <p:cNvSpPr txBox="1">
            <a:spLocks noChangeArrowheads="1"/>
          </p:cNvSpPr>
          <p:nvPr/>
        </p:nvSpPr>
        <p:spPr bwMode="auto">
          <a:xfrm>
            <a:off x="411163" y="1028700"/>
            <a:ext cx="491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spcBef>
                <a:spcPct val="0"/>
              </a:spcBef>
              <a:buClr>
                <a:srgbClr val="00FF00"/>
              </a:buClr>
              <a:buFont typeface="Wingdings" panose="05000000000000000000" pitchFamily="2" charset="2"/>
              <a:buChar char="v"/>
            </a:pPr>
            <a:r>
              <a:rPr lang="zh-CN" altLang="en-US" sz="2800">
                <a:ea typeface="黑体" panose="02010609060101010101" pitchFamily="49" charset="-122"/>
              </a:rPr>
              <a:t>使用</a:t>
            </a:r>
            <a:r>
              <a:rPr lang="en-US" altLang="zh-CN" sz="2800">
                <a:ea typeface="黑体" panose="02010609060101010101" pitchFamily="49" charset="-122"/>
              </a:rPr>
              <a:t>Scanner</a:t>
            </a:r>
            <a:r>
              <a:rPr lang="zh-CN" altLang="en-US" sz="2800">
                <a:ea typeface="黑体" panose="02010609060101010101" pitchFamily="49" charset="-122"/>
              </a:rPr>
              <a:t>类来输入</a:t>
            </a:r>
            <a:r>
              <a:rPr lang="zh-CN" altLang="en-US">
                <a:ea typeface="黑体" panose="02010609060101010101" pitchFamily="49" charset="-122"/>
              </a:rPr>
              <a:t> </a:t>
            </a:r>
          </a:p>
        </p:txBody>
      </p:sp>
      <p:sp>
        <p:nvSpPr>
          <p:cNvPr id="80900" name="Rectangle 6"/>
          <p:cNvSpPr>
            <a:spLocks noChangeArrowheads="1"/>
          </p:cNvSpPr>
          <p:nvPr/>
        </p:nvSpPr>
        <p:spPr bwMode="auto">
          <a:xfrm>
            <a:off x="492125" y="1564233"/>
            <a:ext cx="769954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a:t>//【</a:t>
            </a:r>
            <a:r>
              <a:rPr lang="zh-CN" altLang="en-US" dirty="0"/>
              <a:t>程序</a:t>
            </a:r>
            <a:r>
              <a:rPr lang="en-US" altLang="zh-CN" dirty="0"/>
              <a:t>2-26</a:t>
            </a:r>
            <a:r>
              <a:rPr lang="en-US" altLang="zh-CN"/>
              <a:t>】 ScannerTest.java</a:t>
            </a:r>
            <a:endParaRPr lang="en-US" altLang="zh-CN" dirty="0"/>
          </a:p>
          <a:p>
            <a:pPr eaLnBrk="1" hangingPunct="1">
              <a:spcBef>
                <a:spcPct val="0"/>
              </a:spcBef>
            </a:pPr>
            <a:r>
              <a:rPr lang="en-US" altLang="zh-CN" dirty="0"/>
              <a:t>import </a:t>
            </a:r>
            <a:r>
              <a:rPr lang="en-US" altLang="zh-CN" dirty="0" err="1"/>
              <a:t>java.util.Scanner</a:t>
            </a:r>
            <a:r>
              <a:rPr lang="en-US" altLang="zh-CN" dirty="0"/>
              <a:t>; //</a:t>
            </a:r>
            <a:r>
              <a:rPr lang="zh-CN" altLang="en-US" dirty="0"/>
              <a:t>导入</a:t>
            </a:r>
            <a:r>
              <a:rPr lang="en-US" altLang="zh-CN" dirty="0"/>
              <a:t>Scanner</a:t>
            </a:r>
            <a:r>
              <a:rPr lang="zh-CN" altLang="en-US" dirty="0"/>
              <a:t>类</a:t>
            </a:r>
          </a:p>
          <a:p>
            <a:pPr eaLnBrk="1" hangingPunct="1">
              <a:spcBef>
                <a:spcPct val="0"/>
              </a:spcBef>
            </a:pPr>
            <a:r>
              <a:rPr lang="en-US" altLang="zh-CN" dirty="0"/>
              <a:t>public class </a:t>
            </a:r>
            <a:r>
              <a:rPr lang="en-US" altLang="zh-CN" dirty="0" err="1"/>
              <a:t>ScannerTest</a:t>
            </a:r>
            <a:r>
              <a:rPr lang="en-US" altLang="zh-CN" dirty="0"/>
              <a:t>{</a:t>
            </a:r>
          </a:p>
          <a:p>
            <a:pPr eaLnBrk="1" hangingPunct="1">
              <a:spcBef>
                <a:spcPct val="0"/>
              </a:spcBef>
            </a:pPr>
            <a:r>
              <a:rPr lang="en-US" altLang="zh-CN" dirty="0"/>
              <a:t>	public static void main(String[] </a:t>
            </a:r>
            <a:r>
              <a:rPr lang="en-US" altLang="zh-CN" dirty="0" err="1"/>
              <a:t>args</a:t>
            </a:r>
            <a:r>
              <a:rPr lang="en-US" altLang="zh-CN" dirty="0"/>
              <a:t>){</a:t>
            </a:r>
          </a:p>
          <a:p>
            <a:pPr eaLnBrk="1" hangingPunct="1">
              <a:spcBef>
                <a:spcPct val="0"/>
              </a:spcBef>
            </a:pPr>
            <a:r>
              <a:rPr lang="en-US" altLang="zh-CN" dirty="0"/>
              <a:t>		</a:t>
            </a:r>
            <a:r>
              <a:rPr lang="en-US" altLang="zh-CN" dirty="0">
                <a:solidFill>
                  <a:srgbClr val="FF0000"/>
                </a:solidFill>
              </a:rPr>
              <a:t>Scanner scan = new Scanner(System.in);</a:t>
            </a:r>
          </a:p>
          <a:p>
            <a:pPr eaLnBrk="1" hangingPunct="1">
              <a:spcBef>
                <a:spcPct val="0"/>
              </a:spcBef>
            </a:pPr>
            <a:r>
              <a:rPr lang="en-US" altLang="zh-CN" dirty="0"/>
              <a:t>		</a:t>
            </a:r>
            <a:r>
              <a:rPr lang="en-US" altLang="zh-CN" dirty="0" err="1"/>
              <a:t>int</a:t>
            </a:r>
            <a:r>
              <a:rPr lang="en-US" altLang="zh-CN" dirty="0"/>
              <a:t> a;</a:t>
            </a:r>
          </a:p>
          <a:p>
            <a:pPr eaLnBrk="1" hangingPunct="1">
              <a:spcBef>
                <a:spcPct val="0"/>
              </a:spcBef>
            </a:pPr>
            <a:r>
              <a:rPr lang="en-US" altLang="zh-CN" dirty="0"/>
              <a:t>		</a:t>
            </a:r>
            <a:r>
              <a:rPr lang="en-US" altLang="zh-CN" dirty="0" err="1"/>
              <a:t>System.out.println</a:t>
            </a:r>
            <a:r>
              <a:rPr lang="en-US" altLang="zh-CN" dirty="0"/>
              <a:t>("</a:t>
            </a:r>
            <a:r>
              <a:rPr lang="zh-CN" altLang="en-US" dirty="0"/>
              <a:t>请输入数据</a:t>
            </a:r>
            <a:r>
              <a:rPr lang="en-US" altLang="zh-CN" dirty="0"/>
              <a:t>:");</a:t>
            </a:r>
          </a:p>
          <a:p>
            <a:pPr eaLnBrk="1" hangingPunct="1">
              <a:spcBef>
                <a:spcPct val="0"/>
              </a:spcBef>
            </a:pPr>
            <a:r>
              <a:rPr lang="en-US" altLang="zh-CN" dirty="0"/>
              <a:t>		a = </a:t>
            </a:r>
            <a:r>
              <a:rPr lang="en-US" altLang="zh-CN" dirty="0" err="1">
                <a:solidFill>
                  <a:srgbClr val="FF0000"/>
                </a:solidFill>
              </a:rPr>
              <a:t>scan.nextInt</a:t>
            </a:r>
            <a:r>
              <a:rPr lang="en-US" altLang="zh-CN" dirty="0"/>
              <a:t>();</a:t>
            </a:r>
          </a:p>
          <a:p>
            <a:pPr eaLnBrk="1" hangingPunct="1">
              <a:spcBef>
                <a:spcPct val="0"/>
              </a:spcBef>
            </a:pPr>
            <a:r>
              <a:rPr lang="en-US" altLang="zh-CN" dirty="0"/>
              <a:t>		</a:t>
            </a:r>
            <a:r>
              <a:rPr lang="en-US" altLang="zh-CN" dirty="0" err="1"/>
              <a:t>System.out.println</a:t>
            </a:r>
            <a:r>
              <a:rPr lang="en-US" altLang="zh-CN" dirty="0"/>
              <a:t>("</a:t>
            </a:r>
            <a:r>
              <a:rPr lang="zh-CN" altLang="en-US" dirty="0"/>
              <a:t>输入的数据是：</a:t>
            </a:r>
            <a:r>
              <a:rPr lang="en-US" altLang="zh-CN" dirty="0"/>
              <a:t>\n" + a);</a:t>
            </a:r>
          </a:p>
          <a:p>
            <a:pPr eaLnBrk="1" hangingPunct="1">
              <a:spcBef>
                <a:spcPct val="0"/>
              </a:spcBef>
            </a:pPr>
            <a:r>
              <a:rPr lang="en-US" altLang="zh-CN" dirty="0"/>
              <a:t>	}</a:t>
            </a:r>
          </a:p>
          <a:p>
            <a:pPr eaLnBrk="1" hangingPunct="1">
              <a:spcBef>
                <a:spcPct val="0"/>
              </a:spcBef>
            </a:pPr>
            <a:r>
              <a:rPr lang="en-US" altLang="zh-CN" dirty="0"/>
              <a:t>} </a:t>
            </a:r>
          </a:p>
        </p:txBody>
      </p:sp>
      <p:pic>
        <p:nvPicPr>
          <p:cNvPr id="849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238" y="5006975"/>
            <a:ext cx="349885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2BAB654-721E-4EBB-9C8B-79B2B7335B99}"/>
              </a:ext>
            </a:extLst>
          </p:cNvPr>
          <p:cNvSpPr>
            <a:spLocks noGrp="1" noChangeArrowheads="1"/>
          </p:cNvSpPr>
          <p:nvPr>
            <p:ph type="title" idx="4294967295"/>
          </p:nvPr>
        </p:nvSpPr>
        <p:spPr>
          <a:xfrm>
            <a:off x="912813" y="122238"/>
            <a:ext cx="2609850" cy="457200"/>
          </a:xfrm>
        </p:spPr>
        <p:txBody>
          <a:bodyPr/>
          <a:lstStyle/>
          <a:p>
            <a:pPr>
              <a:defRPr/>
            </a:pPr>
            <a:r>
              <a:rPr lang="zh-CN" altLang="en-US"/>
              <a:t>本章小节</a:t>
            </a:r>
          </a:p>
        </p:txBody>
      </p:sp>
      <p:sp>
        <p:nvSpPr>
          <p:cNvPr id="81923" name="Rectangle 116"/>
          <p:cNvSpPr>
            <a:spLocks noChangeArrowheads="1"/>
          </p:cNvSpPr>
          <p:nvPr/>
        </p:nvSpPr>
        <p:spPr bwMode="auto">
          <a:xfrm>
            <a:off x="2776538" y="242093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81924" name="Text Box 119"/>
          <p:cNvSpPr txBox="1">
            <a:spLocks noChangeArrowheads="1"/>
          </p:cNvSpPr>
          <p:nvPr/>
        </p:nvSpPr>
        <p:spPr bwMode="auto">
          <a:xfrm flipH="1">
            <a:off x="1390650" y="2055813"/>
            <a:ext cx="390525" cy="259080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a:spcBef>
                <a:spcPct val="0"/>
              </a:spcBef>
            </a:pPr>
            <a:r>
              <a:rPr lang="en-US" altLang="zh-CN" sz="2000" b="1"/>
              <a:t>J</a:t>
            </a:r>
          </a:p>
          <a:p>
            <a:pPr algn="ctr">
              <a:spcBef>
                <a:spcPct val="0"/>
              </a:spcBef>
            </a:pPr>
            <a:r>
              <a:rPr lang="en-US" altLang="zh-CN" sz="2000" b="1"/>
              <a:t>A</a:t>
            </a:r>
          </a:p>
          <a:p>
            <a:pPr algn="ctr">
              <a:spcBef>
                <a:spcPct val="0"/>
              </a:spcBef>
            </a:pPr>
            <a:r>
              <a:rPr lang="en-US" altLang="zh-CN" sz="2000" b="1"/>
              <a:t>V</a:t>
            </a:r>
          </a:p>
          <a:p>
            <a:pPr algn="ctr">
              <a:spcBef>
                <a:spcPct val="0"/>
              </a:spcBef>
            </a:pPr>
            <a:r>
              <a:rPr lang="en-US" altLang="zh-CN" sz="2000" b="1"/>
              <a:t>A</a:t>
            </a:r>
          </a:p>
          <a:p>
            <a:pPr algn="ctr">
              <a:spcBef>
                <a:spcPct val="0"/>
              </a:spcBef>
            </a:pPr>
            <a:r>
              <a:rPr lang="zh-CN" altLang="en-US" sz="2000" b="1"/>
              <a:t>基础语法</a:t>
            </a:r>
            <a:endParaRPr kumimoji="0" lang="zh-CN" altLang="en-US" sz="2200" b="1">
              <a:solidFill>
                <a:schemeClr val="tx2"/>
              </a:solidFill>
              <a:latin typeface="楷体_GB2312" pitchFamily="49" charset="-122"/>
              <a:ea typeface="楷体_GB2312" pitchFamily="49" charset="-122"/>
            </a:endParaRPr>
          </a:p>
        </p:txBody>
      </p:sp>
      <p:sp>
        <p:nvSpPr>
          <p:cNvPr id="81925" name="Rectangle 121"/>
          <p:cNvSpPr>
            <a:spLocks noChangeArrowheads="1"/>
          </p:cNvSpPr>
          <p:nvPr/>
        </p:nvSpPr>
        <p:spPr bwMode="auto">
          <a:xfrm>
            <a:off x="2765425" y="18716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81926" name="Text Box 124"/>
          <p:cNvSpPr txBox="1">
            <a:spLocks noChangeArrowheads="1"/>
          </p:cNvSpPr>
          <p:nvPr/>
        </p:nvSpPr>
        <p:spPr bwMode="auto">
          <a:xfrm>
            <a:off x="3222625" y="17192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2.1</a:t>
            </a:r>
            <a:r>
              <a:rPr lang="zh-CN" altLang="en-US" sz="1600" b="1"/>
              <a:t>、标识符和关键字</a:t>
            </a:r>
          </a:p>
        </p:txBody>
      </p:sp>
      <p:sp>
        <p:nvSpPr>
          <p:cNvPr id="81927" name="Text Box 129"/>
          <p:cNvSpPr txBox="1">
            <a:spLocks noChangeArrowheads="1"/>
          </p:cNvSpPr>
          <p:nvPr/>
        </p:nvSpPr>
        <p:spPr bwMode="auto">
          <a:xfrm>
            <a:off x="3233738" y="226853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2.2</a:t>
            </a:r>
            <a:r>
              <a:rPr lang="zh-CN" altLang="en-US" sz="1600" b="1"/>
              <a:t>、基本数据类型</a:t>
            </a:r>
          </a:p>
          <a:p>
            <a:pPr algn="just">
              <a:spcBef>
                <a:spcPct val="0"/>
              </a:spcBef>
            </a:pPr>
            <a:endParaRPr lang="zh-CN" altLang="en-US" sz="1600" b="1"/>
          </a:p>
        </p:txBody>
      </p:sp>
      <p:sp>
        <p:nvSpPr>
          <p:cNvPr id="81928" name="Rectangle 136"/>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29" name="Rectangle 138"/>
          <p:cNvSpPr>
            <a:spLocks noChangeArrowheads="1"/>
          </p:cNvSpPr>
          <p:nvPr/>
        </p:nvSpPr>
        <p:spPr bwMode="auto">
          <a:xfrm>
            <a:off x="2751138" y="2990850"/>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81930" name="Text Box 139"/>
          <p:cNvSpPr txBox="1">
            <a:spLocks noChangeArrowheads="1"/>
          </p:cNvSpPr>
          <p:nvPr/>
        </p:nvSpPr>
        <p:spPr bwMode="auto">
          <a:xfrm>
            <a:off x="3208338" y="2838450"/>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2.3</a:t>
            </a:r>
            <a:r>
              <a:rPr lang="zh-CN" altLang="en-US" sz="1600" b="1"/>
              <a:t>、变量和常量</a:t>
            </a:r>
          </a:p>
        </p:txBody>
      </p:sp>
      <p:sp>
        <p:nvSpPr>
          <p:cNvPr id="81931" name="Rectangle 123"/>
          <p:cNvSpPr>
            <a:spLocks noChangeArrowheads="1"/>
          </p:cNvSpPr>
          <p:nvPr/>
        </p:nvSpPr>
        <p:spPr bwMode="auto">
          <a:xfrm>
            <a:off x="2701925" y="1528763"/>
            <a:ext cx="65088" cy="3613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32" name="Rectangle 116"/>
          <p:cNvSpPr>
            <a:spLocks noChangeArrowheads="1"/>
          </p:cNvSpPr>
          <p:nvPr/>
        </p:nvSpPr>
        <p:spPr bwMode="auto">
          <a:xfrm>
            <a:off x="2789238" y="35480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81933" name="Text Box 129"/>
          <p:cNvSpPr txBox="1">
            <a:spLocks noChangeArrowheads="1"/>
          </p:cNvSpPr>
          <p:nvPr/>
        </p:nvSpPr>
        <p:spPr bwMode="auto">
          <a:xfrm>
            <a:off x="3246438" y="33956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2.4</a:t>
            </a:r>
            <a:r>
              <a:rPr lang="zh-CN" altLang="en-US" sz="1600" b="1"/>
              <a:t>、运算符</a:t>
            </a:r>
          </a:p>
          <a:p>
            <a:pPr algn="just">
              <a:spcBef>
                <a:spcPct val="0"/>
              </a:spcBef>
            </a:pPr>
            <a:endParaRPr lang="zh-CN" altLang="en-US" sz="1600" b="1"/>
          </a:p>
        </p:txBody>
      </p:sp>
      <p:sp>
        <p:nvSpPr>
          <p:cNvPr id="81934" name="Rectangle 138"/>
          <p:cNvSpPr>
            <a:spLocks noChangeArrowheads="1"/>
          </p:cNvSpPr>
          <p:nvPr/>
        </p:nvSpPr>
        <p:spPr bwMode="auto">
          <a:xfrm>
            <a:off x="2763838" y="41179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81935" name="Text Box 139"/>
          <p:cNvSpPr txBox="1">
            <a:spLocks noChangeArrowheads="1"/>
          </p:cNvSpPr>
          <p:nvPr/>
        </p:nvSpPr>
        <p:spPr bwMode="auto">
          <a:xfrm>
            <a:off x="3221038" y="39655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2.5</a:t>
            </a:r>
            <a:r>
              <a:rPr lang="zh-CN" altLang="en-US" sz="1600" b="1"/>
              <a:t>、语句</a:t>
            </a:r>
          </a:p>
        </p:txBody>
      </p:sp>
      <p:sp>
        <p:nvSpPr>
          <p:cNvPr id="81936" name="Rectangle 143"/>
          <p:cNvSpPr>
            <a:spLocks noChangeArrowheads="1"/>
          </p:cNvSpPr>
          <p:nvPr/>
        </p:nvSpPr>
        <p:spPr bwMode="auto">
          <a:xfrm>
            <a:off x="2763838" y="46751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81937" name="Text Box 144"/>
          <p:cNvSpPr txBox="1">
            <a:spLocks noChangeArrowheads="1"/>
          </p:cNvSpPr>
          <p:nvPr/>
        </p:nvSpPr>
        <p:spPr bwMode="auto">
          <a:xfrm>
            <a:off x="3221038" y="45227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2.6</a:t>
            </a:r>
            <a:r>
              <a:rPr lang="zh-CN" altLang="en-US" sz="1600" b="1"/>
              <a:t>、输入参数方式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E6D2BCF-D5AF-472D-8E62-CF05E0011B28}"/>
              </a:ext>
            </a:extLst>
          </p:cNvPr>
          <p:cNvSpPr>
            <a:spLocks noGrp="1" noChangeArrowheads="1"/>
          </p:cNvSpPr>
          <p:nvPr>
            <p:ph type="title"/>
          </p:nvPr>
        </p:nvSpPr>
        <p:spPr>
          <a:xfrm>
            <a:off x="912813" y="122238"/>
            <a:ext cx="2609850" cy="457200"/>
          </a:xfrm>
        </p:spPr>
        <p:txBody>
          <a:bodyPr/>
          <a:lstStyle/>
          <a:p>
            <a:pPr>
              <a:defRPr/>
            </a:pPr>
            <a:r>
              <a:rPr lang="zh-CN" altLang="en-US"/>
              <a:t>小节安排</a:t>
            </a:r>
          </a:p>
        </p:txBody>
      </p:sp>
      <p:sp>
        <p:nvSpPr>
          <p:cNvPr id="12291" name="AutoShape 151"/>
          <p:cNvSpPr>
            <a:spLocks noChangeArrowheads="1"/>
          </p:cNvSpPr>
          <p:nvPr/>
        </p:nvSpPr>
        <p:spPr bwMode="auto">
          <a:xfrm>
            <a:off x="6840538" y="2260600"/>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292" name="Rectangle 116"/>
          <p:cNvSpPr>
            <a:spLocks noChangeArrowheads="1"/>
          </p:cNvSpPr>
          <p:nvPr/>
        </p:nvSpPr>
        <p:spPr bwMode="auto">
          <a:xfrm>
            <a:off x="2776538" y="242093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2293" name="Text Box 119"/>
          <p:cNvSpPr txBox="1">
            <a:spLocks noChangeArrowheads="1"/>
          </p:cNvSpPr>
          <p:nvPr/>
        </p:nvSpPr>
        <p:spPr bwMode="auto">
          <a:xfrm flipH="1">
            <a:off x="1390650" y="2055813"/>
            <a:ext cx="390525" cy="259080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a:spcBef>
                <a:spcPct val="0"/>
              </a:spcBef>
            </a:pPr>
            <a:r>
              <a:rPr lang="en-US" altLang="zh-CN" sz="2000" b="1"/>
              <a:t>J</a:t>
            </a:r>
          </a:p>
          <a:p>
            <a:pPr algn="ctr">
              <a:spcBef>
                <a:spcPct val="0"/>
              </a:spcBef>
            </a:pPr>
            <a:r>
              <a:rPr lang="en-US" altLang="zh-CN" sz="2000" b="1"/>
              <a:t>A</a:t>
            </a:r>
          </a:p>
          <a:p>
            <a:pPr algn="ctr">
              <a:spcBef>
                <a:spcPct val="0"/>
              </a:spcBef>
            </a:pPr>
            <a:r>
              <a:rPr lang="en-US" altLang="zh-CN" sz="2000" b="1"/>
              <a:t>V</a:t>
            </a:r>
          </a:p>
          <a:p>
            <a:pPr algn="ctr">
              <a:spcBef>
                <a:spcPct val="0"/>
              </a:spcBef>
            </a:pPr>
            <a:r>
              <a:rPr lang="en-US" altLang="zh-CN" sz="2000" b="1"/>
              <a:t>A</a:t>
            </a:r>
          </a:p>
          <a:p>
            <a:pPr algn="ctr">
              <a:spcBef>
                <a:spcPct val="0"/>
              </a:spcBef>
            </a:pPr>
            <a:r>
              <a:rPr lang="zh-CN" altLang="en-US" sz="2000" b="1"/>
              <a:t>基础语法</a:t>
            </a:r>
            <a:endParaRPr kumimoji="0" lang="zh-CN" altLang="en-US" sz="2200" b="1">
              <a:solidFill>
                <a:schemeClr val="tx2"/>
              </a:solidFill>
              <a:latin typeface="楷体_GB2312" pitchFamily="49" charset="-122"/>
              <a:ea typeface="楷体_GB2312" pitchFamily="49" charset="-122"/>
            </a:endParaRPr>
          </a:p>
        </p:txBody>
      </p:sp>
      <p:sp>
        <p:nvSpPr>
          <p:cNvPr id="12294" name="Rectangle 121"/>
          <p:cNvSpPr>
            <a:spLocks noChangeArrowheads="1"/>
          </p:cNvSpPr>
          <p:nvPr/>
        </p:nvSpPr>
        <p:spPr bwMode="auto">
          <a:xfrm>
            <a:off x="2765425" y="18716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2295" name="Text Box 124"/>
          <p:cNvSpPr txBox="1">
            <a:spLocks noChangeArrowheads="1"/>
          </p:cNvSpPr>
          <p:nvPr/>
        </p:nvSpPr>
        <p:spPr bwMode="auto">
          <a:xfrm>
            <a:off x="3222625" y="17192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2.1</a:t>
            </a:r>
            <a:r>
              <a:rPr lang="zh-CN" altLang="en-US" sz="1600" b="1"/>
              <a:t>、标识符和关键字</a:t>
            </a:r>
          </a:p>
        </p:txBody>
      </p:sp>
      <p:sp>
        <p:nvSpPr>
          <p:cNvPr id="12296" name="Text Box 129"/>
          <p:cNvSpPr txBox="1">
            <a:spLocks noChangeArrowheads="1"/>
          </p:cNvSpPr>
          <p:nvPr/>
        </p:nvSpPr>
        <p:spPr bwMode="auto">
          <a:xfrm>
            <a:off x="3233738" y="226853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2.2</a:t>
            </a:r>
            <a:r>
              <a:rPr lang="zh-CN" altLang="en-US" sz="1600" b="1"/>
              <a:t>、基本数据类型</a:t>
            </a:r>
          </a:p>
          <a:p>
            <a:pPr algn="just">
              <a:spcBef>
                <a:spcPct val="0"/>
              </a:spcBef>
            </a:pPr>
            <a:endParaRPr lang="zh-CN" altLang="en-US" sz="1600" b="1"/>
          </a:p>
        </p:txBody>
      </p:sp>
      <p:sp>
        <p:nvSpPr>
          <p:cNvPr id="12297" name="Rectangle 136"/>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298" name="Rectangle 138"/>
          <p:cNvSpPr>
            <a:spLocks noChangeArrowheads="1"/>
          </p:cNvSpPr>
          <p:nvPr/>
        </p:nvSpPr>
        <p:spPr bwMode="auto">
          <a:xfrm>
            <a:off x="2751138" y="2990850"/>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2299" name="Text Box 139"/>
          <p:cNvSpPr txBox="1">
            <a:spLocks noChangeArrowheads="1"/>
          </p:cNvSpPr>
          <p:nvPr/>
        </p:nvSpPr>
        <p:spPr bwMode="auto">
          <a:xfrm>
            <a:off x="3208338" y="2838450"/>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2.3</a:t>
            </a:r>
            <a:r>
              <a:rPr lang="zh-CN" altLang="en-US" sz="1600" b="1"/>
              <a:t>、变量和常量</a:t>
            </a:r>
          </a:p>
        </p:txBody>
      </p:sp>
      <p:sp>
        <p:nvSpPr>
          <p:cNvPr id="12300" name="Rectangle 123"/>
          <p:cNvSpPr>
            <a:spLocks noChangeArrowheads="1"/>
          </p:cNvSpPr>
          <p:nvPr/>
        </p:nvSpPr>
        <p:spPr bwMode="auto">
          <a:xfrm>
            <a:off x="2701925" y="1528763"/>
            <a:ext cx="65088" cy="3613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01" name="Rectangle 116"/>
          <p:cNvSpPr>
            <a:spLocks noChangeArrowheads="1"/>
          </p:cNvSpPr>
          <p:nvPr/>
        </p:nvSpPr>
        <p:spPr bwMode="auto">
          <a:xfrm>
            <a:off x="2789238" y="35480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2302" name="Text Box 129"/>
          <p:cNvSpPr txBox="1">
            <a:spLocks noChangeArrowheads="1"/>
          </p:cNvSpPr>
          <p:nvPr/>
        </p:nvSpPr>
        <p:spPr bwMode="auto">
          <a:xfrm>
            <a:off x="3246438" y="33956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2.4</a:t>
            </a:r>
            <a:r>
              <a:rPr lang="zh-CN" altLang="en-US" sz="1600" b="1"/>
              <a:t>、运算符</a:t>
            </a:r>
          </a:p>
          <a:p>
            <a:pPr algn="just">
              <a:spcBef>
                <a:spcPct val="0"/>
              </a:spcBef>
            </a:pPr>
            <a:endParaRPr lang="zh-CN" altLang="en-US" sz="1600" b="1"/>
          </a:p>
        </p:txBody>
      </p:sp>
      <p:sp>
        <p:nvSpPr>
          <p:cNvPr id="12303" name="Rectangle 138"/>
          <p:cNvSpPr>
            <a:spLocks noChangeArrowheads="1"/>
          </p:cNvSpPr>
          <p:nvPr/>
        </p:nvSpPr>
        <p:spPr bwMode="auto">
          <a:xfrm>
            <a:off x="2763838" y="41179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2304" name="Text Box 139"/>
          <p:cNvSpPr txBox="1">
            <a:spLocks noChangeArrowheads="1"/>
          </p:cNvSpPr>
          <p:nvPr/>
        </p:nvSpPr>
        <p:spPr bwMode="auto">
          <a:xfrm>
            <a:off x="3221038" y="39655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2.5</a:t>
            </a:r>
            <a:r>
              <a:rPr lang="zh-CN" altLang="en-US" sz="1600" b="1"/>
              <a:t>、语句</a:t>
            </a:r>
          </a:p>
        </p:txBody>
      </p:sp>
      <p:sp>
        <p:nvSpPr>
          <p:cNvPr id="12305" name="Rectangle 143"/>
          <p:cNvSpPr>
            <a:spLocks noChangeArrowheads="1"/>
          </p:cNvSpPr>
          <p:nvPr/>
        </p:nvSpPr>
        <p:spPr bwMode="auto">
          <a:xfrm>
            <a:off x="2763838" y="46751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p>
        </p:txBody>
      </p:sp>
      <p:sp>
        <p:nvSpPr>
          <p:cNvPr id="12306" name="Text Box 144"/>
          <p:cNvSpPr txBox="1">
            <a:spLocks noChangeArrowheads="1"/>
          </p:cNvSpPr>
          <p:nvPr/>
        </p:nvSpPr>
        <p:spPr bwMode="auto">
          <a:xfrm>
            <a:off x="3221038" y="45227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pitchFamily="49" charset="-12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pitchFamily="49" charset="-12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1600" b="1"/>
              <a:t>2.6</a:t>
            </a:r>
            <a:r>
              <a:rPr lang="zh-CN" altLang="en-US" sz="1600" b="1"/>
              <a:t>、输入参数方式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7296452-960E-4804-A12A-355F905113CB}"/>
              </a:ext>
            </a:extLst>
          </p:cNvPr>
          <p:cNvSpPr>
            <a:spLocks noGrp="1" noChangeArrowheads="1"/>
          </p:cNvSpPr>
          <p:nvPr>
            <p:ph type="title"/>
          </p:nvPr>
        </p:nvSpPr>
        <p:spPr/>
        <p:txBody>
          <a:bodyPr/>
          <a:lstStyle/>
          <a:p>
            <a:pPr eaLnBrk="1" hangingPunct="1">
              <a:defRPr/>
            </a:pPr>
            <a:r>
              <a:rPr lang="en-US" altLang="zh-CN" b="1">
                <a:solidFill>
                  <a:schemeClr val="accent2"/>
                </a:solidFill>
              </a:rPr>
              <a:t>2.2</a:t>
            </a:r>
            <a:r>
              <a:rPr lang="zh-CN" altLang="en-US" b="1"/>
              <a:t>数据类型</a:t>
            </a:r>
          </a:p>
        </p:txBody>
      </p:sp>
      <p:pic>
        <p:nvPicPr>
          <p:cNvPr id="13315" name="Picture 4" descr="a"/>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5288" y="1341438"/>
            <a:ext cx="8353425" cy="4137025"/>
          </a:xfr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800000"/>
      </a:folHlink>
    </a:clrScheme>
    <a:fontScheme name="默认设计模板">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8216</TotalTime>
  <Words>4874</Words>
  <Application>Microsoft Office PowerPoint</Application>
  <PresentationFormat>全屏显示(4:3)</PresentationFormat>
  <Paragraphs>751</Paragraphs>
  <Slides>74</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90" baseType="lpstr">
      <vt:lpstr>AvantGarde Bk BT</vt:lpstr>
      <vt:lpstr>Monotype Sorts</vt:lpstr>
      <vt:lpstr>Zurich UBlkEx BT</vt:lpstr>
      <vt:lpstr>黑体</vt:lpstr>
      <vt:lpstr>华文新魏</vt:lpstr>
      <vt:lpstr>楷体_GB2312</vt:lpstr>
      <vt:lpstr>宋体</vt:lpstr>
      <vt:lpstr>Arial</vt:lpstr>
      <vt:lpstr>Symbol</vt:lpstr>
      <vt:lpstr>Times</vt:lpstr>
      <vt:lpstr>Times New Roman</vt:lpstr>
      <vt:lpstr>Verdana</vt:lpstr>
      <vt:lpstr>Wingdings</vt:lpstr>
      <vt:lpstr>默认设计模板</vt:lpstr>
      <vt:lpstr>Image</vt:lpstr>
      <vt:lpstr>Visio</vt:lpstr>
      <vt:lpstr>PowerPoint 演示文稿</vt:lpstr>
      <vt:lpstr>前言</vt:lpstr>
      <vt:lpstr>小节安排</vt:lpstr>
      <vt:lpstr>2.1标识符和关键字</vt:lpstr>
      <vt:lpstr>问题: 是/不是 标识符?</vt:lpstr>
      <vt:lpstr>标识符的习惯命名</vt:lpstr>
      <vt:lpstr>Java关键字</vt:lpstr>
      <vt:lpstr>小节安排</vt:lpstr>
      <vt:lpstr>2.2数据类型</vt:lpstr>
      <vt:lpstr>基本数据类型</vt:lpstr>
      <vt:lpstr>数据类型转换</vt:lpstr>
      <vt:lpstr>数据类型转换</vt:lpstr>
      <vt:lpstr>隐式类型转换</vt:lpstr>
      <vt:lpstr>显示类型转换</vt:lpstr>
      <vt:lpstr>小节安排</vt:lpstr>
      <vt:lpstr>2.3变量和常量</vt:lpstr>
      <vt:lpstr>变量的四个要素</vt:lpstr>
      <vt:lpstr>变量在内存中的存储方式</vt:lpstr>
      <vt:lpstr>Java变量必须属于某种类型</vt:lpstr>
      <vt:lpstr>Java常量</vt:lpstr>
      <vt:lpstr>小节安排</vt:lpstr>
      <vt:lpstr>2.4运算符</vt:lpstr>
      <vt:lpstr>Java运算符</vt:lpstr>
      <vt:lpstr>1、算术运算符</vt:lpstr>
      <vt:lpstr>1、算术运算符</vt:lpstr>
      <vt:lpstr>1、算术运算符</vt:lpstr>
      <vt:lpstr>问题？</vt:lpstr>
      <vt:lpstr>2、关系运算符</vt:lpstr>
      <vt:lpstr>关系运算符的注意事项</vt:lpstr>
      <vt:lpstr>关系运算符的注意事项</vt:lpstr>
      <vt:lpstr>3、布尔逻辑运算符</vt:lpstr>
      <vt:lpstr>3、布尔逻辑运算符(短路示例)</vt:lpstr>
      <vt:lpstr>4、位运算符</vt:lpstr>
      <vt:lpstr>5、赋值类运算符</vt:lpstr>
      <vt:lpstr>5、赋值类运算符</vt:lpstr>
      <vt:lpstr>6、条件运算符</vt:lpstr>
      <vt:lpstr>7、其他运算符</vt:lpstr>
      <vt:lpstr>运算符优先级</vt:lpstr>
      <vt:lpstr>小节安排</vt:lpstr>
      <vt:lpstr>2.5 语句</vt:lpstr>
      <vt:lpstr>if-else语句</vt:lpstr>
      <vt:lpstr>无else部分的if语句的流程图 </vt:lpstr>
      <vt:lpstr>若有else部分，if语句的流程如图 </vt:lpstr>
      <vt:lpstr>例：判断成绩是否优秀 </vt:lpstr>
      <vt:lpstr>while 语句</vt:lpstr>
      <vt:lpstr>while 语句的流程图 </vt:lpstr>
      <vt:lpstr>例：用while语句求1+2+…+10的和。 </vt:lpstr>
      <vt:lpstr>do ～ while语句 </vt:lpstr>
      <vt:lpstr>do～while 语句的流程图 </vt:lpstr>
      <vt:lpstr>for语句 </vt:lpstr>
      <vt:lpstr>for语句的流程图 </vt:lpstr>
      <vt:lpstr>例：用for语句求1+2+…+10的和 </vt:lpstr>
      <vt:lpstr>for语句常见的错误</vt:lpstr>
      <vt:lpstr>for语句常见的错误</vt:lpstr>
      <vt:lpstr>switch语句 </vt:lpstr>
      <vt:lpstr>switch语句的流程图</vt:lpstr>
      <vt:lpstr>switch语句的注意点（1） </vt:lpstr>
      <vt:lpstr>switch语句的注意点（2）</vt:lpstr>
      <vt:lpstr>switch语句的注意点（3）</vt:lpstr>
      <vt:lpstr>例：用switch语句实现学生成绩的百分制到等级制的转换</vt:lpstr>
      <vt:lpstr>break语句</vt:lpstr>
      <vt:lpstr>例：break语句的例子 </vt:lpstr>
      <vt:lpstr> continue 语句</vt:lpstr>
      <vt:lpstr>    例:continue语句的例子</vt:lpstr>
      <vt:lpstr>return语句</vt:lpstr>
      <vt:lpstr>小节安排</vt:lpstr>
      <vt:lpstr>2.6 输入参数方式</vt:lpstr>
      <vt:lpstr>2.6 输入参数方式</vt:lpstr>
      <vt:lpstr>2.6 输入参数方式</vt:lpstr>
      <vt:lpstr>2.6 输入参数方式</vt:lpstr>
      <vt:lpstr>2.6 输入参数方式</vt:lpstr>
      <vt:lpstr>2.6 输入参数方式</vt:lpstr>
      <vt:lpstr>2.6 输入参数方式</vt:lpstr>
      <vt:lpstr>本章小节</vt:lpstr>
    </vt:vector>
  </TitlesOfParts>
  <Company>Sinohelp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Luna Wang</dc:creator>
  <cp:lastModifiedBy>利锋 徐</cp:lastModifiedBy>
  <cp:revision>655</cp:revision>
  <dcterms:created xsi:type="dcterms:W3CDTF">2001-04-27T09:18:18Z</dcterms:created>
  <dcterms:modified xsi:type="dcterms:W3CDTF">2023-09-04T12:06:42Z</dcterms:modified>
</cp:coreProperties>
</file>