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5.xml" ContentType="application/vnd.openxmlformats-officedocument.presentationml.notesSlide+xml"/>
  <Override PartName="/ppt/tags/tag54.xml" ContentType="application/vnd.openxmlformats-officedocument.presentationml.tags+xml"/>
  <Override PartName="/ppt/notesSlides/notesSlide6.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handoutMasterIdLst>
    <p:handoutMasterId r:id="rId84"/>
  </p:handoutMasterIdLst>
  <p:sldIdLst>
    <p:sldId id="257" r:id="rId2"/>
    <p:sldId id="319" r:id="rId3"/>
    <p:sldId id="520" r:id="rId4"/>
    <p:sldId id="521" r:id="rId5"/>
    <p:sldId id="518"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511"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512" r:id="rId35"/>
    <p:sldId id="347" r:id="rId36"/>
    <p:sldId id="348" r:id="rId37"/>
    <p:sldId id="349" r:id="rId38"/>
    <p:sldId id="350" r:id="rId39"/>
    <p:sldId id="351" r:id="rId40"/>
    <p:sldId id="352" r:id="rId41"/>
    <p:sldId id="353" r:id="rId42"/>
    <p:sldId id="354" r:id="rId43"/>
    <p:sldId id="355" r:id="rId44"/>
    <p:sldId id="356" r:id="rId45"/>
    <p:sldId id="357" r:id="rId46"/>
    <p:sldId id="358" r:id="rId47"/>
    <p:sldId id="359" r:id="rId48"/>
    <p:sldId id="360" r:id="rId49"/>
    <p:sldId id="361" r:id="rId50"/>
    <p:sldId id="513" r:id="rId51"/>
    <p:sldId id="514" r:id="rId52"/>
    <p:sldId id="515" r:id="rId53"/>
    <p:sldId id="438" r:id="rId54"/>
    <p:sldId id="439" r:id="rId55"/>
    <p:sldId id="440" r:id="rId56"/>
    <p:sldId id="441" r:id="rId57"/>
    <p:sldId id="442" r:id="rId58"/>
    <p:sldId id="443" r:id="rId59"/>
    <p:sldId id="444" r:id="rId60"/>
    <p:sldId id="445" r:id="rId61"/>
    <p:sldId id="446" r:id="rId62"/>
    <p:sldId id="516" r:id="rId63"/>
    <p:sldId id="448" r:id="rId64"/>
    <p:sldId id="449" r:id="rId65"/>
    <p:sldId id="450" r:id="rId66"/>
    <p:sldId id="451" r:id="rId67"/>
    <p:sldId id="453" r:id="rId68"/>
    <p:sldId id="455" r:id="rId69"/>
    <p:sldId id="517" r:id="rId70"/>
    <p:sldId id="472" r:id="rId71"/>
    <p:sldId id="473" r:id="rId72"/>
    <p:sldId id="474" r:id="rId73"/>
    <p:sldId id="475" r:id="rId74"/>
    <p:sldId id="476" r:id="rId75"/>
    <p:sldId id="477" r:id="rId76"/>
    <p:sldId id="478" r:id="rId77"/>
    <p:sldId id="479" r:id="rId78"/>
    <p:sldId id="480" r:id="rId79"/>
    <p:sldId id="481" r:id="rId80"/>
    <p:sldId id="482" r:id="rId81"/>
    <p:sldId id="519" r:id="rId82"/>
  </p:sldIdLst>
  <p:sldSz cx="9144000" cy="6858000" type="screen4x3"/>
  <p:notesSz cx="7099300" cy="10234613"/>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D2"/>
    <a:srgbClr val="00FF00"/>
    <a:srgbClr val="FAFFFF"/>
    <a:srgbClr val="F0FFFF"/>
    <a:srgbClr val="FF0000"/>
    <a:srgbClr val="66FF66"/>
    <a:srgbClr val="99FF3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3" d="100"/>
          <a:sy n="123" d="100"/>
        </p:scale>
        <p:origin x="1254"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41616"/>
    </p:cViewPr>
  </p:sorterViewPr>
  <p:notesViewPr>
    <p:cSldViewPr snapToGrid="0">
      <p:cViewPr varScale="1">
        <p:scale>
          <a:sx n="61" d="100"/>
          <a:sy n="61" d="100"/>
        </p:scale>
        <p:origin x="-1698" y="-60"/>
      </p:cViewPr>
      <p:guideLst>
        <p:guide orient="horz" pos="3223"/>
        <p:guide pos="2237"/>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749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t" anchorCtr="0" compatLnSpc="1">
            <a:prstTxWarp prst="textNoShape">
              <a:avLst/>
            </a:prstTxWarp>
          </a:bodyPr>
          <a:lstStyle>
            <a:lvl1pPr defTabSz="955675">
              <a:defRPr sz="1300">
                <a:latin typeface="Times New Roman" pitchFamily="18" charset="0"/>
                <a:ea typeface="宋体" pitchFamily="2" charset="-122"/>
                <a:cs typeface="+mn-cs"/>
              </a:defRPr>
            </a:lvl1pPr>
          </a:lstStyle>
          <a:p>
            <a:pPr>
              <a:defRPr/>
            </a:pPr>
            <a:endParaRPr lang="en-US" altLang="zh-CN"/>
          </a:p>
        </p:txBody>
      </p:sp>
      <p:sp>
        <p:nvSpPr>
          <p:cNvPr id="49155" name="Rectangle 3"/>
          <p:cNvSpPr>
            <a:spLocks noGrp="1" noChangeArrowheads="1"/>
          </p:cNvSpPr>
          <p:nvPr>
            <p:ph type="dt" sz="quarter" idx="1"/>
          </p:nvPr>
        </p:nvSpPr>
        <p:spPr bwMode="auto">
          <a:xfrm>
            <a:off x="4024313" y="0"/>
            <a:ext cx="3074987"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t" anchorCtr="0" compatLnSpc="1">
            <a:prstTxWarp prst="textNoShape">
              <a:avLst/>
            </a:prstTxWarp>
          </a:bodyPr>
          <a:lstStyle>
            <a:lvl1pPr algn="r" defTabSz="955675">
              <a:defRPr sz="1300">
                <a:latin typeface="Times New Roman" pitchFamily="18" charset="0"/>
                <a:ea typeface="宋体" pitchFamily="2" charset="-122"/>
                <a:cs typeface="+mn-cs"/>
              </a:defRPr>
            </a:lvl1pPr>
          </a:lstStyle>
          <a:p>
            <a:pPr>
              <a:defRPr/>
            </a:pPr>
            <a:endParaRPr lang="en-US" altLang="zh-CN"/>
          </a:p>
        </p:txBody>
      </p:sp>
      <p:sp>
        <p:nvSpPr>
          <p:cNvPr id="49156" name="Rectangle 4"/>
          <p:cNvSpPr>
            <a:spLocks noGrp="1" noChangeArrowheads="1"/>
          </p:cNvSpPr>
          <p:nvPr>
            <p:ph type="ftr" sz="quarter" idx="2"/>
          </p:nvPr>
        </p:nvSpPr>
        <p:spPr bwMode="auto">
          <a:xfrm>
            <a:off x="0" y="9721850"/>
            <a:ext cx="30749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b" anchorCtr="0" compatLnSpc="1">
            <a:prstTxWarp prst="textNoShape">
              <a:avLst/>
            </a:prstTxWarp>
          </a:bodyPr>
          <a:lstStyle>
            <a:lvl1pPr defTabSz="955675">
              <a:defRPr sz="1300">
                <a:latin typeface="Times New Roman" pitchFamily="18" charset="0"/>
                <a:ea typeface="宋体" pitchFamily="2" charset="-122"/>
                <a:cs typeface="+mn-cs"/>
              </a:defRPr>
            </a:lvl1pPr>
          </a:lstStyle>
          <a:p>
            <a:pPr>
              <a:defRPr/>
            </a:pPr>
            <a:endParaRPr lang="en-US" altLang="zh-CN"/>
          </a:p>
        </p:txBody>
      </p:sp>
      <p:sp>
        <p:nvSpPr>
          <p:cNvPr id="49157" name="Rectangle 5"/>
          <p:cNvSpPr>
            <a:spLocks noGrp="1" noChangeArrowheads="1"/>
          </p:cNvSpPr>
          <p:nvPr>
            <p:ph type="sldNum" sz="quarter" idx="3"/>
          </p:nvPr>
        </p:nvSpPr>
        <p:spPr bwMode="auto">
          <a:xfrm>
            <a:off x="4024313" y="9721850"/>
            <a:ext cx="3074987"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b" anchorCtr="0" compatLnSpc="1">
            <a:prstTxWarp prst="textNoShape">
              <a:avLst/>
            </a:prstTxWarp>
          </a:bodyPr>
          <a:lstStyle>
            <a:lvl1pPr algn="r" defTabSz="955675">
              <a:defRPr sz="1300"/>
            </a:lvl1pPr>
          </a:lstStyle>
          <a:p>
            <a:fld id="{40E5530B-8A7A-4406-A6E7-D915B776B882}" type="slidenum">
              <a:rPr lang="en-US" altLang="zh-CN"/>
              <a:pPr/>
              <a:t>‹#›</a:t>
            </a:fld>
            <a:endParaRPr lang="en-US" altLang="zh-CN"/>
          </a:p>
        </p:txBody>
      </p:sp>
    </p:spTree>
    <p:extLst>
      <p:ext uri="{BB962C8B-B14F-4D97-AF65-F5344CB8AC3E}">
        <p14:creationId xmlns:p14="http://schemas.microsoft.com/office/powerpoint/2010/main" val="2761423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749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t" anchorCtr="0" compatLnSpc="1">
            <a:prstTxWarp prst="textNoShape">
              <a:avLst/>
            </a:prstTxWarp>
          </a:bodyPr>
          <a:lstStyle>
            <a:lvl1pPr defTabSz="955675">
              <a:defRPr sz="1300">
                <a:latin typeface="Times New Roman" pitchFamily="18" charset="0"/>
                <a:ea typeface="宋体" pitchFamily="2" charset="-122"/>
                <a:cs typeface="+mn-cs"/>
              </a:defRPr>
            </a:lvl1pPr>
          </a:lstStyle>
          <a:p>
            <a:pPr>
              <a:defRPr/>
            </a:pPr>
            <a:endParaRPr lang="en-US" altLang="zh-CN"/>
          </a:p>
        </p:txBody>
      </p:sp>
      <p:sp>
        <p:nvSpPr>
          <p:cNvPr id="24579" name="Rectangle 3"/>
          <p:cNvSpPr>
            <a:spLocks noGrp="1" noChangeArrowheads="1"/>
          </p:cNvSpPr>
          <p:nvPr>
            <p:ph type="dt" idx="1"/>
          </p:nvPr>
        </p:nvSpPr>
        <p:spPr bwMode="auto">
          <a:xfrm>
            <a:off x="4024313" y="0"/>
            <a:ext cx="3074987"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t" anchorCtr="0" compatLnSpc="1">
            <a:prstTxWarp prst="textNoShape">
              <a:avLst/>
            </a:prstTxWarp>
          </a:bodyPr>
          <a:lstStyle>
            <a:lvl1pPr algn="r" defTabSz="955675">
              <a:defRPr sz="1300">
                <a:latin typeface="Times New Roman" pitchFamily="18" charset="0"/>
                <a:ea typeface="宋体" pitchFamily="2" charset="-122"/>
                <a:cs typeface="+mn-cs"/>
              </a:defRPr>
            </a:lvl1pPr>
          </a:lstStyle>
          <a:p>
            <a:pPr>
              <a:defRPr/>
            </a:pPr>
            <a:endParaRPr lang="en-US" altLang="zh-CN"/>
          </a:p>
        </p:txBody>
      </p:sp>
      <p:sp>
        <p:nvSpPr>
          <p:cNvPr id="84996"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24581"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582" name="Rectangle 6"/>
          <p:cNvSpPr>
            <a:spLocks noGrp="1" noChangeArrowheads="1"/>
          </p:cNvSpPr>
          <p:nvPr>
            <p:ph type="ftr" sz="quarter" idx="4"/>
          </p:nvPr>
        </p:nvSpPr>
        <p:spPr bwMode="auto">
          <a:xfrm>
            <a:off x="0" y="9721850"/>
            <a:ext cx="30749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b" anchorCtr="0" compatLnSpc="1">
            <a:prstTxWarp prst="textNoShape">
              <a:avLst/>
            </a:prstTxWarp>
          </a:bodyPr>
          <a:lstStyle>
            <a:lvl1pPr defTabSz="955675">
              <a:defRPr sz="1300">
                <a:latin typeface="Times New Roman" pitchFamily="18" charset="0"/>
                <a:ea typeface="宋体" pitchFamily="2" charset="-122"/>
                <a:cs typeface="+mn-cs"/>
              </a:defRPr>
            </a:lvl1pPr>
          </a:lstStyle>
          <a:p>
            <a:pPr>
              <a:defRPr/>
            </a:pPr>
            <a:endParaRPr lang="en-US" altLang="zh-CN"/>
          </a:p>
        </p:txBody>
      </p:sp>
      <p:sp>
        <p:nvSpPr>
          <p:cNvPr id="24583" name="Rectangle 7"/>
          <p:cNvSpPr>
            <a:spLocks noGrp="1" noChangeArrowheads="1"/>
          </p:cNvSpPr>
          <p:nvPr>
            <p:ph type="sldNum" sz="quarter" idx="5"/>
          </p:nvPr>
        </p:nvSpPr>
        <p:spPr bwMode="auto">
          <a:xfrm>
            <a:off x="4024313" y="9721850"/>
            <a:ext cx="3074987"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b" anchorCtr="0" compatLnSpc="1">
            <a:prstTxWarp prst="textNoShape">
              <a:avLst/>
            </a:prstTxWarp>
          </a:bodyPr>
          <a:lstStyle>
            <a:lvl1pPr algn="r" defTabSz="955675">
              <a:defRPr sz="1300"/>
            </a:lvl1pPr>
          </a:lstStyle>
          <a:p>
            <a:fld id="{43375483-3165-45F5-97DB-78EDDE2DF25A}" type="slidenum">
              <a:rPr lang="en-US" altLang="zh-CN"/>
              <a:pPr/>
              <a:t>‹#›</a:t>
            </a:fld>
            <a:endParaRPr lang="en-US" altLang="zh-CN"/>
          </a:p>
        </p:txBody>
      </p:sp>
    </p:spTree>
    <p:extLst>
      <p:ext uri="{BB962C8B-B14F-4D97-AF65-F5344CB8AC3E}">
        <p14:creationId xmlns:p14="http://schemas.microsoft.com/office/powerpoint/2010/main" val="77191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55675">
              <a:defRPr kumimoji="1" sz="2400">
                <a:solidFill>
                  <a:schemeClr val="tx1"/>
                </a:solidFill>
                <a:latin typeface="Times New Roman" panose="02020603050405020304" pitchFamily="18" charset="0"/>
                <a:ea typeface="宋体" panose="02010600030101010101" pitchFamily="2" charset="-122"/>
              </a:defRPr>
            </a:lvl1pPr>
            <a:lvl2pPr marL="742950" indent="-285750" defTabSz="955675">
              <a:defRPr kumimoji="1" sz="2400">
                <a:solidFill>
                  <a:schemeClr val="tx1"/>
                </a:solidFill>
                <a:latin typeface="Times New Roman" panose="02020603050405020304" pitchFamily="18" charset="0"/>
                <a:ea typeface="宋体" panose="02010600030101010101" pitchFamily="2" charset="-122"/>
              </a:defRPr>
            </a:lvl2pPr>
            <a:lvl3pPr marL="1143000" indent="-228600" defTabSz="955675">
              <a:defRPr kumimoji="1" sz="2400">
                <a:solidFill>
                  <a:schemeClr val="tx1"/>
                </a:solidFill>
                <a:latin typeface="Times New Roman" panose="02020603050405020304" pitchFamily="18" charset="0"/>
                <a:ea typeface="宋体" panose="02010600030101010101" pitchFamily="2" charset="-122"/>
              </a:defRPr>
            </a:lvl3pPr>
            <a:lvl4pPr marL="1600200" indent="-228600" defTabSz="955675">
              <a:defRPr kumimoji="1" sz="2400">
                <a:solidFill>
                  <a:schemeClr val="tx1"/>
                </a:solidFill>
                <a:latin typeface="Times New Roman" panose="02020603050405020304" pitchFamily="18" charset="0"/>
                <a:ea typeface="宋体" panose="02010600030101010101" pitchFamily="2" charset="-122"/>
              </a:defRPr>
            </a:lvl4pPr>
            <a:lvl5pPr marL="2057400" indent="-228600" defTabSz="955675">
              <a:defRPr kumimoji="1" sz="2400">
                <a:solidFill>
                  <a:schemeClr val="tx1"/>
                </a:solidFill>
                <a:latin typeface="Times New Roman" panose="02020603050405020304" pitchFamily="18" charset="0"/>
                <a:ea typeface="宋体" panose="02010600030101010101" pitchFamily="2" charset="-122"/>
              </a:defRPr>
            </a:lvl5pPr>
            <a:lvl6pPr marL="2514600" indent="-228600" defTabSz="9556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556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556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556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C529703-BC53-41B5-A415-617A4E1951B2}" type="slidenum">
              <a:rPr lang="en-US" altLang="zh-CN" sz="1300"/>
              <a:pPr/>
              <a:t>1</a:t>
            </a:fld>
            <a:endParaRPr lang="en-US" altLang="zh-CN"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atin typeface="Times New Roman" charset="0"/>
              <a:ea typeface="宋体" charset="0"/>
            </a:endParaRPr>
          </a:p>
        </p:txBody>
      </p:sp>
    </p:spTree>
    <p:extLst>
      <p:ext uri="{BB962C8B-B14F-4D97-AF65-F5344CB8AC3E}">
        <p14:creationId xmlns:p14="http://schemas.microsoft.com/office/powerpoint/2010/main" val="49138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fld id="{8269A27E-7A78-43B7-89A5-D1A9DA63B00F}" type="slidenum">
              <a:rPr lang="en-US" altLang="zh-CN" sz="1300">
                <a:latin typeface="Arial" panose="020B0604020202020204" pitchFamily="34" charset="0"/>
              </a:rPr>
              <a:pPr algn="r"/>
              <a:t>21</a:t>
            </a:fld>
            <a:endParaRPr lang="en-US" altLang="zh-CN" sz="1300">
              <a:latin typeface="Arial" panose="020B0604020202020204"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atin typeface="Times New Roman" charset="0"/>
              <a:ea typeface="宋体" charset="0"/>
            </a:endParaRPr>
          </a:p>
        </p:txBody>
      </p:sp>
    </p:spTree>
    <p:extLst>
      <p:ext uri="{BB962C8B-B14F-4D97-AF65-F5344CB8AC3E}">
        <p14:creationId xmlns:p14="http://schemas.microsoft.com/office/powerpoint/2010/main" val="3592498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fld id="{F9AD1436-3ED0-48CB-A0E5-AD6E86E1CB32}" type="slidenum">
              <a:rPr lang="en-US" altLang="zh-CN" sz="1300">
                <a:latin typeface="Arial" panose="020B0604020202020204" pitchFamily="34" charset="0"/>
              </a:rPr>
              <a:pPr algn="r"/>
              <a:t>25</a:t>
            </a:fld>
            <a:endParaRPr lang="en-US" altLang="zh-CN" sz="1300">
              <a:latin typeface="Arial" panose="020B0604020202020204"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atin typeface="Times New Roman" charset="0"/>
              <a:ea typeface="宋体" charset="0"/>
            </a:endParaRPr>
          </a:p>
        </p:txBody>
      </p:sp>
    </p:spTree>
    <p:extLst>
      <p:ext uri="{BB962C8B-B14F-4D97-AF65-F5344CB8AC3E}">
        <p14:creationId xmlns:p14="http://schemas.microsoft.com/office/powerpoint/2010/main" val="3528499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fld id="{A3573B27-8F7A-441E-9FA8-CA28AFD4A69F}" type="slidenum">
              <a:rPr lang="en-US" altLang="zh-CN" sz="1300">
                <a:latin typeface="Arial" panose="020B0604020202020204" pitchFamily="34" charset="0"/>
              </a:rPr>
              <a:pPr algn="r"/>
              <a:t>26</a:t>
            </a:fld>
            <a:endParaRPr lang="en-US" altLang="zh-CN" sz="1300">
              <a:latin typeface="Arial" panose="020B0604020202020204"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atin typeface="Times New Roman" charset="0"/>
              <a:ea typeface="宋体" charset="0"/>
            </a:endParaRPr>
          </a:p>
        </p:txBody>
      </p:sp>
    </p:spTree>
    <p:extLst>
      <p:ext uri="{BB962C8B-B14F-4D97-AF65-F5344CB8AC3E}">
        <p14:creationId xmlns:p14="http://schemas.microsoft.com/office/powerpoint/2010/main" val="2737951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55675">
              <a:defRPr kumimoji="1" sz="2400">
                <a:solidFill>
                  <a:schemeClr val="tx1"/>
                </a:solidFill>
                <a:latin typeface="Times New Roman" panose="02020603050405020304" pitchFamily="18" charset="0"/>
                <a:ea typeface="宋体" panose="02010600030101010101" pitchFamily="2" charset="-122"/>
              </a:defRPr>
            </a:lvl1pPr>
            <a:lvl2pPr marL="742950" indent="-285750" defTabSz="955675">
              <a:defRPr kumimoji="1" sz="2400">
                <a:solidFill>
                  <a:schemeClr val="tx1"/>
                </a:solidFill>
                <a:latin typeface="Times New Roman" panose="02020603050405020304" pitchFamily="18" charset="0"/>
                <a:ea typeface="宋体" panose="02010600030101010101" pitchFamily="2" charset="-122"/>
              </a:defRPr>
            </a:lvl2pPr>
            <a:lvl3pPr marL="1143000" indent="-228600" defTabSz="955675">
              <a:defRPr kumimoji="1" sz="2400">
                <a:solidFill>
                  <a:schemeClr val="tx1"/>
                </a:solidFill>
                <a:latin typeface="Times New Roman" panose="02020603050405020304" pitchFamily="18" charset="0"/>
                <a:ea typeface="宋体" panose="02010600030101010101" pitchFamily="2" charset="-122"/>
              </a:defRPr>
            </a:lvl3pPr>
            <a:lvl4pPr marL="1600200" indent="-228600" defTabSz="955675">
              <a:defRPr kumimoji="1" sz="2400">
                <a:solidFill>
                  <a:schemeClr val="tx1"/>
                </a:solidFill>
                <a:latin typeface="Times New Roman" panose="02020603050405020304" pitchFamily="18" charset="0"/>
                <a:ea typeface="宋体" panose="02010600030101010101" pitchFamily="2" charset="-122"/>
              </a:defRPr>
            </a:lvl4pPr>
            <a:lvl5pPr marL="2057400" indent="-228600" defTabSz="955675">
              <a:defRPr kumimoji="1" sz="2400">
                <a:solidFill>
                  <a:schemeClr val="tx1"/>
                </a:solidFill>
                <a:latin typeface="Times New Roman" panose="02020603050405020304" pitchFamily="18" charset="0"/>
                <a:ea typeface="宋体" panose="02010600030101010101" pitchFamily="2" charset="-122"/>
              </a:defRPr>
            </a:lvl5pPr>
            <a:lvl6pPr marL="2514600" indent="-228600" defTabSz="9556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556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556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556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2729B2A-BAE8-4F40-9E93-403C72193065}" type="slidenum">
              <a:rPr lang="zh-CN" altLang="en-US" sz="1300"/>
              <a:pPr/>
              <a:t>72</a:t>
            </a:fld>
            <a:endParaRPr lang="en-US" altLang="zh-CN" sz="13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latin typeface="Times New Roman" charset="0"/>
              <a:ea typeface="宋体" charset="0"/>
            </a:endParaRPr>
          </a:p>
        </p:txBody>
      </p:sp>
    </p:spTree>
    <p:extLst>
      <p:ext uri="{BB962C8B-B14F-4D97-AF65-F5344CB8AC3E}">
        <p14:creationId xmlns:p14="http://schemas.microsoft.com/office/powerpoint/2010/main" val="2120298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55675">
              <a:defRPr kumimoji="1" sz="2400">
                <a:solidFill>
                  <a:schemeClr val="tx1"/>
                </a:solidFill>
                <a:latin typeface="Times New Roman" panose="02020603050405020304" pitchFamily="18" charset="0"/>
                <a:ea typeface="宋体" panose="02010600030101010101" pitchFamily="2" charset="-122"/>
              </a:defRPr>
            </a:lvl1pPr>
            <a:lvl2pPr marL="742950" indent="-285750" defTabSz="955675">
              <a:defRPr kumimoji="1" sz="2400">
                <a:solidFill>
                  <a:schemeClr val="tx1"/>
                </a:solidFill>
                <a:latin typeface="Times New Roman" panose="02020603050405020304" pitchFamily="18" charset="0"/>
                <a:ea typeface="宋体" panose="02010600030101010101" pitchFamily="2" charset="-122"/>
              </a:defRPr>
            </a:lvl2pPr>
            <a:lvl3pPr marL="1143000" indent="-228600" defTabSz="955675">
              <a:defRPr kumimoji="1" sz="2400">
                <a:solidFill>
                  <a:schemeClr val="tx1"/>
                </a:solidFill>
                <a:latin typeface="Times New Roman" panose="02020603050405020304" pitchFamily="18" charset="0"/>
                <a:ea typeface="宋体" panose="02010600030101010101" pitchFamily="2" charset="-122"/>
              </a:defRPr>
            </a:lvl3pPr>
            <a:lvl4pPr marL="1600200" indent="-228600" defTabSz="955675">
              <a:defRPr kumimoji="1" sz="2400">
                <a:solidFill>
                  <a:schemeClr val="tx1"/>
                </a:solidFill>
                <a:latin typeface="Times New Roman" panose="02020603050405020304" pitchFamily="18" charset="0"/>
                <a:ea typeface="宋体" panose="02010600030101010101" pitchFamily="2" charset="-122"/>
              </a:defRPr>
            </a:lvl4pPr>
            <a:lvl5pPr marL="2057400" indent="-228600" defTabSz="955675">
              <a:defRPr kumimoji="1" sz="2400">
                <a:solidFill>
                  <a:schemeClr val="tx1"/>
                </a:solidFill>
                <a:latin typeface="Times New Roman" panose="02020603050405020304" pitchFamily="18" charset="0"/>
                <a:ea typeface="宋体" panose="02010600030101010101" pitchFamily="2" charset="-122"/>
              </a:defRPr>
            </a:lvl5pPr>
            <a:lvl6pPr marL="2514600" indent="-228600" defTabSz="9556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556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556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556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F3A1632-88C9-4D48-972B-9A964AC2659A}" type="slidenum">
              <a:rPr lang="zh-CN" altLang="en-US" sz="1300"/>
              <a:pPr/>
              <a:t>73</a:t>
            </a:fld>
            <a:endParaRPr lang="en-US" altLang="zh-CN" sz="13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latin typeface="Times New Roman" charset="0"/>
              <a:ea typeface="宋体" charset="0"/>
            </a:endParaRPr>
          </a:p>
        </p:txBody>
      </p:sp>
    </p:spTree>
    <p:extLst>
      <p:ext uri="{BB962C8B-B14F-4D97-AF65-F5344CB8AC3E}">
        <p14:creationId xmlns:p14="http://schemas.microsoft.com/office/powerpoint/2010/main" val="3151582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931365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19113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7163" y="122238"/>
            <a:ext cx="1965325" cy="55165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22238"/>
            <a:ext cx="5745163" cy="55165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86251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00088" y="122238"/>
            <a:ext cx="7772400" cy="457200"/>
          </a:xfrm>
        </p:spPr>
        <p:txBody>
          <a:bodyPr/>
          <a:lstStyle/>
          <a:p>
            <a:r>
              <a:rPr lang="zh-CN" altLang="en-US"/>
              <a:t>单击此处编辑母版标题样式</a:t>
            </a:r>
          </a:p>
        </p:txBody>
      </p:sp>
      <p:sp>
        <p:nvSpPr>
          <p:cNvPr id="3" name="表格占位符 2"/>
          <p:cNvSpPr>
            <a:spLocks noGrp="1"/>
          </p:cNvSpPr>
          <p:nvPr>
            <p:ph type="tbl" idx="1"/>
          </p:nvPr>
        </p:nvSpPr>
        <p:spPr>
          <a:xfrm>
            <a:off x="609600" y="1524000"/>
            <a:ext cx="7772400" cy="4114800"/>
          </a:xfrm>
        </p:spPr>
        <p:txBody>
          <a:bodyPr/>
          <a:lstStyle/>
          <a:p>
            <a:pPr lvl="0"/>
            <a:endParaRPr lang="zh-CN" altLang="en-US" noProof="0"/>
          </a:p>
        </p:txBody>
      </p:sp>
    </p:spTree>
    <p:extLst>
      <p:ext uri="{BB962C8B-B14F-4D97-AF65-F5344CB8AC3E}">
        <p14:creationId xmlns:p14="http://schemas.microsoft.com/office/powerpoint/2010/main" val="76228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61407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952473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3673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4089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731753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242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14114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0352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00088" y="122238"/>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09600" y="1524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1028" name="Rectangle 7"/>
          <p:cNvSpPr>
            <a:spLocks noChangeArrowheads="1"/>
          </p:cNvSpPr>
          <p:nvPr/>
        </p:nvSpPr>
        <p:spPr bwMode="auto">
          <a:xfrm>
            <a:off x="0" y="6553200"/>
            <a:ext cx="9144000" cy="304800"/>
          </a:xfrm>
          <a:prstGeom prst="rect">
            <a:avLst/>
          </a:prstGeom>
          <a:solidFill>
            <a:srgbClr val="BFBA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1029" name="Rectangle 8"/>
          <p:cNvSpPr>
            <a:spLocks noChangeArrowheads="1"/>
          </p:cNvSpPr>
          <p:nvPr/>
        </p:nvSpPr>
        <p:spPr bwMode="auto">
          <a:xfrm>
            <a:off x="3306763" y="6553200"/>
            <a:ext cx="1841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C253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200" b="1">
                <a:solidFill>
                  <a:srgbClr val="8C2532"/>
                </a:solidFill>
                <a:latin typeface="Zurich UBlkEx BT" pitchFamily="34" charset="0"/>
              </a:rPr>
              <a:t>Java</a:t>
            </a:r>
            <a:r>
              <a:rPr lang="zh-CN" altLang="en-US" sz="1200" b="1">
                <a:solidFill>
                  <a:srgbClr val="8C2532"/>
                </a:solidFill>
                <a:latin typeface="Zurich UBlkEx BT" pitchFamily="34" charset="0"/>
              </a:rPr>
              <a:t>程序设计</a:t>
            </a:r>
          </a:p>
        </p:txBody>
      </p:sp>
      <p:sp>
        <p:nvSpPr>
          <p:cNvPr id="1030" name="Line 9"/>
          <p:cNvSpPr>
            <a:spLocks noChangeShapeType="1"/>
          </p:cNvSpPr>
          <p:nvPr/>
        </p:nvSpPr>
        <p:spPr bwMode="auto">
          <a:xfrm>
            <a:off x="0" y="6705600"/>
            <a:ext cx="35893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1031" name="Line 10"/>
          <p:cNvSpPr>
            <a:spLocks noChangeShapeType="1"/>
          </p:cNvSpPr>
          <p:nvPr/>
        </p:nvSpPr>
        <p:spPr bwMode="auto">
          <a:xfrm>
            <a:off x="4846638" y="6705600"/>
            <a:ext cx="37115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1032" name="AutoShape 11" descr="浅色横线"/>
          <p:cNvSpPr>
            <a:spLocks noChangeArrowheads="1"/>
          </p:cNvSpPr>
          <p:nvPr/>
        </p:nvSpPr>
        <p:spPr bwMode="auto">
          <a:xfrm rot="5400000">
            <a:off x="143669" y="-16669"/>
            <a:ext cx="617538" cy="739775"/>
          </a:xfrm>
          <a:prstGeom prst="rtTriangle">
            <a:avLst/>
          </a:prstGeom>
          <a:pattFill prst="ltHorz">
            <a:fgClr>
              <a:schemeClr val="bg1"/>
            </a:fgClr>
            <a:bgClr>
              <a:srgbClr val="8C2532"/>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1033" name="Rectangle 12" descr="浅色横线"/>
          <p:cNvSpPr>
            <a:spLocks noChangeArrowheads="1"/>
          </p:cNvSpPr>
          <p:nvPr/>
        </p:nvSpPr>
        <p:spPr bwMode="auto">
          <a:xfrm>
            <a:off x="7531100" y="652463"/>
            <a:ext cx="1612900" cy="50800"/>
          </a:xfrm>
          <a:prstGeom prst="rect">
            <a:avLst/>
          </a:prstGeom>
          <a:pattFill prst="ltHorz">
            <a:fgClr>
              <a:schemeClr val="bg1"/>
            </a:fgClr>
            <a:bgClr>
              <a:srgbClr val="4C141B"/>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1034" name="Rectangle 13" descr="浅色横线"/>
          <p:cNvSpPr>
            <a:spLocks noChangeArrowheads="1"/>
          </p:cNvSpPr>
          <p:nvPr/>
        </p:nvSpPr>
        <p:spPr bwMode="auto">
          <a:xfrm>
            <a:off x="76200" y="652463"/>
            <a:ext cx="5253038" cy="42862"/>
          </a:xfrm>
          <a:prstGeom prst="rect">
            <a:avLst/>
          </a:prstGeom>
          <a:pattFill prst="ltHorz">
            <a:fgClr>
              <a:schemeClr val="bg1"/>
            </a:fgClr>
            <a:bgClr>
              <a:srgbClr val="8C2532"/>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1035" name="Text Box 14"/>
          <p:cNvSpPr txBox="1">
            <a:spLocks noChangeArrowheads="1"/>
          </p:cNvSpPr>
          <p:nvPr/>
        </p:nvSpPr>
        <p:spPr bwMode="auto">
          <a:xfrm>
            <a:off x="4643438" y="500063"/>
            <a:ext cx="36623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600" b="1">
                <a:solidFill>
                  <a:srgbClr val="993366"/>
                </a:solidFill>
                <a:latin typeface="AvantGarde Bk BT" pitchFamily="34" charset="0"/>
                <a:ea typeface="黑体" panose="02010609060101010101" pitchFamily="49" charset="-122"/>
              </a:rPr>
              <a:t>Java Programming</a:t>
            </a:r>
            <a:endParaRPr lang="en-US" altLang="zh-CN" sz="2800">
              <a:solidFill>
                <a:srgbClr val="993366"/>
              </a:solidFill>
            </a:endParaRPr>
          </a:p>
        </p:txBody>
      </p:sp>
      <p:sp>
        <p:nvSpPr>
          <p:cNvPr id="1036" name="Rectangle 16"/>
          <p:cNvSpPr>
            <a:spLocks noChangeArrowheads="1"/>
          </p:cNvSpPr>
          <p:nvPr/>
        </p:nvSpPr>
        <p:spPr bwMode="auto">
          <a:xfrm>
            <a:off x="7086600" y="6553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fld id="{8C633270-217B-48BA-990C-5F282648F44C}" type="slidenum">
              <a:rPr lang="en-US" altLang="zh-CN" sz="1400"/>
              <a:pPr algn="r"/>
              <a:t>‹#›</a:t>
            </a:fld>
            <a:endParaRPr lang="en-US" altLang="zh-CN"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mj-lt"/>
          <a:ea typeface="+mj-ea"/>
          <a:cs typeface="黑体" charset="0"/>
        </a:defRPr>
      </a:lvl1pPr>
      <a:lvl2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cs typeface="黑体" charset="0"/>
        </a:defRPr>
      </a:lvl2pPr>
      <a:lvl3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cs typeface="黑体" charset="0"/>
        </a:defRPr>
      </a:lvl3pPr>
      <a:lvl4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cs typeface="黑体" charset="0"/>
        </a:defRPr>
      </a:lvl4pPr>
      <a:lvl5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cs typeface="黑体" charset="0"/>
        </a:defRPr>
      </a:lvl5pPr>
      <a:lvl6pPr marL="457200" algn="l" rtl="0" fontAlgn="base">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6pPr>
      <a:lvl7pPr marL="914400" algn="l" rtl="0" fontAlgn="base">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7pPr>
      <a:lvl8pPr marL="1371600" algn="l" rtl="0" fontAlgn="base">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8pPr>
      <a:lvl9pPr marL="1828800" algn="l" rtl="0" fontAlgn="base">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9pPr>
    </p:titleStyle>
    <p:bodyStyle>
      <a:lvl1pPr marL="342900" indent="-342900" algn="l" rtl="0" eaLnBrk="0" fontAlgn="base" hangingPunct="0">
        <a:spcBef>
          <a:spcPct val="20000"/>
        </a:spcBef>
        <a:spcAft>
          <a:spcPct val="0"/>
        </a:spcAft>
        <a:defRPr kumimoji="1" sz="24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Wingdings" panose="05000000000000000000" pitchFamily="2" charset="2"/>
        <a:buChar char="v"/>
        <a:defRPr kumimoji="1" sz="2400">
          <a:solidFill>
            <a:schemeClr val="tx1"/>
          </a:solidFill>
          <a:latin typeface="+mn-lt"/>
          <a:ea typeface="楷体_GB2312" pitchFamily="49" charset="-122"/>
          <a:cs typeface="楷体_GB2312" charset="0"/>
        </a:defRPr>
      </a:lvl2pPr>
      <a:lvl3pPr marL="1143000" indent="-228600" algn="l" rtl="0" eaLnBrk="0" fontAlgn="base" hangingPunct="0">
        <a:spcBef>
          <a:spcPct val="20000"/>
        </a:spcBef>
        <a:spcAft>
          <a:spcPct val="0"/>
        </a:spcAft>
        <a:buFont typeface="Symbol" panose="05050102010706020507" pitchFamily="18" charset="2"/>
        <a:buChar char="-"/>
        <a:defRPr kumimoji="1" sz="2000">
          <a:solidFill>
            <a:schemeClr val="tx1"/>
          </a:solidFill>
          <a:latin typeface="+mn-lt"/>
          <a:ea typeface="楷体_GB2312" pitchFamily="49" charset="-122"/>
          <a:cs typeface="楷体_GB2312" charset="0"/>
        </a:defRPr>
      </a:lvl3pPr>
      <a:lvl4pPr marL="1600200" indent="-228600" algn="l" rtl="0" eaLnBrk="0" fontAlgn="base" hangingPunct="0">
        <a:spcBef>
          <a:spcPct val="20000"/>
        </a:spcBef>
        <a:spcAft>
          <a:spcPct val="0"/>
        </a:spcAft>
        <a:buChar char="–"/>
        <a:defRPr kumimoji="1" sz="2400">
          <a:solidFill>
            <a:schemeClr val="tx1"/>
          </a:solidFill>
          <a:latin typeface="+mn-lt"/>
          <a:ea typeface="+mn-ea"/>
          <a:cs typeface="宋体" charset="0"/>
        </a:defRPr>
      </a:lvl4pPr>
      <a:lvl5pPr marL="2057400" indent="-228600" algn="l" rtl="0" eaLnBrk="0" fontAlgn="base" hangingPunct="0">
        <a:spcBef>
          <a:spcPct val="20000"/>
        </a:spcBef>
        <a:spcAft>
          <a:spcPct val="0"/>
        </a:spcAft>
        <a:buChar char="»"/>
        <a:defRPr kumimoji="1" sz="2400">
          <a:solidFill>
            <a:schemeClr val="tx1"/>
          </a:solidFill>
          <a:latin typeface="+mn-lt"/>
          <a:ea typeface="+mn-ea"/>
        </a:defRPr>
      </a:lvl5pPr>
      <a:lvl6pPr marL="2514600" indent="-228600" algn="l" rtl="0" fontAlgn="base">
        <a:spcBef>
          <a:spcPct val="20000"/>
        </a:spcBef>
        <a:spcAft>
          <a:spcPct val="0"/>
        </a:spcAft>
        <a:buChar char="»"/>
        <a:defRPr kumimoji="1" sz="2400">
          <a:solidFill>
            <a:schemeClr val="tx1"/>
          </a:solidFill>
          <a:latin typeface="+mn-lt"/>
          <a:ea typeface="+mn-ea"/>
        </a:defRPr>
      </a:lvl6pPr>
      <a:lvl7pPr marL="2971800" indent="-228600" algn="l" rtl="0" fontAlgn="base">
        <a:spcBef>
          <a:spcPct val="20000"/>
        </a:spcBef>
        <a:spcAft>
          <a:spcPct val="0"/>
        </a:spcAft>
        <a:buChar char="»"/>
        <a:defRPr kumimoji="1" sz="2400">
          <a:solidFill>
            <a:schemeClr val="tx1"/>
          </a:solidFill>
          <a:latin typeface="+mn-lt"/>
          <a:ea typeface="+mn-ea"/>
        </a:defRPr>
      </a:lvl7pPr>
      <a:lvl8pPr marL="3429000" indent="-228600" algn="l" rtl="0" fontAlgn="base">
        <a:spcBef>
          <a:spcPct val="20000"/>
        </a:spcBef>
        <a:spcAft>
          <a:spcPct val="0"/>
        </a:spcAft>
        <a:buChar char="»"/>
        <a:defRPr kumimoji="1" sz="2400">
          <a:solidFill>
            <a:schemeClr val="tx1"/>
          </a:solidFill>
          <a:latin typeface="+mn-lt"/>
          <a:ea typeface="+mn-ea"/>
        </a:defRPr>
      </a:lvl8pPr>
      <a:lvl9pPr marL="3886200" indent="-228600" algn="l" rtl="0" fontAlgn="base">
        <a:spcBef>
          <a:spcPct val="20000"/>
        </a:spcBef>
        <a:spcAft>
          <a:spcPct val="0"/>
        </a:spcAft>
        <a:buChar char="»"/>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4.emf"/><Relationship Id="rId2" Type="http://schemas.openxmlformats.org/officeDocument/2006/relationships/tags" Target="../tags/tag59.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emf"/><Relationship Id="rId4" Type="http://schemas.openxmlformats.org/officeDocument/2006/relationships/oleObject" Target="../embeddings/oleObject2.bin"/></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7" name="Object 2"/>
          <p:cNvGraphicFramePr>
            <a:graphicFrameLocks noChangeAspect="1"/>
          </p:cNvGraphicFramePr>
          <p:nvPr/>
        </p:nvGraphicFramePr>
        <p:xfrm>
          <a:off x="0" y="0"/>
          <a:ext cx="9144000" cy="1971675"/>
        </p:xfrm>
        <a:graphic>
          <a:graphicData uri="http://schemas.openxmlformats.org/presentationml/2006/ole">
            <mc:AlternateContent xmlns:mc="http://schemas.openxmlformats.org/markup-compatibility/2006">
              <mc:Choice xmlns:v="urn:schemas-microsoft-com:vml" Requires="v">
                <p:oleObj spid="_x0000_s4105" name="Image" r:id="rId4" imgW="11614543" imgH="2630427" progId="Photoshop.Image.5">
                  <p:embed/>
                </p:oleObj>
              </mc:Choice>
              <mc:Fallback>
                <p:oleObj name="Image" r:id="rId4" imgW="11614543" imgH="2630427" progId="Photoshop.Image.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051" name="Rectangle 3"/>
          <p:cNvSpPr>
            <a:spLocks noChangeArrowheads="1"/>
          </p:cNvSpPr>
          <p:nvPr/>
        </p:nvSpPr>
        <p:spPr bwMode="auto">
          <a:xfrm>
            <a:off x="0" y="6172200"/>
            <a:ext cx="9144000" cy="685800"/>
          </a:xfrm>
          <a:prstGeom prst="rect">
            <a:avLst/>
          </a:prstGeom>
          <a:solidFill>
            <a:srgbClr val="8C253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2052" name="Text Box 18"/>
          <p:cNvSpPr txBox="1">
            <a:spLocks noChangeArrowheads="1"/>
          </p:cNvSpPr>
          <p:nvPr/>
        </p:nvSpPr>
        <p:spPr bwMode="auto">
          <a:xfrm>
            <a:off x="1520825" y="1435100"/>
            <a:ext cx="604361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4800" b="1"/>
              <a:t>第三章     类和对象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b="1">
                <a:ea typeface="华文行楷" panose="02010800040101010101" pitchFamily="2" charset="-122"/>
              </a:rPr>
              <a:t>对象、实体与类关系图</a:t>
            </a:r>
          </a:p>
        </p:txBody>
      </p:sp>
      <p:grpSp>
        <p:nvGrpSpPr>
          <p:cNvPr id="14338" name="Group 3"/>
          <p:cNvGrpSpPr>
            <a:grpSpLocks/>
          </p:cNvGrpSpPr>
          <p:nvPr/>
        </p:nvGrpSpPr>
        <p:grpSpPr bwMode="auto">
          <a:xfrm>
            <a:off x="982663" y="1557338"/>
            <a:ext cx="7046912" cy="4248150"/>
            <a:chOff x="671" y="981"/>
            <a:chExt cx="4808" cy="2676"/>
          </a:xfrm>
        </p:grpSpPr>
        <p:grpSp>
          <p:nvGrpSpPr>
            <p:cNvPr id="14339" name="Group 4"/>
            <p:cNvGrpSpPr>
              <a:grpSpLocks/>
            </p:cNvGrpSpPr>
            <p:nvPr/>
          </p:nvGrpSpPr>
          <p:grpSpPr bwMode="auto">
            <a:xfrm>
              <a:off x="3612" y="2659"/>
              <a:ext cx="1867" cy="998"/>
              <a:chOff x="3456" y="2448"/>
              <a:chExt cx="2016" cy="1056"/>
            </a:xfrm>
          </p:grpSpPr>
          <p:sp>
            <p:nvSpPr>
              <p:cNvPr id="14357" name="Oval 5"/>
              <p:cNvSpPr>
                <a:spLocks noChangeArrowheads="1"/>
              </p:cNvSpPr>
              <p:nvPr/>
            </p:nvSpPr>
            <p:spPr bwMode="auto">
              <a:xfrm>
                <a:off x="3456" y="2448"/>
                <a:ext cx="2016" cy="1056"/>
              </a:xfrm>
              <a:prstGeom prst="ellipse">
                <a:avLst/>
              </a:prstGeom>
              <a:noFill/>
              <a:ln w="57150">
                <a:solidFill>
                  <a:srgbClr val="FF99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4358" name="Rectangle 6"/>
              <p:cNvSpPr>
                <a:spLocks noChangeArrowheads="1"/>
              </p:cNvSpPr>
              <p:nvPr/>
            </p:nvSpPr>
            <p:spPr bwMode="auto">
              <a:xfrm>
                <a:off x="3888" y="2640"/>
                <a:ext cx="1087" cy="336"/>
              </a:xfrm>
              <a:prstGeom prst="rect">
                <a:avLst/>
              </a:prstGeom>
              <a:noFill/>
              <a:ln w="5715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2000" b="1"/>
                  <a:t>抽象数据类</a:t>
                </a:r>
                <a:endParaRPr lang="zh-CN" altLang="en-US" sz="2000">
                  <a:latin typeface="Times" panose="02020603050405020304" pitchFamily="18" charset="0"/>
                </a:endParaRPr>
              </a:p>
            </p:txBody>
          </p:sp>
          <p:sp>
            <p:nvSpPr>
              <p:cNvPr id="14359" name="Rectangle 7"/>
              <p:cNvSpPr>
                <a:spLocks noChangeArrowheads="1"/>
              </p:cNvSpPr>
              <p:nvPr/>
            </p:nvSpPr>
            <p:spPr bwMode="auto">
              <a:xfrm>
                <a:off x="3888" y="3024"/>
                <a:ext cx="86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2000" b="1"/>
                  <a:t>概念世界</a:t>
                </a:r>
                <a:endParaRPr lang="zh-CN" altLang="en-US" sz="2000">
                  <a:latin typeface="Times" panose="02020603050405020304" pitchFamily="18" charset="0"/>
                </a:endParaRPr>
              </a:p>
            </p:txBody>
          </p:sp>
        </p:grpSp>
        <p:grpSp>
          <p:nvGrpSpPr>
            <p:cNvPr id="14340" name="Group 8"/>
            <p:cNvGrpSpPr>
              <a:grpSpLocks/>
            </p:cNvGrpSpPr>
            <p:nvPr/>
          </p:nvGrpSpPr>
          <p:grpSpPr bwMode="auto">
            <a:xfrm>
              <a:off x="3565" y="981"/>
              <a:ext cx="1867" cy="998"/>
              <a:chOff x="3408" y="672"/>
              <a:chExt cx="2016" cy="1056"/>
            </a:xfrm>
          </p:grpSpPr>
          <p:sp>
            <p:nvSpPr>
              <p:cNvPr id="14354" name="Oval 9"/>
              <p:cNvSpPr>
                <a:spLocks noChangeArrowheads="1"/>
              </p:cNvSpPr>
              <p:nvPr/>
            </p:nvSpPr>
            <p:spPr bwMode="auto">
              <a:xfrm>
                <a:off x="3408" y="672"/>
                <a:ext cx="2016" cy="1056"/>
              </a:xfrm>
              <a:prstGeom prst="ellipse">
                <a:avLst/>
              </a:prstGeom>
              <a:noFill/>
              <a:ln w="57150">
                <a:solidFill>
                  <a:srgbClr val="FF99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4355" name="Rectangle 10"/>
              <p:cNvSpPr>
                <a:spLocks noChangeArrowheads="1"/>
              </p:cNvSpPr>
              <p:nvPr/>
            </p:nvSpPr>
            <p:spPr bwMode="auto">
              <a:xfrm>
                <a:off x="4032" y="1248"/>
                <a:ext cx="591" cy="336"/>
              </a:xfrm>
              <a:prstGeom prst="rect">
                <a:avLst/>
              </a:prstGeom>
              <a:noFill/>
              <a:ln w="5715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2000" b="1"/>
                  <a:t>实体</a:t>
                </a:r>
                <a:endParaRPr lang="zh-CN" altLang="en-US" sz="2000">
                  <a:latin typeface="Times" panose="02020603050405020304" pitchFamily="18" charset="0"/>
                </a:endParaRPr>
              </a:p>
            </p:txBody>
          </p:sp>
          <p:sp>
            <p:nvSpPr>
              <p:cNvPr id="14356" name="Rectangle 11"/>
              <p:cNvSpPr>
                <a:spLocks noChangeArrowheads="1"/>
              </p:cNvSpPr>
              <p:nvPr/>
            </p:nvSpPr>
            <p:spPr bwMode="auto">
              <a:xfrm>
                <a:off x="3840" y="864"/>
                <a:ext cx="86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2000" b="1"/>
                  <a:t>现实世界</a:t>
                </a:r>
                <a:endParaRPr lang="zh-CN" altLang="en-US" sz="2000">
                  <a:latin typeface="Times" panose="02020603050405020304" pitchFamily="18" charset="0"/>
                </a:endParaRPr>
              </a:p>
            </p:txBody>
          </p:sp>
        </p:grpSp>
        <p:sp>
          <p:nvSpPr>
            <p:cNvPr id="14341" name="Line 12"/>
            <p:cNvSpPr>
              <a:spLocks noChangeShapeType="1"/>
            </p:cNvSpPr>
            <p:nvPr/>
          </p:nvSpPr>
          <p:spPr bwMode="auto">
            <a:xfrm>
              <a:off x="4499" y="1843"/>
              <a:ext cx="0" cy="998"/>
            </a:xfrm>
            <a:prstGeom prst="line">
              <a:avLst/>
            </a:prstGeom>
            <a:noFill/>
            <a:ln w="57150">
              <a:solidFill>
                <a:srgbClr val="000000"/>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4342" name="Oval 13"/>
            <p:cNvSpPr>
              <a:spLocks noChangeArrowheads="1"/>
            </p:cNvSpPr>
            <p:nvPr/>
          </p:nvSpPr>
          <p:spPr bwMode="auto">
            <a:xfrm>
              <a:off x="671" y="1026"/>
              <a:ext cx="1447" cy="2586"/>
            </a:xfrm>
            <a:prstGeom prst="ellipse">
              <a:avLst/>
            </a:prstGeom>
            <a:noFill/>
            <a:ln w="57150">
              <a:solidFill>
                <a:srgbClr val="FF99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4343" name="Rectangle 14"/>
            <p:cNvSpPr>
              <a:spLocks noChangeArrowheads="1"/>
            </p:cNvSpPr>
            <p:nvPr/>
          </p:nvSpPr>
          <p:spPr bwMode="auto">
            <a:xfrm>
              <a:off x="998" y="1480"/>
              <a:ext cx="547" cy="363"/>
            </a:xfrm>
            <a:prstGeom prst="rect">
              <a:avLst/>
            </a:prstGeom>
            <a:noFill/>
            <a:ln w="5715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2000" b="1"/>
                <a:t>对象</a:t>
              </a:r>
              <a:endParaRPr lang="zh-CN" altLang="en-US" sz="2000">
                <a:latin typeface="Times" panose="02020603050405020304" pitchFamily="18" charset="0"/>
              </a:endParaRPr>
            </a:p>
          </p:txBody>
        </p:sp>
        <p:sp>
          <p:nvSpPr>
            <p:cNvPr id="14344" name="Rectangle 15"/>
            <p:cNvSpPr>
              <a:spLocks noChangeArrowheads="1"/>
            </p:cNvSpPr>
            <p:nvPr/>
          </p:nvSpPr>
          <p:spPr bwMode="auto">
            <a:xfrm>
              <a:off x="998" y="2841"/>
              <a:ext cx="580" cy="363"/>
            </a:xfrm>
            <a:prstGeom prst="rect">
              <a:avLst/>
            </a:prstGeom>
            <a:noFill/>
            <a:ln w="57150">
              <a:solidFill>
                <a:srgbClr val="FF99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2000" b="1"/>
                <a:t>类</a:t>
              </a:r>
              <a:endParaRPr lang="zh-CN" altLang="en-US" sz="2000">
                <a:latin typeface="Times" panose="02020603050405020304" pitchFamily="18" charset="0"/>
              </a:endParaRPr>
            </a:p>
          </p:txBody>
        </p:sp>
        <p:sp>
          <p:nvSpPr>
            <p:cNvPr id="14345" name="Line 16"/>
            <p:cNvSpPr>
              <a:spLocks noChangeShapeType="1"/>
            </p:cNvSpPr>
            <p:nvPr/>
          </p:nvSpPr>
          <p:spPr bwMode="auto">
            <a:xfrm>
              <a:off x="1396" y="1842"/>
              <a:ext cx="0" cy="998"/>
            </a:xfrm>
            <a:prstGeom prst="line">
              <a:avLst/>
            </a:prstGeom>
            <a:noFill/>
            <a:ln w="57150">
              <a:solidFill>
                <a:srgbClr val="000000"/>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4346" name="Line 17"/>
            <p:cNvSpPr>
              <a:spLocks noChangeShapeType="1"/>
            </p:cNvSpPr>
            <p:nvPr/>
          </p:nvSpPr>
          <p:spPr bwMode="auto">
            <a:xfrm>
              <a:off x="1170" y="1842"/>
              <a:ext cx="0" cy="998"/>
            </a:xfrm>
            <a:prstGeom prst="line">
              <a:avLst/>
            </a:prstGeom>
            <a:noFill/>
            <a:ln w="57150">
              <a:solidFill>
                <a:srgbClr val="000000"/>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grpSp>
          <p:nvGrpSpPr>
            <p:cNvPr id="14347" name="Group 18"/>
            <p:cNvGrpSpPr>
              <a:grpSpLocks/>
            </p:cNvGrpSpPr>
            <p:nvPr/>
          </p:nvGrpSpPr>
          <p:grpSpPr bwMode="auto">
            <a:xfrm>
              <a:off x="1791" y="1298"/>
              <a:ext cx="2334" cy="1724"/>
              <a:chOff x="1680" y="1008"/>
              <a:chExt cx="2400" cy="1824"/>
            </a:xfrm>
          </p:grpSpPr>
          <p:grpSp>
            <p:nvGrpSpPr>
              <p:cNvPr id="14348" name="Group 19"/>
              <p:cNvGrpSpPr>
                <a:grpSpLocks/>
              </p:cNvGrpSpPr>
              <p:nvPr/>
            </p:nvGrpSpPr>
            <p:grpSpPr bwMode="auto">
              <a:xfrm>
                <a:off x="1680" y="1392"/>
                <a:ext cx="2400" cy="1440"/>
                <a:chOff x="1680" y="1392"/>
                <a:chExt cx="2400" cy="1440"/>
              </a:xfrm>
            </p:grpSpPr>
            <p:sp>
              <p:nvSpPr>
                <p:cNvPr id="14352" name="Line 20"/>
                <p:cNvSpPr>
                  <a:spLocks noChangeShapeType="1"/>
                </p:cNvSpPr>
                <p:nvPr/>
              </p:nvSpPr>
              <p:spPr bwMode="auto">
                <a:xfrm>
                  <a:off x="1680" y="2832"/>
                  <a:ext cx="2256" cy="0"/>
                </a:xfrm>
                <a:prstGeom prst="line">
                  <a:avLst/>
                </a:prstGeom>
                <a:noFill/>
                <a:ln w="57150">
                  <a:solidFill>
                    <a:srgbClr val="000000"/>
                  </a:solidFill>
                  <a:round/>
                  <a:headEnd type="triangle" w="med"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353" name="Line 21"/>
                <p:cNvSpPr>
                  <a:spLocks noChangeShapeType="1"/>
                </p:cNvSpPr>
                <p:nvPr/>
              </p:nvSpPr>
              <p:spPr bwMode="auto">
                <a:xfrm>
                  <a:off x="1680" y="1392"/>
                  <a:ext cx="2400" cy="0"/>
                </a:xfrm>
                <a:prstGeom prst="line">
                  <a:avLst/>
                </a:prstGeom>
                <a:noFill/>
                <a:ln w="57150">
                  <a:solidFill>
                    <a:srgbClr val="000000"/>
                  </a:solidFill>
                  <a:round/>
                  <a:headEnd type="triangle" w="med" len="lg"/>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4349" name="Group 22"/>
              <p:cNvGrpSpPr>
                <a:grpSpLocks/>
              </p:cNvGrpSpPr>
              <p:nvPr/>
            </p:nvGrpSpPr>
            <p:grpSpPr bwMode="auto">
              <a:xfrm>
                <a:off x="2208" y="1008"/>
                <a:ext cx="1182" cy="1776"/>
                <a:chOff x="2208" y="1008"/>
                <a:chExt cx="1182" cy="1776"/>
              </a:xfrm>
            </p:grpSpPr>
            <p:sp>
              <p:nvSpPr>
                <p:cNvPr id="14350" name="Rectangle 23"/>
                <p:cNvSpPr>
                  <a:spLocks noChangeArrowheads="1"/>
                </p:cNvSpPr>
                <p:nvPr/>
              </p:nvSpPr>
              <p:spPr bwMode="auto">
                <a:xfrm>
                  <a:off x="2256" y="2448"/>
                  <a:ext cx="113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sz="2000" b="1"/>
                    <a:t>计算机逻辑的实现</a:t>
                  </a:r>
                  <a:endParaRPr lang="zh-CN" altLang="en-US" sz="2000">
                    <a:latin typeface="Times" panose="02020603050405020304" pitchFamily="18" charset="0"/>
                  </a:endParaRPr>
                </a:p>
              </p:txBody>
            </p:sp>
            <p:sp>
              <p:nvSpPr>
                <p:cNvPr id="14351" name="Rectangle 24"/>
                <p:cNvSpPr>
                  <a:spLocks noChangeArrowheads="1"/>
                </p:cNvSpPr>
                <p:nvPr/>
              </p:nvSpPr>
              <p:spPr bwMode="auto">
                <a:xfrm>
                  <a:off x="2208" y="1008"/>
                  <a:ext cx="50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sm" len="sm"/>
                      <a:tailEnd type="none" w="sm" len="sm"/>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2000" b="1"/>
                    <a:t>映射</a:t>
                  </a:r>
                  <a:endParaRPr lang="zh-CN" altLang="en-US" sz="2000">
                    <a:latin typeface="Times" panose="02020603050405020304" pitchFamily="18" charset="0"/>
                  </a:endParaRPr>
                </a:p>
              </p:txBody>
            </p:sp>
          </p:grpSp>
        </p:grpSp>
      </p:grpSp>
    </p:spTree>
    <p:custDataLst>
      <p:tags r:id="rId1"/>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a:t>案例：学生成绩查询系统 </a:t>
            </a:r>
          </a:p>
        </p:txBody>
      </p:sp>
      <p:sp>
        <p:nvSpPr>
          <p:cNvPr id="12291" name="Rectangle 3"/>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zh-CN" altLang="en-US" b="1" dirty="0"/>
              <a:t>教师登录系统后可输入授课课程的成绩供学生查询，并可统计学生的平均成绩和各等级的学生人数；</a:t>
            </a:r>
          </a:p>
          <a:p>
            <a:pPr marL="571500" indent="-571500" eaLnBrk="1" hangingPunct="1">
              <a:buFont typeface="Wingdings" panose="05000000000000000000" pitchFamily="2" charset="2"/>
              <a:buAutoNum type="arabicPeriod"/>
            </a:pPr>
            <a:r>
              <a:rPr lang="zh-CN" altLang="en-US" b="1" dirty="0"/>
              <a:t>学生登录系统后可查询自己的各门课程成绩。</a:t>
            </a:r>
            <a:endParaRPr lang="zh-CN" altLang="en-US" dirty="0"/>
          </a:p>
        </p:txBody>
      </p:sp>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a:t>系统分析</a:t>
            </a:r>
            <a:r>
              <a:rPr lang="en-US" altLang="zh-CN"/>
              <a:t>(1)</a:t>
            </a:r>
            <a:r>
              <a:rPr lang="zh-CN" altLang="en-US"/>
              <a:t>：确定对象</a:t>
            </a:r>
          </a:p>
        </p:txBody>
      </p:sp>
      <p:sp>
        <p:nvSpPr>
          <p:cNvPr id="13315" name="Rectangle 3"/>
          <p:cNvSpPr>
            <a:spLocks noGrp="1" noChangeArrowheads="1"/>
          </p:cNvSpPr>
          <p:nvPr>
            <p:ph type="body" idx="1"/>
          </p:nvPr>
        </p:nvSpPr>
        <p:spPr/>
        <p:txBody>
          <a:bodyPr/>
          <a:lstStyle/>
          <a:p>
            <a:pPr eaLnBrk="1" hangingPunct="1"/>
            <a:r>
              <a:rPr lang="zh-CN" altLang="en-US" b="1"/>
              <a:t>找出问题描述领域中的主要名词</a:t>
            </a:r>
          </a:p>
          <a:p>
            <a:pPr eaLnBrk="1" hangingPunct="1"/>
            <a:r>
              <a:rPr lang="zh-CN" altLang="en-US" b="1"/>
              <a:t>对象可能是：</a:t>
            </a:r>
          </a:p>
          <a:p>
            <a:pPr eaLnBrk="1" hangingPunct="1">
              <a:buFont typeface="Wingdings" panose="05000000000000000000" pitchFamily="2" charset="2"/>
              <a:buChar char="Ø"/>
            </a:pPr>
            <a:r>
              <a:rPr lang="zh-CN" altLang="en-US" b="1"/>
              <a:t> 简单的或复杂的（如学生，课程）</a:t>
            </a:r>
          </a:p>
          <a:p>
            <a:pPr eaLnBrk="1" hangingPunct="1">
              <a:buFont typeface="Wingdings" panose="05000000000000000000" pitchFamily="2" charset="2"/>
              <a:buChar char="Ø"/>
            </a:pPr>
            <a:r>
              <a:rPr lang="zh-CN" altLang="en-US" b="1"/>
              <a:t> 真实的或概念的（如课程成绩）</a:t>
            </a:r>
          </a:p>
          <a:p>
            <a:pPr eaLnBrk="1" hangingPunct="1"/>
            <a:r>
              <a:rPr lang="zh-CN" altLang="en-US" b="1"/>
              <a:t>对象有：</a:t>
            </a:r>
          </a:p>
          <a:p>
            <a:pPr eaLnBrk="1" hangingPunct="1">
              <a:buFont typeface="Wingdings" panose="05000000000000000000" pitchFamily="2" charset="2"/>
              <a:buChar char="Ø"/>
            </a:pPr>
            <a:r>
              <a:rPr lang="zh-CN" altLang="en-US" b="1"/>
              <a:t> 属性</a:t>
            </a:r>
          </a:p>
          <a:p>
            <a:pPr eaLnBrk="1" hangingPunct="1">
              <a:buFont typeface="Wingdings" panose="05000000000000000000" pitchFamily="2" charset="2"/>
              <a:buChar char="Ø"/>
            </a:pPr>
            <a:r>
              <a:rPr lang="zh-CN" altLang="en-US" b="1"/>
              <a:t> 操作</a:t>
            </a:r>
            <a:r>
              <a:rPr lang="en-US" altLang="zh-CN" b="1"/>
              <a:t>(</a:t>
            </a:r>
            <a:r>
              <a:rPr lang="zh-CN" altLang="en-US" b="1"/>
              <a:t>或功能行为</a:t>
            </a:r>
            <a:r>
              <a:rPr lang="en-US" altLang="zh-CN" b="1"/>
              <a:t>)</a:t>
            </a:r>
          </a:p>
          <a:p>
            <a:pPr eaLnBrk="1" hangingPunct="1">
              <a:buFont typeface="Wingdings" panose="05000000000000000000" pitchFamily="2" charset="2"/>
              <a:buNone/>
            </a:pPr>
            <a:endParaRPr lang="zh-CN" altLang="en-US" b="1"/>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a:t>确定学生成绩查询系统中的对象</a:t>
            </a:r>
          </a:p>
        </p:txBody>
      </p:sp>
      <p:sp>
        <p:nvSpPr>
          <p:cNvPr id="14339" name="Rectangle 3"/>
          <p:cNvSpPr>
            <a:spLocks noGrp="1" noChangeArrowheads="1"/>
          </p:cNvSpPr>
          <p:nvPr>
            <p:ph type="body" idx="1"/>
          </p:nvPr>
        </p:nvSpPr>
        <p:spPr>
          <a:xfrm>
            <a:off x="457200" y="1600200"/>
            <a:ext cx="8229600" cy="1252538"/>
          </a:xfrm>
        </p:spPr>
        <p:txBody>
          <a:bodyPr/>
          <a:lstStyle/>
          <a:p>
            <a:pPr eaLnBrk="1" hangingPunct="1"/>
            <a:r>
              <a:rPr lang="zh-CN" altLang="en-US"/>
              <a:t>学生成绩查询系统对象可能有</a:t>
            </a:r>
          </a:p>
        </p:txBody>
      </p:sp>
      <p:grpSp>
        <p:nvGrpSpPr>
          <p:cNvPr id="2" name="Group 88"/>
          <p:cNvGrpSpPr>
            <a:grpSpLocks/>
          </p:cNvGrpSpPr>
          <p:nvPr/>
        </p:nvGrpSpPr>
        <p:grpSpPr bwMode="auto">
          <a:xfrm>
            <a:off x="827088" y="2781300"/>
            <a:ext cx="2303462" cy="2305050"/>
            <a:chOff x="521" y="1752"/>
            <a:chExt cx="1451" cy="1452"/>
          </a:xfrm>
        </p:grpSpPr>
        <p:pic>
          <p:nvPicPr>
            <p:cNvPr id="17495" name="Picture 4" descr="peo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 y="1752"/>
              <a:ext cx="1451" cy="1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96" name="Rectangle 82"/>
            <p:cNvSpPr>
              <a:spLocks noChangeArrowheads="1"/>
            </p:cNvSpPr>
            <p:nvPr/>
          </p:nvSpPr>
          <p:spPr bwMode="auto">
            <a:xfrm>
              <a:off x="1020" y="2973"/>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t>学生</a:t>
              </a:r>
            </a:p>
          </p:txBody>
        </p:sp>
      </p:grpSp>
      <p:grpSp>
        <p:nvGrpSpPr>
          <p:cNvPr id="3" name="Group 89"/>
          <p:cNvGrpSpPr>
            <a:grpSpLocks/>
          </p:cNvGrpSpPr>
          <p:nvPr/>
        </p:nvGrpSpPr>
        <p:grpSpPr bwMode="auto">
          <a:xfrm>
            <a:off x="3492500" y="2781300"/>
            <a:ext cx="1223963" cy="2311400"/>
            <a:chOff x="2200" y="1752"/>
            <a:chExt cx="771" cy="1456"/>
          </a:xfrm>
        </p:grpSpPr>
        <p:grpSp>
          <p:nvGrpSpPr>
            <p:cNvPr id="17429" name="Group 6"/>
            <p:cNvGrpSpPr>
              <a:grpSpLocks/>
            </p:cNvGrpSpPr>
            <p:nvPr/>
          </p:nvGrpSpPr>
          <p:grpSpPr bwMode="auto">
            <a:xfrm>
              <a:off x="2200" y="1752"/>
              <a:ext cx="771" cy="1179"/>
              <a:chOff x="1331" y="1806"/>
              <a:chExt cx="1112" cy="1496"/>
            </a:xfrm>
          </p:grpSpPr>
          <p:grpSp>
            <p:nvGrpSpPr>
              <p:cNvPr id="17431" name="Group 7"/>
              <p:cNvGrpSpPr>
                <a:grpSpLocks/>
              </p:cNvGrpSpPr>
              <p:nvPr/>
            </p:nvGrpSpPr>
            <p:grpSpPr bwMode="auto">
              <a:xfrm>
                <a:off x="1578" y="2315"/>
                <a:ext cx="792" cy="661"/>
                <a:chOff x="1578" y="2315"/>
                <a:chExt cx="792" cy="661"/>
              </a:xfrm>
            </p:grpSpPr>
            <p:sp>
              <p:nvSpPr>
                <p:cNvPr id="17485" name="Freeform 8"/>
                <p:cNvSpPr>
                  <a:spLocks/>
                </p:cNvSpPr>
                <p:nvPr/>
              </p:nvSpPr>
              <p:spPr bwMode="auto">
                <a:xfrm>
                  <a:off x="1578" y="2315"/>
                  <a:ext cx="514" cy="412"/>
                </a:xfrm>
                <a:custGeom>
                  <a:avLst/>
                  <a:gdLst>
                    <a:gd name="T0" fmla="*/ 353 w 514"/>
                    <a:gd name="T1" fmla="*/ 163 h 412"/>
                    <a:gd name="T2" fmla="*/ 425 w 514"/>
                    <a:gd name="T3" fmla="*/ 197 h 412"/>
                    <a:gd name="T4" fmla="*/ 446 w 514"/>
                    <a:gd name="T5" fmla="*/ 227 h 412"/>
                    <a:gd name="T6" fmla="*/ 463 w 514"/>
                    <a:gd name="T7" fmla="*/ 304 h 412"/>
                    <a:gd name="T8" fmla="*/ 491 w 514"/>
                    <a:gd name="T9" fmla="*/ 360 h 412"/>
                    <a:gd name="T10" fmla="*/ 514 w 514"/>
                    <a:gd name="T11" fmla="*/ 412 h 412"/>
                    <a:gd name="T12" fmla="*/ 458 w 514"/>
                    <a:gd name="T13" fmla="*/ 365 h 412"/>
                    <a:gd name="T14" fmla="*/ 413 w 514"/>
                    <a:gd name="T15" fmla="*/ 342 h 412"/>
                    <a:gd name="T16" fmla="*/ 348 w 514"/>
                    <a:gd name="T17" fmla="*/ 295 h 412"/>
                    <a:gd name="T18" fmla="*/ 322 w 514"/>
                    <a:gd name="T19" fmla="*/ 250 h 412"/>
                    <a:gd name="T20" fmla="*/ 306 w 514"/>
                    <a:gd name="T21" fmla="*/ 186 h 412"/>
                    <a:gd name="T22" fmla="*/ 72 w 514"/>
                    <a:gd name="T23" fmla="*/ 91 h 412"/>
                    <a:gd name="T24" fmla="*/ 0 w 514"/>
                    <a:gd name="T25" fmla="*/ 3 h 412"/>
                    <a:gd name="T26" fmla="*/ 35 w 514"/>
                    <a:gd name="T27" fmla="*/ 0 h 412"/>
                    <a:gd name="T28" fmla="*/ 112 w 514"/>
                    <a:gd name="T29" fmla="*/ 28 h 412"/>
                    <a:gd name="T30" fmla="*/ 353 w 514"/>
                    <a:gd name="T31" fmla="*/ 163 h 4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4"/>
                    <a:gd name="T49" fmla="*/ 0 h 412"/>
                    <a:gd name="T50" fmla="*/ 514 w 514"/>
                    <a:gd name="T51" fmla="*/ 412 h 4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4" h="412">
                      <a:moveTo>
                        <a:pt x="353" y="163"/>
                      </a:moveTo>
                      <a:lnTo>
                        <a:pt x="425" y="197"/>
                      </a:lnTo>
                      <a:lnTo>
                        <a:pt x="446" y="227"/>
                      </a:lnTo>
                      <a:lnTo>
                        <a:pt x="463" y="304"/>
                      </a:lnTo>
                      <a:lnTo>
                        <a:pt x="491" y="360"/>
                      </a:lnTo>
                      <a:lnTo>
                        <a:pt x="514" y="412"/>
                      </a:lnTo>
                      <a:lnTo>
                        <a:pt x="458" y="365"/>
                      </a:lnTo>
                      <a:lnTo>
                        <a:pt x="413" y="342"/>
                      </a:lnTo>
                      <a:lnTo>
                        <a:pt x="348" y="295"/>
                      </a:lnTo>
                      <a:lnTo>
                        <a:pt x="322" y="250"/>
                      </a:lnTo>
                      <a:lnTo>
                        <a:pt x="306" y="186"/>
                      </a:lnTo>
                      <a:lnTo>
                        <a:pt x="72" y="91"/>
                      </a:lnTo>
                      <a:lnTo>
                        <a:pt x="0" y="3"/>
                      </a:lnTo>
                      <a:lnTo>
                        <a:pt x="35" y="0"/>
                      </a:lnTo>
                      <a:lnTo>
                        <a:pt x="112" y="28"/>
                      </a:lnTo>
                      <a:lnTo>
                        <a:pt x="353" y="163"/>
                      </a:lnTo>
                      <a:close/>
                    </a:path>
                  </a:pathLst>
                </a:custGeom>
                <a:solidFill>
                  <a:srgbClr val="E040A0"/>
                </a:solidFill>
                <a:ln w="11113">
                  <a:solidFill>
                    <a:srgbClr val="000000"/>
                  </a:solidFill>
                  <a:round/>
                  <a:headEnd/>
                  <a:tailEnd/>
                </a:ln>
              </p:spPr>
              <p:txBody>
                <a:bodyPr/>
                <a:lstStyle/>
                <a:p>
                  <a:endParaRPr lang="zh-CN" altLang="en-US"/>
                </a:p>
              </p:txBody>
            </p:sp>
            <p:grpSp>
              <p:nvGrpSpPr>
                <p:cNvPr id="17486" name="Group 9"/>
                <p:cNvGrpSpPr>
                  <a:grpSpLocks/>
                </p:cNvGrpSpPr>
                <p:nvPr/>
              </p:nvGrpSpPr>
              <p:grpSpPr bwMode="auto">
                <a:xfrm>
                  <a:off x="1946" y="2551"/>
                  <a:ext cx="424" cy="425"/>
                  <a:chOff x="1946" y="2551"/>
                  <a:chExt cx="424" cy="425"/>
                </a:xfrm>
              </p:grpSpPr>
              <p:sp>
                <p:nvSpPr>
                  <p:cNvPr id="17487" name="Freeform 10"/>
                  <p:cNvSpPr>
                    <a:spLocks/>
                  </p:cNvSpPr>
                  <p:nvPr/>
                </p:nvSpPr>
                <p:spPr bwMode="auto">
                  <a:xfrm>
                    <a:off x="1946" y="2551"/>
                    <a:ext cx="424" cy="425"/>
                  </a:xfrm>
                  <a:custGeom>
                    <a:avLst/>
                    <a:gdLst>
                      <a:gd name="T0" fmla="*/ 0 w 424"/>
                      <a:gd name="T1" fmla="*/ 345 h 425"/>
                      <a:gd name="T2" fmla="*/ 57 w 424"/>
                      <a:gd name="T3" fmla="*/ 321 h 425"/>
                      <a:gd name="T4" fmla="*/ 73 w 424"/>
                      <a:gd name="T5" fmla="*/ 284 h 425"/>
                      <a:gd name="T6" fmla="*/ 87 w 424"/>
                      <a:gd name="T7" fmla="*/ 250 h 425"/>
                      <a:gd name="T8" fmla="*/ 89 w 424"/>
                      <a:gd name="T9" fmla="*/ 208 h 425"/>
                      <a:gd name="T10" fmla="*/ 78 w 424"/>
                      <a:gd name="T11" fmla="*/ 155 h 425"/>
                      <a:gd name="T12" fmla="*/ 68 w 424"/>
                      <a:gd name="T13" fmla="*/ 100 h 425"/>
                      <a:gd name="T14" fmla="*/ 83 w 424"/>
                      <a:gd name="T15" fmla="*/ 90 h 425"/>
                      <a:gd name="T16" fmla="*/ 102 w 424"/>
                      <a:gd name="T17" fmla="*/ 88 h 425"/>
                      <a:gd name="T18" fmla="*/ 125 w 424"/>
                      <a:gd name="T19" fmla="*/ 100 h 425"/>
                      <a:gd name="T20" fmla="*/ 148 w 424"/>
                      <a:gd name="T21" fmla="*/ 130 h 425"/>
                      <a:gd name="T22" fmla="*/ 174 w 424"/>
                      <a:gd name="T23" fmla="*/ 193 h 425"/>
                      <a:gd name="T24" fmla="*/ 197 w 424"/>
                      <a:gd name="T25" fmla="*/ 140 h 425"/>
                      <a:gd name="T26" fmla="*/ 232 w 424"/>
                      <a:gd name="T27" fmla="*/ 98 h 425"/>
                      <a:gd name="T28" fmla="*/ 266 w 424"/>
                      <a:gd name="T29" fmla="*/ 71 h 425"/>
                      <a:gd name="T30" fmla="*/ 313 w 424"/>
                      <a:gd name="T31" fmla="*/ 29 h 425"/>
                      <a:gd name="T32" fmla="*/ 348 w 424"/>
                      <a:gd name="T33" fmla="*/ 2 h 425"/>
                      <a:gd name="T34" fmla="*/ 371 w 424"/>
                      <a:gd name="T35" fmla="*/ 0 h 425"/>
                      <a:gd name="T36" fmla="*/ 386 w 424"/>
                      <a:gd name="T37" fmla="*/ 14 h 425"/>
                      <a:gd name="T38" fmla="*/ 379 w 424"/>
                      <a:gd name="T39" fmla="*/ 35 h 425"/>
                      <a:gd name="T40" fmla="*/ 359 w 424"/>
                      <a:gd name="T41" fmla="*/ 71 h 425"/>
                      <a:gd name="T42" fmla="*/ 330 w 424"/>
                      <a:gd name="T43" fmla="*/ 115 h 425"/>
                      <a:gd name="T44" fmla="*/ 293 w 424"/>
                      <a:gd name="T45" fmla="*/ 161 h 425"/>
                      <a:gd name="T46" fmla="*/ 344 w 424"/>
                      <a:gd name="T47" fmla="*/ 149 h 425"/>
                      <a:gd name="T48" fmla="*/ 385 w 424"/>
                      <a:gd name="T49" fmla="*/ 150 h 425"/>
                      <a:gd name="T50" fmla="*/ 406 w 424"/>
                      <a:gd name="T51" fmla="*/ 161 h 425"/>
                      <a:gd name="T52" fmla="*/ 406 w 424"/>
                      <a:gd name="T53" fmla="*/ 183 h 425"/>
                      <a:gd name="T54" fmla="*/ 395 w 424"/>
                      <a:gd name="T55" fmla="*/ 203 h 425"/>
                      <a:gd name="T56" fmla="*/ 374 w 424"/>
                      <a:gd name="T57" fmla="*/ 224 h 425"/>
                      <a:gd name="T58" fmla="*/ 339 w 424"/>
                      <a:gd name="T59" fmla="*/ 236 h 425"/>
                      <a:gd name="T60" fmla="*/ 379 w 424"/>
                      <a:gd name="T61" fmla="*/ 233 h 425"/>
                      <a:gd name="T62" fmla="*/ 412 w 424"/>
                      <a:gd name="T63" fmla="*/ 243 h 425"/>
                      <a:gd name="T64" fmla="*/ 424 w 424"/>
                      <a:gd name="T65" fmla="*/ 271 h 425"/>
                      <a:gd name="T66" fmla="*/ 413 w 424"/>
                      <a:gd name="T67" fmla="*/ 294 h 425"/>
                      <a:gd name="T68" fmla="*/ 387 w 424"/>
                      <a:gd name="T69" fmla="*/ 306 h 425"/>
                      <a:gd name="T70" fmla="*/ 319 w 424"/>
                      <a:gd name="T71" fmla="*/ 302 h 425"/>
                      <a:gd name="T72" fmla="*/ 352 w 424"/>
                      <a:gd name="T73" fmla="*/ 314 h 425"/>
                      <a:gd name="T74" fmla="*/ 368 w 424"/>
                      <a:gd name="T75" fmla="*/ 327 h 425"/>
                      <a:gd name="T76" fmla="*/ 380 w 424"/>
                      <a:gd name="T77" fmla="*/ 345 h 425"/>
                      <a:gd name="T78" fmla="*/ 376 w 424"/>
                      <a:gd name="T79" fmla="*/ 372 h 425"/>
                      <a:gd name="T80" fmla="*/ 356 w 424"/>
                      <a:gd name="T81" fmla="*/ 388 h 425"/>
                      <a:gd name="T82" fmla="*/ 334 w 424"/>
                      <a:gd name="T83" fmla="*/ 387 h 425"/>
                      <a:gd name="T84" fmla="*/ 304 w 424"/>
                      <a:gd name="T85" fmla="*/ 378 h 425"/>
                      <a:gd name="T86" fmla="*/ 275 w 424"/>
                      <a:gd name="T87" fmla="*/ 363 h 425"/>
                      <a:gd name="T88" fmla="*/ 257 w 424"/>
                      <a:gd name="T89" fmla="*/ 390 h 425"/>
                      <a:gd name="T90" fmla="*/ 238 w 424"/>
                      <a:gd name="T91" fmla="*/ 410 h 425"/>
                      <a:gd name="T92" fmla="*/ 216 w 424"/>
                      <a:gd name="T93" fmla="*/ 420 h 425"/>
                      <a:gd name="T94" fmla="*/ 188 w 424"/>
                      <a:gd name="T95" fmla="*/ 425 h 425"/>
                      <a:gd name="T96" fmla="*/ 71 w 424"/>
                      <a:gd name="T97" fmla="*/ 396 h 425"/>
                      <a:gd name="T98" fmla="*/ 0 w 424"/>
                      <a:gd name="T99" fmla="*/ 345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24"/>
                      <a:gd name="T151" fmla="*/ 0 h 425"/>
                      <a:gd name="T152" fmla="*/ 424 w 424"/>
                      <a:gd name="T153" fmla="*/ 425 h 4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24" h="425">
                        <a:moveTo>
                          <a:pt x="0" y="345"/>
                        </a:moveTo>
                        <a:lnTo>
                          <a:pt x="57" y="321"/>
                        </a:lnTo>
                        <a:lnTo>
                          <a:pt x="73" y="284"/>
                        </a:lnTo>
                        <a:lnTo>
                          <a:pt x="87" y="250"/>
                        </a:lnTo>
                        <a:lnTo>
                          <a:pt x="89" y="208"/>
                        </a:lnTo>
                        <a:lnTo>
                          <a:pt x="78" y="155"/>
                        </a:lnTo>
                        <a:lnTo>
                          <a:pt x="68" y="100"/>
                        </a:lnTo>
                        <a:lnTo>
                          <a:pt x="83" y="90"/>
                        </a:lnTo>
                        <a:lnTo>
                          <a:pt x="102" y="88"/>
                        </a:lnTo>
                        <a:lnTo>
                          <a:pt x="125" y="100"/>
                        </a:lnTo>
                        <a:lnTo>
                          <a:pt x="148" y="130"/>
                        </a:lnTo>
                        <a:lnTo>
                          <a:pt x="174" y="193"/>
                        </a:lnTo>
                        <a:lnTo>
                          <a:pt x="197" y="140"/>
                        </a:lnTo>
                        <a:lnTo>
                          <a:pt x="232" y="98"/>
                        </a:lnTo>
                        <a:lnTo>
                          <a:pt x="266" y="71"/>
                        </a:lnTo>
                        <a:lnTo>
                          <a:pt x="313" y="29"/>
                        </a:lnTo>
                        <a:lnTo>
                          <a:pt x="348" y="2"/>
                        </a:lnTo>
                        <a:lnTo>
                          <a:pt x="371" y="0"/>
                        </a:lnTo>
                        <a:lnTo>
                          <a:pt x="386" y="14"/>
                        </a:lnTo>
                        <a:lnTo>
                          <a:pt x="379" y="35"/>
                        </a:lnTo>
                        <a:lnTo>
                          <a:pt x="359" y="71"/>
                        </a:lnTo>
                        <a:lnTo>
                          <a:pt x="330" y="115"/>
                        </a:lnTo>
                        <a:lnTo>
                          <a:pt x="293" y="161"/>
                        </a:lnTo>
                        <a:lnTo>
                          <a:pt x="344" y="149"/>
                        </a:lnTo>
                        <a:lnTo>
                          <a:pt x="385" y="150"/>
                        </a:lnTo>
                        <a:lnTo>
                          <a:pt x="406" y="161"/>
                        </a:lnTo>
                        <a:lnTo>
                          <a:pt x="406" y="183"/>
                        </a:lnTo>
                        <a:lnTo>
                          <a:pt x="395" y="203"/>
                        </a:lnTo>
                        <a:lnTo>
                          <a:pt x="374" y="224"/>
                        </a:lnTo>
                        <a:lnTo>
                          <a:pt x="339" y="236"/>
                        </a:lnTo>
                        <a:lnTo>
                          <a:pt x="379" y="233"/>
                        </a:lnTo>
                        <a:lnTo>
                          <a:pt x="412" y="243"/>
                        </a:lnTo>
                        <a:lnTo>
                          <a:pt x="424" y="271"/>
                        </a:lnTo>
                        <a:lnTo>
                          <a:pt x="413" y="294"/>
                        </a:lnTo>
                        <a:lnTo>
                          <a:pt x="387" y="306"/>
                        </a:lnTo>
                        <a:lnTo>
                          <a:pt x="319" y="302"/>
                        </a:lnTo>
                        <a:lnTo>
                          <a:pt x="352" y="314"/>
                        </a:lnTo>
                        <a:lnTo>
                          <a:pt x="368" y="327"/>
                        </a:lnTo>
                        <a:lnTo>
                          <a:pt x="380" y="345"/>
                        </a:lnTo>
                        <a:lnTo>
                          <a:pt x="376" y="372"/>
                        </a:lnTo>
                        <a:lnTo>
                          <a:pt x="356" y="388"/>
                        </a:lnTo>
                        <a:lnTo>
                          <a:pt x="334" y="387"/>
                        </a:lnTo>
                        <a:lnTo>
                          <a:pt x="304" y="378"/>
                        </a:lnTo>
                        <a:lnTo>
                          <a:pt x="275" y="363"/>
                        </a:lnTo>
                        <a:lnTo>
                          <a:pt x="257" y="390"/>
                        </a:lnTo>
                        <a:lnTo>
                          <a:pt x="238" y="410"/>
                        </a:lnTo>
                        <a:lnTo>
                          <a:pt x="216" y="420"/>
                        </a:lnTo>
                        <a:lnTo>
                          <a:pt x="188" y="425"/>
                        </a:lnTo>
                        <a:lnTo>
                          <a:pt x="71" y="396"/>
                        </a:lnTo>
                        <a:lnTo>
                          <a:pt x="0" y="345"/>
                        </a:lnTo>
                        <a:close/>
                      </a:path>
                    </a:pathLst>
                  </a:custGeom>
                  <a:solidFill>
                    <a:srgbClr val="E0A080"/>
                  </a:solidFill>
                  <a:ln w="11113">
                    <a:solidFill>
                      <a:srgbClr val="000000"/>
                    </a:solidFill>
                    <a:round/>
                    <a:headEnd/>
                    <a:tailEnd/>
                  </a:ln>
                </p:spPr>
                <p:txBody>
                  <a:bodyPr/>
                  <a:lstStyle/>
                  <a:p>
                    <a:endParaRPr lang="zh-CN" altLang="en-US"/>
                  </a:p>
                </p:txBody>
              </p:sp>
              <p:grpSp>
                <p:nvGrpSpPr>
                  <p:cNvPr id="17488" name="Group 11"/>
                  <p:cNvGrpSpPr>
                    <a:grpSpLocks/>
                  </p:cNvGrpSpPr>
                  <p:nvPr/>
                </p:nvGrpSpPr>
                <p:grpSpPr bwMode="auto">
                  <a:xfrm>
                    <a:off x="2004" y="2732"/>
                    <a:ext cx="294" cy="215"/>
                    <a:chOff x="2004" y="2732"/>
                    <a:chExt cx="294" cy="215"/>
                  </a:xfrm>
                </p:grpSpPr>
                <p:sp>
                  <p:nvSpPr>
                    <p:cNvPr id="17489" name="Freeform 12"/>
                    <p:cNvSpPr>
                      <a:spLocks/>
                    </p:cNvSpPr>
                    <p:nvPr/>
                  </p:nvSpPr>
                  <p:spPr bwMode="auto">
                    <a:xfrm>
                      <a:off x="2202" y="2734"/>
                      <a:ext cx="96" cy="61"/>
                    </a:xfrm>
                    <a:custGeom>
                      <a:avLst/>
                      <a:gdLst>
                        <a:gd name="T0" fmla="*/ 96 w 96"/>
                        <a:gd name="T1" fmla="*/ 54 h 61"/>
                        <a:gd name="T2" fmla="*/ 60 w 96"/>
                        <a:gd name="T3" fmla="*/ 61 h 61"/>
                        <a:gd name="T4" fmla="*/ 30 w 96"/>
                        <a:gd name="T5" fmla="*/ 59 h 61"/>
                        <a:gd name="T6" fmla="*/ 9 w 96"/>
                        <a:gd name="T7" fmla="*/ 49 h 61"/>
                        <a:gd name="T8" fmla="*/ 0 w 96"/>
                        <a:gd name="T9" fmla="*/ 31 h 61"/>
                        <a:gd name="T10" fmla="*/ 6 w 96"/>
                        <a:gd name="T11" fmla="*/ 12 h 61"/>
                        <a:gd name="T12" fmla="*/ 26 w 96"/>
                        <a:gd name="T13" fmla="*/ 0 h 61"/>
                        <a:gd name="T14" fmla="*/ 0 60000 65536"/>
                        <a:gd name="T15" fmla="*/ 0 60000 65536"/>
                        <a:gd name="T16" fmla="*/ 0 60000 65536"/>
                        <a:gd name="T17" fmla="*/ 0 60000 65536"/>
                        <a:gd name="T18" fmla="*/ 0 60000 65536"/>
                        <a:gd name="T19" fmla="*/ 0 60000 65536"/>
                        <a:gd name="T20" fmla="*/ 0 60000 65536"/>
                        <a:gd name="T21" fmla="*/ 0 w 96"/>
                        <a:gd name="T22" fmla="*/ 0 h 61"/>
                        <a:gd name="T23" fmla="*/ 96 w 96"/>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61">
                          <a:moveTo>
                            <a:pt x="96" y="54"/>
                          </a:moveTo>
                          <a:lnTo>
                            <a:pt x="60" y="61"/>
                          </a:lnTo>
                          <a:lnTo>
                            <a:pt x="30" y="59"/>
                          </a:lnTo>
                          <a:lnTo>
                            <a:pt x="9" y="49"/>
                          </a:lnTo>
                          <a:lnTo>
                            <a:pt x="0" y="31"/>
                          </a:lnTo>
                          <a:lnTo>
                            <a:pt x="6" y="12"/>
                          </a:lnTo>
                          <a:lnTo>
                            <a:pt x="26"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0" name="Freeform 13"/>
                    <p:cNvSpPr>
                      <a:spLocks/>
                    </p:cNvSpPr>
                    <p:nvPr/>
                  </p:nvSpPr>
                  <p:spPr bwMode="auto">
                    <a:xfrm>
                      <a:off x="2185" y="2795"/>
                      <a:ext cx="103" cy="64"/>
                    </a:xfrm>
                    <a:custGeom>
                      <a:avLst/>
                      <a:gdLst>
                        <a:gd name="T0" fmla="*/ 103 w 103"/>
                        <a:gd name="T1" fmla="*/ 62 h 64"/>
                        <a:gd name="T2" fmla="*/ 67 w 103"/>
                        <a:gd name="T3" fmla="*/ 64 h 64"/>
                        <a:gd name="T4" fmla="*/ 35 w 103"/>
                        <a:gd name="T5" fmla="*/ 60 h 64"/>
                        <a:gd name="T6" fmla="*/ 13 w 103"/>
                        <a:gd name="T7" fmla="*/ 51 h 64"/>
                        <a:gd name="T8" fmla="*/ 0 w 103"/>
                        <a:gd name="T9" fmla="*/ 33 h 64"/>
                        <a:gd name="T10" fmla="*/ 5 w 103"/>
                        <a:gd name="T11" fmla="*/ 17 h 64"/>
                        <a:gd name="T12" fmla="*/ 21 w 103"/>
                        <a:gd name="T13" fmla="*/ 0 h 64"/>
                        <a:gd name="T14" fmla="*/ 0 60000 65536"/>
                        <a:gd name="T15" fmla="*/ 0 60000 65536"/>
                        <a:gd name="T16" fmla="*/ 0 60000 65536"/>
                        <a:gd name="T17" fmla="*/ 0 60000 65536"/>
                        <a:gd name="T18" fmla="*/ 0 60000 65536"/>
                        <a:gd name="T19" fmla="*/ 0 60000 65536"/>
                        <a:gd name="T20" fmla="*/ 0 60000 65536"/>
                        <a:gd name="T21" fmla="*/ 0 w 103"/>
                        <a:gd name="T22" fmla="*/ 0 h 64"/>
                        <a:gd name="T23" fmla="*/ 103 w 103"/>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64">
                          <a:moveTo>
                            <a:pt x="103" y="62"/>
                          </a:moveTo>
                          <a:lnTo>
                            <a:pt x="67" y="64"/>
                          </a:lnTo>
                          <a:lnTo>
                            <a:pt x="35" y="60"/>
                          </a:lnTo>
                          <a:lnTo>
                            <a:pt x="13" y="51"/>
                          </a:lnTo>
                          <a:lnTo>
                            <a:pt x="0" y="33"/>
                          </a:lnTo>
                          <a:lnTo>
                            <a:pt x="5" y="17"/>
                          </a:lnTo>
                          <a:lnTo>
                            <a:pt x="21"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1" name="Freeform 14"/>
                    <p:cNvSpPr>
                      <a:spLocks/>
                    </p:cNvSpPr>
                    <p:nvPr/>
                  </p:nvSpPr>
                  <p:spPr bwMode="auto">
                    <a:xfrm>
                      <a:off x="2154" y="2840"/>
                      <a:ext cx="66" cy="78"/>
                    </a:xfrm>
                    <a:custGeom>
                      <a:avLst/>
                      <a:gdLst>
                        <a:gd name="T0" fmla="*/ 66 w 66"/>
                        <a:gd name="T1" fmla="*/ 78 h 78"/>
                        <a:gd name="T2" fmla="*/ 33 w 66"/>
                        <a:gd name="T3" fmla="*/ 65 h 78"/>
                        <a:gd name="T4" fmla="*/ 13 w 66"/>
                        <a:gd name="T5" fmla="*/ 50 h 78"/>
                        <a:gd name="T6" fmla="*/ 0 w 66"/>
                        <a:gd name="T7" fmla="*/ 28 h 78"/>
                        <a:gd name="T8" fmla="*/ 7 w 66"/>
                        <a:gd name="T9" fmla="*/ 7 h 78"/>
                        <a:gd name="T10" fmla="*/ 23 w 66"/>
                        <a:gd name="T11" fmla="*/ 0 h 78"/>
                        <a:gd name="T12" fmla="*/ 0 60000 65536"/>
                        <a:gd name="T13" fmla="*/ 0 60000 65536"/>
                        <a:gd name="T14" fmla="*/ 0 60000 65536"/>
                        <a:gd name="T15" fmla="*/ 0 60000 65536"/>
                        <a:gd name="T16" fmla="*/ 0 60000 65536"/>
                        <a:gd name="T17" fmla="*/ 0 60000 65536"/>
                        <a:gd name="T18" fmla="*/ 0 w 66"/>
                        <a:gd name="T19" fmla="*/ 0 h 78"/>
                        <a:gd name="T20" fmla="*/ 66 w 66"/>
                        <a:gd name="T21" fmla="*/ 78 h 78"/>
                      </a:gdLst>
                      <a:ahLst/>
                      <a:cxnLst>
                        <a:cxn ang="T12">
                          <a:pos x="T0" y="T1"/>
                        </a:cxn>
                        <a:cxn ang="T13">
                          <a:pos x="T2" y="T3"/>
                        </a:cxn>
                        <a:cxn ang="T14">
                          <a:pos x="T4" y="T5"/>
                        </a:cxn>
                        <a:cxn ang="T15">
                          <a:pos x="T6" y="T7"/>
                        </a:cxn>
                        <a:cxn ang="T16">
                          <a:pos x="T8" y="T9"/>
                        </a:cxn>
                        <a:cxn ang="T17">
                          <a:pos x="T10" y="T11"/>
                        </a:cxn>
                      </a:cxnLst>
                      <a:rect l="T18" t="T19" r="T20" b="T21"/>
                      <a:pathLst>
                        <a:path w="66" h="78">
                          <a:moveTo>
                            <a:pt x="66" y="78"/>
                          </a:moveTo>
                          <a:lnTo>
                            <a:pt x="33" y="65"/>
                          </a:lnTo>
                          <a:lnTo>
                            <a:pt x="13" y="50"/>
                          </a:lnTo>
                          <a:lnTo>
                            <a:pt x="0" y="28"/>
                          </a:lnTo>
                          <a:lnTo>
                            <a:pt x="7" y="7"/>
                          </a:lnTo>
                          <a:lnTo>
                            <a:pt x="23"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2" name="Freeform 15"/>
                    <p:cNvSpPr>
                      <a:spLocks/>
                    </p:cNvSpPr>
                    <p:nvPr/>
                  </p:nvSpPr>
                  <p:spPr bwMode="auto">
                    <a:xfrm>
                      <a:off x="2120" y="2732"/>
                      <a:ext cx="14" cy="74"/>
                    </a:xfrm>
                    <a:custGeom>
                      <a:avLst/>
                      <a:gdLst>
                        <a:gd name="T0" fmla="*/ 0 w 14"/>
                        <a:gd name="T1" fmla="*/ 0 h 74"/>
                        <a:gd name="T2" fmla="*/ 12 w 14"/>
                        <a:gd name="T3" fmla="*/ 33 h 74"/>
                        <a:gd name="T4" fmla="*/ 14 w 14"/>
                        <a:gd name="T5" fmla="*/ 52 h 74"/>
                        <a:gd name="T6" fmla="*/ 12 w 14"/>
                        <a:gd name="T7" fmla="*/ 74 h 74"/>
                        <a:gd name="T8" fmla="*/ 0 60000 65536"/>
                        <a:gd name="T9" fmla="*/ 0 60000 65536"/>
                        <a:gd name="T10" fmla="*/ 0 60000 65536"/>
                        <a:gd name="T11" fmla="*/ 0 60000 65536"/>
                        <a:gd name="T12" fmla="*/ 0 w 14"/>
                        <a:gd name="T13" fmla="*/ 0 h 74"/>
                        <a:gd name="T14" fmla="*/ 14 w 14"/>
                        <a:gd name="T15" fmla="*/ 74 h 74"/>
                      </a:gdLst>
                      <a:ahLst/>
                      <a:cxnLst>
                        <a:cxn ang="T8">
                          <a:pos x="T0" y="T1"/>
                        </a:cxn>
                        <a:cxn ang="T9">
                          <a:pos x="T2" y="T3"/>
                        </a:cxn>
                        <a:cxn ang="T10">
                          <a:pos x="T4" y="T5"/>
                        </a:cxn>
                        <a:cxn ang="T11">
                          <a:pos x="T6" y="T7"/>
                        </a:cxn>
                      </a:cxnLst>
                      <a:rect l="T12" t="T13" r="T14" b="T15"/>
                      <a:pathLst>
                        <a:path w="14" h="74">
                          <a:moveTo>
                            <a:pt x="0" y="0"/>
                          </a:moveTo>
                          <a:lnTo>
                            <a:pt x="12" y="33"/>
                          </a:lnTo>
                          <a:lnTo>
                            <a:pt x="14" y="52"/>
                          </a:lnTo>
                          <a:lnTo>
                            <a:pt x="12" y="7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3" name="Freeform 16"/>
                    <p:cNvSpPr>
                      <a:spLocks/>
                    </p:cNvSpPr>
                    <p:nvPr/>
                  </p:nvSpPr>
                  <p:spPr bwMode="auto">
                    <a:xfrm>
                      <a:off x="2117" y="2732"/>
                      <a:ext cx="56" cy="29"/>
                    </a:xfrm>
                    <a:custGeom>
                      <a:avLst/>
                      <a:gdLst>
                        <a:gd name="T0" fmla="*/ 0 w 56"/>
                        <a:gd name="T1" fmla="*/ 0 h 29"/>
                        <a:gd name="T2" fmla="*/ 24 w 56"/>
                        <a:gd name="T3" fmla="*/ 3 h 29"/>
                        <a:gd name="T4" fmla="*/ 42 w 56"/>
                        <a:gd name="T5" fmla="*/ 12 h 29"/>
                        <a:gd name="T6" fmla="*/ 56 w 56"/>
                        <a:gd name="T7" fmla="*/ 29 h 29"/>
                        <a:gd name="T8" fmla="*/ 0 60000 65536"/>
                        <a:gd name="T9" fmla="*/ 0 60000 65536"/>
                        <a:gd name="T10" fmla="*/ 0 60000 65536"/>
                        <a:gd name="T11" fmla="*/ 0 60000 65536"/>
                        <a:gd name="T12" fmla="*/ 0 w 56"/>
                        <a:gd name="T13" fmla="*/ 0 h 29"/>
                        <a:gd name="T14" fmla="*/ 56 w 56"/>
                        <a:gd name="T15" fmla="*/ 29 h 29"/>
                      </a:gdLst>
                      <a:ahLst/>
                      <a:cxnLst>
                        <a:cxn ang="T8">
                          <a:pos x="T0" y="T1"/>
                        </a:cxn>
                        <a:cxn ang="T9">
                          <a:pos x="T2" y="T3"/>
                        </a:cxn>
                        <a:cxn ang="T10">
                          <a:pos x="T4" y="T5"/>
                        </a:cxn>
                        <a:cxn ang="T11">
                          <a:pos x="T6" y="T7"/>
                        </a:cxn>
                      </a:cxnLst>
                      <a:rect l="T12" t="T13" r="T14" b="T15"/>
                      <a:pathLst>
                        <a:path w="56" h="29">
                          <a:moveTo>
                            <a:pt x="0" y="0"/>
                          </a:moveTo>
                          <a:lnTo>
                            <a:pt x="24" y="3"/>
                          </a:lnTo>
                          <a:lnTo>
                            <a:pt x="42" y="12"/>
                          </a:lnTo>
                          <a:lnTo>
                            <a:pt x="56" y="29"/>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4" name="Freeform 17"/>
                    <p:cNvSpPr>
                      <a:spLocks/>
                    </p:cNvSpPr>
                    <p:nvPr/>
                  </p:nvSpPr>
                  <p:spPr bwMode="auto">
                    <a:xfrm>
                      <a:off x="2004" y="2867"/>
                      <a:ext cx="96" cy="80"/>
                    </a:xfrm>
                    <a:custGeom>
                      <a:avLst/>
                      <a:gdLst>
                        <a:gd name="T0" fmla="*/ 0 w 96"/>
                        <a:gd name="T1" fmla="*/ 0 h 80"/>
                        <a:gd name="T2" fmla="*/ 2 w 96"/>
                        <a:gd name="T3" fmla="*/ 12 h 80"/>
                        <a:gd name="T4" fmla="*/ 6 w 96"/>
                        <a:gd name="T5" fmla="*/ 26 h 80"/>
                        <a:gd name="T6" fmla="*/ 12 w 96"/>
                        <a:gd name="T7" fmla="*/ 36 h 80"/>
                        <a:gd name="T8" fmla="*/ 27 w 96"/>
                        <a:gd name="T9" fmla="*/ 47 h 80"/>
                        <a:gd name="T10" fmla="*/ 45 w 96"/>
                        <a:gd name="T11" fmla="*/ 55 h 80"/>
                        <a:gd name="T12" fmla="*/ 65 w 96"/>
                        <a:gd name="T13" fmla="*/ 56 h 80"/>
                        <a:gd name="T14" fmla="*/ 80 w 96"/>
                        <a:gd name="T15" fmla="*/ 60 h 80"/>
                        <a:gd name="T16" fmla="*/ 90 w 96"/>
                        <a:gd name="T17" fmla="*/ 70 h 80"/>
                        <a:gd name="T18" fmla="*/ 96 w 96"/>
                        <a:gd name="T19" fmla="*/ 79 h 80"/>
                        <a:gd name="T20" fmla="*/ 96 w 96"/>
                        <a:gd name="T21" fmla="*/ 80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
                        <a:gd name="T34" fmla="*/ 0 h 80"/>
                        <a:gd name="T35" fmla="*/ 96 w 96"/>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 h="80">
                          <a:moveTo>
                            <a:pt x="0" y="0"/>
                          </a:moveTo>
                          <a:lnTo>
                            <a:pt x="2" y="12"/>
                          </a:lnTo>
                          <a:lnTo>
                            <a:pt x="6" y="26"/>
                          </a:lnTo>
                          <a:lnTo>
                            <a:pt x="12" y="36"/>
                          </a:lnTo>
                          <a:lnTo>
                            <a:pt x="27" y="47"/>
                          </a:lnTo>
                          <a:lnTo>
                            <a:pt x="45" y="55"/>
                          </a:lnTo>
                          <a:lnTo>
                            <a:pt x="65" y="56"/>
                          </a:lnTo>
                          <a:lnTo>
                            <a:pt x="80" y="60"/>
                          </a:lnTo>
                          <a:lnTo>
                            <a:pt x="90" y="70"/>
                          </a:lnTo>
                          <a:lnTo>
                            <a:pt x="96" y="79"/>
                          </a:lnTo>
                          <a:lnTo>
                            <a:pt x="96" y="8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nvGrpSpPr>
              <p:cNvPr id="17432" name="Group 18"/>
              <p:cNvGrpSpPr>
                <a:grpSpLocks/>
              </p:cNvGrpSpPr>
              <p:nvPr/>
            </p:nvGrpSpPr>
            <p:grpSpPr bwMode="auto">
              <a:xfrm>
                <a:off x="1331" y="1806"/>
                <a:ext cx="1112" cy="1496"/>
                <a:chOff x="1331" y="1806"/>
                <a:chExt cx="1112" cy="1496"/>
              </a:xfrm>
            </p:grpSpPr>
            <p:grpSp>
              <p:nvGrpSpPr>
                <p:cNvPr id="17433" name="Group 19"/>
                <p:cNvGrpSpPr>
                  <a:grpSpLocks/>
                </p:cNvGrpSpPr>
                <p:nvPr/>
              </p:nvGrpSpPr>
              <p:grpSpPr bwMode="auto">
                <a:xfrm>
                  <a:off x="1526" y="1806"/>
                  <a:ext cx="884" cy="829"/>
                  <a:chOff x="1526" y="1806"/>
                  <a:chExt cx="884" cy="829"/>
                </a:xfrm>
              </p:grpSpPr>
              <p:sp>
                <p:nvSpPr>
                  <p:cNvPr id="17454" name="Freeform 20"/>
                  <p:cNvSpPr>
                    <a:spLocks/>
                  </p:cNvSpPr>
                  <p:nvPr/>
                </p:nvSpPr>
                <p:spPr bwMode="auto">
                  <a:xfrm>
                    <a:off x="1609" y="1806"/>
                    <a:ext cx="790" cy="829"/>
                  </a:xfrm>
                  <a:custGeom>
                    <a:avLst/>
                    <a:gdLst>
                      <a:gd name="T0" fmla="*/ 97 w 790"/>
                      <a:gd name="T1" fmla="*/ 657 h 829"/>
                      <a:gd name="T2" fmla="*/ 135 w 790"/>
                      <a:gd name="T3" fmla="*/ 586 h 829"/>
                      <a:gd name="T4" fmla="*/ 135 w 790"/>
                      <a:gd name="T5" fmla="*/ 565 h 829"/>
                      <a:gd name="T6" fmla="*/ 121 w 790"/>
                      <a:gd name="T7" fmla="*/ 537 h 829"/>
                      <a:gd name="T8" fmla="*/ 100 w 790"/>
                      <a:gd name="T9" fmla="*/ 506 h 829"/>
                      <a:gd name="T10" fmla="*/ 61 w 790"/>
                      <a:gd name="T11" fmla="*/ 477 h 829"/>
                      <a:gd name="T12" fmla="*/ 36 w 790"/>
                      <a:gd name="T13" fmla="*/ 437 h 829"/>
                      <a:gd name="T14" fmla="*/ 24 w 790"/>
                      <a:gd name="T15" fmla="*/ 402 h 829"/>
                      <a:gd name="T16" fmla="*/ 9 w 790"/>
                      <a:gd name="T17" fmla="*/ 376 h 829"/>
                      <a:gd name="T18" fmla="*/ 9 w 790"/>
                      <a:gd name="T19" fmla="*/ 345 h 829"/>
                      <a:gd name="T20" fmla="*/ 0 w 790"/>
                      <a:gd name="T21" fmla="*/ 274 h 829"/>
                      <a:gd name="T22" fmla="*/ 9 w 790"/>
                      <a:gd name="T23" fmla="*/ 220 h 829"/>
                      <a:gd name="T24" fmla="*/ 26 w 790"/>
                      <a:gd name="T25" fmla="*/ 173 h 829"/>
                      <a:gd name="T26" fmla="*/ 50 w 790"/>
                      <a:gd name="T27" fmla="*/ 123 h 829"/>
                      <a:gd name="T28" fmla="*/ 79 w 790"/>
                      <a:gd name="T29" fmla="*/ 94 h 829"/>
                      <a:gd name="T30" fmla="*/ 133 w 790"/>
                      <a:gd name="T31" fmla="*/ 59 h 829"/>
                      <a:gd name="T32" fmla="*/ 192 w 790"/>
                      <a:gd name="T33" fmla="*/ 35 h 829"/>
                      <a:gd name="T34" fmla="*/ 254 w 790"/>
                      <a:gd name="T35" fmla="*/ 14 h 829"/>
                      <a:gd name="T36" fmla="*/ 333 w 790"/>
                      <a:gd name="T37" fmla="*/ 2 h 829"/>
                      <a:gd name="T38" fmla="*/ 389 w 790"/>
                      <a:gd name="T39" fmla="*/ 0 h 829"/>
                      <a:gd name="T40" fmla="*/ 445 w 790"/>
                      <a:gd name="T41" fmla="*/ 5 h 829"/>
                      <a:gd name="T42" fmla="*/ 516 w 790"/>
                      <a:gd name="T43" fmla="*/ 19 h 829"/>
                      <a:gd name="T44" fmla="*/ 581 w 790"/>
                      <a:gd name="T45" fmla="*/ 40 h 829"/>
                      <a:gd name="T46" fmla="*/ 628 w 790"/>
                      <a:gd name="T47" fmla="*/ 64 h 829"/>
                      <a:gd name="T48" fmla="*/ 687 w 790"/>
                      <a:gd name="T49" fmla="*/ 109 h 829"/>
                      <a:gd name="T50" fmla="*/ 727 w 790"/>
                      <a:gd name="T51" fmla="*/ 162 h 829"/>
                      <a:gd name="T52" fmla="*/ 757 w 790"/>
                      <a:gd name="T53" fmla="*/ 211 h 829"/>
                      <a:gd name="T54" fmla="*/ 772 w 790"/>
                      <a:gd name="T55" fmla="*/ 247 h 829"/>
                      <a:gd name="T56" fmla="*/ 790 w 790"/>
                      <a:gd name="T57" fmla="*/ 309 h 829"/>
                      <a:gd name="T58" fmla="*/ 790 w 790"/>
                      <a:gd name="T59" fmla="*/ 357 h 829"/>
                      <a:gd name="T60" fmla="*/ 778 w 790"/>
                      <a:gd name="T61" fmla="*/ 426 h 829"/>
                      <a:gd name="T62" fmla="*/ 760 w 790"/>
                      <a:gd name="T63" fmla="*/ 482 h 829"/>
                      <a:gd name="T64" fmla="*/ 733 w 790"/>
                      <a:gd name="T65" fmla="*/ 529 h 829"/>
                      <a:gd name="T66" fmla="*/ 710 w 790"/>
                      <a:gd name="T67" fmla="*/ 556 h 829"/>
                      <a:gd name="T68" fmla="*/ 676 w 790"/>
                      <a:gd name="T69" fmla="*/ 586 h 829"/>
                      <a:gd name="T70" fmla="*/ 620 w 790"/>
                      <a:gd name="T71" fmla="*/ 609 h 829"/>
                      <a:gd name="T72" fmla="*/ 578 w 790"/>
                      <a:gd name="T73" fmla="*/ 624 h 829"/>
                      <a:gd name="T74" fmla="*/ 531 w 790"/>
                      <a:gd name="T75" fmla="*/ 638 h 829"/>
                      <a:gd name="T76" fmla="*/ 457 w 790"/>
                      <a:gd name="T77" fmla="*/ 645 h 829"/>
                      <a:gd name="T78" fmla="*/ 393 w 790"/>
                      <a:gd name="T79" fmla="*/ 657 h 829"/>
                      <a:gd name="T80" fmla="*/ 351 w 790"/>
                      <a:gd name="T81" fmla="*/ 666 h 829"/>
                      <a:gd name="T82" fmla="*/ 339 w 790"/>
                      <a:gd name="T83" fmla="*/ 686 h 829"/>
                      <a:gd name="T84" fmla="*/ 342 w 790"/>
                      <a:gd name="T85" fmla="*/ 711 h 829"/>
                      <a:gd name="T86" fmla="*/ 339 w 790"/>
                      <a:gd name="T87" fmla="*/ 735 h 829"/>
                      <a:gd name="T88" fmla="*/ 330 w 790"/>
                      <a:gd name="T89" fmla="*/ 752 h 829"/>
                      <a:gd name="T90" fmla="*/ 325 w 790"/>
                      <a:gd name="T91" fmla="*/ 785 h 829"/>
                      <a:gd name="T92" fmla="*/ 327 w 790"/>
                      <a:gd name="T93" fmla="*/ 829 h 829"/>
                      <a:gd name="T94" fmla="*/ 274 w 790"/>
                      <a:gd name="T95" fmla="*/ 756 h 829"/>
                      <a:gd name="T96" fmla="*/ 204 w 790"/>
                      <a:gd name="T97" fmla="*/ 696 h 829"/>
                      <a:gd name="T98" fmla="*/ 145 w 790"/>
                      <a:gd name="T99" fmla="*/ 668 h 829"/>
                      <a:gd name="T100" fmla="*/ 97 w 790"/>
                      <a:gd name="T101" fmla="*/ 657 h 8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90"/>
                      <a:gd name="T154" fmla="*/ 0 h 829"/>
                      <a:gd name="T155" fmla="*/ 790 w 790"/>
                      <a:gd name="T156" fmla="*/ 829 h 82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90" h="829">
                        <a:moveTo>
                          <a:pt x="97" y="657"/>
                        </a:moveTo>
                        <a:lnTo>
                          <a:pt x="135" y="586"/>
                        </a:lnTo>
                        <a:lnTo>
                          <a:pt x="135" y="565"/>
                        </a:lnTo>
                        <a:lnTo>
                          <a:pt x="121" y="537"/>
                        </a:lnTo>
                        <a:lnTo>
                          <a:pt x="100" y="506"/>
                        </a:lnTo>
                        <a:lnTo>
                          <a:pt x="61" y="477"/>
                        </a:lnTo>
                        <a:lnTo>
                          <a:pt x="36" y="437"/>
                        </a:lnTo>
                        <a:lnTo>
                          <a:pt x="24" y="402"/>
                        </a:lnTo>
                        <a:lnTo>
                          <a:pt x="9" y="376"/>
                        </a:lnTo>
                        <a:lnTo>
                          <a:pt x="9" y="345"/>
                        </a:lnTo>
                        <a:lnTo>
                          <a:pt x="0" y="274"/>
                        </a:lnTo>
                        <a:lnTo>
                          <a:pt x="9" y="220"/>
                        </a:lnTo>
                        <a:lnTo>
                          <a:pt x="26" y="173"/>
                        </a:lnTo>
                        <a:lnTo>
                          <a:pt x="50" y="123"/>
                        </a:lnTo>
                        <a:lnTo>
                          <a:pt x="79" y="94"/>
                        </a:lnTo>
                        <a:lnTo>
                          <a:pt x="133" y="59"/>
                        </a:lnTo>
                        <a:lnTo>
                          <a:pt x="192" y="35"/>
                        </a:lnTo>
                        <a:lnTo>
                          <a:pt x="254" y="14"/>
                        </a:lnTo>
                        <a:lnTo>
                          <a:pt x="333" y="2"/>
                        </a:lnTo>
                        <a:lnTo>
                          <a:pt x="389" y="0"/>
                        </a:lnTo>
                        <a:lnTo>
                          <a:pt x="445" y="5"/>
                        </a:lnTo>
                        <a:lnTo>
                          <a:pt x="516" y="19"/>
                        </a:lnTo>
                        <a:lnTo>
                          <a:pt x="581" y="40"/>
                        </a:lnTo>
                        <a:lnTo>
                          <a:pt x="628" y="64"/>
                        </a:lnTo>
                        <a:lnTo>
                          <a:pt x="687" y="109"/>
                        </a:lnTo>
                        <a:lnTo>
                          <a:pt x="727" y="162"/>
                        </a:lnTo>
                        <a:lnTo>
                          <a:pt x="757" y="211"/>
                        </a:lnTo>
                        <a:lnTo>
                          <a:pt x="772" y="247"/>
                        </a:lnTo>
                        <a:lnTo>
                          <a:pt x="790" y="309"/>
                        </a:lnTo>
                        <a:lnTo>
                          <a:pt x="790" y="357"/>
                        </a:lnTo>
                        <a:lnTo>
                          <a:pt x="778" y="426"/>
                        </a:lnTo>
                        <a:lnTo>
                          <a:pt x="760" y="482"/>
                        </a:lnTo>
                        <a:lnTo>
                          <a:pt x="733" y="529"/>
                        </a:lnTo>
                        <a:lnTo>
                          <a:pt x="710" y="556"/>
                        </a:lnTo>
                        <a:lnTo>
                          <a:pt x="676" y="586"/>
                        </a:lnTo>
                        <a:lnTo>
                          <a:pt x="620" y="609"/>
                        </a:lnTo>
                        <a:lnTo>
                          <a:pt x="578" y="624"/>
                        </a:lnTo>
                        <a:lnTo>
                          <a:pt x="531" y="638"/>
                        </a:lnTo>
                        <a:lnTo>
                          <a:pt x="457" y="645"/>
                        </a:lnTo>
                        <a:lnTo>
                          <a:pt x="393" y="657"/>
                        </a:lnTo>
                        <a:lnTo>
                          <a:pt x="351" y="666"/>
                        </a:lnTo>
                        <a:lnTo>
                          <a:pt x="339" y="686"/>
                        </a:lnTo>
                        <a:lnTo>
                          <a:pt x="342" y="711"/>
                        </a:lnTo>
                        <a:lnTo>
                          <a:pt x="339" y="735"/>
                        </a:lnTo>
                        <a:lnTo>
                          <a:pt x="330" y="752"/>
                        </a:lnTo>
                        <a:lnTo>
                          <a:pt x="325" y="785"/>
                        </a:lnTo>
                        <a:lnTo>
                          <a:pt x="327" y="829"/>
                        </a:lnTo>
                        <a:lnTo>
                          <a:pt x="274" y="756"/>
                        </a:lnTo>
                        <a:lnTo>
                          <a:pt x="204" y="696"/>
                        </a:lnTo>
                        <a:lnTo>
                          <a:pt x="145" y="668"/>
                        </a:lnTo>
                        <a:lnTo>
                          <a:pt x="97" y="657"/>
                        </a:lnTo>
                        <a:close/>
                      </a:path>
                    </a:pathLst>
                  </a:custGeom>
                  <a:solidFill>
                    <a:srgbClr val="E0A080"/>
                  </a:solidFill>
                  <a:ln w="11113">
                    <a:solidFill>
                      <a:srgbClr val="000000"/>
                    </a:solidFill>
                    <a:round/>
                    <a:headEnd/>
                    <a:tailEnd/>
                  </a:ln>
                </p:spPr>
                <p:txBody>
                  <a:bodyPr/>
                  <a:lstStyle/>
                  <a:p>
                    <a:endParaRPr lang="zh-CN" altLang="en-US"/>
                  </a:p>
                </p:txBody>
              </p:sp>
              <p:grpSp>
                <p:nvGrpSpPr>
                  <p:cNvPr id="17455" name="Group 21"/>
                  <p:cNvGrpSpPr>
                    <a:grpSpLocks/>
                  </p:cNvGrpSpPr>
                  <p:nvPr/>
                </p:nvGrpSpPr>
                <p:grpSpPr bwMode="auto">
                  <a:xfrm>
                    <a:off x="1526" y="1806"/>
                    <a:ext cx="741" cy="573"/>
                    <a:chOff x="1526" y="1806"/>
                    <a:chExt cx="741" cy="573"/>
                  </a:xfrm>
                </p:grpSpPr>
                <p:grpSp>
                  <p:nvGrpSpPr>
                    <p:cNvPr id="17467" name="Group 22"/>
                    <p:cNvGrpSpPr>
                      <a:grpSpLocks/>
                    </p:cNvGrpSpPr>
                    <p:nvPr/>
                  </p:nvGrpSpPr>
                  <p:grpSpPr bwMode="auto">
                    <a:xfrm>
                      <a:off x="1724" y="1806"/>
                      <a:ext cx="510" cy="173"/>
                      <a:chOff x="1724" y="1806"/>
                      <a:chExt cx="510" cy="173"/>
                    </a:xfrm>
                  </p:grpSpPr>
                  <p:sp>
                    <p:nvSpPr>
                      <p:cNvPr id="17483" name="Freeform 23"/>
                      <p:cNvSpPr>
                        <a:spLocks/>
                      </p:cNvSpPr>
                      <p:nvPr/>
                    </p:nvSpPr>
                    <p:spPr bwMode="auto">
                      <a:xfrm>
                        <a:off x="1765" y="1832"/>
                        <a:ext cx="469" cy="147"/>
                      </a:xfrm>
                      <a:custGeom>
                        <a:avLst/>
                        <a:gdLst>
                          <a:gd name="T0" fmla="*/ 0 w 469"/>
                          <a:gd name="T1" fmla="*/ 147 h 147"/>
                          <a:gd name="T2" fmla="*/ 36 w 469"/>
                          <a:gd name="T3" fmla="*/ 101 h 147"/>
                          <a:gd name="T4" fmla="*/ 83 w 469"/>
                          <a:gd name="T5" fmla="*/ 65 h 147"/>
                          <a:gd name="T6" fmla="*/ 139 w 469"/>
                          <a:gd name="T7" fmla="*/ 35 h 147"/>
                          <a:gd name="T8" fmla="*/ 195 w 469"/>
                          <a:gd name="T9" fmla="*/ 17 h 147"/>
                          <a:gd name="T10" fmla="*/ 257 w 469"/>
                          <a:gd name="T11" fmla="*/ 5 h 147"/>
                          <a:gd name="T12" fmla="*/ 337 w 469"/>
                          <a:gd name="T13" fmla="*/ 0 h 147"/>
                          <a:gd name="T14" fmla="*/ 396 w 469"/>
                          <a:gd name="T15" fmla="*/ 9 h 147"/>
                          <a:gd name="T16" fmla="*/ 469 w 469"/>
                          <a:gd name="T17" fmla="*/ 33 h 1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9"/>
                          <a:gd name="T28" fmla="*/ 0 h 147"/>
                          <a:gd name="T29" fmla="*/ 469 w 469"/>
                          <a:gd name="T30" fmla="*/ 147 h 1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9" h="147">
                            <a:moveTo>
                              <a:pt x="0" y="147"/>
                            </a:moveTo>
                            <a:lnTo>
                              <a:pt x="36" y="101"/>
                            </a:lnTo>
                            <a:lnTo>
                              <a:pt x="83" y="65"/>
                            </a:lnTo>
                            <a:lnTo>
                              <a:pt x="139" y="35"/>
                            </a:lnTo>
                            <a:lnTo>
                              <a:pt x="195" y="17"/>
                            </a:lnTo>
                            <a:lnTo>
                              <a:pt x="257" y="5"/>
                            </a:lnTo>
                            <a:lnTo>
                              <a:pt x="337" y="0"/>
                            </a:lnTo>
                            <a:lnTo>
                              <a:pt x="396" y="9"/>
                            </a:lnTo>
                            <a:lnTo>
                              <a:pt x="469" y="33"/>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4" name="Freeform 24"/>
                      <p:cNvSpPr>
                        <a:spLocks/>
                      </p:cNvSpPr>
                      <p:nvPr/>
                    </p:nvSpPr>
                    <p:spPr bwMode="auto">
                      <a:xfrm>
                        <a:off x="1724" y="1806"/>
                        <a:ext cx="484" cy="162"/>
                      </a:xfrm>
                      <a:custGeom>
                        <a:avLst/>
                        <a:gdLst>
                          <a:gd name="T0" fmla="*/ 0 w 484"/>
                          <a:gd name="T1" fmla="*/ 162 h 162"/>
                          <a:gd name="T2" fmla="*/ 23 w 484"/>
                          <a:gd name="T3" fmla="*/ 115 h 162"/>
                          <a:gd name="T4" fmla="*/ 51 w 484"/>
                          <a:gd name="T5" fmla="*/ 82 h 162"/>
                          <a:gd name="T6" fmla="*/ 82 w 484"/>
                          <a:gd name="T7" fmla="*/ 55 h 162"/>
                          <a:gd name="T8" fmla="*/ 139 w 484"/>
                          <a:gd name="T9" fmla="*/ 26 h 162"/>
                          <a:gd name="T10" fmla="*/ 212 w 484"/>
                          <a:gd name="T11" fmla="*/ 5 h 162"/>
                          <a:gd name="T12" fmla="*/ 280 w 484"/>
                          <a:gd name="T13" fmla="*/ 0 h 162"/>
                          <a:gd name="T14" fmla="*/ 354 w 484"/>
                          <a:gd name="T15" fmla="*/ 8 h 162"/>
                          <a:gd name="T16" fmla="*/ 421 w 484"/>
                          <a:gd name="T17" fmla="*/ 29 h 162"/>
                          <a:gd name="T18" fmla="*/ 454 w 484"/>
                          <a:gd name="T19" fmla="*/ 38 h 162"/>
                          <a:gd name="T20" fmla="*/ 484 w 484"/>
                          <a:gd name="T21" fmla="*/ 47 h 1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4"/>
                          <a:gd name="T34" fmla="*/ 0 h 162"/>
                          <a:gd name="T35" fmla="*/ 484 w 484"/>
                          <a:gd name="T36" fmla="*/ 162 h 1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4" h="162">
                            <a:moveTo>
                              <a:pt x="0" y="162"/>
                            </a:moveTo>
                            <a:lnTo>
                              <a:pt x="23" y="115"/>
                            </a:lnTo>
                            <a:lnTo>
                              <a:pt x="51" y="82"/>
                            </a:lnTo>
                            <a:lnTo>
                              <a:pt x="82" y="55"/>
                            </a:lnTo>
                            <a:lnTo>
                              <a:pt x="139" y="26"/>
                            </a:lnTo>
                            <a:lnTo>
                              <a:pt x="212" y="5"/>
                            </a:lnTo>
                            <a:lnTo>
                              <a:pt x="280" y="0"/>
                            </a:lnTo>
                            <a:lnTo>
                              <a:pt x="354" y="8"/>
                            </a:lnTo>
                            <a:lnTo>
                              <a:pt x="421" y="29"/>
                            </a:lnTo>
                            <a:lnTo>
                              <a:pt x="454" y="38"/>
                            </a:lnTo>
                            <a:lnTo>
                              <a:pt x="484" y="47"/>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468" name="Group 25"/>
                    <p:cNvGrpSpPr>
                      <a:grpSpLocks/>
                    </p:cNvGrpSpPr>
                    <p:nvPr/>
                  </p:nvGrpSpPr>
                  <p:grpSpPr bwMode="auto">
                    <a:xfrm>
                      <a:off x="1526" y="1913"/>
                      <a:ext cx="278" cy="281"/>
                      <a:chOff x="1526" y="1913"/>
                      <a:chExt cx="278" cy="281"/>
                    </a:xfrm>
                  </p:grpSpPr>
                  <p:sp>
                    <p:nvSpPr>
                      <p:cNvPr id="17476" name="Freeform 26"/>
                      <p:cNvSpPr>
                        <a:spLocks/>
                      </p:cNvSpPr>
                      <p:nvPr/>
                    </p:nvSpPr>
                    <p:spPr bwMode="auto">
                      <a:xfrm>
                        <a:off x="1526" y="1913"/>
                        <a:ext cx="278" cy="281"/>
                      </a:xfrm>
                      <a:custGeom>
                        <a:avLst/>
                        <a:gdLst>
                          <a:gd name="T0" fmla="*/ 15 w 278"/>
                          <a:gd name="T1" fmla="*/ 233 h 281"/>
                          <a:gd name="T2" fmla="*/ 8 w 278"/>
                          <a:gd name="T3" fmla="*/ 122 h 281"/>
                          <a:gd name="T4" fmla="*/ 46 w 278"/>
                          <a:gd name="T5" fmla="*/ 53 h 281"/>
                          <a:gd name="T6" fmla="*/ 74 w 278"/>
                          <a:gd name="T7" fmla="*/ 13 h 281"/>
                          <a:gd name="T8" fmla="*/ 101 w 278"/>
                          <a:gd name="T9" fmla="*/ 0 h 281"/>
                          <a:gd name="T10" fmla="*/ 116 w 278"/>
                          <a:gd name="T11" fmla="*/ 25 h 281"/>
                          <a:gd name="T12" fmla="*/ 137 w 278"/>
                          <a:gd name="T13" fmla="*/ 14 h 281"/>
                          <a:gd name="T14" fmla="*/ 150 w 278"/>
                          <a:gd name="T15" fmla="*/ 41 h 281"/>
                          <a:gd name="T16" fmla="*/ 165 w 278"/>
                          <a:gd name="T17" fmla="*/ 58 h 281"/>
                          <a:gd name="T18" fmla="*/ 181 w 278"/>
                          <a:gd name="T19" fmla="*/ 71 h 281"/>
                          <a:gd name="T20" fmla="*/ 178 w 278"/>
                          <a:gd name="T21" fmla="*/ 95 h 281"/>
                          <a:gd name="T22" fmla="*/ 198 w 278"/>
                          <a:gd name="T23" fmla="*/ 81 h 281"/>
                          <a:gd name="T24" fmla="*/ 218 w 278"/>
                          <a:gd name="T25" fmla="*/ 93 h 281"/>
                          <a:gd name="T26" fmla="*/ 219 w 278"/>
                          <a:gd name="T27" fmla="*/ 113 h 281"/>
                          <a:gd name="T28" fmla="*/ 243 w 278"/>
                          <a:gd name="T29" fmla="*/ 116 h 281"/>
                          <a:gd name="T30" fmla="*/ 252 w 278"/>
                          <a:gd name="T31" fmla="*/ 140 h 281"/>
                          <a:gd name="T32" fmla="*/ 269 w 278"/>
                          <a:gd name="T33" fmla="*/ 161 h 281"/>
                          <a:gd name="T34" fmla="*/ 263 w 278"/>
                          <a:gd name="T35" fmla="*/ 210 h 281"/>
                          <a:gd name="T36" fmla="*/ 272 w 278"/>
                          <a:gd name="T37" fmla="*/ 239 h 281"/>
                          <a:gd name="T38" fmla="*/ 278 w 278"/>
                          <a:gd name="T39" fmla="*/ 266 h 281"/>
                          <a:gd name="T40" fmla="*/ 260 w 278"/>
                          <a:gd name="T41" fmla="*/ 281 h 281"/>
                          <a:gd name="T42" fmla="*/ 238 w 278"/>
                          <a:gd name="T43" fmla="*/ 279 h 281"/>
                          <a:gd name="T44" fmla="*/ 218 w 278"/>
                          <a:gd name="T45" fmla="*/ 257 h 281"/>
                          <a:gd name="T46" fmla="*/ 204 w 278"/>
                          <a:gd name="T47" fmla="*/ 255 h 281"/>
                          <a:gd name="T48" fmla="*/ 180 w 278"/>
                          <a:gd name="T49" fmla="*/ 249 h 281"/>
                          <a:gd name="T50" fmla="*/ 165 w 278"/>
                          <a:gd name="T51" fmla="*/ 245 h 281"/>
                          <a:gd name="T52" fmla="*/ 153 w 278"/>
                          <a:gd name="T53" fmla="*/ 240 h 281"/>
                          <a:gd name="T54" fmla="*/ 137 w 278"/>
                          <a:gd name="T55" fmla="*/ 238 h 281"/>
                          <a:gd name="T56" fmla="*/ 126 w 278"/>
                          <a:gd name="T57" fmla="*/ 221 h 281"/>
                          <a:gd name="T58" fmla="*/ 117 w 278"/>
                          <a:gd name="T59" fmla="*/ 238 h 281"/>
                          <a:gd name="T60" fmla="*/ 98 w 278"/>
                          <a:gd name="T61" fmla="*/ 243 h 281"/>
                          <a:gd name="T62" fmla="*/ 90 w 278"/>
                          <a:gd name="T63" fmla="*/ 249 h 281"/>
                          <a:gd name="T64" fmla="*/ 74 w 278"/>
                          <a:gd name="T65" fmla="*/ 267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8"/>
                          <a:gd name="T100" fmla="*/ 0 h 281"/>
                          <a:gd name="T101" fmla="*/ 278 w 278"/>
                          <a:gd name="T102" fmla="*/ 281 h 2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8" h="281">
                            <a:moveTo>
                              <a:pt x="51" y="267"/>
                            </a:moveTo>
                            <a:lnTo>
                              <a:pt x="15" y="233"/>
                            </a:lnTo>
                            <a:lnTo>
                              <a:pt x="0" y="184"/>
                            </a:lnTo>
                            <a:lnTo>
                              <a:pt x="8" y="122"/>
                            </a:lnTo>
                            <a:lnTo>
                              <a:pt x="29" y="76"/>
                            </a:lnTo>
                            <a:lnTo>
                              <a:pt x="46" y="53"/>
                            </a:lnTo>
                            <a:lnTo>
                              <a:pt x="65" y="23"/>
                            </a:lnTo>
                            <a:lnTo>
                              <a:pt x="74" y="13"/>
                            </a:lnTo>
                            <a:lnTo>
                              <a:pt x="87" y="2"/>
                            </a:lnTo>
                            <a:lnTo>
                              <a:pt x="101" y="0"/>
                            </a:lnTo>
                            <a:lnTo>
                              <a:pt x="109" y="12"/>
                            </a:lnTo>
                            <a:lnTo>
                              <a:pt x="116" y="25"/>
                            </a:lnTo>
                            <a:lnTo>
                              <a:pt x="121" y="16"/>
                            </a:lnTo>
                            <a:lnTo>
                              <a:pt x="137" y="14"/>
                            </a:lnTo>
                            <a:lnTo>
                              <a:pt x="146" y="25"/>
                            </a:lnTo>
                            <a:lnTo>
                              <a:pt x="150" y="41"/>
                            </a:lnTo>
                            <a:lnTo>
                              <a:pt x="153" y="63"/>
                            </a:lnTo>
                            <a:lnTo>
                              <a:pt x="165" y="58"/>
                            </a:lnTo>
                            <a:lnTo>
                              <a:pt x="178" y="64"/>
                            </a:lnTo>
                            <a:lnTo>
                              <a:pt x="181" y="71"/>
                            </a:lnTo>
                            <a:lnTo>
                              <a:pt x="180" y="83"/>
                            </a:lnTo>
                            <a:lnTo>
                              <a:pt x="178" y="95"/>
                            </a:lnTo>
                            <a:lnTo>
                              <a:pt x="186" y="87"/>
                            </a:lnTo>
                            <a:lnTo>
                              <a:pt x="198" y="81"/>
                            </a:lnTo>
                            <a:lnTo>
                              <a:pt x="217" y="83"/>
                            </a:lnTo>
                            <a:lnTo>
                              <a:pt x="218" y="93"/>
                            </a:lnTo>
                            <a:lnTo>
                              <a:pt x="219" y="102"/>
                            </a:lnTo>
                            <a:lnTo>
                              <a:pt x="219" y="113"/>
                            </a:lnTo>
                            <a:lnTo>
                              <a:pt x="231" y="111"/>
                            </a:lnTo>
                            <a:lnTo>
                              <a:pt x="243" y="116"/>
                            </a:lnTo>
                            <a:lnTo>
                              <a:pt x="249" y="125"/>
                            </a:lnTo>
                            <a:lnTo>
                              <a:pt x="252" y="140"/>
                            </a:lnTo>
                            <a:lnTo>
                              <a:pt x="263" y="144"/>
                            </a:lnTo>
                            <a:lnTo>
                              <a:pt x="269" y="161"/>
                            </a:lnTo>
                            <a:lnTo>
                              <a:pt x="267" y="179"/>
                            </a:lnTo>
                            <a:lnTo>
                              <a:pt x="263" y="210"/>
                            </a:lnTo>
                            <a:lnTo>
                              <a:pt x="266" y="227"/>
                            </a:lnTo>
                            <a:lnTo>
                              <a:pt x="272" y="239"/>
                            </a:lnTo>
                            <a:lnTo>
                              <a:pt x="278" y="251"/>
                            </a:lnTo>
                            <a:lnTo>
                              <a:pt x="278" y="266"/>
                            </a:lnTo>
                            <a:lnTo>
                              <a:pt x="269" y="278"/>
                            </a:lnTo>
                            <a:lnTo>
                              <a:pt x="260" y="281"/>
                            </a:lnTo>
                            <a:lnTo>
                              <a:pt x="249" y="281"/>
                            </a:lnTo>
                            <a:lnTo>
                              <a:pt x="238" y="279"/>
                            </a:lnTo>
                            <a:lnTo>
                              <a:pt x="225" y="267"/>
                            </a:lnTo>
                            <a:lnTo>
                              <a:pt x="218" y="257"/>
                            </a:lnTo>
                            <a:lnTo>
                              <a:pt x="216" y="251"/>
                            </a:lnTo>
                            <a:lnTo>
                              <a:pt x="204" y="255"/>
                            </a:lnTo>
                            <a:lnTo>
                              <a:pt x="189" y="254"/>
                            </a:lnTo>
                            <a:lnTo>
                              <a:pt x="180" y="249"/>
                            </a:lnTo>
                            <a:lnTo>
                              <a:pt x="177" y="245"/>
                            </a:lnTo>
                            <a:lnTo>
                              <a:pt x="165" y="245"/>
                            </a:lnTo>
                            <a:lnTo>
                              <a:pt x="158" y="242"/>
                            </a:lnTo>
                            <a:lnTo>
                              <a:pt x="153" y="240"/>
                            </a:lnTo>
                            <a:lnTo>
                              <a:pt x="144" y="240"/>
                            </a:lnTo>
                            <a:lnTo>
                              <a:pt x="137" y="238"/>
                            </a:lnTo>
                            <a:lnTo>
                              <a:pt x="130" y="227"/>
                            </a:lnTo>
                            <a:lnTo>
                              <a:pt x="126" y="221"/>
                            </a:lnTo>
                            <a:lnTo>
                              <a:pt x="121" y="227"/>
                            </a:lnTo>
                            <a:lnTo>
                              <a:pt x="117" y="238"/>
                            </a:lnTo>
                            <a:lnTo>
                              <a:pt x="108" y="242"/>
                            </a:lnTo>
                            <a:lnTo>
                              <a:pt x="98" y="243"/>
                            </a:lnTo>
                            <a:lnTo>
                              <a:pt x="93" y="243"/>
                            </a:lnTo>
                            <a:lnTo>
                              <a:pt x="90" y="249"/>
                            </a:lnTo>
                            <a:lnTo>
                              <a:pt x="83" y="257"/>
                            </a:lnTo>
                            <a:lnTo>
                              <a:pt x="74" y="267"/>
                            </a:lnTo>
                            <a:lnTo>
                              <a:pt x="51" y="267"/>
                            </a:lnTo>
                            <a:close/>
                          </a:path>
                        </a:pathLst>
                      </a:custGeom>
                      <a:solidFill>
                        <a:srgbClr val="C08040"/>
                      </a:solidFill>
                      <a:ln w="11113">
                        <a:solidFill>
                          <a:srgbClr val="000000"/>
                        </a:solidFill>
                        <a:round/>
                        <a:headEnd/>
                        <a:tailEnd/>
                      </a:ln>
                    </p:spPr>
                    <p:txBody>
                      <a:bodyPr/>
                      <a:lstStyle/>
                      <a:p>
                        <a:endParaRPr lang="zh-CN" altLang="en-US"/>
                      </a:p>
                    </p:txBody>
                  </p:sp>
                  <p:grpSp>
                    <p:nvGrpSpPr>
                      <p:cNvPr id="17477" name="Group 27"/>
                      <p:cNvGrpSpPr>
                        <a:grpSpLocks/>
                      </p:cNvGrpSpPr>
                      <p:nvPr/>
                    </p:nvGrpSpPr>
                    <p:grpSpPr bwMode="auto">
                      <a:xfrm>
                        <a:off x="1540" y="1928"/>
                        <a:ext cx="211" cy="245"/>
                        <a:chOff x="1540" y="1928"/>
                        <a:chExt cx="211" cy="245"/>
                      </a:xfrm>
                    </p:grpSpPr>
                    <p:sp>
                      <p:nvSpPr>
                        <p:cNvPr id="17478" name="Freeform 28"/>
                        <p:cNvSpPr>
                          <a:spLocks/>
                        </p:cNvSpPr>
                        <p:nvPr/>
                      </p:nvSpPr>
                      <p:spPr bwMode="auto">
                        <a:xfrm>
                          <a:off x="1709" y="2092"/>
                          <a:ext cx="42" cy="52"/>
                        </a:xfrm>
                        <a:custGeom>
                          <a:avLst/>
                          <a:gdLst>
                            <a:gd name="T0" fmla="*/ 12 w 42"/>
                            <a:gd name="T1" fmla="*/ 52 h 52"/>
                            <a:gd name="T2" fmla="*/ 9 w 42"/>
                            <a:gd name="T3" fmla="*/ 25 h 52"/>
                            <a:gd name="T4" fmla="*/ 17 w 42"/>
                            <a:gd name="T5" fmla="*/ 11 h 52"/>
                            <a:gd name="T6" fmla="*/ 42 w 42"/>
                            <a:gd name="T7" fmla="*/ 0 h 52"/>
                            <a:gd name="T8" fmla="*/ 26 w 42"/>
                            <a:gd name="T9" fmla="*/ 2 h 52"/>
                            <a:gd name="T10" fmla="*/ 6 w 42"/>
                            <a:gd name="T11" fmla="*/ 8 h 52"/>
                            <a:gd name="T12" fmla="*/ 0 w 42"/>
                            <a:gd name="T13" fmla="*/ 21 h 52"/>
                            <a:gd name="T14" fmla="*/ 12 w 42"/>
                            <a:gd name="T15" fmla="*/ 52 h 5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52"/>
                            <a:gd name="T26" fmla="*/ 42 w 42"/>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52">
                              <a:moveTo>
                                <a:pt x="12" y="52"/>
                              </a:moveTo>
                              <a:lnTo>
                                <a:pt x="9" y="25"/>
                              </a:lnTo>
                              <a:lnTo>
                                <a:pt x="17" y="11"/>
                              </a:lnTo>
                              <a:lnTo>
                                <a:pt x="42" y="0"/>
                              </a:lnTo>
                              <a:lnTo>
                                <a:pt x="26" y="2"/>
                              </a:lnTo>
                              <a:lnTo>
                                <a:pt x="6" y="8"/>
                              </a:lnTo>
                              <a:lnTo>
                                <a:pt x="0" y="21"/>
                              </a:lnTo>
                              <a:lnTo>
                                <a:pt x="12" y="52"/>
                              </a:lnTo>
                              <a:close/>
                            </a:path>
                          </a:pathLst>
                        </a:custGeom>
                        <a:solidFill>
                          <a:srgbClr val="804000"/>
                        </a:solidFill>
                        <a:ln w="11113">
                          <a:solidFill>
                            <a:srgbClr val="000000"/>
                          </a:solidFill>
                          <a:round/>
                          <a:headEnd/>
                          <a:tailEnd/>
                        </a:ln>
                      </p:spPr>
                      <p:txBody>
                        <a:bodyPr/>
                        <a:lstStyle/>
                        <a:p>
                          <a:endParaRPr lang="zh-CN" altLang="en-US"/>
                        </a:p>
                      </p:txBody>
                    </p:sp>
                    <p:sp>
                      <p:nvSpPr>
                        <p:cNvPr id="17479" name="Freeform 29"/>
                        <p:cNvSpPr>
                          <a:spLocks/>
                        </p:cNvSpPr>
                        <p:nvPr/>
                      </p:nvSpPr>
                      <p:spPr bwMode="auto">
                        <a:xfrm>
                          <a:off x="1630" y="2008"/>
                          <a:ext cx="67" cy="126"/>
                        </a:xfrm>
                        <a:custGeom>
                          <a:avLst/>
                          <a:gdLst>
                            <a:gd name="T0" fmla="*/ 27 w 67"/>
                            <a:gd name="T1" fmla="*/ 126 h 126"/>
                            <a:gd name="T2" fmla="*/ 15 w 67"/>
                            <a:gd name="T3" fmla="*/ 98 h 126"/>
                            <a:gd name="T4" fmla="*/ 15 w 67"/>
                            <a:gd name="T5" fmla="*/ 60 h 126"/>
                            <a:gd name="T6" fmla="*/ 38 w 67"/>
                            <a:gd name="T7" fmla="*/ 30 h 126"/>
                            <a:gd name="T8" fmla="*/ 67 w 67"/>
                            <a:gd name="T9" fmla="*/ 0 h 126"/>
                            <a:gd name="T10" fmla="*/ 49 w 67"/>
                            <a:gd name="T11" fmla="*/ 17 h 126"/>
                            <a:gd name="T12" fmla="*/ 21 w 67"/>
                            <a:gd name="T13" fmla="*/ 38 h 126"/>
                            <a:gd name="T14" fmla="*/ 0 w 67"/>
                            <a:gd name="T15" fmla="*/ 56 h 126"/>
                            <a:gd name="T16" fmla="*/ 4 w 67"/>
                            <a:gd name="T17" fmla="*/ 71 h 126"/>
                            <a:gd name="T18" fmla="*/ 3 w 67"/>
                            <a:gd name="T19" fmla="*/ 88 h 126"/>
                            <a:gd name="T20" fmla="*/ 3 w 67"/>
                            <a:gd name="T21" fmla="*/ 107 h 126"/>
                            <a:gd name="T22" fmla="*/ 27 w 67"/>
                            <a:gd name="T23" fmla="*/ 126 h 1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
                            <a:gd name="T37" fmla="*/ 0 h 126"/>
                            <a:gd name="T38" fmla="*/ 67 w 67"/>
                            <a:gd name="T39" fmla="*/ 126 h 1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 h="126">
                              <a:moveTo>
                                <a:pt x="27" y="126"/>
                              </a:moveTo>
                              <a:lnTo>
                                <a:pt x="15" y="98"/>
                              </a:lnTo>
                              <a:lnTo>
                                <a:pt x="15" y="60"/>
                              </a:lnTo>
                              <a:lnTo>
                                <a:pt x="38" y="30"/>
                              </a:lnTo>
                              <a:lnTo>
                                <a:pt x="67" y="0"/>
                              </a:lnTo>
                              <a:lnTo>
                                <a:pt x="49" y="17"/>
                              </a:lnTo>
                              <a:lnTo>
                                <a:pt x="21" y="38"/>
                              </a:lnTo>
                              <a:lnTo>
                                <a:pt x="0" y="56"/>
                              </a:lnTo>
                              <a:lnTo>
                                <a:pt x="4" y="71"/>
                              </a:lnTo>
                              <a:lnTo>
                                <a:pt x="3" y="88"/>
                              </a:lnTo>
                              <a:lnTo>
                                <a:pt x="3" y="107"/>
                              </a:lnTo>
                              <a:lnTo>
                                <a:pt x="27" y="126"/>
                              </a:lnTo>
                              <a:close/>
                            </a:path>
                          </a:pathLst>
                        </a:custGeom>
                        <a:solidFill>
                          <a:srgbClr val="804000"/>
                        </a:solidFill>
                        <a:ln w="11113">
                          <a:solidFill>
                            <a:srgbClr val="000000"/>
                          </a:solidFill>
                          <a:round/>
                          <a:headEnd/>
                          <a:tailEnd/>
                        </a:ln>
                      </p:spPr>
                      <p:txBody>
                        <a:bodyPr/>
                        <a:lstStyle/>
                        <a:p>
                          <a:endParaRPr lang="zh-CN" altLang="en-US"/>
                        </a:p>
                      </p:txBody>
                    </p:sp>
                    <p:sp>
                      <p:nvSpPr>
                        <p:cNvPr id="17480" name="Freeform 30"/>
                        <p:cNvSpPr>
                          <a:spLocks/>
                        </p:cNvSpPr>
                        <p:nvPr/>
                      </p:nvSpPr>
                      <p:spPr bwMode="auto">
                        <a:xfrm>
                          <a:off x="1540" y="2076"/>
                          <a:ext cx="46" cy="97"/>
                        </a:xfrm>
                        <a:custGeom>
                          <a:avLst/>
                          <a:gdLst>
                            <a:gd name="T0" fmla="*/ 20 w 46"/>
                            <a:gd name="T1" fmla="*/ 81 h 97"/>
                            <a:gd name="T2" fmla="*/ 0 w 46"/>
                            <a:gd name="T3" fmla="*/ 51 h 97"/>
                            <a:gd name="T4" fmla="*/ 8 w 46"/>
                            <a:gd name="T5" fmla="*/ 30 h 97"/>
                            <a:gd name="T6" fmla="*/ 25 w 46"/>
                            <a:gd name="T7" fmla="*/ 0 h 97"/>
                            <a:gd name="T8" fmla="*/ 11 w 46"/>
                            <a:gd name="T9" fmla="*/ 52 h 97"/>
                            <a:gd name="T10" fmla="*/ 22 w 46"/>
                            <a:gd name="T11" fmla="*/ 75 h 97"/>
                            <a:gd name="T12" fmla="*/ 46 w 46"/>
                            <a:gd name="T13" fmla="*/ 97 h 97"/>
                            <a:gd name="T14" fmla="*/ 20 w 46"/>
                            <a:gd name="T15" fmla="*/ 81 h 97"/>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97"/>
                            <a:gd name="T26" fmla="*/ 46 w 46"/>
                            <a:gd name="T27" fmla="*/ 97 h 9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97">
                              <a:moveTo>
                                <a:pt x="20" y="81"/>
                              </a:moveTo>
                              <a:lnTo>
                                <a:pt x="0" y="51"/>
                              </a:lnTo>
                              <a:lnTo>
                                <a:pt x="8" y="30"/>
                              </a:lnTo>
                              <a:lnTo>
                                <a:pt x="25" y="0"/>
                              </a:lnTo>
                              <a:lnTo>
                                <a:pt x="11" y="52"/>
                              </a:lnTo>
                              <a:lnTo>
                                <a:pt x="22" y="75"/>
                              </a:lnTo>
                              <a:lnTo>
                                <a:pt x="46" y="97"/>
                              </a:lnTo>
                              <a:lnTo>
                                <a:pt x="20" y="81"/>
                              </a:lnTo>
                              <a:close/>
                            </a:path>
                          </a:pathLst>
                        </a:custGeom>
                        <a:solidFill>
                          <a:srgbClr val="804000"/>
                        </a:solidFill>
                        <a:ln w="11113">
                          <a:solidFill>
                            <a:srgbClr val="000000"/>
                          </a:solidFill>
                          <a:round/>
                          <a:headEnd/>
                          <a:tailEnd/>
                        </a:ln>
                      </p:spPr>
                      <p:txBody>
                        <a:bodyPr/>
                        <a:lstStyle/>
                        <a:p>
                          <a:endParaRPr lang="zh-CN" altLang="en-US"/>
                        </a:p>
                      </p:txBody>
                    </p:sp>
                    <p:sp>
                      <p:nvSpPr>
                        <p:cNvPr id="17481" name="Freeform 31"/>
                        <p:cNvSpPr>
                          <a:spLocks/>
                        </p:cNvSpPr>
                        <p:nvPr/>
                      </p:nvSpPr>
                      <p:spPr bwMode="auto">
                        <a:xfrm>
                          <a:off x="1577" y="1928"/>
                          <a:ext cx="63" cy="97"/>
                        </a:xfrm>
                        <a:custGeom>
                          <a:avLst/>
                          <a:gdLst>
                            <a:gd name="T0" fmla="*/ 63 w 63"/>
                            <a:gd name="T1" fmla="*/ 0 h 97"/>
                            <a:gd name="T2" fmla="*/ 33 w 63"/>
                            <a:gd name="T3" fmla="*/ 24 h 97"/>
                            <a:gd name="T4" fmla="*/ 9 w 63"/>
                            <a:gd name="T5" fmla="*/ 48 h 97"/>
                            <a:gd name="T6" fmla="*/ 5 w 63"/>
                            <a:gd name="T7" fmla="*/ 68 h 97"/>
                            <a:gd name="T8" fmla="*/ 0 w 63"/>
                            <a:gd name="T9" fmla="*/ 97 h 97"/>
                            <a:gd name="T10" fmla="*/ 10 w 63"/>
                            <a:gd name="T11" fmla="*/ 74 h 97"/>
                            <a:gd name="T12" fmla="*/ 19 w 63"/>
                            <a:gd name="T13" fmla="*/ 50 h 97"/>
                            <a:gd name="T14" fmla="*/ 45 w 63"/>
                            <a:gd name="T15" fmla="*/ 21 h 97"/>
                            <a:gd name="T16" fmla="*/ 63 w 63"/>
                            <a:gd name="T17" fmla="*/ 0 h 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97"/>
                            <a:gd name="T29" fmla="*/ 63 w 63"/>
                            <a:gd name="T30" fmla="*/ 97 h 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97">
                              <a:moveTo>
                                <a:pt x="63" y="0"/>
                              </a:moveTo>
                              <a:lnTo>
                                <a:pt x="33" y="24"/>
                              </a:lnTo>
                              <a:lnTo>
                                <a:pt x="9" y="48"/>
                              </a:lnTo>
                              <a:lnTo>
                                <a:pt x="5" y="68"/>
                              </a:lnTo>
                              <a:lnTo>
                                <a:pt x="0" y="97"/>
                              </a:lnTo>
                              <a:lnTo>
                                <a:pt x="10" y="74"/>
                              </a:lnTo>
                              <a:lnTo>
                                <a:pt x="19" y="50"/>
                              </a:lnTo>
                              <a:lnTo>
                                <a:pt x="45" y="21"/>
                              </a:lnTo>
                              <a:lnTo>
                                <a:pt x="63" y="0"/>
                              </a:lnTo>
                              <a:close/>
                            </a:path>
                          </a:pathLst>
                        </a:custGeom>
                        <a:solidFill>
                          <a:srgbClr val="804000"/>
                        </a:solidFill>
                        <a:ln w="11113">
                          <a:solidFill>
                            <a:srgbClr val="000000"/>
                          </a:solidFill>
                          <a:round/>
                          <a:headEnd/>
                          <a:tailEnd/>
                        </a:ln>
                      </p:spPr>
                      <p:txBody>
                        <a:bodyPr/>
                        <a:lstStyle/>
                        <a:p>
                          <a:endParaRPr lang="zh-CN" altLang="en-US"/>
                        </a:p>
                      </p:txBody>
                    </p:sp>
                    <p:sp>
                      <p:nvSpPr>
                        <p:cNvPr id="17482" name="Freeform 32"/>
                        <p:cNvSpPr>
                          <a:spLocks/>
                        </p:cNvSpPr>
                        <p:nvPr/>
                      </p:nvSpPr>
                      <p:spPr bwMode="auto">
                        <a:xfrm>
                          <a:off x="1570" y="2112"/>
                          <a:ext cx="35" cy="61"/>
                        </a:xfrm>
                        <a:custGeom>
                          <a:avLst/>
                          <a:gdLst>
                            <a:gd name="T0" fmla="*/ 14 w 35"/>
                            <a:gd name="T1" fmla="*/ 61 h 61"/>
                            <a:gd name="T2" fmla="*/ 5 w 35"/>
                            <a:gd name="T3" fmla="*/ 41 h 61"/>
                            <a:gd name="T4" fmla="*/ 0 w 35"/>
                            <a:gd name="T5" fmla="*/ 30 h 61"/>
                            <a:gd name="T6" fmla="*/ 10 w 35"/>
                            <a:gd name="T7" fmla="*/ 13 h 61"/>
                            <a:gd name="T8" fmla="*/ 32 w 35"/>
                            <a:gd name="T9" fmla="*/ 0 h 61"/>
                            <a:gd name="T10" fmla="*/ 19 w 35"/>
                            <a:gd name="T11" fmla="*/ 17 h 61"/>
                            <a:gd name="T12" fmla="*/ 12 w 35"/>
                            <a:gd name="T13" fmla="*/ 36 h 61"/>
                            <a:gd name="T14" fmla="*/ 23 w 35"/>
                            <a:gd name="T15" fmla="*/ 41 h 61"/>
                            <a:gd name="T16" fmla="*/ 35 w 35"/>
                            <a:gd name="T17" fmla="*/ 27 h 61"/>
                            <a:gd name="T18" fmla="*/ 29 w 35"/>
                            <a:gd name="T19" fmla="*/ 40 h 61"/>
                            <a:gd name="T20" fmla="*/ 14 w 35"/>
                            <a:gd name="T21" fmla="*/ 61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61"/>
                            <a:gd name="T35" fmla="*/ 35 w 35"/>
                            <a:gd name="T36" fmla="*/ 61 h 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61">
                              <a:moveTo>
                                <a:pt x="14" y="61"/>
                              </a:moveTo>
                              <a:lnTo>
                                <a:pt x="5" y="41"/>
                              </a:lnTo>
                              <a:lnTo>
                                <a:pt x="0" y="30"/>
                              </a:lnTo>
                              <a:lnTo>
                                <a:pt x="10" y="13"/>
                              </a:lnTo>
                              <a:lnTo>
                                <a:pt x="32" y="0"/>
                              </a:lnTo>
                              <a:lnTo>
                                <a:pt x="19" y="17"/>
                              </a:lnTo>
                              <a:lnTo>
                                <a:pt x="12" y="36"/>
                              </a:lnTo>
                              <a:lnTo>
                                <a:pt x="23" y="41"/>
                              </a:lnTo>
                              <a:lnTo>
                                <a:pt x="35" y="27"/>
                              </a:lnTo>
                              <a:lnTo>
                                <a:pt x="29" y="40"/>
                              </a:lnTo>
                              <a:lnTo>
                                <a:pt x="14" y="61"/>
                              </a:lnTo>
                              <a:close/>
                            </a:path>
                          </a:pathLst>
                        </a:custGeom>
                        <a:solidFill>
                          <a:srgbClr val="804000"/>
                        </a:solidFill>
                        <a:ln w="11113">
                          <a:solidFill>
                            <a:srgbClr val="000000"/>
                          </a:solidFill>
                          <a:round/>
                          <a:headEnd/>
                          <a:tailEnd/>
                        </a:ln>
                      </p:spPr>
                      <p:txBody>
                        <a:bodyPr/>
                        <a:lstStyle/>
                        <a:p>
                          <a:endParaRPr lang="zh-CN" altLang="en-US"/>
                        </a:p>
                      </p:txBody>
                    </p:sp>
                  </p:grpSp>
                </p:grpSp>
                <p:grpSp>
                  <p:nvGrpSpPr>
                    <p:cNvPr id="17469" name="Group 33"/>
                    <p:cNvGrpSpPr>
                      <a:grpSpLocks/>
                    </p:cNvGrpSpPr>
                    <p:nvPr/>
                  </p:nvGrpSpPr>
                  <p:grpSpPr bwMode="auto">
                    <a:xfrm>
                      <a:off x="1968" y="2232"/>
                      <a:ext cx="299" cy="147"/>
                      <a:chOff x="1968" y="2232"/>
                      <a:chExt cx="299" cy="147"/>
                    </a:xfrm>
                  </p:grpSpPr>
                  <p:sp>
                    <p:nvSpPr>
                      <p:cNvPr id="17470" name="Freeform 34"/>
                      <p:cNvSpPr>
                        <a:spLocks/>
                      </p:cNvSpPr>
                      <p:nvPr/>
                    </p:nvSpPr>
                    <p:spPr bwMode="auto">
                      <a:xfrm>
                        <a:off x="1968" y="2232"/>
                        <a:ext cx="299" cy="147"/>
                      </a:xfrm>
                      <a:custGeom>
                        <a:avLst/>
                        <a:gdLst>
                          <a:gd name="T0" fmla="*/ 18 w 299"/>
                          <a:gd name="T1" fmla="*/ 36 h 147"/>
                          <a:gd name="T2" fmla="*/ 72 w 299"/>
                          <a:gd name="T3" fmla="*/ 39 h 147"/>
                          <a:gd name="T4" fmla="*/ 110 w 299"/>
                          <a:gd name="T5" fmla="*/ 38 h 147"/>
                          <a:gd name="T6" fmla="*/ 155 w 299"/>
                          <a:gd name="T7" fmla="*/ 18 h 147"/>
                          <a:gd name="T8" fmla="*/ 193 w 299"/>
                          <a:gd name="T9" fmla="*/ 2 h 147"/>
                          <a:gd name="T10" fmla="*/ 227 w 299"/>
                          <a:gd name="T11" fmla="*/ 0 h 147"/>
                          <a:gd name="T12" fmla="*/ 242 w 299"/>
                          <a:gd name="T13" fmla="*/ 14 h 147"/>
                          <a:gd name="T14" fmla="*/ 265 w 299"/>
                          <a:gd name="T15" fmla="*/ 23 h 147"/>
                          <a:gd name="T16" fmla="*/ 292 w 299"/>
                          <a:gd name="T17" fmla="*/ 26 h 147"/>
                          <a:gd name="T18" fmla="*/ 299 w 299"/>
                          <a:gd name="T19" fmla="*/ 39 h 147"/>
                          <a:gd name="T20" fmla="*/ 296 w 299"/>
                          <a:gd name="T21" fmla="*/ 67 h 147"/>
                          <a:gd name="T22" fmla="*/ 290 w 299"/>
                          <a:gd name="T23" fmla="*/ 85 h 147"/>
                          <a:gd name="T24" fmla="*/ 277 w 299"/>
                          <a:gd name="T25" fmla="*/ 100 h 147"/>
                          <a:gd name="T26" fmla="*/ 257 w 299"/>
                          <a:gd name="T27" fmla="*/ 118 h 147"/>
                          <a:gd name="T28" fmla="*/ 248 w 299"/>
                          <a:gd name="T29" fmla="*/ 134 h 147"/>
                          <a:gd name="T30" fmla="*/ 234 w 299"/>
                          <a:gd name="T31" fmla="*/ 146 h 147"/>
                          <a:gd name="T32" fmla="*/ 222 w 299"/>
                          <a:gd name="T33" fmla="*/ 147 h 147"/>
                          <a:gd name="T34" fmla="*/ 205 w 299"/>
                          <a:gd name="T35" fmla="*/ 132 h 147"/>
                          <a:gd name="T36" fmla="*/ 195 w 299"/>
                          <a:gd name="T37" fmla="*/ 138 h 147"/>
                          <a:gd name="T38" fmla="*/ 177 w 299"/>
                          <a:gd name="T39" fmla="*/ 139 h 147"/>
                          <a:gd name="T40" fmla="*/ 165 w 299"/>
                          <a:gd name="T41" fmla="*/ 117 h 147"/>
                          <a:gd name="T42" fmla="*/ 157 w 299"/>
                          <a:gd name="T43" fmla="*/ 120 h 147"/>
                          <a:gd name="T44" fmla="*/ 146 w 299"/>
                          <a:gd name="T45" fmla="*/ 120 h 147"/>
                          <a:gd name="T46" fmla="*/ 139 w 299"/>
                          <a:gd name="T47" fmla="*/ 109 h 147"/>
                          <a:gd name="T48" fmla="*/ 126 w 299"/>
                          <a:gd name="T49" fmla="*/ 117 h 147"/>
                          <a:gd name="T50" fmla="*/ 114 w 299"/>
                          <a:gd name="T51" fmla="*/ 123 h 147"/>
                          <a:gd name="T52" fmla="*/ 98 w 299"/>
                          <a:gd name="T53" fmla="*/ 117 h 147"/>
                          <a:gd name="T54" fmla="*/ 95 w 299"/>
                          <a:gd name="T55" fmla="*/ 106 h 147"/>
                          <a:gd name="T56" fmla="*/ 93 w 299"/>
                          <a:gd name="T57" fmla="*/ 93 h 147"/>
                          <a:gd name="T58" fmla="*/ 69 w 299"/>
                          <a:gd name="T59" fmla="*/ 96 h 147"/>
                          <a:gd name="T60" fmla="*/ 50 w 299"/>
                          <a:gd name="T61" fmla="*/ 100 h 147"/>
                          <a:gd name="T62" fmla="*/ 46 w 299"/>
                          <a:gd name="T63" fmla="*/ 93 h 147"/>
                          <a:gd name="T64" fmla="*/ 30 w 299"/>
                          <a:gd name="T65" fmla="*/ 93 h 147"/>
                          <a:gd name="T66" fmla="*/ 8 w 299"/>
                          <a:gd name="T67" fmla="*/ 77 h 147"/>
                          <a:gd name="T68" fmla="*/ 0 w 299"/>
                          <a:gd name="T69" fmla="*/ 60 h 147"/>
                          <a:gd name="T70" fmla="*/ 4 w 299"/>
                          <a:gd name="T71" fmla="*/ 52 h 147"/>
                          <a:gd name="T72" fmla="*/ 1 w 299"/>
                          <a:gd name="T73" fmla="*/ 38 h 147"/>
                          <a:gd name="T74" fmla="*/ 18 w 299"/>
                          <a:gd name="T75" fmla="*/ 36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9"/>
                          <a:gd name="T115" fmla="*/ 0 h 147"/>
                          <a:gd name="T116" fmla="*/ 299 w 299"/>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9" h="147">
                            <a:moveTo>
                              <a:pt x="18" y="36"/>
                            </a:moveTo>
                            <a:lnTo>
                              <a:pt x="72" y="39"/>
                            </a:lnTo>
                            <a:lnTo>
                              <a:pt x="110" y="38"/>
                            </a:lnTo>
                            <a:lnTo>
                              <a:pt x="155" y="18"/>
                            </a:lnTo>
                            <a:lnTo>
                              <a:pt x="193" y="2"/>
                            </a:lnTo>
                            <a:lnTo>
                              <a:pt x="227" y="0"/>
                            </a:lnTo>
                            <a:lnTo>
                              <a:pt x="242" y="14"/>
                            </a:lnTo>
                            <a:lnTo>
                              <a:pt x="265" y="23"/>
                            </a:lnTo>
                            <a:lnTo>
                              <a:pt x="292" y="26"/>
                            </a:lnTo>
                            <a:lnTo>
                              <a:pt x="299" y="39"/>
                            </a:lnTo>
                            <a:lnTo>
                              <a:pt x="296" y="67"/>
                            </a:lnTo>
                            <a:lnTo>
                              <a:pt x="290" y="85"/>
                            </a:lnTo>
                            <a:lnTo>
                              <a:pt x="277" y="100"/>
                            </a:lnTo>
                            <a:lnTo>
                              <a:pt x="257" y="118"/>
                            </a:lnTo>
                            <a:lnTo>
                              <a:pt x="248" y="134"/>
                            </a:lnTo>
                            <a:lnTo>
                              <a:pt x="234" y="146"/>
                            </a:lnTo>
                            <a:lnTo>
                              <a:pt x="222" y="147"/>
                            </a:lnTo>
                            <a:lnTo>
                              <a:pt x="205" y="132"/>
                            </a:lnTo>
                            <a:lnTo>
                              <a:pt x="195" y="138"/>
                            </a:lnTo>
                            <a:lnTo>
                              <a:pt x="177" y="139"/>
                            </a:lnTo>
                            <a:lnTo>
                              <a:pt x="165" y="117"/>
                            </a:lnTo>
                            <a:lnTo>
                              <a:pt x="157" y="120"/>
                            </a:lnTo>
                            <a:lnTo>
                              <a:pt x="146" y="120"/>
                            </a:lnTo>
                            <a:lnTo>
                              <a:pt x="139" y="109"/>
                            </a:lnTo>
                            <a:lnTo>
                              <a:pt x="126" y="117"/>
                            </a:lnTo>
                            <a:lnTo>
                              <a:pt x="114" y="123"/>
                            </a:lnTo>
                            <a:lnTo>
                              <a:pt x="98" y="117"/>
                            </a:lnTo>
                            <a:lnTo>
                              <a:pt x="95" y="106"/>
                            </a:lnTo>
                            <a:lnTo>
                              <a:pt x="93" y="93"/>
                            </a:lnTo>
                            <a:lnTo>
                              <a:pt x="69" y="96"/>
                            </a:lnTo>
                            <a:lnTo>
                              <a:pt x="50" y="100"/>
                            </a:lnTo>
                            <a:lnTo>
                              <a:pt x="46" y="93"/>
                            </a:lnTo>
                            <a:lnTo>
                              <a:pt x="30" y="93"/>
                            </a:lnTo>
                            <a:lnTo>
                              <a:pt x="8" y="77"/>
                            </a:lnTo>
                            <a:lnTo>
                              <a:pt x="0" y="60"/>
                            </a:lnTo>
                            <a:lnTo>
                              <a:pt x="4" y="52"/>
                            </a:lnTo>
                            <a:lnTo>
                              <a:pt x="1" y="38"/>
                            </a:lnTo>
                            <a:lnTo>
                              <a:pt x="18" y="36"/>
                            </a:lnTo>
                            <a:close/>
                          </a:path>
                        </a:pathLst>
                      </a:custGeom>
                      <a:solidFill>
                        <a:srgbClr val="C08040"/>
                      </a:solidFill>
                      <a:ln w="11113">
                        <a:solidFill>
                          <a:srgbClr val="000000"/>
                        </a:solidFill>
                        <a:round/>
                        <a:headEnd/>
                        <a:tailEnd/>
                      </a:ln>
                    </p:spPr>
                    <p:txBody>
                      <a:bodyPr/>
                      <a:lstStyle/>
                      <a:p>
                        <a:endParaRPr lang="zh-CN" altLang="en-US"/>
                      </a:p>
                    </p:txBody>
                  </p:sp>
                  <p:grpSp>
                    <p:nvGrpSpPr>
                      <p:cNvPr id="17471" name="Group 35"/>
                      <p:cNvGrpSpPr>
                        <a:grpSpLocks/>
                      </p:cNvGrpSpPr>
                      <p:nvPr/>
                    </p:nvGrpSpPr>
                    <p:grpSpPr bwMode="auto">
                      <a:xfrm>
                        <a:off x="2013" y="2255"/>
                        <a:ext cx="224" cy="112"/>
                        <a:chOff x="2013" y="2255"/>
                        <a:chExt cx="224" cy="112"/>
                      </a:xfrm>
                    </p:grpSpPr>
                    <p:sp>
                      <p:nvSpPr>
                        <p:cNvPr id="17472" name="Freeform 36"/>
                        <p:cNvSpPr>
                          <a:spLocks/>
                        </p:cNvSpPr>
                        <p:nvPr/>
                      </p:nvSpPr>
                      <p:spPr bwMode="auto">
                        <a:xfrm>
                          <a:off x="2013" y="2292"/>
                          <a:ext cx="69" cy="33"/>
                        </a:xfrm>
                        <a:custGeom>
                          <a:avLst/>
                          <a:gdLst>
                            <a:gd name="T0" fmla="*/ 0 w 69"/>
                            <a:gd name="T1" fmla="*/ 33 h 33"/>
                            <a:gd name="T2" fmla="*/ 35 w 69"/>
                            <a:gd name="T3" fmla="*/ 22 h 33"/>
                            <a:gd name="T4" fmla="*/ 69 w 69"/>
                            <a:gd name="T5" fmla="*/ 0 h 33"/>
                            <a:gd name="T6" fmla="*/ 56 w 69"/>
                            <a:gd name="T7" fmla="*/ 17 h 33"/>
                            <a:gd name="T8" fmla="*/ 41 w 69"/>
                            <a:gd name="T9" fmla="*/ 28 h 33"/>
                            <a:gd name="T10" fmla="*/ 0 w 69"/>
                            <a:gd name="T11" fmla="*/ 33 h 33"/>
                            <a:gd name="T12" fmla="*/ 0 60000 65536"/>
                            <a:gd name="T13" fmla="*/ 0 60000 65536"/>
                            <a:gd name="T14" fmla="*/ 0 60000 65536"/>
                            <a:gd name="T15" fmla="*/ 0 60000 65536"/>
                            <a:gd name="T16" fmla="*/ 0 60000 65536"/>
                            <a:gd name="T17" fmla="*/ 0 60000 65536"/>
                            <a:gd name="T18" fmla="*/ 0 w 69"/>
                            <a:gd name="T19" fmla="*/ 0 h 33"/>
                            <a:gd name="T20" fmla="*/ 69 w 69"/>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69" h="33">
                              <a:moveTo>
                                <a:pt x="0" y="33"/>
                              </a:moveTo>
                              <a:lnTo>
                                <a:pt x="35" y="22"/>
                              </a:lnTo>
                              <a:lnTo>
                                <a:pt x="69" y="0"/>
                              </a:lnTo>
                              <a:lnTo>
                                <a:pt x="56" y="17"/>
                              </a:lnTo>
                              <a:lnTo>
                                <a:pt x="41" y="28"/>
                              </a:lnTo>
                              <a:lnTo>
                                <a:pt x="0" y="33"/>
                              </a:lnTo>
                              <a:close/>
                            </a:path>
                          </a:pathLst>
                        </a:custGeom>
                        <a:solidFill>
                          <a:srgbClr val="804000"/>
                        </a:solidFill>
                        <a:ln w="11113">
                          <a:solidFill>
                            <a:srgbClr val="000000"/>
                          </a:solidFill>
                          <a:round/>
                          <a:headEnd/>
                          <a:tailEnd/>
                        </a:ln>
                      </p:spPr>
                      <p:txBody>
                        <a:bodyPr/>
                        <a:lstStyle/>
                        <a:p>
                          <a:endParaRPr lang="zh-CN" altLang="en-US"/>
                        </a:p>
                      </p:txBody>
                    </p:sp>
                    <p:sp>
                      <p:nvSpPr>
                        <p:cNvPr id="17473" name="Freeform 37"/>
                        <p:cNvSpPr>
                          <a:spLocks/>
                        </p:cNvSpPr>
                        <p:nvPr/>
                      </p:nvSpPr>
                      <p:spPr bwMode="auto">
                        <a:xfrm>
                          <a:off x="2104" y="2255"/>
                          <a:ext cx="56" cy="90"/>
                        </a:xfrm>
                        <a:custGeom>
                          <a:avLst/>
                          <a:gdLst>
                            <a:gd name="T0" fmla="*/ 0 w 56"/>
                            <a:gd name="T1" fmla="*/ 90 h 90"/>
                            <a:gd name="T2" fmla="*/ 19 w 56"/>
                            <a:gd name="T3" fmla="*/ 60 h 90"/>
                            <a:gd name="T4" fmla="*/ 56 w 56"/>
                            <a:gd name="T5" fmla="*/ 0 h 90"/>
                            <a:gd name="T6" fmla="*/ 45 w 56"/>
                            <a:gd name="T7" fmla="*/ 36 h 90"/>
                            <a:gd name="T8" fmla="*/ 38 w 56"/>
                            <a:gd name="T9" fmla="*/ 62 h 90"/>
                            <a:gd name="T10" fmla="*/ 0 w 56"/>
                            <a:gd name="T11" fmla="*/ 90 h 90"/>
                            <a:gd name="T12" fmla="*/ 0 60000 65536"/>
                            <a:gd name="T13" fmla="*/ 0 60000 65536"/>
                            <a:gd name="T14" fmla="*/ 0 60000 65536"/>
                            <a:gd name="T15" fmla="*/ 0 60000 65536"/>
                            <a:gd name="T16" fmla="*/ 0 60000 65536"/>
                            <a:gd name="T17" fmla="*/ 0 60000 65536"/>
                            <a:gd name="T18" fmla="*/ 0 w 56"/>
                            <a:gd name="T19" fmla="*/ 0 h 90"/>
                            <a:gd name="T20" fmla="*/ 56 w 5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56" h="90">
                              <a:moveTo>
                                <a:pt x="0" y="90"/>
                              </a:moveTo>
                              <a:lnTo>
                                <a:pt x="19" y="60"/>
                              </a:lnTo>
                              <a:lnTo>
                                <a:pt x="56" y="0"/>
                              </a:lnTo>
                              <a:lnTo>
                                <a:pt x="45" y="36"/>
                              </a:lnTo>
                              <a:lnTo>
                                <a:pt x="38" y="62"/>
                              </a:lnTo>
                              <a:lnTo>
                                <a:pt x="0" y="90"/>
                              </a:lnTo>
                              <a:close/>
                            </a:path>
                          </a:pathLst>
                        </a:custGeom>
                        <a:solidFill>
                          <a:srgbClr val="804000"/>
                        </a:solidFill>
                        <a:ln w="11113">
                          <a:solidFill>
                            <a:srgbClr val="000000"/>
                          </a:solidFill>
                          <a:round/>
                          <a:headEnd/>
                          <a:tailEnd/>
                        </a:ln>
                      </p:spPr>
                      <p:txBody>
                        <a:bodyPr/>
                        <a:lstStyle/>
                        <a:p>
                          <a:endParaRPr lang="zh-CN" altLang="en-US"/>
                        </a:p>
                      </p:txBody>
                    </p:sp>
                    <p:sp>
                      <p:nvSpPr>
                        <p:cNvPr id="17474" name="Freeform 38"/>
                        <p:cNvSpPr>
                          <a:spLocks/>
                        </p:cNvSpPr>
                        <p:nvPr/>
                      </p:nvSpPr>
                      <p:spPr bwMode="auto">
                        <a:xfrm>
                          <a:off x="2170" y="2259"/>
                          <a:ext cx="40" cy="108"/>
                        </a:xfrm>
                        <a:custGeom>
                          <a:avLst/>
                          <a:gdLst>
                            <a:gd name="T0" fmla="*/ 0 w 40"/>
                            <a:gd name="T1" fmla="*/ 108 h 108"/>
                            <a:gd name="T2" fmla="*/ 29 w 40"/>
                            <a:gd name="T3" fmla="*/ 84 h 108"/>
                            <a:gd name="T4" fmla="*/ 28 w 40"/>
                            <a:gd name="T5" fmla="*/ 35 h 108"/>
                            <a:gd name="T6" fmla="*/ 8 w 40"/>
                            <a:gd name="T7" fmla="*/ 0 h 108"/>
                            <a:gd name="T8" fmla="*/ 32 w 40"/>
                            <a:gd name="T9" fmla="*/ 33 h 108"/>
                            <a:gd name="T10" fmla="*/ 40 w 40"/>
                            <a:gd name="T11" fmla="*/ 66 h 108"/>
                            <a:gd name="T12" fmla="*/ 38 w 40"/>
                            <a:gd name="T13" fmla="*/ 94 h 108"/>
                            <a:gd name="T14" fmla="*/ 0 w 40"/>
                            <a:gd name="T15" fmla="*/ 108 h 10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108"/>
                            <a:gd name="T26" fmla="*/ 40 w 40"/>
                            <a:gd name="T27" fmla="*/ 108 h 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108">
                              <a:moveTo>
                                <a:pt x="0" y="108"/>
                              </a:moveTo>
                              <a:lnTo>
                                <a:pt x="29" y="84"/>
                              </a:lnTo>
                              <a:lnTo>
                                <a:pt x="28" y="35"/>
                              </a:lnTo>
                              <a:lnTo>
                                <a:pt x="8" y="0"/>
                              </a:lnTo>
                              <a:lnTo>
                                <a:pt x="32" y="33"/>
                              </a:lnTo>
                              <a:lnTo>
                                <a:pt x="40" y="66"/>
                              </a:lnTo>
                              <a:lnTo>
                                <a:pt x="38" y="94"/>
                              </a:lnTo>
                              <a:lnTo>
                                <a:pt x="0" y="108"/>
                              </a:lnTo>
                              <a:close/>
                            </a:path>
                          </a:pathLst>
                        </a:custGeom>
                        <a:solidFill>
                          <a:srgbClr val="804000"/>
                        </a:solidFill>
                        <a:ln w="11113">
                          <a:solidFill>
                            <a:srgbClr val="000000"/>
                          </a:solidFill>
                          <a:round/>
                          <a:headEnd/>
                          <a:tailEnd/>
                        </a:ln>
                      </p:spPr>
                      <p:txBody>
                        <a:bodyPr/>
                        <a:lstStyle/>
                        <a:p>
                          <a:endParaRPr lang="zh-CN" altLang="en-US"/>
                        </a:p>
                      </p:txBody>
                    </p:sp>
                    <p:sp>
                      <p:nvSpPr>
                        <p:cNvPr id="17475" name="Freeform 39"/>
                        <p:cNvSpPr>
                          <a:spLocks/>
                        </p:cNvSpPr>
                        <p:nvPr/>
                      </p:nvSpPr>
                      <p:spPr bwMode="auto">
                        <a:xfrm>
                          <a:off x="2225" y="2294"/>
                          <a:ext cx="12" cy="41"/>
                        </a:xfrm>
                        <a:custGeom>
                          <a:avLst/>
                          <a:gdLst>
                            <a:gd name="T0" fmla="*/ 0 w 12"/>
                            <a:gd name="T1" fmla="*/ 0 h 41"/>
                            <a:gd name="T2" fmla="*/ 12 w 12"/>
                            <a:gd name="T3" fmla="*/ 27 h 41"/>
                            <a:gd name="T4" fmla="*/ 8 w 12"/>
                            <a:gd name="T5" fmla="*/ 41 h 41"/>
                            <a:gd name="T6" fmla="*/ 0 60000 65536"/>
                            <a:gd name="T7" fmla="*/ 0 60000 65536"/>
                            <a:gd name="T8" fmla="*/ 0 60000 65536"/>
                            <a:gd name="T9" fmla="*/ 0 w 12"/>
                            <a:gd name="T10" fmla="*/ 0 h 41"/>
                            <a:gd name="T11" fmla="*/ 12 w 12"/>
                            <a:gd name="T12" fmla="*/ 41 h 41"/>
                          </a:gdLst>
                          <a:ahLst/>
                          <a:cxnLst>
                            <a:cxn ang="T6">
                              <a:pos x="T0" y="T1"/>
                            </a:cxn>
                            <a:cxn ang="T7">
                              <a:pos x="T2" y="T3"/>
                            </a:cxn>
                            <a:cxn ang="T8">
                              <a:pos x="T4" y="T5"/>
                            </a:cxn>
                          </a:cxnLst>
                          <a:rect l="T9" t="T10" r="T11" b="T12"/>
                          <a:pathLst>
                            <a:path w="12" h="41">
                              <a:moveTo>
                                <a:pt x="0" y="0"/>
                              </a:moveTo>
                              <a:lnTo>
                                <a:pt x="12" y="27"/>
                              </a:lnTo>
                              <a:lnTo>
                                <a:pt x="8" y="41"/>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nvGrpSpPr>
                  <p:cNvPr id="17456" name="Group 40"/>
                  <p:cNvGrpSpPr>
                    <a:grpSpLocks/>
                  </p:cNvGrpSpPr>
                  <p:nvPr/>
                </p:nvGrpSpPr>
                <p:grpSpPr bwMode="auto">
                  <a:xfrm>
                    <a:off x="2054" y="1982"/>
                    <a:ext cx="356" cy="307"/>
                    <a:chOff x="2054" y="1982"/>
                    <a:chExt cx="356" cy="307"/>
                  </a:xfrm>
                </p:grpSpPr>
                <p:sp>
                  <p:nvSpPr>
                    <p:cNvPr id="17460" name="Freeform 41"/>
                    <p:cNvSpPr>
                      <a:spLocks/>
                    </p:cNvSpPr>
                    <p:nvPr/>
                  </p:nvSpPr>
                  <p:spPr bwMode="auto">
                    <a:xfrm>
                      <a:off x="2211" y="2093"/>
                      <a:ext cx="170" cy="158"/>
                    </a:xfrm>
                    <a:custGeom>
                      <a:avLst/>
                      <a:gdLst>
                        <a:gd name="T0" fmla="*/ 12 w 170"/>
                        <a:gd name="T1" fmla="*/ 63 h 158"/>
                        <a:gd name="T2" fmla="*/ 32 w 170"/>
                        <a:gd name="T3" fmla="*/ 32 h 158"/>
                        <a:gd name="T4" fmla="*/ 44 w 170"/>
                        <a:gd name="T5" fmla="*/ 21 h 158"/>
                        <a:gd name="T6" fmla="*/ 71 w 170"/>
                        <a:gd name="T7" fmla="*/ 7 h 158"/>
                        <a:gd name="T8" fmla="*/ 101 w 170"/>
                        <a:gd name="T9" fmla="*/ 0 h 158"/>
                        <a:gd name="T10" fmla="*/ 128 w 170"/>
                        <a:gd name="T11" fmla="*/ 0 h 158"/>
                        <a:gd name="T12" fmla="*/ 145 w 170"/>
                        <a:gd name="T13" fmla="*/ 5 h 158"/>
                        <a:gd name="T14" fmla="*/ 160 w 170"/>
                        <a:gd name="T15" fmla="*/ 24 h 158"/>
                        <a:gd name="T16" fmla="*/ 170 w 170"/>
                        <a:gd name="T17" fmla="*/ 51 h 158"/>
                        <a:gd name="T18" fmla="*/ 167 w 170"/>
                        <a:gd name="T19" fmla="*/ 79 h 158"/>
                        <a:gd name="T20" fmla="*/ 152 w 170"/>
                        <a:gd name="T21" fmla="*/ 104 h 158"/>
                        <a:gd name="T22" fmla="*/ 141 w 170"/>
                        <a:gd name="T23" fmla="*/ 123 h 158"/>
                        <a:gd name="T24" fmla="*/ 110 w 170"/>
                        <a:gd name="T25" fmla="*/ 141 h 158"/>
                        <a:gd name="T26" fmla="*/ 71 w 170"/>
                        <a:gd name="T27" fmla="*/ 150 h 158"/>
                        <a:gd name="T28" fmla="*/ 37 w 170"/>
                        <a:gd name="T29" fmla="*/ 158 h 158"/>
                        <a:gd name="T30" fmla="*/ 14 w 170"/>
                        <a:gd name="T31" fmla="*/ 150 h 158"/>
                        <a:gd name="T32" fmla="*/ 2 w 170"/>
                        <a:gd name="T33" fmla="*/ 135 h 158"/>
                        <a:gd name="T34" fmla="*/ 0 w 170"/>
                        <a:gd name="T35" fmla="*/ 109 h 158"/>
                        <a:gd name="T36" fmla="*/ 12 w 170"/>
                        <a:gd name="T37" fmla="*/ 63 h 15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0"/>
                        <a:gd name="T58" fmla="*/ 0 h 158"/>
                        <a:gd name="T59" fmla="*/ 170 w 170"/>
                        <a:gd name="T60" fmla="*/ 158 h 15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0" h="158">
                          <a:moveTo>
                            <a:pt x="12" y="63"/>
                          </a:moveTo>
                          <a:lnTo>
                            <a:pt x="32" y="32"/>
                          </a:lnTo>
                          <a:lnTo>
                            <a:pt x="44" y="21"/>
                          </a:lnTo>
                          <a:lnTo>
                            <a:pt x="71" y="7"/>
                          </a:lnTo>
                          <a:lnTo>
                            <a:pt x="101" y="0"/>
                          </a:lnTo>
                          <a:lnTo>
                            <a:pt x="128" y="0"/>
                          </a:lnTo>
                          <a:lnTo>
                            <a:pt x="145" y="5"/>
                          </a:lnTo>
                          <a:lnTo>
                            <a:pt x="160" y="24"/>
                          </a:lnTo>
                          <a:lnTo>
                            <a:pt x="170" y="51"/>
                          </a:lnTo>
                          <a:lnTo>
                            <a:pt x="167" y="79"/>
                          </a:lnTo>
                          <a:lnTo>
                            <a:pt x="152" y="104"/>
                          </a:lnTo>
                          <a:lnTo>
                            <a:pt x="141" y="123"/>
                          </a:lnTo>
                          <a:lnTo>
                            <a:pt x="110" y="141"/>
                          </a:lnTo>
                          <a:lnTo>
                            <a:pt x="71" y="150"/>
                          </a:lnTo>
                          <a:lnTo>
                            <a:pt x="37" y="158"/>
                          </a:lnTo>
                          <a:lnTo>
                            <a:pt x="14" y="150"/>
                          </a:lnTo>
                          <a:lnTo>
                            <a:pt x="2" y="135"/>
                          </a:lnTo>
                          <a:lnTo>
                            <a:pt x="0" y="109"/>
                          </a:lnTo>
                          <a:lnTo>
                            <a:pt x="12" y="63"/>
                          </a:lnTo>
                          <a:close/>
                        </a:path>
                      </a:pathLst>
                    </a:custGeom>
                    <a:solidFill>
                      <a:srgbClr val="F0F0FF"/>
                    </a:solidFill>
                    <a:ln w="11113">
                      <a:solidFill>
                        <a:srgbClr val="000000"/>
                      </a:solidFill>
                      <a:round/>
                      <a:headEnd/>
                      <a:tailEnd/>
                    </a:ln>
                  </p:spPr>
                  <p:txBody>
                    <a:bodyPr/>
                    <a:lstStyle/>
                    <a:p>
                      <a:endParaRPr lang="zh-CN" altLang="en-US"/>
                    </a:p>
                  </p:txBody>
                </p:sp>
                <p:sp>
                  <p:nvSpPr>
                    <p:cNvPr id="17461" name="Freeform 42"/>
                    <p:cNvSpPr>
                      <a:spLocks/>
                    </p:cNvSpPr>
                    <p:nvPr/>
                  </p:nvSpPr>
                  <p:spPr bwMode="auto">
                    <a:xfrm>
                      <a:off x="2284" y="2044"/>
                      <a:ext cx="126" cy="98"/>
                    </a:xfrm>
                    <a:custGeom>
                      <a:avLst/>
                      <a:gdLst>
                        <a:gd name="T0" fmla="*/ 16 w 126"/>
                        <a:gd name="T1" fmla="*/ 0 h 98"/>
                        <a:gd name="T2" fmla="*/ 121 w 126"/>
                        <a:gd name="T3" fmla="*/ 58 h 98"/>
                        <a:gd name="T4" fmla="*/ 125 w 126"/>
                        <a:gd name="T5" fmla="*/ 66 h 98"/>
                        <a:gd name="T6" fmla="*/ 126 w 126"/>
                        <a:gd name="T7" fmla="*/ 78 h 98"/>
                        <a:gd name="T8" fmla="*/ 124 w 126"/>
                        <a:gd name="T9" fmla="*/ 87 h 98"/>
                        <a:gd name="T10" fmla="*/ 121 w 126"/>
                        <a:gd name="T11" fmla="*/ 95 h 98"/>
                        <a:gd name="T12" fmla="*/ 116 w 126"/>
                        <a:gd name="T13" fmla="*/ 98 h 98"/>
                        <a:gd name="T14" fmla="*/ 106 w 126"/>
                        <a:gd name="T15" fmla="*/ 98 h 98"/>
                        <a:gd name="T16" fmla="*/ 10 w 126"/>
                        <a:gd name="T17" fmla="*/ 43 h 98"/>
                        <a:gd name="T18" fmla="*/ 2 w 126"/>
                        <a:gd name="T19" fmla="*/ 35 h 98"/>
                        <a:gd name="T20" fmla="*/ 0 w 126"/>
                        <a:gd name="T21" fmla="*/ 24 h 98"/>
                        <a:gd name="T22" fmla="*/ 2 w 126"/>
                        <a:gd name="T23" fmla="*/ 12 h 98"/>
                        <a:gd name="T24" fmla="*/ 6 w 126"/>
                        <a:gd name="T25" fmla="*/ 6 h 98"/>
                        <a:gd name="T26" fmla="*/ 11 w 126"/>
                        <a:gd name="T27" fmla="*/ 1 h 98"/>
                        <a:gd name="T28" fmla="*/ 16 w 126"/>
                        <a:gd name="T29" fmla="*/ 0 h 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6"/>
                        <a:gd name="T46" fmla="*/ 0 h 98"/>
                        <a:gd name="T47" fmla="*/ 126 w 126"/>
                        <a:gd name="T48" fmla="*/ 98 h 9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6" h="98">
                          <a:moveTo>
                            <a:pt x="16" y="0"/>
                          </a:moveTo>
                          <a:lnTo>
                            <a:pt x="121" y="58"/>
                          </a:lnTo>
                          <a:lnTo>
                            <a:pt x="125" y="66"/>
                          </a:lnTo>
                          <a:lnTo>
                            <a:pt x="126" y="78"/>
                          </a:lnTo>
                          <a:lnTo>
                            <a:pt x="124" y="87"/>
                          </a:lnTo>
                          <a:lnTo>
                            <a:pt x="121" y="95"/>
                          </a:lnTo>
                          <a:lnTo>
                            <a:pt x="116" y="98"/>
                          </a:lnTo>
                          <a:lnTo>
                            <a:pt x="106" y="98"/>
                          </a:lnTo>
                          <a:lnTo>
                            <a:pt x="10" y="43"/>
                          </a:lnTo>
                          <a:lnTo>
                            <a:pt x="2" y="35"/>
                          </a:lnTo>
                          <a:lnTo>
                            <a:pt x="0" y="24"/>
                          </a:lnTo>
                          <a:lnTo>
                            <a:pt x="2" y="12"/>
                          </a:lnTo>
                          <a:lnTo>
                            <a:pt x="6" y="6"/>
                          </a:lnTo>
                          <a:lnTo>
                            <a:pt x="11" y="1"/>
                          </a:lnTo>
                          <a:lnTo>
                            <a:pt x="16" y="0"/>
                          </a:lnTo>
                          <a:close/>
                        </a:path>
                      </a:pathLst>
                    </a:custGeom>
                    <a:solidFill>
                      <a:srgbClr val="C08040"/>
                    </a:solidFill>
                    <a:ln w="11113">
                      <a:solidFill>
                        <a:srgbClr val="000000"/>
                      </a:solidFill>
                      <a:round/>
                      <a:headEnd/>
                      <a:tailEnd/>
                    </a:ln>
                  </p:spPr>
                  <p:txBody>
                    <a:bodyPr/>
                    <a:lstStyle/>
                    <a:p>
                      <a:endParaRPr lang="zh-CN" altLang="en-US"/>
                    </a:p>
                  </p:txBody>
                </p:sp>
                <p:sp>
                  <p:nvSpPr>
                    <p:cNvPr id="17462" name="Freeform 43"/>
                    <p:cNvSpPr>
                      <a:spLocks/>
                    </p:cNvSpPr>
                    <p:nvPr/>
                  </p:nvSpPr>
                  <p:spPr bwMode="auto">
                    <a:xfrm>
                      <a:off x="2170" y="2050"/>
                      <a:ext cx="230" cy="239"/>
                    </a:xfrm>
                    <a:custGeom>
                      <a:avLst/>
                      <a:gdLst>
                        <a:gd name="T0" fmla="*/ 71 w 230"/>
                        <a:gd name="T1" fmla="*/ 0 h 239"/>
                        <a:gd name="T2" fmla="*/ 138 w 230"/>
                        <a:gd name="T3" fmla="*/ 55 h 239"/>
                        <a:gd name="T4" fmla="*/ 166 w 230"/>
                        <a:gd name="T5" fmla="*/ 80 h 239"/>
                        <a:gd name="T6" fmla="*/ 194 w 230"/>
                        <a:gd name="T7" fmla="*/ 109 h 239"/>
                        <a:gd name="T8" fmla="*/ 211 w 230"/>
                        <a:gd name="T9" fmla="*/ 132 h 239"/>
                        <a:gd name="T10" fmla="*/ 226 w 230"/>
                        <a:gd name="T11" fmla="*/ 155 h 239"/>
                        <a:gd name="T12" fmla="*/ 230 w 230"/>
                        <a:gd name="T13" fmla="*/ 182 h 239"/>
                        <a:gd name="T14" fmla="*/ 227 w 230"/>
                        <a:gd name="T15" fmla="*/ 210 h 239"/>
                        <a:gd name="T16" fmla="*/ 215 w 230"/>
                        <a:gd name="T17" fmla="*/ 227 h 239"/>
                        <a:gd name="T18" fmla="*/ 194 w 230"/>
                        <a:gd name="T19" fmla="*/ 239 h 239"/>
                        <a:gd name="T20" fmla="*/ 143 w 230"/>
                        <a:gd name="T21" fmla="*/ 239 h 239"/>
                        <a:gd name="T22" fmla="*/ 107 w 230"/>
                        <a:gd name="T23" fmla="*/ 234 h 239"/>
                        <a:gd name="T24" fmla="*/ 53 w 230"/>
                        <a:gd name="T25" fmla="*/ 219 h 239"/>
                        <a:gd name="T26" fmla="*/ 43 w 230"/>
                        <a:gd name="T27" fmla="*/ 203 h 239"/>
                        <a:gd name="T28" fmla="*/ 27 w 230"/>
                        <a:gd name="T29" fmla="*/ 182 h 239"/>
                        <a:gd name="T30" fmla="*/ 0 w 230"/>
                        <a:gd name="T31" fmla="*/ 171 h 239"/>
                        <a:gd name="T32" fmla="*/ 24 w 230"/>
                        <a:gd name="T33" fmla="*/ 136 h 239"/>
                        <a:gd name="T34" fmla="*/ 24 w 230"/>
                        <a:gd name="T35" fmla="*/ 55 h 239"/>
                        <a:gd name="T36" fmla="*/ 71 w 230"/>
                        <a:gd name="T37" fmla="*/ 0 h 2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0"/>
                        <a:gd name="T58" fmla="*/ 0 h 239"/>
                        <a:gd name="T59" fmla="*/ 230 w 230"/>
                        <a:gd name="T60" fmla="*/ 239 h 2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0" h="239">
                          <a:moveTo>
                            <a:pt x="71" y="0"/>
                          </a:moveTo>
                          <a:lnTo>
                            <a:pt x="138" y="55"/>
                          </a:lnTo>
                          <a:lnTo>
                            <a:pt x="166" y="80"/>
                          </a:lnTo>
                          <a:lnTo>
                            <a:pt x="194" y="109"/>
                          </a:lnTo>
                          <a:lnTo>
                            <a:pt x="211" y="132"/>
                          </a:lnTo>
                          <a:lnTo>
                            <a:pt x="226" y="155"/>
                          </a:lnTo>
                          <a:lnTo>
                            <a:pt x="230" y="182"/>
                          </a:lnTo>
                          <a:lnTo>
                            <a:pt x="227" y="210"/>
                          </a:lnTo>
                          <a:lnTo>
                            <a:pt x="215" y="227"/>
                          </a:lnTo>
                          <a:lnTo>
                            <a:pt x="194" y="239"/>
                          </a:lnTo>
                          <a:lnTo>
                            <a:pt x="143" y="239"/>
                          </a:lnTo>
                          <a:lnTo>
                            <a:pt x="107" y="234"/>
                          </a:lnTo>
                          <a:lnTo>
                            <a:pt x="53" y="219"/>
                          </a:lnTo>
                          <a:lnTo>
                            <a:pt x="43" y="203"/>
                          </a:lnTo>
                          <a:lnTo>
                            <a:pt x="27" y="182"/>
                          </a:lnTo>
                          <a:lnTo>
                            <a:pt x="0" y="171"/>
                          </a:lnTo>
                          <a:lnTo>
                            <a:pt x="24" y="136"/>
                          </a:lnTo>
                          <a:lnTo>
                            <a:pt x="24" y="55"/>
                          </a:lnTo>
                          <a:lnTo>
                            <a:pt x="71" y="0"/>
                          </a:lnTo>
                          <a:close/>
                        </a:path>
                      </a:pathLst>
                    </a:custGeom>
                    <a:solidFill>
                      <a:srgbClr val="E0A080"/>
                    </a:solidFill>
                    <a:ln w="11113">
                      <a:solidFill>
                        <a:srgbClr val="000000"/>
                      </a:solidFill>
                      <a:round/>
                      <a:headEnd/>
                      <a:tailEnd/>
                    </a:ln>
                  </p:spPr>
                  <p:txBody>
                    <a:bodyPr/>
                    <a:lstStyle/>
                    <a:p>
                      <a:endParaRPr lang="zh-CN" altLang="en-US"/>
                    </a:p>
                  </p:txBody>
                </p:sp>
                <p:grpSp>
                  <p:nvGrpSpPr>
                    <p:cNvPr id="17463" name="Group 44"/>
                    <p:cNvGrpSpPr>
                      <a:grpSpLocks/>
                    </p:cNvGrpSpPr>
                    <p:nvPr/>
                  </p:nvGrpSpPr>
                  <p:grpSpPr bwMode="auto">
                    <a:xfrm>
                      <a:off x="2054" y="1982"/>
                      <a:ext cx="216" cy="209"/>
                      <a:chOff x="2054" y="1982"/>
                      <a:chExt cx="216" cy="209"/>
                    </a:xfrm>
                  </p:grpSpPr>
                  <p:sp>
                    <p:nvSpPr>
                      <p:cNvPr id="17464" name="Freeform 45"/>
                      <p:cNvSpPr>
                        <a:spLocks/>
                      </p:cNvSpPr>
                      <p:nvPr/>
                    </p:nvSpPr>
                    <p:spPr bwMode="auto">
                      <a:xfrm>
                        <a:off x="2054" y="2033"/>
                        <a:ext cx="171" cy="158"/>
                      </a:xfrm>
                      <a:custGeom>
                        <a:avLst/>
                        <a:gdLst>
                          <a:gd name="T0" fmla="*/ 12 w 171"/>
                          <a:gd name="T1" fmla="*/ 64 h 158"/>
                          <a:gd name="T2" fmla="*/ 32 w 171"/>
                          <a:gd name="T3" fmla="*/ 33 h 158"/>
                          <a:gd name="T4" fmla="*/ 44 w 171"/>
                          <a:gd name="T5" fmla="*/ 20 h 158"/>
                          <a:gd name="T6" fmla="*/ 71 w 171"/>
                          <a:gd name="T7" fmla="*/ 6 h 158"/>
                          <a:gd name="T8" fmla="*/ 103 w 171"/>
                          <a:gd name="T9" fmla="*/ 0 h 158"/>
                          <a:gd name="T10" fmla="*/ 130 w 171"/>
                          <a:gd name="T11" fmla="*/ 0 h 158"/>
                          <a:gd name="T12" fmla="*/ 147 w 171"/>
                          <a:gd name="T13" fmla="*/ 5 h 158"/>
                          <a:gd name="T14" fmla="*/ 163 w 171"/>
                          <a:gd name="T15" fmla="*/ 24 h 158"/>
                          <a:gd name="T16" fmla="*/ 171 w 171"/>
                          <a:gd name="T17" fmla="*/ 51 h 158"/>
                          <a:gd name="T18" fmla="*/ 169 w 171"/>
                          <a:gd name="T19" fmla="*/ 81 h 158"/>
                          <a:gd name="T20" fmla="*/ 154 w 171"/>
                          <a:gd name="T21" fmla="*/ 106 h 158"/>
                          <a:gd name="T22" fmla="*/ 142 w 171"/>
                          <a:gd name="T23" fmla="*/ 123 h 158"/>
                          <a:gd name="T24" fmla="*/ 111 w 171"/>
                          <a:gd name="T25" fmla="*/ 140 h 158"/>
                          <a:gd name="T26" fmla="*/ 71 w 171"/>
                          <a:gd name="T27" fmla="*/ 150 h 158"/>
                          <a:gd name="T28" fmla="*/ 39 w 171"/>
                          <a:gd name="T29" fmla="*/ 158 h 158"/>
                          <a:gd name="T30" fmla="*/ 16 w 171"/>
                          <a:gd name="T31" fmla="*/ 150 h 158"/>
                          <a:gd name="T32" fmla="*/ 4 w 171"/>
                          <a:gd name="T33" fmla="*/ 135 h 158"/>
                          <a:gd name="T34" fmla="*/ 0 w 171"/>
                          <a:gd name="T35" fmla="*/ 110 h 158"/>
                          <a:gd name="T36" fmla="*/ 12 w 171"/>
                          <a:gd name="T37" fmla="*/ 64 h 15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1"/>
                          <a:gd name="T58" fmla="*/ 0 h 158"/>
                          <a:gd name="T59" fmla="*/ 171 w 171"/>
                          <a:gd name="T60" fmla="*/ 158 h 15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1" h="158">
                            <a:moveTo>
                              <a:pt x="12" y="64"/>
                            </a:moveTo>
                            <a:lnTo>
                              <a:pt x="32" y="33"/>
                            </a:lnTo>
                            <a:lnTo>
                              <a:pt x="44" y="20"/>
                            </a:lnTo>
                            <a:lnTo>
                              <a:pt x="71" y="6"/>
                            </a:lnTo>
                            <a:lnTo>
                              <a:pt x="103" y="0"/>
                            </a:lnTo>
                            <a:lnTo>
                              <a:pt x="130" y="0"/>
                            </a:lnTo>
                            <a:lnTo>
                              <a:pt x="147" y="5"/>
                            </a:lnTo>
                            <a:lnTo>
                              <a:pt x="163" y="24"/>
                            </a:lnTo>
                            <a:lnTo>
                              <a:pt x="171" y="51"/>
                            </a:lnTo>
                            <a:lnTo>
                              <a:pt x="169" y="81"/>
                            </a:lnTo>
                            <a:lnTo>
                              <a:pt x="154" y="106"/>
                            </a:lnTo>
                            <a:lnTo>
                              <a:pt x="142" y="123"/>
                            </a:lnTo>
                            <a:lnTo>
                              <a:pt x="111" y="140"/>
                            </a:lnTo>
                            <a:lnTo>
                              <a:pt x="71" y="150"/>
                            </a:lnTo>
                            <a:lnTo>
                              <a:pt x="39" y="158"/>
                            </a:lnTo>
                            <a:lnTo>
                              <a:pt x="16" y="150"/>
                            </a:lnTo>
                            <a:lnTo>
                              <a:pt x="4" y="135"/>
                            </a:lnTo>
                            <a:lnTo>
                              <a:pt x="0" y="110"/>
                            </a:lnTo>
                            <a:lnTo>
                              <a:pt x="12" y="64"/>
                            </a:lnTo>
                            <a:close/>
                          </a:path>
                        </a:pathLst>
                      </a:custGeom>
                      <a:solidFill>
                        <a:srgbClr val="F0F0FF"/>
                      </a:solidFill>
                      <a:ln w="11113">
                        <a:solidFill>
                          <a:srgbClr val="000000"/>
                        </a:solidFill>
                        <a:round/>
                        <a:headEnd/>
                        <a:tailEnd/>
                      </a:ln>
                    </p:spPr>
                    <p:txBody>
                      <a:bodyPr/>
                      <a:lstStyle/>
                      <a:p>
                        <a:endParaRPr lang="zh-CN" altLang="en-US"/>
                      </a:p>
                    </p:txBody>
                  </p:sp>
                  <p:sp>
                    <p:nvSpPr>
                      <p:cNvPr id="17465" name="Oval 46"/>
                      <p:cNvSpPr>
                        <a:spLocks noChangeArrowheads="1"/>
                      </p:cNvSpPr>
                      <p:nvPr/>
                    </p:nvSpPr>
                    <p:spPr bwMode="auto">
                      <a:xfrm>
                        <a:off x="2074" y="2145"/>
                        <a:ext cx="48" cy="46"/>
                      </a:xfrm>
                      <a:prstGeom prst="ellipse">
                        <a:avLst/>
                      </a:prstGeom>
                      <a:solidFill>
                        <a:srgbClr val="008080"/>
                      </a:solidFill>
                      <a:ln w="11113">
                        <a:solidFill>
                          <a:srgbClr val="000000"/>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7466" name="Freeform 47"/>
                      <p:cNvSpPr>
                        <a:spLocks/>
                      </p:cNvSpPr>
                      <p:nvPr/>
                    </p:nvSpPr>
                    <p:spPr bwMode="auto">
                      <a:xfrm>
                        <a:off x="2093" y="1982"/>
                        <a:ext cx="177" cy="103"/>
                      </a:xfrm>
                      <a:custGeom>
                        <a:avLst/>
                        <a:gdLst>
                          <a:gd name="T0" fmla="*/ 25 w 177"/>
                          <a:gd name="T1" fmla="*/ 0 h 103"/>
                          <a:gd name="T2" fmla="*/ 170 w 177"/>
                          <a:gd name="T3" fmla="*/ 61 h 103"/>
                          <a:gd name="T4" fmla="*/ 175 w 177"/>
                          <a:gd name="T5" fmla="*/ 69 h 103"/>
                          <a:gd name="T6" fmla="*/ 177 w 177"/>
                          <a:gd name="T7" fmla="*/ 82 h 103"/>
                          <a:gd name="T8" fmla="*/ 174 w 177"/>
                          <a:gd name="T9" fmla="*/ 91 h 103"/>
                          <a:gd name="T10" fmla="*/ 169 w 177"/>
                          <a:gd name="T11" fmla="*/ 99 h 103"/>
                          <a:gd name="T12" fmla="*/ 162 w 177"/>
                          <a:gd name="T13" fmla="*/ 102 h 103"/>
                          <a:gd name="T14" fmla="*/ 149 w 177"/>
                          <a:gd name="T15" fmla="*/ 103 h 103"/>
                          <a:gd name="T16" fmla="*/ 14 w 177"/>
                          <a:gd name="T17" fmla="*/ 45 h 103"/>
                          <a:gd name="T18" fmla="*/ 3 w 177"/>
                          <a:gd name="T19" fmla="*/ 37 h 103"/>
                          <a:gd name="T20" fmla="*/ 0 w 177"/>
                          <a:gd name="T21" fmla="*/ 25 h 103"/>
                          <a:gd name="T22" fmla="*/ 3 w 177"/>
                          <a:gd name="T23" fmla="*/ 13 h 103"/>
                          <a:gd name="T24" fmla="*/ 8 w 177"/>
                          <a:gd name="T25" fmla="*/ 7 h 103"/>
                          <a:gd name="T26" fmla="*/ 15 w 177"/>
                          <a:gd name="T27" fmla="*/ 2 h 103"/>
                          <a:gd name="T28" fmla="*/ 25 w 177"/>
                          <a:gd name="T29" fmla="*/ 0 h 1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7"/>
                          <a:gd name="T46" fmla="*/ 0 h 103"/>
                          <a:gd name="T47" fmla="*/ 177 w 177"/>
                          <a:gd name="T48" fmla="*/ 103 h 1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7" h="103">
                            <a:moveTo>
                              <a:pt x="25" y="0"/>
                            </a:moveTo>
                            <a:lnTo>
                              <a:pt x="170" y="61"/>
                            </a:lnTo>
                            <a:lnTo>
                              <a:pt x="175" y="69"/>
                            </a:lnTo>
                            <a:lnTo>
                              <a:pt x="177" y="82"/>
                            </a:lnTo>
                            <a:lnTo>
                              <a:pt x="174" y="91"/>
                            </a:lnTo>
                            <a:lnTo>
                              <a:pt x="169" y="99"/>
                            </a:lnTo>
                            <a:lnTo>
                              <a:pt x="162" y="102"/>
                            </a:lnTo>
                            <a:lnTo>
                              <a:pt x="149" y="103"/>
                            </a:lnTo>
                            <a:lnTo>
                              <a:pt x="14" y="45"/>
                            </a:lnTo>
                            <a:lnTo>
                              <a:pt x="3" y="37"/>
                            </a:lnTo>
                            <a:lnTo>
                              <a:pt x="0" y="25"/>
                            </a:lnTo>
                            <a:lnTo>
                              <a:pt x="3" y="13"/>
                            </a:lnTo>
                            <a:lnTo>
                              <a:pt x="8" y="7"/>
                            </a:lnTo>
                            <a:lnTo>
                              <a:pt x="15" y="2"/>
                            </a:lnTo>
                            <a:lnTo>
                              <a:pt x="25" y="0"/>
                            </a:lnTo>
                            <a:close/>
                          </a:path>
                        </a:pathLst>
                      </a:custGeom>
                      <a:solidFill>
                        <a:srgbClr val="C08040"/>
                      </a:solidFill>
                      <a:ln w="11113">
                        <a:solidFill>
                          <a:srgbClr val="000000"/>
                        </a:solidFill>
                        <a:round/>
                        <a:headEnd/>
                        <a:tailEnd/>
                      </a:ln>
                    </p:spPr>
                    <p:txBody>
                      <a:bodyPr/>
                      <a:lstStyle/>
                      <a:p>
                        <a:endParaRPr lang="zh-CN" altLang="en-US"/>
                      </a:p>
                    </p:txBody>
                  </p:sp>
                </p:grpSp>
              </p:grpSp>
              <p:grpSp>
                <p:nvGrpSpPr>
                  <p:cNvPr id="17457" name="Group 48"/>
                  <p:cNvGrpSpPr>
                    <a:grpSpLocks/>
                  </p:cNvGrpSpPr>
                  <p:nvPr/>
                </p:nvGrpSpPr>
                <p:grpSpPr bwMode="auto">
                  <a:xfrm>
                    <a:off x="1602" y="2136"/>
                    <a:ext cx="171" cy="198"/>
                    <a:chOff x="1602" y="2136"/>
                    <a:chExt cx="171" cy="198"/>
                  </a:xfrm>
                </p:grpSpPr>
                <p:sp>
                  <p:nvSpPr>
                    <p:cNvPr id="17458" name="Freeform 49"/>
                    <p:cNvSpPr>
                      <a:spLocks/>
                    </p:cNvSpPr>
                    <p:nvPr/>
                  </p:nvSpPr>
                  <p:spPr bwMode="auto">
                    <a:xfrm>
                      <a:off x="1602" y="2136"/>
                      <a:ext cx="151" cy="193"/>
                    </a:xfrm>
                    <a:custGeom>
                      <a:avLst/>
                      <a:gdLst>
                        <a:gd name="T0" fmla="*/ 123 w 151"/>
                        <a:gd name="T1" fmla="*/ 30 h 193"/>
                        <a:gd name="T2" fmla="*/ 99 w 151"/>
                        <a:gd name="T3" fmla="*/ 5 h 193"/>
                        <a:gd name="T4" fmla="*/ 82 w 151"/>
                        <a:gd name="T5" fmla="*/ 1 h 193"/>
                        <a:gd name="T6" fmla="*/ 53 w 151"/>
                        <a:gd name="T7" fmla="*/ 0 h 193"/>
                        <a:gd name="T8" fmla="*/ 28 w 151"/>
                        <a:gd name="T9" fmla="*/ 14 h 193"/>
                        <a:gd name="T10" fmla="*/ 14 w 151"/>
                        <a:gd name="T11" fmla="*/ 30 h 193"/>
                        <a:gd name="T12" fmla="*/ 4 w 151"/>
                        <a:gd name="T13" fmla="*/ 49 h 193"/>
                        <a:gd name="T14" fmla="*/ 0 w 151"/>
                        <a:gd name="T15" fmla="*/ 71 h 193"/>
                        <a:gd name="T16" fmla="*/ 1 w 151"/>
                        <a:gd name="T17" fmla="*/ 96 h 193"/>
                        <a:gd name="T18" fmla="*/ 9 w 151"/>
                        <a:gd name="T19" fmla="*/ 124 h 193"/>
                        <a:gd name="T20" fmla="*/ 26 w 151"/>
                        <a:gd name="T21" fmla="*/ 146 h 193"/>
                        <a:gd name="T22" fmla="*/ 44 w 151"/>
                        <a:gd name="T23" fmla="*/ 158 h 193"/>
                        <a:gd name="T24" fmla="*/ 67 w 151"/>
                        <a:gd name="T25" fmla="*/ 167 h 193"/>
                        <a:gd name="T26" fmla="*/ 79 w 151"/>
                        <a:gd name="T27" fmla="*/ 185 h 193"/>
                        <a:gd name="T28" fmla="*/ 91 w 151"/>
                        <a:gd name="T29" fmla="*/ 191 h 193"/>
                        <a:gd name="T30" fmla="*/ 105 w 151"/>
                        <a:gd name="T31" fmla="*/ 193 h 193"/>
                        <a:gd name="T32" fmla="*/ 122 w 151"/>
                        <a:gd name="T33" fmla="*/ 189 h 193"/>
                        <a:gd name="T34" fmla="*/ 139 w 151"/>
                        <a:gd name="T35" fmla="*/ 178 h 193"/>
                        <a:gd name="T36" fmla="*/ 147 w 151"/>
                        <a:gd name="T37" fmla="*/ 162 h 193"/>
                        <a:gd name="T38" fmla="*/ 151 w 151"/>
                        <a:gd name="T39" fmla="*/ 138 h 193"/>
                        <a:gd name="T40" fmla="*/ 142 w 151"/>
                        <a:gd name="T41" fmla="*/ 115 h 193"/>
                        <a:gd name="T42" fmla="*/ 141 w 151"/>
                        <a:gd name="T43" fmla="*/ 91 h 193"/>
                        <a:gd name="T44" fmla="*/ 134 w 151"/>
                        <a:gd name="T45" fmla="*/ 58 h 193"/>
                        <a:gd name="T46" fmla="*/ 123 w 151"/>
                        <a:gd name="T47" fmla="*/ 30 h 19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1"/>
                        <a:gd name="T73" fmla="*/ 0 h 193"/>
                        <a:gd name="T74" fmla="*/ 151 w 151"/>
                        <a:gd name="T75" fmla="*/ 193 h 19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1" h="193">
                          <a:moveTo>
                            <a:pt x="123" y="30"/>
                          </a:moveTo>
                          <a:lnTo>
                            <a:pt x="99" y="5"/>
                          </a:lnTo>
                          <a:lnTo>
                            <a:pt x="82" y="1"/>
                          </a:lnTo>
                          <a:lnTo>
                            <a:pt x="53" y="0"/>
                          </a:lnTo>
                          <a:lnTo>
                            <a:pt x="28" y="14"/>
                          </a:lnTo>
                          <a:lnTo>
                            <a:pt x="14" y="30"/>
                          </a:lnTo>
                          <a:lnTo>
                            <a:pt x="4" y="49"/>
                          </a:lnTo>
                          <a:lnTo>
                            <a:pt x="0" y="71"/>
                          </a:lnTo>
                          <a:lnTo>
                            <a:pt x="1" y="96"/>
                          </a:lnTo>
                          <a:lnTo>
                            <a:pt x="9" y="124"/>
                          </a:lnTo>
                          <a:lnTo>
                            <a:pt x="26" y="146"/>
                          </a:lnTo>
                          <a:lnTo>
                            <a:pt x="44" y="158"/>
                          </a:lnTo>
                          <a:lnTo>
                            <a:pt x="67" y="167"/>
                          </a:lnTo>
                          <a:lnTo>
                            <a:pt x="79" y="185"/>
                          </a:lnTo>
                          <a:lnTo>
                            <a:pt x="91" y="191"/>
                          </a:lnTo>
                          <a:lnTo>
                            <a:pt x="105" y="193"/>
                          </a:lnTo>
                          <a:lnTo>
                            <a:pt x="122" y="189"/>
                          </a:lnTo>
                          <a:lnTo>
                            <a:pt x="139" y="178"/>
                          </a:lnTo>
                          <a:lnTo>
                            <a:pt x="147" y="162"/>
                          </a:lnTo>
                          <a:lnTo>
                            <a:pt x="151" y="138"/>
                          </a:lnTo>
                          <a:lnTo>
                            <a:pt x="142" y="115"/>
                          </a:lnTo>
                          <a:lnTo>
                            <a:pt x="141" y="91"/>
                          </a:lnTo>
                          <a:lnTo>
                            <a:pt x="134" y="58"/>
                          </a:lnTo>
                          <a:lnTo>
                            <a:pt x="123" y="30"/>
                          </a:lnTo>
                          <a:close/>
                        </a:path>
                      </a:pathLst>
                    </a:custGeom>
                    <a:solidFill>
                      <a:srgbClr val="E0A080"/>
                    </a:solidFill>
                    <a:ln w="11113">
                      <a:solidFill>
                        <a:srgbClr val="000000"/>
                      </a:solidFill>
                      <a:round/>
                      <a:headEnd/>
                      <a:tailEnd/>
                    </a:ln>
                  </p:spPr>
                  <p:txBody>
                    <a:bodyPr/>
                    <a:lstStyle/>
                    <a:p>
                      <a:endParaRPr lang="zh-CN" altLang="en-US"/>
                    </a:p>
                  </p:txBody>
                </p:sp>
                <p:sp>
                  <p:nvSpPr>
                    <p:cNvPr id="17459" name="Freeform 50"/>
                    <p:cNvSpPr>
                      <a:spLocks/>
                    </p:cNvSpPr>
                    <p:nvPr/>
                  </p:nvSpPr>
                  <p:spPr bwMode="auto">
                    <a:xfrm>
                      <a:off x="1618" y="2147"/>
                      <a:ext cx="155" cy="187"/>
                    </a:xfrm>
                    <a:custGeom>
                      <a:avLst/>
                      <a:gdLst>
                        <a:gd name="T0" fmla="*/ 127 w 155"/>
                        <a:gd name="T1" fmla="*/ 28 h 187"/>
                        <a:gd name="T2" fmla="*/ 101 w 155"/>
                        <a:gd name="T3" fmla="*/ 5 h 187"/>
                        <a:gd name="T4" fmla="*/ 84 w 155"/>
                        <a:gd name="T5" fmla="*/ 1 h 187"/>
                        <a:gd name="T6" fmla="*/ 54 w 155"/>
                        <a:gd name="T7" fmla="*/ 0 h 187"/>
                        <a:gd name="T8" fmla="*/ 28 w 155"/>
                        <a:gd name="T9" fmla="*/ 12 h 187"/>
                        <a:gd name="T10" fmla="*/ 14 w 155"/>
                        <a:gd name="T11" fmla="*/ 28 h 187"/>
                        <a:gd name="T12" fmla="*/ 4 w 155"/>
                        <a:gd name="T13" fmla="*/ 48 h 187"/>
                        <a:gd name="T14" fmla="*/ 0 w 155"/>
                        <a:gd name="T15" fmla="*/ 69 h 187"/>
                        <a:gd name="T16" fmla="*/ 1 w 155"/>
                        <a:gd name="T17" fmla="*/ 93 h 187"/>
                        <a:gd name="T18" fmla="*/ 9 w 155"/>
                        <a:gd name="T19" fmla="*/ 120 h 187"/>
                        <a:gd name="T20" fmla="*/ 26 w 155"/>
                        <a:gd name="T21" fmla="*/ 142 h 187"/>
                        <a:gd name="T22" fmla="*/ 46 w 155"/>
                        <a:gd name="T23" fmla="*/ 154 h 187"/>
                        <a:gd name="T24" fmla="*/ 68 w 155"/>
                        <a:gd name="T25" fmla="*/ 162 h 187"/>
                        <a:gd name="T26" fmla="*/ 81 w 155"/>
                        <a:gd name="T27" fmla="*/ 179 h 187"/>
                        <a:gd name="T28" fmla="*/ 93 w 155"/>
                        <a:gd name="T29" fmla="*/ 185 h 187"/>
                        <a:gd name="T30" fmla="*/ 107 w 155"/>
                        <a:gd name="T31" fmla="*/ 187 h 187"/>
                        <a:gd name="T32" fmla="*/ 126 w 155"/>
                        <a:gd name="T33" fmla="*/ 182 h 187"/>
                        <a:gd name="T34" fmla="*/ 143 w 155"/>
                        <a:gd name="T35" fmla="*/ 173 h 187"/>
                        <a:gd name="T36" fmla="*/ 151 w 155"/>
                        <a:gd name="T37" fmla="*/ 158 h 187"/>
                        <a:gd name="T38" fmla="*/ 155 w 155"/>
                        <a:gd name="T39" fmla="*/ 133 h 187"/>
                        <a:gd name="T40" fmla="*/ 146 w 155"/>
                        <a:gd name="T41" fmla="*/ 111 h 187"/>
                        <a:gd name="T42" fmla="*/ 145 w 155"/>
                        <a:gd name="T43" fmla="*/ 88 h 187"/>
                        <a:gd name="T44" fmla="*/ 138 w 155"/>
                        <a:gd name="T45" fmla="*/ 57 h 187"/>
                        <a:gd name="T46" fmla="*/ 127 w 155"/>
                        <a:gd name="T47" fmla="*/ 28 h 18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5"/>
                        <a:gd name="T73" fmla="*/ 0 h 187"/>
                        <a:gd name="T74" fmla="*/ 155 w 155"/>
                        <a:gd name="T75" fmla="*/ 187 h 18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5" h="187">
                          <a:moveTo>
                            <a:pt x="127" y="28"/>
                          </a:moveTo>
                          <a:lnTo>
                            <a:pt x="101" y="5"/>
                          </a:lnTo>
                          <a:lnTo>
                            <a:pt x="84" y="1"/>
                          </a:lnTo>
                          <a:lnTo>
                            <a:pt x="54" y="0"/>
                          </a:lnTo>
                          <a:lnTo>
                            <a:pt x="28" y="12"/>
                          </a:lnTo>
                          <a:lnTo>
                            <a:pt x="14" y="28"/>
                          </a:lnTo>
                          <a:lnTo>
                            <a:pt x="4" y="48"/>
                          </a:lnTo>
                          <a:lnTo>
                            <a:pt x="0" y="69"/>
                          </a:lnTo>
                          <a:lnTo>
                            <a:pt x="1" y="93"/>
                          </a:lnTo>
                          <a:lnTo>
                            <a:pt x="9" y="120"/>
                          </a:lnTo>
                          <a:lnTo>
                            <a:pt x="26" y="142"/>
                          </a:lnTo>
                          <a:lnTo>
                            <a:pt x="46" y="154"/>
                          </a:lnTo>
                          <a:lnTo>
                            <a:pt x="68" y="162"/>
                          </a:lnTo>
                          <a:lnTo>
                            <a:pt x="81" y="179"/>
                          </a:lnTo>
                          <a:lnTo>
                            <a:pt x="93" y="185"/>
                          </a:lnTo>
                          <a:lnTo>
                            <a:pt x="107" y="187"/>
                          </a:lnTo>
                          <a:lnTo>
                            <a:pt x="126" y="182"/>
                          </a:lnTo>
                          <a:lnTo>
                            <a:pt x="143" y="173"/>
                          </a:lnTo>
                          <a:lnTo>
                            <a:pt x="151" y="158"/>
                          </a:lnTo>
                          <a:lnTo>
                            <a:pt x="155" y="133"/>
                          </a:lnTo>
                          <a:lnTo>
                            <a:pt x="146" y="111"/>
                          </a:lnTo>
                          <a:lnTo>
                            <a:pt x="145" y="88"/>
                          </a:lnTo>
                          <a:lnTo>
                            <a:pt x="138" y="57"/>
                          </a:lnTo>
                          <a:lnTo>
                            <a:pt x="127" y="28"/>
                          </a:lnTo>
                          <a:close/>
                        </a:path>
                      </a:pathLst>
                    </a:custGeom>
                    <a:solidFill>
                      <a:srgbClr val="E0A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7434" name="Group 51"/>
                <p:cNvGrpSpPr>
                  <a:grpSpLocks/>
                </p:cNvGrpSpPr>
                <p:nvPr/>
              </p:nvGrpSpPr>
              <p:grpSpPr bwMode="auto">
                <a:xfrm>
                  <a:off x="1331" y="2322"/>
                  <a:ext cx="1112" cy="980"/>
                  <a:chOff x="1331" y="2322"/>
                  <a:chExt cx="1112" cy="980"/>
                </a:xfrm>
              </p:grpSpPr>
              <p:sp>
                <p:nvSpPr>
                  <p:cNvPr id="17435" name="Freeform 52"/>
                  <p:cNvSpPr>
                    <a:spLocks/>
                  </p:cNvSpPr>
                  <p:nvPr/>
                </p:nvSpPr>
                <p:spPr bwMode="auto">
                  <a:xfrm>
                    <a:off x="1331" y="2322"/>
                    <a:ext cx="897" cy="889"/>
                  </a:xfrm>
                  <a:custGeom>
                    <a:avLst/>
                    <a:gdLst>
                      <a:gd name="T0" fmla="*/ 244 w 897"/>
                      <a:gd name="T1" fmla="*/ 0 h 889"/>
                      <a:gd name="T2" fmla="*/ 301 w 897"/>
                      <a:gd name="T3" fmla="*/ 38 h 889"/>
                      <a:gd name="T4" fmla="*/ 359 w 897"/>
                      <a:gd name="T5" fmla="*/ 76 h 889"/>
                      <a:gd name="T6" fmla="*/ 410 w 897"/>
                      <a:gd name="T7" fmla="*/ 100 h 889"/>
                      <a:gd name="T8" fmla="*/ 583 w 897"/>
                      <a:gd name="T9" fmla="*/ 172 h 889"/>
                      <a:gd name="T10" fmla="*/ 609 w 897"/>
                      <a:gd name="T11" fmla="*/ 281 h 889"/>
                      <a:gd name="T12" fmla="*/ 631 w 897"/>
                      <a:gd name="T13" fmla="*/ 338 h 889"/>
                      <a:gd name="T14" fmla="*/ 650 w 897"/>
                      <a:gd name="T15" fmla="*/ 380 h 889"/>
                      <a:gd name="T16" fmla="*/ 664 w 897"/>
                      <a:gd name="T17" fmla="*/ 422 h 889"/>
                      <a:gd name="T18" fmla="*/ 673 w 897"/>
                      <a:gd name="T19" fmla="*/ 465 h 889"/>
                      <a:gd name="T20" fmla="*/ 672 w 897"/>
                      <a:gd name="T21" fmla="*/ 492 h 889"/>
                      <a:gd name="T22" fmla="*/ 666 w 897"/>
                      <a:gd name="T23" fmla="*/ 524 h 889"/>
                      <a:gd name="T24" fmla="*/ 670 w 897"/>
                      <a:gd name="T25" fmla="*/ 562 h 889"/>
                      <a:gd name="T26" fmla="*/ 684 w 897"/>
                      <a:gd name="T27" fmla="*/ 601 h 889"/>
                      <a:gd name="T28" fmla="*/ 720 w 897"/>
                      <a:gd name="T29" fmla="*/ 616 h 889"/>
                      <a:gd name="T30" fmla="*/ 775 w 897"/>
                      <a:gd name="T31" fmla="*/ 630 h 889"/>
                      <a:gd name="T32" fmla="*/ 813 w 897"/>
                      <a:gd name="T33" fmla="*/ 642 h 889"/>
                      <a:gd name="T34" fmla="*/ 851 w 897"/>
                      <a:gd name="T35" fmla="*/ 671 h 889"/>
                      <a:gd name="T36" fmla="*/ 875 w 897"/>
                      <a:gd name="T37" fmla="*/ 703 h 889"/>
                      <a:gd name="T38" fmla="*/ 890 w 897"/>
                      <a:gd name="T39" fmla="*/ 742 h 889"/>
                      <a:gd name="T40" fmla="*/ 897 w 897"/>
                      <a:gd name="T41" fmla="*/ 787 h 889"/>
                      <a:gd name="T42" fmla="*/ 888 w 897"/>
                      <a:gd name="T43" fmla="*/ 855 h 889"/>
                      <a:gd name="T44" fmla="*/ 213 w 897"/>
                      <a:gd name="T45" fmla="*/ 889 h 889"/>
                      <a:gd name="T46" fmla="*/ 89 w 897"/>
                      <a:gd name="T47" fmla="*/ 887 h 889"/>
                      <a:gd name="T48" fmla="*/ 65 w 897"/>
                      <a:gd name="T49" fmla="*/ 855 h 889"/>
                      <a:gd name="T50" fmla="*/ 42 w 897"/>
                      <a:gd name="T51" fmla="*/ 805 h 889"/>
                      <a:gd name="T52" fmla="*/ 23 w 897"/>
                      <a:gd name="T53" fmla="*/ 749 h 889"/>
                      <a:gd name="T54" fmla="*/ 12 w 897"/>
                      <a:gd name="T55" fmla="*/ 702 h 889"/>
                      <a:gd name="T56" fmla="*/ 3 w 897"/>
                      <a:gd name="T57" fmla="*/ 651 h 889"/>
                      <a:gd name="T58" fmla="*/ 0 w 897"/>
                      <a:gd name="T59" fmla="*/ 604 h 889"/>
                      <a:gd name="T60" fmla="*/ 9 w 897"/>
                      <a:gd name="T61" fmla="*/ 527 h 889"/>
                      <a:gd name="T62" fmla="*/ 23 w 897"/>
                      <a:gd name="T63" fmla="*/ 465 h 889"/>
                      <a:gd name="T64" fmla="*/ 44 w 897"/>
                      <a:gd name="T65" fmla="*/ 397 h 889"/>
                      <a:gd name="T66" fmla="*/ 68 w 897"/>
                      <a:gd name="T67" fmla="*/ 332 h 889"/>
                      <a:gd name="T68" fmla="*/ 95 w 897"/>
                      <a:gd name="T69" fmla="*/ 279 h 889"/>
                      <a:gd name="T70" fmla="*/ 131 w 897"/>
                      <a:gd name="T71" fmla="*/ 220 h 889"/>
                      <a:gd name="T72" fmla="*/ 176 w 897"/>
                      <a:gd name="T73" fmla="*/ 172 h 889"/>
                      <a:gd name="T74" fmla="*/ 218 w 897"/>
                      <a:gd name="T75" fmla="*/ 130 h 889"/>
                      <a:gd name="T76" fmla="*/ 247 w 897"/>
                      <a:gd name="T77" fmla="*/ 109 h 889"/>
                      <a:gd name="T78" fmla="*/ 179 w 897"/>
                      <a:gd name="T79" fmla="*/ 76 h 889"/>
                      <a:gd name="T80" fmla="*/ 244 w 897"/>
                      <a:gd name="T81" fmla="*/ 0 h 88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97"/>
                      <a:gd name="T124" fmla="*/ 0 h 889"/>
                      <a:gd name="T125" fmla="*/ 897 w 897"/>
                      <a:gd name="T126" fmla="*/ 889 h 88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97" h="889">
                        <a:moveTo>
                          <a:pt x="244" y="0"/>
                        </a:moveTo>
                        <a:lnTo>
                          <a:pt x="301" y="38"/>
                        </a:lnTo>
                        <a:lnTo>
                          <a:pt x="359" y="76"/>
                        </a:lnTo>
                        <a:lnTo>
                          <a:pt x="410" y="100"/>
                        </a:lnTo>
                        <a:lnTo>
                          <a:pt x="583" y="172"/>
                        </a:lnTo>
                        <a:lnTo>
                          <a:pt x="609" y="281"/>
                        </a:lnTo>
                        <a:lnTo>
                          <a:pt x="631" y="338"/>
                        </a:lnTo>
                        <a:lnTo>
                          <a:pt x="650" y="380"/>
                        </a:lnTo>
                        <a:lnTo>
                          <a:pt x="664" y="422"/>
                        </a:lnTo>
                        <a:lnTo>
                          <a:pt x="673" y="465"/>
                        </a:lnTo>
                        <a:lnTo>
                          <a:pt x="672" y="492"/>
                        </a:lnTo>
                        <a:lnTo>
                          <a:pt x="666" y="524"/>
                        </a:lnTo>
                        <a:lnTo>
                          <a:pt x="670" y="562"/>
                        </a:lnTo>
                        <a:lnTo>
                          <a:pt x="684" y="601"/>
                        </a:lnTo>
                        <a:lnTo>
                          <a:pt x="720" y="616"/>
                        </a:lnTo>
                        <a:lnTo>
                          <a:pt x="775" y="630"/>
                        </a:lnTo>
                        <a:lnTo>
                          <a:pt x="813" y="642"/>
                        </a:lnTo>
                        <a:lnTo>
                          <a:pt x="851" y="671"/>
                        </a:lnTo>
                        <a:lnTo>
                          <a:pt x="875" y="703"/>
                        </a:lnTo>
                        <a:lnTo>
                          <a:pt x="890" y="742"/>
                        </a:lnTo>
                        <a:lnTo>
                          <a:pt x="897" y="787"/>
                        </a:lnTo>
                        <a:lnTo>
                          <a:pt x="888" y="855"/>
                        </a:lnTo>
                        <a:lnTo>
                          <a:pt x="213" y="889"/>
                        </a:lnTo>
                        <a:lnTo>
                          <a:pt x="89" y="887"/>
                        </a:lnTo>
                        <a:lnTo>
                          <a:pt x="65" y="855"/>
                        </a:lnTo>
                        <a:lnTo>
                          <a:pt x="42" y="805"/>
                        </a:lnTo>
                        <a:lnTo>
                          <a:pt x="23" y="749"/>
                        </a:lnTo>
                        <a:lnTo>
                          <a:pt x="12" y="702"/>
                        </a:lnTo>
                        <a:lnTo>
                          <a:pt x="3" y="651"/>
                        </a:lnTo>
                        <a:lnTo>
                          <a:pt x="0" y="604"/>
                        </a:lnTo>
                        <a:lnTo>
                          <a:pt x="9" y="527"/>
                        </a:lnTo>
                        <a:lnTo>
                          <a:pt x="23" y="465"/>
                        </a:lnTo>
                        <a:lnTo>
                          <a:pt x="44" y="397"/>
                        </a:lnTo>
                        <a:lnTo>
                          <a:pt x="68" y="332"/>
                        </a:lnTo>
                        <a:lnTo>
                          <a:pt x="95" y="279"/>
                        </a:lnTo>
                        <a:lnTo>
                          <a:pt x="131" y="220"/>
                        </a:lnTo>
                        <a:lnTo>
                          <a:pt x="176" y="172"/>
                        </a:lnTo>
                        <a:lnTo>
                          <a:pt x="218" y="130"/>
                        </a:lnTo>
                        <a:lnTo>
                          <a:pt x="247" y="109"/>
                        </a:lnTo>
                        <a:lnTo>
                          <a:pt x="179" y="76"/>
                        </a:lnTo>
                        <a:lnTo>
                          <a:pt x="244" y="0"/>
                        </a:lnTo>
                        <a:close/>
                      </a:path>
                    </a:pathLst>
                  </a:custGeom>
                  <a:solidFill>
                    <a:srgbClr val="FF60C0"/>
                  </a:solidFill>
                  <a:ln w="11113">
                    <a:solidFill>
                      <a:srgbClr val="000000"/>
                    </a:solidFill>
                    <a:round/>
                    <a:headEnd/>
                    <a:tailEnd/>
                  </a:ln>
                </p:spPr>
                <p:txBody>
                  <a:bodyPr/>
                  <a:lstStyle/>
                  <a:p>
                    <a:endParaRPr lang="zh-CN" altLang="en-US"/>
                  </a:p>
                </p:txBody>
              </p:sp>
              <p:sp>
                <p:nvSpPr>
                  <p:cNvPr id="17436" name="Freeform 53"/>
                  <p:cNvSpPr>
                    <a:spLocks/>
                  </p:cNvSpPr>
                  <p:nvPr/>
                </p:nvSpPr>
                <p:spPr bwMode="auto">
                  <a:xfrm>
                    <a:off x="1929" y="2792"/>
                    <a:ext cx="251" cy="326"/>
                  </a:xfrm>
                  <a:custGeom>
                    <a:avLst/>
                    <a:gdLst>
                      <a:gd name="T0" fmla="*/ 0 w 251"/>
                      <a:gd name="T1" fmla="*/ 0 h 326"/>
                      <a:gd name="T2" fmla="*/ 9 w 251"/>
                      <a:gd name="T3" fmla="*/ 61 h 326"/>
                      <a:gd name="T4" fmla="*/ 19 w 251"/>
                      <a:gd name="T5" fmla="*/ 110 h 326"/>
                      <a:gd name="T6" fmla="*/ 39 w 251"/>
                      <a:gd name="T7" fmla="*/ 149 h 326"/>
                      <a:gd name="T8" fmla="*/ 55 w 251"/>
                      <a:gd name="T9" fmla="*/ 171 h 326"/>
                      <a:gd name="T10" fmla="*/ 86 w 251"/>
                      <a:gd name="T11" fmla="*/ 188 h 326"/>
                      <a:gd name="T12" fmla="*/ 142 w 251"/>
                      <a:gd name="T13" fmla="*/ 209 h 326"/>
                      <a:gd name="T14" fmla="*/ 189 w 251"/>
                      <a:gd name="T15" fmla="*/ 228 h 326"/>
                      <a:gd name="T16" fmla="*/ 212 w 251"/>
                      <a:gd name="T17" fmla="*/ 238 h 326"/>
                      <a:gd name="T18" fmla="*/ 233 w 251"/>
                      <a:gd name="T19" fmla="*/ 260 h 326"/>
                      <a:gd name="T20" fmla="*/ 245 w 251"/>
                      <a:gd name="T21" fmla="*/ 290 h 326"/>
                      <a:gd name="T22" fmla="*/ 251 w 251"/>
                      <a:gd name="T23" fmla="*/ 326 h 3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1"/>
                      <a:gd name="T37" fmla="*/ 0 h 326"/>
                      <a:gd name="T38" fmla="*/ 251 w 251"/>
                      <a:gd name="T39" fmla="*/ 326 h 3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1" h="326">
                        <a:moveTo>
                          <a:pt x="0" y="0"/>
                        </a:moveTo>
                        <a:lnTo>
                          <a:pt x="9" y="61"/>
                        </a:lnTo>
                        <a:lnTo>
                          <a:pt x="19" y="110"/>
                        </a:lnTo>
                        <a:lnTo>
                          <a:pt x="39" y="149"/>
                        </a:lnTo>
                        <a:lnTo>
                          <a:pt x="55" y="171"/>
                        </a:lnTo>
                        <a:lnTo>
                          <a:pt x="86" y="188"/>
                        </a:lnTo>
                        <a:lnTo>
                          <a:pt x="142" y="209"/>
                        </a:lnTo>
                        <a:lnTo>
                          <a:pt x="189" y="228"/>
                        </a:lnTo>
                        <a:lnTo>
                          <a:pt x="212" y="238"/>
                        </a:lnTo>
                        <a:lnTo>
                          <a:pt x="233" y="260"/>
                        </a:lnTo>
                        <a:lnTo>
                          <a:pt x="245" y="290"/>
                        </a:lnTo>
                        <a:lnTo>
                          <a:pt x="251" y="32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7" name="Freeform 54"/>
                  <p:cNvSpPr>
                    <a:spLocks/>
                  </p:cNvSpPr>
                  <p:nvPr/>
                </p:nvSpPr>
                <p:spPr bwMode="auto">
                  <a:xfrm>
                    <a:off x="1572" y="2436"/>
                    <a:ext cx="369" cy="359"/>
                  </a:xfrm>
                  <a:custGeom>
                    <a:avLst/>
                    <a:gdLst>
                      <a:gd name="T0" fmla="*/ 0 w 369"/>
                      <a:gd name="T1" fmla="*/ 6 h 359"/>
                      <a:gd name="T2" fmla="*/ 12 w 369"/>
                      <a:gd name="T3" fmla="*/ 0 h 359"/>
                      <a:gd name="T4" fmla="*/ 50 w 369"/>
                      <a:gd name="T5" fmla="*/ 28 h 359"/>
                      <a:gd name="T6" fmla="*/ 100 w 369"/>
                      <a:gd name="T7" fmla="*/ 58 h 359"/>
                      <a:gd name="T8" fmla="*/ 141 w 369"/>
                      <a:gd name="T9" fmla="*/ 76 h 359"/>
                      <a:gd name="T10" fmla="*/ 183 w 369"/>
                      <a:gd name="T11" fmla="*/ 99 h 359"/>
                      <a:gd name="T12" fmla="*/ 242 w 369"/>
                      <a:gd name="T13" fmla="*/ 129 h 359"/>
                      <a:gd name="T14" fmla="*/ 278 w 369"/>
                      <a:gd name="T15" fmla="*/ 186 h 359"/>
                      <a:gd name="T16" fmla="*/ 306 w 369"/>
                      <a:gd name="T17" fmla="*/ 286 h 359"/>
                      <a:gd name="T18" fmla="*/ 333 w 369"/>
                      <a:gd name="T19" fmla="*/ 204 h 359"/>
                      <a:gd name="T20" fmla="*/ 354 w 369"/>
                      <a:gd name="T21" fmla="*/ 150 h 359"/>
                      <a:gd name="T22" fmla="*/ 350 w 369"/>
                      <a:gd name="T23" fmla="*/ 117 h 359"/>
                      <a:gd name="T24" fmla="*/ 362 w 369"/>
                      <a:gd name="T25" fmla="*/ 167 h 359"/>
                      <a:gd name="T26" fmla="*/ 369 w 369"/>
                      <a:gd name="T27" fmla="*/ 193 h 359"/>
                      <a:gd name="T28" fmla="*/ 357 w 369"/>
                      <a:gd name="T29" fmla="*/ 216 h 359"/>
                      <a:gd name="T30" fmla="*/ 339 w 369"/>
                      <a:gd name="T31" fmla="*/ 259 h 359"/>
                      <a:gd name="T32" fmla="*/ 318 w 369"/>
                      <a:gd name="T33" fmla="*/ 312 h 359"/>
                      <a:gd name="T34" fmla="*/ 301 w 369"/>
                      <a:gd name="T35" fmla="*/ 359 h 359"/>
                      <a:gd name="T36" fmla="*/ 278 w 369"/>
                      <a:gd name="T37" fmla="*/ 279 h 359"/>
                      <a:gd name="T38" fmla="*/ 257 w 369"/>
                      <a:gd name="T39" fmla="*/ 224 h 359"/>
                      <a:gd name="T40" fmla="*/ 245 w 369"/>
                      <a:gd name="T41" fmla="*/ 171 h 359"/>
                      <a:gd name="T42" fmla="*/ 186 w 369"/>
                      <a:gd name="T43" fmla="*/ 117 h 359"/>
                      <a:gd name="T44" fmla="*/ 83 w 369"/>
                      <a:gd name="T45" fmla="*/ 63 h 359"/>
                      <a:gd name="T46" fmla="*/ 0 w 369"/>
                      <a:gd name="T47" fmla="*/ 6 h 3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9"/>
                      <a:gd name="T73" fmla="*/ 0 h 359"/>
                      <a:gd name="T74" fmla="*/ 369 w 369"/>
                      <a:gd name="T75" fmla="*/ 359 h 3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9" h="359">
                        <a:moveTo>
                          <a:pt x="0" y="6"/>
                        </a:moveTo>
                        <a:lnTo>
                          <a:pt x="12" y="0"/>
                        </a:lnTo>
                        <a:lnTo>
                          <a:pt x="50" y="28"/>
                        </a:lnTo>
                        <a:lnTo>
                          <a:pt x="100" y="58"/>
                        </a:lnTo>
                        <a:lnTo>
                          <a:pt x="141" y="76"/>
                        </a:lnTo>
                        <a:lnTo>
                          <a:pt x="183" y="99"/>
                        </a:lnTo>
                        <a:lnTo>
                          <a:pt x="242" y="129"/>
                        </a:lnTo>
                        <a:lnTo>
                          <a:pt x="278" y="186"/>
                        </a:lnTo>
                        <a:lnTo>
                          <a:pt x="306" y="286"/>
                        </a:lnTo>
                        <a:lnTo>
                          <a:pt x="333" y="204"/>
                        </a:lnTo>
                        <a:lnTo>
                          <a:pt x="354" y="150"/>
                        </a:lnTo>
                        <a:lnTo>
                          <a:pt x="350" y="117"/>
                        </a:lnTo>
                        <a:lnTo>
                          <a:pt x="362" y="167"/>
                        </a:lnTo>
                        <a:lnTo>
                          <a:pt x="369" y="193"/>
                        </a:lnTo>
                        <a:lnTo>
                          <a:pt x="357" y="216"/>
                        </a:lnTo>
                        <a:lnTo>
                          <a:pt x="339" y="259"/>
                        </a:lnTo>
                        <a:lnTo>
                          <a:pt x="318" y="312"/>
                        </a:lnTo>
                        <a:lnTo>
                          <a:pt x="301" y="359"/>
                        </a:lnTo>
                        <a:lnTo>
                          <a:pt x="278" y="279"/>
                        </a:lnTo>
                        <a:lnTo>
                          <a:pt x="257" y="224"/>
                        </a:lnTo>
                        <a:lnTo>
                          <a:pt x="245" y="171"/>
                        </a:lnTo>
                        <a:lnTo>
                          <a:pt x="186" y="117"/>
                        </a:lnTo>
                        <a:lnTo>
                          <a:pt x="83" y="63"/>
                        </a:lnTo>
                        <a:lnTo>
                          <a:pt x="0" y="6"/>
                        </a:lnTo>
                        <a:close/>
                      </a:path>
                    </a:pathLst>
                  </a:custGeom>
                  <a:solidFill>
                    <a:srgbClr val="E040A0"/>
                  </a:solidFill>
                  <a:ln w="11113">
                    <a:solidFill>
                      <a:srgbClr val="E040A0"/>
                    </a:solidFill>
                    <a:round/>
                    <a:headEnd/>
                    <a:tailEnd/>
                  </a:ln>
                </p:spPr>
                <p:txBody>
                  <a:bodyPr/>
                  <a:lstStyle/>
                  <a:p>
                    <a:endParaRPr lang="zh-CN" altLang="en-US"/>
                  </a:p>
                </p:txBody>
              </p:sp>
              <p:sp>
                <p:nvSpPr>
                  <p:cNvPr id="17438" name="Freeform 55"/>
                  <p:cNvSpPr>
                    <a:spLocks/>
                  </p:cNvSpPr>
                  <p:nvPr/>
                </p:nvSpPr>
                <p:spPr bwMode="auto">
                  <a:xfrm>
                    <a:off x="1594" y="2625"/>
                    <a:ext cx="155" cy="301"/>
                  </a:xfrm>
                  <a:custGeom>
                    <a:avLst/>
                    <a:gdLst>
                      <a:gd name="T0" fmla="*/ 81 w 155"/>
                      <a:gd name="T1" fmla="*/ 241 h 301"/>
                      <a:gd name="T2" fmla="*/ 41 w 155"/>
                      <a:gd name="T3" fmla="*/ 203 h 301"/>
                      <a:gd name="T4" fmla="*/ 28 w 155"/>
                      <a:gd name="T5" fmla="*/ 164 h 301"/>
                      <a:gd name="T6" fmla="*/ 23 w 155"/>
                      <a:gd name="T7" fmla="*/ 123 h 301"/>
                      <a:gd name="T8" fmla="*/ 17 w 155"/>
                      <a:gd name="T9" fmla="*/ 67 h 301"/>
                      <a:gd name="T10" fmla="*/ 39 w 155"/>
                      <a:gd name="T11" fmla="*/ 49 h 301"/>
                      <a:gd name="T12" fmla="*/ 49 w 155"/>
                      <a:gd name="T13" fmla="*/ 90 h 301"/>
                      <a:gd name="T14" fmla="*/ 67 w 155"/>
                      <a:gd name="T15" fmla="*/ 110 h 301"/>
                      <a:gd name="T16" fmla="*/ 74 w 155"/>
                      <a:gd name="T17" fmla="*/ 155 h 301"/>
                      <a:gd name="T18" fmla="*/ 86 w 155"/>
                      <a:gd name="T19" fmla="*/ 189 h 301"/>
                      <a:gd name="T20" fmla="*/ 114 w 155"/>
                      <a:gd name="T21" fmla="*/ 218 h 301"/>
                      <a:gd name="T22" fmla="*/ 135 w 155"/>
                      <a:gd name="T23" fmla="*/ 254 h 301"/>
                      <a:gd name="T24" fmla="*/ 155 w 155"/>
                      <a:gd name="T25" fmla="*/ 301 h 301"/>
                      <a:gd name="T26" fmla="*/ 153 w 155"/>
                      <a:gd name="T27" fmla="*/ 261 h 301"/>
                      <a:gd name="T28" fmla="*/ 147 w 155"/>
                      <a:gd name="T29" fmla="*/ 228 h 301"/>
                      <a:gd name="T30" fmla="*/ 120 w 155"/>
                      <a:gd name="T31" fmla="*/ 202 h 301"/>
                      <a:gd name="T32" fmla="*/ 102 w 155"/>
                      <a:gd name="T33" fmla="*/ 167 h 301"/>
                      <a:gd name="T34" fmla="*/ 87 w 155"/>
                      <a:gd name="T35" fmla="*/ 128 h 301"/>
                      <a:gd name="T36" fmla="*/ 76 w 155"/>
                      <a:gd name="T37" fmla="*/ 93 h 301"/>
                      <a:gd name="T38" fmla="*/ 61 w 155"/>
                      <a:gd name="T39" fmla="*/ 67 h 301"/>
                      <a:gd name="T40" fmla="*/ 56 w 155"/>
                      <a:gd name="T41" fmla="*/ 32 h 301"/>
                      <a:gd name="T42" fmla="*/ 47 w 155"/>
                      <a:gd name="T43" fmla="*/ 14 h 301"/>
                      <a:gd name="T44" fmla="*/ 36 w 155"/>
                      <a:gd name="T45" fmla="*/ 0 h 301"/>
                      <a:gd name="T46" fmla="*/ 16 w 155"/>
                      <a:gd name="T47" fmla="*/ 34 h 301"/>
                      <a:gd name="T48" fmla="*/ 0 w 155"/>
                      <a:gd name="T49" fmla="*/ 81 h 301"/>
                      <a:gd name="T50" fmla="*/ 12 w 155"/>
                      <a:gd name="T51" fmla="*/ 90 h 301"/>
                      <a:gd name="T52" fmla="*/ 12 w 155"/>
                      <a:gd name="T53" fmla="*/ 125 h 301"/>
                      <a:gd name="T54" fmla="*/ 19 w 155"/>
                      <a:gd name="T55" fmla="*/ 170 h 301"/>
                      <a:gd name="T56" fmla="*/ 29 w 155"/>
                      <a:gd name="T57" fmla="*/ 202 h 301"/>
                      <a:gd name="T58" fmla="*/ 49 w 155"/>
                      <a:gd name="T59" fmla="*/ 223 h 301"/>
                      <a:gd name="T60" fmla="*/ 81 w 155"/>
                      <a:gd name="T61" fmla="*/ 241 h 30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5"/>
                      <a:gd name="T94" fmla="*/ 0 h 301"/>
                      <a:gd name="T95" fmla="*/ 155 w 155"/>
                      <a:gd name="T96" fmla="*/ 301 h 30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5" h="301">
                        <a:moveTo>
                          <a:pt x="81" y="241"/>
                        </a:moveTo>
                        <a:lnTo>
                          <a:pt x="41" y="203"/>
                        </a:lnTo>
                        <a:lnTo>
                          <a:pt x="28" y="164"/>
                        </a:lnTo>
                        <a:lnTo>
                          <a:pt x="23" y="123"/>
                        </a:lnTo>
                        <a:lnTo>
                          <a:pt x="17" y="67"/>
                        </a:lnTo>
                        <a:lnTo>
                          <a:pt x="39" y="49"/>
                        </a:lnTo>
                        <a:lnTo>
                          <a:pt x="49" y="90"/>
                        </a:lnTo>
                        <a:lnTo>
                          <a:pt x="67" y="110"/>
                        </a:lnTo>
                        <a:lnTo>
                          <a:pt x="74" y="155"/>
                        </a:lnTo>
                        <a:lnTo>
                          <a:pt x="86" y="189"/>
                        </a:lnTo>
                        <a:lnTo>
                          <a:pt x="114" y="218"/>
                        </a:lnTo>
                        <a:lnTo>
                          <a:pt x="135" y="254"/>
                        </a:lnTo>
                        <a:lnTo>
                          <a:pt x="155" y="301"/>
                        </a:lnTo>
                        <a:lnTo>
                          <a:pt x="153" y="261"/>
                        </a:lnTo>
                        <a:lnTo>
                          <a:pt x="147" y="228"/>
                        </a:lnTo>
                        <a:lnTo>
                          <a:pt x="120" y="202"/>
                        </a:lnTo>
                        <a:lnTo>
                          <a:pt x="102" y="167"/>
                        </a:lnTo>
                        <a:lnTo>
                          <a:pt x="87" y="128"/>
                        </a:lnTo>
                        <a:lnTo>
                          <a:pt x="76" y="93"/>
                        </a:lnTo>
                        <a:lnTo>
                          <a:pt x="61" y="67"/>
                        </a:lnTo>
                        <a:lnTo>
                          <a:pt x="56" y="32"/>
                        </a:lnTo>
                        <a:lnTo>
                          <a:pt x="47" y="14"/>
                        </a:lnTo>
                        <a:lnTo>
                          <a:pt x="36" y="0"/>
                        </a:lnTo>
                        <a:lnTo>
                          <a:pt x="16" y="34"/>
                        </a:lnTo>
                        <a:lnTo>
                          <a:pt x="0" y="81"/>
                        </a:lnTo>
                        <a:lnTo>
                          <a:pt x="12" y="90"/>
                        </a:lnTo>
                        <a:lnTo>
                          <a:pt x="12" y="125"/>
                        </a:lnTo>
                        <a:lnTo>
                          <a:pt x="19" y="170"/>
                        </a:lnTo>
                        <a:lnTo>
                          <a:pt x="29" y="202"/>
                        </a:lnTo>
                        <a:lnTo>
                          <a:pt x="49" y="223"/>
                        </a:lnTo>
                        <a:lnTo>
                          <a:pt x="81" y="241"/>
                        </a:lnTo>
                        <a:close/>
                      </a:path>
                    </a:pathLst>
                  </a:custGeom>
                  <a:solidFill>
                    <a:srgbClr val="E040A0"/>
                  </a:solidFill>
                  <a:ln w="11113">
                    <a:solidFill>
                      <a:srgbClr val="E040A0"/>
                    </a:solidFill>
                    <a:round/>
                    <a:headEnd/>
                    <a:tailEnd/>
                  </a:ln>
                </p:spPr>
                <p:txBody>
                  <a:bodyPr/>
                  <a:lstStyle/>
                  <a:p>
                    <a:endParaRPr lang="zh-CN" altLang="en-US"/>
                  </a:p>
                </p:txBody>
              </p:sp>
              <p:sp>
                <p:nvSpPr>
                  <p:cNvPr id="17439" name="Freeform 56"/>
                  <p:cNvSpPr>
                    <a:spLocks/>
                  </p:cNvSpPr>
                  <p:nvPr/>
                </p:nvSpPr>
                <p:spPr bwMode="auto">
                  <a:xfrm>
                    <a:off x="1355" y="2791"/>
                    <a:ext cx="87" cy="205"/>
                  </a:xfrm>
                  <a:custGeom>
                    <a:avLst/>
                    <a:gdLst>
                      <a:gd name="T0" fmla="*/ 87 w 87"/>
                      <a:gd name="T1" fmla="*/ 205 h 205"/>
                      <a:gd name="T2" fmla="*/ 64 w 87"/>
                      <a:gd name="T3" fmla="*/ 197 h 205"/>
                      <a:gd name="T4" fmla="*/ 42 w 87"/>
                      <a:gd name="T5" fmla="*/ 174 h 205"/>
                      <a:gd name="T6" fmla="*/ 32 w 87"/>
                      <a:gd name="T7" fmla="*/ 158 h 205"/>
                      <a:gd name="T8" fmla="*/ 22 w 87"/>
                      <a:gd name="T9" fmla="*/ 120 h 205"/>
                      <a:gd name="T10" fmla="*/ 16 w 87"/>
                      <a:gd name="T11" fmla="*/ 95 h 205"/>
                      <a:gd name="T12" fmla="*/ 4 w 87"/>
                      <a:gd name="T13" fmla="*/ 69 h 205"/>
                      <a:gd name="T14" fmla="*/ 0 w 87"/>
                      <a:gd name="T15" fmla="*/ 40 h 205"/>
                      <a:gd name="T16" fmla="*/ 8 w 87"/>
                      <a:gd name="T17" fmla="*/ 21 h 205"/>
                      <a:gd name="T18" fmla="*/ 30 w 87"/>
                      <a:gd name="T19" fmla="*/ 0 h 205"/>
                      <a:gd name="T20" fmla="*/ 8 w 87"/>
                      <a:gd name="T21" fmla="*/ 20 h 205"/>
                      <a:gd name="T22" fmla="*/ 2 w 87"/>
                      <a:gd name="T23" fmla="*/ 41 h 205"/>
                      <a:gd name="T24" fmla="*/ 3 w 87"/>
                      <a:gd name="T25" fmla="*/ 68 h 205"/>
                      <a:gd name="T26" fmla="*/ 14 w 87"/>
                      <a:gd name="T27" fmla="*/ 91 h 205"/>
                      <a:gd name="T28" fmla="*/ 25 w 87"/>
                      <a:gd name="T29" fmla="*/ 129 h 205"/>
                      <a:gd name="T30" fmla="*/ 31 w 87"/>
                      <a:gd name="T31" fmla="*/ 151 h 205"/>
                      <a:gd name="T32" fmla="*/ 42 w 87"/>
                      <a:gd name="T33" fmla="*/ 176 h 205"/>
                      <a:gd name="T34" fmla="*/ 66 w 87"/>
                      <a:gd name="T35" fmla="*/ 196 h 2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
                      <a:gd name="T55" fmla="*/ 0 h 205"/>
                      <a:gd name="T56" fmla="*/ 87 w 87"/>
                      <a:gd name="T57" fmla="*/ 205 h 20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 h="205">
                        <a:moveTo>
                          <a:pt x="87" y="205"/>
                        </a:moveTo>
                        <a:lnTo>
                          <a:pt x="64" y="197"/>
                        </a:lnTo>
                        <a:lnTo>
                          <a:pt x="42" y="174"/>
                        </a:lnTo>
                        <a:lnTo>
                          <a:pt x="32" y="158"/>
                        </a:lnTo>
                        <a:lnTo>
                          <a:pt x="22" y="120"/>
                        </a:lnTo>
                        <a:lnTo>
                          <a:pt x="16" y="95"/>
                        </a:lnTo>
                        <a:lnTo>
                          <a:pt x="4" y="69"/>
                        </a:lnTo>
                        <a:lnTo>
                          <a:pt x="0" y="40"/>
                        </a:lnTo>
                        <a:lnTo>
                          <a:pt x="8" y="21"/>
                        </a:lnTo>
                        <a:lnTo>
                          <a:pt x="30" y="0"/>
                        </a:lnTo>
                        <a:lnTo>
                          <a:pt x="8" y="20"/>
                        </a:lnTo>
                        <a:lnTo>
                          <a:pt x="2" y="41"/>
                        </a:lnTo>
                        <a:lnTo>
                          <a:pt x="3" y="68"/>
                        </a:lnTo>
                        <a:lnTo>
                          <a:pt x="14" y="91"/>
                        </a:lnTo>
                        <a:lnTo>
                          <a:pt x="25" y="129"/>
                        </a:lnTo>
                        <a:lnTo>
                          <a:pt x="31" y="151"/>
                        </a:lnTo>
                        <a:lnTo>
                          <a:pt x="42" y="176"/>
                        </a:lnTo>
                        <a:lnTo>
                          <a:pt x="66" y="19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0" name="Freeform 57"/>
                  <p:cNvSpPr>
                    <a:spLocks/>
                  </p:cNvSpPr>
                  <p:nvPr/>
                </p:nvSpPr>
                <p:spPr bwMode="auto">
                  <a:xfrm>
                    <a:off x="1363" y="2791"/>
                    <a:ext cx="85" cy="205"/>
                  </a:xfrm>
                  <a:custGeom>
                    <a:avLst/>
                    <a:gdLst>
                      <a:gd name="T0" fmla="*/ 85 w 85"/>
                      <a:gd name="T1" fmla="*/ 205 h 205"/>
                      <a:gd name="T2" fmla="*/ 53 w 85"/>
                      <a:gd name="T3" fmla="*/ 178 h 205"/>
                      <a:gd name="T4" fmla="*/ 39 w 85"/>
                      <a:gd name="T5" fmla="*/ 155 h 205"/>
                      <a:gd name="T6" fmla="*/ 33 w 85"/>
                      <a:gd name="T7" fmla="*/ 133 h 205"/>
                      <a:gd name="T8" fmla="*/ 20 w 85"/>
                      <a:gd name="T9" fmla="*/ 93 h 205"/>
                      <a:gd name="T10" fmla="*/ 12 w 85"/>
                      <a:gd name="T11" fmla="*/ 67 h 205"/>
                      <a:gd name="T12" fmla="*/ 7 w 85"/>
                      <a:gd name="T13" fmla="*/ 47 h 205"/>
                      <a:gd name="T14" fmla="*/ 14 w 85"/>
                      <a:gd name="T15" fmla="*/ 24 h 205"/>
                      <a:gd name="T16" fmla="*/ 28 w 85"/>
                      <a:gd name="T17" fmla="*/ 0 h 205"/>
                      <a:gd name="T18" fmla="*/ 6 w 85"/>
                      <a:gd name="T19" fmla="*/ 20 h 205"/>
                      <a:gd name="T20" fmla="*/ 0 w 85"/>
                      <a:gd name="T21" fmla="*/ 41 h 205"/>
                      <a:gd name="T22" fmla="*/ 1 w 85"/>
                      <a:gd name="T23" fmla="*/ 68 h 205"/>
                      <a:gd name="T24" fmla="*/ 12 w 85"/>
                      <a:gd name="T25" fmla="*/ 91 h 205"/>
                      <a:gd name="T26" fmla="*/ 23 w 85"/>
                      <a:gd name="T27" fmla="*/ 129 h 205"/>
                      <a:gd name="T28" fmla="*/ 29 w 85"/>
                      <a:gd name="T29" fmla="*/ 151 h 205"/>
                      <a:gd name="T30" fmla="*/ 40 w 85"/>
                      <a:gd name="T31" fmla="*/ 176 h 205"/>
                      <a:gd name="T32" fmla="*/ 64 w 85"/>
                      <a:gd name="T33" fmla="*/ 196 h 205"/>
                      <a:gd name="T34" fmla="*/ 85 w 85"/>
                      <a:gd name="T35" fmla="*/ 205 h 2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
                      <a:gd name="T55" fmla="*/ 0 h 205"/>
                      <a:gd name="T56" fmla="*/ 85 w 85"/>
                      <a:gd name="T57" fmla="*/ 205 h 20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 h="205">
                        <a:moveTo>
                          <a:pt x="85" y="205"/>
                        </a:moveTo>
                        <a:lnTo>
                          <a:pt x="53" y="178"/>
                        </a:lnTo>
                        <a:lnTo>
                          <a:pt x="39" y="155"/>
                        </a:lnTo>
                        <a:lnTo>
                          <a:pt x="33" y="133"/>
                        </a:lnTo>
                        <a:lnTo>
                          <a:pt x="20" y="93"/>
                        </a:lnTo>
                        <a:lnTo>
                          <a:pt x="12" y="67"/>
                        </a:lnTo>
                        <a:lnTo>
                          <a:pt x="7" y="47"/>
                        </a:lnTo>
                        <a:lnTo>
                          <a:pt x="14" y="24"/>
                        </a:lnTo>
                        <a:lnTo>
                          <a:pt x="28" y="0"/>
                        </a:lnTo>
                        <a:lnTo>
                          <a:pt x="6" y="20"/>
                        </a:lnTo>
                        <a:lnTo>
                          <a:pt x="0" y="41"/>
                        </a:lnTo>
                        <a:lnTo>
                          <a:pt x="1" y="68"/>
                        </a:lnTo>
                        <a:lnTo>
                          <a:pt x="12" y="91"/>
                        </a:lnTo>
                        <a:lnTo>
                          <a:pt x="23" y="129"/>
                        </a:lnTo>
                        <a:lnTo>
                          <a:pt x="29" y="151"/>
                        </a:lnTo>
                        <a:lnTo>
                          <a:pt x="40" y="176"/>
                        </a:lnTo>
                        <a:lnTo>
                          <a:pt x="64" y="196"/>
                        </a:lnTo>
                        <a:lnTo>
                          <a:pt x="85" y="205"/>
                        </a:lnTo>
                        <a:close/>
                      </a:path>
                    </a:pathLst>
                  </a:custGeom>
                  <a:solidFill>
                    <a:srgbClr val="E040A0"/>
                  </a:solidFill>
                  <a:ln w="11113">
                    <a:solidFill>
                      <a:srgbClr val="E040A0"/>
                    </a:solidFill>
                    <a:round/>
                    <a:headEnd/>
                    <a:tailEnd/>
                  </a:ln>
                </p:spPr>
                <p:txBody>
                  <a:bodyPr/>
                  <a:lstStyle/>
                  <a:p>
                    <a:endParaRPr lang="zh-CN" altLang="en-US"/>
                  </a:p>
                </p:txBody>
              </p:sp>
              <p:grpSp>
                <p:nvGrpSpPr>
                  <p:cNvPr id="17441" name="Group 58"/>
                  <p:cNvGrpSpPr>
                    <a:grpSpLocks/>
                  </p:cNvGrpSpPr>
                  <p:nvPr/>
                </p:nvGrpSpPr>
                <p:grpSpPr bwMode="auto">
                  <a:xfrm>
                    <a:off x="1507" y="2964"/>
                    <a:ext cx="936" cy="338"/>
                    <a:chOff x="1507" y="2964"/>
                    <a:chExt cx="936" cy="338"/>
                  </a:xfrm>
                </p:grpSpPr>
                <p:sp>
                  <p:nvSpPr>
                    <p:cNvPr id="17445" name="Freeform 59"/>
                    <p:cNvSpPr>
                      <a:spLocks/>
                    </p:cNvSpPr>
                    <p:nvPr/>
                  </p:nvSpPr>
                  <p:spPr bwMode="auto">
                    <a:xfrm>
                      <a:off x="1507" y="2964"/>
                      <a:ext cx="931" cy="338"/>
                    </a:xfrm>
                    <a:custGeom>
                      <a:avLst/>
                      <a:gdLst>
                        <a:gd name="T0" fmla="*/ 224 w 931"/>
                        <a:gd name="T1" fmla="*/ 0 h 338"/>
                        <a:gd name="T2" fmla="*/ 239 w 931"/>
                        <a:gd name="T3" fmla="*/ 36 h 338"/>
                        <a:gd name="T4" fmla="*/ 274 w 931"/>
                        <a:gd name="T5" fmla="*/ 82 h 338"/>
                        <a:gd name="T6" fmla="*/ 333 w 931"/>
                        <a:gd name="T7" fmla="*/ 115 h 338"/>
                        <a:gd name="T8" fmla="*/ 415 w 931"/>
                        <a:gd name="T9" fmla="*/ 138 h 338"/>
                        <a:gd name="T10" fmla="*/ 510 w 931"/>
                        <a:gd name="T11" fmla="*/ 159 h 338"/>
                        <a:gd name="T12" fmla="*/ 587 w 931"/>
                        <a:gd name="T13" fmla="*/ 162 h 338"/>
                        <a:gd name="T14" fmla="*/ 666 w 931"/>
                        <a:gd name="T15" fmla="*/ 159 h 338"/>
                        <a:gd name="T16" fmla="*/ 681 w 931"/>
                        <a:gd name="T17" fmla="*/ 150 h 338"/>
                        <a:gd name="T18" fmla="*/ 703 w 931"/>
                        <a:gd name="T19" fmla="*/ 124 h 338"/>
                        <a:gd name="T20" fmla="*/ 722 w 931"/>
                        <a:gd name="T21" fmla="*/ 104 h 338"/>
                        <a:gd name="T22" fmla="*/ 748 w 931"/>
                        <a:gd name="T23" fmla="*/ 87 h 338"/>
                        <a:gd name="T24" fmla="*/ 756 w 931"/>
                        <a:gd name="T25" fmla="*/ 67 h 338"/>
                        <a:gd name="T26" fmla="*/ 769 w 931"/>
                        <a:gd name="T27" fmla="*/ 50 h 338"/>
                        <a:gd name="T28" fmla="*/ 787 w 931"/>
                        <a:gd name="T29" fmla="*/ 41 h 338"/>
                        <a:gd name="T30" fmla="*/ 809 w 931"/>
                        <a:gd name="T31" fmla="*/ 33 h 338"/>
                        <a:gd name="T32" fmla="*/ 842 w 931"/>
                        <a:gd name="T33" fmla="*/ 30 h 338"/>
                        <a:gd name="T34" fmla="*/ 876 w 931"/>
                        <a:gd name="T35" fmla="*/ 38 h 338"/>
                        <a:gd name="T36" fmla="*/ 906 w 931"/>
                        <a:gd name="T37" fmla="*/ 52 h 338"/>
                        <a:gd name="T38" fmla="*/ 922 w 931"/>
                        <a:gd name="T39" fmla="*/ 70 h 338"/>
                        <a:gd name="T40" fmla="*/ 929 w 931"/>
                        <a:gd name="T41" fmla="*/ 94 h 338"/>
                        <a:gd name="T42" fmla="*/ 917 w 931"/>
                        <a:gd name="T43" fmla="*/ 142 h 338"/>
                        <a:gd name="T44" fmla="*/ 928 w 931"/>
                        <a:gd name="T45" fmla="*/ 160 h 338"/>
                        <a:gd name="T46" fmla="*/ 931 w 931"/>
                        <a:gd name="T47" fmla="*/ 182 h 338"/>
                        <a:gd name="T48" fmla="*/ 924 w 931"/>
                        <a:gd name="T49" fmla="*/ 199 h 338"/>
                        <a:gd name="T50" fmla="*/ 907 w 931"/>
                        <a:gd name="T51" fmla="*/ 218 h 338"/>
                        <a:gd name="T52" fmla="*/ 896 w 931"/>
                        <a:gd name="T53" fmla="*/ 232 h 338"/>
                        <a:gd name="T54" fmla="*/ 905 w 931"/>
                        <a:gd name="T55" fmla="*/ 251 h 338"/>
                        <a:gd name="T56" fmla="*/ 902 w 931"/>
                        <a:gd name="T57" fmla="*/ 272 h 338"/>
                        <a:gd name="T58" fmla="*/ 892 w 931"/>
                        <a:gd name="T59" fmla="*/ 287 h 338"/>
                        <a:gd name="T60" fmla="*/ 883 w 931"/>
                        <a:gd name="T61" fmla="*/ 301 h 338"/>
                        <a:gd name="T62" fmla="*/ 877 w 931"/>
                        <a:gd name="T63" fmla="*/ 325 h 338"/>
                        <a:gd name="T64" fmla="*/ 867 w 931"/>
                        <a:gd name="T65" fmla="*/ 335 h 338"/>
                        <a:gd name="T66" fmla="*/ 840 w 931"/>
                        <a:gd name="T67" fmla="*/ 338 h 338"/>
                        <a:gd name="T68" fmla="*/ 800 w 931"/>
                        <a:gd name="T69" fmla="*/ 337 h 338"/>
                        <a:gd name="T70" fmla="*/ 764 w 931"/>
                        <a:gd name="T71" fmla="*/ 329 h 338"/>
                        <a:gd name="T72" fmla="*/ 722 w 931"/>
                        <a:gd name="T73" fmla="*/ 317 h 338"/>
                        <a:gd name="T74" fmla="*/ 694 w 931"/>
                        <a:gd name="T75" fmla="*/ 303 h 338"/>
                        <a:gd name="T76" fmla="*/ 675 w 931"/>
                        <a:gd name="T77" fmla="*/ 291 h 338"/>
                        <a:gd name="T78" fmla="*/ 607 w 931"/>
                        <a:gd name="T79" fmla="*/ 300 h 338"/>
                        <a:gd name="T80" fmla="*/ 516 w 931"/>
                        <a:gd name="T81" fmla="*/ 312 h 338"/>
                        <a:gd name="T82" fmla="*/ 448 w 931"/>
                        <a:gd name="T83" fmla="*/ 317 h 338"/>
                        <a:gd name="T84" fmla="*/ 379 w 931"/>
                        <a:gd name="T85" fmla="*/ 317 h 338"/>
                        <a:gd name="T86" fmla="*/ 289 w 931"/>
                        <a:gd name="T87" fmla="*/ 315 h 338"/>
                        <a:gd name="T88" fmla="*/ 235 w 931"/>
                        <a:gd name="T89" fmla="*/ 306 h 338"/>
                        <a:gd name="T90" fmla="*/ 141 w 931"/>
                        <a:gd name="T91" fmla="*/ 270 h 338"/>
                        <a:gd name="T92" fmla="*/ 82 w 931"/>
                        <a:gd name="T93" fmla="*/ 238 h 338"/>
                        <a:gd name="T94" fmla="*/ 47 w 931"/>
                        <a:gd name="T95" fmla="*/ 189 h 338"/>
                        <a:gd name="T96" fmla="*/ 23 w 931"/>
                        <a:gd name="T97" fmla="*/ 169 h 338"/>
                        <a:gd name="T98" fmla="*/ 0 w 931"/>
                        <a:gd name="T99" fmla="*/ 119 h 338"/>
                        <a:gd name="T100" fmla="*/ 42 w 931"/>
                        <a:gd name="T101" fmla="*/ 90 h 338"/>
                        <a:gd name="T102" fmla="*/ 99 w 931"/>
                        <a:gd name="T103" fmla="*/ 80 h 338"/>
                        <a:gd name="T104" fmla="*/ 163 w 931"/>
                        <a:gd name="T105" fmla="*/ 24 h 338"/>
                        <a:gd name="T106" fmla="*/ 200 w 931"/>
                        <a:gd name="T107" fmla="*/ 14 h 338"/>
                        <a:gd name="T108" fmla="*/ 224 w 931"/>
                        <a:gd name="T109" fmla="*/ 0 h 33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31"/>
                        <a:gd name="T166" fmla="*/ 0 h 338"/>
                        <a:gd name="T167" fmla="*/ 931 w 931"/>
                        <a:gd name="T168" fmla="*/ 338 h 33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31" h="338">
                          <a:moveTo>
                            <a:pt x="224" y="0"/>
                          </a:moveTo>
                          <a:lnTo>
                            <a:pt x="239" y="36"/>
                          </a:lnTo>
                          <a:lnTo>
                            <a:pt x="274" y="82"/>
                          </a:lnTo>
                          <a:lnTo>
                            <a:pt x="333" y="115"/>
                          </a:lnTo>
                          <a:lnTo>
                            <a:pt x="415" y="138"/>
                          </a:lnTo>
                          <a:lnTo>
                            <a:pt x="510" y="159"/>
                          </a:lnTo>
                          <a:lnTo>
                            <a:pt x="587" y="162"/>
                          </a:lnTo>
                          <a:lnTo>
                            <a:pt x="666" y="159"/>
                          </a:lnTo>
                          <a:lnTo>
                            <a:pt x="681" y="150"/>
                          </a:lnTo>
                          <a:lnTo>
                            <a:pt x="703" y="124"/>
                          </a:lnTo>
                          <a:lnTo>
                            <a:pt x="722" y="104"/>
                          </a:lnTo>
                          <a:lnTo>
                            <a:pt x="748" y="87"/>
                          </a:lnTo>
                          <a:lnTo>
                            <a:pt x="756" y="67"/>
                          </a:lnTo>
                          <a:lnTo>
                            <a:pt x="769" y="50"/>
                          </a:lnTo>
                          <a:lnTo>
                            <a:pt x="787" y="41"/>
                          </a:lnTo>
                          <a:lnTo>
                            <a:pt x="809" y="33"/>
                          </a:lnTo>
                          <a:lnTo>
                            <a:pt x="842" y="30"/>
                          </a:lnTo>
                          <a:lnTo>
                            <a:pt x="876" y="38"/>
                          </a:lnTo>
                          <a:lnTo>
                            <a:pt x="906" y="52"/>
                          </a:lnTo>
                          <a:lnTo>
                            <a:pt x="922" y="70"/>
                          </a:lnTo>
                          <a:lnTo>
                            <a:pt x="929" y="94"/>
                          </a:lnTo>
                          <a:lnTo>
                            <a:pt x="917" y="142"/>
                          </a:lnTo>
                          <a:lnTo>
                            <a:pt x="928" y="160"/>
                          </a:lnTo>
                          <a:lnTo>
                            <a:pt x="931" y="182"/>
                          </a:lnTo>
                          <a:lnTo>
                            <a:pt x="924" y="199"/>
                          </a:lnTo>
                          <a:lnTo>
                            <a:pt x="907" y="218"/>
                          </a:lnTo>
                          <a:lnTo>
                            <a:pt x="896" y="232"/>
                          </a:lnTo>
                          <a:lnTo>
                            <a:pt x="905" y="251"/>
                          </a:lnTo>
                          <a:lnTo>
                            <a:pt x="902" y="272"/>
                          </a:lnTo>
                          <a:lnTo>
                            <a:pt x="892" y="287"/>
                          </a:lnTo>
                          <a:lnTo>
                            <a:pt x="883" y="301"/>
                          </a:lnTo>
                          <a:lnTo>
                            <a:pt x="877" y="325"/>
                          </a:lnTo>
                          <a:lnTo>
                            <a:pt x="867" y="335"/>
                          </a:lnTo>
                          <a:lnTo>
                            <a:pt x="840" y="338"/>
                          </a:lnTo>
                          <a:lnTo>
                            <a:pt x="800" y="337"/>
                          </a:lnTo>
                          <a:lnTo>
                            <a:pt x="764" y="329"/>
                          </a:lnTo>
                          <a:lnTo>
                            <a:pt x="722" y="317"/>
                          </a:lnTo>
                          <a:lnTo>
                            <a:pt x="694" y="303"/>
                          </a:lnTo>
                          <a:lnTo>
                            <a:pt x="675" y="291"/>
                          </a:lnTo>
                          <a:lnTo>
                            <a:pt x="607" y="300"/>
                          </a:lnTo>
                          <a:lnTo>
                            <a:pt x="516" y="312"/>
                          </a:lnTo>
                          <a:lnTo>
                            <a:pt x="448" y="317"/>
                          </a:lnTo>
                          <a:lnTo>
                            <a:pt x="379" y="317"/>
                          </a:lnTo>
                          <a:lnTo>
                            <a:pt x="289" y="315"/>
                          </a:lnTo>
                          <a:lnTo>
                            <a:pt x="235" y="306"/>
                          </a:lnTo>
                          <a:lnTo>
                            <a:pt x="141" y="270"/>
                          </a:lnTo>
                          <a:lnTo>
                            <a:pt x="82" y="238"/>
                          </a:lnTo>
                          <a:lnTo>
                            <a:pt x="47" y="189"/>
                          </a:lnTo>
                          <a:lnTo>
                            <a:pt x="23" y="169"/>
                          </a:lnTo>
                          <a:lnTo>
                            <a:pt x="0" y="119"/>
                          </a:lnTo>
                          <a:lnTo>
                            <a:pt x="42" y="90"/>
                          </a:lnTo>
                          <a:lnTo>
                            <a:pt x="99" y="80"/>
                          </a:lnTo>
                          <a:lnTo>
                            <a:pt x="163" y="24"/>
                          </a:lnTo>
                          <a:lnTo>
                            <a:pt x="200" y="14"/>
                          </a:lnTo>
                          <a:lnTo>
                            <a:pt x="224" y="0"/>
                          </a:lnTo>
                          <a:close/>
                        </a:path>
                      </a:pathLst>
                    </a:custGeom>
                    <a:solidFill>
                      <a:srgbClr val="E0A080"/>
                    </a:solidFill>
                    <a:ln w="11113">
                      <a:solidFill>
                        <a:srgbClr val="000000"/>
                      </a:solidFill>
                      <a:round/>
                      <a:headEnd/>
                      <a:tailEnd/>
                    </a:ln>
                  </p:spPr>
                  <p:txBody>
                    <a:bodyPr/>
                    <a:lstStyle/>
                    <a:p>
                      <a:endParaRPr lang="zh-CN" altLang="en-US"/>
                    </a:p>
                  </p:txBody>
                </p:sp>
                <p:sp>
                  <p:nvSpPr>
                    <p:cNvPr id="17446" name="Freeform 60"/>
                    <p:cNvSpPr>
                      <a:spLocks/>
                    </p:cNvSpPr>
                    <p:nvPr/>
                  </p:nvSpPr>
                  <p:spPr bwMode="auto">
                    <a:xfrm>
                      <a:off x="2307" y="3029"/>
                      <a:ext cx="21" cy="78"/>
                    </a:xfrm>
                    <a:custGeom>
                      <a:avLst/>
                      <a:gdLst>
                        <a:gd name="T0" fmla="*/ 21 w 21"/>
                        <a:gd name="T1" fmla="*/ 0 h 78"/>
                        <a:gd name="T2" fmla="*/ 11 w 21"/>
                        <a:gd name="T3" fmla="*/ 3 h 78"/>
                        <a:gd name="T4" fmla="*/ 4 w 21"/>
                        <a:gd name="T5" fmla="*/ 14 h 78"/>
                        <a:gd name="T6" fmla="*/ 0 w 21"/>
                        <a:gd name="T7" fmla="*/ 25 h 78"/>
                        <a:gd name="T8" fmla="*/ 0 w 21"/>
                        <a:gd name="T9" fmla="*/ 35 h 78"/>
                        <a:gd name="T10" fmla="*/ 5 w 21"/>
                        <a:gd name="T11" fmla="*/ 57 h 78"/>
                        <a:gd name="T12" fmla="*/ 4 w 21"/>
                        <a:gd name="T13" fmla="*/ 78 h 78"/>
                        <a:gd name="T14" fmla="*/ 0 60000 65536"/>
                        <a:gd name="T15" fmla="*/ 0 60000 65536"/>
                        <a:gd name="T16" fmla="*/ 0 60000 65536"/>
                        <a:gd name="T17" fmla="*/ 0 60000 65536"/>
                        <a:gd name="T18" fmla="*/ 0 60000 65536"/>
                        <a:gd name="T19" fmla="*/ 0 60000 65536"/>
                        <a:gd name="T20" fmla="*/ 0 60000 65536"/>
                        <a:gd name="T21" fmla="*/ 0 w 21"/>
                        <a:gd name="T22" fmla="*/ 0 h 78"/>
                        <a:gd name="T23" fmla="*/ 21 w 21"/>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78">
                          <a:moveTo>
                            <a:pt x="21" y="0"/>
                          </a:moveTo>
                          <a:lnTo>
                            <a:pt x="11" y="3"/>
                          </a:lnTo>
                          <a:lnTo>
                            <a:pt x="4" y="14"/>
                          </a:lnTo>
                          <a:lnTo>
                            <a:pt x="0" y="25"/>
                          </a:lnTo>
                          <a:lnTo>
                            <a:pt x="0" y="35"/>
                          </a:lnTo>
                          <a:lnTo>
                            <a:pt x="5" y="57"/>
                          </a:lnTo>
                          <a:lnTo>
                            <a:pt x="4" y="78"/>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7" name="Freeform 61"/>
                    <p:cNvSpPr>
                      <a:spLocks/>
                    </p:cNvSpPr>
                    <p:nvPr/>
                  </p:nvSpPr>
                  <p:spPr bwMode="auto">
                    <a:xfrm>
                      <a:off x="2405" y="3129"/>
                      <a:ext cx="38" cy="11"/>
                    </a:xfrm>
                    <a:custGeom>
                      <a:avLst/>
                      <a:gdLst>
                        <a:gd name="T0" fmla="*/ 38 w 38"/>
                        <a:gd name="T1" fmla="*/ 5 h 11"/>
                        <a:gd name="T2" fmla="*/ 25 w 38"/>
                        <a:gd name="T3" fmla="*/ 11 h 11"/>
                        <a:gd name="T4" fmla="*/ 9 w 38"/>
                        <a:gd name="T5" fmla="*/ 8 h 11"/>
                        <a:gd name="T6" fmla="*/ 0 w 38"/>
                        <a:gd name="T7" fmla="*/ 0 h 11"/>
                        <a:gd name="T8" fmla="*/ 0 60000 65536"/>
                        <a:gd name="T9" fmla="*/ 0 60000 65536"/>
                        <a:gd name="T10" fmla="*/ 0 60000 65536"/>
                        <a:gd name="T11" fmla="*/ 0 60000 65536"/>
                        <a:gd name="T12" fmla="*/ 0 w 38"/>
                        <a:gd name="T13" fmla="*/ 0 h 11"/>
                        <a:gd name="T14" fmla="*/ 38 w 38"/>
                        <a:gd name="T15" fmla="*/ 11 h 11"/>
                      </a:gdLst>
                      <a:ahLst/>
                      <a:cxnLst>
                        <a:cxn ang="T8">
                          <a:pos x="T0" y="T1"/>
                        </a:cxn>
                        <a:cxn ang="T9">
                          <a:pos x="T2" y="T3"/>
                        </a:cxn>
                        <a:cxn ang="T10">
                          <a:pos x="T4" y="T5"/>
                        </a:cxn>
                        <a:cxn ang="T11">
                          <a:pos x="T6" y="T7"/>
                        </a:cxn>
                      </a:cxnLst>
                      <a:rect l="T12" t="T13" r="T14" b="T15"/>
                      <a:pathLst>
                        <a:path w="38" h="11">
                          <a:moveTo>
                            <a:pt x="38" y="5"/>
                          </a:moveTo>
                          <a:lnTo>
                            <a:pt x="25" y="11"/>
                          </a:lnTo>
                          <a:lnTo>
                            <a:pt x="9" y="8"/>
                          </a:lnTo>
                          <a:lnTo>
                            <a:pt x="0"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8" name="Freeform 62"/>
                    <p:cNvSpPr>
                      <a:spLocks/>
                    </p:cNvSpPr>
                    <p:nvPr/>
                  </p:nvSpPr>
                  <p:spPr bwMode="auto">
                    <a:xfrm>
                      <a:off x="2385" y="3218"/>
                      <a:ext cx="42" cy="13"/>
                    </a:xfrm>
                    <a:custGeom>
                      <a:avLst/>
                      <a:gdLst>
                        <a:gd name="T0" fmla="*/ 42 w 42"/>
                        <a:gd name="T1" fmla="*/ 0 h 13"/>
                        <a:gd name="T2" fmla="*/ 37 w 42"/>
                        <a:gd name="T3" fmla="*/ 10 h 13"/>
                        <a:gd name="T4" fmla="*/ 24 w 42"/>
                        <a:gd name="T5" fmla="*/ 13 h 13"/>
                        <a:gd name="T6" fmla="*/ 12 w 42"/>
                        <a:gd name="T7" fmla="*/ 9 h 13"/>
                        <a:gd name="T8" fmla="*/ 0 w 42"/>
                        <a:gd name="T9" fmla="*/ 2 h 13"/>
                        <a:gd name="T10" fmla="*/ 0 60000 65536"/>
                        <a:gd name="T11" fmla="*/ 0 60000 65536"/>
                        <a:gd name="T12" fmla="*/ 0 60000 65536"/>
                        <a:gd name="T13" fmla="*/ 0 60000 65536"/>
                        <a:gd name="T14" fmla="*/ 0 60000 65536"/>
                        <a:gd name="T15" fmla="*/ 0 w 42"/>
                        <a:gd name="T16" fmla="*/ 0 h 13"/>
                        <a:gd name="T17" fmla="*/ 42 w 42"/>
                        <a:gd name="T18" fmla="*/ 13 h 13"/>
                      </a:gdLst>
                      <a:ahLst/>
                      <a:cxnLst>
                        <a:cxn ang="T10">
                          <a:pos x="T0" y="T1"/>
                        </a:cxn>
                        <a:cxn ang="T11">
                          <a:pos x="T2" y="T3"/>
                        </a:cxn>
                        <a:cxn ang="T12">
                          <a:pos x="T4" y="T5"/>
                        </a:cxn>
                        <a:cxn ang="T13">
                          <a:pos x="T6" y="T7"/>
                        </a:cxn>
                        <a:cxn ang="T14">
                          <a:pos x="T8" y="T9"/>
                        </a:cxn>
                      </a:cxnLst>
                      <a:rect l="T15" t="T16" r="T17" b="T18"/>
                      <a:pathLst>
                        <a:path w="42" h="13">
                          <a:moveTo>
                            <a:pt x="42" y="0"/>
                          </a:moveTo>
                          <a:lnTo>
                            <a:pt x="37" y="10"/>
                          </a:lnTo>
                          <a:lnTo>
                            <a:pt x="24" y="13"/>
                          </a:lnTo>
                          <a:lnTo>
                            <a:pt x="12" y="9"/>
                          </a:lnTo>
                          <a:lnTo>
                            <a:pt x="0" y="2"/>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9" name="Freeform 63"/>
                    <p:cNvSpPr>
                      <a:spLocks/>
                    </p:cNvSpPr>
                    <p:nvPr/>
                  </p:nvSpPr>
                  <p:spPr bwMode="auto">
                    <a:xfrm>
                      <a:off x="2141" y="3154"/>
                      <a:ext cx="53" cy="101"/>
                    </a:xfrm>
                    <a:custGeom>
                      <a:avLst/>
                      <a:gdLst>
                        <a:gd name="T0" fmla="*/ 0 w 53"/>
                        <a:gd name="T1" fmla="*/ 0 h 101"/>
                        <a:gd name="T2" fmla="*/ 17 w 53"/>
                        <a:gd name="T3" fmla="*/ 14 h 101"/>
                        <a:gd name="T4" fmla="*/ 36 w 53"/>
                        <a:gd name="T5" fmla="*/ 36 h 101"/>
                        <a:gd name="T6" fmla="*/ 45 w 53"/>
                        <a:gd name="T7" fmla="*/ 62 h 101"/>
                        <a:gd name="T8" fmla="*/ 53 w 53"/>
                        <a:gd name="T9" fmla="*/ 78 h 101"/>
                        <a:gd name="T10" fmla="*/ 45 w 53"/>
                        <a:gd name="T11" fmla="*/ 101 h 101"/>
                        <a:gd name="T12" fmla="*/ 0 60000 65536"/>
                        <a:gd name="T13" fmla="*/ 0 60000 65536"/>
                        <a:gd name="T14" fmla="*/ 0 60000 65536"/>
                        <a:gd name="T15" fmla="*/ 0 60000 65536"/>
                        <a:gd name="T16" fmla="*/ 0 60000 65536"/>
                        <a:gd name="T17" fmla="*/ 0 60000 65536"/>
                        <a:gd name="T18" fmla="*/ 0 w 53"/>
                        <a:gd name="T19" fmla="*/ 0 h 101"/>
                        <a:gd name="T20" fmla="*/ 53 w 53"/>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53" h="101">
                          <a:moveTo>
                            <a:pt x="0" y="0"/>
                          </a:moveTo>
                          <a:lnTo>
                            <a:pt x="17" y="14"/>
                          </a:lnTo>
                          <a:lnTo>
                            <a:pt x="36" y="36"/>
                          </a:lnTo>
                          <a:lnTo>
                            <a:pt x="45" y="62"/>
                          </a:lnTo>
                          <a:lnTo>
                            <a:pt x="53" y="78"/>
                          </a:lnTo>
                          <a:lnTo>
                            <a:pt x="45" y="101"/>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0" name="Freeform 64"/>
                    <p:cNvSpPr>
                      <a:spLocks/>
                    </p:cNvSpPr>
                    <p:nvPr/>
                  </p:nvSpPr>
                  <p:spPr bwMode="auto">
                    <a:xfrm>
                      <a:off x="2312" y="3093"/>
                      <a:ext cx="54" cy="27"/>
                    </a:xfrm>
                    <a:custGeom>
                      <a:avLst/>
                      <a:gdLst>
                        <a:gd name="T0" fmla="*/ 0 w 54"/>
                        <a:gd name="T1" fmla="*/ 27 h 27"/>
                        <a:gd name="T2" fmla="*/ 10 w 54"/>
                        <a:gd name="T3" fmla="*/ 14 h 27"/>
                        <a:gd name="T4" fmla="*/ 22 w 54"/>
                        <a:gd name="T5" fmla="*/ 5 h 27"/>
                        <a:gd name="T6" fmla="*/ 35 w 54"/>
                        <a:gd name="T7" fmla="*/ 0 h 27"/>
                        <a:gd name="T8" fmla="*/ 54 w 54"/>
                        <a:gd name="T9" fmla="*/ 2 h 27"/>
                        <a:gd name="T10" fmla="*/ 0 60000 65536"/>
                        <a:gd name="T11" fmla="*/ 0 60000 65536"/>
                        <a:gd name="T12" fmla="*/ 0 60000 65536"/>
                        <a:gd name="T13" fmla="*/ 0 60000 65536"/>
                        <a:gd name="T14" fmla="*/ 0 60000 65536"/>
                        <a:gd name="T15" fmla="*/ 0 w 54"/>
                        <a:gd name="T16" fmla="*/ 0 h 27"/>
                        <a:gd name="T17" fmla="*/ 54 w 54"/>
                        <a:gd name="T18" fmla="*/ 27 h 27"/>
                      </a:gdLst>
                      <a:ahLst/>
                      <a:cxnLst>
                        <a:cxn ang="T10">
                          <a:pos x="T0" y="T1"/>
                        </a:cxn>
                        <a:cxn ang="T11">
                          <a:pos x="T2" y="T3"/>
                        </a:cxn>
                        <a:cxn ang="T12">
                          <a:pos x="T4" y="T5"/>
                        </a:cxn>
                        <a:cxn ang="T13">
                          <a:pos x="T6" y="T7"/>
                        </a:cxn>
                        <a:cxn ang="T14">
                          <a:pos x="T8" y="T9"/>
                        </a:cxn>
                      </a:cxnLst>
                      <a:rect l="T15" t="T16" r="T17" b="T18"/>
                      <a:pathLst>
                        <a:path w="54" h="27">
                          <a:moveTo>
                            <a:pt x="0" y="27"/>
                          </a:moveTo>
                          <a:lnTo>
                            <a:pt x="10" y="14"/>
                          </a:lnTo>
                          <a:lnTo>
                            <a:pt x="22" y="5"/>
                          </a:lnTo>
                          <a:lnTo>
                            <a:pt x="35" y="0"/>
                          </a:lnTo>
                          <a:lnTo>
                            <a:pt x="54" y="2"/>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1" name="Freeform 65"/>
                    <p:cNvSpPr>
                      <a:spLocks/>
                    </p:cNvSpPr>
                    <p:nvPr/>
                  </p:nvSpPr>
                  <p:spPr bwMode="auto">
                    <a:xfrm>
                      <a:off x="2354" y="3064"/>
                      <a:ext cx="35" cy="29"/>
                    </a:xfrm>
                    <a:custGeom>
                      <a:avLst/>
                      <a:gdLst>
                        <a:gd name="T0" fmla="*/ 35 w 35"/>
                        <a:gd name="T1" fmla="*/ 0 h 29"/>
                        <a:gd name="T2" fmla="*/ 24 w 35"/>
                        <a:gd name="T3" fmla="*/ 0 h 29"/>
                        <a:gd name="T4" fmla="*/ 15 w 35"/>
                        <a:gd name="T5" fmla="*/ 5 h 29"/>
                        <a:gd name="T6" fmla="*/ 8 w 35"/>
                        <a:gd name="T7" fmla="*/ 10 h 29"/>
                        <a:gd name="T8" fmla="*/ 2 w 35"/>
                        <a:gd name="T9" fmla="*/ 19 h 29"/>
                        <a:gd name="T10" fmla="*/ 0 w 35"/>
                        <a:gd name="T11" fmla="*/ 29 h 29"/>
                        <a:gd name="T12" fmla="*/ 0 60000 65536"/>
                        <a:gd name="T13" fmla="*/ 0 60000 65536"/>
                        <a:gd name="T14" fmla="*/ 0 60000 65536"/>
                        <a:gd name="T15" fmla="*/ 0 60000 65536"/>
                        <a:gd name="T16" fmla="*/ 0 60000 65536"/>
                        <a:gd name="T17" fmla="*/ 0 60000 65536"/>
                        <a:gd name="T18" fmla="*/ 0 w 35"/>
                        <a:gd name="T19" fmla="*/ 0 h 29"/>
                        <a:gd name="T20" fmla="*/ 35 w 35"/>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35" h="29">
                          <a:moveTo>
                            <a:pt x="35" y="0"/>
                          </a:moveTo>
                          <a:lnTo>
                            <a:pt x="24" y="0"/>
                          </a:lnTo>
                          <a:lnTo>
                            <a:pt x="15" y="5"/>
                          </a:lnTo>
                          <a:lnTo>
                            <a:pt x="8" y="10"/>
                          </a:lnTo>
                          <a:lnTo>
                            <a:pt x="2" y="19"/>
                          </a:lnTo>
                          <a:lnTo>
                            <a:pt x="0" y="29"/>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2" name="Freeform 66"/>
                    <p:cNvSpPr>
                      <a:spLocks/>
                    </p:cNvSpPr>
                    <p:nvPr/>
                  </p:nvSpPr>
                  <p:spPr bwMode="auto">
                    <a:xfrm>
                      <a:off x="2349" y="3024"/>
                      <a:ext cx="14" cy="41"/>
                    </a:xfrm>
                    <a:custGeom>
                      <a:avLst/>
                      <a:gdLst>
                        <a:gd name="T0" fmla="*/ 14 w 14"/>
                        <a:gd name="T1" fmla="*/ 0 h 41"/>
                        <a:gd name="T2" fmla="*/ 8 w 14"/>
                        <a:gd name="T3" fmla="*/ 5 h 41"/>
                        <a:gd name="T4" fmla="*/ 3 w 14"/>
                        <a:gd name="T5" fmla="*/ 17 h 41"/>
                        <a:gd name="T6" fmla="*/ 0 w 14"/>
                        <a:gd name="T7" fmla="*/ 29 h 41"/>
                        <a:gd name="T8" fmla="*/ 0 w 14"/>
                        <a:gd name="T9" fmla="*/ 41 h 41"/>
                        <a:gd name="T10" fmla="*/ 0 60000 65536"/>
                        <a:gd name="T11" fmla="*/ 0 60000 65536"/>
                        <a:gd name="T12" fmla="*/ 0 60000 65536"/>
                        <a:gd name="T13" fmla="*/ 0 60000 65536"/>
                        <a:gd name="T14" fmla="*/ 0 60000 65536"/>
                        <a:gd name="T15" fmla="*/ 0 w 14"/>
                        <a:gd name="T16" fmla="*/ 0 h 41"/>
                        <a:gd name="T17" fmla="*/ 14 w 14"/>
                        <a:gd name="T18" fmla="*/ 41 h 41"/>
                      </a:gdLst>
                      <a:ahLst/>
                      <a:cxnLst>
                        <a:cxn ang="T10">
                          <a:pos x="T0" y="T1"/>
                        </a:cxn>
                        <a:cxn ang="T11">
                          <a:pos x="T2" y="T3"/>
                        </a:cxn>
                        <a:cxn ang="T12">
                          <a:pos x="T4" y="T5"/>
                        </a:cxn>
                        <a:cxn ang="T13">
                          <a:pos x="T6" y="T7"/>
                        </a:cxn>
                        <a:cxn ang="T14">
                          <a:pos x="T8" y="T9"/>
                        </a:cxn>
                      </a:cxnLst>
                      <a:rect l="T15" t="T16" r="T17" b="T18"/>
                      <a:pathLst>
                        <a:path w="14" h="41">
                          <a:moveTo>
                            <a:pt x="14" y="0"/>
                          </a:moveTo>
                          <a:lnTo>
                            <a:pt x="8" y="5"/>
                          </a:lnTo>
                          <a:lnTo>
                            <a:pt x="3" y="17"/>
                          </a:lnTo>
                          <a:lnTo>
                            <a:pt x="0" y="29"/>
                          </a:lnTo>
                          <a:lnTo>
                            <a:pt x="0" y="41"/>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3" name="Freeform 67"/>
                    <p:cNvSpPr>
                      <a:spLocks/>
                    </p:cNvSpPr>
                    <p:nvPr/>
                  </p:nvSpPr>
                  <p:spPr bwMode="auto">
                    <a:xfrm>
                      <a:off x="2325" y="3042"/>
                      <a:ext cx="24" cy="23"/>
                    </a:xfrm>
                    <a:custGeom>
                      <a:avLst/>
                      <a:gdLst>
                        <a:gd name="T0" fmla="*/ 0 w 24"/>
                        <a:gd name="T1" fmla="*/ 0 h 23"/>
                        <a:gd name="T2" fmla="*/ 11 w 24"/>
                        <a:gd name="T3" fmla="*/ 5 h 23"/>
                        <a:gd name="T4" fmla="*/ 18 w 24"/>
                        <a:gd name="T5" fmla="*/ 13 h 23"/>
                        <a:gd name="T6" fmla="*/ 24 w 24"/>
                        <a:gd name="T7" fmla="*/ 23 h 23"/>
                        <a:gd name="T8" fmla="*/ 0 60000 65536"/>
                        <a:gd name="T9" fmla="*/ 0 60000 65536"/>
                        <a:gd name="T10" fmla="*/ 0 60000 65536"/>
                        <a:gd name="T11" fmla="*/ 0 60000 65536"/>
                        <a:gd name="T12" fmla="*/ 0 w 24"/>
                        <a:gd name="T13" fmla="*/ 0 h 23"/>
                        <a:gd name="T14" fmla="*/ 24 w 24"/>
                        <a:gd name="T15" fmla="*/ 23 h 23"/>
                      </a:gdLst>
                      <a:ahLst/>
                      <a:cxnLst>
                        <a:cxn ang="T8">
                          <a:pos x="T0" y="T1"/>
                        </a:cxn>
                        <a:cxn ang="T9">
                          <a:pos x="T2" y="T3"/>
                        </a:cxn>
                        <a:cxn ang="T10">
                          <a:pos x="T4" y="T5"/>
                        </a:cxn>
                        <a:cxn ang="T11">
                          <a:pos x="T6" y="T7"/>
                        </a:cxn>
                      </a:cxnLst>
                      <a:rect l="T12" t="T13" r="T14" b="T15"/>
                      <a:pathLst>
                        <a:path w="24" h="23">
                          <a:moveTo>
                            <a:pt x="0" y="0"/>
                          </a:moveTo>
                          <a:lnTo>
                            <a:pt x="11" y="5"/>
                          </a:lnTo>
                          <a:lnTo>
                            <a:pt x="18" y="13"/>
                          </a:lnTo>
                          <a:lnTo>
                            <a:pt x="24" y="23"/>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442" name="Freeform 68"/>
                  <p:cNvSpPr>
                    <a:spLocks/>
                  </p:cNvSpPr>
                  <p:nvPr/>
                </p:nvSpPr>
                <p:spPr bwMode="auto">
                  <a:xfrm>
                    <a:off x="1438" y="2867"/>
                    <a:ext cx="307" cy="247"/>
                  </a:xfrm>
                  <a:custGeom>
                    <a:avLst/>
                    <a:gdLst>
                      <a:gd name="T0" fmla="*/ 0 w 307"/>
                      <a:gd name="T1" fmla="*/ 129 h 247"/>
                      <a:gd name="T2" fmla="*/ 3 w 307"/>
                      <a:gd name="T3" fmla="*/ 157 h 247"/>
                      <a:gd name="T4" fmla="*/ 17 w 307"/>
                      <a:gd name="T5" fmla="*/ 176 h 247"/>
                      <a:gd name="T6" fmla="*/ 18 w 307"/>
                      <a:gd name="T7" fmla="*/ 180 h 247"/>
                      <a:gd name="T8" fmla="*/ 35 w 307"/>
                      <a:gd name="T9" fmla="*/ 205 h 247"/>
                      <a:gd name="T10" fmla="*/ 33 w 307"/>
                      <a:gd name="T11" fmla="*/ 209 h 247"/>
                      <a:gd name="T12" fmla="*/ 51 w 307"/>
                      <a:gd name="T13" fmla="*/ 229 h 247"/>
                      <a:gd name="T14" fmla="*/ 78 w 307"/>
                      <a:gd name="T15" fmla="*/ 247 h 247"/>
                      <a:gd name="T16" fmla="*/ 92 w 307"/>
                      <a:gd name="T17" fmla="*/ 229 h 247"/>
                      <a:gd name="T18" fmla="*/ 111 w 307"/>
                      <a:gd name="T19" fmla="*/ 213 h 247"/>
                      <a:gd name="T20" fmla="*/ 130 w 307"/>
                      <a:gd name="T21" fmla="*/ 199 h 247"/>
                      <a:gd name="T22" fmla="*/ 151 w 307"/>
                      <a:gd name="T23" fmla="*/ 197 h 247"/>
                      <a:gd name="T24" fmla="*/ 181 w 307"/>
                      <a:gd name="T25" fmla="*/ 196 h 247"/>
                      <a:gd name="T26" fmla="*/ 197 w 307"/>
                      <a:gd name="T27" fmla="*/ 175 h 247"/>
                      <a:gd name="T28" fmla="*/ 212 w 307"/>
                      <a:gd name="T29" fmla="*/ 157 h 247"/>
                      <a:gd name="T30" fmla="*/ 231 w 307"/>
                      <a:gd name="T31" fmla="*/ 146 h 247"/>
                      <a:gd name="T32" fmla="*/ 251 w 307"/>
                      <a:gd name="T33" fmla="*/ 138 h 247"/>
                      <a:gd name="T34" fmla="*/ 282 w 307"/>
                      <a:gd name="T35" fmla="*/ 132 h 247"/>
                      <a:gd name="T36" fmla="*/ 302 w 307"/>
                      <a:gd name="T37" fmla="*/ 120 h 247"/>
                      <a:gd name="T38" fmla="*/ 307 w 307"/>
                      <a:gd name="T39" fmla="*/ 108 h 247"/>
                      <a:gd name="T40" fmla="*/ 301 w 307"/>
                      <a:gd name="T41" fmla="*/ 78 h 247"/>
                      <a:gd name="T42" fmla="*/ 298 w 307"/>
                      <a:gd name="T43" fmla="*/ 79 h 247"/>
                      <a:gd name="T44" fmla="*/ 284 w 307"/>
                      <a:gd name="T45" fmla="*/ 53 h 247"/>
                      <a:gd name="T46" fmla="*/ 278 w 307"/>
                      <a:gd name="T47" fmla="*/ 40 h 247"/>
                      <a:gd name="T48" fmla="*/ 278 w 307"/>
                      <a:gd name="T49" fmla="*/ 38 h 247"/>
                      <a:gd name="T50" fmla="*/ 266 w 307"/>
                      <a:gd name="T51" fmla="*/ 21 h 247"/>
                      <a:gd name="T52" fmla="*/ 243 w 307"/>
                      <a:gd name="T53" fmla="*/ 0 h 247"/>
                      <a:gd name="T54" fmla="*/ 203 w 307"/>
                      <a:gd name="T55" fmla="*/ 17 h 247"/>
                      <a:gd name="T56" fmla="*/ 179 w 307"/>
                      <a:gd name="T57" fmla="*/ 50 h 247"/>
                      <a:gd name="T58" fmla="*/ 148 w 307"/>
                      <a:gd name="T59" fmla="*/ 64 h 247"/>
                      <a:gd name="T60" fmla="*/ 101 w 307"/>
                      <a:gd name="T61" fmla="*/ 82 h 247"/>
                      <a:gd name="T62" fmla="*/ 87 w 307"/>
                      <a:gd name="T63" fmla="*/ 106 h 247"/>
                      <a:gd name="T64" fmla="*/ 66 w 307"/>
                      <a:gd name="T65" fmla="*/ 108 h 247"/>
                      <a:gd name="T66" fmla="*/ 37 w 307"/>
                      <a:gd name="T67" fmla="*/ 120 h 247"/>
                      <a:gd name="T68" fmla="*/ 0 w 307"/>
                      <a:gd name="T69" fmla="*/ 129 h 24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7"/>
                      <a:gd name="T106" fmla="*/ 0 h 247"/>
                      <a:gd name="T107" fmla="*/ 307 w 307"/>
                      <a:gd name="T108" fmla="*/ 247 h 24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7" h="247">
                        <a:moveTo>
                          <a:pt x="0" y="129"/>
                        </a:moveTo>
                        <a:lnTo>
                          <a:pt x="3" y="157"/>
                        </a:lnTo>
                        <a:lnTo>
                          <a:pt x="17" y="176"/>
                        </a:lnTo>
                        <a:lnTo>
                          <a:pt x="18" y="180"/>
                        </a:lnTo>
                        <a:lnTo>
                          <a:pt x="35" y="205"/>
                        </a:lnTo>
                        <a:lnTo>
                          <a:pt x="33" y="209"/>
                        </a:lnTo>
                        <a:lnTo>
                          <a:pt x="51" y="229"/>
                        </a:lnTo>
                        <a:lnTo>
                          <a:pt x="78" y="247"/>
                        </a:lnTo>
                        <a:lnTo>
                          <a:pt x="92" y="229"/>
                        </a:lnTo>
                        <a:lnTo>
                          <a:pt x="111" y="213"/>
                        </a:lnTo>
                        <a:lnTo>
                          <a:pt x="130" y="199"/>
                        </a:lnTo>
                        <a:lnTo>
                          <a:pt x="151" y="197"/>
                        </a:lnTo>
                        <a:lnTo>
                          <a:pt x="181" y="196"/>
                        </a:lnTo>
                        <a:lnTo>
                          <a:pt x="197" y="175"/>
                        </a:lnTo>
                        <a:lnTo>
                          <a:pt x="212" y="157"/>
                        </a:lnTo>
                        <a:lnTo>
                          <a:pt x="231" y="146"/>
                        </a:lnTo>
                        <a:lnTo>
                          <a:pt x="251" y="138"/>
                        </a:lnTo>
                        <a:lnTo>
                          <a:pt x="282" y="132"/>
                        </a:lnTo>
                        <a:lnTo>
                          <a:pt x="302" y="120"/>
                        </a:lnTo>
                        <a:lnTo>
                          <a:pt x="307" y="108"/>
                        </a:lnTo>
                        <a:lnTo>
                          <a:pt x="301" y="78"/>
                        </a:lnTo>
                        <a:lnTo>
                          <a:pt x="298" y="79"/>
                        </a:lnTo>
                        <a:lnTo>
                          <a:pt x="284" y="53"/>
                        </a:lnTo>
                        <a:lnTo>
                          <a:pt x="278" y="40"/>
                        </a:lnTo>
                        <a:lnTo>
                          <a:pt x="278" y="38"/>
                        </a:lnTo>
                        <a:lnTo>
                          <a:pt x="266" y="21"/>
                        </a:lnTo>
                        <a:lnTo>
                          <a:pt x="243" y="0"/>
                        </a:lnTo>
                        <a:lnTo>
                          <a:pt x="203" y="17"/>
                        </a:lnTo>
                        <a:lnTo>
                          <a:pt x="179" y="50"/>
                        </a:lnTo>
                        <a:lnTo>
                          <a:pt x="148" y="64"/>
                        </a:lnTo>
                        <a:lnTo>
                          <a:pt x="101" y="82"/>
                        </a:lnTo>
                        <a:lnTo>
                          <a:pt x="87" y="106"/>
                        </a:lnTo>
                        <a:lnTo>
                          <a:pt x="66" y="108"/>
                        </a:lnTo>
                        <a:lnTo>
                          <a:pt x="37" y="120"/>
                        </a:lnTo>
                        <a:lnTo>
                          <a:pt x="0" y="129"/>
                        </a:lnTo>
                        <a:close/>
                      </a:path>
                    </a:pathLst>
                  </a:custGeom>
                  <a:solidFill>
                    <a:srgbClr val="E040A0"/>
                  </a:solidFill>
                  <a:ln w="11113">
                    <a:solidFill>
                      <a:srgbClr val="000000"/>
                    </a:solidFill>
                    <a:round/>
                    <a:headEnd/>
                    <a:tailEnd/>
                  </a:ln>
                </p:spPr>
                <p:txBody>
                  <a:bodyPr/>
                  <a:lstStyle/>
                  <a:p>
                    <a:endParaRPr lang="zh-CN" altLang="en-US"/>
                  </a:p>
                </p:txBody>
              </p:sp>
              <p:sp>
                <p:nvSpPr>
                  <p:cNvPr id="17443" name="Freeform 69"/>
                  <p:cNvSpPr>
                    <a:spLocks/>
                  </p:cNvSpPr>
                  <p:nvPr/>
                </p:nvSpPr>
                <p:spPr bwMode="auto">
                  <a:xfrm>
                    <a:off x="1568" y="2424"/>
                    <a:ext cx="358" cy="291"/>
                  </a:xfrm>
                  <a:custGeom>
                    <a:avLst/>
                    <a:gdLst>
                      <a:gd name="T0" fmla="*/ 0 w 358"/>
                      <a:gd name="T1" fmla="*/ 0 h 291"/>
                      <a:gd name="T2" fmla="*/ 54 w 358"/>
                      <a:gd name="T3" fmla="*/ 30 h 291"/>
                      <a:gd name="T4" fmla="*/ 104 w 358"/>
                      <a:gd name="T5" fmla="*/ 60 h 291"/>
                      <a:gd name="T6" fmla="*/ 145 w 358"/>
                      <a:gd name="T7" fmla="*/ 79 h 291"/>
                      <a:gd name="T8" fmla="*/ 187 w 358"/>
                      <a:gd name="T9" fmla="*/ 101 h 291"/>
                      <a:gd name="T10" fmla="*/ 246 w 358"/>
                      <a:gd name="T11" fmla="*/ 131 h 291"/>
                      <a:gd name="T12" fmla="*/ 282 w 358"/>
                      <a:gd name="T13" fmla="*/ 188 h 291"/>
                      <a:gd name="T14" fmla="*/ 310 w 358"/>
                      <a:gd name="T15" fmla="*/ 288 h 291"/>
                      <a:gd name="T16" fmla="*/ 337 w 358"/>
                      <a:gd name="T17" fmla="*/ 206 h 291"/>
                      <a:gd name="T18" fmla="*/ 358 w 358"/>
                      <a:gd name="T19" fmla="*/ 152 h 291"/>
                      <a:gd name="T20" fmla="*/ 355 w 358"/>
                      <a:gd name="T21" fmla="*/ 110 h 291"/>
                      <a:gd name="T22" fmla="*/ 357 w 358"/>
                      <a:gd name="T23" fmla="*/ 152 h 291"/>
                      <a:gd name="T24" fmla="*/ 334 w 358"/>
                      <a:gd name="T25" fmla="*/ 205 h 291"/>
                      <a:gd name="T26" fmla="*/ 314 w 358"/>
                      <a:gd name="T27" fmla="*/ 291 h 291"/>
                      <a:gd name="T28" fmla="*/ 283 w 358"/>
                      <a:gd name="T29" fmla="*/ 186 h 291"/>
                      <a:gd name="T30" fmla="*/ 246 w 358"/>
                      <a:gd name="T31" fmla="*/ 132 h 291"/>
                      <a:gd name="T32" fmla="*/ 186 w 358"/>
                      <a:gd name="T33" fmla="*/ 101 h 291"/>
                      <a:gd name="T34" fmla="*/ 144 w 358"/>
                      <a:gd name="T35" fmla="*/ 81 h 291"/>
                      <a:gd name="T36" fmla="*/ 103 w 358"/>
                      <a:gd name="T37" fmla="*/ 60 h 291"/>
                      <a:gd name="T38" fmla="*/ 52 w 358"/>
                      <a:gd name="T39" fmla="*/ 30 h 291"/>
                      <a:gd name="T40" fmla="*/ 0 w 358"/>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8"/>
                      <a:gd name="T64" fmla="*/ 0 h 291"/>
                      <a:gd name="T65" fmla="*/ 358 w 358"/>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8" h="291">
                        <a:moveTo>
                          <a:pt x="0" y="0"/>
                        </a:moveTo>
                        <a:lnTo>
                          <a:pt x="54" y="30"/>
                        </a:lnTo>
                        <a:lnTo>
                          <a:pt x="104" y="60"/>
                        </a:lnTo>
                        <a:lnTo>
                          <a:pt x="145" y="79"/>
                        </a:lnTo>
                        <a:lnTo>
                          <a:pt x="187" y="101"/>
                        </a:lnTo>
                        <a:lnTo>
                          <a:pt x="246" y="131"/>
                        </a:lnTo>
                        <a:lnTo>
                          <a:pt x="282" y="188"/>
                        </a:lnTo>
                        <a:lnTo>
                          <a:pt x="310" y="288"/>
                        </a:lnTo>
                        <a:lnTo>
                          <a:pt x="337" y="206"/>
                        </a:lnTo>
                        <a:lnTo>
                          <a:pt x="358" y="152"/>
                        </a:lnTo>
                        <a:lnTo>
                          <a:pt x="355" y="110"/>
                        </a:lnTo>
                        <a:lnTo>
                          <a:pt x="357" y="152"/>
                        </a:lnTo>
                        <a:lnTo>
                          <a:pt x="334" y="205"/>
                        </a:lnTo>
                        <a:lnTo>
                          <a:pt x="314" y="291"/>
                        </a:lnTo>
                        <a:lnTo>
                          <a:pt x="283" y="186"/>
                        </a:lnTo>
                        <a:lnTo>
                          <a:pt x="246" y="132"/>
                        </a:lnTo>
                        <a:lnTo>
                          <a:pt x="186" y="101"/>
                        </a:lnTo>
                        <a:lnTo>
                          <a:pt x="144" y="81"/>
                        </a:lnTo>
                        <a:lnTo>
                          <a:pt x="103" y="60"/>
                        </a:lnTo>
                        <a:lnTo>
                          <a:pt x="52" y="30"/>
                        </a:lnTo>
                        <a:lnTo>
                          <a:pt x="0" y="0"/>
                        </a:lnTo>
                        <a:close/>
                      </a:path>
                    </a:pathLst>
                  </a:custGeom>
                  <a:solidFill>
                    <a:srgbClr val="E040A0"/>
                  </a:solidFill>
                  <a:ln w="11113">
                    <a:solidFill>
                      <a:srgbClr val="000000"/>
                    </a:solidFill>
                    <a:round/>
                    <a:headEnd/>
                    <a:tailEnd/>
                  </a:ln>
                </p:spPr>
                <p:txBody>
                  <a:bodyPr/>
                  <a:lstStyle/>
                  <a:p>
                    <a:endParaRPr lang="zh-CN" altLang="en-US"/>
                  </a:p>
                </p:txBody>
              </p:sp>
              <p:sp>
                <p:nvSpPr>
                  <p:cNvPr id="17444" name="Freeform 70"/>
                  <p:cNvSpPr>
                    <a:spLocks/>
                  </p:cNvSpPr>
                  <p:nvPr/>
                </p:nvSpPr>
                <p:spPr bwMode="auto">
                  <a:xfrm>
                    <a:off x="1607" y="2677"/>
                    <a:ext cx="139" cy="249"/>
                  </a:xfrm>
                  <a:custGeom>
                    <a:avLst/>
                    <a:gdLst>
                      <a:gd name="T0" fmla="*/ 65 w 139"/>
                      <a:gd name="T1" fmla="*/ 189 h 249"/>
                      <a:gd name="T2" fmla="*/ 25 w 139"/>
                      <a:gd name="T3" fmla="*/ 151 h 249"/>
                      <a:gd name="T4" fmla="*/ 12 w 139"/>
                      <a:gd name="T5" fmla="*/ 112 h 249"/>
                      <a:gd name="T6" fmla="*/ 7 w 139"/>
                      <a:gd name="T7" fmla="*/ 71 h 249"/>
                      <a:gd name="T8" fmla="*/ 1 w 139"/>
                      <a:gd name="T9" fmla="*/ 15 h 249"/>
                      <a:gd name="T10" fmla="*/ 14 w 139"/>
                      <a:gd name="T11" fmla="*/ 5 h 249"/>
                      <a:gd name="T12" fmla="*/ 25 w 139"/>
                      <a:gd name="T13" fmla="*/ 4 h 249"/>
                      <a:gd name="T14" fmla="*/ 33 w 139"/>
                      <a:gd name="T15" fmla="*/ 38 h 249"/>
                      <a:gd name="T16" fmla="*/ 51 w 139"/>
                      <a:gd name="T17" fmla="*/ 58 h 249"/>
                      <a:gd name="T18" fmla="*/ 58 w 139"/>
                      <a:gd name="T19" fmla="*/ 103 h 249"/>
                      <a:gd name="T20" fmla="*/ 70 w 139"/>
                      <a:gd name="T21" fmla="*/ 137 h 249"/>
                      <a:gd name="T22" fmla="*/ 98 w 139"/>
                      <a:gd name="T23" fmla="*/ 166 h 249"/>
                      <a:gd name="T24" fmla="*/ 119 w 139"/>
                      <a:gd name="T25" fmla="*/ 202 h 249"/>
                      <a:gd name="T26" fmla="*/ 139 w 139"/>
                      <a:gd name="T27" fmla="*/ 249 h 249"/>
                      <a:gd name="T28" fmla="*/ 116 w 139"/>
                      <a:gd name="T29" fmla="*/ 202 h 249"/>
                      <a:gd name="T30" fmla="*/ 95 w 139"/>
                      <a:gd name="T31" fmla="*/ 165 h 249"/>
                      <a:gd name="T32" fmla="*/ 68 w 139"/>
                      <a:gd name="T33" fmla="*/ 136 h 249"/>
                      <a:gd name="T34" fmla="*/ 57 w 139"/>
                      <a:gd name="T35" fmla="*/ 103 h 249"/>
                      <a:gd name="T36" fmla="*/ 54 w 139"/>
                      <a:gd name="T37" fmla="*/ 59 h 249"/>
                      <a:gd name="T38" fmla="*/ 33 w 139"/>
                      <a:gd name="T39" fmla="*/ 42 h 249"/>
                      <a:gd name="T40" fmla="*/ 29 w 139"/>
                      <a:gd name="T41" fmla="*/ 0 h 249"/>
                      <a:gd name="T42" fmla="*/ 16 w 139"/>
                      <a:gd name="T43" fmla="*/ 4 h 249"/>
                      <a:gd name="T44" fmla="*/ 0 w 139"/>
                      <a:gd name="T45" fmla="*/ 15 h 249"/>
                      <a:gd name="T46" fmla="*/ 2 w 139"/>
                      <a:gd name="T47" fmla="*/ 38 h 249"/>
                      <a:gd name="T48" fmla="*/ 7 w 139"/>
                      <a:gd name="T49" fmla="*/ 73 h 249"/>
                      <a:gd name="T50" fmla="*/ 12 w 139"/>
                      <a:gd name="T51" fmla="*/ 106 h 249"/>
                      <a:gd name="T52" fmla="*/ 25 w 139"/>
                      <a:gd name="T53" fmla="*/ 149 h 2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9"/>
                      <a:gd name="T82" fmla="*/ 0 h 249"/>
                      <a:gd name="T83" fmla="*/ 139 w 139"/>
                      <a:gd name="T84" fmla="*/ 249 h 24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9" h="249">
                        <a:moveTo>
                          <a:pt x="65" y="189"/>
                        </a:moveTo>
                        <a:lnTo>
                          <a:pt x="25" y="151"/>
                        </a:lnTo>
                        <a:lnTo>
                          <a:pt x="12" y="112"/>
                        </a:lnTo>
                        <a:lnTo>
                          <a:pt x="7" y="71"/>
                        </a:lnTo>
                        <a:lnTo>
                          <a:pt x="1" y="15"/>
                        </a:lnTo>
                        <a:lnTo>
                          <a:pt x="14" y="5"/>
                        </a:lnTo>
                        <a:lnTo>
                          <a:pt x="25" y="4"/>
                        </a:lnTo>
                        <a:lnTo>
                          <a:pt x="33" y="38"/>
                        </a:lnTo>
                        <a:lnTo>
                          <a:pt x="51" y="58"/>
                        </a:lnTo>
                        <a:lnTo>
                          <a:pt x="58" y="103"/>
                        </a:lnTo>
                        <a:lnTo>
                          <a:pt x="70" y="137"/>
                        </a:lnTo>
                        <a:lnTo>
                          <a:pt x="98" y="166"/>
                        </a:lnTo>
                        <a:lnTo>
                          <a:pt x="119" y="202"/>
                        </a:lnTo>
                        <a:lnTo>
                          <a:pt x="139" y="249"/>
                        </a:lnTo>
                        <a:lnTo>
                          <a:pt x="116" y="202"/>
                        </a:lnTo>
                        <a:lnTo>
                          <a:pt x="95" y="165"/>
                        </a:lnTo>
                        <a:lnTo>
                          <a:pt x="68" y="136"/>
                        </a:lnTo>
                        <a:lnTo>
                          <a:pt x="57" y="103"/>
                        </a:lnTo>
                        <a:lnTo>
                          <a:pt x="54" y="59"/>
                        </a:lnTo>
                        <a:lnTo>
                          <a:pt x="33" y="42"/>
                        </a:lnTo>
                        <a:lnTo>
                          <a:pt x="29" y="0"/>
                        </a:lnTo>
                        <a:lnTo>
                          <a:pt x="16" y="4"/>
                        </a:lnTo>
                        <a:lnTo>
                          <a:pt x="0" y="15"/>
                        </a:lnTo>
                        <a:lnTo>
                          <a:pt x="2" y="38"/>
                        </a:lnTo>
                        <a:lnTo>
                          <a:pt x="7" y="73"/>
                        </a:lnTo>
                        <a:lnTo>
                          <a:pt x="12" y="106"/>
                        </a:lnTo>
                        <a:lnTo>
                          <a:pt x="25" y="149"/>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sp>
          <p:nvSpPr>
            <p:cNvPr id="17430" name="Rectangle 83"/>
            <p:cNvSpPr>
              <a:spLocks noChangeArrowheads="1"/>
            </p:cNvSpPr>
            <p:nvPr/>
          </p:nvSpPr>
          <p:spPr bwMode="auto">
            <a:xfrm>
              <a:off x="2426" y="2977"/>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t>教师</a:t>
              </a:r>
            </a:p>
          </p:txBody>
        </p:sp>
      </p:grpSp>
      <p:grpSp>
        <p:nvGrpSpPr>
          <p:cNvPr id="21" name="Group 90"/>
          <p:cNvGrpSpPr>
            <a:grpSpLocks/>
          </p:cNvGrpSpPr>
          <p:nvPr/>
        </p:nvGrpSpPr>
        <p:grpSpPr bwMode="auto">
          <a:xfrm>
            <a:off x="5435600" y="3057525"/>
            <a:ext cx="1222375" cy="2028825"/>
            <a:chOff x="3424" y="1926"/>
            <a:chExt cx="770" cy="1278"/>
          </a:xfrm>
        </p:grpSpPr>
        <p:grpSp>
          <p:nvGrpSpPr>
            <p:cNvPr id="17417" name="Group 86"/>
            <p:cNvGrpSpPr>
              <a:grpSpLocks/>
            </p:cNvGrpSpPr>
            <p:nvPr/>
          </p:nvGrpSpPr>
          <p:grpSpPr bwMode="auto">
            <a:xfrm>
              <a:off x="3424" y="1926"/>
              <a:ext cx="770" cy="940"/>
              <a:chOff x="3560" y="2152"/>
              <a:chExt cx="770" cy="940"/>
            </a:xfrm>
          </p:grpSpPr>
          <p:sp>
            <p:nvSpPr>
              <p:cNvPr id="17419" name="Freeform 71"/>
              <p:cNvSpPr>
                <a:spLocks/>
              </p:cNvSpPr>
              <p:nvPr/>
            </p:nvSpPr>
            <p:spPr bwMode="auto">
              <a:xfrm>
                <a:off x="3560" y="2152"/>
                <a:ext cx="672" cy="856"/>
              </a:xfrm>
              <a:custGeom>
                <a:avLst/>
                <a:gdLst>
                  <a:gd name="T0" fmla="*/ 0 w 1446"/>
                  <a:gd name="T1" fmla="*/ 0 h 2062"/>
                  <a:gd name="T2" fmla="*/ 0 w 1446"/>
                  <a:gd name="T3" fmla="*/ 0 h 2062"/>
                  <a:gd name="T4" fmla="*/ 0 w 1446"/>
                  <a:gd name="T5" fmla="*/ 0 h 2062"/>
                  <a:gd name="T6" fmla="*/ 0 w 1446"/>
                  <a:gd name="T7" fmla="*/ 0 h 2062"/>
                  <a:gd name="T8" fmla="*/ 0 w 1446"/>
                  <a:gd name="T9" fmla="*/ 0 h 2062"/>
                  <a:gd name="T10" fmla="*/ 0 w 1446"/>
                  <a:gd name="T11" fmla="*/ 0 h 2062"/>
                  <a:gd name="T12" fmla="*/ 0 w 1446"/>
                  <a:gd name="T13" fmla="*/ 0 h 2062"/>
                  <a:gd name="T14" fmla="*/ 0 w 1446"/>
                  <a:gd name="T15" fmla="*/ 0 h 2062"/>
                  <a:gd name="T16" fmla="*/ 0 w 1446"/>
                  <a:gd name="T17" fmla="*/ 0 h 2062"/>
                  <a:gd name="T18" fmla="*/ 0 w 1446"/>
                  <a:gd name="T19" fmla="*/ 0 h 2062"/>
                  <a:gd name="T20" fmla="*/ 0 w 1446"/>
                  <a:gd name="T21" fmla="*/ 0 h 2062"/>
                  <a:gd name="T22" fmla="*/ 0 w 1446"/>
                  <a:gd name="T23" fmla="*/ 0 h 2062"/>
                  <a:gd name="T24" fmla="*/ 0 w 1446"/>
                  <a:gd name="T25" fmla="*/ 0 h 2062"/>
                  <a:gd name="T26" fmla="*/ 0 w 1446"/>
                  <a:gd name="T27" fmla="*/ 0 h 20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46"/>
                  <a:gd name="T43" fmla="*/ 0 h 2062"/>
                  <a:gd name="T44" fmla="*/ 1446 w 1446"/>
                  <a:gd name="T45" fmla="*/ 2062 h 20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46" h="2062">
                    <a:moveTo>
                      <a:pt x="0" y="215"/>
                    </a:moveTo>
                    <a:lnTo>
                      <a:pt x="1312" y="6"/>
                    </a:lnTo>
                    <a:lnTo>
                      <a:pt x="1350" y="0"/>
                    </a:lnTo>
                    <a:lnTo>
                      <a:pt x="1378" y="0"/>
                    </a:lnTo>
                    <a:lnTo>
                      <a:pt x="1408" y="6"/>
                    </a:lnTo>
                    <a:lnTo>
                      <a:pt x="1424" y="16"/>
                    </a:lnTo>
                    <a:lnTo>
                      <a:pt x="1435" y="24"/>
                    </a:lnTo>
                    <a:lnTo>
                      <a:pt x="1441" y="43"/>
                    </a:lnTo>
                    <a:lnTo>
                      <a:pt x="1444" y="58"/>
                    </a:lnTo>
                    <a:lnTo>
                      <a:pt x="1446" y="82"/>
                    </a:lnTo>
                    <a:lnTo>
                      <a:pt x="1444" y="164"/>
                    </a:lnTo>
                    <a:lnTo>
                      <a:pt x="1444" y="1793"/>
                    </a:lnTo>
                    <a:lnTo>
                      <a:pt x="0" y="2062"/>
                    </a:lnTo>
                    <a:lnTo>
                      <a:pt x="0" y="215"/>
                    </a:lnTo>
                    <a:close/>
                  </a:path>
                </a:pathLst>
              </a:custGeom>
              <a:solidFill>
                <a:srgbClr val="00007F"/>
              </a:solidFill>
              <a:ln w="7938">
                <a:solidFill>
                  <a:srgbClr val="000000"/>
                </a:solidFill>
                <a:round/>
                <a:headEnd/>
                <a:tailEnd/>
              </a:ln>
            </p:spPr>
            <p:txBody>
              <a:bodyPr/>
              <a:lstStyle/>
              <a:p>
                <a:endParaRPr lang="zh-CN" altLang="en-US"/>
              </a:p>
            </p:txBody>
          </p:sp>
          <p:sp>
            <p:nvSpPr>
              <p:cNvPr id="17420" name="Rectangle 72"/>
              <p:cNvSpPr>
                <a:spLocks noChangeArrowheads="1"/>
              </p:cNvSpPr>
              <p:nvPr/>
            </p:nvSpPr>
            <p:spPr bwMode="auto">
              <a:xfrm>
                <a:off x="3560" y="2152"/>
                <a:ext cx="770"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7421" name="Freeform 73"/>
              <p:cNvSpPr>
                <a:spLocks/>
              </p:cNvSpPr>
              <p:nvPr/>
            </p:nvSpPr>
            <p:spPr bwMode="auto">
              <a:xfrm>
                <a:off x="3712" y="2205"/>
                <a:ext cx="612" cy="883"/>
              </a:xfrm>
              <a:custGeom>
                <a:avLst/>
                <a:gdLst>
                  <a:gd name="T0" fmla="*/ 0 w 1315"/>
                  <a:gd name="T1" fmla="*/ 0 h 2127"/>
                  <a:gd name="T2" fmla="*/ 0 w 1315"/>
                  <a:gd name="T3" fmla="*/ 0 h 2127"/>
                  <a:gd name="T4" fmla="*/ 0 w 1315"/>
                  <a:gd name="T5" fmla="*/ 0 h 2127"/>
                  <a:gd name="T6" fmla="*/ 0 w 1315"/>
                  <a:gd name="T7" fmla="*/ 0 h 2127"/>
                  <a:gd name="T8" fmla="*/ 0 w 1315"/>
                  <a:gd name="T9" fmla="*/ 0 h 2127"/>
                  <a:gd name="T10" fmla="*/ 0 w 1315"/>
                  <a:gd name="T11" fmla="*/ 0 h 2127"/>
                  <a:gd name="T12" fmla="*/ 0 w 1315"/>
                  <a:gd name="T13" fmla="*/ 0 h 2127"/>
                  <a:gd name="T14" fmla="*/ 0 w 1315"/>
                  <a:gd name="T15" fmla="*/ 0 h 2127"/>
                  <a:gd name="T16" fmla="*/ 0 w 1315"/>
                  <a:gd name="T17" fmla="*/ 0 h 2127"/>
                  <a:gd name="T18" fmla="*/ 0 w 1315"/>
                  <a:gd name="T19" fmla="*/ 0 h 2127"/>
                  <a:gd name="T20" fmla="*/ 0 w 1315"/>
                  <a:gd name="T21" fmla="*/ 0 h 2127"/>
                  <a:gd name="T22" fmla="*/ 0 w 1315"/>
                  <a:gd name="T23" fmla="*/ 0 h 2127"/>
                  <a:gd name="T24" fmla="*/ 0 w 1315"/>
                  <a:gd name="T25" fmla="*/ 0 h 2127"/>
                  <a:gd name="T26" fmla="*/ 0 w 1315"/>
                  <a:gd name="T27" fmla="*/ 0 h 2127"/>
                  <a:gd name="T28" fmla="*/ 0 w 1315"/>
                  <a:gd name="T29" fmla="*/ 0 h 2127"/>
                  <a:gd name="T30" fmla="*/ 0 w 1315"/>
                  <a:gd name="T31" fmla="*/ 0 h 2127"/>
                  <a:gd name="T32" fmla="*/ 0 w 1315"/>
                  <a:gd name="T33" fmla="*/ 0 h 2127"/>
                  <a:gd name="T34" fmla="*/ 0 w 1315"/>
                  <a:gd name="T35" fmla="*/ 0 h 2127"/>
                  <a:gd name="T36" fmla="*/ 0 w 1315"/>
                  <a:gd name="T37" fmla="*/ 0 h 2127"/>
                  <a:gd name="T38" fmla="*/ 0 w 1315"/>
                  <a:gd name="T39" fmla="*/ 0 h 2127"/>
                  <a:gd name="T40" fmla="*/ 0 w 1315"/>
                  <a:gd name="T41" fmla="*/ 0 h 2127"/>
                  <a:gd name="T42" fmla="*/ 0 w 1315"/>
                  <a:gd name="T43" fmla="*/ 0 h 21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15"/>
                  <a:gd name="T67" fmla="*/ 0 h 2127"/>
                  <a:gd name="T68" fmla="*/ 1315 w 1315"/>
                  <a:gd name="T69" fmla="*/ 2127 h 21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15" h="2127">
                    <a:moveTo>
                      <a:pt x="0" y="279"/>
                    </a:moveTo>
                    <a:lnTo>
                      <a:pt x="0" y="2127"/>
                    </a:lnTo>
                    <a:lnTo>
                      <a:pt x="1227" y="1787"/>
                    </a:lnTo>
                    <a:lnTo>
                      <a:pt x="1250" y="1782"/>
                    </a:lnTo>
                    <a:lnTo>
                      <a:pt x="1284" y="1771"/>
                    </a:lnTo>
                    <a:lnTo>
                      <a:pt x="1301" y="1759"/>
                    </a:lnTo>
                    <a:lnTo>
                      <a:pt x="1310" y="1746"/>
                    </a:lnTo>
                    <a:lnTo>
                      <a:pt x="1314" y="1724"/>
                    </a:lnTo>
                    <a:lnTo>
                      <a:pt x="1314" y="1709"/>
                    </a:lnTo>
                    <a:lnTo>
                      <a:pt x="1314" y="1686"/>
                    </a:lnTo>
                    <a:lnTo>
                      <a:pt x="1314" y="1653"/>
                    </a:lnTo>
                    <a:lnTo>
                      <a:pt x="1314" y="83"/>
                    </a:lnTo>
                    <a:lnTo>
                      <a:pt x="1315" y="54"/>
                    </a:lnTo>
                    <a:lnTo>
                      <a:pt x="1307" y="29"/>
                    </a:lnTo>
                    <a:lnTo>
                      <a:pt x="1298" y="16"/>
                    </a:lnTo>
                    <a:lnTo>
                      <a:pt x="1284" y="6"/>
                    </a:lnTo>
                    <a:lnTo>
                      <a:pt x="1268" y="0"/>
                    </a:lnTo>
                    <a:lnTo>
                      <a:pt x="1248" y="0"/>
                    </a:lnTo>
                    <a:lnTo>
                      <a:pt x="1225" y="1"/>
                    </a:lnTo>
                    <a:lnTo>
                      <a:pt x="1206" y="5"/>
                    </a:lnTo>
                    <a:lnTo>
                      <a:pt x="1181" y="9"/>
                    </a:lnTo>
                    <a:lnTo>
                      <a:pt x="0" y="279"/>
                    </a:lnTo>
                    <a:close/>
                  </a:path>
                </a:pathLst>
              </a:custGeom>
              <a:solidFill>
                <a:srgbClr val="339966"/>
              </a:solidFill>
              <a:ln w="7938">
                <a:solidFill>
                  <a:srgbClr val="000000"/>
                </a:solidFill>
                <a:round/>
                <a:headEnd/>
                <a:tailEnd/>
              </a:ln>
            </p:spPr>
            <p:txBody>
              <a:bodyPr/>
              <a:lstStyle/>
              <a:p>
                <a:endParaRPr lang="zh-CN" altLang="en-US"/>
              </a:p>
            </p:txBody>
          </p:sp>
          <p:grpSp>
            <p:nvGrpSpPr>
              <p:cNvPr id="17422" name="Group 74"/>
              <p:cNvGrpSpPr>
                <a:grpSpLocks/>
              </p:cNvGrpSpPr>
              <p:nvPr/>
            </p:nvGrpSpPr>
            <p:grpSpPr bwMode="auto">
              <a:xfrm>
                <a:off x="3618" y="2241"/>
                <a:ext cx="109" cy="85"/>
                <a:chOff x="3950" y="299"/>
                <a:chExt cx="118" cy="103"/>
              </a:xfrm>
            </p:grpSpPr>
            <p:sp>
              <p:nvSpPr>
                <p:cNvPr id="17427" name="Freeform 75"/>
                <p:cNvSpPr>
                  <a:spLocks/>
                </p:cNvSpPr>
                <p:nvPr/>
              </p:nvSpPr>
              <p:spPr bwMode="auto">
                <a:xfrm>
                  <a:off x="3952" y="306"/>
                  <a:ext cx="116" cy="96"/>
                </a:xfrm>
                <a:custGeom>
                  <a:avLst/>
                  <a:gdLst>
                    <a:gd name="T0" fmla="*/ 0 w 232"/>
                    <a:gd name="T1" fmla="*/ 1 h 190"/>
                    <a:gd name="T2" fmla="*/ 1 w 232"/>
                    <a:gd name="T3" fmla="*/ 1 h 190"/>
                    <a:gd name="T4" fmla="*/ 1 w 232"/>
                    <a:gd name="T5" fmla="*/ 1 h 190"/>
                    <a:gd name="T6" fmla="*/ 1 w 232"/>
                    <a:gd name="T7" fmla="*/ 1 h 190"/>
                    <a:gd name="T8" fmla="*/ 1 w 232"/>
                    <a:gd name="T9" fmla="*/ 1 h 190"/>
                    <a:gd name="T10" fmla="*/ 1 w 232"/>
                    <a:gd name="T11" fmla="*/ 1 h 190"/>
                    <a:gd name="T12" fmla="*/ 1 w 232"/>
                    <a:gd name="T13" fmla="*/ 1 h 190"/>
                    <a:gd name="T14" fmla="*/ 1 w 232"/>
                    <a:gd name="T15" fmla="*/ 1 h 190"/>
                    <a:gd name="T16" fmla="*/ 1 w 232"/>
                    <a:gd name="T17" fmla="*/ 1 h 190"/>
                    <a:gd name="T18" fmla="*/ 1 w 232"/>
                    <a:gd name="T19" fmla="*/ 0 h 190"/>
                    <a:gd name="T20" fmla="*/ 1 w 232"/>
                    <a:gd name="T21" fmla="*/ 1 h 190"/>
                    <a:gd name="T22" fmla="*/ 1 w 232"/>
                    <a:gd name="T23" fmla="*/ 1 h 190"/>
                    <a:gd name="T24" fmla="*/ 1 w 232"/>
                    <a:gd name="T25" fmla="*/ 1 h 190"/>
                    <a:gd name="T26" fmla="*/ 1 w 232"/>
                    <a:gd name="T27" fmla="*/ 1 h 190"/>
                    <a:gd name="T28" fmla="*/ 1 w 232"/>
                    <a:gd name="T29" fmla="*/ 1 h 190"/>
                    <a:gd name="T30" fmla="*/ 1 w 232"/>
                    <a:gd name="T31" fmla="*/ 1 h 190"/>
                    <a:gd name="T32" fmla="*/ 1 w 232"/>
                    <a:gd name="T33" fmla="*/ 1 h 190"/>
                    <a:gd name="T34" fmla="*/ 1 w 232"/>
                    <a:gd name="T35" fmla="*/ 1 h 190"/>
                    <a:gd name="T36" fmla="*/ 1 w 232"/>
                    <a:gd name="T37" fmla="*/ 1 h 190"/>
                    <a:gd name="T38" fmla="*/ 1 w 232"/>
                    <a:gd name="T39" fmla="*/ 1 h 190"/>
                    <a:gd name="T40" fmla="*/ 1 w 232"/>
                    <a:gd name="T41" fmla="*/ 1 h 190"/>
                    <a:gd name="T42" fmla="*/ 1 w 232"/>
                    <a:gd name="T43" fmla="*/ 1 h 190"/>
                    <a:gd name="T44" fmla="*/ 1 w 232"/>
                    <a:gd name="T45" fmla="*/ 1 h 190"/>
                    <a:gd name="T46" fmla="*/ 1 w 232"/>
                    <a:gd name="T47" fmla="*/ 1 h 190"/>
                    <a:gd name="T48" fmla="*/ 1 w 232"/>
                    <a:gd name="T49" fmla="*/ 1 h 190"/>
                    <a:gd name="T50" fmla="*/ 1 w 232"/>
                    <a:gd name="T51" fmla="*/ 1 h 190"/>
                    <a:gd name="T52" fmla="*/ 0 w 232"/>
                    <a:gd name="T53" fmla="*/ 1 h 19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32"/>
                    <a:gd name="T82" fmla="*/ 0 h 190"/>
                    <a:gd name="T83" fmla="*/ 232 w 232"/>
                    <a:gd name="T84" fmla="*/ 190 h 19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32" h="190">
                      <a:moveTo>
                        <a:pt x="0" y="96"/>
                      </a:moveTo>
                      <a:lnTo>
                        <a:pt x="13" y="83"/>
                      </a:lnTo>
                      <a:lnTo>
                        <a:pt x="29" y="68"/>
                      </a:lnTo>
                      <a:lnTo>
                        <a:pt x="48" y="52"/>
                      </a:lnTo>
                      <a:lnTo>
                        <a:pt x="70" y="35"/>
                      </a:lnTo>
                      <a:lnTo>
                        <a:pt x="91" y="25"/>
                      </a:lnTo>
                      <a:lnTo>
                        <a:pt x="112" y="14"/>
                      </a:lnTo>
                      <a:lnTo>
                        <a:pt x="128" y="8"/>
                      </a:lnTo>
                      <a:lnTo>
                        <a:pt x="146" y="3"/>
                      </a:lnTo>
                      <a:lnTo>
                        <a:pt x="164" y="0"/>
                      </a:lnTo>
                      <a:lnTo>
                        <a:pt x="177" y="1"/>
                      </a:lnTo>
                      <a:lnTo>
                        <a:pt x="192" y="4"/>
                      </a:lnTo>
                      <a:lnTo>
                        <a:pt x="202" y="8"/>
                      </a:lnTo>
                      <a:lnTo>
                        <a:pt x="212" y="15"/>
                      </a:lnTo>
                      <a:lnTo>
                        <a:pt x="219" y="23"/>
                      </a:lnTo>
                      <a:lnTo>
                        <a:pt x="227" y="35"/>
                      </a:lnTo>
                      <a:lnTo>
                        <a:pt x="229" y="48"/>
                      </a:lnTo>
                      <a:lnTo>
                        <a:pt x="232" y="62"/>
                      </a:lnTo>
                      <a:lnTo>
                        <a:pt x="228" y="77"/>
                      </a:lnTo>
                      <a:lnTo>
                        <a:pt x="224" y="90"/>
                      </a:lnTo>
                      <a:lnTo>
                        <a:pt x="219" y="106"/>
                      </a:lnTo>
                      <a:lnTo>
                        <a:pt x="208" y="121"/>
                      </a:lnTo>
                      <a:lnTo>
                        <a:pt x="199" y="137"/>
                      </a:lnTo>
                      <a:lnTo>
                        <a:pt x="183" y="157"/>
                      </a:lnTo>
                      <a:lnTo>
                        <a:pt x="167" y="178"/>
                      </a:lnTo>
                      <a:lnTo>
                        <a:pt x="155" y="190"/>
                      </a:lnTo>
                      <a:lnTo>
                        <a:pt x="0" y="96"/>
                      </a:lnTo>
                      <a:close/>
                    </a:path>
                  </a:pathLst>
                </a:custGeom>
                <a:solidFill>
                  <a:srgbClr val="808080"/>
                </a:solidFill>
                <a:ln w="7938">
                  <a:solidFill>
                    <a:srgbClr val="000000"/>
                  </a:solidFill>
                  <a:round/>
                  <a:headEnd/>
                  <a:tailEnd/>
                </a:ln>
              </p:spPr>
              <p:txBody>
                <a:bodyPr/>
                <a:lstStyle/>
                <a:p>
                  <a:endParaRPr lang="zh-CN" altLang="en-US"/>
                </a:p>
              </p:txBody>
            </p:sp>
            <p:sp>
              <p:nvSpPr>
                <p:cNvPr id="17428" name="Freeform 76"/>
                <p:cNvSpPr>
                  <a:spLocks/>
                </p:cNvSpPr>
                <p:nvPr/>
              </p:nvSpPr>
              <p:spPr bwMode="auto">
                <a:xfrm>
                  <a:off x="3950" y="299"/>
                  <a:ext cx="116" cy="95"/>
                </a:xfrm>
                <a:custGeom>
                  <a:avLst/>
                  <a:gdLst>
                    <a:gd name="T0" fmla="*/ 0 w 231"/>
                    <a:gd name="T1" fmla="*/ 0 h 191"/>
                    <a:gd name="T2" fmla="*/ 1 w 231"/>
                    <a:gd name="T3" fmla="*/ 0 h 191"/>
                    <a:gd name="T4" fmla="*/ 1 w 231"/>
                    <a:gd name="T5" fmla="*/ 0 h 191"/>
                    <a:gd name="T6" fmla="*/ 1 w 231"/>
                    <a:gd name="T7" fmla="*/ 0 h 191"/>
                    <a:gd name="T8" fmla="*/ 1 w 231"/>
                    <a:gd name="T9" fmla="*/ 0 h 191"/>
                    <a:gd name="T10" fmla="*/ 1 w 231"/>
                    <a:gd name="T11" fmla="*/ 0 h 191"/>
                    <a:gd name="T12" fmla="*/ 1 w 231"/>
                    <a:gd name="T13" fmla="*/ 0 h 191"/>
                    <a:gd name="T14" fmla="*/ 1 w 231"/>
                    <a:gd name="T15" fmla="*/ 0 h 191"/>
                    <a:gd name="T16" fmla="*/ 1 w 231"/>
                    <a:gd name="T17" fmla="*/ 0 h 191"/>
                    <a:gd name="T18" fmla="*/ 1 w 231"/>
                    <a:gd name="T19" fmla="*/ 0 h 191"/>
                    <a:gd name="T20" fmla="*/ 1 w 231"/>
                    <a:gd name="T21" fmla="*/ 0 h 191"/>
                    <a:gd name="T22" fmla="*/ 1 w 231"/>
                    <a:gd name="T23" fmla="*/ 0 h 191"/>
                    <a:gd name="T24" fmla="*/ 1 w 231"/>
                    <a:gd name="T25" fmla="*/ 0 h 191"/>
                    <a:gd name="T26" fmla="*/ 1 w 231"/>
                    <a:gd name="T27" fmla="*/ 0 h 191"/>
                    <a:gd name="T28" fmla="*/ 1 w 231"/>
                    <a:gd name="T29" fmla="*/ 0 h 191"/>
                    <a:gd name="T30" fmla="*/ 1 w 231"/>
                    <a:gd name="T31" fmla="*/ 0 h 191"/>
                    <a:gd name="T32" fmla="*/ 1 w 231"/>
                    <a:gd name="T33" fmla="*/ 0 h 191"/>
                    <a:gd name="T34" fmla="*/ 1 w 231"/>
                    <a:gd name="T35" fmla="*/ 0 h 191"/>
                    <a:gd name="T36" fmla="*/ 1 w 231"/>
                    <a:gd name="T37" fmla="*/ 0 h 191"/>
                    <a:gd name="T38" fmla="*/ 1 w 231"/>
                    <a:gd name="T39" fmla="*/ 0 h 191"/>
                    <a:gd name="T40" fmla="*/ 1 w 231"/>
                    <a:gd name="T41" fmla="*/ 0 h 191"/>
                    <a:gd name="T42" fmla="*/ 1 w 231"/>
                    <a:gd name="T43" fmla="*/ 0 h 191"/>
                    <a:gd name="T44" fmla="*/ 1 w 231"/>
                    <a:gd name="T45" fmla="*/ 0 h 191"/>
                    <a:gd name="T46" fmla="*/ 1 w 231"/>
                    <a:gd name="T47" fmla="*/ 0 h 191"/>
                    <a:gd name="T48" fmla="*/ 1 w 231"/>
                    <a:gd name="T49" fmla="*/ 0 h 191"/>
                    <a:gd name="T50" fmla="*/ 1 w 231"/>
                    <a:gd name="T51" fmla="*/ 0 h 191"/>
                    <a:gd name="T52" fmla="*/ 0 w 231"/>
                    <a:gd name="T53" fmla="*/ 0 h 19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31"/>
                    <a:gd name="T82" fmla="*/ 0 h 191"/>
                    <a:gd name="T83" fmla="*/ 231 w 231"/>
                    <a:gd name="T84" fmla="*/ 191 h 19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31" h="191">
                      <a:moveTo>
                        <a:pt x="0" y="97"/>
                      </a:moveTo>
                      <a:lnTo>
                        <a:pt x="12" y="84"/>
                      </a:lnTo>
                      <a:lnTo>
                        <a:pt x="28" y="68"/>
                      </a:lnTo>
                      <a:lnTo>
                        <a:pt x="47" y="52"/>
                      </a:lnTo>
                      <a:lnTo>
                        <a:pt x="71" y="37"/>
                      </a:lnTo>
                      <a:lnTo>
                        <a:pt x="90" y="24"/>
                      </a:lnTo>
                      <a:lnTo>
                        <a:pt x="111" y="16"/>
                      </a:lnTo>
                      <a:lnTo>
                        <a:pt x="127" y="7"/>
                      </a:lnTo>
                      <a:lnTo>
                        <a:pt x="145" y="2"/>
                      </a:lnTo>
                      <a:lnTo>
                        <a:pt x="162" y="0"/>
                      </a:lnTo>
                      <a:lnTo>
                        <a:pt x="177" y="0"/>
                      </a:lnTo>
                      <a:lnTo>
                        <a:pt x="192" y="4"/>
                      </a:lnTo>
                      <a:lnTo>
                        <a:pt x="203" y="10"/>
                      </a:lnTo>
                      <a:lnTo>
                        <a:pt x="210" y="16"/>
                      </a:lnTo>
                      <a:lnTo>
                        <a:pt x="219" y="22"/>
                      </a:lnTo>
                      <a:lnTo>
                        <a:pt x="226" y="37"/>
                      </a:lnTo>
                      <a:lnTo>
                        <a:pt x="230" y="49"/>
                      </a:lnTo>
                      <a:lnTo>
                        <a:pt x="231" y="62"/>
                      </a:lnTo>
                      <a:lnTo>
                        <a:pt x="228" y="76"/>
                      </a:lnTo>
                      <a:lnTo>
                        <a:pt x="224" y="93"/>
                      </a:lnTo>
                      <a:lnTo>
                        <a:pt x="217" y="105"/>
                      </a:lnTo>
                      <a:lnTo>
                        <a:pt x="208" y="121"/>
                      </a:lnTo>
                      <a:lnTo>
                        <a:pt x="198" y="137"/>
                      </a:lnTo>
                      <a:lnTo>
                        <a:pt x="182" y="156"/>
                      </a:lnTo>
                      <a:lnTo>
                        <a:pt x="166" y="180"/>
                      </a:lnTo>
                      <a:lnTo>
                        <a:pt x="153" y="191"/>
                      </a:lnTo>
                      <a:lnTo>
                        <a:pt x="0" y="97"/>
                      </a:lnTo>
                      <a:close/>
                    </a:path>
                  </a:pathLst>
                </a:custGeom>
                <a:solidFill>
                  <a:srgbClr val="C0C0C0"/>
                </a:solidFill>
                <a:ln w="7938">
                  <a:solidFill>
                    <a:srgbClr val="000000"/>
                  </a:solidFill>
                  <a:round/>
                  <a:headEnd/>
                  <a:tailEnd/>
                </a:ln>
              </p:spPr>
              <p:txBody>
                <a:bodyPr/>
                <a:lstStyle/>
                <a:p>
                  <a:endParaRPr lang="zh-CN" altLang="en-US"/>
                </a:p>
              </p:txBody>
            </p:sp>
          </p:grpSp>
          <p:sp>
            <p:nvSpPr>
              <p:cNvPr id="17423" name="Freeform 77"/>
              <p:cNvSpPr>
                <a:spLocks/>
              </p:cNvSpPr>
              <p:nvPr/>
            </p:nvSpPr>
            <p:spPr bwMode="auto">
              <a:xfrm>
                <a:off x="3560" y="2232"/>
                <a:ext cx="145" cy="841"/>
              </a:xfrm>
              <a:custGeom>
                <a:avLst/>
                <a:gdLst>
                  <a:gd name="T0" fmla="*/ 0 w 313"/>
                  <a:gd name="T1" fmla="*/ 0 h 2026"/>
                  <a:gd name="T2" fmla="*/ 0 w 313"/>
                  <a:gd name="T3" fmla="*/ 0 h 2026"/>
                  <a:gd name="T4" fmla="*/ 0 w 313"/>
                  <a:gd name="T5" fmla="*/ 0 h 2026"/>
                  <a:gd name="T6" fmla="*/ 0 w 313"/>
                  <a:gd name="T7" fmla="*/ 0 h 2026"/>
                  <a:gd name="T8" fmla="*/ 0 w 313"/>
                  <a:gd name="T9" fmla="*/ 0 h 2026"/>
                  <a:gd name="T10" fmla="*/ 0 60000 65536"/>
                  <a:gd name="T11" fmla="*/ 0 60000 65536"/>
                  <a:gd name="T12" fmla="*/ 0 60000 65536"/>
                  <a:gd name="T13" fmla="*/ 0 60000 65536"/>
                  <a:gd name="T14" fmla="*/ 0 60000 65536"/>
                  <a:gd name="T15" fmla="*/ 0 w 313"/>
                  <a:gd name="T16" fmla="*/ 0 h 2026"/>
                  <a:gd name="T17" fmla="*/ 313 w 313"/>
                  <a:gd name="T18" fmla="*/ 2026 h 2026"/>
                </a:gdLst>
                <a:ahLst/>
                <a:cxnLst>
                  <a:cxn ang="T10">
                    <a:pos x="T0" y="T1"/>
                  </a:cxn>
                  <a:cxn ang="T11">
                    <a:pos x="T2" y="T3"/>
                  </a:cxn>
                  <a:cxn ang="T12">
                    <a:pos x="T4" y="T5"/>
                  </a:cxn>
                  <a:cxn ang="T13">
                    <a:pos x="T6" y="T7"/>
                  </a:cxn>
                  <a:cxn ang="T14">
                    <a:pos x="T8" y="T9"/>
                  </a:cxn>
                </a:cxnLst>
                <a:rect l="T15" t="T16" r="T17" b="T18"/>
                <a:pathLst>
                  <a:path w="313" h="2026">
                    <a:moveTo>
                      <a:pt x="0" y="0"/>
                    </a:moveTo>
                    <a:lnTo>
                      <a:pt x="0" y="1846"/>
                    </a:lnTo>
                    <a:lnTo>
                      <a:pt x="313" y="2026"/>
                    </a:lnTo>
                    <a:lnTo>
                      <a:pt x="313" y="180"/>
                    </a:lnTo>
                    <a:lnTo>
                      <a:pt x="0" y="0"/>
                    </a:lnTo>
                    <a:close/>
                  </a:path>
                </a:pathLst>
              </a:custGeom>
              <a:solidFill>
                <a:srgbClr val="A50021"/>
              </a:solidFill>
              <a:ln w="7938">
                <a:solidFill>
                  <a:srgbClr val="000000"/>
                </a:solidFill>
                <a:round/>
                <a:headEnd/>
                <a:tailEnd/>
              </a:ln>
            </p:spPr>
            <p:txBody>
              <a:bodyPr/>
              <a:lstStyle/>
              <a:p>
                <a:endParaRPr lang="zh-CN" altLang="en-US"/>
              </a:p>
            </p:txBody>
          </p:sp>
          <p:sp>
            <p:nvSpPr>
              <p:cNvPr id="17424" name="Oval 78"/>
              <p:cNvSpPr>
                <a:spLocks noChangeArrowheads="1"/>
              </p:cNvSpPr>
              <p:nvPr/>
            </p:nvSpPr>
            <p:spPr bwMode="auto">
              <a:xfrm>
                <a:off x="3612" y="2372"/>
                <a:ext cx="26" cy="25"/>
              </a:xfrm>
              <a:prstGeom prst="ellipse">
                <a:avLst/>
              </a:prstGeom>
              <a:solidFill>
                <a:srgbClr val="C0C0C0"/>
              </a:solidFill>
              <a:ln w="7938">
                <a:solidFill>
                  <a:srgbClr val="000000"/>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7425" name="Oval 79"/>
              <p:cNvSpPr>
                <a:spLocks noChangeArrowheads="1"/>
              </p:cNvSpPr>
              <p:nvPr/>
            </p:nvSpPr>
            <p:spPr bwMode="auto">
              <a:xfrm>
                <a:off x="3614" y="2888"/>
                <a:ext cx="25" cy="24"/>
              </a:xfrm>
              <a:prstGeom prst="ellipse">
                <a:avLst/>
              </a:prstGeom>
              <a:solidFill>
                <a:srgbClr val="C0C0C0"/>
              </a:solidFill>
              <a:ln w="7938">
                <a:solidFill>
                  <a:srgbClr val="000000"/>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7426" name="Rectangle 80"/>
              <p:cNvSpPr>
                <a:spLocks noChangeArrowheads="1"/>
              </p:cNvSpPr>
              <p:nvPr/>
            </p:nvSpPr>
            <p:spPr bwMode="auto">
              <a:xfrm>
                <a:off x="3757" y="2341"/>
                <a:ext cx="49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90000"/>
                  </a:lnSpc>
                </a:pPr>
                <a:r>
                  <a:rPr lang="en-US" altLang="zh-CN" sz="1700" b="1">
                    <a:solidFill>
                      <a:schemeClr val="bg1"/>
                    </a:solidFill>
                  </a:rPr>
                  <a:t>JAVA</a:t>
                </a:r>
                <a:r>
                  <a:rPr lang="zh-CN" altLang="en-US" sz="1700" b="1">
                    <a:solidFill>
                      <a:schemeClr val="bg1"/>
                    </a:solidFill>
                  </a:rPr>
                  <a:t>程序设计</a:t>
                </a:r>
                <a:endParaRPr lang="zh-CN" altLang="en-US" sz="1700" b="1"/>
              </a:p>
            </p:txBody>
          </p:sp>
        </p:grpSp>
        <p:sp>
          <p:nvSpPr>
            <p:cNvPr id="17418" name="Rectangle 84"/>
            <p:cNvSpPr>
              <a:spLocks noChangeArrowheads="1"/>
            </p:cNvSpPr>
            <p:nvPr/>
          </p:nvSpPr>
          <p:spPr bwMode="auto">
            <a:xfrm>
              <a:off x="3651" y="2973"/>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t>课程</a:t>
              </a:r>
            </a:p>
          </p:txBody>
        </p:sp>
      </p:grpSp>
      <p:grpSp>
        <p:nvGrpSpPr>
          <p:cNvPr id="24" name="Group 91"/>
          <p:cNvGrpSpPr>
            <a:grpSpLocks/>
          </p:cNvGrpSpPr>
          <p:nvPr/>
        </p:nvGrpSpPr>
        <p:grpSpPr bwMode="auto">
          <a:xfrm>
            <a:off x="7235825" y="3070225"/>
            <a:ext cx="1192213" cy="1951038"/>
            <a:chOff x="4558" y="1934"/>
            <a:chExt cx="751" cy="1229"/>
          </a:xfrm>
        </p:grpSpPr>
        <p:sp>
          <p:nvSpPr>
            <p:cNvPr id="17415" name="Rectangle 85"/>
            <p:cNvSpPr>
              <a:spLocks noChangeArrowheads="1"/>
            </p:cNvSpPr>
            <p:nvPr/>
          </p:nvSpPr>
          <p:spPr bwMode="auto">
            <a:xfrm>
              <a:off x="4558" y="1934"/>
              <a:ext cx="751" cy="8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389" tIns="45934" rIns="90389" bIns="45934" anchor="ctr"/>
            <a:lstStyle>
              <a:lvl1pPr defTabSz="904875">
                <a:defRPr kumimoji="1" sz="2400">
                  <a:solidFill>
                    <a:schemeClr val="tx1"/>
                  </a:solidFill>
                  <a:latin typeface="Times New Roman" panose="02020603050405020304" pitchFamily="18" charset="0"/>
                  <a:ea typeface="宋体" panose="02010600030101010101" pitchFamily="2" charset="-122"/>
                </a:defRPr>
              </a:lvl1pPr>
              <a:lvl2pPr marL="742950" indent="-285750" defTabSz="904875">
                <a:defRPr kumimoji="1" sz="2400">
                  <a:solidFill>
                    <a:schemeClr val="tx1"/>
                  </a:solidFill>
                  <a:latin typeface="Times New Roman" panose="02020603050405020304" pitchFamily="18" charset="0"/>
                  <a:ea typeface="宋体" panose="02010600030101010101" pitchFamily="2" charset="-122"/>
                </a:defRPr>
              </a:lvl2pPr>
              <a:lvl3pPr marL="1143000" indent="-228600" defTabSz="904875">
                <a:defRPr kumimoji="1" sz="2400">
                  <a:solidFill>
                    <a:schemeClr val="tx1"/>
                  </a:solidFill>
                  <a:latin typeface="Times New Roman" panose="02020603050405020304" pitchFamily="18" charset="0"/>
                  <a:ea typeface="宋体" panose="02010600030101010101" pitchFamily="2" charset="-122"/>
                </a:defRPr>
              </a:lvl3pPr>
              <a:lvl4pPr marL="1600200" indent="-228600" defTabSz="904875">
                <a:defRPr kumimoji="1" sz="2400">
                  <a:solidFill>
                    <a:schemeClr val="tx1"/>
                  </a:solidFill>
                  <a:latin typeface="Times New Roman" panose="02020603050405020304" pitchFamily="18" charset="0"/>
                  <a:ea typeface="宋体" panose="02010600030101010101" pitchFamily="2" charset="-122"/>
                </a:defRPr>
              </a:lvl4pPr>
              <a:lvl5pPr marL="2057400" indent="-228600" defTabSz="904875">
                <a:defRPr kumimoji="1" sz="2400">
                  <a:solidFill>
                    <a:schemeClr val="tx1"/>
                  </a:solidFill>
                  <a:latin typeface="Times New Roman" panose="02020603050405020304" pitchFamily="18" charset="0"/>
                  <a:ea typeface="宋体" panose="02010600030101010101" pitchFamily="2" charset="-122"/>
                </a:defRPr>
              </a:lvl5pPr>
              <a:lvl6pPr marL="2514600" indent="-228600" defTabSz="9048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048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048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048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1700" b="1"/>
                <a:t>Lee      80</a:t>
              </a:r>
            </a:p>
            <a:p>
              <a:pPr>
                <a:lnSpc>
                  <a:spcPct val="90000"/>
                </a:lnSpc>
              </a:pPr>
              <a:r>
                <a:rPr lang="en-US" altLang="zh-CN" sz="1700" b="1"/>
                <a:t>John    75</a:t>
              </a:r>
            </a:p>
            <a:p>
              <a:pPr>
                <a:lnSpc>
                  <a:spcPct val="90000"/>
                </a:lnSpc>
              </a:pPr>
              <a:r>
                <a:rPr lang="en-US" altLang="zh-CN" sz="1700" b="1"/>
                <a:t>Mark    90</a:t>
              </a:r>
            </a:p>
            <a:p>
              <a:pPr>
                <a:lnSpc>
                  <a:spcPct val="90000"/>
                </a:lnSpc>
              </a:pPr>
              <a:r>
                <a:rPr lang="en-US" altLang="zh-CN" sz="1700" b="1"/>
                <a:t>Henry  65</a:t>
              </a:r>
            </a:p>
            <a:p>
              <a:pPr>
                <a:lnSpc>
                  <a:spcPct val="90000"/>
                </a:lnSpc>
              </a:pPr>
              <a:r>
                <a:rPr lang="en-US" altLang="zh-CN" sz="1700" b="1"/>
                <a:t>Flank   82</a:t>
              </a:r>
            </a:p>
          </p:txBody>
        </p:sp>
        <p:sp>
          <p:nvSpPr>
            <p:cNvPr id="17416" name="Rectangle 87"/>
            <p:cNvSpPr>
              <a:spLocks noChangeArrowheads="1"/>
            </p:cNvSpPr>
            <p:nvPr/>
          </p:nvSpPr>
          <p:spPr bwMode="auto">
            <a:xfrm>
              <a:off x="4740" y="2932"/>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t>成绩</a:t>
              </a: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diamond(in)">
                                      <p:cBhvr>
                                        <p:cTn id="18" dur="2000"/>
                                        <p:tgtEl>
                                          <p:spTgt spid="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box(in)">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700088" y="122238"/>
            <a:ext cx="7772400" cy="400050"/>
          </a:xfrm>
        </p:spPr>
        <p:txBody>
          <a:bodyPr/>
          <a:lstStyle/>
          <a:p>
            <a:pPr eaLnBrk="1" hangingPunct="1"/>
            <a:r>
              <a:rPr lang="zh-CN" altLang="en-US" sz="2000" b="1"/>
              <a:t>测试对象</a:t>
            </a:r>
          </a:p>
        </p:txBody>
      </p:sp>
      <p:sp>
        <p:nvSpPr>
          <p:cNvPr id="147459" name="Rectangle 3"/>
          <p:cNvSpPr>
            <a:spLocks noGrp="1" noChangeArrowheads="1"/>
          </p:cNvSpPr>
          <p:nvPr>
            <p:ph type="body" idx="1"/>
          </p:nvPr>
        </p:nvSpPr>
        <p:spPr>
          <a:xfrm>
            <a:off x="434975" y="968375"/>
            <a:ext cx="8424863" cy="4895850"/>
          </a:xfrm>
        </p:spPr>
        <p:txBody>
          <a:bodyPr/>
          <a:lstStyle/>
          <a:p>
            <a:pPr eaLnBrk="1" hangingPunct="1">
              <a:buClr>
                <a:srgbClr val="00FF00"/>
              </a:buClr>
              <a:buFont typeface="Wingdings" panose="05000000000000000000" pitchFamily="2" charset="2"/>
              <a:buChar char="v"/>
            </a:pPr>
            <a:r>
              <a:rPr lang="zh-CN" altLang="en-US" sz="2800" b="1"/>
              <a:t>与问题域的相关性</a:t>
            </a:r>
          </a:p>
          <a:p>
            <a:pPr eaLnBrk="1" hangingPunct="1">
              <a:buFont typeface="Wingdings" panose="05000000000000000000" pitchFamily="2" charset="2"/>
              <a:buChar char="Ø"/>
            </a:pPr>
            <a:r>
              <a:rPr lang="zh-CN" altLang="en-US" sz="2800" b="1"/>
              <a:t>对象是否在问题陈述的界限之内？</a:t>
            </a:r>
          </a:p>
          <a:p>
            <a:pPr eaLnBrk="1" hangingPunct="1">
              <a:buFont typeface="Wingdings" panose="05000000000000000000" pitchFamily="2" charset="2"/>
              <a:buChar char="Ø"/>
            </a:pPr>
            <a:r>
              <a:rPr lang="zh-CN" altLang="en-US" sz="2800" b="1"/>
              <a:t>系统是否必须有此对象才能完成任务？</a:t>
            </a:r>
          </a:p>
          <a:p>
            <a:pPr eaLnBrk="1" hangingPunct="1">
              <a:buFont typeface="Wingdings" panose="05000000000000000000" pitchFamily="2" charset="2"/>
              <a:buChar char="Ø"/>
            </a:pPr>
            <a:r>
              <a:rPr lang="zh-CN" altLang="en-US" sz="2800" b="1"/>
              <a:t>在用户与系统的交互中是否必须有此对象？</a:t>
            </a:r>
          </a:p>
          <a:p>
            <a:pPr eaLnBrk="1" hangingPunct="1">
              <a:buClr>
                <a:srgbClr val="00FF00"/>
              </a:buClr>
              <a:buFont typeface="Wingdings" panose="05000000000000000000" pitchFamily="2" charset="2"/>
              <a:buChar char="v"/>
            </a:pPr>
            <a:r>
              <a:rPr lang="zh-CN" altLang="en-US" sz="2800" b="1"/>
              <a:t>独立存在性</a:t>
            </a:r>
          </a:p>
          <a:p>
            <a:pPr eaLnBrk="1" hangingPunct="1">
              <a:buFont typeface="Wingdings" panose="05000000000000000000" pitchFamily="2" charset="2"/>
              <a:buChar char="Ø"/>
            </a:pPr>
            <a:r>
              <a:rPr lang="zh-CN" altLang="en-US" sz="2800" b="1"/>
              <a:t>对象之间可以是相关的，但仍是独立存在的</a:t>
            </a:r>
          </a:p>
          <a:p>
            <a:pPr eaLnBrk="1" hangingPunct="1">
              <a:buFont typeface="Wingdings" panose="05000000000000000000" pitchFamily="2" charset="2"/>
              <a:buChar char="Ø"/>
            </a:pPr>
            <a:r>
              <a:rPr lang="zh-CN" altLang="en-US" sz="2800" b="1"/>
              <a:t>评估一个可能的对象是否有此特征时，应考虑此对象是否需要独立存在，而不是作为另外一个对象的属性而存在</a:t>
            </a:r>
          </a:p>
          <a:p>
            <a:pPr eaLnBrk="1" hangingPunct="1">
              <a:buClr>
                <a:srgbClr val="00FF00"/>
              </a:buClr>
              <a:buFont typeface="Wingdings" panose="05000000000000000000" pitchFamily="2" charset="2"/>
              <a:buChar char="v"/>
            </a:pPr>
            <a:r>
              <a:rPr lang="zh-CN" altLang="en-US" sz="2800" b="1"/>
              <a:t>要有属性和操作</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up)">
                                      <p:cBhvr>
                                        <p:cTn id="7" dur="500"/>
                                        <p:tgtEl>
                                          <p:spTgt spid="147459">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animEffect transition="in" filter="wipe(up)">
                                      <p:cBhvr>
                                        <p:cTn id="11" dur="500"/>
                                        <p:tgtEl>
                                          <p:spTgt spid="147459">
                                            <p:txEl>
                                              <p:pRg st="1" end="1"/>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47459">
                                            <p:txEl>
                                              <p:pRg st="2" end="2"/>
                                            </p:txEl>
                                          </p:spTgt>
                                        </p:tgtEl>
                                        <p:attrNameLst>
                                          <p:attrName>style.visibility</p:attrName>
                                        </p:attrNameLst>
                                      </p:cBhvr>
                                      <p:to>
                                        <p:strVal val="visible"/>
                                      </p:to>
                                    </p:set>
                                    <p:animEffect transition="in" filter="wipe(up)">
                                      <p:cBhvr>
                                        <p:cTn id="15" dur="500"/>
                                        <p:tgtEl>
                                          <p:spTgt spid="147459">
                                            <p:txEl>
                                              <p:pRg st="2" end="2"/>
                                            </p:txEl>
                                          </p:spTgt>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147459">
                                            <p:txEl>
                                              <p:pRg st="3" end="3"/>
                                            </p:txEl>
                                          </p:spTgt>
                                        </p:tgtEl>
                                        <p:attrNameLst>
                                          <p:attrName>style.visibility</p:attrName>
                                        </p:attrNameLst>
                                      </p:cBhvr>
                                      <p:to>
                                        <p:strVal val="visible"/>
                                      </p:to>
                                    </p:set>
                                    <p:animEffect transition="in" filter="wipe(up)">
                                      <p:cBhvr>
                                        <p:cTn id="19" dur="500"/>
                                        <p:tgtEl>
                                          <p:spTgt spid="147459">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147459">
                                            <p:txEl>
                                              <p:pRg st="4" end="4"/>
                                            </p:txEl>
                                          </p:spTgt>
                                        </p:tgtEl>
                                        <p:attrNameLst>
                                          <p:attrName>style.visibility</p:attrName>
                                        </p:attrNameLst>
                                      </p:cBhvr>
                                      <p:to>
                                        <p:strVal val="visible"/>
                                      </p:to>
                                    </p:set>
                                    <p:animEffect transition="in" filter="wipe(up)">
                                      <p:cBhvr>
                                        <p:cTn id="24" dur="500"/>
                                        <p:tgtEl>
                                          <p:spTgt spid="147459">
                                            <p:txEl>
                                              <p:pRg st="4" end="4"/>
                                            </p:txEl>
                                          </p:spTgt>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147459">
                                            <p:txEl>
                                              <p:pRg st="5" end="5"/>
                                            </p:txEl>
                                          </p:spTgt>
                                        </p:tgtEl>
                                        <p:attrNameLst>
                                          <p:attrName>style.visibility</p:attrName>
                                        </p:attrNameLst>
                                      </p:cBhvr>
                                      <p:to>
                                        <p:strVal val="visible"/>
                                      </p:to>
                                    </p:set>
                                    <p:animEffect transition="in" filter="wipe(up)">
                                      <p:cBhvr>
                                        <p:cTn id="28" dur="500"/>
                                        <p:tgtEl>
                                          <p:spTgt spid="147459">
                                            <p:txEl>
                                              <p:pRg st="5" end="5"/>
                                            </p:txEl>
                                          </p:spTgt>
                                        </p:tgtEl>
                                      </p:cBhvr>
                                    </p:animEffect>
                                  </p:childTnLst>
                                </p:cTn>
                              </p:par>
                            </p:childTnLst>
                          </p:cTn>
                        </p:par>
                        <p:par>
                          <p:cTn id="29" fill="hold" nodeType="afterGroup">
                            <p:stCondLst>
                              <p:cond delay="1000"/>
                            </p:stCondLst>
                            <p:childTnLst>
                              <p:par>
                                <p:cTn id="30" presetID="22" presetClass="entr" presetSubtype="1" fill="hold" nodeType="afterEffect">
                                  <p:stCondLst>
                                    <p:cond delay="0"/>
                                  </p:stCondLst>
                                  <p:childTnLst>
                                    <p:set>
                                      <p:cBhvr>
                                        <p:cTn id="31" dur="1" fill="hold">
                                          <p:stCondLst>
                                            <p:cond delay="0"/>
                                          </p:stCondLst>
                                        </p:cTn>
                                        <p:tgtEl>
                                          <p:spTgt spid="147459">
                                            <p:txEl>
                                              <p:pRg st="6" end="6"/>
                                            </p:txEl>
                                          </p:spTgt>
                                        </p:tgtEl>
                                        <p:attrNameLst>
                                          <p:attrName>style.visibility</p:attrName>
                                        </p:attrNameLst>
                                      </p:cBhvr>
                                      <p:to>
                                        <p:strVal val="visible"/>
                                      </p:to>
                                    </p:set>
                                    <p:animEffect transition="in" filter="wipe(up)">
                                      <p:cBhvr>
                                        <p:cTn id="32" dur="500"/>
                                        <p:tgtEl>
                                          <p:spTgt spid="14745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3" presetClass="entr" presetSubtype="0" fill="hold" nodeType="clickEffect">
                                  <p:stCondLst>
                                    <p:cond delay="0"/>
                                  </p:stCondLst>
                                  <p:childTnLst>
                                    <p:set>
                                      <p:cBhvr>
                                        <p:cTn id="36" dur="1" fill="hold">
                                          <p:stCondLst>
                                            <p:cond delay="0"/>
                                          </p:stCondLst>
                                        </p:cTn>
                                        <p:tgtEl>
                                          <p:spTgt spid="147459">
                                            <p:txEl>
                                              <p:pRg st="7" end="7"/>
                                            </p:txEl>
                                          </p:spTgt>
                                        </p:tgtEl>
                                        <p:attrNameLst>
                                          <p:attrName>style.visibility</p:attrName>
                                        </p:attrNameLst>
                                      </p:cBhvr>
                                      <p:to>
                                        <p:strVal val="visible"/>
                                      </p:to>
                                    </p:set>
                                    <p:anim calcmode="lin" valueType="num">
                                      <p:cBhvr>
                                        <p:cTn id="37" dur="500" fill="hold"/>
                                        <p:tgtEl>
                                          <p:spTgt spid="147459">
                                            <p:txEl>
                                              <p:pRg st="7" end="7"/>
                                            </p:txEl>
                                          </p:spTgt>
                                        </p:tgtEl>
                                        <p:attrNameLst>
                                          <p:attrName>ppt_w</p:attrName>
                                        </p:attrNameLst>
                                      </p:cBhvr>
                                      <p:tavLst>
                                        <p:tav tm="0">
                                          <p:val>
                                            <p:fltVal val="0"/>
                                          </p:val>
                                        </p:tav>
                                        <p:tav tm="100000">
                                          <p:val>
                                            <p:strVal val="#ppt_w"/>
                                          </p:val>
                                        </p:tav>
                                      </p:tavLst>
                                    </p:anim>
                                    <p:anim calcmode="lin" valueType="num">
                                      <p:cBhvr>
                                        <p:cTn id="38" dur="500" fill="hold"/>
                                        <p:tgtEl>
                                          <p:spTgt spid="147459">
                                            <p:txEl>
                                              <p:pRg st="7" end="7"/>
                                            </p:txEl>
                                          </p:spTgt>
                                        </p:tgtEl>
                                        <p:attrNameLst>
                                          <p:attrName>ppt_h</p:attrName>
                                        </p:attrNameLst>
                                      </p:cBhvr>
                                      <p:tavLst>
                                        <p:tav tm="0">
                                          <p:val>
                                            <p:fltVal val="0"/>
                                          </p:val>
                                        </p:tav>
                                        <p:tav tm="100000">
                                          <p:val>
                                            <p:strVal val="#ppt_h"/>
                                          </p:val>
                                        </p:tav>
                                      </p:tavLst>
                                    </p:anim>
                                    <p:animEffect transition="in" filter="fade">
                                      <p:cBhvr>
                                        <p:cTn id="39" dur="500"/>
                                        <p:tgtEl>
                                          <p:spTgt spid="147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b="1"/>
              <a:t>系统分析</a:t>
            </a:r>
            <a:r>
              <a:rPr lang="en-US" altLang="zh-CN" b="1"/>
              <a:t>(2)</a:t>
            </a:r>
            <a:r>
              <a:rPr lang="zh-CN" altLang="en-US" b="1"/>
              <a:t>：确定对象属性和操作</a:t>
            </a:r>
          </a:p>
        </p:txBody>
      </p:sp>
      <p:sp>
        <p:nvSpPr>
          <p:cNvPr id="148483" name="Rectangle 3"/>
          <p:cNvSpPr>
            <a:spLocks noGrp="1" noChangeArrowheads="1"/>
          </p:cNvSpPr>
          <p:nvPr>
            <p:ph type="body" idx="1"/>
          </p:nvPr>
        </p:nvSpPr>
        <p:spPr>
          <a:xfrm>
            <a:off x="609600" y="1246188"/>
            <a:ext cx="7772400" cy="4114800"/>
          </a:xfrm>
        </p:spPr>
        <p:txBody>
          <a:bodyPr/>
          <a:lstStyle/>
          <a:p>
            <a:pPr eaLnBrk="1" hangingPunct="1">
              <a:buClr>
                <a:srgbClr val="00FF00"/>
              </a:buClr>
              <a:buFont typeface="Wingdings" panose="05000000000000000000" pitchFamily="2" charset="2"/>
              <a:buChar char="v"/>
            </a:pPr>
            <a:r>
              <a:rPr lang="zh-CN" altLang="en-US" sz="2800" b="1"/>
              <a:t>属性：是对象的特征，属性知道某些事情。</a:t>
            </a:r>
          </a:p>
          <a:p>
            <a:pPr eaLnBrk="1" hangingPunct="1">
              <a:buFont typeface="Wingdings" panose="05000000000000000000" pitchFamily="2" charset="2"/>
              <a:buChar char="Ø"/>
            </a:pPr>
            <a:r>
              <a:rPr lang="zh-CN" altLang="en-US" sz="2800" b="1"/>
              <a:t>可以是数据或对象</a:t>
            </a:r>
          </a:p>
          <a:p>
            <a:pPr eaLnBrk="1" hangingPunct="1">
              <a:buFont typeface="Wingdings" panose="05000000000000000000" pitchFamily="2" charset="2"/>
              <a:buChar char="Ø"/>
            </a:pPr>
            <a:r>
              <a:rPr lang="zh-CN" altLang="en-US" sz="2800" b="1"/>
              <a:t>对学生对象来说，可能包括学号和选修课程</a:t>
            </a:r>
          </a:p>
          <a:p>
            <a:pPr eaLnBrk="1" hangingPunct="1">
              <a:buClr>
                <a:srgbClr val="00FF00"/>
              </a:buClr>
              <a:buFont typeface="Wingdings" panose="05000000000000000000" pitchFamily="2" charset="2"/>
              <a:buChar char="v"/>
            </a:pPr>
            <a:r>
              <a:rPr lang="zh-CN" altLang="en-US" sz="2800" b="1"/>
              <a:t>操作：是对象执行的动作，操作根据所知道的来做某些事情。</a:t>
            </a:r>
          </a:p>
          <a:p>
            <a:pPr eaLnBrk="1" hangingPunct="1">
              <a:buFont typeface="Wingdings" panose="05000000000000000000" pitchFamily="2" charset="2"/>
              <a:buChar char="Ø"/>
            </a:pPr>
            <a:r>
              <a:rPr lang="zh-CN" altLang="en-US" sz="2800" b="1"/>
              <a:t>可以是对象做出的或施加给对象的动作，往往会影响对象的属性</a:t>
            </a:r>
          </a:p>
          <a:p>
            <a:pPr eaLnBrk="1" hangingPunct="1">
              <a:buFont typeface="Wingdings" panose="05000000000000000000" pitchFamily="2" charset="2"/>
              <a:buChar char="Ø"/>
            </a:pPr>
            <a:r>
              <a:rPr lang="zh-CN" altLang="en-US" sz="2800" b="1"/>
              <a:t>对教师对象来说，可能是上报成绩和修改成绩</a:t>
            </a:r>
            <a:endParaRPr lang="en-US" altLang="zh-CN" sz="2800" b="1"/>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diamond(in)">
                                      <p:cBhvr>
                                        <p:cTn id="7" dur="2000"/>
                                        <p:tgtEl>
                                          <p:spTgt spid="148483">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148483">
                                            <p:txEl>
                                              <p:pRg st="1" end="1"/>
                                            </p:txEl>
                                          </p:spTgt>
                                        </p:tgtEl>
                                        <p:attrNameLst>
                                          <p:attrName>style.visibility</p:attrName>
                                        </p:attrNameLst>
                                      </p:cBhvr>
                                      <p:to>
                                        <p:strVal val="visible"/>
                                      </p:to>
                                    </p:set>
                                    <p:animEffect transition="in" filter="diamond(in)">
                                      <p:cBhvr>
                                        <p:cTn id="10" dur="2000"/>
                                        <p:tgtEl>
                                          <p:spTgt spid="148483">
                                            <p:txEl>
                                              <p:pRg st="1" end="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148483">
                                            <p:txEl>
                                              <p:pRg st="2" end="2"/>
                                            </p:txEl>
                                          </p:spTgt>
                                        </p:tgtEl>
                                        <p:attrNameLst>
                                          <p:attrName>style.visibility</p:attrName>
                                        </p:attrNameLst>
                                      </p:cBhvr>
                                      <p:to>
                                        <p:strVal val="visible"/>
                                      </p:to>
                                    </p:set>
                                    <p:animEffect transition="in" filter="diamond(in)">
                                      <p:cBhvr>
                                        <p:cTn id="13" dur="2000"/>
                                        <p:tgtEl>
                                          <p:spTgt spid="14848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48483">
                                            <p:txEl>
                                              <p:pRg st="3" end="3"/>
                                            </p:txEl>
                                          </p:spTgt>
                                        </p:tgtEl>
                                        <p:attrNameLst>
                                          <p:attrName>style.visibility</p:attrName>
                                        </p:attrNameLst>
                                      </p:cBhvr>
                                      <p:to>
                                        <p:strVal val="visible"/>
                                      </p:to>
                                    </p:set>
                                    <p:animEffect transition="in" filter="dissolve">
                                      <p:cBhvr>
                                        <p:cTn id="18" dur="500"/>
                                        <p:tgtEl>
                                          <p:spTgt spid="14848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48483">
                                            <p:txEl>
                                              <p:pRg st="4" end="4"/>
                                            </p:txEl>
                                          </p:spTgt>
                                        </p:tgtEl>
                                        <p:attrNameLst>
                                          <p:attrName>style.visibility</p:attrName>
                                        </p:attrNameLst>
                                      </p:cBhvr>
                                      <p:to>
                                        <p:strVal val="visible"/>
                                      </p:to>
                                    </p:set>
                                    <p:anim calcmode="lin" valueType="num">
                                      <p:cBhvr additive="base">
                                        <p:cTn id="23" dur="500" fill="hold"/>
                                        <p:tgtEl>
                                          <p:spTgt spid="14848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848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8483">
                                            <p:txEl>
                                              <p:pRg st="5" end="5"/>
                                            </p:txEl>
                                          </p:spTgt>
                                        </p:tgtEl>
                                        <p:attrNameLst>
                                          <p:attrName>style.visibility</p:attrName>
                                        </p:attrNameLst>
                                      </p:cBhvr>
                                      <p:to>
                                        <p:strVal val="visible"/>
                                      </p:to>
                                    </p:set>
                                    <p:anim calcmode="lin" valueType="num">
                                      <p:cBhvr additive="base">
                                        <p:cTn id="27" dur="500" fill="hold"/>
                                        <p:tgtEl>
                                          <p:spTgt spid="14848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84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zh-CN" altLang="en-US" b="1"/>
              <a:t>学生成绩查询系统案例研究中的对象可能的属性和操作</a:t>
            </a:r>
          </a:p>
        </p:txBody>
      </p:sp>
      <p:sp>
        <p:nvSpPr>
          <p:cNvPr id="153603" name="Rectangle 3"/>
          <p:cNvSpPr>
            <a:spLocks noGrp="1" noChangeArrowheads="1"/>
          </p:cNvSpPr>
          <p:nvPr>
            <p:ph type="body" idx="1"/>
          </p:nvPr>
        </p:nvSpPr>
        <p:spPr>
          <a:xfrm>
            <a:off x="368300" y="1289050"/>
            <a:ext cx="8058150" cy="4530725"/>
          </a:xfrm>
        </p:spPr>
        <p:txBody>
          <a:bodyPr/>
          <a:lstStyle/>
          <a:p>
            <a:pPr eaLnBrk="1" hangingPunct="1">
              <a:lnSpc>
                <a:spcPct val="90000"/>
              </a:lnSpc>
              <a:buClr>
                <a:srgbClr val="00FF00"/>
              </a:buClr>
              <a:buFont typeface="Wingdings" panose="05000000000000000000" pitchFamily="2" charset="2"/>
              <a:buChar char="v"/>
            </a:pPr>
            <a:r>
              <a:rPr lang="zh-CN" altLang="en-US" sz="2800" b="1"/>
              <a:t>学生</a:t>
            </a:r>
          </a:p>
          <a:p>
            <a:pPr eaLnBrk="1" hangingPunct="1">
              <a:lnSpc>
                <a:spcPct val="90000"/>
              </a:lnSpc>
              <a:buFont typeface="Wingdings" panose="05000000000000000000" pitchFamily="2" charset="2"/>
              <a:buChar char="Ø"/>
            </a:pPr>
            <a:r>
              <a:rPr lang="zh-CN" altLang="en-US" sz="2800" b="1"/>
              <a:t>属性有姓名、性别、学号、班级、专业、院系、学校、登录名和密码等</a:t>
            </a:r>
          </a:p>
          <a:p>
            <a:pPr eaLnBrk="1" hangingPunct="1">
              <a:lnSpc>
                <a:spcPct val="90000"/>
              </a:lnSpc>
              <a:buFont typeface="Wingdings" panose="05000000000000000000" pitchFamily="2" charset="2"/>
              <a:buChar char="Ø"/>
            </a:pPr>
            <a:r>
              <a:rPr lang="zh-CN" altLang="en-US" sz="2800" b="1"/>
              <a:t>操作有登录、查询成绩和聊天等</a:t>
            </a:r>
          </a:p>
          <a:p>
            <a:pPr eaLnBrk="1" hangingPunct="1">
              <a:lnSpc>
                <a:spcPct val="90000"/>
              </a:lnSpc>
              <a:buClr>
                <a:srgbClr val="00FF00"/>
              </a:buClr>
              <a:buFont typeface="Wingdings" panose="05000000000000000000" pitchFamily="2" charset="2"/>
              <a:buChar char="v"/>
            </a:pPr>
            <a:r>
              <a:rPr lang="zh-CN" altLang="en-US" sz="2800" b="1"/>
              <a:t>教师</a:t>
            </a:r>
          </a:p>
          <a:p>
            <a:pPr eaLnBrk="1" hangingPunct="1">
              <a:lnSpc>
                <a:spcPct val="90000"/>
              </a:lnSpc>
              <a:buFont typeface="Wingdings" panose="05000000000000000000" pitchFamily="2" charset="2"/>
              <a:buChar char="Ø"/>
            </a:pPr>
            <a:r>
              <a:rPr lang="zh-CN" altLang="en-US" sz="2800" b="1"/>
              <a:t>属性有姓名、性别、工号、院系、学校、登录名和密码等</a:t>
            </a:r>
          </a:p>
          <a:p>
            <a:pPr eaLnBrk="1" hangingPunct="1">
              <a:lnSpc>
                <a:spcPct val="90000"/>
              </a:lnSpc>
              <a:buFont typeface="Wingdings" panose="05000000000000000000" pitchFamily="2" charset="2"/>
              <a:buChar char="Ø"/>
            </a:pPr>
            <a:r>
              <a:rPr lang="zh-CN" altLang="en-US" sz="2800" b="1"/>
              <a:t>操作有登录、上报成绩、统计成绩、查询成绩、修改成绩等</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dissolve">
                                      <p:cBhvr>
                                        <p:cTn id="7" dur="500"/>
                                        <p:tgtEl>
                                          <p:spTgt spid="153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3603">
                                            <p:txEl>
                                              <p:pRg st="1" end="1"/>
                                            </p:txEl>
                                          </p:spTgt>
                                        </p:tgtEl>
                                        <p:attrNameLst>
                                          <p:attrName>style.visibility</p:attrName>
                                        </p:attrNameLst>
                                      </p:cBhvr>
                                      <p:to>
                                        <p:strVal val="visible"/>
                                      </p:to>
                                    </p:set>
                                    <p:animEffect transition="in" filter="dissolve">
                                      <p:cBhvr>
                                        <p:cTn id="12" dur="500"/>
                                        <p:tgtEl>
                                          <p:spTgt spid="153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 calcmode="lin" valueType="num">
                                      <p:cBhvr additive="base">
                                        <p:cTn id="17" dur="500" fill="hold"/>
                                        <p:tgtEl>
                                          <p:spTgt spid="15360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53603">
                                            <p:txEl>
                                              <p:pRg st="3" end="3"/>
                                            </p:txEl>
                                          </p:spTgt>
                                        </p:tgtEl>
                                        <p:attrNameLst>
                                          <p:attrName>style.visibility</p:attrName>
                                        </p:attrNameLst>
                                      </p:cBhvr>
                                      <p:to>
                                        <p:strVal val="visible"/>
                                      </p:to>
                                    </p:set>
                                    <p:animEffect transition="in" filter="dissolve">
                                      <p:cBhvr>
                                        <p:cTn id="23" dur="500"/>
                                        <p:tgtEl>
                                          <p:spTgt spid="153603">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53603">
                                            <p:txEl>
                                              <p:pRg st="4" end="4"/>
                                            </p:txEl>
                                          </p:spTgt>
                                        </p:tgtEl>
                                        <p:attrNameLst>
                                          <p:attrName>style.visibility</p:attrName>
                                        </p:attrNameLst>
                                      </p:cBhvr>
                                      <p:to>
                                        <p:strVal val="visible"/>
                                      </p:to>
                                    </p:set>
                                    <p:animEffect transition="in" filter="dissolve">
                                      <p:cBhvr>
                                        <p:cTn id="28" dur="500"/>
                                        <p:tgtEl>
                                          <p:spTgt spid="153603">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53603">
                                            <p:txEl>
                                              <p:pRg st="5" end="5"/>
                                            </p:txEl>
                                          </p:spTgt>
                                        </p:tgtEl>
                                        <p:attrNameLst>
                                          <p:attrName>style.visibility</p:attrName>
                                        </p:attrNameLst>
                                      </p:cBhvr>
                                      <p:to>
                                        <p:strVal val="visible"/>
                                      </p:to>
                                    </p:set>
                                    <p:anim calcmode="lin" valueType="num">
                                      <p:cBhvr additive="base">
                                        <p:cTn id="33" dur="500" fill="hold"/>
                                        <p:tgtEl>
                                          <p:spTgt spid="15360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360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700088" y="122238"/>
            <a:ext cx="8215312" cy="830262"/>
          </a:xfrm>
        </p:spPr>
        <p:txBody>
          <a:bodyPr/>
          <a:lstStyle/>
          <a:p>
            <a:pPr eaLnBrk="1" hangingPunct="1"/>
            <a:r>
              <a:rPr lang="zh-CN" altLang="en-US" b="1"/>
              <a:t>学生成绩查询系统案例研究中的对象可能的属性和操作（续）</a:t>
            </a:r>
          </a:p>
        </p:txBody>
      </p:sp>
      <p:sp>
        <p:nvSpPr>
          <p:cNvPr id="154627" name="Rectangle 3"/>
          <p:cNvSpPr>
            <a:spLocks noGrp="1" noChangeArrowheads="1"/>
          </p:cNvSpPr>
          <p:nvPr>
            <p:ph type="body" idx="1"/>
          </p:nvPr>
        </p:nvSpPr>
        <p:spPr>
          <a:xfrm>
            <a:off x="757238" y="1087438"/>
            <a:ext cx="7612062" cy="4530725"/>
          </a:xfrm>
        </p:spPr>
        <p:txBody>
          <a:bodyPr/>
          <a:lstStyle/>
          <a:p>
            <a:pPr eaLnBrk="1" hangingPunct="1">
              <a:buClr>
                <a:srgbClr val="00FF00"/>
              </a:buClr>
              <a:buFont typeface="Wingdings" panose="05000000000000000000" pitchFamily="2" charset="2"/>
              <a:buChar char="v"/>
            </a:pPr>
            <a:r>
              <a:rPr lang="zh-CN" altLang="en-US" sz="2600" b="1"/>
              <a:t>课程</a:t>
            </a:r>
          </a:p>
          <a:p>
            <a:pPr eaLnBrk="1" hangingPunct="1">
              <a:buFont typeface="Wingdings" panose="05000000000000000000" pitchFamily="2" charset="2"/>
              <a:buChar char="Ø"/>
            </a:pPr>
            <a:r>
              <a:rPr lang="zh-CN" altLang="en-US" sz="2600" b="1"/>
              <a:t>属性课程名、课程编号、学时、学分、学期、授课教师和选修学生等</a:t>
            </a:r>
          </a:p>
          <a:p>
            <a:pPr eaLnBrk="1" hangingPunct="1">
              <a:buFont typeface="Wingdings" panose="05000000000000000000" pitchFamily="2" charset="2"/>
              <a:buChar char="Ø"/>
            </a:pPr>
            <a:r>
              <a:rPr lang="zh-CN" altLang="en-US" sz="2600" b="1"/>
              <a:t>操作有设置授课教师、获取授课教师、设置选修学生和获取选修学生等</a:t>
            </a:r>
          </a:p>
          <a:p>
            <a:pPr eaLnBrk="1" hangingPunct="1">
              <a:buClr>
                <a:srgbClr val="00FF00"/>
              </a:buClr>
              <a:buFont typeface="Wingdings" panose="05000000000000000000" pitchFamily="2" charset="2"/>
              <a:buChar char="v"/>
            </a:pPr>
            <a:r>
              <a:rPr lang="zh-CN" altLang="en-US" sz="2600" b="1"/>
              <a:t>成绩</a:t>
            </a:r>
          </a:p>
          <a:p>
            <a:pPr eaLnBrk="1" hangingPunct="1">
              <a:buFont typeface="Wingdings" panose="05000000000000000000" pitchFamily="2" charset="2"/>
              <a:buChar char="Ø"/>
            </a:pPr>
            <a:r>
              <a:rPr lang="zh-CN" altLang="en-US" sz="2600" b="1"/>
              <a:t>属性有课程、学生和分数等</a:t>
            </a:r>
          </a:p>
          <a:p>
            <a:pPr eaLnBrk="1" hangingPunct="1">
              <a:buFont typeface="Wingdings" panose="05000000000000000000" pitchFamily="2" charset="2"/>
              <a:buChar char="Ø"/>
            </a:pPr>
            <a:r>
              <a:rPr lang="zh-CN" altLang="en-US" sz="2600" b="1"/>
              <a:t>操作有设置课程编号、获取课程编号、设置学生编号、获取学生编号、设置分数和获取分数等</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dissolve">
                                      <p:cBhvr>
                                        <p:cTn id="7" dur="500"/>
                                        <p:tgtEl>
                                          <p:spTgt spid="15462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54627">
                                            <p:txEl>
                                              <p:pRg st="1" end="1"/>
                                            </p:txEl>
                                          </p:spTgt>
                                        </p:tgtEl>
                                        <p:attrNameLst>
                                          <p:attrName>style.visibility</p:attrName>
                                        </p:attrNameLst>
                                      </p:cBhvr>
                                      <p:to>
                                        <p:strVal val="visible"/>
                                      </p:to>
                                    </p:set>
                                    <p:animEffect transition="in" filter="dissolve">
                                      <p:cBhvr>
                                        <p:cTn id="10" dur="500"/>
                                        <p:tgtEl>
                                          <p:spTgt spid="15462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54627">
                                            <p:txEl>
                                              <p:pRg st="2" end="2"/>
                                            </p:txEl>
                                          </p:spTgt>
                                        </p:tgtEl>
                                        <p:attrNameLst>
                                          <p:attrName>style.visibility</p:attrName>
                                        </p:attrNameLst>
                                      </p:cBhvr>
                                      <p:to>
                                        <p:strVal val="visible"/>
                                      </p:to>
                                    </p:set>
                                    <p:animEffect transition="in" filter="dissolve">
                                      <p:cBhvr>
                                        <p:cTn id="13" dur="500"/>
                                        <p:tgtEl>
                                          <p:spTgt spid="15462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54627">
                                            <p:txEl>
                                              <p:pRg st="3" end="3"/>
                                            </p:txEl>
                                          </p:spTgt>
                                        </p:tgtEl>
                                        <p:attrNameLst>
                                          <p:attrName>style.visibility</p:attrName>
                                        </p:attrNameLst>
                                      </p:cBhvr>
                                      <p:to>
                                        <p:strVal val="visible"/>
                                      </p:to>
                                    </p:set>
                                    <p:anim calcmode="lin" valueType="num">
                                      <p:cBhvr additive="base">
                                        <p:cTn id="18" dur="500" fill="hold"/>
                                        <p:tgtEl>
                                          <p:spTgt spid="154627">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54627">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54627">
                                            <p:txEl>
                                              <p:pRg st="4" end="4"/>
                                            </p:txEl>
                                          </p:spTgt>
                                        </p:tgtEl>
                                        <p:attrNameLst>
                                          <p:attrName>style.visibility</p:attrName>
                                        </p:attrNameLst>
                                      </p:cBhvr>
                                      <p:to>
                                        <p:strVal val="visible"/>
                                      </p:to>
                                    </p:set>
                                    <p:anim calcmode="lin" valueType="num">
                                      <p:cBhvr additive="base">
                                        <p:cTn id="22" dur="500" fill="hold"/>
                                        <p:tgtEl>
                                          <p:spTgt spid="154627">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4627">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54627">
                                            <p:txEl>
                                              <p:pRg st="5" end="5"/>
                                            </p:txEl>
                                          </p:spTgt>
                                        </p:tgtEl>
                                        <p:attrNameLst>
                                          <p:attrName>style.visibility</p:attrName>
                                        </p:attrNameLst>
                                      </p:cBhvr>
                                      <p:to>
                                        <p:strVal val="visible"/>
                                      </p:to>
                                    </p:set>
                                    <p:anim calcmode="lin" valueType="num">
                                      <p:cBhvr additive="base">
                                        <p:cTn id="26" dur="500" fill="hold"/>
                                        <p:tgtEl>
                                          <p:spTgt spid="154627">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546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68313" y="260350"/>
            <a:ext cx="8229600" cy="461963"/>
          </a:xfrm>
        </p:spPr>
        <p:txBody>
          <a:bodyPr/>
          <a:lstStyle/>
          <a:p>
            <a:pPr eaLnBrk="1" hangingPunct="1"/>
            <a:r>
              <a:rPr lang="zh-CN" altLang="en-US" b="1"/>
              <a:t>系统分析</a:t>
            </a:r>
            <a:r>
              <a:rPr lang="en-US" altLang="zh-CN" b="1"/>
              <a:t>(3)</a:t>
            </a:r>
            <a:r>
              <a:rPr lang="zh-CN" altLang="en-US" b="1"/>
              <a:t>：为对象建模</a:t>
            </a:r>
          </a:p>
        </p:txBody>
      </p:sp>
      <p:sp>
        <p:nvSpPr>
          <p:cNvPr id="22530" name="Rectangle 87"/>
          <p:cNvSpPr>
            <a:spLocks noChangeArrowheads="1"/>
          </p:cNvSpPr>
          <p:nvPr/>
        </p:nvSpPr>
        <p:spPr bwMode="auto">
          <a:xfrm>
            <a:off x="3433763" y="1812925"/>
            <a:ext cx="968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a:t>Course</a:t>
            </a:r>
          </a:p>
        </p:txBody>
      </p:sp>
      <p:sp>
        <p:nvSpPr>
          <p:cNvPr id="22531" name="Rectangle 88"/>
          <p:cNvSpPr>
            <a:spLocks noChangeArrowheads="1"/>
          </p:cNvSpPr>
          <p:nvPr/>
        </p:nvSpPr>
        <p:spPr bwMode="auto">
          <a:xfrm>
            <a:off x="2987675" y="1798638"/>
            <a:ext cx="1727200" cy="3786187"/>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en-US" altLang="zh-CN" sz="2000" b="1"/>
          </a:p>
          <a:p>
            <a:r>
              <a:rPr lang="en-US" altLang="zh-CN" sz="2000" b="1"/>
              <a:t>name</a:t>
            </a:r>
          </a:p>
          <a:p>
            <a:r>
              <a:rPr lang="en-US" altLang="zh-CN" sz="2000" b="1"/>
              <a:t>courseID</a:t>
            </a:r>
          </a:p>
          <a:p>
            <a:r>
              <a:rPr lang="en-US" altLang="zh-CN" sz="2000" b="1"/>
              <a:t>term</a:t>
            </a:r>
          </a:p>
          <a:p>
            <a:r>
              <a:rPr lang="en-US" altLang="zh-CN" sz="2000" b="1"/>
              <a:t>classHour</a:t>
            </a:r>
          </a:p>
          <a:p>
            <a:r>
              <a:rPr lang="en-US" altLang="zh-CN" sz="2000" b="1"/>
              <a:t>creditHour</a:t>
            </a:r>
          </a:p>
          <a:p>
            <a:r>
              <a:rPr lang="en-US" altLang="zh-CN" sz="2000" b="1"/>
              <a:t>teacher</a:t>
            </a:r>
          </a:p>
          <a:p>
            <a:r>
              <a:rPr lang="en-US" altLang="zh-CN" sz="2000" b="1"/>
              <a:t>students</a:t>
            </a:r>
          </a:p>
          <a:p>
            <a:r>
              <a:rPr lang="en-US" altLang="zh-CN" sz="2000" b="1"/>
              <a:t>setTeacher()</a:t>
            </a:r>
          </a:p>
          <a:p>
            <a:r>
              <a:rPr lang="en-US" altLang="zh-CN" sz="2000" b="1"/>
              <a:t>getTeacher()</a:t>
            </a:r>
          </a:p>
          <a:p>
            <a:r>
              <a:rPr lang="en-US" altLang="zh-CN" sz="2000" b="1"/>
              <a:t>setStudent()</a:t>
            </a:r>
          </a:p>
          <a:p>
            <a:r>
              <a:rPr lang="en-US" altLang="zh-CN" sz="2000" b="1"/>
              <a:t>getStudent()</a:t>
            </a:r>
          </a:p>
        </p:txBody>
      </p:sp>
      <p:sp>
        <p:nvSpPr>
          <p:cNvPr id="22532" name="Line 90"/>
          <p:cNvSpPr>
            <a:spLocks noChangeShapeType="1"/>
          </p:cNvSpPr>
          <p:nvPr/>
        </p:nvSpPr>
        <p:spPr bwMode="auto">
          <a:xfrm>
            <a:off x="2987675" y="2159000"/>
            <a:ext cx="1727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33" name="Line 91"/>
          <p:cNvSpPr>
            <a:spLocks noChangeShapeType="1"/>
          </p:cNvSpPr>
          <p:nvPr/>
        </p:nvSpPr>
        <p:spPr bwMode="auto">
          <a:xfrm>
            <a:off x="2987675" y="4287838"/>
            <a:ext cx="1727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34" name="Rectangle 89"/>
          <p:cNvSpPr>
            <a:spLocks noChangeArrowheads="1"/>
          </p:cNvSpPr>
          <p:nvPr/>
        </p:nvSpPr>
        <p:spPr bwMode="auto">
          <a:xfrm>
            <a:off x="1443038" y="1790700"/>
            <a:ext cx="7921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a:t>Score</a:t>
            </a:r>
          </a:p>
        </p:txBody>
      </p:sp>
      <p:sp>
        <p:nvSpPr>
          <p:cNvPr id="22535" name="Rectangle 92"/>
          <p:cNvSpPr>
            <a:spLocks noChangeArrowheads="1"/>
          </p:cNvSpPr>
          <p:nvPr/>
        </p:nvSpPr>
        <p:spPr bwMode="auto">
          <a:xfrm>
            <a:off x="1042988" y="1773238"/>
            <a:ext cx="1657350" cy="3170237"/>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en-US" altLang="zh-CN" sz="2000" b="1"/>
          </a:p>
          <a:p>
            <a:r>
              <a:rPr lang="en-US" altLang="zh-CN" sz="2000" b="1"/>
              <a:t>courseID</a:t>
            </a:r>
          </a:p>
          <a:p>
            <a:r>
              <a:rPr lang="en-US" altLang="zh-CN" sz="2000" b="1"/>
              <a:t>studentID</a:t>
            </a:r>
          </a:p>
          <a:p>
            <a:r>
              <a:rPr lang="en-US" altLang="zh-CN" sz="2000" b="1"/>
              <a:t>scores</a:t>
            </a:r>
          </a:p>
          <a:p>
            <a:r>
              <a:rPr lang="en-US" altLang="zh-CN" sz="2000" b="1"/>
              <a:t>setScore()</a:t>
            </a:r>
            <a:endParaRPr lang="zh-CN" altLang="en-US" sz="2000" b="1"/>
          </a:p>
          <a:p>
            <a:r>
              <a:rPr lang="en-US" altLang="zh-CN" sz="2000" b="1"/>
              <a:t>getScore()</a:t>
            </a:r>
            <a:endParaRPr lang="zh-CN" altLang="en-US" sz="2000" b="1"/>
          </a:p>
          <a:p>
            <a:r>
              <a:rPr lang="en-US" altLang="zh-CN" sz="2000" b="1"/>
              <a:t>setStudentID</a:t>
            </a:r>
          </a:p>
          <a:p>
            <a:r>
              <a:rPr lang="en-US" altLang="zh-CN" sz="2000" b="1"/>
              <a:t>getStudentID</a:t>
            </a:r>
          </a:p>
          <a:p>
            <a:r>
              <a:rPr lang="en-US" altLang="zh-CN" sz="2000" b="1"/>
              <a:t>setCourseID</a:t>
            </a:r>
          </a:p>
          <a:p>
            <a:r>
              <a:rPr lang="en-US" altLang="zh-CN" sz="2000" b="1"/>
              <a:t>getCourseID</a:t>
            </a:r>
          </a:p>
        </p:txBody>
      </p:sp>
      <p:sp>
        <p:nvSpPr>
          <p:cNvPr id="22536" name="Line 93"/>
          <p:cNvSpPr>
            <a:spLocks noChangeShapeType="1"/>
          </p:cNvSpPr>
          <p:nvPr/>
        </p:nvSpPr>
        <p:spPr bwMode="auto">
          <a:xfrm>
            <a:off x="1014413" y="2108200"/>
            <a:ext cx="165735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37" name="Line 94"/>
          <p:cNvSpPr>
            <a:spLocks noChangeShapeType="1"/>
          </p:cNvSpPr>
          <p:nvPr/>
        </p:nvSpPr>
        <p:spPr bwMode="auto">
          <a:xfrm>
            <a:off x="1042988" y="3000375"/>
            <a:ext cx="165735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22538" name="Group 97"/>
          <p:cNvGrpSpPr>
            <a:grpSpLocks/>
          </p:cNvGrpSpPr>
          <p:nvPr/>
        </p:nvGrpSpPr>
        <p:grpSpPr bwMode="auto">
          <a:xfrm>
            <a:off x="7164388" y="1773238"/>
            <a:ext cx="1800225" cy="4094162"/>
            <a:chOff x="975" y="1162"/>
            <a:chExt cx="1315" cy="2579"/>
          </a:xfrm>
        </p:grpSpPr>
        <p:sp>
          <p:nvSpPr>
            <p:cNvPr id="22548" name="Rectangle 98"/>
            <p:cNvSpPr>
              <a:spLocks noChangeArrowheads="1"/>
            </p:cNvSpPr>
            <p:nvPr/>
          </p:nvSpPr>
          <p:spPr bwMode="auto">
            <a:xfrm>
              <a:off x="1292" y="1171"/>
              <a:ext cx="75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a:t>Student</a:t>
              </a:r>
            </a:p>
          </p:txBody>
        </p:sp>
        <p:sp>
          <p:nvSpPr>
            <p:cNvPr id="22549" name="Rectangle 99"/>
            <p:cNvSpPr>
              <a:spLocks noChangeArrowheads="1"/>
            </p:cNvSpPr>
            <p:nvPr/>
          </p:nvSpPr>
          <p:spPr bwMode="auto">
            <a:xfrm>
              <a:off x="975" y="1162"/>
              <a:ext cx="1315" cy="2579"/>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en-US" altLang="zh-CN" sz="2000" b="1"/>
            </a:p>
            <a:p>
              <a:r>
                <a:rPr lang="en-US" altLang="zh-CN" sz="2000" b="1"/>
                <a:t>name</a:t>
              </a:r>
            </a:p>
            <a:p>
              <a:r>
                <a:rPr lang="en-US" altLang="zh-CN" sz="2000" b="1"/>
                <a:t>sex</a:t>
              </a:r>
            </a:p>
            <a:p>
              <a:r>
                <a:rPr lang="en-US" altLang="zh-CN" sz="2000" b="1"/>
                <a:t>stuID</a:t>
              </a:r>
            </a:p>
            <a:p>
              <a:r>
                <a:rPr lang="en-US" altLang="zh-CN" sz="2000" b="1"/>
                <a:t>classname</a:t>
              </a:r>
            </a:p>
            <a:p>
              <a:r>
                <a:rPr lang="en-US" altLang="zh-CN" sz="2000" b="1"/>
                <a:t>major</a:t>
              </a:r>
            </a:p>
            <a:p>
              <a:r>
                <a:rPr lang="en-US" altLang="zh-CN" sz="2000" b="1"/>
                <a:t>college</a:t>
              </a:r>
            </a:p>
            <a:p>
              <a:r>
                <a:rPr lang="en-US" altLang="zh-CN" sz="2000" b="1"/>
                <a:t>School</a:t>
              </a:r>
            </a:p>
            <a:p>
              <a:r>
                <a:rPr lang="en-US" altLang="zh-CN" sz="2000" b="1"/>
                <a:t>loginName</a:t>
              </a:r>
            </a:p>
            <a:p>
              <a:r>
                <a:rPr lang="en-US" altLang="zh-CN" sz="2000" b="1"/>
                <a:t>password</a:t>
              </a:r>
            </a:p>
            <a:p>
              <a:r>
                <a:rPr lang="en-US" altLang="zh-CN" sz="2000" b="1"/>
                <a:t>login()</a:t>
              </a:r>
            </a:p>
            <a:p>
              <a:r>
                <a:rPr lang="en-US" altLang="zh-CN" sz="2000" b="1"/>
                <a:t>searchScore()</a:t>
              </a:r>
            </a:p>
            <a:p>
              <a:r>
                <a:rPr lang="en-US" altLang="zh-CN" sz="2000" b="1"/>
                <a:t>chat()</a:t>
              </a:r>
              <a:endParaRPr lang="zh-CN" altLang="en-US" sz="2000" b="1"/>
            </a:p>
          </p:txBody>
        </p:sp>
        <p:sp>
          <p:nvSpPr>
            <p:cNvPr id="22550" name="Line 100"/>
            <p:cNvSpPr>
              <a:spLocks noChangeShapeType="1"/>
            </p:cNvSpPr>
            <p:nvPr/>
          </p:nvSpPr>
          <p:spPr bwMode="auto">
            <a:xfrm>
              <a:off x="975" y="1389"/>
              <a:ext cx="131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51" name="Line 101"/>
            <p:cNvSpPr>
              <a:spLocks noChangeShapeType="1"/>
            </p:cNvSpPr>
            <p:nvPr/>
          </p:nvSpPr>
          <p:spPr bwMode="auto">
            <a:xfrm>
              <a:off x="975" y="3120"/>
              <a:ext cx="131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22539" name="Rectangle 103"/>
          <p:cNvSpPr>
            <a:spLocks noChangeArrowheads="1"/>
          </p:cNvSpPr>
          <p:nvPr/>
        </p:nvSpPr>
        <p:spPr bwMode="auto">
          <a:xfrm>
            <a:off x="5473700" y="1787525"/>
            <a:ext cx="1058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a:t>Teacher</a:t>
            </a:r>
          </a:p>
        </p:txBody>
      </p:sp>
      <p:sp>
        <p:nvSpPr>
          <p:cNvPr id="22540" name="Rectangle 104"/>
          <p:cNvSpPr>
            <a:spLocks noChangeArrowheads="1"/>
          </p:cNvSpPr>
          <p:nvPr/>
        </p:nvSpPr>
        <p:spPr bwMode="auto">
          <a:xfrm>
            <a:off x="5003800" y="1773238"/>
            <a:ext cx="1944688" cy="440055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en-US" altLang="zh-CN" sz="2000" b="1"/>
          </a:p>
          <a:p>
            <a:r>
              <a:rPr lang="en-US" altLang="zh-CN" sz="2000" b="1"/>
              <a:t>name</a:t>
            </a:r>
          </a:p>
          <a:p>
            <a:r>
              <a:rPr lang="en-US" altLang="zh-CN" sz="2000" b="1"/>
              <a:t>sex</a:t>
            </a:r>
          </a:p>
          <a:p>
            <a:r>
              <a:rPr lang="en-US" altLang="zh-CN" sz="2000" b="1"/>
              <a:t>teacherID</a:t>
            </a:r>
          </a:p>
          <a:p>
            <a:r>
              <a:rPr lang="en-US" altLang="zh-CN" sz="2000" b="1"/>
              <a:t>college</a:t>
            </a:r>
          </a:p>
          <a:p>
            <a:r>
              <a:rPr lang="en-US" altLang="zh-CN" sz="2000" b="1"/>
              <a:t>School</a:t>
            </a:r>
          </a:p>
          <a:p>
            <a:r>
              <a:rPr lang="en-US" altLang="zh-CN" sz="2000" b="1"/>
              <a:t>loginName</a:t>
            </a:r>
          </a:p>
          <a:p>
            <a:r>
              <a:rPr lang="en-US" altLang="zh-CN" sz="2000" b="1"/>
              <a:t>password</a:t>
            </a:r>
          </a:p>
          <a:p>
            <a:r>
              <a:rPr lang="en-US" altLang="zh-CN" sz="2000" b="1"/>
              <a:t>login()</a:t>
            </a:r>
          </a:p>
          <a:p>
            <a:r>
              <a:rPr lang="en-US" altLang="zh-CN" sz="2000" b="1"/>
              <a:t>reportScore()</a:t>
            </a:r>
          </a:p>
          <a:p>
            <a:r>
              <a:rPr lang="en-US" altLang="zh-CN" sz="2000" b="1"/>
              <a:t>statisticsScore()</a:t>
            </a:r>
            <a:endParaRPr lang="zh-CN" altLang="en-US" sz="2000" b="1"/>
          </a:p>
          <a:p>
            <a:r>
              <a:rPr lang="en-US" altLang="zh-CN" sz="2000" b="1"/>
              <a:t>inquireScore()</a:t>
            </a:r>
            <a:endParaRPr lang="zh-CN" altLang="en-US" sz="2000" b="1"/>
          </a:p>
          <a:p>
            <a:r>
              <a:rPr lang="en-US" altLang="zh-CN" sz="2000" b="1"/>
              <a:t>modifyScore()</a:t>
            </a:r>
          </a:p>
          <a:p>
            <a:r>
              <a:rPr lang="en-US" altLang="zh-CN" sz="2000" b="1"/>
              <a:t>chat()</a:t>
            </a:r>
            <a:endParaRPr lang="zh-CN" altLang="en-US" sz="2000" b="1"/>
          </a:p>
        </p:txBody>
      </p:sp>
      <p:sp>
        <p:nvSpPr>
          <p:cNvPr id="22541" name="Line 105"/>
          <p:cNvSpPr>
            <a:spLocks noChangeShapeType="1"/>
          </p:cNvSpPr>
          <p:nvPr/>
        </p:nvSpPr>
        <p:spPr bwMode="auto">
          <a:xfrm>
            <a:off x="5003800" y="2133600"/>
            <a:ext cx="19446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42" name="Line 106"/>
          <p:cNvSpPr>
            <a:spLocks noChangeShapeType="1"/>
          </p:cNvSpPr>
          <p:nvPr/>
        </p:nvSpPr>
        <p:spPr bwMode="auto">
          <a:xfrm>
            <a:off x="5003800" y="4305300"/>
            <a:ext cx="19446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43" name="Rectangle 108"/>
          <p:cNvSpPr>
            <a:spLocks noChangeArrowheads="1"/>
          </p:cNvSpPr>
          <p:nvPr/>
        </p:nvSpPr>
        <p:spPr bwMode="auto">
          <a:xfrm>
            <a:off x="107950" y="1773238"/>
            <a:ext cx="8636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b="1" i="1">
                <a:latin typeface="Times" panose="02020603050405020304" pitchFamily="18" charset="0"/>
              </a:rPr>
              <a:t>对象</a:t>
            </a:r>
          </a:p>
        </p:txBody>
      </p:sp>
      <p:sp>
        <p:nvSpPr>
          <p:cNvPr id="22544" name="Rectangle 110"/>
          <p:cNvSpPr>
            <a:spLocks noChangeArrowheads="1"/>
          </p:cNvSpPr>
          <p:nvPr/>
        </p:nvSpPr>
        <p:spPr bwMode="auto">
          <a:xfrm>
            <a:off x="107950" y="2349500"/>
            <a:ext cx="8636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b="1" i="1">
                <a:latin typeface="Times" panose="02020603050405020304" pitchFamily="18" charset="0"/>
              </a:rPr>
              <a:t>属性</a:t>
            </a:r>
          </a:p>
        </p:txBody>
      </p:sp>
      <p:sp>
        <p:nvSpPr>
          <p:cNvPr id="22545" name="Rectangle 112"/>
          <p:cNvSpPr>
            <a:spLocks noChangeArrowheads="1"/>
          </p:cNvSpPr>
          <p:nvPr/>
        </p:nvSpPr>
        <p:spPr bwMode="auto">
          <a:xfrm>
            <a:off x="34925" y="3141663"/>
            <a:ext cx="8636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b="1" i="1">
                <a:latin typeface="Times" panose="02020603050405020304" pitchFamily="18" charset="0"/>
              </a:rPr>
              <a:t>功能</a:t>
            </a:r>
          </a:p>
        </p:txBody>
      </p:sp>
      <p:cxnSp>
        <p:nvCxnSpPr>
          <p:cNvPr id="150641" name="AutoShape 113"/>
          <p:cNvCxnSpPr>
            <a:cxnSpLocks noChangeShapeType="1"/>
            <a:endCxn id="22540" idx="0"/>
          </p:cNvCxnSpPr>
          <p:nvPr/>
        </p:nvCxnSpPr>
        <p:spPr bwMode="auto">
          <a:xfrm flipV="1">
            <a:off x="3924300" y="1773238"/>
            <a:ext cx="2052638" cy="1870075"/>
          </a:xfrm>
          <a:prstGeom prst="curvedConnector4">
            <a:avLst>
              <a:gd name="adj1" fmla="val 26306"/>
              <a:gd name="adj2" fmla="val 112222"/>
            </a:avLst>
          </a:prstGeom>
          <a:noFill/>
          <a:ln w="25400">
            <a:solidFill>
              <a:srgbClr val="FF0000"/>
            </a:solidFill>
            <a:round/>
            <a:headEnd type="none" w="sm" len="sm"/>
            <a:tailEnd type="triangle" w="lg" len="lg"/>
          </a:ln>
          <a:extLst>
            <a:ext uri="{909E8E84-426E-40DD-AFC4-6F175D3DCCD1}">
              <a14:hiddenFill xmlns:a14="http://schemas.microsoft.com/office/drawing/2010/main">
                <a:noFill/>
              </a14:hiddenFill>
            </a:ext>
          </a:extLst>
        </p:spPr>
      </p:cxnSp>
      <p:cxnSp>
        <p:nvCxnSpPr>
          <p:cNvPr id="150642" name="AutoShape 114"/>
          <p:cNvCxnSpPr>
            <a:cxnSpLocks noChangeShapeType="1"/>
            <a:endCxn id="22549" idx="0"/>
          </p:cNvCxnSpPr>
          <p:nvPr/>
        </p:nvCxnSpPr>
        <p:spPr bwMode="auto">
          <a:xfrm flipV="1">
            <a:off x="4067175" y="1773238"/>
            <a:ext cx="3997325" cy="2157412"/>
          </a:xfrm>
          <a:prstGeom prst="curvedConnector4">
            <a:avLst>
              <a:gd name="adj1" fmla="val 38741"/>
              <a:gd name="adj2" fmla="val 110597"/>
            </a:avLst>
          </a:prstGeom>
          <a:noFill/>
          <a:ln w="25400">
            <a:solidFill>
              <a:srgbClr val="FF0000"/>
            </a:solidFill>
            <a:round/>
            <a:headEnd type="none" w="sm" len="sm"/>
            <a:tailEnd type="triangle" w="lg" len="lg"/>
          </a:ln>
          <a:extLst>
            <a:ext uri="{909E8E84-426E-40DD-AFC4-6F175D3DCCD1}">
              <a14:hiddenFill xmlns:a14="http://schemas.microsoft.com/office/drawing/2010/main">
                <a:noFill/>
              </a14:hiddenFill>
            </a:ext>
          </a:extLst>
        </p:spPr>
      </p:cxn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0641"/>
                                        </p:tgtEl>
                                        <p:attrNameLst>
                                          <p:attrName>style.visibility</p:attrName>
                                        </p:attrNameLst>
                                      </p:cBhvr>
                                      <p:to>
                                        <p:strVal val="visible"/>
                                      </p:to>
                                    </p:set>
                                    <p:animEffect transition="in" filter="wipe(left)">
                                      <p:cBhvr>
                                        <p:cTn id="7" dur="500"/>
                                        <p:tgtEl>
                                          <p:spTgt spid="1506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0642"/>
                                        </p:tgtEl>
                                        <p:attrNameLst>
                                          <p:attrName>style.visibility</p:attrName>
                                        </p:attrNameLst>
                                      </p:cBhvr>
                                      <p:to>
                                        <p:strVal val="visible"/>
                                      </p:to>
                                    </p:set>
                                    <p:animEffect transition="in" filter="wipe(left)">
                                      <p:cBhvr>
                                        <p:cTn id="12" dur="500"/>
                                        <p:tgtEl>
                                          <p:spTgt spid="150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12813" y="122238"/>
            <a:ext cx="2609850" cy="457200"/>
          </a:xfrm>
        </p:spPr>
        <p:txBody>
          <a:bodyPr/>
          <a:lstStyle/>
          <a:p>
            <a:r>
              <a:rPr lang="zh-CN" altLang="en-US"/>
              <a:t>小节安排</a:t>
            </a:r>
          </a:p>
        </p:txBody>
      </p:sp>
      <p:sp>
        <p:nvSpPr>
          <p:cNvPr id="23554" name="Rectangle 116"/>
          <p:cNvSpPr>
            <a:spLocks noChangeArrowheads="1"/>
          </p:cNvSpPr>
          <p:nvPr/>
        </p:nvSpPr>
        <p:spPr bwMode="auto">
          <a:xfrm>
            <a:off x="2767013" y="202088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484" name="Text Box 119"/>
          <p:cNvSpPr txBox="1">
            <a:spLocks noChangeArrowheads="1"/>
          </p:cNvSpPr>
          <p:nvPr/>
        </p:nvSpPr>
        <p:spPr bwMode="auto">
          <a:xfrm flipH="1">
            <a:off x="1357313" y="1754188"/>
            <a:ext cx="457200" cy="3194050"/>
          </a:xfrm>
          <a:prstGeom prst="rect">
            <a:avLst/>
          </a:prstGeom>
          <a:gradFill rotWithShape="0">
            <a:gsLst>
              <a:gs pos="0">
                <a:srgbClr val="FFCC99"/>
              </a:gs>
              <a:gs pos="100000">
                <a:srgbClr val="FFFFFF"/>
              </a:gs>
            </a:gsLst>
            <a:lin ang="0" scaled="1"/>
          </a:gra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endParaRPr lang="en-US" altLang="zh-CN" sz="2000" b="1"/>
          </a:p>
          <a:p>
            <a:pPr algn="ctr" eaLnBrk="0" hangingPunct="0"/>
            <a:endParaRPr lang="en-US" altLang="zh-CN" sz="2000" b="1"/>
          </a:p>
          <a:p>
            <a:pPr algn="ctr" eaLnBrk="0" hangingPunct="0"/>
            <a:endParaRPr lang="en-US" altLang="zh-CN" sz="2000" b="1"/>
          </a:p>
          <a:p>
            <a:pPr algn="ctr" eaLnBrk="0" hangingPunct="0"/>
            <a:r>
              <a:rPr lang="zh-CN" altLang="en-US" sz="2000" b="1"/>
              <a:t>类和对象</a:t>
            </a:r>
            <a:endParaRPr kumimoji="0" lang="zh-CN" altLang="en-US" sz="2200" b="1">
              <a:solidFill>
                <a:schemeClr val="tx2"/>
              </a:solidFill>
              <a:latin typeface="楷体_GB2312" pitchFamily="49" charset="-122"/>
              <a:ea typeface="楷体_GB2312" pitchFamily="49" charset="-122"/>
            </a:endParaRPr>
          </a:p>
        </p:txBody>
      </p:sp>
      <p:sp>
        <p:nvSpPr>
          <p:cNvPr id="23556" name="Rectangle 121"/>
          <p:cNvSpPr>
            <a:spLocks noChangeArrowheads="1"/>
          </p:cNvSpPr>
          <p:nvPr/>
        </p:nvSpPr>
        <p:spPr bwMode="auto">
          <a:xfrm>
            <a:off x="2755900" y="1414463"/>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486" name="Text Box 124"/>
          <p:cNvSpPr txBox="1">
            <a:spLocks noChangeArrowheads="1"/>
          </p:cNvSpPr>
          <p:nvPr/>
        </p:nvSpPr>
        <p:spPr bwMode="auto">
          <a:xfrm>
            <a:off x="3213100" y="1262063"/>
            <a:ext cx="3119438"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0" hangingPunct="0"/>
            <a:r>
              <a:rPr kumimoji="0" lang="en-US" altLang="zh-CN" sz="1600">
                <a:solidFill>
                  <a:schemeClr val="tx2"/>
                </a:solidFill>
                <a:latin typeface="黑体" panose="02010609060101010101" pitchFamily="49" charset="-122"/>
                <a:ea typeface="黑体" panose="02010609060101010101" pitchFamily="49" charset="-122"/>
              </a:rPr>
              <a:t>3.1</a:t>
            </a:r>
            <a:r>
              <a:rPr kumimoji="0" lang="zh-CN" altLang="en-US" sz="1600">
                <a:solidFill>
                  <a:schemeClr val="tx2"/>
                </a:solidFill>
                <a:latin typeface="黑体" panose="02010609060101010101" pitchFamily="49" charset="-122"/>
                <a:ea typeface="黑体" panose="02010609060101010101" pitchFamily="49" charset="-122"/>
              </a:rPr>
              <a:t>、</a:t>
            </a:r>
            <a:r>
              <a:rPr lang="zh-CN" altLang="en-US" sz="1600" b="1"/>
              <a:t>面向对象技术基础</a:t>
            </a:r>
          </a:p>
          <a:p>
            <a:pPr algn="just" eaLnBrk="0" hangingPunct="0"/>
            <a:endParaRPr lang="zh-CN" altLang="en-US" sz="1600">
              <a:solidFill>
                <a:schemeClr val="tx2"/>
              </a:solidFill>
              <a:latin typeface="黑体" panose="02010609060101010101" pitchFamily="49" charset="-122"/>
              <a:ea typeface="黑体" panose="02010609060101010101" pitchFamily="49" charset="-122"/>
            </a:endParaRPr>
          </a:p>
        </p:txBody>
      </p:sp>
      <p:sp>
        <p:nvSpPr>
          <p:cNvPr id="20487" name="Text Box 129"/>
          <p:cNvSpPr txBox="1">
            <a:spLocks noChangeArrowheads="1"/>
          </p:cNvSpPr>
          <p:nvPr/>
        </p:nvSpPr>
        <p:spPr bwMode="auto">
          <a:xfrm>
            <a:off x="3224213" y="186848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defRPr/>
            </a:pPr>
            <a:r>
              <a:rPr kumimoji="0" lang="en-US" altLang="zh-CN" sz="1600">
                <a:solidFill>
                  <a:schemeClr val="tx2"/>
                </a:solidFill>
                <a:latin typeface="黑体" charset="0"/>
                <a:ea typeface="黑体" charset="0"/>
                <a:cs typeface="黑体" charset="0"/>
              </a:rPr>
              <a:t>3.2</a:t>
            </a:r>
            <a:r>
              <a:rPr kumimoji="0" lang="zh-CN" altLang="en-US" sz="1600">
                <a:solidFill>
                  <a:schemeClr val="tx2"/>
                </a:solidFill>
                <a:latin typeface="黑体" charset="0"/>
                <a:ea typeface="黑体" charset="0"/>
                <a:cs typeface="黑体" charset="0"/>
              </a:rPr>
              <a:t>、</a:t>
            </a:r>
            <a:r>
              <a:rPr lang="zh-CN" altLang="en-US" sz="1600" b="1"/>
              <a:t>类</a:t>
            </a:r>
            <a:endParaRPr lang="en-US" altLang="zh-CN" sz="1600" b="1"/>
          </a:p>
          <a:p>
            <a:pPr algn="just">
              <a:defRPr/>
            </a:pPr>
            <a:endParaRPr lang="zh-CN" altLang="en-US" sz="1600" b="1"/>
          </a:p>
          <a:p>
            <a:pPr algn="just">
              <a:defRPr/>
            </a:pPr>
            <a:endParaRPr kumimoji="0" lang="zh-CN" altLang="en-US" sz="1600">
              <a:solidFill>
                <a:schemeClr val="tx2"/>
              </a:solidFill>
              <a:latin typeface="黑体" charset="0"/>
              <a:ea typeface="黑体" charset="0"/>
              <a:cs typeface="黑体" charset="0"/>
            </a:endParaRPr>
          </a:p>
        </p:txBody>
      </p:sp>
      <p:sp>
        <p:nvSpPr>
          <p:cNvPr id="20488" name="Rectangle 136"/>
          <p:cNvSpPr>
            <a:spLocks noChangeArrowheads="1"/>
          </p:cNvSpPr>
          <p:nvPr/>
        </p:nvSpPr>
        <p:spPr bwMode="auto">
          <a:xfrm>
            <a:off x="1814513" y="3313113"/>
            <a:ext cx="914400" cy="15240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23560" name="Rectangle 138"/>
          <p:cNvSpPr>
            <a:spLocks noChangeArrowheads="1"/>
          </p:cNvSpPr>
          <p:nvPr/>
        </p:nvSpPr>
        <p:spPr bwMode="auto">
          <a:xfrm>
            <a:off x="2741613" y="2647950"/>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490" name="Text Box 139"/>
          <p:cNvSpPr txBox="1">
            <a:spLocks noChangeArrowheads="1"/>
          </p:cNvSpPr>
          <p:nvPr/>
        </p:nvSpPr>
        <p:spPr bwMode="auto">
          <a:xfrm>
            <a:off x="3198813" y="2495550"/>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3.3</a:t>
            </a:r>
            <a:r>
              <a:rPr kumimoji="0" lang="zh-CN" altLang="en-US" sz="1600">
                <a:solidFill>
                  <a:schemeClr val="tx2"/>
                </a:solidFill>
                <a:latin typeface="黑体" panose="02010609060101010101" pitchFamily="49" charset="-122"/>
                <a:ea typeface="黑体" panose="02010609060101010101" pitchFamily="49" charset="-122"/>
              </a:rPr>
              <a:t>、</a:t>
            </a:r>
            <a:r>
              <a:rPr lang="zh-CN" altLang="en-US" sz="1600" b="1"/>
              <a:t>对象</a:t>
            </a:r>
          </a:p>
        </p:txBody>
      </p:sp>
      <p:sp>
        <p:nvSpPr>
          <p:cNvPr id="23562" name="Rectangle 143"/>
          <p:cNvSpPr>
            <a:spLocks noChangeArrowheads="1"/>
          </p:cNvSpPr>
          <p:nvPr/>
        </p:nvSpPr>
        <p:spPr bwMode="auto">
          <a:xfrm>
            <a:off x="2741613" y="329088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492" name="Text Box 144"/>
          <p:cNvSpPr txBox="1">
            <a:spLocks noChangeArrowheads="1"/>
          </p:cNvSpPr>
          <p:nvPr/>
        </p:nvSpPr>
        <p:spPr bwMode="auto">
          <a:xfrm>
            <a:off x="3198813" y="313848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3.4</a:t>
            </a:r>
            <a:r>
              <a:rPr kumimoji="0" lang="zh-CN" altLang="en-US" sz="1600">
                <a:solidFill>
                  <a:schemeClr val="tx2"/>
                </a:solidFill>
                <a:latin typeface="黑体" panose="02010609060101010101" pitchFamily="49" charset="-122"/>
                <a:ea typeface="黑体" panose="02010609060101010101" pitchFamily="49" charset="-122"/>
              </a:rPr>
              <a:t>、</a:t>
            </a:r>
            <a:r>
              <a:rPr kumimoji="0" lang="en-US" altLang="zh-CN" sz="1600" b="1">
                <a:solidFill>
                  <a:schemeClr val="tx2"/>
                </a:solidFill>
                <a:latin typeface="黑体" panose="02010609060101010101" pitchFamily="49" charset="-122"/>
                <a:ea typeface="黑体" panose="02010609060101010101" pitchFamily="49" charset="-122"/>
              </a:rPr>
              <a:t>this</a:t>
            </a:r>
            <a:r>
              <a:rPr kumimoji="0" lang="zh-CN" altLang="en-US" sz="1600" b="1">
                <a:solidFill>
                  <a:schemeClr val="tx2"/>
                </a:solidFill>
                <a:latin typeface="黑体" panose="02010609060101010101" pitchFamily="49" charset="-122"/>
                <a:ea typeface="黑体" panose="02010609060101010101" pitchFamily="49" charset="-122"/>
              </a:rPr>
              <a:t>关键字</a:t>
            </a:r>
            <a:endParaRPr lang="zh-CN" altLang="en-US" sz="1600" b="1"/>
          </a:p>
        </p:txBody>
      </p:sp>
      <p:sp>
        <p:nvSpPr>
          <p:cNvPr id="20493" name="Rectangle 123"/>
          <p:cNvSpPr>
            <a:spLocks noChangeArrowheads="1"/>
          </p:cNvSpPr>
          <p:nvPr/>
        </p:nvSpPr>
        <p:spPr bwMode="auto">
          <a:xfrm>
            <a:off x="2679700" y="1027113"/>
            <a:ext cx="76200" cy="5105400"/>
          </a:xfrm>
          <a:prstGeom prst="rect">
            <a:avLst/>
          </a:prstGeom>
          <a:solidFill>
            <a:schemeClr val="hlink"/>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20494" name="AutoShape 151"/>
          <p:cNvSpPr>
            <a:spLocks noChangeArrowheads="1"/>
          </p:cNvSpPr>
          <p:nvPr/>
        </p:nvSpPr>
        <p:spPr bwMode="auto">
          <a:xfrm>
            <a:off x="6700838" y="1797050"/>
            <a:ext cx="546100" cy="330200"/>
          </a:xfrm>
          <a:prstGeom prst="leftArrow">
            <a:avLst>
              <a:gd name="adj1" fmla="val 50000"/>
              <a:gd name="adj2" fmla="val 41346"/>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23566" name="Rectangle 116"/>
          <p:cNvSpPr>
            <a:spLocks noChangeArrowheads="1"/>
          </p:cNvSpPr>
          <p:nvPr/>
        </p:nvSpPr>
        <p:spPr bwMode="auto">
          <a:xfrm>
            <a:off x="2763838" y="5492750"/>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496" name="Text Box 129"/>
          <p:cNvSpPr txBox="1">
            <a:spLocks noChangeArrowheads="1"/>
          </p:cNvSpPr>
          <p:nvPr/>
        </p:nvSpPr>
        <p:spPr bwMode="auto">
          <a:xfrm>
            <a:off x="3221038" y="5340350"/>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defRPr/>
            </a:pPr>
            <a:r>
              <a:rPr kumimoji="0" lang="en-US" altLang="zh-CN" sz="1600">
                <a:solidFill>
                  <a:schemeClr val="tx2"/>
                </a:solidFill>
                <a:latin typeface="黑体" charset="0"/>
                <a:ea typeface="黑体" charset="0"/>
                <a:cs typeface="黑体" charset="0"/>
              </a:rPr>
              <a:t>3.7</a:t>
            </a:r>
            <a:r>
              <a:rPr kumimoji="0" lang="zh-CN" altLang="en-US" sz="1600">
                <a:solidFill>
                  <a:schemeClr val="tx2"/>
                </a:solidFill>
                <a:latin typeface="黑体" charset="0"/>
                <a:ea typeface="黑体" charset="0"/>
                <a:cs typeface="黑体" charset="0"/>
              </a:rPr>
              <a:t>、</a:t>
            </a:r>
            <a:r>
              <a:rPr kumimoji="0" lang="en-US" altLang="zh-CN" sz="1600" b="1">
                <a:solidFill>
                  <a:schemeClr val="tx2"/>
                </a:solidFill>
                <a:latin typeface="黑体" charset="0"/>
                <a:ea typeface="黑体" charset="0"/>
                <a:cs typeface="黑体" charset="0"/>
              </a:rPr>
              <a:t>import</a:t>
            </a:r>
            <a:r>
              <a:rPr kumimoji="0" lang="zh-CN" altLang="en-US" sz="1600" b="1">
                <a:solidFill>
                  <a:schemeClr val="tx2"/>
                </a:solidFill>
                <a:latin typeface="黑体" charset="0"/>
                <a:ea typeface="黑体" charset="0"/>
                <a:cs typeface="黑体" charset="0"/>
              </a:rPr>
              <a:t>和包</a:t>
            </a:r>
          </a:p>
        </p:txBody>
      </p:sp>
      <p:sp>
        <p:nvSpPr>
          <p:cNvPr id="23568" name="Rectangle 143"/>
          <p:cNvSpPr>
            <a:spLocks noChangeArrowheads="1"/>
          </p:cNvSpPr>
          <p:nvPr/>
        </p:nvSpPr>
        <p:spPr bwMode="auto">
          <a:xfrm>
            <a:off x="2765425" y="3990975"/>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498" name="Text Box 144"/>
          <p:cNvSpPr txBox="1">
            <a:spLocks noChangeArrowheads="1"/>
          </p:cNvSpPr>
          <p:nvPr/>
        </p:nvSpPr>
        <p:spPr bwMode="auto">
          <a:xfrm>
            <a:off x="3222625" y="38385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3.5</a:t>
            </a:r>
            <a:r>
              <a:rPr kumimoji="0" lang="zh-CN" altLang="en-US" sz="1600">
                <a:solidFill>
                  <a:schemeClr val="tx2"/>
                </a:solidFill>
                <a:latin typeface="黑体" panose="02010609060101010101" pitchFamily="49" charset="-122"/>
                <a:ea typeface="黑体" panose="02010609060101010101" pitchFamily="49" charset="-122"/>
              </a:rPr>
              <a:t>、</a:t>
            </a:r>
            <a:r>
              <a:rPr kumimoji="0" lang="en-US" altLang="zh-CN" sz="1600" b="1">
                <a:solidFill>
                  <a:schemeClr val="tx2"/>
                </a:solidFill>
                <a:latin typeface="黑体" panose="02010609060101010101" pitchFamily="49" charset="-122"/>
                <a:ea typeface="黑体" panose="02010609060101010101" pitchFamily="49" charset="-122"/>
              </a:rPr>
              <a:t>static</a:t>
            </a:r>
            <a:r>
              <a:rPr kumimoji="0" lang="zh-CN" altLang="en-US" sz="1600" b="1">
                <a:solidFill>
                  <a:schemeClr val="tx2"/>
                </a:solidFill>
                <a:latin typeface="黑体" panose="02010609060101010101" pitchFamily="49" charset="-122"/>
                <a:ea typeface="黑体" panose="02010609060101010101" pitchFamily="49" charset="-122"/>
              </a:rPr>
              <a:t>关键字</a:t>
            </a:r>
          </a:p>
        </p:txBody>
      </p:sp>
      <p:sp>
        <p:nvSpPr>
          <p:cNvPr id="23570" name="Rectangle 143"/>
          <p:cNvSpPr>
            <a:spLocks noChangeArrowheads="1"/>
          </p:cNvSpPr>
          <p:nvPr/>
        </p:nvSpPr>
        <p:spPr bwMode="auto">
          <a:xfrm>
            <a:off x="2779713" y="478313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71" name="Text Box 144"/>
          <p:cNvSpPr txBox="1">
            <a:spLocks noChangeArrowheads="1"/>
          </p:cNvSpPr>
          <p:nvPr/>
        </p:nvSpPr>
        <p:spPr bwMode="auto">
          <a:xfrm>
            <a:off x="3236913" y="463073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3.6</a:t>
            </a:r>
            <a:r>
              <a:rPr kumimoji="0" lang="zh-CN" altLang="en-US" sz="1600">
                <a:solidFill>
                  <a:schemeClr val="tx2"/>
                </a:solidFill>
                <a:latin typeface="黑体" panose="02010609060101010101" pitchFamily="49" charset="-122"/>
                <a:ea typeface="黑体" panose="02010609060101010101" pitchFamily="49" charset="-122"/>
              </a:rPr>
              <a:t>、</a:t>
            </a:r>
            <a:r>
              <a:rPr lang="en-US" altLang="zh-CN" sz="1600" b="1">
                <a:latin typeface="黑体" panose="02010609060101010101" pitchFamily="49" charset="-122"/>
              </a:rPr>
              <a:t>final</a:t>
            </a:r>
            <a:r>
              <a:rPr lang="zh-CN" altLang="en-US" sz="1600" b="1">
                <a:latin typeface="黑体" panose="02010609060101010101" pitchFamily="49" charset="-122"/>
              </a:rPr>
              <a:t>关键字</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12813" y="122238"/>
            <a:ext cx="2609850" cy="457200"/>
          </a:xfrm>
        </p:spPr>
        <p:txBody>
          <a:bodyPr/>
          <a:lstStyle/>
          <a:p>
            <a:pPr>
              <a:defRPr/>
            </a:pPr>
            <a:r>
              <a:rPr lang="zh-CN" altLang="en-US">
                <a:cs typeface="+mj-cs"/>
              </a:rPr>
              <a:t>前言</a:t>
            </a:r>
          </a:p>
        </p:txBody>
      </p:sp>
      <p:sp>
        <p:nvSpPr>
          <p:cNvPr id="3094" name="Text Box 22"/>
          <p:cNvSpPr txBox="1">
            <a:spLocks noChangeArrowheads="1"/>
          </p:cNvSpPr>
          <p:nvPr/>
        </p:nvSpPr>
        <p:spPr bwMode="auto">
          <a:xfrm>
            <a:off x="903288" y="3681413"/>
            <a:ext cx="75438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buClr>
                <a:srgbClr val="00FF00"/>
              </a:buClr>
              <a:buFont typeface="Wingdings" panose="05000000000000000000" pitchFamily="2" charset="2"/>
              <a:buNone/>
            </a:pPr>
            <a:r>
              <a:rPr lang="zh-CN" altLang="en-US" sz="2800" b="1">
                <a:effectLst>
                  <a:outerShdw blurRad="38100" dist="38100" dir="2700000" algn="tl">
                    <a:srgbClr val="C0C0C0"/>
                  </a:outerShdw>
                </a:effectLst>
                <a:ea typeface="黑体" panose="02010609060101010101" pitchFamily="49" charset="-122"/>
              </a:rPr>
              <a:t>本章的目的</a:t>
            </a:r>
            <a:r>
              <a:rPr lang="zh-CN" altLang="en-US" sz="2800">
                <a:ea typeface="黑体" panose="02010609060101010101" pitchFamily="49" charset="-122"/>
              </a:rPr>
              <a:t>：什么是面向对象？有哪些特征？对象如何生成？何时清除？方法参数如何传递？访问权限如何设置？</a:t>
            </a:r>
          </a:p>
        </p:txBody>
      </p:sp>
      <p:sp>
        <p:nvSpPr>
          <p:cNvPr id="3095" name="Text Box 23"/>
          <p:cNvSpPr txBox="1">
            <a:spLocks noChangeArrowheads="1"/>
          </p:cNvSpPr>
          <p:nvPr/>
        </p:nvSpPr>
        <p:spPr bwMode="auto">
          <a:xfrm>
            <a:off x="890588" y="1204913"/>
            <a:ext cx="75438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buClr>
                <a:srgbClr val="00FF00"/>
              </a:buClr>
              <a:buFont typeface="Wingdings" panose="05000000000000000000" pitchFamily="2" charset="2"/>
              <a:buNone/>
            </a:pPr>
            <a:r>
              <a:rPr lang="zh-CN" altLang="en-US" sz="2800" b="1">
                <a:effectLst>
                  <a:outerShdw blurRad="38100" dist="38100" dir="2700000" algn="tl">
                    <a:srgbClr val="C0C0C0"/>
                  </a:outerShdw>
                </a:effectLst>
                <a:ea typeface="黑体" panose="02010609060101010101" pitchFamily="49" charset="-122"/>
              </a:rPr>
              <a:t>回顾关键词</a:t>
            </a:r>
            <a:r>
              <a:rPr lang="zh-CN" altLang="en-US" sz="2800">
                <a:ea typeface="黑体" panose="02010609060101010101" pitchFamily="49" charset="-122"/>
              </a:rPr>
              <a:t>：标识符</a:t>
            </a:r>
            <a:r>
              <a:rPr lang="en-US" altLang="zh-CN" sz="2800">
                <a:ea typeface="黑体" panose="02010609060101010101" pitchFamily="49" charset="-122"/>
              </a:rPr>
              <a:t>(4</a:t>
            </a:r>
            <a:r>
              <a:rPr lang="zh-CN" altLang="en-US" sz="2800">
                <a:ea typeface="黑体" panose="02010609060101010101" pitchFamily="49" charset="-122"/>
              </a:rPr>
              <a:t>种字符</a:t>
            </a:r>
            <a:r>
              <a:rPr lang="en-US" altLang="zh-CN" sz="2800">
                <a:ea typeface="黑体" panose="02010609060101010101" pitchFamily="49" charset="-122"/>
              </a:rPr>
              <a:t>:</a:t>
            </a:r>
            <a:r>
              <a:rPr lang="zh-CN" altLang="en-US" sz="2800">
                <a:ea typeface="黑体" panose="02010609060101010101" pitchFamily="49" charset="-122"/>
              </a:rPr>
              <a:t>字母、数字、</a:t>
            </a:r>
            <a:r>
              <a:rPr lang="en-US" altLang="zh-CN" sz="2800">
                <a:ea typeface="黑体" panose="02010609060101010101" pitchFamily="49" charset="-122"/>
              </a:rPr>
              <a:t>_</a:t>
            </a:r>
            <a:r>
              <a:rPr lang="zh-CN" altLang="en-US" sz="2800">
                <a:ea typeface="黑体" panose="02010609060101010101" pitchFamily="49" charset="-122"/>
              </a:rPr>
              <a:t>、</a:t>
            </a:r>
            <a:r>
              <a:rPr lang="en-US" altLang="zh-CN" sz="2800">
                <a:ea typeface="黑体" panose="02010609060101010101" pitchFamily="49" charset="-122"/>
              </a:rPr>
              <a:t>$</a:t>
            </a:r>
            <a:r>
              <a:rPr lang="zh-CN" altLang="en-US" sz="2800">
                <a:ea typeface="黑体" panose="02010609060101010101" pitchFamily="49" charset="-122"/>
              </a:rPr>
              <a:t>，首字符：字母、</a:t>
            </a:r>
            <a:r>
              <a:rPr lang="en-US" altLang="zh-CN" sz="2800">
                <a:ea typeface="黑体" panose="02010609060101010101" pitchFamily="49" charset="-122"/>
              </a:rPr>
              <a:t>_</a:t>
            </a:r>
            <a:r>
              <a:rPr lang="zh-CN" altLang="en-US" sz="2800">
                <a:ea typeface="黑体" panose="02010609060101010101" pitchFamily="49" charset="-122"/>
              </a:rPr>
              <a:t>、</a:t>
            </a:r>
            <a:r>
              <a:rPr lang="en-US" altLang="zh-CN" sz="2800">
                <a:ea typeface="黑体" panose="02010609060101010101" pitchFamily="49" charset="-122"/>
              </a:rPr>
              <a:t>$)</a:t>
            </a:r>
            <a:r>
              <a:rPr lang="zh-CN" altLang="en-US" sz="2800">
                <a:ea typeface="黑体" panose="02010609060101010101" pitchFamily="49" charset="-122"/>
              </a:rPr>
              <a:t>、关键字、</a:t>
            </a:r>
            <a:r>
              <a:rPr lang="en-US" altLang="zh-CN" sz="2800">
                <a:ea typeface="黑体" panose="02010609060101010101" pitchFamily="49" charset="-122"/>
              </a:rPr>
              <a:t>8</a:t>
            </a:r>
            <a:r>
              <a:rPr lang="zh-CN" altLang="en-US" sz="2800">
                <a:ea typeface="黑体" panose="02010609060101010101" pitchFamily="49" charset="-122"/>
              </a:rPr>
              <a:t>种基本数据类型</a:t>
            </a:r>
            <a:r>
              <a:rPr lang="en-US" altLang="zh-CN" sz="2800">
                <a:ea typeface="黑体" panose="02010609060101010101" pitchFamily="49" charset="-122"/>
              </a:rPr>
              <a:t>(boolean\char\byte</a:t>
            </a:r>
            <a:r>
              <a:rPr lang="zh-CN" altLang="en-US" sz="2800">
                <a:ea typeface="黑体" panose="02010609060101010101" pitchFamily="49" charset="-122"/>
              </a:rPr>
              <a:t>、</a:t>
            </a:r>
            <a:r>
              <a:rPr lang="en-US" altLang="zh-CN" sz="2800">
                <a:ea typeface="黑体" panose="02010609060101010101" pitchFamily="49" charset="-122"/>
              </a:rPr>
              <a:t>short</a:t>
            </a:r>
            <a:r>
              <a:rPr lang="zh-CN" altLang="en-US" sz="2800">
                <a:ea typeface="黑体" panose="02010609060101010101" pitchFamily="49" charset="-122"/>
              </a:rPr>
              <a:t>、</a:t>
            </a:r>
            <a:r>
              <a:rPr lang="en-US" altLang="zh-CN" sz="2800">
                <a:ea typeface="黑体" panose="02010609060101010101" pitchFamily="49" charset="-122"/>
              </a:rPr>
              <a:t>int</a:t>
            </a:r>
            <a:r>
              <a:rPr lang="zh-CN" altLang="en-US" sz="2800">
                <a:ea typeface="黑体" panose="02010609060101010101" pitchFamily="49" charset="-122"/>
              </a:rPr>
              <a:t>、</a:t>
            </a:r>
            <a:r>
              <a:rPr lang="en-US" altLang="zh-CN" sz="2800">
                <a:ea typeface="黑体" panose="02010609060101010101" pitchFamily="49" charset="-122"/>
              </a:rPr>
              <a:t>long\float</a:t>
            </a:r>
            <a:r>
              <a:rPr lang="zh-CN" altLang="en-US" sz="2800">
                <a:ea typeface="黑体" panose="02010609060101010101" pitchFamily="49" charset="-122"/>
              </a:rPr>
              <a:t>、</a:t>
            </a:r>
            <a:r>
              <a:rPr lang="en-US" altLang="zh-CN" sz="2800">
                <a:ea typeface="黑体" panose="02010609060101010101" pitchFamily="49" charset="-122"/>
              </a:rPr>
              <a:t>double)</a:t>
            </a:r>
            <a:r>
              <a:rPr lang="zh-CN" altLang="en-US" sz="2800">
                <a:ea typeface="黑体" panose="02010609060101010101" pitchFamily="49" charset="-122"/>
              </a:rPr>
              <a:t>、运算符、流程控制、结构化程序设计 、</a:t>
            </a:r>
            <a:r>
              <a:rPr lang="en-US" altLang="zh-CN" sz="2800">
                <a:ea typeface="黑体" panose="02010609060101010101" pitchFamily="49" charset="-122"/>
              </a:rPr>
              <a:t>5</a:t>
            </a:r>
            <a:r>
              <a:rPr lang="zh-CN" altLang="en-US" sz="2800">
                <a:ea typeface="黑体" panose="02010609060101010101" pitchFamily="49" charset="-122"/>
              </a:rPr>
              <a:t>种参数输入方式</a:t>
            </a:r>
            <a:endParaRPr lang="en-US" altLang="zh-CN" sz="280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700088" y="122238"/>
            <a:ext cx="7772400" cy="461962"/>
          </a:xfrm>
        </p:spPr>
        <p:txBody>
          <a:bodyPr/>
          <a:lstStyle/>
          <a:p>
            <a:pPr eaLnBrk="1" hangingPunct="1">
              <a:defRPr/>
            </a:pPr>
            <a:r>
              <a:rPr lang="en-US" altLang="zh-CN" b="1" dirty="0">
                <a:cs typeface="+mj-cs"/>
              </a:rPr>
              <a:t>3.2 </a:t>
            </a:r>
            <a:r>
              <a:rPr lang="zh-CN" altLang="en-US" b="1" dirty="0">
                <a:cs typeface="+mj-cs"/>
              </a:rPr>
              <a:t>类</a:t>
            </a:r>
          </a:p>
        </p:txBody>
      </p:sp>
      <p:sp>
        <p:nvSpPr>
          <p:cNvPr id="21507"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b="1"/>
              <a:t>类的格式</a:t>
            </a:r>
          </a:p>
          <a:p>
            <a:pPr eaLnBrk="1" hangingPunct="1">
              <a:buFont typeface="Wingdings" panose="05000000000000000000" pitchFamily="2" charset="2"/>
              <a:buNone/>
            </a:pPr>
            <a:r>
              <a:rPr lang="zh-CN" altLang="en-US" b="1">
                <a:solidFill>
                  <a:schemeClr val="hlink"/>
                </a:solidFill>
              </a:rPr>
              <a:t> &lt;类首声明&gt;</a:t>
            </a:r>
          </a:p>
          <a:p>
            <a:pPr eaLnBrk="1" hangingPunct="1">
              <a:buFont typeface="Wingdings" panose="05000000000000000000" pitchFamily="2" charset="2"/>
              <a:buNone/>
            </a:pPr>
            <a:r>
              <a:rPr lang="zh-CN" altLang="en-US" b="1">
                <a:solidFill>
                  <a:schemeClr val="hlink"/>
                </a:solidFill>
              </a:rPr>
              <a:t>  {&lt;类主体&gt;}</a:t>
            </a:r>
          </a:p>
          <a:p>
            <a:pPr eaLnBrk="1" hangingPunct="1">
              <a:buFont typeface="Wingdings" panose="05000000000000000000" pitchFamily="2" charset="2"/>
              <a:buChar char="ü"/>
            </a:pPr>
            <a:r>
              <a:rPr lang="zh-CN" altLang="en-US" b="1"/>
              <a:t> 类首声明定义类的名字、访问权限以及与其它类的关系等。</a:t>
            </a:r>
          </a:p>
          <a:p>
            <a:pPr eaLnBrk="1" hangingPunct="1">
              <a:buFont typeface="Wingdings" panose="05000000000000000000" pitchFamily="2" charset="2"/>
              <a:buChar char="ü"/>
            </a:pPr>
            <a:r>
              <a:rPr lang="zh-CN" altLang="en-US" b="1"/>
              <a:t>类主体定义类的成员，包括变量（数据）和方法（行为）</a:t>
            </a:r>
          </a:p>
        </p:txBody>
      </p:sp>
    </p:spTree>
    <p:custDataLst>
      <p:tags r:id="rId1"/>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4"/>
          <p:cNvSpPr>
            <a:spLocks noChangeArrowheads="1"/>
          </p:cNvSpPr>
          <p:nvPr/>
        </p:nvSpPr>
        <p:spPr bwMode="auto">
          <a:xfrm>
            <a:off x="650875" y="1358900"/>
            <a:ext cx="2520950" cy="430213"/>
          </a:xfrm>
          <a:prstGeom prst="rect">
            <a:avLst/>
          </a:prstGeom>
          <a:solidFill>
            <a:srgbClr val="EEFC68"/>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latin typeface="Verdana" panose="020B0604030504040204" pitchFamily="34" charset="0"/>
            </a:endParaRPr>
          </a:p>
        </p:txBody>
      </p:sp>
      <p:sp>
        <p:nvSpPr>
          <p:cNvPr id="25602" name="AutoShape 5"/>
          <p:cNvSpPr>
            <a:spLocks noChangeArrowheads="1"/>
          </p:cNvSpPr>
          <p:nvPr/>
        </p:nvSpPr>
        <p:spPr bwMode="auto">
          <a:xfrm>
            <a:off x="5003800" y="1844675"/>
            <a:ext cx="3240088" cy="1944688"/>
          </a:xfrm>
          <a:prstGeom prst="wedgeRectCallout">
            <a:avLst>
              <a:gd name="adj1" fmla="val -107130"/>
              <a:gd name="adj2" fmla="val -43880"/>
            </a:avLst>
          </a:prstGeom>
          <a:solidFill>
            <a:srgbClr val="EEFC68"/>
          </a:solidFill>
          <a:ln w="9525">
            <a:solidFill>
              <a:schemeClr val="tx1"/>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solidFill>
                  <a:schemeClr val="accent2"/>
                </a:solidFill>
                <a:latin typeface="Verdana" panose="020B0604030504040204" pitchFamily="34" charset="0"/>
              </a:rPr>
              <a:t>类首声明</a:t>
            </a:r>
            <a:endParaRPr lang="en-US" altLang="zh-CN" sz="2000">
              <a:solidFill>
                <a:schemeClr val="accent2"/>
              </a:solidFill>
              <a:latin typeface="Verdana" panose="020B0604030504040204" pitchFamily="34" charset="0"/>
            </a:endParaRPr>
          </a:p>
          <a:p>
            <a:pPr>
              <a:buFontTx/>
              <a:buChar char="•"/>
            </a:pPr>
            <a:r>
              <a:rPr lang="en-US" altLang="zh-CN" sz="2000">
                <a:latin typeface="Verdana" panose="020B0604030504040204" pitchFamily="34" charset="0"/>
              </a:rPr>
              <a:t>Java</a:t>
            </a:r>
            <a:r>
              <a:rPr lang="zh-CN" altLang="en-US" sz="2000">
                <a:latin typeface="Verdana" panose="020B0604030504040204" pitchFamily="34" charset="0"/>
              </a:rPr>
              <a:t>的程序代码一般都写在类中。类的开始和结束用</a:t>
            </a:r>
            <a:r>
              <a:rPr lang="zh-CN" altLang="en-US" sz="2000"/>
              <a:t>“</a:t>
            </a:r>
            <a:r>
              <a:rPr lang="en-US" altLang="zh-CN" sz="2000">
                <a:latin typeface="Verdana" panose="020B0604030504040204" pitchFamily="34" charset="0"/>
              </a:rPr>
              <a:t>{}</a:t>
            </a:r>
            <a:r>
              <a:rPr lang="en-US" altLang="zh-CN" sz="2000"/>
              <a:t>”</a:t>
            </a:r>
            <a:r>
              <a:rPr lang="zh-CN" altLang="en-US" sz="2000">
                <a:latin typeface="Verdana" panose="020B0604030504040204" pitchFamily="34" charset="0"/>
              </a:rPr>
              <a:t>来标示。</a:t>
            </a:r>
          </a:p>
          <a:p>
            <a:pPr>
              <a:buFontTx/>
              <a:buChar char="•"/>
            </a:pPr>
            <a:r>
              <a:rPr lang="zh-CN" altLang="en-US" sz="2000">
                <a:latin typeface="Verdana" panose="020B0604030504040204" pitchFamily="34" charset="0"/>
              </a:rPr>
              <a:t>一个</a:t>
            </a:r>
            <a:r>
              <a:rPr lang="en-US" altLang="zh-CN" sz="2000">
                <a:latin typeface="Verdana" panose="020B0604030504040204" pitchFamily="34" charset="0"/>
              </a:rPr>
              <a:t>Java</a:t>
            </a:r>
            <a:r>
              <a:rPr lang="zh-CN" altLang="en-US" sz="2000">
                <a:latin typeface="Verdana" panose="020B0604030504040204" pitchFamily="34" charset="0"/>
              </a:rPr>
              <a:t>程序可能由多个类构成。</a:t>
            </a:r>
          </a:p>
        </p:txBody>
      </p:sp>
      <p:sp>
        <p:nvSpPr>
          <p:cNvPr id="18437" name="Rectangle 2"/>
          <p:cNvSpPr>
            <a:spLocks noGrp="1" noChangeArrowheads="1"/>
          </p:cNvSpPr>
          <p:nvPr>
            <p:ph type="title" idx="4294967295"/>
          </p:nvPr>
        </p:nvSpPr>
        <p:spPr/>
        <p:txBody>
          <a:bodyPr anchor="b"/>
          <a:lstStyle/>
          <a:p>
            <a:pPr eaLnBrk="1" hangingPunct="1">
              <a:defRPr/>
            </a:pPr>
            <a:r>
              <a:rPr lang="en-US" altLang="zh-CN">
                <a:cs typeface="+mj-cs"/>
              </a:rPr>
              <a:t>Java</a:t>
            </a:r>
            <a:r>
              <a:rPr lang="zh-CN" altLang="en-US">
                <a:cs typeface="+mj-cs"/>
              </a:rPr>
              <a:t>程序的基本要素</a:t>
            </a:r>
          </a:p>
        </p:txBody>
      </p:sp>
      <p:sp>
        <p:nvSpPr>
          <p:cNvPr id="22533" name="Rectangle 3"/>
          <p:cNvSpPr>
            <a:spLocks noGrp="1" noChangeArrowheads="1"/>
          </p:cNvSpPr>
          <p:nvPr>
            <p:ph type="body" idx="4294967295"/>
          </p:nvPr>
        </p:nvSpPr>
        <p:spPr>
          <a:xfrm>
            <a:off x="711200" y="1431925"/>
            <a:ext cx="4546600" cy="4248150"/>
          </a:xfrm>
        </p:spPr>
        <p:txBody>
          <a:bodyPr/>
          <a:lstStyle/>
          <a:p>
            <a:pPr marL="571500" indent="-571500" eaLnBrk="1" hangingPunct="1">
              <a:lnSpc>
                <a:spcPct val="90000"/>
              </a:lnSpc>
              <a:buFont typeface="Wingdings" panose="05000000000000000000" pitchFamily="2" charset="2"/>
              <a:buNone/>
            </a:pPr>
            <a:r>
              <a:rPr lang="en-US" altLang="zh-CN" sz="1800" dirty="0"/>
              <a:t>public class </a:t>
            </a:r>
            <a:r>
              <a:rPr lang="en-US" altLang="zh-CN" sz="1800" dirty="0">
                <a:solidFill>
                  <a:schemeClr val="accent2"/>
                </a:solidFill>
              </a:rPr>
              <a:t>Triangle</a:t>
            </a:r>
          </a:p>
          <a:p>
            <a:pPr marL="571500" indent="-571500" eaLnBrk="1" hangingPunct="1">
              <a:lnSpc>
                <a:spcPct val="90000"/>
              </a:lnSpc>
              <a:buFont typeface="Wingdings" panose="05000000000000000000" pitchFamily="2" charset="2"/>
              <a:buNone/>
            </a:pPr>
            <a:r>
              <a:rPr lang="en-US" altLang="zh-CN" sz="1800" dirty="0">
                <a:solidFill>
                  <a:schemeClr val="accent2"/>
                </a:solidFill>
              </a:rPr>
              <a:t>{</a:t>
            </a:r>
          </a:p>
          <a:p>
            <a:pPr marL="571500" indent="-571500" eaLnBrk="1" hangingPunct="1">
              <a:lnSpc>
                <a:spcPct val="90000"/>
              </a:lnSpc>
              <a:buFont typeface="Wingdings" panose="05000000000000000000" pitchFamily="2" charset="2"/>
              <a:buNone/>
            </a:pPr>
            <a:r>
              <a:rPr lang="en-US" altLang="zh-CN" sz="1800" dirty="0"/>
              <a:t>      double length=10.0;</a:t>
            </a:r>
          </a:p>
          <a:p>
            <a:pPr marL="571500" indent="-571500" eaLnBrk="1" hangingPunct="1">
              <a:lnSpc>
                <a:spcPct val="90000"/>
              </a:lnSpc>
              <a:buFont typeface="Wingdings" panose="05000000000000000000" pitchFamily="2" charset="2"/>
              <a:buNone/>
            </a:pPr>
            <a:r>
              <a:rPr lang="en-US" altLang="zh-CN" sz="1800" dirty="0"/>
              <a:t>      double height=5.0;</a:t>
            </a:r>
          </a:p>
          <a:p>
            <a:pPr marL="571500" indent="-571500" eaLnBrk="1" hangingPunct="1">
              <a:lnSpc>
                <a:spcPct val="90000"/>
              </a:lnSpc>
              <a:buFont typeface="Wingdings" panose="05000000000000000000" pitchFamily="2" charset="2"/>
              <a:buNone/>
            </a:pPr>
            <a:r>
              <a:rPr lang="en-US" altLang="zh-CN" sz="1800" dirty="0"/>
              <a:t>      double area()</a:t>
            </a:r>
          </a:p>
          <a:p>
            <a:pPr marL="571500" indent="-571500" eaLnBrk="1" hangingPunct="1">
              <a:lnSpc>
                <a:spcPct val="90000"/>
              </a:lnSpc>
              <a:buFont typeface="Wingdings" panose="05000000000000000000" pitchFamily="2" charset="2"/>
              <a:buNone/>
            </a:pPr>
            <a:r>
              <a:rPr lang="en-US" altLang="zh-CN" sz="1800"/>
              <a:t>      {</a:t>
            </a:r>
          </a:p>
          <a:p>
            <a:pPr marL="571500" indent="-571500" eaLnBrk="1" hangingPunct="1">
              <a:lnSpc>
                <a:spcPct val="90000"/>
              </a:lnSpc>
              <a:buFont typeface="Wingdings" panose="05000000000000000000" pitchFamily="2" charset="2"/>
              <a:buNone/>
            </a:pPr>
            <a:r>
              <a:rPr lang="en-US" altLang="zh-CN" sz="1800" dirty="0"/>
              <a:t>            return length*height/2.0;</a:t>
            </a:r>
          </a:p>
          <a:p>
            <a:pPr marL="571500" indent="-571500" eaLnBrk="1" hangingPunct="1">
              <a:lnSpc>
                <a:spcPct val="90000"/>
              </a:lnSpc>
              <a:buFont typeface="Wingdings" panose="05000000000000000000" pitchFamily="2" charset="2"/>
              <a:buNone/>
            </a:pPr>
            <a:r>
              <a:rPr lang="en-US" altLang="zh-CN" sz="1800" dirty="0"/>
              <a:t>      }</a:t>
            </a:r>
          </a:p>
          <a:p>
            <a:pPr marL="571500" indent="-571500" eaLnBrk="1" hangingPunct="1">
              <a:lnSpc>
                <a:spcPct val="90000"/>
              </a:lnSpc>
              <a:buFont typeface="Wingdings" panose="05000000000000000000" pitchFamily="2" charset="2"/>
              <a:buNone/>
            </a:pPr>
            <a:r>
              <a:rPr lang="en-US" altLang="zh-CN" sz="1800" dirty="0"/>
              <a:t>      public static void main (String </a:t>
            </a:r>
            <a:r>
              <a:rPr lang="en-US" altLang="zh-CN" sz="1800" dirty="0" err="1"/>
              <a:t>args</a:t>
            </a:r>
            <a:r>
              <a:rPr lang="en-US" altLang="zh-CN" sz="1800" dirty="0"/>
              <a:t>[])</a:t>
            </a:r>
          </a:p>
          <a:p>
            <a:pPr marL="571500" indent="-571500" eaLnBrk="1" hangingPunct="1">
              <a:lnSpc>
                <a:spcPct val="90000"/>
              </a:lnSpc>
              <a:buFont typeface="Wingdings" panose="05000000000000000000" pitchFamily="2" charset="2"/>
              <a:buNone/>
            </a:pPr>
            <a:r>
              <a:rPr lang="en-US" altLang="zh-CN" sz="1800" dirty="0"/>
              <a:t>      {</a:t>
            </a:r>
          </a:p>
          <a:p>
            <a:pPr marL="571500" indent="-571500" eaLnBrk="1" hangingPunct="1">
              <a:lnSpc>
                <a:spcPct val="90000"/>
              </a:lnSpc>
              <a:buFont typeface="Wingdings" panose="05000000000000000000" pitchFamily="2" charset="2"/>
              <a:buNone/>
            </a:pPr>
            <a:r>
              <a:rPr lang="en-US" altLang="zh-CN" sz="1800" dirty="0"/>
              <a:t>           double s;</a:t>
            </a:r>
          </a:p>
          <a:p>
            <a:pPr marL="571500" indent="-571500" eaLnBrk="1" hangingPunct="1">
              <a:lnSpc>
                <a:spcPct val="90000"/>
              </a:lnSpc>
              <a:buFont typeface="Wingdings" panose="05000000000000000000" pitchFamily="2" charset="2"/>
              <a:buNone/>
            </a:pPr>
            <a:r>
              <a:rPr lang="en-US" altLang="zh-CN" sz="1800" dirty="0"/>
              <a:t>           s=(new Triangle()).area();</a:t>
            </a:r>
          </a:p>
          <a:p>
            <a:pPr marL="571500" indent="-571500" eaLnBrk="1" hangingPunct="1">
              <a:lnSpc>
                <a:spcPct val="90000"/>
              </a:lnSpc>
              <a:buFont typeface="Wingdings" panose="05000000000000000000" pitchFamily="2" charset="2"/>
              <a:buNone/>
            </a:pPr>
            <a:r>
              <a:rPr lang="en-US" altLang="zh-CN" sz="1800" dirty="0"/>
              <a:t>           </a:t>
            </a:r>
            <a:r>
              <a:rPr lang="en-US" altLang="zh-CN" sz="1800" dirty="0" err="1"/>
              <a:t>System.out.println</a:t>
            </a:r>
            <a:r>
              <a:rPr lang="en-US" altLang="zh-CN" sz="1800" dirty="0"/>
              <a:t>(“</a:t>
            </a:r>
            <a:r>
              <a:rPr lang="zh-CN" altLang="en-US" sz="1800" dirty="0"/>
              <a:t>该三角形的面积是</a:t>
            </a:r>
            <a:r>
              <a:rPr lang="en-US" altLang="zh-CN" sz="1800" dirty="0"/>
              <a:t>: " + s);</a:t>
            </a:r>
          </a:p>
          <a:p>
            <a:pPr marL="571500" indent="-571500" eaLnBrk="1" hangingPunct="1">
              <a:lnSpc>
                <a:spcPct val="90000"/>
              </a:lnSpc>
              <a:buFont typeface="Wingdings" panose="05000000000000000000" pitchFamily="2" charset="2"/>
              <a:buNone/>
            </a:pPr>
            <a:r>
              <a:rPr lang="en-US" altLang="zh-CN" sz="1800" dirty="0"/>
              <a:t>      }</a:t>
            </a:r>
          </a:p>
          <a:p>
            <a:pPr marL="571500" indent="-571500" eaLnBrk="1" hangingPunct="1">
              <a:lnSpc>
                <a:spcPct val="90000"/>
              </a:lnSpc>
              <a:buFont typeface="Wingdings" panose="05000000000000000000" pitchFamily="2" charset="2"/>
              <a:buNone/>
            </a:pPr>
            <a:r>
              <a:rPr lang="en-US" altLang="zh-CN" sz="1800" dirty="0">
                <a:solidFill>
                  <a:schemeClr val="accent2"/>
                </a:solidFill>
              </a:rPr>
              <a:t>}</a:t>
            </a:r>
          </a:p>
        </p:txBody>
      </p:sp>
    </p:spTree>
    <p:custDataLst>
      <p:tags r:id="rId1"/>
    </p:custData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zh-CN" altLang="en-US"/>
              <a:t> </a:t>
            </a:r>
            <a:r>
              <a:rPr lang="zh-CN" altLang="en-US" b="1"/>
              <a:t>类首声明</a:t>
            </a:r>
          </a:p>
        </p:txBody>
      </p:sp>
      <p:sp>
        <p:nvSpPr>
          <p:cNvPr id="21508" name="Rectangle 3"/>
          <p:cNvSpPr>
            <a:spLocks noGrp="1" noChangeArrowheads="1"/>
          </p:cNvSpPr>
          <p:nvPr>
            <p:ph type="body" idx="1"/>
          </p:nvPr>
        </p:nvSpPr>
        <p:spPr>
          <a:xfrm>
            <a:off x="468313" y="1412875"/>
            <a:ext cx="8229600" cy="4530725"/>
          </a:xfrm>
        </p:spPr>
        <p:txBody>
          <a:bodyPr/>
          <a:lstStyle/>
          <a:p>
            <a:pPr eaLnBrk="1" hangingPunct="1">
              <a:buFont typeface="Wingdings" panose="05000000000000000000" pitchFamily="2" charset="2"/>
              <a:buChar char="Ø"/>
            </a:pPr>
            <a:r>
              <a:rPr lang="zh-CN" altLang="en-US" sz="2800" b="1">
                <a:solidFill>
                  <a:schemeClr val="folHlink"/>
                </a:solidFill>
              </a:rPr>
              <a:t>[&lt;修饰符&gt;] </a:t>
            </a:r>
            <a:r>
              <a:rPr lang="en-US" altLang="zh-CN" sz="2800" b="1">
                <a:solidFill>
                  <a:schemeClr val="folHlink"/>
                </a:solidFill>
              </a:rPr>
              <a:t>class &lt;</a:t>
            </a:r>
            <a:r>
              <a:rPr lang="zh-CN" altLang="en-US" sz="2800" b="1">
                <a:solidFill>
                  <a:schemeClr val="folHlink"/>
                </a:solidFill>
              </a:rPr>
              <a:t>类名&gt; [</a:t>
            </a:r>
            <a:r>
              <a:rPr lang="en-US" altLang="zh-CN" sz="2800" b="1">
                <a:solidFill>
                  <a:schemeClr val="folHlink"/>
                </a:solidFill>
              </a:rPr>
              <a:t>extends &lt;</a:t>
            </a:r>
            <a:r>
              <a:rPr lang="zh-CN" altLang="en-US" sz="2800" b="1">
                <a:solidFill>
                  <a:schemeClr val="folHlink"/>
                </a:solidFill>
              </a:rPr>
              <a:t>超类名&gt;] [</a:t>
            </a:r>
            <a:r>
              <a:rPr lang="en-US" altLang="zh-CN" sz="2800" b="1">
                <a:solidFill>
                  <a:schemeClr val="folHlink"/>
                </a:solidFill>
              </a:rPr>
              <a:t>implements &lt;</a:t>
            </a:r>
            <a:r>
              <a:rPr lang="zh-CN" altLang="en-US" sz="2800" b="1">
                <a:solidFill>
                  <a:schemeClr val="folHlink"/>
                </a:solidFill>
              </a:rPr>
              <a:t>接口名&gt;]</a:t>
            </a:r>
          </a:p>
          <a:p>
            <a:pPr eaLnBrk="1" hangingPunct="1">
              <a:buFont typeface="Wingdings" panose="05000000000000000000" pitchFamily="2" charset="2"/>
              <a:buChar char="Ø"/>
            </a:pPr>
            <a:r>
              <a:rPr lang="en-US" altLang="zh-CN" sz="2800" b="1"/>
              <a:t> </a:t>
            </a:r>
            <a:r>
              <a:rPr lang="en-US" altLang="zh-CN" sz="2800" b="1">
                <a:solidFill>
                  <a:srgbClr val="0000CC"/>
                </a:solidFill>
              </a:rPr>
              <a:t>class</a:t>
            </a:r>
            <a:r>
              <a:rPr lang="en-US" altLang="zh-CN" sz="2800" b="1"/>
              <a:t>: </a:t>
            </a:r>
            <a:r>
              <a:rPr lang="zh-CN" altLang="en-US" sz="2800" b="1"/>
              <a:t>类定义的关键字；</a:t>
            </a:r>
          </a:p>
          <a:p>
            <a:pPr eaLnBrk="1" hangingPunct="1">
              <a:buFont typeface="Wingdings" panose="05000000000000000000" pitchFamily="2" charset="2"/>
              <a:buChar char="Ø"/>
            </a:pPr>
            <a:r>
              <a:rPr lang="en-US" altLang="zh-CN" sz="2800" b="1">
                <a:solidFill>
                  <a:srgbClr val="0000CC"/>
                </a:solidFill>
              </a:rPr>
              <a:t> extends</a:t>
            </a:r>
            <a:r>
              <a:rPr lang="en-US" altLang="zh-CN" sz="2800" b="1"/>
              <a:t>: </a:t>
            </a:r>
            <a:r>
              <a:rPr lang="zh-CN" altLang="en-US" sz="2800" b="1"/>
              <a:t>表示类和另外一些类（超类）的继承关系；</a:t>
            </a:r>
          </a:p>
          <a:p>
            <a:pPr eaLnBrk="1" hangingPunct="1">
              <a:buFont typeface="Wingdings" panose="05000000000000000000" pitchFamily="2" charset="2"/>
              <a:buChar char="Ø"/>
            </a:pPr>
            <a:r>
              <a:rPr lang="en-US" altLang="zh-CN" sz="2800" b="1">
                <a:solidFill>
                  <a:srgbClr val="0000CC"/>
                </a:solidFill>
              </a:rPr>
              <a:t> implements</a:t>
            </a:r>
            <a:r>
              <a:rPr lang="en-US" altLang="zh-CN" sz="2800" b="1"/>
              <a:t>: </a:t>
            </a:r>
            <a:r>
              <a:rPr lang="zh-CN" altLang="en-US" sz="2800" b="1"/>
              <a:t>表示类实现了某些接口；</a:t>
            </a:r>
          </a:p>
          <a:p>
            <a:pPr eaLnBrk="1" hangingPunct="1">
              <a:buFont typeface="Wingdings" panose="05000000000000000000" pitchFamily="2" charset="2"/>
              <a:buChar char="Ø"/>
            </a:pPr>
            <a:r>
              <a:rPr lang="zh-CN" altLang="en-US" sz="2800" b="1"/>
              <a:t> 修饰符: 表示类访问权限（</a:t>
            </a:r>
            <a:r>
              <a:rPr lang="en-US" altLang="zh-CN" sz="2800" b="1"/>
              <a:t>public、</a:t>
            </a:r>
            <a:r>
              <a:rPr lang="zh-CN" altLang="en-US" sz="2800" b="1"/>
              <a:t>缺省方式等）和一些其它特性（</a:t>
            </a:r>
            <a:r>
              <a:rPr lang="en-US" altLang="zh-CN" sz="2800" b="1"/>
              <a:t>abstract、final</a:t>
            </a:r>
            <a:r>
              <a:rPr lang="zh-CN" altLang="en-US" sz="2800" b="1"/>
              <a:t>等）；一个类可以同时有多个修饰符</a:t>
            </a:r>
            <a:r>
              <a:rPr lang="en-US" altLang="zh-CN" sz="2800" b="1"/>
              <a:t>(</a:t>
            </a:r>
            <a:r>
              <a:rPr lang="zh-CN" altLang="en-US" sz="2800" b="1"/>
              <a:t>任意排序</a:t>
            </a:r>
            <a:r>
              <a:rPr lang="en-US" altLang="zh-CN" sz="2800" b="1"/>
              <a:t>)</a:t>
            </a:r>
            <a:r>
              <a:rPr lang="zh-CN" altLang="en-US" sz="2800" b="1"/>
              <a:t>，但不能有相同的修饰符。</a:t>
            </a:r>
            <a:endParaRPr lang="zh-CN" altLang="en-US" b="1"/>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21508">
                                            <p:txEl>
                                              <p:pRg st="4" end="4"/>
                                            </p:txEl>
                                          </p:spTgt>
                                        </p:tgtEl>
                                        <p:attrNameLst>
                                          <p:attrName>style.visibility</p:attrName>
                                        </p:attrNameLst>
                                      </p:cBhvr>
                                      <p:to>
                                        <p:strVal val="visible"/>
                                      </p:to>
                                    </p:set>
                                    <p:anim calcmode="lin" valueType="num">
                                      <p:cBhvr>
                                        <p:cTn id="7" dur="500" fill="hold"/>
                                        <p:tgtEl>
                                          <p:spTgt spid="21508">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21508">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21508">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2150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b="1"/>
              <a:t>类的修饰符</a:t>
            </a:r>
          </a:p>
        </p:txBody>
      </p:sp>
      <p:sp>
        <p:nvSpPr>
          <p:cNvPr id="160771" name="Rectangle 3"/>
          <p:cNvSpPr>
            <a:spLocks noGrp="1" noChangeArrowheads="1"/>
          </p:cNvSpPr>
          <p:nvPr>
            <p:ph type="body" idx="1"/>
          </p:nvPr>
        </p:nvSpPr>
        <p:spPr>
          <a:xfrm>
            <a:off x="609600" y="990600"/>
            <a:ext cx="8350250" cy="4886325"/>
          </a:xfrm>
        </p:spPr>
        <p:txBody>
          <a:bodyPr/>
          <a:lstStyle/>
          <a:p>
            <a:pPr eaLnBrk="1" hangingPunct="1"/>
            <a:r>
              <a:rPr lang="zh-CN" altLang="en-US" b="1">
                <a:solidFill>
                  <a:srgbClr val="993300"/>
                </a:solidFill>
              </a:rPr>
              <a:t>缺省方式</a:t>
            </a:r>
            <a:r>
              <a:rPr lang="zh-CN" altLang="en-US" b="1"/>
              <a:t>：</a:t>
            </a:r>
            <a:r>
              <a:rPr lang="en-US" altLang="zh-CN" b="1"/>
              <a:t>class</a:t>
            </a:r>
            <a:r>
              <a:rPr lang="zh-CN" altLang="en-US" b="1"/>
              <a:t>没有修饰符，只能被同一个包名中的类访问</a:t>
            </a:r>
          </a:p>
          <a:p>
            <a:pPr eaLnBrk="1" hangingPunct="1"/>
            <a:endParaRPr lang="zh-CN" altLang="en-US" sz="1400" b="1"/>
          </a:p>
          <a:p>
            <a:pPr eaLnBrk="1" hangingPunct="1"/>
            <a:r>
              <a:rPr lang="en-US" altLang="zh-CN" b="1">
                <a:solidFill>
                  <a:srgbClr val="993300"/>
                </a:solidFill>
              </a:rPr>
              <a:t>public</a:t>
            </a:r>
            <a:r>
              <a:rPr lang="zh-CN" altLang="en-US" b="1"/>
              <a:t>：能被所有的类访问</a:t>
            </a:r>
          </a:p>
          <a:p>
            <a:pPr eaLnBrk="1" hangingPunct="1"/>
            <a:endParaRPr lang="zh-CN" altLang="en-US" sz="1400" b="1"/>
          </a:p>
          <a:p>
            <a:pPr eaLnBrk="1" hangingPunct="1"/>
            <a:r>
              <a:rPr lang="en-US" altLang="zh-CN" b="1">
                <a:solidFill>
                  <a:srgbClr val="993300"/>
                </a:solidFill>
              </a:rPr>
              <a:t>abstract</a:t>
            </a:r>
            <a:r>
              <a:rPr lang="en-US" altLang="zh-CN" b="1"/>
              <a:t>:</a:t>
            </a:r>
            <a:r>
              <a:rPr lang="zh-CN" altLang="en-US" b="1"/>
              <a:t>修饰的类被称为抽象类。抽象类就是没有具体对象的概念类。 </a:t>
            </a:r>
            <a:br>
              <a:rPr lang="zh-CN" altLang="en-US" b="1"/>
            </a:br>
            <a:r>
              <a:rPr lang="zh-CN" altLang="en-US" b="1"/>
              <a:t>   </a:t>
            </a:r>
          </a:p>
          <a:p>
            <a:pPr eaLnBrk="1" hangingPunct="1"/>
            <a:r>
              <a:rPr lang="en-US" altLang="zh-CN" b="1">
                <a:solidFill>
                  <a:srgbClr val="993300"/>
                </a:solidFill>
              </a:rPr>
              <a:t>final</a:t>
            </a:r>
            <a:r>
              <a:rPr lang="zh-CN" altLang="en-US" b="1"/>
              <a:t>：不能被继承，即类不能有子类</a:t>
            </a:r>
            <a:br>
              <a:rPr lang="zh-CN" altLang="en-US" b="1"/>
            </a:br>
            <a:r>
              <a:rPr lang="zh-CN" altLang="en-US"/>
              <a:t>  </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 calcmode="lin" valueType="num">
                                      <p:cBhvr additive="base">
                                        <p:cTn id="7" dur="500" fill="hold"/>
                                        <p:tgtEl>
                                          <p:spTgt spid="160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0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0771">
                                            <p:txEl>
                                              <p:pRg st="2" end="2"/>
                                            </p:txEl>
                                          </p:spTgt>
                                        </p:tgtEl>
                                        <p:attrNameLst>
                                          <p:attrName>style.visibility</p:attrName>
                                        </p:attrNameLst>
                                      </p:cBhvr>
                                      <p:to>
                                        <p:strVal val="visible"/>
                                      </p:to>
                                    </p:set>
                                    <p:anim calcmode="lin" valueType="num">
                                      <p:cBhvr additive="base">
                                        <p:cTn id="13" dur="500" fill="hold"/>
                                        <p:tgtEl>
                                          <p:spTgt spid="1607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0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160771">
                                            <p:txEl>
                                              <p:pRg st="4" end="4"/>
                                            </p:txEl>
                                          </p:spTgt>
                                        </p:tgtEl>
                                        <p:attrNameLst>
                                          <p:attrName>style.visibility</p:attrName>
                                        </p:attrNameLst>
                                      </p:cBhvr>
                                      <p:to>
                                        <p:strVal val="visible"/>
                                      </p:to>
                                    </p:set>
                                    <p:animEffect transition="in" filter="wipe(up)">
                                      <p:cBhvr>
                                        <p:cTn id="19" dur="500"/>
                                        <p:tgtEl>
                                          <p:spTgt spid="160771">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60771">
                                            <p:txEl>
                                              <p:pRg st="5" end="5"/>
                                            </p:txEl>
                                          </p:spTgt>
                                        </p:tgtEl>
                                        <p:attrNameLst>
                                          <p:attrName>style.visibility</p:attrName>
                                        </p:attrNameLst>
                                      </p:cBhvr>
                                      <p:to>
                                        <p:strVal val="visible"/>
                                      </p:to>
                                    </p:set>
                                    <p:anim calcmode="lin" valueType="num">
                                      <p:cBhvr additive="base">
                                        <p:cTn id="24" dur="500" fill="hold"/>
                                        <p:tgtEl>
                                          <p:spTgt spid="160771">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607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700088" y="122238"/>
            <a:ext cx="7772400" cy="400050"/>
          </a:xfrm>
        </p:spPr>
        <p:txBody>
          <a:bodyPr/>
          <a:lstStyle/>
          <a:p>
            <a:pPr eaLnBrk="1" hangingPunct="1"/>
            <a:r>
              <a:rPr lang="zh-CN" altLang="en-US" sz="2000" b="1"/>
              <a:t>类主体</a:t>
            </a:r>
          </a:p>
        </p:txBody>
      </p:sp>
      <p:sp>
        <p:nvSpPr>
          <p:cNvPr id="25603" name="Rectangle 3"/>
          <p:cNvSpPr>
            <a:spLocks noGrp="1" noChangeArrowheads="1"/>
          </p:cNvSpPr>
          <p:nvPr>
            <p:ph type="body" idx="1"/>
          </p:nvPr>
        </p:nvSpPr>
        <p:spPr>
          <a:xfrm>
            <a:off x="609600" y="1557338"/>
            <a:ext cx="8283575" cy="3600450"/>
          </a:xfrm>
        </p:spPr>
        <p:txBody>
          <a:bodyPr/>
          <a:lstStyle/>
          <a:p>
            <a:pPr marL="457200" indent="-457200" eaLnBrk="1" hangingPunct="1">
              <a:lnSpc>
                <a:spcPct val="80000"/>
              </a:lnSpc>
              <a:buFont typeface="Wingdings" panose="05000000000000000000" pitchFamily="2" charset="2"/>
              <a:buNone/>
            </a:pPr>
            <a:r>
              <a:rPr lang="zh-CN" altLang="en-US" sz="2800" b="1">
                <a:solidFill>
                  <a:schemeClr val="folHlink"/>
                </a:solidFill>
              </a:rPr>
              <a:t>&lt;类首声明&gt; { 　　       </a:t>
            </a:r>
            <a:r>
              <a:rPr lang="zh-CN" altLang="en-US" sz="2800" b="1"/>
              <a:t>//类首，以下为类主体</a:t>
            </a:r>
          </a:p>
          <a:p>
            <a:pPr marL="457200" indent="-457200" eaLnBrk="1" hangingPunct="1">
              <a:lnSpc>
                <a:spcPct val="80000"/>
              </a:lnSpc>
              <a:buFont typeface="Wingdings" panose="05000000000000000000" pitchFamily="2" charset="2"/>
              <a:buNone/>
            </a:pPr>
            <a:r>
              <a:rPr lang="zh-CN" altLang="en-US" sz="2800" b="1">
                <a:solidFill>
                  <a:schemeClr val="folHlink"/>
                </a:solidFill>
              </a:rPr>
              <a:t>    &lt;成员变量的声明&gt;</a:t>
            </a:r>
          </a:p>
          <a:p>
            <a:pPr marL="457200" indent="-457200" eaLnBrk="1" hangingPunct="1">
              <a:lnSpc>
                <a:spcPct val="80000"/>
              </a:lnSpc>
              <a:buFont typeface="Wingdings" panose="05000000000000000000" pitchFamily="2" charset="2"/>
              <a:buNone/>
            </a:pPr>
            <a:r>
              <a:rPr lang="zh-CN" altLang="en-US" sz="2800" b="1">
                <a:solidFill>
                  <a:schemeClr val="folHlink"/>
                </a:solidFill>
              </a:rPr>
              <a:t>    &lt;成员方法的声明及实现&gt;</a:t>
            </a:r>
          </a:p>
          <a:p>
            <a:pPr marL="457200" indent="-457200" eaLnBrk="1" hangingPunct="1">
              <a:lnSpc>
                <a:spcPct val="80000"/>
              </a:lnSpc>
              <a:buFont typeface="Wingdings" panose="05000000000000000000" pitchFamily="2" charset="2"/>
              <a:buNone/>
            </a:pPr>
            <a:r>
              <a:rPr lang="zh-CN" altLang="en-US" sz="2800" b="1">
                <a:solidFill>
                  <a:schemeClr val="folHlink"/>
                </a:solidFill>
              </a:rPr>
              <a:t>}</a:t>
            </a:r>
          </a:p>
          <a:p>
            <a:pPr marL="457200" indent="-457200" eaLnBrk="1" hangingPunct="1">
              <a:lnSpc>
                <a:spcPct val="80000"/>
              </a:lnSpc>
              <a:buFont typeface="Wingdings" panose="05000000000000000000" pitchFamily="2" charset="2"/>
              <a:buNone/>
            </a:pPr>
            <a:endParaRPr lang="zh-CN" altLang="en-US" sz="2800" b="1">
              <a:solidFill>
                <a:schemeClr val="folHlink"/>
              </a:solidFill>
            </a:endParaRPr>
          </a:p>
          <a:p>
            <a:pPr marL="457200" indent="-457200" eaLnBrk="1" hangingPunct="1">
              <a:lnSpc>
                <a:spcPct val="80000"/>
              </a:lnSpc>
              <a:buFont typeface="Wingdings" panose="05000000000000000000" pitchFamily="2" charset="2"/>
              <a:buChar char="Ø"/>
            </a:pPr>
            <a:r>
              <a:rPr lang="zh-CN" altLang="en-US" sz="2800" b="1"/>
              <a:t>成员变量即类的数据，反映了类的属性和状态。</a:t>
            </a:r>
          </a:p>
          <a:p>
            <a:pPr marL="457200" indent="-457200" eaLnBrk="1" hangingPunct="1">
              <a:lnSpc>
                <a:spcPct val="80000"/>
              </a:lnSpc>
              <a:buFont typeface="Wingdings" panose="05000000000000000000" pitchFamily="2" charset="2"/>
              <a:buChar char="Ø"/>
            </a:pPr>
            <a:r>
              <a:rPr lang="zh-CN" altLang="en-US" sz="2800" b="1"/>
              <a:t>成员方法即类的行为（对数据的操作）</a:t>
            </a:r>
          </a:p>
          <a:p>
            <a:pPr marL="457200" indent="-457200" eaLnBrk="1" hangingPunct="1">
              <a:lnSpc>
                <a:spcPct val="80000"/>
              </a:lnSpc>
              <a:buFont typeface="Wingdings" panose="05000000000000000000" pitchFamily="2" charset="2"/>
              <a:buChar char="Ø"/>
            </a:pPr>
            <a:r>
              <a:rPr lang="zh-CN" altLang="en-US" sz="2800" b="1"/>
              <a:t>成员方法可以是普通方法、构造方法、</a:t>
            </a:r>
            <a:r>
              <a:rPr lang="en-US" altLang="zh-CN" sz="2800" b="1"/>
              <a:t>main</a:t>
            </a:r>
            <a:r>
              <a:rPr lang="zh-CN" altLang="en-US" sz="2800" b="1"/>
              <a:t>方法</a:t>
            </a:r>
          </a:p>
        </p:txBody>
      </p:sp>
    </p:spTree>
    <p:custDataLst>
      <p:tags r:id="rId1"/>
    </p:custData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1" name="Group 12"/>
          <p:cNvGrpSpPr>
            <a:grpSpLocks/>
          </p:cNvGrpSpPr>
          <p:nvPr/>
        </p:nvGrpSpPr>
        <p:grpSpPr bwMode="auto">
          <a:xfrm>
            <a:off x="900113" y="2060575"/>
            <a:ext cx="7559675" cy="2663825"/>
            <a:chOff x="567" y="1298"/>
            <a:chExt cx="4762" cy="1678"/>
          </a:xfrm>
        </p:grpSpPr>
        <p:sp>
          <p:nvSpPr>
            <p:cNvPr id="30724" name="Rectangle 4"/>
            <p:cNvSpPr>
              <a:spLocks noChangeArrowheads="1"/>
            </p:cNvSpPr>
            <p:nvPr/>
          </p:nvSpPr>
          <p:spPr bwMode="auto">
            <a:xfrm>
              <a:off x="567" y="1480"/>
              <a:ext cx="1769" cy="317"/>
            </a:xfrm>
            <a:prstGeom prst="rect">
              <a:avLst/>
            </a:prstGeom>
            <a:solidFill>
              <a:srgbClr val="EEFC68"/>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latin typeface="Verdana" panose="020B0604030504040204" pitchFamily="34" charset="0"/>
              </a:endParaRPr>
            </a:p>
          </p:txBody>
        </p:sp>
        <p:sp>
          <p:nvSpPr>
            <p:cNvPr id="30725" name="Rectangle 5"/>
            <p:cNvSpPr>
              <a:spLocks noChangeArrowheads="1"/>
            </p:cNvSpPr>
            <p:nvPr/>
          </p:nvSpPr>
          <p:spPr bwMode="auto">
            <a:xfrm>
              <a:off x="567" y="2795"/>
              <a:ext cx="1814" cy="181"/>
            </a:xfrm>
            <a:prstGeom prst="rect">
              <a:avLst/>
            </a:prstGeom>
            <a:solidFill>
              <a:srgbClr val="EEFC68"/>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latin typeface="Verdana" panose="020B0604030504040204" pitchFamily="34" charset="0"/>
              </a:endParaRPr>
            </a:p>
          </p:txBody>
        </p:sp>
        <p:sp>
          <p:nvSpPr>
            <p:cNvPr id="30726" name="Line 8"/>
            <p:cNvSpPr>
              <a:spLocks noChangeShapeType="1"/>
            </p:cNvSpPr>
            <p:nvPr/>
          </p:nvSpPr>
          <p:spPr bwMode="auto">
            <a:xfrm>
              <a:off x="2336" y="1616"/>
              <a:ext cx="998"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7" name="Line 9"/>
            <p:cNvSpPr>
              <a:spLocks noChangeShapeType="1"/>
            </p:cNvSpPr>
            <p:nvPr/>
          </p:nvSpPr>
          <p:spPr bwMode="auto">
            <a:xfrm flipV="1">
              <a:off x="2381" y="2387"/>
              <a:ext cx="953" cy="4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8" name="Rectangle 11"/>
            <p:cNvSpPr>
              <a:spLocks noChangeArrowheads="1"/>
            </p:cNvSpPr>
            <p:nvPr/>
          </p:nvSpPr>
          <p:spPr bwMode="auto">
            <a:xfrm>
              <a:off x="3334" y="1298"/>
              <a:ext cx="1995" cy="1588"/>
            </a:xfrm>
            <a:prstGeom prst="rect">
              <a:avLst/>
            </a:prstGeom>
            <a:solidFill>
              <a:srgbClr val="EEFC68"/>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latin typeface="Verdana" panose="020B0604030504040204" pitchFamily="34" charset="0"/>
                </a:rPr>
                <a:t>定义</a:t>
              </a:r>
              <a:r>
                <a:rPr lang="zh-CN" altLang="en-US" sz="2000">
                  <a:solidFill>
                    <a:schemeClr val="accent2"/>
                  </a:solidFill>
                  <a:latin typeface="Verdana" panose="020B0604030504040204" pitchFamily="34" charset="0"/>
                </a:rPr>
                <a:t>变量</a:t>
              </a:r>
              <a:r>
                <a:rPr lang="zh-CN" altLang="en-US" sz="2000">
                  <a:latin typeface="Verdana" panose="020B0604030504040204" pitchFamily="34" charset="0"/>
                </a:rPr>
                <a:t>的</a:t>
              </a:r>
              <a:r>
                <a:rPr lang="zh-CN" altLang="en-US" sz="2000">
                  <a:solidFill>
                    <a:schemeClr val="accent2"/>
                  </a:solidFill>
                  <a:latin typeface="Verdana" panose="020B0604030504040204" pitchFamily="34" charset="0"/>
                </a:rPr>
                <a:t>语句</a:t>
              </a:r>
              <a:r>
                <a:rPr lang="zh-CN" altLang="en-US" sz="2000">
                  <a:latin typeface="Verdana" panose="020B0604030504040204" pitchFamily="34" charset="0"/>
                </a:rPr>
                <a:t>，变量用于</a:t>
              </a:r>
            </a:p>
            <a:p>
              <a:r>
                <a:rPr lang="zh-CN" altLang="en-US" sz="2000">
                  <a:latin typeface="Verdana" panose="020B0604030504040204" pitchFamily="34" charset="0"/>
                </a:rPr>
                <a:t>存放</a:t>
              </a:r>
              <a:r>
                <a:rPr lang="zh-CN" altLang="en-US" sz="2000">
                  <a:solidFill>
                    <a:srgbClr val="0000FF"/>
                  </a:solidFill>
                  <a:latin typeface="Verdana" panose="020B0604030504040204" pitchFamily="34" charset="0"/>
                </a:rPr>
                <a:t>数据</a:t>
              </a:r>
              <a:r>
                <a:rPr lang="zh-CN" altLang="en-US" sz="2000">
                  <a:latin typeface="Verdana" panose="020B0604030504040204" pitchFamily="34" charset="0"/>
                </a:rPr>
                <a:t>。</a:t>
              </a:r>
            </a:p>
            <a:p>
              <a:r>
                <a:rPr lang="zh-CN" altLang="en-US" sz="2000">
                  <a:latin typeface="Verdana" panose="020B0604030504040204" pitchFamily="34" charset="0"/>
                </a:rPr>
                <a:t>由于数据有相应的</a:t>
              </a:r>
              <a:r>
                <a:rPr lang="zh-CN" altLang="en-US" sz="2000">
                  <a:solidFill>
                    <a:srgbClr val="22228B"/>
                  </a:solidFill>
                  <a:latin typeface="Verdana" panose="020B0604030504040204" pitchFamily="34" charset="0"/>
                </a:rPr>
                <a:t>类型</a:t>
              </a:r>
              <a:r>
                <a:rPr lang="zh-CN" altLang="en-US" sz="2000">
                  <a:latin typeface="Verdana" panose="020B0604030504040204" pitchFamily="34" charset="0"/>
                </a:rPr>
                <a:t>，所</a:t>
              </a:r>
            </a:p>
            <a:p>
              <a:r>
                <a:rPr lang="zh-CN" altLang="en-US" sz="2000">
                  <a:latin typeface="Verdana" panose="020B0604030504040204" pitchFamily="34" charset="0"/>
                </a:rPr>
                <a:t>以存放数据的变量也要规定</a:t>
              </a:r>
            </a:p>
            <a:p>
              <a:r>
                <a:rPr lang="zh-CN" altLang="en-US" sz="2000">
                  <a:latin typeface="Verdana" panose="020B0604030504040204" pitchFamily="34" charset="0"/>
                </a:rPr>
                <a:t>类型。</a:t>
              </a:r>
            </a:p>
          </p:txBody>
        </p:sp>
      </p:grpSp>
      <p:sp>
        <p:nvSpPr>
          <p:cNvPr id="22532" name="Rectangle 2"/>
          <p:cNvSpPr>
            <a:spLocks noGrp="1" noChangeArrowheads="1"/>
          </p:cNvSpPr>
          <p:nvPr>
            <p:ph type="title" idx="4294967295"/>
          </p:nvPr>
        </p:nvSpPr>
        <p:spPr/>
        <p:txBody>
          <a:bodyPr anchor="b"/>
          <a:lstStyle/>
          <a:p>
            <a:pPr eaLnBrk="1" hangingPunct="1">
              <a:defRPr/>
            </a:pPr>
            <a:r>
              <a:rPr lang="en-US" altLang="zh-CN">
                <a:cs typeface="+mj-cs"/>
              </a:rPr>
              <a:t>Java</a:t>
            </a:r>
            <a:r>
              <a:rPr lang="zh-CN" altLang="en-US">
                <a:cs typeface="+mj-cs"/>
              </a:rPr>
              <a:t>程序的基本要素</a:t>
            </a:r>
          </a:p>
        </p:txBody>
      </p:sp>
      <p:sp>
        <p:nvSpPr>
          <p:cNvPr id="26628" name="Rectangle 3"/>
          <p:cNvSpPr>
            <a:spLocks noGrp="1" noChangeArrowheads="1"/>
          </p:cNvSpPr>
          <p:nvPr>
            <p:ph type="body" idx="4294967295"/>
          </p:nvPr>
        </p:nvSpPr>
        <p:spPr>
          <a:xfrm>
            <a:off x="684213" y="1773238"/>
            <a:ext cx="8159750" cy="4248150"/>
          </a:xfrm>
        </p:spPr>
        <p:txBody>
          <a:bodyPr/>
          <a:lstStyle/>
          <a:p>
            <a:pPr marL="571500" indent="-571500" eaLnBrk="1" hangingPunct="1">
              <a:lnSpc>
                <a:spcPct val="90000"/>
              </a:lnSpc>
              <a:buFont typeface="Wingdings" panose="05000000000000000000" pitchFamily="2" charset="2"/>
              <a:buNone/>
            </a:pPr>
            <a:r>
              <a:rPr lang="en-US" altLang="zh-CN" sz="1600"/>
              <a:t>public class Triangle</a:t>
            </a:r>
          </a:p>
          <a:p>
            <a:pPr marL="571500" indent="-571500" eaLnBrk="1" hangingPunct="1">
              <a:lnSpc>
                <a:spcPct val="90000"/>
              </a:lnSpc>
              <a:buFont typeface="Wingdings" panose="05000000000000000000" pitchFamily="2" charset="2"/>
              <a:buNone/>
            </a:pPr>
            <a:r>
              <a:rPr lang="en-US" altLang="zh-CN" sz="1600"/>
              <a:t>{</a:t>
            </a:r>
          </a:p>
          <a:p>
            <a:pPr marL="571500" indent="-571500" eaLnBrk="1" hangingPunct="1">
              <a:lnSpc>
                <a:spcPct val="90000"/>
              </a:lnSpc>
              <a:buFont typeface="Wingdings" panose="05000000000000000000" pitchFamily="2" charset="2"/>
              <a:buNone/>
            </a:pPr>
            <a:r>
              <a:rPr lang="en-US" altLang="zh-CN" sz="1600"/>
              <a:t>      </a:t>
            </a:r>
            <a:r>
              <a:rPr lang="en-US" altLang="zh-CN" sz="1600">
                <a:solidFill>
                  <a:srgbClr val="8B0000"/>
                </a:solidFill>
              </a:rPr>
              <a:t>double</a:t>
            </a:r>
            <a:r>
              <a:rPr lang="en-US" altLang="zh-CN" sz="1600"/>
              <a:t> </a:t>
            </a:r>
            <a:r>
              <a:rPr lang="en-US" altLang="zh-CN" sz="1600">
                <a:solidFill>
                  <a:schemeClr val="accent2"/>
                </a:solidFill>
              </a:rPr>
              <a:t>length</a:t>
            </a:r>
            <a:r>
              <a:rPr lang="en-US" altLang="zh-CN" sz="1600"/>
              <a:t>=</a:t>
            </a:r>
            <a:r>
              <a:rPr lang="en-US" altLang="zh-CN" sz="1600">
                <a:solidFill>
                  <a:srgbClr val="0000FF"/>
                </a:solidFill>
              </a:rPr>
              <a:t>10.0</a:t>
            </a:r>
            <a:r>
              <a:rPr lang="en-US" altLang="zh-CN" sz="1600"/>
              <a:t>;</a:t>
            </a:r>
          </a:p>
          <a:p>
            <a:pPr marL="571500" indent="-571500" eaLnBrk="1" hangingPunct="1">
              <a:lnSpc>
                <a:spcPct val="90000"/>
              </a:lnSpc>
              <a:buFont typeface="Wingdings" panose="05000000000000000000" pitchFamily="2" charset="2"/>
              <a:buNone/>
            </a:pPr>
            <a:r>
              <a:rPr lang="en-US" altLang="zh-CN" sz="1600"/>
              <a:t>      </a:t>
            </a:r>
            <a:r>
              <a:rPr lang="en-US" altLang="zh-CN" sz="1600">
                <a:solidFill>
                  <a:srgbClr val="8B0000"/>
                </a:solidFill>
              </a:rPr>
              <a:t>double</a:t>
            </a:r>
            <a:r>
              <a:rPr lang="en-US" altLang="zh-CN" sz="1600"/>
              <a:t> </a:t>
            </a:r>
            <a:r>
              <a:rPr lang="en-US" altLang="zh-CN" sz="1600">
                <a:solidFill>
                  <a:schemeClr val="accent2"/>
                </a:solidFill>
              </a:rPr>
              <a:t>height</a:t>
            </a:r>
            <a:r>
              <a:rPr lang="en-US" altLang="zh-CN" sz="1600"/>
              <a:t>=</a:t>
            </a:r>
            <a:r>
              <a:rPr lang="en-US" altLang="zh-CN" sz="1600">
                <a:solidFill>
                  <a:srgbClr val="0000FF"/>
                </a:solidFill>
              </a:rPr>
              <a:t>5.0</a:t>
            </a:r>
            <a:r>
              <a:rPr lang="en-US" altLang="zh-CN" sz="1600"/>
              <a:t>;</a:t>
            </a:r>
          </a:p>
          <a:p>
            <a:pPr marL="571500" indent="-571500" eaLnBrk="1" hangingPunct="1">
              <a:lnSpc>
                <a:spcPct val="90000"/>
              </a:lnSpc>
              <a:buFont typeface="Wingdings" panose="05000000000000000000" pitchFamily="2" charset="2"/>
              <a:buNone/>
            </a:pPr>
            <a:r>
              <a:rPr lang="en-US" altLang="zh-CN" sz="1600"/>
              <a:t>      double area()</a:t>
            </a:r>
          </a:p>
          <a:p>
            <a:pPr marL="571500" indent="-571500" eaLnBrk="1" hangingPunct="1">
              <a:lnSpc>
                <a:spcPct val="90000"/>
              </a:lnSpc>
              <a:buFont typeface="Wingdings" panose="05000000000000000000" pitchFamily="2" charset="2"/>
              <a:buNone/>
            </a:pPr>
            <a:r>
              <a:rPr lang="en-US" altLang="zh-CN" sz="1600"/>
              <a:t>      {</a:t>
            </a:r>
          </a:p>
          <a:p>
            <a:pPr marL="571500" indent="-571500" eaLnBrk="1" hangingPunct="1">
              <a:lnSpc>
                <a:spcPct val="90000"/>
              </a:lnSpc>
              <a:buFont typeface="Wingdings" panose="05000000000000000000" pitchFamily="2" charset="2"/>
              <a:buNone/>
            </a:pPr>
            <a:r>
              <a:rPr lang="en-US" altLang="zh-CN" sz="1600"/>
              <a:t>            return length*height/</a:t>
            </a:r>
            <a:r>
              <a:rPr lang="en-US" altLang="zh-CN" sz="1600">
                <a:solidFill>
                  <a:srgbClr val="0000FF"/>
                </a:solidFill>
              </a:rPr>
              <a:t>2.0</a:t>
            </a:r>
            <a:r>
              <a:rPr lang="en-US" altLang="zh-CN" sz="1600"/>
              <a:t>;</a:t>
            </a:r>
          </a:p>
          <a:p>
            <a:pPr marL="571500" indent="-571500" eaLnBrk="1" hangingPunct="1">
              <a:lnSpc>
                <a:spcPct val="90000"/>
              </a:lnSpc>
              <a:buFont typeface="Wingdings" panose="05000000000000000000" pitchFamily="2" charset="2"/>
              <a:buNone/>
            </a:pPr>
            <a:r>
              <a:rPr lang="en-US" altLang="zh-CN" sz="1600"/>
              <a:t>      }</a:t>
            </a:r>
          </a:p>
          <a:p>
            <a:pPr marL="571500" indent="-571500" eaLnBrk="1" hangingPunct="1">
              <a:lnSpc>
                <a:spcPct val="90000"/>
              </a:lnSpc>
              <a:buFont typeface="Wingdings" panose="05000000000000000000" pitchFamily="2" charset="2"/>
              <a:buNone/>
            </a:pPr>
            <a:r>
              <a:rPr lang="en-US" altLang="zh-CN" sz="1600"/>
              <a:t>      public static void main (String args[])</a:t>
            </a:r>
          </a:p>
          <a:p>
            <a:pPr marL="571500" indent="-571500" eaLnBrk="1" hangingPunct="1">
              <a:lnSpc>
                <a:spcPct val="90000"/>
              </a:lnSpc>
              <a:buFont typeface="Wingdings" panose="05000000000000000000" pitchFamily="2" charset="2"/>
              <a:buNone/>
            </a:pPr>
            <a:r>
              <a:rPr lang="en-US" altLang="zh-CN" sz="1600"/>
              <a:t>      {</a:t>
            </a:r>
          </a:p>
          <a:p>
            <a:pPr marL="571500" indent="-571500" eaLnBrk="1" hangingPunct="1">
              <a:lnSpc>
                <a:spcPct val="90000"/>
              </a:lnSpc>
              <a:buFont typeface="Wingdings" panose="05000000000000000000" pitchFamily="2" charset="2"/>
              <a:buNone/>
            </a:pPr>
            <a:r>
              <a:rPr lang="en-US" altLang="zh-CN" sz="1600"/>
              <a:t>           </a:t>
            </a:r>
            <a:r>
              <a:rPr lang="en-US" altLang="zh-CN" sz="1600">
                <a:solidFill>
                  <a:srgbClr val="8B0000"/>
                </a:solidFill>
              </a:rPr>
              <a:t>double</a:t>
            </a:r>
            <a:r>
              <a:rPr lang="en-US" altLang="zh-CN" sz="1600"/>
              <a:t> </a:t>
            </a:r>
            <a:r>
              <a:rPr lang="en-US" altLang="zh-CN" sz="1600">
                <a:solidFill>
                  <a:schemeClr val="accent2"/>
                </a:solidFill>
              </a:rPr>
              <a:t>s</a:t>
            </a:r>
            <a:r>
              <a:rPr lang="en-US" altLang="zh-CN" sz="1600"/>
              <a:t>;</a:t>
            </a:r>
          </a:p>
          <a:p>
            <a:pPr marL="571500" indent="-571500" eaLnBrk="1" hangingPunct="1">
              <a:lnSpc>
                <a:spcPct val="90000"/>
              </a:lnSpc>
              <a:buFont typeface="Wingdings" panose="05000000000000000000" pitchFamily="2" charset="2"/>
              <a:buNone/>
            </a:pPr>
            <a:r>
              <a:rPr lang="en-US" altLang="zh-CN" sz="1600"/>
              <a:t>           s=(new Triangle()).area();</a:t>
            </a:r>
          </a:p>
          <a:p>
            <a:pPr marL="571500" indent="-571500" eaLnBrk="1" hangingPunct="1">
              <a:lnSpc>
                <a:spcPct val="90000"/>
              </a:lnSpc>
              <a:buFont typeface="Wingdings" panose="05000000000000000000" pitchFamily="2" charset="2"/>
              <a:buNone/>
            </a:pPr>
            <a:r>
              <a:rPr lang="en-US" altLang="zh-CN" sz="1600"/>
              <a:t>           System.out.println(“</a:t>
            </a:r>
            <a:r>
              <a:rPr lang="zh-CN" altLang="en-US" sz="1600"/>
              <a:t>该三角形的面积是</a:t>
            </a:r>
            <a:r>
              <a:rPr lang="en-US" altLang="zh-CN" sz="1600"/>
              <a:t>: " + s);</a:t>
            </a:r>
          </a:p>
          <a:p>
            <a:pPr marL="571500" indent="-571500" eaLnBrk="1" hangingPunct="1">
              <a:lnSpc>
                <a:spcPct val="90000"/>
              </a:lnSpc>
              <a:buFont typeface="Wingdings" panose="05000000000000000000" pitchFamily="2" charset="2"/>
              <a:buNone/>
            </a:pPr>
            <a:r>
              <a:rPr lang="en-US" altLang="zh-CN" sz="1600"/>
              <a:t>      }</a:t>
            </a:r>
          </a:p>
          <a:p>
            <a:pPr marL="571500" indent="-571500" eaLnBrk="1" hangingPunct="1">
              <a:lnSpc>
                <a:spcPct val="90000"/>
              </a:lnSpc>
              <a:buFont typeface="Wingdings" panose="05000000000000000000" pitchFamily="2" charset="2"/>
              <a:buNone/>
            </a:pPr>
            <a:r>
              <a:rPr lang="en-US" altLang="zh-CN" sz="1600"/>
              <a:t>}</a:t>
            </a:r>
          </a:p>
        </p:txBody>
      </p:sp>
    </p:spTree>
    <p:custDataLst>
      <p:tags r:id="rId1"/>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6"/>
          <p:cNvSpPr>
            <a:spLocks noChangeArrowheads="1"/>
          </p:cNvSpPr>
          <p:nvPr/>
        </p:nvSpPr>
        <p:spPr bwMode="auto">
          <a:xfrm>
            <a:off x="1116013" y="3929063"/>
            <a:ext cx="5313362" cy="1714500"/>
          </a:xfrm>
          <a:prstGeom prst="rect">
            <a:avLst/>
          </a:prstGeom>
          <a:solidFill>
            <a:srgbClr val="EEFC68"/>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latin typeface="Verdana" panose="020B0604030504040204" pitchFamily="34" charset="0"/>
            </a:endParaRPr>
          </a:p>
        </p:txBody>
      </p:sp>
      <p:sp>
        <p:nvSpPr>
          <p:cNvPr id="32770" name="Rectangle 5"/>
          <p:cNvSpPr>
            <a:spLocks noChangeArrowheads="1"/>
          </p:cNvSpPr>
          <p:nvPr/>
        </p:nvSpPr>
        <p:spPr bwMode="auto">
          <a:xfrm>
            <a:off x="1116013" y="2852738"/>
            <a:ext cx="3241675" cy="1004887"/>
          </a:xfrm>
          <a:prstGeom prst="rect">
            <a:avLst/>
          </a:prstGeom>
          <a:solidFill>
            <a:srgbClr val="EEFC68"/>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latin typeface="Verdana" panose="020B0604030504040204" pitchFamily="34" charset="0"/>
            </a:endParaRPr>
          </a:p>
        </p:txBody>
      </p:sp>
      <p:sp>
        <p:nvSpPr>
          <p:cNvPr id="23557" name="Rectangle 2"/>
          <p:cNvSpPr>
            <a:spLocks noGrp="1" noChangeArrowheads="1"/>
          </p:cNvSpPr>
          <p:nvPr>
            <p:ph type="title" idx="4294967295"/>
          </p:nvPr>
        </p:nvSpPr>
        <p:spPr/>
        <p:txBody>
          <a:bodyPr anchor="b"/>
          <a:lstStyle/>
          <a:p>
            <a:pPr eaLnBrk="1" hangingPunct="1">
              <a:defRPr/>
            </a:pPr>
            <a:r>
              <a:rPr lang="en-US" altLang="zh-CN">
                <a:cs typeface="+mj-cs"/>
              </a:rPr>
              <a:t>Java</a:t>
            </a:r>
            <a:r>
              <a:rPr lang="zh-CN" altLang="en-US">
                <a:cs typeface="+mj-cs"/>
              </a:rPr>
              <a:t>程序的基本要素</a:t>
            </a:r>
          </a:p>
        </p:txBody>
      </p:sp>
      <p:sp>
        <p:nvSpPr>
          <p:cNvPr id="32772" name="AutoShape 4"/>
          <p:cNvSpPr>
            <a:spLocks noChangeArrowheads="1"/>
          </p:cNvSpPr>
          <p:nvPr/>
        </p:nvSpPr>
        <p:spPr bwMode="auto">
          <a:xfrm>
            <a:off x="5500688" y="357188"/>
            <a:ext cx="3371850" cy="2952750"/>
          </a:xfrm>
          <a:prstGeom prst="wedgeRectCallout">
            <a:avLst>
              <a:gd name="adj1" fmla="val -49199"/>
              <a:gd name="adj2" fmla="val 28495"/>
            </a:avLst>
          </a:prstGeom>
          <a:solidFill>
            <a:srgbClr val="EEFC68"/>
          </a:solidFill>
          <a:ln w="9525">
            <a:solidFill>
              <a:schemeClr val="tx1"/>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a:solidFill>
                  <a:schemeClr val="accent2"/>
                </a:solidFill>
                <a:latin typeface="Verdana" panose="020B0604030504040204" pitchFamily="34" charset="0"/>
              </a:rPr>
              <a:t>方法</a:t>
            </a:r>
          </a:p>
          <a:p>
            <a:pPr>
              <a:buFontTx/>
              <a:buChar char="•"/>
            </a:pPr>
            <a:r>
              <a:rPr lang="zh-CN" altLang="en-US" sz="1800">
                <a:latin typeface="Verdana" panose="020B0604030504040204" pitchFamily="34" charset="0"/>
              </a:rPr>
              <a:t>方法用来对数据进行处理，从而实现程序的功能。</a:t>
            </a:r>
          </a:p>
          <a:p>
            <a:pPr>
              <a:buFontTx/>
              <a:buChar char="•"/>
            </a:pPr>
            <a:r>
              <a:rPr lang="zh-CN" altLang="en-US" sz="1800">
                <a:solidFill>
                  <a:schemeClr val="accent2"/>
                </a:solidFill>
                <a:latin typeface="Verdana" panose="020B0604030504040204" pitchFamily="34" charset="0"/>
              </a:rPr>
              <a:t>方法名</a:t>
            </a:r>
            <a:r>
              <a:rPr lang="zh-CN" altLang="en-US" sz="1800">
                <a:latin typeface="Verdana" panose="020B0604030504040204" pitchFamily="34" charset="0"/>
              </a:rPr>
              <a:t>后面都有括号，括号中可能包括参数。方法的开始和结束也用</a:t>
            </a:r>
            <a:r>
              <a:rPr lang="zh-CN" altLang="en-US" sz="1800"/>
              <a:t>“</a:t>
            </a:r>
            <a:r>
              <a:rPr lang="en-US" altLang="zh-CN" sz="1800">
                <a:latin typeface="Verdana" panose="020B0604030504040204" pitchFamily="34" charset="0"/>
              </a:rPr>
              <a:t>{}</a:t>
            </a:r>
            <a:r>
              <a:rPr lang="en-US" altLang="zh-CN" sz="1800"/>
              <a:t>”</a:t>
            </a:r>
            <a:r>
              <a:rPr lang="zh-CN" altLang="en-US" sz="1800">
                <a:latin typeface="Verdana" panose="020B0604030504040204" pitchFamily="34" charset="0"/>
              </a:rPr>
              <a:t>来标示。</a:t>
            </a:r>
          </a:p>
          <a:p>
            <a:pPr>
              <a:buFontTx/>
              <a:buChar char="•"/>
            </a:pPr>
            <a:r>
              <a:rPr lang="zh-CN" altLang="en-US" sz="1800">
                <a:latin typeface="Verdana" panose="020B0604030504040204" pitchFamily="34" charset="0"/>
              </a:rPr>
              <a:t>方法中通常包含一个命令序列。</a:t>
            </a:r>
          </a:p>
          <a:p>
            <a:pPr>
              <a:buFontTx/>
              <a:buChar char="•"/>
            </a:pPr>
            <a:r>
              <a:rPr lang="en-US" altLang="zh-CN" sz="1800">
                <a:latin typeface="Verdana" panose="020B0604030504040204" pitchFamily="34" charset="0"/>
              </a:rPr>
              <a:t>java</a:t>
            </a:r>
            <a:r>
              <a:rPr lang="zh-CN" altLang="en-US" sz="1800">
                <a:latin typeface="Verdana" panose="020B0604030504040204" pitchFamily="34" charset="0"/>
              </a:rPr>
              <a:t>程序是从</a:t>
            </a:r>
            <a:r>
              <a:rPr lang="en-US" altLang="zh-CN" sz="1800">
                <a:latin typeface="Verdana" panose="020B0604030504040204" pitchFamily="34" charset="0"/>
              </a:rPr>
              <a:t>main</a:t>
            </a:r>
            <a:r>
              <a:rPr lang="zh-CN" altLang="en-US" sz="1800">
                <a:latin typeface="Verdana" panose="020B0604030504040204" pitchFamily="34" charset="0"/>
              </a:rPr>
              <a:t>方法开始执行的。包括</a:t>
            </a:r>
            <a:r>
              <a:rPr lang="en-US" altLang="zh-CN" sz="1800">
                <a:latin typeface="Verdana" panose="020B0604030504040204" pitchFamily="34" charset="0"/>
              </a:rPr>
              <a:t>main</a:t>
            </a:r>
            <a:r>
              <a:rPr lang="zh-CN" altLang="en-US" sz="1800">
                <a:latin typeface="Verdana" panose="020B0604030504040204" pitchFamily="34" charset="0"/>
              </a:rPr>
              <a:t>方法的类叫做主类。</a:t>
            </a:r>
          </a:p>
        </p:txBody>
      </p:sp>
      <p:sp>
        <p:nvSpPr>
          <p:cNvPr id="32773" name="Line 11"/>
          <p:cNvSpPr>
            <a:spLocks noChangeShapeType="1"/>
          </p:cNvSpPr>
          <p:nvPr/>
        </p:nvSpPr>
        <p:spPr bwMode="auto">
          <a:xfrm flipV="1">
            <a:off x="4357688" y="2500313"/>
            <a:ext cx="1214437" cy="4286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32774" name="直接箭头连接符 9"/>
          <p:cNvCxnSpPr>
            <a:cxnSpLocks noChangeShapeType="1"/>
          </p:cNvCxnSpPr>
          <p:nvPr/>
        </p:nvCxnSpPr>
        <p:spPr bwMode="auto">
          <a:xfrm rot="5400000" flipH="1" flipV="1">
            <a:off x="5857875" y="3500438"/>
            <a:ext cx="571500" cy="28575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56" name="Rectangle 3"/>
          <p:cNvSpPr>
            <a:spLocks noGrp="1" noChangeArrowheads="1"/>
          </p:cNvSpPr>
          <p:nvPr>
            <p:ph type="body" idx="4294967295"/>
          </p:nvPr>
        </p:nvSpPr>
        <p:spPr>
          <a:xfrm>
            <a:off x="812800" y="1730375"/>
            <a:ext cx="8001000" cy="4248150"/>
          </a:xfrm>
        </p:spPr>
        <p:txBody>
          <a:bodyPr/>
          <a:lstStyle/>
          <a:p>
            <a:pPr marL="571500" indent="-571500" eaLnBrk="1" hangingPunct="1">
              <a:lnSpc>
                <a:spcPct val="90000"/>
              </a:lnSpc>
              <a:buFont typeface="Wingdings" panose="05000000000000000000" pitchFamily="2" charset="2"/>
              <a:buNone/>
            </a:pPr>
            <a:r>
              <a:rPr lang="en-US" altLang="zh-CN" sz="1600"/>
              <a:t>public class Triangle</a:t>
            </a:r>
          </a:p>
          <a:p>
            <a:pPr marL="571500" indent="-571500" eaLnBrk="1" hangingPunct="1">
              <a:lnSpc>
                <a:spcPct val="90000"/>
              </a:lnSpc>
              <a:buFont typeface="Wingdings" panose="05000000000000000000" pitchFamily="2" charset="2"/>
              <a:buNone/>
            </a:pPr>
            <a:r>
              <a:rPr lang="en-US" altLang="zh-CN" sz="1600"/>
              <a:t>{</a:t>
            </a:r>
          </a:p>
          <a:p>
            <a:pPr marL="571500" indent="-571500" eaLnBrk="1" hangingPunct="1">
              <a:lnSpc>
                <a:spcPct val="90000"/>
              </a:lnSpc>
              <a:buFont typeface="Wingdings" panose="05000000000000000000" pitchFamily="2" charset="2"/>
              <a:buNone/>
            </a:pPr>
            <a:r>
              <a:rPr lang="en-US" altLang="zh-CN" sz="1600"/>
              <a:t>      double length=10.0;</a:t>
            </a:r>
          </a:p>
          <a:p>
            <a:pPr marL="571500" indent="-571500" eaLnBrk="1" hangingPunct="1">
              <a:lnSpc>
                <a:spcPct val="90000"/>
              </a:lnSpc>
              <a:buFont typeface="Wingdings" panose="05000000000000000000" pitchFamily="2" charset="2"/>
              <a:buNone/>
            </a:pPr>
            <a:r>
              <a:rPr lang="en-US" altLang="zh-CN" sz="1600"/>
              <a:t>      double height=5.0;</a:t>
            </a:r>
          </a:p>
          <a:p>
            <a:pPr marL="571500" indent="-571500" eaLnBrk="1" hangingPunct="1">
              <a:lnSpc>
                <a:spcPct val="90000"/>
              </a:lnSpc>
              <a:buFont typeface="Wingdings" panose="05000000000000000000" pitchFamily="2" charset="2"/>
              <a:buNone/>
            </a:pPr>
            <a:r>
              <a:rPr lang="en-US" altLang="zh-CN" sz="1600"/>
              <a:t>      double </a:t>
            </a:r>
            <a:r>
              <a:rPr lang="en-US" altLang="zh-CN" sz="1600">
                <a:solidFill>
                  <a:schemeClr val="accent2"/>
                </a:solidFill>
              </a:rPr>
              <a:t>area()</a:t>
            </a:r>
          </a:p>
          <a:p>
            <a:pPr marL="571500" indent="-571500" eaLnBrk="1" hangingPunct="1">
              <a:lnSpc>
                <a:spcPct val="90000"/>
              </a:lnSpc>
              <a:buFont typeface="Wingdings" panose="05000000000000000000" pitchFamily="2" charset="2"/>
              <a:buNone/>
            </a:pPr>
            <a:r>
              <a:rPr lang="en-US" altLang="zh-CN" sz="1600"/>
              <a:t>      </a:t>
            </a:r>
            <a:r>
              <a:rPr lang="en-US" altLang="zh-CN" sz="1600">
                <a:solidFill>
                  <a:schemeClr val="accent2"/>
                </a:solidFill>
              </a:rPr>
              <a:t>{</a:t>
            </a:r>
          </a:p>
          <a:p>
            <a:pPr marL="571500" indent="-571500" eaLnBrk="1" hangingPunct="1">
              <a:lnSpc>
                <a:spcPct val="90000"/>
              </a:lnSpc>
              <a:buFont typeface="Wingdings" panose="05000000000000000000" pitchFamily="2" charset="2"/>
              <a:buNone/>
            </a:pPr>
            <a:r>
              <a:rPr lang="en-US" altLang="zh-CN" sz="1600"/>
              <a:t>            return length*height/2.0;</a:t>
            </a:r>
          </a:p>
          <a:p>
            <a:pPr marL="571500" indent="-571500" eaLnBrk="1" hangingPunct="1">
              <a:lnSpc>
                <a:spcPct val="90000"/>
              </a:lnSpc>
              <a:buFont typeface="Wingdings" panose="05000000000000000000" pitchFamily="2" charset="2"/>
              <a:buNone/>
            </a:pPr>
            <a:r>
              <a:rPr lang="en-US" altLang="zh-CN" sz="1600"/>
              <a:t>      </a:t>
            </a:r>
            <a:r>
              <a:rPr lang="en-US" altLang="zh-CN" sz="1600">
                <a:solidFill>
                  <a:schemeClr val="accent2"/>
                </a:solidFill>
              </a:rPr>
              <a:t>}</a:t>
            </a:r>
          </a:p>
          <a:p>
            <a:pPr marL="571500" indent="-571500" eaLnBrk="1" hangingPunct="1">
              <a:lnSpc>
                <a:spcPct val="90000"/>
              </a:lnSpc>
              <a:buFont typeface="Wingdings" panose="05000000000000000000" pitchFamily="2" charset="2"/>
              <a:buNone/>
            </a:pPr>
            <a:r>
              <a:rPr lang="en-US" altLang="zh-CN" sz="1600"/>
              <a:t>      public static void </a:t>
            </a:r>
            <a:r>
              <a:rPr lang="en-US" altLang="zh-CN" sz="1600">
                <a:solidFill>
                  <a:schemeClr val="accent2"/>
                </a:solidFill>
              </a:rPr>
              <a:t>main (</a:t>
            </a:r>
            <a:r>
              <a:rPr lang="en-US" altLang="zh-CN" sz="1600"/>
              <a:t>String args[]</a:t>
            </a:r>
            <a:r>
              <a:rPr lang="en-US" altLang="zh-CN" sz="1600">
                <a:solidFill>
                  <a:schemeClr val="accent2"/>
                </a:solidFill>
              </a:rPr>
              <a:t>)</a:t>
            </a:r>
          </a:p>
          <a:p>
            <a:pPr marL="571500" indent="-571500" eaLnBrk="1" hangingPunct="1">
              <a:lnSpc>
                <a:spcPct val="90000"/>
              </a:lnSpc>
              <a:buFont typeface="Wingdings" panose="05000000000000000000" pitchFamily="2" charset="2"/>
              <a:buNone/>
            </a:pPr>
            <a:r>
              <a:rPr lang="en-US" altLang="zh-CN" sz="1600"/>
              <a:t>      </a:t>
            </a:r>
            <a:r>
              <a:rPr lang="en-US" altLang="zh-CN" sz="1600">
                <a:solidFill>
                  <a:schemeClr val="accent2"/>
                </a:solidFill>
              </a:rPr>
              <a:t>{</a:t>
            </a:r>
          </a:p>
          <a:p>
            <a:pPr marL="571500" indent="-571500" eaLnBrk="1" hangingPunct="1">
              <a:lnSpc>
                <a:spcPct val="90000"/>
              </a:lnSpc>
              <a:buFont typeface="Wingdings" panose="05000000000000000000" pitchFamily="2" charset="2"/>
              <a:buNone/>
            </a:pPr>
            <a:r>
              <a:rPr lang="en-US" altLang="zh-CN" sz="1600"/>
              <a:t>           double s;</a:t>
            </a:r>
          </a:p>
          <a:p>
            <a:pPr marL="571500" indent="-571500" eaLnBrk="1" hangingPunct="1">
              <a:lnSpc>
                <a:spcPct val="90000"/>
              </a:lnSpc>
              <a:buFont typeface="Wingdings" panose="05000000000000000000" pitchFamily="2" charset="2"/>
              <a:buNone/>
            </a:pPr>
            <a:r>
              <a:rPr lang="en-US" altLang="zh-CN" sz="1600"/>
              <a:t>           s=(new Triangle()).area();</a:t>
            </a:r>
          </a:p>
          <a:p>
            <a:pPr marL="571500" indent="-571500" eaLnBrk="1" hangingPunct="1">
              <a:lnSpc>
                <a:spcPct val="90000"/>
              </a:lnSpc>
              <a:buFont typeface="Wingdings" panose="05000000000000000000" pitchFamily="2" charset="2"/>
              <a:buNone/>
            </a:pPr>
            <a:r>
              <a:rPr lang="en-US" altLang="zh-CN" sz="1600"/>
              <a:t>           System.out.println(“</a:t>
            </a:r>
            <a:r>
              <a:rPr lang="zh-CN" altLang="en-US" sz="1600"/>
              <a:t>该三角形的面积是</a:t>
            </a:r>
            <a:r>
              <a:rPr lang="en-US" altLang="zh-CN" sz="1600"/>
              <a:t>: " + s);</a:t>
            </a:r>
          </a:p>
          <a:p>
            <a:pPr marL="571500" indent="-571500" eaLnBrk="1" hangingPunct="1">
              <a:lnSpc>
                <a:spcPct val="90000"/>
              </a:lnSpc>
              <a:buFont typeface="Wingdings" panose="05000000000000000000" pitchFamily="2" charset="2"/>
              <a:buNone/>
            </a:pPr>
            <a:r>
              <a:rPr lang="en-US" altLang="zh-CN" sz="1600"/>
              <a:t>      </a:t>
            </a:r>
            <a:r>
              <a:rPr lang="en-US" altLang="zh-CN" sz="1600">
                <a:solidFill>
                  <a:schemeClr val="accent2"/>
                </a:solidFill>
              </a:rPr>
              <a:t>}</a:t>
            </a:r>
          </a:p>
          <a:p>
            <a:pPr marL="571500" indent="-571500" eaLnBrk="1" hangingPunct="1">
              <a:lnSpc>
                <a:spcPct val="90000"/>
              </a:lnSpc>
              <a:buFont typeface="Wingdings" panose="05000000000000000000" pitchFamily="2" charset="2"/>
              <a:buNone/>
            </a:pPr>
            <a:r>
              <a:rPr lang="en-US" altLang="zh-CN" sz="1600"/>
              <a:t>}</a:t>
            </a:r>
          </a:p>
        </p:txBody>
      </p:sp>
    </p:spTree>
    <p:custDataLst>
      <p:tags r:id="rId1"/>
    </p:custData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p:txBody>
          <a:bodyPr/>
          <a:lstStyle/>
          <a:p>
            <a:pPr eaLnBrk="1" hangingPunct="1"/>
            <a:r>
              <a:rPr lang="zh-CN" altLang="en-US" b="1"/>
              <a:t>公共类</a:t>
            </a:r>
          </a:p>
        </p:txBody>
      </p:sp>
      <p:sp>
        <p:nvSpPr>
          <p:cNvPr id="28675" name="Rectangle 3"/>
          <p:cNvSpPr>
            <a:spLocks noGrp="1" noChangeArrowheads="1"/>
          </p:cNvSpPr>
          <p:nvPr>
            <p:ph type="body" idx="4294967295"/>
          </p:nvPr>
        </p:nvSpPr>
        <p:spPr/>
        <p:txBody>
          <a:bodyPr/>
          <a:lstStyle/>
          <a:p>
            <a:pPr marL="0" indent="0" eaLnBrk="1" hangingPunct="1">
              <a:buClr>
                <a:srgbClr val="00FF00"/>
              </a:buClr>
              <a:buFont typeface="Wingdings" panose="05000000000000000000" pitchFamily="2" charset="2"/>
              <a:buChar char="v"/>
            </a:pPr>
            <a:r>
              <a:rPr lang="zh-CN" altLang="en-US" sz="2800" b="1" dirty="0"/>
              <a:t>关键字 </a:t>
            </a:r>
            <a:r>
              <a:rPr lang="en-US" altLang="zh-CN" sz="2800" b="1" dirty="0"/>
              <a:t>public</a:t>
            </a:r>
            <a:r>
              <a:rPr lang="zh-CN" altLang="en-US" sz="2800" b="1" dirty="0"/>
              <a:t>表明所定义的类是一个公共类</a:t>
            </a:r>
            <a:endParaRPr lang="zh-CN" altLang="en-US" sz="2000" b="1" dirty="0"/>
          </a:p>
          <a:p>
            <a:pPr marL="0" indent="0" eaLnBrk="1" hangingPunct="1">
              <a:buClr>
                <a:srgbClr val="00FF00"/>
              </a:buClr>
              <a:buFont typeface="Wingdings" panose="05000000000000000000" pitchFamily="2" charset="2"/>
              <a:buChar char="v"/>
            </a:pPr>
            <a:endParaRPr lang="en-US" altLang="zh-CN" sz="1000" b="1" dirty="0"/>
          </a:p>
          <a:p>
            <a:pPr marL="0" indent="0" eaLnBrk="1" hangingPunct="1">
              <a:buClr>
                <a:srgbClr val="00FF00"/>
              </a:buClr>
              <a:buFont typeface="Wingdings" panose="05000000000000000000" pitchFamily="2" charset="2"/>
              <a:buChar char="v"/>
            </a:pPr>
            <a:r>
              <a:rPr lang="zh-CN" altLang="en-US" sz="2800" b="1" dirty="0"/>
              <a:t>一个</a:t>
            </a:r>
            <a:r>
              <a:rPr lang="en-US" altLang="zh-CN" sz="2800" b="1" dirty="0"/>
              <a:t>java</a:t>
            </a:r>
            <a:r>
              <a:rPr lang="zh-CN" altLang="en-US" sz="2800" b="1" dirty="0"/>
              <a:t>文件可以包含多个类，但最多只能包含一个公共类，而且这个公共类必须与其所在的文件同名</a:t>
            </a:r>
          </a:p>
          <a:p>
            <a:pPr marL="0" indent="0" eaLnBrk="1" hangingPunct="1">
              <a:buClr>
                <a:srgbClr val="00FF00"/>
              </a:buClr>
              <a:buFont typeface="Wingdings" panose="05000000000000000000" pitchFamily="2" charset="2"/>
              <a:buChar char="v"/>
            </a:pPr>
            <a:endParaRPr lang="zh-CN" altLang="en-US" sz="2800" b="1" dirty="0"/>
          </a:p>
          <a:p>
            <a:pPr marL="0" indent="0" eaLnBrk="1" hangingPunct="1">
              <a:buClr>
                <a:srgbClr val="00FF00"/>
              </a:buClr>
              <a:buFont typeface="Wingdings" panose="05000000000000000000" pitchFamily="2" charset="2"/>
              <a:buChar char="v"/>
            </a:pPr>
            <a:r>
              <a:rPr lang="zh-CN" altLang="en-US" sz="2800" b="1" dirty="0"/>
              <a:t>例如：</a:t>
            </a:r>
            <a:r>
              <a:rPr lang="en-US" altLang="zh-CN" sz="2800" b="1" dirty="0"/>
              <a:t>public class </a:t>
            </a:r>
            <a:r>
              <a:rPr lang="en-US" altLang="zh-CN" sz="2800" b="1" dirty="0" err="1"/>
              <a:t>HelloJava</a:t>
            </a:r>
            <a:r>
              <a:rPr lang="en-US" altLang="zh-CN" sz="2800" b="1" dirty="0"/>
              <a:t>   </a:t>
            </a:r>
            <a:r>
              <a:rPr lang="zh-CN" altLang="en-US" sz="2800" b="1" dirty="0"/>
              <a:t>文件名命名为 </a:t>
            </a:r>
            <a:endParaRPr lang="en-US" altLang="zh-CN" sz="2800" b="1" dirty="0"/>
          </a:p>
          <a:p>
            <a:pPr marL="0" indent="0" eaLnBrk="1" hangingPunct="1">
              <a:buClr>
                <a:srgbClr val="00FF00"/>
              </a:buClr>
            </a:pPr>
            <a:r>
              <a:rPr lang="en-US" altLang="zh-CN" sz="2800" b="1" dirty="0"/>
              <a:t>HelloJava.java</a:t>
            </a:r>
            <a:endParaRPr lang="zh-CN" altLang="en-US" sz="2800" b="1" dirty="0"/>
          </a:p>
        </p:txBody>
      </p:sp>
    </p:spTree>
    <p:custDataLst>
      <p:tags r:id="rId1"/>
    </p:custData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zh-CN" altLang="en-US"/>
              <a:t>例：声明一个学生类</a:t>
            </a:r>
          </a:p>
        </p:txBody>
      </p:sp>
      <p:sp>
        <p:nvSpPr>
          <p:cNvPr id="29699" name="Rectangle 3"/>
          <p:cNvSpPr>
            <a:spLocks noGrp="1" noChangeArrowheads="1"/>
          </p:cNvSpPr>
          <p:nvPr>
            <p:ph type="body" idx="1"/>
          </p:nvPr>
        </p:nvSpPr>
        <p:spPr>
          <a:xfrm>
            <a:off x="468313" y="908050"/>
            <a:ext cx="7210425" cy="4176713"/>
          </a:xfrm>
        </p:spPr>
        <p:txBody>
          <a:bodyPr/>
          <a:lstStyle/>
          <a:p>
            <a:pPr marL="495300" indent="-495300" eaLnBrk="1" hangingPunct="1">
              <a:lnSpc>
                <a:spcPct val="80000"/>
              </a:lnSpc>
              <a:buFont typeface="Wingdings" charset="0"/>
              <a:buAutoNum type="arabicPeriod"/>
              <a:defRPr/>
            </a:pPr>
            <a:r>
              <a:rPr lang="en-US" altLang="zh-CN" sz="1600" b="1"/>
              <a:t>public class Student {</a:t>
            </a:r>
          </a:p>
          <a:p>
            <a:pPr marL="495300" indent="-495300" eaLnBrk="1" hangingPunct="1">
              <a:lnSpc>
                <a:spcPct val="80000"/>
              </a:lnSpc>
              <a:buFont typeface="Wingdings" charset="0"/>
              <a:buAutoNum type="arabicPeriod"/>
              <a:defRPr/>
            </a:pPr>
            <a:r>
              <a:rPr lang="en-US" altLang="zh-CN" sz="1600" b="1"/>
              <a:t>	String name;</a:t>
            </a:r>
          </a:p>
          <a:p>
            <a:pPr marL="495300" indent="-495300" eaLnBrk="1" hangingPunct="1">
              <a:lnSpc>
                <a:spcPct val="80000"/>
              </a:lnSpc>
              <a:buFont typeface="Wingdings" charset="0"/>
              <a:buAutoNum type="arabicPeriod"/>
              <a:defRPr/>
            </a:pPr>
            <a:r>
              <a:rPr lang="en-US" altLang="zh-CN" sz="1600" b="1"/>
              <a:t>	char sex;</a:t>
            </a:r>
          </a:p>
          <a:p>
            <a:pPr marL="495300" indent="-495300" eaLnBrk="1" hangingPunct="1">
              <a:lnSpc>
                <a:spcPct val="80000"/>
              </a:lnSpc>
              <a:buFont typeface="Wingdings" charset="0"/>
              <a:buAutoNum type="arabicPeriod"/>
              <a:defRPr/>
            </a:pPr>
            <a:r>
              <a:rPr lang="en-US" altLang="zh-CN" sz="1600" b="1"/>
              <a:t>	int stuID;</a:t>
            </a:r>
          </a:p>
          <a:p>
            <a:pPr marL="495300" indent="-495300" eaLnBrk="1" hangingPunct="1">
              <a:lnSpc>
                <a:spcPct val="80000"/>
              </a:lnSpc>
              <a:buFont typeface="Wingdings" charset="0"/>
              <a:buAutoNum type="arabicPeriod"/>
              <a:defRPr/>
            </a:pPr>
            <a:r>
              <a:rPr lang="en-US" altLang="zh-CN" sz="1600" b="1"/>
              <a:t>        public Student(){ }</a:t>
            </a:r>
          </a:p>
          <a:p>
            <a:pPr marL="495300" indent="-495300" eaLnBrk="1" hangingPunct="1">
              <a:lnSpc>
                <a:spcPct val="80000"/>
              </a:lnSpc>
              <a:buFont typeface="Wingdings" charset="0"/>
              <a:buAutoNum type="arabicPeriod"/>
              <a:defRPr/>
            </a:pPr>
            <a:endParaRPr lang="en-US" altLang="zh-CN" sz="1600" b="1"/>
          </a:p>
          <a:p>
            <a:pPr marL="495300" indent="-495300" eaLnBrk="1" hangingPunct="1">
              <a:lnSpc>
                <a:spcPct val="80000"/>
              </a:lnSpc>
              <a:buFont typeface="Wingdings" charset="0"/>
              <a:buAutoNum type="arabicPeriod"/>
              <a:defRPr/>
            </a:pPr>
            <a:r>
              <a:rPr lang="en-US" altLang="zh-CN" sz="1600" b="1"/>
              <a:t>        public Student(String stuName,char sex,int stuID){</a:t>
            </a:r>
          </a:p>
          <a:p>
            <a:pPr marL="495300" indent="-495300" eaLnBrk="1" hangingPunct="1">
              <a:lnSpc>
                <a:spcPct val="80000"/>
              </a:lnSpc>
              <a:buFont typeface="Wingdings" charset="0"/>
              <a:buAutoNum type="arabicPeriod"/>
              <a:defRPr/>
            </a:pPr>
            <a:r>
              <a:rPr lang="en-US" altLang="zh-CN" sz="1600" b="1"/>
              <a:t>                        name=stuName;</a:t>
            </a:r>
          </a:p>
          <a:p>
            <a:pPr marL="495300" indent="-495300" eaLnBrk="1" hangingPunct="1">
              <a:lnSpc>
                <a:spcPct val="80000"/>
              </a:lnSpc>
              <a:buFont typeface="Wingdings" charset="0"/>
              <a:buAutoNum type="arabicPeriod"/>
              <a:defRPr/>
            </a:pPr>
            <a:r>
              <a:rPr lang="en-US" altLang="zh-CN" sz="1600" b="1"/>
              <a:t>                        this.sex=sex;</a:t>
            </a:r>
          </a:p>
          <a:p>
            <a:pPr marL="495300" indent="-495300" eaLnBrk="1" hangingPunct="1">
              <a:lnSpc>
                <a:spcPct val="80000"/>
              </a:lnSpc>
              <a:buFont typeface="Wingdings" charset="0"/>
              <a:buAutoNum type="arabicPeriod"/>
              <a:defRPr/>
            </a:pPr>
            <a:r>
              <a:rPr lang="en-US" altLang="zh-CN" sz="1600" b="1"/>
              <a:t>                        this.stuID=stuID;</a:t>
            </a:r>
          </a:p>
          <a:p>
            <a:pPr marL="495300" indent="-495300" eaLnBrk="1" hangingPunct="1">
              <a:lnSpc>
                <a:spcPct val="80000"/>
              </a:lnSpc>
              <a:buFont typeface="Wingdings" charset="0"/>
              <a:buAutoNum type="arabicPeriod"/>
              <a:defRPr/>
            </a:pPr>
            <a:r>
              <a:rPr lang="zh-CN" altLang="en-US" sz="1600" b="1"/>
              <a:t>        </a:t>
            </a:r>
            <a:r>
              <a:rPr lang="en-US" altLang="zh-CN" sz="1600" b="1"/>
              <a:t>}</a:t>
            </a:r>
          </a:p>
          <a:p>
            <a:pPr marL="495300" indent="-495300" eaLnBrk="1" hangingPunct="1">
              <a:lnSpc>
                <a:spcPct val="80000"/>
              </a:lnSpc>
              <a:buFont typeface="Wingdings" charset="0"/>
              <a:buAutoNum type="arabicPeriod"/>
              <a:defRPr/>
            </a:pPr>
            <a:endParaRPr lang="en-US" altLang="zh-CN" sz="1600" b="1"/>
          </a:p>
          <a:p>
            <a:pPr marL="495300" indent="-495300" eaLnBrk="1" hangingPunct="1">
              <a:lnSpc>
                <a:spcPct val="80000"/>
              </a:lnSpc>
              <a:buFont typeface="Wingdings" charset="0"/>
              <a:buAutoNum type="arabicPeriod"/>
              <a:defRPr/>
            </a:pPr>
            <a:r>
              <a:rPr lang="en-US" altLang="zh-CN" sz="1600" b="1"/>
              <a:t>	public void setName(String stuName){</a:t>
            </a:r>
          </a:p>
          <a:p>
            <a:pPr marL="495300" indent="-495300" eaLnBrk="1" hangingPunct="1">
              <a:lnSpc>
                <a:spcPct val="80000"/>
              </a:lnSpc>
              <a:buFont typeface="Wingdings" charset="0"/>
              <a:buAutoNum type="arabicPeriod"/>
              <a:defRPr/>
            </a:pPr>
            <a:r>
              <a:rPr lang="en-US" altLang="zh-CN" sz="1600" b="1"/>
              <a:t>		name=stuName;</a:t>
            </a:r>
          </a:p>
          <a:p>
            <a:pPr marL="495300" indent="-495300" eaLnBrk="1" hangingPunct="1">
              <a:lnSpc>
                <a:spcPct val="80000"/>
              </a:lnSpc>
              <a:buFont typeface="Wingdings" charset="0"/>
              <a:buAutoNum type="arabicPeriod"/>
              <a:defRPr/>
            </a:pPr>
            <a:r>
              <a:rPr lang="en-US" altLang="zh-CN" sz="1600" b="1"/>
              <a:t>	}</a:t>
            </a:r>
          </a:p>
          <a:p>
            <a:pPr marL="495300" indent="-495300" eaLnBrk="1" hangingPunct="1">
              <a:lnSpc>
                <a:spcPct val="80000"/>
              </a:lnSpc>
              <a:buFont typeface="Wingdings" charset="0"/>
              <a:buAutoNum type="arabicPeriod"/>
              <a:defRPr/>
            </a:pPr>
            <a:r>
              <a:rPr lang="en-US" altLang="zh-CN" sz="1600" b="1"/>
              <a:t>	public void setSex(char sex){</a:t>
            </a:r>
          </a:p>
          <a:p>
            <a:pPr marL="495300" indent="-495300" eaLnBrk="1" hangingPunct="1">
              <a:lnSpc>
                <a:spcPct val="80000"/>
              </a:lnSpc>
              <a:buFont typeface="Wingdings" charset="0"/>
              <a:buAutoNum type="arabicPeriod"/>
              <a:defRPr/>
            </a:pPr>
            <a:r>
              <a:rPr lang="en-US" altLang="zh-CN" sz="1600" b="1"/>
              <a:t>		this.sex=sex;</a:t>
            </a:r>
          </a:p>
          <a:p>
            <a:pPr marL="495300" indent="-495300" eaLnBrk="1" hangingPunct="1">
              <a:lnSpc>
                <a:spcPct val="80000"/>
              </a:lnSpc>
              <a:buFont typeface="Wingdings" charset="0"/>
              <a:buAutoNum type="arabicPeriod"/>
              <a:defRPr/>
            </a:pPr>
            <a:r>
              <a:rPr lang="en-US" altLang="zh-CN" sz="1600" b="1"/>
              <a:t>	}</a:t>
            </a:r>
          </a:p>
          <a:p>
            <a:pPr marL="495300" indent="-495300" eaLnBrk="1" hangingPunct="1">
              <a:lnSpc>
                <a:spcPct val="80000"/>
              </a:lnSpc>
              <a:buFont typeface="Wingdings" charset="0"/>
              <a:buAutoNum type="arabicPeriod"/>
              <a:defRPr/>
            </a:pPr>
            <a:r>
              <a:rPr lang="en-US" altLang="zh-CN" sz="1600" b="1"/>
              <a:t>	public void setStuID(int stuID){</a:t>
            </a:r>
          </a:p>
          <a:p>
            <a:pPr marL="495300" indent="-495300" eaLnBrk="1" hangingPunct="1">
              <a:lnSpc>
                <a:spcPct val="80000"/>
              </a:lnSpc>
              <a:buFont typeface="Wingdings" charset="0"/>
              <a:buAutoNum type="arabicPeriod"/>
              <a:defRPr/>
            </a:pPr>
            <a:r>
              <a:rPr lang="en-US" altLang="zh-CN" sz="1600" b="1"/>
              <a:t>		this.stuID=stuID;</a:t>
            </a:r>
          </a:p>
          <a:p>
            <a:pPr marL="495300" indent="-495300" eaLnBrk="1" hangingPunct="1">
              <a:lnSpc>
                <a:spcPct val="80000"/>
              </a:lnSpc>
              <a:buFont typeface="Wingdings" charset="0"/>
              <a:buAutoNum type="arabicPeriod"/>
              <a:defRPr/>
            </a:pPr>
            <a:r>
              <a:rPr lang="en-US" altLang="zh-CN" sz="1600" b="1"/>
              <a:t>	}</a:t>
            </a:r>
          </a:p>
          <a:p>
            <a:pPr marL="495300" indent="-495300" eaLnBrk="1" hangingPunct="1">
              <a:lnSpc>
                <a:spcPct val="80000"/>
              </a:lnSpc>
              <a:buFont typeface="Wingdings" charset="0"/>
              <a:buAutoNum type="arabicPeriod"/>
              <a:defRPr/>
            </a:pPr>
            <a:r>
              <a:rPr lang="en-US" altLang="zh-CN" sz="1600" b="1"/>
              <a:t>}</a:t>
            </a:r>
            <a:endParaRPr lang="zh-CN" altLang="en-US" sz="1600" b="1"/>
          </a:p>
        </p:txBody>
      </p:sp>
      <p:sp>
        <p:nvSpPr>
          <p:cNvPr id="26629" name="Rectangle 5"/>
          <p:cNvSpPr>
            <a:spLocks noChangeArrowheads="1"/>
          </p:cNvSpPr>
          <p:nvPr/>
        </p:nvSpPr>
        <p:spPr bwMode="auto">
          <a:xfrm>
            <a:off x="1331913" y="1179513"/>
            <a:ext cx="6192837" cy="723900"/>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
        <p:nvSpPr>
          <p:cNvPr id="26630" name="Rectangle 6"/>
          <p:cNvSpPr>
            <a:spLocks noChangeArrowheads="1"/>
          </p:cNvSpPr>
          <p:nvPr/>
        </p:nvSpPr>
        <p:spPr bwMode="auto">
          <a:xfrm>
            <a:off x="1331913" y="1892300"/>
            <a:ext cx="6192837" cy="4398963"/>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宋体" charset="0"/>
              <a:cs typeface="宋体"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animBg="1"/>
      <p:bldP spid="266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ChangeArrowheads="1"/>
          </p:cNvSpPr>
          <p:nvPr/>
        </p:nvSpPr>
        <p:spPr bwMode="auto">
          <a:xfrm>
            <a:off x="450850" y="1052513"/>
            <a:ext cx="8308975"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a:tabLst>
                <a:tab pos="4572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a:tabLst>
                <a:tab pos="4572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a:tabLst>
                <a:tab pos="4572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a:tabLst>
                <a:tab pos="4572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sz="2800" b="1" dirty="0">
                <a:solidFill>
                  <a:schemeClr val="folHlink"/>
                </a:solidFill>
              </a:rPr>
              <a:t>[&lt;修饰符&gt;][</a:t>
            </a:r>
            <a:r>
              <a:rPr lang="en-US" altLang="zh-CN" sz="2800" b="1" dirty="0">
                <a:solidFill>
                  <a:schemeClr val="folHlink"/>
                </a:solidFill>
              </a:rPr>
              <a:t>static][final][transient] &lt;</a:t>
            </a:r>
            <a:r>
              <a:rPr lang="zh-CN" altLang="en-US" sz="2800" b="1" dirty="0">
                <a:solidFill>
                  <a:schemeClr val="folHlink"/>
                </a:solidFill>
              </a:rPr>
              <a:t>变量类型&gt; &lt;变量名&gt;</a:t>
            </a:r>
          </a:p>
          <a:p>
            <a:pPr algn="just">
              <a:spcBef>
                <a:spcPct val="25000"/>
              </a:spcBef>
              <a:buFont typeface="Wingdings" panose="05000000000000000000" pitchFamily="2" charset="2"/>
              <a:buChar char="Ø"/>
            </a:pPr>
            <a:r>
              <a:rPr lang="en-US" altLang="zh-CN" sz="2800" b="1" dirty="0"/>
              <a:t>  static: </a:t>
            </a:r>
            <a:r>
              <a:rPr lang="zh-CN" altLang="en-US" sz="2800" b="1" dirty="0"/>
              <a:t>表示是一个类成员变量（静态变量）；</a:t>
            </a:r>
          </a:p>
          <a:p>
            <a:pPr algn="just">
              <a:buFont typeface="Wingdings" panose="05000000000000000000" pitchFamily="2" charset="2"/>
              <a:buChar char="Ø"/>
            </a:pPr>
            <a:r>
              <a:rPr lang="en-US" altLang="zh-CN" sz="2800" b="1" dirty="0"/>
              <a:t>  final: </a:t>
            </a:r>
            <a:r>
              <a:rPr lang="zh-CN" altLang="en-US" sz="2800" b="1" dirty="0"/>
              <a:t>表示是一个常量(最终成员变量）；</a:t>
            </a:r>
          </a:p>
          <a:p>
            <a:pPr algn="just">
              <a:buFont typeface="Wingdings" panose="05000000000000000000" pitchFamily="2" charset="2"/>
              <a:buNone/>
            </a:pPr>
            <a:r>
              <a:rPr lang="zh-CN" altLang="en-US" dirty="0"/>
              <a:t>     例：</a:t>
            </a:r>
            <a:r>
              <a:rPr lang="en-US" altLang="zh-CN" dirty="0"/>
              <a:t>final double PI=3.1415926;</a:t>
            </a:r>
          </a:p>
          <a:p>
            <a:pPr algn="just">
              <a:buFont typeface="Wingdings" panose="05000000000000000000" pitchFamily="2" charset="2"/>
              <a:buChar char="Ø"/>
            </a:pPr>
            <a:r>
              <a:rPr lang="en-US" altLang="zh-CN" sz="2800" b="1" dirty="0"/>
              <a:t>  transient: </a:t>
            </a:r>
            <a:r>
              <a:rPr lang="zh-CN" altLang="en-US" sz="2800" b="1" dirty="0"/>
              <a:t>表示一个临时变量</a:t>
            </a:r>
          </a:p>
          <a:p>
            <a:pPr algn="just">
              <a:buFont typeface="Wingdings" panose="05000000000000000000" pitchFamily="2" charset="2"/>
              <a:buChar char="Ø"/>
            </a:pPr>
            <a:r>
              <a:rPr lang="zh-CN" altLang="en-US" sz="2800" b="1" dirty="0"/>
              <a:t>  修饰符: 表示变量的访问权限（缺省访问、</a:t>
            </a:r>
            <a:r>
              <a:rPr lang="en-US" altLang="zh-CN" sz="2800" b="1" dirty="0"/>
              <a:t>public</a:t>
            </a:r>
            <a:r>
              <a:rPr lang="zh-CN" altLang="en-US" sz="2800" b="1" dirty="0"/>
              <a:t>、</a:t>
            </a:r>
            <a:r>
              <a:rPr lang="en-US" altLang="zh-CN" sz="2800" b="1" dirty="0"/>
              <a:t>protected</a:t>
            </a:r>
            <a:r>
              <a:rPr lang="zh-CN" altLang="en-US" sz="2800" b="1" dirty="0"/>
              <a:t>和</a:t>
            </a:r>
            <a:r>
              <a:rPr lang="en-US" altLang="zh-CN" sz="2800" b="1" dirty="0"/>
              <a:t>private）</a:t>
            </a:r>
          </a:p>
          <a:p>
            <a:pPr algn="just">
              <a:buFont typeface="Wingdings" panose="05000000000000000000" pitchFamily="2" charset="2"/>
              <a:buChar char="Ø"/>
            </a:pPr>
            <a:endParaRPr lang="en-US" altLang="zh-CN" sz="2800" b="1" dirty="0"/>
          </a:p>
          <a:p>
            <a:pPr algn="just">
              <a:buFont typeface="Wingdings" panose="05000000000000000000" pitchFamily="2" charset="2"/>
              <a:buChar char="Ø"/>
            </a:pPr>
            <a:r>
              <a:rPr lang="zh-CN" altLang="en-US" sz="2800" b="1" dirty="0"/>
              <a:t> 作用域：整个类。</a:t>
            </a:r>
          </a:p>
        </p:txBody>
      </p:sp>
      <p:sp>
        <p:nvSpPr>
          <p:cNvPr id="36866" name="Rectangle 3"/>
          <p:cNvSpPr>
            <a:spLocks noChangeArrowheads="1"/>
          </p:cNvSpPr>
          <p:nvPr/>
        </p:nvSpPr>
        <p:spPr bwMode="auto">
          <a:xfrm>
            <a:off x="468313" y="260350"/>
            <a:ext cx="5472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a:latin typeface="Times" panose="02020603050405020304" pitchFamily="18" charset="0"/>
              </a:rPr>
              <a:t> </a:t>
            </a:r>
            <a:r>
              <a:rPr lang="zh-CN" altLang="en-US" b="1">
                <a:latin typeface="Times" panose="02020603050405020304" pitchFamily="18" charset="0"/>
              </a:rPr>
              <a:t>成员变量的声明格式</a:t>
            </a:r>
          </a:p>
        </p:txBody>
      </p:sp>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912813" y="122238"/>
            <a:ext cx="2609850" cy="457200"/>
          </a:xfrm>
        </p:spPr>
        <p:txBody>
          <a:bodyPr/>
          <a:lstStyle/>
          <a:p>
            <a:r>
              <a:rPr lang="zh-CN" altLang="en-US"/>
              <a:t>小题目</a:t>
            </a:r>
          </a:p>
        </p:txBody>
      </p:sp>
      <p:sp>
        <p:nvSpPr>
          <p:cNvPr id="4099" name="Rectangle 5"/>
          <p:cNvSpPr>
            <a:spLocks noChangeArrowheads="1"/>
          </p:cNvSpPr>
          <p:nvPr/>
        </p:nvSpPr>
        <p:spPr bwMode="auto">
          <a:xfrm>
            <a:off x="923925" y="1362075"/>
            <a:ext cx="6913563" cy="205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20000"/>
              </a:spcBef>
            </a:pPr>
            <a:r>
              <a:rPr lang="en-US" altLang="zh-CN" dirty="0"/>
              <a:t>1</a:t>
            </a:r>
            <a:r>
              <a:rPr lang="zh-CN" altLang="en-US" dirty="0"/>
              <a:t>、 从下面列表中，哪些是不正确的标识符（     ）</a:t>
            </a:r>
          </a:p>
          <a:p>
            <a:pPr eaLnBrk="0" hangingPunct="0">
              <a:spcBef>
                <a:spcPct val="20000"/>
              </a:spcBef>
            </a:pPr>
            <a:r>
              <a:rPr lang="en-US" altLang="zh-CN" dirty="0"/>
              <a:t>A. </a:t>
            </a:r>
            <a:r>
              <a:rPr lang="en-US" altLang="zh-CN" dirty="0" err="1"/>
              <a:t>IDoLikeTheLongNameClass</a:t>
            </a:r>
            <a:r>
              <a:rPr lang="en-US" altLang="zh-CN" dirty="0"/>
              <a:t>      	B. $byte </a:t>
            </a:r>
          </a:p>
          <a:p>
            <a:pPr eaLnBrk="0" hangingPunct="0">
              <a:spcBef>
                <a:spcPct val="20000"/>
              </a:spcBef>
            </a:pPr>
            <a:r>
              <a:rPr lang="en-US" altLang="zh-CN" dirty="0"/>
              <a:t>C. const				D. _ok</a:t>
            </a:r>
          </a:p>
          <a:p>
            <a:pPr eaLnBrk="0" hangingPunct="0">
              <a:spcBef>
                <a:spcPct val="20000"/>
              </a:spcBef>
            </a:pPr>
            <a:r>
              <a:rPr lang="en-US" altLang="zh-CN" dirty="0"/>
              <a:t>E. 3_case</a:t>
            </a:r>
          </a:p>
        </p:txBody>
      </p:sp>
      <p:sp>
        <p:nvSpPr>
          <p:cNvPr id="105479" name="Text Box 7"/>
          <p:cNvSpPr txBox="1">
            <a:spLocks noChangeArrowheads="1"/>
          </p:cNvSpPr>
          <p:nvPr/>
        </p:nvSpPr>
        <p:spPr bwMode="auto">
          <a:xfrm>
            <a:off x="7005638" y="1347788"/>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kumimoji="0" lang="en-US" altLang="zh-CN">
                <a:solidFill>
                  <a:srgbClr val="FF0000"/>
                </a:solidFill>
                <a:latin typeface="Arial" charset="0"/>
              </a:rPr>
              <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ChangeArrowheads="1"/>
          </p:cNvSpPr>
          <p:nvPr/>
        </p:nvSpPr>
        <p:spPr bwMode="auto">
          <a:xfrm>
            <a:off x="539750" y="1125538"/>
            <a:ext cx="8199438"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sz="2800" b="1">
                <a:solidFill>
                  <a:schemeClr val="folHlink"/>
                </a:solidFill>
              </a:rPr>
              <a:t>[&lt;修饰符&gt;]&lt;返回类型&gt; &lt;方法名&gt; ([&lt;参数列表&gt;])</a:t>
            </a:r>
          </a:p>
          <a:p>
            <a:pPr eaLnBrk="0" hangingPunct="0"/>
            <a:r>
              <a:rPr lang="zh-CN" altLang="en-US" sz="2800" b="1">
                <a:solidFill>
                  <a:schemeClr val="folHlink"/>
                </a:solidFill>
              </a:rPr>
              <a:t>  [</a:t>
            </a:r>
            <a:r>
              <a:rPr lang="en-US" altLang="zh-CN" sz="2800" b="1">
                <a:solidFill>
                  <a:schemeClr val="folHlink"/>
                </a:solidFill>
              </a:rPr>
              <a:t>throws &lt;</a:t>
            </a:r>
            <a:r>
              <a:rPr lang="zh-CN" altLang="en-US" sz="2800" b="1">
                <a:solidFill>
                  <a:schemeClr val="folHlink"/>
                </a:solidFill>
              </a:rPr>
              <a:t>异常类&gt;] {</a:t>
            </a:r>
          </a:p>
          <a:p>
            <a:pPr algn="just" eaLnBrk="0" hangingPunct="0"/>
            <a:r>
              <a:rPr lang="zh-CN" altLang="en-US" sz="2800" b="1">
                <a:solidFill>
                  <a:schemeClr val="folHlink"/>
                </a:solidFill>
              </a:rPr>
              <a:t>         方法体 </a:t>
            </a:r>
          </a:p>
          <a:p>
            <a:pPr algn="just" eaLnBrk="0" hangingPunct="0"/>
            <a:r>
              <a:rPr lang="zh-CN" altLang="en-US" sz="2800" b="1">
                <a:solidFill>
                  <a:schemeClr val="folHlink"/>
                </a:solidFill>
              </a:rPr>
              <a:t>   }</a:t>
            </a:r>
          </a:p>
          <a:p>
            <a:pPr algn="just" eaLnBrk="0" hangingPunct="0"/>
            <a:r>
              <a:rPr lang="zh-CN" altLang="en-US" sz="2800" b="1"/>
              <a:t>修饰符：</a:t>
            </a:r>
          </a:p>
          <a:p>
            <a:pPr algn="just" eaLnBrk="0" hangingPunct="0">
              <a:buClr>
                <a:srgbClr val="FF0000"/>
              </a:buClr>
              <a:buFont typeface="Wingdings" panose="05000000000000000000" pitchFamily="2" charset="2"/>
              <a:buChar char="Ø"/>
            </a:pPr>
            <a:r>
              <a:rPr lang="zh-CN" altLang="en-US" sz="2800" b="1"/>
              <a:t>方法的访问权限(缺省的、</a:t>
            </a:r>
            <a:r>
              <a:rPr lang="en-US" altLang="zh-CN" sz="2800" b="1"/>
              <a:t>public、protected</a:t>
            </a:r>
            <a:r>
              <a:rPr lang="zh-CN" altLang="en-US" sz="2800" b="1"/>
              <a:t>和</a:t>
            </a:r>
            <a:r>
              <a:rPr lang="en-US" altLang="zh-CN" sz="2800" b="1"/>
              <a:t>private)</a:t>
            </a:r>
          </a:p>
          <a:p>
            <a:pPr algn="just" eaLnBrk="0" hangingPunct="0">
              <a:buClr>
                <a:srgbClr val="FF0000"/>
              </a:buClr>
              <a:buFont typeface="Wingdings" panose="05000000000000000000" pitchFamily="2" charset="2"/>
              <a:buChar char="Ø"/>
            </a:pPr>
            <a:r>
              <a:rPr lang="en-US" altLang="zh-CN" sz="2800" b="1"/>
              <a:t>static: </a:t>
            </a:r>
            <a:r>
              <a:rPr lang="zh-CN" altLang="en-US" sz="2800" b="1"/>
              <a:t>类方法（静态方法）；</a:t>
            </a:r>
          </a:p>
          <a:p>
            <a:pPr algn="just" eaLnBrk="0" hangingPunct="0">
              <a:buClr>
                <a:srgbClr val="FF0000"/>
              </a:buClr>
              <a:buFont typeface="Wingdings" panose="05000000000000000000" pitchFamily="2" charset="2"/>
              <a:buChar char="Ø"/>
            </a:pPr>
            <a:r>
              <a:rPr lang="en-US" altLang="zh-CN" sz="2800" b="1"/>
              <a:t>abstract: </a:t>
            </a:r>
            <a:r>
              <a:rPr lang="zh-CN" altLang="en-US" sz="2800" b="1"/>
              <a:t>抽象方法（无方法体的方法）；</a:t>
            </a:r>
          </a:p>
          <a:p>
            <a:pPr algn="just" eaLnBrk="0" hangingPunct="0">
              <a:buClr>
                <a:srgbClr val="FF0000"/>
              </a:buClr>
              <a:buFont typeface="Wingdings" panose="05000000000000000000" pitchFamily="2" charset="2"/>
              <a:buChar char="Ø"/>
            </a:pPr>
            <a:r>
              <a:rPr lang="en-US" altLang="zh-CN" sz="2800" b="1"/>
              <a:t>final: </a:t>
            </a:r>
            <a:r>
              <a:rPr lang="zh-CN" altLang="en-US" sz="2800" b="1"/>
              <a:t>最终方法（不能被子类改变）。</a:t>
            </a:r>
          </a:p>
          <a:p>
            <a:pPr algn="just" eaLnBrk="0" hangingPunct="0">
              <a:buClr>
                <a:srgbClr val="FF0000"/>
              </a:buClr>
              <a:buFont typeface="Wingdings" panose="05000000000000000000" pitchFamily="2" charset="2"/>
              <a:buChar char="Ø"/>
            </a:pPr>
            <a:r>
              <a:rPr lang="en-US" altLang="zh-CN" sz="2800" b="1"/>
              <a:t>throws: </a:t>
            </a:r>
            <a:r>
              <a:rPr lang="zh-CN" altLang="en-US" sz="2800" b="1"/>
              <a:t>表示抛出异常</a:t>
            </a:r>
          </a:p>
        </p:txBody>
      </p:sp>
      <p:sp>
        <p:nvSpPr>
          <p:cNvPr id="37890" name="Rectangle 3"/>
          <p:cNvSpPr>
            <a:spLocks noChangeArrowheads="1"/>
          </p:cNvSpPr>
          <p:nvPr/>
        </p:nvSpPr>
        <p:spPr bwMode="auto">
          <a:xfrm>
            <a:off x="539750" y="219075"/>
            <a:ext cx="470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b="1">
                <a:latin typeface="Times" panose="02020603050405020304" pitchFamily="18" charset="0"/>
              </a:rPr>
              <a:t>成员方法的声明格式</a:t>
            </a:r>
          </a:p>
        </p:txBody>
      </p:sp>
    </p:spTree>
    <p:custDataLst>
      <p:tags r:id="rId1"/>
    </p:custData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zh-CN" altLang="en-US" b="1"/>
              <a:t>构造方法</a:t>
            </a:r>
          </a:p>
        </p:txBody>
      </p:sp>
      <p:sp>
        <p:nvSpPr>
          <p:cNvPr id="32771" name="Rectangle 3"/>
          <p:cNvSpPr>
            <a:spLocks noGrp="1" noChangeArrowheads="1"/>
          </p:cNvSpPr>
          <p:nvPr>
            <p:ph type="body" idx="1"/>
          </p:nvPr>
        </p:nvSpPr>
        <p:spPr>
          <a:xfrm>
            <a:off x="609600" y="1290638"/>
            <a:ext cx="7772400" cy="4114800"/>
          </a:xfrm>
        </p:spPr>
        <p:txBody>
          <a:bodyPr/>
          <a:lstStyle/>
          <a:p>
            <a:pPr marL="0" indent="0" eaLnBrk="1" hangingPunct="1">
              <a:buClr>
                <a:srgbClr val="FF0000"/>
              </a:buClr>
              <a:buFont typeface="Wingdings" panose="05000000000000000000" pitchFamily="2" charset="2"/>
              <a:buChar char="Ø"/>
            </a:pPr>
            <a:r>
              <a:rPr lang="zh-CN" altLang="en-US" sz="2800" b="1"/>
              <a:t>类的</a:t>
            </a:r>
            <a:r>
              <a:rPr lang="zh-CN" altLang="en-US" sz="2800" b="1">
                <a:solidFill>
                  <a:srgbClr val="0000CC"/>
                </a:solidFill>
              </a:rPr>
              <a:t>构造方法</a:t>
            </a:r>
            <a:r>
              <a:rPr lang="zh-CN" altLang="en-US" sz="2800" b="1"/>
              <a:t>是一种特殊方法，</a:t>
            </a:r>
            <a:r>
              <a:rPr lang="zh-CN" altLang="en-US" sz="2800" b="1">
                <a:solidFill>
                  <a:srgbClr val="0000CC"/>
                </a:solidFill>
              </a:rPr>
              <a:t>作用是在创建对象时</a:t>
            </a:r>
            <a:r>
              <a:rPr lang="en-US" altLang="zh-CN" sz="2800" b="1">
                <a:solidFill>
                  <a:srgbClr val="0000CC"/>
                </a:solidFill>
              </a:rPr>
              <a:t>Java</a:t>
            </a:r>
            <a:r>
              <a:rPr lang="zh-CN" altLang="en-US" sz="2800" b="1">
                <a:solidFill>
                  <a:srgbClr val="0000CC"/>
                </a:solidFill>
              </a:rPr>
              <a:t>系统调用构造方法去初始化新建对象的成员变量</a:t>
            </a:r>
            <a:r>
              <a:rPr lang="en-US" altLang="zh-CN" sz="2800" b="1">
                <a:solidFill>
                  <a:srgbClr val="0000CC"/>
                </a:solidFill>
              </a:rPr>
              <a:t>;</a:t>
            </a:r>
          </a:p>
          <a:p>
            <a:pPr marL="0" indent="0" eaLnBrk="1" hangingPunct="1">
              <a:buFont typeface="Wingdings" panose="05000000000000000000" pitchFamily="2" charset="2"/>
              <a:buNone/>
            </a:pPr>
            <a:r>
              <a:rPr lang="zh-CN" altLang="en-US" sz="2800" b="1"/>
              <a:t>    例：</a:t>
            </a:r>
            <a:r>
              <a:rPr lang="en-US" altLang="zh-CN" sz="2000" b="1"/>
              <a:t>Student s1=new Student(“</a:t>
            </a:r>
            <a:r>
              <a:rPr lang="zh-CN" altLang="en-US" sz="2000" b="1"/>
              <a:t>张三”</a:t>
            </a:r>
            <a:r>
              <a:rPr lang="en-US" altLang="zh-CN" sz="2000" b="1"/>
              <a:t>,’</a:t>
            </a:r>
            <a:r>
              <a:rPr lang="zh-CN" altLang="en-US" sz="2000" b="1"/>
              <a:t>男’</a:t>
            </a:r>
            <a:r>
              <a:rPr lang="en-US" altLang="zh-CN" sz="2000" b="1"/>
              <a:t>,20080301);</a:t>
            </a:r>
          </a:p>
          <a:p>
            <a:pPr marL="0" indent="0" eaLnBrk="1" hangingPunct="1">
              <a:buFont typeface="Wingdings" panose="05000000000000000000" pitchFamily="2" charset="2"/>
              <a:buNone/>
            </a:pPr>
            <a:endParaRPr lang="en-US" altLang="zh-CN" sz="1000" b="1"/>
          </a:p>
          <a:p>
            <a:pPr marL="0" indent="0" eaLnBrk="1" hangingPunct="1">
              <a:buClr>
                <a:srgbClr val="FF0000"/>
              </a:buClr>
              <a:buFont typeface="Wingdings" panose="05000000000000000000" pitchFamily="2" charset="2"/>
              <a:buChar char="Ø"/>
            </a:pPr>
            <a:r>
              <a:rPr lang="zh-CN" altLang="en-US" sz="2800" b="1"/>
              <a:t>如果没有自定义构造方法，则</a:t>
            </a:r>
            <a:r>
              <a:rPr lang="en-US" altLang="zh-CN" sz="2800" b="1"/>
              <a:t>Java</a:t>
            </a:r>
            <a:r>
              <a:rPr lang="zh-CN" altLang="en-US" sz="2800" b="1"/>
              <a:t>调用类的默认构造方法。</a:t>
            </a:r>
            <a:r>
              <a:rPr lang="en-US" altLang="zh-CN" sz="2800" b="1"/>
              <a:t>Java</a:t>
            </a:r>
            <a:r>
              <a:rPr lang="zh-CN" altLang="en-US" sz="2800" b="1"/>
              <a:t>将使用缺省值来初始化成员变量。</a:t>
            </a:r>
          </a:p>
          <a:p>
            <a:pPr marL="0" indent="0" eaLnBrk="1" hangingPunct="1">
              <a:buFont typeface="Wingdings" panose="05000000000000000000" pitchFamily="2" charset="2"/>
              <a:buNone/>
            </a:pPr>
            <a:r>
              <a:rPr lang="zh-CN" altLang="en-US" sz="2800" b="1"/>
              <a:t>    例：</a:t>
            </a:r>
            <a:r>
              <a:rPr lang="en-US" altLang="zh-CN" sz="2600" b="1"/>
              <a:t>Student s2=new Student();</a:t>
            </a:r>
          </a:p>
        </p:txBody>
      </p:sp>
    </p:spTree>
    <p:custDataLst>
      <p:tags r:id="rId1"/>
    </p:custData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zh-CN" altLang="en-US" sz="3600" b="1"/>
              <a:t>构造方法的特性</a:t>
            </a:r>
          </a:p>
        </p:txBody>
      </p:sp>
      <p:sp>
        <p:nvSpPr>
          <p:cNvPr id="33795" name="Rectangle 3"/>
          <p:cNvSpPr>
            <a:spLocks noGrp="1" noChangeArrowheads="1"/>
          </p:cNvSpPr>
          <p:nvPr>
            <p:ph type="body" idx="1"/>
          </p:nvPr>
        </p:nvSpPr>
        <p:spPr>
          <a:xfrm>
            <a:off x="539750" y="1268413"/>
            <a:ext cx="8229600" cy="4530725"/>
          </a:xfrm>
        </p:spPr>
        <p:txBody>
          <a:bodyPr/>
          <a:lstStyle/>
          <a:p>
            <a:pPr marL="0" indent="0" eaLnBrk="1" hangingPunct="1">
              <a:buClr>
                <a:srgbClr val="FF0000"/>
              </a:buClr>
              <a:buFont typeface="Wingdings" panose="05000000000000000000" pitchFamily="2" charset="2"/>
              <a:buChar char="Ø"/>
            </a:pPr>
            <a:r>
              <a:rPr lang="zh-CN" altLang="en-US" sz="2800" b="1"/>
              <a:t>类的构造方法名必须和类名相同；</a:t>
            </a:r>
          </a:p>
          <a:p>
            <a:pPr marL="0" indent="0" eaLnBrk="1" hangingPunct="1">
              <a:buClr>
                <a:srgbClr val="FF0000"/>
              </a:buClr>
              <a:buFont typeface="Wingdings" panose="05000000000000000000" pitchFamily="2" charset="2"/>
              <a:buChar char="Ø"/>
            </a:pPr>
            <a:endParaRPr lang="zh-CN" altLang="en-US" sz="2800" b="1"/>
          </a:p>
          <a:p>
            <a:pPr marL="0" indent="0" eaLnBrk="1" hangingPunct="1">
              <a:buClr>
                <a:srgbClr val="FF0000"/>
              </a:buClr>
              <a:buFont typeface="Wingdings" panose="05000000000000000000" pitchFamily="2" charset="2"/>
              <a:buChar char="Ø"/>
            </a:pPr>
            <a:r>
              <a:rPr lang="zh-CN" altLang="en-US" sz="2800" b="1"/>
              <a:t>构造方法没有返回值（在构造方法名字前连</a:t>
            </a:r>
            <a:r>
              <a:rPr lang="en-US" altLang="zh-CN" sz="2800" b="1"/>
              <a:t>void</a:t>
            </a:r>
            <a:r>
              <a:rPr lang="zh-CN" altLang="en-US" sz="2800" b="1"/>
              <a:t>也不要加）；</a:t>
            </a:r>
          </a:p>
          <a:p>
            <a:pPr marL="0" indent="0" eaLnBrk="1" hangingPunct="1">
              <a:buClr>
                <a:srgbClr val="FF0000"/>
              </a:buClr>
              <a:buFont typeface="Wingdings" panose="05000000000000000000" pitchFamily="2" charset="2"/>
              <a:buChar char="Ø"/>
            </a:pPr>
            <a:endParaRPr lang="zh-CN" altLang="en-US" sz="2800" b="1"/>
          </a:p>
          <a:p>
            <a:pPr marL="0" indent="0" eaLnBrk="1" hangingPunct="1">
              <a:buClr>
                <a:srgbClr val="FF0000"/>
              </a:buClr>
              <a:buFont typeface="Wingdings" panose="05000000000000000000" pitchFamily="2" charset="2"/>
              <a:buChar char="Ø"/>
            </a:pPr>
            <a:r>
              <a:rPr lang="zh-CN" altLang="en-US" sz="2800" b="1"/>
              <a:t>可以有</a:t>
            </a:r>
            <a:r>
              <a:rPr lang="en-US" altLang="zh-CN" sz="2800" b="1"/>
              <a:t>public, protected, private</a:t>
            </a:r>
            <a:r>
              <a:rPr lang="zh-CN" altLang="en-US" sz="2800" b="1"/>
              <a:t>等任何访问的修饰词或没有修饰。 但不能有以下非访问性质的修饰： </a:t>
            </a:r>
            <a:r>
              <a:rPr lang="en-US" altLang="zh-CN" sz="2800" b="1"/>
              <a:t>abstract, final, native, static </a:t>
            </a:r>
            <a:r>
              <a:rPr lang="zh-CN" altLang="en-US" sz="2800" b="1"/>
              <a:t>或 </a:t>
            </a:r>
            <a:r>
              <a:rPr lang="en-US" altLang="zh-CN" sz="2800" b="1"/>
              <a:t>synchronized</a:t>
            </a:r>
            <a:r>
              <a:rPr lang="zh-CN" altLang="en-US" sz="2800" b="1"/>
              <a:t>。</a:t>
            </a:r>
          </a:p>
        </p:txBody>
      </p:sp>
    </p:spTree>
    <p:custDataLst>
      <p:tags r:id="rId1"/>
    </p:custData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457200" y="0"/>
            <a:ext cx="8229600" cy="1139825"/>
          </a:xfrm>
        </p:spPr>
        <p:txBody>
          <a:bodyPr/>
          <a:lstStyle/>
          <a:p>
            <a:pPr eaLnBrk="1" hangingPunct="1">
              <a:defRPr/>
            </a:pPr>
            <a:r>
              <a:rPr lang="en-US" altLang="zh-CN" sz="3900" b="1" dirty="0">
                <a:cs typeface="+mj-cs"/>
              </a:rPr>
              <a:t>main</a:t>
            </a:r>
            <a:r>
              <a:rPr lang="zh-CN" altLang="en-US" sz="3900" b="1" dirty="0">
                <a:cs typeface="+mj-cs"/>
              </a:rPr>
              <a:t>方法</a:t>
            </a:r>
          </a:p>
        </p:txBody>
      </p:sp>
      <p:sp>
        <p:nvSpPr>
          <p:cNvPr id="189444" name="Rectangle 3"/>
          <p:cNvSpPr>
            <a:spLocks noGrp="1" noChangeArrowheads="1"/>
          </p:cNvSpPr>
          <p:nvPr>
            <p:ph type="body" idx="4294967295"/>
          </p:nvPr>
        </p:nvSpPr>
        <p:spPr>
          <a:xfrm>
            <a:off x="539750" y="549275"/>
            <a:ext cx="8229600" cy="5688013"/>
          </a:xfrm>
        </p:spPr>
        <p:txBody>
          <a:bodyPr/>
          <a:lstStyle/>
          <a:p>
            <a:pPr marL="0" indent="0" eaLnBrk="1" hangingPunct="1">
              <a:lnSpc>
                <a:spcPct val="90000"/>
              </a:lnSpc>
              <a:buFont typeface="Wingdings" panose="05000000000000000000" pitchFamily="2" charset="2"/>
              <a:buNone/>
            </a:pPr>
            <a:endParaRPr lang="zh-CN" altLang="en-US" sz="2000" b="1" dirty="0"/>
          </a:p>
          <a:p>
            <a:pPr marL="0" indent="0" eaLnBrk="1" hangingPunct="1">
              <a:lnSpc>
                <a:spcPct val="90000"/>
              </a:lnSpc>
              <a:buFont typeface="Wingdings" panose="05000000000000000000" pitchFamily="2" charset="2"/>
              <a:buNone/>
            </a:pPr>
            <a:r>
              <a:rPr lang="en-US" altLang="zh-CN" b="1" dirty="0"/>
              <a:t>public static void main (String </a:t>
            </a:r>
            <a:r>
              <a:rPr lang="en-US" altLang="zh-CN" b="1" dirty="0" err="1"/>
              <a:t>args</a:t>
            </a:r>
            <a:r>
              <a:rPr lang="en-US" altLang="zh-CN" b="1" dirty="0"/>
              <a:t>[])</a:t>
            </a:r>
          </a:p>
          <a:p>
            <a:pPr marL="0" indent="0" eaLnBrk="1" hangingPunct="1">
              <a:lnSpc>
                <a:spcPct val="90000"/>
              </a:lnSpc>
              <a:buFont typeface="Wingdings" panose="05000000000000000000" pitchFamily="2" charset="2"/>
              <a:buNone/>
            </a:pPr>
            <a:endParaRPr lang="en-US" altLang="zh-CN" b="1" dirty="0"/>
          </a:p>
          <a:p>
            <a:pPr marL="0" indent="0" eaLnBrk="1" hangingPunct="1">
              <a:lnSpc>
                <a:spcPct val="90000"/>
              </a:lnSpc>
              <a:buClr>
                <a:srgbClr val="FF0000"/>
              </a:buClr>
              <a:buFont typeface="Wingdings" panose="05000000000000000000" pitchFamily="2" charset="2"/>
              <a:buChar char="Ø"/>
            </a:pPr>
            <a:r>
              <a:rPr lang="en-US" altLang="zh-CN" sz="2000" dirty="0"/>
              <a:t>main</a:t>
            </a:r>
            <a:r>
              <a:rPr lang="zh-CN" altLang="en-US" sz="2000" dirty="0"/>
              <a:t>方法是所有</a:t>
            </a:r>
            <a:r>
              <a:rPr lang="en-US" altLang="zh-CN" sz="2000" dirty="0"/>
              <a:t>java</a:t>
            </a:r>
            <a:r>
              <a:rPr lang="zh-CN" altLang="en-US" sz="2000" dirty="0"/>
              <a:t>应用程序执行的入口，可以运行的</a:t>
            </a:r>
            <a:r>
              <a:rPr lang="en-US" altLang="zh-CN" sz="2000" dirty="0"/>
              <a:t>Java</a:t>
            </a:r>
            <a:r>
              <a:rPr lang="zh-CN" altLang="en-US" sz="2000" dirty="0"/>
              <a:t>应用程序必须含有</a:t>
            </a:r>
            <a:r>
              <a:rPr lang="en-US" altLang="zh-CN" sz="2000" dirty="0"/>
              <a:t>main</a:t>
            </a:r>
            <a:r>
              <a:rPr lang="zh-CN" altLang="en-US" sz="2000" dirty="0"/>
              <a:t>方法</a:t>
            </a:r>
          </a:p>
          <a:p>
            <a:pPr marL="0" indent="0" eaLnBrk="1" hangingPunct="1">
              <a:lnSpc>
                <a:spcPct val="90000"/>
              </a:lnSpc>
              <a:buClr>
                <a:srgbClr val="FF0000"/>
              </a:buClr>
              <a:buFont typeface="Wingdings" panose="05000000000000000000" pitchFamily="2" charset="2"/>
              <a:buChar char="Ø"/>
            </a:pPr>
            <a:endParaRPr lang="zh-CN" altLang="en-US" sz="2000" dirty="0"/>
          </a:p>
          <a:p>
            <a:pPr marL="0" indent="0" eaLnBrk="1" hangingPunct="1">
              <a:lnSpc>
                <a:spcPct val="90000"/>
              </a:lnSpc>
              <a:buClr>
                <a:srgbClr val="FF0000"/>
              </a:buClr>
              <a:buFont typeface="Wingdings" panose="05000000000000000000" pitchFamily="2" charset="2"/>
              <a:buChar char="Ø"/>
            </a:pPr>
            <a:r>
              <a:rPr lang="en-US" altLang="zh-CN" sz="2000" dirty="0"/>
              <a:t>main</a:t>
            </a:r>
            <a:r>
              <a:rPr lang="zh-CN" altLang="en-US" sz="2000" dirty="0"/>
              <a:t>方法是</a:t>
            </a:r>
            <a:r>
              <a:rPr lang="en-US" altLang="zh-CN" sz="2000" dirty="0"/>
              <a:t>JVM</a:t>
            </a:r>
            <a:r>
              <a:rPr lang="zh-CN" altLang="en-US" sz="2000" dirty="0"/>
              <a:t>（</a:t>
            </a:r>
            <a:r>
              <a:rPr lang="en-US" altLang="zh-CN" sz="2000" dirty="0"/>
              <a:t>java</a:t>
            </a:r>
            <a:r>
              <a:rPr lang="zh-CN" altLang="en-US" sz="2000" dirty="0"/>
              <a:t>虚拟机）自动调用，才对</a:t>
            </a:r>
            <a:r>
              <a:rPr lang="en-US" altLang="zh-CN" sz="2000" dirty="0"/>
              <a:t>JVM</a:t>
            </a:r>
            <a:r>
              <a:rPr lang="zh-CN" altLang="en-US" sz="2000" dirty="0"/>
              <a:t>可见，所以</a:t>
            </a:r>
            <a:r>
              <a:rPr lang="en-US" altLang="zh-CN" sz="2000" dirty="0"/>
              <a:t>main</a:t>
            </a:r>
            <a:r>
              <a:rPr lang="zh-CN" altLang="en-US" sz="2000" dirty="0"/>
              <a:t>方法需要</a:t>
            </a:r>
            <a:r>
              <a:rPr lang="en-US" altLang="zh-CN" sz="2000" dirty="0"/>
              <a:t>public</a:t>
            </a:r>
            <a:r>
              <a:rPr lang="zh-CN" altLang="en-US" sz="2000" dirty="0"/>
              <a:t>修饰。同理，</a:t>
            </a:r>
            <a:r>
              <a:rPr lang="en-US" altLang="zh-CN" sz="2000" dirty="0"/>
              <a:t>main</a:t>
            </a:r>
            <a:r>
              <a:rPr lang="zh-CN" altLang="en-US" sz="2000" dirty="0"/>
              <a:t>方法所在的类也需要</a:t>
            </a:r>
            <a:r>
              <a:rPr lang="en-US" altLang="zh-CN" sz="2000" dirty="0"/>
              <a:t>public</a:t>
            </a:r>
            <a:r>
              <a:rPr lang="zh-CN" altLang="en-US" sz="2000" dirty="0"/>
              <a:t>修饰符</a:t>
            </a:r>
          </a:p>
          <a:p>
            <a:pPr marL="0" indent="0" eaLnBrk="1" hangingPunct="1">
              <a:lnSpc>
                <a:spcPct val="90000"/>
              </a:lnSpc>
              <a:buClr>
                <a:srgbClr val="FF0000"/>
              </a:buClr>
              <a:buFont typeface="Wingdings" panose="05000000000000000000" pitchFamily="2" charset="2"/>
              <a:buChar char="Ø"/>
            </a:pPr>
            <a:endParaRPr lang="zh-CN" altLang="en-US" sz="2000" dirty="0"/>
          </a:p>
          <a:p>
            <a:pPr marL="0" indent="0" eaLnBrk="1" hangingPunct="1">
              <a:lnSpc>
                <a:spcPct val="90000"/>
              </a:lnSpc>
              <a:buClr>
                <a:srgbClr val="FF0000"/>
              </a:buClr>
              <a:buFont typeface="Wingdings" panose="05000000000000000000" pitchFamily="2" charset="2"/>
              <a:buChar char="Ø"/>
            </a:pPr>
            <a:r>
              <a:rPr lang="zh-CN" altLang="en-US" sz="2000" dirty="0"/>
              <a:t>由于</a:t>
            </a:r>
            <a:r>
              <a:rPr lang="en-US" altLang="zh-CN" sz="2000" dirty="0"/>
              <a:t>main</a:t>
            </a:r>
            <a:r>
              <a:rPr lang="zh-CN" altLang="en-US" sz="2000" dirty="0"/>
              <a:t>方法是所有程序的入口，也就是</a:t>
            </a:r>
            <a:r>
              <a:rPr lang="en-US" altLang="zh-CN" sz="2000" dirty="0"/>
              <a:t>main</a:t>
            </a:r>
            <a:r>
              <a:rPr lang="zh-CN" altLang="en-US" sz="2000" dirty="0"/>
              <a:t>被调用时没有任何对象创建，不通过对象调用某一方法，只有将该方法定义为静态方法，所以</a:t>
            </a:r>
            <a:r>
              <a:rPr lang="en-US" altLang="zh-CN" sz="2000" dirty="0"/>
              <a:t>main</a:t>
            </a:r>
            <a:r>
              <a:rPr lang="zh-CN" altLang="en-US" sz="2000" dirty="0"/>
              <a:t>方法是一个静态方法，即需要</a:t>
            </a:r>
            <a:r>
              <a:rPr lang="en-US" altLang="zh-CN" sz="2000" dirty="0"/>
              <a:t>static</a:t>
            </a:r>
            <a:r>
              <a:rPr lang="zh-CN" altLang="en-US" sz="2000" dirty="0"/>
              <a:t>修饰</a:t>
            </a:r>
          </a:p>
          <a:p>
            <a:pPr marL="0" indent="0" eaLnBrk="1" hangingPunct="1">
              <a:lnSpc>
                <a:spcPct val="90000"/>
              </a:lnSpc>
              <a:buClr>
                <a:srgbClr val="FF0000"/>
              </a:buClr>
              <a:buFont typeface="Wingdings" panose="05000000000000000000" pitchFamily="2" charset="2"/>
              <a:buChar char="Ø"/>
            </a:pPr>
            <a:endParaRPr lang="zh-CN" altLang="en-US" sz="2000" dirty="0"/>
          </a:p>
          <a:p>
            <a:pPr marL="0" indent="0" eaLnBrk="1" hangingPunct="1">
              <a:lnSpc>
                <a:spcPct val="90000"/>
              </a:lnSpc>
              <a:buClr>
                <a:srgbClr val="FF0000"/>
              </a:buClr>
              <a:buFont typeface="Wingdings" panose="05000000000000000000" pitchFamily="2" charset="2"/>
              <a:buChar char="Ø"/>
            </a:pPr>
            <a:r>
              <a:rPr lang="en-US" altLang="zh-CN" sz="2000" dirty="0"/>
              <a:t>JVM</a:t>
            </a:r>
            <a:r>
              <a:rPr lang="zh-CN" altLang="en-US" sz="2000" dirty="0"/>
              <a:t>对于</a:t>
            </a:r>
            <a:r>
              <a:rPr lang="en-US" altLang="zh-CN" sz="2000" dirty="0"/>
              <a:t>java</a:t>
            </a:r>
            <a:r>
              <a:rPr lang="zh-CN" altLang="en-US" sz="2000" dirty="0"/>
              <a:t>程序已经是最底层，由它调用的方法的返回值已经没有任何地方可去，因此，</a:t>
            </a:r>
            <a:r>
              <a:rPr lang="en-US" altLang="zh-CN" sz="2000" dirty="0"/>
              <a:t>main</a:t>
            </a:r>
            <a:r>
              <a:rPr lang="zh-CN" altLang="en-US" sz="2000" dirty="0"/>
              <a:t>方法返回值为空，即需用</a:t>
            </a:r>
            <a:r>
              <a:rPr lang="en-US" altLang="zh-CN" sz="2000" dirty="0"/>
              <a:t>void</a:t>
            </a:r>
            <a:r>
              <a:rPr lang="zh-CN" altLang="en-US" sz="2000" dirty="0"/>
              <a:t>修饰</a:t>
            </a:r>
          </a:p>
          <a:p>
            <a:pPr marL="0" indent="0" eaLnBrk="1" hangingPunct="1">
              <a:lnSpc>
                <a:spcPct val="90000"/>
              </a:lnSpc>
              <a:buClr>
                <a:srgbClr val="FF0000"/>
              </a:buClr>
              <a:buFont typeface="Wingdings" panose="05000000000000000000" pitchFamily="2" charset="2"/>
              <a:buChar char="Ø"/>
            </a:pPr>
            <a:endParaRPr lang="zh-CN" altLang="en-US" sz="2000" dirty="0"/>
          </a:p>
          <a:p>
            <a:pPr marL="0" indent="0" eaLnBrk="1" hangingPunct="1">
              <a:lnSpc>
                <a:spcPct val="90000"/>
              </a:lnSpc>
              <a:buClr>
                <a:srgbClr val="FF0000"/>
              </a:buClr>
              <a:buFont typeface="Wingdings" panose="05000000000000000000" pitchFamily="2" charset="2"/>
              <a:buChar char="Ø"/>
            </a:pPr>
            <a:r>
              <a:rPr lang="en-US" altLang="zh-CN" sz="2000" dirty="0"/>
              <a:t>String </a:t>
            </a:r>
            <a:r>
              <a:rPr lang="en-US" altLang="zh-CN" sz="2000" dirty="0" err="1"/>
              <a:t>args</a:t>
            </a:r>
            <a:r>
              <a:rPr lang="en-US" altLang="zh-CN" sz="2000" dirty="0"/>
              <a:t>[ ]</a:t>
            </a:r>
            <a:r>
              <a:rPr lang="zh-CN" altLang="en-US" sz="2000" dirty="0"/>
              <a:t>我们用于在接受命令行传入的参数</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9444">
                                            <p:txEl>
                                              <p:pRg st="3" end="3"/>
                                            </p:txEl>
                                          </p:spTgt>
                                        </p:tgtEl>
                                        <p:attrNameLst>
                                          <p:attrName>style.visibility</p:attrName>
                                        </p:attrNameLst>
                                      </p:cBhvr>
                                      <p:to>
                                        <p:strVal val="visible"/>
                                      </p:to>
                                    </p:set>
                                    <p:animEffect transition="in" filter="checkerboard(across)">
                                      <p:cBhvr>
                                        <p:cTn id="7" dur="500"/>
                                        <p:tgtEl>
                                          <p:spTgt spid="189444">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189444">
                                            <p:txEl>
                                              <p:pRg st="5" end="5"/>
                                            </p:txEl>
                                          </p:spTgt>
                                        </p:tgtEl>
                                        <p:attrNameLst>
                                          <p:attrName>style.visibility</p:attrName>
                                        </p:attrNameLst>
                                      </p:cBhvr>
                                      <p:to>
                                        <p:strVal val="visible"/>
                                      </p:to>
                                    </p:set>
                                    <p:anim calcmode="lin" valueType="num">
                                      <p:cBhvr>
                                        <p:cTn id="12" dur="1000" fill="hold"/>
                                        <p:tgtEl>
                                          <p:spTgt spid="189444">
                                            <p:txEl>
                                              <p:pRg st="5" end="5"/>
                                            </p:txEl>
                                          </p:spTgt>
                                        </p:tgtEl>
                                        <p:attrNameLst>
                                          <p:attrName>ppt_x</p:attrName>
                                        </p:attrNameLst>
                                      </p:cBhvr>
                                      <p:tavLst>
                                        <p:tav tm="0">
                                          <p:val>
                                            <p:strVal val="#ppt_x-.2"/>
                                          </p:val>
                                        </p:tav>
                                        <p:tav tm="100000">
                                          <p:val>
                                            <p:strVal val="#ppt_x"/>
                                          </p:val>
                                        </p:tav>
                                      </p:tavLst>
                                    </p:anim>
                                    <p:anim calcmode="lin" valueType="num">
                                      <p:cBhvr>
                                        <p:cTn id="13" dur="1000" fill="hold"/>
                                        <p:tgtEl>
                                          <p:spTgt spid="189444">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89444">
                                            <p:txEl>
                                              <p:pRg st="5" end="5"/>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89444">
                                            <p:txEl>
                                              <p:pRg st="7" end="7"/>
                                            </p:txEl>
                                          </p:spTgt>
                                        </p:tgtEl>
                                        <p:attrNameLst>
                                          <p:attrName>style.visibility</p:attrName>
                                        </p:attrNameLst>
                                      </p:cBhvr>
                                      <p:to>
                                        <p:strVal val="visible"/>
                                      </p:to>
                                    </p:set>
                                    <p:animEffect transition="in" filter="blinds(horizontal)">
                                      <p:cBhvr>
                                        <p:cTn id="19" dur="500"/>
                                        <p:tgtEl>
                                          <p:spTgt spid="189444">
                                            <p:txEl>
                                              <p:pRg st="7" end="7"/>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189444">
                                            <p:txEl>
                                              <p:pRg st="9" end="9"/>
                                            </p:txEl>
                                          </p:spTgt>
                                        </p:tgtEl>
                                        <p:attrNameLst>
                                          <p:attrName>style.visibility</p:attrName>
                                        </p:attrNameLst>
                                      </p:cBhvr>
                                      <p:to>
                                        <p:strVal val="visible"/>
                                      </p:to>
                                    </p:set>
                                    <p:anim calcmode="lin" valueType="num">
                                      <p:cBhvr>
                                        <p:cTn id="24" dur="1000" fill="hold"/>
                                        <p:tgtEl>
                                          <p:spTgt spid="189444">
                                            <p:txEl>
                                              <p:pRg st="9" end="9"/>
                                            </p:txEl>
                                          </p:spTgt>
                                        </p:tgtEl>
                                        <p:attrNameLst>
                                          <p:attrName>ppt_w</p:attrName>
                                        </p:attrNameLst>
                                      </p:cBhvr>
                                      <p:tavLst>
                                        <p:tav tm="0">
                                          <p:val>
                                            <p:strVal val="#ppt_w*0.70"/>
                                          </p:val>
                                        </p:tav>
                                        <p:tav tm="100000">
                                          <p:val>
                                            <p:strVal val="#ppt_w"/>
                                          </p:val>
                                        </p:tav>
                                      </p:tavLst>
                                    </p:anim>
                                    <p:anim calcmode="lin" valueType="num">
                                      <p:cBhvr>
                                        <p:cTn id="25" dur="1000" fill="hold"/>
                                        <p:tgtEl>
                                          <p:spTgt spid="189444">
                                            <p:txEl>
                                              <p:pRg st="9" end="9"/>
                                            </p:txEl>
                                          </p:spTgt>
                                        </p:tgtEl>
                                        <p:attrNameLst>
                                          <p:attrName>ppt_h</p:attrName>
                                        </p:attrNameLst>
                                      </p:cBhvr>
                                      <p:tavLst>
                                        <p:tav tm="0">
                                          <p:val>
                                            <p:strVal val="#ppt_h"/>
                                          </p:val>
                                        </p:tav>
                                        <p:tav tm="100000">
                                          <p:val>
                                            <p:strVal val="#ppt_h"/>
                                          </p:val>
                                        </p:tav>
                                      </p:tavLst>
                                    </p:anim>
                                    <p:animEffect transition="in" filter="fade">
                                      <p:cBhvr>
                                        <p:cTn id="26" dur="1000"/>
                                        <p:tgtEl>
                                          <p:spTgt spid="189444">
                                            <p:txEl>
                                              <p:pRg st="9" end="9"/>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9" presetClass="entr" presetSubtype="0" accel="100000" fill="hold" nodeType="clickEffect">
                                  <p:stCondLst>
                                    <p:cond delay="0"/>
                                  </p:stCondLst>
                                  <p:childTnLst>
                                    <p:set>
                                      <p:cBhvr>
                                        <p:cTn id="30" dur="1" fill="hold">
                                          <p:stCondLst>
                                            <p:cond delay="0"/>
                                          </p:stCondLst>
                                        </p:cTn>
                                        <p:tgtEl>
                                          <p:spTgt spid="189444">
                                            <p:txEl>
                                              <p:pRg st="11" end="11"/>
                                            </p:txEl>
                                          </p:spTgt>
                                        </p:tgtEl>
                                        <p:attrNameLst>
                                          <p:attrName>style.visibility</p:attrName>
                                        </p:attrNameLst>
                                      </p:cBhvr>
                                      <p:to>
                                        <p:strVal val="visible"/>
                                      </p:to>
                                    </p:set>
                                    <p:anim calcmode="lin" valueType="num">
                                      <p:cBhvr>
                                        <p:cTn id="31" dur="500" fill="hold"/>
                                        <p:tgtEl>
                                          <p:spTgt spid="189444">
                                            <p:txEl>
                                              <p:pRg st="11" end="1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189444">
                                            <p:txEl>
                                              <p:pRg st="11" end="1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189444">
                                            <p:txEl>
                                              <p:pRg st="11" end="11"/>
                                            </p:txEl>
                                          </p:spTgt>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189444">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12813" y="122238"/>
            <a:ext cx="2609850" cy="457200"/>
          </a:xfrm>
        </p:spPr>
        <p:txBody>
          <a:bodyPr/>
          <a:lstStyle/>
          <a:p>
            <a:r>
              <a:rPr lang="zh-CN" altLang="en-US"/>
              <a:t>小节安排</a:t>
            </a:r>
          </a:p>
        </p:txBody>
      </p:sp>
      <p:sp>
        <p:nvSpPr>
          <p:cNvPr id="41986" name="Rectangle 116"/>
          <p:cNvSpPr>
            <a:spLocks noChangeArrowheads="1"/>
          </p:cNvSpPr>
          <p:nvPr/>
        </p:nvSpPr>
        <p:spPr bwMode="auto">
          <a:xfrm>
            <a:off x="2767013" y="202088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5844" name="Text Box 119"/>
          <p:cNvSpPr txBox="1">
            <a:spLocks noChangeArrowheads="1"/>
          </p:cNvSpPr>
          <p:nvPr/>
        </p:nvSpPr>
        <p:spPr bwMode="auto">
          <a:xfrm flipH="1">
            <a:off x="1357313" y="1754188"/>
            <a:ext cx="457200" cy="3194050"/>
          </a:xfrm>
          <a:prstGeom prst="rect">
            <a:avLst/>
          </a:prstGeom>
          <a:gradFill rotWithShape="0">
            <a:gsLst>
              <a:gs pos="0">
                <a:srgbClr val="FFCC99"/>
              </a:gs>
              <a:gs pos="100000">
                <a:srgbClr val="FFFFFF"/>
              </a:gs>
            </a:gsLst>
            <a:lin ang="0" scaled="1"/>
          </a:gra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endParaRPr lang="en-US" altLang="zh-CN" sz="2000" b="1"/>
          </a:p>
          <a:p>
            <a:pPr algn="ctr" eaLnBrk="0" hangingPunct="0"/>
            <a:endParaRPr lang="en-US" altLang="zh-CN" sz="2000" b="1"/>
          </a:p>
          <a:p>
            <a:pPr algn="ctr" eaLnBrk="0" hangingPunct="0"/>
            <a:endParaRPr lang="en-US" altLang="zh-CN" sz="2000" b="1"/>
          </a:p>
          <a:p>
            <a:pPr algn="ctr" eaLnBrk="0" hangingPunct="0"/>
            <a:r>
              <a:rPr lang="zh-CN" altLang="en-US" sz="2000" b="1"/>
              <a:t>类和对象</a:t>
            </a:r>
            <a:endParaRPr kumimoji="0" lang="zh-CN" altLang="en-US" sz="2200" b="1">
              <a:solidFill>
                <a:schemeClr val="tx2"/>
              </a:solidFill>
              <a:latin typeface="楷体_GB2312" pitchFamily="49" charset="-122"/>
              <a:ea typeface="楷体_GB2312" pitchFamily="49" charset="-122"/>
            </a:endParaRPr>
          </a:p>
        </p:txBody>
      </p:sp>
      <p:sp>
        <p:nvSpPr>
          <p:cNvPr id="41988" name="Rectangle 121"/>
          <p:cNvSpPr>
            <a:spLocks noChangeArrowheads="1"/>
          </p:cNvSpPr>
          <p:nvPr/>
        </p:nvSpPr>
        <p:spPr bwMode="auto">
          <a:xfrm>
            <a:off x="2755900" y="1414463"/>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5846" name="Text Box 124"/>
          <p:cNvSpPr txBox="1">
            <a:spLocks noChangeArrowheads="1"/>
          </p:cNvSpPr>
          <p:nvPr/>
        </p:nvSpPr>
        <p:spPr bwMode="auto">
          <a:xfrm>
            <a:off x="3213100" y="1262063"/>
            <a:ext cx="3119438"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0" hangingPunct="0"/>
            <a:r>
              <a:rPr kumimoji="0" lang="en-US" altLang="zh-CN" sz="1600">
                <a:solidFill>
                  <a:schemeClr val="tx2"/>
                </a:solidFill>
                <a:latin typeface="黑体" panose="02010609060101010101" pitchFamily="49" charset="-122"/>
                <a:ea typeface="黑体" panose="02010609060101010101" pitchFamily="49" charset="-122"/>
              </a:rPr>
              <a:t>3.1</a:t>
            </a:r>
            <a:r>
              <a:rPr kumimoji="0" lang="zh-CN" altLang="en-US" sz="1600">
                <a:solidFill>
                  <a:schemeClr val="tx2"/>
                </a:solidFill>
                <a:latin typeface="黑体" panose="02010609060101010101" pitchFamily="49" charset="-122"/>
                <a:ea typeface="黑体" panose="02010609060101010101" pitchFamily="49" charset="-122"/>
              </a:rPr>
              <a:t>、</a:t>
            </a:r>
            <a:r>
              <a:rPr lang="zh-CN" altLang="en-US" sz="1600" b="1"/>
              <a:t>面向对象技术基础</a:t>
            </a:r>
          </a:p>
          <a:p>
            <a:pPr algn="just" eaLnBrk="0" hangingPunct="0"/>
            <a:endParaRPr lang="zh-CN" altLang="en-US" sz="1600">
              <a:solidFill>
                <a:schemeClr val="tx2"/>
              </a:solidFill>
              <a:latin typeface="黑体" panose="02010609060101010101" pitchFamily="49" charset="-122"/>
              <a:ea typeface="黑体" panose="02010609060101010101" pitchFamily="49" charset="-122"/>
            </a:endParaRPr>
          </a:p>
        </p:txBody>
      </p:sp>
      <p:sp>
        <p:nvSpPr>
          <p:cNvPr id="35847" name="Text Box 129"/>
          <p:cNvSpPr txBox="1">
            <a:spLocks noChangeArrowheads="1"/>
          </p:cNvSpPr>
          <p:nvPr/>
        </p:nvSpPr>
        <p:spPr bwMode="auto">
          <a:xfrm>
            <a:off x="3224213" y="186848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defRPr/>
            </a:pPr>
            <a:r>
              <a:rPr kumimoji="0" lang="en-US" altLang="zh-CN" sz="1600">
                <a:solidFill>
                  <a:schemeClr val="tx2"/>
                </a:solidFill>
                <a:latin typeface="黑体" charset="0"/>
                <a:ea typeface="黑体" charset="0"/>
                <a:cs typeface="黑体" charset="0"/>
              </a:rPr>
              <a:t>3.2</a:t>
            </a:r>
            <a:r>
              <a:rPr kumimoji="0" lang="zh-CN" altLang="en-US" sz="1600">
                <a:solidFill>
                  <a:schemeClr val="tx2"/>
                </a:solidFill>
                <a:latin typeface="黑体" charset="0"/>
                <a:ea typeface="黑体" charset="0"/>
                <a:cs typeface="黑体" charset="0"/>
              </a:rPr>
              <a:t>、</a:t>
            </a:r>
            <a:r>
              <a:rPr lang="zh-CN" altLang="en-US" sz="1600" b="1"/>
              <a:t>类</a:t>
            </a:r>
            <a:endParaRPr lang="en-US" altLang="zh-CN" sz="1600" b="1"/>
          </a:p>
          <a:p>
            <a:pPr algn="just">
              <a:defRPr/>
            </a:pPr>
            <a:endParaRPr lang="zh-CN" altLang="en-US" sz="1600" b="1"/>
          </a:p>
          <a:p>
            <a:pPr algn="just">
              <a:defRPr/>
            </a:pPr>
            <a:endParaRPr kumimoji="0" lang="zh-CN" altLang="en-US" sz="1600">
              <a:solidFill>
                <a:schemeClr val="tx2"/>
              </a:solidFill>
              <a:latin typeface="黑体" charset="0"/>
              <a:ea typeface="黑体" charset="0"/>
              <a:cs typeface="黑体" charset="0"/>
            </a:endParaRPr>
          </a:p>
        </p:txBody>
      </p:sp>
      <p:sp>
        <p:nvSpPr>
          <p:cNvPr id="35848" name="Rectangle 136"/>
          <p:cNvSpPr>
            <a:spLocks noChangeArrowheads="1"/>
          </p:cNvSpPr>
          <p:nvPr/>
        </p:nvSpPr>
        <p:spPr bwMode="auto">
          <a:xfrm>
            <a:off x="1814513" y="3313113"/>
            <a:ext cx="914400" cy="15240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41992" name="Rectangle 138"/>
          <p:cNvSpPr>
            <a:spLocks noChangeArrowheads="1"/>
          </p:cNvSpPr>
          <p:nvPr/>
        </p:nvSpPr>
        <p:spPr bwMode="auto">
          <a:xfrm>
            <a:off x="2741613" y="2647950"/>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5850" name="Text Box 139"/>
          <p:cNvSpPr txBox="1">
            <a:spLocks noChangeArrowheads="1"/>
          </p:cNvSpPr>
          <p:nvPr/>
        </p:nvSpPr>
        <p:spPr bwMode="auto">
          <a:xfrm>
            <a:off x="3198813" y="2495550"/>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3.3</a:t>
            </a:r>
            <a:r>
              <a:rPr kumimoji="0" lang="zh-CN" altLang="en-US" sz="1600">
                <a:solidFill>
                  <a:schemeClr val="tx2"/>
                </a:solidFill>
                <a:latin typeface="黑体" panose="02010609060101010101" pitchFamily="49" charset="-122"/>
                <a:ea typeface="黑体" panose="02010609060101010101" pitchFamily="49" charset="-122"/>
              </a:rPr>
              <a:t>、</a:t>
            </a:r>
            <a:r>
              <a:rPr lang="zh-CN" altLang="en-US" sz="1600" b="1"/>
              <a:t>对象</a:t>
            </a:r>
          </a:p>
        </p:txBody>
      </p:sp>
      <p:sp>
        <p:nvSpPr>
          <p:cNvPr id="41994" name="Rectangle 143"/>
          <p:cNvSpPr>
            <a:spLocks noChangeArrowheads="1"/>
          </p:cNvSpPr>
          <p:nvPr/>
        </p:nvSpPr>
        <p:spPr bwMode="auto">
          <a:xfrm>
            <a:off x="2741613" y="329088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5852" name="Text Box 144"/>
          <p:cNvSpPr txBox="1">
            <a:spLocks noChangeArrowheads="1"/>
          </p:cNvSpPr>
          <p:nvPr/>
        </p:nvSpPr>
        <p:spPr bwMode="auto">
          <a:xfrm>
            <a:off x="3198813" y="313848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3.4</a:t>
            </a:r>
            <a:r>
              <a:rPr kumimoji="0" lang="zh-CN" altLang="en-US" sz="1600">
                <a:solidFill>
                  <a:schemeClr val="tx2"/>
                </a:solidFill>
                <a:latin typeface="黑体" panose="02010609060101010101" pitchFamily="49" charset="-122"/>
                <a:ea typeface="黑体" panose="02010609060101010101" pitchFamily="49" charset="-122"/>
              </a:rPr>
              <a:t>、</a:t>
            </a:r>
            <a:r>
              <a:rPr kumimoji="0" lang="en-US" altLang="zh-CN" sz="1600" b="1">
                <a:solidFill>
                  <a:schemeClr val="tx2"/>
                </a:solidFill>
                <a:latin typeface="黑体" panose="02010609060101010101" pitchFamily="49" charset="-122"/>
                <a:ea typeface="黑体" panose="02010609060101010101" pitchFamily="49" charset="-122"/>
              </a:rPr>
              <a:t>this</a:t>
            </a:r>
            <a:r>
              <a:rPr kumimoji="0" lang="zh-CN" altLang="en-US" sz="1600" b="1">
                <a:solidFill>
                  <a:schemeClr val="tx2"/>
                </a:solidFill>
                <a:latin typeface="黑体" panose="02010609060101010101" pitchFamily="49" charset="-122"/>
                <a:ea typeface="黑体" panose="02010609060101010101" pitchFamily="49" charset="-122"/>
              </a:rPr>
              <a:t>关键字</a:t>
            </a:r>
            <a:endParaRPr lang="zh-CN" altLang="en-US" sz="1600" b="1"/>
          </a:p>
        </p:txBody>
      </p:sp>
      <p:sp>
        <p:nvSpPr>
          <p:cNvPr id="35853" name="Rectangle 123"/>
          <p:cNvSpPr>
            <a:spLocks noChangeArrowheads="1"/>
          </p:cNvSpPr>
          <p:nvPr/>
        </p:nvSpPr>
        <p:spPr bwMode="auto">
          <a:xfrm>
            <a:off x="2679700" y="1027113"/>
            <a:ext cx="76200" cy="5105400"/>
          </a:xfrm>
          <a:prstGeom prst="rect">
            <a:avLst/>
          </a:prstGeom>
          <a:solidFill>
            <a:schemeClr val="hlink"/>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35854" name="AutoShape 151"/>
          <p:cNvSpPr>
            <a:spLocks noChangeArrowheads="1"/>
          </p:cNvSpPr>
          <p:nvPr/>
        </p:nvSpPr>
        <p:spPr bwMode="auto">
          <a:xfrm>
            <a:off x="7002463" y="2552700"/>
            <a:ext cx="546100" cy="330200"/>
          </a:xfrm>
          <a:prstGeom prst="leftArrow">
            <a:avLst>
              <a:gd name="adj1" fmla="val 50000"/>
              <a:gd name="adj2" fmla="val 41346"/>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41998" name="Rectangle 116"/>
          <p:cNvSpPr>
            <a:spLocks noChangeArrowheads="1"/>
          </p:cNvSpPr>
          <p:nvPr/>
        </p:nvSpPr>
        <p:spPr bwMode="auto">
          <a:xfrm>
            <a:off x="2763838" y="5492750"/>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5856" name="Text Box 129"/>
          <p:cNvSpPr txBox="1">
            <a:spLocks noChangeArrowheads="1"/>
          </p:cNvSpPr>
          <p:nvPr/>
        </p:nvSpPr>
        <p:spPr bwMode="auto">
          <a:xfrm>
            <a:off x="3221038" y="5340350"/>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defRPr/>
            </a:pPr>
            <a:r>
              <a:rPr kumimoji="0" lang="en-US" altLang="zh-CN" sz="1600">
                <a:solidFill>
                  <a:schemeClr val="tx2"/>
                </a:solidFill>
                <a:latin typeface="黑体" charset="0"/>
                <a:ea typeface="黑体" charset="0"/>
                <a:cs typeface="黑体" charset="0"/>
              </a:rPr>
              <a:t>3.7</a:t>
            </a:r>
            <a:r>
              <a:rPr kumimoji="0" lang="zh-CN" altLang="en-US" sz="1600">
                <a:solidFill>
                  <a:schemeClr val="tx2"/>
                </a:solidFill>
                <a:latin typeface="黑体" charset="0"/>
                <a:ea typeface="黑体" charset="0"/>
                <a:cs typeface="黑体" charset="0"/>
              </a:rPr>
              <a:t>、</a:t>
            </a:r>
            <a:r>
              <a:rPr kumimoji="0" lang="en-US" altLang="zh-CN" sz="1600" b="1">
                <a:solidFill>
                  <a:schemeClr val="tx2"/>
                </a:solidFill>
                <a:latin typeface="黑体" charset="0"/>
                <a:ea typeface="黑体" charset="0"/>
                <a:cs typeface="黑体" charset="0"/>
              </a:rPr>
              <a:t>import</a:t>
            </a:r>
            <a:r>
              <a:rPr kumimoji="0" lang="zh-CN" altLang="en-US" sz="1600" b="1">
                <a:solidFill>
                  <a:schemeClr val="tx2"/>
                </a:solidFill>
                <a:latin typeface="黑体" charset="0"/>
                <a:ea typeface="黑体" charset="0"/>
                <a:cs typeface="黑体" charset="0"/>
              </a:rPr>
              <a:t>和包</a:t>
            </a:r>
          </a:p>
        </p:txBody>
      </p:sp>
      <p:sp>
        <p:nvSpPr>
          <p:cNvPr id="42000" name="Rectangle 143"/>
          <p:cNvSpPr>
            <a:spLocks noChangeArrowheads="1"/>
          </p:cNvSpPr>
          <p:nvPr/>
        </p:nvSpPr>
        <p:spPr bwMode="auto">
          <a:xfrm>
            <a:off x="2765425" y="3990975"/>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5858" name="Text Box 144"/>
          <p:cNvSpPr txBox="1">
            <a:spLocks noChangeArrowheads="1"/>
          </p:cNvSpPr>
          <p:nvPr/>
        </p:nvSpPr>
        <p:spPr bwMode="auto">
          <a:xfrm>
            <a:off x="3222625" y="38385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3.5</a:t>
            </a:r>
            <a:r>
              <a:rPr kumimoji="0" lang="zh-CN" altLang="en-US" sz="1600">
                <a:solidFill>
                  <a:schemeClr val="tx2"/>
                </a:solidFill>
                <a:latin typeface="黑体" panose="02010609060101010101" pitchFamily="49" charset="-122"/>
                <a:ea typeface="黑体" panose="02010609060101010101" pitchFamily="49" charset="-122"/>
              </a:rPr>
              <a:t>、</a:t>
            </a:r>
            <a:r>
              <a:rPr kumimoji="0" lang="en-US" altLang="zh-CN" sz="1600" b="1">
                <a:solidFill>
                  <a:schemeClr val="tx2"/>
                </a:solidFill>
                <a:latin typeface="黑体" panose="02010609060101010101" pitchFamily="49" charset="-122"/>
                <a:ea typeface="黑体" panose="02010609060101010101" pitchFamily="49" charset="-122"/>
              </a:rPr>
              <a:t>static</a:t>
            </a:r>
            <a:r>
              <a:rPr kumimoji="0" lang="zh-CN" altLang="en-US" sz="1600" b="1">
                <a:solidFill>
                  <a:schemeClr val="tx2"/>
                </a:solidFill>
                <a:latin typeface="黑体" panose="02010609060101010101" pitchFamily="49" charset="-122"/>
                <a:ea typeface="黑体" panose="02010609060101010101" pitchFamily="49" charset="-122"/>
              </a:rPr>
              <a:t>关键字</a:t>
            </a:r>
          </a:p>
        </p:txBody>
      </p:sp>
      <p:sp>
        <p:nvSpPr>
          <p:cNvPr id="42002" name="Rectangle 143"/>
          <p:cNvSpPr>
            <a:spLocks noChangeArrowheads="1"/>
          </p:cNvSpPr>
          <p:nvPr/>
        </p:nvSpPr>
        <p:spPr bwMode="auto">
          <a:xfrm>
            <a:off x="2779713" y="478313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2003" name="Text Box 144"/>
          <p:cNvSpPr txBox="1">
            <a:spLocks noChangeArrowheads="1"/>
          </p:cNvSpPr>
          <p:nvPr/>
        </p:nvSpPr>
        <p:spPr bwMode="auto">
          <a:xfrm>
            <a:off x="3236913" y="463073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3.6</a:t>
            </a:r>
            <a:r>
              <a:rPr kumimoji="0" lang="zh-CN" altLang="en-US" sz="1600">
                <a:solidFill>
                  <a:schemeClr val="tx2"/>
                </a:solidFill>
                <a:latin typeface="黑体" panose="02010609060101010101" pitchFamily="49" charset="-122"/>
                <a:ea typeface="黑体" panose="02010609060101010101" pitchFamily="49" charset="-122"/>
              </a:rPr>
              <a:t>、</a:t>
            </a:r>
            <a:r>
              <a:rPr lang="en-US" altLang="zh-CN" sz="1600" b="1">
                <a:latin typeface="黑体" panose="02010609060101010101" pitchFamily="49" charset="-122"/>
              </a:rPr>
              <a:t>final</a:t>
            </a:r>
            <a:r>
              <a:rPr lang="zh-CN" altLang="en-US" sz="1600" b="1">
                <a:latin typeface="黑体" panose="02010609060101010101" pitchFamily="49" charset="-122"/>
              </a:rPr>
              <a:t>关键字</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700088" y="122238"/>
            <a:ext cx="7772400" cy="584200"/>
          </a:xfrm>
        </p:spPr>
        <p:txBody>
          <a:bodyPr/>
          <a:lstStyle/>
          <a:p>
            <a:pPr eaLnBrk="1" hangingPunct="1"/>
            <a:r>
              <a:rPr lang="en-US" altLang="zh-CN" sz="3200" b="1"/>
              <a:t>3.3 </a:t>
            </a:r>
            <a:r>
              <a:rPr lang="zh-CN" altLang="en-US" sz="3200" b="1"/>
              <a:t>对象</a:t>
            </a:r>
          </a:p>
        </p:txBody>
      </p:sp>
      <p:sp>
        <p:nvSpPr>
          <p:cNvPr id="36867" name="Rectangle 3"/>
          <p:cNvSpPr>
            <a:spLocks noGrp="1" noChangeArrowheads="1"/>
          </p:cNvSpPr>
          <p:nvPr>
            <p:ph type="body" idx="1"/>
          </p:nvPr>
        </p:nvSpPr>
        <p:spPr/>
        <p:txBody>
          <a:bodyPr/>
          <a:lstStyle/>
          <a:p>
            <a:pPr eaLnBrk="1" hangingPunct="1">
              <a:buClr>
                <a:srgbClr val="00FF00"/>
              </a:buClr>
              <a:buFont typeface="Wingdings" panose="05000000000000000000" pitchFamily="2" charset="2"/>
              <a:buChar char="v"/>
            </a:pPr>
            <a:r>
              <a:rPr lang="zh-CN" altLang="en-US" b="1"/>
              <a:t>创建对象的两种方式：</a:t>
            </a:r>
          </a:p>
          <a:p>
            <a:pPr eaLnBrk="1" hangingPunct="1">
              <a:buFont typeface="Wingdings" panose="05000000000000000000" pitchFamily="2" charset="2"/>
              <a:buNone/>
            </a:pPr>
            <a:r>
              <a:rPr lang="en-US" altLang="zh-CN" b="1">
                <a:solidFill>
                  <a:schemeClr val="hlink"/>
                </a:solidFill>
              </a:rPr>
              <a:t>(1)</a:t>
            </a:r>
            <a:r>
              <a:rPr lang="zh-CN" altLang="en-US" b="1">
                <a:solidFill>
                  <a:schemeClr val="hlink"/>
                </a:solidFill>
              </a:rPr>
              <a:t>先声明对象，然后实例对象</a:t>
            </a:r>
          </a:p>
          <a:p>
            <a:pPr eaLnBrk="1" hangingPunct="1">
              <a:buFont typeface="Wingdings" panose="05000000000000000000" pitchFamily="2" charset="2"/>
              <a:buNone/>
            </a:pPr>
            <a:r>
              <a:rPr lang="zh-CN" altLang="en-US" b="1"/>
              <a:t>例：</a:t>
            </a:r>
            <a:r>
              <a:rPr lang="en-US" altLang="zh-CN" b="1"/>
              <a:t>Student s;               //</a:t>
            </a:r>
            <a:r>
              <a:rPr lang="zh-CN" altLang="en-US" b="1"/>
              <a:t>声明对象</a:t>
            </a:r>
            <a:endParaRPr lang="en-US" altLang="zh-CN" b="1"/>
          </a:p>
          <a:p>
            <a:pPr eaLnBrk="1" hangingPunct="1">
              <a:buFont typeface="Wingdings" panose="05000000000000000000" pitchFamily="2" charset="2"/>
              <a:buNone/>
            </a:pPr>
            <a:r>
              <a:rPr lang="zh-CN" altLang="en-US" b="1"/>
              <a:t>        </a:t>
            </a:r>
            <a:r>
              <a:rPr lang="en-US" altLang="zh-CN" b="1"/>
              <a:t>s=new Student();  //</a:t>
            </a:r>
            <a:r>
              <a:rPr lang="zh-CN" altLang="en-US" b="1"/>
              <a:t>实例化对象</a:t>
            </a:r>
          </a:p>
          <a:p>
            <a:pPr eaLnBrk="1" hangingPunct="1">
              <a:buFont typeface="Wingdings" panose="05000000000000000000" pitchFamily="2" charset="2"/>
              <a:buNone/>
            </a:pPr>
            <a:endParaRPr lang="zh-CN" altLang="en-US" b="1"/>
          </a:p>
          <a:p>
            <a:pPr eaLnBrk="1" hangingPunct="1">
              <a:buFont typeface="Wingdings" panose="05000000000000000000" pitchFamily="2" charset="2"/>
              <a:buNone/>
            </a:pPr>
            <a:r>
              <a:rPr lang="en-US" altLang="zh-CN" b="1">
                <a:solidFill>
                  <a:schemeClr val="hlink"/>
                </a:solidFill>
              </a:rPr>
              <a:t>(2)&lt;</a:t>
            </a:r>
            <a:r>
              <a:rPr lang="zh-CN" altLang="en-US" b="1">
                <a:solidFill>
                  <a:schemeClr val="hlink"/>
                </a:solidFill>
              </a:rPr>
              <a:t>类名&gt; &lt;对象名&gt;=</a:t>
            </a:r>
            <a:r>
              <a:rPr lang="en-US" altLang="zh-CN" b="1">
                <a:solidFill>
                  <a:schemeClr val="hlink"/>
                </a:solidFill>
              </a:rPr>
              <a:t>new </a:t>
            </a:r>
            <a:r>
              <a:rPr lang="zh-CN" altLang="en-US" b="1">
                <a:solidFill>
                  <a:schemeClr val="hlink"/>
                </a:solidFill>
              </a:rPr>
              <a:t>&lt;类名&gt;</a:t>
            </a:r>
            <a:r>
              <a:rPr lang="en-US" altLang="zh-CN" b="1">
                <a:solidFill>
                  <a:schemeClr val="hlink"/>
                </a:solidFill>
              </a:rPr>
              <a:t>(</a:t>
            </a:r>
            <a:r>
              <a:rPr lang="zh-CN" altLang="en-US" b="1">
                <a:solidFill>
                  <a:schemeClr val="hlink"/>
                </a:solidFill>
              </a:rPr>
              <a:t>参数)；</a:t>
            </a:r>
          </a:p>
          <a:p>
            <a:pPr eaLnBrk="1" hangingPunct="1">
              <a:buFont typeface="Wingdings" panose="05000000000000000000" pitchFamily="2" charset="2"/>
              <a:buNone/>
            </a:pPr>
            <a:r>
              <a:rPr lang="zh-CN" altLang="en-US" b="1"/>
              <a:t>例： </a:t>
            </a:r>
            <a:r>
              <a:rPr lang="en-US" altLang="zh-CN" b="1"/>
              <a:t>Student s=new Student(); </a:t>
            </a:r>
          </a:p>
          <a:p>
            <a:pPr eaLnBrk="1" hangingPunct="1">
              <a:buFont typeface="Wingdings" panose="05000000000000000000" pitchFamily="2" charset="2"/>
              <a:buNone/>
            </a:pPr>
            <a:endParaRPr lang="en-US" altLang="zh-CN" b="1"/>
          </a:p>
        </p:txBody>
      </p:sp>
    </p:spTree>
    <p:custDataLst>
      <p:tags r:id="rId1"/>
    </p:custData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zh-CN" altLang="en-US"/>
              <a:t>实例化（创建对象）</a:t>
            </a:r>
          </a:p>
        </p:txBody>
      </p:sp>
      <p:sp>
        <p:nvSpPr>
          <p:cNvPr id="37891" name="Rectangle 3"/>
          <p:cNvSpPr>
            <a:spLocks noGrp="1" noChangeArrowheads="1"/>
          </p:cNvSpPr>
          <p:nvPr>
            <p:ph type="body" idx="1"/>
          </p:nvPr>
        </p:nvSpPr>
        <p:spPr>
          <a:xfrm>
            <a:off x="400050" y="1612900"/>
            <a:ext cx="7940675" cy="1727200"/>
          </a:xfrm>
        </p:spPr>
        <p:txBody>
          <a:bodyPr/>
          <a:lstStyle/>
          <a:p>
            <a:pPr eaLnBrk="1" hangingPunct="1">
              <a:buClr>
                <a:srgbClr val="FF0000"/>
              </a:buClr>
              <a:buFont typeface="Wingdings" panose="05000000000000000000" pitchFamily="2" charset="2"/>
              <a:buChar char="Ø"/>
            </a:pPr>
            <a:r>
              <a:rPr lang="zh-CN" altLang="en-US"/>
              <a:t>实例化就是为对象分配存储空间，并同时对对象进行初始化。</a:t>
            </a:r>
          </a:p>
          <a:p>
            <a:pPr eaLnBrk="1" hangingPunct="1">
              <a:buClr>
                <a:srgbClr val="FF0000"/>
              </a:buClr>
              <a:buFont typeface="Wingdings" panose="05000000000000000000" pitchFamily="2" charset="2"/>
              <a:buChar char="Ø"/>
            </a:pPr>
            <a:endParaRPr lang="zh-CN" altLang="en-US" sz="1400"/>
          </a:p>
          <a:p>
            <a:pPr eaLnBrk="1" hangingPunct="1">
              <a:buClr>
                <a:srgbClr val="FF0000"/>
              </a:buClr>
              <a:buFont typeface="Wingdings" panose="05000000000000000000" pitchFamily="2" charset="2"/>
              <a:buChar char="Ø"/>
            </a:pPr>
            <a:r>
              <a:rPr lang="zh-CN" altLang="en-US"/>
              <a:t>用</a:t>
            </a:r>
            <a:r>
              <a:rPr lang="en-US" altLang="zh-CN"/>
              <a:t>new</a:t>
            </a:r>
            <a:r>
              <a:rPr lang="zh-CN" altLang="en-US"/>
              <a:t>运算符和类的构造方法</a:t>
            </a:r>
            <a:r>
              <a:rPr lang="en-US" altLang="zh-CN"/>
              <a:t>Student( )</a:t>
            </a:r>
            <a:r>
              <a:rPr lang="zh-CN" altLang="en-US"/>
              <a:t>来完成。</a:t>
            </a:r>
          </a:p>
        </p:txBody>
      </p:sp>
    </p:spTree>
    <p:custDataLst>
      <p:tags r:id="rId1"/>
    </p:custData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p:txBody>
          <a:bodyPr anchor="b"/>
          <a:lstStyle/>
          <a:p>
            <a:pPr eaLnBrk="1" hangingPunct="1"/>
            <a:r>
              <a:rPr lang="zh-CN" altLang="en-US" b="1"/>
              <a:t>对象的使用</a:t>
            </a:r>
          </a:p>
        </p:txBody>
      </p:sp>
      <p:sp>
        <p:nvSpPr>
          <p:cNvPr id="54275" name="Rectangle 3"/>
          <p:cNvSpPr>
            <a:spLocks noGrp="1" noChangeArrowheads="1"/>
          </p:cNvSpPr>
          <p:nvPr>
            <p:ph type="body" idx="4294967295"/>
          </p:nvPr>
        </p:nvSpPr>
        <p:spPr/>
        <p:txBody>
          <a:bodyPr/>
          <a:lstStyle/>
          <a:p>
            <a:pPr marL="571500" indent="-571500" eaLnBrk="1" hangingPunct="1">
              <a:lnSpc>
                <a:spcPct val="90000"/>
              </a:lnSpc>
              <a:buClr>
                <a:srgbClr val="00FF00"/>
              </a:buClr>
              <a:buFont typeface="Wingdings" panose="05000000000000000000" pitchFamily="2" charset="2"/>
              <a:buChar char="v"/>
            </a:pPr>
            <a:r>
              <a:rPr lang="zh-CN" altLang="en-US" sz="2800" b="1"/>
              <a:t>成员变量的引用</a:t>
            </a:r>
          </a:p>
          <a:p>
            <a:pPr marL="571500" indent="-571500" eaLnBrk="1" hangingPunct="1">
              <a:lnSpc>
                <a:spcPct val="90000"/>
              </a:lnSpc>
              <a:buFont typeface="Wingdings" panose="05000000000000000000" pitchFamily="2" charset="2"/>
              <a:buNone/>
            </a:pPr>
            <a:r>
              <a:rPr lang="zh-CN" altLang="en-US" b="1"/>
              <a:t>    引用格式：引用对象名</a:t>
            </a:r>
            <a:r>
              <a:rPr lang="en-US" altLang="zh-CN" b="1"/>
              <a:t>.</a:t>
            </a:r>
            <a:r>
              <a:rPr lang="zh-CN" altLang="en-US" b="1"/>
              <a:t>变量名</a:t>
            </a:r>
          </a:p>
          <a:p>
            <a:pPr marL="571500" indent="-571500" eaLnBrk="1" hangingPunct="1">
              <a:lnSpc>
                <a:spcPct val="90000"/>
              </a:lnSpc>
              <a:buFont typeface="Wingdings" panose="05000000000000000000" pitchFamily="2" charset="2"/>
              <a:buNone/>
            </a:pPr>
            <a:r>
              <a:rPr lang="zh-CN" altLang="en-US" b="1"/>
              <a:t>    如</a:t>
            </a:r>
            <a:r>
              <a:rPr lang="en-US" altLang="zh-CN" b="1"/>
              <a:t>:Student s1=new Student();</a:t>
            </a:r>
          </a:p>
          <a:p>
            <a:pPr marL="571500" indent="-571500" eaLnBrk="1" hangingPunct="1">
              <a:lnSpc>
                <a:spcPct val="90000"/>
              </a:lnSpc>
              <a:buFont typeface="Wingdings" panose="05000000000000000000" pitchFamily="2" charset="2"/>
              <a:buNone/>
            </a:pPr>
            <a:r>
              <a:rPr lang="en-US" altLang="zh-CN" b="1"/>
              <a:t>        s1.name=“</a:t>
            </a:r>
            <a:r>
              <a:rPr lang="zh-CN" altLang="en-US" b="1"/>
              <a:t>张三”</a:t>
            </a:r>
            <a:r>
              <a:rPr lang="en-US" altLang="zh-CN" b="1"/>
              <a:t>;</a:t>
            </a:r>
          </a:p>
          <a:p>
            <a:pPr marL="571500" indent="-571500" eaLnBrk="1" hangingPunct="1">
              <a:lnSpc>
                <a:spcPct val="90000"/>
              </a:lnSpc>
              <a:buFont typeface="Wingdings" panose="05000000000000000000" pitchFamily="2" charset="2"/>
              <a:buNone/>
            </a:pPr>
            <a:endParaRPr lang="en-US" altLang="zh-CN" b="1"/>
          </a:p>
          <a:p>
            <a:pPr marL="571500" indent="-571500" eaLnBrk="1" hangingPunct="1">
              <a:lnSpc>
                <a:spcPct val="90000"/>
              </a:lnSpc>
              <a:buClr>
                <a:srgbClr val="00FF00"/>
              </a:buClr>
              <a:buFont typeface="Wingdings" panose="05000000000000000000" pitchFamily="2" charset="2"/>
              <a:buChar char="v"/>
            </a:pPr>
            <a:r>
              <a:rPr lang="zh-CN" altLang="en-US" sz="2800" b="1"/>
              <a:t>成员方法的调用</a:t>
            </a:r>
          </a:p>
          <a:p>
            <a:pPr marL="571500" indent="-571500" eaLnBrk="1" hangingPunct="1">
              <a:lnSpc>
                <a:spcPct val="90000"/>
              </a:lnSpc>
              <a:buFont typeface="Wingdings" panose="05000000000000000000" pitchFamily="2" charset="2"/>
              <a:buNone/>
            </a:pPr>
            <a:r>
              <a:rPr lang="zh-CN" altLang="en-US" b="1"/>
              <a:t>    调用格式：引用对象名</a:t>
            </a:r>
            <a:r>
              <a:rPr lang="en-US" altLang="zh-CN" b="1"/>
              <a:t>.</a:t>
            </a:r>
            <a:r>
              <a:rPr lang="zh-CN" altLang="en-US" b="1"/>
              <a:t>方法名</a:t>
            </a:r>
            <a:r>
              <a:rPr lang="en-US" altLang="zh-CN" b="1"/>
              <a:t>([</a:t>
            </a:r>
            <a:r>
              <a:rPr lang="zh-CN" altLang="en-US" b="1"/>
              <a:t>实际参数列表</a:t>
            </a:r>
            <a:r>
              <a:rPr lang="en-US" altLang="zh-CN" b="1"/>
              <a:t>])</a:t>
            </a:r>
          </a:p>
          <a:p>
            <a:pPr marL="571500" indent="-571500" eaLnBrk="1" hangingPunct="1">
              <a:lnSpc>
                <a:spcPct val="90000"/>
              </a:lnSpc>
              <a:buFont typeface="Wingdings" panose="05000000000000000000" pitchFamily="2" charset="2"/>
              <a:buNone/>
            </a:pPr>
            <a:r>
              <a:rPr lang="en-US" altLang="zh-CN" b="1"/>
              <a:t>    </a:t>
            </a:r>
            <a:r>
              <a:rPr lang="zh-CN" altLang="en-US" b="1"/>
              <a:t>如</a:t>
            </a:r>
            <a:r>
              <a:rPr lang="en-US" altLang="zh-CN" b="1"/>
              <a:t>: s1.setName("</a:t>
            </a:r>
            <a:r>
              <a:rPr lang="zh-CN" altLang="en-US" b="1"/>
              <a:t>张三</a:t>
            </a:r>
            <a:r>
              <a:rPr lang="en-US" altLang="zh-CN" b="1"/>
              <a:t>");</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5" end="5"/>
                                            </p:txEl>
                                          </p:spTgt>
                                        </p:tgtEl>
                                        <p:attrNameLst>
                                          <p:attrName>style.visibility</p:attrName>
                                        </p:attrNameLst>
                                      </p:cBhvr>
                                      <p:to>
                                        <p:strVal val="visible"/>
                                      </p:to>
                                    </p:set>
                                    <p:anim calcmode="lin" valueType="num">
                                      <p:cBhvr additive="base">
                                        <p:cTn id="7" dur="500" fill="hold"/>
                                        <p:tgtEl>
                                          <p:spTgt spid="5427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4275">
                                            <p:txEl>
                                              <p:pRg st="6" end="6"/>
                                            </p:txEl>
                                          </p:spTgt>
                                        </p:tgtEl>
                                        <p:attrNameLst>
                                          <p:attrName>style.visibility</p:attrName>
                                        </p:attrNameLst>
                                      </p:cBhvr>
                                      <p:to>
                                        <p:strVal val="visible"/>
                                      </p:to>
                                    </p:set>
                                    <p:anim calcmode="lin" valueType="num">
                                      <p:cBhvr additive="base">
                                        <p:cTn id="11" dur="500" fill="hold"/>
                                        <p:tgtEl>
                                          <p:spTgt spid="5427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427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4275">
                                            <p:txEl>
                                              <p:pRg st="7" end="7"/>
                                            </p:txEl>
                                          </p:spTgt>
                                        </p:tgtEl>
                                        <p:attrNameLst>
                                          <p:attrName>style.visibility</p:attrName>
                                        </p:attrNameLst>
                                      </p:cBhvr>
                                      <p:to>
                                        <p:strVal val="visible"/>
                                      </p:to>
                                    </p:set>
                                    <p:anim calcmode="lin" valueType="num">
                                      <p:cBhvr additive="base">
                                        <p:cTn id="15" dur="500" fill="hold"/>
                                        <p:tgtEl>
                                          <p:spTgt spid="5427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427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p:txBody>
          <a:bodyPr anchor="b"/>
          <a:lstStyle/>
          <a:p>
            <a:pPr eaLnBrk="1" hangingPunct="1"/>
            <a:r>
              <a:rPr lang="zh-CN" altLang="en-US" b="1"/>
              <a:t>类中变量的作用域</a:t>
            </a:r>
          </a:p>
        </p:txBody>
      </p:sp>
      <p:sp>
        <p:nvSpPr>
          <p:cNvPr id="39939" name="Rectangle 3"/>
          <p:cNvSpPr>
            <a:spLocks noGrp="1" noChangeArrowheads="1"/>
          </p:cNvSpPr>
          <p:nvPr>
            <p:ph type="body" idx="4294967295"/>
          </p:nvPr>
        </p:nvSpPr>
        <p:spPr/>
        <p:txBody>
          <a:bodyPr/>
          <a:lstStyle/>
          <a:p>
            <a:pPr marL="469900" indent="-469900" eaLnBrk="1" hangingPunct="1">
              <a:buClr>
                <a:srgbClr val="00FF00"/>
              </a:buClr>
              <a:buFont typeface="Wingdings" panose="05000000000000000000" pitchFamily="2" charset="2"/>
              <a:buChar char="v"/>
            </a:pPr>
            <a:r>
              <a:rPr lang="zh-CN" altLang="en-US" b="1"/>
              <a:t>成员变量的作用域</a:t>
            </a:r>
          </a:p>
          <a:p>
            <a:pPr marL="469900" indent="-469900" eaLnBrk="1" hangingPunct="1">
              <a:buClr>
                <a:srgbClr val="00FF00"/>
              </a:buClr>
              <a:buFont typeface="Wingdings" panose="05000000000000000000" pitchFamily="2" charset="2"/>
              <a:buChar char="v"/>
            </a:pPr>
            <a:r>
              <a:rPr lang="zh-CN" altLang="en-US" b="1"/>
              <a:t>参数和方法中定义变量的作用域</a:t>
            </a:r>
          </a:p>
          <a:p>
            <a:pPr marL="469900" indent="-469900" eaLnBrk="1" hangingPunct="1">
              <a:buClr>
                <a:srgbClr val="00FF00"/>
              </a:buClr>
              <a:buFont typeface="Wingdings" panose="05000000000000000000" pitchFamily="2" charset="2"/>
              <a:buChar char="v"/>
            </a:pPr>
            <a:r>
              <a:rPr lang="zh-CN" altLang="en-US" b="1"/>
              <a:t>语句块中定义变量的作用域</a:t>
            </a:r>
          </a:p>
          <a:p>
            <a:pPr marL="469900" indent="-469900" eaLnBrk="1" hangingPunct="1">
              <a:buClr>
                <a:srgbClr val="00FF00"/>
              </a:buClr>
              <a:buFont typeface="Wingdings" panose="05000000000000000000" pitchFamily="2" charset="2"/>
              <a:buChar char="v"/>
            </a:pPr>
            <a:r>
              <a:rPr lang="zh-CN" altLang="en-US" b="1"/>
              <a:t>成员变量与方法中定义的变量同名时的情况</a:t>
            </a:r>
          </a:p>
        </p:txBody>
      </p:sp>
    </p:spTree>
    <p:custDataLst>
      <p:tags r:id="rId1"/>
    </p:custData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6"/>
          <p:cNvSpPr>
            <a:spLocks noChangeArrowheads="1"/>
          </p:cNvSpPr>
          <p:nvPr/>
        </p:nvSpPr>
        <p:spPr bwMode="auto">
          <a:xfrm>
            <a:off x="900113" y="149225"/>
            <a:ext cx="7416800" cy="65087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latin typeface="Verdana" panose="020B0604030504040204" pitchFamily="34" charset="0"/>
              </a:rPr>
              <a:t>class Student {</a:t>
            </a:r>
          </a:p>
          <a:p>
            <a:r>
              <a:rPr lang="en-US" altLang="zh-CN" sz="1600" b="1">
                <a:latin typeface="Verdana" panose="020B0604030504040204" pitchFamily="34" charset="0"/>
              </a:rPr>
              <a:t>            String name;</a:t>
            </a:r>
          </a:p>
          <a:p>
            <a:r>
              <a:rPr lang="en-US" altLang="zh-CN" sz="1600" b="1">
                <a:latin typeface="Verdana" panose="020B0604030504040204" pitchFamily="34" charset="0"/>
              </a:rPr>
              <a:t>            char sex;</a:t>
            </a:r>
          </a:p>
          <a:p>
            <a:r>
              <a:rPr lang="en-US" altLang="zh-CN" sz="1600" b="1">
                <a:latin typeface="Verdana" panose="020B0604030504040204" pitchFamily="34" charset="0"/>
              </a:rPr>
              <a:t>            int stuID;</a:t>
            </a:r>
          </a:p>
          <a:p>
            <a:r>
              <a:rPr lang="en-US" altLang="zh-CN" sz="1600" b="1">
                <a:latin typeface="Verdana" panose="020B0604030504040204" pitchFamily="34" charset="0"/>
              </a:rPr>
              <a:t>            public Student(){ }</a:t>
            </a:r>
          </a:p>
          <a:p>
            <a:r>
              <a:rPr lang="en-US" altLang="zh-CN" sz="1600" b="1">
                <a:latin typeface="Verdana" panose="020B0604030504040204" pitchFamily="34" charset="0"/>
              </a:rPr>
              <a:t>            public Student(String stuName,char sex,int stuID){</a:t>
            </a:r>
          </a:p>
          <a:p>
            <a:r>
              <a:rPr lang="en-US" altLang="zh-CN" sz="1600" b="1">
                <a:latin typeface="Verdana" panose="020B0604030504040204" pitchFamily="34" charset="0"/>
              </a:rPr>
              <a:t>                        name=stuName;</a:t>
            </a:r>
          </a:p>
          <a:p>
            <a:r>
              <a:rPr lang="en-US" altLang="zh-CN" sz="1600" b="1">
                <a:latin typeface="Verdana" panose="020B0604030504040204" pitchFamily="34" charset="0"/>
              </a:rPr>
              <a:t>                        this.sex=sex;</a:t>
            </a:r>
          </a:p>
          <a:p>
            <a:r>
              <a:rPr lang="en-US" altLang="zh-CN" sz="1600" b="1">
                <a:latin typeface="Verdana" panose="020B0604030504040204" pitchFamily="34" charset="0"/>
              </a:rPr>
              <a:t>                        this.stuID=stuID;</a:t>
            </a:r>
          </a:p>
          <a:p>
            <a:r>
              <a:rPr lang="en-US" altLang="zh-CN" sz="1600" b="1">
                <a:latin typeface="Verdana" panose="020B0604030504040204" pitchFamily="34" charset="0"/>
              </a:rPr>
              <a:t>            }</a:t>
            </a:r>
          </a:p>
          <a:p>
            <a:r>
              <a:rPr lang="en-US" altLang="zh-CN" sz="1600" b="1">
                <a:latin typeface="Verdana" panose="020B0604030504040204" pitchFamily="34" charset="0"/>
              </a:rPr>
              <a:t>	public void setName(String stuName){</a:t>
            </a:r>
          </a:p>
          <a:p>
            <a:r>
              <a:rPr lang="en-US" altLang="zh-CN" sz="1600" b="1">
                <a:latin typeface="Verdana" panose="020B0604030504040204" pitchFamily="34" charset="0"/>
              </a:rPr>
              <a:t>		name=stuName;</a:t>
            </a:r>
          </a:p>
          <a:p>
            <a:r>
              <a:rPr lang="en-US" altLang="zh-CN" sz="1600" b="1">
                <a:latin typeface="Verdana" panose="020B0604030504040204" pitchFamily="34" charset="0"/>
              </a:rPr>
              <a:t>	}</a:t>
            </a:r>
          </a:p>
          <a:p>
            <a:r>
              <a:rPr lang="en-US" altLang="zh-CN" sz="1600" b="1">
                <a:latin typeface="Verdana" panose="020B0604030504040204" pitchFamily="34" charset="0"/>
              </a:rPr>
              <a:t>	public void setSex(char sex){</a:t>
            </a:r>
          </a:p>
          <a:p>
            <a:r>
              <a:rPr lang="en-US" altLang="zh-CN" sz="1600" b="1">
                <a:latin typeface="Verdana" panose="020B0604030504040204" pitchFamily="34" charset="0"/>
              </a:rPr>
              <a:t>		this.sex=sex;</a:t>
            </a:r>
          </a:p>
          <a:p>
            <a:r>
              <a:rPr lang="en-US" altLang="zh-CN" sz="1600" b="1">
                <a:latin typeface="Verdana" panose="020B0604030504040204" pitchFamily="34" charset="0"/>
              </a:rPr>
              <a:t>	}</a:t>
            </a:r>
          </a:p>
          <a:p>
            <a:r>
              <a:rPr lang="en-US" altLang="zh-CN" sz="1600" b="1">
                <a:latin typeface="Verdana" panose="020B0604030504040204" pitchFamily="34" charset="0"/>
              </a:rPr>
              <a:t>	public void setStuID(int stuID){</a:t>
            </a:r>
          </a:p>
          <a:p>
            <a:r>
              <a:rPr lang="en-US" altLang="zh-CN" sz="1600" b="1">
                <a:latin typeface="Verdana" panose="020B0604030504040204" pitchFamily="34" charset="0"/>
              </a:rPr>
              <a:t>		this.stuID=stuID;</a:t>
            </a:r>
          </a:p>
          <a:p>
            <a:r>
              <a:rPr lang="en-US" altLang="zh-CN" sz="1600" b="1">
                <a:latin typeface="Verdana" panose="020B0604030504040204" pitchFamily="34" charset="0"/>
              </a:rPr>
              <a:t>	}</a:t>
            </a:r>
          </a:p>
          <a:p>
            <a:r>
              <a:rPr lang="en-US" altLang="zh-CN" sz="1600" b="1">
                <a:latin typeface="Verdana" panose="020B0604030504040204" pitchFamily="34" charset="0"/>
              </a:rPr>
              <a:t>             public static void main (String args[]){</a:t>
            </a:r>
          </a:p>
          <a:p>
            <a:r>
              <a:rPr lang="en-US" altLang="zh-CN" sz="1600" b="1">
                <a:latin typeface="Verdana" panose="020B0604030504040204" pitchFamily="34" charset="0"/>
              </a:rPr>
              <a:t>                 Student</a:t>
            </a:r>
            <a:r>
              <a:rPr lang="en-US" altLang="zh-CN" b="1"/>
              <a:t>[ ]</a:t>
            </a:r>
            <a:r>
              <a:rPr lang="en-US" altLang="zh-CN" sz="1600" b="1">
                <a:latin typeface="Verdana" panose="020B0604030504040204" pitchFamily="34" charset="0"/>
              </a:rPr>
              <a:t> s=new Student[30];</a:t>
            </a:r>
          </a:p>
          <a:p>
            <a:r>
              <a:rPr lang="en-US" altLang="zh-CN" sz="1600" b="1">
                <a:latin typeface="Verdana" panose="020B0604030504040204" pitchFamily="34" charset="0"/>
              </a:rPr>
              <a:t>                 for(int i=0;i&lt;s.length;i++){</a:t>
            </a:r>
          </a:p>
          <a:p>
            <a:r>
              <a:rPr lang="en-US" altLang="zh-CN" sz="1600" b="1">
                <a:latin typeface="Verdana" panose="020B0604030504040204" pitchFamily="34" charset="0"/>
              </a:rPr>
              <a:t>                      s</a:t>
            </a:r>
            <a:r>
              <a:rPr lang="en-US" altLang="zh-CN" b="1"/>
              <a:t>[i]</a:t>
            </a:r>
            <a:r>
              <a:rPr lang="en-US" altLang="zh-CN" sz="1600" b="1">
                <a:latin typeface="Verdana" panose="020B0604030504040204" pitchFamily="34" charset="0"/>
              </a:rPr>
              <a:t>=new Student();</a:t>
            </a:r>
          </a:p>
          <a:p>
            <a:r>
              <a:rPr lang="en-US" altLang="zh-CN" sz="1600" b="1">
                <a:latin typeface="Verdana" panose="020B0604030504040204" pitchFamily="34" charset="0"/>
              </a:rPr>
              <a:t>                 }</a:t>
            </a:r>
          </a:p>
          <a:p>
            <a:r>
              <a:rPr lang="en-US" altLang="zh-CN" sz="1600" b="1">
                <a:latin typeface="Verdana" panose="020B0604030504040204" pitchFamily="34" charset="0"/>
              </a:rPr>
              <a:t>            }</a:t>
            </a:r>
          </a:p>
          <a:p>
            <a:r>
              <a:rPr lang="en-US" altLang="zh-CN" sz="1600" b="1">
                <a:latin typeface="Verdana" panose="020B0604030504040204" pitchFamily="34" charset="0"/>
              </a:rPr>
              <a:t>}</a:t>
            </a:r>
          </a:p>
        </p:txBody>
      </p:sp>
      <p:sp>
        <p:nvSpPr>
          <p:cNvPr id="56327" name="AutoShape 7"/>
          <p:cNvSpPr>
            <a:spLocks noChangeArrowheads="1"/>
          </p:cNvSpPr>
          <p:nvPr/>
        </p:nvSpPr>
        <p:spPr bwMode="auto">
          <a:xfrm>
            <a:off x="4572000" y="188913"/>
            <a:ext cx="3384550" cy="747712"/>
          </a:xfrm>
          <a:prstGeom prst="wedgeRoundRectCallout">
            <a:avLst>
              <a:gd name="adj1" fmla="val -91884"/>
              <a:gd name="adj2" fmla="val 41718"/>
              <a:gd name="adj3" fmla="val 16667"/>
            </a:avLst>
          </a:prstGeom>
          <a:solidFill>
            <a:srgbClr val="CC99FF"/>
          </a:solidFill>
          <a:ln w="9525">
            <a:solidFill>
              <a:schemeClr val="tx1"/>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1">
                <a:latin typeface="Verdana" panose="020B0604030504040204" pitchFamily="34" charset="0"/>
              </a:rPr>
              <a:t>成员变量</a:t>
            </a:r>
            <a:r>
              <a:rPr lang="en-US" altLang="zh-CN" sz="2000" b="1">
                <a:latin typeface="Verdana" panose="020B0604030504040204" pitchFamily="34" charset="0"/>
              </a:rPr>
              <a:t>name,sex</a:t>
            </a:r>
            <a:r>
              <a:rPr lang="zh-CN" altLang="en-US" sz="2000" b="1">
                <a:latin typeface="Verdana" panose="020B0604030504040204" pitchFamily="34" charset="0"/>
              </a:rPr>
              <a:t>和</a:t>
            </a:r>
            <a:r>
              <a:rPr lang="en-US" altLang="zh-CN" sz="2000" b="1">
                <a:latin typeface="Verdana" panose="020B0604030504040204" pitchFamily="34" charset="0"/>
              </a:rPr>
              <a:t>stuID</a:t>
            </a:r>
            <a:r>
              <a:rPr lang="zh-CN" altLang="en-US" sz="2000" b="1">
                <a:latin typeface="Verdana" panose="020B0604030504040204" pitchFamily="34" charset="0"/>
              </a:rPr>
              <a:t>的作用域为整个类</a:t>
            </a:r>
          </a:p>
        </p:txBody>
      </p:sp>
      <p:sp>
        <p:nvSpPr>
          <p:cNvPr id="56328" name="AutoShape 8"/>
          <p:cNvSpPr>
            <a:spLocks noChangeArrowheads="1"/>
          </p:cNvSpPr>
          <p:nvPr/>
        </p:nvSpPr>
        <p:spPr bwMode="auto">
          <a:xfrm>
            <a:off x="5580063" y="1773238"/>
            <a:ext cx="3384550" cy="747712"/>
          </a:xfrm>
          <a:prstGeom prst="wedgeRoundRectCallout">
            <a:avLst>
              <a:gd name="adj1" fmla="val -50236"/>
              <a:gd name="adj2" fmla="val 77815"/>
              <a:gd name="adj3" fmla="val 16667"/>
            </a:avLst>
          </a:prstGeom>
          <a:solidFill>
            <a:srgbClr val="CC99FF"/>
          </a:solidFill>
          <a:ln w="9525">
            <a:solidFill>
              <a:schemeClr val="tx1"/>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1">
                <a:latin typeface="Verdana" panose="020B0604030504040204" pitchFamily="34" charset="0"/>
              </a:rPr>
              <a:t>参数</a:t>
            </a:r>
            <a:r>
              <a:rPr lang="en-US" altLang="zh-CN" sz="2000" b="1">
                <a:latin typeface="Verdana" panose="020B0604030504040204" pitchFamily="34" charset="0"/>
              </a:rPr>
              <a:t>stuName</a:t>
            </a:r>
            <a:r>
              <a:rPr lang="zh-CN" altLang="en-US" sz="2000" b="1">
                <a:latin typeface="Verdana" panose="020B0604030504040204" pitchFamily="34" charset="0"/>
              </a:rPr>
              <a:t>的作用域为该参数所在的方法</a:t>
            </a:r>
          </a:p>
        </p:txBody>
      </p:sp>
      <p:sp>
        <p:nvSpPr>
          <p:cNvPr id="56329" name="AutoShape 9"/>
          <p:cNvSpPr>
            <a:spLocks noChangeArrowheads="1"/>
          </p:cNvSpPr>
          <p:nvPr/>
        </p:nvSpPr>
        <p:spPr bwMode="auto">
          <a:xfrm>
            <a:off x="5508625" y="5589588"/>
            <a:ext cx="3384550" cy="747712"/>
          </a:xfrm>
          <a:prstGeom prst="wedgeRoundRectCallout">
            <a:avLst>
              <a:gd name="adj1" fmla="val -64773"/>
              <a:gd name="adj2" fmla="val -47454"/>
              <a:gd name="adj3" fmla="val 16667"/>
            </a:avLst>
          </a:prstGeom>
          <a:solidFill>
            <a:srgbClr val="CC99FF"/>
          </a:solidFill>
          <a:ln w="9525">
            <a:solidFill>
              <a:schemeClr val="tx1"/>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a:latin typeface="Verdana" panose="020B0604030504040204" pitchFamily="34" charset="0"/>
              </a:rPr>
              <a:t>for</a:t>
            </a:r>
            <a:r>
              <a:rPr lang="zh-CN" altLang="en-US" sz="2000" b="1">
                <a:latin typeface="Verdana" panose="020B0604030504040204" pitchFamily="34" charset="0"/>
              </a:rPr>
              <a:t>语句块中的变量</a:t>
            </a:r>
            <a:r>
              <a:rPr lang="en-US" altLang="zh-CN" sz="2000" b="1">
                <a:latin typeface="Verdana" panose="020B0604030504040204" pitchFamily="34" charset="0"/>
              </a:rPr>
              <a:t>i</a:t>
            </a:r>
            <a:r>
              <a:rPr lang="zh-CN" altLang="en-US" sz="2000" b="1">
                <a:latin typeface="Verdana" panose="020B0604030504040204" pitchFamily="34" charset="0"/>
              </a:rPr>
              <a:t>的作用域仅局限于该</a:t>
            </a:r>
            <a:r>
              <a:rPr lang="en-US" altLang="zh-CN" sz="2000" b="1">
                <a:latin typeface="Verdana" panose="020B0604030504040204" pitchFamily="34" charset="0"/>
              </a:rPr>
              <a:t>for</a:t>
            </a:r>
            <a:r>
              <a:rPr lang="zh-CN" altLang="en-US" sz="2000" b="1">
                <a:latin typeface="Verdana" panose="020B0604030504040204" pitchFamily="34" charset="0"/>
              </a:rPr>
              <a:t>语句块</a:t>
            </a:r>
          </a:p>
        </p:txBody>
      </p:sp>
      <p:sp>
        <p:nvSpPr>
          <p:cNvPr id="56330" name="AutoShape 10"/>
          <p:cNvSpPr>
            <a:spLocks noChangeArrowheads="1"/>
          </p:cNvSpPr>
          <p:nvPr/>
        </p:nvSpPr>
        <p:spPr bwMode="auto">
          <a:xfrm>
            <a:off x="5759450" y="2708275"/>
            <a:ext cx="3384550" cy="1441450"/>
          </a:xfrm>
          <a:prstGeom prst="wedgeRoundRectCallout">
            <a:avLst>
              <a:gd name="adj1" fmla="val -75468"/>
              <a:gd name="adj2" fmla="val -1102"/>
              <a:gd name="adj3" fmla="val 16667"/>
            </a:avLst>
          </a:prstGeom>
          <a:solidFill>
            <a:srgbClr val="CC99FF"/>
          </a:solidFill>
          <a:ln w="9525">
            <a:solidFill>
              <a:schemeClr val="tx1"/>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1">
                <a:latin typeface="Verdana" panose="020B0604030504040204" pitchFamily="34" charset="0"/>
              </a:rPr>
              <a:t>成员变量</a:t>
            </a:r>
            <a:r>
              <a:rPr lang="en-US" altLang="zh-CN" sz="2000" b="1">
                <a:latin typeface="Verdana" panose="020B0604030504040204" pitchFamily="34" charset="0"/>
              </a:rPr>
              <a:t>sex</a:t>
            </a:r>
            <a:r>
              <a:rPr lang="zh-CN" altLang="en-US" sz="2000" b="1">
                <a:latin typeface="Verdana" panose="020B0604030504040204" pitchFamily="34" charset="0"/>
              </a:rPr>
              <a:t>与方法中定义的变量</a:t>
            </a:r>
            <a:r>
              <a:rPr lang="en-US" altLang="zh-CN" sz="2000" b="1">
                <a:latin typeface="Verdana" panose="020B0604030504040204" pitchFamily="34" charset="0"/>
              </a:rPr>
              <a:t>sex</a:t>
            </a:r>
            <a:r>
              <a:rPr lang="zh-CN" altLang="en-US" sz="2000" b="1">
                <a:latin typeface="Verdana" panose="020B0604030504040204" pitchFamily="34" charset="0"/>
              </a:rPr>
              <a:t>同名时，成员变量在该方法中被隐藏，若要引用，则用</a:t>
            </a:r>
            <a:r>
              <a:rPr lang="en-US" altLang="zh-CN" sz="2000" b="1">
                <a:latin typeface="Verdana" panose="020B0604030504040204" pitchFamily="34" charset="0"/>
              </a:rPr>
              <a:t>this.</a:t>
            </a:r>
            <a:r>
              <a:rPr lang="zh-CN" altLang="en-US" sz="2000" b="1">
                <a:latin typeface="Verdana" panose="020B0604030504040204" pitchFamily="34" charset="0"/>
              </a:rPr>
              <a:t>变量名</a:t>
            </a:r>
          </a:p>
        </p:txBody>
      </p:sp>
      <p:sp>
        <p:nvSpPr>
          <p:cNvPr id="47110" name="Rectangle 11"/>
          <p:cNvSpPr>
            <a:spLocks noChangeArrowheads="1"/>
          </p:cNvSpPr>
          <p:nvPr/>
        </p:nvSpPr>
        <p:spPr bwMode="auto">
          <a:xfrm>
            <a:off x="179388" y="333375"/>
            <a:ext cx="468312"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en-US" altLang="zh-CN" b="1">
              <a:solidFill>
                <a:schemeClr val="tx2"/>
              </a:solidFill>
              <a:latin typeface="Verdana" panose="020B0604030504040204" pitchFamily="34" charset="0"/>
            </a:endParaRPr>
          </a:p>
          <a:p>
            <a:endParaRPr lang="en-US" altLang="zh-CN" b="1">
              <a:solidFill>
                <a:schemeClr val="tx2"/>
              </a:solidFill>
              <a:latin typeface="Verdana" panose="020B0604030504040204" pitchFamily="34" charset="0"/>
            </a:endParaRPr>
          </a:p>
          <a:p>
            <a:r>
              <a:rPr lang="zh-CN" altLang="en-US" b="1">
                <a:solidFill>
                  <a:schemeClr val="tx2"/>
                </a:solidFill>
                <a:latin typeface="Verdana" panose="020B0604030504040204" pitchFamily="34" charset="0"/>
              </a:rPr>
              <a:t>类中变量的作用域</a:t>
            </a:r>
          </a:p>
          <a:p>
            <a:r>
              <a:rPr lang="zh-CN" altLang="en-US" b="1">
                <a:solidFill>
                  <a:schemeClr val="tx2"/>
                </a:solidFill>
                <a:latin typeface="Verdana" panose="020B0604030504040204" pitchFamily="34" charset="0"/>
              </a:rPr>
              <a:t>的例子</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56327"/>
                                        </p:tgtEl>
                                        <p:attrNameLst>
                                          <p:attrName>style.visibility</p:attrName>
                                        </p:attrNameLst>
                                      </p:cBhvr>
                                      <p:to>
                                        <p:strVal val="visible"/>
                                      </p:to>
                                    </p:set>
                                    <p:anim calcmode="lin" valueType="num">
                                      <p:cBhvr additive="base">
                                        <p:cTn id="7" dur="1000" fill="hold"/>
                                        <p:tgtEl>
                                          <p:spTgt spid="56327"/>
                                        </p:tgtEl>
                                        <p:attrNameLst>
                                          <p:attrName>ppt_x</p:attrName>
                                        </p:attrNameLst>
                                      </p:cBhvr>
                                      <p:tavLst>
                                        <p:tav tm="0">
                                          <p:val>
                                            <p:strVal val="1+#ppt_w/2"/>
                                          </p:val>
                                        </p:tav>
                                        <p:tav tm="100000">
                                          <p:val>
                                            <p:strVal val="#ppt_x"/>
                                          </p:val>
                                        </p:tav>
                                      </p:tavLst>
                                    </p:anim>
                                    <p:anim calcmode="lin" valueType="num">
                                      <p:cBhvr additive="base">
                                        <p:cTn id="8" dur="1000" fill="hold"/>
                                        <p:tgtEl>
                                          <p:spTgt spid="5632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6328"/>
                                        </p:tgtEl>
                                        <p:attrNameLst>
                                          <p:attrName>style.visibility</p:attrName>
                                        </p:attrNameLst>
                                      </p:cBhvr>
                                      <p:to>
                                        <p:strVal val="visible"/>
                                      </p:to>
                                    </p:set>
                                    <p:anim calcmode="lin" valueType="num">
                                      <p:cBhvr additive="base">
                                        <p:cTn id="13" dur="1000" fill="hold"/>
                                        <p:tgtEl>
                                          <p:spTgt spid="56328"/>
                                        </p:tgtEl>
                                        <p:attrNameLst>
                                          <p:attrName>ppt_x</p:attrName>
                                        </p:attrNameLst>
                                      </p:cBhvr>
                                      <p:tavLst>
                                        <p:tav tm="0">
                                          <p:val>
                                            <p:strVal val="1+#ppt_w/2"/>
                                          </p:val>
                                        </p:tav>
                                        <p:tav tm="100000">
                                          <p:val>
                                            <p:strVal val="#ppt_x"/>
                                          </p:val>
                                        </p:tav>
                                      </p:tavLst>
                                    </p:anim>
                                    <p:anim calcmode="lin" valueType="num">
                                      <p:cBhvr additive="base">
                                        <p:cTn id="14" dur="1000" fill="hold"/>
                                        <p:tgtEl>
                                          <p:spTgt spid="56328"/>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56329"/>
                                        </p:tgtEl>
                                        <p:attrNameLst>
                                          <p:attrName>style.visibility</p:attrName>
                                        </p:attrNameLst>
                                      </p:cBhvr>
                                      <p:to>
                                        <p:strVal val="visible"/>
                                      </p:to>
                                    </p:set>
                                    <p:anim calcmode="lin" valueType="num">
                                      <p:cBhvr additive="base">
                                        <p:cTn id="19" dur="1000" fill="hold"/>
                                        <p:tgtEl>
                                          <p:spTgt spid="56329"/>
                                        </p:tgtEl>
                                        <p:attrNameLst>
                                          <p:attrName>ppt_x</p:attrName>
                                        </p:attrNameLst>
                                      </p:cBhvr>
                                      <p:tavLst>
                                        <p:tav tm="0">
                                          <p:val>
                                            <p:strVal val="1+#ppt_w/2"/>
                                          </p:val>
                                        </p:tav>
                                        <p:tav tm="100000">
                                          <p:val>
                                            <p:strVal val="#ppt_x"/>
                                          </p:val>
                                        </p:tav>
                                      </p:tavLst>
                                    </p:anim>
                                    <p:anim calcmode="lin" valueType="num">
                                      <p:cBhvr additive="base">
                                        <p:cTn id="20" dur="1000" fill="hold"/>
                                        <p:tgtEl>
                                          <p:spTgt spid="56329"/>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56330"/>
                                        </p:tgtEl>
                                        <p:attrNameLst>
                                          <p:attrName>style.visibility</p:attrName>
                                        </p:attrNameLst>
                                      </p:cBhvr>
                                      <p:to>
                                        <p:strVal val="visible"/>
                                      </p:to>
                                    </p:set>
                                    <p:anim calcmode="lin" valueType="num">
                                      <p:cBhvr additive="base">
                                        <p:cTn id="25" dur="1000" fill="hold"/>
                                        <p:tgtEl>
                                          <p:spTgt spid="56330"/>
                                        </p:tgtEl>
                                        <p:attrNameLst>
                                          <p:attrName>ppt_x</p:attrName>
                                        </p:attrNameLst>
                                      </p:cBhvr>
                                      <p:tavLst>
                                        <p:tav tm="0">
                                          <p:val>
                                            <p:strVal val="1+#ppt_w/2"/>
                                          </p:val>
                                        </p:tav>
                                        <p:tav tm="100000">
                                          <p:val>
                                            <p:strVal val="#ppt_x"/>
                                          </p:val>
                                        </p:tav>
                                      </p:tavLst>
                                    </p:anim>
                                    <p:anim calcmode="lin" valueType="num">
                                      <p:cBhvr additive="base">
                                        <p:cTn id="26" dur="1000" fill="hold"/>
                                        <p:tgtEl>
                                          <p:spTgt spid="563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7" grpId="0" animBg="1"/>
      <p:bldP spid="56328" grpId="0" animBg="1"/>
      <p:bldP spid="56329" grpId="0" animBg="1"/>
      <p:bldP spid="563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912813" y="122238"/>
            <a:ext cx="2609850" cy="457200"/>
          </a:xfrm>
        </p:spPr>
        <p:txBody>
          <a:bodyPr/>
          <a:lstStyle/>
          <a:p>
            <a:r>
              <a:rPr lang="zh-CN" altLang="en-US"/>
              <a:t>小题目</a:t>
            </a:r>
          </a:p>
        </p:txBody>
      </p:sp>
      <p:sp>
        <p:nvSpPr>
          <p:cNvPr id="5123" name="Rectangle 5"/>
          <p:cNvSpPr>
            <a:spLocks noChangeArrowheads="1"/>
          </p:cNvSpPr>
          <p:nvPr/>
        </p:nvSpPr>
        <p:spPr bwMode="auto">
          <a:xfrm>
            <a:off x="423863" y="884238"/>
            <a:ext cx="8229600" cy="538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80000"/>
              </a:lnSpc>
              <a:spcBef>
                <a:spcPct val="20000"/>
              </a:spcBef>
            </a:pPr>
            <a:r>
              <a:rPr lang="en-US" altLang="zh-CN" sz="2100"/>
              <a:t>2</a:t>
            </a:r>
            <a:r>
              <a:rPr lang="zh-CN" altLang="en-US" sz="2100"/>
              <a:t>、 下面代码执行后，正确的输出结果是：（　         ）</a:t>
            </a:r>
          </a:p>
          <a:p>
            <a:pPr lvl="2" eaLnBrk="0" hangingPunct="0">
              <a:lnSpc>
                <a:spcPct val="80000"/>
              </a:lnSpc>
              <a:spcBef>
                <a:spcPct val="20000"/>
              </a:spcBef>
              <a:buFont typeface="Symbol" panose="05050102010706020507" pitchFamily="18" charset="2"/>
              <a:buNone/>
            </a:pPr>
            <a:r>
              <a:rPr lang="en-US" altLang="zh-CN" sz="1900">
                <a:ea typeface="楷体_GB2312" pitchFamily="49" charset="-122"/>
              </a:rPr>
              <a:t>public class Example {</a:t>
            </a:r>
          </a:p>
          <a:p>
            <a:pPr lvl="2" eaLnBrk="0" hangingPunct="0">
              <a:lnSpc>
                <a:spcPct val="80000"/>
              </a:lnSpc>
              <a:spcBef>
                <a:spcPct val="20000"/>
              </a:spcBef>
              <a:buFont typeface="Symbol" panose="05050102010706020507" pitchFamily="18" charset="2"/>
              <a:buNone/>
            </a:pPr>
            <a:r>
              <a:rPr lang="en-US" altLang="zh-CN" sz="1900">
                <a:ea typeface="楷体_GB2312" pitchFamily="49" charset="-122"/>
              </a:rPr>
              <a:t>	   public static void main(String args[]) {</a:t>
            </a:r>
          </a:p>
          <a:p>
            <a:pPr lvl="2" eaLnBrk="0" hangingPunct="0">
              <a:lnSpc>
                <a:spcPct val="80000"/>
              </a:lnSpc>
              <a:spcBef>
                <a:spcPct val="20000"/>
              </a:spcBef>
              <a:buFont typeface="Symbol" panose="05050102010706020507" pitchFamily="18" charset="2"/>
              <a:buNone/>
            </a:pPr>
            <a:r>
              <a:rPr lang="en-US" altLang="zh-CN" sz="1900">
                <a:ea typeface="楷体_GB2312" pitchFamily="49" charset="-122"/>
              </a:rPr>
              <a:t>		    int val = 0;</a:t>
            </a:r>
          </a:p>
          <a:p>
            <a:pPr lvl="2" eaLnBrk="0" hangingPunct="0">
              <a:lnSpc>
                <a:spcPct val="80000"/>
              </a:lnSpc>
              <a:spcBef>
                <a:spcPct val="20000"/>
              </a:spcBef>
              <a:buFont typeface="Symbol" panose="05050102010706020507" pitchFamily="18" charset="2"/>
              <a:buNone/>
            </a:pPr>
            <a:r>
              <a:rPr lang="en-US" altLang="zh-CN" sz="1900">
                <a:ea typeface="楷体_GB2312" pitchFamily="49" charset="-122"/>
              </a:rPr>
              <a:t>		    do {</a:t>
            </a:r>
          </a:p>
          <a:p>
            <a:pPr lvl="2" eaLnBrk="0" hangingPunct="0">
              <a:lnSpc>
                <a:spcPct val="80000"/>
              </a:lnSpc>
              <a:spcBef>
                <a:spcPct val="20000"/>
              </a:spcBef>
              <a:buFont typeface="Symbol" panose="05050102010706020507" pitchFamily="18" charset="2"/>
              <a:buNone/>
            </a:pPr>
            <a:r>
              <a:rPr lang="en-US" altLang="zh-CN" sz="1900">
                <a:ea typeface="楷体_GB2312" pitchFamily="49" charset="-122"/>
              </a:rPr>
              <a:t>			System.out.println("Doing it for val is:" + val);</a:t>
            </a:r>
          </a:p>
          <a:p>
            <a:pPr lvl="2" eaLnBrk="0" hangingPunct="0">
              <a:lnSpc>
                <a:spcPct val="80000"/>
              </a:lnSpc>
              <a:spcBef>
                <a:spcPct val="20000"/>
              </a:spcBef>
              <a:buFont typeface="Symbol" panose="05050102010706020507" pitchFamily="18" charset="2"/>
              <a:buNone/>
            </a:pPr>
            <a:r>
              <a:rPr lang="en-US" altLang="zh-CN" sz="1900">
                <a:ea typeface="楷体_GB2312" pitchFamily="49" charset="-122"/>
              </a:rPr>
              <a:t>		    } while (--val &gt; 0);</a:t>
            </a:r>
          </a:p>
          <a:p>
            <a:pPr lvl="2" eaLnBrk="0" hangingPunct="0">
              <a:lnSpc>
                <a:spcPct val="80000"/>
              </a:lnSpc>
              <a:spcBef>
                <a:spcPct val="20000"/>
              </a:spcBef>
              <a:buFont typeface="Symbol" panose="05050102010706020507" pitchFamily="18" charset="2"/>
              <a:buNone/>
            </a:pPr>
            <a:r>
              <a:rPr lang="en-US" altLang="zh-CN" sz="1900">
                <a:ea typeface="楷体_GB2312" pitchFamily="49" charset="-122"/>
              </a:rPr>
              <a:t>		    System.out.println("Finish");</a:t>
            </a:r>
          </a:p>
          <a:p>
            <a:pPr lvl="2" eaLnBrk="0" hangingPunct="0">
              <a:lnSpc>
                <a:spcPct val="80000"/>
              </a:lnSpc>
              <a:spcBef>
                <a:spcPct val="20000"/>
              </a:spcBef>
              <a:buFont typeface="Symbol" panose="05050102010706020507" pitchFamily="18" charset="2"/>
              <a:buNone/>
            </a:pPr>
            <a:r>
              <a:rPr lang="en-US" altLang="zh-CN" sz="1900">
                <a:ea typeface="楷体_GB2312" pitchFamily="49" charset="-122"/>
              </a:rPr>
              <a:t>	  }</a:t>
            </a:r>
          </a:p>
          <a:p>
            <a:pPr lvl="2" eaLnBrk="0" hangingPunct="0">
              <a:lnSpc>
                <a:spcPct val="80000"/>
              </a:lnSpc>
              <a:spcBef>
                <a:spcPct val="20000"/>
              </a:spcBef>
              <a:buFont typeface="Symbol" panose="05050102010706020507" pitchFamily="18" charset="2"/>
              <a:buNone/>
            </a:pPr>
            <a:r>
              <a:rPr lang="en-US" altLang="zh-CN" sz="1900">
                <a:ea typeface="楷体_GB2312" pitchFamily="49" charset="-122"/>
              </a:rPr>
              <a:t>}</a:t>
            </a:r>
          </a:p>
          <a:p>
            <a:pPr lvl="2" eaLnBrk="0" hangingPunct="0">
              <a:lnSpc>
                <a:spcPct val="80000"/>
              </a:lnSpc>
              <a:spcBef>
                <a:spcPct val="20000"/>
              </a:spcBef>
              <a:buFont typeface="Symbol" panose="05050102010706020507" pitchFamily="18" charset="2"/>
              <a:buNone/>
            </a:pPr>
            <a:endParaRPr lang="en-US" altLang="zh-CN" sz="1900">
              <a:ea typeface="楷体_GB2312" pitchFamily="49" charset="-122"/>
            </a:endParaRPr>
          </a:p>
          <a:p>
            <a:pPr lvl="1" eaLnBrk="0" hangingPunct="0">
              <a:lnSpc>
                <a:spcPct val="80000"/>
              </a:lnSpc>
              <a:spcBef>
                <a:spcPct val="20000"/>
              </a:spcBef>
              <a:buFont typeface="Wingdings" panose="05000000000000000000" pitchFamily="2" charset="2"/>
              <a:buNone/>
            </a:pPr>
            <a:r>
              <a:rPr lang="en-US" altLang="zh-CN" sz="2100">
                <a:ea typeface="楷体_GB2312" pitchFamily="49" charset="-122"/>
              </a:rPr>
              <a:t>A. Doing it for val is 3</a:t>
            </a:r>
          </a:p>
          <a:p>
            <a:pPr lvl="1" eaLnBrk="0" hangingPunct="0">
              <a:lnSpc>
                <a:spcPct val="80000"/>
              </a:lnSpc>
              <a:spcBef>
                <a:spcPct val="20000"/>
              </a:spcBef>
              <a:buFont typeface="Wingdings" panose="05000000000000000000" pitchFamily="2" charset="2"/>
              <a:buNone/>
            </a:pPr>
            <a:r>
              <a:rPr lang="en-US" altLang="zh-CN" sz="2100">
                <a:ea typeface="楷体_GB2312" pitchFamily="49" charset="-122"/>
              </a:rPr>
              <a:t>B. Doing it for val is 1</a:t>
            </a:r>
          </a:p>
          <a:p>
            <a:pPr lvl="1" eaLnBrk="0" hangingPunct="0">
              <a:lnSpc>
                <a:spcPct val="80000"/>
              </a:lnSpc>
              <a:spcBef>
                <a:spcPct val="20000"/>
              </a:spcBef>
              <a:buFont typeface="Wingdings" panose="05000000000000000000" pitchFamily="2" charset="2"/>
              <a:buNone/>
            </a:pPr>
            <a:r>
              <a:rPr lang="en-US" altLang="zh-CN" sz="2100">
                <a:ea typeface="楷体_GB2312" pitchFamily="49" charset="-122"/>
              </a:rPr>
              <a:t>C. Doing it for val is 2</a:t>
            </a:r>
          </a:p>
          <a:p>
            <a:pPr lvl="1" eaLnBrk="0" hangingPunct="0">
              <a:lnSpc>
                <a:spcPct val="80000"/>
              </a:lnSpc>
              <a:spcBef>
                <a:spcPct val="20000"/>
              </a:spcBef>
              <a:buFont typeface="Wingdings" panose="05000000000000000000" pitchFamily="2" charset="2"/>
              <a:buNone/>
            </a:pPr>
            <a:r>
              <a:rPr lang="en-US" altLang="zh-CN" sz="2100">
                <a:ea typeface="楷体_GB2312" pitchFamily="49" charset="-122"/>
              </a:rPr>
              <a:t>D. Doing it for val is 0</a:t>
            </a:r>
          </a:p>
          <a:p>
            <a:pPr lvl="1" eaLnBrk="0" hangingPunct="0">
              <a:lnSpc>
                <a:spcPct val="80000"/>
              </a:lnSpc>
              <a:spcBef>
                <a:spcPct val="20000"/>
              </a:spcBef>
              <a:buFont typeface="Wingdings" panose="05000000000000000000" pitchFamily="2" charset="2"/>
              <a:buNone/>
            </a:pPr>
            <a:r>
              <a:rPr lang="en-US" altLang="zh-CN" sz="2100">
                <a:ea typeface="楷体_GB2312" pitchFamily="49" charset="-122"/>
              </a:rPr>
              <a:t>E. Doing it for val is ?C1</a:t>
            </a:r>
          </a:p>
          <a:p>
            <a:pPr lvl="1" eaLnBrk="0" hangingPunct="0">
              <a:lnSpc>
                <a:spcPct val="80000"/>
              </a:lnSpc>
              <a:spcBef>
                <a:spcPct val="20000"/>
              </a:spcBef>
              <a:buFont typeface="Wingdings" panose="05000000000000000000" pitchFamily="2" charset="2"/>
              <a:buNone/>
            </a:pPr>
            <a:r>
              <a:rPr lang="en-US" altLang="zh-CN" sz="2100">
                <a:ea typeface="楷体_GB2312" pitchFamily="49" charset="-122"/>
              </a:rPr>
              <a:t>F. Finish</a:t>
            </a:r>
          </a:p>
        </p:txBody>
      </p:sp>
      <p:sp>
        <p:nvSpPr>
          <p:cNvPr id="106502" name="Text Box 6"/>
          <p:cNvSpPr txBox="1">
            <a:spLocks noChangeArrowheads="1"/>
          </p:cNvSpPr>
          <p:nvPr/>
        </p:nvSpPr>
        <p:spPr bwMode="auto">
          <a:xfrm>
            <a:off x="5795963" y="796925"/>
            <a:ext cx="1223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kumimoji="0" lang="en-US" altLang="zh-CN">
                <a:solidFill>
                  <a:srgbClr val="FF0000"/>
                </a:solidFill>
                <a:latin typeface="Arial" charset="0"/>
              </a:rPr>
              <a:t>D</a:t>
            </a:r>
            <a:r>
              <a:rPr kumimoji="0" lang="zh-CN" altLang="en-US">
                <a:solidFill>
                  <a:srgbClr val="FF0000"/>
                </a:solidFill>
                <a:latin typeface="Arial" charset="0"/>
              </a:rPr>
              <a:t>、</a:t>
            </a:r>
            <a:r>
              <a:rPr kumimoji="0" lang="en-US" altLang="zh-CN">
                <a:solidFill>
                  <a:srgbClr val="FF0000"/>
                </a:solidFill>
                <a:latin typeface="Arial" charset="0"/>
              </a:rPr>
              <a: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539750" y="908050"/>
            <a:ext cx="7772400" cy="517525"/>
          </a:xfrm>
        </p:spPr>
        <p:txBody>
          <a:bodyPr anchor="b"/>
          <a:lstStyle/>
          <a:p>
            <a:pPr eaLnBrk="1" hangingPunct="1"/>
            <a:r>
              <a:rPr lang="zh-CN" altLang="en-US" sz="2800"/>
              <a:t> </a:t>
            </a:r>
            <a:r>
              <a:rPr lang="zh-CN" altLang="en-US" sz="2800" b="1"/>
              <a:t>测试</a:t>
            </a:r>
            <a:r>
              <a:rPr lang="en-US" altLang="zh-CN" sz="2800" b="1"/>
              <a:t>Student</a:t>
            </a:r>
            <a:r>
              <a:rPr lang="zh-CN" altLang="en-US" sz="2800" b="1"/>
              <a:t>类</a:t>
            </a:r>
            <a:r>
              <a:rPr lang="en-US" altLang="zh-CN" sz="2800" b="1"/>
              <a:t>TestStudent.java</a:t>
            </a:r>
          </a:p>
        </p:txBody>
      </p:sp>
      <p:sp>
        <p:nvSpPr>
          <p:cNvPr id="49155" name="Rectangle 3"/>
          <p:cNvSpPr>
            <a:spLocks noGrp="1" noChangeArrowheads="1"/>
          </p:cNvSpPr>
          <p:nvPr>
            <p:ph type="body" idx="4294967295"/>
          </p:nvPr>
        </p:nvSpPr>
        <p:spPr>
          <a:xfrm>
            <a:off x="800100" y="1622425"/>
            <a:ext cx="7724775" cy="4510088"/>
          </a:xfrm>
          <a:solidFill>
            <a:srgbClr val="C0C0C0"/>
          </a:solidFill>
          <a:ln>
            <a:solidFill>
              <a:srgbClr val="969696"/>
            </a:solidFill>
            <a:miter lim="800000"/>
            <a:headEnd/>
            <a:tailEnd/>
          </a:ln>
        </p:spPr>
        <p:txBody>
          <a:bodyPr/>
          <a:lstStyle/>
          <a:p>
            <a:pPr marL="571500" indent="-571500" eaLnBrk="1" hangingPunct="1">
              <a:lnSpc>
                <a:spcPct val="80000"/>
              </a:lnSpc>
              <a:buFont typeface="Wingdings" panose="05000000000000000000" pitchFamily="2" charset="2"/>
              <a:buAutoNum type="arabicPeriod"/>
            </a:pPr>
            <a:r>
              <a:rPr lang="en-US" altLang="zh-CN" sz="2000" b="1"/>
              <a:t>public class TestStudent{</a:t>
            </a:r>
          </a:p>
          <a:p>
            <a:pPr marL="571500" indent="-571500" eaLnBrk="1" hangingPunct="1">
              <a:lnSpc>
                <a:spcPct val="80000"/>
              </a:lnSpc>
              <a:buFont typeface="Wingdings" panose="05000000000000000000" pitchFamily="2" charset="2"/>
              <a:buAutoNum type="arabicPeriod"/>
            </a:pPr>
            <a:r>
              <a:rPr lang="en-US" altLang="zh-CN" sz="2000" b="1"/>
              <a:t>    public static void main (String args[]){</a:t>
            </a:r>
          </a:p>
          <a:p>
            <a:pPr marL="571500" indent="-571500" eaLnBrk="1" hangingPunct="1">
              <a:lnSpc>
                <a:spcPct val="80000"/>
              </a:lnSpc>
              <a:buFont typeface="Wingdings" panose="05000000000000000000" pitchFamily="2" charset="2"/>
              <a:buAutoNum type="arabicPeriod"/>
            </a:pPr>
            <a:r>
              <a:rPr lang="en-US" altLang="zh-CN" sz="2000" b="1"/>
              <a:t>        Student s1=new Student();</a:t>
            </a:r>
          </a:p>
          <a:p>
            <a:pPr marL="571500" indent="-571500" eaLnBrk="1" hangingPunct="1">
              <a:lnSpc>
                <a:spcPct val="80000"/>
              </a:lnSpc>
              <a:buFont typeface="Wingdings" panose="05000000000000000000" pitchFamily="2" charset="2"/>
              <a:buAutoNum type="arabicPeriod"/>
            </a:pPr>
            <a:r>
              <a:rPr lang="en-US" altLang="zh-CN" sz="2000" b="1"/>
              <a:t>        s1.setName("</a:t>
            </a:r>
            <a:r>
              <a:rPr lang="zh-CN" altLang="en-US" sz="2000" b="1"/>
              <a:t>张三</a:t>
            </a:r>
            <a:r>
              <a:rPr lang="en-US" altLang="zh-CN" sz="2000" b="1"/>
              <a:t>");</a:t>
            </a:r>
          </a:p>
          <a:p>
            <a:pPr marL="571500" indent="-571500" eaLnBrk="1" hangingPunct="1">
              <a:lnSpc>
                <a:spcPct val="80000"/>
              </a:lnSpc>
              <a:buFont typeface="Wingdings" panose="05000000000000000000" pitchFamily="2" charset="2"/>
              <a:buAutoNum type="arabicPeriod"/>
            </a:pPr>
            <a:r>
              <a:rPr lang="en-US" altLang="zh-CN" sz="2000" b="1"/>
              <a:t>        s1.setSex('</a:t>
            </a:r>
            <a:r>
              <a:rPr lang="zh-CN" altLang="en-US" sz="2000" b="1"/>
              <a:t>男</a:t>
            </a:r>
            <a:r>
              <a:rPr lang="en-US" altLang="zh-CN" sz="2000" b="1"/>
              <a:t>');</a:t>
            </a:r>
          </a:p>
          <a:p>
            <a:pPr marL="571500" indent="-571500" eaLnBrk="1" hangingPunct="1">
              <a:lnSpc>
                <a:spcPct val="80000"/>
              </a:lnSpc>
              <a:buFont typeface="Wingdings" panose="05000000000000000000" pitchFamily="2" charset="2"/>
              <a:buAutoNum type="arabicPeriod"/>
            </a:pPr>
            <a:r>
              <a:rPr lang="en-US" altLang="zh-CN" sz="2000" b="1"/>
              <a:t>        s1.setStuID(20080201);</a:t>
            </a:r>
          </a:p>
          <a:p>
            <a:pPr marL="571500" indent="-571500" eaLnBrk="1" hangingPunct="1">
              <a:lnSpc>
                <a:spcPct val="80000"/>
              </a:lnSpc>
              <a:buFont typeface="Wingdings" panose="05000000000000000000" pitchFamily="2" charset="2"/>
              <a:buNone/>
            </a:pPr>
            <a:r>
              <a:rPr lang="en-US" altLang="zh-CN" sz="2000" b="1"/>
              <a:t>        </a:t>
            </a:r>
          </a:p>
          <a:p>
            <a:pPr marL="571500" indent="-571500" eaLnBrk="1" hangingPunct="1">
              <a:lnSpc>
                <a:spcPct val="80000"/>
              </a:lnSpc>
              <a:buFont typeface="Wingdings" panose="05000000000000000000" pitchFamily="2" charset="2"/>
              <a:buAutoNum type="arabicPeriod" startAt="7"/>
            </a:pPr>
            <a:r>
              <a:rPr lang="en-US" altLang="zh-CN" sz="2000" b="1"/>
              <a:t>        Student s2=new Student("</a:t>
            </a:r>
            <a:r>
              <a:rPr lang="zh-CN" altLang="en-US" sz="2000" b="1"/>
              <a:t>李四</a:t>
            </a:r>
            <a:r>
              <a:rPr lang="en-US" altLang="zh-CN" sz="2000" b="1"/>
              <a:t>",’</a:t>
            </a:r>
            <a:r>
              <a:rPr lang="zh-CN" altLang="en-US" sz="2000" b="1"/>
              <a:t>男’</a:t>
            </a:r>
            <a:r>
              <a:rPr lang="en-US" altLang="zh-CN" sz="2000" b="1"/>
              <a:t>,20080301);</a:t>
            </a:r>
          </a:p>
          <a:p>
            <a:pPr marL="571500" indent="-571500" eaLnBrk="1" hangingPunct="1">
              <a:lnSpc>
                <a:spcPct val="80000"/>
              </a:lnSpc>
              <a:buFont typeface="Wingdings" panose="05000000000000000000" pitchFamily="2" charset="2"/>
              <a:buAutoNum type="arabicPeriod" startAt="7"/>
            </a:pPr>
            <a:endParaRPr lang="en-US" altLang="zh-CN" sz="2000" b="1"/>
          </a:p>
          <a:p>
            <a:pPr marL="571500" indent="-571500" eaLnBrk="1" hangingPunct="1">
              <a:lnSpc>
                <a:spcPct val="80000"/>
              </a:lnSpc>
              <a:buFont typeface="Wingdings" panose="05000000000000000000" pitchFamily="2" charset="2"/>
              <a:buAutoNum type="arabicPeriod" startAt="7"/>
            </a:pPr>
            <a:r>
              <a:rPr lang="en-US" altLang="zh-CN" sz="2000" b="1"/>
              <a:t>    }</a:t>
            </a:r>
          </a:p>
          <a:p>
            <a:pPr marL="571500" indent="-571500" eaLnBrk="1" hangingPunct="1">
              <a:lnSpc>
                <a:spcPct val="80000"/>
              </a:lnSpc>
              <a:buFont typeface="Wingdings" panose="05000000000000000000" pitchFamily="2" charset="2"/>
              <a:buAutoNum type="arabicPeriod" startAt="7"/>
            </a:pPr>
            <a:r>
              <a:rPr lang="en-US" altLang="zh-CN" sz="20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49155">
                                            <p:bg/>
                                          </p:spTgt>
                                        </p:tgtEl>
                                        <p:attrNameLst>
                                          <p:attrName>style.visibility</p:attrName>
                                        </p:attrNameLst>
                                      </p:cBhvr>
                                      <p:to>
                                        <p:strVal val="visible"/>
                                      </p:to>
                                    </p:set>
                                    <p:animEffect transition="in" filter="dissolve">
                                      <p:cBhvr>
                                        <p:cTn id="7" dur="500"/>
                                        <p:tgtEl>
                                          <p:spTgt spid="4915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9155">
                                            <p:txEl>
                                              <p:pRg st="0" end="0"/>
                                            </p:txEl>
                                          </p:spTgt>
                                        </p:tgtEl>
                                        <p:attrNameLst>
                                          <p:attrName>style.visibility</p:attrName>
                                        </p:attrNameLst>
                                      </p:cBhvr>
                                      <p:to>
                                        <p:strVal val="visible"/>
                                      </p:to>
                                    </p:set>
                                    <p:animEffect transition="in" filter="dissolve">
                                      <p:cBhvr>
                                        <p:cTn id="10" dur="500"/>
                                        <p:tgtEl>
                                          <p:spTgt spid="49155">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9155">
                                            <p:txEl>
                                              <p:pRg st="1" end="1"/>
                                            </p:txEl>
                                          </p:spTgt>
                                        </p:tgtEl>
                                        <p:attrNameLst>
                                          <p:attrName>style.visibility</p:attrName>
                                        </p:attrNameLst>
                                      </p:cBhvr>
                                      <p:to>
                                        <p:strVal val="visible"/>
                                      </p:to>
                                    </p:set>
                                    <p:animEffect transition="in" filter="dissolve">
                                      <p:cBhvr>
                                        <p:cTn id="13" dur="500"/>
                                        <p:tgtEl>
                                          <p:spTgt spid="49155">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9155">
                                            <p:txEl>
                                              <p:pRg st="2" end="2"/>
                                            </p:txEl>
                                          </p:spTgt>
                                        </p:tgtEl>
                                        <p:attrNameLst>
                                          <p:attrName>style.visibility</p:attrName>
                                        </p:attrNameLst>
                                      </p:cBhvr>
                                      <p:to>
                                        <p:strVal val="visible"/>
                                      </p:to>
                                    </p:set>
                                    <p:animEffect transition="in" filter="dissolve">
                                      <p:cBhvr>
                                        <p:cTn id="16" dur="500"/>
                                        <p:tgtEl>
                                          <p:spTgt spid="49155">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animEffect transition="in" filter="dissolve">
                                      <p:cBhvr>
                                        <p:cTn id="19" dur="500"/>
                                        <p:tgtEl>
                                          <p:spTgt spid="49155">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9155">
                                            <p:txEl>
                                              <p:pRg st="4" end="4"/>
                                            </p:txEl>
                                          </p:spTgt>
                                        </p:tgtEl>
                                        <p:attrNameLst>
                                          <p:attrName>style.visibility</p:attrName>
                                        </p:attrNameLst>
                                      </p:cBhvr>
                                      <p:to>
                                        <p:strVal val="visible"/>
                                      </p:to>
                                    </p:set>
                                    <p:animEffect transition="in" filter="dissolve">
                                      <p:cBhvr>
                                        <p:cTn id="22" dur="500"/>
                                        <p:tgtEl>
                                          <p:spTgt spid="49155">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9155">
                                            <p:txEl>
                                              <p:pRg st="5" end="5"/>
                                            </p:txEl>
                                          </p:spTgt>
                                        </p:tgtEl>
                                        <p:attrNameLst>
                                          <p:attrName>style.visibility</p:attrName>
                                        </p:attrNameLst>
                                      </p:cBhvr>
                                      <p:to>
                                        <p:strVal val="visible"/>
                                      </p:to>
                                    </p:set>
                                    <p:animEffect transition="in" filter="dissolve">
                                      <p:cBhvr>
                                        <p:cTn id="25" dur="500"/>
                                        <p:tgtEl>
                                          <p:spTgt spid="49155">
                                            <p:txEl>
                                              <p:pRg st="5" end="5"/>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9155">
                                            <p:txEl>
                                              <p:pRg st="6" end="6"/>
                                            </p:txEl>
                                          </p:spTgt>
                                        </p:tgtEl>
                                        <p:attrNameLst>
                                          <p:attrName>style.visibility</p:attrName>
                                        </p:attrNameLst>
                                      </p:cBhvr>
                                      <p:to>
                                        <p:strVal val="visible"/>
                                      </p:to>
                                    </p:set>
                                    <p:animEffect transition="in" filter="dissolve">
                                      <p:cBhvr>
                                        <p:cTn id="28" dur="500"/>
                                        <p:tgtEl>
                                          <p:spTgt spid="49155">
                                            <p:txEl>
                                              <p:pRg st="6" end="6"/>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9155">
                                            <p:txEl>
                                              <p:pRg st="7" end="7"/>
                                            </p:txEl>
                                          </p:spTgt>
                                        </p:tgtEl>
                                        <p:attrNameLst>
                                          <p:attrName>style.visibility</p:attrName>
                                        </p:attrNameLst>
                                      </p:cBhvr>
                                      <p:to>
                                        <p:strVal val="visible"/>
                                      </p:to>
                                    </p:set>
                                    <p:animEffect transition="in" filter="dissolve">
                                      <p:cBhvr>
                                        <p:cTn id="31" dur="500"/>
                                        <p:tgtEl>
                                          <p:spTgt spid="49155">
                                            <p:txEl>
                                              <p:pRg st="7" end="7"/>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9155">
                                            <p:txEl>
                                              <p:pRg st="9" end="9"/>
                                            </p:txEl>
                                          </p:spTgt>
                                        </p:tgtEl>
                                        <p:attrNameLst>
                                          <p:attrName>style.visibility</p:attrName>
                                        </p:attrNameLst>
                                      </p:cBhvr>
                                      <p:to>
                                        <p:strVal val="visible"/>
                                      </p:to>
                                    </p:set>
                                    <p:animEffect transition="in" filter="dissolve">
                                      <p:cBhvr>
                                        <p:cTn id="34" dur="500"/>
                                        <p:tgtEl>
                                          <p:spTgt spid="49155">
                                            <p:txEl>
                                              <p:pRg st="9" end="9"/>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9155">
                                            <p:txEl>
                                              <p:pRg st="10" end="10"/>
                                            </p:txEl>
                                          </p:spTgt>
                                        </p:tgtEl>
                                        <p:attrNameLst>
                                          <p:attrName>style.visibility</p:attrName>
                                        </p:attrNameLst>
                                      </p:cBhvr>
                                      <p:to>
                                        <p:strVal val="visible"/>
                                      </p:to>
                                    </p:set>
                                    <p:animEffect transition="in" filter="dissolve">
                                      <p:cBhvr>
                                        <p:cTn id="37" dur="500"/>
                                        <p:tgtEl>
                                          <p:spTgt spid="4915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955800" y="1955800"/>
            <a:ext cx="5715000" cy="3821113"/>
            <a:chOff x="1232" y="1232"/>
            <a:chExt cx="3600" cy="2407"/>
          </a:xfrm>
        </p:grpSpPr>
        <p:sp>
          <p:nvSpPr>
            <p:cNvPr id="49170" name="AutoShape 3"/>
            <p:cNvSpPr>
              <a:spLocks noChangeArrowheads="1"/>
            </p:cNvSpPr>
            <p:nvPr/>
          </p:nvSpPr>
          <p:spPr bwMode="auto">
            <a:xfrm>
              <a:off x="2704" y="1232"/>
              <a:ext cx="2128" cy="2104"/>
            </a:xfrm>
            <a:prstGeom prst="roundRect">
              <a:avLst>
                <a:gd name="adj" fmla="val 16667"/>
              </a:avLst>
            </a:prstGeom>
            <a:solidFill>
              <a:srgbClr val="C0C0C0"/>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en-US" b="1">
                <a:latin typeface="Comic Sans MS" panose="030F0702030302020204" pitchFamily="66" charset="0"/>
              </a:endParaRPr>
            </a:p>
          </p:txBody>
        </p:sp>
        <p:sp>
          <p:nvSpPr>
            <p:cNvPr id="49171" name="Rectangle 4"/>
            <p:cNvSpPr>
              <a:spLocks noChangeArrowheads="1"/>
            </p:cNvSpPr>
            <p:nvPr/>
          </p:nvSpPr>
          <p:spPr bwMode="auto">
            <a:xfrm>
              <a:off x="1232" y="1248"/>
              <a:ext cx="992" cy="2064"/>
            </a:xfrm>
            <a:prstGeom prst="rect">
              <a:avLst/>
            </a:prstGeom>
            <a:solidFill>
              <a:srgbClr val="C0C0C0"/>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latin typeface="Verdana" panose="020B0604030504040204" pitchFamily="34" charset="0"/>
              </a:endParaRPr>
            </a:p>
          </p:txBody>
        </p:sp>
        <p:sp>
          <p:nvSpPr>
            <p:cNvPr id="49172" name="Rectangle 5"/>
            <p:cNvSpPr>
              <a:spLocks noChangeArrowheads="1"/>
            </p:cNvSpPr>
            <p:nvPr/>
          </p:nvSpPr>
          <p:spPr bwMode="auto">
            <a:xfrm>
              <a:off x="1232" y="3360"/>
              <a:ext cx="11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b="1">
                  <a:latin typeface="Comic Sans MS" panose="030F0702030302020204" pitchFamily="66" charset="0"/>
                </a:rPr>
                <a:t>堆栈内存</a:t>
              </a:r>
            </a:p>
          </p:txBody>
        </p:sp>
        <p:sp>
          <p:nvSpPr>
            <p:cNvPr id="49173" name="Rectangle 6"/>
            <p:cNvSpPr>
              <a:spLocks noChangeArrowheads="1"/>
            </p:cNvSpPr>
            <p:nvPr/>
          </p:nvSpPr>
          <p:spPr bwMode="auto">
            <a:xfrm>
              <a:off x="3168" y="3408"/>
              <a:ext cx="16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b="1">
                  <a:latin typeface="Comic Sans MS" panose="030F0702030302020204" pitchFamily="66" charset="0"/>
                </a:rPr>
                <a:t>堆内存</a:t>
              </a:r>
            </a:p>
          </p:txBody>
        </p:sp>
      </p:grpSp>
      <p:sp>
        <p:nvSpPr>
          <p:cNvPr id="37892" name="Rectangle 7"/>
          <p:cNvSpPr>
            <a:spLocks noGrp="1" noChangeArrowheads="1"/>
          </p:cNvSpPr>
          <p:nvPr>
            <p:ph type="title" idx="4294967295"/>
          </p:nvPr>
        </p:nvSpPr>
        <p:spPr>
          <a:xfrm>
            <a:off x="803275" y="109538"/>
            <a:ext cx="7254875" cy="485775"/>
          </a:xfrm>
        </p:spPr>
        <p:txBody>
          <a:bodyPr anchor="b"/>
          <a:lstStyle/>
          <a:p>
            <a:pPr eaLnBrk="1" hangingPunct="1"/>
            <a:r>
              <a:rPr lang="zh-CN" altLang="en-US" sz="3200" b="1"/>
              <a:t>执行下列代码的内存分配</a:t>
            </a:r>
            <a:r>
              <a:rPr lang="en-US" altLang="zh-CN" sz="3200" b="1"/>
              <a:t>1</a:t>
            </a:r>
          </a:p>
        </p:txBody>
      </p:sp>
      <p:grpSp>
        <p:nvGrpSpPr>
          <p:cNvPr id="3" name="Group 8"/>
          <p:cNvGrpSpPr>
            <a:grpSpLocks/>
          </p:cNvGrpSpPr>
          <p:nvPr/>
        </p:nvGrpSpPr>
        <p:grpSpPr bwMode="auto">
          <a:xfrm>
            <a:off x="803275" y="3898900"/>
            <a:ext cx="2663825" cy="406400"/>
            <a:chOff x="506" y="2456"/>
            <a:chExt cx="1678" cy="256"/>
          </a:xfrm>
        </p:grpSpPr>
        <p:sp>
          <p:nvSpPr>
            <p:cNvPr id="49168" name="Rectangle 9"/>
            <p:cNvSpPr>
              <a:spLocks noChangeArrowheads="1"/>
            </p:cNvSpPr>
            <p:nvPr/>
          </p:nvSpPr>
          <p:spPr bwMode="auto">
            <a:xfrm>
              <a:off x="1264" y="2456"/>
              <a:ext cx="920" cy="256"/>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800" b="1">
                  <a:latin typeface="Comic Sans MS" panose="030F0702030302020204" pitchFamily="66" charset="0"/>
                </a:rPr>
                <a:t>0X99F31244</a:t>
              </a:r>
            </a:p>
          </p:txBody>
        </p:sp>
        <p:sp>
          <p:nvSpPr>
            <p:cNvPr id="49169" name="Rectangle 10"/>
            <p:cNvSpPr>
              <a:spLocks noChangeArrowheads="1"/>
            </p:cNvSpPr>
            <p:nvPr/>
          </p:nvSpPr>
          <p:spPr bwMode="auto">
            <a:xfrm>
              <a:off x="506" y="2469"/>
              <a:ext cx="7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latin typeface="Comic Sans MS" panose="030F0702030302020204" pitchFamily="66" charset="0"/>
                </a:rPr>
                <a:t>       s1</a:t>
              </a:r>
            </a:p>
          </p:txBody>
        </p:sp>
      </p:grpSp>
      <p:grpSp>
        <p:nvGrpSpPr>
          <p:cNvPr id="4" name="Group 14"/>
          <p:cNvGrpSpPr>
            <a:grpSpLocks/>
          </p:cNvGrpSpPr>
          <p:nvPr/>
        </p:nvGrpSpPr>
        <p:grpSpPr bwMode="auto">
          <a:xfrm>
            <a:off x="3635375" y="3690938"/>
            <a:ext cx="3616325" cy="1503362"/>
            <a:chOff x="2669" y="2213"/>
            <a:chExt cx="1643" cy="947"/>
          </a:xfrm>
        </p:grpSpPr>
        <p:sp>
          <p:nvSpPr>
            <p:cNvPr id="49160" name="AutoShape 15"/>
            <p:cNvSpPr>
              <a:spLocks noChangeArrowheads="1"/>
            </p:cNvSpPr>
            <p:nvPr/>
          </p:nvSpPr>
          <p:spPr bwMode="auto">
            <a:xfrm>
              <a:off x="3536" y="2464"/>
              <a:ext cx="776" cy="696"/>
            </a:xfrm>
            <a:prstGeom prst="roundRect">
              <a:avLst>
                <a:gd name="adj" fmla="val 16667"/>
              </a:avLst>
            </a:prstGeom>
            <a:solidFill>
              <a:srgbClr val="C0C0C0"/>
            </a:solidFill>
            <a:ln w="15875">
              <a:solidFill>
                <a:srgbClr val="008000"/>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800">
                <a:latin typeface="Verdana" panose="020B0604030504040204" pitchFamily="34" charset="0"/>
              </a:endParaRPr>
            </a:p>
          </p:txBody>
        </p:sp>
        <p:sp>
          <p:nvSpPr>
            <p:cNvPr id="49161" name="Rectangle 16"/>
            <p:cNvSpPr>
              <a:spLocks noChangeArrowheads="1"/>
            </p:cNvSpPr>
            <p:nvPr/>
          </p:nvSpPr>
          <p:spPr bwMode="auto">
            <a:xfrm>
              <a:off x="3568" y="2528"/>
              <a:ext cx="704" cy="184"/>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800" b="1">
                  <a:latin typeface="Comic Sans MS" panose="030F0702030302020204" pitchFamily="66" charset="0"/>
                </a:rPr>
                <a:t>null</a:t>
              </a:r>
            </a:p>
          </p:txBody>
        </p:sp>
        <p:sp>
          <p:nvSpPr>
            <p:cNvPr id="49162" name="Rectangle 17"/>
            <p:cNvSpPr>
              <a:spLocks noChangeArrowheads="1"/>
            </p:cNvSpPr>
            <p:nvPr/>
          </p:nvSpPr>
          <p:spPr bwMode="auto">
            <a:xfrm>
              <a:off x="3568" y="2728"/>
              <a:ext cx="704" cy="184"/>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800" b="1" dirty="0"/>
                <a:t>’’</a:t>
              </a:r>
              <a:endParaRPr lang="en-US" altLang="zh-CN" sz="1800" b="1" dirty="0">
                <a:latin typeface="Verdana" panose="020B0604030504040204" pitchFamily="34" charset="0"/>
              </a:endParaRPr>
            </a:p>
          </p:txBody>
        </p:sp>
        <p:sp>
          <p:nvSpPr>
            <p:cNvPr id="49163" name="Rectangle 18"/>
            <p:cNvSpPr>
              <a:spLocks noChangeArrowheads="1"/>
            </p:cNvSpPr>
            <p:nvPr/>
          </p:nvSpPr>
          <p:spPr bwMode="auto">
            <a:xfrm>
              <a:off x="3568" y="2928"/>
              <a:ext cx="704" cy="184"/>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800" b="1">
                  <a:latin typeface="Comic Sans MS" panose="030F0702030302020204" pitchFamily="66" charset="0"/>
                </a:rPr>
                <a:t>0</a:t>
              </a:r>
            </a:p>
          </p:txBody>
        </p:sp>
        <p:sp>
          <p:nvSpPr>
            <p:cNvPr id="49164" name="Rectangle 19"/>
            <p:cNvSpPr>
              <a:spLocks noChangeArrowheads="1"/>
            </p:cNvSpPr>
            <p:nvPr/>
          </p:nvSpPr>
          <p:spPr bwMode="auto">
            <a:xfrm>
              <a:off x="3168" y="2501"/>
              <a:ext cx="38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latin typeface="Comic Sans MS" panose="030F0702030302020204" pitchFamily="66" charset="0"/>
                </a:rPr>
                <a:t>name</a:t>
              </a:r>
            </a:p>
          </p:txBody>
        </p:sp>
        <p:sp>
          <p:nvSpPr>
            <p:cNvPr id="49165" name="Rectangle 20"/>
            <p:cNvSpPr>
              <a:spLocks noChangeArrowheads="1"/>
            </p:cNvSpPr>
            <p:nvPr/>
          </p:nvSpPr>
          <p:spPr bwMode="auto">
            <a:xfrm>
              <a:off x="3092" y="2709"/>
              <a:ext cx="3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latin typeface="Comic Sans MS" panose="030F0702030302020204" pitchFamily="66" charset="0"/>
                </a:rPr>
                <a:t>   sex</a:t>
              </a:r>
            </a:p>
          </p:txBody>
        </p:sp>
        <p:sp>
          <p:nvSpPr>
            <p:cNvPr id="49166" name="Rectangle 21"/>
            <p:cNvSpPr>
              <a:spLocks noChangeArrowheads="1"/>
            </p:cNvSpPr>
            <p:nvPr/>
          </p:nvSpPr>
          <p:spPr bwMode="auto">
            <a:xfrm>
              <a:off x="2669" y="2893"/>
              <a:ext cx="82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latin typeface="Comic Sans MS" panose="030F0702030302020204" pitchFamily="66" charset="0"/>
                </a:rPr>
                <a:t>          stuID</a:t>
              </a:r>
            </a:p>
          </p:txBody>
        </p:sp>
        <p:sp>
          <p:nvSpPr>
            <p:cNvPr id="49167" name="Rectangle 22"/>
            <p:cNvSpPr>
              <a:spLocks noChangeArrowheads="1"/>
            </p:cNvSpPr>
            <p:nvPr/>
          </p:nvSpPr>
          <p:spPr bwMode="auto">
            <a:xfrm>
              <a:off x="3682" y="2213"/>
              <a:ext cx="48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solidFill>
                    <a:srgbClr val="04049A"/>
                  </a:solidFill>
                  <a:latin typeface="Comic Sans MS" panose="030F0702030302020204" pitchFamily="66" charset="0"/>
                </a:rPr>
                <a:t>Student</a:t>
              </a:r>
            </a:p>
          </p:txBody>
        </p:sp>
      </p:grpSp>
      <p:sp>
        <p:nvSpPr>
          <p:cNvPr id="50208" name="Freeform 32"/>
          <p:cNvSpPr>
            <a:spLocks/>
          </p:cNvSpPr>
          <p:nvPr/>
        </p:nvSpPr>
        <p:spPr bwMode="auto">
          <a:xfrm>
            <a:off x="3479800" y="3841750"/>
            <a:ext cx="2028825" cy="234950"/>
          </a:xfrm>
          <a:custGeom>
            <a:avLst/>
            <a:gdLst>
              <a:gd name="T0" fmla="*/ 0 w 1576"/>
              <a:gd name="T1" fmla="*/ 2147483647 h 220"/>
              <a:gd name="T2" fmla="*/ 2147483647 w 1576"/>
              <a:gd name="T3" fmla="*/ 2147483647 h 220"/>
              <a:gd name="T4" fmla="*/ 2147483647 w 1576"/>
              <a:gd name="T5" fmla="*/ 2147483647 h 220"/>
              <a:gd name="T6" fmla="*/ 0 60000 65536"/>
              <a:gd name="T7" fmla="*/ 0 60000 65536"/>
              <a:gd name="T8" fmla="*/ 0 60000 65536"/>
              <a:gd name="T9" fmla="*/ 0 w 1576"/>
              <a:gd name="T10" fmla="*/ 0 h 220"/>
              <a:gd name="T11" fmla="*/ 1576 w 1576"/>
              <a:gd name="T12" fmla="*/ 220 h 220"/>
            </a:gdLst>
            <a:ahLst/>
            <a:cxnLst>
              <a:cxn ang="T6">
                <a:pos x="T0" y="T1"/>
              </a:cxn>
              <a:cxn ang="T7">
                <a:pos x="T2" y="T3"/>
              </a:cxn>
              <a:cxn ang="T8">
                <a:pos x="T4" y="T5"/>
              </a:cxn>
            </a:cxnLst>
            <a:rect l="T9" t="T10" r="T11" b="T12"/>
            <a:pathLst>
              <a:path w="1576" h="220">
                <a:moveTo>
                  <a:pt x="0" y="148"/>
                </a:moveTo>
                <a:cubicBezTo>
                  <a:pt x="160" y="74"/>
                  <a:pt x="321" y="0"/>
                  <a:pt x="584" y="12"/>
                </a:cubicBezTo>
                <a:cubicBezTo>
                  <a:pt x="847" y="24"/>
                  <a:pt x="1411" y="185"/>
                  <a:pt x="1576" y="220"/>
                </a:cubicBezTo>
              </a:path>
            </a:pathLst>
          </a:custGeom>
          <a:noFill/>
          <a:ln w="25400">
            <a:solidFill>
              <a:schemeClr val="tx1"/>
            </a:solidFill>
            <a:miter lim="800000"/>
            <a:headEnd/>
            <a:tailEnd type="triangle" w="lg"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49158" name="Rectangle 34"/>
          <p:cNvSpPr>
            <a:spLocks noChangeArrowheads="1"/>
          </p:cNvSpPr>
          <p:nvPr/>
        </p:nvSpPr>
        <p:spPr bwMode="auto">
          <a:xfrm>
            <a:off x="1562100" y="1016000"/>
            <a:ext cx="5880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AutoNum type="arabicPeriod" startAt="3"/>
            </a:pPr>
            <a:r>
              <a:rPr lang="en-US" altLang="zh-CN" b="1">
                <a:latin typeface="Verdana" panose="020B0604030504040204" pitchFamily="34" charset="0"/>
              </a:rPr>
              <a:t>Student s1=new Student();</a:t>
            </a:r>
          </a:p>
        </p:txBody>
      </p:sp>
      <p:sp>
        <p:nvSpPr>
          <p:cNvPr id="50211" name="AutoShape 35"/>
          <p:cNvSpPr>
            <a:spLocks noChangeArrowheads="1"/>
          </p:cNvSpPr>
          <p:nvPr/>
        </p:nvSpPr>
        <p:spPr bwMode="auto">
          <a:xfrm>
            <a:off x="6732588" y="2781300"/>
            <a:ext cx="2160587" cy="936625"/>
          </a:xfrm>
          <a:prstGeom prst="wedgeRoundRectCallout">
            <a:avLst>
              <a:gd name="adj1" fmla="val -63370"/>
              <a:gd name="adj2" fmla="val 99153"/>
              <a:gd name="adj3" fmla="val 16667"/>
            </a:avLst>
          </a:prstGeom>
          <a:solidFill>
            <a:srgbClr val="CC99FF"/>
          </a:solidFill>
          <a:ln w="9525">
            <a:solidFill>
              <a:schemeClr val="tx1"/>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b="1">
                <a:latin typeface="Verdana" panose="020B0604030504040204" pitchFamily="34" charset="0"/>
              </a:rPr>
              <a:t>对象初始化变量值为该变量数据类型的默认值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0208"/>
                                        </p:tgtEl>
                                        <p:attrNameLst>
                                          <p:attrName>style.visibility</p:attrName>
                                        </p:attrNameLst>
                                      </p:cBhvr>
                                      <p:to>
                                        <p:strVal val="visible"/>
                                      </p:to>
                                    </p:set>
                                    <p:animEffect transition="in" filter="wipe(left)">
                                      <p:cBhvr>
                                        <p:cTn id="16" dur="500"/>
                                        <p:tgtEl>
                                          <p:spTgt spid="50208"/>
                                        </p:tgtEl>
                                      </p:cBhvr>
                                    </p:animEffec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50211"/>
                                        </p:tgtEl>
                                        <p:attrNameLst>
                                          <p:attrName>style.visibility</p:attrName>
                                        </p:attrNameLst>
                                      </p:cBhvr>
                                      <p:to>
                                        <p:strVal val="visible"/>
                                      </p:to>
                                    </p:set>
                                    <p:anim calcmode="lin" valueType="num">
                                      <p:cBhvr additive="base">
                                        <p:cTn id="25" dur="1000" fill="hold"/>
                                        <p:tgtEl>
                                          <p:spTgt spid="50211"/>
                                        </p:tgtEl>
                                        <p:attrNameLst>
                                          <p:attrName>ppt_x</p:attrName>
                                        </p:attrNameLst>
                                      </p:cBhvr>
                                      <p:tavLst>
                                        <p:tav tm="0">
                                          <p:val>
                                            <p:strVal val="1+#ppt_w/2"/>
                                          </p:val>
                                        </p:tav>
                                        <p:tav tm="100000">
                                          <p:val>
                                            <p:strVal val="#ppt_x"/>
                                          </p:val>
                                        </p:tav>
                                      </p:tavLst>
                                    </p:anim>
                                    <p:anim calcmode="lin" valueType="num">
                                      <p:cBhvr additive="base">
                                        <p:cTn id="26" dur="1000" fill="hold"/>
                                        <p:tgtEl>
                                          <p:spTgt spid="50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08" grpId="0" animBg="1"/>
      <p:bldP spid="502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7"/>
          <p:cNvSpPr>
            <a:spLocks noGrp="1" noChangeArrowheads="1"/>
          </p:cNvSpPr>
          <p:nvPr>
            <p:ph type="title" idx="4294967295"/>
          </p:nvPr>
        </p:nvSpPr>
        <p:spPr>
          <a:xfrm>
            <a:off x="542925" y="147638"/>
            <a:ext cx="6694488" cy="517525"/>
          </a:xfrm>
        </p:spPr>
        <p:txBody>
          <a:bodyPr anchor="b"/>
          <a:lstStyle/>
          <a:p>
            <a:pPr eaLnBrk="1" hangingPunct="1"/>
            <a:r>
              <a:rPr lang="zh-CN" altLang="en-US" sz="3200" b="1"/>
              <a:t>执行下列代码的内存分配</a:t>
            </a:r>
            <a:r>
              <a:rPr lang="en-US" altLang="zh-CN" sz="3200" b="1"/>
              <a:t>2</a:t>
            </a:r>
          </a:p>
        </p:txBody>
      </p:sp>
      <p:sp>
        <p:nvSpPr>
          <p:cNvPr id="50178" name="Rectangle 25"/>
          <p:cNvSpPr>
            <a:spLocks noChangeArrowheads="1"/>
          </p:cNvSpPr>
          <p:nvPr/>
        </p:nvSpPr>
        <p:spPr bwMode="auto">
          <a:xfrm>
            <a:off x="1763713" y="908050"/>
            <a:ext cx="5880100" cy="1016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AutoNum type="arabicPeriod" startAt="4"/>
            </a:pPr>
            <a:r>
              <a:rPr lang="en-US" altLang="zh-CN" sz="2000">
                <a:latin typeface="Verdana" panose="020B0604030504040204" pitchFamily="34" charset="0"/>
              </a:rPr>
              <a:t>    </a:t>
            </a:r>
            <a:r>
              <a:rPr lang="en-US" altLang="zh-CN" sz="2000" b="1">
                <a:latin typeface="Verdana" panose="020B0604030504040204" pitchFamily="34" charset="0"/>
              </a:rPr>
              <a:t>s1.setName("</a:t>
            </a:r>
            <a:r>
              <a:rPr lang="zh-CN" altLang="en-US" sz="2000" b="1">
                <a:latin typeface="Verdana" panose="020B0604030504040204" pitchFamily="34" charset="0"/>
              </a:rPr>
              <a:t>张三</a:t>
            </a:r>
            <a:r>
              <a:rPr lang="en-US" altLang="zh-CN" sz="2000" b="1">
                <a:latin typeface="Verdana" panose="020B0604030504040204" pitchFamily="34" charset="0"/>
              </a:rPr>
              <a:t>");</a:t>
            </a:r>
          </a:p>
          <a:p>
            <a:pPr>
              <a:buFontTx/>
              <a:buAutoNum type="arabicPeriod" startAt="4"/>
            </a:pPr>
            <a:r>
              <a:rPr lang="en-US" altLang="zh-CN" sz="2000" b="1">
                <a:latin typeface="Verdana" panose="020B0604030504040204" pitchFamily="34" charset="0"/>
              </a:rPr>
              <a:t>    s1.setSex('</a:t>
            </a:r>
            <a:r>
              <a:rPr lang="zh-CN" altLang="en-US" sz="2000" b="1">
                <a:latin typeface="Verdana" panose="020B0604030504040204" pitchFamily="34" charset="0"/>
              </a:rPr>
              <a:t>男</a:t>
            </a:r>
            <a:r>
              <a:rPr lang="en-US" altLang="zh-CN" sz="2000" b="1">
                <a:latin typeface="Verdana" panose="020B0604030504040204" pitchFamily="34" charset="0"/>
              </a:rPr>
              <a:t>');</a:t>
            </a:r>
          </a:p>
          <a:p>
            <a:pPr>
              <a:buFontTx/>
              <a:buAutoNum type="arabicPeriod" startAt="4"/>
            </a:pPr>
            <a:r>
              <a:rPr lang="en-US" altLang="zh-CN" sz="2000" b="1">
                <a:latin typeface="Verdana" panose="020B0604030504040204" pitchFamily="34" charset="0"/>
              </a:rPr>
              <a:t>    s1.setStuID(20080201);</a:t>
            </a:r>
          </a:p>
        </p:txBody>
      </p:sp>
      <p:sp>
        <p:nvSpPr>
          <p:cNvPr id="50179" name="AutoShape 36"/>
          <p:cNvSpPr>
            <a:spLocks noChangeArrowheads="1"/>
          </p:cNvSpPr>
          <p:nvPr/>
        </p:nvSpPr>
        <p:spPr bwMode="auto">
          <a:xfrm>
            <a:off x="4443413" y="1989138"/>
            <a:ext cx="3873500" cy="3340100"/>
          </a:xfrm>
          <a:prstGeom prst="roundRect">
            <a:avLst>
              <a:gd name="adj" fmla="val 16667"/>
            </a:avLst>
          </a:prstGeom>
          <a:solidFill>
            <a:srgbClr val="C0C0C0"/>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en-US" sz="1800" b="1">
              <a:latin typeface="Comic Sans MS" panose="030F0702030302020204" pitchFamily="66" charset="0"/>
            </a:endParaRPr>
          </a:p>
        </p:txBody>
      </p:sp>
      <p:sp>
        <p:nvSpPr>
          <p:cNvPr id="50180" name="Rectangle 37"/>
          <p:cNvSpPr>
            <a:spLocks noChangeArrowheads="1"/>
          </p:cNvSpPr>
          <p:nvPr/>
        </p:nvSpPr>
        <p:spPr bwMode="auto">
          <a:xfrm>
            <a:off x="1763713" y="2014538"/>
            <a:ext cx="1655762" cy="3276600"/>
          </a:xfrm>
          <a:prstGeom prst="rect">
            <a:avLst/>
          </a:prstGeom>
          <a:solidFill>
            <a:srgbClr val="C0C0C0"/>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800">
              <a:latin typeface="Verdana" panose="020B0604030504040204" pitchFamily="34" charset="0"/>
            </a:endParaRPr>
          </a:p>
        </p:txBody>
      </p:sp>
      <p:sp>
        <p:nvSpPr>
          <p:cNvPr id="50181" name="Rectangle 38"/>
          <p:cNvSpPr>
            <a:spLocks noChangeArrowheads="1"/>
          </p:cNvSpPr>
          <p:nvPr/>
        </p:nvSpPr>
        <p:spPr bwMode="auto">
          <a:xfrm>
            <a:off x="1763713" y="5367338"/>
            <a:ext cx="203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a:latin typeface="Comic Sans MS" panose="030F0702030302020204" pitchFamily="66" charset="0"/>
              </a:rPr>
              <a:t>堆栈内存</a:t>
            </a:r>
          </a:p>
        </p:txBody>
      </p:sp>
      <p:sp>
        <p:nvSpPr>
          <p:cNvPr id="50182" name="Rectangle 39"/>
          <p:cNvSpPr>
            <a:spLocks noChangeArrowheads="1"/>
          </p:cNvSpPr>
          <p:nvPr/>
        </p:nvSpPr>
        <p:spPr bwMode="auto">
          <a:xfrm>
            <a:off x="5287963" y="5443538"/>
            <a:ext cx="302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a:latin typeface="Comic Sans MS" panose="030F0702030302020204" pitchFamily="66" charset="0"/>
              </a:rPr>
              <a:t>堆内存</a:t>
            </a:r>
          </a:p>
        </p:txBody>
      </p:sp>
      <p:sp>
        <p:nvSpPr>
          <p:cNvPr id="50183" name="Rectangle 41"/>
          <p:cNvSpPr>
            <a:spLocks noChangeArrowheads="1"/>
          </p:cNvSpPr>
          <p:nvPr/>
        </p:nvSpPr>
        <p:spPr bwMode="auto">
          <a:xfrm>
            <a:off x="1887538" y="3932238"/>
            <a:ext cx="1460500" cy="406400"/>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800" b="1">
                <a:latin typeface="Comic Sans MS" panose="030F0702030302020204" pitchFamily="66" charset="0"/>
              </a:rPr>
              <a:t>0X99F31244</a:t>
            </a:r>
          </a:p>
        </p:txBody>
      </p:sp>
      <p:sp>
        <p:nvSpPr>
          <p:cNvPr id="50184" name="Rectangle 42"/>
          <p:cNvSpPr>
            <a:spLocks noChangeArrowheads="1"/>
          </p:cNvSpPr>
          <p:nvPr/>
        </p:nvSpPr>
        <p:spPr bwMode="auto">
          <a:xfrm>
            <a:off x="684213" y="3952875"/>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latin typeface="Comic Sans MS" panose="030F0702030302020204" pitchFamily="66" charset="0"/>
              </a:rPr>
              <a:t>       s1</a:t>
            </a:r>
          </a:p>
        </p:txBody>
      </p:sp>
      <p:sp>
        <p:nvSpPr>
          <p:cNvPr id="50185" name="Freeform 52"/>
          <p:cNvSpPr>
            <a:spLocks/>
          </p:cNvSpPr>
          <p:nvPr/>
        </p:nvSpPr>
        <p:spPr bwMode="auto">
          <a:xfrm>
            <a:off x="3287713" y="3875088"/>
            <a:ext cx="2220912" cy="201612"/>
          </a:xfrm>
          <a:custGeom>
            <a:avLst/>
            <a:gdLst>
              <a:gd name="T0" fmla="*/ 0 w 1576"/>
              <a:gd name="T1" fmla="*/ 2147483647 h 220"/>
              <a:gd name="T2" fmla="*/ 2147483647 w 1576"/>
              <a:gd name="T3" fmla="*/ 2147483647 h 220"/>
              <a:gd name="T4" fmla="*/ 2147483647 w 1576"/>
              <a:gd name="T5" fmla="*/ 2147483647 h 220"/>
              <a:gd name="T6" fmla="*/ 0 60000 65536"/>
              <a:gd name="T7" fmla="*/ 0 60000 65536"/>
              <a:gd name="T8" fmla="*/ 0 60000 65536"/>
              <a:gd name="T9" fmla="*/ 0 w 1576"/>
              <a:gd name="T10" fmla="*/ 0 h 220"/>
              <a:gd name="T11" fmla="*/ 1576 w 1576"/>
              <a:gd name="T12" fmla="*/ 220 h 220"/>
            </a:gdLst>
            <a:ahLst/>
            <a:cxnLst>
              <a:cxn ang="T6">
                <a:pos x="T0" y="T1"/>
              </a:cxn>
              <a:cxn ang="T7">
                <a:pos x="T2" y="T3"/>
              </a:cxn>
              <a:cxn ang="T8">
                <a:pos x="T4" y="T5"/>
              </a:cxn>
            </a:cxnLst>
            <a:rect l="T9" t="T10" r="T11" b="T12"/>
            <a:pathLst>
              <a:path w="1576" h="220">
                <a:moveTo>
                  <a:pt x="0" y="148"/>
                </a:moveTo>
                <a:cubicBezTo>
                  <a:pt x="160" y="74"/>
                  <a:pt x="321" y="0"/>
                  <a:pt x="584" y="12"/>
                </a:cubicBezTo>
                <a:cubicBezTo>
                  <a:pt x="847" y="24"/>
                  <a:pt x="1411" y="185"/>
                  <a:pt x="1576" y="220"/>
                </a:cubicBezTo>
              </a:path>
            </a:pathLst>
          </a:custGeom>
          <a:noFill/>
          <a:ln w="25400">
            <a:solidFill>
              <a:schemeClr val="tx1"/>
            </a:solidFill>
            <a:miter lim="800000"/>
            <a:headEnd/>
            <a:tailEnd type="triangle" w="lg"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50186" name="Group 59"/>
          <p:cNvGrpSpPr>
            <a:grpSpLocks/>
          </p:cNvGrpSpPr>
          <p:nvPr/>
        </p:nvGrpSpPr>
        <p:grpSpPr bwMode="auto">
          <a:xfrm>
            <a:off x="4373563" y="3724275"/>
            <a:ext cx="3727450" cy="1503363"/>
            <a:chOff x="2755" y="2346"/>
            <a:chExt cx="2348" cy="947"/>
          </a:xfrm>
        </p:grpSpPr>
        <p:sp>
          <p:nvSpPr>
            <p:cNvPr id="50187" name="Rectangle 50"/>
            <p:cNvSpPr>
              <a:spLocks noChangeArrowheads="1"/>
            </p:cNvSpPr>
            <p:nvPr/>
          </p:nvSpPr>
          <p:spPr bwMode="auto">
            <a:xfrm>
              <a:off x="2789" y="3022"/>
              <a:ext cx="5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latin typeface="Comic Sans MS" panose="030F0702030302020204" pitchFamily="66" charset="0"/>
                </a:rPr>
                <a:t>stuID</a:t>
              </a:r>
            </a:p>
          </p:txBody>
        </p:sp>
        <p:grpSp>
          <p:nvGrpSpPr>
            <p:cNvPr id="50188" name="Group 58"/>
            <p:cNvGrpSpPr>
              <a:grpSpLocks/>
            </p:cNvGrpSpPr>
            <p:nvPr/>
          </p:nvGrpSpPr>
          <p:grpSpPr bwMode="auto">
            <a:xfrm>
              <a:off x="2755" y="2346"/>
              <a:ext cx="2348" cy="947"/>
              <a:chOff x="2891" y="2437"/>
              <a:chExt cx="2348" cy="947"/>
            </a:xfrm>
          </p:grpSpPr>
          <p:sp>
            <p:nvSpPr>
              <p:cNvPr id="50189" name="AutoShape 44"/>
              <p:cNvSpPr>
                <a:spLocks noChangeArrowheads="1"/>
              </p:cNvSpPr>
              <p:nvPr/>
            </p:nvSpPr>
            <p:spPr bwMode="auto">
              <a:xfrm>
                <a:off x="3507" y="2688"/>
                <a:ext cx="1076" cy="696"/>
              </a:xfrm>
              <a:prstGeom prst="roundRect">
                <a:avLst>
                  <a:gd name="adj" fmla="val 16667"/>
                </a:avLst>
              </a:prstGeom>
              <a:solidFill>
                <a:srgbClr val="C0C0C0"/>
              </a:solidFill>
              <a:ln w="15875">
                <a:solidFill>
                  <a:srgbClr val="008000"/>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800">
                  <a:latin typeface="Verdana" panose="020B0604030504040204" pitchFamily="34" charset="0"/>
                </a:endParaRPr>
              </a:p>
            </p:txBody>
          </p:sp>
          <p:sp>
            <p:nvSpPr>
              <p:cNvPr id="50190" name="Rectangle 46"/>
              <p:cNvSpPr>
                <a:spLocks noChangeArrowheads="1"/>
              </p:cNvSpPr>
              <p:nvPr/>
            </p:nvSpPr>
            <p:spPr bwMode="auto">
              <a:xfrm>
                <a:off x="3560" y="2931"/>
                <a:ext cx="977" cy="184"/>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800" b="1"/>
                  <a:t>’</a:t>
                </a:r>
                <a:r>
                  <a:rPr lang="zh-CN" altLang="en-US" sz="1800" b="1">
                    <a:latin typeface="Verdana" panose="020B0604030504040204" pitchFamily="34" charset="0"/>
                  </a:rPr>
                  <a:t>男</a:t>
                </a:r>
                <a:r>
                  <a:rPr lang="zh-CN" altLang="en-US" sz="1800" b="1"/>
                  <a:t>’</a:t>
                </a:r>
                <a:endParaRPr lang="zh-CN" altLang="en-US" sz="1800" b="1">
                  <a:latin typeface="Verdana" panose="020B0604030504040204" pitchFamily="34" charset="0"/>
                </a:endParaRPr>
              </a:p>
            </p:txBody>
          </p:sp>
          <p:sp>
            <p:nvSpPr>
              <p:cNvPr id="50191" name="Rectangle 47"/>
              <p:cNvSpPr>
                <a:spLocks noChangeArrowheads="1"/>
              </p:cNvSpPr>
              <p:nvPr/>
            </p:nvSpPr>
            <p:spPr bwMode="auto">
              <a:xfrm>
                <a:off x="3551" y="3152"/>
                <a:ext cx="977" cy="184"/>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800" b="1">
                    <a:latin typeface="Verdana" panose="020B0604030504040204" pitchFamily="34" charset="0"/>
                  </a:rPr>
                  <a:t>20080201</a:t>
                </a:r>
              </a:p>
            </p:txBody>
          </p:sp>
          <p:sp>
            <p:nvSpPr>
              <p:cNvPr id="50192" name="Rectangle 48"/>
              <p:cNvSpPr>
                <a:spLocks noChangeArrowheads="1"/>
              </p:cNvSpPr>
              <p:nvPr/>
            </p:nvSpPr>
            <p:spPr bwMode="auto">
              <a:xfrm>
                <a:off x="2997" y="2725"/>
                <a:ext cx="5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latin typeface="Comic Sans MS" panose="030F0702030302020204" pitchFamily="66" charset="0"/>
                  </a:rPr>
                  <a:t>name</a:t>
                </a:r>
              </a:p>
            </p:txBody>
          </p:sp>
          <p:sp>
            <p:nvSpPr>
              <p:cNvPr id="50193" name="Rectangle 49"/>
              <p:cNvSpPr>
                <a:spLocks noChangeArrowheads="1"/>
              </p:cNvSpPr>
              <p:nvPr/>
            </p:nvSpPr>
            <p:spPr bwMode="auto">
              <a:xfrm>
                <a:off x="2891" y="2933"/>
                <a:ext cx="5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latin typeface="Comic Sans MS" panose="030F0702030302020204" pitchFamily="66" charset="0"/>
                  </a:rPr>
                  <a:t>   sex</a:t>
                </a:r>
              </a:p>
            </p:txBody>
          </p:sp>
          <p:sp>
            <p:nvSpPr>
              <p:cNvPr id="50194" name="Rectangle 51"/>
              <p:cNvSpPr>
                <a:spLocks noChangeArrowheads="1"/>
              </p:cNvSpPr>
              <p:nvPr/>
            </p:nvSpPr>
            <p:spPr bwMode="auto">
              <a:xfrm>
                <a:off x="3710" y="2437"/>
                <a:ext cx="6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solidFill>
                      <a:srgbClr val="04049A"/>
                    </a:solidFill>
                    <a:latin typeface="Comic Sans MS" panose="030F0702030302020204" pitchFamily="66" charset="0"/>
                  </a:rPr>
                  <a:t>Student</a:t>
                </a:r>
              </a:p>
            </p:txBody>
          </p:sp>
          <p:sp>
            <p:nvSpPr>
              <p:cNvPr id="50195" name="AutoShape 53"/>
              <p:cNvSpPr>
                <a:spLocks noChangeArrowheads="1"/>
              </p:cNvSpPr>
              <p:nvPr/>
            </p:nvSpPr>
            <p:spPr bwMode="auto">
              <a:xfrm>
                <a:off x="4694" y="2795"/>
                <a:ext cx="499" cy="318"/>
              </a:xfrm>
              <a:prstGeom prst="roundRect">
                <a:avLst>
                  <a:gd name="adj" fmla="val 16667"/>
                </a:avLst>
              </a:prstGeom>
              <a:solidFill>
                <a:schemeClr val="accent1"/>
              </a:solidFill>
              <a:ln w="9525">
                <a:solidFill>
                  <a:srgbClr val="808000"/>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a:t>
                </a:r>
                <a:r>
                  <a:rPr lang="zh-CN" altLang="en-US" sz="1800">
                    <a:latin typeface="Verdana" panose="020B0604030504040204" pitchFamily="34" charset="0"/>
                  </a:rPr>
                  <a:t>张三</a:t>
                </a:r>
                <a:r>
                  <a:rPr lang="zh-CN" altLang="en-US" sz="1800"/>
                  <a:t>”</a:t>
                </a:r>
                <a:endParaRPr lang="zh-CN" altLang="en-US" sz="1800">
                  <a:latin typeface="Verdana" panose="020B0604030504040204" pitchFamily="34" charset="0"/>
                </a:endParaRPr>
              </a:p>
            </p:txBody>
          </p:sp>
          <p:sp>
            <p:nvSpPr>
              <p:cNvPr id="50196" name="Rectangle 56"/>
              <p:cNvSpPr>
                <a:spLocks noChangeArrowheads="1"/>
              </p:cNvSpPr>
              <p:nvPr/>
            </p:nvSpPr>
            <p:spPr bwMode="auto">
              <a:xfrm>
                <a:off x="3560" y="2704"/>
                <a:ext cx="977" cy="184"/>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800" b="1">
                    <a:latin typeface="Verdana" panose="020B0604030504040204" pitchFamily="34" charset="0"/>
                  </a:rPr>
                  <a:t>0x99F3B120</a:t>
                </a:r>
              </a:p>
            </p:txBody>
          </p:sp>
          <p:sp>
            <p:nvSpPr>
              <p:cNvPr id="50197" name="Rectangle 57"/>
              <p:cNvSpPr>
                <a:spLocks noChangeArrowheads="1"/>
              </p:cNvSpPr>
              <p:nvPr/>
            </p:nvSpPr>
            <p:spPr bwMode="auto">
              <a:xfrm>
                <a:off x="4695" y="2564"/>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solidFill>
                      <a:srgbClr val="04049A"/>
                    </a:solidFill>
                    <a:latin typeface="Comic Sans MS" panose="030F0702030302020204" pitchFamily="66" charset="0"/>
                  </a:rPr>
                  <a:t>String</a:t>
                </a:r>
              </a:p>
            </p:txBody>
          </p:sp>
          <p:sp>
            <p:nvSpPr>
              <p:cNvPr id="50198" name="Freeform 54"/>
              <p:cNvSpPr>
                <a:spLocks/>
              </p:cNvSpPr>
              <p:nvPr/>
            </p:nvSpPr>
            <p:spPr bwMode="auto">
              <a:xfrm rot="-306130">
                <a:off x="4419" y="2646"/>
                <a:ext cx="454" cy="136"/>
              </a:xfrm>
              <a:custGeom>
                <a:avLst/>
                <a:gdLst>
                  <a:gd name="T0" fmla="*/ 0 w 1576"/>
                  <a:gd name="T1" fmla="*/ 1 h 220"/>
                  <a:gd name="T2" fmla="*/ 0 w 1576"/>
                  <a:gd name="T3" fmla="*/ 1 h 220"/>
                  <a:gd name="T4" fmla="*/ 0 w 1576"/>
                  <a:gd name="T5" fmla="*/ 1 h 220"/>
                  <a:gd name="T6" fmla="*/ 0 60000 65536"/>
                  <a:gd name="T7" fmla="*/ 0 60000 65536"/>
                  <a:gd name="T8" fmla="*/ 0 60000 65536"/>
                  <a:gd name="T9" fmla="*/ 0 w 1576"/>
                  <a:gd name="T10" fmla="*/ 0 h 220"/>
                  <a:gd name="T11" fmla="*/ 1576 w 1576"/>
                  <a:gd name="T12" fmla="*/ 220 h 220"/>
                </a:gdLst>
                <a:ahLst/>
                <a:cxnLst>
                  <a:cxn ang="T6">
                    <a:pos x="T0" y="T1"/>
                  </a:cxn>
                  <a:cxn ang="T7">
                    <a:pos x="T2" y="T3"/>
                  </a:cxn>
                  <a:cxn ang="T8">
                    <a:pos x="T4" y="T5"/>
                  </a:cxn>
                </a:cxnLst>
                <a:rect l="T9" t="T10" r="T11" b="T12"/>
                <a:pathLst>
                  <a:path w="1576" h="220">
                    <a:moveTo>
                      <a:pt x="0" y="148"/>
                    </a:moveTo>
                    <a:cubicBezTo>
                      <a:pt x="160" y="74"/>
                      <a:pt x="321" y="0"/>
                      <a:pt x="584" y="12"/>
                    </a:cubicBezTo>
                    <a:cubicBezTo>
                      <a:pt x="847" y="24"/>
                      <a:pt x="1411" y="185"/>
                      <a:pt x="1576" y="220"/>
                    </a:cubicBezTo>
                  </a:path>
                </a:pathLst>
              </a:custGeom>
              <a:noFill/>
              <a:ln w="25400">
                <a:solidFill>
                  <a:schemeClr val="tx1"/>
                </a:solidFill>
                <a:miter lim="800000"/>
                <a:headEnd/>
                <a:tailEnd type="triangle" w="lg"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527050" y="119063"/>
            <a:ext cx="6694488" cy="517525"/>
          </a:xfrm>
        </p:spPr>
        <p:txBody>
          <a:bodyPr anchor="b"/>
          <a:lstStyle/>
          <a:p>
            <a:pPr eaLnBrk="1" hangingPunct="1"/>
            <a:r>
              <a:rPr lang="zh-CN" altLang="en-US" sz="3200" b="1"/>
              <a:t>执行下列代码的内存分配</a:t>
            </a:r>
            <a:r>
              <a:rPr lang="en-US" altLang="zh-CN" sz="3200" b="1"/>
              <a:t>3</a:t>
            </a:r>
          </a:p>
        </p:txBody>
      </p:sp>
      <p:sp>
        <p:nvSpPr>
          <p:cNvPr id="51202" name="Rectangle 3"/>
          <p:cNvSpPr>
            <a:spLocks noChangeArrowheads="1"/>
          </p:cNvSpPr>
          <p:nvPr/>
        </p:nvSpPr>
        <p:spPr bwMode="auto">
          <a:xfrm>
            <a:off x="1763713" y="908050"/>
            <a:ext cx="5880100" cy="708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AutoNum type="arabicPeriod" startAt="7"/>
            </a:pPr>
            <a:r>
              <a:rPr lang="en-US" altLang="zh-CN" sz="2000">
                <a:latin typeface="Verdana" panose="020B0604030504040204" pitchFamily="34" charset="0"/>
              </a:rPr>
              <a:t>    </a:t>
            </a:r>
            <a:r>
              <a:rPr lang="en-US" altLang="zh-CN" sz="2000" b="1">
                <a:latin typeface="Verdana" panose="020B0604030504040204" pitchFamily="34" charset="0"/>
              </a:rPr>
              <a:t>Student s2=new Student("</a:t>
            </a:r>
            <a:r>
              <a:rPr lang="zh-CN" altLang="en-US" sz="2000" b="1">
                <a:latin typeface="Verdana" panose="020B0604030504040204" pitchFamily="34" charset="0"/>
              </a:rPr>
              <a:t>李四</a:t>
            </a:r>
            <a:r>
              <a:rPr lang="en-US" altLang="zh-CN" sz="2000" b="1">
                <a:latin typeface="Verdana" panose="020B0604030504040204" pitchFamily="34" charset="0"/>
              </a:rPr>
              <a:t>",</a:t>
            </a:r>
            <a:r>
              <a:rPr lang="en-US" altLang="zh-CN" sz="2000" b="1"/>
              <a:t>’</a:t>
            </a:r>
            <a:r>
              <a:rPr lang="zh-CN" altLang="en-US" sz="2000" b="1">
                <a:latin typeface="Verdana" panose="020B0604030504040204" pitchFamily="34" charset="0"/>
              </a:rPr>
              <a:t>男</a:t>
            </a:r>
            <a:r>
              <a:rPr lang="zh-CN" altLang="en-US" sz="2000" b="1"/>
              <a:t>’</a:t>
            </a:r>
            <a:r>
              <a:rPr lang="en-US" altLang="zh-CN" sz="2000" b="1">
                <a:latin typeface="Verdana" panose="020B0604030504040204" pitchFamily="34" charset="0"/>
              </a:rPr>
              <a:t>,20080301);</a:t>
            </a:r>
          </a:p>
        </p:txBody>
      </p:sp>
      <p:sp>
        <p:nvSpPr>
          <p:cNvPr id="51203" name="AutoShape 5"/>
          <p:cNvSpPr>
            <a:spLocks noChangeArrowheads="1"/>
          </p:cNvSpPr>
          <p:nvPr/>
        </p:nvSpPr>
        <p:spPr bwMode="auto">
          <a:xfrm>
            <a:off x="4298950" y="1916113"/>
            <a:ext cx="3873500" cy="3340100"/>
          </a:xfrm>
          <a:prstGeom prst="roundRect">
            <a:avLst>
              <a:gd name="adj" fmla="val 16667"/>
            </a:avLst>
          </a:prstGeom>
          <a:solidFill>
            <a:srgbClr val="C0C0C0"/>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en-US" sz="1800" b="1">
              <a:latin typeface="Comic Sans MS" panose="030F0702030302020204" pitchFamily="66" charset="0"/>
            </a:endParaRPr>
          </a:p>
        </p:txBody>
      </p:sp>
      <p:sp>
        <p:nvSpPr>
          <p:cNvPr id="51204" name="Rectangle 6"/>
          <p:cNvSpPr>
            <a:spLocks noChangeArrowheads="1"/>
          </p:cNvSpPr>
          <p:nvPr/>
        </p:nvSpPr>
        <p:spPr bwMode="auto">
          <a:xfrm>
            <a:off x="1619250" y="1941513"/>
            <a:ext cx="1655763" cy="3276600"/>
          </a:xfrm>
          <a:prstGeom prst="rect">
            <a:avLst/>
          </a:prstGeom>
          <a:solidFill>
            <a:srgbClr val="C0C0C0"/>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800">
              <a:latin typeface="Verdana" panose="020B0604030504040204" pitchFamily="34" charset="0"/>
            </a:endParaRPr>
          </a:p>
        </p:txBody>
      </p:sp>
      <p:sp>
        <p:nvSpPr>
          <p:cNvPr id="51205" name="Rectangle 7"/>
          <p:cNvSpPr>
            <a:spLocks noChangeArrowheads="1"/>
          </p:cNvSpPr>
          <p:nvPr/>
        </p:nvSpPr>
        <p:spPr bwMode="auto">
          <a:xfrm>
            <a:off x="1619250" y="5294313"/>
            <a:ext cx="203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a:latin typeface="Comic Sans MS" panose="030F0702030302020204" pitchFamily="66" charset="0"/>
              </a:rPr>
              <a:t>堆栈内存</a:t>
            </a:r>
          </a:p>
        </p:txBody>
      </p:sp>
      <p:sp>
        <p:nvSpPr>
          <p:cNvPr id="51206" name="Rectangle 8"/>
          <p:cNvSpPr>
            <a:spLocks noChangeArrowheads="1"/>
          </p:cNvSpPr>
          <p:nvPr/>
        </p:nvSpPr>
        <p:spPr bwMode="auto">
          <a:xfrm>
            <a:off x="5143500" y="5370513"/>
            <a:ext cx="302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a:latin typeface="Comic Sans MS" panose="030F0702030302020204" pitchFamily="66" charset="0"/>
              </a:rPr>
              <a:t>堆内存</a:t>
            </a:r>
          </a:p>
        </p:txBody>
      </p:sp>
      <p:grpSp>
        <p:nvGrpSpPr>
          <p:cNvPr id="51207" name="Group 9"/>
          <p:cNvGrpSpPr>
            <a:grpSpLocks/>
          </p:cNvGrpSpPr>
          <p:nvPr/>
        </p:nvGrpSpPr>
        <p:grpSpPr bwMode="auto">
          <a:xfrm>
            <a:off x="539750" y="3859213"/>
            <a:ext cx="2663825" cy="406400"/>
            <a:chOff x="506" y="2456"/>
            <a:chExt cx="1678" cy="256"/>
          </a:xfrm>
        </p:grpSpPr>
        <p:sp>
          <p:nvSpPr>
            <p:cNvPr id="51238" name="Rectangle 10"/>
            <p:cNvSpPr>
              <a:spLocks noChangeArrowheads="1"/>
            </p:cNvSpPr>
            <p:nvPr/>
          </p:nvSpPr>
          <p:spPr bwMode="auto">
            <a:xfrm>
              <a:off x="1264" y="2456"/>
              <a:ext cx="920" cy="256"/>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800" b="1">
                  <a:latin typeface="Comic Sans MS" panose="030F0702030302020204" pitchFamily="66" charset="0"/>
                </a:rPr>
                <a:t>0X99F31244</a:t>
              </a:r>
            </a:p>
          </p:txBody>
        </p:sp>
        <p:sp>
          <p:nvSpPr>
            <p:cNvPr id="51239" name="Rectangle 11"/>
            <p:cNvSpPr>
              <a:spLocks noChangeArrowheads="1"/>
            </p:cNvSpPr>
            <p:nvPr/>
          </p:nvSpPr>
          <p:spPr bwMode="auto">
            <a:xfrm>
              <a:off x="506" y="2469"/>
              <a:ext cx="7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latin typeface="Comic Sans MS" panose="030F0702030302020204" pitchFamily="66" charset="0"/>
                </a:rPr>
                <a:t>       s1</a:t>
              </a:r>
            </a:p>
          </p:txBody>
        </p:sp>
      </p:grpSp>
      <p:sp>
        <p:nvSpPr>
          <p:cNvPr id="51208" name="Freeform 21"/>
          <p:cNvSpPr>
            <a:spLocks/>
          </p:cNvSpPr>
          <p:nvPr/>
        </p:nvSpPr>
        <p:spPr bwMode="auto">
          <a:xfrm flipV="1">
            <a:off x="3276600" y="4365625"/>
            <a:ext cx="1079500" cy="84138"/>
          </a:xfrm>
          <a:custGeom>
            <a:avLst/>
            <a:gdLst>
              <a:gd name="T0" fmla="*/ 0 w 1576"/>
              <a:gd name="T1" fmla="*/ 2147483647 h 220"/>
              <a:gd name="T2" fmla="*/ 2147483647 w 1576"/>
              <a:gd name="T3" fmla="*/ 2147483647 h 220"/>
              <a:gd name="T4" fmla="*/ 2147483647 w 1576"/>
              <a:gd name="T5" fmla="*/ 2147483647 h 220"/>
              <a:gd name="T6" fmla="*/ 0 60000 65536"/>
              <a:gd name="T7" fmla="*/ 0 60000 65536"/>
              <a:gd name="T8" fmla="*/ 0 60000 65536"/>
              <a:gd name="T9" fmla="*/ 0 w 1576"/>
              <a:gd name="T10" fmla="*/ 0 h 220"/>
              <a:gd name="T11" fmla="*/ 1576 w 1576"/>
              <a:gd name="T12" fmla="*/ 220 h 220"/>
            </a:gdLst>
            <a:ahLst/>
            <a:cxnLst>
              <a:cxn ang="T6">
                <a:pos x="T0" y="T1"/>
              </a:cxn>
              <a:cxn ang="T7">
                <a:pos x="T2" y="T3"/>
              </a:cxn>
              <a:cxn ang="T8">
                <a:pos x="T4" y="T5"/>
              </a:cxn>
            </a:cxnLst>
            <a:rect l="T9" t="T10" r="T11" b="T12"/>
            <a:pathLst>
              <a:path w="1576" h="220">
                <a:moveTo>
                  <a:pt x="0" y="148"/>
                </a:moveTo>
                <a:cubicBezTo>
                  <a:pt x="160" y="74"/>
                  <a:pt x="321" y="0"/>
                  <a:pt x="584" y="12"/>
                </a:cubicBezTo>
                <a:cubicBezTo>
                  <a:pt x="847" y="24"/>
                  <a:pt x="1411" y="185"/>
                  <a:pt x="1576" y="220"/>
                </a:cubicBezTo>
              </a:path>
            </a:pathLst>
          </a:custGeom>
          <a:noFill/>
          <a:ln w="25400">
            <a:solidFill>
              <a:schemeClr val="tx1"/>
            </a:solidFill>
            <a:miter lim="800000"/>
            <a:headEnd/>
            <a:tailEnd type="triangle" w="lg" len="lg"/>
          </a:ln>
          <a:extLst>
            <a:ext uri="{909E8E84-426E-40DD-AFC4-6F175D3DCCD1}">
              <a14:hiddenFill xmlns:a14="http://schemas.microsoft.com/office/drawing/2010/main">
                <a:solidFill>
                  <a:srgbClr val="FFFFFF"/>
                </a:solidFill>
              </a14:hiddenFill>
            </a:ext>
          </a:extLst>
        </p:spPr>
        <p:txBody>
          <a:bodyPr rot="10800000" anchor="ctr"/>
          <a:lstStyle/>
          <a:p>
            <a:endParaRPr lang="zh-CN" altLang="en-US"/>
          </a:p>
        </p:txBody>
      </p:sp>
      <p:grpSp>
        <p:nvGrpSpPr>
          <p:cNvPr id="3" name="Group 25"/>
          <p:cNvGrpSpPr>
            <a:grpSpLocks/>
          </p:cNvGrpSpPr>
          <p:nvPr/>
        </p:nvGrpSpPr>
        <p:grpSpPr bwMode="auto">
          <a:xfrm>
            <a:off x="130175" y="3284538"/>
            <a:ext cx="3073400" cy="412750"/>
            <a:chOff x="256" y="2056"/>
            <a:chExt cx="1936" cy="260"/>
          </a:xfrm>
        </p:grpSpPr>
        <p:sp>
          <p:nvSpPr>
            <p:cNvPr id="51236" name="Rectangle 26"/>
            <p:cNvSpPr>
              <a:spLocks noChangeArrowheads="1"/>
            </p:cNvSpPr>
            <p:nvPr/>
          </p:nvSpPr>
          <p:spPr bwMode="auto">
            <a:xfrm>
              <a:off x="1272" y="2056"/>
              <a:ext cx="920" cy="256"/>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800" b="1">
                  <a:latin typeface="Comic Sans MS" panose="030F0702030302020204" pitchFamily="66" charset="0"/>
                </a:rPr>
                <a:t>0X99F03312</a:t>
              </a:r>
            </a:p>
          </p:txBody>
        </p:sp>
        <p:sp>
          <p:nvSpPr>
            <p:cNvPr id="51237" name="Rectangle 27"/>
            <p:cNvSpPr>
              <a:spLocks noChangeArrowheads="1"/>
            </p:cNvSpPr>
            <p:nvPr/>
          </p:nvSpPr>
          <p:spPr bwMode="auto">
            <a:xfrm>
              <a:off x="256" y="2085"/>
              <a:ext cx="10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latin typeface="Comic Sans MS" panose="030F0702030302020204" pitchFamily="66" charset="0"/>
                </a:rPr>
                <a:t>          s2</a:t>
              </a:r>
            </a:p>
          </p:txBody>
        </p:sp>
      </p:grpSp>
      <p:grpSp>
        <p:nvGrpSpPr>
          <p:cNvPr id="51210" name="Group 41"/>
          <p:cNvGrpSpPr>
            <a:grpSpLocks/>
          </p:cNvGrpSpPr>
          <p:nvPr/>
        </p:nvGrpSpPr>
        <p:grpSpPr bwMode="auto">
          <a:xfrm>
            <a:off x="4229100" y="3651250"/>
            <a:ext cx="3727450" cy="1503363"/>
            <a:chOff x="2891" y="2437"/>
            <a:chExt cx="2348" cy="947"/>
          </a:xfrm>
        </p:grpSpPr>
        <p:sp>
          <p:nvSpPr>
            <p:cNvPr id="51226" name="AutoShape 42"/>
            <p:cNvSpPr>
              <a:spLocks noChangeArrowheads="1"/>
            </p:cNvSpPr>
            <p:nvPr/>
          </p:nvSpPr>
          <p:spPr bwMode="auto">
            <a:xfrm>
              <a:off x="3507" y="2688"/>
              <a:ext cx="1076" cy="696"/>
            </a:xfrm>
            <a:prstGeom prst="roundRect">
              <a:avLst>
                <a:gd name="adj" fmla="val 16667"/>
              </a:avLst>
            </a:prstGeom>
            <a:solidFill>
              <a:srgbClr val="C0C0C0"/>
            </a:solidFill>
            <a:ln w="15875">
              <a:solidFill>
                <a:srgbClr val="008000"/>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800">
                <a:latin typeface="Verdana" panose="020B0604030504040204" pitchFamily="34" charset="0"/>
              </a:endParaRPr>
            </a:p>
          </p:txBody>
        </p:sp>
        <p:sp>
          <p:nvSpPr>
            <p:cNvPr id="51227" name="Rectangle 43"/>
            <p:cNvSpPr>
              <a:spLocks noChangeArrowheads="1"/>
            </p:cNvSpPr>
            <p:nvPr/>
          </p:nvSpPr>
          <p:spPr bwMode="auto">
            <a:xfrm>
              <a:off x="3560" y="2931"/>
              <a:ext cx="977" cy="184"/>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800" b="1"/>
                <a:t>’</a:t>
              </a:r>
              <a:r>
                <a:rPr lang="zh-CN" altLang="en-US" sz="1800" b="1">
                  <a:latin typeface="Verdana" panose="020B0604030504040204" pitchFamily="34" charset="0"/>
                </a:rPr>
                <a:t>男</a:t>
              </a:r>
              <a:r>
                <a:rPr lang="zh-CN" altLang="en-US" sz="1800" b="1"/>
                <a:t>’</a:t>
              </a:r>
              <a:endParaRPr lang="zh-CN" altLang="en-US" sz="1800" b="1">
                <a:latin typeface="Verdana" panose="020B0604030504040204" pitchFamily="34" charset="0"/>
              </a:endParaRPr>
            </a:p>
          </p:txBody>
        </p:sp>
        <p:sp>
          <p:nvSpPr>
            <p:cNvPr id="51228" name="Rectangle 44"/>
            <p:cNvSpPr>
              <a:spLocks noChangeArrowheads="1"/>
            </p:cNvSpPr>
            <p:nvPr/>
          </p:nvSpPr>
          <p:spPr bwMode="auto">
            <a:xfrm>
              <a:off x="3551" y="3152"/>
              <a:ext cx="977" cy="184"/>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800" b="1">
                  <a:latin typeface="Verdana" panose="020B0604030504040204" pitchFamily="34" charset="0"/>
                </a:rPr>
                <a:t>20080201</a:t>
              </a:r>
            </a:p>
          </p:txBody>
        </p:sp>
        <p:sp>
          <p:nvSpPr>
            <p:cNvPr id="51229" name="Rectangle 45"/>
            <p:cNvSpPr>
              <a:spLocks noChangeArrowheads="1"/>
            </p:cNvSpPr>
            <p:nvPr/>
          </p:nvSpPr>
          <p:spPr bwMode="auto">
            <a:xfrm>
              <a:off x="2997" y="2725"/>
              <a:ext cx="5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latin typeface="Comic Sans MS" panose="030F0702030302020204" pitchFamily="66" charset="0"/>
                </a:rPr>
                <a:t>name</a:t>
              </a:r>
            </a:p>
          </p:txBody>
        </p:sp>
        <p:sp>
          <p:nvSpPr>
            <p:cNvPr id="51230" name="Rectangle 46"/>
            <p:cNvSpPr>
              <a:spLocks noChangeArrowheads="1"/>
            </p:cNvSpPr>
            <p:nvPr/>
          </p:nvSpPr>
          <p:spPr bwMode="auto">
            <a:xfrm>
              <a:off x="2891" y="2933"/>
              <a:ext cx="5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latin typeface="Comic Sans MS" panose="030F0702030302020204" pitchFamily="66" charset="0"/>
                </a:rPr>
                <a:t>   sex</a:t>
              </a:r>
            </a:p>
          </p:txBody>
        </p:sp>
        <p:sp>
          <p:nvSpPr>
            <p:cNvPr id="51231" name="Rectangle 47"/>
            <p:cNvSpPr>
              <a:spLocks noChangeArrowheads="1"/>
            </p:cNvSpPr>
            <p:nvPr/>
          </p:nvSpPr>
          <p:spPr bwMode="auto">
            <a:xfrm>
              <a:off x="3710" y="2437"/>
              <a:ext cx="6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solidFill>
                    <a:srgbClr val="04049A"/>
                  </a:solidFill>
                  <a:latin typeface="Comic Sans MS" panose="030F0702030302020204" pitchFamily="66" charset="0"/>
                </a:rPr>
                <a:t>Student</a:t>
              </a:r>
            </a:p>
          </p:txBody>
        </p:sp>
        <p:sp>
          <p:nvSpPr>
            <p:cNvPr id="51232" name="AutoShape 48"/>
            <p:cNvSpPr>
              <a:spLocks noChangeArrowheads="1"/>
            </p:cNvSpPr>
            <p:nvPr/>
          </p:nvSpPr>
          <p:spPr bwMode="auto">
            <a:xfrm>
              <a:off x="4694" y="2795"/>
              <a:ext cx="499" cy="318"/>
            </a:xfrm>
            <a:prstGeom prst="roundRect">
              <a:avLst>
                <a:gd name="adj" fmla="val 16667"/>
              </a:avLst>
            </a:prstGeom>
            <a:solidFill>
              <a:schemeClr val="accent1"/>
            </a:solidFill>
            <a:ln w="9525">
              <a:solidFill>
                <a:srgbClr val="808000"/>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a:t>
              </a:r>
              <a:r>
                <a:rPr lang="zh-CN" altLang="en-US" sz="1800">
                  <a:latin typeface="Verdana" panose="020B0604030504040204" pitchFamily="34" charset="0"/>
                </a:rPr>
                <a:t>张三</a:t>
              </a:r>
              <a:r>
                <a:rPr lang="zh-CN" altLang="en-US" sz="1800"/>
                <a:t>”</a:t>
              </a:r>
              <a:endParaRPr lang="zh-CN" altLang="en-US" sz="1800">
                <a:latin typeface="Verdana" panose="020B0604030504040204" pitchFamily="34" charset="0"/>
              </a:endParaRPr>
            </a:p>
          </p:txBody>
        </p:sp>
        <p:sp>
          <p:nvSpPr>
            <p:cNvPr id="51233" name="Rectangle 49"/>
            <p:cNvSpPr>
              <a:spLocks noChangeArrowheads="1"/>
            </p:cNvSpPr>
            <p:nvPr/>
          </p:nvSpPr>
          <p:spPr bwMode="auto">
            <a:xfrm>
              <a:off x="3560" y="2704"/>
              <a:ext cx="977" cy="184"/>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800" b="1">
                  <a:latin typeface="Verdana" panose="020B0604030504040204" pitchFamily="34" charset="0"/>
                </a:rPr>
                <a:t>0x99F3B120</a:t>
              </a:r>
            </a:p>
          </p:txBody>
        </p:sp>
        <p:sp>
          <p:nvSpPr>
            <p:cNvPr id="51234" name="Rectangle 50"/>
            <p:cNvSpPr>
              <a:spLocks noChangeArrowheads="1"/>
            </p:cNvSpPr>
            <p:nvPr/>
          </p:nvSpPr>
          <p:spPr bwMode="auto">
            <a:xfrm>
              <a:off x="4695" y="2564"/>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solidFill>
                    <a:srgbClr val="04049A"/>
                  </a:solidFill>
                  <a:latin typeface="Comic Sans MS" panose="030F0702030302020204" pitchFamily="66" charset="0"/>
                </a:rPr>
                <a:t>String</a:t>
              </a:r>
            </a:p>
          </p:txBody>
        </p:sp>
        <p:sp>
          <p:nvSpPr>
            <p:cNvPr id="51235" name="Freeform 51"/>
            <p:cNvSpPr>
              <a:spLocks/>
            </p:cNvSpPr>
            <p:nvPr/>
          </p:nvSpPr>
          <p:spPr bwMode="auto">
            <a:xfrm rot="-306130">
              <a:off x="4419" y="2646"/>
              <a:ext cx="454" cy="136"/>
            </a:xfrm>
            <a:custGeom>
              <a:avLst/>
              <a:gdLst>
                <a:gd name="T0" fmla="*/ 0 w 1576"/>
                <a:gd name="T1" fmla="*/ 1 h 220"/>
                <a:gd name="T2" fmla="*/ 0 w 1576"/>
                <a:gd name="T3" fmla="*/ 1 h 220"/>
                <a:gd name="T4" fmla="*/ 0 w 1576"/>
                <a:gd name="T5" fmla="*/ 1 h 220"/>
                <a:gd name="T6" fmla="*/ 0 60000 65536"/>
                <a:gd name="T7" fmla="*/ 0 60000 65536"/>
                <a:gd name="T8" fmla="*/ 0 60000 65536"/>
                <a:gd name="T9" fmla="*/ 0 w 1576"/>
                <a:gd name="T10" fmla="*/ 0 h 220"/>
                <a:gd name="T11" fmla="*/ 1576 w 1576"/>
                <a:gd name="T12" fmla="*/ 220 h 220"/>
              </a:gdLst>
              <a:ahLst/>
              <a:cxnLst>
                <a:cxn ang="T6">
                  <a:pos x="T0" y="T1"/>
                </a:cxn>
                <a:cxn ang="T7">
                  <a:pos x="T2" y="T3"/>
                </a:cxn>
                <a:cxn ang="T8">
                  <a:pos x="T4" y="T5"/>
                </a:cxn>
              </a:cxnLst>
              <a:rect l="T9" t="T10" r="T11" b="T12"/>
              <a:pathLst>
                <a:path w="1576" h="220">
                  <a:moveTo>
                    <a:pt x="0" y="148"/>
                  </a:moveTo>
                  <a:cubicBezTo>
                    <a:pt x="160" y="74"/>
                    <a:pt x="321" y="0"/>
                    <a:pt x="584" y="12"/>
                  </a:cubicBezTo>
                  <a:cubicBezTo>
                    <a:pt x="847" y="24"/>
                    <a:pt x="1411" y="185"/>
                    <a:pt x="1576" y="220"/>
                  </a:cubicBezTo>
                </a:path>
              </a:pathLst>
            </a:custGeom>
            <a:noFill/>
            <a:ln w="25400">
              <a:solidFill>
                <a:schemeClr val="tx1"/>
              </a:solidFill>
              <a:miter lim="800000"/>
              <a:headEnd/>
              <a:tailEnd type="triangle" w="lg"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53276" name="Freeform 28"/>
          <p:cNvSpPr>
            <a:spLocks/>
          </p:cNvSpPr>
          <p:nvPr/>
        </p:nvSpPr>
        <p:spPr bwMode="auto">
          <a:xfrm rot="-551971">
            <a:off x="3132138" y="2779713"/>
            <a:ext cx="2087562" cy="690562"/>
          </a:xfrm>
          <a:custGeom>
            <a:avLst/>
            <a:gdLst>
              <a:gd name="T0" fmla="*/ 0 w 1600"/>
              <a:gd name="T1" fmla="*/ 2147483647 h 227"/>
              <a:gd name="T2" fmla="*/ 2147483647 w 1600"/>
              <a:gd name="T3" fmla="*/ 2147483647 h 227"/>
              <a:gd name="T4" fmla="*/ 2147483647 w 1600"/>
              <a:gd name="T5" fmla="*/ 2147483647 h 227"/>
              <a:gd name="T6" fmla="*/ 2147483647 w 1600"/>
              <a:gd name="T7" fmla="*/ 0 h 227"/>
              <a:gd name="T8" fmla="*/ 0 60000 65536"/>
              <a:gd name="T9" fmla="*/ 0 60000 65536"/>
              <a:gd name="T10" fmla="*/ 0 60000 65536"/>
              <a:gd name="T11" fmla="*/ 0 60000 65536"/>
              <a:gd name="T12" fmla="*/ 0 w 1600"/>
              <a:gd name="T13" fmla="*/ 0 h 227"/>
              <a:gd name="T14" fmla="*/ 1600 w 1600"/>
              <a:gd name="T15" fmla="*/ 227 h 227"/>
            </a:gdLst>
            <a:ahLst/>
            <a:cxnLst>
              <a:cxn ang="T8">
                <a:pos x="T0" y="T1"/>
              </a:cxn>
              <a:cxn ang="T9">
                <a:pos x="T2" y="T3"/>
              </a:cxn>
              <a:cxn ang="T10">
                <a:pos x="T4" y="T5"/>
              </a:cxn>
              <a:cxn ang="T11">
                <a:pos x="T6" y="T7"/>
              </a:cxn>
            </a:cxnLst>
            <a:rect l="T12" t="T13" r="T14" b="T15"/>
            <a:pathLst>
              <a:path w="1600" h="227">
                <a:moveTo>
                  <a:pt x="0" y="144"/>
                </a:moveTo>
                <a:cubicBezTo>
                  <a:pt x="27" y="182"/>
                  <a:pt x="55" y="221"/>
                  <a:pt x="200" y="224"/>
                </a:cubicBezTo>
                <a:cubicBezTo>
                  <a:pt x="345" y="227"/>
                  <a:pt x="639" y="197"/>
                  <a:pt x="872" y="160"/>
                </a:cubicBezTo>
                <a:cubicBezTo>
                  <a:pt x="1105" y="123"/>
                  <a:pt x="1479" y="27"/>
                  <a:pt x="1600" y="0"/>
                </a:cubicBezTo>
              </a:path>
            </a:pathLst>
          </a:custGeom>
          <a:noFill/>
          <a:ln w="25400">
            <a:solidFill>
              <a:schemeClr val="tx1"/>
            </a:solidFill>
            <a:miter lim="800000"/>
            <a:headEnd/>
            <a:tailEnd type="triangle" w="lg"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1212" name="Rectangle 63"/>
          <p:cNvSpPr>
            <a:spLocks noChangeArrowheads="1"/>
          </p:cNvSpPr>
          <p:nvPr/>
        </p:nvSpPr>
        <p:spPr bwMode="auto">
          <a:xfrm>
            <a:off x="4283075" y="4724400"/>
            <a:ext cx="812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latin typeface="Comic Sans MS" panose="030F0702030302020204" pitchFamily="66" charset="0"/>
              </a:rPr>
              <a:t>stuID</a:t>
            </a:r>
          </a:p>
        </p:txBody>
      </p:sp>
      <p:grpSp>
        <p:nvGrpSpPr>
          <p:cNvPr id="5" name="Group 65"/>
          <p:cNvGrpSpPr>
            <a:grpSpLocks/>
          </p:cNvGrpSpPr>
          <p:nvPr/>
        </p:nvGrpSpPr>
        <p:grpSpPr bwMode="auto">
          <a:xfrm>
            <a:off x="4211638" y="1987550"/>
            <a:ext cx="3727450" cy="1503363"/>
            <a:chOff x="2880" y="1389"/>
            <a:chExt cx="2348" cy="947"/>
          </a:xfrm>
        </p:grpSpPr>
        <p:grpSp>
          <p:nvGrpSpPr>
            <p:cNvPr id="51214" name="Group 52"/>
            <p:cNvGrpSpPr>
              <a:grpSpLocks/>
            </p:cNvGrpSpPr>
            <p:nvPr/>
          </p:nvGrpSpPr>
          <p:grpSpPr bwMode="auto">
            <a:xfrm>
              <a:off x="2880" y="1389"/>
              <a:ext cx="2348" cy="947"/>
              <a:chOff x="2891" y="2437"/>
              <a:chExt cx="2348" cy="947"/>
            </a:xfrm>
          </p:grpSpPr>
          <p:sp>
            <p:nvSpPr>
              <p:cNvPr id="51216" name="AutoShape 53"/>
              <p:cNvSpPr>
                <a:spLocks noChangeArrowheads="1"/>
              </p:cNvSpPr>
              <p:nvPr/>
            </p:nvSpPr>
            <p:spPr bwMode="auto">
              <a:xfrm>
                <a:off x="3507" y="2688"/>
                <a:ext cx="1076" cy="696"/>
              </a:xfrm>
              <a:prstGeom prst="roundRect">
                <a:avLst>
                  <a:gd name="adj" fmla="val 16667"/>
                </a:avLst>
              </a:prstGeom>
              <a:solidFill>
                <a:srgbClr val="C0C0C0"/>
              </a:solidFill>
              <a:ln w="15875">
                <a:solidFill>
                  <a:srgbClr val="008000"/>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sz="1800">
                  <a:latin typeface="Verdana" panose="020B0604030504040204" pitchFamily="34" charset="0"/>
                </a:endParaRPr>
              </a:p>
            </p:txBody>
          </p:sp>
          <p:sp>
            <p:nvSpPr>
              <p:cNvPr id="51217" name="Rectangle 54"/>
              <p:cNvSpPr>
                <a:spLocks noChangeArrowheads="1"/>
              </p:cNvSpPr>
              <p:nvPr/>
            </p:nvSpPr>
            <p:spPr bwMode="auto">
              <a:xfrm>
                <a:off x="3560" y="2931"/>
                <a:ext cx="977" cy="184"/>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800" b="1"/>
                  <a:t>’</a:t>
                </a:r>
                <a:r>
                  <a:rPr lang="zh-CN" altLang="en-US" sz="1800" b="1">
                    <a:latin typeface="Verdana" panose="020B0604030504040204" pitchFamily="34" charset="0"/>
                  </a:rPr>
                  <a:t>男</a:t>
                </a:r>
                <a:r>
                  <a:rPr lang="zh-CN" altLang="en-US" sz="1800" b="1"/>
                  <a:t>’</a:t>
                </a:r>
                <a:endParaRPr lang="zh-CN" altLang="en-US" sz="1800" b="1">
                  <a:latin typeface="Verdana" panose="020B0604030504040204" pitchFamily="34" charset="0"/>
                </a:endParaRPr>
              </a:p>
            </p:txBody>
          </p:sp>
          <p:sp>
            <p:nvSpPr>
              <p:cNvPr id="51218" name="Rectangle 55"/>
              <p:cNvSpPr>
                <a:spLocks noChangeArrowheads="1"/>
              </p:cNvSpPr>
              <p:nvPr/>
            </p:nvSpPr>
            <p:spPr bwMode="auto">
              <a:xfrm>
                <a:off x="3551" y="3152"/>
                <a:ext cx="977" cy="184"/>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800" b="1">
                    <a:latin typeface="Verdana" panose="020B0604030504040204" pitchFamily="34" charset="0"/>
                  </a:rPr>
                  <a:t>20080301</a:t>
                </a:r>
              </a:p>
            </p:txBody>
          </p:sp>
          <p:sp>
            <p:nvSpPr>
              <p:cNvPr id="51219" name="Rectangle 56"/>
              <p:cNvSpPr>
                <a:spLocks noChangeArrowheads="1"/>
              </p:cNvSpPr>
              <p:nvPr/>
            </p:nvSpPr>
            <p:spPr bwMode="auto">
              <a:xfrm>
                <a:off x="2997" y="2725"/>
                <a:ext cx="5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latin typeface="Comic Sans MS" panose="030F0702030302020204" pitchFamily="66" charset="0"/>
                  </a:rPr>
                  <a:t>name</a:t>
                </a:r>
              </a:p>
            </p:txBody>
          </p:sp>
          <p:sp>
            <p:nvSpPr>
              <p:cNvPr id="51220" name="Rectangle 57"/>
              <p:cNvSpPr>
                <a:spLocks noChangeArrowheads="1"/>
              </p:cNvSpPr>
              <p:nvPr/>
            </p:nvSpPr>
            <p:spPr bwMode="auto">
              <a:xfrm>
                <a:off x="2891" y="2933"/>
                <a:ext cx="5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latin typeface="Comic Sans MS" panose="030F0702030302020204" pitchFamily="66" charset="0"/>
                  </a:rPr>
                  <a:t>   sex</a:t>
                </a:r>
              </a:p>
            </p:txBody>
          </p:sp>
          <p:sp>
            <p:nvSpPr>
              <p:cNvPr id="51221" name="Rectangle 58"/>
              <p:cNvSpPr>
                <a:spLocks noChangeArrowheads="1"/>
              </p:cNvSpPr>
              <p:nvPr/>
            </p:nvSpPr>
            <p:spPr bwMode="auto">
              <a:xfrm>
                <a:off x="3710" y="2437"/>
                <a:ext cx="6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solidFill>
                      <a:srgbClr val="04049A"/>
                    </a:solidFill>
                    <a:latin typeface="Comic Sans MS" panose="030F0702030302020204" pitchFamily="66" charset="0"/>
                  </a:rPr>
                  <a:t>Student</a:t>
                </a:r>
              </a:p>
            </p:txBody>
          </p:sp>
          <p:sp>
            <p:nvSpPr>
              <p:cNvPr id="51222" name="AutoShape 59"/>
              <p:cNvSpPr>
                <a:spLocks noChangeArrowheads="1"/>
              </p:cNvSpPr>
              <p:nvPr/>
            </p:nvSpPr>
            <p:spPr bwMode="auto">
              <a:xfrm>
                <a:off x="4694" y="2795"/>
                <a:ext cx="499" cy="318"/>
              </a:xfrm>
              <a:prstGeom prst="roundRect">
                <a:avLst>
                  <a:gd name="adj" fmla="val 16667"/>
                </a:avLst>
              </a:prstGeom>
              <a:solidFill>
                <a:schemeClr val="accent1"/>
              </a:solidFill>
              <a:ln w="9525">
                <a:solidFill>
                  <a:srgbClr val="808000"/>
                </a:solidFill>
                <a:round/>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800"/>
                  <a:t>“</a:t>
                </a:r>
                <a:r>
                  <a:rPr lang="zh-CN" altLang="en-US" sz="1800">
                    <a:latin typeface="Verdana" panose="020B0604030504040204" pitchFamily="34" charset="0"/>
                  </a:rPr>
                  <a:t>李四</a:t>
                </a:r>
                <a:r>
                  <a:rPr lang="zh-CN" altLang="en-US" sz="1800"/>
                  <a:t>”</a:t>
                </a:r>
                <a:endParaRPr lang="zh-CN" altLang="en-US" sz="1800">
                  <a:latin typeface="Verdana" panose="020B0604030504040204" pitchFamily="34" charset="0"/>
                </a:endParaRPr>
              </a:p>
            </p:txBody>
          </p:sp>
          <p:sp>
            <p:nvSpPr>
              <p:cNvPr id="51223" name="Rectangle 60"/>
              <p:cNvSpPr>
                <a:spLocks noChangeArrowheads="1"/>
              </p:cNvSpPr>
              <p:nvPr/>
            </p:nvSpPr>
            <p:spPr bwMode="auto">
              <a:xfrm>
                <a:off x="3560" y="2704"/>
                <a:ext cx="977" cy="184"/>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800" b="1">
                    <a:latin typeface="Verdana" panose="020B0604030504040204" pitchFamily="34" charset="0"/>
                  </a:rPr>
                  <a:t>0x99F3B21A</a:t>
                </a:r>
              </a:p>
            </p:txBody>
          </p:sp>
          <p:sp>
            <p:nvSpPr>
              <p:cNvPr id="51224" name="Rectangle 61"/>
              <p:cNvSpPr>
                <a:spLocks noChangeArrowheads="1"/>
              </p:cNvSpPr>
              <p:nvPr/>
            </p:nvSpPr>
            <p:spPr bwMode="auto">
              <a:xfrm>
                <a:off x="4695" y="2564"/>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solidFill>
                      <a:srgbClr val="04049A"/>
                    </a:solidFill>
                    <a:latin typeface="Comic Sans MS" panose="030F0702030302020204" pitchFamily="66" charset="0"/>
                  </a:rPr>
                  <a:t>String</a:t>
                </a:r>
              </a:p>
            </p:txBody>
          </p:sp>
          <p:sp>
            <p:nvSpPr>
              <p:cNvPr id="51225" name="Freeform 62"/>
              <p:cNvSpPr>
                <a:spLocks/>
              </p:cNvSpPr>
              <p:nvPr/>
            </p:nvSpPr>
            <p:spPr bwMode="auto">
              <a:xfrm rot="-306130">
                <a:off x="4419" y="2646"/>
                <a:ext cx="454" cy="136"/>
              </a:xfrm>
              <a:custGeom>
                <a:avLst/>
                <a:gdLst>
                  <a:gd name="T0" fmla="*/ 0 w 1576"/>
                  <a:gd name="T1" fmla="*/ 1 h 220"/>
                  <a:gd name="T2" fmla="*/ 0 w 1576"/>
                  <a:gd name="T3" fmla="*/ 1 h 220"/>
                  <a:gd name="T4" fmla="*/ 0 w 1576"/>
                  <a:gd name="T5" fmla="*/ 1 h 220"/>
                  <a:gd name="T6" fmla="*/ 0 60000 65536"/>
                  <a:gd name="T7" fmla="*/ 0 60000 65536"/>
                  <a:gd name="T8" fmla="*/ 0 60000 65536"/>
                  <a:gd name="T9" fmla="*/ 0 w 1576"/>
                  <a:gd name="T10" fmla="*/ 0 h 220"/>
                  <a:gd name="T11" fmla="*/ 1576 w 1576"/>
                  <a:gd name="T12" fmla="*/ 220 h 220"/>
                </a:gdLst>
                <a:ahLst/>
                <a:cxnLst>
                  <a:cxn ang="T6">
                    <a:pos x="T0" y="T1"/>
                  </a:cxn>
                  <a:cxn ang="T7">
                    <a:pos x="T2" y="T3"/>
                  </a:cxn>
                  <a:cxn ang="T8">
                    <a:pos x="T4" y="T5"/>
                  </a:cxn>
                </a:cxnLst>
                <a:rect l="T9" t="T10" r="T11" b="T12"/>
                <a:pathLst>
                  <a:path w="1576" h="220">
                    <a:moveTo>
                      <a:pt x="0" y="148"/>
                    </a:moveTo>
                    <a:cubicBezTo>
                      <a:pt x="160" y="74"/>
                      <a:pt x="321" y="0"/>
                      <a:pt x="584" y="12"/>
                    </a:cubicBezTo>
                    <a:cubicBezTo>
                      <a:pt x="847" y="24"/>
                      <a:pt x="1411" y="185"/>
                      <a:pt x="1576" y="220"/>
                    </a:cubicBezTo>
                  </a:path>
                </a:pathLst>
              </a:custGeom>
              <a:noFill/>
              <a:ln w="25400">
                <a:solidFill>
                  <a:schemeClr val="tx1"/>
                </a:solidFill>
                <a:miter lim="800000"/>
                <a:headEnd/>
                <a:tailEnd type="triangle" w="lg"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51215" name="Rectangle 64"/>
            <p:cNvSpPr>
              <a:spLocks noChangeArrowheads="1"/>
            </p:cNvSpPr>
            <p:nvPr/>
          </p:nvSpPr>
          <p:spPr bwMode="auto">
            <a:xfrm>
              <a:off x="2925" y="2069"/>
              <a:ext cx="5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latin typeface="Comic Sans MS" panose="030F0702030302020204" pitchFamily="66" charset="0"/>
                </a:rPr>
                <a:t>stuID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3276"/>
                                        </p:tgtEl>
                                        <p:attrNameLst>
                                          <p:attrName>style.visibility</p:attrName>
                                        </p:attrNameLst>
                                      </p:cBhvr>
                                      <p:to>
                                        <p:strVal val="visible"/>
                                      </p:to>
                                    </p:set>
                                    <p:animEffect transition="in" filter="wipe(left)">
                                      <p:cBhvr>
                                        <p:cTn id="11" dur="1000"/>
                                        <p:tgtEl>
                                          <p:spTgt spid="53276"/>
                                        </p:tgtEl>
                                      </p:cBhvr>
                                    </p:animEffect>
                                  </p:childTnLst>
                                </p:cTn>
                              </p:par>
                            </p:childTnLst>
                          </p:cTn>
                        </p:par>
                        <p:par>
                          <p:cTn id="12" fill="hold" nodeType="afterGroup">
                            <p:stCondLst>
                              <p:cond delay="15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p:txBody>
          <a:bodyPr anchor="b"/>
          <a:lstStyle/>
          <a:p>
            <a:pPr eaLnBrk="1" hangingPunct="1"/>
            <a:r>
              <a:rPr lang="zh-CN" altLang="en-US" b="1"/>
              <a:t>调用方法的参数传递方式</a:t>
            </a:r>
          </a:p>
        </p:txBody>
      </p:sp>
      <p:sp>
        <p:nvSpPr>
          <p:cNvPr id="46083" name="Rectangle 3"/>
          <p:cNvSpPr>
            <a:spLocks noGrp="1" noChangeArrowheads="1"/>
          </p:cNvSpPr>
          <p:nvPr>
            <p:ph type="body" idx="4294967295"/>
          </p:nvPr>
        </p:nvSpPr>
        <p:spPr>
          <a:xfrm>
            <a:off x="609600" y="1524000"/>
            <a:ext cx="7772400" cy="2643188"/>
          </a:xfrm>
        </p:spPr>
        <p:txBody>
          <a:bodyPr/>
          <a:lstStyle/>
          <a:p>
            <a:pPr marL="0" indent="0" eaLnBrk="1" hangingPunct="1">
              <a:buClr>
                <a:srgbClr val="00FF00"/>
              </a:buClr>
              <a:buFont typeface="Wingdings" panose="05000000000000000000" pitchFamily="2" charset="2"/>
              <a:buChar char="v"/>
            </a:pPr>
            <a:r>
              <a:rPr lang="zh-CN" altLang="en-US" b="1"/>
              <a:t>参数传递方式是值传递，即把实际参数的值传递给形式参数</a:t>
            </a:r>
          </a:p>
          <a:p>
            <a:pPr marL="0" indent="0" eaLnBrk="1" hangingPunct="1"/>
            <a:endParaRPr lang="zh-CN" altLang="en-US" b="1"/>
          </a:p>
          <a:p>
            <a:pPr marL="0" indent="0" eaLnBrk="1" hangingPunct="1">
              <a:buFont typeface="Wingdings" panose="05000000000000000000" pitchFamily="2" charset="2"/>
              <a:buChar char="Ø"/>
            </a:pPr>
            <a:r>
              <a:rPr lang="zh-CN" altLang="en-US" b="1"/>
              <a:t>参数是基本数据类型时，参数的传递为实际值</a:t>
            </a:r>
          </a:p>
          <a:p>
            <a:pPr marL="0" indent="0" eaLnBrk="1" hangingPunct="1">
              <a:buFont typeface="Wingdings" panose="05000000000000000000" pitchFamily="2" charset="2"/>
              <a:buChar char="Ø"/>
            </a:pPr>
            <a:r>
              <a:rPr lang="zh-CN" altLang="en-US" b="1"/>
              <a:t>参数是引用类型时，参数的传递为引用对象的地址值传递</a:t>
            </a:r>
          </a:p>
        </p:txBody>
      </p:sp>
    </p:spTree>
    <p:custDataLst>
      <p:tags r:id="rId1"/>
    </p:custData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p:txBody>
          <a:bodyPr anchor="b"/>
          <a:lstStyle/>
          <a:p>
            <a:pPr eaLnBrk="1" hangingPunct="1"/>
            <a:r>
              <a:rPr lang="zh-CN" altLang="en-US" b="1"/>
              <a:t>例</a:t>
            </a:r>
            <a:r>
              <a:rPr lang="en-US" altLang="zh-CN" b="1"/>
              <a:t>:</a:t>
            </a:r>
            <a:r>
              <a:rPr lang="zh-CN" altLang="en-US" b="1"/>
              <a:t>方法调用的参数传递</a:t>
            </a:r>
          </a:p>
        </p:txBody>
      </p:sp>
      <p:sp>
        <p:nvSpPr>
          <p:cNvPr id="47107" name="Rectangle 3"/>
          <p:cNvSpPr>
            <a:spLocks noGrp="1" noChangeArrowheads="1"/>
          </p:cNvSpPr>
          <p:nvPr>
            <p:ph type="body" idx="4294967295"/>
          </p:nvPr>
        </p:nvSpPr>
        <p:spPr>
          <a:xfrm>
            <a:off x="533400" y="1209675"/>
            <a:ext cx="8001000" cy="4413250"/>
          </a:xfrm>
        </p:spPr>
        <p:txBody>
          <a:bodyPr/>
          <a:lstStyle/>
          <a:p>
            <a:pPr marL="571500" indent="-571500" eaLnBrk="1" hangingPunct="1">
              <a:lnSpc>
                <a:spcPct val="80000"/>
              </a:lnSpc>
              <a:buFont typeface="Monotype Sorts" pitchFamily="1" charset="2"/>
              <a:buAutoNum type="arabicPeriod"/>
            </a:pPr>
            <a:r>
              <a:rPr lang="en-US" altLang="zh-CN" sz="2000" b="1" dirty="0"/>
              <a:t>public class </a:t>
            </a:r>
            <a:r>
              <a:rPr lang="en-US" altLang="zh-CN" sz="2000" b="1" dirty="0" err="1"/>
              <a:t>PassTest</a:t>
            </a:r>
            <a:r>
              <a:rPr lang="en-US" altLang="zh-CN" sz="2000" b="1" dirty="0"/>
              <a:t>{</a:t>
            </a:r>
          </a:p>
          <a:p>
            <a:pPr marL="571500" indent="-571500" eaLnBrk="1" hangingPunct="1">
              <a:lnSpc>
                <a:spcPct val="80000"/>
              </a:lnSpc>
              <a:buFont typeface="Monotype Sorts" pitchFamily="1" charset="2"/>
              <a:buAutoNum type="arabicPeriod"/>
            </a:pPr>
            <a:r>
              <a:rPr lang="en-US" altLang="zh-CN" sz="2000" b="1" dirty="0"/>
              <a:t>	float </a:t>
            </a:r>
            <a:r>
              <a:rPr lang="en-US" altLang="zh-CN" sz="2000" b="1" dirty="0" err="1"/>
              <a:t>ptValue</a:t>
            </a:r>
            <a:r>
              <a:rPr lang="en-US" altLang="zh-CN" sz="2000" b="1" dirty="0"/>
              <a:t>;	</a:t>
            </a:r>
          </a:p>
          <a:p>
            <a:pPr marL="571500" indent="-571500" eaLnBrk="1" hangingPunct="1">
              <a:lnSpc>
                <a:spcPct val="80000"/>
              </a:lnSpc>
              <a:buFont typeface="Monotype Sorts" pitchFamily="1" charset="2"/>
              <a:buAutoNum type="arabicPeriod"/>
            </a:pPr>
            <a:r>
              <a:rPr lang="en-US" altLang="zh-CN" sz="2000" b="1" dirty="0"/>
              <a:t>	</a:t>
            </a:r>
            <a:r>
              <a:rPr lang="en-US" altLang="zh-CN" sz="2000" b="1" dirty="0">
                <a:solidFill>
                  <a:srgbClr val="0000FF"/>
                </a:solidFill>
              </a:rPr>
              <a:t>//</a:t>
            </a:r>
            <a:r>
              <a:rPr lang="zh-CN" altLang="en-US" sz="2000" b="1" dirty="0">
                <a:solidFill>
                  <a:srgbClr val="0000FF"/>
                </a:solidFill>
              </a:rPr>
              <a:t>参数类型是基本类型</a:t>
            </a:r>
          </a:p>
          <a:p>
            <a:pPr marL="571500" indent="-571500" eaLnBrk="1" hangingPunct="1">
              <a:lnSpc>
                <a:spcPct val="80000"/>
              </a:lnSpc>
              <a:buFont typeface="Monotype Sorts" pitchFamily="1" charset="2"/>
              <a:buAutoNum type="arabicPeriod"/>
            </a:pPr>
            <a:r>
              <a:rPr lang="zh-CN" altLang="en-US" sz="2000" b="1" dirty="0"/>
              <a:t>	</a:t>
            </a:r>
            <a:r>
              <a:rPr lang="en-US" altLang="zh-CN" sz="2000" b="1" dirty="0"/>
              <a:t>public void </a:t>
            </a:r>
            <a:r>
              <a:rPr lang="en-US" altLang="zh-CN" sz="2000" b="1" dirty="0" err="1"/>
              <a:t>changeInt</a:t>
            </a:r>
            <a:r>
              <a:rPr lang="en-US" altLang="zh-CN" sz="2000" b="1" dirty="0"/>
              <a:t>(int value){</a:t>
            </a:r>
          </a:p>
          <a:p>
            <a:pPr marL="571500" indent="-571500" eaLnBrk="1" hangingPunct="1">
              <a:lnSpc>
                <a:spcPct val="80000"/>
              </a:lnSpc>
              <a:buFont typeface="Monotype Sorts" pitchFamily="1" charset="2"/>
              <a:buAutoNum type="arabicPeriod"/>
            </a:pPr>
            <a:r>
              <a:rPr lang="en-US" altLang="zh-CN" sz="2000" b="1" dirty="0"/>
              <a:t>		value = 55 ; </a:t>
            </a:r>
          </a:p>
          <a:p>
            <a:pPr marL="571500" indent="-571500" eaLnBrk="1" hangingPunct="1">
              <a:lnSpc>
                <a:spcPct val="80000"/>
              </a:lnSpc>
              <a:buFont typeface="Monotype Sorts" pitchFamily="1" charset="2"/>
              <a:buAutoNum type="arabicPeriod"/>
            </a:pPr>
            <a:r>
              <a:rPr lang="en-US" altLang="zh-CN" sz="2000" b="1" dirty="0"/>
              <a:t>	}	</a:t>
            </a:r>
          </a:p>
          <a:p>
            <a:pPr marL="571500" indent="-571500" eaLnBrk="1" hangingPunct="1">
              <a:lnSpc>
                <a:spcPct val="80000"/>
              </a:lnSpc>
              <a:buFont typeface="Monotype Sorts" pitchFamily="1" charset="2"/>
              <a:buAutoNum type="arabicPeriod"/>
            </a:pPr>
            <a:r>
              <a:rPr lang="en-US" altLang="zh-CN" sz="2000" b="1" dirty="0"/>
              <a:t>	</a:t>
            </a:r>
            <a:r>
              <a:rPr lang="en-US" altLang="zh-CN" sz="2000" b="1" dirty="0">
                <a:solidFill>
                  <a:srgbClr val="0000FF"/>
                </a:solidFill>
              </a:rPr>
              <a:t>//</a:t>
            </a:r>
            <a:r>
              <a:rPr lang="zh-CN" altLang="en-US" sz="2000" b="1" dirty="0">
                <a:solidFill>
                  <a:srgbClr val="0000FF"/>
                </a:solidFill>
              </a:rPr>
              <a:t>参数类型是引用型，并且方法中改变参数的值</a:t>
            </a:r>
          </a:p>
          <a:p>
            <a:pPr marL="571500" indent="-571500" eaLnBrk="1" hangingPunct="1">
              <a:lnSpc>
                <a:spcPct val="80000"/>
              </a:lnSpc>
              <a:buFont typeface="Monotype Sorts" pitchFamily="1" charset="2"/>
              <a:buAutoNum type="arabicPeriod"/>
            </a:pPr>
            <a:r>
              <a:rPr lang="zh-CN" altLang="en-US" sz="2000" b="1" dirty="0"/>
              <a:t>	</a:t>
            </a:r>
            <a:r>
              <a:rPr lang="en-US" altLang="zh-CN" sz="2000" b="1" dirty="0"/>
              <a:t>public void </a:t>
            </a:r>
            <a:r>
              <a:rPr lang="en-US" altLang="zh-CN" sz="2000" b="1" dirty="0" err="1"/>
              <a:t>changeStr</a:t>
            </a:r>
            <a:r>
              <a:rPr lang="en-US" altLang="zh-CN" sz="2000" b="1" dirty="0"/>
              <a:t>(String value){</a:t>
            </a:r>
          </a:p>
          <a:p>
            <a:pPr marL="571500" indent="-571500" eaLnBrk="1" hangingPunct="1">
              <a:lnSpc>
                <a:spcPct val="80000"/>
              </a:lnSpc>
              <a:buFont typeface="Monotype Sorts" pitchFamily="1" charset="2"/>
              <a:buAutoNum type="arabicPeriod"/>
            </a:pPr>
            <a:r>
              <a:rPr lang="en-US" altLang="zh-CN" sz="2000" b="1" dirty="0"/>
              <a:t>		value = new String("different"); </a:t>
            </a:r>
          </a:p>
          <a:p>
            <a:pPr marL="571500" indent="-571500" eaLnBrk="1" hangingPunct="1">
              <a:lnSpc>
                <a:spcPct val="80000"/>
              </a:lnSpc>
              <a:buFont typeface="Monotype Sorts" pitchFamily="1" charset="2"/>
              <a:buAutoNum type="arabicPeriod"/>
            </a:pPr>
            <a:r>
              <a:rPr lang="en-US" altLang="zh-CN" sz="2000" b="1" dirty="0"/>
              <a:t>	}	</a:t>
            </a:r>
          </a:p>
          <a:p>
            <a:pPr marL="571500" indent="-571500" eaLnBrk="1" hangingPunct="1">
              <a:lnSpc>
                <a:spcPct val="80000"/>
              </a:lnSpc>
              <a:buFont typeface="Monotype Sorts" pitchFamily="1" charset="2"/>
              <a:buAutoNum type="arabicPeriod"/>
            </a:pPr>
            <a:r>
              <a:rPr lang="en-US" altLang="zh-CN" sz="2000" b="1" dirty="0"/>
              <a:t>	</a:t>
            </a:r>
            <a:r>
              <a:rPr lang="en-US" altLang="zh-CN" sz="2000" b="1" dirty="0">
                <a:solidFill>
                  <a:srgbClr val="0000FF"/>
                </a:solidFill>
              </a:rPr>
              <a:t>//</a:t>
            </a:r>
            <a:r>
              <a:rPr lang="zh-CN" altLang="en-US" sz="2000" b="1" dirty="0">
                <a:solidFill>
                  <a:srgbClr val="0000FF"/>
                </a:solidFill>
              </a:rPr>
              <a:t>参数类型是引用型，并且方法中改变了参数所指向对象的成员变量值</a:t>
            </a:r>
          </a:p>
          <a:p>
            <a:pPr marL="571500" indent="-571500" eaLnBrk="1" hangingPunct="1">
              <a:lnSpc>
                <a:spcPct val="80000"/>
              </a:lnSpc>
              <a:buFont typeface="Monotype Sorts" pitchFamily="1" charset="2"/>
              <a:buAutoNum type="arabicPeriod"/>
            </a:pPr>
            <a:r>
              <a:rPr lang="zh-CN" altLang="en-US" sz="2000" b="1" dirty="0"/>
              <a:t>	</a:t>
            </a:r>
            <a:r>
              <a:rPr lang="en-US" altLang="zh-CN" sz="2000" b="1" dirty="0"/>
              <a:t>public void </a:t>
            </a:r>
            <a:r>
              <a:rPr lang="en-US" altLang="zh-CN" sz="2000" b="1" dirty="0" err="1"/>
              <a:t>changeObjValue</a:t>
            </a:r>
            <a:r>
              <a:rPr lang="en-US" altLang="zh-CN" sz="2000" b="1" dirty="0"/>
              <a:t>( </a:t>
            </a:r>
            <a:r>
              <a:rPr lang="en-US" altLang="zh-CN" sz="2000" b="1" dirty="0" err="1"/>
              <a:t>PassTest</a:t>
            </a:r>
            <a:r>
              <a:rPr lang="en-US" altLang="zh-CN" sz="2000" b="1" dirty="0"/>
              <a:t> ref){</a:t>
            </a:r>
          </a:p>
          <a:p>
            <a:pPr marL="571500" indent="-571500" eaLnBrk="1" hangingPunct="1">
              <a:lnSpc>
                <a:spcPct val="80000"/>
              </a:lnSpc>
              <a:buFont typeface="Monotype Sorts" pitchFamily="1" charset="2"/>
              <a:buAutoNum type="arabicPeriod"/>
            </a:pPr>
            <a:r>
              <a:rPr lang="en-US" altLang="zh-CN" sz="2000" b="1" dirty="0"/>
              <a:t>		</a:t>
            </a:r>
            <a:r>
              <a:rPr lang="en-US" altLang="zh-CN" sz="2000" b="1" dirty="0" err="1"/>
              <a:t>ref.ptValue</a:t>
            </a:r>
            <a:r>
              <a:rPr lang="en-US" altLang="zh-CN" sz="2000" b="1" dirty="0"/>
              <a:t> = 99.0f; </a:t>
            </a:r>
          </a:p>
          <a:p>
            <a:pPr marL="571500" indent="-571500" eaLnBrk="1" hangingPunct="1">
              <a:lnSpc>
                <a:spcPct val="80000"/>
              </a:lnSpc>
              <a:buFont typeface="Monotype Sorts" pitchFamily="1" charset="2"/>
              <a:buAutoNum type="arabicPeriod"/>
            </a:pPr>
            <a:r>
              <a:rPr lang="en-US" altLang="zh-CN" sz="2000" b="1" dirty="0"/>
              <a:t>	}</a:t>
            </a:r>
          </a:p>
        </p:txBody>
      </p:sp>
    </p:spTree>
    <p:custDataLst>
      <p:tags r:id="rId1"/>
    </p:custData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4294967295"/>
          </p:nvPr>
        </p:nvSpPr>
        <p:spPr>
          <a:xfrm>
            <a:off x="250825" y="371959"/>
            <a:ext cx="8594725" cy="5985979"/>
          </a:xfrm>
          <a:solidFill>
            <a:srgbClr val="C0C0C0"/>
          </a:solidFill>
        </p:spPr>
        <p:txBody>
          <a:bodyPr/>
          <a:lstStyle/>
          <a:p>
            <a:pPr marL="361950" indent="-361950" eaLnBrk="1" hangingPunct="1">
              <a:lnSpc>
                <a:spcPct val="80000"/>
              </a:lnSpc>
              <a:buFont typeface="Monotype Sorts" pitchFamily="1" charset="2"/>
              <a:buAutoNum type="arabicPeriod" startAt="15"/>
            </a:pPr>
            <a:r>
              <a:rPr lang="en-US" altLang="zh-CN" sz="2000" b="1" dirty="0"/>
              <a:t>         public static void  main(String </a:t>
            </a:r>
            <a:r>
              <a:rPr lang="en-US" altLang="zh-CN" sz="2000" b="1" dirty="0" err="1"/>
              <a:t>args</a:t>
            </a:r>
            <a:r>
              <a:rPr lang="en-US" altLang="zh-CN" sz="2000" b="1" dirty="0"/>
              <a:t>[ ] ){</a:t>
            </a:r>
          </a:p>
          <a:p>
            <a:pPr marL="361950" indent="-361950" eaLnBrk="1" hangingPunct="1">
              <a:lnSpc>
                <a:spcPct val="80000"/>
              </a:lnSpc>
              <a:buFont typeface="Monotype Sorts" pitchFamily="1" charset="2"/>
              <a:buAutoNum type="arabicPeriod" startAt="15"/>
            </a:pPr>
            <a:r>
              <a:rPr lang="en-US" altLang="zh-CN" sz="2000" b="1" dirty="0"/>
              <a:t>		String str;</a:t>
            </a:r>
          </a:p>
          <a:p>
            <a:pPr marL="361950" indent="-361950" eaLnBrk="1" hangingPunct="1">
              <a:lnSpc>
                <a:spcPct val="80000"/>
              </a:lnSpc>
              <a:buFont typeface="Monotype Sorts" pitchFamily="1" charset="2"/>
              <a:buAutoNum type="arabicPeriod" startAt="15"/>
            </a:pPr>
            <a:r>
              <a:rPr lang="en-US" altLang="zh-CN" sz="2000" b="1" dirty="0"/>
              <a:t>		int </a:t>
            </a:r>
            <a:r>
              <a:rPr lang="en-US" altLang="zh-CN" sz="2000" b="1" dirty="0" err="1"/>
              <a:t>val</a:t>
            </a:r>
            <a:r>
              <a:rPr lang="en-US" altLang="zh-CN" sz="2000" b="1" dirty="0"/>
              <a:t>;	</a:t>
            </a:r>
          </a:p>
          <a:p>
            <a:pPr marL="361950" indent="-361950" eaLnBrk="1" hangingPunct="1">
              <a:lnSpc>
                <a:spcPct val="80000"/>
              </a:lnSpc>
              <a:buFont typeface="Monotype Sorts" pitchFamily="1" charset="2"/>
              <a:buAutoNum type="arabicPeriod" startAt="15"/>
            </a:pPr>
            <a:r>
              <a:rPr lang="en-US" altLang="zh-CN" sz="2000" b="1" dirty="0"/>
              <a:t>                 	</a:t>
            </a:r>
            <a:r>
              <a:rPr lang="en-US" altLang="zh-CN" sz="2000" b="1" dirty="0">
                <a:solidFill>
                  <a:srgbClr val="0000FF"/>
                </a:solidFill>
              </a:rPr>
              <a:t>//</a:t>
            </a:r>
            <a:r>
              <a:rPr lang="zh-CN" altLang="en-US" sz="2000" b="1" dirty="0">
                <a:solidFill>
                  <a:srgbClr val="0000FF"/>
                </a:solidFill>
              </a:rPr>
              <a:t>创建</a:t>
            </a:r>
            <a:r>
              <a:rPr lang="en-US" altLang="zh-CN" sz="2000" b="1" dirty="0" err="1">
                <a:solidFill>
                  <a:srgbClr val="0000FF"/>
                </a:solidFill>
              </a:rPr>
              <a:t>PassTest</a:t>
            </a:r>
            <a:r>
              <a:rPr lang="zh-CN" altLang="en-US" sz="2000" b="1" dirty="0">
                <a:solidFill>
                  <a:srgbClr val="0000FF"/>
                </a:solidFill>
              </a:rPr>
              <a:t>的对象</a:t>
            </a:r>
            <a:r>
              <a:rPr lang="zh-CN" altLang="en-US" sz="2000" b="1" dirty="0"/>
              <a:t>			</a:t>
            </a:r>
          </a:p>
          <a:p>
            <a:pPr marL="361950" indent="-361950" eaLnBrk="1" hangingPunct="1">
              <a:lnSpc>
                <a:spcPct val="80000"/>
              </a:lnSpc>
              <a:buFont typeface="Monotype Sorts" pitchFamily="1" charset="2"/>
              <a:buAutoNum type="arabicPeriod" startAt="15"/>
            </a:pPr>
            <a:r>
              <a:rPr lang="zh-CN" altLang="en-US" sz="2000" b="1" dirty="0"/>
              <a:t>		</a:t>
            </a:r>
            <a:r>
              <a:rPr lang="en-US" altLang="zh-CN" sz="2000" b="1" dirty="0" err="1"/>
              <a:t>PassTest</a:t>
            </a:r>
            <a:r>
              <a:rPr lang="en-US" altLang="zh-CN" sz="2000" b="1" dirty="0"/>
              <a:t> </a:t>
            </a:r>
            <a:r>
              <a:rPr lang="en-US" altLang="zh-CN" sz="2000" b="1" dirty="0" err="1"/>
              <a:t>pt</a:t>
            </a:r>
            <a:r>
              <a:rPr lang="en-US" altLang="zh-CN" sz="2000" b="1" dirty="0"/>
              <a:t>= new </a:t>
            </a:r>
            <a:r>
              <a:rPr lang="en-US" altLang="zh-CN" sz="2000" b="1" dirty="0" err="1"/>
              <a:t>PassTest</a:t>
            </a:r>
            <a:r>
              <a:rPr lang="en-US" altLang="zh-CN" sz="2000" b="1" dirty="0"/>
              <a:t>( ); 		</a:t>
            </a:r>
          </a:p>
          <a:p>
            <a:pPr marL="361950" indent="-361950" eaLnBrk="1" hangingPunct="1">
              <a:lnSpc>
                <a:spcPct val="80000"/>
              </a:lnSpc>
              <a:buFont typeface="Monotype Sorts" pitchFamily="1" charset="2"/>
              <a:buAutoNum type="arabicPeriod" startAt="15"/>
            </a:pPr>
            <a:r>
              <a:rPr lang="en-US" altLang="zh-CN" sz="2000" b="1" dirty="0"/>
              <a:t> </a:t>
            </a:r>
            <a:r>
              <a:rPr lang="en-US" altLang="zh-CN" sz="2000" b="1" dirty="0">
                <a:solidFill>
                  <a:srgbClr val="0000FF"/>
                </a:solidFill>
              </a:rPr>
              <a:t>               	//</a:t>
            </a:r>
            <a:r>
              <a:rPr lang="zh-CN" altLang="en-US" sz="2000" b="1" dirty="0">
                <a:solidFill>
                  <a:srgbClr val="0000FF"/>
                </a:solidFill>
              </a:rPr>
              <a:t>测试基本类型参数的传递</a:t>
            </a:r>
            <a:r>
              <a:rPr lang="zh-CN" altLang="en-US" sz="2000" b="1" dirty="0"/>
              <a:t>		</a:t>
            </a:r>
          </a:p>
          <a:p>
            <a:pPr marL="361950" indent="-361950" eaLnBrk="1" hangingPunct="1">
              <a:lnSpc>
                <a:spcPct val="80000"/>
              </a:lnSpc>
              <a:buFont typeface="Monotype Sorts" pitchFamily="1" charset="2"/>
              <a:buAutoNum type="arabicPeriod" startAt="15"/>
            </a:pPr>
            <a:r>
              <a:rPr lang="zh-CN" altLang="en-US" sz="2000" b="1" dirty="0"/>
              <a:t>                 </a:t>
            </a:r>
            <a:r>
              <a:rPr lang="en-US" altLang="zh-CN" sz="2000" b="1" dirty="0"/>
              <a:t>	</a:t>
            </a:r>
            <a:r>
              <a:rPr lang="en-US" altLang="zh-CN" sz="2000" b="1" dirty="0" err="1"/>
              <a:t>val</a:t>
            </a:r>
            <a:r>
              <a:rPr lang="en-US" altLang="zh-CN" sz="2000" b="1" dirty="0"/>
              <a:t> = 11;</a:t>
            </a:r>
          </a:p>
          <a:p>
            <a:pPr marL="361950" indent="-361950" eaLnBrk="1" hangingPunct="1">
              <a:lnSpc>
                <a:spcPct val="80000"/>
              </a:lnSpc>
              <a:buFont typeface="Monotype Sorts" pitchFamily="1" charset="2"/>
              <a:buAutoNum type="arabicPeriod" startAt="15"/>
            </a:pPr>
            <a:r>
              <a:rPr lang="en-US" altLang="zh-CN" sz="2000" b="1" dirty="0"/>
              <a:t>		</a:t>
            </a:r>
            <a:r>
              <a:rPr lang="en-US" altLang="zh-CN" sz="2000" b="1" dirty="0" err="1"/>
              <a:t>pt.changeInt</a:t>
            </a:r>
            <a:r>
              <a:rPr lang="en-US" altLang="zh-CN" sz="2000" b="1" dirty="0"/>
              <a:t>(</a:t>
            </a:r>
            <a:r>
              <a:rPr lang="en-US" altLang="zh-CN" sz="2000" b="1" dirty="0" err="1"/>
              <a:t>val</a:t>
            </a:r>
            <a:r>
              <a:rPr lang="en-US" altLang="zh-CN" sz="2000" b="1" dirty="0"/>
              <a:t>);</a:t>
            </a:r>
          </a:p>
          <a:p>
            <a:pPr marL="361950" indent="-361950" eaLnBrk="1" hangingPunct="1">
              <a:lnSpc>
                <a:spcPct val="80000"/>
              </a:lnSpc>
              <a:buFont typeface="Monotype Sorts" pitchFamily="1" charset="2"/>
              <a:buAutoNum type="arabicPeriod" startAt="15"/>
            </a:pPr>
            <a:r>
              <a:rPr lang="en-US" altLang="zh-CN" sz="2000" b="1" dirty="0"/>
              <a:t>		</a:t>
            </a:r>
            <a:r>
              <a:rPr lang="en-US" altLang="zh-CN" sz="2000" b="1" dirty="0" err="1"/>
              <a:t>System.out.println</a:t>
            </a:r>
            <a:r>
              <a:rPr lang="en-US" altLang="zh-CN" sz="2000" b="1" dirty="0"/>
              <a:t>("Int value is: " +</a:t>
            </a:r>
            <a:r>
              <a:rPr lang="en-US" altLang="zh-CN" sz="2000" b="1" dirty="0" err="1"/>
              <a:t>val</a:t>
            </a:r>
            <a:r>
              <a:rPr lang="en-US" altLang="zh-CN" sz="2000" b="1" dirty="0"/>
              <a:t>);</a:t>
            </a:r>
          </a:p>
          <a:p>
            <a:pPr marL="361950" indent="-361950" eaLnBrk="1" hangingPunct="1">
              <a:lnSpc>
                <a:spcPct val="80000"/>
              </a:lnSpc>
              <a:buFont typeface="Monotype Sorts" pitchFamily="1" charset="2"/>
              <a:buAutoNum type="arabicPeriod" startAt="15"/>
            </a:pPr>
            <a:r>
              <a:rPr lang="en-US" altLang="zh-CN" sz="2000" b="1" dirty="0"/>
              <a:t>		</a:t>
            </a:r>
            <a:r>
              <a:rPr lang="en-US" altLang="zh-CN" sz="2000" b="1" dirty="0">
                <a:solidFill>
                  <a:srgbClr val="0000FF"/>
                </a:solidFill>
              </a:rPr>
              <a:t>//</a:t>
            </a:r>
            <a:r>
              <a:rPr lang="zh-CN" altLang="en-US" sz="2000" b="1" dirty="0">
                <a:solidFill>
                  <a:srgbClr val="0000FF"/>
                </a:solidFill>
              </a:rPr>
              <a:t>测试引用类型参数的传递</a:t>
            </a:r>
            <a:r>
              <a:rPr lang="zh-CN" altLang="en-US" sz="2000" b="1" dirty="0"/>
              <a:t>		</a:t>
            </a:r>
          </a:p>
          <a:p>
            <a:pPr marL="361950" indent="-361950" eaLnBrk="1" hangingPunct="1">
              <a:lnSpc>
                <a:spcPct val="80000"/>
              </a:lnSpc>
              <a:buFont typeface="Monotype Sorts" pitchFamily="1" charset="2"/>
              <a:buAutoNum type="arabicPeriod" startAt="15"/>
            </a:pPr>
            <a:r>
              <a:rPr lang="zh-CN" altLang="en-US" sz="2000" b="1" dirty="0"/>
              <a:t>                 </a:t>
            </a:r>
            <a:r>
              <a:rPr lang="en-US" altLang="zh-CN" sz="2000" b="1" dirty="0"/>
              <a:t>	str = new String("Hello");</a:t>
            </a:r>
          </a:p>
          <a:p>
            <a:pPr marL="361950" indent="-361950" eaLnBrk="1" hangingPunct="1">
              <a:lnSpc>
                <a:spcPct val="80000"/>
              </a:lnSpc>
              <a:buFont typeface="Monotype Sorts" pitchFamily="1" charset="2"/>
              <a:buAutoNum type="arabicPeriod" startAt="15"/>
            </a:pPr>
            <a:r>
              <a:rPr lang="en-US" altLang="zh-CN" sz="2000" b="1" dirty="0"/>
              <a:t>		</a:t>
            </a:r>
            <a:r>
              <a:rPr lang="en-US" altLang="zh-CN" sz="2000" b="1" dirty="0" err="1"/>
              <a:t>pt.changeStr</a:t>
            </a:r>
            <a:r>
              <a:rPr lang="en-US" altLang="zh-CN" sz="2000" b="1" dirty="0"/>
              <a:t>(str);</a:t>
            </a:r>
          </a:p>
          <a:p>
            <a:pPr marL="361950" indent="-361950" eaLnBrk="1" hangingPunct="1">
              <a:lnSpc>
                <a:spcPct val="80000"/>
              </a:lnSpc>
              <a:buFont typeface="Monotype Sorts" pitchFamily="1" charset="2"/>
              <a:buAutoNum type="arabicPeriod" startAt="15"/>
            </a:pPr>
            <a:r>
              <a:rPr lang="en-US" altLang="zh-CN" sz="2000" b="1" dirty="0"/>
              <a:t>		</a:t>
            </a:r>
            <a:r>
              <a:rPr lang="en-US" altLang="zh-CN" sz="2000" b="1" dirty="0" err="1"/>
              <a:t>System.out.println</a:t>
            </a:r>
            <a:r>
              <a:rPr lang="en-US" altLang="zh-CN" sz="2000" b="1" dirty="0"/>
              <a:t>("Str value is: " +str);		</a:t>
            </a:r>
          </a:p>
          <a:p>
            <a:pPr marL="361950" indent="-361950" eaLnBrk="1" hangingPunct="1">
              <a:lnSpc>
                <a:spcPct val="80000"/>
              </a:lnSpc>
              <a:buFont typeface="Monotype Sorts" pitchFamily="1" charset="2"/>
              <a:buAutoNum type="arabicPeriod" startAt="15"/>
            </a:pPr>
            <a:r>
              <a:rPr lang="en-US" altLang="zh-CN" sz="2000" b="1" dirty="0"/>
              <a:t>		</a:t>
            </a:r>
            <a:r>
              <a:rPr lang="en-US" altLang="zh-CN" sz="2000" b="1" dirty="0">
                <a:solidFill>
                  <a:srgbClr val="0000FF"/>
                </a:solidFill>
              </a:rPr>
              <a:t>//</a:t>
            </a:r>
            <a:r>
              <a:rPr lang="zh-CN" altLang="en-US" sz="2000" b="1" dirty="0">
                <a:solidFill>
                  <a:srgbClr val="0000FF"/>
                </a:solidFill>
              </a:rPr>
              <a:t>测试引用类型参数的传递</a:t>
            </a:r>
          </a:p>
          <a:p>
            <a:pPr marL="361950" indent="-361950" eaLnBrk="1" hangingPunct="1">
              <a:lnSpc>
                <a:spcPct val="80000"/>
              </a:lnSpc>
              <a:buFont typeface="Monotype Sorts" pitchFamily="1" charset="2"/>
              <a:buAutoNum type="arabicPeriod" startAt="15"/>
            </a:pPr>
            <a:r>
              <a:rPr lang="zh-CN" altLang="en-US" sz="2000" b="1" dirty="0"/>
              <a:t>		</a:t>
            </a:r>
            <a:r>
              <a:rPr lang="en-US" altLang="zh-CN" sz="2000" b="1" dirty="0" err="1"/>
              <a:t>pt.ptValue</a:t>
            </a:r>
            <a:r>
              <a:rPr lang="en-US" altLang="zh-CN" sz="2000" b="1" dirty="0"/>
              <a:t> = 101.0f ;</a:t>
            </a:r>
          </a:p>
          <a:p>
            <a:pPr marL="361950" indent="-361950" eaLnBrk="1" hangingPunct="1">
              <a:lnSpc>
                <a:spcPct val="80000"/>
              </a:lnSpc>
              <a:buFont typeface="Monotype Sorts" pitchFamily="1" charset="2"/>
              <a:buAutoNum type="arabicPeriod" startAt="15"/>
            </a:pPr>
            <a:r>
              <a:rPr lang="en-US" altLang="zh-CN" sz="2000" b="1" dirty="0"/>
              <a:t>		</a:t>
            </a:r>
            <a:r>
              <a:rPr lang="en-US" altLang="zh-CN" sz="2000" b="1" dirty="0" err="1"/>
              <a:t>pt.changeObjValue</a:t>
            </a:r>
            <a:r>
              <a:rPr lang="en-US" altLang="zh-CN" sz="2000" b="1" dirty="0"/>
              <a:t>(</a:t>
            </a:r>
            <a:r>
              <a:rPr lang="en-US" altLang="zh-CN" sz="2000" b="1" dirty="0" err="1"/>
              <a:t>pt</a:t>
            </a:r>
            <a:r>
              <a:rPr lang="en-US" altLang="zh-CN" sz="2000" b="1" dirty="0"/>
              <a:t>);</a:t>
            </a:r>
          </a:p>
          <a:p>
            <a:pPr marL="361950" indent="-361950" eaLnBrk="1" hangingPunct="1">
              <a:lnSpc>
                <a:spcPct val="80000"/>
              </a:lnSpc>
              <a:buFont typeface="Monotype Sorts" pitchFamily="1" charset="2"/>
              <a:buAutoNum type="arabicPeriod" startAt="15"/>
            </a:pPr>
            <a:r>
              <a:rPr lang="en-US" altLang="zh-CN" sz="2000" b="1" dirty="0"/>
              <a:t>		</a:t>
            </a:r>
            <a:r>
              <a:rPr lang="en-US" altLang="zh-CN" sz="2000" b="1" dirty="0" err="1"/>
              <a:t>System.out.println</a:t>
            </a:r>
            <a:r>
              <a:rPr lang="en-US" altLang="zh-CN" sz="2000" b="1" dirty="0"/>
              <a:t>("Pt value is: " +</a:t>
            </a:r>
            <a:r>
              <a:rPr lang="en-US" altLang="zh-CN" sz="2000" b="1" dirty="0" err="1"/>
              <a:t>pt.ptValue</a:t>
            </a:r>
            <a:r>
              <a:rPr lang="en-US" altLang="zh-CN" sz="2000" b="1" dirty="0"/>
              <a:t>);</a:t>
            </a:r>
          </a:p>
          <a:p>
            <a:pPr marL="361950" indent="-361950" eaLnBrk="1" hangingPunct="1">
              <a:lnSpc>
                <a:spcPct val="80000"/>
              </a:lnSpc>
              <a:buFont typeface="Monotype Sorts" pitchFamily="1" charset="2"/>
              <a:buAutoNum type="arabicPeriod" startAt="15"/>
            </a:pPr>
            <a:r>
              <a:rPr lang="en-US" altLang="zh-CN" sz="2000" b="1" dirty="0"/>
              <a:t>	}</a:t>
            </a:r>
          </a:p>
          <a:p>
            <a:pPr marL="361950" indent="-361950" eaLnBrk="1" hangingPunct="1">
              <a:lnSpc>
                <a:spcPct val="80000"/>
              </a:lnSpc>
              <a:buFont typeface="Monotype Sorts" pitchFamily="1" charset="2"/>
              <a:buAutoNum type="arabicPeriod" startAt="15"/>
            </a:pPr>
            <a:r>
              <a:rPr lang="en-US" altLang="zh-CN" sz="2000" b="1" dirty="0"/>
              <a:t>}</a:t>
            </a:r>
          </a:p>
          <a:p>
            <a:pPr marL="361950" indent="-361950" eaLnBrk="1" hangingPunct="1">
              <a:lnSpc>
                <a:spcPct val="80000"/>
              </a:lnSpc>
            </a:pPr>
            <a:endParaRPr lang="en-US" altLang="zh-CN" sz="2000" b="1" dirty="0"/>
          </a:p>
        </p:txBody>
      </p:sp>
    </p:spTree>
    <p:custDataLst>
      <p:tags r:id="rId1"/>
    </p:custData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p:txBody>
          <a:bodyPr anchor="b"/>
          <a:lstStyle/>
          <a:p>
            <a:pPr eaLnBrk="1" hangingPunct="1"/>
            <a:r>
              <a:rPr lang="zh-CN" altLang="en-US" b="1">
                <a:solidFill>
                  <a:srgbClr val="0000FF"/>
                </a:solidFill>
              </a:rPr>
              <a:t>分析</a:t>
            </a:r>
            <a:r>
              <a:rPr lang="en-US" altLang="zh-CN" b="1">
                <a:solidFill>
                  <a:srgbClr val="0000FF"/>
                </a:solidFill>
              </a:rPr>
              <a:t>1</a:t>
            </a:r>
            <a:r>
              <a:rPr lang="zh-CN" altLang="en-US" b="1">
                <a:solidFill>
                  <a:srgbClr val="0000FF"/>
                </a:solidFill>
              </a:rPr>
              <a:t>：基本类型参数的传递</a:t>
            </a:r>
          </a:p>
        </p:txBody>
      </p:sp>
      <p:sp>
        <p:nvSpPr>
          <p:cNvPr id="49155" name="Rectangle 3"/>
          <p:cNvSpPr>
            <a:spLocks noGrp="1" noChangeArrowheads="1"/>
          </p:cNvSpPr>
          <p:nvPr>
            <p:ph type="body" idx="4294967295"/>
          </p:nvPr>
        </p:nvSpPr>
        <p:spPr>
          <a:xfrm>
            <a:off x="900113" y="2776538"/>
            <a:ext cx="7740650" cy="1295400"/>
          </a:xfrm>
          <a:solidFill>
            <a:srgbClr val="FFFF99"/>
          </a:solidFill>
          <a:ln>
            <a:solidFill>
              <a:srgbClr val="339966"/>
            </a:solidFill>
            <a:miter lim="800000"/>
            <a:headEnd/>
            <a:tailEnd/>
          </a:ln>
        </p:spPr>
        <p:txBody>
          <a:bodyPr/>
          <a:lstStyle/>
          <a:p>
            <a:pPr marL="571500" indent="-571500" eaLnBrk="1" hangingPunct="1">
              <a:lnSpc>
                <a:spcPct val="90000"/>
              </a:lnSpc>
              <a:buFont typeface="Monotype Sorts" charset="0"/>
              <a:buAutoNum type="arabicPeriod" startAt="21"/>
              <a:defRPr/>
            </a:pPr>
            <a:r>
              <a:rPr lang="en-US" altLang="zh-CN" sz="2100" b="1"/>
              <a:t>    val = 11;</a:t>
            </a:r>
          </a:p>
          <a:p>
            <a:pPr marL="571500" indent="-571500" eaLnBrk="1" hangingPunct="1">
              <a:lnSpc>
                <a:spcPct val="90000"/>
              </a:lnSpc>
              <a:buFont typeface="Monotype Sorts" charset="0"/>
              <a:buAutoNum type="arabicPeriod" startAt="21"/>
              <a:defRPr/>
            </a:pPr>
            <a:r>
              <a:rPr lang="en-US" altLang="zh-CN" sz="2100" b="1"/>
              <a:t>	pt.changeInt(val);</a:t>
            </a:r>
          </a:p>
          <a:p>
            <a:pPr marL="571500" indent="-571500" eaLnBrk="1" hangingPunct="1">
              <a:lnSpc>
                <a:spcPct val="90000"/>
              </a:lnSpc>
              <a:buFont typeface="Monotype Sorts" charset="0"/>
              <a:buAutoNum type="arabicPeriod" startAt="21"/>
              <a:defRPr/>
            </a:pPr>
            <a:r>
              <a:rPr lang="en-US" altLang="zh-CN" sz="2100" b="1"/>
              <a:t>	System.out.println("Int value is: " +val);</a:t>
            </a:r>
          </a:p>
          <a:p>
            <a:pPr marL="571500" indent="-571500" eaLnBrk="1" hangingPunct="1">
              <a:lnSpc>
                <a:spcPct val="90000"/>
              </a:lnSpc>
              <a:buFont typeface="Monotype Sorts" charset="0"/>
              <a:buAutoNum type="arabicPeriod" startAt="21"/>
              <a:defRPr/>
            </a:pPr>
            <a:endParaRPr lang="en-US" altLang="zh-CN" sz="2100" b="1"/>
          </a:p>
        </p:txBody>
      </p:sp>
      <p:sp>
        <p:nvSpPr>
          <p:cNvPr id="55299" name="Rectangle 4"/>
          <p:cNvSpPr>
            <a:spLocks noChangeArrowheads="1"/>
          </p:cNvSpPr>
          <p:nvPr/>
        </p:nvSpPr>
        <p:spPr bwMode="auto">
          <a:xfrm>
            <a:off x="900113" y="1336675"/>
            <a:ext cx="6192837" cy="1016000"/>
          </a:xfrm>
          <a:prstGeom prst="rect">
            <a:avLst/>
          </a:prstGeom>
          <a:solidFill>
            <a:srgbClr val="FFCC99"/>
          </a:solidFill>
          <a:ln w="9525">
            <a:solidFill>
              <a:srgbClr val="808000"/>
            </a:solidFill>
            <a:miter lim="800000"/>
            <a:headEnd/>
            <a:tailEnd/>
          </a:ln>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AutoNum type="arabicPeriod" startAt="4"/>
            </a:pPr>
            <a:r>
              <a:rPr lang="en-US" altLang="zh-CN" sz="2000" b="1">
                <a:latin typeface="Verdana" panose="020B0604030504040204" pitchFamily="34" charset="0"/>
              </a:rPr>
              <a:t>  public void changeInt(int value){</a:t>
            </a:r>
          </a:p>
          <a:p>
            <a:pPr>
              <a:buFontTx/>
              <a:buAutoNum type="arabicPeriod" startAt="4"/>
            </a:pPr>
            <a:r>
              <a:rPr lang="en-US" altLang="zh-CN" sz="2000" b="1">
                <a:latin typeface="Verdana" panose="020B0604030504040204" pitchFamily="34" charset="0"/>
              </a:rPr>
              <a:t>	value = 55 ; </a:t>
            </a:r>
          </a:p>
          <a:p>
            <a:pPr>
              <a:buFontTx/>
              <a:buAutoNum type="arabicPeriod" startAt="4"/>
            </a:pPr>
            <a:r>
              <a:rPr lang="en-US" altLang="zh-CN" sz="2000" b="1">
                <a:latin typeface="Verdana" panose="020B0604030504040204" pitchFamily="34" charset="0"/>
              </a:rPr>
              <a:t>  } </a:t>
            </a:r>
          </a:p>
        </p:txBody>
      </p:sp>
      <p:sp>
        <p:nvSpPr>
          <p:cNvPr id="55300" name="Line 6"/>
          <p:cNvSpPr>
            <a:spLocks noChangeShapeType="1"/>
          </p:cNvSpPr>
          <p:nvPr/>
        </p:nvSpPr>
        <p:spPr bwMode="auto">
          <a:xfrm flipV="1">
            <a:off x="4067175" y="1768475"/>
            <a:ext cx="1512888" cy="1441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1" name="Rectangle 7"/>
          <p:cNvSpPr>
            <a:spLocks noChangeArrowheads="1"/>
          </p:cNvSpPr>
          <p:nvPr/>
        </p:nvSpPr>
        <p:spPr bwMode="auto">
          <a:xfrm>
            <a:off x="4787900" y="2344738"/>
            <a:ext cx="27368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Verdana" panose="020B0604030504040204" pitchFamily="34" charset="0"/>
              </a:rPr>
              <a:t>Val</a:t>
            </a:r>
            <a:r>
              <a:rPr lang="zh-CN" altLang="en-US" b="1">
                <a:latin typeface="Verdana" panose="020B0604030504040204" pitchFamily="34" charset="0"/>
              </a:rPr>
              <a:t>的值</a:t>
            </a:r>
            <a:r>
              <a:rPr lang="en-US" altLang="zh-CN" b="1">
                <a:latin typeface="Verdana" panose="020B0604030504040204" pitchFamily="34" charset="0"/>
              </a:rPr>
              <a:t>11</a:t>
            </a:r>
            <a:r>
              <a:rPr lang="zh-CN" altLang="en-US" b="1">
                <a:latin typeface="Verdana" panose="020B0604030504040204" pitchFamily="34" charset="0"/>
              </a:rPr>
              <a:t>传递给</a:t>
            </a:r>
            <a:r>
              <a:rPr lang="en-US" altLang="zh-CN" b="1">
                <a:latin typeface="Verdana" panose="020B0604030504040204" pitchFamily="34" charset="0"/>
              </a:rPr>
              <a:t>value</a:t>
            </a:r>
          </a:p>
        </p:txBody>
      </p:sp>
      <p:sp>
        <p:nvSpPr>
          <p:cNvPr id="55302" name="Rectangle 9"/>
          <p:cNvSpPr>
            <a:spLocks noChangeArrowheads="1"/>
          </p:cNvSpPr>
          <p:nvPr/>
        </p:nvSpPr>
        <p:spPr bwMode="auto">
          <a:xfrm>
            <a:off x="971550" y="4216400"/>
            <a:ext cx="73453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a:latin typeface="Verdana" panose="020B0604030504040204" pitchFamily="34" charset="0"/>
              </a:rPr>
              <a:t>22</a:t>
            </a:r>
            <a:r>
              <a:rPr lang="zh-CN" altLang="en-US" sz="2000" b="1">
                <a:latin typeface="Verdana" panose="020B0604030504040204" pitchFamily="34" charset="0"/>
              </a:rPr>
              <a:t>行调用第</a:t>
            </a:r>
            <a:r>
              <a:rPr lang="en-US" altLang="zh-CN" sz="2000" b="1">
                <a:latin typeface="Verdana" panose="020B0604030504040204" pitchFamily="34" charset="0"/>
              </a:rPr>
              <a:t>4</a:t>
            </a:r>
            <a:r>
              <a:rPr lang="zh-CN" altLang="en-US" sz="2000" b="1">
                <a:latin typeface="Verdana" panose="020B0604030504040204" pitchFamily="34" charset="0"/>
              </a:rPr>
              <a:t>行的方法</a:t>
            </a:r>
            <a:r>
              <a:rPr lang="en-US" altLang="zh-CN" sz="2000" b="1">
                <a:latin typeface="Verdana" panose="020B0604030504040204" pitchFamily="34" charset="0"/>
              </a:rPr>
              <a:t>changeInt</a:t>
            </a:r>
            <a:r>
              <a:rPr lang="zh-CN" altLang="en-US" sz="2000" b="1">
                <a:latin typeface="Verdana" panose="020B0604030504040204" pitchFamily="34" charset="0"/>
              </a:rPr>
              <a:t>，</a:t>
            </a:r>
            <a:r>
              <a:rPr lang="en-US" altLang="zh-CN" sz="2000" b="1">
                <a:latin typeface="Verdana" panose="020B0604030504040204" pitchFamily="34" charset="0"/>
              </a:rPr>
              <a:t>value</a:t>
            </a:r>
            <a:r>
              <a:rPr lang="zh-CN" altLang="en-US" sz="2000" b="1">
                <a:latin typeface="Verdana" panose="020B0604030504040204" pitchFamily="34" charset="0"/>
              </a:rPr>
              <a:t>值的改变不影响</a:t>
            </a:r>
            <a:r>
              <a:rPr lang="en-US" altLang="zh-CN" sz="2000" b="1">
                <a:latin typeface="Verdana" panose="020B0604030504040204" pitchFamily="34" charset="0"/>
              </a:rPr>
              <a:t>val</a:t>
            </a:r>
            <a:r>
              <a:rPr lang="zh-CN" altLang="en-US" sz="2000" b="1">
                <a:latin typeface="Verdana" panose="020B0604030504040204" pitchFamily="34" charset="0"/>
              </a:rPr>
              <a:t>值</a:t>
            </a:r>
          </a:p>
          <a:p>
            <a:r>
              <a:rPr lang="en-US" altLang="zh-CN" sz="2000" b="1">
                <a:latin typeface="Verdana" panose="020B0604030504040204" pitchFamily="34" charset="0"/>
              </a:rPr>
              <a:t>23</a:t>
            </a:r>
            <a:r>
              <a:rPr lang="zh-CN" altLang="en-US" sz="2000" b="1">
                <a:latin typeface="Verdana" panose="020B0604030504040204" pitchFamily="34" charset="0"/>
              </a:rPr>
              <a:t>行的输出结果为：</a:t>
            </a:r>
          </a:p>
          <a:p>
            <a:r>
              <a:rPr lang="zh-CN" altLang="en-US" sz="2000" b="1">
                <a:latin typeface="Verdana" panose="020B0604030504040204" pitchFamily="34" charset="0"/>
              </a:rPr>
              <a:t>          </a:t>
            </a:r>
            <a:r>
              <a:rPr lang="en-US" altLang="zh-CN" sz="2000" b="1">
                <a:latin typeface="Verdana" panose="020B0604030504040204" pitchFamily="34" charset="0"/>
              </a:rPr>
              <a:t>Int value is:11</a:t>
            </a:r>
          </a:p>
        </p:txBody>
      </p:sp>
    </p:spTree>
    <p:custDataLst>
      <p:tags r:id="rId1"/>
    </p:custData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630238" y="163513"/>
            <a:ext cx="8175625" cy="400050"/>
          </a:xfrm>
        </p:spPr>
        <p:txBody>
          <a:bodyPr anchor="b"/>
          <a:lstStyle/>
          <a:p>
            <a:pPr eaLnBrk="1" hangingPunct="1"/>
            <a:r>
              <a:rPr lang="zh-CN" altLang="en-US" sz="2000" b="1">
                <a:solidFill>
                  <a:srgbClr val="0000FF"/>
                </a:solidFill>
              </a:rPr>
              <a:t>分析</a:t>
            </a:r>
            <a:r>
              <a:rPr lang="en-US" altLang="zh-CN" sz="2000" b="1">
                <a:solidFill>
                  <a:srgbClr val="0000FF"/>
                </a:solidFill>
              </a:rPr>
              <a:t>2</a:t>
            </a:r>
            <a:r>
              <a:rPr lang="zh-CN" altLang="en-US" sz="2000" b="1">
                <a:solidFill>
                  <a:srgbClr val="0000FF"/>
                </a:solidFill>
              </a:rPr>
              <a:t>：测试引用类型</a:t>
            </a:r>
            <a:r>
              <a:rPr lang="en-US" altLang="zh-CN" sz="2000" b="1">
                <a:solidFill>
                  <a:srgbClr val="0000FF"/>
                </a:solidFill>
              </a:rPr>
              <a:t>String</a:t>
            </a:r>
            <a:r>
              <a:rPr lang="zh-CN" altLang="en-US" sz="2000" b="1">
                <a:solidFill>
                  <a:srgbClr val="0000FF"/>
                </a:solidFill>
              </a:rPr>
              <a:t>参数的传递</a:t>
            </a:r>
          </a:p>
        </p:txBody>
      </p:sp>
      <p:sp>
        <p:nvSpPr>
          <p:cNvPr id="50179" name="Rectangle 3"/>
          <p:cNvSpPr>
            <a:spLocks noGrp="1" noChangeArrowheads="1"/>
          </p:cNvSpPr>
          <p:nvPr>
            <p:ph type="body" idx="4294967295"/>
          </p:nvPr>
        </p:nvSpPr>
        <p:spPr>
          <a:xfrm>
            <a:off x="719138" y="2368550"/>
            <a:ext cx="7740650" cy="1295400"/>
          </a:xfrm>
          <a:solidFill>
            <a:srgbClr val="FFFF99"/>
          </a:solidFill>
          <a:ln>
            <a:solidFill>
              <a:srgbClr val="339966"/>
            </a:solidFill>
            <a:miter lim="800000"/>
            <a:headEnd/>
            <a:tailEnd/>
          </a:ln>
        </p:spPr>
        <p:txBody>
          <a:bodyPr/>
          <a:lstStyle/>
          <a:p>
            <a:pPr marL="571500" indent="-571500" eaLnBrk="1" hangingPunct="1">
              <a:lnSpc>
                <a:spcPct val="90000"/>
              </a:lnSpc>
              <a:buFont typeface="Monotype Sorts" charset="0"/>
              <a:buAutoNum type="arabicPeriod" startAt="25"/>
              <a:defRPr/>
            </a:pPr>
            <a:r>
              <a:rPr lang="en-US" altLang="zh-CN" sz="2100" b="1"/>
              <a:t>    str = new String("Hello");</a:t>
            </a:r>
          </a:p>
          <a:p>
            <a:pPr marL="571500" indent="-571500" eaLnBrk="1" hangingPunct="1">
              <a:lnSpc>
                <a:spcPct val="90000"/>
              </a:lnSpc>
              <a:buFont typeface="Monotype Sorts" charset="0"/>
              <a:buAutoNum type="arabicPeriod" startAt="25"/>
              <a:defRPr/>
            </a:pPr>
            <a:r>
              <a:rPr lang="en-US" altLang="zh-CN" sz="2100" b="1"/>
              <a:t>	pt.changeStr(str);</a:t>
            </a:r>
          </a:p>
          <a:p>
            <a:pPr marL="571500" indent="-571500" eaLnBrk="1" hangingPunct="1">
              <a:lnSpc>
                <a:spcPct val="90000"/>
              </a:lnSpc>
              <a:buFont typeface="Monotype Sorts" charset="0"/>
              <a:buAutoNum type="arabicPeriod" startAt="25"/>
              <a:defRPr/>
            </a:pPr>
            <a:r>
              <a:rPr lang="en-US" altLang="zh-CN" sz="2100" b="1"/>
              <a:t>	System.out.println("Str value is: " +str);</a:t>
            </a:r>
          </a:p>
        </p:txBody>
      </p:sp>
      <p:sp>
        <p:nvSpPr>
          <p:cNvPr id="56323" name="Rectangle 4"/>
          <p:cNvSpPr>
            <a:spLocks noChangeArrowheads="1"/>
          </p:cNvSpPr>
          <p:nvPr/>
        </p:nvSpPr>
        <p:spPr bwMode="auto">
          <a:xfrm>
            <a:off x="719138" y="1000125"/>
            <a:ext cx="6192837" cy="925513"/>
          </a:xfrm>
          <a:prstGeom prst="rect">
            <a:avLst/>
          </a:prstGeom>
          <a:solidFill>
            <a:srgbClr val="FFCC99"/>
          </a:solidFill>
          <a:ln w="9525">
            <a:solidFill>
              <a:srgbClr val="808000"/>
            </a:solidFill>
            <a:miter lim="800000"/>
            <a:headEnd/>
            <a:tailEnd/>
          </a:ln>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AutoNum type="arabicPeriod" startAt="8"/>
            </a:pPr>
            <a:r>
              <a:rPr lang="en-US" altLang="zh-CN" sz="1800" b="1">
                <a:latin typeface="Verdana" panose="020B0604030504040204" pitchFamily="34" charset="0"/>
              </a:rPr>
              <a:t>	public void changeStr(String value){</a:t>
            </a:r>
          </a:p>
          <a:p>
            <a:pPr>
              <a:buFontTx/>
              <a:buAutoNum type="arabicPeriod" startAt="8"/>
            </a:pPr>
            <a:r>
              <a:rPr lang="en-US" altLang="zh-CN" sz="1800" b="1">
                <a:latin typeface="Verdana" panose="020B0604030504040204" pitchFamily="34" charset="0"/>
              </a:rPr>
              <a:t>		value = new String(" different“); </a:t>
            </a:r>
          </a:p>
          <a:p>
            <a:pPr>
              <a:buFontTx/>
              <a:buAutoNum type="arabicPeriod" startAt="8"/>
            </a:pPr>
            <a:r>
              <a:rPr lang="en-US" altLang="zh-CN" sz="1800" b="1">
                <a:latin typeface="Verdana" panose="020B0604030504040204" pitchFamily="34" charset="0"/>
              </a:rPr>
              <a:t>	}</a:t>
            </a:r>
          </a:p>
        </p:txBody>
      </p:sp>
      <p:sp>
        <p:nvSpPr>
          <p:cNvPr id="61446" name="Rectangle 6"/>
          <p:cNvSpPr>
            <a:spLocks noChangeArrowheads="1"/>
          </p:cNvSpPr>
          <p:nvPr/>
        </p:nvSpPr>
        <p:spPr bwMode="auto">
          <a:xfrm>
            <a:off x="4535488" y="1936750"/>
            <a:ext cx="27368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Verdana" panose="020B0604030504040204" pitchFamily="34" charset="0"/>
              </a:rPr>
              <a:t>str</a:t>
            </a:r>
            <a:r>
              <a:rPr lang="zh-CN" altLang="en-US" b="1">
                <a:latin typeface="Verdana" panose="020B0604030504040204" pitchFamily="34" charset="0"/>
              </a:rPr>
              <a:t>的引用地址值传递给</a:t>
            </a:r>
            <a:r>
              <a:rPr lang="en-US" altLang="zh-CN" b="1">
                <a:latin typeface="Verdana" panose="020B0604030504040204" pitchFamily="34" charset="0"/>
              </a:rPr>
              <a:t>value</a:t>
            </a:r>
          </a:p>
        </p:txBody>
      </p:sp>
      <p:sp>
        <p:nvSpPr>
          <p:cNvPr id="61447" name="Rectangle 7"/>
          <p:cNvSpPr>
            <a:spLocks noChangeArrowheads="1"/>
          </p:cNvSpPr>
          <p:nvPr/>
        </p:nvSpPr>
        <p:spPr bwMode="auto">
          <a:xfrm>
            <a:off x="646113" y="4816475"/>
            <a:ext cx="7345362" cy="100806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latin typeface="Verdana" panose="020B0604030504040204" pitchFamily="34" charset="0"/>
              </a:rPr>
              <a:t>26</a:t>
            </a:r>
            <a:r>
              <a:rPr lang="zh-CN" altLang="en-US" sz="1800" b="1">
                <a:latin typeface="Verdana" panose="020B0604030504040204" pitchFamily="34" charset="0"/>
              </a:rPr>
              <a:t>行调用第</a:t>
            </a:r>
            <a:r>
              <a:rPr lang="en-US" altLang="zh-CN" sz="1800" b="1">
                <a:latin typeface="Verdana" panose="020B0604030504040204" pitchFamily="34" charset="0"/>
              </a:rPr>
              <a:t>8</a:t>
            </a:r>
            <a:r>
              <a:rPr lang="zh-CN" altLang="en-US" sz="1800" b="1">
                <a:latin typeface="Verdana" panose="020B0604030504040204" pitchFamily="34" charset="0"/>
              </a:rPr>
              <a:t>行的方法</a:t>
            </a:r>
            <a:r>
              <a:rPr lang="en-US" altLang="zh-CN" sz="1800" b="1">
                <a:latin typeface="Verdana" panose="020B0604030504040204" pitchFamily="34" charset="0"/>
              </a:rPr>
              <a:t>changeStr</a:t>
            </a:r>
            <a:r>
              <a:rPr lang="zh-CN" altLang="en-US" sz="1800" b="1">
                <a:latin typeface="Verdana" panose="020B0604030504040204" pitchFamily="34" charset="0"/>
              </a:rPr>
              <a:t>，</a:t>
            </a:r>
            <a:r>
              <a:rPr lang="en-US" altLang="zh-CN" sz="1800" b="1">
                <a:latin typeface="Verdana" panose="020B0604030504040204" pitchFamily="34" charset="0"/>
              </a:rPr>
              <a:t>value</a:t>
            </a:r>
            <a:r>
              <a:rPr lang="zh-CN" altLang="en-US" sz="1800" b="1">
                <a:latin typeface="Verdana" panose="020B0604030504040204" pitchFamily="34" charset="0"/>
              </a:rPr>
              <a:t>值的改变也不影响</a:t>
            </a:r>
            <a:r>
              <a:rPr lang="en-US" altLang="zh-CN" sz="1800" b="1">
                <a:latin typeface="Verdana" panose="020B0604030504040204" pitchFamily="34" charset="0"/>
              </a:rPr>
              <a:t>str</a:t>
            </a:r>
            <a:r>
              <a:rPr lang="zh-CN" altLang="en-US" sz="1800" b="1">
                <a:latin typeface="Verdana" panose="020B0604030504040204" pitchFamily="34" charset="0"/>
              </a:rPr>
              <a:t>值</a:t>
            </a:r>
          </a:p>
          <a:p>
            <a:r>
              <a:rPr lang="en-US" altLang="zh-CN" sz="1800" b="1">
                <a:latin typeface="Verdana" panose="020B0604030504040204" pitchFamily="34" charset="0"/>
              </a:rPr>
              <a:t>27</a:t>
            </a:r>
            <a:r>
              <a:rPr lang="zh-CN" altLang="en-US" sz="1800" b="1">
                <a:latin typeface="Verdana" panose="020B0604030504040204" pitchFamily="34" charset="0"/>
              </a:rPr>
              <a:t>行的输出结果为：</a:t>
            </a:r>
          </a:p>
          <a:p>
            <a:r>
              <a:rPr lang="zh-CN" altLang="en-US" sz="1800" b="1">
                <a:latin typeface="Verdana" panose="020B0604030504040204" pitchFamily="34" charset="0"/>
              </a:rPr>
              <a:t>          </a:t>
            </a:r>
            <a:r>
              <a:rPr lang="en-US" altLang="zh-CN" sz="1800" b="1">
                <a:latin typeface="Verdana" panose="020B0604030504040204" pitchFamily="34" charset="0"/>
              </a:rPr>
              <a:t>Str value is:Hello</a:t>
            </a:r>
          </a:p>
        </p:txBody>
      </p:sp>
      <p:sp>
        <p:nvSpPr>
          <p:cNvPr id="61449" name="Freeform 9"/>
          <p:cNvSpPr>
            <a:spLocks/>
          </p:cNvSpPr>
          <p:nvPr/>
        </p:nvSpPr>
        <p:spPr bwMode="auto">
          <a:xfrm>
            <a:off x="4246563" y="1144588"/>
            <a:ext cx="3395662" cy="1992312"/>
          </a:xfrm>
          <a:custGeom>
            <a:avLst/>
            <a:gdLst>
              <a:gd name="T0" fmla="*/ 0 w 2139"/>
              <a:gd name="T1" fmla="*/ 2147483647 h 1255"/>
              <a:gd name="T2" fmla="*/ 2147483647 w 2139"/>
              <a:gd name="T3" fmla="*/ 2147483647 h 1255"/>
              <a:gd name="T4" fmla="*/ 2147483647 w 2139"/>
              <a:gd name="T5" fmla="*/ 2147483647 h 1255"/>
              <a:gd name="T6" fmla="*/ 2147483647 w 2139"/>
              <a:gd name="T7" fmla="*/ 0 h 1255"/>
              <a:gd name="T8" fmla="*/ 0 60000 65536"/>
              <a:gd name="T9" fmla="*/ 0 60000 65536"/>
              <a:gd name="T10" fmla="*/ 0 60000 65536"/>
              <a:gd name="T11" fmla="*/ 0 60000 65536"/>
              <a:gd name="T12" fmla="*/ 0 w 2139"/>
              <a:gd name="T13" fmla="*/ 0 h 1255"/>
              <a:gd name="T14" fmla="*/ 2139 w 2139"/>
              <a:gd name="T15" fmla="*/ 1255 h 1255"/>
            </a:gdLst>
            <a:ahLst/>
            <a:cxnLst>
              <a:cxn ang="T8">
                <a:pos x="T0" y="T1"/>
              </a:cxn>
              <a:cxn ang="T9">
                <a:pos x="T2" y="T3"/>
              </a:cxn>
              <a:cxn ang="T10">
                <a:pos x="T4" y="T5"/>
              </a:cxn>
              <a:cxn ang="T11">
                <a:pos x="T6" y="T7"/>
              </a:cxn>
            </a:cxnLst>
            <a:rect l="T12" t="T13" r="T14" b="T15"/>
            <a:pathLst>
              <a:path w="2139" h="1255">
                <a:moveTo>
                  <a:pt x="0" y="1180"/>
                </a:moveTo>
                <a:cubicBezTo>
                  <a:pt x="125" y="1217"/>
                  <a:pt x="250" y="1255"/>
                  <a:pt x="590" y="1134"/>
                </a:cubicBezTo>
                <a:cubicBezTo>
                  <a:pt x="930" y="1013"/>
                  <a:pt x="1943" y="643"/>
                  <a:pt x="2041" y="454"/>
                </a:cubicBezTo>
                <a:cubicBezTo>
                  <a:pt x="2139" y="265"/>
                  <a:pt x="1323" y="76"/>
                  <a:pt x="1180" y="0"/>
                </a:cubicBezTo>
              </a:path>
            </a:pathLst>
          </a:custGeom>
          <a:noFill/>
          <a:ln w="15875">
            <a:solidFill>
              <a:srgbClr val="808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 name="Group 27"/>
          <p:cNvGrpSpPr>
            <a:grpSpLocks/>
          </p:cNvGrpSpPr>
          <p:nvPr/>
        </p:nvGrpSpPr>
        <p:grpSpPr bwMode="auto">
          <a:xfrm>
            <a:off x="287338" y="3808413"/>
            <a:ext cx="1944687" cy="433387"/>
            <a:chOff x="295" y="2840"/>
            <a:chExt cx="1225" cy="273"/>
          </a:xfrm>
        </p:grpSpPr>
        <p:sp>
          <p:nvSpPr>
            <p:cNvPr id="56345" name="Rectangle 10"/>
            <p:cNvSpPr>
              <a:spLocks noChangeArrowheads="1"/>
            </p:cNvSpPr>
            <p:nvPr/>
          </p:nvSpPr>
          <p:spPr bwMode="auto">
            <a:xfrm>
              <a:off x="295" y="2840"/>
              <a:ext cx="3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latin typeface="Verdana" panose="020B0604030504040204" pitchFamily="34" charset="0"/>
                </a:rPr>
                <a:t>str</a:t>
              </a:r>
            </a:p>
          </p:txBody>
        </p:sp>
        <p:sp>
          <p:nvSpPr>
            <p:cNvPr id="56346" name="Line 11"/>
            <p:cNvSpPr>
              <a:spLocks noChangeShapeType="1"/>
            </p:cNvSpPr>
            <p:nvPr/>
          </p:nvSpPr>
          <p:spPr bwMode="auto">
            <a:xfrm>
              <a:off x="612" y="2977"/>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7" name="Rectangle 12"/>
            <p:cNvSpPr>
              <a:spLocks noChangeArrowheads="1"/>
            </p:cNvSpPr>
            <p:nvPr/>
          </p:nvSpPr>
          <p:spPr bwMode="auto">
            <a:xfrm>
              <a:off x="930" y="2886"/>
              <a:ext cx="590" cy="227"/>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600" b="1">
                  <a:latin typeface="Verdana" panose="020B0604030504040204" pitchFamily="34" charset="0"/>
                </a:rPr>
                <a:t>"Hello"</a:t>
              </a:r>
            </a:p>
          </p:txBody>
        </p:sp>
      </p:grpSp>
      <p:grpSp>
        <p:nvGrpSpPr>
          <p:cNvPr id="3" name="Group 30"/>
          <p:cNvGrpSpPr>
            <a:grpSpLocks/>
          </p:cNvGrpSpPr>
          <p:nvPr/>
        </p:nvGrpSpPr>
        <p:grpSpPr bwMode="auto">
          <a:xfrm>
            <a:off x="2232025" y="3808413"/>
            <a:ext cx="2305050" cy="627062"/>
            <a:chOff x="1520" y="2840"/>
            <a:chExt cx="1452" cy="395"/>
          </a:xfrm>
        </p:grpSpPr>
        <p:sp>
          <p:nvSpPr>
            <p:cNvPr id="56340" name="Rectangle 13"/>
            <p:cNvSpPr>
              <a:spLocks noChangeArrowheads="1"/>
            </p:cNvSpPr>
            <p:nvPr/>
          </p:nvSpPr>
          <p:spPr bwMode="auto">
            <a:xfrm>
              <a:off x="1747" y="2840"/>
              <a:ext cx="3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latin typeface="Verdana" panose="020B0604030504040204" pitchFamily="34" charset="0"/>
                </a:rPr>
                <a:t>str</a:t>
              </a:r>
            </a:p>
          </p:txBody>
        </p:sp>
        <p:sp>
          <p:nvSpPr>
            <p:cNvPr id="56341" name="Line 14"/>
            <p:cNvSpPr>
              <a:spLocks noChangeShapeType="1"/>
            </p:cNvSpPr>
            <p:nvPr/>
          </p:nvSpPr>
          <p:spPr bwMode="auto">
            <a:xfrm>
              <a:off x="2064" y="2977"/>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2" name="Rectangle 15"/>
            <p:cNvSpPr>
              <a:spLocks noChangeArrowheads="1"/>
            </p:cNvSpPr>
            <p:nvPr/>
          </p:nvSpPr>
          <p:spPr bwMode="auto">
            <a:xfrm>
              <a:off x="2382" y="2886"/>
              <a:ext cx="590" cy="227"/>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600" b="1">
                  <a:latin typeface="Verdana" panose="020B0604030504040204" pitchFamily="34" charset="0"/>
                </a:rPr>
                <a:t>"Hello"</a:t>
              </a:r>
            </a:p>
          </p:txBody>
        </p:sp>
        <p:sp>
          <p:nvSpPr>
            <p:cNvPr id="56343" name="Rectangle 16"/>
            <p:cNvSpPr>
              <a:spLocks noChangeArrowheads="1"/>
            </p:cNvSpPr>
            <p:nvPr/>
          </p:nvSpPr>
          <p:spPr bwMode="auto">
            <a:xfrm>
              <a:off x="1520" y="3022"/>
              <a:ext cx="5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latin typeface="Verdana" panose="020B0604030504040204" pitchFamily="34" charset="0"/>
                </a:rPr>
                <a:t>value</a:t>
              </a:r>
            </a:p>
          </p:txBody>
        </p:sp>
        <p:sp>
          <p:nvSpPr>
            <p:cNvPr id="56344" name="Line 17"/>
            <p:cNvSpPr>
              <a:spLocks noChangeShapeType="1"/>
            </p:cNvSpPr>
            <p:nvPr/>
          </p:nvSpPr>
          <p:spPr bwMode="auto">
            <a:xfrm flipV="1">
              <a:off x="2064" y="3067"/>
              <a:ext cx="318"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29"/>
          <p:cNvGrpSpPr>
            <a:grpSpLocks/>
          </p:cNvGrpSpPr>
          <p:nvPr/>
        </p:nvGrpSpPr>
        <p:grpSpPr bwMode="auto">
          <a:xfrm>
            <a:off x="4464050" y="3808413"/>
            <a:ext cx="2376488" cy="936625"/>
            <a:chOff x="2926" y="2840"/>
            <a:chExt cx="1497" cy="590"/>
          </a:xfrm>
        </p:grpSpPr>
        <p:sp>
          <p:nvSpPr>
            <p:cNvPr id="56334" name="Rectangle 18"/>
            <p:cNvSpPr>
              <a:spLocks noChangeArrowheads="1"/>
            </p:cNvSpPr>
            <p:nvPr/>
          </p:nvSpPr>
          <p:spPr bwMode="auto">
            <a:xfrm>
              <a:off x="3107" y="2840"/>
              <a:ext cx="3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latin typeface="Verdana" panose="020B0604030504040204" pitchFamily="34" charset="0"/>
                </a:rPr>
                <a:t>str</a:t>
              </a:r>
            </a:p>
          </p:txBody>
        </p:sp>
        <p:sp>
          <p:nvSpPr>
            <p:cNvPr id="56335" name="Line 19"/>
            <p:cNvSpPr>
              <a:spLocks noChangeShapeType="1"/>
            </p:cNvSpPr>
            <p:nvPr/>
          </p:nvSpPr>
          <p:spPr bwMode="auto">
            <a:xfrm>
              <a:off x="3424" y="2977"/>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6" name="Rectangle 20"/>
            <p:cNvSpPr>
              <a:spLocks noChangeArrowheads="1"/>
            </p:cNvSpPr>
            <p:nvPr/>
          </p:nvSpPr>
          <p:spPr bwMode="auto">
            <a:xfrm>
              <a:off x="3742" y="2886"/>
              <a:ext cx="590" cy="227"/>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600" b="1">
                  <a:latin typeface="Verdana" panose="020B0604030504040204" pitchFamily="34" charset="0"/>
                </a:rPr>
                <a:t>"Hello"</a:t>
              </a:r>
            </a:p>
          </p:txBody>
        </p:sp>
        <p:sp>
          <p:nvSpPr>
            <p:cNvPr id="56337" name="Rectangle 21"/>
            <p:cNvSpPr>
              <a:spLocks noChangeArrowheads="1"/>
            </p:cNvSpPr>
            <p:nvPr/>
          </p:nvSpPr>
          <p:spPr bwMode="auto">
            <a:xfrm>
              <a:off x="2926" y="3157"/>
              <a:ext cx="5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latin typeface="Verdana" panose="020B0604030504040204" pitchFamily="34" charset="0"/>
                </a:rPr>
                <a:t>value</a:t>
              </a:r>
            </a:p>
          </p:txBody>
        </p:sp>
        <p:sp>
          <p:nvSpPr>
            <p:cNvPr id="56338" name="Line 22"/>
            <p:cNvSpPr>
              <a:spLocks noChangeShapeType="1"/>
            </p:cNvSpPr>
            <p:nvPr/>
          </p:nvSpPr>
          <p:spPr bwMode="auto">
            <a:xfrm>
              <a:off x="3424" y="3294"/>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9" name="Rectangle 23"/>
            <p:cNvSpPr>
              <a:spLocks noChangeArrowheads="1"/>
            </p:cNvSpPr>
            <p:nvPr/>
          </p:nvSpPr>
          <p:spPr bwMode="auto">
            <a:xfrm>
              <a:off x="3742" y="3203"/>
              <a:ext cx="681" cy="227"/>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600" b="1">
                  <a:latin typeface="Verdana" panose="020B0604030504040204" pitchFamily="34" charset="0"/>
                </a:rPr>
                <a:t>"different"</a:t>
              </a:r>
            </a:p>
          </p:txBody>
        </p:sp>
      </p:grpSp>
      <p:grpSp>
        <p:nvGrpSpPr>
          <p:cNvPr id="5" name="Group 28"/>
          <p:cNvGrpSpPr>
            <a:grpSpLocks/>
          </p:cNvGrpSpPr>
          <p:nvPr/>
        </p:nvGrpSpPr>
        <p:grpSpPr bwMode="auto">
          <a:xfrm>
            <a:off x="6910388" y="3808413"/>
            <a:ext cx="1944687" cy="433387"/>
            <a:chOff x="4467" y="2840"/>
            <a:chExt cx="1225" cy="273"/>
          </a:xfrm>
        </p:grpSpPr>
        <p:sp>
          <p:nvSpPr>
            <p:cNvPr id="56331" name="Rectangle 24"/>
            <p:cNvSpPr>
              <a:spLocks noChangeArrowheads="1"/>
            </p:cNvSpPr>
            <p:nvPr/>
          </p:nvSpPr>
          <p:spPr bwMode="auto">
            <a:xfrm>
              <a:off x="4467" y="2840"/>
              <a:ext cx="3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600" b="1">
                  <a:latin typeface="Verdana" panose="020B0604030504040204" pitchFamily="34" charset="0"/>
                </a:rPr>
                <a:t>str</a:t>
              </a:r>
            </a:p>
          </p:txBody>
        </p:sp>
        <p:sp>
          <p:nvSpPr>
            <p:cNvPr id="56332" name="Line 25"/>
            <p:cNvSpPr>
              <a:spLocks noChangeShapeType="1"/>
            </p:cNvSpPr>
            <p:nvPr/>
          </p:nvSpPr>
          <p:spPr bwMode="auto">
            <a:xfrm>
              <a:off x="4784" y="2977"/>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3" name="Rectangle 26"/>
            <p:cNvSpPr>
              <a:spLocks noChangeArrowheads="1"/>
            </p:cNvSpPr>
            <p:nvPr/>
          </p:nvSpPr>
          <p:spPr bwMode="auto">
            <a:xfrm>
              <a:off x="5102" y="2886"/>
              <a:ext cx="590" cy="227"/>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600" b="1">
                  <a:latin typeface="Verdana" panose="020B0604030504040204" pitchFamily="34" charset="0"/>
                </a:rPr>
                <a:t>"Hello"</a:t>
              </a: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1449"/>
                                        </p:tgtEl>
                                        <p:attrNameLst>
                                          <p:attrName>style.visibility</p:attrName>
                                        </p:attrNameLst>
                                      </p:cBhvr>
                                      <p:to>
                                        <p:strVal val="visible"/>
                                      </p:to>
                                    </p:set>
                                    <p:animEffect transition="in" filter="wipe(down)">
                                      <p:cBhvr>
                                        <p:cTn id="12" dur="1000"/>
                                        <p:tgtEl>
                                          <p:spTgt spid="614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446"/>
                                        </p:tgtEl>
                                        <p:attrNameLst>
                                          <p:attrName>style.visibility</p:attrName>
                                        </p:attrNameLst>
                                      </p:cBhvr>
                                      <p:to>
                                        <p:strVal val="visible"/>
                                      </p:to>
                                    </p:set>
                                    <p:animEffect transition="in" filter="dissolve">
                                      <p:cBhvr>
                                        <p:cTn id="17" dur="500"/>
                                        <p:tgtEl>
                                          <p:spTgt spid="614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1+#ppt_w/2"/>
                                          </p:val>
                                        </p:tav>
                                        <p:tav tm="100000">
                                          <p:val>
                                            <p:strVal val="#ppt_x"/>
                                          </p:val>
                                        </p:tav>
                                      </p:tavLst>
                                    </p:anim>
                                    <p:anim calcmode="lin" valueType="num">
                                      <p:cBhvr additive="base">
                                        <p:cTn id="3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p:bldP spid="61447" grpId="0" animBg="1"/>
      <p:bldP spid="6144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547688" y="163513"/>
            <a:ext cx="8318500" cy="400050"/>
          </a:xfrm>
        </p:spPr>
        <p:txBody>
          <a:bodyPr anchor="b"/>
          <a:lstStyle/>
          <a:p>
            <a:pPr eaLnBrk="1" hangingPunct="1"/>
            <a:r>
              <a:rPr lang="zh-CN" altLang="en-US" sz="2000" b="1">
                <a:solidFill>
                  <a:srgbClr val="0000FF"/>
                </a:solidFill>
              </a:rPr>
              <a:t>分析</a:t>
            </a:r>
            <a:r>
              <a:rPr lang="en-US" altLang="zh-CN" sz="2000" b="1">
                <a:solidFill>
                  <a:srgbClr val="0000FF"/>
                </a:solidFill>
              </a:rPr>
              <a:t>3</a:t>
            </a:r>
            <a:r>
              <a:rPr lang="zh-CN" altLang="en-US" sz="2000" b="1">
                <a:solidFill>
                  <a:srgbClr val="0000FF"/>
                </a:solidFill>
              </a:rPr>
              <a:t>：测试引用类型</a:t>
            </a:r>
            <a:r>
              <a:rPr lang="en-US" altLang="zh-CN" sz="2000" b="1"/>
              <a:t>PassTest</a:t>
            </a:r>
            <a:r>
              <a:rPr lang="zh-CN" altLang="en-US" sz="2000" b="1">
                <a:solidFill>
                  <a:srgbClr val="0000FF"/>
                </a:solidFill>
              </a:rPr>
              <a:t>参数的传递</a:t>
            </a:r>
          </a:p>
        </p:txBody>
      </p:sp>
      <p:sp>
        <p:nvSpPr>
          <p:cNvPr id="51203" name="Rectangle 3"/>
          <p:cNvSpPr>
            <a:spLocks noGrp="1" noChangeArrowheads="1"/>
          </p:cNvSpPr>
          <p:nvPr>
            <p:ph type="body" idx="4294967295"/>
          </p:nvPr>
        </p:nvSpPr>
        <p:spPr>
          <a:xfrm>
            <a:off x="773113" y="2359025"/>
            <a:ext cx="7848600" cy="1295400"/>
          </a:xfrm>
          <a:solidFill>
            <a:srgbClr val="FFFF99"/>
          </a:solidFill>
          <a:ln>
            <a:solidFill>
              <a:srgbClr val="339966"/>
            </a:solidFill>
            <a:miter lim="800000"/>
            <a:headEnd/>
            <a:tailEnd/>
          </a:ln>
        </p:spPr>
        <p:txBody>
          <a:bodyPr/>
          <a:lstStyle/>
          <a:p>
            <a:pPr marL="571500" indent="-571500" eaLnBrk="1" hangingPunct="1">
              <a:lnSpc>
                <a:spcPct val="90000"/>
              </a:lnSpc>
              <a:buFont typeface="Monotype Sorts" charset="0"/>
              <a:buAutoNum type="arabicPeriod" startAt="29"/>
              <a:defRPr/>
            </a:pPr>
            <a:r>
              <a:rPr lang="en-US" altLang="zh-CN" sz="2000" b="1"/>
              <a:t>  pt.ptValue = 101.0f ;</a:t>
            </a:r>
          </a:p>
          <a:p>
            <a:pPr marL="571500" indent="-571500" eaLnBrk="1" hangingPunct="1">
              <a:lnSpc>
                <a:spcPct val="90000"/>
              </a:lnSpc>
              <a:buFont typeface="Monotype Sorts" charset="0"/>
              <a:buAutoNum type="arabicPeriod" startAt="29"/>
              <a:defRPr/>
            </a:pPr>
            <a:r>
              <a:rPr lang="en-US" altLang="zh-CN" sz="2000" b="1"/>
              <a:t>  pt.changeObjValue(pt);</a:t>
            </a:r>
          </a:p>
          <a:p>
            <a:pPr marL="571500" indent="-571500" eaLnBrk="1" hangingPunct="1">
              <a:lnSpc>
                <a:spcPct val="90000"/>
              </a:lnSpc>
              <a:buFont typeface="Monotype Sorts" charset="0"/>
              <a:buAutoNum type="arabicPeriod" startAt="29"/>
              <a:defRPr/>
            </a:pPr>
            <a:r>
              <a:rPr lang="en-US" altLang="zh-CN" sz="2000" b="1"/>
              <a:t>  System.out.println("Pt value is: " +pt.ptValue);</a:t>
            </a:r>
          </a:p>
        </p:txBody>
      </p:sp>
      <p:sp>
        <p:nvSpPr>
          <p:cNvPr id="57347" name="Rectangle 4"/>
          <p:cNvSpPr>
            <a:spLocks noChangeArrowheads="1"/>
          </p:cNvSpPr>
          <p:nvPr/>
        </p:nvSpPr>
        <p:spPr bwMode="auto">
          <a:xfrm>
            <a:off x="773113" y="990600"/>
            <a:ext cx="7272337" cy="925513"/>
          </a:xfrm>
          <a:prstGeom prst="rect">
            <a:avLst/>
          </a:prstGeom>
          <a:solidFill>
            <a:srgbClr val="FFCC99"/>
          </a:solidFill>
          <a:ln w="9525">
            <a:solidFill>
              <a:srgbClr val="808000"/>
            </a:solidFill>
            <a:miter lim="800000"/>
            <a:headEnd/>
            <a:tailEnd/>
          </a:ln>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AutoNum type="arabicPeriod" startAt="12"/>
            </a:pPr>
            <a:r>
              <a:rPr lang="en-US" altLang="zh-CN" sz="1800" b="1">
                <a:latin typeface="Verdana" panose="020B0604030504040204" pitchFamily="34" charset="0"/>
              </a:rPr>
              <a:t>      public void changeObjValue( PassTest ref){</a:t>
            </a:r>
          </a:p>
          <a:p>
            <a:pPr>
              <a:buFontTx/>
              <a:buAutoNum type="arabicPeriod" startAt="12"/>
            </a:pPr>
            <a:r>
              <a:rPr lang="en-US" altLang="zh-CN" sz="1800" b="1">
                <a:latin typeface="Verdana" panose="020B0604030504040204" pitchFamily="34" charset="0"/>
              </a:rPr>
              <a:t>		ref.ptValue = 99.0f; </a:t>
            </a:r>
          </a:p>
          <a:p>
            <a:pPr>
              <a:buFontTx/>
              <a:buAutoNum type="arabicPeriod" startAt="12"/>
            </a:pPr>
            <a:r>
              <a:rPr lang="en-US" altLang="zh-CN" sz="1800" b="1">
                <a:latin typeface="Verdana" panose="020B0604030504040204" pitchFamily="34" charset="0"/>
              </a:rPr>
              <a:t>	}</a:t>
            </a:r>
          </a:p>
        </p:txBody>
      </p:sp>
      <p:sp>
        <p:nvSpPr>
          <p:cNvPr id="62469" name="Rectangle 5"/>
          <p:cNvSpPr>
            <a:spLocks noChangeArrowheads="1"/>
          </p:cNvSpPr>
          <p:nvPr/>
        </p:nvSpPr>
        <p:spPr bwMode="auto">
          <a:xfrm>
            <a:off x="4876800" y="1927225"/>
            <a:ext cx="27368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Verdana" panose="020B0604030504040204" pitchFamily="34" charset="0"/>
              </a:rPr>
              <a:t>pt</a:t>
            </a:r>
            <a:r>
              <a:rPr lang="zh-CN" altLang="en-US" b="1">
                <a:latin typeface="Verdana" panose="020B0604030504040204" pitchFamily="34" charset="0"/>
              </a:rPr>
              <a:t>的引用地址值传递给</a:t>
            </a:r>
            <a:r>
              <a:rPr lang="en-US" altLang="zh-CN" b="1">
                <a:latin typeface="Verdana" panose="020B0604030504040204" pitchFamily="34" charset="0"/>
              </a:rPr>
              <a:t>ref</a:t>
            </a:r>
          </a:p>
        </p:txBody>
      </p:sp>
      <p:sp>
        <p:nvSpPr>
          <p:cNvPr id="62470" name="Rectangle 6"/>
          <p:cNvSpPr>
            <a:spLocks noChangeArrowheads="1"/>
          </p:cNvSpPr>
          <p:nvPr/>
        </p:nvSpPr>
        <p:spPr bwMode="auto">
          <a:xfrm>
            <a:off x="700088" y="4572000"/>
            <a:ext cx="7345362" cy="143986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b="1">
                <a:latin typeface="Verdana" panose="020B0604030504040204" pitchFamily="34" charset="0"/>
              </a:rPr>
              <a:t>30</a:t>
            </a:r>
            <a:r>
              <a:rPr lang="zh-CN" altLang="en-US" sz="1800" b="1">
                <a:latin typeface="Verdana" panose="020B0604030504040204" pitchFamily="34" charset="0"/>
              </a:rPr>
              <a:t>行调用第</a:t>
            </a:r>
            <a:r>
              <a:rPr lang="en-US" altLang="zh-CN" sz="1800" b="1">
                <a:latin typeface="Verdana" panose="020B0604030504040204" pitchFamily="34" charset="0"/>
              </a:rPr>
              <a:t>12</a:t>
            </a:r>
            <a:r>
              <a:rPr lang="zh-CN" altLang="en-US" sz="1800" b="1">
                <a:latin typeface="Verdana" panose="020B0604030504040204" pitchFamily="34" charset="0"/>
              </a:rPr>
              <a:t>行的方法</a:t>
            </a:r>
            <a:r>
              <a:rPr lang="en-US" altLang="zh-CN" sz="1800" b="1">
                <a:latin typeface="Verdana" panose="020B0604030504040204" pitchFamily="34" charset="0"/>
              </a:rPr>
              <a:t>changeObjValue</a:t>
            </a:r>
            <a:r>
              <a:rPr lang="en-US" altLang="zh-CN" sz="1800">
                <a:latin typeface="Verdana" panose="020B0604030504040204" pitchFamily="34" charset="0"/>
              </a:rPr>
              <a:t> </a:t>
            </a:r>
            <a:r>
              <a:rPr lang="zh-CN" altLang="en-US" sz="1800" b="1">
                <a:latin typeface="Verdana" panose="020B0604030504040204" pitchFamily="34" charset="0"/>
              </a:rPr>
              <a:t>，</a:t>
            </a:r>
            <a:r>
              <a:rPr lang="en-US" altLang="zh-CN" sz="1800" b="1">
                <a:latin typeface="Verdana" panose="020B0604030504040204" pitchFamily="34" charset="0"/>
              </a:rPr>
              <a:t>ref</a:t>
            </a:r>
            <a:r>
              <a:rPr lang="zh-CN" altLang="en-US" sz="1800" b="1">
                <a:latin typeface="Verdana" panose="020B0604030504040204" pitchFamily="34" charset="0"/>
              </a:rPr>
              <a:t>对成员变量值</a:t>
            </a:r>
          </a:p>
          <a:p>
            <a:r>
              <a:rPr lang="zh-CN" altLang="en-US" sz="1800" b="1">
                <a:latin typeface="Verdana" panose="020B0604030504040204" pitchFamily="34" charset="0"/>
              </a:rPr>
              <a:t>的改变也影响调用参数</a:t>
            </a:r>
            <a:r>
              <a:rPr lang="en-US" altLang="zh-CN" sz="1800" b="1">
                <a:latin typeface="Verdana" panose="020B0604030504040204" pitchFamily="34" charset="0"/>
              </a:rPr>
              <a:t>pt</a:t>
            </a:r>
            <a:r>
              <a:rPr lang="zh-CN" altLang="en-US" sz="1800" b="1">
                <a:latin typeface="Verdana" panose="020B0604030504040204" pitchFamily="34" charset="0"/>
              </a:rPr>
              <a:t>的成员变量值</a:t>
            </a:r>
          </a:p>
          <a:p>
            <a:r>
              <a:rPr lang="en-US" altLang="zh-CN" sz="1800" b="1">
                <a:latin typeface="Verdana" panose="020B0604030504040204" pitchFamily="34" charset="0"/>
              </a:rPr>
              <a:t>31</a:t>
            </a:r>
            <a:r>
              <a:rPr lang="zh-CN" altLang="en-US" sz="1800" b="1">
                <a:latin typeface="Verdana" panose="020B0604030504040204" pitchFamily="34" charset="0"/>
              </a:rPr>
              <a:t>行的输出结果为：</a:t>
            </a:r>
          </a:p>
          <a:p>
            <a:r>
              <a:rPr lang="zh-CN" altLang="en-US" sz="1800" b="1">
                <a:latin typeface="Verdana" panose="020B0604030504040204" pitchFamily="34" charset="0"/>
              </a:rPr>
              <a:t>          </a:t>
            </a:r>
            <a:r>
              <a:rPr lang="en-US" altLang="zh-CN" sz="1800" b="1">
                <a:latin typeface="Verdana" panose="020B0604030504040204" pitchFamily="34" charset="0"/>
              </a:rPr>
              <a:t>Pt value is:99.0</a:t>
            </a:r>
          </a:p>
        </p:txBody>
      </p:sp>
      <p:sp>
        <p:nvSpPr>
          <p:cNvPr id="62471" name="Freeform 7"/>
          <p:cNvSpPr>
            <a:spLocks/>
          </p:cNvSpPr>
          <p:nvPr/>
        </p:nvSpPr>
        <p:spPr bwMode="auto">
          <a:xfrm>
            <a:off x="4876800" y="1206500"/>
            <a:ext cx="3455988" cy="1800225"/>
          </a:xfrm>
          <a:custGeom>
            <a:avLst/>
            <a:gdLst>
              <a:gd name="T0" fmla="*/ 0 w 2139"/>
              <a:gd name="T1" fmla="*/ 2147483647 h 1255"/>
              <a:gd name="T2" fmla="*/ 2147483647 w 2139"/>
              <a:gd name="T3" fmla="*/ 2147483647 h 1255"/>
              <a:gd name="T4" fmla="*/ 2147483647 w 2139"/>
              <a:gd name="T5" fmla="*/ 2147483647 h 1255"/>
              <a:gd name="T6" fmla="*/ 2147483647 w 2139"/>
              <a:gd name="T7" fmla="*/ 0 h 1255"/>
              <a:gd name="T8" fmla="*/ 0 60000 65536"/>
              <a:gd name="T9" fmla="*/ 0 60000 65536"/>
              <a:gd name="T10" fmla="*/ 0 60000 65536"/>
              <a:gd name="T11" fmla="*/ 0 60000 65536"/>
              <a:gd name="T12" fmla="*/ 0 w 2139"/>
              <a:gd name="T13" fmla="*/ 0 h 1255"/>
              <a:gd name="T14" fmla="*/ 2139 w 2139"/>
              <a:gd name="T15" fmla="*/ 1255 h 1255"/>
            </a:gdLst>
            <a:ahLst/>
            <a:cxnLst>
              <a:cxn ang="T8">
                <a:pos x="T0" y="T1"/>
              </a:cxn>
              <a:cxn ang="T9">
                <a:pos x="T2" y="T3"/>
              </a:cxn>
              <a:cxn ang="T10">
                <a:pos x="T4" y="T5"/>
              </a:cxn>
              <a:cxn ang="T11">
                <a:pos x="T6" y="T7"/>
              </a:cxn>
            </a:cxnLst>
            <a:rect l="T12" t="T13" r="T14" b="T15"/>
            <a:pathLst>
              <a:path w="2139" h="1255">
                <a:moveTo>
                  <a:pt x="0" y="1180"/>
                </a:moveTo>
                <a:cubicBezTo>
                  <a:pt x="125" y="1217"/>
                  <a:pt x="250" y="1255"/>
                  <a:pt x="590" y="1134"/>
                </a:cubicBezTo>
                <a:cubicBezTo>
                  <a:pt x="930" y="1013"/>
                  <a:pt x="1943" y="643"/>
                  <a:pt x="2041" y="454"/>
                </a:cubicBezTo>
                <a:cubicBezTo>
                  <a:pt x="2139" y="265"/>
                  <a:pt x="1323" y="76"/>
                  <a:pt x="1180" y="0"/>
                </a:cubicBezTo>
              </a:path>
            </a:pathLst>
          </a:custGeom>
          <a:noFill/>
          <a:ln w="15875">
            <a:solidFill>
              <a:srgbClr val="808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 name="Group 8"/>
          <p:cNvGrpSpPr>
            <a:grpSpLocks/>
          </p:cNvGrpSpPr>
          <p:nvPr/>
        </p:nvGrpSpPr>
        <p:grpSpPr bwMode="auto">
          <a:xfrm>
            <a:off x="196850" y="3798888"/>
            <a:ext cx="2089150" cy="433387"/>
            <a:chOff x="295" y="2840"/>
            <a:chExt cx="1225" cy="273"/>
          </a:xfrm>
        </p:grpSpPr>
        <p:sp>
          <p:nvSpPr>
            <p:cNvPr id="57368" name="Rectangle 9"/>
            <p:cNvSpPr>
              <a:spLocks noChangeArrowheads="1"/>
            </p:cNvSpPr>
            <p:nvPr/>
          </p:nvSpPr>
          <p:spPr bwMode="auto">
            <a:xfrm>
              <a:off x="295" y="2840"/>
              <a:ext cx="2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latin typeface="Verdana" panose="020B0604030504040204" pitchFamily="34" charset="0"/>
                </a:rPr>
                <a:t>pt</a:t>
              </a:r>
            </a:p>
          </p:txBody>
        </p:sp>
        <p:sp>
          <p:nvSpPr>
            <p:cNvPr id="57369" name="Line 10"/>
            <p:cNvSpPr>
              <a:spLocks noChangeShapeType="1"/>
            </p:cNvSpPr>
            <p:nvPr/>
          </p:nvSpPr>
          <p:spPr bwMode="auto">
            <a:xfrm>
              <a:off x="612" y="2977"/>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70" name="Rectangle 11"/>
            <p:cNvSpPr>
              <a:spLocks noChangeArrowheads="1"/>
            </p:cNvSpPr>
            <p:nvPr/>
          </p:nvSpPr>
          <p:spPr bwMode="auto">
            <a:xfrm>
              <a:off x="930" y="2886"/>
              <a:ext cx="590" cy="227"/>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400" b="1">
                  <a:latin typeface="Verdana" panose="020B0604030504040204" pitchFamily="34" charset="0"/>
                </a:rPr>
                <a:t>ptValue</a:t>
              </a:r>
            </a:p>
            <a:p>
              <a:pPr algn="ctr"/>
              <a:r>
                <a:rPr lang="en-US" altLang="zh-CN" sz="1400" b="1">
                  <a:latin typeface="Verdana" panose="020B0604030504040204" pitchFamily="34" charset="0"/>
                </a:rPr>
                <a:t>=101.0f</a:t>
              </a:r>
            </a:p>
          </p:txBody>
        </p:sp>
      </p:grpSp>
      <p:grpSp>
        <p:nvGrpSpPr>
          <p:cNvPr id="3" name="Group 12"/>
          <p:cNvGrpSpPr>
            <a:grpSpLocks/>
          </p:cNvGrpSpPr>
          <p:nvPr/>
        </p:nvGrpSpPr>
        <p:grpSpPr bwMode="auto">
          <a:xfrm>
            <a:off x="2068513" y="3798888"/>
            <a:ext cx="2522537" cy="655637"/>
            <a:chOff x="1520" y="2840"/>
            <a:chExt cx="1452" cy="413"/>
          </a:xfrm>
        </p:grpSpPr>
        <p:sp>
          <p:nvSpPr>
            <p:cNvPr id="57363" name="Rectangle 13"/>
            <p:cNvSpPr>
              <a:spLocks noChangeArrowheads="1"/>
            </p:cNvSpPr>
            <p:nvPr/>
          </p:nvSpPr>
          <p:spPr bwMode="auto">
            <a:xfrm>
              <a:off x="1747" y="2840"/>
              <a:ext cx="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latin typeface="Verdana" panose="020B0604030504040204" pitchFamily="34" charset="0"/>
                </a:rPr>
                <a:t>pt</a:t>
              </a:r>
            </a:p>
          </p:txBody>
        </p:sp>
        <p:sp>
          <p:nvSpPr>
            <p:cNvPr id="57364" name="Line 14"/>
            <p:cNvSpPr>
              <a:spLocks noChangeShapeType="1"/>
            </p:cNvSpPr>
            <p:nvPr/>
          </p:nvSpPr>
          <p:spPr bwMode="auto">
            <a:xfrm>
              <a:off x="2064" y="2977"/>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5" name="Rectangle 15"/>
            <p:cNvSpPr>
              <a:spLocks noChangeArrowheads="1"/>
            </p:cNvSpPr>
            <p:nvPr/>
          </p:nvSpPr>
          <p:spPr bwMode="auto">
            <a:xfrm>
              <a:off x="2382" y="2886"/>
              <a:ext cx="590" cy="227"/>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400" b="1">
                  <a:latin typeface="Verdana" panose="020B0604030504040204" pitchFamily="34" charset="0"/>
                </a:rPr>
                <a:t>ptValue</a:t>
              </a:r>
            </a:p>
            <a:p>
              <a:pPr algn="ctr"/>
              <a:r>
                <a:rPr lang="en-US" altLang="zh-CN" sz="1400" b="1">
                  <a:latin typeface="Verdana" panose="020B0604030504040204" pitchFamily="34" charset="0"/>
                </a:rPr>
                <a:t>=101.0f</a:t>
              </a:r>
            </a:p>
          </p:txBody>
        </p:sp>
        <p:sp>
          <p:nvSpPr>
            <p:cNvPr id="57366" name="Rectangle 16"/>
            <p:cNvSpPr>
              <a:spLocks noChangeArrowheads="1"/>
            </p:cNvSpPr>
            <p:nvPr/>
          </p:nvSpPr>
          <p:spPr bwMode="auto">
            <a:xfrm>
              <a:off x="1520" y="3022"/>
              <a:ext cx="4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latin typeface="Verdana" panose="020B0604030504040204" pitchFamily="34" charset="0"/>
                </a:rPr>
                <a:t>    ref</a:t>
              </a:r>
            </a:p>
          </p:txBody>
        </p:sp>
        <p:sp>
          <p:nvSpPr>
            <p:cNvPr id="57367" name="Line 17"/>
            <p:cNvSpPr>
              <a:spLocks noChangeShapeType="1"/>
            </p:cNvSpPr>
            <p:nvPr/>
          </p:nvSpPr>
          <p:spPr bwMode="auto">
            <a:xfrm flipV="1">
              <a:off x="2064" y="3067"/>
              <a:ext cx="318"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25"/>
          <p:cNvGrpSpPr>
            <a:grpSpLocks/>
          </p:cNvGrpSpPr>
          <p:nvPr/>
        </p:nvGrpSpPr>
        <p:grpSpPr bwMode="auto">
          <a:xfrm>
            <a:off x="6964363" y="3798888"/>
            <a:ext cx="1944687" cy="433387"/>
            <a:chOff x="4467" y="2840"/>
            <a:chExt cx="1225" cy="273"/>
          </a:xfrm>
        </p:grpSpPr>
        <p:sp>
          <p:nvSpPr>
            <p:cNvPr id="57360" name="Rectangle 26"/>
            <p:cNvSpPr>
              <a:spLocks noChangeArrowheads="1"/>
            </p:cNvSpPr>
            <p:nvPr/>
          </p:nvSpPr>
          <p:spPr bwMode="auto">
            <a:xfrm>
              <a:off x="4467" y="2840"/>
              <a:ext cx="2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latin typeface="Verdana" panose="020B0604030504040204" pitchFamily="34" charset="0"/>
                </a:rPr>
                <a:t>pt</a:t>
              </a:r>
            </a:p>
          </p:txBody>
        </p:sp>
        <p:sp>
          <p:nvSpPr>
            <p:cNvPr id="57361" name="Line 27"/>
            <p:cNvSpPr>
              <a:spLocks noChangeShapeType="1"/>
            </p:cNvSpPr>
            <p:nvPr/>
          </p:nvSpPr>
          <p:spPr bwMode="auto">
            <a:xfrm>
              <a:off x="4784" y="2977"/>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2" name="Rectangle 28"/>
            <p:cNvSpPr>
              <a:spLocks noChangeArrowheads="1"/>
            </p:cNvSpPr>
            <p:nvPr/>
          </p:nvSpPr>
          <p:spPr bwMode="auto">
            <a:xfrm>
              <a:off x="5102" y="2886"/>
              <a:ext cx="590" cy="227"/>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400" b="1">
                  <a:latin typeface="Verdana" panose="020B0604030504040204" pitchFamily="34" charset="0"/>
                </a:rPr>
                <a:t>ptValue</a:t>
              </a:r>
            </a:p>
            <a:p>
              <a:pPr algn="ctr"/>
              <a:r>
                <a:rPr lang="en-US" altLang="zh-CN" sz="1400" b="1">
                  <a:latin typeface="Verdana" panose="020B0604030504040204" pitchFamily="34" charset="0"/>
                </a:rPr>
                <a:t>=99.0f</a:t>
              </a:r>
            </a:p>
          </p:txBody>
        </p:sp>
      </p:grpSp>
      <p:grpSp>
        <p:nvGrpSpPr>
          <p:cNvPr id="5" name="Group 29"/>
          <p:cNvGrpSpPr>
            <a:grpSpLocks/>
          </p:cNvGrpSpPr>
          <p:nvPr/>
        </p:nvGrpSpPr>
        <p:grpSpPr bwMode="auto">
          <a:xfrm>
            <a:off x="4445000" y="3798888"/>
            <a:ext cx="2522538" cy="655637"/>
            <a:chOff x="1520" y="2840"/>
            <a:chExt cx="1452" cy="413"/>
          </a:xfrm>
        </p:grpSpPr>
        <p:sp>
          <p:nvSpPr>
            <p:cNvPr id="57355" name="Rectangle 30"/>
            <p:cNvSpPr>
              <a:spLocks noChangeArrowheads="1"/>
            </p:cNvSpPr>
            <p:nvPr/>
          </p:nvSpPr>
          <p:spPr bwMode="auto">
            <a:xfrm>
              <a:off x="1747" y="2840"/>
              <a:ext cx="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latin typeface="Verdana" panose="020B0604030504040204" pitchFamily="34" charset="0"/>
                </a:rPr>
                <a:t>pt</a:t>
              </a:r>
            </a:p>
          </p:txBody>
        </p:sp>
        <p:sp>
          <p:nvSpPr>
            <p:cNvPr id="57356" name="Line 31"/>
            <p:cNvSpPr>
              <a:spLocks noChangeShapeType="1"/>
            </p:cNvSpPr>
            <p:nvPr/>
          </p:nvSpPr>
          <p:spPr bwMode="auto">
            <a:xfrm>
              <a:off x="2064" y="2977"/>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7" name="Rectangle 32"/>
            <p:cNvSpPr>
              <a:spLocks noChangeArrowheads="1"/>
            </p:cNvSpPr>
            <p:nvPr/>
          </p:nvSpPr>
          <p:spPr bwMode="auto">
            <a:xfrm>
              <a:off x="2382" y="2886"/>
              <a:ext cx="590" cy="227"/>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1400" b="1">
                  <a:latin typeface="Verdana" panose="020B0604030504040204" pitchFamily="34" charset="0"/>
                </a:rPr>
                <a:t>ptValue</a:t>
              </a:r>
            </a:p>
            <a:p>
              <a:pPr algn="ctr"/>
              <a:r>
                <a:rPr lang="en-US" altLang="zh-CN" sz="1400" b="1">
                  <a:latin typeface="Verdana" panose="020B0604030504040204" pitchFamily="34" charset="0"/>
                </a:rPr>
                <a:t>=99.0f</a:t>
              </a:r>
            </a:p>
          </p:txBody>
        </p:sp>
        <p:sp>
          <p:nvSpPr>
            <p:cNvPr id="57358" name="Rectangle 33"/>
            <p:cNvSpPr>
              <a:spLocks noChangeArrowheads="1"/>
            </p:cNvSpPr>
            <p:nvPr/>
          </p:nvSpPr>
          <p:spPr bwMode="auto">
            <a:xfrm>
              <a:off x="1520" y="3022"/>
              <a:ext cx="4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latin typeface="Verdana" panose="020B0604030504040204" pitchFamily="34" charset="0"/>
                </a:rPr>
                <a:t>    ref</a:t>
              </a:r>
            </a:p>
          </p:txBody>
        </p:sp>
        <p:sp>
          <p:nvSpPr>
            <p:cNvPr id="57359" name="Line 34"/>
            <p:cNvSpPr>
              <a:spLocks noChangeShapeType="1"/>
            </p:cNvSpPr>
            <p:nvPr/>
          </p:nvSpPr>
          <p:spPr bwMode="auto">
            <a:xfrm flipV="1">
              <a:off x="2064" y="3067"/>
              <a:ext cx="318"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2471"/>
                                        </p:tgtEl>
                                        <p:attrNameLst>
                                          <p:attrName>style.visibility</p:attrName>
                                        </p:attrNameLst>
                                      </p:cBhvr>
                                      <p:to>
                                        <p:strVal val="visible"/>
                                      </p:to>
                                    </p:set>
                                    <p:animEffect transition="in" filter="wipe(down)">
                                      <p:cBhvr>
                                        <p:cTn id="12" dur="1000"/>
                                        <p:tgtEl>
                                          <p:spTgt spid="624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2469"/>
                                        </p:tgtEl>
                                        <p:attrNameLst>
                                          <p:attrName>style.visibility</p:attrName>
                                        </p:attrNameLst>
                                      </p:cBhvr>
                                      <p:to>
                                        <p:strVal val="visible"/>
                                      </p:to>
                                    </p:set>
                                    <p:animEffect transition="in" filter="dissolve">
                                      <p:cBhvr>
                                        <p:cTn id="17" dur="500"/>
                                        <p:tgtEl>
                                          <p:spTgt spid="624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1+#ppt_w/2"/>
                                          </p:val>
                                        </p:tav>
                                        <p:tav tm="100000">
                                          <p:val>
                                            <p:strVal val="#ppt_x"/>
                                          </p:val>
                                        </p:tav>
                                      </p:tavLst>
                                    </p:anim>
                                    <p:anim calcmode="lin" valueType="num">
                                      <p:cBhvr additive="base">
                                        <p:cTn id="3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2470"/>
                                        </p:tgtEl>
                                        <p:attrNameLst>
                                          <p:attrName>style.visibility</p:attrName>
                                        </p:attrNameLst>
                                      </p:cBhvr>
                                      <p:to>
                                        <p:strVal val="visible"/>
                                      </p:to>
                                    </p:set>
                                    <p:anim calcmode="lin" valueType="num">
                                      <p:cBhvr additive="base">
                                        <p:cTn id="38" dur="500" fill="hold"/>
                                        <p:tgtEl>
                                          <p:spTgt spid="62470"/>
                                        </p:tgtEl>
                                        <p:attrNameLst>
                                          <p:attrName>ppt_x</p:attrName>
                                        </p:attrNameLst>
                                      </p:cBhvr>
                                      <p:tavLst>
                                        <p:tav tm="0">
                                          <p:val>
                                            <p:strVal val="#ppt_x"/>
                                          </p:val>
                                        </p:tav>
                                        <p:tav tm="100000">
                                          <p:val>
                                            <p:strVal val="#ppt_x"/>
                                          </p:val>
                                        </p:tav>
                                      </p:tavLst>
                                    </p:anim>
                                    <p:anim calcmode="lin" valueType="num">
                                      <p:cBhvr additive="base">
                                        <p:cTn id="39" dur="500" fill="hold"/>
                                        <p:tgtEl>
                                          <p:spTgt spid="624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p:bldP spid="62470" grpId="0" animBg="1"/>
      <p:bldP spid="624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912813" y="122238"/>
            <a:ext cx="2609850" cy="457200"/>
          </a:xfrm>
        </p:spPr>
        <p:txBody>
          <a:bodyPr/>
          <a:lstStyle/>
          <a:p>
            <a:r>
              <a:rPr lang="zh-CN" altLang="en-US"/>
              <a:t>小节安排</a:t>
            </a:r>
          </a:p>
        </p:txBody>
      </p:sp>
      <p:sp>
        <p:nvSpPr>
          <p:cNvPr id="9218" name="Rectangle 116"/>
          <p:cNvSpPr>
            <a:spLocks noChangeArrowheads="1"/>
          </p:cNvSpPr>
          <p:nvPr/>
        </p:nvSpPr>
        <p:spPr bwMode="auto">
          <a:xfrm>
            <a:off x="2767013" y="202088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48" name="Text Box 119"/>
          <p:cNvSpPr txBox="1">
            <a:spLocks noChangeArrowheads="1"/>
          </p:cNvSpPr>
          <p:nvPr/>
        </p:nvSpPr>
        <p:spPr bwMode="auto">
          <a:xfrm flipH="1">
            <a:off x="1357313" y="1754188"/>
            <a:ext cx="457200" cy="3194050"/>
          </a:xfrm>
          <a:prstGeom prst="rect">
            <a:avLst/>
          </a:prstGeom>
          <a:gradFill rotWithShape="0">
            <a:gsLst>
              <a:gs pos="0">
                <a:srgbClr val="FFCC99"/>
              </a:gs>
              <a:gs pos="100000">
                <a:srgbClr val="FFFFFF"/>
              </a:gs>
            </a:gsLst>
            <a:lin ang="0" scaled="1"/>
          </a:gra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endParaRPr lang="en-US" altLang="zh-CN" sz="2000" b="1"/>
          </a:p>
          <a:p>
            <a:pPr algn="ctr" eaLnBrk="0" hangingPunct="0"/>
            <a:endParaRPr lang="en-US" altLang="zh-CN" sz="2000" b="1"/>
          </a:p>
          <a:p>
            <a:pPr algn="ctr" eaLnBrk="0" hangingPunct="0"/>
            <a:endParaRPr lang="en-US" altLang="zh-CN" sz="2000" b="1"/>
          </a:p>
          <a:p>
            <a:pPr algn="ctr" eaLnBrk="0" hangingPunct="0"/>
            <a:r>
              <a:rPr lang="zh-CN" altLang="en-US" sz="2000" b="1"/>
              <a:t>类和对象</a:t>
            </a:r>
            <a:endParaRPr kumimoji="0" lang="zh-CN" altLang="en-US" sz="2200" b="1">
              <a:solidFill>
                <a:schemeClr val="tx2"/>
              </a:solidFill>
              <a:latin typeface="楷体_GB2312" pitchFamily="49" charset="-122"/>
              <a:ea typeface="楷体_GB2312" pitchFamily="49" charset="-122"/>
            </a:endParaRPr>
          </a:p>
        </p:txBody>
      </p:sp>
      <p:sp>
        <p:nvSpPr>
          <p:cNvPr id="9220" name="Rectangle 121"/>
          <p:cNvSpPr>
            <a:spLocks noChangeArrowheads="1"/>
          </p:cNvSpPr>
          <p:nvPr/>
        </p:nvSpPr>
        <p:spPr bwMode="auto">
          <a:xfrm>
            <a:off x="2755900" y="1414463"/>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50" name="Text Box 124"/>
          <p:cNvSpPr txBox="1">
            <a:spLocks noChangeArrowheads="1"/>
          </p:cNvSpPr>
          <p:nvPr/>
        </p:nvSpPr>
        <p:spPr bwMode="auto">
          <a:xfrm>
            <a:off x="3213100" y="1262063"/>
            <a:ext cx="3119438"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0" hangingPunct="0"/>
            <a:r>
              <a:rPr kumimoji="0" lang="en-US" altLang="zh-CN" sz="1600">
                <a:solidFill>
                  <a:schemeClr val="tx2"/>
                </a:solidFill>
                <a:latin typeface="黑体" panose="02010609060101010101" pitchFamily="49" charset="-122"/>
                <a:ea typeface="黑体" panose="02010609060101010101" pitchFamily="49" charset="-122"/>
              </a:rPr>
              <a:t>3.1</a:t>
            </a:r>
            <a:r>
              <a:rPr kumimoji="0" lang="zh-CN" altLang="en-US" sz="1600">
                <a:solidFill>
                  <a:schemeClr val="tx2"/>
                </a:solidFill>
                <a:latin typeface="黑体" panose="02010609060101010101" pitchFamily="49" charset="-122"/>
                <a:ea typeface="黑体" panose="02010609060101010101" pitchFamily="49" charset="-122"/>
              </a:rPr>
              <a:t>、</a:t>
            </a:r>
            <a:r>
              <a:rPr lang="zh-CN" altLang="en-US" sz="1600" b="1"/>
              <a:t>面向对象技术基础</a:t>
            </a:r>
          </a:p>
          <a:p>
            <a:pPr algn="just" eaLnBrk="0" hangingPunct="0"/>
            <a:endParaRPr lang="zh-CN" altLang="en-US" sz="1600">
              <a:solidFill>
                <a:schemeClr val="tx2"/>
              </a:solidFill>
              <a:latin typeface="黑体" panose="02010609060101010101" pitchFamily="49" charset="-122"/>
              <a:ea typeface="黑体" panose="02010609060101010101" pitchFamily="49" charset="-122"/>
            </a:endParaRPr>
          </a:p>
        </p:txBody>
      </p:sp>
      <p:sp>
        <p:nvSpPr>
          <p:cNvPr id="6151" name="Text Box 129"/>
          <p:cNvSpPr txBox="1">
            <a:spLocks noChangeArrowheads="1"/>
          </p:cNvSpPr>
          <p:nvPr/>
        </p:nvSpPr>
        <p:spPr bwMode="auto">
          <a:xfrm>
            <a:off x="3224213" y="186848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defRPr/>
            </a:pPr>
            <a:r>
              <a:rPr kumimoji="0" lang="en-US" altLang="zh-CN" sz="1600">
                <a:solidFill>
                  <a:schemeClr val="tx2"/>
                </a:solidFill>
                <a:latin typeface="黑体" charset="0"/>
                <a:ea typeface="黑体" charset="0"/>
                <a:cs typeface="黑体" charset="0"/>
              </a:rPr>
              <a:t>3.2</a:t>
            </a:r>
            <a:r>
              <a:rPr kumimoji="0" lang="zh-CN" altLang="en-US" sz="1600">
                <a:solidFill>
                  <a:schemeClr val="tx2"/>
                </a:solidFill>
                <a:latin typeface="黑体" charset="0"/>
                <a:ea typeface="黑体" charset="0"/>
                <a:cs typeface="黑体" charset="0"/>
              </a:rPr>
              <a:t>、</a:t>
            </a:r>
            <a:r>
              <a:rPr lang="zh-CN" altLang="en-US" sz="1600" b="1"/>
              <a:t>类</a:t>
            </a:r>
            <a:endParaRPr lang="en-US" altLang="zh-CN" sz="1600" b="1"/>
          </a:p>
          <a:p>
            <a:pPr algn="just">
              <a:defRPr/>
            </a:pPr>
            <a:endParaRPr lang="zh-CN" altLang="en-US" sz="1600" b="1"/>
          </a:p>
          <a:p>
            <a:pPr algn="just">
              <a:defRPr/>
            </a:pPr>
            <a:endParaRPr kumimoji="0" lang="zh-CN" altLang="en-US" sz="1600">
              <a:solidFill>
                <a:schemeClr val="tx2"/>
              </a:solidFill>
              <a:latin typeface="黑体" charset="0"/>
              <a:ea typeface="黑体" charset="0"/>
              <a:cs typeface="黑体" charset="0"/>
            </a:endParaRPr>
          </a:p>
        </p:txBody>
      </p:sp>
      <p:sp>
        <p:nvSpPr>
          <p:cNvPr id="6152" name="Rectangle 136"/>
          <p:cNvSpPr>
            <a:spLocks noChangeArrowheads="1"/>
          </p:cNvSpPr>
          <p:nvPr/>
        </p:nvSpPr>
        <p:spPr bwMode="auto">
          <a:xfrm>
            <a:off x="1814513" y="3313113"/>
            <a:ext cx="914400" cy="15240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9224" name="Rectangle 138"/>
          <p:cNvSpPr>
            <a:spLocks noChangeArrowheads="1"/>
          </p:cNvSpPr>
          <p:nvPr/>
        </p:nvSpPr>
        <p:spPr bwMode="auto">
          <a:xfrm>
            <a:off x="2741613" y="2647950"/>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54" name="Text Box 139"/>
          <p:cNvSpPr txBox="1">
            <a:spLocks noChangeArrowheads="1"/>
          </p:cNvSpPr>
          <p:nvPr/>
        </p:nvSpPr>
        <p:spPr bwMode="auto">
          <a:xfrm>
            <a:off x="3198813" y="2495550"/>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3.3</a:t>
            </a:r>
            <a:r>
              <a:rPr kumimoji="0" lang="zh-CN" altLang="en-US" sz="1600">
                <a:solidFill>
                  <a:schemeClr val="tx2"/>
                </a:solidFill>
                <a:latin typeface="黑体" panose="02010609060101010101" pitchFamily="49" charset="-122"/>
                <a:ea typeface="黑体" panose="02010609060101010101" pitchFamily="49" charset="-122"/>
              </a:rPr>
              <a:t>、</a:t>
            </a:r>
            <a:r>
              <a:rPr lang="zh-CN" altLang="en-US" sz="1600" b="1"/>
              <a:t>对象</a:t>
            </a:r>
          </a:p>
        </p:txBody>
      </p:sp>
      <p:sp>
        <p:nvSpPr>
          <p:cNvPr id="9226" name="Rectangle 143"/>
          <p:cNvSpPr>
            <a:spLocks noChangeArrowheads="1"/>
          </p:cNvSpPr>
          <p:nvPr/>
        </p:nvSpPr>
        <p:spPr bwMode="auto">
          <a:xfrm>
            <a:off x="2741613" y="329088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56" name="Text Box 144"/>
          <p:cNvSpPr txBox="1">
            <a:spLocks noChangeArrowheads="1"/>
          </p:cNvSpPr>
          <p:nvPr/>
        </p:nvSpPr>
        <p:spPr bwMode="auto">
          <a:xfrm>
            <a:off x="3198813" y="313848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3.4</a:t>
            </a:r>
            <a:r>
              <a:rPr kumimoji="0" lang="zh-CN" altLang="en-US" sz="1600">
                <a:solidFill>
                  <a:schemeClr val="tx2"/>
                </a:solidFill>
                <a:latin typeface="黑体" panose="02010609060101010101" pitchFamily="49" charset="-122"/>
                <a:ea typeface="黑体" panose="02010609060101010101" pitchFamily="49" charset="-122"/>
              </a:rPr>
              <a:t>、</a:t>
            </a:r>
            <a:r>
              <a:rPr kumimoji="0" lang="en-US" altLang="zh-CN" sz="1600" b="1">
                <a:solidFill>
                  <a:schemeClr val="tx2"/>
                </a:solidFill>
                <a:latin typeface="黑体" panose="02010609060101010101" pitchFamily="49" charset="-122"/>
                <a:ea typeface="黑体" panose="02010609060101010101" pitchFamily="49" charset="-122"/>
              </a:rPr>
              <a:t>this</a:t>
            </a:r>
            <a:r>
              <a:rPr kumimoji="0" lang="zh-CN" altLang="en-US" sz="1600" b="1">
                <a:solidFill>
                  <a:schemeClr val="tx2"/>
                </a:solidFill>
                <a:latin typeface="黑体" panose="02010609060101010101" pitchFamily="49" charset="-122"/>
                <a:ea typeface="黑体" panose="02010609060101010101" pitchFamily="49" charset="-122"/>
              </a:rPr>
              <a:t>关键字</a:t>
            </a:r>
            <a:endParaRPr lang="zh-CN" altLang="en-US" sz="1600" b="1"/>
          </a:p>
        </p:txBody>
      </p:sp>
      <p:sp>
        <p:nvSpPr>
          <p:cNvPr id="6157" name="Rectangle 123"/>
          <p:cNvSpPr>
            <a:spLocks noChangeArrowheads="1"/>
          </p:cNvSpPr>
          <p:nvPr/>
        </p:nvSpPr>
        <p:spPr bwMode="auto">
          <a:xfrm>
            <a:off x="2679700" y="1027113"/>
            <a:ext cx="76200" cy="5105400"/>
          </a:xfrm>
          <a:prstGeom prst="rect">
            <a:avLst/>
          </a:prstGeom>
          <a:solidFill>
            <a:schemeClr val="hlink"/>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6158" name="AutoShape 151"/>
          <p:cNvSpPr>
            <a:spLocks noChangeArrowheads="1"/>
          </p:cNvSpPr>
          <p:nvPr/>
        </p:nvSpPr>
        <p:spPr bwMode="auto">
          <a:xfrm>
            <a:off x="6729413" y="1255713"/>
            <a:ext cx="546100" cy="330200"/>
          </a:xfrm>
          <a:prstGeom prst="leftArrow">
            <a:avLst>
              <a:gd name="adj1" fmla="val 50000"/>
              <a:gd name="adj2" fmla="val 41346"/>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9230" name="Rectangle 116"/>
          <p:cNvSpPr>
            <a:spLocks noChangeArrowheads="1"/>
          </p:cNvSpPr>
          <p:nvPr/>
        </p:nvSpPr>
        <p:spPr bwMode="auto">
          <a:xfrm>
            <a:off x="2763838" y="5492750"/>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60" name="Text Box 129"/>
          <p:cNvSpPr txBox="1">
            <a:spLocks noChangeArrowheads="1"/>
          </p:cNvSpPr>
          <p:nvPr/>
        </p:nvSpPr>
        <p:spPr bwMode="auto">
          <a:xfrm>
            <a:off x="3221038" y="5340350"/>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defRPr/>
            </a:pPr>
            <a:r>
              <a:rPr kumimoji="0" lang="en-US" altLang="zh-CN" sz="1600">
                <a:solidFill>
                  <a:schemeClr val="tx2"/>
                </a:solidFill>
                <a:latin typeface="黑体" charset="0"/>
                <a:ea typeface="黑体" charset="0"/>
                <a:cs typeface="黑体" charset="0"/>
              </a:rPr>
              <a:t>3.7</a:t>
            </a:r>
            <a:r>
              <a:rPr kumimoji="0" lang="zh-CN" altLang="en-US" sz="1600">
                <a:solidFill>
                  <a:schemeClr val="tx2"/>
                </a:solidFill>
                <a:latin typeface="黑体" charset="0"/>
                <a:ea typeface="黑体" charset="0"/>
                <a:cs typeface="黑体" charset="0"/>
              </a:rPr>
              <a:t>、</a:t>
            </a:r>
            <a:r>
              <a:rPr kumimoji="0" lang="en-US" altLang="zh-CN" sz="1600" b="1">
                <a:solidFill>
                  <a:schemeClr val="tx2"/>
                </a:solidFill>
                <a:latin typeface="黑体" charset="0"/>
                <a:ea typeface="黑体" charset="0"/>
                <a:cs typeface="黑体" charset="0"/>
              </a:rPr>
              <a:t>import</a:t>
            </a:r>
            <a:r>
              <a:rPr kumimoji="0" lang="zh-CN" altLang="en-US" sz="1600" b="1">
                <a:solidFill>
                  <a:schemeClr val="tx2"/>
                </a:solidFill>
                <a:latin typeface="黑体" charset="0"/>
                <a:ea typeface="黑体" charset="0"/>
                <a:cs typeface="黑体" charset="0"/>
              </a:rPr>
              <a:t>和包</a:t>
            </a:r>
          </a:p>
        </p:txBody>
      </p:sp>
      <p:sp>
        <p:nvSpPr>
          <p:cNvPr id="9232" name="Rectangle 143"/>
          <p:cNvSpPr>
            <a:spLocks noChangeArrowheads="1"/>
          </p:cNvSpPr>
          <p:nvPr/>
        </p:nvSpPr>
        <p:spPr bwMode="auto">
          <a:xfrm>
            <a:off x="2765425" y="3990975"/>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62" name="Text Box 144"/>
          <p:cNvSpPr txBox="1">
            <a:spLocks noChangeArrowheads="1"/>
          </p:cNvSpPr>
          <p:nvPr/>
        </p:nvSpPr>
        <p:spPr bwMode="auto">
          <a:xfrm>
            <a:off x="3222625" y="38385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3.5</a:t>
            </a:r>
            <a:r>
              <a:rPr kumimoji="0" lang="zh-CN" altLang="en-US" sz="1600">
                <a:solidFill>
                  <a:schemeClr val="tx2"/>
                </a:solidFill>
                <a:latin typeface="黑体" panose="02010609060101010101" pitchFamily="49" charset="-122"/>
                <a:ea typeface="黑体" panose="02010609060101010101" pitchFamily="49" charset="-122"/>
              </a:rPr>
              <a:t>、</a:t>
            </a:r>
            <a:r>
              <a:rPr kumimoji="0" lang="en-US" altLang="zh-CN" sz="1600" b="1">
                <a:solidFill>
                  <a:schemeClr val="tx2"/>
                </a:solidFill>
                <a:latin typeface="黑体" panose="02010609060101010101" pitchFamily="49" charset="-122"/>
                <a:ea typeface="黑体" panose="02010609060101010101" pitchFamily="49" charset="-122"/>
              </a:rPr>
              <a:t>static</a:t>
            </a:r>
            <a:r>
              <a:rPr kumimoji="0" lang="zh-CN" altLang="en-US" sz="1600" b="1">
                <a:solidFill>
                  <a:schemeClr val="tx2"/>
                </a:solidFill>
                <a:latin typeface="黑体" panose="02010609060101010101" pitchFamily="49" charset="-122"/>
                <a:ea typeface="黑体" panose="02010609060101010101" pitchFamily="49" charset="-122"/>
              </a:rPr>
              <a:t>关键字</a:t>
            </a:r>
          </a:p>
        </p:txBody>
      </p:sp>
      <p:sp>
        <p:nvSpPr>
          <p:cNvPr id="9234" name="Rectangle 143"/>
          <p:cNvSpPr>
            <a:spLocks noChangeArrowheads="1"/>
          </p:cNvSpPr>
          <p:nvPr/>
        </p:nvSpPr>
        <p:spPr bwMode="auto">
          <a:xfrm>
            <a:off x="2779713" y="478313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235" name="Text Box 144"/>
          <p:cNvSpPr txBox="1">
            <a:spLocks noChangeArrowheads="1"/>
          </p:cNvSpPr>
          <p:nvPr/>
        </p:nvSpPr>
        <p:spPr bwMode="auto">
          <a:xfrm>
            <a:off x="3236913" y="463073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3.6</a:t>
            </a:r>
            <a:r>
              <a:rPr kumimoji="0" lang="zh-CN" altLang="en-US" sz="1600">
                <a:solidFill>
                  <a:schemeClr val="tx2"/>
                </a:solidFill>
                <a:latin typeface="黑体" panose="02010609060101010101" pitchFamily="49" charset="-122"/>
                <a:ea typeface="黑体" panose="02010609060101010101" pitchFamily="49" charset="-122"/>
              </a:rPr>
              <a:t>、</a:t>
            </a:r>
            <a:r>
              <a:rPr lang="en-US" altLang="zh-CN" sz="1600" b="1">
                <a:latin typeface="黑体" panose="02010609060101010101" pitchFamily="49" charset="-122"/>
              </a:rPr>
              <a:t>final</a:t>
            </a:r>
            <a:r>
              <a:rPr lang="zh-CN" altLang="en-US" sz="1600" b="1">
                <a:latin typeface="黑体" panose="02010609060101010101" pitchFamily="49" charset="-122"/>
              </a:rPr>
              <a:t>关键字</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12813" y="122238"/>
            <a:ext cx="2609850" cy="457200"/>
          </a:xfrm>
        </p:spPr>
        <p:txBody>
          <a:bodyPr/>
          <a:lstStyle/>
          <a:p>
            <a:r>
              <a:rPr lang="zh-CN" altLang="en-US"/>
              <a:t>小节安排</a:t>
            </a:r>
          </a:p>
        </p:txBody>
      </p:sp>
      <p:sp>
        <p:nvSpPr>
          <p:cNvPr id="58370" name="Rectangle 116"/>
          <p:cNvSpPr>
            <a:spLocks noChangeArrowheads="1"/>
          </p:cNvSpPr>
          <p:nvPr/>
        </p:nvSpPr>
        <p:spPr bwMode="auto">
          <a:xfrm>
            <a:off x="2767013" y="202088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2228" name="Text Box 119"/>
          <p:cNvSpPr txBox="1">
            <a:spLocks noChangeArrowheads="1"/>
          </p:cNvSpPr>
          <p:nvPr/>
        </p:nvSpPr>
        <p:spPr bwMode="auto">
          <a:xfrm flipH="1">
            <a:off x="1357313" y="1754188"/>
            <a:ext cx="457200" cy="3194050"/>
          </a:xfrm>
          <a:prstGeom prst="rect">
            <a:avLst/>
          </a:prstGeom>
          <a:gradFill rotWithShape="0">
            <a:gsLst>
              <a:gs pos="0">
                <a:srgbClr val="FFCC99"/>
              </a:gs>
              <a:gs pos="100000">
                <a:srgbClr val="FFFFFF"/>
              </a:gs>
            </a:gsLst>
            <a:lin ang="0" scaled="1"/>
          </a:gra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endParaRPr lang="en-US" altLang="zh-CN" sz="2000" b="1"/>
          </a:p>
          <a:p>
            <a:pPr algn="ctr" eaLnBrk="0" hangingPunct="0"/>
            <a:endParaRPr lang="en-US" altLang="zh-CN" sz="2000" b="1"/>
          </a:p>
          <a:p>
            <a:pPr algn="ctr" eaLnBrk="0" hangingPunct="0"/>
            <a:endParaRPr lang="en-US" altLang="zh-CN" sz="2000" b="1"/>
          </a:p>
          <a:p>
            <a:pPr algn="ctr" eaLnBrk="0" hangingPunct="0"/>
            <a:r>
              <a:rPr lang="zh-CN" altLang="en-US" sz="2000" b="1"/>
              <a:t>类和对象</a:t>
            </a:r>
            <a:endParaRPr kumimoji="0" lang="zh-CN" altLang="en-US" sz="2200" b="1">
              <a:solidFill>
                <a:schemeClr val="tx2"/>
              </a:solidFill>
              <a:latin typeface="楷体_GB2312" pitchFamily="49" charset="-122"/>
              <a:ea typeface="楷体_GB2312" pitchFamily="49" charset="-122"/>
            </a:endParaRPr>
          </a:p>
        </p:txBody>
      </p:sp>
      <p:sp>
        <p:nvSpPr>
          <p:cNvPr id="58372" name="Rectangle 121"/>
          <p:cNvSpPr>
            <a:spLocks noChangeArrowheads="1"/>
          </p:cNvSpPr>
          <p:nvPr/>
        </p:nvSpPr>
        <p:spPr bwMode="auto">
          <a:xfrm>
            <a:off x="2755900" y="1414463"/>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2230" name="Text Box 124"/>
          <p:cNvSpPr txBox="1">
            <a:spLocks noChangeArrowheads="1"/>
          </p:cNvSpPr>
          <p:nvPr/>
        </p:nvSpPr>
        <p:spPr bwMode="auto">
          <a:xfrm>
            <a:off x="3213100" y="1262063"/>
            <a:ext cx="3119438"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0" hangingPunct="0"/>
            <a:r>
              <a:rPr kumimoji="0" lang="en-US" altLang="zh-CN" sz="1600">
                <a:solidFill>
                  <a:schemeClr val="tx2"/>
                </a:solidFill>
                <a:latin typeface="黑体" panose="02010609060101010101" pitchFamily="49" charset="-122"/>
                <a:ea typeface="黑体" panose="02010609060101010101" pitchFamily="49" charset="-122"/>
              </a:rPr>
              <a:t>3.1</a:t>
            </a:r>
            <a:r>
              <a:rPr kumimoji="0" lang="zh-CN" altLang="en-US" sz="1600">
                <a:solidFill>
                  <a:schemeClr val="tx2"/>
                </a:solidFill>
                <a:latin typeface="黑体" panose="02010609060101010101" pitchFamily="49" charset="-122"/>
                <a:ea typeface="黑体" panose="02010609060101010101" pitchFamily="49" charset="-122"/>
              </a:rPr>
              <a:t>、</a:t>
            </a:r>
            <a:r>
              <a:rPr lang="zh-CN" altLang="en-US" sz="1600" b="1"/>
              <a:t>面向对象技术基础</a:t>
            </a:r>
          </a:p>
          <a:p>
            <a:pPr algn="just" eaLnBrk="0" hangingPunct="0"/>
            <a:endParaRPr lang="zh-CN" altLang="en-US" sz="1600">
              <a:solidFill>
                <a:schemeClr val="tx2"/>
              </a:solidFill>
              <a:latin typeface="黑体" panose="02010609060101010101" pitchFamily="49" charset="-122"/>
              <a:ea typeface="黑体" panose="02010609060101010101" pitchFamily="49" charset="-122"/>
            </a:endParaRPr>
          </a:p>
        </p:txBody>
      </p:sp>
      <p:sp>
        <p:nvSpPr>
          <p:cNvPr id="52231" name="Text Box 129"/>
          <p:cNvSpPr txBox="1">
            <a:spLocks noChangeArrowheads="1"/>
          </p:cNvSpPr>
          <p:nvPr/>
        </p:nvSpPr>
        <p:spPr bwMode="auto">
          <a:xfrm>
            <a:off x="3224213" y="186848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defRPr/>
            </a:pPr>
            <a:r>
              <a:rPr kumimoji="0" lang="en-US" altLang="zh-CN" sz="1600">
                <a:solidFill>
                  <a:schemeClr val="tx2"/>
                </a:solidFill>
                <a:latin typeface="黑体" charset="0"/>
                <a:ea typeface="黑体" charset="0"/>
                <a:cs typeface="黑体" charset="0"/>
              </a:rPr>
              <a:t>3.2</a:t>
            </a:r>
            <a:r>
              <a:rPr kumimoji="0" lang="zh-CN" altLang="en-US" sz="1600">
                <a:solidFill>
                  <a:schemeClr val="tx2"/>
                </a:solidFill>
                <a:latin typeface="黑体" charset="0"/>
                <a:ea typeface="黑体" charset="0"/>
                <a:cs typeface="黑体" charset="0"/>
              </a:rPr>
              <a:t>、</a:t>
            </a:r>
            <a:r>
              <a:rPr lang="zh-CN" altLang="en-US" sz="1600" b="1"/>
              <a:t>类</a:t>
            </a:r>
            <a:endParaRPr lang="en-US" altLang="zh-CN" sz="1600" b="1"/>
          </a:p>
          <a:p>
            <a:pPr algn="just">
              <a:defRPr/>
            </a:pPr>
            <a:endParaRPr lang="zh-CN" altLang="en-US" sz="1600" b="1"/>
          </a:p>
          <a:p>
            <a:pPr algn="just">
              <a:defRPr/>
            </a:pPr>
            <a:endParaRPr kumimoji="0" lang="zh-CN" altLang="en-US" sz="1600">
              <a:solidFill>
                <a:schemeClr val="tx2"/>
              </a:solidFill>
              <a:latin typeface="黑体" charset="0"/>
              <a:ea typeface="黑体" charset="0"/>
              <a:cs typeface="黑体" charset="0"/>
            </a:endParaRPr>
          </a:p>
        </p:txBody>
      </p:sp>
      <p:sp>
        <p:nvSpPr>
          <p:cNvPr id="52232" name="Rectangle 136"/>
          <p:cNvSpPr>
            <a:spLocks noChangeArrowheads="1"/>
          </p:cNvSpPr>
          <p:nvPr/>
        </p:nvSpPr>
        <p:spPr bwMode="auto">
          <a:xfrm>
            <a:off x="1814513" y="3313113"/>
            <a:ext cx="914400" cy="15240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58376" name="Rectangle 138"/>
          <p:cNvSpPr>
            <a:spLocks noChangeArrowheads="1"/>
          </p:cNvSpPr>
          <p:nvPr/>
        </p:nvSpPr>
        <p:spPr bwMode="auto">
          <a:xfrm>
            <a:off x="2741613" y="2647950"/>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2234" name="Text Box 139"/>
          <p:cNvSpPr txBox="1">
            <a:spLocks noChangeArrowheads="1"/>
          </p:cNvSpPr>
          <p:nvPr/>
        </p:nvSpPr>
        <p:spPr bwMode="auto">
          <a:xfrm>
            <a:off x="3198813" y="2495550"/>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3.3</a:t>
            </a:r>
            <a:r>
              <a:rPr kumimoji="0" lang="zh-CN" altLang="en-US" sz="1600">
                <a:solidFill>
                  <a:schemeClr val="tx2"/>
                </a:solidFill>
                <a:latin typeface="黑体" panose="02010609060101010101" pitchFamily="49" charset="-122"/>
                <a:ea typeface="黑体" panose="02010609060101010101" pitchFamily="49" charset="-122"/>
              </a:rPr>
              <a:t>、</a:t>
            </a:r>
            <a:r>
              <a:rPr lang="zh-CN" altLang="en-US" sz="1600" b="1"/>
              <a:t>对象</a:t>
            </a:r>
          </a:p>
        </p:txBody>
      </p:sp>
      <p:sp>
        <p:nvSpPr>
          <p:cNvPr id="58378" name="Rectangle 143"/>
          <p:cNvSpPr>
            <a:spLocks noChangeArrowheads="1"/>
          </p:cNvSpPr>
          <p:nvPr/>
        </p:nvSpPr>
        <p:spPr bwMode="auto">
          <a:xfrm>
            <a:off x="2741613" y="329088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2236" name="Text Box 144"/>
          <p:cNvSpPr txBox="1">
            <a:spLocks noChangeArrowheads="1"/>
          </p:cNvSpPr>
          <p:nvPr/>
        </p:nvSpPr>
        <p:spPr bwMode="auto">
          <a:xfrm>
            <a:off x="3198813" y="313848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3.4</a:t>
            </a:r>
            <a:r>
              <a:rPr kumimoji="0" lang="zh-CN" altLang="en-US" sz="1600">
                <a:solidFill>
                  <a:schemeClr val="tx2"/>
                </a:solidFill>
                <a:latin typeface="黑体" panose="02010609060101010101" pitchFamily="49" charset="-122"/>
                <a:ea typeface="黑体" panose="02010609060101010101" pitchFamily="49" charset="-122"/>
              </a:rPr>
              <a:t>、</a:t>
            </a:r>
            <a:r>
              <a:rPr kumimoji="0" lang="en-US" altLang="zh-CN" sz="1600" b="1">
                <a:solidFill>
                  <a:schemeClr val="tx2"/>
                </a:solidFill>
                <a:latin typeface="黑体" panose="02010609060101010101" pitchFamily="49" charset="-122"/>
                <a:ea typeface="黑体" panose="02010609060101010101" pitchFamily="49" charset="-122"/>
              </a:rPr>
              <a:t>this</a:t>
            </a:r>
            <a:r>
              <a:rPr kumimoji="0" lang="zh-CN" altLang="en-US" sz="1600" b="1">
                <a:solidFill>
                  <a:schemeClr val="tx2"/>
                </a:solidFill>
                <a:latin typeface="黑体" panose="02010609060101010101" pitchFamily="49" charset="-122"/>
                <a:ea typeface="黑体" panose="02010609060101010101" pitchFamily="49" charset="-122"/>
              </a:rPr>
              <a:t>关键字</a:t>
            </a:r>
            <a:endParaRPr lang="zh-CN" altLang="en-US" sz="1600" b="1"/>
          </a:p>
        </p:txBody>
      </p:sp>
      <p:sp>
        <p:nvSpPr>
          <p:cNvPr id="52237" name="Rectangle 123"/>
          <p:cNvSpPr>
            <a:spLocks noChangeArrowheads="1"/>
          </p:cNvSpPr>
          <p:nvPr/>
        </p:nvSpPr>
        <p:spPr bwMode="auto">
          <a:xfrm>
            <a:off x="2679700" y="1027113"/>
            <a:ext cx="76200" cy="5105400"/>
          </a:xfrm>
          <a:prstGeom prst="rect">
            <a:avLst/>
          </a:prstGeom>
          <a:solidFill>
            <a:schemeClr val="hlink"/>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52238" name="AutoShape 151"/>
          <p:cNvSpPr>
            <a:spLocks noChangeArrowheads="1"/>
          </p:cNvSpPr>
          <p:nvPr/>
        </p:nvSpPr>
        <p:spPr bwMode="auto">
          <a:xfrm>
            <a:off x="6648450" y="3163888"/>
            <a:ext cx="546100" cy="330200"/>
          </a:xfrm>
          <a:prstGeom prst="leftArrow">
            <a:avLst>
              <a:gd name="adj1" fmla="val 50000"/>
              <a:gd name="adj2" fmla="val 41346"/>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58382" name="Rectangle 116"/>
          <p:cNvSpPr>
            <a:spLocks noChangeArrowheads="1"/>
          </p:cNvSpPr>
          <p:nvPr/>
        </p:nvSpPr>
        <p:spPr bwMode="auto">
          <a:xfrm>
            <a:off x="2763838" y="5492750"/>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2240" name="Text Box 129"/>
          <p:cNvSpPr txBox="1">
            <a:spLocks noChangeArrowheads="1"/>
          </p:cNvSpPr>
          <p:nvPr/>
        </p:nvSpPr>
        <p:spPr bwMode="auto">
          <a:xfrm>
            <a:off x="3221038" y="5340350"/>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defRPr/>
            </a:pPr>
            <a:r>
              <a:rPr kumimoji="0" lang="en-US" altLang="zh-CN" sz="1600">
                <a:solidFill>
                  <a:schemeClr val="tx2"/>
                </a:solidFill>
                <a:latin typeface="黑体" charset="0"/>
                <a:ea typeface="黑体" charset="0"/>
                <a:cs typeface="黑体" charset="0"/>
              </a:rPr>
              <a:t>3.7</a:t>
            </a:r>
            <a:r>
              <a:rPr kumimoji="0" lang="zh-CN" altLang="en-US" sz="1600">
                <a:solidFill>
                  <a:schemeClr val="tx2"/>
                </a:solidFill>
                <a:latin typeface="黑体" charset="0"/>
                <a:ea typeface="黑体" charset="0"/>
                <a:cs typeface="黑体" charset="0"/>
              </a:rPr>
              <a:t>、</a:t>
            </a:r>
            <a:r>
              <a:rPr kumimoji="0" lang="en-US" altLang="zh-CN" sz="1600" b="1">
                <a:solidFill>
                  <a:schemeClr val="tx2"/>
                </a:solidFill>
                <a:latin typeface="黑体" charset="0"/>
                <a:ea typeface="黑体" charset="0"/>
                <a:cs typeface="黑体" charset="0"/>
              </a:rPr>
              <a:t>import</a:t>
            </a:r>
            <a:r>
              <a:rPr kumimoji="0" lang="zh-CN" altLang="en-US" sz="1600" b="1">
                <a:solidFill>
                  <a:schemeClr val="tx2"/>
                </a:solidFill>
                <a:latin typeface="黑体" charset="0"/>
                <a:ea typeface="黑体" charset="0"/>
                <a:cs typeface="黑体" charset="0"/>
              </a:rPr>
              <a:t>和包</a:t>
            </a:r>
          </a:p>
        </p:txBody>
      </p:sp>
      <p:sp>
        <p:nvSpPr>
          <p:cNvPr id="58384" name="Rectangle 143"/>
          <p:cNvSpPr>
            <a:spLocks noChangeArrowheads="1"/>
          </p:cNvSpPr>
          <p:nvPr/>
        </p:nvSpPr>
        <p:spPr bwMode="auto">
          <a:xfrm>
            <a:off x="2765425" y="3990975"/>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2242" name="Text Box 144"/>
          <p:cNvSpPr txBox="1">
            <a:spLocks noChangeArrowheads="1"/>
          </p:cNvSpPr>
          <p:nvPr/>
        </p:nvSpPr>
        <p:spPr bwMode="auto">
          <a:xfrm>
            <a:off x="3222625" y="38385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3.5</a:t>
            </a:r>
            <a:r>
              <a:rPr kumimoji="0" lang="zh-CN" altLang="en-US" sz="1600">
                <a:solidFill>
                  <a:schemeClr val="tx2"/>
                </a:solidFill>
                <a:latin typeface="黑体" panose="02010609060101010101" pitchFamily="49" charset="-122"/>
                <a:ea typeface="黑体" panose="02010609060101010101" pitchFamily="49" charset="-122"/>
              </a:rPr>
              <a:t>、</a:t>
            </a:r>
            <a:r>
              <a:rPr kumimoji="0" lang="en-US" altLang="zh-CN" sz="1600" b="1">
                <a:solidFill>
                  <a:schemeClr val="tx2"/>
                </a:solidFill>
                <a:latin typeface="黑体" panose="02010609060101010101" pitchFamily="49" charset="-122"/>
                <a:ea typeface="黑体" panose="02010609060101010101" pitchFamily="49" charset="-122"/>
              </a:rPr>
              <a:t>static</a:t>
            </a:r>
            <a:r>
              <a:rPr kumimoji="0" lang="zh-CN" altLang="en-US" sz="1600" b="1">
                <a:solidFill>
                  <a:schemeClr val="tx2"/>
                </a:solidFill>
                <a:latin typeface="黑体" panose="02010609060101010101" pitchFamily="49" charset="-122"/>
                <a:ea typeface="黑体" panose="02010609060101010101" pitchFamily="49" charset="-122"/>
              </a:rPr>
              <a:t>关键字</a:t>
            </a:r>
          </a:p>
        </p:txBody>
      </p:sp>
      <p:sp>
        <p:nvSpPr>
          <p:cNvPr id="58386" name="Rectangle 143"/>
          <p:cNvSpPr>
            <a:spLocks noChangeArrowheads="1"/>
          </p:cNvSpPr>
          <p:nvPr/>
        </p:nvSpPr>
        <p:spPr bwMode="auto">
          <a:xfrm>
            <a:off x="2779713" y="478313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8387" name="Text Box 144"/>
          <p:cNvSpPr txBox="1">
            <a:spLocks noChangeArrowheads="1"/>
          </p:cNvSpPr>
          <p:nvPr/>
        </p:nvSpPr>
        <p:spPr bwMode="auto">
          <a:xfrm>
            <a:off x="3236913" y="463073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3.6</a:t>
            </a:r>
            <a:r>
              <a:rPr kumimoji="0" lang="zh-CN" altLang="en-US" sz="1600">
                <a:solidFill>
                  <a:schemeClr val="tx2"/>
                </a:solidFill>
                <a:latin typeface="黑体" panose="02010609060101010101" pitchFamily="49" charset="-122"/>
                <a:ea typeface="黑体" panose="02010609060101010101" pitchFamily="49" charset="-122"/>
              </a:rPr>
              <a:t>、</a:t>
            </a:r>
            <a:r>
              <a:rPr lang="en-US" altLang="zh-CN" sz="1600" b="1">
                <a:latin typeface="黑体" panose="02010609060101010101" pitchFamily="49" charset="-122"/>
              </a:rPr>
              <a:t>final</a:t>
            </a:r>
            <a:r>
              <a:rPr lang="zh-CN" altLang="en-US" sz="1600" b="1">
                <a:latin typeface="黑体" panose="02010609060101010101" pitchFamily="49" charset="-122"/>
              </a:rPr>
              <a:t>关键字</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type="title"/>
          </p:nvPr>
        </p:nvSpPr>
        <p:spPr>
          <a:xfrm>
            <a:off x="700088" y="122238"/>
            <a:ext cx="6886575" cy="523875"/>
          </a:xfrm>
        </p:spPr>
        <p:txBody>
          <a:bodyPr/>
          <a:lstStyle/>
          <a:p>
            <a:pPr eaLnBrk="1" hangingPunct="1"/>
            <a:r>
              <a:rPr lang="en-US" altLang="zh-CN" sz="2800" b="1"/>
              <a:t>3.4 </a:t>
            </a:r>
            <a:r>
              <a:rPr kumimoji="0" lang="en-US" altLang="zh-CN" sz="2800" b="1">
                <a:solidFill>
                  <a:schemeClr val="tx2"/>
                </a:solidFill>
              </a:rPr>
              <a:t>this</a:t>
            </a:r>
            <a:r>
              <a:rPr kumimoji="0" lang="zh-CN" altLang="en-US" sz="2800" b="1">
                <a:solidFill>
                  <a:schemeClr val="tx2"/>
                </a:solidFill>
              </a:rPr>
              <a:t>关键字</a:t>
            </a:r>
            <a:endParaRPr lang="zh-CN" altLang="en-US" sz="2800" b="1"/>
          </a:p>
        </p:txBody>
      </p:sp>
      <p:sp>
        <p:nvSpPr>
          <p:cNvPr id="50179" name="Rectangle 3"/>
          <p:cNvSpPr>
            <a:spLocks noGrp="1" noChangeArrowheads="1"/>
          </p:cNvSpPr>
          <p:nvPr>
            <p:ph type="body" idx="1"/>
          </p:nvPr>
        </p:nvSpPr>
        <p:spPr>
          <a:xfrm>
            <a:off x="381000" y="1666875"/>
            <a:ext cx="7772400" cy="4114800"/>
          </a:xfrm>
        </p:spPr>
        <p:txBody>
          <a:bodyPr/>
          <a:lstStyle/>
          <a:p>
            <a:pPr marL="0" indent="0"/>
            <a:r>
              <a:rPr lang="en-US" altLang="zh-CN"/>
              <a:t>        </a:t>
            </a:r>
            <a:r>
              <a:rPr lang="zh-CN" altLang="en-US"/>
              <a:t>在类定义中的方法中有时需要引用正在使用该方法的对象时，可以用关键字</a:t>
            </a:r>
            <a:r>
              <a:rPr lang="en-US" altLang="zh-CN"/>
              <a:t>this</a:t>
            </a:r>
            <a:r>
              <a:rPr lang="zh-CN" altLang="en-US"/>
              <a:t>表示该对象。通过</a:t>
            </a:r>
            <a:r>
              <a:rPr lang="en-US" altLang="zh-CN"/>
              <a:t>this</a:t>
            </a:r>
            <a:r>
              <a:rPr lang="zh-CN" altLang="en-US"/>
              <a:t>访问本类的成员的格式是：</a:t>
            </a:r>
            <a:endParaRPr lang="zh-CN" altLang="zh-CN"/>
          </a:p>
          <a:p>
            <a:pPr marL="0" indent="0"/>
            <a:r>
              <a:rPr lang="en-US" altLang="zh-CN"/>
              <a:t>   </a:t>
            </a:r>
            <a:r>
              <a:rPr lang="en-US" altLang="zh-CN" b="1"/>
              <a:t>  this.&lt;</a:t>
            </a:r>
            <a:r>
              <a:rPr lang="zh-CN" altLang="en-US" b="1"/>
              <a:t>变量名</a:t>
            </a:r>
            <a:r>
              <a:rPr lang="en-US" altLang="zh-CN" b="1"/>
              <a:t>&gt;</a:t>
            </a:r>
            <a:endParaRPr lang="zh-CN" altLang="zh-CN"/>
          </a:p>
          <a:p>
            <a:pPr marL="0" indent="0"/>
            <a:r>
              <a:rPr lang="en-US" altLang="zh-CN" b="1"/>
              <a:t>     this.&lt;</a:t>
            </a:r>
            <a:r>
              <a:rPr lang="zh-CN" altLang="en-US" b="1"/>
              <a:t>方法名</a:t>
            </a:r>
            <a:r>
              <a:rPr lang="en-US" altLang="zh-CN" b="1"/>
              <a:t>[</a:t>
            </a:r>
            <a:r>
              <a:rPr lang="zh-CN" altLang="en-US" b="1"/>
              <a:t>参数列表</a:t>
            </a:r>
            <a:r>
              <a:rPr lang="en-US" altLang="zh-CN" b="1"/>
              <a:t>]&gt;</a:t>
            </a:r>
            <a:endParaRPr lang="zh-CN" altLang="zh-CN"/>
          </a:p>
        </p:txBody>
      </p:sp>
    </p:spTree>
    <p:custDataLst>
      <p:tags r:id="rId1"/>
    </p:custData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12813" y="122238"/>
            <a:ext cx="2609850" cy="457200"/>
          </a:xfrm>
        </p:spPr>
        <p:txBody>
          <a:bodyPr/>
          <a:lstStyle/>
          <a:p>
            <a:r>
              <a:rPr lang="zh-CN" altLang="en-US"/>
              <a:t>小节安排</a:t>
            </a:r>
          </a:p>
        </p:txBody>
      </p:sp>
      <p:sp>
        <p:nvSpPr>
          <p:cNvPr id="60418" name="Rectangle 116"/>
          <p:cNvSpPr>
            <a:spLocks noChangeArrowheads="1"/>
          </p:cNvSpPr>
          <p:nvPr/>
        </p:nvSpPr>
        <p:spPr bwMode="auto">
          <a:xfrm>
            <a:off x="2767013" y="202088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4276" name="Text Box 119"/>
          <p:cNvSpPr txBox="1">
            <a:spLocks noChangeArrowheads="1"/>
          </p:cNvSpPr>
          <p:nvPr/>
        </p:nvSpPr>
        <p:spPr bwMode="auto">
          <a:xfrm flipH="1">
            <a:off x="1357313" y="1754188"/>
            <a:ext cx="457200" cy="3194050"/>
          </a:xfrm>
          <a:prstGeom prst="rect">
            <a:avLst/>
          </a:prstGeom>
          <a:gradFill rotWithShape="0">
            <a:gsLst>
              <a:gs pos="0">
                <a:srgbClr val="FFCC99"/>
              </a:gs>
              <a:gs pos="100000">
                <a:srgbClr val="FFFFFF"/>
              </a:gs>
            </a:gsLst>
            <a:lin ang="0" scaled="1"/>
          </a:gra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endParaRPr lang="en-US" altLang="zh-CN" sz="2000" b="1"/>
          </a:p>
          <a:p>
            <a:pPr algn="ctr" eaLnBrk="0" hangingPunct="0"/>
            <a:endParaRPr lang="en-US" altLang="zh-CN" sz="2000" b="1"/>
          </a:p>
          <a:p>
            <a:pPr algn="ctr" eaLnBrk="0" hangingPunct="0"/>
            <a:endParaRPr lang="en-US" altLang="zh-CN" sz="2000" b="1"/>
          </a:p>
          <a:p>
            <a:pPr algn="ctr" eaLnBrk="0" hangingPunct="0"/>
            <a:r>
              <a:rPr lang="zh-CN" altLang="en-US" sz="2000" b="1"/>
              <a:t>类和对象</a:t>
            </a:r>
            <a:endParaRPr kumimoji="0" lang="zh-CN" altLang="en-US" sz="2200" b="1">
              <a:solidFill>
                <a:schemeClr val="tx2"/>
              </a:solidFill>
              <a:latin typeface="楷体_GB2312" pitchFamily="49" charset="-122"/>
              <a:ea typeface="楷体_GB2312" pitchFamily="49" charset="-122"/>
            </a:endParaRPr>
          </a:p>
        </p:txBody>
      </p:sp>
      <p:sp>
        <p:nvSpPr>
          <p:cNvPr id="60420" name="Rectangle 121"/>
          <p:cNvSpPr>
            <a:spLocks noChangeArrowheads="1"/>
          </p:cNvSpPr>
          <p:nvPr/>
        </p:nvSpPr>
        <p:spPr bwMode="auto">
          <a:xfrm>
            <a:off x="2755900" y="1414463"/>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4278" name="Text Box 124"/>
          <p:cNvSpPr txBox="1">
            <a:spLocks noChangeArrowheads="1"/>
          </p:cNvSpPr>
          <p:nvPr/>
        </p:nvSpPr>
        <p:spPr bwMode="auto">
          <a:xfrm>
            <a:off x="3213100" y="1262063"/>
            <a:ext cx="3119438"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0" hangingPunct="0"/>
            <a:r>
              <a:rPr kumimoji="0" lang="en-US" altLang="zh-CN" sz="1600">
                <a:solidFill>
                  <a:schemeClr val="tx2"/>
                </a:solidFill>
                <a:latin typeface="黑体" panose="02010609060101010101" pitchFamily="49" charset="-122"/>
                <a:ea typeface="黑体" panose="02010609060101010101" pitchFamily="49" charset="-122"/>
              </a:rPr>
              <a:t>3.1</a:t>
            </a:r>
            <a:r>
              <a:rPr kumimoji="0" lang="zh-CN" altLang="en-US" sz="1600">
                <a:solidFill>
                  <a:schemeClr val="tx2"/>
                </a:solidFill>
                <a:latin typeface="黑体" panose="02010609060101010101" pitchFamily="49" charset="-122"/>
                <a:ea typeface="黑体" panose="02010609060101010101" pitchFamily="49" charset="-122"/>
              </a:rPr>
              <a:t>、</a:t>
            </a:r>
            <a:r>
              <a:rPr lang="zh-CN" altLang="en-US" sz="1600" b="1"/>
              <a:t>面向对象技术基础</a:t>
            </a:r>
          </a:p>
          <a:p>
            <a:pPr algn="just" eaLnBrk="0" hangingPunct="0"/>
            <a:endParaRPr lang="zh-CN" altLang="en-US" sz="1600">
              <a:solidFill>
                <a:schemeClr val="tx2"/>
              </a:solidFill>
              <a:latin typeface="黑体" panose="02010609060101010101" pitchFamily="49" charset="-122"/>
              <a:ea typeface="黑体" panose="02010609060101010101" pitchFamily="49" charset="-122"/>
            </a:endParaRPr>
          </a:p>
        </p:txBody>
      </p:sp>
      <p:sp>
        <p:nvSpPr>
          <p:cNvPr id="54279" name="Text Box 129"/>
          <p:cNvSpPr txBox="1">
            <a:spLocks noChangeArrowheads="1"/>
          </p:cNvSpPr>
          <p:nvPr/>
        </p:nvSpPr>
        <p:spPr bwMode="auto">
          <a:xfrm>
            <a:off x="3224213" y="186848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defRPr/>
            </a:pPr>
            <a:r>
              <a:rPr kumimoji="0" lang="en-US" altLang="zh-CN" sz="1600">
                <a:solidFill>
                  <a:schemeClr val="tx2"/>
                </a:solidFill>
                <a:latin typeface="黑体" charset="0"/>
                <a:ea typeface="黑体" charset="0"/>
                <a:cs typeface="黑体" charset="0"/>
              </a:rPr>
              <a:t>3.2</a:t>
            </a:r>
            <a:r>
              <a:rPr kumimoji="0" lang="zh-CN" altLang="en-US" sz="1600">
                <a:solidFill>
                  <a:schemeClr val="tx2"/>
                </a:solidFill>
                <a:latin typeface="黑体" charset="0"/>
                <a:ea typeface="黑体" charset="0"/>
                <a:cs typeface="黑体" charset="0"/>
              </a:rPr>
              <a:t>、</a:t>
            </a:r>
            <a:r>
              <a:rPr lang="zh-CN" altLang="en-US" sz="1600" b="1"/>
              <a:t>类</a:t>
            </a:r>
            <a:endParaRPr lang="en-US" altLang="zh-CN" sz="1600" b="1"/>
          </a:p>
          <a:p>
            <a:pPr algn="just">
              <a:defRPr/>
            </a:pPr>
            <a:endParaRPr lang="zh-CN" altLang="en-US" sz="1600" b="1"/>
          </a:p>
          <a:p>
            <a:pPr algn="just">
              <a:defRPr/>
            </a:pPr>
            <a:endParaRPr kumimoji="0" lang="zh-CN" altLang="en-US" sz="1600">
              <a:solidFill>
                <a:schemeClr val="tx2"/>
              </a:solidFill>
              <a:latin typeface="黑体" charset="0"/>
              <a:ea typeface="黑体" charset="0"/>
              <a:cs typeface="黑体" charset="0"/>
            </a:endParaRPr>
          </a:p>
        </p:txBody>
      </p:sp>
      <p:sp>
        <p:nvSpPr>
          <p:cNvPr id="54280" name="Rectangle 136"/>
          <p:cNvSpPr>
            <a:spLocks noChangeArrowheads="1"/>
          </p:cNvSpPr>
          <p:nvPr/>
        </p:nvSpPr>
        <p:spPr bwMode="auto">
          <a:xfrm>
            <a:off x="1814513" y="3313113"/>
            <a:ext cx="914400" cy="15240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60424" name="Rectangle 138"/>
          <p:cNvSpPr>
            <a:spLocks noChangeArrowheads="1"/>
          </p:cNvSpPr>
          <p:nvPr/>
        </p:nvSpPr>
        <p:spPr bwMode="auto">
          <a:xfrm>
            <a:off x="2741613" y="2647950"/>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4282" name="Text Box 139"/>
          <p:cNvSpPr txBox="1">
            <a:spLocks noChangeArrowheads="1"/>
          </p:cNvSpPr>
          <p:nvPr/>
        </p:nvSpPr>
        <p:spPr bwMode="auto">
          <a:xfrm>
            <a:off x="3198813" y="2495550"/>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3.3</a:t>
            </a:r>
            <a:r>
              <a:rPr kumimoji="0" lang="zh-CN" altLang="en-US" sz="1600">
                <a:solidFill>
                  <a:schemeClr val="tx2"/>
                </a:solidFill>
                <a:latin typeface="黑体" panose="02010609060101010101" pitchFamily="49" charset="-122"/>
                <a:ea typeface="黑体" panose="02010609060101010101" pitchFamily="49" charset="-122"/>
              </a:rPr>
              <a:t>、</a:t>
            </a:r>
            <a:r>
              <a:rPr lang="zh-CN" altLang="en-US" sz="1600" b="1"/>
              <a:t>对象</a:t>
            </a:r>
          </a:p>
        </p:txBody>
      </p:sp>
      <p:sp>
        <p:nvSpPr>
          <p:cNvPr id="60426" name="Rectangle 143"/>
          <p:cNvSpPr>
            <a:spLocks noChangeArrowheads="1"/>
          </p:cNvSpPr>
          <p:nvPr/>
        </p:nvSpPr>
        <p:spPr bwMode="auto">
          <a:xfrm>
            <a:off x="2741613" y="329088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4284" name="Text Box 144"/>
          <p:cNvSpPr txBox="1">
            <a:spLocks noChangeArrowheads="1"/>
          </p:cNvSpPr>
          <p:nvPr/>
        </p:nvSpPr>
        <p:spPr bwMode="auto">
          <a:xfrm>
            <a:off x="3198813" y="313848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3.4</a:t>
            </a:r>
            <a:r>
              <a:rPr kumimoji="0" lang="zh-CN" altLang="en-US" sz="1600">
                <a:solidFill>
                  <a:schemeClr val="tx2"/>
                </a:solidFill>
                <a:latin typeface="黑体" panose="02010609060101010101" pitchFamily="49" charset="-122"/>
                <a:ea typeface="黑体" panose="02010609060101010101" pitchFamily="49" charset="-122"/>
              </a:rPr>
              <a:t>、</a:t>
            </a:r>
            <a:r>
              <a:rPr kumimoji="0" lang="en-US" altLang="zh-CN" sz="1600" b="1">
                <a:solidFill>
                  <a:schemeClr val="tx2"/>
                </a:solidFill>
                <a:latin typeface="黑体" panose="02010609060101010101" pitchFamily="49" charset="-122"/>
                <a:ea typeface="黑体" panose="02010609060101010101" pitchFamily="49" charset="-122"/>
              </a:rPr>
              <a:t>this</a:t>
            </a:r>
            <a:r>
              <a:rPr kumimoji="0" lang="zh-CN" altLang="en-US" sz="1600" b="1">
                <a:solidFill>
                  <a:schemeClr val="tx2"/>
                </a:solidFill>
                <a:latin typeface="黑体" panose="02010609060101010101" pitchFamily="49" charset="-122"/>
                <a:ea typeface="黑体" panose="02010609060101010101" pitchFamily="49" charset="-122"/>
              </a:rPr>
              <a:t>关键字</a:t>
            </a:r>
            <a:endParaRPr lang="zh-CN" altLang="en-US" sz="1600" b="1"/>
          </a:p>
        </p:txBody>
      </p:sp>
      <p:sp>
        <p:nvSpPr>
          <p:cNvPr id="54285" name="Rectangle 123"/>
          <p:cNvSpPr>
            <a:spLocks noChangeArrowheads="1"/>
          </p:cNvSpPr>
          <p:nvPr/>
        </p:nvSpPr>
        <p:spPr bwMode="auto">
          <a:xfrm>
            <a:off x="2679700" y="1027113"/>
            <a:ext cx="76200" cy="5105400"/>
          </a:xfrm>
          <a:prstGeom prst="rect">
            <a:avLst/>
          </a:prstGeom>
          <a:solidFill>
            <a:schemeClr val="hlink"/>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54286" name="AutoShape 151"/>
          <p:cNvSpPr>
            <a:spLocks noChangeArrowheads="1"/>
          </p:cNvSpPr>
          <p:nvPr/>
        </p:nvSpPr>
        <p:spPr bwMode="auto">
          <a:xfrm>
            <a:off x="6726238" y="3825875"/>
            <a:ext cx="546100" cy="330200"/>
          </a:xfrm>
          <a:prstGeom prst="leftArrow">
            <a:avLst>
              <a:gd name="adj1" fmla="val 50000"/>
              <a:gd name="adj2" fmla="val 41346"/>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60430" name="Rectangle 116"/>
          <p:cNvSpPr>
            <a:spLocks noChangeArrowheads="1"/>
          </p:cNvSpPr>
          <p:nvPr/>
        </p:nvSpPr>
        <p:spPr bwMode="auto">
          <a:xfrm>
            <a:off x="2763838" y="5492750"/>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4288" name="Text Box 129"/>
          <p:cNvSpPr txBox="1">
            <a:spLocks noChangeArrowheads="1"/>
          </p:cNvSpPr>
          <p:nvPr/>
        </p:nvSpPr>
        <p:spPr bwMode="auto">
          <a:xfrm>
            <a:off x="3221038" y="5340350"/>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defRPr/>
            </a:pPr>
            <a:r>
              <a:rPr kumimoji="0" lang="en-US" altLang="zh-CN" sz="1600">
                <a:solidFill>
                  <a:schemeClr val="tx2"/>
                </a:solidFill>
                <a:latin typeface="黑体" charset="0"/>
                <a:ea typeface="黑体" charset="0"/>
                <a:cs typeface="黑体" charset="0"/>
              </a:rPr>
              <a:t>3.7</a:t>
            </a:r>
            <a:r>
              <a:rPr kumimoji="0" lang="zh-CN" altLang="en-US" sz="1600">
                <a:solidFill>
                  <a:schemeClr val="tx2"/>
                </a:solidFill>
                <a:latin typeface="黑体" charset="0"/>
                <a:ea typeface="黑体" charset="0"/>
                <a:cs typeface="黑体" charset="0"/>
              </a:rPr>
              <a:t>、</a:t>
            </a:r>
            <a:r>
              <a:rPr kumimoji="0" lang="en-US" altLang="zh-CN" sz="1600" b="1">
                <a:solidFill>
                  <a:schemeClr val="tx2"/>
                </a:solidFill>
                <a:latin typeface="黑体" charset="0"/>
                <a:ea typeface="黑体" charset="0"/>
                <a:cs typeface="黑体" charset="0"/>
              </a:rPr>
              <a:t>import</a:t>
            </a:r>
            <a:r>
              <a:rPr kumimoji="0" lang="zh-CN" altLang="en-US" sz="1600" b="1">
                <a:solidFill>
                  <a:schemeClr val="tx2"/>
                </a:solidFill>
                <a:latin typeface="黑体" charset="0"/>
                <a:ea typeface="黑体" charset="0"/>
                <a:cs typeface="黑体" charset="0"/>
              </a:rPr>
              <a:t>和包</a:t>
            </a:r>
          </a:p>
        </p:txBody>
      </p:sp>
      <p:sp>
        <p:nvSpPr>
          <p:cNvPr id="60432" name="Rectangle 143"/>
          <p:cNvSpPr>
            <a:spLocks noChangeArrowheads="1"/>
          </p:cNvSpPr>
          <p:nvPr/>
        </p:nvSpPr>
        <p:spPr bwMode="auto">
          <a:xfrm>
            <a:off x="2765425" y="3990975"/>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4290" name="Text Box 144"/>
          <p:cNvSpPr txBox="1">
            <a:spLocks noChangeArrowheads="1"/>
          </p:cNvSpPr>
          <p:nvPr/>
        </p:nvSpPr>
        <p:spPr bwMode="auto">
          <a:xfrm>
            <a:off x="3222625" y="38385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3.5</a:t>
            </a:r>
            <a:r>
              <a:rPr kumimoji="0" lang="zh-CN" altLang="en-US" sz="1600">
                <a:solidFill>
                  <a:schemeClr val="tx2"/>
                </a:solidFill>
                <a:latin typeface="黑体" panose="02010609060101010101" pitchFamily="49" charset="-122"/>
                <a:ea typeface="黑体" panose="02010609060101010101" pitchFamily="49" charset="-122"/>
              </a:rPr>
              <a:t>、</a:t>
            </a:r>
            <a:r>
              <a:rPr kumimoji="0" lang="en-US" altLang="zh-CN" sz="1600" b="1">
                <a:solidFill>
                  <a:schemeClr val="tx2"/>
                </a:solidFill>
                <a:latin typeface="黑体" panose="02010609060101010101" pitchFamily="49" charset="-122"/>
                <a:ea typeface="黑体" panose="02010609060101010101" pitchFamily="49" charset="-122"/>
              </a:rPr>
              <a:t>static</a:t>
            </a:r>
            <a:r>
              <a:rPr kumimoji="0" lang="zh-CN" altLang="en-US" sz="1600" b="1">
                <a:solidFill>
                  <a:schemeClr val="tx2"/>
                </a:solidFill>
                <a:latin typeface="黑体" panose="02010609060101010101" pitchFamily="49" charset="-122"/>
                <a:ea typeface="黑体" panose="02010609060101010101" pitchFamily="49" charset="-122"/>
              </a:rPr>
              <a:t>关键字</a:t>
            </a:r>
          </a:p>
        </p:txBody>
      </p:sp>
      <p:sp>
        <p:nvSpPr>
          <p:cNvPr id="60434" name="Rectangle 143"/>
          <p:cNvSpPr>
            <a:spLocks noChangeArrowheads="1"/>
          </p:cNvSpPr>
          <p:nvPr/>
        </p:nvSpPr>
        <p:spPr bwMode="auto">
          <a:xfrm>
            <a:off x="2779713" y="478313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0435" name="Text Box 144"/>
          <p:cNvSpPr txBox="1">
            <a:spLocks noChangeArrowheads="1"/>
          </p:cNvSpPr>
          <p:nvPr/>
        </p:nvSpPr>
        <p:spPr bwMode="auto">
          <a:xfrm>
            <a:off x="3236913" y="463073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3.6</a:t>
            </a:r>
            <a:r>
              <a:rPr kumimoji="0" lang="zh-CN" altLang="en-US" sz="1600">
                <a:solidFill>
                  <a:schemeClr val="tx2"/>
                </a:solidFill>
                <a:latin typeface="黑体" panose="02010609060101010101" pitchFamily="49" charset="-122"/>
                <a:ea typeface="黑体" panose="02010609060101010101" pitchFamily="49" charset="-122"/>
              </a:rPr>
              <a:t>、</a:t>
            </a:r>
            <a:r>
              <a:rPr lang="en-US" altLang="zh-CN" sz="1600" b="1">
                <a:latin typeface="黑体" panose="02010609060101010101" pitchFamily="49" charset="-122"/>
              </a:rPr>
              <a:t>final</a:t>
            </a:r>
            <a:r>
              <a:rPr lang="zh-CN" altLang="en-US" sz="1600" b="1">
                <a:latin typeface="黑体" panose="02010609060101010101" pitchFamily="49" charset="-122"/>
              </a:rPr>
              <a:t>关键字</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p:cNvSpPr>
            <a:spLocks noGrp="1" noChangeArrowheads="1"/>
          </p:cNvSpPr>
          <p:nvPr>
            <p:ph type="title"/>
          </p:nvPr>
        </p:nvSpPr>
        <p:spPr/>
        <p:txBody>
          <a:bodyPr/>
          <a:lstStyle/>
          <a:p>
            <a:pPr eaLnBrk="1" hangingPunct="1"/>
            <a:r>
              <a:rPr lang="en-US" altLang="zh-CN" b="1"/>
              <a:t>static</a:t>
            </a:r>
            <a:r>
              <a:rPr lang="zh-CN" altLang="en-US" b="1"/>
              <a:t>关键字</a:t>
            </a:r>
          </a:p>
        </p:txBody>
      </p:sp>
      <p:sp>
        <p:nvSpPr>
          <p:cNvPr id="55299" name="Rectangle 3"/>
          <p:cNvSpPr>
            <a:spLocks noGrp="1" noChangeArrowheads="1"/>
          </p:cNvSpPr>
          <p:nvPr>
            <p:ph type="body" idx="1"/>
          </p:nvPr>
        </p:nvSpPr>
        <p:spPr>
          <a:xfrm>
            <a:off x="468313" y="981075"/>
            <a:ext cx="8229600" cy="4530725"/>
          </a:xfrm>
        </p:spPr>
        <p:txBody>
          <a:bodyPr/>
          <a:lstStyle/>
          <a:p>
            <a:pPr marL="0" indent="0" eaLnBrk="1" hangingPunct="1"/>
            <a:r>
              <a:rPr lang="en-US" altLang="zh-CN" sz="2800"/>
              <a:t>Static</a:t>
            </a:r>
            <a:r>
              <a:rPr lang="zh-CN" altLang="en-US" sz="2800"/>
              <a:t>一般不用来修饰类，但可以修饰类的变量和方法，它在该类所有实例之间是共享的。在加载该类时，只分配一次空间，并初始化。</a:t>
            </a:r>
          </a:p>
        </p:txBody>
      </p:sp>
      <p:sp>
        <p:nvSpPr>
          <p:cNvPr id="61443" name="Rectangle 4"/>
          <p:cNvSpPr>
            <a:spLocks noChangeArrowheads="1"/>
          </p:cNvSpPr>
          <p:nvPr/>
        </p:nvSpPr>
        <p:spPr bwMode="auto">
          <a:xfrm>
            <a:off x="971550" y="2349500"/>
            <a:ext cx="45720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800" b="1">
                <a:latin typeface="Times" panose="02020603050405020304" pitchFamily="18" charset="0"/>
              </a:rPr>
              <a:t>例：</a:t>
            </a:r>
            <a:r>
              <a:rPr lang="en-US" altLang="zh-CN" sz="2800" b="1">
                <a:latin typeface="Times" panose="02020603050405020304" pitchFamily="18" charset="0"/>
              </a:rPr>
              <a:t>class Employee {</a:t>
            </a:r>
          </a:p>
          <a:p>
            <a:pPr eaLnBrk="0" hangingPunct="0"/>
            <a:r>
              <a:rPr lang="en-US" altLang="zh-CN" sz="2800" b="1">
                <a:latin typeface="Times" panose="02020603050405020304" pitchFamily="18" charset="0"/>
              </a:rPr>
              <a:t>		…</a:t>
            </a:r>
          </a:p>
          <a:p>
            <a:pPr eaLnBrk="0" hangingPunct="0"/>
            <a:r>
              <a:rPr lang="en-US" altLang="zh-CN" sz="2800" b="1">
                <a:latin typeface="Times" panose="02020603050405020304" pitchFamily="18" charset="0"/>
              </a:rPr>
              <a:t>		static int com ;</a:t>
            </a:r>
          </a:p>
          <a:p>
            <a:pPr eaLnBrk="0" hangingPunct="0"/>
            <a:r>
              <a:rPr lang="en-US" altLang="zh-CN" sz="2800" b="1">
                <a:latin typeface="Times" panose="02020603050405020304" pitchFamily="18" charset="0"/>
              </a:rPr>
              <a:t>		…</a:t>
            </a:r>
          </a:p>
          <a:p>
            <a:pPr eaLnBrk="0" hangingPunct="0"/>
            <a:r>
              <a:rPr lang="en-US" altLang="zh-CN" sz="2800" b="1">
                <a:latin typeface="Times" panose="02020603050405020304" pitchFamily="18" charset="0"/>
              </a:rPr>
              <a:t>	}</a:t>
            </a:r>
          </a:p>
          <a:p>
            <a:pPr eaLnBrk="0" hangingPunct="0"/>
            <a:r>
              <a:rPr lang="zh-CN" altLang="en-US" sz="2800">
                <a:latin typeface="Times" panose="02020603050405020304" pitchFamily="18" charset="0"/>
              </a:rPr>
              <a:t>则运行时，</a:t>
            </a:r>
          </a:p>
        </p:txBody>
      </p:sp>
      <p:grpSp>
        <p:nvGrpSpPr>
          <p:cNvPr id="2" name="Group 5"/>
          <p:cNvGrpSpPr>
            <a:grpSpLocks/>
          </p:cNvGrpSpPr>
          <p:nvPr/>
        </p:nvGrpSpPr>
        <p:grpSpPr bwMode="auto">
          <a:xfrm>
            <a:off x="3348038" y="4076700"/>
            <a:ext cx="5349875" cy="1898650"/>
            <a:chOff x="864" y="2714"/>
            <a:chExt cx="3651" cy="1196"/>
          </a:xfrm>
        </p:grpSpPr>
        <p:sp>
          <p:nvSpPr>
            <p:cNvPr id="61445" name="Rectangle 6"/>
            <p:cNvSpPr>
              <a:spLocks noChangeArrowheads="1"/>
            </p:cNvSpPr>
            <p:nvPr/>
          </p:nvSpPr>
          <p:spPr bwMode="auto">
            <a:xfrm>
              <a:off x="1728" y="2736"/>
              <a:ext cx="1392" cy="288"/>
            </a:xfrm>
            <a:prstGeom prst="rect">
              <a:avLst/>
            </a:prstGeom>
            <a:solidFill>
              <a:srgbClr val="33CCCC"/>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446" name="Text Box 7"/>
            <p:cNvSpPr txBox="1">
              <a:spLocks noChangeArrowheads="1"/>
            </p:cNvSpPr>
            <p:nvPr/>
          </p:nvSpPr>
          <p:spPr bwMode="auto">
            <a:xfrm>
              <a:off x="3350" y="2714"/>
              <a:ext cx="4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com</a:t>
              </a:r>
            </a:p>
          </p:txBody>
        </p:sp>
        <p:sp>
          <p:nvSpPr>
            <p:cNvPr id="61447" name="Rectangle 8"/>
            <p:cNvSpPr>
              <a:spLocks noChangeArrowheads="1"/>
            </p:cNvSpPr>
            <p:nvPr/>
          </p:nvSpPr>
          <p:spPr bwMode="auto">
            <a:xfrm>
              <a:off x="1200" y="3264"/>
              <a:ext cx="528" cy="576"/>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448" name="Line 9"/>
            <p:cNvSpPr>
              <a:spLocks noChangeShapeType="1"/>
            </p:cNvSpPr>
            <p:nvPr/>
          </p:nvSpPr>
          <p:spPr bwMode="auto">
            <a:xfrm>
              <a:off x="1200" y="345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49" name="Line 10"/>
            <p:cNvSpPr>
              <a:spLocks noChangeShapeType="1"/>
            </p:cNvSpPr>
            <p:nvPr/>
          </p:nvSpPr>
          <p:spPr bwMode="auto">
            <a:xfrm>
              <a:off x="1200" y="369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0" name="Text Box 11"/>
            <p:cNvSpPr txBox="1">
              <a:spLocks noChangeArrowheads="1"/>
            </p:cNvSpPr>
            <p:nvPr/>
          </p:nvSpPr>
          <p:spPr bwMode="auto">
            <a:xfrm>
              <a:off x="1718" y="3434"/>
              <a:ext cx="4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com</a:t>
              </a:r>
            </a:p>
          </p:txBody>
        </p:sp>
        <p:sp>
          <p:nvSpPr>
            <p:cNvPr id="61451" name="Rectangle 12"/>
            <p:cNvSpPr>
              <a:spLocks noChangeArrowheads="1"/>
            </p:cNvSpPr>
            <p:nvPr/>
          </p:nvSpPr>
          <p:spPr bwMode="auto">
            <a:xfrm>
              <a:off x="2410" y="3334"/>
              <a:ext cx="528" cy="576"/>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452" name="Line 13"/>
            <p:cNvSpPr>
              <a:spLocks noChangeShapeType="1"/>
            </p:cNvSpPr>
            <p:nvPr/>
          </p:nvSpPr>
          <p:spPr bwMode="auto">
            <a:xfrm>
              <a:off x="2410" y="352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3" name="Line 14"/>
            <p:cNvSpPr>
              <a:spLocks noChangeShapeType="1"/>
            </p:cNvSpPr>
            <p:nvPr/>
          </p:nvSpPr>
          <p:spPr bwMode="auto">
            <a:xfrm>
              <a:off x="2410" y="376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4" name="Text Box 15"/>
            <p:cNvSpPr txBox="1">
              <a:spLocks noChangeArrowheads="1"/>
            </p:cNvSpPr>
            <p:nvPr/>
          </p:nvSpPr>
          <p:spPr bwMode="auto">
            <a:xfrm>
              <a:off x="2928" y="3504"/>
              <a:ext cx="4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com</a:t>
              </a:r>
            </a:p>
          </p:txBody>
        </p:sp>
        <p:sp>
          <p:nvSpPr>
            <p:cNvPr id="61455" name="Rectangle 16"/>
            <p:cNvSpPr>
              <a:spLocks noChangeArrowheads="1"/>
            </p:cNvSpPr>
            <p:nvPr/>
          </p:nvSpPr>
          <p:spPr bwMode="auto">
            <a:xfrm>
              <a:off x="3514" y="3334"/>
              <a:ext cx="528" cy="576"/>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456" name="Line 17"/>
            <p:cNvSpPr>
              <a:spLocks noChangeShapeType="1"/>
            </p:cNvSpPr>
            <p:nvPr/>
          </p:nvSpPr>
          <p:spPr bwMode="auto">
            <a:xfrm>
              <a:off x="3514" y="352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7" name="Line 18"/>
            <p:cNvSpPr>
              <a:spLocks noChangeShapeType="1"/>
            </p:cNvSpPr>
            <p:nvPr/>
          </p:nvSpPr>
          <p:spPr bwMode="auto">
            <a:xfrm>
              <a:off x="3514" y="376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8" name="Text Box 19"/>
            <p:cNvSpPr txBox="1">
              <a:spLocks noChangeArrowheads="1"/>
            </p:cNvSpPr>
            <p:nvPr/>
          </p:nvSpPr>
          <p:spPr bwMode="auto">
            <a:xfrm>
              <a:off x="4032" y="3504"/>
              <a:ext cx="4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com</a:t>
              </a:r>
            </a:p>
          </p:txBody>
        </p:sp>
        <p:sp>
          <p:nvSpPr>
            <p:cNvPr id="61459" name="Line 20"/>
            <p:cNvSpPr>
              <a:spLocks noChangeShapeType="1"/>
            </p:cNvSpPr>
            <p:nvPr/>
          </p:nvSpPr>
          <p:spPr bwMode="auto">
            <a:xfrm flipV="1">
              <a:off x="1632" y="3024"/>
              <a:ext cx="432"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0" name="Line 21"/>
            <p:cNvSpPr>
              <a:spLocks noChangeShapeType="1"/>
            </p:cNvSpPr>
            <p:nvPr/>
          </p:nvSpPr>
          <p:spPr bwMode="auto">
            <a:xfrm flipH="1" flipV="1">
              <a:off x="2544" y="3024"/>
              <a:ext cx="192" cy="576"/>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1" name="Line 22"/>
            <p:cNvSpPr>
              <a:spLocks noChangeShapeType="1"/>
            </p:cNvSpPr>
            <p:nvPr/>
          </p:nvSpPr>
          <p:spPr bwMode="auto">
            <a:xfrm flipH="1" flipV="1">
              <a:off x="2976" y="2976"/>
              <a:ext cx="624" cy="672"/>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2" name="Text Box 23"/>
            <p:cNvSpPr txBox="1">
              <a:spLocks noChangeArrowheads="1"/>
            </p:cNvSpPr>
            <p:nvPr/>
          </p:nvSpPr>
          <p:spPr bwMode="auto">
            <a:xfrm>
              <a:off x="864" y="3216"/>
              <a:ext cx="3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e1</a:t>
              </a:r>
            </a:p>
          </p:txBody>
        </p:sp>
        <p:sp>
          <p:nvSpPr>
            <p:cNvPr id="61463" name="Text Box 24"/>
            <p:cNvSpPr txBox="1">
              <a:spLocks noChangeArrowheads="1"/>
            </p:cNvSpPr>
            <p:nvPr/>
          </p:nvSpPr>
          <p:spPr bwMode="auto">
            <a:xfrm>
              <a:off x="2102" y="3194"/>
              <a:ext cx="3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e2</a:t>
              </a:r>
            </a:p>
          </p:txBody>
        </p:sp>
        <p:sp>
          <p:nvSpPr>
            <p:cNvPr id="61464" name="Text Box 25"/>
            <p:cNvSpPr txBox="1">
              <a:spLocks noChangeArrowheads="1"/>
            </p:cNvSpPr>
            <p:nvPr/>
          </p:nvSpPr>
          <p:spPr bwMode="auto">
            <a:xfrm>
              <a:off x="4128" y="3216"/>
              <a:ext cx="3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t>e3</a:t>
              </a: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p:txBody>
          <a:bodyPr/>
          <a:lstStyle/>
          <a:p>
            <a:pPr eaLnBrk="1" hangingPunct="1"/>
            <a:r>
              <a:rPr lang="zh-CN" altLang="en-US" b="1"/>
              <a:t>类变量</a:t>
            </a:r>
          </a:p>
        </p:txBody>
      </p:sp>
      <p:sp>
        <p:nvSpPr>
          <p:cNvPr id="125956" name="Rectangle 3"/>
          <p:cNvSpPr>
            <a:spLocks noGrp="1" noChangeArrowheads="1"/>
          </p:cNvSpPr>
          <p:nvPr>
            <p:ph type="body" idx="1"/>
          </p:nvPr>
        </p:nvSpPr>
        <p:spPr>
          <a:xfrm>
            <a:off x="468313" y="836613"/>
            <a:ext cx="8675687" cy="5256212"/>
          </a:xfrm>
        </p:spPr>
        <p:txBody>
          <a:bodyPr/>
          <a:lstStyle/>
          <a:p>
            <a:pPr marL="533400" indent="-533400" eaLnBrk="1" hangingPunct="1">
              <a:lnSpc>
                <a:spcPct val="90000"/>
              </a:lnSpc>
              <a:buFont typeface="Wingdings" panose="05000000000000000000" pitchFamily="2" charset="2"/>
              <a:buNone/>
            </a:pPr>
            <a:endParaRPr lang="en-US" altLang="zh-CN" sz="2800" b="1"/>
          </a:p>
          <a:p>
            <a:pPr marL="533400" indent="-533400" eaLnBrk="1" hangingPunct="1">
              <a:lnSpc>
                <a:spcPct val="90000"/>
              </a:lnSpc>
            </a:pPr>
            <a:r>
              <a:rPr lang="zh-CN" altLang="en-US" sz="2800" b="1"/>
              <a:t>对于</a:t>
            </a:r>
            <a:r>
              <a:rPr lang="en-US" altLang="zh-CN" sz="2800" b="1"/>
              <a:t>public </a:t>
            </a:r>
            <a:r>
              <a:rPr lang="zh-CN" altLang="en-US" sz="2800" b="1"/>
              <a:t>类型的类变量，可以在类外直接用类名调用而不需要初始化。</a:t>
            </a:r>
            <a:endParaRPr lang="zh-CN" altLang="zh-CN" sz="2800" b="1"/>
          </a:p>
          <a:p>
            <a:pPr marL="533400" indent="-533400" eaLnBrk="1" hangingPunct="1">
              <a:lnSpc>
                <a:spcPct val="90000"/>
              </a:lnSpc>
              <a:buClr>
                <a:schemeClr val="tx1"/>
              </a:buClr>
              <a:buFont typeface="Monotype Sorts" pitchFamily="1" charset="2"/>
              <a:buAutoNum type="arabicPeriod"/>
            </a:pPr>
            <a:r>
              <a:rPr lang="zh-CN" altLang="zh-CN" sz="2800"/>
              <a:t> </a:t>
            </a:r>
            <a:r>
              <a:rPr lang="zh-CN" altLang="en-US" sz="2800"/>
              <a:t>p</a:t>
            </a:r>
            <a:r>
              <a:rPr lang="en-US" altLang="zh-CN" sz="2800"/>
              <a:t>ublic class StaticVar{</a:t>
            </a:r>
          </a:p>
          <a:p>
            <a:pPr marL="533400" indent="-533400" eaLnBrk="1" hangingPunct="1">
              <a:lnSpc>
                <a:spcPct val="90000"/>
              </a:lnSpc>
              <a:buClr>
                <a:schemeClr val="tx1"/>
              </a:buClr>
              <a:buFont typeface="Monotype Sorts" pitchFamily="1" charset="2"/>
              <a:buAutoNum type="arabicPeriod"/>
            </a:pPr>
            <a:r>
              <a:rPr lang="en-US" altLang="zh-CN" sz="2800"/>
              <a:t>	public </a:t>
            </a:r>
            <a:r>
              <a:rPr lang="en-US" altLang="zh-CN" sz="2800">
                <a:solidFill>
                  <a:srgbClr val="FF0000"/>
                </a:solidFill>
              </a:rPr>
              <a:t>static </a:t>
            </a:r>
            <a:r>
              <a:rPr lang="en-US" altLang="zh-CN" sz="2800"/>
              <a:t>int  number ;</a:t>
            </a:r>
          </a:p>
          <a:p>
            <a:pPr marL="533400" indent="-533400" eaLnBrk="1" hangingPunct="1">
              <a:lnSpc>
                <a:spcPct val="90000"/>
              </a:lnSpc>
              <a:buClr>
                <a:schemeClr val="tx1"/>
              </a:buClr>
              <a:buFont typeface="Monotype Sorts" pitchFamily="1" charset="2"/>
              <a:buAutoNum type="arabicPeriod"/>
            </a:pPr>
            <a:r>
              <a:rPr lang="en-US" altLang="zh-CN" sz="2800"/>
              <a:t> }</a:t>
            </a:r>
          </a:p>
          <a:p>
            <a:pPr marL="533400" indent="-533400" eaLnBrk="1" hangingPunct="1">
              <a:lnSpc>
                <a:spcPct val="90000"/>
              </a:lnSpc>
              <a:buClr>
                <a:schemeClr val="tx1"/>
              </a:buClr>
              <a:buFont typeface="Monotype Sorts" pitchFamily="1" charset="2"/>
              <a:buAutoNum type="arabicPeriod"/>
            </a:pPr>
            <a:r>
              <a:rPr lang="en-US" altLang="zh-CN" sz="2800"/>
              <a:t>public class Otherclass{</a:t>
            </a:r>
          </a:p>
          <a:p>
            <a:pPr marL="533400" indent="-533400" eaLnBrk="1" hangingPunct="1">
              <a:lnSpc>
                <a:spcPct val="90000"/>
              </a:lnSpc>
              <a:buClr>
                <a:schemeClr val="tx1"/>
              </a:buClr>
              <a:buFont typeface="Monotype Sorts" pitchFamily="1" charset="2"/>
              <a:buAutoNum type="arabicPeriod"/>
            </a:pPr>
            <a:r>
              <a:rPr lang="en-US" altLang="zh-CN" sz="2800"/>
              <a:t>	public void method(){</a:t>
            </a:r>
          </a:p>
          <a:p>
            <a:pPr marL="533400" indent="-533400" eaLnBrk="1" hangingPunct="1">
              <a:lnSpc>
                <a:spcPct val="90000"/>
              </a:lnSpc>
              <a:buClr>
                <a:schemeClr val="tx1"/>
              </a:buClr>
              <a:buFont typeface="Monotype Sorts" pitchFamily="1" charset="2"/>
              <a:buAutoNum type="arabicPeriod"/>
            </a:pPr>
            <a:r>
              <a:rPr lang="en-US" altLang="zh-CN" sz="2800"/>
              <a:t>		int x = StaticVar.number ;</a:t>
            </a:r>
          </a:p>
          <a:p>
            <a:pPr marL="533400" indent="-533400" eaLnBrk="1" hangingPunct="1">
              <a:lnSpc>
                <a:spcPct val="90000"/>
              </a:lnSpc>
              <a:buClr>
                <a:schemeClr val="tx1"/>
              </a:buClr>
              <a:buFont typeface="Monotype Sorts" pitchFamily="1" charset="2"/>
              <a:buAutoNum type="arabicPeriod"/>
            </a:pPr>
            <a:r>
              <a:rPr lang="en-US" altLang="zh-CN" sz="2800"/>
              <a:t>	}</a:t>
            </a:r>
          </a:p>
          <a:p>
            <a:pPr marL="533400" indent="-533400" eaLnBrk="1" hangingPunct="1">
              <a:lnSpc>
                <a:spcPct val="90000"/>
              </a:lnSpc>
              <a:buClr>
                <a:schemeClr val="tx1"/>
              </a:buClr>
              <a:buFont typeface="Monotype Sorts" pitchFamily="1" charset="2"/>
              <a:buAutoNum type="arabicPeriod"/>
            </a:pPr>
            <a:r>
              <a:rPr lang="en-US" altLang="zh-CN" sz="2800"/>
              <a:t>}</a:t>
            </a:r>
            <a:endParaRPr lang="zh-CN" altLang="en-US" sz="2800"/>
          </a:p>
        </p:txBody>
      </p:sp>
    </p:spTree>
    <p:custDataLst>
      <p:tags r:id="rId1"/>
    </p:custData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ChangeArrowheads="1"/>
          </p:cNvSpPr>
          <p:nvPr>
            <p:ph type="title"/>
          </p:nvPr>
        </p:nvSpPr>
        <p:spPr/>
        <p:txBody>
          <a:bodyPr/>
          <a:lstStyle/>
          <a:p>
            <a:pPr eaLnBrk="1" hangingPunct="1">
              <a:defRPr/>
            </a:pPr>
            <a:r>
              <a:rPr lang="zh-CN" altLang="en-US" b="1">
                <a:cs typeface="+mj-cs"/>
              </a:rPr>
              <a:t>类</a:t>
            </a:r>
            <a:r>
              <a:rPr lang="zh-CN" altLang="zh-CN" b="1">
                <a:cs typeface="+mj-cs"/>
              </a:rPr>
              <a:t>方法</a:t>
            </a:r>
            <a:endParaRPr lang="zh-CN" altLang="en-US" b="1">
              <a:cs typeface="+mj-cs"/>
            </a:endParaRPr>
          </a:p>
        </p:txBody>
      </p:sp>
      <p:sp>
        <p:nvSpPr>
          <p:cNvPr id="57347" name="Rectangle 3"/>
          <p:cNvSpPr>
            <a:spLocks noGrp="1" noChangeArrowheads="1"/>
          </p:cNvSpPr>
          <p:nvPr>
            <p:ph type="body" idx="1"/>
          </p:nvPr>
        </p:nvSpPr>
        <p:spPr>
          <a:xfrm>
            <a:off x="609600" y="990600"/>
            <a:ext cx="8350250" cy="5534025"/>
          </a:xfrm>
        </p:spPr>
        <p:txBody>
          <a:bodyPr/>
          <a:lstStyle/>
          <a:p>
            <a:pPr marL="0" indent="0" eaLnBrk="1" hangingPunct="1">
              <a:lnSpc>
                <a:spcPct val="80000"/>
              </a:lnSpc>
              <a:buClr>
                <a:srgbClr val="00FF00"/>
              </a:buClr>
              <a:buFont typeface="Wingdings" panose="05000000000000000000" pitchFamily="2" charset="2"/>
              <a:buChar char="v"/>
            </a:pPr>
            <a:r>
              <a:rPr lang="en-US" altLang="zh-CN" dirty="0"/>
              <a:t>static</a:t>
            </a:r>
            <a:r>
              <a:rPr lang="zh-CN" altLang="en-US" dirty="0"/>
              <a:t>修饰类的方法，称为类方法，它可以直接被调用，而不需要生成任何实例</a:t>
            </a:r>
          </a:p>
          <a:p>
            <a:pPr marL="0" indent="0" eaLnBrk="1" hangingPunct="1">
              <a:lnSpc>
                <a:spcPct val="80000"/>
              </a:lnSpc>
              <a:buClr>
                <a:srgbClr val="00FF00"/>
              </a:buClr>
              <a:buFont typeface="Wingdings" panose="05000000000000000000" pitchFamily="2" charset="2"/>
              <a:buChar char="v"/>
            </a:pPr>
            <a:r>
              <a:rPr lang="zh-CN" altLang="en-US" dirty="0"/>
              <a:t>类方法不属于类的某个对象，可以被由该类创建的所有对象使用，也可以被其它类引用。</a:t>
            </a:r>
          </a:p>
          <a:p>
            <a:pPr marL="0" indent="0" eaLnBrk="1" hangingPunct="1">
              <a:lnSpc>
                <a:spcPct val="80000"/>
              </a:lnSpc>
              <a:buClr>
                <a:schemeClr val="tx1"/>
              </a:buClr>
              <a:buFont typeface="Monotype Sorts" pitchFamily="1" charset="2"/>
              <a:buAutoNum type="arabicPeriod"/>
            </a:pPr>
            <a:r>
              <a:rPr lang="en-US" altLang="zh-CN" dirty="0"/>
              <a:t>public class </a:t>
            </a:r>
            <a:r>
              <a:rPr lang="en-US" altLang="zh-CN" dirty="0" err="1"/>
              <a:t>GeneralFunction</a:t>
            </a:r>
            <a:r>
              <a:rPr lang="en-US" altLang="zh-CN" dirty="0"/>
              <a:t>{</a:t>
            </a:r>
          </a:p>
          <a:p>
            <a:pPr marL="0" indent="0" eaLnBrk="1" hangingPunct="1">
              <a:lnSpc>
                <a:spcPct val="80000"/>
              </a:lnSpc>
              <a:buClr>
                <a:schemeClr val="tx1"/>
              </a:buClr>
              <a:buFont typeface="Monotype Sorts" pitchFamily="1" charset="2"/>
              <a:buAutoNum type="arabicPeriod"/>
            </a:pPr>
            <a:r>
              <a:rPr lang="en-US" altLang="zh-CN" dirty="0"/>
              <a:t>	public </a:t>
            </a:r>
            <a:r>
              <a:rPr lang="en-US" altLang="zh-CN" dirty="0">
                <a:solidFill>
                  <a:srgbClr val="FF0000"/>
                </a:solidFill>
              </a:rPr>
              <a:t>static</a:t>
            </a:r>
            <a:r>
              <a:rPr lang="en-US" altLang="zh-CN" dirty="0"/>
              <a:t> </a:t>
            </a:r>
            <a:r>
              <a:rPr lang="en-US" altLang="zh-CN" dirty="0" err="1"/>
              <a:t>int</a:t>
            </a:r>
            <a:r>
              <a:rPr lang="en-US" altLang="zh-CN" dirty="0"/>
              <a:t> </a:t>
            </a:r>
            <a:r>
              <a:rPr lang="en-US" altLang="zh-CN" dirty="0" err="1"/>
              <a:t>addUp</a:t>
            </a:r>
            <a:r>
              <a:rPr lang="en-US" altLang="zh-CN" dirty="0"/>
              <a:t>(</a:t>
            </a:r>
            <a:r>
              <a:rPr lang="en-US" altLang="zh-CN" dirty="0" err="1"/>
              <a:t>int</a:t>
            </a:r>
            <a:r>
              <a:rPr lang="en-US" altLang="zh-CN" dirty="0"/>
              <a:t> x, </a:t>
            </a:r>
            <a:r>
              <a:rPr lang="en-US" altLang="zh-CN" dirty="0" err="1"/>
              <a:t>int</a:t>
            </a:r>
            <a:r>
              <a:rPr lang="en-US" altLang="zh-CN" dirty="0"/>
              <a:t> y){</a:t>
            </a:r>
          </a:p>
          <a:p>
            <a:pPr marL="0" indent="0" eaLnBrk="1" hangingPunct="1">
              <a:lnSpc>
                <a:spcPct val="80000"/>
              </a:lnSpc>
              <a:buClr>
                <a:schemeClr val="tx1"/>
              </a:buClr>
              <a:buFont typeface="Monotype Sorts" pitchFamily="1" charset="2"/>
              <a:buAutoNum type="arabicPeriod"/>
            </a:pPr>
            <a:r>
              <a:rPr lang="en-US" altLang="zh-CN" dirty="0"/>
              <a:t>		return </a:t>
            </a:r>
            <a:r>
              <a:rPr lang="en-US" altLang="zh-CN" dirty="0" err="1"/>
              <a:t>x+y</a:t>
            </a:r>
            <a:r>
              <a:rPr lang="en-US" altLang="zh-CN" dirty="0"/>
              <a:t> ;</a:t>
            </a:r>
          </a:p>
          <a:p>
            <a:pPr marL="0" indent="0" eaLnBrk="1" hangingPunct="1">
              <a:lnSpc>
                <a:spcPct val="80000"/>
              </a:lnSpc>
              <a:buClr>
                <a:schemeClr val="tx1"/>
              </a:buClr>
              <a:buFont typeface="Monotype Sorts" pitchFamily="1" charset="2"/>
              <a:buAutoNum type="arabicPeriod"/>
            </a:pPr>
            <a:r>
              <a:rPr lang="en-US" altLang="zh-CN" dirty="0"/>
              <a:t>	}</a:t>
            </a:r>
          </a:p>
          <a:p>
            <a:pPr marL="0" indent="0" eaLnBrk="1" hangingPunct="1">
              <a:lnSpc>
                <a:spcPct val="80000"/>
              </a:lnSpc>
              <a:buClr>
                <a:schemeClr val="tx1"/>
              </a:buClr>
              <a:buFont typeface="Monotype Sorts" pitchFamily="1" charset="2"/>
              <a:buAutoNum type="arabicPeriod"/>
            </a:pPr>
            <a:r>
              <a:rPr lang="en-US" altLang="zh-CN" dirty="0"/>
              <a:t>}</a:t>
            </a:r>
          </a:p>
          <a:p>
            <a:pPr marL="0" indent="0" eaLnBrk="1" hangingPunct="1">
              <a:lnSpc>
                <a:spcPct val="80000"/>
              </a:lnSpc>
              <a:buClr>
                <a:schemeClr val="tx1"/>
              </a:buClr>
              <a:buFont typeface="Monotype Sorts" pitchFamily="1" charset="2"/>
              <a:buAutoNum type="arabicPeriod"/>
            </a:pPr>
            <a:endParaRPr lang="en-US" altLang="zh-CN" dirty="0"/>
          </a:p>
          <a:p>
            <a:pPr marL="0" indent="0" eaLnBrk="1" hangingPunct="1">
              <a:lnSpc>
                <a:spcPct val="80000"/>
              </a:lnSpc>
              <a:buClr>
                <a:schemeClr val="tx1"/>
              </a:buClr>
              <a:buFont typeface="Monotype Sorts" pitchFamily="1" charset="2"/>
              <a:buAutoNum type="arabicPeriod"/>
            </a:pPr>
            <a:r>
              <a:rPr lang="en-US" altLang="zh-CN"/>
              <a:t>public class </a:t>
            </a:r>
            <a:r>
              <a:rPr lang="en-US" altLang="zh-CN" dirty="0" err="1"/>
              <a:t>UseGeneral</a:t>
            </a:r>
            <a:r>
              <a:rPr lang="en-US" altLang="zh-CN" dirty="0"/>
              <a:t>{</a:t>
            </a:r>
          </a:p>
          <a:p>
            <a:pPr marL="0" indent="0" eaLnBrk="1" hangingPunct="1">
              <a:lnSpc>
                <a:spcPct val="80000"/>
              </a:lnSpc>
              <a:buClr>
                <a:schemeClr val="tx1"/>
              </a:buClr>
              <a:buFont typeface="Monotype Sorts" pitchFamily="1" charset="2"/>
              <a:buAutoNum type="arabicPeriod"/>
            </a:pPr>
            <a:r>
              <a:rPr lang="en-US" altLang="zh-CN" dirty="0"/>
              <a:t>	public void method(){</a:t>
            </a:r>
          </a:p>
          <a:p>
            <a:pPr marL="0" indent="0" eaLnBrk="1" hangingPunct="1">
              <a:lnSpc>
                <a:spcPct val="80000"/>
              </a:lnSpc>
              <a:buClr>
                <a:schemeClr val="tx1"/>
              </a:buClr>
              <a:buFont typeface="Monotype Sorts" pitchFamily="1" charset="2"/>
              <a:buAutoNum type="arabicPeriod"/>
            </a:pPr>
            <a:r>
              <a:rPr lang="en-US" altLang="zh-CN" dirty="0"/>
              <a:t>		</a:t>
            </a:r>
            <a:r>
              <a:rPr lang="en-US" altLang="zh-CN" dirty="0" err="1"/>
              <a:t>int</a:t>
            </a:r>
            <a:r>
              <a:rPr lang="en-US" altLang="zh-CN" dirty="0"/>
              <a:t> c = </a:t>
            </a:r>
            <a:r>
              <a:rPr lang="en-US" altLang="zh-CN" dirty="0" err="1"/>
              <a:t>GeneralFunction.addUp</a:t>
            </a:r>
            <a:r>
              <a:rPr lang="en-US" altLang="zh-CN" dirty="0"/>
              <a:t>(9,10);</a:t>
            </a:r>
          </a:p>
          <a:p>
            <a:pPr marL="0" indent="0" eaLnBrk="1" hangingPunct="1">
              <a:lnSpc>
                <a:spcPct val="80000"/>
              </a:lnSpc>
              <a:buClr>
                <a:schemeClr val="tx1"/>
              </a:buClr>
              <a:buFont typeface="Monotype Sorts" pitchFamily="1" charset="2"/>
              <a:buAutoNum type="arabicPeriod"/>
            </a:pPr>
            <a:r>
              <a:rPr lang="en-US" altLang="zh-CN" dirty="0"/>
              <a:t>	}</a:t>
            </a:r>
          </a:p>
          <a:p>
            <a:pPr marL="0" indent="0" eaLnBrk="1" hangingPunct="1">
              <a:lnSpc>
                <a:spcPct val="80000"/>
              </a:lnSpc>
              <a:buClr>
                <a:schemeClr val="tx1"/>
              </a:buClr>
              <a:buFont typeface="Monotype Sorts" pitchFamily="1" charset="2"/>
              <a:buAutoNum type="arabicPeriod"/>
            </a:pPr>
            <a:r>
              <a:rPr lang="en-US" altLang="zh-CN" dirty="0"/>
              <a:t>}</a:t>
            </a:r>
            <a:endParaRPr lang="zh-CN" altLang="en-US" dirty="0"/>
          </a:p>
        </p:txBody>
      </p:sp>
    </p:spTree>
    <p:custDataLst>
      <p:tags r:id="rId1"/>
    </p:custData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p:txBody>
          <a:bodyPr/>
          <a:lstStyle/>
          <a:p>
            <a:pPr eaLnBrk="1" hangingPunct="1"/>
            <a:r>
              <a:rPr lang="zh-CN" altLang="en-US" b="1"/>
              <a:t>类方法应注意的两个问题</a:t>
            </a:r>
          </a:p>
        </p:txBody>
      </p:sp>
      <p:sp>
        <p:nvSpPr>
          <p:cNvPr id="274435" name="Rectangle 3"/>
          <p:cNvSpPr>
            <a:spLocks noGrp="1" noChangeArrowheads="1"/>
          </p:cNvSpPr>
          <p:nvPr>
            <p:ph type="body" idx="1"/>
          </p:nvPr>
        </p:nvSpPr>
        <p:spPr>
          <a:xfrm>
            <a:off x="395288" y="990600"/>
            <a:ext cx="8305800" cy="4743450"/>
          </a:xfrm>
        </p:spPr>
        <p:txBody>
          <a:bodyPr/>
          <a:lstStyle/>
          <a:p>
            <a:pPr marL="533400" indent="-533400" eaLnBrk="1" hangingPunct="1">
              <a:buFont typeface="Wingdings" panose="05000000000000000000" pitchFamily="2" charset="2"/>
              <a:buNone/>
            </a:pPr>
            <a:r>
              <a:rPr lang="en-US" altLang="zh-CN"/>
              <a:t>1</a:t>
            </a:r>
            <a:r>
              <a:rPr lang="zh-CN" altLang="en-US"/>
              <a:t>、静态方法中没有</a:t>
            </a:r>
            <a:r>
              <a:rPr lang="en-US" altLang="zh-CN"/>
              <a:t>this</a:t>
            </a:r>
            <a:r>
              <a:rPr lang="zh-CN" altLang="en-US"/>
              <a:t>指针，不能访问所属类的非静态变量和方法，只能访问方法体内的局部变量、参数和静态变量。</a:t>
            </a:r>
          </a:p>
          <a:p>
            <a:pPr marL="533400" indent="-533400" eaLnBrk="1" hangingPunct="1">
              <a:buFont typeface="Monotype Sorts" pitchFamily="1" charset="2"/>
              <a:buAutoNum type="circleNumDbPlain"/>
            </a:pPr>
            <a:r>
              <a:rPr lang="en-US" altLang="zh-CN" sz="2000"/>
              <a:t>class AccessVar{</a:t>
            </a:r>
          </a:p>
          <a:p>
            <a:pPr marL="533400" indent="-533400" eaLnBrk="1" hangingPunct="1">
              <a:buFont typeface="Monotype Sorts" pitchFamily="1" charset="2"/>
              <a:buAutoNum type="circleNumDbPlain"/>
            </a:pPr>
            <a:r>
              <a:rPr lang="en-US" altLang="zh-CN" sz="2000"/>
              <a:t>	int x;</a:t>
            </a:r>
          </a:p>
          <a:p>
            <a:pPr marL="533400" indent="-533400" eaLnBrk="1" hangingPunct="1">
              <a:buFont typeface="Monotype Sorts" pitchFamily="1" charset="2"/>
              <a:buAutoNum type="circleNumDbPlain"/>
            </a:pPr>
            <a:r>
              <a:rPr lang="en-US" altLang="zh-CN" sz="2000"/>
              <a:t>	public static void setX(){</a:t>
            </a:r>
          </a:p>
          <a:p>
            <a:pPr marL="533400" indent="-533400" eaLnBrk="1" hangingPunct="1">
              <a:buFont typeface="Monotype Sorts" pitchFamily="1" charset="2"/>
              <a:buAutoNum type="circleNumDbPlain"/>
            </a:pPr>
            <a:r>
              <a:rPr lang="en-US" altLang="zh-CN" sz="2000"/>
              <a:t>		x=9; </a:t>
            </a:r>
          </a:p>
          <a:p>
            <a:pPr marL="533400" indent="-533400" eaLnBrk="1" hangingPunct="1">
              <a:buFont typeface="Monotype Sorts" pitchFamily="1" charset="2"/>
              <a:buAutoNum type="circleNumDbPlain"/>
            </a:pPr>
            <a:r>
              <a:rPr lang="en-US" altLang="zh-CN" sz="2000"/>
              <a:t>	}</a:t>
            </a:r>
          </a:p>
          <a:p>
            <a:pPr marL="533400" indent="-533400" eaLnBrk="1" hangingPunct="1">
              <a:buFont typeface="Monotype Sorts" pitchFamily="1" charset="2"/>
              <a:buAutoNum type="circleNumDbPlain"/>
            </a:pPr>
            <a:r>
              <a:rPr lang="en-US" altLang="zh-CN" sz="2000"/>
              <a:t>}</a:t>
            </a:r>
          </a:p>
          <a:p>
            <a:pPr marL="533400" indent="-533400"/>
            <a:r>
              <a:rPr lang="en-US" altLang="zh-CN"/>
              <a:t>2</a:t>
            </a:r>
            <a:r>
              <a:rPr lang="zh-CN" altLang="en-US"/>
              <a:t>、父类的静态方法不能被子类覆盖为非静态的方法，反之亦然；子类可以定义与父类的静态方法同名的静态方法，以便在子类中隐藏父类的静态方法</a:t>
            </a:r>
          </a:p>
        </p:txBody>
      </p:sp>
      <p:grpSp>
        <p:nvGrpSpPr>
          <p:cNvPr id="2" name="Group 4"/>
          <p:cNvGrpSpPr>
            <a:grpSpLocks/>
          </p:cNvGrpSpPr>
          <p:nvPr/>
        </p:nvGrpSpPr>
        <p:grpSpPr bwMode="auto">
          <a:xfrm>
            <a:off x="3276600" y="3068638"/>
            <a:ext cx="5518150" cy="749300"/>
            <a:chOff x="2167" y="2296"/>
            <a:chExt cx="3765" cy="472"/>
          </a:xfrm>
        </p:grpSpPr>
        <p:sp>
          <p:nvSpPr>
            <p:cNvPr id="64516" name="Rectangle 5"/>
            <p:cNvSpPr>
              <a:spLocks noChangeArrowheads="1"/>
            </p:cNvSpPr>
            <p:nvPr/>
          </p:nvSpPr>
          <p:spPr bwMode="auto">
            <a:xfrm>
              <a:off x="3029" y="2296"/>
              <a:ext cx="2903" cy="472"/>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ct val="20000"/>
                </a:spcBef>
                <a:buClr>
                  <a:srgbClr val="A50021"/>
                </a:buClr>
                <a:buSzPct val="75000"/>
                <a:buFont typeface="Monotype Sorts" pitchFamily="1" charset="2"/>
                <a:buNone/>
              </a:pPr>
              <a:r>
                <a:rPr lang="zh-CN" altLang="en-US" b="1">
                  <a:latin typeface="Times" panose="02020603050405020304" pitchFamily="18" charset="0"/>
                </a:rPr>
                <a:t>编译出错，无法从静态上下文中引用非静态变量</a:t>
              </a:r>
              <a:r>
                <a:rPr lang="en-US" altLang="zh-CN" b="1">
                  <a:latin typeface="Times" panose="02020603050405020304" pitchFamily="18" charset="0"/>
                </a:rPr>
                <a:t>x</a:t>
              </a:r>
            </a:p>
          </p:txBody>
        </p:sp>
        <p:sp>
          <p:nvSpPr>
            <p:cNvPr id="64517" name="AutoShape 6"/>
            <p:cNvSpPr>
              <a:spLocks noChangeArrowheads="1"/>
            </p:cNvSpPr>
            <p:nvPr/>
          </p:nvSpPr>
          <p:spPr bwMode="auto">
            <a:xfrm rot="10800000">
              <a:off x="2167" y="2478"/>
              <a:ext cx="817" cy="1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4 w 21600"/>
                <a:gd name="T13" fmla="*/ 5400 h 21600"/>
                <a:gd name="T14" fmla="*/ 18903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4435">
                                            <p:txEl>
                                              <p:pRg st="1" end="1"/>
                                            </p:txEl>
                                          </p:spTgt>
                                        </p:tgtEl>
                                        <p:attrNameLst>
                                          <p:attrName>style.visibility</p:attrName>
                                        </p:attrNameLst>
                                      </p:cBhvr>
                                      <p:to>
                                        <p:strVal val="visible"/>
                                      </p:to>
                                    </p:set>
                                    <p:animEffect transition="in" filter="blinds(horizontal)">
                                      <p:cBhvr>
                                        <p:cTn id="7" dur="1000"/>
                                        <p:tgtEl>
                                          <p:spTgt spid="27443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4435">
                                            <p:txEl>
                                              <p:pRg st="2" end="2"/>
                                            </p:txEl>
                                          </p:spTgt>
                                        </p:tgtEl>
                                        <p:attrNameLst>
                                          <p:attrName>style.visibility</p:attrName>
                                        </p:attrNameLst>
                                      </p:cBhvr>
                                      <p:to>
                                        <p:strVal val="visible"/>
                                      </p:to>
                                    </p:set>
                                    <p:animEffect transition="in" filter="blinds(horizontal)">
                                      <p:cBhvr>
                                        <p:cTn id="10" dur="500"/>
                                        <p:tgtEl>
                                          <p:spTgt spid="27443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74435">
                                            <p:txEl>
                                              <p:pRg st="3" end="3"/>
                                            </p:txEl>
                                          </p:spTgt>
                                        </p:tgtEl>
                                        <p:attrNameLst>
                                          <p:attrName>style.visibility</p:attrName>
                                        </p:attrNameLst>
                                      </p:cBhvr>
                                      <p:to>
                                        <p:strVal val="visible"/>
                                      </p:to>
                                    </p:set>
                                    <p:animEffect transition="in" filter="blinds(horizontal)">
                                      <p:cBhvr>
                                        <p:cTn id="13" dur="500"/>
                                        <p:tgtEl>
                                          <p:spTgt spid="27443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74435">
                                            <p:txEl>
                                              <p:pRg st="4" end="4"/>
                                            </p:txEl>
                                          </p:spTgt>
                                        </p:tgtEl>
                                        <p:attrNameLst>
                                          <p:attrName>style.visibility</p:attrName>
                                        </p:attrNameLst>
                                      </p:cBhvr>
                                      <p:to>
                                        <p:strVal val="visible"/>
                                      </p:to>
                                    </p:set>
                                    <p:animEffect transition="in" filter="blinds(horizontal)">
                                      <p:cBhvr>
                                        <p:cTn id="16" dur="500"/>
                                        <p:tgtEl>
                                          <p:spTgt spid="27443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74435">
                                            <p:txEl>
                                              <p:pRg st="5" end="5"/>
                                            </p:txEl>
                                          </p:spTgt>
                                        </p:tgtEl>
                                        <p:attrNameLst>
                                          <p:attrName>style.visibility</p:attrName>
                                        </p:attrNameLst>
                                      </p:cBhvr>
                                      <p:to>
                                        <p:strVal val="visible"/>
                                      </p:to>
                                    </p:set>
                                    <p:animEffect transition="in" filter="blinds(horizontal)">
                                      <p:cBhvr>
                                        <p:cTn id="19" dur="500"/>
                                        <p:tgtEl>
                                          <p:spTgt spid="274435">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74435">
                                            <p:txEl>
                                              <p:pRg st="6" end="6"/>
                                            </p:txEl>
                                          </p:spTgt>
                                        </p:tgtEl>
                                        <p:attrNameLst>
                                          <p:attrName>style.visibility</p:attrName>
                                        </p:attrNameLst>
                                      </p:cBhvr>
                                      <p:to>
                                        <p:strVal val="visible"/>
                                      </p:to>
                                    </p:set>
                                    <p:animEffect transition="in" filter="blinds(horizontal)">
                                      <p:cBhvr>
                                        <p:cTn id="22" dur="500"/>
                                        <p:tgtEl>
                                          <p:spTgt spid="27443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2000" fill="hold"/>
                                        <p:tgtEl>
                                          <p:spTgt spid="2"/>
                                        </p:tgtEl>
                                        <p:attrNameLst>
                                          <p:attrName>ppt_x</p:attrName>
                                        </p:attrNameLst>
                                      </p:cBhvr>
                                      <p:tavLst>
                                        <p:tav tm="0">
                                          <p:val>
                                            <p:strVal val="1+#ppt_w/2"/>
                                          </p:val>
                                        </p:tav>
                                        <p:tav tm="100000">
                                          <p:val>
                                            <p:strVal val="#ppt_x"/>
                                          </p:val>
                                        </p:tav>
                                      </p:tavLst>
                                    </p:anim>
                                    <p:anim calcmode="lin" valueType="num">
                                      <p:cBhvr additive="base">
                                        <p:cTn id="28" dur="2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274435">
                                            <p:txEl>
                                              <p:pRg st="7" end="7"/>
                                            </p:txEl>
                                          </p:spTgt>
                                        </p:tgtEl>
                                        <p:attrNameLst>
                                          <p:attrName>style.visibility</p:attrName>
                                        </p:attrNameLst>
                                      </p:cBhvr>
                                      <p:to>
                                        <p:strVal val="visible"/>
                                      </p:to>
                                    </p:set>
                                    <p:animEffect transition="in" filter="wipe(up)">
                                      <p:cBhvr>
                                        <p:cTn id="33" dur="1000"/>
                                        <p:tgtEl>
                                          <p:spTgt spid="274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a:spLocks noGrp="1" noChangeArrowheads="1"/>
          </p:cNvSpPr>
          <p:nvPr>
            <p:ph type="title"/>
          </p:nvPr>
        </p:nvSpPr>
        <p:spPr>
          <a:xfrm>
            <a:off x="700088" y="22225"/>
            <a:ext cx="7772400" cy="646113"/>
          </a:xfrm>
        </p:spPr>
        <p:txBody>
          <a:bodyPr/>
          <a:lstStyle/>
          <a:p>
            <a:pPr eaLnBrk="1" hangingPunct="1"/>
            <a:r>
              <a:rPr lang="zh-CN" altLang="en-US" sz="3600" b="1">
                <a:solidFill>
                  <a:schemeClr val="accent2"/>
                </a:solidFill>
              </a:rPr>
              <a:t>例：</a:t>
            </a:r>
            <a:r>
              <a:rPr lang="en-US" altLang="zh-CN" sz="3600" b="1">
                <a:solidFill>
                  <a:schemeClr val="accent2"/>
                </a:solidFill>
              </a:rPr>
              <a:t>static</a:t>
            </a:r>
            <a:r>
              <a:rPr lang="zh-CN" altLang="en-US" sz="3600" b="1">
                <a:solidFill>
                  <a:schemeClr val="accent2"/>
                </a:solidFill>
              </a:rPr>
              <a:t>修饰的成员属性例子</a:t>
            </a:r>
            <a:endParaRPr lang="en-US" altLang="zh-CN" sz="3600" b="1">
              <a:solidFill>
                <a:schemeClr val="accent2"/>
              </a:solidFill>
            </a:endParaRPr>
          </a:p>
        </p:txBody>
      </p:sp>
      <p:sp>
        <p:nvSpPr>
          <p:cNvPr id="59395" name="Rectangle 3"/>
          <p:cNvSpPr>
            <a:spLocks noGrp="1" noChangeArrowheads="1"/>
          </p:cNvSpPr>
          <p:nvPr>
            <p:ph type="body" idx="1"/>
          </p:nvPr>
        </p:nvSpPr>
        <p:spPr>
          <a:xfrm>
            <a:off x="457200" y="1268413"/>
            <a:ext cx="8229600" cy="4862512"/>
          </a:xfrm>
        </p:spPr>
        <p:txBody>
          <a:bodyPr/>
          <a:lstStyle/>
          <a:p>
            <a:pPr marL="571500" indent="-571500" eaLnBrk="1" hangingPunct="1">
              <a:lnSpc>
                <a:spcPct val="80000"/>
              </a:lnSpc>
              <a:buFont typeface="Wingdings" panose="05000000000000000000" pitchFamily="2" charset="2"/>
              <a:buAutoNum type="arabicPeriod"/>
            </a:pPr>
            <a:r>
              <a:rPr lang="en-US" altLang="zh-CN" sz="2100" b="1"/>
              <a:t>public class Book{</a:t>
            </a:r>
          </a:p>
          <a:p>
            <a:pPr marL="571500" indent="-571500" eaLnBrk="1" hangingPunct="1">
              <a:lnSpc>
                <a:spcPct val="80000"/>
              </a:lnSpc>
              <a:buFont typeface="Wingdings" panose="05000000000000000000" pitchFamily="2" charset="2"/>
              <a:buAutoNum type="arabicPeriod"/>
            </a:pPr>
            <a:r>
              <a:rPr lang="en-US" altLang="zh-CN" sz="2100" b="1"/>
              <a:t>    public int id; // </a:t>
            </a:r>
            <a:r>
              <a:rPr lang="zh-CN" altLang="en-US" sz="2100" b="1"/>
              <a:t>书的编号</a:t>
            </a:r>
          </a:p>
          <a:p>
            <a:pPr marL="571500" indent="-571500" eaLnBrk="1" hangingPunct="1">
              <a:lnSpc>
                <a:spcPct val="80000"/>
              </a:lnSpc>
              <a:buFont typeface="Wingdings" panose="05000000000000000000" pitchFamily="2" charset="2"/>
              <a:buAutoNum type="arabicPeriod"/>
            </a:pPr>
            <a:r>
              <a:rPr lang="zh-CN" altLang="en-US" sz="2100" b="1"/>
              <a:t>    </a:t>
            </a:r>
            <a:r>
              <a:rPr lang="en-US" altLang="zh-CN" sz="2100" b="1"/>
              <a:t>public </a:t>
            </a:r>
            <a:r>
              <a:rPr lang="en-US" altLang="zh-CN" sz="2100" b="1">
                <a:solidFill>
                  <a:srgbClr val="0000CC"/>
                </a:solidFill>
              </a:rPr>
              <a:t>static</a:t>
            </a:r>
            <a:r>
              <a:rPr lang="en-US" altLang="zh-CN" sz="2100" b="1"/>
              <a:t> int bookNumber = 0; // </a:t>
            </a:r>
            <a:r>
              <a:rPr lang="zh-CN" altLang="en-US" sz="2100" b="1"/>
              <a:t>书的总数</a:t>
            </a:r>
          </a:p>
          <a:p>
            <a:pPr marL="571500" indent="-571500" eaLnBrk="1" hangingPunct="1">
              <a:lnSpc>
                <a:spcPct val="80000"/>
              </a:lnSpc>
              <a:buFont typeface="Wingdings" panose="05000000000000000000" pitchFamily="2" charset="2"/>
              <a:buAutoNum type="arabicPeriod"/>
            </a:pPr>
            <a:endParaRPr lang="zh-CN" altLang="en-US" sz="2100" b="1"/>
          </a:p>
          <a:p>
            <a:pPr marL="571500" indent="-571500" eaLnBrk="1" hangingPunct="1">
              <a:lnSpc>
                <a:spcPct val="80000"/>
              </a:lnSpc>
              <a:buFont typeface="Wingdings" panose="05000000000000000000" pitchFamily="2" charset="2"/>
              <a:buAutoNum type="arabicPeriod"/>
            </a:pPr>
            <a:r>
              <a:rPr lang="zh-CN" altLang="en-US" sz="2100" b="1"/>
              <a:t>    </a:t>
            </a:r>
            <a:r>
              <a:rPr lang="en-US" altLang="zh-CN" sz="2100" b="1"/>
              <a:t>public Book( ){</a:t>
            </a:r>
          </a:p>
          <a:p>
            <a:pPr marL="571500" indent="-571500" eaLnBrk="1" hangingPunct="1">
              <a:lnSpc>
                <a:spcPct val="80000"/>
              </a:lnSpc>
              <a:buFont typeface="Wingdings" panose="05000000000000000000" pitchFamily="2" charset="2"/>
              <a:buAutoNum type="arabicPeriod"/>
            </a:pPr>
            <a:r>
              <a:rPr lang="en-US" altLang="zh-CN" sz="2100" b="1"/>
              <a:t>        bookNumber ++;</a:t>
            </a:r>
          </a:p>
          <a:p>
            <a:pPr marL="571500" indent="-571500" eaLnBrk="1" hangingPunct="1">
              <a:lnSpc>
                <a:spcPct val="80000"/>
              </a:lnSpc>
              <a:buFont typeface="Wingdings" panose="05000000000000000000" pitchFamily="2" charset="2"/>
              <a:buAutoNum type="arabicPeriod"/>
            </a:pPr>
            <a:r>
              <a:rPr lang="en-US" altLang="zh-CN" sz="2100" b="1"/>
              <a:t>    } // Book</a:t>
            </a:r>
            <a:r>
              <a:rPr lang="zh-CN" altLang="en-US" sz="2100" b="1"/>
              <a:t>构造方法结束</a:t>
            </a:r>
          </a:p>
          <a:p>
            <a:pPr marL="571500" indent="-571500" eaLnBrk="1" hangingPunct="1">
              <a:lnSpc>
                <a:spcPct val="80000"/>
              </a:lnSpc>
              <a:buFont typeface="Wingdings" panose="05000000000000000000" pitchFamily="2" charset="2"/>
              <a:buAutoNum type="arabicPeriod"/>
            </a:pPr>
            <a:endParaRPr lang="zh-CN" altLang="en-US" sz="2100" b="1"/>
          </a:p>
          <a:p>
            <a:pPr marL="571500" indent="-571500" eaLnBrk="1" hangingPunct="1">
              <a:lnSpc>
                <a:spcPct val="80000"/>
              </a:lnSpc>
              <a:buFont typeface="Wingdings" panose="05000000000000000000" pitchFamily="2" charset="2"/>
              <a:buAutoNum type="arabicPeriod"/>
            </a:pPr>
            <a:r>
              <a:rPr lang="zh-CN" altLang="en-US" sz="2100" b="1"/>
              <a:t>    </a:t>
            </a:r>
            <a:r>
              <a:rPr lang="en-US" altLang="zh-CN" sz="2100" b="1"/>
              <a:t>public void info( ){</a:t>
            </a:r>
          </a:p>
          <a:p>
            <a:pPr marL="571500" indent="-571500" eaLnBrk="1" hangingPunct="1">
              <a:lnSpc>
                <a:spcPct val="80000"/>
              </a:lnSpc>
              <a:buFont typeface="Wingdings" panose="05000000000000000000" pitchFamily="2" charset="2"/>
              <a:buAutoNum type="arabicPeriod"/>
            </a:pPr>
            <a:r>
              <a:rPr lang="en-US" altLang="zh-CN" sz="2100" b="1"/>
              <a:t>        System.out.println( "</a:t>
            </a:r>
            <a:r>
              <a:rPr lang="zh-CN" altLang="en-US" sz="2100" b="1"/>
              <a:t>当前书的编号是：</a:t>
            </a:r>
            <a:r>
              <a:rPr lang="en-US" altLang="zh-CN" sz="2100" b="1"/>
              <a:t>" + id);</a:t>
            </a:r>
          </a:p>
          <a:p>
            <a:pPr marL="571500" indent="-571500" eaLnBrk="1" hangingPunct="1">
              <a:lnSpc>
                <a:spcPct val="80000"/>
              </a:lnSpc>
              <a:buFont typeface="Wingdings" panose="05000000000000000000" pitchFamily="2" charset="2"/>
              <a:buAutoNum type="arabicPeriod"/>
            </a:pPr>
            <a:r>
              <a:rPr lang="en-US" altLang="zh-CN" sz="2100" b="1"/>
              <a:t>    } // </a:t>
            </a:r>
            <a:r>
              <a:rPr lang="zh-CN" altLang="en-US" sz="2100" b="1"/>
              <a:t>方法</a:t>
            </a:r>
            <a:r>
              <a:rPr lang="en-US" altLang="zh-CN" sz="2100" b="1"/>
              <a:t>info</a:t>
            </a:r>
            <a:r>
              <a:rPr lang="zh-CN" altLang="en-US" sz="2100" b="1"/>
              <a:t>结束</a:t>
            </a:r>
          </a:p>
          <a:p>
            <a:pPr marL="571500" indent="-571500" eaLnBrk="1" hangingPunct="1">
              <a:lnSpc>
                <a:spcPct val="80000"/>
              </a:lnSpc>
              <a:buFont typeface="Wingdings" panose="05000000000000000000" pitchFamily="2" charset="2"/>
              <a:buAutoNum type="arabicPeriod"/>
            </a:pPr>
            <a:endParaRPr lang="zh-CN" altLang="en-US" sz="2100" b="1"/>
          </a:p>
          <a:p>
            <a:pPr marL="571500" indent="-571500" eaLnBrk="1" hangingPunct="1">
              <a:lnSpc>
                <a:spcPct val="80000"/>
              </a:lnSpc>
              <a:buFont typeface="Wingdings" panose="05000000000000000000" pitchFamily="2" charset="2"/>
              <a:buAutoNum type="arabicPeriod"/>
            </a:pPr>
            <a:r>
              <a:rPr lang="zh-CN" altLang="en-US" sz="2100" b="1"/>
              <a:t>    </a:t>
            </a:r>
            <a:r>
              <a:rPr lang="en-US" altLang="zh-CN" sz="2100" b="1"/>
              <a:t>public </a:t>
            </a:r>
            <a:r>
              <a:rPr lang="en-US" altLang="zh-CN" sz="2100" b="1">
                <a:solidFill>
                  <a:srgbClr val="0000CC"/>
                </a:solidFill>
              </a:rPr>
              <a:t>static</a:t>
            </a:r>
            <a:r>
              <a:rPr lang="en-US" altLang="zh-CN" sz="2100" b="1"/>
              <a:t> void infoStatic( ){</a:t>
            </a:r>
          </a:p>
          <a:p>
            <a:pPr marL="571500" indent="-571500" eaLnBrk="1" hangingPunct="1">
              <a:lnSpc>
                <a:spcPct val="80000"/>
              </a:lnSpc>
              <a:buFont typeface="Wingdings" panose="05000000000000000000" pitchFamily="2" charset="2"/>
              <a:buAutoNum type="arabicPeriod"/>
            </a:pPr>
            <a:r>
              <a:rPr lang="en-US" altLang="zh-CN" sz="2100" b="1"/>
              <a:t>        System.out.println( "</a:t>
            </a:r>
            <a:r>
              <a:rPr lang="zh-CN" altLang="en-US" sz="2100" b="1"/>
              <a:t>书的总数是：</a:t>
            </a:r>
            <a:r>
              <a:rPr lang="en-US" altLang="zh-CN" sz="2100" b="1"/>
              <a:t>" + bookNumber);</a:t>
            </a:r>
          </a:p>
          <a:p>
            <a:pPr marL="571500" indent="-571500" eaLnBrk="1" hangingPunct="1">
              <a:lnSpc>
                <a:spcPct val="80000"/>
              </a:lnSpc>
              <a:buFont typeface="Wingdings" panose="05000000000000000000" pitchFamily="2" charset="2"/>
              <a:buAutoNum type="arabicPeriod"/>
            </a:pPr>
            <a:r>
              <a:rPr lang="en-US" altLang="zh-CN" sz="2100" b="1"/>
              <a:t>    } // </a:t>
            </a:r>
            <a:r>
              <a:rPr lang="zh-CN" altLang="en-US" sz="2100" b="1">
                <a:solidFill>
                  <a:srgbClr val="FF3300"/>
                </a:solidFill>
              </a:rPr>
              <a:t>静态方法引用静态变量</a:t>
            </a:r>
          </a:p>
        </p:txBody>
      </p:sp>
    </p:spTree>
    <p:custDataLst>
      <p:tags r:id="rId1"/>
    </p:custData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2"/>
          <p:cNvSpPr>
            <a:spLocks noGrp="1" noChangeArrowheads="1"/>
          </p:cNvSpPr>
          <p:nvPr>
            <p:ph type="title"/>
          </p:nvPr>
        </p:nvSpPr>
        <p:spPr>
          <a:xfrm>
            <a:off x="428625" y="-42863"/>
            <a:ext cx="7772400" cy="457201"/>
          </a:xfrm>
        </p:spPr>
        <p:txBody>
          <a:bodyPr/>
          <a:lstStyle/>
          <a:p>
            <a:pPr eaLnBrk="1" hangingPunct="1"/>
            <a:r>
              <a:rPr lang="zh-CN" altLang="en-US" sz="4000" b="1">
                <a:solidFill>
                  <a:schemeClr val="accent2"/>
                </a:solidFill>
              </a:rPr>
              <a:t>例：</a:t>
            </a:r>
            <a:r>
              <a:rPr lang="en-US" altLang="zh-CN" sz="4000" b="1">
                <a:solidFill>
                  <a:schemeClr val="accent2"/>
                </a:solidFill>
              </a:rPr>
              <a:t>static</a:t>
            </a:r>
            <a:r>
              <a:rPr lang="zh-CN" altLang="en-US" sz="4000" b="1">
                <a:solidFill>
                  <a:schemeClr val="accent2"/>
                </a:solidFill>
              </a:rPr>
              <a:t>修饰的成员变量例子</a:t>
            </a:r>
          </a:p>
        </p:txBody>
      </p:sp>
      <p:sp>
        <p:nvSpPr>
          <p:cNvPr id="60419" name="Rectangle 3"/>
          <p:cNvSpPr>
            <a:spLocks noGrp="1" noChangeArrowheads="1"/>
          </p:cNvSpPr>
          <p:nvPr>
            <p:ph type="body" idx="1"/>
          </p:nvPr>
        </p:nvSpPr>
        <p:spPr>
          <a:xfrm>
            <a:off x="457200" y="1214438"/>
            <a:ext cx="8229600" cy="4916487"/>
          </a:xfrm>
        </p:spPr>
        <p:txBody>
          <a:bodyPr/>
          <a:lstStyle/>
          <a:p>
            <a:pPr eaLnBrk="1" hangingPunct="1">
              <a:lnSpc>
                <a:spcPct val="80000"/>
              </a:lnSpc>
              <a:buFont typeface="Wingdings" panose="05000000000000000000" pitchFamily="2" charset="2"/>
              <a:buAutoNum type="arabicPeriod" startAt="13"/>
            </a:pPr>
            <a:r>
              <a:rPr lang="en-US" altLang="zh-CN" sz="1800" b="1"/>
              <a:t>    public </a:t>
            </a:r>
            <a:r>
              <a:rPr lang="en-US" altLang="zh-CN" sz="1800" b="1">
                <a:solidFill>
                  <a:srgbClr val="0000CC"/>
                </a:solidFill>
              </a:rPr>
              <a:t>static</a:t>
            </a:r>
            <a:r>
              <a:rPr lang="en-US" altLang="zh-CN" sz="1800" b="1"/>
              <a:t> void main(String args[ ]){</a:t>
            </a:r>
          </a:p>
          <a:p>
            <a:pPr eaLnBrk="1" hangingPunct="1">
              <a:lnSpc>
                <a:spcPct val="80000"/>
              </a:lnSpc>
              <a:buFont typeface="Wingdings" panose="05000000000000000000" pitchFamily="2" charset="2"/>
              <a:buAutoNum type="arabicPeriod" startAt="13"/>
            </a:pPr>
            <a:r>
              <a:rPr lang="en-US" altLang="zh-CN" sz="1800" b="1"/>
              <a:t>        Book a = new Book( );</a:t>
            </a:r>
          </a:p>
          <a:p>
            <a:pPr eaLnBrk="1" hangingPunct="1">
              <a:lnSpc>
                <a:spcPct val="80000"/>
              </a:lnSpc>
              <a:buFont typeface="Wingdings" panose="05000000000000000000" pitchFamily="2" charset="2"/>
              <a:buAutoNum type="arabicPeriod" startAt="13"/>
            </a:pPr>
            <a:r>
              <a:rPr lang="en-US" altLang="zh-CN" sz="1800" b="1"/>
              <a:t>        Book b = new Book( );</a:t>
            </a:r>
          </a:p>
          <a:p>
            <a:pPr eaLnBrk="1" hangingPunct="1">
              <a:lnSpc>
                <a:spcPct val="80000"/>
              </a:lnSpc>
              <a:buFont typeface="Wingdings" panose="05000000000000000000" pitchFamily="2" charset="2"/>
              <a:buAutoNum type="arabicPeriod" startAt="13"/>
            </a:pPr>
            <a:r>
              <a:rPr lang="en-US" altLang="zh-CN" sz="1800" b="1"/>
              <a:t>        a.id = 1101;</a:t>
            </a:r>
          </a:p>
          <a:p>
            <a:pPr eaLnBrk="1" hangingPunct="1">
              <a:lnSpc>
                <a:spcPct val="80000"/>
              </a:lnSpc>
              <a:buFont typeface="Wingdings" panose="05000000000000000000" pitchFamily="2" charset="2"/>
              <a:buAutoNum type="arabicPeriod" startAt="13"/>
            </a:pPr>
            <a:r>
              <a:rPr lang="en-US" altLang="zh-CN" sz="1800" b="1"/>
              <a:t>        b.id = 1234;</a:t>
            </a:r>
          </a:p>
          <a:p>
            <a:pPr eaLnBrk="1" hangingPunct="1">
              <a:lnSpc>
                <a:spcPct val="80000"/>
              </a:lnSpc>
              <a:buFont typeface="Wingdings" panose="05000000000000000000" pitchFamily="2" charset="2"/>
              <a:buAutoNum type="arabicPeriod" startAt="13"/>
            </a:pPr>
            <a:r>
              <a:rPr lang="en-US" altLang="zh-CN" sz="1800" b="1"/>
              <a:t>        System.out.print( "</a:t>
            </a:r>
            <a:r>
              <a:rPr lang="zh-CN" altLang="en-US" sz="1800" b="1"/>
              <a:t>变量</a:t>
            </a:r>
            <a:r>
              <a:rPr lang="en-US" altLang="zh-CN" sz="1800" b="1"/>
              <a:t>a</a:t>
            </a:r>
            <a:r>
              <a:rPr lang="zh-CN" altLang="en-US" sz="1800" b="1"/>
              <a:t>对应的</a:t>
            </a:r>
            <a:r>
              <a:rPr lang="en-US" altLang="zh-CN" sz="1800" b="1"/>
              <a:t>");</a:t>
            </a:r>
          </a:p>
          <a:p>
            <a:pPr eaLnBrk="1" hangingPunct="1">
              <a:lnSpc>
                <a:spcPct val="80000"/>
              </a:lnSpc>
              <a:buFont typeface="Wingdings" panose="05000000000000000000" pitchFamily="2" charset="2"/>
              <a:buAutoNum type="arabicPeriod" startAt="13"/>
            </a:pPr>
            <a:r>
              <a:rPr lang="en-US" altLang="zh-CN" sz="1800" b="1"/>
              <a:t>        a.info( );</a:t>
            </a:r>
          </a:p>
          <a:p>
            <a:pPr eaLnBrk="1" hangingPunct="1">
              <a:lnSpc>
                <a:spcPct val="80000"/>
              </a:lnSpc>
              <a:buFont typeface="Wingdings" panose="05000000000000000000" pitchFamily="2" charset="2"/>
              <a:buAutoNum type="arabicPeriod" startAt="13"/>
            </a:pPr>
            <a:r>
              <a:rPr lang="en-US" altLang="zh-CN" sz="1800" b="1"/>
              <a:t>        System.out.print( "</a:t>
            </a:r>
            <a:r>
              <a:rPr lang="zh-CN" altLang="en-US" sz="1800" b="1"/>
              <a:t>变量</a:t>
            </a:r>
            <a:r>
              <a:rPr lang="en-US" altLang="zh-CN" sz="1800" b="1"/>
              <a:t>b</a:t>
            </a:r>
            <a:r>
              <a:rPr lang="zh-CN" altLang="en-US" sz="1800" b="1"/>
              <a:t>对应的</a:t>
            </a:r>
            <a:r>
              <a:rPr lang="en-US" altLang="zh-CN" sz="1800" b="1"/>
              <a:t>");</a:t>
            </a:r>
          </a:p>
          <a:p>
            <a:pPr eaLnBrk="1" hangingPunct="1">
              <a:lnSpc>
                <a:spcPct val="80000"/>
              </a:lnSpc>
              <a:buFont typeface="Wingdings" panose="05000000000000000000" pitchFamily="2" charset="2"/>
              <a:buAutoNum type="arabicPeriod" startAt="13"/>
            </a:pPr>
            <a:r>
              <a:rPr lang="en-US" altLang="zh-CN" sz="1800" b="1"/>
              <a:t>        b.info( );</a:t>
            </a:r>
          </a:p>
          <a:p>
            <a:pPr eaLnBrk="1" hangingPunct="1">
              <a:lnSpc>
                <a:spcPct val="80000"/>
              </a:lnSpc>
              <a:buFont typeface="Wingdings" panose="05000000000000000000" pitchFamily="2" charset="2"/>
              <a:buAutoNum type="arabicPeriod" startAt="13"/>
            </a:pPr>
            <a:r>
              <a:rPr lang="en-US" altLang="zh-CN" sz="1800" b="1"/>
              <a:t>        Book.infoStatic( );</a:t>
            </a:r>
          </a:p>
          <a:p>
            <a:pPr eaLnBrk="1" hangingPunct="1">
              <a:lnSpc>
                <a:spcPct val="80000"/>
              </a:lnSpc>
              <a:buFont typeface="Wingdings" panose="05000000000000000000" pitchFamily="2" charset="2"/>
              <a:buAutoNum type="arabicPeriod" startAt="13"/>
            </a:pPr>
            <a:r>
              <a:rPr lang="en-US" altLang="zh-CN" sz="1800" b="1"/>
              <a:t>        System.out.println( "</a:t>
            </a:r>
            <a:r>
              <a:rPr lang="zh-CN" altLang="en-US" sz="1800" b="1"/>
              <a:t>比较</a:t>
            </a:r>
            <a:r>
              <a:rPr lang="en-US" altLang="zh-CN" sz="1800" b="1"/>
              <a:t>(a.bookNumber==Book.bookNumber)"</a:t>
            </a:r>
          </a:p>
          <a:p>
            <a:pPr eaLnBrk="1" hangingPunct="1">
              <a:lnSpc>
                <a:spcPct val="80000"/>
              </a:lnSpc>
              <a:buFont typeface="Wingdings" panose="05000000000000000000" pitchFamily="2" charset="2"/>
              <a:buAutoNum type="arabicPeriod" startAt="13"/>
            </a:pPr>
            <a:r>
              <a:rPr lang="en-US" altLang="zh-CN" sz="1800" b="1"/>
              <a:t>            + "</a:t>
            </a:r>
            <a:r>
              <a:rPr lang="zh-CN" altLang="en-US" sz="1800" b="1"/>
              <a:t>的结果是：</a:t>
            </a:r>
            <a:r>
              <a:rPr lang="en-US" altLang="zh-CN" sz="1800" b="1"/>
              <a:t>" + (a.bookNumber==Book.bookNumber));</a:t>
            </a:r>
          </a:p>
          <a:p>
            <a:pPr eaLnBrk="1" hangingPunct="1">
              <a:lnSpc>
                <a:spcPct val="80000"/>
              </a:lnSpc>
              <a:buFont typeface="Wingdings" panose="05000000000000000000" pitchFamily="2" charset="2"/>
              <a:buAutoNum type="arabicPeriod" startAt="13"/>
            </a:pPr>
            <a:r>
              <a:rPr lang="en-US" altLang="zh-CN" sz="1800" b="1"/>
              <a:t>        System.out.println( "</a:t>
            </a:r>
            <a:r>
              <a:rPr lang="zh-CN" altLang="en-US" sz="1800" b="1"/>
              <a:t>比较</a:t>
            </a:r>
            <a:r>
              <a:rPr lang="en-US" altLang="zh-CN" sz="1800" b="1"/>
              <a:t>(b.bookNumber==Book.bookNumber)"</a:t>
            </a:r>
          </a:p>
          <a:p>
            <a:pPr eaLnBrk="1" hangingPunct="1">
              <a:lnSpc>
                <a:spcPct val="80000"/>
              </a:lnSpc>
              <a:buFont typeface="Wingdings" panose="05000000000000000000" pitchFamily="2" charset="2"/>
              <a:buAutoNum type="arabicPeriod" startAt="13"/>
            </a:pPr>
            <a:r>
              <a:rPr lang="en-US" altLang="zh-CN" sz="1800" b="1"/>
              <a:t>            + "</a:t>
            </a:r>
            <a:r>
              <a:rPr lang="zh-CN" altLang="en-US" sz="1800" b="1"/>
              <a:t>的结果是：</a:t>
            </a:r>
            <a:r>
              <a:rPr lang="en-US" altLang="zh-CN" sz="1800" b="1"/>
              <a:t>" + (b.bookNumber==Book.bookNumber));</a:t>
            </a:r>
          </a:p>
          <a:p>
            <a:pPr eaLnBrk="1" hangingPunct="1">
              <a:lnSpc>
                <a:spcPct val="80000"/>
              </a:lnSpc>
              <a:buFont typeface="Wingdings" panose="05000000000000000000" pitchFamily="2" charset="2"/>
              <a:buAutoNum type="arabicPeriod" startAt="13"/>
            </a:pPr>
            <a:r>
              <a:rPr lang="en-US" altLang="zh-CN" sz="1800" b="1"/>
              <a:t>    } // </a:t>
            </a:r>
            <a:r>
              <a:rPr lang="zh-CN" altLang="en-US" sz="1800" b="1"/>
              <a:t>方法</a:t>
            </a:r>
            <a:r>
              <a:rPr lang="en-US" altLang="zh-CN" sz="1800" b="1"/>
              <a:t>main</a:t>
            </a:r>
            <a:r>
              <a:rPr lang="zh-CN" altLang="en-US" sz="1800" b="1"/>
              <a:t>结束</a:t>
            </a:r>
          </a:p>
          <a:p>
            <a:pPr eaLnBrk="1" hangingPunct="1">
              <a:lnSpc>
                <a:spcPct val="80000"/>
              </a:lnSpc>
              <a:buFont typeface="Wingdings" panose="05000000000000000000" pitchFamily="2" charset="2"/>
              <a:buAutoNum type="arabicPeriod" startAt="13"/>
            </a:pPr>
            <a:r>
              <a:rPr lang="en-US" altLang="zh-CN" sz="1800" b="1"/>
              <a:t>} // </a:t>
            </a:r>
            <a:r>
              <a:rPr lang="zh-CN" altLang="en-US" sz="1800" b="1"/>
              <a:t>类</a:t>
            </a:r>
            <a:r>
              <a:rPr lang="en-US" altLang="zh-CN" sz="1800" b="1"/>
              <a:t>Book</a:t>
            </a:r>
            <a:r>
              <a:rPr lang="zh-CN" altLang="en-US" sz="1800" b="1"/>
              <a:t>结束</a:t>
            </a:r>
          </a:p>
          <a:p>
            <a:pPr eaLnBrk="1" hangingPunct="1">
              <a:lnSpc>
                <a:spcPct val="80000"/>
              </a:lnSpc>
            </a:pPr>
            <a:endParaRPr lang="zh-CN" altLang="en-US" sz="1300"/>
          </a:p>
        </p:txBody>
      </p:sp>
    </p:spTree>
    <p:custDataLst>
      <p:tags r:id="rId1"/>
    </p:custData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611188" y="981075"/>
            <a:ext cx="8216900" cy="5607050"/>
          </a:xfrm>
        </p:spPr>
        <p:txBody>
          <a:bodyPr/>
          <a:lstStyle/>
          <a:p>
            <a:pPr marL="457200" indent="-457200" eaLnBrk="1" hangingPunct="1">
              <a:lnSpc>
                <a:spcPct val="90000"/>
              </a:lnSpc>
              <a:buFont typeface="Monotype Sorts" charset="0"/>
              <a:buAutoNum type="arabicPeriod"/>
              <a:defRPr/>
            </a:pPr>
            <a:r>
              <a:rPr lang="en-US" altLang="zh-CN"/>
              <a:t>class StaticMethodSupClass{</a:t>
            </a:r>
          </a:p>
          <a:p>
            <a:pPr marL="457200" indent="-457200" eaLnBrk="1" hangingPunct="1">
              <a:lnSpc>
                <a:spcPct val="90000"/>
              </a:lnSpc>
              <a:buFont typeface="Monotype Sorts" charset="0"/>
              <a:buAutoNum type="arabicPeriod"/>
              <a:defRPr/>
            </a:pPr>
            <a:r>
              <a:rPr lang="en-US" altLang="zh-CN"/>
              <a:t>	public void methodOne(int i){}</a:t>
            </a:r>
          </a:p>
          <a:p>
            <a:pPr marL="457200" indent="-457200" eaLnBrk="1" hangingPunct="1">
              <a:lnSpc>
                <a:spcPct val="90000"/>
              </a:lnSpc>
              <a:buFont typeface="Monotype Sorts" charset="0"/>
              <a:buAutoNum type="arabicPeriod"/>
              <a:defRPr/>
            </a:pPr>
            <a:r>
              <a:rPr lang="en-US" altLang="zh-CN"/>
              <a:t>	public void methodTwo(int i){}</a:t>
            </a:r>
          </a:p>
          <a:p>
            <a:pPr marL="457200" indent="-457200" eaLnBrk="1" hangingPunct="1">
              <a:lnSpc>
                <a:spcPct val="90000"/>
              </a:lnSpc>
              <a:buFont typeface="Monotype Sorts" charset="0"/>
              <a:buAutoNum type="arabicPeriod"/>
              <a:defRPr/>
            </a:pPr>
            <a:r>
              <a:rPr lang="en-US" altLang="zh-CN"/>
              <a:t>	public static void methodThree(int i){}</a:t>
            </a:r>
          </a:p>
          <a:p>
            <a:pPr marL="457200" indent="-457200" eaLnBrk="1" hangingPunct="1">
              <a:lnSpc>
                <a:spcPct val="90000"/>
              </a:lnSpc>
              <a:buFont typeface="Monotype Sorts" charset="0"/>
              <a:buAutoNum type="arabicPeriod"/>
              <a:defRPr/>
            </a:pPr>
            <a:r>
              <a:rPr lang="en-US" altLang="zh-CN"/>
              <a:t>	public static void methodForth(int i){}</a:t>
            </a:r>
          </a:p>
          <a:p>
            <a:pPr marL="457200" indent="-457200" eaLnBrk="1" hangingPunct="1">
              <a:lnSpc>
                <a:spcPct val="90000"/>
              </a:lnSpc>
              <a:buFont typeface="Monotype Sorts" charset="0"/>
              <a:buAutoNum type="arabicPeriod"/>
              <a:defRPr/>
            </a:pPr>
            <a:r>
              <a:rPr lang="en-US" altLang="zh-CN"/>
              <a:t>}</a:t>
            </a:r>
          </a:p>
          <a:p>
            <a:pPr marL="457200" indent="-457200" eaLnBrk="1" hangingPunct="1">
              <a:lnSpc>
                <a:spcPct val="90000"/>
              </a:lnSpc>
              <a:buFont typeface="Monotype Sorts" charset="0"/>
              <a:buAutoNum type="arabicPeriod"/>
              <a:defRPr/>
            </a:pPr>
            <a:r>
              <a:rPr lang="en-US" altLang="zh-CN"/>
              <a:t>class StaticMethodSubClass extends StaticMethodSupClass{</a:t>
            </a:r>
          </a:p>
          <a:p>
            <a:pPr marL="457200" indent="-457200" eaLnBrk="1" hangingPunct="1">
              <a:lnSpc>
                <a:spcPct val="90000"/>
              </a:lnSpc>
              <a:buFont typeface="Monotype Sorts" charset="0"/>
              <a:buAutoNum type="arabicPeriod"/>
              <a:defRPr/>
            </a:pPr>
            <a:r>
              <a:rPr lang="en-US" altLang="zh-CN"/>
              <a:t>	public static void methodOne(int i){} </a:t>
            </a:r>
          </a:p>
          <a:p>
            <a:pPr marL="457200" indent="-457200" eaLnBrk="1" hangingPunct="1">
              <a:lnSpc>
                <a:spcPct val="90000"/>
              </a:lnSpc>
              <a:buFont typeface="Monotype Sorts" charset="0"/>
              <a:buAutoNum type="arabicPeriod"/>
              <a:defRPr/>
            </a:pPr>
            <a:r>
              <a:rPr lang="en-US" altLang="zh-CN"/>
              <a:t>	public void methodTwo(int i){}</a:t>
            </a:r>
          </a:p>
          <a:p>
            <a:pPr marL="457200" indent="-457200" eaLnBrk="1" hangingPunct="1">
              <a:lnSpc>
                <a:spcPct val="90000"/>
              </a:lnSpc>
              <a:buFont typeface="Monotype Sorts" charset="0"/>
              <a:buAutoNum type="arabicPeriod"/>
              <a:defRPr/>
            </a:pPr>
            <a:r>
              <a:rPr lang="en-US" altLang="zh-CN"/>
              <a:t>	public void methodThree(int i){}</a:t>
            </a:r>
          </a:p>
          <a:p>
            <a:pPr marL="457200" indent="-457200" eaLnBrk="1" hangingPunct="1">
              <a:lnSpc>
                <a:spcPct val="90000"/>
              </a:lnSpc>
              <a:buFont typeface="Monotype Sorts" charset="0"/>
              <a:buAutoNum type="arabicPeriod"/>
              <a:defRPr/>
            </a:pPr>
            <a:r>
              <a:rPr lang="en-US" altLang="zh-CN"/>
              <a:t>	public static void methodForth(int i){}</a:t>
            </a:r>
          </a:p>
          <a:p>
            <a:pPr marL="457200" indent="-457200" eaLnBrk="1" hangingPunct="1">
              <a:lnSpc>
                <a:spcPct val="90000"/>
              </a:lnSpc>
              <a:buFont typeface="Monotype Sorts" charset="0"/>
              <a:buAutoNum type="arabicPeriod"/>
              <a:defRPr/>
            </a:pPr>
            <a:r>
              <a:rPr lang="en-US" altLang="zh-CN"/>
              <a:t>}</a:t>
            </a:r>
            <a:endParaRPr lang="zh-CN" altLang="en-US"/>
          </a:p>
        </p:txBody>
      </p:sp>
      <p:sp>
        <p:nvSpPr>
          <p:cNvPr id="67586" name="Rectangle 4"/>
          <p:cNvSpPr>
            <a:spLocks noChangeArrowheads="1"/>
          </p:cNvSpPr>
          <p:nvPr/>
        </p:nvSpPr>
        <p:spPr bwMode="auto">
          <a:xfrm>
            <a:off x="7021513" y="3824288"/>
            <a:ext cx="3365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ct val="20000"/>
              </a:spcBef>
              <a:buClr>
                <a:srgbClr val="A50021"/>
              </a:buClr>
              <a:buSzPct val="75000"/>
              <a:buFont typeface="Monotype Sorts" pitchFamily="1" charset="2"/>
              <a:buNone/>
            </a:pPr>
            <a:r>
              <a:rPr lang="en-US" altLang="zh-CN" b="1">
                <a:latin typeface="Times" panose="02020603050405020304" pitchFamily="18" charset="0"/>
              </a:rPr>
              <a:t>?</a:t>
            </a:r>
            <a:endParaRPr lang="zh-CN" altLang="en-US" b="1">
              <a:latin typeface="Times" panose="02020603050405020304" pitchFamily="18" charset="0"/>
            </a:endParaRPr>
          </a:p>
        </p:txBody>
      </p:sp>
      <p:sp>
        <p:nvSpPr>
          <p:cNvPr id="67587" name="Rectangle 5"/>
          <p:cNvSpPr>
            <a:spLocks noChangeArrowheads="1"/>
          </p:cNvSpPr>
          <p:nvPr/>
        </p:nvSpPr>
        <p:spPr bwMode="auto">
          <a:xfrm>
            <a:off x="7046913" y="4556125"/>
            <a:ext cx="3365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ct val="20000"/>
              </a:spcBef>
              <a:buClr>
                <a:srgbClr val="A50021"/>
              </a:buClr>
              <a:buSzPct val="75000"/>
              <a:buFont typeface="Monotype Sorts" pitchFamily="1" charset="2"/>
              <a:buNone/>
            </a:pPr>
            <a:r>
              <a:rPr lang="en-US" altLang="zh-CN" b="1">
                <a:latin typeface="Times" panose="02020603050405020304" pitchFamily="18" charset="0"/>
              </a:rPr>
              <a:t>?</a:t>
            </a:r>
            <a:endParaRPr lang="zh-CN" altLang="en-US" b="1">
              <a:latin typeface="Times" panose="02020603050405020304" pitchFamily="18" charset="0"/>
            </a:endParaRPr>
          </a:p>
        </p:txBody>
      </p:sp>
      <p:sp>
        <p:nvSpPr>
          <p:cNvPr id="67588" name="Rectangle 6"/>
          <p:cNvSpPr>
            <a:spLocks noChangeArrowheads="1"/>
          </p:cNvSpPr>
          <p:nvPr/>
        </p:nvSpPr>
        <p:spPr bwMode="auto">
          <a:xfrm>
            <a:off x="7046913" y="4987925"/>
            <a:ext cx="3365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ct val="20000"/>
              </a:spcBef>
              <a:buClr>
                <a:srgbClr val="A50021"/>
              </a:buClr>
              <a:buSzPct val="75000"/>
              <a:buFont typeface="Monotype Sorts" pitchFamily="1" charset="2"/>
              <a:buNone/>
            </a:pPr>
            <a:r>
              <a:rPr lang="en-US" altLang="zh-CN" b="1">
                <a:latin typeface="Times" panose="02020603050405020304" pitchFamily="18" charset="0"/>
              </a:rPr>
              <a:t>?</a:t>
            </a:r>
            <a:endParaRPr lang="zh-CN" altLang="en-US" b="1">
              <a:solidFill>
                <a:srgbClr val="0000FF"/>
              </a:solidFill>
              <a:latin typeface="Times" panose="02020603050405020304" pitchFamily="18" charset="0"/>
            </a:endParaRPr>
          </a:p>
        </p:txBody>
      </p:sp>
      <p:sp>
        <p:nvSpPr>
          <p:cNvPr id="67589" name="Rectangle 7"/>
          <p:cNvSpPr>
            <a:spLocks noChangeArrowheads="1"/>
          </p:cNvSpPr>
          <p:nvPr/>
        </p:nvSpPr>
        <p:spPr bwMode="auto">
          <a:xfrm>
            <a:off x="7019925" y="4195763"/>
            <a:ext cx="3365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ct val="20000"/>
              </a:spcBef>
              <a:buClr>
                <a:srgbClr val="A50021"/>
              </a:buClr>
              <a:buSzPct val="75000"/>
              <a:buFont typeface="Monotype Sorts" pitchFamily="1" charset="2"/>
              <a:buNone/>
            </a:pPr>
            <a:r>
              <a:rPr lang="en-US" altLang="zh-CN" b="1">
                <a:latin typeface="Times" panose="02020603050405020304" pitchFamily="18" charset="0"/>
              </a:rPr>
              <a:t>?</a:t>
            </a:r>
            <a:endParaRPr lang="zh-CN" altLang="en-US" b="1">
              <a:solidFill>
                <a:srgbClr val="0000FF"/>
              </a:solidFill>
              <a:latin typeface="Times" panose="02020603050405020304" pitchFamily="18" charset="0"/>
            </a:endParaRPr>
          </a:p>
        </p:txBody>
      </p:sp>
      <p:sp>
        <p:nvSpPr>
          <p:cNvPr id="131080" name="Rectangle 2"/>
          <p:cNvSpPr>
            <a:spLocks noChangeArrowheads="1"/>
          </p:cNvSpPr>
          <p:nvPr/>
        </p:nvSpPr>
        <p:spPr bwMode="auto">
          <a:xfrm>
            <a:off x="1366838" y="5586413"/>
            <a:ext cx="777716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b="1">
                <a:solidFill>
                  <a:schemeClr val="tx2"/>
                </a:solidFill>
                <a:latin typeface="宋体" panose="02010600030101010101" pitchFamily="2" charset="-122"/>
              </a:rPr>
              <a:t>例：</a:t>
            </a:r>
            <a:r>
              <a:rPr lang="zh-CN" altLang="en-US" sz="1800" b="1">
                <a:solidFill>
                  <a:schemeClr val="tx2"/>
                </a:solidFill>
                <a:latin typeface="Garamond" panose="02020404030301010803" pitchFamily="18" charset="0"/>
              </a:rPr>
              <a:t>父类的静态方法不能被子类覆盖为非静态的方法，反之亦然；子类可以定义与父类的静态方法同名的静态方法，以便在子类中隐藏父类的静态方法</a:t>
            </a:r>
            <a:endParaRPr lang="en-US" altLang="zh-CN" sz="1800" b="1">
              <a:solidFill>
                <a:schemeClr val="tx2"/>
              </a:solidFill>
              <a:latin typeface="Garamond" panose="02020404030301010803" pitchFamily="18"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1080"/>
                                        </p:tgtEl>
                                        <p:attrNameLst>
                                          <p:attrName>style.visibility</p:attrName>
                                        </p:attrNameLst>
                                      </p:cBhvr>
                                      <p:to>
                                        <p:strVal val="visible"/>
                                      </p:to>
                                    </p:set>
                                    <p:anim calcmode="lin" valueType="num">
                                      <p:cBhvr additive="base">
                                        <p:cTn id="7" dur="500" fill="hold"/>
                                        <p:tgtEl>
                                          <p:spTgt spid="131080"/>
                                        </p:tgtEl>
                                        <p:attrNameLst>
                                          <p:attrName>ppt_x</p:attrName>
                                        </p:attrNameLst>
                                      </p:cBhvr>
                                      <p:tavLst>
                                        <p:tav tm="0">
                                          <p:val>
                                            <p:strVal val="#ppt_x"/>
                                          </p:val>
                                        </p:tav>
                                        <p:tav tm="100000">
                                          <p:val>
                                            <p:strVal val="#ppt_x"/>
                                          </p:val>
                                        </p:tav>
                                      </p:tavLst>
                                    </p:anim>
                                    <p:anim calcmode="lin" valueType="num">
                                      <p:cBhvr additive="base">
                                        <p:cTn id="8" dur="500" fill="hold"/>
                                        <p:tgtEl>
                                          <p:spTgt spid="1310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700088" y="122238"/>
            <a:ext cx="7772400" cy="708025"/>
          </a:xfrm>
        </p:spPr>
        <p:txBody>
          <a:bodyPr/>
          <a:lstStyle/>
          <a:p>
            <a:pPr eaLnBrk="1" hangingPunct="1"/>
            <a:r>
              <a:rPr lang="en-US" altLang="zh-CN" sz="2000" b="1"/>
              <a:t>3.1 </a:t>
            </a:r>
            <a:r>
              <a:rPr lang="zh-CN" altLang="en-US" sz="2000" b="1"/>
              <a:t>面向对象技术基础</a:t>
            </a:r>
            <a:br>
              <a:rPr lang="zh-CN" altLang="en-US" sz="2000" b="1"/>
            </a:br>
            <a:endParaRPr lang="zh-CN" altLang="en-US" sz="2000" b="1"/>
          </a:p>
        </p:txBody>
      </p:sp>
      <p:sp>
        <p:nvSpPr>
          <p:cNvPr id="138243" name="Rectangle 3"/>
          <p:cNvSpPr>
            <a:spLocks noGrp="1" noChangeArrowheads="1"/>
          </p:cNvSpPr>
          <p:nvPr>
            <p:ph type="body" idx="1"/>
          </p:nvPr>
        </p:nvSpPr>
        <p:spPr>
          <a:xfrm>
            <a:off x="609600" y="1524000"/>
            <a:ext cx="8262938" cy="4114800"/>
          </a:xfrm>
        </p:spPr>
        <p:txBody>
          <a:bodyPr/>
          <a:lstStyle/>
          <a:p>
            <a:pPr marL="0" indent="0" eaLnBrk="1" hangingPunct="1"/>
            <a:r>
              <a:rPr lang="zh-CN" altLang="en-US" sz="2600" b="1"/>
              <a:t>对象是客观世界中的某个具体事物，</a:t>
            </a:r>
            <a:r>
              <a:rPr lang="zh-CN" altLang="en-US" sz="2600" b="1">
                <a:ea typeface="" charset="-122"/>
              </a:rPr>
              <a:t>对象的概念是面向对象技术的核心。</a:t>
            </a:r>
          </a:p>
          <a:p>
            <a:pPr marL="0" indent="0" eaLnBrk="1" hangingPunct="1">
              <a:buFont typeface="Wingdings" panose="05000000000000000000" pitchFamily="2" charset="2"/>
              <a:buNone/>
            </a:pPr>
            <a:endParaRPr lang="zh-CN" altLang="en-US" sz="2600" b="1">
              <a:ea typeface="" charset="-122"/>
            </a:endParaRPr>
          </a:p>
          <a:p>
            <a:pPr marL="0" indent="0" eaLnBrk="1" hangingPunct="1"/>
            <a:r>
              <a:rPr lang="zh-CN" altLang="en-US" sz="2600" b="1">
                <a:ea typeface="" charset="-122"/>
              </a:rPr>
              <a:t>面向对象技术中的</a:t>
            </a:r>
            <a:r>
              <a:rPr lang="zh-CN" altLang="en-US" sz="2600" b="1">
                <a:solidFill>
                  <a:srgbClr val="0000CC"/>
                </a:solidFill>
                <a:ea typeface="" charset="-122"/>
              </a:rPr>
              <a:t>对象就是现实世界中某个具体的物理实体在计算机逻辑中的映射和体现</a:t>
            </a:r>
            <a:r>
              <a:rPr lang="zh-CN" altLang="en-US" sz="2600" b="1">
                <a:ea typeface="" charset="-122"/>
              </a:rPr>
              <a:t>，它可以是有形的，也可以是无形的。</a:t>
            </a:r>
          </a:p>
          <a:p>
            <a:pPr marL="0" indent="0" eaLnBrk="1" hangingPunct="1">
              <a:buFont typeface="Wingdings" panose="05000000000000000000" pitchFamily="2" charset="2"/>
              <a:buNone/>
            </a:pPr>
            <a:endParaRPr lang="zh-CN" altLang="en-US" sz="2600" b="1">
              <a:ea typeface="" charset="-122"/>
            </a:endParaRPr>
          </a:p>
          <a:p>
            <a:pPr marL="0" indent="0" eaLnBrk="1" hangingPunct="1"/>
            <a:r>
              <a:rPr lang="zh-CN" altLang="en-US" sz="2600" b="1">
                <a:ea typeface="" charset="-122"/>
              </a:rPr>
              <a:t>比如：电视是一个具体存在的，拥有外形、尺寸、颜色等外部特性</a:t>
            </a:r>
            <a:r>
              <a:rPr lang="en-US" altLang="zh-CN" sz="2600" b="1">
                <a:ea typeface="" charset="-122"/>
              </a:rPr>
              <a:t>(</a:t>
            </a:r>
            <a:r>
              <a:rPr lang="zh-CN" altLang="en-US" sz="2600" b="1">
                <a:ea typeface="" charset="-122"/>
              </a:rPr>
              <a:t>或称属性</a:t>
            </a:r>
            <a:r>
              <a:rPr lang="en-US" altLang="zh-CN" sz="2600" b="1">
                <a:ea typeface="" charset="-122"/>
              </a:rPr>
              <a:t>)</a:t>
            </a:r>
            <a:r>
              <a:rPr lang="zh-CN" altLang="en-US" sz="2600" b="1">
                <a:ea typeface="" charset="-122"/>
              </a:rPr>
              <a:t>和开、关、设置等功能的实体。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8243">
                                            <p:txEl>
                                              <p:pRg st="2" end="2"/>
                                            </p:txEl>
                                          </p:spTgt>
                                        </p:tgtEl>
                                        <p:attrNameLst>
                                          <p:attrName>style.visibility</p:attrName>
                                        </p:attrNameLst>
                                      </p:cBhvr>
                                      <p:to>
                                        <p:strVal val="visible"/>
                                      </p:to>
                                    </p:set>
                                    <p:animEffect transition="in" filter="dissolve">
                                      <p:cBhvr>
                                        <p:cTn id="7" dur="500"/>
                                        <p:tgtEl>
                                          <p:spTgt spid="13824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38243">
                                            <p:txEl>
                                              <p:pRg st="4" end="4"/>
                                            </p:txEl>
                                          </p:spTgt>
                                        </p:tgtEl>
                                        <p:attrNameLst>
                                          <p:attrName>style.visibility</p:attrName>
                                        </p:attrNameLst>
                                      </p:cBhvr>
                                      <p:to>
                                        <p:strVal val="visible"/>
                                      </p:to>
                                    </p:set>
                                    <p:anim calcmode="lin" valueType="num">
                                      <p:cBhvr additive="base">
                                        <p:cTn id="12" dur="500" fill="hold"/>
                                        <p:tgtEl>
                                          <p:spTgt spid="13824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82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灯片编号占位符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fld id="{E2E0E158-4AD4-4882-B31C-A64587D5B54A}" type="slidenum">
              <a:rPr lang="en-US" altLang="zh-CN" sz="1200">
                <a:latin typeface="黑体" panose="02010609060101010101" pitchFamily="49" charset="-122"/>
              </a:rPr>
              <a:pPr algn="r"/>
              <a:t>60</a:t>
            </a:fld>
            <a:endParaRPr lang="en-US" altLang="zh-CN" sz="1200">
              <a:latin typeface="黑体" panose="02010609060101010101" pitchFamily="49" charset="-122"/>
            </a:endParaRPr>
          </a:p>
        </p:txBody>
      </p:sp>
      <p:sp>
        <p:nvSpPr>
          <p:cNvPr id="62467" name="Rectangle 3"/>
          <p:cNvSpPr>
            <a:spLocks noGrp="1" noChangeArrowheads="1"/>
          </p:cNvSpPr>
          <p:nvPr>
            <p:ph type="body" idx="4294967295"/>
          </p:nvPr>
        </p:nvSpPr>
        <p:spPr>
          <a:xfrm>
            <a:off x="609600" y="990600"/>
            <a:ext cx="8216900" cy="5607050"/>
          </a:xfrm>
        </p:spPr>
        <p:txBody>
          <a:bodyPr/>
          <a:lstStyle/>
          <a:p>
            <a:pPr marL="457200" indent="-457200" eaLnBrk="1" hangingPunct="1">
              <a:lnSpc>
                <a:spcPct val="90000"/>
              </a:lnSpc>
              <a:buFont typeface="Monotype Sorts" charset="0"/>
              <a:buAutoNum type="arabicPeriod"/>
              <a:defRPr/>
            </a:pPr>
            <a:r>
              <a:rPr lang="en-US" altLang="zh-CN"/>
              <a:t>class StaticMethodSupClass{</a:t>
            </a:r>
          </a:p>
          <a:p>
            <a:pPr marL="457200" indent="-457200" eaLnBrk="1" hangingPunct="1">
              <a:lnSpc>
                <a:spcPct val="90000"/>
              </a:lnSpc>
              <a:buFont typeface="Monotype Sorts" charset="0"/>
              <a:buAutoNum type="arabicPeriod"/>
              <a:defRPr/>
            </a:pPr>
            <a:r>
              <a:rPr lang="en-US" altLang="zh-CN"/>
              <a:t>	public void methodOne(int i){}</a:t>
            </a:r>
          </a:p>
          <a:p>
            <a:pPr marL="457200" indent="-457200" eaLnBrk="1" hangingPunct="1">
              <a:lnSpc>
                <a:spcPct val="90000"/>
              </a:lnSpc>
              <a:buFont typeface="Monotype Sorts" charset="0"/>
              <a:buAutoNum type="arabicPeriod"/>
              <a:defRPr/>
            </a:pPr>
            <a:r>
              <a:rPr lang="en-US" altLang="zh-CN"/>
              <a:t>	public void methodTwo(int i){}</a:t>
            </a:r>
          </a:p>
          <a:p>
            <a:pPr marL="457200" indent="-457200" eaLnBrk="1" hangingPunct="1">
              <a:lnSpc>
                <a:spcPct val="90000"/>
              </a:lnSpc>
              <a:buFont typeface="Monotype Sorts" charset="0"/>
              <a:buAutoNum type="arabicPeriod"/>
              <a:defRPr/>
            </a:pPr>
            <a:r>
              <a:rPr lang="en-US" altLang="zh-CN"/>
              <a:t>	public static void methodThree(int i){}</a:t>
            </a:r>
          </a:p>
          <a:p>
            <a:pPr marL="457200" indent="-457200" eaLnBrk="1" hangingPunct="1">
              <a:lnSpc>
                <a:spcPct val="90000"/>
              </a:lnSpc>
              <a:buFont typeface="Monotype Sorts" charset="0"/>
              <a:buAutoNum type="arabicPeriod"/>
              <a:defRPr/>
            </a:pPr>
            <a:r>
              <a:rPr lang="en-US" altLang="zh-CN"/>
              <a:t>	public static void methodForth(int i){}</a:t>
            </a:r>
          </a:p>
          <a:p>
            <a:pPr marL="457200" indent="-457200" eaLnBrk="1" hangingPunct="1">
              <a:lnSpc>
                <a:spcPct val="90000"/>
              </a:lnSpc>
              <a:buFont typeface="Monotype Sorts" charset="0"/>
              <a:buAutoNum type="arabicPeriod"/>
              <a:defRPr/>
            </a:pPr>
            <a:r>
              <a:rPr lang="en-US" altLang="zh-CN"/>
              <a:t>}</a:t>
            </a:r>
          </a:p>
          <a:p>
            <a:pPr marL="457200" indent="-457200" eaLnBrk="1" hangingPunct="1">
              <a:lnSpc>
                <a:spcPct val="90000"/>
              </a:lnSpc>
              <a:buFont typeface="Monotype Sorts" charset="0"/>
              <a:buAutoNum type="arabicPeriod"/>
              <a:defRPr/>
            </a:pPr>
            <a:r>
              <a:rPr lang="en-US" altLang="zh-CN"/>
              <a:t>class StaticMethodSubClass extends StaticMethodSupClass{</a:t>
            </a:r>
          </a:p>
          <a:p>
            <a:pPr marL="457200" indent="-457200" eaLnBrk="1" hangingPunct="1">
              <a:lnSpc>
                <a:spcPct val="90000"/>
              </a:lnSpc>
              <a:buFont typeface="Monotype Sorts" charset="0"/>
              <a:buAutoNum type="arabicPeriod"/>
              <a:defRPr/>
            </a:pPr>
            <a:r>
              <a:rPr lang="en-US" altLang="zh-CN"/>
              <a:t>	public static void methodOne(int i){} </a:t>
            </a:r>
          </a:p>
          <a:p>
            <a:pPr marL="457200" indent="-457200" eaLnBrk="1" hangingPunct="1">
              <a:lnSpc>
                <a:spcPct val="90000"/>
              </a:lnSpc>
              <a:buFont typeface="Monotype Sorts" charset="0"/>
              <a:buAutoNum type="arabicPeriod"/>
              <a:defRPr/>
            </a:pPr>
            <a:r>
              <a:rPr lang="en-US" altLang="zh-CN"/>
              <a:t>	public void methodTwo(int i){}</a:t>
            </a:r>
          </a:p>
          <a:p>
            <a:pPr marL="457200" indent="-457200" eaLnBrk="1" hangingPunct="1">
              <a:lnSpc>
                <a:spcPct val="90000"/>
              </a:lnSpc>
              <a:buFont typeface="Monotype Sorts" charset="0"/>
              <a:buAutoNum type="arabicPeriod"/>
              <a:defRPr/>
            </a:pPr>
            <a:r>
              <a:rPr lang="en-US" altLang="zh-CN"/>
              <a:t>	public void methodThree(int i){}</a:t>
            </a:r>
          </a:p>
          <a:p>
            <a:pPr marL="457200" indent="-457200" eaLnBrk="1" hangingPunct="1">
              <a:lnSpc>
                <a:spcPct val="90000"/>
              </a:lnSpc>
              <a:buFont typeface="Monotype Sorts" charset="0"/>
              <a:buAutoNum type="arabicPeriod"/>
              <a:defRPr/>
            </a:pPr>
            <a:r>
              <a:rPr lang="en-US" altLang="zh-CN"/>
              <a:t>	public static void methodForth(int i){}</a:t>
            </a:r>
          </a:p>
          <a:p>
            <a:pPr marL="457200" indent="-457200" eaLnBrk="1" hangingPunct="1">
              <a:lnSpc>
                <a:spcPct val="90000"/>
              </a:lnSpc>
              <a:buFont typeface="Monotype Sorts" charset="0"/>
              <a:buAutoNum type="arabicPeriod"/>
              <a:defRPr/>
            </a:pPr>
            <a:r>
              <a:rPr lang="en-US" altLang="zh-CN"/>
              <a:t>}</a:t>
            </a:r>
            <a:endParaRPr lang="zh-CN" altLang="en-US"/>
          </a:p>
        </p:txBody>
      </p:sp>
      <p:sp>
        <p:nvSpPr>
          <p:cNvPr id="275460" name="Rectangle 4"/>
          <p:cNvSpPr>
            <a:spLocks noChangeArrowheads="1"/>
          </p:cNvSpPr>
          <p:nvPr/>
        </p:nvSpPr>
        <p:spPr bwMode="auto">
          <a:xfrm>
            <a:off x="6805613" y="3865563"/>
            <a:ext cx="965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ct val="20000"/>
              </a:spcBef>
              <a:buClr>
                <a:srgbClr val="A50021"/>
              </a:buClr>
              <a:buSzPct val="75000"/>
              <a:buFont typeface="Monotype Sorts" pitchFamily="1" charset="2"/>
              <a:buNone/>
            </a:pPr>
            <a:r>
              <a:rPr lang="en-US" altLang="zh-CN" b="1">
                <a:solidFill>
                  <a:srgbClr val="FF3300"/>
                </a:solidFill>
                <a:latin typeface="Times" panose="02020603050405020304" pitchFamily="18" charset="0"/>
              </a:rPr>
              <a:t>//</a:t>
            </a:r>
            <a:r>
              <a:rPr lang="zh-CN" altLang="en-US" b="1">
                <a:solidFill>
                  <a:srgbClr val="FF3300"/>
                </a:solidFill>
                <a:latin typeface="Times" panose="02020603050405020304" pitchFamily="18" charset="0"/>
              </a:rPr>
              <a:t>错误</a:t>
            </a:r>
          </a:p>
        </p:txBody>
      </p:sp>
      <p:sp>
        <p:nvSpPr>
          <p:cNvPr id="275461" name="Rectangle 5"/>
          <p:cNvSpPr>
            <a:spLocks noChangeArrowheads="1"/>
          </p:cNvSpPr>
          <p:nvPr/>
        </p:nvSpPr>
        <p:spPr bwMode="auto">
          <a:xfrm>
            <a:off x="6831013" y="4597400"/>
            <a:ext cx="9652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ct val="20000"/>
              </a:spcBef>
              <a:buClr>
                <a:srgbClr val="A50021"/>
              </a:buClr>
              <a:buSzPct val="75000"/>
              <a:buFont typeface="Monotype Sorts" pitchFamily="1" charset="2"/>
              <a:buNone/>
            </a:pPr>
            <a:r>
              <a:rPr lang="en-US" altLang="zh-CN" b="1">
                <a:solidFill>
                  <a:srgbClr val="FF3300"/>
                </a:solidFill>
                <a:latin typeface="Times" panose="02020603050405020304" pitchFamily="18" charset="0"/>
              </a:rPr>
              <a:t>//</a:t>
            </a:r>
            <a:r>
              <a:rPr lang="zh-CN" altLang="en-US" b="1">
                <a:solidFill>
                  <a:srgbClr val="FF3300"/>
                </a:solidFill>
                <a:latin typeface="Times" panose="02020603050405020304" pitchFamily="18" charset="0"/>
              </a:rPr>
              <a:t>错误</a:t>
            </a:r>
          </a:p>
        </p:txBody>
      </p:sp>
      <p:sp>
        <p:nvSpPr>
          <p:cNvPr id="275462" name="Rectangle 6"/>
          <p:cNvSpPr>
            <a:spLocks noChangeArrowheads="1"/>
          </p:cNvSpPr>
          <p:nvPr/>
        </p:nvSpPr>
        <p:spPr bwMode="auto">
          <a:xfrm>
            <a:off x="6831013" y="5029200"/>
            <a:ext cx="89217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ct val="20000"/>
              </a:spcBef>
              <a:buClr>
                <a:srgbClr val="A50021"/>
              </a:buClr>
              <a:buSzPct val="75000"/>
              <a:buFont typeface="Monotype Sorts" pitchFamily="1" charset="2"/>
              <a:buNone/>
            </a:pPr>
            <a:r>
              <a:rPr lang="en-US" altLang="zh-CN" b="1">
                <a:latin typeface="Times" panose="02020603050405020304" pitchFamily="18" charset="0"/>
              </a:rPr>
              <a:t>//</a:t>
            </a:r>
            <a:r>
              <a:rPr lang="zh-CN" altLang="en-US" b="1">
                <a:solidFill>
                  <a:srgbClr val="0000FF"/>
                </a:solidFill>
                <a:latin typeface="Times" panose="02020603050405020304" pitchFamily="18" charset="0"/>
              </a:rPr>
              <a:t>正确</a:t>
            </a:r>
          </a:p>
        </p:txBody>
      </p:sp>
      <p:sp>
        <p:nvSpPr>
          <p:cNvPr id="275463" name="Rectangle 7"/>
          <p:cNvSpPr>
            <a:spLocks noChangeArrowheads="1"/>
          </p:cNvSpPr>
          <p:nvPr/>
        </p:nvSpPr>
        <p:spPr bwMode="auto">
          <a:xfrm>
            <a:off x="6804025" y="4237038"/>
            <a:ext cx="965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ct val="20000"/>
              </a:spcBef>
              <a:buClr>
                <a:srgbClr val="A50021"/>
              </a:buClr>
              <a:buSzPct val="75000"/>
              <a:buFont typeface="Monotype Sorts" pitchFamily="1" charset="2"/>
              <a:buNone/>
            </a:pPr>
            <a:r>
              <a:rPr lang="en-US" altLang="zh-CN" b="1">
                <a:latin typeface="Times" panose="02020603050405020304" pitchFamily="18" charset="0"/>
              </a:rPr>
              <a:t>//</a:t>
            </a:r>
            <a:r>
              <a:rPr lang="zh-CN" altLang="en-US" b="1">
                <a:solidFill>
                  <a:srgbClr val="0000FF"/>
                </a:solidFill>
                <a:latin typeface="Times" panose="02020603050405020304" pitchFamily="18" charset="0"/>
              </a:rPr>
              <a:t>正确</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5460"/>
                                        </p:tgtEl>
                                        <p:attrNameLst>
                                          <p:attrName>style.visibility</p:attrName>
                                        </p:attrNameLst>
                                      </p:cBhvr>
                                      <p:to>
                                        <p:strVal val="visible"/>
                                      </p:to>
                                    </p:set>
                                    <p:animEffect transition="in" filter="wipe(down)">
                                      <p:cBhvr>
                                        <p:cTn id="7" dur="500"/>
                                        <p:tgtEl>
                                          <p:spTgt spid="275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5463"/>
                                        </p:tgtEl>
                                        <p:attrNameLst>
                                          <p:attrName>style.visibility</p:attrName>
                                        </p:attrNameLst>
                                      </p:cBhvr>
                                      <p:to>
                                        <p:strVal val="visible"/>
                                      </p:to>
                                    </p:set>
                                    <p:animEffect transition="in" filter="wipe(down)">
                                      <p:cBhvr>
                                        <p:cTn id="12" dur="500"/>
                                        <p:tgtEl>
                                          <p:spTgt spid="2754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75461"/>
                                        </p:tgtEl>
                                        <p:attrNameLst>
                                          <p:attrName>style.visibility</p:attrName>
                                        </p:attrNameLst>
                                      </p:cBhvr>
                                      <p:to>
                                        <p:strVal val="visible"/>
                                      </p:to>
                                    </p:set>
                                    <p:animEffect transition="in" filter="wipe(down)">
                                      <p:cBhvr>
                                        <p:cTn id="17" dur="500"/>
                                        <p:tgtEl>
                                          <p:spTgt spid="2754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75462"/>
                                        </p:tgtEl>
                                        <p:attrNameLst>
                                          <p:attrName>style.visibility</p:attrName>
                                        </p:attrNameLst>
                                      </p:cBhvr>
                                      <p:to>
                                        <p:strVal val="visible"/>
                                      </p:to>
                                    </p:set>
                                    <p:anim calcmode="lin" valueType="num">
                                      <p:cBhvr additive="base">
                                        <p:cTn id="22" dur="500" fill="hold"/>
                                        <p:tgtEl>
                                          <p:spTgt spid="275462"/>
                                        </p:tgtEl>
                                        <p:attrNameLst>
                                          <p:attrName>ppt_x</p:attrName>
                                        </p:attrNameLst>
                                      </p:cBhvr>
                                      <p:tavLst>
                                        <p:tav tm="0">
                                          <p:val>
                                            <p:strVal val="#ppt_x"/>
                                          </p:val>
                                        </p:tav>
                                        <p:tav tm="100000">
                                          <p:val>
                                            <p:strVal val="#ppt_x"/>
                                          </p:val>
                                        </p:tav>
                                      </p:tavLst>
                                    </p:anim>
                                    <p:anim calcmode="lin" valueType="num">
                                      <p:cBhvr additive="base">
                                        <p:cTn id="23" dur="500" fill="hold"/>
                                        <p:tgtEl>
                                          <p:spTgt spid="2754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0" grpId="0"/>
      <p:bldP spid="275461" grpId="0"/>
      <p:bldP spid="275462" grpId="0"/>
      <p:bldP spid="27546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469900" y="762000"/>
            <a:ext cx="7924800" cy="5111750"/>
          </a:xfrm>
        </p:spPr>
        <p:txBody>
          <a:bodyPr/>
          <a:lstStyle/>
          <a:p>
            <a:pPr>
              <a:lnSpc>
                <a:spcPct val="80000"/>
              </a:lnSpc>
              <a:buFont typeface="Wingdings" panose="05000000000000000000" pitchFamily="2" charset="2"/>
              <a:buNone/>
            </a:pPr>
            <a:endParaRPr lang="en-US" altLang="zh-CN" sz="2800" b="1"/>
          </a:p>
          <a:p>
            <a:pPr>
              <a:lnSpc>
                <a:spcPct val="80000"/>
              </a:lnSpc>
            </a:pPr>
            <a:r>
              <a:rPr lang="en-US" altLang="zh-CN" sz="2800"/>
              <a:t>class MyClass{ </a:t>
            </a:r>
          </a:p>
          <a:p>
            <a:pPr>
              <a:lnSpc>
                <a:spcPct val="80000"/>
              </a:lnSpc>
            </a:pPr>
            <a:r>
              <a:rPr lang="en-US" altLang="zh-CN" sz="2800"/>
              <a:t>      int i = 0; </a:t>
            </a:r>
          </a:p>
          <a:p>
            <a:pPr>
              <a:lnSpc>
                <a:spcPct val="80000"/>
              </a:lnSpc>
            </a:pPr>
            <a:r>
              <a:rPr lang="en-US" altLang="zh-CN" sz="2800"/>
              <a:t>      public int myMethod(int x){ </a:t>
            </a:r>
          </a:p>
          <a:p>
            <a:pPr>
              <a:lnSpc>
                <a:spcPct val="80000"/>
              </a:lnSpc>
            </a:pPr>
            <a:r>
              <a:rPr lang="en-US" altLang="zh-CN" sz="2800"/>
              <a:t>            return i+x; </a:t>
            </a:r>
          </a:p>
          <a:p>
            <a:pPr>
              <a:lnSpc>
                <a:spcPct val="80000"/>
              </a:lnSpc>
            </a:pPr>
            <a:r>
              <a:rPr lang="en-US" altLang="zh-CN" sz="2800"/>
              <a:t>      } </a:t>
            </a:r>
          </a:p>
          <a:p>
            <a:pPr>
              <a:lnSpc>
                <a:spcPct val="80000"/>
              </a:lnSpc>
            </a:pPr>
            <a:r>
              <a:rPr lang="en-US" altLang="zh-CN" sz="2800"/>
              <a:t>      public static void main(String args[]) { </a:t>
            </a:r>
          </a:p>
          <a:p>
            <a:pPr>
              <a:lnSpc>
                <a:spcPct val="80000"/>
              </a:lnSpc>
            </a:pPr>
            <a:r>
              <a:rPr lang="en-US" altLang="zh-CN" sz="2800"/>
              <a:t>            System.out.println(myMethod(10)); </a:t>
            </a:r>
          </a:p>
          <a:p>
            <a:pPr>
              <a:lnSpc>
                <a:spcPct val="80000"/>
              </a:lnSpc>
            </a:pPr>
            <a:r>
              <a:rPr lang="en-US" altLang="zh-CN" sz="2800"/>
              <a:t>      } </a:t>
            </a:r>
          </a:p>
          <a:p>
            <a:pPr>
              <a:lnSpc>
                <a:spcPct val="80000"/>
              </a:lnSpc>
            </a:pPr>
            <a:r>
              <a:rPr lang="en-US" altLang="zh-CN" sz="2800"/>
              <a:t>}     </a:t>
            </a:r>
          </a:p>
          <a:p>
            <a:pPr>
              <a:lnSpc>
                <a:spcPct val="80000"/>
              </a:lnSpc>
            </a:pPr>
            <a:r>
              <a:rPr lang="zh-CN" altLang="en-US" sz="2800"/>
              <a:t>答案：（      ）</a:t>
            </a:r>
            <a:endParaRPr lang="en-US" altLang="zh-CN" sz="2800"/>
          </a:p>
          <a:p>
            <a:pPr>
              <a:lnSpc>
                <a:spcPct val="80000"/>
              </a:lnSpc>
            </a:pPr>
            <a:r>
              <a:rPr lang="en-US" altLang="zh-CN" sz="2800"/>
              <a:t>A</a:t>
            </a:r>
            <a:r>
              <a:rPr lang="en-US" altLang="en-US" sz="2800"/>
              <a:t>、</a:t>
            </a:r>
            <a:r>
              <a:rPr lang="en-US" altLang="zh-CN" sz="2800"/>
              <a:t>0               B</a:t>
            </a:r>
            <a:r>
              <a:rPr lang="zh-CN" altLang="en-US" sz="2800"/>
              <a:t>、</a:t>
            </a:r>
            <a:r>
              <a:rPr lang="en-US" altLang="zh-CN" sz="2800"/>
              <a:t>10   </a:t>
            </a:r>
          </a:p>
          <a:p>
            <a:pPr>
              <a:lnSpc>
                <a:spcPct val="80000"/>
              </a:lnSpc>
            </a:pPr>
            <a:r>
              <a:rPr lang="en-US" altLang="zh-CN" sz="2800"/>
              <a:t>C</a:t>
            </a:r>
            <a:r>
              <a:rPr lang="en-US" altLang="en-US" sz="2800"/>
              <a:t>、编译出错</a:t>
            </a:r>
            <a:r>
              <a:rPr lang="en-US" altLang="zh-CN" sz="2800"/>
              <a:t>   D</a:t>
            </a:r>
            <a:r>
              <a:rPr lang="en-US" altLang="en-US" sz="2800"/>
              <a:t>、</a:t>
            </a:r>
            <a:r>
              <a:rPr lang="en-US" altLang="zh-CN" sz="2800"/>
              <a:t>以上</a:t>
            </a:r>
            <a:r>
              <a:rPr lang="zh-CN" altLang="en-US" sz="2800"/>
              <a:t>都答案不对</a:t>
            </a:r>
            <a:r>
              <a:rPr lang="en-US" altLang="zh-CN" sz="1900"/>
              <a:t> </a:t>
            </a:r>
            <a:endParaRPr lang="zh-CN" altLang="en-US" sz="1900"/>
          </a:p>
        </p:txBody>
      </p:sp>
      <p:sp>
        <p:nvSpPr>
          <p:cNvPr id="63491" name="Rectangle 3"/>
          <p:cNvSpPr>
            <a:spLocks noChangeArrowheads="1"/>
          </p:cNvSpPr>
          <p:nvPr/>
        </p:nvSpPr>
        <p:spPr bwMode="auto">
          <a:xfrm>
            <a:off x="3419475" y="-20638"/>
            <a:ext cx="2514600" cy="685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0" hangingPunct="0">
              <a:spcBef>
                <a:spcPct val="20000"/>
              </a:spcBef>
              <a:buClr>
                <a:schemeClr val="accent1"/>
              </a:buClr>
              <a:buSzPct val="65000"/>
              <a:buFont typeface="Wingdings" charset="0"/>
              <a:buNone/>
              <a:defRPr/>
            </a:pPr>
            <a:r>
              <a:rPr lang="zh-CN" altLang="en-US" sz="4700">
                <a:latin typeface="Times New Roman" charset="0"/>
                <a:ea typeface="宋体" charset="0"/>
                <a:cs typeface="宋体" charset="0"/>
              </a:rPr>
              <a:t>选择题</a:t>
            </a:r>
          </a:p>
        </p:txBody>
      </p:sp>
      <p:sp>
        <p:nvSpPr>
          <p:cNvPr id="60421" name="Text Box 5"/>
          <p:cNvSpPr txBox="1">
            <a:spLocks noChangeArrowheads="1"/>
          </p:cNvSpPr>
          <p:nvPr/>
        </p:nvSpPr>
        <p:spPr bwMode="auto">
          <a:xfrm>
            <a:off x="2062163" y="4984750"/>
            <a:ext cx="54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defRPr/>
            </a:pPr>
            <a:r>
              <a:rPr lang="en-US" altLang="zh-CN">
                <a:solidFill>
                  <a:srgbClr val="FF0000"/>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12813" y="122238"/>
            <a:ext cx="2609850" cy="457200"/>
          </a:xfrm>
        </p:spPr>
        <p:txBody>
          <a:bodyPr/>
          <a:lstStyle/>
          <a:p>
            <a:r>
              <a:rPr lang="zh-CN" altLang="en-US"/>
              <a:t>小节安排</a:t>
            </a:r>
          </a:p>
        </p:txBody>
      </p:sp>
      <p:sp>
        <p:nvSpPr>
          <p:cNvPr id="70658" name="Rectangle 116"/>
          <p:cNvSpPr>
            <a:spLocks noChangeArrowheads="1"/>
          </p:cNvSpPr>
          <p:nvPr/>
        </p:nvSpPr>
        <p:spPr bwMode="auto">
          <a:xfrm>
            <a:off x="2767013" y="202088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4516" name="Text Box 119"/>
          <p:cNvSpPr txBox="1">
            <a:spLocks noChangeArrowheads="1"/>
          </p:cNvSpPr>
          <p:nvPr/>
        </p:nvSpPr>
        <p:spPr bwMode="auto">
          <a:xfrm flipH="1">
            <a:off x="1357313" y="1754188"/>
            <a:ext cx="457200" cy="3194050"/>
          </a:xfrm>
          <a:prstGeom prst="rect">
            <a:avLst/>
          </a:prstGeom>
          <a:gradFill rotWithShape="0">
            <a:gsLst>
              <a:gs pos="0">
                <a:srgbClr val="FFCC99"/>
              </a:gs>
              <a:gs pos="100000">
                <a:srgbClr val="FFFFFF"/>
              </a:gs>
            </a:gsLst>
            <a:lin ang="0" scaled="1"/>
          </a:gra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endParaRPr lang="en-US" altLang="zh-CN" sz="2000" b="1"/>
          </a:p>
          <a:p>
            <a:pPr algn="ctr" eaLnBrk="0" hangingPunct="0"/>
            <a:endParaRPr lang="en-US" altLang="zh-CN" sz="2000" b="1"/>
          </a:p>
          <a:p>
            <a:pPr algn="ctr" eaLnBrk="0" hangingPunct="0"/>
            <a:endParaRPr lang="en-US" altLang="zh-CN" sz="2000" b="1"/>
          </a:p>
          <a:p>
            <a:pPr algn="ctr" eaLnBrk="0" hangingPunct="0"/>
            <a:r>
              <a:rPr lang="zh-CN" altLang="en-US" sz="2000" b="1"/>
              <a:t>类和对象</a:t>
            </a:r>
            <a:endParaRPr kumimoji="0" lang="zh-CN" altLang="en-US" sz="2200" b="1">
              <a:solidFill>
                <a:schemeClr val="tx2"/>
              </a:solidFill>
              <a:latin typeface="楷体_GB2312" pitchFamily="49" charset="-122"/>
              <a:ea typeface="楷体_GB2312" pitchFamily="49" charset="-122"/>
            </a:endParaRPr>
          </a:p>
        </p:txBody>
      </p:sp>
      <p:sp>
        <p:nvSpPr>
          <p:cNvPr id="70660" name="Rectangle 121"/>
          <p:cNvSpPr>
            <a:spLocks noChangeArrowheads="1"/>
          </p:cNvSpPr>
          <p:nvPr/>
        </p:nvSpPr>
        <p:spPr bwMode="auto">
          <a:xfrm>
            <a:off x="2755900" y="1414463"/>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4518" name="Text Box 124"/>
          <p:cNvSpPr txBox="1">
            <a:spLocks noChangeArrowheads="1"/>
          </p:cNvSpPr>
          <p:nvPr/>
        </p:nvSpPr>
        <p:spPr bwMode="auto">
          <a:xfrm>
            <a:off x="3213100" y="1262063"/>
            <a:ext cx="3119438"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0" hangingPunct="0"/>
            <a:r>
              <a:rPr kumimoji="0" lang="en-US" altLang="zh-CN" sz="1600">
                <a:solidFill>
                  <a:schemeClr val="tx2"/>
                </a:solidFill>
                <a:latin typeface="黑体" panose="02010609060101010101" pitchFamily="49" charset="-122"/>
                <a:ea typeface="黑体" panose="02010609060101010101" pitchFamily="49" charset="-122"/>
              </a:rPr>
              <a:t>3.1</a:t>
            </a:r>
            <a:r>
              <a:rPr kumimoji="0" lang="zh-CN" altLang="en-US" sz="1600">
                <a:solidFill>
                  <a:schemeClr val="tx2"/>
                </a:solidFill>
                <a:latin typeface="黑体" panose="02010609060101010101" pitchFamily="49" charset="-122"/>
                <a:ea typeface="黑体" panose="02010609060101010101" pitchFamily="49" charset="-122"/>
              </a:rPr>
              <a:t>、</a:t>
            </a:r>
            <a:r>
              <a:rPr lang="zh-CN" altLang="en-US" sz="1600" b="1"/>
              <a:t>面向对象技术基础</a:t>
            </a:r>
          </a:p>
          <a:p>
            <a:pPr algn="just" eaLnBrk="0" hangingPunct="0"/>
            <a:endParaRPr lang="zh-CN" altLang="en-US" sz="1600">
              <a:solidFill>
                <a:schemeClr val="tx2"/>
              </a:solidFill>
              <a:latin typeface="黑体" panose="02010609060101010101" pitchFamily="49" charset="-122"/>
              <a:ea typeface="黑体" panose="02010609060101010101" pitchFamily="49" charset="-122"/>
            </a:endParaRPr>
          </a:p>
        </p:txBody>
      </p:sp>
      <p:sp>
        <p:nvSpPr>
          <p:cNvPr id="64519" name="Text Box 129"/>
          <p:cNvSpPr txBox="1">
            <a:spLocks noChangeArrowheads="1"/>
          </p:cNvSpPr>
          <p:nvPr/>
        </p:nvSpPr>
        <p:spPr bwMode="auto">
          <a:xfrm>
            <a:off x="3224213" y="186848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defRPr/>
            </a:pPr>
            <a:r>
              <a:rPr kumimoji="0" lang="en-US" altLang="zh-CN" sz="1600">
                <a:solidFill>
                  <a:schemeClr val="tx2"/>
                </a:solidFill>
                <a:latin typeface="黑体" charset="0"/>
                <a:ea typeface="黑体" charset="0"/>
                <a:cs typeface="黑体" charset="0"/>
              </a:rPr>
              <a:t>3.2</a:t>
            </a:r>
            <a:r>
              <a:rPr kumimoji="0" lang="zh-CN" altLang="en-US" sz="1600">
                <a:solidFill>
                  <a:schemeClr val="tx2"/>
                </a:solidFill>
                <a:latin typeface="黑体" charset="0"/>
                <a:ea typeface="黑体" charset="0"/>
                <a:cs typeface="黑体" charset="0"/>
              </a:rPr>
              <a:t>、</a:t>
            </a:r>
            <a:r>
              <a:rPr lang="zh-CN" altLang="en-US" sz="1600" b="1"/>
              <a:t>类</a:t>
            </a:r>
            <a:endParaRPr lang="en-US" altLang="zh-CN" sz="1600" b="1"/>
          </a:p>
          <a:p>
            <a:pPr algn="just">
              <a:defRPr/>
            </a:pPr>
            <a:endParaRPr lang="zh-CN" altLang="en-US" sz="1600" b="1"/>
          </a:p>
          <a:p>
            <a:pPr algn="just">
              <a:defRPr/>
            </a:pPr>
            <a:endParaRPr kumimoji="0" lang="zh-CN" altLang="en-US" sz="1600">
              <a:solidFill>
                <a:schemeClr val="tx2"/>
              </a:solidFill>
              <a:latin typeface="黑体" charset="0"/>
              <a:ea typeface="黑体" charset="0"/>
              <a:cs typeface="黑体" charset="0"/>
            </a:endParaRPr>
          </a:p>
        </p:txBody>
      </p:sp>
      <p:sp>
        <p:nvSpPr>
          <p:cNvPr id="64520" name="Rectangle 136"/>
          <p:cNvSpPr>
            <a:spLocks noChangeArrowheads="1"/>
          </p:cNvSpPr>
          <p:nvPr/>
        </p:nvSpPr>
        <p:spPr bwMode="auto">
          <a:xfrm>
            <a:off x="1814513" y="3313113"/>
            <a:ext cx="914400" cy="15240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70664" name="Rectangle 138"/>
          <p:cNvSpPr>
            <a:spLocks noChangeArrowheads="1"/>
          </p:cNvSpPr>
          <p:nvPr/>
        </p:nvSpPr>
        <p:spPr bwMode="auto">
          <a:xfrm>
            <a:off x="2741613" y="2647950"/>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4522" name="Text Box 139"/>
          <p:cNvSpPr txBox="1">
            <a:spLocks noChangeArrowheads="1"/>
          </p:cNvSpPr>
          <p:nvPr/>
        </p:nvSpPr>
        <p:spPr bwMode="auto">
          <a:xfrm>
            <a:off x="3198813" y="2495550"/>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3.3</a:t>
            </a:r>
            <a:r>
              <a:rPr kumimoji="0" lang="zh-CN" altLang="en-US" sz="1600">
                <a:solidFill>
                  <a:schemeClr val="tx2"/>
                </a:solidFill>
                <a:latin typeface="黑体" panose="02010609060101010101" pitchFamily="49" charset="-122"/>
                <a:ea typeface="黑体" panose="02010609060101010101" pitchFamily="49" charset="-122"/>
              </a:rPr>
              <a:t>、</a:t>
            </a:r>
            <a:r>
              <a:rPr lang="zh-CN" altLang="en-US" sz="1600" b="1"/>
              <a:t>对象</a:t>
            </a:r>
          </a:p>
        </p:txBody>
      </p:sp>
      <p:sp>
        <p:nvSpPr>
          <p:cNvPr id="70666" name="Rectangle 143"/>
          <p:cNvSpPr>
            <a:spLocks noChangeArrowheads="1"/>
          </p:cNvSpPr>
          <p:nvPr/>
        </p:nvSpPr>
        <p:spPr bwMode="auto">
          <a:xfrm>
            <a:off x="2741613" y="329088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4524" name="Text Box 144"/>
          <p:cNvSpPr txBox="1">
            <a:spLocks noChangeArrowheads="1"/>
          </p:cNvSpPr>
          <p:nvPr/>
        </p:nvSpPr>
        <p:spPr bwMode="auto">
          <a:xfrm>
            <a:off x="3198813" y="313848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3.4</a:t>
            </a:r>
            <a:r>
              <a:rPr kumimoji="0" lang="zh-CN" altLang="en-US" sz="1600">
                <a:solidFill>
                  <a:schemeClr val="tx2"/>
                </a:solidFill>
                <a:latin typeface="黑体" panose="02010609060101010101" pitchFamily="49" charset="-122"/>
                <a:ea typeface="黑体" panose="02010609060101010101" pitchFamily="49" charset="-122"/>
              </a:rPr>
              <a:t>、</a:t>
            </a:r>
            <a:r>
              <a:rPr kumimoji="0" lang="en-US" altLang="zh-CN" sz="1600" b="1">
                <a:solidFill>
                  <a:schemeClr val="tx2"/>
                </a:solidFill>
                <a:latin typeface="黑体" panose="02010609060101010101" pitchFamily="49" charset="-122"/>
                <a:ea typeface="黑体" panose="02010609060101010101" pitchFamily="49" charset="-122"/>
              </a:rPr>
              <a:t>this</a:t>
            </a:r>
            <a:r>
              <a:rPr kumimoji="0" lang="zh-CN" altLang="en-US" sz="1600" b="1">
                <a:solidFill>
                  <a:schemeClr val="tx2"/>
                </a:solidFill>
                <a:latin typeface="黑体" panose="02010609060101010101" pitchFamily="49" charset="-122"/>
                <a:ea typeface="黑体" panose="02010609060101010101" pitchFamily="49" charset="-122"/>
              </a:rPr>
              <a:t>关键字</a:t>
            </a:r>
            <a:endParaRPr lang="zh-CN" altLang="en-US" sz="1600" b="1"/>
          </a:p>
        </p:txBody>
      </p:sp>
      <p:sp>
        <p:nvSpPr>
          <p:cNvPr id="64525" name="Rectangle 123"/>
          <p:cNvSpPr>
            <a:spLocks noChangeArrowheads="1"/>
          </p:cNvSpPr>
          <p:nvPr/>
        </p:nvSpPr>
        <p:spPr bwMode="auto">
          <a:xfrm>
            <a:off x="2679700" y="1027113"/>
            <a:ext cx="76200" cy="5105400"/>
          </a:xfrm>
          <a:prstGeom prst="rect">
            <a:avLst/>
          </a:prstGeom>
          <a:solidFill>
            <a:schemeClr val="hlink"/>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64526" name="AutoShape 151"/>
          <p:cNvSpPr>
            <a:spLocks noChangeArrowheads="1"/>
          </p:cNvSpPr>
          <p:nvPr/>
        </p:nvSpPr>
        <p:spPr bwMode="auto">
          <a:xfrm>
            <a:off x="6704013" y="4668838"/>
            <a:ext cx="546100" cy="330200"/>
          </a:xfrm>
          <a:prstGeom prst="leftArrow">
            <a:avLst>
              <a:gd name="adj1" fmla="val 50000"/>
              <a:gd name="adj2" fmla="val 41346"/>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70670" name="Rectangle 116"/>
          <p:cNvSpPr>
            <a:spLocks noChangeArrowheads="1"/>
          </p:cNvSpPr>
          <p:nvPr/>
        </p:nvSpPr>
        <p:spPr bwMode="auto">
          <a:xfrm>
            <a:off x="2763838" y="5492750"/>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4528" name="Text Box 129"/>
          <p:cNvSpPr txBox="1">
            <a:spLocks noChangeArrowheads="1"/>
          </p:cNvSpPr>
          <p:nvPr/>
        </p:nvSpPr>
        <p:spPr bwMode="auto">
          <a:xfrm>
            <a:off x="3221038" y="5340350"/>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defRPr/>
            </a:pPr>
            <a:r>
              <a:rPr kumimoji="0" lang="en-US" altLang="zh-CN" sz="1600">
                <a:solidFill>
                  <a:schemeClr val="tx2"/>
                </a:solidFill>
                <a:latin typeface="黑体" charset="0"/>
                <a:ea typeface="黑体" charset="0"/>
                <a:cs typeface="黑体" charset="0"/>
              </a:rPr>
              <a:t>3.7</a:t>
            </a:r>
            <a:r>
              <a:rPr kumimoji="0" lang="zh-CN" altLang="en-US" sz="1600">
                <a:solidFill>
                  <a:schemeClr val="tx2"/>
                </a:solidFill>
                <a:latin typeface="黑体" charset="0"/>
                <a:ea typeface="黑体" charset="0"/>
                <a:cs typeface="黑体" charset="0"/>
              </a:rPr>
              <a:t>、</a:t>
            </a:r>
            <a:r>
              <a:rPr kumimoji="0" lang="en-US" altLang="zh-CN" sz="1600" b="1">
                <a:solidFill>
                  <a:schemeClr val="tx2"/>
                </a:solidFill>
                <a:latin typeface="黑体" charset="0"/>
                <a:ea typeface="黑体" charset="0"/>
                <a:cs typeface="黑体" charset="0"/>
              </a:rPr>
              <a:t>import</a:t>
            </a:r>
            <a:r>
              <a:rPr kumimoji="0" lang="zh-CN" altLang="en-US" sz="1600" b="1">
                <a:solidFill>
                  <a:schemeClr val="tx2"/>
                </a:solidFill>
                <a:latin typeface="黑体" charset="0"/>
                <a:ea typeface="黑体" charset="0"/>
                <a:cs typeface="黑体" charset="0"/>
              </a:rPr>
              <a:t>和包</a:t>
            </a:r>
          </a:p>
        </p:txBody>
      </p:sp>
      <p:sp>
        <p:nvSpPr>
          <p:cNvPr id="70672" name="Rectangle 143"/>
          <p:cNvSpPr>
            <a:spLocks noChangeArrowheads="1"/>
          </p:cNvSpPr>
          <p:nvPr/>
        </p:nvSpPr>
        <p:spPr bwMode="auto">
          <a:xfrm>
            <a:off x="2765425" y="3990975"/>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4530" name="Text Box 144"/>
          <p:cNvSpPr txBox="1">
            <a:spLocks noChangeArrowheads="1"/>
          </p:cNvSpPr>
          <p:nvPr/>
        </p:nvSpPr>
        <p:spPr bwMode="auto">
          <a:xfrm>
            <a:off x="3222625" y="38385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3.5</a:t>
            </a:r>
            <a:r>
              <a:rPr kumimoji="0" lang="zh-CN" altLang="en-US" sz="1600">
                <a:solidFill>
                  <a:schemeClr val="tx2"/>
                </a:solidFill>
                <a:latin typeface="黑体" panose="02010609060101010101" pitchFamily="49" charset="-122"/>
                <a:ea typeface="黑体" panose="02010609060101010101" pitchFamily="49" charset="-122"/>
              </a:rPr>
              <a:t>、</a:t>
            </a:r>
            <a:r>
              <a:rPr kumimoji="0" lang="en-US" altLang="zh-CN" sz="1600" b="1">
                <a:solidFill>
                  <a:schemeClr val="tx2"/>
                </a:solidFill>
                <a:latin typeface="黑体" panose="02010609060101010101" pitchFamily="49" charset="-122"/>
                <a:ea typeface="黑体" panose="02010609060101010101" pitchFamily="49" charset="-122"/>
              </a:rPr>
              <a:t>static</a:t>
            </a:r>
            <a:r>
              <a:rPr kumimoji="0" lang="zh-CN" altLang="en-US" sz="1600" b="1">
                <a:solidFill>
                  <a:schemeClr val="tx2"/>
                </a:solidFill>
                <a:latin typeface="黑体" panose="02010609060101010101" pitchFamily="49" charset="-122"/>
                <a:ea typeface="黑体" panose="02010609060101010101" pitchFamily="49" charset="-122"/>
              </a:rPr>
              <a:t>关键字</a:t>
            </a:r>
          </a:p>
        </p:txBody>
      </p:sp>
      <p:sp>
        <p:nvSpPr>
          <p:cNvPr id="70674" name="Rectangle 143"/>
          <p:cNvSpPr>
            <a:spLocks noChangeArrowheads="1"/>
          </p:cNvSpPr>
          <p:nvPr/>
        </p:nvSpPr>
        <p:spPr bwMode="auto">
          <a:xfrm>
            <a:off x="2779713" y="478313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0675" name="Text Box 144"/>
          <p:cNvSpPr txBox="1">
            <a:spLocks noChangeArrowheads="1"/>
          </p:cNvSpPr>
          <p:nvPr/>
        </p:nvSpPr>
        <p:spPr bwMode="auto">
          <a:xfrm>
            <a:off x="3236913" y="463073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3.6</a:t>
            </a:r>
            <a:r>
              <a:rPr kumimoji="0" lang="zh-CN" altLang="en-US" sz="1600">
                <a:solidFill>
                  <a:schemeClr val="tx2"/>
                </a:solidFill>
                <a:latin typeface="黑体" panose="02010609060101010101" pitchFamily="49" charset="-122"/>
                <a:ea typeface="黑体" panose="02010609060101010101" pitchFamily="49" charset="-122"/>
              </a:rPr>
              <a:t>、</a:t>
            </a:r>
            <a:r>
              <a:rPr lang="en-US" altLang="zh-CN" sz="1600" b="1">
                <a:latin typeface="黑体" panose="02010609060101010101" pitchFamily="49" charset="-122"/>
              </a:rPr>
              <a:t>final</a:t>
            </a:r>
            <a:r>
              <a:rPr lang="zh-CN" altLang="en-US" sz="1600" b="1">
                <a:latin typeface="黑体" panose="02010609060101010101" pitchFamily="49" charset="-122"/>
              </a:rPr>
              <a:t>关键字</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ChangeArrowheads="1"/>
          </p:cNvSpPr>
          <p:nvPr>
            <p:ph type="title"/>
          </p:nvPr>
        </p:nvSpPr>
        <p:spPr/>
        <p:txBody>
          <a:bodyPr/>
          <a:lstStyle/>
          <a:p>
            <a:pPr eaLnBrk="1" hangingPunct="1"/>
            <a:r>
              <a:rPr lang="en-US" altLang="zh-CN"/>
              <a:t>final</a:t>
            </a:r>
            <a:r>
              <a:rPr lang="zh-CN" altLang="en-US"/>
              <a:t>关键字</a:t>
            </a:r>
          </a:p>
        </p:txBody>
      </p:sp>
      <p:sp>
        <p:nvSpPr>
          <p:cNvPr id="65539" name="Rectangle 3"/>
          <p:cNvSpPr>
            <a:spLocks noGrp="1" noChangeArrowheads="1"/>
          </p:cNvSpPr>
          <p:nvPr>
            <p:ph type="body" idx="1"/>
          </p:nvPr>
        </p:nvSpPr>
        <p:spPr>
          <a:xfrm>
            <a:off x="690563" y="1211263"/>
            <a:ext cx="7048500" cy="3359150"/>
          </a:xfrm>
        </p:spPr>
        <p:txBody>
          <a:bodyPr/>
          <a:lstStyle/>
          <a:p>
            <a:pPr eaLnBrk="1" hangingPunct="1">
              <a:buClr>
                <a:srgbClr val="00FF00"/>
              </a:buClr>
              <a:buFont typeface="Wingdings" panose="05000000000000000000" pitchFamily="2" charset="2"/>
              <a:buChar char="v"/>
            </a:pPr>
            <a:r>
              <a:rPr lang="en-US" altLang="zh-CN" b="1"/>
              <a:t>final</a:t>
            </a:r>
            <a:r>
              <a:rPr lang="zh-CN" altLang="en-US" b="1"/>
              <a:t>修饰类，称为最终类，该类不能被继承</a:t>
            </a:r>
          </a:p>
          <a:p>
            <a:pPr eaLnBrk="1" hangingPunct="1">
              <a:buClr>
                <a:srgbClr val="00FF00"/>
              </a:buClr>
              <a:buFont typeface="Wingdings" panose="05000000000000000000" pitchFamily="2" charset="2"/>
              <a:buChar char="v"/>
            </a:pPr>
            <a:endParaRPr lang="zh-CN" altLang="en-US" b="1"/>
          </a:p>
          <a:p>
            <a:pPr eaLnBrk="1" hangingPunct="1">
              <a:buClr>
                <a:srgbClr val="00FF00"/>
              </a:buClr>
              <a:buFont typeface="Wingdings" panose="05000000000000000000" pitchFamily="2" charset="2"/>
              <a:buChar char="v"/>
            </a:pPr>
            <a:r>
              <a:rPr lang="en-US" altLang="zh-CN" b="1"/>
              <a:t>final</a:t>
            </a:r>
            <a:r>
              <a:rPr lang="zh-CN" altLang="en-US" b="1"/>
              <a:t>修饰方法，该方法不能被其所在类的子类覆盖（重写）</a:t>
            </a:r>
          </a:p>
          <a:p>
            <a:pPr eaLnBrk="1" hangingPunct="1">
              <a:buClr>
                <a:srgbClr val="00FF00"/>
              </a:buClr>
              <a:buFont typeface="Wingdings" panose="05000000000000000000" pitchFamily="2" charset="2"/>
              <a:buChar char="v"/>
            </a:pPr>
            <a:endParaRPr lang="zh-CN" altLang="en-US" b="1"/>
          </a:p>
          <a:p>
            <a:pPr eaLnBrk="1" hangingPunct="1">
              <a:buClr>
                <a:srgbClr val="00FF00"/>
              </a:buClr>
              <a:buFont typeface="Wingdings" panose="05000000000000000000" pitchFamily="2" charset="2"/>
              <a:buChar char="v"/>
            </a:pPr>
            <a:r>
              <a:rPr lang="en-US" altLang="zh-CN" b="1"/>
              <a:t>final</a:t>
            </a:r>
            <a:r>
              <a:rPr lang="zh-CN" altLang="en-US" b="1"/>
              <a:t>修饰方法的参数，表示该方法不期望被传进来的参数有任何改变</a:t>
            </a:r>
            <a:endParaRPr lang="zh-CN" altLang="en-US"/>
          </a:p>
        </p:txBody>
      </p:sp>
    </p:spTree>
    <p:custDataLst>
      <p:tags r:id="rId1"/>
    </p:custData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灯片编号占位符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fld id="{E71E53BF-9480-4791-AB69-82DBAD0874DF}" type="slidenum">
              <a:rPr lang="en-US" altLang="zh-CN" sz="1200">
                <a:latin typeface="黑体" panose="02010609060101010101" pitchFamily="49" charset="-122"/>
              </a:rPr>
              <a:pPr algn="r"/>
              <a:t>64</a:t>
            </a:fld>
            <a:endParaRPr lang="en-US" altLang="zh-CN" sz="1200">
              <a:latin typeface="黑体" panose="02010609060101010101" pitchFamily="49" charset="-122"/>
            </a:endParaRPr>
          </a:p>
        </p:txBody>
      </p:sp>
      <p:sp>
        <p:nvSpPr>
          <p:cNvPr id="66563" name="Rectangle 3"/>
          <p:cNvSpPr>
            <a:spLocks noGrp="1" noChangeArrowheads="1"/>
          </p:cNvSpPr>
          <p:nvPr>
            <p:ph type="body" idx="4294967295"/>
          </p:nvPr>
        </p:nvSpPr>
        <p:spPr>
          <a:xfrm>
            <a:off x="457200" y="819150"/>
            <a:ext cx="8229600" cy="936625"/>
          </a:xfrm>
        </p:spPr>
        <p:txBody>
          <a:bodyPr/>
          <a:lstStyle/>
          <a:p>
            <a:pPr eaLnBrk="1" hangingPunct="1">
              <a:lnSpc>
                <a:spcPct val="90000"/>
              </a:lnSpc>
              <a:buClr>
                <a:srgbClr val="00FF00"/>
              </a:buClr>
              <a:buFont typeface="Wingdings" panose="05000000000000000000" pitchFamily="2" charset="2"/>
              <a:buChar char="v"/>
            </a:pPr>
            <a:r>
              <a:rPr lang="en-US" altLang="zh-CN" sz="2000" b="1"/>
              <a:t>final修饰基本变量，即为常量，值无法改变；final修饰引用类型变量，该引用变量不能改变，即不能重新赋值，但对象内的成员可以改变</a:t>
            </a:r>
          </a:p>
        </p:txBody>
      </p:sp>
      <p:sp>
        <p:nvSpPr>
          <p:cNvPr id="66564" name="Rectangle 5"/>
          <p:cNvSpPr>
            <a:spLocks noChangeArrowheads="1"/>
          </p:cNvSpPr>
          <p:nvPr/>
        </p:nvSpPr>
        <p:spPr bwMode="auto">
          <a:xfrm>
            <a:off x="860425" y="1781175"/>
            <a:ext cx="6299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a:t>public</a:t>
            </a:r>
            <a:r>
              <a:rPr lang="en-US" altLang="zh-CN" sz="2000"/>
              <a:t> </a:t>
            </a:r>
            <a:r>
              <a:rPr lang="en-US" altLang="zh-CN" sz="2000" b="1"/>
              <a:t>class</a:t>
            </a:r>
            <a:r>
              <a:rPr lang="en-US" altLang="zh-CN" sz="2000"/>
              <a:t> FinalEx {</a:t>
            </a:r>
          </a:p>
          <a:p>
            <a:r>
              <a:rPr lang="en-US" altLang="zh-CN" sz="2000"/>
              <a:t>     </a:t>
            </a:r>
            <a:r>
              <a:rPr lang="en-US" altLang="zh-CN" sz="2000" b="1"/>
              <a:t>public</a:t>
            </a:r>
            <a:r>
              <a:rPr lang="en-US" altLang="zh-CN" sz="2000"/>
              <a:t> </a:t>
            </a:r>
            <a:r>
              <a:rPr lang="en-US" altLang="zh-CN" sz="2000" b="1"/>
              <a:t>static</a:t>
            </a:r>
            <a:r>
              <a:rPr lang="en-US" altLang="zh-CN" sz="2000"/>
              <a:t> </a:t>
            </a:r>
            <a:r>
              <a:rPr lang="en-US" altLang="zh-CN" sz="2000" b="1"/>
              <a:t>void</a:t>
            </a:r>
            <a:r>
              <a:rPr lang="en-US" altLang="zh-CN" sz="2000"/>
              <a:t> main(String args[]){</a:t>
            </a:r>
          </a:p>
          <a:p>
            <a:r>
              <a:rPr lang="en-US" altLang="zh-CN" sz="2000"/>
              <a:t>           </a:t>
            </a:r>
            <a:r>
              <a:rPr lang="en-US" altLang="zh-CN" sz="2000" b="1"/>
              <a:t>final</a:t>
            </a:r>
            <a:r>
              <a:rPr lang="en-US" altLang="zh-CN" sz="2000"/>
              <a:t> StudentTest stu1=</a:t>
            </a:r>
            <a:r>
              <a:rPr lang="en-US" altLang="zh-CN" sz="2000" b="1"/>
              <a:t>new</a:t>
            </a:r>
            <a:r>
              <a:rPr lang="en-US" altLang="zh-CN" sz="2000"/>
              <a:t> StudentTest(22,"Tom");</a:t>
            </a:r>
          </a:p>
          <a:p>
            <a:r>
              <a:rPr lang="en-US" altLang="zh-CN" sz="2000"/>
              <a:t>           StudentTest stu2=</a:t>
            </a:r>
            <a:r>
              <a:rPr lang="en-US" altLang="zh-CN" sz="2000" b="1"/>
              <a:t>new</a:t>
            </a:r>
            <a:r>
              <a:rPr lang="en-US" altLang="zh-CN" sz="2000"/>
              <a:t> StudentTest(25,"Jerry");</a:t>
            </a:r>
          </a:p>
          <a:p>
            <a:r>
              <a:rPr lang="en-US" altLang="zh-CN" sz="2000">
                <a:solidFill>
                  <a:srgbClr val="FF3300"/>
                </a:solidFill>
              </a:rPr>
              <a:t>           //stu1=stu2</a:t>
            </a:r>
            <a:r>
              <a:rPr lang="zh-CN" altLang="en-US" sz="2000">
                <a:solidFill>
                  <a:srgbClr val="FF3300"/>
                </a:solidFill>
              </a:rPr>
              <a:t>就会出错</a:t>
            </a:r>
            <a:r>
              <a:rPr lang="zh-CN" altLang="en-US" sz="2000"/>
              <a:t>  </a:t>
            </a:r>
          </a:p>
          <a:p>
            <a:r>
              <a:rPr lang="en-US" altLang="zh-CN" sz="2000"/>
              <a:t>           System.out.println("stu1</a:t>
            </a:r>
            <a:r>
              <a:rPr lang="zh-CN" altLang="en-US" sz="2000"/>
              <a:t>的</a:t>
            </a:r>
            <a:r>
              <a:rPr lang="en-US" altLang="zh-CN" sz="2000"/>
              <a:t>name:"+stu1.sname+</a:t>
            </a:r>
          </a:p>
          <a:p>
            <a:r>
              <a:rPr lang="en-US" altLang="zh-CN" sz="2000"/>
              <a:t>                                          " stu1</a:t>
            </a:r>
            <a:r>
              <a:rPr lang="zh-CN" altLang="en-US" sz="2000"/>
              <a:t>的</a:t>
            </a:r>
            <a:r>
              <a:rPr lang="en-US" altLang="zh-CN" sz="2000"/>
              <a:t>age:"+stu1.sage);</a:t>
            </a:r>
          </a:p>
          <a:p>
            <a:r>
              <a:rPr lang="en-US" altLang="zh-CN" sz="2000"/>
              <a:t>           stu1.setSname("Jerry");</a:t>
            </a:r>
          </a:p>
          <a:p>
            <a:r>
              <a:rPr lang="en-US" altLang="zh-CN" sz="2000"/>
              <a:t>           stu1.setSage(25);</a:t>
            </a:r>
          </a:p>
          <a:p>
            <a:r>
              <a:rPr lang="en-US" altLang="zh-CN" sz="2000"/>
              <a:t>           </a:t>
            </a:r>
            <a:r>
              <a:rPr lang="en-US" altLang="zh-CN">
                <a:solidFill>
                  <a:srgbClr val="FF3300"/>
                </a:solidFill>
              </a:rPr>
              <a:t>//</a:t>
            </a:r>
            <a:r>
              <a:rPr lang="zh-CN" altLang="en-US">
                <a:solidFill>
                  <a:srgbClr val="FF3300"/>
                </a:solidFill>
              </a:rPr>
              <a:t>这时</a:t>
            </a:r>
            <a:r>
              <a:rPr lang="en-US" altLang="zh-CN">
                <a:solidFill>
                  <a:srgbClr val="FF3300"/>
                </a:solidFill>
              </a:rPr>
              <a:t>stu1</a:t>
            </a:r>
            <a:r>
              <a:rPr lang="zh-CN" altLang="en-US">
                <a:solidFill>
                  <a:srgbClr val="FF3300"/>
                </a:solidFill>
              </a:rPr>
              <a:t>指向的对象发生了改变</a:t>
            </a:r>
            <a:endParaRPr lang="en-US" altLang="zh-CN" sz="2000"/>
          </a:p>
          <a:p>
            <a:r>
              <a:rPr lang="en-US" altLang="zh-CN" sz="2000"/>
              <a:t>           System.out.println("stu1</a:t>
            </a:r>
            <a:r>
              <a:rPr lang="zh-CN" altLang="en-US" sz="2000"/>
              <a:t>的</a:t>
            </a:r>
            <a:r>
              <a:rPr lang="en-US" altLang="zh-CN" sz="2000"/>
              <a:t>name:"+stu1.sname+</a:t>
            </a:r>
          </a:p>
          <a:p>
            <a:r>
              <a:rPr lang="en-US" altLang="zh-CN" sz="2000"/>
              <a:t>                                          " stu1</a:t>
            </a:r>
            <a:r>
              <a:rPr lang="zh-CN" altLang="en-US" sz="2000"/>
              <a:t>的</a:t>
            </a:r>
            <a:r>
              <a:rPr lang="en-US" altLang="zh-CN" sz="2000"/>
              <a:t>age:"+stu1.sage);</a:t>
            </a:r>
            <a:r>
              <a:rPr lang="en-US" altLang="zh-CN" sz="2000">
                <a:solidFill>
                  <a:srgbClr val="FF3300"/>
                </a:solidFill>
              </a:rPr>
              <a:t>  </a:t>
            </a:r>
            <a:endParaRPr lang="zh-CN" altLang="en-US" sz="2000">
              <a:solidFill>
                <a:srgbClr val="FF3300"/>
              </a:solidFill>
            </a:endParaRPr>
          </a:p>
          <a:p>
            <a:r>
              <a:rPr lang="zh-CN" altLang="en-US" sz="2000"/>
              <a:t>      </a:t>
            </a:r>
            <a:r>
              <a:rPr lang="en-US" altLang="zh-CN" sz="2000"/>
              <a:t>}</a:t>
            </a:r>
          </a:p>
          <a:p>
            <a:r>
              <a:rPr lang="en-US" altLang="zh-CN" sz="2000"/>
              <a:t>}</a:t>
            </a:r>
          </a:p>
        </p:txBody>
      </p:sp>
      <p:sp>
        <p:nvSpPr>
          <p:cNvPr id="135171" name="Rectangle 2"/>
          <p:cNvSpPr>
            <a:spLocks noChangeArrowheads="1"/>
          </p:cNvSpPr>
          <p:nvPr/>
        </p:nvSpPr>
        <p:spPr bwMode="auto">
          <a:xfrm>
            <a:off x="700088" y="122238"/>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effectLst>
                  <a:outerShdw blurRad="38100" dist="38100" dir="2700000" algn="tl">
                    <a:srgbClr val="C0C0C0"/>
                  </a:outerShdw>
                </a:effectLst>
                <a:latin typeface="黑体" panose="02010609060101010101" pitchFamily="49" charset="-122"/>
                <a:ea typeface="黑体" panose="02010609060101010101" pitchFamily="49" charset="-122"/>
              </a:rPr>
              <a:t>final</a:t>
            </a:r>
            <a:r>
              <a:rPr lang="zh-CN" altLang="en-US">
                <a:effectLst>
                  <a:outerShdw blurRad="38100" dist="38100" dir="2700000" algn="tl">
                    <a:srgbClr val="C0C0C0"/>
                  </a:outerShdw>
                </a:effectLst>
                <a:latin typeface="黑体" panose="02010609060101010101" pitchFamily="49" charset="-122"/>
                <a:ea typeface="黑体" panose="02010609060101010101" pitchFamily="49" charset="-122"/>
              </a:rPr>
              <a:t>关键字</a:t>
            </a:r>
          </a:p>
        </p:txBody>
      </p:sp>
    </p:spTree>
    <p:custDataLst>
      <p:tags r:id="rId1"/>
    </p:custData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ChangeArrowheads="1"/>
          </p:cNvSpPr>
          <p:nvPr/>
        </p:nvSpPr>
        <p:spPr bwMode="auto">
          <a:xfrm>
            <a:off x="849313" y="1139825"/>
            <a:ext cx="5368925"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zh-CN" sz="2000">
                <a:latin typeface="Times New Roman" charset="0"/>
                <a:ea typeface="宋体" charset="0"/>
                <a:cs typeface="宋体" charset="0"/>
              </a:rPr>
              <a:t>class StudentTest{</a:t>
            </a:r>
          </a:p>
          <a:p>
            <a:pPr>
              <a:defRPr/>
            </a:pPr>
            <a:r>
              <a:rPr lang="en-US" altLang="zh-CN" sz="2000">
                <a:latin typeface="Times New Roman" charset="0"/>
                <a:ea typeface="宋体" charset="0"/>
                <a:cs typeface="宋体" charset="0"/>
              </a:rPr>
              <a:t>       String sname;</a:t>
            </a:r>
          </a:p>
          <a:p>
            <a:pPr>
              <a:defRPr/>
            </a:pPr>
            <a:r>
              <a:rPr lang="en-US" altLang="zh-CN" sz="2000">
                <a:latin typeface="Times New Roman" charset="0"/>
                <a:ea typeface="宋体" charset="0"/>
                <a:cs typeface="宋体" charset="0"/>
              </a:rPr>
              <a:t>       int sage;</a:t>
            </a:r>
          </a:p>
          <a:p>
            <a:pPr>
              <a:defRPr/>
            </a:pPr>
            <a:r>
              <a:rPr lang="en-US" altLang="zh-CN" sz="2000">
                <a:latin typeface="Times New Roman" charset="0"/>
                <a:ea typeface="宋体" charset="0"/>
                <a:cs typeface="宋体" charset="0"/>
              </a:rPr>
              <a:t>       public StudentTest(int sage,String sname){</a:t>
            </a:r>
          </a:p>
          <a:p>
            <a:pPr>
              <a:defRPr/>
            </a:pPr>
            <a:r>
              <a:rPr lang="en-US" altLang="zh-CN" sz="2000">
                <a:latin typeface="Times New Roman" charset="0"/>
                <a:ea typeface="宋体" charset="0"/>
                <a:cs typeface="宋体" charset="0"/>
              </a:rPr>
              <a:t>             this.sage=sage;</a:t>
            </a:r>
          </a:p>
          <a:p>
            <a:pPr>
              <a:defRPr/>
            </a:pPr>
            <a:r>
              <a:rPr lang="en-US" altLang="zh-CN" sz="2000">
                <a:latin typeface="Times New Roman" charset="0"/>
                <a:ea typeface="宋体" charset="0"/>
                <a:cs typeface="宋体" charset="0"/>
              </a:rPr>
              <a:t>             this.sname=sname; </a:t>
            </a:r>
          </a:p>
          <a:p>
            <a:pPr>
              <a:defRPr/>
            </a:pPr>
            <a:r>
              <a:rPr lang="en-US" altLang="zh-CN" sz="2000">
                <a:latin typeface="Times New Roman" charset="0"/>
                <a:ea typeface="宋体" charset="0"/>
                <a:cs typeface="宋体" charset="0"/>
              </a:rPr>
              <a:t>       }</a:t>
            </a:r>
          </a:p>
          <a:p>
            <a:pPr>
              <a:defRPr/>
            </a:pPr>
            <a:r>
              <a:rPr lang="en-US" altLang="zh-CN" sz="2000">
                <a:latin typeface="Times New Roman" charset="0"/>
                <a:ea typeface="宋体" charset="0"/>
                <a:cs typeface="宋体" charset="0"/>
              </a:rPr>
              <a:t>       public void setSname(String sname){</a:t>
            </a:r>
          </a:p>
          <a:p>
            <a:pPr>
              <a:defRPr/>
            </a:pPr>
            <a:r>
              <a:rPr lang="en-US" altLang="zh-CN" sz="2000">
                <a:latin typeface="Times New Roman" charset="0"/>
                <a:ea typeface="宋体" charset="0"/>
                <a:cs typeface="宋体" charset="0"/>
              </a:rPr>
              <a:t>             this.sname=sname;</a:t>
            </a:r>
          </a:p>
          <a:p>
            <a:pPr>
              <a:defRPr/>
            </a:pPr>
            <a:r>
              <a:rPr lang="en-US" altLang="zh-CN" sz="2000">
                <a:latin typeface="Times New Roman" charset="0"/>
                <a:ea typeface="宋体" charset="0"/>
                <a:cs typeface="宋体" charset="0"/>
              </a:rPr>
              <a:t>       }</a:t>
            </a:r>
          </a:p>
          <a:p>
            <a:pPr>
              <a:defRPr/>
            </a:pPr>
            <a:r>
              <a:rPr lang="en-US" altLang="zh-CN" sz="2000">
                <a:latin typeface="Times New Roman" charset="0"/>
                <a:ea typeface="宋体" charset="0"/>
                <a:cs typeface="宋体" charset="0"/>
              </a:rPr>
              <a:t>       public void setSage(int sage){</a:t>
            </a:r>
          </a:p>
          <a:p>
            <a:pPr>
              <a:defRPr/>
            </a:pPr>
            <a:r>
              <a:rPr lang="en-US" altLang="zh-CN" sz="2000">
                <a:latin typeface="Times New Roman" charset="0"/>
                <a:ea typeface="宋体" charset="0"/>
                <a:cs typeface="宋体" charset="0"/>
              </a:rPr>
              <a:t>             this.sage=sage;</a:t>
            </a:r>
          </a:p>
          <a:p>
            <a:pPr>
              <a:defRPr/>
            </a:pPr>
            <a:r>
              <a:rPr lang="en-US" altLang="zh-CN" sz="2000">
                <a:latin typeface="Times New Roman" charset="0"/>
                <a:ea typeface="宋体" charset="0"/>
                <a:cs typeface="宋体" charset="0"/>
              </a:rPr>
              <a:t>       }</a:t>
            </a:r>
          </a:p>
          <a:p>
            <a:pPr>
              <a:defRPr/>
            </a:pPr>
            <a:r>
              <a:rPr lang="en-US" altLang="zh-CN" sz="2000">
                <a:latin typeface="Times New Roman" charset="0"/>
                <a:ea typeface="宋体" charset="0"/>
                <a:cs typeface="宋体" charset="0"/>
              </a:rPr>
              <a:t>}</a:t>
            </a:r>
            <a:endParaRPr lang="zh-CN" altLang="en-US" sz="2000">
              <a:latin typeface="Times New Roman" charset="0"/>
              <a:ea typeface="宋体" charset="0"/>
              <a:cs typeface="宋体" charset="0"/>
            </a:endParaRPr>
          </a:p>
        </p:txBody>
      </p:sp>
      <p:sp>
        <p:nvSpPr>
          <p:cNvPr id="135171" name="Rectangle 2"/>
          <p:cNvSpPr>
            <a:spLocks noChangeArrowheads="1"/>
          </p:cNvSpPr>
          <p:nvPr/>
        </p:nvSpPr>
        <p:spPr bwMode="auto">
          <a:xfrm>
            <a:off x="700088" y="122238"/>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effectLst>
                  <a:outerShdw blurRad="38100" dist="38100" dir="2700000" algn="tl">
                    <a:srgbClr val="C0C0C0"/>
                  </a:outerShdw>
                </a:effectLst>
                <a:latin typeface="黑体" panose="02010609060101010101" pitchFamily="49" charset="-122"/>
                <a:ea typeface="黑体" panose="02010609060101010101" pitchFamily="49" charset="-122"/>
              </a:rPr>
              <a:t>final</a:t>
            </a:r>
            <a:r>
              <a:rPr lang="zh-CN" altLang="en-US">
                <a:effectLst>
                  <a:outerShdw blurRad="38100" dist="38100" dir="2700000" algn="tl">
                    <a:srgbClr val="C0C0C0"/>
                  </a:outerShdw>
                </a:effectLst>
                <a:latin typeface="黑体" panose="02010609060101010101" pitchFamily="49" charset="-122"/>
                <a:ea typeface="黑体" panose="02010609060101010101" pitchFamily="49" charset="-122"/>
              </a:rPr>
              <a:t>关键字</a:t>
            </a:r>
          </a:p>
        </p:txBody>
      </p:sp>
    </p:spTree>
    <p:custDataLst>
      <p:tags r:id="rId1"/>
    </p:custData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灯片编号占位符 5"/>
          <p:cNvSpPr>
            <a:spLocks noGrp="1"/>
          </p:cNvSpPr>
          <p:nvPr>
            <p:ph type="sldNum" sz="quarter" idx="4294967295"/>
          </p:nvPr>
        </p:nvSpPr>
        <p:spPr bwMode="auto">
          <a:xfrm>
            <a:off x="6553200" y="6243638"/>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59273FC-E264-47EF-9B1B-6B7475B5852E}" type="slidenum">
              <a:rPr lang="en-US" altLang="zh-CN"/>
              <a:pPr/>
              <a:t>66</a:t>
            </a:fld>
            <a:endParaRPr lang="en-US" altLang="zh-CN"/>
          </a:p>
        </p:txBody>
      </p:sp>
      <p:sp>
        <p:nvSpPr>
          <p:cNvPr id="68611" name="Rectangle 2"/>
          <p:cNvSpPr>
            <a:spLocks noGrp="1" noChangeArrowheads="1"/>
          </p:cNvSpPr>
          <p:nvPr>
            <p:ph type="body" idx="1"/>
          </p:nvPr>
        </p:nvSpPr>
        <p:spPr>
          <a:xfrm>
            <a:off x="609600" y="836613"/>
            <a:ext cx="8305800" cy="5427662"/>
          </a:xfrm>
          <a:solidFill>
            <a:srgbClr val="C0C0C0"/>
          </a:solidFill>
        </p:spPr>
        <p:txBody>
          <a:bodyPr/>
          <a:lstStyle/>
          <a:p>
            <a:pPr marL="400050" indent="-400050" eaLnBrk="1" hangingPunct="1">
              <a:lnSpc>
                <a:spcPct val="80000"/>
              </a:lnSpc>
              <a:buFont typeface="Wingdings" charset="0"/>
              <a:buAutoNum type="arabicPeriod"/>
              <a:defRPr/>
            </a:pPr>
            <a:r>
              <a:rPr lang="en-US" altLang="zh-CN" sz="2000"/>
              <a:t>class StudentFinal{</a:t>
            </a:r>
          </a:p>
          <a:p>
            <a:pPr marL="400050" indent="-400050" eaLnBrk="1" hangingPunct="1">
              <a:lnSpc>
                <a:spcPct val="80000"/>
              </a:lnSpc>
              <a:buFont typeface="Wingdings" charset="0"/>
              <a:buAutoNum type="arabicPeriod"/>
              <a:defRPr/>
            </a:pPr>
            <a:r>
              <a:rPr lang="en-US" altLang="zh-CN" sz="2000"/>
              <a:t>	private </a:t>
            </a:r>
            <a:r>
              <a:rPr lang="en-US" altLang="zh-CN" sz="2000">
                <a:solidFill>
                  <a:srgbClr val="FF0000"/>
                </a:solidFill>
              </a:rPr>
              <a:t>final long StudentID</a:t>
            </a:r>
            <a:r>
              <a:rPr lang="en-US" altLang="zh-CN" sz="2000"/>
              <a:t>;</a:t>
            </a:r>
          </a:p>
          <a:p>
            <a:pPr marL="400050" indent="-400050" eaLnBrk="1" hangingPunct="1">
              <a:lnSpc>
                <a:spcPct val="80000"/>
              </a:lnSpc>
              <a:buFont typeface="Wingdings" charset="0"/>
              <a:buAutoNum type="arabicPeriod"/>
              <a:defRPr/>
            </a:pPr>
            <a:r>
              <a:rPr lang="en-US" altLang="zh-CN" sz="2000"/>
              <a:t>	private static long number=2007030801;	</a:t>
            </a:r>
          </a:p>
          <a:p>
            <a:pPr marL="400050" indent="-400050" eaLnBrk="1" hangingPunct="1">
              <a:lnSpc>
                <a:spcPct val="80000"/>
              </a:lnSpc>
              <a:buFont typeface="Wingdings" charset="0"/>
              <a:buAutoNum type="arabicPeriod"/>
              <a:defRPr/>
            </a:pPr>
            <a:r>
              <a:rPr lang="en-US" altLang="zh-CN" sz="2000"/>
              <a:t>	public StudentFinal (){</a:t>
            </a:r>
          </a:p>
          <a:p>
            <a:pPr marL="400050" indent="-400050" eaLnBrk="1" hangingPunct="1">
              <a:lnSpc>
                <a:spcPct val="80000"/>
              </a:lnSpc>
              <a:buFont typeface="Wingdings" charset="0"/>
              <a:buAutoNum type="arabicPeriod"/>
              <a:defRPr/>
            </a:pPr>
            <a:r>
              <a:rPr lang="en-US" altLang="zh-CN" sz="2000"/>
              <a:t>	        StudentID = number++;</a:t>
            </a:r>
          </a:p>
          <a:p>
            <a:pPr marL="400050" indent="-400050" eaLnBrk="1" hangingPunct="1">
              <a:lnSpc>
                <a:spcPct val="80000"/>
              </a:lnSpc>
              <a:buFont typeface="Wingdings" charset="0"/>
              <a:buAutoNum type="arabicPeriod"/>
              <a:defRPr/>
            </a:pPr>
            <a:r>
              <a:rPr lang="en-US" altLang="zh-CN" sz="2000"/>
              <a:t>	}	</a:t>
            </a:r>
          </a:p>
          <a:p>
            <a:pPr marL="400050" indent="-400050" eaLnBrk="1" hangingPunct="1">
              <a:lnSpc>
                <a:spcPct val="80000"/>
              </a:lnSpc>
              <a:buFont typeface="Wingdings" charset="0"/>
              <a:buAutoNum type="arabicPeriod"/>
              <a:defRPr/>
            </a:pPr>
            <a:r>
              <a:rPr lang="en-US" altLang="zh-CN" sz="2000"/>
              <a:t>	public long getID(){</a:t>
            </a:r>
          </a:p>
          <a:p>
            <a:pPr marL="400050" indent="-400050" eaLnBrk="1" hangingPunct="1">
              <a:lnSpc>
                <a:spcPct val="80000"/>
              </a:lnSpc>
              <a:buFont typeface="Wingdings" charset="0"/>
              <a:buAutoNum type="arabicPeriod"/>
              <a:defRPr/>
            </a:pPr>
            <a:r>
              <a:rPr lang="en-US" altLang="zh-CN" sz="2000"/>
              <a:t>                return StudentID;</a:t>
            </a:r>
          </a:p>
          <a:p>
            <a:pPr marL="400050" indent="-400050" eaLnBrk="1" hangingPunct="1">
              <a:lnSpc>
                <a:spcPct val="80000"/>
              </a:lnSpc>
              <a:buFont typeface="Wingdings" charset="0"/>
              <a:buAutoNum type="arabicPeriod"/>
              <a:defRPr/>
            </a:pPr>
            <a:r>
              <a:rPr lang="en-US" altLang="zh-CN" sz="2000"/>
              <a:t>	}	</a:t>
            </a:r>
          </a:p>
          <a:p>
            <a:pPr marL="400050" indent="-400050" eaLnBrk="1" hangingPunct="1">
              <a:lnSpc>
                <a:spcPct val="80000"/>
              </a:lnSpc>
              <a:buFont typeface="Wingdings" charset="0"/>
              <a:buAutoNum type="arabicPeriod"/>
              <a:defRPr/>
            </a:pPr>
            <a:r>
              <a:rPr lang="en-US" altLang="zh-CN" sz="2000"/>
              <a:t>	public static void main(String[] args){</a:t>
            </a:r>
          </a:p>
          <a:p>
            <a:pPr marL="400050" indent="-400050" eaLnBrk="1" hangingPunct="1">
              <a:lnSpc>
                <a:spcPct val="80000"/>
              </a:lnSpc>
              <a:buFont typeface="Wingdings" charset="0"/>
              <a:buAutoNum type="arabicPeriod"/>
              <a:defRPr/>
            </a:pPr>
            <a:r>
              <a:rPr lang="en-US" altLang="zh-CN" sz="2000"/>
              <a:t>	        StudentFinal [ ] s = new StudentFinal [5];</a:t>
            </a:r>
          </a:p>
          <a:p>
            <a:pPr marL="400050" indent="-400050" eaLnBrk="1" hangingPunct="1">
              <a:lnSpc>
                <a:spcPct val="80000"/>
              </a:lnSpc>
              <a:buFont typeface="Wingdings" charset="0"/>
              <a:buAutoNum type="arabicPeriod"/>
              <a:defRPr/>
            </a:pPr>
            <a:r>
              <a:rPr lang="en-US" altLang="zh-CN" sz="2000"/>
              <a:t>	        for ( int i=0; i&lt;s.length; i++){</a:t>
            </a:r>
          </a:p>
          <a:p>
            <a:pPr marL="400050" indent="-400050" eaLnBrk="1" hangingPunct="1">
              <a:lnSpc>
                <a:spcPct val="80000"/>
              </a:lnSpc>
              <a:buFont typeface="Wingdings" charset="0"/>
              <a:buAutoNum type="arabicPeriod"/>
              <a:defRPr/>
            </a:pPr>
            <a:r>
              <a:rPr lang="en-US" altLang="zh-CN" sz="2000"/>
              <a:t>	                s[i]=new StudentFinal ();</a:t>
            </a:r>
          </a:p>
          <a:p>
            <a:pPr marL="400050" indent="-400050" eaLnBrk="1" hangingPunct="1">
              <a:lnSpc>
                <a:spcPct val="80000"/>
              </a:lnSpc>
              <a:buFont typeface="Wingdings" charset="0"/>
              <a:buAutoNum type="arabicPeriod"/>
              <a:defRPr/>
            </a:pPr>
            <a:r>
              <a:rPr lang="en-US" altLang="zh-CN" sz="2000"/>
              <a:t>	                System.out.println("The StudentID is "+s[i].getID());</a:t>
            </a:r>
          </a:p>
          <a:p>
            <a:pPr marL="400050" indent="-400050" eaLnBrk="1" hangingPunct="1">
              <a:lnSpc>
                <a:spcPct val="80000"/>
              </a:lnSpc>
              <a:buFont typeface="Wingdings" charset="0"/>
              <a:buAutoNum type="arabicPeriod"/>
              <a:defRPr/>
            </a:pPr>
            <a:r>
              <a:rPr lang="en-US" altLang="zh-CN" sz="2000"/>
              <a:t>	        }</a:t>
            </a:r>
          </a:p>
          <a:p>
            <a:pPr marL="400050" indent="-400050" eaLnBrk="1" hangingPunct="1">
              <a:lnSpc>
                <a:spcPct val="80000"/>
              </a:lnSpc>
              <a:buFont typeface="Wingdings" charset="0"/>
              <a:buAutoNum type="arabicPeriod"/>
              <a:defRPr/>
            </a:pPr>
            <a:r>
              <a:rPr lang="en-US" altLang="zh-CN" sz="2000"/>
              <a:t>	}		</a:t>
            </a:r>
          </a:p>
          <a:p>
            <a:pPr marL="400050" indent="-400050" eaLnBrk="1" hangingPunct="1">
              <a:lnSpc>
                <a:spcPct val="80000"/>
              </a:lnSpc>
              <a:buFont typeface="Wingdings" charset="0"/>
              <a:buAutoNum type="arabicPeriod"/>
              <a:defRPr/>
            </a:pPr>
            <a:r>
              <a:rPr lang="en-US" altLang="zh-CN" sz="2000"/>
              <a:t>}</a:t>
            </a:r>
          </a:p>
        </p:txBody>
      </p:sp>
      <p:sp>
        <p:nvSpPr>
          <p:cNvPr id="138244" name="Rectangle 3"/>
          <p:cNvSpPr>
            <a:spLocks noGrp="1" noChangeArrowheads="1"/>
          </p:cNvSpPr>
          <p:nvPr>
            <p:ph type="title"/>
          </p:nvPr>
        </p:nvSpPr>
        <p:spPr>
          <a:xfrm>
            <a:off x="457200" y="174625"/>
            <a:ext cx="8229600" cy="461963"/>
          </a:xfrm>
        </p:spPr>
        <p:txBody>
          <a:bodyPr anchor="b"/>
          <a:lstStyle/>
          <a:p>
            <a:pPr eaLnBrk="1" hangingPunct="1"/>
            <a:r>
              <a:rPr lang="zh-CN" altLang="en-US" b="1"/>
              <a:t>例</a:t>
            </a:r>
            <a:r>
              <a:rPr lang="en-US" altLang="zh-CN" b="1"/>
              <a:t>:</a:t>
            </a:r>
            <a:r>
              <a:rPr lang="zh-CN" altLang="en-US" b="1"/>
              <a:t>声明类的</a:t>
            </a:r>
            <a:r>
              <a:rPr lang="en-US" altLang="zh-CN" b="1"/>
              <a:t>final</a:t>
            </a:r>
            <a:r>
              <a:rPr lang="zh-CN" altLang="en-US" b="1"/>
              <a:t>变量并在构造方法中赋值</a:t>
            </a:r>
          </a:p>
        </p:txBody>
      </p:sp>
      <p:sp>
        <p:nvSpPr>
          <p:cNvPr id="66566" name="Rectangle 5"/>
          <p:cNvSpPr>
            <a:spLocks noChangeArrowheads="1"/>
          </p:cNvSpPr>
          <p:nvPr/>
        </p:nvSpPr>
        <p:spPr bwMode="auto">
          <a:xfrm>
            <a:off x="5292725" y="1743075"/>
            <a:ext cx="3454400" cy="1857375"/>
          </a:xfrm>
          <a:prstGeom prst="rect">
            <a:avLst/>
          </a:prstGeom>
          <a:noFill/>
          <a:ln w="38100"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1"/>
              <a:t>输出结果：</a:t>
            </a:r>
          </a:p>
          <a:p>
            <a:r>
              <a:rPr lang="en-US" altLang="zh-CN" sz="2000" b="1"/>
              <a:t>The StudentID is 2007030801</a:t>
            </a:r>
          </a:p>
          <a:p>
            <a:r>
              <a:rPr lang="en-US" altLang="zh-CN" sz="2000" b="1"/>
              <a:t>The StudentID is 2007030802</a:t>
            </a:r>
          </a:p>
          <a:p>
            <a:r>
              <a:rPr lang="en-US" altLang="zh-CN" sz="2000" b="1"/>
              <a:t>The StudentID is 2007030803</a:t>
            </a:r>
          </a:p>
          <a:p>
            <a:r>
              <a:rPr lang="en-US" altLang="zh-CN" sz="2000" b="1"/>
              <a:t>The StudentID is 2007030804</a:t>
            </a:r>
          </a:p>
          <a:p>
            <a:r>
              <a:rPr lang="en-US" altLang="zh-CN" sz="2000" b="1"/>
              <a:t>The StudentID is 2007030805</a:t>
            </a:r>
            <a:endParaRPr lang="zh-CN" altLang="en-US" sz="2000" b="1"/>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4294967295"/>
          </p:nvPr>
        </p:nvSpPr>
        <p:spPr>
          <a:xfrm>
            <a:off x="454025" y="758825"/>
            <a:ext cx="8305800" cy="5761038"/>
          </a:xfrm>
          <a:solidFill>
            <a:srgbClr val="C0C0C0"/>
          </a:solidFill>
        </p:spPr>
        <p:txBody>
          <a:bodyPr/>
          <a:lstStyle/>
          <a:p>
            <a:pPr marL="400050" indent="-400050" eaLnBrk="1" hangingPunct="1">
              <a:lnSpc>
                <a:spcPct val="90000"/>
              </a:lnSpc>
              <a:buFont typeface="Wingdings" charset="0"/>
              <a:buAutoNum type="arabicPeriod"/>
              <a:defRPr/>
            </a:pPr>
            <a:r>
              <a:rPr lang="en-US" altLang="zh-CN" sz="2000" b="1"/>
              <a:t>class StudentFinal{</a:t>
            </a:r>
          </a:p>
          <a:p>
            <a:pPr marL="400050" indent="-400050" eaLnBrk="1" hangingPunct="1">
              <a:lnSpc>
                <a:spcPct val="90000"/>
              </a:lnSpc>
              <a:buFont typeface="Wingdings" charset="0"/>
              <a:buAutoNum type="arabicPeriod"/>
              <a:defRPr/>
            </a:pPr>
            <a:r>
              <a:rPr lang="en-US" altLang="zh-CN" sz="2000" b="1"/>
              <a:t>	private </a:t>
            </a:r>
            <a:r>
              <a:rPr lang="en-US" altLang="zh-CN" sz="2000" b="1">
                <a:solidFill>
                  <a:srgbClr val="FF0000"/>
                </a:solidFill>
              </a:rPr>
              <a:t>final long StudentID=20120101</a:t>
            </a:r>
            <a:r>
              <a:rPr lang="en-US" altLang="zh-CN" sz="2000" b="1"/>
              <a:t>;</a:t>
            </a:r>
          </a:p>
          <a:p>
            <a:pPr marL="400050" indent="-400050" eaLnBrk="1" hangingPunct="1">
              <a:lnSpc>
                <a:spcPct val="90000"/>
              </a:lnSpc>
              <a:buFont typeface="Wingdings" charset="0"/>
              <a:buAutoNum type="arabicPeriod"/>
              <a:defRPr/>
            </a:pPr>
            <a:r>
              <a:rPr lang="en-US" altLang="zh-CN" sz="2000" b="1"/>
              <a:t>	private static long number=2007030801;	</a:t>
            </a:r>
          </a:p>
          <a:p>
            <a:pPr marL="400050" indent="-400050" eaLnBrk="1" hangingPunct="1">
              <a:lnSpc>
                <a:spcPct val="90000"/>
              </a:lnSpc>
              <a:buFont typeface="Wingdings" charset="0"/>
              <a:buAutoNum type="arabicPeriod"/>
              <a:defRPr/>
            </a:pPr>
            <a:r>
              <a:rPr lang="en-US" altLang="zh-CN" sz="2000" b="1"/>
              <a:t>	public StudentFinal (){</a:t>
            </a:r>
          </a:p>
          <a:p>
            <a:pPr marL="400050" indent="-400050" eaLnBrk="1" hangingPunct="1">
              <a:lnSpc>
                <a:spcPct val="90000"/>
              </a:lnSpc>
              <a:buFont typeface="Wingdings" charset="0"/>
              <a:buAutoNum type="arabicPeriod"/>
              <a:defRPr/>
            </a:pPr>
            <a:r>
              <a:rPr lang="en-US" altLang="zh-CN" sz="2000" b="1"/>
              <a:t>	          StudentID = number++;</a:t>
            </a:r>
          </a:p>
          <a:p>
            <a:pPr marL="400050" indent="-400050" eaLnBrk="1" hangingPunct="1">
              <a:lnSpc>
                <a:spcPct val="90000"/>
              </a:lnSpc>
              <a:buFont typeface="Wingdings" charset="0"/>
              <a:buAutoNum type="arabicPeriod"/>
              <a:defRPr/>
            </a:pPr>
            <a:r>
              <a:rPr lang="en-US" altLang="zh-CN" sz="2000" b="1"/>
              <a:t>	}	</a:t>
            </a:r>
          </a:p>
          <a:p>
            <a:pPr marL="400050" indent="-400050" eaLnBrk="1" hangingPunct="1">
              <a:lnSpc>
                <a:spcPct val="90000"/>
              </a:lnSpc>
              <a:buFont typeface="Wingdings" charset="0"/>
              <a:buAutoNum type="arabicPeriod"/>
              <a:defRPr/>
            </a:pPr>
            <a:r>
              <a:rPr lang="en-US" altLang="zh-CN" sz="2000" b="1"/>
              <a:t>	public long getID(){</a:t>
            </a:r>
          </a:p>
          <a:p>
            <a:pPr marL="400050" indent="-400050" eaLnBrk="1" hangingPunct="1">
              <a:lnSpc>
                <a:spcPct val="90000"/>
              </a:lnSpc>
              <a:buFont typeface="Wingdings" charset="0"/>
              <a:buAutoNum type="arabicPeriod"/>
              <a:defRPr/>
            </a:pPr>
            <a:r>
              <a:rPr lang="en-US" altLang="zh-CN" sz="2000" b="1"/>
              <a:t>	          return StudentID;</a:t>
            </a:r>
          </a:p>
          <a:p>
            <a:pPr marL="400050" indent="-400050" eaLnBrk="1" hangingPunct="1">
              <a:lnSpc>
                <a:spcPct val="90000"/>
              </a:lnSpc>
              <a:buFont typeface="Wingdings" charset="0"/>
              <a:buAutoNum type="arabicPeriod"/>
              <a:defRPr/>
            </a:pPr>
            <a:r>
              <a:rPr lang="en-US" altLang="zh-CN" sz="2000" b="1"/>
              <a:t>	}	</a:t>
            </a:r>
          </a:p>
          <a:p>
            <a:pPr marL="400050" indent="-400050" eaLnBrk="1" hangingPunct="1">
              <a:lnSpc>
                <a:spcPct val="90000"/>
              </a:lnSpc>
              <a:buFont typeface="Wingdings" charset="0"/>
              <a:buAutoNum type="arabicPeriod"/>
              <a:defRPr/>
            </a:pPr>
            <a:r>
              <a:rPr lang="en-US" altLang="zh-CN" sz="2000" b="1"/>
              <a:t>	public static void main(String[] args){</a:t>
            </a:r>
          </a:p>
          <a:p>
            <a:pPr marL="400050" indent="-400050" eaLnBrk="1" hangingPunct="1">
              <a:lnSpc>
                <a:spcPct val="90000"/>
              </a:lnSpc>
              <a:buFont typeface="Wingdings" charset="0"/>
              <a:buAutoNum type="arabicPeriod"/>
              <a:defRPr/>
            </a:pPr>
            <a:r>
              <a:rPr lang="en-US" altLang="zh-CN" sz="2000" b="1"/>
              <a:t>	          StudentFinal [ ] s = new StudentFinal [5];</a:t>
            </a:r>
          </a:p>
          <a:p>
            <a:pPr marL="400050" indent="-400050" eaLnBrk="1" hangingPunct="1">
              <a:lnSpc>
                <a:spcPct val="90000"/>
              </a:lnSpc>
              <a:buFont typeface="Wingdings" charset="0"/>
              <a:buAutoNum type="arabicPeriod"/>
              <a:defRPr/>
            </a:pPr>
            <a:r>
              <a:rPr lang="en-US" altLang="zh-CN" sz="2000" b="1"/>
              <a:t>	          for ( int i=0; i&lt;s.length; i++){</a:t>
            </a:r>
          </a:p>
          <a:p>
            <a:pPr marL="400050" indent="-400050" eaLnBrk="1" hangingPunct="1">
              <a:lnSpc>
                <a:spcPct val="90000"/>
              </a:lnSpc>
              <a:buFont typeface="Wingdings" charset="0"/>
              <a:buAutoNum type="arabicPeriod"/>
              <a:defRPr/>
            </a:pPr>
            <a:r>
              <a:rPr lang="en-US" altLang="zh-CN" sz="2000" b="1"/>
              <a:t>	                   s[i]=new StudentFinal ();</a:t>
            </a:r>
          </a:p>
          <a:p>
            <a:pPr marL="400050" indent="-400050" eaLnBrk="1" hangingPunct="1">
              <a:lnSpc>
                <a:spcPct val="90000"/>
              </a:lnSpc>
              <a:buFont typeface="Wingdings" charset="0"/>
              <a:buAutoNum type="arabicPeriod"/>
              <a:defRPr/>
            </a:pPr>
            <a:r>
              <a:rPr lang="en-US" altLang="zh-CN" sz="2000" b="1"/>
              <a:t>	                   System.out.println("The StudentID is "+s[i].getID());</a:t>
            </a:r>
          </a:p>
          <a:p>
            <a:pPr marL="400050" indent="-400050" eaLnBrk="1" hangingPunct="1">
              <a:lnSpc>
                <a:spcPct val="90000"/>
              </a:lnSpc>
              <a:buFont typeface="Wingdings" charset="0"/>
              <a:buAutoNum type="arabicPeriod"/>
              <a:defRPr/>
            </a:pPr>
            <a:r>
              <a:rPr lang="en-US" altLang="zh-CN" sz="2000" b="1"/>
              <a:t>	          }</a:t>
            </a:r>
          </a:p>
          <a:p>
            <a:pPr marL="400050" indent="-400050" eaLnBrk="1" hangingPunct="1">
              <a:lnSpc>
                <a:spcPct val="90000"/>
              </a:lnSpc>
              <a:buFont typeface="Wingdings" charset="0"/>
              <a:buAutoNum type="arabicPeriod"/>
              <a:defRPr/>
            </a:pPr>
            <a:r>
              <a:rPr lang="en-US" altLang="zh-CN" sz="2000" b="1"/>
              <a:t>	}		</a:t>
            </a:r>
          </a:p>
          <a:p>
            <a:pPr marL="400050" indent="-400050" eaLnBrk="1" hangingPunct="1">
              <a:lnSpc>
                <a:spcPct val="90000"/>
              </a:lnSpc>
              <a:buFont typeface="Wingdings" charset="0"/>
              <a:buAutoNum type="arabicPeriod"/>
              <a:defRPr/>
            </a:pPr>
            <a:r>
              <a:rPr lang="en-US" altLang="zh-CN" sz="2000" b="1"/>
              <a:t>}</a:t>
            </a:r>
          </a:p>
        </p:txBody>
      </p:sp>
      <p:sp>
        <p:nvSpPr>
          <p:cNvPr id="140292" name="Rectangle 3"/>
          <p:cNvSpPr>
            <a:spLocks noGrp="1" noChangeArrowheads="1"/>
          </p:cNvSpPr>
          <p:nvPr>
            <p:ph type="title" idx="4294967295"/>
          </p:nvPr>
        </p:nvSpPr>
        <p:spPr>
          <a:xfrm>
            <a:off x="457200" y="127000"/>
            <a:ext cx="8229600" cy="523875"/>
          </a:xfrm>
        </p:spPr>
        <p:txBody>
          <a:bodyPr anchor="b"/>
          <a:lstStyle/>
          <a:p>
            <a:pPr eaLnBrk="1" hangingPunct="1"/>
            <a:r>
              <a:rPr lang="zh-CN" altLang="en-US" sz="2800" b="1"/>
              <a:t>例</a:t>
            </a:r>
            <a:r>
              <a:rPr lang="en-US" altLang="zh-CN" sz="2800" b="1"/>
              <a:t>:</a:t>
            </a:r>
            <a:r>
              <a:rPr lang="zh-CN" altLang="en-US" sz="2800" b="1"/>
              <a:t>声明类的</a:t>
            </a:r>
            <a:r>
              <a:rPr lang="en-US" altLang="zh-CN" sz="2800" b="1"/>
              <a:t>final</a:t>
            </a:r>
            <a:r>
              <a:rPr lang="zh-CN" altLang="en-US" sz="2800" b="1"/>
              <a:t>变量并在构造方法中赋值</a:t>
            </a:r>
          </a:p>
        </p:txBody>
      </p:sp>
      <p:sp>
        <p:nvSpPr>
          <p:cNvPr id="68613" name="Rectangle 5"/>
          <p:cNvSpPr>
            <a:spLocks noChangeArrowheads="1"/>
          </p:cNvSpPr>
          <p:nvPr/>
        </p:nvSpPr>
        <p:spPr bwMode="auto">
          <a:xfrm>
            <a:off x="2555875" y="5734050"/>
            <a:ext cx="5040313" cy="503238"/>
          </a:xfrm>
          <a:prstGeom prst="rect">
            <a:avLst/>
          </a:prstGeom>
          <a:noFill/>
          <a:ln w="38100"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1"/>
              <a:t>编译错误，</a:t>
            </a:r>
            <a:r>
              <a:rPr lang="en-US" altLang="zh-CN" sz="2000" b="1"/>
              <a:t>StudentID</a:t>
            </a:r>
            <a:r>
              <a:rPr lang="zh-CN" altLang="en-US" sz="2000" b="1"/>
              <a:t>被赋值后无法改变</a:t>
            </a:r>
            <a:endParaRPr lang="en-US" altLang="zh-CN" sz="2000" b="1"/>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4294967295"/>
          </p:nvPr>
        </p:nvSpPr>
        <p:spPr>
          <a:xfrm>
            <a:off x="384175" y="812800"/>
            <a:ext cx="8305800" cy="5592763"/>
          </a:xfrm>
          <a:solidFill>
            <a:srgbClr val="C0C0C0"/>
          </a:solidFill>
        </p:spPr>
        <p:txBody>
          <a:bodyPr/>
          <a:lstStyle/>
          <a:p>
            <a:pPr marL="571500" indent="-571500">
              <a:lnSpc>
                <a:spcPct val="70000"/>
              </a:lnSpc>
              <a:defRPr/>
            </a:pPr>
            <a:r>
              <a:rPr lang="en-US" altLang="zh-CN" sz="2000" b="1"/>
              <a:t>class StudentFinal{</a:t>
            </a:r>
          </a:p>
          <a:p>
            <a:pPr lvl="1">
              <a:lnSpc>
                <a:spcPct val="70000"/>
              </a:lnSpc>
              <a:buFont typeface="Wingdings" charset="0"/>
              <a:buNone/>
              <a:defRPr/>
            </a:pPr>
            <a:r>
              <a:rPr lang="en-US" altLang="zh-CN" sz="2000" b="1">
                <a:ea typeface="楷体_GB2312" charset="0"/>
              </a:rPr>
              <a:t>private final long StudentID;</a:t>
            </a:r>
          </a:p>
          <a:p>
            <a:pPr lvl="1">
              <a:lnSpc>
                <a:spcPct val="70000"/>
              </a:lnSpc>
              <a:buFont typeface="Wingdings" charset="0"/>
              <a:buNone/>
              <a:defRPr/>
            </a:pPr>
            <a:r>
              <a:rPr lang="en-US" altLang="zh-CN" sz="2000" b="1">
                <a:ea typeface="楷体_GB2312" charset="0"/>
              </a:rPr>
              <a:t>private static long number=2007030801;</a:t>
            </a:r>
          </a:p>
          <a:p>
            <a:pPr lvl="1">
              <a:lnSpc>
                <a:spcPct val="70000"/>
              </a:lnSpc>
              <a:buFont typeface="Wingdings" charset="0"/>
              <a:buNone/>
              <a:defRPr/>
            </a:pPr>
            <a:r>
              <a:rPr lang="en-US" altLang="zh-CN" sz="2000" b="1">
                <a:ea typeface="楷体_GB2312" charset="0"/>
              </a:rPr>
              <a:t>public StudentFinal (){</a:t>
            </a:r>
          </a:p>
          <a:p>
            <a:pPr lvl="2">
              <a:lnSpc>
                <a:spcPct val="70000"/>
              </a:lnSpc>
              <a:buFont typeface="Symbol" charset="0"/>
              <a:buNone/>
              <a:defRPr/>
            </a:pPr>
            <a:r>
              <a:rPr lang="en-US" altLang="zh-CN" sz="1800" b="1">
                <a:ea typeface="楷体_GB2312" charset="0"/>
              </a:rPr>
              <a:t>StudentID = number++;</a:t>
            </a:r>
          </a:p>
          <a:p>
            <a:pPr lvl="1">
              <a:lnSpc>
                <a:spcPct val="70000"/>
              </a:lnSpc>
              <a:buFont typeface="Wingdings" charset="0"/>
              <a:buNone/>
              <a:defRPr/>
            </a:pPr>
            <a:r>
              <a:rPr lang="en-US" altLang="zh-CN" sz="2000" b="1">
                <a:ea typeface="楷体_GB2312" charset="0"/>
              </a:rPr>
              <a:t>}</a:t>
            </a:r>
          </a:p>
          <a:p>
            <a:pPr lvl="1">
              <a:lnSpc>
                <a:spcPct val="70000"/>
              </a:lnSpc>
              <a:buFont typeface="Wingdings" charset="0"/>
              <a:buNone/>
              <a:defRPr/>
            </a:pPr>
            <a:r>
              <a:rPr lang="en-US" altLang="zh-CN" sz="2000" b="1">
                <a:ea typeface="楷体_GB2312" charset="0"/>
              </a:rPr>
              <a:t>public long getID(){</a:t>
            </a:r>
          </a:p>
          <a:p>
            <a:pPr lvl="2">
              <a:lnSpc>
                <a:spcPct val="70000"/>
              </a:lnSpc>
              <a:buFont typeface="Symbol" charset="0"/>
              <a:buNone/>
              <a:defRPr/>
            </a:pPr>
            <a:r>
              <a:rPr lang="en-US" altLang="zh-CN" sz="1800" b="1">
                <a:ea typeface="楷体_GB2312" charset="0"/>
              </a:rPr>
              <a:t>return StudentID;</a:t>
            </a:r>
          </a:p>
          <a:p>
            <a:pPr lvl="1">
              <a:lnSpc>
                <a:spcPct val="70000"/>
              </a:lnSpc>
              <a:buFont typeface="Wingdings" charset="0"/>
              <a:buNone/>
              <a:defRPr/>
            </a:pPr>
            <a:r>
              <a:rPr lang="en-US" altLang="zh-CN" sz="2000" b="1">
                <a:ea typeface="楷体_GB2312" charset="0"/>
              </a:rPr>
              <a:t>}</a:t>
            </a:r>
          </a:p>
          <a:p>
            <a:pPr lvl="1">
              <a:lnSpc>
                <a:spcPct val="70000"/>
              </a:lnSpc>
              <a:buFont typeface="Wingdings" charset="0"/>
              <a:buNone/>
              <a:defRPr/>
            </a:pPr>
            <a:r>
              <a:rPr lang="en-US" altLang="zh-CN" sz="2000" b="1">
                <a:ea typeface="楷体_GB2312" charset="0"/>
              </a:rPr>
              <a:t>public long ChangeID(){</a:t>
            </a:r>
          </a:p>
          <a:p>
            <a:pPr lvl="2">
              <a:lnSpc>
                <a:spcPct val="70000"/>
              </a:lnSpc>
              <a:buFont typeface="Symbol" charset="0"/>
              <a:buNone/>
              <a:defRPr/>
            </a:pPr>
            <a:r>
              <a:rPr lang="en-US" altLang="zh-CN" sz="1800" b="1">
                <a:solidFill>
                  <a:srgbClr val="FF0000"/>
                </a:solidFill>
                <a:ea typeface="楷体_GB2312" charset="0"/>
              </a:rPr>
              <a:t>StudentID =StudentID+1</a:t>
            </a:r>
            <a:r>
              <a:rPr lang="en-US" altLang="zh-CN" sz="1800" b="1">
                <a:ea typeface="楷体_GB2312" charset="0"/>
              </a:rPr>
              <a:t>;</a:t>
            </a:r>
          </a:p>
          <a:p>
            <a:pPr lvl="2">
              <a:lnSpc>
                <a:spcPct val="70000"/>
              </a:lnSpc>
              <a:buFont typeface="Symbol" charset="0"/>
              <a:buNone/>
              <a:defRPr/>
            </a:pPr>
            <a:r>
              <a:rPr lang="en-US" altLang="zh-CN" sz="1800" b="1">
                <a:ea typeface="楷体_GB2312" charset="0"/>
              </a:rPr>
              <a:t>return StudentID;</a:t>
            </a:r>
          </a:p>
          <a:p>
            <a:pPr lvl="1">
              <a:lnSpc>
                <a:spcPct val="70000"/>
              </a:lnSpc>
              <a:buFont typeface="Wingdings" charset="0"/>
              <a:buNone/>
              <a:defRPr/>
            </a:pPr>
            <a:r>
              <a:rPr lang="en-US" altLang="zh-CN" sz="2000" b="1">
                <a:ea typeface="楷体_GB2312" charset="0"/>
              </a:rPr>
              <a:t>}</a:t>
            </a:r>
          </a:p>
          <a:p>
            <a:pPr lvl="1">
              <a:lnSpc>
                <a:spcPct val="70000"/>
              </a:lnSpc>
              <a:buFont typeface="Wingdings" charset="0"/>
              <a:buNone/>
              <a:defRPr/>
            </a:pPr>
            <a:r>
              <a:rPr lang="en-US" altLang="zh-CN" sz="2000" b="1">
                <a:ea typeface="楷体_GB2312" charset="0"/>
              </a:rPr>
              <a:t>public static void main(String[] args){</a:t>
            </a:r>
          </a:p>
          <a:p>
            <a:pPr lvl="2">
              <a:lnSpc>
                <a:spcPct val="70000"/>
              </a:lnSpc>
              <a:buFont typeface="Symbol" charset="0"/>
              <a:buNone/>
              <a:defRPr/>
            </a:pPr>
            <a:r>
              <a:rPr lang="en-US" altLang="zh-CN" sz="1800" b="1">
                <a:ea typeface="楷体_GB2312" charset="0"/>
              </a:rPr>
              <a:t>StudentFinal [ ] s = new StudentFinal [5];</a:t>
            </a:r>
          </a:p>
          <a:p>
            <a:pPr lvl="2">
              <a:lnSpc>
                <a:spcPct val="70000"/>
              </a:lnSpc>
              <a:buFont typeface="Symbol" charset="0"/>
              <a:buNone/>
              <a:defRPr/>
            </a:pPr>
            <a:r>
              <a:rPr lang="en-US" altLang="zh-CN" sz="1800" b="1">
                <a:ea typeface="楷体_GB2312" charset="0"/>
              </a:rPr>
              <a:t>for ( int i=0; i&lt;s.length; i++){</a:t>
            </a:r>
          </a:p>
          <a:p>
            <a:pPr lvl="2">
              <a:lnSpc>
                <a:spcPct val="70000"/>
              </a:lnSpc>
              <a:buFont typeface="Symbol" charset="0"/>
              <a:buNone/>
              <a:defRPr/>
            </a:pPr>
            <a:r>
              <a:rPr lang="en-US" altLang="zh-CN" sz="1800" b="1">
                <a:ea typeface="楷体_GB2312" charset="0"/>
              </a:rPr>
              <a:t>       s[i]=new StudentFinal ();</a:t>
            </a:r>
          </a:p>
          <a:p>
            <a:pPr lvl="2">
              <a:lnSpc>
                <a:spcPct val="70000"/>
              </a:lnSpc>
              <a:buFont typeface="Symbol" charset="0"/>
              <a:buNone/>
              <a:defRPr/>
            </a:pPr>
            <a:r>
              <a:rPr lang="en-US" altLang="zh-CN" sz="1800" b="1">
                <a:ea typeface="楷体_GB2312" charset="0"/>
              </a:rPr>
              <a:t>       System.out.println("The StudentID is "+s[i].getID());</a:t>
            </a:r>
          </a:p>
          <a:p>
            <a:pPr lvl="2">
              <a:lnSpc>
                <a:spcPct val="70000"/>
              </a:lnSpc>
              <a:buFont typeface="Symbol" charset="0"/>
              <a:buNone/>
              <a:defRPr/>
            </a:pPr>
            <a:r>
              <a:rPr lang="en-US" altLang="zh-CN" sz="1800" b="1">
                <a:ea typeface="楷体_GB2312" charset="0"/>
              </a:rPr>
              <a:t>}</a:t>
            </a:r>
          </a:p>
          <a:p>
            <a:pPr lvl="1">
              <a:lnSpc>
                <a:spcPct val="70000"/>
              </a:lnSpc>
              <a:buFont typeface="Wingdings" charset="0"/>
              <a:buNone/>
              <a:defRPr/>
            </a:pPr>
            <a:r>
              <a:rPr lang="en-US" altLang="zh-CN" sz="2000" b="1">
                <a:ea typeface="楷体_GB2312" charset="0"/>
              </a:rPr>
              <a:t>}</a:t>
            </a:r>
          </a:p>
          <a:p>
            <a:pPr marL="571500" indent="-571500">
              <a:lnSpc>
                <a:spcPct val="70000"/>
              </a:lnSpc>
              <a:defRPr/>
            </a:pPr>
            <a:r>
              <a:rPr lang="en-US" altLang="zh-CN" sz="2000" b="1"/>
              <a:t>}</a:t>
            </a:r>
            <a:endParaRPr lang="en-US" altLang="zh-CN" sz="2000" b="1">
              <a:latin typeface="Courier New" charset="0"/>
            </a:endParaRPr>
          </a:p>
        </p:txBody>
      </p:sp>
      <p:sp>
        <p:nvSpPr>
          <p:cNvPr id="70660" name="Rectangle 4"/>
          <p:cNvSpPr>
            <a:spLocks noChangeArrowheads="1"/>
          </p:cNvSpPr>
          <p:nvPr/>
        </p:nvSpPr>
        <p:spPr bwMode="auto">
          <a:xfrm>
            <a:off x="2076450" y="5634038"/>
            <a:ext cx="6119813" cy="720725"/>
          </a:xfrm>
          <a:prstGeom prst="rect">
            <a:avLst/>
          </a:prstGeom>
          <a:noFill/>
          <a:ln w="38100"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1"/>
              <a:t>编译错误，</a:t>
            </a:r>
            <a:r>
              <a:rPr lang="en-US" altLang="zh-CN" sz="2000" b="1"/>
              <a:t>final</a:t>
            </a:r>
            <a:r>
              <a:rPr lang="zh-CN" altLang="en-US" sz="2000" b="1"/>
              <a:t>修饰的成员变量只能在定义时或在构造</a:t>
            </a:r>
          </a:p>
          <a:p>
            <a:r>
              <a:rPr lang="zh-CN" altLang="en-US" sz="2000" b="1"/>
              <a:t>方法里赋值</a:t>
            </a:r>
            <a:r>
              <a:rPr lang="en-US" altLang="zh-CN" sz="2000" b="1"/>
              <a:t>,</a:t>
            </a:r>
            <a:r>
              <a:rPr lang="zh-CN" altLang="en-US" sz="2000" b="1"/>
              <a:t>不能在其他地方赋值，且只能赋值一次</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12813" y="122238"/>
            <a:ext cx="2609850" cy="457200"/>
          </a:xfrm>
        </p:spPr>
        <p:txBody>
          <a:bodyPr/>
          <a:lstStyle/>
          <a:p>
            <a:r>
              <a:rPr lang="zh-CN" altLang="en-US"/>
              <a:t>小节安排</a:t>
            </a:r>
          </a:p>
        </p:txBody>
      </p:sp>
      <p:sp>
        <p:nvSpPr>
          <p:cNvPr id="77826" name="Rectangle 116"/>
          <p:cNvSpPr>
            <a:spLocks noChangeArrowheads="1"/>
          </p:cNvSpPr>
          <p:nvPr/>
        </p:nvSpPr>
        <p:spPr bwMode="auto">
          <a:xfrm>
            <a:off x="2767013" y="202088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84" name="Text Box 119"/>
          <p:cNvSpPr txBox="1">
            <a:spLocks noChangeArrowheads="1"/>
          </p:cNvSpPr>
          <p:nvPr/>
        </p:nvSpPr>
        <p:spPr bwMode="auto">
          <a:xfrm flipH="1">
            <a:off x="1357313" y="1754188"/>
            <a:ext cx="457200" cy="3194050"/>
          </a:xfrm>
          <a:prstGeom prst="rect">
            <a:avLst/>
          </a:prstGeom>
          <a:gradFill rotWithShape="0">
            <a:gsLst>
              <a:gs pos="0">
                <a:srgbClr val="FFCC99"/>
              </a:gs>
              <a:gs pos="100000">
                <a:srgbClr val="FFFFFF"/>
              </a:gs>
            </a:gsLst>
            <a:lin ang="0" scaled="1"/>
          </a:gra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endParaRPr lang="en-US" altLang="zh-CN" sz="2000" b="1"/>
          </a:p>
          <a:p>
            <a:pPr algn="ctr" eaLnBrk="0" hangingPunct="0"/>
            <a:endParaRPr lang="en-US" altLang="zh-CN" sz="2000" b="1"/>
          </a:p>
          <a:p>
            <a:pPr algn="ctr" eaLnBrk="0" hangingPunct="0"/>
            <a:endParaRPr lang="en-US" altLang="zh-CN" sz="2000" b="1"/>
          </a:p>
          <a:p>
            <a:pPr algn="ctr" eaLnBrk="0" hangingPunct="0"/>
            <a:r>
              <a:rPr lang="zh-CN" altLang="en-US" sz="2000" b="1"/>
              <a:t>类和对象</a:t>
            </a:r>
            <a:endParaRPr kumimoji="0" lang="zh-CN" altLang="en-US" sz="2200" b="1">
              <a:solidFill>
                <a:schemeClr val="tx2"/>
              </a:solidFill>
              <a:latin typeface="楷体_GB2312" pitchFamily="49" charset="-122"/>
              <a:ea typeface="楷体_GB2312" pitchFamily="49" charset="-122"/>
            </a:endParaRPr>
          </a:p>
        </p:txBody>
      </p:sp>
      <p:sp>
        <p:nvSpPr>
          <p:cNvPr id="77828" name="Rectangle 121"/>
          <p:cNvSpPr>
            <a:spLocks noChangeArrowheads="1"/>
          </p:cNvSpPr>
          <p:nvPr/>
        </p:nvSpPr>
        <p:spPr bwMode="auto">
          <a:xfrm>
            <a:off x="2755900" y="1414463"/>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86" name="Text Box 124"/>
          <p:cNvSpPr txBox="1">
            <a:spLocks noChangeArrowheads="1"/>
          </p:cNvSpPr>
          <p:nvPr/>
        </p:nvSpPr>
        <p:spPr bwMode="auto">
          <a:xfrm>
            <a:off x="3213100" y="1262063"/>
            <a:ext cx="3119438"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0" hangingPunct="0"/>
            <a:r>
              <a:rPr kumimoji="0" lang="en-US" altLang="zh-CN" sz="1600">
                <a:solidFill>
                  <a:schemeClr val="tx2"/>
                </a:solidFill>
                <a:latin typeface="黑体" panose="02010609060101010101" pitchFamily="49" charset="-122"/>
                <a:ea typeface="黑体" panose="02010609060101010101" pitchFamily="49" charset="-122"/>
              </a:rPr>
              <a:t>3.1</a:t>
            </a:r>
            <a:r>
              <a:rPr kumimoji="0" lang="zh-CN" altLang="en-US" sz="1600">
                <a:solidFill>
                  <a:schemeClr val="tx2"/>
                </a:solidFill>
                <a:latin typeface="黑体" panose="02010609060101010101" pitchFamily="49" charset="-122"/>
                <a:ea typeface="黑体" panose="02010609060101010101" pitchFamily="49" charset="-122"/>
              </a:rPr>
              <a:t>、</a:t>
            </a:r>
            <a:r>
              <a:rPr lang="zh-CN" altLang="en-US" sz="1600" b="1"/>
              <a:t>面向对象技术基础</a:t>
            </a:r>
          </a:p>
          <a:p>
            <a:pPr algn="just" eaLnBrk="0" hangingPunct="0"/>
            <a:endParaRPr lang="zh-CN" altLang="en-US" sz="1600">
              <a:solidFill>
                <a:schemeClr val="tx2"/>
              </a:solidFill>
              <a:latin typeface="黑体" panose="02010609060101010101" pitchFamily="49" charset="-122"/>
              <a:ea typeface="黑体" panose="02010609060101010101" pitchFamily="49" charset="-122"/>
            </a:endParaRPr>
          </a:p>
        </p:txBody>
      </p:sp>
      <p:sp>
        <p:nvSpPr>
          <p:cNvPr id="71687" name="Text Box 129"/>
          <p:cNvSpPr txBox="1">
            <a:spLocks noChangeArrowheads="1"/>
          </p:cNvSpPr>
          <p:nvPr/>
        </p:nvSpPr>
        <p:spPr bwMode="auto">
          <a:xfrm>
            <a:off x="3224213" y="186848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defRPr/>
            </a:pPr>
            <a:r>
              <a:rPr kumimoji="0" lang="en-US" altLang="zh-CN" sz="1600">
                <a:solidFill>
                  <a:schemeClr val="tx2"/>
                </a:solidFill>
                <a:latin typeface="黑体" charset="0"/>
                <a:ea typeface="黑体" charset="0"/>
                <a:cs typeface="黑体" charset="0"/>
              </a:rPr>
              <a:t>3.2</a:t>
            </a:r>
            <a:r>
              <a:rPr kumimoji="0" lang="zh-CN" altLang="en-US" sz="1600">
                <a:solidFill>
                  <a:schemeClr val="tx2"/>
                </a:solidFill>
                <a:latin typeface="黑体" charset="0"/>
                <a:ea typeface="黑体" charset="0"/>
                <a:cs typeface="黑体" charset="0"/>
              </a:rPr>
              <a:t>、</a:t>
            </a:r>
            <a:r>
              <a:rPr lang="zh-CN" altLang="en-US" sz="1600" b="1"/>
              <a:t>类</a:t>
            </a:r>
            <a:endParaRPr lang="en-US" altLang="zh-CN" sz="1600" b="1"/>
          </a:p>
          <a:p>
            <a:pPr algn="just">
              <a:defRPr/>
            </a:pPr>
            <a:endParaRPr lang="zh-CN" altLang="en-US" sz="1600" b="1"/>
          </a:p>
          <a:p>
            <a:pPr algn="just">
              <a:defRPr/>
            </a:pPr>
            <a:endParaRPr kumimoji="0" lang="zh-CN" altLang="en-US" sz="1600">
              <a:solidFill>
                <a:schemeClr val="tx2"/>
              </a:solidFill>
              <a:latin typeface="黑体" charset="0"/>
              <a:ea typeface="黑体" charset="0"/>
              <a:cs typeface="黑体" charset="0"/>
            </a:endParaRPr>
          </a:p>
        </p:txBody>
      </p:sp>
      <p:sp>
        <p:nvSpPr>
          <p:cNvPr id="71688" name="Rectangle 136"/>
          <p:cNvSpPr>
            <a:spLocks noChangeArrowheads="1"/>
          </p:cNvSpPr>
          <p:nvPr/>
        </p:nvSpPr>
        <p:spPr bwMode="auto">
          <a:xfrm>
            <a:off x="1814513" y="3313113"/>
            <a:ext cx="914400" cy="15240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77832" name="Rectangle 138"/>
          <p:cNvSpPr>
            <a:spLocks noChangeArrowheads="1"/>
          </p:cNvSpPr>
          <p:nvPr/>
        </p:nvSpPr>
        <p:spPr bwMode="auto">
          <a:xfrm>
            <a:off x="2741613" y="2647950"/>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90" name="Text Box 139"/>
          <p:cNvSpPr txBox="1">
            <a:spLocks noChangeArrowheads="1"/>
          </p:cNvSpPr>
          <p:nvPr/>
        </p:nvSpPr>
        <p:spPr bwMode="auto">
          <a:xfrm>
            <a:off x="3198813" y="2495550"/>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3.3</a:t>
            </a:r>
            <a:r>
              <a:rPr kumimoji="0" lang="zh-CN" altLang="en-US" sz="1600">
                <a:solidFill>
                  <a:schemeClr val="tx2"/>
                </a:solidFill>
                <a:latin typeface="黑体" panose="02010609060101010101" pitchFamily="49" charset="-122"/>
                <a:ea typeface="黑体" panose="02010609060101010101" pitchFamily="49" charset="-122"/>
              </a:rPr>
              <a:t>、</a:t>
            </a:r>
            <a:r>
              <a:rPr lang="zh-CN" altLang="en-US" sz="1600" b="1"/>
              <a:t>对象</a:t>
            </a:r>
          </a:p>
        </p:txBody>
      </p:sp>
      <p:sp>
        <p:nvSpPr>
          <p:cNvPr id="77834" name="Rectangle 143"/>
          <p:cNvSpPr>
            <a:spLocks noChangeArrowheads="1"/>
          </p:cNvSpPr>
          <p:nvPr/>
        </p:nvSpPr>
        <p:spPr bwMode="auto">
          <a:xfrm>
            <a:off x="2741613" y="329088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92" name="Text Box 144"/>
          <p:cNvSpPr txBox="1">
            <a:spLocks noChangeArrowheads="1"/>
          </p:cNvSpPr>
          <p:nvPr/>
        </p:nvSpPr>
        <p:spPr bwMode="auto">
          <a:xfrm>
            <a:off x="3198813" y="313848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3.4</a:t>
            </a:r>
            <a:r>
              <a:rPr kumimoji="0" lang="zh-CN" altLang="en-US" sz="1600">
                <a:solidFill>
                  <a:schemeClr val="tx2"/>
                </a:solidFill>
                <a:latin typeface="黑体" panose="02010609060101010101" pitchFamily="49" charset="-122"/>
                <a:ea typeface="黑体" panose="02010609060101010101" pitchFamily="49" charset="-122"/>
              </a:rPr>
              <a:t>、</a:t>
            </a:r>
            <a:r>
              <a:rPr kumimoji="0" lang="en-US" altLang="zh-CN" sz="1600" b="1">
                <a:solidFill>
                  <a:schemeClr val="tx2"/>
                </a:solidFill>
                <a:latin typeface="黑体" panose="02010609060101010101" pitchFamily="49" charset="-122"/>
                <a:ea typeface="黑体" panose="02010609060101010101" pitchFamily="49" charset="-122"/>
              </a:rPr>
              <a:t>this</a:t>
            </a:r>
            <a:r>
              <a:rPr kumimoji="0" lang="zh-CN" altLang="en-US" sz="1600" b="1">
                <a:solidFill>
                  <a:schemeClr val="tx2"/>
                </a:solidFill>
                <a:latin typeface="黑体" panose="02010609060101010101" pitchFamily="49" charset="-122"/>
                <a:ea typeface="黑体" panose="02010609060101010101" pitchFamily="49" charset="-122"/>
              </a:rPr>
              <a:t>关键字</a:t>
            </a:r>
            <a:endParaRPr lang="zh-CN" altLang="en-US" sz="1600" b="1"/>
          </a:p>
        </p:txBody>
      </p:sp>
      <p:sp>
        <p:nvSpPr>
          <p:cNvPr id="71693" name="Rectangle 123"/>
          <p:cNvSpPr>
            <a:spLocks noChangeArrowheads="1"/>
          </p:cNvSpPr>
          <p:nvPr/>
        </p:nvSpPr>
        <p:spPr bwMode="auto">
          <a:xfrm>
            <a:off x="2679700" y="1027113"/>
            <a:ext cx="76200" cy="5105400"/>
          </a:xfrm>
          <a:prstGeom prst="rect">
            <a:avLst/>
          </a:prstGeom>
          <a:solidFill>
            <a:schemeClr val="hlink"/>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71694" name="AutoShape 151"/>
          <p:cNvSpPr>
            <a:spLocks noChangeArrowheads="1"/>
          </p:cNvSpPr>
          <p:nvPr/>
        </p:nvSpPr>
        <p:spPr bwMode="auto">
          <a:xfrm>
            <a:off x="7189788" y="5392738"/>
            <a:ext cx="546100" cy="330200"/>
          </a:xfrm>
          <a:prstGeom prst="leftArrow">
            <a:avLst>
              <a:gd name="adj1" fmla="val 50000"/>
              <a:gd name="adj2" fmla="val 41346"/>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Times New Roman" charset="0"/>
              <a:ea typeface="宋体" charset="0"/>
              <a:cs typeface="宋体" charset="0"/>
            </a:endParaRPr>
          </a:p>
        </p:txBody>
      </p:sp>
      <p:sp>
        <p:nvSpPr>
          <p:cNvPr id="77838" name="Rectangle 116"/>
          <p:cNvSpPr>
            <a:spLocks noChangeArrowheads="1"/>
          </p:cNvSpPr>
          <p:nvPr/>
        </p:nvSpPr>
        <p:spPr bwMode="auto">
          <a:xfrm>
            <a:off x="2763838" y="5492750"/>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96" name="Text Box 129"/>
          <p:cNvSpPr txBox="1">
            <a:spLocks noChangeArrowheads="1"/>
          </p:cNvSpPr>
          <p:nvPr/>
        </p:nvSpPr>
        <p:spPr bwMode="auto">
          <a:xfrm>
            <a:off x="3221038" y="5340350"/>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defRPr/>
            </a:pPr>
            <a:r>
              <a:rPr kumimoji="0" lang="en-US" altLang="zh-CN" sz="1600">
                <a:solidFill>
                  <a:schemeClr val="tx2"/>
                </a:solidFill>
                <a:latin typeface="黑体" charset="0"/>
                <a:ea typeface="黑体" charset="0"/>
                <a:cs typeface="黑体" charset="0"/>
              </a:rPr>
              <a:t>3.7</a:t>
            </a:r>
            <a:r>
              <a:rPr kumimoji="0" lang="zh-CN" altLang="en-US" sz="1600">
                <a:solidFill>
                  <a:schemeClr val="tx2"/>
                </a:solidFill>
                <a:latin typeface="黑体" charset="0"/>
                <a:ea typeface="黑体" charset="0"/>
                <a:cs typeface="黑体" charset="0"/>
              </a:rPr>
              <a:t>、</a:t>
            </a:r>
            <a:r>
              <a:rPr kumimoji="0" lang="en-US" altLang="zh-CN" sz="1600" b="1">
                <a:solidFill>
                  <a:schemeClr val="tx2"/>
                </a:solidFill>
                <a:latin typeface="黑体" charset="0"/>
                <a:ea typeface="黑体" charset="0"/>
                <a:cs typeface="黑体" charset="0"/>
              </a:rPr>
              <a:t>import</a:t>
            </a:r>
            <a:r>
              <a:rPr kumimoji="0" lang="zh-CN" altLang="en-US" sz="1600" b="1">
                <a:solidFill>
                  <a:schemeClr val="tx2"/>
                </a:solidFill>
                <a:latin typeface="黑体" charset="0"/>
                <a:ea typeface="黑体" charset="0"/>
                <a:cs typeface="黑体" charset="0"/>
              </a:rPr>
              <a:t>和包</a:t>
            </a:r>
          </a:p>
        </p:txBody>
      </p:sp>
      <p:sp>
        <p:nvSpPr>
          <p:cNvPr id="77840" name="Rectangle 143"/>
          <p:cNvSpPr>
            <a:spLocks noChangeArrowheads="1"/>
          </p:cNvSpPr>
          <p:nvPr/>
        </p:nvSpPr>
        <p:spPr bwMode="auto">
          <a:xfrm>
            <a:off x="2765425" y="3990975"/>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98" name="Text Box 144"/>
          <p:cNvSpPr txBox="1">
            <a:spLocks noChangeArrowheads="1"/>
          </p:cNvSpPr>
          <p:nvPr/>
        </p:nvSpPr>
        <p:spPr bwMode="auto">
          <a:xfrm>
            <a:off x="3222625" y="38385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3.5</a:t>
            </a:r>
            <a:r>
              <a:rPr kumimoji="0" lang="zh-CN" altLang="en-US" sz="1600">
                <a:solidFill>
                  <a:schemeClr val="tx2"/>
                </a:solidFill>
                <a:latin typeface="黑体" panose="02010609060101010101" pitchFamily="49" charset="-122"/>
                <a:ea typeface="黑体" panose="02010609060101010101" pitchFamily="49" charset="-122"/>
              </a:rPr>
              <a:t>、</a:t>
            </a:r>
            <a:r>
              <a:rPr kumimoji="0" lang="en-US" altLang="zh-CN" sz="1600" b="1">
                <a:solidFill>
                  <a:schemeClr val="tx2"/>
                </a:solidFill>
                <a:latin typeface="黑体" panose="02010609060101010101" pitchFamily="49" charset="-122"/>
                <a:ea typeface="黑体" panose="02010609060101010101" pitchFamily="49" charset="-122"/>
              </a:rPr>
              <a:t>static</a:t>
            </a:r>
            <a:r>
              <a:rPr kumimoji="0" lang="zh-CN" altLang="en-US" sz="1600" b="1">
                <a:solidFill>
                  <a:schemeClr val="tx2"/>
                </a:solidFill>
                <a:latin typeface="黑体" panose="02010609060101010101" pitchFamily="49" charset="-122"/>
                <a:ea typeface="黑体" panose="02010609060101010101" pitchFamily="49" charset="-122"/>
              </a:rPr>
              <a:t>关键字</a:t>
            </a:r>
          </a:p>
        </p:txBody>
      </p:sp>
      <p:sp>
        <p:nvSpPr>
          <p:cNvPr id="77842" name="Rectangle 143"/>
          <p:cNvSpPr>
            <a:spLocks noChangeArrowheads="1"/>
          </p:cNvSpPr>
          <p:nvPr/>
        </p:nvSpPr>
        <p:spPr bwMode="auto">
          <a:xfrm>
            <a:off x="2779713" y="478313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7843" name="Text Box 144"/>
          <p:cNvSpPr txBox="1">
            <a:spLocks noChangeArrowheads="1"/>
          </p:cNvSpPr>
          <p:nvPr/>
        </p:nvSpPr>
        <p:spPr bwMode="auto">
          <a:xfrm>
            <a:off x="3236913" y="463073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3.6</a:t>
            </a:r>
            <a:r>
              <a:rPr kumimoji="0" lang="zh-CN" altLang="en-US" sz="1600">
                <a:solidFill>
                  <a:schemeClr val="tx2"/>
                </a:solidFill>
                <a:latin typeface="黑体" panose="02010609060101010101" pitchFamily="49" charset="-122"/>
                <a:ea typeface="黑体" panose="02010609060101010101" pitchFamily="49" charset="-122"/>
              </a:rPr>
              <a:t>、</a:t>
            </a:r>
            <a:r>
              <a:rPr lang="en-US" altLang="zh-CN" sz="1600" b="1">
                <a:latin typeface="黑体" panose="02010609060101010101" pitchFamily="49" charset="-122"/>
              </a:rPr>
              <a:t>final</a:t>
            </a:r>
            <a:r>
              <a:rPr lang="zh-CN" altLang="en-US" sz="1600" b="1">
                <a:latin typeface="黑体" panose="02010609060101010101" pitchFamily="49" charset="-122"/>
              </a:rPr>
              <a:t>关键字</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700088" y="122238"/>
            <a:ext cx="7772400" cy="400050"/>
          </a:xfrm>
        </p:spPr>
        <p:txBody>
          <a:bodyPr/>
          <a:lstStyle/>
          <a:p>
            <a:pPr eaLnBrk="1" hangingPunct="1"/>
            <a:r>
              <a:rPr lang="zh-CN" altLang="en-US" sz="2000" b="1"/>
              <a:t>对象的基本概念</a:t>
            </a:r>
          </a:p>
        </p:txBody>
      </p:sp>
      <p:sp>
        <p:nvSpPr>
          <p:cNvPr id="8195" name="Rectangle 3"/>
          <p:cNvSpPr>
            <a:spLocks noGrp="1" noChangeArrowheads="1"/>
          </p:cNvSpPr>
          <p:nvPr>
            <p:ph type="body" idx="1"/>
          </p:nvPr>
        </p:nvSpPr>
        <p:spPr/>
        <p:txBody>
          <a:bodyPr/>
          <a:lstStyle/>
          <a:p>
            <a:pPr marL="0" indent="0" eaLnBrk="1" hangingPunct="1"/>
            <a:r>
              <a:rPr lang="zh-CN" altLang="en-US" b="1"/>
              <a:t>从程序设计的角度来看，事务的属性或特性可以用</a:t>
            </a:r>
            <a:r>
              <a:rPr lang="zh-CN" altLang="en-US" b="1">
                <a:solidFill>
                  <a:srgbClr val="0000CC"/>
                </a:solidFill>
              </a:rPr>
              <a:t>变量</a:t>
            </a:r>
            <a:r>
              <a:rPr lang="zh-CN" altLang="en-US" b="1"/>
              <a:t>来表示，行为或功能则用</a:t>
            </a:r>
            <a:r>
              <a:rPr lang="zh-CN" altLang="en-US" b="1">
                <a:solidFill>
                  <a:srgbClr val="0000CC"/>
                </a:solidFill>
              </a:rPr>
              <a:t>方法</a:t>
            </a:r>
            <a:r>
              <a:rPr lang="zh-CN" altLang="en-US" b="1"/>
              <a:t>来反映</a:t>
            </a:r>
          </a:p>
          <a:p>
            <a:pPr marL="0" indent="0" eaLnBrk="1" hangingPunct="1">
              <a:buFont typeface="Wingdings" panose="05000000000000000000" pitchFamily="2" charset="2"/>
              <a:buNone/>
            </a:pPr>
            <a:endParaRPr lang="en-US" altLang="zh-CN" b="1"/>
          </a:p>
          <a:p>
            <a:pPr marL="0" indent="0" eaLnBrk="1" hangingPunct="1"/>
            <a:r>
              <a:rPr lang="zh-CN" altLang="en-US" b="1"/>
              <a:t>面向对象的程序设计方法就是</a:t>
            </a:r>
            <a:r>
              <a:rPr lang="zh-CN" altLang="en-US" b="1">
                <a:solidFill>
                  <a:srgbClr val="0000CC"/>
                </a:solidFill>
              </a:rPr>
              <a:t>将客观事物抽象成为“类”</a:t>
            </a:r>
            <a:r>
              <a:rPr lang="zh-CN" altLang="en-US" b="1"/>
              <a:t>，并通过类的“</a:t>
            </a:r>
            <a:r>
              <a:rPr lang="zh-CN" altLang="en-US" b="1">
                <a:solidFill>
                  <a:srgbClr val="0000CC"/>
                </a:solidFill>
              </a:rPr>
              <a:t>继承</a:t>
            </a:r>
            <a:r>
              <a:rPr lang="zh-CN" altLang="en-US" b="1"/>
              <a:t>”实现软件的可扩充性和可重用性</a:t>
            </a:r>
          </a:p>
        </p:txBody>
      </p:sp>
    </p:spTree>
    <p:custDataLst>
      <p:tags r:id="rId1"/>
    </p:custData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2"/>
          <p:cNvSpPr>
            <a:spLocks noGrp="1" noChangeArrowheads="1"/>
          </p:cNvSpPr>
          <p:nvPr>
            <p:ph type="title"/>
          </p:nvPr>
        </p:nvSpPr>
        <p:spPr>
          <a:xfrm>
            <a:off x="700088" y="122238"/>
            <a:ext cx="7772400" cy="523875"/>
          </a:xfrm>
        </p:spPr>
        <p:txBody>
          <a:bodyPr/>
          <a:lstStyle/>
          <a:p>
            <a:pPr eaLnBrk="1" hangingPunct="1">
              <a:defRPr/>
            </a:pPr>
            <a:r>
              <a:rPr kumimoji="0" lang="en-US" altLang="zh-CN" sz="2800" dirty="0">
                <a:solidFill>
                  <a:schemeClr val="tx2"/>
                </a:solidFill>
                <a:cs typeface="+mj-cs"/>
              </a:rPr>
              <a:t>3.7</a:t>
            </a:r>
            <a:r>
              <a:rPr kumimoji="0" lang="zh-CN" altLang="en-US" sz="2800" dirty="0">
                <a:solidFill>
                  <a:schemeClr val="tx2"/>
                </a:solidFill>
                <a:cs typeface="+mj-cs"/>
              </a:rPr>
              <a:t>、</a:t>
            </a:r>
            <a:r>
              <a:rPr kumimoji="0" lang="en-US" altLang="zh-CN" sz="2800" b="1" dirty="0">
                <a:solidFill>
                  <a:schemeClr val="tx2"/>
                </a:solidFill>
                <a:cs typeface="+mj-cs"/>
              </a:rPr>
              <a:t>import</a:t>
            </a:r>
            <a:r>
              <a:rPr kumimoji="0" lang="zh-CN" altLang="en-US" sz="2800" b="1" dirty="0">
                <a:solidFill>
                  <a:schemeClr val="tx2"/>
                </a:solidFill>
                <a:cs typeface="+mj-cs"/>
              </a:rPr>
              <a:t>和包</a:t>
            </a:r>
          </a:p>
        </p:txBody>
      </p:sp>
      <p:sp>
        <p:nvSpPr>
          <p:cNvPr id="159748" name="Rectangle 3"/>
          <p:cNvSpPr>
            <a:spLocks noGrp="1" noChangeArrowheads="1"/>
          </p:cNvSpPr>
          <p:nvPr>
            <p:ph type="body" idx="1"/>
          </p:nvPr>
        </p:nvSpPr>
        <p:spPr>
          <a:xfrm>
            <a:off x="468313" y="1341438"/>
            <a:ext cx="8229600" cy="4608512"/>
          </a:xfrm>
        </p:spPr>
        <p:txBody>
          <a:bodyPr/>
          <a:lstStyle/>
          <a:p>
            <a:pPr eaLnBrk="1" hangingPunct="1"/>
            <a:r>
              <a:rPr lang="zh-CN" altLang="en-US" sz="2800" b="1"/>
              <a:t>包(</a:t>
            </a:r>
            <a:r>
              <a:rPr lang="en-US" altLang="zh-CN" sz="2800" b="1">
                <a:solidFill>
                  <a:schemeClr val="folHlink"/>
                </a:solidFill>
              </a:rPr>
              <a:t>package</a:t>
            </a:r>
            <a:r>
              <a:rPr lang="en-US" altLang="zh-CN" sz="2800" b="1"/>
              <a:t>)</a:t>
            </a:r>
            <a:r>
              <a:rPr lang="zh-CN" altLang="en-US" sz="2800" b="1"/>
              <a:t>是类的逻辑组织形式。</a:t>
            </a:r>
          </a:p>
          <a:p>
            <a:pPr eaLnBrk="1" hangingPunct="1"/>
            <a:r>
              <a:rPr lang="en-US" altLang="zh-CN" sz="2800" b="1"/>
              <a:t>Java</a:t>
            </a:r>
            <a:r>
              <a:rPr lang="zh-CN" altLang="en-US" sz="2800" b="1"/>
              <a:t>提供的用于程序开发的类就放在各种包中。也可以自己创建包。</a:t>
            </a:r>
          </a:p>
          <a:p>
            <a:pPr eaLnBrk="1" hangingPunct="1"/>
            <a:r>
              <a:rPr lang="zh-CN" altLang="en-US" sz="2800" b="1"/>
              <a:t>一般在创建项目时为了便于管理，源文件和字节码文件是分开保存在不同的目录中的。</a:t>
            </a:r>
          </a:p>
          <a:p>
            <a:pPr eaLnBrk="1" hangingPunct="1">
              <a:buFont typeface="Monotype Sorts" pitchFamily="1" charset="2"/>
              <a:buAutoNum type="circleNumDbPlain"/>
            </a:pPr>
            <a:r>
              <a:rPr lang="zh-CN" altLang="en-US" sz="2800" b="1"/>
              <a:t>项目的文件夹为</a:t>
            </a:r>
            <a:r>
              <a:rPr lang="en-US" altLang="zh-CN" sz="2800" b="1"/>
              <a:t>myproject;</a:t>
            </a:r>
          </a:p>
          <a:p>
            <a:pPr eaLnBrk="1" hangingPunct="1">
              <a:buFont typeface="Monotype Sorts" pitchFamily="1" charset="2"/>
              <a:buAutoNum type="circleNumDbPlain"/>
            </a:pPr>
            <a:r>
              <a:rPr lang="zh-CN" altLang="en-US" sz="2800" b="1"/>
              <a:t>源文件保存在</a:t>
            </a:r>
            <a:r>
              <a:rPr lang="en-US" altLang="zh-CN" sz="2800" b="1"/>
              <a:t>myproject</a:t>
            </a:r>
            <a:r>
              <a:rPr lang="zh-CN" altLang="en-US" sz="2800" b="1"/>
              <a:t>下的</a:t>
            </a:r>
            <a:r>
              <a:rPr lang="en-US" altLang="zh-CN" sz="2800" b="1"/>
              <a:t>src</a:t>
            </a:r>
            <a:r>
              <a:rPr lang="zh-CN" altLang="en-US" sz="2800" b="1"/>
              <a:t>文件夹中；</a:t>
            </a:r>
          </a:p>
          <a:p>
            <a:pPr eaLnBrk="1" hangingPunct="1">
              <a:buFont typeface="Monotype Sorts" pitchFamily="1" charset="2"/>
              <a:buAutoNum type="circleNumDbPlain"/>
            </a:pPr>
            <a:r>
              <a:rPr lang="zh-CN" altLang="en-US" sz="2800" b="1"/>
              <a:t>字节码文件保存在</a:t>
            </a:r>
            <a:r>
              <a:rPr lang="en-US" altLang="zh-CN" sz="2800" b="1"/>
              <a:t>myproject</a:t>
            </a:r>
            <a:r>
              <a:rPr lang="zh-CN" altLang="en-US" sz="2800" b="1"/>
              <a:t>下的</a:t>
            </a:r>
            <a:r>
              <a:rPr lang="en-US" altLang="zh-CN" sz="2800" b="1"/>
              <a:t>classes</a:t>
            </a:r>
            <a:r>
              <a:rPr lang="zh-CN" altLang="en-US" sz="2800" b="1"/>
              <a:t>文件夹中</a:t>
            </a:r>
          </a:p>
        </p:txBody>
      </p:sp>
    </p:spTree>
    <p:custDataLst>
      <p:tags r:id="rId1"/>
    </p:custData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2"/>
          <p:cNvSpPr>
            <a:spLocks noGrp="1" noChangeArrowheads="1"/>
          </p:cNvSpPr>
          <p:nvPr>
            <p:ph type="title"/>
          </p:nvPr>
        </p:nvSpPr>
        <p:spPr/>
        <p:txBody>
          <a:bodyPr/>
          <a:lstStyle/>
          <a:p>
            <a:pPr eaLnBrk="1" hangingPunct="1"/>
            <a:r>
              <a:rPr lang="en-US" altLang="zh-CN">
                <a:solidFill>
                  <a:schemeClr val="accent2"/>
                </a:solidFill>
              </a:rPr>
              <a:t>Java</a:t>
            </a:r>
            <a:r>
              <a:rPr lang="zh-CN" altLang="en-US">
                <a:solidFill>
                  <a:schemeClr val="accent2"/>
                </a:solidFill>
              </a:rPr>
              <a:t>的类和包</a:t>
            </a:r>
          </a:p>
        </p:txBody>
      </p:sp>
      <p:sp>
        <p:nvSpPr>
          <p:cNvPr id="73731" name="Rectangle 3"/>
          <p:cNvSpPr>
            <a:spLocks noGrp="1" noChangeArrowheads="1"/>
          </p:cNvSpPr>
          <p:nvPr>
            <p:ph type="body" idx="1"/>
          </p:nvPr>
        </p:nvSpPr>
        <p:spPr>
          <a:xfrm>
            <a:off x="609600" y="1268413"/>
            <a:ext cx="8066088" cy="4903787"/>
          </a:xfrm>
        </p:spPr>
        <p:txBody>
          <a:bodyPr/>
          <a:lstStyle/>
          <a:p>
            <a:pPr eaLnBrk="1" hangingPunct="1"/>
            <a:r>
              <a:rPr lang="en-US" altLang="zh-CN"/>
              <a:t>java</a:t>
            </a:r>
            <a:r>
              <a:rPr lang="zh-CN" altLang="en-US"/>
              <a:t>常用的包有：</a:t>
            </a:r>
          </a:p>
          <a:p>
            <a:pPr eaLnBrk="1" hangingPunct="1">
              <a:buFont typeface="Wingdings" panose="05000000000000000000" pitchFamily="2" charset="2"/>
              <a:buNone/>
            </a:pPr>
            <a:r>
              <a:rPr lang="en-US" altLang="zh-CN"/>
              <a:t>java.lang   </a:t>
            </a:r>
            <a:r>
              <a:rPr lang="zh-CN" altLang="en-US"/>
              <a:t>语言包，唯一一个不要把它明确引入程序的包</a:t>
            </a:r>
          </a:p>
          <a:p>
            <a:pPr eaLnBrk="1" hangingPunct="1">
              <a:buFont typeface="Wingdings" panose="05000000000000000000" pitchFamily="2" charset="2"/>
              <a:buNone/>
            </a:pPr>
            <a:r>
              <a:rPr lang="en-US" altLang="zh-CN"/>
              <a:t>java.util　      </a:t>
            </a:r>
            <a:r>
              <a:rPr lang="zh-CN" altLang="en-US"/>
              <a:t>实用包</a:t>
            </a:r>
          </a:p>
          <a:p>
            <a:pPr eaLnBrk="1" hangingPunct="1">
              <a:buFont typeface="Wingdings" panose="05000000000000000000" pitchFamily="2" charset="2"/>
              <a:buNone/>
            </a:pPr>
            <a:r>
              <a:rPr lang="en-US" altLang="zh-CN"/>
              <a:t>java.awt         </a:t>
            </a:r>
            <a:r>
              <a:rPr lang="zh-CN" altLang="en-US"/>
              <a:t>抽象窗口工具包</a:t>
            </a:r>
          </a:p>
          <a:p>
            <a:pPr eaLnBrk="1" hangingPunct="1">
              <a:buFont typeface="Wingdings" panose="05000000000000000000" pitchFamily="2" charset="2"/>
              <a:buNone/>
            </a:pPr>
            <a:r>
              <a:rPr lang="en-US" altLang="zh-CN"/>
              <a:t>java.text        </a:t>
            </a:r>
            <a:r>
              <a:rPr lang="zh-CN" altLang="en-US"/>
              <a:t>文本包</a:t>
            </a:r>
          </a:p>
          <a:p>
            <a:pPr eaLnBrk="1" hangingPunct="1">
              <a:buFont typeface="Wingdings" panose="05000000000000000000" pitchFamily="2" charset="2"/>
              <a:buNone/>
            </a:pPr>
            <a:r>
              <a:rPr lang="en-US" altLang="zh-CN"/>
              <a:t>java.io            </a:t>
            </a:r>
            <a:r>
              <a:rPr lang="zh-CN" altLang="en-US"/>
              <a:t>输入输出流的文件包</a:t>
            </a:r>
          </a:p>
          <a:p>
            <a:pPr eaLnBrk="1" hangingPunct="1">
              <a:buFont typeface="Wingdings" panose="05000000000000000000" pitchFamily="2" charset="2"/>
              <a:buNone/>
            </a:pPr>
            <a:r>
              <a:rPr lang="en-US" altLang="zh-CN"/>
              <a:t>java.applet    Applet</a:t>
            </a:r>
            <a:r>
              <a:rPr lang="zh-CN" altLang="en-US"/>
              <a:t>应用程序</a:t>
            </a:r>
          </a:p>
          <a:p>
            <a:pPr eaLnBrk="1" hangingPunct="1">
              <a:buFont typeface="Wingdings" panose="05000000000000000000" pitchFamily="2" charset="2"/>
              <a:buNone/>
            </a:pPr>
            <a:r>
              <a:rPr lang="en-US" altLang="zh-CN"/>
              <a:t>java.net         </a:t>
            </a:r>
            <a:r>
              <a:rPr lang="zh-CN" altLang="en-US"/>
              <a:t>网络功能</a:t>
            </a:r>
          </a:p>
        </p:txBody>
      </p:sp>
    </p:spTree>
    <p:custDataLst>
      <p:tags r:id="rId1"/>
    </p:custData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2"/>
          <p:cNvSpPr>
            <a:spLocks noGrp="1" noChangeArrowheads="1"/>
          </p:cNvSpPr>
          <p:nvPr>
            <p:ph type="title"/>
          </p:nvPr>
        </p:nvSpPr>
        <p:spPr/>
        <p:txBody>
          <a:bodyPr/>
          <a:lstStyle/>
          <a:p>
            <a:pPr eaLnBrk="1" hangingPunct="1"/>
            <a:r>
              <a:rPr lang="zh-CN" altLang="en-US" b="1"/>
              <a:t>包与文件夹</a:t>
            </a:r>
          </a:p>
        </p:txBody>
      </p:sp>
      <p:sp>
        <p:nvSpPr>
          <p:cNvPr id="74755" name="Rectangle 3"/>
          <p:cNvSpPr>
            <a:spLocks noGrp="1" noChangeArrowheads="1"/>
          </p:cNvSpPr>
          <p:nvPr>
            <p:ph type="body" idx="1"/>
          </p:nvPr>
        </p:nvSpPr>
        <p:spPr>
          <a:xfrm>
            <a:off x="395288" y="1196975"/>
            <a:ext cx="8229600" cy="5040313"/>
          </a:xfrm>
        </p:spPr>
        <p:txBody>
          <a:bodyPr/>
          <a:lstStyle/>
          <a:p>
            <a:pPr marL="0" indent="0" eaLnBrk="1" hangingPunct="1">
              <a:buClr>
                <a:srgbClr val="00FF00"/>
              </a:buClr>
              <a:buFont typeface="Wingdings" panose="05000000000000000000" pitchFamily="2" charset="2"/>
              <a:buChar char="v"/>
            </a:pPr>
            <a:r>
              <a:rPr lang="zh-CN" altLang="en-US" b="1"/>
              <a:t>在实际项目开发中，一般每个类都应该定义在某个包中。这样一方面易于管理，另一方面可以有效地防止命名冲突。包的名称一般按公司的域名反向书写。如：</a:t>
            </a:r>
            <a:r>
              <a:rPr lang="en-US" altLang="zh-CN" b="1"/>
              <a:t>com.misxp</a:t>
            </a:r>
          </a:p>
          <a:p>
            <a:pPr marL="0" indent="0" eaLnBrk="1" hangingPunct="1">
              <a:buClr>
                <a:srgbClr val="00FF00"/>
              </a:buClr>
              <a:buFont typeface="Wingdings" panose="05000000000000000000" pitchFamily="2" charset="2"/>
              <a:buChar char="v"/>
            </a:pPr>
            <a:r>
              <a:rPr lang="zh-CN" altLang="en-US" b="1"/>
              <a:t>如果一个类是这样定义的：</a:t>
            </a:r>
          </a:p>
          <a:p>
            <a:pPr lvl="1" eaLnBrk="1" hangingPunct="1">
              <a:buFont typeface="Wingdings" panose="05000000000000000000" pitchFamily="2" charset="2"/>
              <a:buNone/>
            </a:pPr>
            <a:r>
              <a:rPr lang="en-US" altLang="zh-CN"/>
              <a:t>package com.misxp;</a:t>
            </a:r>
          </a:p>
          <a:p>
            <a:pPr lvl="1" eaLnBrk="1" hangingPunct="1">
              <a:buFont typeface="Wingdings" panose="05000000000000000000" pitchFamily="2" charset="2"/>
              <a:buNone/>
            </a:pPr>
            <a:r>
              <a:rPr lang="en-US" altLang="zh-CN"/>
              <a:t>public class PackageExercise</a:t>
            </a:r>
          </a:p>
          <a:p>
            <a:pPr lvl="1" eaLnBrk="1" hangingPunct="1">
              <a:buFont typeface="Wingdings" panose="05000000000000000000" pitchFamily="2" charset="2"/>
              <a:buNone/>
            </a:pPr>
            <a:r>
              <a:rPr lang="en-US" altLang="zh-CN"/>
              <a:t>…</a:t>
            </a:r>
          </a:p>
          <a:p>
            <a:pPr marL="0" indent="0" eaLnBrk="1" hangingPunct="1">
              <a:buFont typeface="Wingdings" panose="05000000000000000000" pitchFamily="2" charset="2"/>
              <a:buNone/>
            </a:pPr>
            <a:r>
              <a:rPr lang="en-US" altLang="zh-CN"/>
              <a:t>      </a:t>
            </a:r>
            <a:r>
              <a:rPr lang="zh-CN" altLang="en-US"/>
              <a:t>那么这个类所在的文件</a:t>
            </a:r>
            <a:r>
              <a:rPr lang="en-US" altLang="zh-CN"/>
              <a:t>PackageExercise.java</a:t>
            </a:r>
            <a:r>
              <a:rPr lang="zh-CN" altLang="en-US"/>
              <a:t>应该保存在</a:t>
            </a:r>
            <a:r>
              <a:rPr lang="en-US" altLang="zh-CN"/>
              <a:t>myproject/src/</a:t>
            </a:r>
            <a:r>
              <a:rPr lang="en-US" altLang="zh-CN">
                <a:solidFill>
                  <a:srgbClr val="FF0000"/>
                </a:solidFill>
              </a:rPr>
              <a:t>com/misxp</a:t>
            </a:r>
            <a:r>
              <a:rPr lang="zh-CN" altLang="en-US"/>
              <a:t>下</a:t>
            </a:r>
          </a:p>
        </p:txBody>
      </p:sp>
    </p:spTree>
    <p:custDataLst>
      <p:tags r:id="rId1"/>
    </p:custData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p:cNvSpPr>
            <a:spLocks noGrp="1" noChangeArrowheads="1"/>
          </p:cNvSpPr>
          <p:nvPr>
            <p:ph type="title"/>
          </p:nvPr>
        </p:nvSpPr>
        <p:spPr/>
        <p:txBody>
          <a:bodyPr/>
          <a:lstStyle/>
          <a:p>
            <a:pPr eaLnBrk="1" hangingPunct="1"/>
            <a:r>
              <a:rPr lang="zh-CN" altLang="en-US"/>
              <a:t>包与文件夹</a:t>
            </a:r>
          </a:p>
        </p:txBody>
      </p:sp>
      <p:sp>
        <p:nvSpPr>
          <p:cNvPr id="162820" name="Rectangle 3"/>
          <p:cNvSpPr>
            <a:spLocks noGrp="1" noChangeArrowheads="1"/>
          </p:cNvSpPr>
          <p:nvPr>
            <p:ph type="body" idx="1"/>
          </p:nvPr>
        </p:nvSpPr>
        <p:spPr>
          <a:xfrm>
            <a:off x="457200" y="1600200"/>
            <a:ext cx="8686800" cy="4421188"/>
          </a:xfrm>
        </p:spPr>
        <p:txBody>
          <a:bodyPr/>
          <a:lstStyle/>
          <a:p>
            <a:pPr marL="0" indent="0" eaLnBrk="1" hangingPunct="1">
              <a:lnSpc>
                <a:spcPct val="90000"/>
              </a:lnSpc>
            </a:pPr>
            <a:r>
              <a:rPr lang="zh-CN" altLang="en-US" b="1"/>
              <a:t>它的编译好的字节码文件应该保存在</a:t>
            </a:r>
            <a:r>
              <a:rPr lang="en-US" altLang="zh-CN" b="1"/>
              <a:t>myproject/classes/</a:t>
            </a:r>
            <a:r>
              <a:rPr lang="en-US" altLang="zh-CN" b="1">
                <a:solidFill>
                  <a:srgbClr val="FF0000"/>
                </a:solidFill>
              </a:rPr>
              <a:t>com/misxp</a:t>
            </a:r>
            <a:r>
              <a:rPr lang="zh-CN" altLang="en-US" b="1"/>
              <a:t>下</a:t>
            </a:r>
          </a:p>
          <a:p>
            <a:pPr marL="0" indent="0" eaLnBrk="1" hangingPunct="1">
              <a:lnSpc>
                <a:spcPct val="90000"/>
              </a:lnSpc>
            </a:pPr>
            <a:endParaRPr lang="zh-CN" altLang="en-US" b="1"/>
          </a:p>
          <a:p>
            <a:pPr marL="0" indent="0" eaLnBrk="1" hangingPunct="1">
              <a:lnSpc>
                <a:spcPct val="90000"/>
              </a:lnSpc>
            </a:pPr>
            <a:r>
              <a:rPr lang="zh-CN" altLang="en-US" b="1"/>
              <a:t>也可以根据实际情况，定义存放字节码的文件夹，如在</a:t>
            </a:r>
            <a:r>
              <a:rPr lang="en-US" altLang="zh-CN" b="1"/>
              <a:t>eclipse</a:t>
            </a:r>
            <a:r>
              <a:rPr lang="zh-CN" altLang="en-US" b="1"/>
              <a:t>中</a:t>
            </a:r>
            <a:r>
              <a:rPr lang="en-US" altLang="zh-CN" b="1"/>
              <a:t>myproject/bin/</a:t>
            </a:r>
            <a:r>
              <a:rPr lang="en-US" altLang="zh-CN" b="1">
                <a:solidFill>
                  <a:srgbClr val="FF0000"/>
                </a:solidFill>
              </a:rPr>
              <a:t>com/misxp</a:t>
            </a:r>
            <a:r>
              <a:rPr lang="zh-CN" altLang="en-US" b="1"/>
              <a:t>下</a:t>
            </a:r>
          </a:p>
          <a:p>
            <a:pPr marL="0" indent="0" eaLnBrk="1" hangingPunct="1">
              <a:lnSpc>
                <a:spcPct val="90000"/>
              </a:lnSpc>
              <a:buFont typeface="Wingdings" panose="05000000000000000000" pitchFamily="2" charset="2"/>
              <a:buNone/>
            </a:pPr>
            <a:endParaRPr lang="zh-CN" altLang="en-US" b="1"/>
          </a:p>
        </p:txBody>
      </p:sp>
    </p:spTree>
    <p:custDataLst>
      <p:tags r:id="rId1"/>
    </p:custData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p:cNvSpPr>
            <a:spLocks noGrp="1" noChangeArrowheads="1"/>
          </p:cNvSpPr>
          <p:nvPr>
            <p:ph type="title"/>
          </p:nvPr>
        </p:nvSpPr>
        <p:spPr/>
        <p:txBody>
          <a:bodyPr/>
          <a:lstStyle/>
          <a:p>
            <a:pPr eaLnBrk="1" hangingPunct="1"/>
            <a:r>
              <a:rPr lang="zh-CN" altLang="en-US" b="1"/>
              <a:t>引用</a:t>
            </a:r>
            <a:r>
              <a:rPr lang="en-US" altLang="zh-CN" b="1"/>
              <a:t>Java</a:t>
            </a:r>
            <a:r>
              <a:rPr lang="zh-CN" altLang="en-US" b="1"/>
              <a:t>定义的包</a:t>
            </a:r>
          </a:p>
        </p:txBody>
      </p:sp>
      <p:sp>
        <p:nvSpPr>
          <p:cNvPr id="76803" name="Rectangle 3"/>
          <p:cNvSpPr>
            <a:spLocks noGrp="1" noChangeArrowheads="1"/>
          </p:cNvSpPr>
          <p:nvPr>
            <p:ph type="body" idx="1"/>
          </p:nvPr>
        </p:nvSpPr>
        <p:spPr>
          <a:xfrm>
            <a:off x="539750" y="1628775"/>
            <a:ext cx="8229600" cy="3598863"/>
          </a:xfrm>
        </p:spPr>
        <p:txBody>
          <a:bodyPr/>
          <a:lstStyle/>
          <a:p>
            <a:pPr eaLnBrk="1" hangingPunct="1">
              <a:lnSpc>
                <a:spcPct val="90000"/>
              </a:lnSpc>
              <a:buFont typeface="Wingdings" panose="05000000000000000000" pitchFamily="2" charset="2"/>
              <a:buNone/>
            </a:pPr>
            <a:r>
              <a:rPr lang="zh-CN" altLang="en-US"/>
              <a:t>如果要使用</a:t>
            </a:r>
            <a:r>
              <a:rPr lang="en-US" altLang="zh-CN"/>
              <a:t>Java</a:t>
            </a:r>
            <a:r>
              <a:rPr lang="zh-CN" altLang="en-US"/>
              <a:t>类中的包，要在源程序中用</a:t>
            </a:r>
            <a:r>
              <a:rPr lang="en-US" altLang="zh-CN"/>
              <a:t>import</a:t>
            </a:r>
            <a:r>
              <a:rPr lang="zh-CN" altLang="en-US"/>
              <a:t>语句导入。</a:t>
            </a:r>
          </a:p>
          <a:p>
            <a:pPr eaLnBrk="1" hangingPunct="1">
              <a:lnSpc>
                <a:spcPct val="90000"/>
              </a:lnSpc>
              <a:buFont typeface="Wingdings" panose="05000000000000000000" pitchFamily="2" charset="2"/>
              <a:buNone/>
            </a:pPr>
            <a:r>
              <a:rPr lang="en-US" altLang="zh-CN">
                <a:solidFill>
                  <a:schemeClr val="hlink"/>
                </a:solidFill>
              </a:rPr>
              <a:t>   import &lt;</a:t>
            </a:r>
            <a:r>
              <a:rPr lang="zh-CN" altLang="en-US">
                <a:solidFill>
                  <a:schemeClr val="hlink"/>
                </a:solidFill>
              </a:rPr>
              <a:t>包名1&gt;[.&lt;包名2&gt;[.&lt;包名3&gt;……]].&lt;类名&gt;|*;</a:t>
            </a:r>
          </a:p>
          <a:p>
            <a:pPr eaLnBrk="1" hangingPunct="1">
              <a:lnSpc>
                <a:spcPct val="90000"/>
              </a:lnSpc>
              <a:buFont typeface="Wingdings" panose="05000000000000000000" pitchFamily="2" charset="2"/>
              <a:buNone/>
            </a:pPr>
            <a:r>
              <a:rPr lang="zh-CN" altLang="en-US"/>
              <a:t>如果有多个包或类,用“.”分割，“*”表示包中所有的类。</a:t>
            </a:r>
          </a:p>
          <a:p>
            <a:pPr eaLnBrk="1" hangingPunct="1">
              <a:lnSpc>
                <a:spcPct val="90000"/>
              </a:lnSpc>
              <a:buFont typeface="Wingdings" panose="05000000000000000000" pitchFamily="2" charset="2"/>
              <a:buNone/>
            </a:pPr>
            <a:r>
              <a:rPr lang="zh-CN" altLang="en-US"/>
              <a:t>如：</a:t>
            </a:r>
          </a:p>
          <a:p>
            <a:pPr eaLnBrk="1" hangingPunct="1">
              <a:lnSpc>
                <a:spcPct val="90000"/>
              </a:lnSpc>
              <a:buFont typeface="Wingdings" panose="05000000000000000000" pitchFamily="2" charset="2"/>
              <a:buNone/>
            </a:pPr>
            <a:r>
              <a:rPr lang="en-US" altLang="zh-CN"/>
              <a:t>import java.applet.Applet;//</a:t>
            </a:r>
            <a:r>
              <a:rPr lang="zh-CN" altLang="en-US"/>
              <a:t>导入</a:t>
            </a:r>
            <a:r>
              <a:rPr lang="en-US" altLang="zh-CN"/>
              <a:t>Java.applet</a:t>
            </a:r>
            <a:r>
              <a:rPr lang="zh-CN" altLang="en-US"/>
              <a:t>包中的</a:t>
            </a:r>
            <a:r>
              <a:rPr lang="en-US" altLang="zh-CN"/>
              <a:t>Applet</a:t>
            </a:r>
            <a:r>
              <a:rPr lang="zh-CN" altLang="en-US"/>
              <a:t>类</a:t>
            </a:r>
          </a:p>
          <a:p>
            <a:pPr eaLnBrk="1" hangingPunct="1">
              <a:lnSpc>
                <a:spcPct val="90000"/>
              </a:lnSpc>
              <a:buFont typeface="Wingdings" panose="05000000000000000000" pitchFamily="2" charset="2"/>
              <a:buNone/>
            </a:pPr>
            <a:r>
              <a:rPr lang="en-US" altLang="zh-CN"/>
              <a:t>import java.awt.*            //</a:t>
            </a:r>
            <a:r>
              <a:rPr lang="zh-CN" altLang="en-US"/>
              <a:t>导入</a:t>
            </a:r>
            <a:r>
              <a:rPr lang="en-US" altLang="zh-CN"/>
              <a:t>Java.awt</a:t>
            </a:r>
            <a:r>
              <a:rPr lang="zh-CN" altLang="en-US"/>
              <a:t>包中所有的类</a:t>
            </a:r>
          </a:p>
          <a:p>
            <a:pPr eaLnBrk="1" hangingPunct="1">
              <a:lnSpc>
                <a:spcPct val="90000"/>
              </a:lnSpc>
              <a:buFont typeface="Wingdings" panose="05000000000000000000" pitchFamily="2" charset="2"/>
              <a:buNone/>
            </a:pPr>
            <a:endParaRPr lang="zh-CN" altLang="en-US"/>
          </a:p>
        </p:txBody>
      </p:sp>
    </p:spTree>
    <p:custDataLst>
      <p:tags r:id="rId1"/>
    </p:custData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2"/>
          <p:cNvSpPr>
            <a:spLocks noGrp="1" noChangeArrowheads="1"/>
          </p:cNvSpPr>
          <p:nvPr>
            <p:ph type="title"/>
          </p:nvPr>
        </p:nvSpPr>
        <p:spPr/>
        <p:txBody>
          <a:bodyPr/>
          <a:lstStyle/>
          <a:p>
            <a:pPr eaLnBrk="1" hangingPunct="1"/>
            <a:r>
              <a:rPr lang="zh-CN" altLang="en-US" b="1"/>
              <a:t>自定义包</a:t>
            </a:r>
          </a:p>
        </p:txBody>
      </p:sp>
      <p:sp>
        <p:nvSpPr>
          <p:cNvPr id="77827" name="Rectangle 3"/>
          <p:cNvSpPr>
            <a:spLocks noGrp="1" noChangeArrowheads="1"/>
          </p:cNvSpPr>
          <p:nvPr>
            <p:ph type="body" idx="1"/>
          </p:nvPr>
        </p:nvSpPr>
        <p:spPr>
          <a:xfrm>
            <a:off x="546100" y="1100138"/>
            <a:ext cx="8207375" cy="4752975"/>
          </a:xfrm>
        </p:spPr>
        <p:txBody>
          <a:bodyPr/>
          <a:lstStyle/>
          <a:p>
            <a:pPr marL="0" indent="0" eaLnBrk="1" hangingPunct="1">
              <a:buClr>
                <a:srgbClr val="00FF00"/>
              </a:buClr>
              <a:buFont typeface="Wingdings" panose="05000000000000000000" pitchFamily="2" charset="2"/>
              <a:buChar char="v"/>
            </a:pPr>
            <a:r>
              <a:rPr lang="zh-CN" altLang="en-US" sz="2800" b="1"/>
              <a:t>如果在程序中没有声明包，类就放在默认的包中，这个包是没有名字的。默认包适用于小的程序，如果程序比较大，就需要创建自己的包。</a:t>
            </a:r>
          </a:p>
          <a:p>
            <a:pPr marL="0" indent="0" eaLnBrk="1" hangingPunct="1">
              <a:buClr>
                <a:srgbClr val="00FF00"/>
              </a:buClr>
              <a:buFont typeface="Wingdings" panose="05000000000000000000" pitchFamily="2" charset="2"/>
              <a:buChar char="v"/>
            </a:pPr>
            <a:r>
              <a:rPr lang="zh-CN" altLang="en-US" sz="2800" b="1"/>
              <a:t>声明包的格式</a:t>
            </a:r>
          </a:p>
          <a:p>
            <a:pPr marL="0" indent="0" eaLnBrk="1" hangingPunct="1">
              <a:buFont typeface="Wingdings" panose="05000000000000000000" pitchFamily="2" charset="2"/>
              <a:buNone/>
            </a:pPr>
            <a:r>
              <a:rPr lang="en-US" altLang="zh-CN" sz="2800" b="1">
                <a:solidFill>
                  <a:schemeClr val="folHlink"/>
                </a:solidFill>
              </a:rPr>
              <a:t>    package &lt;</a:t>
            </a:r>
            <a:r>
              <a:rPr lang="zh-CN" altLang="en-US" sz="2800" b="1">
                <a:solidFill>
                  <a:schemeClr val="folHlink"/>
                </a:solidFill>
              </a:rPr>
              <a:t>包名&gt;;</a:t>
            </a:r>
          </a:p>
          <a:p>
            <a:pPr marL="0" indent="0" eaLnBrk="1" hangingPunct="1">
              <a:buClr>
                <a:srgbClr val="00FF00"/>
              </a:buClr>
              <a:buFont typeface="Wingdings" panose="05000000000000000000" pitchFamily="2" charset="2"/>
              <a:buChar char="v"/>
            </a:pPr>
            <a:r>
              <a:rPr lang="zh-CN" altLang="en-US" sz="2800" b="1"/>
              <a:t>声明一个包的语句要写在</a:t>
            </a:r>
            <a:r>
              <a:rPr lang="zh-CN" altLang="en-US" sz="2800" b="1">
                <a:solidFill>
                  <a:srgbClr val="FF0000"/>
                </a:solidFill>
              </a:rPr>
              <a:t>源程序文件的第一行</a:t>
            </a:r>
            <a:r>
              <a:rPr lang="zh-CN" altLang="en-US" sz="2800" b="1"/>
              <a:t>。</a:t>
            </a:r>
          </a:p>
          <a:p>
            <a:pPr marL="0" indent="0" eaLnBrk="1" hangingPunct="1">
              <a:buClr>
                <a:srgbClr val="00FF00"/>
              </a:buClr>
              <a:buFont typeface="Wingdings" panose="05000000000000000000" pitchFamily="2" charset="2"/>
              <a:buChar char="v"/>
            </a:pPr>
            <a:r>
              <a:rPr lang="zh-CN" altLang="en-US" sz="2800" b="1"/>
              <a:t>存放位置</a:t>
            </a:r>
          </a:p>
          <a:p>
            <a:pPr marL="0" indent="0" eaLnBrk="1" hangingPunct="1">
              <a:buFont typeface="Wingdings" panose="05000000000000000000" pitchFamily="2" charset="2"/>
              <a:buNone/>
            </a:pPr>
            <a:r>
              <a:rPr lang="zh-CN" altLang="en-US" sz="2800" b="1"/>
              <a:t>    在运行目录下创建一个和包同名的文件夹（字母大小写也一样），将编译产生的.</a:t>
            </a:r>
            <a:r>
              <a:rPr lang="en-US" altLang="zh-CN" sz="2800" b="1"/>
              <a:t>class</a:t>
            </a:r>
            <a:r>
              <a:rPr lang="zh-CN" altLang="en-US" sz="2800" b="1"/>
              <a:t>文件放到此文件夹中。</a:t>
            </a:r>
          </a:p>
        </p:txBody>
      </p:sp>
    </p:spTree>
    <p:custDataLst>
      <p:tags r:id="rId1"/>
    </p:custData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2"/>
          <p:cNvSpPr>
            <a:spLocks noGrp="1" noChangeArrowheads="1"/>
          </p:cNvSpPr>
          <p:nvPr>
            <p:ph type="title"/>
          </p:nvPr>
        </p:nvSpPr>
        <p:spPr/>
        <p:txBody>
          <a:bodyPr/>
          <a:lstStyle/>
          <a:p>
            <a:pPr eaLnBrk="1" hangingPunct="1"/>
            <a:r>
              <a:rPr lang="zh-CN" altLang="en-US" b="1"/>
              <a:t>引用包中的类</a:t>
            </a:r>
          </a:p>
        </p:txBody>
      </p:sp>
      <p:sp>
        <p:nvSpPr>
          <p:cNvPr id="78851" name="Rectangle 3"/>
          <p:cNvSpPr>
            <a:spLocks noGrp="1" noChangeArrowheads="1"/>
          </p:cNvSpPr>
          <p:nvPr>
            <p:ph type="body" idx="1"/>
          </p:nvPr>
        </p:nvSpPr>
        <p:spPr>
          <a:xfrm>
            <a:off x="468313" y="1125538"/>
            <a:ext cx="8229600" cy="4895850"/>
          </a:xfrm>
        </p:spPr>
        <p:txBody>
          <a:bodyPr/>
          <a:lstStyle/>
          <a:p>
            <a:pPr eaLnBrk="1" hangingPunct="1">
              <a:lnSpc>
                <a:spcPct val="80000"/>
              </a:lnSpc>
              <a:buFont typeface="Wingdings" panose="05000000000000000000" pitchFamily="2" charset="2"/>
              <a:buChar char="ü"/>
            </a:pPr>
            <a:r>
              <a:rPr lang="zh-CN" altLang="en-US" sz="2600"/>
              <a:t>如果引用其它包中的类，可用</a:t>
            </a:r>
            <a:r>
              <a:rPr lang="en-US" altLang="zh-CN" sz="2600"/>
              <a:t>import</a:t>
            </a:r>
            <a:r>
              <a:rPr lang="zh-CN" altLang="en-US" sz="2600"/>
              <a:t>语句</a:t>
            </a:r>
          </a:p>
          <a:p>
            <a:pPr eaLnBrk="1" hangingPunct="1">
              <a:lnSpc>
                <a:spcPct val="80000"/>
              </a:lnSpc>
              <a:buFont typeface="Wingdings" panose="05000000000000000000" pitchFamily="2" charset="2"/>
              <a:buNone/>
            </a:pPr>
            <a:endParaRPr lang="zh-CN" altLang="en-US" sz="1200"/>
          </a:p>
          <a:p>
            <a:pPr eaLnBrk="1" hangingPunct="1">
              <a:lnSpc>
                <a:spcPct val="80000"/>
              </a:lnSpc>
              <a:buFont typeface="Wingdings" panose="05000000000000000000" pitchFamily="2" charset="2"/>
              <a:buChar char="ü"/>
            </a:pPr>
            <a:r>
              <a:rPr lang="zh-CN" altLang="en-US" sz="2600"/>
              <a:t>包路径的层次结构</a:t>
            </a:r>
          </a:p>
          <a:p>
            <a:pPr eaLnBrk="1" hangingPunct="1">
              <a:lnSpc>
                <a:spcPct val="80000"/>
              </a:lnSpc>
              <a:buFont typeface="Wingdings" panose="05000000000000000000" pitchFamily="2" charset="2"/>
              <a:buNone/>
            </a:pPr>
            <a:r>
              <a:rPr lang="zh-CN" altLang="en-US" sz="2600"/>
              <a:t>    包对应于一个文件夹，而类则是文件夹中的一个文件。包路径也可以有层次结构，如：</a:t>
            </a:r>
          </a:p>
          <a:p>
            <a:pPr eaLnBrk="1" hangingPunct="1">
              <a:lnSpc>
                <a:spcPct val="80000"/>
              </a:lnSpc>
              <a:buFont typeface="Wingdings" panose="05000000000000000000" pitchFamily="2" charset="2"/>
              <a:buNone/>
            </a:pPr>
            <a:r>
              <a:rPr lang="en-US" altLang="zh-CN" sz="2600"/>
              <a:t>          package firstpackage.package1</a:t>
            </a:r>
          </a:p>
          <a:p>
            <a:pPr eaLnBrk="1" hangingPunct="1">
              <a:lnSpc>
                <a:spcPct val="80000"/>
              </a:lnSpc>
              <a:buFont typeface="Wingdings" panose="05000000000000000000" pitchFamily="2" charset="2"/>
              <a:buNone/>
            </a:pPr>
            <a:r>
              <a:rPr lang="zh-CN" altLang="en-US" sz="2600"/>
              <a:t>    用“.”将包的名字分开，形成包路径的层次，      </a:t>
            </a:r>
          </a:p>
          <a:p>
            <a:pPr eaLnBrk="1" hangingPunct="1">
              <a:lnSpc>
                <a:spcPct val="80000"/>
              </a:lnSpc>
              <a:buFont typeface="Wingdings" panose="05000000000000000000" pitchFamily="2" charset="2"/>
              <a:buNone/>
            </a:pPr>
            <a:r>
              <a:rPr lang="en-US" altLang="zh-CN" sz="2600"/>
              <a:t>          package1</a:t>
            </a:r>
            <a:r>
              <a:rPr lang="zh-CN" altLang="en-US" sz="2600"/>
              <a:t>是</a:t>
            </a:r>
            <a:r>
              <a:rPr lang="en-US" altLang="zh-CN" sz="2600"/>
              <a:t>firstpackage</a:t>
            </a:r>
            <a:r>
              <a:rPr lang="zh-CN" altLang="en-US" sz="2600"/>
              <a:t>文件夹的子文件夹。</a:t>
            </a:r>
          </a:p>
          <a:p>
            <a:pPr eaLnBrk="1" hangingPunct="1">
              <a:lnSpc>
                <a:spcPct val="80000"/>
              </a:lnSpc>
              <a:buFont typeface="Wingdings" panose="05000000000000000000" pitchFamily="2" charset="2"/>
              <a:buNone/>
            </a:pPr>
            <a:endParaRPr lang="zh-CN" altLang="en-US" sz="1200"/>
          </a:p>
          <a:p>
            <a:pPr eaLnBrk="1" hangingPunct="1">
              <a:lnSpc>
                <a:spcPct val="80000"/>
              </a:lnSpc>
              <a:buFont typeface="Wingdings" panose="05000000000000000000" pitchFamily="2" charset="2"/>
              <a:buChar char="ü"/>
            </a:pPr>
            <a:r>
              <a:rPr lang="en-US" altLang="zh-CN" sz="2600"/>
              <a:t>Java</a:t>
            </a:r>
            <a:r>
              <a:rPr lang="zh-CN" altLang="en-US" sz="2600"/>
              <a:t>源程序文件的结构，一个</a:t>
            </a:r>
            <a:r>
              <a:rPr lang="en-US" altLang="zh-CN" sz="2600"/>
              <a:t>Java</a:t>
            </a:r>
            <a:r>
              <a:rPr lang="zh-CN" altLang="en-US" sz="2600"/>
              <a:t>的源程序文件依次有以下部分：</a:t>
            </a:r>
          </a:p>
          <a:p>
            <a:pPr eaLnBrk="1" hangingPunct="1">
              <a:lnSpc>
                <a:spcPct val="80000"/>
              </a:lnSpc>
              <a:buFont typeface="Wingdings" panose="05000000000000000000" pitchFamily="2" charset="2"/>
              <a:buNone/>
            </a:pPr>
            <a:r>
              <a:rPr lang="zh-CN" altLang="en-US" sz="2600">
                <a:solidFill>
                  <a:schemeClr val="hlink"/>
                </a:solidFill>
              </a:rPr>
              <a:t>         </a:t>
            </a:r>
            <a:r>
              <a:rPr lang="zh-CN" altLang="en-US" sz="2600">
                <a:solidFill>
                  <a:srgbClr val="FF0000"/>
                </a:solidFill>
              </a:rPr>
              <a:t>包的声明语句 </a:t>
            </a:r>
            <a:r>
              <a:rPr lang="en-US" altLang="zh-CN" sz="2600">
                <a:solidFill>
                  <a:srgbClr val="FF0000"/>
                </a:solidFill>
              </a:rPr>
              <a:t>(package…)</a:t>
            </a:r>
          </a:p>
          <a:p>
            <a:pPr eaLnBrk="1" hangingPunct="1">
              <a:lnSpc>
                <a:spcPct val="80000"/>
              </a:lnSpc>
              <a:buFont typeface="Wingdings" panose="05000000000000000000" pitchFamily="2" charset="2"/>
              <a:buNone/>
            </a:pPr>
            <a:r>
              <a:rPr lang="zh-CN" altLang="en-US" sz="2600">
                <a:solidFill>
                  <a:srgbClr val="FF0000"/>
                </a:solidFill>
              </a:rPr>
              <a:t>         包的导入语句 </a:t>
            </a:r>
            <a:r>
              <a:rPr lang="en-US" altLang="zh-CN" sz="2600">
                <a:solidFill>
                  <a:srgbClr val="FF0000"/>
                </a:solidFill>
              </a:rPr>
              <a:t>(import …)</a:t>
            </a:r>
          </a:p>
          <a:p>
            <a:pPr eaLnBrk="1" hangingPunct="1">
              <a:lnSpc>
                <a:spcPct val="80000"/>
              </a:lnSpc>
              <a:buFont typeface="Wingdings" panose="05000000000000000000" pitchFamily="2" charset="2"/>
              <a:buNone/>
            </a:pPr>
            <a:r>
              <a:rPr lang="zh-CN" altLang="en-US" sz="2600">
                <a:solidFill>
                  <a:srgbClr val="FF0000"/>
                </a:solidFill>
              </a:rPr>
              <a:t>         类的声明        </a:t>
            </a:r>
            <a:r>
              <a:rPr lang="en-US" altLang="zh-CN" sz="2600">
                <a:solidFill>
                  <a:srgbClr val="FF0000"/>
                </a:solidFill>
              </a:rPr>
              <a:t>(public class …)</a:t>
            </a:r>
          </a:p>
        </p:txBody>
      </p:sp>
    </p:spTree>
    <p:custDataLst>
      <p:tags r:id="rId1"/>
    </p:custData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2"/>
          <p:cNvSpPr>
            <a:spLocks noGrp="1" noChangeArrowheads="1"/>
          </p:cNvSpPr>
          <p:nvPr>
            <p:ph type="title"/>
          </p:nvPr>
        </p:nvSpPr>
        <p:spPr/>
        <p:txBody>
          <a:bodyPr/>
          <a:lstStyle/>
          <a:p>
            <a:pPr eaLnBrk="1" hangingPunct="1"/>
            <a:r>
              <a:rPr lang="zh-CN" altLang="en-US" b="1"/>
              <a:t>包和访问权限</a:t>
            </a:r>
          </a:p>
        </p:txBody>
      </p:sp>
      <p:sp>
        <p:nvSpPr>
          <p:cNvPr id="166916" name="Rectangle 3"/>
          <p:cNvSpPr>
            <a:spLocks noGrp="1" noChangeArrowheads="1"/>
          </p:cNvSpPr>
          <p:nvPr>
            <p:ph type="body" idx="1"/>
          </p:nvPr>
        </p:nvSpPr>
        <p:spPr>
          <a:xfrm>
            <a:off x="468313" y="1268413"/>
            <a:ext cx="8424862" cy="4897437"/>
          </a:xfrm>
        </p:spPr>
        <p:txBody>
          <a:bodyPr/>
          <a:lstStyle/>
          <a:p>
            <a:pPr marL="0" indent="0" eaLnBrk="1" hangingPunct="1"/>
            <a:r>
              <a:rPr lang="zh-CN" altLang="en-US" sz="2800"/>
              <a:t>一个包中只有访问权限为</a:t>
            </a:r>
            <a:r>
              <a:rPr lang="en-US" altLang="zh-CN" sz="2800"/>
              <a:t>public</a:t>
            </a:r>
            <a:r>
              <a:rPr lang="zh-CN" altLang="en-US" sz="2800"/>
              <a:t>的类才能被其它包引用（创建此类的对象），其它有默认访问权限的类只能在同一包中使用。</a:t>
            </a:r>
          </a:p>
          <a:p>
            <a:pPr marL="0" indent="0" eaLnBrk="1" hangingPunct="1">
              <a:buFont typeface="Wingdings" panose="05000000000000000000" pitchFamily="2" charset="2"/>
              <a:buNone/>
            </a:pPr>
            <a:endParaRPr lang="zh-CN" altLang="en-US" sz="2000"/>
          </a:p>
          <a:p>
            <a:pPr marL="0" indent="0" eaLnBrk="1" hangingPunct="1"/>
            <a:r>
              <a:rPr lang="zh-CN" altLang="en-US" sz="2800"/>
              <a:t>在不同包中类成员的访问权限。</a:t>
            </a:r>
          </a:p>
          <a:p>
            <a:pPr marL="0" indent="0" eaLnBrk="1" hangingPunct="1">
              <a:buFont typeface="Wingdings" panose="05000000000000000000" pitchFamily="2" charset="2"/>
              <a:buChar char="ü"/>
            </a:pPr>
            <a:r>
              <a:rPr lang="en-US" altLang="zh-CN" sz="2800"/>
              <a:t>public</a:t>
            </a:r>
            <a:r>
              <a:rPr lang="zh-CN" altLang="en-US" sz="2800"/>
              <a:t>类的</a:t>
            </a:r>
            <a:r>
              <a:rPr lang="en-US" altLang="zh-CN" sz="2800"/>
              <a:t>public</a:t>
            </a:r>
            <a:r>
              <a:rPr lang="zh-CN" altLang="en-US" sz="2800"/>
              <a:t>成员可以被其它包的代码访问。它的</a:t>
            </a:r>
            <a:r>
              <a:rPr lang="en-US" altLang="zh-CN" sz="2800"/>
              <a:t>protected</a:t>
            </a:r>
            <a:r>
              <a:rPr lang="zh-CN" altLang="en-US" sz="2800"/>
              <a:t>成员可以被由它派生的其它包中的子类访问。</a:t>
            </a:r>
          </a:p>
          <a:p>
            <a:pPr marL="0" indent="0" eaLnBrk="1" hangingPunct="1">
              <a:buFont typeface="Wingdings" panose="05000000000000000000" pitchFamily="2" charset="2"/>
              <a:buChar char="ü"/>
            </a:pPr>
            <a:r>
              <a:rPr lang="zh-CN" altLang="en-US" sz="2800"/>
              <a:t>默认访问权限类的成员，不能被其它包的代码访问</a:t>
            </a:r>
            <a:r>
              <a:rPr lang="zh-CN" altLang="en-US"/>
              <a:t> </a:t>
            </a:r>
          </a:p>
        </p:txBody>
      </p:sp>
    </p:spTree>
    <p:custDataLst>
      <p:tags r:id="rId1"/>
    </p:custData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89" name="Object 37"/>
          <p:cNvGraphicFramePr>
            <a:graphicFrameLocks noChangeAspect="1"/>
          </p:cNvGraphicFramePr>
          <p:nvPr/>
        </p:nvGraphicFramePr>
        <p:xfrm>
          <a:off x="4932363" y="311150"/>
          <a:ext cx="3727450" cy="5614988"/>
        </p:xfrm>
        <a:graphic>
          <a:graphicData uri="http://schemas.openxmlformats.org/presentationml/2006/ole">
            <mc:AlternateContent xmlns:mc="http://schemas.openxmlformats.org/markup-compatibility/2006">
              <mc:Choice xmlns:v="urn:schemas-microsoft-com:vml" Requires="v">
                <p:oleObj spid="_x0000_s89117" name="Visio" r:id="rId4" imgW="2755900" imgH="4203700" progId="Visio.Drawing.11">
                  <p:embed/>
                </p:oleObj>
              </mc:Choice>
              <mc:Fallback>
                <p:oleObj name="Visio" r:id="rId4" imgW="2755900" imgH="4203700" progId="Visio.Drawing.11">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311150"/>
                        <a:ext cx="3727450" cy="561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9090" name="Object 5"/>
          <p:cNvGraphicFramePr>
            <a:graphicFrameLocks noChangeAspect="1"/>
          </p:cNvGraphicFramePr>
          <p:nvPr/>
        </p:nvGraphicFramePr>
        <p:xfrm>
          <a:off x="179388" y="122238"/>
          <a:ext cx="3446462" cy="6526212"/>
        </p:xfrm>
        <a:graphic>
          <a:graphicData uri="http://schemas.openxmlformats.org/presentationml/2006/ole">
            <mc:AlternateContent xmlns:mc="http://schemas.openxmlformats.org/markup-compatibility/2006">
              <mc:Choice xmlns:v="urn:schemas-microsoft-com:vml" Requires="v">
                <p:oleObj spid="_x0000_s89118" name="Visio" r:id="rId6" imgW="2578100" imgH="4864100" progId="Visio.Drawing.11">
                  <p:embed/>
                </p:oleObj>
              </mc:Choice>
              <mc:Fallback>
                <p:oleObj name="Visio" r:id="rId6" imgW="2578100" imgH="4864100" progId="Visio.Drawing.11">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388" y="122238"/>
                        <a:ext cx="3446462" cy="652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nvGrpSpPr>
          <p:cNvPr id="177186" name="Group 34"/>
          <p:cNvGrpSpPr>
            <a:grpSpLocks/>
          </p:cNvGrpSpPr>
          <p:nvPr/>
        </p:nvGrpSpPr>
        <p:grpSpPr bwMode="auto">
          <a:xfrm>
            <a:off x="1619250" y="682625"/>
            <a:ext cx="4321175" cy="3516313"/>
            <a:chOff x="1020" y="353"/>
            <a:chExt cx="2722" cy="2215"/>
          </a:xfrm>
        </p:grpSpPr>
        <p:sp>
          <p:nvSpPr>
            <p:cNvPr id="89105" name="Freeform 7"/>
            <p:cNvSpPr>
              <a:spLocks/>
            </p:cNvSpPr>
            <p:nvPr/>
          </p:nvSpPr>
          <p:spPr bwMode="auto">
            <a:xfrm>
              <a:off x="1020" y="353"/>
              <a:ext cx="2676" cy="628"/>
            </a:xfrm>
            <a:custGeom>
              <a:avLst/>
              <a:gdLst>
                <a:gd name="T0" fmla="*/ 0 w 2903"/>
                <a:gd name="T1" fmla="*/ 285 h 537"/>
                <a:gd name="T2" fmla="*/ 536 w 2903"/>
                <a:gd name="T3" fmla="*/ 632 h 537"/>
                <a:gd name="T4" fmla="*/ 1008 w 2903"/>
                <a:gd name="T5" fmla="*/ 4105 h 537"/>
                <a:gd name="T6" fmla="*/ 0 60000 65536"/>
                <a:gd name="T7" fmla="*/ 0 60000 65536"/>
                <a:gd name="T8" fmla="*/ 0 60000 65536"/>
              </a:gdLst>
              <a:ahLst/>
              <a:cxnLst>
                <a:cxn ang="T6">
                  <a:pos x="T0" y="T1"/>
                </a:cxn>
                <a:cxn ang="T7">
                  <a:pos x="T2" y="T3"/>
                </a:cxn>
                <a:cxn ang="T8">
                  <a:pos x="T4" y="T5"/>
                </a:cxn>
              </a:cxnLst>
              <a:rect l="0" t="0" r="r" b="b"/>
              <a:pathLst>
                <a:path w="2903" h="537">
                  <a:moveTo>
                    <a:pt x="0" y="38"/>
                  </a:moveTo>
                  <a:cubicBezTo>
                    <a:pt x="529" y="19"/>
                    <a:pt x="1058" y="0"/>
                    <a:pt x="1542" y="83"/>
                  </a:cubicBezTo>
                  <a:cubicBezTo>
                    <a:pt x="2026" y="166"/>
                    <a:pt x="2464" y="351"/>
                    <a:pt x="2903" y="537"/>
                  </a:cubicBezTo>
                </a:path>
              </a:pathLst>
            </a:custGeom>
            <a:noFill/>
            <a:ln w="28575" cap="sq" cmpd="sng">
              <a:solidFill>
                <a:srgbClr val="FF0000"/>
              </a:solidFill>
              <a:prstDash val="solid"/>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6" name="Freeform 8"/>
            <p:cNvSpPr>
              <a:spLocks/>
            </p:cNvSpPr>
            <p:nvPr/>
          </p:nvSpPr>
          <p:spPr bwMode="auto">
            <a:xfrm>
              <a:off x="1020" y="391"/>
              <a:ext cx="2722" cy="2177"/>
            </a:xfrm>
            <a:custGeom>
              <a:avLst/>
              <a:gdLst>
                <a:gd name="T0" fmla="*/ 0 w 2994"/>
                <a:gd name="T1" fmla="*/ 0 h 2041"/>
                <a:gd name="T2" fmla="*/ 619 w 2994"/>
                <a:gd name="T3" fmla="*/ 1886 h 2041"/>
                <a:gd name="T4" fmla="*/ 868 w 2994"/>
                <a:gd name="T5" fmla="*/ 4722 h 2041"/>
                <a:gd name="T6" fmla="*/ 0 60000 65536"/>
                <a:gd name="T7" fmla="*/ 0 60000 65536"/>
                <a:gd name="T8" fmla="*/ 0 60000 65536"/>
              </a:gdLst>
              <a:ahLst/>
              <a:cxnLst>
                <a:cxn ang="T6">
                  <a:pos x="T0" y="T1"/>
                </a:cxn>
                <a:cxn ang="T7">
                  <a:pos x="T2" y="T3"/>
                </a:cxn>
                <a:cxn ang="T8">
                  <a:pos x="T4" y="T5"/>
                </a:cxn>
              </a:cxnLst>
              <a:rect l="0" t="0" r="r" b="b"/>
              <a:pathLst>
                <a:path w="2994" h="2041">
                  <a:moveTo>
                    <a:pt x="0" y="0"/>
                  </a:moveTo>
                  <a:cubicBezTo>
                    <a:pt x="816" y="238"/>
                    <a:pt x="1633" y="476"/>
                    <a:pt x="2132" y="816"/>
                  </a:cubicBezTo>
                  <a:cubicBezTo>
                    <a:pt x="2631" y="1156"/>
                    <a:pt x="2812" y="1598"/>
                    <a:pt x="2994" y="2041"/>
                  </a:cubicBezTo>
                </a:path>
              </a:pathLst>
            </a:custGeom>
            <a:noFill/>
            <a:ln w="28575" cap="sq" cmpd="sng">
              <a:solidFill>
                <a:srgbClr val="FF0000"/>
              </a:solidFill>
              <a:prstDash val="solid"/>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67955" name="Freeform 11"/>
          <p:cNvSpPr>
            <a:spLocks/>
          </p:cNvSpPr>
          <p:nvPr/>
        </p:nvSpPr>
        <p:spPr bwMode="auto">
          <a:xfrm>
            <a:off x="971550" y="4056063"/>
            <a:ext cx="4895850" cy="574675"/>
          </a:xfrm>
          <a:custGeom>
            <a:avLst/>
            <a:gdLst>
              <a:gd name="T0" fmla="*/ 0 w 3084"/>
              <a:gd name="T1" fmla="*/ 2147483647 h 83"/>
              <a:gd name="T2" fmla="*/ 2147483647 w 3084"/>
              <a:gd name="T3" fmla="*/ 2147483647 h 83"/>
              <a:gd name="T4" fmla="*/ 0 60000 65536"/>
              <a:gd name="T5" fmla="*/ 0 60000 65536"/>
            </a:gdLst>
            <a:ahLst/>
            <a:cxnLst>
              <a:cxn ang="T4">
                <a:pos x="T0" y="T1"/>
              </a:cxn>
              <a:cxn ang="T5">
                <a:pos x="T2" y="T3"/>
              </a:cxn>
            </a:cxnLst>
            <a:rect l="0" t="0" r="r" b="b"/>
            <a:pathLst>
              <a:path w="3084" h="83">
                <a:moveTo>
                  <a:pt x="0" y="38"/>
                </a:moveTo>
                <a:cubicBezTo>
                  <a:pt x="1311" y="19"/>
                  <a:pt x="2623" y="0"/>
                  <a:pt x="3084" y="83"/>
                </a:cubicBezTo>
              </a:path>
            </a:pathLst>
          </a:custGeom>
          <a:noFill/>
          <a:ln w="28575" cap="sq" cmpd="sng">
            <a:solidFill>
              <a:srgbClr val="FF0000"/>
            </a:solidFill>
            <a:prstDash val="solid"/>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7956" name="Freeform 12"/>
          <p:cNvSpPr>
            <a:spLocks/>
          </p:cNvSpPr>
          <p:nvPr/>
        </p:nvSpPr>
        <p:spPr bwMode="auto">
          <a:xfrm>
            <a:off x="827088" y="3119438"/>
            <a:ext cx="277812" cy="1063625"/>
          </a:xfrm>
          <a:custGeom>
            <a:avLst/>
            <a:gdLst>
              <a:gd name="T0" fmla="*/ 2147483647 w 265"/>
              <a:gd name="T1" fmla="*/ 2147483647 h 680"/>
              <a:gd name="T2" fmla="*/ 2147483647 w 265"/>
              <a:gd name="T3" fmla="*/ 2147483647 h 680"/>
              <a:gd name="T4" fmla="*/ 2147483647 w 265"/>
              <a:gd name="T5" fmla="*/ 0 h 680"/>
              <a:gd name="T6" fmla="*/ 0 60000 65536"/>
              <a:gd name="T7" fmla="*/ 0 60000 65536"/>
              <a:gd name="T8" fmla="*/ 0 60000 65536"/>
            </a:gdLst>
            <a:ahLst/>
            <a:cxnLst>
              <a:cxn ang="T6">
                <a:pos x="T0" y="T1"/>
              </a:cxn>
              <a:cxn ang="T7">
                <a:pos x="T2" y="T3"/>
              </a:cxn>
              <a:cxn ang="T8">
                <a:pos x="T4" y="T5"/>
              </a:cxn>
            </a:cxnLst>
            <a:rect l="0" t="0" r="r" b="b"/>
            <a:pathLst>
              <a:path w="265" h="680">
                <a:moveTo>
                  <a:pt x="38" y="680"/>
                </a:moveTo>
                <a:cubicBezTo>
                  <a:pt x="19" y="509"/>
                  <a:pt x="0" y="339"/>
                  <a:pt x="38" y="226"/>
                </a:cubicBezTo>
                <a:cubicBezTo>
                  <a:pt x="76" y="113"/>
                  <a:pt x="170" y="56"/>
                  <a:pt x="265" y="0"/>
                </a:cubicBezTo>
              </a:path>
            </a:pathLst>
          </a:custGeom>
          <a:noFill/>
          <a:ln w="28575" cap="sq" cmpd="sng">
            <a:solidFill>
              <a:srgbClr val="FF0000"/>
            </a:solidFill>
            <a:prstDash val="solid"/>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77167" name="Group 15"/>
          <p:cNvGrpSpPr>
            <a:grpSpLocks/>
          </p:cNvGrpSpPr>
          <p:nvPr/>
        </p:nvGrpSpPr>
        <p:grpSpPr bwMode="auto">
          <a:xfrm>
            <a:off x="7451725" y="4559300"/>
            <a:ext cx="215900" cy="215900"/>
            <a:chOff x="4332" y="3612"/>
            <a:chExt cx="136" cy="136"/>
          </a:xfrm>
        </p:grpSpPr>
        <p:sp>
          <p:nvSpPr>
            <p:cNvPr id="80912" name="Line 13"/>
            <p:cNvSpPr>
              <a:spLocks noChangeShapeType="1"/>
            </p:cNvSpPr>
            <p:nvPr/>
          </p:nvSpPr>
          <p:spPr bwMode="auto">
            <a:xfrm flipH="1">
              <a:off x="4332" y="3612"/>
              <a:ext cx="136" cy="136"/>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Times New Roman" charset="0"/>
                <a:ea typeface="宋体" charset="0"/>
                <a:cs typeface="宋体" charset="0"/>
              </a:endParaRPr>
            </a:p>
          </p:txBody>
        </p:sp>
        <p:sp>
          <p:nvSpPr>
            <p:cNvPr id="80913" name="Line 14"/>
            <p:cNvSpPr>
              <a:spLocks noChangeShapeType="1"/>
            </p:cNvSpPr>
            <p:nvPr/>
          </p:nvSpPr>
          <p:spPr bwMode="auto">
            <a:xfrm>
              <a:off x="4332" y="3612"/>
              <a:ext cx="136" cy="136"/>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Times New Roman" charset="0"/>
                <a:ea typeface="宋体" charset="0"/>
                <a:cs typeface="宋体" charset="0"/>
              </a:endParaRPr>
            </a:p>
          </p:txBody>
        </p:sp>
      </p:grpSp>
      <p:grpSp>
        <p:nvGrpSpPr>
          <p:cNvPr id="177171" name="Group 19"/>
          <p:cNvGrpSpPr>
            <a:grpSpLocks/>
          </p:cNvGrpSpPr>
          <p:nvPr/>
        </p:nvGrpSpPr>
        <p:grpSpPr bwMode="auto">
          <a:xfrm>
            <a:off x="7885113" y="5064125"/>
            <a:ext cx="215900" cy="215900"/>
            <a:chOff x="4332" y="3612"/>
            <a:chExt cx="136" cy="136"/>
          </a:xfrm>
        </p:grpSpPr>
        <p:sp>
          <p:nvSpPr>
            <p:cNvPr id="80910" name="Line 20"/>
            <p:cNvSpPr>
              <a:spLocks noChangeShapeType="1"/>
            </p:cNvSpPr>
            <p:nvPr/>
          </p:nvSpPr>
          <p:spPr bwMode="auto">
            <a:xfrm flipH="1">
              <a:off x="4332" y="3612"/>
              <a:ext cx="136" cy="136"/>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Times New Roman" charset="0"/>
                <a:ea typeface="宋体" charset="0"/>
                <a:cs typeface="宋体" charset="0"/>
              </a:endParaRPr>
            </a:p>
          </p:txBody>
        </p:sp>
        <p:sp>
          <p:nvSpPr>
            <p:cNvPr id="80911" name="Line 21"/>
            <p:cNvSpPr>
              <a:spLocks noChangeShapeType="1"/>
            </p:cNvSpPr>
            <p:nvPr/>
          </p:nvSpPr>
          <p:spPr bwMode="auto">
            <a:xfrm>
              <a:off x="4332" y="3612"/>
              <a:ext cx="136" cy="136"/>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Times New Roman" charset="0"/>
                <a:ea typeface="宋体" charset="0"/>
                <a:cs typeface="宋体" charset="0"/>
              </a:endParaRPr>
            </a:p>
          </p:txBody>
        </p:sp>
      </p:grpSp>
      <p:grpSp>
        <p:nvGrpSpPr>
          <p:cNvPr id="177174" name="Group 22"/>
          <p:cNvGrpSpPr>
            <a:grpSpLocks/>
          </p:cNvGrpSpPr>
          <p:nvPr/>
        </p:nvGrpSpPr>
        <p:grpSpPr bwMode="auto">
          <a:xfrm>
            <a:off x="7885113" y="4776788"/>
            <a:ext cx="215900" cy="215900"/>
            <a:chOff x="4332" y="3612"/>
            <a:chExt cx="136" cy="136"/>
          </a:xfrm>
        </p:grpSpPr>
        <p:sp>
          <p:nvSpPr>
            <p:cNvPr id="80908" name="Line 23"/>
            <p:cNvSpPr>
              <a:spLocks noChangeShapeType="1"/>
            </p:cNvSpPr>
            <p:nvPr/>
          </p:nvSpPr>
          <p:spPr bwMode="auto">
            <a:xfrm flipH="1">
              <a:off x="4332" y="3612"/>
              <a:ext cx="136" cy="136"/>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Times New Roman" charset="0"/>
                <a:ea typeface="宋体" charset="0"/>
                <a:cs typeface="宋体" charset="0"/>
              </a:endParaRPr>
            </a:p>
          </p:txBody>
        </p:sp>
        <p:sp>
          <p:nvSpPr>
            <p:cNvPr id="80909" name="Line 24"/>
            <p:cNvSpPr>
              <a:spLocks noChangeShapeType="1"/>
            </p:cNvSpPr>
            <p:nvPr/>
          </p:nvSpPr>
          <p:spPr bwMode="auto">
            <a:xfrm>
              <a:off x="4332" y="3612"/>
              <a:ext cx="136" cy="136"/>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Times New Roman" charset="0"/>
                <a:ea typeface="宋体" charset="0"/>
                <a:cs typeface="宋体" charset="0"/>
              </a:endParaRPr>
            </a:p>
          </p:txBody>
        </p:sp>
      </p:grpSp>
      <p:sp>
        <p:nvSpPr>
          <p:cNvPr id="167947" name="Freeform 31"/>
          <p:cNvSpPr>
            <a:spLocks/>
          </p:cNvSpPr>
          <p:nvPr/>
        </p:nvSpPr>
        <p:spPr bwMode="auto">
          <a:xfrm>
            <a:off x="2627313" y="2038350"/>
            <a:ext cx="3168650" cy="301625"/>
          </a:xfrm>
          <a:custGeom>
            <a:avLst/>
            <a:gdLst>
              <a:gd name="T0" fmla="*/ 0 w 1859"/>
              <a:gd name="T1" fmla="*/ 2147483647 h 205"/>
              <a:gd name="T2" fmla="*/ 2147483647 w 1859"/>
              <a:gd name="T3" fmla="*/ 2147483647 h 205"/>
              <a:gd name="T4" fmla="*/ 2147483647 w 1859"/>
              <a:gd name="T5" fmla="*/ 2147483647 h 205"/>
              <a:gd name="T6" fmla="*/ 0 60000 65536"/>
              <a:gd name="T7" fmla="*/ 0 60000 65536"/>
              <a:gd name="T8" fmla="*/ 0 60000 65536"/>
            </a:gdLst>
            <a:ahLst/>
            <a:cxnLst>
              <a:cxn ang="T6">
                <a:pos x="T0" y="T1"/>
              </a:cxn>
              <a:cxn ang="T7">
                <a:pos x="T2" y="T3"/>
              </a:cxn>
              <a:cxn ang="T8">
                <a:pos x="T4" y="T5"/>
              </a:cxn>
            </a:cxnLst>
            <a:rect l="0" t="0" r="r" b="b"/>
            <a:pathLst>
              <a:path w="1859" h="205">
                <a:moveTo>
                  <a:pt x="0" y="68"/>
                </a:moveTo>
                <a:cubicBezTo>
                  <a:pt x="457" y="34"/>
                  <a:pt x="914" y="0"/>
                  <a:pt x="1224" y="23"/>
                </a:cubicBezTo>
                <a:cubicBezTo>
                  <a:pt x="1534" y="46"/>
                  <a:pt x="1696" y="125"/>
                  <a:pt x="1859" y="205"/>
                </a:cubicBezTo>
              </a:path>
            </a:pathLst>
          </a:custGeom>
          <a:noFill/>
          <a:ln w="28575" cap="sq" cmpd="sng">
            <a:solidFill>
              <a:srgbClr val="FF0000"/>
            </a:solidFill>
            <a:prstDash val="solid"/>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7948" name="Freeform 32"/>
          <p:cNvSpPr>
            <a:spLocks/>
          </p:cNvSpPr>
          <p:nvPr/>
        </p:nvSpPr>
        <p:spPr bwMode="auto">
          <a:xfrm>
            <a:off x="2644775" y="2170113"/>
            <a:ext cx="3090863" cy="2784475"/>
          </a:xfrm>
          <a:custGeom>
            <a:avLst/>
            <a:gdLst>
              <a:gd name="T0" fmla="*/ 0 w 1814"/>
              <a:gd name="T1" fmla="*/ 0 h 1724"/>
              <a:gd name="T2" fmla="*/ 2147483647 w 1814"/>
              <a:gd name="T3" fmla="*/ 2147483647 h 1724"/>
              <a:gd name="T4" fmla="*/ 2147483647 w 1814"/>
              <a:gd name="T5" fmla="*/ 2147483647 h 1724"/>
              <a:gd name="T6" fmla="*/ 0 60000 65536"/>
              <a:gd name="T7" fmla="*/ 0 60000 65536"/>
              <a:gd name="T8" fmla="*/ 0 60000 65536"/>
            </a:gdLst>
            <a:ahLst/>
            <a:cxnLst>
              <a:cxn ang="T6">
                <a:pos x="T0" y="T1"/>
              </a:cxn>
              <a:cxn ang="T7">
                <a:pos x="T2" y="T3"/>
              </a:cxn>
              <a:cxn ang="T8">
                <a:pos x="T4" y="T5"/>
              </a:cxn>
            </a:cxnLst>
            <a:rect l="0" t="0" r="r" b="b"/>
            <a:pathLst>
              <a:path w="1814" h="1724">
                <a:moveTo>
                  <a:pt x="0" y="0"/>
                </a:moveTo>
                <a:cubicBezTo>
                  <a:pt x="166" y="492"/>
                  <a:pt x="333" y="984"/>
                  <a:pt x="635" y="1271"/>
                </a:cubicBezTo>
                <a:cubicBezTo>
                  <a:pt x="937" y="1558"/>
                  <a:pt x="1375" y="1641"/>
                  <a:pt x="1814" y="1724"/>
                </a:cubicBezTo>
              </a:path>
            </a:pathLst>
          </a:custGeom>
          <a:noFill/>
          <a:ln w="28575" cap="sq" cmpd="sng">
            <a:solidFill>
              <a:srgbClr val="FF0000"/>
            </a:solidFill>
            <a:prstDash val="solid"/>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71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67955"/>
                                        </p:tgtEl>
                                        <p:attrNameLst>
                                          <p:attrName>style.visibility</p:attrName>
                                        </p:attrNameLst>
                                      </p:cBhvr>
                                      <p:to>
                                        <p:strVal val="visible"/>
                                      </p:to>
                                    </p:set>
                                    <p:anim calcmode="lin" valueType="num">
                                      <p:cBhvr additive="base">
                                        <p:cTn id="11" dur="500" fill="hold"/>
                                        <p:tgtEl>
                                          <p:spTgt spid="167955"/>
                                        </p:tgtEl>
                                        <p:attrNameLst>
                                          <p:attrName>ppt_x</p:attrName>
                                        </p:attrNameLst>
                                      </p:cBhvr>
                                      <p:tavLst>
                                        <p:tav tm="0">
                                          <p:val>
                                            <p:strVal val="#ppt_x"/>
                                          </p:val>
                                        </p:tav>
                                        <p:tav tm="100000">
                                          <p:val>
                                            <p:strVal val="#ppt_x"/>
                                          </p:val>
                                        </p:tav>
                                      </p:tavLst>
                                    </p:anim>
                                    <p:anim calcmode="lin" valueType="num">
                                      <p:cBhvr additive="base">
                                        <p:cTn id="12" dur="500" fill="hold"/>
                                        <p:tgtEl>
                                          <p:spTgt spid="16795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7956"/>
                                        </p:tgtEl>
                                        <p:attrNameLst>
                                          <p:attrName>style.visibility</p:attrName>
                                        </p:attrNameLst>
                                      </p:cBhvr>
                                      <p:to>
                                        <p:strVal val="visible"/>
                                      </p:to>
                                    </p:set>
                                    <p:anim calcmode="lin" valueType="num">
                                      <p:cBhvr additive="base">
                                        <p:cTn id="15" dur="500" fill="hold"/>
                                        <p:tgtEl>
                                          <p:spTgt spid="167956"/>
                                        </p:tgtEl>
                                        <p:attrNameLst>
                                          <p:attrName>ppt_x</p:attrName>
                                        </p:attrNameLst>
                                      </p:cBhvr>
                                      <p:tavLst>
                                        <p:tav tm="0">
                                          <p:val>
                                            <p:strVal val="#ppt_x"/>
                                          </p:val>
                                        </p:tav>
                                        <p:tav tm="100000">
                                          <p:val>
                                            <p:strVal val="#ppt_x"/>
                                          </p:val>
                                        </p:tav>
                                      </p:tavLst>
                                    </p:anim>
                                    <p:anim calcmode="lin" valueType="num">
                                      <p:cBhvr additive="base">
                                        <p:cTn id="16" dur="500" fill="hold"/>
                                        <p:tgtEl>
                                          <p:spTgt spid="167956"/>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500"/>
                            </p:stCondLst>
                            <p:childTnLst>
                              <p:par>
                                <p:cTn id="18" presetID="2" presetClass="entr" presetSubtype="4" fill="hold" nodeType="afterEffect">
                                  <p:stCondLst>
                                    <p:cond delay="0"/>
                                  </p:stCondLst>
                                  <p:childTnLst>
                                    <p:set>
                                      <p:cBhvr>
                                        <p:cTn id="19" dur="1" fill="hold">
                                          <p:stCondLst>
                                            <p:cond delay="0"/>
                                          </p:stCondLst>
                                        </p:cTn>
                                        <p:tgtEl>
                                          <p:spTgt spid="177167"/>
                                        </p:tgtEl>
                                        <p:attrNameLst>
                                          <p:attrName>style.visibility</p:attrName>
                                        </p:attrNameLst>
                                      </p:cBhvr>
                                      <p:to>
                                        <p:strVal val="visible"/>
                                      </p:to>
                                    </p:set>
                                    <p:anim calcmode="lin" valueType="num">
                                      <p:cBhvr additive="base">
                                        <p:cTn id="20" dur="500" fill="hold"/>
                                        <p:tgtEl>
                                          <p:spTgt spid="177167"/>
                                        </p:tgtEl>
                                        <p:attrNameLst>
                                          <p:attrName>ppt_x</p:attrName>
                                        </p:attrNameLst>
                                      </p:cBhvr>
                                      <p:tavLst>
                                        <p:tav tm="0">
                                          <p:val>
                                            <p:strVal val="#ppt_x"/>
                                          </p:val>
                                        </p:tav>
                                        <p:tav tm="100000">
                                          <p:val>
                                            <p:strVal val="#ppt_x"/>
                                          </p:val>
                                        </p:tav>
                                      </p:tavLst>
                                    </p:anim>
                                    <p:anim calcmode="lin" valueType="num">
                                      <p:cBhvr additive="base">
                                        <p:cTn id="21" dur="500" fill="hold"/>
                                        <p:tgtEl>
                                          <p:spTgt spid="177167"/>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67947"/>
                                        </p:tgtEl>
                                        <p:attrNameLst>
                                          <p:attrName>style.visibility</p:attrName>
                                        </p:attrNameLst>
                                      </p:cBhvr>
                                      <p:to>
                                        <p:strVal val="visible"/>
                                      </p:to>
                                    </p:set>
                                    <p:anim calcmode="lin" valueType="num">
                                      <p:cBhvr additive="base">
                                        <p:cTn id="26" dur="500" fill="hold"/>
                                        <p:tgtEl>
                                          <p:spTgt spid="167947"/>
                                        </p:tgtEl>
                                        <p:attrNameLst>
                                          <p:attrName>ppt_x</p:attrName>
                                        </p:attrNameLst>
                                      </p:cBhvr>
                                      <p:tavLst>
                                        <p:tav tm="0">
                                          <p:val>
                                            <p:strVal val="#ppt_x"/>
                                          </p:val>
                                        </p:tav>
                                        <p:tav tm="100000">
                                          <p:val>
                                            <p:strVal val="#ppt_x"/>
                                          </p:val>
                                        </p:tav>
                                      </p:tavLst>
                                    </p:anim>
                                    <p:anim calcmode="lin" valueType="num">
                                      <p:cBhvr additive="base">
                                        <p:cTn id="27" dur="500" fill="hold"/>
                                        <p:tgtEl>
                                          <p:spTgt spid="16794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67948"/>
                                        </p:tgtEl>
                                        <p:attrNameLst>
                                          <p:attrName>style.visibility</p:attrName>
                                        </p:attrNameLst>
                                      </p:cBhvr>
                                      <p:to>
                                        <p:strVal val="visible"/>
                                      </p:to>
                                    </p:set>
                                    <p:anim calcmode="lin" valueType="num">
                                      <p:cBhvr additive="base">
                                        <p:cTn id="30" dur="500" fill="hold"/>
                                        <p:tgtEl>
                                          <p:spTgt spid="167948"/>
                                        </p:tgtEl>
                                        <p:attrNameLst>
                                          <p:attrName>ppt_x</p:attrName>
                                        </p:attrNameLst>
                                      </p:cBhvr>
                                      <p:tavLst>
                                        <p:tav tm="0">
                                          <p:val>
                                            <p:strVal val="#ppt_x"/>
                                          </p:val>
                                        </p:tav>
                                        <p:tav tm="100000">
                                          <p:val>
                                            <p:strVal val="#ppt_x"/>
                                          </p:val>
                                        </p:tav>
                                      </p:tavLst>
                                    </p:anim>
                                    <p:anim calcmode="lin" valueType="num">
                                      <p:cBhvr additive="base">
                                        <p:cTn id="31" dur="500" fill="hold"/>
                                        <p:tgtEl>
                                          <p:spTgt spid="167948"/>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500"/>
                            </p:stCondLst>
                            <p:childTnLst>
                              <p:par>
                                <p:cTn id="33" presetID="42" presetClass="entr" presetSubtype="0" fill="hold" nodeType="afterEffect">
                                  <p:stCondLst>
                                    <p:cond delay="0"/>
                                  </p:stCondLst>
                                  <p:childTnLst>
                                    <p:set>
                                      <p:cBhvr>
                                        <p:cTn id="34" dur="1" fill="hold">
                                          <p:stCondLst>
                                            <p:cond delay="0"/>
                                          </p:stCondLst>
                                        </p:cTn>
                                        <p:tgtEl>
                                          <p:spTgt spid="177174"/>
                                        </p:tgtEl>
                                        <p:attrNameLst>
                                          <p:attrName>style.visibility</p:attrName>
                                        </p:attrNameLst>
                                      </p:cBhvr>
                                      <p:to>
                                        <p:strVal val="visible"/>
                                      </p:to>
                                    </p:set>
                                    <p:animEffect transition="in" filter="fade">
                                      <p:cBhvr>
                                        <p:cTn id="35" dur="1000"/>
                                        <p:tgtEl>
                                          <p:spTgt spid="177174"/>
                                        </p:tgtEl>
                                      </p:cBhvr>
                                    </p:animEffect>
                                    <p:anim calcmode="lin" valueType="num">
                                      <p:cBhvr>
                                        <p:cTn id="36" dur="1000" fill="hold"/>
                                        <p:tgtEl>
                                          <p:spTgt spid="177174"/>
                                        </p:tgtEl>
                                        <p:attrNameLst>
                                          <p:attrName>ppt_x</p:attrName>
                                        </p:attrNameLst>
                                      </p:cBhvr>
                                      <p:tavLst>
                                        <p:tav tm="0">
                                          <p:val>
                                            <p:strVal val="#ppt_x"/>
                                          </p:val>
                                        </p:tav>
                                        <p:tav tm="100000">
                                          <p:val>
                                            <p:strVal val="#ppt_x"/>
                                          </p:val>
                                        </p:tav>
                                      </p:tavLst>
                                    </p:anim>
                                    <p:anim calcmode="lin" valueType="num">
                                      <p:cBhvr>
                                        <p:cTn id="37" dur="1000" fill="hold"/>
                                        <p:tgtEl>
                                          <p:spTgt spid="177174"/>
                                        </p:tgtEl>
                                        <p:attrNameLst>
                                          <p:attrName>ppt_y</p:attrName>
                                        </p:attrNameLst>
                                      </p:cBhvr>
                                      <p:tavLst>
                                        <p:tav tm="0">
                                          <p:val>
                                            <p:strVal val="#ppt_y+.1"/>
                                          </p:val>
                                        </p:tav>
                                        <p:tav tm="100000">
                                          <p:val>
                                            <p:strVal val="#ppt_y"/>
                                          </p:val>
                                        </p:tav>
                                      </p:tavLst>
                                    </p:anim>
                                  </p:childTnLst>
                                </p:cTn>
                              </p:par>
                            </p:childTnLst>
                          </p:cTn>
                        </p:par>
                        <p:par>
                          <p:cTn id="38" fill="hold" nodeType="afterGroup">
                            <p:stCondLst>
                              <p:cond delay="1500"/>
                            </p:stCondLst>
                            <p:childTnLst>
                              <p:par>
                                <p:cTn id="39" presetID="42" presetClass="entr" presetSubtype="0" fill="hold" nodeType="afterEffect">
                                  <p:stCondLst>
                                    <p:cond delay="0"/>
                                  </p:stCondLst>
                                  <p:childTnLst>
                                    <p:set>
                                      <p:cBhvr>
                                        <p:cTn id="40" dur="1" fill="hold">
                                          <p:stCondLst>
                                            <p:cond delay="0"/>
                                          </p:stCondLst>
                                        </p:cTn>
                                        <p:tgtEl>
                                          <p:spTgt spid="177171"/>
                                        </p:tgtEl>
                                        <p:attrNameLst>
                                          <p:attrName>style.visibility</p:attrName>
                                        </p:attrNameLst>
                                      </p:cBhvr>
                                      <p:to>
                                        <p:strVal val="visible"/>
                                      </p:to>
                                    </p:set>
                                    <p:animEffect transition="in" filter="fade">
                                      <p:cBhvr>
                                        <p:cTn id="41" dur="1000"/>
                                        <p:tgtEl>
                                          <p:spTgt spid="177171"/>
                                        </p:tgtEl>
                                      </p:cBhvr>
                                    </p:animEffect>
                                    <p:anim calcmode="lin" valueType="num">
                                      <p:cBhvr>
                                        <p:cTn id="42" dur="1000" fill="hold"/>
                                        <p:tgtEl>
                                          <p:spTgt spid="177171"/>
                                        </p:tgtEl>
                                        <p:attrNameLst>
                                          <p:attrName>ppt_x</p:attrName>
                                        </p:attrNameLst>
                                      </p:cBhvr>
                                      <p:tavLst>
                                        <p:tav tm="0">
                                          <p:val>
                                            <p:strVal val="#ppt_x"/>
                                          </p:val>
                                        </p:tav>
                                        <p:tav tm="100000">
                                          <p:val>
                                            <p:strVal val="#ppt_x"/>
                                          </p:val>
                                        </p:tav>
                                      </p:tavLst>
                                    </p:anim>
                                    <p:anim calcmode="lin" valueType="num">
                                      <p:cBhvr>
                                        <p:cTn id="43" dur="1000" fill="hold"/>
                                        <p:tgtEl>
                                          <p:spTgt spid="1771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55" grpId="0" animBg="1"/>
      <p:bldP spid="167956" grpId="0" animBg="1"/>
      <p:bldP spid="167947" grpId="0" animBg="1"/>
      <p:bldP spid="16794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2"/>
          <p:cNvSpPr>
            <a:spLocks noGrp="1" noChangeArrowheads="1"/>
          </p:cNvSpPr>
          <p:nvPr>
            <p:ph type="title"/>
          </p:nvPr>
        </p:nvSpPr>
        <p:spPr>
          <a:xfrm>
            <a:off x="611188" y="0"/>
            <a:ext cx="8281987" cy="646113"/>
          </a:xfrm>
        </p:spPr>
        <p:txBody>
          <a:bodyPr/>
          <a:lstStyle/>
          <a:p>
            <a:pPr eaLnBrk="1" hangingPunct="1"/>
            <a:r>
              <a:rPr lang="zh-CN" altLang="en-US" sz="1800" b="1">
                <a:latin typeface="宋体" panose="02010600030101010101" pitchFamily="2" charset="-122"/>
              </a:rPr>
              <a:t>例：创建包</a:t>
            </a:r>
            <a:r>
              <a:rPr lang="en-US" altLang="zh-CN" sz="1800" b="1">
                <a:latin typeface="宋体" panose="02010600030101010101" pitchFamily="2" charset="-122"/>
              </a:rPr>
              <a:t>firstpackage</a:t>
            </a:r>
            <a:r>
              <a:rPr lang="zh-CN" altLang="en-US" sz="1800" b="1">
                <a:latin typeface="宋体" panose="02010600030101010101" pitchFamily="2" charset="-122"/>
              </a:rPr>
              <a:t>和类</a:t>
            </a:r>
            <a:r>
              <a:rPr lang="en-US" altLang="zh-CN" sz="1800" b="1">
                <a:latin typeface="宋体" panose="02010600030101010101" pitchFamily="2" charset="-122"/>
              </a:rPr>
              <a:t>Date,</a:t>
            </a:r>
            <a:r>
              <a:rPr lang="zh-CN" altLang="en-US" sz="1800" b="1">
                <a:latin typeface="宋体" panose="02010600030101010101" pitchFamily="2" charset="-122"/>
              </a:rPr>
              <a:t>同时在默认包的</a:t>
            </a:r>
            <a:r>
              <a:rPr lang="en-US" altLang="zh-CN" sz="1800" b="1">
                <a:latin typeface="宋体" panose="02010600030101010101" pitchFamily="2" charset="-122"/>
              </a:rPr>
              <a:t>PersonDemo.java</a:t>
            </a:r>
            <a:r>
              <a:rPr lang="zh-CN" altLang="en-US" sz="1800" b="1">
                <a:latin typeface="宋体" panose="02010600030101010101" pitchFamily="2" charset="-122"/>
              </a:rPr>
              <a:t>文件中创建类</a:t>
            </a:r>
            <a:r>
              <a:rPr lang="en-US" altLang="zh-CN" sz="1800" b="1">
                <a:latin typeface="宋体" panose="02010600030101010101" pitchFamily="2" charset="-122"/>
              </a:rPr>
              <a:t>Person</a:t>
            </a:r>
          </a:p>
        </p:txBody>
      </p:sp>
      <p:sp>
        <p:nvSpPr>
          <p:cNvPr id="81923" name="Rectangle 3"/>
          <p:cNvSpPr>
            <a:spLocks noGrp="1" noChangeArrowheads="1"/>
          </p:cNvSpPr>
          <p:nvPr>
            <p:ph type="body" idx="1"/>
          </p:nvPr>
        </p:nvSpPr>
        <p:spPr>
          <a:xfrm>
            <a:off x="468313" y="1196975"/>
            <a:ext cx="8229600" cy="4968875"/>
          </a:xfrm>
        </p:spPr>
        <p:txBody>
          <a:bodyPr/>
          <a:lstStyle/>
          <a:p>
            <a:pPr marL="381000" indent="-381000" eaLnBrk="1" hangingPunct="1">
              <a:lnSpc>
                <a:spcPct val="90000"/>
              </a:lnSpc>
              <a:buClr>
                <a:schemeClr val="tx1"/>
              </a:buClr>
              <a:buFont typeface="Monotype Sorts" charset="0"/>
              <a:buAutoNum type="arabicPeriod"/>
              <a:defRPr/>
            </a:pPr>
            <a:r>
              <a:rPr lang="en-US" altLang="zh-CN" sz="2000">
                <a:solidFill>
                  <a:srgbClr val="FF0000"/>
                </a:solidFill>
              </a:rPr>
              <a:t>package firstPackage</a:t>
            </a:r>
            <a:r>
              <a:rPr lang="en-US" altLang="zh-CN" sz="2000"/>
              <a:t>;</a:t>
            </a:r>
          </a:p>
          <a:p>
            <a:pPr marL="381000" indent="-381000" eaLnBrk="1" hangingPunct="1">
              <a:lnSpc>
                <a:spcPct val="90000"/>
              </a:lnSpc>
              <a:buClr>
                <a:schemeClr val="tx1"/>
              </a:buClr>
              <a:buFont typeface="Monotype Sorts" charset="0"/>
              <a:buAutoNum type="arabicPeriod"/>
              <a:defRPr/>
            </a:pPr>
            <a:r>
              <a:rPr lang="en-US" altLang="zh-CN" sz="2000"/>
              <a:t>import java.util.*;</a:t>
            </a:r>
          </a:p>
          <a:p>
            <a:pPr marL="381000" indent="-381000" eaLnBrk="1" hangingPunct="1">
              <a:lnSpc>
                <a:spcPct val="90000"/>
              </a:lnSpc>
              <a:buClr>
                <a:schemeClr val="tx1"/>
              </a:buClr>
              <a:buFont typeface="Monotype Sorts" charset="0"/>
              <a:buAutoNum type="arabicPeriod"/>
              <a:defRPr/>
            </a:pPr>
            <a:r>
              <a:rPr lang="en-US" altLang="zh-CN" sz="2000"/>
              <a:t>public class Date{</a:t>
            </a:r>
          </a:p>
          <a:p>
            <a:pPr marL="381000" indent="-381000" eaLnBrk="1" hangingPunct="1">
              <a:lnSpc>
                <a:spcPct val="90000"/>
              </a:lnSpc>
              <a:buClr>
                <a:schemeClr val="tx1"/>
              </a:buClr>
              <a:buFont typeface="Monotype Sorts" charset="0"/>
              <a:buAutoNum type="arabicPeriod"/>
              <a:defRPr/>
            </a:pPr>
            <a:r>
              <a:rPr lang="en-US" altLang="zh-CN" sz="2000"/>
              <a:t>	private int year,month,day;</a:t>
            </a:r>
          </a:p>
          <a:p>
            <a:pPr marL="381000" indent="-381000" eaLnBrk="1" hangingPunct="1">
              <a:lnSpc>
                <a:spcPct val="90000"/>
              </a:lnSpc>
              <a:buClr>
                <a:schemeClr val="tx1"/>
              </a:buClr>
              <a:buFont typeface="Monotype Sorts" charset="0"/>
              <a:buAutoNum type="arabicPeriod"/>
              <a:defRPr/>
            </a:pPr>
            <a:r>
              <a:rPr lang="en-US" altLang="zh-CN" sz="2000"/>
              <a:t>	public Date(int y,int m,int d){</a:t>
            </a:r>
          </a:p>
          <a:p>
            <a:pPr marL="381000" indent="-381000" eaLnBrk="1" hangingPunct="1">
              <a:lnSpc>
                <a:spcPct val="90000"/>
              </a:lnSpc>
              <a:buClr>
                <a:schemeClr val="tx1"/>
              </a:buClr>
              <a:buFont typeface="Monotype Sorts" charset="0"/>
              <a:buAutoNum type="arabicPeriod"/>
              <a:defRPr/>
            </a:pPr>
            <a:r>
              <a:rPr lang="en-US" altLang="zh-CN" sz="2000"/>
              <a:t>		year=y;</a:t>
            </a:r>
          </a:p>
          <a:p>
            <a:pPr marL="381000" indent="-381000" eaLnBrk="1" hangingPunct="1">
              <a:lnSpc>
                <a:spcPct val="90000"/>
              </a:lnSpc>
              <a:buClr>
                <a:schemeClr val="tx1"/>
              </a:buClr>
              <a:buFont typeface="Monotype Sorts" charset="0"/>
              <a:buAutoNum type="arabicPeriod"/>
              <a:defRPr/>
            </a:pPr>
            <a:r>
              <a:rPr lang="en-US" altLang="zh-CN" sz="2000"/>
              <a:t>		month=m;</a:t>
            </a:r>
          </a:p>
          <a:p>
            <a:pPr marL="381000" indent="-381000" eaLnBrk="1" hangingPunct="1">
              <a:lnSpc>
                <a:spcPct val="90000"/>
              </a:lnSpc>
              <a:buClr>
                <a:schemeClr val="tx1"/>
              </a:buClr>
              <a:buFont typeface="Monotype Sorts" charset="0"/>
              <a:buAutoNum type="arabicPeriod"/>
              <a:defRPr/>
            </a:pPr>
            <a:r>
              <a:rPr lang="en-US" altLang="zh-CN" sz="2000"/>
              <a:t>		day=d;</a:t>
            </a:r>
          </a:p>
          <a:p>
            <a:pPr marL="381000" indent="-381000" eaLnBrk="1" hangingPunct="1">
              <a:lnSpc>
                <a:spcPct val="90000"/>
              </a:lnSpc>
              <a:buClr>
                <a:schemeClr val="tx1"/>
              </a:buClr>
              <a:buFont typeface="Monotype Sorts" charset="0"/>
              <a:buAutoNum type="arabicPeriod"/>
              <a:defRPr/>
            </a:pPr>
            <a:r>
              <a:rPr lang="en-US" altLang="zh-CN" sz="2000"/>
              <a:t>	}</a:t>
            </a:r>
          </a:p>
          <a:p>
            <a:pPr marL="381000" indent="-381000" eaLnBrk="1" hangingPunct="1">
              <a:lnSpc>
                <a:spcPct val="90000"/>
              </a:lnSpc>
              <a:buClr>
                <a:schemeClr val="tx1"/>
              </a:buClr>
              <a:buFont typeface="Monotype Sorts" charset="0"/>
              <a:buAutoNum type="arabicPeriod"/>
              <a:defRPr/>
            </a:pPr>
            <a:r>
              <a:rPr lang="en-US" altLang="zh-CN" sz="2000"/>
              <a:t>	public Date(){} </a:t>
            </a:r>
          </a:p>
          <a:p>
            <a:pPr marL="381000" indent="-381000" eaLnBrk="1" hangingPunct="1">
              <a:lnSpc>
                <a:spcPct val="90000"/>
              </a:lnSpc>
              <a:buClr>
                <a:schemeClr val="tx1"/>
              </a:buClr>
              <a:buFont typeface="Monotype Sorts" charset="0"/>
              <a:buAutoNum type="arabicPeriod"/>
              <a:defRPr/>
            </a:pPr>
            <a:r>
              <a:rPr lang="en-US" altLang="zh-CN" sz="2000"/>
              <a:t>	public int thisyear(){</a:t>
            </a:r>
          </a:p>
          <a:p>
            <a:pPr marL="381000" indent="-381000" eaLnBrk="1" hangingPunct="1">
              <a:lnSpc>
                <a:spcPct val="90000"/>
              </a:lnSpc>
              <a:buClr>
                <a:schemeClr val="tx1"/>
              </a:buClr>
              <a:buFont typeface="Monotype Sorts" charset="0"/>
              <a:buAutoNum type="arabicPeriod"/>
              <a:defRPr/>
            </a:pPr>
            <a:r>
              <a:rPr lang="en-US" altLang="zh-CN" sz="2000"/>
              <a:t>		return Calendar.getInstance().get(Calendar.YEAR);</a:t>
            </a:r>
          </a:p>
          <a:p>
            <a:pPr marL="381000" indent="-381000" eaLnBrk="1" hangingPunct="1">
              <a:lnSpc>
                <a:spcPct val="90000"/>
              </a:lnSpc>
              <a:buClr>
                <a:schemeClr val="tx1"/>
              </a:buClr>
              <a:buFont typeface="Monotype Sorts" charset="0"/>
              <a:buAutoNum type="arabicPeriod"/>
              <a:defRPr/>
            </a:pPr>
            <a:r>
              <a:rPr lang="en-US" altLang="zh-CN" sz="2000"/>
              <a:t>	}</a:t>
            </a:r>
          </a:p>
          <a:p>
            <a:pPr marL="381000" indent="-381000" eaLnBrk="1" hangingPunct="1">
              <a:lnSpc>
                <a:spcPct val="90000"/>
              </a:lnSpc>
              <a:buClr>
                <a:schemeClr val="tx1"/>
              </a:buClr>
              <a:buFont typeface="Monotype Sorts" charset="0"/>
              <a:buAutoNum type="arabicPeriod"/>
              <a:defRPr/>
            </a:pPr>
            <a:r>
              <a:rPr lang="en-US" altLang="zh-CN" sz="2000"/>
              <a:t>}</a:t>
            </a:r>
            <a:endParaRPr lang="zh-CN" altLang="en-US" sz="2000"/>
          </a:p>
        </p:txBody>
      </p:sp>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700088" y="122238"/>
            <a:ext cx="7772400" cy="400050"/>
          </a:xfrm>
        </p:spPr>
        <p:txBody>
          <a:bodyPr/>
          <a:lstStyle/>
          <a:p>
            <a:pPr eaLnBrk="1" hangingPunct="1"/>
            <a:r>
              <a:rPr lang="zh-CN" altLang="en-US" sz="2000" b="1"/>
              <a:t>类</a:t>
            </a:r>
            <a:r>
              <a:rPr lang="en-US" altLang="zh-CN" sz="2000" b="1"/>
              <a:t>(class)</a:t>
            </a:r>
          </a:p>
        </p:txBody>
      </p:sp>
      <p:sp>
        <p:nvSpPr>
          <p:cNvPr id="9219" name="Rectangle 3"/>
          <p:cNvSpPr>
            <a:spLocks noGrp="1" noChangeArrowheads="1"/>
          </p:cNvSpPr>
          <p:nvPr>
            <p:ph type="body" idx="1"/>
          </p:nvPr>
        </p:nvSpPr>
        <p:spPr/>
        <p:txBody>
          <a:bodyPr/>
          <a:lstStyle/>
          <a:p>
            <a:pPr marL="0" indent="0" eaLnBrk="1" hangingPunct="1">
              <a:lnSpc>
                <a:spcPct val="90000"/>
              </a:lnSpc>
            </a:pPr>
            <a:r>
              <a:rPr lang="zh-CN" altLang="en-US" b="1">
                <a:solidFill>
                  <a:srgbClr val="0000CC"/>
                </a:solidFill>
                <a:ea typeface="" charset="-122"/>
              </a:rPr>
              <a:t>类是同种对象的集合与抽象。  </a:t>
            </a:r>
          </a:p>
          <a:p>
            <a:pPr marL="0" indent="0" eaLnBrk="1" hangingPunct="1">
              <a:lnSpc>
                <a:spcPct val="90000"/>
              </a:lnSpc>
              <a:buFont typeface="Wingdings" panose="05000000000000000000" pitchFamily="2" charset="2"/>
              <a:buNone/>
            </a:pPr>
            <a:r>
              <a:rPr lang="zh-CN" altLang="en-US" b="1">
                <a:ea typeface="" charset="-122"/>
              </a:rPr>
              <a:t>   在面向对象的程序设计中，定义类的概念来表述同种对象的公共属性和特点。</a:t>
            </a:r>
          </a:p>
          <a:p>
            <a:pPr marL="0" indent="0" eaLnBrk="1" hangingPunct="1">
              <a:lnSpc>
                <a:spcPct val="90000"/>
              </a:lnSpc>
            </a:pPr>
            <a:endParaRPr lang="zh-CN" altLang="en-US" b="1">
              <a:ea typeface="" charset="-122"/>
            </a:endParaRPr>
          </a:p>
          <a:p>
            <a:pPr marL="0" indent="0" eaLnBrk="1" hangingPunct="1">
              <a:lnSpc>
                <a:spcPct val="90000"/>
              </a:lnSpc>
            </a:pPr>
            <a:r>
              <a:rPr lang="zh-CN" altLang="en-US" b="1">
                <a:solidFill>
                  <a:srgbClr val="0000CC"/>
                </a:solidFill>
                <a:ea typeface="" charset="-122"/>
              </a:rPr>
              <a:t>类是一种抽象的数据类型</a:t>
            </a:r>
            <a:r>
              <a:rPr lang="zh-CN" altLang="en-US" b="1">
                <a:ea typeface="" charset="-122"/>
              </a:rPr>
              <a:t>，它是具有一定共性的对象的抽象，而属于类的某一</a:t>
            </a:r>
            <a:r>
              <a:rPr lang="zh-CN" altLang="en-US" b="1">
                <a:solidFill>
                  <a:srgbClr val="0000CC"/>
                </a:solidFill>
                <a:ea typeface="" charset="-122"/>
              </a:rPr>
              <a:t>对象则被称为是类的一个实例</a:t>
            </a:r>
            <a:r>
              <a:rPr lang="zh-CN" altLang="en-US" b="1">
                <a:ea typeface="" charset="-122"/>
              </a:rPr>
              <a:t>，是类的一次实例化的结果。</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灯片编号占位符 5"/>
          <p:cNvSpPr>
            <a:spLocks noGrp="1"/>
          </p:cNvSpPr>
          <p:nvPr>
            <p:ph type="sldNum" sz="quarter" idx="4294967295"/>
          </p:nvPr>
        </p:nvSpPr>
        <p:spPr bwMode="auto">
          <a:xfrm>
            <a:off x="6553200" y="6243638"/>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3B2AC74-8CB8-42F5-9388-B284A36D97C4}" type="slidenum">
              <a:rPr lang="en-US" altLang="zh-CN"/>
              <a:pPr/>
              <a:t>80</a:t>
            </a:fld>
            <a:endParaRPr lang="en-US" altLang="zh-CN"/>
          </a:p>
        </p:txBody>
      </p:sp>
      <p:sp>
        <p:nvSpPr>
          <p:cNvPr id="82947" name="Rectangle 2"/>
          <p:cNvSpPr>
            <a:spLocks noGrp="1" noChangeArrowheads="1"/>
          </p:cNvSpPr>
          <p:nvPr>
            <p:ph type="body" idx="1"/>
          </p:nvPr>
        </p:nvSpPr>
        <p:spPr>
          <a:xfrm>
            <a:off x="582613" y="44450"/>
            <a:ext cx="8310562" cy="6742113"/>
          </a:xfrm>
          <a:solidFill>
            <a:srgbClr val="C0C0C0"/>
          </a:solidFill>
          <a:ln>
            <a:solidFill>
              <a:srgbClr val="808080"/>
            </a:solidFill>
            <a:miter lim="800000"/>
            <a:headEnd/>
            <a:tailEnd/>
          </a:ln>
        </p:spPr>
        <p:txBody>
          <a:bodyPr/>
          <a:lstStyle/>
          <a:p>
            <a:pPr eaLnBrk="1" hangingPunct="1">
              <a:lnSpc>
                <a:spcPct val="80000"/>
              </a:lnSpc>
              <a:buClr>
                <a:schemeClr val="tx1"/>
              </a:buClr>
              <a:buFont typeface="Monotype Sorts" charset="0"/>
              <a:buAutoNum type="arabicPeriod"/>
              <a:defRPr/>
            </a:pPr>
            <a:r>
              <a:rPr lang="en-US" altLang="zh-CN" sz="2100">
                <a:solidFill>
                  <a:srgbClr val="FF0000"/>
                </a:solidFill>
              </a:rPr>
              <a:t>import firstPackage.Date</a:t>
            </a:r>
            <a:r>
              <a:rPr lang="en-US" altLang="zh-CN" sz="2100"/>
              <a:t>;</a:t>
            </a:r>
          </a:p>
          <a:p>
            <a:pPr eaLnBrk="1" hangingPunct="1">
              <a:lnSpc>
                <a:spcPct val="80000"/>
              </a:lnSpc>
              <a:buClr>
                <a:schemeClr val="tx1"/>
              </a:buClr>
              <a:buFont typeface="Monotype Sorts" charset="0"/>
              <a:buAutoNum type="arabicPeriod"/>
              <a:defRPr/>
            </a:pPr>
            <a:r>
              <a:rPr lang="en-US" altLang="zh-CN" sz="2100"/>
              <a:t>class Person{ </a:t>
            </a:r>
          </a:p>
          <a:p>
            <a:pPr eaLnBrk="1" hangingPunct="1">
              <a:lnSpc>
                <a:spcPct val="80000"/>
              </a:lnSpc>
              <a:buClr>
                <a:schemeClr val="tx1"/>
              </a:buClr>
              <a:buFont typeface="Monotype Sorts" charset="0"/>
              <a:buAutoNum type="arabicPeriod"/>
              <a:defRPr/>
            </a:pPr>
            <a:r>
              <a:rPr lang="en-US" altLang="zh-CN" sz="2100"/>
              <a:t>  String name;</a:t>
            </a:r>
          </a:p>
          <a:p>
            <a:pPr eaLnBrk="1" hangingPunct="1">
              <a:lnSpc>
                <a:spcPct val="80000"/>
              </a:lnSpc>
              <a:buClr>
                <a:schemeClr val="tx1"/>
              </a:buClr>
              <a:buFont typeface="Monotype Sorts" charset="0"/>
              <a:buAutoNum type="arabicPeriod"/>
              <a:defRPr/>
            </a:pPr>
            <a:r>
              <a:rPr lang="en-US" altLang="zh-CN" sz="2100"/>
              <a:t>  int age;</a:t>
            </a:r>
          </a:p>
          <a:p>
            <a:pPr eaLnBrk="1" hangingPunct="1">
              <a:lnSpc>
                <a:spcPct val="80000"/>
              </a:lnSpc>
              <a:buClr>
                <a:schemeClr val="tx1"/>
              </a:buClr>
              <a:buFont typeface="Monotype Sorts" charset="0"/>
              <a:buAutoNum type="arabicPeriod"/>
              <a:defRPr/>
            </a:pPr>
            <a:r>
              <a:rPr lang="en-US" altLang="zh-CN" sz="2100"/>
              <a:t>  public Person(String na,int ag){</a:t>
            </a:r>
          </a:p>
          <a:p>
            <a:pPr eaLnBrk="1" hangingPunct="1">
              <a:lnSpc>
                <a:spcPct val="80000"/>
              </a:lnSpc>
              <a:buClr>
                <a:schemeClr val="tx1"/>
              </a:buClr>
              <a:buFont typeface="Monotype Sorts" charset="0"/>
              <a:buAutoNum type="arabicPeriod"/>
              <a:defRPr/>
            </a:pPr>
            <a:r>
              <a:rPr lang="en-US" altLang="zh-CN" sz="2100"/>
              <a:t>  	name=na;</a:t>
            </a:r>
          </a:p>
          <a:p>
            <a:pPr eaLnBrk="1" hangingPunct="1">
              <a:lnSpc>
                <a:spcPct val="80000"/>
              </a:lnSpc>
              <a:buClr>
                <a:schemeClr val="tx1"/>
              </a:buClr>
              <a:buFont typeface="Monotype Sorts" charset="0"/>
              <a:buAutoNum type="arabicPeriod"/>
              <a:defRPr/>
            </a:pPr>
            <a:r>
              <a:rPr lang="en-US" altLang="zh-CN" sz="2100"/>
              <a:t>  	age=ag;</a:t>
            </a:r>
          </a:p>
          <a:p>
            <a:pPr eaLnBrk="1" hangingPunct="1">
              <a:lnSpc>
                <a:spcPct val="80000"/>
              </a:lnSpc>
              <a:buClr>
                <a:schemeClr val="tx1"/>
              </a:buClr>
              <a:buFont typeface="Monotype Sorts" charset="0"/>
              <a:buAutoNum type="arabicPeriod"/>
              <a:defRPr/>
            </a:pPr>
            <a:r>
              <a:rPr lang="en-US" altLang="zh-CN" sz="2100"/>
              <a:t>  }</a:t>
            </a:r>
          </a:p>
          <a:p>
            <a:pPr eaLnBrk="1" hangingPunct="1">
              <a:lnSpc>
                <a:spcPct val="80000"/>
              </a:lnSpc>
              <a:buClr>
                <a:schemeClr val="tx1"/>
              </a:buClr>
              <a:buFont typeface="Monotype Sorts" charset="0"/>
              <a:buAutoNum type="arabicPeriod"/>
              <a:defRPr/>
            </a:pPr>
            <a:r>
              <a:rPr lang="en-US" altLang="zh-CN" sz="2100"/>
              <a:t>  public Person(){;}</a:t>
            </a:r>
          </a:p>
          <a:p>
            <a:pPr eaLnBrk="1" hangingPunct="1">
              <a:lnSpc>
                <a:spcPct val="80000"/>
              </a:lnSpc>
              <a:buClr>
                <a:schemeClr val="tx1"/>
              </a:buClr>
              <a:buFont typeface="Monotype Sorts" charset="0"/>
              <a:buAutoNum type="arabicPeriod"/>
              <a:defRPr/>
            </a:pPr>
            <a:r>
              <a:rPr lang="en-US" altLang="zh-CN" sz="2100"/>
              <a:t>  public int birth(int y){ </a:t>
            </a:r>
          </a:p>
          <a:p>
            <a:pPr eaLnBrk="1" hangingPunct="1">
              <a:lnSpc>
                <a:spcPct val="80000"/>
              </a:lnSpc>
              <a:buClr>
                <a:schemeClr val="tx1"/>
              </a:buClr>
              <a:buFont typeface="Monotype Sorts" charset="0"/>
              <a:buAutoNum type="arabicPeriod"/>
              <a:defRPr/>
            </a:pPr>
            <a:r>
              <a:rPr lang="en-US" altLang="zh-CN" sz="2100"/>
              <a:t>     return y-age+1;</a:t>
            </a:r>
          </a:p>
          <a:p>
            <a:pPr eaLnBrk="1" hangingPunct="1">
              <a:lnSpc>
                <a:spcPct val="80000"/>
              </a:lnSpc>
              <a:buClr>
                <a:schemeClr val="tx1"/>
              </a:buClr>
              <a:buFont typeface="Monotype Sorts" charset="0"/>
              <a:buAutoNum type="arabicPeriod"/>
              <a:defRPr/>
            </a:pPr>
            <a:r>
              <a:rPr lang="en-US" altLang="zh-CN" sz="2100"/>
              <a:t>  }</a:t>
            </a:r>
          </a:p>
          <a:p>
            <a:pPr eaLnBrk="1" hangingPunct="1">
              <a:lnSpc>
                <a:spcPct val="80000"/>
              </a:lnSpc>
              <a:buClr>
                <a:schemeClr val="tx1"/>
              </a:buClr>
              <a:buFont typeface="Monotype Sorts" charset="0"/>
              <a:buAutoNum type="arabicPeriod"/>
              <a:defRPr/>
            </a:pPr>
            <a:r>
              <a:rPr lang="en-US" altLang="zh-CN" sz="2100"/>
              <a:t>}</a:t>
            </a:r>
          </a:p>
          <a:p>
            <a:pPr eaLnBrk="1" hangingPunct="1">
              <a:lnSpc>
                <a:spcPct val="80000"/>
              </a:lnSpc>
              <a:buClr>
                <a:schemeClr val="tx1"/>
              </a:buClr>
              <a:buFont typeface="Monotype Sorts" charset="0"/>
              <a:buAutoNum type="arabicPeriod"/>
              <a:defRPr/>
            </a:pPr>
            <a:r>
              <a:rPr lang="en-US" altLang="zh-CN" sz="2100"/>
              <a:t>public class PersonDemo{</a:t>
            </a:r>
          </a:p>
          <a:p>
            <a:pPr eaLnBrk="1" hangingPunct="1">
              <a:lnSpc>
                <a:spcPct val="80000"/>
              </a:lnSpc>
              <a:buClr>
                <a:schemeClr val="tx1"/>
              </a:buClr>
              <a:buFont typeface="Monotype Sorts" charset="0"/>
              <a:buAutoNum type="arabicPeriod"/>
              <a:defRPr/>
            </a:pPr>
            <a:r>
              <a:rPr lang="en-US" altLang="zh-CN" sz="2100"/>
              <a:t>	public static void main(String args[]){</a:t>
            </a:r>
          </a:p>
          <a:p>
            <a:pPr eaLnBrk="1" hangingPunct="1">
              <a:lnSpc>
                <a:spcPct val="80000"/>
              </a:lnSpc>
              <a:buClr>
                <a:schemeClr val="tx1"/>
              </a:buClr>
              <a:buFont typeface="Monotype Sorts" charset="0"/>
              <a:buAutoNum type="arabicPeriod"/>
              <a:defRPr/>
            </a:pPr>
            <a:r>
              <a:rPr lang="en-US" altLang="zh-CN" sz="2100"/>
              <a:t>	    Person ps=new Person("Tom",21);</a:t>
            </a:r>
          </a:p>
          <a:p>
            <a:pPr eaLnBrk="1" hangingPunct="1">
              <a:lnSpc>
                <a:spcPct val="80000"/>
              </a:lnSpc>
              <a:buClr>
                <a:schemeClr val="tx1"/>
              </a:buClr>
              <a:buFont typeface="Monotype Sorts" charset="0"/>
              <a:buAutoNum type="arabicPeriod"/>
              <a:defRPr/>
            </a:pPr>
            <a:r>
              <a:rPr lang="en-US" altLang="zh-CN" sz="2100"/>
              <a:t>           Date now=new Date();</a:t>
            </a:r>
          </a:p>
          <a:p>
            <a:pPr eaLnBrk="1" hangingPunct="1">
              <a:lnSpc>
                <a:spcPct val="80000"/>
              </a:lnSpc>
              <a:buClr>
                <a:schemeClr val="tx1"/>
              </a:buClr>
              <a:buFont typeface="Monotype Sorts" charset="0"/>
              <a:buAutoNum type="arabicPeriod"/>
              <a:defRPr/>
            </a:pPr>
            <a:r>
              <a:rPr lang="en-US" altLang="zh-CN" sz="2100"/>
              <a:t>           int y=now.thisyear();</a:t>
            </a:r>
          </a:p>
          <a:p>
            <a:pPr eaLnBrk="1" hangingPunct="1">
              <a:lnSpc>
                <a:spcPct val="80000"/>
              </a:lnSpc>
              <a:buClr>
                <a:schemeClr val="tx1"/>
              </a:buClr>
              <a:buFont typeface="Monotype Sorts" charset="0"/>
              <a:buAutoNum type="arabicPeriod"/>
              <a:defRPr/>
            </a:pPr>
            <a:r>
              <a:rPr lang="en-US" altLang="zh-CN" sz="2100"/>
              <a:t>           System.out.println(ps.name+" was born in "+ps.birth(y));</a:t>
            </a:r>
          </a:p>
          <a:p>
            <a:pPr eaLnBrk="1" hangingPunct="1">
              <a:lnSpc>
                <a:spcPct val="80000"/>
              </a:lnSpc>
              <a:buClr>
                <a:schemeClr val="tx1"/>
              </a:buClr>
              <a:buFont typeface="Monotype Sorts" charset="0"/>
              <a:buAutoNum type="arabicPeriod"/>
              <a:defRPr/>
            </a:pPr>
            <a:r>
              <a:rPr lang="en-US" altLang="zh-CN" sz="2100"/>
              <a:t>    }</a:t>
            </a:r>
          </a:p>
          <a:p>
            <a:pPr eaLnBrk="1" hangingPunct="1">
              <a:lnSpc>
                <a:spcPct val="80000"/>
              </a:lnSpc>
              <a:buClr>
                <a:schemeClr val="tx1"/>
              </a:buClr>
              <a:buFont typeface="Monotype Sorts" charset="0"/>
              <a:buAutoNum type="arabicPeriod"/>
              <a:defRPr/>
            </a:pPr>
            <a:r>
              <a:rPr lang="en-US" altLang="zh-CN" sz="2100"/>
              <a:t>}</a:t>
            </a:r>
            <a:endParaRPr lang="zh-CN" altLang="en-US" sz="2100"/>
          </a:p>
        </p:txBody>
      </p:sp>
    </p:spTree>
    <p:custDataLst>
      <p:tags r:id="rId1"/>
    </p:custData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912813" y="122238"/>
            <a:ext cx="2609850" cy="457200"/>
          </a:xfrm>
        </p:spPr>
        <p:txBody>
          <a:bodyPr/>
          <a:lstStyle/>
          <a:p>
            <a:r>
              <a:rPr lang="zh-CN" altLang="en-US"/>
              <a:t>本章小结</a:t>
            </a:r>
          </a:p>
        </p:txBody>
      </p:sp>
      <p:sp>
        <p:nvSpPr>
          <p:cNvPr id="92162" name="Rectangle 116"/>
          <p:cNvSpPr>
            <a:spLocks noChangeArrowheads="1"/>
          </p:cNvSpPr>
          <p:nvPr/>
        </p:nvSpPr>
        <p:spPr bwMode="auto">
          <a:xfrm>
            <a:off x="2767013" y="202088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972" name="Text Box 119"/>
          <p:cNvSpPr txBox="1">
            <a:spLocks noChangeArrowheads="1"/>
          </p:cNvSpPr>
          <p:nvPr/>
        </p:nvSpPr>
        <p:spPr bwMode="auto">
          <a:xfrm flipH="1">
            <a:off x="1357313" y="1754188"/>
            <a:ext cx="457200" cy="3194050"/>
          </a:xfrm>
          <a:prstGeom prst="rect">
            <a:avLst/>
          </a:prstGeom>
          <a:gradFill rotWithShape="0">
            <a:gsLst>
              <a:gs pos="0">
                <a:srgbClr val="FFCC99"/>
              </a:gs>
              <a:gs pos="100000">
                <a:srgbClr val="FFFFFF"/>
              </a:gs>
            </a:gsLst>
            <a:lin ang="0" scaled="1"/>
          </a:gra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flatTx/>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endParaRPr lang="en-US" altLang="zh-CN" sz="2000" b="1"/>
          </a:p>
          <a:p>
            <a:pPr algn="ctr" eaLnBrk="0" hangingPunct="0"/>
            <a:endParaRPr lang="en-US" altLang="zh-CN" sz="2000" b="1"/>
          </a:p>
          <a:p>
            <a:pPr algn="ctr" eaLnBrk="0" hangingPunct="0"/>
            <a:endParaRPr lang="en-US" altLang="zh-CN" sz="2000" b="1"/>
          </a:p>
          <a:p>
            <a:pPr algn="ctr" eaLnBrk="0" hangingPunct="0"/>
            <a:r>
              <a:rPr lang="zh-CN" altLang="en-US" sz="2000" b="1"/>
              <a:t>类和对象</a:t>
            </a:r>
            <a:endParaRPr kumimoji="0" lang="zh-CN" altLang="en-US" sz="2200" b="1">
              <a:solidFill>
                <a:schemeClr val="tx2"/>
              </a:solidFill>
              <a:latin typeface="楷体_GB2312" pitchFamily="49" charset="-122"/>
              <a:ea typeface="楷体_GB2312" pitchFamily="49" charset="-122"/>
            </a:endParaRPr>
          </a:p>
        </p:txBody>
      </p:sp>
      <p:sp>
        <p:nvSpPr>
          <p:cNvPr id="92164" name="Rectangle 121"/>
          <p:cNvSpPr>
            <a:spLocks noChangeArrowheads="1"/>
          </p:cNvSpPr>
          <p:nvPr/>
        </p:nvSpPr>
        <p:spPr bwMode="auto">
          <a:xfrm>
            <a:off x="2755900" y="1414463"/>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974" name="Text Box 124"/>
          <p:cNvSpPr txBox="1">
            <a:spLocks noChangeArrowheads="1"/>
          </p:cNvSpPr>
          <p:nvPr/>
        </p:nvSpPr>
        <p:spPr bwMode="auto">
          <a:xfrm>
            <a:off x="3213100" y="1262063"/>
            <a:ext cx="3119438"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0" hangingPunct="0"/>
            <a:r>
              <a:rPr kumimoji="0" lang="en-US" altLang="zh-CN" sz="1600">
                <a:solidFill>
                  <a:schemeClr val="tx2"/>
                </a:solidFill>
                <a:latin typeface="黑体" panose="02010609060101010101" pitchFamily="49" charset="-122"/>
                <a:ea typeface="黑体" panose="02010609060101010101" pitchFamily="49" charset="-122"/>
              </a:rPr>
              <a:t>3.1</a:t>
            </a:r>
            <a:r>
              <a:rPr kumimoji="0" lang="zh-CN" altLang="en-US" sz="1600">
                <a:solidFill>
                  <a:schemeClr val="tx2"/>
                </a:solidFill>
                <a:latin typeface="黑体" panose="02010609060101010101" pitchFamily="49" charset="-122"/>
                <a:ea typeface="黑体" panose="02010609060101010101" pitchFamily="49" charset="-122"/>
              </a:rPr>
              <a:t>、</a:t>
            </a:r>
            <a:r>
              <a:rPr lang="zh-CN" altLang="en-US" sz="1600" b="1"/>
              <a:t>面向对象技术基础</a:t>
            </a:r>
          </a:p>
          <a:p>
            <a:pPr algn="just" eaLnBrk="0" hangingPunct="0"/>
            <a:endParaRPr lang="zh-CN" altLang="en-US" sz="1600">
              <a:solidFill>
                <a:schemeClr val="tx2"/>
              </a:solidFill>
              <a:latin typeface="黑体" panose="02010609060101010101" pitchFamily="49" charset="-122"/>
              <a:ea typeface="黑体" panose="02010609060101010101" pitchFamily="49" charset="-122"/>
            </a:endParaRPr>
          </a:p>
        </p:txBody>
      </p:sp>
      <p:sp>
        <p:nvSpPr>
          <p:cNvPr id="83975" name="Text Box 129"/>
          <p:cNvSpPr txBox="1">
            <a:spLocks noChangeArrowheads="1"/>
          </p:cNvSpPr>
          <p:nvPr/>
        </p:nvSpPr>
        <p:spPr bwMode="auto">
          <a:xfrm>
            <a:off x="3224213" y="186848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defRPr/>
            </a:pPr>
            <a:r>
              <a:rPr kumimoji="0" lang="en-US" altLang="zh-CN" sz="1600">
                <a:solidFill>
                  <a:schemeClr val="tx2"/>
                </a:solidFill>
                <a:latin typeface="黑体" charset="0"/>
                <a:ea typeface="黑体" charset="0"/>
                <a:cs typeface="黑体" charset="0"/>
              </a:rPr>
              <a:t>3.2</a:t>
            </a:r>
            <a:r>
              <a:rPr kumimoji="0" lang="zh-CN" altLang="en-US" sz="1600">
                <a:solidFill>
                  <a:schemeClr val="tx2"/>
                </a:solidFill>
                <a:latin typeface="黑体" charset="0"/>
                <a:ea typeface="黑体" charset="0"/>
                <a:cs typeface="黑体" charset="0"/>
              </a:rPr>
              <a:t>、</a:t>
            </a:r>
            <a:r>
              <a:rPr lang="zh-CN" altLang="en-US" sz="1600" b="1"/>
              <a:t>类</a:t>
            </a:r>
            <a:endParaRPr lang="en-US" altLang="zh-CN" sz="1600" b="1"/>
          </a:p>
          <a:p>
            <a:pPr algn="just">
              <a:defRPr/>
            </a:pPr>
            <a:endParaRPr lang="zh-CN" altLang="en-US" sz="1600" b="1"/>
          </a:p>
          <a:p>
            <a:pPr algn="just">
              <a:defRPr/>
            </a:pPr>
            <a:endParaRPr kumimoji="0" lang="zh-CN" altLang="en-US" sz="1600">
              <a:solidFill>
                <a:schemeClr val="tx2"/>
              </a:solidFill>
              <a:latin typeface="黑体" charset="0"/>
              <a:ea typeface="黑体" charset="0"/>
              <a:cs typeface="黑体" charset="0"/>
            </a:endParaRPr>
          </a:p>
        </p:txBody>
      </p:sp>
      <p:sp>
        <p:nvSpPr>
          <p:cNvPr id="83976" name="Rectangle 136"/>
          <p:cNvSpPr>
            <a:spLocks noChangeArrowheads="1"/>
          </p:cNvSpPr>
          <p:nvPr/>
        </p:nvSpPr>
        <p:spPr bwMode="auto">
          <a:xfrm>
            <a:off x="1814513" y="3313113"/>
            <a:ext cx="914400" cy="15240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92168" name="Rectangle 138"/>
          <p:cNvSpPr>
            <a:spLocks noChangeArrowheads="1"/>
          </p:cNvSpPr>
          <p:nvPr/>
        </p:nvSpPr>
        <p:spPr bwMode="auto">
          <a:xfrm>
            <a:off x="2741613" y="2647950"/>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978" name="Text Box 139"/>
          <p:cNvSpPr txBox="1">
            <a:spLocks noChangeArrowheads="1"/>
          </p:cNvSpPr>
          <p:nvPr/>
        </p:nvSpPr>
        <p:spPr bwMode="auto">
          <a:xfrm>
            <a:off x="3198813" y="2495550"/>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3.3</a:t>
            </a:r>
            <a:r>
              <a:rPr kumimoji="0" lang="zh-CN" altLang="en-US" sz="1600">
                <a:solidFill>
                  <a:schemeClr val="tx2"/>
                </a:solidFill>
                <a:latin typeface="黑体" panose="02010609060101010101" pitchFamily="49" charset="-122"/>
                <a:ea typeface="黑体" panose="02010609060101010101" pitchFamily="49" charset="-122"/>
              </a:rPr>
              <a:t>、</a:t>
            </a:r>
            <a:r>
              <a:rPr lang="zh-CN" altLang="en-US" sz="1600" b="1"/>
              <a:t>对象</a:t>
            </a:r>
          </a:p>
        </p:txBody>
      </p:sp>
      <p:sp>
        <p:nvSpPr>
          <p:cNvPr id="92170" name="Rectangle 143"/>
          <p:cNvSpPr>
            <a:spLocks noChangeArrowheads="1"/>
          </p:cNvSpPr>
          <p:nvPr/>
        </p:nvSpPr>
        <p:spPr bwMode="auto">
          <a:xfrm>
            <a:off x="2741613" y="329088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980" name="Text Box 144"/>
          <p:cNvSpPr txBox="1">
            <a:spLocks noChangeArrowheads="1"/>
          </p:cNvSpPr>
          <p:nvPr/>
        </p:nvSpPr>
        <p:spPr bwMode="auto">
          <a:xfrm>
            <a:off x="3198813" y="313848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3.4</a:t>
            </a:r>
            <a:r>
              <a:rPr kumimoji="0" lang="zh-CN" altLang="en-US" sz="1600">
                <a:solidFill>
                  <a:schemeClr val="tx2"/>
                </a:solidFill>
                <a:latin typeface="黑体" panose="02010609060101010101" pitchFamily="49" charset="-122"/>
                <a:ea typeface="黑体" panose="02010609060101010101" pitchFamily="49" charset="-122"/>
              </a:rPr>
              <a:t>、</a:t>
            </a:r>
            <a:r>
              <a:rPr kumimoji="0" lang="en-US" altLang="zh-CN" sz="1600" b="1">
                <a:solidFill>
                  <a:schemeClr val="tx2"/>
                </a:solidFill>
                <a:latin typeface="黑体" panose="02010609060101010101" pitchFamily="49" charset="-122"/>
                <a:ea typeface="黑体" panose="02010609060101010101" pitchFamily="49" charset="-122"/>
              </a:rPr>
              <a:t>this</a:t>
            </a:r>
            <a:r>
              <a:rPr kumimoji="0" lang="zh-CN" altLang="en-US" sz="1600" b="1">
                <a:solidFill>
                  <a:schemeClr val="tx2"/>
                </a:solidFill>
                <a:latin typeface="黑体" panose="02010609060101010101" pitchFamily="49" charset="-122"/>
                <a:ea typeface="黑体" panose="02010609060101010101" pitchFamily="49" charset="-122"/>
              </a:rPr>
              <a:t>关键字</a:t>
            </a:r>
            <a:endParaRPr lang="zh-CN" altLang="en-US" sz="1600" b="1"/>
          </a:p>
        </p:txBody>
      </p:sp>
      <p:sp>
        <p:nvSpPr>
          <p:cNvPr id="83981" name="Rectangle 123"/>
          <p:cNvSpPr>
            <a:spLocks noChangeArrowheads="1"/>
          </p:cNvSpPr>
          <p:nvPr/>
        </p:nvSpPr>
        <p:spPr bwMode="auto">
          <a:xfrm>
            <a:off x="2679700" y="1027113"/>
            <a:ext cx="76200" cy="5105400"/>
          </a:xfrm>
          <a:prstGeom prst="rect">
            <a:avLst/>
          </a:prstGeom>
          <a:solidFill>
            <a:schemeClr val="hlink"/>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wrap="none" anchor="ctr"/>
          <a:lstStyle/>
          <a:p>
            <a:pPr>
              <a:defRPr/>
            </a:pPr>
            <a:endParaRPr lang="zh-CN" altLang="en-US">
              <a:latin typeface="Times New Roman" charset="0"/>
              <a:ea typeface="宋体" charset="0"/>
              <a:cs typeface="宋体" charset="0"/>
            </a:endParaRPr>
          </a:p>
        </p:txBody>
      </p:sp>
      <p:sp>
        <p:nvSpPr>
          <p:cNvPr id="92173" name="Rectangle 116"/>
          <p:cNvSpPr>
            <a:spLocks noChangeArrowheads="1"/>
          </p:cNvSpPr>
          <p:nvPr/>
        </p:nvSpPr>
        <p:spPr bwMode="auto">
          <a:xfrm>
            <a:off x="2763838" y="5492750"/>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983" name="Text Box 129"/>
          <p:cNvSpPr txBox="1">
            <a:spLocks noChangeArrowheads="1"/>
          </p:cNvSpPr>
          <p:nvPr/>
        </p:nvSpPr>
        <p:spPr bwMode="auto">
          <a:xfrm>
            <a:off x="3221038" y="5340350"/>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defRPr/>
            </a:pPr>
            <a:r>
              <a:rPr kumimoji="0" lang="en-US" altLang="zh-CN" sz="1600">
                <a:solidFill>
                  <a:schemeClr val="tx2"/>
                </a:solidFill>
                <a:latin typeface="黑体" charset="0"/>
                <a:ea typeface="黑体" charset="0"/>
                <a:cs typeface="黑体" charset="0"/>
              </a:rPr>
              <a:t>3.7</a:t>
            </a:r>
            <a:r>
              <a:rPr kumimoji="0" lang="zh-CN" altLang="en-US" sz="1600">
                <a:solidFill>
                  <a:schemeClr val="tx2"/>
                </a:solidFill>
                <a:latin typeface="黑体" charset="0"/>
                <a:ea typeface="黑体" charset="0"/>
                <a:cs typeface="黑体" charset="0"/>
              </a:rPr>
              <a:t>、</a:t>
            </a:r>
            <a:r>
              <a:rPr kumimoji="0" lang="en-US" altLang="zh-CN" sz="1600" b="1">
                <a:solidFill>
                  <a:schemeClr val="tx2"/>
                </a:solidFill>
                <a:latin typeface="黑体" charset="0"/>
                <a:ea typeface="黑体" charset="0"/>
                <a:cs typeface="黑体" charset="0"/>
              </a:rPr>
              <a:t>import</a:t>
            </a:r>
            <a:r>
              <a:rPr kumimoji="0" lang="zh-CN" altLang="en-US" sz="1600" b="1">
                <a:solidFill>
                  <a:schemeClr val="tx2"/>
                </a:solidFill>
                <a:latin typeface="黑体" charset="0"/>
                <a:ea typeface="黑体" charset="0"/>
                <a:cs typeface="黑体" charset="0"/>
              </a:rPr>
              <a:t>和包</a:t>
            </a:r>
          </a:p>
        </p:txBody>
      </p:sp>
      <p:sp>
        <p:nvSpPr>
          <p:cNvPr id="92175" name="Rectangle 143"/>
          <p:cNvSpPr>
            <a:spLocks noChangeArrowheads="1"/>
          </p:cNvSpPr>
          <p:nvPr/>
        </p:nvSpPr>
        <p:spPr bwMode="auto">
          <a:xfrm>
            <a:off x="2765425" y="3990975"/>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985" name="Text Box 144"/>
          <p:cNvSpPr txBox="1">
            <a:spLocks noChangeArrowheads="1"/>
          </p:cNvSpPr>
          <p:nvPr/>
        </p:nvSpPr>
        <p:spPr bwMode="auto">
          <a:xfrm>
            <a:off x="3222625" y="3838575"/>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3.5</a:t>
            </a:r>
            <a:r>
              <a:rPr kumimoji="0" lang="zh-CN" altLang="en-US" sz="1600">
                <a:solidFill>
                  <a:schemeClr val="tx2"/>
                </a:solidFill>
                <a:latin typeface="黑体" panose="02010609060101010101" pitchFamily="49" charset="-122"/>
                <a:ea typeface="黑体" panose="02010609060101010101" pitchFamily="49" charset="-122"/>
              </a:rPr>
              <a:t>、</a:t>
            </a:r>
            <a:r>
              <a:rPr kumimoji="0" lang="en-US" altLang="zh-CN" sz="1600" b="1">
                <a:solidFill>
                  <a:schemeClr val="tx2"/>
                </a:solidFill>
                <a:latin typeface="黑体" panose="02010609060101010101" pitchFamily="49" charset="-122"/>
                <a:ea typeface="黑体" panose="02010609060101010101" pitchFamily="49" charset="-122"/>
              </a:rPr>
              <a:t>static</a:t>
            </a:r>
            <a:r>
              <a:rPr kumimoji="0" lang="zh-CN" altLang="en-US" sz="1600" b="1">
                <a:solidFill>
                  <a:schemeClr val="tx2"/>
                </a:solidFill>
                <a:latin typeface="黑体" panose="02010609060101010101" pitchFamily="49" charset="-122"/>
                <a:ea typeface="黑体" panose="02010609060101010101" pitchFamily="49" charset="-122"/>
              </a:rPr>
              <a:t>关键字</a:t>
            </a:r>
          </a:p>
        </p:txBody>
      </p:sp>
      <p:sp>
        <p:nvSpPr>
          <p:cNvPr id="92177" name="Rectangle 143"/>
          <p:cNvSpPr>
            <a:spLocks noChangeArrowheads="1"/>
          </p:cNvSpPr>
          <p:nvPr/>
        </p:nvSpPr>
        <p:spPr bwMode="auto">
          <a:xfrm>
            <a:off x="2779713" y="4783138"/>
            <a:ext cx="469900" cy="50800"/>
          </a:xfrm>
          <a:prstGeom prst="rect">
            <a:avLst/>
          </a:prstGeom>
          <a:solidFill>
            <a:srgbClr val="FFCC99"/>
          </a:solidFill>
          <a:ln w="9525">
            <a:solidFill>
              <a:srgbClr val="CC66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2178" name="Text Box 144"/>
          <p:cNvSpPr txBox="1">
            <a:spLocks noChangeArrowheads="1"/>
          </p:cNvSpPr>
          <p:nvPr/>
        </p:nvSpPr>
        <p:spPr bwMode="auto">
          <a:xfrm>
            <a:off x="3236913" y="4630738"/>
            <a:ext cx="3505200" cy="381000"/>
          </a:xfrm>
          <a:prstGeom prst="rect">
            <a:avLst/>
          </a:prstGeom>
          <a:gradFill rotWithShape="0">
            <a:gsLst>
              <a:gs pos="0">
                <a:srgbClr val="BDDE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a:solidFill>
                  <a:schemeClr val="tx2"/>
                </a:solidFill>
                <a:latin typeface="黑体" panose="02010609060101010101" pitchFamily="49" charset="-122"/>
                <a:ea typeface="黑体" panose="02010609060101010101" pitchFamily="49" charset="-122"/>
              </a:rPr>
              <a:t>3.6</a:t>
            </a:r>
            <a:r>
              <a:rPr kumimoji="0" lang="zh-CN" altLang="en-US" sz="1600">
                <a:solidFill>
                  <a:schemeClr val="tx2"/>
                </a:solidFill>
                <a:latin typeface="黑体" panose="02010609060101010101" pitchFamily="49" charset="-122"/>
                <a:ea typeface="黑体" panose="02010609060101010101" pitchFamily="49" charset="-122"/>
              </a:rPr>
              <a:t>、</a:t>
            </a:r>
            <a:r>
              <a:rPr lang="en-US" altLang="zh-CN" sz="1600" b="1">
                <a:latin typeface="黑体" panose="02010609060101010101" pitchFamily="49" charset="-122"/>
              </a:rPr>
              <a:t>final</a:t>
            </a:r>
            <a:r>
              <a:rPr lang="zh-CN" altLang="en-US" sz="1600" b="1">
                <a:latin typeface="黑体" panose="02010609060101010101" pitchFamily="49" charset="-122"/>
              </a:rPr>
              <a:t>关键字</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700088" y="122238"/>
            <a:ext cx="7772400" cy="400050"/>
          </a:xfrm>
        </p:spPr>
        <p:txBody>
          <a:bodyPr/>
          <a:lstStyle/>
          <a:p>
            <a:pPr eaLnBrk="1" hangingPunct="1"/>
            <a:r>
              <a:rPr lang="zh-CN" altLang="en-US" sz="2000" b="1">
                <a:ea typeface="" charset="-122"/>
              </a:rPr>
              <a:t>用面向对象程序设计解决实际问题的基本思想</a:t>
            </a:r>
          </a:p>
        </p:txBody>
      </p:sp>
      <p:sp>
        <p:nvSpPr>
          <p:cNvPr id="10243" name="Rectangle 3"/>
          <p:cNvSpPr>
            <a:spLocks noGrp="1" noChangeArrowheads="1"/>
          </p:cNvSpPr>
          <p:nvPr>
            <p:ph type="body" idx="1"/>
          </p:nvPr>
        </p:nvSpPr>
        <p:spPr/>
        <p:txBody>
          <a:bodyPr/>
          <a:lstStyle/>
          <a:p>
            <a:pPr marL="0" indent="0" eaLnBrk="1" hangingPunct="1">
              <a:lnSpc>
                <a:spcPct val="90000"/>
              </a:lnSpc>
            </a:pPr>
            <a:r>
              <a:rPr lang="zh-CN" altLang="en-US" sz="2800" b="1">
                <a:ea typeface="" charset="-122"/>
              </a:rPr>
              <a:t>首先</a:t>
            </a:r>
            <a:r>
              <a:rPr lang="zh-CN" altLang="en-US" sz="2800" b="1">
                <a:solidFill>
                  <a:srgbClr val="0000CC"/>
                </a:solidFill>
                <a:ea typeface="" charset="-122"/>
              </a:rPr>
              <a:t>将实际存在的实体抽象成概念世界的抽象数据类型</a:t>
            </a:r>
            <a:r>
              <a:rPr lang="zh-CN" altLang="en-US" sz="2800" b="1">
                <a:ea typeface="" charset="-122"/>
              </a:rPr>
              <a:t>，这个抽象数据类型里面包括了实体中与需要解决的问题相关的数据和属性；</a:t>
            </a:r>
          </a:p>
          <a:p>
            <a:pPr marL="0" indent="0" eaLnBrk="1" hangingPunct="1">
              <a:lnSpc>
                <a:spcPct val="90000"/>
              </a:lnSpc>
            </a:pPr>
            <a:endParaRPr lang="zh-CN" altLang="en-US" sz="1400" b="1">
              <a:ea typeface="" charset="-122"/>
            </a:endParaRPr>
          </a:p>
          <a:p>
            <a:pPr marL="0" indent="0" eaLnBrk="1" hangingPunct="1">
              <a:lnSpc>
                <a:spcPct val="90000"/>
              </a:lnSpc>
            </a:pPr>
            <a:r>
              <a:rPr lang="zh-CN" altLang="en-US" sz="2800" b="1">
                <a:ea typeface="" charset="-122"/>
              </a:rPr>
              <a:t>然后再</a:t>
            </a:r>
            <a:r>
              <a:rPr lang="zh-CN" altLang="en-US" sz="2800" b="1">
                <a:solidFill>
                  <a:srgbClr val="0000CC"/>
                </a:solidFill>
                <a:ea typeface="" charset="-122"/>
              </a:rPr>
              <a:t>用面向对象的工具</a:t>
            </a:r>
            <a:r>
              <a:rPr lang="zh-CN" altLang="en-US" sz="2800" b="1">
                <a:ea typeface="" charset="-122"/>
              </a:rPr>
              <a:t>，如</a:t>
            </a:r>
            <a:r>
              <a:rPr lang="en-US" altLang="zh-CN" sz="2800" b="1">
                <a:ea typeface="" charset="-122"/>
              </a:rPr>
              <a:t>java</a:t>
            </a:r>
            <a:r>
              <a:rPr lang="zh-CN" altLang="en-US" sz="2800" b="1">
                <a:ea typeface="" charset="-122"/>
              </a:rPr>
              <a:t>语言，将这个抽象数据类型用计算机逻辑表达出来，即</a:t>
            </a:r>
            <a:r>
              <a:rPr lang="zh-CN" altLang="en-US" sz="2800" b="1">
                <a:solidFill>
                  <a:srgbClr val="0000CC"/>
                </a:solidFill>
                <a:ea typeface="" charset="-122"/>
              </a:rPr>
              <a:t>构造计算机能够理解和处理的类</a:t>
            </a:r>
            <a:r>
              <a:rPr lang="zh-CN" altLang="en-US" sz="2800" b="1">
                <a:ea typeface="" charset="-122"/>
              </a:rPr>
              <a:t>；</a:t>
            </a:r>
          </a:p>
          <a:p>
            <a:pPr marL="0" indent="0" eaLnBrk="1" hangingPunct="1">
              <a:lnSpc>
                <a:spcPct val="90000"/>
              </a:lnSpc>
            </a:pPr>
            <a:endParaRPr lang="zh-CN" altLang="en-US" sz="1400" b="1">
              <a:ea typeface="" charset="-122"/>
            </a:endParaRPr>
          </a:p>
          <a:p>
            <a:pPr marL="0" indent="0" eaLnBrk="1" hangingPunct="1">
              <a:lnSpc>
                <a:spcPct val="90000"/>
              </a:lnSpc>
            </a:pPr>
            <a:r>
              <a:rPr lang="zh-CN" altLang="en-US" sz="2800" b="1">
                <a:ea typeface="" charset="-122"/>
              </a:rPr>
              <a:t>最后</a:t>
            </a:r>
            <a:r>
              <a:rPr lang="zh-CN" altLang="en-US" sz="2800" b="1">
                <a:solidFill>
                  <a:srgbClr val="0000CC"/>
                </a:solidFill>
                <a:ea typeface="" charset="-122"/>
              </a:rPr>
              <a:t>将类实例化就得到</a:t>
            </a:r>
            <a:r>
              <a:rPr lang="zh-CN" altLang="en-US" sz="2800" b="1">
                <a:ea typeface="" charset="-122"/>
              </a:rPr>
              <a:t>了现实世界实体的面向对象的映射</a:t>
            </a:r>
            <a:r>
              <a:rPr lang="en-US" altLang="zh-CN" sz="2800" b="1">
                <a:ea typeface="" charset="-122"/>
              </a:rPr>
              <a:t>——</a:t>
            </a:r>
            <a:r>
              <a:rPr lang="zh-CN" altLang="en-US" sz="2800" b="1">
                <a:solidFill>
                  <a:srgbClr val="0000CC"/>
                </a:solidFill>
                <a:ea typeface="" charset="-122"/>
              </a:rPr>
              <a:t>对象</a:t>
            </a:r>
            <a:r>
              <a:rPr lang="zh-CN" altLang="en-US" sz="2800" b="1">
                <a:ea typeface="" charset="-122"/>
              </a:rPr>
              <a:t>，</a:t>
            </a:r>
            <a:r>
              <a:rPr lang="zh-CN" altLang="en-US" sz="2800" b="1">
                <a:solidFill>
                  <a:srgbClr val="0000CC"/>
                </a:solidFill>
                <a:ea typeface="" charset="-122"/>
              </a:rPr>
              <a:t>在程序中对对象进行操作</a:t>
            </a:r>
            <a:r>
              <a:rPr lang="zh-CN" altLang="en-US" sz="2800" b="1">
                <a:ea typeface="" charset="-122"/>
              </a:rPr>
              <a:t>，就可以模拟现实世界中的实体上的问题并解决之。</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3D TRANSITION" val="DemoFlips.p3d 1"/>
  <p:tag name="POWER3D OPTIONS" val="Medium "/>
  <p:tag name="POWER3D IMAGE0" val="Pwrtrans.tga"/>
  <p:tag name="POWER3D SOUND" val="Flips"/>
</p:tagLst>
</file>

<file path=ppt/tags/tag10.xml><?xml version="1.0" encoding="utf-8"?>
<p:tagLst xmlns:a="http://schemas.openxmlformats.org/drawingml/2006/main" xmlns:r="http://schemas.openxmlformats.org/officeDocument/2006/relationships" xmlns:p="http://schemas.openxmlformats.org/presentationml/2006/main">
  <p:tag name="POWER3D TRANSITION" val="DemoAntenna.p3d 0"/>
  <p:tag name="POWER3D OPTIONS" val="Medium "/>
  <p:tag name="POWER3D IMAGE0" val="Pwrtrans.tga"/>
  <p:tag name="POWER3D SOUND" val="Antenna"/>
</p:tagLst>
</file>

<file path=ppt/tags/tag11.xml><?xml version="1.0" encoding="utf-8"?>
<p:tagLst xmlns:a="http://schemas.openxmlformats.org/drawingml/2006/main" xmlns:r="http://schemas.openxmlformats.org/officeDocument/2006/relationships" xmlns:p="http://schemas.openxmlformats.org/presentationml/2006/main">
  <p:tag name="POWER3D TRANSITION" val="DemoArchitecture.p3d 1"/>
  <p:tag name="POWER3D OPTIONS" val="Medium "/>
  <p:tag name="POWER3D IMAGE0" val="Pwrtrans.tga"/>
  <p:tag name="POWER3D SOUND" val="Architecture"/>
</p:tagLst>
</file>

<file path=ppt/tags/tag12.xml><?xml version="1.0" encoding="utf-8"?>
<p:tagLst xmlns:a="http://schemas.openxmlformats.org/drawingml/2006/main" xmlns:r="http://schemas.openxmlformats.org/officeDocument/2006/relationships" xmlns:p="http://schemas.openxmlformats.org/presentationml/2006/main">
  <p:tag name="POWER3D TRANSITION" val="DemoArrows.p3d 1"/>
  <p:tag name="POWER3D OPTIONS" val="Medium "/>
  <p:tag name="POWER3D IMAGE0" val="Pwrtrans.tga"/>
  <p:tag name="POWER3D SOUND" val="Arrows"/>
</p:tagLst>
</file>

<file path=ppt/tags/tag13.xml><?xml version="1.0" encoding="utf-8"?>
<p:tagLst xmlns:a="http://schemas.openxmlformats.org/drawingml/2006/main" xmlns:r="http://schemas.openxmlformats.org/officeDocument/2006/relationships" xmlns:p="http://schemas.openxmlformats.org/presentationml/2006/main">
  <p:tag name="POWER3D TRANSITION" val="DemoBigRings.p3d 0"/>
  <p:tag name="POWER3D OPTIONS" val="Medium "/>
  <p:tag name="POWER3D IMAGE0" val="Pwrtrans.tga"/>
  <p:tag name="POWER3D SOUND" val="Big Rings"/>
</p:tagLst>
</file>

<file path=ppt/tags/tag14.xml><?xml version="1.0" encoding="utf-8"?>
<p:tagLst xmlns:a="http://schemas.openxmlformats.org/drawingml/2006/main" xmlns:r="http://schemas.openxmlformats.org/officeDocument/2006/relationships" xmlns:p="http://schemas.openxmlformats.org/presentationml/2006/main">
  <p:tag name="POWER3D TRANSITION" val="DemoCage.p3d 2"/>
  <p:tag name="POWER3D OPTIONS" val="Medium "/>
  <p:tag name="POWER3D IMAGE0" val="Pwrtrans.tga"/>
  <p:tag name="POWER3D SOUND" val="Cage"/>
</p:tagLst>
</file>

<file path=ppt/tags/tag15.xml><?xml version="1.0" encoding="utf-8"?>
<p:tagLst xmlns:a="http://schemas.openxmlformats.org/drawingml/2006/main" xmlns:r="http://schemas.openxmlformats.org/officeDocument/2006/relationships" xmlns:p="http://schemas.openxmlformats.org/presentationml/2006/main">
  <p:tag name="POWER3D TRANSITION" val="DemoClamp.p3d 0"/>
  <p:tag name="POWER3D OPTIONS" val="Medium "/>
  <p:tag name="POWER3D IMAGE0" val="Pwrtrans.tga"/>
  <p:tag name="POWER3D SOUND" val="Clamp"/>
</p:tagLst>
</file>

<file path=ppt/tags/tag16.xml><?xml version="1.0" encoding="utf-8"?>
<p:tagLst xmlns:a="http://schemas.openxmlformats.org/drawingml/2006/main" xmlns:r="http://schemas.openxmlformats.org/officeDocument/2006/relationships" xmlns:p="http://schemas.openxmlformats.org/presentationml/2006/main">
  <p:tag name="POWER3D TRANSITION" val="DemoCoil.p3d 1"/>
  <p:tag name="POWER3D OPTIONS" val="Medium "/>
  <p:tag name="POWER3D IMAGE0" val="Pwrtrans.tga"/>
  <p:tag name="POWER3D SOUND" val="Coil"/>
</p:tagLst>
</file>

<file path=ppt/tags/tag17.xml><?xml version="1.0" encoding="utf-8"?>
<p:tagLst xmlns:a="http://schemas.openxmlformats.org/drawingml/2006/main" xmlns:r="http://schemas.openxmlformats.org/officeDocument/2006/relationships" xmlns:p="http://schemas.openxmlformats.org/presentationml/2006/main">
  <p:tag name="POWER3D TRANSITION" val="DemoCubes.p3d 0"/>
  <p:tag name="POWER3D OPTIONS" val="Medium "/>
  <p:tag name="POWER3D IMAGE0" val="Pwrtrans.tga"/>
  <p:tag name="POWER3D SOUND" val="Cubes"/>
</p:tagLst>
</file>

<file path=ppt/tags/tag18.xml><?xml version="1.0" encoding="utf-8"?>
<p:tagLst xmlns:a="http://schemas.openxmlformats.org/drawingml/2006/main" xmlns:r="http://schemas.openxmlformats.org/officeDocument/2006/relationships" xmlns:p="http://schemas.openxmlformats.org/presentationml/2006/main">
  <p:tag name="POWER3D TRANSITION" val="DemoDeco.p3d 1"/>
  <p:tag name="POWER3D OPTIONS" val="Medium "/>
  <p:tag name="POWER3D IMAGE0" val="Pwrtrans.tga"/>
  <p:tag name="POWER3D SOUND" val="Deco"/>
</p:tagLst>
</file>

<file path=ppt/tags/tag19.xml><?xml version="1.0" encoding="utf-8"?>
<p:tagLst xmlns:a="http://schemas.openxmlformats.org/drawingml/2006/main" xmlns:r="http://schemas.openxmlformats.org/officeDocument/2006/relationships" xmlns:p="http://schemas.openxmlformats.org/presentationml/2006/main">
  <p:tag name="POWER3D TRANSITION" val="DemoEarth.p3d 0"/>
  <p:tag name="POWER3D OPTIONS" val="Medium "/>
  <p:tag name="POWER3D IMAGE0" val="PwrTrans.TGA"/>
  <p:tag name="POWER3D SOUND" val="Earth"/>
</p:tagLst>
</file>

<file path=ppt/tags/tag2.xml><?xml version="1.0" encoding="utf-8"?>
<p:tagLst xmlns:a="http://schemas.openxmlformats.org/drawingml/2006/main" xmlns:r="http://schemas.openxmlformats.org/officeDocument/2006/relationships" xmlns:p="http://schemas.openxmlformats.org/presentationml/2006/main">
  <p:tag name="POWER3D TRANSITION" val="DemoPipes.p3d 1"/>
  <p:tag name="POWER3D OPTIONS" val="Medium "/>
  <p:tag name="POWER3D IMAGE0" val="Pwrtrans.tga"/>
  <p:tag name="POWER3D SOUND" val="Pipes"/>
</p:tagLst>
</file>

<file path=ppt/tags/tag20.xml><?xml version="1.0" encoding="utf-8"?>
<p:tagLst xmlns:a="http://schemas.openxmlformats.org/drawingml/2006/main" xmlns:r="http://schemas.openxmlformats.org/officeDocument/2006/relationships" xmlns:p="http://schemas.openxmlformats.org/presentationml/2006/main">
  <p:tag name="POWER3D TRANSITION" val="DemoFlips.p3d 2"/>
  <p:tag name="POWER3D OPTIONS" val="Medium "/>
  <p:tag name="POWER3D IMAGE0" val="Pwrtrans.tga"/>
  <p:tag name="POWER3D SOUND" val="Flips"/>
</p:tagLst>
</file>

<file path=ppt/tags/tag21.xml><?xml version="1.0" encoding="utf-8"?>
<p:tagLst xmlns:a="http://schemas.openxmlformats.org/drawingml/2006/main" xmlns:r="http://schemas.openxmlformats.org/officeDocument/2006/relationships" xmlns:p="http://schemas.openxmlformats.org/presentationml/2006/main">
  <p:tag name="POWER3D TRANSITION" val="DemoFourSquare.p3d 1"/>
  <p:tag name="POWER3D OPTIONS" val="Medium "/>
  <p:tag name="POWER3D IMAGE0" val="Pwrtrans.tga"/>
  <p:tag name="POWER3D SOUND" val="Four Square"/>
</p:tagLst>
</file>

<file path=ppt/tags/tag22.xml><?xml version="1.0" encoding="utf-8"?>
<p:tagLst xmlns:a="http://schemas.openxmlformats.org/drawingml/2006/main" xmlns:r="http://schemas.openxmlformats.org/officeDocument/2006/relationships" xmlns:p="http://schemas.openxmlformats.org/presentationml/2006/main">
  <p:tag name="POWER3D TRANSITION" val="DemoGoldStars.p3d 0"/>
  <p:tag name="POWER3D OPTIONS" val="Medium "/>
  <p:tag name="POWER3D IMAGE0" val="Pwrtrans.tga"/>
  <p:tag name="POWER3D SOUND" val="Gold Stars"/>
</p:tagLst>
</file>

<file path=ppt/tags/tag23.xml><?xml version="1.0" encoding="utf-8"?>
<p:tagLst xmlns:a="http://schemas.openxmlformats.org/drawingml/2006/main" xmlns:r="http://schemas.openxmlformats.org/officeDocument/2006/relationships" xmlns:p="http://schemas.openxmlformats.org/presentationml/2006/main">
  <p:tag name="POWER3D TRANSITION" val="DemoPipes.p3d 3"/>
  <p:tag name="POWER3D OPTIONS" val="Medium "/>
  <p:tag name="POWER3D IMAGE0" val="Pwrtrans.tga"/>
  <p:tag name="POWER3D SOUND" val="Pipes"/>
</p:tagLst>
</file>

<file path=ppt/tags/tag24.xml><?xml version="1.0" encoding="utf-8"?>
<p:tagLst xmlns:a="http://schemas.openxmlformats.org/drawingml/2006/main" xmlns:r="http://schemas.openxmlformats.org/officeDocument/2006/relationships" xmlns:p="http://schemas.openxmlformats.org/presentationml/2006/main">
  <p:tag name="POWER3D TRANSITION" val="DemoPod.p3d 0"/>
  <p:tag name="POWER3D OPTIONS" val="Medium "/>
  <p:tag name="POWER3D IMAGE0" val="Pwrtrans.tga"/>
  <p:tag name="POWER3D SOUND" val="Pod"/>
</p:tagLst>
</file>

<file path=ppt/tags/tag25.xml><?xml version="1.0" encoding="utf-8"?>
<p:tagLst xmlns:a="http://schemas.openxmlformats.org/drawingml/2006/main" xmlns:r="http://schemas.openxmlformats.org/officeDocument/2006/relationships" xmlns:p="http://schemas.openxmlformats.org/presentationml/2006/main">
  <p:tag name="POWER3D TRANSITION" val="DemoQuadFlips.p3d 1"/>
  <p:tag name="POWER3D OPTIONS" val="Medium "/>
  <p:tag name="POWER3D IMAGE0" val="Pwrtrans.tga"/>
  <p:tag name="POWER3D SOUND" val="Quad Flips"/>
</p:tagLst>
</file>

<file path=ppt/tags/tag26.xml><?xml version="1.0" encoding="utf-8"?>
<p:tagLst xmlns:a="http://schemas.openxmlformats.org/drawingml/2006/main" xmlns:r="http://schemas.openxmlformats.org/officeDocument/2006/relationships" xmlns:p="http://schemas.openxmlformats.org/presentationml/2006/main">
  <p:tag name="POWER3D TRANSITION" val="DemoRings.p3d 1"/>
  <p:tag name="POWER3D OPTIONS" val="Medium "/>
  <p:tag name="POWER3D IMAGE0" val="Pwrtrans.tga"/>
  <p:tag name="POWER3D SOUND" val="Rings"/>
</p:tagLst>
</file>

<file path=ppt/tags/tag27.xml><?xml version="1.0" encoding="utf-8"?>
<p:tagLst xmlns:a="http://schemas.openxmlformats.org/drawingml/2006/main" xmlns:r="http://schemas.openxmlformats.org/officeDocument/2006/relationships" xmlns:p="http://schemas.openxmlformats.org/presentationml/2006/main">
  <p:tag name="POWER3D TRANSITION" val="DemoSlide.p3d 0"/>
  <p:tag name="POWER3D OPTIONS" val="Medium "/>
  <p:tag name="POWER3D IMAGE0" val="Pwrtrans.tga"/>
  <p:tag name="POWER3D SOUND" val="Slide"/>
</p:tagLst>
</file>

<file path=ppt/tags/tag28.xml><?xml version="1.0" encoding="utf-8"?>
<p:tagLst xmlns:a="http://schemas.openxmlformats.org/drawingml/2006/main" xmlns:r="http://schemas.openxmlformats.org/officeDocument/2006/relationships" xmlns:p="http://schemas.openxmlformats.org/presentationml/2006/main">
  <p:tag name="POWER3D TRANSITION" val="DemoStarburst.p3d 1"/>
  <p:tag name="POWER3D OPTIONS" val="Medium "/>
  <p:tag name="POWER3D IMAGE0" val="Pwrtrans.tga"/>
  <p:tag name="POWER3D SOUND" val="Starburst"/>
</p:tagLst>
</file>

<file path=ppt/tags/tag29.xml><?xml version="1.0" encoding="utf-8"?>
<p:tagLst xmlns:a="http://schemas.openxmlformats.org/drawingml/2006/main" xmlns:r="http://schemas.openxmlformats.org/officeDocument/2006/relationships" xmlns:p="http://schemas.openxmlformats.org/presentationml/2006/main">
  <p:tag name="POWER3D TRANSITION" val="DemoStructure.p3d 2"/>
  <p:tag name="POWER3D OPTIONS" val="Medium "/>
  <p:tag name="POWER3D IMAGE0" val="Pwrtrans.tga"/>
  <p:tag name="POWER3D SOUND" val="Structure"/>
</p:tagLst>
</file>

<file path=ppt/tags/tag3.xml><?xml version="1.0" encoding="utf-8"?>
<p:tagLst xmlns:a="http://schemas.openxmlformats.org/drawingml/2006/main" xmlns:r="http://schemas.openxmlformats.org/officeDocument/2006/relationships" xmlns:p="http://schemas.openxmlformats.org/presentationml/2006/main">
  <p:tag name="POWER3D TRANSITION" val="DemoPod.p3d 0"/>
  <p:tag name="POWER3D OPTIONS" val="Medium "/>
  <p:tag name="POWER3D IMAGE0" val="Pwrtrans.tga"/>
  <p:tag name="POWER3D SOUND" val="Pod"/>
</p:tagLst>
</file>

<file path=ppt/tags/tag30.xml><?xml version="1.0" encoding="utf-8"?>
<p:tagLst xmlns:a="http://schemas.openxmlformats.org/drawingml/2006/main" xmlns:r="http://schemas.openxmlformats.org/officeDocument/2006/relationships" xmlns:p="http://schemas.openxmlformats.org/presentationml/2006/main">
  <p:tag name="POWER3D TRANSITION" val="DemoSwap.p3d 1"/>
  <p:tag name="POWER3D OPTIONS" val="Medium "/>
  <p:tag name="POWER3D IMAGE0" val="PwrTrans.tga"/>
  <p:tag name="POWER3D SOUND" val="Swap"/>
</p:tagLst>
</file>

<file path=ppt/tags/tag31.xml><?xml version="1.0" encoding="utf-8"?>
<p:tagLst xmlns:a="http://schemas.openxmlformats.org/drawingml/2006/main" xmlns:r="http://schemas.openxmlformats.org/officeDocument/2006/relationships" xmlns:p="http://schemas.openxmlformats.org/presentationml/2006/main">
  <p:tag name="POWER3D TRANSITION" val="DemoAntenna.p3d 0"/>
  <p:tag name="POWER3D OPTIONS" val="Medium "/>
  <p:tag name="POWER3D IMAGE0" val="Pwrtrans.tga"/>
  <p:tag name="POWER3D SOUND" val="Antenna"/>
</p:tagLst>
</file>

<file path=ppt/tags/tag32.xml><?xml version="1.0" encoding="utf-8"?>
<p:tagLst xmlns:a="http://schemas.openxmlformats.org/drawingml/2006/main" xmlns:r="http://schemas.openxmlformats.org/officeDocument/2006/relationships" xmlns:p="http://schemas.openxmlformats.org/presentationml/2006/main">
  <p:tag name="POWER3D TRANSITION" val="DemoArchitecture.p3d 3"/>
  <p:tag name="POWER3D OPTIONS" val="Medium "/>
  <p:tag name="POWER3D IMAGE0" val="Pwrtrans.tga"/>
  <p:tag name="POWER3D SOUND" val="Architecture"/>
</p:tagLst>
</file>

<file path=ppt/tags/tag33.xml><?xml version="1.0" encoding="utf-8"?>
<p:tagLst xmlns:a="http://schemas.openxmlformats.org/drawingml/2006/main" xmlns:r="http://schemas.openxmlformats.org/officeDocument/2006/relationships" xmlns:p="http://schemas.openxmlformats.org/presentationml/2006/main">
  <p:tag name="POWER3D TRANSITION" val="DemoArrows.p3d 1"/>
  <p:tag name="POWER3D OPTIONS" val="Medium "/>
  <p:tag name="POWER3D IMAGE0" val="Pwrtrans.tga"/>
  <p:tag name="POWER3D SOUND" val="Arrows"/>
</p:tagLst>
</file>

<file path=ppt/tags/tag34.xml><?xml version="1.0" encoding="utf-8"?>
<p:tagLst xmlns:a="http://schemas.openxmlformats.org/drawingml/2006/main" xmlns:r="http://schemas.openxmlformats.org/officeDocument/2006/relationships" xmlns:p="http://schemas.openxmlformats.org/presentationml/2006/main">
  <p:tag name="POWER3D TRANSITION" val="DemoBigRings.p3d 1"/>
  <p:tag name="POWER3D OPTIONS" val="Medium "/>
  <p:tag name="POWER3D IMAGE0" val="Pwrtrans.tga"/>
  <p:tag name="POWER3D SOUND" val="Big Rings"/>
</p:tagLst>
</file>

<file path=ppt/tags/tag35.xml><?xml version="1.0" encoding="utf-8"?>
<p:tagLst xmlns:a="http://schemas.openxmlformats.org/drawingml/2006/main" xmlns:r="http://schemas.openxmlformats.org/officeDocument/2006/relationships" xmlns:p="http://schemas.openxmlformats.org/presentationml/2006/main">
  <p:tag name="POWER3D TRANSITION" val="DemoCage.p3d 0"/>
  <p:tag name="POWER3D OPTIONS" val="Medium "/>
  <p:tag name="POWER3D IMAGE0" val="Pwrtrans.tga"/>
  <p:tag name="POWER3D SOUND" val="Cage"/>
</p:tagLst>
</file>

<file path=ppt/tags/tag36.xml><?xml version="1.0" encoding="utf-8"?>
<p:tagLst xmlns:a="http://schemas.openxmlformats.org/drawingml/2006/main" xmlns:r="http://schemas.openxmlformats.org/officeDocument/2006/relationships" xmlns:p="http://schemas.openxmlformats.org/presentationml/2006/main">
  <p:tag name="POWER3D TRANSITION" val="DemoAntenna.p3d 0"/>
  <p:tag name="POWER3D OPTIONS" val="Medium "/>
  <p:tag name="POWER3D IMAGE0" val="Pwrtrans.tga"/>
  <p:tag name="POWER3D SOUND" val="Antenna"/>
</p:tagLst>
</file>

<file path=ppt/tags/tag37.xml><?xml version="1.0" encoding="utf-8"?>
<p:tagLst xmlns:a="http://schemas.openxmlformats.org/drawingml/2006/main" xmlns:r="http://schemas.openxmlformats.org/officeDocument/2006/relationships" xmlns:p="http://schemas.openxmlformats.org/presentationml/2006/main">
  <p:tag name="POWER3D TRANSITION" val="DemoCubes.p3d 2"/>
  <p:tag name="POWER3D OPTIONS" val="Medium "/>
  <p:tag name="POWER3D IMAGE0" val="Pwrtrans.tga"/>
  <p:tag name="POWER3D SOUND" val="Cubes"/>
</p:tagLst>
</file>

<file path=ppt/tags/tag38.xml><?xml version="1.0" encoding="utf-8"?>
<p:tagLst xmlns:a="http://schemas.openxmlformats.org/drawingml/2006/main" xmlns:r="http://schemas.openxmlformats.org/officeDocument/2006/relationships" xmlns:p="http://schemas.openxmlformats.org/presentationml/2006/main">
  <p:tag name="POWER3D TRANSITION" val="DemoDeco.p3d 1"/>
  <p:tag name="POWER3D OPTIONS" val="Medium "/>
  <p:tag name="POWER3D IMAGE0" val="Pwrtrans.tga"/>
  <p:tag name="POWER3D SOUND" val="Deco"/>
</p:tagLst>
</file>

<file path=ppt/tags/tag39.xml><?xml version="1.0" encoding="utf-8"?>
<p:tagLst xmlns:a="http://schemas.openxmlformats.org/drawingml/2006/main" xmlns:r="http://schemas.openxmlformats.org/officeDocument/2006/relationships" xmlns:p="http://schemas.openxmlformats.org/presentationml/2006/main">
  <p:tag name="POWER3D TRANSITION" val="DemoEarth.p3d 3"/>
  <p:tag name="POWER3D OPTIONS" val="Medium "/>
  <p:tag name="POWER3D IMAGE0" val="PwrTrans.TGA"/>
  <p:tag name="POWER3D SOUND" val="Earth"/>
</p:tagLst>
</file>

<file path=ppt/tags/tag4.xml><?xml version="1.0" encoding="utf-8"?>
<p:tagLst xmlns:a="http://schemas.openxmlformats.org/drawingml/2006/main" xmlns:r="http://schemas.openxmlformats.org/officeDocument/2006/relationships" xmlns:p="http://schemas.openxmlformats.org/presentationml/2006/main">
  <p:tag name="POWER3D TRANSITION" val="DemoQuadFlips.p3d 2"/>
  <p:tag name="POWER3D OPTIONS" val="Medium "/>
  <p:tag name="POWER3D IMAGE0" val="Pwrtrans.tga"/>
  <p:tag name="POWER3D SOUND" val="Quad Flips"/>
</p:tagLst>
</file>

<file path=ppt/tags/tag40.xml><?xml version="1.0" encoding="utf-8"?>
<p:tagLst xmlns:a="http://schemas.openxmlformats.org/drawingml/2006/main" xmlns:r="http://schemas.openxmlformats.org/officeDocument/2006/relationships" xmlns:p="http://schemas.openxmlformats.org/presentationml/2006/main">
  <p:tag name="POWER3D TRANSITION" val="DemoFlips.p3d 1"/>
  <p:tag name="POWER3D OPTIONS" val="Medium "/>
  <p:tag name="POWER3D IMAGE0" val="Pwrtrans.tga"/>
  <p:tag name="POWER3D SOUND" val="Flips"/>
</p:tagLst>
</file>

<file path=ppt/tags/tag41.xml><?xml version="1.0" encoding="utf-8"?>
<p:tagLst xmlns:a="http://schemas.openxmlformats.org/drawingml/2006/main" xmlns:r="http://schemas.openxmlformats.org/officeDocument/2006/relationships" xmlns:p="http://schemas.openxmlformats.org/presentationml/2006/main">
  <p:tag name="POWER3D TRANSITION" val="DemoFourSquare.p3d 0"/>
  <p:tag name="POWER3D OPTIONS" val="Medium "/>
  <p:tag name="POWER3D IMAGE0" val="Pwrtrans.tga"/>
  <p:tag name="POWER3D SOUND" val="Four Square"/>
</p:tagLst>
</file>

<file path=ppt/tags/tag42.xml><?xml version="1.0" encoding="utf-8"?>
<p:tagLst xmlns:a="http://schemas.openxmlformats.org/drawingml/2006/main" xmlns:r="http://schemas.openxmlformats.org/officeDocument/2006/relationships" xmlns:p="http://schemas.openxmlformats.org/presentationml/2006/main">
  <p:tag name="POWER3D TRANSITION" val="DemoGoldStars.p3d 2"/>
  <p:tag name="POWER3D OPTIONS" val="Medium "/>
  <p:tag name="POWER3D IMAGE0" val="Pwrtrans.tga"/>
  <p:tag name="POWER3D SOUND" val="Gold Stars"/>
</p:tagLst>
</file>

<file path=ppt/tags/tag43.xml><?xml version="1.0" encoding="utf-8"?>
<p:tagLst xmlns:a="http://schemas.openxmlformats.org/drawingml/2006/main" xmlns:r="http://schemas.openxmlformats.org/officeDocument/2006/relationships" xmlns:p="http://schemas.openxmlformats.org/presentationml/2006/main">
  <p:tag name="POWER3D TRANSITION" val="DemoPipes.p3d 2"/>
  <p:tag name="POWER3D OPTIONS" val="Medium "/>
  <p:tag name="POWER3D IMAGE0" val="Pwrtrans.tga"/>
  <p:tag name="POWER3D SOUND" val="Pipes"/>
</p:tagLst>
</file>

<file path=ppt/tags/tag44.xml><?xml version="1.0" encoding="utf-8"?>
<p:tagLst xmlns:a="http://schemas.openxmlformats.org/drawingml/2006/main" xmlns:r="http://schemas.openxmlformats.org/officeDocument/2006/relationships" xmlns:p="http://schemas.openxmlformats.org/presentationml/2006/main">
  <p:tag name="POWER3D TRANSITION" val="DemoPipes.p3d 2"/>
  <p:tag name="POWER3D OPTIONS" val="Medium "/>
  <p:tag name="POWER3D IMAGE0" val="Pwrtrans.tga"/>
  <p:tag name="POWER3D SOUND" val="Pipes"/>
</p:tagLst>
</file>

<file path=ppt/tags/tag45.xml><?xml version="1.0" encoding="utf-8"?>
<p:tagLst xmlns:a="http://schemas.openxmlformats.org/drawingml/2006/main" xmlns:r="http://schemas.openxmlformats.org/officeDocument/2006/relationships" xmlns:p="http://schemas.openxmlformats.org/presentationml/2006/main">
  <p:tag name="POWER3D TRANSITION" val="DemoPod.p3d 3"/>
  <p:tag name="POWER3D OPTIONS" val="Medium "/>
  <p:tag name="POWER3D IMAGE0" val="Pwrtrans.tga"/>
  <p:tag name="POWER3D SOUND" val="Pod"/>
</p:tagLst>
</file>

<file path=ppt/tags/tag46.xml><?xml version="1.0" encoding="utf-8"?>
<p:tagLst xmlns:a="http://schemas.openxmlformats.org/drawingml/2006/main" xmlns:r="http://schemas.openxmlformats.org/officeDocument/2006/relationships" xmlns:p="http://schemas.openxmlformats.org/presentationml/2006/main">
  <p:tag name="POWER3D TRANSITION" val="DemoPod.p3d 3"/>
  <p:tag name="POWER3D OPTIONS" val="Medium "/>
  <p:tag name="POWER3D IMAGE0" val="Pwrtrans.tga"/>
  <p:tag name="POWER3D SOUND" val="Pod"/>
</p:tagLst>
</file>

<file path=ppt/tags/tag47.xml><?xml version="1.0" encoding="utf-8"?>
<p:tagLst xmlns:a="http://schemas.openxmlformats.org/drawingml/2006/main" xmlns:r="http://schemas.openxmlformats.org/officeDocument/2006/relationships" xmlns:p="http://schemas.openxmlformats.org/presentationml/2006/main">
  <p:tag name="POWER3D TRANSITION" val="DemoPod.p3d 3"/>
  <p:tag name="POWER3D OPTIONS" val="Medium "/>
  <p:tag name="POWER3D IMAGE0" val="Pwrtrans.tga"/>
  <p:tag name="POWER3D SOUND" val="Pod"/>
</p:tagLst>
</file>

<file path=ppt/tags/tag48.xml><?xml version="1.0" encoding="utf-8"?>
<p:tagLst xmlns:a="http://schemas.openxmlformats.org/drawingml/2006/main" xmlns:r="http://schemas.openxmlformats.org/officeDocument/2006/relationships" xmlns:p="http://schemas.openxmlformats.org/presentationml/2006/main">
  <p:tag name="POWER3D TRANSITION" val="DemoQuadFlips.p3d 1"/>
  <p:tag name="POWER3D OPTIONS" val="Medium "/>
  <p:tag name="POWER3D IMAGE0" val="Pwrtrans.tga"/>
  <p:tag name="POWER3D SOUND" val="Quad Flips"/>
</p:tagLst>
</file>

<file path=ppt/tags/tag49.xml><?xml version="1.0" encoding="utf-8"?>
<p:tagLst xmlns:a="http://schemas.openxmlformats.org/drawingml/2006/main" xmlns:r="http://schemas.openxmlformats.org/officeDocument/2006/relationships" xmlns:p="http://schemas.openxmlformats.org/presentationml/2006/main">
  <p:tag name="POWER3D TRANSITION" val="DemoQuadFlips.p3d 1"/>
  <p:tag name="POWER3D OPTIONS" val="Medium "/>
  <p:tag name="POWER3D IMAGE0" val="Pwrtrans.tga"/>
  <p:tag name="POWER3D SOUND" val="Quad Flips"/>
</p:tagLst>
</file>

<file path=ppt/tags/tag5.xml><?xml version="1.0" encoding="utf-8"?>
<p:tagLst xmlns:a="http://schemas.openxmlformats.org/drawingml/2006/main" xmlns:r="http://schemas.openxmlformats.org/officeDocument/2006/relationships" xmlns:p="http://schemas.openxmlformats.org/presentationml/2006/main">
  <p:tag name="POWER3D TRANSITION" val="DemoRings.p3d 0"/>
  <p:tag name="POWER3D OPTIONS" val="Medium "/>
  <p:tag name="POWER3D IMAGE0" val="Pwrtrans.tga"/>
  <p:tag name="POWER3D SOUND" val="Rings"/>
</p:tagLst>
</file>

<file path=ppt/tags/tag50.xml><?xml version="1.0" encoding="utf-8"?>
<p:tagLst xmlns:a="http://schemas.openxmlformats.org/drawingml/2006/main" xmlns:r="http://schemas.openxmlformats.org/officeDocument/2006/relationships" xmlns:p="http://schemas.openxmlformats.org/presentationml/2006/main">
  <p:tag name="POWER3D TRANSITION" val="DemoQuadFlips.p3d 1"/>
  <p:tag name="POWER3D OPTIONS" val="Medium "/>
  <p:tag name="POWER3D IMAGE0" val="Pwrtrans.tga"/>
  <p:tag name="POWER3D SOUND" val="Quad Flips"/>
</p:tagLst>
</file>

<file path=ppt/tags/tag51.xml><?xml version="1.0" encoding="utf-8"?>
<p:tagLst xmlns:a="http://schemas.openxmlformats.org/drawingml/2006/main" xmlns:r="http://schemas.openxmlformats.org/officeDocument/2006/relationships" xmlns:p="http://schemas.openxmlformats.org/presentationml/2006/main">
  <p:tag name="POWER3D TRANSITION" val="DemoCubes.p3d 0"/>
  <p:tag name="POWER3D OPTIONS" val="Medium "/>
  <p:tag name="POWER3D IMAGE0" val="Pwrtrans.tga"/>
  <p:tag name="POWER3D SOUND" val="Cubes"/>
</p:tagLst>
</file>

<file path=ppt/tags/tag52.xml><?xml version="1.0" encoding="utf-8"?>
<p:tagLst xmlns:a="http://schemas.openxmlformats.org/drawingml/2006/main" xmlns:r="http://schemas.openxmlformats.org/officeDocument/2006/relationships" xmlns:p="http://schemas.openxmlformats.org/presentationml/2006/main">
  <p:tag name="POWER3D TRANSITION" val="DemoDeco.p3d 1"/>
  <p:tag name="POWER3D OPTIONS" val="Medium "/>
  <p:tag name="POWER3D IMAGE0" val="Pwrtrans.tga"/>
  <p:tag name="POWER3D SOUND" val="Deco"/>
</p:tagLst>
</file>

<file path=ppt/tags/tag53.xml><?xml version="1.0" encoding="utf-8"?>
<p:tagLst xmlns:a="http://schemas.openxmlformats.org/drawingml/2006/main" xmlns:r="http://schemas.openxmlformats.org/officeDocument/2006/relationships" xmlns:p="http://schemas.openxmlformats.org/presentationml/2006/main">
  <p:tag name="POWER3D TRANSITION" val="DemoEarth.p3d 2"/>
  <p:tag name="POWER3D OPTIONS" val="Medium "/>
  <p:tag name="POWER3D IMAGE0" val="PwrTrans.TGA"/>
  <p:tag name="POWER3D SOUND" val="Earth"/>
</p:tagLst>
</file>

<file path=ppt/tags/tag54.xml><?xml version="1.0" encoding="utf-8"?>
<p:tagLst xmlns:a="http://schemas.openxmlformats.org/drawingml/2006/main" xmlns:r="http://schemas.openxmlformats.org/officeDocument/2006/relationships" xmlns:p="http://schemas.openxmlformats.org/presentationml/2006/main">
  <p:tag name="POWER3D TRANSITION" val="DemoFlips.p3d 1"/>
  <p:tag name="POWER3D OPTIONS" val="Medium "/>
  <p:tag name="POWER3D IMAGE0" val="Pwrtrans.tga"/>
  <p:tag name="POWER3D SOUND" val="Flips"/>
</p:tagLst>
</file>

<file path=ppt/tags/tag55.xml><?xml version="1.0" encoding="utf-8"?>
<p:tagLst xmlns:a="http://schemas.openxmlformats.org/drawingml/2006/main" xmlns:r="http://schemas.openxmlformats.org/officeDocument/2006/relationships" xmlns:p="http://schemas.openxmlformats.org/presentationml/2006/main">
  <p:tag name="POWER3D TRANSITION" val="DemoFourSquare.p3d 1"/>
  <p:tag name="POWER3D OPTIONS" val="Medium "/>
  <p:tag name="POWER3D IMAGE0" val="Pwrtrans.tga"/>
  <p:tag name="POWER3D SOUND" val="Four Square"/>
</p:tagLst>
</file>

<file path=ppt/tags/tag56.xml><?xml version="1.0" encoding="utf-8"?>
<p:tagLst xmlns:a="http://schemas.openxmlformats.org/drawingml/2006/main" xmlns:r="http://schemas.openxmlformats.org/officeDocument/2006/relationships" xmlns:p="http://schemas.openxmlformats.org/presentationml/2006/main">
  <p:tag name="POWER3D TRANSITION" val="DemoGoldStars.p3d 1"/>
  <p:tag name="POWER3D OPTIONS" val="Medium "/>
  <p:tag name="POWER3D IMAGE0" val="Pwrtrans.tga"/>
  <p:tag name="POWER3D SOUND" val="Gold Stars"/>
</p:tagLst>
</file>

<file path=ppt/tags/tag57.xml><?xml version="1.0" encoding="utf-8"?>
<p:tagLst xmlns:a="http://schemas.openxmlformats.org/drawingml/2006/main" xmlns:r="http://schemas.openxmlformats.org/officeDocument/2006/relationships" xmlns:p="http://schemas.openxmlformats.org/presentationml/2006/main">
  <p:tag name="POWER3D TRANSITION" val="DemoPipes.p3d 2"/>
  <p:tag name="POWER3D OPTIONS" val="Medium "/>
  <p:tag name="POWER3D IMAGE0" val="Pwrtrans.tga"/>
  <p:tag name="POWER3D SOUND" val="Pipes"/>
</p:tagLst>
</file>

<file path=ppt/tags/tag58.xml><?xml version="1.0" encoding="utf-8"?>
<p:tagLst xmlns:a="http://schemas.openxmlformats.org/drawingml/2006/main" xmlns:r="http://schemas.openxmlformats.org/officeDocument/2006/relationships" xmlns:p="http://schemas.openxmlformats.org/presentationml/2006/main">
  <p:tag name="POWER3D TRANSITION" val="DemoPod.p3d 1"/>
  <p:tag name="POWER3D OPTIONS" val="Medium "/>
  <p:tag name="POWER3D IMAGE0" val="Pwrtrans.tga"/>
  <p:tag name="POWER3D SOUND" val="Pod"/>
</p:tagLst>
</file>

<file path=ppt/tags/tag59.xml><?xml version="1.0" encoding="utf-8"?>
<p:tagLst xmlns:a="http://schemas.openxmlformats.org/drawingml/2006/main" xmlns:r="http://schemas.openxmlformats.org/officeDocument/2006/relationships" xmlns:p="http://schemas.openxmlformats.org/presentationml/2006/main">
  <p:tag name="POWER3D TRANSITION" val="DemoQuadFlips.p3d 0"/>
  <p:tag name="POWER3D OPTIONS" val="Medium "/>
  <p:tag name="POWER3D IMAGE0" val="Pwrtrans.tga"/>
  <p:tag name="POWER3D SOUND" val="Quad Flips"/>
</p:tagLst>
</file>

<file path=ppt/tags/tag6.xml><?xml version="1.0" encoding="utf-8"?>
<p:tagLst xmlns:a="http://schemas.openxmlformats.org/drawingml/2006/main" xmlns:r="http://schemas.openxmlformats.org/officeDocument/2006/relationships" xmlns:p="http://schemas.openxmlformats.org/presentationml/2006/main">
  <p:tag name="POWER3D TRANSITION" val="DemoSlide.p3d 2"/>
  <p:tag name="POWER3D OPTIONS" val="Medium "/>
  <p:tag name="POWER3D IMAGE0" val="Pwrtrans.tga"/>
  <p:tag name="POWER3D SOUND" val="Slide"/>
</p:tagLst>
</file>

<file path=ppt/tags/tag60.xml><?xml version="1.0" encoding="utf-8"?>
<p:tagLst xmlns:a="http://schemas.openxmlformats.org/drawingml/2006/main" xmlns:r="http://schemas.openxmlformats.org/officeDocument/2006/relationships" xmlns:p="http://schemas.openxmlformats.org/presentationml/2006/main">
  <p:tag name="POWER3D TRANSITION" val="DemoRings.p3d 3"/>
  <p:tag name="POWER3D OPTIONS" val="Medium "/>
  <p:tag name="POWER3D IMAGE0" val="Pwrtrans.tga"/>
  <p:tag name="POWER3D SOUND" val="Rings"/>
</p:tagLst>
</file>

<file path=ppt/tags/tag61.xml><?xml version="1.0" encoding="utf-8"?>
<p:tagLst xmlns:a="http://schemas.openxmlformats.org/drawingml/2006/main" xmlns:r="http://schemas.openxmlformats.org/officeDocument/2006/relationships" xmlns:p="http://schemas.openxmlformats.org/presentationml/2006/main">
  <p:tag name="POWER3D TRANSITION" val="DemoSlide.p3d 3"/>
  <p:tag name="POWER3D OPTIONS" val="Medium "/>
  <p:tag name="POWER3D IMAGE0" val="Pwrtrans.tga"/>
  <p:tag name="POWER3D SOUND" val="Slide"/>
</p:tagLst>
</file>

<file path=ppt/tags/tag7.xml><?xml version="1.0" encoding="utf-8"?>
<p:tagLst xmlns:a="http://schemas.openxmlformats.org/drawingml/2006/main" xmlns:r="http://schemas.openxmlformats.org/officeDocument/2006/relationships" xmlns:p="http://schemas.openxmlformats.org/presentationml/2006/main">
  <p:tag name="POWER3D TRANSITION" val="DemoStarburst.p3d 0"/>
  <p:tag name="POWER3D OPTIONS" val="Medium "/>
  <p:tag name="POWER3D IMAGE0" val="Pwrtrans.tga"/>
  <p:tag name="POWER3D SOUND" val="Starburst"/>
</p:tagLst>
</file>

<file path=ppt/tags/tag8.xml><?xml version="1.0" encoding="utf-8"?>
<p:tagLst xmlns:a="http://schemas.openxmlformats.org/drawingml/2006/main" xmlns:r="http://schemas.openxmlformats.org/officeDocument/2006/relationships" xmlns:p="http://schemas.openxmlformats.org/presentationml/2006/main">
  <p:tag name="POWER3D TRANSITION" val="DemoStructure.p3d 3"/>
  <p:tag name="POWER3D OPTIONS" val="Medium "/>
  <p:tag name="POWER3D IMAGE0" val="Pwrtrans.tga"/>
  <p:tag name="POWER3D SOUND" val="Structure"/>
</p:tagLst>
</file>

<file path=ppt/tags/tag9.xml><?xml version="1.0" encoding="utf-8"?>
<p:tagLst xmlns:a="http://schemas.openxmlformats.org/drawingml/2006/main" xmlns:r="http://schemas.openxmlformats.org/officeDocument/2006/relationships" xmlns:p="http://schemas.openxmlformats.org/presentationml/2006/main">
  <p:tag name="POWER3D TRANSITION" val="DemoSwap.p3d 0"/>
  <p:tag name="POWER3D OPTIONS" val="Medium "/>
  <p:tag name="POWER3D IMAGE0" val="PwrTrans.tga"/>
  <p:tag name="POWER3D SOUND" val="Swap"/>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800000"/>
      </a:folHlink>
    </a:clrScheme>
    <a:fontScheme name="默认设计模板">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4658</TotalTime>
  <Words>6687</Words>
  <Application>Microsoft Office PowerPoint</Application>
  <PresentationFormat>全屏显示(4:3)</PresentationFormat>
  <Paragraphs>1000</Paragraphs>
  <Slides>81</Slides>
  <Notes>6</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81</vt:i4>
      </vt:variant>
    </vt:vector>
  </HeadingPairs>
  <TitlesOfParts>
    <vt:vector size="99" baseType="lpstr">
      <vt:lpstr>AvantGarde Bk BT</vt:lpstr>
      <vt:lpstr>Monotype Sorts</vt:lpstr>
      <vt:lpstr>Zurich UBlkEx BT</vt:lpstr>
      <vt:lpstr>黑体</vt:lpstr>
      <vt:lpstr>楷体_GB2312</vt:lpstr>
      <vt:lpstr>宋体</vt:lpstr>
      <vt:lpstr>Arial</vt:lpstr>
      <vt:lpstr>Comic Sans MS</vt:lpstr>
      <vt:lpstr>Courier New</vt:lpstr>
      <vt:lpstr>Garamond</vt:lpstr>
      <vt:lpstr>Symbol</vt:lpstr>
      <vt:lpstr>Times</vt:lpstr>
      <vt:lpstr>Times New Roman</vt:lpstr>
      <vt:lpstr>Verdana</vt:lpstr>
      <vt:lpstr>Wingdings</vt:lpstr>
      <vt:lpstr>默认设计模板</vt:lpstr>
      <vt:lpstr>Image</vt:lpstr>
      <vt:lpstr>Visio</vt:lpstr>
      <vt:lpstr>PowerPoint 演示文稿</vt:lpstr>
      <vt:lpstr>前言</vt:lpstr>
      <vt:lpstr>小题目</vt:lpstr>
      <vt:lpstr>小题目</vt:lpstr>
      <vt:lpstr>小节安排</vt:lpstr>
      <vt:lpstr>3.1 面向对象技术基础 </vt:lpstr>
      <vt:lpstr>对象的基本概念</vt:lpstr>
      <vt:lpstr>类(class)</vt:lpstr>
      <vt:lpstr>用面向对象程序设计解决实际问题的基本思想</vt:lpstr>
      <vt:lpstr>对象、实体与类关系图</vt:lpstr>
      <vt:lpstr>案例：学生成绩查询系统 </vt:lpstr>
      <vt:lpstr>系统分析(1)：确定对象</vt:lpstr>
      <vt:lpstr>确定学生成绩查询系统中的对象</vt:lpstr>
      <vt:lpstr>测试对象</vt:lpstr>
      <vt:lpstr>系统分析(2)：确定对象属性和操作</vt:lpstr>
      <vt:lpstr>学生成绩查询系统案例研究中的对象可能的属性和操作</vt:lpstr>
      <vt:lpstr>学生成绩查询系统案例研究中的对象可能的属性和操作（续）</vt:lpstr>
      <vt:lpstr>系统分析(3)：为对象建模</vt:lpstr>
      <vt:lpstr>小节安排</vt:lpstr>
      <vt:lpstr>3.2 类</vt:lpstr>
      <vt:lpstr>Java程序的基本要素</vt:lpstr>
      <vt:lpstr> 类首声明</vt:lpstr>
      <vt:lpstr>类的修饰符</vt:lpstr>
      <vt:lpstr>类主体</vt:lpstr>
      <vt:lpstr>Java程序的基本要素</vt:lpstr>
      <vt:lpstr>Java程序的基本要素</vt:lpstr>
      <vt:lpstr>公共类</vt:lpstr>
      <vt:lpstr>例：声明一个学生类</vt:lpstr>
      <vt:lpstr>PowerPoint 演示文稿</vt:lpstr>
      <vt:lpstr>PowerPoint 演示文稿</vt:lpstr>
      <vt:lpstr>构造方法</vt:lpstr>
      <vt:lpstr>构造方法的特性</vt:lpstr>
      <vt:lpstr>main方法</vt:lpstr>
      <vt:lpstr>小节安排</vt:lpstr>
      <vt:lpstr>3.3 对象</vt:lpstr>
      <vt:lpstr>实例化（创建对象）</vt:lpstr>
      <vt:lpstr>对象的使用</vt:lpstr>
      <vt:lpstr>类中变量的作用域</vt:lpstr>
      <vt:lpstr>PowerPoint 演示文稿</vt:lpstr>
      <vt:lpstr> 测试Student类TestStudent.java</vt:lpstr>
      <vt:lpstr>执行下列代码的内存分配1</vt:lpstr>
      <vt:lpstr>执行下列代码的内存分配2</vt:lpstr>
      <vt:lpstr>执行下列代码的内存分配3</vt:lpstr>
      <vt:lpstr>调用方法的参数传递方式</vt:lpstr>
      <vt:lpstr>例:方法调用的参数传递</vt:lpstr>
      <vt:lpstr>PowerPoint 演示文稿</vt:lpstr>
      <vt:lpstr>分析1：基本类型参数的传递</vt:lpstr>
      <vt:lpstr>分析2：测试引用类型String参数的传递</vt:lpstr>
      <vt:lpstr>分析3：测试引用类型PassTest参数的传递</vt:lpstr>
      <vt:lpstr>小节安排</vt:lpstr>
      <vt:lpstr>3.4 this关键字</vt:lpstr>
      <vt:lpstr>小节安排</vt:lpstr>
      <vt:lpstr>static关键字</vt:lpstr>
      <vt:lpstr>类变量</vt:lpstr>
      <vt:lpstr>类方法</vt:lpstr>
      <vt:lpstr>类方法应注意的两个问题</vt:lpstr>
      <vt:lpstr>例：static修饰的成员属性例子</vt:lpstr>
      <vt:lpstr>例：static修饰的成员变量例子</vt:lpstr>
      <vt:lpstr>PowerPoint 演示文稿</vt:lpstr>
      <vt:lpstr>PowerPoint 演示文稿</vt:lpstr>
      <vt:lpstr>PowerPoint 演示文稿</vt:lpstr>
      <vt:lpstr>小节安排</vt:lpstr>
      <vt:lpstr>final关键字</vt:lpstr>
      <vt:lpstr>PowerPoint 演示文稿</vt:lpstr>
      <vt:lpstr>PowerPoint 演示文稿</vt:lpstr>
      <vt:lpstr>例:声明类的final变量并在构造方法中赋值</vt:lpstr>
      <vt:lpstr>例:声明类的final变量并在构造方法中赋值</vt:lpstr>
      <vt:lpstr>PowerPoint 演示文稿</vt:lpstr>
      <vt:lpstr>小节安排</vt:lpstr>
      <vt:lpstr>3.7、import和包</vt:lpstr>
      <vt:lpstr>Java的类和包</vt:lpstr>
      <vt:lpstr>包与文件夹</vt:lpstr>
      <vt:lpstr>包与文件夹</vt:lpstr>
      <vt:lpstr>引用Java定义的包</vt:lpstr>
      <vt:lpstr>自定义包</vt:lpstr>
      <vt:lpstr>引用包中的类</vt:lpstr>
      <vt:lpstr>包和访问权限</vt:lpstr>
      <vt:lpstr>PowerPoint 演示文稿</vt:lpstr>
      <vt:lpstr>例：创建包firstpackage和类Date,同时在默认包的PersonDemo.java文件中创建类Person</vt:lpstr>
      <vt:lpstr>PowerPoint 演示文稿</vt:lpstr>
      <vt:lpstr>本章小结</vt:lpstr>
    </vt:vector>
  </TitlesOfParts>
  <Company>Sinohelp Consulting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Luna Wang</dc:creator>
  <cp:lastModifiedBy>XU</cp:lastModifiedBy>
  <cp:revision>642</cp:revision>
  <dcterms:created xsi:type="dcterms:W3CDTF">2001-04-27T09:18:18Z</dcterms:created>
  <dcterms:modified xsi:type="dcterms:W3CDTF">2023-09-14T06:57:47Z</dcterms:modified>
</cp:coreProperties>
</file>