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handoutMasterIdLst>
    <p:handoutMasterId r:id="rId106"/>
  </p:handoutMasterIdLst>
  <p:sldIdLst>
    <p:sldId id="257" r:id="rId2"/>
    <p:sldId id="319" r:id="rId3"/>
    <p:sldId id="434" r:id="rId4"/>
    <p:sldId id="433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436" r:id="rId20"/>
    <p:sldId id="437" r:id="rId21"/>
    <p:sldId id="387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88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4" r:id="rId66"/>
    <p:sldId id="386" r:id="rId67"/>
    <p:sldId id="389" r:id="rId68"/>
    <p:sldId id="390" r:id="rId69"/>
    <p:sldId id="392" r:id="rId70"/>
    <p:sldId id="393" r:id="rId71"/>
    <p:sldId id="394" r:id="rId72"/>
    <p:sldId id="395" r:id="rId73"/>
    <p:sldId id="396" r:id="rId74"/>
    <p:sldId id="397" r:id="rId75"/>
    <p:sldId id="414" r:id="rId76"/>
    <p:sldId id="399" r:id="rId77"/>
    <p:sldId id="400" r:id="rId78"/>
    <p:sldId id="401" r:id="rId79"/>
    <p:sldId id="402" r:id="rId80"/>
    <p:sldId id="403" r:id="rId81"/>
    <p:sldId id="404" r:id="rId82"/>
    <p:sldId id="405" r:id="rId83"/>
    <p:sldId id="406" r:id="rId84"/>
    <p:sldId id="407" r:id="rId85"/>
    <p:sldId id="408" r:id="rId86"/>
    <p:sldId id="409" r:id="rId87"/>
    <p:sldId id="412" r:id="rId88"/>
    <p:sldId id="413" r:id="rId89"/>
    <p:sldId id="415" r:id="rId90"/>
    <p:sldId id="416" r:id="rId91"/>
    <p:sldId id="417" r:id="rId92"/>
    <p:sldId id="418" r:id="rId93"/>
    <p:sldId id="419" r:id="rId94"/>
    <p:sldId id="420" r:id="rId95"/>
    <p:sldId id="421" r:id="rId96"/>
    <p:sldId id="423" r:id="rId97"/>
    <p:sldId id="425" r:id="rId98"/>
    <p:sldId id="427" r:id="rId99"/>
    <p:sldId id="428" r:id="rId100"/>
    <p:sldId id="430" r:id="rId101"/>
    <p:sldId id="431" r:id="rId102"/>
    <p:sldId id="432" r:id="rId103"/>
    <p:sldId id="435" r:id="rId10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D2"/>
    <a:srgbClr val="00FF00"/>
    <a:srgbClr val="FAFFFF"/>
    <a:srgbClr val="F0FFFF"/>
    <a:srgbClr val="FF0000"/>
    <a:srgbClr val="66FF66"/>
    <a:srgbClr val="99FF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-171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6"/>
    </p:cViewPr>
  </p:sorterViewPr>
  <p:notesViewPr>
    <p:cSldViewPr snapToGrid="0">
      <p:cViewPr varScale="1">
        <p:scale>
          <a:sx n="61" d="100"/>
          <a:sy n="61" d="100"/>
        </p:scale>
        <p:origin x="-1698" y="-60"/>
      </p:cViewPr>
      <p:guideLst>
        <p:guide orient="horz" pos="3223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4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F978C969-8550-4548-A584-392B6617CE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9450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32CD89EF-D13A-4E4B-A785-13BEFBFFDF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639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5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55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55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55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55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DCC43C-D47E-49C9-B4CA-D5BBEB7B3BFC}" type="slidenum">
              <a:rPr lang="en-US" altLang="zh-CN" sz="1300"/>
              <a:pPr eaLnBrk="1" hangingPunct="1"/>
              <a:t>1</a:t>
            </a:fld>
            <a:endParaRPr lang="en-US" altLang="zh-CN" sz="13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31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5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8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22238"/>
            <a:ext cx="1965325" cy="5516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745163" cy="5516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944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088" y="122238"/>
            <a:ext cx="7772400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979773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A2716BC-516A-42A2-A4BE-231E041C8D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46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91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2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23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93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42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5608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220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088" y="12223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FBA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3306763" y="6553200"/>
            <a:ext cx="184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253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200" b="1">
                <a:solidFill>
                  <a:srgbClr val="8C2532"/>
                </a:solidFill>
                <a:latin typeface="Zurich UBlkEx BT" pitchFamily="34" charset="0"/>
              </a:rPr>
              <a:t>Java</a:t>
            </a:r>
            <a:r>
              <a:rPr lang="zh-CN" altLang="en-US" sz="1200" b="1">
                <a:solidFill>
                  <a:srgbClr val="8C2532"/>
                </a:solidFill>
                <a:latin typeface="Zurich UBlkEx BT" pitchFamily="34" charset="0"/>
              </a:rPr>
              <a:t>程序设计</a:t>
            </a:r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0" y="6705600"/>
            <a:ext cx="3589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>
            <a:off x="4846638" y="6705600"/>
            <a:ext cx="3711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32" name="AutoShape 11" descr="浅色横线"/>
          <p:cNvSpPr>
            <a:spLocks noChangeArrowheads="1"/>
          </p:cNvSpPr>
          <p:nvPr/>
        </p:nvSpPr>
        <p:spPr bwMode="auto">
          <a:xfrm rot="5400000">
            <a:off x="143669" y="-16669"/>
            <a:ext cx="617538" cy="739775"/>
          </a:xfrm>
          <a:prstGeom prst="rtTriangle">
            <a:avLst/>
          </a:prstGeom>
          <a:pattFill prst="ltHorz">
            <a:fgClr>
              <a:schemeClr val="bg1"/>
            </a:fgClr>
            <a:bgClr>
              <a:srgbClr val="8C2532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33" name="Rectangle 12" descr="浅色横线"/>
          <p:cNvSpPr>
            <a:spLocks noChangeArrowheads="1"/>
          </p:cNvSpPr>
          <p:nvPr/>
        </p:nvSpPr>
        <p:spPr bwMode="auto">
          <a:xfrm>
            <a:off x="7531100" y="652463"/>
            <a:ext cx="1612900" cy="50800"/>
          </a:xfrm>
          <a:prstGeom prst="rect">
            <a:avLst/>
          </a:prstGeom>
          <a:pattFill prst="ltHorz">
            <a:fgClr>
              <a:schemeClr val="bg1"/>
            </a:fgClr>
            <a:bgClr>
              <a:srgbClr val="4C141B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34" name="Rectangle 13" descr="浅色横线"/>
          <p:cNvSpPr>
            <a:spLocks noChangeArrowheads="1"/>
          </p:cNvSpPr>
          <p:nvPr/>
        </p:nvSpPr>
        <p:spPr bwMode="auto">
          <a:xfrm>
            <a:off x="76200" y="652463"/>
            <a:ext cx="5253038" cy="42862"/>
          </a:xfrm>
          <a:prstGeom prst="rect">
            <a:avLst/>
          </a:prstGeom>
          <a:pattFill prst="ltHorz">
            <a:fgClr>
              <a:schemeClr val="bg1"/>
            </a:fgClr>
            <a:bgClr>
              <a:srgbClr val="8C2532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35" name="Text Box 14"/>
          <p:cNvSpPr txBox="1">
            <a:spLocks noChangeArrowheads="1"/>
          </p:cNvSpPr>
          <p:nvPr/>
        </p:nvSpPr>
        <p:spPr bwMode="auto">
          <a:xfrm>
            <a:off x="4643438" y="500063"/>
            <a:ext cx="3662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smtClean="0">
                <a:solidFill>
                  <a:srgbClr val="993366"/>
                </a:solidFill>
                <a:latin typeface="AvantGarde Bk BT" pitchFamily="34" charset="0"/>
                <a:ea typeface="黑体" pitchFamily="49" charset="-122"/>
              </a:rPr>
              <a:t>Java Programming</a:t>
            </a:r>
            <a:endParaRPr lang="en-US" altLang="zh-CN" sz="2800" smtClean="0">
              <a:solidFill>
                <a:srgbClr val="993366"/>
              </a:solidFill>
            </a:endParaRPr>
          </a:p>
        </p:txBody>
      </p:sp>
      <p:sp>
        <p:nvSpPr>
          <p:cNvPr id="1036" name="Rectangle 16"/>
          <p:cNvSpPr>
            <a:spLocks noChangeArrowheads="1"/>
          </p:cNvSpPr>
          <p:nvPr/>
        </p:nvSpPr>
        <p:spPr bwMode="auto">
          <a:xfrm>
            <a:off x="7086600" y="6553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33C5B5F-8BCA-4620-B103-1FC86AAEE063}" type="slidenum">
              <a:rPr lang="en-US" altLang="zh-CN" sz="1400"/>
              <a:pPr algn="r" eaLnBrk="1" hangingPunct="1"/>
              <a:t>‹#›</a:t>
            </a:fld>
            <a:endParaRPr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</p:sldLayoutIdLst>
  <p:txStyles>
    <p:titleStyle>
      <a:lvl1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  <a:cs typeface="黑体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  <a:cs typeface="黑体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  <a:cs typeface="黑体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  <a:cs typeface="黑体" charset="0"/>
        </a:defRPr>
      </a:lvl5pPr>
      <a:lvl6pPr marL="4572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楷体_GB2312" pitchFamily="49" charset="-122"/>
          <a:cs typeface="楷体_GB231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kumimoji="1" sz="2000">
          <a:solidFill>
            <a:schemeClr val="tx1"/>
          </a:solidFill>
          <a:latin typeface="+mn-lt"/>
          <a:ea typeface="楷体_GB2312" pitchFamily="49" charset="-122"/>
          <a:cs typeface="楷体_GB231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4.emf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6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0" y="0"/>
          <a:ext cx="914400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Image" r:id="rId4" imgW="11614543" imgH="2630427" progId="Photoshop.Image.5">
                  <p:embed/>
                </p:oleObj>
              </mc:Choice>
              <mc:Fallback>
                <p:oleObj name="Image" r:id="rId4" imgW="11614543" imgH="2630427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8C25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076" name="Text Box 18"/>
          <p:cNvSpPr txBox="1">
            <a:spLocks noChangeArrowheads="1"/>
          </p:cNvSpPr>
          <p:nvPr/>
        </p:nvSpPr>
        <p:spPr bwMode="auto">
          <a:xfrm>
            <a:off x="371475" y="1270000"/>
            <a:ext cx="85439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4000" b="1" smtClean="0"/>
              <a:t>第四章     类的封装性、继承性、</a:t>
            </a:r>
          </a:p>
          <a:p>
            <a:pPr algn="ctr">
              <a:defRPr/>
            </a:pPr>
            <a:r>
              <a:rPr lang="zh-CN" altLang="en-US" sz="4000" b="1" smtClean="0"/>
              <a:t>多态性与接口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122238"/>
            <a:ext cx="7772400" cy="523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/>
              <a:t>访问控制方式：</a:t>
            </a:r>
            <a:r>
              <a:rPr lang="en-US" altLang="zh-CN" sz="2800" b="1" smtClean="0"/>
              <a:t>private</a:t>
            </a:r>
            <a:endParaRPr lang="zh-CN" altLang="en-US" sz="2800" b="1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1266825"/>
            <a:ext cx="7772400" cy="4114800"/>
          </a:xfrm>
        </p:spPr>
        <p:txBody>
          <a:bodyPr/>
          <a:lstStyle/>
          <a:p>
            <a:pPr marL="0" indent="457200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设置</a:t>
            </a:r>
            <a:r>
              <a:rPr lang="en-US" altLang="zh-CN" b="1" smtClean="0"/>
              <a:t>private</a:t>
            </a:r>
            <a:r>
              <a:rPr lang="zh-CN" altLang="en-US" b="1" smtClean="0"/>
              <a:t>访问权限，则该类的成员只能被同一类中的成员访问，而不让其他类进行访问。</a:t>
            </a:r>
          </a:p>
          <a:p>
            <a:pPr marL="0" indent="457200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endParaRPr lang="zh-CN" altLang="en-US" b="1" smtClean="0"/>
          </a:p>
          <a:p>
            <a:pPr marL="0" indent="457200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目的</a:t>
            </a:r>
            <a:r>
              <a:rPr lang="en-US" altLang="zh-CN" b="1" smtClean="0"/>
              <a:t>: </a:t>
            </a:r>
            <a:r>
              <a:rPr lang="zh-CN" altLang="en-US" b="1" smtClean="0"/>
              <a:t>隐藏具体的实现细节</a:t>
            </a:r>
          </a:p>
          <a:p>
            <a:pPr marL="0" indent="457200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endParaRPr lang="zh-CN" altLang="en-US" b="1" smtClean="0"/>
          </a:p>
          <a:p>
            <a:pPr marL="0" indent="457200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变量常常是</a:t>
            </a:r>
            <a:r>
              <a:rPr lang="en-US" altLang="zh-CN" b="1" smtClean="0"/>
              <a:t>private </a:t>
            </a:r>
          </a:p>
          <a:p>
            <a:pPr marL="0" lvl="1" indent="4572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b="1" smtClean="0"/>
              <a:t>采用 </a:t>
            </a:r>
            <a:r>
              <a:rPr lang="en-US" altLang="zh-CN" b="1" smtClean="0"/>
              <a:t>public “get” </a:t>
            </a:r>
            <a:r>
              <a:rPr lang="zh-CN" altLang="en-US" b="1" smtClean="0"/>
              <a:t>方法</a:t>
            </a:r>
            <a:r>
              <a:rPr lang="zh-CN" altLang="en-US" b="1" smtClean="0">
                <a:sym typeface="Wingdings" pitchFamily="2" charset="2"/>
              </a:rPr>
              <a:t>读取数据</a:t>
            </a:r>
            <a:endParaRPr lang="zh-CN" altLang="en-US" b="1" smtClean="0"/>
          </a:p>
          <a:p>
            <a:pPr marL="0" lvl="1" indent="45720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b="1" smtClean="0"/>
              <a:t>采用 </a:t>
            </a:r>
            <a:r>
              <a:rPr lang="en-US" altLang="zh-CN" b="1" smtClean="0"/>
              <a:t>public “set”</a:t>
            </a:r>
            <a:r>
              <a:rPr lang="zh-CN" altLang="en-US" b="1" smtClean="0"/>
              <a:t>方法</a:t>
            </a:r>
            <a:r>
              <a:rPr lang="zh-CN" altLang="en-US" b="1" smtClean="0">
                <a:sym typeface="Wingdings" pitchFamily="2" charset="2"/>
              </a:rPr>
              <a:t>写数据</a:t>
            </a:r>
            <a:endParaRPr lang="zh-CN" altLang="en-US" b="1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2</a:t>
            </a:r>
            <a:r>
              <a:rPr lang="zh-CN" altLang="en-US" smtClean="0"/>
              <a:t>、匿名内部类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3888" indent="-6238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smtClean="0"/>
              <a:t>匿名内部类不具有类名，不具有抽象和静态属性，并且不能派生出子类。</a:t>
            </a:r>
          </a:p>
          <a:p>
            <a:pPr marL="623888" indent="-6238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smtClean="0"/>
              <a:t>定义匿名内部类的格式：</a:t>
            </a:r>
          </a:p>
          <a:p>
            <a:pPr marL="623888" indent="-6238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en-US" altLang="zh-CN" sz="2800" smtClean="0"/>
              <a:t>       new </a:t>
            </a:r>
            <a:r>
              <a:rPr lang="zh-CN" altLang="en-US" sz="2800" smtClean="0"/>
              <a:t>父类名</a:t>
            </a:r>
            <a:r>
              <a:rPr lang="en-US" altLang="zh-CN" sz="2800" smtClean="0"/>
              <a:t>(</a:t>
            </a:r>
            <a:r>
              <a:rPr lang="zh-CN" altLang="en-US" sz="2800" smtClean="0"/>
              <a:t>父类型的构造方法的调用参数列表</a:t>
            </a:r>
            <a:r>
              <a:rPr lang="en-US" altLang="zh-CN" sz="2800" smtClean="0"/>
              <a:t>){</a:t>
            </a:r>
          </a:p>
          <a:p>
            <a:pPr marL="623888" indent="-6238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zh-CN" altLang="en-US" sz="2800" smtClean="0"/>
              <a:t>                 类体</a:t>
            </a:r>
          </a:p>
          <a:p>
            <a:pPr marL="623888" indent="-6238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en-US" altLang="zh-CN" sz="2800" smtClean="0"/>
              <a:t>       }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例：父类型为类的匿名内部类</a:t>
            </a:r>
            <a:endParaRPr lang="en-US" altLang="zh-CN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885825"/>
            <a:ext cx="8175625" cy="5472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000" b="1" dirty="0" smtClean="0"/>
              <a:t>abstract class </a:t>
            </a:r>
            <a:r>
              <a:rPr lang="en-US" altLang="zh-CN" sz="2000" b="1" dirty="0" err="1" smtClean="0"/>
              <a:t>J_Class</a:t>
            </a:r>
            <a:r>
              <a:rPr lang="en-US" altLang="zh-CN" sz="2000" b="1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000" b="1" dirty="0" smtClean="0"/>
              <a:t>       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m_data</a:t>
            </a:r>
            <a:r>
              <a:rPr lang="en-US" altLang="zh-CN" sz="2000" b="1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000" b="1" dirty="0" smtClean="0"/>
              <a:t>        public </a:t>
            </a:r>
            <a:r>
              <a:rPr lang="en-US" altLang="zh-CN" sz="2000" b="1" dirty="0" err="1" smtClean="0"/>
              <a:t>J_Class</a:t>
            </a:r>
            <a:r>
              <a:rPr lang="en-US" altLang="zh-CN" sz="2000" b="1" dirty="0" smtClean="0"/>
              <a:t>( </a:t>
            </a:r>
            <a:r>
              <a:rPr lang="en-US" altLang="zh-CN" sz="2000" b="1" dirty="0" err="1" smtClean="0"/>
              <a:t>int</a:t>
            </a:r>
            <a:r>
              <a:rPr lang="en-US" altLang="zh-CN" sz="2000" b="1" dirty="0" smtClean="0"/>
              <a:t>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 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000" b="1" dirty="0" smtClean="0"/>
              <a:t>                </a:t>
            </a:r>
            <a:r>
              <a:rPr lang="en-US" altLang="zh-CN" sz="2000" b="1" dirty="0" err="1" smtClean="0"/>
              <a:t>m_data</a:t>
            </a:r>
            <a:r>
              <a:rPr lang="en-US" altLang="zh-CN" sz="2000" b="1" dirty="0" smtClean="0"/>
              <a:t> = </a:t>
            </a:r>
            <a:r>
              <a:rPr lang="en-US" altLang="zh-CN" sz="2000" b="1" dirty="0" err="1" smtClean="0"/>
              <a:t>i</a:t>
            </a:r>
            <a:r>
              <a:rPr lang="en-US" altLang="zh-CN" sz="2000" b="1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000" b="1" dirty="0" smtClean="0"/>
              <a:t>        } // </a:t>
            </a:r>
            <a:r>
              <a:rPr lang="en-US" altLang="zh-CN" sz="2000" b="1" dirty="0" err="1" smtClean="0"/>
              <a:t>J_Class</a:t>
            </a:r>
            <a:r>
              <a:rPr lang="zh-CN" altLang="en-US" sz="2000" b="1" dirty="0" smtClean="0"/>
              <a:t>构造方法结束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zh-CN" altLang="en-US" sz="2000" b="1" dirty="0" smtClean="0"/>
              <a:t>        </a:t>
            </a:r>
            <a:r>
              <a:rPr lang="en-US" altLang="zh-CN" sz="2000" b="1" dirty="0" smtClean="0"/>
              <a:t>public abstract void </a:t>
            </a:r>
            <a:r>
              <a:rPr lang="en-US" altLang="zh-CN" sz="2000" b="1" dirty="0" err="1" smtClean="0"/>
              <a:t>mb_method</a:t>
            </a:r>
            <a:r>
              <a:rPr lang="en-US" altLang="zh-CN" sz="2000" b="1" dirty="0" smtClean="0"/>
              <a:t>(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000" b="1" dirty="0" smtClean="0"/>
              <a:t>} // </a:t>
            </a:r>
            <a:r>
              <a:rPr lang="en-US" altLang="zh-CN" sz="2000" b="1" dirty="0" err="1" smtClean="0"/>
              <a:t>J_Class</a:t>
            </a:r>
            <a:r>
              <a:rPr lang="zh-CN" altLang="en-US" sz="2000" b="1" dirty="0" smtClean="0"/>
              <a:t>结束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000" b="1" dirty="0" smtClean="0"/>
              <a:t>public class </a:t>
            </a:r>
            <a:r>
              <a:rPr lang="en-US" altLang="zh-CN" sz="2000" b="1" dirty="0" err="1" smtClean="0"/>
              <a:t>J_InnerClass</a:t>
            </a:r>
            <a:r>
              <a:rPr lang="en-US" altLang="zh-CN" sz="2000" b="1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000" b="1" dirty="0" smtClean="0"/>
              <a:t>        public static void main(String </a:t>
            </a:r>
            <a:r>
              <a:rPr lang="en-US" altLang="zh-CN" sz="2000" b="1" dirty="0" err="1" smtClean="0"/>
              <a:t>args</a:t>
            </a:r>
            <a:r>
              <a:rPr lang="en-US" altLang="zh-CN" sz="2000" b="1" dirty="0" smtClean="0"/>
              <a:t>[ ])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000" b="1" dirty="0" smtClean="0"/>
              <a:t>                </a:t>
            </a:r>
            <a:r>
              <a:rPr lang="en-US" altLang="zh-CN" sz="2000" b="1" dirty="0" err="1" smtClean="0">
                <a:solidFill>
                  <a:srgbClr val="FF3300"/>
                </a:solidFill>
              </a:rPr>
              <a:t>J_Class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 b = new </a:t>
            </a:r>
            <a:r>
              <a:rPr lang="en-US" altLang="zh-CN" sz="2000" b="1" dirty="0" err="1" smtClean="0">
                <a:solidFill>
                  <a:srgbClr val="FF3300"/>
                </a:solidFill>
              </a:rPr>
              <a:t>J_Class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( 5 ){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000" b="1" dirty="0" smtClean="0">
                <a:solidFill>
                  <a:srgbClr val="FF3300"/>
                </a:solidFill>
              </a:rPr>
              <a:t>                        public void </a:t>
            </a:r>
            <a:r>
              <a:rPr lang="en-US" altLang="zh-CN" sz="2000" b="1" dirty="0" err="1" smtClean="0">
                <a:solidFill>
                  <a:srgbClr val="FF3300"/>
                </a:solidFill>
              </a:rPr>
              <a:t>mb_method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( 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000" b="1" dirty="0" smtClean="0">
                <a:solidFill>
                  <a:srgbClr val="FF3300"/>
                </a:solidFill>
              </a:rPr>
              <a:t>                                </a:t>
            </a:r>
            <a:r>
              <a:rPr lang="en-US" altLang="zh-CN" sz="2000" b="1" dirty="0" err="1" smtClean="0">
                <a:solidFill>
                  <a:srgbClr val="FF3300"/>
                </a:solidFill>
              </a:rPr>
              <a:t>System.out.println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( "</a:t>
            </a:r>
            <a:r>
              <a:rPr lang="en-US" altLang="zh-CN" sz="2000" b="1" dirty="0" err="1" smtClean="0">
                <a:solidFill>
                  <a:srgbClr val="FF3300"/>
                </a:solidFill>
              </a:rPr>
              <a:t>m_data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=" + </a:t>
            </a:r>
            <a:r>
              <a:rPr lang="en-US" altLang="zh-CN" sz="2000" b="1" dirty="0" err="1" smtClean="0">
                <a:solidFill>
                  <a:srgbClr val="FF3300"/>
                </a:solidFill>
              </a:rPr>
              <a:t>m_data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000" b="1" dirty="0" smtClean="0">
                <a:solidFill>
                  <a:srgbClr val="FF3300"/>
                </a:solidFill>
              </a:rPr>
              <a:t>                        } // </a:t>
            </a:r>
            <a:r>
              <a:rPr lang="zh-CN" altLang="en-US" sz="2000" b="1" dirty="0" smtClean="0">
                <a:solidFill>
                  <a:srgbClr val="FF3300"/>
                </a:solidFill>
              </a:rPr>
              <a:t>方法</a:t>
            </a:r>
            <a:r>
              <a:rPr lang="en-US" altLang="zh-CN" sz="2000" b="1" dirty="0" err="1" smtClean="0">
                <a:solidFill>
                  <a:srgbClr val="FF3300"/>
                </a:solidFill>
              </a:rPr>
              <a:t>mb_method</a:t>
            </a:r>
            <a:r>
              <a:rPr lang="zh-CN" altLang="en-US" sz="2000" b="1" dirty="0" smtClean="0">
                <a:solidFill>
                  <a:srgbClr val="FF3300"/>
                </a:solidFill>
              </a:rPr>
              <a:t>结束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zh-CN" altLang="en-US" sz="2000" b="1" dirty="0" smtClean="0">
                <a:solidFill>
                  <a:srgbClr val="FF3300"/>
                </a:solidFill>
              </a:rPr>
              <a:t>                </a:t>
            </a:r>
            <a:r>
              <a:rPr lang="en-US" altLang="zh-CN" sz="2000" b="1" dirty="0" smtClean="0">
                <a:solidFill>
                  <a:srgbClr val="FF3300"/>
                </a:solidFill>
              </a:rPr>
              <a:t>}; // </a:t>
            </a:r>
            <a:r>
              <a:rPr lang="zh-CN" altLang="en-US" sz="2000" b="1" dirty="0" smtClean="0">
                <a:solidFill>
                  <a:srgbClr val="FF3300"/>
                </a:solidFill>
              </a:rPr>
              <a:t>父类型为类</a:t>
            </a:r>
            <a:r>
              <a:rPr lang="en-US" altLang="zh-CN" sz="2000" b="1" dirty="0" err="1" smtClean="0">
                <a:solidFill>
                  <a:srgbClr val="FF3300"/>
                </a:solidFill>
              </a:rPr>
              <a:t>J_Class</a:t>
            </a:r>
            <a:r>
              <a:rPr lang="zh-CN" altLang="en-US" sz="2000" b="1" dirty="0" smtClean="0">
                <a:solidFill>
                  <a:srgbClr val="FF3300"/>
                </a:solidFill>
              </a:rPr>
              <a:t>的匿名内部类结束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zh-CN" altLang="en-US" sz="2000" b="1" dirty="0" smtClean="0"/>
              <a:t>                </a:t>
            </a:r>
            <a:r>
              <a:rPr lang="en-US" altLang="zh-CN" sz="2000" b="1" dirty="0" err="1" smtClean="0"/>
              <a:t>b.mb_method</a:t>
            </a:r>
            <a:r>
              <a:rPr lang="en-US" altLang="zh-CN" sz="2000" b="1" dirty="0" smtClean="0"/>
              <a:t>(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000" b="1" dirty="0" smtClean="0"/>
              <a:t>         } // </a:t>
            </a:r>
            <a:r>
              <a:rPr lang="zh-CN" altLang="en-US" sz="2000" b="1" dirty="0" smtClean="0"/>
              <a:t>方法</a:t>
            </a:r>
            <a:r>
              <a:rPr lang="en-US" altLang="zh-CN" sz="2000" b="1" dirty="0" smtClean="0"/>
              <a:t>main</a:t>
            </a:r>
            <a:r>
              <a:rPr lang="zh-CN" altLang="en-US" sz="2000" b="1" dirty="0" smtClean="0"/>
              <a:t>结束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000" b="1" dirty="0" smtClean="0"/>
              <a:t>} // </a:t>
            </a:r>
            <a:r>
              <a:rPr lang="zh-CN" altLang="en-US" sz="2000" b="1" dirty="0" smtClean="0"/>
              <a:t>类</a:t>
            </a:r>
            <a:r>
              <a:rPr lang="en-US" altLang="zh-CN" sz="2000" b="1" dirty="0" err="1" smtClean="0"/>
              <a:t>J_InnerClass</a:t>
            </a:r>
            <a:r>
              <a:rPr lang="zh-CN" altLang="en-US" sz="2000" b="1" smtClean="0"/>
              <a:t>结束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122238"/>
            <a:ext cx="7772400" cy="523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例：父类型为接口的匿名内部类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1011238"/>
            <a:ext cx="7772400" cy="50180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100" b="1" smtClean="0"/>
              <a:t>interface J_Interface{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100" b="1" smtClean="0"/>
              <a:t>        public static int m_data = 5;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100" b="1" smtClean="0"/>
              <a:t>        public abstract void mb_method(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100" b="1" smtClean="0"/>
              <a:t>} // </a:t>
            </a:r>
            <a:r>
              <a:rPr lang="zh-CN" altLang="en-US" sz="2100" b="1" smtClean="0"/>
              <a:t>接口</a:t>
            </a:r>
            <a:r>
              <a:rPr lang="en-US" altLang="zh-CN" sz="2100" b="1" smtClean="0"/>
              <a:t>J_Interface</a:t>
            </a:r>
            <a:r>
              <a:rPr lang="zh-CN" altLang="en-US" sz="2100" b="1" smtClean="0"/>
              <a:t>结束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endParaRPr lang="zh-CN" altLang="en-US" sz="21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100" b="1" smtClean="0"/>
              <a:t>public class J_InnerInterface{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100" b="1" smtClean="0"/>
              <a:t>        public static void main(String args[ ])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100" b="1" smtClean="0">
                <a:solidFill>
                  <a:srgbClr val="FF3300"/>
                </a:solidFill>
              </a:rPr>
              <a:t>                J_Interface b = new J_Interface( 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100" b="1" smtClean="0">
                <a:solidFill>
                  <a:srgbClr val="FF3300"/>
                </a:solidFill>
              </a:rPr>
              <a:t>                        public void mb_method( 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100" b="1" smtClean="0">
                <a:solidFill>
                  <a:srgbClr val="FF3300"/>
                </a:solidFill>
              </a:rPr>
              <a:t>                              System.out.println( "m_data=" + m_data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100" b="1" smtClean="0">
                <a:solidFill>
                  <a:srgbClr val="FF3300"/>
                </a:solidFill>
              </a:rPr>
              <a:t>                        } // </a:t>
            </a:r>
            <a:r>
              <a:rPr lang="zh-CN" altLang="en-US" sz="2100" b="1" smtClean="0">
                <a:solidFill>
                  <a:srgbClr val="FF3300"/>
                </a:solidFill>
              </a:rPr>
              <a:t>方法</a:t>
            </a:r>
            <a:r>
              <a:rPr lang="en-US" altLang="zh-CN" sz="2100" b="1" smtClean="0">
                <a:solidFill>
                  <a:srgbClr val="FF3300"/>
                </a:solidFill>
              </a:rPr>
              <a:t>mb_method</a:t>
            </a:r>
            <a:r>
              <a:rPr lang="zh-CN" altLang="en-US" sz="2100" b="1" smtClean="0">
                <a:solidFill>
                  <a:srgbClr val="FF3300"/>
                </a:solidFill>
              </a:rPr>
              <a:t>结束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zh-CN" altLang="en-US" sz="2100" b="1" smtClean="0">
                <a:solidFill>
                  <a:srgbClr val="FF3300"/>
                </a:solidFill>
              </a:rPr>
              <a:t>                </a:t>
            </a:r>
            <a:r>
              <a:rPr lang="en-US" altLang="zh-CN" sz="2100" b="1" smtClean="0">
                <a:solidFill>
                  <a:srgbClr val="FF3300"/>
                </a:solidFill>
              </a:rPr>
              <a:t>}; // </a:t>
            </a:r>
            <a:r>
              <a:rPr lang="zh-CN" altLang="en-US" sz="2100" b="1" smtClean="0">
                <a:solidFill>
                  <a:srgbClr val="FF3300"/>
                </a:solidFill>
              </a:rPr>
              <a:t>实现接口</a:t>
            </a:r>
            <a:r>
              <a:rPr lang="en-US" altLang="zh-CN" sz="2100" b="1" smtClean="0">
                <a:solidFill>
                  <a:srgbClr val="FF3300"/>
                </a:solidFill>
              </a:rPr>
              <a:t>J_Interface</a:t>
            </a:r>
            <a:r>
              <a:rPr lang="zh-CN" altLang="en-US" sz="2100" b="1" smtClean="0">
                <a:solidFill>
                  <a:srgbClr val="FF3300"/>
                </a:solidFill>
              </a:rPr>
              <a:t>的匿名内部类结束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zh-CN" altLang="en-US" sz="2100" b="1" smtClean="0"/>
              <a:t>                </a:t>
            </a:r>
            <a:r>
              <a:rPr lang="en-US" altLang="zh-CN" sz="2100" b="1" smtClean="0"/>
              <a:t>b.mb_method(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100" b="1" smtClean="0"/>
              <a:t>        } // </a:t>
            </a:r>
            <a:r>
              <a:rPr lang="zh-CN" altLang="en-US" sz="2100" b="1" smtClean="0"/>
              <a:t>方法</a:t>
            </a:r>
            <a:r>
              <a:rPr lang="en-US" altLang="zh-CN" sz="2100" b="1" smtClean="0"/>
              <a:t>main</a:t>
            </a:r>
            <a:r>
              <a:rPr lang="zh-CN" altLang="en-US" sz="2100" b="1" smtClean="0"/>
              <a:t>结束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2100" b="1" smtClean="0"/>
              <a:t>} // </a:t>
            </a:r>
            <a:r>
              <a:rPr lang="zh-CN" altLang="en-US" sz="2100" b="1" smtClean="0"/>
              <a:t>类</a:t>
            </a:r>
            <a:r>
              <a:rPr lang="en-US" altLang="zh-CN" sz="2100" b="1" smtClean="0"/>
              <a:t>J_InnerInterface</a:t>
            </a:r>
            <a:r>
              <a:rPr lang="zh-CN" altLang="en-US" sz="2100" b="1" smtClean="0"/>
              <a:t>结束</a:t>
            </a:r>
          </a:p>
          <a:p>
            <a:pPr eaLnBrk="1" hangingPunct="1">
              <a:lnSpc>
                <a:spcPct val="80000"/>
              </a:lnSpc>
              <a:defRPr/>
            </a:pPr>
            <a:endParaRPr lang="zh-CN" altLang="en-US" sz="2100" b="1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0088" y="122238"/>
            <a:ext cx="7772400" cy="5191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本章小结</a:t>
            </a:r>
          </a:p>
        </p:txBody>
      </p:sp>
      <p:sp>
        <p:nvSpPr>
          <p:cNvPr id="107523" name="Rectangle 116"/>
          <p:cNvSpPr>
            <a:spLocks noChangeArrowheads="1"/>
          </p:cNvSpPr>
          <p:nvPr/>
        </p:nvSpPr>
        <p:spPr bwMode="auto">
          <a:xfrm>
            <a:off x="2733675" y="262890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24" name="Text Box 119"/>
          <p:cNvSpPr txBox="1">
            <a:spLocks noChangeArrowheads="1"/>
          </p:cNvSpPr>
          <p:nvPr/>
        </p:nvSpPr>
        <p:spPr bwMode="auto">
          <a:xfrm flipH="1">
            <a:off x="1314450" y="900113"/>
            <a:ext cx="457200" cy="5443537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000" b="1" smtClean="0"/>
          </a:p>
          <a:p>
            <a:pPr>
              <a:defRPr/>
            </a:pPr>
            <a:r>
              <a:rPr lang="zh-CN" altLang="en-US" sz="2000" b="1" smtClean="0"/>
              <a:t>类的封装性</a:t>
            </a:r>
            <a:endParaRPr lang="en-US" altLang="zh-CN" sz="2000" b="1" smtClean="0"/>
          </a:p>
          <a:p>
            <a:pPr>
              <a:defRPr/>
            </a:pPr>
            <a:r>
              <a:rPr lang="zh-CN" altLang="en-US" sz="2000" b="1" smtClean="0"/>
              <a:t>、继承性</a:t>
            </a:r>
            <a:endParaRPr lang="en-US" altLang="zh-CN" sz="2000" b="1" smtClean="0"/>
          </a:p>
          <a:p>
            <a:pPr>
              <a:defRPr/>
            </a:pPr>
            <a:r>
              <a:rPr lang="zh-CN" altLang="en-US" sz="2000" b="1" smtClean="0"/>
              <a:t>、多态性与接口</a:t>
            </a:r>
          </a:p>
        </p:txBody>
      </p:sp>
      <p:sp>
        <p:nvSpPr>
          <p:cNvPr id="107525" name="Rectangle 121"/>
          <p:cNvSpPr>
            <a:spLocks noChangeArrowheads="1"/>
          </p:cNvSpPr>
          <p:nvPr/>
        </p:nvSpPr>
        <p:spPr bwMode="auto">
          <a:xfrm>
            <a:off x="2733675" y="20796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26" name="Text Box 124"/>
          <p:cNvSpPr txBox="1">
            <a:spLocks noChangeArrowheads="1"/>
          </p:cNvSpPr>
          <p:nvPr/>
        </p:nvSpPr>
        <p:spPr bwMode="auto">
          <a:xfrm>
            <a:off x="3213100" y="1927225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4.1</a:t>
            </a:r>
            <a:r>
              <a:rPr kumimoji="0" lang="zh-CN" altLang="en-US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</a:t>
            </a:r>
            <a:r>
              <a:rPr lang="zh-CN" altLang="en-US" sz="1600" b="1" smtClean="0"/>
              <a:t>封装性</a:t>
            </a:r>
            <a:endParaRPr lang="zh-CN" altLang="en-US" sz="1600" smtClean="0">
              <a:solidFill>
                <a:schemeClr val="tx2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07527" name="Text Box 129"/>
          <p:cNvSpPr txBox="1">
            <a:spLocks noChangeArrowheads="1"/>
          </p:cNvSpPr>
          <p:nvPr/>
        </p:nvSpPr>
        <p:spPr bwMode="auto">
          <a:xfrm>
            <a:off x="3224213" y="2476500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4.2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继承性</a:t>
            </a:r>
          </a:p>
          <a:p>
            <a:pPr algn="just" eaLnBrk="0" hangingPunct="0">
              <a:defRPr/>
            </a:pPr>
            <a:endParaRPr lang="zh-CN" altLang="en-US" sz="1600" b="1" smtClean="0"/>
          </a:p>
          <a:p>
            <a:pPr algn="just" eaLnBrk="0" hangingPunct="0">
              <a:defRPr/>
            </a:pPr>
            <a:endParaRPr kumimoji="0" lang="zh-CN" altLang="en-US" sz="1600" smtClean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7528" name="Rectangle 136"/>
          <p:cNvSpPr>
            <a:spLocks noChangeArrowheads="1"/>
          </p:cNvSpPr>
          <p:nvPr/>
        </p:nvSpPr>
        <p:spPr bwMode="auto">
          <a:xfrm>
            <a:off x="1814513" y="3635375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7529" name="Rectangle 138"/>
          <p:cNvSpPr>
            <a:spLocks noChangeArrowheads="1"/>
          </p:cNvSpPr>
          <p:nvPr/>
        </p:nvSpPr>
        <p:spPr bwMode="auto">
          <a:xfrm>
            <a:off x="2741613" y="3198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30" name="Text Box 139"/>
          <p:cNvSpPr txBox="1">
            <a:spLocks noChangeArrowheads="1"/>
          </p:cNvSpPr>
          <p:nvPr/>
        </p:nvSpPr>
        <p:spPr bwMode="auto">
          <a:xfrm>
            <a:off x="3198813" y="3046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4.3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多态性</a:t>
            </a:r>
            <a:endParaRPr lang="en-US" altLang="zh-CN" sz="1600" b="1" smtClean="0"/>
          </a:p>
          <a:p>
            <a:pPr>
              <a:defRPr/>
            </a:pPr>
            <a:endParaRPr lang="zh-CN" altLang="en-US" sz="1600" b="1" smtClean="0"/>
          </a:p>
        </p:txBody>
      </p:sp>
      <p:sp>
        <p:nvSpPr>
          <p:cNvPr id="107531" name="Rectangle 143"/>
          <p:cNvSpPr>
            <a:spLocks noChangeArrowheads="1"/>
          </p:cNvSpPr>
          <p:nvPr/>
        </p:nvSpPr>
        <p:spPr bwMode="auto">
          <a:xfrm>
            <a:off x="2741613" y="37560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32" name="Text Box 144"/>
          <p:cNvSpPr txBox="1">
            <a:spLocks noChangeArrowheads="1"/>
          </p:cNvSpPr>
          <p:nvPr/>
        </p:nvSpPr>
        <p:spPr bwMode="auto">
          <a:xfrm>
            <a:off x="3198813" y="36036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4.4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抽象类</a:t>
            </a:r>
          </a:p>
        </p:txBody>
      </p:sp>
      <p:sp>
        <p:nvSpPr>
          <p:cNvPr id="107533" name="Rectangle 123"/>
          <p:cNvSpPr>
            <a:spLocks noChangeArrowheads="1"/>
          </p:cNvSpPr>
          <p:nvPr/>
        </p:nvSpPr>
        <p:spPr bwMode="auto">
          <a:xfrm>
            <a:off x="2657475" y="1784350"/>
            <a:ext cx="76200" cy="3613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7534" name="Rectangle 116"/>
          <p:cNvSpPr>
            <a:spLocks noChangeArrowheads="1"/>
          </p:cNvSpPr>
          <p:nvPr/>
        </p:nvSpPr>
        <p:spPr bwMode="auto">
          <a:xfrm>
            <a:off x="2736850" y="4414838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35" name="Text Box 129"/>
          <p:cNvSpPr txBox="1">
            <a:spLocks noChangeArrowheads="1"/>
          </p:cNvSpPr>
          <p:nvPr/>
        </p:nvSpPr>
        <p:spPr bwMode="auto">
          <a:xfrm>
            <a:off x="3249613" y="4262438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4.5</a:t>
            </a:r>
            <a:r>
              <a:rPr kumimoji="0" lang="zh-CN" altLang="en-US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</a:t>
            </a:r>
            <a:r>
              <a:rPr lang="zh-CN" altLang="en-US" sz="1600" b="1" smtClean="0"/>
              <a:t>接口</a:t>
            </a:r>
          </a:p>
          <a:p>
            <a:pPr eaLnBrk="1" hangingPunct="1">
              <a:defRPr/>
            </a:pPr>
            <a:endParaRPr lang="zh-CN" altLang="en-US" sz="1600" b="1" smtClean="0"/>
          </a:p>
          <a:p>
            <a:pPr algn="just">
              <a:defRPr/>
            </a:pPr>
            <a:endParaRPr kumimoji="0" lang="zh-CN" altLang="en-US" sz="1600" smtClean="0">
              <a:solidFill>
                <a:schemeClr val="tx2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07536" name="Rectangle 138"/>
          <p:cNvSpPr>
            <a:spLocks noChangeArrowheads="1"/>
          </p:cNvSpPr>
          <p:nvPr/>
        </p:nvSpPr>
        <p:spPr bwMode="auto">
          <a:xfrm>
            <a:off x="2733675" y="498475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7537" name="Text Box 139"/>
          <p:cNvSpPr txBox="1">
            <a:spLocks noChangeArrowheads="1"/>
          </p:cNvSpPr>
          <p:nvPr/>
        </p:nvSpPr>
        <p:spPr bwMode="auto">
          <a:xfrm>
            <a:off x="3224213" y="4832350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4.6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内部类</a:t>
            </a:r>
          </a:p>
          <a:p>
            <a:pPr algn="just" eaLnBrk="0" hangingPunct="0">
              <a:defRPr/>
            </a:pPr>
            <a:endParaRPr lang="zh-CN" altLang="en-US" sz="1600" smtClean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122238"/>
            <a:ext cx="7772400" cy="523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/>
              <a:t>访问控制方式：</a:t>
            </a:r>
            <a:r>
              <a:rPr lang="en-US" altLang="zh-CN" sz="2800" b="1" smtClean="0"/>
              <a:t>protected</a:t>
            </a:r>
            <a:endParaRPr lang="zh-CN" altLang="en-US" sz="2800" b="1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2097088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457200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同一个包内的所有类的所有方法都能访问该成员</a:t>
            </a:r>
          </a:p>
          <a:p>
            <a:pPr marL="0" indent="457200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endParaRPr lang="zh-CN" altLang="en-US" b="1" smtClean="0"/>
          </a:p>
          <a:p>
            <a:pPr marL="0" indent="457200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如果不在同一个包内的类的方法要访问该成员，则该类必须是该成员所在的类的子类</a:t>
            </a:r>
          </a:p>
          <a:p>
            <a:pPr marL="0" indent="457200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endParaRPr lang="zh-CN" altLang="en-US" b="1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访问控制方式： 默认 </a:t>
            </a:r>
            <a:r>
              <a:rPr lang="en-US" altLang="zh-CN" b="1" smtClean="0"/>
              <a:t>(</a:t>
            </a:r>
            <a:r>
              <a:rPr lang="zh-CN" altLang="en-US" b="1" smtClean="0"/>
              <a:t>缺省方式</a:t>
            </a:r>
            <a:r>
              <a:rPr lang="en-US" altLang="zh-CN" b="1" smtClean="0"/>
              <a:t>)</a:t>
            </a:r>
            <a:endParaRPr lang="zh-CN" altLang="en-US" b="1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769938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457200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默认的权限，该类的成员能被同一包中的类访问。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zh-CN" altLang="en-US" sz="3600" b="1" smtClean="0"/>
              <a:t>封装性的可以带来的优点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235075"/>
            <a:ext cx="8085137" cy="2319338"/>
          </a:xfrm>
        </p:spPr>
        <p:txBody>
          <a:bodyPr/>
          <a:lstStyle/>
          <a:p>
            <a:pPr marL="609600" indent="-609600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基本思想</a:t>
            </a:r>
            <a:r>
              <a:rPr lang="en-US" altLang="zh-CN" b="1" smtClean="0"/>
              <a:t>: </a:t>
            </a:r>
            <a:r>
              <a:rPr lang="zh-CN" altLang="en-US" b="1" smtClean="0"/>
              <a:t>提供对外的通讯方式，封装内部的实现机制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b="1" smtClean="0"/>
              <a:t>增加内部实现部分的可替换性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b="1" smtClean="0"/>
              <a:t>减小类之间的耦合关系，方便模块划分</a:t>
            </a: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b="1" smtClean="0"/>
              <a:t>容易保证类内部数据间的一致性，从而提高软件的可靠性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0"/>
            <a:ext cx="7772400" cy="69215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smtClean="0"/>
              <a:t>何时为</a:t>
            </a:r>
            <a:r>
              <a:rPr lang="en-US" altLang="zh-CN" sz="3600" b="1" smtClean="0"/>
              <a:t>public</a:t>
            </a:r>
            <a:r>
              <a:rPr lang="zh-CN" altLang="en-US" sz="3600" b="1" smtClean="0"/>
              <a:t>或</a:t>
            </a:r>
            <a:r>
              <a:rPr lang="en-US" altLang="zh-CN" sz="3600" b="1" smtClean="0"/>
              <a:t>private?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12850"/>
            <a:ext cx="8229600" cy="3565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基本思想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smtClean="0"/>
              <a:t>类常常是</a:t>
            </a:r>
            <a:r>
              <a:rPr lang="en-US" altLang="zh-CN" sz="2800" b="1" smtClean="0"/>
              <a:t>public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smtClean="0"/>
              <a:t>成员变量常常是</a:t>
            </a:r>
            <a:r>
              <a:rPr lang="en-US" altLang="zh-CN" sz="2800" b="1" smtClean="0"/>
              <a:t>private.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smtClean="0"/>
              <a:t>构造方法一般是</a:t>
            </a:r>
            <a:r>
              <a:rPr lang="en-US" altLang="zh-CN" sz="2800" b="1" smtClean="0"/>
              <a:t>public.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smtClean="0"/>
              <a:t>方法“</a:t>
            </a:r>
            <a:r>
              <a:rPr lang="en-US" altLang="zh-CN" sz="2800" b="1" smtClean="0"/>
              <a:t>get”</a:t>
            </a:r>
            <a:r>
              <a:rPr lang="zh-CN" altLang="en-US" sz="2800" b="1" smtClean="0"/>
              <a:t>与“</a:t>
            </a:r>
            <a:r>
              <a:rPr lang="en-US" altLang="zh-CN" sz="2800" b="1" smtClean="0"/>
              <a:t>set”</a:t>
            </a:r>
            <a:r>
              <a:rPr lang="zh-CN" altLang="en-US" sz="2800" b="1" smtClean="0"/>
              <a:t>是 </a:t>
            </a:r>
            <a:r>
              <a:rPr lang="en-US" altLang="zh-CN" sz="2800" b="1" smtClean="0"/>
              <a:t>public.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b="1" smtClean="0"/>
              <a:t>其它方法需要根据实际的需要而定</a:t>
            </a:r>
          </a:p>
          <a:p>
            <a:pPr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上面的思想可以用于大部分的程序设计</a:t>
            </a:r>
            <a:r>
              <a:rPr lang="en-US" altLang="zh-CN" sz="2800" b="1" smtClean="0"/>
              <a:t>(</a:t>
            </a:r>
            <a:r>
              <a:rPr lang="zh-CN" altLang="en-US" sz="2800" b="1" smtClean="0"/>
              <a:t>也许</a:t>
            </a:r>
            <a:r>
              <a:rPr lang="en-US" altLang="zh-CN" sz="2800" b="1" smtClean="0"/>
              <a:t>90%)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例子：根据以下的设计要求编写</a:t>
            </a:r>
            <a:r>
              <a:rPr lang="en-US" altLang="zh-CN" b="1" smtClean="0"/>
              <a:t>java</a:t>
            </a:r>
            <a:r>
              <a:rPr lang="zh-CN" altLang="en-US" b="1" smtClean="0"/>
              <a:t>源代码。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036638"/>
            <a:ext cx="8496300" cy="4410075"/>
          </a:xfrm>
        </p:spPr>
        <p:txBody>
          <a:bodyPr/>
          <a:lstStyle/>
          <a:p>
            <a:pPr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000" smtClean="0">
                <a:solidFill>
                  <a:schemeClr val="hlink"/>
                </a:solidFill>
              </a:rPr>
              <a:t>类名</a:t>
            </a:r>
            <a:r>
              <a:rPr lang="en-US" altLang="zh-CN" sz="2000" smtClean="0">
                <a:solidFill>
                  <a:schemeClr val="hlink"/>
                </a:solidFill>
              </a:rPr>
              <a:t>: Student</a:t>
            </a:r>
          </a:p>
          <a:p>
            <a:pPr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000" smtClean="0">
                <a:solidFill>
                  <a:schemeClr val="hlink"/>
                </a:solidFill>
              </a:rPr>
              <a:t>变量</a:t>
            </a:r>
            <a:r>
              <a:rPr lang="en-US" altLang="zh-CN" sz="2000" smtClean="0">
                <a:solidFill>
                  <a:schemeClr val="hlink"/>
                </a:solidFill>
              </a:rPr>
              <a:t>(</a:t>
            </a:r>
            <a:r>
              <a:rPr lang="zh-CN" altLang="en-US" sz="2000" smtClean="0">
                <a:solidFill>
                  <a:schemeClr val="hlink"/>
                </a:solidFill>
              </a:rPr>
              <a:t>访问权限均为</a:t>
            </a:r>
            <a:r>
              <a:rPr lang="en-US" altLang="zh-CN" sz="2000" smtClean="0">
                <a:solidFill>
                  <a:schemeClr val="hlink"/>
                </a:solidFill>
              </a:rPr>
              <a:t>private):</a:t>
            </a:r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sz="2000" smtClean="0"/>
              <a:t>name(String) //</a:t>
            </a:r>
            <a:r>
              <a:rPr lang="zh-CN" altLang="en-US" sz="2000" smtClean="0"/>
              <a:t>姓名</a:t>
            </a:r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sz="2000" smtClean="0"/>
              <a:t>age(int) //</a:t>
            </a:r>
            <a:r>
              <a:rPr lang="zh-CN" altLang="en-US" sz="2000" smtClean="0"/>
              <a:t>年龄</a:t>
            </a:r>
          </a:p>
          <a:p>
            <a:pPr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000" smtClean="0">
                <a:solidFill>
                  <a:schemeClr val="hlink"/>
                </a:solidFill>
              </a:rPr>
              <a:t>方法</a:t>
            </a:r>
            <a:r>
              <a:rPr lang="en-US" altLang="zh-CN" sz="2000" smtClean="0">
                <a:solidFill>
                  <a:schemeClr val="hlink"/>
                </a:solidFill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sz="2000" smtClean="0"/>
              <a:t>构造方法</a:t>
            </a:r>
            <a:r>
              <a:rPr lang="en-US" altLang="zh-CN" sz="2000" smtClean="0"/>
              <a:t>(</a:t>
            </a:r>
            <a:r>
              <a:rPr lang="zh-CN" altLang="en-US" sz="2000" smtClean="0"/>
              <a:t>没有参数</a:t>
            </a:r>
            <a:r>
              <a:rPr lang="en-US" altLang="zh-CN" sz="2000" smtClean="0"/>
              <a:t>,</a:t>
            </a:r>
            <a:r>
              <a:rPr lang="zh-CN" altLang="en-US" sz="2000" smtClean="0"/>
              <a:t>设置姓名为“无名氏”，年龄为</a:t>
            </a:r>
            <a:r>
              <a:rPr lang="en-US" altLang="zh-CN" sz="2000" smtClean="0"/>
              <a:t>20)</a:t>
            </a:r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sz="2000" smtClean="0"/>
              <a:t>setName(</a:t>
            </a:r>
            <a:r>
              <a:rPr lang="zh-CN" altLang="en-US" sz="2000" smtClean="0"/>
              <a:t>有一个名为</a:t>
            </a:r>
            <a:r>
              <a:rPr lang="en-US" altLang="zh-CN" sz="2000" smtClean="0"/>
              <a:t>name</a:t>
            </a:r>
            <a:r>
              <a:rPr lang="zh-CN" altLang="en-US" sz="2000" smtClean="0"/>
              <a:t>的</a:t>
            </a:r>
            <a:r>
              <a:rPr lang="en-US" altLang="zh-CN" sz="2000" smtClean="0"/>
              <a:t>String</a:t>
            </a:r>
            <a:r>
              <a:rPr lang="zh-CN" altLang="en-US" sz="2000" smtClean="0"/>
              <a:t>型参数</a:t>
            </a:r>
            <a:r>
              <a:rPr lang="en-US" altLang="zh-CN" sz="2000" smtClean="0"/>
              <a:t>,</a:t>
            </a:r>
            <a:r>
              <a:rPr lang="zh-CN" altLang="en-US" sz="2000" smtClean="0"/>
              <a:t>将</a:t>
            </a:r>
            <a:r>
              <a:rPr lang="en-US" altLang="zh-CN" sz="2000" smtClean="0"/>
              <a:t>name</a:t>
            </a:r>
            <a:r>
              <a:rPr lang="zh-CN" altLang="en-US" sz="2000" smtClean="0"/>
              <a:t>的值设为这个新值</a:t>
            </a:r>
            <a:r>
              <a:rPr lang="en-US" altLang="zh-CN" sz="2000" smtClean="0"/>
              <a:t>),</a:t>
            </a:r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sz="2000" smtClean="0"/>
              <a:t>getName (</a:t>
            </a:r>
            <a:r>
              <a:rPr lang="zh-CN" altLang="en-US" sz="2000" smtClean="0"/>
              <a:t>没有参数</a:t>
            </a:r>
            <a:r>
              <a:rPr lang="en-US" altLang="zh-CN" sz="2000" smtClean="0"/>
              <a:t>,</a:t>
            </a:r>
            <a:r>
              <a:rPr lang="zh-CN" altLang="en-US" sz="2000" smtClean="0"/>
              <a:t>返回姓名</a:t>
            </a:r>
            <a:r>
              <a:rPr lang="en-US" altLang="zh-CN" sz="2000" smtClean="0"/>
              <a:t>)</a:t>
            </a:r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sz="2000" smtClean="0"/>
              <a:t>setAge(</a:t>
            </a:r>
            <a:r>
              <a:rPr lang="zh-CN" altLang="en-US" sz="2000" smtClean="0"/>
              <a:t>有一个名为</a:t>
            </a:r>
            <a:r>
              <a:rPr lang="en-US" altLang="zh-CN" sz="2000" smtClean="0"/>
              <a:t>age</a:t>
            </a:r>
            <a:r>
              <a:rPr lang="zh-CN" altLang="en-US" sz="2000" smtClean="0"/>
              <a:t>的</a:t>
            </a:r>
            <a:r>
              <a:rPr lang="en-US" altLang="zh-CN" sz="2000" smtClean="0"/>
              <a:t>int</a:t>
            </a:r>
            <a:r>
              <a:rPr lang="zh-CN" altLang="en-US" sz="2000" smtClean="0"/>
              <a:t>型参数</a:t>
            </a:r>
            <a:r>
              <a:rPr lang="en-US" altLang="zh-CN" sz="2000" smtClean="0"/>
              <a:t>,</a:t>
            </a:r>
            <a:r>
              <a:rPr lang="zh-CN" altLang="en-US" sz="2000" smtClean="0"/>
              <a:t>将</a:t>
            </a:r>
            <a:r>
              <a:rPr lang="en-US" altLang="zh-CN" sz="2000" smtClean="0"/>
              <a:t>age</a:t>
            </a:r>
            <a:r>
              <a:rPr lang="zh-CN" altLang="en-US" sz="2000" smtClean="0"/>
              <a:t>的值设为这个新值</a:t>
            </a:r>
            <a:r>
              <a:rPr lang="en-US" altLang="zh-CN" sz="2000" smtClean="0"/>
              <a:t>),</a:t>
            </a:r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sz="2000" smtClean="0"/>
              <a:t>getAge (</a:t>
            </a:r>
            <a:r>
              <a:rPr lang="zh-CN" altLang="en-US" sz="2000" smtClean="0"/>
              <a:t>没有参数</a:t>
            </a:r>
            <a:r>
              <a:rPr lang="en-US" altLang="zh-CN" sz="2000" smtClean="0"/>
              <a:t>,</a:t>
            </a:r>
            <a:r>
              <a:rPr lang="zh-CN" altLang="en-US" sz="2000" smtClean="0"/>
              <a:t>返回年龄</a:t>
            </a:r>
            <a:r>
              <a:rPr lang="en-US" altLang="zh-CN" sz="2000" smtClean="0"/>
              <a:t>)</a:t>
            </a:r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sz="2000" smtClean="0"/>
              <a:t>isSameAge(</a:t>
            </a:r>
            <a:r>
              <a:rPr lang="zh-CN" altLang="en-US" sz="2000" smtClean="0"/>
              <a:t>有一个参数</a:t>
            </a:r>
            <a:r>
              <a:rPr lang="en-US" altLang="zh-CN" sz="2000" smtClean="0"/>
              <a:t>s,</a:t>
            </a:r>
            <a:r>
              <a:rPr lang="zh-CN" altLang="en-US" sz="2000" smtClean="0"/>
              <a:t>是另一个</a:t>
            </a:r>
            <a:r>
              <a:rPr lang="en-US" altLang="zh-CN" sz="2000" smtClean="0"/>
              <a:t>Student</a:t>
            </a:r>
            <a:r>
              <a:rPr lang="zh-CN" altLang="en-US" sz="2000" smtClean="0"/>
              <a:t>对象的引用</a:t>
            </a:r>
            <a:r>
              <a:rPr lang="en-US" altLang="zh-CN" sz="2000" smtClean="0"/>
              <a:t>,</a:t>
            </a:r>
            <a:r>
              <a:rPr lang="zh-CN" altLang="en-US" sz="2000" smtClean="0"/>
              <a:t>如果两个</a:t>
            </a:r>
            <a:r>
              <a:rPr lang="en-US" altLang="zh-CN" sz="2000" smtClean="0"/>
              <a:t>Student</a:t>
            </a:r>
            <a:r>
              <a:rPr lang="zh-CN" altLang="en-US" sz="2000" smtClean="0"/>
              <a:t>对象的</a:t>
            </a:r>
            <a:r>
              <a:rPr lang="en-US" altLang="zh-CN" sz="2000" smtClean="0"/>
              <a:t>age</a:t>
            </a:r>
            <a:r>
              <a:rPr lang="zh-CN" altLang="en-US" sz="2000" smtClean="0"/>
              <a:t>相同</a:t>
            </a:r>
            <a:r>
              <a:rPr lang="en-US" altLang="zh-CN" sz="2000" smtClean="0"/>
              <a:t>,</a:t>
            </a:r>
            <a:r>
              <a:rPr lang="zh-CN" altLang="en-US" sz="2000" smtClean="0"/>
              <a:t>则返回</a:t>
            </a:r>
            <a:r>
              <a:rPr lang="en-US" altLang="zh-CN" sz="2000" smtClean="0"/>
              <a:t>true,</a:t>
            </a:r>
            <a:r>
              <a:rPr lang="zh-CN" altLang="en-US" sz="2000" smtClean="0"/>
              <a:t>否则返回</a:t>
            </a:r>
            <a:r>
              <a:rPr lang="en-US" altLang="zh-CN" sz="2000" smtClean="0"/>
              <a:t>false)</a:t>
            </a:r>
            <a:endParaRPr lang="zh-CN" altLang="en-US" sz="200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0B08771-1A98-46A6-B009-586C927EEDD6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2613" y="44450"/>
            <a:ext cx="8151812" cy="6669088"/>
          </a:xfrm>
          <a:solidFill>
            <a:srgbClr val="C0C0C0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dirty="0" smtClean="0"/>
              <a:t>public class Student{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dirty="0" smtClean="0"/>
              <a:t>	private String name;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dirty="0" smtClean="0"/>
              <a:t>	private 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age;	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endParaRPr lang="en-US" altLang="zh-CN" sz="2100" dirty="0" smtClean="0"/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dirty="0" smtClean="0"/>
              <a:t>	public Student(){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dirty="0" smtClean="0"/>
              <a:t>		name="</a:t>
            </a:r>
            <a:r>
              <a:rPr lang="zh-CN" altLang="en-US" sz="2100" dirty="0" smtClean="0"/>
              <a:t>无名氏</a:t>
            </a:r>
            <a:r>
              <a:rPr lang="en-US" altLang="zh-CN" sz="2100" dirty="0" smtClean="0"/>
              <a:t>";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dirty="0" smtClean="0"/>
              <a:t>		age=20;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dirty="0" smtClean="0"/>
              <a:t>	}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dirty="0" smtClean="0"/>
              <a:t>	public void </a:t>
            </a:r>
            <a:r>
              <a:rPr lang="en-US" altLang="zh-CN" sz="2100" dirty="0" err="1" smtClean="0"/>
              <a:t>setName</a:t>
            </a:r>
            <a:r>
              <a:rPr lang="en-US" altLang="zh-CN" sz="2100" dirty="0" smtClean="0"/>
              <a:t>(String name){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dirty="0" smtClean="0"/>
              <a:t>		this.name=name;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dirty="0" smtClean="0"/>
              <a:t>	}	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dirty="0" smtClean="0"/>
              <a:t>	public String </a:t>
            </a:r>
            <a:r>
              <a:rPr lang="en-US" altLang="zh-CN" sz="2100" dirty="0" err="1" smtClean="0"/>
              <a:t>getName</a:t>
            </a:r>
            <a:r>
              <a:rPr lang="en-US" altLang="zh-CN" sz="2100" dirty="0" smtClean="0"/>
              <a:t>(){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dirty="0" smtClean="0"/>
              <a:t>		return name;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dirty="0" smtClean="0"/>
              <a:t>	}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dirty="0" smtClean="0"/>
              <a:t>	public void </a:t>
            </a:r>
            <a:r>
              <a:rPr lang="en-US" altLang="zh-CN" sz="2100" dirty="0" err="1" smtClean="0"/>
              <a:t>setAge</a:t>
            </a:r>
            <a:r>
              <a:rPr lang="en-US" altLang="zh-CN" sz="2100" dirty="0" smtClean="0"/>
              <a:t>(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age){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dirty="0" smtClean="0"/>
              <a:t>		</a:t>
            </a:r>
            <a:r>
              <a:rPr lang="en-US" altLang="zh-CN" sz="2100" dirty="0" err="1" smtClean="0"/>
              <a:t>this.age</a:t>
            </a:r>
            <a:r>
              <a:rPr lang="en-US" altLang="zh-CN" sz="2100" dirty="0" smtClean="0"/>
              <a:t>=age;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dirty="0" smtClean="0"/>
              <a:t>	}	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dirty="0" smtClean="0"/>
              <a:t>	public </a:t>
            </a:r>
            <a:r>
              <a:rPr lang="en-US" altLang="zh-CN" sz="2100" dirty="0" err="1" smtClean="0"/>
              <a:t>int</a:t>
            </a:r>
            <a:r>
              <a:rPr lang="en-US" altLang="zh-CN" sz="2100" dirty="0" smtClean="0"/>
              <a:t> </a:t>
            </a:r>
            <a:r>
              <a:rPr lang="en-US" altLang="zh-CN" sz="2100" dirty="0" err="1" smtClean="0"/>
              <a:t>getAge</a:t>
            </a:r>
            <a:r>
              <a:rPr lang="en-US" altLang="zh-CN" sz="2100" dirty="0" smtClean="0"/>
              <a:t>(){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dirty="0" smtClean="0"/>
              <a:t>		return age;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dirty="0" smtClean="0"/>
              <a:t>	}</a:t>
            </a:r>
            <a:endParaRPr lang="zh-CN" altLang="en-US" sz="2100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2613" y="1196975"/>
            <a:ext cx="8151812" cy="4679950"/>
          </a:xfrm>
          <a:solidFill>
            <a:srgbClr val="C0C0C0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 startAt="21"/>
              <a:defRPr/>
            </a:pPr>
            <a:r>
              <a:rPr lang="en-US" altLang="zh-CN" sz="2600" dirty="0" smtClean="0"/>
              <a:t>	public </a:t>
            </a:r>
            <a:r>
              <a:rPr lang="en-US" altLang="zh-CN" sz="2600" dirty="0" err="1" smtClean="0"/>
              <a:t>boolean</a:t>
            </a:r>
            <a:r>
              <a:rPr lang="en-US" altLang="zh-CN" sz="2600" dirty="0" smtClean="0"/>
              <a:t> </a:t>
            </a:r>
            <a:r>
              <a:rPr lang="en-US" altLang="zh-CN" sz="2600" dirty="0" err="1" smtClean="0"/>
              <a:t>isSameAge</a:t>
            </a:r>
            <a:r>
              <a:rPr lang="en-US" altLang="zh-CN" sz="2600" dirty="0" smtClean="0"/>
              <a:t>(Student s){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 startAt="21"/>
              <a:defRPr/>
            </a:pPr>
            <a:r>
              <a:rPr lang="en-US" altLang="zh-CN" sz="2600" dirty="0" smtClean="0"/>
              <a:t>		//if(</a:t>
            </a:r>
            <a:r>
              <a:rPr lang="en-US" altLang="zh-CN" sz="2600" dirty="0" err="1" smtClean="0"/>
              <a:t>s.age-this.age</a:t>
            </a:r>
            <a:r>
              <a:rPr lang="en-US" altLang="zh-CN" sz="2600" dirty="0" smtClean="0"/>
              <a:t>==0) return true;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 startAt="21"/>
              <a:defRPr/>
            </a:pPr>
            <a:r>
              <a:rPr lang="en-US" altLang="zh-CN" sz="2600" dirty="0" smtClean="0"/>
              <a:t>		//return false;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 startAt="21"/>
              <a:defRPr/>
            </a:pPr>
            <a:r>
              <a:rPr lang="en-US" altLang="zh-CN" sz="2600" dirty="0" smtClean="0"/>
              <a:t>                 return </a:t>
            </a:r>
            <a:r>
              <a:rPr lang="en-US" altLang="zh-CN" sz="2600" dirty="0" err="1" smtClean="0"/>
              <a:t>this.getAge</a:t>
            </a:r>
            <a:r>
              <a:rPr lang="en-US" altLang="zh-CN" sz="2600" dirty="0" smtClean="0"/>
              <a:t>() == </a:t>
            </a:r>
            <a:r>
              <a:rPr lang="en-US" altLang="zh-CN" sz="2600" dirty="0" err="1" smtClean="0"/>
              <a:t>s.getAge</a:t>
            </a:r>
            <a:r>
              <a:rPr lang="en-US" altLang="zh-CN" sz="2600" dirty="0" smtClean="0"/>
              <a:t>();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 startAt="21"/>
              <a:defRPr/>
            </a:pPr>
            <a:r>
              <a:rPr lang="en-US" altLang="zh-CN" sz="2600" dirty="0" smtClean="0"/>
              <a:t>	}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 startAt="21"/>
              <a:defRPr/>
            </a:pPr>
            <a:r>
              <a:rPr lang="en-US" altLang="zh-CN" sz="2600" dirty="0" smtClean="0"/>
              <a:t>	public static void main(String </a:t>
            </a:r>
            <a:r>
              <a:rPr lang="en-US" altLang="zh-CN" sz="2600" dirty="0" err="1" smtClean="0"/>
              <a:t>args</a:t>
            </a:r>
            <a:r>
              <a:rPr lang="en-US" altLang="zh-CN" sz="2600" dirty="0" smtClean="0"/>
              <a:t>[]){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 startAt="21"/>
              <a:defRPr/>
            </a:pPr>
            <a:r>
              <a:rPr lang="en-US" altLang="zh-CN" sz="2600" dirty="0" smtClean="0"/>
              <a:t>		Student s1=new Student();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 startAt="21"/>
              <a:defRPr/>
            </a:pPr>
            <a:r>
              <a:rPr lang="en-US" altLang="zh-CN" sz="2600" dirty="0" smtClean="0"/>
              <a:t>		Student s2=new Student();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 startAt="21"/>
              <a:defRPr/>
            </a:pPr>
            <a:r>
              <a:rPr lang="en-US" altLang="zh-CN" sz="2600" dirty="0" smtClean="0"/>
              <a:t>		s2.age=20;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 startAt="21"/>
              <a:defRPr/>
            </a:pPr>
            <a:r>
              <a:rPr lang="en-US" altLang="zh-CN" sz="2600" dirty="0" smtClean="0"/>
              <a:t>		</a:t>
            </a:r>
            <a:r>
              <a:rPr lang="en-US" altLang="zh-CN" sz="2600" dirty="0" err="1" smtClean="0"/>
              <a:t>System.out.println</a:t>
            </a:r>
            <a:r>
              <a:rPr lang="en-US" altLang="zh-CN" sz="2600" dirty="0" smtClean="0"/>
              <a:t>(s1.isSameAge(s2));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 startAt="21"/>
              <a:defRPr/>
            </a:pPr>
            <a:r>
              <a:rPr lang="en-US" altLang="zh-CN" sz="2600" dirty="0" smtClean="0"/>
              <a:t>	}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 startAt="21"/>
              <a:defRPr/>
            </a:pPr>
            <a:r>
              <a:rPr lang="en-US" altLang="zh-CN" sz="2600" dirty="0" smtClean="0"/>
              <a:t>}</a:t>
            </a:r>
            <a:endParaRPr lang="zh-CN" altLang="en-US" sz="2600" dirty="0" smtClean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84213" y="0"/>
            <a:ext cx="3543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>
                <a:latin typeface="Times" panose="02020603050405020304" pitchFamily="18" charset="0"/>
              </a:rPr>
              <a:t>Student</a:t>
            </a:r>
            <a:r>
              <a:rPr lang="zh-CN" altLang="en-US" sz="3600" b="1">
                <a:latin typeface="Times" panose="02020603050405020304" pitchFamily="18" charset="0"/>
              </a:rPr>
              <a:t>类（续）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7038" y="989013"/>
            <a:ext cx="8288337" cy="135572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Tx/>
              <a:buAutoNum type="arabicPeriod"/>
              <a:defRPr/>
            </a:pPr>
            <a:r>
              <a:rPr lang="en-US" altLang="en-US" b="1" smtClean="0"/>
              <a:t>某</a:t>
            </a:r>
            <a:r>
              <a:rPr lang="en-US" altLang="zh-CN" b="1" smtClean="0"/>
              <a:t>Java</a:t>
            </a:r>
            <a:r>
              <a:rPr lang="en-US" altLang="en-US" b="1" smtClean="0"/>
              <a:t>源程序中有一个类的定义为</a:t>
            </a:r>
            <a:r>
              <a:rPr lang="en-US" altLang="zh-CN" b="1" smtClean="0"/>
              <a:t>:public class MyPrg</a:t>
            </a:r>
            <a:r>
              <a:rPr lang="en-US" altLang="en-US" b="1" smtClean="0"/>
              <a:t>，则该源程序的文件名应该为</a:t>
            </a:r>
            <a:r>
              <a:rPr lang="en-US" altLang="zh-CN" b="1" smtClean="0"/>
              <a:t>:_____________ </a:t>
            </a:r>
            <a:r>
              <a:rPr lang="en-US" altLang="en-US" b="1" smtClean="0"/>
              <a:t>。</a:t>
            </a:r>
            <a:endParaRPr lang="zh-CN" altLang="en-US" b="1" smtClean="0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84213" y="55563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" panose="02020603050405020304" pitchFamily="18" charset="0"/>
              </a:rPr>
              <a:t>小题目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167313" y="1571625"/>
            <a:ext cx="1731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0000"/>
                </a:solidFill>
              </a:rPr>
              <a:t>MyPrg.java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427038" y="2436813"/>
            <a:ext cx="8161337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eaLnBrk="0" hangingPunct="0">
              <a:lnSpc>
                <a:spcPct val="120000"/>
              </a:lnSpc>
              <a:spcBef>
                <a:spcPct val="20000"/>
              </a:spcBef>
              <a:buFontTx/>
              <a:buAutoNum type="arabicPeriod" startAt="2"/>
              <a:defRPr/>
            </a:pPr>
            <a:r>
              <a:rPr lang="en-US" altLang="zh-CN" b="1"/>
              <a:t>对象是用________________关键字实例化类之后的结果</a:t>
            </a:r>
            <a:r>
              <a:rPr lang="zh-CN" altLang="en-US" b="1"/>
              <a:t>，</a:t>
            </a:r>
            <a:r>
              <a:rPr lang="en-US" altLang="zh-CN" b="1"/>
              <a:t>______________访问修饰符所声明的类成员，仅能被同包(同路径)或具有继承关系的相关类使用。</a:t>
            </a:r>
            <a:endParaRPr lang="zh-CN" altLang="en-US" b="1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3046413" y="2373313"/>
            <a:ext cx="709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0000"/>
                </a:solidFill>
              </a:rPr>
              <a:t>new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920875" y="2863850"/>
            <a:ext cx="147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protected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62466" grpId="0"/>
      <p:bldP spid="18440" grpId="0"/>
      <p:bldP spid="184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54025" y="911225"/>
            <a:ext cx="79248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Font typeface="Wingdings" pitchFamily="2" charset="2"/>
              <a:buAutoNum type="arabicPeriod" startAt="3"/>
              <a:defRPr/>
            </a:pPr>
            <a:r>
              <a:rPr lang="zh-CN" altLang="en-US" sz="2000" b="1"/>
              <a:t>阅读下列程序，输出结果是</a:t>
            </a:r>
            <a:r>
              <a:rPr lang="en-US" altLang="zh-CN" sz="2000" b="1"/>
              <a:t>(              )</a:t>
            </a:r>
          </a:p>
          <a:p>
            <a:pPr marL="1295400" lvl="2" indent="-381000" eaLnBrk="0" hangingPunct="0">
              <a:lnSpc>
                <a:spcPct val="80000"/>
              </a:lnSpc>
              <a:spcBef>
                <a:spcPct val="20000"/>
              </a:spcBef>
              <a:buFont typeface="Symbol" pitchFamily="18" charset="2"/>
              <a:buNone/>
              <a:defRPr/>
            </a:pPr>
            <a:r>
              <a:rPr lang="en-US" altLang="zh-CN" sz="1800">
                <a:ea typeface="楷体_GB2312" pitchFamily="49" charset="-122"/>
              </a:rPr>
              <a:t>public class Example{ </a:t>
            </a:r>
          </a:p>
          <a:p>
            <a:pPr marL="1828800" lvl="3" indent="-4572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/>
              <a:t>String str=new String("hello"); </a:t>
            </a:r>
          </a:p>
          <a:p>
            <a:pPr marL="1828800" lvl="3" indent="-4572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/>
              <a:t>char ch[]={'d','b','c'}; </a:t>
            </a:r>
          </a:p>
          <a:p>
            <a:pPr marL="1828800" lvl="3" indent="-4572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/>
              <a:t>public static void main(String args[]){ </a:t>
            </a:r>
          </a:p>
          <a:p>
            <a:pPr marL="2286000" lvl="4" indent="-4572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/>
              <a:t>Example ex=new Example(); </a:t>
            </a:r>
          </a:p>
          <a:p>
            <a:pPr marL="2286000" lvl="4" indent="-4572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/>
              <a:t>ex.change(ex.str,ex.ch); </a:t>
            </a:r>
          </a:p>
          <a:p>
            <a:pPr marL="2286000" lvl="4" indent="-4572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/>
              <a:t>System.out.println(ex.str+"and"+ex.ch[0]); </a:t>
            </a:r>
          </a:p>
          <a:p>
            <a:pPr marL="1828800" lvl="3" indent="-4572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/>
              <a:t>} </a:t>
            </a:r>
          </a:p>
          <a:p>
            <a:pPr marL="1828800" lvl="3" indent="-4572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/>
              <a:t>public void change(String str,char ch[]){ </a:t>
            </a:r>
          </a:p>
          <a:p>
            <a:pPr marL="2286000" lvl="4" indent="-4572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/>
              <a:t>str="world"; </a:t>
            </a:r>
          </a:p>
          <a:p>
            <a:pPr marL="2286000" lvl="4" indent="-4572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/>
              <a:t>ch[0]= 'a'; </a:t>
            </a:r>
          </a:p>
          <a:p>
            <a:pPr marL="1828800" lvl="3" indent="-4572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/>
              <a:t>} </a:t>
            </a:r>
          </a:p>
          <a:p>
            <a:pPr marL="1295400" lvl="2" indent="-381000" eaLnBrk="0" hangingPunct="0">
              <a:lnSpc>
                <a:spcPct val="80000"/>
              </a:lnSpc>
              <a:spcBef>
                <a:spcPct val="20000"/>
              </a:spcBef>
              <a:buFont typeface="Symbol" pitchFamily="18" charset="2"/>
              <a:buNone/>
              <a:defRPr/>
            </a:pPr>
            <a:r>
              <a:rPr lang="en-US" altLang="zh-CN" sz="1800">
                <a:ea typeface="楷体_GB2312" pitchFamily="49" charset="-122"/>
              </a:rPr>
              <a:t>}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defRPr/>
            </a:pPr>
            <a:endParaRPr lang="en-US" altLang="zh-CN" sz="2000"/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/>
              <a:t>       A. hello and d                       B. hello and a   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2000"/>
              <a:t>       C. world and d                      D. world and a </a:t>
            </a:r>
            <a:endParaRPr lang="zh-CN" altLang="en-US" sz="2000" b="1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84213" y="55563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" panose="02020603050405020304" pitchFamily="18" charset="0"/>
              </a:rPr>
              <a:t>小题目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4408488" y="8477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0000"/>
                </a:solidFill>
              </a:rPr>
              <a:t>B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>
              <a:defRPr/>
            </a:pPr>
            <a:r>
              <a:rPr lang="zh-CN" altLang="en-US" smtClean="0">
                <a:cs typeface="+mj-cs"/>
              </a:rPr>
              <a:t>前言</a:t>
            </a: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903288" y="3681413"/>
            <a:ext cx="7543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本章的目的</a:t>
            </a:r>
            <a:r>
              <a:rPr lang="zh-CN" altLang="en-US" sz="2800" smtClean="0">
                <a:ea typeface="黑体" pitchFamily="49" charset="-122"/>
              </a:rPr>
              <a:t>：类的三大特性</a:t>
            </a:r>
            <a:r>
              <a:rPr lang="en-US" altLang="zh-CN" sz="2800" smtClean="0">
                <a:ea typeface="黑体" pitchFamily="49" charset="-122"/>
              </a:rPr>
              <a:t>(</a:t>
            </a:r>
            <a:r>
              <a:rPr lang="zh-CN" altLang="en-US" sz="2800" smtClean="0">
                <a:ea typeface="黑体" pitchFamily="49" charset="-122"/>
              </a:rPr>
              <a:t>封装性、继承性、多态性</a:t>
            </a:r>
            <a:r>
              <a:rPr lang="en-US" altLang="zh-CN" sz="2800" smtClean="0">
                <a:ea typeface="黑体" pitchFamily="49" charset="-122"/>
              </a:rPr>
              <a:t>)</a:t>
            </a:r>
            <a:r>
              <a:rPr lang="zh-CN" altLang="en-US" sz="2800" smtClean="0">
                <a:ea typeface="黑体" pitchFamily="49" charset="-122"/>
              </a:rPr>
              <a:t>、</a:t>
            </a:r>
            <a:r>
              <a:rPr lang="en-US" altLang="zh-CN" sz="2800" smtClean="0">
                <a:ea typeface="黑体" pitchFamily="49" charset="-122"/>
              </a:rPr>
              <a:t>extends</a:t>
            </a:r>
            <a:r>
              <a:rPr lang="zh-CN" altLang="en-US" sz="2800" smtClean="0">
                <a:ea typeface="黑体" pitchFamily="49" charset="-122"/>
              </a:rPr>
              <a:t>、</a:t>
            </a:r>
            <a:r>
              <a:rPr lang="en-US" altLang="zh-CN" sz="2800" smtClean="0">
                <a:ea typeface="黑体" pitchFamily="49" charset="-122"/>
              </a:rPr>
              <a:t>super</a:t>
            </a:r>
            <a:r>
              <a:rPr lang="zh-CN" altLang="en-US" sz="2800" smtClean="0">
                <a:ea typeface="黑体" pitchFamily="49" charset="-122"/>
              </a:rPr>
              <a:t>、方法重载与覆盖、接口</a:t>
            </a:r>
            <a:r>
              <a:rPr lang="en-US" altLang="zh-CN" sz="2800" smtClean="0">
                <a:ea typeface="黑体" pitchFamily="49" charset="-122"/>
              </a:rPr>
              <a:t>(interface)</a:t>
            </a:r>
            <a:r>
              <a:rPr lang="zh-CN" altLang="en-US" sz="2800" smtClean="0">
                <a:ea typeface="黑体" pitchFamily="49" charset="-122"/>
              </a:rPr>
              <a:t>、抽象类</a:t>
            </a:r>
            <a:r>
              <a:rPr lang="en-US" altLang="zh-CN" sz="2800" smtClean="0">
                <a:ea typeface="黑体" pitchFamily="49" charset="-122"/>
              </a:rPr>
              <a:t>(abstract)</a:t>
            </a:r>
            <a:r>
              <a:rPr lang="zh-CN" altLang="en-US" sz="2800" smtClean="0">
                <a:ea typeface="黑体" pitchFamily="49" charset="-122"/>
              </a:rPr>
              <a:t>、特殊的类</a:t>
            </a:r>
            <a:r>
              <a:rPr lang="en-US" altLang="zh-CN" sz="2800" smtClean="0">
                <a:ea typeface="黑体" pitchFamily="49" charset="-122"/>
              </a:rPr>
              <a:t>(</a:t>
            </a:r>
            <a:r>
              <a:rPr lang="zh-CN" altLang="en-US" sz="2800" smtClean="0">
                <a:ea typeface="黑体" pitchFamily="49" charset="-122"/>
              </a:rPr>
              <a:t>实名内部类、匿名内部类、泛型类、</a:t>
            </a:r>
            <a:r>
              <a:rPr lang="en-US" altLang="zh-CN" sz="2800" smtClean="0">
                <a:ea typeface="黑体" pitchFamily="49" charset="-122"/>
              </a:rPr>
              <a:t>Class</a:t>
            </a:r>
            <a:r>
              <a:rPr lang="zh-CN" altLang="en-US" sz="2800" smtClean="0">
                <a:ea typeface="黑体" pitchFamily="49" charset="-122"/>
              </a:rPr>
              <a:t>类</a:t>
            </a:r>
            <a:r>
              <a:rPr lang="en-US" altLang="zh-CN" sz="2800" smtClean="0">
                <a:ea typeface="黑体" pitchFamily="49" charset="-122"/>
              </a:rPr>
              <a:t>)</a:t>
            </a:r>
            <a:endParaRPr lang="zh-CN" altLang="en-US" sz="2800" smtClean="0">
              <a:ea typeface="黑体" pitchFamily="49" charset="-122"/>
            </a:endParaRP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890588" y="1204913"/>
            <a:ext cx="75438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回顾关键词</a:t>
            </a:r>
            <a:r>
              <a:rPr lang="zh-CN" altLang="en-US" sz="2800" smtClean="0">
                <a:ea typeface="黑体" pitchFamily="49" charset="-122"/>
              </a:rPr>
              <a:t>：类、对象、对象生成</a:t>
            </a:r>
            <a:r>
              <a:rPr lang="en-US" altLang="zh-CN" sz="2800" smtClean="0">
                <a:ea typeface="黑体" pitchFamily="49" charset="-122"/>
              </a:rPr>
              <a:t>(new)</a:t>
            </a:r>
            <a:r>
              <a:rPr lang="zh-CN" altLang="en-US" sz="2800" smtClean="0">
                <a:ea typeface="黑体" pitchFamily="49" charset="-122"/>
              </a:rPr>
              <a:t>、对象清除、对象的内存分配、构造方法、</a:t>
            </a:r>
            <a:r>
              <a:rPr lang="en-US" altLang="zh-CN" sz="2800" smtClean="0">
                <a:ea typeface="黑体" pitchFamily="49" charset="-122"/>
              </a:rPr>
              <a:t>main</a:t>
            </a:r>
            <a:r>
              <a:rPr lang="zh-CN" altLang="en-US" sz="2800" smtClean="0">
                <a:ea typeface="黑体" pitchFamily="49" charset="-122"/>
              </a:rPr>
              <a:t>方法、</a:t>
            </a:r>
            <a:r>
              <a:rPr lang="en-US" altLang="zh-CN" sz="2800" smtClean="0">
                <a:ea typeface="黑体" pitchFamily="49" charset="-122"/>
              </a:rPr>
              <a:t>this</a:t>
            </a:r>
            <a:r>
              <a:rPr lang="zh-CN" altLang="en-US" sz="2800" smtClean="0">
                <a:ea typeface="黑体" pitchFamily="49" charset="-122"/>
              </a:rPr>
              <a:t>、</a:t>
            </a:r>
            <a:r>
              <a:rPr lang="en-US" altLang="zh-CN" sz="2800" smtClean="0">
                <a:ea typeface="黑体" pitchFamily="49" charset="-122"/>
              </a:rPr>
              <a:t>static</a:t>
            </a:r>
            <a:r>
              <a:rPr lang="zh-CN" altLang="en-US" sz="2800" smtClean="0">
                <a:ea typeface="黑体" pitchFamily="49" charset="-122"/>
              </a:rPr>
              <a:t>、</a:t>
            </a:r>
            <a:r>
              <a:rPr lang="en-US" altLang="zh-CN" sz="2800" smtClean="0">
                <a:ea typeface="黑体" pitchFamily="49" charset="-122"/>
              </a:rPr>
              <a:t>final</a:t>
            </a:r>
            <a:r>
              <a:rPr lang="zh-CN" altLang="en-US" sz="2800" smtClean="0">
                <a:ea typeface="黑体" pitchFamily="49" charset="-122"/>
              </a:rPr>
              <a:t>、</a:t>
            </a:r>
            <a:r>
              <a:rPr lang="en-US" altLang="zh-CN" sz="2800" smtClean="0">
                <a:ea typeface="黑体" pitchFamily="49" charset="-122"/>
              </a:rPr>
              <a:t>import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576263" y="900113"/>
            <a:ext cx="79248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FontTx/>
              <a:buAutoNum type="arabicPeriod" startAt="4"/>
              <a:defRPr/>
            </a:pPr>
            <a:r>
              <a:rPr lang="en-US" altLang="zh-CN" sz="2800"/>
              <a:t>Test.java程序代码</a:t>
            </a:r>
            <a:r>
              <a:rPr lang="zh-CN" altLang="en-US" sz="2800"/>
              <a:t>如下</a:t>
            </a:r>
            <a:r>
              <a:rPr lang="en-US" altLang="zh-CN" sz="2800"/>
              <a:t>,</a:t>
            </a:r>
            <a:r>
              <a:rPr lang="en-US" altLang="en-US" sz="2800"/>
              <a:t>以上程序编译后用</a:t>
            </a:r>
            <a:r>
              <a:rPr lang="en-US" altLang="zh-CN" sz="2800"/>
              <a:t>如</a:t>
            </a:r>
            <a:r>
              <a:rPr lang="zh-CN" altLang="en-US" sz="2800"/>
              <a:t>下命令运行： </a:t>
            </a:r>
          </a:p>
          <a:p>
            <a:pPr marL="457200" indent="-457200" eaLnBrk="0" hangingPunct="0">
              <a:spcBef>
                <a:spcPct val="20000"/>
              </a:spcBef>
              <a:defRPr/>
            </a:pPr>
            <a:r>
              <a:rPr lang="en-US" altLang="zh-CN" sz="2800"/>
              <a:t>              java Test 1 2 3 4</a:t>
            </a:r>
          </a:p>
          <a:p>
            <a:pPr marL="457200" indent="-457200" eaLnBrk="0" hangingPunct="0">
              <a:spcBef>
                <a:spcPct val="20000"/>
              </a:spcBef>
              <a:defRPr/>
            </a:pPr>
            <a:r>
              <a:rPr lang="en-US" altLang="zh-CN" sz="2800"/>
              <a:t>     </a:t>
            </a:r>
            <a:r>
              <a:rPr lang="en-US" altLang="en-US" sz="2800"/>
              <a:t>运行的输出结果是什么？</a:t>
            </a:r>
            <a:r>
              <a:rPr lang="en-US" altLang="zh-CN" sz="2800"/>
              <a:t>（         </a:t>
            </a:r>
            <a:r>
              <a:rPr lang="zh-CN" altLang="en-US" sz="2800"/>
              <a:t>）</a:t>
            </a:r>
            <a:r>
              <a:rPr lang="en-US" altLang="zh-CN" sz="2800"/>
              <a:t>  </a:t>
            </a:r>
          </a:p>
          <a:p>
            <a:pPr marL="1295400" lvl="2" indent="-381000" eaLnBrk="0" hangingPunct="0">
              <a:spcBef>
                <a:spcPct val="20000"/>
              </a:spcBef>
              <a:buFont typeface="Symbol" pitchFamily="18" charset="2"/>
              <a:buNone/>
              <a:defRPr/>
            </a:pPr>
            <a:r>
              <a:rPr lang="en-US" altLang="zh-CN" sz="2800">
                <a:ea typeface="楷体_GB2312" pitchFamily="49" charset="-122"/>
              </a:rPr>
              <a:t>public class Test{ </a:t>
            </a:r>
          </a:p>
          <a:p>
            <a:pPr marL="1828800" lvl="3" indent="-457200" eaLnBrk="0" hangingPunct="0">
              <a:spcBef>
                <a:spcPct val="20000"/>
              </a:spcBef>
              <a:defRPr/>
            </a:pPr>
            <a:r>
              <a:rPr lang="en-US" altLang="zh-CN" sz="2800"/>
              <a:t>public static void main(String[] args){ </a:t>
            </a:r>
          </a:p>
          <a:p>
            <a:pPr marL="1828800" lvl="3" indent="-457200" eaLnBrk="0" hangingPunct="0">
              <a:spcBef>
                <a:spcPct val="20000"/>
              </a:spcBef>
              <a:defRPr/>
            </a:pPr>
            <a:r>
              <a:rPr lang="en-US" altLang="zh-CN" sz="2800"/>
              <a:t>        System.out.println(args[2]); </a:t>
            </a:r>
          </a:p>
          <a:p>
            <a:pPr marL="1828800" lvl="3" indent="-457200" eaLnBrk="0" hangingPunct="0">
              <a:spcBef>
                <a:spcPct val="20000"/>
              </a:spcBef>
              <a:defRPr/>
            </a:pPr>
            <a:r>
              <a:rPr lang="en-US" altLang="zh-CN" sz="2800"/>
              <a:t>} </a:t>
            </a:r>
          </a:p>
          <a:p>
            <a:pPr marL="1295400" lvl="2" indent="-381000" eaLnBrk="0" hangingPunct="0">
              <a:spcBef>
                <a:spcPct val="20000"/>
              </a:spcBef>
              <a:buFont typeface="Symbol" pitchFamily="18" charset="2"/>
              <a:buNone/>
              <a:defRPr/>
            </a:pPr>
            <a:r>
              <a:rPr lang="en-US" altLang="zh-CN" sz="2800">
                <a:ea typeface="楷体_GB2312" pitchFamily="49" charset="-122"/>
              </a:rPr>
              <a:t>} </a:t>
            </a:r>
          </a:p>
          <a:p>
            <a:pPr marL="457200" indent="-457200" eaLnBrk="0" hangingPunct="0">
              <a:spcBef>
                <a:spcPct val="20000"/>
              </a:spcBef>
              <a:defRPr/>
            </a:pPr>
            <a:r>
              <a:rPr lang="en-US" altLang="zh-CN" sz="2800"/>
              <a:t>      A. 1                 B. 2                C. 3             D. 4</a:t>
            </a:r>
            <a:r>
              <a:rPr lang="en-US" altLang="zh-CN" sz="3200"/>
              <a:t> </a:t>
            </a:r>
            <a:endParaRPr lang="zh-CN" altLang="en-US" sz="3200"/>
          </a:p>
          <a:p>
            <a:pPr marL="457200" indent="-457200" eaLnBrk="0" hangingPunct="0">
              <a:spcBef>
                <a:spcPct val="20000"/>
              </a:spcBef>
              <a:defRPr/>
            </a:pPr>
            <a:endParaRPr lang="zh-CN" altLang="en-US" sz="2000" b="1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684213" y="55563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Times" panose="02020603050405020304" pitchFamily="18" charset="0"/>
              </a:rPr>
              <a:t>小题目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5578475" y="2387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>
                <a:solidFill>
                  <a:srgbClr val="FF0000"/>
                </a:solidFill>
              </a:rPr>
              <a:t>C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小节安排</a:t>
            </a:r>
          </a:p>
        </p:txBody>
      </p:sp>
      <p:sp>
        <p:nvSpPr>
          <p:cNvPr id="23555" name="AutoShape 151"/>
          <p:cNvSpPr>
            <a:spLocks noChangeArrowheads="1"/>
          </p:cNvSpPr>
          <p:nvPr/>
        </p:nvSpPr>
        <p:spPr bwMode="auto">
          <a:xfrm>
            <a:off x="7151688" y="2463800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3556" name="Rectangle 116"/>
          <p:cNvSpPr>
            <a:spLocks noChangeArrowheads="1"/>
          </p:cNvSpPr>
          <p:nvPr/>
        </p:nvSpPr>
        <p:spPr bwMode="auto">
          <a:xfrm>
            <a:off x="2733675" y="262890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7" name="Text Box 119"/>
          <p:cNvSpPr txBox="1">
            <a:spLocks noChangeArrowheads="1"/>
          </p:cNvSpPr>
          <p:nvPr/>
        </p:nvSpPr>
        <p:spPr bwMode="auto">
          <a:xfrm flipH="1">
            <a:off x="1314450" y="900113"/>
            <a:ext cx="457200" cy="5443537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000" b="1" smtClean="0"/>
          </a:p>
          <a:p>
            <a:pPr>
              <a:defRPr/>
            </a:pPr>
            <a:r>
              <a:rPr lang="zh-CN" altLang="en-US" sz="2000" b="1" smtClean="0"/>
              <a:t>类的封装性</a:t>
            </a:r>
            <a:endParaRPr lang="en-US" altLang="zh-CN" sz="2000" b="1" smtClean="0"/>
          </a:p>
          <a:p>
            <a:pPr>
              <a:defRPr/>
            </a:pPr>
            <a:r>
              <a:rPr lang="zh-CN" altLang="en-US" sz="2000" b="1" smtClean="0"/>
              <a:t>、继承性</a:t>
            </a:r>
            <a:endParaRPr lang="en-US" altLang="zh-CN" sz="2000" b="1" smtClean="0"/>
          </a:p>
          <a:p>
            <a:pPr>
              <a:defRPr/>
            </a:pPr>
            <a:r>
              <a:rPr lang="zh-CN" altLang="en-US" sz="2000" b="1" smtClean="0"/>
              <a:t>、多态性与接口</a:t>
            </a:r>
          </a:p>
        </p:txBody>
      </p:sp>
      <p:sp>
        <p:nvSpPr>
          <p:cNvPr id="23558" name="Rectangle 121"/>
          <p:cNvSpPr>
            <a:spLocks noChangeArrowheads="1"/>
          </p:cNvSpPr>
          <p:nvPr/>
        </p:nvSpPr>
        <p:spPr bwMode="auto">
          <a:xfrm>
            <a:off x="2733675" y="20796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9" name="Text Box 124"/>
          <p:cNvSpPr txBox="1">
            <a:spLocks noChangeArrowheads="1"/>
          </p:cNvSpPr>
          <p:nvPr/>
        </p:nvSpPr>
        <p:spPr bwMode="auto">
          <a:xfrm>
            <a:off x="3213100" y="1927225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4.1</a:t>
            </a:r>
            <a:r>
              <a:rPr kumimoji="0" lang="zh-CN" altLang="en-US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</a:t>
            </a:r>
            <a:r>
              <a:rPr lang="zh-CN" altLang="en-US" sz="1600" b="1" smtClean="0"/>
              <a:t>封装性</a:t>
            </a:r>
            <a:endParaRPr lang="zh-CN" altLang="en-US" sz="1600" smtClean="0">
              <a:solidFill>
                <a:schemeClr val="tx2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3560" name="Text Box 129"/>
          <p:cNvSpPr txBox="1">
            <a:spLocks noChangeArrowheads="1"/>
          </p:cNvSpPr>
          <p:nvPr/>
        </p:nvSpPr>
        <p:spPr bwMode="auto">
          <a:xfrm>
            <a:off x="3224213" y="2476500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4.2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继承性</a:t>
            </a:r>
          </a:p>
          <a:p>
            <a:pPr algn="just" eaLnBrk="0" hangingPunct="0">
              <a:defRPr/>
            </a:pPr>
            <a:endParaRPr lang="zh-CN" altLang="en-US" sz="1600" b="1" smtClean="0"/>
          </a:p>
          <a:p>
            <a:pPr algn="just" eaLnBrk="0" hangingPunct="0">
              <a:defRPr/>
            </a:pPr>
            <a:endParaRPr kumimoji="0" lang="zh-CN" altLang="en-US" sz="1600" smtClean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61" name="Rectangle 136"/>
          <p:cNvSpPr>
            <a:spLocks noChangeArrowheads="1"/>
          </p:cNvSpPr>
          <p:nvPr/>
        </p:nvSpPr>
        <p:spPr bwMode="auto">
          <a:xfrm>
            <a:off x="1814513" y="3635375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3562" name="Rectangle 138"/>
          <p:cNvSpPr>
            <a:spLocks noChangeArrowheads="1"/>
          </p:cNvSpPr>
          <p:nvPr/>
        </p:nvSpPr>
        <p:spPr bwMode="auto">
          <a:xfrm>
            <a:off x="2741613" y="3198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3" name="Text Box 139"/>
          <p:cNvSpPr txBox="1">
            <a:spLocks noChangeArrowheads="1"/>
          </p:cNvSpPr>
          <p:nvPr/>
        </p:nvSpPr>
        <p:spPr bwMode="auto">
          <a:xfrm>
            <a:off x="3198813" y="3046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4.3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多态性</a:t>
            </a:r>
            <a:endParaRPr lang="en-US" altLang="zh-CN" sz="1600" b="1" smtClean="0"/>
          </a:p>
          <a:p>
            <a:pPr>
              <a:defRPr/>
            </a:pPr>
            <a:endParaRPr lang="zh-CN" altLang="en-US" sz="1600" b="1" smtClean="0"/>
          </a:p>
        </p:txBody>
      </p:sp>
      <p:sp>
        <p:nvSpPr>
          <p:cNvPr id="23564" name="Rectangle 143"/>
          <p:cNvSpPr>
            <a:spLocks noChangeArrowheads="1"/>
          </p:cNvSpPr>
          <p:nvPr/>
        </p:nvSpPr>
        <p:spPr bwMode="auto">
          <a:xfrm>
            <a:off x="2741613" y="37560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5" name="Text Box 144"/>
          <p:cNvSpPr txBox="1">
            <a:spLocks noChangeArrowheads="1"/>
          </p:cNvSpPr>
          <p:nvPr/>
        </p:nvSpPr>
        <p:spPr bwMode="auto">
          <a:xfrm>
            <a:off x="3198813" y="36036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4.4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抽象类</a:t>
            </a:r>
          </a:p>
        </p:txBody>
      </p:sp>
      <p:sp>
        <p:nvSpPr>
          <p:cNvPr id="23566" name="Rectangle 123"/>
          <p:cNvSpPr>
            <a:spLocks noChangeArrowheads="1"/>
          </p:cNvSpPr>
          <p:nvPr/>
        </p:nvSpPr>
        <p:spPr bwMode="auto">
          <a:xfrm>
            <a:off x="2657475" y="1784350"/>
            <a:ext cx="76200" cy="3613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3567" name="Rectangle 116"/>
          <p:cNvSpPr>
            <a:spLocks noChangeArrowheads="1"/>
          </p:cNvSpPr>
          <p:nvPr/>
        </p:nvSpPr>
        <p:spPr bwMode="auto">
          <a:xfrm>
            <a:off x="2736850" y="4414838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8" name="Text Box 129"/>
          <p:cNvSpPr txBox="1">
            <a:spLocks noChangeArrowheads="1"/>
          </p:cNvSpPr>
          <p:nvPr/>
        </p:nvSpPr>
        <p:spPr bwMode="auto">
          <a:xfrm>
            <a:off x="3249613" y="4262438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4.5</a:t>
            </a:r>
            <a:r>
              <a:rPr kumimoji="0" lang="zh-CN" altLang="en-US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</a:t>
            </a:r>
            <a:r>
              <a:rPr lang="zh-CN" altLang="en-US" sz="1600" b="1" smtClean="0"/>
              <a:t>接口</a:t>
            </a:r>
          </a:p>
          <a:p>
            <a:pPr eaLnBrk="1" hangingPunct="1">
              <a:defRPr/>
            </a:pPr>
            <a:endParaRPr lang="zh-CN" altLang="en-US" sz="1600" b="1" smtClean="0"/>
          </a:p>
          <a:p>
            <a:pPr algn="just">
              <a:defRPr/>
            </a:pPr>
            <a:endParaRPr kumimoji="0" lang="zh-CN" altLang="en-US" sz="1600" smtClean="0">
              <a:solidFill>
                <a:schemeClr val="tx2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3569" name="Rectangle 138"/>
          <p:cNvSpPr>
            <a:spLocks noChangeArrowheads="1"/>
          </p:cNvSpPr>
          <p:nvPr/>
        </p:nvSpPr>
        <p:spPr bwMode="auto">
          <a:xfrm>
            <a:off x="2733675" y="498475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70" name="Text Box 139"/>
          <p:cNvSpPr txBox="1">
            <a:spLocks noChangeArrowheads="1"/>
          </p:cNvSpPr>
          <p:nvPr/>
        </p:nvSpPr>
        <p:spPr bwMode="auto">
          <a:xfrm>
            <a:off x="3224213" y="4832350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4.6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内部类</a:t>
            </a:r>
          </a:p>
          <a:p>
            <a:pPr algn="just" eaLnBrk="0" hangingPunct="0">
              <a:defRPr/>
            </a:pPr>
            <a:endParaRPr lang="zh-CN" altLang="en-US" sz="1600" smtClean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122238"/>
            <a:ext cx="7772400" cy="523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smtClean="0"/>
              <a:t>4.2</a:t>
            </a:r>
            <a:r>
              <a:rPr lang="zh-CN" altLang="en-US" sz="2800" b="1" smtClean="0"/>
              <a:t>、继承性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4988" indent="-5349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继承是复用程序代码的有力手段，当多个类</a:t>
            </a:r>
            <a:r>
              <a:rPr lang="en-US" altLang="zh-CN" sz="2800" b="1" smtClean="0"/>
              <a:t>(Sub1</a:t>
            </a:r>
            <a:r>
              <a:rPr lang="zh-CN" altLang="en-US" sz="2800" b="1" smtClean="0"/>
              <a:t>，</a:t>
            </a:r>
            <a:r>
              <a:rPr lang="en-US" altLang="zh-CN" sz="2800" b="1" smtClean="0"/>
              <a:t>Sub2…)</a:t>
            </a:r>
            <a:r>
              <a:rPr lang="zh-CN" altLang="en-US" sz="2800" b="1" smtClean="0"/>
              <a:t>之间存在相同的属性和方法时，可从这些类抽象出父类</a:t>
            </a:r>
            <a:r>
              <a:rPr lang="en-US" altLang="zh-CN" sz="2800" b="1" smtClean="0"/>
              <a:t>SuperClass</a:t>
            </a:r>
            <a:r>
              <a:rPr lang="zh-CN" altLang="en-US" sz="2800" b="1" smtClean="0"/>
              <a:t>。</a:t>
            </a:r>
          </a:p>
          <a:p>
            <a:pPr marL="534988" indent="-5349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被继承的类称为</a:t>
            </a:r>
            <a:r>
              <a:rPr lang="zh-CN" altLang="en-US" sz="2800" b="1" smtClean="0">
                <a:solidFill>
                  <a:schemeClr val="hlink"/>
                </a:solidFill>
              </a:rPr>
              <a:t>超类（父类）</a:t>
            </a:r>
            <a:r>
              <a:rPr lang="zh-CN" altLang="en-US" sz="2800" b="1" smtClean="0"/>
              <a:t>。</a:t>
            </a:r>
          </a:p>
          <a:p>
            <a:pPr marL="534988" indent="-5349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从超类派生出来（继承超类）的新类称</a:t>
            </a:r>
            <a:r>
              <a:rPr lang="zh-CN" altLang="en-US" sz="2800" b="1" smtClean="0">
                <a:solidFill>
                  <a:schemeClr val="hlink"/>
                </a:solidFill>
              </a:rPr>
              <a:t>子类</a:t>
            </a:r>
            <a:r>
              <a:rPr lang="zh-CN" altLang="en-US" sz="2800" b="1" smtClean="0"/>
              <a:t>。</a:t>
            </a:r>
          </a:p>
          <a:p>
            <a:pPr marL="534988" indent="-5349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en-US" altLang="zh-CN" sz="2800" b="1" smtClean="0">
                <a:solidFill>
                  <a:srgbClr val="0000CC"/>
                </a:solidFill>
              </a:rPr>
              <a:t>Java</a:t>
            </a:r>
            <a:r>
              <a:rPr lang="zh-CN" altLang="en-US" sz="2800" b="1" smtClean="0">
                <a:solidFill>
                  <a:srgbClr val="0000CC"/>
                </a:solidFill>
              </a:rPr>
              <a:t>只支持单重继承，不支持多重继承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继承的层次结构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一个子类成为另一个子类的超类。</a:t>
            </a:r>
          </a:p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25604" name="Group 27"/>
          <p:cNvGrpSpPr>
            <a:grpSpLocks/>
          </p:cNvGrpSpPr>
          <p:nvPr/>
        </p:nvGrpSpPr>
        <p:grpSpPr bwMode="auto">
          <a:xfrm>
            <a:off x="1403350" y="2708275"/>
            <a:ext cx="5545138" cy="1727200"/>
            <a:chOff x="884" y="1752"/>
            <a:chExt cx="3493" cy="1088"/>
          </a:xfrm>
        </p:grpSpPr>
        <p:grpSp>
          <p:nvGrpSpPr>
            <p:cNvPr id="25605" name="Group 6"/>
            <p:cNvGrpSpPr>
              <a:grpSpLocks/>
            </p:cNvGrpSpPr>
            <p:nvPr/>
          </p:nvGrpSpPr>
          <p:grpSpPr bwMode="auto">
            <a:xfrm>
              <a:off x="2490" y="1752"/>
              <a:ext cx="803" cy="288"/>
              <a:chOff x="2208" y="1248"/>
              <a:chExt cx="816" cy="292"/>
            </a:xfrm>
          </p:grpSpPr>
          <p:sp>
            <p:nvSpPr>
              <p:cNvPr id="25623" name="Oval 7"/>
              <p:cNvSpPr>
                <a:spLocks noChangeArrowheads="1"/>
              </p:cNvSpPr>
              <p:nvPr/>
            </p:nvSpPr>
            <p:spPr bwMode="auto">
              <a:xfrm>
                <a:off x="2208" y="1248"/>
                <a:ext cx="816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624" name="Text Box 8"/>
              <p:cNvSpPr txBox="1">
                <a:spLocks noChangeArrowheads="1"/>
              </p:cNvSpPr>
              <p:nvPr/>
            </p:nvSpPr>
            <p:spPr bwMode="auto">
              <a:xfrm>
                <a:off x="2352" y="1248"/>
                <a:ext cx="576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>
                    <a:solidFill>
                      <a:schemeClr val="bg1"/>
                    </a:solidFill>
                  </a:rPr>
                  <a:t>人</a:t>
                </a:r>
              </a:p>
            </p:txBody>
          </p:sp>
        </p:grpSp>
        <p:sp>
          <p:nvSpPr>
            <p:cNvPr id="25606" name="Oval 9"/>
            <p:cNvSpPr>
              <a:spLocks noChangeArrowheads="1"/>
            </p:cNvSpPr>
            <p:nvPr/>
          </p:nvSpPr>
          <p:spPr bwMode="auto">
            <a:xfrm>
              <a:off x="1498" y="2177"/>
              <a:ext cx="803" cy="2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607" name="Text Box 10"/>
            <p:cNvSpPr txBox="1">
              <a:spLocks noChangeArrowheads="1"/>
            </p:cNvSpPr>
            <p:nvPr/>
          </p:nvSpPr>
          <p:spPr bwMode="auto">
            <a:xfrm>
              <a:off x="1640" y="2177"/>
              <a:ext cx="5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学生</a:t>
              </a:r>
            </a:p>
          </p:txBody>
        </p:sp>
        <p:sp>
          <p:nvSpPr>
            <p:cNvPr id="25608" name="Oval 12"/>
            <p:cNvSpPr>
              <a:spLocks noChangeArrowheads="1"/>
            </p:cNvSpPr>
            <p:nvPr/>
          </p:nvSpPr>
          <p:spPr bwMode="auto">
            <a:xfrm>
              <a:off x="3529" y="2177"/>
              <a:ext cx="803" cy="2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609" name="Text Box 13"/>
            <p:cNvSpPr txBox="1">
              <a:spLocks noChangeArrowheads="1"/>
            </p:cNvSpPr>
            <p:nvPr/>
          </p:nvSpPr>
          <p:spPr bwMode="auto">
            <a:xfrm>
              <a:off x="3651" y="2205"/>
              <a:ext cx="7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600">
                  <a:solidFill>
                    <a:schemeClr val="bg1"/>
                  </a:solidFill>
                </a:rPr>
                <a:t>行政人员</a:t>
              </a:r>
            </a:p>
          </p:txBody>
        </p:sp>
        <p:sp>
          <p:nvSpPr>
            <p:cNvPr id="25610" name="Oval 14"/>
            <p:cNvSpPr>
              <a:spLocks noChangeArrowheads="1"/>
            </p:cNvSpPr>
            <p:nvPr/>
          </p:nvSpPr>
          <p:spPr bwMode="auto">
            <a:xfrm>
              <a:off x="2490" y="2177"/>
              <a:ext cx="803" cy="2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611" name="Text Box 15"/>
            <p:cNvSpPr txBox="1">
              <a:spLocks noChangeArrowheads="1"/>
            </p:cNvSpPr>
            <p:nvPr/>
          </p:nvSpPr>
          <p:spPr bwMode="auto">
            <a:xfrm>
              <a:off x="2632" y="2177"/>
              <a:ext cx="56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教师</a:t>
              </a:r>
            </a:p>
          </p:txBody>
        </p:sp>
        <p:sp>
          <p:nvSpPr>
            <p:cNvPr id="25612" name="Line 16"/>
            <p:cNvSpPr>
              <a:spLocks noChangeShapeType="1"/>
            </p:cNvSpPr>
            <p:nvPr/>
          </p:nvSpPr>
          <p:spPr bwMode="auto">
            <a:xfrm flipH="1">
              <a:off x="1876" y="1941"/>
              <a:ext cx="661" cy="2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3" name="Line 17"/>
            <p:cNvSpPr>
              <a:spLocks noChangeShapeType="1"/>
            </p:cNvSpPr>
            <p:nvPr/>
          </p:nvSpPr>
          <p:spPr bwMode="auto">
            <a:xfrm>
              <a:off x="2915" y="2036"/>
              <a:ext cx="0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4" name="Line 18"/>
            <p:cNvSpPr>
              <a:spLocks noChangeShapeType="1"/>
            </p:cNvSpPr>
            <p:nvPr/>
          </p:nvSpPr>
          <p:spPr bwMode="auto">
            <a:xfrm>
              <a:off x="3246" y="1941"/>
              <a:ext cx="614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5615" name="Group 19"/>
            <p:cNvGrpSpPr>
              <a:grpSpLocks/>
            </p:cNvGrpSpPr>
            <p:nvPr/>
          </p:nvGrpSpPr>
          <p:grpSpPr bwMode="auto">
            <a:xfrm>
              <a:off x="884" y="2556"/>
              <a:ext cx="803" cy="284"/>
              <a:chOff x="480" y="1584"/>
              <a:chExt cx="816" cy="288"/>
            </a:xfrm>
          </p:grpSpPr>
          <p:sp>
            <p:nvSpPr>
              <p:cNvPr id="25621" name="Oval 20"/>
              <p:cNvSpPr>
                <a:spLocks noChangeArrowheads="1"/>
              </p:cNvSpPr>
              <p:nvPr/>
            </p:nvSpPr>
            <p:spPr bwMode="auto">
              <a:xfrm>
                <a:off x="480" y="1584"/>
                <a:ext cx="720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622" name="Text Box 21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768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b="1">
                    <a:solidFill>
                      <a:schemeClr val="bg1"/>
                    </a:solidFill>
                  </a:rPr>
                  <a:t>本科生</a:t>
                </a:r>
              </a:p>
            </p:txBody>
          </p:sp>
        </p:grpSp>
        <p:grpSp>
          <p:nvGrpSpPr>
            <p:cNvPr id="25616" name="Group 22"/>
            <p:cNvGrpSpPr>
              <a:grpSpLocks/>
            </p:cNvGrpSpPr>
            <p:nvPr/>
          </p:nvGrpSpPr>
          <p:grpSpPr bwMode="auto">
            <a:xfrm>
              <a:off x="1876" y="2556"/>
              <a:ext cx="803" cy="284"/>
              <a:chOff x="480" y="1584"/>
              <a:chExt cx="816" cy="288"/>
            </a:xfrm>
          </p:grpSpPr>
          <p:sp>
            <p:nvSpPr>
              <p:cNvPr id="25619" name="Oval 23"/>
              <p:cNvSpPr>
                <a:spLocks noChangeArrowheads="1"/>
              </p:cNvSpPr>
              <p:nvPr/>
            </p:nvSpPr>
            <p:spPr bwMode="auto">
              <a:xfrm>
                <a:off x="480" y="1584"/>
                <a:ext cx="720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5620" name="Text Box 24"/>
              <p:cNvSpPr txBox="1">
                <a:spLocks noChangeArrowheads="1"/>
              </p:cNvSpPr>
              <p:nvPr/>
            </p:nvSpPr>
            <p:spPr bwMode="auto">
              <a:xfrm>
                <a:off x="528" y="1584"/>
                <a:ext cx="768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>
                    <a:solidFill>
                      <a:schemeClr val="bg1"/>
                    </a:solidFill>
                  </a:rPr>
                  <a:t>研究生</a:t>
                </a:r>
              </a:p>
            </p:txBody>
          </p:sp>
        </p:grpSp>
        <p:sp>
          <p:nvSpPr>
            <p:cNvPr id="25617" name="Line 25"/>
            <p:cNvSpPr>
              <a:spLocks noChangeShapeType="1"/>
            </p:cNvSpPr>
            <p:nvPr/>
          </p:nvSpPr>
          <p:spPr bwMode="auto">
            <a:xfrm flipH="1">
              <a:off x="1309" y="2414"/>
              <a:ext cx="283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18" name="Line 26"/>
            <p:cNvSpPr>
              <a:spLocks noChangeShapeType="1"/>
            </p:cNvSpPr>
            <p:nvPr/>
          </p:nvSpPr>
          <p:spPr bwMode="auto">
            <a:xfrm>
              <a:off x="2065" y="2462"/>
              <a:ext cx="189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继承的基本语法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smtClean="0">
                <a:solidFill>
                  <a:schemeClr val="hlink"/>
                </a:solidFill>
              </a:rPr>
              <a:t>[&lt;修饰符&gt;] </a:t>
            </a:r>
            <a:r>
              <a:rPr lang="en-US" altLang="zh-CN" sz="2800" b="1" smtClean="0">
                <a:solidFill>
                  <a:srgbClr val="0000CC"/>
                </a:solidFill>
              </a:rPr>
              <a:t>class</a:t>
            </a:r>
            <a:r>
              <a:rPr lang="en-US" altLang="zh-CN" sz="2800" b="1" smtClean="0">
                <a:solidFill>
                  <a:schemeClr val="hlink"/>
                </a:solidFill>
              </a:rPr>
              <a:t> &lt;</a:t>
            </a:r>
            <a:r>
              <a:rPr lang="zh-CN" altLang="en-US" sz="2800" b="1" smtClean="0">
                <a:solidFill>
                  <a:schemeClr val="hlink"/>
                </a:solidFill>
              </a:rPr>
              <a:t>子类名&gt; </a:t>
            </a:r>
            <a:r>
              <a:rPr lang="en-US" altLang="zh-CN" sz="2800" b="1" smtClean="0">
                <a:solidFill>
                  <a:srgbClr val="0000CC"/>
                </a:solidFill>
              </a:rPr>
              <a:t>extends</a:t>
            </a:r>
            <a:r>
              <a:rPr lang="en-US" altLang="zh-CN" sz="2800" b="1" smtClean="0">
                <a:solidFill>
                  <a:schemeClr val="hlink"/>
                </a:solidFill>
              </a:rPr>
              <a:t> &lt;</a:t>
            </a:r>
            <a:r>
              <a:rPr lang="zh-CN" altLang="en-US" sz="2800" b="1" smtClean="0">
                <a:solidFill>
                  <a:schemeClr val="hlink"/>
                </a:solidFill>
              </a:rPr>
              <a:t>超类名&gt;{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smtClean="0">
                <a:solidFill>
                  <a:schemeClr val="hlink"/>
                </a:solidFill>
              </a:rPr>
              <a:t>    子类体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smtClean="0">
                <a:solidFill>
                  <a:schemeClr val="hlink"/>
                </a:solidFill>
              </a:rPr>
              <a:t>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smtClean="0"/>
              <a:t>例：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smtClean="0"/>
              <a:t>public class SubClass extends SuperClass{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smtClean="0"/>
              <a:t> … …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smtClean="0"/>
              <a:t>}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Student</a:t>
            </a:r>
            <a:r>
              <a:rPr lang="zh-CN" altLang="en-US" smtClean="0"/>
              <a:t>和</a:t>
            </a:r>
            <a:r>
              <a:rPr lang="en-US" altLang="zh-CN" smtClean="0"/>
              <a:t>Teacher</a:t>
            </a:r>
            <a:r>
              <a:rPr lang="zh-CN" altLang="en-US" smtClean="0"/>
              <a:t>继承</a:t>
            </a:r>
            <a:r>
              <a:rPr lang="en-US" altLang="zh-CN" smtClean="0"/>
              <a:t>People</a:t>
            </a:r>
          </a:p>
        </p:txBody>
      </p:sp>
      <p:graphicFrame>
        <p:nvGraphicFramePr>
          <p:cNvPr id="199692" name="Object 1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427538" y="3227388"/>
          <a:ext cx="36734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Visio" r:id="rId4" imgW="2387600" imgH="647700" progId="Visio.Drawing.11">
                  <p:embed/>
                </p:oleObj>
              </mc:Choice>
              <mc:Fallback>
                <p:oleObj name="Visio" r:id="rId4" imgW="2387600" imgH="647700" progId="Visio.Drawing.11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227388"/>
                        <a:ext cx="367347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5" name="Object 1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568575" y="908050"/>
          <a:ext cx="2003425" cy="262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Visio" r:id="rId6" imgW="1282700" imgH="1689100" progId="Visio.Drawing.11">
                  <p:embed/>
                </p:oleObj>
              </mc:Choice>
              <mc:Fallback>
                <p:oleObj name="Visio" r:id="rId6" imgW="1282700" imgH="1689100" progId="Visio.Drawing.11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908050"/>
                        <a:ext cx="2003425" cy="262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7" name="Object 1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35100" y="3429000"/>
          <a:ext cx="1873250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Visio" r:id="rId8" imgW="1104900" imgH="1524000" progId="Visio.Drawing.11">
                  <p:embed/>
                </p:oleObj>
              </mc:Choice>
              <mc:Fallback>
                <p:oleObj name="Visio" r:id="rId8" imgW="1104900" imgH="1524000" progId="Visio.Drawing.11">
                  <p:embed/>
                  <p:pic>
                    <p:nvPicPr>
                      <p:cNvPr id="0" name="Object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429000"/>
                        <a:ext cx="1873250" cy="258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01" name="Object 2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663950" y="3429000"/>
          <a:ext cx="2043113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6" name="Visio" r:id="rId10" imgW="1244600" imgH="1562100" progId="Visio.Drawing.11">
                  <p:embed/>
                </p:oleObj>
              </mc:Choice>
              <mc:Fallback>
                <p:oleObj name="Visio" r:id="rId10" imgW="1244600" imgH="1562100" progId="Visio.Drawing.11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3429000"/>
                        <a:ext cx="2043113" cy="259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例：</a:t>
            </a:r>
            <a:r>
              <a:rPr lang="en-US" altLang="zh-CN" smtClean="0"/>
              <a:t>Student</a:t>
            </a:r>
            <a:r>
              <a:rPr lang="zh-CN" altLang="en-US" smtClean="0"/>
              <a:t>和</a:t>
            </a:r>
            <a:r>
              <a:rPr lang="en-US" altLang="zh-CN" smtClean="0"/>
              <a:t>Teacher</a:t>
            </a:r>
            <a:r>
              <a:rPr lang="zh-CN" altLang="en-US" smtClean="0"/>
              <a:t>继承</a:t>
            </a:r>
            <a:r>
              <a:rPr lang="en-US" altLang="zh-CN" smtClean="0"/>
              <a:t>People</a:t>
            </a:r>
            <a:endParaRPr lang="zh-CN" alt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686800" cy="49339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1800" b="1" smtClean="0"/>
              <a:t>public class People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1800" b="1" smtClean="0"/>
              <a:t>	String name;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1800" b="1" smtClean="0"/>
              <a:t>	char sex;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1800" b="1" smtClean="0"/>
              <a:t>	int age;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1800" b="1" smtClean="0"/>
              <a:t>	public String getName(){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1800" b="1" smtClean="0"/>
              <a:t>		return name;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1800" b="1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1800" b="1" smtClean="0"/>
              <a:t>	public char getSex(){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1800" b="1" smtClean="0"/>
              <a:t>		return sex;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1800" b="1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1800" b="1" smtClean="0"/>
              <a:t>	public int getAge(){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1800" b="1" smtClean="0"/>
              <a:t>		return age;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1800" b="1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1800" b="1" smtClean="0"/>
              <a:t>	public void printInfo(){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1800" b="1" smtClean="0"/>
              <a:t>		System.out.println(“name:”+name+“ sex:”+sex+“ age:”+age);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1800" b="1" smtClean="0"/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altLang="zh-CN" sz="1800" b="1" smtClean="0"/>
              <a:t>}</a:t>
            </a:r>
            <a:endParaRPr lang="zh-CN" altLang="en-US" sz="1800" b="1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例：</a:t>
            </a:r>
            <a:r>
              <a:rPr lang="en-US" altLang="zh-CN" smtClean="0"/>
              <a:t>Student</a:t>
            </a:r>
            <a:r>
              <a:rPr lang="zh-CN" altLang="en-US" smtClean="0"/>
              <a:t>和</a:t>
            </a:r>
            <a:r>
              <a:rPr lang="en-US" altLang="zh-CN" smtClean="0"/>
              <a:t>Teacher</a:t>
            </a:r>
            <a:r>
              <a:rPr lang="zh-CN" altLang="en-US" smtClean="0"/>
              <a:t>继承</a:t>
            </a:r>
            <a:r>
              <a:rPr lang="en-US" altLang="zh-CN" smtClean="0"/>
              <a:t>People</a:t>
            </a:r>
            <a:endParaRPr lang="zh-CN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686800" cy="4933950"/>
          </a:xfrm>
        </p:spPr>
        <p:txBody>
          <a:bodyPr/>
          <a:lstStyle/>
          <a:p>
            <a:pPr marL="495300" indent="-4953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b="1" smtClean="0"/>
              <a:t>public class Student extends People{</a:t>
            </a:r>
          </a:p>
          <a:p>
            <a:pPr marL="495300" indent="-4953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b="1" smtClean="0"/>
              <a:t>	String studentID;</a:t>
            </a:r>
          </a:p>
          <a:p>
            <a:pPr marL="495300" indent="-4953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b="1" smtClean="0"/>
              <a:t>	String major;</a:t>
            </a:r>
          </a:p>
          <a:p>
            <a:pPr marL="495300" indent="-4953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b="1" smtClean="0"/>
              <a:t>	public String getMajor(){</a:t>
            </a:r>
          </a:p>
          <a:p>
            <a:pPr marL="495300" indent="-4953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b="1" smtClean="0"/>
              <a:t>		return major;</a:t>
            </a:r>
          </a:p>
          <a:p>
            <a:pPr marL="495300" indent="-4953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b="1" smtClean="0"/>
              <a:t>	}</a:t>
            </a:r>
          </a:p>
          <a:p>
            <a:pPr marL="495300" indent="-4953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b="1" smtClean="0"/>
              <a:t>	public String getStudentID(){</a:t>
            </a:r>
          </a:p>
          <a:p>
            <a:pPr marL="495300" indent="-4953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b="1" smtClean="0"/>
              <a:t>		return studentID;</a:t>
            </a:r>
          </a:p>
          <a:p>
            <a:pPr marL="495300" indent="-4953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b="1" smtClean="0"/>
              <a:t>	}</a:t>
            </a:r>
          </a:p>
          <a:p>
            <a:pPr marL="495300" indent="-4953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b="1" smtClean="0"/>
              <a:t>}</a:t>
            </a:r>
            <a:endParaRPr lang="zh-CN" altLang="en-US" sz="2000" b="1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例：</a:t>
            </a:r>
            <a:r>
              <a:rPr lang="en-US" altLang="zh-CN" smtClean="0"/>
              <a:t>Student</a:t>
            </a:r>
            <a:r>
              <a:rPr lang="zh-CN" altLang="en-US" smtClean="0"/>
              <a:t>和</a:t>
            </a:r>
            <a:r>
              <a:rPr lang="en-US" altLang="zh-CN" smtClean="0"/>
              <a:t>Teacher</a:t>
            </a:r>
            <a:r>
              <a:rPr lang="zh-CN" altLang="en-US" smtClean="0"/>
              <a:t>继承</a:t>
            </a:r>
            <a:r>
              <a:rPr lang="en-US" altLang="zh-CN" smtClean="0"/>
              <a:t>People</a:t>
            </a:r>
            <a:endParaRPr lang="zh-CN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686800" cy="4933950"/>
          </a:xfrm>
        </p:spPr>
        <p:txBody>
          <a:bodyPr/>
          <a:lstStyle/>
          <a:p>
            <a:pPr marL="495300" indent="-4953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b="1" smtClean="0"/>
              <a:t>public class Teacher extends People{</a:t>
            </a:r>
          </a:p>
          <a:p>
            <a:pPr marL="495300" indent="-4953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b="1" smtClean="0"/>
              <a:t>	String teacherID;</a:t>
            </a:r>
          </a:p>
          <a:p>
            <a:pPr marL="495300" indent="-4953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b="1" smtClean="0"/>
              <a:t>	String department;</a:t>
            </a:r>
          </a:p>
          <a:p>
            <a:pPr marL="495300" indent="-4953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b="1" smtClean="0"/>
              <a:t>	public String getDepartment(){</a:t>
            </a:r>
          </a:p>
          <a:p>
            <a:pPr marL="495300" indent="-4953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b="1" smtClean="0"/>
              <a:t>		return department;</a:t>
            </a:r>
          </a:p>
          <a:p>
            <a:pPr marL="495300" indent="-4953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b="1" smtClean="0"/>
              <a:t>	}</a:t>
            </a:r>
          </a:p>
          <a:p>
            <a:pPr marL="495300" indent="-4953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b="1" smtClean="0"/>
              <a:t>	public String getTeacherID(){</a:t>
            </a:r>
          </a:p>
          <a:p>
            <a:pPr marL="495300" indent="-4953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b="1" smtClean="0"/>
              <a:t>		return teacherID;</a:t>
            </a:r>
          </a:p>
          <a:p>
            <a:pPr marL="495300" indent="-4953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b="1" smtClean="0"/>
              <a:t>	}</a:t>
            </a:r>
          </a:p>
          <a:p>
            <a:pPr marL="495300" indent="-4953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b="1" smtClean="0"/>
              <a:t>}</a:t>
            </a:r>
            <a:endParaRPr lang="zh-CN" altLang="en-US" sz="2000" b="1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子类继承超类的成员变量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35063"/>
            <a:ext cx="7772400" cy="3076575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4988" indent="-5349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继承原则：子类只继承超类中非</a:t>
            </a:r>
            <a:r>
              <a:rPr lang="en-US" altLang="zh-CN" sz="2800" b="1" smtClean="0"/>
              <a:t>private</a:t>
            </a:r>
            <a:r>
              <a:rPr lang="zh-CN" altLang="en-US" sz="2800" b="1" smtClean="0"/>
              <a:t>的成员</a:t>
            </a:r>
            <a:r>
              <a:rPr lang="zh-CN" altLang="en-US" sz="2800" b="1" smtClean="0">
                <a:solidFill>
                  <a:srgbClr val="FF0000"/>
                </a:solidFill>
              </a:rPr>
              <a:t>变量</a:t>
            </a:r>
          </a:p>
          <a:p>
            <a:pPr marL="534988" indent="-5349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endParaRPr lang="zh-CN" altLang="en-US" sz="2800" b="1" smtClean="0"/>
          </a:p>
          <a:p>
            <a:pPr marL="534988" indent="-5349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隐藏原则：子类的成员变量和超类的成员变量同名时，超类的成员变量被隐藏（不能继承）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小题目</a:t>
            </a: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401638" y="914400"/>
            <a:ext cx="822960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571500" indent="-5715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/>
              <a:t>1</a:t>
            </a:r>
            <a:r>
              <a:rPr lang="zh-CN" altLang="en-US"/>
              <a:t>、 下列程序有没有错误？</a:t>
            </a:r>
          </a:p>
          <a:p>
            <a:pPr marL="571500" indent="-5715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/>
              <a:t>class CMethod {</a:t>
            </a:r>
          </a:p>
          <a:p>
            <a:pPr marL="571500" indent="-5715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/>
              <a:t>   	int i;</a:t>
            </a:r>
          </a:p>
          <a:p>
            <a:pPr marL="571500" indent="-5715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/>
              <a:t>   	int j;</a:t>
            </a:r>
          </a:p>
          <a:p>
            <a:pPr marL="571500" indent="-5715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/>
              <a:t>   	static int s;</a:t>
            </a:r>
          </a:p>
          <a:p>
            <a:pPr marL="571500" indent="-5715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/>
              <a:t>   	public void add(){</a:t>
            </a:r>
          </a:p>
          <a:p>
            <a:pPr marL="571500" indent="-5715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/>
              <a:t>                    s=i+j;</a:t>
            </a:r>
          </a:p>
          <a:p>
            <a:pPr marL="571500" indent="-5715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/>
              <a:t>   	}</a:t>
            </a:r>
          </a:p>
          <a:p>
            <a:pPr marL="571500" indent="-5715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/>
              <a:t>   	static void add(int i, int j){     		</a:t>
            </a:r>
          </a:p>
          <a:p>
            <a:pPr marL="571500" indent="-5715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/>
              <a:t>                    this.i=i; </a:t>
            </a:r>
            <a:endParaRPr lang="zh-CN" altLang="en-US">
              <a:solidFill>
                <a:srgbClr val="FF0000"/>
              </a:solidFill>
            </a:endParaRPr>
          </a:p>
          <a:p>
            <a:pPr marL="571500" indent="-5715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/>
              <a:t>                    this.j=j;</a:t>
            </a:r>
          </a:p>
          <a:p>
            <a:pPr marL="571500" indent="-5715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/>
              <a:t>                    s=i+j;</a:t>
            </a:r>
          </a:p>
          <a:p>
            <a:pPr marL="571500" indent="-5715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/>
              <a:t>   	}</a:t>
            </a:r>
          </a:p>
          <a:p>
            <a:pPr marL="571500" indent="-571500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/>
              <a:t>}</a:t>
            </a:r>
          </a:p>
        </p:txBody>
      </p:sp>
      <p:pic>
        <p:nvPicPr>
          <p:cNvPr id="12493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2663" y="1390650"/>
            <a:ext cx="5275262" cy="200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子类继承超类的成员方法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3033713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4988" indent="-5349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继承原则：子类只继承超类中非</a:t>
            </a:r>
            <a:r>
              <a:rPr lang="en-US" altLang="zh-CN" sz="2800" b="1" smtClean="0"/>
              <a:t>private</a:t>
            </a:r>
            <a:r>
              <a:rPr lang="zh-CN" altLang="en-US" sz="2800" b="1" smtClean="0"/>
              <a:t>的成员</a:t>
            </a:r>
            <a:r>
              <a:rPr lang="zh-CN" altLang="en-US" sz="2800" b="1" smtClean="0">
                <a:solidFill>
                  <a:srgbClr val="FF0000"/>
                </a:solidFill>
              </a:rPr>
              <a:t>方法</a:t>
            </a:r>
            <a:r>
              <a:rPr lang="zh-CN" altLang="en-US" sz="2800" b="1" smtClean="0"/>
              <a:t>。</a:t>
            </a:r>
          </a:p>
          <a:p>
            <a:pPr marL="534988" indent="-5349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endParaRPr lang="zh-CN" altLang="en-US" sz="2800" b="1" smtClean="0"/>
          </a:p>
          <a:p>
            <a:pPr marL="534988" indent="-5349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覆盖原则：子类的成员方法和超类的成员方法同名时，超类的成员方法被子类的成员方法覆盖（不能继承）。</a:t>
            </a:r>
          </a:p>
          <a:p>
            <a:pPr marL="534988" indent="-5349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endParaRPr lang="zh-CN" altLang="en-US" sz="2800" b="1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smtClean="0"/>
              <a:t>super</a:t>
            </a:r>
            <a:r>
              <a:rPr lang="zh-CN" altLang="en-US" b="1" smtClean="0"/>
              <a:t>关键字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1654175"/>
            <a:ext cx="7702550" cy="3598863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4988" indent="-5349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en-US" altLang="zh-CN" sz="2800" b="1" smtClean="0"/>
              <a:t>super</a:t>
            </a:r>
            <a:r>
              <a:rPr lang="zh-CN" altLang="en-US" sz="2800" b="1" smtClean="0"/>
              <a:t>表示对某个类的超类的引用。</a:t>
            </a:r>
          </a:p>
          <a:p>
            <a:pPr marL="534988" indent="-5349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如子类和超类有同名的成员变量或方法，则：</a:t>
            </a:r>
          </a:p>
          <a:p>
            <a:pPr marL="1446213" lvl="1" eaLnBrk="1" hangingPunct="1">
              <a:buClr>
                <a:srgbClr val="00FF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smtClean="0"/>
              <a:t>super.&lt;</a:t>
            </a:r>
            <a:r>
              <a:rPr lang="zh-CN" altLang="en-US" sz="2800" b="1" smtClean="0"/>
              <a:t>成员变量名&gt;</a:t>
            </a:r>
          </a:p>
          <a:p>
            <a:pPr marL="1446213" lvl="1" eaLnBrk="1" hangingPunct="1">
              <a:buClr>
                <a:srgbClr val="00FF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smtClean="0"/>
              <a:t>super.&lt;</a:t>
            </a:r>
            <a:r>
              <a:rPr lang="zh-CN" altLang="en-US" sz="2800" b="1" smtClean="0"/>
              <a:t>成员方法名&gt;</a:t>
            </a:r>
          </a:p>
          <a:p>
            <a:pPr marL="534988" indent="-5349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表示引用超类的成员（如无</a:t>
            </a:r>
            <a:r>
              <a:rPr lang="en-US" altLang="zh-CN" sz="2800" b="1" smtClean="0"/>
              <a:t>super</a:t>
            </a:r>
            <a:r>
              <a:rPr lang="zh-CN" altLang="en-US" sz="2800" b="1" smtClean="0"/>
              <a:t>则表示子类中的同名成员）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smtClean="0"/>
              <a:t>this</a:t>
            </a:r>
            <a:r>
              <a:rPr lang="zh-CN" altLang="en-US" b="1" smtClean="0"/>
              <a:t>关键字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25" y="990600"/>
            <a:ext cx="8534400" cy="43100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在类定义中的方法中需要引用正在使用该方法的对象时，可以用“</a:t>
            </a:r>
            <a:r>
              <a:rPr lang="en-US" altLang="zh-CN" sz="2800" b="1" smtClean="0"/>
              <a:t>this”</a:t>
            </a:r>
            <a:r>
              <a:rPr lang="zh-CN" altLang="en-US" sz="2800" b="1" smtClean="0"/>
              <a:t>表示。</a:t>
            </a:r>
          </a:p>
          <a:p>
            <a:pPr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用</a:t>
            </a:r>
            <a:r>
              <a:rPr lang="en-US" altLang="zh-CN" sz="2800" b="1" smtClean="0"/>
              <a:t>this</a:t>
            </a:r>
            <a:r>
              <a:rPr lang="zh-CN" altLang="en-US" sz="2800" b="1" smtClean="0"/>
              <a:t>引用的使用方法如下：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b="1" smtClean="0"/>
              <a:t>用</a:t>
            </a:r>
            <a:r>
              <a:rPr lang="en-US" altLang="zh-CN" sz="2800" b="1" smtClean="0"/>
              <a:t>this</a:t>
            </a:r>
            <a:r>
              <a:rPr lang="zh-CN" altLang="en-US" sz="2800" b="1" smtClean="0"/>
              <a:t>指代对象本身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b="1" smtClean="0"/>
              <a:t>访问本类的成员：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latin typeface="Courier" pitchFamily="6" charset="0"/>
              </a:rPr>
              <a:t>           </a:t>
            </a:r>
            <a:r>
              <a:rPr lang="en-US" altLang="zh-CN" sz="2800" b="1" smtClean="0">
                <a:latin typeface="Courier" pitchFamily="6" charset="0"/>
              </a:rPr>
              <a:t>this.&lt;</a:t>
            </a:r>
            <a:r>
              <a:rPr lang="zh-CN" altLang="en-US" sz="2800" b="1" smtClean="0">
                <a:latin typeface="Courier" pitchFamily="6" charset="0"/>
              </a:rPr>
              <a:t>变量名</a:t>
            </a:r>
            <a:r>
              <a:rPr lang="en-US" altLang="zh-CN" sz="2800" b="1" smtClean="0">
                <a:latin typeface="Courier" pitchFamily="6" charset="0"/>
              </a:rPr>
              <a:t>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smtClean="0">
                <a:latin typeface="Courier" pitchFamily="6" charset="0"/>
              </a:rPr>
              <a:t>           this.&lt;</a:t>
            </a:r>
            <a:r>
              <a:rPr lang="zh-CN" altLang="en-US" sz="2800" b="1" smtClean="0">
                <a:latin typeface="Courier" pitchFamily="6" charset="0"/>
              </a:rPr>
              <a:t>方法名</a:t>
            </a:r>
            <a:r>
              <a:rPr lang="en-US" altLang="zh-CN" sz="2800" b="1" smtClean="0">
                <a:latin typeface="Courier" pitchFamily="6" charset="0"/>
              </a:rPr>
              <a:t>[</a:t>
            </a:r>
            <a:r>
              <a:rPr lang="zh-CN" altLang="en-US" sz="2800" b="1" smtClean="0">
                <a:latin typeface="Courier" pitchFamily="6" charset="0"/>
              </a:rPr>
              <a:t>参数列表</a:t>
            </a:r>
            <a:r>
              <a:rPr lang="en-US" altLang="zh-CN" sz="2800" b="1" smtClean="0">
                <a:latin typeface="Courier" pitchFamily="6" charset="0"/>
              </a:rPr>
              <a:t>]&gt;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b="1" smtClean="0">
                <a:latin typeface="Courier" pitchFamily="6" charset="0"/>
              </a:rPr>
              <a:t>调用本类的构造方法：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smtClean="0">
                <a:latin typeface="Courier" pitchFamily="6" charset="0"/>
              </a:rPr>
              <a:t>           </a:t>
            </a:r>
            <a:r>
              <a:rPr lang="en-US" altLang="zh-CN" sz="2800" b="1" smtClean="0">
                <a:latin typeface="Courier" pitchFamily="6" charset="0"/>
              </a:rPr>
              <a:t>this([</a:t>
            </a:r>
            <a:r>
              <a:rPr lang="zh-CN" altLang="en-US" sz="2800" b="1" smtClean="0">
                <a:latin typeface="Courier" pitchFamily="6" charset="0"/>
              </a:rPr>
              <a:t>参数列表</a:t>
            </a:r>
            <a:r>
              <a:rPr lang="en-US" altLang="zh-CN" sz="2800" b="1" smtClean="0">
                <a:latin typeface="Courier" pitchFamily="6" charset="0"/>
              </a:rPr>
              <a:t>])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构造方法的继承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1052513"/>
            <a:ext cx="8447088" cy="5113337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4988" indent="-5349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构造方法不存在继承关系。</a:t>
            </a:r>
          </a:p>
          <a:p>
            <a:pPr marL="534988" indent="-5349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如果子类</a:t>
            </a:r>
            <a:r>
              <a:rPr lang="zh-CN" altLang="en-US" sz="2800" b="1" smtClean="0">
                <a:solidFill>
                  <a:srgbClr val="FF0000"/>
                </a:solidFill>
              </a:rPr>
              <a:t>没有构造方法，则它默认调用超类无参数的构造方法</a:t>
            </a:r>
            <a:r>
              <a:rPr lang="zh-CN" altLang="en-US" sz="2800" b="1" smtClean="0"/>
              <a:t>；</a:t>
            </a:r>
          </a:p>
          <a:p>
            <a:pPr marL="534988" indent="-5349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如果子类</a:t>
            </a:r>
            <a:r>
              <a:rPr lang="zh-CN" altLang="en-US" sz="2800" b="1" smtClean="0">
                <a:solidFill>
                  <a:srgbClr val="FF0000"/>
                </a:solidFill>
              </a:rPr>
              <a:t>有构造方法，那么在创建子类的对象时，则将先执行超类的构造方法，然后再执行自己的构造方法</a:t>
            </a:r>
            <a:r>
              <a:rPr lang="zh-CN" altLang="en-US" sz="2800" b="1" smtClean="0"/>
              <a:t>。</a:t>
            </a:r>
          </a:p>
          <a:p>
            <a:pPr marL="534988" indent="-5349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对于超类中包含有参数的构造方法，子类可以通过在自己的构造方法中使用</a:t>
            </a:r>
            <a:r>
              <a:rPr lang="en-US" altLang="zh-CN" sz="2800" b="1" smtClean="0"/>
              <a:t>super</a:t>
            </a:r>
            <a:r>
              <a:rPr lang="zh-CN" altLang="en-US" sz="2800" b="1" smtClean="0"/>
              <a:t>关键字来引用，而且</a:t>
            </a:r>
            <a:r>
              <a:rPr lang="zh-CN" altLang="en-US" sz="2800" b="1" smtClean="0">
                <a:solidFill>
                  <a:srgbClr val="FF0000"/>
                </a:solidFill>
              </a:rPr>
              <a:t>必须是子类构造方法中的第一条语句</a:t>
            </a:r>
            <a:r>
              <a:rPr lang="zh-CN" altLang="en-US" sz="2800" b="1" smtClean="0"/>
              <a:t>。</a:t>
            </a:r>
          </a:p>
          <a:p>
            <a:pPr marL="534988" indent="-5349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用</a:t>
            </a:r>
            <a:r>
              <a:rPr lang="en-US" altLang="zh-CN" sz="2800" b="1" smtClean="0"/>
              <a:t>super</a:t>
            </a:r>
            <a:r>
              <a:rPr lang="zh-CN" altLang="en-US" sz="2800" b="1" smtClean="0"/>
              <a:t>调用超类的构造方法：</a:t>
            </a:r>
            <a:r>
              <a:rPr lang="en-US" altLang="zh-CN" sz="2800" b="1" smtClean="0"/>
              <a:t>super([</a:t>
            </a:r>
            <a:r>
              <a:rPr lang="zh-CN" altLang="en-US" sz="2800" b="1" smtClean="0"/>
              <a:t>参数列表])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61925"/>
            <a:ext cx="8353425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例：通过</a:t>
            </a:r>
            <a:r>
              <a:rPr lang="en-US" altLang="zh-CN" b="1" smtClean="0"/>
              <a:t>super</a:t>
            </a:r>
            <a:r>
              <a:rPr lang="zh-CN" altLang="en-US" b="1" smtClean="0"/>
              <a:t>关键字实现对父类构造方法与成员方法的访问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424862" cy="5472113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dirty="0" smtClean="0"/>
              <a:t>class People {</a:t>
            </a: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dirty="0" smtClean="0"/>
              <a:t>	private String name ;</a:t>
            </a: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dirty="0" smtClean="0"/>
              <a:t>	private char sex;</a:t>
            </a: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dirty="0" smtClean="0"/>
              <a:t>	private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age;</a:t>
            </a: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dirty="0" smtClean="0"/>
              <a:t>	</a:t>
            </a: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dirty="0" smtClean="0"/>
              <a:t>	public People(String </a:t>
            </a:r>
            <a:r>
              <a:rPr lang="en-US" altLang="zh-CN" sz="2000" dirty="0" err="1" smtClean="0"/>
              <a:t>name,char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sex,int</a:t>
            </a:r>
            <a:r>
              <a:rPr lang="en-US" altLang="zh-CN" sz="2000" dirty="0" smtClean="0"/>
              <a:t> age){</a:t>
            </a: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dirty="0" smtClean="0"/>
              <a:t>		this.name = name;</a:t>
            </a: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this.sex</a:t>
            </a:r>
            <a:r>
              <a:rPr lang="en-US" altLang="zh-CN" sz="2000" dirty="0" smtClean="0"/>
              <a:t>=sex;</a:t>
            </a: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dirty="0" smtClean="0"/>
              <a:t>		</a:t>
            </a:r>
            <a:r>
              <a:rPr lang="en-US" altLang="zh-CN" sz="2000" dirty="0" err="1" smtClean="0"/>
              <a:t>this.age</a:t>
            </a:r>
            <a:r>
              <a:rPr lang="en-US" altLang="zh-CN" sz="2000" dirty="0" smtClean="0"/>
              <a:t> = age;</a:t>
            </a: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dirty="0" smtClean="0"/>
              <a:t>	}</a:t>
            </a: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dirty="0" smtClean="0"/>
              <a:t>	public String </a:t>
            </a:r>
            <a:r>
              <a:rPr lang="en-US" altLang="zh-CN" sz="2000" dirty="0" err="1" smtClean="0"/>
              <a:t>getDetails</a:t>
            </a:r>
            <a:r>
              <a:rPr lang="en-US" altLang="zh-CN" sz="2000" dirty="0" smtClean="0"/>
              <a:t>( ){</a:t>
            </a: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dirty="0" smtClean="0"/>
              <a:t>		return "Name:"+name+"\</a:t>
            </a:r>
            <a:r>
              <a:rPr lang="en-US" altLang="zh-CN" sz="2000" dirty="0" err="1" smtClean="0"/>
              <a:t>nsex</a:t>
            </a:r>
            <a:r>
              <a:rPr lang="en-US" altLang="zh-CN" sz="2000" dirty="0" smtClean="0"/>
              <a:t>:"+sex+"\</a:t>
            </a:r>
            <a:r>
              <a:rPr lang="en-US" altLang="zh-CN" sz="2000" dirty="0" err="1" smtClean="0"/>
              <a:t>nage</a:t>
            </a:r>
            <a:r>
              <a:rPr lang="en-US" altLang="zh-CN" sz="2000" dirty="0" smtClean="0"/>
              <a:t>: "+age;</a:t>
            </a: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dirty="0" smtClean="0"/>
              <a:t>	}</a:t>
            </a:r>
          </a:p>
          <a:p>
            <a:pPr marL="571500" indent="-571500" eaLnBrk="1" hangingPunct="1">
              <a:buFont typeface="Wingdings" pitchFamily="2" charset="2"/>
              <a:buAutoNum type="arabicPeriod"/>
              <a:defRPr/>
            </a:pPr>
            <a:r>
              <a:rPr lang="en-US" altLang="zh-CN" sz="2000" dirty="0" smtClean="0"/>
              <a:t>}</a:t>
            </a:r>
            <a:endParaRPr lang="zh-CN" altLang="en-US" sz="2000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17475"/>
            <a:ext cx="8348663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例：通过</a:t>
            </a:r>
            <a:r>
              <a:rPr lang="en-US" altLang="zh-CN" b="1" smtClean="0"/>
              <a:t>super</a:t>
            </a:r>
            <a:r>
              <a:rPr lang="zh-CN" altLang="en-US" b="1" smtClean="0"/>
              <a:t>关键字实现对父类构造方法与成员方法的访问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820150" cy="5849937"/>
          </a:xfrm>
        </p:spPr>
        <p:txBody>
          <a:bodyPr/>
          <a:lstStyle/>
          <a:p>
            <a:pPr marL="571500" indent="-571500" eaLnBrk="1" hangingPunct="1">
              <a:buFont typeface="Wingdings" charset="0"/>
              <a:buAutoNum type="arabicPeriod" startAt="16"/>
              <a:defRPr/>
            </a:pPr>
            <a:r>
              <a:rPr lang="en-US" altLang="zh-CN" sz="1600" b="1" dirty="0"/>
              <a:t>class Student extends People {</a:t>
            </a:r>
          </a:p>
          <a:p>
            <a:pPr marL="571500" indent="-571500" eaLnBrk="1" hangingPunct="1">
              <a:buFont typeface="Wingdings" charset="0"/>
              <a:buAutoNum type="arabicPeriod" startAt="16"/>
              <a:defRPr/>
            </a:pPr>
            <a:r>
              <a:rPr lang="en-US" altLang="zh-CN" sz="1600" b="1" dirty="0"/>
              <a:t>	private String </a:t>
            </a:r>
            <a:r>
              <a:rPr lang="en-US" altLang="zh-CN" sz="1600" b="1" dirty="0" err="1"/>
              <a:t>studentID</a:t>
            </a:r>
            <a:r>
              <a:rPr lang="en-US" altLang="zh-CN" sz="1600" b="1" dirty="0"/>
              <a:t>;</a:t>
            </a:r>
          </a:p>
          <a:p>
            <a:pPr marL="571500" indent="-571500" eaLnBrk="1" hangingPunct="1">
              <a:buFont typeface="Wingdings" charset="0"/>
              <a:buAutoNum type="arabicPeriod" startAt="16"/>
              <a:defRPr/>
            </a:pPr>
            <a:r>
              <a:rPr lang="en-US" altLang="zh-CN" sz="1600" b="1" dirty="0"/>
              <a:t>	private String major;</a:t>
            </a:r>
          </a:p>
          <a:p>
            <a:pPr marL="571500" indent="-571500" eaLnBrk="1" hangingPunct="1">
              <a:buFont typeface="Wingdings" charset="0"/>
              <a:buAutoNum type="arabicPeriod" startAt="16"/>
              <a:defRPr/>
            </a:pPr>
            <a:r>
              <a:rPr lang="en-US" altLang="zh-CN" sz="1600" b="1" dirty="0"/>
              <a:t>	</a:t>
            </a:r>
          </a:p>
          <a:p>
            <a:pPr marL="571500" indent="-571500" eaLnBrk="1" hangingPunct="1">
              <a:buFont typeface="Wingdings" charset="0"/>
              <a:buAutoNum type="arabicPeriod" startAt="16"/>
              <a:defRPr/>
            </a:pPr>
            <a:r>
              <a:rPr lang="en-US" altLang="zh-CN" sz="1600" b="1" dirty="0"/>
              <a:t>	public Student(String </a:t>
            </a:r>
            <a:r>
              <a:rPr lang="en-US" altLang="zh-CN" sz="1600" b="1" dirty="0" err="1"/>
              <a:t>name,char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sex,int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age,String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stuID,String</a:t>
            </a:r>
            <a:r>
              <a:rPr lang="en-US" altLang="zh-CN" sz="1600" b="1" dirty="0"/>
              <a:t> major){</a:t>
            </a:r>
          </a:p>
          <a:p>
            <a:pPr marL="571500" indent="-571500" eaLnBrk="1" hangingPunct="1">
              <a:buFont typeface="Wingdings" charset="0"/>
              <a:buAutoNum type="arabicPeriod" startAt="16"/>
              <a:defRPr/>
            </a:pPr>
            <a:r>
              <a:rPr lang="en-US" altLang="zh-CN" sz="1600" b="1" dirty="0"/>
              <a:t>		</a:t>
            </a:r>
            <a:r>
              <a:rPr lang="en-US" altLang="zh-CN" sz="1600" b="1" dirty="0">
                <a:solidFill>
                  <a:srgbClr val="FF0000"/>
                </a:solidFill>
              </a:rPr>
              <a:t>super(</a:t>
            </a:r>
            <a:r>
              <a:rPr lang="en-US" altLang="zh-CN" sz="1600" b="1" dirty="0" err="1">
                <a:solidFill>
                  <a:srgbClr val="FF0000"/>
                </a:solidFill>
              </a:rPr>
              <a:t>name,sex,age</a:t>
            </a:r>
            <a:r>
              <a:rPr lang="en-US" altLang="zh-CN" sz="1600" b="1" dirty="0">
                <a:solidFill>
                  <a:srgbClr val="FF0000"/>
                </a:solidFill>
              </a:rPr>
              <a:t>);</a:t>
            </a:r>
          </a:p>
          <a:p>
            <a:pPr marL="571500" indent="-571500" eaLnBrk="1" hangingPunct="1">
              <a:buFont typeface="Wingdings" charset="0"/>
              <a:buAutoNum type="arabicPeriod" startAt="16"/>
              <a:defRPr/>
            </a:pPr>
            <a:r>
              <a:rPr lang="en-US" altLang="zh-CN" sz="1600" b="1" dirty="0"/>
              <a:t>		</a:t>
            </a:r>
            <a:r>
              <a:rPr lang="en-US" altLang="zh-CN" sz="1600" b="1" dirty="0" err="1"/>
              <a:t>this.studentID</a:t>
            </a:r>
            <a:r>
              <a:rPr lang="en-US" altLang="zh-CN" sz="1600" b="1" dirty="0"/>
              <a:t>=</a:t>
            </a:r>
            <a:r>
              <a:rPr lang="en-US" altLang="zh-CN" sz="1600" b="1" dirty="0" err="1"/>
              <a:t>stuID</a:t>
            </a:r>
            <a:r>
              <a:rPr lang="en-US" altLang="zh-CN" sz="1600" b="1" dirty="0"/>
              <a:t>;</a:t>
            </a:r>
          </a:p>
          <a:p>
            <a:pPr marL="571500" indent="-571500" eaLnBrk="1" hangingPunct="1">
              <a:buFont typeface="Wingdings" charset="0"/>
              <a:buAutoNum type="arabicPeriod" startAt="16"/>
              <a:defRPr/>
            </a:pPr>
            <a:r>
              <a:rPr lang="en-US" altLang="zh-CN" sz="1600" b="1" dirty="0"/>
              <a:t>		</a:t>
            </a:r>
            <a:r>
              <a:rPr lang="en-US" altLang="zh-CN" sz="1600" b="1" dirty="0" err="1"/>
              <a:t>this.major</a:t>
            </a:r>
            <a:r>
              <a:rPr lang="en-US" altLang="zh-CN" sz="1600" b="1" dirty="0"/>
              <a:t>=major;</a:t>
            </a:r>
          </a:p>
          <a:p>
            <a:pPr marL="571500" indent="-571500" eaLnBrk="1" hangingPunct="1">
              <a:buFont typeface="Wingdings" charset="0"/>
              <a:buAutoNum type="arabicPeriod" startAt="16"/>
              <a:defRPr/>
            </a:pPr>
            <a:r>
              <a:rPr lang="en-US" altLang="zh-CN" sz="1600" b="1" dirty="0"/>
              <a:t>	}</a:t>
            </a:r>
          </a:p>
          <a:p>
            <a:pPr marL="571500" indent="-571500" eaLnBrk="1" hangingPunct="1">
              <a:buFont typeface="Wingdings" charset="0"/>
              <a:buAutoNum type="arabicPeriod" startAt="16"/>
              <a:defRPr/>
            </a:pPr>
            <a:r>
              <a:rPr lang="en-US" altLang="zh-CN" sz="1600" b="1" dirty="0"/>
              <a:t>	public String </a:t>
            </a:r>
            <a:r>
              <a:rPr lang="en-US" altLang="zh-CN" sz="1600" b="1" dirty="0" err="1"/>
              <a:t>getDetails</a:t>
            </a:r>
            <a:r>
              <a:rPr lang="en-US" altLang="zh-CN" sz="1600" b="1" dirty="0"/>
              <a:t>( ){</a:t>
            </a:r>
          </a:p>
          <a:p>
            <a:pPr marL="571500" indent="-571500" eaLnBrk="1" hangingPunct="1">
              <a:buFont typeface="Wingdings" charset="0"/>
              <a:buAutoNum type="arabicPeriod" startAt="16"/>
              <a:defRPr/>
            </a:pPr>
            <a:r>
              <a:rPr lang="en-US" altLang="zh-CN" sz="1600" b="1" dirty="0"/>
              <a:t>		return </a:t>
            </a:r>
            <a:r>
              <a:rPr lang="en-US" altLang="zh-CN" sz="1600" b="1" dirty="0" err="1"/>
              <a:t>super.getDetails</a:t>
            </a:r>
            <a:r>
              <a:rPr lang="en-US" altLang="zh-CN" sz="1600" b="1" dirty="0"/>
              <a:t>( )+"\</a:t>
            </a:r>
            <a:r>
              <a:rPr lang="en-US" altLang="zh-CN" sz="1600" b="1" dirty="0" err="1"/>
              <a:t>nStudentID</a:t>
            </a:r>
            <a:r>
              <a:rPr lang="en-US" altLang="zh-CN" sz="1600" b="1" dirty="0"/>
              <a:t>:"+ </a:t>
            </a:r>
            <a:r>
              <a:rPr lang="en-US" altLang="zh-CN" sz="1600" b="1" dirty="0" err="1"/>
              <a:t>studentID</a:t>
            </a:r>
            <a:r>
              <a:rPr lang="en-US" altLang="zh-CN" sz="1600" b="1" dirty="0"/>
              <a:t>+"\</a:t>
            </a:r>
            <a:r>
              <a:rPr lang="en-US" altLang="zh-CN" sz="1600" b="1" dirty="0" err="1"/>
              <a:t>nMajor</a:t>
            </a:r>
            <a:r>
              <a:rPr lang="en-US" altLang="zh-CN" sz="1600" b="1" dirty="0"/>
              <a:t>:"+major;</a:t>
            </a:r>
          </a:p>
          <a:p>
            <a:pPr marL="571500" indent="-571500" eaLnBrk="1" hangingPunct="1">
              <a:buFont typeface="Wingdings" charset="0"/>
              <a:buAutoNum type="arabicPeriod" startAt="16"/>
              <a:defRPr/>
            </a:pPr>
            <a:r>
              <a:rPr lang="en-US" altLang="zh-CN" sz="1600" b="1" dirty="0"/>
              <a:t>		}</a:t>
            </a:r>
          </a:p>
          <a:p>
            <a:pPr marL="571500" indent="-571500" eaLnBrk="1" hangingPunct="1">
              <a:buFont typeface="Wingdings" charset="0"/>
              <a:buAutoNum type="arabicPeriod" startAt="16"/>
              <a:defRPr/>
            </a:pPr>
            <a:r>
              <a:rPr lang="en-US" altLang="zh-CN" sz="1600" b="1" dirty="0"/>
              <a:t>	}</a:t>
            </a:r>
          </a:p>
          <a:p>
            <a:pPr marL="571500" indent="-571500" eaLnBrk="1" hangingPunct="1">
              <a:buFont typeface="Wingdings" charset="0"/>
              <a:buAutoNum type="arabicPeriod" startAt="16"/>
              <a:defRPr/>
            </a:pPr>
            <a:r>
              <a:rPr lang="en-US" altLang="zh-CN" sz="1600" b="1" dirty="0"/>
              <a:t>public class </a:t>
            </a:r>
            <a:r>
              <a:rPr lang="en-US" altLang="zh-CN" sz="1600" b="1" dirty="0" err="1"/>
              <a:t>TestSuper</a:t>
            </a:r>
            <a:r>
              <a:rPr lang="en-US" altLang="zh-CN" sz="1600" b="1" dirty="0"/>
              <a:t>{</a:t>
            </a:r>
          </a:p>
          <a:p>
            <a:pPr marL="571500" indent="-571500" eaLnBrk="1" hangingPunct="1">
              <a:buFont typeface="Wingdings" charset="0"/>
              <a:buAutoNum type="arabicPeriod" startAt="16"/>
              <a:defRPr/>
            </a:pPr>
            <a:r>
              <a:rPr lang="en-US" altLang="zh-CN" sz="1600" b="1" dirty="0"/>
              <a:t>	public static void main(String[] </a:t>
            </a:r>
            <a:r>
              <a:rPr lang="en-US" altLang="zh-CN" sz="1600" b="1" dirty="0" err="1"/>
              <a:t>srgs</a:t>
            </a:r>
            <a:r>
              <a:rPr lang="en-US" altLang="zh-CN" sz="1600" b="1" dirty="0"/>
              <a:t>){</a:t>
            </a:r>
          </a:p>
          <a:p>
            <a:pPr marL="571500" indent="-571500" eaLnBrk="1" hangingPunct="1">
              <a:buFont typeface="Wingdings" charset="0"/>
              <a:buAutoNum type="arabicPeriod" startAt="16"/>
              <a:defRPr/>
            </a:pPr>
            <a:r>
              <a:rPr lang="en-US" altLang="zh-CN" sz="1600" b="1" dirty="0"/>
              <a:t>		Student s = new Student("TOM",'</a:t>
            </a:r>
            <a:r>
              <a:rPr lang="zh-CN" altLang="en-US" sz="1600" b="1" dirty="0"/>
              <a:t>男</a:t>
            </a:r>
            <a:r>
              <a:rPr lang="en-US" altLang="zh-CN" sz="1600" b="1" dirty="0"/>
              <a:t>',20,"20070308017","Computer");</a:t>
            </a:r>
          </a:p>
          <a:p>
            <a:pPr marL="571500" indent="-571500" eaLnBrk="1" hangingPunct="1">
              <a:buFont typeface="Wingdings" charset="0"/>
              <a:buAutoNum type="arabicPeriod" startAt="16"/>
              <a:defRPr/>
            </a:pPr>
            <a:r>
              <a:rPr lang="en-US" altLang="zh-CN" sz="1600" b="1" dirty="0"/>
              <a:t>		</a:t>
            </a:r>
            <a:r>
              <a:rPr lang="en-US" altLang="zh-CN" sz="1600" b="1" dirty="0" err="1"/>
              <a:t>System.out.println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s.getDetails</a:t>
            </a:r>
            <a:r>
              <a:rPr lang="en-US" altLang="zh-CN" sz="1600" b="1" dirty="0"/>
              <a:t>());</a:t>
            </a:r>
          </a:p>
          <a:p>
            <a:pPr marL="571500" indent="-571500" eaLnBrk="1" hangingPunct="1">
              <a:buFont typeface="Wingdings" charset="0"/>
              <a:buAutoNum type="arabicPeriod" startAt="16"/>
              <a:defRPr/>
            </a:pPr>
            <a:r>
              <a:rPr lang="en-US" altLang="zh-CN" sz="1600" b="1" dirty="0"/>
              <a:t>	}</a:t>
            </a:r>
          </a:p>
          <a:p>
            <a:pPr marL="571500" indent="-571500" eaLnBrk="1" hangingPunct="1">
              <a:buFont typeface="Wingdings" charset="0"/>
              <a:buAutoNum type="arabicPeriod" startAt="16"/>
              <a:defRPr/>
            </a:pPr>
            <a:r>
              <a:rPr lang="en-US" altLang="zh-CN" sz="1600" b="1" dirty="0"/>
              <a:t>}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子类对象的创建与实例化过程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smtClean="0"/>
              <a:t>1</a:t>
            </a:r>
            <a:r>
              <a:rPr lang="zh-CN" altLang="en-US" sz="2800" b="1" smtClean="0"/>
              <a:t>、分配对象所需的全部内存空间，并初始化为“</a:t>
            </a:r>
            <a:r>
              <a:rPr lang="en-US" altLang="zh-CN" sz="2800" b="1" smtClean="0"/>
              <a:t>0”</a:t>
            </a:r>
            <a:r>
              <a:rPr lang="zh-CN" altLang="en-US" sz="2800" b="1" smtClean="0"/>
              <a:t>值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smtClean="0"/>
              <a:t>2</a:t>
            </a:r>
            <a:r>
              <a:rPr lang="zh-CN" altLang="en-US" sz="2800" b="1" smtClean="0"/>
              <a:t>、按继承关系，自顶向下显式初始化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smtClean="0"/>
              <a:t>3</a:t>
            </a:r>
            <a:r>
              <a:rPr lang="zh-CN" altLang="en-US" sz="2800" b="1" smtClean="0"/>
              <a:t>、按继承关系，从顶向下调用构造方法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zh-CN" altLang="en-US" sz="1400" b="1" smtClean="0"/>
          </a:p>
          <a:p>
            <a:pPr eaLnBrk="1" hangingPunct="1">
              <a:buClr>
                <a:schemeClr val="tx2"/>
              </a:buClr>
              <a:buFont typeface="Wingdings" pitchFamily="2" charset="2"/>
              <a:buChar char="Ø"/>
              <a:defRPr/>
            </a:pPr>
            <a:r>
              <a:rPr lang="zh-CN" altLang="en-US" sz="2800" b="1" smtClean="0"/>
              <a:t>注意：一般子类构造方法的第</a:t>
            </a:r>
            <a:r>
              <a:rPr lang="en-US" altLang="zh-CN" sz="2800" b="1" smtClean="0"/>
              <a:t>1</a:t>
            </a:r>
            <a:r>
              <a:rPr lang="zh-CN" altLang="en-US" sz="2800" b="1" smtClean="0"/>
              <a:t>行通过</a:t>
            </a:r>
            <a:r>
              <a:rPr lang="en-US" altLang="zh-CN" sz="2800" b="1" smtClean="0"/>
              <a:t>super</a:t>
            </a:r>
            <a:r>
              <a:rPr lang="zh-CN" altLang="en-US" sz="2800" b="1" smtClean="0"/>
              <a:t>来调用父类的构造方法，</a:t>
            </a:r>
            <a:r>
              <a:rPr lang="zh-CN" altLang="en-US" sz="2800" b="1" smtClean="0">
                <a:solidFill>
                  <a:srgbClr val="FF3300"/>
                </a:solidFill>
              </a:rPr>
              <a:t>若不使用</a:t>
            </a:r>
            <a:r>
              <a:rPr lang="en-US" altLang="zh-CN" sz="2800" b="1" smtClean="0">
                <a:solidFill>
                  <a:srgbClr val="FF3300"/>
                </a:solidFill>
              </a:rPr>
              <a:t>super</a:t>
            </a:r>
            <a:r>
              <a:rPr lang="zh-CN" altLang="en-US" sz="2800" b="1" smtClean="0">
                <a:solidFill>
                  <a:srgbClr val="FF3300"/>
                </a:solidFill>
              </a:rPr>
              <a:t>关键字指定，则自动调用父类的无参数构造方法。如果父类中没有无参数的构造方法，则将产生错误</a:t>
            </a:r>
            <a:r>
              <a:rPr lang="zh-CN" altLang="en-US" sz="2800" b="1" smtClean="0"/>
              <a:t>。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子类对象的创建与实例化过程</a:t>
            </a:r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423863" y="984250"/>
            <a:ext cx="8229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534988" indent="-534988">
              <a:spcBef>
                <a:spcPct val="20000"/>
              </a:spcBef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/>
              <a:t>需要注意的是，若子类调用父类的构造方法，在子类的构造方法中省略掉</a:t>
            </a:r>
            <a:r>
              <a:rPr lang="en-US" altLang="zh-CN" sz="2800" b="1"/>
              <a:t>super</a:t>
            </a:r>
            <a:r>
              <a:rPr lang="zh-CN" altLang="en-US" sz="2800" b="1"/>
              <a:t>关键字，则系统默认有“</a:t>
            </a:r>
            <a:r>
              <a:rPr lang="en-US" altLang="zh-CN" sz="2800" b="1"/>
              <a:t>super()”</a:t>
            </a:r>
            <a:r>
              <a:rPr lang="zh-CN" altLang="en-US" sz="2800" b="1"/>
              <a:t>，即调用父类不带参数的构造方法。</a:t>
            </a:r>
          </a:p>
          <a:p>
            <a:pPr marL="534988" indent="-534988">
              <a:spcBef>
                <a:spcPct val="20000"/>
              </a:spcBef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/>
              <a:t>由于</a:t>
            </a:r>
            <a:r>
              <a:rPr lang="en-US" altLang="zh-CN" sz="2800" b="1"/>
              <a:t>Java</a:t>
            </a:r>
            <a:r>
              <a:rPr lang="zh-CN" altLang="en-US" sz="2800" b="1"/>
              <a:t>语言规定如果一个类中含有一个或多个构造方法，系统不提供默认的构造方法（不含参数的构造方法），所以当在父类中定义了多个构造方法时，应考虑包括一个不带参数的构造方法，以防止子类省略</a:t>
            </a:r>
            <a:r>
              <a:rPr lang="en-US" altLang="zh-CN" sz="2800" b="1"/>
              <a:t>super</a:t>
            </a:r>
            <a:r>
              <a:rPr lang="zh-CN" altLang="en-US" sz="2800" b="1"/>
              <a:t>关键字时出现错误。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ChangeArrowheads="1"/>
          </p:cNvSpPr>
          <p:nvPr/>
        </p:nvSpPr>
        <p:spPr bwMode="auto">
          <a:xfrm>
            <a:off x="250825" y="919163"/>
            <a:ext cx="6553200" cy="529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class Member 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int instanceVar;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Member(int i){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     instanceVar=i;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class SubMember extends Member{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SubMember(int j){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      instanceVar=j;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public class ExtendsTest 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public static void main(String args[]){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     Member m1 = new Member();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     Member m2 = new Member();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   SubMember m3=new SubMember(3);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}</a:t>
            </a:r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5350" y="1228725"/>
            <a:ext cx="4105275" cy="332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/>
          <p:cNvSpPr>
            <a:spLocks noChangeArrowheads="1"/>
          </p:cNvSpPr>
          <p:nvPr/>
        </p:nvSpPr>
        <p:spPr bwMode="auto">
          <a:xfrm>
            <a:off x="250825" y="847725"/>
            <a:ext cx="6626225" cy="529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class Member 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int instanceVar;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Member(int i){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    instanceVar=i;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class SubMember extends Member{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SubMember(int j){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    instanceVar=j;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public class ExtendsTest 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public static void main(String args[]){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     Member m1 = new Member(</a:t>
            </a:r>
            <a:r>
              <a:rPr lang="en-US" altLang="zh-CN" sz="1600" b="1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     Member m2 = new Member(</a:t>
            </a:r>
            <a:r>
              <a:rPr lang="en-US" altLang="zh-CN" sz="1600" b="1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   SubMember m3=new SubMember(3);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}</a:t>
            </a:r>
          </a:p>
        </p:txBody>
      </p:sp>
      <p:pic>
        <p:nvPicPr>
          <p:cNvPr id="17101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3" y="1989138"/>
            <a:ext cx="4319587" cy="20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小节安排</a:t>
            </a:r>
          </a:p>
        </p:txBody>
      </p:sp>
      <p:sp>
        <p:nvSpPr>
          <p:cNvPr id="6147" name="Rectangle 116"/>
          <p:cNvSpPr>
            <a:spLocks noChangeArrowheads="1"/>
          </p:cNvSpPr>
          <p:nvPr/>
        </p:nvSpPr>
        <p:spPr bwMode="auto">
          <a:xfrm>
            <a:off x="2733675" y="262890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" name="Text Box 119"/>
          <p:cNvSpPr txBox="1">
            <a:spLocks noChangeArrowheads="1"/>
          </p:cNvSpPr>
          <p:nvPr/>
        </p:nvSpPr>
        <p:spPr bwMode="auto">
          <a:xfrm flipH="1">
            <a:off x="1314450" y="900113"/>
            <a:ext cx="457200" cy="5443537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000" b="1" smtClean="0"/>
          </a:p>
          <a:p>
            <a:pPr>
              <a:defRPr/>
            </a:pPr>
            <a:r>
              <a:rPr lang="zh-CN" altLang="en-US" sz="2000" b="1" smtClean="0"/>
              <a:t>类的封装性</a:t>
            </a:r>
            <a:endParaRPr lang="en-US" altLang="zh-CN" sz="2000" b="1" smtClean="0"/>
          </a:p>
          <a:p>
            <a:pPr>
              <a:defRPr/>
            </a:pPr>
            <a:r>
              <a:rPr lang="zh-CN" altLang="en-US" sz="2000" b="1" smtClean="0"/>
              <a:t>、继承性</a:t>
            </a:r>
            <a:endParaRPr lang="en-US" altLang="zh-CN" sz="2000" b="1" smtClean="0"/>
          </a:p>
          <a:p>
            <a:pPr>
              <a:defRPr/>
            </a:pPr>
            <a:r>
              <a:rPr lang="zh-CN" altLang="en-US" sz="2000" b="1" smtClean="0"/>
              <a:t>、多态性与接口</a:t>
            </a:r>
          </a:p>
        </p:txBody>
      </p:sp>
      <p:sp>
        <p:nvSpPr>
          <p:cNvPr id="6149" name="Rectangle 121"/>
          <p:cNvSpPr>
            <a:spLocks noChangeArrowheads="1"/>
          </p:cNvSpPr>
          <p:nvPr/>
        </p:nvSpPr>
        <p:spPr bwMode="auto">
          <a:xfrm>
            <a:off x="2733675" y="20796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0" name="Text Box 124"/>
          <p:cNvSpPr txBox="1">
            <a:spLocks noChangeArrowheads="1"/>
          </p:cNvSpPr>
          <p:nvPr/>
        </p:nvSpPr>
        <p:spPr bwMode="auto">
          <a:xfrm>
            <a:off x="3213100" y="1927225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4.1</a:t>
            </a:r>
            <a:r>
              <a:rPr kumimoji="0" lang="zh-CN" altLang="en-US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</a:t>
            </a:r>
            <a:r>
              <a:rPr lang="zh-CN" altLang="en-US" sz="1600" b="1" smtClean="0"/>
              <a:t>封装性</a:t>
            </a:r>
            <a:endParaRPr lang="zh-CN" altLang="en-US" sz="1600" smtClean="0">
              <a:solidFill>
                <a:schemeClr val="tx2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6151" name="Text Box 129"/>
          <p:cNvSpPr txBox="1">
            <a:spLocks noChangeArrowheads="1"/>
          </p:cNvSpPr>
          <p:nvPr/>
        </p:nvSpPr>
        <p:spPr bwMode="auto">
          <a:xfrm>
            <a:off x="3224213" y="2476500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4.2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继承性</a:t>
            </a:r>
          </a:p>
          <a:p>
            <a:pPr algn="just" eaLnBrk="0" hangingPunct="0">
              <a:defRPr/>
            </a:pPr>
            <a:endParaRPr lang="zh-CN" altLang="en-US" sz="1600" b="1" smtClean="0"/>
          </a:p>
          <a:p>
            <a:pPr algn="just" eaLnBrk="0" hangingPunct="0">
              <a:defRPr/>
            </a:pPr>
            <a:endParaRPr kumimoji="0" lang="zh-CN" altLang="en-US" sz="1600" smtClean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52" name="Rectangle 136"/>
          <p:cNvSpPr>
            <a:spLocks noChangeArrowheads="1"/>
          </p:cNvSpPr>
          <p:nvPr/>
        </p:nvSpPr>
        <p:spPr bwMode="auto">
          <a:xfrm>
            <a:off x="1814513" y="3635375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6153" name="Rectangle 138"/>
          <p:cNvSpPr>
            <a:spLocks noChangeArrowheads="1"/>
          </p:cNvSpPr>
          <p:nvPr/>
        </p:nvSpPr>
        <p:spPr bwMode="auto">
          <a:xfrm>
            <a:off x="2741613" y="3198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4" name="Text Box 139"/>
          <p:cNvSpPr txBox="1">
            <a:spLocks noChangeArrowheads="1"/>
          </p:cNvSpPr>
          <p:nvPr/>
        </p:nvSpPr>
        <p:spPr bwMode="auto">
          <a:xfrm>
            <a:off x="3198813" y="3046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4.3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多态性</a:t>
            </a:r>
            <a:endParaRPr lang="en-US" altLang="zh-CN" sz="1600" b="1" smtClean="0"/>
          </a:p>
          <a:p>
            <a:pPr>
              <a:defRPr/>
            </a:pPr>
            <a:endParaRPr lang="zh-CN" altLang="en-US" sz="1600" b="1" smtClean="0"/>
          </a:p>
        </p:txBody>
      </p:sp>
      <p:sp>
        <p:nvSpPr>
          <p:cNvPr id="6155" name="Rectangle 143"/>
          <p:cNvSpPr>
            <a:spLocks noChangeArrowheads="1"/>
          </p:cNvSpPr>
          <p:nvPr/>
        </p:nvSpPr>
        <p:spPr bwMode="auto">
          <a:xfrm>
            <a:off x="2741613" y="37560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6" name="Text Box 144"/>
          <p:cNvSpPr txBox="1">
            <a:spLocks noChangeArrowheads="1"/>
          </p:cNvSpPr>
          <p:nvPr/>
        </p:nvSpPr>
        <p:spPr bwMode="auto">
          <a:xfrm>
            <a:off x="3198813" y="36036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4.4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抽象类</a:t>
            </a:r>
          </a:p>
        </p:txBody>
      </p:sp>
      <p:sp>
        <p:nvSpPr>
          <p:cNvPr id="6157" name="Rectangle 123"/>
          <p:cNvSpPr>
            <a:spLocks noChangeArrowheads="1"/>
          </p:cNvSpPr>
          <p:nvPr/>
        </p:nvSpPr>
        <p:spPr bwMode="auto">
          <a:xfrm>
            <a:off x="2657475" y="1784350"/>
            <a:ext cx="76200" cy="3613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6158" name="AutoShape 151"/>
          <p:cNvSpPr>
            <a:spLocks noChangeArrowheads="1"/>
          </p:cNvSpPr>
          <p:nvPr/>
        </p:nvSpPr>
        <p:spPr bwMode="auto">
          <a:xfrm>
            <a:off x="6729413" y="1920875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6159" name="Rectangle 116"/>
          <p:cNvSpPr>
            <a:spLocks noChangeArrowheads="1"/>
          </p:cNvSpPr>
          <p:nvPr/>
        </p:nvSpPr>
        <p:spPr bwMode="auto">
          <a:xfrm>
            <a:off x="2736850" y="4414838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0" name="Text Box 129"/>
          <p:cNvSpPr txBox="1">
            <a:spLocks noChangeArrowheads="1"/>
          </p:cNvSpPr>
          <p:nvPr/>
        </p:nvSpPr>
        <p:spPr bwMode="auto">
          <a:xfrm>
            <a:off x="3249613" y="4262438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4.5</a:t>
            </a:r>
            <a:r>
              <a:rPr kumimoji="0" lang="zh-CN" altLang="en-US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</a:t>
            </a:r>
            <a:r>
              <a:rPr lang="zh-CN" altLang="en-US" sz="1600" b="1" smtClean="0"/>
              <a:t>接口</a:t>
            </a:r>
          </a:p>
          <a:p>
            <a:pPr eaLnBrk="1" hangingPunct="1">
              <a:defRPr/>
            </a:pPr>
            <a:endParaRPr lang="zh-CN" altLang="en-US" sz="1600" b="1" smtClean="0"/>
          </a:p>
          <a:p>
            <a:pPr algn="just">
              <a:defRPr/>
            </a:pPr>
            <a:endParaRPr kumimoji="0" lang="zh-CN" altLang="en-US" sz="1600" smtClean="0">
              <a:solidFill>
                <a:schemeClr val="tx2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6161" name="Rectangle 138"/>
          <p:cNvSpPr>
            <a:spLocks noChangeArrowheads="1"/>
          </p:cNvSpPr>
          <p:nvPr/>
        </p:nvSpPr>
        <p:spPr bwMode="auto">
          <a:xfrm>
            <a:off x="2733675" y="498475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62" name="Text Box 139"/>
          <p:cNvSpPr txBox="1">
            <a:spLocks noChangeArrowheads="1"/>
          </p:cNvSpPr>
          <p:nvPr/>
        </p:nvSpPr>
        <p:spPr bwMode="auto">
          <a:xfrm>
            <a:off x="3224213" y="4832350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4.6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内部类</a:t>
            </a:r>
          </a:p>
          <a:p>
            <a:pPr algn="just" eaLnBrk="0" hangingPunct="0">
              <a:defRPr/>
            </a:pPr>
            <a:endParaRPr lang="zh-CN" altLang="en-US" sz="1600" smtClean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ChangeArrowheads="1"/>
          </p:cNvSpPr>
          <p:nvPr/>
        </p:nvSpPr>
        <p:spPr bwMode="auto">
          <a:xfrm>
            <a:off x="430213" y="776288"/>
            <a:ext cx="6483350" cy="529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class Member 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int instanceVar;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Member(int i){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    instanceVar=i;    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class SubMember extends Member{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SubMember(int j){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    </a:t>
            </a:r>
            <a:r>
              <a:rPr lang="en-US" altLang="zh-CN" sz="1600" b="1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super(j);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    instanceVar=j;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public class ExtendsTest 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public static void main(String args[]){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     Member m1 = new Member(</a:t>
            </a:r>
            <a:r>
              <a:rPr lang="en-US" altLang="zh-CN" sz="1600" b="1">
                <a:solidFill>
                  <a:srgbClr val="FF3300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     Member m2 = new Member(</a:t>
            </a:r>
            <a:r>
              <a:rPr lang="en-US" altLang="zh-CN" sz="1600" b="1">
                <a:solidFill>
                  <a:srgbClr val="FF3300"/>
                </a:solidFill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   SubMember m3=new SubMember(3);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}</a:t>
            </a:r>
          </a:p>
        </p:txBody>
      </p:sp>
      <p:sp>
        <p:nvSpPr>
          <p:cNvPr id="172039" name="WordArt 7"/>
          <p:cNvSpPr>
            <a:spLocks noChangeArrowheads="1" noChangeShapeType="1" noTextEdit="1"/>
          </p:cNvSpPr>
          <p:nvPr/>
        </p:nvSpPr>
        <p:spPr bwMode="auto">
          <a:xfrm>
            <a:off x="5940425" y="2781300"/>
            <a:ext cx="1944688" cy="863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正确！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493713" y="885825"/>
            <a:ext cx="5905500" cy="529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class Member 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int instanceVar;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Member(int i){    instanceVar=i;    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</a:t>
            </a:r>
            <a:r>
              <a:rPr lang="en-US" altLang="zh-CN" sz="1600" b="1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Member(){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            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class SubMember extends Member{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SubMember(int j){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    </a:t>
            </a:r>
            <a:r>
              <a:rPr lang="en-US" altLang="zh-CN" sz="1600" b="1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super(j);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    instanceVar=j;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public class ExtendsTest 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public static void main(String args[]){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     Member m1 = new Member(</a:t>
            </a:r>
            <a:r>
              <a:rPr lang="en-US" altLang="zh-CN" sz="1600" b="1">
                <a:solidFill>
                  <a:srgbClr val="FF3300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     Member m2 = new Member(</a:t>
            </a:r>
            <a:r>
              <a:rPr lang="en-US" altLang="zh-CN" sz="1600" b="1">
                <a:solidFill>
                  <a:srgbClr val="FF3300"/>
                </a:solidFill>
                <a:latin typeface="Times New Roman" charset="0"/>
                <a:ea typeface="宋体" charset="0"/>
                <a:cs typeface="宋体" charset="0"/>
              </a:rPr>
              <a:t>2</a:t>
            </a: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   SubMember m3=new SubMember(3);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}</a:t>
            </a:r>
          </a:p>
        </p:txBody>
      </p:sp>
      <p:sp>
        <p:nvSpPr>
          <p:cNvPr id="173061" name="WordArt 5"/>
          <p:cNvSpPr>
            <a:spLocks noChangeArrowheads="1" noChangeShapeType="1" noTextEdit="1"/>
          </p:cNvSpPr>
          <p:nvPr/>
        </p:nvSpPr>
        <p:spPr bwMode="auto">
          <a:xfrm>
            <a:off x="5940425" y="2781300"/>
            <a:ext cx="1944688" cy="863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正确！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508000" y="876300"/>
            <a:ext cx="5905500" cy="529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class Member 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int instanceVar;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Member(int i){    instanceVar=i;    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</a:t>
            </a:r>
            <a:r>
              <a:rPr lang="en-US" altLang="zh-CN" sz="1600" b="1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Member(){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            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class SubMember extends Member{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SubMember(int j){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instanceVar=j;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public class ExtendsTest 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public static void main(String args[]){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     Member m1 = new Member();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     Member m2 = new Member();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   SubMember m3=new SubMember(3);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}</a:t>
            </a:r>
          </a:p>
        </p:txBody>
      </p:sp>
      <p:sp>
        <p:nvSpPr>
          <p:cNvPr id="200707" name="WordArt 3"/>
          <p:cNvSpPr>
            <a:spLocks noChangeArrowheads="1" noChangeShapeType="1" noTextEdit="1"/>
          </p:cNvSpPr>
          <p:nvPr/>
        </p:nvSpPr>
        <p:spPr bwMode="auto">
          <a:xfrm>
            <a:off x="5940425" y="2781300"/>
            <a:ext cx="1944688" cy="863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正确！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50850" y="804863"/>
            <a:ext cx="5905500" cy="529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class Member 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int instanceVar;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Member(int i){    instanceVar=i;    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</a:t>
            </a:r>
            <a:r>
              <a:rPr lang="en-US" altLang="zh-CN" sz="1600" b="1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Member(){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            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class SubMember extends Member{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SubMember(int j){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</a:t>
            </a:r>
            <a:r>
              <a:rPr lang="en-US" altLang="zh-CN" sz="1600" b="1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Super(j);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instanceVar=j;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public class ExtendsTest 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public static void main(String args[]){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     Member m1 = new Member();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     Member m2 = new Member();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               SubMember m3=new SubMember(3);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	}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n"/>
              <a:defRPr/>
            </a:pPr>
            <a:r>
              <a:rPr lang="en-US" altLang="zh-CN" sz="1600" b="1">
                <a:latin typeface="Times New Roman" charset="0"/>
                <a:ea typeface="宋体" charset="0"/>
                <a:cs typeface="宋体" charset="0"/>
              </a:rPr>
              <a:t>}</a:t>
            </a:r>
          </a:p>
        </p:txBody>
      </p:sp>
      <p:sp>
        <p:nvSpPr>
          <p:cNvPr id="201731" name="WordArt 3"/>
          <p:cNvSpPr>
            <a:spLocks noChangeArrowheads="1" noChangeShapeType="1" noTextEdit="1"/>
          </p:cNvSpPr>
          <p:nvPr/>
        </p:nvSpPr>
        <p:spPr bwMode="auto">
          <a:xfrm>
            <a:off x="5940425" y="2781300"/>
            <a:ext cx="1944688" cy="8636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FF0000"/>
                </a:soli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正确！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322263" y="152400"/>
            <a:ext cx="8713787" cy="4873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/>
              <a:t>练习：阅读下面的程序，经编译后，运行结果是什么</a:t>
            </a:r>
            <a:endParaRPr lang="en-US" altLang="zh-CN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369300" cy="5614987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 typeface="Monotype Sorts" charset="0"/>
              <a:buAutoNum type="arabicPeriod"/>
              <a:defRPr/>
            </a:pPr>
            <a:r>
              <a:rPr lang="en-US" altLang="zh-CN"/>
              <a:t>class Super{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      public int i=0;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      public Super(){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                 i=1;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      }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}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public class Sub extends Super{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      public Sub(){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                  i=2;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      }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      public static void main(String args[]){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                  Sub s=new Sub();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                  System.out.println(s.i);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      }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}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2263" y="152400"/>
            <a:ext cx="8713787" cy="4873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/>
              <a:t>练习：阅读下面的程序，经编译后，运行结果是什么</a:t>
            </a:r>
            <a:endParaRPr lang="en-US" altLang="zh-CN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836613"/>
            <a:ext cx="8369300" cy="5614987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 typeface="Monotype Sorts" charset="0"/>
              <a:buAutoNum type="arabicPeriod"/>
              <a:defRPr/>
            </a:pPr>
            <a:r>
              <a:rPr lang="en-US" altLang="zh-CN"/>
              <a:t>class Super{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      public int i=0;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      public Super(){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                 i=1;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      }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}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public class Sub extends Super{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      public Sub(){                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                  i=2;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      }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      public static void main(String args[]){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                  Sub s=new Sub();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                  System.out.println(s.i);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      }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/>
              <a:t>}</a:t>
            </a:r>
          </a:p>
        </p:txBody>
      </p:sp>
      <p:sp>
        <p:nvSpPr>
          <p:cNvPr id="219140" name="Rectangle 4"/>
          <p:cNvSpPr>
            <a:spLocks noChangeArrowheads="1"/>
          </p:cNvSpPr>
          <p:nvPr/>
        </p:nvSpPr>
        <p:spPr bwMode="auto">
          <a:xfrm>
            <a:off x="5867400" y="5157788"/>
            <a:ext cx="27066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>
                <a:solidFill>
                  <a:srgbClr val="FF0000"/>
                </a:solidFill>
                <a:latin typeface="Times" panose="02020603050405020304" pitchFamily="18" charset="0"/>
              </a:rPr>
              <a:t>运行结果：</a:t>
            </a:r>
            <a:r>
              <a:rPr lang="en-US" altLang="zh-CN" sz="3600" b="1">
                <a:solidFill>
                  <a:srgbClr val="FF0000"/>
                </a:solidFill>
                <a:latin typeface="Times" panose="02020603050405020304" pitchFamily="18" charset="0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9225"/>
            <a:ext cx="8229600" cy="4873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练习：阅读下面的程序，经编译后，运行结果是什么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305800" cy="56070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class Person{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public Person(){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     System.out.println("hi!");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}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public Person(String s){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     this();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     System.out.println("I am "+s);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}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}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public class Who extends Person{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public Who(){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      this("I am Tony");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}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public Who(String s){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      super(s);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      System.out.println("How do you do?");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}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public static void main(String args[]){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      Who w = new Who("Tom");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}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}</a:t>
            </a:r>
            <a:endParaRPr lang="zh-CN" altLang="en-US" sz="1800" b="1" smtClean="0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>
            <a:off x="323850" y="5949950"/>
            <a:ext cx="1296988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69643" name="Freeform 11"/>
          <p:cNvSpPr>
            <a:spLocks/>
          </p:cNvSpPr>
          <p:nvPr/>
        </p:nvSpPr>
        <p:spPr bwMode="auto">
          <a:xfrm>
            <a:off x="684213" y="4581525"/>
            <a:ext cx="730250" cy="1368425"/>
          </a:xfrm>
          <a:custGeom>
            <a:avLst/>
            <a:gdLst>
              <a:gd name="T0" fmla="*/ 2147483647 w 460"/>
              <a:gd name="T1" fmla="*/ 2147483647 h 862"/>
              <a:gd name="T2" fmla="*/ 2147483647 w 460"/>
              <a:gd name="T3" fmla="*/ 2147483647 h 862"/>
              <a:gd name="T4" fmla="*/ 2147483647 w 460"/>
              <a:gd name="T5" fmla="*/ 0 h 8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0" h="862">
                <a:moveTo>
                  <a:pt x="415" y="862"/>
                </a:moveTo>
                <a:cubicBezTo>
                  <a:pt x="207" y="752"/>
                  <a:pt x="0" y="643"/>
                  <a:pt x="7" y="499"/>
                </a:cubicBezTo>
                <a:cubicBezTo>
                  <a:pt x="14" y="355"/>
                  <a:pt x="237" y="177"/>
                  <a:pt x="460" y="0"/>
                </a:cubicBezTo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4" name="Freeform 12"/>
          <p:cNvSpPr>
            <a:spLocks/>
          </p:cNvSpPr>
          <p:nvPr/>
        </p:nvSpPr>
        <p:spPr bwMode="auto">
          <a:xfrm>
            <a:off x="2916238" y="1989138"/>
            <a:ext cx="3360737" cy="3048000"/>
          </a:xfrm>
          <a:custGeom>
            <a:avLst/>
            <a:gdLst>
              <a:gd name="T0" fmla="*/ 0 w 2117"/>
              <a:gd name="T1" fmla="*/ 2147483647 h 1920"/>
              <a:gd name="T2" fmla="*/ 2147483647 w 2117"/>
              <a:gd name="T3" fmla="*/ 2147483647 h 1920"/>
              <a:gd name="T4" fmla="*/ 2147483647 w 2117"/>
              <a:gd name="T5" fmla="*/ 2147483647 h 1920"/>
              <a:gd name="T6" fmla="*/ 2147483647 w 2117"/>
              <a:gd name="T7" fmla="*/ 2147483647 h 1920"/>
              <a:gd name="T8" fmla="*/ 2147483647 w 2117"/>
              <a:gd name="T9" fmla="*/ 2147483647 h 1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7" h="1920">
                <a:moveTo>
                  <a:pt x="0" y="1769"/>
                </a:moveTo>
                <a:cubicBezTo>
                  <a:pt x="377" y="1844"/>
                  <a:pt x="755" y="1920"/>
                  <a:pt x="1088" y="1723"/>
                </a:cubicBezTo>
                <a:cubicBezTo>
                  <a:pt x="1421" y="1526"/>
                  <a:pt x="1875" y="861"/>
                  <a:pt x="1996" y="589"/>
                </a:cubicBezTo>
                <a:cubicBezTo>
                  <a:pt x="2117" y="317"/>
                  <a:pt x="2003" y="182"/>
                  <a:pt x="1814" y="91"/>
                </a:cubicBezTo>
                <a:cubicBezTo>
                  <a:pt x="1625" y="0"/>
                  <a:pt x="1243" y="22"/>
                  <a:pt x="862" y="45"/>
                </a:cubicBezTo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5" name="Freeform 13"/>
          <p:cNvSpPr>
            <a:spLocks/>
          </p:cNvSpPr>
          <p:nvPr/>
        </p:nvSpPr>
        <p:spPr bwMode="auto">
          <a:xfrm>
            <a:off x="684213" y="1268413"/>
            <a:ext cx="1079500" cy="1187450"/>
          </a:xfrm>
          <a:custGeom>
            <a:avLst/>
            <a:gdLst>
              <a:gd name="T0" fmla="*/ 2147483647 w 680"/>
              <a:gd name="T1" fmla="*/ 2147483647 h 748"/>
              <a:gd name="T2" fmla="*/ 2147483647 w 680"/>
              <a:gd name="T3" fmla="*/ 2147483647 h 748"/>
              <a:gd name="T4" fmla="*/ 2147483647 w 680"/>
              <a:gd name="T5" fmla="*/ 2147483647 h 748"/>
              <a:gd name="T6" fmla="*/ 2147483647 w 680"/>
              <a:gd name="T7" fmla="*/ 2147483647 h 7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0" h="748">
                <a:moveTo>
                  <a:pt x="680" y="696"/>
                </a:moveTo>
                <a:cubicBezTo>
                  <a:pt x="483" y="722"/>
                  <a:pt x="287" y="748"/>
                  <a:pt x="181" y="650"/>
                </a:cubicBezTo>
                <a:cubicBezTo>
                  <a:pt x="75" y="552"/>
                  <a:pt x="0" y="212"/>
                  <a:pt x="45" y="106"/>
                </a:cubicBezTo>
                <a:cubicBezTo>
                  <a:pt x="90" y="0"/>
                  <a:pt x="271" y="7"/>
                  <a:pt x="453" y="15"/>
                </a:cubicBezTo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9654" name="Group 22"/>
          <p:cNvGrpSpPr>
            <a:grpSpLocks/>
          </p:cNvGrpSpPr>
          <p:nvPr/>
        </p:nvGrpSpPr>
        <p:grpSpPr bwMode="auto">
          <a:xfrm>
            <a:off x="4643438" y="1341438"/>
            <a:ext cx="3744912" cy="366712"/>
            <a:chOff x="2925" y="845"/>
            <a:chExt cx="2359" cy="231"/>
          </a:xfrm>
        </p:grpSpPr>
        <p:sp>
          <p:nvSpPr>
            <p:cNvPr id="49169" name="Line 14"/>
            <p:cNvSpPr>
              <a:spLocks noChangeShapeType="1"/>
            </p:cNvSpPr>
            <p:nvPr/>
          </p:nvSpPr>
          <p:spPr bwMode="auto">
            <a:xfrm>
              <a:off x="2925" y="974"/>
              <a:ext cx="817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49170" name="Text Box 15"/>
            <p:cNvSpPr txBox="1">
              <a:spLocks noChangeArrowheads="1"/>
            </p:cNvSpPr>
            <p:nvPr/>
          </p:nvSpPr>
          <p:spPr bwMode="auto">
            <a:xfrm>
              <a:off x="3923" y="845"/>
              <a:ext cx="1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rgbClr val="FF0000"/>
                  </a:solidFill>
                  <a:latin typeface="Arial" charset="0"/>
                </a:rPr>
                <a:t>Hi!</a:t>
              </a:r>
            </a:p>
          </p:txBody>
        </p:sp>
      </p:grpSp>
      <p:sp>
        <p:nvSpPr>
          <p:cNvPr id="69648" name="Freeform 16"/>
          <p:cNvSpPr>
            <a:spLocks/>
          </p:cNvSpPr>
          <p:nvPr/>
        </p:nvSpPr>
        <p:spPr bwMode="auto">
          <a:xfrm>
            <a:off x="4643438" y="1557338"/>
            <a:ext cx="720725" cy="1079500"/>
          </a:xfrm>
          <a:custGeom>
            <a:avLst/>
            <a:gdLst>
              <a:gd name="T0" fmla="*/ 0 w 454"/>
              <a:gd name="T1" fmla="*/ 0 h 680"/>
              <a:gd name="T2" fmla="*/ 2147483647 w 454"/>
              <a:gd name="T3" fmla="*/ 2147483647 h 680"/>
              <a:gd name="T4" fmla="*/ 2147483647 w 454"/>
              <a:gd name="T5" fmla="*/ 2147483647 h 6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4" h="680">
                <a:moveTo>
                  <a:pt x="0" y="0"/>
                </a:moveTo>
                <a:cubicBezTo>
                  <a:pt x="182" y="34"/>
                  <a:pt x="364" y="68"/>
                  <a:pt x="409" y="181"/>
                </a:cubicBezTo>
                <a:cubicBezTo>
                  <a:pt x="454" y="294"/>
                  <a:pt x="363" y="487"/>
                  <a:pt x="273" y="680"/>
                </a:cubicBezTo>
              </a:path>
            </a:pathLst>
          </a:custGeom>
          <a:noFill/>
          <a:ln w="28575" cap="sq" cmpd="sng">
            <a:solidFill>
              <a:srgbClr val="FF0000"/>
            </a:solidFill>
            <a:prstDash val="solid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9655" name="Group 23"/>
          <p:cNvGrpSpPr>
            <a:grpSpLocks/>
          </p:cNvGrpSpPr>
          <p:nvPr/>
        </p:nvGrpSpPr>
        <p:grpSpPr bwMode="auto">
          <a:xfrm>
            <a:off x="5076825" y="2436813"/>
            <a:ext cx="3527425" cy="366712"/>
            <a:chOff x="3198" y="1535"/>
            <a:chExt cx="2222" cy="231"/>
          </a:xfrm>
        </p:grpSpPr>
        <p:sp>
          <p:nvSpPr>
            <p:cNvPr id="49167" name="Line 17"/>
            <p:cNvSpPr>
              <a:spLocks noChangeShapeType="1"/>
            </p:cNvSpPr>
            <p:nvPr/>
          </p:nvSpPr>
          <p:spPr bwMode="auto">
            <a:xfrm>
              <a:off x="3198" y="1661"/>
              <a:ext cx="817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49168" name="Text Box 18"/>
            <p:cNvSpPr txBox="1">
              <a:spLocks noChangeArrowheads="1"/>
            </p:cNvSpPr>
            <p:nvPr/>
          </p:nvSpPr>
          <p:spPr bwMode="auto">
            <a:xfrm>
              <a:off x="4059" y="1535"/>
              <a:ext cx="1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rgbClr val="FF0000"/>
                  </a:solidFill>
                  <a:latin typeface="Arial" charset="0"/>
                </a:rPr>
                <a:t>I am Tom</a:t>
              </a:r>
            </a:p>
          </p:txBody>
        </p:sp>
      </p:grpSp>
      <p:sp>
        <p:nvSpPr>
          <p:cNvPr id="69651" name="Freeform 19"/>
          <p:cNvSpPr>
            <a:spLocks/>
          </p:cNvSpPr>
          <p:nvPr/>
        </p:nvSpPr>
        <p:spPr bwMode="auto">
          <a:xfrm>
            <a:off x="5076825" y="2708275"/>
            <a:ext cx="971550" cy="2233613"/>
          </a:xfrm>
          <a:custGeom>
            <a:avLst/>
            <a:gdLst>
              <a:gd name="T0" fmla="*/ 0 w 612"/>
              <a:gd name="T1" fmla="*/ 0 h 1407"/>
              <a:gd name="T2" fmla="*/ 2147483647 w 612"/>
              <a:gd name="T3" fmla="*/ 2147483647 h 1407"/>
              <a:gd name="T4" fmla="*/ 2147483647 w 612"/>
              <a:gd name="T5" fmla="*/ 2147483647 h 14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2" h="1407">
                <a:moveTo>
                  <a:pt x="0" y="0"/>
                </a:moveTo>
                <a:cubicBezTo>
                  <a:pt x="238" y="155"/>
                  <a:pt x="476" y="311"/>
                  <a:pt x="544" y="545"/>
                </a:cubicBezTo>
                <a:cubicBezTo>
                  <a:pt x="612" y="779"/>
                  <a:pt x="510" y="1093"/>
                  <a:pt x="408" y="1407"/>
                </a:cubicBezTo>
              </a:path>
            </a:pathLst>
          </a:custGeom>
          <a:noFill/>
          <a:ln w="28575" cap="sq" cmpd="sng">
            <a:solidFill>
              <a:srgbClr val="FF0000"/>
            </a:solidFill>
            <a:prstDash val="solid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9656" name="Group 24"/>
          <p:cNvGrpSpPr>
            <a:grpSpLocks/>
          </p:cNvGrpSpPr>
          <p:nvPr/>
        </p:nvGrpSpPr>
        <p:grpSpPr bwMode="auto">
          <a:xfrm>
            <a:off x="6156325" y="4868863"/>
            <a:ext cx="2881313" cy="366712"/>
            <a:chOff x="3878" y="3067"/>
            <a:chExt cx="1815" cy="231"/>
          </a:xfrm>
        </p:grpSpPr>
        <p:sp>
          <p:nvSpPr>
            <p:cNvPr id="49165" name="Line 20"/>
            <p:cNvSpPr>
              <a:spLocks noChangeShapeType="1"/>
            </p:cNvSpPr>
            <p:nvPr/>
          </p:nvSpPr>
          <p:spPr bwMode="auto">
            <a:xfrm>
              <a:off x="3878" y="3207"/>
              <a:ext cx="454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49166" name="Text Box 21"/>
            <p:cNvSpPr txBox="1">
              <a:spLocks noChangeArrowheads="1"/>
            </p:cNvSpPr>
            <p:nvPr/>
          </p:nvSpPr>
          <p:spPr bwMode="auto">
            <a:xfrm>
              <a:off x="4332" y="3067"/>
              <a:ext cx="1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rgbClr val="FF0000"/>
                  </a:solidFill>
                  <a:latin typeface="Arial" charset="0"/>
                </a:rPr>
                <a:t>How do you do?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3" grpId="0" animBg="1"/>
      <p:bldP spid="69644" grpId="0" animBg="1"/>
      <p:bldP spid="69645" grpId="0" animBg="1"/>
      <p:bldP spid="69648" grpId="0" animBg="1"/>
      <p:bldP spid="6965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63513"/>
            <a:ext cx="8229600" cy="4873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练习：阅读下面的程序，经编译后，运行结果是什么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836613"/>
            <a:ext cx="8305800" cy="56070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class Person{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public Person(){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     System.out.println("hi!");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}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public Person(String s){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     this();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     System.out.println("I am "+s);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}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}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public class Who extends Person{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public Who(){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      this("I am Tony");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}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public Who(String s){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      super(s);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      System.out.println("How do you do?");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}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public static void main(String args[]){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      Who w = new Who();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}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}</a:t>
            </a:r>
            <a:endParaRPr lang="zh-CN" altLang="en-US" sz="1800" b="1" smtClean="0"/>
          </a:p>
        </p:txBody>
      </p:sp>
      <p:sp>
        <p:nvSpPr>
          <p:cNvPr id="203781" name="Line 5"/>
          <p:cNvSpPr>
            <a:spLocks noChangeShapeType="1"/>
          </p:cNvSpPr>
          <p:nvPr/>
        </p:nvSpPr>
        <p:spPr bwMode="auto">
          <a:xfrm>
            <a:off x="323850" y="5949950"/>
            <a:ext cx="1296988" cy="0"/>
          </a:xfrm>
          <a:prstGeom prst="line">
            <a:avLst/>
          </a:prstGeom>
          <a:noFill/>
          <a:ln w="38100" cap="sq">
            <a:solidFill>
              <a:srgbClr val="FF0000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03782" name="Freeform 6"/>
          <p:cNvSpPr>
            <a:spLocks/>
          </p:cNvSpPr>
          <p:nvPr/>
        </p:nvSpPr>
        <p:spPr bwMode="auto">
          <a:xfrm>
            <a:off x="684213" y="3789363"/>
            <a:ext cx="647700" cy="2160587"/>
          </a:xfrm>
          <a:custGeom>
            <a:avLst/>
            <a:gdLst>
              <a:gd name="T0" fmla="*/ 2147483647 w 460"/>
              <a:gd name="T1" fmla="*/ 2147483647 h 862"/>
              <a:gd name="T2" fmla="*/ 2147483647 w 460"/>
              <a:gd name="T3" fmla="*/ 2147483647 h 862"/>
              <a:gd name="T4" fmla="*/ 2147483647 w 460"/>
              <a:gd name="T5" fmla="*/ 0 h 8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0" h="862">
                <a:moveTo>
                  <a:pt x="415" y="862"/>
                </a:moveTo>
                <a:cubicBezTo>
                  <a:pt x="207" y="752"/>
                  <a:pt x="0" y="643"/>
                  <a:pt x="7" y="499"/>
                </a:cubicBezTo>
                <a:cubicBezTo>
                  <a:pt x="14" y="355"/>
                  <a:pt x="237" y="177"/>
                  <a:pt x="460" y="0"/>
                </a:cubicBezTo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3" name="Freeform 7"/>
          <p:cNvSpPr>
            <a:spLocks/>
          </p:cNvSpPr>
          <p:nvPr/>
        </p:nvSpPr>
        <p:spPr bwMode="auto">
          <a:xfrm>
            <a:off x="2916238" y="1989138"/>
            <a:ext cx="3360737" cy="3048000"/>
          </a:xfrm>
          <a:custGeom>
            <a:avLst/>
            <a:gdLst>
              <a:gd name="T0" fmla="*/ 0 w 2117"/>
              <a:gd name="T1" fmla="*/ 2147483647 h 1920"/>
              <a:gd name="T2" fmla="*/ 2147483647 w 2117"/>
              <a:gd name="T3" fmla="*/ 2147483647 h 1920"/>
              <a:gd name="T4" fmla="*/ 2147483647 w 2117"/>
              <a:gd name="T5" fmla="*/ 2147483647 h 1920"/>
              <a:gd name="T6" fmla="*/ 2147483647 w 2117"/>
              <a:gd name="T7" fmla="*/ 2147483647 h 1920"/>
              <a:gd name="T8" fmla="*/ 2147483647 w 2117"/>
              <a:gd name="T9" fmla="*/ 2147483647 h 19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17" h="1920">
                <a:moveTo>
                  <a:pt x="0" y="1769"/>
                </a:moveTo>
                <a:cubicBezTo>
                  <a:pt x="377" y="1844"/>
                  <a:pt x="755" y="1920"/>
                  <a:pt x="1088" y="1723"/>
                </a:cubicBezTo>
                <a:cubicBezTo>
                  <a:pt x="1421" y="1526"/>
                  <a:pt x="1875" y="861"/>
                  <a:pt x="1996" y="589"/>
                </a:cubicBezTo>
                <a:cubicBezTo>
                  <a:pt x="2117" y="317"/>
                  <a:pt x="2003" y="182"/>
                  <a:pt x="1814" y="91"/>
                </a:cubicBezTo>
                <a:cubicBezTo>
                  <a:pt x="1625" y="0"/>
                  <a:pt x="1243" y="22"/>
                  <a:pt x="862" y="45"/>
                </a:cubicBezTo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4" name="Freeform 8"/>
          <p:cNvSpPr>
            <a:spLocks/>
          </p:cNvSpPr>
          <p:nvPr/>
        </p:nvSpPr>
        <p:spPr bwMode="auto">
          <a:xfrm>
            <a:off x="684213" y="1268413"/>
            <a:ext cx="1079500" cy="1187450"/>
          </a:xfrm>
          <a:custGeom>
            <a:avLst/>
            <a:gdLst>
              <a:gd name="T0" fmla="*/ 2147483647 w 680"/>
              <a:gd name="T1" fmla="*/ 2147483647 h 748"/>
              <a:gd name="T2" fmla="*/ 2147483647 w 680"/>
              <a:gd name="T3" fmla="*/ 2147483647 h 748"/>
              <a:gd name="T4" fmla="*/ 2147483647 w 680"/>
              <a:gd name="T5" fmla="*/ 2147483647 h 748"/>
              <a:gd name="T6" fmla="*/ 2147483647 w 680"/>
              <a:gd name="T7" fmla="*/ 2147483647 h 74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0" h="748">
                <a:moveTo>
                  <a:pt x="680" y="696"/>
                </a:moveTo>
                <a:cubicBezTo>
                  <a:pt x="483" y="722"/>
                  <a:pt x="287" y="748"/>
                  <a:pt x="181" y="650"/>
                </a:cubicBezTo>
                <a:cubicBezTo>
                  <a:pt x="75" y="552"/>
                  <a:pt x="0" y="212"/>
                  <a:pt x="45" y="106"/>
                </a:cubicBezTo>
                <a:cubicBezTo>
                  <a:pt x="90" y="0"/>
                  <a:pt x="271" y="7"/>
                  <a:pt x="453" y="15"/>
                </a:cubicBezTo>
              </a:path>
            </a:pathLst>
          </a:custGeom>
          <a:noFill/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3785" name="Group 9"/>
          <p:cNvGrpSpPr>
            <a:grpSpLocks/>
          </p:cNvGrpSpPr>
          <p:nvPr/>
        </p:nvGrpSpPr>
        <p:grpSpPr bwMode="auto">
          <a:xfrm>
            <a:off x="4643438" y="1341438"/>
            <a:ext cx="3744912" cy="366712"/>
            <a:chOff x="2925" y="845"/>
            <a:chExt cx="2359" cy="231"/>
          </a:xfrm>
        </p:grpSpPr>
        <p:sp>
          <p:nvSpPr>
            <p:cNvPr id="50193" name="Line 10"/>
            <p:cNvSpPr>
              <a:spLocks noChangeShapeType="1"/>
            </p:cNvSpPr>
            <p:nvPr/>
          </p:nvSpPr>
          <p:spPr bwMode="auto">
            <a:xfrm>
              <a:off x="2925" y="974"/>
              <a:ext cx="817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50194" name="Text Box 11"/>
            <p:cNvSpPr txBox="1">
              <a:spLocks noChangeArrowheads="1"/>
            </p:cNvSpPr>
            <p:nvPr/>
          </p:nvSpPr>
          <p:spPr bwMode="auto">
            <a:xfrm>
              <a:off x="3923" y="845"/>
              <a:ext cx="1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rgbClr val="FF0000"/>
                  </a:solidFill>
                  <a:latin typeface="Arial" charset="0"/>
                </a:rPr>
                <a:t>Hi!</a:t>
              </a:r>
            </a:p>
          </p:txBody>
        </p:sp>
      </p:grpSp>
      <p:sp>
        <p:nvSpPr>
          <p:cNvPr id="203788" name="Freeform 12"/>
          <p:cNvSpPr>
            <a:spLocks/>
          </p:cNvSpPr>
          <p:nvPr/>
        </p:nvSpPr>
        <p:spPr bwMode="auto">
          <a:xfrm>
            <a:off x="4643438" y="1557338"/>
            <a:ext cx="720725" cy="1079500"/>
          </a:xfrm>
          <a:custGeom>
            <a:avLst/>
            <a:gdLst>
              <a:gd name="T0" fmla="*/ 0 w 454"/>
              <a:gd name="T1" fmla="*/ 0 h 680"/>
              <a:gd name="T2" fmla="*/ 2147483647 w 454"/>
              <a:gd name="T3" fmla="*/ 2147483647 h 680"/>
              <a:gd name="T4" fmla="*/ 2147483647 w 454"/>
              <a:gd name="T5" fmla="*/ 2147483647 h 6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54" h="680">
                <a:moveTo>
                  <a:pt x="0" y="0"/>
                </a:moveTo>
                <a:cubicBezTo>
                  <a:pt x="182" y="34"/>
                  <a:pt x="364" y="68"/>
                  <a:pt x="409" y="181"/>
                </a:cubicBezTo>
                <a:cubicBezTo>
                  <a:pt x="454" y="294"/>
                  <a:pt x="363" y="487"/>
                  <a:pt x="273" y="680"/>
                </a:cubicBezTo>
              </a:path>
            </a:pathLst>
          </a:custGeom>
          <a:noFill/>
          <a:ln w="28575" cap="sq" cmpd="sng">
            <a:solidFill>
              <a:srgbClr val="FF0000"/>
            </a:solidFill>
            <a:prstDash val="solid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3789" name="Group 13"/>
          <p:cNvGrpSpPr>
            <a:grpSpLocks/>
          </p:cNvGrpSpPr>
          <p:nvPr/>
        </p:nvGrpSpPr>
        <p:grpSpPr bwMode="auto">
          <a:xfrm>
            <a:off x="5076825" y="2436813"/>
            <a:ext cx="3527425" cy="366712"/>
            <a:chOff x="3198" y="1535"/>
            <a:chExt cx="2222" cy="231"/>
          </a:xfrm>
        </p:grpSpPr>
        <p:sp>
          <p:nvSpPr>
            <p:cNvPr id="50191" name="Line 14"/>
            <p:cNvSpPr>
              <a:spLocks noChangeShapeType="1"/>
            </p:cNvSpPr>
            <p:nvPr/>
          </p:nvSpPr>
          <p:spPr bwMode="auto">
            <a:xfrm>
              <a:off x="3198" y="1661"/>
              <a:ext cx="817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50192" name="Text Box 15"/>
            <p:cNvSpPr txBox="1">
              <a:spLocks noChangeArrowheads="1"/>
            </p:cNvSpPr>
            <p:nvPr/>
          </p:nvSpPr>
          <p:spPr bwMode="auto">
            <a:xfrm>
              <a:off x="4059" y="1535"/>
              <a:ext cx="1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rgbClr val="FF0000"/>
                  </a:solidFill>
                  <a:latin typeface="Arial" charset="0"/>
                </a:rPr>
                <a:t>I am I am</a:t>
              </a:r>
              <a:r>
                <a:rPr lang="en-US" altLang="zh-CN" smtClean="0">
                  <a:latin typeface="Arial" charset="0"/>
                </a:rPr>
                <a:t> </a:t>
              </a:r>
              <a:r>
                <a:rPr lang="en-US" altLang="zh-CN" smtClean="0">
                  <a:solidFill>
                    <a:srgbClr val="FF0000"/>
                  </a:solidFill>
                  <a:latin typeface="Arial" charset="0"/>
                </a:rPr>
                <a:t>Tony</a:t>
              </a:r>
            </a:p>
          </p:txBody>
        </p:sp>
      </p:grpSp>
      <p:sp>
        <p:nvSpPr>
          <p:cNvPr id="203792" name="Freeform 16"/>
          <p:cNvSpPr>
            <a:spLocks/>
          </p:cNvSpPr>
          <p:nvPr/>
        </p:nvSpPr>
        <p:spPr bwMode="auto">
          <a:xfrm>
            <a:off x="3492500" y="3716338"/>
            <a:ext cx="971550" cy="719137"/>
          </a:xfrm>
          <a:custGeom>
            <a:avLst/>
            <a:gdLst>
              <a:gd name="T0" fmla="*/ 0 w 612"/>
              <a:gd name="T1" fmla="*/ 0 h 1407"/>
              <a:gd name="T2" fmla="*/ 2147483647 w 612"/>
              <a:gd name="T3" fmla="*/ 2147483647 h 1407"/>
              <a:gd name="T4" fmla="*/ 2147483647 w 612"/>
              <a:gd name="T5" fmla="*/ 2147483647 h 14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12" h="1407">
                <a:moveTo>
                  <a:pt x="0" y="0"/>
                </a:moveTo>
                <a:cubicBezTo>
                  <a:pt x="238" y="155"/>
                  <a:pt x="476" y="311"/>
                  <a:pt x="544" y="545"/>
                </a:cubicBezTo>
                <a:cubicBezTo>
                  <a:pt x="612" y="779"/>
                  <a:pt x="510" y="1093"/>
                  <a:pt x="408" y="1407"/>
                </a:cubicBezTo>
              </a:path>
            </a:pathLst>
          </a:custGeom>
          <a:noFill/>
          <a:ln w="28575" cap="sq" cmpd="sng">
            <a:solidFill>
              <a:srgbClr val="FF0000"/>
            </a:solidFill>
            <a:prstDash val="solid"/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03793" name="Group 17"/>
          <p:cNvGrpSpPr>
            <a:grpSpLocks/>
          </p:cNvGrpSpPr>
          <p:nvPr/>
        </p:nvGrpSpPr>
        <p:grpSpPr bwMode="auto">
          <a:xfrm>
            <a:off x="6156325" y="4868863"/>
            <a:ext cx="2881313" cy="366712"/>
            <a:chOff x="3878" y="3067"/>
            <a:chExt cx="1815" cy="231"/>
          </a:xfrm>
        </p:grpSpPr>
        <p:sp>
          <p:nvSpPr>
            <p:cNvPr id="50189" name="Line 18"/>
            <p:cNvSpPr>
              <a:spLocks noChangeShapeType="1"/>
            </p:cNvSpPr>
            <p:nvPr/>
          </p:nvSpPr>
          <p:spPr bwMode="auto">
            <a:xfrm>
              <a:off x="3878" y="3207"/>
              <a:ext cx="454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50190" name="Text Box 19"/>
            <p:cNvSpPr txBox="1">
              <a:spLocks noChangeArrowheads="1"/>
            </p:cNvSpPr>
            <p:nvPr/>
          </p:nvSpPr>
          <p:spPr bwMode="auto">
            <a:xfrm>
              <a:off x="4332" y="3067"/>
              <a:ext cx="1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mtClean="0">
                  <a:solidFill>
                    <a:srgbClr val="FF0000"/>
                  </a:solidFill>
                  <a:latin typeface="Arial" charset="0"/>
                </a:rPr>
                <a:t>How do you do?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2" grpId="0" animBg="1"/>
      <p:bldP spid="203783" grpId="0" animBg="1"/>
      <p:bldP spid="203784" grpId="0" animBg="1"/>
      <p:bldP spid="203788" grpId="0" animBg="1"/>
      <p:bldP spid="20379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7DCD4C-175E-4947-8922-2C5684E245FA}" type="slidenum">
              <a:rPr lang="en-US" altLang="zh-CN"/>
              <a:pPr eaLnBrk="1" hangingPunct="1"/>
              <a:t>48</a:t>
            </a:fld>
            <a:endParaRPr lang="en-US" altLang="zh-CN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b="1" smtClean="0"/>
              <a:t>继承关系中对成员的访问（最近匹配原则）</a:t>
            </a:r>
            <a:r>
              <a:rPr lang="zh-CN" altLang="en-US" smtClean="0"/>
              <a:t> 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863" y="758825"/>
            <a:ext cx="8229600" cy="29511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（</a:t>
            </a:r>
            <a:r>
              <a:rPr lang="en-US" altLang="zh-CN" smtClean="0"/>
              <a:t>1</a:t>
            </a:r>
            <a:r>
              <a:rPr lang="zh-CN" altLang="en-US" smtClean="0"/>
              <a:t>）在子类中访问属性和方法时将优先查找自己定义的属性和方法。如果该成员在本类存在，则使用本类的，否则，按照继承层次的顺序到其祖先类查找。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（</a:t>
            </a:r>
            <a:r>
              <a:rPr lang="en-US" altLang="zh-CN" smtClean="0"/>
              <a:t>2</a:t>
            </a:r>
            <a:r>
              <a:rPr lang="zh-CN" altLang="en-US" smtClean="0"/>
              <a:t>）</a:t>
            </a:r>
            <a:r>
              <a:rPr lang="en-US" altLang="zh-CN" smtClean="0"/>
              <a:t>this</a:t>
            </a:r>
            <a:r>
              <a:rPr lang="zh-CN" altLang="en-US" smtClean="0"/>
              <a:t>关键字特指本类的对象引用，使用</a:t>
            </a:r>
            <a:r>
              <a:rPr lang="en-US" altLang="zh-CN" smtClean="0"/>
              <a:t>this</a:t>
            </a:r>
            <a:r>
              <a:rPr lang="zh-CN" altLang="en-US" smtClean="0"/>
              <a:t>访问成员则首先在本类中查找，如果没有，则到父类逐层向上找。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（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r>
              <a:rPr lang="en-US" altLang="zh-CN" smtClean="0"/>
              <a:t>super</a:t>
            </a:r>
            <a:r>
              <a:rPr lang="zh-CN" altLang="en-US" smtClean="0"/>
              <a:t>特指访问父类的成员，使用</a:t>
            </a:r>
            <a:r>
              <a:rPr lang="en-US" altLang="zh-CN" smtClean="0"/>
              <a:t>super</a:t>
            </a:r>
            <a:r>
              <a:rPr lang="zh-CN" altLang="en-US" smtClean="0"/>
              <a:t>首先到直接父类查找匹配成员，如果未找到，再逐层向上到祖先类查找</a:t>
            </a:r>
          </a:p>
        </p:txBody>
      </p:sp>
      <p:pic>
        <p:nvPicPr>
          <p:cNvPr id="706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3571875"/>
            <a:ext cx="751205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0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终止继承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zh-CN" altLang="en-US" sz="2800" b="1" smtClean="0"/>
              <a:t>出于安全性方面的考虑，要避免子类继承超类的某个方法，可以使用“</a:t>
            </a:r>
            <a:r>
              <a:rPr lang="en-US" altLang="zh-CN" sz="2800" b="1" smtClean="0"/>
              <a:t>final”</a:t>
            </a:r>
            <a:r>
              <a:rPr lang="zh-CN" altLang="en-US" sz="2800" b="1" smtClean="0"/>
              <a:t>关键字来使继承终止。 这样使此方法不会在子类中被覆盖（即子类中不能有和此方法同名的方法）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sz="1600" b="1" smtClean="0"/>
          </a:p>
          <a:p>
            <a:pPr marL="0" indent="0" algn="just" eaLnBrk="1" hangingPunct="1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800" b="1" smtClean="0"/>
              <a:t>不能被继承的类称为</a:t>
            </a:r>
            <a:r>
              <a:rPr lang="zh-CN" altLang="en-US" sz="2800" b="1" smtClean="0">
                <a:solidFill>
                  <a:schemeClr val="hlink"/>
                </a:solidFill>
              </a:rPr>
              <a:t>最终类</a:t>
            </a:r>
            <a:r>
              <a:rPr lang="zh-CN" altLang="en-US" sz="2800" b="1" smtClean="0"/>
              <a:t>。</a:t>
            </a:r>
          </a:p>
          <a:p>
            <a:pPr marL="0" indent="0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b="1" smtClean="0"/>
              <a:t>            如：</a:t>
            </a:r>
            <a:r>
              <a:rPr lang="en-US" altLang="zh-CN" sz="2800" b="1" smtClean="0"/>
              <a:t>final class Last;    </a:t>
            </a:r>
          </a:p>
          <a:p>
            <a:pPr marL="0" indent="0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endParaRPr lang="zh-CN" altLang="en-US" sz="1400" b="1" smtClean="0"/>
          </a:p>
          <a:p>
            <a:pPr marL="0" indent="0" algn="just" eaLnBrk="1" hangingPunct="1">
              <a:spcBef>
                <a:spcPct val="0"/>
              </a:spcBef>
              <a:buFont typeface="Wingdings" pitchFamily="2" charset="2"/>
              <a:buChar char="Ø"/>
              <a:defRPr/>
            </a:pPr>
            <a:r>
              <a:rPr lang="zh-CN" altLang="en-US" sz="2800" b="1" smtClean="0"/>
              <a:t>用</a:t>
            </a:r>
            <a:r>
              <a:rPr lang="en-US" altLang="zh-CN" sz="2800" b="1" smtClean="0"/>
              <a:t>final</a:t>
            </a:r>
            <a:r>
              <a:rPr lang="zh-CN" altLang="en-US" sz="2800" b="1" smtClean="0"/>
              <a:t>说明的成员方法为</a:t>
            </a:r>
            <a:r>
              <a:rPr lang="zh-CN" altLang="en-US" sz="2800" b="1" smtClean="0">
                <a:solidFill>
                  <a:schemeClr val="hlink"/>
                </a:solidFill>
              </a:rPr>
              <a:t>最终方法</a:t>
            </a:r>
            <a:r>
              <a:rPr lang="zh-CN" altLang="en-US" sz="2800" b="1" smtClean="0"/>
              <a:t>。</a:t>
            </a:r>
          </a:p>
          <a:p>
            <a:pPr marL="0" indent="0" algn="just" eaLnBrk="1" hangingPunct="1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b="1" smtClean="0"/>
              <a:t>         如：</a:t>
            </a:r>
            <a:r>
              <a:rPr lang="en-US" altLang="zh-CN" sz="2800" b="1" smtClean="0"/>
              <a:t>public final void printsuper( )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0"/>
            <a:ext cx="7772400" cy="692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900" b="1" dirty="0" smtClean="0">
                <a:cs typeface="+mj-cs"/>
              </a:rPr>
              <a:t>4.1 </a:t>
            </a:r>
            <a:r>
              <a:rPr lang="zh-CN" altLang="en-US" sz="3900" b="1" dirty="0" smtClean="0">
                <a:cs typeface="+mj-cs"/>
              </a:rPr>
              <a:t>封装性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>
                <a:solidFill>
                  <a:schemeClr val="hlink"/>
                </a:solidFill>
              </a:rPr>
              <a:t>目的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zh-CN" altLang="en-US" b="1" smtClean="0"/>
              <a:t>限制在类的外部对类内部成员进行访问，只通过公共接口来访问类的成员数据。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zh-CN" altLang="en-US" b="1" smtClean="0"/>
              <a:t>屏蔽细节：这是程序设计的基本思想方法，便于程序功能的扩展和程序的维护。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b="1" smtClean="0"/>
          </a:p>
          <a:p>
            <a:pPr eaLnBrk="1" hangingPunct="1">
              <a:lnSpc>
                <a:spcPct val="8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>
                <a:solidFill>
                  <a:schemeClr val="hlink"/>
                </a:solidFill>
              </a:rPr>
              <a:t>封装类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zh-CN" altLang="en-US" b="1" smtClean="0">
                <a:solidFill>
                  <a:srgbClr val="0000CC"/>
                </a:solidFill>
              </a:rPr>
              <a:t>大多数变量都是私有的</a:t>
            </a:r>
            <a:r>
              <a:rPr lang="zh-CN" altLang="en-US" b="1" smtClean="0"/>
              <a:t>，变量通过他们自己类的方法修改</a:t>
            </a:r>
            <a:r>
              <a:rPr lang="en-US" altLang="zh-CN" b="1" smtClean="0"/>
              <a:t>,</a:t>
            </a:r>
            <a:r>
              <a:rPr lang="zh-CN" altLang="en-US" b="1" smtClean="0"/>
              <a:t>其它类都只与一个类中很少的几部分接口；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zh-CN" altLang="en-US" b="1" smtClean="0"/>
              <a:t>若变量或方法为公有，它就是接口的一部分，其它类可以访问它；若为私有，它是实现的一部分，只有类自己的成员可以访问它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测试类的继承关系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在</a:t>
            </a:r>
            <a:r>
              <a:rPr lang="en-US" altLang="zh-CN" sz="2800" b="1" smtClean="0"/>
              <a:t>java</a:t>
            </a:r>
            <a:r>
              <a:rPr lang="zh-CN" altLang="en-US" sz="2800" b="1" smtClean="0"/>
              <a:t>中，类一次只能继承一个超类</a:t>
            </a:r>
          </a:p>
          <a:p>
            <a:pPr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endParaRPr lang="zh-CN" altLang="en-US" sz="2800" b="1" smtClean="0"/>
          </a:p>
          <a:p>
            <a:pPr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使用“是一个（</a:t>
            </a:r>
            <a:r>
              <a:rPr lang="en-US" altLang="zh-CN" sz="2800" b="1" smtClean="0"/>
              <a:t>is a</a:t>
            </a:r>
            <a:r>
              <a:rPr lang="zh-CN" altLang="en-US" sz="2800" b="1" smtClean="0"/>
              <a:t>）短语验证继承”</a:t>
            </a:r>
          </a:p>
          <a:p>
            <a:pPr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例如：</a:t>
            </a:r>
            <a:r>
              <a:rPr lang="en-US" altLang="zh-CN" sz="2800" b="1" smtClean="0"/>
              <a:t>Person</a:t>
            </a:r>
            <a:r>
              <a:rPr lang="zh-CN" altLang="en-US" sz="2800" b="1" smtClean="0"/>
              <a:t>和</a:t>
            </a:r>
            <a:r>
              <a:rPr lang="en-US" altLang="zh-CN" sz="2800" b="1" smtClean="0"/>
              <a:t>Student</a:t>
            </a:r>
            <a:r>
              <a:rPr lang="zh-CN" altLang="en-US" sz="2800" b="1" smtClean="0"/>
              <a:t>继承是正确的，因为一个</a:t>
            </a:r>
            <a:r>
              <a:rPr lang="en-US" altLang="zh-CN" sz="2800" b="1" smtClean="0"/>
              <a:t>Student</a:t>
            </a:r>
            <a:r>
              <a:rPr lang="zh-CN" altLang="en-US" sz="2800" b="1" smtClean="0"/>
              <a:t>是一个</a:t>
            </a:r>
            <a:r>
              <a:rPr lang="en-US" altLang="zh-CN" sz="2800" b="1" smtClean="0"/>
              <a:t>Person</a:t>
            </a:r>
            <a:r>
              <a:rPr lang="zh-CN" altLang="en-US" sz="2800" b="1" smtClean="0"/>
              <a:t>，即</a:t>
            </a:r>
            <a:r>
              <a:rPr lang="en-US" altLang="zh-CN" sz="2800" b="1" smtClean="0"/>
              <a:t>Studen is a Person</a:t>
            </a:r>
          </a:p>
          <a:p>
            <a:pPr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endParaRPr lang="en-US" altLang="zh-CN" sz="2800" b="1" smtClean="0"/>
          </a:p>
          <a:p>
            <a:pPr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注：类只有用</a:t>
            </a:r>
            <a:r>
              <a:rPr lang="en-US" altLang="zh-CN" sz="2800" b="1" smtClean="0"/>
              <a:t>public</a:t>
            </a:r>
            <a:r>
              <a:rPr lang="zh-CN" altLang="en-US" sz="2800" b="1" smtClean="0"/>
              <a:t>、</a:t>
            </a:r>
            <a:r>
              <a:rPr lang="en-US" altLang="zh-CN" sz="2800" b="1" smtClean="0"/>
              <a:t>final</a:t>
            </a:r>
            <a:r>
              <a:rPr lang="zh-CN" altLang="en-US" sz="2800" b="1" smtClean="0"/>
              <a:t>或缺省定义，如果用</a:t>
            </a:r>
            <a:r>
              <a:rPr lang="en-US" altLang="zh-CN" sz="2800" b="1" smtClean="0"/>
              <a:t>final</a:t>
            </a:r>
            <a:r>
              <a:rPr lang="zh-CN" altLang="en-US" sz="2800" b="1" smtClean="0"/>
              <a:t>定义的类则不能被继承。</a:t>
            </a:r>
            <a:endParaRPr lang="en-US" altLang="zh-CN" sz="2800" b="1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小节安排</a:t>
            </a:r>
          </a:p>
        </p:txBody>
      </p:sp>
      <p:sp>
        <p:nvSpPr>
          <p:cNvPr id="54275" name="AutoShape 151"/>
          <p:cNvSpPr>
            <a:spLocks noChangeArrowheads="1"/>
          </p:cNvSpPr>
          <p:nvPr/>
        </p:nvSpPr>
        <p:spPr bwMode="auto">
          <a:xfrm>
            <a:off x="7529513" y="3078163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54276" name="Rectangle 116"/>
          <p:cNvSpPr>
            <a:spLocks noChangeArrowheads="1"/>
          </p:cNvSpPr>
          <p:nvPr/>
        </p:nvSpPr>
        <p:spPr bwMode="auto">
          <a:xfrm>
            <a:off x="2733675" y="262890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7" name="Text Box 119"/>
          <p:cNvSpPr txBox="1">
            <a:spLocks noChangeArrowheads="1"/>
          </p:cNvSpPr>
          <p:nvPr/>
        </p:nvSpPr>
        <p:spPr bwMode="auto">
          <a:xfrm flipH="1">
            <a:off x="1314450" y="900113"/>
            <a:ext cx="457200" cy="5443537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000" b="1" smtClean="0"/>
          </a:p>
          <a:p>
            <a:pPr>
              <a:defRPr/>
            </a:pPr>
            <a:r>
              <a:rPr lang="zh-CN" altLang="en-US" sz="2000" b="1" smtClean="0"/>
              <a:t>类的封装性</a:t>
            </a:r>
            <a:endParaRPr lang="en-US" altLang="zh-CN" sz="2000" b="1" smtClean="0"/>
          </a:p>
          <a:p>
            <a:pPr>
              <a:defRPr/>
            </a:pPr>
            <a:r>
              <a:rPr lang="zh-CN" altLang="en-US" sz="2000" b="1" smtClean="0"/>
              <a:t>、继承性</a:t>
            </a:r>
            <a:endParaRPr lang="en-US" altLang="zh-CN" sz="2000" b="1" smtClean="0"/>
          </a:p>
          <a:p>
            <a:pPr>
              <a:defRPr/>
            </a:pPr>
            <a:r>
              <a:rPr lang="zh-CN" altLang="en-US" sz="2000" b="1" smtClean="0"/>
              <a:t>、多态性与接口</a:t>
            </a:r>
          </a:p>
        </p:txBody>
      </p:sp>
      <p:sp>
        <p:nvSpPr>
          <p:cNvPr id="54278" name="Rectangle 121"/>
          <p:cNvSpPr>
            <a:spLocks noChangeArrowheads="1"/>
          </p:cNvSpPr>
          <p:nvPr/>
        </p:nvSpPr>
        <p:spPr bwMode="auto">
          <a:xfrm>
            <a:off x="2733675" y="20796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9" name="Text Box 124"/>
          <p:cNvSpPr txBox="1">
            <a:spLocks noChangeArrowheads="1"/>
          </p:cNvSpPr>
          <p:nvPr/>
        </p:nvSpPr>
        <p:spPr bwMode="auto">
          <a:xfrm>
            <a:off x="3213100" y="1927225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4.1</a:t>
            </a:r>
            <a:r>
              <a:rPr kumimoji="0" lang="zh-CN" altLang="en-US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</a:t>
            </a:r>
            <a:r>
              <a:rPr lang="zh-CN" altLang="en-US" sz="1600" b="1" smtClean="0"/>
              <a:t>封装性</a:t>
            </a:r>
            <a:endParaRPr lang="zh-CN" altLang="en-US" sz="1600" smtClean="0">
              <a:solidFill>
                <a:schemeClr val="tx2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54280" name="Text Box 129"/>
          <p:cNvSpPr txBox="1">
            <a:spLocks noChangeArrowheads="1"/>
          </p:cNvSpPr>
          <p:nvPr/>
        </p:nvSpPr>
        <p:spPr bwMode="auto">
          <a:xfrm>
            <a:off x="3224213" y="2476500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4.2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继承性</a:t>
            </a:r>
          </a:p>
          <a:p>
            <a:pPr algn="just" eaLnBrk="0" hangingPunct="0">
              <a:defRPr/>
            </a:pPr>
            <a:endParaRPr lang="zh-CN" altLang="en-US" sz="1600" b="1" smtClean="0"/>
          </a:p>
          <a:p>
            <a:pPr algn="just" eaLnBrk="0" hangingPunct="0">
              <a:defRPr/>
            </a:pPr>
            <a:endParaRPr kumimoji="0" lang="zh-CN" altLang="en-US" sz="1600" smtClean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4281" name="Rectangle 136"/>
          <p:cNvSpPr>
            <a:spLocks noChangeArrowheads="1"/>
          </p:cNvSpPr>
          <p:nvPr/>
        </p:nvSpPr>
        <p:spPr bwMode="auto">
          <a:xfrm>
            <a:off x="1814513" y="3635375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54282" name="Rectangle 138"/>
          <p:cNvSpPr>
            <a:spLocks noChangeArrowheads="1"/>
          </p:cNvSpPr>
          <p:nvPr/>
        </p:nvSpPr>
        <p:spPr bwMode="auto">
          <a:xfrm>
            <a:off x="2741613" y="3198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3" name="Text Box 139"/>
          <p:cNvSpPr txBox="1">
            <a:spLocks noChangeArrowheads="1"/>
          </p:cNvSpPr>
          <p:nvPr/>
        </p:nvSpPr>
        <p:spPr bwMode="auto">
          <a:xfrm>
            <a:off x="3198813" y="3046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4.3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多态性</a:t>
            </a:r>
            <a:endParaRPr lang="en-US" altLang="zh-CN" sz="1600" b="1" smtClean="0"/>
          </a:p>
          <a:p>
            <a:pPr>
              <a:defRPr/>
            </a:pPr>
            <a:endParaRPr lang="zh-CN" altLang="en-US" sz="1600" b="1" smtClean="0"/>
          </a:p>
        </p:txBody>
      </p:sp>
      <p:sp>
        <p:nvSpPr>
          <p:cNvPr id="54284" name="Rectangle 143"/>
          <p:cNvSpPr>
            <a:spLocks noChangeArrowheads="1"/>
          </p:cNvSpPr>
          <p:nvPr/>
        </p:nvSpPr>
        <p:spPr bwMode="auto">
          <a:xfrm>
            <a:off x="2741613" y="37560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5" name="Text Box 144"/>
          <p:cNvSpPr txBox="1">
            <a:spLocks noChangeArrowheads="1"/>
          </p:cNvSpPr>
          <p:nvPr/>
        </p:nvSpPr>
        <p:spPr bwMode="auto">
          <a:xfrm>
            <a:off x="3198813" y="36036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4.4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抽象类</a:t>
            </a:r>
          </a:p>
        </p:txBody>
      </p:sp>
      <p:sp>
        <p:nvSpPr>
          <p:cNvPr id="54286" name="Rectangle 123"/>
          <p:cNvSpPr>
            <a:spLocks noChangeArrowheads="1"/>
          </p:cNvSpPr>
          <p:nvPr/>
        </p:nvSpPr>
        <p:spPr bwMode="auto">
          <a:xfrm>
            <a:off x="2657475" y="1784350"/>
            <a:ext cx="76200" cy="3613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54287" name="Rectangle 116"/>
          <p:cNvSpPr>
            <a:spLocks noChangeArrowheads="1"/>
          </p:cNvSpPr>
          <p:nvPr/>
        </p:nvSpPr>
        <p:spPr bwMode="auto">
          <a:xfrm>
            <a:off x="2736850" y="4414838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8" name="Text Box 129"/>
          <p:cNvSpPr txBox="1">
            <a:spLocks noChangeArrowheads="1"/>
          </p:cNvSpPr>
          <p:nvPr/>
        </p:nvSpPr>
        <p:spPr bwMode="auto">
          <a:xfrm>
            <a:off x="3249613" y="4262438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4.5</a:t>
            </a:r>
            <a:r>
              <a:rPr kumimoji="0" lang="zh-CN" altLang="en-US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</a:t>
            </a:r>
            <a:r>
              <a:rPr lang="zh-CN" altLang="en-US" sz="1600" b="1" smtClean="0"/>
              <a:t>接口</a:t>
            </a:r>
          </a:p>
          <a:p>
            <a:pPr eaLnBrk="1" hangingPunct="1">
              <a:defRPr/>
            </a:pPr>
            <a:endParaRPr lang="zh-CN" altLang="en-US" sz="1600" b="1" smtClean="0"/>
          </a:p>
          <a:p>
            <a:pPr algn="just">
              <a:defRPr/>
            </a:pPr>
            <a:endParaRPr kumimoji="0" lang="zh-CN" altLang="en-US" sz="1600" smtClean="0">
              <a:solidFill>
                <a:schemeClr val="tx2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54289" name="Rectangle 138"/>
          <p:cNvSpPr>
            <a:spLocks noChangeArrowheads="1"/>
          </p:cNvSpPr>
          <p:nvPr/>
        </p:nvSpPr>
        <p:spPr bwMode="auto">
          <a:xfrm>
            <a:off x="2733675" y="498475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90" name="Text Box 139"/>
          <p:cNvSpPr txBox="1">
            <a:spLocks noChangeArrowheads="1"/>
          </p:cNvSpPr>
          <p:nvPr/>
        </p:nvSpPr>
        <p:spPr bwMode="auto">
          <a:xfrm>
            <a:off x="3224213" y="4832350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4.6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内部类</a:t>
            </a:r>
          </a:p>
          <a:p>
            <a:pPr algn="just" eaLnBrk="0" hangingPunct="0">
              <a:defRPr/>
            </a:pPr>
            <a:endParaRPr lang="zh-CN" altLang="en-US" sz="1600" smtClean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7938"/>
            <a:ext cx="7772400" cy="6921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900" b="1" smtClean="0"/>
              <a:t>4.3 </a:t>
            </a:r>
            <a:r>
              <a:rPr lang="zh-CN" altLang="en-US" sz="3900" b="1" smtClean="0"/>
              <a:t>多态性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多态性是指同一个名字的若干个方法，有不同的实现（即方法体中的代码不一样）。</a:t>
            </a:r>
          </a:p>
          <a:p>
            <a:pPr marL="0" indent="0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多态的两种表现形式：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2600" b="1" smtClean="0"/>
              <a:t>（</a:t>
            </a:r>
            <a:r>
              <a:rPr lang="en-US" altLang="zh-CN" sz="2600" b="1" smtClean="0"/>
              <a:t>1</a:t>
            </a:r>
            <a:r>
              <a:rPr lang="zh-CN" altLang="en-US" sz="2600" b="1" smtClean="0"/>
              <a:t>） 同一类中的方法多态，称为</a:t>
            </a:r>
            <a:r>
              <a:rPr lang="zh-CN" altLang="en-US" sz="2600" b="1" smtClean="0">
                <a:solidFill>
                  <a:schemeClr val="hlink"/>
                </a:solidFill>
              </a:rPr>
              <a:t>方法重载</a:t>
            </a:r>
            <a:r>
              <a:rPr lang="en-US" altLang="zh-CN" sz="2600" b="1" smtClean="0">
                <a:solidFill>
                  <a:schemeClr val="hlink"/>
                </a:solidFill>
              </a:rPr>
              <a:t>overloading(</a:t>
            </a:r>
            <a:r>
              <a:rPr lang="zh-CN" altLang="en-US" sz="2600" b="1" smtClean="0">
                <a:solidFill>
                  <a:schemeClr val="hlink"/>
                </a:solidFill>
              </a:rPr>
              <a:t>静态多态性</a:t>
            </a:r>
            <a:r>
              <a:rPr lang="en-US" altLang="zh-CN" sz="2600" b="1" smtClean="0">
                <a:solidFill>
                  <a:schemeClr val="hlink"/>
                </a:solidFill>
              </a:rPr>
              <a:t>)</a:t>
            </a:r>
            <a:r>
              <a:rPr lang="zh-CN" altLang="en-US" sz="2600" b="1" smtClean="0"/>
              <a:t>：同一类中允许多个同名方法，区分要点：</a:t>
            </a:r>
            <a:r>
              <a:rPr lang="zh-CN" altLang="en-US" sz="2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参数的个数不同</a:t>
            </a:r>
            <a:r>
              <a:rPr lang="zh-CN" altLang="en-US" sz="2600" smtClean="0"/>
              <a:t>，或者是</a:t>
            </a:r>
            <a:r>
              <a:rPr lang="zh-CN" altLang="en-US" sz="2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参数类型不同</a:t>
            </a:r>
            <a:r>
              <a:rPr lang="zh-CN" altLang="en-US" sz="2600" smtClean="0"/>
              <a:t>，或者是</a:t>
            </a:r>
            <a:r>
              <a:rPr lang="zh-CN" altLang="en-US" sz="26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参数的顺序不同</a:t>
            </a:r>
            <a:endParaRPr lang="zh-CN" altLang="en-US" sz="2600" b="1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zh-CN" altLang="en-US" sz="2600" b="1" smtClean="0"/>
              <a:t>（</a:t>
            </a:r>
            <a:r>
              <a:rPr lang="en-US" altLang="zh-CN" sz="2600" b="1" smtClean="0"/>
              <a:t>2</a:t>
            </a:r>
            <a:r>
              <a:rPr lang="zh-CN" altLang="en-US" sz="2600" b="1" smtClean="0"/>
              <a:t>） 子类对父类方法的重新定义，称为</a:t>
            </a:r>
            <a:r>
              <a:rPr lang="zh-CN" altLang="en-US" sz="2600" b="1" smtClean="0">
                <a:solidFill>
                  <a:schemeClr val="hlink"/>
                </a:solidFill>
              </a:rPr>
              <a:t>方法覆盖</a:t>
            </a:r>
            <a:r>
              <a:rPr lang="en-US" altLang="zh-CN" sz="2600" b="1" smtClean="0">
                <a:solidFill>
                  <a:schemeClr val="hlink"/>
                </a:solidFill>
              </a:rPr>
              <a:t>overriding (</a:t>
            </a:r>
            <a:r>
              <a:rPr lang="zh-CN" altLang="en-US" sz="2600" b="1" smtClean="0">
                <a:solidFill>
                  <a:schemeClr val="hlink"/>
                </a:solidFill>
              </a:rPr>
              <a:t>动态多态性</a:t>
            </a:r>
            <a:r>
              <a:rPr lang="en-US" altLang="zh-CN" sz="2600" b="1" smtClean="0">
                <a:solidFill>
                  <a:schemeClr val="hlink"/>
                </a:solidFill>
              </a:rPr>
              <a:t>) </a:t>
            </a:r>
            <a:r>
              <a:rPr lang="zh-CN" altLang="en-US" sz="2600" b="1" smtClean="0"/>
              <a:t>：方法名、返回值和参数形态完全一样。</a:t>
            </a:r>
            <a:endParaRPr lang="zh-CN" altLang="en-US" sz="260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DDDCD3-DD8F-48DD-B5A5-C8ADCA4C7921}" type="slidenum">
              <a:rPr lang="en-US" altLang="zh-CN"/>
              <a:pPr eaLnBrk="1" hangingPunct="1"/>
              <a:t>53</a:t>
            </a:fld>
            <a:endParaRPr lang="en-US" altLang="zh-CN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smtClean="0"/>
              <a:t>Java</a:t>
            </a:r>
            <a:r>
              <a:rPr lang="zh-CN" altLang="en-US" b="1" smtClean="0"/>
              <a:t>标准输出方法的重载</a:t>
            </a:r>
          </a:p>
        </p:txBody>
      </p:sp>
      <p:graphicFrame>
        <p:nvGraphicFramePr>
          <p:cNvPr id="5632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17525" y="782638"/>
          <a:ext cx="8108950" cy="576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位图图像" r:id="rId4" imgW="8276190" imgH="5428571" progId="Paint.Picture">
                  <p:embed/>
                </p:oleObj>
              </mc:Choice>
              <mc:Fallback>
                <p:oleObj name="位图图像" r:id="rId4" imgW="8276190" imgH="5428571" progId="Paint.Picture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782638"/>
                        <a:ext cx="8108950" cy="576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60325"/>
            <a:ext cx="8215312" cy="533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/>
              <a:t>例：下面程序中第</a:t>
            </a:r>
            <a:r>
              <a:rPr lang="en-US" altLang="zh-CN" sz="2800" b="1" smtClean="0"/>
              <a:t>4</a:t>
            </a:r>
            <a:r>
              <a:rPr lang="zh-CN" altLang="en-US" sz="2800" b="1" smtClean="0"/>
              <a:t>行调用哪一行的</a:t>
            </a:r>
            <a:r>
              <a:rPr lang="en-US" altLang="zh-CN" sz="2800" b="1" smtClean="0"/>
              <a:t>show</a:t>
            </a:r>
            <a:r>
              <a:rPr lang="zh-CN" altLang="en-US" sz="2800" b="1" smtClean="0"/>
              <a:t>方法？</a:t>
            </a:r>
            <a:endParaRPr lang="en-US" altLang="zh-CN" sz="2800" b="1" smtClean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4225" y="981075"/>
            <a:ext cx="8107363" cy="5616575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public class Test{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public static void main(String argv[])  {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       Test t = new Test();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        t.show(1+3);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}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public void show(int Val1,int Val2){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        System.out.println(Val1+Val2);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}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public void show(int Val1) {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        System.out.println(Val1);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}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public void show(int Val1,int Val2,int Val3) {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        System.out.println(Val1+Val2+Val3);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}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}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225" y="981075"/>
            <a:ext cx="8107363" cy="5616575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public class Test{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public static void main(String argv[])  {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       Test t = new Test();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        t.show(1+3);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}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public void show(int Val1,int Val2){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        System.out.println(Val1+Val2);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}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public void show(int Val1) {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        System.out.println(Val1);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}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public void show(int Val1,int Val2,int Val3) {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        System.out.println(Val1+Val2+Val3);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   }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zh-CN"/>
              <a:t>}</a:t>
            </a:r>
          </a:p>
        </p:txBody>
      </p:sp>
      <p:sp>
        <p:nvSpPr>
          <p:cNvPr id="58371" name="Freeform 4"/>
          <p:cNvSpPr>
            <a:spLocks/>
          </p:cNvSpPr>
          <p:nvPr/>
        </p:nvSpPr>
        <p:spPr bwMode="auto">
          <a:xfrm>
            <a:off x="488950" y="2205038"/>
            <a:ext cx="1127125" cy="1919287"/>
          </a:xfrm>
          <a:custGeom>
            <a:avLst/>
            <a:gdLst>
              <a:gd name="T0" fmla="*/ 2147483647 w 769"/>
              <a:gd name="T1" fmla="*/ 2147483647 h 1209"/>
              <a:gd name="T2" fmla="*/ 2147483647 w 769"/>
              <a:gd name="T3" fmla="*/ 0 h 1209"/>
              <a:gd name="T4" fmla="*/ 2147483647 w 769"/>
              <a:gd name="T5" fmla="*/ 2147483647 h 1209"/>
              <a:gd name="T6" fmla="*/ 2147483647 w 769"/>
              <a:gd name="T7" fmla="*/ 2147483647 h 1209"/>
              <a:gd name="T8" fmla="*/ 2147483647 w 769"/>
              <a:gd name="T9" fmla="*/ 2147483647 h 1209"/>
              <a:gd name="T10" fmla="*/ 2147483647 w 769"/>
              <a:gd name="T11" fmla="*/ 2147483647 h 1209"/>
              <a:gd name="T12" fmla="*/ 2147483647 w 769"/>
              <a:gd name="T13" fmla="*/ 2147483647 h 1209"/>
              <a:gd name="T14" fmla="*/ 2147483647 w 769"/>
              <a:gd name="T15" fmla="*/ 2147483647 h 1209"/>
              <a:gd name="T16" fmla="*/ 2147483647 w 769"/>
              <a:gd name="T17" fmla="*/ 2147483647 h 1209"/>
              <a:gd name="T18" fmla="*/ 2147483647 w 769"/>
              <a:gd name="T19" fmla="*/ 2147483647 h 1209"/>
              <a:gd name="T20" fmla="*/ 2147483647 w 769"/>
              <a:gd name="T21" fmla="*/ 2147483647 h 1209"/>
              <a:gd name="T22" fmla="*/ 2147483647 w 769"/>
              <a:gd name="T23" fmla="*/ 2147483647 h 1209"/>
              <a:gd name="T24" fmla="*/ 2147483647 w 769"/>
              <a:gd name="T25" fmla="*/ 2147483647 h 1209"/>
              <a:gd name="T26" fmla="*/ 2147483647 w 769"/>
              <a:gd name="T27" fmla="*/ 2147483647 h 1209"/>
              <a:gd name="T28" fmla="*/ 2147483647 w 769"/>
              <a:gd name="T29" fmla="*/ 2147483647 h 1209"/>
              <a:gd name="T30" fmla="*/ 2147483647 w 769"/>
              <a:gd name="T31" fmla="*/ 2147483647 h 120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69"/>
              <a:gd name="T49" fmla="*/ 0 h 1209"/>
              <a:gd name="T50" fmla="*/ 769 w 769"/>
              <a:gd name="T51" fmla="*/ 1209 h 120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69" h="1209">
                <a:moveTo>
                  <a:pt x="769" y="30"/>
                </a:moveTo>
                <a:cubicBezTo>
                  <a:pt x="714" y="11"/>
                  <a:pt x="661" y="7"/>
                  <a:pt x="603" y="0"/>
                </a:cubicBezTo>
                <a:cubicBezTo>
                  <a:pt x="531" y="3"/>
                  <a:pt x="460" y="4"/>
                  <a:pt x="388" y="10"/>
                </a:cubicBezTo>
                <a:cubicBezTo>
                  <a:pt x="327" y="15"/>
                  <a:pt x="288" y="61"/>
                  <a:pt x="232" y="78"/>
                </a:cubicBezTo>
                <a:cubicBezTo>
                  <a:pt x="226" y="88"/>
                  <a:pt x="222" y="101"/>
                  <a:pt x="213" y="108"/>
                </a:cubicBezTo>
                <a:cubicBezTo>
                  <a:pt x="197" y="121"/>
                  <a:pt x="172" y="118"/>
                  <a:pt x="154" y="127"/>
                </a:cubicBezTo>
                <a:cubicBezTo>
                  <a:pt x="144" y="132"/>
                  <a:pt x="135" y="140"/>
                  <a:pt x="125" y="147"/>
                </a:cubicBezTo>
                <a:cubicBezTo>
                  <a:pt x="118" y="157"/>
                  <a:pt x="113" y="168"/>
                  <a:pt x="105" y="176"/>
                </a:cubicBezTo>
                <a:cubicBezTo>
                  <a:pt x="97" y="184"/>
                  <a:pt x="83" y="187"/>
                  <a:pt x="76" y="196"/>
                </a:cubicBezTo>
                <a:cubicBezTo>
                  <a:pt x="63" y="213"/>
                  <a:pt x="59" y="236"/>
                  <a:pt x="47" y="254"/>
                </a:cubicBezTo>
                <a:cubicBezTo>
                  <a:pt x="0" y="438"/>
                  <a:pt x="21" y="348"/>
                  <a:pt x="37" y="723"/>
                </a:cubicBezTo>
                <a:cubicBezTo>
                  <a:pt x="39" y="781"/>
                  <a:pt x="53" y="860"/>
                  <a:pt x="86" y="908"/>
                </a:cubicBezTo>
                <a:cubicBezTo>
                  <a:pt x="97" y="952"/>
                  <a:pt x="110" y="992"/>
                  <a:pt x="125" y="1035"/>
                </a:cubicBezTo>
                <a:cubicBezTo>
                  <a:pt x="130" y="1051"/>
                  <a:pt x="125" y="1071"/>
                  <a:pt x="135" y="1084"/>
                </a:cubicBezTo>
                <a:cubicBezTo>
                  <a:pt x="158" y="1114"/>
                  <a:pt x="190" y="1122"/>
                  <a:pt x="222" y="1133"/>
                </a:cubicBezTo>
                <a:cubicBezTo>
                  <a:pt x="301" y="1209"/>
                  <a:pt x="401" y="1191"/>
                  <a:pt x="506" y="1191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611188" y="60325"/>
            <a:ext cx="82153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例：下面程序中第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行调用哪一行的</a:t>
            </a: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show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方法？</a:t>
            </a:r>
            <a:endParaRPr lang="en-US" altLang="zh-CN" sz="2800" b="1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方法重载的原则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90600"/>
            <a:ext cx="8636000" cy="45593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800" b="1" smtClean="0"/>
              <a:t>方法名相同。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800" b="1" smtClean="0"/>
              <a:t>方法的参数类型、个数、顺序只要有一项不相同。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800" b="1" smtClean="0"/>
              <a:t>返回类型、修饰符可相同或不相同。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 </a:t>
            </a:r>
            <a:r>
              <a:rPr lang="en-US" altLang="zh-CN" b="1" smtClean="0"/>
              <a:t>public int area(int r)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  public float area(int h,float r)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  public float area(float h,int r)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smtClean="0"/>
              <a:t>  </a:t>
            </a:r>
            <a:r>
              <a:rPr lang="zh-CN" altLang="en-US" sz="2800" b="1" smtClean="0"/>
              <a:t>是正确的方法重载，而下面的则不是正确的方法重载：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zh-CN" altLang="en-US" b="1" smtClean="0"/>
              <a:t>  </a:t>
            </a:r>
            <a:r>
              <a:rPr lang="en-US" altLang="zh-CN" b="1" smtClean="0"/>
              <a:t>public int area(float h,float r)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 public float area(float h,float r)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zh-CN" altLang="en-US" sz="2800" b="1" smtClean="0"/>
              <a:t>构造方法也能重载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2000"/>
                                        <p:tgtEl>
                                          <p:spTgt spid="76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76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768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小题目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507412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smtClean="0"/>
              <a:t>下述哪一组方法，是一个类中方法重载的正确写法？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A)  int addValue( int a, int b ){return a+b;}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    float addValue ( float a, float b) {return a+b;}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B)  int addValue (int a, int b ){value=a+b; }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    float addValue ( int a, int b) {return (float)(a+b);}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C)  int addValue( int a, int b ){return a+1;}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    int addValue ( int a, int b) {return a+b;}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D)  int addValue( int a, int b ) {return a+b;}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    int addValue ( int x, int y ) {return x+y;}</a:t>
            </a:r>
            <a:endParaRPr lang="zh-CN" altLang="en-US" sz="280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小题目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341438"/>
            <a:ext cx="8507412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smtClean="0"/>
              <a:t>下述哪一组方法，是一个类中方法重载的正确写法？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>
                <a:solidFill>
                  <a:srgbClr val="0000CC"/>
                </a:solidFill>
              </a:rPr>
              <a:t>A)  int addValue( int a, int b ){return a+b;}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>
                <a:solidFill>
                  <a:srgbClr val="0000CC"/>
                </a:solidFill>
              </a:rPr>
              <a:t>      float addValue ( float a, float b) {return a+b;}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B)  int addValue (int a, int b ){value=a+b; }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    float addValue ( int a, int b) {return (float)(a+b);}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C)  int addValue( int a, int b ){return a+1;}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    int addValue ( int a, int b) {return a+b;}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D)  int addValue( int a, int b ) {return a+b;}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smtClean="0"/>
              <a:t>      int addValue ( int x, int y ) {return x+y;}</a:t>
            </a:r>
            <a:endParaRPr lang="zh-CN" altLang="en-US" sz="280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96838"/>
            <a:ext cx="7772400" cy="4889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600" b="1" smtClean="0"/>
              <a:t>激活重载的构造方法</a:t>
            </a:r>
            <a:endParaRPr lang="en-US" altLang="zh-CN" sz="2600" b="1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5183187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defRPr/>
            </a:pPr>
            <a:r>
              <a:rPr lang="zh-CN" altLang="en-US" b="1" smtClean="0"/>
              <a:t>在一个构造方法中可以利用另一个构造方法。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 typeface="Monotype Sorts" pitchFamily="6" charset="2"/>
              <a:buAutoNum type="arabicPeriod"/>
              <a:defRPr/>
            </a:pPr>
            <a:r>
              <a:rPr lang="en-US" altLang="zh-CN" sz="2000" b="1" smtClean="0"/>
              <a:t>class People{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 typeface="Monotype Sorts" pitchFamily="6" charset="2"/>
              <a:buAutoNum type="arabicPeriod"/>
              <a:defRPr/>
            </a:pPr>
            <a:r>
              <a:rPr lang="en-US" altLang="zh-CN" sz="2000" b="1" smtClean="0"/>
              <a:t>	private String name;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 typeface="Monotype Sorts" pitchFamily="6" charset="2"/>
              <a:buAutoNum type="arabicPeriod"/>
              <a:defRPr/>
            </a:pPr>
            <a:r>
              <a:rPr lang="en-US" altLang="zh-CN" sz="2000" b="1" smtClean="0"/>
              <a:t>	private int age;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 typeface="Monotype Sorts" pitchFamily="6" charset="2"/>
              <a:buAutoNum type="arabicPeriod"/>
              <a:defRPr/>
            </a:pPr>
            <a:r>
              <a:rPr lang="en-US" altLang="zh-CN" sz="2000" b="1" smtClean="0"/>
              <a:t>	public People(String n, int age){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 typeface="Monotype Sorts" pitchFamily="6" charset="2"/>
              <a:buAutoNum type="arabicPeriod"/>
              <a:defRPr/>
            </a:pPr>
            <a:r>
              <a:rPr lang="en-US" altLang="zh-CN" sz="2000" b="1" smtClean="0"/>
              <a:t>		name = n ;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 typeface="Monotype Sorts" pitchFamily="6" charset="2"/>
              <a:buAutoNum type="arabicPeriod"/>
              <a:defRPr/>
            </a:pPr>
            <a:r>
              <a:rPr lang="en-US" altLang="zh-CN" sz="2000" b="1" smtClean="0"/>
              <a:t>		this.age</a:t>
            </a:r>
            <a:r>
              <a:rPr lang="zh-CN" altLang="en-US" sz="2000" b="1" smtClean="0"/>
              <a:t> </a:t>
            </a:r>
            <a:r>
              <a:rPr lang="en-US" altLang="zh-CN" sz="2000" b="1" smtClean="0"/>
              <a:t>= age;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 typeface="Monotype Sorts" pitchFamily="6" charset="2"/>
              <a:buAutoNum type="arabicPeriod"/>
              <a:defRPr/>
            </a:pPr>
            <a:r>
              <a:rPr lang="en-US" altLang="zh-CN" sz="2000" b="1" smtClean="0"/>
              <a:t>	}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 typeface="Monotype Sorts" pitchFamily="6" charset="2"/>
              <a:buAutoNum type="arabicPeriod"/>
              <a:defRPr/>
            </a:pPr>
            <a:r>
              <a:rPr lang="en-US" altLang="zh-CN" sz="2000" b="1" smtClean="0"/>
              <a:t>	public People( String n){ </a:t>
            </a:r>
            <a:br>
              <a:rPr lang="en-US" altLang="zh-CN" sz="2000" b="1" smtClean="0"/>
            </a:br>
            <a:r>
              <a:rPr lang="en-US" altLang="zh-CN" sz="2000" b="1" smtClean="0"/>
              <a:t>                  </a:t>
            </a:r>
            <a:r>
              <a:rPr lang="en-US" altLang="zh-CN" sz="2000" b="1" smtClean="0">
                <a:solidFill>
                  <a:srgbClr val="FF3300"/>
                </a:solidFill>
              </a:rPr>
              <a:t>this(n,0)</a:t>
            </a:r>
            <a:r>
              <a:rPr lang="en-US" altLang="zh-CN" sz="2000" b="1" smtClean="0"/>
              <a:t>; 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 typeface="Monotype Sorts" pitchFamily="6" charset="2"/>
              <a:buAutoNum type="arabicPeriod"/>
              <a:defRPr/>
            </a:pPr>
            <a:r>
              <a:rPr lang="en-US" altLang="zh-CN" sz="2000" b="1" smtClean="0"/>
              <a:t>     }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 typeface="Monotype Sorts" pitchFamily="6" charset="2"/>
              <a:buAutoNum type="arabicPeriod"/>
              <a:defRPr/>
            </a:pPr>
            <a:r>
              <a:rPr lang="en-US" altLang="zh-CN" sz="2000" b="1" smtClean="0"/>
              <a:t>	public People( ){ 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 typeface="Monotype Sorts" pitchFamily="6" charset="2"/>
              <a:buAutoNum type="arabicPeriod"/>
              <a:defRPr/>
            </a:pPr>
            <a:r>
              <a:rPr lang="en-US" altLang="zh-CN" sz="2000" b="1" smtClean="0"/>
              <a:t>                  </a:t>
            </a:r>
            <a:r>
              <a:rPr lang="en-US" altLang="zh-CN" sz="2000" b="1" smtClean="0">
                <a:solidFill>
                  <a:srgbClr val="FF0000"/>
                </a:solidFill>
              </a:rPr>
              <a:t>this(“Unknown”);</a:t>
            </a:r>
            <a:r>
              <a:rPr lang="en-US" altLang="zh-CN" sz="2000" b="1" smtClean="0"/>
              <a:t> 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 typeface="Monotype Sorts" pitchFamily="6" charset="2"/>
              <a:buAutoNum type="arabicPeriod"/>
              <a:defRPr/>
            </a:pPr>
            <a:r>
              <a:rPr lang="en-US" altLang="zh-CN" sz="2000" b="1" smtClean="0"/>
              <a:t>     }</a:t>
            </a:r>
          </a:p>
          <a:p>
            <a:pPr marL="533400" indent="-533400" eaLnBrk="1" hangingPunct="1">
              <a:lnSpc>
                <a:spcPct val="90000"/>
              </a:lnSpc>
              <a:buClr>
                <a:schemeClr val="tx1"/>
              </a:buClr>
              <a:buFont typeface="Monotype Sorts" pitchFamily="6" charset="2"/>
              <a:buAutoNum type="arabicPeriod"/>
              <a:defRPr/>
            </a:pPr>
            <a:r>
              <a:rPr lang="en-US" altLang="zh-CN" sz="2000" b="1" smtClean="0"/>
              <a:t>}</a:t>
            </a:r>
            <a:endParaRPr lang="zh-CN" altLang="en-US" sz="2000" b="1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74688" y="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900" b="1" smtClean="0"/>
              <a:t>访问权限的设置</a:t>
            </a:r>
          </a:p>
        </p:txBody>
      </p:sp>
      <p:grpSp>
        <p:nvGrpSpPr>
          <p:cNvPr id="8195" name="Group 4"/>
          <p:cNvGrpSpPr>
            <a:grpSpLocks/>
          </p:cNvGrpSpPr>
          <p:nvPr/>
        </p:nvGrpSpPr>
        <p:grpSpPr bwMode="auto">
          <a:xfrm>
            <a:off x="179388" y="1628775"/>
            <a:ext cx="8763000" cy="2446338"/>
            <a:chOff x="-3" y="-3"/>
            <a:chExt cx="3165" cy="2021"/>
          </a:xfrm>
        </p:grpSpPr>
        <p:grpSp>
          <p:nvGrpSpPr>
            <p:cNvPr id="8196" name="Group 5"/>
            <p:cNvGrpSpPr>
              <a:grpSpLocks/>
            </p:cNvGrpSpPr>
            <p:nvPr/>
          </p:nvGrpSpPr>
          <p:grpSpPr bwMode="auto">
            <a:xfrm>
              <a:off x="0" y="0"/>
              <a:ext cx="3159" cy="2015"/>
              <a:chOff x="0" y="0"/>
              <a:chExt cx="3159" cy="2015"/>
            </a:xfrm>
          </p:grpSpPr>
          <p:grpSp>
            <p:nvGrpSpPr>
              <p:cNvPr id="8198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638" cy="403"/>
                <a:chOff x="0" y="0"/>
                <a:chExt cx="638" cy="403"/>
              </a:xfrm>
            </p:grpSpPr>
            <p:sp>
              <p:nvSpPr>
                <p:cNvPr id="8271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5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权　限</a:t>
                  </a:r>
                </a:p>
                <a:p>
                  <a:pPr algn="ctr"/>
                  <a:endParaRPr lang="zh-CN" altLang="en-US" b="1"/>
                </a:p>
              </p:txBody>
            </p:sp>
            <p:sp>
              <p:nvSpPr>
                <p:cNvPr id="8272" name="Rectangle 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38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199" name="Group 9"/>
              <p:cNvGrpSpPr>
                <a:grpSpLocks/>
              </p:cNvGrpSpPr>
              <p:nvPr/>
            </p:nvGrpSpPr>
            <p:grpSpPr bwMode="auto">
              <a:xfrm>
                <a:off x="638" y="0"/>
                <a:ext cx="490" cy="403"/>
                <a:chOff x="638" y="0"/>
                <a:chExt cx="490" cy="403"/>
              </a:xfrm>
            </p:grpSpPr>
            <p:sp>
              <p:nvSpPr>
                <p:cNvPr id="8269" name="Rectangle 10"/>
                <p:cNvSpPr>
                  <a:spLocks noChangeArrowheads="1"/>
                </p:cNvSpPr>
                <p:nvPr/>
              </p:nvSpPr>
              <p:spPr bwMode="auto">
                <a:xfrm>
                  <a:off x="681" y="0"/>
                  <a:ext cx="40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同一类</a:t>
                  </a:r>
                </a:p>
                <a:p>
                  <a:pPr algn="ctr"/>
                  <a:endParaRPr lang="zh-CN" altLang="en-US" b="1"/>
                </a:p>
              </p:txBody>
            </p:sp>
            <p:sp>
              <p:nvSpPr>
                <p:cNvPr id="8270" name="Rectangle 11"/>
                <p:cNvSpPr>
                  <a:spLocks noChangeArrowheads="1"/>
                </p:cNvSpPr>
                <p:nvPr/>
              </p:nvSpPr>
              <p:spPr bwMode="auto">
                <a:xfrm>
                  <a:off x="638" y="0"/>
                  <a:ext cx="490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00" name="Group 12"/>
              <p:cNvGrpSpPr>
                <a:grpSpLocks/>
              </p:cNvGrpSpPr>
              <p:nvPr/>
            </p:nvGrpSpPr>
            <p:grpSpPr bwMode="auto">
              <a:xfrm>
                <a:off x="1128" y="0"/>
                <a:ext cx="535" cy="403"/>
                <a:chOff x="1128" y="0"/>
                <a:chExt cx="535" cy="403"/>
              </a:xfrm>
            </p:grpSpPr>
            <p:sp>
              <p:nvSpPr>
                <p:cNvPr id="8267" name="Rectangle 13"/>
                <p:cNvSpPr>
                  <a:spLocks noChangeArrowheads="1"/>
                </p:cNvSpPr>
                <p:nvPr/>
              </p:nvSpPr>
              <p:spPr bwMode="auto">
                <a:xfrm>
                  <a:off x="1171" y="0"/>
                  <a:ext cx="44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同一包</a:t>
                  </a:r>
                </a:p>
                <a:p>
                  <a:pPr algn="ctr"/>
                  <a:endParaRPr lang="zh-CN" altLang="en-US" b="1"/>
                </a:p>
              </p:txBody>
            </p:sp>
            <p:sp>
              <p:nvSpPr>
                <p:cNvPr id="8268" name="Rectangle 14"/>
                <p:cNvSpPr>
                  <a:spLocks noChangeArrowheads="1"/>
                </p:cNvSpPr>
                <p:nvPr/>
              </p:nvSpPr>
              <p:spPr bwMode="auto">
                <a:xfrm>
                  <a:off x="1128" y="0"/>
                  <a:ext cx="535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01" name="Group 15"/>
              <p:cNvGrpSpPr>
                <a:grpSpLocks/>
              </p:cNvGrpSpPr>
              <p:nvPr/>
            </p:nvGrpSpPr>
            <p:grpSpPr bwMode="auto">
              <a:xfrm>
                <a:off x="1663" y="0"/>
                <a:ext cx="858" cy="403"/>
                <a:chOff x="1663" y="0"/>
                <a:chExt cx="858" cy="403"/>
              </a:xfrm>
            </p:grpSpPr>
            <p:sp>
              <p:nvSpPr>
                <p:cNvPr id="8265" name="Rectangle 16"/>
                <p:cNvSpPr>
                  <a:spLocks noChangeArrowheads="1"/>
                </p:cNvSpPr>
                <p:nvPr/>
              </p:nvSpPr>
              <p:spPr bwMode="auto">
                <a:xfrm>
                  <a:off x="1706" y="0"/>
                  <a:ext cx="77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不同包的子类</a:t>
                  </a:r>
                </a:p>
                <a:p>
                  <a:pPr algn="ctr"/>
                  <a:endParaRPr lang="zh-CN" altLang="en-US" b="1"/>
                </a:p>
              </p:txBody>
            </p:sp>
            <p:sp>
              <p:nvSpPr>
                <p:cNvPr id="8266" name="Rectangle 17"/>
                <p:cNvSpPr>
                  <a:spLocks noChangeArrowheads="1"/>
                </p:cNvSpPr>
                <p:nvPr/>
              </p:nvSpPr>
              <p:spPr bwMode="auto">
                <a:xfrm>
                  <a:off x="1663" y="0"/>
                  <a:ext cx="858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02" name="Group 18"/>
              <p:cNvGrpSpPr>
                <a:grpSpLocks/>
              </p:cNvGrpSpPr>
              <p:nvPr/>
            </p:nvGrpSpPr>
            <p:grpSpPr bwMode="auto">
              <a:xfrm>
                <a:off x="2521" y="0"/>
                <a:ext cx="638" cy="403"/>
                <a:chOff x="2521" y="0"/>
                <a:chExt cx="638" cy="403"/>
              </a:xfrm>
            </p:grpSpPr>
            <p:sp>
              <p:nvSpPr>
                <p:cNvPr id="8263" name="Rectangle 19"/>
                <p:cNvSpPr>
                  <a:spLocks noChangeArrowheads="1"/>
                </p:cNvSpPr>
                <p:nvPr/>
              </p:nvSpPr>
              <p:spPr bwMode="auto">
                <a:xfrm>
                  <a:off x="2564" y="0"/>
                  <a:ext cx="55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所有类</a:t>
                  </a:r>
                </a:p>
                <a:p>
                  <a:pPr algn="ctr"/>
                  <a:endParaRPr lang="zh-CN" altLang="en-US" b="1"/>
                </a:p>
              </p:txBody>
            </p:sp>
            <p:sp>
              <p:nvSpPr>
                <p:cNvPr id="8264" name="Rectangle 20"/>
                <p:cNvSpPr>
                  <a:spLocks noChangeArrowheads="1"/>
                </p:cNvSpPr>
                <p:nvPr/>
              </p:nvSpPr>
              <p:spPr bwMode="auto">
                <a:xfrm>
                  <a:off x="2521" y="0"/>
                  <a:ext cx="638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03" name="Group 21"/>
              <p:cNvGrpSpPr>
                <a:grpSpLocks/>
              </p:cNvGrpSpPr>
              <p:nvPr/>
            </p:nvGrpSpPr>
            <p:grpSpPr bwMode="auto">
              <a:xfrm>
                <a:off x="0" y="403"/>
                <a:ext cx="638" cy="403"/>
                <a:chOff x="0" y="403"/>
                <a:chExt cx="638" cy="403"/>
              </a:xfrm>
            </p:grpSpPr>
            <p:sp>
              <p:nvSpPr>
                <p:cNvPr id="8261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55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public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8262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638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04" name="Group 24"/>
              <p:cNvGrpSpPr>
                <a:grpSpLocks/>
              </p:cNvGrpSpPr>
              <p:nvPr/>
            </p:nvGrpSpPr>
            <p:grpSpPr bwMode="auto">
              <a:xfrm>
                <a:off x="638" y="403"/>
                <a:ext cx="490" cy="403"/>
                <a:chOff x="638" y="403"/>
                <a:chExt cx="490" cy="403"/>
              </a:xfrm>
            </p:grpSpPr>
            <p:sp>
              <p:nvSpPr>
                <p:cNvPr id="8259" name="Rectangle 25"/>
                <p:cNvSpPr>
                  <a:spLocks noChangeArrowheads="1"/>
                </p:cNvSpPr>
                <p:nvPr/>
              </p:nvSpPr>
              <p:spPr bwMode="auto">
                <a:xfrm>
                  <a:off x="681" y="403"/>
                  <a:ext cx="40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允许</a:t>
                  </a:r>
                </a:p>
                <a:p>
                  <a:pPr algn="ctr"/>
                  <a:endParaRPr lang="zh-CN" altLang="en-US" b="1"/>
                </a:p>
              </p:txBody>
            </p:sp>
            <p:sp>
              <p:nvSpPr>
                <p:cNvPr id="8260" name="Rectangle 26"/>
                <p:cNvSpPr>
                  <a:spLocks noChangeArrowheads="1"/>
                </p:cNvSpPr>
                <p:nvPr/>
              </p:nvSpPr>
              <p:spPr bwMode="auto">
                <a:xfrm>
                  <a:off x="638" y="403"/>
                  <a:ext cx="490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05" name="Group 27"/>
              <p:cNvGrpSpPr>
                <a:grpSpLocks/>
              </p:cNvGrpSpPr>
              <p:nvPr/>
            </p:nvGrpSpPr>
            <p:grpSpPr bwMode="auto">
              <a:xfrm>
                <a:off x="1128" y="403"/>
                <a:ext cx="535" cy="403"/>
                <a:chOff x="1128" y="403"/>
                <a:chExt cx="535" cy="403"/>
              </a:xfrm>
            </p:grpSpPr>
            <p:sp>
              <p:nvSpPr>
                <p:cNvPr id="8257" name="Rectangle 28"/>
                <p:cNvSpPr>
                  <a:spLocks noChangeArrowheads="1"/>
                </p:cNvSpPr>
                <p:nvPr/>
              </p:nvSpPr>
              <p:spPr bwMode="auto">
                <a:xfrm>
                  <a:off x="1171" y="403"/>
                  <a:ext cx="44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允许</a:t>
                  </a:r>
                </a:p>
                <a:p>
                  <a:pPr algn="ctr"/>
                  <a:endParaRPr lang="zh-CN" altLang="en-US" b="1"/>
                </a:p>
              </p:txBody>
            </p:sp>
            <p:sp>
              <p:nvSpPr>
                <p:cNvPr id="8258" name="Rectangle 29"/>
                <p:cNvSpPr>
                  <a:spLocks noChangeArrowheads="1"/>
                </p:cNvSpPr>
                <p:nvPr/>
              </p:nvSpPr>
              <p:spPr bwMode="auto">
                <a:xfrm>
                  <a:off x="1128" y="403"/>
                  <a:ext cx="535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06" name="Group 30"/>
              <p:cNvGrpSpPr>
                <a:grpSpLocks/>
              </p:cNvGrpSpPr>
              <p:nvPr/>
            </p:nvGrpSpPr>
            <p:grpSpPr bwMode="auto">
              <a:xfrm>
                <a:off x="1663" y="403"/>
                <a:ext cx="858" cy="403"/>
                <a:chOff x="1663" y="403"/>
                <a:chExt cx="858" cy="403"/>
              </a:xfrm>
            </p:grpSpPr>
            <p:sp>
              <p:nvSpPr>
                <p:cNvPr id="8255" name="Rectangle 31"/>
                <p:cNvSpPr>
                  <a:spLocks noChangeArrowheads="1"/>
                </p:cNvSpPr>
                <p:nvPr/>
              </p:nvSpPr>
              <p:spPr bwMode="auto">
                <a:xfrm>
                  <a:off x="1706" y="403"/>
                  <a:ext cx="77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允许</a:t>
                  </a:r>
                </a:p>
                <a:p>
                  <a:pPr algn="ctr"/>
                  <a:endParaRPr lang="zh-CN" altLang="en-US" b="1"/>
                </a:p>
              </p:txBody>
            </p:sp>
            <p:sp>
              <p:nvSpPr>
                <p:cNvPr id="8256" name="Rectangle 32"/>
                <p:cNvSpPr>
                  <a:spLocks noChangeArrowheads="1"/>
                </p:cNvSpPr>
                <p:nvPr/>
              </p:nvSpPr>
              <p:spPr bwMode="auto">
                <a:xfrm>
                  <a:off x="1663" y="403"/>
                  <a:ext cx="858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07" name="Group 33"/>
              <p:cNvGrpSpPr>
                <a:grpSpLocks/>
              </p:cNvGrpSpPr>
              <p:nvPr/>
            </p:nvGrpSpPr>
            <p:grpSpPr bwMode="auto">
              <a:xfrm>
                <a:off x="2521" y="403"/>
                <a:ext cx="638" cy="403"/>
                <a:chOff x="2521" y="403"/>
                <a:chExt cx="638" cy="403"/>
              </a:xfrm>
            </p:grpSpPr>
            <p:sp>
              <p:nvSpPr>
                <p:cNvPr id="8253" name="Rectangle 34"/>
                <p:cNvSpPr>
                  <a:spLocks noChangeArrowheads="1"/>
                </p:cNvSpPr>
                <p:nvPr/>
              </p:nvSpPr>
              <p:spPr bwMode="auto">
                <a:xfrm>
                  <a:off x="2564" y="403"/>
                  <a:ext cx="55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允许</a:t>
                  </a:r>
                </a:p>
                <a:p>
                  <a:pPr algn="ctr"/>
                  <a:endParaRPr lang="zh-CN" altLang="en-US" b="1"/>
                </a:p>
              </p:txBody>
            </p:sp>
            <p:sp>
              <p:nvSpPr>
                <p:cNvPr id="8254" name="Rectangle 35"/>
                <p:cNvSpPr>
                  <a:spLocks noChangeArrowheads="1"/>
                </p:cNvSpPr>
                <p:nvPr/>
              </p:nvSpPr>
              <p:spPr bwMode="auto">
                <a:xfrm>
                  <a:off x="2521" y="403"/>
                  <a:ext cx="638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08" name="Group 36"/>
              <p:cNvGrpSpPr>
                <a:grpSpLocks/>
              </p:cNvGrpSpPr>
              <p:nvPr/>
            </p:nvGrpSpPr>
            <p:grpSpPr bwMode="auto">
              <a:xfrm>
                <a:off x="0" y="806"/>
                <a:ext cx="638" cy="403"/>
                <a:chOff x="0" y="806"/>
                <a:chExt cx="638" cy="403"/>
              </a:xfrm>
            </p:grpSpPr>
            <p:sp>
              <p:nvSpPr>
                <p:cNvPr id="8251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806"/>
                  <a:ext cx="55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protected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8252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806"/>
                  <a:ext cx="638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09" name="Group 39"/>
              <p:cNvGrpSpPr>
                <a:grpSpLocks/>
              </p:cNvGrpSpPr>
              <p:nvPr/>
            </p:nvGrpSpPr>
            <p:grpSpPr bwMode="auto">
              <a:xfrm>
                <a:off x="638" y="806"/>
                <a:ext cx="490" cy="403"/>
                <a:chOff x="638" y="806"/>
                <a:chExt cx="490" cy="403"/>
              </a:xfrm>
            </p:grpSpPr>
            <p:sp>
              <p:nvSpPr>
                <p:cNvPr id="8249" name="Rectangle 40"/>
                <p:cNvSpPr>
                  <a:spLocks noChangeArrowheads="1"/>
                </p:cNvSpPr>
                <p:nvPr/>
              </p:nvSpPr>
              <p:spPr bwMode="auto">
                <a:xfrm>
                  <a:off x="681" y="806"/>
                  <a:ext cx="40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允许</a:t>
                  </a:r>
                </a:p>
                <a:p>
                  <a:pPr algn="ctr"/>
                  <a:endParaRPr lang="zh-CN" altLang="en-US" b="1"/>
                </a:p>
              </p:txBody>
            </p:sp>
            <p:sp>
              <p:nvSpPr>
                <p:cNvPr id="8250" name="Rectangle 41"/>
                <p:cNvSpPr>
                  <a:spLocks noChangeArrowheads="1"/>
                </p:cNvSpPr>
                <p:nvPr/>
              </p:nvSpPr>
              <p:spPr bwMode="auto">
                <a:xfrm>
                  <a:off x="638" y="806"/>
                  <a:ext cx="490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10" name="Group 42"/>
              <p:cNvGrpSpPr>
                <a:grpSpLocks/>
              </p:cNvGrpSpPr>
              <p:nvPr/>
            </p:nvGrpSpPr>
            <p:grpSpPr bwMode="auto">
              <a:xfrm>
                <a:off x="1128" y="806"/>
                <a:ext cx="535" cy="403"/>
                <a:chOff x="1128" y="806"/>
                <a:chExt cx="535" cy="403"/>
              </a:xfrm>
            </p:grpSpPr>
            <p:sp>
              <p:nvSpPr>
                <p:cNvPr id="8247" name="Rectangle 43"/>
                <p:cNvSpPr>
                  <a:spLocks noChangeArrowheads="1"/>
                </p:cNvSpPr>
                <p:nvPr/>
              </p:nvSpPr>
              <p:spPr bwMode="auto">
                <a:xfrm>
                  <a:off x="1171" y="806"/>
                  <a:ext cx="44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允许</a:t>
                  </a:r>
                </a:p>
                <a:p>
                  <a:pPr algn="ctr"/>
                  <a:endParaRPr lang="zh-CN" altLang="en-US" b="1"/>
                </a:p>
              </p:txBody>
            </p:sp>
            <p:sp>
              <p:nvSpPr>
                <p:cNvPr id="8248" name="Rectangle 44"/>
                <p:cNvSpPr>
                  <a:spLocks noChangeArrowheads="1"/>
                </p:cNvSpPr>
                <p:nvPr/>
              </p:nvSpPr>
              <p:spPr bwMode="auto">
                <a:xfrm>
                  <a:off x="1128" y="806"/>
                  <a:ext cx="535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11" name="Group 45"/>
              <p:cNvGrpSpPr>
                <a:grpSpLocks/>
              </p:cNvGrpSpPr>
              <p:nvPr/>
            </p:nvGrpSpPr>
            <p:grpSpPr bwMode="auto">
              <a:xfrm>
                <a:off x="1663" y="806"/>
                <a:ext cx="858" cy="403"/>
                <a:chOff x="1663" y="806"/>
                <a:chExt cx="858" cy="403"/>
              </a:xfrm>
            </p:grpSpPr>
            <p:sp>
              <p:nvSpPr>
                <p:cNvPr id="8245" name="Rectangle 46"/>
                <p:cNvSpPr>
                  <a:spLocks noChangeArrowheads="1"/>
                </p:cNvSpPr>
                <p:nvPr/>
              </p:nvSpPr>
              <p:spPr bwMode="auto">
                <a:xfrm>
                  <a:off x="1706" y="806"/>
                  <a:ext cx="77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允许</a:t>
                  </a:r>
                </a:p>
                <a:p>
                  <a:pPr algn="ctr"/>
                  <a:endParaRPr lang="zh-CN" altLang="en-US" b="1"/>
                </a:p>
              </p:txBody>
            </p:sp>
            <p:sp>
              <p:nvSpPr>
                <p:cNvPr id="8246" name="Rectangle 47"/>
                <p:cNvSpPr>
                  <a:spLocks noChangeArrowheads="1"/>
                </p:cNvSpPr>
                <p:nvPr/>
              </p:nvSpPr>
              <p:spPr bwMode="auto">
                <a:xfrm>
                  <a:off x="1663" y="806"/>
                  <a:ext cx="858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12" name="Group 48"/>
              <p:cNvGrpSpPr>
                <a:grpSpLocks/>
              </p:cNvGrpSpPr>
              <p:nvPr/>
            </p:nvGrpSpPr>
            <p:grpSpPr bwMode="auto">
              <a:xfrm>
                <a:off x="2521" y="806"/>
                <a:ext cx="638" cy="403"/>
                <a:chOff x="2521" y="806"/>
                <a:chExt cx="638" cy="403"/>
              </a:xfrm>
            </p:grpSpPr>
            <p:sp>
              <p:nvSpPr>
                <p:cNvPr id="8243" name="Rectangle 49"/>
                <p:cNvSpPr>
                  <a:spLocks noChangeArrowheads="1"/>
                </p:cNvSpPr>
                <p:nvPr/>
              </p:nvSpPr>
              <p:spPr bwMode="auto">
                <a:xfrm>
                  <a:off x="2564" y="806"/>
                  <a:ext cx="55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不允许</a:t>
                  </a:r>
                </a:p>
                <a:p>
                  <a:pPr algn="ctr"/>
                  <a:endParaRPr lang="zh-CN" altLang="en-US" b="1"/>
                </a:p>
              </p:txBody>
            </p:sp>
            <p:sp>
              <p:nvSpPr>
                <p:cNvPr id="8244" name="Rectangle 50"/>
                <p:cNvSpPr>
                  <a:spLocks noChangeArrowheads="1"/>
                </p:cNvSpPr>
                <p:nvPr/>
              </p:nvSpPr>
              <p:spPr bwMode="auto">
                <a:xfrm>
                  <a:off x="2521" y="806"/>
                  <a:ext cx="638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13" name="Group 51"/>
              <p:cNvGrpSpPr>
                <a:grpSpLocks/>
              </p:cNvGrpSpPr>
              <p:nvPr/>
            </p:nvGrpSpPr>
            <p:grpSpPr bwMode="auto">
              <a:xfrm>
                <a:off x="0" y="1209"/>
                <a:ext cx="638" cy="403"/>
                <a:chOff x="0" y="1209"/>
                <a:chExt cx="638" cy="403"/>
              </a:xfrm>
            </p:grpSpPr>
            <p:sp>
              <p:nvSpPr>
                <p:cNvPr id="8241" name="Rectangle 52"/>
                <p:cNvSpPr>
                  <a:spLocks noChangeArrowheads="1"/>
                </p:cNvSpPr>
                <p:nvPr/>
              </p:nvSpPr>
              <p:spPr bwMode="auto">
                <a:xfrm>
                  <a:off x="43" y="1209"/>
                  <a:ext cx="55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默　认</a:t>
                  </a:r>
                </a:p>
                <a:p>
                  <a:pPr algn="ctr"/>
                  <a:endParaRPr lang="zh-CN" altLang="en-US" b="1"/>
                </a:p>
              </p:txBody>
            </p:sp>
            <p:sp>
              <p:nvSpPr>
                <p:cNvPr id="8242" name="Rectangle 53"/>
                <p:cNvSpPr>
                  <a:spLocks noChangeArrowheads="1"/>
                </p:cNvSpPr>
                <p:nvPr/>
              </p:nvSpPr>
              <p:spPr bwMode="auto">
                <a:xfrm>
                  <a:off x="0" y="1209"/>
                  <a:ext cx="638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14" name="Group 54"/>
              <p:cNvGrpSpPr>
                <a:grpSpLocks/>
              </p:cNvGrpSpPr>
              <p:nvPr/>
            </p:nvGrpSpPr>
            <p:grpSpPr bwMode="auto">
              <a:xfrm>
                <a:off x="638" y="1209"/>
                <a:ext cx="490" cy="403"/>
                <a:chOff x="638" y="1209"/>
                <a:chExt cx="490" cy="403"/>
              </a:xfrm>
            </p:grpSpPr>
            <p:sp>
              <p:nvSpPr>
                <p:cNvPr id="8239" name="Rectangle 55"/>
                <p:cNvSpPr>
                  <a:spLocks noChangeArrowheads="1"/>
                </p:cNvSpPr>
                <p:nvPr/>
              </p:nvSpPr>
              <p:spPr bwMode="auto">
                <a:xfrm>
                  <a:off x="681" y="1209"/>
                  <a:ext cx="40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允许</a:t>
                  </a:r>
                </a:p>
                <a:p>
                  <a:pPr algn="ctr"/>
                  <a:endParaRPr lang="zh-CN" altLang="en-US" b="1"/>
                </a:p>
              </p:txBody>
            </p:sp>
            <p:sp>
              <p:nvSpPr>
                <p:cNvPr id="8240" name="Rectangle 56"/>
                <p:cNvSpPr>
                  <a:spLocks noChangeArrowheads="1"/>
                </p:cNvSpPr>
                <p:nvPr/>
              </p:nvSpPr>
              <p:spPr bwMode="auto">
                <a:xfrm>
                  <a:off x="638" y="1209"/>
                  <a:ext cx="490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15" name="Group 57"/>
              <p:cNvGrpSpPr>
                <a:grpSpLocks/>
              </p:cNvGrpSpPr>
              <p:nvPr/>
            </p:nvGrpSpPr>
            <p:grpSpPr bwMode="auto">
              <a:xfrm>
                <a:off x="1128" y="1209"/>
                <a:ext cx="535" cy="403"/>
                <a:chOff x="1128" y="1209"/>
                <a:chExt cx="535" cy="403"/>
              </a:xfrm>
            </p:grpSpPr>
            <p:sp>
              <p:nvSpPr>
                <p:cNvPr id="8237" name="Rectangle 58"/>
                <p:cNvSpPr>
                  <a:spLocks noChangeArrowheads="1"/>
                </p:cNvSpPr>
                <p:nvPr/>
              </p:nvSpPr>
              <p:spPr bwMode="auto">
                <a:xfrm>
                  <a:off x="1171" y="1209"/>
                  <a:ext cx="44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允许</a:t>
                  </a:r>
                </a:p>
                <a:p>
                  <a:pPr algn="ctr"/>
                  <a:endParaRPr lang="zh-CN" altLang="en-US" b="1"/>
                </a:p>
              </p:txBody>
            </p:sp>
            <p:sp>
              <p:nvSpPr>
                <p:cNvPr id="8238" name="Rectangle 59"/>
                <p:cNvSpPr>
                  <a:spLocks noChangeArrowheads="1"/>
                </p:cNvSpPr>
                <p:nvPr/>
              </p:nvSpPr>
              <p:spPr bwMode="auto">
                <a:xfrm>
                  <a:off x="1128" y="1209"/>
                  <a:ext cx="535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16" name="Group 60"/>
              <p:cNvGrpSpPr>
                <a:grpSpLocks/>
              </p:cNvGrpSpPr>
              <p:nvPr/>
            </p:nvGrpSpPr>
            <p:grpSpPr bwMode="auto">
              <a:xfrm>
                <a:off x="1663" y="1209"/>
                <a:ext cx="858" cy="403"/>
                <a:chOff x="1663" y="1209"/>
                <a:chExt cx="858" cy="403"/>
              </a:xfrm>
            </p:grpSpPr>
            <p:sp>
              <p:nvSpPr>
                <p:cNvPr id="8235" name="Rectangle 61"/>
                <p:cNvSpPr>
                  <a:spLocks noChangeArrowheads="1"/>
                </p:cNvSpPr>
                <p:nvPr/>
              </p:nvSpPr>
              <p:spPr bwMode="auto">
                <a:xfrm>
                  <a:off x="1706" y="1209"/>
                  <a:ext cx="77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不允许</a:t>
                  </a:r>
                </a:p>
                <a:p>
                  <a:pPr algn="ctr"/>
                  <a:endParaRPr lang="zh-CN" altLang="en-US" b="1"/>
                </a:p>
              </p:txBody>
            </p:sp>
            <p:sp>
              <p:nvSpPr>
                <p:cNvPr id="8236" name="Rectangle 62"/>
                <p:cNvSpPr>
                  <a:spLocks noChangeArrowheads="1"/>
                </p:cNvSpPr>
                <p:nvPr/>
              </p:nvSpPr>
              <p:spPr bwMode="auto">
                <a:xfrm>
                  <a:off x="1663" y="1209"/>
                  <a:ext cx="858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17" name="Group 63"/>
              <p:cNvGrpSpPr>
                <a:grpSpLocks/>
              </p:cNvGrpSpPr>
              <p:nvPr/>
            </p:nvGrpSpPr>
            <p:grpSpPr bwMode="auto">
              <a:xfrm>
                <a:off x="2521" y="1209"/>
                <a:ext cx="638" cy="403"/>
                <a:chOff x="2521" y="1209"/>
                <a:chExt cx="638" cy="403"/>
              </a:xfrm>
            </p:grpSpPr>
            <p:sp>
              <p:nvSpPr>
                <p:cNvPr id="8233" name="Rectangle 64"/>
                <p:cNvSpPr>
                  <a:spLocks noChangeArrowheads="1"/>
                </p:cNvSpPr>
                <p:nvPr/>
              </p:nvSpPr>
              <p:spPr bwMode="auto">
                <a:xfrm>
                  <a:off x="2564" y="1209"/>
                  <a:ext cx="55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不允许</a:t>
                  </a:r>
                </a:p>
                <a:p>
                  <a:pPr algn="ctr"/>
                  <a:endParaRPr lang="zh-CN" altLang="en-US" b="1"/>
                </a:p>
              </p:txBody>
            </p:sp>
            <p:sp>
              <p:nvSpPr>
                <p:cNvPr id="8234" name="Rectangle 65"/>
                <p:cNvSpPr>
                  <a:spLocks noChangeArrowheads="1"/>
                </p:cNvSpPr>
                <p:nvPr/>
              </p:nvSpPr>
              <p:spPr bwMode="auto">
                <a:xfrm>
                  <a:off x="2521" y="1209"/>
                  <a:ext cx="638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18" name="Group 66"/>
              <p:cNvGrpSpPr>
                <a:grpSpLocks/>
              </p:cNvGrpSpPr>
              <p:nvPr/>
            </p:nvGrpSpPr>
            <p:grpSpPr bwMode="auto">
              <a:xfrm>
                <a:off x="0" y="1612"/>
                <a:ext cx="638" cy="403"/>
                <a:chOff x="0" y="1612"/>
                <a:chExt cx="638" cy="403"/>
              </a:xfrm>
            </p:grpSpPr>
            <p:sp>
              <p:nvSpPr>
                <p:cNvPr id="8231" name="Rectangle 67"/>
                <p:cNvSpPr>
                  <a:spLocks noChangeArrowheads="1"/>
                </p:cNvSpPr>
                <p:nvPr/>
              </p:nvSpPr>
              <p:spPr bwMode="auto">
                <a:xfrm>
                  <a:off x="43" y="1612"/>
                  <a:ext cx="55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b="1"/>
                    <a:t>private</a:t>
                  </a:r>
                </a:p>
                <a:p>
                  <a:pPr algn="ctr"/>
                  <a:endParaRPr lang="en-US" altLang="zh-CN" b="1"/>
                </a:p>
              </p:txBody>
            </p:sp>
            <p:sp>
              <p:nvSpPr>
                <p:cNvPr id="8232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1612"/>
                  <a:ext cx="638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19" name="Group 69"/>
              <p:cNvGrpSpPr>
                <a:grpSpLocks/>
              </p:cNvGrpSpPr>
              <p:nvPr/>
            </p:nvGrpSpPr>
            <p:grpSpPr bwMode="auto">
              <a:xfrm>
                <a:off x="638" y="1612"/>
                <a:ext cx="490" cy="403"/>
                <a:chOff x="638" y="1612"/>
                <a:chExt cx="490" cy="403"/>
              </a:xfrm>
            </p:grpSpPr>
            <p:sp>
              <p:nvSpPr>
                <p:cNvPr id="8229" name="Rectangle 70"/>
                <p:cNvSpPr>
                  <a:spLocks noChangeArrowheads="1"/>
                </p:cNvSpPr>
                <p:nvPr/>
              </p:nvSpPr>
              <p:spPr bwMode="auto">
                <a:xfrm>
                  <a:off x="681" y="1612"/>
                  <a:ext cx="404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允许</a:t>
                  </a:r>
                </a:p>
                <a:p>
                  <a:pPr algn="ctr"/>
                  <a:endParaRPr lang="zh-CN" altLang="en-US" b="1"/>
                </a:p>
              </p:txBody>
            </p:sp>
            <p:sp>
              <p:nvSpPr>
                <p:cNvPr id="8230" name="Rectangle 71"/>
                <p:cNvSpPr>
                  <a:spLocks noChangeArrowheads="1"/>
                </p:cNvSpPr>
                <p:nvPr/>
              </p:nvSpPr>
              <p:spPr bwMode="auto">
                <a:xfrm>
                  <a:off x="638" y="1612"/>
                  <a:ext cx="490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20" name="Group 72"/>
              <p:cNvGrpSpPr>
                <a:grpSpLocks/>
              </p:cNvGrpSpPr>
              <p:nvPr/>
            </p:nvGrpSpPr>
            <p:grpSpPr bwMode="auto">
              <a:xfrm>
                <a:off x="1128" y="1612"/>
                <a:ext cx="535" cy="403"/>
                <a:chOff x="1128" y="1612"/>
                <a:chExt cx="535" cy="403"/>
              </a:xfrm>
            </p:grpSpPr>
            <p:sp>
              <p:nvSpPr>
                <p:cNvPr id="8227" name="Rectangle 73"/>
                <p:cNvSpPr>
                  <a:spLocks noChangeArrowheads="1"/>
                </p:cNvSpPr>
                <p:nvPr/>
              </p:nvSpPr>
              <p:spPr bwMode="auto">
                <a:xfrm>
                  <a:off x="1171" y="1612"/>
                  <a:ext cx="449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不允许</a:t>
                  </a:r>
                </a:p>
                <a:p>
                  <a:pPr algn="ctr"/>
                  <a:endParaRPr lang="zh-CN" altLang="en-US" b="1"/>
                </a:p>
              </p:txBody>
            </p:sp>
            <p:sp>
              <p:nvSpPr>
                <p:cNvPr id="8228" name="Rectangle 74"/>
                <p:cNvSpPr>
                  <a:spLocks noChangeArrowheads="1"/>
                </p:cNvSpPr>
                <p:nvPr/>
              </p:nvSpPr>
              <p:spPr bwMode="auto">
                <a:xfrm>
                  <a:off x="1128" y="1612"/>
                  <a:ext cx="535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21" name="Group 75"/>
              <p:cNvGrpSpPr>
                <a:grpSpLocks/>
              </p:cNvGrpSpPr>
              <p:nvPr/>
            </p:nvGrpSpPr>
            <p:grpSpPr bwMode="auto">
              <a:xfrm>
                <a:off x="1663" y="1612"/>
                <a:ext cx="858" cy="403"/>
                <a:chOff x="1663" y="1612"/>
                <a:chExt cx="858" cy="403"/>
              </a:xfrm>
            </p:grpSpPr>
            <p:sp>
              <p:nvSpPr>
                <p:cNvPr id="8225" name="Rectangle 76"/>
                <p:cNvSpPr>
                  <a:spLocks noChangeArrowheads="1"/>
                </p:cNvSpPr>
                <p:nvPr/>
              </p:nvSpPr>
              <p:spPr bwMode="auto">
                <a:xfrm>
                  <a:off x="1706" y="1612"/>
                  <a:ext cx="77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不允许</a:t>
                  </a:r>
                </a:p>
                <a:p>
                  <a:pPr algn="ctr"/>
                  <a:endParaRPr lang="zh-CN" altLang="en-US" b="1"/>
                </a:p>
              </p:txBody>
            </p:sp>
            <p:sp>
              <p:nvSpPr>
                <p:cNvPr id="8226" name="Rectangle 77"/>
                <p:cNvSpPr>
                  <a:spLocks noChangeArrowheads="1"/>
                </p:cNvSpPr>
                <p:nvPr/>
              </p:nvSpPr>
              <p:spPr bwMode="auto">
                <a:xfrm>
                  <a:off x="1663" y="1612"/>
                  <a:ext cx="858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8222" name="Group 78"/>
              <p:cNvGrpSpPr>
                <a:grpSpLocks/>
              </p:cNvGrpSpPr>
              <p:nvPr/>
            </p:nvGrpSpPr>
            <p:grpSpPr bwMode="auto">
              <a:xfrm>
                <a:off x="2521" y="1612"/>
                <a:ext cx="638" cy="403"/>
                <a:chOff x="2521" y="1612"/>
                <a:chExt cx="638" cy="403"/>
              </a:xfrm>
            </p:grpSpPr>
            <p:sp>
              <p:nvSpPr>
                <p:cNvPr id="8223" name="Rectangle 79"/>
                <p:cNvSpPr>
                  <a:spLocks noChangeArrowheads="1"/>
                </p:cNvSpPr>
                <p:nvPr/>
              </p:nvSpPr>
              <p:spPr bwMode="auto">
                <a:xfrm>
                  <a:off x="2564" y="1612"/>
                  <a:ext cx="55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zh-CN" altLang="en-US" b="1"/>
                    <a:t>不允许</a:t>
                  </a:r>
                </a:p>
                <a:p>
                  <a:pPr algn="ctr"/>
                  <a:endParaRPr lang="zh-CN" altLang="en-US" b="1"/>
                </a:p>
              </p:txBody>
            </p:sp>
            <p:sp>
              <p:nvSpPr>
                <p:cNvPr id="8224" name="Rectangle 80"/>
                <p:cNvSpPr>
                  <a:spLocks noChangeArrowheads="1"/>
                </p:cNvSpPr>
                <p:nvPr/>
              </p:nvSpPr>
              <p:spPr bwMode="auto">
                <a:xfrm>
                  <a:off x="2521" y="1612"/>
                  <a:ext cx="638" cy="403"/>
                </a:xfrm>
                <a:prstGeom prst="rect">
                  <a:avLst/>
                </a:prstGeom>
                <a:noFill/>
                <a:ln w="9525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8197" name="Rectangle 81"/>
            <p:cNvSpPr>
              <a:spLocks noChangeArrowheads="1"/>
            </p:cNvSpPr>
            <p:nvPr/>
          </p:nvSpPr>
          <p:spPr bwMode="auto">
            <a:xfrm>
              <a:off x="-3" y="-3"/>
              <a:ext cx="3165" cy="2021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52400"/>
            <a:ext cx="7748587" cy="612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一般地，重载的方法应当具有相似的行为</a:t>
            </a:r>
            <a:r>
              <a:rPr lang="en-US" altLang="zh-CN" b="1" smtClean="0"/>
              <a:t>(</a:t>
            </a:r>
            <a:r>
              <a:rPr lang="zh-CN" altLang="en-US" b="1" smtClean="0"/>
              <a:t>功能</a:t>
            </a:r>
            <a:r>
              <a:rPr lang="en-US" altLang="zh-CN" b="1" smtClean="0"/>
              <a:t>)</a:t>
            </a:r>
            <a:endParaRPr lang="zh-CN" altLang="en-US" b="1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3225"/>
            <a:ext cx="8054975" cy="4387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600" b="1" smtClean="0"/>
              <a:t>public class ShapeArea{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600" b="1" smtClean="0"/>
              <a:t>  public double area(float r){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600" b="1" smtClean="0"/>
              <a:t>          return Math.PI*r*r;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600" b="1" smtClean="0"/>
              <a:t>  }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600" b="1" smtClean="0"/>
              <a:t>  public double area(float a,float b){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600" b="1" smtClean="0"/>
              <a:t>  	 return a*b;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600" b="1" smtClean="0"/>
              <a:t>  }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600" b="1" smtClean="0"/>
              <a:t>  public double area(float a,float b,float c){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600" b="1" smtClean="0"/>
              <a:t>  	float d;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600" b="1" smtClean="0"/>
              <a:t>           d=(a+b+c)/2;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600" b="1" smtClean="0"/>
              <a:t>           return Math.sqrt(d*(d-a)*(d-b)*(d-c));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600" b="1" smtClean="0"/>
              <a:t>  }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600" b="1" smtClean="0"/>
              <a:t>  public static void main(String args[]){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600" b="1" smtClean="0"/>
              <a:t> 	ShapeArea s=new ShapeArea();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600" b="1" smtClean="0"/>
              <a:t>           System.out.println("The area of circle    :  "+s.area(3));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600" b="1" smtClean="0"/>
              <a:t>           System.out.println("The area of rectangle :  "+s.area(7,4));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600" b="1" smtClean="0"/>
              <a:t>           System.out.println("The area of triangle  :  "+s.area(3,4,5));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600" b="1" smtClean="0"/>
              <a:t>  }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600" b="1" smtClean="0"/>
              <a:t>}</a:t>
            </a:r>
            <a:endParaRPr lang="zh-CN" altLang="en-US" sz="1600" b="1" smtClean="0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611188" y="692150"/>
            <a:ext cx="79105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tx2"/>
                </a:solidFill>
                <a:latin typeface="Times" panose="02020603050405020304" pitchFamily="18" charset="0"/>
              </a:rPr>
              <a:t>例：在类</a:t>
            </a:r>
            <a:r>
              <a:rPr lang="en-US" altLang="zh-CN" b="1">
                <a:solidFill>
                  <a:schemeClr val="tx2"/>
                </a:solidFill>
                <a:latin typeface="Times" panose="02020603050405020304" pitchFamily="18" charset="0"/>
              </a:rPr>
              <a:t>ShapeArea</a:t>
            </a:r>
            <a:r>
              <a:rPr lang="zh-CN" altLang="en-US" b="1">
                <a:solidFill>
                  <a:schemeClr val="tx2"/>
                </a:solidFill>
                <a:latin typeface="Times" panose="02020603050405020304" pitchFamily="18" charset="0"/>
              </a:rPr>
              <a:t>中声明三个同名方法</a:t>
            </a:r>
            <a:r>
              <a:rPr lang="en-US" altLang="zh-CN" b="1">
                <a:solidFill>
                  <a:schemeClr val="tx2"/>
                </a:solidFill>
                <a:latin typeface="Times" panose="02020603050405020304" pitchFamily="18" charset="0"/>
              </a:rPr>
              <a:t>area</a:t>
            </a:r>
            <a:r>
              <a:rPr lang="zh-CN" altLang="en-US" b="1">
                <a:solidFill>
                  <a:schemeClr val="tx2"/>
                </a:solidFill>
                <a:latin typeface="Times" panose="02020603050405020304" pitchFamily="18" charset="0"/>
              </a:rPr>
              <a:t>，</a:t>
            </a:r>
          </a:p>
          <a:p>
            <a:r>
              <a:rPr lang="zh-CN" altLang="en-US" b="1">
                <a:solidFill>
                  <a:schemeClr val="tx2"/>
                </a:solidFill>
                <a:latin typeface="Times" panose="02020603050405020304" pitchFamily="18" charset="0"/>
              </a:rPr>
              <a:t>求圆、矩形和三角形的面积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63" y="42863"/>
            <a:ext cx="7772400" cy="523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>
                <a:cs typeface="+mj-cs"/>
              </a:rPr>
              <a:t>方法的覆盖（重写）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6088" indent="-4460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在子类和超类中有同名的方法（参数也相同），子类中的方法覆盖超类的方法。</a:t>
            </a:r>
          </a:p>
          <a:p>
            <a:pPr marL="446088" indent="-4460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如果超类和子类有同名且参数相同的方法，那么超类的对象调用超类的方法，子类的对象调用子类的方法。</a:t>
            </a:r>
          </a:p>
          <a:p>
            <a:pPr marL="446088" indent="-4460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通过覆盖可以使同名的方法在不同层次的类中有不同的实现</a:t>
            </a:r>
          </a:p>
          <a:p>
            <a:pPr marL="446088" indent="-4460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注意</a:t>
            </a:r>
            <a:r>
              <a:rPr lang="zh-CN" altLang="en-US" smtClean="0"/>
              <a:t>：子类中重写的方法和父类中被重写的方法要具有</a:t>
            </a:r>
            <a:r>
              <a:rPr lang="zh-CN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相同的名字</a:t>
            </a:r>
            <a:r>
              <a:rPr lang="zh-CN" altLang="en-US" smtClean="0"/>
              <a:t>，</a:t>
            </a:r>
            <a:r>
              <a:rPr lang="zh-CN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相同的参数表</a:t>
            </a:r>
            <a:r>
              <a:rPr lang="zh-CN" altLang="en-US" smtClean="0"/>
              <a:t>和</a:t>
            </a:r>
            <a:r>
              <a:rPr lang="zh-CN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相同的返回类型</a:t>
            </a:r>
            <a:r>
              <a:rPr lang="zh-CN" altLang="en-US" smtClean="0"/>
              <a:t>，只是</a:t>
            </a:r>
            <a:r>
              <a:rPr lang="zh-CN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函数体不同</a:t>
            </a:r>
            <a:r>
              <a:rPr lang="zh-CN" altLang="en-US" smtClean="0"/>
              <a:t>。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方法覆盖的原则（</a:t>
            </a:r>
            <a:r>
              <a:rPr lang="en-US" altLang="zh-CN" b="1" smtClean="0"/>
              <a:t>1</a:t>
            </a:r>
            <a:r>
              <a:rPr lang="zh-CN" altLang="en-US" b="1" smtClean="0"/>
              <a:t>）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6825"/>
            <a:ext cx="8435975" cy="4530725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800" b="1" smtClean="0"/>
              <a:t>1</a:t>
            </a:r>
            <a:r>
              <a:rPr lang="zh-CN" altLang="en-US" sz="2800" b="1" smtClean="0"/>
              <a:t>、子类方法的名称、参数签名和返回类型必须与其父类的方法的名称、参数签名和返回类型一致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public class Base{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			public void method(){...}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public class Sub extends Base{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		public void method(){...}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   	public int method(int a){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      		return 0;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    	}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b="1" smtClean="0"/>
              <a:t>}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方法覆盖的原则（</a:t>
            </a:r>
            <a:r>
              <a:rPr lang="en-US" altLang="zh-CN" b="1" smtClean="0"/>
              <a:t>2</a:t>
            </a:r>
            <a:r>
              <a:rPr lang="zh-CN" altLang="en-US" b="1" smtClean="0"/>
              <a:t>）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35975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smtClean="0"/>
              <a:t>2</a:t>
            </a:r>
            <a:r>
              <a:rPr lang="zh-CN" altLang="en-US" sz="2800" b="1" smtClean="0"/>
              <a:t>、子类方法不能缩小父类方法的访问权限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smtClean="0"/>
              <a:t>	 public class Base{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smtClean="0"/>
              <a:t>	  public void method(){...}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smtClean="0"/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smtClean="0"/>
              <a:t>public class Sub extends Base{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smtClean="0"/>
              <a:t>      protected  void method(){...}//</a:t>
            </a:r>
            <a:r>
              <a:rPr lang="zh-CN" altLang="en-US" sz="2800" b="1" smtClean="0"/>
              <a:t>编译错误，子类方法缩小了父类方法的访问权限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smtClean="0"/>
              <a:t>}</a:t>
            </a:r>
            <a:endParaRPr lang="zh-CN" altLang="en-US" sz="2800" b="1" smtClean="0"/>
          </a:p>
          <a:p>
            <a:pPr eaLnBrk="1" hangingPunct="1">
              <a:defRPr/>
            </a:pPr>
            <a:endParaRPr lang="zh-CN" altLang="en-US" sz="2800" b="1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方法覆盖的原则（</a:t>
            </a:r>
            <a:r>
              <a:rPr lang="en-US" altLang="zh-CN" b="1" smtClean="0"/>
              <a:t>3</a:t>
            </a:r>
            <a:r>
              <a:rPr lang="zh-CN" altLang="en-US" b="1" smtClean="0"/>
              <a:t>）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100138"/>
            <a:ext cx="8435975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3</a:t>
            </a:r>
            <a:r>
              <a:rPr lang="zh-CN" altLang="en-US" b="1" smtClean="0"/>
              <a:t>、子类方法不能抛出比父类方法更多的异常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4</a:t>
            </a:r>
            <a:r>
              <a:rPr lang="zh-CN" altLang="en-US" b="1" smtClean="0"/>
              <a:t>、方法覆盖只存在于子类和父类（包括直接父类和间接父类）之间。在同一个类中方法只能被重载，不能被覆盖。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5</a:t>
            </a:r>
            <a:r>
              <a:rPr lang="zh-CN" altLang="en-US" b="1" smtClean="0"/>
              <a:t>、父类的静态方法不能被子类覆盖为非静态的方法，反之亦然；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6</a:t>
            </a:r>
            <a:r>
              <a:rPr lang="zh-CN" altLang="en-US" b="1" smtClean="0"/>
              <a:t>、子类可以定义与父类的静态方法同名的静态方法，以便在子类中隐藏父类的静态方法。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7</a:t>
            </a:r>
            <a:r>
              <a:rPr lang="zh-CN" altLang="en-US" b="1" smtClean="0"/>
              <a:t>、父类的私有方法不能被覆盖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b="1" smtClean="0"/>
              <a:t>8</a:t>
            </a:r>
            <a:r>
              <a:rPr lang="zh-CN" altLang="en-US" b="1" smtClean="0"/>
              <a:t>、父类的抽象方法可以被子类覆盖：子类实现父类的方法或重新声明父类的抽象方法。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小题目</a:t>
            </a:r>
            <a:endParaRPr lang="en-US" altLang="zh-CN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90600"/>
            <a:ext cx="8305800" cy="560705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smtClean="0"/>
              <a:t>public class TestDemo {</a:t>
            </a:r>
          </a:p>
          <a:p>
            <a:pPr marL="457200" indent="-457200"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smtClean="0"/>
              <a:t>	int m=5;</a:t>
            </a:r>
          </a:p>
          <a:p>
            <a:pPr marL="457200" indent="-457200"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smtClean="0"/>
              <a:t>	public void some(int x) {</a:t>
            </a:r>
          </a:p>
          <a:p>
            <a:pPr marL="457200" indent="-457200"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smtClean="0"/>
              <a:t>		m=x;</a:t>
            </a:r>
          </a:p>
          <a:p>
            <a:pPr marL="457200" indent="-457200"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smtClean="0"/>
              <a:t>      }</a:t>
            </a:r>
          </a:p>
          <a:p>
            <a:pPr marL="457200" indent="-457200"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smtClean="0"/>
              <a:t>	public static void main(String args []) {</a:t>
            </a:r>
          </a:p>
          <a:p>
            <a:pPr marL="457200" indent="-457200"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smtClean="0"/>
              <a:t>		new Demo().some(7);</a:t>
            </a:r>
          </a:p>
          <a:p>
            <a:pPr marL="457200" indent="-457200"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smtClean="0"/>
              <a:t>	}</a:t>
            </a:r>
          </a:p>
          <a:p>
            <a:pPr marL="457200" indent="-457200"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smtClean="0"/>
              <a:t>}</a:t>
            </a:r>
          </a:p>
          <a:p>
            <a:pPr marL="457200" indent="-457200"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smtClean="0"/>
              <a:t>class Demo extends TestDemo {</a:t>
            </a:r>
          </a:p>
          <a:p>
            <a:pPr marL="457200" indent="-457200"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smtClean="0"/>
              <a:t>	int m=8;</a:t>
            </a:r>
          </a:p>
          <a:p>
            <a:pPr marL="457200" indent="-457200"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smtClean="0"/>
              <a:t>	public void some(int x) {</a:t>
            </a:r>
          </a:p>
          <a:p>
            <a:pPr marL="457200" indent="-457200"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smtClean="0"/>
              <a:t>		super.some(x);</a:t>
            </a:r>
          </a:p>
          <a:p>
            <a:pPr marL="457200" indent="-457200"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smtClean="0"/>
              <a:t>		System.out.println(m);</a:t>
            </a:r>
          </a:p>
          <a:p>
            <a:pPr marL="457200" indent="-457200"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smtClean="0"/>
              <a:t>	}</a:t>
            </a:r>
          </a:p>
          <a:p>
            <a:pPr marL="457200" indent="-457200"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2100" smtClean="0"/>
              <a:t>}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600" smtClean="0"/>
              <a:t>A</a:t>
            </a:r>
            <a:r>
              <a:rPr lang="zh-CN" altLang="en-US" sz="2600" smtClean="0"/>
              <a:t>．</a:t>
            </a:r>
            <a:r>
              <a:rPr lang="en-US" altLang="zh-CN" sz="2600" smtClean="0"/>
              <a:t>5    B</a:t>
            </a:r>
            <a:r>
              <a:rPr lang="zh-CN" altLang="en-US" sz="2600" smtClean="0"/>
              <a:t>．</a:t>
            </a:r>
            <a:r>
              <a:rPr lang="en-US" altLang="zh-CN" sz="2600" smtClean="0"/>
              <a:t>8   C</a:t>
            </a:r>
            <a:r>
              <a:rPr lang="zh-CN" altLang="en-US" sz="2600" smtClean="0"/>
              <a:t>．</a:t>
            </a:r>
            <a:r>
              <a:rPr lang="en-US" altLang="zh-CN" sz="2600" smtClean="0"/>
              <a:t>7   D</a:t>
            </a:r>
            <a:r>
              <a:rPr lang="zh-CN" altLang="en-US" sz="2600" smtClean="0"/>
              <a:t>．无任何输出  </a:t>
            </a:r>
            <a:r>
              <a:rPr lang="en-US" altLang="zh-CN" sz="2600" smtClean="0"/>
              <a:t>E</a:t>
            </a:r>
            <a:r>
              <a:rPr lang="zh-CN" altLang="en-US" sz="2600" smtClean="0"/>
              <a:t>．编译错误</a:t>
            </a:r>
            <a:r>
              <a:rPr lang="zh-CN" altLang="en-US" sz="1900" smtClean="0"/>
              <a:t> 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7031038" y="4868863"/>
            <a:ext cx="17446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>
                <a:latin typeface="Times" panose="02020603050405020304" pitchFamily="18" charset="0"/>
              </a:rPr>
              <a:t>答案：</a:t>
            </a:r>
            <a:r>
              <a:rPr lang="en-US" altLang="zh-CN" sz="3600" b="1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2419350" y="5084763"/>
            <a:ext cx="4168775" cy="457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" panose="02020603050405020304" pitchFamily="18" charset="0"/>
              </a:rPr>
              <a:t>System.out.println(super.m);</a:t>
            </a:r>
            <a:endParaRPr lang="zh-CN" altLang="en-US" b="1">
              <a:latin typeface="Times" panose="02020603050405020304" pitchFamily="18" charset="0"/>
            </a:endParaRP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6964363" y="4149725"/>
            <a:ext cx="17224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>
                <a:latin typeface="Times" panose="02020603050405020304" pitchFamily="18" charset="0"/>
              </a:rPr>
              <a:t>答案：</a:t>
            </a:r>
            <a:r>
              <a:rPr lang="en-US" altLang="zh-CN" sz="3600" b="1">
                <a:latin typeface="Times" panose="02020603050405020304" pitchFamily="18" charset="0"/>
              </a:rPr>
              <a:t>B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/>
      <p:bldP spid="241669" grpId="0" animBg="1"/>
      <p:bldP spid="24167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练习：选择题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903288"/>
            <a:ext cx="8280400" cy="5118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mtClean="0"/>
              <a:t>对于下列代码：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public class SupperClass {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       public int sum( int a, int b) {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          return a+b;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       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class SubClass extends SupperClass {   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mtClean="0"/>
              <a:t>下述哪个方法可以加入类</a:t>
            </a:r>
            <a:r>
              <a:rPr lang="en-US" altLang="zh-CN" smtClean="0"/>
              <a:t>SubClass?  (          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 A) int sum ( int a, int b ){ return a+b;}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 B) public void sum (int a, int b ){ return ;}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 C) public float sum ( int a, int b){ return a+b;}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 D) public int sum ( int a, int b ) { return a+b;}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mtClean="0"/>
              <a:t> E) public float sum ( float a, int b ) { return a+b;}</a:t>
            </a:r>
            <a:endParaRPr lang="zh-CN" altLang="en-US" smtClean="0"/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5435600" y="2420938"/>
            <a:ext cx="273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>
                <a:solidFill>
                  <a:srgbClr val="FF0000"/>
                </a:solidFill>
                <a:latin typeface="Times" panose="02020603050405020304" pitchFamily="18" charset="0"/>
              </a:rPr>
              <a:t>答案：</a:t>
            </a:r>
            <a:r>
              <a:rPr lang="en-US" altLang="zh-CN" sz="3600" b="1">
                <a:solidFill>
                  <a:srgbClr val="FF0000"/>
                </a:solidFill>
                <a:latin typeface="Times" panose="02020603050405020304" pitchFamily="18" charset="0"/>
              </a:rPr>
              <a:t>D</a:t>
            </a:r>
            <a:r>
              <a:rPr lang="zh-CN" altLang="en-US" sz="3600" b="1">
                <a:solidFill>
                  <a:srgbClr val="FF0000"/>
                </a:solidFill>
                <a:latin typeface="Times" panose="02020603050405020304" pitchFamily="18" charset="0"/>
              </a:rPr>
              <a:t>、</a:t>
            </a:r>
            <a:r>
              <a:rPr lang="en-US" altLang="zh-CN" sz="3600" b="1">
                <a:solidFill>
                  <a:srgbClr val="FF0000"/>
                </a:solidFill>
                <a:latin typeface="Times" panose="02020603050405020304" pitchFamily="18" charset="0"/>
              </a:rPr>
              <a:t>E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小节安排</a:t>
            </a:r>
          </a:p>
        </p:txBody>
      </p:sp>
      <p:sp>
        <p:nvSpPr>
          <p:cNvPr id="70659" name="AutoShape 151"/>
          <p:cNvSpPr>
            <a:spLocks noChangeArrowheads="1"/>
          </p:cNvSpPr>
          <p:nvPr/>
        </p:nvSpPr>
        <p:spPr bwMode="auto">
          <a:xfrm>
            <a:off x="6754813" y="3627438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70660" name="Rectangle 116"/>
          <p:cNvSpPr>
            <a:spLocks noChangeArrowheads="1"/>
          </p:cNvSpPr>
          <p:nvPr/>
        </p:nvSpPr>
        <p:spPr bwMode="auto">
          <a:xfrm>
            <a:off x="2733675" y="262890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61" name="Text Box 119"/>
          <p:cNvSpPr txBox="1">
            <a:spLocks noChangeArrowheads="1"/>
          </p:cNvSpPr>
          <p:nvPr/>
        </p:nvSpPr>
        <p:spPr bwMode="auto">
          <a:xfrm flipH="1">
            <a:off x="1314450" y="900113"/>
            <a:ext cx="457200" cy="5443537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000" b="1" smtClean="0"/>
          </a:p>
          <a:p>
            <a:pPr>
              <a:defRPr/>
            </a:pPr>
            <a:r>
              <a:rPr lang="zh-CN" altLang="en-US" sz="2000" b="1" smtClean="0"/>
              <a:t>类的封装性</a:t>
            </a:r>
            <a:endParaRPr lang="en-US" altLang="zh-CN" sz="2000" b="1" smtClean="0"/>
          </a:p>
          <a:p>
            <a:pPr>
              <a:defRPr/>
            </a:pPr>
            <a:r>
              <a:rPr lang="zh-CN" altLang="en-US" sz="2000" b="1" smtClean="0"/>
              <a:t>、继承性</a:t>
            </a:r>
            <a:endParaRPr lang="en-US" altLang="zh-CN" sz="2000" b="1" smtClean="0"/>
          </a:p>
          <a:p>
            <a:pPr>
              <a:defRPr/>
            </a:pPr>
            <a:r>
              <a:rPr lang="zh-CN" altLang="en-US" sz="2000" b="1" smtClean="0"/>
              <a:t>、多态性与接口</a:t>
            </a:r>
          </a:p>
        </p:txBody>
      </p:sp>
      <p:sp>
        <p:nvSpPr>
          <p:cNvPr id="70662" name="Rectangle 121"/>
          <p:cNvSpPr>
            <a:spLocks noChangeArrowheads="1"/>
          </p:cNvSpPr>
          <p:nvPr/>
        </p:nvSpPr>
        <p:spPr bwMode="auto">
          <a:xfrm>
            <a:off x="2733675" y="20796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63" name="Text Box 124"/>
          <p:cNvSpPr txBox="1">
            <a:spLocks noChangeArrowheads="1"/>
          </p:cNvSpPr>
          <p:nvPr/>
        </p:nvSpPr>
        <p:spPr bwMode="auto">
          <a:xfrm>
            <a:off x="3213100" y="1927225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4.1</a:t>
            </a:r>
            <a:r>
              <a:rPr kumimoji="0" lang="zh-CN" altLang="en-US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</a:t>
            </a:r>
            <a:r>
              <a:rPr lang="zh-CN" altLang="en-US" sz="1600" b="1" smtClean="0"/>
              <a:t>封装性</a:t>
            </a:r>
            <a:endParaRPr lang="zh-CN" altLang="en-US" sz="1600" smtClean="0">
              <a:solidFill>
                <a:schemeClr val="tx2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70664" name="Text Box 129"/>
          <p:cNvSpPr txBox="1">
            <a:spLocks noChangeArrowheads="1"/>
          </p:cNvSpPr>
          <p:nvPr/>
        </p:nvSpPr>
        <p:spPr bwMode="auto">
          <a:xfrm>
            <a:off x="3224213" y="2476500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4.2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继承性</a:t>
            </a:r>
          </a:p>
          <a:p>
            <a:pPr algn="just" eaLnBrk="0" hangingPunct="0">
              <a:defRPr/>
            </a:pPr>
            <a:endParaRPr lang="zh-CN" altLang="en-US" sz="1600" b="1" smtClean="0"/>
          </a:p>
          <a:p>
            <a:pPr algn="just" eaLnBrk="0" hangingPunct="0">
              <a:defRPr/>
            </a:pPr>
            <a:endParaRPr kumimoji="0" lang="zh-CN" altLang="en-US" sz="1600" smtClean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665" name="Rectangle 136"/>
          <p:cNvSpPr>
            <a:spLocks noChangeArrowheads="1"/>
          </p:cNvSpPr>
          <p:nvPr/>
        </p:nvSpPr>
        <p:spPr bwMode="auto">
          <a:xfrm>
            <a:off x="1814513" y="3635375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70666" name="Rectangle 138"/>
          <p:cNvSpPr>
            <a:spLocks noChangeArrowheads="1"/>
          </p:cNvSpPr>
          <p:nvPr/>
        </p:nvSpPr>
        <p:spPr bwMode="auto">
          <a:xfrm>
            <a:off x="2741613" y="3198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67" name="Text Box 139"/>
          <p:cNvSpPr txBox="1">
            <a:spLocks noChangeArrowheads="1"/>
          </p:cNvSpPr>
          <p:nvPr/>
        </p:nvSpPr>
        <p:spPr bwMode="auto">
          <a:xfrm>
            <a:off x="3198813" y="3046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4.3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多态性</a:t>
            </a:r>
            <a:endParaRPr lang="en-US" altLang="zh-CN" sz="1600" b="1" smtClean="0"/>
          </a:p>
          <a:p>
            <a:pPr>
              <a:defRPr/>
            </a:pPr>
            <a:endParaRPr lang="zh-CN" altLang="en-US" sz="1600" b="1" smtClean="0"/>
          </a:p>
        </p:txBody>
      </p:sp>
      <p:sp>
        <p:nvSpPr>
          <p:cNvPr id="70668" name="Rectangle 143"/>
          <p:cNvSpPr>
            <a:spLocks noChangeArrowheads="1"/>
          </p:cNvSpPr>
          <p:nvPr/>
        </p:nvSpPr>
        <p:spPr bwMode="auto">
          <a:xfrm>
            <a:off x="2741613" y="37560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69" name="Text Box 144"/>
          <p:cNvSpPr txBox="1">
            <a:spLocks noChangeArrowheads="1"/>
          </p:cNvSpPr>
          <p:nvPr/>
        </p:nvSpPr>
        <p:spPr bwMode="auto">
          <a:xfrm>
            <a:off x="3198813" y="36036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4.4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抽象类</a:t>
            </a:r>
          </a:p>
        </p:txBody>
      </p:sp>
      <p:sp>
        <p:nvSpPr>
          <p:cNvPr id="70670" name="Rectangle 123"/>
          <p:cNvSpPr>
            <a:spLocks noChangeArrowheads="1"/>
          </p:cNvSpPr>
          <p:nvPr/>
        </p:nvSpPr>
        <p:spPr bwMode="auto">
          <a:xfrm>
            <a:off x="2657475" y="1784350"/>
            <a:ext cx="76200" cy="3613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70671" name="Rectangle 116"/>
          <p:cNvSpPr>
            <a:spLocks noChangeArrowheads="1"/>
          </p:cNvSpPr>
          <p:nvPr/>
        </p:nvSpPr>
        <p:spPr bwMode="auto">
          <a:xfrm>
            <a:off x="2736850" y="4414838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72" name="Text Box 129"/>
          <p:cNvSpPr txBox="1">
            <a:spLocks noChangeArrowheads="1"/>
          </p:cNvSpPr>
          <p:nvPr/>
        </p:nvSpPr>
        <p:spPr bwMode="auto">
          <a:xfrm>
            <a:off x="3249613" y="4262438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4.5</a:t>
            </a:r>
            <a:r>
              <a:rPr kumimoji="0" lang="zh-CN" altLang="en-US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</a:t>
            </a:r>
            <a:r>
              <a:rPr lang="zh-CN" altLang="en-US" sz="1600" b="1" smtClean="0"/>
              <a:t>接口</a:t>
            </a:r>
          </a:p>
          <a:p>
            <a:pPr eaLnBrk="1" hangingPunct="1">
              <a:defRPr/>
            </a:pPr>
            <a:endParaRPr lang="zh-CN" altLang="en-US" sz="1600" b="1" smtClean="0"/>
          </a:p>
          <a:p>
            <a:pPr algn="just">
              <a:defRPr/>
            </a:pPr>
            <a:endParaRPr kumimoji="0" lang="zh-CN" altLang="en-US" sz="1600" smtClean="0">
              <a:solidFill>
                <a:schemeClr val="tx2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70673" name="Rectangle 138"/>
          <p:cNvSpPr>
            <a:spLocks noChangeArrowheads="1"/>
          </p:cNvSpPr>
          <p:nvPr/>
        </p:nvSpPr>
        <p:spPr bwMode="auto">
          <a:xfrm>
            <a:off x="2733675" y="498475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74" name="Text Box 139"/>
          <p:cNvSpPr txBox="1">
            <a:spLocks noChangeArrowheads="1"/>
          </p:cNvSpPr>
          <p:nvPr/>
        </p:nvSpPr>
        <p:spPr bwMode="auto">
          <a:xfrm>
            <a:off x="3224213" y="4832350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4.6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内部类</a:t>
            </a:r>
          </a:p>
          <a:p>
            <a:pPr algn="just" eaLnBrk="0" hangingPunct="0">
              <a:defRPr/>
            </a:pPr>
            <a:endParaRPr lang="zh-CN" altLang="en-US" sz="1600" smtClean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122238"/>
            <a:ext cx="6886575" cy="523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smtClean="0"/>
              <a:t>4.4 </a:t>
            </a:r>
            <a:r>
              <a:rPr lang="zh-CN" altLang="en-US" sz="2800" b="1" smtClean="0"/>
              <a:t>抽象类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52525"/>
            <a:ext cx="7772400" cy="1047750"/>
          </a:xfrm>
        </p:spPr>
        <p:txBody>
          <a:bodyPr/>
          <a:lstStyle/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en-US" altLang="zh-CN" b="1" smtClean="0"/>
              <a:t>Abstract</a:t>
            </a:r>
            <a:r>
              <a:rPr lang="zh-CN" altLang="en-US" b="1" smtClean="0"/>
              <a:t>关键字：可修饰类和方法，被修饰的类称为抽象类，被修饰的方法称为抽象方法</a:t>
            </a:r>
          </a:p>
        </p:txBody>
      </p:sp>
      <p:sp>
        <p:nvSpPr>
          <p:cNvPr id="71684" name="Rectangle 3"/>
          <p:cNvSpPr txBox="1">
            <a:spLocks noChangeArrowheads="1"/>
          </p:cNvSpPr>
          <p:nvPr/>
        </p:nvSpPr>
        <p:spPr bwMode="auto">
          <a:xfrm>
            <a:off x="609600" y="2276475"/>
            <a:ext cx="7772400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446088" indent="-44608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抽象类是专门设计来让子类继承的类。</a:t>
            </a:r>
          </a:p>
          <a:p>
            <a:pPr>
              <a:spcBef>
                <a:spcPct val="20000"/>
              </a:spcBef>
              <a:buClr>
                <a:srgbClr val="00FF00"/>
              </a:buClr>
              <a:buFont typeface="Wingdings" pitchFamily="2" charset="2"/>
              <a:buChar char="v"/>
              <a:defRPr/>
            </a:pPr>
            <a:endParaRPr lang="zh-CN" altLang="en-US" b="1" smtClean="0"/>
          </a:p>
          <a:p>
            <a:pPr>
              <a:spcBef>
                <a:spcPct val="20000"/>
              </a:spcBef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抽象类提供一个类型的部分实现，可以有实例变量，构造方法，抽象方法和具体方法。一个抽象类不会有实例。</a:t>
            </a:r>
          </a:p>
          <a:p>
            <a:pPr>
              <a:spcBef>
                <a:spcPct val="20000"/>
              </a:spcBef>
              <a:buClr>
                <a:srgbClr val="00FF00"/>
              </a:buClr>
              <a:buFont typeface="Wingdings" pitchFamily="2" charset="2"/>
              <a:buChar char="v"/>
              <a:defRPr/>
            </a:pPr>
            <a:endParaRPr lang="zh-CN" altLang="en-US" b="1" smtClean="0"/>
          </a:p>
          <a:p>
            <a:pPr>
              <a:spcBef>
                <a:spcPct val="20000"/>
              </a:spcBef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抽象方法是必须被子类覆盖的方法。如果一个类不具有抽象属性，不能在该类中定义抽象方法。</a:t>
            </a:r>
            <a:endParaRPr lang="en-US" altLang="zh-CN" b="1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122238"/>
            <a:ext cx="7772400" cy="523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/>
              <a:t>抽象类的作用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966788"/>
            <a:ext cx="8374062" cy="5375275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抽象类是表征我们对问题领域进行分析、设计中得出的抽象概念，是对一系列看上去不同，但是本质上相同的具体概念的抽象。好比，我们都知道三角形是一个形状，世界上有三角形这样具体的东西，但是确没有形状这样具体的东西，我们要描述这个形状的概念就要用到抽象类。因此在</a:t>
            </a:r>
            <a:r>
              <a:rPr lang="en-US" altLang="zh-CN" b="1" smtClean="0"/>
              <a:t>java</a:t>
            </a:r>
            <a:r>
              <a:rPr lang="zh-CN" altLang="en-US" b="1" smtClean="0"/>
              <a:t>中抽象类是不允许被实例化的。</a:t>
            </a: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endParaRPr lang="zh-CN" altLang="en-US" b="1" smtClean="0"/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在面向对象领域，抽象类主要用来进行类型隐藏。那什么是类型隐藏呢？我们可以构造出一个固定的一组行为的抽象描述，但是这组行为却能够有任意个可能的具体实现方式。这个抽象描述就是抽象类，而这一组任意个可能的具体实现则表现为所有可能的派生类。好比，动物是一个抽象类，人、猴子、老虎就是具体实现的派生类，我们就可以用动物类型来隐藏人、猴子和老虎的类型。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900" b="1" smtClean="0"/>
              <a:t>类的访问权限的设置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2754313"/>
          </a:xfrm>
        </p:spPr>
        <p:txBody>
          <a:bodyPr/>
          <a:lstStyle/>
          <a:p>
            <a:pPr marL="0" indent="0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类的权限有两种：默认和</a:t>
            </a:r>
            <a:r>
              <a:rPr lang="en-US" altLang="zh-CN" b="1" smtClean="0"/>
              <a:t>public。</a:t>
            </a:r>
          </a:p>
          <a:p>
            <a:pPr marL="0" indent="0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endParaRPr lang="en-US" altLang="zh-CN" b="1" smtClean="0"/>
          </a:p>
          <a:p>
            <a:pPr marL="0" indent="0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如果在一个源程序文件中，声明了若干个类的话，</a:t>
            </a:r>
            <a:r>
              <a:rPr lang="zh-CN" altLang="en-US" b="1" smtClean="0">
                <a:solidFill>
                  <a:srgbClr val="FF3300"/>
                </a:solidFill>
              </a:rPr>
              <a:t>只能有一个类的权限关键字是</a:t>
            </a:r>
            <a:r>
              <a:rPr lang="en-US" altLang="zh-CN" b="1" smtClean="0">
                <a:solidFill>
                  <a:srgbClr val="FF3300"/>
                </a:solidFill>
              </a:rPr>
              <a:t>public</a:t>
            </a:r>
            <a:r>
              <a:rPr lang="en-US" altLang="zh-CN" b="1" smtClean="0"/>
              <a:t>。</a:t>
            </a:r>
            <a:r>
              <a:rPr lang="zh-CN" altLang="en-US" b="1" smtClean="0"/>
              <a:t>这个类的名字应该和程序文件同名，</a:t>
            </a:r>
            <a:r>
              <a:rPr lang="en-US" altLang="zh-CN" b="1" smtClean="0"/>
              <a:t>main</a:t>
            </a:r>
            <a:r>
              <a:rPr lang="zh-CN" altLang="en-US" b="1" smtClean="0"/>
              <a:t>方法也应该在这个类中，否则程序无法执行。</a:t>
            </a:r>
            <a:endParaRPr lang="en-US" altLang="zh-CN" b="1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抽象类的作用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524000"/>
            <a:ext cx="7772400" cy="21082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抽象类通常代表一个抽象概念，可以用一句话来概括抽象类的用途：抽象类是用来继承的。</a:t>
            </a: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endParaRPr lang="zh-CN" altLang="en-US" b="1" smtClean="0"/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通过抽象类使开发的系统具有良好的扩展性和可复用性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声明抽象类和方法格式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4831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en-US" altLang="zh-CN" b="1" smtClean="0"/>
              <a:t>abstract class &lt;</a:t>
            </a:r>
            <a:r>
              <a:rPr lang="zh-CN" altLang="en-US" b="1" smtClean="0"/>
              <a:t>类名&gt;{  </a:t>
            </a:r>
          </a:p>
          <a:p>
            <a:pPr marL="911225" lvl="1" eaLnBrk="1" hangingPunct="1">
              <a:buClr>
                <a:srgbClr val="00FF00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smtClean="0"/>
              <a:t>   成员变量；</a:t>
            </a:r>
          </a:p>
          <a:p>
            <a:pPr marL="911225" lvl="1" eaLnBrk="1" hangingPunct="1">
              <a:buClr>
                <a:srgbClr val="00FF00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smtClean="0"/>
              <a:t>   </a:t>
            </a:r>
            <a:r>
              <a:rPr lang="zh-CN" altLang="en-US" b="1" smtClean="0"/>
              <a:t>方法（）</a:t>
            </a:r>
            <a:r>
              <a:rPr lang="en-US" altLang="zh-CN" b="1" smtClean="0"/>
              <a:t>{ </a:t>
            </a:r>
            <a:r>
              <a:rPr lang="zh-CN" altLang="en-US" b="1" smtClean="0"/>
              <a:t>方法体  </a:t>
            </a:r>
            <a:r>
              <a:rPr lang="en-US" altLang="zh-CN" b="1" smtClean="0"/>
              <a:t>}</a:t>
            </a:r>
            <a:r>
              <a:rPr lang="zh-CN" altLang="en-US" b="1" smtClean="0"/>
              <a:t>；           //定义一般方法</a:t>
            </a:r>
          </a:p>
          <a:p>
            <a:pPr marL="911225" lvl="1" eaLnBrk="1" hangingPunct="1">
              <a:buClr>
                <a:srgbClr val="00FF00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smtClean="0"/>
              <a:t>   </a:t>
            </a:r>
            <a:r>
              <a:rPr lang="en-US" altLang="zh-CN" b="1" smtClean="0"/>
              <a:t>abstract </a:t>
            </a:r>
            <a:r>
              <a:rPr lang="zh-CN" altLang="en-US" b="1" smtClean="0"/>
              <a:t>方法( );   //定义抽象方法</a:t>
            </a: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zh-CN" altLang="en-US" b="1" smtClean="0"/>
              <a:t>      }</a:t>
            </a: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抽象方法不用实现代码，而是在子类中实现所有的抽象方法。</a:t>
            </a: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对于成员方法，不能同时用</a:t>
            </a:r>
            <a:r>
              <a:rPr lang="en-US" altLang="zh-CN" b="1" smtClean="0"/>
              <a:t>static</a:t>
            </a:r>
            <a:r>
              <a:rPr lang="zh-CN" altLang="en-US" b="1" smtClean="0"/>
              <a:t>和</a:t>
            </a:r>
            <a:r>
              <a:rPr lang="en-US" altLang="zh-CN" b="1" smtClean="0"/>
              <a:t>abstract</a:t>
            </a:r>
            <a:r>
              <a:rPr lang="zh-CN" altLang="en-US" b="1" smtClean="0"/>
              <a:t>说明。对于类，不能同时用</a:t>
            </a:r>
            <a:r>
              <a:rPr lang="en-US" altLang="zh-CN" b="1" smtClean="0"/>
              <a:t>final</a:t>
            </a:r>
            <a:r>
              <a:rPr lang="zh-CN" altLang="en-US" b="1" smtClean="0"/>
              <a:t>和</a:t>
            </a:r>
            <a:r>
              <a:rPr lang="en-US" altLang="zh-CN" b="1" smtClean="0"/>
              <a:t>abstract</a:t>
            </a:r>
            <a:r>
              <a:rPr lang="zh-CN" altLang="en-US" b="1" smtClean="0"/>
              <a:t>说明。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smtClean="0"/>
              <a:t>抽象类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996950"/>
            <a:ext cx="8275637" cy="5184775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抽象类也</a:t>
            </a:r>
            <a:r>
              <a:rPr lang="zh-CN" altLang="en-US" b="1" smtClean="0">
                <a:solidFill>
                  <a:srgbClr val="FF0000"/>
                </a:solidFill>
              </a:rPr>
              <a:t>可有普通的成员变量或方法</a:t>
            </a:r>
            <a:r>
              <a:rPr lang="zh-CN" altLang="en-US" b="1" smtClean="0"/>
              <a:t>。</a:t>
            </a: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抽象类可以有构造方法，但不能直接用来生成实例。一般可通过定义子类进行实例化。</a:t>
            </a: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可以生成抽象类的变量，该变量可以指向具体的一个子类的实例。</a:t>
            </a: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zh-CN" altLang="en-US" b="1" smtClean="0"/>
              <a:t>          </a:t>
            </a:r>
            <a:r>
              <a:rPr lang="en-US" altLang="zh-CN" b="1" smtClean="0"/>
              <a:t>abstract class Employee{</a:t>
            </a: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en-US" altLang="zh-CN" b="1" smtClean="0"/>
              <a:t>	          abstract void raiseSalary(int i) ;</a:t>
            </a: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en-US" altLang="zh-CN" b="1" smtClean="0"/>
              <a:t>	    }</a:t>
            </a: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en-US" altLang="zh-CN" b="1" smtClean="0"/>
              <a:t>          class Manager extends Employee{</a:t>
            </a: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en-US" altLang="zh-CN" b="1" smtClean="0"/>
              <a:t>	          void raiseSalary(int i ){ ….}</a:t>
            </a: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en-US" altLang="zh-CN" b="1" smtClean="0"/>
              <a:t>	    }</a:t>
            </a: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en-US" altLang="zh-CN" b="1" smtClean="0"/>
              <a:t>         Employee e = new Manager( ) ;</a:t>
            </a:r>
            <a:endParaRPr lang="zh-CN" altLang="en-US" b="1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91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91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91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91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91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91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91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981075"/>
            <a:ext cx="8305800" cy="54721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dirty="0" smtClean="0"/>
              <a:t>abstract class Shape{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dirty="0" smtClean="0"/>
              <a:t>	abstract protected double area();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dirty="0" smtClean="0"/>
              <a:t>	abstract protected void draw();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dirty="0" smtClean="0"/>
              <a:t>}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dirty="0" smtClean="0"/>
              <a:t>class Rectangle extends Shape{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dirty="0" smtClean="0"/>
              <a:t>	float </a:t>
            </a:r>
            <a:r>
              <a:rPr lang="en-US" altLang="zh-CN" sz="1800" b="1" dirty="0" err="1" smtClean="0"/>
              <a:t>width,length</a:t>
            </a:r>
            <a:r>
              <a:rPr lang="en-US" altLang="zh-CN" sz="1800" b="1" dirty="0" smtClean="0"/>
              <a:t>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dirty="0" smtClean="0"/>
              <a:t>	Rectangle(float </a:t>
            </a:r>
            <a:r>
              <a:rPr lang="en-US" altLang="zh-CN" sz="1800" b="1" dirty="0" err="1" smtClean="0"/>
              <a:t>w,float</a:t>
            </a:r>
            <a:r>
              <a:rPr lang="en-US" altLang="zh-CN" sz="1800" b="1" dirty="0" smtClean="0"/>
              <a:t> l){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dirty="0" smtClean="0"/>
              <a:t>		width=w;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dirty="0" smtClean="0"/>
              <a:t>		length=l;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dirty="0" smtClean="0"/>
              <a:t>	}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dirty="0" smtClean="0"/>
              <a:t>	public double area(){ 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dirty="0" smtClean="0"/>
              <a:t>	    return width*length;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dirty="0" smtClean="0"/>
              <a:t>        }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dirty="0" smtClean="0"/>
              <a:t>        public void draw</a:t>
            </a:r>
            <a:r>
              <a:rPr lang="en-US" altLang="zh-CN" sz="1800" b="1" dirty="0" smtClean="0"/>
              <a:t>(){}</a:t>
            </a:r>
            <a:endParaRPr lang="en-US" altLang="zh-CN" sz="1800" b="1" dirty="0" smtClean="0"/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dirty="0" smtClean="0"/>
              <a:t>}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dirty="0" smtClean="0"/>
              <a:t>public class </a:t>
            </a:r>
            <a:r>
              <a:rPr lang="en-US" altLang="zh-CN" sz="1800" b="1" dirty="0" err="1" smtClean="0"/>
              <a:t>ShapeDemo</a:t>
            </a:r>
            <a:r>
              <a:rPr lang="en-US" altLang="zh-CN" sz="1800" b="1" dirty="0" smtClean="0"/>
              <a:t>{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dirty="0" smtClean="0"/>
              <a:t>	public static void main(String </a:t>
            </a:r>
            <a:r>
              <a:rPr lang="en-US" altLang="zh-CN" sz="1800" b="1" dirty="0" err="1" smtClean="0"/>
              <a:t>args</a:t>
            </a:r>
            <a:r>
              <a:rPr lang="en-US" altLang="zh-CN" sz="1800" b="1" dirty="0" smtClean="0"/>
              <a:t>[]){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dirty="0" smtClean="0"/>
              <a:t>		Rectangle r=new Rectangle(6,12);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dirty="0" smtClean="0"/>
              <a:t>		</a:t>
            </a:r>
            <a:r>
              <a:rPr lang="en-US" altLang="zh-CN" sz="1800" b="1" dirty="0" err="1" smtClean="0"/>
              <a:t>System.out.println</a:t>
            </a:r>
            <a:r>
              <a:rPr lang="en-US" altLang="zh-CN" sz="1800" b="1" dirty="0" smtClean="0"/>
              <a:t>("The area of rectangle:"+</a:t>
            </a:r>
            <a:r>
              <a:rPr lang="en-US" altLang="zh-CN" sz="1800" b="1" dirty="0" err="1" smtClean="0"/>
              <a:t>r.area</a:t>
            </a:r>
            <a:r>
              <a:rPr lang="en-US" altLang="zh-CN" sz="1800" b="1" dirty="0" smtClean="0"/>
              <a:t>());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dirty="0" smtClean="0"/>
              <a:t>	}</a:t>
            </a:r>
          </a:p>
          <a:p>
            <a:pPr eaLnBrk="1" hangingPunct="1">
              <a:lnSpc>
                <a:spcPct val="8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dirty="0" smtClean="0"/>
              <a:t>}</a:t>
            </a:r>
            <a:endParaRPr lang="zh-CN" altLang="en-US" sz="1800" b="1" dirty="0" smtClean="0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0"/>
            <a:ext cx="8229600" cy="558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800" smtClean="0"/>
              <a:t>例：抽象类的例子</a:t>
            </a:r>
            <a:endParaRPr lang="en-US" altLang="zh-CN" sz="3800" smtClean="0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3708400" y="4652963"/>
            <a:ext cx="1728788" cy="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triangle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5508625" y="4076700"/>
            <a:ext cx="3167063" cy="1079500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1800" b="1"/>
              <a:t>必须覆盖父类的</a:t>
            </a:r>
            <a:r>
              <a:rPr lang="en-US" altLang="zh-CN" sz="1800" b="1"/>
              <a:t>abstract</a:t>
            </a:r>
            <a:r>
              <a:rPr lang="zh-CN" altLang="en-US" sz="1800" b="1"/>
              <a:t>方法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28588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/>
              <a:t>练习：以下程序的编译和运行结果为？</a:t>
            </a:r>
            <a:r>
              <a:rPr lang="zh-CN" altLang="en-US" smtClean="0"/>
              <a:t>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765175"/>
            <a:ext cx="8509000" cy="5400675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abstract class Base{</a:t>
            </a:r>
          </a:p>
          <a:p>
            <a:pPr marL="381000" indent="-3810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abstract public void myfunc();</a:t>
            </a:r>
          </a:p>
          <a:p>
            <a:pPr marL="381000" indent="-3810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public void another(){</a:t>
            </a:r>
          </a:p>
          <a:p>
            <a:pPr marL="381000" indent="-3810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     System.out.println("Another method");</a:t>
            </a:r>
          </a:p>
          <a:p>
            <a:pPr marL="381000" indent="-3810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}</a:t>
            </a:r>
          </a:p>
          <a:p>
            <a:pPr marL="381000" indent="-3810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}</a:t>
            </a:r>
          </a:p>
          <a:p>
            <a:pPr marL="381000" indent="-3810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public class Abs extends Base{</a:t>
            </a:r>
          </a:p>
          <a:p>
            <a:pPr marL="381000" indent="-3810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public static void main(String args[ ]){</a:t>
            </a:r>
          </a:p>
          <a:p>
            <a:pPr marL="381000" indent="-3810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     Abs a = new Abs();</a:t>
            </a:r>
          </a:p>
          <a:p>
            <a:pPr marL="381000" indent="-3810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     a.amethod();</a:t>
            </a:r>
          </a:p>
          <a:p>
            <a:pPr marL="381000" indent="-3810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}</a:t>
            </a:r>
          </a:p>
          <a:p>
            <a:pPr marL="381000" indent="-3810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public void myfunc(){</a:t>
            </a:r>
          </a:p>
          <a:p>
            <a:pPr marL="381000" indent="-3810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     System.out.println("My Func");</a:t>
            </a:r>
          </a:p>
          <a:p>
            <a:pPr marL="381000" indent="-3810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} </a:t>
            </a:r>
          </a:p>
          <a:p>
            <a:pPr marL="381000" indent="-3810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public void amethod(){</a:t>
            </a:r>
          </a:p>
          <a:p>
            <a:pPr marL="381000" indent="-3810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       myfunc();      </a:t>
            </a:r>
          </a:p>
          <a:p>
            <a:pPr marL="381000" indent="-3810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     }</a:t>
            </a:r>
          </a:p>
          <a:p>
            <a:pPr marL="381000" indent="-3810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sz="1800" b="1" smtClean="0"/>
              <a:t>}</a:t>
            </a:r>
            <a:endParaRPr lang="zh-CN" altLang="en-US" sz="1800" b="1" smtClean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3924300" y="3213100"/>
            <a:ext cx="4933950" cy="1200150"/>
          </a:xfrm>
          <a:prstGeom prst="rect">
            <a:avLst/>
          </a:prstGeom>
          <a:solidFill>
            <a:srgbClr val="C0C0C0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>
                <a:latin typeface="Times" panose="02020603050405020304" pitchFamily="18" charset="0"/>
              </a:rPr>
              <a:t>A </a:t>
            </a:r>
            <a:r>
              <a:rPr lang="zh-CN" altLang="en-US" sz="1800" b="1">
                <a:latin typeface="Times" panose="02020603050405020304" pitchFamily="18" charset="0"/>
              </a:rPr>
              <a:t>输出结果为 </a:t>
            </a:r>
            <a:r>
              <a:rPr lang="en-US" altLang="zh-CN" sz="1800" b="1">
                <a:latin typeface="Times" panose="02020603050405020304" pitchFamily="18" charset="0"/>
              </a:rPr>
              <a:t>My Func</a:t>
            </a:r>
            <a:br>
              <a:rPr lang="en-US" altLang="zh-CN" sz="1800" b="1">
                <a:latin typeface="Times" panose="02020603050405020304" pitchFamily="18" charset="0"/>
              </a:rPr>
            </a:br>
            <a:r>
              <a:rPr lang="en-US" altLang="zh-CN" sz="1800" b="1">
                <a:latin typeface="Times" panose="02020603050405020304" pitchFamily="18" charset="0"/>
              </a:rPr>
              <a:t>B </a:t>
            </a:r>
            <a:r>
              <a:rPr lang="zh-CN" altLang="en-US" sz="1800" b="1">
                <a:latin typeface="Times" panose="02020603050405020304" pitchFamily="18" charset="0"/>
              </a:rPr>
              <a:t>编译指示 </a:t>
            </a:r>
            <a:r>
              <a:rPr lang="en-US" altLang="zh-CN" sz="1800" b="1">
                <a:latin typeface="Times" panose="02020603050405020304" pitchFamily="18" charset="0"/>
              </a:rPr>
              <a:t>Base </a:t>
            </a:r>
            <a:r>
              <a:rPr lang="zh-CN" altLang="en-US" sz="1800" b="1">
                <a:latin typeface="Times" panose="02020603050405020304" pitchFamily="18" charset="0"/>
              </a:rPr>
              <a:t>类中无抽象方法</a:t>
            </a:r>
            <a:br>
              <a:rPr lang="zh-CN" altLang="en-US" sz="1800" b="1">
                <a:latin typeface="Times" panose="02020603050405020304" pitchFamily="18" charset="0"/>
              </a:rPr>
            </a:br>
            <a:r>
              <a:rPr lang="en-US" altLang="zh-CN" sz="1800" b="1">
                <a:latin typeface="Times" panose="02020603050405020304" pitchFamily="18" charset="0"/>
              </a:rPr>
              <a:t>C </a:t>
            </a:r>
            <a:r>
              <a:rPr lang="zh-CN" altLang="en-US" sz="1800" b="1">
                <a:latin typeface="Times" panose="02020603050405020304" pitchFamily="18" charset="0"/>
              </a:rPr>
              <a:t>编译通过但运行时指示</a:t>
            </a:r>
            <a:r>
              <a:rPr lang="en-US" altLang="zh-CN" sz="1800" b="1">
                <a:latin typeface="Times" panose="02020603050405020304" pitchFamily="18" charset="0"/>
              </a:rPr>
              <a:t>Base </a:t>
            </a:r>
            <a:r>
              <a:rPr lang="zh-CN" altLang="en-US" sz="1800" b="1">
                <a:latin typeface="Times" panose="02020603050405020304" pitchFamily="18" charset="0"/>
              </a:rPr>
              <a:t>类中无抽象方法</a:t>
            </a:r>
            <a:br>
              <a:rPr lang="zh-CN" altLang="en-US" sz="1800" b="1">
                <a:latin typeface="Times" panose="02020603050405020304" pitchFamily="18" charset="0"/>
              </a:rPr>
            </a:br>
            <a:r>
              <a:rPr lang="en-US" altLang="zh-CN" sz="1800" b="1">
                <a:latin typeface="Times" panose="02020603050405020304" pitchFamily="18" charset="0"/>
              </a:rPr>
              <a:t>D </a:t>
            </a:r>
            <a:r>
              <a:rPr lang="zh-CN" altLang="en-US" sz="1800" b="1">
                <a:latin typeface="Times" panose="02020603050405020304" pitchFamily="18" charset="0"/>
              </a:rPr>
              <a:t>编译指示</a:t>
            </a:r>
            <a:r>
              <a:rPr lang="en-US" altLang="zh-CN" sz="1800" b="1">
                <a:latin typeface="Times" panose="02020603050405020304" pitchFamily="18" charset="0"/>
              </a:rPr>
              <a:t>Base </a:t>
            </a:r>
            <a:r>
              <a:rPr lang="zh-CN" altLang="en-US" sz="1800" b="1">
                <a:latin typeface="Times" panose="02020603050405020304" pitchFamily="18" charset="0"/>
              </a:rPr>
              <a:t>类中的</a:t>
            </a:r>
            <a:r>
              <a:rPr lang="en-US" altLang="zh-CN" sz="1800" b="1">
                <a:latin typeface="Times" panose="02020603050405020304" pitchFamily="18" charset="0"/>
              </a:rPr>
              <a:t>myfunc</a:t>
            </a:r>
            <a:r>
              <a:rPr lang="zh-CN" altLang="en-US" sz="1800" b="1">
                <a:latin typeface="Times" panose="02020603050405020304" pitchFamily="18" charset="0"/>
              </a:rPr>
              <a:t>方法无方法体</a:t>
            </a:r>
            <a:endParaRPr lang="en-US" altLang="zh-CN" sz="1800" b="1">
              <a:latin typeface="Times" panose="02020603050405020304" pitchFamily="18" charset="0"/>
            </a:endParaRPr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6430963" y="2114550"/>
            <a:ext cx="1890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>
                <a:solidFill>
                  <a:srgbClr val="FF0000"/>
                </a:solidFill>
                <a:latin typeface="Times" panose="02020603050405020304" pitchFamily="18" charset="0"/>
              </a:rPr>
              <a:t>答案：</a:t>
            </a:r>
            <a:r>
              <a:rPr lang="en-US" altLang="zh-CN" sz="3600" b="1">
                <a:solidFill>
                  <a:srgbClr val="FF0000"/>
                </a:solidFill>
                <a:latin typeface="Times" panose="02020603050405020304" pitchFamily="18" charset="0"/>
              </a:rPr>
              <a:t>A</a:t>
            </a:r>
            <a:endParaRPr lang="zh-CN" altLang="en-US" sz="3600" b="1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小节安排</a:t>
            </a:r>
          </a:p>
        </p:txBody>
      </p:sp>
      <p:sp>
        <p:nvSpPr>
          <p:cNvPr id="78851" name="AutoShape 151"/>
          <p:cNvSpPr>
            <a:spLocks noChangeArrowheads="1"/>
          </p:cNvSpPr>
          <p:nvPr/>
        </p:nvSpPr>
        <p:spPr bwMode="auto">
          <a:xfrm>
            <a:off x="7096125" y="4275138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78852" name="Rectangle 116"/>
          <p:cNvSpPr>
            <a:spLocks noChangeArrowheads="1"/>
          </p:cNvSpPr>
          <p:nvPr/>
        </p:nvSpPr>
        <p:spPr bwMode="auto">
          <a:xfrm>
            <a:off x="2733675" y="262890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3" name="Text Box 119"/>
          <p:cNvSpPr txBox="1">
            <a:spLocks noChangeArrowheads="1"/>
          </p:cNvSpPr>
          <p:nvPr/>
        </p:nvSpPr>
        <p:spPr bwMode="auto">
          <a:xfrm flipH="1">
            <a:off x="1314450" y="900113"/>
            <a:ext cx="457200" cy="5443537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000" b="1" smtClean="0"/>
          </a:p>
          <a:p>
            <a:pPr>
              <a:defRPr/>
            </a:pPr>
            <a:r>
              <a:rPr lang="zh-CN" altLang="en-US" sz="2000" b="1" smtClean="0"/>
              <a:t>类的封装性</a:t>
            </a:r>
            <a:endParaRPr lang="en-US" altLang="zh-CN" sz="2000" b="1" smtClean="0"/>
          </a:p>
          <a:p>
            <a:pPr>
              <a:defRPr/>
            </a:pPr>
            <a:r>
              <a:rPr lang="zh-CN" altLang="en-US" sz="2000" b="1" smtClean="0"/>
              <a:t>、继承性</a:t>
            </a:r>
            <a:endParaRPr lang="en-US" altLang="zh-CN" sz="2000" b="1" smtClean="0"/>
          </a:p>
          <a:p>
            <a:pPr>
              <a:defRPr/>
            </a:pPr>
            <a:r>
              <a:rPr lang="zh-CN" altLang="en-US" sz="2000" b="1" smtClean="0"/>
              <a:t>、多态性与接口</a:t>
            </a:r>
          </a:p>
        </p:txBody>
      </p:sp>
      <p:sp>
        <p:nvSpPr>
          <p:cNvPr id="78854" name="Rectangle 121"/>
          <p:cNvSpPr>
            <a:spLocks noChangeArrowheads="1"/>
          </p:cNvSpPr>
          <p:nvPr/>
        </p:nvSpPr>
        <p:spPr bwMode="auto">
          <a:xfrm>
            <a:off x="2733675" y="20796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5" name="Text Box 124"/>
          <p:cNvSpPr txBox="1">
            <a:spLocks noChangeArrowheads="1"/>
          </p:cNvSpPr>
          <p:nvPr/>
        </p:nvSpPr>
        <p:spPr bwMode="auto">
          <a:xfrm>
            <a:off x="3213100" y="1927225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4.1</a:t>
            </a:r>
            <a:r>
              <a:rPr kumimoji="0" lang="zh-CN" altLang="en-US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</a:t>
            </a:r>
            <a:r>
              <a:rPr lang="zh-CN" altLang="en-US" sz="1600" b="1" smtClean="0"/>
              <a:t>封装性</a:t>
            </a:r>
            <a:endParaRPr lang="zh-CN" altLang="en-US" sz="1600" smtClean="0">
              <a:solidFill>
                <a:schemeClr val="tx2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78856" name="Text Box 129"/>
          <p:cNvSpPr txBox="1">
            <a:spLocks noChangeArrowheads="1"/>
          </p:cNvSpPr>
          <p:nvPr/>
        </p:nvSpPr>
        <p:spPr bwMode="auto">
          <a:xfrm>
            <a:off x="3224213" y="2476500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4.2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继承性</a:t>
            </a:r>
          </a:p>
          <a:p>
            <a:pPr algn="just" eaLnBrk="0" hangingPunct="0">
              <a:defRPr/>
            </a:pPr>
            <a:endParaRPr lang="zh-CN" altLang="en-US" sz="1600" b="1" smtClean="0"/>
          </a:p>
          <a:p>
            <a:pPr algn="just" eaLnBrk="0" hangingPunct="0">
              <a:defRPr/>
            </a:pPr>
            <a:endParaRPr kumimoji="0" lang="zh-CN" altLang="en-US" sz="1600" smtClean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8857" name="Rectangle 136"/>
          <p:cNvSpPr>
            <a:spLocks noChangeArrowheads="1"/>
          </p:cNvSpPr>
          <p:nvPr/>
        </p:nvSpPr>
        <p:spPr bwMode="auto">
          <a:xfrm>
            <a:off x="1814513" y="3635375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78858" name="Rectangle 138"/>
          <p:cNvSpPr>
            <a:spLocks noChangeArrowheads="1"/>
          </p:cNvSpPr>
          <p:nvPr/>
        </p:nvSpPr>
        <p:spPr bwMode="auto">
          <a:xfrm>
            <a:off x="2741613" y="3198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9" name="Text Box 139"/>
          <p:cNvSpPr txBox="1">
            <a:spLocks noChangeArrowheads="1"/>
          </p:cNvSpPr>
          <p:nvPr/>
        </p:nvSpPr>
        <p:spPr bwMode="auto">
          <a:xfrm>
            <a:off x="3198813" y="3046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4.3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多态性</a:t>
            </a:r>
            <a:endParaRPr lang="en-US" altLang="zh-CN" sz="1600" b="1" smtClean="0"/>
          </a:p>
          <a:p>
            <a:pPr>
              <a:defRPr/>
            </a:pPr>
            <a:endParaRPr lang="zh-CN" altLang="en-US" sz="1600" b="1" smtClean="0"/>
          </a:p>
        </p:txBody>
      </p:sp>
      <p:sp>
        <p:nvSpPr>
          <p:cNvPr id="78860" name="Rectangle 143"/>
          <p:cNvSpPr>
            <a:spLocks noChangeArrowheads="1"/>
          </p:cNvSpPr>
          <p:nvPr/>
        </p:nvSpPr>
        <p:spPr bwMode="auto">
          <a:xfrm>
            <a:off x="2741613" y="37560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61" name="Text Box 144"/>
          <p:cNvSpPr txBox="1">
            <a:spLocks noChangeArrowheads="1"/>
          </p:cNvSpPr>
          <p:nvPr/>
        </p:nvSpPr>
        <p:spPr bwMode="auto">
          <a:xfrm>
            <a:off x="3198813" y="36036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4.4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抽象类</a:t>
            </a:r>
          </a:p>
        </p:txBody>
      </p:sp>
      <p:sp>
        <p:nvSpPr>
          <p:cNvPr id="78862" name="Rectangle 123"/>
          <p:cNvSpPr>
            <a:spLocks noChangeArrowheads="1"/>
          </p:cNvSpPr>
          <p:nvPr/>
        </p:nvSpPr>
        <p:spPr bwMode="auto">
          <a:xfrm>
            <a:off x="2657475" y="1784350"/>
            <a:ext cx="76200" cy="3613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78863" name="Rectangle 116"/>
          <p:cNvSpPr>
            <a:spLocks noChangeArrowheads="1"/>
          </p:cNvSpPr>
          <p:nvPr/>
        </p:nvSpPr>
        <p:spPr bwMode="auto">
          <a:xfrm>
            <a:off x="2736850" y="4414838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64" name="Text Box 129"/>
          <p:cNvSpPr txBox="1">
            <a:spLocks noChangeArrowheads="1"/>
          </p:cNvSpPr>
          <p:nvPr/>
        </p:nvSpPr>
        <p:spPr bwMode="auto">
          <a:xfrm>
            <a:off x="3249613" y="4262438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4.5</a:t>
            </a:r>
            <a:r>
              <a:rPr kumimoji="0" lang="zh-CN" altLang="en-US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</a:t>
            </a:r>
            <a:r>
              <a:rPr lang="zh-CN" altLang="en-US" sz="1600" b="1" smtClean="0"/>
              <a:t>接口</a:t>
            </a:r>
          </a:p>
          <a:p>
            <a:pPr eaLnBrk="1" hangingPunct="1">
              <a:defRPr/>
            </a:pPr>
            <a:endParaRPr lang="zh-CN" altLang="en-US" sz="1600" b="1" smtClean="0"/>
          </a:p>
          <a:p>
            <a:pPr algn="just">
              <a:defRPr/>
            </a:pPr>
            <a:endParaRPr kumimoji="0" lang="zh-CN" altLang="en-US" sz="1600" smtClean="0">
              <a:solidFill>
                <a:schemeClr val="tx2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78865" name="Rectangle 138"/>
          <p:cNvSpPr>
            <a:spLocks noChangeArrowheads="1"/>
          </p:cNvSpPr>
          <p:nvPr/>
        </p:nvSpPr>
        <p:spPr bwMode="auto">
          <a:xfrm>
            <a:off x="2733675" y="498475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66" name="Text Box 139"/>
          <p:cNvSpPr txBox="1">
            <a:spLocks noChangeArrowheads="1"/>
          </p:cNvSpPr>
          <p:nvPr/>
        </p:nvSpPr>
        <p:spPr bwMode="auto">
          <a:xfrm>
            <a:off x="3224213" y="4832350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4.6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内部类</a:t>
            </a:r>
          </a:p>
          <a:p>
            <a:pPr algn="just" eaLnBrk="0" hangingPunct="0">
              <a:defRPr/>
            </a:pPr>
            <a:endParaRPr lang="zh-CN" altLang="en-US" sz="1600" smtClean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122238"/>
            <a:ext cx="7772400" cy="523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dirty="0" smtClean="0">
                <a:cs typeface="+mj-cs"/>
              </a:rPr>
              <a:t>4.5 </a:t>
            </a:r>
            <a:r>
              <a:rPr lang="zh-CN" altLang="en-US" sz="2800" b="1" dirty="0" smtClean="0">
                <a:cs typeface="+mj-cs"/>
              </a:rPr>
              <a:t>接口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2957513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接口是在程序开发的早期建立一组协议（规范公共的操作接口）而不具体实现，便于设计更合理的类层次，代码更灵活</a:t>
            </a: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在</a:t>
            </a:r>
            <a:r>
              <a:rPr lang="en-US" altLang="zh-CN" b="1" smtClean="0"/>
              <a:t>Java</a:t>
            </a:r>
            <a:r>
              <a:rPr lang="zh-CN" altLang="en-US" b="1" smtClean="0"/>
              <a:t>中，一个类只能有一个超类。但</a:t>
            </a:r>
            <a:r>
              <a:rPr lang="en-US" altLang="zh-CN" b="1" smtClean="0"/>
              <a:t>Java</a:t>
            </a:r>
            <a:r>
              <a:rPr lang="zh-CN" altLang="en-US" b="1" smtClean="0"/>
              <a:t>提供了接口用于实现多重继承，一个类可以有一个超类和多个接口。</a:t>
            </a: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接口(</a:t>
            </a:r>
            <a:r>
              <a:rPr lang="en-US" altLang="zh-CN" b="1" smtClean="0"/>
              <a:t>interface)</a:t>
            </a:r>
            <a:r>
              <a:rPr lang="zh-CN" altLang="en-US" b="1" smtClean="0"/>
              <a:t>是一个特殊的类：由常量和抽象方法组成。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接口的定义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638" y="919163"/>
            <a:ext cx="8351837" cy="5184775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en-US" altLang="zh-CN" b="1" smtClean="0">
                <a:solidFill>
                  <a:srgbClr val="0000FF"/>
                </a:solidFill>
              </a:rPr>
              <a:t>[public] interface </a:t>
            </a:r>
            <a:r>
              <a:rPr lang="zh-CN" altLang="en-US" b="1" smtClean="0">
                <a:solidFill>
                  <a:srgbClr val="0000FF"/>
                </a:solidFill>
              </a:rPr>
              <a:t>接口名 </a:t>
            </a:r>
            <a:r>
              <a:rPr lang="en-US" altLang="zh-CN" b="1" smtClean="0">
                <a:solidFill>
                  <a:srgbClr val="0000FF"/>
                </a:solidFill>
              </a:rPr>
              <a:t>[extends </a:t>
            </a:r>
            <a:r>
              <a:rPr lang="zh-CN" altLang="en-US" b="1" smtClean="0">
                <a:solidFill>
                  <a:srgbClr val="0000FF"/>
                </a:solidFill>
              </a:rPr>
              <a:t>父接口名列表 </a:t>
            </a:r>
            <a:r>
              <a:rPr lang="en-US" altLang="zh-CN" b="1" smtClean="0">
                <a:solidFill>
                  <a:srgbClr val="0000FF"/>
                </a:solidFill>
              </a:rPr>
              <a:t>]  { </a:t>
            </a: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0000FF"/>
                </a:solidFill>
              </a:rPr>
              <a:t>                    //</a:t>
            </a:r>
            <a:r>
              <a:rPr lang="zh-CN" altLang="en-US" b="1" smtClean="0">
                <a:solidFill>
                  <a:srgbClr val="0000FF"/>
                </a:solidFill>
              </a:rPr>
              <a:t>常量声明</a:t>
            </a:r>
            <a:endParaRPr lang="en-US" altLang="zh-CN" b="1" smtClean="0">
              <a:solidFill>
                <a:srgbClr val="0000FF"/>
              </a:solidFill>
            </a:endParaRP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rgbClr val="0000FF"/>
                </a:solidFill>
              </a:rPr>
              <a:t>                    常量的数据类型 常量标识符 </a:t>
            </a:r>
            <a:r>
              <a:rPr lang="en-US" altLang="zh-CN" b="1" smtClean="0">
                <a:solidFill>
                  <a:srgbClr val="0000FF"/>
                </a:solidFill>
              </a:rPr>
              <a:t>= </a:t>
            </a:r>
            <a:r>
              <a:rPr lang="zh-CN" altLang="en-US" b="1" smtClean="0">
                <a:solidFill>
                  <a:srgbClr val="0000FF"/>
                </a:solidFill>
              </a:rPr>
              <a:t>常量值 </a:t>
            </a:r>
            <a:r>
              <a:rPr lang="en-US" altLang="zh-CN" b="1" smtClean="0">
                <a:solidFill>
                  <a:srgbClr val="0000FF"/>
                </a:solidFill>
              </a:rPr>
              <a:t>; </a:t>
            </a:r>
            <a:endParaRPr lang="zh-CN" altLang="en-US" b="1" smtClean="0">
              <a:solidFill>
                <a:srgbClr val="0000FF"/>
              </a:solidFill>
            </a:endParaRP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rgbClr val="0000FF"/>
                </a:solidFill>
              </a:rPr>
              <a:t>                    </a:t>
            </a:r>
            <a:r>
              <a:rPr lang="en-US" altLang="zh-CN" b="1" smtClean="0">
                <a:solidFill>
                  <a:srgbClr val="0000FF"/>
                </a:solidFill>
              </a:rPr>
              <a:t>//</a:t>
            </a:r>
            <a:r>
              <a:rPr lang="zh-CN" altLang="en-US" b="1" smtClean="0">
                <a:solidFill>
                  <a:srgbClr val="0000FF"/>
                </a:solidFill>
              </a:rPr>
              <a:t>抽象方法声明 </a:t>
            </a: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zh-CN" altLang="en-US" b="1" smtClean="0">
                <a:solidFill>
                  <a:srgbClr val="0000FF"/>
                </a:solidFill>
              </a:rPr>
              <a:t>                    返回类型 方法名</a:t>
            </a:r>
            <a:r>
              <a:rPr lang="en-US" altLang="zh-CN" b="1" smtClean="0">
                <a:solidFill>
                  <a:srgbClr val="0000FF"/>
                </a:solidFill>
              </a:rPr>
              <a:t>(</a:t>
            </a:r>
            <a:r>
              <a:rPr lang="zh-CN" altLang="en-US" b="1" smtClean="0">
                <a:solidFill>
                  <a:srgbClr val="0000FF"/>
                </a:solidFill>
              </a:rPr>
              <a:t>参数列表</a:t>
            </a:r>
            <a:r>
              <a:rPr lang="en-US" altLang="zh-CN" b="1" smtClean="0">
                <a:solidFill>
                  <a:srgbClr val="0000FF"/>
                </a:solidFill>
              </a:rPr>
              <a:t>) [throw </a:t>
            </a:r>
            <a:r>
              <a:rPr lang="zh-CN" altLang="en-US" b="1" smtClean="0">
                <a:solidFill>
                  <a:srgbClr val="0000FF"/>
                </a:solidFill>
              </a:rPr>
              <a:t>异常列表</a:t>
            </a:r>
            <a:r>
              <a:rPr lang="en-US" altLang="zh-CN" b="1" smtClean="0">
                <a:solidFill>
                  <a:srgbClr val="0000FF"/>
                </a:solidFill>
              </a:rPr>
              <a:t>]</a:t>
            </a:r>
            <a:r>
              <a:rPr lang="zh-CN" altLang="en-US" b="1" smtClean="0">
                <a:solidFill>
                  <a:srgbClr val="0000FF"/>
                </a:solidFill>
              </a:rPr>
              <a:t>；</a:t>
            </a: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en-US" altLang="zh-CN" b="1" smtClean="0">
                <a:solidFill>
                  <a:srgbClr val="0000FF"/>
                </a:solidFill>
              </a:rPr>
              <a:t>      }    </a:t>
            </a: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接口只包括常量定义和抽象方法。</a:t>
            </a: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接口具有继承性</a:t>
            </a:r>
            <a:r>
              <a:rPr lang="en-US" altLang="zh-CN" b="1" smtClean="0"/>
              <a:t>,</a:t>
            </a:r>
            <a:r>
              <a:rPr lang="zh-CN" altLang="en-US" b="1" smtClean="0"/>
              <a:t>一个接口还可以继承多个父接口，父接口间用逗号分隔。 </a:t>
            </a: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系统默认</a:t>
            </a:r>
            <a:r>
              <a:rPr lang="en-US" altLang="zh-CN" b="1" smtClean="0"/>
              <a:t>,</a:t>
            </a:r>
            <a:r>
              <a:rPr lang="zh-CN" altLang="en-US" b="1" smtClean="0"/>
              <a:t>接口中所有属性的修饰都是 </a:t>
            </a:r>
            <a:r>
              <a:rPr lang="en-US" altLang="zh-CN" b="1" smtClean="0"/>
              <a:t>public static final</a:t>
            </a:r>
            <a:r>
              <a:rPr lang="zh-CN" altLang="en-US" b="1" smtClean="0"/>
              <a:t>，也就是静态常量。 </a:t>
            </a: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系统默认</a:t>
            </a:r>
            <a:r>
              <a:rPr lang="en-US" altLang="zh-CN" b="1" smtClean="0"/>
              <a:t>,</a:t>
            </a:r>
            <a:r>
              <a:rPr lang="zh-CN" altLang="en-US" b="1" smtClean="0"/>
              <a:t>接口中所有方法的修饰都是 </a:t>
            </a:r>
            <a:r>
              <a:rPr lang="en-US" altLang="zh-CN" b="1" smtClean="0"/>
              <a:t>public abstract</a:t>
            </a:r>
            <a:r>
              <a:rPr lang="zh-CN" altLang="en-US" b="1" smtClean="0"/>
              <a:t>。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接口定义的形式</a:t>
            </a:r>
            <a:r>
              <a:rPr lang="en-US" altLang="zh-CN" b="1" smtClean="0"/>
              <a:t>1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118475" cy="41148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接口中声明的变量全部为</a:t>
            </a:r>
            <a:r>
              <a:rPr lang="en-US" altLang="zh-CN" b="1" smtClean="0"/>
              <a:t>final </a:t>
            </a:r>
            <a:r>
              <a:rPr lang="zh-CN" altLang="en-US" b="1" smtClean="0"/>
              <a:t>和</a:t>
            </a:r>
            <a:r>
              <a:rPr lang="en-US" altLang="zh-CN" b="1" smtClean="0"/>
              <a:t>static</a:t>
            </a:r>
            <a:r>
              <a:rPr lang="zh-CN" altLang="en-US" b="1" smtClean="0"/>
              <a:t>类型的，并且这个接口的作用在于定义一些值不能改变的变量。</a:t>
            </a:r>
            <a:br>
              <a:rPr lang="zh-CN" altLang="en-US" b="1" smtClean="0"/>
            </a:br>
            <a:endParaRPr lang="zh-CN" altLang="en-US" b="1" smtClean="0"/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举个例子：</a:t>
            </a:r>
            <a:br>
              <a:rPr lang="zh-CN" altLang="en-US" b="1" smtClean="0"/>
            </a:br>
            <a:r>
              <a:rPr lang="en-US" altLang="zh-CN" b="1" smtClean="0"/>
              <a:t>public interface ObjectConstants{</a:t>
            </a:r>
            <a:br>
              <a:rPr lang="en-US" altLang="zh-CN" b="1" smtClean="0"/>
            </a:br>
            <a:r>
              <a:rPr lang="en-US" altLang="zh-CN" b="1" smtClean="0"/>
              <a:t>        public static final String SPACE = new String(" ");</a:t>
            </a:r>
            <a:br>
              <a:rPr lang="en-US" altLang="zh-CN" b="1" smtClean="0"/>
            </a:br>
            <a:r>
              <a:rPr lang="en-US" altLang="zh-CN" b="1" smtClean="0"/>
              <a:t>        public static final char FORMAT = '\t';</a:t>
            </a:r>
            <a:br>
              <a:rPr lang="en-US" altLang="zh-CN" b="1" smtClean="0"/>
            </a:br>
            <a:r>
              <a:rPr lang="en-US" altLang="zh-CN" b="1" smtClean="0"/>
              <a:t>}</a:t>
            </a:r>
            <a:br>
              <a:rPr lang="en-US" altLang="zh-CN" b="1" smtClean="0"/>
            </a:br>
            <a:endParaRPr lang="zh-CN" altLang="en-US" b="1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接口定义的形式</a:t>
            </a:r>
            <a:r>
              <a:rPr lang="en-US" altLang="zh-CN" b="1" smtClean="0"/>
              <a:t>2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接口中只定义可供实现的抽象方法 </a:t>
            </a:r>
          </a:p>
          <a:p>
            <a:pPr marL="911225" lvl="1" eaLnBrk="1" hangingPunct="1">
              <a:buClr>
                <a:srgbClr val="00FF00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smtClean="0"/>
              <a:t> public interface Flyer {   </a:t>
            </a:r>
            <a:br>
              <a:rPr lang="en-US" altLang="zh-CN" b="1" smtClean="0"/>
            </a:br>
            <a:r>
              <a:rPr lang="en-US" altLang="zh-CN" b="1" smtClean="0"/>
              <a:t>      public  void takeoff();</a:t>
            </a:r>
            <a:br>
              <a:rPr lang="en-US" altLang="zh-CN" b="1" smtClean="0"/>
            </a:br>
            <a:r>
              <a:rPr lang="en-US" altLang="zh-CN" b="1" smtClean="0"/>
              <a:t>      public  void land();</a:t>
            </a:r>
          </a:p>
          <a:p>
            <a:pPr marL="911225" lvl="1" eaLnBrk="1" hangingPunct="1">
              <a:buClr>
                <a:srgbClr val="00FF00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smtClean="0"/>
              <a:t>          public  void fly();</a:t>
            </a:r>
          </a:p>
          <a:p>
            <a:pPr marL="911225" lvl="1" eaLnBrk="1" hangingPunct="1">
              <a:buClr>
                <a:srgbClr val="00FF00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smtClean="0"/>
              <a:t> }</a:t>
            </a:r>
            <a:br>
              <a:rPr lang="en-US" altLang="zh-CN" b="1" smtClean="0"/>
            </a:br>
            <a:endParaRPr lang="en-US" altLang="zh-CN" b="1" smtClean="0"/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endParaRPr lang="zh-CN" altLang="en-US" b="1" smtClean="0"/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endParaRPr lang="zh-CN" altLang="en-US" b="1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88900"/>
            <a:ext cx="7772400" cy="5032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700" b="1" smtClean="0"/>
              <a:t>类的成员的访问权限设置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2450" y="1179513"/>
            <a:ext cx="7772400" cy="1036637"/>
          </a:xfrm>
        </p:spPr>
        <p:txBody>
          <a:bodyPr/>
          <a:lstStyle/>
          <a:p>
            <a:pPr marL="357188" indent="-357188" algn="just" eaLnBrk="1" hangingPunct="1">
              <a:spcBef>
                <a:spcPct val="15000"/>
              </a:spcBef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用权限关键字设置类的成员的权限，以此决定是否允许其类外部的代码访问这些成员。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909638" y="2451100"/>
            <a:ext cx="6176962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spcBef>
                <a:spcPct val="15000"/>
              </a:spcBef>
              <a:defRPr/>
            </a:pPr>
            <a:r>
              <a:rPr lang="zh-CN" altLang="en-US" sz="2800" b="1"/>
              <a:t>例：   </a:t>
            </a:r>
          </a:p>
          <a:p>
            <a:pPr algn="just">
              <a:spcBef>
                <a:spcPct val="15000"/>
              </a:spcBef>
              <a:defRPr/>
            </a:pPr>
            <a:r>
              <a:rPr lang="en-US" altLang="zh-CN" sz="2800" b="1"/>
              <a:t>       private int name, sex, age, stuID;</a:t>
            </a:r>
          </a:p>
          <a:p>
            <a:pPr algn="just">
              <a:spcBef>
                <a:spcPct val="15000"/>
              </a:spcBef>
              <a:defRPr/>
            </a:pPr>
            <a:r>
              <a:rPr lang="en-US" altLang="zh-CN" sz="2800" b="1"/>
              <a:t>       public void setName(String name);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接口定义的形式</a:t>
            </a:r>
            <a:r>
              <a:rPr lang="en-US" altLang="zh-CN" b="1" smtClean="0"/>
              <a:t>3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1617663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46088" indent="-4460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接口中既声明变量，又定义可供实现的抽象方法。</a:t>
            </a:r>
          </a:p>
          <a:p>
            <a:pPr marL="446088" indent="-4460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如非必要，一般会将这样一个接口定义拆分成两个接口定义</a:t>
            </a:r>
            <a:br>
              <a:rPr lang="zh-CN" altLang="en-US" b="1" smtClean="0"/>
            </a:br>
            <a:endParaRPr lang="zh-CN" altLang="en-US" b="1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smtClean="0"/>
              <a:t>接口的实现</a:t>
            </a:r>
            <a:r>
              <a:rPr lang="en-US" altLang="zh-CN" sz="3600" b="1" smtClean="0">
                <a:latin typeface="宋体" pitchFamily="2" charset="-122"/>
              </a:rPr>
              <a:t>(implements)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3950"/>
            <a:ext cx="8229600" cy="4530725"/>
          </a:xfrm>
        </p:spPr>
        <p:txBody>
          <a:bodyPr/>
          <a:lstStyle/>
          <a:p>
            <a:pPr marL="623888" indent="-6238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smtClean="0"/>
              <a:t>接口定义了一套行为规范，一个类实现这个接口就要遵守接口中定义的规范，实际上就是</a:t>
            </a:r>
            <a:r>
              <a:rPr lang="zh-CN" altLang="en-US" sz="2800" smtClean="0">
                <a:solidFill>
                  <a:srgbClr val="FF3300"/>
                </a:solidFill>
              </a:rPr>
              <a:t>要实现接口中定义的所有方法</a:t>
            </a:r>
            <a:r>
              <a:rPr lang="zh-CN" altLang="en-US" sz="2800" smtClean="0"/>
              <a:t>。</a:t>
            </a:r>
          </a:p>
          <a:p>
            <a:pPr marL="623888" indent="-6238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smtClean="0"/>
              <a:t>接口实现的格式：</a:t>
            </a:r>
          </a:p>
          <a:p>
            <a:pPr marL="1089025" lvl="1" eaLnBrk="1" hangingPunct="1">
              <a:lnSpc>
                <a:spcPct val="90000"/>
              </a:lnSpc>
              <a:buClr>
                <a:srgbClr val="00FF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800" smtClean="0">
                <a:solidFill>
                  <a:schemeClr val="hlink"/>
                </a:solidFill>
              </a:rPr>
              <a:t>class &lt;</a:t>
            </a:r>
            <a:r>
              <a:rPr lang="zh-CN" altLang="en-US" sz="2800" smtClean="0">
                <a:solidFill>
                  <a:schemeClr val="hlink"/>
                </a:solidFill>
              </a:rPr>
              <a:t>类名&gt; </a:t>
            </a:r>
            <a:r>
              <a:rPr lang="en-US" altLang="zh-CN" sz="2800" smtClean="0">
                <a:solidFill>
                  <a:schemeClr val="hlink"/>
                </a:solidFill>
              </a:rPr>
              <a:t>implements </a:t>
            </a:r>
            <a:r>
              <a:rPr lang="zh-CN" altLang="en-US" sz="2800" smtClean="0">
                <a:solidFill>
                  <a:schemeClr val="hlink"/>
                </a:solidFill>
              </a:rPr>
              <a:t>接口名1，接口名2，…</a:t>
            </a:r>
          </a:p>
          <a:p>
            <a:pPr marL="1089025" lvl="1" eaLnBrk="1" hangingPunct="1">
              <a:lnSpc>
                <a:spcPct val="90000"/>
              </a:lnSpc>
              <a:buClr>
                <a:srgbClr val="00FF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smtClean="0"/>
              <a:t>一个接口可以被一个或多个类实现。</a:t>
            </a:r>
          </a:p>
          <a:p>
            <a:pPr marL="1089025" lvl="1" eaLnBrk="1" hangingPunct="1">
              <a:lnSpc>
                <a:spcPct val="90000"/>
              </a:lnSpc>
              <a:buClr>
                <a:srgbClr val="00FF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800" smtClean="0"/>
              <a:t>当一个类实现了一个接口，它</a:t>
            </a:r>
            <a:r>
              <a:rPr lang="zh-CN" altLang="en-US" sz="2800" smtClean="0">
                <a:solidFill>
                  <a:srgbClr val="FF3300"/>
                </a:solidFill>
              </a:rPr>
              <a:t>必须实现接口中所有的方法，这些方法都要被说明为</a:t>
            </a:r>
            <a:r>
              <a:rPr lang="en-US" altLang="zh-CN" sz="2800" smtClean="0">
                <a:solidFill>
                  <a:srgbClr val="CC3300"/>
                </a:solidFill>
              </a:rPr>
              <a:t>public</a:t>
            </a:r>
            <a:r>
              <a:rPr lang="zh-CN" altLang="en-US" sz="2800" smtClean="0">
                <a:solidFill>
                  <a:srgbClr val="FF3300"/>
                </a:solidFill>
              </a:rPr>
              <a:t>，否则会产生访问权限错误</a:t>
            </a:r>
            <a:r>
              <a:rPr lang="zh-CN" altLang="en-US" sz="2800" smtClean="0"/>
              <a:t>。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3600" b="1" smtClean="0">
                <a:latin typeface="宋体" pitchFamily="2" charset="-122"/>
              </a:rPr>
              <a:t>例</a:t>
            </a:r>
            <a:r>
              <a:rPr lang="en-US" altLang="zh-CN" sz="3600" b="1" smtClean="0">
                <a:latin typeface="宋体" pitchFamily="2" charset="-122"/>
              </a:rPr>
              <a:t>:</a:t>
            </a:r>
            <a:r>
              <a:rPr lang="zh-CN" altLang="en-US" sz="3600" b="1" smtClean="0">
                <a:latin typeface="宋体" pitchFamily="2" charset="-122"/>
              </a:rPr>
              <a:t>接口的实现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3888" indent="-6238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dirty="0" smtClean="0"/>
              <a:t>用面向对象的思想定义一个接口</a:t>
            </a:r>
            <a:r>
              <a:rPr lang="en-US" altLang="zh-CN" sz="2800" dirty="0" smtClean="0"/>
              <a:t>Area</a:t>
            </a:r>
            <a:r>
              <a:rPr lang="zh-CN" altLang="en-US" sz="2800" dirty="0" smtClean="0"/>
              <a:t>，其中包含一个计算面积的</a:t>
            </a:r>
            <a:r>
              <a:rPr lang="zh-CN" altLang="en-US" sz="2800" dirty="0" smtClean="0"/>
              <a:t>方法</a:t>
            </a:r>
            <a:r>
              <a:rPr lang="en-US" altLang="zh-CN" sz="2800" dirty="0" err="1"/>
              <a:t>c</a:t>
            </a:r>
            <a:r>
              <a:rPr lang="en-US" altLang="zh-CN" sz="2800" dirty="0" err="1" smtClean="0"/>
              <a:t>alsulateArea</a:t>
            </a:r>
            <a:r>
              <a:rPr lang="en-US" altLang="zh-CN" sz="2800" dirty="0" smtClean="0"/>
              <a:t>();</a:t>
            </a:r>
          </a:p>
          <a:p>
            <a:pPr marL="623888" indent="-6238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dirty="0" smtClean="0"/>
              <a:t>设计</a:t>
            </a:r>
            <a:r>
              <a:rPr lang="en-US" altLang="zh-CN" sz="2800" dirty="0" err="1" smtClean="0"/>
              <a:t>MyCircle</a:t>
            </a:r>
            <a:r>
              <a:rPr lang="zh-CN" altLang="en-US" sz="2800" dirty="0" smtClean="0"/>
              <a:t>和</a:t>
            </a:r>
            <a:r>
              <a:rPr lang="en-US" altLang="zh-CN" sz="2800" dirty="0" err="1" smtClean="0"/>
              <a:t>MyRectangle</a:t>
            </a:r>
            <a:r>
              <a:rPr lang="zh-CN" altLang="en-US" sz="2800" dirty="0" smtClean="0"/>
              <a:t>两个类都实现这个接口中的</a:t>
            </a:r>
            <a:r>
              <a:rPr lang="zh-CN" altLang="en-US" sz="2800" dirty="0" smtClean="0"/>
              <a:t>方法</a:t>
            </a:r>
            <a:r>
              <a:rPr lang="en-US" altLang="zh-CN" sz="2800" dirty="0" err="1"/>
              <a:t>c</a:t>
            </a:r>
            <a:r>
              <a:rPr lang="en-US" altLang="zh-CN" sz="2800" dirty="0" err="1" smtClean="0"/>
              <a:t>alsulateArea</a:t>
            </a:r>
            <a:r>
              <a:rPr lang="en-US" altLang="zh-CN" sz="2800" dirty="0" smtClean="0"/>
              <a:t>()</a:t>
            </a:r>
            <a:r>
              <a:rPr lang="zh-CN" altLang="en-US" sz="2800" dirty="0" smtClean="0"/>
              <a:t>，分别计算圆和矩形的面积</a:t>
            </a:r>
            <a:endParaRPr lang="en-US" altLang="zh-CN" sz="2800" dirty="0" smtClean="0"/>
          </a:p>
          <a:p>
            <a:pPr marL="623888" indent="-6238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dirty="0" smtClean="0"/>
              <a:t>写出测试以上类和方法的程序</a:t>
            </a:r>
            <a:r>
              <a:rPr lang="en-US" altLang="zh-CN" sz="2800" dirty="0" smtClean="0"/>
              <a:t>TestArea.java</a:t>
            </a:r>
            <a:r>
              <a:rPr lang="zh-CN" altLang="en-US" sz="2800" dirty="0" smtClean="0"/>
              <a:t>。</a:t>
            </a:r>
          </a:p>
          <a:p>
            <a:pPr marL="623888" indent="-6238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dirty="0" smtClean="0"/>
              <a:t>注：圆周率：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Math.PI</a:t>
            </a:r>
            <a:r>
              <a:rPr lang="zh-CN" altLang="en-US" sz="2800" dirty="0" smtClean="0"/>
              <a:t>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5138" y="1049338"/>
            <a:ext cx="8305800" cy="4884737"/>
          </a:xfrm>
          <a:solidFill>
            <a:srgbClr val="C0C0C0"/>
          </a:solidFill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interface</a:t>
            </a:r>
            <a:r>
              <a:rPr lang="en-US" altLang="zh-CN" dirty="0" smtClean="0"/>
              <a:t> Area{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dirty="0" smtClean="0"/>
              <a:t>	public double </a:t>
            </a:r>
            <a:r>
              <a:rPr lang="en-US" altLang="zh-CN" dirty="0" err="1"/>
              <a:t>c</a:t>
            </a:r>
            <a:r>
              <a:rPr lang="en-US" altLang="zh-CN" dirty="0" err="1" smtClean="0"/>
              <a:t>alsulateArea</a:t>
            </a:r>
            <a:r>
              <a:rPr lang="en-US" altLang="zh-CN" dirty="0" smtClean="0"/>
              <a:t>();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dirty="0" smtClean="0"/>
              <a:t>}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dirty="0" smtClean="0"/>
              <a:t>class  </a:t>
            </a:r>
            <a:r>
              <a:rPr lang="en-US" altLang="zh-CN" dirty="0" err="1" smtClean="0"/>
              <a:t>MyCircle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implements</a:t>
            </a:r>
            <a:r>
              <a:rPr lang="en-US" altLang="zh-CN" dirty="0" smtClean="0"/>
              <a:t> Area{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dirty="0" smtClean="0"/>
              <a:t>	double r;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dirty="0" smtClean="0"/>
              <a:t>	public </a:t>
            </a:r>
            <a:r>
              <a:rPr lang="en-US" altLang="zh-CN" dirty="0" err="1" smtClean="0"/>
              <a:t>MyCircle</a:t>
            </a:r>
            <a:r>
              <a:rPr lang="en-US" altLang="zh-CN" dirty="0" smtClean="0"/>
              <a:t>(double r){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this.r</a:t>
            </a:r>
            <a:r>
              <a:rPr lang="en-US" altLang="zh-CN" dirty="0" smtClean="0"/>
              <a:t>=r;		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dirty="0" smtClean="0"/>
              <a:t>	}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public double </a:t>
            </a:r>
            <a:r>
              <a:rPr lang="en-US" altLang="zh-CN" dirty="0" err="1">
                <a:solidFill>
                  <a:srgbClr val="FF0000"/>
                </a:solidFill>
              </a:rPr>
              <a:t>c</a:t>
            </a:r>
            <a:r>
              <a:rPr lang="en-US" altLang="zh-CN" dirty="0" err="1" smtClean="0">
                <a:solidFill>
                  <a:srgbClr val="FF0000"/>
                </a:solidFill>
              </a:rPr>
              <a:t>alsulateArea</a:t>
            </a:r>
            <a:r>
              <a:rPr lang="en-US" altLang="zh-CN" dirty="0" smtClean="0">
                <a:solidFill>
                  <a:srgbClr val="FF0000"/>
                </a:solidFill>
              </a:rPr>
              <a:t>(){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		return </a:t>
            </a:r>
            <a:r>
              <a:rPr lang="en-US" altLang="zh-CN" dirty="0" err="1" smtClean="0">
                <a:solidFill>
                  <a:srgbClr val="FF0000"/>
                </a:solidFill>
              </a:rPr>
              <a:t>Math.PI</a:t>
            </a:r>
            <a:r>
              <a:rPr lang="en-US" altLang="zh-CN" dirty="0" smtClean="0">
                <a:solidFill>
                  <a:srgbClr val="FF0000"/>
                </a:solidFill>
              </a:rPr>
              <a:t>*r*r;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	}</a:t>
            </a:r>
          </a:p>
          <a:p>
            <a:pPr marL="533400" indent="-533400" eaLnBrk="1" hangingPunct="1">
              <a:lnSpc>
                <a:spcPct val="90000"/>
              </a:lnSpc>
              <a:buFont typeface="Monotype Sorts" pitchFamily="6" charset="2"/>
              <a:buAutoNum type="arabicPeriod"/>
              <a:defRPr/>
            </a:pPr>
            <a:r>
              <a:rPr lang="en-US" altLang="zh-CN" dirty="0" smtClean="0"/>
              <a:t>}</a:t>
            </a:r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8150" y="812800"/>
            <a:ext cx="8355013" cy="5588000"/>
          </a:xfrm>
          <a:solidFill>
            <a:srgbClr val="C0C0C0"/>
          </a:solidFill>
        </p:spPr>
        <p:txBody>
          <a:bodyPr/>
          <a:lstStyle/>
          <a:p>
            <a:pPr marL="571500" indent="-571500" eaLnBrk="1" hangingPunct="1">
              <a:lnSpc>
                <a:spcPct val="80000"/>
              </a:lnSpc>
              <a:buFont typeface="Monotype Sorts" pitchFamily="6" charset="2"/>
              <a:buAutoNum type="arabicPeriod" startAt="13"/>
              <a:defRPr/>
            </a:pPr>
            <a:r>
              <a:rPr lang="en-US" altLang="zh-CN" sz="2000" b="1" dirty="0" smtClean="0"/>
              <a:t>class  </a:t>
            </a:r>
            <a:r>
              <a:rPr lang="en-US" altLang="zh-CN" sz="2000" b="1" dirty="0" err="1" smtClean="0"/>
              <a:t>MyRectangle</a:t>
            </a:r>
            <a:r>
              <a:rPr lang="en-US" altLang="zh-CN" sz="2000" b="1" dirty="0" smtClean="0"/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implements</a:t>
            </a:r>
            <a:r>
              <a:rPr lang="en-US" altLang="zh-CN" sz="2000" b="1" dirty="0" smtClean="0"/>
              <a:t> Area{</a:t>
            </a:r>
          </a:p>
          <a:p>
            <a:pPr marL="571500" indent="-571500" eaLnBrk="1" hangingPunct="1">
              <a:lnSpc>
                <a:spcPct val="80000"/>
              </a:lnSpc>
              <a:buFont typeface="Monotype Sorts" pitchFamily="6" charset="2"/>
              <a:buAutoNum type="arabicPeriod" startAt="13"/>
              <a:defRPr/>
            </a:pPr>
            <a:r>
              <a:rPr lang="en-US" altLang="zh-CN" sz="2000" b="1" dirty="0" smtClean="0"/>
              <a:t>	double </a:t>
            </a:r>
            <a:r>
              <a:rPr lang="en-US" altLang="zh-CN" sz="2000" b="1" dirty="0" err="1" smtClean="0"/>
              <a:t>width,height</a:t>
            </a:r>
            <a:r>
              <a:rPr lang="en-US" altLang="zh-CN" sz="2000" b="1" dirty="0" smtClean="0"/>
              <a:t>;</a:t>
            </a:r>
          </a:p>
          <a:p>
            <a:pPr marL="571500" indent="-571500" eaLnBrk="1" hangingPunct="1">
              <a:lnSpc>
                <a:spcPct val="80000"/>
              </a:lnSpc>
              <a:buFont typeface="Monotype Sorts" pitchFamily="6" charset="2"/>
              <a:buAutoNum type="arabicPeriod" startAt="13"/>
              <a:defRPr/>
            </a:pPr>
            <a:r>
              <a:rPr lang="en-US" altLang="zh-CN" sz="2000" b="1" dirty="0" smtClean="0"/>
              <a:t>	public </a:t>
            </a:r>
            <a:r>
              <a:rPr lang="en-US" altLang="zh-CN" sz="2000" b="1" dirty="0" err="1" smtClean="0"/>
              <a:t>MyRectangle</a:t>
            </a:r>
            <a:r>
              <a:rPr lang="en-US" altLang="zh-CN" sz="2000" b="1" dirty="0" smtClean="0"/>
              <a:t>(double </a:t>
            </a:r>
            <a:r>
              <a:rPr lang="en-US" altLang="zh-CN" sz="2000" b="1" dirty="0" err="1" smtClean="0"/>
              <a:t>w,double</a:t>
            </a:r>
            <a:r>
              <a:rPr lang="en-US" altLang="zh-CN" sz="2000" b="1" dirty="0" smtClean="0"/>
              <a:t> h){</a:t>
            </a:r>
          </a:p>
          <a:p>
            <a:pPr marL="571500" indent="-571500" eaLnBrk="1" hangingPunct="1">
              <a:lnSpc>
                <a:spcPct val="80000"/>
              </a:lnSpc>
              <a:buFont typeface="Monotype Sorts" pitchFamily="6" charset="2"/>
              <a:buAutoNum type="arabicPeriod" startAt="13"/>
              <a:defRPr/>
            </a:pPr>
            <a:r>
              <a:rPr lang="en-US" altLang="zh-CN" sz="2000" b="1" dirty="0" smtClean="0"/>
              <a:t>		width=w;</a:t>
            </a:r>
          </a:p>
          <a:p>
            <a:pPr marL="571500" indent="-571500" eaLnBrk="1" hangingPunct="1">
              <a:lnSpc>
                <a:spcPct val="80000"/>
              </a:lnSpc>
              <a:buFont typeface="Monotype Sorts" pitchFamily="6" charset="2"/>
              <a:buAutoNum type="arabicPeriod" startAt="13"/>
              <a:defRPr/>
            </a:pPr>
            <a:r>
              <a:rPr lang="en-US" altLang="zh-CN" sz="2000" b="1" dirty="0" smtClean="0"/>
              <a:t>		height=h;	</a:t>
            </a:r>
          </a:p>
          <a:p>
            <a:pPr marL="571500" indent="-571500" eaLnBrk="1" hangingPunct="1">
              <a:lnSpc>
                <a:spcPct val="80000"/>
              </a:lnSpc>
              <a:buFont typeface="Monotype Sorts" pitchFamily="6" charset="2"/>
              <a:buAutoNum type="arabicPeriod" startAt="13"/>
              <a:defRPr/>
            </a:pPr>
            <a:r>
              <a:rPr lang="en-US" altLang="zh-CN" sz="2000" b="1" dirty="0" smtClean="0"/>
              <a:t>	}</a:t>
            </a:r>
          </a:p>
          <a:p>
            <a:pPr marL="571500" indent="-571500" eaLnBrk="1" hangingPunct="1">
              <a:lnSpc>
                <a:spcPct val="80000"/>
              </a:lnSpc>
              <a:buFont typeface="Monotype Sorts" pitchFamily="6" charset="2"/>
              <a:buAutoNum type="arabicPeriod" startAt="13"/>
              <a:defRPr/>
            </a:pPr>
            <a:r>
              <a:rPr lang="en-US" altLang="zh-CN" sz="2000" b="1" dirty="0" smtClean="0"/>
              <a:t>	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public double </a:t>
            </a:r>
            <a:r>
              <a:rPr lang="en-US" altLang="zh-CN" sz="2000" b="1" dirty="0" err="1">
                <a:solidFill>
                  <a:srgbClr val="FF0000"/>
                </a:solidFill>
              </a:rPr>
              <a:t>c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alsulateArea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(){</a:t>
            </a:r>
          </a:p>
          <a:p>
            <a:pPr marL="571500" indent="-571500" eaLnBrk="1" hangingPunct="1">
              <a:lnSpc>
                <a:spcPct val="80000"/>
              </a:lnSpc>
              <a:buFont typeface="Monotype Sorts" pitchFamily="6" charset="2"/>
              <a:buAutoNum type="arabicPeriod" startAt="13"/>
              <a:defRPr/>
            </a:pPr>
            <a:r>
              <a:rPr lang="en-US" altLang="zh-CN" sz="2000" b="1" dirty="0" smtClean="0">
                <a:solidFill>
                  <a:srgbClr val="FF0000"/>
                </a:solidFill>
              </a:rPr>
              <a:t>		return width*height;</a:t>
            </a:r>
          </a:p>
          <a:p>
            <a:pPr marL="571500" indent="-571500" eaLnBrk="1" hangingPunct="1">
              <a:lnSpc>
                <a:spcPct val="80000"/>
              </a:lnSpc>
              <a:buFont typeface="Monotype Sorts" pitchFamily="6" charset="2"/>
              <a:buAutoNum type="arabicPeriod" startAt="13"/>
              <a:defRPr/>
            </a:pPr>
            <a:r>
              <a:rPr lang="en-US" altLang="zh-CN" sz="2000" b="1" dirty="0" smtClean="0">
                <a:solidFill>
                  <a:srgbClr val="FF0000"/>
                </a:solidFill>
              </a:rPr>
              <a:t>	}</a:t>
            </a:r>
          </a:p>
          <a:p>
            <a:pPr marL="571500" indent="-571500" eaLnBrk="1" hangingPunct="1">
              <a:lnSpc>
                <a:spcPct val="80000"/>
              </a:lnSpc>
              <a:buFont typeface="Monotype Sorts" pitchFamily="6" charset="2"/>
              <a:buAutoNum type="arabicPeriod" startAt="13"/>
              <a:defRPr/>
            </a:pPr>
            <a:r>
              <a:rPr lang="en-US" altLang="zh-CN" sz="2000" b="1" dirty="0" smtClean="0"/>
              <a:t>}</a:t>
            </a:r>
          </a:p>
          <a:p>
            <a:pPr marL="571500" indent="-571500" eaLnBrk="1" hangingPunct="1">
              <a:lnSpc>
                <a:spcPct val="80000"/>
              </a:lnSpc>
              <a:buFont typeface="Monotype Sorts" pitchFamily="6" charset="2"/>
              <a:buAutoNum type="arabicPeriod" startAt="13"/>
              <a:defRPr/>
            </a:pPr>
            <a:r>
              <a:rPr lang="en-US" altLang="zh-CN" sz="2000" b="1" dirty="0" smtClean="0"/>
              <a:t>class </a:t>
            </a:r>
            <a:r>
              <a:rPr lang="en-US" altLang="zh-CN" sz="2000" b="1" dirty="0" err="1" smtClean="0"/>
              <a:t>TestArea</a:t>
            </a:r>
            <a:r>
              <a:rPr lang="en-US" altLang="zh-CN" sz="2000" b="1" dirty="0" smtClean="0"/>
              <a:t>{</a:t>
            </a:r>
          </a:p>
          <a:p>
            <a:pPr marL="571500" indent="-571500" eaLnBrk="1" hangingPunct="1">
              <a:lnSpc>
                <a:spcPct val="80000"/>
              </a:lnSpc>
              <a:buFont typeface="Monotype Sorts" pitchFamily="6" charset="2"/>
              <a:buAutoNum type="arabicPeriod" startAt="13"/>
              <a:defRPr/>
            </a:pPr>
            <a:r>
              <a:rPr lang="en-US" altLang="zh-CN" sz="2000" b="1" dirty="0" smtClean="0"/>
              <a:t>     public static void main(String []</a:t>
            </a:r>
            <a:r>
              <a:rPr lang="en-US" altLang="zh-CN" sz="2000" b="1" dirty="0" err="1" smtClean="0"/>
              <a:t>args</a:t>
            </a:r>
            <a:r>
              <a:rPr lang="en-US" altLang="zh-CN" sz="2000" b="1" dirty="0" smtClean="0"/>
              <a:t>){</a:t>
            </a:r>
          </a:p>
          <a:p>
            <a:pPr marL="571500" indent="-571500" eaLnBrk="1" hangingPunct="1">
              <a:lnSpc>
                <a:spcPct val="80000"/>
              </a:lnSpc>
              <a:buFont typeface="Monotype Sorts" pitchFamily="6" charset="2"/>
              <a:buAutoNum type="arabicPeriod" startAt="13"/>
              <a:defRPr/>
            </a:pPr>
            <a:r>
              <a:rPr lang="en-US" altLang="zh-CN" sz="2000" b="1" dirty="0" smtClean="0"/>
              <a:t>	               </a:t>
            </a:r>
            <a:r>
              <a:rPr lang="en-US" altLang="zh-CN" sz="2000" b="1" dirty="0" err="1" smtClean="0"/>
              <a:t>MyCircle</a:t>
            </a:r>
            <a:r>
              <a:rPr lang="en-US" altLang="zh-CN" sz="2000" b="1" dirty="0" smtClean="0"/>
              <a:t> c=new </a:t>
            </a:r>
            <a:r>
              <a:rPr lang="en-US" altLang="zh-CN" sz="2000" b="1" dirty="0" err="1" smtClean="0"/>
              <a:t>MyCircle</a:t>
            </a:r>
            <a:r>
              <a:rPr lang="en-US" altLang="zh-CN" sz="2000" b="1" dirty="0" smtClean="0"/>
              <a:t>(2.0);</a:t>
            </a:r>
          </a:p>
          <a:p>
            <a:pPr marL="571500" indent="-571500" eaLnBrk="1" hangingPunct="1">
              <a:lnSpc>
                <a:spcPct val="80000"/>
              </a:lnSpc>
              <a:buFont typeface="Monotype Sorts" pitchFamily="6" charset="2"/>
              <a:buAutoNum type="arabicPeriod" startAt="13"/>
              <a:defRPr/>
            </a:pPr>
            <a:r>
              <a:rPr lang="en-US" altLang="zh-CN" sz="2000" b="1" dirty="0" smtClean="0"/>
              <a:t>                    </a:t>
            </a:r>
            <a:r>
              <a:rPr lang="en-US" altLang="zh-CN" sz="2000" b="1" dirty="0" err="1" smtClean="0"/>
              <a:t>System.out.println</a:t>
            </a:r>
            <a:r>
              <a:rPr lang="en-US" altLang="zh-CN" sz="2000" b="1" dirty="0" smtClean="0"/>
              <a:t>("</a:t>
            </a:r>
            <a:r>
              <a:rPr lang="zh-CN" altLang="en-US" sz="2000" b="1" dirty="0" smtClean="0"/>
              <a:t>圆的面积：</a:t>
            </a:r>
            <a:r>
              <a:rPr lang="en-US" altLang="zh-CN" sz="2000" b="1" dirty="0" smtClean="0"/>
              <a:t>"+</a:t>
            </a:r>
            <a:r>
              <a:rPr lang="en-US" altLang="zh-CN" sz="2000" b="1" dirty="0" err="1" smtClean="0"/>
              <a:t>c.calsulateArea</a:t>
            </a:r>
            <a:r>
              <a:rPr lang="en-US" altLang="zh-CN" sz="2000" b="1" dirty="0" smtClean="0"/>
              <a:t>());</a:t>
            </a:r>
          </a:p>
          <a:p>
            <a:pPr marL="571500" indent="-571500" eaLnBrk="1" hangingPunct="1">
              <a:lnSpc>
                <a:spcPct val="80000"/>
              </a:lnSpc>
              <a:buFont typeface="Monotype Sorts" pitchFamily="6" charset="2"/>
              <a:buAutoNum type="arabicPeriod" startAt="13"/>
              <a:defRPr/>
            </a:pPr>
            <a:r>
              <a:rPr lang="en-US" altLang="zh-CN" sz="2000" b="1" dirty="0" smtClean="0"/>
              <a:t>                    </a:t>
            </a:r>
            <a:r>
              <a:rPr lang="en-US" altLang="zh-CN" sz="2000" b="1" dirty="0" err="1" smtClean="0"/>
              <a:t>MyRectangle</a:t>
            </a:r>
            <a:r>
              <a:rPr lang="en-US" altLang="zh-CN" sz="2000" b="1" dirty="0" smtClean="0"/>
              <a:t> r=new </a:t>
            </a:r>
            <a:r>
              <a:rPr lang="en-US" altLang="zh-CN" sz="2000" b="1" dirty="0" err="1" smtClean="0"/>
              <a:t>MyRectangle</a:t>
            </a:r>
            <a:r>
              <a:rPr lang="en-US" altLang="zh-CN" sz="2000" b="1" dirty="0" smtClean="0"/>
              <a:t>(2.0,3.0);</a:t>
            </a:r>
          </a:p>
          <a:p>
            <a:pPr marL="571500" indent="-571500" eaLnBrk="1" hangingPunct="1">
              <a:lnSpc>
                <a:spcPct val="80000"/>
              </a:lnSpc>
              <a:buFont typeface="Monotype Sorts" pitchFamily="6" charset="2"/>
              <a:buAutoNum type="arabicPeriod" startAt="13"/>
              <a:defRPr/>
            </a:pPr>
            <a:r>
              <a:rPr lang="en-US" altLang="zh-CN" sz="2000" b="1" dirty="0" smtClean="0"/>
              <a:t>	               </a:t>
            </a:r>
            <a:r>
              <a:rPr lang="en-US" altLang="zh-CN" sz="2000" b="1" dirty="0" err="1" smtClean="0"/>
              <a:t>System.out.println</a:t>
            </a:r>
            <a:r>
              <a:rPr lang="en-US" altLang="zh-CN" sz="2000" b="1" dirty="0" smtClean="0"/>
              <a:t>("</a:t>
            </a:r>
            <a:r>
              <a:rPr lang="zh-CN" altLang="en-US" sz="2000" b="1" dirty="0" smtClean="0"/>
              <a:t>矩形的面积：</a:t>
            </a:r>
            <a:r>
              <a:rPr lang="en-US" altLang="zh-CN" sz="2000" b="1" dirty="0" smtClean="0"/>
              <a:t>"+</a:t>
            </a:r>
            <a:r>
              <a:rPr lang="en-US" altLang="zh-CN" sz="2000" b="1" dirty="0" err="1" smtClean="0"/>
              <a:t>r.calsulateArea</a:t>
            </a:r>
            <a:r>
              <a:rPr lang="en-US" altLang="zh-CN" sz="2000" b="1" dirty="0" smtClean="0"/>
              <a:t>());</a:t>
            </a:r>
          </a:p>
          <a:p>
            <a:pPr marL="571500" indent="-571500" eaLnBrk="1" hangingPunct="1">
              <a:lnSpc>
                <a:spcPct val="80000"/>
              </a:lnSpc>
              <a:buFont typeface="Monotype Sorts" pitchFamily="6" charset="2"/>
              <a:buAutoNum type="arabicPeriod" startAt="13"/>
              <a:defRPr/>
            </a:pPr>
            <a:r>
              <a:rPr lang="en-US" altLang="zh-CN" sz="2000" b="1" dirty="0" smtClean="0"/>
              <a:t>    }</a:t>
            </a:r>
          </a:p>
          <a:p>
            <a:pPr marL="571500" indent="-571500" eaLnBrk="1" hangingPunct="1">
              <a:lnSpc>
                <a:spcPct val="80000"/>
              </a:lnSpc>
              <a:buFont typeface="Monotype Sorts" pitchFamily="6" charset="2"/>
              <a:buAutoNum type="arabicPeriod" startAt="13"/>
              <a:defRPr/>
            </a:pPr>
            <a:r>
              <a:rPr lang="en-US" altLang="zh-CN" sz="2000" b="1" dirty="0" smtClean="0"/>
              <a:t>}</a:t>
            </a:r>
            <a:endParaRPr lang="zh-CN" altLang="en-US" sz="2000" b="1" dirty="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接口和抽象类的区别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063" y="941388"/>
            <a:ext cx="8353425" cy="5040312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3888" indent="-6238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smtClean="0"/>
              <a:t>接口可以多重继承，抽象类不可以</a:t>
            </a:r>
          </a:p>
          <a:p>
            <a:pPr marL="623888" indent="-6238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smtClean="0"/>
              <a:t>抽象类内部可以有实现的方法，接口则没有实现的方法</a:t>
            </a:r>
          </a:p>
          <a:p>
            <a:pPr marL="623888" indent="-6238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smtClean="0"/>
              <a:t>接口与实现它的类不构成类的继承体系，即接口不是类体系的一部分。因此，不相关的类也可以实现相同的接口。而抽象类是属于一个类的继承体系，并且一般位于类体系的顶层。</a:t>
            </a:r>
          </a:p>
          <a:p>
            <a:pPr marL="623888" indent="-6238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smtClean="0"/>
              <a:t>接口的优势：通过实现多个接口实现多重继承，能够抽象出不相关类之间的相似性。</a:t>
            </a:r>
          </a:p>
          <a:p>
            <a:pPr marL="623888" indent="-6238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smtClean="0"/>
              <a:t>创建类体系的基类时，若不定义任何变量并无需给出任何方法的完整定义，则定义为接口；必须使用方法定义或变量时，考虑用抽象类。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小题目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39888"/>
            <a:ext cx="8435975" cy="24003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mtClean="0"/>
              <a:t>下列关于接口和抽象类的说法不正确的是？</a:t>
            </a:r>
            <a:r>
              <a:rPr lang="en-US" altLang="zh-CN" smtClean="0"/>
              <a:t>(          )     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A) </a:t>
            </a:r>
            <a:r>
              <a:rPr lang="zh-CN" altLang="en-US" smtClean="0"/>
              <a:t>接口也有构造方法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B) </a:t>
            </a:r>
            <a:r>
              <a:rPr lang="zh-CN" altLang="en-US" smtClean="0"/>
              <a:t>实现接口时，需对接口中的所有方法都要实现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C) </a:t>
            </a:r>
            <a:r>
              <a:rPr lang="zh-CN" altLang="en-US" smtClean="0"/>
              <a:t>抽象类也有构造方法                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mtClean="0"/>
              <a:t>D) </a:t>
            </a:r>
            <a:r>
              <a:rPr lang="zh-CN" altLang="en-US" smtClean="0"/>
              <a:t>抽象类可以派生出子类</a:t>
            </a:r>
          </a:p>
        </p:txBody>
      </p:sp>
      <p:sp>
        <p:nvSpPr>
          <p:cNvPr id="90116" name="Text Box 5"/>
          <p:cNvSpPr txBox="1">
            <a:spLocks noChangeArrowheads="1"/>
          </p:cNvSpPr>
          <p:nvPr/>
        </p:nvSpPr>
        <p:spPr bwMode="auto">
          <a:xfrm>
            <a:off x="6597650" y="1573213"/>
            <a:ext cx="431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smtClean="0">
                <a:solidFill>
                  <a:srgbClr val="FF0000"/>
                </a:solidFill>
                <a:latin typeface="Arial" charset="0"/>
              </a:rPr>
              <a:t>A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836613"/>
            <a:ext cx="6829425" cy="57864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000" b="1" smtClean="0"/>
              <a:t>以下是接口</a:t>
            </a:r>
            <a:r>
              <a:rPr lang="en-US" altLang="zh-CN" sz="2000" b="1" smtClean="0"/>
              <a:t>I</a:t>
            </a:r>
            <a:r>
              <a:rPr lang="zh-CN" altLang="en-US" sz="2000" b="1" smtClean="0"/>
              <a:t>的定义：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smtClean="0"/>
              <a:t>interface 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smtClean="0"/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smtClean="0"/>
              <a:t>	void setValue(int val);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smtClean="0"/>
              <a:t>	int getValue();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smtClean="0"/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000" b="1" smtClean="0"/>
              <a:t>以下哪段代码能通过编译？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smtClean="0"/>
              <a:t>A</a:t>
            </a:r>
            <a:r>
              <a:rPr lang="zh-CN" altLang="en-US" sz="2000" b="1" smtClean="0"/>
              <a:t>、 </a:t>
            </a:r>
            <a:r>
              <a:rPr lang="en-US" altLang="zh-CN" sz="2000" b="1" smtClean="0"/>
              <a:t>class  A extends I{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smtClean="0"/>
              <a:t>              int value;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smtClean="0"/>
              <a:t>              void setValue(int val){value=val;}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smtClean="0"/>
              <a:t>              int getValue(){return value;}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smtClean="0"/>
              <a:t>   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smtClean="0"/>
              <a:t>B</a:t>
            </a:r>
            <a:r>
              <a:rPr lang="zh-CN" altLang="en-US" sz="2000" b="1" smtClean="0"/>
              <a:t>、 </a:t>
            </a:r>
            <a:r>
              <a:rPr lang="en-US" altLang="zh-CN" sz="2000" b="1" smtClean="0"/>
              <a:t>class  B implements I{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smtClean="0"/>
              <a:t>              int value;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smtClean="0"/>
              <a:t>              void setValue(int val){value=val;}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smtClean="0"/>
              <a:t>       }</a:t>
            </a:r>
          </a:p>
        </p:txBody>
      </p:sp>
      <p:sp>
        <p:nvSpPr>
          <p:cNvPr id="91139" name="矩形 4"/>
          <p:cNvSpPr>
            <a:spLocks noChangeArrowheads="1"/>
          </p:cNvSpPr>
          <p:nvPr/>
        </p:nvSpPr>
        <p:spPr bwMode="auto">
          <a:xfrm>
            <a:off x="4929188" y="1428750"/>
            <a:ext cx="421481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C</a:t>
            </a:r>
            <a:r>
              <a:rPr lang="zh-CN" altLang="en-US" sz="2000" b="1"/>
              <a:t>、  </a:t>
            </a:r>
            <a:r>
              <a:rPr lang="en-US" altLang="zh-CN" sz="2000" b="1"/>
              <a:t>interface C extends I{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	    void increment( 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  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fr-FR" altLang="zh-CN" sz="200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000" b="1"/>
              <a:t>D</a:t>
            </a:r>
            <a:r>
              <a:rPr lang="zh-CN" altLang="fr-FR" sz="2000" b="1"/>
              <a:t>、  </a:t>
            </a:r>
            <a:r>
              <a:rPr lang="fr-FR" altLang="zh-CN" sz="2000" b="1"/>
              <a:t>interface D implements I{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zh-CN" sz="2000" b="1"/>
              <a:t>	    </a:t>
            </a:r>
            <a:r>
              <a:rPr lang="en-US" altLang="zh-CN" sz="2000" b="1"/>
              <a:t>void increment();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      }</a:t>
            </a:r>
            <a:endParaRPr lang="zh-CN" altLang="en-US" sz="2000" b="1"/>
          </a:p>
        </p:txBody>
      </p:sp>
      <p:grpSp>
        <p:nvGrpSpPr>
          <p:cNvPr id="99344" name="Group 16"/>
          <p:cNvGrpSpPr>
            <a:grpSpLocks/>
          </p:cNvGrpSpPr>
          <p:nvPr/>
        </p:nvGrpSpPr>
        <p:grpSpPr bwMode="auto">
          <a:xfrm>
            <a:off x="1860550" y="5113338"/>
            <a:ext cx="7250113" cy="1400175"/>
            <a:chOff x="1193" y="3221"/>
            <a:chExt cx="4567" cy="882"/>
          </a:xfrm>
        </p:grpSpPr>
        <p:pic>
          <p:nvPicPr>
            <p:cNvPr id="91148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20" y="3221"/>
              <a:ext cx="3840" cy="8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91149" name="Freeform 8"/>
            <p:cNvSpPr>
              <a:spLocks/>
            </p:cNvSpPr>
            <p:nvPr/>
          </p:nvSpPr>
          <p:spPr bwMode="auto">
            <a:xfrm>
              <a:off x="1193" y="3411"/>
              <a:ext cx="702" cy="525"/>
            </a:xfrm>
            <a:custGeom>
              <a:avLst/>
              <a:gdLst>
                <a:gd name="T0" fmla="*/ 702 w 702"/>
                <a:gd name="T1" fmla="*/ 52 h 771"/>
                <a:gd name="T2" fmla="*/ 113 w 702"/>
                <a:gd name="T3" fmla="*/ 40 h 771"/>
                <a:gd name="T4" fmla="*/ 22 w 702"/>
                <a:gd name="T5" fmla="*/ 0 h 77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2" h="771">
                  <a:moveTo>
                    <a:pt x="702" y="771"/>
                  </a:moveTo>
                  <a:cubicBezTo>
                    <a:pt x="464" y="745"/>
                    <a:pt x="226" y="719"/>
                    <a:pt x="113" y="590"/>
                  </a:cubicBezTo>
                  <a:cubicBezTo>
                    <a:pt x="0" y="461"/>
                    <a:pt x="11" y="230"/>
                    <a:pt x="22" y="0"/>
                  </a:cubicBezTo>
                </a:path>
              </a:pathLst>
            </a:custGeom>
            <a:noFill/>
            <a:ln w="38100" cap="sq" cmpd="sng">
              <a:solidFill>
                <a:srgbClr val="FF3300"/>
              </a:solidFill>
              <a:prstDash val="solid"/>
              <a:round/>
              <a:headEnd type="none" w="sm" len="sm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2457" name="Group 9"/>
          <p:cNvGrpSpPr>
            <a:grpSpLocks/>
          </p:cNvGrpSpPr>
          <p:nvPr/>
        </p:nvGrpSpPr>
        <p:grpSpPr bwMode="auto">
          <a:xfrm>
            <a:off x="1403350" y="2997200"/>
            <a:ext cx="1728788" cy="1152525"/>
            <a:chOff x="884" y="1888"/>
            <a:chExt cx="1089" cy="726"/>
          </a:xfrm>
        </p:grpSpPr>
        <p:sp>
          <p:nvSpPr>
            <p:cNvPr id="91146" name="Line 10"/>
            <p:cNvSpPr>
              <a:spLocks noChangeShapeType="1"/>
            </p:cNvSpPr>
            <p:nvPr/>
          </p:nvSpPr>
          <p:spPr bwMode="auto">
            <a:xfrm flipH="1">
              <a:off x="884" y="1888"/>
              <a:ext cx="1043" cy="726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91147" name="Line 11"/>
            <p:cNvSpPr>
              <a:spLocks noChangeShapeType="1"/>
            </p:cNvSpPr>
            <p:nvPr/>
          </p:nvSpPr>
          <p:spPr bwMode="auto">
            <a:xfrm>
              <a:off x="930" y="1933"/>
              <a:ext cx="1043" cy="681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232460" name="Group 12"/>
          <p:cNvGrpSpPr>
            <a:grpSpLocks/>
          </p:cNvGrpSpPr>
          <p:nvPr/>
        </p:nvGrpSpPr>
        <p:grpSpPr bwMode="auto">
          <a:xfrm>
            <a:off x="6011863" y="2276475"/>
            <a:ext cx="1728787" cy="1152525"/>
            <a:chOff x="884" y="1888"/>
            <a:chExt cx="1089" cy="726"/>
          </a:xfrm>
        </p:grpSpPr>
        <p:sp>
          <p:nvSpPr>
            <p:cNvPr id="91144" name="Line 13"/>
            <p:cNvSpPr>
              <a:spLocks noChangeShapeType="1"/>
            </p:cNvSpPr>
            <p:nvPr/>
          </p:nvSpPr>
          <p:spPr bwMode="auto">
            <a:xfrm flipH="1">
              <a:off x="884" y="1888"/>
              <a:ext cx="1043" cy="726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91145" name="Line 14"/>
            <p:cNvSpPr>
              <a:spLocks noChangeShapeType="1"/>
            </p:cNvSpPr>
            <p:nvPr/>
          </p:nvSpPr>
          <p:spPr bwMode="auto">
            <a:xfrm>
              <a:off x="930" y="1933"/>
              <a:ext cx="1043" cy="681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154627" name="Rectangle 2"/>
          <p:cNvSpPr>
            <a:spLocks noChangeArrowheads="1"/>
          </p:cNvSpPr>
          <p:nvPr/>
        </p:nvSpPr>
        <p:spPr bwMode="auto">
          <a:xfrm>
            <a:off x="700088" y="12223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小题目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0088" y="122238"/>
            <a:ext cx="7772400" cy="523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/>
              <a:t>接口的实现</a:t>
            </a:r>
            <a:r>
              <a:rPr lang="en-US" altLang="zh-CN" sz="2800" b="1" smtClean="0">
                <a:latin typeface="宋体" pitchFamily="2" charset="-122"/>
              </a:rPr>
              <a:t>(implements)</a:t>
            </a:r>
            <a:r>
              <a:rPr lang="en-US" altLang="zh-CN" sz="2800" smtClean="0"/>
              <a:t> </a:t>
            </a:r>
            <a:endParaRPr lang="zh-CN" altLang="en-US" sz="2800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12875"/>
            <a:ext cx="8229600" cy="3036888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3888" indent="-6238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dirty="0" smtClean="0"/>
              <a:t>接口里面的所有属性都为</a:t>
            </a:r>
            <a:r>
              <a:rPr lang="en-US" altLang="zh-CN" sz="2800" dirty="0" smtClean="0"/>
              <a:t>public static final</a:t>
            </a:r>
            <a:r>
              <a:rPr lang="zh-CN" altLang="en-US" sz="2800" dirty="0" smtClean="0"/>
              <a:t>的，即使你不写出来，也会被默认为这样的，接口里面的方法是且只能是</a:t>
            </a:r>
            <a:r>
              <a:rPr lang="en-US" altLang="zh-CN" sz="2800" dirty="0" smtClean="0"/>
              <a:t>public</a:t>
            </a:r>
            <a:r>
              <a:rPr lang="zh-CN" altLang="en-US" sz="2800" dirty="0" smtClean="0"/>
              <a:t>，就算你在接口里不写，那也是默认的</a:t>
            </a:r>
            <a:r>
              <a:rPr lang="en-US" altLang="zh-CN" sz="2800" dirty="0" smtClean="0"/>
              <a:t>public</a:t>
            </a:r>
            <a:r>
              <a:rPr lang="zh-CN" altLang="en-US" sz="2800" dirty="0" smtClean="0"/>
              <a:t>的，但在用类实现接口的时候，必须将方法写为</a:t>
            </a:r>
            <a:r>
              <a:rPr lang="en-US" altLang="zh-CN" sz="2800" dirty="0" smtClean="0"/>
              <a:t>public</a:t>
            </a:r>
            <a:r>
              <a:rPr lang="zh-CN" altLang="en-US" sz="2800" dirty="0" smtClean="0"/>
              <a:t>的，不能不写</a:t>
            </a:r>
            <a:r>
              <a:rPr lang="zh-CN" altLang="en-US" sz="2800" dirty="0" smtClean="0"/>
              <a:t>，</a:t>
            </a:r>
            <a:r>
              <a:rPr lang="zh-CN" altLang="en-US" sz="2800" dirty="0"/>
              <a:t>因为</a:t>
            </a:r>
            <a:r>
              <a:rPr lang="zh-CN" altLang="en-US" sz="2800" dirty="0" smtClean="0"/>
              <a:t>不</a:t>
            </a:r>
            <a:r>
              <a:rPr lang="zh-CN" altLang="en-US" sz="2800" dirty="0" smtClean="0"/>
              <a:t>写会被默认为是</a:t>
            </a:r>
            <a:r>
              <a:rPr lang="en-US" altLang="zh-CN" sz="2800" dirty="0" smtClean="0"/>
              <a:t>default</a:t>
            </a:r>
            <a:r>
              <a:rPr lang="zh-CN" altLang="en-US" sz="2800" dirty="0" smtClean="0"/>
              <a:t>的，这样权限就发生变化了，就会出错。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小节安排</a:t>
            </a:r>
          </a:p>
        </p:txBody>
      </p:sp>
      <p:sp>
        <p:nvSpPr>
          <p:cNvPr id="93187" name="AutoShape 151"/>
          <p:cNvSpPr>
            <a:spLocks noChangeArrowheads="1"/>
          </p:cNvSpPr>
          <p:nvPr/>
        </p:nvSpPr>
        <p:spPr bwMode="auto">
          <a:xfrm>
            <a:off x="6704013" y="4865688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93188" name="Rectangle 116"/>
          <p:cNvSpPr>
            <a:spLocks noChangeArrowheads="1"/>
          </p:cNvSpPr>
          <p:nvPr/>
        </p:nvSpPr>
        <p:spPr bwMode="auto">
          <a:xfrm>
            <a:off x="2733675" y="262890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89" name="Text Box 119"/>
          <p:cNvSpPr txBox="1">
            <a:spLocks noChangeArrowheads="1"/>
          </p:cNvSpPr>
          <p:nvPr/>
        </p:nvSpPr>
        <p:spPr bwMode="auto">
          <a:xfrm flipH="1">
            <a:off x="1314450" y="900113"/>
            <a:ext cx="457200" cy="5443537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lang="en-US" altLang="zh-CN" sz="2000" b="1" smtClean="0"/>
          </a:p>
          <a:p>
            <a:pPr>
              <a:defRPr/>
            </a:pPr>
            <a:r>
              <a:rPr lang="zh-CN" altLang="en-US" sz="2000" b="1" smtClean="0"/>
              <a:t>类的封装性</a:t>
            </a:r>
            <a:endParaRPr lang="en-US" altLang="zh-CN" sz="2000" b="1" smtClean="0"/>
          </a:p>
          <a:p>
            <a:pPr>
              <a:defRPr/>
            </a:pPr>
            <a:r>
              <a:rPr lang="zh-CN" altLang="en-US" sz="2000" b="1" smtClean="0"/>
              <a:t>、继承性</a:t>
            </a:r>
            <a:endParaRPr lang="en-US" altLang="zh-CN" sz="2000" b="1" smtClean="0"/>
          </a:p>
          <a:p>
            <a:pPr>
              <a:defRPr/>
            </a:pPr>
            <a:r>
              <a:rPr lang="zh-CN" altLang="en-US" sz="2000" b="1" smtClean="0"/>
              <a:t>、多态性与接口</a:t>
            </a:r>
          </a:p>
        </p:txBody>
      </p:sp>
      <p:sp>
        <p:nvSpPr>
          <p:cNvPr id="93190" name="Rectangle 121"/>
          <p:cNvSpPr>
            <a:spLocks noChangeArrowheads="1"/>
          </p:cNvSpPr>
          <p:nvPr/>
        </p:nvSpPr>
        <p:spPr bwMode="auto">
          <a:xfrm>
            <a:off x="2733675" y="20796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1" name="Text Box 124"/>
          <p:cNvSpPr txBox="1">
            <a:spLocks noChangeArrowheads="1"/>
          </p:cNvSpPr>
          <p:nvPr/>
        </p:nvSpPr>
        <p:spPr bwMode="auto">
          <a:xfrm>
            <a:off x="3213100" y="1927225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4.1</a:t>
            </a:r>
            <a:r>
              <a:rPr kumimoji="0" lang="zh-CN" altLang="en-US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</a:t>
            </a:r>
            <a:r>
              <a:rPr lang="zh-CN" altLang="en-US" sz="1600" b="1" smtClean="0"/>
              <a:t>封装性</a:t>
            </a:r>
            <a:endParaRPr lang="zh-CN" altLang="en-US" sz="1600" smtClean="0">
              <a:solidFill>
                <a:schemeClr val="tx2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93192" name="Text Box 129"/>
          <p:cNvSpPr txBox="1">
            <a:spLocks noChangeArrowheads="1"/>
          </p:cNvSpPr>
          <p:nvPr/>
        </p:nvSpPr>
        <p:spPr bwMode="auto">
          <a:xfrm>
            <a:off x="3224213" y="2476500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4.2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继承性</a:t>
            </a:r>
          </a:p>
          <a:p>
            <a:pPr algn="just" eaLnBrk="0" hangingPunct="0">
              <a:defRPr/>
            </a:pPr>
            <a:endParaRPr lang="zh-CN" altLang="en-US" sz="1600" b="1" smtClean="0"/>
          </a:p>
          <a:p>
            <a:pPr algn="just" eaLnBrk="0" hangingPunct="0">
              <a:defRPr/>
            </a:pPr>
            <a:endParaRPr kumimoji="0" lang="zh-CN" altLang="en-US" sz="1600" smtClean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3193" name="Rectangle 136"/>
          <p:cNvSpPr>
            <a:spLocks noChangeArrowheads="1"/>
          </p:cNvSpPr>
          <p:nvPr/>
        </p:nvSpPr>
        <p:spPr bwMode="auto">
          <a:xfrm>
            <a:off x="1814513" y="3635375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93194" name="Rectangle 138"/>
          <p:cNvSpPr>
            <a:spLocks noChangeArrowheads="1"/>
          </p:cNvSpPr>
          <p:nvPr/>
        </p:nvSpPr>
        <p:spPr bwMode="auto">
          <a:xfrm>
            <a:off x="2741613" y="3198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5" name="Text Box 139"/>
          <p:cNvSpPr txBox="1">
            <a:spLocks noChangeArrowheads="1"/>
          </p:cNvSpPr>
          <p:nvPr/>
        </p:nvSpPr>
        <p:spPr bwMode="auto">
          <a:xfrm>
            <a:off x="3198813" y="3046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4.3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多态性</a:t>
            </a:r>
            <a:endParaRPr lang="en-US" altLang="zh-CN" sz="1600" b="1" smtClean="0"/>
          </a:p>
          <a:p>
            <a:pPr>
              <a:defRPr/>
            </a:pPr>
            <a:endParaRPr lang="zh-CN" altLang="en-US" sz="1600" b="1" smtClean="0"/>
          </a:p>
        </p:txBody>
      </p:sp>
      <p:sp>
        <p:nvSpPr>
          <p:cNvPr id="93196" name="Rectangle 143"/>
          <p:cNvSpPr>
            <a:spLocks noChangeArrowheads="1"/>
          </p:cNvSpPr>
          <p:nvPr/>
        </p:nvSpPr>
        <p:spPr bwMode="auto">
          <a:xfrm>
            <a:off x="2741613" y="3756025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7" name="Text Box 144"/>
          <p:cNvSpPr txBox="1">
            <a:spLocks noChangeArrowheads="1"/>
          </p:cNvSpPr>
          <p:nvPr/>
        </p:nvSpPr>
        <p:spPr bwMode="auto">
          <a:xfrm>
            <a:off x="3198813" y="3603625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4.4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抽象类</a:t>
            </a:r>
          </a:p>
        </p:txBody>
      </p:sp>
      <p:sp>
        <p:nvSpPr>
          <p:cNvPr id="93198" name="Rectangle 123"/>
          <p:cNvSpPr>
            <a:spLocks noChangeArrowheads="1"/>
          </p:cNvSpPr>
          <p:nvPr/>
        </p:nvSpPr>
        <p:spPr bwMode="auto">
          <a:xfrm>
            <a:off x="2657475" y="1784350"/>
            <a:ext cx="76200" cy="3613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93199" name="Rectangle 116"/>
          <p:cNvSpPr>
            <a:spLocks noChangeArrowheads="1"/>
          </p:cNvSpPr>
          <p:nvPr/>
        </p:nvSpPr>
        <p:spPr bwMode="auto">
          <a:xfrm>
            <a:off x="2736850" y="4414838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00" name="Text Box 129"/>
          <p:cNvSpPr txBox="1">
            <a:spLocks noChangeArrowheads="1"/>
          </p:cNvSpPr>
          <p:nvPr/>
        </p:nvSpPr>
        <p:spPr bwMode="auto">
          <a:xfrm>
            <a:off x="3249613" y="4262438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4.5</a:t>
            </a:r>
            <a:r>
              <a:rPr kumimoji="0" lang="zh-CN" altLang="en-US" sz="1600" smtClean="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</a:t>
            </a:r>
            <a:r>
              <a:rPr lang="zh-CN" altLang="en-US" sz="1600" b="1" smtClean="0"/>
              <a:t>接口</a:t>
            </a:r>
          </a:p>
          <a:p>
            <a:pPr eaLnBrk="1" hangingPunct="1">
              <a:defRPr/>
            </a:pPr>
            <a:endParaRPr lang="zh-CN" altLang="en-US" sz="1600" b="1" smtClean="0"/>
          </a:p>
          <a:p>
            <a:pPr algn="just">
              <a:defRPr/>
            </a:pPr>
            <a:endParaRPr kumimoji="0" lang="zh-CN" altLang="en-US" sz="1600" smtClean="0">
              <a:solidFill>
                <a:schemeClr val="tx2"/>
              </a:solidFill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93201" name="Rectangle 138"/>
          <p:cNvSpPr>
            <a:spLocks noChangeArrowheads="1"/>
          </p:cNvSpPr>
          <p:nvPr/>
        </p:nvSpPr>
        <p:spPr bwMode="auto">
          <a:xfrm>
            <a:off x="2733675" y="4984750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202" name="Text Box 139"/>
          <p:cNvSpPr txBox="1">
            <a:spLocks noChangeArrowheads="1"/>
          </p:cNvSpPr>
          <p:nvPr/>
        </p:nvSpPr>
        <p:spPr bwMode="auto">
          <a:xfrm>
            <a:off x="3224213" y="4832350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4.6</a:t>
            </a:r>
            <a:r>
              <a:rPr kumimoji="0" lang="zh-CN" altLang="en-US" sz="160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sz="1600" b="1" smtClean="0"/>
              <a:t>内部类</a:t>
            </a:r>
          </a:p>
          <a:p>
            <a:pPr algn="just" eaLnBrk="0" hangingPunct="0">
              <a:defRPr/>
            </a:pPr>
            <a:endParaRPr lang="zh-CN" altLang="en-US" sz="1600" smtClean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700088" y="122238"/>
            <a:ext cx="7772400" cy="5238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smtClean="0"/>
              <a:t>访问控制方式：</a:t>
            </a:r>
            <a:r>
              <a:rPr lang="en-US" altLang="zh-CN" sz="2800" b="1" smtClean="0"/>
              <a:t>public</a:t>
            </a:r>
            <a:endParaRPr lang="zh-CN" altLang="en-US" sz="2800" b="1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166813"/>
            <a:ext cx="7772400" cy="4114800"/>
          </a:xfrm>
        </p:spPr>
        <p:txBody>
          <a:bodyPr/>
          <a:lstStyle/>
          <a:p>
            <a:pPr marL="0" indent="0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被修饰为</a:t>
            </a:r>
            <a:r>
              <a:rPr lang="en-US" altLang="zh-CN" sz="2800" b="1" smtClean="0"/>
              <a:t>public</a:t>
            </a:r>
            <a:r>
              <a:rPr lang="zh-CN" altLang="en-US" sz="2800" b="1" smtClean="0"/>
              <a:t>的类是公共类，它可供所在包的其他类使用，也可供其他包中的类使用，在程序中可以用</a:t>
            </a:r>
            <a:r>
              <a:rPr lang="en-US" altLang="zh-CN" sz="2800" b="1" smtClean="0"/>
              <a:t>import</a:t>
            </a:r>
            <a:r>
              <a:rPr lang="zh-CN" altLang="en-US" sz="2800" b="1" smtClean="0"/>
              <a:t>语句引入其他包中的</a:t>
            </a:r>
            <a:r>
              <a:rPr lang="en-US" altLang="zh-CN" sz="2800" b="1" smtClean="0"/>
              <a:t>public</a:t>
            </a:r>
            <a:r>
              <a:rPr lang="zh-CN" altLang="en-US" sz="2800" b="1" smtClean="0"/>
              <a:t>类。</a:t>
            </a:r>
          </a:p>
          <a:p>
            <a:pPr marL="0" indent="0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endParaRPr lang="zh-CN" altLang="en-US" sz="2800" b="1" smtClean="0"/>
          </a:p>
          <a:p>
            <a:pPr marL="0" indent="0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 b="1" smtClean="0"/>
              <a:t>被</a:t>
            </a:r>
            <a:r>
              <a:rPr lang="en-US" altLang="zh-CN" sz="2800" b="1" smtClean="0"/>
              <a:t>public</a:t>
            </a:r>
            <a:r>
              <a:rPr lang="zh-CN" altLang="en-US" sz="2800" b="1" smtClean="0"/>
              <a:t>定义的类中成员变量或方法可以供其他类访问，表明对外开放的方式；一般类的定义中，含有少量</a:t>
            </a:r>
            <a:r>
              <a:rPr lang="en-US" altLang="zh-CN" sz="2800" b="1" smtClean="0"/>
              <a:t>(</a:t>
            </a:r>
            <a:r>
              <a:rPr lang="zh-CN" altLang="en-US" sz="2800" b="1" smtClean="0"/>
              <a:t>或者没有</a:t>
            </a:r>
            <a:r>
              <a:rPr lang="en-US" altLang="zh-CN" sz="2800" b="1" smtClean="0"/>
              <a:t>) public </a:t>
            </a:r>
            <a:r>
              <a:rPr lang="zh-CN" altLang="en-US" sz="2800" b="1" smtClean="0"/>
              <a:t>变量，部分 </a:t>
            </a:r>
            <a:r>
              <a:rPr lang="en-US" altLang="zh-CN" sz="2800" b="1" smtClean="0"/>
              <a:t>public </a:t>
            </a:r>
            <a:r>
              <a:rPr lang="zh-CN" altLang="en-US" sz="2800" b="1" smtClean="0"/>
              <a:t>方法</a:t>
            </a:r>
            <a:r>
              <a:rPr lang="zh-CN" altLang="en-US" sz="2800" smtClean="0"/>
              <a:t>。</a:t>
            </a:r>
            <a:endParaRPr lang="en-US" altLang="zh-CN" sz="2800" smtClean="0"/>
          </a:p>
          <a:p>
            <a:pPr marL="0" indent="0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endParaRPr lang="zh-CN" altLang="en-US" sz="2800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7475"/>
            <a:ext cx="8229600" cy="5191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smtClean="0"/>
              <a:t>4.6</a:t>
            </a:r>
            <a:r>
              <a:rPr lang="zh-CN" altLang="en-US" sz="2800" b="1" smtClean="0"/>
              <a:t>内部类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850" y="1125538"/>
            <a:ext cx="8229600" cy="4686300"/>
          </a:xfrm>
        </p:spPr>
        <p:txBody>
          <a:bodyPr/>
          <a:lstStyle/>
          <a:p>
            <a:pPr marL="534988" indent="-534988" eaLnBrk="1" hangingPunct="1">
              <a:lnSpc>
                <a:spcPct val="12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>
                <a:solidFill>
                  <a:srgbClr val="FF0000"/>
                </a:solidFill>
              </a:rPr>
              <a:t>内部类的类名只用于定义它的类或语句块之内</a:t>
            </a:r>
            <a:r>
              <a:rPr lang="zh-CN" altLang="en-US" b="1" smtClean="0"/>
              <a:t>，在外部引用它时必须给出带有外部类名的完整名称，并且内部类的名字不允许与外部包类的名字相同。</a:t>
            </a:r>
          </a:p>
          <a:p>
            <a:pPr marL="534988" indent="-534988" eaLnBrk="1" hangingPunct="1">
              <a:lnSpc>
                <a:spcPct val="12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b="1" smtClean="0"/>
              <a:t>内部类可以是抽象类或接口，若是接口，则可以由其它内部类实现</a:t>
            </a:r>
          </a:p>
          <a:p>
            <a:pPr marL="534988" indent="-534988" eaLnBrk="1" hangingPunct="1">
              <a:lnSpc>
                <a:spcPct val="12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mtClean="0"/>
              <a:t>按照内部类是否含有显示的类名，可将内部类分为：</a:t>
            </a:r>
          </a:p>
          <a:p>
            <a:pPr marL="1000125" lvl="1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mtClean="0"/>
              <a:t>实名内部类</a:t>
            </a:r>
          </a:p>
          <a:p>
            <a:pPr marL="1000125" lvl="1" eaLnBrk="1" hangingPunct="1">
              <a:lnSpc>
                <a:spcPct val="120000"/>
              </a:lnSpc>
              <a:buFont typeface="Wingdings" panose="05000000000000000000" pitchFamily="2" charset="2"/>
              <a:buAutoNum type="arabicPeriod"/>
              <a:defRPr/>
            </a:pPr>
            <a:r>
              <a:rPr lang="zh-CN" altLang="en-US" smtClean="0"/>
              <a:t>匿名内部类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00100" indent="-800100" eaLnBrk="1" hangingPunct="1">
              <a:defRPr/>
            </a:pPr>
            <a:r>
              <a:rPr lang="en-US" altLang="zh-CN" smtClean="0"/>
              <a:t>1</a:t>
            </a:r>
            <a:r>
              <a:rPr lang="zh-CN" altLang="en-US" smtClean="0"/>
              <a:t>、实名内部类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90613"/>
            <a:ext cx="7772400" cy="47942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600" smtClean="0"/>
              <a:t>格式：</a:t>
            </a:r>
          </a:p>
          <a:p>
            <a:pPr eaLnBrk="1" hangingPunct="1">
              <a:lnSpc>
                <a:spcPct val="80000"/>
              </a:lnSpc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en-US" altLang="zh-CN" sz="2600" smtClean="0"/>
              <a:t>	[</a:t>
            </a:r>
            <a:r>
              <a:rPr lang="zh-CN" altLang="en-US" sz="2600" smtClean="0"/>
              <a:t>类修饰词表</a:t>
            </a:r>
            <a:r>
              <a:rPr lang="en-US" altLang="zh-CN" sz="2600" smtClean="0"/>
              <a:t>] class </a:t>
            </a:r>
            <a:r>
              <a:rPr lang="zh-CN" altLang="en-US" sz="2600" smtClean="0"/>
              <a:t>类名 </a:t>
            </a:r>
            <a:r>
              <a:rPr lang="en-US" altLang="zh-CN" sz="2600" smtClean="0"/>
              <a:t>[extends </a:t>
            </a:r>
            <a:r>
              <a:rPr lang="zh-CN" altLang="en-US" sz="2600" smtClean="0"/>
              <a:t>父类名</a:t>
            </a:r>
            <a:r>
              <a:rPr lang="en-US" altLang="zh-CN" sz="2600" smtClean="0"/>
              <a:t>] 	[implements </a:t>
            </a:r>
            <a:r>
              <a:rPr lang="zh-CN" altLang="en-US" sz="2600" smtClean="0"/>
              <a:t>接口名列表</a:t>
            </a:r>
            <a:r>
              <a:rPr lang="en-US" altLang="zh-CN" sz="2600" smtClean="0"/>
              <a:t>]{</a:t>
            </a:r>
          </a:p>
          <a:p>
            <a:pPr eaLnBrk="1" hangingPunct="1">
              <a:lnSpc>
                <a:spcPct val="80000"/>
              </a:lnSpc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en-US" altLang="zh-CN" sz="2600" smtClean="0"/>
              <a:t>   		</a:t>
            </a:r>
            <a:r>
              <a:rPr lang="zh-CN" altLang="en-US" sz="2600" smtClean="0"/>
              <a:t>类体</a:t>
            </a:r>
          </a:p>
          <a:p>
            <a:pPr eaLnBrk="1" hangingPunct="1">
              <a:lnSpc>
                <a:spcPct val="80000"/>
              </a:lnSpc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en-US" altLang="zh-CN" sz="2600" smtClean="0"/>
              <a:t>	}</a:t>
            </a:r>
          </a:p>
          <a:p>
            <a:pPr eaLnBrk="1" hangingPunct="1">
              <a:lnSpc>
                <a:spcPct val="8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600" smtClean="0"/>
              <a:t>实名内部类的封装性增加了保护模式和私有模式，即实名内部类的修饰词可以是</a:t>
            </a:r>
            <a:r>
              <a:rPr lang="en-US" altLang="zh-CN" sz="2600" smtClean="0"/>
              <a:t>protected</a:t>
            </a:r>
            <a:r>
              <a:rPr lang="zh-CN" altLang="en-US" sz="2600" smtClean="0"/>
              <a:t>或</a:t>
            </a:r>
            <a:r>
              <a:rPr lang="en-US" altLang="zh-CN" sz="2600" smtClean="0"/>
              <a:t>private</a:t>
            </a:r>
          </a:p>
          <a:p>
            <a:pPr eaLnBrk="1" hangingPunct="1">
              <a:lnSpc>
                <a:spcPct val="8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600" smtClean="0"/>
              <a:t>实名内部类的修饰词可以是</a:t>
            </a:r>
            <a:r>
              <a:rPr lang="en-US" altLang="zh-CN" sz="2600" smtClean="0"/>
              <a:t>static</a:t>
            </a:r>
            <a:r>
              <a:rPr lang="zh-CN" altLang="en-US" sz="2600" smtClean="0"/>
              <a:t>，称为</a:t>
            </a:r>
            <a:r>
              <a:rPr lang="zh-CN" altLang="en-US" sz="2600" smtClean="0">
                <a:solidFill>
                  <a:srgbClr val="FF3300"/>
                </a:solidFill>
              </a:rPr>
              <a:t>静态实名内部类</a:t>
            </a:r>
          </a:p>
          <a:p>
            <a:pPr eaLnBrk="1" hangingPunct="1">
              <a:lnSpc>
                <a:spcPct val="8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600" smtClean="0"/>
              <a:t>没有</a:t>
            </a:r>
            <a:r>
              <a:rPr lang="en-US" altLang="zh-CN" sz="2600" smtClean="0"/>
              <a:t>static</a:t>
            </a:r>
            <a:r>
              <a:rPr lang="zh-CN" altLang="en-US" sz="2600" smtClean="0"/>
              <a:t>修饰的内部类，称为</a:t>
            </a:r>
            <a:r>
              <a:rPr lang="zh-CN" altLang="en-US" sz="2600" smtClean="0">
                <a:solidFill>
                  <a:srgbClr val="FF3300"/>
                </a:solidFill>
              </a:rPr>
              <a:t>不具有静态属性的实名内部类</a:t>
            </a:r>
            <a:r>
              <a:rPr lang="zh-CN" altLang="en-US" sz="2600" smtClean="0"/>
              <a:t>，它的成员域若有静态属性，则</a:t>
            </a:r>
            <a:r>
              <a:rPr lang="zh-CN" altLang="en-US" sz="2600" smtClean="0">
                <a:solidFill>
                  <a:srgbClr val="FF0000"/>
                </a:solidFill>
              </a:rPr>
              <a:t>必须有</a:t>
            </a:r>
            <a:r>
              <a:rPr lang="en-US" altLang="zh-CN" sz="2600" smtClean="0">
                <a:solidFill>
                  <a:srgbClr val="FF0000"/>
                </a:solidFill>
              </a:rPr>
              <a:t>final</a:t>
            </a:r>
            <a:r>
              <a:rPr lang="zh-CN" altLang="en-US" sz="2600" smtClean="0">
                <a:solidFill>
                  <a:srgbClr val="FF0000"/>
                </a:solidFill>
              </a:rPr>
              <a:t>属性，但不能有静态属性的方法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创建实名内部类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2332038"/>
          </a:xfrm>
        </p:spPr>
        <p:txBody>
          <a:bodyPr/>
          <a:lstStyle/>
          <a:p>
            <a:pPr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mtClean="0"/>
              <a:t>创建</a:t>
            </a:r>
            <a:r>
              <a:rPr lang="zh-CN" altLang="en-US" b="1" smtClean="0">
                <a:solidFill>
                  <a:srgbClr val="FF0000"/>
                </a:solidFill>
              </a:rPr>
              <a:t>静态实名内部类</a:t>
            </a:r>
            <a:r>
              <a:rPr lang="zh-CN" altLang="en-US" smtClean="0"/>
              <a:t>格式：</a:t>
            </a:r>
          </a:p>
          <a:p>
            <a:pPr eaLnBrk="1" hangingPunct="1"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en-US" altLang="zh-CN" smtClean="0"/>
              <a:t>    	new </a:t>
            </a:r>
            <a:r>
              <a:rPr lang="zh-CN" altLang="en-US" smtClean="0"/>
              <a:t>外部类名</a:t>
            </a:r>
            <a:r>
              <a:rPr lang="en-US" altLang="zh-CN" smtClean="0"/>
              <a:t>.</a:t>
            </a:r>
            <a:r>
              <a:rPr lang="zh-CN" altLang="en-US" smtClean="0"/>
              <a:t>实名内部类名</a:t>
            </a:r>
            <a:r>
              <a:rPr lang="en-US" altLang="zh-CN" smtClean="0"/>
              <a:t>(</a:t>
            </a:r>
            <a:r>
              <a:rPr lang="zh-CN" altLang="en-US" smtClean="0"/>
              <a:t>构造方法调用参数列表</a:t>
            </a:r>
            <a:r>
              <a:rPr lang="en-US" altLang="zh-CN" smtClean="0"/>
              <a:t>)</a:t>
            </a:r>
          </a:p>
          <a:p>
            <a:pPr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mtClean="0"/>
              <a:t>创建</a:t>
            </a:r>
            <a:r>
              <a:rPr lang="zh-CN" altLang="en-US" b="1" smtClean="0">
                <a:solidFill>
                  <a:srgbClr val="FF0000"/>
                </a:solidFill>
              </a:rPr>
              <a:t>不具有静态属性</a:t>
            </a:r>
            <a:r>
              <a:rPr lang="zh-CN" altLang="en-US" smtClean="0"/>
              <a:t>的实名内部类格式：</a:t>
            </a:r>
          </a:p>
          <a:p>
            <a:pPr eaLnBrk="1" hangingPunct="1"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zh-CN" altLang="en-US" smtClean="0"/>
              <a:t>   	外部类表达式</a:t>
            </a:r>
            <a:r>
              <a:rPr lang="en-US" altLang="zh-CN" smtClean="0"/>
              <a:t>.new </a:t>
            </a:r>
            <a:r>
              <a:rPr lang="zh-CN" altLang="en-US" smtClean="0"/>
              <a:t>实名内部类名</a:t>
            </a:r>
            <a:r>
              <a:rPr lang="en-US" altLang="zh-CN" smtClean="0"/>
              <a:t>(</a:t>
            </a:r>
            <a:r>
              <a:rPr lang="zh-CN" altLang="en-US" smtClean="0"/>
              <a:t>构造方法调用参数列表</a:t>
            </a:r>
            <a:r>
              <a:rPr lang="en-US" altLang="zh-CN" smtClean="0"/>
              <a:t>)</a:t>
            </a:r>
          </a:p>
          <a:p>
            <a:pPr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endParaRPr lang="zh-CN" altLang="en-US" smtClean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创建实名内部类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125538"/>
            <a:ext cx="7056437" cy="5472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smtClean="0"/>
              <a:t>public class J_Outer{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smtClean="0"/>
              <a:t>          </a:t>
            </a:r>
            <a:r>
              <a:rPr lang="en-US" altLang="zh-CN" sz="1600" smtClean="0">
                <a:solidFill>
                  <a:srgbClr val="FF0000"/>
                </a:solidFill>
              </a:rPr>
              <a:t>static</a:t>
            </a:r>
            <a:r>
              <a:rPr lang="en-US" altLang="zh-CN" sz="1600" smtClean="0"/>
              <a:t> class J_Inner1{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smtClean="0"/>
              <a:t>                  final static double PI=3.1415;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smtClean="0"/>
              <a:t>                  double Area(double r){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smtClean="0"/>
              <a:t>                          return PI*r*r;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smtClean="0"/>
              <a:t>                  }                                     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smtClean="0"/>
              <a:t>      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smtClean="0"/>
              <a:t>          class J_Inner2{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smtClean="0"/>
              <a:t>                   final static String FORMAT=“[0-9][0-5]”;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smtClean="0"/>
              <a:t>                   double Area(double w,double h){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smtClean="0"/>
              <a:t>                          return w*h;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smtClean="0"/>
              <a:t>              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smtClean="0"/>
              <a:t>      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smtClean="0"/>
              <a:t>          public static void main(String args[]){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smtClean="0"/>
              <a:t>                  J_Outer.J_Inner1 c1=new J_Outer.J_Inner1();//J_Inner1</a:t>
            </a:r>
            <a:r>
              <a:rPr lang="zh-CN" altLang="en-US" sz="1600" smtClean="0"/>
              <a:t>是</a:t>
            </a:r>
            <a:r>
              <a:rPr lang="en-US" altLang="zh-CN" sz="1600" smtClean="0"/>
              <a:t>static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smtClean="0"/>
              <a:t>               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smtClean="0"/>
              <a:t>                  J_Outer o=new J_Outer();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smtClean="0"/>
              <a:t>                  J_Outer.J_Inner2 c2= o. new J_Inner2();//J_Inner2</a:t>
            </a:r>
            <a:r>
              <a:rPr lang="zh-CN" altLang="en-US" sz="1600" smtClean="0"/>
              <a:t>是非</a:t>
            </a:r>
            <a:r>
              <a:rPr lang="en-US" altLang="zh-CN" sz="1600" smtClean="0"/>
              <a:t>static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smtClean="0"/>
              <a:t>      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1600" smtClean="0"/>
              <a:t>}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1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138113"/>
            <a:ext cx="822960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访问实名内部类成员或方法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600" smtClean="0"/>
              <a:t>访问静态实名内部类的静态成员域格式：</a:t>
            </a:r>
          </a:p>
          <a:p>
            <a:pPr marL="446088" indent="-446088" eaLnBrk="1" hangingPunct="1">
              <a:buFont typeface="Wingdings" pitchFamily="2" charset="2"/>
              <a:buNone/>
              <a:defRPr/>
            </a:pPr>
            <a:r>
              <a:rPr lang="zh-CN" altLang="en-US" sz="2600" smtClean="0"/>
              <a:t>      </a:t>
            </a:r>
            <a:r>
              <a:rPr lang="zh-CN" altLang="en-US" sz="2600" smtClean="0">
                <a:solidFill>
                  <a:srgbClr val="FF3300"/>
                </a:solidFill>
              </a:rPr>
              <a:t>外部类名</a:t>
            </a:r>
            <a:r>
              <a:rPr lang="en-US" altLang="zh-CN" sz="2600" smtClean="0">
                <a:solidFill>
                  <a:srgbClr val="FF3300"/>
                </a:solidFill>
              </a:rPr>
              <a:t>.</a:t>
            </a:r>
            <a:r>
              <a:rPr lang="zh-CN" altLang="en-US" sz="2600" smtClean="0">
                <a:solidFill>
                  <a:srgbClr val="FF3300"/>
                </a:solidFill>
              </a:rPr>
              <a:t>实名内部类名</a:t>
            </a:r>
            <a:r>
              <a:rPr lang="en-US" altLang="zh-CN" sz="2600" smtClean="0">
                <a:solidFill>
                  <a:srgbClr val="FF3300"/>
                </a:solidFill>
              </a:rPr>
              <a:t>.</a:t>
            </a:r>
            <a:r>
              <a:rPr lang="zh-CN" altLang="en-US" sz="2600" smtClean="0">
                <a:solidFill>
                  <a:srgbClr val="FF3300"/>
                </a:solidFill>
              </a:rPr>
              <a:t>静态成员域名或方法</a:t>
            </a:r>
          </a:p>
          <a:p>
            <a:pPr marL="446088" indent="-446088" eaLnBrk="1" hangingPunct="1">
              <a:buFont typeface="Wingdings" pitchFamily="2" charset="2"/>
              <a:buNone/>
              <a:defRPr/>
            </a:pPr>
            <a:r>
              <a:rPr lang="zh-CN" altLang="en-US" sz="2600" smtClean="0">
                <a:solidFill>
                  <a:srgbClr val="FF3300"/>
                </a:solidFill>
              </a:rPr>
              <a:t>      </a:t>
            </a:r>
            <a:r>
              <a:rPr lang="en-US" altLang="zh-CN" sz="2600" smtClean="0"/>
              <a:t>System.out.println(J_Outer.J_Inner1.PI);</a:t>
            </a:r>
          </a:p>
          <a:p>
            <a:pPr marL="446088" indent="-446088" eaLnBrk="1" hangingPunct="1">
              <a:buFont typeface="Wingdings" pitchFamily="2" charset="2"/>
              <a:buNone/>
              <a:defRPr/>
            </a:pPr>
            <a:endParaRPr lang="en-US" altLang="zh-CN" sz="2600" smtClean="0">
              <a:solidFill>
                <a:srgbClr val="FF3300"/>
              </a:solidFill>
            </a:endParaRPr>
          </a:p>
          <a:p>
            <a:pPr marL="446088" indent="-446088" eaLnBrk="1" hangingPunct="1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600" smtClean="0"/>
              <a:t>访问静态实名内部类的不具有静态属性的成员域格式：</a:t>
            </a:r>
          </a:p>
          <a:p>
            <a:pPr marL="446088" indent="-446088" eaLnBrk="1" hangingPunct="1">
              <a:buFont typeface="Wingdings" pitchFamily="2" charset="2"/>
              <a:buNone/>
              <a:defRPr/>
            </a:pPr>
            <a:r>
              <a:rPr lang="zh-CN" altLang="en-US" sz="2600" smtClean="0"/>
              <a:t>      </a:t>
            </a:r>
            <a:r>
              <a:rPr lang="zh-CN" altLang="en-US" sz="2600" smtClean="0">
                <a:solidFill>
                  <a:srgbClr val="FF3300"/>
                </a:solidFill>
              </a:rPr>
              <a:t>表达式</a:t>
            </a:r>
            <a:r>
              <a:rPr lang="en-US" altLang="zh-CN" sz="2600" smtClean="0">
                <a:solidFill>
                  <a:srgbClr val="FF3300"/>
                </a:solidFill>
              </a:rPr>
              <a:t>.</a:t>
            </a:r>
            <a:r>
              <a:rPr lang="zh-CN" altLang="en-US" sz="2600" smtClean="0">
                <a:solidFill>
                  <a:srgbClr val="FF3300"/>
                </a:solidFill>
              </a:rPr>
              <a:t>成员域名或方法</a:t>
            </a:r>
          </a:p>
          <a:p>
            <a:pPr marL="446088" indent="-446088" eaLnBrk="1" hangingPunct="1">
              <a:buFont typeface="Wingdings" pitchFamily="2" charset="2"/>
              <a:buNone/>
              <a:defRPr/>
            </a:pPr>
            <a:r>
              <a:rPr lang="zh-CN" altLang="en-US" sz="2600" smtClean="0">
                <a:solidFill>
                  <a:srgbClr val="FF3300"/>
                </a:solidFill>
              </a:rPr>
              <a:t>      </a:t>
            </a:r>
            <a:r>
              <a:rPr lang="en-US" altLang="zh-CN" sz="2600" smtClean="0"/>
              <a:t>J_Outer.J_Inner1 c11=new J_Outer.J_Inner1();</a:t>
            </a:r>
          </a:p>
          <a:p>
            <a:pPr marL="446088" indent="-446088" eaLnBrk="1" hangingPunct="1">
              <a:buFont typeface="Wingdings" pitchFamily="2" charset="2"/>
              <a:buNone/>
              <a:defRPr/>
            </a:pPr>
            <a:r>
              <a:rPr lang="en-US" altLang="zh-CN" sz="2600" smtClean="0"/>
              <a:t>      c11.Area(10.0);</a:t>
            </a:r>
            <a:endParaRPr lang="zh-CN" altLang="en-US" sz="2600" smtClean="0">
              <a:solidFill>
                <a:srgbClr val="FF33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66675"/>
            <a:ext cx="8229600" cy="5191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访问实名内部类成员</a:t>
            </a:r>
            <a:r>
              <a:rPr lang="en-US" altLang="zh-CN" sz="2800" smtClean="0"/>
              <a:t>(</a:t>
            </a:r>
            <a:r>
              <a:rPr lang="zh-CN" altLang="en-US" sz="2800" smtClean="0"/>
              <a:t>续</a:t>
            </a:r>
            <a:r>
              <a:rPr lang="en-US" altLang="zh-CN" sz="2800" smtClean="0"/>
              <a:t>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5387"/>
          </a:xfrm>
        </p:spPr>
        <p:txBody>
          <a:bodyPr/>
          <a:lstStyle/>
          <a:p>
            <a:pPr marL="446088" indent="-4460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600" dirty="0" smtClean="0"/>
              <a:t>访问不具有静态属性的实名内部类的静态成员域格式：</a:t>
            </a:r>
          </a:p>
          <a:p>
            <a:pPr marL="446088" indent="-4460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600" dirty="0" smtClean="0"/>
              <a:t>     </a:t>
            </a:r>
            <a:r>
              <a:rPr lang="zh-CN" altLang="en-US" sz="2600" dirty="0" smtClean="0">
                <a:solidFill>
                  <a:srgbClr val="FF3300"/>
                </a:solidFill>
              </a:rPr>
              <a:t>外部类名</a:t>
            </a:r>
            <a:r>
              <a:rPr lang="en-US" altLang="zh-CN" sz="2600" dirty="0" smtClean="0">
                <a:solidFill>
                  <a:srgbClr val="FF3300"/>
                </a:solidFill>
              </a:rPr>
              <a:t>.</a:t>
            </a:r>
            <a:r>
              <a:rPr lang="zh-CN" altLang="en-US" sz="2600" dirty="0" smtClean="0">
                <a:solidFill>
                  <a:srgbClr val="FF3300"/>
                </a:solidFill>
              </a:rPr>
              <a:t>实名内部类名</a:t>
            </a:r>
            <a:r>
              <a:rPr lang="en-US" altLang="zh-CN" sz="2600" dirty="0" smtClean="0">
                <a:solidFill>
                  <a:srgbClr val="FF3300"/>
                </a:solidFill>
              </a:rPr>
              <a:t>.</a:t>
            </a:r>
            <a:r>
              <a:rPr lang="zh-CN" altLang="en-US" sz="2600" dirty="0" smtClean="0">
                <a:solidFill>
                  <a:srgbClr val="FF3300"/>
                </a:solidFill>
              </a:rPr>
              <a:t>静态成员域名</a:t>
            </a:r>
          </a:p>
          <a:p>
            <a:pPr marL="446088" indent="-4460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600" dirty="0" smtClean="0"/>
              <a:t>     </a:t>
            </a:r>
            <a:r>
              <a:rPr lang="en-US" altLang="zh-CN" sz="2600" dirty="0" err="1" smtClean="0"/>
              <a:t>System.out.println</a:t>
            </a:r>
            <a:r>
              <a:rPr lang="en-US" altLang="zh-CN" sz="2600" dirty="0" smtClean="0"/>
              <a:t>(J_Outer.J_Inner2.FORMAT);</a:t>
            </a:r>
          </a:p>
          <a:p>
            <a:pPr marL="446088" indent="-4460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600" dirty="0" smtClean="0">
              <a:solidFill>
                <a:srgbClr val="FF3300"/>
              </a:solidFill>
            </a:endParaRPr>
          </a:p>
          <a:p>
            <a:pPr marL="446088" indent="-446088" eaLnBrk="1" hangingPunct="1">
              <a:lnSpc>
                <a:spcPct val="90000"/>
              </a:lnSpc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600" dirty="0" smtClean="0"/>
              <a:t>访问不具有静态属性的实名内部类的不具有静态属性的成员域格式：</a:t>
            </a:r>
          </a:p>
          <a:p>
            <a:pPr marL="446088" indent="-4460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600" dirty="0" smtClean="0"/>
              <a:t>     </a:t>
            </a:r>
            <a:r>
              <a:rPr lang="zh-CN" altLang="en-US" sz="2600" dirty="0" smtClean="0">
                <a:solidFill>
                  <a:srgbClr val="FF3300"/>
                </a:solidFill>
              </a:rPr>
              <a:t>表达式</a:t>
            </a:r>
            <a:r>
              <a:rPr lang="en-US" altLang="zh-CN" sz="2600" dirty="0" smtClean="0">
                <a:solidFill>
                  <a:srgbClr val="FF3300"/>
                </a:solidFill>
              </a:rPr>
              <a:t>.</a:t>
            </a:r>
            <a:r>
              <a:rPr lang="zh-CN" altLang="en-US" sz="2600" dirty="0" smtClean="0">
                <a:solidFill>
                  <a:srgbClr val="FF3300"/>
                </a:solidFill>
              </a:rPr>
              <a:t>成员域名或方法</a:t>
            </a:r>
          </a:p>
          <a:p>
            <a:pPr marL="446088" indent="-4460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600" dirty="0" smtClean="0">
              <a:solidFill>
                <a:srgbClr val="FF3300"/>
              </a:solidFill>
            </a:endParaRPr>
          </a:p>
          <a:p>
            <a:pPr marL="446088" indent="-4460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600" dirty="0" smtClean="0"/>
              <a:t>      </a:t>
            </a:r>
            <a:r>
              <a:rPr lang="en-US" altLang="zh-CN" sz="2600" dirty="0" err="1" smtClean="0"/>
              <a:t>J_Outer</a:t>
            </a:r>
            <a:r>
              <a:rPr lang="en-US" altLang="zh-CN" sz="2600" dirty="0" smtClean="0"/>
              <a:t> o=new </a:t>
            </a:r>
            <a:r>
              <a:rPr lang="en-US" altLang="zh-CN" sz="2600" dirty="0" err="1" smtClean="0"/>
              <a:t>J_Outer</a:t>
            </a:r>
            <a:r>
              <a:rPr lang="en-US" altLang="zh-CN" sz="2600" dirty="0" smtClean="0"/>
              <a:t>();</a:t>
            </a:r>
          </a:p>
          <a:p>
            <a:pPr marL="446088" indent="-4460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600" dirty="0" smtClean="0"/>
              <a:t>      J_Outer.J_Inner2 c2=</a:t>
            </a:r>
            <a:r>
              <a:rPr lang="en-US" altLang="zh-CN" sz="2600" dirty="0" err="1" smtClean="0"/>
              <a:t>o.new</a:t>
            </a:r>
            <a:r>
              <a:rPr lang="en-US" altLang="zh-CN" sz="2600" dirty="0" smtClean="0"/>
              <a:t> </a:t>
            </a:r>
            <a:r>
              <a:rPr lang="en-US" altLang="zh-CN" sz="2600" dirty="0" smtClean="0"/>
              <a:t>J_Inner2</a:t>
            </a:r>
            <a:r>
              <a:rPr lang="en-US" altLang="zh-CN" sz="2600" dirty="0" smtClean="0"/>
              <a:t>()</a:t>
            </a:r>
            <a:r>
              <a:rPr lang="en-US" altLang="zh-CN" sz="2600" dirty="0"/>
              <a:t>;</a:t>
            </a:r>
            <a:endParaRPr lang="en-US" altLang="zh-CN" sz="2600" dirty="0" smtClean="0"/>
          </a:p>
          <a:p>
            <a:pPr marL="446088" indent="-446088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600" dirty="0" smtClean="0"/>
              <a:t>      c2.Area(10.0,20.0);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128588"/>
            <a:ext cx="4037012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内部类访问外部类成员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765175"/>
            <a:ext cx="8229600" cy="54784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800" b="1" smtClean="0"/>
              <a:t>public class Outer{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800" b="1" smtClean="0"/>
              <a:t>	private int size;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800" b="1" smtClean="0"/>
              <a:t>	</a:t>
            </a:r>
            <a:r>
              <a:rPr lang="en-US" altLang="zh-CN" sz="1800" b="1" smtClean="0">
                <a:solidFill>
                  <a:srgbClr val="FF0000"/>
                </a:solidFill>
              </a:rPr>
              <a:t>/* </a:t>
            </a:r>
            <a:r>
              <a:rPr lang="zh-CN" altLang="en-US" sz="1800" b="1" smtClean="0">
                <a:solidFill>
                  <a:srgbClr val="FF0000"/>
                </a:solidFill>
              </a:rPr>
              <a:t>定义内部类</a:t>
            </a:r>
            <a:r>
              <a:rPr lang="en-US" altLang="zh-CN" sz="1800" b="1" smtClean="0">
                <a:solidFill>
                  <a:srgbClr val="FF0000"/>
                </a:solidFill>
              </a:rPr>
              <a:t>Inner */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800" b="1" smtClean="0">
                <a:solidFill>
                  <a:srgbClr val="FF0000"/>
                </a:solidFill>
              </a:rPr>
              <a:t>	public class Inner{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800" b="1" smtClean="0">
                <a:solidFill>
                  <a:srgbClr val="FF0000"/>
                </a:solidFill>
              </a:rPr>
              <a:t>		//</a:t>
            </a:r>
            <a:r>
              <a:rPr lang="zh-CN" altLang="en-US" sz="1800" b="1" smtClean="0">
                <a:solidFill>
                  <a:srgbClr val="FF0000"/>
                </a:solidFill>
              </a:rPr>
              <a:t>将外部类的成员变量</a:t>
            </a:r>
            <a:r>
              <a:rPr lang="en-US" altLang="zh-CN" sz="1800" b="1" smtClean="0">
                <a:solidFill>
                  <a:srgbClr val="FF0000"/>
                </a:solidFill>
              </a:rPr>
              <a:t>size</a:t>
            </a:r>
            <a:r>
              <a:rPr lang="zh-CN" altLang="en-US" sz="1800" b="1" smtClean="0">
                <a:solidFill>
                  <a:srgbClr val="FF0000"/>
                </a:solidFill>
              </a:rPr>
              <a:t>递增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zh-CN" altLang="en-US" sz="1800" b="1" smtClean="0">
                <a:solidFill>
                  <a:srgbClr val="FF0000"/>
                </a:solidFill>
              </a:rPr>
              <a:t>		</a:t>
            </a:r>
            <a:r>
              <a:rPr lang="en-US" altLang="zh-CN" sz="1800" b="1" smtClean="0">
                <a:solidFill>
                  <a:srgbClr val="FF0000"/>
                </a:solidFill>
              </a:rPr>
              <a:t>public void doStuff(){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800" b="1" smtClean="0">
                <a:solidFill>
                  <a:srgbClr val="FF0000"/>
                </a:solidFill>
              </a:rPr>
              <a:t>			size++;  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800" b="1" smtClean="0">
                <a:solidFill>
                  <a:srgbClr val="FF0000"/>
                </a:solidFill>
              </a:rPr>
              <a:t>		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800" b="1" smtClean="0">
                <a:solidFill>
                  <a:srgbClr val="FF0000"/>
                </a:solidFill>
              </a:rPr>
              <a:t>	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800" b="1" smtClean="0"/>
              <a:t>	</a:t>
            </a:r>
            <a:r>
              <a:rPr lang="en-US" altLang="zh-CN" sz="1800" b="1" smtClean="0">
                <a:solidFill>
                  <a:srgbClr val="FF0000"/>
                </a:solidFill>
              </a:rPr>
              <a:t>Inner i=new Inner();</a:t>
            </a:r>
            <a:r>
              <a:rPr lang="en-US" altLang="zh-CN" sz="1800" b="1" smtClean="0"/>
              <a:t> //</a:t>
            </a:r>
            <a:r>
              <a:rPr lang="zh-CN" altLang="en-US" sz="1800" b="1" smtClean="0"/>
              <a:t>成员变量</a:t>
            </a:r>
            <a:r>
              <a:rPr lang="en-US" altLang="zh-CN" sz="1800" b="1" smtClean="0"/>
              <a:t>i</a:t>
            </a:r>
            <a:r>
              <a:rPr lang="zh-CN" altLang="en-US" sz="1800" b="1" smtClean="0"/>
              <a:t>指向</a:t>
            </a:r>
            <a:r>
              <a:rPr lang="en-US" altLang="zh-CN" sz="1800" b="1" smtClean="0"/>
              <a:t>Inner</a:t>
            </a:r>
            <a:r>
              <a:rPr lang="zh-CN" altLang="en-US" sz="1800" b="1" smtClean="0"/>
              <a:t>类的对象	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zh-CN" altLang="en-US" sz="1800" b="1" smtClean="0"/>
              <a:t>	</a:t>
            </a:r>
            <a:r>
              <a:rPr lang="en-US" altLang="zh-CN" sz="1800" b="1" smtClean="0"/>
              <a:t>public void increaseSize(){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800" b="1" smtClean="0"/>
              <a:t>		i.doStuff(); //</a:t>
            </a:r>
            <a:r>
              <a:rPr lang="zh-CN" altLang="en-US" sz="1800" b="1" smtClean="0"/>
              <a:t>调用内部类</a:t>
            </a:r>
            <a:r>
              <a:rPr lang="en-US" altLang="zh-CN" sz="1800" b="1" smtClean="0"/>
              <a:t>Inner</a:t>
            </a:r>
            <a:r>
              <a:rPr lang="zh-CN" altLang="en-US" sz="1800" b="1" smtClean="0"/>
              <a:t>的方法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zh-CN" altLang="en-US" sz="1800" b="1" smtClean="0"/>
              <a:t>	</a:t>
            </a:r>
            <a:r>
              <a:rPr lang="en-US" altLang="zh-CN" sz="1800" b="1" smtClean="0"/>
              <a:t>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800" b="1" smtClean="0"/>
              <a:t>	public static void main(String[] a){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800" b="1" smtClean="0"/>
              <a:t>		Outer o=new Outer();	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800" b="1" smtClean="0"/>
              <a:t>		for (int i = 0; i&lt;4; i++){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800" b="1" smtClean="0"/>
              <a:t>		       o.increaseSize();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800" b="1" smtClean="0"/>
              <a:t>		       System.out.println("The value of size : "+o.size);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800" b="1" smtClean="0"/>
              <a:t>		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800" b="1" smtClean="0"/>
              <a:t>	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800" b="1" smtClean="0"/>
              <a:t>}</a:t>
            </a:r>
          </a:p>
        </p:txBody>
      </p:sp>
      <p:pic>
        <p:nvPicPr>
          <p:cNvPr id="1095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3810000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7550" y="115888"/>
            <a:ext cx="7751763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内部类中加上修饰符访问同名外部包类成员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692150"/>
            <a:ext cx="8353425" cy="55514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600" b="1" smtClean="0"/>
              <a:t>public class Outer{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600" b="1" smtClean="0"/>
              <a:t>	private int size;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600" b="1" smtClean="0"/>
              <a:t>	/** </a:t>
            </a:r>
            <a:r>
              <a:rPr lang="zh-CN" altLang="en-US" sz="1600" b="1" smtClean="0"/>
              <a:t>定义内部类</a:t>
            </a:r>
            <a:r>
              <a:rPr lang="en-US" altLang="zh-CN" sz="1600" b="1" smtClean="0"/>
              <a:t>Inner */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600" b="1" smtClean="0"/>
              <a:t>	public class Inner{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600" b="1" smtClean="0"/>
              <a:t>		private int size;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600" b="1" smtClean="0"/>
              <a:t>		public void doStuff(int size){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600" b="1" smtClean="0"/>
              <a:t>		              </a:t>
            </a:r>
            <a:r>
              <a:rPr lang="en-US" altLang="zh-CN" sz="1600" b="1" smtClean="0">
                <a:solidFill>
                  <a:srgbClr val="FF0000"/>
                </a:solidFill>
              </a:rPr>
              <a:t>size++; //</a:t>
            </a:r>
            <a:r>
              <a:rPr lang="zh-CN" altLang="en-US" sz="1600" b="1" smtClean="0">
                <a:solidFill>
                  <a:srgbClr val="FF0000"/>
                </a:solidFill>
              </a:rPr>
              <a:t>存取参数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zh-CN" altLang="en-US" sz="1600" b="1" smtClean="0">
                <a:solidFill>
                  <a:srgbClr val="FF0000"/>
                </a:solidFill>
              </a:rPr>
              <a:t>		              </a:t>
            </a:r>
            <a:r>
              <a:rPr lang="en-US" altLang="zh-CN" sz="1600" b="1" smtClean="0">
                <a:solidFill>
                  <a:srgbClr val="FF0000"/>
                </a:solidFill>
              </a:rPr>
              <a:t>this.size++;  //</a:t>
            </a:r>
            <a:r>
              <a:rPr lang="zh-CN" altLang="en-US" sz="1600" b="1" smtClean="0">
                <a:solidFill>
                  <a:srgbClr val="FF0000"/>
                </a:solidFill>
              </a:rPr>
              <a:t>存取内部类的成员变量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zh-CN" altLang="en-US" sz="1600" b="1" smtClean="0">
                <a:solidFill>
                  <a:srgbClr val="FF0000"/>
                </a:solidFill>
              </a:rPr>
              <a:t>		              </a:t>
            </a:r>
            <a:r>
              <a:rPr lang="en-US" altLang="zh-CN" sz="1600" b="1" smtClean="0">
                <a:solidFill>
                  <a:srgbClr val="FF0000"/>
                </a:solidFill>
              </a:rPr>
              <a:t>Outer.this.size++; //</a:t>
            </a:r>
            <a:r>
              <a:rPr lang="zh-CN" altLang="en-US" sz="1600" b="1" smtClean="0">
                <a:solidFill>
                  <a:srgbClr val="FF0000"/>
                </a:solidFill>
              </a:rPr>
              <a:t>存取其外包类</a:t>
            </a:r>
            <a:r>
              <a:rPr lang="en-US" altLang="zh-CN" sz="1600" b="1" smtClean="0">
                <a:solidFill>
                  <a:srgbClr val="FF0000"/>
                </a:solidFill>
              </a:rPr>
              <a:t>Outer</a:t>
            </a:r>
            <a:r>
              <a:rPr lang="zh-CN" altLang="en-US" sz="1600" b="1" smtClean="0">
                <a:solidFill>
                  <a:srgbClr val="FF0000"/>
                </a:solidFill>
              </a:rPr>
              <a:t>的成员变量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zh-CN" altLang="en-US" sz="1600" b="1" smtClean="0"/>
              <a:t>		              </a:t>
            </a:r>
            <a:r>
              <a:rPr lang="en-US" altLang="zh-CN" sz="1600" b="1" smtClean="0"/>
              <a:t>System.out.println("size in Inner.doStuff(): "+size);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600" b="1" smtClean="0"/>
              <a:t>		              System.out.println("size of the Inner class: "+this.size);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600" b="1" smtClean="0"/>
              <a:t>		              System.out.println("size of the Outer class:  "+Outer.this.size);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600" b="1" smtClean="0"/>
              <a:t>		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600" b="1" smtClean="0"/>
              <a:t>	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600" b="1" smtClean="0"/>
              <a:t>	Inner i=new Inner(); //</a:t>
            </a:r>
            <a:r>
              <a:rPr lang="zh-CN" altLang="en-US" sz="1600" b="1" smtClean="0"/>
              <a:t>成员变量</a:t>
            </a:r>
            <a:r>
              <a:rPr lang="en-US" altLang="zh-CN" sz="1600" b="1" smtClean="0"/>
              <a:t>i</a:t>
            </a:r>
            <a:r>
              <a:rPr lang="zh-CN" altLang="en-US" sz="1600" b="1" smtClean="0"/>
              <a:t>指向</a:t>
            </a:r>
            <a:r>
              <a:rPr lang="en-US" altLang="zh-CN" sz="1600" b="1" smtClean="0"/>
              <a:t>Inner</a:t>
            </a:r>
            <a:r>
              <a:rPr lang="zh-CN" altLang="en-US" sz="1600" b="1" smtClean="0"/>
              <a:t>类的对象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zh-CN" altLang="en-US" sz="1600" b="1" smtClean="0"/>
              <a:t>	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zh-CN" altLang="en-US" sz="1600" b="1" smtClean="0"/>
              <a:t>	</a:t>
            </a:r>
            <a:r>
              <a:rPr lang="en-US" altLang="zh-CN" sz="1600" b="1" smtClean="0"/>
              <a:t>public void increaseSize(int s){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600" b="1" smtClean="0"/>
              <a:t>		i.doStuff(s); //</a:t>
            </a:r>
            <a:r>
              <a:rPr lang="zh-CN" altLang="en-US" sz="1600" b="1" smtClean="0"/>
              <a:t>调用内部类</a:t>
            </a:r>
            <a:r>
              <a:rPr lang="en-US" altLang="zh-CN" sz="1600" b="1" smtClean="0"/>
              <a:t>Inner</a:t>
            </a:r>
            <a:r>
              <a:rPr lang="zh-CN" altLang="en-US" sz="1600" b="1" smtClean="0"/>
              <a:t>的方法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zh-CN" altLang="en-US" sz="1600" b="1" smtClean="0"/>
              <a:t>	</a:t>
            </a:r>
            <a:r>
              <a:rPr lang="en-US" altLang="zh-CN" sz="1600" b="1" smtClean="0"/>
              <a:t>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600" b="1" smtClean="0"/>
              <a:t>	public static void main(String[] a){ 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600" b="1" smtClean="0"/>
              <a:t>		Outer o=new Outer();	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600" b="1" smtClean="0"/>
              <a:t>		o.increaseSize(10);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600" b="1" smtClean="0"/>
              <a:t>	}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600" b="1" smtClean="0"/>
              <a:t>}</a:t>
            </a:r>
          </a:p>
        </p:txBody>
      </p:sp>
      <p:pic>
        <p:nvPicPr>
          <p:cNvPr id="1116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20713"/>
            <a:ext cx="43434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68338" y="155575"/>
            <a:ext cx="6200775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在外部类的方法语句块中定义内部类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795338"/>
            <a:ext cx="8458200" cy="5576887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900" b="1" smtClean="0"/>
              <a:t>class Outer{ 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900" b="1" smtClean="0"/>
              <a:t>	private int size=5;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900" b="1" smtClean="0"/>
              <a:t>	/** </a:t>
            </a:r>
            <a:r>
              <a:rPr lang="zh-CN" altLang="en-US" sz="1900" b="1" smtClean="0"/>
              <a:t>方法</a:t>
            </a:r>
            <a:r>
              <a:rPr lang="en-US" altLang="zh-CN" sz="1900" b="1" smtClean="0"/>
              <a:t>makeInner()</a:t>
            </a:r>
            <a:r>
              <a:rPr lang="zh-CN" altLang="en-US" sz="1900" b="1" smtClean="0"/>
              <a:t>，返回一内部类对象 *</a:t>
            </a:r>
            <a:r>
              <a:rPr lang="en-US" altLang="zh-CN" sz="1900" b="1" smtClean="0"/>
              <a:t>/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900" b="1" smtClean="0"/>
              <a:t>	public Object makeInner(final int finalLocalVar){ 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900" b="1" smtClean="0"/>
              <a:t>		int LocalVar=6;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900" b="1" smtClean="0"/>
              <a:t>		</a:t>
            </a:r>
            <a:r>
              <a:rPr lang="en-US" altLang="zh-CN" sz="1900" b="1" smtClean="0">
                <a:solidFill>
                  <a:srgbClr val="FF0000"/>
                </a:solidFill>
              </a:rPr>
              <a:t>class Inner{ 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900" b="1" smtClean="0">
                <a:solidFill>
                  <a:srgbClr val="FF0000"/>
                </a:solidFill>
              </a:rPr>
              <a:t>			public String toString(){ 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900" b="1" smtClean="0">
                <a:solidFill>
                  <a:srgbClr val="FF0000"/>
                </a:solidFill>
              </a:rPr>
              <a:t>				return ("#&lt;Inner size="+size+	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900" b="1" smtClean="0">
                <a:solidFill>
                  <a:srgbClr val="FF0000"/>
                </a:solidFill>
              </a:rPr>
              <a:t>				" finalLocalVar="+finalLocalVar+"&gt;");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900" b="1" smtClean="0">
                <a:solidFill>
                  <a:srgbClr val="FF0000"/>
                </a:solidFill>
              </a:rPr>
              <a:t>			}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900" b="1" smtClean="0">
                <a:solidFill>
                  <a:srgbClr val="FF0000"/>
                </a:solidFill>
              </a:rPr>
              <a:t>		}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900" b="1" smtClean="0"/>
              <a:t>		return new Inner(); //</a:t>
            </a:r>
            <a:r>
              <a:rPr lang="zh-CN" altLang="en-US" sz="1900" b="1" smtClean="0"/>
              <a:t>方法</a:t>
            </a:r>
            <a:r>
              <a:rPr lang="en-US" altLang="zh-CN" sz="1900" b="1" smtClean="0"/>
              <a:t>makeInner()</a:t>
            </a:r>
            <a:r>
              <a:rPr lang="zh-CN" altLang="en-US" sz="1900" b="1" smtClean="0"/>
              <a:t>返回一内部类对象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zh-CN" altLang="en-US" sz="1900" b="1" smtClean="0"/>
              <a:t>	</a:t>
            </a:r>
            <a:r>
              <a:rPr lang="en-US" altLang="zh-CN" sz="1900" b="1" smtClean="0"/>
              <a:t>}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900" b="1" smtClean="0"/>
              <a:t>	public static void main(String[] args){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900" b="1" smtClean="0"/>
              <a:t>		Outer outer=new Outer ();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900" b="1" smtClean="0"/>
              <a:t>		Object obj=outer.makeInner(40);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900" b="1" smtClean="0"/>
              <a:t>		System.out.println("The object is "+obj.toString());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900" b="1" smtClean="0"/>
              <a:t>	}	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1900" b="1" smtClean="0"/>
              <a:t>}</a:t>
            </a:r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5516563"/>
            <a:ext cx="6084887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111125"/>
            <a:ext cx="7618413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在外部类的其它类中访问内部类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6388" y="908050"/>
            <a:ext cx="8604250" cy="54737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2100"/>
              <a:t>class Outer{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2100"/>
              <a:t>      private int size;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2100"/>
              <a:t>      class Inner{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2100"/>
              <a:t>            void doStuff(){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2100"/>
              <a:t>                  size++; 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2100"/>
              <a:t>                  System.out.println("The size value of the Outer class: "+size);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2100"/>
              <a:t>            }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2100"/>
              <a:t>      }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2100"/>
              <a:t>}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2100"/>
              <a:t>public class TestInner{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2100"/>
              <a:t>      public static void main(String[] a){ 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2100"/>
              <a:t>	       Outer out=new Outer();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2100"/>
              <a:t>	       </a:t>
            </a:r>
            <a:r>
              <a:rPr lang="en-US" altLang="zh-CN" sz="2600">
                <a:solidFill>
                  <a:srgbClr val="FF0000"/>
                </a:solidFill>
              </a:rPr>
              <a:t>Outer.Inner in =out.new Inner();</a:t>
            </a:r>
            <a:r>
              <a:rPr lang="en-US" altLang="zh-CN" sz="2600"/>
              <a:t>	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2100"/>
              <a:t>	       in.doStuff();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2100"/>
              <a:t>      }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Tx/>
              <a:buAutoNum type="arabicPeriod"/>
              <a:defRPr/>
            </a:pPr>
            <a:r>
              <a:rPr lang="en-US" altLang="zh-CN" sz="2100"/>
              <a:t>}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lamp.p3d 1"/>
  <p:tag name="POWER3D OPTIONS" val="Medium "/>
  <p:tag name="POWER3D IMAGE0" val="Pwrtrans.tga"/>
  <p:tag name="POWER3D SOUND" val="Clamp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Pod.p3d 1"/>
  <p:tag name="POWER3D OPTIONS" val="Medium "/>
  <p:tag name="POWER3D IMAGE0" val="Pwrtrans.tga"/>
  <p:tag name="POWER3D SOUND" val="Po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QuadFlips.p3d 2"/>
  <p:tag name="POWER3D OPTIONS" val="Medium "/>
  <p:tag name="POWER3D IMAGE0" val="Pwrtrans.tga"/>
  <p:tag name="POWER3D SOUND" val="Quad Flip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Rings.p3d 0"/>
  <p:tag name="POWER3D OPTIONS" val="Medium "/>
  <p:tag name="POWER3D IMAGE0" val="Pwrtrans.tga"/>
  <p:tag name="POWER3D SOUND" val="Ring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Slide.p3d 1"/>
  <p:tag name="POWER3D OPTIONS" val="Medium "/>
  <p:tag name="POWER3D IMAGE0" val="Pwrtrans.tga"/>
  <p:tag name="POWER3D SOUND" val="Slid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Starburst.p3d 0"/>
  <p:tag name="POWER3D OPTIONS" val="Medium "/>
  <p:tag name="POWER3D IMAGE0" val="Pwrtrans.tga"/>
  <p:tag name="POWER3D SOUND" val="Starburs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Structure.p3d 2"/>
  <p:tag name="POWER3D OPTIONS" val="Medium "/>
  <p:tag name="POWER3D IMAGE0" val="Pwrtrans.tga"/>
  <p:tag name="POWER3D SOUND" val="Structur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Swap.p3d 1"/>
  <p:tag name="POWER3D OPTIONS" val="Medium "/>
  <p:tag name="POWER3D IMAGE0" val="PwrTrans.tga"/>
  <p:tag name="POWER3D SOUND" val="Swap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Antenna.p3d 1"/>
  <p:tag name="POWER3D OPTIONS" val="Medium "/>
  <p:tag name="POWER3D IMAGE0" val="Pwrtrans.tga"/>
  <p:tag name="POWER3D SOUND" val="Antenn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Architecture.p3d 3"/>
  <p:tag name="POWER3D OPTIONS" val="Medium "/>
  <p:tag name="POWER3D IMAGE0" val="Pwrtrans.tga"/>
  <p:tag name="POWER3D SOUND" val="Architectur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Arrows.p3d 0"/>
  <p:tag name="POWER3D OPTIONS" val="Medium "/>
  <p:tag name="POWER3D IMAGE0" val="Pwrtrans.tga"/>
  <p:tag name="POWER3D SOUND" val="Arrow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oil.p3d 1"/>
  <p:tag name="POWER3D OPTIONS" val="Medium "/>
  <p:tag name="POWER3D IMAGE0" val="Pwrtrans.tga"/>
  <p:tag name="POWER3D SOUND" val="Coi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BigRings.p3d 3"/>
  <p:tag name="POWER3D OPTIONS" val="Medium "/>
  <p:tag name="POWER3D IMAGE0" val="Pwrtrans.tga"/>
  <p:tag name="POWER3D SOUND" val="Big Ring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age.p3d 3"/>
  <p:tag name="POWER3D OPTIONS" val="Medium "/>
  <p:tag name="POWER3D IMAGE0" val="Pwrtrans.tga"/>
  <p:tag name="POWER3D SOUND" val="Cag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lamp.p3d 0"/>
  <p:tag name="POWER3D OPTIONS" val="Medium "/>
  <p:tag name="POWER3D IMAGE0" val="Pwrtrans.tga"/>
  <p:tag name="POWER3D SOUND" val="Clamp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oil.p3d 1"/>
  <p:tag name="POWER3D OPTIONS" val="Medium "/>
  <p:tag name="POWER3D IMAGE0" val="Pwrtrans.tga"/>
  <p:tag name="POWER3D SOUND" val="Coi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ubes.p3d 0"/>
  <p:tag name="POWER3D OPTIONS" val="Medium "/>
  <p:tag name="POWER3D IMAGE0" val="Pwrtrans.tga"/>
  <p:tag name="POWER3D SOUND" val="Cube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Deco.p3d 0"/>
  <p:tag name="POWER3D OPTIONS" val="Medium "/>
  <p:tag name="POWER3D IMAGE0" val="Pwrtrans.tga"/>
  <p:tag name="POWER3D SOUND" val="Deco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Earth.p3d 0"/>
  <p:tag name="POWER3D OPTIONS" val="Medium "/>
  <p:tag name="POWER3D IMAGE0" val="PwrTrans.TGA"/>
  <p:tag name="POWER3D SOUND" val="Earth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Flips.p3d 3"/>
  <p:tag name="POWER3D OPTIONS" val="Medium "/>
  <p:tag name="POWER3D IMAGE0" val="Pwrtrans.tga"/>
  <p:tag name="POWER3D SOUND" val="Flip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FourSquare.p3d 1"/>
  <p:tag name="POWER3D OPTIONS" val="Medium "/>
  <p:tag name="POWER3D IMAGE0" val="Pwrtrans.tga"/>
  <p:tag name="POWER3D SOUND" val="Four Squar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GoldStars.p3d 3"/>
  <p:tag name="POWER3D OPTIONS" val="Medium "/>
  <p:tag name="POWER3D IMAGE0" val="Pwrtrans.tga"/>
  <p:tag name="POWER3D SOUND" val="Gold Star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ubes.p3d 0"/>
  <p:tag name="POWER3D OPTIONS" val="Medium "/>
  <p:tag name="POWER3D IMAGE0" val="Pwrtrans.tga"/>
  <p:tag name="POWER3D SOUND" val="Cub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Pipes.p3d 1"/>
  <p:tag name="POWER3D OPTIONS" val="Medium "/>
  <p:tag name="POWER3D IMAGE0" val="Pwrtrans.tga"/>
  <p:tag name="POWER3D SOUND" val="Pipe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Pod.p3d 1"/>
  <p:tag name="POWER3D OPTIONS" val="Medium "/>
  <p:tag name="POWER3D IMAGE0" val="Pwrtrans.tga"/>
  <p:tag name="POWER3D SOUND" val="Po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QuadFlips.p3d 1"/>
  <p:tag name="POWER3D OPTIONS" val="Medium "/>
  <p:tag name="POWER3D IMAGE0" val="Pwrtrans.tga"/>
  <p:tag name="POWER3D SOUND" val="Quad Flip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Rings.p3d 1"/>
  <p:tag name="POWER3D OPTIONS" val="Medium "/>
  <p:tag name="POWER3D IMAGE0" val="Pwrtrans.tga"/>
  <p:tag name="POWER3D SOUND" val="Rings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Slide.p3d 2"/>
  <p:tag name="POWER3D OPTIONS" val="Medium "/>
  <p:tag name="POWER3D IMAGE0" val="Pwrtrans.tga"/>
  <p:tag name="POWER3D SOUND" val="Slid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Starburst.p3d 3"/>
  <p:tag name="POWER3D OPTIONS" val="Medium "/>
  <p:tag name="POWER3D IMAGE0" val="Pwrtrans.tga"/>
  <p:tag name="POWER3D SOUND" val="Starburs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Structure.p3d 2"/>
  <p:tag name="POWER3D OPTIONS" val="Medium "/>
  <p:tag name="POWER3D IMAGE0" val="Pwrtrans.tga"/>
  <p:tag name="POWER3D SOUND" val="Structur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Swap.p3d 1"/>
  <p:tag name="POWER3D OPTIONS" val="Medium "/>
  <p:tag name="POWER3D IMAGE0" val="PwrTrans.tga"/>
  <p:tag name="POWER3D SOUND" val="Swap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Antenna.p3d 1"/>
  <p:tag name="POWER3D OPTIONS" val="Medium "/>
  <p:tag name="POWER3D IMAGE0" val="Pwrtrans.tga"/>
  <p:tag name="POWER3D SOUND" val="Antenn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Architecture.p3d 2"/>
  <p:tag name="POWER3D OPTIONS" val="Medium "/>
  <p:tag name="POWER3D IMAGE0" val="Pwrtrans.tga"/>
  <p:tag name="POWER3D SOUND" val="Architectur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Deco.p3d 1"/>
  <p:tag name="POWER3D OPTIONS" val="Medium "/>
  <p:tag name="POWER3D IMAGE0" val="Pwrtrans.tga"/>
  <p:tag name="POWER3D SOUND" val="Dec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Arrows.p3d 1"/>
  <p:tag name="POWER3D OPTIONS" val="Medium "/>
  <p:tag name="POWER3D IMAGE0" val="Pwrtrans.tga"/>
  <p:tag name="POWER3D SOUND" val="Arrow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BigRings.p3d 1"/>
  <p:tag name="POWER3D OPTIONS" val="Medium "/>
  <p:tag name="POWER3D IMAGE0" val="Pwrtrans.tga"/>
  <p:tag name="POWER3D SOUND" val="Big Rings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age.p3d 2"/>
  <p:tag name="POWER3D OPTIONS" val="Medium "/>
  <p:tag name="POWER3D IMAGE0" val="Pwrtrans.tga"/>
  <p:tag name="POWER3D SOUND" val="Cag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lamp.p3d 1"/>
  <p:tag name="POWER3D OPTIONS" val="Medium "/>
  <p:tag name="POWER3D IMAGE0" val="Pwrtrans.tga"/>
  <p:tag name="POWER3D SOUND" val="Clamp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oil.p3d 0"/>
  <p:tag name="POWER3D OPTIONS" val="Medium "/>
  <p:tag name="POWER3D IMAGE0" val="Pwrtrans.tga"/>
  <p:tag name="POWER3D SOUND" val="Coi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ubes.p3d 0"/>
  <p:tag name="POWER3D OPTIONS" val="Medium "/>
  <p:tag name="POWER3D IMAGE0" val="Pwrtrans.tga"/>
  <p:tag name="POWER3D SOUND" val="Cubes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ubes.p3d 0"/>
  <p:tag name="POWER3D OPTIONS" val="Medium "/>
  <p:tag name="POWER3D IMAGE0" val="Pwrtrans.tga"/>
  <p:tag name="POWER3D SOUND" val="Cube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Deco.p3d 1"/>
  <p:tag name="POWER3D OPTIONS" val="Medium "/>
  <p:tag name="POWER3D IMAGE0" val="Pwrtrans.tga"/>
  <p:tag name="POWER3D SOUND" val="Deco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Earth.p3d 1"/>
  <p:tag name="POWER3D OPTIONS" val="Medium "/>
  <p:tag name="POWER3D IMAGE0" val="PwrTrans.TGA"/>
  <p:tag name="POWER3D SOUND" val="Earth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Flips.p3d 1"/>
  <p:tag name="POWER3D OPTIONS" val="Medium "/>
  <p:tag name="POWER3D IMAGE0" val="Pwrtrans.tga"/>
  <p:tag name="POWER3D SOUND" val="Flip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Earth.p3d 3"/>
  <p:tag name="POWER3D OPTIONS" val="Medium "/>
  <p:tag name="POWER3D IMAGE0" val="PwrTrans.TGA"/>
  <p:tag name="POWER3D SOUND" val="Earth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FourSquare.p3d 0"/>
  <p:tag name="POWER3D OPTIONS" val="Medium "/>
  <p:tag name="POWER3D IMAGE0" val="Pwrtrans.tga"/>
  <p:tag name="POWER3D SOUND" val="Four Squar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GoldStars.p3d 1"/>
  <p:tag name="POWER3D OPTIONS" val="Medium "/>
  <p:tag name="POWER3D IMAGE0" val="Pwrtrans.tga"/>
  <p:tag name="POWER3D SOUND" val="Gold Stars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Pipes.p3d 1"/>
  <p:tag name="POWER3D OPTIONS" val="Medium "/>
  <p:tag name="POWER3D IMAGE0" val="Pwrtrans.tga"/>
  <p:tag name="POWER3D SOUND" val="Pip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Pod.p3d 3"/>
  <p:tag name="POWER3D OPTIONS" val="Medium "/>
  <p:tag name="POWER3D IMAGE0" val="Pwrtrans.tga"/>
  <p:tag name="POWER3D SOUND" val="Pod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QuadFlips.p3d 1"/>
  <p:tag name="POWER3D OPTIONS" val="Medium "/>
  <p:tag name="POWER3D IMAGE0" val="Pwrtrans.tga"/>
  <p:tag name="POWER3D SOUND" val="Quad Flips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Rings.p3d 2"/>
  <p:tag name="POWER3D OPTIONS" val="Medium "/>
  <p:tag name="POWER3D IMAGE0" val="Pwrtrans.tga"/>
  <p:tag name="POWER3D SOUND" val="Rings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Starburst.p3d 3"/>
  <p:tag name="POWER3D OPTIONS" val="Medium "/>
  <p:tag name="POWER3D IMAGE0" val="Pwrtrans.tga"/>
  <p:tag name="POWER3D SOUND" val="Starburst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Swap.p3d 1"/>
  <p:tag name="POWER3D OPTIONS" val="Medium "/>
  <p:tag name="POWER3D IMAGE0" val="PwrTrans.tga"/>
  <p:tag name="POWER3D SOUND" val="Swap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Antenna.p3d 0"/>
  <p:tag name="POWER3D OPTIONS" val="Medium "/>
  <p:tag name="POWER3D IMAGE0" val="Pwrtrans.tga"/>
  <p:tag name="POWER3D SOUND" val="Antenn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Arrows.p3d 2"/>
  <p:tag name="POWER3D OPTIONS" val="Medium "/>
  <p:tag name="POWER3D IMAGE0" val="Pwrtrans.tga"/>
  <p:tag name="POWER3D SOUND" val="Arrow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Flips.p3d 0"/>
  <p:tag name="POWER3D OPTIONS" val="Medium "/>
  <p:tag name="POWER3D IMAGE0" val="Pwrtrans.tga"/>
  <p:tag name="POWER3D SOUND" val="Flips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Arrows.p3d 2"/>
  <p:tag name="POWER3D OPTIONS" val="Medium "/>
  <p:tag name="POWER3D IMAGE0" val="Pwrtrans.tga"/>
  <p:tag name="POWER3D SOUND" val="Arrows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BigRings.p3d 1"/>
  <p:tag name="POWER3D OPTIONS" val="Medium "/>
  <p:tag name="POWER3D IMAGE0" val="Pwrtrans.tga"/>
  <p:tag name="POWER3D SOUND" val="Big Rings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age.p3d 2"/>
  <p:tag name="POWER3D OPTIONS" val="Medium "/>
  <p:tag name="POWER3D IMAGE0" val="Pwrtrans.tga"/>
  <p:tag name="POWER3D SOUND" val="Cag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lamp.p3d 1"/>
  <p:tag name="POWER3D OPTIONS" val="Medium "/>
  <p:tag name="POWER3D IMAGE0" val="Pwrtrans.tga"/>
  <p:tag name="POWER3D SOUND" val="Clamp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oil.p3d 1"/>
  <p:tag name="POWER3D OPTIONS" val="Medium "/>
  <p:tag name="POWER3D IMAGE0" val="Pwrtrans.tga"/>
  <p:tag name="POWER3D SOUND" val="Coi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Rings.p3d 3"/>
  <p:tag name="POWER3D OPTIONS" val="Medium "/>
  <p:tag name="POWER3D IMAGE0" val="Pwrtrans.tga"/>
  <p:tag name="POWER3D SOUND" val="Rings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Slide.p3d 2"/>
  <p:tag name="POWER3D OPTIONS" val="Medium "/>
  <p:tag name="POWER3D IMAGE0" val="Pwrtrans.tga"/>
  <p:tag name="POWER3D SOUND" val="Slid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Starburst.p3d 2"/>
  <p:tag name="POWER3D OPTIONS" val="Medium "/>
  <p:tag name="POWER3D IMAGE0" val="Pwrtrans.tga"/>
  <p:tag name="POWER3D SOUND" val="Starburs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Structure.p3d 1"/>
  <p:tag name="POWER3D OPTIONS" val="Medium "/>
  <p:tag name="POWER3D IMAGE0" val="Pwrtrans.tga"/>
  <p:tag name="POWER3D SOUND" val="Structur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Swap.p3d 1"/>
  <p:tag name="POWER3D OPTIONS" val="Medium "/>
  <p:tag name="POWER3D IMAGE0" val="PwrTrans.tga"/>
  <p:tag name="POWER3D SOUND" val="Swa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FourSquare.p3d 2"/>
  <p:tag name="POWER3D OPTIONS" val="Medium "/>
  <p:tag name="POWER3D IMAGE0" val="Pwrtrans.tga"/>
  <p:tag name="POWER3D SOUND" val="Four Squar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Antenna.p3d 1"/>
  <p:tag name="POWER3D OPTIONS" val="Medium "/>
  <p:tag name="POWER3D IMAGE0" val="Pwrtrans.tga"/>
  <p:tag name="POWER3D SOUND" val="Antenn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Architecture.p3d 2"/>
  <p:tag name="POWER3D OPTIONS" val="Medium "/>
  <p:tag name="POWER3D IMAGE0" val="Pwrtrans.tga"/>
  <p:tag name="POWER3D SOUND" val="Architectur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Arrows.p3d 1"/>
  <p:tag name="POWER3D OPTIONS" val="Medium "/>
  <p:tag name="POWER3D IMAGE0" val="Pwrtrans.tga"/>
  <p:tag name="POWER3D SOUND" val="Arrows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BigRings.p3d 3"/>
  <p:tag name="POWER3D OPTIONS" val="Medium "/>
  <p:tag name="POWER3D IMAGE0" val="Pwrtrans.tga"/>
  <p:tag name="POWER3D SOUND" val="Big Ring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age.p3d 2"/>
  <p:tag name="POWER3D OPTIONS" val="Medium "/>
  <p:tag name="POWER3D IMAGE0" val="Pwrtrans.tga"/>
  <p:tag name="POWER3D SOUND" val="Cag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lamp.p3d 1"/>
  <p:tag name="POWER3D OPTIONS" val="Medium "/>
  <p:tag name="POWER3D IMAGE0" val="Pwrtrans.tga"/>
  <p:tag name="POWER3D SOUND" val="Clamp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oil.p3d 1"/>
  <p:tag name="POWER3D OPTIONS" val="Medium "/>
  <p:tag name="POWER3D IMAGE0" val="Pwrtrans.tga"/>
  <p:tag name="POWER3D SOUND" val="Coi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Antenna.p3d 1"/>
  <p:tag name="POWER3D OPTIONS" val="Medium "/>
  <p:tag name="POWER3D IMAGE0" val="Pwrtrans.tga"/>
  <p:tag name="POWER3D SOUND" val="Antenn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BigRings.p3d 3"/>
  <p:tag name="POWER3D OPTIONS" val="Medium "/>
  <p:tag name="POWER3D IMAGE0" val="Pwrtrans.tga"/>
  <p:tag name="POWER3D SOUND" val="Big Ring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age.p3d 1"/>
  <p:tag name="POWER3D OPTIONS" val="Medium "/>
  <p:tag name="POWER3D IMAGE0" val="Pwrtrans.tga"/>
  <p:tag name="POWER3D SOUND" val="Cag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GoldStars.p3d 1"/>
  <p:tag name="POWER3D OPTIONS" val="Medium "/>
  <p:tag name="POWER3D IMAGE0" val="Pwrtrans.tga"/>
  <p:tag name="POWER3D SOUND" val="Gold Stars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lamp.p3d 3"/>
  <p:tag name="POWER3D OPTIONS" val="Medium "/>
  <p:tag name="POWER3D IMAGE0" val="Pwrtrans.tga"/>
  <p:tag name="POWER3D SOUND" val="Clamp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oil.p3d 1"/>
  <p:tag name="POWER3D OPTIONS" val="Medium "/>
  <p:tag name="POWER3D IMAGE0" val="Pwrtrans.tga"/>
  <p:tag name="POWER3D SOUND" val="Coi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Cubes.p3d 2"/>
  <p:tag name="POWER3D OPTIONS" val="Medium "/>
  <p:tag name="POWER3D IMAGE0" val="Pwrtrans.tga"/>
  <p:tag name="POWER3D SOUND" val="Cubes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Deco.p3d 1"/>
  <p:tag name="POWER3D OPTIONS" val="Medium "/>
  <p:tag name="POWER3D IMAGE0" val="Pwrtrans.tga"/>
  <p:tag name="POWER3D SOUND" val="Deco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Earth.p3d 0"/>
  <p:tag name="POWER3D OPTIONS" val="Medium "/>
  <p:tag name="POWER3D IMAGE0" val="PwrTrans.TGA"/>
  <p:tag name="POWER3D SOUND" val="Earth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Flips.p3d 2"/>
  <p:tag name="POWER3D OPTIONS" val="Medium "/>
  <p:tag name="POWER3D IMAGE0" val="Pwrtrans.tga"/>
  <p:tag name="POWER3D SOUND" val="Flips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FourSquare.p3d 3"/>
  <p:tag name="POWER3D OPTIONS" val="Medium "/>
  <p:tag name="POWER3D IMAGE0" val="Pwrtrans.tga"/>
  <p:tag name="POWER3D SOUND" val="Four Squar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GoldStars.p3d 2"/>
  <p:tag name="POWER3D OPTIONS" val="Medium "/>
  <p:tag name="POWER3D IMAGE0" val="Pwrtrans.tga"/>
  <p:tag name="POWER3D SOUND" val="Gold Stars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Pipes.p3d 1"/>
  <p:tag name="POWER3D OPTIONS" val="Medium "/>
  <p:tag name="POWER3D IMAGE0" val="Pwrtrans.tga"/>
  <p:tag name="POWER3D SOUND" val="Pipes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Pod.p3d 0"/>
  <p:tag name="POWER3D OPTIONS" val="Medium "/>
  <p:tag name="POWER3D IMAGE0" val="Pwrtrans.tga"/>
  <p:tag name="POWER3D SOUND" val="Po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Pipes.p3d 1"/>
  <p:tag name="POWER3D OPTIONS" val="Medium "/>
  <p:tag name="POWER3D IMAGE0" val="Pwrtrans.tga"/>
  <p:tag name="POWER3D SOUND" val="Pipes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QuadFlips.p3d 0"/>
  <p:tag name="POWER3D OPTIONS" val="Medium "/>
  <p:tag name="POWER3D IMAGE0" val="Pwrtrans.tga"/>
  <p:tag name="POWER3D SOUND" val="Quad Flips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3D TRANSITION" val="DemoQuadFlips.p3d 0"/>
  <p:tag name="POWER3D OPTIONS" val="Medium "/>
  <p:tag name="POWER3D IMAGE0" val="Pwrtrans.tga"/>
  <p:tag name="POWER3D SOUND" val="Quad Flips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800000"/>
      </a:folHlink>
    </a:clrScheme>
    <a:fontScheme name="默认设计模板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17994</TotalTime>
  <Words>5949</Words>
  <Application>Microsoft Office PowerPoint</Application>
  <PresentationFormat>全屏显示(4:3)</PresentationFormat>
  <Paragraphs>1149</Paragraphs>
  <Slides>103</Slides>
  <Notes>1</Notes>
  <HiddenSlides>3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103</vt:i4>
      </vt:variant>
    </vt:vector>
  </HeadingPairs>
  <TitlesOfParts>
    <vt:vector size="107" baseType="lpstr">
      <vt:lpstr>默认设计模板</vt:lpstr>
      <vt:lpstr>Image</vt:lpstr>
      <vt:lpstr>Visio</vt:lpstr>
      <vt:lpstr>位图图像</vt:lpstr>
      <vt:lpstr>PowerPoint 演示文稿</vt:lpstr>
      <vt:lpstr>前言</vt:lpstr>
      <vt:lpstr>小题目</vt:lpstr>
      <vt:lpstr>小节安排</vt:lpstr>
      <vt:lpstr>4.1 封装性</vt:lpstr>
      <vt:lpstr>访问权限的设置</vt:lpstr>
      <vt:lpstr>类的访问权限的设置</vt:lpstr>
      <vt:lpstr>类的成员的访问权限设置</vt:lpstr>
      <vt:lpstr>访问控制方式：public</vt:lpstr>
      <vt:lpstr>访问控制方式：private</vt:lpstr>
      <vt:lpstr>访问控制方式：protected</vt:lpstr>
      <vt:lpstr>访问控制方式： 默认 (缺省方式)</vt:lpstr>
      <vt:lpstr>封装性的可以带来的优点</vt:lpstr>
      <vt:lpstr>何时为public或private?</vt:lpstr>
      <vt:lpstr>例子：根据以下的设计要求编写java源代码。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小节安排</vt:lpstr>
      <vt:lpstr>4.2、继承性</vt:lpstr>
      <vt:lpstr>继承的层次结构</vt:lpstr>
      <vt:lpstr>继承的基本语法</vt:lpstr>
      <vt:lpstr>Student和Teacher继承People</vt:lpstr>
      <vt:lpstr>例：Student和Teacher继承People</vt:lpstr>
      <vt:lpstr>例：Student和Teacher继承People</vt:lpstr>
      <vt:lpstr>例：Student和Teacher继承People</vt:lpstr>
      <vt:lpstr>子类继承超类的成员变量</vt:lpstr>
      <vt:lpstr>子类继承超类的成员方法</vt:lpstr>
      <vt:lpstr>super关键字</vt:lpstr>
      <vt:lpstr>this关键字</vt:lpstr>
      <vt:lpstr>构造方法的继承</vt:lpstr>
      <vt:lpstr>例：通过super关键字实现对父类构造方法与成员方法的访问</vt:lpstr>
      <vt:lpstr>例：通过super关键字实现对父类构造方法与成员方法的访问</vt:lpstr>
      <vt:lpstr>子类对象的创建与实例化过程</vt:lpstr>
      <vt:lpstr>子类对象的创建与实例化过程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练习：阅读下面的程序，经编译后，运行结果是什么</vt:lpstr>
      <vt:lpstr>练习：阅读下面的程序，经编译后，运行结果是什么</vt:lpstr>
      <vt:lpstr>练习：阅读下面的程序，经编译后，运行结果是什么</vt:lpstr>
      <vt:lpstr>练习：阅读下面的程序，经编译后，运行结果是什么</vt:lpstr>
      <vt:lpstr>继承关系中对成员的访问（最近匹配原则） </vt:lpstr>
      <vt:lpstr>终止继承</vt:lpstr>
      <vt:lpstr>测试类的继承关系</vt:lpstr>
      <vt:lpstr>小节安排</vt:lpstr>
      <vt:lpstr>4.3 多态性</vt:lpstr>
      <vt:lpstr>Java标准输出方法的重载</vt:lpstr>
      <vt:lpstr>例：下面程序中第4行调用哪一行的show方法？</vt:lpstr>
      <vt:lpstr>PowerPoint 演示文稿</vt:lpstr>
      <vt:lpstr>方法重载的原则</vt:lpstr>
      <vt:lpstr>小题目</vt:lpstr>
      <vt:lpstr>小题目</vt:lpstr>
      <vt:lpstr>激活重载的构造方法</vt:lpstr>
      <vt:lpstr>一般地，重载的方法应当具有相似的行为(功能)</vt:lpstr>
      <vt:lpstr>方法的覆盖（重写）</vt:lpstr>
      <vt:lpstr>方法覆盖的原则（1）</vt:lpstr>
      <vt:lpstr>方法覆盖的原则（2）</vt:lpstr>
      <vt:lpstr>方法覆盖的原则（3）</vt:lpstr>
      <vt:lpstr>小题目</vt:lpstr>
      <vt:lpstr>练习：选择题</vt:lpstr>
      <vt:lpstr>小节安排</vt:lpstr>
      <vt:lpstr>4.4 抽象类</vt:lpstr>
      <vt:lpstr>抽象类的作用</vt:lpstr>
      <vt:lpstr>抽象类的作用</vt:lpstr>
      <vt:lpstr>声明抽象类和方法格式</vt:lpstr>
      <vt:lpstr>抽象类</vt:lpstr>
      <vt:lpstr>例：抽象类的例子</vt:lpstr>
      <vt:lpstr>练习：以下程序的编译和运行结果为？ </vt:lpstr>
      <vt:lpstr>小节安排</vt:lpstr>
      <vt:lpstr>4.5 接口</vt:lpstr>
      <vt:lpstr>接口的定义</vt:lpstr>
      <vt:lpstr>接口定义的形式1</vt:lpstr>
      <vt:lpstr>接口定义的形式2</vt:lpstr>
      <vt:lpstr>接口定义的形式3</vt:lpstr>
      <vt:lpstr>接口的实现(implements) </vt:lpstr>
      <vt:lpstr>例:接口的实现</vt:lpstr>
      <vt:lpstr>PowerPoint 演示文稿</vt:lpstr>
      <vt:lpstr>PowerPoint 演示文稿</vt:lpstr>
      <vt:lpstr>接口和抽象类的区别</vt:lpstr>
      <vt:lpstr>小题目</vt:lpstr>
      <vt:lpstr>PowerPoint 演示文稿</vt:lpstr>
      <vt:lpstr>接口的实现(implements) </vt:lpstr>
      <vt:lpstr>小节安排</vt:lpstr>
      <vt:lpstr>4.6内部类</vt:lpstr>
      <vt:lpstr>1、实名内部类</vt:lpstr>
      <vt:lpstr>创建实名内部类</vt:lpstr>
      <vt:lpstr>创建实名内部类</vt:lpstr>
      <vt:lpstr>访问实名内部类成员或方法</vt:lpstr>
      <vt:lpstr>访问实名内部类成员(续)</vt:lpstr>
      <vt:lpstr>内部类访问外部类成员</vt:lpstr>
      <vt:lpstr>内部类中加上修饰符访问同名外部包类成员</vt:lpstr>
      <vt:lpstr>在外部类的方法语句块中定义内部类</vt:lpstr>
      <vt:lpstr>在外部类的其它类中访问内部类</vt:lpstr>
      <vt:lpstr>2、匿名内部类</vt:lpstr>
      <vt:lpstr>例：父类型为类的匿名内部类</vt:lpstr>
      <vt:lpstr>例：父类型为接口的匿名内部类</vt:lpstr>
      <vt:lpstr>本章小结</vt:lpstr>
    </vt:vector>
  </TitlesOfParts>
  <Company>Sinohelp Consulting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Luna Wang</dc:creator>
  <cp:lastModifiedBy>泰斯特</cp:lastModifiedBy>
  <cp:revision>658</cp:revision>
  <dcterms:created xsi:type="dcterms:W3CDTF">2001-04-27T09:18:18Z</dcterms:created>
  <dcterms:modified xsi:type="dcterms:W3CDTF">2023-04-04T00:48:31Z</dcterms:modified>
</cp:coreProperties>
</file>