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7" r:id="rId2"/>
    <p:sldId id="295" r:id="rId3"/>
    <p:sldId id="279" r:id="rId4"/>
    <p:sldId id="348" r:id="rId5"/>
    <p:sldId id="400" r:id="rId6"/>
    <p:sldId id="401" r:id="rId7"/>
    <p:sldId id="402" r:id="rId8"/>
    <p:sldId id="403" r:id="rId9"/>
    <p:sldId id="446" r:id="rId10"/>
    <p:sldId id="404" r:id="rId11"/>
    <p:sldId id="405" r:id="rId12"/>
    <p:sldId id="406" r:id="rId13"/>
    <p:sldId id="447" r:id="rId14"/>
    <p:sldId id="407" r:id="rId15"/>
    <p:sldId id="408" r:id="rId16"/>
    <p:sldId id="448" r:id="rId17"/>
    <p:sldId id="409" r:id="rId18"/>
    <p:sldId id="410" r:id="rId19"/>
    <p:sldId id="411" r:id="rId20"/>
    <p:sldId id="449" r:id="rId21"/>
    <p:sldId id="412" r:id="rId22"/>
    <p:sldId id="413" r:id="rId23"/>
    <p:sldId id="414" r:id="rId24"/>
    <p:sldId id="415" r:id="rId25"/>
    <p:sldId id="417" r:id="rId26"/>
    <p:sldId id="418" r:id="rId27"/>
    <p:sldId id="419" r:id="rId28"/>
    <p:sldId id="421" r:id="rId29"/>
    <p:sldId id="420" r:id="rId30"/>
    <p:sldId id="422" r:id="rId31"/>
    <p:sldId id="423" r:id="rId32"/>
    <p:sldId id="424" r:id="rId33"/>
    <p:sldId id="425" r:id="rId34"/>
    <p:sldId id="426" r:id="rId35"/>
    <p:sldId id="427" r:id="rId36"/>
    <p:sldId id="428" r:id="rId37"/>
    <p:sldId id="450" r:id="rId38"/>
    <p:sldId id="429" r:id="rId39"/>
    <p:sldId id="430" r:id="rId40"/>
    <p:sldId id="431" r:id="rId41"/>
    <p:sldId id="451" r:id="rId42"/>
    <p:sldId id="432" r:id="rId43"/>
    <p:sldId id="433" r:id="rId44"/>
    <p:sldId id="434" r:id="rId45"/>
    <p:sldId id="435" r:id="rId46"/>
    <p:sldId id="436" r:id="rId47"/>
    <p:sldId id="452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53" r:id="rId56"/>
    <p:sldId id="444" r:id="rId57"/>
    <p:sldId id="445" r:id="rId58"/>
    <p:sldId id="454" r:id="rId5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D2"/>
    <a:srgbClr val="00FF00"/>
    <a:srgbClr val="FAFFFF"/>
    <a:srgbClr val="F0FFFF"/>
    <a:srgbClr val="FF0000"/>
    <a:srgbClr val="66FF66"/>
    <a:srgbClr val="99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9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6"/>
    </p:cViewPr>
  </p:sorterViewPr>
  <p:notesViewPr>
    <p:cSldViewPr snapToGrid="0">
      <p:cViewPr varScale="1">
        <p:scale>
          <a:sx n="61" d="100"/>
          <a:sy n="61" d="100"/>
        </p:scale>
        <p:origin x="-1698" y="-60"/>
      </p:cViewPr>
      <p:guideLst>
        <p:guide orient="horz" pos="3223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9723C314-9A49-421A-BBFF-AFD4BB13A7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117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defTabSz="955675">
              <a:defRPr sz="13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 defTabSz="955675">
              <a:defRPr sz="1300"/>
            </a:lvl1pPr>
          </a:lstStyle>
          <a:p>
            <a:fld id="{6D7D560D-6AC8-4275-B64A-503CBC4720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5126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556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9AE705-B876-447E-BDE5-A9A51BAF8692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91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3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22238"/>
            <a:ext cx="1965325" cy="5516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5745163" cy="5516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32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088" y="122238"/>
            <a:ext cx="77724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81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4493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5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6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9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643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910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122238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BFBAB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3306763" y="6553200"/>
            <a:ext cx="18415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C253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b="1">
                <a:solidFill>
                  <a:srgbClr val="8C2532"/>
                </a:solidFill>
                <a:latin typeface="Zurich UBlkEx BT" pitchFamily="34" charset="0"/>
              </a:rPr>
              <a:t>Java</a:t>
            </a:r>
            <a:r>
              <a:rPr lang="zh-CN" altLang="en-US" sz="1200" b="1">
                <a:solidFill>
                  <a:srgbClr val="8C2532"/>
                </a:solidFill>
                <a:latin typeface="Zurich UBlkEx BT" pitchFamily="34" charset="0"/>
              </a:rPr>
              <a:t>程序设计</a:t>
            </a:r>
          </a:p>
        </p:txBody>
      </p:sp>
      <p:sp>
        <p:nvSpPr>
          <p:cNvPr id="1030" name="Line 9"/>
          <p:cNvSpPr>
            <a:spLocks noChangeShapeType="1"/>
          </p:cNvSpPr>
          <p:nvPr/>
        </p:nvSpPr>
        <p:spPr bwMode="auto">
          <a:xfrm>
            <a:off x="0" y="6705600"/>
            <a:ext cx="3589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1" name="Line 10"/>
          <p:cNvSpPr>
            <a:spLocks noChangeShapeType="1"/>
          </p:cNvSpPr>
          <p:nvPr/>
        </p:nvSpPr>
        <p:spPr bwMode="auto">
          <a:xfrm>
            <a:off x="4846638" y="6705600"/>
            <a:ext cx="3711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2" name="AutoShape 11" descr="浅色横线"/>
          <p:cNvSpPr>
            <a:spLocks noChangeArrowheads="1"/>
          </p:cNvSpPr>
          <p:nvPr/>
        </p:nvSpPr>
        <p:spPr bwMode="auto">
          <a:xfrm rot="5400000">
            <a:off x="143669" y="-16669"/>
            <a:ext cx="617538" cy="739775"/>
          </a:xfrm>
          <a:prstGeom prst="rtTriangle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3" name="Rectangle 12" descr="浅色横线"/>
          <p:cNvSpPr>
            <a:spLocks noChangeArrowheads="1"/>
          </p:cNvSpPr>
          <p:nvPr/>
        </p:nvSpPr>
        <p:spPr bwMode="auto">
          <a:xfrm>
            <a:off x="7531100" y="652463"/>
            <a:ext cx="1612900" cy="50800"/>
          </a:xfrm>
          <a:prstGeom prst="rect">
            <a:avLst/>
          </a:prstGeom>
          <a:pattFill prst="ltHorz">
            <a:fgClr>
              <a:schemeClr val="bg1"/>
            </a:fgClr>
            <a:bgClr>
              <a:srgbClr val="4C141B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4" name="Rectangle 13" descr="浅色横线"/>
          <p:cNvSpPr>
            <a:spLocks noChangeArrowheads="1"/>
          </p:cNvSpPr>
          <p:nvPr/>
        </p:nvSpPr>
        <p:spPr bwMode="auto">
          <a:xfrm>
            <a:off x="76200" y="652463"/>
            <a:ext cx="5253038" cy="42862"/>
          </a:xfrm>
          <a:prstGeom prst="rect">
            <a:avLst/>
          </a:prstGeom>
          <a:pattFill prst="ltHorz">
            <a:fgClr>
              <a:schemeClr val="bg1"/>
            </a:fgClr>
            <a:bgClr>
              <a:srgbClr val="8C2532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35" name="Text Box 14"/>
          <p:cNvSpPr txBox="1">
            <a:spLocks noChangeArrowheads="1"/>
          </p:cNvSpPr>
          <p:nvPr/>
        </p:nvSpPr>
        <p:spPr bwMode="auto">
          <a:xfrm>
            <a:off x="4643438" y="500063"/>
            <a:ext cx="36623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993366"/>
                </a:solidFill>
                <a:latin typeface="AvantGarde Bk BT" pitchFamily="34" charset="0"/>
                <a:ea typeface="黑体" pitchFamily="49" charset="-122"/>
              </a:rPr>
              <a:t>Java Programming</a:t>
            </a:r>
            <a:endParaRPr lang="en-US" altLang="zh-CN" sz="2800">
              <a:solidFill>
                <a:srgbClr val="993366"/>
              </a:solidFill>
            </a:endParaRPr>
          </a:p>
        </p:txBody>
      </p:sp>
      <p:sp>
        <p:nvSpPr>
          <p:cNvPr id="1036" name="Rectangle 16"/>
          <p:cNvSpPr>
            <a:spLocks noChangeArrowheads="1"/>
          </p:cNvSpPr>
          <p:nvPr/>
        </p:nvSpPr>
        <p:spPr bwMode="auto">
          <a:xfrm>
            <a:off x="70866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D58131E-E320-427F-B221-ADFC83ECE6BB}" type="slidenum">
              <a:rPr lang="en-US" altLang="zh-CN" sz="1400"/>
              <a:pPr algn="r" eaLnBrk="1" hangingPunct="1"/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黑体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  <a:cs typeface="黑体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  <a:cs typeface="黑体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  <a:cs typeface="黑体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  <a:cs typeface="黑体" charset="0"/>
        </a:defRPr>
      </a:lvl5pPr>
      <a:lvl6pPr marL="4572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50000"/>
        </a:spcBef>
        <a:spcAft>
          <a:spcPct val="0"/>
        </a:spcAft>
        <a:defRPr kumimoji="1"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楷体_GB2312" pitchFamily="49" charset="-122"/>
          <a:cs typeface="楷体_GB231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Symbol" panose="05050102010706020507" pitchFamily="18" charset="2"/>
        <a:buChar char="-"/>
        <a:defRPr kumimoji="1" sz="2000">
          <a:solidFill>
            <a:schemeClr val="tx1"/>
          </a:solidFill>
          <a:latin typeface="+mn-lt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k:@MSITStore:G:\%E6%96%87%E6%A1%A3\Sch\%E6%95%99%E5%AD%A6%E7%9B%B8%E5%85%B3\2011-2012(1)\JDK_API_1_6_zh_CN.CHM::/java/lang/String.html" TargetMode="External"/><Relationship Id="rId2" Type="http://schemas.openxmlformats.org/officeDocument/2006/relationships/hyperlink" Target="mk:@MSITStore:G:\%E6%96%87%E6%A1%A3\Sch\%E6%95%99%E5%AD%A6%E7%9B%B8%E5%85%B3\2011-2012(1)\JDK_API_1_6_zh_CN.CHM::/java/lang/StringBuffer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0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k:@MSITStore:G:%5C%E6%96%87%E6%A1%A3%5CSch%5C%E6%95%99%E5%AD%A6%E7%9B%B8%E5%85%B3%5C2011-2012(1)%5CJDK_API_1_6_zh_CN.CHM::/java/lang/Object.html" TargetMode="Externa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0"/>
          <a:ext cx="9144000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1614543" imgH="2630427" progId="Photoshop.Image.5">
                  <p:embed/>
                </p:oleObj>
              </mc:Choice>
              <mc:Fallback>
                <p:oleObj name="Image" r:id="rId3" imgW="11614543" imgH="2630427" progId="Photoshop.Image.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8C25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052" name="Text Box 18"/>
          <p:cNvSpPr txBox="1">
            <a:spLocks noChangeArrowheads="1"/>
          </p:cNvSpPr>
          <p:nvPr/>
        </p:nvSpPr>
        <p:spPr bwMode="auto">
          <a:xfrm>
            <a:off x="1725613" y="1209675"/>
            <a:ext cx="58801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zh-CN" altLang="en-US" sz="4800" dirty="0">
                <a:ea typeface="楷体_GB2312" pitchFamily="49" charset="-122"/>
              </a:rPr>
              <a:t>第五章 数组、字符串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5.1.2</a:t>
            </a:r>
            <a:r>
              <a:rPr lang="zh-CN" altLang="en-US"/>
              <a:t>、二维数组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33400" y="749300"/>
            <a:ext cx="351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二维数组声明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00113" y="1300163"/>
            <a:ext cx="5349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/>
              <a:t>int[][] d; //</a:t>
            </a:r>
            <a:r>
              <a:rPr lang="zh-CN" altLang="en-US"/>
              <a:t>基本类型</a:t>
            </a:r>
          </a:p>
          <a:p>
            <a:pPr indent="266700">
              <a:defRPr/>
            </a:pPr>
            <a:r>
              <a:rPr lang="en-US" altLang="zh-CN"/>
              <a:t>String[][] names; //</a:t>
            </a:r>
            <a:r>
              <a:rPr lang="zh-CN" altLang="en-US"/>
              <a:t>字符串类型</a:t>
            </a:r>
          </a:p>
          <a:p>
            <a:pPr indent="266700">
              <a:defRPr/>
            </a:pPr>
            <a:r>
              <a:rPr lang="en-US" altLang="zh-CN"/>
              <a:t>char c[][]; </a:t>
            </a:r>
          </a:p>
          <a:p>
            <a:pPr indent="266700">
              <a:defRPr/>
            </a:pPr>
            <a:r>
              <a:rPr lang="en-US" altLang="zh-CN"/>
              <a:t>Student s[][]; //</a:t>
            </a:r>
            <a:r>
              <a:rPr lang="zh-CN" altLang="en-US"/>
              <a:t>引用</a:t>
            </a:r>
            <a:r>
              <a:rPr lang="en-US" altLang="zh-CN"/>
              <a:t>(</a:t>
            </a:r>
            <a:r>
              <a:rPr lang="zh-CN" altLang="en-US"/>
              <a:t>对象</a:t>
            </a:r>
            <a:r>
              <a:rPr lang="en-US" altLang="zh-CN"/>
              <a:t>)</a:t>
            </a:r>
            <a:r>
              <a:rPr lang="zh-CN" altLang="en-US"/>
              <a:t>类型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2855913"/>
            <a:ext cx="365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二维数组实例化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900113" y="3379788"/>
            <a:ext cx="7227887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/>
              <a:t>int t[][]=new int[2][3]; </a:t>
            </a:r>
          </a:p>
          <a:p>
            <a:pPr indent="266700">
              <a:defRPr/>
            </a:pPr>
            <a:r>
              <a:rPr lang="en-US" altLang="zh-CN"/>
              <a:t>//</a:t>
            </a:r>
            <a:r>
              <a:rPr lang="zh-CN" altLang="en-US"/>
              <a:t>或：</a:t>
            </a:r>
          </a:p>
          <a:p>
            <a:pPr indent="266700">
              <a:defRPr/>
            </a:pPr>
            <a:r>
              <a:rPr lang="en-US" altLang="zh-CN"/>
              <a:t>int t[][];</a:t>
            </a:r>
          </a:p>
          <a:p>
            <a:pPr indent="266700">
              <a:defRPr/>
            </a:pPr>
            <a:r>
              <a:rPr lang="en-US" altLang="zh-CN"/>
              <a:t>t=new int[2][3];</a:t>
            </a:r>
          </a:p>
          <a:p>
            <a:pPr indent="266700">
              <a:defRPr/>
            </a:pPr>
            <a:r>
              <a:rPr lang="en-US" altLang="zh-CN"/>
              <a:t>//</a:t>
            </a:r>
            <a:r>
              <a:rPr lang="zh-CN" altLang="en-US"/>
              <a:t>或：</a:t>
            </a:r>
          </a:p>
          <a:p>
            <a:pPr indent="266700">
              <a:defRPr/>
            </a:pPr>
            <a:r>
              <a:rPr lang="en-US" altLang="zh-CN"/>
              <a:t>int t[][]=new int[2][]; //</a:t>
            </a:r>
            <a:r>
              <a:rPr lang="zh-CN" altLang="en-US"/>
              <a:t>分配两行，即两个一维数组</a:t>
            </a:r>
          </a:p>
          <a:p>
            <a:pPr indent="266700">
              <a:defRPr/>
            </a:pPr>
            <a:r>
              <a:rPr lang="en-US" altLang="zh-CN"/>
              <a:t>t[0]=new int[3]; //</a:t>
            </a:r>
            <a:r>
              <a:rPr lang="zh-CN" altLang="en-US"/>
              <a:t>第一个一维数组有</a:t>
            </a:r>
            <a:r>
              <a:rPr lang="en-US" altLang="zh-CN"/>
              <a:t>3</a:t>
            </a:r>
            <a:r>
              <a:rPr lang="zh-CN" altLang="en-US"/>
              <a:t>个元素</a:t>
            </a:r>
          </a:p>
          <a:p>
            <a:pPr indent="266700">
              <a:defRPr/>
            </a:pPr>
            <a:r>
              <a:rPr lang="en-US" altLang="zh-CN"/>
              <a:t>t[1]=new int[5];//</a:t>
            </a:r>
            <a:r>
              <a:rPr lang="zh-CN" altLang="en-US"/>
              <a:t>第二个一维数有</a:t>
            </a:r>
            <a:r>
              <a:rPr lang="en-US" altLang="zh-CN"/>
              <a:t>5</a:t>
            </a:r>
            <a:r>
              <a:rPr lang="zh-CN" altLang="en-US"/>
              <a:t>个元素 </a:t>
            </a:r>
          </a:p>
        </p:txBody>
      </p:sp>
      <p:sp>
        <p:nvSpPr>
          <p:cNvPr id="178183" name="AutoShape 7"/>
          <p:cNvSpPr>
            <a:spLocks noChangeArrowheads="1"/>
          </p:cNvSpPr>
          <p:nvPr/>
        </p:nvSpPr>
        <p:spPr bwMode="auto">
          <a:xfrm>
            <a:off x="5575300" y="890588"/>
            <a:ext cx="3027363" cy="2803525"/>
          </a:xfrm>
          <a:prstGeom prst="wedgeRoundRectCallout">
            <a:avLst>
              <a:gd name="adj1" fmla="val -125565"/>
              <a:gd name="adj2" fmla="val 105491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小贴示：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语言中，二维数组被看作是数组的数组，数组空间不是连续分配的，所以不要求二维数组每一维的大小相同。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5.1.2</a:t>
            </a:r>
            <a:r>
              <a:rPr lang="zh-CN" altLang="en-US"/>
              <a:t>、二维数组</a:t>
            </a:r>
          </a:p>
        </p:txBody>
      </p:sp>
      <p:sp>
        <p:nvSpPr>
          <p:cNvPr id="12291" name="Rectangle 9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334963" y="1184275"/>
          <a:ext cx="8337550" cy="391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27600" imgH="2311400" progId="Visio.Drawing.11">
                  <p:embed/>
                </p:oleObj>
              </mc:Choice>
              <mc:Fallback>
                <p:oleObj name="Visio" r:id="rId2" imgW="4927600" imgH="231140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184275"/>
                        <a:ext cx="8337550" cy="391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733425" y="5522913"/>
            <a:ext cx="7812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/>
              <a:t>int t[][]=new int[2][3]</a:t>
            </a:r>
            <a:r>
              <a:rPr lang="zh-CN" altLang="en-US"/>
              <a:t>：二维数组实例化时的内存分配示例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5.1.2</a:t>
            </a:r>
            <a:r>
              <a:rPr lang="zh-CN" altLang="en-US"/>
              <a:t>、二维数组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838200" y="901700"/>
            <a:ext cx="420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二维基本数组初始化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179513" y="1452563"/>
            <a:ext cx="7154862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 sz="2000" dirty="0">
                <a:latin typeface="Times New Roman" charset="0"/>
                <a:ea typeface="宋体" charset="0"/>
                <a:cs typeface="宋体" charset="0"/>
              </a:rPr>
              <a:t>int </a:t>
            </a:r>
            <a:r>
              <a:rPr lang="en-US" altLang="zh-CN" sz="2000" dirty="0" err="1">
                <a:latin typeface="Times New Roman" charset="0"/>
                <a:ea typeface="宋体" charset="0"/>
                <a:cs typeface="宋体" charset="0"/>
              </a:rPr>
              <a:t>iArray</a:t>
            </a:r>
            <a:r>
              <a:rPr lang="en-US" altLang="zh-CN" sz="2000">
                <a:latin typeface="Times New Roman" charset="0"/>
                <a:ea typeface="宋体" charset="0"/>
                <a:cs typeface="宋体" charset="0"/>
              </a:rPr>
              <a:t>[][]={{1, 2}, {3, 4}, {5, 6}};    //</a:t>
            </a:r>
            <a:r>
              <a:rPr lang="zh-CN" altLang="en-US" sz="2000" dirty="0">
                <a:latin typeface="Times New Roman" charset="0"/>
                <a:ea typeface="宋体" charset="0"/>
                <a:cs typeface="宋体" charset="0"/>
              </a:rPr>
              <a:t>直接初始化</a:t>
            </a:r>
          </a:p>
          <a:p>
            <a:pPr indent="266700">
              <a:defRPr/>
            </a:pPr>
            <a:r>
              <a:rPr lang="en-US" altLang="zh-CN" sz="2000" dirty="0">
                <a:latin typeface="Times New Roman" charset="0"/>
                <a:ea typeface="宋体" charset="0"/>
                <a:cs typeface="宋体" charset="0"/>
              </a:rPr>
              <a:t>char </a:t>
            </a:r>
            <a:r>
              <a:rPr lang="en-US" altLang="zh-CN" sz="2000" dirty="0" err="1">
                <a:latin typeface="Times New Roman" charset="0"/>
                <a:ea typeface="宋体" charset="0"/>
                <a:cs typeface="宋体" charset="0"/>
              </a:rPr>
              <a:t>cArray</a:t>
            </a:r>
            <a:r>
              <a:rPr lang="en-US" altLang="zh-CN" sz="2000" dirty="0">
                <a:latin typeface="Times New Roman" charset="0"/>
                <a:ea typeface="宋体" charset="0"/>
                <a:cs typeface="宋体" charset="0"/>
              </a:rPr>
              <a:t>[][]={{'A', 'B'}, {'C'}, {'D', 'E', 'F'}};</a:t>
            </a:r>
          </a:p>
          <a:p>
            <a:pPr indent="266700">
              <a:defRPr/>
            </a:pPr>
            <a:r>
              <a:rPr lang="en-US" altLang="zh-CN" sz="2000" dirty="0">
                <a:latin typeface="Times New Roman" charset="0"/>
                <a:ea typeface="宋体" charset="0"/>
                <a:cs typeface="宋体" charset="0"/>
              </a:rPr>
              <a:t>String </a:t>
            </a:r>
            <a:r>
              <a:rPr lang="en-US" altLang="zh-CN" sz="2000" dirty="0" err="1">
                <a:latin typeface="Times New Roman" charset="0"/>
                <a:ea typeface="宋体" charset="0"/>
                <a:cs typeface="宋体" charset="0"/>
              </a:rPr>
              <a:t>sArray</a:t>
            </a:r>
            <a:r>
              <a:rPr lang="en-US" altLang="zh-CN" sz="2000" dirty="0">
                <a:latin typeface="Times New Roman" charset="0"/>
                <a:ea typeface="宋体" charset="0"/>
                <a:cs typeface="宋体" charset="0"/>
              </a:rPr>
              <a:t>[][]={{"Hello", "World"}, {"How", "Are", "You"}};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179513" y="3449638"/>
            <a:ext cx="7496175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 sz="2000"/>
              <a:t>Student[][] s=new Student[2][]; //</a:t>
            </a:r>
            <a:r>
              <a:rPr lang="zh-CN" altLang="en-US" sz="2000"/>
              <a:t>为最高维分配引用空间</a:t>
            </a:r>
          </a:p>
          <a:p>
            <a:pPr indent="266700">
              <a:defRPr/>
            </a:pPr>
            <a:r>
              <a:rPr lang="en-US" altLang="zh-CN" sz="2000"/>
              <a:t>s[0]=new Student[2];//</a:t>
            </a:r>
            <a:r>
              <a:rPr lang="zh-CN" altLang="en-US" sz="2000"/>
              <a:t>为低维分配引用空间</a:t>
            </a:r>
          </a:p>
          <a:p>
            <a:pPr indent="266700">
              <a:defRPr/>
            </a:pPr>
            <a:r>
              <a:rPr lang="en-US" altLang="zh-CN" sz="2000"/>
              <a:t>s[1]=new Student[2]; //</a:t>
            </a:r>
            <a:r>
              <a:rPr lang="zh-CN" altLang="en-US" sz="2000"/>
              <a:t>为低维分配引用空间</a:t>
            </a:r>
          </a:p>
          <a:p>
            <a:pPr indent="266700">
              <a:defRPr/>
            </a:pPr>
            <a:r>
              <a:rPr lang="en-US" altLang="zh-CN" sz="2000"/>
              <a:t>s[0][0]=new Student();//</a:t>
            </a:r>
            <a:r>
              <a:rPr lang="zh-CN" altLang="en-US" sz="2000"/>
              <a:t>为每个数组元素单独分配引用空间</a:t>
            </a:r>
          </a:p>
          <a:p>
            <a:pPr indent="266700">
              <a:defRPr/>
            </a:pPr>
            <a:r>
              <a:rPr lang="en-US" altLang="zh-CN" sz="2000"/>
              <a:t>s[0][1]=new Student();//</a:t>
            </a:r>
            <a:r>
              <a:rPr lang="zh-CN" altLang="en-US" sz="2000"/>
              <a:t>为每个数组元素单独分配引用空间</a:t>
            </a:r>
          </a:p>
          <a:p>
            <a:pPr indent="266700">
              <a:defRPr/>
            </a:pPr>
            <a:r>
              <a:rPr lang="en-US" altLang="zh-CN" sz="2000"/>
              <a:t>s[1][0]=new Student();//</a:t>
            </a:r>
            <a:r>
              <a:rPr lang="zh-CN" altLang="en-US" sz="2000"/>
              <a:t>为每个数组元素单独分配引用空间</a:t>
            </a:r>
          </a:p>
          <a:p>
            <a:pPr indent="266700">
              <a:defRPr/>
            </a:pPr>
            <a:r>
              <a:rPr lang="en-US" altLang="zh-CN" sz="2000"/>
              <a:t>s[1][1]=new Student();//</a:t>
            </a:r>
            <a:r>
              <a:rPr lang="zh-CN" altLang="en-US" sz="2000"/>
              <a:t>为每个数组元素单独分配引用空间 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38200" y="2889250"/>
            <a:ext cx="435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二维对象数组初始化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7332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4357" name="AutoShape 21"/>
          <p:cNvSpPr>
            <a:spLocks noChangeArrowheads="1"/>
          </p:cNvSpPr>
          <p:nvPr/>
        </p:nvSpPr>
        <p:spPr bwMode="auto">
          <a:xfrm>
            <a:off x="7921625" y="233680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5.1.3</a:t>
            </a:r>
            <a:r>
              <a:rPr lang="zh-CN" altLang="en-US"/>
              <a:t>、数组特点与注意事项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38200" y="901700"/>
            <a:ext cx="420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数组特点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179513" y="1452563"/>
            <a:ext cx="7612062" cy="386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00" rIns="18000" anchor="ctr"/>
          <a:lstStyle/>
          <a:p>
            <a:pPr marL="623888" lvl="1" indent="-444500">
              <a:lnSpc>
                <a:spcPct val="140000"/>
              </a:lnSpc>
              <a:buFont typeface="Symbol" pitchFamily="18" charset="2"/>
              <a:buChar char="¾"/>
              <a:defRPr/>
            </a:pPr>
            <a:r>
              <a:rPr lang="zh-CN" altLang="en-US"/>
              <a:t>数组元素的下标从</a:t>
            </a:r>
            <a:r>
              <a:rPr lang="en-US" altLang="zh-CN"/>
              <a:t>0</a:t>
            </a:r>
            <a:r>
              <a:rPr lang="zh-CN" altLang="en-US"/>
              <a:t>开始。</a:t>
            </a:r>
          </a:p>
          <a:p>
            <a:pPr marL="623888" lvl="1" indent="-444500">
              <a:lnSpc>
                <a:spcPct val="140000"/>
              </a:lnSpc>
              <a:buFont typeface="Symbol" pitchFamily="18" charset="2"/>
              <a:buChar char="¾"/>
              <a:defRPr/>
            </a:pPr>
            <a:r>
              <a:rPr lang="zh-CN" altLang="en-US"/>
              <a:t>数组元素占用连续的内存。</a:t>
            </a:r>
          </a:p>
          <a:p>
            <a:pPr marL="623888" lvl="1" indent="-444500">
              <a:lnSpc>
                <a:spcPct val="140000"/>
              </a:lnSpc>
              <a:buFont typeface="Symbol" pitchFamily="18" charset="2"/>
              <a:buChar char="¾"/>
              <a:defRPr/>
            </a:pPr>
            <a:r>
              <a:rPr lang="zh-CN" altLang="en-US"/>
              <a:t>数组一量用</a:t>
            </a:r>
            <a:r>
              <a:rPr lang="en-US" altLang="zh-CN"/>
              <a:t>new</a:t>
            </a:r>
            <a:r>
              <a:rPr lang="zh-CN" altLang="en-US"/>
              <a:t>分配好内存之后，就不能更改其长度，即不能更改数组所能包含的元素个数。</a:t>
            </a:r>
          </a:p>
          <a:p>
            <a:pPr marL="623888" lvl="1" indent="-444500">
              <a:lnSpc>
                <a:spcPct val="140000"/>
              </a:lnSpc>
              <a:buFont typeface="Symbol" pitchFamily="18" charset="2"/>
              <a:buChar char="¾"/>
              <a:defRPr/>
            </a:pPr>
            <a:r>
              <a:rPr lang="zh-CN" altLang="en-US"/>
              <a:t>可用一个统一的数组名和一个下标来唯一的确定其中的某个元素，例如</a:t>
            </a:r>
            <a:r>
              <a:rPr lang="en-US" altLang="zh-CN"/>
              <a:t>a[0]</a:t>
            </a:r>
            <a:r>
              <a:rPr lang="zh-CN" altLang="en-US"/>
              <a:t>表示数组</a:t>
            </a:r>
            <a:r>
              <a:rPr lang="en-US" altLang="zh-CN"/>
              <a:t>a</a:t>
            </a:r>
            <a:r>
              <a:rPr lang="zh-CN" altLang="en-US"/>
              <a:t>的第一个元素；</a:t>
            </a:r>
            <a:r>
              <a:rPr lang="en-US" altLang="zh-CN"/>
              <a:t>a[1]</a:t>
            </a:r>
            <a:r>
              <a:rPr lang="zh-CN" altLang="en-US"/>
              <a:t>表示数组</a:t>
            </a:r>
            <a:r>
              <a:rPr lang="en-US" altLang="zh-CN"/>
              <a:t>a</a:t>
            </a:r>
            <a:r>
              <a:rPr lang="zh-CN" altLang="en-US"/>
              <a:t>的第二个元素，以此类推。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5.1.3</a:t>
            </a:r>
            <a:r>
              <a:rPr lang="zh-CN" altLang="en-US"/>
              <a:t>、数组特点与注意事项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38200" y="901700"/>
            <a:ext cx="420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数组注意事项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1179513" y="1452563"/>
            <a:ext cx="7612062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34988" lvl="1" indent="-355600">
              <a:lnSpc>
                <a:spcPct val="130000"/>
              </a:lnSpc>
              <a:buFont typeface="Symbol" pitchFamily="18" charset="2"/>
              <a:buChar char="¾"/>
              <a:defRPr/>
            </a:pPr>
            <a:r>
              <a:rPr lang="zh-CN" altLang="en-US" sz="2000"/>
              <a:t>当通过循环遍历数组时，下标永远不要低于</a:t>
            </a:r>
            <a:r>
              <a:rPr lang="en-US" altLang="zh-CN" sz="2000"/>
              <a:t>0</a:t>
            </a:r>
            <a:r>
              <a:rPr lang="zh-CN" altLang="en-US" sz="2000"/>
              <a:t>，下标永远要比数组元素个数小。 </a:t>
            </a:r>
          </a:p>
          <a:p>
            <a:pPr marL="534988" lvl="1" indent="-355600">
              <a:lnSpc>
                <a:spcPct val="130000"/>
              </a:lnSpc>
              <a:buFont typeface="Symbol" pitchFamily="18" charset="2"/>
              <a:buChar char="¾"/>
              <a:defRPr/>
            </a:pPr>
            <a:r>
              <a:rPr lang="zh-CN" altLang="en-US" sz="2000"/>
              <a:t>当数组下标出错</a:t>
            </a:r>
            <a:r>
              <a:rPr lang="en-US" altLang="zh-CN" sz="2000"/>
              <a:t>(</a:t>
            </a:r>
            <a:r>
              <a:rPr lang="zh-CN" altLang="en-US" sz="2000"/>
              <a:t>小于</a:t>
            </a:r>
            <a:r>
              <a:rPr lang="en-US" altLang="zh-CN" sz="2000"/>
              <a:t>0</a:t>
            </a:r>
            <a:r>
              <a:rPr lang="zh-CN" altLang="en-US" sz="2000"/>
              <a:t>或大于数组元素个数</a:t>
            </a:r>
            <a:r>
              <a:rPr lang="en-US" altLang="zh-CN" sz="2000"/>
              <a:t>)</a:t>
            </a:r>
            <a:r>
              <a:rPr lang="zh-CN" altLang="en-US" sz="2000"/>
              <a:t>，</a:t>
            </a:r>
            <a:r>
              <a:rPr lang="en-US" altLang="zh-CN" sz="2000"/>
              <a:t>Java </a:t>
            </a:r>
            <a:r>
              <a:rPr lang="zh-CN" altLang="en-US" sz="2000"/>
              <a:t>产生 </a:t>
            </a:r>
            <a:r>
              <a:rPr lang="en-US" altLang="zh-CN" sz="2000"/>
              <a:t>ArrayIndexOutOfBoundsException</a:t>
            </a:r>
            <a:r>
              <a:rPr lang="zh-CN" altLang="en-US" sz="2000"/>
              <a:t>异常。 </a:t>
            </a:r>
          </a:p>
          <a:p>
            <a:pPr marL="534988" lvl="1" indent="-355600">
              <a:lnSpc>
                <a:spcPct val="130000"/>
              </a:lnSpc>
              <a:buFont typeface="Symbol" pitchFamily="18" charset="2"/>
              <a:buChar char="¾"/>
              <a:defRPr/>
            </a:pPr>
            <a:r>
              <a:rPr lang="zh-CN" altLang="en-US" sz="2000"/>
              <a:t>数组一旦创建后，不能调整大小，但可使用相同的引用变量来引用一个全新的数组。 </a:t>
            </a:r>
          </a:p>
          <a:p>
            <a:pPr marL="534988" lvl="1" indent="-355600">
              <a:lnSpc>
                <a:spcPct val="130000"/>
              </a:lnSpc>
              <a:buFont typeface="Symbol" pitchFamily="18" charset="2"/>
              <a:buNone/>
              <a:defRPr/>
            </a:pPr>
            <a:r>
              <a:rPr lang="zh-CN" altLang="en-US" sz="2000"/>
              <a:t>	例：</a:t>
            </a:r>
            <a:r>
              <a:rPr lang="en-US" altLang="zh-CN" sz="2000"/>
              <a:t>int []a = new int[6];</a:t>
            </a:r>
          </a:p>
          <a:p>
            <a:pPr marL="534988" lvl="1" indent="-355600">
              <a:lnSpc>
                <a:spcPct val="130000"/>
              </a:lnSpc>
              <a:buFont typeface="Symbol" pitchFamily="18" charset="2"/>
              <a:buNone/>
              <a:defRPr/>
            </a:pPr>
            <a:r>
              <a:rPr lang="en-US" altLang="zh-CN" sz="2000"/>
              <a:t>              a = new int[10];</a:t>
            </a:r>
            <a:r>
              <a:rPr lang="en-US" altLang="zh-CN"/>
              <a:t> </a:t>
            </a:r>
            <a:endParaRPr lang="en-US" altLang="zh-CN" sz="2000"/>
          </a:p>
          <a:p>
            <a:pPr marL="534988" lvl="1" indent="-355600">
              <a:lnSpc>
                <a:spcPct val="130000"/>
              </a:lnSpc>
              <a:buFont typeface="Symbol" pitchFamily="18" charset="2"/>
              <a:buChar char="¾"/>
              <a:defRPr/>
            </a:pPr>
            <a:r>
              <a:rPr lang="zh-CN" altLang="en-US" sz="2000"/>
              <a:t>数组是一种特殊的对象，其长度可以用数组名</a:t>
            </a:r>
            <a:r>
              <a:rPr lang="en-US" altLang="zh-CN" sz="2000"/>
              <a:t>.length</a:t>
            </a:r>
            <a:r>
              <a:rPr lang="zh-CN" altLang="en-US" sz="2000"/>
              <a:t>来引用，如</a:t>
            </a:r>
            <a:r>
              <a:rPr lang="en-US" altLang="zh-CN" sz="2000"/>
              <a:t>c.length</a:t>
            </a:r>
            <a:r>
              <a:rPr lang="zh-CN" altLang="en-US" sz="2000"/>
              <a:t>，对于二维数组，例如前述例子中的数组</a:t>
            </a:r>
            <a:r>
              <a:rPr lang="en-US" altLang="zh-CN" sz="2000"/>
              <a:t>cArray</a:t>
            </a:r>
            <a:r>
              <a:rPr lang="zh-CN" altLang="en-US" sz="2000"/>
              <a:t>，</a:t>
            </a:r>
            <a:r>
              <a:rPr lang="en-US" altLang="zh-CN" sz="2000"/>
              <a:t>cArray.length</a:t>
            </a:r>
            <a:r>
              <a:rPr lang="zh-CN" altLang="en-US" sz="2000"/>
              <a:t>返回最高维的长度</a:t>
            </a:r>
            <a:r>
              <a:rPr lang="en-US" altLang="zh-CN" sz="2000"/>
              <a:t>(</a:t>
            </a:r>
            <a:r>
              <a:rPr lang="zh-CN" altLang="en-US" sz="2000"/>
              <a:t>二维数组的行数</a:t>
            </a:r>
            <a:r>
              <a:rPr lang="en-US" altLang="zh-CN" sz="2000"/>
              <a:t>)</a:t>
            </a:r>
            <a:r>
              <a:rPr lang="zh-CN" altLang="en-US" sz="2000"/>
              <a:t>，值为</a:t>
            </a:r>
            <a:r>
              <a:rPr lang="en-US" altLang="zh-CN" sz="2000"/>
              <a:t>3</a:t>
            </a:r>
            <a:r>
              <a:rPr lang="zh-CN" altLang="en-US" sz="2000"/>
              <a:t>；</a:t>
            </a:r>
            <a:r>
              <a:rPr lang="en-US" altLang="zh-CN" sz="2000"/>
              <a:t>cArray[2].length</a:t>
            </a:r>
            <a:r>
              <a:rPr lang="zh-CN" altLang="en-US" sz="2000"/>
              <a:t>表示第三行低维数组的长度，值为</a:t>
            </a:r>
            <a:r>
              <a:rPr lang="en-US" altLang="zh-CN" sz="2000"/>
              <a:t>3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7429" name="AutoShape 21"/>
          <p:cNvSpPr>
            <a:spLocks noChangeArrowheads="1"/>
          </p:cNvSpPr>
          <p:nvPr/>
        </p:nvSpPr>
        <p:spPr bwMode="auto">
          <a:xfrm>
            <a:off x="7921625" y="269240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5.1.4</a:t>
            </a:r>
            <a:r>
              <a:rPr lang="zh-CN" altLang="en-US"/>
              <a:t>、数组的应用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184150" y="698500"/>
            <a:ext cx="8751888" cy="583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0E0E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程序</a:t>
            </a:r>
            <a:r>
              <a:rPr lang="en-US" altLang="zh-CN"/>
              <a:t>5-1 AvgScores.java</a:t>
            </a:r>
            <a:endParaRPr lang="en-US" altLang="zh-CN" sz="1600"/>
          </a:p>
          <a:p>
            <a:pPr>
              <a:defRPr/>
            </a:pPr>
            <a:r>
              <a:rPr lang="en-US" altLang="zh-CN" sz="1600"/>
              <a:t>/*</a:t>
            </a:r>
          </a:p>
          <a:p>
            <a:pPr>
              <a:defRPr/>
            </a:pPr>
            <a:r>
              <a:rPr lang="zh-CN" altLang="en-US" sz="1600"/>
              <a:t>已知</a:t>
            </a:r>
            <a:r>
              <a:rPr lang="en-US" altLang="zh-CN" sz="1600"/>
              <a:t>3</a:t>
            </a:r>
            <a:r>
              <a:rPr lang="zh-CN" altLang="en-US" sz="1600"/>
              <a:t>位同学的高等数学、汇编语言以及</a:t>
            </a:r>
            <a:r>
              <a:rPr lang="en-US" altLang="zh-CN" sz="1600"/>
              <a:t>Java</a:t>
            </a:r>
            <a:r>
              <a:rPr lang="zh-CN" altLang="en-US" sz="1600"/>
              <a:t>程序设计三门课程的成绩，计算每个同学的平均分数并输出到屏幕。</a:t>
            </a:r>
          </a:p>
          <a:p>
            <a:pPr>
              <a:defRPr/>
            </a:pPr>
            <a:r>
              <a:rPr lang="zh-CN" altLang="en-US" sz="1600"/>
              <a:t>*</a:t>
            </a:r>
            <a:r>
              <a:rPr lang="en-US" altLang="zh-CN" sz="1600"/>
              <a:t>/</a:t>
            </a:r>
          </a:p>
          <a:p>
            <a:pPr>
              <a:defRPr/>
            </a:pPr>
            <a:r>
              <a:rPr lang="en-US" altLang="zh-CN" sz="1600"/>
              <a:t>import java.text.DecimalFormat;</a:t>
            </a:r>
          </a:p>
          <a:p>
            <a:pPr>
              <a:defRPr/>
            </a:pPr>
            <a:r>
              <a:rPr lang="en-US" altLang="zh-CN" sz="1600"/>
              <a:t>class AvgScores{</a:t>
            </a:r>
          </a:p>
          <a:p>
            <a:pPr>
              <a:defRPr/>
            </a:pPr>
            <a:r>
              <a:rPr lang="en-US" altLang="zh-CN" sz="1600"/>
              <a:t>	public static void main(String args[]){	    	</a:t>
            </a:r>
          </a:p>
          <a:p>
            <a:pPr>
              <a:defRPr/>
            </a:pPr>
            <a:r>
              <a:rPr lang="en-US" altLang="zh-CN" sz="1600"/>
              <a:t>		String names[]={"</a:t>
            </a:r>
            <a:r>
              <a:rPr lang="zh-CN" altLang="en-US" sz="1600"/>
              <a:t>张国荣</a:t>
            </a:r>
            <a:r>
              <a:rPr lang="en-US" altLang="zh-CN" sz="1600"/>
              <a:t>","</a:t>
            </a:r>
            <a:r>
              <a:rPr lang="zh-CN" altLang="en-US" sz="1600"/>
              <a:t>丁二</a:t>
            </a:r>
            <a:r>
              <a:rPr lang="en-US" altLang="zh-CN" sz="1600"/>
              <a:t>","</a:t>
            </a:r>
            <a:r>
              <a:rPr lang="zh-CN" altLang="en-US" sz="1600"/>
              <a:t>陈坤</a:t>
            </a:r>
            <a:r>
              <a:rPr lang="en-US" altLang="zh-CN" sz="1600"/>
              <a:t>"}; //</a:t>
            </a:r>
            <a:r>
              <a:rPr lang="zh-CN" altLang="en-US" sz="1600"/>
              <a:t>三位同学的姓名</a:t>
            </a:r>
          </a:p>
          <a:p>
            <a:pPr>
              <a:defRPr/>
            </a:pPr>
            <a:r>
              <a:rPr lang="zh-CN" altLang="en-US" sz="1600"/>
              <a:t>		</a:t>
            </a:r>
            <a:r>
              <a:rPr lang="en-US" altLang="zh-CN" sz="1600"/>
              <a:t>DecimalFormat df=new DecimalFormat("#"); //</a:t>
            </a:r>
            <a:r>
              <a:rPr lang="zh-CN" altLang="en-US" sz="1600"/>
              <a:t>用于输出时的格式化</a:t>
            </a:r>
          </a:p>
          <a:p>
            <a:pPr>
              <a:defRPr/>
            </a:pPr>
            <a:r>
              <a:rPr lang="zh-CN" altLang="en-US" sz="1600"/>
              <a:t>		</a:t>
            </a:r>
            <a:r>
              <a:rPr lang="en-US" altLang="zh-CN" sz="1600"/>
              <a:t>int[][] iScores={{89,98,87},{90,88,95},{86,92,93}}; //</a:t>
            </a:r>
            <a:r>
              <a:rPr lang="zh-CN" altLang="en-US" sz="1600"/>
              <a:t>三门课程的成绩</a:t>
            </a:r>
          </a:p>
          <a:p>
            <a:pPr>
              <a:defRPr/>
            </a:pPr>
            <a:r>
              <a:rPr lang="zh-CN" altLang="en-US" sz="1600"/>
              <a:t>		</a:t>
            </a:r>
            <a:r>
              <a:rPr lang="en-US" altLang="zh-CN" sz="1600"/>
              <a:t>int i, j;</a:t>
            </a:r>
          </a:p>
          <a:p>
            <a:pPr>
              <a:defRPr/>
            </a:pPr>
            <a:r>
              <a:rPr lang="en-US" altLang="zh-CN" sz="1600"/>
              <a:t>		double avg; //</a:t>
            </a:r>
            <a:r>
              <a:rPr lang="zh-CN" altLang="en-US" sz="1600"/>
              <a:t>临时变量，用于保存平均成绩</a:t>
            </a:r>
          </a:p>
          <a:p>
            <a:pPr>
              <a:defRPr/>
            </a:pPr>
            <a:r>
              <a:rPr lang="zh-CN" altLang="en-US" sz="1600"/>
              <a:t>		</a:t>
            </a:r>
            <a:r>
              <a:rPr lang="en-US" altLang="zh-CN" sz="1600"/>
              <a:t>for(i=0;i&lt;iScores.length;i++){</a:t>
            </a:r>
          </a:p>
          <a:p>
            <a:pPr>
              <a:defRPr/>
            </a:pPr>
            <a:r>
              <a:rPr lang="en-US" altLang="zh-CN" sz="1600"/>
              <a:t>			avg=0.0; //</a:t>
            </a:r>
            <a:r>
              <a:rPr lang="zh-CN" altLang="en-US" sz="1600"/>
              <a:t>初始化每个同学的平均成绩</a:t>
            </a:r>
          </a:p>
          <a:p>
            <a:pPr>
              <a:defRPr/>
            </a:pPr>
            <a:r>
              <a:rPr lang="zh-CN" altLang="en-US" sz="1600"/>
              <a:t>			</a:t>
            </a:r>
            <a:r>
              <a:rPr lang="en-US" altLang="zh-CN" sz="1600"/>
              <a:t>for(j=0;j&lt;iScores[i].length;j++)</a:t>
            </a:r>
          </a:p>
          <a:p>
            <a:pPr>
              <a:defRPr/>
            </a:pPr>
            <a:r>
              <a:rPr lang="en-US" altLang="zh-CN" sz="1600"/>
              <a:t>				avg+=iScores[i][j]; //</a:t>
            </a:r>
            <a:r>
              <a:rPr lang="zh-CN" altLang="en-US" sz="1600"/>
              <a:t>先用</a:t>
            </a:r>
            <a:r>
              <a:rPr lang="en-US" altLang="zh-CN" sz="1600"/>
              <a:t>avg</a:t>
            </a:r>
            <a:r>
              <a:rPr lang="zh-CN" altLang="da-DK" sz="1600"/>
              <a:t>保存三门课程的总和</a:t>
            </a:r>
          </a:p>
          <a:p>
            <a:pPr>
              <a:defRPr/>
            </a:pPr>
            <a:r>
              <a:rPr lang="zh-CN" altLang="en-US" sz="1600"/>
              <a:t>			</a:t>
            </a:r>
          </a:p>
          <a:p>
            <a:pPr>
              <a:defRPr/>
            </a:pPr>
            <a:r>
              <a:rPr lang="zh-CN" altLang="en-US" sz="1600"/>
              <a:t>			</a:t>
            </a:r>
            <a:r>
              <a:rPr lang="en-US" altLang="zh-CN" sz="1600"/>
              <a:t>avg=avg/j; //</a:t>
            </a:r>
            <a:r>
              <a:rPr lang="zh-CN" altLang="en-US" sz="1600"/>
              <a:t>此时的</a:t>
            </a:r>
            <a:r>
              <a:rPr lang="en-US" altLang="zh-CN" sz="1600"/>
              <a:t>j</a:t>
            </a:r>
            <a:r>
              <a:rPr lang="zh-CN" altLang="en-US" sz="1600"/>
              <a:t>表示一共有几门课</a:t>
            </a:r>
          </a:p>
          <a:p>
            <a:pPr>
              <a:defRPr/>
            </a:pPr>
            <a:r>
              <a:rPr lang="zh-CN" altLang="en-US" sz="1600"/>
              <a:t>			</a:t>
            </a:r>
            <a:r>
              <a:rPr lang="en-US" altLang="zh-CN" sz="1600"/>
              <a:t>System.out.println(names[i]+":"+df.format(avg)); //</a:t>
            </a:r>
            <a:r>
              <a:rPr lang="zh-CN" altLang="sv-SE" sz="1600"/>
              <a:t>格式化输出</a:t>
            </a:r>
          </a:p>
          <a:p>
            <a:pPr>
              <a:defRPr/>
            </a:pPr>
            <a:r>
              <a:rPr lang="zh-CN" altLang="en-US" sz="1600"/>
              <a:t>		</a:t>
            </a:r>
            <a:r>
              <a:rPr lang="en-US" altLang="zh-CN" sz="1600"/>
              <a:t>}</a:t>
            </a:r>
          </a:p>
          <a:p>
            <a:pPr>
              <a:defRPr/>
            </a:pPr>
            <a:r>
              <a:rPr lang="en-US" altLang="zh-CN" sz="1600"/>
              <a:t>	}</a:t>
            </a:r>
          </a:p>
          <a:p>
            <a:pPr>
              <a:defRPr/>
            </a:pPr>
            <a:r>
              <a:rPr lang="en-US" altLang="zh-CN" sz="1600"/>
              <a:t>}</a:t>
            </a:r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827088"/>
            <a:ext cx="6411913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5.1.4</a:t>
            </a:r>
            <a:r>
              <a:rPr lang="zh-CN" altLang="en-US"/>
              <a:t>、数组的应用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531813" y="661988"/>
            <a:ext cx="8251825" cy="526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76200">
              <a:defRPr/>
            </a:pPr>
            <a:r>
              <a:rPr lang="en-US" altLang="zh-CN" dirty="0"/>
              <a:t>//</a:t>
            </a:r>
            <a:r>
              <a:rPr lang="zh-CN" altLang="en-US" dirty="0"/>
              <a:t>程序</a:t>
            </a:r>
            <a:r>
              <a:rPr lang="en-US" altLang="zh-CN" dirty="0"/>
              <a:t>5-2 CallArray.java</a:t>
            </a:r>
          </a:p>
          <a:p>
            <a:pPr indent="76200">
              <a:defRPr/>
            </a:pPr>
            <a:r>
              <a:rPr lang="en-US" altLang="zh-CN" dirty="0"/>
              <a:t>/*</a:t>
            </a:r>
            <a:r>
              <a:rPr lang="zh-CN" altLang="en-US" dirty="0"/>
              <a:t>数组作为调用方法的传递参数。*</a:t>
            </a:r>
            <a:r>
              <a:rPr lang="en-US" altLang="zh-CN" dirty="0"/>
              <a:t>/</a:t>
            </a:r>
          </a:p>
          <a:p>
            <a:pPr indent="76200">
              <a:defRPr/>
            </a:pPr>
            <a:r>
              <a:rPr lang="en-US" altLang="zh-CN" dirty="0"/>
              <a:t>public class </a:t>
            </a:r>
            <a:r>
              <a:rPr lang="en-US" altLang="zh-CN" dirty="0" err="1"/>
              <a:t>CallArray</a:t>
            </a:r>
            <a:r>
              <a:rPr lang="en-US" altLang="zh-CN" dirty="0"/>
              <a:t>{</a:t>
            </a:r>
          </a:p>
          <a:p>
            <a:pPr indent="76200">
              <a:defRPr/>
            </a:pPr>
            <a:r>
              <a:rPr lang="en-US" altLang="zh-CN" dirty="0"/>
              <a:t>	static void </a:t>
            </a:r>
            <a:r>
              <a:rPr lang="en-US" altLang="zh-CN" dirty="0" err="1"/>
              <a:t>updateArray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[ ] arrays){</a:t>
            </a:r>
          </a:p>
          <a:p>
            <a:pPr indent="76200">
              <a:defRPr/>
            </a:pPr>
            <a:r>
              <a:rPr lang="en-US" altLang="zh-CN" dirty="0"/>
              <a:t>		arrays[3]=10;</a:t>
            </a:r>
          </a:p>
          <a:p>
            <a:pPr indent="76200">
              <a:defRPr/>
            </a:pPr>
            <a:r>
              <a:rPr lang="en-US" altLang="zh-CN" dirty="0"/>
              <a:t>	}</a:t>
            </a:r>
          </a:p>
          <a:p>
            <a:pPr indent="76200">
              <a:defRPr/>
            </a:pPr>
            <a:r>
              <a:rPr lang="en-US" altLang="zh-CN" dirty="0"/>
              <a:t>	public static void main(String []</a:t>
            </a:r>
            <a:r>
              <a:rPr lang="en-US" altLang="zh-CN" dirty="0" err="1"/>
              <a:t>args</a:t>
            </a:r>
            <a:r>
              <a:rPr lang="en-US" altLang="zh-CN" dirty="0"/>
              <a:t>){	</a:t>
            </a:r>
          </a:p>
          <a:p>
            <a:pPr indent="76200"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int</a:t>
            </a:r>
            <a:r>
              <a:rPr lang="en-US" altLang="zh-CN" dirty="0"/>
              <a:t> [ ]hold={0,1,2,3,4,5,6,7,8,9};</a:t>
            </a:r>
          </a:p>
          <a:p>
            <a:pPr indent="76200">
              <a:defRPr/>
            </a:pPr>
            <a:r>
              <a:rPr lang="en-US" altLang="zh-CN" dirty="0"/>
              <a:t>		</a:t>
            </a:r>
            <a:r>
              <a:rPr lang="en-US" altLang="zh-CN" dirty="0" err="1"/>
              <a:t>updateArray</a:t>
            </a:r>
            <a:r>
              <a:rPr lang="en-US" altLang="zh-CN" dirty="0"/>
              <a:t>(hold);</a:t>
            </a:r>
          </a:p>
          <a:p>
            <a:pPr indent="76200">
              <a:defRPr/>
            </a:pPr>
            <a:r>
              <a:rPr lang="en-US" altLang="zh-CN" dirty="0"/>
              <a:t>	   	for(</a:t>
            </a:r>
            <a:r>
              <a:rPr lang="en-US" altLang="zh-CN" dirty="0" err="1"/>
              <a:t>int</a:t>
            </a:r>
            <a:r>
              <a:rPr lang="en-US" altLang="zh-CN" dirty="0"/>
              <a:t> i=0;i&lt;</a:t>
            </a:r>
            <a:r>
              <a:rPr lang="en-US" altLang="zh-CN" dirty="0" err="1"/>
              <a:t>hold.length;i</a:t>
            </a:r>
            <a:r>
              <a:rPr lang="en-US" altLang="zh-CN" dirty="0"/>
              <a:t>++) {</a:t>
            </a:r>
          </a:p>
          <a:p>
            <a:pPr indent="76200">
              <a:defRPr/>
            </a:pPr>
            <a:r>
              <a:rPr lang="en-US" altLang="zh-CN" dirty="0"/>
              <a:t>	    		</a:t>
            </a:r>
            <a:r>
              <a:rPr lang="en-US" altLang="zh-CN" dirty="0" err="1"/>
              <a:t>System.out.print</a:t>
            </a:r>
            <a:r>
              <a:rPr lang="en-US" altLang="zh-CN" dirty="0"/>
              <a:t>(hold[i]+" ");	 </a:t>
            </a:r>
          </a:p>
          <a:p>
            <a:pPr indent="76200">
              <a:defRPr/>
            </a:pPr>
            <a:r>
              <a:rPr lang="en-US" altLang="zh-CN" dirty="0"/>
              <a:t>		}</a:t>
            </a:r>
          </a:p>
          <a:p>
            <a:pPr indent="76200">
              <a:defRPr/>
            </a:pPr>
            <a:r>
              <a:rPr lang="en-US" altLang="zh-CN" dirty="0"/>
              <a:t>	}</a:t>
            </a:r>
          </a:p>
          <a:p>
            <a:pPr indent="76200">
              <a:defRPr/>
            </a:pPr>
            <a:r>
              <a:rPr lang="en-US" altLang="zh-CN" dirty="0"/>
              <a:t>}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1543050" y="5559425"/>
            <a:ext cx="6953250" cy="8318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/>
              <a:t>运行时，</a:t>
            </a:r>
            <a:r>
              <a:rPr lang="en-US" altLang="zh-CN"/>
              <a:t>hold</a:t>
            </a:r>
            <a:r>
              <a:rPr lang="zh-CN" altLang="en-US"/>
              <a:t>数组的内容如下</a:t>
            </a:r>
            <a:r>
              <a:rPr lang="en-US" altLang="zh-CN"/>
              <a:t>: 0, 1, 2, 10, 4, 5, 6, 7, 8, 9</a:t>
            </a:r>
            <a:r>
              <a:rPr lang="zh-CN" altLang="en-US"/>
              <a:t>，可见</a:t>
            </a:r>
            <a:r>
              <a:rPr lang="en-US" altLang="zh-CN"/>
              <a:t>arrays[3]</a:t>
            </a:r>
            <a:r>
              <a:rPr lang="zh-CN" altLang="en-US"/>
              <a:t>号元素已经被修改了。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5.1.4</a:t>
            </a:r>
            <a:r>
              <a:rPr lang="zh-CN" altLang="en-US"/>
              <a:t>、数组的应用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684213" y="895350"/>
            <a:ext cx="7872412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程序</a:t>
            </a:r>
            <a:r>
              <a:rPr lang="en-US" altLang="zh-CN"/>
              <a:t>5-4 MyFriend.java</a:t>
            </a:r>
          </a:p>
          <a:p>
            <a:pPr>
              <a:defRPr/>
            </a:pPr>
            <a:r>
              <a:rPr lang="en-US" altLang="zh-CN"/>
              <a:t>/*main</a:t>
            </a:r>
            <a:r>
              <a:rPr lang="zh-CN" altLang="en-US"/>
              <a:t>方法的数组参数获取*</a:t>
            </a:r>
            <a:r>
              <a:rPr lang="en-US" altLang="zh-CN"/>
              <a:t>/</a:t>
            </a:r>
          </a:p>
          <a:p>
            <a:pPr>
              <a:defRPr/>
            </a:pPr>
            <a:r>
              <a:rPr lang="en-US" altLang="zh-CN"/>
              <a:t>public class MyFriend{</a:t>
            </a:r>
          </a:p>
          <a:p>
            <a:pPr>
              <a:defRPr/>
            </a:pPr>
            <a:r>
              <a:rPr lang="en-US" altLang="zh-CN"/>
              <a:t>	public static void main (String arg[]){</a:t>
            </a:r>
          </a:p>
          <a:p>
            <a:pPr>
              <a:defRPr/>
            </a:pPr>
            <a:r>
              <a:rPr lang="en-US" altLang="zh-CN"/>
              <a:t>		if(arg.length&gt;=2) //</a:t>
            </a:r>
            <a:r>
              <a:rPr lang="zh-CN" altLang="en-US"/>
              <a:t>判断输入参数是否多于</a:t>
            </a:r>
            <a:r>
              <a:rPr lang="en-US" altLang="zh-CN"/>
              <a:t>2</a:t>
            </a:r>
            <a:r>
              <a:rPr lang="zh-CN" altLang="en-US"/>
              <a:t>个</a:t>
            </a:r>
          </a:p>
          <a:p>
            <a:pPr>
              <a:defRPr/>
            </a:pPr>
            <a:r>
              <a:rPr lang="zh-CN" altLang="en-US"/>
              <a:t>        			</a:t>
            </a:r>
            <a:r>
              <a:rPr lang="en-US" altLang="zh-CN"/>
              <a:t>System.out.println(arg[0]+ " and "+ </a:t>
            </a:r>
          </a:p>
          <a:p>
            <a:pPr>
              <a:defRPr/>
            </a:pPr>
            <a:r>
              <a:rPr lang="en-US" altLang="zh-CN"/>
              <a:t>                                           arg[1] + " are my good friends! ");</a:t>
            </a:r>
          </a:p>
          <a:p>
            <a:pPr>
              <a:defRPr/>
            </a:pPr>
            <a:r>
              <a:rPr lang="en-US" altLang="zh-CN"/>
              <a:t>    	}</a:t>
            </a:r>
          </a:p>
          <a:p>
            <a:pPr>
              <a:defRPr/>
            </a:pPr>
            <a:r>
              <a:rPr lang="en-US" altLang="zh-CN"/>
              <a:t>}</a:t>
            </a:r>
          </a:p>
        </p:txBody>
      </p:sp>
      <p:pic>
        <p:nvPicPr>
          <p:cNvPr id="1853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4175125"/>
            <a:ext cx="6337300" cy="227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cs typeface="+mj-cs"/>
              </a:rPr>
              <a:t>前言</a:t>
            </a:r>
          </a:p>
        </p:txBody>
      </p:sp>
      <p:sp>
        <p:nvSpPr>
          <p:cNvPr id="50247" name="Text Box 71"/>
          <p:cNvSpPr txBox="1">
            <a:spLocks noChangeArrowheads="1"/>
          </p:cNvSpPr>
          <p:nvPr/>
        </p:nvSpPr>
        <p:spPr bwMode="auto">
          <a:xfrm>
            <a:off x="903288" y="3681413"/>
            <a:ext cx="75438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本章的目的</a:t>
            </a:r>
            <a:r>
              <a:rPr lang="zh-CN" altLang="en-US" sz="2800" dirty="0">
                <a:ea typeface="黑体" pitchFamily="49" charset="-122"/>
              </a:rPr>
              <a:t>：什么是数组？什么是字符串？字符串与其他类的区别及其内存分配原理？什么是枚举（选读）？</a:t>
            </a:r>
          </a:p>
        </p:txBody>
      </p:sp>
      <p:sp>
        <p:nvSpPr>
          <p:cNvPr id="50248" name="Text Box 72"/>
          <p:cNvSpPr txBox="1">
            <a:spLocks noChangeArrowheads="1"/>
          </p:cNvSpPr>
          <p:nvPr/>
        </p:nvSpPr>
        <p:spPr bwMode="auto">
          <a:xfrm>
            <a:off x="890588" y="1204913"/>
            <a:ext cx="75438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回顾关键词</a:t>
            </a:r>
            <a:r>
              <a:rPr lang="zh-CN" altLang="en-US" sz="2800">
                <a:ea typeface="黑体" pitchFamily="49" charset="-122"/>
              </a:rPr>
              <a:t>：封装性</a:t>
            </a:r>
            <a:r>
              <a:rPr lang="en-US" altLang="zh-CN" sz="2800">
                <a:ea typeface="黑体" pitchFamily="49" charset="-122"/>
              </a:rPr>
              <a:t>(public</a:t>
            </a:r>
            <a:r>
              <a:rPr lang="zh-CN" altLang="en-US" sz="2800">
                <a:ea typeface="黑体" pitchFamily="49" charset="-122"/>
              </a:rPr>
              <a:t>、</a:t>
            </a:r>
            <a:r>
              <a:rPr lang="en-US" altLang="zh-CN" sz="2800">
                <a:ea typeface="黑体" pitchFamily="49" charset="-122"/>
              </a:rPr>
              <a:t>protected</a:t>
            </a:r>
            <a:r>
              <a:rPr lang="zh-CN" altLang="en-US" sz="2800">
                <a:ea typeface="黑体" pitchFamily="49" charset="-122"/>
              </a:rPr>
              <a:t>、</a:t>
            </a:r>
            <a:r>
              <a:rPr lang="en-US" altLang="zh-CN" sz="2800">
                <a:ea typeface="黑体" pitchFamily="49" charset="-122"/>
              </a:rPr>
              <a:t>default</a:t>
            </a:r>
            <a:r>
              <a:rPr lang="zh-CN" altLang="en-US" sz="2800">
                <a:ea typeface="黑体" pitchFamily="49" charset="-122"/>
              </a:rPr>
              <a:t>、</a:t>
            </a:r>
            <a:r>
              <a:rPr lang="en-US" altLang="zh-CN" sz="2800">
                <a:ea typeface="黑体" pitchFamily="49" charset="-122"/>
              </a:rPr>
              <a:t>private)</a:t>
            </a:r>
            <a:r>
              <a:rPr lang="zh-CN" altLang="en-US" sz="2800">
                <a:ea typeface="黑体" pitchFamily="49" charset="-122"/>
              </a:rPr>
              <a:t>、继承性</a:t>
            </a:r>
            <a:r>
              <a:rPr lang="en-US" altLang="zh-CN" sz="2800">
                <a:ea typeface="黑体" pitchFamily="49" charset="-122"/>
              </a:rPr>
              <a:t>(extends</a:t>
            </a:r>
            <a:r>
              <a:rPr lang="zh-CN" altLang="en-US" sz="2800">
                <a:ea typeface="黑体" pitchFamily="49" charset="-122"/>
              </a:rPr>
              <a:t>、</a:t>
            </a:r>
            <a:r>
              <a:rPr lang="en-US" altLang="zh-CN" sz="2800">
                <a:ea typeface="黑体" pitchFamily="49" charset="-122"/>
              </a:rPr>
              <a:t>super</a:t>
            </a:r>
            <a:r>
              <a:rPr lang="zh-CN" altLang="en-US" sz="2800">
                <a:ea typeface="黑体" pitchFamily="49" charset="-122"/>
              </a:rPr>
              <a:t>、</a:t>
            </a:r>
            <a:r>
              <a:rPr lang="en-US" altLang="zh-CN" sz="2800">
                <a:ea typeface="黑体" pitchFamily="49" charset="-122"/>
              </a:rPr>
              <a:t>this)</a:t>
            </a:r>
            <a:r>
              <a:rPr lang="zh-CN" altLang="en-US" sz="2800">
                <a:ea typeface="黑体" pitchFamily="49" charset="-122"/>
              </a:rPr>
              <a:t>、多态性</a:t>
            </a:r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en-US" sz="2800">
                <a:ea typeface="黑体" pitchFamily="49" charset="-122"/>
              </a:rPr>
              <a:t>重载</a:t>
            </a:r>
            <a:r>
              <a:rPr lang="en-US" altLang="zh-CN" sz="2800">
                <a:ea typeface="黑体" pitchFamily="49" charset="-122"/>
              </a:rPr>
              <a:t>Overloading</a:t>
            </a:r>
            <a:r>
              <a:rPr lang="zh-CN" altLang="en-US" sz="2800">
                <a:ea typeface="黑体" pitchFamily="49" charset="-122"/>
              </a:rPr>
              <a:t>、覆盖</a:t>
            </a:r>
            <a:r>
              <a:rPr lang="en-US" altLang="zh-CN" sz="2800">
                <a:ea typeface="黑体" pitchFamily="49" charset="-122"/>
              </a:rPr>
              <a:t>Overridding)</a:t>
            </a:r>
            <a:r>
              <a:rPr lang="zh-CN" altLang="en-US" sz="2800">
                <a:ea typeface="黑体" pitchFamily="49" charset="-122"/>
              </a:rPr>
              <a:t>、抽象类</a:t>
            </a:r>
            <a:r>
              <a:rPr lang="en-US" altLang="zh-CN" sz="2800">
                <a:ea typeface="黑体" pitchFamily="49" charset="-122"/>
              </a:rPr>
              <a:t>(abstract)</a:t>
            </a:r>
            <a:r>
              <a:rPr lang="zh-CN" altLang="en-US" sz="2800">
                <a:ea typeface="黑体" pitchFamily="49" charset="-122"/>
              </a:rPr>
              <a:t>、接口</a:t>
            </a:r>
            <a:r>
              <a:rPr lang="en-US" altLang="zh-CN" sz="2800">
                <a:ea typeface="黑体" pitchFamily="49" charset="-122"/>
              </a:rPr>
              <a:t>(interface</a:t>
            </a:r>
            <a:r>
              <a:rPr lang="zh-CN" altLang="en-US" sz="2800">
                <a:ea typeface="黑体" pitchFamily="49" charset="-122"/>
              </a:rPr>
              <a:t>、</a:t>
            </a:r>
            <a:r>
              <a:rPr lang="en-US" altLang="zh-CN" sz="2800">
                <a:ea typeface="黑体" pitchFamily="49" charset="-122"/>
              </a:rPr>
              <a:t>implements)</a:t>
            </a:r>
            <a:r>
              <a:rPr lang="zh-CN" altLang="en-US" sz="2800">
                <a:ea typeface="黑体" pitchFamily="49" charset="-122"/>
              </a:rPr>
              <a:t>、特殊类</a:t>
            </a:r>
            <a:r>
              <a:rPr lang="en-US" altLang="zh-CN" sz="2800">
                <a:ea typeface="黑体" pitchFamily="49" charset="-122"/>
              </a:rPr>
              <a:t>(</a:t>
            </a:r>
            <a:r>
              <a:rPr lang="zh-CN" altLang="en-US" sz="2800">
                <a:ea typeface="黑体" pitchFamily="49" charset="-122"/>
              </a:rPr>
              <a:t>实名内部类、匿名内部类、泛型类</a:t>
            </a:r>
            <a:r>
              <a:rPr lang="en-US" altLang="zh-CN" sz="2800">
                <a:ea typeface="黑体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1525" name="AutoShape 21"/>
          <p:cNvSpPr>
            <a:spLocks noChangeArrowheads="1"/>
          </p:cNvSpPr>
          <p:nvPr/>
        </p:nvSpPr>
        <p:spPr bwMode="auto">
          <a:xfrm>
            <a:off x="7921625" y="371475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333500" y="1028700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sz="2800">
                <a:ea typeface="黑体" pitchFamily="49" charset="-122"/>
              </a:rPr>
              <a:t>String</a:t>
            </a:r>
            <a:r>
              <a:rPr lang="zh-CN" altLang="en-US" sz="2800">
                <a:ea typeface="黑体" pitchFamily="49" charset="-122"/>
              </a:rPr>
              <a:t>的声明与实例化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386013" y="1795463"/>
            <a:ext cx="4941887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name;</a:t>
            </a:r>
          </a:p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name = new String("Latte" ); </a:t>
            </a:r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2386013" y="2914650"/>
            <a:ext cx="4941887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name;</a:t>
            </a:r>
          </a:p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name = "Latte"; </a:t>
            </a:r>
          </a:p>
        </p:txBody>
      </p:sp>
      <p:sp>
        <p:nvSpPr>
          <p:cNvPr id="22534" name="Rectangle 8"/>
          <p:cNvSpPr>
            <a:spLocks noChangeArrowheads="1"/>
          </p:cNvSpPr>
          <p:nvPr/>
        </p:nvSpPr>
        <p:spPr bwMode="auto">
          <a:xfrm>
            <a:off x="1706563" y="2540000"/>
            <a:ext cx="494188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或</a:t>
            </a:r>
          </a:p>
        </p:txBody>
      </p:sp>
      <p:sp>
        <p:nvSpPr>
          <p:cNvPr id="22535" name="Rectangle 9"/>
          <p:cNvSpPr>
            <a:spLocks noChangeArrowheads="1"/>
          </p:cNvSpPr>
          <p:nvPr/>
        </p:nvSpPr>
        <p:spPr bwMode="auto">
          <a:xfrm>
            <a:off x="2386013" y="4060825"/>
            <a:ext cx="494188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name = "Latte"; </a:t>
            </a:r>
          </a:p>
        </p:txBody>
      </p:sp>
      <p:sp>
        <p:nvSpPr>
          <p:cNvPr id="22536" name="Rectangle 10"/>
          <p:cNvSpPr>
            <a:spLocks noChangeArrowheads="1"/>
          </p:cNvSpPr>
          <p:nvPr/>
        </p:nvSpPr>
        <p:spPr bwMode="auto">
          <a:xfrm>
            <a:off x="1706563" y="3686175"/>
            <a:ext cx="4941887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或</a:t>
            </a:r>
          </a:p>
        </p:txBody>
      </p:sp>
      <p:sp>
        <p:nvSpPr>
          <p:cNvPr id="22537" name="Rectangle 11"/>
          <p:cNvSpPr>
            <a:spLocks noChangeArrowheads="1"/>
          </p:cNvSpPr>
          <p:nvPr/>
        </p:nvSpPr>
        <p:spPr bwMode="auto">
          <a:xfrm>
            <a:off x="2386013" y="4926013"/>
            <a:ext cx="4941887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/>
              <a:t>String name = new String("Latte“); </a:t>
            </a:r>
          </a:p>
        </p:txBody>
      </p:sp>
      <p:sp>
        <p:nvSpPr>
          <p:cNvPr id="22538" name="Rectangle 12"/>
          <p:cNvSpPr>
            <a:spLocks noChangeArrowheads="1"/>
          </p:cNvSpPr>
          <p:nvPr/>
        </p:nvSpPr>
        <p:spPr bwMode="auto">
          <a:xfrm>
            <a:off x="1706563" y="4551363"/>
            <a:ext cx="4941887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或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graphicFrame>
        <p:nvGraphicFramePr>
          <p:cNvPr id="187546" name="Group 154"/>
          <p:cNvGraphicFramePr>
            <a:graphicFrameLocks noGrp="1"/>
          </p:cNvGraphicFramePr>
          <p:nvPr>
            <p:ph idx="1"/>
          </p:nvPr>
        </p:nvGraphicFramePr>
        <p:xfrm>
          <a:off x="757238" y="1028700"/>
          <a:ext cx="7772400" cy="4857852"/>
        </p:xfrm>
        <a:graphic>
          <a:graphicData uri="http://schemas.openxmlformats.org/drawingml/2006/table">
            <a:tbl>
              <a:tblPr/>
              <a:tblGrid>
                <a:gridCol w="2865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6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73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5-2 String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类的构造方法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构造方法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String()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初始化一个新创建的 空字符序列的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String(byte[] bytes)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用一个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数组构造一个新的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String(byte[] bytes, int offset, int length)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利用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bytes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数组中从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开始的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length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个字符构造一个新的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String(char[] value)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用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数组分配一个新的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String(char[] value, int offset, int count)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利用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value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数组中从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开始的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count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个字符构造一个新的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3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String(String original)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初始化一个新创建的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 </a:t>
                      </a: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对象，使其表示一个与参数相同的字符序列；换句话说，新创建的字符串是该参数字符串的副本。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8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String(StringBuffer buffer)</a:t>
                      </a:r>
                      <a:endParaRPr kumimoji="1" lang="en-US" altLang="zh-CN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分配一个新的字符串，它包含字符串缓冲区参数中当前包含的字符序列。</a:t>
                      </a:r>
                      <a:endParaRPr kumimoji="1" lang="zh-CN" altLang="en-US" sz="4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24579" name="Rectangle 50"/>
          <p:cNvSpPr>
            <a:spLocks noChangeArrowheads="1"/>
          </p:cNvSpPr>
          <p:nvPr/>
        </p:nvSpPr>
        <p:spPr bwMode="auto">
          <a:xfrm>
            <a:off x="0" y="1071563"/>
            <a:ext cx="9043988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/>
              <a:t>例如：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char[] cArray1={'B', 'C', 'D', 'E'};</a:t>
            </a:r>
          </a:p>
          <a:p>
            <a:pPr>
              <a:defRPr/>
            </a:pPr>
            <a:r>
              <a:rPr lang="en-US" altLang="zh-CN"/>
              <a:t>	char[] cArray2={'A', 'B', 'C', 'D', 'E'};</a:t>
            </a:r>
          </a:p>
          <a:p>
            <a:pPr>
              <a:defRPr/>
            </a:pPr>
            <a:r>
              <a:rPr lang="en-US" altLang="zh-CN"/>
              <a:t>	String s1=new String(cArray1); //</a:t>
            </a:r>
            <a:r>
              <a:rPr lang="zh-CN" altLang="en-US"/>
              <a:t>用</a:t>
            </a:r>
            <a:r>
              <a:rPr lang="en-US" altLang="zh-CN" b="1">
                <a:solidFill>
                  <a:srgbClr val="FF0000"/>
                </a:solidFill>
              </a:rPr>
              <a:t>char</a:t>
            </a:r>
            <a:r>
              <a:rPr lang="zh-CN" altLang="en-US" b="1">
                <a:solidFill>
                  <a:srgbClr val="FF0000"/>
                </a:solidFill>
              </a:rPr>
              <a:t>数组</a:t>
            </a:r>
            <a:r>
              <a:rPr lang="zh-CN" altLang="en-US"/>
              <a:t>初始化字符串</a:t>
            </a:r>
            <a:r>
              <a:rPr lang="en-US" altLang="zh-CN"/>
              <a:t>s1</a:t>
            </a:r>
          </a:p>
          <a:p>
            <a:pPr>
              <a:defRPr/>
            </a:pPr>
            <a:r>
              <a:rPr lang="en-US" altLang="zh-CN"/>
              <a:t>	String s2=new String(cArray2, 1, 4); //s2</a:t>
            </a:r>
            <a:r>
              <a:rPr lang="zh-CN" altLang="en-US"/>
              <a:t>的内容均为“</a:t>
            </a:r>
            <a:r>
              <a:rPr lang="en-US" altLang="zh-CN"/>
              <a:t>BCDE”</a:t>
            </a:r>
            <a:r>
              <a:rPr lang="zh-CN" altLang="en-US"/>
              <a:t>。</a:t>
            </a:r>
          </a:p>
          <a:p>
            <a:pPr>
              <a:defRPr/>
            </a:pPr>
            <a:endParaRPr lang="zh-CN" altLang="en-US"/>
          </a:p>
          <a:p>
            <a:pPr>
              <a:defRPr/>
            </a:pPr>
            <a:endParaRPr lang="zh-CN" altLang="en-US"/>
          </a:p>
          <a:p>
            <a:pPr>
              <a:defRPr/>
            </a:pPr>
            <a:r>
              <a:rPr lang="zh-CN" altLang="en-US"/>
              <a:t>例如：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byte[] cArray3={66, 67, 68};</a:t>
            </a:r>
          </a:p>
          <a:p>
            <a:pPr>
              <a:defRPr/>
            </a:pPr>
            <a:r>
              <a:rPr lang="en-US" altLang="zh-CN"/>
              <a:t>            //</a:t>
            </a:r>
            <a:r>
              <a:rPr lang="zh-CN" altLang="en-US"/>
              <a:t>分别为</a:t>
            </a:r>
            <a:r>
              <a:rPr lang="en-US" altLang="zh-CN"/>
              <a:t>'A'</a:t>
            </a:r>
            <a:r>
              <a:rPr lang="zh-CN" altLang="en-US"/>
              <a:t>、</a:t>
            </a:r>
            <a:r>
              <a:rPr lang="en-US" altLang="zh-CN"/>
              <a:t>'B'</a:t>
            </a:r>
            <a:r>
              <a:rPr lang="zh-CN" altLang="en-US"/>
              <a:t>、</a:t>
            </a:r>
            <a:r>
              <a:rPr lang="en-US" altLang="zh-CN"/>
              <a:t>'C'</a:t>
            </a:r>
            <a:r>
              <a:rPr lang="zh-CN" altLang="en-US"/>
              <a:t>、</a:t>
            </a:r>
            <a:r>
              <a:rPr lang="en-US" altLang="zh-CN"/>
              <a:t>'D'</a:t>
            </a:r>
            <a:r>
              <a:rPr lang="zh-CN" altLang="en-US"/>
              <a:t>的十进制</a:t>
            </a:r>
            <a:r>
              <a:rPr lang="en-US" altLang="zh-CN"/>
              <a:t>ASCII</a:t>
            </a:r>
            <a:r>
              <a:rPr lang="zh-CN" altLang="en-US"/>
              <a:t>码表示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byte[] cArray4={65, 66, 67, 68}; </a:t>
            </a:r>
          </a:p>
          <a:p>
            <a:pPr>
              <a:defRPr/>
            </a:pPr>
            <a:r>
              <a:rPr lang="en-US" altLang="zh-CN"/>
              <a:t>	String s3=new String(cArray3); //</a:t>
            </a:r>
            <a:r>
              <a:rPr lang="zh-CN" altLang="en-US"/>
              <a:t>用</a:t>
            </a:r>
            <a:r>
              <a:rPr lang="en-US" altLang="zh-CN" b="1">
                <a:solidFill>
                  <a:srgbClr val="FF0000"/>
                </a:solidFill>
              </a:rPr>
              <a:t>byte</a:t>
            </a:r>
            <a:r>
              <a:rPr lang="zh-CN" altLang="en-US" b="1">
                <a:solidFill>
                  <a:srgbClr val="FF0000"/>
                </a:solidFill>
              </a:rPr>
              <a:t>数组</a:t>
            </a:r>
            <a:r>
              <a:rPr lang="zh-CN" altLang="en-US"/>
              <a:t>初始化</a:t>
            </a:r>
            <a:r>
              <a:rPr lang="en-US" altLang="zh-CN"/>
              <a:t>s3</a:t>
            </a:r>
          </a:p>
          <a:p>
            <a:pPr>
              <a:defRPr/>
            </a:pPr>
            <a:r>
              <a:rPr lang="en-US" altLang="zh-CN"/>
              <a:t>	String s4=new String(cArray4, 1, 3); //s3</a:t>
            </a:r>
            <a:r>
              <a:rPr lang="zh-CN" altLang="en-US"/>
              <a:t>与</a:t>
            </a:r>
            <a:r>
              <a:rPr lang="en-US" altLang="zh-CN"/>
              <a:t>s4</a:t>
            </a:r>
            <a:r>
              <a:rPr lang="zh-CN" altLang="en-US"/>
              <a:t>均为</a:t>
            </a:r>
            <a:r>
              <a:rPr lang="en-US" altLang="zh-CN"/>
              <a:t>"BCD"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9713" y="1155700"/>
            <a:ext cx="39195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s1="hello";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s2="hello";	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s3="he"+"llo";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s4=new String("hello");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s5=new String("hello");</a:t>
            </a:r>
          </a:p>
        </p:txBody>
      </p:sp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4238625" y="1133475"/>
          <a:ext cx="4675188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590800" imgH="2146300" progId="Visio.Drawing.11">
                  <p:embed/>
                </p:oleObj>
              </mc:Choice>
              <mc:Fallback>
                <p:oleObj name="Visio" r:id="rId2" imgW="2590800" imgH="21463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1133475"/>
                        <a:ext cx="4675188" cy="386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5162550" y="5368925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/>
              <a:t>内存中字符串的分配示意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39713" y="1155700"/>
            <a:ext cx="3919537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s1="hello";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s2="hello";	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s3="he"+"llo";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s4=new String("hello");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s5=new String("hello");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276225" y="3448050"/>
            <a:ext cx="226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s1=s1+" world"; </a:t>
            </a:r>
          </a:p>
        </p:txBody>
      </p:sp>
      <p:graphicFrame>
        <p:nvGraphicFramePr>
          <p:cNvPr id="2662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4240213" y="1131888"/>
          <a:ext cx="4670425" cy="399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89130" imgH="2129107" progId="Visio.Drawing.11">
                  <p:embed/>
                </p:oleObj>
              </mc:Choice>
              <mc:Fallback>
                <p:oleObj name="Visio" r:id="rId2" imgW="2489130" imgH="212910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0213" y="1131888"/>
                        <a:ext cx="4670425" cy="399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4897438" y="5375275"/>
            <a:ext cx="401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/>
              <a:t>执行</a:t>
            </a:r>
            <a:r>
              <a:rPr lang="en-US" altLang="zh-CN"/>
              <a:t>s1=s1+" world"</a:t>
            </a:r>
            <a:r>
              <a:rPr lang="zh-CN" altLang="en-US"/>
              <a:t>后的内存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333500" y="1028700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获取字符串长度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1685925" y="1831975"/>
            <a:ext cx="59118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CN"/>
              <a:t>String name = "Sumatra", </a:t>
            </a:r>
          </a:p>
          <a:p>
            <a:pPr>
              <a:defRPr/>
            </a:pPr>
            <a:r>
              <a:rPr lang="en-US" altLang="zh-CN"/>
              <a:t>           str1 = "</a:t>
            </a:r>
            <a:r>
              <a:rPr lang="zh-CN" altLang="en-US"/>
              <a:t>我是学生</a:t>
            </a:r>
            <a:r>
              <a:rPr lang="en-US" altLang="zh-CN"/>
              <a:t>", </a:t>
            </a:r>
          </a:p>
          <a:p>
            <a:pPr>
              <a:defRPr/>
            </a:pPr>
            <a:r>
              <a:rPr lang="en-US" altLang="zh-CN"/>
              <a:t>           str2 ="", </a:t>
            </a:r>
          </a:p>
          <a:p>
            <a:pPr>
              <a:defRPr/>
            </a:pPr>
            <a:r>
              <a:rPr lang="en-US" altLang="zh-CN"/>
              <a:t>           str3;</a:t>
            </a:r>
          </a:p>
          <a:p>
            <a:pPr>
              <a:defRPr/>
            </a:pPr>
            <a:r>
              <a:rPr lang="en-US" altLang="zh-CN"/>
              <a:t>int n1, n2, n3, n4;</a:t>
            </a:r>
          </a:p>
          <a:p>
            <a:pPr>
              <a:defRPr/>
            </a:pPr>
            <a:r>
              <a:rPr lang="en-US" altLang="zh-CN"/>
              <a:t>n1=name.length(); //n1=______</a:t>
            </a:r>
          </a:p>
          <a:p>
            <a:pPr>
              <a:defRPr/>
            </a:pPr>
            <a:r>
              <a:rPr lang="en-US" altLang="zh-CN"/>
              <a:t>n2=str1.length();   //n2=______</a:t>
            </a:r>
          </a:p>
          <a:p>
            <a:pPr>
              <a:defRPr/>
            </a:pPr>
            <a:r>
              <a:rPr lang="en-US" altLang="zh-CN"/>
              <a:t>n3=str2.length();   //n3=______</a:t>
            </a:r>
          </a:p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编译错误，对</a:t>
            </a:r>
            <a:r>
              <a:rPr lang="en-US" altLang="zh-CN"/>
              <a:t>str3</a:t>
            </a:r>
            <a:r>
              <a:rPr lang="zh-CN" altLang="en-US"/>
              <a:t>而言，没有实例化，</a:t>
            </a:r>
          </a:p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内容为</a:t>
            </a:r>
            <a:r>
              <a:rPr lang="en-US" altLang="zh-CN"/>
              <a:t>null</a:t>
            </a:r>
            <a:r>
              <a:rPr lang="zh-CN" altLang="en-US"/>
              <a:t>，无法确定长度 </a:t>
            </a:r>
          </a:p>
          <a:p>
            <a:pPr>
              <a:defRPr/>
            </a:pPr>
            <a:r>
              <a:rPr lang="en-US" altLang="zh-CN"/>
              <a:t>n4=str3.length(); //n4=______</a:t>
            </a:r>
          </a:p>
        </p:txBody>
      </p:sp>
      <p:sp>
        <p:nvSpPr>
          <p:cNvPr id="195596" name="Text Box 12"/>
          <p:cNvSpPr txBox="1">
            <a:spLocks noChangeArrowheads="1"/>
          </p:cNvSpPr>
          <p:nvPr/>
        </p:nvSpPr>
        <p:spPr bwMode="auto">
          <a:xfrm>
            <a:off x="5049838" y="3552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7</a:t>
            </a:r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5041900" y="39973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4</a:t>
            </a:r>
          </a:p>
        </p:txBody>
      </p:sp>
      <p:sp>
        <p:nvSpPr>
          <p:cNvPr id="195598" name="Text Box 14"/>
          <p:cNvSpPr txBox="1">
            <a:spLocks noChangeArrowheads="1"/>
          </p:cNvSpPr>
          <p:nvPr/>
        </p:nvSpPr>
        <p:spPr bwMode="auto">
          <a:xfrm>
            <a:off x="5041900" y="4379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0</a:t>
            </a:r>
          </a:p>
        </p:txBody>
      </p:sp>
      <p:sp>
        <p:nvSpPr>
          <p:cNvPr id="195599" name="Text Box 15"/>
          <p:cNvSpPr txBox="1">
            <a:spLocks noChangeArrowheads="1"/>
          </p:cNvSpPr>
          <p:nvPr/>
        </p:nvSpPr>
        <p:spPr bwMode="auto">
          <a:xfrm>
            <a:off x="4851400" y="5491163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en-US" altLang="zh-CN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6" grpId="0"/>
      <p:bldP spid="195597" grpId="0"/>
      <p:bldP spid="195598" grpId="0"/>
      <p:bldP spid="19559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42950" y="10525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字符串比较</a:t>
            </a:r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1146175" y="1795463"/>
            <a:ext cx="60340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给定字符串的内容是否与</a:t>
            </a:r>
            <a:r>
              <a:rPr lang="en-US" altLang="zh-CN"/>
              <a:t>s</a:t>
            </a:r>
            <a:r>
              <a:rPr lang="zh-CN" altLang="en-US"/>
              <a:t>相等</a:t>
            </a:r>
            <a:r>
              <a:rPr lang="en-US" altLang="zh-CN"/>
              <a:t>,</a:t>
            </a:r>
            <a:r>
              <a:rPr lang="zh-CN" altLang="en-US"/>
              <a:t>区分大小写</a:t>
            </a:r>
          </a:p>
          <a:p>
            <a:pPr>
              <a:defRPr/>
            </a:pPr>
            <a:r>
              <a:rPr lang="en-US" altLang="zh-CN"/>
              <a:t>public boolean equals(String s) 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236538" y="2879725"/>
            <a:ext cx="84931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/>
              <a:t>例如：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String s1="hello";</a:t>
            </a:r>
          </a:p>
          <a:p>
            <a:pPr>
              <a:defRPr/>
            </a:pPr>
            <a:r>
              <a:rPr lang="en-US" altLang="zh-CN"/>
              <a:t>	String s2="Hello";</a:t>
            </a:r>
          </a:p>
          <a:p>
            <a:pPr>
              <a:defRPr/>
            </a:pPr>
            <a:r>
              <a:rPr lang="en-US" altLang="zh-CN"/>
              <a:t>	String s3=new String("hello");</a:t>
            </a:r>
          </a:p>
          <a:p>
            <a:pPr>
              <a:defRPr/>
            </a:pPr>
            <a:r>
              <a:rPr lang="en-US" altLang="zh-CN"/>
              <a:t>	</a:t>
            </a:r>
          </a:p>
          <a:p>
            <a:pPr>
              <a:defRPr/>
            </a:pPr>
            <a:r>
              <a:rPr lang="en-US" altLang="zh-CN"/>
              <a:t>	System.out.println(s1.equals(s2)); //</a:t>
            </a:r>
            <a:r>
              <a:rPr lang="zh-CN" altLang="en-US"/>
              <a:t>输出</a:t>
            </a:r>
            <a:r>
              <a:rPr lang="en-US" altLang="zh-CN"/>
              <a:t>false</a:t>
            </a:r>
            <a:r>
              <a:rPr lang="zh-CN" altLang="en-US"/>
              <a:t>，区分大小写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System.out.println(s1.equals(s3)); //</a:t>
            </a:r>
            <a:r>
              <a:rPr lang="zh-CN" altLang="en-US"/>
              <a:t>输出</a:t>
            </a:r>
            <a:r>
              <a:rPr lang="en-US" altLang="zh-CN"/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146175" y="1795463"/>
            <a:ext cx="6338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给定字符串的内容是否与</a:t>
            </a:r>
            <a:r>
              <a:rPr lang="en-US" altLang="zh-CN"/>
              <a:t>s</a:t>
            </a:r>
            <a:r>
              <a:rPr lang="zh-CN" altLang="en-US"/>
              <a:t>相等</a:t>
            </a:r>
            <a:r>
              <a:rPr lang="en-US" altLang="zh-CN"/>
              <a:t>,</a:t>
            </a:r>
            <a:r>
              <a:rPr lang="zh-CN" altLang="en-US"/>
              <a:t>不区分大小写</a:t>
            </a:r>
          </a:p>
          <a:p>
            <a:pPr>
              <a:defRPr/>
            </a:pPr>
            <a:r>
              <a:rPr lang="en-US" altLang="zh-CN"/>
              <a:t>public boolean equalsIgnoreCase(String s) </a:t>
            </a: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742950" y="10525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字符串比较</a:t>
            </a:r>
          </a:p>
        </p:txBody>
      </p:sp>
      <p:sp>
        <p:nvSpPr>
          <p:cNvPr id="198663" name="Rectangle 7"/>
          <p:cNvSpPr>
            <a:spLocks noChangeArrowheads="1"/>
          </p:cNvSpPr>
          <p:nvPr/>
        </p:nvSpPr>
        <p:spPr bwMode="auto">
          <a:xfrm>
            <a:off x="215900" y="2774950"/>
            <a:ext cx="8026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/>
              <a:t>例如：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String s1="hello";</a:t>
            </a:r>
          </a:p>
          <a:p>
            <a:pPr>
              <a:defRPr/>
            </a:pPr>
            <a:r>
              <a:rPr lang="en-US" altLang="zh-CN"/>
              <a:t>	String s2="HELLO";</a:t>
            </a:r>
          </a:p>
          <a:p>
            <a:pPr>
              <a:defRPr/>
            </a:pPr>
            <a:r>
              <a:rPr lang="en-US" altLang="zh-CN"/>
              <a:t>	System.out.println(s1.equals(s2)); //</a:t>
            </a:r>
            <a:r>
              <a:rPr lang="zh-CN" altLang="en-US"/>
              <a:t>输出</a:t>
            </a:r>
            <a:r>
              <a:rPr lang="en-US" altLang="zh-CN"/>
              <a:t>false</a:t>
            </a:r>
          </a:p>
          <a:p>
            <a:pPr>
              <a:defRPr/>
            </a:pPr>
            <a:r>
              <a:rPr lang="en-US" altLang="zh-CN"/>
              <a:t>	System.out.println(s1.equalsIgnoreCase(s2)); //</a:t>
            </a:r>
            <a:r>
              <a:rPr lang="zh-CN" altLang="en-US"/>
              <a:t>输出</a:t>
            </a:r>
            <a:r>
              <a:rPr lang="en-US" altLang="zh-CN"/>
              <a:t>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146175" y="1795463"/>
            <a:ext cx="74961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给定字符串是否以</a:t>
            </a:r>
            <a:r>
              <a:rPr lang="en-US" altLang="zh-CN"/>
              <a:t>prefix</a:t>
            </a:r>
            <a:r>
              <a:rPr lang="zh-CN" altLang="en-US"/>
              <a:t>开始</a:t>
            </a:r>
          </a:p>
          <a:p>
            <a:pPr>
              <a:defRPr/>
            </a:pPr>
            <a:r>
              <a:rPr lang="en-US" altLang="zh-CN"/>
              <a:t>public boolean startsWith(String prefix) </a:t>
            </a:r>
          </a:p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给定字符串的从</a:t>
            </a:r>
            <a:r>
              <a:rPr lang="en-US" altLang="zh-CN"/>
              <a:t>toffset </a:t>
            </a:r>
            <a:r>
              <a:rPr lang="zh-CN" altLang="en-US"/>
              <a:t>处开始的子串是否以</a:t>
            </a:r>
            <a:r>
              <a:rPr lang="en-US" altLang="zh-CN"/>
              <a:t>prefix</a:t>
            </a:r>
            <a:r>
              <a:rPr lang="zh-CN" altLang="en-US"/>
              <a:t>开始 </a:t>
            </a:r>
          </a:p>
          <a:p>
            <a:pPr>
              <a:defRPr/>
            </a:pPr>
            <a:r>
              <a:rPr lang="en-US" altLang="zh-CN"/>
              <a:t>public boolean startsWith(String prefix, int toffset) 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742950" y="10525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字符串比较</a:t>
            </a:r>
          </a:p>
        </p:txBody>
      </p:sp>
      <p:sp>
        <p:nvSpPr>
          <p:cNvPr id="197639" name="Rectangle 7"/>
          <p:cNvSpPr>
            <a:spLocks noChangeArrowheads="1"/>
          </p:cNvSpPr>
          <p:nvPr/>
        </p:nvSpPr>
        <p:spPr bwMode="auto">
          <a:xfrm>
            <a:off x="215900" y="3392488"/>
            <a:ext cx="73406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/>
              <a:t>例如：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String s1="hello world";</a:t>
            </a:r>
          </a:p>
          <a:p>
            <a:pPr>
              <a:defRPr/>
            </a:pPr>
            <a:r>
              <a:rPr lang="en-US" altLang="zh-CN"/>
              <a:t>	String s2="hello";</a:t>
            </a:r>
          </a:p>
          <a:p>
            <a:pPr>
              <a:defRPr/>
            </a:pPr>
            <a:r>
              <a:rPr lang="en-US" altLang="zh-CN"/>
              <a:t>	String s3="world";</a:t>
            </a:r>
          </a:p>
          <a:p>
            <a:pPr>
              <a:defRPr/>
            </a:pPr>
            <a:r>
              <a:rPr lang="en-US" altLang="zh-CN"/>
              <a:t>	System.out.println(s1.startsWith(s2)); //</a:t>
            </a:r>
            <a:r>
              <a:rPr lang="zh-CN" altLang="en-US"/>
              <a:t>输出</a:t>
            </a:r>
            <a:r>
              <a:rPr lang="en-US" altLang="zh-CN"/>
              <a:t>true</a:t>
            </a:r>
          </a:p>
          <a:p>
            <a:pPr>
              <a:defRPr/>
            </a:pPr>
            <a:r>
              <a:rPr lang="en-US" altLang="zh-CN"/>
              <a:t>	System.out.println(s1.startsWith(s3, 6));//</a:t>
            </a:r>
            <a:r>
              <a:rPr lang="zh-CN" altLang="en-US"/>
              <a:t>输出</a:t>
            </a:r>
            <a:r>
              <a:rPr lang="en-US" altLang="zh-CN"/>
              <a:t>true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4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99" name="Rectangle 130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4101" name="Rectangle 116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Rectangle 118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3" name="Text Box 119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4104" name="Text Box 120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4105" name="Rectangle 121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6" name="Text Box 124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07" name="Text Box 129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4108" name="Text Box 131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4109" name="Text Box 135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4110" name="Rectangle 136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11" name="Rectangle 138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2" name="Text Box 139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13" name="Rectangle 143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4" name="Text Box 144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15" name="Rectangle 122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6" name="Rectangle 123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17" name="AutoShape 151"/>
          <p:cNvSpPr>
            <a:spLocks noChangeArrowheads="1"/>
          </p:cNvSpPr>
          <p:nvPr/>
        </p:nvSpPr>
        <p:spPr bwMode="auto">
          <a:xfrm>
            <a:off x="7921625" y="161448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118" name="Rectangle 161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9" name="Rectangle 162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0" name="Rectangle 163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1" name="Text Box 164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122" name="Text Box 165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4123" name="Text Box 166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4124" name="Rectangle 167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5" name="Text Box 168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4126" name="Rectangle 169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146175" y="1795463"/>
            <a:ext cx="5038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给定字符串是否以</a:t>
            </a:r>
            <a:r>
              <a:rPr lang="en-US" altLang="zh-CN"/>
              <a:t>suffix</a:t>
            </a:r>
            <a:r>
              <a:rPr lang="zh-CN" altLang="en-US"/>
              <a:t>结尾</a:t>
            </a:r>
          </a:p>
          <a:p>
            <a:pPr>
              <a:defRPr/>
            </a:pPr>
            <a:r>
              <a:rPr lang="en-US" altLang="zh-CN"/>
              <a:t>public boolean endsWith(String suffix)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42950" y="10525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字符串比较</a:t>
            </a:r>
          </a:p>
        </p:txBody>
      </p:sp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233363" y="2754313"/>
            <a:ext cx="860742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lang="zh-CN" altLang="en-US"/>
              <a:t>例如：</a:t>
            </a:r>
          </a:p>
          <a:p>
            <a:pPr indent="266700">
              <a:defRPr/>
            </a:pPr>
            <a:r>
              <a:rPr lang="zh-CN" altLang="en-US"/>
              <a:t>	</a:t>
            </a:r>
            <a:r>
              <a:rPr lang="en-US" altLang="zh-CN"/>
              <a:t>String s1="hello world";</a:t>
            </a:r>
          </a:p>
          <a:p>
            <a:pPr indent="266700">
              <a:defRPr/>
            </a:pPr>
            <a:r>
              <a:rPr lang="en-US" altLang="zh-CN"/>
              <a:t>	String s2="";</a:t>
            </a:r>
          </a:p>
          <a:p>
            <a:pPr indent="266700">
              <a:defRPr/>
            </a:pPr>
            <a:r>
              <a:rPr lang="en-US" altLang="zh-CN"/>
              <a:t>	String s3="world";</a:t>
            </a:r>
          </a:p>
          <a:p>
            <a:pPr indent="266700">
              <a:defRPr/>
            </a:pPr>
            <a:r>
              <a:rPr lang="en-US" altLang="zh-CN"/>
              <a:t>        System.out.println(s1.endsWith(s2)); //</a:t>
            </a:r>
            <a:r>
              <a:rPr lang="zh-CN" altLang="en-US"/>
              <a:t>输出</a:t>
            </a:r>
            <a:r>
              <a:rPr lang="en-US" altLang="zh-CN"/>
              <a:t>true</a:t>
            </a:r>
          </a:p>
          <a:p>
            <a:pPr indent="266700">
              <a:defRPr/>
            </a:pPr>
            <a:r>
              <a:rPr lang="en-US" altLang="zh-CN"/>
              <a:t>        System.out.println(s1.endsWith(s3)); //</a:t>
            </a:r>
            <a:r>
              <a:rPr lang="zh-CN" altLang="en-US"/>
              <a:t>输出</a:t>
            </a:r>
            <a:r>
              <a:rPr lang="en-US" altLang="zh-CN"/>
              <a:t>true</a:t>
            </a:r>
          </a:p>
          <a:p>
            <a:pPr indent="266700">
              <a:defRPr/>
            </a:pPr>
            <a:r>
              <a:rPr lang="en-US" altLang="zh-CN"/>
              <a:t>        System.out.println(s1.endsWith("world!"));//</a:t>
            </a:r>
            <a:r>
              <a:rPr lang="zh-CN" altLang="en-US"/>
              <a:t>输出</a:t>
            </a:r>
            <a:r>
              <a:rPr lang="en-US" altLang="zh-CN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330200" y="1004888"/>
            <a:ext cx="8489950" cy="541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dirty="0"/>
              <a:t>//</a:t>
            </a:r>
            <a:r>
              <a:rPr lang="zh-CN" altLang="en-US" dirty="0"/>
              <a:t>程序</a:t>
            </a:r>
            <a:r>
              <a:rPr lang="en-US" altLang="zh-CN" dirty="0"/>
              <a:t>5-5 TestEquals.java</a:t>
            </a:r>
          </a:p>
          <a:p>
            <a:pPr>
              <a:defRPr/>
            </a:pPr>
            <a:r>
              <a:rPr lang="en-US" altLang="zh-CN" sz="1400" dirty="0"/>
              <a:t>class </a:t>
            </a:r>
            <a:r>
              <a:rPr lang="en-US" altLang="zh-CN" sz="1400" dirty="0" err="1"/>
              <a:t>TestClass</a:t>
            </a:r>
            <a:r>
              <a:rPr lang="en-US" altLang="zh-CN" sz="1400" dirty="0"/>
              <a:t> {</a:t>
            </a:r>
          </a:p>
          <a:p>
            <a:pPr>
              <a:defRPr/>
            </a:pPr>
            <a:r>
              <a:rPr lang="en-US" altLang="zh-CN" sz="1400" dirty="0"/>
              <a:t>	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x = 1;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  <a:p>
            <a:pPr>
              <a:defRPr/>
            </a:pPr>
            <a:r>
              <a:rPr lang="en-US" altLang="zh-CN" sz="1400" dirty="0"/>
              <a:t>class </a:t>
            </a:r>
            <a:r>
              <a:rPr lang="en-US" altLang="zh-CN" sz="1400" dirty="0" err="1"/>
              <a:t>TestEquals</a:t>
            </a:r>
            <a:r>
              <a:rPr lang="en-US" altLang="zh-CN" sz="1400" dirty="0"/>
              <a:t> {</a:t>
            </a:r>
          </a:p>
          <a:p>
            <a:pPr>
              <a:defRPr/>
            </a:pPr>
            <a:r>
              <a:rPr lang="en-US" altLang="zh-CN" sz="1400" dirty="0"/>
              <a:t>	public static void main(String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[]) {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TestClass</a:t>
            </a:r>
            <a:r>
              <a:rPr lang="en-US" altLang="zh-CN" sz="1400" dirty="0"/>
              <a:t> one = new </a:t>
            </a:r>
            <a:r>
              <a:rPr lang="en-US" altLang="zh-CN" sz="1400" dirty="0" err="1"/>
              <a:t>TestClass</a:t>
            </a:r>
            <a:r>
              <a:rPr lang="en-US" altLang="zh-CN" sz="1400" dirty="0"/>
              <a:t> ();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TestClass</a:t>
            </a:r>
            <a:r>
              <a:rPr lang="en-US" altLang="zh-CN" sz="1400" dirty="0"/>
              <a:t> two = new </a:t>
            </a:r>
            <a:r>
              <a:rPr lang="en-US" altLang="zh-CN" sz="1400" dirty="0" err="1"/>
              <a:t>TestClass</a:t>
            </a:r>
            <a:r>
              <a:rPr lang="en-US" altLang="zh-CN" sz="1400" dirty="0"/>
              <a:t> ();</a:t>
            </a:r>
          </a:p>
          <a:p>
            <a:pPr>
              <a:defRPr/>
            </a:pPr>
            <a:r>
              <a:rPr lang="en-US" altLang="zh-CN" sz="1400" dirty="0"/>
              <a:t>		String a1, a2, a3 = "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", a4 = "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";</a:t>
            </a:r>
          </a:p>
          <a:p>
            <a:pPr>
              <a:defRPr/>
            </a:pPr>
            <a:r>
              <a:rPr lang="en-US" altLang="zh-CN" sz="1400" dirty="0"/>
              <a:t>		a1 = new String("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");</a:t>
            </a:r>
          </a:p>
          <a:p>
            <a:pPr>
              <a:defRPr/>
            </a:pPr>
            <a:r>
              <a:rPr lang="en-US" altLang="zh-CN" sz="1400" dirty="0"/>
              <a:t>		a2 = new String("</a:t>
            </a:r>
            <a:r>
              <a:rPr lang="en-US" altLang="zh-CN" sz="1400" dirty="0" err="1"/>
              <a:t>abc</a:t>
            </a:r>
            <a:r>
              <a:rPr lang="en-US" altLang="zh-CN" sz="1400" dirty="0"/>
              <a:t>");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("a1.equals(a2)</a:t>
            </a:r>
            <a:r>
              <a:rPr lang="zh-CN" altLang="en-US" sz="1400" dirty="0"/>
              <a:t>是</a:t>
            </a:r>
            <a:r>
              <a:rPr lang="en-US" altLang="zh-CN" sz="1400" dirty="0"/>
              <a:t>" + (a1.equals(a2)));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________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("a1==a2</a:t>
            </a:r>
            <a:r>
              <a:rPr lang="zh-CN" altLang="en-US" sz="1400" dirty="0"/>
              <a:t>是</a:t>
            </a:r>
            <a:r>
              <a:rPr lang="en-US" altLang="zh-CN" sz="1400" dirty="0"/>
              <a:t>" + (a1 == a2));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________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("a1.equals(a3)</a:t>
            </a:r>
            <a:r>
              <a:rPr lang="zh-CN" altLang="en-US" sz="1400" dirty="0"/>
              <a:t>是</a:t>
            </a:r>
            <a:r>
              <a:rPr lang="en-US" altLang="zh-CN" sz="1400" dirty="0"/>
              <a:t>" + (a1.equals(a3)));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_________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("a1==a3</a:t>
            </a:r>
            <a:r>
              <a:rPr lang="zh-CN" altLang="en-US" sz="1400" dirty="0"/>
              <a:t>是</a:t>
            </a:r>
            <a:r>
              <a:rPr lang="en-US" altLang="zh-CN" sz="1400" dirty="0"/>
              <a:t>" + (a1 == a3));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_________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("a3.equals(a4)</a:t>
            </a:r>
            <a:r>
              <a:rPr lang="zh-CN" altLang="en-US" sz="1400" dirty="0"/>
              <a:t>是</a:t>
            </a:r>
            <a:r>
              <a:rPr lang="en-US" altLang="zh-CN" sz="1400" dirty="0"/>
              <a:t>" + (a3.equals(a4)));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_________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("a3==a4</a:t>
            </a:r>
            <a:r>
              <a:rPr lang="zh-CN" altLang="en-US" sz="1400" dirty="0"/>
              <a:t>是</a:t>
            </a:r>
            <a:r>
              <a:rPr lang="en-US" altLang="zh-CN" sz="1400" dirty="0"/>
              <a:t>" + (a3 == a4));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_________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(“</a:t>
            </a:r>
            <a:r>
              <a:rPr lang="en-US" altLang="zh-CN" sz="1400" dirty="0" err="1"/>
              <a:t>one.equals</a:t>
            </a:r>
            <a:r>
              <a:rPr lang="en-US" altLang="zh-CN" sz="1400" dirty="0"/>
              <a:t>(two)</a:t>
            </a:r>
            <a:r>
              <a:rPr lang="zh-CN" altLang="en-US" sz="1400" dirty="0"/>
              <a:t>是</a:t>
            </a:r>
            <a:r>
              <a:rPr lang="en-US" altLang="zh-CN" sz="1400" dirty="0"/>
              <a:t>" + (</a:t>
            </a:r>
            <a:r>
              <a:rPr lang="en-US" altLang="zh-CN" sz="1400" dirty="0" err="1"/>
              <a:t>one.equals</a:t>
            </a:r>
            <a:r>
              <a:rPr lang="en-US" altLang="zh-CN" sz="1400" dirty="0"/>
              <a:t>(two)));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________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("One==Two</a:t>
            </a:r>
            <a:r>
              <a:rPr lang="zh-CN" altLang="en-US" sz="1400" dirty="0"/>
              <a:t>是</a:t>
            </a:r>
            <a:r>
              <a:rPr lang="en-US" altLang="zh-CN" sz="1400" dirty="0"/>
              <a:t>" + (one == two));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___________</a:t>
            </a:r>
          </a:p>
          <a:p>
            <a:pPr>
              <a:defRPr/>
            </a:pPr>
            <a:r>
              <a:rPr lang="en-US" altLang="zh-CN" sz="1400" dirty="0"/>
              <a:t>		One = Two; 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赋值后，</a:t>
            </a:r>
            <a:r>
              <a:rPr lang="en-US" altLang="zh-CN" sz="1400" dirty="0" err="1"/>
              <a:t>One.equals</a:t>
            </a:r>
            <a:r>
              <a:rPr lang="en-US" altLang="zh-CN" sz="1400" dirty="0"/>
              <a:t>(Two)</a:t>
            </a:r>
            <a:r>
              <a:rPr lang="zh-CN" altLang="en-US" sz="1400" dirty="0"/>
              <a:t>是</a:t>
            </a:r>
            <a:r>
              <a:rPr lang="en-US" altLang="zh-CN" sz="1400" dirty="0"/>
              <a:t>" + (</a:t>
            </a:r>
            <a:r>
              <a:rPr lang="en-US" altLang="zh-CN" sz="1400" dirty="0" err="1"/>
              <a:t>one.equals</a:t>
            </a:r>
            <a:r>
              <a:rPr lang="en-US" altLang="zh-CN" sz="1400" dirty="0"/>
              <a:t>(two)));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</a:t>
            </a:r>
          </a:p>
          <a:p>
            <a:pPr>
              <a:defRPr/>
            </a:pPr>
            <a:r>
              <a:rPr lang="en-US" altLang="zh-CN" sz="1400" dirty="0"/>
              <a:t>		</a:t>
            </a:r>
            <a:r>
              <a:rPr lang="en-US" altLang="zh-CN" sz="1400" dirty="0" err="1"/>
              <a:t>System.out.println</a:t>
            </a:r>
            <a:r>
              <a:rPr lang="en-US" altLang="zh-CN" sz="1400" dirty="0"/>
              <a:t>("</a:t>
            </a:r>
            <a:r>
              <a:rPr lang="zh-CN" altLang="en-US" sz="1400" dirty="0"/>
              <a:t>赋值后，</a:t>
            </a:r>
            <a:r>
              <a:rPr lang="en-US" altLang="zh-CN" sz="1400" dirty="0"/>
              <a:t>One==Two</a:t>
            </a:r>
            <a:r>
              <a:rPr lang="zh-CN" altLang="en-US" sz="1400" dirty="0"/>
              <a:t>是</a:t>
            </a:r>
            <a:r>
              <a:rPr lang="en-US" altLang="zh-CN" sz="1400" dirty="0"/>
              <a:t>" </a:t>
            </a:r>
            <a:r>
              <a:rPr lang="en-US" altLang="zh-CN" sz="1400"/>
              <a:t>+ (one == two</a:t>
            </a:r>
            <a:r>
              <a:rPr lang="en-US" altLang="zh-CN" sz="1400" dirty="0"/>
              <a:t>)); //</a:t>
            </a:r>
            <a:r>
              <a:rPr lang="zh-CN" altLang="en-US" sz="1400" dirty="0"/>
              <a:t>输出</a:t>
            </a:r>
            <a:r>
              <a:rPr lang="en-US" altLang="zh-CN" sz="1400" dirty="0"/>
              <a:t>________</a:t>
            </a:r>
          </a:p>
          <a:p>
            <a:pPr>
              <a:defRPr/>
            </a:pPr>
            <a:r>
              <a:rPr lang="en-US" altLang="zh-CN" sz="1400" dirty="0"/>
              <a:t>	}</a:t>
            </a:r>
          </a:p>
          <a:p>
            <a:pPr>
              <a:defRPr/>
            </a:pPr>
            <a:r>
              <a:rPr lang="en-US" altLang="zh-CN" sz="1400" dirty="0"/>
              <a:t>}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6780213" y="3457575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12" name="Text Box 8"/>
          <p:cNvSpPr txBox="1">
            <a:spLocks noChangeArrowheads="1"/>
          </p:cNvSpPr>
          <p:nvPr/>
        </p:nvSpPr>
        <p:spPr bwMode="auto">
          <a:xfrm>
            <a:off x="6021388" y="3690938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0713" name="Text Box 9"/>
          <p:cNvSpPr txBox="1">
            <a:spLocks noChangeArrowheads="1"/>
          </p:cNvSpPr>
          <p:nvPr/>
        </p:nvSpPr>
        <p:spPr bwMode="auto">
          <a:xfrm>
            <a:off x="6780213" y="3892550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14" name="Text Box 10"/>
          <p:cNvSpPr txBox="1">
            <a:spLocks noChangeArrowheads="1"/>
          </p:cNvSpPr>
          <p:nvPr/>
        </p:nvSpPr>
        <p:spPr bwMode="auto">
          <a:xfrm>
            <a:off x="6021388" y="4125913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0715" name="Text Box 11"/>
          <p:cNvSpPr txBox="1">
            <a:spLocks noChangeArrowheads="1"/>
          </p:cNvSpPr>
          <p:nvPr/>
        </p:nvSpPr>
        <p:spPr bwMode="auto">
          <a:xfrm>
            <a:off x="6780213" y="4325938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16" name="Text Box 12"/>
          <p:cNvSpPr txBox="1">
            <a:spLocks noChangeArrowheads="1"/>
          </p:cNvSpPr>
          <p:nvPr/>
        </p:nvSpPr>
        <p:spPr bwMode="auto">
          <a:xfrm>
            <a:off x="6056313" y="4537075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17" name="Text Box 13"/>
          <p:cNvSpPr txBox="1">
            <a:spLocks noChangeArrowheads="1"/>
          </p:cNvSpPr>
          <p:nvPr/>
        </p:nvSpPr>
        <p:spPr bwMode="auto">
          <a:xfrm>
            <a:off x="7370763" y="4738688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0718" name="Text Box 14"/>
          <p:cNvSpPr txBox="1">
            <a:spLocks noChangeArrowheads="1"/>
          </p:cNvSpPr>
          <p:nvPr/>
        </p:nvSpPr>
        <p:spPr bwMode="auto">
          <a:xfrm>
            <a:off x="6691313" y="4962525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8040688" y="5375275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200720" name="Text Box 16"/>
          <p:cNvSpPr txBox="1">
            <a:spLocks noChangeArrowheads="1"/>
          </p:cNvSpPr>
          <p:nvPr/>
        </p:nvSpPr>
        <p:spPr bwMode="auto">
          <a:xfrm>
            <a:off x="7326313" y="5608638"/>
            <a:ext cx="638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600" b="1">
                <a:solidFill>
                  <a:srgbClr val="FF000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/>
      <p:bldP spid="200712" grpId="0"/>
      <p:bldP spid="200713" grpId="0"/>
      <p:bldP spid="200714" grpId="0"/>
      <p:bldP spid="200715" grpId="0"/>
      <p:bldP spid="200716" grpId="0"/>
      <p:bldP spid="200717" grpId="0"/>
      <p:bldP spid="200718" grpId="0"/>
      <p:bldP spid="200719" grpId="0"/>
      <p:bldP spid="2007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146175" y="1795463"/>
            <a:ext cx="4892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采用</a:t>
            </a:r>
            <a:r>
              <a:rPr lang="en-US" altLang="zh-CN"/>
              <a:t>"+"</a:t>
            </a:r>
            <a:r>
              <a:rPr lang="zh-CN" altLang="en-US"/>
              <a:t>运算符或使用</a:t>
            </a:r>
            <a:r>
              <a:rPr lang="en-US" altLang="zh-CN"/>
              <a:t>concat()</a:t>
            </a:r>
            <a:r>
              <a:rPr lang="zh-CN" altLang="en-US"/>
              <a:t>方法 </a:t>
            </a:r>
          </a:p>
          <a:p>
            <a:pPr>
              <a:defRPr/>
            </a:pPr>
            <a:r>
              <a:rPr lang="en-US" altLang="zh-CN"/>
              <a:t>public String concat(String str) 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742950" y="10525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字符串连接</a:t>
            </a: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230188" y="2795588"/>
            <a:ext cx="8148637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>
              <a:defRPr/>
            </a:pPr>
            <a:r>
              <a:rPr lang="zh-CN" altLang="en-US"/>
              <a:t>例如：</a:t>
            </a:r>
          </a:p>
          <a:p>
            <a:pPr indent="266700">
              <a:defRPr/>
            </a:pPr>
            <a:r>
              <a:rPr lang="zh-CN" altLang="en-US"/>
              <a:t>	</a:t>
            </a:r>
            <a:r>
              <a:rPr lang="en-US" altLang="zh-CN"/>
              <a:t>String s1=new String("ABC");</a:t>
            </a:r>
          </a:p>
          <a:p>
            <a:pPr indent="266700">
              <a:defRPr/>
            </a:pPr>
            <a:r>
              <a:rPr lang="en-US" altLang="zh-CN"/>
              <a:t>        String s2=new String("EDF");</a:t>
            </a:r>
          </a:p>
          <a:p>
            <a:pPr indent="266700">
              <a:defRPr/>
            </a:pPr>
            <a:r>
              <a:rPr lang="en-US" altLang="zh-CN"/>
              <a:t>        s1=s1+s2;                      //</a:t>
            </a:r>
            <a:r>
              <a:rPr lang="zh-CN" altLang="en-US"/>
              <a:t>用</a:t>
            </a:r>
            <a:r>
              <a:rPr lang="en-US" altLang="zh-CN"/>
              <a:t>+</a:t>
            </a:r>
            <a:r>
              <a:rPr lang="zh-CN" altLang="en-US"/>
              <a:t>连接</a:t>
            </a:r>
          </a:p>
          <a:p>
            <a:pPr indent="266700">
              <a:defRPr/>
            </a:pPr>
            <a:r>
              <a:rPr lang="zh-CN" altLang="en-US"/>
              <a:t>        </a:t>
            </a:r>
            <a:r>
              <a:rPr lang="en-US" altLang="zh-CN"/>
              <a:t>System.out.println(s1);  //</a:t>
            </a:r>
            <a:r>
              <a:rPr lang="zh-CN" altLang="en-US"/>
              <a:t>输出</a:t>
            </a:r>
            <a:r>
              <a:rPr lang="en-US" altLang="zh-CN"/>
              <a:t>"ABCEDF"</a:t>
            </a:r>
          </a:p>
          <a:p>
            <a:pPr indent="266700">
              <a:defRPr/>
            </a:pPr>
            <a:r>
              <a:rPr lang="en-US" altLang="zh-CN"/>
              <a:t>        String s3=s1.concat(s2);//</a:t>
            </a:r>
            <a:r>
              <a:rPr lang="zh-CN" altLang="en-US"/>
              <a:t>用</a:t>
            </a:r>
            <a:r>
              <a:rPr lang="en-US" altLang="zh-CN"/>
              <a:t>concat</a:t>
            </a:r>
            <a:r>
              <a:rPr lang="zh-CN" altLang="en-US"/>
              <a:t>连接，效果与</a:t>
            </a:r>
            <a:r>
              <a:rPr lang="en-US" altLang="zh-CN"/>
              <a:t>"+"</a:t>
            </a:r>
            <a:r>
              <a:rPr lang="zh-CN" altLang="en-US"/>
              <a:t>一样</a:t>
            </a:r>
          </a:p>
          <a:p>
            <a:pPr indent="266700">
              <a:defRPr/>
            </a:pPr>
            <a:r>
              <a:rPr lang="zh-CN" altLang="en-US"/>
              <a:t>        </a:t>
            </a:r>
            <a:r>
              <a:rPr lang="en-US" altLang="zh-CN"/>
              <a:t>System.out.println(s3);  //</a:t>
            </a:r>
            <a:r>
              <a:rPr lang="zh-CN" altLang="en-US"/>
              <a:t>输出</a:t>
            </a:r>
            <a:r>
              <a:rPr lang="en-US" altLang="zh-CN"/>
              <a:t>"ABCEDFEDF"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146175" y="1717675"/>
            <a:ext cx="6764338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返回从</a:t>
            </a:r>
            <a:r>
              <a:rPr lang="en-US" altLang="zh-CN"/>
              <a:t>beginIndex</a:t>
            </a:r>
            <a:r>
              <a:rPr lang="zh-CN" altLang="en-US"/>
              <a:t>开始到结尾的子串 </a:t>
            </a:r>
          </a:p>
          <a:p>
            <a:pPr>
              <a:defRPr/>
            </a:pPr>
            <a:r>
              <a:rPr lang="en-US" altLang="zh-CN"/>
              <a:t>public String substring(int beginIndex)</a:t>
            </a:r>
          </a:p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返回从</a:t>
            </a:r>
            <a:r>
              <a:rPr lang="en-US" altLang="zh-CN"/>
              <a:t>beginIndex</a:t>
            </a:r>
            <a:r>
              <a:rPr lang="zh-CN" altLang="en-US"/>
              <a:t>至</a:t>
            </a:r>
            <a:r>
              <a:rPr lang="en-US" altLang="zh-CN"/>
              <a:t>endIndex</a:t>
            </a:r>
            <a:r>
              <a:rPr lang="zh-CN" altLang="en-US"/>
              <a:t>为止的子串 </a:t>
            </a:r>
          </a:p>
          <a:p>
            <a:pPr>
              <a:defRPr/>
            </a:pPr>
            <a:r>
              <a:rPr lang="en-US" altLang="zh-CN"/>
              <a:t>public String substring(int beginIndex, int endIndex) 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742950" y="10525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rgbClr val="00FF00"/>
              </a:buClr>
              <a:buFont typeface="Wingdings" charset="0"/>
              <a:buChar char="v"/>
              <a:defRPr/>
            </a:pPr>
            <a:r>
              <a:rPr lang="zh-CN" altLang="en-US" sz="2800">
                <a:ea typeface="黑体" charset="0"/>
                <a:cs typeface="黑体" charset="0"/>
              </a:rPr>
              <a:t>字符串截取子串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236538" y="3117850"/>
            <a:ext cx="8713787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lang="zh-CN" altLang="en-US"/>
              <a:t>例如：</a:t>
            </a:r>
          </a:p>
          <a:p>
            <a:pPr indent="266700">
              <a:defRPr/>
            </a:pPr>
            <a:r>
              <a:rPr lang="zh-CN" altLang="en-US"/>
              <a:t>	</a:t>
            </a:r>
            <a:r>
              <a:rPr lang="en-US" altLang="zh-CN"/>
              <a:t>String s1=new String("ABCDEF");</a:t>
            </a:r>
          </a:p>
          <a:p>
            <a:pPr indent="266700">
              <a:defRPr/>
            </a:pPr>
            <a:r>
              <a:rPr lang="en-US" altLang="zh-CN"/>
              <a:t>	String s2;</a:t>
            </a:r>
          </a:p>
          <a:p>
            <a:pPr indent="266700">
              <a:defRPr/>
            </a:pPr>
            <a:r>
              <a:rPr lang="en-US" altLang="zh-CN"/>
              <a:t>	s2= s1.substring(1);</a:t>
            </a:r>
          </a:p>
          <a:p>
            <a:pPr indent="266700">
              <a:defRPr/>
            </a:pPr>
            <a:r>
              <a:rPr lang="en-US" altLang="zh-CN"/>
              <a:t>        System.out.println(s2); //</a:t>
            </a:r>
            <a:r>
              <a:rPr lang="zh-CN" altLang="en-US"/>
              <a:t>输出</a:t>
            </a:r>
            <a:r>
              <a:rPr lang="en-US" altLang="zh-CN"/>
              <a:t>"BCDEF"</a:t>
            </a:r>
          </a:p>
          <a:p>
            <a:pPr indent="266700">
              <a:defRPr/>
            </a:pPr>
            <a:r>
              <a:rPr lang="en-US" altLang="zh-CN"/>
              <a:t>        System.out.println(s1.substring(1,3)); //</a:t>
            </a:r>
            <a:r>
              <a:rPr lang="zh-CN" altLang="en-US"/>
              <a:t>输出</a:t>
            </a:r>
            <a:r>
              <a:rPr lang="en-US" altLang="zh-CN"/>
              <a:t>"BCD"</a:t>
            </a:r>
          </a:p>
          <a:p>
            <a:pPr indent="266700">
              <a:defRPr/>
            </a:pPr>
            <a:r>
              <a:rPr lang="en-US" altLang="zh-CN"/>
              <a:t>	System.out.println(s1.substring(-1));//</a:t>
            </a:r>
            <a:r>
              <a:rPr lang="zh-CN" altLang="en-US"/>
              <a:t>出错，抛出索引异常</a:t>
            </a:r>
          </a:p>
          <a:p>
            <a:pPr indent="266700">
              <a:defRPr/>
            </a:pPr>
            <a:r>
              <a:rPr lang="zh-CN" altLang="en-US"/>
              <a:t>	</a:t>
            </a:r>
            <a:r>
              <a:rPr lang="en-US" altLang="zh-CN"/>
              <a:t>System.out.println(s1.substring(1, 7));//</a:t>
            </a:r>
            <a:r>
              <a:rPr lang="zh-CN" altLang="en-US"/>
              <a:t>出错，抛出索引异常</a:t>
            </a:r>
          </a:p>
          <a:p>
            <a:pPr indent="266700">
              <a:defRPr/>
            </a:pPr>
            <a:r>
              <a:rPr lang="zh-CN" altLang="en-US"/>
              <a:t>        </a:t>
            </a:r>
            <a:r>
              <a:rPr lang="en-US" altLang="zh-CN"/>
              <a:t>System.out.println(s1.substring(4, 3));//</a:t>
            </a:r>
            <a:r>
              <a:rPr lang="zh-CN" altLang="en-US"/>
              <a:t>出错，抛出索引异常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742950" y="10525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字符串查找</a:t>
            </a:r>
          </a:p>
        </p:txBody>
      </p:sp>
      <p:graphicFrame>
        <p:nvGraphicFramePr>
          <p:cNvPr id="203959" name="Group 183"/>
          <p:cNvGraphicFramePr>
            <a:graphicFrameLocks noGrp="1"/>
          </p:cNvGraphicFramePr>
          <p:nvPr>
            <p:ph idx="1"/>
          </p:nvPr>
        </p:nvGraphicFramePr>
        <p:xfrm>
          <a:off x="587375" y="1612900"/>
          <a:ext cx="8196263" cy="4791073"/>
        </p:xfrm>
        <a:graphic>
          <a:graphicData uri="http://schemas.openxmlformats.org/drawingml/2006/table">
            <a:tbl>
              <a:tblPr/>
              <a:tblGrid>
                <a:gridCol w="3021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9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5-3 String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类的字符串查找方法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方法定义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功能说明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 charAt(int index)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返回在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位置的字符，须满足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0≤index≤length()-1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，否则抛出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IndexOutOfBoundsException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2"/>
                          <a:ea typeface="宋体" pitchFamily="2" charset="-122"/>
                        </a:rPr>
                        <a:t>异常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5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indexOf(int ch)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返回字符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在字符串中第一次出现的位置，若未出现，则返回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indexOf(int ch, int fromIndex)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开始字符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在字符串中第一次出现的位置，若未出现，则返回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lastIndexOf(int ch)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返回字符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在字符串中从后往前第一次出现的位置，若未出现，则返回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lastIndexOf(int ch, int fromIndex)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返回字符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往前第一次出现的位置，若未出现，则返回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indexOf(String str)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若能在字符串找到某个子串与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indexOf(String str, int fromIndex)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在字符串中从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开始若能找到某个子串与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7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lastIndexOf(String str)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若能在字符串中从后往前找到某个子串与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08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lastIndexOf(String str, int fromIndex)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若能在字符串中从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fromIndex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开始往前找到某个子串与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完全相同，则返回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的首字符在字符串中第一次出现的位置，否则返回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-1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205885" name="Rectangle 61"/>
          <p:cNvSpPr>
            <a:spLocks noChangeArrowheads="1"/>
          </p:cNvSpPr>
          <p:nvPr/>
        </p:nvSpPr>
        <p:spPr bwMode="auto">
          <a:xfrm>
            <a:off x="855663" y="811213"/>
            <a:ext cx="7537450" cy="556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>
              <a:defRPr/>
            </a:pPr>
            <a:r>
              <a:rPr lang="zh-CN" altLang="en-US"/>
              <a:t>例如：</a:t>
            </a:r>
          </a:p>
          <a:p>
            <a:pPr indent="266700">
              <a:defRPr/>
            </a:pPr>
            <a:r>
              <a:rPr lang="zh-CN" altLang="en-US"/>
              <a:t>	</a:t>
            </a:r>
            <a:r>
              <a:rPr lang="en-US" altLang="zh-CN"/>
              <a:t>String s1=new String("ABCEDCF");</a:t>
            </a:r>
          </a:p>
          <a:p>
            <a:pPr indent="266700">
              <a:defRPr/>
            </a:pPr>
            <a:r>
              <a:rPr lang="en-US" altLang="zh-CN"/>
              <a:t>        System.out.println(s1.charAt(1)); //</a:t>
            </a:r>
            <a:r>
              <a:rPr lang="zh-CN" altLang="en-US"/>
              <a:t>输出</a:t>
            </a:r>
            <a:r>
              <a:rPr lang="en-US" altLang="zh-CN"/>
              <a:t>B</a:t>
            </a:r>
          </a:p>
          <a:p>
            <a:pPr indent="266700">
              <a:defRPr/>
            </a:pPr>
            <a:r>
              <a:rPr lang="en-US" altLang="zh-CN"/>
              <a:t>        System.out.println(s1.indexOf('C'));//</a:t>
            </a:r>
            <a:r>
              <a:rPr lang="zh-CN" altLang="en-US"/>
              <a:t>输出</a:t>
            </a:r>
            <a:r>
              <a:rPr lang="en-US" altLang="zh-CN"/>
              <a:t>2</a:t>
            </a:r>
          </a:p>
          <a:p>
            <a:pPr indent="266700">
              <a:defRPr/>
            </a:pPr>
            <a:r>
              <a:rPr lang="en-US" altLang="zh-CN"/>
              <a:t>        System.out.println(s1.indexOf('C', 3));//</a:t>
            </a:r>
            <a:r>
              <a:rPr lang="zh-CN" altLang="en-US"/>
              <a:t>输出</a:t>
            </a:r>
            <a:r>
              <a:rPr lang="en-US" altLang="zh-CN"/>
              <a:t>5</a:t>
            </a:r>
          </a:p>
          <a:p>
            <a:pPr indent="266700">
              <a:defRPr/>
            </a:pPr>
            <a:r>
              <a:rPr lang="en-US" altLang="zh-CN"/>
              <a:t>        System.out.println(s1.lastIndexOf('C'));//</a:t>
            </a:r>
            <a:r>
              <a:rPr lang="zh-CN" altLang="en-US"/>
              <a:t>输出</a:t>
            </a:r>
            <a:r>
              <a:rPr lang="en-US" altLang="zh-CN"/>
              <a:t>5</a:t>
            </a:r>
          </a:p>
          <a:p>
            <a:pPr indent="266700">
              <a:defRPr/>
            </a:pPr>
            <a:r>
              <a:rPr lang="en-US" altLang="zh-CN"/>
              <a:t>        System.out.println(s1.lastIndexOf('C', 3));//</a:t>
            </a:r>
            <a:r>
              <a:rPr lang="zh-CN" altLang="en-US"/>
              <a:t>输出</a:t>
            </a:r>
            <a:r>
              <a:rPr lang="en-US" altLang="zh-CN"/>
              <a:t>2</a:t>
            </a:r>
          </a:p>
          <a:p>
            <a:pPr indent="266700">
              <a:defRPr/>
            </a:pPr>
            <a:endParaRPr lang="en-US" altLang="zh-CN"/>
          </a:p>
          <a:p>
            <a:pPr indent="266700">
              <a:defRPr/>
            </a:pPr>
            <a:r>
              <a:rPr lang="zh-CN" altLang="en-US"/>
              <a:t>此外，可以查找某个子串第一次出现的位置，如下： </a:t>
            </a:r>
          </a:p>
          <a:p>
            <a:pPr indent="266700">
              <a:defRPr/>
            </a:pPr>
            <a:r>
              <a:rPr lang="zh-CN" altLang="en-US"/>
              <a:t>	</a:t>
            </a:r>
            <a:r>
              <a:rPr lang="en-US" altLang="zh-CN"/>
              <a:t>String s1="ABCDEFGCDEFG";</a:t>
            </a:r>
          </a:p>
          <a:p>
            <a:pPr indent="266700">
              <a:defRPr/>
            </a:pPr>
            <a:r>
              <a:rPr lang="en-US" altLang="zh-CN"/>
              <a:t>	String s2="CDE";</a:t>
            </a:r>
          </a:p>
          <a:p>
            <a:pPr indent="266700">
              <a:defRPr/>
            </a:pPr>
            <a:r>
              <a:rPr lang="en-US" altLang="zh-CN"/>
              <a:t>	System.out.println(s1.indexOf(s2));//</a:t>
            </a:r>
            <a:r>
              <a:rPr lang="zh-CN" altLang="en-US"/>
              <a:t>输出</a:t>
            </a:r>
            <a:r>
              <a:rPr lang="en-US" altLang="zh-CN"/>
              <a:t>2</a:t>
            </a:r>
          </a:p>
          <a:p>
            <a:pPr indent="266700">
              <a:defRPr/>
            </a:pPr>
            <a:r>
              <a:rPr lang="en-US" altLang="zh-CN"/>
              <a:t>	System.out.println(s1.indexOf(s2, 3));//</a:t>
            </a:r>
            <a:r>
              <a:rPr lang="zh-CN" altLang="en-US"/>
              <a:t>输出</a:t>
            </a:r>
            <a:r>
              <a:rPr lang="en-US" altLang="zh-CN"/>
              <a:t>7</a:t>
            </a:r>
          </a:p>
          <a:p>
            <a:pPr indent="266700">
              <a:defRPr/>
            </a:pPr>
            <a:r>
              <a:rPr lang="en-US" altLang="zh-CN"/>
              <a:t>	System.out.println(s1.lastIndexOf(s2));//</a:t>
            </a:r>
            <a:r>
              <a:rPr lang="zh-CN" altLang="en-US"/>
              <a:t>输出</a:t>
            </a:r>
            <a:r>
              <a:rPr lang="en-US" altLang="zh-CN"/>
              <a:t>7</a:t>
            </a:r>
          </a:p>
          <a:p>
            <a:pPr indent="266700">
              <a:defRPr/>
            </a:pPr>
            <a:r>
              <a:rPr lang="en-US" altLang="zh-CN"/>
              <a:t>	System.out.println(s1.lastIndexOf(s2, 6));//</a:t>
            </a:r>
            <a:r>
              <a:rPr lang="zh-CN" altLang="en-US"/>
              <a:t>输出</a:t>
            </a:r>
            <a:r>
              <a:rPr lang="en-US" altLang="zh-CN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5.2.1</a:t>
            </a:r>
            <a:r>
              <a:rPr lang="zh-CN" altLang="en-US"/>
              <a:t>、不可变字符串：</a:t>
            </a:r>
            <a:r>
              <a:rPr lang="en-US" altLang="zh-CN"/>
              <a:t>String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1146175" y="1717675"/>
            <a:ext cx="7691438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将原有字符串中所有的</a:t>
            </a:r>
            <a:r>
              <a:rPr lang="en-US" altLang="zh-CN"/>
              <a:t>oldChar</a:t>
            </a:r>
            <a:r>
              <a:rPr lang="zh-CN" altLang="en-US"/>
              <a:t>字符全部替换成</a:t>
            </a:r>
            <a:r>
              <a:rPr lang="en-US" altLang="zh-CN"/>
              <a:t>newChar </a:t>
            </a:r>
          </a:p>
          <a:p>
            <a:pPr>
              <a:defRPr/>
            </a:pPr>
            <a:r>
              <a:rPr lang="en-US" altLang="zh-CN"/>
              <a:t>public String replace(char oldChar, char newChar) </a:t>
            </a:r>
          </a:p>
          <a:p>
            <a:pPr>
              <a:defRPr/>
            </a:pPr>
            <a:r>
              <a:rPr lang="en-US" altLang="zh-CN"/>
              <a:t>public String toLowerCase()//</a:t>
            </a:r>
            <a:r>
              <a:rPr lang="zh-CN" altLang="en-US"/>
              <a:t>转成小写</a:t>
            </a:r>
          </a:p>
          <a:p>
            <a:pPr>
              <a:defRPr/>
            </a:pPr>
            <a:r>
              <a:rPr lang="en-US" altLang="zh-CN"/>
              <a:t>public String toUpperCase()//</a:t>
            </a:r>
            <a:r>
              <a:rPr lang="zh-CN" altLang="en-US"/>
              <a:t>转成大写</a:t>
            </a:r>
          </a:p>
          <a:p>
            <a:pPr>
              <a:defRPr/>
            </a:pPr>
            <a:r>
              <a:rPr lang="en-US" altLang="zh-CN"/>
              <a:t>public String trim()//</a:t>
            </a:r>
            <a:r>
              <a:rPr lang="zh-CN" altLang="en-US"/>
              <a:t>去掉前后的空格</a:t>
            </a: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742950" y="10525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rgbClr val="00FF00"/>
              </a:buClr>
              <a:buFont typeface="Wingdings" charset="0"/>
              <a:buChar char="v"/>
              <a:defRPr/>
            </a:pPr>
            <a:r>
              <a:rPr lang="zh-CN" altLang="en-US" sz="2800">
                <a:ea typeface="黑体" charset="0"/>
                <a:cs typeface="黑体" charset="0"/>
              </a:rPr>
              <a:t>字符串修改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236538" y="3600450"/>
            <a:ext cx="84074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000"/>
              <a:t>例如：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/>
              <a:t>	</a:t>
            </a:r>
            <a:r>
              <a:rPr lang="en-US" altLang="zh-CN" sz="2000"/>
              <a:t>String s1=" i am a student. "; //</a:t>
            </a:r>
            <a:r>
              <a:rPr lang="zh-CN" altLang="en-US" sz="2000"/>
              <a:t>前后各有一个空格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000"/>
              <a:t>	</a:t>
            </a:r>
            <a:r>
              <a:rPr lang="en-US" altLang="zh-CN" sz="2000"/>
              <a:t>s1=s1.replace('i', 'I');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/>
              <a:t>	System.out.println(s1);//</a:t>
            </a:r>
            <a:r>
              <a:rPr lang="zh-CN" altLang="en-US" sz="2000"/>
              <a:t>输出</a:t>
            </a:r>
            <a:r>
              <a:rPr lang="en-US" altLang="zh-CN" sz="2000"/>
              <a:t>" I am a student. "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/>
              <a:t>	System.out.println(s1.toLowerCase());//</a:t>
            </a:r>
            <a:r>
              <a:rPr lang="zh-CN" altLang="en-US" sz="2000"/>
              <a:t>输出</a:t>
            </a:r>
            <a:r>
              <a:rPr lang="en-US" altLang="zh-CN" sz="2000"/>
              <a:t>" i am a student. "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/>
              <a:t>	System.out.println(s1.toUpperCase());</a:t>
            </a:r>
            <a:r>
              <a:rPr lang="zh-CN" altLang="en-US" sz="2000"/>
              <a:t>输出</a:t>
            </a:r>
            <a:r>
              <a:rPr lang="en-US" altLang="zh-CN" sz="2000"/>
              <a:t>" I AM A STUDENT. "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000"/>
              <a:t>	System.out.println(s1.trim());</a:t>
            </a:r>
            <a:r>
              <a:rPr lang="zh-CN" altLang="en-US" sz="2000"/>
              <a:t>输出“</a:t>
            </a:r>
            <a:r>
              <a:rPr lang="en-US" altLang="zh-CN" sz="2000"/>
              <a:t>I am a student.”</a:t>
            </a:r>
            <a:r>
              <a:rPr lang="zh-CN" altLang="en-US" sz="2000"/>
              <a:t>，前后空格没有了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8933" name="AutoShape 21"/>
          <p:cNvSpPr>
            <a:spLocks noChangeArrowheads="1"/>
          </p:cNvSpPr>
          <p:nvPr/>
        </p:nvSpPr>
        <p:spPr bwMode="auto">
          <a:xfrm>
            <a:off x="7921625" y="410368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5.2.2</a:t>
            </a:r>
            <a:r>
              <a:rPr lang="zh-CN" altLang="en-US"/>
              <a:t>、可变字符串：</a:t>
            </a:r>
            <a:r>
              <a:rPr lang="en-US" altLang="zh-CN"/>
              <a:t>StringBuffer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531813" y="1052513"/>
            <a:ext cx="4911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sz="2800">
                <a:ea typeface="黑体" pitchFamily="49" charset="-122"/>
              </a:rPr>
              <a:t>StringBuffer</a:t>
            </a:r>
            <a:r>
              <a:rPr lang="zh-CN" altLang="en-US" sz="2800">
                <a:ea typeface="黑体" pitchFamily="49" charset="-122"/>
              </a:rPr>
              <a:t>的声明与实例化</a:t>
            </a:r>
          </a:p>
        </p:txBody>
      </p:sp>
      <p:graphicFrame>
        <p:nvGraphicFramePr>
          <p:cNvPr id="207985" name="Group 113"/>
          <p:cNvGraphicFramePr>
            <a:graphicFrameLocks noGrp="1"/>
          </p:cNvGraphicFramePr>
          <p:nvPr>
            <p:ph idx="1"/>
          </p:nvPr>
        </p:nvGraphicFramePr>
        <p:xfrm>
          <a:off x="698500" y="1724025"/>
          <a:ext cx="7834313" cy="2055814"/>
        </p:xfrm>
        <a:graphic>
          <a:graphicData uri="http://schemas.openxmlformats.org/drawingml/2006/table">
            <a:tbl>
              <a:tblPr/>
              <a:tblGrid>
                <a:gridCol w="229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9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5-3 StringBuffer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类的构造方法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方法定义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功能说明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StringBuffer()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构造一个空的字符串缓冲区，其初始容量为 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 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个字符。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2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StringBuffer(int capacity)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构造一个空的字符串缓冲区，其初始容量为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capacity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个字符。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StringBuffer(String str)</a:t>
                      </a:r>
                      <a:endParaRPr kumimoji="1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构造一个字符串缓冲区，其初始内容为</a:t>
                      </a: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。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90000" marR="90000" marT="46809" marB="4680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986" name="Rectangle 114"/>
          <p:cNvSpPr>
            <a:spLocks noChangeArrowheads="1"/>
          </p:cNvSpPr>
          <p:nvPr/>
        </p:nvSpPr>
        <p:spPr bwMode="auto">
          <a:xfrm>
            <a:off x="304800" y="4268788"/>
            <a:ext cx="8101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lang="zh-CN" altLang="en-US"/>
              <a:t>例如：</a:t>
            </a:r>
          </a:p>
          <a:p>
            <a:pPr indent="266700">
              <a:defRPr/>
            </a:pPr>
            <a:r>
              <a:rPr lang="zh-CN" altLang="en-US"/>
              <a:t>          </a:t>
            </a:r>
            <a:r>
              <a:rPr lang="en-US" altLang="zh-CN"/>
              <a:t>StringBuffer s = new StringBuffer("Hello world");</a:t>
            </a:r>
          </a:p>
          <a:p>
            <a:pPr indent="266700">
              <a:defRPr/>
            </a:pPr>
            <a:r>
              <a:rPr lang="en-US" altLang="zh-CN" b="1">
                <a:solidFill>
                  <a:srgbClr val="FF0000"/>
                </a:solidFill>
              </a:rPr>
              <a:t>          //</a:t>
            </a:r>
            <a:r>
              <a:rPr lang="zh-CN" altLang="en-US" b="1">
                <a:solidFill>
                  <a:srgbClr val="FF0000"/>
                </a:solidFill>
              </a:rPr>
              <a:t>以下错误，不能通过</a:t>
            </a:r>
            <a:r>
              <a:rPr lang="en-US" altLang="zh-CN" b="1">
                <a:solidFill>
                  <a:srgbClr val="FF0000"/>
                </a:solidFill>
              </a:rPr>
              <a:t>"="</a:t>
            </a:r>
            <a:r>
              <a:rPr lang="zh-CN" altLang="en-US" b="1">
                <a:solidFill>
                  <a:srgbClr val="FF0000"/>
                </a:solidFill>
              </a:rPr>
              <a:t>对其赋值</a:t>
            </a:r>
            <a:r>
              <a:rPr lang="zh-CN" altLang="en-US"/>
              <a:t> </a:t>
            </a:r>
          </a:p>
          <a:p>
            <a:pPr indent="266700">
              <a:defRPr/>
            </a:pPr>
            <a:r>
              <a:rPr lang="zh-CN" altLang="en-US"/>
              <a:t>          </a:t>
            </a:r>
            <a:r>
              <a:rPr lang="en-US" altLang="zh-CN"/>
              <a:t>s="Welcome to Zhejiang University of Technology! ";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5.2.2</a:t>
            </a:r>
            <a:r>
              <a:rPr lang="zh-CN" altLang="en-US"/>
              <a:t>、可变字符串：</a:t>
            </a:r>
            <a:r>
              <a:rPr lang="en-US" altLang="zh-CN"/>
              <a:t>StringBuffer</a:t>
            </a:r>
          </a:p>
        </p:txBody>
      </p:sp>
      <p:graphicFrame>
        <p:nvGraphicFramePr>
          <p:cNvPr id="210207" name="Group 287"/>
          <p:cNvGraphicFramePr>
            <a:graphicFrameLocks noGrp="1"/>
          </p:cNvGraphicFramePr>
          <p:nvPr>
            <p:ph idx="1"/>
          </p:nvPr>
        </p:nvGraphicFramePr>
        <p:xfrm>
          <a:off x="185738" y="800100"/>
          <a:ext cx="8809037" cy="5689604"/>
        </p:xfrm>
        <a:graphic>
          <a:graphicData uri="http://schemas.openxmlformats.org/drawingml/2006/table">
            <a:tbl>
              <a:tblPr/>
              <a:tblGrid>
                <a:gridCol w="343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5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5-4 StringBuffer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类的构造方法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方法定义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功能说明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append(type d)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首先将数据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转换成字符序列，然后追加到原来的字符序列中。该方法有多个重载版本，即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char[]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append(char[] str, int offset, int len)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将字符数组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开始的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len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个字符追加到字符序列中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insert(int offset, type d)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将数据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转换成字符序列，然后插入到原字符序列的第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个字符的前面。该方法有多个重载版本，即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type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可以是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char[]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Object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、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等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7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insert(int index, char[] str, int offset, len)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将字符数组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offset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开始的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len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个字符插入到原字符序列第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个字符的前面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delete(int start, int end)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start(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开始到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end(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之间的字符从原字符序列中删除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deleteCharAt(int index)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将原字符序列中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index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处的字符删除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replace(int start, int end, String str)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将原字符序列中从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start(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开始到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end(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包含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之间的字符用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来替换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2" tooltip="java.lang 中的类"/>
                        </a:rPr>
                        <a:t>StringBuffer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reverse()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将字符序列反序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length()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返回在内存中已有的字符数量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capacity()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返回可插入或追加的字符存储量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void setLength(int newLength)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将字符序列的长度设置为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newLength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3" tooltip="java.lang 中的类"/>
                        </a:rPr>
                        <a:t>String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substring(int start)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将原字符序列中从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到结尾的字符序列以一个新的字符串形式返回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3" tooltip="java.lang 中的类"/>
                        </a:rPr>
                        <a:t>String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substring(int start, int end)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将原字符序列中从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start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到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end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之间的字符序列以一个新的字符串形式返回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hlinkClick r:id="rId3" tooltip="java.lang 中的类"/>
                        </a:rPr>
                        <a:t>String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toString()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将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StringBuffer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字符序列转换成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String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字符序列并返回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1" marB="4571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5123" name="Text Box 66"/>
          <p:cNvSpPr txBox="1">
            <a:spLocks noChangeArrowheads="1"/>
          </p:cNvSpPr>
          <p:nvPr/>
        </p:nvSpPr>
        <p:spPr bwMode="auto">
          <a:xfrm>
            <a:off x="1333500" y="990600"/>
            <a:ext cx="351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一维数组声明</a:t>
            </a:r>
          </a:p>
        </p:txBody>
      </p:sp>
      <p:sp>
        <p:nvSpPr>
          <p:cNvPr id="5124" name="Rectangle 78"/>
          <p:cNvSpPr>
            <a:spLocks noChangeArrowheads="1"/>
          </p:cNvSpPr>
          <p:nvPr/>
        </p:nvSpPr>
        <p:spPr bwMode="auto">
          <a:xfrm>
            <a:off x="2386013" y="1541463"/>
            <a:ext cx="22225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int[ ] d; </a:t>
            </a:r>
          </a:p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String[ ] names; </a:t>
            </a:r>
          </a:p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char c[ ]; </a:t>
            </a:r>
          </a:p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s[ ];</a:t>
            </a:r>
          </a:p>
        </p:txBody>
      </p:sp>
      <p:sp>
        <p:nvSpPr>
          <p:cNvPr id="5125" name="Text Box 79"/>
          <p:cNvSpPr txBox="1">
            <a:spLocks noChangeArrowheads="1"/>
          </p:cNvSpPr>
          <p:nvPr/>
        </p:nvSpPr>
        <p:spPr bwMode="auto">
          <a:xfrm>
            <a:off x="1333500" y="3325813"/>
            <a:ext cx="365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一维数组实例化</a:t>
            </a:r>
          </a:p>
        </p:txBody>
      </p:sp>
      <p:sp>
        <p:nvSpPr>
          <p:cNvPr id="5126" name="Rectangle 81"/>
          <p:cNvSpPr>
            <a:spLocks noChangeArrowheads="1"/>
          </p:cNvSpPr>
          <p:nvPr/>
        </p:nvSpPr>
        <p:spPr bwMode="auto">
          <a:xfrm>
            <a:off x="2386013" y="3938588"/>
            <a:ext cx="61388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/>
              <a:t>int[ ] d; // </a:t>
            </a:r>
            <a:r>
              <a:rPr lang="zh-CN" altLang="en-US"/>
              <a:t>声明</a:t>
            </a:r>
            <a:r>
              <a:rPr lang="en-US" altLang="zh-CN"/>
              <a:t>,</a:t>
            </a:r>
            <a:r>
              <a:rPr lang="zh-CN" altLang="en-US"/>
              <a:t>不必指定数组的大小</a:t>
            </a:r>
          </a:p>
          <a:p>
            <a:pPr indent="266700">
              <a:defRPr/>
            </a:pPr>
            <a:r>
              <a:rPr lang="en-US" altLang="zh-CN"/>
              <a:t>d = </a:t>
            </a:r>
            <a:r>
              <a:rPr lang="en-US" altLang="zh-CN" b="1">
                <a:solidFill>
                  <a:srgbClr val="FF0000"/>
                </a:solidFill>
              </a:rPr>
              <a:t>new</a:t>
            </a:r>
            <a:r>
              <a:rPr lang="en-US" altLang="zh-CN"/>
              <a:t> int[4]; // </a:t>
            </a:r>
            <a:r>
              <a:rPr lang="zh-CN" altLang="en-US"/>
              <a:t>数组实例化，即分配内存</a:t>
            </a:r>
          </a:p>
          <a:p>
            <a:pPr indent="266700">
              <a:defRPr/>
            </a:pPr>
            <a:r>
              <a:rPr lang="en-US" altLang="zh-CN"/>
              <a:t>//</a:t>
            </a:r>
            <a:r>
              <a:rPr lang="zh-CN" altLang="en-US"/>
              <a:t>或：</a:t>
            </a:r>
          </a:p>
          <a:p>
            <a:pPr indent="266700">
              <a:defRPr/>
            </a:pPr>
            <a:r>
              <a:rPr lang="en-US" altLang="zh-CN"/>
              <a:t>int[ ] d = </a:t>
            </a:r>
            <a:r>
              <a:rPr lang="en-US" altLang="zh-CN" b="1">
                <a:solidFill>
                  <a:srgbClr val="FF0000"/>
                </a:solidFill>
              </a:rPr>
              <a:t>new</a:t>
            </a:r>
            <a:r>
              <a:rPr lang="en-US" altLang="zh-CN"/>
              <a:t> int[4];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5.2.2</a:t>
            </a:r>
            <a:r>
              <a:rPr lang="zh-CN" altLang="en-US"/>
              <a:t>、可变字符串：</a:t>
            </a:r>
            <a:r>
              <a:rPr lang="en-US" altLang="zh-CN"/>
              <a:t>StringBuffer</a:t>
            </a:r>
          </a:p>
        </p:txBody>
      </p:sp>
      <p:sp>
        <p:nvSpPr>
          <p:cNvPr id="41987" name="Rectangle 85"/>
          <p:cNvSpPr>
            <a:spLocks noChangeArrowheads="1"/>
          </p:cNvSpPr>
          <p:nvPr/>
        </p:nvSpPr>
        <p:spPr bwMode="auto">
          <a:xfrm>
            <a:off x="344488" y="827088"/>
            <a:ext cx="8456612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程序</a:t>
            </a:r>
            <a:r>
              <a:rPr lang="en-US" altLang="zh-CN"/>
              <a:t>5-6 TestStringBuffer.java</a:t>
            </a:r>
          </a:p>
          <a:p>
            <a:pPr>
              <a:defRPr/>
            </a:pPr>
            <a:r>
              <a:rPr lang="en-US" altLang="zh-CN"/>
              <a:t>class TestStringBuffer{</a:t>
            </a:r>
          </a:p>
          <a:p>
            <a:pPr>
              <a:defRPr/>
            </a:pPr>
            <a:r>
              <a:rPr lang="en-US" altLang="zh-CN"/>
              <a:t>	public static void main(String args[]) {</a:t>
            </a:r>
          </a:p>
          <a:p>
            <a:pPr>
              <a:defRPr/>
            </a:pPr>
            <a:r>
              <a:rPr lang="en-US" altLang="zh-CN"/>
              <a:t>		StringBuffer str = new StringBuffer("85890538");</a:t>
            </a:r>
          </a:p>
          <a:p>
            <a:pPr>
              <a:defRPr/>
            </a:pPr>
            <a:r>
              <a:rPr lang="en-US" altLang="zh-CN"/>
              <a:t>		str.insert(0, "0571-");</a:t>
            </a:r>
          </a:p>
          <a:p>
            <a:pPr>
              <a:defRPr/>
            </a:pPr>
            <a:r>
              <a:rPr lang="en-US" altLang="zh-CN"/>
              <a:t>		str.setCharAt(7, '2'); //</a:t>
            </a:r>
            <a:r>
              <a:rPr lang="zh-CN" altLang="en-US"/>
              <a:t>将位置在</a:t>
            </a:r>
            <a:r>
              <a:rPr lang="en-US" altLang="zh-CN"/>
              <a:t>7</a:t>
            </a:r>
            <a:r>
              <a:rPr lang="zh-CN" altLang="en-US"/>
              <a:t>的字符</a:t>
            </a:r>
            <a:r>
              <a:rPr lang="en-US" altLang="zh-CN"/>
              <a:t>'8'</a:t>
            </a:r>
            <a:r>
              <a:rPr lang="zh-CN" altLang="en-US"/>
              <a:t>替换成</a:t>
            </a:r>
            <a:r>
              <a:rPr lang="en-US" altLang="zh-CN"/>
              <a:t>'2'</a:t>
            </a:r>
          </a:p>
          <a:p>
            <a:pPr>
              <a:defRPr/>
            </a:pPr>
            <a:r>
              <a:rPr lang="en-US" altLang="zh-CN"/>
              <a:t>		str.setCharAt(str.length() - 1, '5');</a:t>
            </a:r>
          </a:p>
          <a:p>
            <a:pPr>
              <a:defRPr/>
            </a:pPr>
            <a:r>
              <a:rPr lang="en-US" altLang="zh-CN"/>
              <a:t>		System.out.println(str);//</a:t>
            </a:r>
            <a:r>
              <a:rPr lang="zh-CN" altLang="en-US"/>
              <a:t>输出</a:t>
            </a:r>
            <a:r>
              <a:rPr lang="en-US" altLang="zh-CN"/>
              <a:t>"0571-85290535"</a:t>
            </a:r>
          </a:p>
          <a:p>
            <a:pPr>
              <a:defRPr/>
            </a:pPr>
            <a:r>
              <a:rPr lang="en-US" altLang="zh-CN"/>
              <a:t>		str.append("-446");</a:t>
            </a:r>
          </a:p>
          <a:p>
            <a:pPr>
              <a:defRPr/>
            </a:pPr>
            <a:r>
              <a:rPr lang="en-US" altLang="zh-CN"/>
              <a:t>		System.out.println(str); //</a:t>
            </a:r>
            <a:r>
              <a:rPr lang="zh-CN" altLang="en-US"/>
              <a:t>输出</a:t>
            </a:r>
            <a:r>
              <a:rPr lang="en-US" altLang="zh-CN"/>
              <a:t>"0571-85290535-446"</a:t>
            </a:r>
          </a:p>
          <a:p>
            <a:pPr>
              <a:defRPr/>
            </a:pPr>
            <a:r>
              <a:rPr lang="en-US" altLang="zh-CN"/>
              <a:t>		str.reverse();</a:t>
            </a:r>
          </a:p>
          <a:p>
            <a:pPr>
              <a:defRPr/>
            </a:pPr>
            <a:r>
              <a:rPr lang="en-US" altLang="zh-CN"/>
              <a:t>		System.out.println(str); //</a:t>
            </a:r>
            <a:r>
              <a:rPr lang="zh-CN" altLang="en-US"/>
              <a:t>输出</a:t>
            </a:r>
            <a:r>
              <a:rPr lang="en-US" altLang="zh-CN"/>
              <a:t>"644-53509258-1750"</a:t>
            </a:r>
          </a:p>
          <a:p>
            <a:pPr>
              <a:defRPr/>
            </a:pPr>
            <a:r>
              <a:rPr lang="en-US" altLang="zh-CN"/>
              <a:t>	}</a:t>
            </a:r>
          </a:p>
          <a:p>
            <a:pPr>
              <a:defRPr/>
            </a:pPr>
            <a:r>
              <a:rPr lang="en-US" altLang="zh-CN"/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1428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7921625" y="447040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158750" y="1073150"/>
            <a:ext cx="65325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例如：</a:t>
            </a:r>
          </a:p>
          <a:p>
            <a:pPr>
              <a:defRPr/>
            </a:pP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	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 s=new String("I love football game");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	s="I love NBA"; </a:t>
            </a:r>
          </a:p>
        </p:txBody>
      </p:sp>
      <p:grpSp>
        <p:nvGrpSpPr>
          <p:cNvPr id="211979" name="Group 11"/>
          <p:cNvGrpSpPr>
            <a:grpSpLocks/>
          </p:cNvGrpSpPr>
          <p:nvPr/>
        </p:nvGrpSpPr>
        <p:grpSpPr bwMode="auto">
          <a:xfrm>
            <a:off x="157163" y="3325813"/>
            <a:ext cx="4224337" cy="2740025"/>
            <a:chOff x="99" y="2095"/>
            <a:chExt cx="2661" cy="1726"/>
          </a:xfrm>
        </p:grpSpPr>
        <p:graphicFrame>
          <p:nvGraphicFramePr>
            <p:cNvPr id="44040" name="Object 5"/>
            <p:cNvGraphicFramePr>
              <a:graphicFrameLocks noChangeAspect="1"/>
            </p:cNvGraphicFramePr>
            <p:nvPr/>
          </p:nvGraphicFramePr>
          <p:xfrm>
            <a:off x="99" y="2095"/>
            <a:ext cx="2661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489130" imgH="1228995" progId="Visio.Drawing.11">
                    <p:embed/>
                  </p:oleObj>
                </mc:Choice>
                <mc:Fallback>
                  <p:oleObj name="Visio" r:id="rId2" imgW="2489130" imgH="1228995" progId="Visio.Drawing.11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" y="2095"/>
                          <a:ext cx="2661" cy="1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452" y="3533"/>
              <a:ext cx="21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变量</a:t>
              </a:r>
              <a:r>
                <a:rPr lang="en-US" altLang="zh-CN"/>
                <a:t>s</a:t>
              </a:r>
              <a:r>
                <a:rPr lang="zh-CN" altLang="en-US"/>
                <a:t>初始化的内存情况 </a:t>
              </a:r>
            </a:p>
          </p:txBody>
        </p:sp>
      </p:grpSp>
      <p:grpSp>
        <p:nvGrpSpPr>
          <p:cNvPr id="211980" name="Group 12"/>
          <p:cNvGrpSpPr>
            <a:grpSpLocks/>
          </p:cNvGrpSpPr>
          <p:nvPr/>
        </p:nvGrpSpPr>
        <p:grpSpPr bwMode="auto">
          <a:xfrm>
            <a:off x="4581525" y="2252663"/>
            <a:ext cx="4294188" cy="3813175"/>
            <a:chOff x="2886" y="1419"/>
            <a:chExt cx="2705" cy="2402"/>
          </a:xfrm>
        </p:grpSpPr>
        <p:graphicFrame>
          <p:nvGraphicFramePr>
            <p:cNvPr id="44038" name="Object 7"/>
            <p:cNvGraphicFramePr>
              <a:graphicFrameLocks noChangeAspect="1"/>
            </p:cNvGraphicFramePr>
            <p:nvPr/>
          </p:nvGraphicFramePr>
          <p:xfrm>
            <a:off x="2886" y="1419"/>
            <a:ext cx="2661" cy="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489130" imgH="1858992" progId="Visio.Drawing.11">
                    <p:embed/>
                  </p:oleObj>
                </mc:Choice>
                <mc:Fallback>
                  <p:oleObj name="Visio" r:id="rId4" imgW="2489130" imgH="1858992" progId="Visio.Drawing.11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1419"/>
                          <a:ext cx="2661" cy="1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9" name="Rectangle 10"/>
            <p:cNvSpPr>
              <a:spLocks noChangeArrowheads="1"/>
            </p:cNvSpPr>
            <p:nvPr/>
          </p:nvSpPr>
          <p:spPr bwMode="auto">
            <a:xfrm>
              <a:off x="3048" y="3533"/>
              <a:ext cx="25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变量</a:t>
              </a:r>
              <a:r>
                <a:rPr lang="en-US" altLang="zh-CN"/>
                <a:t>s</a:t>
              </a:r>
              <a:r>
                <a:rPr lang="zh-CN" altLang="en-US"/>
                <a:t>重新赋值后的内存情况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58750" y="1073150"/>
            <a:ext cx="65690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例如：</a:t>
            </a:r>
          </a:p>
          <a:p>
            <a:pPr>
              <a:defRPr/>
            </a:pP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	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StringBuffer sb=new StringBuffer("Hello"); 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	sb.append(" world"); </a:t>
            </a:r>
          </a:p>
        </p:txBody>
      </p:sp>
      <p:grpSp>
        <p:nvGrpSpPr>
          <p:cNvPr id="213008" name="Group 16"/>
          <p:cNvGrpSpPr>
            <a:grpSpLocks/>
          </p:cNvGrpSpPr>
          <p:nvPr/>
        </p:nvGrpSpPr>
        <p:grpSpPr bwMode="auto">
          <a:xfrm>
            <a:off x="0" y="3036888"/>
            <a:ext cx="4386263" cy="2717800"/>
            <a:chOff x="0" y="2095"/>
            <a:chExt cx="2763" cy="1712"/>
          </a:xfrm>
        </p:grpSpPr>
        <p:graphicFrame>
          <p:nvGraphicFramePr>
            <p:cNvPr id="45064" name="Object 10"/>
            <p:cNvGraphicFramePr>
              <a:graphicFrameLocks noChangeAspect="1"/>
            </p:cNvGraphicFramePr>
            <p:nvPr/>
          </p:nvGraphicFramePr>
          <p:xfrm>
            <a:off x="0" y="2095"/>
            <a:ext cx="2763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2579040" imgH="1228995" progId="Visio.Drawing.11">
                    <p:embed/>
                  </p:oleObj>
                </mc:Choice>
                <mc:Fallback>
                  <p:oleObj name="Visio" r:id="rId2" imgW="2579040" imgH="1228995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95"/>
                          <a:ext cx="2763" cy="1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5" name="Rectangle 14"/>
            <p:cNvSpPr>
              <a:spLocks noChangeArrowheads="1"/>
            </p:cNvSpPr>
            <p:nvPr/>
          </p:nvSpPr>
          <p:spPr bwMode="auto">
            <a:xfrm>
              <a:off x="355" y="3519"/>
              <a:ext cx="2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变量</a:t>
              </a:r>
              <a:r>
                <a:rPr lang="en-US" altLang="zh-CN"/>
                <a:t>sb</a:t>
              </a:r>
              <a:r>
                <a:rPr lang="zh-CN" altLang="en-US"/>
                <a:t>初始化的内存情况 </a:t>
              </a:r>
            </a:p>
          </p:txBody>
        </p:sp>
      </p:grpSp>
      <p:grpSp>
        <p:nvGrpSpPr>
          <p:cNvPr id="213009" name="Group 17"/>
          <p:cNvGrpSpPr>
            <a:grpSpLocks/>
          </p:cNvGrpSpPr>
          <p:nvPr/>
        </p:nvGrpSpPr>
        <p:grpSpPr bwMode="auto">
          <a:xfrm>
            <a:off x="4425950" y="3036888"/>
            <a:ext cx="4437063" cy="2717800"/>
            <a:chOff x="2788" y="2095"/>
            <a:chExt cx="2795" cy="1712"/>
          </a:xfrm>
        </p:grpSpPr>
        <p:graphicFrame>
          <p:nvGraphicFramePr>
            <p:cNvPr id="45062" name="Object 12"/>
            <p:cNvGraphicFramePr>
              <a:graphicFrameLocks noChangeAspect="1"/>
            </p:cNvGraphicFramePr>
            <p:nvPr/>
          </p:nvGraphicFramePr>
          <p:xfrm>
            <a:off x="2788" y="2095"/>
            <a:ext cx="2763" cy="1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2579040" imgH="1228995" progId="Visio.Drawing.11">
                    <p:embed/>
                  </p:oleObj>
                </mc:Choice>
                <mc:Fallback>
                  <p:oleObj name="Visio" r:id="rId4" imgW="2579040" imgH="1228995" progId="Visio.Drawing.11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095"/>
                          <a:ext cx="2763" cy="1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3" name="Rectangle 15"/>
            <p:cNvSpPr>
              <a:spLocks noChangeArrowheads="1"/>
            </p:cNvSpPr>
            <p:nvPr/>
          </p:nvSpPr>
          <p:spPr bwMode="auto">
            <a:xfrm>
              <a:off x="2944" y="3519"/>
              <a:ext cx="26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/>
                <a:t>变量</a:t>
              </a:r>
              <a:r>
                <a:rPr lang="en-US" altLang="zh-CN"/>
                <a:t>sb</a:t>
              </a:r>
              <a:r>
                <a:rPr lang="zh-CN" altLang="en-US"/>
                <a:t>内容修改后的内存情况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46083" name="Text Box 10"/>
          <p:cNvSpPr txBox="1">
            <a:spLocks noChangeArrowheads="1"/>
          </p:cNvSpPr>
          <p:nvPr/>
        </p:nvSpPr>
        <p:spPr bwMode="auto">
          <a:xfrm>
            <a:off x="598488" y="841375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执行效率分析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1265238" y="1474788"/>
            <a:ext cx="551815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/>
              <a:t>例如：</a:t>
            </a:r>
          </a:p>
          <a:p>
            <a:pPr>
              <a:defRPr/>
            </a:pPr>
            <a:r>
              <a:rPr lang="zh-CN" altLang="en-US"/>
              <a:t>       </a:t>
            </a:r>
            <a:r>
              <a:rPr lang="en-US" altLang="zh-CN"/>
              <a:t>String s="Hello";</a:t>
            </a:r>
          </a:p>
          <a:p>
            <a:pPr>
              <a:defRPr/>
            </a:pPr>
            <a:r>
              <a:rPr lang="en-US" altLang="zh-CN"/>
              <a:t>       s=s+“ world”;//</a:t>
            </a:r>
            <a:r>
              <a:rPr lang="zh-CN" altLang="en-US"/>
              <a:t>运行期决定连接</a:t>
            </a:r>
          </a:p>
          <a:p>
            <a:pPr>
              <a:defRPr/>
            </a:pPr>
            <a:r>
              <a:rPr lang="zh-CN" altLang="en-US"/>
              <a:t>编译后的字节码等同于以下源码：</a:t>
            </a:r>
          </a:p>
          <a:p>
            <a:pPr>
              <a:defRPr/>
            </a:pPr>
            <a:r>
              <a:rPr lang="zh-CN" altLang="en-US"/>
              <a:t>       </a:t>
            </a:r>
            <a:r>
              <a:rPr lang="en-US" altLang="zh-CN"/>
              <a:t>String s="Hello"; </a:t>
            </a:r>
          </a:p>
          <a:p>
            <a:pPr>
              <a:defRPr/>
            </a:pPr>
            <a:r>
              <a:rPr lang="en-US" altLang="zh-CN"/>
              <a:t>       StringBuffer temp=new StringBuffer();</a:t>
            </a:r>
          </a:p>
          <a:p>
            <a:pPr>
              <a:defRPr/>
            </a:pPr>
            <a:r>
              <a:rPr lang="en-US" altLang="zh-CN"/>
              <a:t>       temp.append(s);</a:t>
            </a:r>
          </a:p>
          <a:p>
            <a:pPr>
              <a:defRPr/>
            </a:pPr>
            <a:r>
              <a:rPr lang="en-US" altLang="zh-CN"/>
              <a:t>       temp.append(" world");</a:t>
            </a:r>
          </a:p>
          <a:p>
            <a:pPr>
              <a:defRPr/>
            </a:pPr>
            <a:r>
              <a:rPr lang="en-US" altLang="zh-CN"/>
              <a:t>       s=temp.toString();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1254125" y="4889500"/>
            <a:ext cx="6594475" cy="15621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/>
              <a:t>因此，如下代码的执行效率将比前述例子更高。</a:t>
            </a:r>
          </a:p>
          <a:p>
            <a:pPr>
              <a:defRPr/>
            </a:pPr>
            <a:r>
              <a:rPr lang="zh-CN" altLang="en-US"/>
              <a:t>       </a:t>
            </a:r>
            <a:r>
              <a:rPr lang="en-US" altLang="zh-CN"/>
              <a:t>StringBuffer sb=new StringBuffer();</a:t>
            </a:r>
          </a:p>
          <a:p>
            <a:pPr>
              <a:defRPr/>
            </a:pPr>
            <a:r>
              <a:rPr lang="en-US" altLang="zh-CN"/>
              <a:t>       sb.append("Hello");</a:t>
            </a:r>
          </a:p>
          <a:p>
            <a:pPr>
              <a:defRPr/>
            </a:pPr>
            <a:r>
              <a:rPr lang="en-US" altLang="zh-CN"/>
              <a:t>       sb.append(" world");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4911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执行效率分析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265238" y="1335088"/>
            <a:ext cx="6532562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/>
              <a:t>例如：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/>
              <a:t>       </a:t>
            </a:r>
            <a:r>
              <a:rPr lang="en-US" altLang="zh-CN"/>
              <a:t>String s=“Hello”+“ world”; //</a:t>
            </a:r>
            <a:r>
              <a:rPr lang="zh-CN" altLang="en-US"/>
              <a:t>编译期决定连接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/>
              <a:t>上述代码编译后字节码等同于如下源码 ：</a:t>
            </a:r>
          </a:p>
          <a:p>
            <a:pPr>
              <a:lnSpc>
                <a:spcPct val="130000"/>
              </a:lnSpc>
              <a:defRPr/>
            </a:pPr>
            <a:r>
              <a:rPr lang="zh-CN" altLang="en-US"/>
              <a:t>       </a:t>
            </a:r>
            <a:r>
              <a:rPr lang="en-US" altLang="zh-CN"/>
              <a:t>String s="Hello world";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5.2.3</a:t>
            </a:r>
            <a:r>
              <a:rPr lang="zh-CN" altLang="en-US"/>
              <a:t>、</a:t>
            </a:r>
            <a:r>
              <a:rPr lang="en-US" altLang="zh-CN"/>
              <a:t>String</a:t>
            </a:r>
            <a:r>
              <a:rPr lang="zh-CN" altLang="en-US"/>
              <a:t>和</a:t>
            </a:r>
            <a:r>
              <a:rPr lang="en-US" altLang="zh-CN"/>
              <a:t>StringBuffer</a:t>
            </a:r>
            <a:r>
              <a:rPr lang="zh-CN" altLang="en-US"/>
              <a:t>异同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en-US" altLang="zh-CN" sz="2800">
                <a:ea typeface="黑体" pitchFamily="49" charset="-122"/>
              </a:rPr>
              <a:t>String</a:t>
            </a:r>
            <a:r>
              <a:rPr lang="zh-CN" altLang="en-US" sz="2800">
                <a:ea typeface="黑体" pitchFamily="49" charset="-122"/>
              </a:rPr>
              <a:t>和</a:t>
            </a:r>
            <a:r>
              <a:rPr lang="en-US" altLang="zh-CN" sz="2800">
                <a:ea typeface="黑体" pitchFamily="49" charset="-122"/>
              </a:rPr>
              <a:t>StringBuffer</a:t>
            </a:r>
            <a:r>
              <a:rPr lang="zh-CN" altLang="en-US" sz="2800">
                <a:ea typeface="黑体" pitchFamily="49" charset="-122"/>
              </a:rPr>
              <a:t>选用准则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966788" y="1419225"/>
            <a:ext cx="7194550" cy="403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46088" indent="-446088">
              <a:lnSpc>
                <a:spcPct val="120000"/>
              </a:lnSpc>
              <a:buFont typeface="Symbol" pitchFamily="18" charset="2"/>
              <a:buChar char="¾"/>
              <a:tabLst>
                <a:tab pos="446088" algn="l"/>
              </a:tabLst>
              <a:defRPr/>
            </a:pPr>
            <a:r>
              <a:rPr lang="zh-CN" altLang="en-US"/>
              <a:t>在编译期能确定字符串值时，采用</a:t>
            </a:r>
            <a:r>
              <a:rPr lang="en-US" altLang="zh-CN"/>
              <a:t>String s="";</a:t>
            </a:r>
            <a:r>
              <a:rPr lang="zh-CN" altLang="en-US"/>
              <a:t>形式来定义，使用</a:t>
            </a:r>
            <a:r>
              <a:rPr lang="en-US" altLang="zh-CN"/>
              <a:t>"+"</a:t>
            </a:r>
            <a:r>
              <a:rPr lang="zh-CN" altLang="en-US"/>
              <a:t>为字符串连接的性能最佳。</a:t>
            </a:r>
          </a:p>
          <a:p>
            <a:pPr marL="446088" indent="-446088">
              <a:lnSpc>
                <a:spcPct val="120000"/>
              </a:lnSpc>
              <a:buFont typeface="Symbol" pitchFamily="18" charset="2"/>
              <a:buChar char="¾"/>
              <a:tabLst>
                <a:tab pos="446088" algn="l"/>
              </a:tabLst>
              <a:defRPr/>
            </a:pPr>
            <a:r>
              <a:rPr lang="zh-CN" altLang="en-US"/>
              <a:t>经常改变字符串的操作或在运行期才能确定字符串时，采用</a:t>
            </a:r>
            <a:r>
              <a:rPr lang="en-US" altLang="zh-CN"/>
              <a:t>StringBuffer</a:t>
            </a:r>
            <a:r>
              <a:rPr lang="zh-CN" altLang="en-US"/>
              <a:t>。</a:t>
            </a:r>
          </a:p>
          <a:p>
            <a:pPr marL="446088" indent="-446088">
              <a:lnSpc>
                <a:spcPct val="120000"/>
              </a:lnSpc>
              <a:buFont typeface="Symbol" pitchFamily="18" charset="2"/>
              <a:buChar char="¾"/>
              <a:tabLst>
                <a:tab pos="446088" algn="l"/>
              </a:tabLst>
              <a:defRPr/>
            </a:pPr>
            <a:r>
              <a:rPr lang="zh-CN" altLang="en-US"/>
              <a:t>尽量不要用</a:t>
            </a:r>
            <a:r>
              <a:rPr lang="en-US" altLang="zh-CN"/>
              <a:t>new</a:t>
            </a:r>
            <a:r>
              <a:rPr lang="zh-CN" altLang="en-US"/>
              <a:t>创建</a:t>
            </a:r>
            <a:r>
              <a:rPr lang="en-US" altLang="zh-CN"/>
              <a:t>String</a:t>
            </a:r>
            <a:r>
              <a:rPr lang="zh-CN" altLang="en-US"/>
              <a:t>对象</a:t>
            </a:r>
          </a:p>
          <a:p>
            <a:pPr marL="446088" indent="-446088">
              <a:lnSpc>
                <a:spcPct val="120000"/>
              </a:lnSpc>
              <a:buFont typeface="Symbol" pitchFamily="18" charset="2"/>
              <a:buChar char="¾"/>
              <a:tabLst>
                <a:tab pos="446088" algn="l"/>
              </a:tabLst>
              <a:defRPr/>
            </a:pPr>
            <a:r>
              <a:rPr lang="zh-CN" altLang="en-US"/>
              <a:t>避免使用</a:t>
            </a:r>
            <a:r>
              <a:rPr lang="en-US" altLang="zh-CN"/>
              <a:t>" ="</a:t>
            </a:r>
            <a:r>
              <a:rPr lang="zh-CN" altLang="en-US"/>
              <a:t>来重新构造</a:t>
            </a:r>
            <a:r>
              <a:rPr lang="en-US" altLang="zh-CN"/>
              <a:t>String</a:t>
            </a:r>
            <a:r>
              <a:rPr lang="zh-CN" altLang="en-US"/>
              <a:t>对象</a:t>
            </a:r>
          </a:p>
          <a:p>
            <a:pPr marL="446088" indent="-446088">
              <a:lnSpc>
                <a:spcPct val="120000"/>
              </a:lnSpc>
              <a:buFont typeface="Symbol" pitchFamily="18" charset="2"/>
              <a:buChar char="¾"/>
              <a:tabLst>
                <a:tab pos="446088" algn="l"/>
              </a:tabLst>
              <a:defRPr/>
            </a:pPr>
            <a:r>
              <a:rPr lang="zh-CN" altLang="en-US"/>
              <a:t>在声明</a:t>
            </a:r>
            <a:r>
              <a:rPr lang="en-US" altLang="zh-CN"/>
              <a:t>StringBuffer</a:t>
            </a:r>
            <a:r>
              <a:rPr lang="zh-CN" altLang="en-US"/>
              <a:t>对象时，指定合适的容量，如</a:t>
            </a:r>
            <a:r>
              <a:rPr lang="en-US" altLang="zh-CN"/>
              <a:t>StringBuffer sb=new StringBuffer(1024)</a:t>
            </a:r>
            <a:r>
              <a:rPr lang="zh-CN" altLang="en-US"/>
              <a:t>，表示初始化时分配</a:t>
            </a:r>
            <a:r>
              <a:rPr lang="en-US" altLang="zh-CN"/>
              <a:t>1024</a:t>
            </a:r>
            <a:r>
              <a:rPr lang="zh-CN" altLang="en-US"/>
              <a:t>个字节给</a:t>
            </a:r>
            <a:r>
              <a:rPr lang="en-US" altLang="zh-CN"/>
              <a:t>sb;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2452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169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171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2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9173" name="AutoShape 21"/>
          <p:cNvSpPr>
            <a:spLocks noChangeArrowheads="1"/>
          </p:cNvSpPr>
          <p:nvPr/>
        </p:nvSpPr>
        <p:spPr bwMode="auto">
          <a:xfrm>
            <a:off x="7921625" y="5137150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49180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49182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5.3.1</a:t>
            </a:r>
            <a:r>
              <a:rPr lang="zh-CN" altLang="en-US"/>
              <a:t>、将其他数据类型转换成字符串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>
              <a:buClr>
                <a:srgbClr val="00FF00"/>
              </a:buClr>
              <a:buFont typeface="Wingdings" charset="0"/>
              <a:buChar char="v"/>
              <a:defRPr/>
            </a:pPr>
            <a:r>
              <a:rPr lang="en-US" altLang="zh-CN" sz="2800">
                <a:ea typeface="黑体" charset="0"/>
                <a:cs typeface="黑体" charset="0"/>
              </a:rPr>
              <a:t>String</a:t>
            </a:r>
            <a:r>
              <a:rPr lang="zh-CN" altLang="en-US" sz="2800">
                <a:ea typeface="黑体" charset="0"/>
                <a:cs typeface="黑体" charset="0"/>
              </a:rPr>
              <a:t>和</a:t>
            </a:r>
            <a:r>
              <a:rPr lang="en-US" altLang="zh-CN" sz="2800">
                <a:ea typeface="黑体" charset="0"/>
                <a:cs typeface="黑体" charset="0"/>
              </a:rPr>
              <a:t>StringBuffer</a:t>
            </a:r>
            <a:r>
              <a:rPr lang="zh-CN" altLang="en-US" sz="2800">
                <a:ea typeface="黑体" charset="0"/>
                <a:cs typeface="黑体" charset="0"/>
              </a:rPr>
              <a:t>提供的方法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152525" y="1635125"/>
            <a:ext cx="7573963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valueOf(boolean b)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valueOf(char c)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valueOf(char[] c)</a:t>
            </a:r>
          </a:p>
          <a:p>
            <a:pPr>
              <a:defRPr/>
            </a:pPr>
            <a:r>
              <a:rPr lang="en-US" altLang="zh-CN"/>
              <a:t>//</a:t>
            </a:r>
            <a:r>
              <a:rPr lang="zh-CN" altLang="en-US"/>
              <a:t>将</a:t>
            </a:r>
            <a:r>
              <a:rPr lang="en-US" altLang="zh-CN"/>
              <a:t>data</a:t>
            </a:r>
            <a:r>
              <a:rPr lang="zh-CN" altLang="en-US"/>
              <a:t>从</a:t>
            </a:r>
            <a:r>
              <a:rPr lang="en-US" altLang="zh-CN"/>
              <a:t>offset</a:t>
            </a:r>
            <a:r>
              <a:rPr lang="zh-CN" altLang="en-US"/>
              <a:t>开始的</a:t>
            </a:r>
            <a:r>
              <a:rPr lang="en-US" altLang="zh-CN"/>
              <a:t>count</a:t>
            </a:r>
            <a:r>
              <a:rPr lang="zh-CN" altLang="en-US"/>
              <a:t>个字符转换成字符串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valueOf(char[] data, int offset, int count)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valueOf(int i)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valueOf(long l)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valueOf(float f)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valueOf(double d)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valueOf(</a:t>
            </a:r>
            <a:r>
              <a:rPr lang="en-US" altLang="zh-CN">
                <a:hlinkClick r:id="rId2" tooltip="java.lang 中的类"/>
              </a:rPr>
              <a:t>Object</a:t>
            </a:r>
            <a:r>
              <a:rPr lang="en-US" altLang="zh-CN"/>
              <a:t> obj)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5.3.1</a:t>
            </a:r>
            <a:r>
              <a:rPr lang="zh-CN" altLang="en-US"/>
              <a:t>、将其他数据类型转换成字符串</a:t>
            </a: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242888" y="695325"/>
            <a:ext cx="8667750" cy="585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533400">
              <a:defRPr/>
            </a:pPr>
            <a:r>
              <a:rPr lang="en-US" altLang="zh-CN" sz="1800"/>
              <a:t>//</a:t>
            </a:r>
            <a:r>
              <a:rPr lang="zh-CN" altLang="en-US" sz="1800"/>
              <a:t>程序</a:t>
            </a:r>
            <a:r>
              <a:rPr lang="en-US" altLang="zh-CN" sz="1800"/>
              <a:t>5-7 Test2String.java</a:t>
            </a:r>
          </a:p>
          <a:p>
            <a:pPr indent="533400">
              <a:defRPr/>
            </a:pPr>
            <a:r>
              <a:rPr lang="en-US" altLang="zh-CN" sz="1800"/>
              <a:t>class Test2String{</a:t>
            </a:r>
          </a:p>
          <a:p>
            <a:pPr indent="533400">
              <a:defRPr/>
            </a:pPr>
            <a:r>
              <a:rPr lang="en-US" altLang="zh-CN" sz="1800"/>
              <a:t>	public static void main(String[] args){</a:t>
            </a:r>
          </a:p>
          <a:p>
            <a:pPr indent="533400">
              <a:defRPr/>
            </a:pPr>
            <a:r>
              <a:rPr lang="en-US" altLang="zh-CN" sz="1800"/>
              <a:t>		boolean b=false;</a:t>
            </a:r>
          </a:p>
          <a:p>
            <a:pPr indent="533400">
              <a:defRPr/>
            </a:pPr>
            <a:r>
              <a:rPr lang="en-US" altLang="zh-CN" sz="1800"/>
              <a:t>		char c='A';</a:t>
            </a:r>
          </a:p>
          <a:p>
            <a:pPr indent="533400">
              <a:defRPr/>
            </a:pPr>
            <a:r>
              <a:rPr lang="en-US" altLang="zh-CN" sz="1800"/>
              <a:t>		int i=10;</a:t>
            </a:r>
          </a:p>
          <a:p>
            <a:pPr indent="533400">
              <a:defRPr/>
            </a:pPr>
            <a:r>
              <a:rPr lang="en-US" altLang="zh-CN" sz="1800"/>
              <a:t>		long L=123456789;</a:t>
            </a:r>
          </a:p>
          <a:p>
            <a:pPr indent="533400">
              <a:defRPr/>
            </a:pPr>
            <a:r>
              <a:rPr lang="en-US" altLang="zh-CN" sz="1800"/>
              <a:t>		//</a:t>
            </a:r>
            <a:r>
              <a:rPr lang="zh-CN" altLang="en-US" sz="1800"/>
              <a:t>由于默认带小数点的数据是</a:t>
            </a:r>
            <a:r>
              <a:rPr lang="en-US" altLang="zh-CN" sz="1800"/>
              <a:t>double</a:t>
            </a:r>
            <a:r>
              <a:rPr lang="zh-CN" altLang="en-US" sz="1800"/>
              <a:t>类型，因此如果要定义为</a:t>
            </a:r>
            <a:r>
              <a:rPr lang="en-US" altLang="zh-CN" sz="1800"/>
              <a:t>float</a:t>
            </a:r>
            <a:r>
              <a:rPr lang="zh-CN" altLang="en-US" sz="1800"/>
              <a:t>，</a:t>
            </a:r>
          </a:p>
          <a:p>
            <a:pPr indent="533400">
              <a:defRPr/>
            </a:pPr>
            <a:r>
              <a:rPr lang="zh-CN" altLang="en-US" sz="1800"/>
              <a:t>                       </a:t>
            </a:r>
            <a:r>
              <a:rPr lang="en-US" altLang="zh-CN" sz="1800"/>
              <a:t>//</a:t>
            </a:r>
            <a:r>
              <a:rPr lang="zh-CN" altLang="en-US" sz="1800"/>
              <a:t>在数据后面加上</a:t>
            </a:r>
            <a:r>
              <a:rPr lang="en-US" altLang="zh-CN" sz="1800"/>
              <a:t>f</a:t>
            </a:r>
            <a:r>
              <a:rPr lang="zh-CN" altLang="en-US" sz="1800"/>
              <a:t>，否则会提示</a:t>
            </a:r>
            <a:r>
              <a:rPr lang="en-US" altLang="zh-CN" sz="1800"/>
              <a:t>"</a:t>
            </a:r>
            <a:r>
              <a:rPr lang="zh-CN" altLang="en-US" sz="1800"/>
              <a:t>可能会损失精度</a:t>
            </a:r>
            <a:r>
              <a:rPr lang="en-US" altLang="zh-CN" sz="1800"/>
              <a:t>"</a:t>
            </a:r>
          </a:p>
          <a:p>
            <a:pPr indent="533400">
              <a:defRPr/>
            </a:pPr>
            <a:r>
              <a:rPr lang="en-US" altLang="zh-CN" sz="1800"/>
              <a:t>		float f=1.168f;</a:t>
            </a:r>
          </a:p>
          <a:p>
            <a:pPr indent="533400">
              <a:defRPr/>
            </a:pPr>
            <a:r>
              <a:rPr lang="en-US" altLang="zh-CN" sz="1800"/>
              <a:t>		double d=Math.PI;</a:t>
            </a:r>
          </a:p>
          <a:p>
            <a:pPr indent="533400">
              <a:defRPr/>
            </a:pPr>
            <a:r>
              <a:rPr lang="en-US" altLang="zh-CN" sz="1800"/>
              <a:t>		Test2String obj=new Test2String();</a:t>
            </a:r>
          </a:p>
          <a:p>
            <a:pPr indent="533400">
              <a:defRPr/>
            </a:pPr>
            <a:r>
              <a:rPr lang="en-US" altLang="zh-CN" sz="1800"/>
              <a:t>		System.out.println(String.valueOf(b));</a:t>
            </a:r>
          </a:p>
          <a:p>
            <a:pPr indent="533400">
              <a:defRPr/>
            </a:pPr>
            <a:r>
              <a:rPr lang="en-US" altLang="zh-CN" sz="1800"/>
              <a:t>		System.out.println(String.valueOf(c));</a:t>
            </a:r>
          </a:p>
          <a:p>
            <a:pPr indent="533400">
              <a:defRPr/>
            </a:pPr>
            <a:r>
              <a:rPr lang="en-US" altLang="zh-CN" sz="1800"/>
              <a:t>		System.out.println(String.valueOf(i));</a:t>
            </a:r>
          </a:p>
          <a:p>
            <a:pPr indent="533400">
              <a:defRPr/>
            </a:pPr>
            <a:r>
              <a:rPr lang="en-US" altLang="zh-CN" sz="1800"/>
              <a:t>		System.out.println(String.valueOf(L));</a:t>
            </a:r>
          </a:p>
          <a:p>
            <a:pPr indent="533400">
              <a:defRPr/>
            </a:pPr>
            <a:r>
              <a:rPr lang="en-US" altLang="zh-CN" sz="1800"/>
              <a:t>		System.out.println(String.valueOf(f));</a:t>
            </a:r>
          </a:p>
          <a:p>
            <a:pPr indent="533400">
              <a:defRPr/>
            </a:pPr>
            <a:r>
              <a:rPr lang="en-US" altLang="zh-CN" sz="1800"/>
              <a:t>		System.out.println(String.valueOf(d));</a:t>
            </a:r>
          </a:p>
          <a:p>
            <a:pPr indent="533400">
              <a:defRPr/>
            </a:pPr>
            <a:r>
              <a:rPr lang="en-US" altLang="zh-CN" sz="1800"/>
              <a:t>		System.out.println(String.valueOf(obj));</a:t>
            </a:r>
          </a:p>
          <a:p>
            <a:pPr indent="533400">
              <a:defRPr/>
            </a:pPr>
            <a:r>
              <a:rPr lang="en-US" altLang="zh-CN" sz="1800"/>
              <a:t>	}</a:t>
            </a:r>
          </a:p>
          <a:p>
            <a:pPr indent="533400">
              <a:defRPr/>
            </a:pPr>
            <a:r>
              <a:rPr lang="en-US" altLang="zh-CN" sz="1800"/>
              <a:t>}</a:t>
            </a:r>
          </a:p>
        </p:txBody>
      </p:sp>
      <p:pic>
        <p:nvPicPr>
          <p:cNvPr id="2181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715963"/>
            <a:ext cx="54197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358775" y="842963"/>
          <a:ext cx="8105775" cy="510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0300" imgH="2311400" progId="Visio.Drawing.11">
                  <p:embed/>
                </p:oleObj>
              </mc:Choice>
              <mc:Fallback>
                <p:oleObj name="Visio" r:id="rId2" imgW="3670300" imgH="23114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842963"/>
                        <a:ext cx="8105775" cy="510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1063625" y="5932488"/>
            <a:ext cx="701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/>
              <a:t>int[ ] d = new int[4]</a:t>
            </a:r>
            <a:r>
              <a:rPr lang="zh-CN" altLang="en-US"/>
              <a:t>： 一维数组实例化时的内存分配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5.3.1</a:t>
            </a:r>
            <a:r>
              <a:rPr lang="zh-CN" altLang="en-US"/>
              <a:t>、将其他数据类型转换成字符串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利用基本类型对应的对象类转换</a:t>
            </a:r>
          </a:p>
        </p:txBody>
      </p:sp>
      <p:sp>
        <p:nvSpPr>
          <p:cNvPr id="219141" name="Rectangle 5"/>
          <p:cNvSpPr>
            <a:spLocks noChangeArrowheads="1"/>
          </p:cNvSpPr>
          <p:nvPr/>
        </p:nvSpPr>
        <p:spPr bwMode="auto">
          <a:xfrm>
            <a:off x="679450" y="3260725"/>
            <a:ext cx="81105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toString(boolean b) //</a:t>
            </a:r>
            <a:r>
              <a:rPr lang="en-US" altLang="zh-CN" b="1">
                <a:solidFill>
                  <a:srgbClr val="FF0000"/>
                </a:solidFill>
              </a:rPr>
              <a:t>Boolean</a:t>
            </a:r>
            <a:r>
              <a:rPr lang="zh-CN" altLang="en-US"/>
              <a:t>类的静态方法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toString(byte b) //</a:t>
            </a:r>
            <a:r>
              <a:rPr lang="en-US" altLang="zh-CN" b="1">
                <a:solidFill>
                  <a:srgbClr val="FF0000"/>
                </a:solidFill>
              </a:rPr>
              <a:t>Byte</a:t>
            </a:r>
            <a:r>
              <a:rPr lang="zh-CN" altLang="en-US"/>
              <a:t>类的静态方法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toString(char c) //</a:t>
            </a:r>
            <a:r>
              <a:rPr lang="en-US" altLang="zh-CN" b="1">
                <a:solidFill>
                  <a:srgbClr val="FF0000"/>
                </a:solidFill>
              </a:rPr>
              <a:t>Character</a:t>
            </a:r>
            <a:r>
              <a:rPr lang="zh-CN" altLang="en-US"/>
              <a:t>类的静态方法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toString(short s) //</a:t>
            </a:r>
            <a:r>
              <a:rPr lang="en-US" altLang="zh-CN" b="1">
                <a:solidFill>
                  <a:srgbClr val="FF0000"/>
                </a:solidFill>
              </a:rPr>
              <a:t>Short</a:t>
            </a:r>
            <a:r>
              <a:rPr lang="zh-CN" altLang="en-US"/>
              <a:t>类的静态方法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toString(int i) //</a:t>
            </a:r>
            <a:r>
              <a:rPr lang="en-US" altLang="zh-CN" b="1">
                <a:solidFill>
                  <a:srgbClr val="FF0000"/>
                </a:solidFill>
              </a:rPr>
              <a:t>Integer</a:t>
            </a:r>
            <a:r>
              <a:rPr lang="zh-CN" altLang="en-US"/>
              <a:t>类的静态方法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toString(long i) //</a:t>
            </a:r>
            <a:r>
              <a:rPr lang="en-US" altLang="zh-CN" b="1">
                <a:solidFill>
                  <a:srgbClr val="FF0000"/>
                </a:solidFill>
              </a:rPr>
              <a:t>Long</a:t>
            </a:r>
            <a:r>
              <a:rPr lang="zh-CN" altLang="en-US"/>
              <a:t>类的静态方法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toString(float f) //</a:t>
            </a:r>
            <a:r>
              <a:rPr lang="en-US" altLang="zh-CN" b="1">
                <a:solidFill>
                  <a:srgbClr val="FF0000"/>
                </a:solidFill>
              </a:rPr>
              <a:t>Float</a:t>
            </a:r>
            <a:r>
              <a:rPr lang="zh-CN" altLang="en-US"/>
              <a:t>类的静态方法</a:t>
            </a:r>
          </a:p>
          <a:p>
            <a:pPr>
              <a:defRPr/>
            </a:pPr>
            <a:r>
              <a:rPr lang="en-US" altLang="zh-CN"/>
              <a:t>public </a:t>
            </a:r>
            <a:r>
              <a:rPr lang="en-US" altLang="zh-CN" b="1">
                <a:solidFill>
                  <a:srgbClr val="FF0000"/>
                </a:solidFill>
              </a:rPr>
              <a:t>static</a:t>
            </a:r>
            <a:r>
              <a:rPr lang="en-US" altLang="zh-CN"/>
              <a:t> String toString(double d) //</a:t>
            </a:r>
            <a:r>
              <a:rPr lang="en-US" altLang="zh-CN" b="1">
                <a:solidFill>
                  <a:srgbClr val="FF0000"/>
                </a:solidFill>
              </a:rPr>
              <a:t>Double</a:t>
            </a:r>
            <a:r>
              <a:rPr lang="zh-CN" altLang="en-US"/>
              <a:t>类的静态方法</a:t>
            </a:r>
          </a:p>
        </p:txBody>
      </p:sp>
      <p:graphicFrame>
        <p:nvGraphicFramePr>
          <p:cNvPr id="219317" name="Group 181"/>
          <p:cNvGraphicFramePr>
            <a:graphicFrameLocks noGrp="1"/>
          </p:cNvGraphicFramePr>
          <p:nvPr>
            <p:ph idx="1"/>
          </p:nvPr>
        </p:nvGraphicFramePr>
        <p:xfrm>
          <a:off x="688975" y="1401763"/>
          <a:ext cx="7383463" cy="1651002"/>
        </p:xfrm>
        <a:graphic>
          <a:graphicData uri="http://schemas.openxmlformats.org/drawingml/2006/table">
            <a:tbl>
              <a:tblPr/>
              <a:tblGrid>
                <a:gridCol w="184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5-5</a:t>
                      </a: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基本数据类型对应的包装类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基本类型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对应的包装类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基本类型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对应的包装类</a:t>
                      </a:r>
                      <a:endParaRPr kumimoji="1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Character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Short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</a:t>
                      </a:r>
                      <a:endParaRPr kumimoji="1" lang="en-US" altLang="zh-CN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5.3.2</a:t>
            </a:r>
            <a:r>
              <a:rPr lang="zh-CN" altLang="en-US"/>
              <a:t>、将字符串转换成其他数据类型</a:t>
            </a:r>
          </a:p>
        </p:txBody>
      </p:sp>
      <p:sp>
        <p:nvSpPr>
          <p:cNvPr id="53251" name="Text Box 49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转成</a:t>
            </a:r>
            <a:r>
              <a:rPr lang="en-US" altLang="zh-CN" sz="2800">
                <a:ea typeface="黑体" pitchFamily="49" charset="-122"/>
              </a:rPr>
              <a:t>boolean</a:t>
            </a:r>
            <a:r>
              <a:rPr lang="zh-CN" altLang="en-US" sz="2800">
                <a:ea typeface="黑体" pitchFamily="49" charset="-122"/>
              </a:rPr>
              <a:t>值</a:t>
            </a:r>
          </a:p>
        </p:txBody>
      </p:sp>
      <p:sp>
        <p:nvSpPr>
          <p:cNvPr id="53252" name="Rectangle 50"/>
          <p:cNvSpPr>
            <a:spLocks noChangeArrowheads="1"/>
          </p:cNvSpPr>
          <p:nvPr/>
        </p:nvSpPr>
        <p:spPr bwMode="auto">
          <a:xfrm>
            <a:off x="1031875" y="1389063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>
              <a:defRPr/>
            </a:pPr>
            <a:r>
              <a:rPr lang="en-US" altLang="zh-CN"/>
              <a:t>//</a:t>
            </a:r>
            <a:r>
              <a:rPr lang="zh-CN" altLang="en-US"/>
              <a:t>利用</a:t>
            </a:r>
            <a:r>
              <a:rPr lang="en-US" altLang="zh-CN"/>
              <a:t>Boolean</a:t>
            </a:r>
            <a:r>
              <a:rPr lang="zh-CN" altLang="en-US"/>
              <a:t>类的静态方法实现：如果</a:t>
            </a:r>
            <a:r>
              <a:rPr lang="en-US" altLang="zh-CN"/>
              <a:t>s</a:t>
            </a:r>
            <a:r>
              <a:rPr lang="zh-CN" altLang="en-US"/>
              <a:t>不是</a:t>
            </a:r>
            <a:r>
              <a:rPr lang="en-US" altLang="zh-CN"/>
              <a:t>null</a:t>
            </a:r>
            <a:r>
              <a:rPr lang="zh-CN" altLang="en-US"/>
              <a:t>并且</a:t>
            </a:r>
          </a:p>
          <a:p>
            <a:pPr indent="266700">
              <a:defRPr/>
            </a:pPr>
            <a:r>
              <a:rPr lang="en-US" altLang="zh-CN"/>
              <a:t>//</a:t>
            </a:r>
            <a:r>
              <a:rPr lang="zh-CN" altLang="en-US"/>
              <a:t>等于</a:t>
            </a:r>
            <a:r>
              <a:rPr lang="en-US" altLang="zh-CN"/>
              <a:t>"true" (</a:t>
            </a:r>
            <a:r>
              <a:rPr lang="zh-CN" altLang="en-US"/>
              <a:t>不区分大小写</a:t>
            </a:r>
            <a:r>
              <a:rPr lang="en-US" altLang="zh-CN"/>
              <a:t>)</a:t>
            </a:r>
            <a:r>
              <a:rPr lang="zh-CN" altLang="en-US"/>
              <a:t>，则返回</a:t>
            </a:r>
            <a:r>
              <a:rPr lang="en-US" altLang="zh-CN"/>
              <a:t>true</a:t>
            </a:r>
            <a:r>
              <a:rPr lang="zh-CN" altLang="en-US"/>
              <a:t>；否则返回</a:t>
            </a:r>
            <a:r>
              <a:rPr lang="en-US" altLang="zh-CN"/>
              <a:t>false  </a:t>
            </a:r>
          </a:p>
          <a:p>
            <a:pPr indent="266700">
              <a:defRPr/>
            </a:pPr>
            <a:r>
              <a:rPr lang="en-US" altLang="zh-CN"/>
              <a:t>public static boolean parseBoolean(String s) </a:t>
            </a:r>
          </a:p>
        </p:txBody>
      </p:sp>
      <p:sp>
        <p:nvSpPr>
          <p:cNvPr id="220211" name="Rectangle 51"/>
          <p:cNvSpPr>
            <a:spLocks noChangeArrowheads="1"/>
          </p:cNvSpPr>
          <p:nvPr/>
        </p:nvSpPr>
        <p:spPr bwMode="auto">
          <a:xfrm>
            <a:off x="400050" y="2841625"/>
            <a:ext cx="63801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例如：</a:t>
            </a:r>
          </a:p>
          <a:p>
            <a:pPr>
              <a:defRPr/>
            </a:pP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	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boolean b;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	b=Boolean.parseBoolean("True");//b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为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true</a:t>
            </a:r>
          </a:p>
          <a:p>
            <a:pPr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	b=Boolean.parseBoolean("Yes");//b</a:t>
            </a:r>
            <a:r>
              <a:rPr lang="zh-CN" altLang="en-US">
                <a:latin typeface="Times New Roman" charset="0"/>
                <a:ea typeface="宋体" charset="0"/>
                <a:cs typeface="宋体" charset="0"/>
              </a:rPr>
              <a:t>为</a:t>
            </a: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5.3.2</a:t>
            </a:r>
            <a:r>
              <a:rPr lang="zh-CN" altLang="en-US"/>
              <a:t>、将字符串转换成其他数据类型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转成</a:t>
            </a:r>
            <a:r>
              <a:rPr lang="en-US" altLang="zh-CN" sz="2800">
                <a:ea typeface="黑体" pitchFamily="49" charset="-122"/>
              </a:rPr>
              <a:t>byte</a:t>
            </a:r>
            <a:r>
              <a:rPr lang="zh-CN" altLang="en-US" sz="2800">
                <a:ea typeface="黑体" pitchFamily="49" charset="-122"/>
              </a:rPr>
              <a:t>值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1108075" y="1336675"/>
            <a:ext cx="79438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>
              <a:defRPr/>
            </a:pPr>
            <a:r>
              <a:rPr lang="en-US" altLang="zh-CN"/>
              <a:t>//</a:t>
            </a:r>
            <a:r>
              <a:rPr lang="zh-CN" altLang="en-US"/>
              <a:t>利用</a:t>
            </a:r>
            <a:r>
              <a:rPr lang="en-US" altLang="zh-CN"/>
              <a:t>Byte</a:t>
            </a:r>
            <a:r>
              <a:rPr lang="zh-CN" altLang="en-US"/>
              <a:t>类的静态方法实现：</a:t>
            </a:r>
            <a:r>
              <a:rPr lang="en-US" altLang="en-US"/>
              <a:t>字符串</a:t>
            </a:r>
            <a:r>
              <a:rPr lang="en-US" altLang="zh-CN"/>
              <a:t>s</a:t>
            </a:r>
            <a:r>
              <a:rPr lang="en-US" altLang="en-US"/>
              <a:t>中除了第一个字</a:t>
            </a:r>
            <a:endParaRPr lang="zh-CN" altLang="en-US"/>
          </a:p>
          <a:p>
            <a:pPr indent="266700">
              <a:defRPr/>
            </a:pPr>
            <a:r>
              <a:rPr lang="en-US" altLang="zh-CN"/>
              <a:t>//</a:t>
            </a:r>
            <a:r>
              <a:rPr lang="en-US" altLang="en-US"/>
              <a:t>母可以是</a:t>
            </a:r>
            <a:r>
              <a:rPr lang="en-US" altLang="zh-CN"/>
              <a:t>'-'</a:t>
            </a:r>
            <a:r>
              <a:rPr lang="en-US" altLang="en-US"/>
              <a:t>外，其他字符必须是十进制数字（即</a:t>
            </a:r>
            <a:r>
              <a:rPr lang="en-US" altLang="zh-CN"/>
              <a:t>0-9</a:t>
            </a:r>
            <a:r>
              <a:rPr lang="en-US" altLang="en-US"/>
              <a:t>）。</a:t>
            </a:r>
            <a:endParaRPr lang="zh-CN" altLang="en-US"/>
          </a:p>
          <a:p>
            <a:pPr indent="266700">
              <a:defRPr/>
            </a:pPr>
            <a:r>
              <a:rPr lang="en-US" altLang="zh-CN"/>
              <a:t>//</a:t>
            </a:r>
            <a:r>
              <a:rPr lang="en-US" altLang="en-US"/>
              <a:t>若</a:t>
            </a:r>
            <a:r>
              <a:rPr lang="en-US" altLang="zh-CN"/>
              <a:t>s</a:t>
            </a:r>
            <a:r>
              <a:rPr lang="en-US" altLang="en-US"/>
              <a:t>无法转换成一个十进制数，则抛出</a:t>
            </a:r>
            <a:endParaRPr lang="zh-CN" altLang="en-US"/>
          </a:p>
          <a:p>
            <a:pPr indent="266700">
              <a:defRPr/>
            </a:pPr>
            <a:r>
              <a:rPr lang="en-US" altLang="zh-CN"/>
              <a:t>//</a:t>
            </a:r>
            <a:r>
              <a:rPr lang="en-US" altLang="en-US"/>
              <a:t>异常</a:t>
            </a:r>
            <a:r>
              <a:rPr lang="en-US" altLang="zh-CN"/>
              <a:t>NumberFormatException  </a:t>
            </a:r>
          </a:p>
          <a:p>
            <a:pPr indent="266700">
              <a:defRPr/>
            </a:pPr>
            <a:r>
              <a:rPr lang="en-US" altLang="zh-CN"/>
              <a:t>public static byte parseByte(String s) 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488950" y="3397250"/>
            <a:ext cx="83581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/>
              <a:t>例如：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byte b;</a:t>
            </a:r>
          </a:p>
          <a:p>
            <a:pPr>
              <a:defRPr/>
            </a:pPr>
            <a:r>
              <a:rPr lang="en-US" altLang="zh-CN"/>
              <a:t>	b=Byte.parseByte("-100"); //b</a:t>
            </a:r>
            <a:r>
              <a:rPr lang="zh-CN" altLang="sv-SE"/>
              <a:t>为</a:t>
            </a:r>
            <a:r>
              <a:rPr lang="en-US" altLang="zh-CN"/>
              <a:t>-100</a:t>
            </a:r>
          </a:p>
          <a:p>
            <a:pPr>
              <a:defRPr/>
            </a:pPr>
            <a:r>
              <a:rPr lang="en-US" altLang="zh-CN"/>
              <a:t>	//</a:t>
            </a:r>
            <a:r>
              <a:rPr lang="zh-CN" altLang="sv-SE"/>
              <a:t>运行时显示</a:t>
            </a:r>
            <a:r>
              <a:rPr lang="zh-CN" altLang="en-US"/>
              <a:t>”</a:t>
            </a:r>
            <a:r>
              <a:rPr lang="en-US" altLang="zh-CN"/>
              <a:t>Value out of range”</a:t>
            </a:r>
            <a:r>
              <a:rPr lang="zh-CN" altLang="en-US"/>
              <a:t>，因</a:t>
            </a:r>
            <a:r>
              <a:rPr lang="en-US" altLang="zh-CN"/>
              <a:t>1000</a:t>
            </a:r>
            <a:r>
              <a:rPr lang="zh-CN" altLang="en-US"/>
              <a:t>超出</a:t>
            </a:r>
            <a:r>
              <a:rPr lang="en-US" altLang="zh-CN"/>
              <a:t>byte</a:t>
            </a:r>
            <a:r>
              <a:rPr lang="zh-CN" altLang="en-US"/>
              <a:t>大小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sv-SE" altLang="zh-CN"/>
              <a:t>b=Byte.parseByte(</a:t>
            </a:r>
            <a:r>
              <a:rPr lang="en-US" altLang="zh-CN"/>
              <a:t>"</a:t>
            </a:r>
            <a:r>
              <a:rPr lang="sv-SE" altLang="zh-CN"/>
              <a:t>1000</a:t>
            </a:r>
            <a:r>
              <a:rPr lang="en-US" altLang="zh-CN"/>
              <a:t>"</a:t>
            </a:r>
            <a:r>
              <a:rPr lang="sv-SE" altLang="zh-CN"/>
              <a:t>); </a:t>
            </a:r>
          </a:p>
          <a:p>
            <a:pPr>
              <a:defRPr/>
            </a:pPr>
            <a:r>
              <a:rPr lang="sv-SE" altLang="zh-CN"/>
              <a:t>	//</a:t>
            </a:r>
            <a:r>
              <a:rPr lang="zh-CN" altLang="sv-SE"/>
              <a:t>因为</a:t>
            </a:r>
            <a:r>
              <a:rPr lang="sv-SE" altLang="zh-CN"/>
              <a:t>10A</a:t>
            </a:r>
            <a:r>
              <a:rPr lang="zh-CN" altLang="sv-SE"/>
              <a:t>不合法，抛出</a:t>
            </a:r>
            <a:r>
              <a:rPr lang="sv-SE" altLang="zh-CN"/>
              <a:t>NumberFormatException</a:t>
            </a:r>
            <a:endParaRPr lang="zh-CN" altLang="sv-SE"/>
          </a:p>
          <a:p>
            <a:pPr>
              <a:defRPr/>
            </a:pPr>
            <a:r>
              <a:rPr lang="zh-CN" altLang="sv-SE"/>
              <a:t>	</a:t>
            </a:r>
            <a:r>
              <a:rPr lang="en-US" altLang="zh-CN"/>
              <a:t>b=Byte.parseByte("10A");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5.3.2</a:t>
            </a:r>
            <a:r>
              <a:rPr lang="zh-CN" altLang="en-US"/>
              <a:t>、将字符串转换成其他数据类型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转成</a:t>
            </a:r>
            <a:r>
              <a:rPr lang="en-US" altLang="zh-CN" sz="2800">
                <a:ea typeface="黑体" pitchFamily="49" charset="-122"/>
              </a:rPr>
              <a:t>short</a:t>
            </a:r>
            <a:r>
              <a:rPr lang="zh-CN" altLang="en-US" sz="2800">
                <a:ea typeface="黑体" pitchFamily="49" charset="-122"/>
              </a:rPr>
              <a:t>、</a:t>
            </a:r>
            <a:r>
              <a:rPr lang="en-US" altLang="zh-CN" sz="2800">
                <a:ea typeface="黑体" pitchFamily="49" charset="-122"/>
              </a:rPr>
              <a:t>int</a:t>
            </a:r>
            <a:r>
              <a:rPr lang="zh-CN" altLang="en-US" sz="2800">
                <a:ea typeface="黑体" pitchFamily="49" charset="-122"/>
              </a:rPr>
              <a:t>、</a:t>
            </a:r>
            <a:r>
              <a:rPr lang="en-US" altLang="zh-CN" sz="2800">
                <a:ea typeface="黑体" pitchFamily="49" charset="-122"/>
              </a:rPr>
              <a:t>long</a:t>
            </a:r>
            <a:r>
              <a:rPr lang="zh-CN" altLang="en-US" sz="2800">
                <a:ea typeface="黑体" pitchFamily="49" charset="-122"/>
              </a:rPr>
              <a:t>值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74725" y="1370013"/>
            <a:ext cx="69754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>
              <a:defRPr/>
            </a:pPr>
            <a:r>
              <a:rPr lang="en-US" altLang="zh-CN"/>
              <a:t>public static short parseShort(String s)//Short</a:t>
            </a:r>
            <a:r>
              <a:rPr lang="zh-CN" altLang="en-US"/>
              <a:t>类 </a:t>
            </a:r>
          </a:p>
          <a:p>
            <a:pPr indent="266700">
              <a:defRPr/>
            </a:pPr>
            <a:r>
              <a:rPr lang="en-US" altLang="zh-CN"/>
              <a:t>public static int parseInt(String s) //Integer</a:t>
            </a:r>
            <a:r>
              <a:rPr lang="zh-CN" altLang="en-US"/>
              <a:t>类</a:t>
            </a:r>
          </a:p>
          <a:p>
            <a:pPr indent="266700">
              <a:defRPr/>
            </a:pPr>
            <a:r>
              <a:rPr lang="en-US" altLang="zh-CN"/>
              <a:t>public static long parseLong(String s) //Long</a:t>
            </a:r>
            <a:r>
              <a:rPr lang="zh-CN" altLang="en-US"/>
              <a:t>类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401638" y="2733675"/>
            <a:ext cx="58896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zh-CN" altLang="en-US"/>
              <a:t>例如：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short si;</a:t>
            </a:r>
          </a:p>
          <a:p>
            <a:pPr>
              <a:defRPr/>
            </a:pPr>
            <a:r>
              <a:rPr lang="en-US" altLang="zh-CN"/>
              <a:t>	int i;</a:t>
            </a:r>
          </a:p>
          <a:p>
            <a:pPr>
              <a:defRPr/>
            </a:pPr>
            <a:r>
              <a:rPr lang="en-US" altLang="zh-CN"/>
              <a:t>	long L;</a:t>
            </a:r>
          </a:p>
          <a:p>
            <a:pPr>
              <a:defRPr/>
            </a:pPr>
            <a:r>
              <a:rPr lang="en-US" altLang="zh-CN"/>
              <a:t>	si=Short.parseShort("-100");//si</a:t>
            </a:r>
            <a:r>
              <a:rPr lang="zh-CN" altLang="fr-FR"/>
              <a:t>为</a:t>
            </a:r>
            <a:r>
              <a:rPr lang="en-US" altLang="zh-CN"/>
              <a:t>-100</a:t>
            </a:r>
          </a:p>
          <a:p>
            <a:pPr>
              <a:defRPr/>
            </a:pPr>
            <a:r>
              <a:rPr lang="en-US" altLang="zh-CN"/>
              <a:t>	i=Integer.parseInt("12345");//i</a:t>
            </a:r>
            <a:r>
              <a:rPr lang="zh-CN" altLang="fr-FR"/>
              <a:t>为</a:t>
            </a:r>
            <a:r>
              <a:rPr lang="en-US" altLang="zh-CN"/>
              <a:t>12345</a:t>
            </a:r>
          </a:p>
          <a:p>
            <a:pPr>
              <a:defRPr/>
            </a:pPr>
            <a:r>
              <a:rPr lang="en-US" altLang="zh-CN"/>
              <a:t>            //</a:t>
            </a:r>
            <a:r>
              <a:rPr lang="zh-CN" altLang="en-US"/>
              <a:t>抛出</a:t>
            </a:r>
            <a:r>
              <a:rPr lang="en-US" altLang="zh-CN"/>
              <a:t>NumberFormatException</a:t>
            </a:r>
            <a:r>
              <a:rPr lang="zh-CN" altLang="en-US"/>
              <a:t>异常</a:t>
            </a:r>
          </a:p>
          <a:p>
            <a:pPr>
              <a:defRPr/>
            </a:pPr>
            <a:r>
              <a:rPr lang="zh-CN" altLang="en-US"/>
              <a:t>	</a:t>
            </a:r>
            <a:r>
              <a:rPr lang="en-US" altLang="zh-CN"/>
              <a:t>L=Long.parseLong("-10A");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5.3.2</a:t>
            </a:r>
            <a:r>
              <a:rPr lang="zh-CN" altLang="en-US"/>
              <a:t>、将字符串转换成其他数据类型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598488" y="841375"/>
            <a:ext cx="6529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转成</a:t>
            </a:r>
            <a:r>
              <a:rPr lang="en-US" altLang="zh-CN" sz="2800">
                <a:ea typeface="黑体" pitchFamily="49" charset="-122"/>
              </a:rPr>
              <a:t>float</a:t>
            </a:r>
            <a:r>
              <a:rPr lang="zh-CN" altLang="en-US" sz="2800">
                <a:ea typeface="黑体" pitchFamily="49" charset="-122"/>
              </a:rPr>
              <a:t>、</a:t>
            </a:r>
            <a:r>
              <a:rPr lang="en-US" altLang="zh-CN" sz="2800">
                <a:ea typeface="黑体" pitchFamily="49" charset="-122"/>
              </a:rPr>
              <a:t>double</a:t>
            </a:r>
            <a:r>
              <a:rPr lang="zh-CN" altLang="en-US" sz="2800">
                <a:ea typeface="黑体" pitchFamily="49" charset="-122"/>
              </a:rPr>
              <a:t>值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041400" y="1370013"/>
            <a:ext cx="7208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266700">
              <a:defRPr/>
            </a:pPr>
            <a:r>
              <a:rPr lang="en-US" altLang="zh-CN"/>
              <a:t>public static float parseFloat(String s) //Float</a:t>
            </a:r>
            <a:r>
              <a:rPr lang="zh-CN" altLang="en-US"/>
              <a:t>类 </a:t>
            </a:r>
          </a:p>
          <a:p>
            <a:pPr indent="266700">
              <a:defRPr/>
            </a:pPr>
            <a:r>
              <a:rPr lang="en-US" altLang="zh-CN"/>
              <a:t>public static double parseDouble(String s)  //Double</a:t>
            </a:r>
            <a:r>
              <a:rPr lang="zh-CN" altLang="en-US"/>
              <a:t>类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419100" y="2209800"/>
            <a:ext cx="8375650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indent="266700">
              <a:defRPr/>
            </a:pPr>
            <a:r>
              <a:rPr lang="zh-CN" altLang="en-US"/>
              <a:t>例如：</a:t>
            </a:r>
          </a:p>
          <a:p>
            <a:pPr indent="266700">
              <a:defRPr/>
            </a:pPr>
            <a:r>
              <a:rPr lang="zh-CN" altLang="en-US"/>
              <a:t>	</a:t>
            </a:r>
            <a:r>
              <a:rPr lang="en-US" altLang="zh-CN"/>
              <a:t>float f;</a:t>
            </a:r>
          </a:p>
          <a:p>
            <a:pPr indent="266700">
              <a:defRPr/>
            </a:pPr>
            <a:r>
              <a:rPr lang="en-US" altLang="zh-CN"/>
              <a:t>	double d;	</a:t>
            </a:r>
          </a:p>
          <a:p>
            <a:pPr indent="266700">
              <a:defRPr/>
            </a:pPr>
            <a:r>
              <a:rPr lang="en-US" altLang="zh-CN"/>
              <a:t>	f=Float.parseFloat("1.0000001788796875001");</a:t>
            </a:r>
          </a:p>
          <a:p>
            <a:pPr indent="266700">
              <a:defRPr/>
            </a:pPr>
            <a:r>
              <a:rPr lang="en-US" altLang="zh-CN"/>
              <a:t>	System.out.println(f); //</a:t>
            </a:r>
            <a:r>
              <a:rPr lang="zh-CN" altLang="en-US"/>
              <a:t>输出</a:t>
            </a:r>
            <a:r>
              <a:rPr lang="en-US" altLang="zh-CN"/>
              <a:t>1.0000002</a:t>
            </a:r>
          </a:p>
          <a:p>
            <a:pPr indent="266700">
              <a:defRPr/>
            </a:pPr>
            <a:r>
              <a:rPr lang="en-US" altLang="zh-CN"/>
              <a:t>	f=Float.parseFloat("1.0000001788796875001f");</a:t>
            </a:r>
          </a:p>
          <a:p>
            <a:pPr indent="266700">
              <a:defRPr/>
            </a:pPr>
            <a:r>
              <a:rPr lang="en-US" altLang="zh-CN"/>
              <a:t>        System.out.println(f); //</a:t>
            </a:r>
            <a:r>
              <a:rPr lang="zh-CN" altLang="en-US"/>
              <a:t>输出</a:t>
            </a:r>
            <a:r>
              <a:rPr lang="en-US" altLang="zh-CN"/>
              <a:t>1.0000002	</a:t>
            </a:r>
          </a:p>
          <a:p>
            <a:pPr indent="266700">
              <a:defRPr/>
            </a:pPr>
            <a:r>
              <a:rPr lang="en-US" altLang="zh-CN"/>
              <a:t>        d=Double.parseFloat("1.0000001788796875001");</a:t>
            </a:r>
          </a:p>
          <a:p>
            <a:pPr indent="266700">
              <a:defRPr/>
            </a:pPr>
            <a:r>
              <a:rPr lang="en-US" altLang="zh-CN"/>
              <a:t>	System.out.println(d); //</a:t>
            </a:r>
            <a:r>
              <a:rPr lang="zh-CN" altLang="en-US"/>
              <a:t>输出</a:t>
            </a:r>
            <a:r>
              <a:rPr lang="en-US" altLang="zh-CN"/>
              <a:t>1.0000001788796875</a:t>
            </a:r>
          </a:p>
          <a:p>
            <a:pPr indent="266700">
              <a:defRPr/>
            </a:pPr>
            <a:r>
              <a:rPr lang="en-US" altLang="zh-CN"/>
              <a:t>	</a:t>
            </a:r>
            <a:r>
              <a:rPr lang="fr-FR" altLang="zh-CN"/>
              <a:t>d= Double.parseFloat("1.0000001788796875001d</a:t>
            </a:r>
            <a:r>
              <a:rPr lang="en-US" altLang="zh-CN"/>
              <a:t>"</a:t>
            </a:r>
            <a:r>
              <a:rPr lang="fr-FR" altLang="zh-CN"/>
              <a:t>);</a:t>
            </a:r>
          </a:p>
          <a:p>
            <a:pPr indent="266700">
              <a:defRPr/>
            </a:pPr>
            <a:r>
              <a:rPr lang="en-US" altLang="zh-CN"/>
              <a:t>        System.out.println(d); //</a:t>
            </a:r>
            <a:r>
              <a:rPr lang="zh-CN" altLang="en-US"/>
              <a:t>输出</a:t>
            </a:r>
            <a:r>
              <a:rPr lang="en-US" altLang="zh-CN"/>
              <a:t>1.0000001788796875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7365" name="AutoShape 21"/>
          <p:cNvSpPr>
            <a:spLocks noChangeArrowheads="1"/>
          </p:cNvSpPr>
          <p:nvPr/>
        </p:nvSpPr>
        <p:spPr bwMode="auto">
          <a:xfrm>
            <a:off x="7921625" y="5570538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5.4</a:t>
            </a:r>
            <a:r>
              <a:rPr lang="zh-CN" altLang="en-US"/>
              <a:t>、枚举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541338" y="827088"/>
            <a:ext cx="8329612" cy="520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>
              <a:defRPr/>
            </a:pPr>
            <a:r>
              <a:rPr lang="zh-CN" altLang="en-US"/>
              <a:t>枚举定义的格式如下：</a:t>
            </a:r>
          </a:p>
          <a:p>
            <a:pPr indent="266700">
              <a:defRPr/>
            </a:pPr>
            <a:r>
              <a:rPr lang="en-US" altLang="zh-CN"/>
              <a:t>[protected | private | abstract] enum </a:t>
            </a:r>
            <a:r>
              <a:rPr lang="zh-CN" altLang="en-US"/>
              <a:t>枚举类型标识符（名称）</a:t>
            </a:r>
            <a:r>
              <a:rPr lang="en-US" altLang="zh-CN"/>
              <a:t>{</a:t>
            </a:r>
          </a:p>
          <a:p>
            <a:pPr indent="266700">
              <a:defRPr/>
            </a:pPr>
            <a:r>
              <a:rPr lang="en-US" altLang="zh-CN"/>
              <a:t>	</a:t>
            </a:r>
            <a:r>
              <a:rPr lang="zh-CN" altLang="en-US"/>
              <a:t>枚举常量</a:t>
            </a:r>
            <a:r>
              <a:rPr lang="en-US" altLang="zh-CN"/>
              <a:t>1,</a:t>
            </a:r>
          </a:p>
          <a:p>
            <a:pPr indent="266700">
              <a:defRPr/>
            </a:pPr>
            <a:r>
              <a:rPr lang="en-US" altLang="zh-CN"/>
              <a:t>	</a:t>
            </a:r>
            <a:r>
              <a:rPr lang="zh-CN" altLang="en-US"/>
              <a:t>枚举常量</a:t>
            </a:r>
            <a:r>
              <a:rPr lang="en-US" altLang="zh-CN"/>
              <a:t>2,</a:t>
            </a:r>
          </a:p>
          <a:p>
            <a:pPr indent="266700">
              <a:defRPr/>
            </a:pPr>
            <a:r>
              <a:rPr lang="en-US" altLang="zh-CN"/>
              <a:t>            …,</a:t>
            </a:r>
          </a:p>
          <a:p>
            <a:pPr indent="266700">
              <a:defRPr/>
            </a:pPr>
            <a:r>
              <a:rPr lang="en-US" altLang="zh-CN"/>
              <a:t>            </a:t>
            </a:r>
            <a:r>
              <a:rPr lang="zh-CN" altLang="en-US"/>
              <a:t>枚举常量</a:t>
            </a:r>
            <a:r>
              <a:rPr lang="en-US" altLang="zh-CN"/>
              <a:t>n</a:t>
            </a:r>
          </a:p>
          <a:p>
            <a:pPr indent="266700">
              <a:defRPr/>
            </a:pPr>
            <a:r>
              <a:rPr lang="en-US" altLang="zh-CN"/>
              <a:t>}</a:t>
            </a:r>
          </a:p>
          <a:p>
            <a:pPr indent="266700">
              <a:defRPr/>
            </a:pPr>
            <a:r>
              <a:rPr lang="zh-CN" altLang="en-US"/>
              <a:t>例如：</a:t>
            </a:r>
          </a:p>
          <a:p>
            <a:pPr indent="266700">
              <a:defRPr/>
            </a:pPr>
            <a:r>
              <a:rPr lang="zh-CN" altLang="en-US"/>
              <a:t>	</a:t>
            </a:r>
            <a:r>
              <a:rPr lang="en-US" altLang="zh-CN"/>
              <a:t>public enum Color {</a:t>
            </a:r>
          </a:p>
          <a:p>
            <a:pPr indent="266700">
              <a:defRPr/>
            </a:pPr>
            <a:r>
              <a:rPr lang="en-US" altLang="zh-CN"/>
              <a:t>  		RED, </a:t>
            </a:r>
          </a:p>
          <a:p>
            <a:pPr indent="266700">
              <a:defRPr/>
            </a:pPr>
            <a:r>
              <a:rPr lang="en-US" altLang="zh-CN"/>
              <a:t>                    GREEN, </a:t>
            </a:r>
          </a:p>
          <a:p>
            <a:pPr indent="266700">
              <a:defRPr/>
            </a:pPr>
            <a:r>
              <a:rPr lang="en-US" altLang="zh-CN"/>
              <a:t>                    BLANK, </a:t>
            </a:r>
          </a:p>
          <a:p>
            <a:pPr indent="266700">
              <a:defRPr/>
            </a:pPr>
            <a:r>
              <a:rPr lang="en-US" altLang="zh-CN"/>
              <a:t>                    YELLOW</a:t>
            </a:r>
          </a:p>
          <a:p>
            <a:pPr indent="266700">
              <a:defRPr/>
            </a:pPr>
            <a:r>
              <a:rPr lang="en-US" altLang="zh-CN"/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5.4</a:t>
            </a:r>
            <a:r>
              <a:rPr lang="zh-CN" altLang="en-US"/>
              <a:t>、枚举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1584325" y="858838"/>
            <a:ext cx="5310188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//</a:t>
            </a:r>
            <a:r>
              <a:rPr lang="zh-CN" altLang="en-US" sz="1800">
                <a:latin typeface="Times New Roman" charset="0"/>
                <a:ea typeface="宋体" charset="0"/>
                <a:cs typeface="宋体" charset="0"/>
              </a:rPr>
              <a:t>程序</a:t>
            </a: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5-9 TrafficLight.java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enum Signal {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GREEN, YELLOW, RED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}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public class TrafficLight {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Signal color = Signal.RED;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public void change() {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switch (color) {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case RED: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	color = Signal.GREEN;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	break;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case YELLOW: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	color = Signal.RED;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	break;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case GREEN: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	color = Signal.YELLOW;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	break;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	}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	}</a:t>
            </a:r>
          </a:p>
          <a:p>
            <a:pPr>
              <a:defRPr/>
            </a:pPr>
            <a:r>
              <a:rPr lang="en-US" altLang="zh-CN" sz="1800">
                <a:latin typeface="Times New Roman" charset="0"/>
                <a:ea typeface="宋体" charset="0"/>
                <a:cs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cs typeface="+mj-cs"/>
              </a:rPr>
              <a:t>本章内容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33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35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60437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38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39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40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60441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60442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60443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0444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60445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graphicFrame>
        <p:nvGraphicFramePr>
          <p:cNvPr id="174267" name="Group 187"/>
          <p:cNvGraphicFramePr>
            <a:graphicFrameLocks noGrp="1"/>
          </p:cNvGraphicFramePr>
          <p:nvPr>
            <p:ph idx="1"/>
          </p:nvPr>
        </p:nvGraphicFramePr>
        <p:xfrm>
          <a:off x="511175" y="1004888"/>
          <a:ext cx="8194675" cy="5129213"/>
        </p:xfrm>
        <a:graphic>
          <a:graphicData uri="http://schemas.openxmlformats.org/drawingml/2006/table">
            <a:tbl>
              <a:tblPr/>
              <a:tblGrid>
                <a:gridCol w="4005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5-1 8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种基本数据类型的数组实例化时的默认值</a:t>
                      </a:r>
                      <a:endParaRPr kumimoji="1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数组声明与实例化</a:t>
                      </a:r>
                      <a:endParaRPr kumimoji="1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数组元素默认值</a:t>
                      </a:r>
                      <a:endParaRPr kumimoji="1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boolean b[]=new boolean[10];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false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char c[]=new char[10];	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\0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'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若用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println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输出，无显示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int i[]=new int[10];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byte by[]=new byte[10];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short sh[]=new short[10];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long l[]=new long[10];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float f[]=new float[10];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double d[]=new double[10];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0.0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引用类型</a:t>
                      </a:r>
                      <a:endParaRPr kumimoji="1" lang="zh-CN" altLang="en-US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null</a:t>
                      </a:r>
                      <a:endParaRPr kumimoji="1" lang="en-US" altLang="zh-CN" sz="5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333500" y="990600"/>
            <a:ext cx="3317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一维数组初始化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119313" y="1541463"/>
            <a:ext cx="562133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int a[]={1, 2, 3, 4}; //</a:t>
            </a:r>
            <a:r>
              <a:rPr lang="zh-CN" altLang="en-US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注意没有</a:t>
            </a:r>
            <a:r>
              <a:rPr lang="en-US" altLang="zh-CN" b="1">
                <a:solidFill>
                  <a:srgbClr val="FF0000"/>
                </a:solidFill>
                <a:latin typeface="Times New Roman" charset="0"/>
                <a:ea typeface="宋体" charset="0"/>
                <a:cs typeface="宋体" charset="0"/>
              </a:rPr>
              <a:t>new</a:t>
            </a:r>
          </a:p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char[] c={'A', 'B', 'C', 'D'};</a:t>
            </a:r>
          </a:p>
          <a:p>
            <a:pPr indent="266700">
              <a:defRPr/>
            </a:pPr>
            <a:r>
              <a:rPr lang="en-US" altLang="zh-CN">
                <a:latin typeface="Times New Roman" charset="0"/>
                <a:ea typeface="宋体" charset="0"/>
                <a:cs typeface="宋体" charset="0"/>
              </a:rPr>
              <a:t>String[] str={"How", "are", "you"}; 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119313" y="4173538"/>
            <a:ext cx="65516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indent="266700">
              <a:defRPr/>
            </a:pPr>
            <a:r>
              <a:rPr lang="en-US" altLang="zh-CN"/>
              <a:t>Student[] st=new Student[3]; //</a:t>
            </a:r>
            <a:r>
              <a:rPr lang="zh-CN" altLang="en-US"/>
              <a:t>先分配数组内存</a:t>
            </a:r>
          </a:p>
          <a:p>
            <a:pPr indent="266700">
              <a:defRPr/>
            </a:pPr>
            <a:r>
              <a:rPr lang="en-US" altLang="zh-CN"/>
              <a:t>st[0]=new Student();//</a:t>
            </a:r>
            <a:r>
              <a:rPr lang="zh-CN" altLang="en-US"/>
              <a:t>再分配每个对象内存</a:t>
            </a:r>
          </a:p>
          <a:p>
            <a:pPr indent="266700">
              <a:defRPr/>
            </a:pPr>
            <a:r>
              <a:rPr lang="en-US" altLang="zh-CN"/>
              <a:t>st[1]=new Student();</a:t>
            </a:r>
          </a:p>
          <a:p>
            <a:pPr indent="266700">
              <a:defRPr/>
            </a:pPr>
            <a:r>
              <a:rPr lang="en-US" altLang="zh-CN"/>
              <a:t>st[2]=new Student(); 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1333500" y="3422650"/>
            <a:ext cx="435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 hangingPunct="0">
              <a:buClr>
                <a:srgbClr val="00FF00"/>
              </a:buClr>
              <a:buFont typeface="Wingdings" pitchFamily="2" charset="2"/>
              <a:buChar char="v"/>
              <a:defRPr/>
            </a:pPr>
            <a:r>
              <a:rPr lang="zh-CN" altLang="en-US" sz="2800">
                <a:ea typeface="黑体" pitchFamily="49" charset="-122"/>
              </a:rPr>
              <a:t>一维对象数组初始化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89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/>
              <a:t>5.1.1</a:t>
            </a:r>
            <a:r>
              <a:rPr lang="zh-CN" altLang="en-US"/>
              <a:t>、一维数组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227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graphicFrame>
        <p:nvGraphicFramePr>
          <p:cNvPr id="9220" name="Object 7"/>
          <p:cNvGraphicFramePr>
            <a:graphicFrameLocks noChangeAspect="1"/>
          </p:cNvGraphicFramePr>
          <p:nvPr/>
        </p:nvGraphicFramePr>
        <p:xfrm>
          <a:off x="654050" y="830263"/>
          <a:ext cx="7685088" cy="484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70300" imgH="2311400" progId="Visio.Drawing.11">
                  <p:embed/>
                </p:oleObj>
              </mc:Choice>
              <mc:Fallback>
                <p:oleObj name="Visio" r:id="rId2" imgW="3670300" imgH="23114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830263"/>
                        <a:ext cx="7685088" cy="484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9"/>
          <p:cNvSpPr>
            <a:spLocks noChangeArrowheads="1"/>
          </p:cNvSpPr>
          <p:nvPr/>
        </p:nvSpPr>
        <p:spPr bwMode="auto">
          <a:xfrm>
            <a:off x="196850" y="5808663"/>
            <a:ext cx="886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zh-CN"/>
              <a:t>char[] c={‘A’, ‘B’, ‘C’, ‘D’} </a:t>
            </a:r>
            <a:r>
              <a:rPr lang="zh-CN" altLang="en-US"/>
              <a:t>：一维数组</a:t>
            </a:r>
            <a:r>
              <a:rPr lang="en-US" altLang="zh-CN"/>
              <a:t>c</a:t>
            </a:r>
            <a:r>
              <a:rPr lang="zh-CN" altLang="en-US"/>
              <a:t>初始化时的内存分配示例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213225" y="459105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213225" y="4240213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title"/>
          </p:nvPr>
        </p:nvSpPr>
        <p:spPr>
          <a:xfrm>
            <a:off x="912813" y="122238"/>
            <a:ext cx="2609850" cy="45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小节安排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754313" y="34528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213225" y="386238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 flipH="1">
            <a:off x="1357313" y="1754188"/>
            <a:ext cx="457200" cy="3194050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100000">
                <a:srgbClr val="FF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CC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flatTx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0" lang="zh-CN" altLang="en-US" sz="22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数组、字符串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557713" y="3722688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不可变字符串：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755900" y="1357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213100" y="1204913"/>
            <a:ext cx="3119438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5.1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、数组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3211513" y="33004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0"/>
              </a:defRPr>
            </a:lvl9pPr>
          </a:lstStyle>
          <a:p>
            <a:pPr algn="just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 5.2</a:t>
            </a:r>
            <a:r>
              <a:rPr kumimoji="0" lang="zh-CN" altLang="en-US" sz="1600">
                <a:solidFill>
                  <a:schemeClr val="tx2"/>
                </a:solidFill>
                <a:latin typeface="黑体" charset="0"/>
                <a:ea typeface="黑体" charset="0"/>
                <a:cs typeface="黑体" charset="0"/>
              </a:rPr>
              <a:t>、字符串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557713" y="4100513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可变字符串：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4557713" y="4451350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5.2.3 String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StringBuffer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异同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1814513" y="3313113"/>
            <a:ext cx="914400" cy="152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728913" y="52943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186113" y="51419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5.3</a:t>
            </a:r>
            <a:r>
              <a:rPr kumimoji="0"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、字符串与其他数据类型的转换</a:t>
            </a:r>
            <a:endParaRPr lang="zh-CN" altLang="en-US" sz="160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2728913" y="5751513"/>
            <a:ext cx="469900" cy="508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186113" y="5599113"/>
            <a:ext cx="3505200" cy="3810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0" hangingPunct="0">
              <a:defRPr/>
            </a:pPr>
            <a:r>
              <a:rPr kumimoji="0" lang="en-US" altLang="zh-CN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5.4</a:t>
            </a:r>
            <a:r>
              <a:rPr kumimoji="0" lang="zh-CN" altLang="en-US" sz="1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、枚举（选读）</a:t>
            </a:r>
            <a:endParaRPr lang="zh-CN" altLang="en-US" sz="1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4200525" y="3681413"/>
            <a:ext cx="42863" cy="119062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2679700" y="1027113"/>
            <a:ext cx="76200" cy="51054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261" name="AutoShape 21"/>
          <p:cNvSpPr>
            <a:spLocks noChangeArrowheads="1"/>
          </p:cNvSpPr>
          <p:nvPr/>
        </p:nvSpPr>
        <p:spPr bwMode="auto">
          <a:xfrm>
            <a:off x="7921625" y="2003425"/>
            <a:ext cx="546100" cy="330200"/>
          </a:xfrm>
          <a:prstGeom prst="leftArrow">
            <a:avLst>
              <a:gd name="adj1" fmla="val 50000"/>
              <a:gd name="adj2" fmla="val 4134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213225" y="24844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4213225" y="2133600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213225" y="1755775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557713" y="1616075"/>
            <a:ext cx="33369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5.1.1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一维数组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4557713" y="1993900"/>
            <a:ext cx="3376612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5.1.2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二维数组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557713" y="23447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5.1.3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数组注意事项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4213225" y="2840038"/>
            <a:ext cx="469900" cy="28575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557713" y="2700338"/>
            <a:ext cx="3324225" cy="317500"/>
          </a:xfrm>
          <a:prstGeom prst="rect">
            <a:avLst/>
          </a:prstGeom>
          <a:gradFill rotWithShape="0">
            <a:gsLst>
              <a:gs pos="0">
                <a:srgbClr val="BDDE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5.1.4 </a:t>
            </a:r>
            <a:r>
              <a:rPr lang="zh-CN" altLang="en-US" sz="16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数组应用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4200525" y="1574800"/>
            <a:ext cx="42863" cy="1524000"/>
          </a:xfrm>
          <a:prstGeom prst="rect">
            <a:avLst/>
          </a:prstGeom>
          <a:solidFill>
            <a:srgbClr val="FFCC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800000"/>
      </a:folHlink>
    </a:clrScheme>
    <a:fontScheme name="默认设计模板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3797</TotalTime>
  <Words>6499</Words>
  <Application>Microsoft Office PowerPoint</Application>
  <PresentationFormat>全屏显示(4:3)</PresentationFormat>
  <Paragraphs>762</Paragraphs>
  <Slides>58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69" baseType="lpstr">
      <vt:lpstr>Arial Unicode MS</vt:lpstr>
      <vt:lpstr>AvantGarde Bk BT</vt:lpstr>
      <vt:lpstr>Zurich UBlkEx BT</vt:lpstr>
      <vt:lpstr>黑体</vt:lpstr>
      <vt:lpstr>楷体_GB2312</vt:lpstr>
      <vt:lpstr>Symbol</vt:lpstr>
      <vt:lpstr>Times New Roman</vt:lpstr>
      <vt:lpstr>Wingdings</vt:lpstr>
      <vt:lpstr>默认设计模板</vt:lpstr>
      <vt:lpstr>Image</vt:lpstr>
      <vt:lpstr>Visio</vt:lpstr>
      <vt:lpstr>PowerPoint 演示文稿</vt:lpstr>
      <vt:lpstr>前言</vt:lpstr>
      <vt:lpstr>小节安排</vt:lpstr>
      <vt:lpstr>5.1.1、一维数组</vt:lpstr>
      <vt:lpstr>5.1.1、一维数组</vt:lpstr>
      <vt:lpstr>5.1.1、一维数组</vt:lpstr>
      <vt:lpstr>5.1.1、一维数组</vt:lpstr>
      <vt:lpstr>5.1.1、一维数组</vt:lpstr>
      <vt:lpstr>小节安排</vt:lpstr>
      <vt:lpstr>5.1.2、二维数组</vt:lpstr>
      <vt:lpstr>5.1.2、二维数组</vt:lpstr>
      <vt:lpstr>5.1.2、二维数组</vt:lpstr>
      <vt:lpstr>小节安排</vt:lpstr>
      <vt:lpstr>5.1.3、数组特点与注意事项</vt:lpstr>
      <vt:lpstr>5.1.3、数组特点与注意事项</vt:lpstr>
      <vt:lpstr>小节安排</vt:lpstr>
      <vt:lpstr>5.1.4、数组的应用</vt:lpstr>
      <vt:lpstr>5.1.4、数组的应用</vt:lpstr>
      <vt:lpstr>5.1.4、数组的应用</vt:lpstr>
      <vt:lpstr>小节安排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5.2.1、不可变字符串：String</vt:lpstr>
      <vt:lpstr>小节安排</vt:lpstr>
      <vt:lpstr>5.2.2、可变字符串：StringBuffer</vt:lpstr>
      <vt:lpstr>5.2.2、可变字符串：StringBuffer</vt:lpstr>
      <vt:lpstr>5.2.2、可变字符串：StringBuffer</vt:lpstr>
      <vt:lpstr>小节安排</vt:lpstr>
      <vt:lpstr>5.2.3、String和StringBuffer异同</vt:lpstr>
      <vt:lpstr>5.2.3、String和StringBuffer异同</vt:lpstr>
      <vt:lpstr>5.2.3、String和StringBuffer异同</vt:lpstr>
      <vt:lpstr>5.2.3、String和StringBuffer异同</vt:lpstr>
      <vt:lpstr>5.2.3、String和StringBuffer异同</vt:lpstr>
      <vt:lpstr>小节安排</vt:lpstr>
      <vt:lpstr>5.3.1、将其他数据类型转换成字符串</vt:lpstr>
      <vt:lpstr>5.3.1、将其他数据类型转换成字符串</vt:lpstr>
      <vt:lpstr>5.3.1、将其他数据类型转换成字符串</vt:lpstr>
      <vt:lpstr>5.3.2、将字符串转换成其他数据类型</vt:lpstr>
      <vt:lpstr>5.3.2、将字符串转换成其他数据类型</vt:lpstr>
      <vt:lpstr>5.3.2、将字符串转换成其他数据类型</vt:lpstr>
      <vt:lpstr>5.3.2、将字符串转换成其他数据类型</vt:lpstr>
      <vt:lpstr>小节安排</vt:lpstr>
      <vt:lpstr>5.4、枚举</vt:lpstr>
      <vt:lpstr>5.4、枚举</vt:lpstr>
      <vt:lpstr>本章内容</vt:lpstr>
    </vt:vector>
  </TitlesOfParts>
  <Company>Sinohelp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Luna Wang</dc:creator>
  <cp:lastModifiedBy>利锋 徐</cp:lastModifiedBy>
  <cp:revision>612</cp:revision>
  <dcterms:created xsi:type="dcterms:W3CDTF">2001-04-27T09:18:18Z</dcterms:created>
  <dcterms:modified xsi:type="dcterms:W3CDTF">2023-10-23T04:54:39Z</dcterms:modified>
</cp:coreProperties>
</file>