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7" r:id="rId2"/>
    <p:sldId id="295" r:id="rId3"/>
    <p:sldId id="279" r:id="rId4"/>
    <p:sldId id="348" r:id="rId5"/>
    <p:sldId id="400" r:id="rId6"/>
    <p:sldId id="401" r:id="rId7"/>
    <p:sldId id="455" r:id="rId8"/>
    <p:sldId id="402" r:id="rId9"/>
    <p:sldId id="456" r:id="rId10"/>
    <p:sldId id="458" r:id="rId11"/>
    <p:sldId id="457" r:id="rId12"/>
    <p:sldId id="459" r:id="rId13"/>
    <p:sldId id="460" r:id="rId14"/>
    <p:sldId id="461" r:id="rId15"/>
    <p:sldId id="463" r:id="rId16"/>
    <p:sldId id="462" r:id="rId17"/>
    <p:sldId id="464" r:id="rId18"/>
    <p:sldId id="465" r:id="rId19"/>
    <p:sldId id="466" r:id="rId20"/>
    <p:sldId id="504" r:id="rId21"/>
    <p:sldId id="403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83" r:id="rId39"/>
    <p:sldId id="484" r:id="rId40"/>
    <p:sldId id="485" r:id="rId41"/>
    <p:sldId id="486" r:id="rId42"/>
    <p:sldId id="489" r:id="rId43"/>
    <p:sldId id="487" r:id="rId44"/>
    <p:sldId id="488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5" r:id="rId6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2"/>
    <a:srgbClr val="00FF00"/>
    <a:srgbClr val="FAFFFF"/>
    <a:srgbClr val="F0FFFF"/>
    <a:srgbClr val="FF0000"/>
    <a:srgbClr val="66FF66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698" y="-60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CBA2D32F-A9B4-45C4-ACAE-FEB8F1ED2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93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DA31C99E-3F98-43DD-8448-F9945F7FA1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5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A2C2F61-8424-4568-A67C-8894B60CB7DF}" type="slidenum">
              <a:rPr lang="en-US" altLang="zh-CN" sz="1300" smtClean="0"/>
              <a:pPr eaLnBrk="1" hangingPunct="1"/>
              <a:t>1</a:t>
            </a:fld>
            <a:endParaRPr lang="en-US" altLang="zh-CN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72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9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22238"/>
            <a:ext cx="1965325" cy="551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745163" cy="551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122238"/>
            <a:ext cx="77724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84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6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1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1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95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6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FBA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306763" y="6553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253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 b="1">
                <a:solidFill>
                  <a:srgbClr val="8C2532"/>
                </a:solidFill>
                <a:latin typeface="Zurich UBlkEx BT" pitchFamily="34" charset="0"/>
              </a:rPr>
              <a:t>Java</a:t>
            </a:r>
            <a:r>
              <a:rPr lang="zh-CN" altLang="en-US" sz="1200" b="1">
                <a:solidFill>
                  <a:srgbClr val="8C2532"/>
                </a:solidFill>
                <a:latin typeface="Zurich UBlkEx BT" pitchFamily="34" charset="0"/>
              </a:rPr>
              <a:t>程序设计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705600"/>
            <a:ext cx="358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846638" y="6705600"/>
            <a:ext cx="3711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11" descr="浅色横线"/>
          <p:cNvSpPr>
            <a:spLocks noChangeArrowheads="1"/>
          </p:cNvSpPr>
          <p:nvPr/>
        </p:nvSpPr>
        <p:spPr bwMode="auto">
          <a:xfrm rot="5400000">
            <a:off x="143669" y="-16669"/>
            <a:ext cx="617538" cy="739775"/>
          </a:xfrm>
          <a:prstGeom prst="rtTriangle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3" name="Rectangle 12" descr="浅色横线"/>
          <p:cNvSpPr>
            <a:spLocks noChangeArrowheads="1"/>
          </p:cNvSpPr>
          <p:nvPr/>
        </p:nvSpPr>
        <p:spPr bwMode="auto">
          <a:xfrm>
            <a:off x="7531100" y="652463"/>
            <a:ext cx="1612900" cy="50800"/>
          </a:xfrm>
          <a:prstGeom prst="rect">
            <a:avLst/>
          </a:prstGeom>
          <a:pattFill prst="ltHorz">
            <a:fgClr>
              <a:schemeClr val="bg1"/>
            </a:fgClr>
            <a:bgClr>
              <a:srgbClr val="4C141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4" name="Rectangle 13" descr="浅色横线"/>
          <p:cNvSpPr>
            <a:spLocks noChangeArrowheads="1"/>
          </p:cNvSpPr>
          <p:nvPr/>
        </p:nvSpPr>
        <p:spPr bwMode="auto">
          <a:xfrm>
            <a:off x="76200" y="652463"/>
            <a:ext cx="5253038" cy="42862"/>
          </a:xfrm>
          <a:prstGeom prst="rect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4643438" y="500063"/>
            <a:ext cx="366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993366"/>
                </a:solidFill>
                <a:latin typeface="AvantGarde Bk BT" pitchFamily="34" charset="0"/>
                <a:ea typeface="黑体" pitchFamily="49" charset="-122"/>
              </a:rPr>
              <a:t>Java Programming</a:t>
            </a:r>
            <a:endParaRPr lang="en-US" altLang="zh-CN" sz="2800">
              <a:solidFill>
                <a:srgbClr val="993366"/>
              </a:solidFill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F27941F-003B-4909-9AF2-740CF5420DB1}" type="slidenum">
              <a:rPr lang="en-US" altLang="zh-CN" sz="1400"/>
              <a:pPr algn="r"/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sz="20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614543" imgH="2630427" progId="Photoshop.Image.5">
                  <p:embed/>
                </p:oleObj>
              </mc:Choice>
              <mc:Fallback>
                <p:oleObj name="Image" r:id="rId3" imgW="11614543" imgH="2630427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8C25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1212850" y="1209675"/>
            <a:ext cx="69040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800">
                <a:ea typeface="楷体_GB2312" pitchFamily="49" charset="-122"/>
              </a:rPr>
              <a:t>第六章 </a:t>
            </a:r>
            <a:r>
              <a:rPr lang="en-US" altLang="zh-CN" sz="4800">
                <a:ea typeface="楷体_GB2312" pitchFamily="49" charset="-122"/>
              </a:rPr>
              <a:t>Java</a:t>
            </a:r>
            <a:r>
              <a:rPr lang="zh-CN" altLang="en-US" sz="4800">
                <a:ea typeface="楷体_GB2312" pitchFamily="49" charset="-122"/>
              </a:rPr>
              <a:t>常用类及接口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844550"/>
            <a:ext cx="91455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/>
              <a:t>//</a:t>
            </a:r>
            <a:r>
              <a:rPr lang="zh-CN" altLang="en-US"/>
              <a:t>将第一个数组的后</a:t>
            </a:r>
            <a:r>
              <a:rPr lang="en-US" altLang="zh-CN"/>
              <a:t>4</a:t>
            </a:r>
            <a:r>
              <a:rPr lang="zh-CN" altLang="en-US"/>
              <a:t>个元素拷贝到第二个数组中。</a:t>
            </a:r>
          </a:p>
          <a:p>
            <a:pPr indent="266700"/>
            <a:r>
              <a:rPr lang="en-US" altLang="zh-CN"/>
              <a:t>class TestArrayCopy{</a:t>
            </a:r>
          </a:p>
          <a:p>
            <a:pPr indent="266700"/>
            <a:r>
              <a:rPr lang="en-US" altLang="zh-CN"/>
              <a:t>	public static void main(String args[]){</a:t>
            </a:r>
          </a:p>
          <a:p>
            <a:pPr indent="266700"/>
            <a:r>
              <a:rPr lang="en-US" altLang="zh-CN"/>
              <a:t>	int smallPrimes[]= {1, 2, 3, 4, 5, 6};</a:t>
            </a:r>
          </a:p>
          <a:p>
            <a:pPr indent="266700"/>
            <a:r>
              <a:rPr lang="en-US" altLang="zh-CN"/>
              <a:t>	int lucyNumbers[]= {1001, 1002, 1003, 1004, 1005, 1006, 1007};</a:t>
            </a:r>
          </a:p>
          <a:p>
            <a:pPr indent="266700"/>
            <a:r>
              <a:rPr lang="en-US" altLang="zh-CN"/>
              <a:t>	System.arraycopy(smallPrimes, 1, lucyNumbers, 2, 5);</a:t>
            </a:r>
          </a:p>
          <a:p>
            <a:pPr indent="266700"/>
            <a:r>
              <a:rPr lang="en-US" altLang="zh-CN"/>
              <a:t>	for(int i=0; i&lt;lucyNumbers.length; i++)</a:t>
            </a:r>
          </a:p>
          <a:p>
            <a:pPr indent="266700"/>
            <a:r>
              <a:rPr lang="en-US" altLang="zh-CN"/>
              <a:t>   		System.out.println(i+": "+lucyNumbers[i]);</a:t>
            </a:r>
          </a:p>
          <a:p>
            <a:pPr indent="266700"/>
            <a:r>
              <a:rPr lang="en-US" altLang="zh-CN"/>
              <a:t>	}</a:t>
            </a:r>
          </a:p>
          <a:p>
            <a:pPr indent="266700"/>
            <a:r>
              <a:rPr lang="en-US" altLang="zh-CN"/>
              <a:t>}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7045325" y="3927475"/>
            <a:ext cx="1717675" cy="2540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2000"/>
              <a:t>输出结果是：</a:t>
            </a:r>
          </a:p>
          <a:p>
            <a:pPr indent="266700"/>
            <a:r>
              <a:rPr lang="en-US" altLang="zh-CN" sz="2000"/>
              <a:t>0: 1001</a:t>
            </a:r>
          </a:p>
          <a:p>
            <a:pPr indent="266700"/>
            <a:r>
              <a:rPr lang="en-US" altLang="zh-CN" sz="2000"/>
              <a:t>1: 1002</a:t>
            </a:r>
          </a:p>
          <a:p>
            <a:pPr indent="266700"/>
            <a:r>
              <a:rPr lang="en-US" altLang="zh-CN" sz="2000"/>
              <a:t>2: 2</a:t>
            </a:r>
          </a:p>
          <a:p>
            <a:pPr indent="266700"/>
            <a:r>
              <a:rPr lang="en-US" altLang="zh-CN" sz="2000"/>
              <a:t>3: 3</a:t>
            </a:r>
          </a:p>
          <a:p>
            <a:pPr indent="266700"/>
            <a:r>
              <a:rPr lang="en-US" altLang="zh-CN" sz="2000"/>
              <a:t>4: 4</a:t>
            </a:r>
          </a:p>
          <a:p>
            <a:pPr indent="266700"/>
            <a:r>
              <a:rPr lang="en-US" altLang="zh-CN" sz="2000"/>
              <a:t>5: 5</a:t>
            </a:r>
          </a:p>
          <a:p>
            <a:pPr indent="266700"/>
            <a:r>
              <a:rPr lang="en-US" altLang="zh-CN" sz="2000"/>
              <a:t>6: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65200" y="1052513"/>
            <a:ext cx="671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System</a:t>
            </a:r>
            <a:r>
              <a:rPr lang="zh-CN" altLang="en-US" sz="2800">
                <a:ea typeface="黑体" pitchFamily="49" charset="-122"/>
              </a:rPr>
              <a:t>类常用方法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均为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static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且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final</a:t>
            </a:r>
            <a:r>
              <a:rPr lang="en-US" altLang="zh-CN" sz="2800">
                <a:ea typeface="黑体" pitchFamily="49" charset="-122"/>
              </a:rPr>
              <a:t>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68425" y="1673225"/>
            <a:ext cx="6848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</a:t>
            </a:r>
          </a:p>
          <a:p>
            <a:r>
              <a:rPr lang="en-US" altLang="zh-CN"/>
              <a:t>currcntTimeMillis()</a:t>
            </a:r>
            <a:r>
              <a:rPr lang="zh-CN" altLang="en-US"/>
              <a:t>返回以毫秒为单位的当前时间，具体而言，是当前时间与协调世界时间 </a:t>
            </a:r>
            <a:r>
              <a:rPr lang="en-US" altLang="zh-CN"/>
              <a:t>1970 </a:t>
            </a:r>
            <a:r>
              <a:rPr lang="zh-CN" altLang="en-US"/>
              <a:t>年 </a:t>
            </a:r>
            <a:r>
              <a:rPr lang="en-US" altLang="zh-CN"/>
              <a:t>1 </a:t>
            </a:r>
            <a:r>
              <a:rPr lang="zh-CN" altLang="en-US"/>
              <a:t>月 </a:t>
            </a:r>
            <a:r>
              <a:rPr lang="en-US" altLang="zh-CN"/>
              <a:t>1 </a:t>
            </a:r>
            <a:r>
              <a:rPr lang="zh-CN" altLang="en-US"/>
              <a:t>日午夜之间的时间差（以毫秒为单位测量）。注意，当返回值的时间单位是毫秒时，值的粒度取决于底层操作系统，并且粒度可能更大。例如，许多操作系统以几十毫秒为单位测量时间。其定义如下：</a:t>
            </a:r>
          </a:p>
          <a:p>
            <a:r>
              <a:rPr lang="zh-CN" altLang="en-US"/>
              <a:t>*</a:t>
            </a:r>
            <a:r>
              <a:rPr lang="en-US" altLang="zh-CN"/>
              <a:t>/</a:t>
            </a:r>
          </a:p>
          <a:p>
            <a:r>
              <a:rPr lang="en-US" altLang="zh-CN"/>
              <a:t>public static long currentTimeMillis()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79425" y="784225"/>
            <a:ext cx="8153400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/>
              <a:t>程序</a:t>
            </a:r>
            <a:r>
              <a:rPr lang="en-US" altLang="zh-CN" sz="2000"/>
              <a:t>6-4 TestRunningTime.java</a:t>
            </a:r>
          </a:p>
          <a:p>
            <a:r>
              <a:rPr lang="en-US" altLang="zh-CN" sz="2000"/>
              <a:t>/*</a:t>
            </a:r>
          </a:p>
          <a:p>
            <a:r>
              <a:rPr lang="zh-CN" altLang="en-US" sz="2000"/>
              <a:t>返回自程序开始运行起至当前时间的以毫秒为单位的时间值。这是一个</a:t>
            </a:r>
            <a:r>
              <a:rPr lang="en-US" altLang="zh-CN" sz="2000"/>
              <a:t>long</a:t>
            </a:r>
            <a:r>
              <a:rPr lang="zh-CN" altLang="en-US" sz="2000"/>
              <a:t>型的大数值，</a:t>
            </a:r>
            <a:r>
              <a:rPr lang="en-US" altLang="zh-CN" sz="2000"/>
              <a:t>//</a:t>
            </a:r>
            <a:r>
              <a:rPr lang="zh-CN" altLang="en-US" sz="2000"/>
              <a:t>可以用它来检测运行一段程序时所花费的时间。</a:t>
            </a:r>
          </a:p>
          <a:p>
            <a:r>
              <a:rPr lang="zh-CN" altLang="en-US" sz="2000"/>
              <a:t>*</a:t>
            </a:r>
            <a:r>
              <a:rPr lang="en-US" altLang="zh-CN" sz="2000"/>
              <a:t>/</a:t>
            </a:r>
          </a:p>
          <a:p>
            <a:r>
              <a:rPr lang="en-US" altLang="zh-CN" sz="2000"/>
              <a:t>public class TestRunningTime {</a:t>
            </a:r>
          </a:p>
          <a:p>
            <a:r>
              <a:rPr lang="en-US" altLang="zh-CN" sz="2000"/>
              <a:t>    public static void main(String[] args) {</a:t>
            </a:r>
          </a:p>
          <a:p>
            <a:r>
              <a:rPr lang="en-US" altLang="zh-CN" sz="2000"/>
              <a:t>        // </a:t>
            </a:r>
            <a:r>
              <a:rPr lang="zh-CN" altLang="en-US" sz="2000"/>
              <a:t>记录开始的时间值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long timeTestStart = </a:t>
            </a:r>
            <a:r>
              <a:rPr lang="en-US" altLang="zh-CN" sz="2000" b="1">
                <a:solidFill>
                  <a:srgbClr val="FF0000"/>
                </a:solidFill>
              </a:rPr>
              <a:t>System.currentTimeMillis()</a:t>
            </a:r>
            <a:r>
              <a:rPr lang="en-US" altLang="zh-CN" sz="2000"/>
              <a:t>; </a:t>
            </a:r>
          </a:p>
          <a:p>
            <a:r>
              <a:rPr lang="en-US" altLang="zh-CN" sz="2000"/>
              <a:t>        //******************************************</a:t>
            </a:r>
          </a:p>
          <a:p>
            <a:r>
              <a:rPr lang="en-US" altLang="zh-CN" sz="2000"/>
              <a:t>        //</a:t>
            </a:r>
            <a:r>
              <a:rPr lang="zh-CN" altLang="en-US" sz="2000"/>
              <a:t>以下为待测试运行时间的代码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System.out.println("</a:t>
            </a:r>
            <a:r>
              <a:rPr lang="zh-CN" altLang="en-US" sz="2000"/>
              <a:t>欢迎您！</a:t>
            </a:r>
            <a:r>
              <a:rPr lang="en-US" altLang="zh-CN" sz="2000"/>
              <a:t>");</a:t>
            </a:r>
          </a:p>
          <a:p>
            <a:r>
              <a:rPr lang="en-US" altLang="zh-CN" sz="2000"/>
              <a:t>        //</a:t>
            </a:r>
            <a:r>
              <a:rPr lang="zh-CN" altLang="en-US" sz="2000"/>
              <a:t>以上为待测试运行时间的代码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//*******************************************</a:t>
            </a:r>
          </a:p>
          <a:p>
            <a:r>
              <a:rPr lang="en-US" altLang="zh-CN" sz="2000"/>
              <a:t>        long timeTestEnd = </a:t>
            </a:r>
            <a:r>
              <a:rPr lang="en-US" altLang="zh-CN" sz="2000" b="1">
                <a:solidFill>
                  <a:srgbClr val="FF0000"/>
                </a:solidFill>
              </a:rPr>
              <a:t>System.currentTimeMillis()</a:t>
            </a:r>
            <a:r>
              <a:rPr lang="en-US" altLang="zh-CN" sz="2000"/>
              <a:t>;// </a:t>
            </a:r>
            <a:r>
              <a:rPr lang="zh-CN" altLang="en-US" sz="2000"/>
              <a:t>记录结束的时间值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System.out.println("</a:t>
            </a:r>
            <a:r>
              <a:rPr lang="zh-CN" altLang="en-US" sz="2000"/>
              <a:t>运行时间是：</a:t>
            </a:r>
            <a:r>
              <a:rPr lang="en-US" altLang="zh-CN" sz="2000"/>
              <a:t>" + (timeTestEnd - timeTestStart));</a:t>
            </a:r>
          </a:p>
          <a:p>
            <a:r>
              <a:rPr lang="en-US" altLang="zh-CN" sz="2000"/>
              <a:t>    }</a:t>
            </a:r>
          </a:p>
          <a:p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65200" y="1052513"/>
            <a:ext cx="720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System</a:t>
            </a:r>
            <a:r>
              <a:rPr lang="zh-CN" altLang="en-US" sz="2800">
                <a:ea typeface="黑体" pitchFamily="49" charset="-122"/>
              </a:rPr>
              <a:t>类中的三个变量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均为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static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且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final</a:t>
            </a:r>
            <a:r>
              <a:rPr lang="en-US" altLang="zh-CN" sz="2800">
                <a:ea typeface="黑体" pitchFamily="49" charset="-122"/>
              </a:rPr>
              <a:t>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368425" y="1673225"/>
            <a:ext cx="68484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</a:t>
            </a:r>
          </a:p>
          <a:p>
            <a:r>
              <a:rPr lang="zh-CN" altLang="en-US"/>
              <a:t>这些变量是</a:t>
            </a:r>
            <a:r>
              <a:rPr lang="en-US" altLang="zh-CN"/>
              <a:t>InputStream</a:t>
            </a:r>
            <a:r>
              <a:rPr lang="zh-CN" altLang="en-US"/>
              <a:t>和</a:t>
            </a:r>
            <a:r>
              <a:rPr lang="en-US" altLang="zh-CN"/>
              <a:t>PrintStream</a:t>
            </a:r>
            <a:r>
              <a:rPr lang="zh-CN" altLang="en-US"/>
              <a:t>类的实例，它为与</a:t>
            </a:r>
            <a:r>
              <a:rPr lang="en-US" altLang="zh-CN"/>
              <a:t>stdin</a:t>
            </a:r>
            <a:r>
              <a:rPr lang="zh-CN" altLang="en-US"/>
              <a:t>、</a:t>
            </a:r>
            <a:r>
              <a:rPr lang="en-US" altLang="zh-CN"/>
              <a:t>stdout</a:t>
            </a:r>
            <a:r>
              <a:rPr lang="zh-CN" altLang="en-US"/>
              <a:t>和</a:t>
            </a:r>
            <a:r>
              <a:rPr lang="en-US" altLang="zh-CN"/>
              <a:t>stderr</a:t>
            </a:r>
            <a:r>
              <a:rPr lang="zh-CN" altLang="en-US"/>
              <a:t>的交互提供了</a:t>
            </a:r>
            <a:r>
              <a:rPr lang="en-US" altLang="zh-CN"/>
              <a:t>read()</a:t>
            </a:r>
            <a:r>
              <a:rPr lang="zh-CN" altLang="en-US"/>
              <a:t>、</a:t>
            </a:r>
            <a:r>
              <a:rPr lang="en-US" altLang="zh-CN"/>
              <a:t>print()</a:t>
            </a:r>
            <a:r>
              <a:rPr lang="zh-CN" altLang="en-US"/>
              <a:t>和</a:t>
            </a:r>
            <a:r>
              <a:rPr lang="en-US" altLang="zh-CN"/>
              <a:t>println()</a:t>
            </a:r>
            <a:r>
              <a:rPr lang="zh-CN" altLang="en-US"/>
              <a:t>等成员方法。通常，</a:t>
            </a:r>
            <a:r>
              <a:rPr lang="en-US" altLang="zh-CN"/>
              <a:t>stdin</a:t>
            </a:r>
            <a:r>
              <a:rPr lang="zh-CN" altLang="en-US"/>
              <a:t>是指键盘，</a:t>
            </a:r>
            <a:r>
              <a:rPr lang="en-US" altLang="zh-CN"/>
              <a:t>stdout</a:t>
            </a:r>
            <a:r>
              <a:rPr lang="zh-CN" altLang="en-US"/>
              <a:t>是指终端，而</a:t>
            </a:r>
            <a:r>
              <a:rPr lang="en-US" altLang="zh-CN"/>
              <a:t>stderr</a:t>
            </a:r>
            <a:r>
              <a:rPr lang="zh-CN" altLang="en-US"/>
              <a:t>在缺省时是指屏幕。</a:t>
            </a:r>
          </a:p>
          <a:p>
            <a:r>
              <a:rPr lang="zh-CN" altLang="en-US"/>
              <a:t>*</a:t>
            </a:r>
            <a:r>
              <a:rPr lang="en-US" altLang="zh-CN"/>
              <a:t>/ </a:t>
            </a:r>
          </a:p>
          <a:p>
            <a:r>
              <a:rPr lang="en-US" altLang="zh-CN"/>
              <a:t>public static final InputStream in</a:t>
            </a:r>
          </a:p>
          <a:p>
            <a:r>
              <a:rPr lang="en-US" altLang="zh-CN"/>
              <a:t>public static final PrintStream out</a:t>
            </a:r>
          </a:p>
          <a:p>
            <a:r>
              <a:rPr lang="en-US" altLang="zh-CN"/>
              <a:t>public static final PrintStream err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503238" y="727661"/>
            <a:ext cx="726192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 dirty="0"/>
              <a:t>/*</a:t>
            </a:r>
            <a:r>
              <a:rPr lang="zh-CN" altLang="en-US" sz="1400" dirty="0"/>
              <a:t>从键盘输入字符并显示在屏幕上，按回车键结束输入*</a:t>
            </a:r>
            <a:r>
              <a:rPr lang="en-US" altLang="zh-CN" sz="1400" dirty="0"/>
              <a:t>/</a:t>
            </a:r>
          </a:p>
          <a:p>
            <a:pPr indent="266700"/>
            <a:r>
              <a:rPr lang="en-US" altLang="zh-CN" sz="1400" dirty="0"/>
              <a:t>import </a:t>
            </a:r>
            <a:r>
              <a:rPr lang="en-US" altLang="zh-CN" sz="1400" dirty="0" err="1"/>
              <a:t>java.io.IOException</a:t>
            </a:r>
            <a:r>
              <a:rPr lang="en-US" altLang="zh-CN" sz="1400" dirty="0"/>
              <a:t>;</a:t>
            </a:r>
          </a:p>
          <a:p>
            <a:pPr indent="266700"/>
            <a:r>
              <a:rPr lang="en-US" altLang="zh-CN" sz="1400" dirty="0"/>
              <a:t>public class </a:t>
            </a:r>
            <a:r>
              <a:rPr lang="en-US" altLang="zh-CN" sz="1400" dirty="0" err="1"/>
              <a:t>TestIO</a:t>
            </a:r>
            <a:r>
              <a:rPr lang="en-US" altLang="zh-CN" sz="1400" dirty="0"/>
              <a:t>{</a:t>
            </a:r>
          </a:p>
          <a:p>
            <a:pPr indent="266700"/>
            <a:r>
              <a:rPr lang="en-US" altLang="zh-CN" sz="1400" dirty="0"/>
              <a:t>        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[]){</a:t>
            </a:r>
          </a:p>
          <a:p>
            <a:pPr indent="266700"/>
            <a:r>
              <a:rPr lang="en-US" altLang="zh-CN" sz="1400" dirty="0"/>
              <a:t>  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("Input  a  line text, carriage to  end:");</a:t>
            </a:r>
          </a:p>
          <a:p>
            <a:pPr indent="266700"/>
            <a:r>
              <a:rPr lang="en-US" altLang="zh-CN" sz="1400" dirty="0"/>
              <a:t>	//</a:t>
            </a:r>
            <a:r>
              <a:rPr lang="zh-CN" altLang="en-US" sz="1400" dirty="0"/>
              <a:t>以下变量</a:t>
            </a:r>
            <a:r>
              <a:rPr lang="en-US" altLang="zh-CN" sz="1400" dirty="0" err="1"/>
              <a:t>ch</a:t>
            </a:r>
            <a:r>
              <a:rPr lang="zh-CN" altLang="en-US" sz="1400" dirty="0"/>
              <a:t>用于保存每次读入的一个字符，该变量须用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，不能用</a:t>
            </a:r>
            <a:r>
              <a:rPr lang="en-US" altLang="zh-CN" sz="1400" dirty="0"/>
              <a:t>char</a:t>
            </a:r>
            <a:r>
              <a:rPr lang="zh-CN" altLang="en-US" sz="1400" dirty="0"/>
              <a:t>类型，</a:t>
            </a:r>
          </a:p>
          <a:p>
            <a:pPr indent="266700"/>
            <a:r>
              <a:rPr lang="zh-CN" altLang="en-US" sz="1400" dirty="0"/>
              <a:t>                    </a:t>
            </a:r>
            <a:r>
              <a:rPr lang="en-US" altLang="zh-CN" sz="1400" dirty="0"/>
              <a:t>//</a:t>
            </a:r>
            <a:r>
              <a:rPr lang="zh-CN" altLang="en-US" sz="1400" dirty="0"/>
              <a:t>否则编译时会显示</a:t>
            </a:r>
            <a:r>
              <a:rPr lang="en-US" altLang="zh-CN" sz="1400" dirty="0"/>
              <a:t>"</a:t>
            </a:r>
            <a:r>
              <a:rPr lang="zh-CN" altLang="en-US" sz="1400" dirty="0"/>
              <a:t>会丢失精度</a:t>
            </a:r>
            <a:r>
              <a:rPr lang="en-US" altLang="zh-CN" sz="1400" dirty="0"/>
              <a:t>"</a:t>
            </a:r>
            <a:r>
              <a:rPr lang="zh-CN" altLang="en-US" sz="1400" dirty="0"/>
              <a:t>而导致编译失败。</a:t>
            </a:r>
          </a:p>
          <a:p>
            <a:pPr indent="266700"/>
            <a:r>
              <a:rPr lang="zh-CN" altLang="en-US" sz="1400" dirty="0"/>
              <a:t>              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ch</a:t>
            </a:r>
            <a:r>
              <a:rPr lang="en-US" altLang="zh-CN" sz="1400" dirty="0"/>
              <a:t>; </a:t>
            </a:r>
          </a:p>
          <a:p>
            <a:pPr indent="266700"/>
            <a:r>
              <a:rPr lang="en-US" altLang="zh-CN" sz="1400" dirty="0"/>
              <a:t>                    try{</a:t>
            </a:r>
          </a:p>
          <a:p>
            <a:pPr indent="266700"/>
            <a:r>
              <a:rPr lang="en-US" altLang="zh-CN" sz="1400" dirty="0"/>
              <a:t>	            //</a:t>
            </a:r>
            <a:r>
              <a:rPr lang="zh-CN" altLang="en-US" sz="1400" dirty="0"/>
              <a:t>读入一个字符</a:t>
            </a:r>
            <a:r>
              <a:rPr lang="en-US" altLang="zh-CN" sz="1400" dirty="0"/>
              <a:t>, read</a:t>
            </a:r>
            <a:r>
              <a:rPr lang="zh-CN" altLang="en-US" sz="1400" dirty="0"/>
              <a:t>方法是</a:t>
            </a:r>
            <a:r>
              <a:rPr lang="en-US" altLang="zh-CN" sz="1400" dirty="0"/>
              <a:t>in</a:t>
            </a:r>
            <a:r>
              <a:rPr lang="zh-CN" altLang="en-US" sz="1400" dirty="0"/>
              <a:t>属于</a:t>
            </a:r>
            <a:r>
              <a:rPr lang="en-US" altLang="zh-CN" sz="1400" dirty="0" err="1"/>
              <a:t>InputStream</a:t>
            </a:r>
            <a:r>
              <a:rPr lang="zh-CN" altLang="en-US" sz="1400" dirty="0"/>
              <a:t>类拥有的方法</a:t>
            </a:r>
          </a:p>
          <a:p>
            <a:pPr indent="266700"/>
            <a:r>
              <a:rPr lang="zh-CN" altLang="en-US" sz="1400" dirty="0"/>
              <a:t>                                </a:t>
            </a:r>
            <a:r>
              <a:rPr lang="en-US" altLang="zh-CN" sz="1400" dirty="0" err="1"/>
              <a:t>ch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System.in.read</a:t>
            </a:r>
            <a:r>
              <a:rPr lang="en-US" altLang="zh-CN" sz="1400" dirty="0">
                <a:solidFill>
                  <a:srgbClr val="FF0000"/>
                </a:solidFill>
              </a:rPr>
              <a:t>();</a:t>
            </a:r>
          </a:p>
          <a:p>
            <a:pPr indent="266700"/>
            <a:r>
              <a:rPr lang="en-US" altLang="zh-CN" sz="1400" dirty="0"/>
              <a:t>                                while(</a:t>
            </a:r>
            <a:r>
              <a:rPr lang="en-US" altLang="zh-CN" sz="1400" dirty="0" err="1"/>
              <a:t>ch</a:t>
            </a:r>
            <a:r>
              <a:rPr lang="en-US" altLang="zh-CN" sz="1400" dirty="0"/>
              <a:t> != '\r'){//</a:t>
            </a:r>
            <a:r>
              <a:rPr lang="zh-CN" altLang="en-US" sz="1400" dirty="0"/>
              <a:t>若输入不等于回车字符，则继续；否则循环退出</a:t>
            </a:r>
          </a:p>
          <a:p>
            <a:pPr indent="266700"/>
            <a:r>
              <a:rPr lang="zh-CN" altLang="en-US" sz="1400" dirty="0"/>
              <a:t>                                            </a:t>
            </a:r>
            <a:r>
              <a:rPr lang="en-US" altLang="zh-CN" sz="1400" dirty="0" err="1"/>
              <a:t>System.out.print</a:t>
            </a:r>
            <a:r>
              <a:rPr lang="en-US" altLang="zh-CN" sz="1400" dirty="0"/>
              <a:t>((char)</a:t>
            </a:r>
            <a:r>
              <a:rPr lang="en-US" altLang="zh-CN" sz="1400" dirty="0" err="1"/>
              <a:t>ch</a:t>
            </a:r>
            <a:r>
              <a:rPr lang="en-US" altLang="zh-CN" sz="1400" dirty="0"/>
              <a:t>);//</a:t>
            </a:r>
            <a:r>
              <a:rPr lang="zh-CN" altLang="en-US" sz="1400" dirty="0"/>
              <a:t>输出到屏幕</a:t>
            </a:r>
          </a:p>
          <a:p>
            <a:pPr indent="266700"/>
            <a:r>
              <a:rPr lang="zh-CN" altLang="en-US" sz="1400" dirty="0"/>
              <a:t>                                            </a:t>
            </a:r>
            <a:r>
              <a:rPr lang="en-US" altLang="zh-CN" sz="1400" dirty="0" err="1"/>
              <a:t>ch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System.in.read</a:t>
            </a:r>
            <a:r>
              <a:rPr lang="en-US" altLang="zh-CN" sz="1400" dirty="0"/>
              <a:t>();//</a:t>
            </a:r>
            <a:r>
              <a:rPr lang="zh-CN" altLang="en-US" sz="1400" dirty="0"/>
              <a:t>读入下一个字符</a:t>
            </a:r>
          </a:p>
          <a:p>
            <a:pPr indent="266700"/>
            <a:r>
              <a:rPr lang="zh-CN" altLang="en-US" sz="1400" dirty="0"/>
              <a:t>                                </a:t>
            </a:r>
            <a:r>
              <a:rPr lang="en-US" altLang="zh-CN" sz="1400" dirty="0"/>
              <a:t>}</a:t>
            </a:r>
          </a:p>
          <a:p>
            <a:pPr indent="266700"/>
            <a:r>
              <a:rPr lang="en-US" altLang="zh-CN" sz="1400" dirty="0"/>
              <a:t>                    }</a:t>
            </a:r>
          </a:p>
          <a:p>
            <a:pPr indent="266700"/>
            <a:r>
              <a:rPr lang="en-US" altLang="zh-CN" sz="1400" dirty="0"/>
              <a:t>                    catch (</a:t>
            </a:r>
            <a:r>
              <a:rPr lang="en-US" altLang="zh-CN" sz="1400" dirty="0" err="1"/>
              <a:t>IOException</a:t>
            </a:r>
            <a:r>
              <a:rPr lang="en-US" altLang="zh-CN" sz="1400" dirty="0"/>
              <a:t> e){</a:t>
            </a:r>
          </a:p>
          <a:p>
            <a:pPr indent="266700"/>
            <a:r>
              <a:rPr lang="sv-SE" altLang="zh-CN" sz="1400" dirty="0"/>
              <a:t>                                System.out.println(e.toString());</a:t>
            </a:r>
          </a:p>
          <a:p>
            <a:pPr indent="266700"/>
            <a:r>
              <a:rPr lang="sv-SE" altLang="zh-CN" sz="1400" dirty="0"/>
              <a:t>                    }</a:t>
            </a:r>
          </a:p>
          <a:p>
            <a:pPr indent="266700"/>
            <a:r>
              <a:rPr lang="sv-SE" altLang="zh-CN" sz="1400" dirty="0"/>
              <a:t>                    finally {  </a:t>
            </a:r>
          </a:p>
          <a:p>
            <a:pPr indent="266700"/>
            <a:r>
              <a:rPr lang="sv-SE" altLang="zh-CN" sz="1400" dirty="0"/>
              <a:t>                                System.err.println(); </a:t>
            </a:r>
          </a:p>
          <a:p>
            <a:pPr indent="266700"/>
            <a:r>
              <a:rPr lang="sv-SE" altLang="zh-CN" sz="1400" dirty="0"/>
              <a:t>                    }</a:t>
            </a:r>
          </a:p>
          <a:p>
            <a:pPr indent="266700"/>
            <a:r>
              <a:rPr lang="en-US" altLang="zh-CN" sz="1400" dirty="0"/>
              <a:t>          } </a:t>
            </a:r>
          </a:p>
          <a:p>
            <a:pPr indent="266700"/>
            <a:r>
              <a:rPr lang="en-US" altLang="zh-CN" sz="1400" dirty="0"/>
              <a:t>}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835025" y="6019800"/>
            <a:ext cx="7832725" cy="4667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以上程序在输入汉字时不能正常输出（输出变成</a:t>
            </a:r>
            <a:r>
              <a:rPr lang="sv-SE" altLang="zh-CN"/>
              <a:t>"</a:t>
            </a:r>
            <a:r>
              <a:rPr lang="zh-CN" altLang="en-US"/>
              <a:t>？？</a:t>
            </a:r>
            <a:r>
              <a:rPr lang="sv-SE" altLang="zh-CN"/>
              <a:t>"</a:t>
            </a:r>
            <a:r>
              <a:rPr lang="zh-CN" altLang="en-US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8925" y="701675"/>
            <a:ext cx="853598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1600"/>
              <a:t>/*</a:t>
            </a:r>
            <a:r>
              <a:rPr lang="zh-CN" altLang="en-US" sz="1600"/>
              <a:t>从键盘输入字符并能够正常显示汉字。*</a:t>
            </a:r>
            <a:r>
              <a:rPr lang="en-US" altLang="zh-CN" sz="1600"/>
              <a:t>/</a:t>
            </a:r>
          </a:p>
          <a:p>
            <a:pPr indent="266700"/>
            <a:r>
              <a:rPr lang="en-US" altLang="zh-CN" sz="1600"/>
              <a:t>import java.io.*;</a:t>
            </a:r>
          </a:p>
          <a:p>
            <a:pPr indent="266700"/>
            <a:r>
              <a:rPr lang="en-US" altLang="zh-CN" sz="1600"/>
              <a:t>class TestIOCh {</a:t>
            </a:r>
          </a:p>
          <a:p>
            <a:pPr indent="266700"/>
            <a:r>
              <a:rPr lang="en-US" altLang="zh-CN" sz="1600"/>
              <a:t>	public static void main(String args[]){</a:t>
            </a:r>
          </a:p>
          <a:p>
            <a:pPr indent="266700"/>
            <a:r>
              <a:rPr lang="en-US" altLang="zh-CN" sz="1600"/>
              <a:t>		System.out.println("Input  a  line text, carriage to  end:");</a:t>
            </a:r>
          </a:p>
          <a:p>
            <a:pPr indent="266700"/>
            <a:r>
              <a:rPr lang="en-US" altLang="zh-CN" sz="1600"/>
              <a:t>     		int ch;</a:t>
            </a:r>
          </a:p>
          <a:p>
            <a:pPr indent="266700"/>
            <a:r>
              <a:rPr lang="en-US" altLang="zh-CN" sz="1600"/>
              <a:t>     		try{</a:t>
            </a:r>
          </a:p>
          <a:p>
            <a:pPr indent="266700"/>
            <a:r>
              <a:rPr lang="en-US" altLang="zh-CN" sz="1600"/>
              <a:t>        			</a:t>
            </a:r>
            <a:r>
              <a:rPr lang="en-US" altLang="zh-CN" sz="1600">
                <a:solidFill>
                  <a:srgbClr val="FF0000"/>
                </a:solidFill>
              </a:rPr>
              <a:t>InputStreamReader in = new InputStreamReader(System.in, </a:t>
            </a:r>
          </a:p>
          <a:p>
            <a:pPr indent="266700"/>
            <a:r>
              <a:rPr lang="en-US" altLang="zh-CN" sz="1600">
                <a:solidFill>
                  <a:srgbClr val="FF0000"/>
                </a:solidFill>
              </a:rPr>
              <a:t>                                                                                                                                "GB2312");</a:t>
            </a:r>
          </a:p>
          <a:p>
            <a:pPr indent="266700"/>
            <a:r>
              <a:rPr lang="en-US" altLang="zh-CN" sz="1600"/>
              <a:t>   			ch = in.read();</a:t>
            </a:r>
          </a:p>
          <a:p>
            <a:pPr indent="266700"/>
            <a:r>
              <a:rPr lang="en-US" altLang="zh-CN" sz="1600"/>
              <a:t>   			while(ch !='\r' ){</a:t>
            </a:r>
          </a:p>
          <a:p>
            <a:pPr indent="266700"/>
            <a:r>
              <a:rPr lang="en-US" altLang="zh-CN" sz="1600"/>
              <a:t>				System.out.print((char)ch);</a:t>
            </a:r>
          </a:p>
          <a:p>
            <a:pPr indent="266700"/>
            <a:r>
              <a:rPr lang="en-US" altLang="zh-CN" sz="1600"/>
              <a:t>   				ch = in.read();</a:t>
            </a:r>
          </a:p>
          <a:p>
            <a:pPr indent="266700"/>
            <a:r>
              <a:rPr lang="en-US" altLang="zh-CN" sz="1600"/>
              <a:t>       			}</a:t>
            </a:r>
          </a:p>
          <a:p>
            <a:pPr indent="266700"/>
            <a:r>
              <a:rPr lang="en-US" altLang="zh-CN" sz="1600"/>
              <a:t> 		}</a:t>
            </a:r>
          </a:p>
          <a:p>
            <a:pPr indent="266700"/>
            <a:r>
              <a:rPr lang="en-US" altLang="zh-CN" sz="1600"/>
              <a:t> 		catch (IOException e){</a:t>
            </a:r>
          </a:p>
          <a:p>
            <a:pPr indent="266700"/>
            <a:r>
              <a:rPr lang="en-US" altLang="zh-CN" sz="1600"/>
              <a:t>        			System.out.println(e.toString());</a:t>
            </a:r>
          </a:p>
          <a:p>
            <a:pPr indent="266700"/>
            <a:r>
              <a:rPr lang="en-US" altLang="zh-CN" sz="1600"/>
              <a:t>       		}</a:t>
            </a:r>
          </a:p>
          <a:p>
            <a:pPr indent="266700"/>
            <a:r>
              <a:rPr lang="en-US" altLang="zh-CN" sz="1600"/>
              <a:t>     		finally {  </a:t>
            </a:r>
          </a:p>
          <a:p>
            <a:pPr indent="266700"/>
            <a:r>
              <a:rPr lang="en-US" altLang="zh-CN" sz="1600"/>
              <a:t>			System.err.println(); </a:t>
            </a:r>
          </a:p>
          <a:p>
            <a:pPr indent="266700"/>
            <a:r>
              <a:rPr lang="en-US" altLang="zh-CN" sz="1600"/>
              <a:t>		} </a:t>
            </a:r>
          </a:p>
          <a:p>
            <a:pPr indent="266700"/>
            <a:r>
              <a:rPr lang="en-US" altLang="zh-CN" sz="1600"/>
              <a:t>    	} </a:t>
            </a:r>
          </a:p>
          <a:p>
            <a:pPr indent="266700"/>
            <a:r>
              <a:rPr lang="en-US" altLang="zh-CN" sz="16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6.2.4</a:t>
            </a:r>
            <a:r>
              <a:rPr lang="zh-CN" altLang="en-US"/>
              <a:t>、</a:t>
            </a:r>
            <a:r>
              <a:rPr lang="en-US" altLang="zh-CN"/>
              <a:t>Runtime</a:t>
            </a:r>
            <a:r>
              <a:rPr lang="zh-CN" altLang="en-US"/>
              <a:t>类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65200" y="1052513"/>
            <a:ext cx="720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Runtime</a:t>
            </a:r>
            <a:r>
              <a:rPr lang="zh-CN" altLang="en-US" sz="2800">
                <a:ea typeface="黑体" pitchFamily="49" charset="-122"/>
              </a:rPr>
              <a:t>类常用方法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368425" y="1673225"/>
            <a:ext cx="68484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</a:t>
            </a:r>
          </a:p>
          <a:p>
            <a:r>
              <a:rPr lang="en-US" altLang="zh-CN"/>
              <a:t>Runtime</a:t>
            </a:r>
            <a:r>
              <a:rPr lang="zh-CN" altLang="en-US"/>
              <a:t>类封装了</a:t>
            </a:r>
            <a:r>
              <a:rPr lang="en-US" altLang="zh-CN"/>
              <a:t>Java</a:t>
            </a:r>
            <a:r>
              <a:rPr lang="zh-CN" altLang="en-US"/>
              <a:t>命令本身所启动的实例进程，也就是封装了</a:t>
            </a:r>
            <a:r>
              <a:rPr lang="en-US" altLang="zh-CN"/>
              <a:t>Java</a:t>
            </a:r>
            <a:r>
              <a:rPr lang="zh-CN" altLang="en-US"/>
              <a:t>虚拟机进程。</a:t>
            </a:r>
            <a:r>
              <a:rPr lang="en-US" altLang="zh-CN"/>
              <a:t>Runtime</a:t>
            </a:r>
            <a:r>
              <a:rPr lang="zh-CN" altLang="en-US"/>
              <a:t>的实例对象不能通过</a:t>
            </a:r>
            <a:r>
              <a:rPr lang="en-US" altLang="zh-CN"/>
              <a:t>new</a:t>
            </a:r>
            <a:r>
              <a:rPr lang="zh-CN" altLang="en-US"/>
              <a:t>来创建，只能通过</a:t>
            </a:r>
            <a:r>
              <a:rPr lang="en-US" altLang="zh-CN"/>
              <a:t>Runtime.getRuntime()</a:t>
            </a:r>
            <a:r>
              <a:rPr lang="zh-CN" altLang="en-US"/>
              <a:t>静态方法来获得。</a:t>
            </a:r>
            <a:r>
              <a:rPr lang="en-US" altLang="zh-CN"/>
              <a:t>Java</a:t>
            </a:r>
            <a:r>
              <a:rPr lang="zh-CN" altLang="en-US"/>
              <a:t>虚拟机调用</a:t>
            </a:r>
            <a:r>
              <a:rPr lang="en-US" altLang="zh-CN"/>
              <a:t>Runtime</a:t>
            </a:r>
            <a:r>
              <a:rPr lang="zh-CN" altLang="en-US"/>
              <a:t>的</a:t>
            </a:r>
            <a:r>
              <a:rPr lang="en-US" altLang="zh-CN"/>
              <a:t>exec()</a:t>
            </a:r>
            <a:r>
              <a:rPr lang="zh-CN" altLang="en-US"/>
              <a:t>方法可以启动其他子进程，其返回值就是代表子进程的</a:t>
            </a:r>
            <a:r>
              <a:rPr lang="en-US" altLang="zh-CN"/>
              <a:t>Process</a:t>
            </a:r>
            <a:r>
              <a:rPr lang="zh-CN" altLang="en-US"/>
              <a:t>对象，该方法最常用的定义如下：</a:t>
            </a:r>
          </a:p>
          <a:p>
            <a:r>
              <a:rPr lang="zh-CN" altLang="en-US"/>
              <a:t>*</a:t>
            </a:r>
            <a:r>
              <a:rPr lang="en-US" altLang="zh-CN"/>
              <a:t>/</a:t>
            </a:r>
          </a:p>
          <a:p>
            <a:r>
              <a:rPr lang="en-US" altLang="zh-CN"/>
              <a:t>public Process exec(String command)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6.2.4</a:t>
            </a:r>
            <a:r>
              <a:rPr lang="zh-CN" altLang="en-US"/>
              <a:t>、</a:t>
            </a:r>
            <a:r>
              <a:rPr lang="en-US" altLang="zh-CN"/>
              <a:t>Runtime</a:t>
            </a:r>
            <a:r>
              <a:rPr lang="zh-CN" altLang="en-US"/>
              <a:t>类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744538" y="920750"/>
            <a:ext cx="7659687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/>
            <a:r>
              <a:rPr lang="en-US" altLang="zh-CN" sz="2000"/>
              <a:t>/*</a:t>
            </a:r>
            <a:r>
              <a:rPr lang="zh-CN" altLang="en-US" sz="2000"/>
              <a:t>在</a:t>
            </a:r>
            <a:r>
              <a:rPr lang="en-US" altLang="zh-CN" sz="2000"/>
              <a:t>java</a:t>
            </a:r>
            <a:r>
              <a:rPr lang="zh-CN" altLang="en-US" sz="2000"/>
              <a:t>程序中启动一个</a:t>
            </a:r>
            <a:r>
              <a:rPr lang="en-US" altLang="zh-CN" sz="2000"/>
              <a:t>windows</a:t>
            </a:r>
            <a:r>
              <a:rPr lang="zh-CN" altLang="en-US" sz="2000"/>
              <a:t>记事本程序，并在该运行实例中打开这个</a:t>
            </a:r>
            <a:r>
              <a:rPr lang="en-US" altLang="zh-CN" sz="2000"/>
              <a:t>java</a:t>
            </a:r>
            <a:r>
              <a:rPr lang="zh-CN" altLang="en-US" sz="2000"/>
              <a:t>程序的源文件，启动的记事本程序在</a:t>
            </a:r>
            <a:r>
              <a:rPr lang="en-US" altLang="zh-CN" sz="2000"/>
              <a:t>8</a:t>
            </a:r>
            <a:r>
              <a:rPr lang="zh-CN" altLang="en-US" sz="2000"/>
              <a:t>秒钟后被关闭。*</a:t>
            </a:r>
            <a:r>
              <a:rPr lang="en-US" altLang="zh-CN" sz="2000"/>
              <a:t>/</a:t>
            </a:r>
          </a:p>
          <a:p>
            <a:pPr indent="266700"/>
            <a:r>
              <a:rPr lang="en-US" altLang="zh-CN" sz="2000"/>
              <a:t>public class TestExec {</a:t>
            </a:r>
          </a:p>
          <a:p>
            <a:pPr indent="266700"/>
            <a:r>
              <a:rPr lang="en-US" altLang="zh-CN" sz="2000"/>
              <a:t>	public static void main(String[] args) {</a:t>
            </a:r>
          </a:p>
          <a:p>
            <a:pPr indent="266700"/>
            <a:r>
              <a:rPr lang="en-US" altLang="zh-CN" sz="2000"/>
              <a:t>		Process p = null;</a:t>
            </a:r>
          </a:p>
          <a:p>
            <a:pPr indent="266700"/>
            <a:r>
              <a:rPr lang="en-US" altLang="zh-CN" sz="2000"/>
              <a:t>		try{</a:t>
            </a:r>
          </a:p>
          <a:p>
            <a:pPr indent="266700"/>
            <a:r>
              <a:rPr lang="en-US" altLang="zh-CN" sz="2000"/>
              <a:t>                                    	//</a:t>
            </a:r>
            <a:r>
              <a:rPr lang="zh-CN" altLang="en-US" sz="2000"/>
              <a:t>获得</a:t>
            </a:r>
            <a:r>
              <a:rPr lang="en-US" altLang="zh-CN" sz="2000"/>
              <a:t>Runtime</a:t>
            </a:r>
            <a:r>
              <a:rPr lang="zh-CN" altLang="en-US" sz="2000"/>
              <a:t>的实例并调用</a:t>
            </a:r>
            <a:r>
              <a:rPr lang="en-US" altLang="zh-CN" sz="2000"/>
              <a:t>exec</a:t>
            </a:r>
            <a:r>
              <a:rPr lang="zh-CN" altLang="en-US" sz="2000"/>
              <a:t>方法</a:t>
            </a:r>
          </a:p>
          <a:p>
            <a:pPr indent="266700"/>
            <a:r>
              <a:rPr lang="zh-CN" altLang="en-US" sz="2000"/>
              <a:t>			</a:t>
            </a:r>
            <a:r>
              <a:rPr lang="en-US" altLang="zh-CN" sz="2000">
                <a:solidFill>
                  <a:srgbClr val="FF0000"/>
                </a:solidFill>
              </a:rPr>
              <a:t>Runtime r=Runtime.getRuntime();</a:t>
            </a:r>
          </a:p>
          <a:p>
            <a:pPr indent="266700"/>
            <a:r>
              <a:rPr lang="en-US" altLang="zh-CN" sz="2000">
                <a:solidFill>
                  <a:srgbClr val="FF0000"/>
                </a:solidFill>
              </a:rPr>
              <a:t>			p = r.exec("notepad.exe c:\\count.txt");</a:t>
            </a:r>
            <a:r>
              <a:rPr lang="en-US" altLang="zh-CN" sz="2000"/>
              <a:t>			</a:t>
            </a:r>
          </a:p>
          <a:p>
            <a:pPr indent="266700"/>
            <a:r>
              <a:rPr lang="en-US" altLang="zh-CN" sz="2000"/>
              <a:t>			Thread.sleep(8000); //</a:t>
            </a:r>
            <a:r>
              <a:rPr lang="zh-CN" altLang="en-US" sz="2000"/>
              <a:t>休眠</a:t>
            </a:r>
            <a:r>
              <a:rPr lang="en-US" altLang="zh-CN" sz="2000"/>
              <a:t>8</a:t>
            </a:r>
            <a:r>
              <a:rPr lang="zh-CN" altLang="en-US" sz="2000"/>
              <a:t>秒</a:t>
            </a:r>
          </a:p>
          <a:p>
            <a:pPr indent="266700"/>
            <a:r>
              <a:rPr lang="zh-CN" altLang="en-US" sz="2000"/>
              <a:t>			</a:t>
            </a:r>
            <a:r>
              <a:rPr lang="en-US" altLang="zh-CN" sz="2000"/>
              <a:t>p.destroy(); //</a:t>
            </a:r>
            <a:r>
              <a:rPr lang="zh-CN" altLang="en-US" sz="2000"/>
              <a:t>关闭打开的记事本</a:t>
            </a:r>
          </a:p>
          <a:p>
            <a:pPr indent="266700"/>
            <a:r>
              <a:rPr lang="zh-CN" altLang="en-US" sz="2000"/>
              <a:t>		</a:t>
            </a:r>
            <a:r>
              <a:rPr lang="en-US" altLang="zh-CN" sz="2000"/>
              <a:t>}catch (Exception e) {</a:t>
            </a:r>
          </a:p>
          <a:p>
            <a:pPr indent="266700"/>
            <a:r>
              <a:rPr lang="en-US" altLang="zh-CN" sz="2000"/>
              <a:t>			e.printStackTrace();</a:t>
            </a:r>
          </a:p>
          <a:p>
            <a:pPr indent="266700"/>
            <a:r>
              <a:rPr lang="en-US" altLang="zh-CN" sz="2000"/>
              <a:t>		}</a:t>
            </a:r>
          </a:p>
          <a:p>
            <a:pPr indent="266700"/>
            <a:r>
              <a:rPr lang="en-US" altLang="zh-CN" sz="2000"/>
              <a:t>	}</a:t>
            </a:r>
          </a:p>
          <a:p>
            <a:pPr indent="266700"/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6.2.4</a:t>
            </a:r>
            <a:r>
              <a:rPr lang="zh-CN" altLang="en-US"/>
              <a:t>、</a:t>
            </a:r>
            <a:r>
              <a:rPr lang="en-US" altLang="zh-CN"/>
              <a:t>Runtime</a:t>
            </a:r>
            <a:r>
              <a:rPr lang="zh-CN" altLang="en-US"/>
              <a:t>类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65200" y="1052513"/>
            <a:ext cx="720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Runtime</a:t>
            </a:r>
            <a:r>
              <a:rPr lang="zh-CN" altLang="en-US" sz="2800">
                <a:ea typeface="黑体" pitchFamily="49" charset="-122"/>
              </a:rPr>
              <a:t>类常用方法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68425" y="1673225"/>
            <a:ext cx="68484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</a:t>
            </a:r>
          </a:p>
          <a:p>
            <a:r>
              <a:rPr lang="en-US" altLang="zh-CN"/>
              <a:t>freeMemory()</a:t>
            </a:r>
            <a:r>
              <a:rPr lang="zh-CN" altLang="en-US"/>
              <a:t>返回 </a:t>
            </a:r>
            <a:r>
              <a:rPr lang="en-US" altLang="zh-CN"/>
              <a:t>Java </a:t>
            </a:r>
            <a:r>
              <a:rPr lang="zh-CN" altLang="en-US"/>
              <a:t>虚拟机中的空闲内存量，以</a:t>
            </a:r>
            <a:r>
              <a:rPr lang="en-US" altLang="zh-CN"/>
              <a:t>byte</a:t>
            </a:r>
            <a:r>
              <a:rPr lang="zh-CN" altLang="en-US"/>
              <a:t>为单位；</a:t>
            </a:r>
            <a:r>
              <a:rPr lang="en-US" altLang="zh-CN"/>
              <a:t>totalMemory()</a:t>
            </a:r>
            <a:r>
              <a:rPr lang="zh-CN" altLang="en-US"/>
              <a:t>返回 </a:t>
            </a:r>
            <a:r>
              <a:rPr lang="en-US" altLang="zh-CN"/>
              <a:t>Java </a:t>
            </a:r>
            <a:r>
              <a:rPr lang="zh-CN" altLang="en-US"/>
              <a:t>虚拟机中的内存总量，以</a:t>
            </a:r>
            <a:r>
              <a:rPr lang="en-US" altLang="zh-CN"/>
              <a:t>byte</a:t>
            </a:r>
            <a:r>
              <a:rPr lang="zh-CN" altLang="en-US"/>
              <a:t>为单位</a:t>
            </a:r>
            <a:r>
              <a:rPr lang="en-US" altLang="zh-CN"/>
              <a:t>, </a:t>
            </a:r>
            <a:r>
              <a:rPr lang="zh-CN" altLang="en-US"/>
              <a:t>此方法返回的值可能随时间的推移而变化，这取决于主机环境。</a:t>
            </a:r>
          </a:p>
          <a:p>
            <a:r>
              <a:rPr lang="zh-CN" altLang="en-US"/>
              <a:t>*</a:t>
            </a:r>
            <a:r>
              <a:rPr lang="en-US" altLang="zh-CN"/>
              <a:t>/</a:t>
            </a:r>
          </a:p>
          <a:p>
            <a:r>
              <a:rPr lang="en-US" altLang="zh-CN"/>
              <a:t>public long freeMemory()</a:t>
            </a:r>
          </a:p>
          <a:p>
            <a:r>
              <a:rPr lang="en-US" altLang="zh-CN"/>
              <a:t>public long totalMemory()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6.2.4</a:t>
            </a:r>
            <a:r>
              <a:rPr lang="zh-CN" altLang="en-US"/>
              <a:t>、</a:t>
            </a:r>
            <a:r>
              <a:rPr lang="en-US" altLang="zh-CN"/>
              <a:t>Runtime</a:t>
            </a:r>
            <a:r>
              <a:rPr lang="zh-CN" altLang="en-US"/>
              <a:t>类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44463" y="866775"/>
            <a:ext cx="8788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/>
              <a:t>/*</a:t>
            </a:r>
            <a:r>
              <a:rPr lang="zh-CN" altLang="en-US" sz="2000"/>
              <a:t>显示当前</a:t>
            </a:r>
            <a:r>
              <a:rPr lang="en-US" altLang="zh-CN" sz="2000"/>
              <a:t>Java </a:t>
            </a:r>
            <a:r>
              <a:rPr lang="zh-CN" altLang="en-US" sz="2000"/>
              <a:t>虚拟机中的内存情况*</a:t>
            </a:r>
            <a:r>
              <a:rPr lang="en-US" altLang="zh-CN" sz="2000"/>
              <a:t>/</a:t>
            </a:r>
          </a:p>
          <a:p>
            <a:r>
              <a:rPr lang="en-US" altLang="zh-CN" sz="2000"/>
              <a:t>public class TestMemory {</a:t>
            </a:r>
          </a:p>
          <a:p>
            <a:r>
              <a:rPr lang="en-US" altLang="zh-CN" sz="2000"/>
              <a:t>        public static void main(String[] args) {</a:t>
            </a:r>
          </a:p>
          <a:p>
            <a:r>
              <a:rPr lang="en-US" altLang="zh-CN" sz="2000"/>
              <a:t>                Runtime r = null;</a:t>
            </a:r>
          </a:p>
          <a:p>
            <a:r>
              <a:rPr lang="en-US" altLang="zh-CN" sz="2000"/>
              <a:t>	  try{</a:t>
            </a:r>
          </a:p>
          <a:p>
            <a:r>
              <a:rPr lang="en-US" altLang="zh-CN" sz="2000"/>
              <a:t>		r = Runtime.getRuntime();</a:t>
            </a:r>
          </a:p>
          <a:p>
            <a:r>
              <a:rPr lang="en-US" altLang="zh-CN" sz="2000"/>
              <a:t>		System.out.println("</a:t>
            </a:r>
            <a:r>
              <a:rPr lang="zh-CN" altLang="en-US" sz="2000"/>
              <a:t>空闲内存：</a:t>
            </a:r>
            <a:r>
              <a:rPr lang="en-US" altLang="zh-CN" sz="2000"/>
              <a:t>"+r.freeMemory()/1024+"KB");</a:t>
            </a:r>
          </a:p>
          <a:p>
            <a:r>
              <a:rPr lang="en-US" altLang="zh-CN" sz="2000"/>
              <a:t>		System.out.println("</a:t>
            </a:r>
            <a:r>
              <a:rPr lang="zh-CN" altLang="en-US" sz="2000"/>
              <a:t>内存总量：</a:t>
            </a:r>
            <a:r>
              <a:rPr lang="en-US" altLang="zh-CN" sz="2000"/>
              <a:t>"+r.totalMemory ()/1024+"KB"); </a:t>
            </a:r>
          </a:p>
          <a:p>
            <a:r>
              <a:rPr lang="en-US" altLang="zh-CN" sz="2000"/>
              <a:t>	  }catch (Exception e) {</a:t>
            </a:r>
          </a:p>
          <a:p>
            <a:r>
              <a:rPr lang="en-US" altLang="zh-CN" sz="2000"/>
              <a:t>		e.printStackTrace();</a:t>
            </a:r>
          </a:p>
          <a:p>
            <a:r>
              <a:rPr lang="en-US" altLang="zh-CN" sz="2000"/>
              <a:t>	  }</a:t>
            </a:r>
          </a:p>
          <a:p>
            <a:r>
              <a:rPr lang="en-US" altLang="zh-CN" sz="2000"/>
              <a:t>        }</a:t>
            </a:r>
          </a:p>
          <a:p>
            <a:r>
              <a:rPr lang="en-US" altLang="zh-CN" sz="2000"/>
              <a:t>}</a:t>
            </a:r>
          </a:p>
        </p:txBody>
      </p:sp>
      <p:pic>
        <p:nvPicPr>
          <p:cNvPr id="2467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4827588"/>
            <a:ext cx="6834188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前言</a:t>
            </a:r>
          </a:p>
        </p:txBody>
      </p:sp>
      <p:sp>
        <p:nvSpPr>
          <p:cNvPr id="50247" name="Text Box 71"/>
          <p:cNvSpPr txBox="1">
            <a:spLocks noChangeArrowheads="1"/>
          </p:cNvSpPr>
          <p:nvPr/>
        </p:nvSpPr>
        <p:spPr bwMode="auto">
          <a:xfrm>
            <a:off x="903288" y="3381375"/>
            <a:ext cx="7543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本章的目的</a:t>
            </a:r>
            <a:r>
              <a:rPr lang="zh-CN" altLang="en-US" sz="2800" dirty="0">
                <a:ea typeface="黑体" pitchFamily="49" charset="-122"/>
              </a:rPr>
              <a:t>：</a:t>
            </a:r>
            <a:r>
              <a:rPr lang="en-US" altLang="zh-CN" sz="2800" dirty="0">
                <a:ea typeface="黑体" pitchFamily="49" charset="-122"/>
              </a:rPr>
              <a:t>Java API</a:t>
            </a:r>
            <a:r>
              <a:rPr lang="zh-CN" altLang="en-US" sz="2800" dirty="0">
                <a:ea typeface="黑体" pitchFamily="49" charset="-122"/>
              </a:rPr>
              <a:t>提供的包有哪些？常用包</a:t>
            </a:r>
            <a:r>
              <a:rPr lang="en-US" altLang="zh-CN" sz="2800" dirty="0" err="1">
                <a:ea typeface="黑体" pitchFamily="49" charset="-122"/>
              </a:rPr>
              <a:t>java.lang</a:t>
            </a:r>
            <a:r>
              <a:rPr lang="zh-CN" altLang="en-US" sz="2800" dirty="0">
                <a:ea typeface="黑体" pitchFamily="49" charset="-122"/>
              </a:rPr>
              <a:t>中</a:t>
            </a:r>
            <a:r>
              <a:rPr lang="en-US" altLang="zh-CN" sz="2800" dirty="0">
                <a:ea typeface="黑体" pitchFamily="49" charset="-122"/>
              </a:rPr>
              <a:t>Object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Math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System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Runtime</a:t>
            </a:r>
            <a:r>
              <a:rPr lang="zh-CN" altLang="en-US" sz="2800" dirty="0">
                <a:ea typeface="黑体" pitchFamily="49" charset="-122"/>
              </a:rPr>
              <a:t>类主要方法；</a:t>
            </a:r>
            <a:r>
              <a:rPr lang="en-US" altLang="zh-CN" sz="2800" dirty="0" err="1">
                <a:ea typeface="黑体" pitchFamily="49" charset="-122"/>
              </a:rPr>
              <a:t>java.util</a:t>
            </a:r>
            <a:r>
              <a:rPr lang="zh-CN" altLang="en-US" sz="2800" dirty="0">
                <a:ea typeface="黑体" pitchFamily="49" charset="-122"/>
              </a:rPr>
              <a:t>包中</a:t>
            </a:r>
            <a:r>
              <a:rPr lang="en-US" altLang="zh-CN" sz="2800" dirty="0">
                <a:ea typeface="黑体" pitchFamily="49" charset="-122"/>
              </a:rPr>
              <a:t>Date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Calendar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Random</a:t>
            </a:r>
            <a:r>
              <a:rPr lang="zh-CN" altLang="en-US" sz="2800" dirty="0">
                <a:ea typeface="黑体" pitchFamily="49" charset="-122"/>
              </a:rPr>
              <a:t>类以及各种集合；</a:t>
            </a:r>
            <a:r>
              <a:rPr lang="en-US" altLang="zh-CN" sz="2800" dirty="0">
                <a:ea typeface="黑体" pitchFamily="49" charset="-122"/>
              </a:rPr>
              <a:t>for</a:t>
            </a:r>
            <a:r>
              <a:rPr lang="zh-CN" altLang="en-US" sz="2800" dirty="0">
                <a:ea typeface="黑体" pitchFamily="49" charset="-122"/>
              </a:rPr>
              <a:t>循环简化方法。</a:t>
            </a:r>
          </a:p>
        </p:txBody>
      </p:sp>
      <p:sp>
        <p:nvSpPr>
          <p:cNvPr id="50248" name="Text Box 72"/>
          <p:cNvSpPr txBox="1">
            <a:spLocks noChangeArrowheads="1"/>
          </p:cNvSpPr>
          <p:nvPr/>
        </p:nvSpPr>
        <p:spPr bwMode="auto">
          <a:xfrm>
            <a:off x="890588" y="1204913"/>
            <a:ext cx="754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回顾关键词</a:t>
            </a:r>
            <a:r>
              <a:rPr lang="zh-CN" altLang="en-US" sz="2800" dirty="0">
                <a:ea typeface="黑体" pitchFamily="49" charset="-122"/>
              </a:rPr>
              <a:t>：一维数组、二维数组、</a:t>
            </a:r>
            <a:r>
              <a:rPr lang="en-US" altLang="zh-CN" sz="2800" dirty="0">
                <a:ea typeface="黑体" pitchFamily="49" charset="-122"/>
              </a:rPr>
              <a:t>new</a:t>
            </a:r>
            <a:r>
              <a:rPr lang="zh-CN" altLang="en-US" sz="2800" dirty="0">
                <a:ea typeface="黑体" pitchFamily="49" charset="-122"/>
              </a:rPr>
              <a:t>、</a:t>
            </a:r>
            <a:r>
              <a:rPr lang="en-US" altLang="zh-CN" sz="2800" dirty="0">
                <a:ea typeface="黑体" pitchFamily="49" charset="-122"/>
              </a:rPr>
              <a:t>String</a:t>
            </a:r>
            <a:r>
              <a:rPr lang="zh-CN" altLang="en-US" sz="2800" dirty="0">
                <a:ea typeface="黑体" pitchFamily="49" charset="-122"/>
              </a:rPr>
              <a:t>、</a:t>
            </a:r>
            <a:r>
              <a:rPr lang="en-US" altLang="zh-CN" sz="2800" dirty="0" err="1">
                <a:ea typeface="黑体" pitchFamily="49" charset="-122"/>
              </a:rPr>
              <a:t>StringBuffer</a:t>
            </a:r>
            <a:r>
              <a:rPr lang="zh-CN" altLang="en-US" sz="2800" dirty="0">
                <a:ea typeface="黑体" pitchFamily="49" charset="-122"/>
              </a:rPr>
              <a:t>、</a:t>
            </a:r>
            <a:r>
              <a:rPr lang="en-US" altLang="zh-CN" sz="2800" dirty="0">
                <a:ea typeface="黑体" pitchFamily="49" charset="-122"/>
              </a:rPr>
              <a:t>equals</a:t>
            </a:r>
            <a:r>
              <a:rPr lang="zh-CN" altLang="en-US" sz="2800" dirty="0">
                <a:ea typeface="黑体" pitchFamily="49" charset="-122"/>
              </a:rPr>
              <a:t>、</a:t>
            </a:r>
            <a:r>
              <a:rPr lang="en-US" altLang="zh-CN" sz="2800" dirty="0">
                <a:ea typeface="黑体" pitchFamily="49" charset="-122"/>
              </a:rPr>
              <a:t>String</a:t>
            </a:r>
            <a:r>
              <a:rPr lang="zh-CN" altLang="en-US" sz="2800" dirty="0">
                <a:ea typeface="黑体" pitchFamily="49" charset="-122"/>
              </a:rPr>
              <a:t>常用方法、</a:t>
            </a:r>
            <a:r>
              <a:rPr lang="en-US" altLang="zh-CN" sz="2800" dirty="0">
                <a:ea typeface="黑体" pitchFamily="49" charset="-122"/>
              </a:rPr>
              <a:t>String</a:t>
            </a:r>
            <a:r>
              <a:rPr lang="zh-CN" altLang="en-US" sz="2800" dirty="0">
                <a:ea typeface="黑体" pitchFamily="49" charset="-122"/>
              </a:rPr>
              <a:t>与其他数据类型的转换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57625" y="45799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57625" y="42291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398713" y="34417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57625" y="38512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 flipH="1">
            <a:off x="1001713" y="2111375"/>
            <a:ext cx="457200" cy="2235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常用类与接口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202113" y="37115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6.3.1 Date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400300" y="1490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857500" y="133826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java.lang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包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855913" y="32893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java.util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包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202113" y="40894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6.3.2 Calendar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202113" y="44402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6.3.3 Random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458913" y="31908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324100" y="904875"/>
            <a:ext cx="65088" cy="54403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/>
          </a:p>
        </p:txBody>
      </p: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7566025" y="325913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857625" y="26177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857625" y="22669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857625" y="188912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4202113" y="174942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6.2.1 Object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4202113" y="212725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6.2.2 Math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202113" y="247808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6.2.3 System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857625" y="2973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202113" y="283368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6.2.4 Runtime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3844925" y="170815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400300" y="10668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2857500" y="914400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API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类库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3857625" y="56832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3857625" y="53324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3857625" y="49545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4202113" y="4814888"/>
            <a:ext cx="37941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无序：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Collections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202113" y="51927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6.3.5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有序：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接口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202113" y="55435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6.3.6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映射：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接口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3857625" y="60515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4202113" y="59118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6.3.7 for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循环简化方法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3844925" y="3670300"/>
            <a:ext cx="42863" cy="2652713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 java.util</a:t>
            </a:r>
            <a:r>
              <a:rPr lang="zh-CN" altLang="en-US"/>
              <a:t>包</a:t>
            </a:r>
          </a:p>
        </p:txBody>
      </p:sp>
      <p:pic>
        <p:nvPicPr>
          <p:cNvPr id="225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860425"/>
            <a:ext cx="6357938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 java.util</a:t>
            </a:r>
            <a:r>
              <a:rPr lang="zh-CN" altLang="en-US"/>
              <a:t>包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828675"/>
            <a:ext cx="7083425" cy="553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 java.util</a:t>
            </a:r>
            <a:r>
              <a:rPr lang="zh-CN" altLang="en-US"/>
              <a:t>包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881063"/>
            <a:ext cx="785495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 java.util</a:t>
            </a:r>
            <a:r>
              <a:rPr lang="zh-CN" altLang="en-US"/>
              <a:t>包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768350"/>
            <a:ext cx="7002463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 java.util</a:t>
            </a:r>
            <a:r>
              <a:rPr lang="zh-CN" altLang="en-US"/>
              <a:t>包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1041400"/>
            <a:ext cx="84677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6.3.1</a:t>
            </a:r>
            <a:r>
              <a:rPr lang="zh-CN" altLang="en-US"/>
              <a:t>、</a:t>
            </a:r>
            <a:r>
              <a:rPr lang="en-US" altLang="zh-CN"/>
              <a:t>Date</a:t>
            </a:r>
            <a:r>
              <a:rPr lang="zh-CN" altLang="en-US"/>
              <a:t>类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576263" y="1069975"/>
            <a:ext cx="79200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//</a:t>
            </a:r>
            <a:r>
              <a:rPr lang="zh-CN" altLang="fr-FR" dirty="0"/>
              <a:t>默认构造方法创建出的对象就代表当前时间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Date d = new Date();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(d);</a:t>
            </a:r>
            <a:endParaRPr lang="fr-FR" altLang="zh-CN" dirty="0"/>
          </a:p>
          <a:p>
            <a:r>
              <a:rPr lang="zh-CN" altLang="fr-FR" dirty="0"/>
              <a:t>由于</a:t>
            </a:r>
            <a:r>
              <a:rPr lang="en-US" altLang="zh-CN" dirty="0"/>
              <a:t>Date</a:t>
            </a:r>
            <a:r>
              <a:rPr lang="zh-CN" altLang="fr-FR" dirty="0"/>
              <a:t>类覆盖了</a:t>
            </a:r>
            <a:r>
              <a:rPr lang="en-US" altLang="zh-CN" dirty="0" err="1"/>
              <a:t>toString</a:t>
            </a:r>
            <a:r>
              <a:rPr lang="zh-CN" altLang="fr-FR" dirty="0"/>
              <a:t>方法，所以可以直接输出</a:t>
            </a:r>
            <a:r>
              <a:rPr lang="en-US" altLang="zh-CN" dirty="0"/>
              <a:t>Date</a:t>
            </a:r>
            <a:r>
              <a:rPr lang="zh-CN" altLang="fr-FR" dirty="0"/>
              <a:t>类型的对象，显示结果类似如下：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Sun Jul 01 23:35:58 CST 2019</a:t>
            </a:r>
            <a:endParaRPr lang="fr-FR" altLang="zh-CN" dirty="0"/>
          </a:p>
          <a:p>
            <a:r>
              <a:rPr lang="zh-CN" altLang="fr-FR" dirty="0"/>
              <a:t>在该格式中</a:t>
            </a:r>
            <a:r>
              <a:rPr lang="zh-CN" altLang="en-US" dirty="0"/>
              <a:t>，</a:t>
            </a:r>
            <a:r>
              <a:rPr lang="en-US" altLang="zh-CN" dirty="0"/>
              <a:t>Sun</a:t>
            </a:r>
            <a:r>
              <a:rPr lang="zh-CN" altLang="fr-FR" dirty="0"/>
              <a:t>代表</a:t>
            </a:r>
            <a:r>
              <a:rPr lang="en-US" altLang="zh-CN" dirty="0"/>
              <a:t>Sunday(</a:t>
            </a:r>
            <a:r>
              <a:rPr lang="zh-CN" altLang="fr-FR" dirty="0"/>
              <a:t>周日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Jul</a:t>
            </a:r>
            <a:r>
              <a:rPr lang="zh-CN" altLang="fr-FR" dirty="0"/>
              <a:t>代表</a:t>
            </a:r>
            <a:r>
              <a:rPr lang="en-US" altLang="zh-CN" dirty="0"/>
              <a:t>July(</a:t>
            </a:r>
            <a:r>
              <a:rPr lang="zh-CN" altLang="fr-FR" dirty="0"/>
              <a:t>七月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fr-FR" dirty="0"/>
              <a:t>代表</a:t>
            </a:r>
            <a:r>
              <a:rPr lang="en-US" altLang="zh-CN" dirty="0"/>
              <a:t>1</a:t>
            </a:r>
            <a:r>
              <a:rPr lang="zh-CN" altLang="fr-FR" dirty="0"/>
              <a:t>号</a:t>
            </a:r>
            <a:r>
              <a:rPr lang="zh-CN" altLang="en-US" dirty="0"/>
              <a:t>，</a:t>
            </a:r>
            <a:r>
              <a:rPr lang="en-US" altLang="zh-CN" dirty="0"/>
              <a:t>CST</a:t>
            </a:r>
            <a:r>
              <a:rPr lang="zh-CN" altLang="fr-FR" dirty="0"/>
              <a:t>代表</a:t>
            </a:r>
            <a:r>
              <a:rPr lang="en-US" altLang="zh-CN" dirty="0"/>
              <a:t>China Standard Time(</a:t>
            </a:r>
            <a:r>
              <a:rPr lang="zh-CN" altLang="fr-FR" dirty="0"/>
              <a:t>中国标准时间</a:t>
            </a:r>
            <a:r>
              <a:rPr lang="zh-CN" altLang="en-US" dirty="0"/>
              <a:t>，</a:t>
            </a:r>
            <a:r>
              <a:rPr lang="zh-CN" altLang="fr-FR" dirty="0"/>
              <a:t>也就是北京时间</a:t>
            </a:r>
            <a:r>
              <a:rPr lang="en-US" altLang="zh-CN" dirty="0"/>
              <a:t>(</a:t>
            </a:r>
            <a:r>
              <a:rPr lang="zh-CN" altLang="fr-FR" dirty="0"/>
              <a:t>东八区</a:t>
            </a:r>
            <a:r>
              <a:rPr lang="en-US" altLang="zh-CN" dirty="0"/>
              <a:t>))</a:t>
            </a:r>
            <a:r>
              <a:rPr lang="zh-CN" altLang="fr-FR" dirty="0"/>
              <a:t>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42925" y="1873250"/>
            <a:ext cx="83883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    </a:t>
            </a:r>
            <a:r>
              <a:rPr lang="fr-FR" altLang="zh-CN" dirty="0"/>
              <a:t>Calendar c = </a:t>
            </a:r>
            <a:r>
              <a:rPr lang="fr-FR" altLang="zh-CN" dirty="0">
                <a:solidFill>
                  <a:srgbClr val="FF0000"/>
                </a:solidFill>
              </a:rPr>
              <a:t>Calendar.getInstance</a:t>
            </a:r>
            <a:r>
              <a:rPr lang="fr-FR" altLang="zh-CN" dirty="0"/>
              <a:t>();</a:t>
            </a:r>
          </a:p>
          <a:p>
            <a:r>
              <a:rPr lang="fr-FR" altLang="zh-CN" dirty="0"/>
              <a:t>    String strStyle="%1$tY-%1$tm-%1$t d%1$tH:%1$tM:%1$tS";</a:t>
            </a:r>
          </a:p>
          <a:p>
            <a:r>
              <a:rPr lang="fr-FR" altLang="zh-CN" dirty="0"/>
              <a:t>    String s= String.format(strStyle,c) ;</a:t>
            </a:r>
          </a:p>
          <a:p>
            <a:r>
              <a:rPr lang="fr-FR" altLang="zh-CN" dirty="0"/>
              <a:t>    System.out.println(s);//</a:t>
            </a:r>
            <a:r>
              <a:rPr lang="zh-CN" altLang="sv-SE" dirty="0"/>
              <a:t>输出类似于</a:t>
            </a:r>
            <a:r>
              <a:rPr lang="zh-CN" altLang="fr-FR" dirty="0"/>
              <a:t>：</a:t>
            </a:r>
            <a:r>
              <a:rPr lang="fr-FR" altLang="zh-CN" dirty="0"/>
              <a:t>2019-07-02 11:34:34</a:t>
            </a:r>
            <a:endParaRPr lang="en-US" altLang="zh-CN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获取当前时间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获得指定时间的</a:t>
            </a:r>
            <a:r>
              <a:rPr lang="en-US" altLang="zh-CN" sz="2800">
                <a:ea typeface="黑体" pitchFamily="49" charset="-122"/>
              </a:rPr>
              <a:t>Calendar</a:t>
            </a:r>
            <a:r>
              <a:rPr lang="zh-CN" altLang="en-US" sz="2800">
                <a:ea typeface="黑体" pitchFamily="49" charset="-122"/>
              </a:rPr>
              <a:t>类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1368425" y="1584325"/>
            <a:ext cx="684847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/>
              <a:t>/*year</a:t>
            </a:r>
            <a:r>
              <a:rPr lang="zh-CN" altLang="fr-FR" sz="2000"/>
              <a:t>表示实际的年份，</a:t>
            </a:r>
            <a:r>
              <a:rPr lang="fr-FR" altLang="zh-CN" sz="2000"/>
              <a:t>month</a:t>
            </a:r>
            <a:r>
              <a:rPr lang="zh-CN" altLang="fr-FR" sz="2000"/>
              <a:t>则为实际的月份减</a:t>
            </a:r>
            <a:r>
              <a:rPr lang="fr-FR" altLang="zh-CN" sz="2000"/>
              <a:t>1</a:t>
            </a:r>
            <a:r>
              <a:rPr lang="zh-CN" altLang="fr-FR" sz="2000"/>
              <a:t>，</a:t>
            </a:r>
            <a:r>
              <a:rPr lang="fr-FR" altLang="zh-CN" sz="2000"/>
              <a:t>date</a:t>
            </a:r>
            <a:r>
              <a:rPr lang="zh-CN" altLang="fr-FR" sz="2000"/>
              <a:t>表示实际的日期*</a:t>
            </a:r>
            <a:r>
              <a:rPr lang="fr-FR" altLang="zh-CN" sz="2000"/>
              <a:t>/</a:t>
            </a:r>
            <a:endParaRPr lang="en-US" altLang="zh-CN" sz="2000"/>
          </a:p>
          <a:p>
            <a:r>
              <a:rPr lang="en-US" altLang="zh-CN" sz="2000"/>
              <a:t>public final void set(int year, int month, int date) </a:t>
            </a:r>
          </a:p>
          <a:p>
            <a:r>
              <a:rPr lang="fr-FR" altLang="zh-CN" sz="2000"/>
              <a:t>/*</a:t>
            </a:r>
          </a:p>
          <a:p>
            <a:r>
              <a:rPr lang="zh-CN" altLang="fr-FR" sz="2000"/>
              <a:t>也可以只设定某个字段</a:t>
            </a:r>
            <a:r>
              <a:rPr lang="fr-FR" altLang="zh-CN" sz="2000"/>
              <a:t>(</a:t>
            </a:r>
            <a:r>
              <a:rPr lang="zh-CN" altLang="fr-FR" sz="2000"/>
              <a:t>年、月、日</a:t>
            </a:r>
            <a:r>
              <a:rPr lang="fr-FR" altLang="zh-CN" sz="2000"/>
              <a:t>)</a:t>
            </a:r>
            <a:r>
              <a:rPr lang="zh-CN" altLang="fr-FR" sz="2000"/>
              <a:t>，即</a:t>
            </a:r>
            <a:r>
              <a:rPr lang="fr-FR" altLang="zh-CN" sz="2000"/>
              <a:t>field</a:t>
            </a:r>
            <a:r>
              <a:rPr lang="zh-CN" altLang="fr-FR" sz="2000"/>
              <a:t>可：</a:t>
            </a:r>
          </a:p>
          <a:p>
            <a:r>
              <a:rPr lang="zh-CN" altLang="en-US" sz="2000"/>
              <a:t>    </a:t>
            </a:r>
            <a:r>
              <a:rPr lang="en-US" altLang="zh-CN" sz="2000"/>
              <a:t>Calendar.YEAR——</a:t>
            </a:r>
            <a:r>
              <a:rPr lang="zh-CN" altLang="fr-FR" sz="2000"/>
              <a:t>年份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Calendar.MONTH——</a:t>
            </a:r>
            <a:r>
              <a:rPr lang="zh-CN" altLang="fr-FR" sz="2000"/>
              <a:t>月份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Calendar.DATE——</a:t>
            </a:r>
            <a:r>
              <a:rPr lang="zh-CN" altLang="fr-FR" sz="2000"/>
              <a:t>日期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Calendar.DAY_OF_MONTH——</a:t>
            </a:r>
            <a:r>
              <a:rPr lang="zh-CN" altLang="fr-FR" sz="2000"/>
              <a:t>日期，和</a:t>
            </a:r>
            <a:r>
              <a:rPr lang="fr-FR" altLang="zh-CN" sz="2000"/>
              <a:t>DATE</a:t>
            </a:r>
            <a:r>
              <a:rPr lang="zh-CN" altLang="fr-FR" sz="2000"/>
              <a:t>完全相同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Calendar.HOUR——12</a:t>
            </a:r>
            <a:r>
              <a:rPr lang="zh-CN" altLang="fr-FR" sz="2000"/>
              <a:t>小时制的小时数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Calendar.HOUR_OF_DAY——24</a:t>
            </a:r>
            <a:r>
              <a:rPr lang="zh-CN" altLang="fr-FR" sz="2000"/>
              <a:t>小时制的小时数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Calendar.MINUTE——</a:t>
            </a:r>
            <a:r>
              <a:rPr lang="zh-CN" altLang="fr-FR" sz="2000"/>
              <a:t>分钟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Calendar.SECOND——</a:t>
            </a:r>
            <a:r>
              <a:rPr lang="zh-CN" altLang="fr-FR" sz="2000"/>
              <a:t>秒</a:t>
            </a:r>
            <a:endParaRPr lang="zh-CN" altLang="en-US" sz="2000"/>
          </a:p>
          <a:p>
            <a:r>
              <a:rPr lang="zh-CN" altLang="en-US" sz="2000"/>
              <a:t>    </a:t>
            </a:r>
            <a:r>
              <a:rPr lang="en-US" altLang="zh-CN" sz="2000"/>
              <a:t>Calendar.DAY_OF_WEEK——</a:t>
            </a:r>
            <a:r>
              <a:rPr lang="zh-CN" altLang="fr-FR" sz="2000"/>
              <a:t>星期几</a:t>
            </a:r>
          </a:p>
          <a:p>
            <a:r>
              <a:rPr lang="fr-FR" altLang="zh-CN" sz="2000"/>
              <a:t>*/</a:t>
            </a:r>
          </a:p>
          <a:p>
            <a:r>
              <a:rPr lang="en-US" altLang="zh-CN" sz="2000"/>
              <a:t>public void set(int field,int value)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获得指定时间的</a:t>
            </a:r>
            <a:r>
              <a:rPr lang="en-US" altLang="zh-CN" sz="2800">
                <a:ea typeface="黑体" pitchFamily="49" charset="-122"/>
              </a:rPr>
              <a:t>Calendar</a:t>
            </a:r>
            <a:r>
              <a:rPr lang="zh-CN" altLang="en-US" sz="2800">
                <a:ea typeface="黑体" pitchFamily="49" charset="-122"/>
              </a:rPr>
              <a:t>类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542925" y="1851025"/>
            <a:ext cx="76739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Calendar c1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c1.set(2019, 7 - 1, 2); //</a:t>
            </a:r>
            <a:r>
              <a:rPr lang="zh-CN" altLang="en-US" dirty="0"/>
              <a:t>表示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c1.set(</a:t>
            </a:r>
            <a:r>
              <a:rPr lang="en-US" altLang="zh-CN" dirty="0" err="1"/>
              <a:t>Calendar.DATE</a:t>
            </a:r>
            <a:r>
              <a:rPr lang="en-US" altLang="zh-CN" dirty="0"/>
              <a:t>, 10); //</a:t>
            </a:r>
            <a:r>
              <a:rPr lang="zh-CN" altLang="en-US" dirty="0"/>
              <a:t>改为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4"/>
          <p:cNvSpPr>
            <a:spLocks noChangeArrowheads="1"/>
          </p:cNvSpPr>
          <p:nvPr/>
        </p:nvSpPr>
        <p:spPr bwMode="auto">
          <a:xfrm>
            <a:off x="3857625" y="45799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099" name="Rectangle 130"/>
          <p:cNvSpPr>
            <a:spLocks noChangeArrowheads="1"/>
          </p:cNvSpPr>
          <p:nvPr/>
        </p:nvSpPr>
        <p:spPr bwMode="auto">
          <a:xfrm>
            <a:off x="3857625" y="42291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101" name="Rectangle 116"/>
          <p:cNvSpPr>
            <a:spLocks noChangeArrowheads="1"/>
          </p:cNvSpPr>
          <p:nvPr/>
        </p:nvSpPr>
        <p:spPr bwMode="auto">
          <a:xfrm>
            <a:off x="2398713" y="34417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02" name="Rectangle 118"/>
          <p:cNvSpPr>
            <a:spLocks noChangeArrowheads="1"/>
          </p:cNvSpPr>
          <p:nvPr/>
        </p:nvSpPr>
        <p:spPr bwMode="auto">
          <a:xfrm>
            <a:off x="3857625" y="38512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03" name="Text Box 119"/>
          <p:cNvSpPr txBox="1">
            <a:spLocks noChangeArrowheads="1"/>
          </p:cNvSpPr>
          <p:nvPr/>
        </p:nvSpPr>
        <p:spPr bwMode="auto">
          <a:xfrm flipH="1">
            <a:off x="1001713" y="2111375"/>
            <a:ext cx="457200" cy="2235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常用类与接口</a:t>
            </a:r>
          </a:p>
        </p:txBody>
      </p:sp>
      <p:sp>
        <p:nvSpPr>
          <p:cNvPr id="4104" name="Text Box 120"/>
          <p:cNvSpPr txBox="1">
            <a:spLocks noChangeArrowheads="1"/>
          </p:cNvSpPr>
          <p:nvPr/>
        </p:nvSpPr>
        <p:spPr bwMode="auto">
          <a:xfrm>
            <a:off x="4202113" y="37115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6.3.1 Date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4105" name="Rectangle 121"/>
          <p:cNvSpPr>
            <a:spLocks noChangeArrowheads="1"/>
          </p:cNvSpPr>
          <p:nvPr/>
        </p:nvSpPr>
        <p:spPr bwMode="auto">
          <a:xfrm>
            <a:off x="2400300" y="1490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06" name="Text Box 124"/>
          <p:cNvSpPr txBox="1">
            <a:spLocks noChangeArrowheads="1"/>
          </p:cNvSpPr>
          <p:nvPr/>
        </p:nvSpPr>
        <p:spPr bwMode="auto">
          <a:xfrm>
            <a:off x="2857500" y="133826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java.lang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包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7" name="Text Box 129"/>
          <p:cNvSpPr txBox="1">
            <a:spLocks noChangeArrowheads="1"/>
          </p:cNvSpPr>
          <p:nvPr/>
        </p:nvSpPr>
        <p:spPr bwMode="auto">
          <a:xfrm>
            <a:off x="2855913" y="32893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java.util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包</a:t>
            </a:r>
          </a:p>
        </p:txBody>
      </p:sp>
      <p:sp>
        <p:nvSpPr>
          <p:cNvPr id="4108" name="Text Box 131"/>
          <p:cNvSpPr txBox="1">
            <a:spLocks noChangeArrowheads="1"/>
          </p:cNvSpPr>
          <p:nvPr/>
        </p:nvSpPr>
        <p:spPr bwMode="auto">
          <a:xfrm>
            <a:off x="4202113" y="40894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6.3.2 Calendar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4109" name="Text Box 135"/>
          <p:cNvSpPr txBox="1">
            <a:spLocks noChangeArrowheads="1"/>
          </p:cNvSpPr>
          <p:nvPr/>
        </p:nvSpPr>
        <p:spPr bwMode="auto">
          <a:xfrm>
            <a:off x="4202113" y="44402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6.3.3 Random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4110" name="Rectangle 136"/>
          <p:cNvSpPr>
            <a:spLocks noChangeArrowheads="1"/>
          </p:cNvSpPr>
          <p:nvPr/>
        </p:nvSpPr>
        <p:spPr bwMode="auto">
          <a:xfrm>
            <a:off x="1458913" y="31908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/>
          </a:p>
        </p:txBody>
      </p:sp>
      <p:sp>
        <p:nvSpPr>
          <p:cNvPr id="4111" name="Rectangle 123"/>
          <p:cNvSpPr>
            <a:spLocks noChangeArrowheads="1"/>
          </p:cNvSpPr>
          <p:nvPr/>
        </p:nvSpPr>
        <p:spPr bwMode="auto">
          <a:xfrm>
            <a:off x="2324100" y="904875"/>
            <a:ext cx="65088" cy="54403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/>
          </a:p>
        </p:txBody>
      </p:sp>
      <p:sp>
        <p:nvSpPr>
          <p:cNvPr id="4112" name="AutoShape 151"/>
          <p:cNvSpPr>
            <a:spLocks noChangeArrowheads="1"/>
          </p:cNvSpPr>
          <p:nvPr/>
        </p:nvSpPr>
        <p:spPr bwMode="auto">
          <a:xfrm>
            <a:off x="7566025" y="9144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113" name="Rectangle 161"/>
          <p:cNvSpPr>
            <a:spLocks noChangeArrowheads="1"/>
          </p:cNvSpPr>
          <p:nvPr/>
        </p:nvSpPr>
        <p:spPr bwMode="auto">
          <a:xfrm>
            <a:off x="3857625" y="26177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14" name="Rectangle 162"/>
          <p:cNvSpPr>
            <a:spLocks noChangeArrowheads="1"/>
          </p:cNvSpPr>
          <p:nvPr/>
        </p:nvSpPr>
        <p:spPr bwMode="auto">
          <a:xfrm>
            <a:off x="3857625" y="22669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15" name="Rectangle 163"/>
          <p:cNvSpPr>
            <a:spLocks noChangeArrowheads="1"/>
          </p:cNvSpPr>
          <p:nvPr/>
        </p:nvSpPr>
        <p:spPr bwMode="auto">
          <a:xfrm>
            <a:off x="3857625" y="188912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16" name="Text Box 164"/>
          <p:cNvSpPr txBox="1">
            <a:spLocks noChangeArrowheads="1"/>
          </p:cNvSpPr>
          <p:nvPr/>
        </p:nvSpPr>
        <p:spPr bwMode="auto">
          <a:xfrm>
            <a:off x="4202113" y="174942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6.2.1 Object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4117" name="Text Box 165"/>
          <p:cNvSpPr txBox="1">
            <a:spLocks noChangeArrowheads="1"/>
          </p:cNvSpPr>
          <p:nvPr/>
        </p:nvSpPr>
        <p:spPr bwMode="auto">
          <a:xfrm>
            <a:off x="4202113" y="212725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6.2.2 Math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4118" name="Text Box 166"/>
          <p:cNvSpPr txBox="1">
            <a:spLocks noChangeArrowheads="1"/>
          </p:cNvSpPr>
          <p:nvPr/>
        </p:nvSpPr>
        <p:spPr bwMode="auto">
          <a:xfrm>
            <a:off x="4202113" y="247808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6.2.3 System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4119" name="Rectangle 167"/>
          <p:cNvSpPr>
            <a:spLocks noChangeArrowheads="1"/>
          </p:cNvSpPr>
          <p:nvPr/>
        </p:nvSpPr>
        <p:spPr bwMode="auto">
          <a:xfrm>
            <a:off x="3857625" y="2973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20" name="Text Box 168"/>
          <p:cNvSpPr txBox="1">
            <a:spLocks noChangeArrowheads="1"/>
          </p:cNvSpPr>
          <p:nvPr/>
        </p:nvSpPr>
        <p:spPr bwMode="auto">
          <a:xfrm>
            <a:off x="4202113" y="283368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6.2.4 Runtime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4121" name="Rectangle 169"/>
          <p:cNvSpPr>
            <a:spLocks noChangeArrowheads="1"/>
          </p:cNvSpPr>
          <p:nvPr/>
        </p:nvSpPr>
        <p:spPr bwMode="auto">
          <a:xfrm>
            <a:off x="3844925" y="170815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22" name="Rectangle 170"/>
          <p:cNvSpPr>
            <a:spLocks noChangeArrowheads="1"/>
          </p:cNvSpPr>
          <p:nvPr/>
        </p:nvSpPr>
        <p:spPr bwMode="auto">
          <a:xfrm>
            <a:off x="2400300" y="10668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23" name="Text Box 171"/>
          <p:cNvSpPr txBox="1">
            <a:spLocks noChangeArrowheads="1"/>
          </p:cNvSpPr>
          <p:nvPr/>
        </p:nvSpPr>
        <p:spPr bwMode="auto">
          <a:xfrm>
            <a:off x="2857500" y="914400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API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类库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24" name="Rectangle 172"/>
          <p:cNvSpPr>
            <a:spLocks noChangeArrowheads="1"/>
          </p:cNvSpPr>
          <p:nvPr/>
        </p:nvSpPr>
        <p:spPr bwMode="auto">
          <a:xfrm>
            <a:off x="3857625" y="56832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25" name="Rectangle 173"/>
          <p:cNvSpPr>
            <a:spLocks noChangeArrowheads="1"/>
          </p:cNvSpPr>
          <p:nvPr/>
        </p:nvSpPr>
        <p:spPr bwMode="auto">
          <a:xfrm>
            <a:off x="3857625" y="53324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26" name="Rectangle 174"/>
          <p:cNvSpPr>
            <a:spLocks noChangeArrowheads="1"/>
          </p:cNvSpPr>
          <p:nvPr/>
        </p:nvSpPr>
        <p:spPr bwMode="auto">
          <a:xfrm>
            <a:off x="3857625" y="49545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27" name="Text Box 175"/>
          <p:cNvSpPr txBox="1">
            <a:spLocks noChangeArrowheads="1"/>
          </p:cNvSpPr>
          <p:nvPr/>
        </p:nvSpPr>
        <p:spPr bwMode="auto">
          <a:xfrm>
            <a:off x="4202113" y="4814888"/>
            <a:ext cx="37941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无序：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Collections</a:t>
            </a:r>
          </a:p>
        </p:txBody>
      </p:sp>
      <p:sp>
        <p:nvSpPr>
          <p:cNvPr id="4128" name="Text Box 176"/>
          <p:cNvSpPr txBox="1">
            <a:spLocks noChangeArrowheads="1"/>
          </p:cNvSpPr>
          <p:nvPr/>
        </p:nvSpPr>
        <p:spPr bwMode="auto">
          <a:xfrm>
            <a:off x="4202113" y="51927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6.3.5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有序：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接口</a:t>
            </a:r>
          </a:p>
        </p:txBody>
      </p:sp>
      <p:sp>
        <p:nvSpPr>
          <p:cNvPr id="4129" name="Text Box 177"/>
          <p:cNvSpPr txBox="1">
            <a:spLocks noChangeArrowheads="1"/>
          </p:cNvSpPr>
          <p:nvPr/>
        </p:nvSpPr>
        <p:spPr bwMode="auto">
          <a:xfrm>
            <a:off x="4202113" y="55435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6.3.6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映射：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接口</a:t>
            </a:r>
          </a:p>
        </p:txBody>
      </p:sp>
      <p:sp>
        <p:nvSpPr>
          <p:cNvPr id="4130" name="Rectangle 178"/>
          <p:cNvSpPr>
            <a:spLocks noChangeArrowheads="1"/>
          </p:cNvSpPr>
          <p:nvPr/>
        </p:nvSpPr>
        <p:spPr bwMode="auto">
          <a:xfrm>
            <a:off x="3857625" y="60515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4131" name="Text Box 179"/>
          <p:cNvSpPr txBox="1">
            <a:spLocks noChangeArrowheads="1"/>
          </p:cNvSpPr>
          <p:nvPr/>
        </p:nvSpPr>
        <p:spPr bwMode="auto">
          <a:xfrm>
            <a:off x="4202113" y="59118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6.3.7 for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循环简化方法</a:t>
            </a:r>
          </a:p>
        </p:txBody>
      </p:sp>
      <p:sp>
        <p:nvSpPr>
          <p:cNvPr id="4132" name="Rectangle 122"/>
          <p:cNvSpPr>
            <a:spLocks noChangeArrowheads="1"/>
          </p:cNvSpPr>
          <p:nvPr/>
        </p:nvSpPr>
        <p:spPr bwMode="auto">
          <a:xfrm>
            <a:off x="3844925" y="3670300"/>
            <a:ext cx="42863" cy="2652713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获得指定时间的</a:t>
            </a:r>
            <a:r>
              <a:rPr lang="en-US" altLang="zh-CN" sz="2800">
                <a:ea typeface="黑体" pitchFamily="49" charset="-122"/>
              </a:rPr>
              <a:t>Calendar</a:t>
            </a:r>
            <a:r>
              <a:rPr lang="zh-CN" altLang="en-US" sz="2800">
                <a:ea typeface="黑体" pitchFamily="49" charset="-122"/>
              </a:rPr>
              <a:t>类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68425" y="1584325"/>
            <a:ext cx="6848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 sz="2000"/>
              <a:t>/*</a:t>
            </a:r>
            <a:r>
              <a:rPr lang="zh-CN" altLang="fr-FR" sz="2000"/>
              <a:t>获取指定字段的信息，其中</a:t>
            </a:r>
            <a:r>
              <a:rPr lang="fr-FR" altLang="zh-CN" sz="2000"/>
              <a:t>field</a:t>
            </a:r>
            <a:r>
              <a:rPr lang="zh-CN" altLang="fr-FR" sz="2000"/>
              <a:t>与</a:t>
            </a:r>
            <a:r>
              <a:rPr lang="fr-FR" altLang="zh-CN" sz="2000"/>
              <a:t>set()</a:t>
            </a:r>
            <a:r>
              <a:rPr lang="zh-CN" altLang="fr-FR" sz="2000"/>
              <a:t>方法的含义一样*</a:t>
            </a:r>
            <a:r>
              <a:rPr lang="fr-FR" altLang="zh-CN" sz="2000"/>
              <a:t>/</a:t>
            </a:r>
            <a:endParaRPr lang="en-US" altLang="zh-CN" sz="2000"/>
          </a:p>
          <a:p>
            <a:r>
              <a:rPr lang="fr-FR" altLang="zh-CN"/>
              <a:t>public int get(int field) </a:t>
            </a:r>
            <a:endParaRPr lang="en-US" altLang="zh-CN" sz="2000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452438" y="2362200"/>
            <a:ext cx="834231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Calendar c2 = Calendar.getInstance();                  </a:t>
            </a:r>
          </a:p>
          <a:p>
            <a:r>
              <a:rPr lang="en-US" altLang="zh-CN"/>
              <a:t>	int year = c2.get(Calendar.YEAR); //</a:t>
            </a:r>
            <a:r>
              <a:rPr lang="zh-CN" altLang="fr-FR"/>
              <a:t>年份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int month = c2.get(Calendar.MONTH) </a:t>
            </a:r>
            <a:r>
              <a:rPr lang="en-US" altLang="zh-CN" b="1">
                <a:solidFill>
                  <a:srgbClr val="FF0000"/>
                </a:solidFill>
              </a:rPr>
              <a:t>+ 1</a:t>
            </a:r>
            <a:r>
              <a:rPr lang="en-US" altLang="zh-CN"/>
              <a:t>; //</a:t>
            </a:r>
            <a:r>
              <a:rPr lang="zh-CN" altLang="fr-FR"/>
              <a:t>月份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int date = c2.get(Calendar.DATE); //</a:t>
            </a:r>
            <a:r>
              <a:rPr lang="zh-CN" altLang="fr-FR"/>
              <a:t>日期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int hour = c2.get(Calendar.HOUR_OF_DAY); //</a:t>
            </a:r>
            <a:r>
              <a:rPr lang="zh-CN" altLang="fr-FR"/>
              <a:t>小时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int minute = c2.get(Calendar.MINUTE); //</a:t>
            </a:r>
            <a:r>
              <a:rPr lang="zh-CN" altLang="fr-FR"/>
              <a:t>分钟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int second = c2.get(Calendar.SECOND); //</a:t>
            </a:r>
            <a:r>
              <a:rPr lang="zh-CN" altLang="fr-FR"/>
              <a:t>秒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int day = c2.get(Calendar.DAY_OF_WEEK); //</a:t>
            </a:r>
            <a:r>
              <a:rPr lang="zh-CN" altLang="fr-FR"/>
              <a:t>星期几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其他方法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368425" y="1584325"/>
            <a:ext cx="6848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/>
              <a:t>/*amount</a:t>
            </a:r>
            <a:r>
              <a:rPr lang="zh-CN" altLang="fr-FR"/>
              <a:t>为正表示增加，</a:t>
            </a:r>
            <a:r>
              <a:rPr lang="fr-FR" altLang="zh-CN"/>
              <a:t>amount</a:t>
            </a:r>
            <a:r>
              <a:rPr lang="zh-CN" altLang="fr-FR"/>
              <a:t>为负表示减少，</a:t>
            </a:r>
            <a:r>
              <a:rPr lang="fr-FR" altLang="zh-CN"/>
              <a:t>field</a:t>
            </a:r>
            <a:r>
              <a:rPr lang="zh-CN" altLang="fr-FR"/>
              <a:t>取值与</a:t>
            </a:r>
            <a:r>
              <a:rPr lang="fr-FR" altLang="zh-CN"/>
              <a:t>set()</a:t>
            </a:r>
            <a:r>
              <a:rPr lang="zh-CN" altLang="fr-FR"/>
              <a:t>方法相同*</a:t>
            </a:r>
            <a:r>
              <a:rPr lang="fr-FR" altLang="zh-CN"/>
              <a:t>/</a:t>
            </a:r>
          </a:p>
          <a:p>
            <a:r>
              <a:rPr lang="fr-FR" altLang="zh-CN"/>
              <a:t>public abstract void add(int field, int amount) </a:t>
            </a:r>
            <a:endParaRPr lang="en-US" altLang="zh-CN"/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452438" y="2751138"/>
            <a:ext cx="83423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fr-FR" altLang="zh-CN"/>
              <a:t>//</a:t>
            </a:r>
            <a:r>
              <a:rPr lang="zh-CN" altLang="fr-FR"/>
              <a:t>计算当前时间</a:t>
            </a:r>
            <a:r>
              <a:rPr lang="fr-FR" altLang="zh-CN"/>
              <a:t>100</a:t>
            </a:r>
            <a:r>
              <a:rPr lang="zh-CN" altLang="fr-FR"/>
              <a:t>天以后的日期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Calendar c3 = Calendar.getInstance();</a:t>
            </a:r>
          </a:p>
          <a:p>
            <a:r>
              <a:rPr lang="en-US" altLang="zh-CN"/>
              <a:t>	c3.add(Calendar.DATE, 100);</a:t>
            </a:r>
          </a:p>
          <a:p>
            <a:r>
              <a:rPr lang="en-US" altLang="zh-CN"/>
              <a:t>	int year1 = c3.get(Calendar.YEAR);</a:t>
            </a:r>
          </a:p>
          <a:p>
            <a:r>
              <a:rPr lang="en-US" altLang="zh-CN"/>
              <a:t>	int month1 = c3.get(Calendar.MONTH) + 1; //</a:t>
            </a:r>
            <a:r>
              <a:rPr lang="zh-CN" altLang="fr-FR"/>
              <a:t>月份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int date1 = c3.get(Calendar.DATE); //</a:t>
            </a:r>
            <a:r>
              <a:rPr lang="zh-CN" altLang="fr-FR"/>
              <a:t>日期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其他方法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368425" y="1584325"/>
            <a:ext cx="6848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/>
              <a:t>/*after()</a:t>
            </a:r>
            <a:r>
              <a:rPr lang="zh-CN" altLang="fr-FR"/>
              <a:t>方法判断当前日期对象是否在</a:t>
            </a:r>
            <a:r>
              <a:rPr lang="fr-FR" altLang="zh-CN"/>
              <a:t>when</a:t>
            </a:r>
            <a:r>
              <a:rPr lang="zh-CN" altLang="fr-FR"/>
              <a:t>对象的后面，如果在</a:t>
            </a:r>
            <a:r>
              <a:rPr lang="fr-FR" altLang="zh-CN"/>
              <a:t>when</a:t>
            </a:r>
            <a:r>
              <a:rPr lang="zh-CN" altLang="fr-FR"/>
              <a:t>对象的后面则返回</a:t>
            </a:r>
            <a:r>
              <a:rPr lang="fr-FR" altLang="zh-CN"/>
              <a:t>true</a:t>
            </a:r>
            <a:r>
              <a:rPr lang="zh-CN" altLang="fr-FR"/>
              <a:t>，否则返回</a:t>
            </a:r>
            <a:r>
              <a:rPr lang="fr-FR" altLang="zh-CN"/>
              <a:t>false</a:t>
            </a:r>
            <a:r>
              <a:rPr lang="zh-CN" altLang="fr-FR"/>
              <a:t>。*</a:t>
            </a:r>
            <a:r>
              <a:rPr lang="fr-FR" altLang="zh-CN"/>
              <a:t>/</a:t>
            </a:r>
          </a:p>
          <a:p>
            <a:r>
              <a:rPr lang="fr-FR" altLang="zh-CN"/>
              <a:t>public boolean after(Object when) </a:t>
            </a:r>
            <a:endParaRPr lang="en-US" altLang="zh-CN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452438" y="3062288"/>
            <a:ext cx="83423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Calendar c4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c4.set(2019, 7 - 1, 2);</a:t>
            </a:r>
          </a:p>
          <a:p>
            <a:r>
              <a:rPr lang="en-US" altLang="zh-CN" dirty="0"/>
              <a:t>	Calendar c5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c5.set(2019, 9 - 1, 10);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boolean</a:t>
            </a:r>
            <a:r>
              <a:rPr lang="en-US" altLang="zh-CN" dirty="0"/>
              <a:t> b = c5.after(c4);</a:t>
            </a:r>
            <a:endParaRPr lang="fr-FR" altLang="zh-CN" dirty="0"/>
          </a:p>
          <a:p>
            <a:r>
              <a:rPr lang="fr-FR" altLang="zh-CN" dirty="0"/>
              <a:t>	System.out.println(b);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其他方法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368425" y="1584325"/>
            <a:ext cx="6848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/>
              <a:t>/*getTime()</a:t>
            </a:r>
            <a:r>
              <a:rPr lang="zh-CN" altLang="fr-FR"/>
              <a:t>方法将</a:t>
            </a:r>
            <a:r>
              <a:rPr lang="fr-FR" altLang="zh-CN"/>
              <a:t>Calendar</a:t>
            </a:r>
            <a:r>
              <a:rPr lang="zh-CN" altLang="fr-FR"/>
              <a:t>类型的对象转换为对应的</a:t>
            </a:r>
            <a:r>
              <a:rPr lang="fr-FR" altLang="zh-CN"/>
              <a:t>Date</a:t>
            </a:r>
            <a:r>
              <a:rPr lang="zh-CN" altLang="fr-FR"/>
              <a:t>类对象，两者代表相同的时间点。类似的方法是</a:t>
            </a:r>
            <a:r>
              <a:rPr lang="fr-FR" altLang="zh-CN"/>
              <a:t>setTime()</a:t>
            </a:r>
            <a:r>
              <a:rPr lang="zh-CN" altLang="fr-FR"/>
              <a:t>，该方法的作用是将</a:t>
            </a:r>
            <a:r>
              <a:rPr lang="fr-FR" altLang="zh-CN"/>
              <a:t>Date</a:t>
            </a:r>
            <a:r>
              <a:rPr lang="zh-CN" altLang="fr-FR"/>
              <a:t>对象转换为对应的</a:t>
            </a:r>
            <a:r>
              <a:rPr lang="fr-FR" altLang="zh-CN"/>
              <a:t>Calendar</a:t>
            </a:r>
            <a:r>
              <a:rPr lang="zh-CN" altLang="fr-FR"/>
              <a:t>对象。*</a:t>
            </a:r>
            <a:r>
              <a:rPr lang="fr-FR" altLang="zh-CN"/>
              <a:t>/</a:t>
            </a:r>
          </a:p>
          <a:p>
            <a:r>
              <a:rPr lang="fr-FR" altLang="zh-CN"/>
              <a:t>public final Date getTime()</a:t>
            </a:r>
          </a:p>
          <a:p>
            <a:r>
              <a:rPr lang="fr-FR" altLang="zh-CN"/>
              <a:t>public final void setTime(Date date) </a:t>
            </a:r>
            <a:endParaRPr lang="en-US" altLang="zh-CN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452438" y="3840163"/>
            <a:ext cx="83423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Date d = new Date();</a:t>
            </a:r>
          </a:p>
          <a:p>
            <a:r>
              <a:rPr lang="en-US" altLang="zh-CN"/>
              <a:t>	Calendar c6 = Calendar.getInstance();</a:t>
            </a:r>
          </a:p>
          <a:p>
            <a:r>
              <a:rPr lang="en-US" altLang="zh-CN"/>
              <a:t>	Date d1 = c6.getTime();//</a:t>
            </a:r>
            <a:r>
              <a:rPr lang="zh-CN" altLang="fr-FR"/>
              <a:t>转换为</a:t>
            </a:r>
            <a:r>
              <a:rPr lang="en-US" altLang="zh-CN"/>
              <a:t>Date</a:t>
            </a:r>
            <a:r>
              <a:rPr lang="zh-CN" altLang="fr-FR"/>
              <a:t>对象</a:t>
            </a:r>
            <a:endParaRPr lang="zh-CN" altLang="en-US"/>
          </a:p>
          <a:p>
            <a:r>
              <a:rPr lang="zh-CN" altLang="en-US"/>
              <a:t>	</a:t>
            </a:r>
            <a:r>
              <a:rPr lang="en-US" altLang="zh-CN"/>
              <a:t>Calendar c7 = Calendar.getInstance();//</a:t>
            </a:r>
            <a:r>
              <a:rPr lang="zh-CN" altLang="fr-FR"/>
              <a:t>转换为</a:t>
            </a:r>
            <a:r>
              <a:rPr lang="en-US" altLang="zh-CN"/>
              <a:t>Calendar</a:t>
            </a:r>
          </a:p>
          <a:p>
            <a:r>
              <a:rPr lang="en-US" altLang="zh-CN"/>
              <a:t>       	c7.setTime(d);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6.3.2</a:t>
            </a:r>
            <a:r>
              <a:rPr lang="zh-CN" altLang="en-US"/>
              <a:t>、</a:t>
            </a:r>
            <a:r>
              <a:rPr lang="en-US" altLang="zh-CN"/>
              <a:t>Calendar</a:t>
            </a:r>
            <a:r>
              <a:rPr lang="zh-CN" altLang="en-US"/>
              <a:t>类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9851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Calendar</a:t>
            </a:r>
            <a:r>
              <a:rPr lang="zh-CN" altLang="en-US" sz="2800">
                <a:ea typeface="黑体" pitchFamily="49" charset="-122"/>
              </a:rPr>
              <a:t>与相对时间的相互转换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368425" y="1584325"/>
            <a:ext cx="6848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zh-CN"/>
              <a:t>//</a:t>
            </a:r>
            <a:r>
              <a:rPr lang="zh-CN" altLang="fr-FR"/>
              <a:t>返回此 </a:t>
            </a:r>
            <a:r>
              <a:rPr lang="en-US" altLang="zh-CN"/>
              <a:t>Calendar </a:t>
            </a:r>
            <a:r>
              <a:rPr lang="zh-CN" altLang="en-US"/>
              <a:t>的时间值，以毫秒为单位</a:t>
            </a:r>
          </a:p>
          <a:p>
            <a:r>
              <a:rPr lang="en-US" altLang="zh-CN"/>
              <a:t>public long getTimeInMillis()</a:t>
            </a:r>
          </a:p>
          <a:p>
            <a:r>
              <a:rPr lang="en-US" altLang="zh-CN"/>
              <a:t>//</a:t>
            </a:r>
            <a:r>
              <a:rPr lang="zh-CN" altLang="en-US"/>
              <a:t>用给定的 </a:t>
            </a:r>
            <a:r>
              <a:rPr lang="en-US" altLang="zh-CN"/>
              <a:t>long </a:t>
            </a:r>
            <a:r>
              <a:rPr lang="zh-CN" altLang="en-US"/>
              <a:t>值设置此 </a:t>
            </a:r>
            <a:r>
              <a:rPr lang="en-US" altLang="zh-CN"/>
              <a:t>Calendar </a:t>
            </a:r>
            <a:r>
              <a:rPr lang="zh-CN" altLang="en-US"/>
              <a:t>的当前时间值</a:t>
            </a:r>
          </a:p>
          <a:p>
            <a:r>
              <a:rPr lang="en-US" altLang="zh-CN"/>
              <a:t>public void setTimeInMillis(long millis) 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452438" y="3140075"/>
            <a:ext cx="83423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	</a:t>
            </a:r>
            <a:r>
              <a:rPr lang="fr-FR" altLang="zh-CN" dirty="0"/>
              <a:t>Calendar c8 = Calendar.getInstance();</a:t>
            </a:r>
          </a:p>
          <a:p>
            <a:r>
              <a:rPr lang="fr-FR" altLang="zh-CN" dirty="0"/>
              <a:t>	long t = 1585835774991L;</a:t>
            </a:r>
          </a:p>
          <a:p>
            <a:r>
              <a:rPr lang="fr-FR" altLang="zh-CN" dirty="0"/>
              <a:t>	//</a:t>
            </a:r>
            <a:r>
              <a:rPr lang="zh-CN" altLang="fr-FR" dirty="0"/>
              <a:t>将</a:t>
            </a:r>
            <a:r>
              <a:rPr lang="fr-FR" altLang="zh-CN" dirty="0"/>
              <a:t>Calendar</a:t>
            </a:r>
            <a:r>
              <a:rPr lang="zh-CN" altLang="fr-FR" dirty="0"/>
              <a:t>对象转换为相对时间</a:t>
            </a:r>
          </a:p>
          <a:p>
            <a:r>
              <a:rPr lang="fr-FR" altLang="zh-CN" dirty="0"/>
              <a:t>	long t1 = c8.getTimeInMillis();</a:t>
            </a:r>
          </a:p>
          <a:p>
            <a:r>
              <a:rPr lang="fr-FR" altLang="zh-CN" dirty="0"/>
              <a:t>	//</a:t>
            </a:r>
            <a:r>
              <a:rPr lang="zh-CN" altLang="fr-FR" dirty="0"/>
              <a:t>将相对时间转换为</a:t>
            </a:r>
            <a:r>
              <a:rPr lang="fr-FR" altLang="zh-CN" dirty="0"/>
              <a:t>Calendar</a:t>
            </a:r>
            <a:r>
              <a:rPr lang="zh-CN" altLang="fr-FR" dirty="0"/>
              <a:t>对象</a:t>
            </a:r>
          </a:p>
          <a:p>
            <a:r>
              <a:rPr lang="fr-FR" altLang="zh-CN" dirty="0"/>
              <a:t>	Calendar c9 = Calendar.getInstance();</a:t>
            </a:r>
          </a:p>
          <a:p>
            <a:r>
              <a:rPr lang="fr-FR" altLang="zh-CN" dirty="0"/>
              <a:t>	c9.setTimeInMillis(t1);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511175" y="960438"/>
            <a:ext cx="820896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6088" indent="-446088">
              <a:buFont typeface="Symbol" pitchFamily="18" charset="2"/>
              <a:buChar char="¾"/>
            </a:pPr>
            <a:r>
              <a:rPr lang="en-US" altLang="zh-CN"/>
              <a:t>Random</a:t>
            </a:r>
            <a:r>
              <a:rPr lang="zh-CN" altLang="en-US"/>
              <a:t>类的随机算法是</a:t>
            </a:r>
            <a:r>
              <a:rPr lang="zh-CN" altLang="en-US" b="1">
                <a:solidFill>
                  <a:srgbClr val="FF0000"/>
                </a:solidFill>
              </a:rPr>
              <a:t>伪随机</a:t>
            </a:r>
            <a:r>
              <a:rPr lang="zh-CN" altLang="en-US"/>
              <a:t>，即有规则的随机。</a:t>
            </a:r>
          </a:p>
          <a:p>
            <a:pPr marL="446088" indent="-446088">
              <a:buFont typeface="Symbol" pitchFamily="18" charset="2"/>
              <a:buChar char="¾"/>
            </a:pPr>
            <a:r>
              <a:rPr lang="zh-CN" altLang="en-US"/>
              <a:t>随机算法的起源数字称为</a:t>
            </a:r>
            <a:r>
              <a:rPr lang="zh-CN" altLang="en-US" b="1">
                <a:solidFill>
                  <a:srgbClr val="FF0000"/>
                </a:solidFill>
              </a:rPr>
              <a:t>种子</a:t>
            </a:r>
            <a:r>
              <a:rPr lang="en-US" altLang="zh-CN" b="1">
                <a:solidFill>
                  <a:srgbClr val="FF0000"/>
                </a:solidFill>
              </a:rPr>
              <a:t>(seed)</a:t>
            </a:r>
            <a:r>
              <a:rPr lang="zh-CN" altLang="en-US"/>
              <a:t>，在种子数的基础上产生需要的随机数字。</a:t>
            </a:r>
          </a:p>
          <a:p>
            <a:pPr marL="446088" indent="-446088">
              <a:buFont typeface="Symbol" pitchFamily="18" charset="2"/>
              <a:buChar char="¾"/>
            </a:pPr>
            <a:r>
              <a:rPr lang="zh-CN" altLang="en-US"/>
              <a:t>应用示例：网站登录中的校验数字、游戏程序中的物品掉落等。</a:t>
            </a:r>
          </a:p>
          <a:p>
            <a:pPr marL="446088" indent="-446088">
              <a:buFont typeface="Symbol" pitchFamily="18" charset="2"/>
              <a:buChar char="¾"/>
            </a:pPr>
            <a:r>
              <a:rPr lang="zh-CN" altLang="en-US"/>
              <a:t>相同种子的</a:t>
            </a:r>
            <a:r>
              <a:rPr lang="en-US" altLang="zh-CN"/>
              <a:t>Random</a:t>
            </a:r>
            <a:r>
              <a:rPr lang="zh-CN" altLang="en-US"/>
              <a:t>对象，相同次数生成的随机数字是完全相同的。也就是说，两个种子相同的</a:t>
            </a:r>
            <a:r>
              <a:rPr lang="en-US" altLang="zh-CN"/>
              <a:t>Random</a:t>
            </a:r>
            <a:r>
              <a:rPr lang="zh-CN" altLang="en-US"/>
              <a:t>对象，第一次生成的随机数字完全相同，第二次生成的随机数字也完全相同。这点在生成多个随机数字时需要特别注意。 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452438" y="4506913"/>
            <a:ext cx="83423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       </a:t>
            </a:r>
            <a:r>
              <a:rPr lang="en-US" altLang="zh-CN"/>
              <a:t>Random r = new Random(); </a:t>
            </a:r>
          </a:p>
          <a:p>
            <a:r>
              <a:rPr lang="en-US" altLang="zh-CN"/>
              <a:t>       Random r1 = new Random(10);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graphicFrame>
        <p:nvGraphicFramePr>
          <p:cNvPr id="262269" name="Group 125"/>
          <p:cNvGraphicFramePr>
            <a:graphicFrameLocks noGrp="1"/>
          </p:cNvGraphicFramePr>
          <p:nvPr>
            <p:ph idx="1"/>
          </p:nvPr>
        </p:nvGraphicFramePr>
        <p:xfrm>
          <a:off x="687388" y="1111250"/>
          <a:ext cx="7772400" cy="4781548"/>
        </p:xfrm>
        <a:graphic>
          <a:graphicData uri="http://schemas.openxmlformats.org/drawingml/2006/table">
            <a:tbl>
              <a:tblPr/>
              <a:tblGrid>
                <a:gridCol w="23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6-3 Random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类主要的方法</a:t>
                      </a:r>
                      <a:endParaRPr kumimoji="1" lang="zh-CN" altLang="en-US" sz="5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 nextBoolean()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生成一个随机的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值，生成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的值的概率均为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50%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 nextDouble()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生成一个随机的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值，数值介于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[0, 1.0)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之间，这里中括号代表包含区间端点，小括号代表不包含区间端点，是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之间的随机小数，包含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而不包含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nextInt()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生成一个随机的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值，该值介于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的区间，也就是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-2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之间。如果需要生成指定区间的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值，则需要进行一定的数学变换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nextInt(int n)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生成一个随机的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值，该值介于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[0, n)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的区间，也就是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之间的随机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值，包含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而不包含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。想生成指定区间的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值，也需要进行一定的数学变换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setSeed(long seed)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重新设置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Random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对象中的种子数。设置完种子以后的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Random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对象和相同种子使用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关键字创建出的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Random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对象相同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1019175" y="831850"/>
            <a:ext cx="68151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Random r = new Random(); </a:t>
            </a:r>
          </a:p>
          <a:p>
            <a:r>
              <a:rPr lang="en-US" altLang="zh-CN"/>
              <a:t>	//</a:t>
            </a:r>
            <a:r>
              <a:rPr lang="zh-CN" altLang="en-US"/>
              <a:t>直接生成</a:t>
            </a:r>
            <a:r>
              <a:rPr lang="en-US" altLang="zh-CN"/>
              <a:t>[0,1.0)</a:t>
            </a:r>
            <a:r>
              <a:rPr lang="zh-CN" altLang="en-US"/>
              <a:t>区间的小数</a:t>
            </a:r>
            <a:r>
              <a:rPr lang="en-US" altLang="zh-CN"/>
              <a:t>d1 </a:t>
            </a:r>
          </a:p>
          <a:p>
            <a:r>
              <a:rPr lang="en-US" altLang="zh-CN"/>
              <a:t>	double d1 = r.nextDouble(); 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019175" y="2381250"/>
            <a:ext cx="69707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92175" indent="-892175"/>
            <a:r>
              <a:rPr lang="zh-CN" altLang="en-US"/>
              <a:t>例如：</a:t>
            </a:r>
          </a:p>
          <a:p>
            <a:pPr marL="892175" indent="-892175"/>
            <a:r>
              <a:rPr lang="zh-CN" altLang="en-US"/>
              <a:t>	</a:t>
            </a:r>
            <a:r>
              <a:rPr lang="en-US" altLang="zh-CN"/>
              <a:t>/*</a:t>
            </a:r>
            <a:r>
              <a:rPr lang="zh-CN" altLang="en-US"/>
              <a:t>以下语句生成</a:t>
            </a:r>
            <a:r>
              <a:rPr lang="en-US" altLang="zh-CN"/>
              <a:t>[0,5.0)</a:t>
            </a:r>
            <a:r>
              <a:rPr lang="zh-CN" altLang="en-US"/>
              <a:t>区间的小数，扩大</a:t>
            </a:r>
            <a:r>
              <a:rPr lang="en-US" altLang="zh-CN"/>
              <a:t>5</a:t>
            </a:r>
            <a:r>
              <a:rPr lang="zh-CN" altLang="en-US"/>
              <a:t>倍即是要求的区间。同理，生成</a:t>
            </a:r>
            <a:r>
              <a:rPr lang="en-US" altLang="zh-CN"/>
              <a:t>[0, d)</a:t>
            </a:r>
            <a:r>
              <a:rPr lang="zh-CN" altLang="en-US"/>
              <a:t>区间的随机小数，</a:t>
            </a:r>
            <a:r>
              <a:rPr lang="en-US" altLang="zh-CN"/>
              <a:t>d</a:t>
            </a:r>
            <a:r>
              <a:rPr lang="zh-CN" altLang="en-US"/>
              <a:t>为任意正的小数，则只需要将</a:t>
            </a:r>
            <a:r>
              <a:rPr lang="en-US" altLang="zh-CN"/>
              <a:t>nextDouble</a:t>
            </a:r>
            <a:r>
              <a:rPr lang="zh-CN" altLang="en-US"/>
              <a:t>方法的返回值乘以</a:t>
            </a:r>
            <a:r>
              <a:rPr lang="en-US" altLang="zh-CN"/>
              <a:t>d</a:t>
            </a:r>
            <a:r>
              <a:rPr lang="zh-CN" altLang="en-US"/>
              <a:t>即可。*</a:t>
            </a:r>
            <a:r>
              <a:rPr lang="en-US" altLang="zh-CN"/>
              <a:t>/</a:t>
            </a:r>
          </a:p>
          <a:p>
            <a:pPr marL="892175" indent="-892175"/>
            <a:r>
              <a:rPr lang="en-US" altLang="zh-CN"/>
              <a:t>	double d2 = r.nextDouble() * 5;  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019175" y="4621213"/>
            <a:ext cx="69707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92175" indent="-892175"/>
            <a:r>
              <a:rPr lang="zh-CN" altLang="en-US"/>
              <a:t>例如：</a:t>
            </a:r>
          </a:p>
          <a:p>
            <a:pPr marL="892175" indent="-892175"/>
            <a:r>
              <a:rPr lang="zh-CN" altLang="en-US"/>
              <a:t>	</a:t>
            </a:r>
            <a:r>
              <a:rPr lang="pt-BR" altLang="zh-CN"/>
              <a:t>//</a:t>
            </a:r>
            <a:r>
              <a:rPr lang="zh-CN" altLang="pt-BR"/>
              <a:t>以下两句生成</a:t>
            </a:r>
            <a:r>
              <a:rPr lang="en-US" altLang="zh-CN"/>
              <a:t>[-3,15)</a:t>
            </a:r>
            <a:r>
              <a:rPr lang="zh-CN" altLang="en-US"/>
              <a:t>区间的整数</a:t>
            </a:r>
            <a:endParaRPr lang="zh-CN" altLang="pt-BR"/>
          </a:p>
          <a:p>
            <a:pPr marL="892175" indent="-892175"/>
            <a:r>
              <a:rPr lang="zh-CN" altLang="pt-BR"/>
              <a:t>	</a:t>
            </a:r>
            <a:r>
              <a:rPr lang="pt-BR" altLang="zh-CN"/>
              <a:t>int n5 = r.nextInt(18) - 3;</a:t>
            </a:r>
          </a:p>
          <a:p>
            <a:pPr marL="892175" indent="-892175"/>
            <a:r>
              <a:rPr lang="pt-BR" altLang="zh-CN"/>
              <a:t>	n5 = Math.abs(r.nextInt() % 18) - 3;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/>
      <p:bldP spid="2631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019175" y="831850"/>
            <a:ext cx="772953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92175" indent="-892175"/>
            <a:r>
              <a:rPr lang="zh-CN" altLang="en-US"/>
              <a:t>例如：</a:t>
            </a:r>
          </a:p>
          <a:p>
            <a:pPr marL="892175" indent="-892175"/>
            <a:r>
              <a:rPr lang="zh-CN" altLang="en-US"/>
              <a:t>	</a:t>
            </a:r>
            <a:r>
              <a:rPr lang="en-US" altLang="zh-CN"/>
              <a:t>/*</a:t>
            </a:r>
            <a:r>
              <a:rPr lang="zh-CN" altLang="en-US"/>
              <a:t>生成</a:t>
            </a:r>
            <a:r>
              <a:rPr lang="en-US" altLang="zh-CN"/>
              <a:t>[1, 2.5)</a:t>
            </a:r>
            <a:r>
              <a:rPr lang="zh-CN" altLang="en-US"/>
              <a:t>区间的小数，只需要首先生成</a:t>
            </a:r>
            <a:r>
              <a:rPr lang="en-US" altLang="zh-CN"/>
              <a:t>[0, 1.5)</a:t>
            </a:r>
            <a:r>
              <a:rPr lang="zh-CN" altLang="en-US"/>
              <a:t>区间的随机数字，然后将生成的随机数区间加</a:t>
            </a:r>
            <a:r>
              <a:rPr lang="en-US" altLang="zh-CN"/>
              <a:t>1</a:t>
            </a:r>
            <a:r>
              <a:rPr lang="zh-CN" altLang="en-US"/>
              <a:t>即可。同理，生成任意非从</a:t>
            </a:r>
            <a:r>
              <a:rPr lang="en-US" altLang="zh-CN"/>
              <a:t>0</a:t>
            </a:r>
            <a:r>
              <a:rPr lang="zh-CN" altLang="en-US"/>
              <a:t>开始的小数区间</a:t>
            </a:r>
            <a:r>
              <a:rPr lang="en-US" altLang="zh-CN"/>
              <a:t>[d1, d2)</a:t>
            </a:r>
            <a:r>
              <a:rPr lang="zh-CN" altLang="en-US"/>
              <a:t>范围的随机数字</a:t>
            </a:r>
            <a:r>
              <a:rPr lang="en-US" altLang="zh-CN"/>
              <a:t>(</a:t>
            </a:r>
            <a:r>
              <a:rPr lang="zh-CN" altLang="en-US"/>
              <a:t>其中</a:t>
            </a:r>
            <a:r>
              <a:rPr lang="en-US" altLang="zh-CN"/>
              <a:t>d1</a:t>
            </a:r>
            <a:r>
              <a:rPr lang="zh-CN" altLang="en-US"/>
              <a:t>不等于</a:t>
            </a:r>
            <a:r>
              <a:rPr lang="en-US" altLang="zh-CN"/>
              <a:t>0)</a:t>
            </a:r>
            <a:r>
              <a:rPr lang="zh-CN" altLang="en-US"/>
              <a:t>，则只需要首先生成</a:t>
            </a:r>
            <a:r>
              <a:rPr lang="en-US" altLang="zh-CN"/>
              <a:t>[0, d2-d1)</a:t>
            </a:r>
            <a:r>
              <a:rPr lang="zh-CN" altLang="en-US"/>
              <a:t>区间的随机数字，然后将生成的随机数字区间加上</a:t>
            </a:r>
            <a:r>
              <a:rPr lang="en-US" altLang="zh-CN"/>
              <a:t>d1</a:t>
            </a:r>
            <a:r>
              <a:rPr lang="zh-CN" altLang="en-US"/>
              <a:t>即可。*</a:t>
            </a:r>
            <a:r>
              <a:rPr lang="en-US" altLang="zh-CN"/>
              <a:t>/</a:t>
            </a:r>
          </a:p>
          <a:p>
            <a:pPr marL="892175" indent="-892175"/>
            <a:endParaRPr lang="en-US" altLang="zh-CN"/>
          </a:p>
          <a:p>
            <a:pPr marL="892175" indent="-892175"/>
            <a:endParaRPr lang="en-US" altLang="zh-CN"/>
          </a:p>
          <a:p>
            <a:pPr marL="892175" indent="-892175"/>
            <a:r>
              <a:rPr lang="en-US" altLang="zh-CN"/>
              <a:t>	double d3 = r.nextDouble() * 1.5 + 1;</a:t>
            </a:r>
          </a:p>
          <a:p>
            <a:pPr marL="892175" indent="-892175"/>
            <a:r>
              <a:rPr lang="en-US" altLang="zh-CN"/>
              <a:t>	//</a:t>
            </a:r>
            <a:r>
              <a:rPr lang="zh-CN" altLang="en-US"/>
              <a:t>直接生成</a:t>
            </a:r>
            <a:r>
              <a:rPr lang="en-US" altLang="zh-CN"/>
              <a:t>[0, 232-1]</a:t>
            </a:r>
            <a:r>
              <a:rPr lang="zh-CN" altLang="en-US"/>
              <a:t>之间的任意整数</a:t>
            </a:r>
          </a:p>
          <a:p>
            <a:pPr marL="892175" indent="-892175"/>
            <a:r>
              <a:rPr lang="zh-CN" altLang="en-US"/>
              <a:t>	</a:t>
            </a:r>
            <a:r>
              <a:rPr lang="en-US" altLang="zh-CN"/>
              <a:t>int n1 = r.nextInt();</a:t>
            </a:r>
          </a:p>
          <a:p>
            <a:pPr marL="892175" indent="-892175"/>
            <a:r>
              <a:rPr lang="en-US" altLang="zh-CN"/>
              <a:t>	int n2 = r.nextInt(10);//</a:t>
            </a:r>
            <a:r>
              <a:rPr lang="zh-CN" altLang="en-US"/>
              <a:t>生成</a:t>
            </a:r>
            <a:r>
              <a:rPr lang="en-US" altLang="zh-CN"/>
              <a:t>[0,10)</a:t>
            </a:r>
            <a:r>
              <a:rPr lang="zh-CN" altLang="en-US"/>
              <a:t>区间的整数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019175" y="831850"/>
            <a:ext cx="7729538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92175" indent="-892175"/>
            <a:r>
              <a:rPr lang="zh-CN" altLang="en-US"/>
              <a:t>例如：</a:t>
            </a:r>
          </a:p>
          <a:p>
            <a:pPr marL="892175" indent="-892175"/>
            <a:r>
              <a:rPr lang="zh-CN" altLang="en-US"/>
              <a:t>	</a:t>
            </a:r>
            <a:r>
              <a:rPr lang="pt-BR" altLang="zh-CN"/>
              <a:t>/*</a:t>
            </a:r>
            <a:r>
              <a:rPr lang="zh-CN" altLang="pt-BR"/>
              <a:t>同样生成</a:t>
            </a:r>
            <a:r>
              <a:rPr lang="en-US" altLang="zh-CN"/>
              <a:t>[0, 10)(</a:t>
            </a:r>
            <a:r>
              <a:rPr lang="zh-CN" altLang="en-US"/>
              <a:t>不含</a:t>
            </a:r>
            <a:r>
              <a:rPr lang="en-US" altLang="zh-CN"/>
              <a:t>10)</a:t>
            </a:r>
            <a:r>
              <a:rPr lang="zh-CN" altLang="en-US"/>
              <a:t>区间的整数。首先调用	</a:t>
            </a:r>
            <a:r>
              <a:rPr lang="en-US" altLang="zh-CN"/>
              <a:t>nextInt()</a:t>
            </a:r>
            <a:r>
              <a:rPr lang="zh-CN" altLang="en-US"/>
              <a:t>方法生成一个任意的</a:t>
            </a:r>
            <a:r>
              <a:rPr lang="en-US" altLang="zh-CN"/>
              <a:t>int</a:t>
            </a:r>
            <a:r>
              <a:rPr lang="zh-CN" altLang="en-US"/>
              <a:t>数字，该数字和</a:t>
            </a:r>
            <a:r>
              <a:rPr lang="en-US" altLang="zh-CN"/>
              <a:t>10	</a:t>
            </a:r>
            <a:r>
              <a:rPr lang="zh-CN" altLang="en-US"/>
              <a:t>取余以后生成的数字区间为</a:t>
            </a:r>
            <a:r>
              <a:rPr lang="en-US" altLang="zh-CN"/>
              <a:t>(-10,10)</a:t>
            </a:r>
            <a:r>
              <a:rPr lang="zh-CN" altLang="en-US"/>
              <a:t>，因为按照数	学上的规定余数的绝对值小于除数，然后再对该	区间求绝对值，则得到的区间就是</a:t>
            </a:r>
            <a:r>
              <a:rPr lang="en-US" altLang="zh-CN"/>
              <a:t>[0, 10)</a:t>
            </a:r>
            <a:r>
              <a:rPr lang="zh-CN" altLang="en-US"/>
              <a:t>了。*</a:t>
            </a:r>
            <a:r>
              <a:rPr lang="en-US" altLang="zh-CN"/>
              <a:t>/</a:t>
            </a:r>
          </a:p>
          <a:p>
            <a:pPr marL="892175" indent="-892175"/>
            <a:endParaRPr lang="pt-BR" altLang="zh-CN"/>
          </a:p>
          <a:p>
            <a:pPr marL="892175" indent="-892175"/>
            <a:r>
              <a:rPr lang="pt-BR" altLang="zh-CN"/>
              <a:t>	n2 = Math.abs(r.nextInt() % 10); </a:t>
            </a:r>
          </a:p>
          <a:p>
            <a:pPr marL="892175" indent="-892175"/>
            <a:r>
              <a:rPr lang="pt-BR" altLang="zh-CN"/>
              <a:t>	//</a:t>
            </a:r>
            <a:r>
              <a:rPr lang="zh-CN" altLang="pt-BR"/>
              <a:t>生成任意</a:t>
            </a:r>
            <a:r>
              <a:rPr lang="pt-BR" altLang="zh-CN"/>
              <a:t>[0, n)(</a:t>
            </a:r>
            <a:r>
              <a:rPr lang="zh-CN" altLang="pt-BR"/>
              <a:t>不含</a:t>
            </a:r>
            <a:r>
              <a:rPr lang="pt-BR" altLang="zh-CN"/>
              <a:t>n)</a:t>
            </a:r>
            <a:r>
              <a:rPr lang="zh-CN" altLang="pt-BR"/>
              <a:t>区间的随机整数</a:t>
            </a:r>
            <a:endParaRPr lang="pt-BR" altLang="zh-CN"/>
          </a:p>
          <a:p>
            <a:pPr marL="892175" indent="-892175"/>
            <a:r>
              <a:rPr lang="pt-BR" altLang="zh-CN"/>
              <a:t>	int n3 = r.nextInt(n); </a:t>
            </a:r>
            <a:endParaRPr lang="zh-CN" altLang="pt-BR"/>
          </a:p>
          <a:p>
            <a:pPr marL="892175" indent="-892175"/>
            <a:r>
              <a:rPr lang="zh-CN" altLang="pt-BR"/>
              <a:t>	</a:t>
            </a:r>
            <a:r>
              <a:rPr lang="pt-BR" altLang="zh-CN"/>
              <a:t>n3 = Math.abs(r.nextInt() % n);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6.1</a:t>
            </a:r>
            <a:r>
              <a:rPr lang="zh-CN" altLang="en-US"/>
              <a:t>、</a:t>
            </a:r>
            <a:r>
              <a:rPr lang="en-US" altLang="zh-CN"/>
              <a:t>Java API</a:t>
            </a:r>
            <a:r>
              <a:rPr lang="zh-CN" altLang="en-US"/>
              <a:t>类库</a:t>
            </a:r>
          </a:p>
        </p:txBody>
      </p:sp>
      <p:sp>
        <p:nvSpPr>
          <p:cNvPr id="107602" name="Rectangle 82"/>
          <p:cNvSpPr>
            <a:spLocks noChangeArrowheads="1"/>
          </p:cNvSpPr>
          <p:nvPr/>
        </p:nvSpPr>
        <p:spPr bwMode="auto">
          <a:xfrm>
            <a:off x="271463" y="857250"/>
            <a:ext cx="8526462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FontTx/>
              <a:buAutoNum type="circleNumDbPlain"/>
              <a:tabLst>
                <a:tab pos="228600" algn="l"/>
              </a:tabLst>
            </a:pPr>
            <a:r>
              <a:rPr lang="en-US" altLang="zh-CN" sz="1800" b="1">
                <a:solidFill>
                  <a:srgbClr val="FF0000"/>
                </a:solidFill>
              </a:rPr>
              <a:t>java.lang</a:t>
            </a:r>
            <a:r>
              <a:rPr lang="zh-CN" altLang="en-US" sz="1800"/>
              <a:t>包：定义了</a:t>
            </a:r>
            <a:r>
              <a:rPr lang="en-US" altLang="zh-CN" sz="1800"/>
              <a:t>Java</a:t>
            </a:r>
            <a:r>
              <a:rPr lang="zh-CN" altLang="en-US" sz="1800"/>
              <a:t>中的</a:t>
            </a:r>
            <a:r>
              <a:rPr lang="en-US" altLang="zh-CN" sz="1800"/>
              <a:t>Object</a:t>
            </a:r>
            <a:r>
              <a:rPr lang="zh-CN" altLang="en-US" sz="1800"/>
              <a:t>、</a:t>
            </a:r>
            <a:r>
              <a:rPr lang="en-US" altLang="zh-CN" sz="1800"/>
              <a:t>String</a:t>
            </a:r>
            <a:r>
              <a:rPr lang="zh-CN" altLang="en-US" sz="1800"/>
              <a:t>、</a:t>
            </a:r>
            <a:r>
              <a:rPr lang="en-US" altLang="zh-CN" sz="1800"/>
              <a:t>Boolean</a:t>
            </a:r>
            <a:r>
              <a:rPr lang="zh-CN" altLang="en-US" sz="1800"/>
              <a:t>、</a:t>
            </a:r>
            <a:r>
              <a:rPr lang="en-US" altLang="zh-CN" sz="1800"/>
              <a:t>Byte</a:t>
            </a:r>
            <a:r>
              <a:rPr lang="zh-CN" altLang="en-US" sz="1800"/>
              <a:t>、</a:t>
            </a:r>
            <a:r>
              <a:rPr lang="en-US" altLang="zh-CN" sz="1800"/>
              <a:t>Short</a:t>
            </a:r>
            <a:r>
              <a:rPr lang="zh-CN" altLang="en-US" sz="1800"/>
              <a:t>、</a:t>
            </a:r>
            <a:r>
              <a:rPr lang="en-US" altLang="zh-CN" sz="1800"/>
              <a:t>Math</a:t>
            </a:r>
            <a:r>
              <a:rPr lang="zh-CN" altLang="en-US" sz="1800"/>
              <a:t>、</a:t>
            </a:r>
            <a:r>
              <a:rPr lang="en-US" altLang="zh-CN" sz="1800"/>
              <a:t>System</a:t>
            </a:r>
            <a:r>
              <a:rPr lang="zh-CN" altLang="en-US" sz="1800"/>
              <a:t>、</a:t>
            </a:r>
            <a:r>
              <a:rPr lang="en-US" altLang="zh-CN" sz="1800"/>
              <a:t>Runtime</a:t>
            </a:r>
            <a:r>
              <a:rPr lang="zh-CN" altLang="en-US" sz="1800"/>
              <a:t>等大多数基本类。</a:t>
            </a:r>
            <a:r>
              <a:rPr lang="zh-CN" altLang="en-US" sz="1800" b="1" u="sng"/>
              <a:t>不需要用</a:t>
            </a:r>
            <a:r>
              <a:rPr lang="en-US" altLang="zh-CN" sz="1800" b="1" u="sng"/>
              <a:t>import</a:t>
            </a:r>
            <a:r>
              <a:rPr lang="zh-CN" altLang="en-US" sz="1800" b="1" u="sng"/>
              <a:t>引入</a:t>
            </a:r>
            <a:r>
              <a:rPr lang="zh-CN" altLang="en-US" sz="1800"/>
              <a:t>。</a:t>
            </a:r>
          </a:p>
          <a:p>
            <a:pPr marL="457200" indent="-457200">
              <a:buFontTx/>
              <a:buAutoNum type="circleNumDbPlain"/>
              <a:tabLst>
                <a:tab pos="228600" algn="l"/>
              </a:tabLst>
            </a:pPr>
            <a:r>
              <a:rPr lang="en-US" altLang="zh-CN" sz="1800" b="1">
                <a:solidFill>
                  <a:srgbClr val="FF0000"/>
                </a:solidFill>
              </a:rPr>
              <a:t>java.io</a:t>
            </a:r>
            <a:r>
              <a:rPr lang="zh-CN" altLang="en-US" sz="1800"/>
              <a:t>包：主要含有与输入</a:t>
            </a:r>
            <a:r>
              <a:rPr lang="en-US" altLang="zh-CN" sz="1800"/>
              <a:t>/</a:t>
            </a:r>
            <a:r>
              <a:rPr lang="zh-CN" altLang="en-US" sz="1800"/>
              <a:t>输出相关的类，这些类提供了对不同的输入和输出设备读写数据的支持，这些输入和输出设备包括键盘、显示器、打印机、磁盘文件等。</a:t>
            </a:r>
          </a:p>
          <a:p>
            <a:pPr marL="457200" indent="-457200">
              <a:buFontTx/>
              <a:buAutoNum type="circleNumDbPlain"/>
              <a:tabLst>
                <a:tab pos="228600" algn="l"/>
              </a:tabLst>
            </a:pPr>
            <a:r>
              <a:rPr lang="en-US" altLang="zh-CN" sz="1800" b="1">
                <a:solidFill>
                  <a:srgbClr val="FF0000"/>
                </a:solidFill>
              </a:rPr>
              <a:t>java.util</a:t>
            </a:r>
            <a:r>
              <a:rPr lang="zh-CN" altLang="en-US" sz="1800"/>
              <a:t>包：包括许多具有特定功能的类，有日期、向量、哈希表、堆栈等，其中</a:t>
            </a:r>
            <a:r>
              <a:rPr lang="en-US" altLang="zh-CN" sz="1800"/>
              <a:t>Date</a:t>
            </a:r>
            <a:r>
              <a:rPr lang="zh-CN" altLang="en-US" sz="1800"/>
              <a:t>类支持与时间有关的操作。</a:t>
            </a:r>
          </a:p>
          <a:p>
            <a:pPr marL="457200" indent="-457200">
              <a:buFontTx/>
              <a:buAutoNum type="circleNumDbPlain"/>
              <a:tabLst>
                <a:tab pos="228600" algn="l"/>
              </a:tabLst>
            </a:pPr>
            <a:r>
              <a:rPr lang="en-US" altLang="zh-CN" sz="1800" b="1">
                <a:solidFill>
                  <a:srgbClr val="FF0000"/>
                </a:solidFill>
              </a:rPr>
              <a:t>javax.swing</a:t>
            </a:r>
            <a:r>
              <a:rPr lang="zh-CN" altLang="en-US" sz="1800"/>
              <a:t>包和</a:t>
            </a:r>
            <a:r>
              <a:rPr lang="en-US" altLang="zh-CN" sz="1800" b="1">
                <a:solidFill>
                  <a:srgbClr val="FF0000"/>
                </a:solidFill>
              </a:rPr>
              <a:t>java.awt</a:t>
            </a:r>
            <a:r>
              <a:rPr lang="zh-CN" altLang="en-US" sz="1800"/>
              <a:t>包：提供了创建图形用户界面元素的类。通过这些元素，编程者可以控制所写的</a:t>
            </a:r>
            <a:r>
              <a:rPr lang="en-US" altLang="zh-CN" sz="1800"/>
              <a:t>Applet</a:t>
            </a:r>
            <a:r>
              <a:rPr lang="zh-CN" altLang="en-US" sz="1800"/>
              <a:t>或</a:t>
            </a:r>
            <a:r>
              <a:rPr lang="en-US" altLang="zh-CN" sz="1800"/>
              <a:t>Application</a:t>
            </a:r>
            <a:r>
              <a:rPr lang="zh-CN" altLang="en-US" sz="1800"/>
              <a:t>的外观界面。包中包含了窗口、对话框、菜单等类。</a:t>
            </a:r>
          </a:p>
          <a:p>
            <a:pPr marL="457200" indent="-457200">
              <a:buFontTx/>
              <a:buAutoNum type="circleNumDbPlain"/>
              <a:tabLst>
                <a:tab pos="228600" algn="l"/>
              </a:tabLst>
            </a:pPr>
            <a:r>
              <a:rPr lang="en-US" altLang="zh-CN" sz="1800" b="1">
                <a:solidFill>
                  <a:srgbClr val="FF0000"/>
                </a:solidFill>
              </a:rPr>
              <a:t>java.net</a:t>
            </a:r>
            <a:r>
              <a:rPr lang="zh-CN" altLang="en-US" sz="1800"/>
              <a:t>包：含有与网络操作相关的类，如</a:t>
            </a:r>
            <a:r>
              <a:rPr lang="en-US" altLang="zh-CN" sz="1800"/>
              <a:t>TCP Sockets</a:t>
            </a:r>
            <a:r>
              <a:rPr lang="zh-CN" altLang="en-US" sz="1800"/>
              <a:t>、</a:t>
            </a:r>
            <a:r>
              <a:rPr lang="en-US" altLang="zh-CN" sz="1800"/>
              <a:t>URL</a:t>
            </a:r>
            <a:r>
              <a:rPr lang="zh-CN" altLang="en-US" sz="1800"/>
              <a:t>等工具。</a:t>
            </a:r>
          </a:p>
          <a:p>
            <a:pPr marL="457200" indent="-457200">
              <a:buFontTx/>
              <a:buAutoNum type="circleNumDbPlain"/>
              <a:tabLst>
                <a:tab pos="228600" algn="l"/>
              </a:tabLst>
            </a:pPr>
            <a:r>
              <a:rPr lang="en-US" altLang="zh-CN" sz="1800" b="1">
                <a:solidFill>
                  <a:srgbClr val="FF0000"/>
                </a:solidFill>
              </a:rPr>
              <a:t>java.applet</a:t>
            </a:r>
            <a:r>
              <a:rPr lang="zh-CN" altLang="en-US" sz="1800"/>
              <a:t>包：含有控制</a:t>
            </a:r>
            <a:r>
              <a:rPr lang="en-US" altLang="zh-CN" sz="1800"/>
              <a:t>HTML</a:t>
            </a:r>
            <a:r>
              <a:rPr lang="zh-CN" altLang="en-US" sz="1800"/>
              <a:t>文档格式、应用程序中的声音等资源的类，其中</a:t>
            </a:r>
            <a:r>
              <a:rPr lang="en-US" altLang="zh-CN" sz="1800"/>
              <a:t>Applet</a:t>
            </a:r>
            <a:r>
              <a:rPr lang="zh-CN" altLang="en-US" sz="1800"/>
              <a:t>类是用来创建包含于</a:t>
            </a:r>
            <a:r>
              <a:rPr lang="en-US" altLang="zh-CN" sz="1800"/>
              <a:t>HTML</a:t>
            </a:r>
            <a:r>
              <a:rPr lang="zh-CN" altLang="en-US" sz="1800"/>
              <a:t>的</a:t>
            </a:r>
            <a:r>
              <a:rPr lang="en-US" altLang="zh-CN" sz="1800"/>
              <a:t>Applet</a:t>
            </a:r>
            <a:r>
              <a:rPr lang="zh-CN" altLang="en-US" sz="1800"/>
              <a:t>必不可少的类。</a:t>
            </a:r>
          </a:p>
          <a:p>
            <a:pPr marL="457200" indent="-457200">
              <a:buFontTx/>
              <a:buAutoNum type="circleNumDbPlain"/>
              <a:tabLst>
                <a:tab pos="228600" algn="l"/>
              </a:tabLst>
            </a:pPr>
            <a:r>
              <a:rPr lang="en-US" altLang="zh-CN" sz="1800" b="1">
                <a:solidFill>
                  <a:srgbClr val="FF0000"/>
                </a:solidFill>
              </a:rPr>
              <a:t>java.beans</a:t>
            </a:r>
            <a:r>
              <a:rPr lang="zh-CN" altLang="en-US" sz="1800"/>
              <a:t>包：定义了应用程序编程接口（</a:t>
            </a:r>
            <a:r>
              <a:rPr lang="en-US" altLang="zh-CN" sz="1800"/>
              <a:t>API</a:t>
            </a:r>
            <a:r>
              <a:rPr lang="zh-CN" altLang="en-US" sz="1800"/>
              <a:t>），</a:t>
            </a:r>
            <a:r>
              <a:rPr lang="en-US" altLang="zh-CN" sz="1800"/>
              <a:t>Java Beans</a:t>
            </a:r>
            <a:r>
              <a:rPr lang="zh-CN" altLang="en-US" sz="1800"/>
              <a:t>是</a:t>
            </a:r>
            <a:r>
              <a:rPr lang="en-US" altLang="zh-CN" sz="1800"/>
              <a:t>Java</a:t>
            </a:r>
            <a:r>
              <a:rPr lang="zh-CN" altLang="en-US" sz="1800"/>
              <a:t>应用程序环境的中性平台组件结构。</a:t>
            </a:r>
          </a:p>
        </p:txBody>
      </p:sp>
      <p:sp>
        <p:nvSpPr>
          <p:cNvPr id="107603" name="Rectangle 83"/>
          <p:cNvSpPr>
            <a:spLocks noChangeArrowheads="1"/>
          </p:cNvSpPr>
          <p:nvPr/>
        </p:nvSpPr>
        <p:spPr bwMode="auto">
          <a:xfrm>
            <a:off x="728663" y="5221288"/>
            <a:ext cx="6718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使用这些类库之前，须用</a:t>
            </a:r>
            <a:r>
              <a:rPr lang="en-US" altLang="zh-CN"/>
              <a:t>import </a:t>
            </a:r>
            <a:r>
              <a:rPr lang="zh-CN" altLang="en-US"/>
              <a:t>引入，如：</a:t>
            </a:r>
          </a:p>
          <a:p>
            <a:r>
              <a:rPr lang="en-US" altLang="zh-CN"/>
              <a:t>import java.util.*; //</a:t>
            </a:r>
            <a:r>
              <a:rPr lang="zh-CN" altLang="en-US"/>
              <a:t>引入包中的全部类</a:t>
            </a:r>
          </a:p>
          <a:p>
            <a:r>
              <a:rPr lang="en-US" altLang="zh-CN"/>
              <a:t>import java.io.FileReader;//</a:t>
            </a:r>
            <a:r>
              <a:rPr lang="zh-CN" altLang="en-US"/>
              <a:t>引入包中的</a:t>
            </a:r>
            <a:r>
              <a:rPr lang="en-US" altLang="zh-CN"/>
              <a:t>FileReader</a:t>
            </a:r>
            <a:r>
              <a:rPr lang="zh-CN" altLang="en-US"/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0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019175" y="831850"/>
            <a:ext cx="77295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92175" indent="-892175"/>
            <a:r>
              <a:rPr lang="zh-CN" altLang="en-US"/>
              <a:t>例如：</a:t>
            </a:r>
          </a:p>
          <a:p>
            <a:pPr marL="892175" indent="-892175"/>
            <a:r>
              <a:rPr lang="zh-CN" altLang="en-US"/>
              <a:t>	</a:t>
            </a:r>
            <a:r>
              <a:rPr lang="pt-BR" altLang="zh-CN"/>
              <a:t>/*</a:t>
            </a:r>
          </a:p>
          <a:p>
            <a:pPr marL="892175" indent="-892175"/>
            <a:r>
              <a:rPr lang="zh-CN" altLang="pt-BR"/>
              <a:t>	以下两句生成</a:t>
            </a:r>
            <a:r>
              <a:rPr lang="en-US" altLang="zh-CN"/>
              <a:t>[0,10](</a:t>
            </a:r>
            <a:r>
              <a:rPr lang="zh-CN" altLang="en-US"/>
              <a:t>包含</a:t>
            </a:r>
            <a:r>
              <a:rPr lang="en-US" altLang="zh-CN"/>
              <a:t>10)</a:t>
            </a:r>
            <a:r>
              <a:rPr lang="zh-CN" altLang="en-US"/>
              <a:t>区间的整数。相对	于整数区间，</a:t>
            </a:r>
            <a:r>
              <a:rPr lang="en-US" altLang="zh-CN"/>
              <a:t>[0,10]</a:t>
            </a:r>
            <a:r>
              <a:rPr lang="zh-CN" altLang="en-US"/>
              <a:t>区间和</a:t>
            </a:r>
            <a:r>
              <a:rPr lang="en-US" altLang="zh-CN"/>
              <a:t>[0,11)</a:t>
            </a:r>
            <a:r>
              <a:rPr lang="zh-CN" altLang="en-US"/>
              <a:t>区间等价，所以	即生成</a:t>
            </a:r>
            <a:r>
              <a:rPr lang="en-US" altLang="zh-CN"/>
              <a:t>[0,11)</a:t>
            </a:r>
            <a:r>
              <a:rPr lang="zh-CN" altLang="en-US"/>
              <a:t>区间的整数。</a:t>
            </a:r>
          </a:p>
          <a:p>
            <a:pPr marL="892175" indent="-892175"/>
            <a:r>
              <a:rPr lang="zh-CN" altLang="en-US"/>
              <a:t>	*</a:t>
            </a:r>
            <a:r>
              <a:rPr lang="en-US" altLang="zh-CN"/>
              <a:t>/</a:t>
            </a:r>
          </a:p>
          <a:p>
            <a:pPr marL="892175" indent="-892175"/>
            <a:endParaRPr lang="pt-BR" altLang="zh-CN"/>
          </a:p>
          <a:p>
            <a:pPr marL="892175" indent="-892175"/>
            <a:r>
              <a:rPr lang="zh-CN" altLang="pt-BR"/>
              <a:t>	</a:t>
            </a:r>
            <a:r>
              <a:rPr lang="pt-BR" altLang="zh-CN"/>
              <a:t>int n4 = r.nextInt(11);</a:t>
            </a:r>
          </a:p>
          <a:p>
            <a:pPr marL="892175" indent="-892175"/>
            <a:r>
              <a:rPr lang="pt-BR" altLang="zh-CN"/>
              <a:t>	n4 = Math.abs(r.nextInt() % 11);</a:t>
            </a:r>
          </a:p>
          <a:p>
            <a:pPr marL="892175" indent="-892175"/>
            <a:r>
              <a:rPr lang="pt-BR" altLang="zh-CN"/>
              <a:t>	//</a:t>
            </a:r>
            <a:r>
              <a:rPr lang="zh-CN" altLang="pt-BR"/>
              <a:t>以下两句生成</a:t>
            </a:r>
            <a:r>
              <a:rPr lang="en-US" altLang="zh-CN"/>
              <a:t>[-3,15)</a:t>
            </a:r>
            <a:r>
              <a:rPr lang="zh-CN" altLang="en-US"/>
              <a:t>区间的整数</a:t>
            </a:r>
            <a:endParaRPr lang="zh-CN" altLang="pt-BR"/>
          </a:p>
          <a:p>
            <a:pPr marL="892175" indent="-892175"/>
            <a:r>
              <a:rPr lang="zh-CN" altLang="pt-BR"/>
              <a:t>	</a:t>
            </a:r>
            <a:r>
              <a:rPr lang="pt-BR" altLang="zh-CN"/>
              <a:t>int n5 = r.nextInt(18) - 3;</a:t>
            </a:r>
          </a:p>
          <a:p>
            <a:pPr marL="892175" indent="-892175"/>
            <a:r>
              <a:rPr lang="pt-BR" altLang="zh-CN"/>
              <a:t>	n5 = Math.abs(r.nextInt() % 18) - 3;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019175" y="676275"/>
            <a:ext cx="7729538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892175" indent="-892175"/>
            <a:r>
              <a:rPr lang="zh-CN" altLang="en-US"/>
              <a:t>例如：</a:t>
            </a:r>
          </a:p>
          <a:p>
            <a:pPr marL="892175" indent="-892175"/>
            <a:r>
              <a:rPr lang="zh-CN" altLang="en-US"/>
              <a:t>	</a:t>
            </a:r>
            <a:r>
              <a:rPr lang="pt-BR" altLang="zh-CN"/>
              <a:t>/*</a:t>
            </a:r>
            <a:r>
              <a:rPr lang="zh-CN" altLang="en-US"/>
              <a:t>按照一定的几率实现程序逻辑也是随机处理可	以解决的一个问题。随机生成一个整数，该整数	以</a:t>
            </a:r>
            <a:r>
              <a:rPr lang="en-US" altLang="zh-CN"/>
              <a:t>55%</a:t>
            </a:r>
            <a:r>
              <a:rPr lang="zh-CN" altLang="en-US"/>
              <a:t>的几率生成</a:t>
            </a:r>
            <a:r>
              <a:rPr lang="en-US" altLang="zh-CN"/>
              <a:t>1</a:t>
            </a:r>
            <a:r>
              <a:rPr lang="zh-CN" altLang="en-US"/>
              <a:t>，以</a:t>
            </a:r>
            <a:r>
              <a:rPr lang="en-US" altLang="zh-CN"/>
              <a:t>40%</a:t>
            </a:r>
            <a:r>
              <a:rPr lang="zh-CN" altLang="en-US"/>
              <a:t>的几率生成</a:t>
            </a:r>
            <a:r>
              <a:rPr lang="en-US" altLang="zh-CN"/>
              <a:t>2</a:t>
            </a:r>
            <a:r>
              <a:rPr lang="zh-CN" altLang="en-US"/>
              <a:t>，以</a:t>
            </a:r>
            <a:r>
              <a:rPr lang="en-US" altLang="zh-CN"/>
              <a:t>5%	</a:t>
            </a:r>
            <a:r>
              <a:rPr lang="zh-CN" altLang="en-US"/>
              <a:t>的几率生成</a:t>
            </a:r>
            <a:r>
              <a:rPr lang="en-US" altLang="zh-CN"/>
              <a:t>3</a:t>
            </a:r>
            <a:r>
              <a:rPr lang="zh-CN" altLang="en-US"/>
              <a:t>。*</a:t>
            </a:r>
            <a:r>
              <a:rPr lang="en-US" altLang="zh-CN"/>
              <a:t>/</a:t>
            </a:r>
          </a:p>
          <a:p>
            <a:pPr marL="892175" indent="-892175"/>
            <a:endParaRPr lang="en-US" altLang="zh-CN"/>
          </a:p>
          <a:p>
            <a:pPr marL="892175" indent="-892175"/>
            <a:r>
              <a:rPr lang="en-US" altLang="zh-CN"/>
              <a:t>	int n6 = r.nextInt(100);  </a:t>
            </a:r>
          </a:p>
          <a:p>
            <a:pPr marL="892175" indent="-892175"/>
            <a:r>
              <a:rPr lang="en-US" altLang="zh-CN"/>
              <a:t>	int m; //</a:t>
            </a:r>
            <a:r>
              <a:rPr lang="zh-CN" altLang="en-US"/>
              <a:t>结果数字  </a:t>
            </a:r>
          </a:p>
          <a:p>
            <a:pPr marL="892175" indent="-892175"/>
            <a:r>
              <a:rPr lang="zh-CN" altLang="en-US"/>
              <a:t>	</a:t>
            </a:r>
            <a:r>
              <a:rPr lang="en-US" altLang="zh-CN"/>
              <a:t>if(n6 &lt; 55){ //55</a:t>
            </a:r>
            <a:r>
              <a:rPr lang="zh-CN" altLang="en-US"/>
              <a:t>个数字的区间，</a:t>
            </a:r>
            <a:r>
              <a:rPr lang="en-US" altLang="zh-CN"/>
              <a:t>55%</a:t>
            </a:r>
            <a:r>
              <a:rPr lang="zh-CN" altLang="en-US"/>
              <a:t>的几率  </a:t>
            </a:r>
          </a:p>
          <a:p>
            <a:pPr marL="892175" indent="-892175"/>
            <a:r>
              <a:rPr lang="zh-CN" altLang="en-US"/>
              <a:t>		</a:t>
            </a:r>
            <a:r>
              <a:rPr lang="en-US" altLang="zh-CN"/>
              <a:t>m = 1;  </a:t>
            </a:r>
          </a:p>
          <a:p>
            <a:pPr marL="892175" indent="-892175"/>
            <a:r>
              <a:rPr lang="en-US" altLang="zh-CN"/>
              <a:t>	}else if(n6 &lt; 95){//[55,95)</a:t>
            </a:r>
            <a:r>
              <a:rPr lang="zh-CN" altLang="en-US"/>
              <a:t>，</a:t>
            </a:r>
            <a:r>
              <a:rPr lang="en-US" altLang="zh-CN"/>
              <a:t>40</a:t>
            </a:r>
            <a:r>
              <a:rPr lang="zh-CN" altLang="en-US"/>
              <a:t>个数，</a:t>
            </a:r>
            <a:r>
              <a:rPr lang="en-US" altLang="zh-CN"/>
              <a:t>40%</a:t>
            </a:r>
            <a:r>
              <a:rPr lang="zh-CN" altLang="en-US"/>
              <a:t>的几率  </a:t>
            </a:r>
          </a:p>
          <a:p>
            <a:pPr marL="892175" indent="-892175"/>
            <a:r>
              <a:rPr lang="zh-CN" altLang="en-US"/>
              <a:t>		</a:t>
            </a:r>
            <a:r>
              <a:rPr lang="en-US" altLang="zh-CN"/>
              <a:t>m = 2;  </a:t>
            </a:r>
          </a:p>
          <a:p>
            <a:pPr marL="892175" indent="-892175"/>
            <a:r>
              <a:rPr lang="en-US" altLang="zh-CN"/>
              <a:t>	}else{  </a:t>
            </a:r>
          </a:p>
          <a:p>
            <a:pPr marL="892175" indent="-892175"/>
            <a:r>
              <a:rPr lang="en-US" altLang="zh-CN"/>
              <a:t>		m = 3;  </a:t>
            </a:r>
          </a:p>
          <a:p>
            <a:pPr marL="892175" indent="-892175"/>
            <a:r>
              <a:rPr lang="en-US" altLang="zh-CN"/>
              <a:t>	} 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6.3.3</a:t>
            </a:r>
            <a:r>
              <a:rPr lang="zh-CN" altLang="en-US"/>
              <a:t>、</a:t>
            </a:r>
            <a:r>
              <a:rPr lang="en-US" altLang="zh-CN"/>
              <a:t>Random</a:t>
            </a:r>
            <a:r>
              <a:rPr lang="zh-CN" altLang="en-US"/>
              <a:t>类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87425" y="1052513"/>
            <a:ext cx="720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相同种子</a:t>
            </a:r>
            <a:r>
              <a:rPr lang="en-US" altLang="zh-CN" sz="2800">
                <a:ea typeface="黑体" pitchFamily="49" charset="-122"/>
              </a:rPr>
              <a:t>Random</a:t>
            </a:r>
            <a:r>
              <a:rPr lang="zh-CN" altLang="en-US" sz="2800">
                <a:ea typeface="黑体" pitchFamily="49" charset="-122"/>
              </a:rPr>
              <a:t>问题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68425" y="1584325"/>
            <a:ext cx="6848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</a:t>
            </a:r>
            <a:r>
              <a:rPr lang="zh-CN" altLang="en-US"/>
              <a:t>相同种子的</a:t>
            </a:r>
            <a:r>
              <a:rPr lang="en-US" altLang="zh-CN"/>
              <a:t>Random</a:t>
            </a:r>
            <a:r>
              <a:rPr lang="zh-CN" altLang="en-US"/>
              <a:t>对象，相同次数生成的随机数字是完全相同的，这点在生成多个随机数字时需要特别注意。*</a:t>
            </a:r>
            <a:r>
              <a:rPr lang="en-US" altLang="zh-CN"/>
              <a:t>/ 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396875" y="2784475"/>
            <a:ext cx="83423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Random r1 = new Random(10);  </a:t>
            </a:r>
          </a:p>
          <a:p>
            <a:r>
              <a:rPr lang="en-US" altLang="zh-CN"/>
              <a:t>	Random r2 = new Random(10);  </a:t>
            </a:r>
          </a:p>
          <a:p>
            <a:r>
              <a:rPr lang="en-US" altLang="zh-CN"/>
              <a:t>	for(int i = 0;i &lt; 5;i++){  </a:t>
            </a:r>
          </a:p>
          <a:p>
            <a:r>
              <a:rPr lang="en-US" altLang="zh-CN"/>
              <a:t>		System.out.println(r1.nextInt());  </a:t>
            </a:r>
          </a:p>
          <a:p>
            <a:r>
              <a:rPr lang="en-US" altLang="zh-CN"/>
              <a:t>		System.out.println(r2.nextInt());  </a:t>
            </a:r>
          </a:p>
          <a:p>
            <a:r>
              <a:rPr lang="en-US" altLang="zh-CN"/>
              <a:t>	}  </a:t>
            </a:r>
          </a:p>
        </p:txBody>
      </p:sp>
      <p:pic>
        <p:nvPicPr>
          <p:cNvPr id="271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75"/>
          <a:stretch>
            <a:fillRect/>
          </a:stretch>
        </p:blipFill>
        <p:spPr bwMode="auto">
          <a:xfrm>
            <a:off x="6426200" y="2476500"/>
            <a:ext cx="1847850" cy="3960813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6.3.4</a:t>
            </a:r>
            <a:r>
              <a:rPr lang="zh-CN" altLang="en-US"/>
              <a:t>、无序集合：</a:t>
            </a:r>
            <a:r>
              <a:rPr lang="en-US" altLang="zh-CN"/>
              <a:t>Collection</a:t>
            </a:r>
            <a:r>
              <a:rPr lang="zh-CN" altLang="en-US"/>
              <a:t>接口和</a:t>
            </a:r>
            <a:r>
              <a:rPr lang="en-US" altLang="zh-CN"/>
              <a:t>Collections</a:t>
            </a:r>
            <a:r>
              <a:rPr lang="zh-CN" altLang="en-US"/>
              <a:t>类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33400" y="860425"/>
            <a:ext cx="82089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Collection</a:t>
            </a:r>
            <a:r>
              <a:rPr lang="zh-CN" altLang="en-US"/>
              <a:t>是一个接口，而</a:t>
            </a:r>
            <a:r>
              <a:rPr lang="en-US" altLang="zh-CN"/>
              <a:t>Collections</a:t>
            </a:r>
            <a:r>
              <a:rPr lang="zh-CN" altLang="en-US"/>
              <a:t>是一个类，它们都属于</a:t>
            </a:r>
            <a:r>
              <a:rPr lang="en-US" altLang="zh-CN"/>
              <a:t>java.util</a:t>
            </a:r>
            <a:r>
              <a:rPr lang="zh-CN" altLang="en-US"/>
              <a:t>包。</a:t>
            </a:r>
            <a:r>
              <a:rPr lang="en-US" altLang="zh-CN"/>
              <a:t>Collection</a:t>
            </a:r>
            <a:r>
              <a:rPr lang="zh-CN" altLang="en-US"/>
              <a:t>是集合接口树的根。</a:t>
            </a:r>
            <a:r>
              <a:rPr lang="en-US" altLang="zh-CN" b="1">
                <a:solidFill>
                  <a:srgbClr val="FF0000"/>
                </a:solidFill>
              </a:rPr>
              <a:t>Collections</a:t>
            </a:r>
            <a:r>
              <a:rPr lang="zh-CN" altLang="en-US"/>
              <a:t>是集合操作的实用类，它封装了实现</a:t>
            </a:r>
            <a:r>
              <a:rPr lang="en-US" altLang="zh-CN"/>
              <a:t>Collection</a:t>
            </a:r>
            <a:r>
              <a:rPr lang="zh-CN" altLang="en-US"/>
              <a:t>接口的类</a:t>
            </a:r>
            <a:r>
              <a:rPr lang="en-US" altLang="zh-CN"/>
              <a:t>(</a:t>
            </a:r>
            <a:r>
              <a:rPr lang="zh-CN" altLang="en-US"/>
              <a:t>如图</a:t>
            </a:r>
            <a:r>
              <a:rPr lang="en-US" altLang="zh-CN"/>
              <a:t>6-6</a:t>
            </a:r>
            <a:r>
              <a:rPr lang="zh-CN" altLang="en-US"/>
              <a:t>所示中的</a:t>
            </a:r>
            <a:r>
              <a:rPr lang="en-US" altLang="zh-CN"/>
              <a:t>HashSet</a:t>
            </a:r>
            <a:r>
              <a:rPr lang="zh-CN" altLang="en-US"/>
              <a:t>、</a:t>
            </a:r>
            <a:r>
              <a:rPr lang="en-US" altLang="zh-CN"/>
              <a:t>TreeSet</a:t>
            </a:r>
            <a:r>
              <a:rPr lang="zh-CN" altLang="en-US"/>
              <a:t>、</a:t>
            </a:r>
            <a:r>
              <a:rPr lang="en-US" altLang="zh-CN"/>
              <a:t>LinkeHashSet</a:t>
            </a:r>
            <a:r>
              <a:rPr lang="zh-CN" altLang="en-US"/>
              <a:t>、</a:t>
            </a:r>
            <a:r>
              <a:rPr lang="en-US" altLang="zh-CN"/>
              <a:t>ArrayList</a:t>
            </a:r>
            <a:r>
              <a:rPr lang="zh-CN" altLang="en-US"/>
              <a:t>、</a:t>
            </a:r>
            <a:r>
              <a:rPr lang="en-US" altLang="zh-CN"/>
              <a:t>LinkedList</a:t>
            </a:r>
            <a:r>
              <a:rPr lang="zh-CN" altLang="en-US"/>
              <a:t>、</a:t>
            </a:r>
            <a:r>
              <a:rPr lang="en-US" altLang="zh-CN"/>
              <a:t>Vector) </a:t>
            </a:r>
            <a:r>
              <a:rPr lang="zh-CN" altLang="en-US"/>
              <a:t>中很多算法，如同步、排序、逆序、搜索等。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668338" y="2968625"/>
          <a:ext cx="7861300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64650" imgH="1654654" progId="Visio.Drawing.11">
                  <p:embed/>
                </p:oleObj>
              </mc:Choice>
              <mc:Fallback>
                <p:oleObj name="Visio" r:id="rId2" imgW="4264650" imgH="165465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968625"/>
                        <a:ext cx="7861300" cy="305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487363" y="782638"/>
            <a:ext cx="827563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57188">
              <a:buFont typeface="Symbol" pitchFamily="18" charset="2"/>
              <a:buChar char="¾"/>
            </a:pPr>
            <a:r>
              <a:rPr lang="en-US" altLang="zh-CN" sz="2000"/>
              <a:t>List</a:t>
            </a:r>
            <a:r>
              <a:rPr lang="zh-CN" altLang="en-US" sz="2000"/>
              <a:t>表示是一种</a:t>
            </a:r>
            <a:r>
              <a:rPr lang="zh-CN" altLang="en-US" sz="2000" b="1">
                <a:solidFill>
                  <a:srgbClr val="FF0000"/>
                </a:solidFill>
              </a:rPr>
              <a:t>有序</a:t>
            </a:r>
            <a:r>
              <a:rPr lang="zh-CN" altLang="en-US" sz="2000"/>
              <a:t>的集合，但其中的元素</a:t>
            </a:r>
            <a:r>
              <a:rPr lang="zh-CN" altLang="en-US" sz="2000" b="1">
                <a:solidFill>
                  <a:srgbClr val="FF0000"/>
                </a:solidFill>
              </a:rPr>
              <a:t>可以重复</a:t>
            </a:r>
            <a:r>
              <a:rPr lang="zh-CN" altLang="en-US" sz="2000"/>
              <a:t>。</a:t>
            </a:r>
          </a:p>
          <a:p>
            <a:pPr indent="357188">
              <a:buFont typeface="Symbol" pitchFamily="18" charset="2"/>
              <a:buChar char="¾"/>
            </a:pPr>
            <a:r>
              <a:rPr lang="en-US" altLang="zh-CN" sz="2000"/>
              <a:t>public </a:t>
            </a:r>
            <a:r>
              <a:rPr lang="en-US" altLang="zh-CN" sz="2000" b="1">
                <a:solidFill>
                  <a:srgbClr val="FF0000"/>
                </a:solidFill>
              </a:rPr>
              <a:t>interface List</a:t>
            </a:r>
            <a:r>
              <a:rPr lang="en-US" altLang="zh-CN" sz="2000"/>
              <a:t> extends Collection {    </a:t>
            </a:r>
          </a:p>
          <a:p>
            <a:pPr indent="357188">
              <a:buFont typeface="Symbol" pitchFamily="18" charset="2"/>
              <a:buNone/>
            </a:pPr>
            <a:r>
              <a:rPr lang="en-US" altLang="zh-CN" sz="2000"/>
              <a:t>	Object get(int index);</a:t>
            </a:r>
          </a:p>
          <a:p>
            <a:pPr indent="357188">
              <a:buFont typeface="Symbol" pitchFamily="18" charset="2"/>
              <a:buNone/>
            </a:pPr>
            <a:r>
              <a:rPr lang="en-US" altLang="zh-CN" sz="2000"/>
              <a:t>	Object set(int index, Object element);</a:t>
            </a:r>
          </a:p>
          <a:p>
            <a:pPr indent="357188">
              <a:buFont typeface="Symbol" pitchFamily="18" charset="2"/>
              <a:buNone/>
            </a:pPr>
            <a:r>
              <a:rPr lang="en-US" altLang="zh-CN" sz="2000"/>
              <a:t>	void add(int index, Object element);</a:t>
            </a:r>
          </a:p>
          <a:p>
            <a:pPr indent="357188">
              <a:buFont typeface="Symbol" pitchFamily="18" charset="2"/>
              <a:buNone/>
            </a:pPr>
            <a:r>
              <a:rPr lang="en-US" altLang="zh-CN" sz="2000"/>
              <a:t>	Object remove(int index);//</a:t>
            </a:r>
            <a:r>
              <a:rPr lang="zh-CN" altLang="en-US" sz="2000"/>
              <a:t>将集合中索引为</a:t>
            </a:r>
            <a:r>
              <a:rPr lang="en-US" altLang="zh-CN" sz="2000"/>
              <a:t>index</a:t>
            </a:r>
            <a:r>
              <a:rPr lang="zh-CN" altLang="en-US" sz="2000"/>
              <a:t>的对象删除掉</a:t>
            </a:r>
          </a:p>
          <a:p>
            <a:pPr indent="357188">
              <a:buFont typeface="Symbol" pitchFamily="18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//</a:t>
            </a:r>
            <a:r>
              <a:rPr lang="zh-CN" altLang="en-US" sz="2000"/>
              <a:t>将集合</a:t>
            </a:r>
            <a:r>
              <a:rPr lang="en-US" altLang="zh-CN" sz="2000"/>
              <a:t>c</a:t>
            </a:r>
            <a:r>
              <a:rPr lang="zh-CN" altLang="en-US" sz="2000"/>
              <a:t>插入到索引为</a:t>
            </a:r>
            <a:r>
              <a:rPr lang="en-US" altLang="zh-CN" sz="2000"/>
              <a:t>index</a:t>
            </a:r>
            <a:r>
              <a:rPr lang="zh-CN" altLang="en-US" sz="2000"/>
              <a:t>的对象前面</a:t>
            </a:r>
          </a:p>
          <a:p>
            <a:pPr indent="357188">
              <a:buFont typeface="Symbol" pitchFamily="18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abstract boolean addAll(int index, Collection c);</a:t>
            </a:r>
          </a:p>
          <a:p>
            <a:pPr indent="357188">
              <a:buFont typeface="Symbol" pitchFamily="18" charset="2"/>
              <a:buNone/>
            </a:pPr>
            <a:r>
              <a:rPr lang="en-US" altLang="zh-CN" sz="2000"/>
              <a:t>	//</a:t>
            </a:r>
            <a:r>
              <a:rPr lang="zh-CN" altLang="en-US" sz="2000"/>
              <a:t>返回对象</a:t>
            </a:r>
            <a:r>
              <a:rPr lang="en-US" altLang="zh-CN" sz="2000"/>
              <a:t>o</a:t>
            </a:r>
            <a:r>
              <a:rPr lang="zh-CN" altLang="en-US" sz="2000"/>
              <a:t>在集合中第一次出现的位置（索引）</a:t>
            </a:r>
          </a:p>
          <a:p>
            <a:pPr indent="357188">
              <a:buFont typeface="Symbol" pitchFamily="18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indexOf(Object o); </a:t>
            </a:r>
          </a:p>
          <a:p>
            <a:pPr indent="357188">
              <a:buFont typeface="Symbol" pitchFamily="18" charset="2"/>
              <a:buNone/>
            </a:pPr>
            <a:r>
              <a:rPr lang="en-US" altLang="zh-CN" sz="2000"/>
              <a:t>	//</a:t>
            </a:r>
            <a:r>
              <a:rPr lang="zh-CN" altLang="en-US" sz="2000"/>
              <a:t>返回对象</a:t>
            </a:r>
            <a:r>
              <a:rPr lang="en-US" altLang="zh-CN" sz="2000"/>
              <a:t>o</a:t>
            </a:r>
            <a:r>
              <a:rPr lang="zh-CN" altLang="en-US" sz="2000"/>
              <a:t>在集合中</a:t>
            </a:r>
            <a:r>
              <a:rPr lang="en-US" altLang="zh-CN" sz="2000"/>
              <a:t>(</a:t>
            </a:r>
            <a:r>
              <a:rPr lang="zh-CN" altLang="en-US" sz="2000"/>
              <a:t>从后往前查找</a:t>
            </a:r>
            <a:r>
              <a:rPr lang="en-US" altLang="zh-CN" sz="2000"/>
              <a:t>)</a:t>
            </a:r>
            <a:r>
              <a:rPr lang="zh-CN" altLang="en-US" sz="2000"/>
              <a:t>第一次出现的位置（索引）</a:t>
            </a:r>
          </a:p>
          <a:p>
            <a:pPr indent="357188">
              <a:buFont typeface="Symbol" pitchFamily="18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int lastIndexOf(Object o);</a:t>
            </a:r>
            <a:endParaRPr lang="sv-SE" altLang="zh-CN" sz="2000"/>
          </a:p>
          <a:p>
            <a:pPr indent="357188">
              <a:buFont typeface="Symbol" pitchFamily="18" charset="2"/>
              <a:buNone/>
            </a:pPr>
            <a:r>
              <a:rPr lang="sv-SE" altLang="zh-CN" sz="2000"/>
              <a:t>	ListIterator listIterator();//</a:t>
            </a:r>
            <a:r>
              <a:rPr lang="zh-CN" altLang="sv-SE" sz="2000"/>
              <a:t>返回集合的迭代器</a:t>
            </a:r>
          </a:p>
          <a:p>
            <a:pPr indent="357188">
              <a:buFont typeface="Symbol" pitchFamily="18" charset="2"/>
              <a:buNone/>
            </a:pPr>
            <a:r>
              <a:rPr lang="sv-SE" altLang="zh-CN" sz="2000"/>
              <a:t>	ListIterator listIterator(int index);</a:t>
            </a:r>
          </a:p>
          <a:p>
            <a:pPr indent="357188">
              <a:buFont typeface="Symbol" pitchFamily="18" charset="2"/>
              <a:buNone/>
            </a:pPr>
            <a:r>
              <a:rPr lang="sv-SE" altLang="zh-CN" sz="2000"/>
              <a:t>	//</a:t>
            </a:r>
            <a:r>
              <a:rPr lang="zh-CN" altLang="sv-SE" sz="2000"/>
              <a:t>返回一个</a:t>
            </a:r>
            <a:r>
              <a:rPr lang="sv-SE" altLang="zh-CN" sz="2000"/>
              <a:t>List</a:t>
            </a:r>
            <a:r>
              <a:rPr lang="zh-CN" altLang="sv-SE" sz="2000"/>
              <a:t>集合，它包括原集合中从</a:t>
            </a:r>
            <a:r>
              <a:rPr lang="sv-SE" altLang="zh-CN" sz="2000"/>
              <a:t>from</a:t>
            </a:r>
            <a:r>
              <a:rPr lang="zh-CN" altLang="sv-SE" sz="2000"/>
              <a:t>到</a:t>
            </a:r>
            <a:r>
              <a:rPr lang="sv-SE" altLang="zh-CN" sz="2000"/>
              <a:t>to</a:t>
            </a:r>
            <a:r>
              <a:rPr lang="zh-CN" altLang="sv-SE" sz="2000"/>
              <a:t>的所有对象</a:t>
            </a:r>
          </a:p>
          <a:p>
            <a:pPr indent="357188">
              <a:buFont typeface="Symbol" pitchFamily="18" charset="2"/>
              <a:buNone/>
            </a:pPr>
            <a:r>
              <a:rPr lang="sv-SE" altLang="zh-CN" sz="2000"/>
              <a:t>	List subList(int from,int to) </a:t>
            </a:r>
            <a:endParaRPr lang="en-US" altLang="zh-CN" sz="2000"/>
          </a:p>
          <a:p>
            <a:pPr indent="357188">
              <a:buFont typeface="Symbol" pitchFamily="18" charset="2"/>
              <a:buNone/>
            </a:pPr>
            <a:r>
              <a:rPr lang="en-US" altLang="zh-CN" sz="2000"/>
              <a:t>} </a:t>
            </a:r>
          </a:p>
          <a:p>
            <a:pPr indent="357188">
              <a:buFont typeface="Symbol" pitchFamily="18" charset="2"/>
              <a:buChar char="¾"/>
            </a:pPr>
            <a:r>
              <a:rPr lang="zh-CN" altLang="en-US" sz="2000"/>
              <a:t>三种实现类：</a:t>
            </a:r>
            <a:r>
              <a:rPr lang="en-US" altLang="zh-CN" sz="2000"/>
              <a:t>ArrayList</a:t>
            </a:r>
            <a:r>
              <a:rPr lang="zh-CN" altLang="en-US" sz="2000"/>
              <a:t>类、</a:t>
            </a:r>
            <a:r>
              <a:rPr lang="en-US" altLang="zh-CN" sz="2000"/>
              <a:t>LinkedList</a:t>
            </a:r>
            <a:r>
              <a:rPr lang="zh-CN" altLang="en-US" sz="2000"/>
              <a:t>类和</a:t>
            </a:r>
            <a:r>
              <a:rPr lang="en-US" altLang="zh-CN" sz="2000"/>
              <a:t>Vector</a:t>
            </a:r>
            <a:r>
              <a:rPr lang="zh-CN" altLang="en-US" sz="2000"/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02076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ArrayList</a:t>
            </a:r>
            <a:r>
              <a:rPr lang="zh-CN" altLang="en-US" sz="2800">
                <a:ea typeface="黑体" pitchFamily="49" charset="-122"/>
              </a:rPr>
              <a:t>类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1368425" y="1584325"/>
            <a:ext cx="6848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/*ArrayList</a:t>
            </a:r>
            <a:r>
              <a:rPr lang="zh-CN" altLang="en-US"/>
              <a:t>类采用可变大小的</a:t>
            </a:r>
            <a:r>
              <a:rPr lang="en-US" altLang="zh-CN"/>
              <a:t>"</a:t>
            </a:r>
            <a:r>
              <a:rPr lang="zh-CN" altLang="en-US"/>
              <a:t>数组</a:t>
            </a:r>
            <a:r>
              <a:rPr lang="en-US" altLang="zh-CN"/>
              <a:t>"</a:t>
            </a:r>
            <a:r>
              <a:rPr lang="zh-CN" altLang="en-US"/>
              <a:t>实现</a:t>
            </a:r>
            <a:r>
              <a:rPr lang="en-US" altLang="zh-CN"/>
              <a:t>List</a:t>
            </a:r>
            <a:r>
              <a:rPr lang="zh-CN" altLang="en-US"/>
              <a:t>接口，并提供了访问数组大小的方法。</a:t>
            </a:r>
            <a:r>
              <a:rPr lang="en-US" altLang="zh-CN"/>
              <a:t>ArrayList</a:t>
            </a:r>
            <a:r>
              <a:rPr lang="zh-CN" altLang="en-US"/>
              <a:t>对象会随着元素的增加其容器自动扩大。在这三种</a:t>
            </a:r>
            <a:r>
              <a:rPr lang="en-US" altLang="zh-CN"/>
              <a:t>List</a:t>
            </a:r>
            <a:r>
              <a:rPr lang="zh-CN" altLang="en-US"/>
              <a:t>实现类中，该类效率最高也最常用。*</a:t>
            </a:r>
            <a:r>
              <a:rPr lang="en-US" altLang="zh-CN"/>
              <a:t>/ 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407988" y="3073400"/>
            <a:ext cx="834231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 b="1">
                <a:solidFill>
                  <a:srgbClr val="FF0000"/>
                </a:solidFill>
              </a:rPr>
              <a:t>import java.util.ArrayList;</a:t>
            </a:r>
          </a:p>
          <a:p>
            <a:r>
              <a:rPr lang="en-US" altLang="zh-CN"/>
              <a:t>	………</a:t>
            </a:r>
          </a:p>
          <a:p>
            <a:r>
              <a:rPr lang="en-US" altLang="zh-CN"/>
              <a:t>	ArrayList a=new ArrayList();</a:t>
            </a:r>
          </a:p>
          <a:p>
            <a:r>
              <a:rPr lang="en-US" altLang="zh-CN"/>
              <a:t>	String s1="hello";</a:t>
            </a:r>
          </a:p>
          <a:p>
            <a:r>
              <a:rPr lang="en-US" altLang="zh-CN"/>
              <a:t>	String s2="world";</a:t>
            </a:r>
          </a:p>
          <a:p>
            <a:r>
              <a:rPr lang="en-US" altLang="zh-CN"/>
              <a:t>	a.add(s1);</a:t>
            </a:r>
          </a:p>
          <a:p>
            <a:r>
              <a:rPr lang="en-US" altLang="zh-CN"/>
              <a:t>	a.add(s2);</a:t>
            </a:r>
          </a:p>
          <a:p>
            <a:r>
              <a:rPr lang="en-US" altLang="zh-CN"/>
              <a:t>	……… 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323850" y="868363"/>
            <a:ext cx="854233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600" dirty="0"/>
              <a:t>/*</a:t>
            </a:r>
            <a:r>
              <a:rPr lang="zh-CN" altLang="en-US" sz="1600" dirty="0"/>
              <a:t>本实例是实现扑克牌的分发。假设有</a:t>
            </a:r>
            <a:r>
              <a:rPr lang="en-US" altLang="zh-CN" sz="1600" dirty="0"/>
              <a:t>52</a:t>
            </a:r>
            <a:r>
              <a:rPr lang="zh-CN" altLang="en-US" sz="1600" dirty="0"/>
              <a:t>张扑克牌（去掉大小王），实现随机洗牌操作，为参加游戏的人每人生成一手牌，每手牌的牌数是指定的，并将每人分到的牌按花色排序后输出。*</a:t>
            </a:r>
            <a:r>
              <a:rPr lang="en-US" altLang="zh-CN" sz="1600" dirty="0"/>
              <a:t>/</a:t>
            </a:r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java.util</a:t>
            </a:r>
            <a:r>
              <a:rPr lang="en-US" altLang="zh-CN" sz="1600" dirty="0"/>
              <a:t>.*;</a:t>
            </a:r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TestDealCard</a:t>
            </a:r>
            <a:r>
              <a:rPr lang="en-US" altLang="zh-CN" sz="1600" dirty="0"/>
              <a:t>{</a:t>
            </a:r>
          </a:p>
          <a:p>
            <a:pPr lvl="1"/>
            <a:r>
              <a:rPr lang="en-US" altLang="zh-CN" sz="1600" dirty="0"/>
              <a:t>    public static void main(String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 {</a:t>
            </a:r>
          </a:p>
          <a:p>
            <a:pPr lvl="2"/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numHands</a:t>
            </a:r>
            <a:r>
              <a:rPr lang="en-US" altLang="zh-CN" sz="1600" dirty="0"/>
              <a:t> = 4;</a:t>
            </a:r>
          </a:p>
          <a:p>
            <a:pPr lvl="2"/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cardsPerHand</a:t>
            </a:r>
            <a:r>
              <a:rPr lang="en-US" altLang="zh-CN" sz="1600" dirty="0"/>
              <a:t> = 12;</a:t>
            </a:r>
          </a:p>
          <a:p>
            <a:pPr lvl="2"/>
            <a:r>
              <a:rPr lang="en-US" altLang="zh-CN" sz="1600" dirty="0"/>
              <a:t>        //</a:t>
            </a:r>
            <a:r>
              <a:rPr lang="zh-CN" altLang="en-US" sz="1600" dirty="0"/>
              <a:t>生成一副牌（含</a:t>
            </a:r>
            <a:r>
              <a:rPr lang="en-US" altLang="zh-CN" sz="1600" dirty="0"/>
              <a:t>52</a:t>
            </a:r>
            <a:r>
              <a:rPr lang="zh-CN" altLang="en-US" sz="1600" dirty="0"/>
              <a:t>张牌）</a:t>
            </a:r>
          </a:p>
          <a:p>
            <a:pPr lvl="2"/>
            <a:r>
              <a:rPr lang="zh-CN" altLang="en-US" sz="1600" dirty="0"/>
              <a:t>        </a:t>
            </a:r>
            <a:r>
              <a:rPr lang="en-US" altLang="zh-CN" sz="1600" dirty="0"/>
              <a:t>String[] suit = {"♠", "♣", "♥", "♦"};//</a:t>
            </a:r>
            <a:r>
              <a:rPr lang="zh-CN" altLang="en-US" sz="1600" dirty="0"/>
              <a:t>黑桃、梅花、红桃、方片</a:t>
            </a:r>
          </a:p>
          <a:p>
            <a:pPr lvl="2"/>
            <a:r>
              <a:rPr lang="zh-CN" altLang="en-US" sz="1600" dirty="0"/>
              <a:t>        </a:t>
            </a:r>
            <a:r>
              <a:rPr lang="en-US" altLang="zh-CN" sz="1600" dirty="0"/>
              <a:t>String[] rank = {"A","2","3","4","5","6","7","8","9","10","J","Q","K"};</a:t>
            </a:r>
          </a:p>
          <a:p>
            <a:pPr lvl="2"/>
            <a:r>
              <a:rPr lang="en-US" altLang="zh-CN" sz="1600" dirty="0"/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List deck = new </a:t>
            </a:r>
            <a:r>
              <a:rPr lang="en-US" altLang="zh-CN" sz="1600" b="1" dirty="0" err="1">
                <a:solidFill>
                  <a:srgbClr val="FF0000"/>
                </a:solidFill>
              </a:rPr>
              <a:t>ArrayList</a:t>
            </a:r>
            <a:r>
              <a:rPr lang="en-US" altLang="zh-CN" sz="1600" b="1" dirty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n-US" altLang="zh-CN" sz="1600" dirty="0"/>
              <a:t>    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suit.length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</a:p>
          <a:p>
            <a:pPr lvl="3"/>
            <a:r>
              <a:rPr lang="en-US" altLang="zh-CN" sz="1600" dirty="0"/>
              <a:t>        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j=0; j&lt;</a:t>
            </a:r>
            <a:r>
              <a:rPr lang="en-US" altLang="zh-CN" sz="1600" dirty="0" err="1"/>
              <a:t>rank.length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j++</a:t>
            </a:r>
            <a:r>
              <a:rPr lang="en-US" altLang="zh-CN" sz="1600" dirty="0"/>
              <a:t>) {</a:t>
            </a:r>
          </a:p>
          <a:p>
            <a:pPr lvl="3"/>
            <a:r>
              <a:rPr lang="en-US" altLang="zh-CN" sz="1600" dirty="0"/>
              <a:t>                	</a:t>
            </a:r>
            <a:r>
              <a:rPr lang="en-US" altLang="zh-CN" sz="1600" dirty="0" err="1"/>
              <a:t>deck.add</a:t>
            </a:r>
            <a:r>
              <a:rPr lang="en-US" altLang="zh-CN" sz="1600" dirty="0"/>
              <a:t>(suit[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]+rank[j]); }}</a:t>
            </a:r>
          </a:p>
          <a:p>
            <a:pPr lvl="2"/>
            <a:r>
              <a:rPr lang="en-US" altLang="zh-CN" sz="1600" dirty="0"/>
              <a:t>    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Collections.shuffle</a:t>
            </a:r>
            <a:r>
              <a:rPr lang="en-US" altLang="zh-CN" sz="1600" b="1" dirty="0">
                <a:solidFill>
                  <a:srgbClr val="FF0000"/>
                </a:solidFill>
              </a:rPr>
              <a:t>(deck);</a:t>
            </a:r>
            <a:r>
              <a:rPr lang="en-US" altLang="zh-CN" sz="1600" dirty="0"/>
              <a:t> //</a:t>
            </a:r>
            <a:r>
              <a:rPr lang="zh-CN" altLang="en-US" sz="1600" dirty="0"/>
              <a:t>随机改变</a:t>
            </a:r>
            <a:r>
              <a:rPr lang="en-US" altLang="zh-CN" sz="1600" dirty="0"/>
              <a:t>deck</a:t>
            </a:r>
            <a:r>
              <a:rPr lang="zh-CN" altLang="en-US" sz="1600" dirty="0"/>
              <a:t>中元素的排列次序，即洗牌。</a:t>
            </a:r>
          </a:p>
          <a:p>
            <a:pPr lvl="2"/>
            <a:r>
              <a:rPr lang="zh-CN" altLang="en-US" sz="1600" dirty="0"/>
              <a:t>        </a:t>
            </a:r>
            <a:r>
              <a:rPr lang="en-US" altLang="zh-CN" sz="1600" dirty="0"/>
              <a:t>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numHands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++){</a:t>
            </a:r>
          </a:p>
          <a:p>
            <a:pPr lvl="2"/>
            <a:r>
              <a:rPr lang="en-US" altLang="zh-CN" sz="1600" dirty="0"/>
              <a:t>        	//</a:t>
            </a:r>
            <a:r>
              <a:rPr lang="zh-CN" altLang="en-US" sz="1600" dirty="0"/>
              <a:t>生成一手牌</a:t>
            </a:r>
            <a:r>
              <a:rPr lang="en-US" altLang="zh-CN" sz="1600" dirty="0"/>
              <a:t>,</a:t>
            </a:r>
            <a:r>
              <a:rPr lang="zh-CN" altLang="en-US" sz="1600" dirty="0"/>
              <a:t>并对牌按花色排序后输出。</a:t>
            </a:r>
          </a:p>
          <a:p>
            <a:pPr lvl="2"/>
            <a:r>
              <a:rPr lang="zh-CN" altLang="en-US" sz="1600" dirty="0"/>
              <a:t>           	 </a:t>
            </a:r>
            <a:r>
              <a:rPr lang="en-US" altLang="zh-CN" sz="1600" dirty="0"/>
              <a:t>List p=</a:t>
            </a:r>
            <a:r>
              <a:rPr lang="en-US" altLang="zh-CN" sz="1600" dirty="0" err="1"/>
              <a:t>dealCard</a:t>
            </a:r>
            <a:r>
              <a:rPr lang="en-US" altLang="zh-CN" sz="1600" dirty="0"/>
              <a:t>(deck, </a:t>
            </a:r>
            <a:r>
              <a:rPr lang="en-US" altLang="zh-CN" sz="1600" dirty="0" err="1"/>
              <a:t>cardsPerHand</a:t>
            </a:r>
            <a:r>
              <a:rPr lang="en-US" altLang="zh-CN" sz="1600" dirty="0"/>
              <a:t>);</a:t>
            </a:r>
          </a:p>
          <a:p>
            <a:pPr lvl="2"/>
            <a:r>
              <a:rPr lang="en-US" altLang="zh-CN" sz="1600" dirty="0"/>
              <a:t>            	</a:t>
            </a:r>
            <a:r>
              <a:rPr lang="en-US" altLang="zh-CN" sz="1600" b="1" dirty="0" err="1">
                <a:solidFill>
                  <a:srgbClr val="FF0000"/>
                </a:solidFill>
              </a:rPr>
              <a:t>Collections.sort</a:t>
            </a:r>
            <a:r>
              <a:rPr lang="en-US" altLang="zh-CN" sz="1600" b="1" dirty="0">
                <a:solidFill>
                  <a:srgbClr val="FF0000"/>
                </a:solidFill>
              </a:rPr>
              <a:t>(p);</a:t>
            </a:r>
          </a:p>
          <a:p>
            <a:pPr lvl="2"/>
            <a:r>
              <a:rPr lang="en-US" altLang="zh-CN" sz="1600" dirty="0"/>
              <a:t>            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(p); </a:t>
            </a:r>
          </a:p>
          <a:p>
            <a:pPr lvl="2"/>
            <a:r>
              <a:rPr lang="en-US" altLang="zh-CN" sz="1600" dirty="0"/>
              <a:t>        }    </a:t>
            </a:r>
          </a:p>
          <a:p>
            <a:pPr lvl="1"/>
            <a:r>
              <a:rPr lang="en-US" altLang="zh-CN" sz="1600" dirty="0"/>
              <a:t>    }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68288" y="1066800"/>
            <a:ext cx="8542337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/>
            <a:r>
              <a:rPr lang="en-US" altLang="zh-CN" sz="1800"/>
              <a:t>    public static List dealCard(List deck, int n) {</a:t>
            </a:r>
          </a:p>
          <a:p>
            <a:pPr lvl="2"/>
            <a:r>
              <a:rPr lang="en-US" altLang="zh-CN" sz="1800"/>
              <a:t>        int deckSize = deck.size();</a:t>
            </a:r>
          </a:p>
          <a:p>
            <a:pPr lvl="2"/>
            <a:r>
              <a:rPr lang="en-US" altLang="zh-CN" sz="1800"/>
              <a:t>        List handView = deck.</a:t>
            </a:r>
            <a:r>
              <a:rPr lang="en-US" altLang="zh-CN" sz="1800" b="1">
                <a:solidFill>
                  <a:srgbClr val="FF0000"/>
                </a:solidFill>
              </a:rPr>
              <a:t>subList</a:t>
            </a:r>
            <a:r>
              <a:rPr lang="en-US" altLang="zh-CN" sz="1800"/>
              <a:t>(deckSize-n, deckSize);</a:t>
            </a:r>
          </a:p>
          <a:p>
            <a:pPr lvl="2"/>
            <a:r>
              <a:rPr lang="en-US" altLang="zh-CN" sz="1800"/>
              <a:t>        /*</a:t>
            </a:r>
            <a:r>
              <a:rPr lang="zh-CN" altLang="en-US" sz="1800"/>
              <a:t>从</a:t>
            </a:r>
            <a:r>
              <a:rPr lang="en-US" altLang="zh-CN" sz="1800"/>
              <a:t>deck</a:t>
            </a:r>
            <a:r>
              <a:rPr lang="zh-CN" altLang="en-US" sz="1800"/>
              <a:t>中截取一个子链表，利用该子链表创建一个链表，</a:t>
            </a:r>
          </a:p>
          <a:p>
            <a:pPr lvl="2"/>
            <a:r>
              <a:rPr lang="zh-CN" altLang="en-US" sz="1800"/>
              <a:t>       作为本方法返回值。*</a:t>
            </a:r>
            <a:r>
              <a:rPr lang="en-US" altLang="zh-CN" sz="1800"/>
              <a:t>/</a:t>
            </a:r>
          </a:p>
          <a:p>
            <a:pPr lvl="2"/>
            <a:r>
              <a:rPr lang="en-US" altLang="zh-CN" sz="1800"/>
              <a:t>        List hand = new ArrayList(handView);  </a:t>
            </a:r>
          </a:p>
          <a:p>
            <a:pPr lvl="2"/>
            <a:r>
              <a:rPr lang="en-US" altLang="zh-CN" sz="1800"/>
              <a:t>        handView.clear(); //</a:t>
            </a:r>
            <a:r>
              <a:rPr lang="zh-CN" altLang="en-US" sz="1800"/>
              <a:t>将子链表清空。</a:t>
            </a:r>
          </a:p>
          <a:p>
            <a:pPr lvl="2"/>
            <a:r>
              <a:rPr lang="zh-CN" altLang="en-US" sz="1800"/>
              <a:t>        </a:t>
            </a:r>
            <a:r>
              <a:rPr lang="en-US" altLang="zh-CN" sz="1800"/>
              <a:t>return hand;</a:t>
            </a:r>
          </a:p>
          <a:p>
            <a:pPr lvl="1"/>
            <a:r>
              <a:rPr lang="en-US" altLang="zh-CN" sz="1800"/>
              <a:t>    }</a:t>
            </a:r>
          </a:p>
          <a:p>
            <a:r>
              <a:rPr lang="en-US" altLang="zh-CN" sz="1800"/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02076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LinkedList</a:t>
            </a:r>
            <a:r>
              <a:rPr lang="zh-CN" altLang="en-US" sz="2800">
                <a:ea typeface="黑体" pitchFamily="49" charset="-122"/>
              </a:rPr>
              <a:t>类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346200" y="1639888"/>
            <a:ext cx="68484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6088" indent="-446088">
              <a:buFont typeface="Symbol" pitchFamily="18" charset="2"/>
              <a:buChar char="¾"/>
            </a:pPr>
            <a:r>
              <a:rPr lang="en-US" altLang="zh-CN"/>
              <a:t>LinkedList</a:t>
            </a:r>
            <a:r>
              <a:rPr lang="zh-CN" altLang="en-US"/>
              <a:t>采用</a:t>
            </a:r>
            <a:r>
              <a:rPr lang="zh-CN" altLang="en-US" b="1">
                <a:solidFill>
                  <a:srgbClr val="FF0000"/>
                </a:solidFill>
              </a:rPr>
              <a:t>链表结构</a:t>
            </a:r>
            <a:r>
              <a:rPr lang="zh-CN" altLang="en-US"/>
              <a:t>实现</a:t>
            </a:r>
            <a:r>
              <a:rPr lang="en-US" altLang="zh-CN" b="1">
                <a:solidFill>
                  <a:srgbClr val="FF0000"/>
                </a:solidFill>
              </a:rPr>
              <a:t>List</a:t>
            </a:r>
            <a:r>
              <a:rPr lang="zh-CN" altLang="en-US" b="1">
                <a:solidFill>
                  <a:srgbClr val="FF0000"/>
                </a:solidFill>
              </a:rPr>
              <a:t>接口</a:t>
            </a:r>
            <a:r>
              <a:rPr lang="zh-CN" altLang="en-US"/>
              <a:t>，并提供了在</a:t>
            </a:r>
            <a:r>
              <a:rPr lang="en-US" altLang="zh-CN"/>
              <a:t>List</a:t>
            </a:r>
            <a:r>
              <a:rPr lang="zh-CN" altLang="en-US"/>
              <a:t>的开头和结尾进行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remove</a:t>
            </a:r>
            <a:r>
              <a:rPr lang="zh-CN" altLang="en-US"/>
              <a:t>和</a:t>
            </a:r>
            <a:r>
              <a:rPr lang="en-US" altLang="zh-CN"/>
              <a:t>insert</a:t>
            </a:r>
            <a:r>
              <a:rPr lang="zh-CN" altLang="en-US"/>
              <a:t>操作，以便实现堆栈、队列或双端队列。</a:t>
            </a:r>
          </a:p>
          <a:p>
            <a:pPr marL="446088" indent="-446088">
              <a:buFont typeface="Symbol" pitchFamily="18" charset="2"/>
              <a:buChar char="¾"/>
            </a:pPr>
            <a:r>
              <a:rPr lang="en-US" altLang="zh-CN"/>
              <a:t>LinkedList</a:t>
            </a:r>
            <a:r>
              <a:rPr lang="zh-CN" altLang="en-US"/>
              <a:t>数据结构是一种</a:t>
            </a:r>
            <a:r>
              <a:rPr lang="zh-CN" altLang="en-US" b="1"/>
              <a:t>双向</a:t>
            </a:r>
            <a:r>
              <a:rPr lang="zh-CN" altLang="en-US"/>
              <a:t>的链式结构，每一个对象除了数据本身外，还有两个引用，分别指向前一个元素和后一个元素，和数组的顺序存储结构（如：</a:t>
            </a:r>
            <a:r>
              <a:rPr lang="en-US" altLang="zh-CN"/>
              <a:t>ArrayList</a:t>
            </a:r>
            <a:r>
              <a:rPr lang="zh-CN" altLang="en-US"/>
              <a:t>）相比，插入和删除比较方便，但</a:t>
            </a:r>
            <a:r>
              <a:rPr lang="zh-CN" altLang="en-US" b="1">
                <a:solidFill>
                  <a:srgbClr val="FF0000"/>
                </a:solidFill>
              </a:rPr>
              <a:t>速度会慢</a:t>
            </a:r>
            <a:r>
              <a:rPr lang="zh-CN" altLang="en-US"/>
              <a:t>一些。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51203" name="Rectangle 6"/>
          <p:cNvSpPr>
            <a:spLocks noChangeArrowheads="1"/>
          </p:cNvSpPr>
          <p:nvPr/>
        </p:nvSpPr>
        <p:spPr bwMode="auto">
          <a:xfrm>
            <a:off x="536575" y="801688"/>
            <a:ext cx="8205788" cy="58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/>
              <a:t>/*</a:t>
            </a:r>
            <a:r>
              <a:rPr kumimoji="0" lang="zh-CN" altLang="en-US" sz="1800"/>
              <a:t>本实例主要是利用</a:t>
            </a:r>
            <a:r>
              <a:rPr kumimoji="0" lang="en-US" altLang="zh-CN" sz="1800"/>
              <a:t>LinkeList</a:t>
            </a:r>
            <a:r>
              <a:rPr kumimoji="0" lang="zh-CN" altLang="en-US" sz="1800"/>
              <a:t>来实现堆栈数据结构。</a:t>
            </a:r>
          </a:p>
          <a:p>
            <a:r>
              <a:rPr kumimoji="0" lang="zh-CN" altLang="en-US" sz="1800"/>
              <a:t>栈的定义：栈（</a:t>
            </a:r>
            <a:r>
              <a:rPr kumimoji="0" lang="en-US" altLang="zh-CN" sz="1800"/>
              <a:t>Stack</a:t>
            </a:r>
            <a:r>
              <a:rPr kumimoji="0" lang="zh-CN" altLang="en-US" sz="1800"/>
              <a:t>）是限制仅在表的一端进行插入和删除运算的线性表。</a:t>
            </a:r>
          </a:p>
          <a:p>
            <a:r>
              <a:rPr kumimoji="0" lang="zh-CN" altLang="en-US" sz="1800"/>
              <a:t>	</a:t>
            </a:r>
            <a:r>
              <a:rPr kumimoji="0" lang="en-US" altLang="zh-CN" sz="1800"/>
              <a:t>(1)</a:t>
            </a:r>
            <a:r>
              <a:rPr kumimoji="0" lang="zh-CN" altLang="en-US" sz="1800"/>
              <a:t>通常称插入、删除的这一端为栈顶（</a:t>
            </a:r>
            <a:r>
              <a:rPr kumimoji="0" lang="en-US" altLang="zh-CN" sz="1800"/>
              <a:t>Top</a:t>
            </a:r>
            <a:r>
              <a:rPr kumimoji="0" lang="zh-CN" altLang="en-US" sz="1800"/>
              <a:t>），另一端称为栈底（</a:t>
            </a:r>
            <a:r>
              <a:rPr kumimoji="0" lang="en-US" altLang="zh-CN" sz="1800"/>
              <a:t>Bottom</a:t>
            </a:r>
            <a:r>
              <a:rPr kumimoji="0" lang="zh-CN" altLang="en-US" sz="1800"/>
              <a:t>）。</a:t>
            </a:r>
          </a:p>
          <a:p>
            <a:r>
              <a:rPr kumimoji="0" lang="zh-CN" altLang="en-US" sz="1800"/>
              <a:t>	</a:t>
            </a:r>
            <a:r>
              <a:rPr kumimoji="0" lang="en-US" altLang="zh-CN" sz="1800"/>
              <a:t>(2)</a:t>
            </a:r>
            <a:r>
              <a:rPr kumimoji="0" lang="zh-CN" altLang="en-US" sz="1800"/>
              <a:t>当表中没有元素时称为空栈。</a:t>
            </a:r>
          </a:p>
          <a:p>
            <a:r>
              <a:rPr kumimoji="0" lang="zh-CN" altLang="en-US" sz="1800"/>
              <a:t>	</a:t>
            </a:r>
            <a:r>
              <a:rPr kumimoji="0" lang="en-US" altLang="zh-CN" sz="1800"/>
              <a:t>(3)</a:t>
            </a:r>
            <a:r>
              <a:rPr kumimoji="0" lang="zh-CN" altLang="en-US" sz="1800"/>
              <a:t>栈为后进先出（</a:t>
            </a:r>
            <a:r>
              <a:rPr kumimoji="0" lang="en-US" altLang="zh-CN" sz="1800"/>
              <a:t>Last In First Out</a:t>
            </a:r>
            <a:r>
              <a:rPr kumimoji="0" lang="zh-CN" altLang="en-US" sz="1800"/>
              <a:t>）的线性表，简称为</a:t>
            </a:r>
            <a:r>
              <a:rPr kumimoji="0" lang="en-US" altLang="zh-CN" sz="1800"/>
              <a:t>LIFO</a:t>
            </a:r>
            <a:r>
              <a:rPr kumimoji="0" lang="zh-CN" altLang="en-US" sz="1800"/>
              <a:t>表。</a:t>
            </a:r>
          </a:p>
          <a:p>
            <a:r>
              <a:rPr kumimoji="0" lang="zh-CN" altLang="en-US" sz="1800"/>
              <a:t>栈的修改是按后进先出的原则进行。每次删除（退栈）的总是当前栈中</a:t>
            </a:r>
            <a:r>
              <a:rPr kumimoji="0" lang="en-US" altLang="zh-CN" sz="1800"/>
              <a:t>"</a:t>
            </a:r>
            <a:r>
              <a:rPr kumimoji="0" lang="zh-CN" altLang="en-US" sz="1800"/>
              <a:t>最新</a:t>
            </a:r>
            <a:r>
              <a:rPr kumimoji="0" lang="en-US" altLang="zh-CN" sz="1800"/>
              <a:t>"</a:t>
            </a:r>
            <a:r>
              <a:rPr kumimoji="0" lang="zh-CN" altLang="en-US" sz="1800"/>
              <a:t>的元素，即最后插入（进栈）的元素，而最先插入的是被放在栈的底部，要到最后才能删除。*</a:t>
            </a:r>
            <a:r>
              <a:rPr kumimoji="0" lang="en-US" altLang="zh-CN" sz="1800"/>
              <a:t>/</a:t>
            </a:r>
          </a:p>
          <a:p>
            <a:r>
              <a:rPr kumimoji="0" lang="en-US" altLang="zh-CN" sz="1800"/>
              <a:t>import java.util.LinkedList;</a:t>
            </a:r>
          </a:p>
          <a:p>
            <a:r>
              <a:rPr kumimoji="0" lang="en-US" altLang="zh-CN" sz="1800"/>
              <a:t>public class TestStack {	</a:t>
            </a:r>
          </a:p>
          <a:p>
            <a:pPr lvl="1"/>
            <a:r>
              <a:rPr kumimoji="0" lang="en-US" altLang="zh-CN" sz="1800"/>
              <a:t>LinkedList linkList = new LinkedList&lt;Object&gt;();</a:t>
            </a:r>
          </a:p>
          <a:p>
            <a:pPr lvl="1"/>
            <a:r>
              <a:rPr kumimoji="0" lang="en-US" altLang="zh-CN" sz="1800"/>
              <a:t>public void push(Object obj) {</a:t>
            </a:r>
          </a:p>
          <a:p>
            <a:pPr lvl="1"/>
            <a:r>
              <a:rPr kumimoji="0" lang="en-US" altLang="zh-CN" sz="1800"/>
              <a:t>	linkList.addFirst(obj);</a:t>
            </a:r>
          </a:p>
          <a:p>
            <a:pPr lvl="1"/>
            <a:r>
              <a:rPr kumimoji="0" lang="en-US" altLang="zh-CN" sz="1800"/>
              <a:t>}</a:t>
            </a:r>
          </a:p>
          <a:p>
            <a:pPr lvl="1"/>
            <a:r>
              <a:rPr kumimoji="0" lang="en-US" altLang="zh-CN" sz="1800"/>
              <a:t>public boolean isEmpty() {</a:t>
            </a:r>
          </a:p>
          <a:p>
            <a:pPr lvl="1"/>
            <a:r>
              <a:rPr kumimoji="0" lang="en-US" altLang="zh-CN" sz="1800"/>
              <a:t>	return linkList.isEmpty();</a:t>
            </a:r>
          </a:p>
          <a:p>
            <a:pPr lvl="1"/>
            <a:r>
              <a:rPr kumimoji="0" lang="en-US" altLang="zh-CN" sz="1800"/>
              <a:t>}</a:t>
            </a:r>
          </a:p>
          <a:p>
            <a:pPr lvl="1"/>
            <a:r>
              <a:rPr kumimoji="0" lang="en-US" altLang="zh-CN" sz="1800"/>
              <a:t>public void clear() {</a:t>
            </a:r>
          </a:p>
          <a:p>
            <a:pPr lvl="1"/>
            <a:r>
              <a:rPr kumimoji="0" lang="en-US" altLang="zh-CN" sz="1800"/>
              <a:t>	linkList.clear();</a:t>
            </a:r>
          </a:p>
          <a:p>
            <a:pPr lvl="1"/>
            <a:r>
              <a:rPr kumimoji="0" lang="en-US" altLang="zh-CN" sz="18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6.2.1</a:t>
            </a:r>
            <a:r>
              <a:rPr lang="zh-CN" altLang="en-US"/>
              <a:t>、</a:t>
            </a:r>
            <a:r>
              <a:rPr lang="en-US" altLang="zh-CN"/>
              <a:t>Object</a:t>
            </a:r>
            <a:r>
              <a:rPr lang="zh-CN" altLang="en-US"/>
              <a:t>类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427038" y="831850"/>
            <a:ext cx="8207375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0850" indent="-450850">
              <a:buFont typeface="Symbol" pitchFamily="18" charset="2"/>
              <a:buChar char="¾"/>
              <a:tabLst>
                <a:tab pos="450850" algn="l"/>
              </a:tabLst>
            </a:pPr>
            <a:r>
              <a:rPr lang="en-US" altLang="zh-CN"/>
              <a:t>Object</a:t>
            </a:r>
            <a:r>
              <a:rPr lang="zh-CN" altLang="en-US"/>
              <a:t>类是</a:t>
            </a:r>
            <a:r>
              <a:rPr lang="en-US" altLang="zh-CN"/>
              <a:t>Java</a:t>
            </a:r>
            <a:r>
              <a:rPr lang="zh-CN" altLang="en-US"/>
              <a:t>程序中所有类的直接或间接父类，处在类的最高层次。</a:t>
            </a:r>
          </a:p>
          <a:p>
            <a:pPr marL="450850" indent="-450850">
              <a:buFont typeface="Symbol" pitchFamily="18" charset="2"/>
              <a:buChar char="¾"/>
              <a:tabLst>
                <a:tab pos="450850" algn="l"/>
              </a:tabLst>
            </a:pPr>
            <a:r>
              <a:rPr lang="zh-CN" altLang="en-US"/>
              <a:t>一个类在声明时若不包含关键字</a:t>
            </a:r>
            <a:r>
              <a:rPr lang="en-US" altLang="zh-CN"/>
              <a:t>extends</a:t>
            </a:r>
            <a:r>
              <a:rPr lang="zh-CN" altLang="en-US"/>
              <a:t>，系统就会默认该类直接继承</a:t>
            </a:r>
            <a:r>
              <a:rPr lang="en-US" altLang="zh-CN"/>
              <a:t>Object</a:t>
            </a:r>
            <a:r>
              <a:rPr lang="zh-CN" altLang="en-US"/>
              <a:t>类。</a:t>
            </a:r>
          </a:p>
          <a:p>
            <a:pPr marL="450850" indent="-450850">
              <a:buFont typeface="Symbol" pitchFamily="18" charset="2"/>
              <a:buNone/>
              <a:tabLst>
                <a:tab pos="450850" algn="l"/>
              </a:tabLst>
            </a:pPr>
            <a:r>
              <a:rPr lang="zh-CN" altLang="en-US"/>
              <a:t>	例如：</a:t>
            </a:r>
          </a:p>
          <a:p>
            <a:pPr marL="450850" indent="-450850">
              <a:buFont typeface="Symbol" pitchFamily="18" charset="2"/>
              <a:buNone/>
              <a:tabLst>
                <a:tab pos="450850" algn="l"/>
              </a:tabLst>
            </a:pPr>
            <a:r>
              <a:rPr lang="zh-CN" altLang="en-US"/>
              <a:t>		</a:t>
            </a:r>
            <a:r>
              <a:rPr lang="en-US" altLang="zh-CN"/>
              <a:t>class MyObject{</a:t>
            </a:r>
          </a:p>
          <a:p>
            <a:pPr marL="450850" indent="-450850">
              <a:buFont typeface="Symbol" pitchFamily="18" charset="2"/>
              <a:buNone/>
              <a:tabLst>
                <a:tab pos="450850" algn="l"/>
              </a:tabLst>
            </a:pPr>
            <a:r>
              <a:rPr lang="en-US" altLang="zh-CN"/>
              <a:t>			…</a:t>
            </a:r>
          </a:p>
          <a:p>
            <a:pPr marL="450850" indent="-450850">
              <a:buFont typeface="Symbol" pitchFamily="18" charset="2"/>
              <a:buNone/>
              <a:tabLst>
                <a:tab pos="450850" algn="l"/>
              </a:tabLst>
            </a:pPr>
            <a:r>
              <a:rPr lang="en-US" altLang="zh-CN"/>
              <a:t>		}</a:t>
            </a:r>
          </a:p>
          <a:p>
            <a:pPr marL="450850" indent="-450850">
              <a:buFont typeface="Symbol" pitchFamily="18" charset="2"/>
              <a:buNone/>
              <a:tabLst>
                <a:tab pos="450850" algn="l"/>
              </a:tabLst>
            </a:pPr>
            <a:r>
              <a:rPr lang="en-US" altLang="zh-CN"/>
              <a:t>	MyObject</a:t>
            </a:r>
            <a:r>
              <a:rPr lang="zh-CN" altLang="en-US"/>
              <a:t>类没有使用</a:t>
            </a:r>
            <a:r>
              <a:rPr lang="en-US" altLang="zh-CN"/>
              <a:t>extends</a:t>
            </a:r>
            <a:r>
              <a:rPr lang="zh-CN" altLang="en-US"/>
              <a:t>，则其父类为</a:t>
            </a:r>
            <a:r>
              <a:rPr lang="en-US" altLang="zh-CN"/>
              <a:t>Object</a:t>
            </a:r>
            <a:r>
              <a:rPr lang="zh-CN" altLang="en-US"/>
              <a:t>类。</a:t>
            </a:r>
          </a:p>
          <a:p>
            <a:pPr marL="450850" indent="-450850">
              <a:buFont typeface="Symbol" pitchFamily="18" charset="2"/>
              <a:buChar char="¾"/>
              <a:tabLst>
                <a:tab pos="450850" algn="l"/>
              </a:tabLst>
            </a:pPr>
            <a:r>
              <a:rPr lang="en-US" altLang="zh-CN" b="1">
                <a:solidFill>
                  <a:srgbClr val="FF0000"/>
                </a:solidFill>
              </a:rPr>
              <a:t>Object</a:t>
            </a:r>
            <a:r>
              <a:rPr lang="zh-CN" altLang="en-US" b="1">
                <a:solidFill>
                  <a:srgbClr val="FF0000"/>
                </a:solidFill>
              </a:rPr>
              <a:t>类的</a:t>
            </a:r>
            <a:r>
              <a:rPr lang="en-US" altLang="zh-CN" b="1">
                <a:solidFill>
                  <a:srgbClr val="FF0000"/>
                </a:solidFill>
              </a:rPr>
              <a:t>equals()</a:t>
            </a:r>
            <a:r>
              <a:rPr lang="zh-CN" altLang="en-US" b="1">
                <a:solidFill>
                  <a:srgbClr val="FF0000"/>
                </a:solidFill>
              </a:rPr>
              <a:t>方法采用的是</a:t>
            </a:r>
            <a:r>
              <a:rPr lang="en-US" altLang="zh-CN" b="1">
                <a:solidFill>
                  <a:srgbClr val="FF0000"/>
                </a:solidFill>
              </a:rPr>
              <a:t>==</a:t>
            </a:r>
            <a:r>
              <a:rPr lang="zh-CN" altLang="en-US" b="1">
                <a:solidFill>
                  <a:srgbClr val="FF0000"/>
                </a:solidFill>
              </a:rPr>
              <a:t>运算比较，也就是只有两个引用变量指向同一对象时才相等，即对于任何非空引用值 </a:t>
            </a:r>
            <a:r>
              <a:rPr lang="en-US" altLang="zh-CN" b="1">
                <a:solidFill>
                  <a:srgbClr val="FF0000"/>
                </a:solidFill>
              </a:rPr>
              <a:t>x </a:t>
            </a:r>
            <a:r>
              <a:rPr lang="zh-CN" altLang="en-US" b="1">
                <a:solidFill>
                  <a:srgbClr val="FF0000"/>
                </a:solidFill>
              </a:rPr>
              <a:t>和 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zh-CN" altLang="en-US" b="1">
                <a:solidFill>
                  <a:srgbClr val="FF0000"/>
                </a:solidFill>
              </a:rPr>
              <a:t>，当且仅当 </a:t>
            </a:r>
            <a:r>
              <a:rPr lang="en-US" altLang="zh-CN" b="1">
                <a:solidFill>
                  <a:srgbClr val="FF0000"/>
                </a:solidFill>
              </a:rPr>
              <a:t>x </a:t>
            </a:r>
            <a:r>
              <a:rPr lang="zh-CN" altLang="en-US" b="1">
                <a:solidFill>
                  <a:srgbClr val="FF0000"/>
                </a:solidFill>
              </a:rPr>
              <a:t>和 </a:t>
            </a:r>
            <a:r>
              <a:rPr lang="en-US" altLang="zh-CN" b="1">
                <a:solidFill>
                  <a:srgbClr val="FF0000"/>
                </a:solidFill>
              </a:rPr>
              <a:t>y </a:t>
            </a:r>
            <a:r>
              <a:rPr lang="zh-CN" altLang="en-US" b="1">
                <a:solidFill>
                  <a:srgbClr val="FF0000"/>
                </a:solidFill>
              </a:rPr>
              <a:t>引用同一个对象时，此方法才返回 </a:t>
            </a:r>
            <a:r>
              <a:rPr lang="en-US" altLang="zh-CN" b="1">
                <a:solidFill>
                  <a:srgbClr val="FF0000"/>
                </a:solidFill>
              </a:rPr>
              <a:t>true</a:t>
            </a:r>
            <a:r>
              <a:rPr lang="zh-CN" altLang="en-US" b="1">
                <a:solidFill>
                  <a:srgbClr val="FF0000"/>
                </a:solidFill>
              </a:rPr>
              <a:t>。</a:t>
            </a:r>
          </a:p>
          <a:p>
            <a:pPr marL="450850" indent="-450850">
              <a:buFont typeface="Symbol" pitchFamily="18" charset="2"/>
              <a:buChar char="¾"/>
              <a:tabLst>
                <a:tab pos="450850" algn="l"/>
              </a:tabLst>
            </a:pPr>
            <a:r>
              <a:rPr lang="en-US" altLang="zh-CN"/>
              <a:t>Object</a:t>
            </a:r>
            <a:r>
              <a:rPr lang="zh-CN" altLang="en-US"/>
              <a:t>类的</a:t>
            </a:r>
            <a:r>
              <a:rPr lang="en-US" altLang="zh-CN"/>
              <a:t>toString()</a:t>
            </a:r>
            <a:r>
              <a:rPr lang="zh-CN" altLang="en-US"/>
              <a:t>方法是返回对象的描述信息，在</a:t>
            </a:r>
            <a:r>
              <a:rPr lang="en-US" altLang="zh-CN"/>
              <a:t>Object</a:t>
            </a:r>
            <a:r>
              <a:rPr lang="zh-CN" altLang="en-US"/>
              <a:t>类中该方法返回对象的类名及对象引用地址。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36575" y="901700"/>
            <a:ext cx="69119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dirty="0"/>
              <a:t>          //</a:t>
            </a:r>
            <a:r>
              <a:rPr kumimoji="0" lang="zh-CN" altLang="en-US" sz="1800" dirty="0"/>
              <a:t>移除并返回此列表的第一个元素</a:t>
            </a:r>
          </a:p>
          <a:p>
            <a:pPr lvl="1"/>
            <a:r>
              <a:rPr kumimoji="0" lang="en-US" altLang="zh-CN" sz="1800" dirty="0"/>
              <a:t>public Object pop() {</a:t>
            </a:r>
          </a:p>
          <a:p>
            <a:pPr lvl="2"/>
            <a:r>
              <a:rPr kumimoji="0" lang="en-US" altLang="zh-CN" sz="1800" dirty="0"/>
              <a:t>if (!</a:t>
            </a:r>
            <a:r>
              <a:rPr kumimoji="0" lang="en-US" altLang="zh-CN" sz="1800" dirty="0" err="1"/>
              <a:t>linkList.isEmpty</a:t>
            </a:r>
            <a:r>
              <a:rPr kumimoji="0" lang="en-US" altLang="zh-CN" sz="1800" dirty="0"/>
              <a:t>()) {</a:t>
            </a:r>
          </a:p>
          <a:p>
            <a:pPr lvl="2"/>
            <a:r>
              <a:rPr kumimoji="0" lang="en-US" altLang="zh-CN" sz="1800" dirty="0"/>
              <a:t>	return </a:t>
            </a:r>
            <a:r>
              <a:rPr kumimoji="0" lang="en-US" altLang="zh-CN" sz="1800" dirty="0" err="1"/>
              <a:t>linkList.removeFirst</a:t>
            </a:r>
            <a:r>
              <a:rPr kumimoji="0" lang="en-US" altLang="zh-CN" sz="1800" dirty="0"/>
              <a:t>(); }</a:t>
            </a:r>
          </a:p>
          <a:p>
            <a:pPr lvl="2"/>
            <a:r>
              <a:rPr kumimoji="0" lang="en-US" altLang="zh-CN" sz="1800" dirty="0"/>
              <a:t>return "</a:t>
            </a:r>
            <a:r>
              <a:rPr kumimoji="0" lang="zh-CN" altLang="en-US" sz="1800" dirty="0"/>
              <a:t>栈内无元素</a:t>
            </a:r>
            <a:r>
              <a:rPr kumimoji="0" lang="en-US" altLang="zh-CN" sz="1800" dirty="0"/>
              <a:t>";</a:t>
            </a:r>
          </a:p>
          <a:p>
            <a:pPr lvl="1"/>
            <a:r>
              <a:rPr kumimoji="0" lang="en-US" altLang="zh-CN" sz="1800" dirty="0"/>
              <a:t>}</a:t>
            </a:r>
          </a:p>
          <a:p>
            <a:pPr lvl="1"/>
            <a:r>
              <a:rPr kumimoji="0" lang="en-US" altLang="zh-CN" sz="1800" dirty="0"/>
              <a:t>public </a:t>
            </a:r>
            <a:r>
              <a:rPr kumimoji="0" lang="en-US" altLang="zh-CN" sz="1800" dirty="0" err="1"/>
              <a:t>int</a:t>
            </a:r>
            <a:r>
              <a:rPr kumimoji="0" lang="en-US" altLang="zh-CN" sz="1800" dirty="0"/>
              <a:t> </a:t>
            </a:r>
            <a:r>
              <a:rPr kumimoji="0" lang="en-US" altLang="zh-CN" sz="1800" dirty="0" err="1"/>
              <a:t>getSize</a:t>
            </a:r>
            <a:r>
              <a:rPr kumimoji="0" lang="en-US" altLang="zh-CN" sz="1800" dirty="0"/>
              <a:t>() {</a:t>
            </a:r>
          </a:p>
          <a:p>
            <a:pPr lvl="1"/>
            <a:r>
              <a:rPr kumimoji="0" lang="en-US" altLang="zh-CN" sz="1800" dirty="0"/>
              <a:t>	return </a:t>
            </a:r>
            <a:r>
              <a:rPr kumimoji="0" lang="en-US" altLang="zh-CN" sz="1800" dirty="0" err="1"/>
              <a:t>linkList.size</a:t>
            </a:r>
            <a:r>
              <a:rPr kumimoji="0" lang="en-US" altLang="zh-CN" sz="1800" dirty="0"/>
              <a:t>();</a:t>
            </a:r>
          </a:p>
          <a:p>
            <a:pPr lvl="1"/>
            <a:r>
              <a:rPr kumimoji="0" lang="en-US" altLang="zh-CN" sz="1800" dirty="0"/>
              <a:t>}</a:t>
            </a:r>
          </a:p>
          <a:p>
            <a:pPr lvl="1"/>
            <a:r>
              <a:rPr kumimoji="0" lang="en-US" altLang="zh-CN" sz="1800" dirty="0"/>
              <a:t>public static void main(String[] </a:t>
            </a:r>
            <a:r>
              <a:rPr kumimoji="0" lang="en-US" altLang="zh-CN" sz="1800" dirty="0" err="1"/>
              <a:t>args</a:t>
            </a:r>
            <a:r>
              <a:rPr kumimoji="0" lang="en-US" altLang="zh-CN" sz="1800" dirty="0"/>
              <a:t>) {</a:t>
            </a:r>
          </a:p>
          <a:p>
            <a:pPr lvl="2"/>
            <a:r>
              <a:rPr kumimoji="0" lang="en-US" altLang="zh-CN" sz="1800" dirty="0" err="1"/>
              <a:t>TestStack</a:t>
            </a:r>
            <a:r>
              <a:rPr kumimoji="0" lang="en-US" altLang="zh-CN" sz="1800" dirty="0"/>
              <a:t> </a:t>
            </a:r>
            <a:r>
              <a:rPr kumimoji="0" lang="en-US" altLang="zh-CN" sz="1800" dirty="0" err="1"/>
              <a:t>myStack</a:t>
            </a:r>
            <a:r>
              <a:rPr kumimoji="0" lang="en-US" altLang="zh-CN" sz="1800" dirty="0"/>
              <a:t> = new </a:t>
            </a:r>
            <a:r>
              <a:rPr kumimoji="0" lang="en-US" altLang="zh-CN" sz="1800" dirty="0" err="1"/>
              <a:t>TestStack</a:t>
            </a:r>
            <a:r>
              <a:rPr kumimoji="0" lang="en-US" altLang="zh-CN" sz="1800" dirty="0"/>
              <a:t> ();</a:t>
            </a:r>
          </a:p>
          <a:p>
            <a:pPr lvl="2"/>
            <a:r>
              <a:rPr kumimoji="0" lang="en-US" altLang="zh-CN" sz="1800" dirty="0" err="1"/>
              <a:t>myStack.push</a:t>
            </a:r>
            <a:r>
              <a:rPr kumimoji="0" lang="en-US" altLang="zh-CN" sz="1800" dirty="0"/>
              <a:t>(2);</a:t>
            </a:r>
          </a:p>
          <a:p>
            <a:pPr lvl="2"/>
            <a:r>
              <a:rPr kumimoji="0" lang="en-US" altLang="zh-CN" sz="1800" dirty="0" err="1"/>
              <a:t>myStack.push</a:t>
            </a:r>
            <a:r>
              <a:rPr kumimoji="0" lang="en-US" altLang="zh-CN" sz="1800" dirty="0"/>
              <a:t>(3);</a:t>
            </a:r>
          </a:p>
          <a:p>
            <a:pPr lvl="2"/>
            <a:r>
              <a:rPr kumimoji="0" lang="en-US" altLang="zh-CN" sz="1800" dirty="0" err="1"/>
              <a:t>myStack.push</a:t>
            </a:r>
            <a:r>
              <a:rPr kumimoji="0" lang="en-US" altLang="zh-CN" sz="1800" dirty="0"/>
              <a:t>(4);</a:t>
            </a:r>
          </a:p>
          <a:p>
            <a:pPr lvl="2"/>
            <a:r>
              <a:rPr kumimoji="0" lang="en-US" altLang="zh-CN" sz="1800" dirty="0" err="1"/>
              <a:t>System.out.println</a:t>
            </a:r>
            <a:r>
              <a:rPr kumimoji="0" lang="en-US" altLang="zh-CN" sz="1800" dirty="0"/>
              <a:t>(</a:t>
            </a:r>
            <a:r>
              <a:rPr kumimoji="0" lang="en-US" altLang="zh-CN" sz="1800" dirty="0" err="1"/>
              <a:t>myStack.pop</a:t>
            </a:r>
            <a:r>
              <a:rPr kumimoji="0" lang="en-US" altLang="zh-CN" sz="1800" dirty="0"/>
              <a:t>());//</a:t>
            </a:r>
            <a:r>
              <a:rPr kumimoji="0" lang="zh-CN" altLang="en-US" sz="1800" dirty="0"/>
              <a:t>输出</a:t>
            </a:r>
            <a:r>
              <a:rPr kumimoji="0" lang="en-US" altLang="zh-CN" sz="1800" dirty="0"/>
              <a:t>4</a:t>
            </a:r>
          </a:p>
          <a:p>
            <a:pPr lvl="2"/>
            <a:r>
              <a:rPr kumimoji="0" lang="en-US" altLang="zh-CN" sz="1800" dirty="0" err="1"/>
              <a:t>System.out.println</a:t>
            </a:r>
            <a:r>
              <a:rPr kumimoji="0" lang="en-US" altLang="zh-CN" sz="1800" dirty="0"/>
              <a:t>(</a:t>
            </a:r>
            <a:r>
              <a:rPr kumimoji="0" lang="en-US" altLang="zh-CN" sz="1800" dirty="0" err="1"/>
              <a:t>myStack.pop</a:t>
            </a:r>
            <a:r>
              <a:rPr kumimoji="0" lang="en-US" altLang="zh-CN" sz="1800" dirty="0"/>
              <a:t>());//</a:t>
            </a:r>
            <a:r>
              <a:rPr kumimoji="0" lang="zh-CN" altLang="en-US" sz="1800" dirty="0"/>
              <a:t>输出</a:t>
            </a:r>
            <a:r>
              <a:rPr kumimoji="0" lang="en-US" altLang="zh-CN" sz="1800" dirty="0"/>
              <a:t>3</a:t>
            </a:r>
          </a:p>
          <a:p>
            <a:pPr lvl="1"/>
            <a:r>
              <a:rPr kumimoji="0" lang="en-US" altLang="zh-CN" sz="1800" dirty="0"/>
              <a:t>}</a:t>
            </a:r>
          </a:p>
          <a:p>
            <a:r>
              <a:rPr kumimoji="0"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020763" y="1052513"/>
            <a:ext cx="720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Vector</a:t>
            </a:r>
            <a:r>
              <a:rPr lang="zh-CN" altLang="en-US" sz="2800">
                <a:ea typeface="黑体" pitchFamily="49" charset="-122"/>
              </a:rPr>
              <a:t>类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346200" y="1639888"/>
            <a:ext cx="68484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6088" indent="-446088">
              <a:buFont typeface="Symbol" pitchFamily="18" charset="2"/>
              <a:buChar char="¾"/>
            </a:pPr>
            <a:r>
              <a:rPr lang="zh-CN" altLang="zh-CN"/>
              <a:t>Vector采用</a:t>
            </a:r>
            <a:r>
              <a:rPr lang="zh-CN" altLang="zh-CN" b="1">
                <a:solidFill>
                  <a:srgbClr val="FF0000"/>
                </a:solidFill>
              </a:rPr>
              <a:t>可变体积的数组实现List接口</a:t>
            </a:r>
            <a:r>
              <a:rPr lang="zh-CN" altLang="zh-CN"/>
              <a:t>，可通过索引序号所包含的元素进行访问。Vector实现了可扩展的对象数组，使用向量没有数组的范围限制，可以不断添加元素。但向量中不能存放基本数据类型的数据，加入的数据均为对象。Vector 类提供了实现可增长数组的功能，随着更多元素加入其中，数组变的更大。在删除一些元素之后，数组变小。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6.3.5</a:t>
            </a:r>
            <a:r>
              <a:rPr lang="zh-CN" altLang="en-US"/>
              <a:t>、有序集合：</a:t>
            </a:r>
            <a:r>
              <a:rPr lang="en-US" altLang="zh-CN"/>
              <a:t>List</a:t>
            </a:r>
            <a:r>
              <a:rPr lang="zh-CN" altLang="en-US"/>
              <a:t>接口及其实现类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479425" y="977900"/>
            <a:ext cx="80295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 dirty="0"/>
              <a:t>/*</a:t>
            </a:r>
            <a:r>
              <a:rPr lang="zh-CN" altLang="en-US" sz="1400" dirty="0"/>
              <a:t>演示</a:t>
            </a:r>
            <a:r>
              <a:rPr lang="en-US" altLang="zh-CN" sz="1400" dirty="0"/>
              <a:t>Vector</a:t>
            </a:r>
            <a:r>
              <a:rPr lang="zh-CN" altLang="en-US" sz="1400" dirty="0"/>
              <a:t>的使用。包括</a:t>
            </a:r>
            <a:r>
              <a:rPr lang="en-US" altLang="zh-CN" sz="1400" dirty="0"/>
              <a:t>Vector</a:t>
            </a:r>
            <a:r>
              <a:rPr lang="zh-CN" altLang="en-US" sz="1400" dirty="0"/>
              <a:t>的创建、向</a:t>
            </a:r>
            <a:r>
              <a:rPr lang="en-US" altLang="zh-CN" sz="1400" dirty="0"/>
              <a:t>Vector</a:t>
            </a:r>
            <a:r>
              <a:rPr lang="zh-CN" altLang="en-US" sz="1400" dirty="0"/>
              <a:t>中添加元素、从</a:t>
            </a:r>
            <a:r>
              <a:rPr lang="en-US" altLang="zh-CN" sz="1400" dirty="0"/>
              <a:t>Vector</a:t>
            </a:r>
            <a:r>
              <a:rPr lang="zh-CN" altLang="en-US" sz="1400" dirty="0"/>
              <a:t>中删除元素、 统计</a:t>
            </a:r>
            <a:r>
              <a:rPr lang="en-US" altLang="zh-CN" sz="1400" dirty="0"/>
              <a:t>Vector</a:t>
            </a:r>
            <a:r>
              <a:rPr lang="zh-CN" altLang="en-US" sz="1400" dirty="0"/>
              <a:t>中元素的个数和遍历</a:t>
            </a:r>
            <a:r>
              <a:rPr lang="en-US" altLang="zh-CN" sz="1400" dirty="0"/>
              <a:t>Vector</a:t>
            </a:r>
            <a:r>
              <a:rPr lang="zh-CN" altLang="en-US" sz="1400" dirty="0"/>
              <a:t>中的元素。*</a:t>
            </a:r>
            <a:r>
              <a:rPr lang="en-US" altLang="zh-CN" sz="1400" dirty="0"/>
              <a:t>/</a:t>
            </a:r>
          </a:p>
          <a:p>
            <a:r>
              <a:rPr lang="en-US" altLang="zh-CN" sz="1400" b="1" dirty="0">
                <a:solidFill>
                  <a:srgbClr val="FF0000"/>
                </a:solidFill>
              </a:rPr>
              <a:t>import </a:t>
            </a:r>
            <a:r>
              <a:rPr lang="en-US" altLang="zh-CN" sz="1400" b="1" dirty="0" err="1">
                <a:solidFill>
                  <a:srgbClr val="FF0000"/>
                </a:solidFill>
              </a:rPr>
              <a:t>java.util</a:t>
            </a:r>
            <a:r>
              <a:rPr lang="en-US" altLang="zh-CN" sz="1400" b="1" dirty="0">
                <a:solidFill>
                  <a:srgbClr val="FF0000"/>
                </a:solidFill>
              </a:rPr>
              <a:t>.*;</a:t>
            </a:r>
          </a:p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TestVector</a:t>
            </a:r>
            <a:r>
              <a:rPr lang="en-US" altLang="zh-CN" sz="1400" dirty="0"/>
              <a:t> {</a:t>
            </a:r>
          </a:p>
          <a:p>
            <a:pPr lvl="1"/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){</a:t>
            </a:r>
          </a:p>
          <a:p>
            <a:pPr lvl="2"/>
            <a:r>
              <a:rPr lang="en-US" altLang="zh-CN" sz="1400" dirty="0"/>
              <a:t>//</a:t>
            </a:r>
            <a:r>
              <a:rPr lang="zh-CN" altLang="en-US" sz="1400" dirty="0"/>
              <a:t>使用</a:t>
            </a:r>
            <a:r>
              <a:rPr lang="en-US" altLang="zh-CN" sz="1400" dirty="0"/>
              <a:t>Vector</a:t>
            </a:r>
            <a:r>
              <a:rPr lang="zh-CN" altLang="en-US" sz="1400" dirty="0"/>
              <a:t>的构造方法创建</a:t>
            </a:r>
          </a:p>
          <a:p>
            <a:pPr lvl="2"/>
            <a:r>
              <a:rPr lang="en-US" altLang="zh-CN" sz="1400" dirty="0"/>
              <a:t>Vector v = new Vector(4);</a:t>
            </a:r>
          </a:p>
          <a:p>
            <a:pPr lvl="2"/>
            <a:r>
              <a:rPr lang="en-US" altLang="zh-CN" sz="1400" dirty="0"/>
              <a:t>//</a:t>
            </a:r>
            <a:r>
              <a:rPr lang="zh-CN" altLang="en-US" sz="1400" dirty="0"/>
              <a:t>向</a:t>
            </a:r>
            <a:r>
              <a:rPr lang="en-US" altLang="zh-CN" sz="1400" dirty="0"/>
              <a:t>Vector</a:t>
            </a:r>
            <a:r>
              <a:rPr lang="zh-CN" altLang="en-US" sz="1400" dirty="0"/>
              <a:t>中添加元素</a:t>
            </a:r>
            <a:r>
              <a:rPr lang="en-US" altLang="zh-CN" sz="1400" dirty="0"/>
              <a:t>: </a:t>
            </a:r>
            <a:r>
              <a:rPr lang="zh-CN" altLang="en-US" sz="1400" dirty="0"/>
              <a:t>使用</a:t>
            </a:r>
            <a:r>
              <a:rPr lang="en-US" altLang="zh-CN" sz="1400" dirty="0"/>
              <a:t>add</a:t>
            </a:r>
            <a:r>
              <a:rPr lang="zh-CN" altLang="en-US" sz="1400" dirty="0"/>
              <a:t>方法直接添加元素</a:t>
            </a:r>
          </a:p>
          <a:p>
            <a:pPr lvl="2"/>
            <a:r>
              <a:rPr lang="en-US" altLang="zh-CN" sz="1400" dirty="0" err="1"/>
              <a:t>v.add</a:t>
            </a:r>
            <a:r>
              <a:rPr lang="en-US" altLang="zh-CN" sz="1400" dirty="0"/>
              <a:t>("Test0");</a:t>
            </a:r>
          </a:p>
          <a:p>
            <a:pPr lvl="2"/>
            <a:r>
              <a:rPr lang="en-US" altLang="zh-CN" sz="1400" dirty="0" err="1"/>
              <a:t>v.add</a:t>
            </a:r>
            <a:r>
              <a:rPr lang="en-US" altLang="zh-CN" sz="1400" dirty="0"/>
              <a:t>("Test1");</a:t>
            </a:r>
          </a:p>
          <a:p>
            <a:pPr lvl="2"/>
            <a:r>
              <a:rPr lang="en-US" altLang="zh-CN" sz="1400" dirty="0" err="1"/>
              <a:t>v.add</a:t>
            </a:r>
            <a:r>
              <a:rPr lang="en-US" altLang="zh-CN" sz="1400" dirty="0"/>
              <a:t>("Test0");</a:t>
            </a:r>
          </a:p>
          <a:p>
            <a:pPr lvl="2"/>
            <a:r>
              <a:rPr lang="en-US" altLang="zh-CN" sz="1400" dirty="0" err="1"/>
              <a:t>v.add</a:t>
            </a:r>
            <a:r>
              <a:rPr lang="en-US" altLang="zh-CN" sz="1400" dirty="0"/>
              <a:t>("Test2");</a:t>
            </a:r>
          </a:p>
          <a:p>
            <a:pPr lvl="2"/>
            <a:r>
              <a:rPr lang="en-US" altLang="zh-CN" sz="1400" dirty="0" err="1"/>
              <a:t>v.add</a:t>
            </a:r>
            <a:r>
              <a:rPr lang="en-US" altLang="zh-CN" sz="1400" dirty="0"/>
              <a:t>("Test2");</a:t>
            </a:r>
          </a:p>
          <a:p>
            <a:pPr lvl="2"/>
            <a:r>
              <a:rPr lang="en-US" altLang="zh-CN" sz="1400" dirty="0"/>
              <a:t>//</a:t>
            </a:r>
            <a:r>
              <a:rPr lang="zh-CN" altLang="en-US" sz="1400" dirty="0"/>
              <a:t>从</a:t>
            </a:r>
            <a:r>
              <a:rPr lang="en-US" altLang="zh-CN" sz="1400" dirty="0"/>
              <a:t>Vector</a:t>
            </a:r>
            <a:r>
              <a:rPr lang="zh-CN" altLang="en-US" sz="1400" dirty="0"/>
              <a:t>中删除元素</a:t>
            </a:r>
          </a:p>
          <a:p>
            <a:pPr lvl="2"/>
            <a:r>
              <a:rPr lang="en-US" altLang="zh-CN" sz="1400" dirty="0" err="1"/>
              <a:t>v.remove</a:t>
            </a:r>
            <a:r>
              <a:rPr lang="en-US" altLang="zh-CN" sz="1400" dirty="0"/>
              <a:t>("Test0"); //</a:t>
            </a:r>
            <a:r>
              <a:rPr lang="zh-CN" altLang="en-US" sz="1400" dirty="0"/>
              <a:t>删除指定内容的元素</a:t>
            </a:r>
          </a:p>
          <a:p>
            <a:pPr lvl="2"/>
            <a:r>
              <a:rPr lang="en-US" altLang="zh-CN" sz="1400" dirty="0" err="1"/>
              <a:t>v.remove</a:t>
            </a:r>
            <a:r>
              <a:rPr lang="en-US" altLang="zh-CN" sz="1400" dirty="0"/>
              <a:t>(0);       //</a:t>
            </a:r>
            <a:r>
              <a:rPr lang="zh-CN" altLang="en-US" sz="1400" dirty="0"/>
              <a:t>按照索引号删除元素</a:t>
            </a:r>
          </a:p>
          <a:p>
            <a:pPr lvl="2"/>
            <a:endParaRPr lang="zh-CN" altLang="en-US" sz="1400" dirty="0"/>
          </a:p>
          <a:p>
            <a:pPr lvl="2"/>
            <a:r>
              <a:rPr lang="en-US" altLang="zh-CN" sz="1400" dirty="0" err="1"/>
              <a:t>int</a:t>
            </a:r>
            <a:r>
              <a:rPr lang="en-US" altLang="zh-CN" sz="1400" dirty="0"/>
              <a:t> size = </a:t>
            </a:r>
            <a:r>
              <a:rPr lang="en-US" altLang="zh-CN" sz="1400" dirty="0" err="1"/>
              <a:t>v.size</a:t>
            </a:r>
            <a:r>
              <a:rPr lang="en-US" altLang="zh-CN" sz="1400" dirty="0"/>
              <a:t>();//</a:t>
            </a:r>
            <a:r>
              <a:rPr lang="zh-CN" altLang="en-US" sz="1400" dirty="0"/>
              <a:t>获得</a:t>
            </a:r>
            <a:r>
              <a:rPr lang="en-US" altLang="zh-CN" sz="1400" dirty="0"/>
              <a:t>Vector</a:t>
            </a:r>
            <a:r>
              <a:rPr lang="zh-CN" altLang="en-US" sz="1400" dirty="0"/>
              <a:t>中已有元素的个数</a:t>
            </a:r>
          </a:p>
          <a:p>
            <a:pPr lvl="2"/>
            <a:r>
              <a:rPr lang="en-US" altLang="zh-CN" sz="1400" dirty="0" err="1"/>
              <a:t>System.out.println</a:t>
            </a:r>
            <a:r>
              <a:rPr lang="en-US" altLang="zh-CN" sz="1400" dirty="0"/>
              <a:t>("size:" + size);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size:3</a:t>
            </a:r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/>
              <a:t>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0;i &lt; </a:t>
            </a:r>
            <a:r>
              <a:rPr lang="en-US" altLang="zh-CN" sz="1400" dirty="0" err="1"/>
              <a:t>size;i</a:t>
            </a:r>
            <a:r>
              <a:rPr lang="en-US" altLang="zh-CN" sz="1400" dirty="0"/>
              <a:t>++){//</a:t>
            </a:r>
            <a:r>
              <a:rPr lang="zh-CN" altLang="en-US" sz="1400" dirty="0"/>
              <a:t>遍历</a:t>
            </a:r>
            <a:r>
              <a:rPr lang="en-US" altLang="zh-CN" sz="1400" dirty="0"/>
              <a:t>Vector</a:t>
            </a:r>
            <a:r>
              <a:rPr lang="zh-CN" altLang="en-US" sz="1400" dirty="0"/>
              <a:t>中的元素</a:t>
            </a:r>
          </a:p>
          <a:p>
            <a:pPr lvl="2"/>
            <a:r>
              <a:rPr lang="zh-CN" altLang="en-US" sz="1400" dirty="0"/>
              <a:t>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v.get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));</a:t>
            </a:r>
          </a:p>
          <a:p>
            <a:pPr lvl="2"/>
            <a:r>
              <a:rPr lang="en-US" altLang="zh-CN" sz="1400" dirty="0"/>
              <a:t>}</a:t>
            </a:r>
          </a:p>
          <a:p>
            <a:pPr lvl="1"/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6.3.6</a:t>
            </a:r>
            <a:r>
              <a:rPr lang="zh-CN" altLang="en-US"/>
              <a:t>、非重复集合：</a:t>
            </a:r>
            <a:r>
              <a:rPr lang="en-US" altLang="zh-CN"/>
              <a:t>Set</a:t>
            </a:r>
            <a:r>
              <a:rPr lang="zh-CN" altLang="en-US"/>
              <a:t>接口及其实现类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487363" y="815975"/>
            <a:ext cx="8275637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57188">
              <a:buFont typeface="Symbol" pitchFamily="18" charset="2"/>
              <a:buChar char="¾"/>
            </a:pPr>
            <a:r>
              <a:rPr lang="en-US" altLang="zh-CN"/>
              <a:t>Set</a:t>
            </a:r>
            <a:r>
              <a:rPr lang="zh-CN" altLang="en-US"/>
              <a:t>接口表示的集合</a:t>
            </a:r>
            <a:r>
              <a:rPr lang="zh-CN" altLang="en-US" b="1">
                <a:solidFill>
                  <a:srgbClr val="FF0000"/>
                </a:solidFill>
              </a:rPr>
              <a:t>不能包含重复</a:t>
            </a:r>
            <a:r>
              <a:rPr lang="zh-CN" altLang="en-US"/>
              <a:t>的元素</a:t>
            </a:r>
          </a:p>
          <a:p>
            <a:pPr indent="357188">
              <a:buFont typeface="Symbol" pitchFamily="18" charset="2"/>
              <a:buChar char="¾"/>
            </a:pPr>
            <a:endParaRPr lang="zh-CN" altLang="en-US"/>
          </a:p>
          <a:p>
            <a:pPr indent="357188">
              <a:buFont typeface="Symbol" pitchFamily="18" charset="2"/>
              <a:buChar char="¾"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interface Set </a:t>
            </a:r>
            <a:r>
              <a:rPr lang="en-US" altLang="zh-CN"/>
              <a:t>extends Collection {    </a:t>
            </a:r>
          </a:p>
          <a:p>
            <a:pPr indent="357188"/>
            <a:r>
              <a:rPr lang="en-US" altLang="zh-CN"/>
              <a:t>	//</a:t>
            </a:r>
            <a:r>
              <a:rPr lang="zh-CN" altLang="en-US"/>
              <a:t>基本的操作</a:t>
            </a:r>
          </a:p>
          <a:p>
            <a:pPr indent="357188"/>
            <a:r>
              <a:rPr lang="zh-CN" altLang="en-US"/>
              <a:t>	</a:t>
            </a:r>
            <a:r>
              <a:rPr lang="en-US" altLang="zh-CN"/>
              <a:t>int size();//</a:t>
            </a:r>
            <a:r>
              <a:rPr lang="zh-CN" altLang="en-US"/>
              <a:t>返回元素个数</a:t>
            </a:r>
          </a:p>
          <a:p>
            <a:pPr indent="357188"/>
            <a:r>
              <a:rPr lang="zh-CN" altLang="en-US"/>
              <a:t>	</a:t>
            </a:r>
            <a:r>
              <a:rPr lang="en-US" altLang="zh-CN"/>
              <a:t>boolean isEmpty();//</a:t>
            </a:r>
            <a:r>
              <a:rPr lang="zh-CN" altLang="en-US"/>
              <a:t>判断集合是否为空</a:t>
            </a:r>
          </a:p>
          <a:p>
            <a:pPr indent="357188"/>
            <a:r>
              <a:rPr lang="zh-CN" altLang="en-US"/>
              <a:t>	</a:t>
            </a:r>
            <a:r>
              <a:rPr lang="en-US" altLang="zh-CN"/>
              <a:t>boolean contains(Object element);//</a:t>
            </a:r>
            <a:r>
              <a:rPr lang="zh-CN" altLang="en-US"/>
              <a:t>是否包含</a:t>
            </a:r>
            <a:r>
              <a:rPr lang="en-US" altLang="zh-CN"/>
              <a:t>element</a:t>
            </a:r>
          </a:p>
          <a:p>
            <a:pPr indent="357188"/>
            <a:r>
              <a:rPr lang="en-US" altLang="zh-CN"/>
              <a:t>	boolean add(Object element);//</a:t>
            </a:r>
            <a:r>
              <a:rPr lang="zh-CN" altLang="en-US"/>
              <a:t>将对象添加到集合尾部</a:t>
            </a:r>
          </a:p>
          <a:p>
            <a:pPr indent="357188"/>
            <a:r>
              <a:rPr lang="zh-CN" altLang="en-US"/>
              <a:t>	</a:t>
            </a:r>
            <a:r>
              <a:rPr lang="en-US" altLang="zh-CN"/>
              <a:t>boolean remove(Object element);//</a:t>
            </a:r>
            <a:r>
              <a:rPr lang="zh-CN" altLang="en-US"/>
              <a:t>将对象从集合中移除</a:t>
            </a:r>
          </a:p>
          <a:p>
            <a:pPr indent="357188"/>
            <a:r>
              <a:rPr lang="zh-CN" altLang="en-US"/>
              <a:t>	</a:t>
            </a:r>
            <a:r>
              <a:rPr lang="en-US" altLang="zh-CN"/>
              <a:t>Iterator iterator();//</a:t>
            </a:r>
            <a:r>
              <a:rPr lang="zh-CN" altLang="en-US"/>
              <a:t>返回一个迭代器</a:t>
            </a:r>
          </a:p>
          <a:p>
            <a:pPr indent="357188"/>
            <a:r>
              <a:rPr lang="zh-CN" altLang="en-US"/>
              <a:t>	</a:t>
            </a:r>
            <a:r>
              <a:rPr lang="en-US" altLang="zh-CN"/>
              <a:t>…</a:t>
            </a:r>
          </a:p>
          <a:p>
            <a:pPr indent="357188"/>
            <a:r>
              <a:rPr lang="en-US" altLang="zh-CN"/>
              <a:t>     } </a:t>
            </a:r>
          </a:p>
          <a:p>
            <a:pPr indent="357188"/>
            <a:endParaRPr lang="en-US" altLang="zh-CN"/>
          </a:p>
          <a:p>
            <a:pPr indent="357188">
              <a:buFont typeface="Symbol" pitchFamily="18" charset="2"/>
              <a:buChar char="¾"/>
            </a:pPr>
            <a:r>
              <a:rPr lang="zh-CN" altLang="en-US"/>
              <a:t>三种实现类：</a:t>
            </a:r>
            <a:r>
              <a:rPr lang="en-US" altLang="zh-CN"/>
              <a:t>HashSet</a:t>
            </a:r>
            <a:r>
              <a:rPr lang="zh-CN" altLang="en-US"/>
              <a:t>类、</a:t>
            </a:r>
            <a:r>
              <a:rPr lang="en-US" altLang="zh-CN"/>
              <a:t>TreeSet</a:t>
            </a:r>
            <a:r>
              <a:rPr lang="zh-CN" altLang="en-US"/>
              <a:t>类和</a:t>
            </a:r>
            <a:r>
              <a:rPr lang="en-US" altLang="zh-CN"/>
              <a:t>LinkedHashSet</a:t>
            </a:r>
            <a:r>
              <a:rPr lang="zh-CN" altLang="en-US"/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6.3.6</a:t>
            </a:r>
            <a:r>
              <a:rPr lang="zh-CN" altLang="en-US"/>
              <a:t>、非重复集合：</a:t>
            </a:r>
            <a:r>
              <a:rPr lang="en-US" altLang="zh-CN"/>
              <a:t>Set</a:t>
            </a:r>
            <a:r>
              <a:rPr lang="zh-CN" altLang="en-US"/>
              <a:t>接口及其实现类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412750" y="809625"/>
            <a:ext cx="76263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/*</a:t>
            </a:r>
            <a:r>
              <a:rPr lang="zh-CN" altLang="en-US" sz="2000" dirty="0"/>
              <a:t>本示例利用</a:t>
            </a:r>
            <a:r>
              <a:rPr lang="en-US" altLang="zh-CN" sz="2000" dirty="0"/>
              <a:t>Set</a:t>
            </a:r>
            <a:r>
              <a:rPr lang="zh-CN" altLang="en-US" sz="2000" dirty="0"/>
              <a:t>找出不同的字符串*</a:t>
            </a:r>
            <a:r>
              <a:rPr lang="en-US" altLang="zh-CN" sz="2000" dirty="0"/>
              <a:t>/</a:t>
            </a:r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.*;</a:t>
            </a:r>
          </a:p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FindDuplicates</a:t>
            </a:r>
            <a:r>
              <a:rPr lang="en-US" altLang="zh-CN" sz="2000" dirty="0"/>
              <a:t> {</a:t>
            </a:r>
          </a:p>
          <a:p>
            <a:pPr lvl="1"/>
            <a:r>
              <a:rPr lang="en-US" altLang="zh-CN" sz="2000" dirty="0"/>
              <a:t>public static void main(String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[]) {</a:t>
            </a:r>
          </a:p>
          <a:p>
            <a:pPr lvl="2"/>
            <a:r>
              <a:rPr lang="en-US" altLang="zh-CN" sz="2000" dirty="0"/>
              <a:t>//</a:t>
            </a:r>
            <a:r>
              <a:rPr lang="zh-CN" altLang="en-US" sz="2000" dirty="0"/>
              <a:t>创建一个</a:t>
            </a:r>
            <a:r>
              <a:rPr lang="en-US" altLang="zh-CN" sz="2000" dirty="0" err="1"/>
              <a:t>HashSet</a:t>
            </a:r>
            <a:r>
              <a:rPr lang="zh-CN" altLang="en-US" sz="2000" dirty="0"/>
              <a:t>对象，缺省的初始容量是</a:t>
            </a:r>
            <a:r>
              <a:rPr lang="en-US" altLang="zh-CN" sz="2000" dirty="0"/>
              <a:t>16</a:t>
            </a:r>
          </a:p>
          <a:p>
            <a:pPr lvl="2"/>
            <a:r>
              <a:rPr lang="en-US" altLang="zh-CN" sz="2000" dirty="0"/>
              <a:t>Set s = new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();</a:t>
            </a:r>
          </a:p>
          <a:p>
            <a:pPr lvl="2"/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args.length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</a:p>
          <a:p>
            <a:pPr lvl="3"/>
            <a:r>
              <a:rPr lang="en-US" altLang="zh-CN" sz="2000" dirty="0"/>
              <a:t>/*</a:t>
            </a:r>
            <a:r>
              <a:rPr lang="zh-CN" altLang="en-US" sz="2000" dirty="0"/>
              <a:t>将命令行中的每个字符串加入到集合</a:t>
            </a:r>
            <a:r>
              <a:rPr lang="en-US" altLang="zh-CN" sz="2000" dirty="0"/>
              <a:t>s</a:t>
            </a:r>
            <a:r>
              <a:rPr lang="zh-CN" altLang="en-US" sz="2000" dirty="0"/>
              <a:t>中，其中重复的字符串将不能加入，并被打印输出。*</a:t>
            </a:r>
            <a:r>
              <a:rPr lang="en-US" altLang="zh-CN" sz="2000" dirty="0"/>
              <a:t>/</a:t>
            </a:r>
          </a:p>
          <a:p>
            <a:pPr lvl="3"/>
            <a:r>
              <a:rPr lang="en-US" altLang="zh-CN" sz="2000" dirty="0"/>
              <a:t>if (!</a:t>
            </a:r>
            <a:r>
              <a:rPr lang="en-US" altLang="zh-CN" sz="2000" dirty="0" err="1"/>
              <a:t>s.add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])) {</a:t>
            </a:r>
          </a:p>
          <a:p>
            <a:pPr lvl="3"/>
            <a:r>
              <a:rPr lang="en-US" altLang="zh-CN" sz="2000" dirty="0"/>
              <a:t>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("</a:t>
            </a:r>
            <a:r>
              <a:rPr lang="zh-CN" altLang="en-US" sz="2000" dirty="0"/>
              <a:t>检测到重复项</a:t>
            </a:r>
            <a:r>
              <a:rPr lang="en-US" altLang="zh-CN" sz="2000" dirty="0"/>
              <a:t>: "+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/>
              <a:t>]);  }</a:t>
            </a:r>
            <a:endParaRPr lang="en-US" altLang="zh-CN" sz="2000" dirty="0"/>
          </a:p>
          <a:p>
            <a:pPr lvl="2"/>
            <a:r>
              <a:rPr lang="en-US" altLang="zh-CN" sz="2000" dirty="0"/>
              <a:t>}</a:t>
            </a:r>
          </a:p>
          <a:p>
            <a:pPr lvl="2"/>
            <a:r>
              <a:rPr lang="en-US" altLang="zh-CN" sz="2000" dirty="0"/>
              <a:t>//</a:t>
            </a:r>
            <a:r>
              <a:rPr lang="zh-CN" altLang="en-US" sz="2000" dirty="0"/>
              <a:t>输出集合</a:t>
            </a:r>
            <a:r>
              <a:rPr lang="en-US" altLang="zh-CN" sz="2000" dirty="0"/>
              <a:t>s</a:t>
            </a:r>
            <a:r>
              <a:rPr lang="zh-CN" altLang="en-US" sz="2000" dirty="0"/>
              <a:t>的元素个数以及集合中的所有元素。</a:t>
            </a:r>
          </a:p>
          <a:p>
            <a:pPr lvl="2"/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s.size</a:t>
            </a:r>
            <a:r>
              <a:rPr lang="en-US" altLang="zh-CN" sz="2000" dirty="0"/>
              <a:t>()+" distinct words detected: "+s); </a:t>
            </a:r>
          </a:p>
          <a:p>
            <a:pPr lvl="1"/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</p:txBody>
      </p:sp>
      <p:pic>
        <p:nvPicPr>
          <p:cNvPr id="281605" name="Picture 5" descr="9HJS%JDS7%J04$1(BR_6S6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5307013"/>
            <a:ext cx="4886325" cy="1127125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6.3.7</a:t>
            </a:r>
            <a:r>
              <a:rPr lang="zh-CN" altLang="en-US"/>
              <a:t>、映射集合：</a:t>
            </a:r>
            <a:r>
              <a:rPr lang="en-US" altLang="zh-CN"/>
              <a:t>Map</a:t>
            </a:r>
            <a:r>
              <a:rPr lang="zh-CN" altLang="en-US"/>
              <a:t>接口与实现类</a:t>
            </a:r>
            <a:r>
              <a:rPr lang="en-US" altLang="zh-CN"/>
              <a:t>TreeMap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487363" y="815975"/>
            <a:ext cx="8275637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57188">
              <a:buFont typeface="Symbol" pitchFamily="18" charset="2"/>
              <a:buChar char="¾"/>
            </a:pPr>
            <a:r>
              <a:rPr lang="en-US" altLang="zh-CN" sz="1800"/>
              <a:t>Map</a:t>
            </a:r>
            <a:r>
              <a:rPr lang="zh-CN" altLang="en-US" sz="1800"/>
              <a:t>集合把键值映射到某个值。</a:t>
            </a:r>
            <a:r>
              <a:rPr lang="zh-CN" altLang="en-US" sz="1800" b="1">
                <a:solidFill>
                  <a:srgbClr val="FF0000"/>
                </a:solidFill>
              </a:rPr>
              <a:t>一个键值最多只能映射一个值</a:t>
            </a:r>
            <a:r>
              <a:rPr lang="zh-CN" altLang="en-US" sz="1800"/>
              <a:t>。</a:t>
            </a:r>
          </a:p>
          <a:p>
            <a:pPr indent="357188">
              <a:buFont typeface="Symbol" pitchFamily="18" charset="2"/>
              <a:buChar char="¾"/>
            </a:pPr>
            <a:endParaRPr lang="zh-CN" altLang="en-US" sz="1800"/>
          </a:p>
          <a:p>
            <a:pPr indent="357188">
              <a:buFont typeface="Symbol" pitchFamily="18" charset="2"/>
              <a:buChar char="¾"/>
            </a:pPr>
            <a:r>
              <a:rPr lang="en-US" altLang="zh-CN" sz="1800"/>
              <a:t>public </a:t>
            </a:r>
            <a:r>
              <a:rPr lang="en-US" altLang="zh-CN" sz="1800" b="1">
                <a:solidFill>
                  <a:srgbClr val="FF0000"/>
                </a:solidFill>
              </a:rPr>
              <a:t>interface Map </a:t>
            </a:r>
            <a:r>
              <a:rPr lang="en-US" altLang="zh-CN" sz="1800"/>
              <a:t>extends Collection {    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//基本操作</a:t>
            </a:r>
          </a:p>
          <a:p>
            <a:pPr indent="357188"/>
            <a:r>
              <a:rPr lang="zh-CN" altLang="en-US" sz="1800"/>
              <a:t>	</a:t>
            </a:r>
            <a:r>
              <a:rPr lang="en-US" altLang="en-US" sz="1800"/>
              <a:t>Object put(Object key, Object value); 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Object get(Object key); 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Object remove(Object key); 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boolean containsKey(Object key); 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boolean containsValue(Object value); 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int size(); 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boolean isEmpty();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//整体批操作</a:t>
            </a:r>
          </a:p>
          <a:p>
            <a:pPr indent="357188"/>
            <a:r>
              <a:rPr lang="zh-CN" altLang="en-US" sz="1800"/>
              <a:t>	</a:t>
            </a:r>
            <a:r>
              <a:rPr lang="en-US" altLang="en-US" sz="1800"/>
              <a:t>void putAll(Map t);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void clear();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//集合视图</a:t>
            </a:r>
          </a:p>
          <a:p>
            <a:pPr indent="357188"/>
            <a:r>
              <a:rPr lang="zh-CN" altLang="en-US" sz="1800"/>
              <a:t>	</a:t>
            </a:r>
            <a:r>
              <a:rPr lang="en-US" altLang="en-US" sz="1800"/>
              <a:t>public Set keySet();</a:t>
            </a:r>
          </a:p>
          <a:p>
            <a:pPr indent="357188"/>
            <a:r>
              <a:rPr lang="en-US" altLang="zh-CN" sz="1800"/>
              <a:t>	</a:t>
            </a:r>
            <a:r>
              <a:rPr lang="en-US" altLang="en-US" sz="1800"/>
              <a:t>public Collection values();</a:t>
            </a:r>
            <a:endParaRPr lang="en-US" altLang="zh-CN" sz="1800"/>
          </a:p>
          <a:p>
            <a:pPr indent="357188"/>
            <a:r>
              <a:rPr lang="en-US" altLang="zh-CN" sz="1800"/>
              <a:t>     } </a:t>
            </a:r>
          </a:p>
          <a:p>
            <a:pPr indent="357188"/>
            <a:endParaRPr lang="en-US" altLang="zh-CN" sz="1800"/>
          </a:p>
          <a:p>
            <a:pPr indent="357188">
              <a:buFont typeface="Symbol" pitchFamily="18" charset="2"/>
              <a:buChar char="¾"/>
            </a:pPr>
            <a:r>
              <a:rPr lang="zh-CN" altLang="en-US" sz="1800"/>
              <a:t>三种实现类：</a:t>
            </a:r>
            <a:r>
              <a:rPr lang="en-US" altLang="zh-CN" sz="1800"/>
              <a:t>HashMap</a:t>
            </a:r>
            <a:r>
              <a:rPr lang="zh-CN" altLang="en-US" sz="1800"/>
              <a:t>、</a:t>
            </a:r>
            <a:r>
              <a:rPr lang="en-US" altLang="zh-CN" sz="1800"/>
              <a:t>Hashtable</a:t>
            </a:r>
            <a:r>
              <a:rPr lang="zh-CN" altLang="en-US" sz="1800"/>
              <a:t>、</a:t>
            </a:r>
            <a:r>
              <a:rPr lang="en-US" altLang="zh-CN" sz="1800" b="1">
                <a:solidFill>
                  <a:srgbClr val="FF0000"/>
                </a:solidFill>
              </a:rPr>
              <a:t>TreeMap</a:t>
            </a:r>
            <a:r>
              <a:rPr lang="zh-CN" altLang="en-US" sz="1800"/>
              <a:t>、</a:t>
            </a:r>
            <a:r>
              <a:rPr lang="en-US" altLang="zh-CN" sz="1800"/>
              <a:t>WeekHashMap</a:t>
            </a:r>
            <a:r>
              <a:rPr lang="zh-CN" altLang="en-US" sz="1800"/>
              <a:t>等类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6.3.7</a:t>
            </a:r>
            <a:r>
              <a:rPr lang="zh-CN" altLang="en-US"/>
              <a:t>、映射集合：</a:t>
            </a:r>
            <a:r>
              <a:rPr lang="en-US" altLang="zh-CN"/>
              <a:t>Map</a:t>
            </a:r>
            <a:r>
              <a:rPr lang="zh-CN" altLang="en-US"/>
              <a:t>接口与实现类</a:t>
            </a:r>
            <a:r>
              <a:rPr lang="en-US" altLang="zh-CN"/>
              <a:t>TreeMap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590550" y="847725"/>
            <a:ext cx="795178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import java.util.*;</a:t>
            </a:r>
          </a:p>
          <a:p>
            <a:r>
              <a:rPr lang="en-US" altLang="zh-CN" sz="1400"/>
              <a:t>public class TestTreeMap{</a:t>
            </a:r>
          </a:p>
          <a:p>
            <a:pPr lvl="1"/>
            <a:r>
              <a:rPr lang="en-US" altLang="zh-CN" sz="1400"/>
              <a:t>public static void main(String[] args) {</a:t>
            </a:r>
          </a:p>
          <a:p>
            <a:pPr lvl="2"/>
            <a:r>
              <a:rPr lang="en-US" altLang="zh-CN" sz="1400"/>
              <a:t>Map map=new HashMap();</a:t>
            </a:r>
          </a:p>
          <a:p>
            <a:pPr lvl="2"/>
            <a:r>
              <a:rPr lang="en-US" altLang="zh-CN" sz="1400"/>
              <a:t>map.put("c", "ccc");</a:t>
            </a:r>
          </a:p>
          <a:p>
            <a:pPr lvl="2"/>
            <a:r>
              <a:rPr lang="en-US" altLang="zh-CN" sz="1400"/>
              <a:t>map.put("a", "aaa");</a:t>
            </a:r>
          </a:p>
          <a:p>
            <a:pPr lvl="2"/>
            <a:r>
              <a:rPr lang="en-US" altLang="zh-CN" sz="1400"/>
              <a:t>map.put("b", "bbb");</a:t>
            </a:r>
          </a:p>
          <a:p>
            <a:pPr lvl="2"/>
            <a:r>
              <a:rPr lang="en-US" altLang="zh-CN" sz="1400"/>
              <a:t>map.put("d", "ddd");</a:t>
            </a:r>
          </a:p>
          <a:p>
            <a:pPr lvl="2"/>
            <a:r>
              <a:rPr lang="en-US" altLang="zh-CN" sz="1400"/>
              <a:t>Iterator iter=map.keySet().iterator();</a:t>
            </a:r>
          </a:p>
          <a:p>
            <a:pPr lvl="2"/>
            <a:r>
              <a:rPr lang="en-US" altLang="zh-CN" sz="1400"/>
              <a:t>while(iter.hasNext()){</a:t>
            </a:r>
          </a:p>
          <a:p>
            <a:pPr lvl="3"/>
            <a:r>
              <a:rPr lang="en-US" altLang="zh-CN" sz="1400"/>
              <a:t>Object key=iter.next();</a:t>
            </a:r>
          </a:p>
          <a:p>
            <a:pPr lvl="3"/>
            <a:r>
              <a:rPr lang="en-US" altLang="zh-CN" sz="1400"/>
              <a:t>System.out.println("map key "+key.toString()+" value="+map.get(key));  </a:t>
            </a:r>
          </a:p>
          <a:p>
            <a:pPr lvl="2"/>
            <a:r>
              <a:rPr lang="en-US" altLang="zh-CN" sz="1400"/>
              <a:t>}</a:t>
            </a:r>
          </a:p>
          <a:p>
            <a:pPr lvl="2"/>
            <a:r>
              <a:rPr lang="en-US" altLang="zh-CN" sz="1400"/>
              <a:t>TreeMap tab=new TreeMap();</a:t>
            </a:r>
          </a:p>
          <a:p>
            <a:pPr lvl="2"/>
            <a:r>
              <a:rPr lang="en-US" altLang="zh-CN" sz="1400"/>
              <a:t>tab.put("a", "aaa");   </a:t>
            </a:r>
          </a:p>
          <a:p>
            <a:pPr lvl="2"/>
            <a:r>
              <a:rPr lang="en-US" altLang="zh-CN" sz="1400"/>
              <a:t>tab.put("c", "ccc");</a:t>
            </a:r>
          </a:p>
          <a:p>
            <a:pPr lvl="2"/>
            <a:r>
              <a:rPr lang="en-US" altLang="zh-CN" sz="1400"/>
              <a:t>tab.put("d", "ddd");</a:t>
            </a:r>
          </a:p>
          <a:p>
            <a:pPr lvl="2"/>
            <a:r>
              <a:rPr lang="en-US" altLang="zh-CN" sz="1400"/>
              <a:t>tab.put("b", "bbb");</a:t>
            </a:r>
          </a:p>
          <a:p>
            <a:pPr lvl="2"/>
            <a:r>
              <a:rPr lang="en-US" altLang="zh-CN" sz="1400"/>
              <a:t>Iterator iter2=tab.keySet().iterator();</a:t>
            </a:r>
          </a:p>
          <a:p>
            <a:pPr lvl="2"/>
            <a:r>
              <a:rPr lang="en-US" altLang="zh-CN" sz="1400"/>
              <a:t>while(iter2.hasNext()){</a:t>
            </a:r>
          </a:p>
          <a:p>
            <a:pPr lvl="3"/>
            <a:r>
              <a:rPr lang="en-US" altLang="zh-CN" sz="1400"/>
              <a:t>Object key=iter2.next();</a:t>
            </a:r>
          </a:p>
          <a:p>
            <a:pPr lvl="3"/>
            <a:r>
              <a:rPr lang="en-US" altLang="zh-CN" sz="1400"/>
              <a:t>System.out.println("tab key "+key.toString()+" value="+tab.get(key)); </a:t>
            </a:r>
          </a:p>
          <a:p>
            <a:pPr lvl="2"/>
            <a:r>
              <a:rPr lang="en-US" altLang="zh-CN" sz="1400"/>
              <a:t>}</a:t>
            </a:r>
          </a:p>
          <a:p>
            <a:pPr lvl="1"/>
            <a:r>
              <a:rPr lang="en-US" altLang="zh-CN" sz="1400"/>
              <a:t>} </a:t>
            </a:r>
          </a:p>
          <a:p>
            <a:r>
              <a:rPr lang="en-US" altLang="zh-CN" sz="1400"/>
              <a:t>}</a:t>
            </a:r>
          </a:p>
        </p:txBody>
      </p:sp>
      <p:pic>
        <p:nvPicPr>
          <p:cNvPr id="283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23"/>
          <a:stretch>
            <a:fillRect/>
          </a:stretch>
        </p:blipFill>
        <p:spPr bwMode="auto">
          <a:xfrm>
            <a:off x="6557963" y="892175"/>
            <a:ext cx="2095500" cy="2322513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6.3.8</a:t>
            </a:r>
            <a:r>
              <a:rPr lang="zh-CN" altLang="en-US"/>
              <a:t>、</a:t>
            </a:r>
            <a:r>
              <a:rPr lang="en-US" altLang="zh-CN"/>
              <a:t>for</a:t>
            </a:r>
            <a:r>
              <a:rPr lang="zh-CN" altLang="en-US"/>
              <a:t>循环简化写法在数组、集合中的应用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020763" y="774700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传统写法</a:t>
            </a:r>
          </a:p>
        </p:txBody>
      </p:sp>
      <p:sp>
        <p:nvSpPr>
          <p:cNvPr id="59396" name="Rectangle 7"/>
          <p:cNvSpPr>
            <a:spLocks noChangeArrowheads="1"/>
          </p:cNvSpPr>
          <p:nvPr/>
        </p:nvSpPr>
        <p:spPr bwMode="auto">
          <a:xfrm>
            <a:off x="452438" y="1212850"/>
            <a:ext cx="83423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int[] integers = {1, 2, 3, 4};//</a:t>
            </a:r>
            <a:r>
              <a:rPr lang="zh-CN" altLang="en-US"/>
              <a:t>建立一个数组</a:t>
            </a:r>
          </a:p>
          <a:p>
            <a:r>
              <a:rPr lang="zh-CN" altLang="en-US"/>
              <a:t>	</a:t>
            </a:r>
            <a:r>
              <a:rPr lang="en-US" altLang="zh-CN"/>
              <a:t>for (int j = 0; j&lt;integers.length; j++){//</a:t>
            </a:r>
            <a:r>
              <a:rPr lang="zh-CN" altLang="en-US"/>
              <a:t>开始遍历</a:t>
            </a:r>
          </a:p>
          <a:p>
            <a:r>
              <a:rPr lang="zh-CN" altLang="en-US"/>
              <a:t>		</a:t>
            </a:r>
            <a:r>
              <a:rPr lang="en-US" altLang="zh-CN"/>
              <a:t>int i = integers[j];</a:t>
            </a:r>
          </a:p>
          <a:p>
            <a:r>
              <a:rPr lang="en-US" altLang="zh-CN"/>
              <a:t>		System.out.println(i);</a:t>
            </a:r>
          </a:p>
          <a:p>
            <a:r>
              <a:rPr lang="en-US" altLang="zh-CN"/>
              <a:t>	}   </a:t>
            </a:r>
          </a:p>
        </p:txBody>
      </p:sp>
      <p:sp>
        <p:nvSpPr>
          <p:cNvPr id="284680" name="Rectangle 8"/>
          <p:cNvSpPr>
            <a:spLocks noChangeArrowheads="1"/>
          </p:cNvSpPr>
          <p:nvPr/>
        </p:nvSpPr>
        <p:spPr bwMode="auto">
          <a:xfrm>
            <a:off x="452438" y="3432175"/>
            <a:ext cx="834231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String[] strings = {"A", "B", "C", "D"};</a:t>
            </a:r>
          </a:p>
          <a:p>
            <a:r>
              <a:rPr lang="en-US" altLang="zh-CN"/>
              <a:t>	Collection stringList =</a:t>
            </a:r>
            <a:r>
              <a:rPr lang="en-US" altLang="zh-CN" b="1">
                <a:solidFill>
                  <a:srgbClr val="FF0000"/>
                </a:solidFill>
              </a:rPr>
              <a:t>java.util.Arrays.asList(strings);</a:t>
            </a:r>
          </a:p>
          <a:p>
            <a:r>
              <a:rPr lang="en-US" altLang="zh-CN"/>
              <a:t>	for (</a:t>
            </a:r>
            <a:r>
              <a:rPr lang="en-US" altLang="zh-CN" b="1">
                <a:solidFill>
                  <a:srgbClr val="FF0000"/>
                </a:solidFill>
              </a:rPr>
              <a:t>Iterator itr = stringList.iterator();</a:t>
            </a:r>
            <a:r>
              <a:rPr lang="en-US" altLang="zh-CN"/>
              <a:t>itr.hasNext();) </a:t>
            </a:r>
          </a:p>
          <a:p>
            <a:r>
              <a:rPr lang="en-US" altLang="zh-CN"/>
              <a:t>		Object str = itr.next();</a:t>
            </a:r>
          </a:p>
          <a:p>
            <a:r>
              <a:rPr lang="en-US" altLang="zh-CN"/>
              <a:t>		System.out.println(str);</a:t>
            </a:r>
          </a:p>
          <a:p>
            <a:r>
              <a:rPr lang="en-US" altLang="zh-CN"/>
              <a:t>	} 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6.3.8</a:t>
            </a:r>
            <a:r>
              <a:rPr lang="zh-CN" altLang="en-US"/>
              <a:t>、</a:t>
            </a:r>
            <a:r>
              <a:rPr lang="en-US" altLang="zh-CN"/>
              <a:t>for</a:t>
            </a:r>
            <a:r>
              <a:rPr lang="zh-CN" altLang="en-US"/>
              <a:t>循环简化写法在数组、集合中的应用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020763" y="774700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zh-CN" altLang="en-US" sz="2800">
                <a:ea typeface="黑体" pitchFamily="49" charset="-122"/>
              </a:rPr>
              <a:t>简化写法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2438" y="1212850"/>
            <a:ext cx="83423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int[] integers = {1, 2, 3, 4};//</a:t>
            </a:r>
            <a:r>
              <a:rPr lang="zh-CN" altLang="en-US"/>
              <a:t>建立一个数组</a:t>
            </a:r>
          </a:p>
          <a:p>
            <a:r>
              <a:rPr lang="zh-CN" altLang="en-US"/>
              <a:t>	</a:t>
            </a:r>
            <a:r>
              <a:rPr lang="en-US" altLang="zh-CN"/>
              <a:t>for (</a:t>
            </a:r>
            <a:r>
              <a:rPr lang="en-US" altLang="zh-CN" b="1">
                <a:solidFill>
                  <a:srgbClr val="FF0000"/>
                </a:solidFill>
              </a:rPr>
              <a:t>int i : integers</a:t>
            </a:r>
            <a:r>
              <a:rPr lang="en-US" altLang="zh-CN"/>
              <a:t>) {//</a:t>
            </a:r>
            <a:r>
              <a:rPr lang="zh-CN" altLang="en-US"/>
              <a:t>开始遍历</a:t>
            </a:r>
          </a:p>
          <a:p>
            <a:r>
              <a:rPr lang="zh-CN" altLang="en-US"/>
              <a:t>		</a:t>
            </a:r>
            <a:r>
              <a:rPr lang="en-US" altLang="zh-CN"/>
              <a:t>System.out.println(i);//</a:t>
            </a:r>
            <a:r>
              <a:rPr lang="zh-CN" altLang="en-US"/>
              <a:t>依次输出</a:t>
            </a:r>
          </a:p>
          <a:p>
            <a:r>
              <a:rPr lang="zh-CN" altLang="en-US"/>
              <a:t>	</a:t>
            </a:r>
            <a:r>
              <a:rPr lang="en-US" altLang="zh-CN"/>
              <a:t>}   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452438" y="3432175"/>
            <a:ext cx="83423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例如：</a:t>
            </a:r>
          </a:p>
          <a:p>
            <a:r>
              <a:rPr lang="zh-CN" altLang="en-US"/>
              <a:t>	</a:t>
            </a:r>
            <a:r>
              <a:rPr lang="en-US" altLang="zh-CN"/>
              <a:t>String[] strings = {"A", "B", "C", "D"};</a:t>
            </a:r>
          </a:p>
          <a:p>
            <a:r>
              <a:rPr lang="en-US" altLang="zh-CN"/>
              <a:t>	Collection stringList =</a:t>
            </a:r>
            <a:r>
              <a:rPr lang="en-US" altLang="zh-CN" b="1">
                <a:solidFill>
                  <a:srgbClr val="FF0000"/>
                </a:solidFill>
              </a:rPr>
              <a:t>java.util.Arrays.asList(strings);</a:t>
            </a:r>
          </a:p>
          <a:p>
            <a:r>
              <a:rPr lang="en-US" altLang="zh-CN"/>
              <a:t>	for (</a:t>
            </a:r>
            <a:r>
              <a:rPr lang="en-US" altLang="zh-CN" b="1">
                <a:solidFill>
                  <a:srgbClr val="FF0000"/>
                </a:solidFill>
              </a:rPr>
              <a:t>Object str : list</a:t>
            </a:r>
            <a:r>
              <a:rPr lang="en-US" altLang="zh-CN"/>
              <a:t>){//</a:t>
            </a:r>
            <a:r>
              <a:rPr lang="zh-CN" altLang="en-US"/>
              <a:t>开始遍历</a:t>
            </a:r>
          </a:p>
          <a:p>
            <a:r>
              <a:rPr lang="zh-CN" altLang="en-US"/>
              <a:t>		</a:t>
            </a:r>
            <a:r>
              <a:rPr lang="en-US" altLang="zh-CN"/>
              <a:t>System.out.println(str);//</a:t>
            </a:r>
            <a:r>
              <a:rPr lang="zh-CN" altLang="en-US"/>
              <a:t>依次输出</a:t>
            </a:r>
          </a:p>
          <a:p>
            <a:r>
              <a:rPr lang="zh-CN" altLang="en-US"/>
              <a:t>	</a:t>
            </a:r>
            <a:r>
              <a:rPr lang="en-US" altLang="zh-CN"/>
              <a:t>} 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57625" y="45799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57625" y="42291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本章小结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398713" y="34417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57625" y="38512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 flipH="1">
            <a:off x="1001713" y="2111375"/>
            <a:ext cx="457200" cy="22352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常用类与接口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4202113" y="37115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6.3.1 Date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2400300" y="14906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857500" y="133826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6.2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java.lang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包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55913" y="32893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java.util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包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4202113" y="40894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6.3.2 Calendar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4202113" y="44402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6.3.3 Random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458913" y="31908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2324100" y="904875"/>
            <a:ext cx="65088" cy="54403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/>
          </a:p>
        </p:txBody>
      </p:sp>
      <p:sp>
        <p:nvSpPr>
          <p:cNvPr id="61456" name="Rectangle 17"/>
          <p:cNvSpPr>
            <a:spLocks noChangeArrowheads="1"/>
          </p:cNvSpPr>
          <p:nvPr/>
        </p:nvSpPr>
        <p:spPr bwMode="auto">
          <a:xfrm>
            <a:off x="3857625" y="26177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57" name="Rectangle 18"/>
          <p:cNvSpPr>
            <a:spLocks noChangeArrowheads="1"/>
          </p:cNvSpPr>
          <p:nvPr/>
        </p:nvSpPr>
        <p:spPr bwMode="auto">
          <a:xfrm>
            <a:off x="3857625" y="22669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58" name="Rectangle 19"/>
          <p:cNvSpPr>
            <a:spLocks noChangeArrowheads="1"/>
          </p:cNvSpPr>
          <p:nvPr/>
        </p:nvSpPr>
        <p:spPr bwMode="auto">
          <a:xfrm>
            <a:off x="3857625" y="188912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59" name="Text Box 20"/>
          <p:cNvSpPr txBox="1">
            <a:spLocks noChangeArrowheads="1"/>
          </p:cNvSpPr>
          <p:nvPr/>
        </p:nvSpPr>
        <p:spPr bwMode="auto">
          <a:xfrm>
            <a:off x="4202113" y="174942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6.2.1 Object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61460" name="Text Box 21"/>
          <p:cNvSpPr txBox="1">
            <a:spLocks noChangeArrowheads="1"/>
          </p:cNvSpPr>
          <p:nvPr/>
        </p:nvSpPr>
        <p:spPr bwMode="auto">
          <a:xfrm>
            <a:off x="4202113" y="212725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6.2.2 Math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61461" name="Text Box 22"/>
          <p:cNvSpPr txBox="1">
            <a:spLocks noChangeArrowheads="1"/>
          </p:cNvSpPr>
          <p:nvPr/>
        </p:nvSpPr>
        <p:spPr bwMode="auto">
          <a:xfrm>
            <a:off x="4202113" y="247808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6.2.3 System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61462" name="Rectangle 23"/>
          <p:cNvSpPr>
            <a:spLocks noChangeArrowheads="1"/>
          </p:cNvSpPr>
          <p:nvPr/>
        </p:nvSpPr>
        <p:spPr bwMode="auto">
          <a:xfrm>
            <a:off x="3857625" y="2973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63" name="Text Box 24"/>
          <p:cNvSpPr txBox="1">
            <a:spLocks noChangeArrowheads="1"/>
          </p:cNvSpPr>
          <p:nvPr/>
        </p:nvSpPr>
        <p:spPr bwMode="auto">
          <a:xfrm>
            <a:off x="4202113" y="283368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6.2.4 Runtime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</a:t>
            </a:r>
          </a:p>
        </p:txBody>
      </p:sp>
      <p:sp>
        <p:nvSpPr>
          <p:cNvPr id="61464" name="Rectangle 25"/>
          <p:cNvSpPr>
            <a:spLocks noChangeArrowheads="1"/>
          </p:cNvSpPr>
          <p:nvPr/>
        </p:nvSpPr>
        <p:spPr bwMode="auto">
          <a:xfrm>
            <a:off x="3844925" y="170815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65" name="Rectangle 26"/>
          <p:cNvSpPr>
            <a:spLocks noChangeArrowheads="1"/>
          </p:cNvSpPr>
          <p:nvPr/>
        </p:nvSpPr>
        <p:spPr bwMode="auto">
          <a:xfrm>
            <a:off x="2400300" y="10668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66" name="Text Box 27"/>
          <p:cNvSpPr txBox="1">
            <a:spLocks noChangeArrowheads="1"/>
          </p:cNvSpPr>
          <p:nvPr/>
        </p:nvSpPr>
        <p:spPr bwMode="auto">
          <a:xfrm>
            <a:off x="2857500" y="914400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6.1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Java API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类库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67" name="Rectangle 28"/>
          <p:cNvSpPr>
            <a:spLocks noChangeArrowheads="1"/>
          </p:cNvSpPr>
          <p:nvPr/>
        </p:nvSpPr>
        <p:spPr bwMode="auto">
          <a:xfrm>
            <a:off x="3857625" y="56832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68" name="Rectangle 29"/>
          <p:cNvSpPr>
            <a:spLocks noChangeArrowheads="1"/>
          </p:cNvSpPr>
          <p:nvPr/>
        </p:nvSpPr>
        <p:spPr bwMode="auto">
          <a:xfrm>
            <a:off x="3857625" y="53324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69" name="Rectangle 30"/>
          <p:cNvSpPr>
            <a:spLocks noChangeArrowheads="1"/>
          </p:cNvSpPr>
          <p:nvPr/>
        </p:nvSpPr>
        <p:spPr bwMode="auto">
          <a:xfrm>
            <a:off x="3857625" y="49545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70" name="Text Box 31"/>
          <p:cNvSpPr txBox="1">
            <a:spLocks noChangeArrowheads="1"/>
          </p:cNvSpPr>
          <p:nvPr/>
        </p:nvSpPr>
        <p:spPr bwMode="auto">
          <a:xfrm>
            <a:off x="4202113" y="4814888"/>
            <a:ext cx="37941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无序：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Collections</a:t>
            </a:r>
          </a:p>
        </p:txBody>
      </p:sp>
      <p:sp>
        <p:nvSpPr>
          <p:cNvPr id="61471" name="Text Box 32"/>
          <p:cNvSpPr txBox="1">
            <a:spLocks noChangeArrowheads="1"/>
          </p:cNvSpPr>
          <p:nvPr/>
        </p:nvSpPr>
        <p:spPr bwMode="auto">
          <a:xfrm>
            <a:off x="4202113" y="51927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6.3.5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有序：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接口</a:t>
            </a:r>
          </a:p>
        </p:txBody>
      </p:sp>
      <p:sp>
        <p:nvSpPr>
          <p:cNvPr id="61472" name="Text Box 33"/>
          <p:cNvSpPr txBox="1">
            <a:spLocks noChangeArrowheads="1"/>
          </p:cNvSpPr>
          <p:nvPr/>
        </p:nvSpPr>
        <p:spPr bwMode="auto">
          <a:xfrm>
            <a:off x="4202113" y="55435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6.3.6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映射：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接口</a:t>
            </a:r>
          </a:p>
        </p:txBody>
      </p:sp>
      <p:sp>
        <p:nvSpPr>
          <p:cNvPr id="61473" name="Rectangle 34"/>
          <p:cNvSpPr>
            <a:spLocks noChangeArrowheads="1"/>
          </p:cNvSpPr>
          <p:nvPr/>
        </p:nvSpPr>
        <p:spPr bwMode="auto">
          <a:xfrm>
            <a:off x="3857625" y="60515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  <p:sp>
        <p:nvSpPr>
          <p:cNvPr id="61474" name="Text Box 35"/>
          <p:cNvSpPr txBox="1">
            <a:spLocks noChangeArrowheads="1"/>
          </p:cNvSpPr>
          <p:nvPr/>
        </p:nvSpPr>
        <p:spPr bwMode="auto">
          <a:xfrm>
            <a:off x="4202113" y="59118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6.3.7 for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循环简化方法</a:t>
            </a:r>
          </a:p>
        </p:txBody>
      </p:sp>
      <p:sp>
        <p:nvSpPr>
          <p:cNvPr id="61475" name="Rectangle 36"/>
          <p:cNvSpPr>
            <a:spLocks noChangeArrowheads="1"/>
          </p:cNvSpPr>
          <p:nvPr/>
        </p:nvSpPr>
        <p:spPr bwMode="auto">
          <a:xfrm>
            <a:off x="3844925" y="3670300"/>
            <a:ext cx="42863" cy="2652713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6.2.2</a:t>
            </a:r>
            <a:r>
              <a:rPr lang="zh-CN" altLang="en-US"/>
              <a:t>、</a:t>
            </a:r>
            <a:r>
              <a:rPr lang="en-US" altLang="zh-CN"/>
              <a:t>Math</a:t>
            </a:r>
            <a:r>
              <a:rPr lang="zh-CN" altLang="en-US"/>
              <a:t>类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CN"/>
          </a:p>
        </p:txBody>
      </p:sp>
      <p:graphicFrame>
        <p:nvGraphicFramePr>
          <p:cNvPr id="174511" name="Group 431"/>
          <p:cNvGraphicFramePr>
            <a:graphicFrameLocks noGrp="1"/>
          </p:cNvGraphicFramePr>
          <p:nvPr>
            <p:ph idx="1"/>
          </p:nvPr>
        </p:nvGraphicFramePr>
        <p:xfrm>
          <a:off x="409575" y="1066800"/>
          <a:ext cx="8318500" cy="5095875"/>
        </p:xfrm>
        <a:graphic>
          <a:graphicData uri="http://schemas.openxmlformats.org/drawingml/2006/table">
            <a:tbl>
              <a:tblPr/>
              <a:tblGrid>
                <a:gridCol w="346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6-2 Math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类常用方法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type abs(type i)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的绝对值，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 ceil(double d)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不小于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的最小整数（返回值为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型）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 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 floor(double d)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不大于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的最大整数（返回值为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型）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type max(type i1,type i2)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的最大数，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sv-SE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 min(type i1,type i2)</a:t>
                      </a:r>
                      <a:endParaRPr kumimoji="1" lang="sv-SE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i2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的最小数，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 random()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0~1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之间的随机数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不含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int round(float f)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求最靠近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的整数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long round(double d)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求最靠近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的长整数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 sqrt(double a)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求平方根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 sin(double d)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sin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值（另有求其他三角函数的方法如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cos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tan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atan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 log(double x)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求自然对数</a:t>
                      </a:r>
                      <a:endParaRPr kumimoji="1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 exp(double x)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自然对数的底数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次幂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即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en-US" altLang="zh-CN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static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double pow(double a, double b)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次幂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即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1" lang="en-US" altLang="zh-CN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6.2.2</a:t>
            </a:r>
            <a:r>
              <a:rPr lang="zh-CN" altLang="en-US"/>
              <a:t>、</a:t>
            </a:r>
            <a:r>
              <a:rPr lang="en-US" altLang="zh-CN"/>
              <a:t>Math</a:t>
            </a:r>
            <a:r>
              <a:rPr lang="zh-CN" altLang="en-US"/>
              <a:t>类</a:t>
            </a:r>
          </a:p>
        </p:txBody>
      </p:sp>
      <p:sp>
        <p:nvSpPr>
          <p:cNvPr id="8195" name="Rectangle 69"/>
          <p:cNvSpPr>
            <a:spLocks noChangeArrowheads="1"/>
          </p:cNvSpPr>
          <p:nvPr/>
        </p:nvSpPr>
        <p:spPr bwMode="auto">
          <a:xfrm>
            <a:off x="206375" y="996950"/>
            <a:ext cx="867410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/>
              <a:t>程序</a:t>
            </a:r>
            <a:r>
              <a:rPr lang="en-US" altLang="zh-CN" sz="1800"/>
              <a:t>6-2 TestMath.java</a:t>
            </a:r>
          </a:p>
          <a:p>
            <a:r>
              <a:rPr lang="en-US" altLang="zh-CN" sz="1800"/>
              <a:t>class TestMath {</a:t>
            </a:r>
          </a:p>
          <a:p>
            <a:r>
              <a:rPr lang="en-US" altLang="zh-CN" sz="1800"/>
              <a:t>	public static void main(String args[]) {</a:t>
            </a:r>
          </a:p>
          <a:p>
            <a:r>
              <a:rPr lang="en-US" altLang="zh-CN" sz="1800"/>
              <a:t>		System.out.println("Pi="+ Math.PI);</a:t>
            </a:r>
          </a:p>
          <a:p>
            <a:r>
              <a:rPr lang="en-US" altLang="zh-CN" sz="1800"/>
              <a:t>		System.out.println("E=" + Math.E);</a:t>
            </a:r>
          </a:p>
          <a:p>
            <a:r>
              <a:rPr lang="en-US" altLang="zh-CN" sz="1800"/>
              <a:t>		System.out.println("abs(-6.8)=" + Math.abs(-6.8));</a:t>
            </a:r>
          </a:p>
          <a:p>
            <a:r>
              <a:rPr lang="en-US" altLang="zh-CN" sz="1800"/>
              <a:t>		System.out.println("ceil(6.8)=" + Math.ceil(6.8));</a:t>
            </a:r>
          </a:p>
          <a:p>
            <a:r>
              <a:rPr lang="en-US" altLang="zh-CN" sz="1800"/>
              <a:t>		System.out.println("floor(8.6)=" + Math.floor(8.6));</a:t>
            </a:r>
          </a:p>
          <a:p>
            <a:r>
              <a:rPr lang="en-US" altLang="zh-CN" sz="1800"/>
              <a:t>		System.out.println("max(-5,-6)=" + Math.max(-5, -6));</a:t>
            </a:r>
          </a:p>
          <a:p>
            <a:r>
              <a:rPr lang="en-US" altLang="zh-CN" sz="1800"/>
              <a:t>		</a:t>
            </a:r>
            <a:r>
              <a:rPr lang="sv-SE" altLang="zh-CN" sz="1800"/>
              <a:t>System.out.println("min(5,6)=" + Math.min(5, 6));</a:t>
            </a:r>
          </a:p>
          <a:p>
            <a:r>
              <a:rPr lang="sv-SE" altLang="zh-CN" sz="1800"/>
              <a:t>		</a:t>
            </a:r>
            <a:r>
              <a:rPr lang="en-US" altLang="zh-CN" sz="1800"/>
              <a:t>System.out.println("round(8.6)=" + Math.round(8.6));</a:t>
            </a:r>
          </a:p>
          <a:p>
            <a:r>
              <a:rPr lang="en-US" altLang="zh-CN" sz="1800"/>
              <a:t>		System.out.println("sqrt(16)=" + Math.sqrt(16));</a:t>
            </a:r>
          </a:p>
          <a:p>
            <a:r>
              <a:rPr lang="en-US" altLang="zh-CN" sz="1800"/>
              <a:t>		System.out.println("exp(1)=" + Math.exp(1));</a:t>
            </a:r>
          </a:p>
          <a:p>
            <a:r>
              <a:rPr lang="en-US" altLang="zh-CN" sz="1800"/>
              <a:t>		System.out.println("log(e)=" + Math.log(Math.E));</a:t>
            </a:r>
          </a:p>
          <a:p>
            <a:r>
              <a:rPr lang="en-US" altLang="zh-CN" sz="1800"/>
              <a:t>		System.out.println("pow(2,3)=" + Math.pow(2, 3));</a:t>
            </a:r>
          </a:p>
          <a:p>
            <a:r>
              <a:rPr lang="en-US" altLang="zh-CN" sz="1800"/>
              <a:t>		System.out.println("sin(30 degrees)=" + Math.sin(Math.toRadians(30)));</a:t>
            </a:r>
          </a:p>
          <a:p>
            <a:r>
              <a:rPr lang="en-US" altLang="zh-CN" sz="1800"/>
              <a:t>		System.out.println("atan(90 degrees)=" + Math.atan(Math.PI / 2));</a:t>
            </a:r>
          </a:p>
          <a:p>
            <a:r>
              <a:rPr lang="en-US" altLang="zh-CN" sz="1800"/>
              <a:t>	}</a:t>
            </a:r>
          </a:p>
          <a:p>
            <a:r>
              <a:rPr lang="en-US" altLang="zh-CN" sz="1800"/>
              <a:t>}</a:t>
            </a:r>
          </a:p>
        </p:txBody>
      </p:sp>
      <p:pic>
        <p:nvPicPr>
          <p:cNvPr id="235590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343025"/>
            <a:ext cx="6542087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965200" y="1052513"/>
            <a:ext cx="671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System</a:t>
            </a:r>
            <a:r>
              <a:rPr lang="zh-CN" altLang="en-US" sz="2800">
                <a:ea typeface="黑体" pitchFamily="49" charset="-122"/>
              </a:rPr>
              <a:t>类常用方法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均为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static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且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final</a:t>
            </a:r>
            <a:r>
              <a:rPr lang="en-US" altLang="zh-CN" sz="2800">
                <a:ea typeface="黑体" pitchFamily="49" charset="-122"/>
              </a:rPr>
              <a:t>)</a:t>
            </a: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1368425" y="1795463"/>
            <a:ext cx="722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//status</a:t>
            </a:r>
            <a:r>
              <a:rPr lang="zh-CN" altLang="en-US"/>
              <a:t>是状态码，根据</a:t>
            </a:r>
            <a:r>
              <a:rPr lang="en-US" altLang="zh-CN"/>
              <a:t>Java</a:t>
            </a:r>
            <a:r>
              <a:rPr lang="zh-CN" altLang="en-US"/>
              <a:t>规则，非</a:t>
            </a:r>
            <a:r>
              <a:rPr lang="en-US" altLang="zh-CN"/>
              <a:t>0</a:t>
            </a:r>
            <a:r>
              <a:rPr lang="zh-CN" altLang="en-US"/>
              <a:t>表示异常终止。</a:t>
            </a:r>
          </a:p>
          <a:p>
            <a:r>
              <a:rPr lang="en-US" altLang="zh-CN"/>
              <a:t>public static void exit(int status) 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449263" y="2617778"/>
            <a:ext cx="77107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例如：</a:t>
            </a:r>
          </a:p>
          <a:p>
            <a:r>
              <a:rPr lang="zh-CN" altLang="en-US" dirty="0"/>
              <a:t>         	</a:t>
            </a:r>
            <a:r>
              <a:rPr lang="en-US" altLang="zh-CN" dirty="0"/>
              <a:t>try{</a:t>
            </a:r>
          </a:p>
          <a:p>
            <a:r>
              <a:rPr lang="en-US" altLang="zh-CN" dirty="0"/>
              <a:t>	</a:t>
            </a:r>
            <a:r>
              <a:rPr lang="en-US" altLang="zh-CN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=100;</a:t>
            </a:r>
          </a:p>
          <a:p>
            <a:r>
              <a:rPr lang="en-US" altLang="zh-CN" dirty="0"/>
              <a:t>		j=0;</a:t>
            </a:r>
          </a:p>
          <a:p>
            <a:r>
              <a:rPr lang="en-US" altLang="zh-CN" dirty="0"/>
              <a:t>		</a:t>
            </a:r>
            <a:r>
              <a:rPr lang="sv-SE" altLang="zh-CN" dirty="0" err="1"/>
              <a:t>System.out.println</a:t>
            </a:r>
            <a:r>
              <a:rPr lang="sv-SE" altLang="zh-CN" dirty="0"/>
              <a:t>(i/j); //</a:t>
            </a:r>
            <a:r>
              <a:rPr lang="zh-CN" altLang="sv-SE" dirty="0">
                <a:solidFill>
                  <a:srgbClr val="FF0000"/>
                </a:solidFill>
              </a:rPr>
              <a:t>除以</a:t>
            </a:r>
            <a:r>
              <a:rPr lang="sv-SE" altLang="zh-CN" dirty="0">
                <a:solidFill>
                  <a:srgbClr val="FF0000"/>
                </a:solidFill>
              </a:rPr>
              <a:t>0</a:t>
            </a:r>
            <a:r>
              <a:rPr lang="zh-CN" altLang="sv-SE" dirty="0">
                <a:solidFill>
                  <a:srgbClr val="FF0000"/>
                </a:solidFill>
              </a:rPr>
              <a:t>，将引发异常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	</a:t>
            </a:r>
            <a:r>
              <a:rPr lang="en-US" altLang="zh-CN" dirty="0"/>
              <a:t>}catch(Exception e){</a:t>
            </a:r>
          </a:p>
          <a:p>
            <a:r>
              <a:rPr lang="en-US" altLang="zh-CN" dirty="0"/>
              <a:t>    		</a:t>
            </a:r>
            <a:r>
              <a:rPr lang="en-US" altLang="zh-CN" dirty="0" err="1"/>
              <a:t>System.exit</a:t>
            </a:r>
            <a:r>
              <a:rPr lang="en-US" altLang="zh-CN" dirty="0"/>
              <a:t>(1); //</a:t>
            </a:r>
            <a:r>
              <a:rPr lang="zh-CN" altLang="en-US" dirty="0"/>
              <a:t>非中常中止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6.2.3</a:t>
            </a:r>
            <a:r>
              <a:rPr lang="zh-CN" altLang="en-US"/>
              <a:t>、</a:t>
            </a:r>
            <a:r>
              <a:rPr lang="en-US" altLang="zh-CN"/>
              <a:t>System</a:t>
            </a:r>
            <a:r>
              <a:rPr lang="zh-CN" altLang="en-US"/>
              <a:t>类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65200" y="1052513"/>
            <a:ext cx="671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buClr>
                <a:srgbClr val="00FF00"/>
              </a:buClr>
              <a:buFont typeface="Wingdings" pitchFamily="2" charset="2"/>
              <a:buChar char="v"/>
            </a:pPr>
            <a:r>
              <a:rPr lang="en-US" altLang="zh-CN" sz="2800">
                <a:ea typeface="黑体" pitchFamily="49" charset="-122"/>
              </a:rPr>
              <a:t>System</a:t>
            </a:r>
            <a:r>
              <a:rPr lang="zh-CN" altLang="en-US" sz="2800">
                <a:ea typeface="黑体" pitchFamily="49" charset="-122"/>
              </a:rPr>
              <a:t>类常用方法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均为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static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且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final</a:t>
            </a:r>
            <a:r>
              <a:rPr lang="en-US" altLang="zh-CN" sz="2800">
                <a:ea typeface="黑体" pitchFamily="49" charset="-122"/>
              </a:rPr>
              <a:t>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368425" y="1673225"/>
            <a:ext cx="68484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/*</a:t>
            </a:r>
          </a:p>
          <a:p>
            <a:r>
              <a:rPr lang="zh-CN" altLang="en-US"/>
              <a:t>将源数组</a:t>
            </a:r>
            <a:r>
              <a:rPr lang="en-US" altLang="zh-CN"/>
              <a:t>src[]</a:t>
            </a:r>
            <a:r>
              <a:rPr lang="zh-CN" altLang="en-US"/>
              <a:t>中从指定位置</a:t>
            </a:r>
            <a:r>
              <a:rPr lang="en-US" altLang="zh-CN"/>
              <a:t>srcpos</a:t>
            </a:r>
            <a:r>
              <a:rPr lang="zh-CN" altLang="en-US"/>
              <a:t>开始的</a:t>
            </a:r>
            <a:r>
              <a:rPr lang="en-US" altLang="zh-CN"/>
              <a:t>length</a:t>
            </a:r>
            <a:r>
              <a:rPr lang="zh-CN" altLang="en-US"/>
              <a:t>个元素，拷贝到目的数组</a:t>
            </a:r>
            <a:r>
              <a:rPr lang="en-US" altLang="zh-CN"/>
              <a:t>dest[]</a:t>
            </a:r>
            <a:r>
              <a:rPr lang="zh-CN" altLang="en-US"/>
              <a:t>的指</a:t>
            </a:r>
            <a:r>
              <a:rPr lang="en-US" altLang="zh-CN"/>
              <a:t>//</a:t>
            </a:r>
            <a:r>
              <a:rPr lang="zh-CN" altLang="en-US"/>
              <a:t>定位置</a:t>
            </a:r>
            <a:r>
              <a:rPr lang="en-US" altLang="zh-CN"/>
              <a:t>destpos</a:t>
            </a:r>
            <a:r>
              <a:rPr lang="zh-CN" altLang="en-US"/>
              <a:t>。</a:t>
            </a:r>
            <a:r>
              <a:rPr lang="en-US" altLang="zh-CN"/>
              <a:t>type</a:t>
            </a:r>
            <a:r>
              <a:rPr lang="zh-CN" altLang="en-US"/>
              <a:t>可以是</a:t>
            </a:r>
            <a:r>
              <a:rPr lang="en-US" altLang="zh-CN"/>
              <a:t>boolean</a:t>
            </a:r>
            <a:r>
              <a:rPr lang="zh-CN" altLang="en-US"/>
              <a:t>、</a:t>
            </a:r>
            <a:r>
              <a:rPr lang="en-US" altLang="zh-CN"/>
              <a:t>byte</a:t>
            </a:r>
            <a:r>
              <a:rPr lang="zh-CN" altLang="en-US"/>
              <a:t>、</a:t>
            </a:r>
            <a:r>
              <a:rPr lang="en-US" altLang="zh-CN"/>
              <a:t>char</a:t>
            </a:r>
            <a:r>
              <a:rPr lang="zh-CN" altLang="en-US"/>
              <a:t>、</a:t>
            </a:r>
            <a:r>
              <a:rPr lang="en-US" altLang="zh-CN"/>
              <a:t>short</a:t>
            </a:r>
            <a:r>
              <a:rPr lang="zh-CN" altLang="en-US"/>
              <a:t>、</a:t>
            </a:r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/>
              <a:t>long</a:t>
            </a:r>
            <a:r>
              <a:rPr lang="zh-CN" altLang="en-US"/>
              <a:t>、</a:t>
            </a:r>
            <a:r>
              <a:rPr lang="en-US" altLang="zh-CN"/>
              <a:t>float</a:t>
            </a:r>
            <a:r>
              <a:rPr lang="zh-CN" altLang="en-US"/>
              <a:t>、</a:t>
            </a:r>
            <a:r>
              <a:rPr lang="en-US" altLang="zh-CN"/>
              <a:t>double </a:t>
            </a:r>
            <a:r>
              <a:rPr lang="zh-CN" altLang="en-US"/>
              <a:t>或</a:t>
            </a:r>
            <a:r>
              <a:rPr lang="en-US" altLang="zh-CN"/>
              <a:t>object</a:t>
            </a:r>
            <a:r>
              <a:rPr lang="zh-CN" altLang="en-US"/>
              <a:t>。</a:t>
            </a:r>
          </a:p>
          <a:p>
            <a:r>
              <a:rPr lang="zh-CN" altLang="en-US"/>
              <a:t>*</a:t>
            </a:r>
            <a:r>
              <a:rPr lang="en-US" altLang="zh-CN"/>
              <a:t>/</a:t>
            </a:r>
          </a:p>
          <a:p>
            <a:r>
              <a:rPr lang="en-US" altLang="zh-CN"/>
              <a:t>public static void arraycopy(type src[] , </a:t>
            </a:r>
          </a:p>
          <a:p>
            <a:r>
              <a:rPr lang="en-US" altLang="zh-CN"/>
              <a:t>                                              int srcpos , </a:t>
            </a:r>
          </a:p>
          <a:p>
            <a:r>
              <a:rPr lang="en-US" altLang="zh-CN"/>
              <a:t>                                              type dest[] , </a:t>
            </a:r>
          </a:p>
          <a:p>
            <a:r>
              <a:rPr lang="en-US" altLang="zh-CN"/>
              <a:t>                                              int destpos , </a:t>
            </a:r>
          </a:p>
          <a:p>
            <a:r>
              <a:rPr lang="en-US" altLang="zh-CN"/>
              <a:t>                                              int length)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800000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11345</TotalTime>
  <Words>7462</Words>
  <Application>Microsoft Office PowerPoint</Application>
  <PresentationFormat>全屏显示(4:3)</PresentationFormat>
  <Paragraphs>721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AvantGarde Bk BT</vt:lpstr>
      <vt:lpstr>Zurich UBlkEx BT</vt:lpstr>
      <vt:lpstr>黑体</vt:lpstr>
      <vt:lpstr>楷体_GB2312</vt:lpstr>
      <vt:lpstr>Symbol</vt:lpstr>
      <vt:lpstr>Times New Roman</vt:lpstr>
      <vt:lpstr>Wingdings</vt:lpstr>
      <vt:lpstr>默认设计模板</vt:lpstr>
      <vt:lpstr>Image</vt:lpstr>
      <vt:lpstr>Visio</vt:lpstr>
      <vt:lpstr>PowerPoint 演示文稿</vt:lpstr>
      <vt:lpstr>前言</vt:lpstr>
      <vt:lpstr>小节安排</vt:lpstr>
      <vt:lpstr>6.1、Java API类库</vt:lpstr>
      <vt:lpstr>6.2.1、Object类</vt:lpstr>
      <vt:lpstr>6.2.2、Math类</vt:lpstr>
      <vt:lpstr>6.2.2、Math类</vt:lpstr>
      <vt:lpstr>6.2.3、System类</vt:lpstr>
      <vt:lpstr>6.2.3、System类</vt:lpstr>
      <vt:lpstr>6.2.3、System类</vt:lpstr>
      <vt:lpstr>6.2.3、System类</vt:lpstr>
      <vt:lpstr>6.2.3、System类</vt:lpstr>
      <vt:lpstr>6.2.3、System类</vt:lpstr>
      <vt:lpstr>6.2.3、System类</vt:lpstr>
      <vt:lpstr>6.2.3、System类</vt:lpstr>
      <vt:lpstr>6.2.4、Runtime类</vt:lpstr>
      <vt:lpstr>6.2.4、Runtime类</vt:lpstr>
      <vt:lpstr>6.2.4、Runtime类</vt:lpstr>
      <vt:lpstr>6.2.4、Runtime类</vt:lpstr>
      <vt:lpstr>小节安排</vt:lpstr>
      <vt:lpstr>6.3 java.util包</vt:lpstr>
      <vt:lpstr>6.3 java.util包</vt:lpstr>
      <vt:lpstr>6.3 java.util包</vt:lpstr>
      <vt:lpstr>6.3 java.util包</vt:lpstr>
      <vt:lpstr>6.3 java.util包</vt:lpstr>
      <vt:lpstr>6.3.1、Date类</vt:lpstr>
      <vt:lpstr>6.3.2、Calendar类</vt:lpstr>
      <vt:lpstr>6.3.2、Calendar类</vt:lpstr>
      <vt:lpstr>6.3.2、Calendar类</vt:lpstr>
      <vt:lpstr>6.3.2、Calendar类</vt:lpstr>
      <vt:lpstr>6.3.2、Calendar类</vt:lpstr>
      <vt:lpstr>6.3.2、Calendar类</vt:lpstr>
      <vt:lpstr>6.3.2、Calendar类</vt:lpstr>
      <vt:lpstr>6.3.2、Calendar类</vt:lpstr>
      <vt:lpstr>6.3.3、Random类</vt:lpstr>
      <vt:lpstr>6.3.3、Random类</vt:lpstr>
      <vt:lpstr>6.3.3、Random类</vt:lpstr>
      <vt:lpstr>6.3.3、Random类</vt:lpstr>
      <vt:lpstr>6.3.3、Random类</vt:lpstr>
      <vt:lpstr>6.3.3、Random类</vt:lpstr>
      <vt:lpstr>6.3.3、Random类</vt:lpstr>
      <vt:lpstr>6.3.3、Random类</vt:lpstr>
      <vt:lpstr>6.3.4、无序集合：Collection接口和Collections类</vt:lpstr>
      <vt:lpstr>6.3.5、有序集合：List接口及其实现类</vt:lpstr>
      <vt:lpstr>6.3.5、有序集合：List接口及其实现类</vt:lpstr>
      <vt:lpstr>6.3.5、有序集合：List接口及其实现类</vt:lpstr>
      <vt:lpstr>6.3.5、有序集合：List接口及其实现类</vt:lpstr>
      <vt:lpstr>6.3.5、有序集合：List接口及其实现类</vt:lpstr>
      <vt:lpstr>6.3.5、有序集合：List接口及其实现类</vt:lpstr>
      <vt:lpstr>6.3.5、有序集合：List接口及其实现类</vt:lpstr>
      <vt:lpstr>6.3.5、有序集合：List接口及其实现类</vt:lpstr>
      <vt:lpstr>6.3.5、有序集合：List接口及其实现类</vt:lpstr>
      <vt:lpstr>6.3.6、非重复集合：Set接口及其实现类</vt:lpstr>
      <vt:lpstr>6.3.6、非重复集合：Set接口及其实现类</vt:lpstr>
      <vt:lpstr>6.3.7、映射集合：Map接口与实现类TreeMap</vt:lpstr>
      <vt:lpstr>6.3.7、映射集合：Map接口与实现类TreeMap</vt:lpstr>
      <vt:lpstr>6.3.8、for循环简化写法在数组、集合中的应用</vt:lpstr>
      <vt:lpstr>6.3.8、for循环简化写法在数组、集合中的应用</vt:lpstr>
      <vt:lpstr>本章小结</vt:lpstr>
    </vt:vector>
  </TitlesOfParts>
  <Company>Sinohelp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Luna Wang</dc:creator>
  <cp:lastModifiedBy>利锋 徐</cp:lastModifiedBy>
  <cp:revision>714</cp:revision>
  <dcterms:created xsi:type="dcterms:W3CDTF">2001-04-27T09:18:18Z</dcterms:created>
  <dcterms:modified xsi:type="dcterms:W3CDTF">2023-10-23T04:55:15Z</dcterms:modified>
</cp:coreProperties>
</file>