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95" r:id="rId3"/>
    <p:sldId id="279" r:id="rId4"/>
    <p:sldId id="506" r:id="rId5"/>
    <p:sldId id="348" r:id="rId6"/>
    <p:sldId id="507" r:id="rId7"/>
    <p:sldId id="508" r:id="rId8"/>
    <p:sldId id="509" r:id="rId9"/>
    <p:sldId id="510" r:id="rId10"/>
    <p:sldId id="511" r:id="rId11"/>
    <p:sldId id="512" r:id="rId12"/>
    <p:sldId id="513" r:id="rId13"/>
    <p:sldId id="514" r:id="rId14"/>
    <p:sldId id="515" r:id="rId15"/>
    <p:sldId id="516" r:id="rId16"/>
    <p:sldId id="517" r:id="rId17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D2"/>
    <a:srgbClr val="00FF00"/>
    <a:srgbClr val="FAFFFF"/>
    <a:srgbClr val="F0FFFF"/>
    <a:srgbClr val="FF0000"/>
    <a:srgbClr val="66FF66"/>
    <a:srgbClr val="99FF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1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42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1698" y="-60"/>
      </p:cViewPr>
      <p:guideLst>
        <p:guide orient="horz" pos="3223"/>
        <p:guide pos="22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fld id="{6DF6C9A2-8B5B-4FB0-8D0C-17FC80C003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7221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defTabSz="955675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fld id="{9F0A2CF3-17AE-4A8F-87D2-58CBAB48D5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26676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556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556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556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556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2082839-B98B-4657-BD96-EE108F493415}" type="slidenum">
              <a:rPr lang="en-US" altLang="zh-CN" sz="1300"/>
              <a:pPr eaLnBrk="1" hangingPunct="1"/>
              <a:t>1</a:t>
            </a:fld>
            <a:endParaRPr lang="en-US" altLang="zh-CN" sz="13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118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8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7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22238"/>
            <a:ext cx="1965325" cy="5516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5745163" cy="5516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1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3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7692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5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7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5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81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6670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901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0088" y="122238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24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028" name="Rectangle 7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BFBA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3306763" y="6553200"/>
            <a:ext cx="1841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253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rgbClr val="8C2532"/>
                </a:solidFill>
                <a:latin typeface="Zurich UBlkEx BT" pitchFamily="34" charset="0"/>
              </a:rPr>
              <a:t>Java</a:t>
            </a:r>
            <a:r>
              <a:rPr lang="zh-CN" altLang="en-US" sz="1200" b="1">
                <a:solidFill>
                  <a:srgbClr val="8C2532"/>
                </a:solidFill>
                <a:latin typeface="Zurich UBlkEx BT" pitchFamily="34" charset="0"/>
              </a:rPr>
              <a:t>程序设计</a:t>
            </a:r>
          </a:p>
        </p:txBody>
      </p:sp>
      <p:sp>
        <p:nvSpPr>
          <p:cNvPr id="1030" name="Line 9"/>
          <p:cNvSpPr>
            <a:spLocks noChangeShapeType="1"/>
          </p:cNvSpPr>
          <p:nvPr/>
        </p:nvSpPr>
        <p:spPr bwMode="auto">
          <a:xfrm>
            <a:off x="0" y="6705600"/>
            <a:ext cx="3589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Line 10"/>
          <p:cNvSpPr>
            <a:spLocks noChangeShapeType="1"/>
          </p:cNvSpPr>
          <p:nvPr/>
        </p:nvSpPr>
        <p:spPr bwMode="auto">
          <a:xfrm>
            <a:off x="4846638" y="6705600"/>
            <a:ext cx="3711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AutoShape 11" descr="浅色横线"/>
          <p:cNvSpPr>
            <a:spLocks noChangeArrowheads="1"/>
          </p:cNvSpPr>
          <p:nvPr/>
        </p:nvSpPr>
        <p:spPr bwMode="auto">
          <a:xfrm rot="5400000">
            <a:off x="143669" y="-16669"/>
            <a:ext cx="617538" cy="739775"/>
          </a:xfrm>
          <a:prstGeom prst="rtTriangle">
            <a:avLst/>
          </a:prstGeom>
          <a:pattFill prst="ltHorz">
            <a:fgClr>
              <a:schemeClr val="bg1"/>
            </a:fgClr>
            <a:bgClr>
              <a:srgbClr val="8C2532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033" name="Rectangle 12" descr="浅色横线"/>
          <p:cNvSpPr>
            <a:spLocks noChangeArrowheads="1"/>
          </p:cNvSpPr>
          <p:nvPr/>
        </p:nvSpPr>
        <p:spPr bwMode="auto">
          <a:xfrm>
            <a:off x="7531100" y="652463"/>
            <a:ext cx="1612900" cy="50800"/>
          </a:xfrm>
          <a:prstGeom prst="rect">
            <a:avLst/>
          </a:prstGeom>
          <a:pattFill prst="ltHorz">
            <a:fgClr>
              <a:schemeClr val="bg1"/>
            </a:fgClr>
            <a:bgClr>
              <a:srgbClr val="4C141B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034" name="Rectangle 13" descr="浅色横线"/>
          <p:cNvSpPr>
            <a:spLocks noChangeArrowheads="1"/>
          </p:cNvSpPr>
          <p:nvPr/>
        </p:nvSpPr>
        <p:spPr bwMode="auto">
          <a:xfrm>
            <a:off x="76200" y="652463"/>
            <a:ext cx="5253038" cy="42862"/>
          </a:xfrm>
          <a:prstGeom prst="rect">
            <a:avLst/>
          </a:prstGeom>
          <a:pattFill prst="ltHorz">
            <a:fgClr>
              <a:schemeClr val="bg1"/>
            </a:fgClr>
            <a:bgClr>
              <a:srgbClr val="8C2532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035" name="Text Box 14"/>
          <p:cNvSpPr txBox="1">
            <a:spLocks noChangeArrowheads="1"/>
          </p:cNvSpPr>
          <p:nvPr/>
        </p:nvSpPr>
        <p:spPr bwMode="auto">
          <a:xfrm>
            <a:off x="4643438" y="500063"/>
            <a:ext cx="3662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1600" b="1">
                <a:solidFill>
                  <a:srgbClr val="993366"/>
                </a:solidFill>
                <a:latin typeface="AvantGarde Bk BT" pitchFamily="34" charset="0"/>
                <a:ea typeface="黑体" pitchFamily="49" charset="-122"/>
              </a:rPr>
              <a:t>Java Programming</a:t>
            </a:r>
            <a:endParaRPr lang="en-US" altLang="zh-CN" sz="2800">
              <a:solidFill>
                <a:srgbClr val="993366"/>
              </a:solidFill>
            </a:endParaRPr>
          </a:p>
        </p:txBody>
      </p:sp>
      <p:sp>
        <p:nvSpPr>
          <p:cNvPr id="1036" name="Rectangle 16"/>
          <p:cNvSpPr>
            <a:spLocks noChangeArrowheads="1"/>
          </p:cNvSpPr>
          <p:nvPr/>
        </p:nvSpPr>
        <p:spPr bwMode="auto">
          <a:xfrm>
            <a:off x="7086600" y="6553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F80F461-F1FF-4BC3-896F-30A32A86442E}" type="slidenum">
              <a:rPr lang="en-US" altLang="zh-CN" sz="1400"/>
              <a:pPr algn="r" eaLnBrk="1" hangingPunct="1"/>
              <a:t>‹#›</a:t>
            </a:fld>
            <a:endParaRPr lang="en-US" altLang="zh-CN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kumimoji="1" sz="2000">
          <a:solidFill>
            <a:schemeClr val="tx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0"/>
          <a:ext cx="9144000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11614543" imgH="2630427" progId="Photoshop.Image.5">
                  <p:embed/>
                </p:oleObj>
              </mc:Choice>
              <mc:Fallback>
                <p:oleObj name="Image" r:id="rId3" imgW="11614543" imgH="2630427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8C25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2052" name="Text Box 18"/>
          <p:cNvSpPr txBox="1">
            <a:spLocks noChangeArrowheads="1"/>
          </p:cNvSpPr>
          <p:nvPr/>
        </p:nvSpPr>
        <p:spPr bwMode="auto">
          <a:xfrm>
            <a:off x="2228850" y="1209675"/>
            <a:ext cx="46037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>
                <a:ea typeface="楷体_GB2312" pitchFamily="49" charset="-122"/>
              </a:rPr>
              <a:t>第七章 异常处理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7.3</a:t>
            </a:r>
            <a:r>
              <a:rPr lang="zh-CN" altLang="en-US"/>
              <a:t>、异常处理模式</a:t>
            </a:r>
            <a:r>
              <a:rPr lang="en-US" altLang="zh-CN"/>
              <a:t>try-catch-finally</a:t>
            </a:r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468313" y="787400"/>
            <a:ext cx="8172450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public class TestExcepMethod { </a:t>
            </a:r>
          </a:p>
          <a:p>
            <a:pPr lvl="1" eaLnBrk="1" hangingPunct="1"/>
            <a:r>
              <a:rPr lang="en-US" altLang="zh-CN"/>
              <a:t>public static void main(String[] args) {</a:t>
            </a:r>
          </a:p>
          <a:p>
            <a:pPr lvl="2" eaLnBrk="1" hangingPunct="1"/>
            <a:r>
              <a:rPr lang="en-US" altLang="zh-CN"/>
              <a:t>try{ </a:t>
            </a:r>
          </a:p>
          <a:p>
            <a:pPr lvl="2" eaLnBrk="1" hangingPunct="1"/>
            <a:r>
              <a:rPr lang="en-US" altLang="zh-CN"/>
              <a:t>	throw new Exception("</a:t>
            </a:r>
            <a:r>
              <a:rPr lang="zh-CN" altLang="en-US"/>
              <a:t>人为抛出的测试异常！</a:t>
            </a:r>
            <a:r>
              <a:rPr lang="en-US" altLang="zh-CN"/>
              <a:t>"); </a:t>
            </a:r>
          </a:p>
          <a:p>
            <a:pPr lvl="2" eaLnBrk="1" hangingPunct="1"/>
            <a:r>
              <a:rPr lang="en-US" altLang="zh-CN"/>
              <a:t>} </a:t>
            </a:r>
          </a:p>
          <a:p>
            <a:pPr lvl="2" eaLnBrk="1" hangingPunct="1"/>
            <a:r>
              <a:rPr lang="en-US" altLang="zh-CN"/>
              <a:t>catch(Exception e){</a:t>
            </a:r>
          </a:p>
          <a:p>
            <a:pPr lvl="4" eaLnBrk="1" hangingPunct="1"/>
            <a:r>
              <a:rPr lang="en-US" altLang="zh-CN"/>
              <a:t>System.out.println("</a:t>
            </a:r>
            <a:r>
              <a:rPr lang="zh-CN" altLang="en-US"/>
              <a:t>异常已捕获。</a:t>
            </a:r>
            <a:r>
              <a:rPr lang="en-US" altLang="zh-CN"/>
              <a:t>"); </a:t>
            </a:r>
          </a:p>
          <a:p>
            <a:pPr lvl="4" eaLnBrk="1" hangingPunct="1"/>
            <a:r>
              <a:rPr lang="en-US" altLang="zh-CN"/>
              <a:t>System.out.println("e.getMessage(): " + </a:t>
            </a:r>
          </a:p>
          <a:p>
            <a:pPr lvl="4" eaLnBrk="1" hangingPunct="1"/>
            <a:r>
              <a:rPr lang="en-US" altLang="zh-CN"/>
              <a:t>                                e.</a:t>
            </a:r>
            <a:r>
              <a:rPr lang="en-US" altLang="zh-CN" b="1">
                <a:solidFill>
                  <a:srgbClr val="FF0000"/>
                </a:solidFill>
              </a:rPr>
              <a:t>getMessage()</a:t>
            </a:r>
            <a:r>
              <a:rPr lang="en-US" altLang="zh-CN"/>
              <a:t>);</a:t>
            </a:r>
          </a:p>
          <a:p>
            <a:pPr lvl="4" eaLnBrk="1" hangingPunct="1"/>
            <a:r>
              <a:rPr lang="en-US" altLang="zh-CN"/>
              <a:t>System.out.println("e.toString(): " + e.</a:t>
            </a:r>
            <a:r>
              <a:rPr lang="en-US" altLang="zh-CN" b="1">
                <a:solidFill>
                  <a:srgbClr val="FF0000"/>
                </a:solidFill>
              </a:rPr>
              <a:t>toString()</a:t>
            </a:r>
            <a:r>
              <a:rPr lang="en-US" altLang="zh-CN"/>
              <a:t>);</a:t>
            </a:r>
          </a:p>
          <a:p>
            <a:pPr lvl="4" eaLnBrk="1" hangingPunct="1"/>
            <a:r>
              <a:rPr lang="en-US" altLang="zh-CN"/>
              <a:t>System.out.println("e.printStackTrace():");</a:t>
            </a:r>
          </a:p>
          <a:p>
            <a:pPr lvl="4" eaLnBrk="1" hangingPunct="1"/>
            <a:r>
              <a:rPr lang="en-US" altLang="zh-CN"/>
              <a:t>e.</a:t>
            </a:r>
            <a:r>
              <a:rPr lang="en-US" altLang="zh-CN" b="1">
                <a:solidFill>
                  <a:srgbClr val="FF0000"/>
                </a:solidFill>
              </a:rPr>
              <a:t>printStackTrace</a:t>
            </a:r>
            <a:r>
              <a:rPr lang="en-US" altLang="zh-CN"/>
              <a:t>();</a:t>
            </a:r>
          </a:p>
          <a:p>
            <a:pPr lvl="2" eaLnBrk="1" hangingPunct="1"/>
            <a:r>
              <a:rPr lang="en-US" altLang="zh-CN"/>
              <a:t>} </a:t>
            </a:r>
          </a:p>
          <a:p>
            <a:pPr lvl="1" eaLnBrk="1" hangingPunct="1"/>
            <a:r>
              <a:rPr lang="en-US" altLang="zh-CN"/>
              <a:t>}</a:t>
            </a:r>
          </a:p>
          <a:p>
            <a:pPr eaLnBrk="1" hangingPunct="1"/>
            <a:r>
              <a:rPr lang="en-US" altLang="zh-CN"/>
              <a:t>} </a:t>
            </a:r>
          </a:p>
        </p:txBody>
      </p:sp>
      <p:pic>
        <p:nvPicPr>
          <p:cNvPr id="2938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50" y="4899025"/>
            <a:ext cx="47371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7.3</a:t>
            </a:r>
            <a:r>
              <a:rPr lang="zh-CN" altLang="en-US"/>
              <a:t>、异常处理模式</a:t>
            </a:r>
            <a:r>
              <a:rPr lang="en-US" altLang="zh-CN"/>
              <a:t>try-catch-finally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679450" y="687388"/>
            <a:ext cx="7377113" cy="567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300" b="1"/>
              <a:t>class TestExcepRoute{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300" b="1"/>
              <a:t>	public static void main(String []args){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300" b="1"/>
              <a:t>		try{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300" b="1"/>
              <a:t>			method();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300" b="1"/>
              <a:t>		}catch(Exception e){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300" b="1"/>
              <a:t>			System.out.print('m');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300" b="1"/>
              <a:t>		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300" b="1"/>
              <a:t>		System.out.println('n');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300" b="1"/>
              <a:t>	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300" b="1"/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300" b="1"/>
              <a:t>	static void createException(){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300" b="1"/>
              <a:t>		throw new ArrayIndexOutOfBoundsException();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300" b="1"/>
              <a:t>	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300" b="1"/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300" b="1"/>
              <a:t>	static void method(){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300" b="1"/>
              <a:t>		try{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300" b="1"/>
              <a:t>			createException();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300" b="1"/>
              <a:t>			System.out.print('a');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300" b="1"/>
              <a:t>		}catch(ArithmeticException e){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300" b="1"/>
              <a:t>		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300" b="1"/>
              <a:t>                                            		System.out.print('b');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300" b="1"/>
              <a:t>		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300" b="1"/>
              <a:t>		finally{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300" b="1"/>
              <a:t>			System.out.print('c');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300" b="1"/>
              <a:t>		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300" b="1"/>
              <a:t>		System.out.print('d');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300" b="1"/>
              <a:t>	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zh-CN" sz="1300" b="1"/>
              <a:t>}</a:t>
            </a:r>
          </a:p>
        </p:txBody>
      </p:sp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2663825" y="4273550"/>
            <a:ext cx="3500438" cy="274638"/>
          </a:xfrm>
          <a:prstGeom prst="rect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200" b="1">
                <a:latin typeface="Arial" panose="020B0604020202020204" pitchFamily="34" charset="0"/>
              </a:rPr>
              <a:t>catch(ArrayIndexOutOfBoundsException e){</a:t>
            </a:r>
          </a:p>
        </p:txBody>
      </p:sp>
      <p:grpSp>
        <p:nvGrpSpPr>
          <p:cNvPr id="294931" name="Group 19"/>
          <p:cNvGrpSpPr>
            <a:grpSpLocks/>
          </p:cNvGrpSpPr>
          <p:nvPr/>
        </p:nvGrpSpPr>
        <p:grpSpPr bwMode="auto">
          <a:xfrm>
            <a:off x="692150" y="1365250"/>
            <a:ext cx="2738438" cy="2690813"/>
            <a:chOff x="436" y="860"/>
            <a:chExt cx="1725" cy="1695"/>
          </a:xfrm>
        </p:grpSpPr>
        <p:sp>
          <p:nvSpPr>
            <p:cNvPr id="12308" name="Freeform 9"/>
            <p:cNvSpPr>
              <a:spLocks/>
            </p:cNvSpPr>
            <p:nvPr/>
          </p:nvSpPr>
          <p:spPr bwMode="auto">
            <a:xfrm>
              <a:off x="649" y="860"/>
              <a:ext cx="1512" cy="1695"/>
            </a:xfrm>
            <a:custGeom>
              <a:avLst/>
              <a:gdLst>
                <a:gd name="T0" fmla="*/ 1512 w 1512"/>
                <a:gd name="T1" fmla="*/ 14 h 2109"/>
                <a:gd name="T2" fmla="*/ 605 w 1512"/>
                <a:gd name="T3" fmla="*/ 103 h 2109"/>
                <a:gd name="T4" fmla="*/ 61 w 1512"/>
                <a:gd name="T5" fmla="*/ 630 h 2109"/>
                <a:gd name="T6" fmla="*/ 242 w 1512"/>
                <a:gd name="T7" fmla="*/ 1246 h 2109"/>
                <a:gd name="T8" fmla="*/ 1512 w 1512"/>
                <a:gd name="T9" fmla="*/ 1333 h 21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12" h="2109">
                  <a:moveTo>
                    <a:pt x="1512" y="23"/>
                  </a:moveTo>
                  <a:cubicBezTo>
                    <a:pt x="1179" y="11"/>
                    <a:pt x="847" y="0"/>
                    <a:pt x="605" y="159"/>
                  </a:cubicBezTo>
                  <a:cubicBezTo>
                    <a:pt x="363" y="318"/>
                    <a:pt x="121" y="681"/>
                    <a:pt x="61" y="976"/>
                  </a:cubicBezTo>
                  <a:cubicBezTo>
                    <a:pt x="1" y="1271"/>
                    <a:pt x="0" y="1747"/>
                    <a:pt x="242" y="1928"/>
                  </a:cubicBezTo>
                  <a:cubicBezTo>
                    <a:pt x="484" y="2109"/>
                    <a:pt x="998" y="2086"/>
                    <a:pt x="1512" y="2064"/>
                  </a:cubicBezTo>
                </a:path>
              </a:pathLst>
            </a:custGeom>
            <a:noFill/>
            <a:ln w="19050" cap="sq" cmpd="sng">
              <a:solidFill>
                <a:srgbClr val="FF0000"/>
              </a:solidFill>
              <a:prstDash val="solid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9" name="Text Box 14"/>
            <p:cNvSpPr txBox="1">
              <a:spLocks noChangeArrowheads="1"/>
            </p:cNvSpPr>
            <p:nvPr/>
          </p:nvSpPr>
          <p:spPr bwMode="auto">
            <a:xfrm>
              <a:off x="436" y="1453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①</a:t>
              </a:r>
            </a:p>
          </p:txBody>
        </p:sp>
      </p:grpSp>
      <p:grpSp>
        <p:nvGrpSpPr>
          <p:cNvPr id="294933" name="Group 21"/>
          <p:cNvGrpSpPr>
            <a:grpSpLocks/>
          </p:cNvGrpSpPr>
          <p:nvPr/>
        </p:nvGrpSpPr>
        <p:grpSpPr bwMode="auto">
          <a:xfrm>
            <a:off x="2033588" y="2906713"/>
            <a:ext cx="1423987" cy="1028700"/>
            <a:chOff x="1281" y="1831"/>
            <a:chExt cx="897" cy="648"/>
          </a:xfrm>
        </p:grpSpPr>
        <p:sp>
          <p:nvSpPr>
            <p:cNvPr id="12306" name="Freeform 10"/>
            <p:cNvSpPr>
              <a:spLocks/>
            </p:cNvSpPr>
            <p:nvPr/>
          </p:nvSpPr>
          <p:spPr bwMode="auto">
            <a:xfrm>
              <a:off x="1281" y="1848"/>
              <a:ext cx="897" cy="631"/>
            </a:xfrm>
            <a:custGeom>
              <a:avLst/>
              <a:gdLst>
                <a:gd name="T0" fmla="*/ 724 w 1112"/>
                <a:gd name="T1" fmla="*/ 559 h 712"/>
                <a:gd name="T2" fmla="*/ 340 w 1112"/>
                <a:gd name="T3" fmla="*/ 381 h 712"/>
                <a:gd name="T4" fmla="*/ 15 w 1112"/>
                <a:gd name="T5" fmla="*/ 59 h 712"/>
                <a:gd name="T6" fmla="*/ 251 w 1112"/>
                <a:gd name="T7" fmla="*/ 24 h 7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12" h="712">
                  <a:moveTo>
                    <a:pt x="1112" y="712"/>
                  </a:moveTo>
                  <a:cubicBezTo>
                    <a:pt x="908" y="651"/>
                    <a:pt x="704" y="591"/>
                    <a:pt x="522" y="485"/>
                  </a:cubicBezTo>
                  <a:cubicBezTo>
                    <a:pt x="340" y="379"/>
                    <a:pt x="46" y="152"/>
                    <a:pt x="23" y="76"/>
                  </a:cubicBezTo>
                  <a:cubicBezTo>
                    <a:pt x="0" y="0"/>
                    <a:pt x="193" y="15"/>
                    <a:pt x="386" y="31"/>
                  </a:cubicBezTo>
                </a:path>
              </a:pathLst>
            </a:custGeom>
            <a:noFill/>
            <a:ln w="19050" cap="sq" cmpd="sng">
              <a:solidFill>
                <a:srgbClr val="FF0000"/>
              </a:solidFill>
              <a:prstDash val="solid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7" name="Text Box 15"/>
            <p:cNvSpPr txBox="1">
              <a:spLocks noChangeArrowheads="1"/>
            </p:cNvSpPr>
            <p:nvPr/>
          </p:nvSpPr>
          <p:spPr bwMode="auto">
            <a:xfrm>
              <a:off x="1358" y="1831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②</a:t>
              </a:r>
            </a:p>
          </p:txBody>
        </p:sp>
      </p:grpSp>
      <p:grpSp>
        <p:nvGrpSpPr>
          <p:cNvPr id="294934" name="Group 22"/>
          <p:cNvGrpSpPr>
            <a:grpSpLocks/>
          </p:cNvGrpSpPr>
          <p:nvPr/>
        </p:nvGrpSpPr>
        <p:grpSpPr bwMode="auto">
          <a:xfrm>
            <a:off x="3736975" y="1928813"/>
            <a:ext cx="1778000" cy="3321050"/>
            <a:chOff x="2354" y="1215"/>
            <a:chExt cx="1120" cy="2092"/>
          </a:xfrm>
        </p:grpSpPr>
        <p:sp>
          <p:nvSpPr>
            <p:cNvPr id="12304" name="Freeform 12"/>
            <p:cNvSpPr>
              <a:spLocks/>
            </p:cNvSpPr>
            <p:nvPr/>
          </p:nvSpPr>
          <p:spPr bwMode="auto">
            <a:xfrm>
              <a:off x="2354" y="1215"/>
              <a:ext cx="1120" cy="2092"/>
            </a:xfrm>
            <a:custGeom>
              <a:avLst/>
              <a:gdLst>
                <a:gd name="T0" fmla="*/ 0 w 817"/>
                <a:gd name="T1" fmla="*/ 1692 h 2586"/>
                <a:gd name="T2" fmla="*/ 1364 w 817"/>
                <a:gd name="T3" fmla="*/ 1040 h 2586"/>
                <a:gd name="T4" fmla="*/ 1023 w 817"/>
                <a:gd name="T5" fmla="*/ 0 h 258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7" h="2586">
                  <a:moveTo>
                    <a:pt x="0" y="2586"/>
                  </a:moveTo>
                  <a:cubicBezTo>
                    <a:pt x="317" y="2302"/>
                    <a:pt x="635" y="2019"/>
                    <a:pt x="726" y="1588"/>
                  </a:cubicBezTo>
                  <a:cubicBezTo>
                    <a:pt x="817" y="1157"/>
                    <a:pt x="680" y="578"/>
                    <a:pt x="544" y="0"/>
                  </a:cubicBezTo>
                </a:path>
              </a:pathLst>
            </a:custGeom>
            <a:noFill/>
            <a:ln w="19050" cap="sq" cmpd="sng">
              <a:solidFill>
                <a:srgbClr val="FF0000"/>
              </a:solidFill>
              <a:prstDash val="solid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5" name="Text Box 16"/>
            <p:cNvSpPr txBox="1">
              <a:spLocks noChangeArrowheads="1"/>
            </p:cNvSpPr>
            <p:nvPr/>
          </p:nvSpPr>
          <p:spPr bwMode="auto">
            <a:xfrm>
              <a:off x="3082" y="2164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④</a:t>
              </a:r>
            </a:p>
          </p:txBody>
        </p:sp>
      </p:grpSp>
      <p:grpSp>
        <p:nvGrpSpPr>
          <p:cNvPr id="294935" name="Group 23"/>
          <p:cNvGrpSpPr>
            <a:grpSpLocks/>
          </p:cNvGrpSpPr>
          <p:nvPr/>
        </p:nvGrpSpPr>
        <p:grpSpPr bwMode="auto">
          <a:xfrm>
            <a:off x="2947988" y="1708150"/>
            <a:ext cx="663575" cy="457200"/>
            <a:chOff x="1857" y="1076"/>
            <a:chExt cx="418" cy="288"/>
          </a:xfrm>
        </p:grpSpPr>
        <p:sp>
          <p:nvSpPr>
            <p:cNvPr id="12302" name="Freeform 13"/>
            <p:cNvSpPr>
              <a:spLocks/>
            </p:cNvSpPr>
            <p:nvPr/>
          </p:nvSpPr>
          <p:spPr bwMode="auto">
            <a:xfrm>
              <a:off x="1857" y="1125"/>
              <a:ext cx="296" cy="235"/>
            </a:xfrm>
            <a:custGeom>
              <a:avLst/>
              <a:gdLst>
                <a:gd name="T0" fmla="*/ 296 w 296"/>
                <a:gd name="T1" fmla="*/ 0 h 272"/>
                <a:gd name="T2" fmla="*/ 23 w 296"/>
                <a:gd name="T3" fmla="*/ 34 h 272"/>
                <a:gd name="T4" fmla="*/ 159 w 296"/>
                <a:gd name="T5" fmla="*/ 203 h 2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6" h="272">
                  <a:moveTo>
                    <a:pt x="296" y="0"/>
                  </a:moveTo>
                  <a:cubicBezTo>
                    <a:pt x="171" y="0"/>
                    <a:pt x="46" y="0"/>
                    <a:pt x="23" y="45"/>
                  </a:cubicBezTo>
                  <a:cubicBezTo>
                    <a:pt x="0" y="90"/>
                    <a:pt x="99" y="212"/>
                    <a:pt x="159" y="272"/>
                  </a:cubicBezTo>
                </a:path>
              </a:pathLst>
            </a:custGeom>
            <a:noFill/>
            <a:ln w="19050" cap="sq" cmpd="sng">
              <a:solidFill>
                <a:srgbClr val="FF0000"/>
              </a:solidFill>
              <a:prstDash val="solid"/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3" name="Text Box 17"/>
            <p:cNvSpPr txBox="1">
              <a:spLocks noChangeArrowheads="1"/>
            </p:cNvSpPr>
            <p:nvPr/>
          </p:nvSpPr>
          <p:spPr bwMode="auto">
            <a:xfrm>
              <a:off x="1898" y="1076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⑤</a:t>
              </a:r>
            </a:p>
          </p:txBody>
        </p:sp>
      </p:grpSp>
      <p:grpSp>
        <p:nvGrpSpPr>
          <p:cNvPr id="294932" name="Group 20"/>
          <p:cNvGrpSpPr>
            <a:grpSpLocks/>
          </p:cNvGrpSpPr>
          <p:nvPr/>
        </p:nvGrpSpPr>
        <p:grpSpPr bwMode="auto">
          <a:xfrm>
            <a:off x="5076825" y="3027363"/>
            <a:ext cx="2297113" cy="2343150"/>
            <a:chOff x="3198" y="1907"/>
            <a:chExt cx="1447" cy="1476"/>
          </a:xfrm>
        </p:grpSpPr>
        <p:sp>
          <p:nvSpPr>
            <p:cNvPr id="12300" name="Freeform 11"/>
            <p:cNvSpPr>
              <a:spLocks/>
            </p:cNvSpPr>
            <p:nvPr/>
          </p:nvSpPr>
          <p:spPr bwMode="auto">
            <a:xfrm>
              <a:off x="3198" y="1907"/>
              <a:ext cx="1447" cy="1476"/>
            </a:xfrm>
            <a:custGeom>
              <a:avLst/>
              <a:gdLst>
                <a:gd name="T0" fmla="*/ 652 w 1573"/>
                <a:gd name="T1" fmla="*/ 0 h 1770"/>
                <a:gd name="T2" fmla="*/ 1074 w 1573"/>
                <a:gd name="T3" fmla="*/ 316 h 1770"/>
                <a:gd name="T4" fmla="*/ 1152 w 1573"/>
                <a:gd name="T5" fmla="*/ 915 h 1770"/>
                <a:gd name="T6" fmla="*/ 0 w 1573"/>
                <a:gd name="T7" fmla="*/ 1231 h 177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73" h="1770">
                  <a:moveTo>
                    <a:pt x="771" y="0"/>
                  </a:moveTo>
                  <a:cubicBezTo>
                    <a:pt x="971" y="117"/>
                    <a:pt x="1172" y="235"/>
                    <a:pt x="1270" y="454"/>
                  </a:cubicBezTo>
                  <a:cubicBezTo>
                    <a:pt x="1368" y="673"/>
                    <a:pt x="1573" y="1097"/>
                    <a:pt x="1361" y="1316"/>
                  </a:cubicBezTo>
                  <a:cubicBezTo>
                    <a:pt x="1149" y="1535"/>
                    <a:pt x="574" y="1652"/>
                    <a:pt x="0" y="1770"/>
                  </a:cubicBezTo>
                </a:path>
              </a:pathLst>
            </a:custGeom>
            <a:noFill/>
            <a:ln w="19050" cap="sq" cmpd="sng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1" name="Text Box 18"/>
            <p:cNvSpPr txBox="1">
              <a:spLocks noChangeArrowheads="1"/>
            </p:cNvSpPr>
            <p:nvPr/>
          </p:nvSpPr>
          <p:spPr bwMode="auto">
            <a:xfrm>
              <a:off x="4239" y="2636"/>
              <a:ext cx="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0000"/>
                  </a:solidFill>
                </a:rPr>
                <a:t>③</a:t>
              </a:r>
            </a:p>
          </p:txBody>
        </p:sp>
      </p:grpSp>
      <p:sp>
        <p:nvSpPr>
          <p:cNvPr id="294936" name="Text Box 24"/>
          <p:cNvSpPr txBox="1">
            <a:spLocks noChangeArrowheads="1"/>
          </p:cNvSpPr>
          <p:nvPr/>
        </p:nvSpPr>
        <p:spPr bwMode="auto">
          <a:xfrm>
            <a:off x="5875338" y="1695450"/>
            <a:ext cx="2887662" cy="406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第一次运行结果：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cmn</a:t>
            </a:r>
          </a:p>
        </p:txBody>
      </p:sp>
      <p:sp>
        <p:nvSpPr>
          <p:cNvPr id="294937" name="Text Box 25"/>
          <p:cNvSpPr txBox="1">
            <a:spLocks noChangeArrowheads="1"/>
          </p:cNvSpPr>
          <p:nvPr/>
        </p:nvSpPr>
        <p:spPr bwMode="auto">
          <a:xfrm>
            <a:off x="5875338" y="5508625"/>
            <a:ext cx="2887662" cy="406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第二次运行结果：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bcdn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5" grpId="0" animBg="1"/>
      <p:bldP spid="294936" grpId="0" animBg="1"/>
      <p:bldP spid="2949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7.4</a:t>
            </a:r>
            <a:r>
              <a:rPr lang="zh-CN" altLang="en-US"/>
              <a:t>、重新抛出异常</a:t>
            </a:r>
          </a:p>
        </p:txBody>
      </p:sp>
      <p:sp>
        <p:nvSpPr>
          <p:cNvPr id="13315" name="Rectangle 22"/>
          <p:cNvSpPr>
            <a:spLocks noChangeArrowheads="1"/>
          </p:cNvSpPr>
          <p:nvPr/>
        </p:nvSpPr>
        <p:spPr bwMode="auto">
          <a:xfrm>
            <a:off x="511175" y="960438"/>
            <a:ext cx="82089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6088" indent="-446088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Symbol" panose="05050102010706020507" pitchFamily="18" charset="2"/>
              <a:buChar char="¾"/>
            </a:pPr>
            <a:r>
              <a:rPr lang="en-US" altLang="zh-CN" b="1">
                <a:solidFill>
                  <a:srgbClr val="FF0000"/>
                </a:solidFill>
              </a:rPr>
              <a:t>throws</a:t>
            </a:r>
            <a:r>
              <a:rPr lang="zh-CN" altLang="en-US"/>
              <a:t>关键字通常被应用在</a:t>
            </a:r>
            <a:r>
              <a:rPr lang="zh-CN" altLang="en-US" b="1">
                <a:solidFill>
                  <a:srgbClr val="FF0000"/>
                </a:solidFill>
              </a:rPr>
              <a:t>声明方法</a:t>
            </a:r>
            <a:r>
              <a:rPr lang="zh-CN" altLang="en-US"/>
              <a:t>时，用来指定可能抛出的异常 。</a:t>
            </a:r>
          </a:p>
          <a:p>
            <a:pPr eaLnBrk="1" hangingPunct="1">
              <a:buFont typeface="Symbol" panose="05050102010706020507" pitchFamily="18" charset="2"/>
              <a:buChar char="¾"/>
            </a:pPr>
            <a:r>
              <a:rPr lang="zh-CN" altLang="en-US"/>
              <a:t>对声明了</a:t>
            </a:r>
            <a:r>
              <a:rPr lang="en-US" altLang="zh-CN"/>
              <a:t>throws</a:t>
            </a:r>
            <a:r>
              <a:rPr lang="zh-CN" altLang="en-US"/>
              <a:t>方法的调用程序中</a:t>
            </a:r>
            <a:r>
              <a:rPr lang="zh-CN" altLang="en-US" b="1">
                <a:solidFill>
                  <a:srgbClr val="FF0000"/>
                </a:solidFill>
              </a:rPr>
              <a:t>必须对其进行捕获</a:t>
            </a:r>
            <a:r>
              <a:rPr lang="zh-CN" altLang="en-US"/>
              <a:t> 。 </a:t>
            </a:r>
          </a:p>
        </p:txBody>
      </p:sp>
      <p:sp>
        <p:nvSpPr>
          <p:cNvPr id="295959" name="Rectangle 23"/>
          <p:cNvSpPr>
            <a:spLocks noChangeArrowheads="1"/>
          </p:cNvSpPr>
          <p:nvPr/>
        </p:nvSpPr>
        <p:spPr bwMode="auto">
          <a:xfrm>
            <a:off x="508000" y="2165350"/>
            <a:ext cx="6904038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46088" indent="4683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class TestThrows{</a:t>
            </a:r>
          </a:p>
          <a:p>
            <a:pPr lvl="2" eaLnBrk="1" hangingPunct="1"/>
            <a:r>
              <a:rPr lang="en-US" altLang="zh-CN" sz="2000"/>
              <a:t>public static void main(String[] args){</a:t>
            </a:r>
          </a:p>
          <a:p>
            <a:pPr lvl="3" eaLnBrk="1" hangingPunct="1"/>
            <a:r>
              <a:rPr lang="en-US" altLang="zh-CN" sz="2000"/>
              <a:t>try{</a:t>
            </a:r>
          </a:p>
          <a:p>
            <a:pPr lvl="3" eaLnBrk="1" hangingPunct="1"/>
            <a:r>
              <a:rPr lang="en-US" altLang="zh-CN" sz="2000"/>
              <a:t>	method();</a:t>
            </a:r>
          </a:p>
          <a:p>
            <a:pPr lvl="3" eaLnBrk="1" hangingPunct="1"/>
            <a:r>
              <a:rPr lang="en-US" altLang="zh-CN" sz="2000"/>
              <a:t>}</a:t>
            </a:r>
          </a:p>
          <a:p>
            <a:pPr lvl="3" eaLnBrk="1" hangingPunct="1"/>
            <a:r>
              <a:rPr lang="en-US" altLang="zh-CN" sz="2000"/>
              <a:t>catch(IOException ioe){//</a:t>
            </a:r>
            <a:r>
              <a:rPr lang="zh-CN" altLang="en-US" sz="2000"/>
              <a:t>捕获</a:t>
            </a:r>
            <a:r>
              <a:rPr lang="en-US" altLang="zh-CN" sz="2000"/>
              <a:t>IOException</a:t>
            </a:r>
            <a:r>
              <a:rPr lang="zh-CN" altLang="en-US" sz="2000"/>
              <a:t>异常</a:t>
            </a:r>
          </a:p>
          <a:p>
            <a:pPr lvl="3" eaLnBrk="1" hangingPunct="1"/>
            <a:r>
              <a:rPr lang="zh-CN" altLang="en-US" sz="2000"/>
              <a:t>	</a:t>
            </a:r>
            <a:r>
              <a:rPr lang="en-US" altLang="zh-CN" sz="2000"/>
              <a:t>//…</a:t>
            </a:r>
          </a:p>
          <a:p>
            <a:pPr lvl="3" eaLnBrk="1" hangingPunct="1"/>
            <a:r>
              <a:rPr lang="en-US" altLang="zh-CN" sz="2000"/>
              <a:t>}</a:t>
            </a:r>
          </a:p>
          <a:p>
            <a:pPr lvl="2" eaLnBrk="1" hangingPunct="1"/>
            <a:r>
              <a:rPr lang="en-US" altLang="zh-CN" sz="2000"/>
              <a:t>}</a:t>
            </a:r>
          </a:p>
          <a:p>
            <a:pPr lvl="2" eaLnBrk="1" hangingPunct="1"/>
            <a:r>
              <a:rPr lang="en-US" altLang="zh-CN" sz="2000"/>
              <a:t>public void method( ) </a:t>
            </a:r>
            <a:r>
              <a:rPr lang="en-US" altLang="zh-CN" sz="2000" b="1">
                <a:solidFill>
                  <a:srgbClr val="FF0000"/>
                </a:solidFill>
              </a:rPr>
              <a:t>throws IOException</a:t>
            </a:r>
            <a:r>
              <a:rPr lang="en-US" altLang="zh-CN" sz="2000"/>
              <a:t>{ </a:t>
            </a:r>
          </a:p>
          <a:p>
            <a:pPr lvl="2" eaLnBrk="1" hangingPunct="1"/>
            <a:r>
              <a:rPr lang="en-US" altLang="zh-CN" sz="2000"/>
              <a:t>      //…</a:t>
            </a:r>
          </a:p>
          <a:p>
            <a:pPr lvl="2" eaLnBrk="1" hangingPunct="1"/>
            <a:r>
              <a:rPr lang="en-US" altLang="zh-CN" sz="2000"/>
              <a:t>}</a:t>
            </a:r>
          </a:p>
          <a:p>
            <a:pPr eaLnBrk="1" hangingPunct="1"/>
            <a:r>
              <a:rPr lang="en-US" altLang="zh-CN" sz="2000"/>
              <a:t>}</a:t>
            </a:r>
          </a:p>
        </p:txBody>
      </p:sp>
      <p:pic>
        <p:nvPicPr>
          <p:cNvPr id="295960" name="Picture 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5386388"/>
            <a:ext cx="6496050" cy="1057275"/>
          </a:xfrm>
          <a:prstGeom prst="rect">
            <a:avLst/>
          </a:prstGeom>
          <a:noFill/>
          <a:ln w="190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7.4</a:t>
            </a:r>
            <a:r>
              <a:rPr lang="zh-CN" altLang="en-US"/>
              <a:t>、重新抛出异常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11175" y="960438"/>
            <a:ext cx="82089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6088" indent="-446088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Symbol" panose="05050102010706020507" pitchFamily="18" charset="2"/>
              <a:buChar char="¾"/>
            </a:pPr>
            <a:r>
              <a:rPr lang="en-US" altLang="zh-CN" b="1">
                <a:solidFill>
                  <a:srgbClr val="FF0000"/>
                </a:solidFill>
              </a:rPr>
              <a:t>throw</a:t>
            </a:r>
            <a:r>
              <a:rPr lang="zh-CN" altLang="en-US"/>
              <a:t>关键字通常用在</a:t>
            </a:r>
            <a:r>
              <a:rPr lang="zh-CN" altLang="en-US" b="1">
                <a:solidFill>
                  <a:srgbClr val="FF0000"/>
                </a:solidFill>
              </a:rPr>
              <a:t>方法体</a:t>
            </a:r>
            <a:r>
              <a:rPr lang="zh-CN" altLang="en-US"/>
              <a:t>中，并且抛出一个异常对象 </a:t>
            </a:r>
          </a:p>
          <a:p>
            <a:pPr eaLnBrk="1" hangingPunct="1">
              <a:buFont typeface="Symbol" panose="05050102010706020507" pitchFamily="18" charset="2"/>
              <a:buChar char="¾"/>
            </a:pPr>
            <a:r>
              <a:rPr lang="zh-CN" altLang="en-US"/>
              <a:t>在执行到</a:t>
            </a:r>
            <a:r>
              <a:rPr lang="en-US" altLang="zh-CN"/>
              <a:t>throw</a:t>
            </a:r>
            <a:r>
              <a:rPr lang="zh-CN" altLang="en-US"/>
              <a:t>语句时立即停止，它后面的语句都不执行  </a:t>
            </a: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544513" y="1889125"/>
            <a:ext cx="818515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public class TestThrow { //</a:t>
            </a:r>
            <a:r>
              <a:rPr lang="zh-CN" altLang="en-US" sz="2000"/>
              <a:t>创建类</a:t>
            </a:r>
          </a:p>
          <a:p>
            <a:pPr lvl="1" eaLnBrk="1" hangingPunct="1"/>
            <a:r>
              <a:rPr lang="en-US" altLang="zh-CN" sz="2000"/>
              <a:t>static int quotient(int x,int y) </a:t>
            </a:r>
            <a:r>
              <a:rPr lang="en-US" altLang="zh-CN" sz="2000" b="1">
                <a:solidFill>
                  <a:srgbClr val="FF0000"/>
                </a:solidFill>
              </a:rPr>
              <a:t>throws MyException</a:t>
            </a:r>
            <a:r>
              <a:rPr lang="en-US" altLang="zh-CN" sz="2000"/>
              <a:t>{//</a:t>
            </a:r>
            <a:r>
              <a:rPr lang="zh-CN" altLang="en-US" sz="2000"/>
              <a:t>定义方法抛出异常</a:t>
            </a:r>
          </a:p>
          <a:p>
            <a:pPr lvl="2" eaLnBrk="1" hangingPunct="1"/>
            <a:r>
              <a:rPr lang="en-US" altLang="zh-CN" sz="2000"/>
              <a:t>if(y &lt; 0){  //</a:t>
            </a:r>
            <a:r>
              <a:rPr lang="zh-CN" altLang="en-US" sz="2000"/>
              <a:t>判断参数是否小于</a:t>
            </a:r>
            <a:r>
              <a:rPr lang="en-US" altLang="zh-CN" sz="2000"/>
              <a:t>0</a:t>
            </a:r>
          </a:p>
          <a:p>
            <a:pPr lvl="2" eaLnBrk="1" hangingPunct="1"/>
            <a:r>
              <a:rPr lang="en-US" altLang="zh-CN" sz="2000"/>
              <a:t>	</a:t>
            </a:r>
            <a:r>
              <a:rPr lang="en-US" altLang="zh-CN" sz="2000" b="1">
                <a:solidFill>
                  <a:srgbClr val="FF0000"/>
                </a:solidFill>
              </a:rPr>
              <a:t>throw new</a:t>
            </a:r>
            <a:r>
              <a:rPr lang="en-US" altLang="zh-CN" sz="2000"/>
              <a:t> MyException("</a:t>
            </a:r>
            <a:r>
              <a:rPr lang="zh-CN" altLang="en-US" sz="2000"/>
              <a:t>除数不能是负数</a:t>
            </a:r>
            <a:r>
              <a:rPr lang="en-US" altLang="zh-CN" sz="2000"/>
              <a:t>");//</a:t>
            </a:r>
            <a:r>
              <a:rPr lang="zh-CN" altLang="en-US" sz="2000"/>
              <a:t>异常信息</a:t>
            </a:r>
          </a:p>
          <a:p>
            <a:pPr lvl="2" eaLnBrk="1" hangingPunct="1"/>
            <a:r>
              <a:rPr lang="en-US" altLang="zh-CN" sz="2000"/>
              <a:t>}</a:t>
            </a:r>
          </a:p>
          <a:p>
            <a:pPr lvl="2" eaLnBrk="1" hangingPunct="1"/>
            <a:r>
              <a:rPr lang="en-US" altLang="zh-CN" sz="2000"/>
              <a:t>return x/y;//</a:t>
            </a:r>
            <a:r>
              <a:rPr lang="zh-CN" altLang="en-US" sz="2000"/>
              <a:t>返回值</a:t>
            </a:r>
          </a:p>
          <a:p>
            <a:pPr lvl="1" eaLnBrk="1" hangingPunct="1"/>
            <a:r>
              <a:rPr lang="en-US" altLang="zh-CN" sz="2000"/>
              <a:t>}</a:t>
            </a:r>
          </a:p>
          <a:p>
            <a:pPr lvl="1" eaLnBrk="1" hangingPunct="1"/>
            <a:r>
              <a:rPr lang="en-US" altLang="zh-CN" sz="2000"/>
              <a:t>public static void main(String args[]){ //</a:t>
            </a:r>
            <a:r>
              <a:rPr lang="zh-CN" altLang="en-US" sz="2000"/>
              <a:t>主方法</a:t>
            </a:r>
          </a:p>
          <a:p>
            <a:pPr lvl="2" eaLnBrk="1" hangingPunct="1"/>
            <a:r>
              <a:rPr lang="en-US" altLang="zh-CN" sz="2000"/>
              <a:t>try{ //try</a:t>
            </a:r>
            <a:r>
              <a:rPr lang="zh-CN" altLang="en-US" sz="2000"/>
              <a:t>语句包含可能发生异常的语句</a:t>
            </a:r>
          </a:p>
          <a:p>
            <a:pPr lvl="2" eaLnBrk="1" hangingPunct="1"/>
            <a:r>
              <a:rPr lang="zh-CN" altLang="en-US" sz="2000"/>
              <a:t>	</a:t>
            </a:r>
            <a:r>
              <a:rPr lang="en-US" altLang="zh-CN" sz="2000"/>
              <a:t>int result = quotient(3,-1);//</a:t>
            </a:r>
            <a:r>
              <a:rPr lang="zh-CN" altLang="en-US" sz="2000"/>
              <a:t>调用方法</a:t>
            </a:r>
            <a:r>
              <a:rPr lang="en-US" altLang="zh-CN" sz="2000"/>
              <a:t>quotient()</a:t>
            </a:r>
          </a:p>
          <a:p>
            <a:pPr lvl="2" eaLnBrk="1" hangingPunct="1"/>
            <a:r>
              <a:rPr lang="en-US" altLang="zh-CN" sz="2000"/>
              <a:t>}</a:t>
            </a:r>
          </a:p>
          <a:p>
            <a:pPr lvl="2" eaLnBrk="1" hangingPunct="1"/>
            <a:r>
              <a:rPr lang="en-US" altLang="zh-CN" sz="2000"/>
              <a:t>catch (MyException e) { //</a:t>
            </a:r>
            <a:r>
              <a:rPr lang="zh-CN" altLang="en-US" sz="2000"/>
              <a:t>处理自定义异常</a:t>
            </a:r>
          </a:p>
          <a:p>
            <a:pPr lvl="2" eaLnBrk="1" hangingPunct="1"/>
            <a:r>
              <a:rPr lang="zh-CN" altLang="en-US" sz="2000"/>
              <a:t>	</a:t>
            </a:r>
            <a:r>
              <a:rPr lang="en-US" altLang="zh-CN" sz="2000"/>
              <a:t>System.out.println(e.getMessage()); //</a:t>
            </a:r>
            <a:r>
              <a:rPr lang="zh-CN" altLang="en-US" sz="2000"/>
              <a:t>输出异常信息</a:t>
            </a:r>
          </a:p>
          <a:p>
            <a:pPr lvl="2" eaLnBrk="1" hangingPunct="1"/>
            <a:r>
              <a:rPr lang="en-US" altLang="zh-CN" sz="2000"/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7.4</a:t>
            </a:r>
            <a:r>
              <a:rPr lang="zh-CN" altLang="en-US"/>
              <a:t>、重新抛出异常</a:t>
            </a:r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623888" y="847725"/>
            <a:ext cx="7907337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 eaLnBrk="1" hangingPunct="1"/>
            <a:r>
              <a:rPr lang="en-US" altLang="zh-CN" sz="2000"/>
              <a:t>catch (ArithmeticException e) {</a:t>
            </a:r>
          </a:p>
          <a:p>
            <a:pPr lvl="3" eaLnBrk="1" hangingPunct="1"/>
            <a:r>
              <a:rPr lang="en-US" altLang="zh-CN" sz="2000"/>
              <a:t>//</a:t>
            </a:r>
            <a:r>
              <a:rPr lang="zh-CN" altLang="en-US" sz="2000"/>
              <a:t>处理</a:t>
            </a:r>
            <a:r>
              <a:rPr lang="en-US" altLang="zh-CN" sz="2000"/>
              <a:t>ArithmeticException</a:t>
            </a:r>
            <a:r>
              <a:rPr lang="zh-CN" altLang="en-US" sz="2000"/>
              <a:t>异常</a:t>
            </a:r>
          </a:p>
          <a:p>
            <a:pPr lvl="3" eaLnBrk="1" hangingPunct="1"/>
            <a:r>
              <a:rPr lang="en-US" altLang="zh-CN" sz="2000"/>
              <a:t>System.out.println("</a:t>
            </a:r>
            <a:r>
              <a:rPr lang="zh-CN" altLang="en-US" sz="2000"/>
              <a:t>除数不能为</a:t>
            </a:r>
            <a:r>
              <a:rPr lang="en-US" altLang="zh-CN" sz="2000"/>
              <a:t>0");//</a:t>
            </a:r>
            <a:r>
              <a:rPr lang="zh-CN" altLang="en-US" sz="2000"/>
              <a:t>输出提示信息</a:t>
            </a:r>
          </a:p>
          <a:p>
            <a:pPr lvl="2" eaLnBrk="1" hangingPunct="1"/>
            <a:r>
              <a:rPr lang="en-US" altLang="zh-CN" sz="2000"/>
              <a:t>}</a:t>
            </a:r>
          </a:p>
          <a:p>
            <a:pPr lvl="2" eaLnBrk="1" hangingPunct="1"/>
            <a:r>
              <a:rPr lang="en-US" altLang="zh-CN" sz="2000"/>
              <a:t>catch (Exception e) { //</a:t>
            </a:r>
            <a:r>
              <a:rPr lang="zh-CN" altLang="en-US" sz="2000"/>
              <a:t>处理其他异常</a:t>
            </a:r>
          </a:p>
          <a:p>
            <a:pPr lvl="3" eaLnBrk="1" hangingPunct="1"/>
            <a:r>
              <a:rPr lang="en-US" altLang="zh-CN" sz="2000"/>
              <a:t>System.out.println("</a:t>
            </a:r>
            <a:r>
              <a:rPr lang="zh-CN" altLang="en-US" sz="2000"/>
              <a:t>程序发生了其他的异常</a:t>
            </a:r>
            <a:r>
              <a:rPr lang="en-US" altLang="zh-CN" sz="2000"/>
              <a:t>");</a:t>
            </a:r>
          </a:p>
          <a:p>
            <a:pPr lvl="2" eaLnBrk="1" hangingPunct="1"/>
            <a:r>
              <a:rPr lang="en-US" altLang="zh-CN" sz="2000"/>
              <a:t>}</a:t>
            </a:r>
          </a:p>
          <a:p>
            <a:pPr lvl="1" eaLnBrk="1" hangingPunct="1"/>
            <a:r>
              <a:rPr lang="en-US" altLang="zh-CN" sz="2000"/>
              <a:t>}</a:t>
            </a:r>
          </a:p>
          <a:p>
            <a:pPr eaLnBrk="1" hangingPunct="1"/>
            <a:r>
              <a:rPr lang="en-US" altLang="zh-CN" sz="2000"/>
              <a:t>}</a:t>
            </a:r>
          </a:p>
          <a:p>
            <a:pPr eaLnBrk="1" hangingPunct="1"/>
            <a:r>
              <a:rPr lang="en-US" altLang="zh-CN" sz="2000"/>
              <a:t>class MyException </a:t>
            </a:r>
            <a:r>
              <a:rPr lang="en-US" altLang="zh-CN" sz="2000" b="1">
                <a:solidFill>
                  <a:srgbClr val="FF0000"/>
                </a:solidFill>
              </a:rPr>
              <a:t>extends Exception</a:t>
            </a:r>
            <a:r>
              <a:rPr lang="en-US" altLang="zh-CN" sz="2000"/>
              <a:t> { //</a:t>
            </a:r>
            <a:r>
              <a:rPr lang="zh-CN" altLang="en-US" sz="2000"/>
              <a:t>创建自定义异常类</a:t>
            </a:r>
          </a:p>
          <a:p>
            <a:pPr lvl="1" eaLnBrk="1" hangingPunct="1"/>
            <a:r>
              <a:rPr lang="en-US" altLang="zh-CN" sz="2000"/>
              <a:t>String message; //</a:t>
            </a:r>
            <a:r>
              <a:rPr lang="zh-CN" altLang="en-US" sz="2000"/>
              <a:t>定义</a:t>
            </a:r>
            <a:r>
              <a:rPr lang="en-US" altLang="zh-CN" sz="2000"/>
              <a:t>String</a:t>
            </a:r>
            <a:r>
              <a:rPr lang="zh-CN" altLang="en-US" sz="2000"/>
              <a:t>类型变量</a:t>
            </a:r>
          </a:p>
          <a:p>
            <a:pPr lvl="1" eaLnBrk="1" hangingPunct="1"/>
            <a:r>
              <a:rPr lang="en-US" altLang="zh-CN" sz="2000"/>
              <a:t>public MyException(String ErrorMessagr) {  //</a:t>
            </a:r>
            <a:r>
              <a:rPr lang="zh-CN" altLang="en-US" sz="2000"/>
              <a:t>父类方法</a:t>
            </a:r>
          </a:p>
          <a:p>
            <a:pPr lvl="1" eaLnBrk="1" hangingPunct="1"/>
            <a:r>
              <a:rPr lang="zh-CN" altLang="en-US" sz="2000"/>
              <a:t>	</a:t>
            </a:r>
            <a:r>
              <a:rPr lang="en-US" altLang="zh-CN" sz="2000"/>
              <a:t>message = ErrorMessagr;</a:t>
            </a:r>
          </a:p>
          <a:p>
            <a:pPr lvl="1" eaLnBrk="1" hangingPunct="1"/>
            <a:r>
              <a:rPr lang="en-US" altLang="zh-CN" sz="2000"/>
              <a:t>}</a:t>
            </a:r>
          </a:p>
          <a:p>
            <a:pPr lvl="1" eaLnBrk="1" hangingPunct="1"/>
            <a:r>
              <a:rPr lang="en-US" altLang="zh-CN" sz="2000"/>
              <a:t>public String getMessage(){ //</a:t>
            </a:r>
            <a:r>
              <a:rPr lang="zh-CN" altLang="en-US" sz="2000"/>
              <a:t>覆盖</a:t>
            </a:r>
            <a:r>
              <a:rPr lang="en-US" altLang="zh-CN" sz="2000"/>
              <a:t>getMessage()</a:t>
            </a:r>
            <a:r>
              <a:rPr lang="zh-CN" altLang="en-US" sz="2000"/>
              <a:t>方法</a:t>
            </a:r>
          </a:p>
          <a:p>
            <a:pPr lvl="1" eaLnBrk="1" hangingPunct="1"/>
            <a:r>
              <a:rPr lang="zh-CN" altLang="en-US" sz="2000"/>
              <a:t>	</a:t>
            </a:r>
            <a:r>
              <a:rPr lang="en-US" altLang="zh-CN" sz="2000"/>
              <a:t>return message;</a:t>
            </a:r>
          </a:p>
          <a:p>
            <a:pPr lvl="1" eaLnBrk="1" hangingPunct="1"/>
            <a:r>
              <a:rPr lang="en-US" altLang="zh-CN" sz="2000"/>
              <a:t>}</a:t>
            </a:r>
          </a:p>
          <a:p>
            <a:pPr eaLnBrk="1" hangingPunct="1"/>
            <a:r>
              <a:rPr lang="en-US" altLang="zh-CN" sz="2000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7.5</a:t>
            </a:r>
            <a:r>
              <a:rPr lang="zh-CN" altLang="en-US"/>
              <a:t>、异常处理原则</a:t>
            </a:r>
          </a:p>
        </p:txBody>
      </p:sp>
      <p:sp>
        <p:nvSpPr>
          <p:cNvPr id="299012" name="Rectangle 4"/>
          <p:cNvSpPr>
            <a:spLocks noChangeArrowheads="1"/>
          </p:cNvSpPr>
          <p:nvPr/>
        </p:nvSpPr>
        <p:spPr bwMode="auto">
          <a:xfrm>
            <a:off x="504825" y="1065213"/>
            <a:ext cx="816451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46088" indent="-446088" eaLnBrk="0" hangingPunct="0"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Symbol" panose="05050102010706020507" pitchFamily="18" charset="2"/>
              <a:buChar char="¾"/>
            </a:pPr>
            <a:r>
              <a:rPr lang="en-US" altLang="zh-CN" sz="2000" dirty="0"/>
              <a:t>Java</a:t>
            </a:r>
            <a:r>
              <a:rPr lang="zh-CN" altLang="en-US" sz="2000" dirty="0"/>
              <a:t>的异常处理是通过</a:t>
            </a:r>
            <a:r>
              <a:rPr lang="en-US" altLang="zh-CN" sz="2000" dirty="0"/>
              <a:t>5</a:t>
            </a:r>
            <a:r>
              <a:rPr lang="zh-CN" altLang="en-US" sz="2000" dirty="0"/>
              <a:t>个关键词来实现的：</a:t>
            </a:r>
            <a:r>
              <a:rPr lang="en-US" altLang="zh-CN" sz="2000" dirty="0"/>
              <a:t>try</a:t>
            </a:r>
            <a:r>
              <a:rPr lang="zh-CN" altLang="en-US" sz="2000" dirty="0"/>
              <a:t>、</a:t>
            </a:r>
            <a:r>
              <a:rPr lang="en-US" altLang="zh-CN" sz="2000" dirty="0"/>
              <a:t>catch</a:t>
            </a:r>
            <a:r>
              <a:rPr lang="zh-CN" altLang="en-US" sz="2000" dirty="0"/>
              <a:t>、</a:t>
            </a:r>
            <a:r>
              <a:rPr lang="en-US" altLang="zh-CN" sz="2000" dirty="0"/>
              <a:t>throw</a:t>
            </a:r>
            <a:r>
              <a:rPr lang="zh-CN" altLang="en-US" sz="2000" dirty="0"/>
              <a:t>、</a:t>
            </a:r>
            <a:r>
              <a:rPr lang="en-US" altLang="zh-CN" sz="2000" dirty="0"/>
              <a:t>throws</a:t>
            </a:r>
            <a:r>
              <a:rPr lang="zh-CN" altLang="en-US" sz="2000" dirty="0"/>
              <a:t>和</a:t>
            </a:r>
            <a:r>
              <a:rPr lang="en-US" altLang="zh-CN" sz="2000" dirty="0"/>
              <a:t>finally</a:t>
            </a:r>
            <a:r>
              <a:rPr lang="zh-CN" altLang="en-US" sz="2000" dirty="0"/>
              <a:t>。</a:t>
            </a:r>
          </a:p>
          <a:p>
            <a:pPr eaLnBrk="1" hangingPunct="1">
              <a:buFont typeface="Symbol" panose="05050102010706020507" pitchFamily="18" charset="2"/>
              <a:buChar char="¾"/>
            </a:pPr>
            <a:r>
              <a:rPr lang="zh-CN" altLang="en-US" sz="2000" dirty="0"/>
              <a:t>一般情况下是用</a:t>
            </a:r>
            <a:r>
              <a:rPr lang="en-US" altLang="zh-CN" sz="2000" dirty="0"/>
              <a:t>try</a:t>
            </a:r>
            <a:r>
              <a:rPr lang="zh-CN" altLang="en-US" sz="2000" dirty="0"/>
              <a:t>来执行一段程序，如果出现异常，系统会抛出（</a:t>
            </a:r>
            <a:r>
              <a:rPr lang="en-US" altLang="zh-CN" sz="2000" dirty="0"/>
              <a:t>throws</a:t>
            </a:r>
            <a:r>
              <a:rPr lang="zh-CN" altLang="en-US" sz="2000" dirty="0"/>
              <a:t>）一个异常，这时候可以通过它的类型来捕捉（</a:t>
            </a:r>
            <a:r>
              <a:rPr lang="en-US" altLang="zh-CN" sz="2000" dirty="0"/>
              <a:t>catch</a:t>
            </a:r>
            <a:r>
              <a:rPr lang="zh-CN" altLang="en-US" sz="2000" dirty="0"/>
              <a:t>）它，或最后（</a:t>
            </a:r>
            <a:r>
              <a:rPr lang="en-US" altLang="zh-CN" sz="2000" dirty="0"/>
              <a:t>finally</a:t>
            </a:r>
            <a:r>
              <a:rPr lang="zh-CN" altLang="en-US" sz="2000" dirty="0"/>
              <a:t>）由缺省处理器来处理。 </a:t>
            </a:r>
          </a:p>
          <a:p>
            <a:pPr eaLnBrk="1" hangingPunct="1">
              <a:buFont typeface="Symbol" panose="05050102010706020507" pitchFamily="18" charset="2"/>
              <a:buChar char="¾"/>
            </a:pPr>
            <a:r>
              <a:rPr lang="zh-CN" altLang="en-US" sz="2000" dirty="0"/>
              <a:t>对于一个应用系统来说，抛出大量异常是有问题 的，应该从程序开发角度尽可能的控制异常发生的可能。</a:t>
            </a:r>
          </a:p>
          <a:p>
            <a:pPr eaLnBrk="1" hangingPunct="1">
              <a:buFont typeface="Symbol" panose="05050102010706020507" pitchFamily="18" charset="2"/>
              <a:buChar char="¾"/>
            </a:pPr>
            <a:r>
              <a:rPr lang="zh-CN" altLang="en-US" sz="2000" dirty="0"/>
              <a:t>对于检查异常，如果不能行之有效的处理，还不如转换为</a:t>
            </a:r>
            <a:r>
              <a:rPr lang="en-US" altLang="zh-CN" sz="2000" dirty="0" err="1"/>
              <a:t>RuntimeException</a:t>
            </a:r>
            <a:r>
              <a:rPr lang="zh-CN" altLang="en-US" sz="2000" dirty="0"/>
              <a:t>抛出。这样也让上级的代码有选择的余地</a:t>
            </a:r>
            <a:r>
              <a:rPr lang="en-US" altLang="zh-CN" sz="2000" dirty="0"/>
              <a:t>――</a:t>
            </a:r>
            <a:r>
              <a:rPr lang="zh-CN" altLang="en-US" sz="2000" dirty="0"/>
              <a:t>可处理也可不处理。</a:t>
            </a:r>
          </a:p>
          <a:p>
            <a:pPr eaLnBrk="1" hangingPunct="1">
              <a:buFont typeface="Symbol" panose="05050102010706020507" pitchFamily="18" charset="2"/>
              <a:buChar char="¾"/>
            </a:pPr>
            <a:r>
              <a:rPr lang="zh-CN" altLang="en-US" sz="2000" dirty="0"/>
              <a:t>对于一个应用系统来说，应该有自己的一套异常处理框架，这样当异常发生时，也能得到统一的处理风格，将优雅的异常信息反馈给用户。</a:t>
            </a:r>
          </a:p>
          <a:p>
            <a:pPr eaLnBrk="1" hangingPunct="1">
              <a:buFont typeface="Symbol" panose="05050102010706020507" pitchFamily="18" charset="2"/>
              <a:buChar char="¾"/>
            </a:pPr>
            <a:r>
              <a:rPr lang="zh-CN" altLang="en-US" sz="2000" dirty="0"/>
              <a:t>能处理就早处理，尽可能在当前程序中解决问题，否则应将异常向更外层的程序抛出。</a:t>
            </a:r>
          </a:p>
          <a:p>
            <a:pPr eaLnBrk="1" hangingPunct="1">
              <a:buFont typeface="Symbol" panose="05050102010706020507" pitchFamily="18" charset="2"/>
              <a:buChar char="¾"/>
            </a:pPr>
            <a:r>
              <a:rPr lang="zh-CN" altLang="en-US" sz="2000" dirty="0"/>
              <a:t>简化编码。不要因加入异常处理而使程序变得复杂</a:t>
            </a:r>
            <a:r>
              <a:rPr lang="zh-CN" altLang="en-US" sz="2000"/>
              <a:t>难懂。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857625" y="4740275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title"/>
          </p:nvPr>
        </p:nvSpPr>
        <p:spPr>
          <a:xfrm>
            <a:off x="912813" y="122238"/>
            <a:ext cx="260985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本章小结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398713" y="395287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857625" y="436245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 flipH="1">
            <a:off x="1001713" y="2474913"/>
            <a:ext cx="457200" cy="1508125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99"/>
            </a:extrusionClr>
            <a:contourClr>
              <a:srgbClr val="FFCC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zh-CN" altLang="en-US" sz="2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异常处理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4202113" y="4222750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7.4.1 throws</a:t>
            </a:r>
            <a:r>
              <a:rPr lang="zh-CN" altLang="en-US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2400300" y="2413000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2857500" y="2260600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7.3</a:t>
            </a:r>
            <a:r>
              <a:rPr kumimoji="0" lang="zh-CN" altLang="en-US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、异常处理模式</a:t>
            </a:r>
            <a:endParaRPr lang="zh-CN" altLang="en-US" sz="16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2855913" y="3800475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7.4</a:t>
            </a:r>
            <a:r>
              <a:rPr kumimoji="0" lang="zh-CN" altLang="en-US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、重新抛出异常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4202113" y="4600575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7.4.2 throw</a:t>
            </a:r>
            <a:r>
              <a:rPr lang="zh-CN" altLang="en-US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1458913" y="3190875"/>
            <a:ext cx="914400" cy="152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2324100" y="1316038"/>
            <a:ext cx="52388" cy="42799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7422" name="Rectangle 15"/>
          <p:cNvSpPr>
            <a:spLocks noChangeArrowheads="1"/>
          </p:cNvSpPr>
          <p:nvPr/>
        </p:nvSpPr>
        <p:spPr bwMode="auto">
          <a:xfrm>
            <a:off x="3857625" y="3540125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7423" name="Rectangle 16"/>
          <p:cNvSpPr>
            <a:spLocks noChangeArrowheads="1"/>
          </p:cNvSpPr>
          <p:nvPr/>
        </p:nvSpPr>
        <p:spPr bwMode="auto">
          <a:xfrm>
            <a:off x="3857625" y="318928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7424" name="Rectangle 17"/>
          <p:cNvSpPr>
            <a:spLocks noChangeArrowheads="1"/>
          </p:cNvSpPr>
          <p:nvPr/>
        </p:nvSpPr>
        <p:spPr bwMode="auto">
          <a:xfrm>
            <a:off x="3857625" y="2811463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7425" name="Text Box 18"/>
          <p:cNvSpPr txBox="1">
            <a:spLocks noChangeArrowheads="1"/>
          </p:cNvSpPr>
          <p:nvPr/>
        </p:nvSpPr>
        <p:spPr bwMode="auto">
          <a:xfrm>
            <a:off x="4202113" y="2671763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7.3.1 try-catch-finally</a:t>
            </a:r>
            <a:r>
              <a:rPr lang="zh-CN" altLang="en-US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</a:p>
        </p:txBody>
      </p:sp>
      <p:sp>
        <p:nvSpPr>
          <p:cNvPr id="17426" name="Text Box 19"/>
          <p:cNvSpPr txBox="1">
            <a:spLocks noChangeArrowheads="1"/>
          </p:cNvSpPr>
          <p:nvPr/>
        </p:nvSpPr>
        <p:spPr bwMode="auto">
          <a:xfrm>
            <a:off x="4202113" y="3049588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7.3.2 </a:t>
            </a:r>
            <a:r>
              <a:rPr lang="zh-CN" altLang="en-US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异常类成员方法</a:t>
            </a:r>
          </a:p>
        </p:txBody>
      </p:sp>
      <p:sp>
        <p:nvSpPr>
          <p:cNvPr id="17427" name="Text Box 20"/>
          <p:cNvSpPr txBox="1">
            <a:spLocks noChangeArrowheads="1"/>
          </p:cNvSpPr>
          <p:nvPr/>
        </p:nvSpPr>
        <p:spPr bwMode="auto">
          <a:xfrm>
            <a:off x="4202113" y="3400425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7.3.3 </a:t>
            </a:r>
            <a:r>
              <a:rPr lang="zh-CN" altLang="en-US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异常捕获与处理</a:t>
            </a:r>
          </a:p>
        </p:txBody>
      </p:sp>
      <p:sp>
        <p:nvSpPr>
          <p:cNvPr id="17428" name="Rectangle 21"/>
          <p:cNvSpPr>
            <a:spLocks noChangeArrowheads="1"/>
          </p:cNvSpPr>
          <p:nvPr/>
        </p:nvSpPr>
        <p:spPr bwMode="auto">
          <a:xfrm>
            <a:off x="3844925" y="2630488"/>
            <a:ext cx="42863" cy="1195387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7429" name="Rectangle 22"/>
          <p:cNvSpPr>
            <a:spLocks noChangeArrowheads="1"/>
          </p:cNvSpPr>
          <p:nvPr/>
        </p:nvSpPr>
        <p:spPr bwMode="auto">
          <a:xfrm>
            <a:off x="2400300" y="147796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7430" name="Text Box 23"/>
          <p:cNvSpPr txBox="1">
            <a:spLocks noChangeArrowheads="1"/>
          </p:cNvSpPr>
          <p:nvPr/>
        </p:nvSpPr>
        <p:spPr bwMode="auto">
          <a:xfrm>
            <a:off x="2857500" y="1325563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7.1</a:t>
            </a:r>
            <a:r>
              <a:rPr kumimoji="0" lang="zh-CN" altLang="en-US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、为什么要异常处理</a:t>
            </a:r>
            <a:endParaRPr lang="zh-CN" altLang="en-US" sz="16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31" name="Rectangle 24"/>
          <p:cNvSpPr>
            <a:spLocks noChangeArrowheads="1"/>
          </p:cNvSpPr>
          <p:nvPr/>
        </p:nvSpPr>
        <p:spPr bwMode="auto">
          <a:xfrm>
            <a:off x="3844925" y="4192588"/>
            <a:ext cx="42863" cy="86995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7432" name="Rectangle 25"/>
          <p:cNvSpPr>
            <a:spLocks noChangeArrowheads="1"/>
          </p:cNvSpPr>
          <p:nvPr/>
        </p:nvSpPr>
        <p:spPr bwMode="auto">
          <a:xfrm>
            <a:off x="2400300" y="1931988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7433" name="Text Box 26"/>
          <p:cNvSpPr txBox="1">
            <a:spLocks noChangeArrowheads="1"/>
          </p:cNvSpPr>
          <p:nvPr/>
        </p:nvSpPr>
        <p:spPr bwMode="auto">
          <a:xfrm>
            <a:off x="2857500" y="1779588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7.2</a:t>
            </a:r>
            <a:r>
              <a:rPr kumimoji="0" lang="zh-CN" altLang="en-US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0" lang="en-US" altLang="zh-CN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kumimoji="0" lang="zh-CN" altLang="en-US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中的异常类</a:t>
            </a:r>
            <a:endParaRPr lang="zh-CN" altLang="en-US" sz="16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34" name="Rectangle 27"/>
          <p:cNvSpPr>
            <a:spLocks noChangeArrowheads="1"/>
          </p:cNvSpPr>
          <p:nvPr/>
        </p:nvSpPr>
        <p:spPr bwMode="auto">
          <a:xfrm>
            <a:off x="2398713" y="5289550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17435" name="Text Box 28"/>
          <p:cNvSpPr txBox="1">
            <a:spLocks noChangeArrowheads="1"/>
          </p:cNvSpPr>
          <p:nvPr/>
        </p:nvSpPr>
        <p:spPr bwMode="auto">
          <a:xfrm>
            <a:off x="2855913" y="5137150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7.5</a:t>
            </a:r>
            <a:r>
              <a:rPr kumimoji="0" lang="zh-CN" altLang="en-US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、异常处理原则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前言</a:t>
            </a:r>
          </a:p>
        </p:txBody>
      </p:sp>
      <p:sp>
        <p:nvSpPr>
          <p:cNvPr id="50247" name="Text Box 71"/>
          <p:cNvSpPr txBox="1">
            <a:spLocks noChangeArrowheads="1"/>
          </p:cNvSpPr>
          <p:nvPr/>
        </p:nvSpPr>
        <p:spPr bwMode="auto">
          <a:xfrm>
            <a:off x="903288" y="3381375"/>
            <a:ext cx="7543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Clr>
                <a:srgbClr val="00FF00"/>
              </a:buClr>
              <a:buFont typeface="Wingdings" pitchFamily="2" charset="2"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本章的目的</a:t>
            </a:r>
            <a:r>
              <a:rPr lang="zh-CN" altLang="en-US" sz="2800">
                <a:ea typeface="黑体" pitchFamily="49" charset="-122"/>
              </a:rPr>
              <a:t>：为什么要异常处理？异常处理程序怎么编写？</a:t>
            </a:r>
          </a:p>
        </p:txBody>
      </p:sp>
      <p:sp>
        <p:nvSpPr>
          <p:cNvPr id="50248" name="Text Box 72"/>
          <p:cNvSpPr txBox="1">
            <a:spLocks noChangeArrowheads="1"/>
          </p:cNvSpPr>
          <p:nvPr/>
        </p:nvSpPr>
        <p:spPr bwMode="auto">
          <a:xfrm>
            <a:off x="890588" y="1204913"/>
            <a:ext cx="7543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Clr>
                <a:srgbClr val="00FF00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回顾关键词</a:t>
            </a:r>
            <a:r>
              <a:rPr lang="zh-CN" altLang="en-US" sz="2800" dirty="0">
                <a:ea typeface="黑体" pitchFamily="49" charset="-122"/>
              </a:rPr>
              <a:t>：</a:t>
            </a:r>
            <a:r>
              <a:rPr lang="en-US" altLang="zh-CN" sz="2800" dirty="0" err="1">
                <a:ea typeface="黑体" pitchFamily="49" charset="-122"/>
              </a:rPr>
              <a:t>java.lang</a:t>
            </a:r>
            <a:r>
              <a:rPr lang="zh-CN" altLang="en-US" sz="2800" dirty="0">
                <a:ea typeface="黑体" pitchFamily="49" charset="-122"/>
              </a:rPr>
              <a:t>包中的</a:t>
            </a:r>
            <a:r>
              <a:rPr lang="en-US" altLang="zh-CN" sz="2800" dirty="0">
                <a:ea typeface="黑体" pitchFamily="49" charset="-122"/>
              </a:rPr>
              <a:t>Object</a:t>
            </a:r>
            <a:r>
              <a:rPr lang="zh-CN" altLang="en-US" sz="2800" dirty="0">
                <a:ea typeface="黑体" pitchFamily="49" charset="-122"/>
              </a:rPr>
              <a:t>类、</a:t>
            </a:r>
            <a:r>
              <a:rPr lang="en-US" altLang="zh-CN" sz="2800" dirty="0">
                <a:ea typeface="黑体" pitchFamily="49" charset="-122"/>
              </a:rPr>
              <a:t>Math</a:t>
            </a:r>
            <a:r>
              <a:rPr lang="zh-CN" altLang="en-US" sz="2800" dirty="0">
                <a:ea typeface="黑体" pitchFamily="49" charset="-122"/>
              </a:rPr>
              <a:t>类、</a:t>
            </a:r>
            <a:r>
              <a:rPr lang="en-US" altLang="zh-CN" sz="2800" dirty="0">
                <a:ea typeface="黑体" pitchFamily="49" charset="-122"/>
              </a:rPr>
              <a:t>System</a:t>
            </a:r>
            <a:r>
              <a:rPr lang="zh-CN" altLang="en-US" sz="2800" dirty="0">
                <a:ea typeface="黑体" pitchFamily="49" charset="-122"/>
              </a:rPr>
              <a:t>类、</a:t>
            </a:r>
            <a:r>
              <a:rPr lang="en-US" altLang="zh-CN" sz="2800" dirty="0">
                <a:ea typeface="黑体" pitchFamily="49" charset="-122"/>
              </a:rPr>
              <a:t>Runtime</a:t>
            </a:r>
            <a:r>
              <a:rPr lang="zh-CN" altLang="en-US" sz="2800" dirty="0">
                <a:ea typeface="黑体" pitchFamily="49" charset="-122"/>
              </a:rPr>
              <a:t>类主要方法；</a:t>
            </a:r>
            <a:r>
              <a:rPr lang="en-US" altLang="zh-CN" sz="2800" dirty="0" err="1">
                <a:ea typeface="黑体" pitchFamily="49" charset="-122"/>
              </a:rPr>
              <a:t>java.util</a:t>
            </a:r>
            <a:r>
              <a:rPr lang="zh-CN" altLang="en-US" sz="2800" dirty="0">
                <a:ea typeface="黑体" pitchFamily="49" charset="-122"/>
              </a:rPr>
              <a:t>包中</a:t>
            </a:r>
            <a:r>
              <a:rPr lang="en-US" altLang="zh-CN" sz="2800" dirty="0">
                <a:ea typeface="黑体" pitchFamily="49" charset="-122"/>
              </a:rPr>
              <a:t>Date</a:t>
            </a:r>
            <a:r>
              <a:rPr lang="zh-CN" altLang="en-US" sz="2800" dirty="0">
                <a:ea typeface="黑体" pitchFamily="49" charset="-122"/>
              </a:rPr>
              <a:t>类、</a:t>
            </a:r>
            <a:r>
              <a:rPr lang="en-US" altLang="zh-CN" sz="2800" dirty="0">
                <a:ea typeface="黑体" pitchFamily="49" charset="-122"/>
              </a:rPr>
              <a:t>Calendar</a:t>
            </a:r>
            <a:r>
              <a:rPr lang="zh-CN" altLang="en-US" sz="2800" dirty="0">
                <a:ea typeface="黑体" pitchFamily="49" charset="-122"/>
              </a:rPr>
              <a:t>类、</a:t>
            </a:r>
            <a:r>
              <a:rPr lang="en-US" altLang="zh-CN" sz="2800" dirty="0">
                <a:ea typeface="黑体" pitchFamily="49" charset="-122"/>
              </a:rPr>
              <a:t>Random</a:t>
            </a:r>
            <a:r>
              <a:rPr lang="zh-CN" altLang="en-US" sz="2800" dirty="0">
                <a:ea typeface="黑体" pitchFamily="49" charset="-122"/>
              </a:rPr>
              <a:t>类以及各种集合；</a:t>
            </a:r>
            <a:r>
              <a:rPr lang="en-US" altLang="zh-CN" sz="2800" dirty="0">
                <a:ea typeface="黑体" pitchFamily="49" charset="-122"/>
              </a:rPr>
              <a:t>for</a:t>
            </a:r>
            <a:r>
              <a:rPr lang="zh-CN" altLang="en-US" sz="2800">
                <a:ea typeface="黑体" pitchFamily="49" charset="-122"/>
              </a:rPr>
              <a:t>循环简化方法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30"/>
          <p:cNvSpPr>
            <a:spLocks noChangeArrowheads="1"/>
          </p:cNvSpPr>
          <p:nvPr/>
        </p:nvSpPr>
        <p:spPr bwMode="auto">
          <a:xfrm>
            <a:off x="3857625" y="4740275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122238"/>
            <a:ext cx="260985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小节安排</a:t>
            </a:r>
          </a:p>
        </p:txBody>
      </p:sp>
      <p:sp>
        <p:nvSpPr>
          <p:cNvPr id="4100" name="Rectangle 116"/>
          <p:cNvSpPr>
            <a:spLocks noChangeArrowheads="1"/>
          </p:cNvSpPr>
          <p:nvPr/>
        </p:nvSpPr>
        <p:spPr bwMode="auto">
          <a:xfrm>
            <a:off x="2398713" y="395287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4101" name="Rectangle 118"/>
          <p:cNvSpPr>
            <a:spLocks noChangeArrowheads="1"/>
          </p:cNvSpPr>
          <p:nvPr/>
        </p:nvSpPr>
        <p:spPr bwMode="auto">
          <a:xfrm>
            <a:off x="3857625" y="436245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4102" name="Text Box 119"/>
          <p:cNvSpPr txBox="1">
            <a:spLocks noChangeArrowheads="1"/>
          </p:cNvSpPr>
          <p:nvPr/>
        </p:nvSpPr>
        <p:spPr bwMode="auto">
          <a:xfrm flipH="1">
            <a:off x="1001713" y="2474913"/>
            <a:ext cx="457200" cy="1508125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99"/>
            </a:extrusionClr>
            <a:contourClr>
              <a:srgbClr val="FFCC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zh-CN" altLang="en-US" sz="2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异常处理</a:t>
            </a:r>
          </a:p>
        </p:txBody>
      </p:sp>
      <p:sp>
        <p:nvSpPr>
          <p:cNvPr id="4103" name="Text Box 120"/>
          <p:cNvSpPr txBox="1">
            <a:spLocks noChangeArrowheads="1"/>
          </p:cNvSpPr>
          <p:nvPr/>
        </p:nvSpPr>
        <p:spPr bwMode="auto">
          <a:xfrm>
            <a:off x="4202113" y="4222750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7.4.1 throws</a:t>
            </a:r>
            <a:r>
              <a:rPr lang="zh-CN" altLang="en-US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</a:p>
        </p:txBody>
      </p:sp>
      <p:sp>
        <p:nvSpPr>
          <p:cNvPr id="4104" name="Rectangle 121"/>
          <p:cNvSpPr>
            <a:spLocks noChangeArrowheads="1"/>
          </p:cNvSpPr>
          <p:nvPr/>
        </p:nvSpPr>
        <p:spPr bwMode="auto">
          <a:xfrm>
            <a:off x="2400300" y="2413000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4105" name="Text Box 124"/>
          <p:cNvSpPr txBox="1">
            <a:spLocks noChangeArrowheads="1"/>
          </p:cNvSpPr>
          <p:nvPr/>
        </p:nvSpPr>
        <p:spPr bwMode="auto">
          <a:xfrm>
            <a:off x="2857500" y="2260600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7.3</a:t>
            </a:r>
            <a:r>
              <a:rPr kumimoji="0" lang="zh-CN" altLang="en-US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、异常处理模式</a:t>
            </a:r>
            <a:endParaRPr lang="zh-CN" altLang="en-US" sz="16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06" name="Text Box 129"/>
          <p:cNvSpPr txBox="1">
            <a:spLocks noChangeArrowheads="1"/>
          </p:cNvSpPr>
          <p:nvPr/>
        </p:nvSpPr>
        <p:spPr bwMode="auto">
          <a:xfrm>
            <a:off x="2855913" y="3800475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7.4</a:t>
            </a:r>
            <a:r>
              <a:rPr kumimoji="0" lang="zh-CN" altLang="en-US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、重新抛出异常</a:t>
            </a:r>
          </a:p>
        </p:txBody>
      </p:sp>
      <p:sp>
        <p:nvSpPr>
          <p:cNvPr id="4107" name="Text Box 131"/>
          <p:cNvSpPr txBox="1">
            <a:spLocks noChangeArrowheads="1"/>
          </p:cNvSpPr>
          <p:nvPr/>
        </p:nvSpPr>
        <p:spPr bwMode="auto">
          <a:xfrm>
            <a:off x="4202113" y="4600575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7.4.2 throw</a:t>
            </a:r>
            <a:r>
              <a:rPr lang="zh-CN" altLang="en-US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</a:p>
        </p:txBody>
      </p:sp>
      <p:sp>
        <p:nvSpPr>
          <p:cNvPr id="4108" name="Rectangle 136"/>
          <p:cNvSpPr>
            <a:spLocks noChangeArrowheads="1"/>
          </p:cNvSpPr>
          <p:nvPr/>
        </p:nvSpPr>
        <p:spPr bwMode="auto">
          <a:xfrm>
            <a:off x="1458913" y="3190875"/>
            <a:ext cx="914400" cy="152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4109" name="Rectangle 123"/>
          <p:cNvSpPr>
            <a:spLocks noChangeArrowheads="1"/>
          </p:cNvSpPr>
          <p:nvPr/>
        </p:nvSpPr>
        <p:spPr bwMode="auto">
          <a:xfrm>
            <a:off x="2324100" y="1316038"/>
            <a:ext cx="52388" cy="42799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4110" name="AutoShape 151"/>
          <p:cNvSpPr>
            <a:spLocks noChangeArrowheads="1"/>
          </p:cNvSpPr>
          <p:nvPr/>
        </p:nvSpPr>
        <p:spPr bwMode="auto">
          <a:xfrm>
            <a:off x="7566025" y="1325563"/>
            <a:ext cx="546100" cy="330200"/>
          </a:xfrm>
          <a:prstGeom prst="leftArrow">
            <a:avLst>
              <a:gd name="adj1" fmla="val 50000"/>
              <a:gd name="adj2" fmla="val 4134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4111" name="Rectangle 161"/>
          <p:cNvSpPr>
            <a:spLocks noChangeArrowheads="1"/>
          </p:cNvSpPr>
          <p:nvPr/>
        </p:nvSpPr>
        <p:spPr bwMode="auto">
          <a:xfrm>
            <a:off x="3857625" y="3540125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4112" name="Rectangle 162"/>
          <p:cNvSpPr>
            <a:spLocks noChangeArrowheads="1"/>
          </p:cNvSpPr>
          <p:nvPr/>
        </p:nvSpPr>
        <p:spPr bwMode="auto">
          <a:xfrm>
            <a:off x="3857625" y="318928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4113" name="Rectangle 163"/>
          <p:cNvSpPr>
            <a:spLocks noChangeArrowheads="1"/>
          </p:cNvSpPr>
          <p:nvPr/>
        </p:nvSpPr>
        <p:spPr bwMode="auto">
          <a:xfrm>
            <a:off x="3857625" y="2811463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4114" name="Text Box 164"/>
          <p:cNvSpPr txBox="1">
            <a:spLocks noChangeArrowheads="1"/>
          </p:cNvSpPr>
          <p:nvPr/>
        </p:nvSpPr>
        <p:spPr bwMode="auto">
          <a:xfrm>
            <a:off x="4202113" y="2671763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7.3.1 try-catch-finally</a:t>
            </a:r>
            <a:r>
              <a:rPr lang="zh-CN" altLang="en-US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</a:p>
        </p:txBody>
      </p:sp>
      <p:sp>
        <p:nvSpPr>
          <p:cNvPr id="4115" name="Text Box 165"/>
          <p:cNvSpPr txBox="1">
            <a:spLocks noChangeArrowheads="1"/>
          </p:cNvSpPr>
          <p:nvPr/>
        </p:nvSpPr>
        <p:spPr bwMode="auto">
          <a:xfrm>
            <a:off x="4202113" y="3049588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7.3.2 </a:t>
            </a:r>
            <a:r>
              <a:rPr lang="zh-CN" altLang="en-US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异常类成员方法</a:t>
            </a:r>
          </a:p>
        </p:txBody>
      </p:sp>
      <p:sp>
        <p:nvSpPr>
          <p:cNvPr id="4116" name="Text Box 166"/>
          <p:cNvSpPr txBox="1">
            <a:spLocks noChangeArrowheads="1"/>
          </p:cNvSpPr>
          <p:nvPr/>
        </p:nvSpPr>
        <p:spPr bwMode="auto">
          <a:xfrm>
            <a:off x="4202113" y="3400425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7.3.3 </a:t>
            </a:r>
            <a:r>
              <a:rPr lang="zh-CN" altLang="en-US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异常捕获与处理</a:t>
            </a:r>
          </a:p>
        </p:txBody>
      </p:sp>
      <p:sp>
        <p:nvSpPr>
          <p:cNvPr id="4117" name="Rectangle 169"/>
          <p:cNvSpPr>
            <a:spLocks noChangeArrowheads="1"/>
          </p:cNvSpPr>
          <p:nvPr/>
        </p:nvSpPr>
        <p:spPr bwMode="auto">
          <a:xfrm>
            <a:off x="3844925" y="2630488"/>
            <a:ext cx="42863" cy="1195387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4118" name="Rectangle 170"/>
          <p:cNvSpPr>
            <a:spLocks noChangeArrowheads="1"/>
          </p:cNvSpPr>
          <p:nvPr/>
        </p:nvSpPr>
        <p:spPr bwMode="auto">
          <a:xfrm>
            <a:off x="2400300" y="147796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4119" name="Text Box 171"/>
          <p:cNvSpPr txBox="1">
            <a:spLocks noChangeArrowheads="1"/>
          </p:cNvSpPr>
          <p:nvPr/>
        </p:nvSpPr>
        <p:spPr bwMode="auto">
          <a:xfrm>
            <a:off x="2857500" y="1325563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7.1</a:t>
            </a:r>
            <a:r>
              <a:rPr kumimoji="0" lang="zh-CN" altLang="en-US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、为什么要异常处理</a:t>
            </a:r>
            <a:endParaRPr lang="zh-CN" altLang="en-US" sz="16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20" name="Rectangle 122"/>
          <p:cNvSpPr>
            <a:spLocks noChangeArrowheads="1"/>
          </p:cNvSpPr>
          <p:nvPr/>
        </p:nvSpPr>
        <p:spPr bwMode="auto">
          <a:xfrm>
            <a:off x="3844925" y="4192588"/>
            <a:ext cx="42863" cy="86995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4121" name="Rectangle 180"/>
          <p:cNvSpPr>
            <a:spLocks noChangeArrowheads="1"/>
          </p:cNvSpPr>
          <p:nvPr/>
        </p:nvSpPr>
        <p:spPr bwMode="auto">
          <a:xfrm>
            <a:off x="2400300" y="1931988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4122" name="Text Box 181"/>
          <p:cNvSpPr txBox="1">
            <a:spLocks noChangeArrowheads="1"/>
          </p:cNvSpPr>
          <p:nvPr/>
        </p:nvSpPr>
        <p:spPr bwMode="auto">
          <a:xfrm>
            <a:off x="2857500" y="1779588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7.2</a:t>
            </a:r>
            <a:r>
              <a:rPr kumimoji="0" lang="zh-CN" altLang="en-US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0" lang="en-US" altLang="zh-CN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kumimoji="0" lang="zh-CN" altLang="en-US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中的异常类</a:t>
            </a:r>
            <a:endParaRPr lang="zh-CN" altLang="en-US" sz="16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23" name="Rectangle 182"/>
          <p:cNvSpPr>
            <a:spLocks noChangeArrowheads="1"/>
          </p:cNvSpPr>
          <p:nvPr/>
        </p:nvSpPr>
        <p:spPr bwMode="auto">
          <a:xfrm>
            <a:off x="2398713" y="5289550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/>
          </a:p>
        </p:txBody>
      </p:sp>
      <p:sp>
        <p:nvSpPr>
          <p:cNvPr id="4124" name="Text Box 183"/>
          <p:cNvSpPr txBox="1">
            <a:spLocks noChangeArrowheads="1"/>
          </p:cNvSpPr>
          <p:nvPr/>
        </p:nvSpPr>
        <p:spPr bwMode="auto">
          <a:xfrm>
            <a:off x="2855913" y="5137150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7.5</a:t>
            </a:r>
            <a:r>
              <a:rPr kumimoji="0" lang="zh-CN" altLang="en-US" sz="16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、异常处理原则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7.1</a:t>
            </a:r>
            <a:r>
              <a:rPr lang="zh-CN" altLang="en-US"/>
              <a:t>、为什么要异常处理</a:t>
            </a:r>
          </a:p>
        </p:txBody>
      </p:sp>
      <p:sp>
        <p:nvSpPr>
          <p:cNvPr id="288771" name="Rectangle 3"/>
          <p:cNvSpPr>
            <a:spLocks noChangeArrowheads="1"/>
          </p:cNvSpPr>
          <p:nvPr/>
        </p:nvSpPr>
        <p:spPr bwMode="auto">
          <a:xfrm>
            <a:off x="271463" y="1449388"/>
            <a:ext cx="8526462" cy="438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 eaLnBrk="0" hangingPunct="0">
              <a:tabLst>
                <a:tab pos="4460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4460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4460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4460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4460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60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AutoNum type="circleNumDbPlain"/>
            </a:pPr>
            <a:r>
              <a:rPr lang="zh-CN" altLang="en-US" sz="1800"/>
              <a:t>用户的角度。因为用户非专业人员，或者不熟悉软件系统，在使用过程中常常会出现输入错误的情况，或者是系统级的非正常情况，此时会弹出一个只有专业人员才能读懂的信息。因此，需要由程序对这个专业的非正常信息进行捕获，并给用户一个</a:t>
            </a:r>
            <a:r>
              <a:rPr lang="zh-CN" altLang="en-US" sz="1800" b="1">
                <a:solidFill>
                  <a:srgbClr val="FF0000"/>
                </a:solidFill>
              </a:rPr>
              <a:t>友好的出错提示</a:t>
            </a:r>
            <a:r>
              <a:rPr lang="zh-CN" altLang="en-US" sz="1800"/>
              <a:t>。</a:t>
            </a:r>
          </a:p>
          <a:p>
            <a:pPr eaLnBrk="1" hangingPunct="1">
              <a:lnSpc>
                <a:spcPct val="120000"/>
              </a:lnSpc>
              <a:buFontTx/>
              <a:buAutoNum type="circleNumDbPlain"/>
            </a:pPr>
            <a:r>
              <a:rPr lang="zh-CN" altLang="en-US" sz="1800"/>
              <a:t>出现异常不处理，程序会终止，程序终止了，</a:t>
            </a:r>
            <a:r>
              <a:rPr lang="zh-CN" altLang="en-US" sz="1800" b="1">
                <a:solidFill>
                  <a:srgbClr val="FF0000"/>
                </a:solidFill>
              </a:rPr>
              <a:t>系统不能正常运行</a:t>
            </a:r>
            <a:r>
              <a:rPr lang="zh-CN" altLang="en-US" sz="1800"/>
              <a:t>。 </a:t>
            </a:r>
          </a:p>
          <a:p>
            <a:pPr eaLnBrk="1" hangingPunct="1">
              <a:lnSpc>
                <a:spcPct val="120000"/>
              </a:lnSpc>
              <a:buFontTx/>
              <a:buAutoNum type="circleNumDbPlain"/>
            </a:pPr>
            <a:r>
              <a:rPr lang="zh-CN" altLang="en-US" sz="1800"/>
              <a:t>因为程序的执行过程中总会遇到许多可预知或不可预知的错误事件，例如内存分配、某个目录下本应存在的一个文件找不到、数组越界等等。这些错误事件存在非常大的隐患，因此程序员总需要在程序中不断加入</a:t>
            </a:r>
            <a:r>
              <a:rPr lang="en-US" altLang="zh-CN" sz="1800"/>
              <a:t>if-else</a:t>
            </a:r>
            <a:r>
              <a:rPr lang="zh-CN" altLang="en-US" sz="1800"/>
              <a:t>语句，来判断是否有异常出现，</a:t>
            </a:r>
            <a:r>
              <a:rPr lang="zh-CN" altLang="en-US" sz="1800" b="1">
                <a:solidFill>
                  <a:srgbClr val="FF0000"/>
                </a:solidFill>
              </a:rPr>
              <a:t>程序可读性将变差</a:t>
            </a:r>
            <a:r>
              <a:rPr lang="zh-CN" altLang="en-US" sz="1800"/>
              <a:t>，总是有许多与真正工作无关的代码，而且也给程序员增加了极大的工作负担，多数类似的处理错误的代码模块将充斥着整个应用逻辑。</a:t>
            </a:r>
          </a:p>
          <a:p>
            <a:pPr eaLnBrk="1" hangingPunct="1">
              <a:lnSpc>
                <a:spcPct val="120000"/>
              </a:lnSpc>
              <a:buFontTx/>
              <a:buAutoNum type="circleNumDbPlain"/>
            </a:pPr>
            <a:r>
              <a:rPr lang="zh-CN" altLang="en-US" sz="1800"/>
              <a:t>异常产生的原因：试图打开的文件不存在、网络连接中断、算术运算被</a:t>
            </a:r>
            <a:r>
              <a:rPr lang="en-US" altLang="zh-CN" sz="1800"/>
              <a:t>0</a:t>
            </a:r>
            <a:r>
              <a:rPr lang="zh-CN" altLang="en-US" sz="1800"/>
              <a:t>除、数组下标越界、要加载类文件不存在等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754063" y="882650"/>
            <a:ext cx="3630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用户的输入都是邪恶的！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7.1</a:t>
            </a:r>
            <a:r>
              <a:rPr lang="zh-CN" altLang="en-US"/>
              <a:t>、为什么要异常处理</a:t>
            </a:r>
          </a:p>
        </p:txBody>
      </p:sp>
      <p:sp>
        <p:nvSpPr>
          <p:cNvPr id="6147" name="Rectangle 85"/>
          <p:cNvSpPr>
            <a:spLocks noChangeArrowheads="1"/>
          </p:cNvSpPr>
          <p:nvPr/>
        </p:nvSpPr>
        <p:spPr bwMode="auto">
          <a:xfrm>
            <a:off x="306388" y="755650"/>
            <a:ext cx="8589962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/*</a:t>
            </a:r>
            <a:r>
              <a:rPr lang="zh-CN" altLang="en-US"/>
              <a:t>异常事件示例：数组下标越界出现异常*</a:t>
            </a:r>
            <a:r>
              <a:rPr lang="en-US" altLang="zh-CN"/>
              <a:t>/</a:t>
            </a:r>
          </a:p>
          <a:p>
            <a:pPr eaLnBrk="1" hangingPunct="1"/>
            <a:r>
              <a:rPr lang="en-US" altLang="zh-CN"/>
              <a:t>public class TestException {</a:t>
            </a:r>
          </a:p>
          <a:p>
            <a:pPr lvl="1" eaLnBrk="1" hangingPunct="1"/>
            <a:r>
              <a:rPr lang="en-US" altLang="zh-CN"/>
              <a:t>public static void main(String args[ ]){</a:t>
            </a:r>
          </a:p>
          <a:p>
            <a:pPr lvl="2" eaLnBrk="1" hangingPunct="1"/>
            <a:r>
              <a:rPr lang="en-US" altLang="zh-CN"/>
              <a:t>int i=0;</a:t>
            </a:r>
          </a:p>
          <a:p>
            <a:pPr lvl="2" eaLnBrk="1" hangingPunct="1"/>
            <a:r>
              <a:rPr lang="en-US" altLang="zh-CN"/>
              <a:t>String greetings[ ]={"Hello World!", "Hello!", </a:t>
            </a:r>
          </a:p>
          <a:p>
            <a:pPr lvl="2" eaLnBrk="1" hangingPunct="1"/>
            <a:r>
              <a:rPr lang="en-US" altLang="zh-CN"/>
              <a:t>                                  "HELLO WORLD!"};</a:t>
            </a:r>
          </a:p>
          <a:p>
            <a:pPr lvl="2" eaLnBrk="1" hangingPunct="1"/>
            <a:r>
              <a:rPr lang="en-US" altLang="zh-CN"/>
              <a:t>while ( i&lt;4){</a:t>
            </a:r>
          </a:p>
          <a:p>
            <a:pPr lvl="3" eaLnBrk="1" hangingPunct="1"/>
            <a:r>
              <a:rPr lang="en-US" altLang="zh-CN"/>
              <a:t>System.out.println(greetings[i]);</a:t>
            </a:r>
          </a:p>
          <a:p>
            <a:pPr lvl="3" eaLnBrk="1" hangingPunct="1"/>
            <a:r>
              <a:rPr lang="en-US" altLang="zh-CN"/>
              <a:t>i++;</a:t>
            </a:r>
          </a:p>
          <a:p>
            <a:pPr lvl="2" eaLnBrk="1" hangingPunct="1"/>
            <a:r>
              <a:rPr lang="en-US" altLang="zh-CN"/>
              <a:t>}</a:t>
            </a:r>
          </a:p>
          <a:p>
            <a:pPr lvl="1" eaLnBrk="1" hangingPunct="1"/>
            <a:r>
              <a:rPr lang="en-US" altLang="zh-CN"/>
              <a:t>}</a:t>
            </a:r>
          </a:p>
          <a:p>
            <a:pPr eaLnBrk="1" hangingPunct="1"/>
            <a:r>
              <a:rPr lang="en-US" altLang="zh-CN"/>
              <a:t>}</a:t>
            </a:r>
          </a:p>
        </p:txBody>
      </p:sp>
      <p:pic>
        <p:nvPicPr>
          <p:cNvPr id="107606" name="Picture 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8" y="4622800"/>
            <a:ext cx="7905750" cy="1827213"/>
          </a:xfrm>
          <a:prstGeom prst="rect">
            <a:avLst/>
          </a:prstGeom>
          <a:noFill/>
          <a:ln w="19050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7.2</a:t>
            </a:r>
            <a:r>
              <a:rPr lang="zh-CN" altLang="en-US"/>
              <a:t>、</a:t>
            </a:r>
            <a:r>
              <a:rPr lang="en-US" altLang="zh-CN"/>
              <a:t>Java</a:t>
            </a:r>
            <a:r>
              <a:rPr lang="zh-CN" altLang="en-US"/>
              <a:t>中的异常类</a:t>
            </a:r>
          </a:p>
        </p:txBody>
      </p:sp>
      <p:pic>
        <p:nvPicPr>
          <p:cNvPr id="717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860425"/>
            <a:ext cx="8027988" cy="546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7.2</a:t>
            </a:r>
            <a:r>
              <a:rPr lang="zh-CN" altLang="en-US"/>
              <a:t>、</a:t>
            </a:r>
            <a:r>
              <a:rPr lang="en-US" altLang="zh-CN"/>
              <a:t>Java</a:t>
            </a:r>
            <a:r>
              <a:rPr lang="zh-CN" altLang="en-US"/>
              <a:t>中的异常类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123825" y="763588"/>
            <a:ext cx="8524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在各种异常类中，父类的优先级会比子类的高，因此，</a:t>
            </a:r>
            <a:r>
              <a:rPr lang="zh-CN" altLang="en-US" b="1">
                <a:solidFill>
                  <a:srgbClr val="FF0000"/>
                </a:solidFill>
              </a:rPr>
              <a:t>捕获子类异常的代码必须放在捕获父类异常的代码前面</a:t>
            </a:r>
            <a:r>
              <a:rPr lang="zh-CN" altLang="en-US"/>
              <a:t>。 </a:t>
            </a:r>
          </a:p>
        </p:txBody>
      </p:sp>
      <p:sp>
        <p:nvSpPr>
          <p:cNvPr id="290821" name="Rectangle 5"/>
          <p:cNvSpPr>
            <a:spLocks noChangeArrowheads="1"/>
          </p:cNvSpPr>
          <p:nvPr/>
        </p:nvSpPr>
        <p:spPr bwMode="auto">
          <a:xfrm>
            <a:off x="66675" y="1698625"/>
            <a:ext cx="8866188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例如：</a:t>
            </a:r>
          </a:p>
          <a:p>
            <a:pPr eaLnBrk="1" hangingPunct="1"/>
            <a:r>
              <a:rPr lang="zh-CN" altLang="en-US"/>
              <a:t>         	</a:t>
            </a:r>
            <a:r>
              <a:rPr lang="en-US" altLang="zh-CN"/>
              <a:t>…</a:t>
            </a:r>
          </a:p>
          <a:p>
            <a:pPr eaLnBrk="1" hangingPunct="1"/>
            <a:r>
              <a:rPr lang="en-US" altLang="zh-CN"/>
              <a:t>	catch(RuntimeException e){//</a:t>
            </a:r>
            <a:r>
              <a:rPr lang="zh-CN" altLang="en-US"/>
              <a:t>捕获</a:t>
            </a:r>
            <a:r>
              <a:rPr lang="en-US" altLang="zh-CN"/>
              <a:t>RuntimeException</a:t>
            </a:r>
            <a:r>
              <a:rPr lang="zh-CN" altLang="en-US"/>
              <a:t>异常</a:t>
            </a:r>
          </a:p>
          <a:p>
            <a:pPr eaLnBrk="1" hangingPunct="1"/>
            <a:r>
              <a:rPr lang="zh-CN" altLang="en-US"/>
              <a:t>		</a:t>
            </a:r>
            <a:r>
              <a:rPr lang="en-US" altLang="zh-CN"/>
              <a:t>…</a:t>
            </a:r>
          </a:p>
          <a:p>
            <a:pPr eaLnBrk="1" hangingPunct="1"/>
            <a:r>
              <a:rPr lang="en-US" altLang="zh-CN"/>
              <a:t>	}</a:t>
            </a:r>
          </a:p>
          <a:p>
            <a:pPr eaLnBrk="1" hangingPunct="1"/>
            <a:r>
              <a:rPr lang="en-US" altLang="zh-CN"/>
              <a:t>	catch(ArithmeticException e){ //</a:t>
            </a:r>
            <a:r>
              <a:rPr lang="zh-CN" altLang="en-US"/>
              <a:t>捕获</a:t>
            </a:r>
            <a:r>
              <a:rPr lang="en-US" altLang="zh-CN"/>
              <a:t>ArithmeticException</a:t>
            </a:r>
            <a:r>
              <a:rPr lang="zh-CN" altLang="en-US"/>
              <a:t>异常</a:t>
            </a:r>
          </a:p>
          <a:p>
            <a:pPr eaLnBrk="1" hangingPunct="1"/>
            <a:r>
              <a:rPr lang="zh-CN" altLang="en-US"/>
              <a:t>		</a:t>
            </a:r>
            <a:r>
              <a:rPr lang="en-US" altLang="zh-CN"/>
              <a:t>…</a:t>
            </a:r>
          </a:p>
          <a:p>
            <a:pPr eaLnBrk="1" hangingPunct="1"/>
            <a:r>
              <a:rPr lang="en-US" altLang="zh-CN"/>
              <a:t>	}</a:t>
            </a:r>
          </a:p>
          <a:p>
            <a:pPr eaLnBrk="1" hangingPunct="1"/>
            <a:r>
              <a:rPr lang="en-US" altLang="zh-CN"/>
              <a:t>	… </a:t>
            </a:r>
          </a:p>
        </p:txBody>
      </p:sp>
      <p:pic>
        <p:nvPicPr>
          <p:cNvPr id="2908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38" y="5122863"/>
            <a:ext cx="78422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0823" name="Freeform 7"/>
          <p:cNvSpPr>
            <a:spLocks/>
          </p:cNvSpPr>
          <p:nvPr/>
        </p:nvSpPr>
        <p:spPr bwMode="auto">
          <a:xfrm>
            <a:off x="503238" y="2695575"/>
            <a:ext cx="458787" cy="1103313"/>
          </a:xfrm>
          <a:custGeom>
            <a:avLst/>
            <a:gdLst>
              <a:gd name="T0" fmla="*/ 728323569 w 289"/>
              <a:gd name="T1" fmla="*/ 0 h 695"/>
              <a:gd name="T2" fmla="*/ 2519360 w 289"/>
              <a:gd name="T3" fmla="*/ 894656668 h 695"/>
              <a:gd name="T4" fmla="*/ 708162341 w 289"/>
              <a:gd name="T5" fmla="*/ 1751510181 h 69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9" h="695">
                <a:moveTo>
                  <a:pt x="289" y="0"/>
                </a:moveTo>
                <a:cubicBezTo>
                  <a:pt x="145" y="119"/>
                  <a:pt x="2" y="239"/>
                  <a:pt x="1" y="355"/>
                </a:cubicBezTo>
                <a:cubicBezTo>
                  <a:pt x="0" y="471"/>
                  <a:pt x="140" y="583"/>
                  <a:pt x="281" y="695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1" grpId="0"/>
      <p:bldP spid="2908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7.3</a:t>
            </a:r>
            <a:r>
              <a:rPr lang="zh-CN" altLang="en-US"/>
              <a:t>、异常处理模式</a:t>
            </a:r>
            <a:r>
              <a:rPr lang="en-US" altLang="zh-CN"/>
              <a:t>try-catch-finally</a:t>
            </a:r>
          </a:p>
        </p:txBody>
      </p:sp>
      <p:sp>
        <p:nvSpPr>
          <p:cNvPr id="9219" name="Rectangle 9"/>
          <p:cNvSpPr>
            <a:spLocks noChangeArrowheads="1"/>
          </p:cNvSpPr>
          <p:nvPr/>
        </p:nvSpPr>
        <p:spPr bwMode="auto">
          <a:xfrm>
            <a:off x="104775" y="865188"/>
            <a:ext cx="4865688" cy="548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/>
              <a:t>异常处理的标准模式为</a:t>
            </a:r>
            <a:r>
              <a:rPr lang="en-US" altLang="zh-CN" sz="1600" b="1">
                <a:solidFill>
                  <a:srgbClr val="FF0000"/>
                </a:solidFill>
              </a:rPr>
              <a:t>try-catch-finally</a:t>
            </a:r>
            <a:r>
              <a:rPr lang="zh-CN" altLang="en-US" sz="1600"/>
              <a:t>组合语句：</a:t>
            </a:r>
          </a:p>
          <a:p>
            <a:pPr eaLnBrk="1" hangingPunct="1"/>
            <a:endParaRPr lang="zh-CN" altLang="en-US" sz="1600"/>
          </a:p>
          <a:p>
            <a:pPr eaLnBrk="1" hangingPunct="1"/>
            <a:r>
              <a:rPr lang="en-US" altLang="zh-CN" sz="1600"/>
              <a:t>try{ </a:t>
            </a:r>
          </a:p>
          <a:p>
            <a:pPr eaLnBrk="1" hangingPunct="1"/>
            <a:r>
              <a:rPr lang="en-US" altLang="zh-CN" sz="1600"/>
              <a:t>        //</a:t>
            </a:r>
            <a:r>
              <a:rPr lang="zh-CN" altLang="en-US" sz="1600"/>
              <a:t>被监视的一条或多条可能产生异常的</a:t>
            </a:r>
            <a:r>
              <a:rPr lang="en-US" altLang="zh-CN" sz="1600"/>
              <a:t>java</a:t>
            </a:r>
            <a:r>
              <a:rPr lang="zh-CN" altLang="en-US" sz="1600"/>
              <a:t>语句</a:t>
            </a:r>
          </a:p>
          <a:p>
            <a:pPr eaLnBrk="1" hangingPunct="1"/>
            <a:r>
              <a:rPr lang="en-US" altLang="zh-CN" sz="1600"/>
              <a:t>}</a:t>
            </a:r>
          </a:p>
          <a:p>
            <a:pPr eaLnBrk="1" hangingPunct="1"/>
            <a:r>
              <a:rPr lang="en-US" altLang="zh-CN" sz="1600"/>
              <a:t>catch(</a:t>
            </a:r>
            <a:r>
              <a:rPr lang="zh-CN" altLang="en-US" sz="1600"/>
              <a:t>异常类</a:t>
            </a:r>
            <a:r>
              <a:rPr lang="en-US" altLang="zh-CN" sz="1600"/>
              <a:t>1  </a:t>
            </a:r>
            <a:r>
              <a:rPr lang="zh-CN" altLang="en-US" sz="1600"/>
              <a:t>对象名</a:t>
            </a:r>
            <a:r>
              <a:rPr lang="en-US" altLang="zh-CN" sz="1600"/>
              <a:t>1){</a:t>
            </a:r>
          </a:p>
          <a:p>
            <a:pPr eaLnBrk="1" hangingPunct="1"/>
            <a:r>
              <a:rPr lang="en-US" altLang="zh-CN" sz="1600"/>
              <a:t>        //</a:t>
            </a:r>
            <a:r>
              <a:rPr lang="zh-CN" altLang="en-US" sz="1600"/>
              <a:t>异常类</a:t>
            </a:r>
            <a:r>
              <a:rPr lang="en-US" altLang="zh-CN" sz="1600"/>
              <a:t>1</a:t>
            </a:r>
            <a:r>
              <a:rPr lang="zh-CN" altLang="en-US" sz="1600"/>
              <a:t>的异常处理代码块</a:t>
            </a:r>
          </a:p>
          <a:p>
            <a:pPr eaLnBrk="1" hangingPunct="1"/>
            <a:r>
              <a:rPr lang="en-US" altLang="zh-CN" sz="1600"/>
              <a:t>}</a:t>
            </a:r>
          </a:p>
          <a:p>
            <a:pPr eaLnBrk="1" hangingPunct="1"/>
            <a:r>
              <a:rPr lang="en-US" altLang="zh-CN" sz="1600"/>
              <a:t>catch(</a:t>
            </a:r>
            <a:r>
              <a:rPr lang="zh-CN" altLang="en-US" sz="1600"/>
              <a:t>异常类</a:t>
            </a:r>
            <a:r>
              <a:rPr lang="en-US" altLang="zh-CN" sz="1600"/>
              <a:t>2  </a:t>
            </a:r>
            <a:r>
              <a:rPr lang="zh-CN" altLang="en-US" sz="1600"/>
              <a:t>对象名</a:t>
            </a:r>
            <a:r>
              <a:rPr lang="en-US" altLang="zh-CN" sz="1600"/>
              <a:t>2)</a:t>
            </a:r>
          </a:p>
          <a:p>
            <a:pPr eaLnBrk="1" hangingPunct="1"/>
            <a:r>
              <a:rPr lang="en-US" altLang="zh-CN" sz="1600"/>
              <a:t>       //</a:t>
            </a:r>
            <a:r>
              <a:rPr lang="zh-CN" altLang="en-US" sz="1600"/>
              <a:t>异常类</a:t>
            </a:r>
            <a:r>
              <a:rPr lang="en-US" altLang="zh-CN" sz="1600"/>
              <a:t>2</a:t>
            </a:r>
            <a:r>
              <a:rPr lang="zh-CN" altLang="en-US" sz="1600"/>
              <a:t>的异常处理代码块</a:t>
            </a:r>
          </a:p>
          <a:p>
            <a:pPr eaLnBrk="1" hangingPunct="1"/>
            <a:r>
              <a:rPr lang="en-US" altLang="zh-CN" sz="1600"/>
              <a:t>}</a:t>
            </a:r>
          </a:p>
          <a:p>
            <a:pPr eaLnBrk="1" hangingPunct="1"/>
            <a:r>
              <a:rPr lang="en-US" altLang="zh-CN" sz="1600"/>
              <a:t>…</a:t>
            </a:r>
          </a:p>
          <a:p>
            <a:pPr eaLnBrk="1" hangingPunct="1"/>
            <a:r>
              <a:rPr lang="en-US" altLang="zh-CN" sz="1600"/>
              <a:t>catch(</a:t>
            </a:r>
            <a:r>
              <a:rPr lang="zh-CN" altLang="en-US" sz="1600"/>
              <a:t>异常类</a:t>
            </a:r>
            <a:r>
              <a:rPr lang="en-US" altLang="zh-CN" sz="1600"/>
              <a:t>j  </a:t>
            </a:r>
            <a:r>
              <a:rPr lang="zh-CN" altLang="en-US" sz="1600"/>
              <a:t>对象名</a:t>
            </a:r>
            <a:r>
              <a:rPr lang="en-US" altLang="zh-CN" sz="1600"/>
              <a:t>j)</a:t>
            </a:r>
          </a:p>
          <a:p>
            <a:pPr eaLnBrk="1" hangingPunct="1"/>
            <a:r>
              <a:rPr lang="en-US" altLang="zh-CN" sz="1600"/>
              <a:t>       //</a:t>
            </a:r>
            <a:r>
              <a:rPr lang="zh-CN" altLang="en-US" sz="1600"/>
              <a:t>异常类</a:t>
            </a:r>
            <a:r>
              <a:rPr lang="en-US" altLang="zh-CN" sz="1600"/>
              <a:t>j</a:t>
            </a:r>
            <a:r>
              <a:rPr lang="zh-CN" altLang="en-US" sz="1600"/>
              <a:t>的异常处理代码块</a:t>
            </a:r>
          </a:p>
          <a:p>
            <a:pPr eaLnBrk="1" hangingPunct="1"/>
            <a:r>
              <a:rPr lang="en-US" altLang="zh-CN" sz="1600"/>
              <a:t>}</a:t>
            </a:r>
          </a:p>
          <a:p>
            <a:pPr eaLnBrk="1" hangingPunct="1"/>
            <a:r>
              <a:rPr lang="en-US" altLang="zh-CN" sz="1600"/>
              <a:t>…</a:t>
            </a:r>
          </a:p>
          <a:p>
            <a:pPr eaLnBrk="1" hangingPunct="1"/>
            <a:r>
              <a:rPr lang="en-US" altLang="zh-CN" sz="1600"/>
              <a:t>catch(</a:t>
            </a:r>
            <a:r>
              <a:rPr lang="zh-CN" altLang="en-US" sz="1600"/>
              <a:t>异常类</a:t>
            </a:r>
            <a:r>
              <a:rPr lang="en-US" altLang="zh-CN" sz="1600"/>
              <a:t>m  </a:t>
            </a:r>
            <a:r>
              <a:rPr lang="zh-CN" altLang="en-US" sz="1600"/>
              <a:t>对象名</a:t>
            </a:r>
            <a:r>
              <a:rPr lang="en-US" altLang="zh-CN" sz="1600"/>
              <a:t>m)</a:t>
            </a:r>
          </a:p>
          <a:p>
            <a:pPr eaLnBrk="1" hangingPunct="1"/>
            <a:r>
              <a:rPr lang="en-US" altLang="zh-CN" sz="1600"/>
              <a:t>      //</a:t>
            </a:r>
            <a:r>
              <a:rPr lang="zh-CN" altLang="en-US" sz="1600"/>
              <a:t>异常类</a:t>
            </a:r>
            <a:r>
              <a:rPr lang="en-US" altLang="zh-CN" sz="1600"/>
              <a:t>m</a:t>
            </a:r>
            <a:r>
              <a:rPr lang="zh-CN" altLang="en-US" sz="1600"/>
              <a:t>的异常处理代码块</a:t>
            </a:r>
          </a:p>
          <a:p>
            <a:pPr eaLnBrk="1" hangingPunct="1"/>
            <a:r>
              <a:rPr lang="en-US" altLang="zh-CN" sz="1600"/>
              <a:t>}</a:t>
            </a:r>
          </a:p>
          <a:p>
            <a:pPr eaLnBrk="1" hangingPunct="1"/>
            <a:r>
              <a:rPr lang="en-US" altLang="zh-CN" sz="1600"/>
              <a:t>finally{</a:t>
            </a:r>
          </a:p>
          <a:p>
            <a:pPr eaLnBrk="1" hangingPunct="1"/>
            <a:r>
              <a:rPr lang="en-US" altLang="zh-CN" sz="1600"/>
              <a:t>      //</a:t>
            </a:r>
            <a:r>
              <a:rPr lang="zh-CN" altLang="en-US" sz="1600"/>
              <a:t>在</a:t>
            </a:r>
            <a:r>
              <a:rPr lang="en-US" altLang="zh-CN" sz="1600"/>
              <a:t>try</a:t>
            </a:r>
            <a:r>
              <a:rPr lang="zh-CN" altLang="en-US" sz="1600"/>
              <a:t>块结束前被执行的代码块</a:t>
            </a:r>
          </a:p>
          <a:p>
            <a:pPr eaLnBrk="1" hangingPunct="1"/>
            <a:r>
              <a:rPr lang="en-US" altLang="zh-CN" sz="1600"/>
              <a:t>}</a:t>
            </a:r>
          </a:p>
        </p:txBody>
      </p:sp>
      <p:sp>
        <p:nvSpPr>
          <p:cNvPr id="291850" name="Rectangle 10"/>
          <p:cNvSpPr>
            <a:spLocks noChangeArrowheads="1"/>
          </p:cNvSpPr>
          <p:nvPr/>
        </p:nvSpPr>
        <p:spPr bwMode="auto">
          <a:xfrm>
            <a:off x="5076825" y="865188"/>
            <a:ext cx="3879850" cy="5487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63538" indent="-363538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Symbol" panose="05050102010706020507" pitchFamily="18" charset="2"/>
              <a:buChar char="¾"/>
            </a:pPr>
            <a:r>
              <a:rPr lang="en-US" altLang="zh-CN" sz="1800" dirty="0"/>
              <a:t>try{}</a:t>
            </a:r>
            <a:r>
              <a:rPr lang="zh-CN" altLang="en-US" sz="1800" dirty="0"/>
              <a:t>语句后面必须跟随至少一个</a:t>
            </a:r>
            <a:r>
              <a:rPr lang="en-US" altLang="zh-CN" sz="1800" dirty="0"/>
              <a:t>catch</a:t>
            </a:r>
            <a:r>
              <a:rPr lang="zh-CN" altLang="en-US" sz="1800" dirty="0"/>
              <a:t>或</a:t>
            </a:r>
            <a:r>
              <a:rPr lang="en-US" altLang="zh-CN" sz="1800" dirty="0"/>
              <a:t>finally</a:t>
            </a:r>
            <a:r>
              <a:rPr lang="zh-CN" altLang="en-US" sz="1800" dirty="0"/>
              <a:t>语句块</a:t>
            </a:r>
          </a:p>
          <a:p>
            <a:pPr eaLnBrk="1" hangingPunct="1">
              <a:lnSpc>
                <a:spcPct val="110000"/>
              </a:lnSpc>
              <a:buFont typeface="Symbol" panose="05050102010706020507" pitchFamily="18" charset="2"/>
              <a:buChar char="¾"/>
            </a:pPr>
            <a:r>
              <a:rPr lang="en-US" altLang="zh-CN" sz="1800" dirty="0"/>
              <a:t>try{}</a:t>
            </a:r>
            <a:r>
              <a:rPr lang="zh-CN" altLang="en-US" sz="1800" dirty="0"/>
              <a:t>中第</a:t>
            </a:r>
            <a:r>
              <a:rPr lang="en-US" altLang="zh-CN" sz="1800" dirty="0" err="1"/>
              <a:t>i</a:t>
            </a:r>
            <a:r>
              <a:rPr lang="zh-CN" altLang="en-US" sz="1800" dirty="0"/>
              <a:t>行发生异常，则</a:t>
            </a:r>
            <a:r>
              <a:rPr lang="en-US" altLang="zh-CN" sz="1800" dirty="0"/>
              <a:t>try{}</a:t>
            </a:r>
            <a:r>
              <a:rPr lang="zh-CN" altLang="en-US" sz="1800" dirty="0"/>
              <a:t>第</a:t>
            </a:r>
            <a:r>
              <a:rPr lang="en-US" altLang="zh-CN" sz="1800" dirty="0" err="1"/>
              <a:t>i</a:t>
            </a:r>
            <a:r>
              <a:rPr lang="zh-CN" altLang="en-US" sz="1800" dirty="0"/>
              <a:t>行以后的语句将全部被跳过，然后去执行</a:t>
            </a:r>
            <a:r>
              <a:rPr lang="en-US" altLang="zh-CN" sz="1800" dirty="0"/>
              <a:t>catch</a:t>
            </a:r>
            <a:r>
              <a:rPr lang="zh-CN" altLang="en-US" sz="1800" dirty="0"/>
              <a:t>或</a:t>
            </a:r>
            <a:r>
              <a:rPr lang="en-US" altLang="zh-CN" sz="1800" dirty="0"/>
              <a:t>finally</a:t>
            </a:r>
            <a:r>
              <a:rPr lang="zh-CN" altLang="en-US" sz="1800" dirty="0"/>
              <a:t>语句块</a:t>
            </a:r>
          </a:p>
          <a:p>
            <a:pPr eaLnBrk="1" hangingPunct="1">
              <a:lnSpc>
                <a:spcPct val="110000"/>
              </a:lnSpc>
              <a:buFont typeface="Symbol" panose="05050102010706020507" pitchFamily="18" charset="2"/>
              <a:buChar char="¾"/>
            </a:pPr>
            <a:r>
              <a:rPr lang="en-US" altLang="zh-CN" sz="1800" dirty="0"/>
              <a:t>catch</a:t>
            </a:r>
            <a:r>
              <a:rPr lang="zh-CN" altLang="en-US" sz="1800" dirty="0"/>
              <a:t>块找到一个匹配者，则不再找其他异常了。</a:t>
            </a:r>
          </a:p>
          <a:p>
            <a:pPr eaLnBrk="1" hangingPunct="1">
              <a:lnSpc>
                <a:spcPct val="110000"/>
              </a:lnSpc>
              <a:buFont typeface="Symbol" panose="05050102010706020507" pitchFamily="18" charset="2"/>
              <a:buChar char="¾"/>
            </a:pPr>
            <a:r>
              <a:rPr lang="zh-CN" altLang="en-US" sz="1800" dirty="0"/>
              <a:t>当</a:t>
            </a:r>
            <a:r>
              <a:rPr lang="en-US" altLang="zh-CN" sz="1800" dirty="0"/>
              <a:t>catch</a:t>
            </a:r>
            <a:r>
              <a:rPr lang="zh-CN" altLang="en-US" sz="1800" dirty="0"/>
              <a:t>语句块存在时，</a:t>
            </a:r>
            <a:r>
              <a:rPr lang="en-US" altLang="zh-CN" sz="1800" dirty="0"/>
              <a:t>finally</a:t>
            </a:r>
            <a:r>
              <a:rPr lang="zh-CN" altLang="en-US" sz="1800" dirty="0"/>
              <a:t>语句块可有可无；当</a:t>
            </a:r>
            <a:r>
              <a:rPr lang="en-US" altLang="zh-CN" sz="1800" dirty="0"/>
              <a:t>catch</a:t>
            </a:r>
            <a:r>
              <a:rPr lang="zh-CN" altLang="en-US" sz="1800"/>
              <a:t>语句块不存在时，则</a:t>
            </a:r>
            <a:r>
              <a:rPr lang="en-US" altLang="zh-CN" sz="1800" dirty="0"/>
              <a:t>finally</a:t>
            </a:r>
            <a:r>
              <a:rPr lang="zh-CN" altLang="en-US" sz="1800" dirty="0"/>
              <a:t>必须存在。 </a:t>
            </a:r>
          </a:p>
          <a:p>
            <a:pPr eaLnBrk="1" hangingPunct="1">
              <a:lnSpc>
                <a:spcPct val="110000"/>
              </a:lnSpc>
              <a:buFont typeface="Symbol" panose="05050102010706020507" pitchFamily="18" charset="2"/>
              <a:buChar char="¾"/>
            </a:pPr>
            <a:r>
              <a:rPr lang="en-US" altLang="zh-CN" sz="1800" dirty="0"/>
              <a:t>finally </a:t>
            </a:r>
            <a:r>
              <a:rPr lang="zh-CN" altLang="en-US" sz="1800" dirty="0"/>
              <a:t>语句块无论是否发生异常都要执行，除非在前面的</a:t>
            </a:r>
            <a:r>
              <a:rPr lang="en-US" altLang="zh-CN" sz="1800" dirty="0"/>
              <a:t>try</a:t>
            </a:r>
            <a:r>
              <a:rPr lang="zh-CN" altLang="en-US" sz="1800" dirty="0"/>
              <a:t>或</a:t>
            </a:r>
            <a:r>
              <a:rPr lang="en-US" altLang="zh-CN" sz="1800" dirty="0"/>
              <a:t>catch</a:t>
            </a:r>
            <a:r>
              <a:rPr lang="zh-CN" altLang="en-US" sz="1800" dirty="0"/>
              <a:t>语句块中遇到“</a:t>
            </a:r>
            <a:r>
              <a:rPr lang="en-US" altLang="zh-CN" sz="1800" dirty="0" err="1"/>
              <a:t>System.exit</a:t>
            </a:r>
            <a:r>
              <a:rPr lang="en-US" altLang="zh-CN" sz="1800" dirty="0"/>
              <a:t>();” (</a:t>
            </a:r>
            <a:r>
              <a:rPr lang="zh-CN" altLang="en-US" sz="1800" dirty="0"/>
              <a:t>表示强制退出程序</a:t>
            </a:r>
            <a:r>
              <a:rPr lang="en-US" altLang="zh-CN" sz="1800" dirty="0"/>
              <a:t>)</a:t>
            </a:r>
            <a:r>
              <a:rPr lang="zh-CN" altLang="en-US" sz="1800" dirty="0"/>
              <a:t>语句外  </a:t>
            </a:r>
          </a:p>
          <a:p>
            <a:pPr eaLnBrk="1" hangingPunct="1">
              <a:lnSpc>
                <a:spcPct val="110000"/>
              </a:lnSpc>
              <a:buFont typeface="Symbol" panose="05050102010706020507" pitchFamily="18" charset="2"/>
              <a:buChar char="¾"/>
            </a:pPr>
            <a:r>
              <a:rPr lang="en-US" altLang="zh-CN" sz="1800" dirty="0"/>
              <a:t>finally</a:t>
            </a:r>
            <a:r>
              <a:rPr lang="zh-CN" altLang="en-US" sz="1800" dirty="0"/>
              <a:t>语句块一般包括：文件关闭、关闭数据库连接、关闭网络连接等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50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7.3</a:t>
            </a:r>
            <a:r>
              <a:rPr lang="zh-CN" altLang="en-US"/>
              <a:t>、异常处理模式</a:t>
            </a:r>
            <a:r>
              <a:rPr lang="en-US" altLang="zh-CN"/>
              <a:t>try-catch-finally</a:t>
            </a: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158875" y="855663"/>
            <a:ext cx="6637338" cy="558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/>
              <a:t>public class TestTry {</a:t>
            </a:r>
          </a:p>
          <a:p>
            <a:pPr lvl="1" eaLnBrk="1" hangingPunct="1"/>
            <a:r>
              <a:rPr lang="en-US" altLang="zh-CN" sz="1800"/>
              <a:t>public static void main(String[] args) {</a:t>
            </a:r>
          </a:p>
          <a:p>
            <a:pPr lvl="2" eaLnBrk="1" hangingPunct="1"/>
            <a:r>
              <a:rPr lang="en-US" altLang="zh-CN" sz="1800"/>
              <a:t>try{</a:t>
            </a:r>
          </a:p>
          <a:p>
            <a:pPr lvl="3" eaLnBrk="1" hangingPunct="1"/>
            <a:r>
              <a:rPr lang="en-US" altLang="zh-CN" sz="1800"/>
              <a:t>int b=12;</a:t>
            </a:r>
          </a:p>
          <a:p>
            <a:pPr lvl="3" eaLnBrk="1" hangingPunct="1"/>
            <a:r>
              <a:rPr lang="en-US" altLang="zh-CN" sz="1800"/>
              <a:t>int c;</a:t>
            </a:r>
          </a:p>
          <a:p>
            <a:pPr lvl="3" eaLnBrk="1" hangingPunct="1"/>
            <a:r>
              <a:rPr lang="en-US" altLang="zh-CN" sz="1800"/>
              <a:t>for (int i=2;i&gt;=-2;i--){</a:t>
            </a:r>
          </a:p>
          <a:p>
            <a:pPr lvl="3" eaLnBrk="1" hangingPunct="1"/>
            <a:r>
              <a:rPr lang="en-US" altLang="zh-CN" sz="1800"/>
              <a:t>	c=b/i;</a:t>
            </a:r>
          </a:p>
          <a:p>
            <a:pPr lvl="3" eaLnBrk="1" hangingPunct="1"/>
            <a:r>
              <a:rPr lang="en-US" altLang="zh-CN" sz="1800"/>
              <a:t>	System.out.println("i="+i);</a:t>
            </a:r>
          </a:p>
          <a:p>
            <a:pPr lvl="3" eaLnBrk="1" hangingPunct="1"/>
            <a:r>
              <a:rPr lang="en-US" altLang="zh-CN" sz="1800"/>
              <a:t>}</a:t>
            </a:r>
          </a:p>
          <a:p>
            <a:pPr lvl="2" eaLnBrk="1" hangingPunct="1"/>
            <a:r>
              <a:rPr lang="en-US" altLang="zh-CN" sz="1800"/>
              <a:t>}catch(ArithmeticException ae) {</a:t>
            </a:r>
          </a:p>
          <a:p>
            <a:pPr lvl="2" eaLnBrk="1" hangingPunct="1"/>
            <a:r>
              <a:rPr lang="en-US" altLang="zh-CN" sz="1800"/>
              <a:t>        System.out.println("</a:t>
            </a:r>
            <a:r>
              <a:rPr lang="zh-CN" altLang="en-US" sz="1800"/>
              <a:t>捕获了一个零除异常</a:t>
            </a:r>
            <a:r>
              <a:rPr lang="en-US" altLang="zh-CN" sz="1800"/>
              <a:t>");</a:t>
            </a:r>
          </a:p>
          <a:p>
            <a:pPr lvl="2" eaLnBrk="1" hangingPunct="1"/>
            <a:r>
              <a:rPr lang="en-US" altLang="zh-CN" sz="1800"/>
              <a:t>}</a:t>
            </a:r>
          </a:p>
          <a:p>
            <a:pPr lvl="2" eaLnBrk="1" hangingPunct="1"/>
            <a:r>
              <a:rPr lang="en-US" altLang="zh-CN" sz="1800"/>
              <a:t>catch(Exception ex) {</a:t>
            </a:r>
          </a:p>
          <a:p>
            <a:pPr lvl="2" eaLnBrk="1" hangingPunct="1"/>
            <a:r>
              <a:rPr lang="en-US" altLang="zh-CN" sz="1800"/>
              <a:t>        System.out.println("</a:t>
            </a:r>
            <a:r>
              <a:rPr lang="zh-CN" altLang="en-US" sz="1800"/>
              <a:t>捕获了一个未知类型的异常</a:t>
            </a:r>
            <a:r>
              <a:rPr lang="en-US" altLang="zh-CN" sz="1800"/>
              <a:t>");</a:t>
            </a:r>
          </a:p>
          <a:p>
            <a:pPr lvl="2" eaLnBrk="1" hangingPunct="1"/>
            <a:r>
              <a:rPr lang="en-US" altLang="zh-CN" sz="1800"/>
              <a:t>}</a:t>
            </a:r>
          </a:p>
          <a:p>
            <a:pPr lvl="2" eaLnBrk="1" hangingPunct="1"/>
            <a:r>
              <a:rPr lang="en-US" altLang="zh-CN" sz="1800"/>
              <a:t>finally{</a:t>
            </a:r>
          </a:p>
          <a:p>
            <a:pPr lvl="2" eaLnBrk="1" hangingPunct="1"/>
            <a:r>
              <a:rPr lang="en-US" altLang="zh-CN" sz="1800"/>
              <a:t>        System.out.println("</a:t>
            </a:r>
            <a:r>
              <a:rPr lang="zh-CN" altLang="en-US" sz="1800"/>
              <a:t>异常处理结束</a:t>
            </a:r>
            <a:r>
              <a:rPr lang="en-US" altLang="zh-CN" sz="1800"/>
              <a:t>");</a:t>
            </a:r>
          </a:p>
          <a:p>
            <a:pPr lvl="2" eaLnBrk="1" hangingPunct="1"/>
            <a:r>
              <a:rPr lang="en-US" altLang="zh-CN" sz="1800"/>
              <a:t>} </a:t>
            </a:r>
          </a:p>
          <a:p>
            <a:pPr lvl="1" eaLnBrk="1" hangingPunct="1"/>
            <a:r>
              <a:rPr lang="en-US" altLang="zh-CN" sz="1800"/>
              <a:t>}</a:t>
            </a:r>
          </a:p>
          <a:p>
            <a:pPr eaLnBrk="1" hangingPunct="1"/>
            <a:r>
              <a:rPr lang="en-US" altLang="zh-CN" sz="180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800000"/>
      </a:folHlink>
    </a:clrScheme>
    <a:fontScheme name="默认设计模板">
      <a:majorFont>
        <a:latin typeface="黑体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4432</TotalTime>
  <Words>1792</Words>
  <Application>Microsoft Office PowerPoint</Application>
  <PresentationFormat>全屏显示(4:3)</PresentationFormat>
  <Paragraphs>223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AvantGarde Bk BT</vt:lpstr>
      <vt:lpstr>Zurich UBlkEx BT</vt:lpstr>
      <vt:lpstr>黑体</vt:lpstr>
      <vt:lpstr>楷体_GB2312</vt:lpstr>
      <vt:lpstr>Arial</vt:lpstr>
      <vt:lpstr>Symbol</vt:lpstr>
      <vt:lpstr>Times New Roman</vt:lpstr>
      <vt:lpstr>Wingdings</vt:lpstr>
      <vt:lpstr>默认设计模板</vt:lpstr>
      <vt:lpstr>Image</vt:lpstr>
      <vt:lpstr>PowerPoint 演示文稿</vt:lpstr>
      <vt:lpstr>前言</vt:lpstr>
      <vt:lpstr>小节安排</vt:lpstr>
      <vt:lpstr>7.1、为什么要异常处理</vt:lpstr>
      <vt:lpstr>7.1、为什么要异常处理</vt:lpstr>
      <vt:lpstr>7.2、Java中的异常类</vt:lpstr>
      <vt:lpstr>7.2、Java中的异常类</vt:lpstr>
      <vt:lpstr>7.3、异常处理模式try-catch-finally</vt:lpstr>
      <vt:lpstr>7.3、异常处理模式try-catch-finally</vt:lpstr>
      <vt:lpstr>7.3、异常处理模式try-catch-finally</vt:lpstr>
      <vt:lpstr>7.3、异常处理模式try-catch-finally</vt:lpstr>
      <vt:lpstr>7.4、重新抛出异常</vt:lpstr>
      <vt:lpstr>7.4、重新抛出异常</vt:lpstr>
      <vt:lpstr>7.4、重新抛出异常</vt:lpstr>
      <vt:lpstr>7.5、异常处理原则</vt:lpstr>
      <vt:lpstr>本章小结</vt:lpstr>
    </vt:vector>
  </TitlesOfParts>
  <Company>Sinohelp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Luna Wang</dc:creator>
  <cp:lastModifiedBy>利锋 徐</cp:lastModifiedBy>
  <cp:revision>726</cp:revision>
  <dcterms:created xsi:type="dcterms:W3CDTF">2001-04-27T09:18:18Z</dcterms:created>
  <dcterms:modified xsi:type="dcterms:W3CDTF">2023-11-16T04:19:27Z</dcterms:modified>
</cp:coreProperties>
</file>