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295" r:id="rId3"/>
    <p:sldId id="279" r:id="rId4"/>
    <p:sldId id="506" r:id="rId5"/>
    <p:sldId id="348" r:id="rId6"/>
    <p:sldId id="518" r:id="rId7"/>
    <p:sldId id="520" r:id="rId8"/>
    <p:sldId id="521" r:id="rId9"/>
    <p:sldId id="578" r:id="rId10"/>
    <p:sldId id="522" r:id="rId11"/>
    <p:sldId id="507" r:id="rId12"/>
    <p:sldId id="526" r:id="rId13"/>
    <p:sldId id="528" r:id="rId14"/>
    <p:sldId id="508" r:id="rId15"/>
    <p:sldId id="529" r:id="rId16"/>
    <p:sldId id="530" r:id="rId17"/>
    <p:sldId id="586" r:id="rId18"/>
    <p:sldId id="587" r:id="rId19"/>
    <p:sldId id="579" r:id="rId20"/>
    <p:sldId id="532" r:id="rId21"/>
    <p:sldId id="533" r:id="rId22"/>
    <p:sldId id="534" r:id="rId23"/>
    <p:sldId id="535" r:id="rId24"/>
    <p:sldId id="536" r:id="rId25"/>
    <p:sldId id="537" r:id="rId26"/>
    <p:sldId id="538" r:id="rId27"/>
    <p:sldId id="539" r:id="rId28"/>
    <p:sldId id="540" r:id="rId29"/>
    <p:sldId id="583" r:id="rId30"/>
    <p:sldId id="582" r:id="rId31"/>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D2"/>
    <a:srgbClr val="00FF00"/>
    <a:srgbClr val="FAFFFF"/>
    <a:srgbClr val="F0FFFF"/>
    <a:srgbClr val="66FF66"/>
    <a:srgbClr val="66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900"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61" d="100"/>
          <a:sy n="61" d="100"/>
        </p:scale>
        <p:origin x="-1698" y="-60"/>
      </p:cViewPr>
      <p:guideLst>
        <p:guide orient="horz" pos="3223"/>
        <p:guide pos="223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49155" name="Rectangle 3"/>
          <p:cNvSpPr>
            <a:spLocks noGrp="1" noChangeArrowheads="1"/>
          </p:cNvSpPr>
          <p:nvPr>
            <p:ph type="dt" sz="quarter" idx="1"/>
          </p:nvPr>
        </p:nvSpPr>
        <p:spPr bwMode="auto">
          <a:xfrm>
            <a:off x="4024313" y="0"/>
            <a:ext cx="3074987" cy="5127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lgn="r" defTabSz="955675">
              <a:defRPr sz="1300">
                <a:latin typeface="Times New Roman" pitchFamily="18" charset="0"/>
                <a:ea typeface="宋体" pitchFamily="2" charset="-122"/>
                <a:cs typeface="+mn-cs"/>
              </a:defRPr>
            </a:lvl1pPr>
          </a:lstStyle>
          <a:p>
            <a:pPr>
              <a:defRPr/>
            </a:pPr>
            <a:endParaRPr lang="en-US" altLang="zh-CN"/>
          </a:p>
        </p:txBody>
      </p:sp>
      <p:sp>
        <p:nvSpPr>
          <p:cNvPr id="49156" name="Rectangle 4"/>
          <p:cNvSpPr>
            <a:spLocks noGrp="1" noChangeArrowheads="1"/>
          </p:cNvSpPr>
          <p:nvPr>
            <p:ph type="ftr" sz="quarter" idx="2"/>
          </p:nvPr>
        </p:nvSpPr>
        <p:spPr bwMode="auto">
          <a:xfrm>
            <a:off x="0" y="9721850"/>
            <a:ext cx="3074988" cy="5127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49157" name="Rectangle 5"/>
          <p:cNvSpPr>
            <a:spLocks noGrp="1" noChangeArrowheads="1"/>
          </p:cNvSpPr>
          <p:nvPr>
            <p:ph type="sldNum" sz="quarter" idx="3"/>
          </p:nvPr>
        </p:nvSpPr>
        <p:spPr bwMode="auto">
          <a:xfrm>
            <a:off x="4024313" y="9721850"/>
            <a:ext cx="3074987" cy="5127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lgn="r" defTabSz="955675">
              <a:defRPr sz="1300"/>
            </a:lvl1pPr>
          </a:lstStyle>
          <a:p>
            <a:fld id="{F91E31DD-748D-4F3C-AC97-886D26B719A2}" type="slidenum">
              <a:rPr lang="en-US" altLang="zh-CN"/>
              <a:pPr/>
              <a:t>‹#›</a:t>
            </a:fld>
            <a:endParaRPr lang="en-US" altLang="zh-CN"/>
          </a:p>
        </p:txBody>
      </p:sp>
    </p:spTree>
    <p:extLst>
      <p:ext uri="{BB962C8B-B14F-4D97-AF65-F5344CB8AC3E}">
        <p14:creationId xmlns:p14="http://schemas.microsoft.com/office/powerpoint/2010/main" val="63250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24579" name="Rectangle 3"/>
          <p:cNvSpPr>
            <a:spLocks noGrp="1" noChangeArrowheads="1"/>
          </p:cNvSpPr>
          <p:nvPr>
            <p:ph type="dt" idx="1"/>
          </p:nvPr>
        </p:nvSpPr>
        <p:spPr bwMode="auto">
          <a:xfrm>
            <a:off x="4024313" y="0"/>
            <a:ext cx="3074987" cy="5127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lgn="r" defTabSz="955675">
              <a:defRPr sz="1300">
                <a:latin typeface="Times New Roman" pitchFamily="18" charset="0"/>
                <a:ea typeface="宋体"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582" name="Rectangle 6"/>
          <p:cNvSpPr>
            <a:spLocks noGrp="1" noChangeArrowheads="1"/>
          </p:cNvSpPr>
          <p:nvPr>
            <p:ph type="ftr" sz="quarter" idx="4"/>
          </p:nvPr>
        </p:nvSpPr>
        <p:spPr bwMode="auto">
          <a:xfrm>
            <a:off x="0" y="9721850"/>
            <a:ext cx="3074988" cy="5127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defTabSz="955675">
              <a:defRPr sz="1300">
                <a:latin typeface="Times New Roman" pitchFamily="18" charset="0"/>
                <a:ea typeface="宋体" pitchFamily="2" charset="-122"/>
                <a:cs typeface="+mn-cs"/>
              </a:defRPr>
            </a:lvl1pPr>
          </a:lstStyle>
          <a:p>
            <a:pPr>
              <a:defRPr/>
            </a:pPr>
            <a:endParaRPr lang="en-US" altLang="zh-CN"/>
          </a:p>
        </p:txBody>
      </p:sp>
      <p:sp>
        <p:nvSpPr>
          <p:cNvPr id="24583" name="Rectangle 7"/>
          <p:cNvSpPr>
            <a:spLocks noGrp="1" noChangeArrowheads="1"/>
          </p:cNvSpPr>
          <p:nvPr>
            <p:ph type="sldNum" sz="quarter" idx="5"/>
          </p:nvPr>
        </p:nvSpPr>
        <p:spPr bwMode="auto">
          <a:xfrm>
            <a:off x="4024313" y="9721850"/>
            <a:ext cx="3074987" cy="5127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lgn="r" defTabSz="955675">
              <a:defRPr sz="1300"/>
            </a:lvl1pPr>
          </a:lstStyle>
          <a:p>
            <a:fld id="{2413DF10-9913-4D90-91F1-3DF8F02F015E}" type="slidenum">
              <a:rPr lang="en-US" altLang="zh-CN"/>
              <a:pPr/>
              <a:t>‹#›</a:t>
            </a:fld>
            <a:endParaRPr lang="en-US" altLang="zh-CN"/>
          </a:p>
        </p:txBody>
      </p:sp>
    </p:spTree>
    <p:extLst>
      <p:ext uri="{BB962C8B-B14F-4D97-AF65-F5344CB8AC3E}">
        <p14:creationId xmlns:p14="http://schemas.microsoft.com/office/powerpoint/2010/main" val="27934950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a:defRPr kumimoji="1" sz="2400">
                <a:solidFill>
                  <a:schemeClr val="tx1"/>
                </a:solidFill>
                <a:latin typeface="Times New Roman" pitchFamily="18" charset="0"/>
                <a:ea typeface="宋体" pitchFamily="2" charset="-122"/>
              </a:defRPr>
            </a:lvl1pPr>
            <a:lvl2pPr marL="742950" indent="-285750" defTabSz="955675">
              <a:defRPr kumimoji="1" sz="2400">
                <a:solidFill>
                  <a:schemeClr val="tx1"/>
                </a:solidFill>
                <a:latin typeface="Times New Roman" pitchFamily="18" charset="0"/>
                <a:ea typeface="宋体" pitchFamily="2" charset="-122"/>
              </a:defRPr>
            </a:lvl2pPr>
            <a:lvl3pPr marL="1143000" indent="-228600" defTabSz="955675">
              <a:defRPr kumimoji="1" sz="2400">
                <a:solidFill>
                  <a:schemeClr val="tx1"/>
                </a:solidFill>
                <a:latin typeface="Times New Roman" pitchFamily="18" charset="0"/>
                <a:ea typeface="宋体" pitchFamily="2" charset="-122"/>
              </a:defRPr>
            </a:lvl3pPr>
            <a:lvl4pPr marL="1600200" indent="-228600" defTabSz="955675">
              <a:defRPr kumimoji="1" sz="2400">
                <a:solidFill>
                  <a:schemeClr val="tx1"/>
                </a:solidFill>
                <a:latin typeface="Times New Roman" pitchFamily="18" charset="0"/>
                <a:ea typeface="宋体" pitchFamily="2" charset="-122"/>
              </a:defRPr>
            </a:lvl4pPr>
            <a:lvl5pPr marL="2057400" indent="-228600" defTabSz="955675">
              <a:defRPr kumimoji="1" sz="2400">
                <a:solidFill>
                  <a:schemeClr val="tx1"/>
                </a:solidFill>
                <a:latin typeface="Times New Roman" pitchFamily="18" charset="0"/>
                <a:ea typeface="宋体" pitchFamily="2" charset="-122"/>
              </a:defRPr>
            </a:lvl5pPr>
            <a:lvl6pPr marL="2514600" indent="-228600" defTabSz="955675"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5675"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5675"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5675" fontAlgn="base">
              <a:spcBef>
                <a:spcPct val="0"/>
              </a:spcBef>
              <a:spcAft>
                <a:spcPct val="0"/>
              </a:spcAft>
              <a:defRPr kumimoji="1" sz="2400">
                <a:solidFill>
                  <a:schemeClr val="tx1"/>
                </a:solidFill>
                <a:latin typeface="Times New Roman" pitchFamily="18" charset="0"/>
                <a:ea typeface="宋体" pitchFamily="2" charset="-122"/>
              </a:defRPr>
            </a:lvl9pPr>
          </a:lstStyle>
          <a:p>
            <a:fld id="{E7DB41CA-6491-4664-A275-1271CEE81677}" type="slidenum">
              <a:rPr lang="en-US" altLang="zh-CN" sz="1300"/>
              <a:pPr/>
              <a:t>1</a:t>
            </a:fld>
            <a:endParaRPr lang="en-US" altLang="zh-CN" sz="1300"/>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0267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23124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9521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22238"/>
            <a:ext cx="1965325" cy="55165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38"/>
            <a:ext cx="5745163" cy="5516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058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00088" y="122238"/>
            <a:ext cx="7772400" cy="457200"/>
          </a:xfrm>
        </p:spPr>
        <p:txBody>
          <a:bodyPr/>
          <a:lstStyle/>
          <a:p>
            <a:r>
              <a:rPr lang="zh-CN" altLang="en-US"/>
              <a:t>单击此处编辑母版标题样式</a:t>
            </a:r>
          </a:p>
        </p:txBody>
      </p:sp>
      <p:sp>
        <p:nvSpPr>
          <p:cNvPr id="3" name="表格占位符 2"/>
          <p:cNvSpPr>
            <a:spLocks noGrp="1"/>
          </p:cNvSpPr>
          <p:nvPr>
            <p:ph type="tbl" idx="1"/>
          </p:nvPr>
        </p:nvSpPr>
        <p:spPr>
          <a:xfrm>
            <a:off x="609600" y="1524000"/>
            <a:ext cx="7772400" cy="4114800"/>
          </a:xfrm>
        </p:spPr>
        <p:txBody>
          <a:bodyPr/>
          <a:lstStyle/>
          <a:p>
            <a:pPr lvl="0"/>
            <a:endParaRPr lang="zh-CN" altLang="en-US" noProof="0"/>
          </a:p>
        </p:txBody>
      </p:sp>
    </p:spTree>
    <p:extLst>
      <p:ext uri="{BB962C8B-B14F-4D97-AF65-F5344CB8AC3E}">
        <p14:creationId xmlns:p14="http://schemas.microsoft.com/office/powerpoint/2010/main" val="391797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467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01496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0570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510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3268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88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6011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4334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00088" y="122238"/>
            <a:ext cx="777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1524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028" name="Rectangle 7"/>
          <p:cNvSpPr>
            <a:spLocks noChangeArrowheads="1"/>
          </p:cNvSpPr>
          <p:nvPr/>
        </p:nvSpPr>
        <p:spPr bwMode="auto">
          <a:xfrm>
            <a:off x="0" y="6553200"/>
            <a:ext cx="9144000" cy="304800"/>
          </a:xfrm>
          <a:prstGeom prst="rect">
            <a:avLst/>
          </a:prstGeom>
          <a:solidFill>
            <a:srgbClr val="BFBAB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9" name="Rectangle 8"/>
          <p:cNvSpPr>
            <a:spLocks noChangeArrowheads="1"/>
          </p:cNvSpPr>
          <p:nvPr/>
        </p:nvSpPr>
        <p:spPr bwMode="auto">
          <a:xfrm>
            <a:off x="3306763" y="6553200"/>
            <a:ext cx="184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200" b="1">
                <a:solidFill>
                  <a:srgbClr val="8C2532"/>
                </a:solidFill>
                <a:latin typeface="Zurich UBlkEx BT" pitchFamily="34" charset="0"/>
              </a:rPr>
              <a:t>Java</a:t>
            </a:r>
            <a:r>
              <a:rPr lang="zh-CN" altLang="en-US" sz="1200" b="1">
                <a:solidFill>
                  <a:srgbClr val="8C2532"/>
                </a:solidFill>
                <a:latin typeface="Zurich UBlkEx BT" pitchFamily="34" charset="0"/>
              </a:rPr>
              <a:t>程序设计</a:t>
            </a:r>
          </a:p>
        </p:txBody>
      </p:sp>
      <p:sp>
        <p:nvSpPr>
          <p:cNvPr id="1030" name="Line 9"/>
          <p:cNvSpPr>
            <a:spLocks noChangeShapeType="1"/>
          </p:cNvSpPr>
          <p:nvPr/>
        </p:nvSpPr>
        <p:spPr bwMode="auto">
          <a:xfrm>
            <a:off x="0" y="6705600"/>
            <a:ext cx="35893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10"/>
          <p:cNvSpPr>
            <a:spLocks noChangeShapeType="1"/>
          </p:cNvSpPr>
          <p:nvPr/>
        </p:nvSpPr>
        <p:spPr bwMode="auto">
          <a:xfrm>
            <a:off x="4846638" y="6705600"/>
            <a:ext cx="3711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AutoShape 11" descr="浅色横线"/>
          <p:cNvSpPr>
            <a:spLocks noChangeArrowheads="1"/>
          </p:cNvSpPr>
          <p:nvPr/>
        </p:nvSpPr>
        <p:spPr bwMode="auto">
          <a:xfrm rot="5400000">
            <a:off x="143669" y="-16669"/>
            <a:ext cx="617538" cy="739775"/>
          </a:xfrm>
          <a:prstGeom prst="rtTriangle">
            <a:avLst/>
          </a:prstGeom>
          <a:pattFill prst="ltHorz">
            <a:fgClr>
              <a:schemeClr val="bg1"/>
            </a:fgClr>
            <a:bgClr>
              <a:srgbClr val="8C2532"/>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33" name="Rectangle 12" descr="浅色横线"/>
          <p:cNvSpPr>
            <a:spLocks noChangeArrowheads="1"/>
          </p:cNvSpPr>
          <p:nvPr/>
        </p:nvSpPr>
        <p:spPr bwMode="auto">
          <a:xfrm>
            <a:off x="7531100" y="652463"/>
            <a:ext cx="1612900" cy="50800"/>
          </a:xfrm>
          <a:prstGeom prst="rect">
            <a:avLst/>
          </a:prstGeom>
          <a:pattFill prst="ltHorz">
            <a:fgClr>
              <a:schemeClr val="bg1"/>
            </a:fgClr>
            <a:bgClr>
              <a:srgbClr val="4C141B"/>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34" name="Rectangle 13" descr="浅色横线"/>
          <p:cNvSpPr>
            <a:spLocks noChangeArrowheads="1"/>
          </p:cNvSpPr>
          <p:nvPr/>
        </p:nvSpPr>
        <p:spPr bwMode="auto">
          <a:xfrm>
            <a:off x="76200" y="652463"/>
            <a:ext cx="5253038" cy="42862"/>
          </a:xfrm>
          <a:prstGeom prst="rect">
            <a:avLst/>
          </a:prstGeom>
          <a:pattFill prst="ltHorz">
            <a:fgClr>
              <a:schemeClr val="bg1"/>
            </a:fgClr>
            <a:bgClr>
              <a:srgbClr val="8C2532"/>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38" name="Text Box 14"/>
          <p:cNvSpPr txBox="1">
            <a:spLocks noChangeArrowheads="1"/>
          </p:cNvSpPr>
          <p:nvPr/>
        </p:nvSpPr>
        <p:spPr bwMode="auto">
          <a:xfrm>
            <a:off x="4643438" y="500063"/>
            <a:ext cx="3662362" cy="336550"/>
          </a:xfrm>
          <a:prstGeom prst="rect">
            <a:avLst/>
          </a:prstGeom>
          <a:noFill/>
          <a:ln w="9525">
            <a:noFill/>
            <a:miter lim="800000"/>
            <a:headEnd/>
            <a:tailEnd/>
          </a:ln>
          <a:effec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pPr>
            <a:r>
              <a:rPr lang="en-US" altLang="zh-CN" sz="1600" b="1">
                <a:solidFill>
                  <a:srgbClr val="993366"/>
                </a:solidFill>
                <a:latin typeface="AvantGarde Bk BT" pitchFamily="34" charset="0"/>
                <a:ea typeface="黑体" pitchFamily="49" charset="-122"/>
              </a:rPr>
              <a:t>Java Programming</a:t>
            </a:r>
            <a:endParaRPr lang="en-US" altLang="zh-CN" sz="2800">
              <a:solidFill>
                <a:srgbClr val="993366"/>
              </a:solidFill>
            </a:endParaRPr>
          </a:p>
        </p:txBody>
      </p:sp>
      <p:sp>
        <p:nvSpPr>
          <p:cNvPr id="1036" name="Rectangle 16"/>
          <p:cNvSpPr>
            <a:spLocks noChangeArrowheads="1"/>
          </p:cNvSpPr>
          <p:nvPr/>
        </p:nvSpPr>
        <p:spPr bwMode="auto">
          <a:xfrm>
            <a:off x="7086600" y="65532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4326CB2D-61C5-4388-BAB8-86045515EB03}" type="slidenum">
              <a:rPr lang="en-US" altLang="zh-CN" sz="1400"/>
              <a:pPr algn="r"/>
              <a:t>‹#›</a:t>
            </a:fld>
            <a:endParaRPr lang="en-US" altLang="zh-CN"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mj-lt"/>
          <a:ea typeface="+mj-ea"/>
          <a:cs typeface="黑体" charset="0"/>
        </a:defRPr>
      </a:lvl1pPr>
      <a:lvl2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2pPr>
      <a:lvl3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3pPr>
      <a:lvl4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4pPr>
      <a:lvl5pPr algn="l" rtl="0" eaLnBrk="0" fontAlgn="base" hangingPunct="0">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cs typeface="黑体" charset="0"/>
        </a:defRPr>
      </a:lvl5pPr>
      <a:lvl6pPr marL="4572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6pPr>
      <a:lvl7pPr marL="9144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7pPr>
      <a:lvl8pPr marL="13716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8pPr>
      <a:lvl9pPr marL="1828800" algn="l" rtl="0" fontAlgn="base">
        <a:spcBef>
          <a:spcPct val="50000"/>
        </a:spcBef>
        <a:spcAft>
          <a:spcPct val="0"/>
        </a:spcAft>
        <a:defRPr kumimoji="1" sz="2400">
          <a:solidFill>
            <a:schemeClr val="tx1"/>
          </a:solidFill>
          <a:effectLst>
            <a:outerShdw blurRad="38100" dist="38100" dir="2700000" algn="tl">
              <a:srgbClr val="C0C0C0"/>
            </a:outerShdw>
          </a:effectLst>
          <a:latin typeface="黑体" pitchFamily="49" charset="-122"/>
          <a:ea typeface="黑体" pitchFamily="49" charset="-122"/>
        </a:defRPr>
      </a:lvl9pPr>
    </p:titleStyle>
    <p:bodyStyle>
      <a:lvl1pPr marL="342900" indent="-342900" algn="l" rtl="0" eaLnBrk="0" fontAlgn="base" hangingPunct="0">
        <a:spcBef>
          <a:spcPct val="20000"/>
        </a:spcBef>
        <a:spcAft>
          <a:spcPct val="0"/>
        </a:spcAft>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Wingdings" pitchFamily="2" charset="2"/>
        <a:buChar char="v"/>
        <a:defRPr kumimoji="1" sz="2400">
          <a:solidFill>
            <a:schemeClr val="tx1"/>
          </a:solidFill>
          <a:latin typeface="+mn-lt"/>
          <a:ea typeface="楷体_GB2312" pitchFamily="49" charset="-122"/>
          <a:cs typeface="楷体_GB2312" charset="0"/>
        </a:defRPr>
      </a:lvl2pPr>
      <a:lvl3pPr marL="1143000" indent="-228600" algn="l" rtl="0" eaLnBrk="0" fontAlgn="base" hangingPunct="0">
        <a:spcBef>
          <a:spcPct val="20000"/>
        </a:spcBef>
        <a:spcAft>
          <a:spcPct val="0"/>
        </a:spcAft>
        <a:buFont typeface="Symbol" pitchFamily="18" charset="2"/>
        <a:buChar char="-"/>
        <a:defRPr kumimoji="1" sz="2000">
          <a:solidFill>
            <a:schemeClr val="tx1"/>
          </a:solidFill>
          <a:latin typeface="+mn-lt"/>
          <a:ea typeface="楷体_GB2312" pitchFamily="49" charset="-122"/>
          <a:cs typeface="楷体_GB2312" charset="0"/>
        </a:defRPr>
      </a:lvl3pPr>
      <a:lvl4pPr marL="1600200" indent="-228600" algn="l" rtl="0" eaLnBrk="0" fontAlgn="base" hangingPunct="0">
        <a:spcBef>
          <a:spcPct val="20000"/>
        </a:spcBef>
        <a:spcAft>
          <a:spcPct val="0"/>
        </a:spcAft>
        <a:buChar char="–"/>
        <a:defRPr kumimoji="1" sz="2400">
          <a:solidFill>
            <a:schemeClr val="tx1"/>
          </a:solidFill>
          <a:latin typeface="+mn-lt"/>
          <a:ea typeface="+mn-ea"/>
          <a:cs typeface="宋体" charset="0"/>
        </a:defRPr>
      </a:lvl4pPr>
      <a:lvl5pPr marL="2057400" indent="-228600" algn="l" rtl="0" eaLnBrk="0" fontAlgn="base" hangingPunct="0">
        <a:spcBef>
          <a:spcPct val="20000"/>
        </a:spcBef>
        <a:spcAft>
          <a:spcPct val="0"/>
        </a:spcAft>
        <a:buChar char="»"/>
        <a:defRPr kumimoji="1" sz="2400">
          <a:solidFill>
            <a:schemeClr val="tx1"/>
          </a:solidFill>
          <a:latin typeface="+mn-lt"/>
          <a:ea typeface="+mn-ea"/>
        </a:defRPr>
      </a:lvl5pPr>
      <a:lvl6pPr marL="2514600" indent="-228600" algn="l" rtl="0" fontAlgn="base">
        <a:spcBef>
          <a:spcPct val="20000"/>
        </a:spcBef>
        <a:spcAft>
          <a:spcPct val="0"/>
        </a:spcAft>
        <a:buChar char="»"/>
        <a:defRPr kumimoji="1" sz="2400">
          <a:solidFill>
            <a:schemeClr val="tx1"/>
          </a:solidFill>
          <a:latin typeface="+mn-lt"/>
          <a:ea typeface="+mn-ea"/>
        </a:defRPr>
      </a:lvl6pPr>
      <a:lvl7pPr marL="2971800" indent="-228600" algn="l" rtl="0" fontAlgn="base">
        <a:spcBef>
          <a:spcPct val="20000"/>
        </a:spcBef>
        <a:spcAft>
          <a:spcPct val="0"/>
        </a:spcAft>
        <a:buChar char="»"/>
        <a:defRPr kumimoji="1" sz="2400">
          <a:solidFill>
            <a:schemeClr val="tx1"/>
          </a:solidFill>
          <a:latin typeface="+mn-lt"/>
          <a:ea typeface="+mn-ea"/>
        </a:defRPr>
      </a:lvl7pPr>
      <a:lvl8pPr marL="3429000" indent="-228600" algn="l" rtl="0" fontAlgn="base">
        <a:spcBef>
          <a:spcPct val="20000"/>
        </a:spcBef>
        <a:spcAft>
          <a:spcPct val="0"/>
        </a:spcAft>
        <a:buChar char="»"/>
        <a:defRPr kumimoji="1" sz="2400">
          <a:solidFill>
            <a:schemeClr val="tx1"/>
          </a:solidFill>
          <a:latin typeface="+mn-lt"/>
          <a:ea typeface="+mn-ea"/>
        </a:defRPr>
      </a:lvl8pPr>
      <a:lvl9pPr marL="3886200" indent="-228600" algn="l" rtl="0" fontAlgn="base">
        <a:spcBef>
          <a:spcPct val="20000"/>
        </a:spcBef>
        <a:spcAft>
          <a:spcPct val="0"/>
        </a:spcAft>
        <a:buChar char="»"/>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7" name="Object 2"/>
          <p:cNvGraphicFramePr>
            <a:graphicFrameLocks noChangeAspect="1"/>
          </p:cNvGraphicFramePr>
          <p:nvPr/>
        </p:nvGraphicFramePr>
        <p:xfrm>
          <a:off x="0" y="0"/>
          <a:ext cx="9144000" cy="1971675"/>
        </p:xfrm>
        <a:graphic>
          <a:graphicData uri="http://schemas.openxmlformats.org/presentationml/2006/ole">
            <mc:AlternateContent xmlns:mc="http://schemas.openxmlformats.org/markup-compatibility/2006">
              <mc:Choice xmlns:v="urn:schemas-microsoft-com:vml" Requires="v">
                <p:oleObj name="Image" r:id="rId3" imgW="11614543" imgH="2630427" progId="Photoshop.Image.5">
                  <p:embed/>
                </p:oleObj>
              </mc:Choice>
              <mc:Fallback>
                <p:oleObj name="Image" r:id="rId3" imgW="11614543" imgH="2630427" progId="Photoshop.Image.5">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098" name="Rectangle 3"/>
          <p:cNvSpPr>
            <a:spLocks noChangeArrowheads="1"/>
          </p:cNvSpPr>
          <p:nvPr/>
        </p:nvSpPr>
        <p:spPr bwMode="auto">
          <a:xfrm>
            <a:off x="0" y="6172200"/>
            <a:ext cx="9144000" cy="685800"/>
          </a:xfrm>
          <a:prstGeom prst="rect">
            <a:avLst/>
          </a:prstGeom>
          <a:solidFill>
            <a:srgbClr val="8C253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099" name="Text Box 18"/>
          <p:cNvSpPr txBox="1">
            <a:spLocks noChangeArrowheads="1"/>
          </p:cNvSpPr>
          <p:nvPr/>
        </p:nvSpPr>
        <p:spPr bwMode="auto">
          <a:xfrm>
            <a:off x="2228850" y="1209675"/>
            <a:ext cx="46037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en-US" sz="4800">
                <a:ea typeface="楷体_GB2312" pitchFamily="49" charset="-122"/>
              </a:rPr>
              <a:t>第八章 文件和流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8.3</a:t>
            </a:r>
            <a:r>
              <a:rPr lang="zh-CN" altLang="en-US">
                <a:cs typeface="+mj-cs"/>
              </a:rPr>
              <a:t>、字符流</a:t>
            </a:r>
          </a:p>
        </p:txBody>
      </p:sp>
      <p:sp>
        <p:nvSpPr>
          <p:cNvPr id="14338" name="Rectangle 3"/>
          <p:cNvSpPr>
            <a:spLocks noChangeArrowheads="1"/>
          </p:cNvSpPr>
          <p:nvPr/>
        </p:nvSpPr>
        <p:spPr bwMode="auto">
          <a:xfrm>
            <a:off x="0" y="2057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4339" name="Object 4"/>
          <p:cNvGraphicFramePr>
            <a:graphicFrameLocks noChangeAspect="1"/>
          </p:cNvGraphicFramePr>
          <p:nvPr/>
        </p:nvGraphicFramePr>
        <p:xfrm>
          <a:off x="2084388" y="854075"/>
          <a:ext cx="4600575" cy="5545138"/>
        </p:xfrm>
        <a:graphic>
          <a:graphicData uri="http://schemas.openxmlformats.org/presentationml/2006/ole">
            <mc:AlternateContent xmlns:mc="http://schemas.openxmlformats.org/markup-compatibility/2006">
              <mc:Choice xmlns:v="urn:schemas-microsoft-com:vml" Requires="v">
                <p:oleObj name="Visio" r:id="rId2" imgW="2755900" imgH="2755900" progId="Visio.Drawing.11">
                  <p:embed/>
                </p:oleObj>
              </mc:Choice>
              <mc:Fallback>
                <p:oleObj name="Visio" r:id="rId2" imgW="2755900" imgH="275590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r="17014"/>
                      <a:stretch>
                        <a:fillRect/>
                      </a:stretch>
                    </p:blipFill>
                    <p:spPr bwMode="auto">
                      <a:xfrm>
                        <a:off x="2084388" y="854075"/>
                        <a:ext cx="4600575"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eaLnBrk="1" hangingPunct="1">
              <a:defRPr/>
            </a:pPr>
            <a:r>
              <a:rPr lang="en-US" altLang="zh-CN">
                <a:cs typeface="+mj-cs"/>
              </a:rPr>
              <a:t>8.3</a:t>
            </a:r>
            <a:r>
              <a:rPr lang="zh-CN" altLang="en-US">
                <a:cs typeface="+mj-cs"/>
              </a:rPr>
              <a:t>、字符流</a:t>
            </a:r>
          </a:p>
        </p:txBody>
      </p:sp>
      <p:sp>
        <p:nvSpPr>
          <p:cNvPr id="15362" name="Rectangle 8"/>
          <p:cNvSpPr>
            <a:spLocks noChangeArrowheads="1"/>
          </p:cNvSpPr>
          <p:nvPr/>
        </p:nvSpPr>
        <p:spPr bwMode="auto">
          <a:xfrm>
            <a:off x="0" y="2057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5363" name="Text Box 9"/>
          <p:cNvSpPr txBox="1">
            <a:spLocks noChangeArrowheads="1"/>
          </p:cNvSpPr>
          <p:nvPr/>
        </p:nvSpPr>
        <p:spPr bwMode="auto">
          <a:xfrm>
            <a:off x="641350" y="973138"/>
            <a:ext cx="491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pPr>
            <a:r>
              <a:rPr lang="zh-CN" altLang="en-US" sz="2800">
                <a:ea typeface="黑体" pitchFamily="49" charset="-122"/>
              </a:rPr>
              <a:t>输入字符流：</a:t>
            </a:r>
            <a:r>
              <a:rPr lang="en-US" altLang="zh-CN" sz="2800">
                <a:ea typeface="黑体" pitchFamily="49" charset="-122"/>
              </a:rPr>
              <a:t>Reader</a:t>
            </a:r>
          </a:p>
        </p:txBody>
      </p:sp>
      <p:graphicFrame>
        <p:nvGraphicFramePr>
          <p:cNvPr id="289937" name="Group 145"/>
          <p:cNvGraphicFramePr>
            <a:graphicFrameLocks noGrp="1"/>
          </p:cNvGraphicFramePr>
          <p:nvPr>
            <p:ph idx="1"/>
          </p:nvPr>
        </p:nvGraphicFramePr>
        <p:xfrm>
          <a:off x="609600" y="1524000"/>
          <a:ext cx="7772400" cy="4242690"/>
        </p:xfrm>
        <a:graphic>
          <a:graphicData uri="http://schemas.openxmlformats.org/drawingml/2006/table">
            <a:tbl>
              <a:tblPr/>
              <a:tblGrid>
                <a:gridCol w="4364038">
                  <a:extLst>
                    <a:ext uri="{9D8B030D-6E8A-4147-A177-3AD203B41FA5}">
                      <a16:colId xmlns:a16="http://schemas.microsoft.com/office/drawing/2014/main" val="20000"/>
                    </a:ext>
                  </a:extLst>
                </a:gridCol>
                <a:gridCol w="3408362">
                  <a:extLst>
                    <a:ext uri="{9D8B030D-6E8A-4147-A177-3AD203B41FA5}">
                      <a16:colId xmlns:a16="http://schemas.microsoft.com/office/drawing/2014/main" val="20001"/>
                    </a:ext>
                  </a:extLst>
                </a:gridCol>
              </a:tblGrid>
              <a:tr h="51435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Reader</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类常用的</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方法定义</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功能说明</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read()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读单个字符，以</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类型返回</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read(char[] cbuf)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读字符放入数组</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cbuf</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中</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read(char[] cbuf, int offset, int length)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读字符放入数组的指定位置</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boolean ready()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测试当前流是否准备好进行读</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void close( )</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关闭流</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long skip(long 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跳过</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个字符</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defRPr/>
            </a:pPr>
            <a:r>
              <a:rPr lang="en-US" altLang="zh-CN">
                <a:cs typeface="+mj-cs"/>
              </a:rPr>
              <a:t>8.3</a:t>
            </a:r>
            <a:r>
              <a:rPr lang="zh-CN" altLang="en-US">
                <a:cs typeface="+mj-cs"/>
              </a:rPr>
              <a:t>、字符流</a:t>
            </a:r>
          </a:p>
        </p:txBody>
      </p:sp>
      <p:sp>
        <p:nvSpPr>
          <p:cNvPr id="16386" name="Rectangle 3"/>
          <p:cNvSpPr>
            <a:spLocks noChangeArrowheads="1"/>
          </p:cNvSpPr>
          <p:nvPr/>
        </p:nvSpPr>
        <p:spPr bwMode="auto">
          <a:xfrm>
            <a:off x="0" y="2057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6387" name="Text Box 4"/>
          <p:cNvSpPr txBox="1">
            <a:spLocks noChangeArrowheads="1"/>
          </p:cNvSpPr>
          <p:nvPr/>
        </p:nvSpPr>
        <p:spPr bwMode="auto">
          <a:xfrm>
            <a:off x="641350" y="973138"/>
            <a:ext cx="491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pPr>
            <a:r>
              <a:rPr lang="zh-CN" altLang="en-US" sz="2800">
                <a:ea typeface="黑体" pitchFamily="49" charset="-122"/>
              </a:rPr>
              <a:t>输出字符流：</a:t>
            </a:r>
            <a:r>
              <a:rPr lang="en-US" altLang="zh-CN" sz="2800">
                <a:ea typeface="黑体" pitchFamily="49" charset="-122"/>
              </a:rPr>
              <a:t>Writer</a:t>
            </a:r>
          </a:p>
        </p:txBody>
      </p:sp>
      <p:graphicFrame>
        <p:nvGraphicFramePr>
          <p:cNvPr id="311481" name="Group 185"/>
          <p:cNvGraphicFramePr>
            <a:graphicFrameLocks noGrp="1"/>
          </p:cNvGraphicFramePr>
          <p:nvPr>
            <p:ph idx="1"/>
          </p:nvPr>
        </p:nvGraphicFramePr>
        <p:xfrm>
          <a:off x="609600" y="1646238"/>
          <a:ext cx="7772400" cy="4497708"/>
        </p:xfrm>
        <a:graphic>
          <a:graphicData uri="http://schemas.openxmlformats.org/drawingml/2006/table">
            <a:tbl>
              <a:tblPr/>
              <a:tblGrid>
                <a:gridCol w="4935538">
                  <a:extLst>
                    <a:ext uri="{9D8B030D-6E8A-4147-A177-3AD203B41FA5}">
                      <a16:colId xmlns:a16="http://schemas.microsoft.com/office/drawing/2014/main" val="20000"/>
                    </a:ext>
                  </a:extLst>
                </a:gridCol>
                <a:gridCol w="2836862">
                  <a:extLst>
                    <a:ext uri="{9D8B030D-6E8A-4147-A177-3AD203B41FA5}">
                      <a16:colId xmlns:a16="http://schemas.microsoft.com/office/drawing/2014/main" val="20001"/>
                    </a:ext>
                  </a:extLst>
                </a:gridCol>
              </a:tblGrid>
              <a:tr h="3127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Writer</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类常用的</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方法定义</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功能说明</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44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write(int c) throws IOException</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输出单个字符。要输出的字符</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包含在给定整数值的</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16 </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个低位中，</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16</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高位被忽略。例如，若</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b=825360437</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，即十六进制</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0x31320035</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，则只输出低</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16</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位即</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0x0035(</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为字符</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ASCII</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码</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，即最后输出为字符</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write(char[] cbuf) throws IOException</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输出字符数组</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cbuf</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96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write(char[] cbuf, int offset, int len) throws IOException</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将字符数组中从</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offset</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开始的</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len</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个字符输出</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write(String str) throws IOException</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输出字符串</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96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write(String str, int offset, int length) throws IOException</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输出字符串</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中从</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offset</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开始的</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len</a:t>
                      </a: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个字符</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abstract void close( )</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关闭输出字符流</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abstract void flush( )</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强行写</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eaLnBrk="1" hangingPunct="1">
              <a:defRPr/>
            </a:pPr>
            <a:r>
              <a:rPr lang="en-US" altLang="zh-CN">
                <a:cs typeface="+mj-cs"/>
              </a:rPr>
              <a:t>8.3</a:t>
            </a:r>
            <a:r>
              <a:rPr lang="zh-CN" altLang="en-US">
                <a:cs typeface="+mj-cs"/>
              </a:rPr>
              <a:t>、字符流</a:t>
            </a:r>
          </a:p>
        </p:txBody>
      </p:sp>
      <p:sp>
        <p:nvSpPr>
          <p:cNvPr id="17410" name="Rectangle 3"/>
          <p:cNvSpPr>
            <a:spLocks noChangeArrowheads="1"/>
          </p:cNvSpPr>
          <p:nvPr/>
        </p:nvSpPr>
        <p:spPr bwMode="auto">
          <a:xfrm>
            <a:off x="0" y="2057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7411" name="Rectangle 9"/>
          <p:cNvSpPr>
            <a:spLocks noChangeArrowheads="1"/>
          </p:cNvSpPr>
          <p:nvPr/>
        </p:nvSpPr>
        <p:spPr bwMode="auto">
          <a:xfrm>
            <a:off x="466725" y="788988"/>
            <a:ext cx="8118475"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700"/>
              <a:t>/*</a:t>
            </a:r>
            <a:r>
              <a:rPr lang="zh-CN" altLang="en-US" sz="1800" b="1">
                <a:solidFill>
                  <a:srgbClr val="FF0000"/>
                </a:solidFill>
              </a:rPr>
              <a:t>例</a:t>
            </a:r>
            <a:r>
              <a:rPr lang="en-US" altLang="zh-CN" sz="1800" b="1">
                <a:solidFill>
                  <a:srgbClr val="FF0000"/>
                </a:solidFill>
              </a:rPr>
              <a:t>1</a:t>
            </a:r>
            <a:r>
              <a:rPr lang="zh-CN" altLang="en-US" sz="1800" b="1">
                <a:solidFill>
                  <a:srgbClr val="FF0000"/>
                </a:solidFill>
              </a:rPr>
              <a:t>：</a:t>
            </a:r>
            <a:r>
              <a:rPr lang="zh-CN" altLang="en-US" sz="1700"/>
              <a:t>从键盘输入一行文字（可输入中文字符），写入文件</a:t>
            </a:r>
            <a:r>
              <a:rPr lang="en-US" altLang="zh-CN" sz="1700"/>
              <a:t>TestFileOut.txt</a:t>
            </a:r>
            <a:r>
              <a:rPr lang="zh-CN" altLang="en-US" sz="1700"/>
              <a:t>中*</a:t>
            </a:r>
            <a:r>
              <a:rPr lang="en-US" altLang="zh-CN" sz="1700"/>
              <a:t>/</a:t>
            </a:r>
          </a:p>
          <a:p>
            <a:r>
              <a:rPr lang="en-US" altLang="zh-CN" sz="1700"/>
              <a:t>import java.io.*;</a:t>
            </a:r>
          </a:p>
          <a:p>
            <a:r>
              <a:rPr lang="en-US" altLang="zh-CN" sz="1700"/>
              <a:t>public class TestFileOutCH {</a:t>
            </a:r>
          </a:p>
          <a:p>
            <a:pPr lvl="1"/>
            <a:r>
              <a:rPr lang="en-US" altLang="zh-CN" sz="1700"/>
              <a:t>public static void main(String args[]) {</a:t>
            </a:r>
          </a:p>
          <a:p>
            <a:pPr lvl="2"/>
            <a:r>
              <a:rPr lang="en-US" altLang="zh-CN" sz="1700"/>
              <a:t>char c[]=new char[512];</a:t>
            </a:r>
          </a:p>
          <a:p>
            <a:pPr lvl="2"/>
            <a:r>
              <a:rPr lang="en-US" altLang="zh-CN" sz="1700"/>
              <a:t>int n,i;</a:t>
            </a:r>
          </a:p>
          <a:p>
            <a:pPr lvl="2"/>
            <a:r>
              <a:rPr lang="en-US" altLang="zh-CN" sz="1700"/>
              <a:t>try{</a:t>
            </a:r>
          </a:p>
          <a:p>
            <a:pPr lvl="3"/>
            <a:r>
              <a:rPr lang="en-US" altLang="zh-CN" sz="1700"/>
              <a:t>FileWriter wf=</a:t>
            </a:r>
            <a:r>
              <a:rPr lang="en-US" altLang="zh-CN" sz="1700" b="1">
                <a:solidFill>
                  <a:srgbClr val="FF0000"/>
                </a:solidFill>
              </a:rPr>
              <a:t>new FileWriter</a:t>
            </a:r>
            <a:r>
              <a:rPr lang="en-US" altLang="zh-CN" sz="1700"/>
              <a:t>("TestFileOutCH.txt");</a:t>
            </a:r>
          </a:p>
          <a:p>
            <a:pPr lvl="3"/>
            <a:r>
              <a:rPr lang="en-US" altLang="zh-CN" sz="1700"/>
              <a:t>//</a:t>
            </a:r>
            <a:r>
              <a:rPr lang="zh-CN" altLang="en-US" sz="1700"/>
              <a:t>利用</a:t>
            </a:r>
            <a:r>
              <a:rPr lang="en-US" altLang="zh-CN" sz="1700" b="1">
                <a:solidFill>
                  <a:srgbClr val="FF0000"/>
                </a:solidFill>
              </a:rPr>
              <a:t>InputStreamReader</a:t>
            </a:r>
            <a:r>
              <a:rPr lang="zh-CN" altLang="en-US" sz="1700"/>
              <a:t>正确读取中文</a:t>
            </a:r>
          </a:p>
          <a:p>
            <a:pPr lvl="3"/>
            <a:r>
              <a:rPr lang="en-US" altLang="zh-CN" sz="1700"/>
              <a:t>System.out.print("</a:t>
            </a:r>
            <a:r>
              <a:rPr lang="zh-CN" altLang="en-US" sz="1700"/>
              <a:t>请输入中文：</a:t>
            </a:r>
            <a:r>
              <a:rPr lang="en-US" altLang="zh-CN" sz="1700"/>
              <a:t>");</a:t>
            </a:r>
          </a:p>
          <a:p>
            <a:pPr lvl="3"/>
            <a:r>
              <a:rPr lang="en-US" altLang="zh-CN" sz="1700" b="1">
                <a:solidFill>
                  <a:srgbClr val="FF0000"/>
                </a:solidFill>
              </a:rPr>
              <a:t>InputStreamReader isr=new InputStreamReader(System.in);</a:t>
            </a:r>
          </a:p>
          <a:p>
            <a:pPr lvl="3"/>
            <a:r>
              <a:rPr lang="en-US" altLang="zh-CN" sz="1700"/>
              <a:t>n=isr.read(c,0,512);//</a:t>
            </a:r>
            <a:r>
              <a:rPr lang="zh-CN" altLang="en-US" sz="1700"/>
              <a:t>一次性读取</a:t>
            </a:r>
            <a:r>
              <a:rPr lang="en-US" altLang="zh-CN" sz="1700"/>
              <a:t>512</a:t>
            </a:r>
            <a:r>
              <a:rPr lang="zh-CN" altLang="en-US" sz="1700"/>
              <a:t>个字符，</a:t>
            </a:r>
            <a:r>
              <a:rPr lang="en-US" altLang="zh-CN" sz="1700"/>
              <a:t>n</a:t>
            </a:r>
            <a:r>
              <a:rPr lang="zh-CN" altLang="en-US" sz="1700"/>
              <a:t>表示实际读取的字符数</a:t>
            </a:r>
          </a:p>
          <a:p>
            <a:pPr lvl="3"/>
            <a:r>
              <a:rPr lang="en-US" altLang="zh-CN" sz="1700"/>
              <a:t>wf.write(c);</a:t>
            </a:r>
          </a:p>
          <a:p>
            <a:pPr lvl="3"/>
            <a:r>
              <a:rPr lang="en-US" altLang="zh-CN" sz="1700"/>
              <a:t>wf.close();</a:t>
            </a:r>
          </a:p>
          <a:p>
            <a:pPr lvl="3"/>
            <a:endParaRPr lang="en-US" altLang="zh-CN" sz="1700"/>
          </a:p>
          <a:p>
            <a:pPr lvl="3"/>
            <a:r>
              <a:rPr lang="en-US" altLang="zh-CN" sz="1700"/>
              <a:t>System.out.println("</a:t>
            </a:r>
            <a:r>
              <a:rPr lang="zh-CN" altLang="en-US" sz="1700"/>
              <a:t>刚输入的数据为：</a:t>
            </a:r>
            <a:r>
              <a:rPr lang="en-US" altLang="zh-CN" sz="1700"/>
              <a:t>"+System.valueOf(c,0,n));</a:t>
            </a:r>
          </a:p>
          <a:p>
            <a:pPr lvl="2"/>
            <a:r>
              <a:rPr lang="en-US" altLang="zh-CN" sz="1700"/>
              <a:t>}</a:t>
            </a:r>
          </a:p>
          <a:p>
            <a:pPr lvl="2"/>
            <a:r>
              <a:rPr lang="en-US" altLang="zh-CN" sz="1700"/>
              <a:t>catch(IOException e){</a:t>
            </a:r>
          </a:p>
          <a:p>
            <a:pPr lvl="3"/>
            <a:r>
              <a:rPr lang="en-US" altLang="zh-CN" sz="1700"/>
              <a:t>System.out.println(e);</a:t>
            </a:r>
          </a:p>
          <a:p>
            <a:pPr lvl="2"/>
            <a:r>
              <a:rPr lang="en-US" altLang="zh-CN" sz="1700"/>
              <a:t>}</a:t>
            </a:r>
          </a:p>
          <a:p>
            <a:pPr lvl="1"/>
            <a:r>
              <a:rPr lang="en-US" altLang="zh-CN" sz="1700"/>
              <a:t>}</a:t>
            </a:r>
          </a:p>
          <a:p>
            <a:r>
              <a:rPr lang="en-US" altLang="zh-CN" sz="1700"/>
              <a:t>}</a:t>
            </a:r>
          </a:p>
        </p:txBody>
      </p:sp>
      <p:pic>
        <p:nvPicPr>
          <p:cNvPr id="313354" name="Picture 10"/>
          <p:cNvPicPr>
            <a:picLocks noChangeAspect="1" noChangeArrowheads="1"/>
          </p:cNvPicPr>
          <p:nvPr/>
        </p:nvPicPr>
        <p:blipFill>
          <a:blip r:embed="rId2">
            <a:extLst>
              <a:ext uri="{28A0092B-C50C-407E-A947-70E740481C1C}">
                <a14:useLocalDpi xmlns:a14="http://schemas.microsoft.com/office/drawing/2010/main" val="0"/>
              </a:ext>
            </a:extLst>
          </a:blip>
          <a:srcRect r="30493"/>
          <a:stretch>
            <a:fillRect/>
          </a:stretch>
        </p:blipFill>
        <p:spPr bwMode="auto">
          <a:xfrm>
            <a:off x="5084763" y="1236663"/>
            <a:ext cx="3806825"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35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550" y="5051425"/>
            <a:ext cx="3560763"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33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3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8.3</a:t>
            </a:r>
            <a:r>
              <a:rPr lang="zh-CN" altLang="en-US">
                <a:cs typeface="+mj-cs"/>
              </a:rPr>
              <a:t>、字符流</a:t>
            </a:r>
          </a:p>
        </p:txBody>
      </p:sp>
      <p:sp>
        <p:nvSpPr>
          <p:cNvPr id="18434" name="Text Box 8"/>
          <p:cNvSpPr txBox="1">
            <a:spLocks noChangeArrowheads="1"/>
          </p:cNvSpPr>
          <p:nvPr/>
        </p:nvSpPr>
        <p:spPr bwMode="auto">
          <a:xfrm>
            <a:off x="541338" y="939800"/>
            <a:ext cx="8123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pPr>
            <a:r>
              <a:rPr lang="zh-CN" altLang="en-US" sz="2800">
                <a:ea typeface="黑体" pitchFamily="49" charset="-122"/>
              </a:rPr>
              <a:t>字符缓冲流：</a:t>
            </a:r>
            <a:r>
              <a:rPr lang="en-US" altLang="zh-CN" sz="2800">
                <a:ea typeface="黑体" pitchFamily="49" charset="-122"/>
              </a:rPr>
              <a:t>BufferedReader</a:t>
            </a:r>
            <a:r>
              <a:rPr lang="zh-CN" altLang="en-US" sz="2800">
                <a:ea typeface="黑体" pitchFamily="49" charset="-122"/>
              </a:rPr>
              <a:t>和</a:t>
            </a:r>
            <a:r>
              <a:rPr lang="en-US" altLang="zh-CN" sz="2800">
                <a:ea typeface="黑体" pitchFamily="49" charset="-122"/>
              </a:rPr>
              <a:t>BufferedWriter</a:t>
            </a:r>
          </a:p>
        </p:txBody>
      </p:sp>
      <p:sp>
        <p:nvSpPr>
          <p:cNvPr id="290825" name="Rectangle 9"/>
          <p:cNvSpPr>
            <a:spLocks noChangeArrowheads="1"/>
          </p:cNvSpPr>
          <p:nvPr/>
        </p:nvSpPr>
        <p:spPr bwMode="auto">
          <a:xfrm>
            <a:off x="927100" y="1670050"/>
            <a:ext cx="7448550" cy="444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46088" indent="-446088">
              <a:buFont typeface="Symbol" pitchFamily="18" charset="2"/>
              <a:buChar char="¾"/>
            </a:pPr>
            <a:r>
              <a:rPr lang="zh-CN" altLang="en-US" sz="2200"/>
              <a:t>以缓冲区方式对数据进行输入输出。</a:t>
            </a:r>
          </a:p>
          <a:p>
            <a:pPr marL="446088" indent="-446088">
              <a:buFont typeface="Symbol" pitchFamily="18" charset="2"/>
              <a:buChar char="¾"/>
            </a:pPr>
            <a:r>
              <a:rPr lang="zh-CN" altLang="en-US" sz="2200"/>
              <a:t>所谓缓冲区，是指一片临时的内存区域。</a:t>
            </a:r>
            <a:r>
              <a:rPr lang="en-US" altLang="zh-CN" sz="2200"/>
              <a:t>BufferedReader</a:t>
            </a:r>
            <a:r>
              <a:rPr lang="zh-CN" altLang="en-US" sz="2200"/>
              <a:t>和</a:t>
            </a:r>
            <a:r>
              <a:rPr lang="en-US" altLang="zh-CN" sz="2200"/>
              <a:t>BufferedWriter</a:t>
            </a:r>
            <a:r>
              <a:rPr lang="zh-CN" altLang="en-US" sz="2200"/>
              <a:t>分别拥有</a:t>
            </a:r>
            <a:r>
              <a:rPr lang="en-US" altLang="zh-CN" sz="2200"/>
              <a:t>8192</a:t>
            </a:r>
            <a:r>
              <a:rPr lang="zh-CN" altLang="en-US" sz="2200"/>
              <a:t>个字符</a:t>
            </a:r>
            <a:r>
              <a:rPr lang="en-US" altLang="zh-CN" sz="2200"/>
              <a:t>(16384</a:t>
            </a:r>
            <a:r>
              <a:rPr lang="zh-CN" altLang="en-US" sz="2200"/>
              <a:t>个字节</a:t>
            </a:r>
            <a:r>
              <a:rPr lang="en-US" altLang="zh-CN" sz="2200"/>
              <a:t>)</a:t>
            </a:r>
            <a:r>
              <a:rPr lang="zh-CN" altLang="en-US" sz="2200"/>
              <a:t>的缓冲区。</a:t>
            </a:r>
          </a:p>
          <a:p>
            <a:pPr marL="446088" indent="-446088">
              <a:buFont typeface="Symbol" pitchFamily="18" charset="2"/>
              <a:buChar char="¾"/>
            </a:pPr>
            <a:r>
              <a:rPr lang="zh-CN" altLang="en-US" sz="2200"/>
              <a:t>当</a:t>
            </a:r>
            <a:r>
              <a:rPr lang="en-US" altLang="zh-CN" sz="2200"/>
              <a:t>BufferedReader</a:t>
            </a:r>
            <a:r>
              <a:rPr lang="zh-CN" altLang="en-US" sz="2200"/>
              <a:t>从源（文件、网络、键盘或其他进程）读取字符数据时，会先尽量从源中读入字符数据并置入缓冲区，而之后若使用</a:t>
            </a:r>
            <a:r>
              <a:rPr lang="en-US" altLang="zh-CN" sz="2200"/>
              <a:t>read()</a:t>
            </a:r>
            <a:r>
              <a:rPr lang="zh-CN" altLang="en-US" sz="2200"/>
              <a:t>方法，会先从缓冲区中进行读取。如果缓冲区数据不足，才会再从源中读取。</a:t>
            </a:r>
          </a:p>
          <a:p>
            <a:pPr marL="446088" indent="-446088">
              <a:buFont typeface="Symbol" pitchFamily="18" charset="2"/>
              <a:buChar char="¾"/>
            </a:pPr>
            <a:r>
              <a:rPr lang="zh-CN" altLang="en-US" sz="2200"/>
              <a:t>使用</a:t>
            </a:r>
            <a:r>
              <a:rPr lang="en-US" altLang="zh-CN" sz="2200"/>
              <a:t>BufferedWriter</a:t>
            </a:r>
            <a:r>
              <a:rPr lang="zh-CN" altLang="en-US" sz="2200"/>
              <a:t>时，写入的数据并不会先输出到目的地，而是先存储至缓冲区中。如果缓冲区中的数据满了，才会一次对目的地进行写入。例如一个文件，通过缓冲区可减少对硬盘的输入</a:t>
            </a:r>
            <a:r>
              <a:rPr lang="en-US" altLang="zh-CN" sz="2200"/>
              <a:t>/</a:t>
            </a:r>
            <a:r>
              <a:rPr lang="zh-CN" altLang="en-US" sz="2200"/>
              <a:t>输出动作，以提高文件存取的效率。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082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082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08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8.3</a:t>
            </a:r>
            <a:r>
              <a:rPr lang="zh-CN" altLang="en-US">
                <a:cs typeface="+mj-cs"/>
              </a:rPr>
              <a:t>、字符流</a:t>
            </a:r>
          </a:p>
        </p:txBody>
      </p:sp>
      <p:sp>
        <p:nvSpPr>
          <p:cNvPr id="19458" name="Rectangle 5"/>
          <p:cNvSpPr>
            <a:spLocks noChangeArrowheads="1"/>
          </p:cNvSpPr>
          <p:nvPr/>
        </p:nvSpPr>
        <p:spPr bwMode="auto">
          <a:xfrm>
            <a:off x="534988" y="792163"/>
            <a:ext cx="8040687" cy="572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solidFill>
                  <a:srgbClr val="FF0000"/>
                </a:solidFill>
              </a:rPr>
              <a:t>/*</a:t>
            </a:r>
            <a:r>
              <a:rPr lang="zh-CN" altLang="en-US" sz="1800" b="1">
                <a:solidFill>
                  <a:srgbClr val="FF0000"/>
                </a:solidFill>
              </a:rPr>
              <a:t>例</a:t>
            </a:r>
            <a:r>
              <a:rPr lang="en-US" altLang="zh-CN" sz="1800" b="1">
                <a:solidFill>
                  <a:srgbClr val="FF0000"/>
                </a:solidFill>
              </a:rPr>
              <a:t>3</a:t>
            </a:r>
            <a:r>
              <a:rPr lang="zh-CN" altLang="en-US" sz="1800" b="1">
                <a:solidFill>
                  <a:srgbClr val="FF0000"/>
                </a:solidFill>
              </a:rPr>
              <a:t>：</a:t>
            </a:r>
            <a:r>
              <a:rPr lang="zh-CN" altLang="en-US" sz="1800"/>
              <a:t>本程序首先在控制台输入字符</a:t>
            </a:r>
            <a:r>
              <a:rPr lang="en-US" altLang="zh-CN" sz="1800"/>
              <a:t>(</a:t>
            </a:r>
            <a:r>
              <a:rPr lang="zh-CN" altLang="en-US" sz="1800"/>
              <a:t>逐行输入</a:t>
            </a:r>
            <a:r>
              <a:rPr lang="en-US" altLang="zh-CN" sz="1800"/>
              <a:t>)</a:t>
            </a:r>
            <a:r>
              <a:rPr lang="zh-CN" altLang="en-US" sz="1800"/>
              <a:t>，程序将输入的文字存储至指定的文件中，如果要结束程序，输入</a:t>
            </a:r>
            <a:r>
              <a:rPr lang="en-US" altLang="zh-CN" sz="1800"/>
              <a:t>quit</a:t>
            </a:r>
            <a:r>
              <a:rPr lang="zh-CN" altLang="en-US" sz="1800"/>
              <a:t>字符串即可。</a:t>
            </a:r>
            <a:r>
              <a:rPr lang="zh-CN" altLang="en-US" sz="1800">
                <a:solidFill>
                  <a:srgbClr val="FF0000"/>
                </a:solidFill>
              </a:rPr>
              <a:t>*</a:t>
            </a:r>
            <a:r>
              <a:rPr lang="en-US" altLang="zh-CN" sz="1800">
                <a:solidFill>
                  <a:srgbClr val="FF0000"/>
                </a:solidFill>
              </a:rPr>
              <a:t>/</a:t>
            </a:r>
          </a:p>
          <a:p>
            <a:r>
              <a:rPr lang="en-US" altLang="zh-CN" sz="1800"/>
              <a:t>import java.util.*;</a:t>
            </a:r>
          </a:p>
          <a:p>
            <a:r>
              <a:rPr lang="en-US" altLang="zh-CN" sz="1800"/>
              <a:t>import java.io.*;</a:t>
            </a:r>
          </a:p>
          <a:p>
            <a:r>
              <a:rPr lang="en-US" altLang="zh-CN" sz="1800"/>
              <a:t>public class TestFileBRW{</a:t>
            </a:r>
          </a:p>
          <a:p>
            <a:pPr lvl="1"/>
            <a:r>
              <a:rPr lang="en-US" altLang="zh-CN" sz="1800"/>
              <a:t>public static void main(String[] args){</a:t>
            </a:r>
          </a:p>
          <a:p>
            <a:pPr lvl="2"/>
            <a:r>
              <a:rPr lang="en-US" altLang="zh-CN" sz="1800"/>
              <a:t>try{</a:t>
            </a:r>
          </a:p>
          <a:p>
            <a:pPr lvl="3"/>
            <a:r>
              <a:rPr lang="en-US" altLang="zh-CN" sz="1800"/>
              <a:t>//</a:t>
            </a:r>
            <a:r>
              <a:rPr lang="zh-CN" altLang="en-US" sz="1800"/>
              <a:t>缓冲</a:t>
            </a:r>
            <a:r>
              <a:rPr lang="en-US" altLang="zh-CN" sz="1800"/>
              <a:t>System.in</a:t>
            </a:r>
            <a:r>
              <a:rPr lang="zh-CN" altLang="en-US" sz="1800"/>
              <a:t>输入流</a:t>
            </a:r>
          </a:p>
          <a:p>
            <a:pPr lvl="3"/>
            <a:r>
              <a:rPr lang="en-US" altLang="zh-CN" sz="1800"/>
              <a:t>//System.in</a:t>
            </a:r>
            <a:r>
              <a:rPr lang="zh-CN" altLang="en-US" sz="1800"/>
              <a:t>是字节流，通过</a:t>
            </a:r>
            <a:r>
              <a:rPr lang="en-US" altLang="zh-CN" sz="1800"/>
              <a:t>InputStreamReader</a:t>
            </a:r>
            <a:r>
              <a:rPr lang="zh-CN" altLang="en-US" sz="1800"/>
              <a:t>将其转换为字符流</a:t>
            </a:r>
          </a:p>
          <a:p>
            <a:pPr lvl="3"/>
            <a:r>
              <a:rPr lang="en-US" altLang="zh-CN" sz="1800"/>
              <a:t>BufferedReader bufReader = </a:t>
            </a:r>
            <a:r>
              <a:rPr lang="en-US" altLang="zh-CN" sz="1800" b="1">
                <a:solidFill>
                  <a:srgbClr val="FF0000"/>
                </a:solidFill>
              </a:rPr>
              <a:t>new BufferedReader(new InputStreamReader(System.in));</a:t>
            </a:r>
          </a:p>
          <a:p>
            <a:pPr lvl="3"/>
            <a:r>
              <a:rPr lang="en-US" altLang="zh-CN" sz="1800"/>
              <a:t>//</a:t>
            </a:r>
            <a:r>
              <a:rPr lang="zh-CN" altLang="en-US" sz="1800"/>
              <a:t>缓冲</a:t>
            </a:r>
            <a:r>
              <a:rPr lang="en-US" altLang="zh-CN" sz="1800"/>
              <a:t>FileWriter</a:t>
            </a:r>
          </a:p>
          <a:p>
            <a:pPr lvl="3"/>
            <a:r>
              <a:rPr lang="en-US" altLang="zh-CN" sz="1800"/>
              <a:t>BufferedWriter bufWriter = new BufferedWriter(new FileWriter(args[0]));</a:t>
            </a:r>
          </a:p>
          <a:p>
            <a:pPr lvl="3"/>
            <a:endParaRPr lang="en-US" altLang="zh-CN" sz="1800"/>
          </a:p>
          <a:p>
            <a:pPr lvl="3"/>
            <a:r>
              <a:rPr lang="en-US" altLang="zh-CN" sz="1800"/>
              <a:t>String input = null;</a:t>
            </a:r>
          </a:p>
          <a:p>
            <a:pPr lvl="3"/>
            <a:endParaRPr lang="en-US" altLang="zh-CN" sz="1800"/>
          </a:p>
          <a:p>
            <a:pPr lvl="3"/>
            <a:r>
              <a:rPr lang="en-US" altLang="zh-CN" sz="1800"/>
              <a:t>//</a:t>
            </a:r>
            <a:r>
              <a:rPr lang="zh-CN" altLang="en-US" sz="1800"/>
              <a:t>每读一行进行一次写入动作</a:t>
            </a:r>
          </a:p>
          <a:p>
            <a:pPr lvl="3"/>
            <a:r>
              <a:rPr lang="en-US" altLang="zh-CN" sz="1800"/>
              <a:t>while(!(input = bufReader.</a:t>
            </a:r>
            <a:r>
              <a:rPr lang="en-US" altLang="zh-CN" sz="1800" b="1">
                <a:solidFill>
                  <a:srgbClr val="FF0000"/>
                </a:solidFill>
              </a:rPr>
              <a:t>readLine()</a:t>
            </a:r>
            <a:r>
              <a:rPr lang="en-US" altLang="zh-CN" sz="1800"/>
              <a:t>).equals("quit")){</a:t>
            </a:r>
          </a:p>
          <a:p>
            <a:pPr lvl="4"/>
            <a:r>
              <a:rPr lang="en-US" altLang="zh-CN" sz="1800"/>
              <a:t>bufWriter.write(input);</a:t>
            </a:r>
          </a:p>
        </p:txBody>
      </p:sp>
      <p:grpSp>
        <p:nvGrpSpPr>
          <p:cNvPr id="2" name="组合 7"/>
          <p:cNvGrpSpPr>
            <a:grpSpLocks/>
          </p:cNvGrpSpPr>
          <p:nvPr/>
        </p:nvGrpSpPr>
        <p:grpSpPr bwMode="auto">
          <a:xfrm>
            <a:off x="4262438" y="1497013"/>
            <a:ext cx="4657725" cy="1955800"/>
            <a:chOff x="4263006" y="1497557"/>
            <a:chExt cx="4657725" cy="1955327"/>
          </a:xfrm>
        </p:grpSpPr>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3006" y="1497557"/>
              <a:ext cx="46577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61" name="直接箭头连接符 5"/>
            <p:cNvCxnSpPr>
              <a:cxnSpLocks noChangeShapeType="1"/>
            </p:cNvCxnSpPr>
            <p:nvPr/>
          </p:nvCxnSpPr>
          <p:spPr bwMode="auto">
            <a:xfrm flipH="1">
              <a:off x="5964072" y="2112275"/>
              <a:ext cx="641446" cy="1340609"/>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8.3</a:t>
            </a:r>
            <a:r>
              <a:rPr lang="zh-CN" altLang="en-US">
                <a:cs typeface="+mj-cs"/>
              </a:rPr>
              <a:t>、字符流</a:t>
            </a:r>
          </a:p>
        </p:txBody>
      </p:sp>
      <p:sp>
        <p:nvSpPr>
          <p:cNvPr id="20482" name="Rectangle 4"/>
          <p:cNvSpPr>
            <a:spLocks noChangeArrowheads="1"/>
          </p:cNvSpPr>
          <p:nvPr/>
        </p:nvSpPr>
        <p:spPr bwMode="auto">
          <a:xfrm>
            <a:off x="446088" y="947738"/>
            <a:ext cx="79406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4"/>
            <a:r>
              <a:rPr lang="en-US" altLang="zh-CN" sz="2000"/>
              <a:t>/*newLine()</a:t>
            </a:r>
            <a:r>
              <a:rPr lang="zh-CN" altLang="en-US" sz="2000"/>
              <a:t>方法写入与操作系统相依的换行字符，依执行环境当时的</a:t>
            </a:r>
            <a:r>
              <a:rPr lang="en-US" altLang="zh-CN" sz="2000"/>
              <a:t>OS</a:t>
            </a:r>
            <a:r>
              <a:rPr lang="zh-CN" altLang="en-US" sz="2000"/>
              <a:t>来决定该输出那种换行字符*</a:t>
            </a:r>
            <a:r>
              <a:rPr lang="en-US" altLang="zh-CN" sz="2000"/>
              <a:t>/</a:t>
            </a:r>
          </a:p>
          <a:p>
            <a:pPr lvl="4"/>
            <a:r>
              <a:rPr lang="en-US" altLang="zh-CN" sz="2000"/>
              <a:t>bufWriter.newLine();</a:t>
            </a:r>
          </a:p>
          <a:p>
            <a:pPr lvl="3"/>
            <a:r>
              <a:rPr lang="en-US" altLang="zh-CN" sz="2000"/>
              <a:t>}</a:t>
            </a:r>
          </a:p>
          <a:p>
            <a:pPr lvl="3"/>
            <a:r>
              <a:rPr lang="en-US" altLang="zh-CN" sz="2000"/>
              <a:t>bufReader.close();</a:t>
            </a:r>
          </a:p>
          <a:p>
            <a:pPr lvl="3"/>
            <a:r>
              <a:rPr lang="en-US" altLang="zh-CN" sz="2000"/>
              <a:t>bufWriter.close();</a:t>
            </a:r>
          </a:p>
          <a:p>
            <a:pPr lvl="2"/>
            <a:r>
              <a:rPr lang="en-US" altLang="zh-CN" sz="2000"/>
              <a:t>}</a:t>
            </a:r>
          </a:p>
          <a:p>
            <a:pPr lvl="2"/>
            <a:r>
              <a:rPr lang="en-US" altLang="zh-CN" sz="2000"/>
              <a:t>catch(ArrayIndexOutOfBoundsException e){</a:t>
            </a:r>
          </a:p>
          <a:p>
            <a:pPr lvl="3"/>
            <a:r>
              <a:rPr lang="en-US" altLang="zh-CN" sz="2000"/>
              <a:t>System.out.println("</a:t>
            </a:r>
            <a:r>
              <a:rPr lang="zh-CN" altLang="en-US" sz="2000"/>
              <a:t>没有指定文件</a:t>
            </a:r>
            <a:r>
              <a:rPr lang="en-US" altLang="zh-CN" sz="2000"/>
              <a:t>");</a:t>
            </a:r>
          </a:p>
          <a:p>
            <a:pPr lvl="2"/>
            <a:r>
              <a:rPr lang="en-US" altLang="zh-CN" sz="2000"/>
              <a:t>}</a:t>
            </a:r>
          </a:p>
          <a:p>
            <a:pPr lvl="2"/>
            <a:r>
              <a:rPr lang="en-US" altLang="zh-CN" sz="2000"/>
              <a:t>catch(IOException e){</a:t>
            </a:r>
          </a:p>
          <a:p>
            <a:pPr lvl="3"/>
            <a:r>
              <a:rPr lang="en-US" altLang="zh-CN" sz="2000"/>
              <a:t>e.printStackTrace();</a:t>
            </a:r>
          </a:p>
          <a:p>
            <a:pPr lvl="2"/>
            <a:r>
              <a:rPr lang="en-US" altLang="zh-CN" sz="2000"/>
              <a:t>}</a:t>
            </a:r>
          </a:p>
          <a:p>
            <a:pPr lvl="1"/>
            <a:r>
              <a:rPr lang="en-US" altLang="zh-CN" sz="2000"/>
              <a:t>}</a:t>
            </a:r>
          </a:p>
          <a:p>
            <a:r>
              <a:rPr lang="en-US" altLang="zh-CN" sz="2000"/>
              <a:t>}</a:t>
            </a:r>
          </a:p>
        </p:txBody>
      </p:sp>
      <p:pic>
        <p:nvPicPr>
          <p:cNvPr id="315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725" y="1673225"/>
            <a:ext cx="4146550" cy="1441450"/>
          </a:xfrm>
          <a:prstGeom prst="rect">
            <a:avLst/>
          </a:prstGeom>
          <a:noFill/>
          <a:ln w="19050">
            <a:solidFill>
              <a:srgbClr val="00FF00"/>
            </a:solidFill>
            <a:miter lim="800000"/>
            <a:headEnd/>
            <a:tailEnd/>
          </a:ln>
          <a:extLst>
            <a:ext uri="{909E8E84-426E-40DD-AFC4-6F175D3DCCD1}">
              <a14:hiddenFill xmlns:a14="http://schemas.microsoft.com/office/drawing/2010/main">
                <a:solidFill>
                  <a:srgbClr val="FFFFFF"/>
                </a:solidFill>
              </a14:hiddenFill>
            </a:ext>
          </a:extLst>
        </p:spPr>
      </p:pic>
      <p:pic>
        <p:nvPicPr>
          <p:cNvPr id="315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25" y="4746625"/>
            <a:ext cx="5456238"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5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5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850" y="215900"/>
            <a:ext cx="8748713" cy="476250"/>
          </a:xfrm>
        </p:spPr>
        <p:txBody>
          <a:bodyPr/>
          <a:lstStyle/>
          <a:p>
            <a:pPr eaLnBrk="1" hangingPunct="1"/>
            <a:r>
              <a:rPr lang="zh-CN" altLang="en-US" b="1">
                <a:solidFill>
                  <a:srgbClr val="FF0000"/>
                </a:solidFill>
              </a:rPr>
              <a:t>例</a:t>
            </a:r>
            <a:r>
              <a:rPr lang="en-US" altLang="zh-CN" b="1">
                <a:solidFill>
                  <a:srgbClr val="FF0000"/>
                </a:solidFill>
              </a:rPr>
              <a:t>4</a:t>
            </a:r>
            <a:r>
              <a:rPr lang="zh-CN" altLang="en-US" b="1">
                <a:solidFill>
                  <a:srgbClr val="FF0000"/>
                </a:solidFill>
              </a:rPr>
              <a:t>：</a:t>
            </a:r>
            <a:r>
              <a:rPr lang="zh-CN" altLang="en-US" b="1"/>
              <a:t>从键盘输入文字存入文件，再读出加上行号后打印在屏幕</a:t>
            </a:r>
          </a:p>
        </p:txBody>
      </p:sp>
      <p:sp>
        <p:nvSpPr>
          <p:cNvPr id="2" name="Rectangle 3"/>
          <p:cNvSpPr>
            <a:spLocks noGrp="1" noChangeArrowheads="1"/>
          </p:cNvSpPr>
          <p:nvPr>
            <p:ph type="body" idx="1"/>
          </p:nvPr>
        </p:nvSpPr>
        <p:spPr>
          <a:xfrm>
            <a:off x="650875" y="765175"/>
            <a:ext cx="8493125" cy="5903913"/>
          </a:xfrm>
        </p:spPr>
        <p:txBody>
          <a:bodyPr/>
          <a:lstStyle/>
          <a:p>
            <a:pPr eaLnBrk="1" hangingPunct="1">
              <a:lnSpc>
                <a:spcPct val="80000"/>
              </a:lnSpc>
              <a:buFont typeface="Monotype Sorts" pitchFamily="2" charset="2"/>
              <a:buAutoNum type="arabicPeriod"/>
            </a:pPr>
            <a:r>
              <a:rPr lang="en-US" altLang="zh-CN" sz="1600" b="1"/>
              <a:t>import java.io.*;</a:t>
            </a:r>
          </a:p>
          <a:p>
            <a:pPr eaLnBrk="1" hangingPunct="1">
              <a:lnSpc>
                <a:spcPct val="80000"/>
              </a:lnSpc>
              <a:buFont typeface="Monotype Sorts" pitchFamily="2" charset="2"/>
              <a:buAutoNum type="arabicPeriod"/>
            </a:pPr>
            <a:r>
              <a:rPr lang="en-US" altLang="zh-CN" sz="1600" b="1"/>
              <a:t>public class BufferDemo{</a:t>
            </a:r>
          </a:p>
          <a:p>
            <a:pPr eaLnBrk="1" hangingPunct="1">
              <a:lnSpc>
                <a:spcPct val="80000"/>
              </a:lnSpc>
              <a:buFont typeface="Monotype Sorts" pitchFamily="2" charset="2"/>
              <a:buAutoNum type="arabicPeriod"/>
            </a:pPr>
            <a:r>
              <a:rPr lang="en-US" altLang="zh-CN" sz="1600" b="1"/>
              <a:t>  public static void main(String []args){</a:t>
            </a:r>
          </a:p>
          <a:p>
            <a:pPr eaLnBrk="1" hangingPunct="1">
              <a:lnSpc>
                <a:spcPct val="80000"/>
              </a:lnSpc>
              <a:buFont typeface="Monotype Sorts" pitchFamily="2" charset="2"/>
              <a:buAutoNum type="arabicPeriod"/>
            </a:pPr>
            <a:r>
              <a:rPr lang="en-US" altLang="zh-CN" sz="1600" b="1"/>
              <a:t>	String f="f.txt";</a:t>
            </a:r>
          </a:p>
          <a:p>
            <a:pPr eaLnBrk="1" hangingPunct="1">
              <a:lnSpc>
                <a:spcPct val="80000"/>
              </a:lnSpc>
              <a:buFont typeface="Monotype Sorts" pitchFamily="2" charset="2"/>
              <a:buAutoNum type="arabicPeriod"/>
            </a:pPr>
            <a:r>
              <a:rPr lang="en-US" altLang="zh-CN" sz="1600" b="1"/>
              <a:t>	String str="";</a:t>
            </a:r>
          </a:p>
          <a:p>
            <a:pPr eaLnBrk="1" hangingPunct="1">
              <a:lnSpc>
                <a:spcPct val="80000"/>
              </a:lnSpc>
              <a:buFont typeface="Monotype Sorts" pitchFamily="2" charset="2"/>
              <a:buAutoNum type="arabicPeriod"/>
            </a:pPr>
            <a:r>
              <a:rPr lang="en-US" altLang="zh-CN" sz="1600" b="1"/>
              <a:t>	int i=0;</a:t>
            </a:r>
          </a:p>
          <a:p>
            <a:pPr eaLnBrk="1" hangingPunct="1">
              <a:lnSpc>
                <a:spcPct val="80000"/>
              </a:lnSpc>
              <a:buFont typeface="Monotype Sorts" pitchFamily="2" charset="2"/>
              <a:buAutoNum type="arabicPeriod"/>
            </a:pPr>
            <a:r>
              <a:rPr lang="en-US" altLang="zh-CN" sz="1600" b="1"/>
              <a:t>	try{</a:t>
            </a:r>
          </a:p>
          <a:p>
            <a:pPr eaLnBrk="1" hangingPunct="1">
              <a:lnSpc>
                <a:spcPct val="80000"/>
              </a:lnSpc>
              <a:buFont typeface="Monotype Sorts" pitchFamily="2" charset="2"/>
              <a:buAutoNum type="arabicPeriod"/>
            </a:pPr>
            <a:r>
              <a:rPr lang="en-US" altLang="zh-CN" sz="1600" b="1"/>
              <a:t>	</a:t>
            </a:r>
            <a:r>
              <a:rPr lang="en-US" altLang="zh-CN" sz="1600" b="1">
                <a:solidFill>
                  <a:srgbClr val="FF0000"/>
                </a:solidFill>
              </a:rPr>
              <a:t>   </a:t>
            </a:r>
            <a:r>
              <a:rPr lang="en-US" altLang="zh-CN" sz="1600" b="1">
                <a:solidFill>
                  <a:schemeClr val="accent2"/>
                </a:solidFill>
              </a:rPr>
              <a:t>BufferedReader keyIn=new BufferedReader(new InputStreamReader(System.in));</a:t>
            </a:r>
          </a:p>
          <a:p>
            <a:pPr eaLnBrk="1" hangingPunct="1">
              <a:lnSpc>
                <a:spcPct val="80000"/>
              </a:lnSpc>
              <a:buFont typeface="Monotype Sorts" pitchFamily="2" charset="2"/>
              <a:buAutoNum type="arabicPeriod"/>
            </a:pPr>
            <a:r>
              <a:rPr lang="en-US" altLang="zh-CN" sz="1600" b="1">
                <a:solidFill>
                  <a:srgbClr val="FF0000"/>
                </a:solidFill>
              </a:rPr>
              <a:t>	   BufferedWriter bw=new BufferedWriter(new FileWriter(f));</a:t>
            </a:r>
          </a:p>
          <a:p>
            <a:pPr eaLnBrk="1" hangingPunct="1">
              <a:lnSpc>
                <a:spcPct val="80000"/>
              </a:lnSpc>
              <a:buFont typeface="Monotype Sorts" pitchFamily="2" charset="2"/>
              <a:buAutoNum type="arabicPeriod"/>
            </a:pPr>
            <a:r>
              <a:rPr lang="en-US" altLang="zh-CN" sz="1600" b="1">
                <a:solidFill>
                  <a:srgbClr val="FF0000"/>
                </a:solidFill>
              </a:rPr>
              <a:t>	   BufferedReader br = new BufferedReader(new FileReader(f));</a:t>
            </a:r>
          </a:p>
          <a:p>
            <a:pPr eaLnBrk="1" hangingPunct="1">
              <a:lnSpc>
                <a:spcPct val="80000"/>
              </a:lnSpc>
              <a:buFont typeface="Monotype Sorts" pitchFamily="2" charset="2"/>
              <a:buAutoNum type="arabicPeriod"/>
            </a:pPr>
            <a:r>
              <a:rPr lang="en-US" altLang="zh-CN" sz="1600" b="1"/>
              <a:t>	   System.out.println("Please input file text:");</a:t>
            </a:r>
          </a:p>
          <a:p>
            <a:pPr eaLnBrk="1" hangingPunct="1">
              <a:lnSpc>
                <a:spcPct val="80000"/>
              </a:lnSpc>
              <a:buFont typeface="Monotype Sorts" pitchFamily="2" charset="2"/>
              <a:buAutoNum type="arabicPeriod"/>
            </a:pPr>
            <a:r>
              <a:rPr lang="en-US" altLang="zh-CN" sz="1600" b="1"/>
              <a:t>	   </a:t>
            </a:r>
            <a:r>
              <a:rPr lang="en-US" altLang="zh-CN" sz="1600" b="1">
                <a:solidFill>
                  <a:srgbClr val="FF0000"/>
                </a:solidFill>
              </a:rPr>
              <a:t>while(!(str=keyIn.readLine()).equals("exit")){</a:t>
            </a:r>
          </a:p>
          <a:p>
            <a:pPr eaLnBrk="1" hangingPunct="1">
              <a:lnSpc>
                <a:spcPct val="80000"/>
              </a:lnSpc>
              <a:buFont typeface="Monotype Sorts" pitchFamily="2" charset="2"/>
              <a:buAutoNum type="arabicPeriod"/>
            </a:pPr>
            <a:r>
              <a:rPr lang="en-US" altLang="zh-CN" sz="1600" b="1">
                <a:solidFill>
                  <a:srgbClr val="FF0000"/>
                </a:solidFill>
              </a:rPr>
              <a:t>		 bw.write(str,0,str.length());</a:t>
            </a:r>
          </a:p>
          <a:p>
            <a:pPr eaLnBrk="1" hangingPunct="1">
              <a:lnSpc>
                <a:spcPct val="80000"/>
              </a:lnSpc>
              <a:buFont typeface="Monotype Sorts" pitchFamily="2" charset="2"/>
              <a:buAutoNum type="arabicPeriod"/>
            </a:pPr>
            <a:r>
              <a:rPr lang="en-US" altLang="zh-CN" sz="1600" b="1">
                <a:solidFill>
                  <a:srgbClr val="FF0000"/>
                </a:solidFill>
              </a:rPr>
              <a:t>		 bw.newLine();</a:t>
            </a:r>
          </a:p>
          <a:p>
            <a:pPr eaLnBrk="1" hangingPunct="1">
              <a:lnSpc>
                <a:spcPct val="80000"/>
              </a:lnSpc>
              <a:buFont typeface="Monotype Sorts" pitchFamily="2" charset="2"/>
              <a:buAutoNum type="arabicPeriod"/>
            </a:pPr>
            <a:r>
              <a:rPr lang="en-US" altLang="zh-CN" sz="1600" b="1">
                <a:solidFill>
                  <a:srgbClr val="FF0000"/>
                </a:solidFill>
              </a:rPr>
              <a:t>	   }</a:t>
            </a:r>
          </a:p>
          <a:p>
            <a:pPr eaLnBrk="1" hangingPunct="1">
              <a:lnSpc>
                <a:spcPct val="80000"/>
              </a:lnSpc>
              <a:buFont typeface="Monotype Sorts" pitchFamily="2" charset="2"/>
              <a:buAutoNum type="arabicPeriod"/>
            </a:pPr>
            <a:r>
              <a:rPr lang="en-US" altLang="zh-CN" sz="1600" b="1">
                <a:solidFill>
                  <a:srgbClr val="FF0000"/>
                </a:solidFill>
              </a:rPr>
              <a:t>	   bw.close();</a:t>
            </a:r>
          </a:p>
          <a:p>
            <a:pPr eaLnBrk="1" hangingPunct="1">
              <a:lnSpc>
                <a:spcPct val="80000"/>
              </a:lnSpc>
              <a:buFont typeface="Monotype Sorts" pitchFamily="2" charset="2"/>
              <a:buAutoNum type="arabicPeriod"/>
            </a:pPr>
            <a:r>
              <a:rPr lang="en-US" altLang="zh-CN" sz="1600" b="1"/>
              <a:t>	   while((str=br.readLine())!=null){</a:t>
            </a:r>
          </a:p>
          <a:p>
            <a:pPr eaLnBrk="1" hangingPunct="1">
              <a:lnSpc>
                <a:spcPct val="80000"/>
              </a:lnSpc>
              <a:buFont typeface="Monotype Sorts" pitchFamily="2" charset="2"/>
              <a:buAutoNum type="arabicPeriod"/>
            </a:pPr>
            <a:r>
              <a:rPr lang="en-US" altLang="zh-CN" sz="1600" b="1"/>
              <a:t>	   	  i++;</a:t>
            </a:r>
          </a:p>
          <a:p>
            <a:pPr eaLnBrk="1" hangingPunct="1">
              <a:lnSpc>
                <a:spcPct val="80000"/>
              </a:lnSpc>
              <a:buFont typeface="Monotype Sorts" pitchFamily="2" charset="2"/>
              <a:buAutoNum type="arabicPeriod"/>
            </a:pPr>
            <a:r>
              <a:rPr lang="en-US" altLang="zh-CN" sz="1600" b="1"/>
              <a:t>	   	  System.out.println(i+": "+str);</a:t>
            </a:r>
          </a:p>
          <a:p>
            <a:pPr eaLnBrk="1" hangingPunct="1">
              <a:lnSpc>
                <a:spcPct val="80000"/>
              </a:lnSpc>
              <a:buFont typeface="Monotype Sorts" pitchFamily="2" charset="2"/>
              <a:buAutoNum type="arabicPeriod"/>
            </a:pPr>
            <a:r>
              <a:rPr lang="en-US" altLang="zh-CN" sz="1600" b="1"/>
              <a:t>	   }	</a:t>
            </a:r>
          </a:p>
          <a:p>
            <a:pPr eaLnBrk="1" hangingPunct="1">
              <a:lnSpc>
                <a:spcPct val="80000"/>
              </a:lnSpc>
              <a:buFont typeface="Monotype Sorts" pitchFamily="2" charset="2"/>
              <a:buAutoNum type="arabicPeriod"/>
            </a:pPr>
            <a:r>
              <a:rPr lang="en-US" altLang="zh-CN" sz="1600" b="1"/>
              <a:t>	}catch(IOException e){ }	</a:t>
            </a:r>
          </a:p>
          <a:p>
            <a:pPr eaLnBrk="1" hangingPunct="1">
              <a:lnSpc>
                <a:spcPct val="80000"/>
              </a:lnSpc>
              <a:buFont typeface="Monotype Sorts" pitchFamily="2" charset="2"/>
              <a:buAutoNum type="arabicPeriod"/>
            </a:pPr>
            <a:r>
              <a:rPr lang="en-US" altLang="zh-CN" sz="1600" b="1"/>
              <a:t>   }	</a:t>
            </a:r>
          </a:p>
          <a:p>
            <a:pPr eaLnBrk="1" hangingPunct="1">
              <a:lnSpc>
                <a:spcPct val="80000"/>
              </a:lnSpc>
              <a:buFont typeface="Monotype Sorts" pitchFamily="2" charset="2"/>
              <a:buAutoNum type="arabicPeriod"/>
            </a:pPr>
            <a:r>
              <a:rPr lang="en-US" altLang="zh-CN" sz="1600" b="1"/>
              <a:t>}</a:t>
            </a:r>
            <a:endParaRPr lang="zh-CN" altLang="en-US" sz="1600" b="1"/>
          </a:p>
        </p:txBody>
      </p:sp>
      <p:sp>
        <p:nvSpPr>
          <p:cNvPr id="21507" name="矩形 3"/>
          <p:cNvSpPr>
            <a:spLocks noChangeArrowheads="1"/>
          </p:cNvSpPr>
          <p:nvPr/>
        </p:nvSpPr>
        <p:spPr bwMode="auto">
          <a:xfrm>
            <a:off x="6189663" y="768350"/>
            <a:ext cx="2954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FF0000"/>
                </a:solidFill>
              </a:rPr>
              <a:t>重点掌握本题的代码</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8.3</a:t>
            </a:r>
            <a:r>
              <a:rPr lang="zh-CN" altLang="en-US">
                <a:cs typeface="+mj-cs"/>
              </a:rPr>
              <a:t>、字符流</a:t>
            </a:r>
          </a:p>
        </p:txBody>
      </p:sp>
      <p:sp>
        <p:nvSpPr>
          <p:cNvPr id="22531" name="Text Box 3"/>
          <p:cNvSpPr txBox="1">
            <a:spLocks noChangeArrowheads="1"/>
          </p:cNvSpPr>
          <p:nvPr/>
        </p:nvSpPr>
        <p:spPr bwMode="auto">
          <a:xfrm>
            <a:off x="541338" y="939800"/>
            <a:ext cx="8123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pPr>
            <a:r>
              <a:rPr lang="zh-CN" altLang="en-US" sz="2800">
                <a:ea typeface="黑体" pitchFamily="49" charset="-122"/>
              </a:rPr>
              <a:t>字节流和字符流的异同</a:t>
            </a:r>
          </a:p>
        </p:txBody>
      </p:sp>
      <p:sp>
        <p:nvSpPr>
          <p:cNvPr id="22532" name="Rectangle 5"/>
          <p:cNvSpPr>
            <a:spLocks noChangeArrowheads="1"/>
          </p:cNvSpPr>
          <p:nvPr/>
        </p:nvSpPr>
        <p:spPr bwMode="auto">
          <a:xfrm>
            <a:off x="903288" y="1584325"/>
            <a:ext cx="7483475"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357188" indent="-357188">
              <a:buFont typeface="Symbol" pitchFamily="18" charset="2"/>
              <a:buChar char="¾"/>
            </a:pPr>
            <a:r>
              <a:rPr lang="zh-CN" altLang="en-US" sz="1800"/>
              <a:t>本质区别在于</a:t>
            </a:r>
            <a:r>
              <a:rPr lang="en-US" altLang="zh-CN" sz="1800"/>
              <a:t>byte</a:t>
            </a:r>
            <a:r>
              <a:rPr lang="zh-CN" altLang="en-US" sz="1800"/>
              <a:t>和</a:t>
            </a:r>
            <a:r>
              <a:rPr lang="en-US" altLang="zh-CN" sz="1800"/>
              <a:t>char</a:t>
            </a:r>
            <a:r>
              <a:rPr lang="zh-CN" altLang="en-US" sz="1800"/>
              <a:t>。字节流采用二进制直接传输，用字符流则牵涉到本地系统的编码问题，在网络通讯中，强烈建议使用</a:t>
            </a:r>
            <a:r>
              <a:rPr lang="en-US" altLang="zh-CN" sz="1800"/>
              <a:t>byte</a:t>
            </a:r>
            <a:r>
              <a:rPr lang="zh-CN" altLang="en-US" sz="1800"/>
              <a:t>字节流方式。</a:t>
            </a:r>
          </a:p>
          <a:p>
            <a:pPr marL="357188" indent="-357188">
              <a:buFont typeface="Symbol" pitchFamily="18" charset="2"/>
              <a:buChar char="¾"/>
            </a:pPr>
            <a:r>
              <a:rPr lang="zh-CN" altLang="en-US" sz="1800"/>
              <a:t>字节流与字符之间的转化通过 </a:t>
            </a:r>
            <a:r>
              <a:rPr lang="en-US" altLang="zh-CN" sz="1800"/>
              <a:t>InputStreamReader</a:t>
            </a:r>
            <a:r>
              <a:rPr lang="zh-CN" altLang="en-US" sz="1800"/>
              <a:t>和</a:t>
            </a:r>
            <a:r>
              <a:rPr lang="en-US" altLang="zh-CN" sz="1800"/>
              <a:t>OutputStreamWriter</a:t>
            </a:r>
            <a:r>
              <a:rPr lang="zh-CN" altLang="en-US" sz="1800"/>
              <a:t>来关联，实际上是通过</a:t>
            </a:r>
            <a:r>
              <a:rPr lang="en-US" altLang="zh-CN" sz="1800"/>
              <a:t>byte[]</a:t>
            </a:r>
            <a:r>
              <a:rPr lang="zh-CN" altLang="en-US" sz="1800"/>
              <a:t>和</a:t>
            </a:r>
            <a:r>
              <a:rPr lang="en-US" altLang="zh-CN" sz="1800"/>
              <a:t>String</a:t>
            </a:r>
            <a:r>
              <a:rPr lang="zh-CN" altLang="en-US" sz="1800"/>
              <a:t>来关联。在实际开发中出现的汉字问题实际上都是在字符流和字节流之间转化不统一而造成的。在从字节流转化为字符流时，也就是从</a:t>
            </a:r>
            <a:r>
              <a:rPr lang="en-US" altLang="zh-CN" sz="1800"/>
              <a:t>byte[]</a:t>
            </a:r>
            <a:r>
              <a:rPr lang="zh-CN" altLang="en-US" sz="1800"/>
              <a:t>转化为</a:t>
            </a:r>
            <a:r>
              <a:rPr lang="en-US" altLang="zh-CN" sz="1800"/>
              <a:t>String</a:t>
            </a:r>
            <a:r>
              <a:rPr lang="zh-CN" altLang="en-US" sz="1800"/>
              <a:t>时，使用如下构造方法：</a:t>
            </a:r>
          </a:p>
          <a:p>
            <a:pPr marL="357188" indent="-357188">
              <a:buFont typeface="Symbol" pitchFamily="18" charset="2"/>
              <a:buNone/>
            </a:pPr>
            <a:r>
              <a:rPr lang="zh-CN" altLang="en-US" sz="1800"/>
              <a:t>		</a:t>
            </a:r>
            <a:r>
              <a:rPr lang="en-US" altLang="zh-CN" sz="1800"/>
              <a:t>public String(byte bytes[], String charsetName)</a:t>
            </a:r>
          </a:p>
          <a:p>
            <a:pPr marL="357188" indent="-357188">
              <a:buFont typeface="Symbol" pitchFamily="18" charset="2"/>
              <a:buNone/>
            </a:pPr>
            <a:r>
              <a:rPr lang="en-US" altLang="zh-CN" sz="1800"/>
              <a:t>	</a:t>
            </a:r>
            <a:r>
              <a:rPr lang="zh-CN" altLang="en-US" sz="1800"/>
              <a:t>这个方法中有一个关键的字符集编码参数</a:t>
            </a:r>
            <a:r>
              <a:rPr lang="en-US" altLang="zh-CN" sz="1800"/>
              <a:t>charsetName</a:t>
            </a:r>
            <a:r>
              <a:rPr lang="zh-CN" altLang="en-US" sz="1800"/>
              <a:t>，通常我们都省略了，那系统就用操作系统的默认的</a:t>
            </a:r>
            <a:r>
              <a:rPr lang="en-US" altLang="zh-CN" sz="1800"/>
              <a:t>language</a:t>
            </a:r>
            <a:r>
              <a:rPr lang="zh-CN" altLang="en-US" sz="1800"/>
              <a:t>。而在字符流转化为字节流时，实际上是</a:t>
            </a:r>
            <a:r>
              <a:rPr lang="en-US" altLang="zh-CN" sz="1800"/>
              <a:t>String</a:t>
            </a:r>
            <a:r>
              <a:rPr lang="zh-CN" altLang="en-US" sz="1800"/>
              <a:t>转化为</a:t>
            </a:r>
            <a:r>
              <a:rPr lang="en-US" altLang="zh-CN" sz="1800"/>
              <a:t>byte[]</a:t>
            </a:r>
            <a:r>
              <a:rPr lang="zh-CN" altLang="en-US" sz="1800"/>
              <a:t>时，是使用如下方法进行转化：</a:t>
            </a:r>
          </a:p>
          <a:p>
            <a:pPr marL="357188" indent="-357188">
              <a:buFont typeface="Symbol" pitchFamily="18" charset="2"/>
              <a:buNone/>
            </a:pPr>
            <a:r>
              <a:rPr lang="zh-CN" altLang="en-US" sz="1800"/>
              <a:t>		</a:t>
            </a:r>
            <a:r>
              <a:rPr lang="en-US" altLang="zh-CN" sz="1800"/>
              <a:t>byte[]    String.getBytes(String charsetName)</a:t>
            </a:r>
          </a:p>
          <a:p>
            <a:pPr marL="357188" indent="-357188">
              <a:buFont typeface="Symbol" pitchFamily="18" charset="2"/>
              <a:buChar char="¾"/>
            </a:pPr>
            <a:r>
              <a:rPr lang="zh-CN" altLang="en-US" sz="1800"/>
              <a:t>字符流和字节流是根据处理数据的不同来区分的。字节流按照</a:t>
            </a:r>
            <a:r>
              <a:rPr lang="en-US" altLang="zh-CN" sz="1800"/>
              <a:t>8</a:t>
            </a:r>
            <a:r>
              <a:rPr lang="zh-CN" altLang="en-US" sz="1800"/>
              <a:t>位传输，字符流按照</a:t>
            </a:r>
            <a:r>
              <a:rPr lang="en-US" altLang="zh-CN" sz="1800"/>
              <a:t>16</a:t>
            </a:r>
            <a:r>
              <a:rPr lang="zh-CN" altLang="en-US" sz="1800"/>
              <a:t>位传输由于字符流使用</a:t>
            </a:r>
            <a:r>
              <a:rPr lang="en-US" altLang="zh-CN" sz="1800"/>
              <a:t>Unicode</a:t>
            </a:r>
            <a:r>
              <a:rPr lang="zh-CN" altLang="en-US" sz="1800"/>
              <a:t>字符集，支持多国文字，因此若流要跨越多种平台传输，应使用字符流。字符流的传输效率比字节流的高。</a:t>
            </a:r>
          </a:p>
        </p:txBody>
      </p:sp>
    </p:spTree>
    <p:extLst>
      <p:ext uri="{BB962C8B-B14F-4D97-AF65-F5344CB8AC3E}">
        <p14:creationId xmlns:p14="http://schemas.microsoft.com/office/powerpoint/2010/main" val="425522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3857625" y="25622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367619" name="Rectangle 3"/>
          <p:cNvSpPr>
            <a:spLocks noGrp="1" noChangeArrowheads="1"/>
          </p:cNvSpPr>
          <p:nvPr>
            <p:ph type="title"/>
          </p:nvPr>
        </p:nvSpPr>
        <p:spPr>
          <a:xfrm>
            <a:off x="912813" y="122238"/>
            <a:ext cx="2609850" cy="457200"/>
          </a:xfrm>
        </p:spPr>
        <p:txBody>
          <a:bodyPr/>
          <a:lstStyle/>
          <a:p>
            <a:pPr eaLnBrk="1" hangingPunct="1"/>
            <a:r>
              <a:rPr lang="zh-CN" altLang="en-US"/>
              <a:t>小节安排</a:t>
            </a:r>
          </a:p>
        </p:txBody>
      </p:sp>
      <p:sp>
        <p:nvSpPr>
          <p:cNvPr id="22531" name="Rectangle 4"/>
          <p:cNvSpPr>
            <a:spLocks noChangeArrowheads="1"/>
          </p:cNvSpPr>
          <p:nvPr/>
        </p:nvSpPr>
        <p:spPr bwMode="auto">
          <a:xfrm>
            <a:off x="2398713" y="51085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32" name="Rectangle 5"/>
          <p:cNvSpPr>
            <a:spLocks noChangeArrowheads="1"/>
          </p:cNvSpPr>
          <p:nvPr/>
        </p:nvSpPr>
        <p:spPr bwMode="auto">
          <a:xfrm>
            <a:off x="3857625" y="2184400"/>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33" name="Text Box 6"/>
          <p:cNvSpPr txBox="1">
            <a:spLocks noChangeArrowheads="1"/>
          </p:cNvSpPr>
          <p:nvPr/>
        </p:nvSpPr>
        <p:spPr bwMode="auto">
          <a:xfrm flipH="1">
            <a:off x="1001713" y="2930525"/>
            <a:ext cx="457200" cy="1508125"/>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sp3d>
        </p:spPr>
        <p:txBody>
          <a:bodyPr>
            <a:flatTx/>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kumimoji="0" lang="zh-CN" altLang="en-US" sz="2200" b="1">
                <a:solidFill>
                  <a:schemeClr val="tx2"/>
                </a:solidFill>
                <a:latin typeface="楷体_GB2312" pitchFamily="49" charset="-122"/>
                <a:ea typeface="楷体_GB2312" pitchFamily="49" charset="-122"/>
              </a:rPr>
              <a:t>文件和流</a:t>
            </a:r>
          </a:p>
        </p:txBody>
      </p:sp>
      <p:sp>
        <p:nvSpPr>
          <p:cNvPr id="22534" name="Text Box 7"/>
          <p:cNvSpPr txBox="1">
            <a:spLocks noChangeArrowheads="1"/>
          </p:cNvSpPr>
          <p:nvPr/>
        </p:nvSpPr>
        <p:spPr bwMode="auto">
          <a:xfrm>
            <a:off x="4202113" y="2044700"/>
            <a:ext cx="3336925"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8.2.1 </a:t>
            </a:r>
            <a:r>
              <a:rPr lang="zh-CN" altLang="en-US" sz="1600">
                <a:solidFill>
                  <a:schemeClr val="tx2"/>
                </a:solidFill>
                <a:latin typeface="黑体" pitchFamily="49" charset="-122"/>
                <a:ea typeface="黑体" pitchFamily="49" charset="-122"/>
              </a:rPr>
              <a:t>输入字节流：</a:t>
            </a:r>
            <a:r>
              <a:rPr lang="en-US" altLang="zh-CN" sz="1600">
                <a:solidFill>
                  <a:schemeClr val="tx2"/>
                </a:solidFill>
                <a:latin typeface="黑体" pitchFamily="49" charset="-122"/>
                <a:ea typeface="黑体" pitchFamily="49" charset="-122"/>
              </a:rPr>
              <a:t>InputStream</a:t>
            </a:r>
          </a:p>
        </p:txBody>
      </p:sp>
      <p:sp>
        <p:nvSpPr>
          <p:cNvPr id="22535" name="Rectangle 8"/>
          <p:cNvSpPr>
            <a:spLocks noChangeArrowheads="1"/>
          </p:cNvSpPr>
          <p:nvPr/>
        </p:nvSpPr>
        <p:spPr bwMode="auto">
          <a:xfrm>
            <a:off x="2400300" y="3157538"/>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36" name="Text Box 9"/>
          <p:cNvSpPr txBox="1">
            <a:spLocks noChangeArrowheads="1"/>
          </p:cNvSpPr>
          <p:nvPr/>
        </p:nvSpPr>
        <p:spPr bwMode="auto">
          <a:xfrm>
            <a:off x="2857500" y="3005138"/>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8.3</a:t>
            </a:r>
            <a:r>
              <a:rPr kumimoji="0" lang="zh-CN" altLang="en-US" sz="1600">
                <a:solidFill>
                  <a:schemeClr val="tx2"/>
                </a:solidFill>
                <a:latin typeface="黑体" pitchFamily="49" charset="-122"/>
                <a:ea typeface="黑体" pitchFamily="49" charset="-122"/>
              </a:rPr>
              <a:t>、字符流</a:t>
            </a:r>
            <a:endParaRPr lang="zh-CN" altLang="en-US" sz="1600">
              <a:solidFill>
                <a:schemeClr val="tx2"/>
              </a:solidFill>
              <a:latin typeface="黑体" pitchFamily="49" charset="-122"/>
              <a:ea typeface="黑体" pitchFamily="49" charset="-122"/>
            </a:endParaRPr>
          </a:p>
        </p:txBody>
      </p:sp>
      <p:sp>
        <p:nvSpPr>
          <p:cNvPr id="22537" name="Text Box 10"/>
          <p:cNvSpPr txBox="1">
            <a:spLocks noChangeArrowheads="1"/>
          </p:cNvSpPr>
          <p:nvPr/>
        </p:nvSpPr>
        <p:spPr bwMode="auto">
          <a:xfrm>
            <a:off x="2855913" y="49561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8.4</a:t>
            </a:r>
            <a:r>
              <a:rPr kumimoji="0" lang="zh-CN" altLang="en-US" sz="1600">
                <a:solidFill>
                  <a:schemeClr val="tx2"/>
                </a:solidFill>
                <a:latin typeface="黑体" pitchFamily="49" charset="-122"/>
                <a:ea typeface="黑体" pitchFamily="49" charset="-122"/>
              </a:rPr>
              <a:t>、文件</a:t>
            </a:r>
          </a:p>
        </p:txBody>
      </p:sp>
      <p:sp>
        <p:nvSpPr>
          <p:cNvPr id="22538" name="Text Box 11"/>
          <p:cNvSpPr txBox="1">
            <a:spLocks noChangeArrowheads="1"/>
          </p:cNvSpPr>
          <p:nvPr/>
        </p:nvSpPr>
        <p:spPr bwMode="auto">
          <a:xfrm>
            <a:off x="4202113" y="2422525"/>
            <a:ext cx="3376612"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8.2.2 </a:t>
            </a:r>
            <a:r>
              <a:rPr lang="zh-CN" altLang="en-US" sz="1600">
                <a:solidFill>
                  <a:schemeClr val="tx2"/>
                </a:solidFill>
                <a:latin typeface="黑体" pitchFamily="49" charset="-122"/>
                <a:ea typeface="黑体" pitchFamily="49" charset="-122"/>
              </a:rPr>
              <a:t>输出字节流：</a:t>
            </a:r>
            <a:r>
              <a:rPr lang="en-US" altLang="zh-CN" sz="1600">
                <a:solidFill>
                  <a:schemeClr val="tx2"/>
                </a:solidFill>
                <a:latin typeface="黑体" pitchFamily="49" charset="-122"/>
                <a:ea typeface="黑体" pitchFamily="49" charset="-122"/>
              </a:rPr>
              <a:t>OutputStream</a:t>
            </a:r>
          </a:p>
        </p:txBody>
      </p:sp>
      <p:sp>
        <p:nvSpPr>
          <p:cNvPr id="22539" name="Rectangle 12"/>
          <p:cNvSpPr>
            <a:spLocks noChangeArrowheads="1"/>
          </p:cNvSpPr>
          <p:nvPr/>
        </p:nvSpPr>
        <p:spPr bwMode="auto">
          <a:xfrm>
            <a:off x="1458913" y="3646488"/>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22540" name="Rectangle 13"/>
          <p:cNvSpPr>
            <a:spLocks noChangeArrowheads="1"/>
          </p:cNvSpPr>
          <p:nvPr/>
        </p:nvSpPr>
        <p:spPr bwMode="auto">
          <a:xfrm>
            <a:off x="2324100" y="1081088"/>
            <a:ext cx="85725" cy="528478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22541" name="AutoShape 14"/>
          <p:cNvSpPr>
            <a:spLocks noChangeArrowheads="1"/>
          </p:cNvSpPr>
          <p:nvPr/>
        </p:nvSpPr>
        <p:spPr bwMode="auto">
          <a:xfrm>
            <a:off x="7566025" y="4903788"/>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p>
            <a:endParaRPr lang="zh-CN" altLang="en-US"/>
          </a:p>
        </p:txBody>
      </p:sp>
      <p:sp>
        <p:nvSpPr>
          <p:cNvPr id="22542" name="Rectangle 15"/>
          <p:cNvSpPr>
            <a:spLocks noChangeArrowheads="1"/>
          </p:cNvSpPr>
          <p:nvPr/>
        </p:nvSpPr>
        <p:spPr bwMode="auto">
          <a:xfrm>
            <a:off x="3857625" y="4284663"/>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43" name="Rectangle 16"/>
          <p:cNvSpPr>
            <a:spLocks noChangeArrowheads="1"/>
          </p:cNvSpPr>
          <p:nvPr/>
        </p:nvSpPr>
        <p:spPr bwMode="auto">
          <a:xfrm>
            <a:off x="3857625" y="39338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44" name="Rectangle 17"/>
          <p:cNvSpPr>
            <a:spLocks noChangeArrowheads="1"/>
          </p:cNvSpPr>
          <p:nvPr/>
        </p:nvSpPr>
        <p:spPr bwMode="auto">
          <a:xfrm>
            <a:off x="3857625" y="3556000"/>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45" name="Text Box 18"/>
          <p:cNvSpPr txBox="1">
            <a:spLocks noChangeArrowheads="1"/>
          </p:cNvSpPr>
          <p:nvPr/>
        </p:nvSpPr>
        <p:spPr bwMode="auto">
          <a:xfrm>
            <a:off x="4202113" y="3416300"/>
            <a:ext cx="3336925"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8.3.1 </a:t>
            </a:r>
            <a:r>
              <a:rPr lang="zh-CN" altLang="en-US" sz="1600">
                <a:solidFill>
                  <a:schemeClr val="tx2"/>
                </a:solidFill>
                <a:latin typeface="黑体" pitchFamily="49" charset="-122"/>
                <a:ea typeface="黑体" pitchFamily="49" charset="-122"/>
              </a:rPr>
              <a:t>输入字符流：</a:t>
            </a:r>
            <a:r>
              <a:rPr lang="en-US" altLang="zh-CN" sz="1600">
                <a:solidFill>
                  <a:schemeClr val="tx2"/>
                </a:solidFill>
                <a:latin typeface="黑体" pitchFamily="49" charset="-122"/>
                <a:ea typeface="黑体" pitchFamily="49" charset="-122"/>
              </a:rPr>
              <a:t>Reader</a:t>
            </a:r>
          </a:p>
        </p:txBody>
      </p:sp>
      <p:sp>
        <p:nvSpPr>
          <p:cNvPr id="22546" name="Text Box 19"/>
          <p:cNvSpPr txBox="1">
            <a:spLocks noChangeArrowheads="1"/>
          </p:cNvSpPr>
          <p:nvPr/>
        </p:nvSpPr>
        <p:spPr bwMode="auto">
          <a:xfrm>
            <a:off x="4202113" y="3794125"/>
            <a:ext cx="3376612"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8.3.2 </a:t>
            </a:r>
            <a:r>
              <a:rPr lang="zh-CN" altLang="en-US" sz="1600">
                <a:solidFill>
                  <a:schemeClr val="tx2"/>
                </a:solidFill>
                <a:latin typeface="黑体" pitchFamily="49" charset="-122"/>
                <a:ea typeface="黑体" pitchFamily="49" charset="-122"/>
              </a:rPr>
              <a:t>输出字符流：</a:t>
            </a:r>
            <a:r>
              <a:rPr lang="en-US" altLang="zh-CN" sz="1600">
                <a:solidFill>
                  <a:schemeClr val="tx2"/>
                </a:solidFill>
                <a:latin typeface="黑体" pitchFamily="49" charset="-122"/>
                <a:ea typeface="黑体" pitchFamily="49" charset="-122"/>
              </a:rPr>
              <a:t>Writer</a:t>
            </a:r>
          </a:p>
        </p:txBody>
      </p:sp>
      <p:sp>
        <p:nvSpPr>
          <p:cNvPr id="22547" name="Text Box 20"/>
          <p:cNvSpPr txBox="1">
            <a:spLocks noChangeArrowheads="1"/>
          </p:cNvSpPr>
          <p:nvPr/>
        </p:nvSpPr>
        <p:spPr bwMode="auto">
          <a:xfrm>
            <a:off x="4202113" y="4144963"/>
            <a:ext cx="3892550"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8.3.3 BufferedReader</a:t>
            </a:r>
            <a:r>
              <a:rPr lang="zh-CN" altLang="en-US" sz="1600">
                <a:solidFill>
                  <a:schemeClr val="tx2"/>
                </a:solidFill>
                <a:latin typeface="黑体" pitchFamily="49" charset="-122"/>
                <a:ea typeface="黑体" pitchFamily="49" charset="-122"/>
              </a:rPr>
              <a:t>和</a:t>
            </a:r>
            <a:r>
              <a:rPr lang="en-US" altLang="zh-CN" sz="1600">
                <a:solidFill>
                  <a:schemeClr val="tx2"/>
                </a:solidFill>
                <a:latin typeface="黑体" pitchFamily="49" charset="-122"/>
                <a:ea typeface="黑体" pitchFamily="49" charset="-122"/>
              </a:rPr>
              <a:t>BufferedWriter</a:t>
            </a:r>
          </a:p>
        </p:txBody>
      </p:sp>
      <p:sp>
        <p:nvSpPr>
          <p:cNvPr id="22548" name="Rectangle 21"/>
          <p:cNvSpPr>
            <a:spLocks noChangeArrowheads="1"/>
          </p:cNvSpPr>
          <p:nvPr/>
        </p:nvSpPr>
        <p:spPr bwMode="auto">
          <a:xfrm>
            <a:off x="2400300" y="1333500"/>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49" name="Text Box 22"/>
          <p:cNvSpPr txBox="1">
            <a:spLocks noChangeArrowheads="1"/>
          </p:cNvSpPr>
          <p:nvPr/>
        </p:nvSpPr>
        <p:spPr bwMode="auto">
          <a:xfrm>
            <a:off x="2857500" y="1181100"/>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8.1</a:t>
            </a:r>
            <a:r>
              <a:rPr kumimoji="0" lang="zh-CN" altLang="en-US" sz="1600">
                <a:solidFill>
                  <a:schemeClr val="tx2"/>
                </a:solidFill>
                <a:latin typeface="黑体" pitchFamily="49" charset="-122"/>
                <a:ea typeface="黑体" pitchFamily="49" charset="-122"/>
              </a:rPr>
              <a:t>、流的基本概念</a:t>
            </a:r>
            <a:endParaRPr lang="zh-CN" altLang="en-US" sz="1600">
              <a:solidFill>
                <a:schemeClr val="tx2"/>
              </a:solidFill>
              <a:latin typeface="黑体" pitchFamily="49" charset="-122"/>
              <a:ea typeface="黑体" pitchFamily="49" charset="-122"/>
            </a:endParaRPr>
          </a:p>
        </p:txBody>
      </p:sp>
      <p:sp>
        <p:nvSpPr>
          <p:cNvPr id="22550" name="Rectangle 23"/>
          <p:cNvSpPr>
            <a:spLocks noChangeArrowheads="1"/>
          </p:cNvSpPr>
          <p:nvPr/>
        </p:nvSpPr>
        <p:spPr bwMode="auto">
          <a:xfrm>
            <a:off x="3844925" y="2014538"/>
            <a:ext cx="42863" cy="869950"/>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51" name="Rectangle 24"/>
          <p:cNvSpPr>
            <a:spLocks noChangeArrowheads="1"/>
          </p:cNvSpPr>
          <p:nvPr/>
        </p:nvSpPr>
        <p:spPr bwMode="auto">
          <a:xfrm>
            <a:off x="2400300" y="17875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52" name="Text Box 25"/>
          <p:cNvSpPr txBox="1">
            <a:spLocks noChangeArrowheads="1"/>
          </p:cNvSpPr>
          <p:nvPr/>
        </p:nvSpPr>
        <p:spPr bwMode="auto">
          <a:xfrm>
            <a:off x="2857500" y="1635125"/>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8.2</a:t>
            </a:r>
            <a:r>
              <a:rPr kumimoji="0" lang="zh-CN" altLang="en-US" sz="1600">
                <a:solidFill>
                  <a:schemeClr val="tx2"/>
                </a:solidFill>
                <a:latin typeface="黑体" pitchFamily="49" charset="-122"/>
                <a:ea typeface="黑体" pitchFamily="49" charset="-122"/>
              </a:rPr>
              <a:t>、字节流</a:t>
            </a:r>
            <a:endParaRPr lang="zh-CN" altLang="en-US" sz="1600">
              <a:solidFill>
                <a:schemeClr val="tx2"/>
              </a:solidFill>
              <a:latin typeface="黑体" pitchFamily="49" charset="-122"/>
              <a:ea typeface="黑体" pitchFamily="49" charset="-122"/>
            </a:endParaRPr>
          </a:p>
        </p:txBody>
      </p:sp>
      <p:sp>
        <p:nvSpPr>
          <p:cNvPr id="22553" name="Rectangle 26"/>
          <p:cNvSpPr>
            <a:spLocks noChangeArrowheads="1"/>
          </p:cNvSpPr>
          <p:nvPr/>
        </p:nvSpPr>
        <p:spPr bwMode="auto">
          <a:xfrm>
            <a:off x="2398713" y="55673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54" name="Text Box 27"/>
          <p:cNvSpPr txBox="1">
            <a:spLocks noChangeArrowheads="1"/>
          </p:cNvSpPr>
          <p:nvPr/>
        </p:nvSpPr>
        <p:spPr bwMode="auto">
          <a:xfrm>
            <a:off x="2855913" y="54149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8.5</a:t>
            </a:r>
            <a:r>
              <a:rPr kumimoji="0" lang="zh-CN" altLang="en-US" sz="1600">
                <a:solidFill>
                  <a:schemeClr val="tx2"/>
                </a:solidFill>
                <a:latin typeface="黑体" pitchFamily="49" charset="-122"/>
                <a:ea typeface="黑体" pitchFamily="49" charset="-122"/>
              </a:rPr>
              <a:t>、对象序列化</a:t>
            </a:r>
          </a:p>
        </p:txBody>
      </p:sp>
      <p:sp>
        <p:nvSpPr>
          <p:cNvPr id="22555" name="Rectangle 28"/>
          <p:cNvSpPr>
            <a:spLocks noChangeArrowheads="1"/>
          </p:cNvSpPr>
          <p:nvPr/>
        </p:nvSpPr>
        <p:spPr bwMode="auto">
          <a:xfrm>
            <a:off x="2398713" y="60245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56" name="Text Box 29"/>
          <p:cNvSpPr txBox="1">
            <a:spLocks noChangeArrowheads="1"/>
          </p:cNvSpPr>
          <p:nvPr/>
        </p:nvSpPr>
        <p:spPr bwMode="auto">
          <a:xfrm>
            <a:off x="2855913" y="58721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8.6</a:t>
            </a:r>
            <a:r>
              <a:rPr kumimoji="0" lang="zh-CN" altLang="en-US" sz="1600">
                <a:solidFill>
                  <a:schemeClr val="tx2"/>
                </a:solidFill>
                <a:latin typeface="黑体" pitchFamily="49" charset="-122"/>
                <a:ea typeface="黑体" pitchFamily="49" charset="-122"/>
              </a:rPr>
              <a:t>、</a:t>
            </a:r>
            <a:r>
              <a:rPr kumimoji="0" lang="en-US" altLang="zh-CN" sz="1600">
                <a:solidFill>
                  <a:schemeClr val="tx2"/>
                </a:solidFill>
                <a:latin typeface="黑体" pitchFamily="49" charset="-122"/>
                <a:ea typeface="黑体" pitchFamily="49" charset="-122"/>
              </a:rPr>
              <a:t>Java</a:t>
            </a:r>
            <a:r>
              <a:rPr kumimoji="0" lang="zh-CN" altLang="en-US" sz="1600">
                <a:solidFill>
                  <a:schemeClr val="tx2"/>
                </a:solidFill>
                <a:latin typeface="黑体" pitchFamily="49" charset="-122"/>
                <a:ea typeface="黑体" pitchFamily="49" charset="-122"/>
              </a:rPr>
              <a:t>中的乱码问题</a:t>
            </a:r>
          </a:p>
        </p:txBody>
      </p:sp>
      <p:sp>
        <p:nvSpPr>
          <p:cNvPr id="22557" name="Rectangle 30"/>
          <p:cNvSpPr>
            <a:spLocks noChangeArrowheads="1"/>
          </p:cNvSpPr>
          <p:nvPr/>
        </p:nvSpPr>
        <p:spPr bwMode="auto">
          <a:xfrm>
            <a:off x="3857625" y="46196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22558" name="Text Box 31"/>
          <p:cNvSpPr txBox="1">
            <a:spLocks noChangeArrowheads="1"/>
          </p:cNvSpPr>
          <p:nvPr/>
        </p:nvSpPr>
        <p:spPr bwMode="auto">
          <a:xfrm>
            <a:off x="4202113" y="4479925"/>
            <a:ext cx="3892550"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8.3.4 </a:t>
            </a:r>
            <a:r>
              <a:rPr lang="zh-CN" altLang="en-US" sz="1600">
                <a:solidFill>
                  <a:schemeClr val="tx2"/>
                </a:solidFill>
                <a:latin typeface="黑体" pitchFamily="49" charset="-122"/>
                <a:ea typeface="黑体" pitchFamily="49" charset="-122"/>
              </a:rPr>
              <a:t>字节流和字符流的异同</a:t>
            </a:r>
          </a:p>
        </p:txBody>
      </p:sp>
      <p:sp>
        <p:nvSpPr>
          <p:cNvPr id="22559" name="Rectangle 32"/>
          <p:cNvSpPr>
            <a:spLocks noChangeArrowheads="1"/>
          </p:cNvSpPr>
          <p:nvPr/>
        </p:nvSpPr>
        <p:spPr bwMode="auto">
          <a:xfrm>
            <a:off x="3844925" y="3375025"/>
            <a:ext cx="42863" cy="1541463"/>
          </a:xfrm>
          <a:prstGeom prst="rect">
            <a:avLst/>
          </a:prstGeom>
          <a:solidFill>
            <a:srgbClr val="FFCC99"/>
          </a:solidFill>
          <a:ln w="9525">
            <a:solidFill>
              <a:srgbClr val="CC6600"/>
            </a:solidFill>
            <a:miter lim="800000"/>
            <a:headEnd/>
            <a:tailEnd/>
          </a:ln>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88900"/>
            <a:ext cx="7772400" cy="457200"/>
          </a:xfrm>
        </p:spPr>
        <p:txBody>
          <a:bodyPr/>
          <a:lstStyle/>
          <a:p>
            <a:pPr eaLnBrk="1" hangingPunct="1">
              <a:defRPr/>
            </a:pPr>
            <a:r>
              <a:rPr lang="zh-CN" altLang="en-US">
                <a:cs typeface="+mj-cs"/>
              </a:rPr>
              <a:t>前言</a:t>
            </a:r>
          </a:p>
        </p:txBody>
      </p:sp>
      <p:sp>
        <p:nvSpPr>
          <p:cNvPr id="50247" name="Text Box 71"/>
          <p:cNvSpPr txBox="1">
            <a:spLocks noChangeArrowheads="1"/>
          </p:cNvSpPr>
          <p:nvPr/>
        </p:nvSpPr>
        <p:spPr bwMode="auto">
          <a:xfrm>
            <a:off x="739775" y="1020763"/>
            <a:ext cx="8240713" cy="3970337"/>
          </a:xfrm>
          <a:prstGeom prst="rect">
            <a:avLst/>
          </a:prstGeom>
          <a:noFill/>
          <a:ln w="9525">
            <a:noFill/>
            <a:miter lim="800000"/>
            <a:headEnd/>
            <a:tailEnd/>
          </a:ln>
          <a:effec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None/>
            </a:pPr>
            <a:r>
              <a:rPr lang="zh-CN" altLang="en-US" sz="2800" b="1" dirty="0">
                <a:effectLst>
                  <a:outerShdw blurRad="38100" dist="38100" dir="2700000" algn="tl">
                    <a:srgbClr val="C0C0C0"/>
                  </a:outerShdw>
                </a:effectLst>
                <a:ea typeface="黑体" pitchFamily="49" charset="-122"/>
              </a:rPr>
              <a:t>本章重点掌握</a:t>
            </a:r>
            <a:r>
              <a:rPr lang="zh-CN" altLang="en-US" sz="2800" dirty="0">
                <a:ea typeface="黑体" pitchFamily="49" charset="-122"/>
              </a:rPr>
              <a:t>：</a:t>
            </a:r>
            <a:endParaRPr lang="en-US" altLang="zh-CN" sz="2800" dirty="0">
              <a:ea typeface="黑体" pitchFamily="49" charset="-122"/>
            </a:endParaRPr>
          </a:p>
          <a:p>
            <a:pPr eaLnBrk="0" hangingPunct="0">
              <a:buClr>
                <a:srgbClr val="00FF00"/>
              </a:buClr>
              <a:buFont typeface="Wingdings" pitchFamily="2" charset="2"/>
              <a:buNone/>
            </a:pPr>
            <a:r>
              <a:rPr lang="zh-CN" altLang="en-US" sz="2800" dirty="0">
                <a:ea typeface="黑体" pitchFamily="49" charset="-122"/>
              </a:rPr>
              <a:t>什么是流？</a:t>
            </a:r>
            <a:endParaRPr lang="en-US" altLang="zh-CN" sz="2800" dirty="0">
              <a:ea typeface="黑体" pitchFamily="49" charset="-122"/>
            </a:endParaRPr>
          </a:p>
          <a:p>
            <a:pPr eaLnBrk="0" hangingPunct="0">
              <a:buClr>
                <a:srgbClr val="00FF00"/>
              </a:buClr>
              <a:buFont typeface="Wingdings" pitchFamily="2" charset="2"/>
              <a:buNone/>
            </a:pPr>
            <a:r>
              <a:rPr lang="zh-CN" altLang="en-US" sz="2800" dirty="0">
                <a:ea typeface="黑体" pitchFamily="49" charset="-122"/>
              </a:rPr>
              <a:t>什么是字节流和字符流？</a:t>
            </a:r>
            <a:endParaRPr lang="en-US" altLang="zh-CN" sz="2800" dirty="0">
              <a:ea typeface="黑体" pitchFamily="49" charset="-122"/>
            </a:endParaRPr>
          </a:p>
          <a:p>
            <a:pPr eaLnBrk="0" hangingPunct="0">
              <a:buClr>
                <a:srgbClr val="00FF00"/>
              </a:buClr>
              <a:buFont typeface="Wingdings" pitchFamily="2" charset="2"/>
              <a:buNone/>
            </a:pPr>
            <a:r>
              <a:rPr lang="zh-CN" altLang="en-US" sz="2800" dirty="0">
                <a:ea typeface="黑体" pitchFamily="49" charset="-122"/>
              </a:rPr>
              <a:t>如果读取键盘输入？</a:t>
            </a:r>
            <a:endParaRPr lang="en-US" altLang="zh-CN" sz="2800" dirty="0">
              <a:ea typeface="黑体" pitchFamily="49" charset="-122"/>
            </a:endParaRPr>
          </a:p>
          <a:p>
            <a:pPr eaLnBrk="0" hangingPunct="0">
              <a:buClr>
                <a:srgbClr val="00FF00"/>
              </a:buClr>
              <a:buFont typeface="Wingdings" pitchFamily="2" charset="2"/>
              <a:buNone/>
            </a:pPr>
            <a:r>
              <a:rPr lang="zh-CN" altLang="en-US" sz="2800" dirty="0">
                <a:ea typeface="黑体" pitchFamily="49" charset="-122"/>
              </a:rPr>
              <a:t>如何用字节输入流、输出流读写数据？</a:t>
            </a:r>
            <a:endParaRPr lang="en-US" altLang="zh-CN" sz="2800" dirty="0">
              <a:ea typeface="黑体" pitchFamily="49" charset="-122"/>
            </a:endParaRPr>
          </a:p>
          <a:p>
            <a:pPr eaLnBrk="0" hangingPunct="0">
              <a:buClr>
                <a:srgbClr val="00FF00"/>
              </a:buClr>
            </a:pPr>
            <a:r>
              <a:rPr lang="zh-CN" altLang="en-US" sz="2800" dirty="0">
                <a:ea typeface="黑体" pitchFamily="49" charset="-122"/>
              </a:rPr>
              <a:t>如何用字符输入流、输出流读写数据？</a:t>
            </a:r>
            <a:endParaRPr lang="en-US" altLang="zh-CN" sz="2800" dirty="0">
              <a:ea typeface="黑体" pitchFamily="49" charset="-122"/>
            </a:endParaRPr>
          </a:p>
          <a:p>
            <a:pPr eaLnBrk="0" hangingPunct="0">
              <a:buClr>
                <a:srgbClr val="00FF00"/>
              </a:buClr>
              <a:buFont typeface="Wingdings" pitchFamily="2" charset="2"/>
              <a:buNone/>
            </a:pPr>
            <a:r>
              <a:rPr lang="zh-CN" altLang="en-US" sz="2800">
                <a:ea typeface="黑体" pitchFamily="49" charset="-122"/>
              </a:rPr>
              <a:t>如何访问磁盘上的文件属性？ </a:t>
            </a:r>
            <a:endParaRPr lang="en-US" altLang="zh-CN" sz="2800">
              <a:ea typeface="黑体" pitchFamily="49" charset="-122"/>
            </a:endParaRPr>
          </a:p>
          <a:p>
            <a:pPr eaLnBrk="0" hangingPunct="0">
              <a:buClr>
                <a:srgbClr val="00FF00"/>
              </a:buClr>
              <a:buFont typeface="Wingdings" pitchFamily="2" charset="2"/>
              <a:buNone/>
            </a:pPr>
            <a:r>
              <a:rPr lang="zh-CN" altLang="en-US" sz="2800" dirty="0">
                <a:solidFill>
                  <a:srgbClr val="A6A6A6"/>
                </a:solidFill>
                <a:ea typeface="黑体" pitchFamily="49" charset="-122"/>
              </a:rPr>
              <a:t>如何将对象保存到磁盘文件中（对象序列化）？</a:t>
            </a:r>
            <a:endParaRPr lang="en-US" altLang="zh-CN" sz="2800" dirty="0">
              <a:solidFill>
                <a:srgbClr val="A6A6A6"/>
              </a:solidFill>
              <a:ea typeface="黑体" pitchFamily="49" charset="-122"/>
            </a:endParaRPr>
          </a:p>
          <a:p>
            <a:pPr eaLnBrk="0" hangingPunct="0">
              <a:buClr>
                <a:srgbClr val="00FF00"/>
              </a:buClr>
              <a:buFont typeface="Wingdings" pitchFamily="2" charset="2"/>
              <a:buNone/>
            </a:pPr>
            <a:r>
              <a:rPr lang="en-US" altLang="zh-CN" sz="2800" dirty="0">
                <a:solidFill>
                  <a:srgbClr val="A6A6A6"/>
                </a:solidFill>
                <a:ea typeface="黑体" pitchFamily="49" charset="-122"/>
              </a:rPr>
              <a:t>Java</a:t>
            </a:r>
            <a:r>
              <a:rPr lang="zh-CN" altLang="en-US" sz="2800" dirty="0">
                <a:solidFill>
                  <a:srgbClr val="A6A6A6"/>
                </a:solidFill>
                <a:ea typeface="黑体" pitchFamily="49" charset="-122"/>
              </a:rPr>
              <a:t>中乱码问题是如何形成的？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8.4.1</a:t>
            </a:r>
            <a:r>
              <a:rPr lang="zh-CN" altLang="en-US">
                <a:cs typeface="+mj-cs"/>
              </a:rPr>
              <a:t>、文件</a:t>
            </a:r>
          </a:p>
        </p:txBody>
      </p:sp>
      <p:sp>
        <p:nvSpPr>
          <p:cNvPr id="23554" name="Text Box 3"/>
          <p:cNvSpPr txBox="1">
            <a:spLocks noChangeArrowheads="1"/>
          </p:cNvSpPr>
          <p:nvPr/>
        </p:nvSpPr>
        <p:spPr bwMode="auto">
          <a:xfrm>
            <a:off x="541338" y="939800"/>
            <a:ext cx="8123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pPr>
            <a:r>
              <a:rPr lang="en-US" altLang="zh-CN" sz="2800">
                <a:ea typeface="黑体" pitchFamily="49" charset="-122"/>
              </a:rPr>
              <a:t>File</a:t>
            </a:r>
            <a:r>
              <a:rPr lang="zh-CN" altLang="en-US" sz="2800">
                <a:ea typeface="黑体" pitchFamily="49" charset="-122"/>
              </a:rPr>
              <a:t>文件相关属性</a:t>
            </a:r>
          </a:p>
        </p:txBody>
      </p:sp>
      <p:sp>
        <p:nvSpPr>
          <p:cNvPr id="23555" name="Rectangle 5"/>
          <p:cNvSpPr>
            <a:spLocks noChangeArrowheads="1"/>
          </p:cNvSpPr>
          <p:nvPr/>
        </p:nvSpPr>
        <p:spPr bwMode="auto">
          <a:xfrm>
            <a:off x="412750" y="1539875"/>
            <a:ext cx="8418513"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t>例如：</a:t>
            </a:r>
          </a:p>
          <a:p>
            <a:pPr lvl="1"/>
            <a:r>
              <a:rPr lang="en-US" altLang="zh-CN" sz="1800"/>
              <a:t>//</a:t>
            </a:r>
            <a:r>
              <a:rPr lang="zh-CN" altLang="en-US" sz="1800"/>
              <a:t>假设有文件</a:t>
            </a:r>
            <a:r>
              <a:rPr lang="en-US" altLang="zh-CN" sz="1800"/>
              <a:t>" G:/Java1/TestFilePRO.java"</a:t>
            </a:r>
            <a:r>
              <a:rPr lang="zh-CN" altLang="en-US" sz="1800"/>
              <a:t>和目录</a:t>
            </a:r>
            <a:r>
              <a:rPr lang="en-US" altLang="zh-CN" sz="1800"/>
              <a:t>"G:/Java1/gfei"</a:t>
            </a:r>
          </a:p>
          <a:p>
            <a:pPr lvl="1"/>
            <a:r>
              <a:rPr lang="en-US" altLang="zh-CN" sz="1800"/>
              <a:t>File f=new File("MyFile.java");</a:t>
            </a:r>
          </a:p>
          <a:p>
            <a:pPr lvl="1"/>
            <a:r>
              <a:rPr lang="en-US" altLang="zh-CN" sz="1800"/>
              <a:t>File d=new File("Gfei");</a:t>
            </a:r>
          </a:p>
          <a:p>
            <a:pPr lvl="1"/>
            <a:r>
              <a:rPr lang="en-US" altLang="zh-CN" sz="1800"/>
              <a:t>	</a:t>
            </a:r>
          </a:p>
          <a:p>
            <a:pPr lvl="1"/>
            <a:r>
              <a:rPr lang="en-US" altLang="zh-CN" sz="1800"/>
              <a:t>System.out.println("f.getName="+f.getName());//</a:t>
            </a:r>
            <a:r>
              <a:rPr lang="zh-CN" altLang="en-US" sz="1800"/>
              <a:t>输出</a:t>
            </a:r>
            <a:r>
              <a:rPr lang="en-US" altLang="zh-CN" sz="1800"/>
              <a:t>TestFilePRO.java</a:t>
            </a:r>
          </a:p>
          <a:p>
            <a:pPr lvl="1"/>
            <a:r>
              <a:rPr lang="en-US" altLang="zh-CN" sz="1800"/>
              <a:t>System.out.println("f.getPath="+f.getPath());////</a:t>
            </a:r>
            <a:r>
              <a:rPr lang="zh-CN" altLang="en-US" sz="1800"/>
              <a:t>输出</a:t>
            </a:r>
            <a:r>
              <a:rPr lang="en-US" altLang="zh-CN" sz="1800"/>
              <a:t>TestFilePRO.java</a:t>
            </a:r>
          </a:p>
          <a:p>
            <a:pPr lvl="1"/>
            <a:r>
              <a:rPr lang="en-US" altLang="zh-CN" sz="1800"/>
              <a:t>//</a:t>
            </a:r>
            <a:r>
              <a:rPr lang="zh-CN" altLang="en-US" sz="1800"/>
              <a:t>输出</a:t>
            </a:r>
            <a:r>
              <a:rPr lang="en-US" altLang="zh-CN" sz="1800"/>
              <a:t>G:\Java1\TestFilePRO.java</a:t>
            </a:r>
          </a:p>
          <a:p>
            <a:pPr lvl="1"/>
            <a:r>
              <a:rPr lang="en-US" altLang="zh-CN" sz="1800"/>
              <a:t>System.out.println("f.getAbsolutePath="+f.getAbsolutePath());</a:t>
            </a:r>
          </a:p>
          <a:p>
            <a:pPr lvl="1"/>
            <a:r>
              <a:rPr lang="en-US" altLang="zh-CN" sz="1800"/>
              <a:t>System.out.println("f.getParent="+f.getParent());//</a:t>
            </a:r>
            <a:r>
              <a:rPr lang="zh-CN" altLang="en-US" sz="1800"/>
              <a:t>输出</a:t>
            </a:r>
            <a:r>
              <a:rPr lang="en-US" altLang="zh-CN" sz="1800"/>
              <a:t>null</a:t>
            </a:r>
          </a:p>
          <a:p>
            <a:pPr lvl="1"/>
            <a:r>
              <a:rPr lang="en-US" altLang="zh-CN" sz="1800"/>
              <a:t>System.out.println("f.length="+f.length());//</a:t>
            </a:r>
            <a:r>
              <a:rPr lang="zh-CN" altLang="en-US" sz="1800"/>
              <a:t>笔者示例中输出</a:t>
            </a:r>
            <a:r>
              <a:rPr lang="en-US" altLang="zh-CN" sz="1800"/>
              <a:t>668</a:t>
            </a:r>
          </a:p>
          <a:p>
            <a:pPr lvl="1"/>
            <a:endParaRPr lang="en-US" altLang="zh-CN" sz="1800"/>
          </a:p>
          <a:p>
            <a:pPr lvl="1"/>
            <a:r>
              <a:rPr lang="en-US" altLang="zh-CN" sz="1800"/>
              <a:t>System.out.println("d.getName="+d.getName());//</a:t>
            </a:r>
            <a:r>
              <a:rPr lang="zh-CN" altLang="en-US" sz="1800"/>
              <a:t>输出</a:t>
            </a:r>
            <a:r>
              <a:rPr lang="en-US" altLang="zh-CN" sz="1800"/>
              <a:t>Gfei</a:t>
            </a:r>
          </a:p>
          <a:p>
            <a:pPr lvl="1"/>
            <a:r>
              <a:rPr lang="en-US" altLang="zh-CN" sz="1800"/>
              <a:t>System.out.println("d.getPath="+d.getPath());//</a:t>
            </a:r>
            <a:r>
              <a:rPr lang="zh-CN" altLang="en-US" sz="1800"/>
              <a:t>输出</a:t>
            </a:r>
            <a:r>
              <a:rPr lang="en-US" altLang="zh-CN" sz="1800"/>
              <a:t>Gfei</a:t>
            </a:r>
          </a:p>
          <a:p>
            <a:pPr lvl="1"/>
            <a:r>
              <a:rPr lang="en-US" altLang="zh-CN" sz="1800"/>
              <a:t>System.out.println("d.getAbsolutePath="+d.getAbsolutePath());//</a:t>
            </a:r>
            <a:r>
              <a:rPr lang="zh-CN" altLang="en-US" sz="1800"/>
              <a:t>输出</a:t>
            </a:r>
            <a:r>
              <a:rPr lang="en-US" altLang="zh-CN" sz="1800"/>
              <a:t>G:\java1\Gfei</a:t>
            </a:r>
          </a:p>
          <a:p>
            <a:pPr lvl="1"/>
            <a:r>
              <a:rPr lang="en-US" altLang="zh-CN" sz="1800"/>
              <a:t>System.out.println("d.getParent="+d.getParent());//</a:t>
            </a:r>
            <a:r>
              <a:rPr lang="zh-CN" altLang="en-US" sz="1800"/>
              <a:t>输出</a:t>
            </a:r>
            <a:r>
              <a:rPr lang="en-US" altLang="zh-CN" sz="1800"/>
              <a:t>null</a:t>
            </a:r>
          </a:p>
          <a:p>
            <a:pPr lvl="1"/>
            <a:r>
              <a:rPr lang="en-US" altLang="zh-CN" sz="1800"/>
              <a:t>System.out.println("d.length="+d.length());//</a:t>
            </a:r>
            <a:r>
              <a:rPr lang="zh-CN" altLang="en-US" sz="1800"/>
              <a:t>输出</a:t>
            </a:r>
            <a:r>
              <a:rPr lang="en-US" altLang="zh-CN" sz="1800"/>
              <a:t>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8.4.1</a:t>
            </a:r>
            <a:r>
              <a:rPr lang="zh-CN" altLang="en-US">
                <a:cs typeface="+mj-cs"/>
              </a:rPr>
              <a:t>、文件</a:t>
            </a:r>
          </a:p>
        </p:txBody>
      </p:sp>
      <p:sp>
        <p:nvSpPr>
          <p:cNvPr id="24578" name="Text Box 3"/>
          <p:cNvSpPr txBox="1">
            <a:spLocks noChangeArrowheads="1"/>
          </p:cNvSpPr>
          <p:nvPr/>
        </p:nvSpPr>
        <p:spPr bwMode="auto">
          <a:xfrm>
            <a:off x="541338" y="939800"/>
            <a:ext cx="8123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pPr>
            <a:r>
              <a:rPr lang="en-US" altLang="zh-CN" sz="2800">
                <a:ea typeface="黑体" pitchFamily="49" charset="-122"/>
              </a:rPr>
              <a:t>File</a:t>
            </a:r>
            <a:r>
              <a:rPr lang="zh-CN" altLang="en-US" sz="2800">
                <a:ea typeface="黑体" pitchFamily="49" charset="-122"/>
              </a:rPr>
              <a:t>文件操作</a:t>
            </a:r>
          </a:p>
        </p:txBody>
      </p:sp>
      <p:sp>
        <p:nvSpPr>
          <p:cNvPr id="318468" name="Rectangle 4"/>
          <p:cNvSpPr>
            <a:spLocks noChangeArrowheads="1"/>
          </p:cNvSpPr>
          <p:nvPr/>
        </p:nvSpPr>
        <p:spPr bwMode="auto">
          <a:xfrm>
            <a:off x="412750" y="2706688"/>
            <a:ext cx="586581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例如：</a:t>
            </a:r>
          </a:p>
          <a:p>
            <a:endParaRPr lang="zh-CN" altLang="en-US"/>
          </a:p>
          <a:p>
            <a:pPr lvl="1"/>
            <a:r>
              <a:rPr lang="en-US" altLang="zh-CN"/>
              <a:t>File ds=new File("subdir");</a:t>
            </a:r>
          </a:p>
          <a:p>
            <a:pPr lvl="1"/>
            <a:r>
              <a:rPr lang="en-US" altLang="zh-CN"/>
              <a:t>File dd=new File("gfei1");</a:t>
            </a:r>
          </a:p>
          <a:p>
            <a:pPr lvl="1"/>
            <a:r>
              <a:rPr lang="en-US" altLang="zh-CN"/>
              <a:t>File fs=new File("TestFileSRC.java");</a:t>
            </a:r>
          </a:p>
          <a:p>
            <a:pPr lvl="1"/>
            <a:r>
              <a:rPr lang="en-US" altLang="zh-CN"/>
              <a:t>File fd=new File("TestFileDEST.txt");</a:t>
            </a:r>
          </a:p>
          <a:p>
            <a:pPr lvl="1"/>
            <a:r>
              <a:rPr lang="en-US" altLang="zh-CN"/>
              <a:t>ds.renameTo(dd);//</a:t>
            </a:r>
            <a:r>
              <a:rPr lang="zh-CN" altLang="en-US"/>
              <a:t>改为</a:t>
            </a:r>
            <a:r>
              <a:rPr lang="en-US" altLang="zh-CN"/>
              <a:t>gfei1</a:t>
            </a:r>
          </a:p>
          <a:p>
            <a:pPr lvl="1"/>
            <a:r>
              <a:rPr lang="en-US" altLang="zh-CN"/>
              <a:t>fs.renameTo(fd);//</a:t>
            </a:r>
            <a:r>
              <a:rPr lang="zh-CN" altLang="en-US"/>
              <a:t>改为</a:t>
            </a:r>
            <a:r>
              <a:rPr lang="en-US" altLang="zh-CN"/>
              <a:t>TestFileDEST.txt</a:t>
            </a:r>
          </a:p>
        </p:txBody>
      </p:sp>
      <p:sp>
        <p:nvSpPr>
          <p:cNvPr id="24580" name="Rectangle 5"/>
          <p:cNvSpPr>
            <a:spLocks noChangeArrowheads="1"/>
          </p:cNvSpPr>
          <p:nvPr/>
        </p:nvSpPr>
        <p:spPr bwMode="auto">
          <a:xfrm>
            <a:off x="869950" y="1576388"/>
            <a:ext cx="71818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000"/>
              <a:t>public boolean renameTo(File  dest) //</a:t>
            </a:r>
            <a:r>
              <a:rPr lang="zh-CN" altLang="en-US" sz="2000"/>
              <a:t>重新命名文件或目录</a:t>
            </a:r>
          </a:p>
          <a:p>
            <a:r>
              <a:rPr lang="en-US" altLang="zh-CN" sz="2000"/>
              <a:t>//</a:t>
            </a:r>
            <a:r>
              <a:rPr lang="zh-CN" altLang="en-US" sz="2000"/>
              <a:t>删除文件或目录。如果是目录，则该目录必须为空才能删除。</a:t>
            </a:r>
          </a:p>
          <a:p>
            <a:r>
              <a:rPr lang="en-US" altLang="zh-CN" sz="2000"/>
              <a:t>public boolean delete()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8.4.1</a:t>
            </a:r>
            <a:r>
              <a:rPr lang="zh-CN" altLang="en-US">
                <a:cs typeface="+mj-cs"/>
              </a:rPr>
              <a:t>、文件</a:t>
            </a:r>
          </a:p>
        </p:txBody>
      </p:sp>
      <p:sp>
        <p:nvSpPr>
          <p:cNvPr id="25602" name="Text Box 3"/>
          <p:cNvSpPr txBox="1">
            <a:spLocks noChangeArrowheads="1"/>
          </p:cNvSpPr>
          <p:nvPr/>
        </p:nvSpPr>
        <p:spPr bwMode="auto">
          <a:xfrm>
            <a:off x="541338" y="939800"/>
            <a:ext cx="8123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pPr>
            <a:r>
              <a:rPr lang="zh-CN" altLang="en-US" sz="2800">
                <a:ea typeface="黑体" pitchFamily="49" charset="-122"/>
              </a:rPr>
              <a:t>目录操作</a:t>
            </a:r>
          </a:p>
        </p:txBody>
      </p:sp>
      <p:sp>
        <p:nvSpPr>
          <p:cNvPr id="25603" name="Rectangle 6"/>
          <p:cNvSpPr>
            <a:spLocks noChangeArrowheads="1"/>
          </p:cNvSpPr>
          <p:nvPr/>
        </p:nvSpPr>
        <p:spPr bwMode="auto">
          <a:xfrm>
            <a:off x="906463" y="1566863"/>
            <a:ext cx="74549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800"/>
              <a:t>public boolean mkdir() //</a:t>
            </a:r>
            <a:r>
              <a:rPr lang="zh-CN" altLang="en-US" sz="1800"/>
              <a:t>创建目录</a:t>
            </a:r>
          </a:p>
          <a:p>
            <a:r>
              <a:rPr lang="en-US" altLang="zh-CN" sz="1800"/>
              <a:t>public String[ ] list()//</a:t>
            </a:r>
            <a:r>
              <a:rPr lang="zh-CN" altLang="en-US" sz="1800"/>
              <a:t>返回一个字符串数组，是给定目录下的文件与子目录</a:t>
            </a:r>
          </a:p>
          <a:p>
            <a:r>
              <a:rPr lang="en-US" altLang="zh-CN" sz="1800"/>
              <a:t>public File[ ] listFiles()////</a:t>
            </a:r>
            <a:r>
              <a:rPr lang="zh-CN" altLang="en-US" sz="1800"/>
              <a:t>返回</a:t>
            </a:r>
            <a:r>
              <a:rPr lang="en-US" altLang="zh-CN" sz="1800"/>
              <a:t>File</a:t>
            </a:r>
            <a:r>
              <a:rPr lang="zh-CN" altLang="en-US" sz="1800"/>
              <a:t>对象数组，是给定目录下的文件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8.4.1</a:t>
            </a:r>
            <a:r>
              <a:rPr lang="zh-CN" altLang="en-US">
                <a:cs typeface="+mj-cs"/>
              </a:rPr>
              <a:t>、文件</a:t>
            </a:r>
          </a:p>
        </p:txBody>
      </p:sp>
      <p:sp>
        <p:nvSpPr>
          <p:cNvPr id="26626" name="Rectangle 5"/>
          <p:cNvSpPr>
            <a:spLocks noChangeArrowheads="1"/>
          </p:cNvSpPr>
          <p:nvPr/>
        </p:nvSpPr>
        <p:spPr bwMode="auto">
          <a:xfrm>
            <a:off x="701675" y="858838"/>
            <a:ext cx="78740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a:t>/*</a:t>
            </a:r>
            <a:r>
              <a:rPr lang="zh-CN" altLang="en-US" sz="1400" b="1">
                <a:solidFill>
                  <a:srgbClr val="FF0000"/>
                </a:solidFill>
              </a:rPr>
              <a:t>例</a:t>
            </a:r>
            <a:r>
              <a:rPr lang="en-US" altLang="zh-CN" sz="1400" b="1">
                <a:solidFill>
                  <a:srgbClr val="FF0000"/>
                </a:solidFill>
              </a:rPr>
              <a:t>5</a:t>
            </a:r>
            <a:r>
              <a:rPr lang="zh-CN" altLang="en-US" sz="1400" b="1">
                <a:solidFill>
                  <a:srgbClr val="FF0000"/>
                </a:solidFill>
              </a:rPr>
              <a:t>：</a:t>
            </a:r>
            <a:r>
              <a:rPr lang="zh-CN" altLang="en-US" sz="1400"/>
              <a:t>打印某目录下</a:t>
            </a:r>
            <a:r>
              <a:rPr lang="en-US" altLang="zh-CN" sz="1400"/>
              <a:t>(</a:t>
            </a:r>
            <a:r>
              <a:rPr lang="zh-CN" altLang="en-US" sz="1400"/>
              <a:t>包含子目录</a:t>
            </a:r>
            <a:r>
              <a:rPr lang="en-US" altLang="zh-CN" sz="1400"/>
              <a:t>)</a:t>
            </a:r>
            <a:r>
              <a:rPr lang="zh-CN" altLang="en-US" sz="1400"/>
              <a:t>所有文件和文件大小*</a:t>
            </a:r>
            <a:r>
              <a:rPr lang="en-US" altLang="zh-CN" sz="1400"/>
              <a:t>/</a:t>
            </a:r>
          </a:p>
          <a:p>
            <a:r>
              <a:rPr lang="en-US" altLang="zh-CN" sz="1400"/>
              <a:t>import java.io.*;</a:t>
            </a:r>
          </a:p>
          <a:p>
            <a:r>
              <a:rPr lang="en-US" altLang="zh-CN" sz="1400"/>
              <a:t>public class TestFileLIST{</a:t>
            </a:r>
          </a:p>
          <a:p>
            <a:pPr lvl="1"/>
            <a:r>
              <a:rPr lang="en-US" altLang="zh-CN" sz="1400"/>
              <a:t>public static void main(String args[])throws IOException{ </a:t>
            </a:r>
          </a:p>
          <a:p>
            <a:pPr lvl="2"/>
            <a:r>
              <a:rPr lang="en-US" altLang="zh-CN" sz="1400"/>
              <a:t>File files=new File(".");//"."</a:t>
            </a:r>
            <a:r>
              <a:rPr lang="zh-CN" altLang="en-US" sz="1400"/>
              <a:t>表示当前目录</a:t>
            </a:r>
            <a:r>
              <a:rPr lang="en-US" altLang="zh-CN" sz="1400"/>
              <a:t>(</a:t>
            </a:r>
            <a:r>
              <a:rPr lang="zh-CN" altLang="en-US" sz="1400"/>
              <a:t>与</a:t>
            </a:r>
            <a:r>
              <a:rPr lang="en-US" altLang="zh-CN" sz="1400"/>
              <a:t>TestFileLIST.java</a:t>
            </a:r>
            <a:r>
              <a:rPr lang="zh-CN" altLang="en-US" sz="1400"/>
              <a:t>所在的同一个目录</a:t>
            </a:r>
            <a:r>
              <a:rPr lang="en-US" altLang="zh-CN" sz="1400"/>
              <a:t>)</a:t>
            </a:r>
          </a:p>
          <a:p>
            <a:pPr lvl="2"/>
            <a:r>
              <a:rPr lang="en-US" altLang="zh-CN" sz="1400"/>
              <a:t>listPath(files);</a:t>
            </a:r>
          </a:p>
          <a:p>
            <a:pPr lvl="1"/>
            <a:r>
              <a:rPr lang="en-US" altLang="zh-CN" sz="1400"/>
              <a:t>}   </a:t>
            </a:r>
          </a:p>
          <a:p>
            <a:pPr lvl="1"/>
            <a:r>
              <a:rPr lang="en-US" altLang="zh-CN" sz="1400"/>
              <a:t>public static void listPath(File f)throws IOException{</a:t>
            </a:r>
          </a:p>
          <a:p>
            <a:pPr lvl="2"/>
            <a:r>
              <a:rPr lang="en-US" altLang="zh-CN" sz="1400"/>
              <a:t>String file_list[]=</a:t>
            </a:r>
            <a:r>
              <a:rPr lang="en-US" altLang="zh-CN" sz="1400" b="1">
                <a:solidFill>
                  <a:srgbClr val="FF0000"/>
                </a:solidFill>
              </a:rPr>
              <a:t>f.list();</a:t>
            </a:r>
          </a:p>
          <a:p>
            <a:pPr lvl="2"/>
            <a:r>
              <a:rPr lang="en-US" altLang="zh-CN" sz="1400"/>
              <a:t>for(int i=0;i&lt;file_list.length;i++){</a:t>
            </a:r>
          </a:p>
          <a:p>
            <a:pPr lvl="3"/>
            <a:r>
              <a:rPr lang="en-US" altLang="zh-CN" sz="1400"/>
              <a:t>File cf=new File(f.getPath(),file_list[i]);</a:t>
            </a:r>
          </a:p>
          <a:p>
            <a:pPr lvl="3"/>
            <a:r>
              <a:rPr lang="en-US" altLang="zh-CN" sz="1400"/>
              <a:t>if(cf.isDirectory()) {//</a:t>
            </a:r>
            <a:r>
              <a:rPr lang="zh-CN" altLang="en-US" sz="1400"/>
              <a:t>判断是否为子目录</a:t>
            </a:r>
          </a:p>
          <a:p>
            <a:pPr lvl="3"/>
            <a:r>
              <a:rPr lang="en-US" altLang="zh-CN" sz="1400"/>
              <a:t>listPath(cf);//</a:t>
            </a:r>
            <a:r>
              <a:rPr lang="zh-CN" altLang="en-US" sz="1400"/>
              <a:t>列举该子目录下的文件</a:t>
            </a:r>
          </a:p>
          <a:p>
            <a:pPr lvl="2"/>
            <a:r>
              <a:rPr lang="en-US" altLang="zh-CN" sz="1400"/>
              <a:t>}</a:t>
            </a:r>
          </a:p>
          <a:p>
            <a:pPr lvl="2"/>
            <a:r>
              <a:rPr lang="en-US" altLang="zh-CN" sz="1400"/>
              <a:t>if(cf.isFile()){//</a:t>
            </a:r>
            <a:r>
              <a:rPr lang="zh-CN" altLang="en-US" sz="1400"/>
              <a:t>判断是否为文件</a:t>
            </a:r>
          </a:p>
          <a:p>
            <a:pPr lvl="3"/>
            <a:r>
              <a:rPr lang="en-US" altLang="zh-CN" sz="1400"/>
              <a:t>try{</a:t>
            </a:r>
          </a:p>
          <a:p>
            <a:pPr lvl="4"/>
            <a:r>
              <a:rPr lang="en-US" altLang="zh-CN" sz="1400"/>
              <a:t>//</a:t>
            </a:r>
            <a:r>
              <a:rPr lang="zh-CN" altLang="en-US" sz="1400"/>
              <a:t>输出文件大小</a:t>
            </a:r>
          </a:p>
          <a:p>
            <a:pPr lvl="4"/>
            <a:r>
              <a:rPr lang="en-US" altLang="zh-CN" sz="1400"/>
              <a:t>System.out.println(cf.getCanonicalPath()+":"+cf.length());</a:t>
            </a:r>
          </a:p>
          <a:p>
            <a:pPr lvl="3"/>
            <a:r>
              <a:rPr lang="en-US" altLang="zh-CN" sz="1400"/>
              <a:t>}</a:t>
            </a:r>
          </a:p>
          <a:p>
            <a:pPr lvl="3"/>
            <a:r>
              <a:rPr lang="en-US" altLang="zh-CN" sz="1400"/>
              <a:t>catch(IOException e){</a:t>
            </a:r>
          </a:p>
          <a:p>
            <a:pPr lvl="4"/>
            <a:r>
              <a:rPr lang="en-US" altLang="zh-CN" sz="1400"/>
              <a:t>e.printStackTrace();</a:t>
            </a:r>
          </a:p>
          <a:p>
            <a:pPr lvl="3"/>
            <a:r>
              <a:rPr lang="en-US" altLang="zh-CN" sz="1400"/>
              <a:t>}</a:t>
            </a:r>
          </a:p>
          <a:p>
            <a:pPr lvl="3"/>
            <a:r>
              <a:rPr lang="en-US" altLang="zh-CN" sz="1400"/>
              <a:t>}</a:t>
            </a:r>
          </a:p>
          <a:p>
            <a:pPr lvl="2"/>
            <a:r>
              <a:rPr lang="en-US" altLang="zh-CN" sz="1400"/>
              <a:t>}</a:t>
            </a:r>
          </a:p>
          <a:p>
            <a:pPr lvl="1"/>
            <a:r>
              <a:rPr lang="en-US" altLang="zh-CN" sz="1400"/>
              <a:t>}</a:t>
            </a:r>
          </a:p>
          <a:p>
            <a:r>
              <a:rPr lang="en-US" altLang="zh-CN" sz="1400"/>
              <a:t>}</a:t>
            </a:r>
          </a:p>
        </p:txBody>
      </p:sp>
      <p:pic>
        <p:nvPicPr>
          <p:cNvPr id="3205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813" y="3311525"/>
            <a:ext cx="5270500"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0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eaLnBrk="1" hangingPunct="1"/>
            <a:r>
              <a:rPr lang="en-US" altLang="zh-CN"/>
              <a:t>8.4.2</a:t>
            </a:r>
            <a:r>
              <a:rPr lang="zh-CN" altLang="en-US"/>
              <a:t>、随机访问文件类：</a:t>
            </a:r>
            <a:r>
              <a:rPr lang="en-US" altLang="zh-CN"/>
              <a:t>RandomAccessFile</a:t>
            </a:r>
          </a:p>
        </p:txBody>
      </p:sp>
      <p:sp>
        <p:nvSpPr>
          <p:cNvPr id="27650" name="Rectangle 5"/>
          <p:cNvSpPr>
            <a:spLocks noChangeArrowheads="1"/>
          </p:cNvSpPr>
          <p:nvPr/>
        </p:nvSpPr>
        <p:spPr bwMode="auto">
          <a:xfrm>
            <a:off x="446088" y="855663"/>
            <a:ext cx="82692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a:t>RandomAccessFile</a:t>
            </a:r>
            <a:r>
              <a:rPr lang="zh-CN" altLang="en-US"/>
              <a:t>类提供了对文件的随机访问方式，即可在文件的</a:t>
            </a:r>
            <a:r>
              <a:rPr lang="zh-CN" altLang="en-US" b="1">
                <a:solidFill>
                  <a:srgbClr val="FF0000"/>
                </a:solidFill>
              </a:rPr>
              <a:t>任意位置读或写数据</a:t>
            </a:r>
            <a:r>
              <a:rPr lang="zh-CN" altLang="en-US"/>
              <a:t>而且可以同时进行读和写的操作 </a:t>
            </a:r>
          </a:p>
        </p:txBody>
      </p:sp>
      <p:graphicFrame>
        <p:nvGraphicFramePr>
          <p:cNvPr id="321704" name="Group 168"/>
          <p:cNvGraphicFramePr>
            <a:graphicFrameLocks noGrp="1"/>
          </p:cNvGraphicFramePr>
          <p:nvPr>
            <p:ph idx="1"/>
          </p:nvPr>
        </p:nvGraphicFramePr>
        <p:xfrm>
          <a:off x="533400" y="1792288"/>
          <a:ext cx="7972425" cy="4560892"/>
        </p:xfrm>
        <a:graphic>
          <a:graphicData uri="http://schemas.openxmlformats.org/drawingml/2006/table">
            <a:tbl>
              <a:tblPr/>
              <a:tblGrid>
                <a:gridCol w="4114800">
                  <a:extLst>
                    <a:ext uri="{9D8B030D-6E8A-4147-A177-3AD203B41FA5}">
                      <a16:colId xmlns:a16="http://schemas.microsoft.com/office/drawing/2014/main" val="20000"/>
                    </a:ext>
                  </a:extLst>
                </a:gridCol>
                <a:gridCol w="3857625">
                  <a:extLst>
                    <a:ext uri="{9D8B030D-6E8A-4147-A177-3AD203B41FA5}">
                      <a16:colId xmlns:a16="http://schemas.microsoft.com/office/drawing/2014/main" val="20001"/>
                    </a:ext>
                  </a:extLst>
                </a:gridCol>
              </a:tblGrid>
              <a:tr h="40798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RandomAccessFile</a:t>
                      </a: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构造方法及常用的方法</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方法定义</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功能说明</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9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RandomAccessFile(File file,String mode) throws FileNotfoundException</a:t>
                      </a:r>
                      <a:endParaRPr kumimoji="1" lang="en-US" altLang="zh-CN"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file</a:t>
                      </a: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待访问的文件，</a:t>
                      </a: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mode</a:t>
                      </a: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设定访问方式：</a:t>
                      </a: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t>
                      </a: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表示只读，</a:t>
                      </a: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a:t>
                      </a: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表示写，</a:t>
                      </a: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"rw"</a:t>
                      </a: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表示读写</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RandomAccessFile(String name,String mode) throws FileNotfoundException</a:t>
                      </a:r>
                      <a:endParaRPr kumimoji="1" lang="en-US" altLang="zh-CN"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name</a:t>
                      </a: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是文件名字符串</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long length( ) throws IOException</a:t>
                      </a:r>
                      <a:endParaRPr kumimoji="1" lang="en-US" altLang="zh-CN"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返回文件的长度，以字节为单位</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void seek(long pos) throws IOException</a:t>
                      </a:r>
                      <a:endParaRPr kumimoji="1" lang="en-US" altLang="zh-CN"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改变文件指针的位置</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final int readInt( ) throws IOException </a:t>
                      </a:r>
                      <a:endParaRPr kumimoji="1" lang="en-US" altLang="zh-CN"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读一个整型数据</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final void writeInt(int v) throws IOException</a:t>
                      </a:r>
                      <a:endParaRPr kumimoji="1" lang="en-US" altLang="zh-CN"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写入一个整型数据</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long getFilePointer( ) throws IOException</a:t>
                      </a:r>
                      <a:endParaRPr kumimoji="1" lang="en-US" altLang="zh-CN"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返回文件指针的位置</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close( ) throws IOException</a:t>
                      </a:r>
                      <a:endParaRPr kumimoji="1" lang="en-US" altLang="zh-CN"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关闭文件</a:t>
                      </a:r>
                      <a:endParaRPr kumimoji="1" lang="zh-CN" altLang="en-US" sz="4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1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r>
              <a:rPr lang="en-US" altLang="zh-CN"/>
              <a:t>8.4.2</a:t>
            </a:r>
            <a:r>
              <a:rPr lang="zh-CN" altLang="en-US"/>
              <a:t>、随机访问文件类：</a:t>
            </a:r>
            <a:r>
              <a:rPr lang="en-US" altLang="zh-CN"/>
              <a:t>RandomAccessFile</a:t>
            </a:r>
          </a:p>
        </p:txBody>
      </p:sp>
      <p:sp>
        <p:nvSpPr>
          <p:cNvPr id="28674" name="Rectangle 49"/>
          <p:cNvSpPr>
            <a:spLocks noChangeArrowheads="1"/>
          </p:cNvSpPr>
          <p:nvPr/>
        </p:nvSpPr>
        <p:spPr bwMode="auto">
          <a:xfrm>
            <a:off x="407988" y="950913"/>
            <a:ext cx="83185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534988" indent="-534988">
              <a:buFont typeface="Symbol" pitchFamily="18" charset="2"/>
              <a:buChar char="¾"/>
            </a:pPr>
            <a:r>
              <a:rPr lang="zh-CN" altLang="en-US"/>
              <a:t>提供了类似于</a:t>
            </a:r>
            <a:r>
              <a:rPr lang="en-US" altLang="zh-CN"/>
              <a:t>readInt()</a:t>
            </a:r>
            <a:r>
              <a:rPr lang="zh-CN" altLang="en-US"/>
              <a:t>的其他方法用于读取</a:t>
            </a:r>
            <a:r>
              <a:rPr lang="en-US" altLang="zh-CN"/>
              <a:t>byte</a:t>
            </a:r>
            <a:r>
              <a:rPr lang="zh-CN" altLang="en-US"/>
              <a:t>、</a:t>
            </a:r>
            <a:r>
              <a:rPr lang="en-US" altLang="zh-CN"/>
              <a:t>boolean</a:t>
            </a:r>
            <a:r>
              <a:rPr lang="zh-CN" altLang="en-US"/>
              <a:t>、</a:t>
            </a:r>
            <a:r>
              <a:rPr lang="en-US" altLang="zh-CN"/>
              <a:t>char</a:t>
            </a:r>
            <a:r>
              <a:rPr lang="zh-CN" altLang="en-US"/>
              <a:t>、</a:t>
            </a:r>
            <a:r>
              <a:rPr lang="en-US" altLang="zh-CN"/>
              <a:t>double</a:t>
            </a:r>
            <a:r>
              <a:rPr lang="zh-CN" altLang="en-US"/>
              <a:t>、</a:t>
            </a:r>
            <a:r>
              <a:rPr lang="en-US" altLang="zh-CN"/>
              <a:t>float</a:t>
            </a:r>
            <a:r>
              <a:rPr lang="zh-CN" altLang="en-US"/>
              <a:t>、</a:t>
            </a:r>
            <a:r>
              <a:rPr lang="en-US" altLang="zh-CN"/>
              <a:t>long</a:t>
            </a:r>
            <a:r>
              <a:rPr lang="zh-CN" altLang="en-US"/>
              <a:t>、</a:t>
            </a:r>
            <a:r>
              <a:rPr lang="en-US" altLang="zh-CN"/>
              <a:t>short</a:t>
            </a:r>
            <a:r>
              <a:rPr lang="zh-CN" altLang="en-US"/>
              <a:t>、</a:t>
            </a:r>
            <a:r>
              <a:rPr lang="en-US" altLang="zh-CN"/>
              <a:t>unsignedbyte</a:t>
            </a:r>
            <a:r>
              <a:rPr lang="zh-CN" altLang="en-US"/>
              <a:t>、</a:t>
            </a:r>
            <a:r>
              <a:rPr lang="en-US" altLang="zh-CN"/>
              <a:t>unsignedshort</a:t>
            </a:r>
            <a:r>
              <a:rPr lang="zh-CN" altLang="en-US"/>
              <a:t>等数据类型的方法，即</a:t>
            </a:r>
            <a:r>
              <a:rPr lang="en-US" altLang="zh-CN"/>
              <a:t>readByte()</a:t>
            </a:r>
            <a:r>
              <a:rPr lang="zh-CN" altLang="en-US"/>
              <a:t>、</a:t>
            </a:r>
            <a:r>
              <a:rPr lang="en-US" altLang="zh-CN"/>
              <a:t>readBoolean()</a:t>
            </a:r>
            <a:r>
              <a:rPr lang="zh-CN" altLang="en-US"/>
              <a:t>、</a:t>
            </a:r>
            <a:r>
              <a:rPr lang="en-US" altLang="zh-CN"/>
              <a:t>readChar()</a:t>
            </a:r>
            <a:r>
              <a:rPr lang="zh-CN" altLang="en-US"/>
              <a:t>、</a:t>
            </a:r>
            <a:r>
              <a:rPr lang="en-US" altLang="zh-CN"/>
              <a:t>readDouble()</a:t>
            </a:r>
            <a:r>
              <a:rPr lang="zh-CN" altLang="en-US"/>
              <a:t>、</a:t>
            </a:r>
            <a:r>
              <a:rPr lang="en-US" altLang="zh-CN"/>
              <a:t>readFloat()</a:t>
            </a:r>
            <a:r>
              <a:rPr lang="zh-CN" altLang="en-US"/>
              <a:t>、</a:t>
            </a:r>
            <a:r>
              <a:rPr lang="en-US" altLang="zh-CN"/>
              <a:t>readLong()</a:t>
            </a:r>
            <a:r>
              <a:rPr lang="zh-CN" altLang="en-US"/>
              <a:t>、</a:t>
            </a:r>
            <a:r>
              <a:rPr lang="en-US" altLang="zh-CN"/>
              <a:t>readShort()</a:t>
            </a:r>
            <a:r>
              <a:rPr lang="zh-CN" altLang="en-US"/>
              <a:t>、</a:t>
            </a:r>
            <a:r>
              <a:rPr lang="en-US" altLang="zh-CN"/>
              <a:t>readUnsignedByte()</a:t>
            </a:r>
            <a:r>
              <a:rPr lang="zh-CN" altLang="en-US"/>
              <a:t>、</a:t>
            </a:r>
            <a:r>
              <a:rPr lang="en-US" altLang="zh-CN"/>
              <a:t>readUnsignedShort()</a:t>
            </a:r>
            <a:r>
              <a:rPr lang="zh-CN" altLang="en-US"/>
              <a:t>等</a:t>
            </a:r>
          </a:p>
          <a:p>
            <a:pPr marL="534988" indent="-534988">
              <a:buFont typeface="Symbol" pitchFamily="18" charset="2"/>
              <a:buChar char="¾"/>
            </a:pPr>
            <a:r>
              <a:rPr lang="zh-CN" altLang="en-US"/>
              <a:t>提供了</a:t>
            </a:r>
            <a:r>
              <a:rPr lang="en-US" altLang="zh-CN"/>
              <a:t>writeByte()</a:t>
            </a:r>
            <a:r>
              <a:rPr lang="zh-CN" altLang="en-US"/>
              <a:t>、</a:t>
            </a:r>
            <a:r>
              <a:rPr lang="en-US" altLang="zh-CN"/>
              <a:t>writeBoolean()</a:t>
            </a:r>
            <a:r>
              <a:rPr lang="zh-CN" altLang="en-US"/>
              <a:t>、</a:t>
            </a:r>
            <a:r>
              <a:rPr lang="en-US" altLang="zh-CN"/>
              <a:t>writeChar()</a:t>
            </a:r>
            <a:r>
              <a:rPr lang="zh-CN" altLang="en-US"/>
              <a:t>、</a:t>
            </a:r>
            <a:r>
              <a:rPr lang="en-US" altLang="zh-CN"/>
              <a:t>writeDouble()</a:t>
            </a:r>
            <a:r>
              <a:rPr lang="zh-CN" altLang="en-US"/>
              <a:t>、</a:t>
            </a:r>
            <a:r>
              <a:rPr lang="en-US" altLang="zh-CN"/>
              <a:t>writeFloat()</a:t>
            </a:r>
            <a:r>
              <a:rPr lang="zh-CN" altLang="en-US"/>
              <a:t>、</a:t>
            </a:r>
            <a:r>
              <a:rPr lang="en-US" altLang="zh-CN"/>
              <a:t>writeLong()</a:t>
            </a:r>
            <a:r>
              <a:rPr lang="zh-CN" altLang="en-US"/>
              <a:t>、</a:t>
            </a:r>
            <a:r>
              <a:rPr lang="en-US" altLang="zh-CN"/>
              <a:t>writeShort()</a:t>
            </a:r>
            <a:r>
              <a:rPr lang="zh-CN" altLang="en-US"/>
              <a:t>等方法用于写入数据。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eaLnBrk="1" hangingPunct="1"/>
            <a:r>
              <a:rPr lang="en-US" altLang="zh-CN"/>
              <a:t>8.4.2</a:t>
            </a:r>
            <a:r>
              <a:rPr lang="zh-CN" altLang="en-US"/>
              <a:t>、随机访问文件类：</a:t>
            </a:r>
            <a:r>
              <a:rPr lang="en-US" altLang="zh-CN"/>
              <a:t>RandomAccessFile</a:t>
            </a:r>
          </a:p>
        </p:txBody>
      </p:sp>
      <p:sp>
        <p:nvSpPr>
          <p:cNvPr id="29698" name="Rectangle 4"/>
          <p:cNvSpPr>
            <a:spLocks noChangeArrowheads="1"/>
          </p:cNvSpPr>
          <p:nvPr/>
        </p:nvSpPr>
        <p:spPr bwMode="auto">
          <a:xfrm>
            <a:off x="614363" y="944563"/>
            <a:ext cx="77612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a:t>
            </a:r>
            <a:r>
              <a:rPr lang="zh-CN" altLang="en-US" sz="2000">
                <a:solidFill>
                  <a:srgbClr val="FF0000"/>
                </a:solidFill>
                <a:latin typeface="黑体" pitchFamily="49" charset="-122"/>
                <a:ea typeface="黑体" pitchFamily="49" charset="-122"/>
              </a:rPr>
              <a:t>例</a:t>
            </a:r>
            <a:r>
              <a:rPr lang="en-US" altLang="zh-CN" sz="2000">
                <a:solidFill>
                  <a:srgbClr val="FF0000"/>
                </a:solidFill>
                <a:latin typeface="黑体" pitchFamily="49" charset="-122"/>
                <a:ea typeface="黑体" pitchFamily="49" charset="-122"/>
              </a:rPr>
              <a:t>6</a:t>
            </a:r>
            <a:r>
              <a:rPr lang="zh-CN" altLang="en-US" sz="2000">
                <a:solidFill>
                  <a:srgbClr val="FF0000"/>
                </a:solidFill>
                <a:latin typeface="黑体" pitchFamily="49" charset="-122"/>
                <a:ea typeface="黑体" pitchFamily="49" charset="-122"/>
              </a:rPr>
              <a:t>：</a:t>
            </a:r>
            <a:r>
              <a:rPr lang="zh-CN" altLang="en-US" sz="2000"/>
              <a:t>向文件中写入</a:t>
            </a:r>
            <a:r>
              <a:rPr lang="en-US" altLang="zh-CN" sz="2000"/>
              <a:t>10</a:t>
            </a:r>
            <a:r>
              <a:rPr lang="zh-CN" altLang="en-US" sz="2000"/>
              <a:t>个数据，第</a:t>
            </a:r>
            <a:r>
              <a:rPr lang="en-US" altLang="zh-CN" sz="2000"/>
              <a:t>i</a:t>
            </a:r>
            <a:r>
              <a:rPr lang="zh-CN" altLang="en-US" sz="2000"/>
              <a:t>个数据＝圆周率*</a:t>
            </a:r>
            <a:r>
              <a:rPr lang="en-US" altLang="zh-CN" sz="2000"/>
              <a:t>i(i=0, 1, 2, …, 9)</a:t>
            </a:r>
            <a:r>
              <a:rPr lang="zh-CN" altLang="en-US" sz="2000"/>
              <a:t>，然后将第</a:t>
            </a:r>
            <a:r>
              <a:rPr lang="en-US" altLang="zh-CN" sz="2000"/>
              <a:t>2</a:t>
            </a:r>
            <a:r>
              <a:rPr lang="zh-CN" altLang="en-US" sz="2000"/>
              <a:t>个</a:t>
            </a:r>
            <a:r>
              <a:rPr lang="en-US" altLang="zh-CN" sz="2000"/>
              <a:t>(i=2)</a:t>
            </a:r>
            <a:r>
              <a:rPr lang="zh-CN" altLang="en-US" sz="2000"/>
              <a:t>改为</a:t>
            </a:r>
            <a:r>
              <a:rPr lang="en-US" altLang="zh-CN" sz="2000"/>
              <a:t>0</a:t>
            </a:r>
            <a:r>
              <a:rPr lang="zh-CN" altLang="en-US" sz="2000"/>
              <a:t>，最后将</a:t>
            </a:r>
            <a:r>
              <a:rPr lang="en-US" altLang="zh-CN" sz="2000"/>
              <a:t>10</a:t>
            </a:r>
            <a:r>
              <a:rPr lang="zh-CN" altLang="en-US" sz="2000"/>
              <a:t>个数据全部输出*</a:t>
            </a:r>
            <a:r>
              <a:rPr lang="en-US" altLang="zh-CN" sz="2000"/>
              <a:t>/</a:t>
            </a:r>
          </a:p>
          <a:p>
            <a:r>
              <a:rPr lang="en-US" altLang="zh-CN" sz="2000"/>
              <a:t>import java.io.IOException;</a:t>
            </a:r>
          </a:p>
          <a:p>
            <a:r>
              <a:rPr lang="en-US" altLang="zh-CN" sz="2000"/>
              <a:t>import java.io.RandomAccessFile;</a:t>
            </a:r>
          </a:p>
          <a:p>
            <a:endParaRPr lang="en-US" altLang="zh-CN" sz="2000"/>
          </a:p>
          <a:p>
            <a:r>
              <a:rPr lang="en-US" altLang="zh-CN" sz="2000"/>
              <a:t>public class TestFileRAF{</a:t>
            </a:r>
          </a:p>
          <a:p>
            <a:pPr lvl="1"/>
            <a:r>
              <a:rPr lang="en-US" altLang="zh-CN" sz="2000"/>
              <a:t>public static void main(String args[ ]){</a:t>
            </a:r>
          </a:p>
          <a:p>
            <a:pPr lvl="2"/>
            <a:r>
              <a:rPr lang="en-US" altLang="zh-CN" sz="2000"/>
              <a:t>try{</a:t>
            </a:r>
          </a:p>
          <a:p>
            <a:pPr lvl="3"/>
            <a:r>
              <a:rPr lang="en-US" altLang="zh-CN" sz="2000"/>
              <a:t>RandomAccessFile f=new 	RandomAccessFile("TestFileRAF.txt", "rw");//</a:t>
            </a:r>
            <a:r>
              <a:rPr lang="zh-CN" altLang="en-US" sz="2000"/>
              <a:t>可读写</a:t>
            </a:r>
          </a:p>
          <a:p>
            <a:pPr lvl="3"/>
            <a:r>
              <a:rPr lang="en-US" altLang="zh-CN" sz="2000"/>
              <a:t>int      i;</a:t>
            </a:r>
          </a:p>
          <a:p>
            <a:pPr lvl="3"/>
            <a:r>
              <a:rPr lang="en-US" altLang="zh-CN" sz="2000"/>
              <a:t>double  d;</a:t>
            </a:r>
          </a:p>
          <a:p>
            <a:pPr lvl="3"/>
            <a:r>
              <a:rPr lang="en-US" altLang="zh-CN" sz="2000"/>
              <a:t>//</a:t>
            </a:r>
            <a:r>
              <a:rPr lang="zh-CN" altLang="en-US" sz="2000"/>
              <a:t>写：向文件写入</a:t>
            </a:r>
            <a:r>
              <a:rPr lang="en-US" altLang="zh-CN" sz="2000"/>
              <a:t>10</a:t>
            </a:r>
            <a:r>
              <a:rPr lang="zh-CN" altLang="en-US" sz="2000"/>
              <a:t>个数据</a:t>
            </a:r>
          </a:p>
          <a:p>
            <a:pPr lvl="3"/>
            <a:r>
              <a:rPr lang="en-US" altLang="zh-CN" sz="2000"/>
              <a:t>for (i=0; i&lt;10; i++)</a:t>
            </a:r>
          </a:p>
          <a:p>
            <a:pPr lvl="4"/>
            <a:r>
              <a:rPr lang="en-US" altLang="zh-CN" sz="2000"/>
              <a:t>f.writeDouble(Math.PI*i);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eaLnBrk="1" hangingPunct="1"/>
            <a:r>
              <a:rPr lang="en-US" altLang="zh-CN"/>
              <a:t>8.4.2</a:t>
            </a:r>
            <a:r>
              <a:rPr lang="zh-CN" altLang="en-US"/>
              <a:t>、随机访问文件类：</a:t>
            </a:r>
            <a:r>
              <a:rPr lang="en-US" altLang="zh-CN"/>
              <a:t>RandomAccessFile</a:t>
            </a:r>
          </a:p>
        </p:txBody>
      </p:sp>
      <p:sp>
        <p:nvSpPr>
          <p:cNvPr id="30722" name="Rectangle 4"/>
          <p:cNvSpPr>
            <a:spLocks noChangeArrowheads="1"/>
          </p:cNvSpPr>
          <p:nvPr/>
        </p:nvSpPr>
        <p:spPr bwMode="auto">
          <a:xfrm>
            <a:off x="512763" y="987425"/>
            <a:ext cx="7827962"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3"/>
            <a:r>
              <a:rPr lang="en-US" altLang="zh-CN" sz="1800"/>
              <a:t>//</a:t>
            </a:r>
            <a:r>
              <a:rPr lang="zh-CN" altLang="en-US" sz="1800"/>
              <a:t>修改：对文件中第</a:t>
            </a:r>
            <a:r>
              <a:rPr lang="en-US" altLang="zh-CN" sz="1800"/>
              <a:t>2</a:t>
            </a:r>
            <a:r>
              <a:rPr lang="zh-CN" altLang="en-US" sz="1800"/>
              <a:t>个</a:t>
            </a:r>
            <a:r>
              <a:rPr lang="en-US" altLang="zh-CN" sz="1800"/>
              <a:t>double</a:t>
            </a:r>
            <a:r>
              <a:rPr lang="zh-CN" altLang="en-US" sz="1800"/>
              <a:t>数据改为</a:t>
            </a:r>
            <a:r>
              <a:rPr lang="en-US" altLang="zh-CN" sz="1800"/>
              <a:t>0</a:t>
            </a:r>
          </a:p>
          <a:p>
            <a:pPr lvl="3"/>
            <a:r>
              <a:rPr lang="en-US" altLang="zh-CN" sz="1800"/>
              <a:t>f.</a:t>
            </a:r>
            <a:r>
              <a:rPr lang="en-US" altLang="zh-CN" sz="1800" b="1">
                <a:solidFill>
                  <a:srgbClr val="FF0000"/>
                </a:solidFill>
              </a:rPr>
              <a:t>seek</a:t>
            </a:r>
            <a:r>
              <a:rPr lang="en-US" altLang="zh-CN" sz="1800"/>
              <a:t>(16);//</a:t>
            </a:r>
            <a:r>
              <a:rPr lang="zh-CN" altLang="en-US" sz="1800"/>
              <a:t>文件指针往前走</a:t>
            </a:r>
            <a:r>
              <a:rPr lang="en-US" altLang="zh-CN" sz="1800"/>
              <a:t>16</a:t>
            </a:r>
            <a:r>
              <a:rPr lang="zh-CN" altLang="en-US" sz="1800"/>
              <a:t>个字节</a:t>
            </a:r>
            <a:r>
              <a:rPr lang="en-US" altLang="zh-CN" sz="1800"/>
              <a:t>(2</a:t>
            </a:r>
            <a:r>
              <a:rPr lang="zh-CN" altLang="en-US" sz="1800"/>
              <a:t>个</a:t>
            </a:r>
            <a:r>
              <a:rPr lang="en-US" altLang="zh-CN" sz="1800"/>
              <a:t>double</a:t>
            </a:r>
            <a:r>
              <a:rPr lang="zh-CN" altLang="en-US" sz="1800"/>
              <a:t>数据</a:t>
            </a:r>
            <a:r>
              <a:rPr lang="en-US" altLang="zh-CN" sz="1800"/>
              <a:t>) </a:t>
            </a:r>
          </a:p>
          <a:p>
            <a:pPr lvl="3"/>
            <a:r>
              <a:rPr lang="en-US" altLang="zh-CN" sz="1800"/>
              <a:t>f.</a:t>
            </a:r>
            <a:r>
              <a:rPr lang="en-US" altLang="zh-CN" sz="1800" b="1">
                <a:solidFill>
                  <a:srgbClr val="FF0000"/>
                </a:solidFill>
              </a:rPr>
              <a:t>writeDouble</a:t>
            </a:r>
            <a:r>
              <a:rPr lang="en-US" altLang="zh-CN" sz="1800"/>
              <a:t>(0);</a:t>
            </a:r>
          </a:p>
          <a:p>
            <a:pPr lvl="3"/>
            <a:endParaRPr lang="en-US" altLang="zh-CN" sz="1800"/>
          </a:p>
          <a:p>
            <a:pPr lvl="3"/>
            <a:r>
              <a:rPr lang="en-US" altLang="zh-CN" sz="1800"/>
              <a:t>f.</a:t>
            </a:r>
            <a:r>
              <a:rPr lang="en-US" altLang="zh-CN" sz="1800" b="1">
                <a:solidFill>
                  <a:srgbClr val="FF0000"/>
                </a:solidFill>
              </a:rPr>
              <a:t>seek</a:t>
            </a:r>
            <a:r>
              <a:rPr lang="en-US" altLang="zh-CN" sz="1800"/>
              <a:t>(0);//</a:t>
            </a:r>
            <a:r>
              <a:rPr lang="zh-CN" altLang="en-US" sz="1800"/>
              <a:t>文件指针回到文件首部</a:t>
            </a:r>
          </a:p>
          <a:p>
            <a:pPr lvl="3"/>
            <a:endParaRPr lang="zh-CN" altLang="en-US" sz="1800"/>
          </a:p>
          <a:p>
            <a:pPr lvl="3"/>
            <a:r>
              <a:rPr lang="en-US" altLang="zh-CN" sz="1800"/>
              <a:t>//</a:t>
            </a:r>
            <a:r>
              <a:rPr lang="zh-CN" altLang="en-US" sz="1800"/>
              <a:t>读取：将全部数据读出并打印到屏幕中</a:t>
            </a:r>
          </a:p>
          <a:p>
            <a:pPr lvl="3"/>
            <a:r>
              <a:rPr lang="en-US" altLang="zh-CN" sz="1800"/>
              <a:t>for (i=0; i &lt; 10; i++){</a:t>
            </a:r>
          </a:p>
          <a:p>
            <a:pPr lvl="4"/>
            <a:r>
              <a:rPr lang="en-US" altLang="zh-CN" sz="1800"/>
              <a:t>d=f.</a:t>
            </a:r>
            <a:r>
              <a:rPr lang="en-US" altLang="zh-CN" sz="1800" b="1">
                <a:solidFill>
                  <a:srgbClr val="FF0000"/>
                </a:solidFill>
              </a:rPr>
              <a:t>readDouble</a:t>
            </a:r>
            <a:r>
              <a:rPr lang="en-US" altLang="zh-CN" sz="1800"/>
              <a:t>( );</a:t>
            </a:r>
          </a:p>
          <a:p>
            <a:pPr lvl="4"/>
            <a:r>
              <a:rPr lang="en-US" altLang="zh-CN" sz="1800"/>
              <a:t>System.out.println("[" + i + "]: " + d);</a:t>
            </a:r>
          </a:p>
          <a:p>
            <a:pPr lvl="3"/>
            <a:r>
              <a:rPr lang="en-US" altLang="zh-CN" sz="1800"/>
              <a:t>}</a:t>
            </a:r>
          </a:p>
          <a:p>
            <a:pPr lvl="3"/>
            <a:r>
              <a:rPr lang="en-US" altLang="zh-CN" sz="1800"/>
              <a:t>f.close( );</a:t>
            </a:r>
          </a:p>
          <a:p>
            <a:pPr lvl="2"/>
            <a:r>
              <a:rPr lang="en-US" altLang="zh-CN" sz="1800"/>
              <a:t>}</a:t>
            </a:r>
          </a:p>
          <a:p>
            <a:pPr lvl="2"/>
            <a:r>
              <a:rPr lang="en-US" altLang="zh-CN" sz="1800"/>
              <a:t>catch (IOException e){</a:t>
            </a:r>
          </a:p>
          <a:p>
            <a:pPr lvl="3"/>
            <a:r>
              <a:rPr lang="en-US" altLang="zh-CN" sz="1800"/>
              <a:t>System.err.println("</a:t>
            </a:r>
            <a:r>
              <a:rPr lang="zh-CN" altLang="en-US" sz="1800"/>
              <a:t>发生异常</a:t>
            </a:r>
            <a:r>
              <a:rPr lang="en-US" altLang="zh-CN" sz="1800"/>
              <a:t>:" + e);</a:t>
            </a:r>
          </a:p>
          <a:p>
            <a:pPr lvl="3"/>
            <a:r>
              <a:rPr lang="en-US" altLang="zh-CN" sz="1800"/>
              <a:t>e.printStackTrace( );</a:t>
            </a:r>
          </a:p>
          <a:p>
            <a:pPr lvl="2"/>
            <a:r>
              <a:rPr lang="en-US" altLang="zh-CN" sz="1800"/>
              <a:t>}</a:t>
            </a:r>
          </a:p>
          <a:p>
            <a:pPr lvl="1"/>
            <a:r>
              <a:rPr lang="en-US" altLang="zh-CN" sz="1800"/>
              <a:t>}</a:t>
            </a:r>
          </a:p>
          <a:p>
            <a:r>
              <a:rPr lang="en-US" altLang="zh-CN" sz="180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r>
              <a:rPr lang="en-US" altLang="zh-CN"/>
              <a:t>8.4.2</a:t>
            </a:r>
            <a:r>
              <a:rPr lang="zh-CN" altLang="en-US"/>
              <a:t>、随机访问文件类：</a:t>
            </a:r>
            <a:r>
              <a:rPr lang="en-US" altLang="zh-CN"/>
              <a:t>RandomAccessFile</a:t>
            </a:r>
          </a:p>
        </p:txBody>
      </p:sp>
      <p:pic>
        <p:nvPicPr>
          <p:cNvPr id="317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903288"/>
            <a:ext cx="7491412"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6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5329238"/>
            <a:ext cx="75660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6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小结：如何选用输入流和输出流类</a:t>
            </a:r>
          </a:p>
        </p:txBody>
      </p:sp>
      <p:sp>
        <p:nvSpPr>
          <p:cNvPr id="32770" name="Rectangle 4"/>
          <p:cNvSpPr>
            <a:spLocks noChangeArrowheads="1"/>
          </p:cNvSpPr>
          <p:nvPr/>
        </p:nvSpPr>
        <p:spPr bwMode="auto">
          <a:xfrm>
            <a:off x="614363" y="944563"/>
            <a:ext cx="8393566"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dirty="0">
                <a:latin typeface="+mn-lt"/>
              </a:rPr>
              <a:t>1</a:t>
            </a:r>
            <a:r>
              <a:rPr lang="zh-CN" altLang="en-US" dirty="0">
                <a:latin typeface="+mn-lt"/>
              </a:rPr>
              <a:t>、复制文件可选</a:t>
            </a:r>
            <a:r>
              <a:rPr lang="en-US" altLang="zh-CN" dirty="0" err="1">
                <a:latin typeface="+mn-lt"/>
              </a:rPr>
              <a:t>FileInputStream</a:t>
            </a:r>
            <a:r>
              <a:rPr lang="zh-CN" altLang="en-US" dirty="0">
                <a:latin typeface="+mn-lt"/>
              </a:rPr>
              <a:t>和</a:t>
            </a:r>
            <a:r>
              <a:rPr lang="en-US" altLang="zh-CN" dirty="0" err="1">
                <a:latin typeface="+mn-lt"/>
              </a:rPr>
              <a:t>FileOutputStream</a:t>
            </a:r>
            <a:r>
              <a:rPr lang="zh-CN" altLang="en-US" dirty="0">
                <a:latin typeface="+mn-lt"/>
              </a:rPr>
              <a:t>，详见例</a:t>
            </a:r>
            <a:r>
              <a:rPr lang="en-US" altLang="zh-CN" dirty="0">
                <a:latin typeface="+mn-lt"/>
              </a:rPr>
              <a:t>1</a:t>
            </a:r>
          </a:p>
          <a:p>
            <a:pPr>
              <a:lnSpc>
                <a:spcPct val="150000"/>
              </a:lnSpc>
            </a:pPr>
            <a:r>
              <a:rPr lang="en-US" altLang="zh-CN" dirty="0">
                <a:latin typeface="+mn-lt"/>
              </a:rPr>
              <a:t>2</a:t>
            </a:r>
            <a:r>
              <a:rPr lang="zh-CN" altLang="en-US" dirty="0">
                <a:latin typeface="+mn-lt"/>
              </a:rPr>
              <a:t>、读写纯文本文件（如</a:t>
            </a:r>
            <a:r>
              <a:rPr lang="en-US" altLang="zh-CN" dirty="0">
                <a:latin typeface="+mn-lt"/>
              </a:rPr>
              <a:t>.txt, .html , .</a:t>
            </a:r>
            <a:r>
              <a:rPr lang="en-US" altLang="zh-CN" dirty="0" err="1">
                <a:latin typeface="+mn-lt"/>
              </a:rPr>
              <a:t>cvs</a:t>
            </a:r>
            <a:r>
              <a:rPr lang="zh-CN" altLang="en-US" dirty="0">
                <a:latin typeface="+mn-lt"/>
              </a:rPr>
              <a:t>等）可用</a:t>
            </a:r>
            <a:r>
              <a:rPr lang="en-US" altLang="zh-CN" dirty="0" err="1">
                <a:latin typeface="+mn-lt"/>
              </a:rPr>
              <a:t>BufferedReader</a:t>
            </a:r>
            <a:r>
              <a:rPr lang="zh-CN" altLang="en-US" dirty="0">
                <a:latin typeface="+mn-lt"/>
              </a:rPr>
              <a:t>和</a:t>
            </a:r>
            <a:r>
              <a:rPr lang="en-US" altLang="zh-CN" dirty="0" err="1">
                <a:latin typeface="+mn-lt"/>
              </a:rPr>
              <a:t>BufferedWriter</a:t>
            </a:r>
            <a:r>
              <a:rPr lang="zh-CN" altLang="en-US" dirty="0">
                <a:latin typeface="+mn-lt"/>
              </a:rPr>
              <a:t>或</a:t>
            </a:r>
            <a:r>
              <a:rPr lang="en-US" altLang="zh-CN" dirty="0" err="1">
                <a:latin typeface="+mn-lt"/>
              </a:rPr>
              <a:t>PrintWriter</a:t>
            </a:r>
            <a:r>
              <a:rPr lang="zh-CN" altLang="en-US" dirty="0">
                <a:latin typeface="+mn-lt"/>
              </a:rPr>
              <a:t>，详见例</a:t>
            </a:r>
            <a:r>
              <a:rPr lang="en-US" altLang="zh-CN" dirty="0">
                <a:latin typeface="+mn-lt"/>
              </a:rPr>
              <a:t>4</a:t>
            </a:r>
          </a:p>
          <a:p>
            <a:pPr>
              <a:lnSpc>
                <a:spcPct val="150000"/>
              </a:lnSpc>
            </a:pPr>
            <a:r>
              <a:rPr lang="en-US" altLang="zh-CN" dirty="0">
                <a:latin typeface="+mn-lt"/>
              </a:rPr>
              <a:t>3</a:t>
            </a:r>
            <a:r>
              <a:rPr lang="zh-CN" altLang="en-US" dirty="0">
                <a:latin typeface="+mn-lt"/>
              </a:rPr>
              <a:t>、读取键盘输入可选用</a:t>
            </a:r>
            <a:r>
              <a:rPr lang="en-US" altLang="zh-CN" dirty="0" err="1">
                <a:latin typeface="+mn-lt"/>
              </a:rPr>
              <a:t>BufferedReader</a:t>
            </a:r>
            <a:r>
              <a:rPr lang="zh-CN" altLang="en-US" dirty="0">
                <a:latin typeface="+mn-lt"/>
              </a:rPr>
              <a:t>，详见例</a:t>
            </a:r>
            <a:r>
              <a:rPr lang="en-US" altLang="zh-CN" dirty="0">
                <a:latin typeface="+mn-lt"/>
              </a:rPr>
              <a:t>4</a:t>
            </a:r>
          </a:p>
          <a:p>
            <a:pPr>
              <a:lnSpc>
                <a:spcPct val="150000"/>
              </a:lnSpc>
            </a:pPr>
            <a:r>
              <a:rPr lang="en-US" altLang="zh-CN" dirty="0">
                <a:latin typeface="+mn-lt"/>
              </a:rPr>
              <a:t>4</a:t>
            </a:r>
            <a:r>
              <a:rPr lang="zh-CN" altLang="en-US" dirty="0">
                <a:latin typeface="+mn-lt"/>
              </a:rPr>
              <a:t>、读取文件的名字、目录、大小等属性，用</a:t>
            </a:r>
            <a:r>
              <a:rPr lang="en-US" altLang="zh-CN" dirty="0">
                <a:latin typeface="+mn-lt"/>
              </a:rPr>
              <a:t>File</a:t>
            </a:r>
            <a:r>
              <a:rPr lang="zh-CN" altLang="en-US" dirty="0">
                <a:latin typeface="+mn-lt"/>
              </a:rPr>
              <a:t>，详见例</a:t>
            </a:r>
            <a:r>
              <a:rPr lang="en-US" altLang="zh-CN" dirty="0">
                <a:latin typeface="+mn-lt"/>
              </a:rPr>
              <a:t>5</a:t>
            </a:r>
          </a:p>
          <a:p>
            <a:pPr>
              <a:lnSpc>
                <a:spcPct val="150000"/>
              </a:lnSpc>
            </a:pPr>
            <a:r>
              <a:rPr lang="en-US" altLang="zh-CN" dirty="0">
                <a:latin typeface="+mn-lt"/>
              </a:rPr>
              <a:t>5</a:t>
            </a:r>
            <a:r>
              <a:rPr lang="zh-CN" altLang="en-US" dirty="0">
                <a:latin typeface="+mn-lt"/>
              </a:rPr>
              <a:t>、随机读写文件选用</a:t>
            </a:r>
            <a:r>
              <a:rPr lang="en-US" altLang="zh-CN" dirty="0" err="1">
                <a:latin typeface="+mn-lt"/>
              </a:rPr>
              <a:t>RandomAccessFile</a:t>
            </a:r>
            <a:r>
              <a:rPr lang="zh-CN" altLang="en-US" dirty="0">
                <a:latin typeface="+mn-lt"/>
              </a:rPr>
              <a:t>，详见例</a:t>
            </a:r>
            <a:r>
              <a:rPr lang="en-US" altLang="zh-CN" dirty="0">
                <a:latin typeface="+mn-lt"/>
              </a:rPr>
              <a:t>6</a:t>
            </a:r>
          </a:p>
          <a:p>
            <a:pPr>
              <a:lnSpc>
                <a:spcPct val="150000"/>
              </a:lnSpc>
            </a:pPr>
            <a:r>
              <a:rPr lang="en-US" altLang="zh-CN" dirty="0">
                <a:latin typeface="+mn-lt"/>
              </a:rPr>
              <a:t>6</a:t>
            </a:r>
            <a:r>
              <a:rPr lang="zh-CN" altLang="en-US" dirty="0">
                <a:latin typeface="+mn-lt"/>
              </a:rPr>
              <a:t>、从键盘读取输入，也可用</a:t>
            </a:r>
            <a:r>
              <a:rPr lang="en-US" altLang="zh-CN" dirty="0" err="1">
                <a:latin typeface="+mn-lt"/>
              </a:rPr>
              <a:t>java.util.Scanner</a:t>
            </a:r>
            <a:r>
              <a:rPr lang="zh-CN" altLang="en-US" dirty="0">
                <a:latin typeface="+mn-lt"/>
              </a:rPr>
              <a:t>实现</a:t>
            </a:r>
            <a:endParaRPr lang="en-US" altLang="zh-CN" dirty="0">
              <a:latin typeface="+mn-lt"/>
            </a:endParaRPr>
          </a:p>
          <a:p>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30"/>
          <p:cNvSpPr>
            <a:spLocks noChangeArrowheads="1"/>
          </p:cNvSpPr>
          <p:nvPr/>
        </p:nvSpPr>
        <p:spPr bwMode="auto">
          <a:xfrm>
            <a:off x="3857625" y="25622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30722" name="Rectangle 2"/>
          <p:cNvSpPr>
            <a:spLocks noGrp="1" noChangeArrowheads="1"/>
          </p:cNvSpPr>
          <p:nvPr>
            <p:ph type="title"/>
          </p:nvPr>
        </p:nvSpPr>
        <p:spPr>
          <a:xfrm>
            <a:off x="912813" y="122238"/>
            <a:ext cx="2609850" cy="457200"/>
          </a:xfrm>
        </p:spPr>
        <p:txBody>
          <a:bodyPr/>
          <a:lstStyle/>
          <a:p>
            <a:pPr eaLnBrk="1" hangingPunct="1"/>
            <a:r>
              <a:rPr lang="zh-CN" altLang="en-US"/>
              <a:t>小节安排</a:t>
            </a:r>
          </a:p>
        </p:txBody>
      </p:sp>
      <p:sp>
        <p:nvSpPr>
          <p:cNvPr id="7171" name="Rectangle 116"/>
          <p:cNvSpPr>
            <a:spLocks noChangeArrowheads="1"/>
          </p:cNvSpPr>
          <p:nvPr/>
        </p:nvSpPr>
        <p:spPr bwMode="auto">
          <a:xfrm>
            <a:off x="2398713" y="51085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72" name="Rectangle 118"/>
          <p:cNvSpPr>
            <a:spLocks noChangeArrowheads="1"/>
          </p:cNvSpPr>
          <p:nvPr/>
        </p:nvSpPr>
        <p:spPr bwMode="auto">
          <a:xfrm>
            <a:off x="3857625" y="2184400"/>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73" name="Text Box 119"/>
          <p:cNvSpPr txBox="1">
            <a:spLocks noChangeArrowheads="1"/>
          </p:cNvSpPr>
          <p:nvPr/>
        </p:nvSpPr>
        <p:spPr bwMode="auto">
          <a:xfrm flipH="1">
            <a:off x="1001713" y="2930525"/>
            <a:ext cx="457200" cy="1508125"/>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sp3d>
        </p:spPr>
        <p:txBody>
          <a:bodyPr>
            <a:flatTx/>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kumimoji="0" lang="zh-CN" altLang="en-US" sz="2200" b="1">
                <a:solidFill>
                  <a:schemeClr val="tx2"/>
                </a:solidFill>
                <a:latin typeface="楷体_GB2312" pitchFamily="49" charset="-122"/>
                <a:ea typeface="楷体_GB2312" pitchFamily="49" charset="-122"/>
              </a:rPr>
              <a:t>文件和流</a:t>
            </a:r>
          </a:p>
        </p:txBody>
      </p:sp>
      <p:sp>
        <p:nvSpPr>
          <p:cNvPr id="7174" name="Text Box 120"/>
          <p:cNvSpPr txBox="1">
            <a:spLocks noChangeArrowheads="1"/>
          </p:cNvSpPr>
          <p:nvPr/>
        </p:nvSpPr>
        <p:spPr bwMode="auto">
          <a:xfrm>
            <a:off x="4202113" y="2044700"/>
            <a:ext cx="3336925"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8.2.1 </a:t>
            </a:r>
            <a:r>
              <a:rPr lang="zh-CN" altLang="en-US" sz="1600">
                <a:solidFill>
                  <a:schemeClr val="tx2"/>
                </a:solidFill>
                <a:latin typeface="黑体" pitchFamily="49" charset="-122"/>
                <a:ea typeface="黑体" pitchFamily="49" charset="-122"/>
              </a:rPr>
              <a:t>输入字节流：</a:t>
            </a:r>
            <a:r>
              <a:rPr lang="en-US" altLang="zh-CN" sz="1600">
                <a:solidFill>
                  <a:schemeClr val="tx2"/>
                </a:solidFill>
                <a:latin typeface="黑体" pitchFamily="49" charset="-122"/>
                <a:ea typeface="黑体" pitchFamily="49" charset="-122"/>
              </a:rPr>
              <a:t>InputStream</a:t>
            </a:r>
          </a:p>
        </p:txBody>
      </p:sp>
      <p:sp>
        <p:nvSpPr>
          <p:cNvPr id="7175" name="Rectangle 121"/>
          <p:cNvSpPr>
            <a:spLocks noChangeArrowheads="1"/>
          </p:cNvSpPr>
          <p:nvPr/>
        </p:nvSpPr>
        <p:spPr bwMode="auto">
          <a:xfrm>
            <a:off x="2400300" y="3157538"/>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76" name="Text Box 124"/>
          <p:cNvSpPr txBox="1">
            <a:spLocks noChangeArrowheads="1"/>
          </p:cNvSpPr>
          <p:nvPr/>
        </p:nvSpPr>
        <p:spPr bwMode="auto">
          <a:xfrm>
            <a:off x="2857500" y="3005138"/>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8.3</a:t>
            </a:r>
            <a:r>
              <a:rPr kumimoji="0" lang="zh-CN" altLang="en-US" sz="1600">
                <a:solidFill>
                  <a:schemeClr val="tx2"/>
                </a:solidFill>
                <a:latin typeface="黑体" pitchFamily="49" charset="-122"/>
                <a:ea typeface="黑体" pitchFamily="49" charset="-122"/>
              </a:rPr>
              <a:t>、字符流</a:t>
            </a:r>
            <a:endParaRPr lang="zh-CN" altLang="en-US" sz="1600">
              <a:solidFill>
                <a:schemeClr val="tx2"/>
              </a:solidFill>
              <a:latin typeface="黑体" pitchFamily="49" charset="-122"/>
              <a:ea typeface="黑体" pitchFamily="49" charset="-122"/>
            </a:endParaRPr>
          </a:p>
        </p:txBody>
      </p:sp>
      <p:sp>
        <p:nvSpPr>
          <p:cNvPr id="7177" name="Text Box 129"/>
          <p:cNvSpPr txBox="1">
            <a:spLocks noChangeArrowheads="1"/>
          </p:cNvSpPr>
          <p:nvPr/>
        </p:nvSpPr>
        <p:spPr bwMode="auto">
          <a:xfrm>
            <a:off x="2855913" y="49561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8.4</a:t>
            </a:r>
            <a:r>
              <a:rPr kumimoji="0" lang="zh-CN" altLang="en-US" sz="1600">
                <a:solidFill>
                  <a:schemeClr val="tx2"/>
                </a:solidFill>
                <a:latin typeface="黑体" pitchFamily="49" charset="-122"/>
                <a:ea typeface="黑体" pitchFamily="49" charset="-122"/>
              </a:rPr>
              <a:t>、文件</a:t>
            </a:r>
          </a:p>
        </p:txBody>
      </p:sp>
      <p:sp>
        <p:nvSpPr>
          <p:cNvPr id="7178" name="Text Box 131"/>
          <p:cNvSpPr txBox="1">
            <a:spLocks noChangeArrowheads="1"/>
          </p:cNvSpPr>
          <p:nvPr/>
        </p:nvSpPr>
        <p:spPr bwMode="auto">
          <a:xfrm>
            <a:off x="4202113" y="2422525"/>
            <a:ext cx="3376612"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8.2.2 </a:t>
            </a:r>
            <a:r>
              <a:rPr lang="zh-CN" altLang="en-US" sz="1600">
                <a:solidFill>
                  <a:schemeClr val="tx2"/>
                </a:solidFill>
                <a:latin typeface="黑体" pitchFamily="49" charset="-122"/>
                <a:ea typeface="黑体" pitchFamily="49" charset="-122"/>
              </a:rPr>
              <a:t>输出字节流：</a:t>
            </a:r>
            <a:r>
              <a:rPr lang="en-US" altLang="zh-CN" sz="1600">
                <a:solidFill>
                  <a:schemeClr val="tx2"/>
                </a:solidFill>
                <a:latin typeface="黑体" pitchFamily="49" charset="-122"/>
                <a:ea typeface="黑体" pitchFamily="49" charset="-122"/>
              </a:rPr>
              <a:t>OutputStream</a:t>
            </a:r>
          </a:p>
        </p:txBody>
      </p:sp>
      <p:sp>
        <p:nvSpPr>
          <p:cNvPr id="7179" name="Rectangle 136"/>
          <p:cNvSpPr>
            <a:spLocks noChangeArrowheads="1"/>
          </p:cNvSpPr>
          <p:nvPr/>
        </p:nvSpPr>
        <p:spPr bwMode="auto">
          <a:xfrm>
            <a:off x="1458913" y="3646488"/>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7180" name="Rectangle 123"/>
          <p:cNvSpPr>
            <a:spLocks noChangeArrowheads="1"/>
          </p:cNvSpPr>
          <p:nvPr/>
        </p:nvSpPr>
        <p:spPr bwMode="auto">
          <a:xfrm>
            <a:off x="2324100" y="1081088"/>
            <a:ext cx="85725" cy="528478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7181" name="AutoShape 151"/>
          <p:cNvSpPr>
            <a:spLocks noChangeArrowheads="1"/>
          </p:cNvSpPr>
          <p:nvPr/>
        </p:nvSpPr>
        <p:spPr bwMode="auto">
          <a:xfrm>
            <a:off x="7566025" y="1181100"/>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p>
            <a:endParaRPr lang="zh-CN" altLang="en-US"/>
          </a:p>
        </p:txBody>
      </p:sp>
      <p:sp>
        <p:nvSpPr>
          <p:cNvPr id="7182" name="Rectangle 161"/>
          <p:cNvSpPr>
            <a:spLocks noChangeArrowheads="1"/>
          </p:cNvSpPr>
          <p:nvPr/>
        </p:nvSpPr>
        <p:spPr bwMode="auto">
          <a:xfrm>
            <a:off x="3857625" y="4284663"/>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83" name="Rectangle 162"/>
          <p:cNvSpPr>
            <a:spLocks noChangeArrowheads="1"/>
          </p:cNvSpPr>
          <p:nvPr/>
        </p:nvSpPr>
        <p:spPr bwMode="auto">
          <a:xfrm>
            <a:off x="3857625" y="39338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84" name="Rectangle 163"/>
          <p:cNvSpPr>
            <a:spLocks noChangeArrowheads="1"/>
          </p:cNvSpPr>
          <p:nvPr/>
        </p:nvSpPr>
        <p:spPr bwMode="auto">
          <a:xfrm>
            <a:off x="3857625" y="3556000"/>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85" name="Text Box 164"/>
          <p:cNvSpPr txBox="1">
            <a:spLocks noChangeArrowheads="1"/>
          </p:cNvSpPr>
          <p:nvPr/>
        </p:nvSpPr>
        <p:spPr bwMode="auto">
          <a:xfrm>
            <a:off x="4202113" y="3416300"/>
            <a:ext cx="3336925"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8.3.1 </a:t>
            </a:r>
            <a:r>
              <a:rPr lang="zh-CN" altLang="en-US" sz="1600">
                <a:solidFill>
                  <a:schemeClr val="tx2"/>
                </a:solidFill>
                <a:latin typeface="黑体" pitchFamily="49" charset="-122"/>
                <a:ea typeface="黑体" pitchFamily="49" charset="-122"/>
              </a:rPr>
              <a:t>输入字符流：</a:t>
            </a:r>
            <a:r>
              <a:rPr lang="en-US" altLang="zh-CN" sz="1600">
                <a:solidFill>
                  <a:schemeClr val="tx2"/>
                </a:solidFill>
                <a:latin typeface="黑体" pitchFamily="49" charset="-122"/>
                <a:ea typeface="黑体" pitchFamily="49" charset="-122"/>
              </a:rPr>
              <a:t>Reader</a:t>
            </a:r>
          </a:p>
        </p:txBody>
      </p:sp>
      <p:sp>
        <p:nvSpPr>
          <p:cNvPr id="7186" name="Text Box 165"/>
          <p:cNvSpPr txBox="1">
            <a:spLocks noChangeArrowheads="1"/>
          </p:cNvSpPr>
          <p:nvPr/>
        </p:nvSpPr>
        <p:spPr bwMode="auto">
          <a:xfrm>
            <a:off x="4202113" y="3794125"/>
            <a:ext cx="3376612"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8.3.2 </a:t>
            </a:r>
            <a:r>
              <a:rPr lang="zh-CN" altLang="en-US" sz="1600">
                <a:solidFill>
                  <a:schemeClr val="tx2"/>
                </a:solidFill>
                <a:latin typeface="黑体" pitchFamily="49" charset="-122"/>
                <a:ea typeface="黑体" pitchFamily="49" charset="-122"/>
              </a:rPr>
              <a:t>输出字符流：</a:t>
            </a:r>
            <a:r>
              <a:rPr lang="en-US" altLang="zh-CN" sz="1600">
                <a:solidFill>
                  <a:schemeClr val="tx2"/>
                </a:solidFill>
                <a:latin typeface="黑体" pitchFamily="49" charset="-122"/>
                <a:ea typeface="黑体" pitchFamily="49" charset="-122"/>
              </a:rPr>
              <a:t>Writer</a:t>
            </a:r>
          </a:p>
        </p:txBody>
      </p:sp>
      <p:sp>
        <p:nvSpPr>
          <p:cNvPr id="7187" name="Text Box 166"/>
          <p:cNvSpPr txBox="1">
            <a:spLocks noChangeArrowheads="1"/>
          </p:cNvSpPr>
          <p:nvPr/>
        </p:nvSpPr>
        <p:spPr bwMode="auto">
          <a:xfrm>
            <a:off x="4202113" y="4144963"/>
            <a:ext cx="3892550"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8.3.3 BufferedReader</a:t>
            </a:r>
            <a:r>
              <a:rPr lang="zh-CN" altLang="en-US" sz="1600">
                <a:solidFill>
                  <a:schemeClr val="tx2"/>
                </a:solidFill>
                <a:latin typeface="黑体" pitchFamily="49" charset="-122"/>
                <a:ea typeface="黑体" pitchFamily="49" charset="-122"/>
              </a:rPr>
              <a:t>和</a:t>
            </a:r>
            <a:r>
              <a:rPr lang="en-US" altLang="zh-CN" sz="1600">
                <a:solidFill>
                  <a:schemeClr val="tx2"/>
                </a:solidFill>
                <a:latin typeface="黑体" pitchFamily="49" charset="-122"/>
                <a:ea typeface="黑体" pitchFamily="49" charset="-122"/>
              </a:rPr>
              <a:t>BufferedWriter</a:t>
            </a:r>
          </a:p>
        </p:txBody>
      </p:sp>
      <p:sp>
        <p:nvSpPr>
          <p:cNvPr id="7188" name="Rectangle 170"/>
          <p:cNvSpPr>
            <a:spLocks noChangeArrowheads="1"/>
          </p:cNvSpPr>
          <p:nvPr/>
        </p:nvSpPr>
        <p:spPr bwMode="auto">
          <a:xfrm>
            <a:off x="2400300" y="1333500"/>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89" name="Text Box 171"/>
          <p:cNvSpPr txBox="1">
            <a:spLocks noChangeArrowheads="1"/>
          </p:cNvSpPr>
          <p:nvPr/>
        </p:nvSpPr>
        <p:spPr bwMode="auto">
          <a:xfrm>
            <a:off x="2857500" y="1181100"/>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8.1</a:t>
            </a:r>
            <a:r>
              <a:rPr kumimoji="0" lang="zh-CN" altLang="en-US" sz="1600">
                <a:solidFill>
                  <a:schemeClr val="tx2"/>
                </a:solidFill>
                <a:latin typeface="黑体" pitchFamily="49" charset="-122"/>
                <a:ea typeface="黑体" pitchFamily="49" charset="-122"/>
              </a:rPr>
              <a:t>、流的基本概念</a:t>
            </a:r>
            <a:endParaRPr lang="zh-CN" altLang="en-US" sz="1600">
              <a:solidFill>
                <a:schemeClr val="tx2"/>
              </a:solidFill>
              <a:latin typeface="黑体" pitchFamily="49" charset="-122"/>
              <a:ea typeface="黑体" pitchFamily="49" charset="-122"/>
            </a:endParaRPr>
          </a:p>
        </p:txBody>
      </p:sp>
      <p:sp>
        <p:nvSpPr>
          <p:cNvPr id="7190" name="Rectangle 122"/>
          <p:cNvSpPr>
            <a:spLocks noChangeArrowheads="1"/>
          </p:cNvSpPr>
          <p:nvPr/>
        </p:nvSpPr>
        <p:spPr bwMode="auto">
          <a:xfrm>
            <a:off x="3844925" y="2014538"/>
            <a:ext cx="42863" cy="869950"/>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91" name="Rectangle 180"/>
          <p:cNvSpPr>
            <a:spLocks noChangeArrowheads="1"/>
          </p:cNvSpPr>
          <p:nvPr/>
        </p:nvSpPr>
        <p:spPr bwMode="auto">
          <a:xfrm>
            <a:off x="2400300" y="17875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92" name="Text Box 181"/>
          <p:cNvSpPr txBox="1">
            <a:spLocks noChangeArrowheads="1"/>
          </p:cNvSpPr>
          <p:nvPr/>
        </p:nvSpPr>
        <p:spPr bwMode="auto">
          <a:xfrm>
            <a:off x="2857500" y="1635125"/>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8.2</a:t>
            </a:r>
            <a:r>
              <a:rPr kumimoji="0" lang="zh-CN" altLang="en-US" sz="1600">
                <a:solidFill>
                  <a:schemeClr val="tx2"/>
                </a:solidFill>
                <a:latin typeface="黑体" pitchFamily="49" charset="-122"/>
                <a:ea typeface="黑体" pitchFamily="49" charset="-122"/>
              </a:rPr>
              <a:t>、字节流</a:t>
            </a:r>
            <a:endParaRPr lang="zh-CN" altLang="en-US" sz="1600">
              <a:solidFill>
                <a:schemeClr val="tx2"/>
              </a:solidFill>
              <a:latin typeface="黑体" pitchFamily="49" charset="-122"/>
              <a:ea typeface="黑体" pitchFamily="49" charset="-122"/>
            </a:endParaRPr>
          </a:p>
        </p:txBody>
      </p:sp>
      <p:sp>
        <p:nvSpPr>
          <p:cNvPr id="7193" name="Rectangle 182"/>
          <p:cNvSpPr>
            <a:spLocks noChangeArrowheads="1"/>
          </p:cNvSpPr>
          <p:nvPr/>
        </p:nvSpPr>
        <p:spPr bwMode="auto">
          <a:xfrm>
            <a:off x="2398713" y="55673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94" name="Text Box 183"/>
          <p:cNvSpPr txBox="1">
            <a:spLocks noChangeArrowheads="1"/>
          </p:cNvSpPr>
          <p:nvPr/>
        </p:nvSpPr>
        <p:spPr bwMode="auto">
          <a:xfrm>
            <a:off x="2855913" y="54149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rgbClr val="A6A6A6"/>
                </a:solidFill>
                <a:latin typeface="黑体" pitchFamily="49" charset="-122"/>
                <a:ea typeface="黑体" pitchFamily="49" charset="-122"/>
              </a:rPr>
              <a:t> 8.5</a:t>
            </a:r>
            <a:r>
              <a:rPr kumimoji="0" lang="zh-CN" altLang="en-US" sz="1600">
                <a:solidFill>
                  <a:srgbClr val="A6A6A6"/>
                </a:solidFill>
                <a:latin typeface="黑体" pitchFamily="49" charset="-122"/>
                <a:ea typeface="黑体" pitchFamily="49" charset="-122"/>
              </a:rPr>
              <a:t>、对象序列化</a:t>
            </a:r>
          </a:p>
        </p:txBody>
      </p:sp>
      <p:sp>
        <p:nvSpPr>
          <p:cNvPr id="7195" name="Rectangle 184"/>
          <p:cNvSpPr>
            <a:spLocks noChangeArrowheads="1"/>
          </p:cNvSpPr>
          <p:nvPr/>
        </p:nvSpPr>
        <p:spPr bwMode="auto">
          <a:xfrm>
            <a:off x="2398713" y="60245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96" name="Text Box 185"/>
          <p:cNvSpPr txBox="1">
            <a:spLocks noChangeArrowheads="1"/>
          </p:cNvSpPr>
          <p:nvPr/>
        </p:nvSpPr>
        <p:spPr bwMode="auto">
          <a:xfrm>
            <a:off x="2855913" y="58721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rgbClr val="A6A6A6"/>
                </a:solidFill>
                <a:latin typeface="黑体" pitchFamily="49" charset="-122"/>
                <a:ea typeface="黑体" pitchFamily="49" charset="-122"/>
              </a:rPr>
              <a:t> 8.6</a:t>
            </a:r>
            <a:r>
              <a:rPr kumimoji="0" lang="zh-CN" altLang="en-US" sz="1600">
                <a:solidFill>
                  <a:srgbClr val="A6A6A6"/>
                </a:solidFill>
                <a:latin typeface="黑体" pitchFamily="49" charset="-122"/>
                <a:ea typeface="黑体" pitchFamily="49" charset="-122"/>
              </a:rPr>
              <a:t>、</a:t>
            </a:r>
            <a:r>
              <a:rPr kumimoji="0" lang="en-US" altLang="zh-CN" sz="1600">
                <a:solidFill>
                  <a:srgbClr val="A6A6A6"/>
                </a:solidFill>
                <a:latin typeface="黑体" pitchFamily="49" charset="-122"/>
                <a:ea typeface="黑体" pitchFamily="49" charset="-122"/>
              </a:rPr>
              <a:t>Java</a:t>
            </a:r>
            <a:r>
              <a:rPr kumimoji="0" lang="zh-CN" altLang="en-US" sz="1600">
                <a:solidFill>
                  <a:srgbClr val="A6A6A6"/>
                </a:solidFill>
                <a:latin typeface="黑体" pitchFamily="49" charset="-122"/>
                <a:ea typeface="黑体" pitchFamily="49" charset="-122"/>
              </a:rPr>
              <a:t>中的乱码问题</a:t>
            </a:r>
          </a:p>
        </p:txBody>
      </p:sp>
      <p:sp>
        <p:nvSpPr>
          <p:cNvPr id="7197" name="Rectangle 186"/>
          <p:cNvSpPr>
            <a:spLocks noChangeArrowheads="1"/>
          </p:cNvSpPr>
          <p:nvPr/>
        </p:nvSpPr>
        <p:spPr bwMode="auto">
          <a:xfrm>
            <a:off x="3857625" y="46196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7198" name="Text Box 187"/>
          <p:cNvSpPr txBox="1">
            <a:spLocks noChangeArrowheads="1"/>
          </p:cNvSpPr>
          <p:nvPr/>
        </p:nvSpPr>
        <p:spPr bwMode="auto">
          <a:xfrm>
            <a:off x="4202113" y="4479925"/>
            <a:ext cx="3892550"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8.3.4 </a:t>
            </a:r>
            <a:r>
              <a:rPr lang="zh-CN" altLang="en-US" sz="1600">
                <a:solidFill>
                  <a:schemeClr val="tx2"/>
                </a:solidFill>
                <a:latin typeface="黑体" pitchFamily="49" charset="-122"/>
                <a:ea typeface="黑体" pitchFamily="49" charset="-122"/>
              </a:rPr>
              <a:t>字节流和字符流的异同</a:t>
            </a:r>
          </a:p>
        </p:txBody>
      </p:sp>
      <p:sp>
        <p:nvSpPr>
          <p:cNvPr id="7199" name="Rectangle 169"/>
          <p:cNvSpPr>
            <a:spLocks noChangeArrowheads="1"/>
          </p:cNvSpPr>
          <p:nvPr/>
        </p:nvSpPr>
        <p:spPr bwMode="auto">
          <a:xfrm>
            <a:off x="3844925" y="3375025"/>
            <a:ext cx="42863" cy="1541463"/>
          </a:xfrm>
          <a:prstGeom prst="rect">
            <a:avLst/>
          </a:prstGeom>
          <a:solidFill>
            <a:srgbClr val="FFCC99"/>
          </a:solidFill>
          <a:ln w="9525">
            <a:solidFill>
              <a:srgbClr val="CC6600"/>
            </a:solidFill>
            <a:miter lim="800000"/>
            <a:headEnd/>
            <a:tailEnd/>
          </a:ln>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3857625" y="25622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370691" name="Rectangle 3"/>
          <p:cNvSpPr>
            <a:spLocks noGrp="1" noChangeArrowheads="1"/>
          </p:cNvSpPr>
          <p:nvPr>
            <p:ph type="title"/>
          </p:nvPr>
        </p:nvSpPr>
        <p:spPr>
          <a:xfrm>
            <a:off x="912813" y="122238"/>
            <a:ext cx="2609850" cy="457200"/>
          </a:xfrm>
        </p:spPr>
        <p:txBody>
          <a:bodyPr/>
          <a:lstStyle/>
          <a:p>
            <a:pPr eaLnBrk="1" hangingPunct="1"/>
            <a:r>
              <a:rPr lang="zh-CN" altLang="en-US"/>
              <a:t>本章小结</a:t>
            </a:r>
          </a:p>
        </p:txBody>
      </p:sp>
      <p:sp>
        <p:nvSpPr>
          <p:cNvPr id="35843" name="Rectangle 4"/>
          <p:cNvSpPr>
            <a:spLocks noChangeArrowheads="1"/>
          </p:cNvSpPr>
          <p:nvPr/>
        </p:nvSpPr>
        <p:spPr bwMode="auto">
          <a:xfrm>
            <a:off x="2398713" y="51085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44" name="Rectangle 5"/>
          <p:cNvSpPr>
            <a:spLocks noChangeArrowheads="1"/>
          </p:cNvSpPr>
          <p:nvPr/>
        </p:nvSpPr>
        <p:spPr bwMode="auto">
          <a:xfrm>
            <a:off x="3857625" y="2184400"/>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45" name="Text Box 6"/>
          <p:cNvSpPr txBox="1">
            <a:spLocks noChangeArrowheads="1"/>
          </p:cNvSpPr>
          <p:nvPr/>
        </p:nvSpPr>
        <p:spPr bwMode="auto">
          <a:xfrm flipH="1">
            <a:off x="1001713" y="2930525"/>
            <a:ext cx="457200" cy="1508125"/>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sp3d>
        </p:spPr>
        <p:txBody>
          <a:bodyPr>
            <a:flatTx/>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kumimoji="0" lang="zh-CN" altLang="en-US" sz="2200" b="1">
                <a:solidFill>
                  <a:schemeClr val="tx2"/>
                </a:solidFill>
                <a:latin typeface="楷体_GB2312" pitchFamily="49" charset="-122"/>
                <a:ea typeface="楷体_GB2312" pitchFamily="49" charset="-122"/>
              </a:rPr>
              <a:t>文件和流</a:t>
            </a:r>
          </a:p>
        </p:txBody>
      </p:sp>
      <p:sp>
        <p:nvSpPr>
          <p:cNvPr id="35846" name="Text Box 7"/>
          <p:cNvSpPr txBox="1">
            <a:spLocks noChangeArrowheads="1"/>
          </p:cNvSpPr>
          <p:nvPr/>
        </p:nvSpPr>
        <p:spPr bwMode="auto">
          <a:xfrm>
            <a:off x="4202113" y="2044700"/>
            <a:ext cx="3336925"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8.2.1 </a:t>
            </a:r>
            <a:r>
              <a:rPr lang="zh-CN" altLang="en-US" sz="1600">
                <a:solidFill>
                  <a:schemeClr val="tx2"/>
                </a:solidFill>
                <a:latin typeface="黑体" pitchFamily="49" charset="-122"/>
                <a:ea typeface="黑体" pitchFamily="49" charset="-122"/>
              </a:rPr>
              <a:t>输入字节流：</a:t>
            </a:r>
            <a:r>
              <a:rPr lang="en-US" altLang="zh-CN" sz="1600">
                <a:solidFill>
                  <a:schemeClr val="tx2"/>
                </a:solidFill>
                <a:latin typeface="黑体" pitchFamily="49" charset="-122"/>
                <a:ea typeface="黑体" pitchFamily="49" charset="-122"/>
              </a:rPr>
              <a:t>InputStream</a:t>
            </a:r>
          </a:p>
        </p:txBody>
      </p:sp>
      <p:sp>
        <p:nvSpPr>
          <p:cNvPr id="35847" name="Rectangle 8"/>
          <p:cNvSpPr>
            <a:spLocks noChangeArrowheads="1"/>
          </p:cNvSpPr>
          <p:nvPr/>
        </p:nvSpPr>
        <p:spPr bwMode="auto">
          <a:xfrm>
            <a:off x="2400300" y="3157538"/>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48" name="Text Box 9"/>
          <p:cNvSpPr txBox="1">
            <a:spLocks noChangeArrowheads="1"/>
          </p:cNvSpPr>
          <p:nvPr/>
        </p:nvSpPr>
        <p:spPr bwMode="auto">
          <a:xfrm>
            <a:off x="2857500" y="3005138"/>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8.3</a:t>
            </a:r>
            <a:r>
              <a:rPr kumimoji="0" lang="zh-CN" altLang="en-US" sz="1600">
                <a:solidFill>
                  <a:schemeClr val="tx2"/>
                </a:solidFill>
                <a:latin typeface="黑体" pitchFamily="49" charset="-122"/>
                <a:ea typeface="黑体" pitchFamily="49" charset="-122"/>
              </a:rPr>
              <a:t>、字符流</a:t>
            </a:r>
            <a:endParaRPr lang="zh-CN" altLang="en-US" sz="1600">
              <a:solidFill>
                <a:schemeClr val="tx2"/>
              </a:solidFill>
              <a:latin typeface="黑体" pitchFamily="49" charset="-122"/>
              <a:ea typeface="黑体" pitchFamily="49" charset="-122"/>
            </a:endParaRPr>
          </a:p>
        </p:txBody>
      </p:sp>
      <p:sp>
        <p:nvSpPr>
          <p:cNvPr id="35849" name="Text Box 10"/>
          <p:cNvSpPr txBox="1">
            <a:spLocks noChangeArrowheads="1"/>
          </p:cNvSpPr>
          <p:nvPr/>
        </p:nvSpPr>
        <p:spPr bwMode="auto">
          <a:xfrm>
            <a:off x="2855913" y="49561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8.4</a:t>
            </a:r>
            <a:r>
              <a:rPr kumimoji="0" lang="zh-CN" altLang="en-US" sz="1600">
                <a:solidFill>
                  <a:schemeClr val="tx2"/>
                </a:solidFill>
                <a:latin typeface="黑体" pitchFamily="49" charset="-122"/>
                <a:ea typeface="黑体" pitchFamily="49" charset="-122"/>
              </a:rPr>
              <a:t>、文件</a:t>
            </a:r>
          </a:p>
        </p:txBody>
      </p:sp>
      <p:sp>
        <p:nvSpPr>
          <p:cNvPr id="35850" name="Text Box 11"/>
          <p:cNvSpPr txBox="1">
            <a:spLocks noChangeArrowheads="1"/>
          </p:cNvSpPr>
          <p:nvPr/>
        </p:nvSpPr>
        <p:spPr bwMode="auto">
          <a:xfrm>
            <a:off x="4202113" y="2422525"/>
            <a:ext cx="3376612"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8.2.2 </a:t>
            </a:r>
            <a:r>
              <a:rPr lang="zh-CN" altLang="en-US" sz="1600">
                <a:solidFill>
                  <a:schemeClr val="tx2"/>
                </a:solidFill>
                <a:latin typeface="黑体" pitchFamily="49" charset="-122"/>
                <a:ea typeface="黑体" pitchFamily="49" charset="-122"/>
              </a:rPr>
              <a:t>输出字节流：</a:t>
            </a:r>
            <a:r>
              <a:rPr lang="en-US" altLang="zh-CN" sz="1600">
                <a:solidFill>
                  <a:schemeClr val="tx2"/>
                </a:solidFill>
                <a:latin typeface="黑体" pitchFamily="49" charset="-122"/>
                <a:ea typeface="黑体" pitchFamily="49" charset="-122"/>
              </a:rPr>
              <a:t>OutputStream</a:t>
            </a:r>
          </a:p>
        </p:txBody>
      </p:sp>
      <p:sp>
        <p:nvSpPr>
          <p:cNvPr id="35851" name="Rectangle 12"/>
          <p:cNvSpPr>
            <a:spLocks noChangeArrowheads="1"/>
          </p:cNvSpPr>
          <p:nvPr/>
        </p:nvSpPr>
        <p:spPr bwMode="auto">
          <a:xfrm>
            <a:off x="1458913" y="3646488"/>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35852" name="Rectangle 13"/>
          <p:cNvSpPr>
            <a:spLocks noChangeArrowheads="1"/>
          </p:cNvSpPr>
          <p:nvPr/>
        </p:nvSpPr>
        <p:spPr bwMode="auto">
          <a:xfrm>
            <a:off x="2324100" y="1081088"/>
            <a:ext cx="85725" cy="528478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35853" name="Rectangle 15"/>
          <p:cNvSpPr>
            <a:spLocks noChangeArrowheads="1"/>
          </p:cNvSpPr>
          <p:nvPr/>
        </p:nvSpPr>
        <p:spPr bwMode="auto">
          <a:xfrm>
            <a:off x="3857625" y="4284663"/>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54" name="Rectangle 16"/>
          <p:cNvSpPr>
            <a:spLocks noChangeArrowheads="1"/>
          </p:cNvSpPr>
          <p:nvPr/>
        </p:nvSpPr>
        <p:spPr bwMode="auto">
          <a:xfrm>
            <a:off x="3857625" y="39338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55" name="Rectangle 17"/>
          <p:cNvSpPr>
            <a:spLocks noChangeArrowheads="1"/>
          </p:cNvSpPr>
          <p:nvPr/>
        </p:nvSpPr>
        <p:spPr bwMode="auto">
          <a:xfrm>
            <a:off x="3857625" y="3556000"/>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56" name="Text Box 18"/>
          <p:cNvSpPr txBox="1">
            <a:spLocks noChangeArrowheads="1"/>
          </p:cNvSpPr>
          <p:nvPr/>
        </p:nvSpPr>
        <p:spPr bwMode="auto">
          <a:xfrm>
            <a:off x="4202113" y="3416300"/>
            <a:ext cx="3336925"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8.3.1 </a:t>
            </a:r>
            <a:r>
              <a:rPr lang="zh-CN" altLang="en-US" sz="1600">
                <a:solidFill>
                  <a:schemeClr val="tx2"/>
                </a:solidFill>
                <a:latin typeface="黑体" pitchFamily="49" charset="-122"/>
                <a:ea typeface="黑体" pitchFamily="49" charset="-122"/>
              </a:rPr>
              <a:t>输入字符流：</a:t>
            </a:r>
            <a:r>
              <a:rPr lang="en-US" altLang="zh-CN" sz="1600">
                <a:solidFill>
                  <a:schemeClr val="tx2"/>
                </a:solidFill>
                <a:latin typeface="黑体" pitchFamily="49" charset="-122"/>
                <a:ea typeface="黑体" pitchFamily="49" charset="-122"/>
              </a:rPr>
              <a:t>Reader</a:t>
            </a:r>
          </a:p>
        </p:txBody>
      </p:sp>
      <p:sp>
        <p:nvSpPr>
          <p:cNvPr id="35857" name="Text Box 19"/>
          <p:cNvSpPr txBox="1">
            <a:spLocks noChangeArrowheads="1"/>
          </p:cNvSpPr>
          <p:nvPr/>
        </p:nvSpPr>
        <p:spPr bwMode="auto">
          <a:xfrm>
            <a:off x="4202113" y="3794125"/>
            <a:ext cx="3376612"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8.3.2 </a:t>
            </a:r>
            <a:r>
              <a:rPr lang="zh-CN" altLang="en-US" sz="1600">
                <a:solidFill>
                  <a:schemeClr val="tx2"/>
                </a:solidFill>
                <a:latin typeface="黑体" pitchFamily="49" charset="-122"/>
                <a:ea typeface="黑体" pitchFamily="49" charset="-122"/>
              </a:rPr>
              <a:t>输出字符流：</a:t>
            </a:r>
            <a:r>
              <a:rPr lang="en-US" altLang="zh-CN" sz="1600">
                <a:solidFill>
                  <a:schemeClr val="tx2"/>
                </a:solidFill>
                <a:latin typeface="黑体" pitchFamily="49" charset="-122"/>
                <a:ea typeface="黑体" pitchFamily="49" charset="-122"/>
              </a:rPr>
              <a:t>Writer</a:t>
            </a:r>
          </a:p>
        </p:txBody>
      </p:sp>
      <p:sp>
        <p:nvSpPr>
          <p:cNvPr id="35858" name="Text Box 20"/>
          <p:cNvSpPr txBox="1">
            <a:spLocks noChangeArrowheads="1"/>
          </p:cNvSpPr>
          <p:nvPr/>
        </p:nvSpPr>
        <p:spPr bwMode="auto">
          <a:xfrm>
            <a:off x="4202113" y="4144963"/>
            <a:ext cx="3892550"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8.3.3 BufferedReader</a:t>
            </a:r>
            <a:r>
              <a:rPr lang="zh-CN" altLang="en-US" sz="1600">
                <a:solidFill>
                  <a:schemeClr val="tx2"/>
                </a:solidFill>
                <a:latin typeface="黑体" pitchFamily="49" charset="-122"/>
                <a:ea typeface="黑体" pitchFamily="49" charset="-122"/>
              </a:rPr>
              <a:t>和</a:t>
            </a:r>
            <a:r>
              <a:rPr lang="en-US" altLang="zh-CN" sz="1600">
                <a:solidFill>
                  <a:schemeClr val="tx2"/>
                </a:solidFill>
                <a:latin typeface="黑体" pitchFamily="49" charset="-122"/>
                <a:ea typeface="黑体" pitchFamily="49" charset="-122"/>
              </a:rPr>
              <a:t>BufferedWriter</a:t>
            </a:r>
          </a:p>
        </p:txBody>
      </p:sp>
      <p:sp>
        <p:nvSpPr>
          <p:cNvPr id="35859" name="Rectangle 21"/>
          <p:cNvSpPr>
            <a:spLocks noChangeArrowheads="1"/>
          </p:cNvSpPr>
          <p:nvPr/>
        </p:nvSpPr>
        <p:spPr bwMode="auto">
          <a:xfrm>
            <a:off x="2400300" y="1333500"/>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60" name="Text Box 22"/>
          <p:cNvSpPr txBox="1">
            <a:spLocks noChangeArrowheads="1"/>
          </p:cNvSpPr>
          <p:nvPr/>
        </p:nvSpPr>
        <p:spPr bwMode="auto">
          <a:xfrm>
            <a:off x="2857500" y="1181100"/>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8.1</a:t>
            </a:r>
            <a:r>
              <a:rPr kumimoji="0" lang="zh-CN" altLang="en-US" sz="1600">
                <a:solidFill>
                  <a:schemeClr val="tx2"/>
                </a:solidFill>
                <a:latin typeface="黑体" pitchFamily="49" charset="-122"/>
                <a:ea typeface="黑体" pitchFamily="49" charset="-122"/>
              </a:rPr>
              <a:t>、流的基本概念</a:t>
            </a:r>
            <a:endParaRPr lang="zh-CN" altLang="en-US" sz="1600">
              <a:solidFill>
                <a:schemeClr val="tx2"/>
              </a:solidFill>
              <a:latin typeface="黑体" pitchFamily="49" charset="-122"/>
              <a:ea typeface="黑体" pitchFamily="49" charset="-122"/>
            </a:endParaRPr>
          </a:p>
        </p:txBody>
      </p:sp>
      <p:sp>
        <p:nvSpPr>
          <p:cNvPr id="35861" name="Rectangle 23"/>
          <p:cNvSpPr>
            <a:spLocks noChangeArrowheads="1"/>
          </p:cNvSpPr>
          <p:nvPr/>
        </p:nvSpPr>
        <p:spPr bwMode="auto">
          <a:xfrm>
            <a:off x="3844925" y="2014538"/>
            <a:ext cx="42863" cy="869950"/>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62" name="Rectangle 24"/>
          <p:cNvSpPr>
            <a:spLocks noChangeArrowheads="1"/>
          </p:cNvSpPr>
          <p:nvPr/>
        </p:nvSpPr>
        <p:spPr bwMode="auto">
          <a:xfrm>
            <a:off x="2400300" y="17875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63" name="Text Box 25"/>
          <p:cNvSpPr txBox="1">
            <a:spLocks noChangeArrowheads="1"/>
          </p:cNvSpPr>
          <p:nvPr/>
        </p:nvSpPr>
        <p:spPr bwMode="auto">
          <a:xfrm>
            <a:off x="2857500" y="1635125"/>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8.2</a:t>
            </a:r>
            <a:r>
              <a:rPr kumimoji="0" lang="zh-CN" altLang="en-US" sz="1600">
                <a:solidFill>
                  <a:schemeClr val="tx2"/>
                </a:solidFill>
                <a:latin typeface="黑体" pitchFamily="49" charset="-122"/>
                <a:ea typeface="黑体" pitchFamily="49" charset="-122"/>
              </a:rPr>
              <a:t>、字节流</a:t>
            </a:r>
            <a:endParaRPr lang="zh-CN" altLang="en-US" sz="1600">
              <a:solidFill>
                <a:schemeClr val="tx2"/>
              </a:solidFill>
              <a:latin typeface="黑体" pitchFamily="49" charset="-122"/>
              <a:ea typeface="黑体" pitchFamily="49" charset="-122"/>
            </a:endParaRPr>
          </a:p>
        </p:txBody>
      </p:sp>
      <p:sp>
        <p:nvSpPr>
          <p:cNvPr id="35864" name="Rectangle 26"/>
          <p:cNvSpPr>
            <a:spLocks noChangeArrowheads="1"/>
          </p:cNvSpPr>
          <p:nvPr/>
        </p:nvSpPr>
        <p:spPr bwMode="auto">
          <a:xfrm>
            <a:off x="2398713" y="55673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65" name="Text Box 27"/>
          <p:cNvSpPr txBox="1">
            <a:spLocks noChangeArrowheads="1"/>
          </p:cNvSpPr>
          <p:nvPr/>
        </p:nvSpPr>
        <p:spPr bwMode="auto">
          <a:xfrm>
            <a:off x="2855913" y="54149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8.5</a:t>
            </a:r>
            <a:r>
              <a:rPr kumimoji="0" lang="zh-CN" altLang="en-US" sz="1600">
                <a:solidFill>
                  <a:schemeClr val="tx2"/>
                </a:solidFill>
                <a:latin typeface="黑体" pitchFamily="49" charset="-122"/>
                <a:ea typeface="黑体" pitchFamily="49" charset="-122"/>
              </a:rPr>
              <a:t>、对象序列化</a:t>
            </a:r>
          </a:p>
        </p:txBody>
      </p:sp>
      <p:sp>
        <p:nvSpPr>
          <p:cNvPr id="35866" name="Rectangle 28"/>
          <p:cNvSpPr>
            <a:spLocks noChangeArrowheads="1"/>
          </p:cNvSpPr>
          <p:nvPr/>
        </p:nvSpPr>
        <p:spPr bwMode="auto">
          <a:xfrm>
            <a:off x="2398713" y="60245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67" name="Text Box 29"/>
          <p:cNvSpPr txBox="1">
            <a:spLocks noChangeArrowheads="1"/>
          </p:cNvSpPr>
          <p:nvPr/>
        </p:nvSpPr>
        <p:spPr bwMode="auto">
          <a:xfrm>
            <a:off x="2855913" y="58721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8.6</a:t>
            </a:r>
            <a:r>
              <a:rPr kumimoji="0" lang="zh-CN" altLang="en-US" sz="1600">
                <a:solidFill>
                  <a:schemeClr val="tx2"/>
                </a:solidFill>
                <a:latin typeface="黑体" pitchFamily="49" charset="-122"/>
                <a:ea typeface="黑体" pitchFamily="49" charset="-122"/>
              </a:rPr>
              <a:t>、</a:t>
            </a:r>
            <a:r>
              <a:rPr kumimoji="0" lang="en-US" altLang="zh-CN" sz="1600">
                <a:solidFill>
                  <a:schemeClr val="tx2"/>
                </a:solidFill>
                <a:latin typeface="黑体" pitchFamily="49" charset="-122"/>
                <a:ea typeface="黑体" pitchFamily="49" charset="-122"/>
              </a:rPr>
              <a:t>Java</a:t>
            </a:r>
            <a:r>
              <a:rPr kumimoji="0" lang="zh-CN" altLang="en-US" sz="1600">
                <a:solidFill>
                  <a:schemeClr val="tx2"/>
                </a:solidFill>
                <a:latin typeface="黑体" pitchFamily="49" charset="-122"/>
                <a:ea typeface="黑体" pitchFamily="49" charset="-122"/>
              </a:rPr>
              <a:t>中的乱码问题</a:t>
            </a:r>
          </a:p>
        </p:txBody>
      </p:sp>
      <p:sp>
        <p:nvSpPr>
          <p:cNvPr id="35868" name="Rectangle 30"/>
          <p:cNvSpPr>
            <a:spLocks noChangeArrowheads="1"/>
          </p:cNvSpPr>
          <p:nvPr/>
        </p:nvSpPr>
        <p:spPr bwMode="auto">
          <a:xfrm>
            <a:off x="3857625" y="46196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35869" name="Text Box 31"/>
          <p:cNvSpPr txBox="1">
            <a:spLocks noChangeArrowheads="1"/>
          </p:cNvSpPr>
          <p:nvPr/>
        </p:nvSpPr>
        <p:spPr bwMode="auto">
          <a:xfrm>
            <a:off x="4202113" y="4479925"/>
            <a:ext cx="3892550"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8.3.4 </a:t>
            </a:r>
            <a:r>
              <a:rPr lang="zh-CN" altLang="en-US" sz="1600">
                <a:solidFill>
                  <a:schemeClr val="tx2"/>
                </a:solidFill>
                <a:latin typeface="黑体" pitchFamily="49" charset="-122"/>
                <a:ea typeface="黑体" pitchFamily="49" charset="-122"/>
              </a:rPr>
              <a:t>字节流和字符流的异同</a:t>
            </a:r>
          </a:p>
        </p:txBody>
      </p:sp>
      <p:sp>
        <p:nvSpPr>
          <p:cNvPr id="35870" name="Rectangle 32"/>
          <p:cNvSpPr>
            <a:spLocks noChangeArrowheads="1"/>
          </p:cNvSpPr>
          <p:nvPr/>
        </p:nvSpPr>
        <p:spPr bwMode="auto">
          <a:xfrm>
            <a:off x="3844925" y="3375025"/>
            <a:ext cx="42863" cy="1541463"/>
          </a:xfrm>
          <a:prstGeom prst="rect">
            <a:avLst/>
          </a:prstGeom>
          <a:solidFill>
            <a:srgbClr val="FFCC99"/>
          </a:solidFill>
          <a:ln w="9525">
            <a:solidFill>
              <a:srgbClr val="CC6600"/>
            </a:solidFill>
            <a:miter lim="800000"/>
            <a:headEnd/>
            <a:tailEnd/>
          </a:ln>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85800" y="88900"/>
            <a:ext cx="7772400" cy="457200"/>
          </a:xfrm>
        </p:spPr>
        <p:txBody>
          <a:bodyPr/>
          <a:lstStyle/>
          <a:p>
            <a:pPr eaLnBrk="1" hangingPunct="1">
              <a:defRPr/>
            </a:pPr>
            <a:r>
              <a:rPr lang="en-US" altLang="zh-CN">
                <a:cs typeface="+mj-cs"/>
              </a:rPr>
              <a:t>8.1</a:t>
            </a:r>
            <a:r>
              <a:rPr lang="zh-CN" altLang="en-US">
                <a:cs typeface="+mj-cs"/>
              </a:rPr>
              <a:t>、流的基本概念</a:t>
            </a:r>
          </a:p>
        </p:txBody>
      </p:sp>
      <p:sp>
        <p:nvSpPr>
          <p:cNvPr id="8194" name="Rectangle 6"/>
          <p:cNvSpPr>
            <a:spLocks noChangeArrowheads="1"/>
          </p:cNvSpPr>
          <p:nvPr/>
        </p:nvSpPr>
        <p:spPr bwMode="auto">
          <a:xfrm>
            <a:off x="0" y="1090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8195" name="Object 5"/>
          <p:cNvGraphicFramePr>
            <a:graphicFrameLocks noChangeAspect="1"/>
          </p:cNvGraphicFramePr>
          <p:nvPr/>
        </p:nvGraphicFramePr>
        <p:xfrm>
          <a:off x="6264275" y="0"/>
          <a:ext cx="2879725" cy="2603500"/>
        </p:xfrm>
        <a:graphic>
          <a:graphicData uri="http://schemas.openxmlformats.org/presentationml/2006/ole">
            <mc:AlternateContent xmlns:mc="http://schemas.openxmlformats.org/markup-compatibility/2006">
              <mc:Choice xmlns:v="urn:schemas-microsoft-com:vml" Requires="v">
                <p:oleObj name="Visio" r:id="rId2" imgW="5181600" imgH="4686300" progId="Visio.Drawing.11">
                  <p:embed/>
                </p:oleObj>
              </mc:Choice>
              <mc:Fallback>
                <p:oleObj name="Visio" r:id="rId2" imgW="5181600" imgH="4686300"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275" y="0"/>
                        <a:ext cx="287972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6" name="矩形 4"/>
          <p:cNvSpPr>
            <a:spLocks noChangeArrowheads="1"/>
          </p:cNvSpPr>
          <p:nvPr/>
        </p:nvSpPr>
        <p:spPr bwMode="auto">
          <a:xfrm>
            <a:off x="354013" y="1058863"/>
            <a:ext cx="7064375"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p"/>
            </a:pPr>
            <a:r>
              <a:rPr lang="zh-CN" altLang="en-US"/>
              <a:t>数据流：</a:t>
            </a:r>
            <a:r>
              <a:rPr lang="zh-CN" altLang="en-US" b="1"/>
              <a:t>从源到目的的字节的有序序列，包括输入流和输出流</a:t>
            </a:r>
            <a:endParaRPr lang="en-US" altLang="zh-CN"/>
          </a:p>
          <a:p>
            <a:pPr>
              <a:buFont typeface="Wingdings" pitchFamily="2" charset="2"/>
              <a:buChar char="p"/>
            </a:pPr>
            <a:r>
              <a:rPr lang="zh-CN" altLang="en-US"/>
              <a:t>标准输入输出</a:t>
            </a:r>
            <a:endParaRPr lang="en-US" altLang="zh-CN"/>
          </a:p>
          <a:p>
            <a:pPr>
              <a:buFont typeface="Wingdings" pitchFamily="2" charset="2"/>
              <a:buChar char="l"/>
            </a:pPr>
            <a:r>
              <a:rPr lang="en-US" altLang="zh-CN">
                <a:solidFill>
                  <a:srgbClr val="0000FF"/>
                </a:solidFill>
              </a:rPr>
              <a:t>System.in</a:t>
            </a:r>
            <a:r>
              <a:rPr lang="zh-CN" altLang="en-US"/>
              <a:t>是字节输入流</a:t>
            </a:r>
            <a:r>
              <a:rPr lang="en-US" altLang="zh-CN"/>
              <a:t>InputStream</a:t>
            </a:r>
            <a:r>
              <a:rPr lang="zh-CN" altLang="en-US"/>
              <a:t>类的一个对象，其中有</a:t>
            </a:r>
            <a:r>
              <a:rPr lang="en-US" altLang="zh-CN"/>
              <a:t>read</a:t>
            </a:r>
            <a:r>
              <a:rPr lang="zh-CN" altLang="en-US"/>
              <a:t>方法从键盘读入数据：</a:t>
            </a:r>
          </a:p>
          <a:p>
            <a:pPr>
              <a:buFont typeface="Wingdings" pitchFamily="2" charset="2"/>
              <a:buNone/>
            </a:pPr>
            <a:r>
              <a:rPr lang="zh-CN" altLang="en-US"/>
              <a:t>    </a:t>
            </a:r>
            <a:r>
              <a:rPr lang="en-US" altLang="zh-CN"/>
              <a:t>public int read() throws IOException</a:t>
            </a:r>
          </a:p>
          <a:p>
            <a:pPr>
              <a:buFont typeface="Wingdings" pitchFamily="2" charset="2"/>
              <a:buNone/>
            </a:pPr>
            <a:r>
              <a:rPr lang="en-US" altLang="zh-CN"/>
              <a:t>    public int read(byte[ ] b) throws IOException</a:t>
            </a:r>
          </a:p>
          <a:p>
            <a:pPr>
              <a:buFont typeface="Wingdings" pitchFamily="2" charset="2"/>
              <a:buNone/>
            </a:pPr>
            <a:endParaRPr lang="en-US" altLang="zh-CN" sz="1200"/>
          </a:p>
          <a:p>
            <a:pPr>
              <a:buFont typeface="Wingdings" pitchFamily="2" charset="2"/>
              <a:buChar char="l"/>
            </a:pPr>
            <a:r>
              <a:rPr lang="en-US" altLang="zh-CN">
                <a:solidFill>
                  <a:srgbClr val="0000FF"/>
                </a:solidFill>
              </a:rPr>
              <a:t>System.out</a:t>
            </a:r>
            <a:r>
              <a:rPr lang="zh-CN" altLang="en-US"/>
              <a:t>是流</a:t>
            </a:r>
            <a:r>
              <a:rPr lang="en-US" altLang="zh-CN"/>
              <a:t>PrintStream</a:t>
            </a:r>
            <a:r>
              <a:rPr lang="zh-CN" altLang="en-US"/>
              <a:t>类的一个对象，其中</a:t>
            </a:r>
            <a:r>
              <a:rPr lang="en-US" altLang="zh-CN"/>
              <a:t>print</a:t>
            </a:r>
            <a:r>
              <a:rPr lang="zh-CN" altLang="en-US"/>
              <a:t>和</a:t>
            </a:r>
            <a:r>
              <a:rPr lang="en-US" altLang="zh-CN"/>
              <a:t>println</a:t>
            </a:r>
            <a:r>
              <a:rPr lang="zh-CN" altLang="en-US"/>
              <a:t>方法向屏幕输出数据。</a:t>
            </a:r>
          </a:p>
          <a:p>
            <a:pPr>
              <a:buFont typeface="Wingdings" pitchFamily="2" charset="2"/>
              <a:buChar char="l"/>
            </a:pPr>
            <a:endParaRPr lang="zh-CN" altLang="en-US" sz="1200"/>
          </a:p>
          <a:p>
            <a:pPr>
              <a:buFont typeface="Wingdings" pitchFamily="2" charset="2"/>
              <a:buChar char="l"/>
            </a:pPr>
            <a:r>
              <a:rPr lang="en-US" altLang="zh-CN">
                <a:solidFill>
                  <a:srgbClr val="0000FF"/>
                </a:solidFill>
              </a:rPr>
              <a:t>System.err</a:t>
            </a:r>
            <a:r>
              <a:rPr lang="zh-CN" altLang="en-US"/>
              <a:t>是流</a:t>
            </a:r>
            <a:r>
              <a:rPr lang="en-US" altLang="zh-CN"/>
              <a:t>PrintStream</a:t>
            </a:r>
            <a:r>
              <a:rPr lang="zh-CN" altLang="en-US"/>
              <a:t>类的一个对象，用于向屏幕输出错误信息。</a:t>
            </a:r>
          </a:p>
          <a:p>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85800" y="88900"/>
            <a:ext cx="7772400" cy="457200"/>
          </a:xfrm>
        </p:spPr>
        <p:txBody>
          <a:bodyPr/>
          <a:lstStyle/>
          <a:p>
            <a:pPr eaLnBrk="1" hangingPunct="1"/>
            <a:r>
              <a:rPr lang="en-US" altLang="zh-CN"/>
              <a:t>8.2</a:t>
            </a:r>
            <a:r>
              <a:rPr lang="zh-CN" altLang="en-US"/>
              <a:t>、字节流</a:t>
            </a:r>
          </a:p>
        </p:txBody>
      </p:sp>
      <p:sp>
        <p:nvSpPr>
          <p:cNvPr id="9218" name="Rectangle 88"/>
          <p:cNvSpPr>
            <a:spLocks noChangeArrowheads="1"/>
          </p:cNvSpPr>
          <p:nvPr/>
        </p:nvSpPr>
        <p:spPr bwMode="auto">
          <a:xfrm>
            <a:off x="0" y="1695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9219" name="Object 87"/>
          <p:cNvGraphicFramePr>
            <a:graphicFrameLocks noChangeAspect="1"/>
          </p:cNvGraphicFramePr>
          <p:nvPr/>
        </p:nvGraphicFramePr>
        <p:xfrm>
          <a:off x="2054225" y="825500"/>
          <a:ext cx="4637088" cy="5651500"/>
        </p:xfrm>
        <a:graphic>
          <a:graphicData uri="http://schemas.openxmlformats.org/presentationml/2006/ole">
            <mc:AlternateContent xmlns:mc="http://schemas.openxmlformats.org/markup-compatibility/2006">
              <mc:Choice xmlns:v="urn:schemas-microsoft-com:vml" Requires="v">
                <p:oleObj name="Visio" r:id="rId2" imgW="2755900" imgH="3479800" progId="Visio.Drawing.11">
                  <p:embed/>
                </p:oleObj>
              </mc:Choice>
              <mc:Fallback>
                <p:oleObj name="Visio" r:id="rId2" imgW="2755900" imgH="3479800" progId="Visio.Drawing.11">
                  <p:embed/>
                  <p:pic>
                    <p:nvPicPr>
                      <p:cNvPr id="0" name="Object 87"/>
                      <p:cNvPicPr>
                        <a:picLocks noChangeAspect="1" noChangeArrowheads="1"/>
                      </p:cNvPicPr>
                      <p:nvPr/>
                    </p:nvPicPr>
                    <p:blipFill>
                      <a:blip r:embed="rId3">
                        <a:extLst>
                          <a:ext uri="{28A0092B-C50C-407E-A947-70E740481C1C}">
                            <a14:useLocalDpi xmlns:a14="http://schemas.microsoft.com/office/drawing/2010/main" val="0"/>
                          </a:ext>
                        </a:extLst>
                      </a:blip>
                      <a:srcRect t="1593" b="1991"/>
                      <a:stretch>
                        <a:fillRect/>
                      </a:stretch>
                    </p:blipFill>
                    <p:spPr bwMode="auto">
                      <a:xfrm>
                        <a:off x="2054225" y="825500"/>
                        <a:ext cx="4637088" cy="565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700088" y="0"/>
            <a:ext cx="7772400" cy="457200"/>
          </a:xfrm>
        </p:spPr>
        <p:txBody>
          <a:bodyPr/>
          <a:lstStyle/>
          <a:p>
            <a:pPr eaLnBrk="1" hangingPunct="1"/>
            <a:r>
              <a:rPr lang="en-US" altLang="zh-CN"/>
              <a:t>8.2</a:t>
            </a:r>
            <a:r>
              <a:rPr lang="zh-CN" altLang="en-US"/>
              <a:t>、字节流</a:t>
            </a:r>
          </a:p>
        </p:txBody>
      </p:sp>
      <p:sp>
        <p:nvSpPr>
          <p:cNvPr id="10242" name="Text Box 5"/>
          <p:cNvSpPr txBox="1">
            <a:spLocks noChangeArrowheads="1"/>
          </p:cNvSpPr>
          <p:nvPr/>
        </p:nvSpPr>
        <p:spPr bwMode="auto">
          <a:xfrm>
            <a:off x="641350" y="973138"/>
            <a:ext cx="491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pPr>
            <a:r>
              <a:rPr lang="zh-CN" altLang="en-US" sz="2800">
                <a:ea typeface="黑体" pitchFamily="49" charset="-122"/>
              </a:rPr>
              <a:t>输入字节流：</a:t>
            </a:r>
            <a:r>
              <a:rPr lang="en-US" altLang="zh-CN" sz="2800">
                <a:ea typeface="黑体" pitchFamily="49" charset="-122"/>
              </a:rPr>
              <a:t>InputStream</a:t>
            </a:r>
          </a:p>
        </p:txBody>
      </p:sp>
      <p:graphicFrame>
        <p:nvGraphicFramePr>
          <p:cNvPr id="301195" name="Group 139"/>
          <p:cNvGraphicFramePr>
            <a:graphicFrameLocks noGrp="1"/>
          </p:cNvGraphicFramePr>
          <p:nvPr>
            <p:ph idx="1"/>
          </p:nvPr>
        </p:nvGraphicFramePr>
        <p:xfrm>
          <a:off x="263525" y="1758950"/>
          <a:ext cx="8710613" cy="4214117"/>
        </p:xfrm>
        <a:graphic>
          <a:graphicData uri="http://schemas.openxmlformats.org/drawingml/2006/table">
            <a:tbl>
              <a:tblPr/>
              <a:tblGrid>
                <a:gridCol w="4132263">
                  <a:extLst>
                    <a:ext uri="{9D8B030D-6E8A-4147-A177-3AD203B41FA5}">
                      <a16:colId xmlns:a16="http://schemas.microsoft.com/office/drawing/2014/main" val="20000"/>
                    </a:ext>
                  </a:extLst>
                </a:gridCol>
                <a:gridCol w="4578350">
                  <a:extLst>
                    <a:ext uri="{9D8B030D-6E8A-4147-A177-3AD203B41FA5}">
                      <a16:colId xmlns:a16="http://schemas.microsoft.com/office/drawing/2014/main" val="20001"/>
                    </a:ext>
                  </a:extLst>
                </a:gridCol>
              </a:tblGrid>
              <a:tr h="5413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InputStream</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类常用的</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42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方法定义</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功能说明</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abstract int read()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读一个字节并按</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类型返回</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read(byte[] b)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将数据读入</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byte[], </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返回实际读取的字节数</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862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 read(byte[] b, int off, int len)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读取最多 </a:t>
                      </a:r>
                      <a:r>
                        <a:rPr kumimoji="1" lang="en-US" altLang="zh-CN" sz="1800" b="0" i="0" u="none" strike="noStrike" cap="none" normalizeH="0" baseline="0">
                          <a:ln>
                            <a:noFill/>
                          </a:ln>
                          <a:solidFill>
                            <a:schemeClr val="tx1"/>
                          </a:solidFill>
                          <a:effectLst/>
                          <a:latin typeface="Arial Unicode MS" pitchFamily="34" charset="-122"/>
                          <a:ea typeface="宋体" pitchFamily="2" charset="-122"/>
                        </a:rPr>
                        <a:t>len</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个字节到数组</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中，返回实际读取数量</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42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 long skip(long n)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跳过</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个字节</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41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 void close()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关闭输入流并释放与该流有关联的系统资源</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700088" y="0"/>
            <a:ext cx="7772400" cy="457200"/>
          </a:xfrm>
        </p:spPr>
        <p:txBody>
          <a:bodyPr/>
          <a:lstStyle/>
          <a:p>
            <a:pPr eaLnBrk="1" hangingPunct="1"/>
            <a:r>
              <a:rPr lang="en-US" altLang="zh-CN"/>
              <a:t>8.2</a:t>
            </a:r>
            <a:r>
              <a:rPr lang="zh-CN" altLang="en-US"/>
              <a:t>、字节流</a:t>
            </a:r>
          </a:p>
        </p:txBody>
      </p:sp>
      <p:sp>
        <p:nvSpPr>
          <p:cNvPr id="11266" name="Text Box 3"/>
          <p:cNvSpPr txBox="1">
            <a:spLocks noChangeArrowheads="1"/>
          </p:cNvSpPr>
          <p:nvPr/>
        </p:nvSpPr>
        <p:spPr bwMode="auto">
          <a:xfrm>
            <a:off x="641350" y="973138"/>
            <a:ext cx="491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0" hangingPunct="0">
              <a:buClr>
                <a:srgbClr val="00FF00"/>
              </a:buClr>
              <a:buFont typeface="Wingdings" pitchFamily="2" charset="2"/>
              <a:buChar char="v"/>
            </a:pPr>
            <a:r>
              <a:rPr lang="zh-CN" altLang="en-US" sz="2800">
                <a:ea typeface="黑体" pitchFamily="49" charset="-122"/>
              </a:rPr>
              <a:t>输出字节流：</a:t>
            </a:r>
            <a:r>
              <a:rPr lang="en-US" altLang="zh-CN" sz="2800">
                <a:ea typeface="黑体" pitchFamily="49" charset="-122"/>
              </a:rPr>
              <a:t>OutputStream</a:t>
            </a:r>
          </a:p>
        </p:txBody>
      </p:sp>
      <p:graphicFrame>
        <p:nvGraphicFramePr>
          <p:cNvPr id="304241" name="Group 113"/>
          <p:cNvGraphicFramePr>
            <a:graphicFrameLocks noGrp="1"/>
          </p:cNvGraphicFramePr>
          <p:nvPr>
            <p:ph idx="1"/>
          </p:nvPr>
        </p:nvGraphicFramePr>
        <p:xfrm>
          <a:off x="609600" y="1524000"/>
          <a:ext cx="7772400" cy="4327719"/>
        </p:xfrm>
        <a:graphic>
          <a:graphicData uri="http://schemas.openxmlformats.org/drawingml/2006/table">
            <a:tbl>
              <a:tblPr/>
              <a:tblGrid>
                <a:gridCol w="4500563">
                  <a:extLst>
                    <a:ext uri="{9D8B030D-6E8A-4147-A177-3AD203B41FA5}">
                      <a16:colId xmlns:a16="http://schemas.microsoft.com/office/drawing/2014/main" val="20000"/>
                    </a:ext>
                  </a:extLst>
                </a:gridCol>
                <a:gridCol w="3271837">
                  <a:extLst>
                    <a:ext uri="{9D8B030D-6E8A-4147-A177-3AD203B41FA5}">
                      <a16:colId xmlns:a16="http://schemas.microsoft.com/office/drawing/2014/main" val="20001"/>
                    </a:ext>
                  </a:extLst>
                </a:gridCol>
              </a:tblGrid>
              <a:tr h="55721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OutputStream</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类常用的</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public</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57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方法定义</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功能说明</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85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abstract void write(int b)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将一个字节</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输出，根据</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java</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规定，实际输出的是参数</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的低</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位，其余</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24</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个高位将被忽略。例如，若</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b=825373492</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，即十六进制</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0x31323334</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，则只输出低</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位即</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0x34</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，即最后输出为字符</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horzOverflow="overflow">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void write(byte[] b)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将数组</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逐字节输出</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void write(byte[] b, int off, int len) </a:t>
                      </a:r>
                      <a:r>
                        <a:rPr kumimoji="1" lang="en-US" altLang="zh-CN" sz="1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throws</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IOException</a:t>
                      </a:r>
                      <a:endParaRPr kumimoji="1" lang="en-US" altLang="zh-CN"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将数组</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中从</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off</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开始的</a:t>
                      </a:r>
                      <a:r>
                        <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len</a:t>
                      </a: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个字节输出</a:t>
                      </a:r>
                      <a:endParaRPr kumimoji="1" lang="zh-CN" altLang="en-US" sz="4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700088" y="0"/>
            <a:ext cx="7772400" cy="457200"/>
          </a:xfrm>
        </p:spPr>
        <p:txBody>
          <a:bodyPr/>
          <a:lstStyle/>
          <a:p>
            <a:pPr eaLnBrk="1" hangingPunct="1"/>
            <a:r>
              <a:rPr lang="en-US" altLang="zh-CN"/>
              <a:t>8.2</a:t>
            </a:r>
            <a:r>
              <a:rPr lang="zh-CN" altLang="en-US"/>
              <a:t>、字节流</a:t>
            </a:r>
          </a:p>
        </p:txBody>
      </p:sp>
      <p:sp>
        <p:nvSpPr>
          <p:cNvPr id="12290" name="Rectangle 31"/>
          <p:cNvSpPr>
            <a:spLocks noChangeArrowheads="1"/>
          </p:cNvSpPr>
          <p:nvPr/>
        </p:nvSpPr>
        <p:spPr bwMode="auto">
          <a:xfrm>
            <a:off x="623888" y="822325"/>
            <a:ext cx="8040687"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Char char="p"/>
            </a:pPr>
            <a:r>
              <a:rPr lang="zh-CN" altLang="en-US" sz="2000" b="1"/>
              <a:t>复制任意类型文件的通用方法</a:t>
            </a:r>
            <a:endParaRPr lang="en-US" altLang="zh-CN" sz="2000" b="1"/>
          </a:p>
          <a:p>
            <a:r>
              <a:rPr lang="en-US" altLang="zh-CN" sz="1400"/>
              <a:t>/*</a:t>
            </a:r>
            <a:r>
              <a:rPr lang="zh-CN" altLang="en-US" sz="1400" b="1">
                <a:solidFill>
                  <a:srgbClr val="FF0000"/>
                </a:solidFill>
              </a:rPr>
              <a:t>例</a:t>
            </a:r>
            <a:r>
              <a:rPr lang="en-US" altLang="zh-CN" sz="1400" b="1">
                <a:solidFill>
                  <a:srgbClr val="FF0000"/>
                </a:solidFill>
              </a:rPr>
              <a:t>1</a:t>
            </a:r>
            <a:r>
              <a:rPr lang="zh-CN" altLang="en-US" sz="1400"/>
              <a:t>：以下示例用于说明如何利用</a:t>
            </a:r>
            <a:r>
              <a:rPr lang="en-US" altLang="zh-CN" sz="1400" b="1">
                <a:solidFill>
                  <a:srgbClr val="FF0000"/>
                </a:solidFill>
              </a:rPr>
              <a:t>FileInputStream</a:t>
            </a:r>
            <a:r>
              <a:rPr lang="zh-CN" altLang="en-US" sz="1400" b="1">
                <a:solidFill>
                  <a:srgbClr val="FF0000"/>
                </a:solidFill>
              </a:rPr>
              <a:t>和</a:t>
            </a:r>
            <a:r>
              <a:rPr lang="en-US" altLang="zh-CN" sz="1400"/>
              <a:t>FileOutputStream</a:t>
            </a:r>
            <a:r>
              <a:rPr lang="zh-CN" altLang="en-US" sz="1400"/>
              <a:t>进行文件复制*</a:t>
            </a:r>
            <a:r>
              <a:rPr lang="en-US" altLang="zh-CN" sz="1400"/>
              <a:t>/</a:t>
            </a:r>
          </a:p>
          <a:p>
            <a:r>
              <a:rPr lang="en-US" altLang="zh-CN" sz="1400"/>
              <a:t>import java.io.*;</a:t>
            </a:r>
          </a:p>
          <a:p>
            <a:r>
              <a:rPr lang="en-US" altLang="zh-CN" sz="1400"/>
              <a:t>public class TestFileCopy{</a:t>
            </a:r>
          </a:p>
          <a:p>
            <a:pPr lvl="1"/>
            <a:r>
              <a:rPr lang="en-US" altLang="zh-CN" sz="1400"/>
              <a:t>public static void main(String args[]){</a:t>
            </a:r>
          </a:p>
          <a:p>
            <a:pPr lvl="2"/>
            <a:r>
              <a:rPr lang="en-US" altLang="zh-CN" sz="1400"/>
              <a:t>try{</a:t>
            </a:r>
          </a:p>
          <a:p>
            <a:pPr lvl="3"/>
            <a:r>
              <a:rPr lang="en-US" altLang="zh-CN" sz="1400"/>
              <a:t>//</a:t>
            </a:r>
            <a:r>
              <a:rPr lang="zh-CN" altLang="en-US" sz="1400"/>
              <a:t>复制的源文件</a:t>
            </a:r>
            <a:r>
              <a:rPr lang="en-US" altLang="zh-CN" sz="1400"/>
              <a:t>TestVector.java</a:t>
            </a:r>
          </a:p>
          <a:p>
            <a:pPr lvl="3"/>
            <a:r>
              <a:rPr lang="en-US" altLang="zh-CN" sz="1400"/>
              <a:t>FileInputStream rf=</a:t>
            </a:r>
            <a:r>
              <a:rPr lang="en-US" altLang="zh-CN" sz="1400" b="1">
                <a:solidFill>
                  <a:srgbClr val="FF0000"/>
                </a:solidFill>
              </a:rPr>
              <a:t>new  FileInputStream</a:t>
            </a:r>
            <a:r>
              <a:rPr lang="en-US" altLang="zh-CN" sz="1400"/>
              <a:t>("H:/java/temp/TestArea.java");</a:t>
            </a:r>
          </a:p>
          <a:p>
            <a:pPr lvl="3"/>
            <a:r>
              <a:rPr lang="en-US" altLang="zh-CN" sz="1400"/>
              <a:t>//</a:t>
            </a:r>
            <a:r>
              <a:rPr lang="zh-CN" altLang="en-US" sz="1400"/>
              <a:t>复制的目的文件</a:t>
            </a:r>
            <a:r>
              <a:rPr lang="en-US" altLang="zh-CN" sz="1400"/>
              <a:t>TV2.txt</a:t>
            </a:r>
            <a:r>
              <a:rPr lang="zh-CN" altLang="en-US" sz="1400"/>
              <a:t>，若不存在，则会自动创建</a:t>
            </a:r>
          </a:p>
          <a:p>
            <a:pPr lvl="3"/>
            <a:r>
              <a:rPr lang="en-US" altLang="zh-CN" sz="1400"/>
              <a:t>FileOutputStream wf=</a:t>
            </a:r>
            <a:r>
              <a:rPr lang="en-US" altLang="zh-CN" sz="1400" b="1">
                <a:solidFill>
                  <a:srgbClr val="FF0000"/>
                </a:solidFill>
              </a:rPr>
              <a:t>new FileOutputStream</a:t>
            </a:r>
            <a:r>
              <a:rPr lang="en-US" altLang="zh-CN" sz="1400"/>
              <a:t>(“H:/TA.txt");</a:t>
            </a:r>
          </a:p>
          <a:p>
            <a:pPr lvl="3"/>
            <a:r>
              <a:rPr lang="en-US" altLang="zh-CN" sz="1400"/>
              <a:t>byte b[]=new byte[512];</a:t>
            </a:r>
          </a:p>
          <a:p>
            <a:pPr lvl="3"/>
            <a:r>
              <a:rPr lang="en-US" altLang="zh-CN" sz="1400"/>
              <a:t>int count=-1;</a:t>
            </a:r>
          </a:p>
          <a:p>
            <a:pPr lvl="3"/>
            <a:r>
              <a:rPr lang="en-US" altLang="zh-CN" sz="1400"/>
              <a:t>//</a:t>
            </a:r>
            <a:r>
              <a:rPr lang="zh-CN" altLang="en-US" sz="1400"/>
              <a:t>每次读取</a:t>
            </a:r>
            <a:r>
              <a:rPr lang="en-US" altLang="zh-CN" sz="1400"/>
              <a:t>512</a:t>
            </a:r>
            <a:r>
              <a:rPr lang="zh-CN" altLang="en-US" sz="1400"/>
              <a:t>个字节，</a:t>
            </a:r>
            <a:r>
              <a:rPr lang="en-US" altLang="zh-CN" sz="1400"/>
              <a:t>count</a:t>
            </a:r>
            <a:r>
              <a:rPr lang="zh-CN" altLang="en-US" sz="1400"/>
              <a:t>用于记录实际读取的字节数</a:t>
            </a:r>
          </a:p>
          <a:p>
            <a:pPr lvl="3"/>
            <a:r>
              <a:rPr lang="en-US" altLang="zh-CN" sz="1400"/>
              <a:t>while((count=rf.read(b, 0, 512))!=-1) </a:t>
            </a:r>
          </a:p>
          <a:p>
            <a:pPr lvl="4"/>
            <a:r>
              <a:rPr lang="en-US" altLang="zh-CN" sz="1400"/>
              <a:t>wf.write(b,0,count);</a:t>
            </a:r>
          </a:p>
          <a:p>
            <a:pPr lvl="3"/>
            <a:r>
              <a:rPr lang="en-US" altLang="zh-CN" sz="1400"/>
              <a:t>rf.close();</a:t>
            </a:r>
          </a:p>
          <a:p>
            <a:pPr lvl="3"/>
            <a:r>
              <a:rPr lang="en-US" altLang="zh-CN" sz="1400"/>
              <a:t>wf.close();</a:t>
            </a:r>
          </a:p>
          <a:p>
            <a:pPr lvl="2"/>
            <a:r>
              <a:rPr lang="en-US" altLang="zh-CN" sz="1400"/>
              <a:t>}</a:t>
            </a:r>
          </a:p>
          <a:p>
            <a:pPr lvl="2"/>
            <a:r>
              <a:rPr lang="en-US" altLang="zh-CN" sz="1400"/>
              <a:t>catch(IOException ie){</a:t>
            </a:r>
          </a:p>
          <a:p>
            <a:pPr lvl="3"/>
            <a:r>
              <a:rPr lang="en-US" altLang="zh-CN" sz="1400"/>
              <a:t>System.out.println(ie.toString());</a:t>
            </a:r>
          </a:p>
          <a:p>
            <a:pPr lvl="2"/>
            <a:r>
              <a:rPr lang="en-US" altLang="zh-CN" sz="1400"/>
              <a:t>}</a:t>
            </a:r>
          </a:p>
          <a:p>
            <a:pPr lvl="2"/>
            <a:r>
              <a:rPr lang="en-US" altLang="zh-CN" sz="1400"/>
              <a:t>catch(Exception e){</a:t>
            </a:r>
          </a:p>
          <a:p>
            <a:pPr lvl="3"/>
            <a:r>
              <a:rPr lang="en-US" altLang="zh-CN" sz="1400"/>
              <a:t>System.out.println(e.toString());</a:t>
            </a:r>
          </a:p>
          <a:p>
            <a:pPr lvl="2"/>
            <a:r>
              <a:rPr lang="en-US" altLang="zh-CN" sz="1400"/>
              <a:t>}</a:t>
            </a:r>
          </a:p>
          <a:p>
            <a:pPr lvl="1"/>
            <a:r>
              <a:rPr lang="en-US" altLang="zh-CN" sz="1400"/>
              <a:t>}</a:t>
            </a:r>
          </a:p>
          <a:p>
            <a:r>
              <a:rPr lang="en-US" altLang="zh-CN" sz="14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ChangeArrowheads="1"/>
          </p:cNvSpPr>
          <p:nvPr/>
        </p:nvSpPr>
        <p:spPr bwMode="auto">
          <a:xfrm>
            <a:off x="3857625" y="25622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366595" name="Rectangle 3"/>
          <p:cNvSpPr>
            <a:spLocks noGrp="1" noChangeArrowheads="1"/>
          </p:cNvSpPr>
          <p:nvPr>
            <p:ph type="title"/>
          </p:nvPr>
        </p:nvSpPr>
        <p:spPr>
          <a:xfrm>
            <a:off x="912813" y="122238"/>
            <a:ext cx="2609850" cy="457200"/>
          </a:xfrm>
        </p:spPr>
        <p:txBody>
          <a:bodyPr/>
          <a:lstStyle/>
          <a:p>
            <a:pPr eaLnBrk="1" hangingPunct="1"/>
            <a:r>
              <a:rPr lang="zh-CN" altLang="en-US"/>
              <a:t>小节安排</a:t>
            </a:r>
          </a:p>
        </p:txBody>
      </p:sp>
      <p:sp>
        <p:nvSpPr>
          <p:cNvPr id="13315" name="Rectangle 4"/>
          <p:cNvSpPr>
            <a:spLocks noChangeArrowheads="1"/>
          </p:cNvSpPr>
          <p:nvPr/>
        </p:nvSpPr>
        <p:spPr bwMode="auto">
          <a:xfrm>
            <a:off x="2398713" y="510857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16" name="Rectangle 5"/>
          <p:cNvSpPr>
            <a:spLocks noChangeArrowheads="1"/>
          </p:cNvSpPr>
          <p:nvPr/>
        </p:nvSpPr>
        <p:spPr bwMode="auto">
          <a:xfrm>
            <a:off x="3857625" y="2184400"/>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17" name="Text Box 6"/>
          <p:cNvSpPr txBox="1">
            <a:spLocks noChangeArrowheads="1"/>
          </p:cNvSpPr>
          <p:nvPr/>
        </p:nvSpPr>
        <p:spPr bwMode="auto">
          <a:xfrm flipH="1">
            <a:off x="1001713" y="2930525"/>
            <a:ext cx="457200" cy="1508125"/>
          </a:xfrm>
          <a:prstGeom prst="rect">
            <a:avLst/>
          </a:prstGeom>
          <a:gradFill rotWithShape="0">
            <a:gsLst>
              <a:gs pos="0">
                <a:srgbClr val="FFCC99"/>
              </a:gs>
              <a:gs pos="100000">
                <a:srgbClr val="FFFFFF"/>
              </a:gs>
            </a:gsLst>
            <a:lin ang="0" scaled="1"/>
          </a:gradFill>
          <a:ln w="9525">
            <a:miter lim="800000"/>
            <a:headEnd/>
            <a:tailEnd/>
          </a:ln>
          <a:scene3d>
            <a:camera prst="legacyObliqueTopRight"/>
            <a:lightRig rig="legacyFlat3" dir="b"/>
          </a:scene3d>
          <a:sp3d extrusionH="125400" prstMaterial="legacyMatte">
            <a:bevelT w="13500" h="13500" prst="angle"/>
            <a:bevelB w="13500" h="13500" prst="angle"/>
            <a:extrusionClr>
              <a:srgbClr val="FFCC99"/>
            </a:extrusionClr>
          </a:sp3d>
        </p:spPr>
        <p:txBody>
          <a:bodyPr>
            <a:flatTx/>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eaLnBrk="0" hangingPunct="0"/>
            <a:r>
              <a:rPr kumimoji="0" lang="zh-CN" altLang="en-US" sz="2200" b="1">
                <a:solidFill>
                  <a:schemeClr val="tx2"/>
                </a:solidFill>
                <a:latin typeface="楷体_GB2312" pitchFamily="49" charset="-122"/>
                <a:ea typeface="楷体_GB2312" pitchFamily="49" charset="-122"/>
              </a:rPr>
              <a:t>文件和流</a:t>
            </a:r>
          </a:p>
        </p:txBody>
      </p:sp>
      <p:sp>
        <p:nvSpPr>
          <p:cNvPr id="13318" name="Text Box 7"/>
          <p:cNvSpPr txBox="1">
            <a:spLocks noChangeArrowheads="1"/>
          </p:cNvSpPr>
          <p:nvPr/>
        </p:nvSpPr>
        <p:spPr bwMode="auto">
          <a:xfrm>
            <a:off x="4202113" y="2044700"/>
            <a:ext cx="3336925"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8.2.1 </a:t>
            </a:r>
            <a:r>
              <a:rPr lang="zh-CN" altLang="en-US" sz="1600">
                <a:solidFill>
                  <a:schemeClr val="tx2"/>
                </a:solidFill>
                <a:latin typeface="黑体" pitchFamily="49" charset="-122"/>
                <a:ea typeface="黑体" pitchFamily="49" charset="-122"/>
              </a:rPr>
              <a:t>输入字节流：</a:t>
            </a:r>
            <a:r>
              <a:rPr lang="en-US" altLang="zh-CN" sz="1600">
                <a:solidFill>
                  <a:schemeClr val="tx2"/>
                </a:solidFill>
                <a:latin typeface="黑体" pitchFamily="49" charset="-122"/>
                <a:ea typeface="黑体" pitchFamily="49" charset="-122"/>
              </a:rPr>
              <a:t>InputStream</a:t>
            </a:r>
          </a:p>
        </p:txBody>
      </p:sp>
      <p:sp>
        <p:nvSpPr>
          <p:cNvPr id="13319" name="Rectangle 8"/>
          <p:cNvSpPr>
            <a:spLocks noChangeArrowheads="1"/>
          </p:cNvSpPr>
          <p:nvPr/>
        </p:nvSpPr>
        <p:spPr bwMode="auto">
          <a:xfrm>
            <a:off x="2400300" y="3157538"/>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20" name="Text Box 9"/>
          <p:cNvSpPr txBox="1">
            <a:spLocks noChangeArrowheads="1"/>
          </p:cNvSpPr>
          <p:nvPr/>
        </p:nvSpPr>
        <p:spPr bwMode="auto">
          <a:xfrm>
            <a:off x="2857500" y="3005138"/>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8.3</a:t>
            </a:r>
            <a:r>
              <a:rPr kumimoji="0" lang="zh-CN" altLang="en-US" sz="1600">
                <a:solidFill>
                  <a:schemeClr val="tx2"/>
                </a:solidFill>
                <a:latin typeface="黑体" pitchFamily="49" charset="-122"/>
                <a:ea typeface="黑体" pitchFamily="49" charset="-122"/>
              </a:rPr>
              <a:t>、字符流</a:t>
            </a:r>
            <a:endParaRPr lang="zh-CN" altLang="en-US" sz="1600">
              <a:solidFill>
                <a:schemeClr val="tx2"/>
              </a:solidFill>
              <a:latin typeface="黑体" pitchFamily="49" charset="-122"/>
              <a:ea typeface="黑体" pitchFamily="49" charset="-122"/>
            </a:endParaRPr>
          </a:p>
        </p:txBody>
      </p:sp>
      <p:sp>
        <p:nvSpPr>
          <p:cNvPr id="13321" name="Text Box 10"/>
          <p:cNvSpPr txBox="1">
            <a:spLocks noChangeArrowheads="1"/>
          </p:cNvSpPr>
          <p:nvPr/>
        </p:nvSpPr>
        <p:spPr bwMode="auto">
          <a:xfrm>
            <a:off x="2855913" y="4956175"/>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8.4</a:t>
            </a:r>
            <a:r>
              <a:rPr kumimoji="0" lang="zh-CN" altLang="en-US" sz="1600">
                <a:solidFill>
                  <a:schemeClr val="tx2"/>
                </a:solidFill>
                <a:latin typeface="黑体" pitchFamily="49" charset="-122"/>
                <a:ea typeface="黑体" pitchFamily="49" charset="-122"/>
              </a:rPr>
              <a:t>、文件</a:t>
            </a:r>
          </a:p>
        </p:txBody>
      </p:sp>
      <p:sp>
        <p:nvSpPr>
          <p:cNvPr id="13322" name="Text Box 11"/>
          <p:cNvSpPr txBox="1">
            <a:spLocks noChangeArrowheads="1"/>
          </p:cNvSpPr>
          <p:nvPr/>
        </p:nvSpPr>
        <p:spPr bwMode="auto">
          <a:xfrm>
            <a:off x="4202113" y="2422525"/>
            <a:ext cx="3376612"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8.2.2 </a:t>
            </a:r>
            <a:r>
              <a:rPr lang="zh-CN" altLang="en-US" sz="1600">
                <a:solidFill>
                  <a:schemeClr val="tx2"/>
                </a:solidFill>
                <a:latin typeface="黑体" pitchFamily="49" charset="-122"/>
                <a:ea typeface="黑体" pitchFamily="49" charset="-122"/>
              </a:rPr>
              <a:t>输出字节流：</a:t>
            </a:r>
            <a:r>
              <a:rPr lang="en-US" altLang="zh-CN" sz="1600">
                <a:solidFill>
                  <a:schemeClr val="tx2"/>
                </a:solidFill>
                <a:latin typeface="黑体" pitchFamily="49" charset="-122"/>
                <a:ea typeface="黑体" pitchFamily="49" charset="-122"/>
              </a:rPr>
              <a:t>OutputStream</a:t>
            </a:r>
          </a:p>
        </p:txBody>
      </p:sp>
      <p:sp>
        <p:nvSpPr>
          <p:cNvPr id="13323" name="Rectangle 12"/>
          <p:cNvSpPr>
            <a:spLocks noChangeArrowheads="1"/>
          </p:cNvSpPr>
          <p:nvPr/>
        </p:nvSpPr>
        <p:spPr bwMode="auto">
          <a:xfrm>
            <a:off x="1458913" y="3646488"/>
            <a:ext cx="914400" cy="152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13324" name="Rectangle 13"/>
          <p:cNvSpPr>
            <a:spLocks noChangeArrowheads="1"/>
          </p:cNvSpPr>
          <p:nvPr/>
        </p:nvSpPr>
        <p:spPr bwMode="auto">
          <a:xfrm>
            <a:off x="2324100" y="1081088"/>
            <a:ext cx="85725" cy="5284787"/>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13325" name="AutoShape 14"/>
          <p:cNvSpPr>
            <a:spLocks noChangeArrowheads="1"/>
          </p:cNvSpPr>
          <p:nvPr/>
        </p:nvSpPr>
        <p:spPr bwMode="auto">
          <a:xfrm>
            <a:off x="7566025" y="2981325"/>
            <a:ext cx="546100" cy="330200"/>
          </a:xfrm>
          <a:prstGeom prst="leftArrow">
            <a:avLst>
              <a:gd name="adj1" fmla="val 50000"/>
              <a:gd name="adj2" fmla="val 41346"/>
            </a:avLst>
          </a:prstGeom>
          <a:solidFill>
            <a:srgbClr val="FF0000"/>
          </a:solidFill>
          <a:ln w="9525">
            <a:solidFill>
              <a:schemeClr val="tx1"/>
            </a:solidFill>
            <a:miter lim="800000"/>
            <a:headEnd/>
            <a:tailEnd/>
          </a:ln>
        </p:spPr>
        <p:txBody>
          <a:bodyPr wrap="none" anchor="ctr"/>
          <a:lstStyle/>
          <a:p>
            <a:endParaRPr lang="zh-CN" altLang="en-US"/>
          </a:p>
        </p:txBody>
      </p:sp>
      <p:sp>
        <p:nvSpPr>
          <p:cNvPr id="13326" name="Rectangle 15"/>
          <p:cNvSpPr>
            <a:spLocks noChangeArrowheads="1"/>
          </p:cNvSpPr>
          <p:nvPr/>
        </p:nvSpPr>
        <p:spPr bwMode="auto">
          <a:xfrm>
            <a:off x="3857625" y="4284663"/>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27" name="Rectangle 16"/>
          <p:cNvSpPr>
            <a:spLocks noChangeArrowheads="1"/>
          </p:cNvSpPr>
          <p:nvPr/>
        </p:nvSpPr>
        <p:spPr bwMode="auto">
          <a:xfrm>
            <a:off x="3857625" y="39338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28" name="Rectangle 17"/>
          <p:cNvSpPr>
            <a:spLocks noChangeArrowheads="1"/>
          </p:cNvSpPr>
          <p:nvPr/>
        </p:nvSpPr>
        <p:spPr bwMode="auto">
          <a:xfrm>
            <a:off x="3857625" y="3556000"/>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29" name="Text Box 18"/>
          <p:cNvSpPr txBox="1">
            <a:spLocks noChangeArrowheads="1"/>
          </p:cNvSpPr>
          <p:nvPr/>
        </p:nvSpPr>
        <p:spPr bwMode="auto">
          <a:xfrm>
            <a:off x="4202113" y="3416300"/>
            <a:ext cx="3336925"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8.3.1 </a:t>
            </a:r>
            <a:r>
              <a:rPr lang="zh-CN" altLang="en-US" sz="1600">
                <a:solidFill>
                  <a:schemeClr val="tx2"/>
                </a:solidFill>
                <a:latin typeface="黑体" pitchFamily="49" charset="-122"/>
                <a:ea typeface="黑体" pitchFamily="49" charset="-122"/>
              </a:rPr>
              <a:t>输入字符流：</a:t>
            </a:r>
            <a:r>
              <a:rPr lang="en-US" altLang="zh-CN" sz="1600">
                <a:solidFill>
                  <a:schemeClr val="tx2"/>
                </a:solidFill>
                <a:latin typeface="黑体" pitchFamily="49" charset="-122"/>
                <a:ea typeface="黑体" pitchFamily="49" charset="-122"/>
              </a:rPr>
              <a:t>Reader</a:t>
            </a:r>
          </a:p>
        </p:txBody>
      </p:sp>
      <p:sp>
        <p:nvSpPr>
          <p:cNvPr id="13330" name="Text Box 19"/>
          <p:cNvSpPr txBox="1">
            <a:spLocks noChangeArrowheads="1"/>
          </p:cNvSpPr>
          <p:nvPr/>
        </p:nvSpPr>
        <p:spPr bwMode="auto">
          <a:xfrm>
            <a:off x="4202113" y="3794125"/>
            <a:ext cx="3376612"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8.3.2 </a:t>
            </a:r>
            <a:r>
              <a:rPr lang="zh-CN" altLang="en-US" sz="1600">
                <a:solidFill>
                  <a:schemeClr val="tx2"/>
                </a:solidFill>
                <a:latin typeface="黑体" pitchFamily="49" charset="-122"/>
                <a:ea typeface="黑体" pitchFamily="49" charset="-122"/>
              </a:rPr>
              <a:t>输出字符流：</a:t>
            </a:r>
            <a:r>
              <a:rPr lang="en-US" altLang="zh-CN" sz="1600">
                <a:solidFill>
                  <a:schemeClr val="tx2"/>
                </a:solidFill>
                <a:latin typeface="黑体" pitchFamily="49" charset="-122"/>
                <a:ea typeface="黑体" pitchFamily="49" charset="-122"/>
              </a:rPr>
              <a:t>Writer</a:t>
            </a:r>
          </a:p>
        </p:txBody>
      </p:sp>
      <p:sp>
        <p:nvSpPr>
          <p:cNvPr id="13331" name="Text Box 20"/>
          <p:cNvSpPr txBox="1">
            <a:spLocks noChangeArrowheads="1"/>
          </p:cNvSpPr>
          <p:nvPr/>
        </p:nvSpPr>
        <p:spPr bwMode="auto">
          <a:xfrm>
            <a:off x="4202113" y="4144963"/>
            <a:ext cx="3892550"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8.3.3 BufferedReader</a:t>
            </a:r>
            <a:r>
              <a:rPr lang="zh-CN" altLang="en-US" sz="1600">
                <a:solidFill>
                  <a:schemeClr val="tx2"/>
                </a:solidFill>
                <a:latin typeface="黑体" pitchFamily="49" charset="-122"/>
                <a:ea typeface="黑体" pitchFamily="49" charset="-122"/>
              </a:rPr>
              <a:t>和</a:t>
            </a:r>
            <a:r>
              <a:rPr lang="en-US" altLang="zh-CN" sz="1600">
                <a:solidFill>
                  <a:schemeClr val="tx2"/>
                </a:solidFill>
                <a:latin typeface="黑体" pitchFamily="49" charset="-122"/>
                <a:ea typeface="黑体" pitchFamily="49" charset="-122"/>
              </a:rPr>
              <a:t>BufferedWriter</a:t>
            </a:r>
          </a:p>
        </p:txBody>
      </p:sp>
      <p:sp>
        <p:nvSpPr>
          <p:cNvPr id="13332" name="Rectangle 21"/>
          <p:cNvSpPr>
            <a:spLocks noChangeArrowheads="1"/>
          </p:cNvSpPr>
          <p:nvPr/>
        </p:nvSpPr>
        <p:spPr bwMode="auto">
          <a:xfrm>
            <a:off x="2400300" y="1333500"/>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33" name="Text Box 22"/>
          <p:cNvSpPr txBox="1">
            <a:spLocks noChangeArrowheads="1"/>
          </p:cNvSpPr>
          <p:nvPr/>
        </p:nvSpPr>
        <p:spPr bwMode="auto">
          <a:xfrm>
            <a:off x="2857500" y="1181100"/>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8.1</a:t>
            </a:r>
            <a:r>
              <a:rPr kumimoji="0" lang="zh-CN" altLang="en-US" sz="1600">
                <a:solidFill>
                  <a:schemeClr val="tx2"/>
                </a:solidFill>
                <a:latin typeface="黑体" pitchFamily="49" charset="-122"/>
                <a:ea typeface="黑体" pitchFamily="49" charset="-122"/>
              </a:rPr>
              <a:t>、流的基本概念</a:t>
            </a:r>
            <a:endParaRPr lang="zh-CN" altLang="en-US" sz="1600">
              <a:solidFill>
                <a:schemeClr val="tx2"/>
              </a:solidFill>
              <a:latin typeface="黑体" pitchFamily="49" charset="-122"/>
              <a:ea typeface="黑体" pitchFamily="49" charset="-122"/>
            </a:endParaRPr>
          </a:p>
        </p:txBody>
      </p:sp>
      <p:sp>
        <p:nvSpPr>
          <p:cNvPr id="13334" name="Rectangle 23"/>
          <p:cNvSpPr>
            <a:spLocks noChangeArrowheads="1"/>
          </p:cNvSpPr>
          <p:nvPr/>
        </p:nvSpPr>
        <p:spPr bwMode="auto">
          <a:xfrm>
            <a:off x="3844925" y="2014538"/>
            <a:ext cx="42863" cy="86995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35" name="Rectangle 24"/>
          <p:cNvSpPr>
            <a:spLocks noChangeArrowheads="1"/>
          </p:cNvSpPr>
          <p:nvPr/>
        </p:nvSpPr>
        <p:spPr bwMode="auto">
          <a:xfrm>
            <a:off x="2400300" y="1787525"/>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36" name="Text Box 25"/>
          <p:cNvSpPr txBox="1">
            <a:spLocks noChangeArrowheads="1"/>
          </p:cNvSpPr>
          <p:nvPr/>
        </p:nvSpPr>
        <p:spPr bwMode="auto">
          <a:xfrm>
            <a:off x="2857500" y="1635125"/>
            <a:ext cx="3119438"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8.2</a:t>
            </a:r>
            <a:r>
              <a:rPr kumimoji="0" lang="zh-CN" altLang="en-US" sz="1600">
                <a:solidFill>
                  <a:schemeClr val="tx2"/>
                </a:solidFill>
                <a:latin typeface="黑体" pitchFamily="49" charset="-122"/>
                <a:ea typeface="黑体" pitchFamily="49" charset="-122"/>
              </a:rPr>
              <a:t>、字节流</a:t>
            </a:r>
            <a:endParaRPr lang="zh-CN" altLang="en-US" sz="1600">
              <a:solidFill>
                <a:schemeClr val="tx2"/>
              </a:solidFill>
              <a:latin typeface="黑体" pitchFamily="49" charset="-122"/>
              <a:ea typeface="黑体" pitchFamily="49" charset="-122"/>
            </a:endParaRPr>
          </a:p>
        </p:txBody>
      </p:sp>
      <p:sp>
        <p:nvSpPr>
          <p:cNvPr id="13337" name="Rectangle 26"/>
          <p:cNvSpPr>
            <a:spLocks noChangeArrowheads="1"/>
          </p:cNvSpPr>
          <p:nvPr/>
        </p:nvSpPr>
        <p:spPr bwMode="auto">
          <a:xfrm>
            <a:off x="2398713" y="55673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38" name="Text Box 27"/>
          <p:cNvSpPr txBox="1">
            <a:spLocks noChangeArrowheads="1"/>
          </p:cNvSpPr>
          <p:nvPr/>
        </p:nvSpPr>
        <p:spPr bwMode="auto">
          <a:xfrm>
            <a:off x="2855913" y="54149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8.5</a:t>
            </a:r>
            <a:r>
              <a:rPr kumimoji="0" lang="zh-CN" altLang="en-US" sz="1600">
                <a:solidFill>
                  <a:schemeClr val="tx2"/>
                </a:solidFill>
                <a:latin typeface="黑体" pitchFamily="49" charset="-122"/>
                <a:ea typeface="黑体" pitchFamily="49" charset="-122"/>
              </a:rPr>
              <a:t>、对象序列化</a:t>
            </a:r>
          </a:p>
        </p:txBody>
      </p:sp>
      <p:sp>
        <p:nvSpPr>
          <p:cNvPr id="13339" name="Rectangle 28"/>
          <p:cNvSpPr>
            <a:spLocks noChangeArrowheads="1"/>
          </p:cNvSpPr>
          <p:nvPr/>
        </p:nvSpPr>
        <p:spPr bwMode="auto">
          <a:xfrm>
            <a:off x="2398713" y="6024563"/>
            <a:ext cx="469900" cy="50800"/>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40" name="Text Box 29"/>
          <p:cNvSpPr txBox="1">
            <a:spLocks noChangeArrowheads="1"/>
          </p:cNvSpPr>
          <p:nvPr/>
        </p:nvSpPr>
        <p:spPr bwMode="auto">
          <a:xfrm>
            <a:off x="2855913" y="5872163"/>
            <a:ext cx="3505200" cy="3810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eaLnBrk="0" hangingPunct="0"/>
            <a:r>
              <a:rPr kumimoji="0" lang="en-US" altLang="zh-CN" sz="1600">
                <a:solidFill>
                  <a:schemeClr val="tx2"/>
                </a:solidFill>
                <a:latin typeface="黑体" pitchFamily="49" charset="-122"/>
                <a:ea typeface="黑体" pitchFamily="49" charset="-122"/>
              </a:rPr>
              <a:t> 8.6</a:t>
            </a:r>
            <a:r>
              <a:rPr kumimoji="0" lang="zh-CN" altLang="en-US" sz="1600">
                <a:solidFill>
                  <a:schemeClr val="tx2"/>
                </a:solidFill>
                <a:latin typeface="黑体" pitchFamily="49" charset="-122"/>
                <a:ea typeface="黑体" pitchFamily="49" charset="-122"/>
              </a:rPr>
              <a:t>、</a:t>
            </a:r>
            <a:r>
              <a:rPr kumimoji="0" lang="en-US" altLang="zh-CN" sz="1600">
                <a:solidFill>
                  <a:schemeClr val="tx2"/>
                </a:solidFill>
                <a:latin typeface="黑体" pitchFamily="49" charset="-122"/>
                <a:ea typeface="黑体" pitchFamily="49" charset="-122"/>
              </a:rPr>
              <a:t>Java</a:t>
            </a:r>
            <a:r>
              <a:rPr kumimoji="0" lang="zh-CN" altLang="en-US" sz="1600">
                <a:solidFill>
                  <a:schemeClr val="tx2"/>
                </a:solidFill>
                <a:latin typeface="黑体" pitchFamily="49" charset="-122"/>
                <a:ea typeface="黑体" pitchFamily="49" charset="-122"/>
              </a:rPr>
              <a:t>中的乱码问题</a:t>
            </a:r>
          </a:p>
        </p:txBody>
      </p:sp>
      <p:sp>
        <p:nvSpPr>
          <p:cNvPr id="13341" name="Rectangle 30"/>
          <p:cNvSpPr>
            <a:spLocks noChangeArrowheads="1"/>
          </p:cNvSpPr>
          <p:nvPr/>
        </p:nvSpPr>
        <p:spPr bwMode="auto">
          <a:xfrm>
            <a:off x="3857625" y="4619625"/>
            <a:ext cx="469900" cy="28575"/>
          </a:xfrm>
          <a:prstGeom prst="rect">
            <a:avLst/>
          </a:prstGeom>
          <a:solidFill>
            <a:srgbClr val="FFCC99"/>
          </a:solidFill>
          <a:ln w="9525">
            <a:solidFill>
              <a:srgbClr val="CC6600"/>
            </a:solidFill>
            <a:miter lim="800000"/>
            <a:headEnd/>
            <a:tailEnd/>
          </a:ln>
        </p:spPr>
        <p:txBody>
          <a:bodyPr/>
          <a:lstStyle/>
          <a:p>
            <a:endParaRPr lang="zh-CN" altLang="en-US"/>
          </a:p>
        </p:txBody>
      </p:sp>
      <p:sp>
        <p:nvSpPr>
          <p:cNvPr id="13342" name="Text Box 31"/>
          <p:cNvSpPr txBox="1">
            <a:spLocks noChangeArrowheads="1"/>
          </p:cNvSpPr>
          <p:nvPr/>
        </p:nvSpPr>
        <p:spPr bwMode="auto">
          <a:xfrm>
            <a:off x="4202113" y="4479925"/>
            <a:ext cx="3892550" cy="317500"/>
          </a:xfrm>
          <a:prstGeom prst="rect">
            <a:avLst/>
          </a:prstGeom>
          <a:gradFill rotWithShape="0">
            <a:gsLst>
              <a:gs pos="0">
                <a:srgbClr val="BDDE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a:solidFill>
                  <a:schemeClr val="tx2"/>
                </a:solidFill>
                <a:latin typeface="黑体" pitchFamily="49" charset="-122"/>
                <a:ea typeface="黑体" pitchFamily="49" charset="-122"/>
              </a:rPr>
              <a:t>8.3.4 </a:t>
            </a:r>
            <a:r>
              <a:rPr lang="zh-CN" altLang="en-US" sz="1600">
                <a:solidFill>
                  <a:schemeClr val="tx2"/>
                </a:solidFill>
                <a:latin typeface="黑体" pitchFamily="49" charset="-122"/>
                <a:ea typeface="黑体" pitchFamily="49" charset="-122"/>
              </a:rPr>
              <a:t>字节流和字符流的异同</a:t>
            </a:r>
          </a:p>
        </p:txBody>
      </p:sp>
      <p:sp>
        <p:nvSpPr>
          <p:cNvPr id="13343" name="Rectangle 32"/>
          <p:cNvSpPr>
            <a:spLocks noChangeArrowheads="1"/>
          </p:cNvSpPr>
          <p:nvPr/>
        </p:nvSpPr>
        <p:spPr bwMode="auto">
          <a:xfrm>
            <a:off x="3844925" y="3375025"/>
            <a:ext cx="42863" cy="1541463"/>
          </a:xfrm>
          <a:prstGeom prst="rect">
            <a:avLst/>
          </a:prstGeom>
          <a:solidFill>
            <a:srgbClr val="FFCC99"/>
          </a:solidFill>
          <a:ln w="9525">
            <a:solidFill>
              <a:srgbClr val="CC6600"/>
            </a:solidFill>
            <a:miter lim="800000"/>
            <a:headEnd/>
            <a:tailEnd/>
          </a:ln>
        </p:spPr>
        <p:txBody>
          <a:bodyPr/>
          <a:lstStyle/>
          <a:p>
            <a:endParaRPr lang="zh-CN" altLang="en-US"/>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800000"/>
      </a:folHlink>
    </a:clrScheme>
    <a:fontScheme name="默认设计模板">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6078</TotalTime>
  <Words>3430</Words>
  <Application>Microsoft Office PowerPoint</Application>
  <PresentationFormat>全屏显示(4:3)</PresentationFormat>
  <Paragraphs>394</Paragraphs>
  <Slides>30</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42" baseType="lpstr">
      <vt:lpstr>Arial Unicode MS</vt:lpstr>
      <vt:lpstr>AvantGarde Bk BT</vt:lpstr>
      <vt:lpstr>Monotype Sorts</vt:lpstr>
      <vt:lpstr>Zurich UBlkEx BT</vt:lpstr>
      <vt:lpstr>黑体</vt:lpstr>
      <vt:lpstr>楷体_GB2312</vt:lpstr>
      <vt:lpstr>Symbol</vt:lpstr>
      <vt:lpstr>Times New Roman</vt:lpstr>
      <vt:lpstr>Wingdings</vt:lpstr>
      <vt:lpstr>默认设计模板</vt:lpstr>
      <vt:lpstr>Image</vt:lpstr>
      <vt:lpstr>Visio</vt:lpstr>
      <vt:lpstr>PowerPoint 演示文稿</vt:lpstr>
      <vt:lpstr>前言</vt:lpstr>
      <vt:lpstr>小节安排</vt:lpstr>
      <vt:lpstr>8.1、流的基本概念</vt:lpstr>
      <vt:lpstr>8.2、字节流</vt:lpstr>
      <vt:lpstr>8.2、字节流</vt:lpstr>
      <vt:lpstr>8.2、字节流</vt:lpstr>
      <vt:lpstr>8.2、字节流</vt:lpstr>
      <vt:lpstr>小节安排</vt:lpstr>
      <vt:lpstr>8.3、字符流</vt:lpstr>
      <vt:lpstr>8.3、字符流</vt:lpstr>
      <vt:lpstr>8.3、字符流</vt:lpstr>
      <vt:lpstr>8.3、字符流</vt:lpstr>
      <vt:lpstr>8.3、字符流</vt:lpstr>
      <vt:lpstr>8.3、字符流</vt:lpstr>
      <vt:lpstr>8.3、字符流</vt:lpstr>
      <vt:lpstr>例4：从键盘输入文字存入文件，再读出加上行号后打印在屏幕</vt:lpstr>
      <vt:lpstr>8.3、字符流</vt:lpstr>
      <vt:lpstr>小节安排</vt:lpstr>
      <vt:lpstr>8.4.1、文件</vt:lpstr>
      <vt:lpstr>8.4.1、文件</vt:lpstr>
      <vt:lpstr>8.4.1、文件</vt:lpstr>
      <vt:lpstr>8.4.1、文件</vt:lpstr>
      <vt:lpstr>8.4.2、随机访问文件类：RandomAccessFile</vt:lpstr>
      <vt:lpstr>8.4.2、随机访问文件类：RandomAccessFile</vt:lpstr>
      <vt:lpstr>8.4.2、随机访问文件类：RandomAccessFile</vt:lpstr>
      <vt:lpstr>8.4.2、随机访问文件类：RandomAccessFile</vt:lpstr>
      <vt:lpstr>8.4.2、随机访问文件类：RandomAccessFile</vt:lpstr>
      <vt:lpstr>小结：如何选用输入流和输出流类</vt:lpstr>
      <vt:lpstr>本章小结</vt:lpstr>
    </vt:vector>
  </TitlesOfParts>
  <Company>Sinohelp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Luna Wang</dc:creator>
  <cp:lastModifiedBy>利锋 徐</cp:lastModifiedBy>
  <cp:revision>838</cp:revision>
  <dcterms:created xsi:type="dcterms:W3CDTF">2001-04-27T09:18:18Z</dcterms:created>
  <dcterms:modified xsi:type="dcterms:W3CDTF">2023-11-16T03:05:08Z</dcterms:modified>
</cp:coreProperties>
</file>