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7" r:id="rId2"/>
    <p:sldId id="717" r:id="rId3"/>
    <p:sldId id="279" r:id="rId4"/>
    <p:sldId id="506" r:id="rId5"/>
    <p:sldId id="583" r:id="rId6"/>
    <p:sldId id="584" r:id="rId7"/>
    <p:sldId id="693" r:id="rId8"/>
    <p:sldId id="532" r:id="rId9"/>
    <p:sldId id="587" r:id="rId10"/>
    <p:sldId id="590" r:id="rId11"/>
    <p:sldId id="694" r:id="rId12"/>
    <p:sldId id="595" r:id="rId13"/>
    <p:sldId id="535" r:id="rId14"/>
    <p:sldId id="695" r:id="rId15"/>
    <p:sldId id="536" r:id="rId16"/>
    <p:sldId id="601" r:id="rId17"/>
    <p:sldId id="537" r:id="rId18"/>
    <p:sldId id="538" r:id="rId19"/>
    <p:sldId id="602" r:id="rId20"/>
    <p:sldId id="539" r:id="rId21"/>
    <p:sldId id="603" r:id="rId22"/>
    <p:sldId id="696" r:id="rId23"/>
    <p:sldId id="545" r:id="rId24"/>
    <p:sldId id="625" r:id="rId25"/>
    <p:sldId id="628" r:id="rId26"/>
    <p:sldId id="629" r:id="rId27"/>
    <p:sldId id="630" r:id="rId28"/>
    <p:sldId id="631" r:id="rId29"/>
    <p:sldId id="697" r:id="rId30"/>
    <p:sldId id="703" r:id="rId31"/>
    <p:sldId id="704" r:id="rId32"/>
    <p:sldId id="705" r:id="rId33"/>
    <p:sldId id="706" r:id="rId34"/>
    <p:sldId id="707" r:id="rId35"/>
    <p:sldId id="708" r:id="rId36"/>
    <p:sldId id="709" r:id="rId37"/>
    <p:sldId id="710" r:id="rId38"/>
    <p:sldId id="711" r:id="rId39"/>
    <p:sldId id="712" r:id="rId40"/>
    <p:sldId id="713" r:id="rId41"/>
    <p:sldId id="714" r:id="rId42"/>
    <p:sldId id="715" r:id="rId43"/>
    <p:sldId id="716" r:id="rId44"/>
    <p:sldId id="550" r:id="rId45"/>
    <p:sldId id="654" r:id="rId46"/>
    <p:sldId id="655" r:id="rId47"/>
    <p:sldId id="656" r:id="rId48"/>
    <p:sldId id="657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68" r:id="rId57"/>
    <p:sldId id="698" r:id="rId58"/>
    <p:sldId id="552" r:id="rId59"/>
    <p:sldId id="672" r:id="rId60"/>
    <p:sldId id="673" r:id="rId61"/>
    <p:sldId id="674" r:id="rId62"/>
    <p:sldId id="675" r:id="rId63"/>
    <p:sldId id="676" r:id="rId64"/>
    <p:sldId id="677" r:id="rId65"/>
    <p:sldId id="678" r:id="rId66"/>
    <p:sldId id="679" r:id="rId67"/>
    <p:sldId id="680" r:id="rId68"/>
    <p:sldId id="681" r:id="rId69"/>
    <p:sldId id="682" r:id="rId70"/>
    <p:sldId id="683" r:id="rId71"/>
    <p:sldId id="699" r:id="rId72"/>
    <p:sldId id="553" r:id="rId73"/>
    <p:sldId id="684" r:id="rId74"/>
    <p:sldId id="685" r:id="rId75"/>
    <p:sldId id="700" r:id="rId76"/>
    <p:sldId id="554" r:id="rId77"/>
    <p:sldId id="686" r:id="rId78"/>
    <p:sldId id="687" r:id="rId79"/>
    <p:sldId id="688" r:id="rId80"/>
    <p:sldId id="701" r:id="rId81"/>
    <p:sldId id="570" r:id="rId82"/>
    <p:sldId id="689" r:id="rId83"/>
    <p:sldId id="690" r:id="rId84"/>
    <p:sldId id="691" r:id="rId85"/>
    <p:sldId id="692" r:id="rId86"/>
    <p:sldId id="702" r:id="rId87"/>
    <p:sldId id="718" r:id="rId88"/>
    <p:sldId id="719" r:id="rId8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FFFFD2"/>
    <a:srgbClr val="00FF00"/>
    <a:srgbClr val="FAFFFF"/>
    <a:srgbClr val="F0FFFF"/>
    <a:srgbClr val="FF0000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30" autoAdjust="0"/>
    <p:restoredTop sz="93654"/>
  </p:normalViewPr>
  <p:slideViewPr>
    <p:cSldViewPr snapToGrid="0"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smtClean="0"/>
            </a:lvl1pPr>
          </a:lstStyle>
          <a:p>
            <a:pPr>
              <a:defRPr/>
            </a:pPr>
            <a:fld id="{205EA82D-ED15-4C6E-BBB8-159FA5F83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78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smtClean="0"/>
            </a:lvl1pPr>
          </a:lstStyle>
          <a:p>
            <a:pPr>
              <a:defRPr/>
            </a:pPr>
            <a:fld id="{13EB71D1-1160-44FB-922B-FD57E14B4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08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55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8AAF239-3873-4906-8CD5-333B2532321C}" type="slidenum">
              <a:rPr lang="en-US" altLang="zh-CN" sz="1300"/>
              <a:pPr/>
              <a:t>1</a:t>
            </a:fld>
            <a:endParaRPr lang="en-US" altLang="zh-CN" sz="130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6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6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51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4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3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2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206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 smtClean="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fld id="{F9E20C6F-5570-4295-A614-C6DCAA70F18C}" type="slidenum">
              <a:rPr lang="en-US" altLang="zh-CN" sz="1400"/>
              <a:pPr algn="r" eaLnBrk="1" hangingPunct="1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4" imgW="11614543" imgH="2630427" progId="Photoshop.Image.5">
                  <p:embed/>
                </p:oleObj>
              </mc:Choice>
              <mc:Fallback>
                <p:oleObj name="Image" r:id="rId4" imgW="11614543" imgH="2630427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1009650" y="1209675"/>
            <a:ext cx="70421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ea typeface="楷体_GB2312" pitchFamily="49" charset="-122"/>
              </a:rPr>
              <a:t>第九章 图形用户界面编程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9.2.2</a:t>
            </a:r>
            <a:r>
              <a:rPr lang="zh-CN" altLang="en-US" smtClean="0"/>
              <a:t>、</a:t>
            </a:r>
            <a:r>
              <a:rPr lang="en-US" altLang="zh-CN" smtClean="0"/>
              <a:t>JPanel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6088063" y="3814763"/>
            <a:ext cx="2678112" cy="2043112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1800"/>
              <a:t>JPanel</a:t>
            </a:r>
            <a:r>
              <a:rPr lang="zh-CN" altLang="en-US" sz="1800"/>
              <a:t>是一种</a:t>
            </a:r>
            <a:r>
              <a:rPr lang="zh-CN" altLang="en-US" sz="1800" b="1">
                <a:solidFill>
                  <a:srgbClr val="FF0000"/>
                </a:solidFill>
              </a:rPr>
              <a:t>轻量级</a:t>
            </a:r>
            <a:r>
              <a:rPr lang="zh-CN" altLang="en-US" sz="1800"/>
              <a:t>的中间容器，称为</a:t>
            </a:r>
            <a:r>
              <a:rPr lang="zh-CN" altLang="en-US" sz="1800" b="1">
                <a:solidFill>
                  <a:srgbClr val="FF0000"/>
                </a:solidFill>
              </a:rPr>
              <a:t>面板组件</a:t>
            </a:r>
            <a:r>
              <a:rPr lang="zh-CN" altLang="en-US" sz="1800"/>
              <a:t>，可以在它上面添加其他组件（包括其他面板组件）。面板</a:t>
            </a:r>
            <a:r>
              <a:rPr lang="en-US" altLang="zh-CN" sz="1800"/>
              <a:t>(JPanel)</a:t>
            </a:r>
            <a:r>
              <a:rPr lang="zh-CN" altLang="en-US" sz="1800"/>
              <a:t>的</a:t>
            </a:r>
            <a:r>
              <a:rPr lang="zh-CN" altLang="en-US" sz="1800" b="1">
                <a:solidFill>
                  <a:srgbClr val="FF0000"/>
                </a:solidFill>
              </a:rPr>
              <a:t>大小随着其包含的组件多少而变大变小</a:t>
            </a:r>
            <a:r>
              <a:rPr lang="zh-CN" altLang="en-US" sz="1800"/>
              <a:t>。 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68275" y="757238"/>
            <a:ext cx="678973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/*</a:t>
            </a:r>
            <a:r>
              <a:rPr lang="zh-CN" altLang="en-US" sz="1600"/>
              <a:t>这里如果写成</a:t>
            </a:r>
            <a:r>
              <a:rPr lang="en-US" altLang="zh-CN" sz="1600"/>
              <a:t>java.awt.*</a:t>
            </a:r>
            <a:r>
              <a:rPr lang="zh-CN" altLang="en-US" sz="1600"/>
              <a:t>，则下面的代码中</a:t>
            </a:r>
            <a:r>
              <a:rPr lang="en-US" altLang="zh-CN" sz="1600"/>
              <a:t>setBackground</a:t>
            </a:r>
            <a:r>
              <a:rPr lang="zh-CN" altLang="en-US" sz="1600"/>
              <a:t>将出错*</a:t>
            </a:r>
            <a:r>
              <a:rPr lang="en-US" altLang="zh-CN" sz="1600"/>
              <a:t>/</a:t>
            </a:r>
          </a:p>
          <a:p>
            <a:pPr eaLnBrk="1" hangingPunct="1"/>
            <a:r>
              <a:rPr lang="en-US" altLang="zh-CN" sz="1600"/>
              <a:t>import java.awt.Color; </a:t>
            </a:r>
          </a:p>
          <a:p>
            <a:pPr eaLnBrk="1" hangingPunct="1"/>
            <a:r>
              <a:rPr lang="en-US" altLang="zh-CN" sz="1600"/>
              <a:t>import java.awt.Container;</a:t>
            </a:r>
          </a:p>
          <a:p>
            <a:pPr eaLnBrk="1" hangingPunct="1"/>
            <a:r>
              <a:rPr lang="en-US" altLang="zh-CN" sz="1600"/>
              <a:t>import javax.swing.*;</a:t>
            </a:r>
          </a:p>
          <a:p>
            <a:pPr eaLnBrk="1" hangingPunct="1"/>
            <a:r>
              <a:rPr lang="en-US" altLang="zh-CN" sz="1600"/>
              <a:t>public class TestJPanel </a:t>
            </a:r>
            <a:r>
              <a:rPr lang="en-US" altLang="zh-CN" sz="1600" b="1">
                <a:solidFill>
                  <a:srgbClr val="FF0000"/>
                </a:solidFill>
              </a:rPr>
              <a:t>extends JFrame</a:t>
            </a:r>
            <a:r>
              <a:rPr lang="en-US" altLang="zh-CN" sz="1600"/>
              <a:t>{</a:t>
            </a:r>
          </a:p>
          <a:p>
            <a:pPr lvl="1" eaLnBrk="1" hangingPunct="1"/>
            <a:r>
              <a:rPr lang="en-US" altLang="zh-CN" sz="1600"/>
              <a:t>public TestJPanel(String sTitle) {</a:t>
            </a:r>
          </a:p>
          <a:p>
            <a:pPr lvl="2" eaLnBrk="1" hangingPunct="1"/>
            <a:r>
              <a:rPr lang="en-US" altLang="zh-CN" sz="1600"/>
              <a:t>super(sTitle);</a:t>
            </a:r>
          </a:p>
          <a:p>
            <a:pPr lvl="2" eaLnBrk="1" hangingPunct="1"/>
            <a:r>
              <a:rPr lang="en-US" altLang="zh-CN" sz="1600"/>
              <a:t>setSize(400,300);//</a:t>
            </a:r>
            <a:r>
              <a:rPr lang="zh-CN" altLang="en-US" sz="1600"/>
              <a:t>设置大小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获取窗口面板</a:t>
            </a:r>
            <a:r>
              <a:rPr lang="en-US" altLang="zh-CN" sz="1600"/>
              <a:t>;</a:t>
            </a:r>
          </a:p>
          <a:p>
            <a:pPr lvl="2" eaLnBrk="1" hangingPunct="1"/>
            <a:r>
              <a:rPr lang="en-US" altLang="zh-CN" sz="1600"/>
              <a:t>Container c=</a:t>
            </a:r>
            <a:r>
              <a:rPr lang="en-US" altLang="zh-CN" sz="1600" b="1">
                <a:solidFill>
                  <a:srgbClr val="FF0000"/>
                </a:solidFill>
              </a:rPr>
              <a:t>getContentPane()</a:t>
            </a:r>
            <a:r>
              <a:rPr lang="en-US" altLang="zh-CN" sz="1600"/>
              <a:t>;</a:t>
            </a:r>
          </a:p>
          <a:p>
            <a:pPr lvl="2" eaLnBrk="1" hangingPunct="1"/>
            <a:r>
              <a:rPr lang="en-US" altLang="zh-CN" sz="1600"/>
              <a:t>c.setBackground(Color.RED); //</a:t>
            </a:r>
            <a:r>
              <a:rPr lang="zh-CN" altLang="en-US" sz="1600"/>
              <a:t>窗口背景红色</a:t>
            </a:r>
          </a:p>
          <a:p>
            <a:pPr lvl="2" eaLnBrk="1" hangingPunct="1"/>
            <a:r>
              <a:rPr lang="en-US" altLang="zh-CN" sz="1600"/>
              <a:t>c.setLayout(null);//</a:t>
            </a:r>
            <a:r>
              <a:rPr lang="zh-CN" altLang="en-US" sz="1600"/>
              <a:t>取消布局器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JPanel pan=new JPanel();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pan.setBackground(Color.YELLOW); // pan</a:t>
            </a:r>
            <a:r>
              <a:rPr lang="zh-CN" altLang="en-US" sz="1600" b="1">
                <a:solidFill>
                  <a:srgbClr val="FF0000"/>
                </a:solidFill>
              </a:rPr>
              <a:t>背景黄色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pan.setSize(200,100);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add(pan);//</a:t>
            </a:r>
            <a:r>
              <a:rPr lang="zh-CN" altLang="en-US" sz="1600" b="1">
                <a:solidFill>
                  <a:srgbClr val="FF0000"/>
                </a:solidFill>
              </a:rPr>
              <a:t>用</a:t>
            </a:r>
            <a:r>
              <a:rPr lang="en-US" altLang="zh-CN" sz="1600" b="1">
                <a:solidFill>
                  <a:srgbClr val="FF0000"/>
                </a:solidFill>
              </a:rPr>
              <a:t>add</a:t>
            </a:r>
            <a:r>
              <a:rPr lang="zh-CN" altLang="en-US" sz="1600" b="1">
                <a:solidFill>
                  <a:srgbClr val="FF0000"/>
                </a:solidFill>
              </a:rPr>
              <a:t>方法把面板</a:t>
            </a:r>
            <a:r>
              <a:rPr lang="en-US" altLang="zh-CN" sz="1600" b="1">
                <a:solidFill>
                  <a:srgbClr val="FF0000"/>
                </a:solidFill>
              </a:rPr>
              <a:t>pan</a:t>
            </a:r>
            <a:r>
              <a:rPr lang="zh-CN" altLang="en-US" sz="1600" b="1">
                <a:solidFill>
                  <a:srgbClr val="FF0000"/>
                </a:solidFill>
              </a:rPr>
              <a:t>添加到窗口中</a:t>
            </a:r>
          </a:p>
          <a:p>
            <a:pPr lvl="2" eaLnBrk="1" hangingPunct="1"/>
            <a:r>
              <a:rPr lang="en-US" altLang="zh-CN" sz="1600"/>
              <a:t>setDefaultCloseOperation(JFrame.EXIT_ON_CLOSE);</a:t>
            </a:r>
          </a:p>
          <a:p>
            <a:pPr lvl="1" eaLnBrk="1" hangingPunct="1"/>
            <a:r>
              <a:rPr lang="en-US" altLang="zh-CN" sz="1600"/>
              <a:t>}</a:t>
            </a:r>
          </a:p>
          <a:p>
            <a:pPr lvl="1" eaLnBrk="1" hangingPunct="1"/>
            <a:r>
              <a:rPr lang="en-US" altLang="zh-CN" sz="1600"/>
              <a:t>public static void main(String args[]) {</a:t>
            </a:r>
          </a:p>
          <a:p>
            <a:pPr lvl="2" eaLnBrk="1" hangingPunct="1"/>
            <a:r>
              <a:rPr lang="en-US" altLang="zh-CN" sz="1600"/>
              <a:t>TestJPanel frm = new TestJPanel("JFrame with JPanel");</a:t>
            </a:r>
          </a:p>
          <a:p>
            <a:pPr lvl="2" eaLnBrk="1" hangingPunct="1"/>
            <a:r>
              <a:rPr lang="en-US" altLang="zh-CN" sz="1600"/>
              <a:t>frm.setVisible(true);</a:t>
            </a:r>
          </a:p>
          <a:p>
            <a:pPr lvl="1"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pic>
        <p:nvPicPr>
          <p:cNvPr id="3788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6613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8012113" y="2417763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9.3.1</a:t>
            </a:r>
            <a:r>
              <a:rPr lang="zh-CN" altLang="en-US" smtClean="0"/>
              <a:t>、菜单组件：</a:t>
            </a:r>
            <a:r>
              <a:rPr lang="en-US" altLang="zh-CN" smtClean="0"/>
              <a:t>JMenuBar</a:t>
            </a:r>
            <a:r>
              <a:rPr lang="zh-CN" altLang="en-US" smtClean="0"/>
              <a:t>、</a:t>
            </a:r>
            <a:r>
              <a:rPr lang="en-US" altLang="zh-CN" smtClean="0"/>
              <a:t>JMenu</a:t>
            </a:r>
            <a:r>
              <a:rPr lang="zh-CN" altLang="en-US" smtClean="0"/>
              <a:t>、</a:t>
            </a:r>
            <a:r>
              <a:rPr lang="en-US" altLang="zh-CN" smtClean="0"/>
              <a:t>JMenuItem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55600" y="1300163"/>
          <a:ext cx="824071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图片" r:id="rId3" imgW="5232400" imgH="1778000" progId="Word.Picture.8">
                  <p:embed/>
                </p:oleObj>
              </mc:Choice>
              <mc:Fallback>
                <p:oleObj name="图片" r:id="rId3" imgW="5232400" imgH="1778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300163"/>
                        <a:ext cx="8240713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9.3.2</a:t>
            </a:r>
            <a:r>
              <a:rPr lang="zh-CN" altLang="en-US" smtClean="0"/>
              <a:t>、工具栏组件：</a:t>
            </a:r>
            <a:r>
              <a:rPr lang="en-US" altLang="zh-CN" smtClean="0"/>
              <a:t>JToolBar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725488" y="900113"/>
            <a:ext cx="75946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(1)</a:t>
            </a:r>
            <a:r>
              <a:rPr lang="zh-CN" altLang="en-US" sz="1600"/>
              <a:t>在</a:t>
            </a:r>
            <a:r>
              <a:rPr lang="en-US" altLang="zh-CN" sz="1600"/>
              <a:t>JMenuBar</a:t>
            </a:r>
            <a:r>
              <a:rPr lang="zh-CN" altLang="en-US" sz="1600"/>
              <a:t>对象创建的下一行创建工具栏对象：</a:t>
            </a:r>
            <a:r>
              <a:rPr lang="en-US" altLang="zh-CN" sz="1600"/>
              <a:t>JToolBar	mtb=new JToolBar();</a:t>
            </a:r>
          </a:p>
          <a:p>
            <a:pPr eaLnBrk="1" hangingPunct="1"/>
            <a:r>
              <a:rPr lang="en-US" altLang="zh-CN" sz="1600"/>
              <a:t>(2)</a:t>
            </a:r>
            <a:r>
              <a:rPr lang="zh-CN" altLang="en-US" sz="1600"/>
              <a:t>自定义类</a:t>
            </a:r>
            <a:r>
              <a:rPr lang="en-US" altLang="zh-CN" sz="1600"/>
              <a:t>FgButton</a:t>
            </a:r>
            <a:r>
              <a:rPr lang="zh-CN" altLang="en-US" sz="1600"/>
              <a:t>如下：</a:t>
            </a:r>
          </a:p>
          <a:p>
            <a:pPr lvl="1" eaLnBrk="1" hangingPunct="1"/>
            <a:r>
              <a:rPr lang="en-US" altLang="zh-CN" sz="1600"/>
              <a:t>class FgButton extends JButton{</a:t>
            </a:r>
          </a:p>
          <a:p>
            <a:pPr lvl="2" eaLnBrk="1" hangingPunct="1"/>
            <a:r>
              <a:rPr lang="en-US" altLang="zh-CN" sz="1600"/>
              <a:t>public FgButton(){</a:t>
            </a:r>
          </a:p>
          <a:p>
            <a:pPr lvl="3" eaLnBrk="1" hangingPunct="1"/>
            <a:r>
              <a:rPr lang="en-US" altLang="zh-CN" sz="1600"/>
              <a:t>super();</a:t>
            </a:r>
          </a:p>
          <a:p>
            <a:pPr lvl="2" eaLnBrk="1" hangingPunct="1"/>
            <a:r>
              <a:rPr lang="en-US" altLang="zh-CN" sz="1600"/>
              <a:t>}</a:t>
            </a:r>
          </a:p>
          <a:p>
            <a:pPr lvl="2" eaLnBrk="1" hangingPunct="1"/>
            <a:r>
              <a:rPr lang="en-US" altLang="zh-CN" sz="1600"/>
              <a:t>public FgButton(Icon icon){</a:t>
            </a:r>
          </a:p>
          <a:p>
            <a:pPr lvl="3" eaLnBrk="1" hangingPunct="1"/>
            <a:r>
              <a:rPr lang="en-US" altLang="zh-CN" sz="1600"/>
              <a:t>super(icon);</a:t>
            </a:r>
          </a:p>
          <a:p>
            <a:pPr lvl="2" eaLnBrk="1" hangingPunct="1"/>
            <a:r>
              <a:rPr lang="en-US" altLang="zh-CN" sz="1600"/>
              <a:t>}</a:t>
            </a:r>
          </a:p>
          <a:p>
            <a:pPr lvl="2" eaLnBrk="1" hangingPunct="1"/>
            <a:r>
              <a:rPr lang="en-US" altLang="zh-CN" sz="1600"/>
              <a:t>public FgButton(Icon icon,String strToolTipText){</a:t>
            </a:r>
          </a:p>
          <a:p>
            <a:pPr lvl="3" eaLnBrk="1" hangingPunct="1"/>
            <a:r>
              <a:rPr lang="en-US" altLang="zh-CN" sz="1600"/>
              <a:t>super(icon);</a:t>
            </a:r>
          </a:p>
          <a:p>
            <a:pPr lvl="3" eaLnBrk="1" hangingPunct="1"/>
            <a:r>
              <a:rPr lang="en-US" altLang="zh-CN" sz="1600"/>
              <a:t>setToolTipText(strToolTipText);</a:t>
            </a:r>
          </a:p>
          <a:p>
            <a:pPr lvl="2" eaLnBrk="1" hangingPunct="1"/>
            <a:r>
              <a:rPr lang="en-US" altLang="zh-CN" sz="1600"/>
              <a:t>}</a:t>
            </a:r>
          </a:p>
          <a:p>
            <a:pPr lvl="2" eaLnBrk="1" hangingPunct="1"/>
            <a:r>
              <a:rPr lang="en-US" altLang="zh-CN" sz="1600"/>
              <a:t>public FgButton(String text){</a:t>
            </a:r>
          </a:p>
          <a:p>
            <a:pPr lvl="3" eaLnBrk="1" hangingPunct="1"/>
            <a:r>
              <a:rPr lang="en-US" altLang="zh-CN" sz="1600"/>
              <a:t>super(text);</a:t>
            </a:r>
          </a:p>
          <a:p>
            <a:pPr lvl="2" eaLnBrk="1" hangingPunct="1"/>
            <a:r>
              <a:rPr lang="en-US" altLang="zh-CN" sz="1600"/>
              <a:t>}</a:t>
            </a:r>
          </a:p>
          <a:p>
            <a:pPr lvl="2" eaLnBrk="1" hangingPunct="1"/>
            <a:r>
              <a:rPr lang="en-US" altLang="zh-CN" sz="1600"/>
              <a:t>public FgButton(String text, Icon icon, String strToolTipText){</a:t>
            </a:r>
          </a:p>
          <a:p>
            <a:pPr lvl="3" eaLnBrk="1" hangingPunct="1"/>
            <a:r>
              <a:rPr lang="en-US" altLang="zh-CN" sz="1600"/>
              <a:t>super(text, icon);</a:t>
            </a:r>
          </a:p>
          <a:p>
            <a:pPr lvl="3" eaLnBrk="1" hangingPunct="1"/>
            <a:r>
              <a:rPr lang="en-US" altLang="zh-CN" sz="1600"/>
              <a:t>setToolTipText(strToolTipText);</a:t>
            </a:r>
          </a:p>
          <a:p>
            <a:pPr lvl="2" eaLnBrk="1" hangingPunct="1"/>
            <a:r>
              <a:rPr lang="en-US" altLang="zh-CN" sz="1600"/>
              <a:t>}</a:t>
            </a:r>
          </a:p>
          <a:p>
            <a:pPr lvl="1" eaLnBrk="1" hangingPunct="1"/>
            <a:r>
              <a:rPr lang="en-US" altLang="zh-C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8323263" y="28511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9.4.1</a:t>
            </a:r>
            <a:r>
              <a:rPr lang="zh-CN" altLang="en-US" smtClean="0"/>
              <a:t>、</a:t>
            </a:r>
            <a:r>
              <a:rPr lang="en-US" altLang="zh-CN" smtClean="0"/>
              <a:t>JLabel</a:t>
            </a:r>
          </a:p>
        </p:txBody>
      </p:sp>
      <p:sp>
        <p:nvSpPr>
          <p:cNvPr id="16387" name="Rectangle 170"/>
          <p:cNvSpPr>
            <a:spLocks noChangeArrowheads="1"/>
          </p:cNvSpPr>
          <p:nvPr/>
        </p:nvSpPr>
        <p:spPr bwMode="auto">
          <a:xfrm>
            <a:off x="595313" y="893763"/>
            <a:ext cx="777240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import java.awt.*;</a:t>
            </a:r>
          </a:p>
          <a:p>
            <a:pPr eaLnBrk="1" hangingPunct="1"/>
            <a:r>
              <a:rPr lang="en-US" altLang="zh-CN" sz="1800"/>
              <a:t>import javax.swing.*;</a:t>
            </a:r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en-US" altLang="zh-CN" sz="1800"/>
              <a:t>public class TestJLabel extends JFrame{</a:t>
            </a:r>
          </a:p>
          <a:p>
            <a:pPr lvl="1" eaLnBrk="1" hangingPunct="1"/>
            <a:r>
              <a:rPr lang="en-US" altLang="zh-CN" sz="1800"/>
              <a:t>public TestJLabel(){</a:t>
            </a:r>
          </a:p>
          <a:p>
            <a:pPr lvl="2" eaLnBrk="1" hangingPunct="1"/>
            <a:r>
              <a:rPr lang="en-US" altLang="zh-CN" sz="1800"/>
              <a:t>super( "JFrame with JLabel");</a:t>
            </a:r>
          </a:p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三个标签上的文字</a:t>
            </a:r>
          </a:p>
          <a:p>
            <a:pPr lvl="2" eaLnBrk="1" hangingPunct="1"/>
            <a:r>
              <a:rPr lang="en-US" altLang="zh-CN" sz="1800"/>
              <a:t>String [] s = {"</a:t>
            </a:r>
            <a:r>
              <a:rPr lang="zh-CN" altLang="en-US" sz="1800"/>
              <a:t>第一个标签</a:t>
            </a:r>
            <a:r>
              <a:rPr lang="en-US" altLang="zh-CN" sz="1800"/>
              <a:t>", </a:t>
            </a:r>
          </a:p>
          <a:p>
            <a:pPr lvl="2" eaLnBrk="1" hangingPunct="1"/>
            <a:r>
              <a:rPr lang="en-US" altLang="zh-CN" sz="1800"/>
              <a:t>                       "</a:t>
            </a:r>
            <a:r>
              <a:rPr lang="zh-CN" altLang="en-US" sz="1800"/>
              <a:t>文字在图标的左侧</a:t>
            </a:r>
            <a:r>
              <a:rPr lang="en-US" altLang="zh-CN" sz="1800"/>
              <a:t>", </a:t>
            </a:r>
          </a:p>
          <a:p>
            <a:pPr lvl="2" eaLnBrk="1" hangingPunct="1"/>
            <a:r>
              <a:rPr lang="en-US" altLang="zh-CN" sz="1800"/>
              <a:t>                       "</a:t>
            </a:r>
            <a:r>
              <a:rPr lang="zh-CN" altLang="en-US" sz="1800"/>
              <a:t>文字在图标的下方</a:t>
            </a:r>
            <a:r>
              <a:rPr lang="en-US" altLang="zh-CN" sz="1800"/>
              <a:t>"};</a:t>
            </a:r>
          </a:p>
          <a:p>
            <a:pPr lvl="2" eaLnBrk="1" hangingPunct="1"/>
            <a:r>
              <a:rPr lang="en-US" altLang="zh-CN" sz="1800"/>
              <a:t>ImageIcon[] ic = {null, </a:t>
            </a:r>
          </a:p>
          <a:p>
            <a:pPr lvl="2" eaLnBrk="1" hangingPunct="1"/>
            <a:r>
              <a:rPr lang="en-US" altLang="zh-CN" sz="1800"/>
              <a:t>                              new ImageIcon("online.gif"),</a:t>
            </a:r>
          </a:p>
          <a:p>
            <a:pPr lvl="2" eaLnBrk="1" hangingPunct="1"/>
            <a:r>
              <a:rPr lang="en-US" altLang="zh-CN" sz="1800"/>
              <a:t>                              new ImageIcon("save.gif" )};</a:t>
            </a:r>
          </a:p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三个标签在水平方向上的对齐方式</a:t>
            </a:r>
          </a:p>
          <a:p>
            <a:pPr lvl="2" eaLnBrk="1" hangingPunct="1"/>
            <a:r>
              <a:rPr lang="en-US" altLang="zh-CN" sz="1800"/>
              <a:t>int [] ih = {0, JLabel.LEFT, JLabel.CENTER};</a:t>
            </a:r>
          </a:p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三个标签在垂直方向上的对齐方式</a:t>
            </a:r>
          </a:p>
          <a:p>
            <a:pPr lvl="2" eaLnBrk="1" hangingPunct="1"/>
            <a:r>
              <a:rPr lang="en-US" altLang="zh-CN" sz="1800"/>
              <a:t>int [] iv = {0, JLabel.CENTER, JLabel.BOTTOM};</a:t>
            </a:r>
          </a:p>
          <a:p>
            <a:pPr lvl="2" eaLnBrk="1" hangingPunct="1"/>
            <a:r>
              <a:rPr lang="en-US" altLang="zh-CN" sz="1800"/>
              <a:t>Container c = getContentPane( );//</a:t>
            </a:r>
            <a:r>
              <a:rPr lang="zh-CN" altLang="en-US" sz="1800"/>
              <a:t>取得窗口的内容面板</a:t>
            </a:r>
          </a:p>
          <a:p>
            <a:pPr lvl="2" eaLnBrk="1" hangingPunct="1"/>
            <a:r>
              <a:rPr lang="en-US" altLang="zh-CN" sz="1800"/>
              <a:t>c.setLayout( new FlowLayout(FlowLayout.LEFT) ); //</a:t>
            </a:r>
            <a:r>
              <a:rPr lang="zh-CN" altLang="en-US" sz="1800"/>
              <a:t>设置布局管理器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9.4.1</a:t>
            </a:r>
            <a:r>
              <a:rPr lang="zh-CN" altLang="en-US" smtClean="0"/>
              <a:t>、</a:t>
            </a:r>
            <a:r>
              <a:rPr lang="en-US" altLang="zh-CN" smtClean="0"/>
              <a:t>JLabel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2775" y="776288"/>
            <a:ext cx="7940675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eaLnBrk="1" hangingPunct="1"/>
            <a:r>
              <a:rPr lang="en-US" altLang="zh-CN" sz="1800"/>
              <a:t>for (int i=0; i&lt;3; i++){</a:t>
            </a:r>
          </a:p>
          <a:p>
            <a:pPr lvl="3" eaLnBrk="1" hangingPunct="1"/>
            <a:r>
              <a:rPr lang="en-US" altLang="zh-CN" sz="1800"/>
              <a:t>//</a:t>
            </a:r>
            <a:r>
              <a:rPr lang="zh-CN" altLang="en-US" sz="1800"/>
              <a:t>创建三个标签</a:t>
            </a:r>
          </a:p>
          <a:p>
            <a:pPr lvl="3" eaLnBrk="1" hangingPunct="1"/>
            <a:r>
              <a:rPr lang="en-US" altLang="zh-CN" sz="1800">
                <a:solidFill>
                  <a:srgbClr val="FF0000"/>
                </a:solidFill>
              </a:rPr>
              <a:t>JLabel myLabel = new JLabel( s[i] , ic[i], JLabel.LEFT);</a:t>
            </a:r>
          </a:p>
          <a:p>
            <a:pPr lvl="3" eaLnBrk="1" hangingPunct="1"/>
            <a:r>
              <a:rPr lang="en-US" altLang="zh-CN" sz="1800"/>
              <a:t>if (i&gt;0){</a:t>
            </a:r>
          </a:p>
          <a:p>
            <a:pPr lvl="4" eaLnBrk="1" hangingPunct="1"/>
            <a:r>
              <a:rPr lang="en-US" altLang="zh-CN" sz="1800"/>
              <a:t>myLabel.setHorizontalTextPosition(ih[i]);</a:t>
            </a:r>
          </a:p>
          <a:p>
            <a:pPr lvl="4" eaLnBrk="1" hangingPunct="1"/>
            <a:r>
              <a:rPr lang="en-US" altLang="zh-CN" sz="1800"/>
              <a:t>myLabel.setVerticalTextPosition(iv[i]);</a:t>
            </a:r>
          </a:p>
          <a:p>
            <a:pPr lvl="3" eaLnBrk="1" hangingPunct="1"/>
            <a:r>
              <a:rPr lang="en-US" altLang="zh-CN" sz="1800"/>
              <a:t>}</a:t>
            </a:r>
          </a:p>
          <a:p>
            <a:pPr lvl="3" eaLnBrk="1" hangingPunct="1"/>
            <a:r>
              <a:rPr lang="en-US" altLang="zh-CN" sz="1800"/>
              <a:t>//</a:t>
            </a:r>
            <a:r>
              <a:rPr lang="zh-CN" altLang="en-US" sz="1800"/>
              <a:t>设置边框</a:t>
            </a:r>
            <a:r>
              <a:rPr lang="en-US" altLang="zh-CN" sz="1800"/>
              <a:t>, setBorder</a:t>
            </a:r>
            <a:r>
              <a:rPr lang="zh-CN" altLang="en-US" sz="1800"/>
              <a:t>来自</a:t>
            </a:r>
            <a:r>
              <a:rPr lang="en-US" altLang="zh-CN" sz="1800"/>
              <a:t>JLabel</a:t>
            </a:r>
            <a:r>
              <a:rPr lang="zh-CN" altLang="en-US" sz="1800"/>
              <a:t>的父类</a:t>
            </a:r>
            <a:r>
              <a:rPr lang="en-US" altLang="zh-CN" sz="1800"/>
              <a:t>JComponent</a:t>
            </a:r>
          </a:p>
          <a:p>
            <a:pPr lvl="3" eaLnBrk="1" hangingPunct="1"/>
            <a:r>
              <a:rPr lang="en-US" altLang="zh-CN" sz="1800"/>
              <a:t>myLabel.setBorder(BorderFactory.createLineBorder (Color.RED, 2));</a:t>
            </a:r>
          </a:p>
          <a:p>
            <a:pPr lvl="3" eaLnBrk="1" hangingPunct="1"/>
            <a:r>
              <a:rPr lang="en-US" altLang="zh-CN" sz="1800"/>
              <a:t>myLabel.setToolTipText("</a:t>
            </a:r>
            <a:r>
              <a:rPr lang="zh-CN" altLang="en-US" sz="1800"/>
              <a:t>第</a:t>
            </a:r>
            <a:r>
              <a:rPr lang="en-US" altLang="zh-CN" sz="1800"/>
              <a:t>" + (i+1) + "</a:t>
            </a:r>
            <a:r>
              <a:rPr lang="zh-CN" altLang="en-US" sz="1800"/>
              <a:t>个标签</a:t>
            </a:r>
            <a:r>
              <a:rPr lang="en-US" altLang="zh-CN" sz="1800"/>
              <a:t>");</a:t>
            </a:r>
          </a:p>
          <a:p>
            <a:pPr lvl="3" eaLnBrk="1" hangingPunct="1"/>
            <a:r>
              <a:rPr lang="en-US" altLang="zh-CN" sz="1800"/>
              <a:t>//</a:t>
            </a:r>
            <a:r>
              <a:rPr lang="zh-CN" altLang="en-US" sz="1800"/>
              <a:t>加入到窗口的内容面板中</a:t>
            </a:r>
          </a:p>
          <a:p>
            <a:pPr lvl="3" eaLnBrk="1" hangingPunct="1"/>
            <a:r>
              <a:rPr lang="en-US" altLang="zh-CN" sz="1800"/>
              <a:t>c.add(myLabel);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2" eaLnBrk="1" hangingPunct="1"/>
            <a:r>
              <a:rPr lang="en-US" altLang="zh-CN" sz="1800"/>
              <a:t>setDefaultCloseOperation(JFrame.EXIT_ON_CLOSE);</a:t>
            </a:r>
          </a:p>
          <a:p>
            <a:pPr lvl="2" eaLnBrk="1" hangingPunct="1"/>
            <a:r>
              <a:rPr lang="en-US" altLang="zh-CN" sz="1800"/>
              <a:t>setSize(400, 300);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lvl="1" eaLnBrk="1" hangingPunct="1"/>
            <a:r>
              <a:rPr lang="en-US" altLang="zh-CN" sz="1800"/>
              <a:t>public static void main(String args[ ]){</a:t>
            </a:r>
          </a:p>
          <a:p>
            <a:pPr lvl="2" eaLnBrk="1" hangingPunct="1"/>
            <a:r>
              <a:rPr lang="en-US" altLang="zh-CN" sz="1800"/>
              <a:t>TestJLabel frm = new TestJLabel();</a:t>
            </a:r>
          </a:p>
          <a:p>
            <a:pPr lvl="2" eaLnBrk="1" hangingPunct="1"/>
            <a:r>
              <a:rPr lang="en-US" altLang="zh-CN" sz="1800"/>
              <a:t>frm.setVisible(true);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  <p:pic>
        <p:nvPicPr>
          <p:cNvPr id="391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649788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9.4.2</a:t>
            </a:r>
            <a:r>
              <a:rPr lang="zh-CN" altLang="en-US" smtClean="0"/>
              <a:t>、单行文本框：</a:t>
            </a:r>
            <a:r>
              <a:rPr lang="en-US" altLang="zh-CN" smtClean="0"/>
              <a:t>JTextField</a:t>
            </a:r>
            <a:r>
              <a:rPr lang="zh-CN" altLang="en-US" smtClean="0"/>
              <a:t>和</a:t>
            </a:r>
            <a:r>
              <a:rPr lang="en-US" altLang="zh-CN" smtClean="0"/>
              <a:t>JPasswordField</a:t>
            </a:r>
          </a:p>
        </p:txBody>
      </p:sp>
      <p:sp>
        <p:nvSpPr>
          <p:cNvPr id="18435" name="Rectangle 50"/>
          <p:cNvSpPr>
            <a:spLocks noChangeArrowheads="1"/>
          </p:cNvSpPr>
          <p:nvPr/>
        </p:nvSpPr>
        <p:spPr bwMode="auto">
          <a:xfrm>
            <a:off x="623888" y="779463"/>
            <a:ext cx="7829550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import java.awt.*;</a:t>
            </a:r>
          </a:p>
          <a:p>
            <a:pPr eaLnBrk="1" hangingPunct="1"/>
            <a:r>
              <a:rPr lang="en-US" altLang="zh-CN" sz="1800"/>
              <a:t>import javax.swing.*;</a:t>
            </a:r>
          </a:p>
          <a:p>
            <a:pPr eaLnBrk="1" hangingPunct="1"/>
            <a:r>
              <a:rPr lang="en-US" altLang="zh-CN" sz="1800"/>
              <a:t>public class TestJTextField{</a:t>
            </a:r>
          </a:p>
          <a:p>
            <a:pPr lvl="1" eaLnBrk="1" hangingPunct="1"/>
            <a:r>
              <a:rPr lang="en-US" altLang="zh-CN" sz="1800"/>
              <a:t>public static void main(String args[ ]){</a:t>
            </a:r>
          </a:p>
          <a:p>
            <a:pPr lvl="2" eaLnBrk="1" hangingPunct="1"/>
            <a:r>
              <a:rPr lang="en-US" altLang="zh-CN" sz="1800"/>
              <a:t>JFrame frm= new JFrame( "JFrame with JTextField" );</a:t>
            </a:r>
          </a:p>
          <a:p>
            <a:pPr lvl="2" eaLnBrk="1" hangingPunct="1"/>
            <a:r>
              <a:rPr lang="en-US" altLang="zh-CN" sz="1800"/>
              <a:t>frm.setDefaultCloseOperation(JFrame.EXIT_ON_CLOSE);</a:t>
            </a:r>
          </a:p>
          <a:p>
            <a:pPr lvl="2" eaLnBrk="1" hangingPunct="1"/>
            <a:r>
              <a:rPr lang="en-US" altLang="zh-CN" sz="1800"/>
              <a:t>frm.setSize(260, 100 );</a:t>
            </a:r>
          </a:p>
          <a:p>
            <a:pPr lvl="2" eaLnBrk="1" hangingPunct="1"/>
            <a:r>
              <a:rPr lang="en-US" altLang="zh-CN" sz="1800"/>
              <a:t>Container c = frm.getContentPane( );</a:t>
            </a:r>
          </a:p>
          <a:p>
            <a:pPr lvl="2" eaLnBrk="1" hangingPunct="1"/>
            <a:r>
              <a:rPr lang="en-US" altLang="zh-CN" sz="1800"/>
              <a:t>c.setLayout(new FlowLayout( ) );</a:t>
            </a:r>
          </a:p>
          <a:p>
            <a:pPr lvl="2" eaLnBrk="1" hangingPunct="1"/>
            <a:r>
              <a:rPr lang="en-US" altLang="zh-CN" sz="1800"/>
              <a:t>		</a:t>
            </a:r>
          </a:p>
          <a:p>
            <a:pPr lvl="2" eaLnBrk="1" hangingPunct="1"/>
            <a:r>
              <a:rPr lang="en-US" altLang="zh-CN" sz="1800"/>
              <a:t>JTextField[] t={new JTextField("2012103088", 15),</a:t>
            </a:r>
          </a:p>
          <a:p>
            <a:pPr lvl="4" eaLnBrk="1" hangingPunct="1"/>
            <a:r>
              <a:rPr lang="en-US" altLang="zh-CN" sz="1800"/>
              <a:t>           new JPasswordField("1234567890", 15)};</a:t>
            </a:r>
          </a:p>
          <a:p>
            <a:pPr lvl="2" eaLnBrk="1" hangingPunct="1"/>
            <a:r>
              <a:rPr lang="en-US" altLang="zh-CN" sz="1800"/>
              <a:t>c.add(new JLabel("</a:t>
            </a:r>
            <a:r>
              <a:rPr lang="zh-CN" altLang="en-US" sz="1800"/>
              <a:t>用户名：</a:t>
            </a:r>
            <a:r>
              <a:rPr lang="en-US" altLang="zh-CN" sz="1800"/>
              <a:t>"));</a:t>
            </a:r>
          </a:p>
          <a:p>
            <a:pPr lvl="2" eaLnBrk="1" hangingPunct="1"/>
            <a:r>
              <a:rPr lang="en-US" altLang="zh-CN" sz="1800"/>
              <a:t>c.add(t[0]);</a:t>
            </a:r>
          </a:p>
          <a:p>
            <a:pPr lvl="2" eaLnBrk="1" hangingPunct="1"/>
            <a:r>
              <a:rPr lang="en-US" altLang="zh-CN" sz="1800"/>
              <a:t>c.add(new JLabel("</a:t>
            </a:r>
            <a:r>
              <a:rPr lang="zh-CN" altLang="en-US" sz="1800"/>
              <a:t>密    码：</a:t>
            </a:r>
            <a:r>
              <a:rPr lang="en-US" altLang="zh-CN" sz="1800"/>
              <a:t>"));</a:t>
            </a:r>
          </a:p>
          <a:p>
            <a:pPr lvl="2" eaLnBrk="1" hangingPunct="1"/>
            <a:r>
              <a:rPr lang="en-US" altLang="zh-CN" sz="1800"/>
              <a:t>c.add(t[1]);</a:t>
            </a:r>
          </a:p>
          <a:p>
            <a:pPr lvl="2" eaLnBrk="1" hangingPunct="1"/>
            <a:endParaRPr lang="en-US" altLang="zh-CN" sz="1800"/>
          </a:p>
          <a:p>
            <a:pPr lvl="2" eaLnBrk="1" hangingPunct="1"/>
            <a:r>
              <a:rPr lang="en-US" altLang="zh-CN" sz="1800"/>
              <a:t>t[0].setEditable( false );//</a:t>
            </a:r>
            <a:r>
              <a:rPr lang="zh-CN" altLang="en-US" sz="1800"/>
              <a:t>用户名设置为只读</a:t>
            </a:r>
          </a:p>
          <a:p>
            <a:pPr lvl="2" eaLnBrk="1" hangingPunct="1"/>
            <a:r>
              <a:rPr lang="en-US" altLang="zh-CN" sz="1800"/>
              <a:t>frm.setVisible( true 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  <p:pic>
        <p:nvPicPr>
          <p:cNvPr id="32363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4181475"/>
            <a:ext cx="32607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9.4.3</a:t>
            </a:r>
            <a:r>
              <a:rPr lang="zh-CN" altLang="en-US" smtClean="0"/>
              <a:t>、按钮：</a:t>
            </a:r>
            <a:r>
              <a:rPr lang="en-US" altLang="zh-CN" smtClean="0"/>
              <a:t>JButtom</a:t>
            </a:r>
            <a:r>
              <a:rPr lang="zh-CN" altLang="en-US" smtClean="0"/>
              <a:t>、</a:t>
            </a:r>
            <a:r>
              <a:rPr lang="en-US" altLang="zh-CN" smtClean="0"/>
              <a:t>JCheckBox</a:t>
            </a:r>
            <a:r>
              <a:rPr lang="zh-CN" altLang="en-US" smtClean="0"/>
              <a:t>和</a:t>
            </a:r>
            <a:r>
              <a:rPr lang="en-US" altLang="zh-CN" smtClean="0"/>
              <a:t>JRadioButton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736600" y="785813"/>
            <a:ext cx="761523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import java.awt.*;</a:t>
            </a:r>
          </a:p>
          <a:p>
            <a:pPr eaLnBrk="1" hangingPunct="1"/>
            <a:r>
              <a:rPr lang="en-US" altLang="zh-CN" sz="1600"/>
              <a:t>import javax.swing.*;</a:t>
            </a:r>
          </a:p>
          <a:p>
            <a:pPr eaLnBrk="1" hangingPunct="1"/>
            <a:r>
              <a:rPr lang="en-US" altLang="zh-CN" sz="1600"/>
              <a:t>public class TestJButton extends JFrame{</a:t>
            </a:r>
          </a:p>
          <a:p>
            <a:pPr lvl="1" eaLnBrk="1" hangingPunct="1"/>
            <a:r>
              <a:rPr lang="en-US" altLang="zh-CN" sz="1600"/>
              <a:t>TestJButton(String sTitle){</a:t>
            </a:r>
          </a:p>
          <a:p>
            <a:pPr lvl="2" eaLnBrk="1" hangingPunct="1"/>
            <a:r>
              <a:rPr lang="en-US" altLang="zh-CN" sz="1600"/>
              <a:t>super(sTitle);		</a:t>
            </a:r>
          </a:p>
          <a:p>
            <a:pPr lvl="2" eaLnBrk="1" hangingPunct="1"/>
            <a:r>
              <a:rPr lang="en-US" altLang="zh-CN" sz="1600"/>
              <a:t>Container c = getContentPane( );</a:t>
            </a:r>
          </a:p>
          <a:p>
            <a:pPr lvl="2" eaLnBrk="1" hangingPunct="1"/>
            <a:r>
              <a:rPr lang="en-US" altLang="zh-CN" sz="1600"/>
              <a:t>c.setLayout( new FlowLayout( ));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两个按钮上的图标</a:t>
            </a:r>
          </a:p>
          <a:p>
            <a:pPr lvl="2" eaLnBrk="1" hangingPunct="1"/>
            <a:r>
              <a:rPr lang="en-US" altLang="zh-CN" sz="1600"/>
              <a:t>ImageIcon[] ic = {new ImageIcon("new.gif"), new ImageIcon("online.gif")}; 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三个按钮</a:t>
            </a:r>
          </a:p>
          <a:p>
            <a:pPr lvl="2" eaLnBrk="1" hangingPunct="1"/>
            <a:r>
              <a:rPr lang="en-US" altLang="zh-CN" sz="1600"/>
              <a:t>JButton[] btn = {new JButton("</a:t>
            </a:r>
            <a:r>
              <a:rPr lang="zh-CN" altLang="en-US" sz="1600"/>
              <a:t>新建</a:t>
            </a:r>
            <a:r>
              <a:rPr lang="en-US" altLang="zh-CN" sz="1600"/>
              <a:t>", ic[0]), new JButton("</a:t>
            </a:r>
            <a:r>
              <a:rPr lang="zh-CN" altLang="en-US" sz="1600"/>
              <a:t>中间</a:t>
            </a:r>
            <a:r>
              <a:rPr lang="en-US" altLang="zh-CN" sz="1600"/>
              <a:t>"), </a:t>
            </a:r>
          </a:p>
          <a:p>
            <a:pPr lvl="2" eaLnBrk="1" hangingPunct="1"/>
            <a:r>
              <a:rPr lang="en-US" altLang="zh-CN" sz="1600"/>
              <a:t>                            new JButton("</a:t>
            </a:r>
            <a:r>
              <a:rPr lang="zh-CN" altLang="en-US" sz="1600"/>
              <a:t>打开</a:t>
            </a:r>
            <a:r>
              <a:rPr lang="en-US" altLang="zh-CN" sz="1600"/>
              <a:t>", ic[1])}; </a:t>
            </a:r>
          </a:p>
          <a:p>
            <a:pPr lvl="2" eaLnBrk="1" hangingPunct="1"/>
            <a:r>
              <a:rPr lang="en-US" altLang="zh-CN" sz="1600"/>
              <a:t>int i;</a:t>
            </a:r>
          </a:p>
          <a:p>
            <a:pPr lvl="2" eaLnBrk="1" hangingPunct="1"/>
            <a:r>
              <a:rPr lang="en-US" altLang="zh-CN" sz="1600"/>
              <a:t>for (i=0; i&lt;btn.length; i++)</a:t>
            </a:r>
          </a:p>
          <a:p>
            <a:pPr lvl="3" eaLnBrk="1" hangingPunct="1"/>
            <a:r>
              <a:rPr lang="en-US" altLang="zh-CN" sz="1600"/>
              <a:t>c.add(btn[i]);</a:t>
            </a:r>
          </a:p>
          <a:p>
            <a:pPr lvl="2" eaLnBrk="1" hangingPunct="1"/>
            <a:r>
              <a:rPr lang="en-US" altLang="zh-CN" sz="1600"/>
              <a:t>//btn[0]</a:t>
            </a:r>
            <a:r>
              <a:rPr lang="zh-CN" altLang="en-US" sz="1600"/>
              <a:t>的文字在图标左侧</a:t>
            </a:r>
          </a:p>
          <a:p>
            <a:pPr lvl="2" eaLnBrk="1" hangingPunct="1"/>
            <a:r>
              <a:rPr lang="en-US" altLang="zh-CN" sz="1600"/>
              <a:t>btn[0].setHorizontalTextPosition(SwingConstants.LEFT);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两个复选框</a:t>
            </a:r>
          </a:p>
          <a:p>
            <a:pPr lvl="2" eaLnBrk="1" hangingPunct="1"/>
            <a:r>
              <a:rPr lang="en-US" altLang="zh-CN" sz="1600"/>
              <a:t>JCheckBox[] ck = {new JCheckBox("</a:t>
            </a:r>
            <a:r>
              <a:rPr lang="zh-CN" altLang="en-US" sz="1600"/>
              <a:t>左</a:t>
            </a:r>
            <a:r>
              <a:rPr lang="en-US" altLang="zh-CN" sz="1600"/>
              <a:t>"), new JCheckBox("</a:t>
            </a:r>
            <a:r>
              <a:rPr lang="zh-CN" altLang="en-US" sz="1600"/>
              <a:t>右</a:t>
            </a:r>
            <a:r>
              <a:rPr lang="en-US" altLang="zh-CN" sz="1600"/>
              <a:t>")};</a:t>
            </a:r>
          </a:p>
          <a:p>
            <a:pPr lvl="2" eaLnBrk="1" hangingPunct="1"/>
            <a:r>
              <a:rPr lang="en-US" altLang="zh-CN" sz="1600"/>
              <a:t>for (i=0; i&lt;ck.length; i++){</a:t>
            </a:r>
          </a:p>
          <a:p>
            <a:pPr lvl="3" eaLnBrk="1" hangingPunct="1"/>
            <a:r>
              <a:rPr lang="en-US" altLang="zh-CN" sz="1600"/>
              <a:t>c.add(ck[i]);</a:t>
            </a:r>
          </a:p>
          <a:p>
            <a:pPr lvl="3" eaLnBrk="1" hangingPunct="1"/>
            <a:r>
              <a:rPr lang="en-US" altLang="zh-CN" sz="1600"/>
              <a:t>ck[i].setSelected(true);//</a:t>
            </a:r>
            <a:r>
              <a:rPr lang="zh-CN" altLang="en-US" sz="1600"/>
              <a:t>将复选框设置为选中状态</a:t>
            </a:r>
          </a:p>
          <a:p>
            <a:pPr lvl="2" eaLnBrk="1" hangingPunct="1"/>
            <a:r>
              <a:rPr lang="en-US" altLang="zh-CN" sz="16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9.4.3</a:t>
            </a:r>
            <a:r>
              <a:rPr lang="zh-CN" altLang="en-US" smtClean="0"/>
              <a:t>、按钮：</a:t>
            </a:r>
            <a:r>
              <a:rPr lang="en-US" altLang="zh-CN" smtClean="0"/>
              <a:t>JButtom</a:t>
            </a:r>
            <a:r>
              <a:rPr lang="zh-CN" altLang="en-US" smtClean="0"/>
              <a:t>、</a:t>
            </a:r>
            <a:r>
              <a:rPr lang="en-US" altLang="zh-CN" smtClean="0"/>
              <a:t>JCheckBox</a:t>
            </a:r>
            <a:r>
              <a:rPr lang="zh-CN" altLang="en-US" smtClean="0"/>
              <a:t>和</a:t>
            </a:r>
            <a:r>
              <a:rPr lang="en-US" altLang="zh-CN" smtClean="0"/>
              <a:t>JRadioButton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36588" y="781050"/>
            <a:ext cx="77724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两个单选框</a:t>
            </a:r>
          </a:p>
          <a:p>
            <a:pPr lvl="2" eaLnBrk="1" hangingPunct="1"/>
            <a:r>
              <a:rPr lang="en-US" altLang="zh-CN" sz="1800"/>
              <a:t>JRadioButton[] r={new JRadioButton("</a:t>
            </a:r>
            <a:r>
              <a:rPr lang="zh-CN" altLang="en-US" sz="1800"/>
              <a:t>左</a:t>
            </a:r>
            <a:r>
              <a:rPr lang="en-US" altLang="zh-CN" sz="1800"/>
              <a:t>"), new JRadioButton("</a:t>
            </a:r>
            <a:r>
              <a:rPr lang="zh-CN" altLang="en-US" sz="1800"/>
              <a:t>右</a:t>
            </a:r>
            <a:r>
              <a:rPr lang="en-US" altLang="zh-CN" sz="1800"/>
              <a:t>")};</a:t>
            </a:r>
          </a:p>
          <a:p>
            <a:pPr lvl="2" eaLnBrk="1" hangingPunct="1"/>
            <a:r>
              <a:rPr lang="en-US" altLang="zh-CN" sz="1800"/>
              <a:t>ButtonGroup rg = new ButtonGroup( );</a:t>
            </a:r>
          </a:p>
          <a:p>
            <a:pPr lvl="2" eaLnBrk="1" hangingPunct="1"/>
            <a:r>
              <a:rPr lang="en-US" altLang="zh-CN" sz="1800"/>
              <a:t>for (i=0; i &lt; r.length; i++){</a:t>
            </a:r>
          </a:p>
          <a:p>
            <a:pPr lvl="3" eaLnBrk="1" hangingPunct="1"/>
            <a:r>
              <a:rPr lang="en-US" altLang="zh-CN" sz="1800"/>
              <a:t>c.add( r[i] );</a:t>
            </a:r>
          </a:p>
          <a:p>
            <a:pPr lvl="3" eaLnBrk="1" hangingPunct="1"/>
            <a:r>
              <a:rPr lang="en-US" altLang="zh-CN" sz="1800"/>
              <a:t>rg.add( r[i] );//</a:t>
            </a:r>
            <a:r>
              <a:rPr lang="zh-CN" altLang="en-US" sz="1800"/>
              <a:t>组成</a:t>
            </a:r>
            <a:r>
              <a:rPr lang="en-US" altLang="zh-CN" sz="1800"/>
              <a:t>ButtonGroup</a:t>
            </a:r>
            <a:r>
              <a:rPr lang="zh-CN" altLang="en-US" sz="1800"/>
              <a:t>，这样二者只能同时选中一项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设置单选框的选择状态</a:t>
            </a:r>
          </a:p>
          <a:p>
            <a:pPr lvl="2" eaLnBrk="1" hangingPunct="1"/>
            <a:r>
              <a:rPr lang="en-US" altLang="zh-CN" sz="1800"/>
              <a:t>r[0].setSelected(true);</a:t>
            </a:r>
          </a:p>
          <a:p>
            <a:pPr lvl="2" eaLnBrk="1" hangingPunct="1"/>
            <a:r>
              <a:rPr lang="en-US" altLang="zh-CN" sz="1800"/>
              <a:t>r[1].setSelected(false);</a:t>
            </a:r>
          </a:p>
          <a:p>
            <a:pPr lvl="2" eaLnBrk="1" hangingPunct="1"/>
            <a:endParaRPr lang="en-US" altLang="zh-CN" sz="1800"/>
          </a:p>
          <a:p>
            <a:pPr lvl="2" eaLnBrk="1" hangingPunct="1"/>
            <a:r>
              <a:rPr lang="en-US" altLang="zh-CN" sz="1800"/>
              <a:t>setSize(300,150);</a:t>
            </a:r>
          </a:p>
          <a:p>
            <a:pPr lvl="2" eaLnBrk="1" hangingPunct="1"/>
            <a:r>
              <a:rPr lang="en-US" altLang="zh-CN" sz="1800"/>
              <a:t>setDefaultCloseOperation(JFrame.EXIT_ON_CLOSE);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lvl="1" eaLnBrk="1" hangingPunct="1"/>
            <a:r>
              <a:rPr lang="en-US" altLang="zh-CN" sz="1800"/>
              <a:t>public static void main(String args[]){</a:t>
            </a:r>
          </a:p>
          <a:p>
            <a:pPr lvl="2" eaLnBrk="1" hangingPunct="1"/>
            <a:r>
              <a:rPr lang="en-US" altLang="zh-CN" sz="1800"/>
              <a:t>TestJButton frm=new TestJButton("JFrame with JButton");</a:t>
            </a:r>
          </a:p>
          <a:p>
            <a:pPr lvl="2" eaLnBrk="1" hangingPunct="1"/>
            <a:r>
              <a:rPr lang="en-US" altLang="zh-CN" sz="1800"/>
              <a:t>frm.setVisible(true);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  <p:pic>
        <p:nvPicPr>
          <p:cNvPr id="392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2520950"/>
            <a:ext cx="30797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重点要掌握的内容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9248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重点：</a:t>
            </a:r>
            <a:r>
              <a:rPr lang="zh-CN" altLang="en-US" sz="2800" b="1" smtClean="0">
                <a:latin typeface="宋体" pitchFamily="2" charset="-122"/>
              </a:rPr>
              <a:t>组件、容器、布局管理器等概念。</a:t>
            </a:r>
            <a:endParaRPr lang="en-US" altLang="zh-CN" sz="28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latin typeface="宋体" pitchFamily="2" charset="-122"/>
              </a:rPr>
              <a:t>了解</a:t>
            </a:r>
            <a:r>
              <a:rPr lang="en-US" altLang="zh-CN" sz="2800" b="1" smtClean="0"/>
              <a:t>GUI</a:t>
            </a:r>
            <a:r>
              <a:rPr lang="zh-CN" altLang="en-US" sz="2800" b="1" smtClean="0"/>
              <a:t>组件包的类层次结构、</a:t>
            </a:r>
            <a:r>
              <a:rPr lang="zh-CN" altLang="en-US" sz="2800" b="1" smtClean="0">
                <a:latin typeface="宋体" pitchFamily="2" charset="-122"/>
              </a:rPr>
              <a:t>事件处理模型，掌握事件源、事件、事件处理者等概念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9.4.4</a:t>
            </a:r>
            <a:r>
              <a:rPr lang="zh-CN" altLang="en-US" smtClean="0"/>
              <a:t>、下拉框：</a:t>
            </a:r>
            <a:r>
              <a:rPr lang="en-US" altLang="zh-CN" smtClean="0"/>
              <a:t>JComboBox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68325" y="792163"/>
            <a:ext cx="778351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import java.awt.*;</a:t>
            </a:r>
          </a:p>
          <a:p>
            <a:pPr eaLnBrk="1" hangingPunct="1"/>
            <a:r>
              <a:rPr lang="en-US" altLang="zh-CN" sz="1600"/>
              <a:t>import javax.swing.*;</a:t>
            </a:r>
          </a:p>
          <a:p>
            <a:pPr eaLnBrk="1" hangingPunct="1"/>
            <a:r>
              <a:rPr lang="en-US" altLang="zh-CN" sz="1600"/>
              <a:t>public class TestJComboBox extends JFrame{</a:t>
            </a:r>
          </a:p>
          <a:p>
            <a:pPr lvl="1" eaLnBrk="1" hangingPunct="1"/>
            <a:r>
              <a:rPr lang="en-US" altLang="zh-CN" sz="1600"/>
              <a:t>//</a:t>
            </a:r>
            <a:r>
              <a:rPr lang="zh-CN" altLang="en-US" sz="1600"/>
              <a:t>字体与大小下拉框	</a:t>
            </a:r>
          </a:p>
          <a:p>
            <a:pPr lvl="1" eaLnBrk="1" hangingPunct="1"/>
            <a:r>
              <a:rPr lang="en-US" altLang="zh-CN" sz="1600"/>
              <a:t>JComboBox cbxFont=new JComboBox();</a:t>
            </a:r>
          </a:p>
          <a:p>
            <a:pPr lvl="1" eaLnBrk="1" hangingPunct="1"/>
            <a:r>
              <a:rPr lang="en-US" altLang="zh-CN" sz="1600"/>
              <a:t>JComboBox cbxFontSize=new JComboBox();//</a:t>
            </a:r>
            <a:r>
              <a:rPr lang="zh-CN" altLang="en-US" sz="1600"/>
              <a:t>字体大小	</a:t>
            </a:r>
          </a:p>
          <a:p>
            <a:pPr lvl="1" eaLnBrk="1" hangingPunct="1"/>
            <a:r>
              <a:rPr lang="en-US" altLang="zh-CN" sz="1600"/>
              <a:t>TestJComboBox(String sTitle){</a:t>
            </a:r>
          </a:p>
          <a:p>
            <a:pPr lvl="2" eaLnBrk="1" hangingPunct="1"/>
            <a:r>
              <a:rPr lang="en-US" altLang="zh-CN" sz="1600"/>
              <a:t>super(sTitle);</a:t>
            </a:r>
          </a:p>
          <a:p>
            <a:pPr lvl="2" eaLnBrk="1" hangingPunct="1"/>
            <a:r>
              <a:rPr lang="en-US" altLang="zh-CN" sz="1600"/>
              <a:t>		</a:t>
            </a:r>
          </a:p>
          <a:p>
            <a:pPr lvl="2" eaLnBrk="1" hangingPunct="1"/>
            <a:r>
              <a:rPr lang="en-US" altLang="zh-CN" sz="1600"/>
              <a:t>Container c = getContentPane( );</a:t>
            </a:r>
          </a:p>
          <a:p>
            <a:pPr lvl="2" eaLnBrk="1" hangingPunct="1"/>
            <a:r>
              <a:rPr lang="en-US" altLang="zh-CN" sz="1600"/>
              <a:t>c.setLayout(new FlowLayout(FlowLayout.LEFT));</a:t>
            </a:r>
          </a:p>
          <a:p>
            <a:pPr lvl="2" eaLnBrk="1" hangingPunct="1"/>
            <a:endParaRPr lang="en-US" altLang="zh-CN" sz="1600"/>
          </a:p>
          <a:p>
            <a:pPr lvl="2" eaLnBrk="1" hangingPunct="1"/>
            <a:r>
              <a:rPr lang="en-US" altLang="zh-CN" sz="1600"/>
              <a:t>c.add(new JLabel("</a:t>
            </a:r>
            <a:r>
              <a:rPr lang="zh-CN" altLang="en-US" sz="1600"/>
              <a:t>字体名称：</a:t>
            </a:r>
            <a:r>
              <a:rPr lang="en-US" altLang="zh-CN" sz="1600"/>
              <a:t>"));</a:t>
            </a:r>
          </a:p>
          <a:p>
            <a:pPr lvl="2" eaLnBrk="1" hangingPunct="1"/>
            <a:r>
              <a:rPr lang="en-US" altLang="zh-CN" sz="1600"/>
              <a:t>c.add(cbxFont);		</a:t>
            </a:r>
          </a:p>
          <a:p>
            <a:pPr lvl="2" eaLnBrk="1" hangingPunct="1"/>
            <a:r>
              <a:rPr lang="en-US" altLang="zh-CN" sz="1600"/>
              <a:t>c.add(new JLabel("</a:t>
            </a:r>
            <a:r>
              <a:rPr lang="zh-CN" altLang="en-US" sz="1600"/>
              <a:t>字体大小：</a:t>
            </a:r>
            <a:r>
              <a:rPr lang="en-US" altLang="zh-CN" sz="1600"/>
              <a:t>"));</a:t>
            </a:r>
          </a:p>
          <a:p>
            <a:pPr lvl="2" eaLnBrk="1" hangingPunct="1"/>
            <a:r>
              <a:rPr lang="en-US" altLang="zh-CN" sz="1600"/>
              <a:t>c.add(cbxFontSize);</a:t>
            </a:r>
          </a:p>
          <a:p>
            <a:pPr lvl="2" eaLnBrk="1" hangingPunct="1"/>
            <a:endParaRPr lang="en-US" altLang="zh-CN" sz="1600"/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初始化字体与大小下拉框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InitFonts();</a:t>
            </a:r>
          </a:p>
          <a:p>
            <a:pPr lvl="2" eaLnBrk="1" hangingPunct="1"/>
            <a:endParaRPr lang="en-US" altLang="zh-CN" sz="1600"/>
          </a:p>
          <a:p>
            <a:pPr lvl="2" eaLnBrk="1" hangingPunct="1"/>
            <a:r>
              <a:rPr lang="en-US" altLang="zh-CN" sz="1600"/>
              <a:t>setSize(300,120);</a:t>
            </a:r>
          </a:p>
          <a:p>
            <a:pPr lvl="2" eaLnBrk="1" hangingPunct="1"/>
            <a:r>
              <a:rPr lang="en-US" altLang="zh-CN" sz="1600"/>
              <a:t>setDefaultCloseOperation(JFrame.EXIT_ON_CLOSE);</a:t>
            </a:r>
          </a:p>
          <a:p>
            <a:pPr lvl="1" eaLnBrk="1" hangingPunct="1"/>
            <a:r>
              <a:rPr lang="en-US" altLang="zh-C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9.4.4</a:t>
            </a:r>
            <a:r>
              <a:rPr lang="zh-CN" altLang="en-US" smtClean="0"/>
              <a:t>、下拉框：</a:t>
            </a:r>
            <a:r>
              <a:rPr lang="en-US" altLang="zh-CN" smtClean="0"/>
              <a:t>JComboBox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46075" y="777875"/>
            <a:ext cx="7885113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1600"/>
              <a:t>//</a:t>
            </a:r>
            <a:r>
              <a:rPr lang="zh-CN" altLang="en-US" sz="1600"/>
              <a:t>初始化字体框</a:t>
            </a:r>
          </a:p>
          <a:p>
            <a:pPr lvl="1" eaLnBrk="1" hangingPunct="1"/>
            <a:r>
              <a:rPr lang="en-US" altLang="zh-CN" sz="1600"/>
              <a:t>private void </a:t>
            </a:r>
            <a:r>
              <a:rPr lang="en-US" altLang="zh-CN" sz="1600" b="1">
                <a:solidFill>
                  <a:srgbClr val="FF0000"/>
                </a:solidFill>
              </a:rPr>
              <a:t>InitFonts()</a:t>
            </a:r>
            <a:r>
              <a:rPr lang="en-US" altLang="zh-CN" sz="1600"/>
              <a:t>{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获得系统的字体数组		</a:t>
            </a:r>
          </a:p>
          <a:p>
            <a:pPr lvl="2" eaLnBrk="1" hangingPunct="1"/>
            <a:r>
              <a:rPr lang="en-US" altLang="zh-CN" sz="1600"/>
              <a:t>GraphicsEnvironment ge= GraphicsEnvironment.getLocalGraphicsEnvironment(); </a:t>
            </a:r>
          </a:p>
          <a:p>
            <a:pPr lvl="2" eaLnBrk="1" hangingPunct="1"/>
            <a:r>
              <a:rPr lang="en-US" altLang="zh-CN" sz="1600"/>
              <a:t>String[]  fontList=ge.getAvailableFontFamilyNames();</a:t>
            </a:r>
          </a:p>
          <a:p>
            <a:pPr lvl="2" eaLnBrk="1" hangingPunct="1"/>
            <a:r>
              <a:rPr lang="en-US" altLang="zh-CN" sz="1600"/>
              <a:t>int i;</a:t>
            </a:r>
          </a:p>
          <a:p>
            <a:pPr lvl="2" eaLnBrk="1" hangingPunct="1"/>
            <a:r>
              <a:rPr lang="en-US" altLang="zh-CN" sz="1600"/>
              <a:t>		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添加字体名称</a:t>
            </a:r>
          </a:p>
          <a:p>
            <a:pPr lvl="2" eaLnBrk="1" hangingPunct="1"/>
            <a:r>
              <a:rPr lang="en-US" altLang="zh-CN" sz="1600"/>
              <a:t>for(i=0;i&lt;fontList.length;i++)</a:t>
            </a:r>
          </a:p>
          <a:p>
            <a:pPr lvl="2" eaLnBrk="1" hangingPunct="1"/>
            <a:r>
              <a:rPr lang="en-US" altLang="zh-CN" sz="1600"/>
              <a:t>cbxFont.addItem(String.valueOf(i)+"  |  "+fontList[i]);</a:t>
            </a:r>
          </a:p>
          <a:p>
            <a:pPr lvl="2" eaLnBrk="1" hangingPunct="1"/>
            <a:r>
              <a:rPr lang="en-US" altLang="zh-CN" sz="1600"/>
              <a:t>		</a:t>
            </a:r>
          </a:p>
          <a:p>
            <a:pPr lvl="2" eaLnBrk="1" hangingPunct="1"/>
            <a:r>
              <a:rPr lang="en-US" altLang="zh-CN" sz="1600"/>
              <a:t>cbxFont.setSelectedIndex(231);//</a:t>
            </a:r>
            <a:r>
              <a:rPr lang="zh-CN" altLang="en-US" sz="1600"/>
              <a:t>选择</a:t>
            </a:r>
            <a:r>
              <a:rPr lang="en-US" altLang="zh-CN" sz="1600"/>
              <a:t>index</a:t>
            </a:r>
            <a:r>
              <a:rPr lang="zh-CN" altLang="en-US" sz="1600"/>
              <a:t>为</a:t>
            </a:r>
            <a:r>
              <a:rPr lang="en-US" altLang="zh-CN" sz="1600"/>
              <a:t>30</a:t>
            </a:r>
            <a:r>
              <a:rPr lang="zh-CN" altLang="en-US" sz="1600"/>
              <a:t>的项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添加字体大小</a:t>
            </a:r>
          </a:p>
          <a:p>
            <a:pPr lvl="2" eaLnBrk="1" hangingPunct="1"/>
            <a:r>
              <a:rPr lang="en-US" altLang="zh-CN" sz="1600"/>
              <a:t>for(i=9;i&lt;=72;i++)</a:t>
            </a:r>
          </a:p>
          <a:p>
            <a:pPr lvl="2" eaLnBrk="1" hangingPunct="1"/>
            <a:r>
              <a:rPr lang="en-US" altLang="zh-CN" sz="1600"/>
              <a:t>cbxFontSize.addItem(new Integer(i).toString());</a:t>
            </a:r>
          </a:p>
          <a:p>
            <a:pPr lvl="2" eaLnBrk="1" hangingPunct="1"/>
            <a:r>
              <a:rPr lang="en-US" altLang="zh-CN" sz="1600"/>
              <a:t>cbxFontSize.setSelectedIndex(3);//</a:t>
            </a:r>
            <a:r>
              <a:rPr lang="zh-CN" altLang="en-US" sz="1600"/>
              <a:t>选择</a:t>
            </a:r>
            <a:r>
              <a:rPr lang="en-US" altLang="zh-CN" sz="1600"/>
              <a:t>index</a:t>
            </a:r>
            <a:r>
              <a:rPr lang="zh-CN" altLang="en-US" sz="1600"/>
              <a:t>为</a:t>
            </a:r>
            <a:r>
              <a:rPr lang="en-US" altLang="zh-CN" sz="1600"/>
              <a:t>3</a:t>
            </a:r>
            <a:r>
              <a:rPr lang="zh-CN" altLang="en-US" sz="1600"/>
              <a:t>的项</a:t>
            </a:r>
          </a:p>
          <a:p>
            <a:pPr lvl="1" eaLnBrk="1" hangingPunct="1"/>
            <a:r>
              <a:rPr lang="en-US" altLang="zh-CN" sz="1600"/>
              <a:t>}	</a:t>
            </a:r>
          </a:p>
          <a:p>
            <a:pPr lvl="1" eaLnBrk="1" hangingPunct="1"/>
            <a:r>
              <a:rPr lang="en-US" altLang="zh-CN" sz="1600"/>
              <a:t>public static void main(String args[]){</a:t>
            </a:r>
          </a:p>
          <a:p>
            <a:pPr lvl="2" eaLnBrk="1" hangingPunct="1"/>
            <a:r>
              <a:rPr lang="en-US" altLang="zh-CN" sz="1600"/>
              <a:t>TestJComboBox frm=new TestJComboBox("JFrame with JComboBox");</a:t>
            </a:r>
          </a:p>
          <a:p>
            <a:pPr lvl="2" eaLnBrk="1" hangingPunct="1"/>
            <a:r>
              <a:rPr lang="en-US" altLang="zh-CN" sz="1600"/>
              <a:t>frm.setVisible(true);</a:t>
            </a:r>
          </a:p>
          <a:p>
            <a:pPr lvl="1"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pic>
        <p:nvPicPr>
          <p:cNvPr id="393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08200"/>
            <a:ext cx="313055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6918325" y="3330575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573088" y="922338"/>
            <a:ext cx="8120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/>
              <a:t>JComponent</a:t>
            </a:r>
            <a:r>
              <a:rPr lang="zh-CN" altLang="en-US"/>
              <a:t>是常用组件的直接或间接父类，它封装了这些组件通用的一些方法，如颜色、透明性、边框、字体、大小和位置等相关方法 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541338" y="2117725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颜色</a:t>
            </a:r>
          </a:p>
        </p:txBody>
      </p:sp>
      <p:graphicFrame>
        <p:nvGraphicFramePr>
          <p:cNvPr id="331877" name="Group 101"/>
          <p:cNvGraphicFramePr>
            <a:graphicFrameLocks noGrp="1"/>
          </p:cNvGraphicFramePr>
          <p:nvPr>
            <p:ph idx="1"/>
          </p:nvPr>
        </p:nvGraphicFramePr>
        <p:xfrm>
          <a:off x="755650" y="2773363"/>
          <a:ext cx="7761288" cy="2843214"/>
        </p:xfrm>
        <a:graphic>
          <a:graphicData uri="http://schemas.openxmlformats.org/drawingml/2006/table">
            <a:tbl>
              <a:tblPr/>
              <a:tblGrid>
                <a:gridCol w="3738563"/>
                <a:gridCol w="4022725"/>
              </a:tblGrid>
              <a:tr h="4746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颜色相关的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public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方法定义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void setBackground(Color c)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设置组件的背景色为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void setForground(Color c)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设置组件的前景色为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Color getBackground()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获取组件的背景色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Color getForeground()</a:t>
                      </a:r>
                      <a:endParaRPr kumimoji="1" lang="en-US" altLang="zh-CN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获取组件的前景色</a:t>
                      </a:r>
                      <a:endParaRPr kumimoji="1" lang="zh-CN" altLang="en-US" sz="4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5603" name="Rectangle 34"/>
          <p:cNvSpPr>
            <a:spLocks noChangeArrowheads="1"/>
          </p:cNvSpPr>
          <p:nvPr/>
        </p:nvSpPr>
        <p:spPr bwMode="auto">
          <a:xfrm>
            <a:off x="969963" y="1143000"/>
            <a:ext cx="7070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en-US" altLang="zh-CN" sz="2000"/>
              <a:t>//</a:t>
            </a:r>
            <a:r>
              <a:rPr lang="zh-CN" altLang="en-US" sz="2000"/>
              <a:t>下面代码片段用于设置</a:t>
            </a:r>
            <a:r>
              <a:rPr lang="en-US" altLang="zh-CN" sz="2000"/>
              <a:t>JLabel</a:t>
            </a:r>
            <a:r>
              <a:rPr lang="zh-CN" altLang="en-US" sz="2000"/>
              <a:t>的背景色以及字体颜色</a:t>
            </a:r>
          </a:p>
          <a:p>
            <a:pPr lvl="1" eaLnBrk="1" hangingPunct="1"/>
            <a:r>
              <a:rPr lang="en-US" altLang="zh-CN" sz="2000"/>
              <a:t>import java.awt.Color;</a:t>
            </a:r>
          </a:p>
          <a:p>
            <a:pPr lvl="1" eaLnBrk="1" hangingPunct="1"/>
            <a:r>
              <a:rPr lang="en-US" altLang="zh-CN" sz="2000"/>
              <a:t>…</a:t>
            </a:r>
          </a:p>
          <a:p>
            <a:pPr lvl="1" eaLnBrk="1" hangingPunct="1"/>
            <a:r>
              <a:rPr lang="en-US" altLang="zh-CN" sz="2000"/>
              <a:t>JLabel myLabel =new JLabel("</a:t>
            </a:r>
            <a:r>
              <a:rPr lang="zh-CN" altLang="en-US" sz="2000"/>
              <a:t>测试颜色的标签</a:t>
            </a:r>
            <a:r>
              <a:rPr lang="en-US" altLang="zh-CN" sz="2000"/>
              <a:t>");</a:t>
            </a:r>
          </a:p>
          <a:p>
            <a:pPr lvl="1" eaLnBrk="1" hangingPunct="1"/>
            <a:r>
              <a:rPr lang="en-US" altLang="zh-CN" sz="2000"/>
              <a:t>//</a:t>
            </a:r>
            <a:r>
              <a:rPr lang="zh-CN" altLang="en-US" sz="2000"/>
              <a:t>将背景设置为蓝色</a:t>
            </a:r>
            <a:r>
              <a:rPr lang="en-US" altLang="zh-CN" sz="2000"/>
              <a:t>(</a:t>
            </a:r>
            <a:r>
              <a:rPr lang="zh-CN" altLang="en-US" sz="2000"/>
              <a:t>红、绿分量为</a:t>
            </a:r>
            <a:r>
              <a:rPr lang="en-US" altLang="zh-CN" sz="2000"/>
              <a:t>0)</a:t>
            </a:r>
          </a:p>
          <a:p>
            <a:pPr lvl="1" eaLnBrk="1" hangingPunct="1"/>
            <a:r>
              <a:rPr lang="en-US" altLang="zh-CN" sz="2000"/>
              <a:t>myLabel.setBackground(new Color(0,0,255));</a:t>
            </a:r>
          </a:p>
          <a:p>
            <a:pPr lvl="1" eaLnBrk="1" hangingPunct="1"/>
            <a:r>
              <a:rPr lang="en-US" altLang="zh-CN" sz="2000"/>
              <a:t>//</a:t>
            </a:r>
            <a:r>
              <a:rPr lang="zh-CN" altLang="en-US" sz="2000"/>
              <a:t>将前景即字体颜色设置为白色</a:t>
            </a:r>
          </a:p>
          <a:p>
            <a:pPr lvl="1" eaLnBrk="1" hangingPunct="1"/>
            <a:r>
              <a:rPr lang="en-US" altLang="zh-CN" sz="2000"/>
              <a:t>myLabel.setForeground(Color.WHITE);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96913" y="906463"/>
            <a:ext cx="423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字体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98550" y="1519238"/>
            <a:ext cx="7564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000"/>
              <a:t>void setFont(Font f) //</a:t>
            </a:r>
            <a:r>
              <a:rPr lang="zh-CN" altLang="en-US" sz="2000"/>
              <a:t>设置字体，</a:t>
            </a:r>
            <a:r>
              <a:rPr lang="en-US" altLang="zh-CN" sz="2000"/>
              <a:t>f</a:t>
            </a:r>
            <a:r>
              <a:rPr lang="zh-CN" altLang="en-US" sz="2000"/>
              <a:t>封装了字体的名称、样式等 </a:t>
            </a:r>
          </a:p>
          <a:p>
            <a:pPr eaLnBrk="1" hangingPunct="1"/>
            <a:r>
              <a:rPr lang="en-US" altLang="zh-CN" sz="2000"/>
              <a:t>Font getFont() //</a:t>
            </a:r>
            <a:r>
              <a:rPr lang="zh-CN" altLang="en-US" sz="2000"/>
              <a:t>返回组件上当前使用的字体</a:t>
            </a:r>
            <a:r>
              <a:rPr lang="zh-CN" altLang="en-US"/>
              <a:t> 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590550" y="2546350"/>
            <a:ext cx="80502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en-US" altLang="zh-CN" sz="2000"/>
              <a:t>//</a:t>
            </a:r>
          </a:p>
          <a:p>
            <a:pPr lvl="1" eaLnBrk="1" hangingPunct="1"/>
            <a:r>
              <a:rPr lang="en-US" altLang="zh-CN" sz="2000"/>
              <a:t>JLabel label1 =new JLabel("</a:t>
            </a:r>
            <a:r>
              <a:rPr lang="zh-CN" altLang="en-US" sz="2000"/>
              <a:t>标签</a:t>
            </a:r>
            <a:r>
              <a:rPr lang="en-US" altLang="zh-CN" sz="2000"/>
              <a:t>1");</a:t>
            </a:r>
          </a:p>
          <a:p>
            <a:pPr lvl="1" eaLnBrk="1" hangingPunct="1"/>
            <a:r>
              <a:rPr lang="en-US" altLang="zh-CN" sz="2000"/>
              <a:t>JLabel label2 =new JLabel("</a:t>
            </a:r>
            <a:r>
              <a:rPr lang="zh-CN" altLang="en-US" sz="2000"/>
              <a:t>标签</a:t>
            </a:r>
            <a:r>
              <a:rPr lang="en-US" altLang="zh-CN" sz="2000"/>
              <a:t>2");</a:t>
            </a:r>
          </a:p>
          <a:p>
            <a:pPr lvl="1" eaLnBrk="1" hangingPunct="1"/>
            <a:r>
              <a:rPr lang="en-US" altLang="zh-CN" sz="2000"/>
              <a:t>JLabel label3 =new JLabel("</a:t>
            </a:r>
            <a:r>
              <a:rPr lang="zh-CN" altLang="en-US" sz="2000"/>
              <a:t>标签</a:t>
            </a:r>
            <a:r>
              <a:rPr lang="en-US" altLang="zh-CN" sz="2000"/>
              <a:t>3");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label1.setFont(new Font("</a:t>
            </a:r>
            <a:r>
              <a:rPr lang="zh-CN" altLang="en-US" sz="2000"/>
              <a:t>宋体</a:t>
            </a:r>
            <a:r>
              <a:rPr lang="en-US" altLang="zh-CN" sz="2000"/>
              <a:t>",Font.PLAIN,14)); </a:t>
            </a:r>
          </a:p>
          <a:p>
            <a:pPr lvl="1" eaLnBrk="1" hangingPunct="1"/>
            <a:r>
              <a:rPr lang="en-US" altLang="zh-CN" sz="2000"/>
              <a:t>label2.setFont(new Font("Times New Roman",Font.BOLD,15)); </a:t>
            </a:r>
          </a:p>
          <a:p>
            <a:pPr lvl="1" eaLnBrk="1" hangingPunct="1"/>
            <a:r>
              <a:rPr lang="en-US" altLang="zh-CN" sz="2000"/>
              <a:t>label3.setFont(new Font("Arial",Font.BOLD | Font.ITALIC,16));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96913" y="906463"/>
            <a:ext cx="423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大小和位置</a:t>
            </a:r>
          </a:p>
        </p:txBody>
      </p:sp>
      <p:graphicFrame>
        <p:nvGraphicFramePr>
          <p:cNvPr id="422004" name="Group 116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7772400" cy="4114800"/>
        </p:xfrm>
        <a:graphic>
          <a:graphicData uri="http://schemas.openxmlformats.org/drawingml/2006/table">
            <a:tbl>
              <a:tblPr/>
              <a:tblGrid>
                <a:gridCol w="4052888"/>
                <a:gridCol w="3719512"/>
              </a:tblGrid>
              <a:tr h="412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大小与位置相关的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public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方法定义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void setSize(int width, int height)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将组件的宽设置为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width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，高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height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，像素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9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void setLocation(int x, int y)</a:t>
                      </a:r>
                      <a:endParaRPr kumimoji="1" lang="fr-FR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将组件左上角定位在所在容器的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(x, y)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处。包含组件的空器都有默认的坐标系，通常其左上角的坐标是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(0, 0)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，参数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指定该组件的左上角在容器的坐标系中的坐标。</a:t>
                      </a:r>
                      <a:endParaRPr kumimoji="1" lang="zh-CN" altLang="fr-F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Dimension getSize()</a:t>
                      </a:r>
                      <a:endParaRPr kumimoji="1" lang="fr-FR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返回一个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Dimension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对象的引用，该对象包含有名字是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width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1" lang="fr-F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height</a:t>
                      </a:r>
                      <a:r>
                        <a:rPr kumimoji="1" lang="zh-CN" alt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的成员变量，分别表示组件的宽和高，单位为像素</a:t>
                      </a:r>
                      <a:endParaRPr kumimoji="1" lang="zh-CN" altLang="fr-F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void setBounds(int x, int y, int width, int height)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设置组件在容器中的位置和大小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Rectangle getBounds()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返回组件在容器中的位置和大小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8675" name="Rectangle 41"/>
          <p:cNvSpPr>
            <a:spLocks noChangeArrowheads="1"/>
          </p:cNvSpPr>
          <p:nvPr/>
        </p:nvSpPr>
        <p:spPr bwMode="auto">
          <a:xfrm>
            <a:off x="534988" y="800100"/>
            <a:ext cx="7593012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/>
              <a:t>import java.awt.*;</a:t>
            </a:r>
          </a:p>
          <a:p>
            <a:pPr eaLnBrk="1" hangingPunct="1"/>
            <a:r>
              <a:rPr lang="en-US" altLang="zh-CN" sz="1400"/>
              <a:t>import javax.swing.*;</a:t>
            </a:r>
          </a:p>
          <a:p>
            <a:pPr eaLnBrk="1" hangingPunct="1"/>
            <a:r>
              <a:rPr lang="en-US" altLang="zh-CN" sz="1400"/>
              <a:t>public class TestSize extends JFrame{</a:t>
            </a:r>
          </a:p>
          <a:p>
            <a:pPr lvl="1" eaLnBrk="1" hangingPunct="1"/>
            <a:r>
              <a:rPr lang="en-US" altLang="zh-CN" sz="1400"/>
              <a:t>TestSize(String sTitle){</a:t>
            </a:r>
          </a:p>
          <a:p>
            <a:pPr lvl="2" eaLnBrk="1" hangingPunct="1"/>
            <a:r>
              <a:rPr lang="en-US" altLang="zh-CN" sz="1400"/>
              <a:t>super(sTitle);</a:t>
            </a:r>
          </a:p>
          <a:p>
            <a:pPr lvl="2" eaLnBrk="1" hangingPunct="1"/>
            <a:r>
              <a:rPr lang="en-US" altLang="zh-CN" sz="1400"/>
              <a:t>Container c=getContentPane();</a:t>
            </a:r>
          </a:p>
          <a:p>
            <a:pPr lvl="2" eaLnBrk="1" hangingPunct="1"/>
            <a:r>
              <a:rPr lang="en-US" altLang="zh-CN" sz="1400"/>
              <a:t>c.setLayout(null);//</a:t>
            </a:r>
            <a:r>
              <a:rPr lang="zh-CN" altLang="en-US" sz="1400"/>
              <a:t>将布局设置空，否则</a:t>
            </a:r>
            <a:r>
              <a:rPr lang="en-US" altLang="zh-CN" sz="1400"/>
              <a:t>setBounds</a:t>
            </a:r>
            <a:r>
              <a:rPr lang="zh-CN" altLang="en-US" sz="1400"/>
              <a:t>不起作用</a:t>
            </a:r>
          </a:p>
          <a:p>
            <a:pPr lvl="2" eaLnBrk="1" hangingPunct="1"/>
            <a:r>
              <a:rPr lang="en-US" altLang="zh-CN" sz="1400"/>
              <a:t>JComboBox jcb=new JComboBox();</a:t>
            </a:r>
          </a:p>
          <a:p>
            <a:pPr lvl="2" eaLnBrk="1" hangingPunct="1"/>
            <a:r>
              <a:rPr lang="en-US" altLang="zh-CN" sz="1400"/>
              <a:t>JButton btnTest=new JButton("</a:t>
            </a:r>
            <a:r>
              <a:rPr lang="zh-CN" altLang="en-US" sz="1400"/>
              <a:t>测试按钮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		</a:t>
            </a:r>
          </a:p>
          <a:p>
            <a:pPr lvl="2" eaLnBrk="1" hangingPunct="1"/>
            <a:r>
              <a:rPr lang="en-US" altLang="zh-CN" sz="1400"/>
              <a:t>jcb.addItem("0 - </a:t>
            </a:r>
            <a:r>
              <a:rPr lang="zh-CN" altLang="en-US" sz="1400"/>
              <a:t>第一项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jcb.addItem("1 - </a:t>
            </a:r>
            <a:r>
              <a:rPr lang="zh-CN" altLang="en-US" sz="1400"/>
              <a:t>第二项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jcb.setSelectedIndex(1);</a:t>
            </a:r>
          </a:p>
          <a:p>
            <a:pPr lvl="2" eaLnBrk="1" hangingPunct="1"/>
            <a:r>
              <a:rPr lang="en-US" altLang="zh-CN" sz="1400"/>
              <a:t>		</a:t>
            </a:r>
          </a:p>
          <a:p>
            <a:pPr lvl="2" eaLnBrk="1" hangingPunct="1"/>
            <a:r>
              <a:rPr lang="en-US" altLang="zh-CN" sz="1400"/>
              <a:t>c.add(btnTest);</a:t>
            </a:r>
          </a:p>
          <a:p>
            <a:pPr lvl="2" eaLnBrk="1" hangingPunct="1"/>
            <a:r>
              <a:rPr lang="en-US" altLang="zh-CN" sz="1400"/>
              <a:t>c.add(jcb);</a:t>
            </a:r>
          </a:p>
          <a:p>
            <a:pPr lvl="2" eaLnBrk="1" hangingPunct="1"/>
            <a:r>
              <a:rPr lang="en-US" altLang="zh-CN" sz="1400"/>
              <a:t>//</a:t>
            </a:r>
            <a:r>
              <a:rPr lang="zh-CN" altLang="en-US" sz="1400"/>
              <a:t>设置组件位置与大小</a:t>
            </a:r>
          </a:p>
          <a:p>
            <a:pPr lvl="2" eaLnBrk="1" hangingPunct="1"/>
            <a:r>
              <a:rPr lang="en-US" altLang="zh-CN" sz="1400"/>
              <a:t>jcb.setBounds(250,150, 100,40);</a:t>
            </a:r>
          </a:p>
          <a:p>
            <a:pPr lvl="2" eaLnBrk="1" hangingPunct="1"/>
            <a:r>
              <a:rPr lang="en-US" altLang="zh-CN" sz="1400"/>
              <a:t>btnTest.setBounds(20,20, 100,100);</a:t>
            </a:r>
          </a:p>
          <a:p>
            <a:pPr lvl="2" eaLnBrk="1" hangingPunct="1"/>
            <a:r>
              <a:rPr lang="en-US" altLang="zh-CN" sz="1400"/>
              <a:t>setDefaultCloseOperation(JFrame.EXIT_ON_CLOSE);</a:t>
            </a:r>
          </a:p>
          <a:p>
            <a:pPr lvl="2" eaLnBrk="1" hangingPunct="1"/>
            <a:r>
              <a:rPr lang="en-US" altLang="zh-CN" sz="1400"/>
              <a:t>setSize(400, 250);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lvl="1" eaLnBrk="1" hangingPunct="1"/>
            <a:r>
              <a:rPr lang="en-US" altLang="zh-CN" sz="1400"/>
              <a:t>public static void main(String[] args){</a:t>
            </a:r>
          </a:p>
          <a:p>
            <a:pPr lvl="2" eaLnBrk="1" hangingPunct="1"/>
            <a:r>
              <a:rPr lang="en-US" altLang="zh-CN" sz="1400"/>
              <a:t>TestSize frm=new TestSize("</a:t>
            </a:r>
            <a:r>
              <a:rPr lang="zh-CN" altLang="en-US" sz="1400"/>
              <a:t>测试组件大小与位置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frm.setVisible(true);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  <p:pic>
        <p:nvPicPr>
          <p:cNvPr id="42295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2387600"/>
            <a:ext cx="3810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9.5</a:t>
            </a:r>
            <a:r>
              <a:rPr lang="zh-CN" altLang="en-US" smtClean="0"/>
              <a:t>、组件常用方法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96913" y="906463"/>
            <a:ext cx="423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激活与可见性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98550" y="1489075"/>
            <a:ext cx="7564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/>
              <a:t>void setEnabled(boolean b) </a:t>
            </a:r>
            <a:r>
              <a:rPr lang="en-US" altLang="zh-CN" sz="2000"/>
              <a:t>//</a:t>
            </a:r>
            <a:r>
              <a:rPr lang="zh-CN" altLang="en-US"/>
              <a:t>设置组件是否可以激活 </a:t>
            </a:r>
            <a:endParaRPr lang="zh-CN" altLang="en-US" sz="2000"/>
          </a:p>
          <a:p>
            <a:pPr eaLnBrk="1" hangingPunct="1"/>
            <a:r>
              <a:rPr lang="fr-FR" altLang="zh-CN"/>
              <a:t>void setVisible(boolean b) </a:t>
            </a:r>
            <a:r>
              <a:rPr lang="en-US" altLang="zh-CN" sz="2000"/>
              <a:t>//</a:t>
            </a:r>
            <a:r>
              <a:rPr lang="zh-CN" altLang="fr-FR"/>
              <a:t>设置组件是否可见 </a:t>
            </a:r>
            <a:endParaRPr lang="zh-CN" alt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590550" y="2546350"/>
            <a:ext cx="80502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例如：</a:t>
            </a:r>
            <a:endParaRPr lang="zh-CN" altLang="en-US" sz="2000"/>
          </a:p>
          <a:p>
            <a:pPr lvl="1" eaLnBrk="1" hangingPunct="1"/>
            <a:r>
              <a:rPr lang="en-US" altLang="zh-CN" sz="2000"/>
              <a:t>JButton btnStop=new JButton("</a:t>
            </a:r>
            <a:r>
              <a:rPr lang="zh-CN" altLang="en-US" sz="2000"/>
              <a:t>停止</a:t>
            </a:r>
            <a:r>
              <a:rPr lang="en-US" altLang="zh-CN" sz="2000"/>
              <a:t>"); </a:t>
            </a:r>
          </a:p>
          <a:p>
            <a:pPr lvl="1" eaLnBrk="1" hangingPunct="1"/>
            <a:r>
              <a:rPr lang="en-US" altLang="zh-CN" sz="2000"/>
              <a:t>//</a:t>
            </a:r>
            <a:r>
              <a:rPr lang="zh-CN" altLang="en-US" sz="2000"/>
              <a:t>设置非激活状态，鼠标点击无反应，其背景与文字颜色均为灰色 </a:t>
            </a:r>
          </a:p>
          <a:p>
            <a:pPr lvl="1" eaLnBrk="1" hangingPunct="1"/>
            <a:r>
              <a:rPr lang="en-US" altLang="zh-CN" sz="2000"/>
              <a:t>btnStop.setEnabled(false);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6918325" y="37973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4099" name="Rectangle 116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Text Box 119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4101" name="Rectangle 121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2" name="Text Box 124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3" name="Text Box 129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4104" name="Rectangle 136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105" name="Rectangle 123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106" name="AutoShape 151"/>
          <p:cNvSpPr>
            <a:spLocks noChangeArrowheads="1"/>
          </p:cNvSpPr>
          <p:nvPr/>
        </p:nvSpPr>
        <p:spPr bwMode="auto">
          <a:xfrm>
            <a:off x="7566025" y="15255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107" name="Rectangle 170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8" name="Text Box 171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9" name="Rectangle 180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10" name="Text Box 181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1" name="Rectangle 182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12" name="Text Box 183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4113" name="Rectangle 184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14" name="Text Box 185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4115" name="Rectangle 188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16" name="Text Box 189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7" name="Rectangle 19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18" name="Text Box 19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4119" name="Rectangle 19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20" name="Text Box 19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4121" name="Rectangle 19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22" name="Text Box 19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C5D106-7409-4EE0-A562-9A0509D66CB6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accent2"/>
                </a:solidFill>
              </a:rPr>
              <a:t>9.6</a:t>
            </a:r>
            <a:r>
              <a:rPr lang="zh-CN" altLang="en-US" b="1" dirty="0" smtClean="0">
                <a:solidFill>
                  <a:schemeClr val="accent2"/>
                </a:solidFill>
              </a:rPr>
              <a:t>布局管理器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流式布局</a:t>
            </a:r>
            <a:r>
              <a:rPr lang="en-US" altLang="zh-CN" b="1" smtClean="0"/>
              <a:t>FlowLayout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边界布局</a:t>
            </a:r>
            <a:r>
              <a:rPr lang="en-US" altLang="zh-CN" b="1" smtClean="0"/>
              <a:t>BorderLayout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盒式布局管理器</a:t>
            </a:r>
            <a:r>
              <a:rPr lang="en-US" altLang="zh-CN" b="1" smtClean="0">
                <a:solidFill>
                  <a:srgbClr val="3333CC"/>
                </a:solidFill>
              </a:rPr>
              <a:t>BoxLayout</a:t>
            </a:r>
            <a:endParaRPr lang="zh-CN" altLang="en-US" b="1" smtClean="0">
              <a:solidFill>
                <a:srgbClr val="3333CC"/>
              </a:solidFill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网格布局</a:t>
            </a:r>
            <a:r>
              <a:rPr lang="en-US" altLang="zh-CN" b="1" smtClean="0"/>
              <a:t>GridLayout</a:t>
            </a:r>
            <a:endParaRPr lang="zh-CN" altLang="en-US" b="1" smtClean="0"/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卡片布局</a:t>
            </a:r>
            <a:r>
              <a:rPr lang="en-US" altLang="zh-CN" b="1" smtClean="0"/>
              <a:t>CardLayout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b="1" smtClean="0"/>
              <a:t>网格包布局</a:t>
            </a:r>
            <a:r>
              <a:rPr lang="en-US" altLang="zh-CN" b="1" smtClean="0"/>
              <a:t>GridBagLayout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282299-48D3-4204-988E-40EA88D09364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9.6.1</a:t>
            </a:r>
            <a:r>
              <a:rPr lang="zh-CN" altLang="en-US" b="1" dirty="0" smtClean="0"/>
              <a:t>、流式布局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FlowLayout</a:t>
            </a:r>
            <a:endParaRPr lang="zh-CN" altLang="en-US" b="1" dirty="0" smtClean="0">
              <a:solidFill>
                <a:schemeClr val="accent2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是一种最基本的布局管理器</a:t>
            </a:r>
          </a:p>
          <a:p>
            <a:pPr eaLnBrk="1" hangingPunct="1"/>
            <a:r>
              <a:rPr lang="zh-CN" altLang="en-US" b="1" smtClean="0"/>
              <a:t>是 </a:t>
            </a:r>
            <a:r>
              <a:rPr lang="en-US" altLang="zh-CN" b="1" smtClean="0">
                <a:solidFill>
                  <a:srgbClr val="FF0000"/>
                </a:solidFill>
              </a:rPr>
              <a:t>java.awt.Applet</a:t>
            </a:r>
            <a:r>
              <a:rPr lang="zh-CN" altLang="en-US" b="1" smtClean="0"/>
              <a:t>、</a:t>
            </a:r>
            <a:r>
              <a:rPr lang="en-US" altLang="zh-CN" b="1" smtClean="0">
                <a:solidFill>
                  <a:srgbClr val="FF0000"/>
                </a:solidFill>
              </a:rPr>
              <a:t>java.awt.Panel</a:t>
            </a:r>
            <a:r>
              <a:rPr lang="en-US" altLang="zh-CN" b="1" smtClean="0"/>
              <a:t> </a:t>
            </a:r>
            <a:r>
              <a:rPr lang="zh-CN" altLang="en-US" b="1" smtClean="0"/>
              <a:t>和 </a:t>
            </a:r>
            <a:r>
              <a:rPr lang="en-US" altLang="zh-CN" b="1" smtClean="0">
                <a:solidFill>
                  <a:srgbClr val="FF0000"/>
                </a:solidFill>
              </a:rPr>
              <a:t>javax.swing.JPanel</a:t>
            </a:r>
            <a:r>
              <a:rPr lang="zh-CN" altLang="en-US" b="1" smtClean="0"/>
              <a:t>的默认布局方式</a:t>
            </a:r>
          </a:p>
          <a:p>
            <a:pPr eaLnBrk="1" hangingPunct="1"/>
            <a:r>
              <a:rPr lang="zh-CN" altLang="en-US" b="1" smtClean="0"/>
              <a:t>在容器中，从左到右依次放置</a:t>
            </a:r>
            <a:r>
              <a:rPr lang="en-US" altLang="zh-CN" b="1" smtClean="0"/>
              <a:t>GUI</a:t>
            </a:r>
            <a:r>
              <a:rPr lang="zh-CN" altLang="en-US" b="1" smtClean="0"/>
              <a:t>组件</a:t>
            </a:r>
          </a:p>
          <a:p>
            <a:pPr eaLnBrk="1" hangingPunct="1"/>
            <a:r>
              <a:rPr lang="zh-CN" altLang="en-US" b="1" smtClean="0"/>
              <a:t>当组件排到容器一行的末尾时，则从下一行开始接着排列组件</a:t>
            </a:r>
          </a:p>
          <a:p>
            <a:pPr eaLnBrk="1" hangingPunct="1"/>
            <a:r>
              <a:rPr lang="zh-CN" altLang="en-US" b="1" smtClean="0"/>
              <a:t>每行组件的对齐方式可以是</a:t>
            </a:r>
            <a:r>
              <a:rPr lang="en-US" altLang="zh-CN" b="1" smtClean="0"/>
              <a:t>: </a:t>
            </a:r>
            <a:r>
              <a:rPr lang="zh-CN" altLang="en-US" b="1" smtClean="0"/>
              <a:t>左对齐、中间</a:t>
            </a:r>
            <a:r>
              <a:rPr lang="en-US" altLang="zh-CN" b="1" smtClean="0"/>
              <a:t>(</a:t>
            </a:r>
            <a:r>
              <a:rPr lang="zh-CN" altLang="en-US" b="1" smtClean="0"/>
              <a:t>默认对齐方式</a:t>
            </a:r>
            <a:r>
              <a:rPr lang="en-US" altLang="zh-CN" b="1" smtClean="0"/>
              <a:t>)</a:t>
            </a:r>
            <a:r>
              <a:rPr lang="zh-CN" altLang="en-US" b="1" smtClean="0"/>
              <a:t>和右对齐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5506D01-08D2-4A7B-A97F-1F7818E7ECCF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FlowLayout</a:t>
            </a:r>
            <a:r>
              <a:rPr lang="zh-CN" altLang="en-US" b="1" smtClean="0"/>
              <a:t>的构造方法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mtClean="0"/>
              <a:t>public FlowLayout() </a:t>
            </a:r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mtClean="0"/>
              <a:t>public FlowLayout(int alignment)</a:t>
            </a:r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mtClean="0"/>
              <a:t>public FlowLayout(int alignment,int horizontalGap,int verticalGap)</a:t>
            </a:r>
          </a:p>
          <a:p>
            <a:pPr marL="571500" indent="-571500" eaLnBrk="1" hangingPunct="1">
              <a:buFont typeface="Monotype Sorts" pitchFamily="2" charset="2"/>
              <a:buNone/>
            </a:pPr>
            <a:endParaRPr lang="en-US" altLang="zh-CN" smtClean="0"/>
          </a:p>
          <a:p>
            <a:pPr marL="571500" indent="-571500" eaLnBrk="1" hangingPunct="1">
              <a:buFont typeface="Wingdings" pitchFamily="2" charset="2"/>
              <a:buChar char="Ø"/>
            </a:pPr>
            <a:r>
              <a:rPr lang="en-US" altLang="zh-CN" sz="2600" smtClean="0"/>
              <a:t>alignment</a:t>
            </a:r>
            <a:r>
              <a:rPr lang="zh-CN" altLang="en-US" sz="2600" smtClean="0"/>
              <a:t>参数的值必须是</a:t>
            </a:r>
            <a:r>
              <a:rPr lang="en-US" altLang="zh-CN" sz="2600" smtClean="0"/>
              <a:t>FlowLayout.LEFT</a:t>
            </a:r>
            <a:r>
              <a:rPr lang="zh-CN" altLang="en-US" sz="2600" smtClean="0"/>
              <a:t>、 </a:t>
            </a:r>
            <a:r>
              <a:rPr lang="en-US" altLang="zh-CN" sz="2600" smtClean="0"/>
              <a:t>Flowlayout.CENTER</a:t>
            </a:r>
            <a:r>
              <a:rPr lang="zh-CN" altLang="en-US" sz="2600" smtClean="0"/>
              <a:t>或</a:t>
            </a:r>
            <a:r>
              <a:rPr lang="en-US" altLang="zh-CN" sz="2600" smtClean="0"/>
              <a:t>FlowLayout.RIGHT</a:t>
            </a:r>
            <a:r>
              <a:rPr lang="zh-CN" altLang="en-US" sz="2600" smtClean="0"/>
              <a:t>。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zh-CN" altLang="en-US" sz="1300" smtClean="0"/>
          </a:p>
          <a:p>
            <a:pPr marL="571500" indent="-571500" eaLnBrk="1" hangingPunct="1">
              <a:buFont typeface="Wingdings" pitchFamily="2" charset="2"/>
              <a:buChar char="Ø"/>
            </a:pPr>
            <a:r>
              <a:rPr lang="en-US" altLang="zh-CN" sz="2600" smtClean="0"/>
              <a:t>horizontalGap</a:t>
            </a:r>
            <a:r>
              <a:rPr lang="zh-CN" altLang="en-US" sz="2600" smtClean="0"/>
              <a:t>和</a:t>
            </a:r>
            <a:r>
              <a:rPr lang="en-US" altLang="zh-CN" sz="2600" smtClean="0"/>
              <a:t>verticalGap</a:t>
            </a:r>
            <a:r>
              <a:rPr lang="zh-CN" altLang="en-US" sz="2600" smtClean="0"/>
              <a:t>参数指定了组件间隔距离</a:t>
            </a:r>
            <a:r>
              <a:rPr lang="en-US" altLang="zh-CN" sz="2600" smtClean="0"/>
              <a:t>(</a:t>
            </a:r>
            <a:r>
              <a:rPr lang="zh-CN" altLang="en-US" sz="2600" smtClean="0"/>
              <a:t>以像素为单位</a:t>
            </a:r>
            <a:r>
              <a:rPr lang="en-US" altLang="zh-CN" sz="2600" smtClean="0"/>
              <a:t>)</a:t>
            </a:r>
            <a:r>
              <a:rPr lang="zh-CN" altLang="en-US" sz="2600" smtClean="0"/>
              <a:t>。 </a:t>
            </a:r>
            <a:r>
              <a:rPr lang="en-US" altLang="zh-CN" sz="2600" smtClean="0"/>
              <a:t>FlowLayout</a:t>
            </a:r>
            <a:r>
              <a:rPr lang="zh-CN" altLang="en-US" sz="2600" smtClean="0"/>
              <a:t>的默认间隔值为</a:t>
            </a:r>
            <a:r>
              <a:rPr lang="en-US" altLang="zh-CN" sz="2600" smtClean="0"/>
              <a:t>5</a:t>
            </a:r>
            <a:r>
              <a:rPr lang="zh-CN" altLang="en-US" sz="26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65C0C8-8C65-4846-98DF-1B4DB5DD7949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例</a:t>
            </a:r>
            <a:r>
              <a:rPr lang="en-US" altLang="zh-CN" b="1" smtClean="0"/>
              <a:t>6</a:t>
            </a:r>
            <a:r>
              <a:rPr lang="zh-CN" altLang="en-US" b="1" smtClean="0"/>
              <a:t>：</a:t>
            </a:r>
            <a:r>
              <a:rPr lang="en-US" altLang="zh-CN" b="1" smtClean="0"/>
              <a:t>FlowLayout</a:t>
            </a:r>
            <a:r>
              <a:rPr lang="zh-CN" altLang="en-US" b="1" smtClean="0"/>
              <a:t>的使用方法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java.awt.*;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javax.swing.*;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public class FlowLayoutDemo extends JFrame {  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public FlowLayoutDemo()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Container c=getContentPane();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c.setLayout(new FlowLayout());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JLabel("Buttons:"));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JButton("Button 1"));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JButton("2"));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JButton("Button 3"));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JButton("Long-Named Button 4"));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JButton("Button 5"));    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public static void main(String args[])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FlowLayoutDemo window = new FlowLayoutDemo();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window.setTitle("FlowLayout Demo");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window.pack();//</a:t>
            </a:r>
            <a:r>
              <a:rPr lang="zh-CN" altLang="en-US" sz="1600" b="1" smtClean="0"/>
              <a:t>窗口大小设置为适合组件最佳尺寸与布局所需的空间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1600" b="1" smtClean="0"/>
              <a:t>        </a:t>
            </a:r>
            <a:r>
              <a:rPr lang="en-US" altLang="zh-CN" sz="1600" b="1" smtClean="0"/>
              <a:t>window.setVisible(true);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}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08050"/>
            <a:ext cx="504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AAF47E4-3943-4DAE-B9A4-B6EBFDBD804E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9.6.2</a:t>
            </a:r>
            <a:r>
              <a:rPr lang="zh-CN" altLang="en-US" b="1" smtClean="0"/>
              <a:t>、边界布局</a:t>
            </a:r>
            <a:r>
              <a:rPr lang="en-US" altLang="zh-CN" b="1" smtClean="0"/>
              <a:t>BorderLayout</a:t>
            </a:r>
            <a:endParaRPr lang="zh-CN" altLang="en-US" b="1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是容器</a:t>
            </a:r>
            <a:r>
              <a:rPr lang="en-US" altLang="zh-CN" b="1" smtClean="0">
                <a:solidFill>
                  <a:srgbClr val="FF0000"/>
                </a:solidFill>
              </a:rPr>
              <a:t>JFrame</a:t>
            </a:r>
            <a:r>
              <a:rPr lang="zh-CN" altLang="en-US" b="1" smtClean="0"/>
              <a:t>和</a:t>
            </a:r>
            <a:r>
              <a:rPr lang="en-US" altLang="zh-CN" b="1" smtClean="0">
                <a:solidFill>
                  <a:srgbClr val="FF0000"/>
                </a:solidFill>
              </a:rPr>
              <a:t>JApplet</a:t>
            </a:r>
            <a:r>
              <a:rPr lang="zh-CN" altLang="en-US" b="1" smtClean="0"/>
              <a:t>的默认布局方式</a:t>
            </a:r>
          </a:p>
          <a:p>
            <a:pPr eaLnBrk="1" hangingPunct="1"/>
            <a:r>
              <a:rPr lang="zh-CN" altLang="en-US" b="1" smtClean="0"/>
              <a:t>将容器分成五个区域，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NORTH</a:t>
            </a:r>
            <a:r>
              <a:rPr lang="en-US" altLang="zh-CN" b="1" smtClean="0"/>
              <a:t> 	(</a:t>
            </a:r>
            <a:r>
              <a:rPr lang="zh-CN" altLang="en-US" b="1" smtClean="0"/>
              <a:t>顶部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SOUTH</a:t>
            </a:r>
            <a:r>
              <a:rPr lang="en-US" altLang="zh-CN" b="1" smtClean="0"/>
              <a:t> 	(</a:t>
            </a:r>
            <a:r>
              <a:rPr lang="zh-CN" altLang="en-US" b="1" smtClean="0"/>
              <a:t>底部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WEST</a:t>
            </a:r>
            <a:r>
              <a:rPr lang="en-US" altLang="zh-CN" b="1" smtClean="0"/>
              <a:t> 	          (</a:t>
            </a:r>
            <a:r>
              <a:rPr lang="zh-CN" altLang="en-US" b="1" smtClean="0"/>
              <a:t>左侧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EAST</a:t>
            </a:r>
            <a:r>
              <a:rPr lang="en-US" altLang="zh-CN" b="1" smtClean="0"/>
              <a:t> 		(</a:t>
            </a:r>
            <a:r>
              <a:rPr lang="zh-CN" altLang="en-US" b="1" smtClean="0"/>
              <a:t>右侧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CENTER</a:t>
            </a:r>
            <a:r>
              <a:rPr lang="en-US" altLang="zh-CN" b="1" smtClean="0"/>
              <a:t> 	(</a:t>
            </a:r>
            <a:r>
              <a:rPr lang="zh-CN" altLang="en-US" b="1" smtClean="0"/>
              <a:t>中间</a:t>
            </a:r>
            <a:r>
              <a:rPr lang="en-US" altLang="zh-CN" b="1" smtClean="0"/>
              <a:t>)</a:t>
            </a:r>
          </a:p>
          <a:p>
            <a:pPr eaLnBrk="1" hangingPunct="1"/>
            <a:r>
              <a:rPr lang="zh-CN" altLang="en-US" b="1" smtClean="0"/>
              <a:t>每个区域最多只能</a:t>
            </a:r>
            <a:r>
              <a:rPr lang="en-US" altLang="zh-CN" b="1" smtClean="0"/>
              <a:t>1</a:t>
            </a:r>
            <a:r>
              <a:rPr lang="zh-CN" altLang="en-US" b="1" smtClean="0"/>
              <a:t>个组件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7EAF325-48A4-4B1A-93D8-F4095563E25C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BorderLayout</a:t>
            </a:r>
            <a:r>
              <a:rPr lang="zh-CN" altLang="en-US" b="1" smtClean="0"/>
              <a:t>的方法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99218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600" smtClean="0"/>
              <a:t>构造方法：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2600" smtClean="0"/>
              <a:t>BorderLayout()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600" smtClean="0"/>
              <a:t>    构造一个组件之间没有间距的新边界布局。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altLang="zh-CN" sz="2600" smtClean="0"/>
              <a:t>BorderLayout(int hgap, int vgap)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    用指定的组件之间的水平间距构造一个边界布局。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600" smtClean="0"/>
              <a:t>将组件添加到</a:t>
            </a:r>
            <a:r>
              <a:rPr lang="en-US" altLang="zh-CN" sz="2600" b="1" smtClean="0"/>
              <a:t>BorderLayout</a:t>
            </a:r>
            <a:r>
              <a:rPr lang="zh-CN" altLang="en-US" sz="2600" smtClean="0"/>
              <a:t>布局的容器中的方法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200" smtClean="0"/>
              <a:t>add(new Button(" South "), BorderLayout.SOUTH);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200" smtClean="0"/>
              <a:t>add(new Button("South"),"South");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200" smtClean="0"/>
              <a:t>add("South",new Button("South"));</a:t>
            </a:r>
            <a:endParaRPr lang="zh-CN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541517B-A5EE-4197-AC5A-45501C35BCEA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7</a:t>
            </a:r>
            <a:r>
              <a:rPr lang="zh-CN" altLang="en-US" smtClean="0"/>
              <a:t>： </a:t>
            </a:r>
            <a:r>
              <a:rPr lang="en-US" altLang="zh-CN" b="1" smtClean="0"/>
              <a:t>BorderLayout</a:t>
            </a:r>
            <a:r>
              <a:rPr lang="zh-CN" altLang="en-US" b="1" smtClean="0"/>
              <a:t>的使用方法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java.awt.*;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javax.swing.*;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public class BorderLayoutDemo extends JFrame {  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public BorderLayoutDemo()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	Container c=getContentPane();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c.setLayout(new BorderLayout(5,5));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c.add(new JButton("North"), "North");   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 new JButton("South"),"South");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//c.add("South",new Button("South"));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//c.add(new Button(" South "), BorderLayout.SOUTH);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 new JButton("East"),"East");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 new JButton("West"),"West");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c.add( new JButton("Center"),"Center");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public static void main(String args[])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BorderLayoutDemo window = new BorderLayoutDemo();   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window.setTitle("BorderLayout Demo");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window.pack();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window.setVisible(true);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2" charset="2"/>
              <a:buAutoNum type="arabicPeriod"/>
            </a:pPr>
            <a:endParaRPr lang="en-US" altLang="zh-CN" sz="900" b="1" smtClean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341438"/>
            <a:ext cx="26654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8E7168-87DE-46D1-AC24-113729A0CEAD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9.6.3 </a:t>
            </a:r>
            <a:r>
              <a:rPr lang="en-US" altLang="zh-CN" b="1" dirty="0" err="1" smtClean="0"/>
              <a:t>BoxLayout</a:t>
            </a:r>
            <a:endParaRPr lang="zh-CN" altLang="en-US" b="1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BoxLayout(Container target, int axis)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创建一个将沿给定轴放置组件的布局管理器。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smtClean="0"/>
              <a:t>    轴的方向：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    BoxLayout.X_AXIS:</a:t>
            </a:r>
            <a:r>
              <a:rPr lang="zh-CN" altLang="en-US" sz="2800" smtClean="0"/>
              <a:t>指定组件应该从左到右放置</a:t>
            </a:r>
            <a:r>
              <a:rPr lang="en-US" altLang="zh-CN" sz="2800" smtClean="0"/>
              <a:t>BoxLayout.Y_AXIS:</a:t>
            </a:r>
            <a:r>
              <a:rPr lang="zh-CN" altLang="en-US" sz="2800" smtClean="0"/>
              <a:t>指定组件应该从上到下放置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311AAA7-B312-49DC-A419-E902BCD29478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800" dirty="0" smtClean="0"/>
              <a:t>例</a:t>
            </a:r>
            <a:r>
              <a:rPr lang="en-US" altLang="zh-CN" sz="3800" dirty="0" smtClean="0"/>
              <a:t>8</a:t>
            </a:r>
            <a:r>
              <a:rPr lang="zh-CN" altLang="en-US" sz="3800" dirty="0" smtClean="0"/>
              <a:t>： </a:t>
            </a:r>
            <a:r>
              <a:rPr lang="en-US" altLang="zh-CN" sz="3800" b="1" dirty="0" err="1" smtClean="0"/>
              <a:t>BoxLayout</a:t>
            </a:r>
            <a:r>
              <a:rPr lang="zh-CN" altLang="en-US" sz="3800" b="1" dirty="0" smtClean="0"/>
              <a:t>使用的例子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java.awt.Container;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>
                <a:solidFill>
                  <a:srgbClr val="0000CC"/>
                </a:solidFill>
              </a:rPr>
              <a:t>import javax.swing.BoxLayout;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javax.swing.JButton;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import javax.swing.JFrame;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public class BoxLayoutDemo{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public static void main(String args[ ]){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JFrame app = new JFrame( "</a:t>
            </a:r>
            <a:r>
              <a:rPr lang="zh-CN" altLang="en-US" sz="1600" b="1" smtClean="0"/>
              <a:t>盒式布局管理器例程</a:t>
            </a:r>
            <a:r>
              <a:rPr lang="en-US" altLang="zh-CN" sz="1600" b="1" smtClean="0"/>
              <a:t>"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app.setDefaultCloseOperation(JFrame.EXIT_ON_CLOSE);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app.setSize( 220, 130 );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Container c = app.getContentPane(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c.setLayout( </a:t>
            </a:r>
            <a:r>
              <a:rPr lang="en-US" altLang="zh-CN" sz="1600" b="1" smtClean="0">
                <a:solidFill>
                  <a:srgbClr val="0000CC"/>
                </a:solidFill>
              </a:rPr>
              <a:t>new BoxLayout( c, BoxLayout.X_AXIS )</a:t>
            </a:r>
            <a:r>
              <a:rPr lang="en-US" altLang="zh-CN" sz="1600" b="1" smtClean="0"/>
              <a:t>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String 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JButton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for (int i=0; i&lt;3; i++){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    s = "</a:t>
            </a:r>
            <a:r>
              <a:rPr lang="zh-CN" altLang="en-US" sz="1600" b="1" smtClean="0"/>
              <a:t>按钮</a:t>
            </a:r>
            <a:r>
              <a:rPr lang="en-US" altLang="zh-CN" sz="1600" b="1" smtClean="0"/>
              <a:t>" + (i+1);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    b = new JButton( s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    c.add( b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    app.setVisible( true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  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600" b="1" smtClean="0"/>
              <a:t>} </a:t>
            </a:r>
            <a:endParaRPr lang="zh-CN" altLang="en-US" sz="1600" b="1" smtClean="0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76700"/>
            <a:ext cx="22002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52513"/>
            <a:ext cx="2190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853384D-43A4-491B-AA3E-EBCCAD9F2D63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9.6.4</a:t>
            </a:r>
            <a:r>
              <a:rPr lang="zh-CN" altLang="en-US" b="1" dirty="0" smtClean="0"/>
              <a:t>、网格布局</a:t>
            </a:r>
            <a:r>
              <a:rPr lang="en-US" altLang="zh-CN" b="1" dirty="0" err="1" smtClean="0"/>
              <a:t>GridLayout</a:t>
            </a:r>
            <a:endParaRPr lang="zh-CN" altLang="en-US" b="1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布局管理器</a:t>
            </a:r>
            <a:r>
              <a:rPr lang="en-US" altLang="zh-CN" b="1" smtClean="0">
                <a:solidFill>
                  <a:srgbClr val="FF0000"/>
                </a:solidFill>
              </a:rPr>
              <a:t>GridLayout</a:t>
            </a:r>
            <a:r>
              <a:rPr lang="zh-CN" altLang="en-US" b="1" smtClean="0"/>
              <a:t>按行与列将容器等分成网格</a:t>
            </a:r>
          </a:p>
          <a:p>
            <a:pPr lvl="1" eaLnBrk="1" hangingPunct="1"/>
            <a:r>
              <a:rPr lang="zh-CN" altLang="en-US" b="1" smtClean="0"/>
              <a:t>每个组件占用具有</a:t>
            </a:r>
            <a:r>
              <a:rPr lang="zh-CN" altLang="en-US" b="1" smtClean="0">
                <a:solidFill>
                  <a:srgbClr val="FF0000"/>
                </a:solidFill>
              </a:rPr>
              <a:t>相同</a:t>
            </a:r>
            <a:r>
              <a:rPr lang="zh-CN" altLang="en-US" b="1" smtClean="0">
                <a:solidFill>
                  <a:schemeClr val="accent2"/>
                </a:solidFill>
              </a:rPr>
              <a:t>宽度</a:t>
            </a:r>
            <a:r>
              <a:rPr lang="zh-CN" altLang="en-US" b="1" smtClean="0"/>
              <a:t>和</a:t>
            </a:r>
            <a:r>
              <a:rPr lang="zh-CN" altLang="en-US" b="1" smtClean="0">
                <a:solidFill>
                  <a:schemeClr val="accent2"/>
                </a:solidFill>
              </a:rPr>
              <a:t>高度</a:t>
            </a:r>
            <a:r>
              <a:rPr lang="zh-CN" altLang="en-US" b="1" smtClean="0"/>
              <a:t>的网格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b="1" smtClean="0"/>
              <a:t>添加组件占用网格的顺序</a:t>
            </a:r>
            <a:r>
              <a:rPr lang="en-US" altLang="zh-CN" b="1" smtClean="0"/>
              <a:t>: </a:t>
            </a:r>
            <a:r>
              <a:rPr lang="zh-CN" altLang="en-US" b="1" smtClean="0"/>
              <a:t>从上到下，从左到右</a:t>
            </a:r>
          </a:p>
          <a:p>
            <a:pPr lvl="1" eaLnBrk="1" hangingPunct="1"/>
            <a:r>
              <a:rPr lang="zh-CN" altLang="en-US" b="1" smtClean="0"/>
              <a:t>当一行满了，则继续到下一行，仍然是从左到右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9.1.1</a:t>
            </a:r>
            <a:r>
              <a:rPr lang="zh-CN" altLang="en-US" smtClean="0"/>
              <a:t>、</a:t>
            </a:r>
            <a:r>
              <a:rPr lang="en-US" altLang="zh-CN" smtClean="0"/>
              <a:t>AWT</a:t>
            </a:r>
            <a:r>
              <a:rPr lang="zh-CN" altLang="en-US" smtClean="0"/>
              <a:t>和</a:t>
            </a:r>
            <a:r>
              <a:rPr lang="en-US" altLang="zh-CN" smtClean="0"/>
              <a:t>Swing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1090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398463" y="884238"/>
            <a:ext cx="844073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6088" indent="-446088" eaLnBrk="1" hangingPunct="1">
              <a:buFont typeface="Symbol" pitchFamily="18" charset="2"/>
              <a:buChar char="¾"/>
            </a:pPr>
            <a:r>
              <a:rPr lang="en-US" altLang="zh-CN" sz="2000"/>
              <a:t>AWT(Abstract Windowing Toolkit)</a:t>
            </a:r>
            <a:r>
              <a:rPr lang="zh-CN" altLang="en-US" sz="2000"/>
              <a:t>是</a:t>
            </a:r>
            <a:r>
              <a:rPr lang="en-US" altLang="zh-CN" sz="2000"/>
              <a:t>Java</a:t>
            </a:r>
            <a:r>
              <a:rPr lang="zh-CN" altLang="en-US" sz="2000"/>
              <a:t>早期</a:t>
            </a:r>
            <a:r>
              <a:rPr lang="en-US" altLang="zh-CN" sz="2000"/>
              <a:t>(JDK1.0)</a:t>
            </a:r>
            <a:r>
              <a:rPr lang="zh-CN" altLang="en-US" sz="2000"/>
              <a:t>的</a:t>
            </a:r>
            <a:r>
              <a:rPr lang="en-US" altLang="zh-CN" sz="2000"/>
              <a:t>GUI</a:t>
            </a:r>
            <a:r>
              <a:rPr lang="zh-CN" altLang="en-US" sz="2000"/>
              <a:t>标准</a:t>
            </a:r>
            <a:r>
              <a:rPr lang="en-US" altLang="zh-CN" sz="2000"/>
              <a:t>API </a:t>
            </a:r>
          </a:p>
          <a:p>
            <a:pPr marL="446088" indent="-446088" eaLnBrk="1" hangingPunct="1">
              <a:buFont typeface="Symbol" pitchFamily="18" charset="2"/>
              <a:buChar char="¾"/>
            </a:pPr>
            <a:r>
              <a:rPr lang="zh-CN" altLang="en-US" sz="2000"/>
              <a:t>重量级组件</a:t>
            </a:r>
          </a:p>
          <a:p>
            <a:pPr marL="446088" indent="-446088" eaLnBrk="1" hangingPunct="1">
              <a:buFont typeface="Symbol" pitchFamily="18" charset="2"/>
              <a:buChar char="¾"/>
            </a:pPr>
            <a:r>
              <a:rPr lang="zh-CN" altLang="en-US" sz="2000"/>
              <a:t>在</a:t>
            </a:r>
            <a:r>
              <a:rPr lang="en-US" altLang="zh-CN" sz="2000"/>
              <a:t>90</a:t>
            </a:r>
            <a:r>
              <a:rPr lang="zh-CN" altLang="en-US" sz="2000"/>
              <a:t>年代，程序员中流传着一个笑话</a:t>
            </a:r>
            <a:r>
              <a:rPr lang="en-US" altLang="zh-CN" sz="2000"/>
              <a:t>: Java</a:t>
            </a:r>
            <a:r>
              <a:rPr lang="zh-CN" altLang="en-US" sz="2000"/>
              <a:t>的真正信条是</a:t>
            </a:r>
            <a:r>
              <a:rPr lang="en-US" altLang="zh-CN" sz="2000"/>
              <a:t>"</a:t>
            </a:r>
            <a:r>
              <a:rPr lang="zh-CN" altLang="en-US" sz="2000"/>
              <a:t>一次编写，到处测试</a:t>
            </a:r>
            <a:r>
              <a:rPr lang="en-US" altLang="zh-CN" sz="2000"/>
              <a:t>(Write Once, Test Everywhere</a:t>
            </a:r>
            <a:r>
              <a:rPr lang="zh-CN" altLang="en-US" sz="2000"/>
              <a:t>）</a:t>
            </a:r>
            <a:r>
              <a:rPr lang="en-US" altLang="zh-CN" sz="2000"/>
              <a:t>"</a:t>
            </a:r>
            <a:r>
              <a:rPr lang="zh-CN" altLang="en-US" sz="2000"/>
              <a:t>。导致这种糟糕局面的一个可能原因据说是</a:t>
            </a:r>
            <a:r>
              <a:rPr lang="en-US" altLang="zh-CN" sz="2000"/>
              <a:t>AWT</a:t>
            </a:r>
            <a:r>
              <a:rPr lang="zh-CN" altLang="en-US" sz="2000"/>
              <a:t>从概念产生到完成实现只用了一个月。 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892175" y="2470150"/>
            <a:ext cx="67913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import java.awt.Frame;</a:t>
            </a:r>
          </a:p>
          <a:p>
            <a:pPr eaLnBrk="1" hangingPunct="1"/>
            <a:r>
              <a:rPr lang="en-US" altLang="zh-CN" sz="1600"/>
              <a:t>import java.awt.Color;</a:t>
            </a:r>
          </a:p>
          <a:p>
            <a:pPr eaLnBrk="1" hangingPunct="1"/>
            <a:r>
              <a:rPr lang="en-US" altLang="zh-CN" sz="1600"/>
              <a:t>public class TestAWT </a:t>
            </a:r>
            <a:r>
              <a:rPr lang="en-US" altLang="zh-CN" sz="1600">
                <a:solidFill>
                  <a:srgbClr val="6600FF"/>
                </a:solidFill>
              </a:rPr>
              <a:t>extends Frame</a:t>
            </a:r>
            <a:r>
              <a:rPr lang="en-US" altLang="zh-CN" sz="1600"/>
              <a:t>{</a:t>
            </a:r>
          </a:p>
          <a:p>
            <a:pPr lvl="1" eaLnBrk="1" hangingPunct="1"/>
            <a:r>
              <a:rPr lang="en-US" altLang="zh-CN" sz="1600"/>
              <a:t>public TestAWT (String str){ </a:t>
            </a:r>
          </a:p>
          <a:p>
            <a:pPr lvl="2" eaLnBrk="1" hangingPunct="1"/>
            <a:r>
              <a:rPr lang="en-US" altLang="zh-CN" sz="1600">
                <a:solidFill>
                  <a:srgbClr val="6600FF"/>
                </a:solidFill>
              </a:rPr>
              <a:t>super(str); </a:t>
            </a:r>
          </a:p>
          <a:p>
            <a:pPr lvl="1" eaLnBrk="1" hangingPunct="1"/>
            <a:r>
              <a:rPr lang="en-US" altLang="zh-CN" sz="1600"/>
              <a:t>}</a:t>
            </a:r>
          </a:p>
          <a:p>
            <a:pPr lvl="1" eaLnBrk="1" hangingPunct="1"/>
            <a:r>
              <a:rPr lang="en-US" altLang="zh-CN" sz="1600"/>
              <a:t>public static void main(String args[ ]){ </a:t>
            </a:r>
          </a:p>
          <a:p>
            <a:pPr lvl="2" eaLnBrk="1" hangingPunct="1"/>
            <a:r>
              <a:rPr lang="en-US" altLang="zh-CN" sz="1600">
                <a:solidFill>
                  <a:srgbClr val="6600FF"/>
                </a:solidFill>
              </a:rPr>
              <a:t>TestAWT fr = new TestAWT ("Hello AWT Frame!"); 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设置</a:t>
            </a:r>
            <a:r>
              <a:rPr lang="en-US" altLang="zh-CN" sz="1600"/>
              <a:t>Frame</a:t>
            </a:r>
            <a:r>
              <a:rPr lang="zh-CN" altLang="en-US" sz="1600"/>
              <a:t>的大小，缺省为（</a:t>
            </a:r>
            <a:r>
              <a:rPr lang="en-US" altLang="zh-CN" sz="1600"/>
              <a:t>0</a:t>
            </a:r>
            <a:r>
              <a:rPr lang="zh-CN" altLang="en-US" sz="1600"/>
              <a:t>，</a:t>
            </a:r>
            <a:r>
              <a:rPr lang="en-US" altLang="zh-CN" sz="1600"/>
              <a:t>0</a:t>
            </a:r>
            <a:r>
              <a:rPr lang="zh-CN" altLang="en-US" sz="1600"/>
              <a:t>）</a:t>
            </a:r>
          </a:p>
          <a:p>
            <a:pPr lvl="2" eaLnBrk="1" hangingPunct="1"/>
            <a:r>
              <a:rPr lang="en-US" altLang="zh-CN" sz="1600">
                <a:solidFill>
                  <a:srgbClr val="6600FF"/>
                </a:solidFill>
              </a:rPr>
              <a:t>fr.setSize(400,300); 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设置</a:t>
            </a:r>
            <a:r>
              <a:rPr lang="en-US" altLang="zh-CN" sz="1600"/>
              <a:t>Frame</a:t>
            </a:r>
            <a:r>
              <a:rPr lang="zh-CN" altLang="en-US" sz="1600"/>
              <a:t>的背景为红色</a:t>
            </a:r>
          </a:p>
          <a:p>
            <a:pPr lvl="2" eaLnBrk="1" hangingPunct="1"/>
            <a:r>
              <a:rPr lang="en-US" altLang="zh-CN" sz="1600">
                <a:solidFill>
                  <a:srgbClr val="6600FF"/>
                </a:solidFill>
              </a:rPr>
              <a:t>fr.setBackground(Color.red);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设置</a:t>
            </a:r>
            <a:r>
              <a:rPr lang="en-US" altLang="zh-CN" sz="1600"/>
              <a:t>Frame</a:t>
            </a:r>
            <a:r>
              <a:rPr lang="zh-CN" altLang="en-US" sz="1600"/>
              <a:t>为可见，缺省为不可见</a:t>
            </a:r>
          </a:p>
          <a:p>
            <a:pPr lvl="2" eaLnBrk="1" hangingPunct="1"/>
            <a:r>
              <a:rPr lang="en-US" altLang="zh-CN" sz="1600">
                <a:solidFill>
                  <a:srgbClr val="6600FF"/>
                </a:solidFill>
              </a:rPr>
              <a:t>fr.setVisible(true);</a:t>
            </a:r>
          </a:p>
          <a:p>
            <a:pPr lvl="1"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pic>
        <p:nvPicPr>
          <p:cNvPr id="2887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3506788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8CB9E4B-A7EE-48C9-B1B6-4D76B5215939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GridLayout</a:t>
            </a:r>
            <a:r>
              <a:rPr lang="zh-CN" altLang="en-US" smtClean="0"/>
              <a:t>类的构造方法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z="2600" b="1" smtClean="0"/>
              <a:t>GridLayout() </a:t>
            </a:r>
            <a:br>
              <a:rPr lang="en-US" altLang="zh-CN" sz="2600" b="1" smtClean="0"/>
            </a:br>
            <a:r>
              <a:rPr lang="zh-CN" altLang="en-US" sz="2600" b="1" smtClean="0"/>
              <a:t>创建默认值的网格布局，即每个组件占据一行一列。</a:t>
            </a:r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endParaRPr lang="zh-CN" altLang="en-US" sz="2600" b="1" smtClean="0"/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z="2600" b="1" smtClean="0"/>
              <a:t>GridLayout(int rows, int cols) </a:t>
            </a:r>
            <a:br>
              <a:rPr lang="en-US" altLang="zh-CN" sz="2600" b="1" smtClean="0"/>
            </a:br>
            <a:r>
              <a:rPr lang="zh-CN" altLang="en-US" sz="2600" b="1" smtClean="0"/>
              <a:t>创建具有指定行数和列数的网格布局</a:t>
            </a:r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endParaRPr lang="zh-CN" altLang="en-US" sz="2600" b="1" smtClean="0"/>
          </a:p>
          <a:p>
            <a:pPr marL="571500" indent="-571500" eaLnBrk="1" hangingPunct="1">
              <a:buFont typeface="Monotype Sorts" pitchFamily="2" charset="2"/>
              <a:buAutoNum type="arabicPeriod"/>
            </a:pPr>
            <a:r>
              <a:rPr lang="en-US" altLang="zh-CN" sz="2600" b="1" smtClean="0"/>
              <a:t>GridLayout(int rows, int cols, int hgap, int vgap) </a:t>
            </a:r>
            <a:br>
              <a:rPr lang="en-US" altLang="zh-CN" sz="2600" b="1" smtClean="0"/>
            </a:br>
            <a:r>
              <a:rPr lang="zh-CN" altLang="en-US" sz="2600" b="1" smtClean="0"/>
              <a:t>创建具有指定行数和列数的网格布局。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E1DD030-9B37-48E9-AAE1-CDDFC1348B08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9</a:t>
            </a:r>
            <a:r>
              <a:rPr lang="zh-CN" altLang="en-US" smtClean="0"/>
              <a:t>： </a:t>
            </a:r>
            <a:r>
              <a:rPr lang="en-US" altLang="zh-CN" b="1" smtClean="0"/>
              <a:t>GridLayout</a:t>
            </a:r>
            <a:r>
              <a:rPr lang="zh-CN" altLang="en-US" b="1" smtClean="0"/>
              <a:t>的使用方法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import java.awt.*;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import javax.swing.*;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public class GridLayoutDemo 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JFrame f;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public GridLayoutDemo(String str){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f=new JFrame(str);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Container c=f.getContentPane();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</a:t>
            </a:r>
            <a:r>
              <a:rPr lang="en-US" altLang="zh-CN" sz="1900" b="1" smtClean="0">
                <a:solidFill>
                  <a:srgbClr val="0000CC"/>
                </a:solidFill>
              </a:rPr>
              <a:t>c.setLayout(new GridLayout(3,2));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for(int i=1;i&lt;=6;i++){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	c.add(new JButton(i+""));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f.pack( ) 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 f.setVisible(true);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public static void main(String args[]){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    new GridLayoutDemo("GridLayout Demo"); 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   }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1900" b="1" smtClean="0"/>
              <a:t>}</a:t>
            </a: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916113"/>
            <a:ext cx="2171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F76A0AC-52AF-47E0-8169-B5107FF09140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9.6.</a:t>
            </a:r>
            <a:r>
              <a:rPr lang="en-US" altLang="zh-CN" b="1" smtClean="0">
                <a:solidFill>
                  <a:schemeClr val="accent2"/>
                </a:solidFill>
              </a:rPr>
              <a:t>5</a:t>
            </a:r>
            <a:r>
              <a:rPr lang="zh-CN" altLang="en-US" b="1" smtClean="0">
                <a:solidFill>
                  <a:schemeClr val="accent2"/>
                </a:solidFill>
              </a:rPr>
              <a:t>、卡片布局管理器</a:t>
            </a:r>
            <a:r>
              <a:rPr lang="en-US" altLang="zh-CN" b="1" smtClean="0">
                <a:solidFill>
                  <a:schemeClr val="accent2"/>
                </a:solidFill>
              </a:rPr>
              <a:t>CardLayout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CardLayout</a:t>
            </a:r>
            <a:r>
              <a:rPr lang="zh-CN" altLang="en-US" b="1" smtClean="0"/>
              <a:t>的布局方式有点象码“扑克牌”</a:t>
            </a:r>
          </a:p>
          <a:p>
            <a:pPr eaLnBrk="1" hangingPunct="1"/>
            <a:r>
              <a:rPr lang="zh-CN" altLang="en-US" b="1" smtClean="0"/>
              <a:t>一个组件压在另一个组件的上面，所以每次一般只能看到一个组件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F243AE-637B-4861-987F-F5AE77226185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>
              <a:defRPr/>
            </a:pPr>
            <a:r>
              <a:rPr lang="en-US" altLang="zh-CN" b="1" dirty="0" smtClean="0"/>
              <a:t>9.6.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网格包布局</a:t>
            </a:r>
            <a:r>
              <a:rPr lang="en-US" altLang="zh-CN" b="1" dirty="0" err="1" smtClean="0"/>
              <a:t>GridBagLayout</a:t>
            </a:r>
            <a:endParaRPr lang="zh-CN" altLang="en-US" b="1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b="1" smtClean="0"/>
              <a:t>GridBagLayout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AWT</a:t>
            </a:r>
            <a:r>
              <a:rPr lang="zh-CN" altLang="en-US" sz="2800" b="1" smtClean="0"/>
              <a:t>包中提供的最灵活、最复杂的布局管理器。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b="1" smtClean="0"/>
              <a:t>GridBagLayout</a:t>
            </a:r>
            <a:r>
              <a:rPr lang="zh-CN" altLang="en-US" sz="2800" b="1" smtClean="0"/>
              <a:t>将组件以多行多列放置，允许指定的组件跨多行或多列。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b="1" smtClean="0"/>
              <a:t>每个 </a:t>
            </a:r>
            <a:r>
              <a:rPr lang="en-US" altLang="zh-CN" sz="2800" b="1" smtClean="0"/>
              <a:t>GridBagLayout </a:t>
            </a:r>
            <a:r>
              <a:rPr lang="zh-CN" altLang="en-US" sz="2800" b="1" smtClean="0"/>
              <a:t>对象保留一个动态的矩形单元网格，每个组件占用一个或多个单元，称为它的</a:t>
            </a:r>
            <a:r>
              <a:rPr lang="zh-CN" altLang="en-US" sz="2800" b="1" i="1" smtClean="0"/>
              <a:t>显示区域</a:t>
            </a:r>
            <a:r>
              <a:rPr lang="zh-CN" altLang="en-US" sz="2800" b="1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b="1" smtClean="0"/>
              <a:t>每个由一个网格元包布局管理的组件都与一个 </a:t>
            </a:r>
            <a:r>
              <a:rPr lang="en-US" altLang="en-US" b="1" smtClean="0"/>
              <a:t> GridBagConstraints</a:t>
            </a:r>
            <a:r>
              <a:rPr lang="zh-CN" altLang="en-US" sz="2800" b="1" smtClean="0"/>
              <a:t>的实例相关，它指定了组件在它的显示区域是如何放置的。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相关注意事项</a:t>
            </a: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952500" y="1719263"/>
            <a:ext cx="75342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en-US" altLang="zh-CN" sz="2000"/>
              <a:t>JFrame</a:t>
            </a:r>
            <a:r>
              <a:rPr lang="zh-CN" altLang="en-US" sz="2000"/>
              <a:t>是一个顶级窗口。</a:t>
            </a:r>
            <a:r>
              <a:rPr lang="en-US" altLang="zh-CN" sz="2000" b="1">
                <a:solidFill>
                  <a:srgbClr val="FF0000"/>
                </a:solidFill>
              </a:rPr>
              <a:t>JFrame</a:t>
            </a:r>
            <a:r>
              <a:rPr lang="zh-CN" altLang="en-US" sz="2000" b="1">
                <a:solidFill>
                  <a:srgbClr val="FF0000"/>
                </a:solidFill>
              </a:rPr>
              <a:t>的缺省</a:t>
            </a:r>
            <a:r>
              <a:rPr lang="zh-CN" altLang="en-US" sz="2000"/>
              <a:t>布局管理器为</a:t>
            </a:r>
            <a:r>
              <a:rPr lang="en-US" altLang="zh-CN" sz="2000" b="1">
                <a:solidFill>
                  <a:srgbClr val="FF0000"/>
                </a:solidFill>
              </a:rPr>
              <a:t>BorderLayout</a:t>
            </a:r>
            <a:r>
              <a:rPr lang="zh-CN" altLang="en-US" sz="2000"/>
              <a:t>。</a:t>
            </a:r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en-US" altLang="zh-CN" sz="2000"/>
              <a:t>JPanel</a:t>
            </a:r>
            <a:r>
              <a:rPr lang="zh-CN" altLang="en-US" sz="2000"/>
              <a:t>无法单独显示，必须添加到某个容器中。</a:t>
            </a:r>
            <a:r>
              <a:rPr lang="en-US" altLang="zh-CN" sz="2000" b="1">
                <a:solidFill>
                  <a:srgbClr val="FF0000"/>
                </a:solidFill>
              </a:rPr>
              <a:t>JPanel</a:t>
            </a:r>
            <a:r>
              <a:rPr lang="zh-CN" altLang="en-US" sz="2000" b="1">
                <a:solidFill>
                  <a:srgbClr val="FF0000"/>
                </a:solidFill>
              </a:rPr>
              <a:t>的缺省布局管理器为</a:t>
            </a:r>
            <a:r>
              <a:rPr lang="en-US" altLang="zh-CN" sz="2000" b="1">
                <a:solidFill>
                  <a:srgbClr val="FF0000"/>
                </a:solidFill>
              </a:rPr>
              <a:t>FlowLayout</a:t>
            </a:r>
            <a:r>
              <a:rPr lang="zh-CN" altLang="en-US" sz="2000"/>
              <a:t>。</a:t>
            </a:r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 sz="2000"/>
              <a:t>当把</a:t>
            </a:r>
            <a:r>
              <a:rPr lang="en-US" altLang="zh-CN" sz="2000"/>
              <a:t>JPanel </a:t>
            </a:r>
            <a:r>
              <a:rPr lang="zh-CN" altLang="en-US" sz="2000"/>
              <a:t>作为一个组件添加到某个容器中后，该</a:t>
            </a:r>
            <a:r>
              <a:rPr lang="en-US" altLang="zh-CN" sz="2000"/>
              <a:t>JPanel </a:t>
            </a:r>
            <a:r>
              <a:rPr lang="zh-CN" altLang="en-US" sz="2000"/>
              <a:t>仍然可以有自己的布局管理器。因此，可以利用</a:t>
            </a:r>
            <a:r>
              <a:rPr lang="en-US" altLang="zh-CN" sz="2000"/>
              <a:t>JPanel </a:t>
            </a:r>
            <a:r>
              <a:rPr lang="zh-CN" altLang="en-US" sz="2000"/>
              <a:t>使得</a:t>
            </a:r>
            <a:r>
              <a:rPr lang="en-US" altLang="zh-CN" sz="2000"/>
              <a:t>BorderLayout </a:t>
            </a:r>
            <a:r>
              <a:rPr lang="zh-CN" altLang="en-US" sz="2000"/>
              <a:t>中某个区域显示多个组件，达到设计复杂用户界面的目的 。 </a:t>
            </a:r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 sz="2000"/>
              <a:t>如果采用无布局管理器 </a:t>
            </a:r>
            <a:r>
              <a:rPr lang="en-US" altLang="zh-CN" sz="2000"/>
              <a:t>setLayout(null)</a:t>
            </a:r>
            <a:r>
              <a:rPr lang="zh-CN" altLang="en-US" sz="2000"/>
              <a:t>，则必须使用</a:t>
            </a:r>
            <a:r>
              <a:rPr lang="en-US" altLang="zh-CN" sz="2000"/>
              <a:t>setLocation(); setSize(); setBounds()</a:t>
            </a:r>
            <a:r>
              <a:rPr lang="zh-CN" altLang="en-US" sz="2000"/>
              <a:t>等方法手工设置组件的大小和位置，但是此方法会导致平台相关，不鼓励使用。</a:t>
            </a:r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 sz="2000"/>
              <a:t>除了</a:t>
            </a:r>
            <a:r>
              <a:rPr lang="en-US" altLang="zh-CN" sz="2000" b="1">
                <a:solidFill>
                  <a:srgbClr val="FF0000"/>
                </a:solidFill>
              </a:rPr>
              <a:t>BoxLayout</a:t>
            </a:r>
            <a:r>
              <a:rPr lang="zh-CN" altLang="en-US" sz="2000" b="1">
                <a:solidFill>
                  <a:srgbClr val="FF0000"/>
                </a:solidFill>
              </a:rPr>
              <a:t>位于</a:t>
            </a:r>
            <a:r>
              <a:rPr lang="en-US" altLang="zh-CN" sz="2000" b="1">
                <a:solidFill>
                  <a:srgbClr val="FF0000"/>
                </a:solidFill>
              </a:rPr>
              <a:t>javax.swing</a:t>
            </a:r>
            <a:r>
              <a:rPr lang="zh-CN" altLang="en-US" sz="2000" b="1">
                <a:solidFill>
                  <a:srgbClr val="FF0000"/>
                </a:solidFill>
              </a:rPr>
              <a:t>包</a:t>
            </a:r>
            <a:r>
              <a:rPr lang="zh-CN" altLang="en-US" sz="2000"/>
              <a:t>中，其余</a:t>
            </a: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zh-CN" altLang="en-US" sz="2000" b="1">
                <a:solidFill>
                  <a:srgbClr val="FF0000"/>
                </a:solidFill>
              </a:rPr>
              <a:t>种布局管理器均位于</a:t>
            </a:r>
            <a:r>
              <a:rPr lang="en-US" altLang="zh-CN" sz="2000" b="1">
                <a:solidFill>
                  <a:srgbClr val="FF0000"/>
                </a:solidFill>
              </a:rPr>
              <a:t>java.awt</a:t>
            </a:r>
            <a:r>
              <a:rPr lang="zh-CN" altLang="en-US" sz="2000" b="1">
                <a:solidFill>
                  <a:srgbClr val="FF0000"/>
                </a:solidFill>
              </a:rPr>
              <a:t>包</a:t>
            </a:r>
            <a:r>
              <a:rPr lang="zh-CN" altLang="en-US" sz="2000"/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参考准则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19163" y="1824038"/>
            <a:ext cx="75342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/>
              <a:t>若组件尽量充满容器空间，可以考虑使用</a:t>
            </a:r>
            <a:r>
              <a:rPr lang="en-US" altLang="zh-CN"/>
              <a:t>BorderLayout</a:t>
            </a:r>
            <a:r>
              <a:rPr lang="zh-CN" altLang="en-US"/>
              <a:t>和</a:t>
            </a:r>
            <a:r>
              <a:rPr lang="en-US" altLang="zh-CN"/>
              <a:t>GridBagLayout </a:t>
            </a:r>
            <a:endParaRPr lang="en-US" altLang="zh-CN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/>
              <a:t>若用户需要在紧凑的一行中以组件的自然尺寸显示较少的组件，用户可以考虑用面板容纳组件，并使用面板的默认布局管理器</a:t>
            </a:r>
            <a:r>
              <a:rPr lang="en-US" altLang="zh-CN"/>
              <a:t>FlowLayout</a:t>
            </a:r>
            <a:r>
              <a:rPr lang="zh-CN" altLang="en-US"/>
              <a:t>。 </a:t>
            </a:r>
            <a:endParaRPr lang="zh-CN" altLang="en-US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/>
              <a:t>若用户需要在多行或多列中显示一些同样尺寸的组件，</a:t>
            </a:r>
            <a:r>
              <a:rPr lang="en-US" altLang="zh-CN"/>
              <a:t>GridLayout</a:t>
            </a:r>
            <a:r>
              <a:rPr lang="zh-CN" altLang="en-US"/>
              <a:t>最适合此情况。 </a:t>
            </a:r>
            <a:endParaRPr lang="zh-CN" altLang="en-US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zh-CN" altLang="en-US"/>
              <a:t>若界面较为复杂，可先使用面板来容纳组件，然后选用适当的布局管理器。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容器变化时，布局的变化规律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30275" y="1762125"/>
            <a:ext cx="75342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en-US" altLang="zh-CN"/>
              <a:t>FlowLayout</a:t>
            </a:r>
            <a:r>
              <a:rPr lang="zh-CN" altLang="en-US"/>
              <a:t>：容器大小发生变化，组件的大小不变，但是相对位置会发生变化。 </a:t>
            </a:r>
            <a:endParaRPr lang="zh-CN" altLang="en-US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endParaRPr lang="zh-CN" altLang="en-US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en-US" altLang="zh-CN"/>
              <a:t>BorderLayout, GridLayout</a:t>
            </a:r>
            <a:r>
              <a:rPr lang="zh-CN" altLang="en-US"/>
              <a:t>：容器的大小发生变化，组件的相对位置不变，大小发生变化。</a:t>
            </a:r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endParaRPr lang="zh-CN" altLang="en-US" sz="2000"/>
          </a:p>
          <a:p>
            <a:pPr marL="446088" indent="-446088" eaLnBrk="1" hangingPunct="1">
              <a:buFont typeface="Symbol" pitchFamily="18" charset="2"/>
              <a:buChar char="¾"/>
              <a:tabLst>
                <a:tab pos="446088" algn="l"/>
              </a:tabLst>
            </a:pPr>
            <a:r>
              <a:rPr lang="en-US" altLang="zh-CN"/>
              <a:t>BoxLayout</a:t>
            </a:r>
            <a:r>
              <a:rPr lang="zh-CN" altLang="en-US"/>
              <a:t>：容器的大小发生变化时，组件占用的空间不会发生变化。 </a:t>
            </a:r>
            <a:endParaRPr lang="zh-CN" altLang="en-US" sz="2000"/>
          </a:p>
          <a:p>
            <a:pPr marL="446088" indent="-446088" eaLnBrk="1" hangingPunct="1">
              <a:buFont typeface="Symbol" pitchFamily="18" charset="2"/>
              <a:buNone/>
              <a:tabLst>
                <a:tab pos="446088" algn="l"/>
              </a:tabLst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49155" name="Rectangle 31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pic>
        <p:nvPicPr>
          <p:cNvPr id="4915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879475"/>
            <a:ext cx="7486650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2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0181" name="Group 42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018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Text Box 16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0185" name="Line 17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19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2" name="Rectangle 51"/>
          <p:cNvSpPr>
            <a:spLocks noChangeArrowheads="1"/>
          </p:cNvSpPr>
          <p:nvPr/>
        </p:nvSpPr>
        <p:spPr bwMode="auto">
          <a:xfrm>
            <a:off x="4916488" y="1182688"/>
            <a:ext cx="39147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//</a:t>
            </a:r>
            <a:r>
              <a:rPr lang="zh-CN" altLang="en-US" sz="1600"/>
              <a:t>创建</a:t>
            </a:r>
            <a:r>
              <a:rPr lang="en-US" altLang="zh-CN" sz="1600"/>
              <a:t>panel1</a:t>
            </a:r>
          </a:p>
          <a:p>
            <a:pPr eaLnBrk="1" hangingPunct="1"/>
            <a:r>
              <a:rPr lang="en-US" altLang="zh-CN" sz="1600"/>
              <a:t>JPanel panel1=new JPanel();</a:t>
            </a:r>
          </a:p>
          <a:p>
            <a:pPr eaLnBrk="1" hangingPunct="1"/>
            <a:r>
              <a:rPr lang="en-US" altLang="zh-CN" sz="1600"/>
              <a:t>panel1.setLayout(new FlowLayout(FlowLayout.LEFT));</a:t>
            </a:r>
          </a:p>
          <a:p>
            <a:pPr eaLnBrk="1" hangingPunct="1"/>
            <a:r>
              <a:rPr lang="en-US" altLang="zh-CN" sz="1600"/>
              <a:t>panel1.add(new JLabel("</a:t>
            </a:r>
            <a:r>
              <a:rPr lang="zh-CN" altLang="en-US" sz="1600"/>
              <a:t>当前打印机</a:t>
            </a:r>
            <a:r>
              <a:rPr lang="en-US" altLang="zh-CN" sz="1600"/>
              <a:t>: Canon LBP3410/3460"));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1212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3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1214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6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120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9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1211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7" name="Rectangle 45"/>
          <p:cNvSpPr>
            <a:spLocks noChangeArrowheads="1"/>
          </p:cNvSpPr>
          <p:nvPr/>
        </p:nvSpPr>
        <p:spPr bwMode="auto">
          <a:xfrm>
            <a:off x="5364163" y="1033463"/>
            <a:ext cx="3535362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/>
              <a:t>//</a:t>
            </a:r>
            <a:r>
              <a:rPr lang="zh-CN" altLang="en-US" sz="1400"/>
              <a:t>创建</a:t>
            </a:r>
            <a:r>
              <a:rPr lang="en-US" altLang="zh-CN" sz="1400"/>
              <a:t>panel2</a:t>
            </a:r>
          </a:p>
          <a:p>
            <a:pPr eaLnBrk="1" hangingPunct="1"/>
            <a:r>
              <a:rPr lang="en-US" altLang="zh-CN" sz="1400"/>
              <a:t>JPanel panel2=new JPanel();</a:t>
            </a:r>
          </a:p>
          <a:p>
            <a:pPr eaLnBrk="1" hangingPunct="1"/>
            <a:r>
              <a:rPr lang="en-US" altLang="zh-CN" sz="1400"/>
              <a:t>panel2.setLayout(new GridLayout(4,1,15,15));</a:t>
            </a:r>
          </a:p>
          <a:p>
            <a:pPr eaLnBrk="1" hangingPunct="1"/>
            <a:r>
              <a:rPr lang="en-US" altLang="zh-CN" sz="1400"/>
              <a:t>JButton[] btn={new JButton("</a:t>
            </a:r>
            <a:r>
              <a:rPr lang="zh-CN" altLang="en-US" sz="1400"/>
              <a:t>确定</a:t>
            </a:r>
            <a:r>
              <a:rPr lang="en-US" altLang="zh-CN" sz="1400"/>
              <a:t>"), </a:t>
            </a:r>
          </a:p>
          <a:p>
            <a:pPr eaLnBrk="1" hangingPunct="1"/>
            <a:r>
              <a:rPr lang="en-US" altLang="zh-CN" sz="1400"/>
              <a:t>                         new JButton("</a:t>
            </a:r>
            <a:r>
              <a:rPr lang="zh-CN" altLang="en-US" sz="1400"/>
              <a:t>取消</a:t>
            </a:r>
            <a:r>
              <a:rPr lang="en-US" altLang="zh-CN" sz="1400"/>
              <a:t>"),</a:t>
            </a:r>
          </a:p>
          <a:p>
            <a:pPr eaLnBrk="1" hangingPunct="1"/>
            <a:r>
              <a:rPr lang="en-US" altLang="zh-CN" sz="1400"/>
              <a:t>                         new JButton("</a:t>
            </a:r>
            <a:r>
              <a:rPr lang="zh-CN" altLang="en-US" sz="1400"/>
              <a:t>设置</a:t>
            </a:r>
            <a:r>
              <a:rPr lang="en-US" altLang="zh-CN" sz="1400"/>
              <a:t>..."),</a:t>
            </a:r>
          </a:p>
          <a:p>
            <a:pPr eaLnBrk="1" hangingPunct="1"/>
            <a:r>
              <a:rPr lang="en-US" altLang="zh-CN" sz="1400"/>
              <a:t>                         new JButton("</a:t>
            </a:r>
            <a:r>
              <a:rPr lang="zh-CN" altLang="en-US" sz="1400"/>
              <a:t>帮助</a:t>
            </a:r>
            <a:r>
              <a:rPr lang="en-US" altLang="zh-CN" sz="1400"/>
              <a:t>")};</a:t>
            </a:r>
          </a:p>
          <a:p>
            <a:pPr eaLnBrk="1" hangingPunct="1"/>
            <a:r>
              <a:rPr lang="en-US" altLang="zh-CN" sz="1400"/>
              <a:t>int maxWidth=0;</a:t>
            </a:r>
          </a:p>
          <a:p>
            <a:pPr eaLnBrk="1" hangingPunct="1"/>
            <a:r>
              <a:rPr lang="en-US" altLang="zh-CN" sz="1400"/>
              <a:t>int i;</a:t>
            </a:r>
          </a:p>
          <a:p>
            <a:pPr eaLnBrk="1" hangingPunct="1"/>
            <a:r>
              <a:rPr lang="en-US" altLang="zh-CN" sz="1400"/>
              <a:t>for(i=0;i&lt;btn.length;i++)</a:t>
            </a:r>
          </a:p>
          <a:p>
            <a:pPr lvl="1" eaLnBrk="1" hangingPunct="1"/>
            <a:r>
              <a:rPr lang="en-US" altLang="zh-CN" sz="1400"/>
              <a:t>panel2.add(btn[i]);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9.1.2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Swing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98463" y="850900"/>
            <a:ext cx="8440737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Font typeface="Symbol" pitchFamily="18" charset="2"/>
              <a:buChar char="¾"/>
            </a:pPr>
            <a:r>
              <a:rPr lang="en-US" altLang="zh-CN"/>
              <a:t>Java 1.2</a:t>
            </a:r>
            <a:r>
              <a:rPr lang="zh-CN" altLang="en-US"/>
              <a:t>开始，</a:t>
            </a:r>
            <a:r>
              <a:rPr lang="en-US" altLang="zh-CN"/>
              <a:t>AWT</a:t>
            </a:r>
            <a:r>
              <a:rPr lang="zh-CN" altLang="en-US"/>
              <a:t>被</a:t>
            </a:r>
            <a:r>
              <a:rPr lang="en-US" altLang="zh-CN"/>
              <a:t>Swing</a:t>
            </a:r>
            <a:r>
              <a:rPr lang="zh-CN" altLang="en-US"/>
              <a:t>替代 </a:t>
            </a:r>
          </a:p>
          <a:p>
            <a:pPr marL="446088" indent="-446088" eaLnBrk="1" hangingPunct="1">
              <a:buFont typeface="Symbol" pitchFamily="18" charset="2"/>
              <a:buChar char="¾"/>
            </a:pPr>
            <a:r>
              <a:rPr lang="en-US" altLang="zh-CN"/>
              <a:t>Swing</a:t>
            </a:r>
            <a:r>
              <a:rPr lang="zh-CN" altLang="en-US"/>
              <a:t>包含的组件的平台相关性较小，所以称为轻量级组件</a:t>
            </a:r>
          </a:p>
          <a:p>
            <a:pPr marL="446088" indent="-446088" eaLnBrk="1" hangingPunct="1">
              <a:buFont typeface="Symbol" pitchFamily="18" charset="2"/>
              <a:buChar char="¾"/>
            </a:pPr>
            <a:r>
              <a:rPr lang="zh-CN" altLang="en-US"/>
              <a:t>所在的包：</a:t>
            </a:r>
            <a:r>
              <a:rPr lang="en-US" altLang="zh-CN"/>
              <a:t>javax.swing  </a:t>
            </a:r>
          </a:p>
          <a:p>
            <a:pPr marL="446088" indent="-446088" eaLnBrk="1" hangingPunct="1">
              <a:buFont typeface="Symbol" pitchFamily="18" charset="2"/>
              <a:buChar char="¾"/>
            </a:pPr>
            <a:r>
              <a:rPr lang="zh-CN" altLang="en-US"/>
              <a:t>由</a:t>
            </a:r>
            <a:r>
              <a:rPr lang="en-US" altLang="zh-CN"/>
              <a:t>100%</a:t>
            </a:r>
            <a:r>
              <a:rPr lang="zh-CN" altLang="en-US"/>
              <a:t>纯</a:t>
            </a:r>
            <a:r>
              <a:rPr lang="en-US" altLang="zh-CN"/>
              <a:t>java</a:t>
            </a:r>
            <a:r>
              <a:rPr lang="zh-CN" altLang="en-US"/>
              <a:t>实现的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6463" y="2566988"/>
            <a:ext cx="7440612" cy="3733800"/>
            <a:chOff x="571" y="1617"/>
            <a:chExt cx="4687" cy="2352"/>
          </a:xfrm>
        </p:grpSpPr>
        <p:pic>
          <p:nvPicPr>
            <p:cNvPr id="6149" name="Picture 6" descr="lin-examp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" y="1617"/>
              <a:ext cx="1443" cy="1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7" descr="mac-examp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1639"/>
              <a:ext cx="1514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8" descr="win-examp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6"/>
            <a:stretch>
              <a:fillRect/>
            </a:stretch>
          </p:blipFill>
          <p:spPr bwMode="auto">
            <a:xfrm>
              <a:off x="3621" y="1632"/>
              <a:ext cx="1637" cy="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717" y="3288"/>
              <a:ext cx="11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/>
                <a:t> (a) Linux</a:t>
              </a:r>
              <a:r>
                <a:rPr lang="zh-CN" altLang="en-US"/>
                <a:t>下 </a:t>
              </a:r>
            </a:p>
          </p:txBody>
        </p:sp>
        <p:sp>
          <p:nvSpPr>
            <p:cNvPr id="6153" name="Rectangle 11"/>
            <p:cNvSpPr>
              <a:spLocks noChangeArrowheads="1"/>
            </p:cNvSpPr>
            <p:nvPr/>
          </p:nvSpPr>
          <p:spPr bwMode="auto">
            <a:xfrm>
              <a:off x="2207" y="3308"/>
              <a:ext cx="1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/>
                <a:t>(b) Mac OS</a:t>
              </a:r>
              <a:r>
                <a:rPr lang="zh-CN" altLang="en-US"/>
                <a:t>下 </a:t>
              </a:r>
            </a:p>
          </p:txBody>
        </p:sp>
        <p:sp>
          <p:nvSpPr>
            <p:cNvPr id="6154" name="Rectangle 12"/>
            <p:cNvSpPr>
              <a:spLocks noChangeArrowheads="1"/>
            </p:cNvSpPr>
            <p:nvPr/>
          </p:nvSpPr>
          <p:spPr bwMode="auto">
            <a:xfrm>
              <a:off x="3732" y="3301"/>
              <a:ext cx="1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/>
                <a:t>(c)Windows</a:t>
              </a:r>
              <a:r>
                <a:rPr lang="zh-CN" altLang="en-US"/>
                <a:t>下 </a:t>
              </a:r>
            </a:p>
          </p:txBody>
        </p:sp>
        <p:sp>
          <p:nvSpPr>
            <p:cNvPr id="6155" name="Rectangle 13"/>
            <p:cNvSpPr>
              <a:spLocks noChangeArrowheads="1"/>
            </p:cNvSpPr>
            <p:nvPr/>
          </p:nvSpPr>
          <p:spPr bwMode="auto">
            <a:xfrm>
              <a:off x="1124" y="3681"/>
              <a:ext cx="3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/>
                <a:t>同样的</a:t>
              </a:r>
              <a:r>
                <a:rPr lang="en-US" altLang="zh-CN"/>
                <a:t>java</a:t>
              </a:r>
              <a:r>
                <a:rPr lang="zh-CN" altLang="en-US"/>
                <a:t>代码在不同操作系统下的表现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2229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224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42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2243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2237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8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2240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1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2233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4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2235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2" name="Rectangle 45"/>
          <p:cNvSpPr>
            <a:spLocks noChangeArrowheads="1"/>
          </p:cNvSpPr>
          <p:nvPr/>
        </p:nvSpPr>
        <p:spPr bwMode="auto">
          <a:xfrm>
            <a:off x="4941888" y="3032125"/>
            <a:ext cx="4002087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//</a:t>
            </a:r>
            <a:r>
              <a:rPr lang="zh-CN" altLang="en-US" sz="1600"/>
              <a:t>创建</a:t>
            </a:r>
            <a:r>
              <a:rPr lang="en-US" altLang="zh-CN" sz="1600"/>
              <a:t>panel3</a:t>
            </a:r>
          </a:p>
          <a:p>
            <a:pPr eaLnBrk="1" hangingPunct="1"/>
            <a:r>
              <a:rPr lang="en-US" altLang="zh-CN" sz="1600"/>
              <a:t>JPanel panel3=new JPanel();</a:t>
            </a:r>
          </a:p>
          <a:p>
            <a:pPr eaLnBrk="1" hangingPunct="1"/>
            <a:r>
              <a:rPr lang="en-US" altLang="zh-CN" sz="1600"/>
              <a:t>panel3.add(new JLabel("</a:t>
            </a:r>
            <a:r>
              <a:rPr lang="zh-CN" altLang="en-US" sz="1600"/>
              <a:t>打印质量：</a:t>
            </a:r>
            <a:r>
              <a:rPr lang="en-US" altLang="zh-CN" sz="1600"/>
              <a:t>"));</a:t>
            </a:r>
          </a:p>
          <a:p>
            <a:pPr eaLnBrk="1" hangingPunct="1"/>
            <a:r>
              <a:rPr lang="en-US" altLang="zh-CN" sz="1600"/>
              <a:t>panel3.setLayout(new FlowLayout(FlowLayout.LEFT));</a:t>
            </a:r>
          </a:p>
          <a:p>
            <a:pPr eaLnBrk="1" hangingPunct="1"/>
            <a:r>
              <a:rPr lang="en-US" altLang="zh-CN" sz="1600"/>
              <a:t>JComboBox jcb=new JComboBox();</a:t>
            </a:r>
          </a:p>
          <a:p>
            <a:pPr eaLnBrk="1" hangingPunct="1"/>
            <a:r>
              <a:rPr lang="en-US" altLang="zh-CN" sz="1600"/>
              <a:t>jcb.addItem("</a:t>
            </a:r>
            <a:r>
              <a:rPr lang="zh-CN" altLang="en-US" sz="1600"/>
              <a:t>高</a:t>
            </a:r>
            <a:r>
              <a:rPr lang="en-US" altLang="zh-CN" sz="1600"/>
              <a:t>");</a:t>
            </a:r>
          </a:p>
          <a:p>
            <a:pPr eaLnBrk="1" hangingPunct="1"/>
            <a:r>
              <a:rPr lang="en-US" altLang="zh-CN" sz="1600"/>
              <a:t>jcb.addItem("</a:t>
            </a:r>
            <a:r>
              <a:rPr lang="zh-CN" altLang="en-US" sz="1600"/>
              <a:t>中</a:t>
            </a:r>
            <a:r>
              <a:rPr lang="en-US" altLang="zh-CN" sz="1600"/>
              <a:t>");</a:t>
            </a:r>
          </a:p>
          <a:p>
            <a:pPr eaLnBrk="1" hangingPunct="1"/>
            <a:r>
              <a:rPr lang="en-US" altLang="zh-CN" sz="1600"/>
              <a:t>jcb.addItem("</a:t>
            </a:r>
            <a:r>
              <a:rPr lang="zh-CN" altLang="en-US" sz="1600"/>
              <a:t>低</a:t>
            </a:r>
            <a:r>
              <a:rPr lang="en-US" altLang="zh-CN" sz="1600"/>
              <a:t>");</a:t>
            </a:r>
          </a:p>
          <a:p>
            <a:pPr eaLnBrk="1" hangingPunct="1"/>
            <a:r>
              <a:rPr lang="en-US" altLang="zh-CN" sz="1600"/>
              <a:t>jcb.setSelectedIndex(0);</a:t>
            </a:r>
          </a:p>
          <a:p>
            <a:pPr eaLnBrk="1" hangingPunct="1"/>
            <a:r>
              <a:rPr lang="en-US" altLang="zh-CN" sz="1600"/>
              <a:t>panel3.add(jcb);</a:t>
            </a:r>
          </a:p>
          <a:p>
            <a:pPr eaLnBrk="1" hangingPunct="1"/>
            <a:r>
              <a:rPr lang="en-US" altLang="zh-CN" sz="1600"/>
              <a:t>panel3.add(new JCheckBox("</a:t>
            </a:r>
            <a:r>
              <a:rPr lang="zh-CN" altLang="en-US" sz="1600"/>
              <a:t>打印到文件</a:t>
            </a:r>
            <a:r>
              <a:rPr lang="en-US" altLang="zh-CN" sz="1600"/>
              <a:t>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327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71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3272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4" name="Group 11"/>
          <p:cNvGrpSpPr>
            <a:grpSpLocks/>
          </p:cNvGrpSpPr>
          <p:nvPr/>
        </p:nvGrpSpPr>
        <p:grpSpPr bwMode="auto">
          <a:xfrm>
            <a:off x="469900" y="814388"/>
            <a:ext cx="1350963" cy="3443287"/>
            <a:chOff x="296" y="513"/>
            <a:chExt cx="851" cy="2169"/>
          </a:xfrm>
        </p:grpSpPr>
        <p:pic>
          <p:nvPicPr>
            <p:cNvPr id="5326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29259" r="69885" b="23738"/>
            <a:stretch>
              <a:fillRect/>
            </a:stretch>
          </p:blipFill>
          <p:spPr bwMode="auto">
            <a:xfrm>
              <a:off x="652" y="1686"/>
              <a:ext cx="495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7" name="Text Box 13"/>
            <p:cNvSpPr txBox="1">
              <a:spLocks noChangeArrowheads="1"/>
            </p:cNvSpPr>
            <p:nvPr/>
          </p:nvSpPr>
          <p:spPr bwMode="auto">
            <a:xfrm>
              <a:off x="296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panel4</a:t>
              </a:r>
            </a:p>
          </p:txBody>
        </p:sp>
        <p:sp>
          <p:nvSpPr>
            <p:cNvPr id="53268" name="Line 14"/>
            <p:cNvSpPr>
              <a:spLocks noChangeShapeType="1"/>
            </p:cNvSpPr>
            <p:nvPr/>
          </p:nvSpPr>
          <p:spPr bwMode="auto">
            <a:xfrm>
              <a:off x="331" y="850"/>
              <a:ext cx="464" cy="1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15"/>
            <p:cNvSpPr>
              <a:spLocks noChangeShapeType="1"/>
            </p:cNvSpPr>
            <p:nvPr/>
          </p:nvSpPr>
          <p:spPr bwMode="auto">
            <a:xfrm>
              <a:off x="331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5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3262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3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3265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6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3258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9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3260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7" name="Rectangle 45"/>
          <p:cNvSpPr>
            <a:spLocks noChangeArrowheads="1"/>
          </p:cNvSpPr>
          <p:nvPr/>
        </p:nvSpPr>
        <p:spPr bwMode="auto">
          <a:xfrm>
            <a:off x="4929188" y="1792288"/>
            <a:ext cx="40481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//</a:t>
            </a:r>
            <a:r>
              <a:rPr lang="zh-CN" altLang="en-US" sz="1600"/>
              <a:t>创建</a:t>
            </a:r>
            <a:r>
              <a:rPr lang="en-US" altLang="zh-CN" sz="1600"/>
              <a:t>panel4</a:t>
            </a:r>
          </a:p>
          <a:p>
            <a:pPr eaLnBrk="1" hangingPunct="1"/>
            <a:r>
              <a:rPr lang="en-US" altLang="zh-CN" sz="1600"/>
              <a:t>JPanel panel4=new JPanel();</a:t>
            </a:r>
          </a:p>
          <a:p>
            <a:pPr eaLnBrk="1" hangingPunct="1"/>
            <a:r>
              <a:rPr lang="en-US" altLang="zh-CN" sz="1600"/>
              <a:t>panel4.setLayout(new GridLayout(3,1,15,15));</a:t>
            </a:r>
          </a:p>
          <a:p>
            <a:pPr eaLnBrk="1" hangingPunct="1"/>
            <a:r>
              <a:rPr lang="en-US" altLang="zh-CN" sz="1600"/>
              <a:t>panel4.add(new JCheckBox("</a:t>
            </a:r>
            <a:r>
              <a:rPr lang="zh-CN" altLang="en-US" sz="1600"/>
              <a:t>图像</a:t>
            </a:r>
            <a:r>
              <a:rPr lang="en-US" altLang="zh-CN" sz="1600"/>
              <a:t>"));</a:t>
            </a:r>
          </a:p>
          <a:p>
            <a:pPr eaLnBrk="1" hangingPunct="1"/>
            <a:r>
              <a:rPr lang="en-US" altLang="zh-CN" sz="1600"/>
              <a:t>panel4.add(new JCheckBox("</a:t>
            </a:r>
            <a:r>
              <a:rPr lang="zh-CN" altLang="en-US" sz="1600"/>
              <a:t>文本</a:t>
            </a:r>
            <a:r>
              <a:rPr lang="en-US" altLang="zh-CN" sz="1600"/>
              <a:t>",true));</a:t>
            </a:r>
          </a:p>
          <a:p>
            <a:pPr eaLnBrk="1" hangingPunct="1"/>
            <a:r>
              <a:rPr lang="en-US" altLang="zh-CN" sz="1600"/>
              <a:t>panel4.add(new JCheckBox("</a:t>
            </a:r>
            <a:r>
              <a:rPr lang="zh-CN" altLang="en-US" sz="1600"/>
              <a:t>编码</a:t>
            </a:r>
            <a:r>
              <a:rPr lang="en-US" altLang="zh-CN" sz="1600"/>
              <a:t>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4277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429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0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4301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8" name="Group 11"/>
          <p:cNvGrpSpPr>
            <a:grpSpLocks/>
          </p:cNvGrpSpPr>
          <p:nvPr/>
        </p:nvGrpSpPr>
        <p:grpSpPr bwMode="auto">
          <a:xfrm>
            <a:off x="469900" y="814388"/>
            <a:ext cx="1350963" cy="3443287"/>
            <a:chOff x="296" y="513"/>
            <a:chExt cx="851" cy="2169"/>
          </a:xfrm>
        </p:grpSpPr>
        <p:pic>
          <p:nvPicPr>
            <p:cNvPr id="5429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29259" r="69885" b="23738"/>
            <a:stretch>
              <a:fillRect/>
            </a:stretch>
          </p:blipFill>
          <p:spPr bwMode="auto">
            <a:xfrm>
              <a:off x="652" y="1686"/>
              <a:ext cx="495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96" name="Text Box 13"/>
            <p:cNvSpPr txBox="1">
              <a:spLocks noChangeArrowheads="1"/>
            </p:cNvSpPr>
            <p:nvPr/>
          </p:nvSpPr>
          <p:spPr bwMode="auto">
            <a:xfrm>
              <a:off x="296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panel4</a:t>
              </a:r>
            </a:p>
          </p:txBody>
        </p:sp>
        <p:sp>
          <p:nvSpPr>
            <p:cNvPr id="54297" name="Line 14"/>
            <p:cNvSpPr>
              <a:spLocks noChangeShapeType="1"/>
            </p:cNvSpPr>
            <p:nvPr/>
          </p:nvSpPr>
          <p:spPr bwMode="auto">
            <a:xfrm>
              <a:off x="331" y="850"/>
              <a:ext cx="464" cy="1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15"/>
            <p:cNvSpPr>
              <a:spLocks noChangeShapeType="1"/>
            </p:cNvSpPr>
            <p:nvPr/>
          </p:nvSpPr>
          <p:spPr bwMode="auto">
            <a:xfrm>
              <a:off x="331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9" name="Group 16"/>
          <p:cNvGrpSpPr>
            <a:grpSpLocks/>
          </p:cNvGrpSpPr>
          <p:nvPr/>
        </p:nvGrpSpPr>
        <p:grpSpPr bwMode="auto">
          <a:xfrm>
            <a:off x="2224088" y="814388"/>
            <a:ext cx="1568450" cy="3446462"/>
            <a:chOff x="1401" y="513"/>
            <a:chExt cx="988" cy="2171"/>
          </a:xfrm>
        </p:grpSpPr>
        <p:pic>
          <p:nvPicPr>
            <p:cNvPr id="54291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4" t="29259" r="35707" b="23738"/>
            <a:stretch>
              <a:fillRect/>
            </a:stretch>
          </p:blipFill>
          <p:spPr bwMode="auto">
            <a:xfrm>
              <a:off x="1401" y="1688"/>
              <a:ext cx="720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1770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Text Box 19"/>
            <p:cNvSpPr txBox="1">
              <a:spLocks noChangeArrowheads="1"/>
            </p:cNvSpPr>
            <p:nvPr/>
          </p:nvSpPr>
          <p:spPr bwMode="auto">
            <a:xfrm>
              <a:off x="174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panel5</a:t>
              </a:r>
            </a:p>
          </p:txBody>
        </p:sp>
        <p:sp>
          <p:nvSpPr>
            <p:cNvPr id="54294" name="Line 20"/>
            <p:cNvSpPr>
              <a:spLocks noChangeShapeType="1"/>
            </p:cNvSpPr>
            <p:nvPr/>
          </p:nvSpPr>
          <p:spPr bwMode="auto">
            <a:xfrm flipH="1">
              <a:off x="1868" y="850"/>
              <a:ext cx="450" cy="1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0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4287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8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4290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81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4283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4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4285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2" name="Rectangle 45"/>
          <p:cNvSpPr>
            <a:spLocks noChangeArrowheads="1"/>
          </p:cNvSpPr>
          <p:nvPr/>
        </p:nvSpPr>
        <p:spPr bwMode="auto">
          <a:xfrm>
            <a:off x="4940300" y="2197100"/>
            <a:ext cx="40259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/>
              <a:t>//</a:t>
            </a:r>
            <a:r>
              <a:rPr lang="zh-CN" altLang="en-US" sz="1400"/>
              <a:t>创建</a:t>
            </a:r>
            <a:r>
              <a:rPr lang="en-US" altLang="zh-CN" sz="1400"/>
              <a:t>panel5</a:t>
            </a:r>
          </a:p>
          <a:p>
            <a:pPr eaLnBrk="1" hangingPunct="1"/>
            <a:r>
              <a:rPr lang="en-US" altLang="zh-CN" sz="1400"/>
              <a:t>JPanel panel5=new JPanel();</a:t>
            </a:r>
          </a:p>
          <a:p>
            <a:pPr eaLnBrk="1" hangingPunct="1"/>
            <a:r>
              <a:rPr lang="en-US" altLang="zh-CN" sz="1400"/>
              <a:t>panel5.setLayout(new GridLayout(3,1,15,15));</a:t>
            </a:r>
          </a:p>
          <a:p>
            <a:pPr eaLnBrk="1" hangingPunct="1"/>
            <a:r>
              <a:rPr lang="en-US" altLang="zh-CN" sz="1400"/>
              <a:t>ButtonGroup bg=new ButtonGroup();</a:t>
            </a:r>
          </a:p>
          <a:p>
            <a:pPr eaLnBrk="1" hangingPunct="1"/>
            <a:r>
              <a:rPr lang="en-US" altLang="zh-CN" sz="1400"/>
              <a:t>JRadioButton[] rb={new JRadioButton("</a:t>
            </a:r>
            <a:r>
              <a:rPr lang="zh-CN" altLang="en-US" sz="1400"/>
              <a:t>所选区域</a:t>
            </a:r>
            <a:r>
              <a:rPr lang="en-US" altLang="zh-CN" sz="1400"/>
              <a:t>"),</a:t>
            </a:r>
          </a:p>
          <a:p>
            <a:pPr eaLnBrk="1" hangingPunct="1"/>
            <a:r>
              <a:rPr lang="en-US" altLang="zh-CN" sz="1400"/>
              <a:t>                                 new JRadioButton("</a:t>
            </a:r>
            <a:r>
              <a:rPr lang="zh-CN" altLang="en-US" sz="1400"/>
              <a:t>全部</a:t>
            </a:r>
            <a:r>
              <a:rPr lang="en-US" altLang="zh-CN" sz="1400"/>
              <a:t>",true),</a:t>
            </a:r>
          </a:p>
          <a:p>
            <a:pPr eaLnBrk="1" hangingPunct="1"/>
            <a:r>
              <a:rPr lang="en-US" altLang="zh-CN" sz="1400"/>
              <a:t>                                 new JRadioButton("Applet")};</a:t>
            </a:r>
          </a:p>
          <a:p>
            <a:pPr eaLnBrk="1" hangingPunct="1"/>
            <a:r>
              <a:rPr lang="en-US" altLang="zh-CN" sz="1400"/>
              <a:t>for(i=0;i&lt;rb.length;i++){</a:t>
            </a:r>
          </a:p>
          <a:p>
            <a:pPr lvl="1" eaLnBrk="1" hangingPunct="1"/>
            <a:r>
              <a:rPr lang="en-US" altLang="zh-CN" sz="1400"/>
              <a:t>bg.add(rb[i]);</a:t>
            </a:r>
          </a:p>
          <a:p>
            <a:pPr lvl="1" eaLnBrk="1" hangingPunct="1"/>
            <a:r>
              <a:rPr lang="en-US" altLang="zh-CN" sz="1400"/>
              <a:t>panel5.add(rb[i]);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5327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532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4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5325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3" name="Group 11"/>
          <p:cNvGrpSpPr>
            <a:grpSpLocks/>
          </p:cNvGrpSpPr>
          <p:nvPr/>
        </p:nvGrpSpPr>
        <p:grpSpPr bwMode="auto">
          <a:xfrm>
            <a:off x="469900" y="814388"/>
            <a:ext cx="1350963" cy="3443287"/>
            <a:chOff x="296" y="513"/>
            <a:chExt cx="851" cy="2169"/>
          </a:xfrm>
        </p:grpSpPr>
        <p:pic>
          <p:nvPicPr>
            <p:cNvPr id="55319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29259" r="69885" b="23738"/>
            <a:stretch>
              <a:fillRect/>
            </a:stretch>
          </p:blipFill>
          <p:spPr bwMode="auto">
            <a:xfrm>
              <a:off x="652" y="1686"/>
              <a:ext cx="495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20" name="Text Box 13"/>
            <p:cNvSpPr txBox="1">
              <a:spLocks noChangeArrowheads="1"/>
            </p:cNvSpPr>
            <p:nvPr/>
          </p:nvSpPr>
          <p:spPr bwMode="auto">
            <a:xfrm>
              <a:off x="296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panel4</a:t>
              </a:r>
            </a:p>
          </p:txBody>
        </p:sp>
        <p:sp>
          <p:nvSpPr>
            <p:cNvPr id="55321" name="Line 14"/>
            <p:cNvSpPr>
              <a:spLocks noChangeShapeType="1"/>
            </p:cNvSpPr>
            <p:nvPr/>
          </p:nvSpPr>
          <p:spPr bwMode="auto">
            <a:xfrm>
              <a:off x="331" y="850"/>
              <a:ext cx="464" cy="1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15"/>
            <p:cNvSpPr>
              <a:spLocks noChangeShapeType="1"/>
            </p:cNvSpPr>
            <p:nvPr/>
          </p:nvSpPr>
          <p:spPr bwMode="auto">
            <a:xfrm>
              <a:off x="331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4" name="Group 16"/>
          <p:cNvGrpSpPr>
            <a:grpSpLocks/>
          </p:cNvGrpSpPr>
          <p:nvPr/>
        </p:nvGrpSpPr>
        <p:grpSpPr bwMode="auto">
          <a:xfrm>
            <a:off x="2224088" y="814388"/>
            <a:ext cx="1568450" cy="3446462"/>
            <a:chOff x="1401" y="513"/>
            <a:chExt cx="988" cy="2171"/>
          </a:xfrm>
        </p:grpSpPr>
        <p:pic>
          <p:nvPicPr>
            <p:cNvPr id="55315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4" t="29259" r="35707" b="23738"/>
            <a:stretch>
              <a:fillRect/>
            </a:stretch>
          </p:blipFill>
          <p:spPr bwMode="auto">
            <a:xfrm>
              <a:off x="1401" y="1688"/>
              <a:ext cx="720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1770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Text Box 19"/>
            <p:cNvSpPr txBox="1">
              <a:spLocks noChangeArrowheads="1"/>
            </p:cNvSpPr>
            <p:nvPr/>
          </p:nvSpPr>
          <p:spPr bwMode="auto">
            <a:xfrm>
              <a:off x="174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panel5</a:t>
              </a:r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 flipH="1">
              <a:off x="1868" y="850"/>
              <a:ext cx="450" cy="1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5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5311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2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5314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6" name="Group 26"/>
          <p:cNvGrpSpPr>
            <a:grpSpLocks/>
          </p:cNvGrpSpPr>
          <p:nvPr/>
        </p:nvGrpSpPr>
        <p:grpSpPr bwMode="auto">
          <a:xfrm>
            <a:off x="469900" y="3825875"/>
            <a:ext cx="1025525" cy="2217738"/>
            <a:chOff x="296" y="2410"/>
            <a:chExt cx="646" cy="1397"/>
          </a:xfrm>
        </p:grpSpPr>
        <p:sp>
          <p:nvSpPr>
            <p:cNvPr id="55308" name="Text Box 27"/>
            <p:cNvSpPr txBox="1">
              <a:spLocks noChangeArrowheads="1"/>
            </p:cNvSpPr>
            <p:nvPr/>
          </p:nvSpPr>
          <p:spPr bwMode="auto">
            <a:xfrm>
              <a:off x="296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panel6</a:t>
              </a:r>
            </a:p>
          </p:txBody>
        </p:sp>
        <p:sp>
          <p:nvSpPr>
            <p:cNvPr id="55309" name="Line 28"/>
            <p:cNvSpPr>
              <a:spLocks noChangeShapeType="1"/>
            </p:cNvSpPr>
            <p:nvPr/>
          </p:nvSpPr>
          <p:spPr bwMode="auto">
            <a:xfrm>
              <a:off x="331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29"/>
            <p:cNvSpPr>
              <a:spLocks noChangeShapeType="1"/>
            </p:cNvSpPr>
            <p:nvPr/>
          </p:nvSpPr>
          <p:spPr bwMode="auto">
            <a:xfrm flipH="1">
              <a:off x="332" y="2410"/>
              <a:ext cx="175" cy="1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7" name="Rectangle 46"/>
          <p:cNvSpPr>
            <a:spLocks noChangeArrowheads="1"/>
          </p:cNvSpPr>
          <p:nvPr/>
        </p:nvSpPr>
        <p:spPr bwMode="auto">
          <a:xfrm>
            <a:off x="4962525" y="2192338"/>
            <a:ext cx="39814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创建</a:t>
            </a:r>
            <a:r>
              <a:rPr lang="en-US" altLang="zh-CN" sz="1800"/>
              <a:t>panel6,</a:t>
            </a:r>
          </a:p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并将</a:t>
            </a:r>
            <a:r>
              <a:rPr lang="en-US" altLang="zh-CN" sz="1800"/>
              <a:t>panel4</a:t>
            </a:r>
            <a:r>
              <a:rPr lang="zh-CN" altLang="en-US" sz="1800"/>
              <a:t>、</a:t>
            </a:r>
            <a:r>
              <a:rPr lang="en-US" altLang="zh-CN" sz="1800"/>
              <a:t>panel5</a:t>
            </a:r>
            <a:r>
              <a:rPr lang="zh-CN" altLang="en-US" sz="1800"/>
              <a:t>添加到</a:t>
            </a:r>
            <a:r>
              <a:rPr lang="en-US" altLang="zh-CN" sz="1800"/>
              <a:t>panel6</a:t>
            </a:r>
            <a:r>
              <a:rPr lang="zh-CN" altLang="en-US" sz="1800"/>
              <a:t>上面</a:t>
            </a:r>
          </a:p>
          <a:p>
            <a:pPr eaLnBrk="1" hangingPunct="1"/>
            <a:r>
              <a:rPr lang="en-US" altLang="zh-CN" sz="1800"/>
              <a:t>JPanel panel6=new JPanel();</a:t>
            </a:r>
          </a:p>
          <a:p>
            <a:pPr eaLnBrk="1" hangingPunct="1"/>
            <a:r>
              <a:rPr lang="en-US" altLang="zh-CN" sz="1800"/>
              <a:t>panel6.setBackground(Color.WHITE);</a:t>
            </a:r>
          </a:p>
          <a:p>
            <a:pPr eaLnBrk="1" hangingPunct="1"/>
            <a:r>
              <a:rPr lang="en-US" altLang="zh-CN" sz="1800"/>
              <a:t>panel6.setLayout(new FlowLayout(FlowLayout.LEFT,30,5));</a:t>
            </a:r>
          </a:p>
          <a:p>
            <a:pPr eaLnBrk="1" hangingPunct="1"/>
            <a:r>
              <a:rPr lang="en-US" altLang="zh-CN" sz="1800"/>
              <a:t>panel6.add(panel4);</a:t>
            </a:r>
          </a:p>
          <a:p>
            <a:pPr eaLnBrk="1" hangingPunct="1"/>
            <a:r>
              <a:rPr lang="en-US" altLang="zh-CN" sz="1800"/>
              <a:t>panel6.add(panel5);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6356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7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6358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61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6352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3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6354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7" name="Group 11"/>
          <p:cNvGrpSpPr>
            <a:grpSpLocks/>
          </p:cNvGrpSpPr>
          <p:nvPr/>
        </p:nvGrpSpPr>
        <p:grpSpPr bwMode="auto">
          <a:xfrm>
            <a:off x="469900" y="814388"/>
            <a:ext cx="1350963" cy="3443287"/>
            <a:chOff x="296" y="513"/>
            <a:chExt cx="851" cy="2169"/>
          </a:xfrm>
        </p:grpSpPr>
        <p:pic>
          <p:nvPicPr>
            <p:cNvPr id="56348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29259" r="69885" b="23738"/>
            <a:stretch>
              <a:fillRect/>
            </a:stretch>
          </p:blipFill>
          <p:spPr bwMode="auto">
            <a:xfrm>
              <a:off x="652" y="1686"/>
              <a:ext cx="495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9" name="Text Box 13"/>
            <p:cNvSpPr txBox="1">
              <a:spLocks noChangeArrowheads="1"/>
            </p:cNvSpPr>
            <p:nvPr/>
          </p:nvSpPr>
          <p:spPr bwMode="auto">
            <a:xfrm>
              <a:off x="296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panel4</a:t>
              </a:r>
            </a:p>
          </p:txBody>
        </p:sp>
        <p:sp>
          <p:nvSpPr>
            <p:cNvPr id="56350" name="Line 14"/>
            <p:cNvSpPr>
              <a:spLocks noChangeShapeType="1"/>
            </p:cNvSpPr>
            <p:nvPr/>
          </p:nvSpPr>
          <p:spPr bwMode="auto">
            <a:xfrm>
              <a:off x="331" y="850"/>
              <a:ext cx="464" cy="1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15"/>
            <p:cNvSpPr>
              <a:spLocks noChangeShapeType="1"/>
            </p:cNvSpPr>
            <p:nvPr/>
          </p:nvSpPr>
          <p:spPr bwMode="auto">
            <a:xfrm>
              <a:off x="331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8" name="Group 16"/>
          <p:cNvGrpSpPr>
            <a:grpSpLocks/>
          </p:cNvGrpSpPr>
          <p:nvPr/>
        </p:nvGrpSpPr>
        <p:grpSpPr bwMode="auto">
          <a:xfrm>
            <a:off x="2224088" y="814388"/>
            <a:ext cx="1568450" cy="3446462"/>
            <a:chOff x="1401" y="513"/>
            <a:chExt cx="988" cy="2171"/>
          </a:xfrm>
        </p:grpSpPr>
        <p:pic>
          <p:nvPicPr>
            <p:cNvPr id="56344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4" t="29259" r="35707" b="23738"/>
            <a:stretch>
              <a:fillRect/>
            </a:stretch>
          </p:blipFill>
          <p:spPr bwMode="auto">
            <a:xfrm>
              <a:off x="1401" y="1688"/>
              <a:ext cx="720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5" name="Line 18"/>
            <p:cNvSpPr>
              <a:spLocks noChangeShapeType="1"/>
            </p:cNvSpPr>
            <p:nvPr/>
          </p:nvSpPr>
          <p:spPr bwMode="auto">
            <a:xfrm>
              <a:off x="1770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Text Box 19"/>
            <p:cNvSpPr txBox="1">
              <a:spLocks noChangeArrowheads="1"/>
            </p:cNvSpPr>
            <p:nvPr/>
          </p:nvSpPr>
          <p:spPr bwMode="auto">
            <a:xfrm>
              <a:off x="174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panel5</a:t>
              </a:r>
            </a:p>
          </p:txBody>
        </p:sp>
        <p:sp>
          <p:nvSpPr>
            <p:cNvPr id="56347" name="Line 20"/>
            <p:cNvSpPr>
              <a:spLocks noChangeShapeType="1"/>
            </p:cNvSpPr>
            <p:nvPr/>
          </p:nvSpPr>
          <p:spPr bwMode="auto">
            <a:xfrm flipH="1">
              <a:off x="1868" y="850"/>
              <a:ext cx="450" cy="1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9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634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41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6343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30" name="Group 26"/>
          <p:cNvGrpSpPr>
            <a:grpSpLocks/>
          </p:cNvGrpSpPr>
          <p:nvPr/>
        </p:nvGrpSpPr>
        <p:grpSpPr bwMode="auto">
          <a:xfrm>
            <a:off x="469900" y="3825875"/>
            <a:ext cx="1025525" cy="2217738"/>
            <a:chOff x="296" y="2410"/>
            <a:chExt cx="646" cy="1397"/>
          </a:xfrm>
        </p:grpSpPr>
        <p:sp>
          <p:nvSpPr>
            <p:cNvPr id="56337" name="Text Box 27"/>
            <p:cNvSpPr txBox="1">
              <a:spLocks noChangeArrowheads="1"/>
            </p:cNvSpPr>
            <p:nvPr/>
          </p:nvSpPr>
          <p:spPr bwMode="auto">
            <a:xfrm>
              <a:off x="296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panel6</a:t>
              </a:r>
            </a:p>
          </p:txBody>
        </p:sp>
        <p:sp>
          <p:nvSpPr>
            <p:cNvPr id="56338" name="Line 28"/>
            <p:cNvSpPr>
              <a:spLocks noChangeShapeType="1"/>
            </p:cNvSpPr>
            <p:nvPr/>
          </p:nvSpPr>
          <p:spPr bwMode="auto">
            <a:xfrm>
              <a:off x="331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29"/>
            <p:cNvSpPr>
              <a:spLocks noChangeShapeType="1"/>
            </p:cNvSpPr>
            <p:nvPr/>
          </p:nvSpPr>
          <p:spPr bwMode="auto">
            <a:xfrm flipH="1">
              <a:off x="332" y="2410"/>
              <a:ext cx="175" cy="1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31" name="Group 35"/>
          <p:cNvGrpSpPr>
            <a:grpSpLocks/>
          </p:cNvGrpSpPr>
          <p:nvPr/>
        </p:nvGrpSpPr>
        <p:grpSpPr bwMode="auto">
          <a:xfrm>
            <a:off x="577850" y="2170113"/>
            <a:ext cx="3227388" cy="3873500"/>
            <a:chOff x="364" y="1367"/>
            <a:chExt cx="2033" cy="2440"/>
          </a:xfrm>
        </p:grpSpPr>
        <p:sp>
          <p:nvSpPr>
            <p:cNvPr id="56333" name="Rectangle 36"/>
            <p:cNvSpPr>
              <a:spLocks noChangeArrowheads="1"/>
            </p:cNvSpPr>
            <p:nvPr/>
          </p:nvSpPr>
          <p:spPr bwMode="auto">
            <a:xfrm>
              <a:off x="364" y="1367"/>
              <a:ext cx="2026" cy="17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6334" name="Text Box 37"/>
            <p:cNvSpPr txBox="1">
              <a:spLocks noChangeArrowheads="1"/>
            </p:cNvSpPr>
            <p:nvPr/>
          </p:nvSpPr>
          <p:spPr bwMode="auto">
            <a:xfrm>
              <a:off x="1751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panel7</a:t>
              </a:r>
            </a:p>
          </p:txBody>
        </p:sp>
        <p:sp>
          <p:nvSpPr>
            <p:cNvPr id="56335" name="Line 38"/>
            <p:cNvSpPr>
              <a:spLocks noChangeShapeType="1"/>
            </p:cNvSpPr>
            <p:nvPr/>
          </p:nvSpPr>
          <p:spPr bwMode="auto">
            <a:xfrm>
              <a:off x="1786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39"/>
            <p:cNvSpPr>
              <a:spLocks noChangeShapeType="1"/>
            </p:cNvSpPr>
            <p:nvPr/>
          </p:nvSpPr>
          <p:spPr bwMode="auto">
            <a:xfrm>
              <a:off x="1520" y="3071"/>
              <a:ext cx="267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2" name="Rectangle 45"/>
          <p:cNvSpPr>
            <a:spLocks noChangeArrowheads="1"/>
          </p:cNvSpPr>
          <p:nvPr/>
        </p:nvSpPr>
        <p:spPr bwMode="auto">
          <a:xfrm>
            <a:off x="4918075" y="2132013"/>
            <a:ext cx="401478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创建</a:t>
            </a:r>
            <a:r>
              <a:rPr lang="en-US" altLang="zh-CN" sz="1800"/>
              <a:t>panel7,</a:t>
            </a:r>
          </a:p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并将</a:t>
            </a:r>
            <a:r>
              <a:rPr lang="en-US" altLang="zh-CN" sz="1800"/>
              <a:t>panel1</a:t>
            </a:r>
            <a:r>
              <a:rPr lang="zh-CN" altLang="en-US" sz="1800"/>
              <a:t>、</a:t>
            </a:r>
            <a:r>
              <a:rPr lang="en-US" altLang="zh-CN" sz="1800"/>
              <a:t>panel3</a:t>
            </a:r>
            <a:r>
              <a:rPr lang="zh-CN" altLang="en-US" sz="1800"/>
              <a:t>、</a:t>
            </a:r>
            <a:r>
              <a:rPr lang="en-US" altLang="zh-CN" sz="1800"/>
              <a:t>panel6</a:t>
            </a:r>
            <a:r>
              <a:rPr lang="zh-CN" altLang="en-US" sz="1800"/>
              <a:t>添加到 </a:t>
            </a:r>
            <a:r>
              <a:rPr lang="en-US" altLang="zh-CN" sz="1800"/>
              <a:t>panel7</a:t>
            </a:r>
            <a:r>
              <a:rPr lang="zh-CN" altLang="en-US" sz="1800"/>
              <a:t>中</a:t>
            </a:r>
          </a:p>
          <a:p>
            <a:pPr eaLnBrk="1" hangingPunct="1"/>
            <a:r>
              <a:rPr lang="en-US" altLang="zh-CN" sz="1800"/>
              <a:t>JPanel panel7=new JPanel();</a:t>
            </a:r>
          </a:p>
          <a:p>
            <a:pPr eaLnBrk="1" hangingPunct="1"/>
            <a:r>
              <a:rPr lang="en-US" altLang="zh-CN" sz="1800"/>
              <a:t>panel7.setLayout(new BorderLayout());</a:t>
            </a:r>
          </a:p>
          <a:p>
            <a:pPr eaLnBrk="1" hangingPunct="1"/>
            <a:r>
              <a:rPr lang="en-US" altLang="zh-CN" sz="1800"/>
              <a:t>panel7.add(panel1, "North");</a:t>
            </a:r>
          </a:p>
          <a:p>
            <a:pPr eaLnBrk="1" hangingPunct="1"/>
            <a:r>
              <a:rPr lang="en-US" altLang="zh-CN" sz="1800"/>
              <a:t>panel7.add(panel6, "Center");</a:t>
            </a:r>
          </a:p>
          <a:p>
            <a:pPr eaLnBrk="1" hangingPunct="1"/>
            <a:r>
              <a:rPr lang="en-US" altLang="zh-CN" sz="1800"/>
              <a:t>panel7.add(panel3, "South");</a:t>
            </a:r>
          </a:p>
          <a:p>
            <a:pPr eaLnBrk="1" hangingPunct="1"/>
            <a:r>
              <a:rPr lang="en-US" altLang="zh-CN" sz="1800"/>
              <a:t>panel7.setBorder(BorderFactory.createLineBorder(Color.RED, 2));//</a:t>
            </a:r>
            <a:r>
              <a:rPr lang="zh-CN" altLang="en-US" sz="1800"/>
              <a:t>红色边框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0"/>
          <p:cNvGrpSpPr>
            <a:grpSpLocks/>
          </p:cNvGrpSpPr>
          <p:nvPr/>
        </p:nvGrpSpPr>
        <p:grpSpPr bwMode="auto">
          <a:xfrm>
            <a:off x="592138" y="4359275"/>
            <a:ext cx="3181350" cy="1684338"/>
            <a:chOff x="373" y="2746"/>
            <a:chExt cx="2004" cy="1061"/>
          </a:xfrm>
        </p:grpSpPr>
        <p:pic>
          <p:nvPicPr>
            <p:cNvPr id="57385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0" t="78433" r="26363" b="5804"/>
            <a:stretch>
              <a:fillRect/>
            </a:stretch>
          </p:blipFill>
          <p:spPr bwMode="auto">
            <a:xfrm>
              <a:off x="373" y="2746"/>
              <a:ext cx="200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6" name="Text Box 32"/>
            <p:cNvSpPr txBox="1">
              <a:spLocks noChangeArrowheads="1"/>
            </p:cNvSpPr>
            <p:nvPr/>
          </p:nvSpPr>
          <p:spPr bwMode="auto">
            <a:xfrm>
              <a:off x="992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panel3</a:t>
              </a:r>
            </a:p>
          </p:txBody>
        </p:sp>
        <p:sp>
          <p:nvSpPr>
            <p:cNvPr id="57387" name="Line 33"/>
            <p:cNvSpPr>
              <a:spLocks noChangeShapeType="1"/>
            </p:cNvSpPr>
            <p:nvPr/>
          </p:nvSpPr>
          <p:spPr bwMode="auto">
            <a:xfrm>
              <a:off x="1027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Line 34"/>
            <p:cNvSpPr>
              <a:spLocks noChangeShapeType="1"/>
            </p:cNvSpPr>
            <p:nvPr/>
          </p:nvSpPr>
          <p:spPr bwMode="auto">
            <a:xfrm>
              <a:off x="831" y="2986"/>
              <a:ext cx="197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81025" y="2609850"/>
            <a:ext cx="3192463" cy="173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582613" y="814388"/>
            <a:ext cx="3198812" cy="1760537"/>
            <a:chOff x="367" y="513"/>
            <a:chExt cx="2015" cy="1109"/>
          </a:xfrm>
        </p:grpSpPr>
        <p:pic>
          <p:nvPicPr>
            <p:cNvPr id="5738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t="14912" r="26085" b="72913"/>
            <a:stretch>
              <a:fillRect/>
            </a:stretch>
          </p:blipFill>
          <p:spPr bwMode="auto">
            <a:xfrm>
              <a:off x="367" y="1364"/>
              <a:ext cx="201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2" name="Text Box 8"/>
            <p:cNvSpPr txBox="1">
              <a:spLocks noChangeArrowheads="1"/>
            </p:cNvSpPr>
            <p:nvPr/>
          </p:nvSpPr>
          <p:spPr bwMode="auto">
            <a:xfrm>
              <a:off x="103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panel1</a:t>
              </a:r>
            </a:p>
          </p:txBody>
        </p:sp>
        <p:sp>
          <p:nvSpPr>
            <p:cNvPr id="57383" name="Line 9"/>
            <p:cNvSpPr>
              <a:spLocks noChangeShapeType="1"/>
            </p:cNvSpPr>
            <p:nvPr/>
          </p:nvSpPr>
          <p:spPr bwMode="auto">
            <a:xfrm>
              <a:off x="1068" y="850"/>
              <a:ext cx="56" cy="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4" name="Line 10"/>
            <p:cNvSpPr>
              <a:spLocks noChangeShapeType="1"/>
            </p:cNvSpPr>
            <p:nvPr/>
          </p:nvSpPr>
          <p:spPr bwMode="auto">
            <a:xfrm>
              <a:off x="1068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1" name="Group 11"/>
          <p:cNvGrpSpPr>
            <a:grpSpLocks/>
          </p:cNvGrpSpPr>
          <p:nvPr/>
        </p:nvGrpSpPr>
        <p:grpSpPr bwMode="auto">
          <a:xfrm>
            <a:off x="469900" y="814388"/>
            <a:ext cx="1350963" cy="3443287"/>
            <a:chOff x="296" y="513"/>
            <a:chExt cx="851" cy="2169"/>
          </a:xfrm>
        </p:grpSpPr>
        <p:pic>
          <p:nvPicPr>
            <p:cNvPr id="57377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21" t="29259" r="69885" b="23738"/>
            <a:stretch>
              <a:fillRect/>
            </a:stretch>
          </p:blipFill>
          <p:spPr bwMode="auto">
            <a:xfrm>
              <a:off x="652" y="1686"/>
              <a:ext cx="495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8" name="Text Box 13"/>
            <p:cNvSpPr txBox="1">
              <a:spLocks noChangeArrowheads="1"/>
            </p:cNvSpPr>
            <p:nvPr/>
          </p:nvSpPr>
          <p:spPr bwMode="auto">
            <a:xfrm>
              <a:off x="296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panel4</a:t>
              </a:r>
            </a:p>
          </p:txBody>
        </p:sp>
        <p:sp>
          <p:nvSpPr>
            <p:cNvPr id="57379" name="Line 14"/>
            <p:cNvSpPr>
              <a:spLocks noChangeShapeType="1"/>
            </p:cNvSpPr>
            <p:nvPr/>
          </p:nvSpPr>
          <p:spPr bwMode="auto">
            <a:xfrm>
              <a:off x="331" y="850"/>
              <a:ext cx="464" cy="1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Line 15"/>
            <p:cNvSpPr>
              <a:spLocks noChangeShapeType="1"/>
            </p:cNvSpPr>
            <p:nvPr/>
          </p:nvSpPr>
          <p:spPr bwMode="auto">
            <a:xfrm>
              <a:off x="331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2" name="Group 16"/>
          <p:cNvGrpSpPr>
            <a:grpSpLocks/>
          </p:cNvGrpSpPr>
          <p:nvPr/>
        </p:nvGrpSpPr>
        <p:grpSpPr bwMode="auto">
          <a:xfrm>
            <a:off x="2224088" y="814388"/>
            <a:ext cx="1568450" cy="3446462"/>
            <a:chOff x="1401" y="513"/>
            <a:chExt cx="988" cy="2171"/>
          </a:xfrm>
        </p:grpSpPr>
        <p:pic>
          <p:nvPicPr>
            <p:cNvPr id="57373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4" t="29259" r="35707" b="23738"/>
            <a:stretch>
              <a:fillRect/>
            </a:stretch>
          </p:blipFill>
          <p:spPr bwMode="auto">
            <a:xfrm>
              <a:off x="1401" y="1688"/>
              <a:ext cx="720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4" name="Line 18"/>
            <p:cNvSpPr>
              <a:spLocks noChangeShapeType="1"/>
            </p:cNvSpPr>
            <p:nvPr/>
          </p:nvSpPr>
          <p:spPr bwMode="auto">
            <a:xfrm>
              <a:off x="1770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Text Box 19"/>
            <p:cNvSpPr txBox="1">
              <a:spLocks noChangeArrowheads="1"/>
            </p:cNvSpPr>
            <p:nvPr/>
          </p:nvSpPr>
          <p:spPr bwMode="auto">
            <a:xfrm>
              <a:off x="1743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panel5</a:t>
              </a:r>
            </a:p>
          </p:txBody>
        </p:sp>
        <p:sp>
          <p:nvSpPr>
            <p:cNvPr id="57376" name="Line 20"/>
            <p:cNvSpPr>
              <a:spLocks noChangeShapeType="1"/>
            </p:cNvSpPr>
            <p:nvPr/>
          </p:nvSpPr>
          <p:spPr bwMode="auto">
            <a:xfrm flipH="1">
              <a:off x="1868" y="850"/>
              <a:ext cx="450" cy="1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3" name="Group 21"/>
          <p:cNvGrpSpPr>
            <a:grpSpLocks/>
          </p:cNvGrpSpPr>
          <p:nvPr/>
        </p:nvGrpSpPr>
        <p:grpSpPr bwMode="auto">
          <a:xfrm>
            <a:off x="3833813" y="814388"/>
            <a:ext cx="1174750" cy="4081462"/>
            <a:chOff x="2415" y="513"/>
            <a:chExt cx="740" cy="2571"/>
          </a:xfrm>
        </p:grpSpPr>
        <p:pic>
          <p:nvPicPr>
            <p:cNvPr id="57369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8" t="14252" r="3891" b="5286"/>
            <a:stretch>
              <a:fillRect/>
            </a:stretch>
          </p:blipFill>
          <p:spPr bwMode="auto">
            <a:xfrm>
              <a:off x="2415" y="1379"/>
              <a:ext cx="617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0" name="Line 23"/>
            <p:cNvSpPr>
              <a:spLocks noChangeShapeType="1"/>
            </p:cNvSpPr>
            <p:nvPr/>
          </p:nvSpPr>
          <p:spPr bwMode="auto">
            <a:xfrm>
              <a:off x="2536" y="85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2509" y="513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panel2</a:t>
              </a:r>
            </a:p>
          </p:txBody>
        </p:sp>
        <p:sp>
          <p:nvSpPr>
            <p:cNvPr id="57372" name="Line 25"/>
            <p:cNvSpPr>
              <a:spLocks noChangeShapeType="1"/>
            </p:cNvSpPr>
            <p:nvPr/>
          </p:nvSpPr>
          <p:spPr bwMode="auto">
            <a:xfrm flipH="1">
              <a:off x="2690" y="850"/>
              <a:ext cx="394" cy="9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4" name="Group 26"/>
          <p:cNvGrpSpPr>
            <a:grpSpLocks/>
          </p:cNvGrpSpPr>
          <p:nvPr/>
        </p:nvGrpSpPr>
        <p:grpSpPr bwMode="auto">
          <a:xfrm>
            <a:off x="469900" y="3825875"/>
            <a:ext cx="1025525" cy="2217738"/>
            <a:chOff x="296" y="2410"/>
            <a:chExt cx="646" cy="1397"/>
          </a:xfrm>
        </p:grpSpPr>
        <p:sp>
          <p:nvSpPr>
            <p:cNvPr id="57366" name="Text Box 27"/>
            <p:cNvSpPr txBox="1">
              <a:spLocks noChangeArrowheads="1"/>
            </p:cNvSpPr>
            <p:nvPr/>
          </p:nvSpPr>
          <p:spPr bwMode="auto">
            <a:xfrm>
              <a:off x="296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panel6</a:t>
              </a:r>
            </a:p>
          </p:txBody>
        </p:sp>
        <p:sp>
          <p:nvSpPr>
            <p:cNvPr id="57367" name="Line 28"/>
            <p:cNvSpPr>
              <a:spLocks noChangeShapeType="1"/>
            </p:cNvSpPr>
            <p:nvPr/>
          </p:nvSpPr>
          <p:spPr bwMode="auto">
            <a:xfrm>
              <a:off x="331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29"/>
            <p:cNvSpPr>
              <a:spLocks noChangeShapeType="1"/>
            </p:cNvSpPr>
            <p:nvPr/>
          </p:nvSpPr>
          <p:spPr bwMode="auto">
            <a:xfrm flipH="1">
              <a:off x="332" y="2410"/>
              <a:ext cx="175" cy="1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5" name="Group 35"/>
          <p:cNvGrpSpPr>
            <a:grpSpLocks/>
          </p:cNvGrpSpPr>
          <p:nvPr/>
        </p:nvGrpSpPr>
        <p:grpSpPr bwMode="auto">
          <a:xfrm>
            <a:off x="577850" y="2170113"/>
            <a:ext cx="3227388" cy="3873500"/>
            <a:chOff x="364" y="1367"/>
            <a:chExt cx="2033" cy="2440"/>
          </a:xfrm>
        </p:grpSpPr>
        <p:sp>
          <p:nvSpPr>
            <p:cNvPr id="57362" name="Rectangle 36"/>
            <p:cNvSpPr>
              <a:spLocks noChangeArrowheads="1"/>
            </p:cNvSpPr>
            <p:nvPr/>
          </p:nvSpPr>
          <p:spPr bwMode="auto">
            <a:xfrm>
              <a:off x="364" y="1367"/>
              <a:ext cx="2026" cy="17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7363" name="Text Box 37"/>
            <p:cNvSpPr txBox="1">
              <a:spLocks noChangeArrowheads="1"/>
            </p:cNvSpPr>
            <p:nvPr/>
          </p:nvSpPr>
          <p:spPr bwMode="auto">
            <a:xfrm>
              <a:off x="1751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panel7</a:t>
              </a:r>
            </a:p>
          </p:txBody>
        </p:sp>
        <p:sp>
          <p:nvSpPr>
            <p:cNvPr id="57364" name="Line 38"/>
            <p:cNvSpPr>
              <a:spLocks noChangeShapeType="1"/>
            </p:cNvSpPr>
            <p:nvPr/>
          </p:nvSpPr>
          <p:spPr bwMode="auto">
            <a:xfrm>
              <a:off x="1786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39"/>
            <p:cNvSpPr>
              <a:spLocks noChangeShapeType="1"/>
            </p:cNvSpPr>
            <p:nvPr/>
          </p:nvSpPr>
          <p:spPr bwMode="auto">
            <a:xfrm>
              <a:off x="1520" y="3071"/>
              <a:ext cx="267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56" name="Group 40"/>
          <p:cNvGrpSpPr>
            <a:grpSpLocks/>
          </p:cNvGrpSpPr>
          <p:nvPr/>
        </p:nvGrpSpPr>
        <p:grpSpPr bwMode="auto">
          <a:xfrm>
            <a:off x="531813" y="2135188"/>
            <a:ext cx="4389437" cy="3908425"/>
            <a:chOff x="335" y="1345"/>
            <a:chExt cx="2765" cy="2462"/>
          </a:xfrm>
        </p:grpSpPr>
        <p:sp>
          <p:nvSpPr>
            <p:cNvPr id="57358" name="Rectangle 41"/>
            <p:cNvSpPr>
              <a:spLocks noChangeArrowheads="1"/>
            </p:cNvSpPr>
            <p:nvPr/>
          </p:nvSpPr>
          <p:spPr bwMode="auto">
            <a:xfrm>
              <a:off x="335" y="1345"/>
              <a:ext cx="2726" cy="1754"/>
            </a:xfrm>
            <a:prstGeom prst="rect">
              <a:avLst/>
            </a:prstGeom>
            <a:noFill/>
            <a:ln w="28575">
              <a:solidFill>
                <a:srgbClr val="66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7359" name="Text Box 42"/>
            <p:cNvSpPr txBox="1">
              <a:spLocks noChangeArrowheads="1"/>
            </p:cNvSpPr>
            <p:nvPr/>
          </p:nvSpPr>
          <p:spPr bwMode="auto">
            <a:xfrm>
              <a:off x="2454" y="347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panel8</a:t>
              </a:r>
            </a:p>
          </p:txBody>
        </p:sp>
        <p:sp>
          <p:nvSpPr>
            <p:cNvPr id="57360" name="Line 43"/>
            <p:cNvSpPr>
              <a:spLocks noChangeShapeType="1"/>
            </p:cNvSpPr>
            <p:nvPr/>
          </p:nvSpPr>
          <p:spPr bwMode="auto">
            <a:xfrm>
              <a:off x="2489" y="3807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44"/>
            <p:cNvSpPr>
              <a:spLocks noChangeShapeType="1"/>
            </p:cNvSpPr>
            <p:nvPr/>
          </p:nvSpPr>
          <p:spPr bwMode="auto">
            <a:xfrm flipH="1">
              <a:off x="2490" y="3092"/>
              <a:ext cx="77" cy="7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5005388" y="2159000"/>
            <a:ext cx="39465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创建</a:t>
            </a:r>
            <a:r>
              <a:rPr lang="en-US" altLang="zh-CN" sz="1800"/>
              <a:t>panel8,</a:t>
            </a:r>
          </a:p>
          <a:p>
            <a:pPr eaLnBrk="1" hangingPunct="1"/>
            <a:r>
              <a:rPr lang="en-US" altLang="zh-CN" sz="1800"/>
              <a:t>//</a:t>
            </a:r>
            <a:r>
              <a:rPr lang="zh-CN" altLang="en-US" sz="1800"/>
              <a:t>并将</a:t>
            </a:r>
            <a:r>
              <a:rPr lang="en-US" altLang="zh-CN" sz="1800"/>
              <a:t>panel7</a:t>
            </a:r>
            <a:r>
              <a:rPr lang="zh-CN" altLang="en-US" sz="1800"/>
              <a:t>、</a:t>
            </a:r>
            <a:r>
              <a:rPr lang="en-US" altLang="zh-CN" sz="1800"/>
              <a:t>panel2</a:t>
            </a:r>
            <a:r>
              <a:rPr lang="zh-CN" altLang="en-US" sz="1800"/>
              <a:t>添加到</a:t>
            </a:r>
            <a:r>
              <a:rPr lang="en-US" altLang="zh-CN" sz="1800"/>
              <a:t>panel8</a:t>
            </a:r>
            <a:r>
              <a:rPr lang="zh-CN" altLang="en-US" sz="1800"/>
              <a:t>中</a:t>
            </a:r>
          </a:p>
          <a:p>
            <a:pPr eaLnBrk="1" hangingPunct="1"/>
            <a:r>
              <a:rPr lang="en-US" altLang="zh-CN" sz="1800"/>
              <a:t>JPanel panel8=new JPanel();</a:t>
            </a:r>
          </a:p>
          <a:p>
            <a:pPr eaLnBrk="1" hangingPunct="1"/>
            <a:r>
              <a:rPr lang="en-US" altLang="zh-CN" sz="1800"/>
              <a:t>panel8.setLayout(new BorderLayout());</a:t>
            </a:r>
          </a:p>
          <a:p>
            <a:pPr eaLnBrk="1" hangingPunct="1"/>
            <a:r>
              <a:rPr lang="en-US" altLang="zh-CN" sz="1800"/>
              <a:t>panel8.add(panel7, "West");</a:t>
            </a:r>
          </a:p>
          <a:p>
            <a:pPr eaLnBrk="1" hangingPunct="1"/>
            <a:r>
              <a:rPr lang="en-US" altLang="zh-CN" sz="1800"/>
              <a:t>panel8.add(panel2, "Center");</a:t>
            </a:r>
          </a:p>
          <a:p>
            <a:pPr eaLnBrk="1" hangingPunct="1"/>
            <a:r>
              <a:rPr lang="en-US" altLang="zh-CN" sz="1800"/>
              <a:t>panel8.setBorder(BorderFactory.createLineBorder(Color.BLUE, 2));//</a:t>
            </a:r>
            <a:r>
              <a:rPr lang="zh-CN" altLang="en-US" sz="1800"/>
              <a:t>蓝色边框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697038"/>
            <a:ext cx="4570413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9.6.7</a:t>
            </a:r>
            <a:r>
              <a:rPr lang="zh-CN" altLang="en-US" smtClean="0"/>
              <a:t>、布局基本原则及复杂布局举例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58373" name="Rectangle 45"/>
          <p:cNvSpPr>
            <a:spLocks noChangeArrowheads="1"/>
          </p:cNvSpPr>
          <p:nvPr/>
        </p:nvSpPr>
        <p:spPr bwMode="auto">
          <a:xfrm>
            <a:off x="5084763" y="1779588"/>
            <a:ext cx="385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/>
              <a:t>//</a:t>
            </a:r>
            <a:r>
              <a:rPr lang="zh-CN" altLang="en-US" sz="2000"/>
              <a:t>将默认的内容面板替换成</a:t>
            </a:r>
            <a:r>
              <a:rPr lang="en-US" altLang="zh-CN" sz="2000"/>
              <a:t>panel8</a:t>
            </a:r>
          </a:p>
          <a:p>
            <a:pPr eaLnBrk="1" hangingPunct="1"/>
            <a:r>
              <a:rPr lang="en-US" altLang="zh-CN" sz="2000"/>
              <a:t>setContentPane(panel8);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9402" name="AutoShape 10"/>
          <p:cNvSpPr>
            <a:spLocks noChangeArrowheads="1"/>
          </p:cNvSpPr>
          <p:nvPr/>
        </p:nvSpPr>
        <p:spPr bwMode="auto">
          <a:xfrm>
            <a:off x="6918325" y="4297363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</a:t>
            </a:r>
            <a:r>
              <a:rPr lang="zh-CN" altLang="en-US" smtClean="0"/>
              <a:t>、事件处理模型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947738" y="1530350"/>
            <a:ext cx="76041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 b="1">
                <a:solidFill>
                  <a:srgbClr val="FF0000"/>
                </a:solidFill>
              </a:rPr>
              <a:t>事件源</a:t>
            </a:r>
            <a:r>
              <a:rPr lang="zh-CN" altLang="en-US"/>
              <a:t>：事件源回答事件是由谁发生的，也就是事件发生的场所或者来源，通常是组件的对象，例如按钮</a:t>
            </a:r>
            <a:r>
              <a:rPr lang="en-US" altLang="zh-CN"/>
              <a:t>JButton</a:t>
            </a:r>
            <a:r>
              <a:rPr lang="zh-CN" altLang="en-US"/>
              <a:t>、下拉框</a:t>
            </a:r>
            <a:r>
              <a:rPr lang="en-US" altLang="zh-CN"/>
              <a:t>JComboBox</a:t>
            </a:r>
            <a:r>
              <a:rPr lang="zh-CN" altLang="en-US"/>
              <a:t>、列表框</a:t>
            </a:r>
            <a:r>
              <a:rPr lang="en-US" altLang="zh-CN"/>
              <a:t>JList</a:t>
            </a:r>
            <a:r>
              <a:rPr lang="zh-CN" altLang="en-US"/>
              <a:t>、树</a:t>
            </a:r>
            <a:r>
              <a:rPr lang="en-US" altLang="zh-CN"/>
              <a:t>JTree</a:t>
            </a:r>
            <a:r>
              <a:rPr lang="zh-CN" altLang="en-US"/>
              <a:t>等。</a:t>
            </a:r>
          </a:p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 b="1">
                <a:solidFill>
                  <a:srgbClr val="FF0000"/>
                </a:solidFill>
              </a:rPr>
              <a:t>事件对象</a:t>
            </a:r>
            <a:r>
              <a:rPr lang="zh-CN" altLang="en-US"/>
              <a:t>：事件对象主要回答发生了什么事情。事件对象本身封装了包含所发生的各种事件的有效信息，包括事件源对象以及处理该事件所需要的其它各种信息</a:t>
            </a:r>
            <a:r>
              <a:rPr lang="en-US" altLang="zh-CN"/>
              <a:t>(</a:t>
            </a:r>
            <a:r>
              <a:rPr lang="zh-CN" altLang="en-US"/>
              <a:t>如鼠标点击时的坐标等</a:t>
            </a:r>
            <a:r>
              <a:rPr lang="en-US" altLang="zh-CN"/>
              <a:t>)</a:t>
            </a:r>
            <a:r>
              <a:rPr lang="zh-CN" altLang="en-US"/>
              <a:t>，这些有效信息被封装在类</a:t>
            </a:r>
            <a:r>
              <a:rPr lang="en-US" altLang="zh-CN"/>
              <a:t>AWTEvent</a:t>
            </a:r>
            <a:r>
              <a:rPr lang="zh-CN" altLang="en-US"/>
              <a:t>或其子类的实例对象中。</a:t>
            </a:r>
          </a:p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 b="1">
                <a:solidFill>
                  <a:srgbClr val="FF0000"/>
                </a:solidFill>
              </a:rPr>
              <a:t>事件监听器</a:t>
            </a:r>
            <a:r>
              <a:rPr lang="zh-CN" altLang="en-US"/>
              <a:t>：事件监听器主要回答当某个事件发生由谁处理以及怎么处理。一旦注册完成一个事件监听器，它将能接受事件对象并进行处理。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事件处理机制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</a:t>
            </a:r>
            <a:r>
              <a:rPr lang="zh-CN" altLang="en-US" smtClean="0"/>
              <a:t>、事件处理模型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947738" y="1674813"/>
            <a:ext cx="76041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/>
              <a:t>所有事件类均</a:t>
            </a:r>
            <a:r>
              <a:rPr lang="zh-CN" altLang="en-US" b="1">
                <a:solidFill>
                  <a:srgbClr val="FF0000"/>
                </a:solidFill>
              </a:rPr>
              <a:t>在</a:t>
            </a:r>
            <a:r>
              <a:rPr lang="en-US" altLang="zh-CN" b="1">
                <a:solidFill>
                  <a:srgbClr val="FF0000"/>
                </a:solidFill>
              </a:rPr>
              <a:t>java.awt.event</a:t>
            </a:r>
            <a:r>
              <a:rPr lang="zh-CN" altLang="en-US" b="1">
                <a:solidFill>
                  <a:srgbClr val="FF0000"/>
                </a:solidFill>
              </a:rPr>
              <a:t>包</a:t>
            </a:r>
            <a:r>
              <a:rPr lang="zh-CN" altLang="en-US"/>
              <a:t>中 </a:t>
            </a:r>
          </a:p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/>
              <a:t>常用的事件类包括</a:t>
            </a:r>
            <a:r>
              <a:rPr lang="en-US" altLang="zh-CN"/>
              <a:t>ActionEvent</a:t>
            </a:r>
            <a:r>
              <a:rPr lang="zh-CN" altLang="en-US"/>
              <a:t>、</a:t>
            </a:r>
            <a:r>
              <a:rPr lang="en-US" altLang="zh-CN"/>
              <a:t>AdjustmentEvent</a:t>
            </a:r>
            <a:r>
              <a:rPr lang="zh-CN" altLang="en-US"/>
              <a:t>、</a:t>
            </a:r>
            <a:r>
              <a:rPr lang="en-US" altLang="zh-CN"/>
              <a:t>FocusEvent</a:t>
            </a:r>
            <a:r>
              <a:rPr lang="zh-CN" altLang="en-US"/>
              <a:t>、</a:t>
            </a:r>
            <a:r>
              <a:rPr lang="en-US" altLang="zh-CN"/>
              <a:t>InputEvent</a:t>
            </a:r>
            <a:r>
              <a:rPr lang="zh-CN" altLang="en-US"/>
              <a:t>、</a:t>
            </a:r>
            <a:r>
              <a:rPr lang="en-US" altLang="zh-CN"/>
              <a:t>KeyEvent</a:t>
            </a:r>
            <a:r>
              <a:rPr lang="zh-CN" altLang="en-US"/>
              <a:t>、</a:t>
            </a:r>
            <a:r>
              <a:rPr lang="en-US" altLang="zh-CN"/>
              <a:t>MouseEvent</a:t>
            </a:r>
            <a:r>
              <a:rPr lang="zh-CN" altLang="en-US"/>
              <a:t>、</a:t>
            </a:r>
            <a:r>
              <a:rPr lang="en-US" altLang="zh-CN"/>
              <a:t>WindowEvent</a:t>
            </a:r>
            <a:r>
              <a:rPr lang="zh-CN" altLang="en-US"/>
              <a:t>、</a:t>
            </a:r>
            <a:r>
              <a:rPr lang="en-US" altLang="zh-CN"/>
              <a:t>ItemEvent</a:t>
            </a:r>
            <a:r>
              <a:rPr lang="zh-CN" altLang="en-US"/>
              <a:t>、</a:t>
            </a:r>
            <a:r>
              <a:rPr lang="en-US" altLang="zh-CN"/>
              <a:t>TextEvent</a:t>
            </a:r>
            <a:r>
              <a:rPr lang="zh-CN" altLang="en-US"/>
              <a:t>等 </a:t>
            </a:r>
          </a:p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/>
              <a:t>继承于</a:t>
            </a:r>
            <a:r>
              <a:rPr lang="en-US" altLang="zh-CN" b="1">
                <a:solidFill>
                  <a:srgbClr val="FF0000"/>
                </a:solidFill>
              </a:rPr>
              <a:t>java.awt.AWTEvent</a:t>
            </a:r>
            <a:r>
              <a:rPr lang="zh-CN" altLang="en-US"/>
              <a:t>类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事件对象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9.1.2</a:t>
            </a:r>
            <a:r>
              <a:rPr lang="zh-CN" altLang="en-US" smtClean="0"/>
              <a:t>、</a:t>
            </a:r>
            <a:r>
              <a:rPr lang="en-US" altLang="zh-CN" smtClean="0"/>
              <a:t>AWT</a:t>
            </a:r>
            <a:r>
              <a:rPr lang="zh-CN" altLang="en-US" smtClean="0"/>
              <a:t>和</a:t>
            </a:r>
            <a:r>
              <a:rPr lang="en-US" altLang="zh-CN" smtClean="0"/>
              <a:t>Swing</a:t>
            </a:r>
          </a:p>
        </p:txBody>
      </p:sp>
      <p:sp>
        <p:nvSpPr>
          <p:cNvPr id="7171" name="Rectangle 14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576263" y="1141413"/>
          <a:ext cx="8110537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4724400" imgH="1574800" progId="Visio.Drawing.11">
                  <p:embed/>
                </p:oleObj>
              </mc:Choice>
              <mc:Fallback>
                <p:oleObj name="Visio" r:id="rId3" imgW="4724400" imgH="157480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141413"/>
                        <a:ext cx="8110537" cy="268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16"/>
          <p:cNvSpPr>
            <a:spLocks noChangeArrowheads="1"/>
          </p:cNvSpPr>
          <p:nvPr/>
        </p:nvSpPr>
        <p:spPr bwMode="auto">
          <a:xfrm>
            <a:off x="0" y="171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</a:t>
            </a:r>
            <a:r>
              <a:rPr lang="zh-CN" altLang="en-US" smtClean="0"/>
              <a:t>、事件处理模型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947738" y="1674813"/>
            <a:ext cx="76041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/>
              <a:t>要处理某个事件，必须实现某个监听器接口。这类似于交通事故是一种事件对象，而成立交通部门并完善处理制度相当于成立了事件监听器</a:t>
            </a:r>
            <a:r>
              <a:rPr lang="en-US" altLang="zh-CN"/>
              <a:t>(</a:t>
            </a:r>
            <a:r>
              <a:rPr lang="zh-CN" altLang="en-US"/>
              <a:t>实现了某个监听器接口</a:t>
            </a:r>
            <a:r>
              <a:rPr lang="en-US" altLang="zh-CN"/>
              <a:t>)</a:t>
            </a:r>
            <a:r>
              <a:rPr lang="zh-CN" altLang="en-US"/>
              <a:t>，而对外发布公文规定：凡是交通事故即交给该交通部门进行处理，这个过程相当于注册完成事件监听器。  </a:t>
            </a:r>
          </a:p>
          <a:p>
            <a:pPr marL="534988" indent="-534988" eaLnBrk="1" hangingPunct="1">
              <a:buFont typeface="Symbol" pitchFamily="18" charset="2"/>
              <a:buChar char="¾"/>
            </a:pPr>
            <a:r>
              <a:rPr lang="zh-CN" altLang="en-US"/>
              <a:t>每种类型的事件，都定义了相应的事件处理</a:t>
            </a:r>
            <a:r>
              <a:rPr lang="en-US" altLang="zh-CN"/>
              <a:t>(</a:t>
            </a:r>
            <a:r>
              <a:rPr lang="zh-CN" altLang="en-US"/>
              <a:t>监听器</a:t>
            </a:r>
            <a:r>
              <a:rPr lang="en-US" altLang="zh-CN"/>
              <a:t>)</a:t>
            </a:r>
            <a:r>
              <a:rPr lang="zh-CN" altLang="en-US"/>
              <a:t>接口，其命名规则是</a:t>
            </a:r>
            <a:r>
              <a:rPr lang="en-US" altLang="zh-CN" b="1">
                <a:solidFill>
                  <a:srgbClr val="FF0000"/>
                </a:solidFill>
              </a:rPr>
              <a:t>XXXEvent</a:t>
            </a:r>
            <a:r>
              <a:rPr lang="zh-CN" altLang="en-US"/>
              <a:t>事件对应的事件处理</a:t>
            </a:r>
            <a:r>
              <a:rPr lang="en-US" altLang="zh-CN"/>
              <a:t>(</a:t>
            </a:r>
            <a:r>
              <a:rPr lang="zh-CN" altLang="en-US"/>
              <a:t>监听器</a:t>
            </a:r>
            <a:r>
              <a:rPr lang="en-US" altLang="zh-CN"/>
              <a:t>)</a:t>
            </a:r>
            <a:r>
              <a:rPr lang="zh-CN" altLang="en-US"/>
              <a:t>接口通常命名为</a:t>
            </a:r>
            <a:r>
              <a:rPr lang="en-US" altLang="zh-CN" b="1">
                <a:solidFill>
                  <a:srgbClr val="FF0000"/>
                </a:solidFill>
              </a:rPr>
              <a:t>XXXListener</a:t>
            </a:r>
            <a:r>
              <a:rPr lang="zh-CN" altLang="en-US"/>
              <a:t>。 这相当于整个</a:t>
            </a:r>
            <a:r>
              <a:rPr lang="en-US" altLang="zh-CN"/>
              <a:t>java</a:t>
            </a:r>
            <a:r>
              <a:rPr lang="zh-CN" altLang="en-US"/>
              <a:t>体系对每种类型的事件规定了必须成立什么部门进行处理，但如何处理则交给程序员去设计，即编写事件处理程序去覆盖对应接口中的所有方法。 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41338" y="939800"/>
            <a:ext cx="8123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监听器接口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</a:t>
            </a:r>
            <a:r>
              <a:rPr lang="zh-CN" altLang="en-US" smtClean="0"/>
              <a:t>、事件处理模型</a:t>
            </a:r>
          </a:p>
        </p:txBody>
      </p:sp>
      <p:graphicFrame>
        <p:nvGraphicFramePr>
          <p:cNvPr id="471288" name="Group 248"/>
          <p:cNvGraphicFramePr>
            <a:graphicFrameLocks noGrp="1"/>
          </p:cNvGraphicFramePr>
          <p:nvPr>
            <p:ph idx="1"/>
          </p:nvPr>
        </p:nvGraphicFramePr>
        <p:xfrm>
          <a:off x="400050" y="709613"/>
          <a:ext cx="8407400" cy="5824774"/>
        </p:xfrm>
        <a:graphic>
          <a:graphicData uri="http://schemas.openxmlformats.org/drawingml/2006/table">
            <a:tbl>
              <a:tblPr/>
              <a:tblGrid>
                <a:gridCol w="2752725"/>
                <a:gridCol w="2116138"/>
                <a:gridCol w="3538537"/>
              </a:tblGrid>
              <a:tr h="30637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常用事件接口与对应的事件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动作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事件描述信息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监听器接口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监听器接口中的方法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单击按钮、菜单项等动作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actionPerformed(ActionEvent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选择了复选框、单选按钮、下拉框或列表框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ItemListener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itemStateChanged(ItemEvent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移动了滚动条等组件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AdjustmentListener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adjustmentVlaueChanged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(AdjustmentEvent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鼠标移动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MouseMotionListener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mouseDragged(MouseEvent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mouseMoved(MouseEvent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按下或释放鼠标按键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mousePressed(MouseEvent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mouseReleased(MouseEvent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mouseEntered(MouseEvent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mouseExited(MouseEvent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mouseClicked(MouseEvent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键盘输入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keyPressed(KeyEvent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keyReleased(KeyEvent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keyTyped(KeyEvent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组件收到或失去焦点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FocusListener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focusGained(FocusEvent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focusLost(FocusEvent)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组件移动、缩放、显示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隐藏等</a:t>
                      </a:r>
                      <a:endParaRPr kumimoji="1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ComponentListener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componentMoved(ComponentEvent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componentHidden(ComponentEvent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componentResized(ComponentEvent e)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componentShown(ComponentEvent e)</a:t>
                      </a:r>
                      <a:endParaRPr kumimoji="1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4515" name="Rectangle 66"/>
          <p:cNvSpPr>
            <a:spLocks noChangeArrowheads="1"/>
          </p:cNvSpPr>
          <p:nvPr/>
        </p:nvSpPr>
        <p:spPr bwMode="auto">
          <a:xfrm>
            <a:off x="557213" y="1011238"/>
            <a:ext cx="81851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要编写一个完整的事件处理程序，通常包含如下四部分的内容：</a:t>
            </a:r>
          </a:p>
          <a:p>
            <a:pPr eaLnBrk="1" hangingPunct="1"/>
            <a:r>
              <a:rPr lang="zh-CN" altLang="en-US"/>
              <a:t>①引入系统事件类包：</a:t>
            </a:r>
            <a:r>
              <a:rPr lang="en-US" altLang="zh-CN" b="1">
                <a:solidFill>
                  <a:srgbClr val="FF0000"/>
                </a:solidFill>
              </a:rPr>
              <a:t>import java.awt.event.*</a:t>
            </a:r>
          </a:p>
          <a:p>
            <a:pPr eaLnBrk="1" hangingPunct="1"/>
            <a:r>
              <a:rPr lang="en-US" altLang="zh-CN"/>
              <a:t>②</a:t>
            </a:r>
            <a:r>
              <a:rPr lang="zh-CN" altLang="en-US"/>
              <a:t>自定义事件处理类，即加上</a:t>
            </a:r>
            <a:r>
              <a:rPr lang="en-US" altLang="zh-CN" b="1">
                <a:solidFill>
                  <a:srgbClr val="FF0000"/>
                </a:solidFill>
              </a:rPr>
              <a:t>implements XXXListener</a:t>
            </a:r>
            <a:r>
              <a:rPr lang="zh-CN" altLang="en-US"/>
              <a:t>，如：</a:t>
            </a:r>
          </a:p>
          <a:p>
            <a:pPr lvl="1" eaLnBrk="1" hangingPunct="1"/>
            <a:r>
              <a:rPr lang="en-US" altLang="zh-CN"/>
              <a:t>public class MyFrame implements ActionListener {</a:t>
            </a:r>
          </a:p>
          <a:p>
            <a:pPr lvl="1" eaLnBrk="1" hangingPunct="1"/>
            <a:r>
              <a:rPr lang="en-US" altLang="zh-CN"/>
              <a:t>…</a:t>
            </a:r>
          </a:p>
          <a:p>
            <a:pPr lvl="1" eaLnBrk="1" hangingPunct="1"/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558800" y="923925"/>
            <a:ext cx="7850188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/>
              <a:t>③</a:t>
            </a:r>
            <a:r>
              <a:rPr lang="zh-CN" altLang="en-US" sz="2000"/>
              <a:t>注册事件源对象的监听者，即告诉程序一旦发生相应的事件后，由谁处理，如：</a:t>
            </a:r>
          </a:p>
          <a:p>
            <a:pPr lvl="1" eaLnBrk="1" hangingPunct="1"/>
            <a:r>
              <a:rPr lang="en-US" altLang="zh-CN" sz="2000"/>
              <a:t>public class MyFrame extends JFrame implements ActionListener{</a:t>
            </a:r>
          </a:p>
          <a:p>
            <a:pPr lvl="2" eaLnBrk="1" hangingPunct="1"/>
            <a:r>
              <a:rPr lang="en-US" altLang="zh-CN" sz="2000"/>
              <a:t>MyFrame(String sTitle){</a:t>
            </a:r>
          </a:p>
          <a:p>
            <a:pPr lvl="3" eaLnBrk="1" hangingPunct="1"/>
            <a:r>
              <a:rPr lang="en-US" altLang="zh-CN" sz="2000"/>
              <a:t>super(sTitle);</a:t>
            </a:r>
          </a:p>
          <a:p>
            <a:pPr lvl="3" eaLnBrk="1" hangingPunct="1"/>
            <a:r>
              <a:rPr lang="en-US" altLang="zh-CN" sz="2000"/>
              <a:t>JButton btn=new JButton("</a:t>
            </a:r>
            <a:r>
              <a:rPr lang="zh-CN" altLang="en-US" sz="2000"/>
              <a:t>确定</a:t>
            </a:r>
            <a:r>
              <a:rPr lang="en-US" altLang="zh-CN" sz="2000"/>
              <a:t>");</a:t>
            </a:r>
          </a:p>
          <a:p>
            <a:pPr lvl="3" eaLnBrk="1" hangingPunct="1"/>
            <a:r>
              <a:rPr lang="en-US" altLang="zh-CN" sz="2000"/>
              <a:t>…</a:t>
            </a:r>
          </a:p>
          <a:p>
            <a:pPr lvl="3" eaLnBrk="1" hangingPunct="1"/>
            <a:r>
              <a:rPr lang="en-US" altLang="zh-CN" sz="2000"/>
              <a:t>btn.</a:t>
            </a:r>
            <a:r>
              <a:rPr lang="en-US" altLang="zh-CN" sz="2000" b="1">
                <a:solidFill>
                  <a:srgbClr val="FF0000"/>
                </a:solidFill>
              </a:rPr>
              <a:t>addActionListener</a:t>
            </a:r>
            <a:r>
              <a:rPr lang="en-US" altLang="zh-CN" sz="2000"/>
              <a:t> (this); </a:t>
            </a:r>
          </a:p>
          <a:p>
            <a:pPr lvl="3" eaLnBrk="1" hangingPunct="1"/>
            <a:r>
              <a:rPr lang="en-US" altLang="zh-CN" sz="2000"/>
              <a:t>…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lvl="1" eaLnBrk="1" hangingPunct="1"/>
            <a:r>
              <a:rPr lang="zh-CN" altLang="en-US" sz="2000"/>
              <a:t>这个例子中，</a:t>
            </a:r>
            <a:r>
              <a:rPr lang="en-US" altLang="zh-CN" sz="2000"/>
              <a:t>btn.addActionListener(this)</a:t>
            </a:r>
            <a:r>
              <a:rPr lang="zh-CN" altLang="en-US" sz="2000"/>
              <a:t>即注册监听者，它相当于宣布一旦发生点击事件</a:t>
            </a:r>
            <a:r>
              <a:rPr lang="en-US" altLang="zh-CN" sz="2000"/>
              <a:t>(ActionEvent</a:t>
            </a:r>
            <a:r>
              <a:rPr lang="zh-CN" altLang="en-US" sz="2000"/>
              <a:t>，对应的事件监听器接口为</a:t>
            </a:r>
            <a:r>
              <a:rPr lang="en-US" altLang="zh-CN" sz="2000"/>
              <a:t>ActionListener</a:t>
            </a:r>
            <a:r>
              <a:rPr lang="zh-CN" altLang="en-US" sz="2000"/>
              <a:t>，而</a:t>
            </a:r>
            <a:r>
              <a:rPr lang="en-US" altLang="zh-CN" sz="2000"/>
              <a:t>MyFrame</a:t>
            </a:r>
            <a:r>
              <a:rPr lang="zh-CN" altLang="en-US" sz="2000"/>
              <a:t>已经</a:t>
            </a:r>
            <a:r>
              <a:rPr lang="en-US" altLang="zh-CN" sz="2000"/>
              <a:t>implements</a:t>
            </a:r>
            <a:r>
              <a:rPr lang="zh-CN" altLang="en-US" sz="2000"/>
              <a:t>了该接口</a:t>
            </a:r>
            <a:r>
              <a:rPr lang="en-US" altLang="zh-CN" sz="2000"/>
              <a:t>)</a:t>
            </a:r>
            <a:r>
              <a:rPr lang="zh-CN" altLang="en-US" sz="2000"/>
              <a:t>由</a:t>
            </a:r>
            <a:r>
              <a:rPr lang="en-US" altLang="zh-CN" sz="2000"/>
              <a:t>this</a:t>
            </a:r>
            <a:r>
              <a:rPr lang="zh-CN" altLang="en-US" sz="2000"/>
              <a:t>处理，</a:t>
            </a:r>
            <a:r>
              <a:rPr lang="en-US" altLang="zh-CN" sz="2000"/>
              <a:t>this</a:t>
            </a:r>
            <a:r>
              <a:rPr lang="zh-CN" altLang="en-US" sz="2000"/>
              <a:t>即为</a:t>
            </a:r>
            <a:r>
              <a:rPr lang="en-US" altLang="zh-CN" sz="2000"/>
              <a:t>MyFrame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681038" y="1244600"/>
            <a:ext cx="75819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④</a:t>
            </a:r>
            <a:r>
              <a:rPr lang="zh-CN" altLang="en-US"/>
              <a:t>注册了监听者还不能响应相应的事件，还需要实现监听器接口中的所有方法。例如，在上例中，需加入如下代码：</a:t>
            </a:r>
          </a:p>
          <a:p>
            <a:pPr lvl="1" eaLnBrk="1" hangingPunct="1"/>
            <a:r>
              <a:rPr lang="en-US" altLang="zh-CN"/>
              <a:t>//</a:t>
            </a:r>
            <a:r>
              <a:rPr lang="zh-CN" altLang="en-US"/>
              <a:t>实现</a:t>
            </a:r>
            <a:r>
              <a:rPr lang="en-US" altLang="zh-CN"/>
              <a:t>ActionListener</a:t>
            </a:r>
            <a:r>
              <a:rPr lang="zh-CN" altLang="en-US"/>
              <a:t>接口中的方法</a:t>
            </a:r>
          </a:p>
          <a:p>
            <a:pPr lvl="1" eaLnBrk="1" hangingPunct="1"/>
            <a:r>
              <a:rPr lang="en-US" altLang="zh-CN"/>
              <a:t>public void actionPerformed(ActionEvent e) {</a:t>
            </a:r>
          </a:p>
          <a:p>
            <a:pPr lvl="1" eaLnBrk="1" hangingPunct="1"/>
            <a:r>
              <a:rPr lang="en-US" altLang="zh-CN"/>
              <a:t>...//</a:t>
            </a:r>
            <a:r>
              <a:rPr lang="zh-CN" altLang="en-US"/>
              <a:t>响应某个动作的代码</a:t>
            </a:r>
            <a:r>
              <a:rPr lang="en-US" altLang="zh-CN"/>
              <a:t>... </a:t>
            </a:r>
          </a:p>
          <a:p>
            <a:pPr lvl="1" eaLnBrk="1" hangingPunct="1"/>
            <a:r>
              <a:rPr lang="en-US" altLang="zh-CN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868363" y="681038"/>
            <a:ext cx="7361237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/>
              <a:t>import java.awt.event.* ;</a:t>
            </a:r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第①步，引入事件包</a:t>
            </a:r>
          </a:p>
          <a:p>
            <a:pPr eaLnBrk="1" hangingPunct="1"/>
            <a:r>
              <a:rPr lang="en-US" altLang="zh-CN" sz="1400"/>
              <a:t>import java.awt.*;</a:t>
            </a:r>
          </a:p>
          <a:p>
            <a:pPr eaLnBrk="1" hangingPunct="1"/>
            <a:r>
              <a:rPr lang="en-US" altLang="zh-CN" sz="1400"/>
              <a:t>import javax.swing.*;</a:t>
            </a:r>
          </a:p>
          <a:p>
            <a:pPr eaLnBrk="1" hangingPunct="1"/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第②步，即声明</a:t>
            </a:r>
            <a:r>
              <a:rPr lang="en-US" altLang="zh-CN" sz="1400" b="1">
                <a:solidFill>
                  <a:srgbClr val="FF0000"/>
                </a:solidFill>
              </a:rPr>
              <a:t>implements</a:t>
            </a:r>
            <a:r>
              <a:rPr lang="zh-CN" altLang="en-US" sz="1400" b="1">
                <a:solidFill>
                  <a:srgbClr val="FF0000"/>
                </a:solidFill>
              </a:rPr>
              <a:t>某个监听器接口</a:t>
            </a:r>
          </a:p>
          <a:p>
            <a:pPr eaLnBrk="1" hangingPunct="1"/>
            <a:r>
              <a:rPr lang="en-US" altLang="zh-CN" sz="1400"/>
              <a:t>public class TestJButtonClick implements ActionListener{//</a:t>
            </a:r>
            <a:r>
              <a:rPr lang="zh-CN" altLang="en-US" sz="1400" b="1" u="sng"/>
              <a:t>事件监听者与事件源属于同一个类</a:t>
            </a:r>
            <a:r>
              <a:rPr lang="zh-CN" altLang="en-US"/>
              <a:t> </a:t>
            </a:r>
            <a:r>
              <a:rPr lang="zh-CN" altLang="en-US" sz="1400"/>
              <a:t> </a:t>
            </a:r>
          </a:p>
          <a:p>
            <a:pPr lvl="1" eaLnBrk="1" hangingPunct="1"/>
            <a:r>
              <a:rPr lang="en-US" altLang="zh-CN" sz="1400"/>
              <a:t>public TestJButtonClick(){</a:t>
            </a:r>
          </a:p>
          <a:p>
            <a:pPr lvl="2" eaLnBrk="1" hangingPunct="1"/>
            <a:r>
              <a:rPr lang="en-US" altLang="zh-CN" sz="1400"/>
              <a:t>JFrame f = new JFrame("</a:t>
            </a:r>
            <a:r>
              <a:rPr lang="zh-CN" altLang="en-US" sz="1400"/>
              <a:t>单击按钮事件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Container c=f.getContentPane();</a:t>
            </a:r>
          </a:p>
          <a:p>
            <a:pPr lvl="2" eaLnBrk="1" hangingPunct="1"/>
            <a:r>
              <a:rPr lang="en-US" altLang="zh-CN" sz="1400"/>
              <a:t>JButton b = new JButton("Press Me!");  </a:t>
            </a:r>
          </a:p>
          <a:p>
            <a:pPr lvl="2" eaLnBrk="1" hangingPunct="1"/>
            <a:r>
              <a:rPr lang="en-US" altLang="zh-CN" sz="1400"/>
              <a:t>b.addActionListener(this);</a:t>
            </a:r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第③步，注册监听者</a:t>
            </a:r>
          </a:p>
          <a:p>
            <a:pPr lvl="2" eaLnBrk="1" hangingPunct="1"/>
            <a:r>
              <a:rPr lang="en-US" altLang="zh-CN" sz="1400"/>
              <a:t>c.add(b, "Center");</a:t>
            </a:r>
          </a:p>
          <a:p>
            <a:pPr lvl="2" eaLnBrk="1" hangingPunct="1"/>
            <a:r>
              <a:rPr lang="en-US" altLang="zh-CN" sz="1400"/>
              <a:t>          </a:t>
            </a:r>
          </a:p>
          <a:p>
            <a:pPr lvl="2" eaLnBrk="1" hangingPunct="1"/>
            <a:r>
              <a:rPr lang="en-US" altLang="zh-CN" sz="1400"/>
              <a:t>f.setDefaultCloseOperation(JFrame.EXIT_ON_CLOSE);</a:t>
            </a:r>
          </a:p>
          <a:p>
            <a:pPr lvl="2" eaLnBrk="1" hangingPunct="1"/>
            <a:r>
              <a:rPr lang="en-US" altLang="zh-CN" sz="1400"/>
              <a:t>f.setSize(200,100);</a:t>
            </a:r>
          </a:p>
          <a:p>
            <a:pPr lvl="2" eaLnBrk="1" hangingPunct="1"/>
            <a:r>
              <a:rPr lang="en-US" altLang="zh-CN" sz="1400"/>
              <a:t>f.setVisible(true);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lvl="1" eaLnBrk="1" hangingPunct="1"/>
            <a:r>
              <a:rPr lang="en-US" altLang="zh-CN" sz="1400"/>
              <a:t>public void actionPerformed(ActionEvent e){</a:t>
            </a:r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第④步，监听者如何监听</a:t>
            </a:r>
          </a:p>
          <a:p>
            <a:pPr lvl="2" eaLnBrk="1" hangingPunct="1"/>
            <a:r>
              <a:rPr lang="en-US" altLang="zh-CN" sz="1400"/>
              <a:t>//e.getActionCommand()</a:t>
            </a:r>
            <a:r>
              <a:rPr lang="zh-CN" altLang="en-US" sz="1400"/>
              <a:t>方法返回事件源的名称</a:t>
            </a:r>
          </a:p>
          <a:p>
            <a:pPr lvl="2" eaLnBrk="1" hangingPunct="1"/>
            <a:r>
              <a:rPr lang="en-US" altLang="zh-CN" sz="1400"/>
              <a:t>JOptionPane.showMessageDialog(null,</a:t>
            </a:r>
          </a:p>
          <a:p>
            <a:pPr lvl="2" eaLnBrk="1" hangingPunct="1"/>
            <a:r>
              <a:rPr lang="en-US" altLang="zh-CN" sz="1400"/>
              <a:t>		              "</a:t>
            </a:r>
            <a:r>
              <a:rPr lang="zh-CN" altLang="en-US" sz="1400"/>
              <a:t>你点击了按钮</a:t>
            </a:r>
            <a:r>
              <a:rPr lang="en-US" altLang="zh-CN" sz="1400"/>
              <a:t>\""+e.getActionCommand()+"\"",</a:t>
            </a:r>
          </a:p>
          <a:p>
            <a:pPr lvl="2" eaLnBrk="1" hangingPunct="1"/>
            <a:r>
              <a:rPr lang="en-US" altLang="zh-CN" sz="1400"/>
              <a:t>		              "</a:t>
            </a:r>
            <a:r>
              <a:rPr lang="zh-CN" altLang="en-US" sz="1400"/>
              <a:t>提示</a:t>
            </a:r>
            <a:r>
              <a:rPr lang="en-US" altLang="zh-CN" sz="1400"/>
              <a:t>",</a:t>
            </a:r>
          </a:p>
          <a:p>
            <a:pPr lvl="2" eaLnBrk="1" hangingPunct="1"/>
            <a:r>
              <a:rPr lang="en-US" altLang="zh-CN" sz="1400"/>
              <a:t>                                                       JOptionPane.INFORMATION_MESSAGE);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lvl="1" eaLnBrk="1" hangingPunct="1"/>
            <a:r>
              <a:rPr lang="en-US" altLang="zh-CN" sz="1400"/>
              <a:t>public static void main(String args[ ]){</a:t>
            </a:r>
          </a:p>
          <a:p>
            <a:pPr lvl="2" eaLnBrk="1" hangingPunct="1"/>
            <a:r>
              <a:rPr lang="en-US" altLang="zh-CN" sz="1400"/>
              <a:t>new TestJButtonClick();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  <p:pic>
        <p:nvPicPr>
          <p:cNvPr id="4751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081213"/>
            <a:ext cx="25590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736600" y="806450"/>
            <a:ext cx="7493000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import java.awt.*;</a:t>
            </a:r>
          </a:p>
          <a:p>
            <a:pPr eaLnBrk="1" hangingPunct="1"/>
            <a:r>
              <a:rPr lang="en-US" altLang="zh-CN" sz="1800"/>
              <a:t>import java.awt.event.*;//</a:t>
            </a:r>
            <a:r>
              <a:rPr lang="zh-CN" altLang="en-US" sz="1800" b="1">
                <a:solidFill>
                  <a:srgbClr val="FF0000"/>
                </a:solidFill>
              </a:rPr>
              <a:t>第①步，引入事件包</a:t>
            </a:r>
          </a:p>
          <a:p>
            <a:pPr eaLnBrk="1" hangingPunct="1"/>
            <a:r>
              <a:rPr lang="en-US" altLang="zh-CN" sz="1800"/>
              <a:t>import javax.swing.*;</a:t>
            </a:r>
          </a:p>
          <a:p>
            <a:pPr eaLnBrk="1" hangingPunct="1"/>
            <a:r>
              <a:rPr lang="en-US" altLang="zh-CN" sz="1800"/>
              <a:t>public class TestJButtonClick1{</a:t>
            </a:r>
            <a:r>
              <a:rPr lang="en-US" altLang="zh-CN" sz="2000"/>
              <a:t>//</a:t>
            </a:r>
            <a:r>
              <a:rPr lang="zh-CN" altLang="en-US" sz="2000" b="1"/>
              <a:t>事件监听者与事件源</a:t>
            </a:r>
            <a:r>
              <a:rPr lang="zh-CN" altLang="en-US" sz="2000" b="1" u="sng"/>
              <a:t>不属于</a:t>
            </a:r>
            <a:r>
              <a:rPr lang="zh-CN" altLang="en-US" sz="2000" b="1"/>
              <a:t>同一类</a:t>
            </a:r>
            <a:r>
              <a:rPr lang="zh-CN" altLang="en-US" sz="2800"/>
              <a:t> </a:t>
            </a:r>
            <a:endParaRPr lang="zh-CN" altLang="en-US" sz="2000"/>
          </a:p>
          <a:p>
            <a:pPr lvl="1" eaLnBrk="1" hangingPunct="1"/>
            <a:r>
              <a:rPr lang="en-US" altLang="zh-CN" sz="1800"/>
              <a:t>TestJButtonClick1(){</a:t>
            </a:r>
          </a:p>
          <a:p>
            <a:pPr lvl="2" eaLnBrk="1" hangingPunct="1"/>
            <a:r>
              <a:rPr lang="en-US" altLang="zh-CN" sz="1800"/>
              <a:t>JFrame f = new JFrame("</a:t>
            </a:r>
            <a:r>
              <a:rPr lang="zh-CN" altLang="en-US" sz="1800"/>
              <a:t>事件监听者与事件源所在的类分离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Container c=f.getContentPane();</a:t>
            </a:r>
          </a:p>
          <a:p>
            <a:pPr lvl="2" eaLnBrk="1" hangingPunct="1"/>
            <a:r>
              <a:rPr lang="en-US" altLang="zh-CN" sz="1800"/>
              <a:t>JButton b = new JButton("Press Me!");  </a:t>
            </a:r>
          </a:p>
          <a:p>
            <a:pPr lvl="2" eaLnBrk="1" hangingPunct="1"/>
            <a:r>
              <a:rPr lang="en-US" altLang="zh-CN" sz="1800"/>
              <a:t>        </a:t>
            </a:r>
          </a:p>
          <a:p>
            <a:pPr lvl="2" eaLnBrk="1" hangingPunct="1"/>
            <a:r>
              <a:rPr lang="en-US" altLang="zh-CN" sz="1800"/>
              <a:t>b.addActionListener(new JButtonHandler());</a:t>
            </a:r>
            <a:r>
              <a:rPr lang="en-US" altLang="zh-CN" sz="1800" b="1">
                <a:solidFill>
                  <a:srgbClr val="FF0000"/>
                </a:solidFill>
              </a:rPr>
              <a:t>//</a:t>
            </a:r>
            <a:r>
              <a:rPr lang="zh-CN" altLang="en-US" sz="1800" b="1">
                <a:solidFill>
                  <a:srgbClr val="FF0000"/>
                </a:solidFill>
              </a:rPr>
              <a:t>第③步，注册监听者</a:t>
            </a:r>
          </a:p>
          <a:p>
            <a:pPr lvl="2" eaLnBrk="1" hangingPunct="1"/>
            <a:r>
              <a:rPr lang="en-US" altLang="zh-CN" sz="1800"/>
              <a:t>c.add(b, "Center");</a:t>
            </a:r>
          </a:p>
          <a:p>
            <a:pPr lvl="2" eaLnBrk="1" hangingPunct="1"/>
            <a:r>
              <a:rPr lang="en-US" altLang="zh-CN" sz="1800"/>
              <a:t>        </a:t>
            </a:r>
          </a:p>
          <a:p>
            <a:pPr lvl="2" eaLnBrk="1" hangingPunct="1"/>
            <a:r>
              <a:rPr lang="en-US" altLang="zh-CN" sz="1800"/>
              <a:t>f.setDefaultCloseOperation(JFrame.EXIT_ON_CLOSE);</a:t>
            </a:r>
          </a:p>
          <a:p>
            <a:pPr lvl="2" eaLnBrk="1" hangingPunct="1"/>
            <a:r>
              <a:rPr lang="en-US" altLang="zh-CN" sz="1800"/>
              <a:t>f.setSize(200,100);</a:t>
            </a:r>
          </a:p>
          <a:p>
            <a:pPr lvl="2" eaLnBrk="1" hangingPunct="1"/>
            <a:r>
              <a:rPr lang="en-US" altLang="zh-CN" sz="1800"/>
              <a:t>f.setVisible(true);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lvl="1" eaLnBrk="1" hangingPunct="1"/>
            <a:r>
              <a:rPr lang="en-US" altLang="zh-CN" sz="1800"/>
              <a:t>public static void main(String args[ ]){</a:t>
            </a:r>
          </a:p>
          <a:p>
            <a:pPr lvl="2" eaLnBrk="1" hangingPunct="1"/>
            <a:r>
              <a:rPr lang="en-US" altLang="zh-CN" sz="1800"/>
              <a:t>new TestJButtonClick1();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668338" y="1216025"/>
            <a:ext cx="74501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第②步，单独定义一个类声明</a:t>
            </a:r>
            <a:r>
              <a:rPr lang="en-US" altLang="zh-CN" sz="2000" b="1">
                <a:solidFill>
                  <a:srgbClr val="FF0000"/>
                </a:solidFill>
              </a:rPr>
              <a:t>implements</a:t>
            </a:r>
            <a:r>
              <a:rPr lang="zh-CN" altLang="en-US" sz="2000" b="1">
                <a:solidFill>
                  <a:srgbClr val="FF0000"/>
                </a:solidFill>
              </a:rPr>
              <a:t>某个监听器接口</a:t>
            </a:r>
          </a:p>
          <a:p>
            <a:pPr eaLnBrk="1" hangingPunct="1"/>
            <a:r>
              <a:rPr lang="en-US" altLang="zh-CN" sz="2000"/>
              <a:t>class JButtonHandler implements ActionListener{</a:t>
            </a:r>
          </a:p>
          <a:p>
            <a:pPr lvl="1" eaLnBrk="1" hangingPunct="1"/>
            <a:r>
              <a:rPr lang="en-US" altLang="zh-CN" sz="2000" b="1">
                <a:solidFill>
                  <a:srgbClr val="FF0000"/>
                </a:solidFill>
              </a:rPr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第④步，监听者如何监听</a:t>
            </a:r>
          </a:p>
          <a:p>
            <a:pPr lvl="1" eaLnBrk="1" hangingPunct="1"/>
            <a:r>
              <a:rPr lang="en-US" altLang="zh-CN" sz="2000"/>
              <a:t>public void actionPerformed(ActionEvent e){    	</a:t>
            </a:r>
          </a:p>
          <a:p>
            <a:pPr lvl="2" eaLnBrk="1" hangingPunct="1"/>
            <a:r>
              <a:rPr lang="en-US" altLang="zh-CN" sz="2000"/>
              <a:t>JOptionPane.showMessageDialog(null,</a:t>
            </a:r>
          </a:p>
          <a:p>
            <a:pPr lvl="2" eaLnBrk="1" hangingPunct="1"/>
            <a:r>
              <a:rPr lang="en-US" altLang="zh-CN" sz="2000"/>
              <a:t>	"</a:t>
            </a:r>
            <a:r>
              <a:rPr lang="zh-CN" altLang="en-US" sz="2000"/>
              <a:t>你点击了按钮</a:t>
            </a:r>
            <a:r>
              <a:rPr lang="en-US" altLang="zh-CN" sz="2000"/>
              <a:t>\""+e.getActionCommand()+"\"",</a:t>
            </a:r>
          </a:p>
          <a:p>
            <a:pPr lvl="2" eaLnBrk="1" hangingPunct="1"/>
            <a:r>
              <a:rPr lang="en-US" altLang="zh-CN" sz="2000"/>
              <a:t>	"</a:t>
            </a:r>
            <a:r>
              <a:rPr lang="zh-CN" altLang="en-US" sz="2000"/>
              <a:t>提示</a:t>
            </a:r>
            <a:r>
              <a:rPr lang="en-US" altLang="zh-CN" sz="2000"/>
              <a:t>",</a:t>
            </a:r>
          </a:p>
          <a:p>
            <a:pPr lvl="2" eaLnBrk="1" hangingPunct="1"/>
            <a:r>
              <a:rPr lang="en-US" altLang="zh-CN" sz="2000"/>
              <a:t>	JOptionPane.INFORMATION_MESSAGE);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825500" y="865188"/>
            <a:ext cx="7459663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/>
              <a:t>import java.awt.*;</a:t>
            </a:r>
          </a:p>
          <a:p>
            <a:pPr eaLnBrk="1" hangingPunct="1"/>
            <a:r>
              <a:rPr lang="en-US" altLang="zh-CN" sz="1400"/>
              <a:t>import java.awt.event.*;</a:t>
            </a:r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第①步，引入事件包</a:t>
            </a:r>
          </a:p>
          <a:p>
            <a:pPr eaLnBrk="1" hangingPunct="1"/>
            <a:r>
              <a:rPr lang="en-US" altLang="zh-CN" sz="1400"/>
              <a:t>import javax.swing.*;</a:t>
            </a:r>
          </a:p>
          <a:p>
            <a:pPr eaLnBrk="1" hangingPunct="1"/>
            <a:r>
              <a:rPr lang="en-US" altLang="zh-CN" sz="1400"/>
              <a:t>public class TestJButtonClick2{//</a:t>
            </a:r>
            <a:r>
              <a:rPr lang="zh-CN" altLang="en-US" b="1"/>
              <a:t>利用匿名类实现监听</a:t>
            </a:r>
            <a:r>
              <a:rPr lang="zh-CN" altLang="en-US"/>
              <a:t> </a:t>
            </a:r>
            <a:endParaRPr lang="zh-CN" altLang="en-US" sz="1400"/>
          </a:p>
          <a:p>
            <a:pPr lvl="1" eaLnBrk="1" hangingPunct="1"/>
            <a:r>
              <a:rPr lang="en-US" altLang="zh-CN" sz="1400"/>
              <a:t>TestJButtonClick2(){</a:t>
            </a:r>
          </a:p>
          <a:p>
            <a:pPr lvl="2" eaLnBrk="1" hangingPunct="1"/>
            <a:r>
              <a:rPr lang="en-US" altLang="zh-CN" sz="1400"/>
              <a:t>JFrame f = new JFrame("</a:t>
            </a:r>
            <a:r>
              <a:rPr lang="zh-CN" altLang="en-US" sz="1400"/>
              <a:t>匿名类实现监听</a:t>
            </a:r>
            <a:r>
              <a:rPr lang="en-US" altLang="zh-CN" sz="1400"/>
              <a:t>");</a:t>
            </a:r>
          </a:p>
          <a:p>
            <a:pPr lvl="2" eaLnBrk="1" hangingPunct="1"/>
            <a:r>
              <a:rPr lang="en-US" altLang="zh-CN" sz="1400"/>
              <a:t>Container c=f.getContentPane();</a:t>
            </a:r>
          </a:p>
          <a:p>
            <a:pPr lvl="2" eaLnBrk="1" hangingPunct="1"/>
            <a:r>
              <a:rPr lang="en-US" altLang="zh-CN" sz="1400"/>
              <a:t>JButton b = new JButton("Press Me!");</a:t>
            </a:r>
          </a:p>
          <a:p>
            <a:pPr lvl="2" eaLnBrk="1" hangingPunct="1"/>
            <a:r>
              <a:rPr lang="en-US" altLang="zh-CN" sz="1400" b="1">
                <a:solidFill>
                  <a:srgbClr val="FF0000"/>
                </a:solidFill>
              </a:rPr>
              <a:t>//</a:t>
            </a:r>
            <a:r>
              <a:rPr lang="zh-CN" altLang="en-US" sz="1400" b="1">
                <a:solidFill>
                  <a:srgbClr val="FF0000"/>
                </a:solidFill>
              </a:rPr>
              <a:t>以下利用匿名类实现第②③④步</a:t>
            </a:r>
          </a:p>
          <a:p>
            <a:pPr lvl="2" eaLnBrk="1" hangingPunct="1"/>
            <a:r>
              <a:rPr lang="en-US" altLang="zh-CN" sz="1400">
                <a:solidFill>
                  <a:srgbClr val="FF0000"/>
                </a:solidFill>
              </a:rPr>
              <a:t>b.addActionListener(new ActionListener(){</a:t>
            </a:r>
          </a:p>
          <a:p>
            <a:pPr lvl="3" eaLnBrk="1" hangingPunct="1"/>
            <a:r>
              <a:rPr lang="en-US" altLang="zh-CN" sz="1400">
                <a:solidFill>
                  <a:srgbClr val="FF0000"/>
                </a:solidFill>
              </a:rPr>
              <a:t>public void actionPerformed(ActionEvent e){</a:t>
            </a:r>
          </a:p>
          <a:p>
            <a:pPr lvl="4" eaLnBrk="1" hangingPunct="1"/>
            <a:r>
              <a:rPr lang="en-US" altLang="zh-CN" sz="1400">
                <a:solidFill>
                  <a:srgbClr val="FF0000"/>
                </a:solidFill>
              </a:rPr>
              <a:t>JOptionPane.showMessageDialog(null,</a:t>
            </a:r>
          </a:p>
          <a:p>
            <a:pPr lvl="4" eaLnBrk="1" hangingPunct="1"/>
            <a:r>
              <a:rPr lang="en-US" altLang="zh-CN" sz="1400">
                <a:solidFill>
                  <a:srgbClr val="FF0000"/>
                </a:solidFill>
              </a:rPr>
              <a:t>	"</a:t>
            </a:r>
            <a:r>
              <a:rPr lang="zh-CN" altLang="en-US" sz="1400">
                <a:solidFill>
                  <a:srgbClr val="FF0000"/>
                </a:solidFill>
              </a:rPr>
              <a:t>你点击了按钮</a:t>
            </a:r>
            <a:r>
              <a:rPr lang="en-US" altLang="zh-CN" sz="1400">
                <a:solidFill>
                  <a:srgbClr val="FF0000"/>
                </a:solidFill>
              </a:rPr>
              <a:t>\""+e.getActionCommand()+"\"",</a:t>
            </a:r>
          </a:p>
          <a:p>
            <a:pPr lvl="4" eaLnBrk="1" hangingPunct="1"/>
            <a:r>
              <a:rPr lang="en-US" altLang="zh-CN" sz="1400">
                <a:solidFill>
                  <a:srgbClr val="FF0000"/>
                </a:solidFill>
              </a:rPr>
              <a:t>	"</a:t>
            </a:r>
            <a:r>
              <a:rPr lang="zh-CN" altLang="en-US" sz="1400">
                <a:solidFill>
                  <a:srgbClr val="FF0000"/>
                </a:solidFill>
              </a:rPr>
              <a:t>提示</a:t>
            </a:r>
            <a:r>
              <a:rPr lang="en-US" altLang="zh-CN" sz="1400">
                <a:solidFill>
                  <a:srgbClr val="FF0000"/>
                </a:solidFill>
              </a:rPr>
              <a:t>",</a:t>
            </a:r>
          </a:p>
          <a:p>
            <a:pPr lvl="4" eaLnBrk="1" hangingPunct="1"/>
            <a:r>
              <a:rPr lang="en-US" altLang="zh-CN" sz="1400">
                <a:solidFill>
                  <a:srgbClr val="FF0000"/>
                </a:solidFill>
              </a:rPr>
              <a:t>	JOptionPane.INFORMATION_MESSAGE);</a:t>
            </a:r>
          </a:p>
          <a:p>
            <a:pPr lvl="3" eaLnBrk="1" hangingPunct="1"/>
            <a:r>
              <a:rPr lang="en-US" altLang="zh-CN" sz="1400">
                <a:solidFill>
                  <a:srgbClr val="FF0000"/>
                </a:solidFill>
              </a:rPr>
              <a:t>}</a:t>
            </a:r>
          </a:p>
          <a:p>
            <a:pPr lvl="2" eaLnBrk="1" hangingPunct="1"/>
            <a:r>
              <a:rPr lang="en-US" altLang="zh-CN" sz="1400">
                <a:solidFill>
                  <a:srgbClr val="FF0000"/>
                </a:solidFill>
              </a:rPr>
              <a:t>});</a:t>
            </a:r>
            <a:r>
              <a:rPr lang="en-US" altLang="zh-CN" sz="1400"/>
              <a:t>		</a:t>
            </a:r>
          </a:p>
          <a:p>
            <a:pPr lvl="2" eaLnBrk="1" hangingPunct="1"/>
            <a:r>
              <a:rPr lang="en-US" altLang="zh-CN" sz="1400"/>
              <a:t>c.add(b, "Center");		</a:t>
            </a:r>
          </a:p>
          <a:p>
            <a:pPr lvl="2" eaLnBrk="1" hangingPunct="1"/>
            <a:r>
              <a:rPr lang="en-US" altLang="zh-CN" sz="1400"/>
              <a:t>f.setDefaultCloseOperation(JFrame.EXIT_ON_CLOSE);</a:t>
            </a:r>
          </a:p>
          <a:p>
            <a:pPr lvl="2" eaLnBrk="1" hangingPunct="1"/>
            <a:r>
              <a:rPr lang="en-US" altLang="zh-CN" sz="1400"/>
              <a:t>f.setSize(200,100);</a:t>
            </a:r>
          </a:p>
          <a:p>
            <a:pPr lvl="2" eaLnBrk="1" hangingPunct="1"/>
            <a:r>
              <a:rPr lang="en-US" altLang="zh-CN" sz="1400"/>
              <a:t>f.setVisible(true);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lvl="1" eaLnBrk="1" hangingPunct="1"/>
            <a:r>
              <a:rPr lang="en-US" altLang="zh-CN" sz="1400"/>
              <a:t>public static void main(String args[ ]){</a:t>
            </a:r>
          </a:p>
          <a:p>
            <a:pPr lvl="2" eaLnBrk="1" hangingPunct="1"/>
            <a:r>
              <a:rPr lang="en-US" altLang="zh-CN" sz="1400"/>
              <a:t>new TestJButtonClick2();</a:t>
            </a:r>
          </a:p>
          <a:p>
            <a:pPr lvl="1" eaLnBrk="1" hangingPunct="1"/>
            <a:r>
              <a:rPr lang="en-US" altLang="zh-CN" sz="1400"/>
              <a:t>}</a:t>
            </a:r>
          </a:p>
          <a:p>
            <a:pPr eaLnBrk="1" hangingPunct="1"/>
            <a:r>
              <a:rPr lang="en-US" altLang="zh-CN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2775" y="668338"/>
            <a:ext cx="7539038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/>
              <a:t>import java.awt.*;</a:t>
            </a:r>
          </a:p>
          <a:p>
            <a:pPr eaLnBrk="1" hangingPunct="1"/>
            <a:r>
              <a:rPr lang="en-US" altLang="zh-CN" sz="1600"/>
              <a:t>import java.awt.event.*;</a:t>
            </a:r>
          </a:p>
          <a:p>
            <a:pPr eaLnBrk="1" hangingPunct="1"/>
            <a:r>
              <a:rPr lang="en-US" altLang="zh-CN" sz="1600"/>
              <a:t>import javax.swing.*;//</a:t>
            </a:r>
            <a:r>
              <a:rPr lang="zh-CN" altLang="en-US" sz="1600"/>
              <a:t>监听多个组件</a:t>
            </a:r>
          </a:p>
          <a:p>
            <a:pPr eaLnBrk="1" hangingPunct="1"/>
            <a:r>
              <a:rPr lang="en-US" altLang="zh-CN" sz="1600"/>
              <a:t>public class TestListenMulti extends JFrame implements ActionListener{</a:t>
            </a:r>
          </a:p>
          <a:p>
            <a:pPr lvl="1" eaLnBrk="1" hangingPunct="1"/>
            <a:r>
              <a:rPr lang="en-US" altLang="zh-CN" sz="1600"/>
              <a:t>JTextField txtNumber;</a:t>
            </a:r>
          </a:p>
          <a:p>
            <a:pPr lvl="1" eaLnBrk="1" hangingPunct="1"/>
            <a:r>
              <a:rPr lang="en-US" altLang="zh-CN" sz="1600"/>
              <a:t>JButton btnInc,btnDec;</a:t>
            </a:r>
          </a:p>
          <a:p>
            <a:pPr lvl="1" eaLnBrk="1" hangingPunct="1"/>
            <a:r>
              <a:rPr lang="en-US" altLang="zh-CN" sz="1600"/>
              <a:t>public void initComponents(){</a:t>
            </a:r>
          </a:p>
          <a:p>
            <a:pPr lvl="2" eaLnBrk="1" hangingPunct="1"/>
            <a:r>
              <a:rPr lang="en-US" altLang="zh-CN" sz="1600"/>
              <a:t>Container c=getContentPane();</a:t>
            </a:r>
          </a:p>
          <a:p>
            <a:pPr lvl="2" eaLnBrk="1" hangingPunct="1"/>
            <a:r>
              <a:rPr lang="en-US" altLang="zh-CN" sz="1600"/>
              <a:t>c.setLayout(new FlowLayout());</a:t>
            </a:r>
          </a:p>
          <a:p>
            <a:pPr lvl="2" eaLnBrk="1" hangingPunct="1"/>
            <a:r>
              <a:rPr lang="en-US" altLang="zh-CN" sz="1600"/>
              <a:t>//</a:t>
            </a:r>
            <a:r>
              <a:rPr lang="zh-CN" altLang="en-US" sz="1600"/>
              <a:t>添加单行框</a:t>
            </a:r>
          </a:p>
          <a:p>
            <a:pPr lvl="2" eaLnBrk="1" hangingPunct="1"/>
            <a:r>
              <a:rPr lang="en-US" altLang="zh-CN" sz="1600"/>
              <a:t>txtNumber = new JTextField("0",20);</a:t>
            </a:r>
          </a:p>
          <a:p>
            <a:pPr lvl="2" eaLnBrk="1" hangingPunct="1"/>
            <a:r>
              <a:rPr lang="en-US" altLang="zh-CN" sz="1600"/>
              <a:t>c.add(txtNumber);</a:t>
            </a:r>
          </a:p>
          <a:p>
            <a:pPr lvl="2" eaLnBrk="1" hangingPunct="1"/>
            <a:r>
              <a:rPr lang="en-US" altLang="zh-CN" sz="1600"/>
              <a:t>//btnInc</a:t>
            </a:r>
            <a:r>
              <a:rPr lang="zh-CN" altLang="en-US" sz="1600"/>
              <a:t>按钮</a:t>
            </a:r>
          </a:p>
          <a:p>
            <a:pPr lvl="2" eaLnBrk="1" hangingPunct="1"/>
            <a:r>
              <a:rPr lang="en-US" altLang="zh-CN" sz="1600"/>
              <a:t>btnInc = new JButton("∧");</a:t>
            </a:r>
          </a:p>
          <a:p>
            <a:pPr lvl="2" eaLnBrk="1" hangingPunct="1"/>
            <a:r>
              <a:rPr lang="en-US" altLang="zh-CN" sz="1600"/>
              <a:t>c.add(btnInc);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btnInc.addActionListener(this);</a:t>
            </a:r>
          </a:p>
          <a:p>
            <a:pPr lvl="2" eaLnBrk="1" hangingPunct="1"/>
            <a:r>
              <a:rPr lang="en-US" altLang="zh-CN" sz="1600"/>
              <a:t>//btnDec</a:t>
            </a:r>
            <a:r>
              <a:rPr lang="zh-CN" altLang="en-US" sz="1600"/>
              <a:t>按钮</a:t>
            </a:r>
          </a:p>
          <a:p>
            <a:pPr lvl="2" eaLnBrk="1" hangingPunct="1"/>
            <a:r>
              <a:rPr lang="en-US" altLang="zh-CN" sz="1600"/>
              <a:t>btnDec= new JButton("∨");</a:t>
            </a:r>
          </a:p>
          <a:p>
            <a:pPr lvl="2" eaLnBrk="1" hangingPunct="1"/>
            <a:r>
              <a:rPr lang="en-US" altLang="zh-CN" sz="1600"/>
              <a:t>c.add(btnDec);</a:t>
            </a:r>
          </a:p>
          <a:p>
            <a:pPr lvl="2" eaLnBrk="1" hangingPunct="1"/>
            <a:r>
              <a:rPr lang="en-US" altLang="zh-CN" sz="1600" b="1">
                <a:solidFill>
                  <a:srgbClr val="FF0000"/>
                </a:solidFill>
              </a:rPr>
              <a:t>btnDec.addActionListener(this);</a:t>
            </a:r>
          </a:p>
          <a:p>
            <a:pPr lvl="2" eaLnBrk="1" hangingPunct="1"/>
            <a:r>
              <a:rPr lang="en-US" altLang="zh-CN" sz="1600"/>
              <a:t>catch (Exception e){}		</a:t>
            </a:r>
          </a:p>
          <a:p>
            <a:pPr lvl="2" eaLnBrk="1" hangingPunct="1"/>
            <a:r>
              <a:rPr lang="en-US" altLang="zh-CN" sz="1600"/>
              <a:t>setDefaultCloseOperation(JFrame.EXIT_ON_CLOSE);</a:t>
            </a:r>
          </a:p>
          <a:p>
            <a:pPr lvl="2" eaLnBrk="1" hangingPunct="1"/>
            <a:r>
              <a:rPr lang="en-US" altLang="zh-CN" sz="1600"/>
              <a:t>pack();</a:t>
            </a:r>
          </a:p>
          <a:p>
            <a:pPr lvl="1" eaLnBrk="1" hangingPunct="1"/>
            <a:r>
              <a:rPr lang="en-US" altLang="zh-CN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8023225" y="1971675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9.7.4</a:t>
            </a:r>
            <a:r>
              <a:rPr lang="zh-CN" altLang="en-US" smtClean="0"/>
              <a:t>、编写事件处理程序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703263" y="757238"/>
            <a:ext cx="7493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1900"/>
              <a:t>TestListenMulti(String sTitle){</a:t>
            </a:r>
          </a:p>
          <a:p>
            <a:pPr lvl="2" eaLnBrk="1" hangingPunct="1"/>
            <a:r>
              <a:rPr lang="en-US" altLang="zh-CN" sz="1900"/>
              <a:t>super(sTitle);</a:t>
            </a:r>
          </a:p>
          <a:p>
            <a:pPr lvl="2" eaLnBrk="1" hangingPunct="1"/>
            <a:r>
              <a:rPr lang="en-US" altLang="zh-CN" sz="1900"/>
              <a:t>initComponents();</a:t>
            </a:r>
          </a:p>
          <a:p>
            <a:pPr lvl="1" eaLnBrk="1" hangingPunct="1"/>
            <a:r>
              <a:rPr lang="en-US" altLang="zh-CN" sz="1900"/>
              <a:t>}</a:t>
            </a:r>
          </a:p>
          <a:p>
            <a:pPr lvl="1" eaLnBrk="1" hangingPunct="1"/>
            <a:r>
              <a:rPr lang="en-US" altLang="zh-CN" sz="1900">
                <a:solidFill>
                  <a:srgbClr val="FF0000"/>
                </a:solidFill>
              </a:rPr>
              <a:t>public void actionPerformed(ActionEvent e){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int oldNum = Integer.parseInt(txtNumber.getText());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int newNum = oldNum;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if(e.getSource()==btnInc)//</a:t>
            </a:r>
            <a:r>
              <a:rPr lang="zh-CN" altLang="en-US" sz="1900">
                <a:solidFill>
                  <a:srgbClr val="FF0000"/>
                </a:solidFill>
              </a:rPr>
              <a:t>点击了</a:t>
            </a:r>
            <a:r>
              <a:rPr lang="en-US" altLang="zh-CN" sz="1900">
                <a:solidFill>
                  <a:srgbClr val="FF0000"/>
                </a:solidFill>
              </a:rPr>
              <a:t>btnInc</a:t>
            </a:r>
            <a:r>
              <a:rPr lang="zh-CN" altLang="en-US" sz="1900">
                <a:solidFill>
                  <a:srgbClr val="FF0000"/>
                </a:solidFill>
              </a:rPr>
              <a:t>按钮</a:t>
            </a:r>
          </a:p>
          <a:p>
            <a:pPr lvl="3" eaLnBrk="1" hangingPunct="1"/>
            <a:r>
              <a:rPr lang="en-US" altLang="zh-CN" sz="1900">
                <a:solidFill>
                  <a:srgbClr val="FF0000"/>
                </a:solidFill>
              </a:rPr>
              <a:t>newNum++;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else if (e.getSource()==btnDec)//</a:t>
            </a:r>
            <a:r>
              <a:rPr lang="zh-CN" altLang="en-US" sz="1900">
                <a:solidFill>
                  <a:srgbClr val="FF0000"/>
                </a:solidFill>
              </a:rPr>
              <a:t>点击了</a:t>
            </a:r>
            <a:r>
              <a:rPr lang="en-US" altLang="zh-CN" sz="1900">
                <a:solidFill>
                  <a:srgbClr val="FF0000"/>
                </a:solidFill>
              </a:rPr>
              <a:t>btnDec</a:t>
            </a:r>
            <a:r>
              <a:rPr lang="zh-CN" altLang="en-US" sz="1900">
                <a:solidFill>
                  <a:srgbClr val="FF0000"/>
                </a:solidFill>
              </a:rPr>
              <a:t>按钮</a:t>
            </a:r>
          </a:p>
          <a:p>
            <a:pPr lvl="3" eaLnBrk="1" hangingPunct="1"/>
            <a:r>
              <a:rPr lang="en-US" altLang="zh-CN" sz="1900">
                <a:solidFill>
                  <a:srgbClr val="FF0000"/>
                </a:solidFill>
              </a:rPr>
              <a:t>newNum--;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		</a:t>
            </a:r>
          </a:p>
          <a:p>
            <a:pPr lvl="2" eaLnBrk="1" hangingPunct="1"/>
            <a:r>
              <a:rPr lang="en-US" altLang="zh-CN" sz="1900">
                <a:solidFill>
                  <a:srgbClr val="FF0000"/>
                </a:solidFill>
              </a:rPr>
              <a:t>txtNumber.setText(String.valueOf(newNum));</a:t>
            </a:r>
          </a:p>
          <a:p>
            <a:pPr lvl="1" eaLnBrk="1" hangingPunct="1"/>
            <a:r>
              <a:rPr lang="en-US" altLang="zh-CN" sz="1900">
                <a:solidFill>
                  <a:srgbClr val="FF0000"/>
                </a:solidFill>
              </a:rPr>
              <a:t>}</a:t>
            </a:r>
          </a:p>
          <a:p>
            <a:pPr lvl="1" eaLnBrk="1" hangingPunct="1"/>
            <a:r>
              <a:rPr lang="en-US" altLang="zh-CN" sz="1900"/>
              <a:t>public static void main(String args[]) {</a:t>
            </a:r>
          </a:p>
          <a:p>
            <a:pPr lvl="2" eaLnBrk="1" hangingPunct="1"/>
            <a:r>
              <a:rPr lang="en-US" altLang="zh-CN" sz="1900"/>
              <a:t>TestListenMulti f = new TestListenMulti ("</a:t>
            </a:r>
            <a:r>
              <a:rPr lang="zh-CN" altLang="en-US" sz="1900"/>
              <a:t>监听多个组件事件</a:t>
            </a:r>
            <a:r>
              <a:rPr lang="en-US" altLang="zh-CN" sz="1900"/>
              <a:t>");</a:t>
            </a:r>
          </a:p>
          <a:p>
            <a:pPr lvl="2" eaLnBrk="1" hangingPunct="1"/>
            <a:r>
              <a:rPr lang="en-US" altLang="zh-CN" sz="1900"/>
              <a:t>f.setVisible(true);</a:t>
            </a:r>
          </a:p>
          <a:p>
            <a:pPr lvl="1" eaLnBrk="1" hangingPunct="1"/>
            <a:r>
              <a:rPr lang="en-US" altLang="zh-CN" sz="1900"/>
              <a:t>}</a:t>
            </a:r>
          </a:p>
          <a:p>
            <a:pPr eaLnBrk="1" hangingPunct="1"/>
            <a:r>
              <a:rPr lang="en-US" altLang="zh-CN" sz="1900"/>
              <a:t>}</a:t>
            </a:r>
          </a:p>
        </p:txBody>
      </p:sp>
      <p:pic>
        <p:nvPicPr>
          <p:cNvPr id="480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881063"/>
            <a:ext cx="33877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6918325" y="47307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9.8</a:t>
            </a:r>
            <a:r>
              <a:rPr lang="zh-CN" altLang="en-US" smtClean="0"/>
              <a:t>、鼠标事件处理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406400" y="992188"/>
            <a:ext cx="83359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1800"/>
              <a:t>鼠标事件的监听器接口有</a:t>
            </a:r>
            <a:r>
              <a:rPr lang="en-US" altLang="zh-CN" sz="1800"/>
              <a:t>MouseListener(</a:t>
            </a:r>
            <a:r>
              <a:rPr lang="zh-CN" altLang="en-US" sz="1800"/>
              <a:t>鼠标事件</a:t>
            </a:r>
            <a:r>
              <a:rPr lang="en-US" altLang="zh-CN" sz="1800"/>
              <a:t>)</a:t>
            </a:r>
            <a:r>
              <a:rPr lang="zh-CN" altLang="en-US" sz="1800"/>
              <a:t>、</a:t>
            </a:r>
            <a:r>
              <a:rPr lang="en-US" altLang="zh-CN" sz="1800"/>
              <a:t>MouseMotionListener(</a:t>
            </a:r>
            <a:r>
              <a:rPr lang="zh-CN" altLang="en-US" sz="1800"/>
              <a:t>鼠标移动事件</a:t>
            </a:r>
            <a:r>
              <a:rPr lang="en-US" altLang="zh-CN" sz="1800"/>
              <a:t>)</a:t>
            </a:r>
            <a:r>
              <a:rPr lang="zh-CN" altLang="en-US" sz="1800"/>
              <a:t>和</a:t>
            </a:r>
            <a:r>
              <a:rPr lang="en-US" altLang="zh-CN" sz="1800"/>
              <a:t>MouseWheelListener(</a:t>
            </a:r>
            <a:r>
              <a:rPr lang="zh-CN" altLang="en-US" sz="1800"/>
              <a:t>鼠标滚轮事件</a:t>
            </a:r>
            <a:r>
              <a:rPr lang="en-US" altLang="zh-CN" sz="1800"/>
              <a:t>)</a:t>
            </a:r>
            <a:r>
              <a:rPr lang="zh-CN" altLang="en-US" sz="1800"/>
              <a:t>，前两个接口中的鼠标事件对应的类为</a:t>
            </a:r>
            <a:r>
              <a:rPr lang="en-US" altLang="zh-CN" sz="1800"/>
              <a:t>MouseEvent</a:t>
            </a:r>
            <a:r>
              <a:rPr lang="zh-CN" altLang="en-US" sz="1800"/>
              <a:t>，鼠标滚轮事件则对应</a:t>
            </a:r>
            <a:r>
              <a:rPr lang="en-US" altLang="zh-CN" sz="1800"/>
              <a:t>MouseWheelEvent</a:t>
            </a:r>
            <a:r>
              <a:rPr lang="zh-CN" altLang="en-US" sz="1800"/>
              <a:t>。 </a:t>
            </a:r>
          </a:p>
        </p:txBody>
      </p:sp>
      <p:graphicFrame>
        <p:nvGraphicFramePr>
          <p:cNvPr id="340131" name="Group 163"/>
          <p:cNvGraphicFramePr>
            <a:graphicFrameLocks noGrp="1"/>
          </p:cNvGraphicFramePr>
          <p:nvPr>
            <p:ph idx="1"/>
          </p:nvPr>
        </p:nvGraphicFramePr>
        <p:xfrm>
          <a:off x="554038" y="1992313"/>
          <a:ext cx="8040687" cy="4114804"/>
        </p:xfrm>
        <a:graphic>
          <a:graphicData uri="http://schemas.openxmlformats.org/drawingml/2006/table">
            <a:tbl>
              <a:tblPr/>
              <a:tblGrid>
                <a:gridCol w="3138487"/>
                <a:gridCol w="4902200"/>
              </a:tblGrid>
              <a:tr h="4111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常用的常量与方法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常量或方法定义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MouseEvent.MOUSE_PRESSED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鼠标按下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MouseEvent.MOUSE_CLICKED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鼠标单击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按下并释放鼠标按键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MouseEvent.MOUSE_RELEASED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鼠标松开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MouseEvent.MOUSE_ENTERED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鼠标进入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MouseEvent.MOUSE_EXITED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鼠标离开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getX()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取得鼠标的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坐标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getY()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取得鼠标的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坐标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getClickCount() </a:t>
                      </a:r>
                      <a:endParaRPr kumimoji="1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取得鼠标连续单击的次数</a:t>
                      </a:r>
                      <a:endParaRPr kumimoji="1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9.8</a:t>
            </a:r>
            <a:r>
              <a:rPr lang="zh-CN" altLang="en-US" smtClean="0"/>
              <a:t>、鼠标事件处理</a:t>
            </a:r>
          </a:p>
        </p:txBody>
      </p:sp>
      <p:sp>
        <p:nvSpPr>
          <p:cNvPr id="75779" name="Rectangle 49"/>
          <p:cNvSpPr>
            <a:spLocks noChangeArrowheads="1"/>
          </p:cNvSpPr>
          <p:nvPr/>
        </p:nvSpPr>
        <p:spPr bwMode="auto">
          <a:xfrm>
            <a:off x="681038" y="785813"/>
            <a:ext cx="7761287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import java.awt.*;</a:t>
            </a:r>
          </a:p>
          <a:p>
            <a:pPr eaLnBrk="1" hangingPunct="1"/>
            <a:r>
              <a:rPr lang="en-US" altLang="zh-CN" sz="1800"/>
              <a:t>import java.awt.event.*;</a:t>
            </a:r>
          </a:p>
          <a:p>
            <a:pPr eaLnBrk="1" hangingPunct="1"/>
            <a:r>
              <a:rPr lang="en-US" altLang="zh-CN" sz="1800"/>
              <a:t>import javax.swing.*;</a:t>
            </a:r>
          </a:p>
          <a:p>
            <a:pPr eaLnBrk="1" hangingPunct="1"/>
            <a:r>
              <a:rPr lang="en-US" altLang="zh-CN" sz="1800"/>
              <a:t>class MousePanel extends JPanel{</a:t>
            </a:r>
          </a:p>
          <a:p>
            <a:pPr lvl="1" eaLnBrk="1" hangingPunct="1"/>
            <a:r>
              <a:rPr lang="en-US" altLang="zh-CN" sz="1800"/>
              <a:t>int x_pos,y_pos;</a:t>
            </a:r>
          </a:p>
          <a:p>
            <a:pPr lvl="1" eaLnBrk="1" hangingPunct="1"/>
            <a:r>
              <a:rPr lang="en-US" altLang="zh-CN" sz="1800"/>
              <a:t>MousePanel(){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注册鼠标事件监听器，并用匿名类来实现事件处理程序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注意，必须实现</a:t>
            </a:r>
            <a:r>
              <a:rPr lang="en-US" altLang="zh-CN" sz="1800"/>
              <a:t>(</a:t>
            </a:r>
            <a:r>
              <a:rPr lang="zh-CN" altLang="en-US" sz="1800"/>
              <a:t>覆盖</a:t>
            </a:r>
            <a:r>
              <a:rPr lang="en-US" altLang="zh-CN" sz="1800"/>
              <a:t>)</a:t>
            </a:r>
            <a:r>
              <a:rPr lang="zh-CN" altLang="en-US" sz="1800"/>
              <a:t>接口中的全部方法，哪怕实现代码一句也没有</a:t>
            </a:r>
          </a:p>
          <a:p>
            <a:pPr lvl="1" eaLnBrk="1" hangingPunct="1"/>
            <a:r>
              <a:rPr lang="en-US" altLang="zh-CN" sz="1800" b="1">
                <a:solidFill>
                  <a:srgbClr val="6600FF"/>
                </a:solidFill>
              </a:rPr>
              <a:t>addMouseListener(new MouseListener(){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public void mouseClicked(MouseEvent e){}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public void mouseEntered(MouseEvent e){}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public void mouseExited(MouseEvent e){}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public void mouseReleased(MouseEvent e){}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public void mousePressed(MouseEvent e){</a:t>
            </a:r>
          </a:p>
          <a:p>
            <a:pPr lvl="3" eaLnBrk="1" hangingPunct="1"/>
            <a:r>
              <a:rPr lang="en-US" altLang="zh-CN" sz="1800" b="1">
                <a:solidFill>
                  <a:srgbClr val="6600FF"/>
                </a:solidFill>
              </a:rPr>
              <a:t>x_pos=e.getX();</a:t>
            </a:r>
          </a:p>
          <a:p>
            <a:pPr lvl="3" eaLnBrk="1" hangingPunct="1"/>
            <a:r>
              <a:rPr lang="en-US" altLang="zh-CN" sz="1800" b="1">
                <a:solidFill>
                  <a:srgbClr val="6600FF"/>
                </a:solidFill>
              </a:rPr>
              <a:t>y_pos=e.getY();</a:t>
            </a:r>
          </a:p>
          <a:p>
            <a:pPr lvl="3" eaLnBrk="1" hangingPunct="1"/>
            <a:r>
              <a:rPr lang="en-US" altLang="zh-CN" sz="1800" b="1">
                <a:solidFill>
                  <a:srgbClr val="6600FF"/>
                </a:solidFill>
              </a:rPr>
              <a:t>repaint();//</a:t>
            </a:r>
            <a:r>
              <a:rPr lang="zh-CN" altLang="en-US" sz="1800" b="1">
                <a:solidFill>
                  <a:srgbClr val="6600FF"/>
                </a:solidFill>
              </a:rPr>
              <a:t>本方法会自动触发</a:t>
            </a:r>
            <a:r>
              <a:rPr lang="en-US" altLang="zh-CN" sz="1800" b="1">
                <a:solidFill>
                  <a:srgbClr val="6600FF"/>
                </a:solidFill>
              </a:rPr>
              <a:t>paintComponent</a:t>
            </a:r>
            <a:r>
              <a:rPr lang="zh-CN" altLang="en-US" sz="1800" b="1">
                <a:solidFill>
                  <a:srgbClr val="6600FF"/>
                </a:solidFill>
              </a:rPr>
              <a:t>方法的运行</a:t>
            </a:r>
          </a:p>
          <a:p>
            <a:pPr lvl="2" eaLnBrk="1" hangingPunct="1"/>
            <a:r>
              <a:rPr lang="en-US" altLang="zh-CN" sz="1800" b="1">
                <a:solidFill>
                  <a:srgbClr val="6600FF"/>
                </a:solidFill>
              </a:rPr>
              <a:t>}			</a:t>
            </a:r>
          </a:p>
          <a:p>
            <a:pPr lvl="1" eaLnBrk="1" hangingPunct="1"/>
            <a:r>
              <a:rPr lang="en-US" altLang="zh-CN" sz="1800" b="1">
                <a:solidFill>
                  <a:srgbClr val="6600FF"/>
                </a:solidFill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9.8</a:t>
            </a:r>
            <a:r>
              <a:rPr lang="zh-CN" altLang="en-US" smtClean="0"/>
              <a:t>、鼠标事件处理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25475" y="844550"/>
            <a:ext cx="7593013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 eaLnBrk="1" hangingPunct="1"/>
            <a:r>
              <a:rPr lang="en-US" altLang="zh-CN" sz="1300" b="1">
                <a:solidFill>
                  <a:srgbClr val="6600FF"/>
                </a:solidFill>
              </a:rPr>
              <a:t>//</a:t>
            </a:r>
            <a:r>
              <a:rPr lang="zh-CN" altLang="en-US" sz="1300" b="1">
                <a:solidFill>
                  <a:srgbClr val="6600FF"/>
                </a:solidFill>
              </a:rPr>
              <a:t>注册鼠标移动事件监听器，并用匿名类来实现事件处理程序</a:t>
            </a:r>
          </a:p>
          <a:p>
            <a:pPr lvl="2" eaLnBrk="1" hangingPunct="1"/>
            <a:r>
              <a:rPr lang="en-US" altLang="zh-CN" sz="1300" b="1">
                <a:solidFill>
                  <a:srgbClr val="6600FF"/>
                </a:solidFill>
              </a:rPr>
              <a:t>addMouseMotionListener(new MouseMotionListener(){</a:t>
            </a:r>
          </a:p>
          <a:p>
            <a:pPr lvl="3" eaLnBrk="1" hangingPunct="1"/>
            <a:r>
              <a:rPr lang="en-US" altLang="zh-CN" sz="1300" b="1">
                <a:solidFill>
                  <a:srgbClr val="6600FF"/>
                </a:solidFill>
              </a:rPr>
              <a:t>public void mouseDragged(MouseEvent e){}</a:t>
            </a:r>
          </a:p>
          <a:p>
            <a:pPr lvl="3" eaLnBrk="1" hangingPunct="1"/>
            <a:r>
              <a:rPr lang="en-US" altLang="zh-CN" sz="1300" b="1">
                <a:solidFill>
                  <a:srgbClr val="6600FF"/>
                </a:solidFill>
              </a:rPr>
              <a:t>public void mouseMoved(MouseEvent e){</a:t>
            </a:r>
          </a:p>
          <a:p>
            <a:pPr lvl="4" eaLnBrk="1" hangingPunct="1"/>
            <a:r>
              <a:rPr lang="en-US" altLang="zh-CN" sz="1300" b="1">
                <a:solidFill>
                  <a:srgbClr val="6600FF"/>
                </a:solidFill>
              </a:rPr>
              <a:t>x_pos=e.getX();</a:t>
            </a:r>
          </a:p>
          <a:p>
            <a:pPr lvl="4" eaLnBrk="1" hangingPunct="1"/>
            <a:r>
              <a:rPr lang="en-US" altLang="zh-CN" sz="1300" b="1">
                <a:solidFill>
                  <a:srgbClr val="6600FF"/>
                </a:solidFill>
              </a:rPr>
              <a:t>y_pos=e.getY();</a:t>
            </a:r>
          </a:p>
          <a:p>
            <a:pPr lvl="4" eaLnBrk="1" hangingPunct="1"/>
            <a:r>
              <a:rPr lang="en-US" altLang="zh-CN" sz="1300" b="1">
                <a:solidFill>
                  <a:srgbClr val="6600FF"/>
                </a:solidFill>
              </a:rPr>
              <a:t>repaint();//</a:t>
            </a:r>
            <a:r>
              <a:rPr lang="zh-CN" altLang="en-US" sz="1300" b="1">
                <a:solidFill>
                  <a:srgbClr val="6600FF"/>
                </a:solidFill>
              </a:rPr>
              <a:t>本方法会自动触发</a:t>
            </a:r>
            <a:r>
              <a:rPr lang="en-US" altLang="zh-CN" sz="1300" b="1">
                <a:solidFill>
                  <a:srgbClr val="6600FF"/>
                </a:solidFill>
              </a:rPr>
              <a:t>paintComponent</a:t>
            </a:r>
            <a:r>
              <a:rPr lang="zh-CN" altLang="en-US" sz="1300" b="1">
                <a:solidFill>
                  <a:srgbClr val="6600FF"/>
                </a:solidFill>
              </a:rPr>
              <a:t>方法的运行</a:t>
            </a:r>
          </a:p>
          <a:p>
            <a:pPr lvl="3" eaLnBrk="1" hangingPunct="1"/>
            <a:r>
              <a:rPr lang="en-US" altLang="zh-CN" sz="1300" b="1">
                <a:solidFill>
                  <a:srgbClr val="6600FF"/>
                </a:solidFill>
              </a:rPr>
              <a:t>}</a:t>
            </a:r>
          </a:p>
          <a:p>
            <a:pPr lvl="2" eaLnBrk="1" hangingPunct="1"/>
            <a:r>
              <a:rPr lang="en-US" altLang="zh-CN" sz="1300" b="1">
                <a:solidFill>
                  <a:srgbClr val="6600FF"/>
                </a:solidFill>
              </a:rPr>
              <a:t>});</a:t>
            </a:r>
            <a:r>
              <a:rPr lang="en-US" altLang="zh-CN" sz="1300"/>
              <a:t>				</a:t>
            </a:r>
          </a:p>
          <a:p>
            <a:pPr lvl="1" eaLnBrk="1" hangingPunct="1"/>
            <a:r>
              <a:rPr lang="en-US" altLang="zh-CN" sz="1300"/>
              <a:t>}</a:t>
            </a:r>
          </a:p>
          <a:p>
            <a:pPr lvl="1" eaLnBrk="1" hangingPunct="1"/>
            <a:r>
              <a:rPr lang="en-US" altLang="zh-CN" sz="1300"/>
              <a:t>//</a:t>
            </a:r>
            <a:r>
              <a:rPr lang="zh-CN" altLang="en-US" sz="1300"/>
              <a:t>覆盖父类的</a:t>
            </a:r>
            <a:r>
              <a:rPr lang="en-US" altLang="zh-CN" sz="1300"/>
              <a:t>paintComponent</a:t>
            </a:r>
            <a:r>
              <a:rPr lang="zh-CN" altLang="en-US" sz="1300"/>
              <a:t>方法以绘制当前鼠标的坐标</a:t>
            </a:r>
          </a:p>
          <a:p>
            <a:pPr lvl="1" eaLnBrk="1" hangingPunct="1"/>
            <a:r>
              <a:rPr lang="en-US" altLang="zh-CN" sz="1300" b="1">
                <a:solidFill>
                  <a:srgbClr val="FF0000"/>
                </a:solidFill>
              </a:rPr>
              <a:t>protected void paintComponent(Graphics g){</a:t>
            </a:r>
          </a:p>
          <a:p>
            <a:pPr lvl="2" eaLnBrk="1" hangingPunct="1"/>
            <a:r>
              <a:rPr lang="en-US" altLang="zh-CN" sz="1300"/>
              <a:t>super.paintComponent(g);</a:t>
            </a:r>
          </a:p>
          <a:p>
            <a:pPr lvl="2" eaLnBrk="1" hangingPunct="1"/>
            <a:r>
              <a:rPr lang="en-US" altLang="zh-CN" sz="1300"/>
              <a:t>g.drawString( "</a:t>
            </a:r>
            <a:r>
              <a:rPr lang="zh-CN" altLang="en-US" sz="1300"/>
              <a:t>当前位置：</a:t>
            </a:r>
            <a:r>
              <a:rPr lang="en-US" altLang="zh-CN" sz="1300"/>
              <a:t>[" + x_pos + ", " + y_pos + "]",x_pos, y_pos);</a:t>
            </a:r>
          </a:p>
          <a:p>
            <a:pPr lvl="1" eaLnBrk="1" hangingPunct="1"/>
            <a:r>
              <a:rPr lang="en-US" altLang="zh-CN" sz="1300"/>
              <a:t>}</a:t>
            </a:r>
          </a:p>
          <a:p>
            <a:pPr eaLnBrk="1" hangingPunct="1"/>
            <a:r>
              <a:rPr lang="en-US" altLang="zh-CN" sz="1300"/>
              <a:t>}</a:t>
            </a:r>
          </a:p>
          <a:p>
            <a:pPr eaLnBrk="1" hangingPunct="1"/>
            <a:r>
              <a:rPr lang="en-US" altLang="zh-CN" sz="1300"/>
              <a:t>public class TestMouseListener extends JFrame{</a:t>
            </a:r>
          </a:p>
          <a:p>
            <a:pPr lvl="1" eaLnBrk="1" hangingPunct="1"/>
            <a:r>
              <a:rPr lang="en-US" altLang="zh-CN" sz="1300"/>
              <a:t>TestMouseListener(){</a:t>
            </a:r>
          </a:p>
          <a:p>
            <a:pPr lvl="2" eaLnBrk="1" hangingPunct="1"/>
            <a:r>
              <a:rPr lang="en-US" altLang="zh-CN" sz="1300"/>
              <a:t>super("</a:t>
            </a:r>
            <a:r>
              <a:rPr lang="zh-CN" altLang="en-US" sz="1300"/>
              <a:t>鼠标位置</a:t>
            </a:r>
            <a:r>
              <a:rPr lang="en-US" altLang="zh-CN" sz="1300"/>
              <a:t>");</a:t>
            </a:r>
          </a:p>
          <a:p>
            <a:pPr lvl="2" eaLnBrk="1" hangingPunct="1"/>
            <a:r>
              <a:rPr lang="en-US" altLang="zh-CN" sz="1300"/>
              <a:t>setContentPane(new MousePanel());</a:t>
            </a:r>
          </a:p>
          <a:p>
            <a:pPr lvl="1" eaLnBrk="1" hangingPunct="1"/>
            <a:r>
              <a:rPr lang="en-US" altLang="zh-CN" sz="1300"/>
              <a:t>} </a:t>
            </a:r>
          </a:p>
          <a:p>
            <a:pPr lvl="1" eaLnBrk="1" hangingPunct="1"/>
            <a:r>
              <a:rPr lang="en-US" altLang="zh-CN" sz="1300"/>
              <a:t>public static void main(String args[ ]){</a:t>
            </a:r>
          </a:p>
          <a:p>
            <a:pPr lvl="2" eaLnBrk="1" hangingPunct="1"/>
            <a:r>
              <a:rPr lang="en-US" altLang="zh-CN" sz="1300"/>
              <a:t>TestMouseListener f = new TestMouseListener();</a:t>
            </a:r>
          </a:p>
          <a:p>
            <a:pPr lvl="2" eaLnBrk="1" hangingPunct="1"/>
            <a:r>
              <a:rPr lang="en-US" altLang="zh-CN" sz="1300"/>
              <a:t>f.setDefaultCloseOperation(JFrame.EXIT_ON_CLOSE);</a:t>
            </a:r>
          </a:p>
          <a:p>
            <a:pPr lvl="2" eaLnBrk="1" hangingPunct="1"/>
            <a:r>
              <a:rPr lang="en-US" altLang="zh-CN" sz="1300"/>
              <a:t>f.setSize(300, 180);</a:t>
            </a:r>
          </a:p>
          <a:p>
            <a:pPr lvl="2" eaLnBrk="1" hangingPunct="1"/>
            <a:r>
              <a:rPr lang="en-US" altLang="zh-CN" sz="1300"/>
              <a:t>f.setVisible(true);</a:t>
            </a:r>
          </a:p>
          <a:p>
            <a:pPr lvl="1" eaLnBrk="1" hangingPunct="1"/>
            <a:r>
              <a:rPr lang="en-US" altLang="zh-CN" sz="1300"/>
              <a:t>}</a:t>
            </a:r>
          </a:p>
          <a:p>
            <a:pPr eaLnBrk="1" hangingPunct="1"/>
            <a:r>
              <a:rPr lang="en-US" altLang="zh-CN" sz="1300"/>
              <a:t>}</a:t>
            </a:r>
          </a:p>
        </p:txBody>
      </p:sp>
      <p:pic>
        <p:nvPicPr>
          <p:cNvPr id="482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638675"/>
            <a:ext cx="2857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7834" name="AutoShape 10"/>
          <p:cNvSpPr>
            <a:spLocks noChangeArrowheads="1"/>
          </p:cNvSpPr>
          <p:nvPr/>
        </p:nvSpPr>
        <p:spPr bwMode="auto">
          <a:xfrm>
            <a:off x="6918325" y="51196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9.9</a:t>
            </a:r>
            <a:r>
              <a:rPr lang="zh-CN" altLang="en-US" smtClean="0"/>
              <a:t>、事件适配器类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4988" eaLnBrk="1" hangingPunct="1">
              <a:spcBef>
                <a:spcPct val="20000"/>
              </a:spcBef>
              <a:buFont typeface="Symbol" pitchFamily="18" charset="2"/>
              <a:buChar char="¾"/>
            </a:pPr>
            <a:r>
              <a:rPr lang="en-US" altLang="zh-CN"/>
              <a:t>Java</a:t>
            </a:r>
            <a:r>
              <a:rPr lang="zh-CN" altLang="en-US"/>
              <a:t>中为那些具有多个方法的监听者接口提供了</a:t>
            </a:r>
            <a:r>
              <a:rPr lang="zh-CN" altLang="en-US">
                <a:solidFill>
                  <a:srgbClr val="0000FF"/>
                </a:solidFill>
              </a:rPr>
              <a:t>事件适配器类</a:t>
            </a:r>
            <a:r>
              <a:rPr lang="zh-CN" altLang="en-US"/>
              <a:t>，这个类通常命名为</a:t>
            </a:r>
            <a:r>
              <a:rPr lang="en-US" altLang="zh-CN">
                <a:solidFill>
                  <a:srgbClr val="0000FF"/>
                </a:solidFill>
              </a:rPr>
              <a:t>XXXAdapter</a:t>
            </a:r>
            <a:r>
              <a:rPr lang="zh-CN" altLang="en-US"/>
              <a:t>，在该类中以空方法体实现了相应接口的所有方法；</a:t>
            </a:r>
          </a:p>
          <a:p>
            <a:pPr marL="534988" indent="-534988" eaLnBrk="1" hangingPunct="1">
              <a:spcBef>
                <a:spcPct val="20000"/>
              </a:spcBef>
              <a:buFont typeface="Symbol" pitchFamily="18" charset="2"/>
              <a:buChar char="¾"/>
            </a:pPr>
            <a:r>
              <a:rPr lang="zh-CN" altLang="en-US"/>
              <a:t>可通过继承适配器类来编写监听者类，在类中只需给出关心的方法，从而减轻工作量。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9.9</a:t>
            </a:r>
            <a:r>
              <a:rPr lang="zh-CN" altLang="en-US" smtClean="0"/>
              <a:t>、事件适配器类</a:t>
            </a:r>
          </a:p>
        </p:txBody>
      </p:sp>
      <p:graphicFrame>
        <p:nvGraphicFramePr>
          <p:cNvPr id="483367" name="Group 39"/>
          <p:cNvGraphicFramePr>
            <a:graphicFrameLocks noGrp="1"/>
          </p:cNvGraphicFramePr>
          <p:nvPr>
            <p:ph idx="1"/>
          </p:nvPr>
        </p:nvGraphicFramePr>
        <p:xfrm>
          <a:off x="509588" y="944563"/>
          <a:ext cx="8040687" cy="5259389"/>
        </p:xfrm>
        <a:graphic>
          <a:graphicData uri="http://schemas.openxmlformats.org/drawingml/2006/table">
            <a:tbl>
              <a:tblPr/>
              <a:tblGrid>
                <a:gridCol w="2679700"/>
                <a:gridCol w="2379662"/>
                <a:gridCol w="2981325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Listener Interface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Adapter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ActionListener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actionPerformed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AdjustmentListener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adjustmentValueChanged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ComponentAdapter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componentHidden </a:t>
                      </a:r>
                      <a:b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componentMoved </a:t>
                      </a:r>
                      <a:b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componentResized </a:t>
                      </a:r>
                      <a:b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componentShown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ContainerListener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ContainerAdapter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componentAdded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componentRemoved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FocusListener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FocusAdapter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focusGained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focusLost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ItemListener</a:t>
                      </a:r>
                      <a:r>
                        <a:rPr kumimoji="1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itemStateChanged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9.9</a:t>
            </a:r>
            <a:r>
              <a:rPr lang="zh-CN" altLang="en-US" smtClean="0"/>
              <a:t>、事件适配器类</a:t>
            </a:r>
          </a:p>
        </p:txBody>
      </p:sp>
      <p:graphicFrame>
        <p:nvGraphicFramePr>
          <p:cNvPr id="484424" name="Group 72"/>
          <p:cNvGraphicFramePr>
            <a:graphicFrameLocks noGrp="1"/>
          </p:cNvGraphicFramePr>
          <p:nvPr>
            <p:ph idx="1"/>
          </p:nvPr>
        </p:nvGraphicFramePr>
        <p:xfrm>
          <a:off x="474663" y="911225"/>
          <a:ext cx="8174037" cy="5502274"/>
        </p:xfrm>
        <a:graphic>
          <a:graphicData uri="http://schemas.openxmlformats.org/drawingml/2006/table">
            <a:tbl>
              <a:tblPr/>
              <a:tblGrid>
                <a:gridCol w="2700337"/>
                <a:gridCol w="2749550"/>
                <a:gridCol w="2724150"/>
              </a:tblGrid>
              <a:tr h="381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Listener Interface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Adapter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68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KeyListener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KeyAdapter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keyPressed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keyReleased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keyTyped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MouseListener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MouseAdapter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7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mouseClicked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mouseEntered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mouseExited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mousePressed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mouseReleased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MouseMotionListener</a:t>
                      </a:r>
                      <a:endParaRPr kumimoji="1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MouseMotionAdapter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mouseDragged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mouseMoved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TextListener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1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textValueChanged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WindowListener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WindowAdapter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windowActivated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windowClosed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windowClosing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windowDeactivated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windowDeiconified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windowIconified</a:t>
                      </a: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windowOpened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9.9</a:t>
            </a:r>
            <a:r>
              <a:rPr lang="zh-CN" altLang="en-US" smtClean="0"/>
              <a:t>、事件适配器类</a:t>
            </a:r>
          </a:p>
        </p:txBody>
      </p:sp>
      <p:sp>
        <p:nvSpPr>
          <p:cNvPr id="81923" name="Rectangle 34"/>
          <p:cNvSpPr>
            <a:spLocks noChangeArrowheads="1"/>
          </p:cNvSpPr>
          <p:nvPr/>
        </p:nvSpPr>
        <p:spPr bwMode="auto">
          <a:xfrm>
            <a:off x="1147763" y="831850"/>
            <a:ext cx="67246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1800"/>
              <a:t>例如，将前述鼠标事件示例的源代码</a:t>
            </a:r>
            <a:r>
              <a:rPr lang="en-US" altLang="zh-CN" sz="1800"/>
              <a:t>TestMouseListener.java</a:t>
            </a:r>
            <a:r>
              <a:rPr lang="zh-CN" altLang="en-US" sz="1800"/>
              <a:t>中的注册监听器的代码改为如下即可实现同样的功能：</a:t>
            </a:r>
          </a:p>
          <a:p>
            <a:pPr lvl="1" eaLnBrk="1" hangingPunct="1"/>
            <a:r>
              <a:rPr lang="en-US" altLang="zh-CN" sz="1800"/>
              <a:t>…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匿名继承</a:t>
            </a:r>
            <a:r>
              <a:rPr lang="en-US" altLang="zh-CN" sz="1800"/>
              <a:t>MouseAdapter</a:t>
            </a:r>
            <a:r>
              <a:rPr lang="zh-CN" altLang="en-US" sz="1800"/>
              <a:t>类</a:t>
            </a:r>
          </a:p>
          <a:p>
            <a:pPr lvl="1" eaLnBrk="1" hangingPunct="1"/>
            <a:r>
              <a:rPr lang="en-US" altLang="zh-CN" sz="1800"/>
              <a:t>addMouseListener(new MouseAdapter(){</a:t>
            </a:r>
          </a:p>
          <a:p>
            <a:pPr lvl="2" eaLnBrk="1" hangingPunct="1"/>
            <a:r>
              <a:rPr lang="en-US" altLang="zh-CN" sz="1800"/>
              <a:t>public void mousePressed(MouseEvent e){</a:t>
            </a:r>
          </a:p>
          <a:p>
            <a:pPr lvl="3" eaLnBrk="1" hangingPunct="1"/>
            <a:r>
              <a:rPr lang="en-US" altLang="zh-CN" sz="1800"/>
              <a:t>x_pos=e.getX();</a:t>
            </a:r>
          </a:p>
          <a:p>
            <a:pPr lvl="3" eaLnBrk="1" hangingPunct="1"/>
            <a:r>
              <a:rPr lang="en-US" altLang="zh-CN" sz="1800"/>
              <a:t>y_pos=e.getY();</a:t>
            </a:r>
          </a:p>
          <a:p>
            <a:pPr lvl="3" eaLnBrk="1" hangingPunct="1"/>
            <a:r>
              <a:rPr lang="en-US" altLang="zh-CN" sz="1800"/>
              <a:t>repaint();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1" eaLnBrk="1" hangingPunct="1"/>
            <a:r>
              <a:rPr lang="en-US" altLang="zh-CN" sz="1800"/>
              <a:t>});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匿名继承</a:t>
            </a:r>
            <a:r>
              <a:rPr lang="en-US" altLang="zh-CN" sz="1800"/>
              <a:t>MouseMotionAdapter</a:t>
            </a:r>
            <a:r>
              <a:rPr lang="zh-CN" altLang="en-US" sz="1800"/>
              <a:t>类</a:t>
            </a:r>
          </a:p>
          <a:p>
            <a:pPr lvl="1" eaLnBrk="1" hangingPunct="1"/>
            <a:r>
              <a:rPr lang="en-US" altLang="zh-CN" sz="1800"/>
              <a:t>addMouseMotionListener(new MouseMotionAdapter(){</a:t>
            </a:r>
          </a:p>
          <a:p>
            <a:pPr lvl="2" eaLnBrk="1" hangingPunct="1"/>
            <a:r>
              <a:rPr lang="en-US" altLang="zh-CN" sz="1800"/>
              <a:t>public void mouseMoved(MouseEvent e){</a:t>
            </a:r>
          </a:p>
          <a:p>
            <a:pPr lvl="3" eaLnBrk="1" hangingPunct="1"/>
            <a:r>
              <a:rPr lang="en-US" altLang="zh-CN" sz="1800"/>
              <a:t>x_pos=e.getX();</a:t>
            </a:r>
          </a:p>
          <a:p>
            <a:pPr lvl="3" eaLnBrk="1" hangingPunct="1"/>
            <a:r>
              <a:rPr lang="en-US" altLang="zh-CN" sz="1800"/>
              <a:t>y_pos=e.getY();</a:t>
            </a:r>
          </a:p>
          <a:p>
            <a:pPr lvl="3" eaLnBrk="1" hangingPunct="1"/>
            <a:r>
              <a:rPr lang="en-US" altLang="zh-CN" sz="1800"/>
              <a:t>repaint();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1" eaLnBrk="1" hangingPunct="1"/>
            <a:r>
              <a:rPr lang="en-US" altLang="zh-CN" sz="1800"/>
              <a:t>});</a:t>
            </a:r>
          </a:p>
          <a:p>
            <a:pPr lvl="1" eaLnBrk="1" hangingPunct="1"/>
            <a:r>
              <a:rPr lang="en-US" altLang="zh-CN" sz="1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9.2.1</a:t>
            </a:r>
            <a:r>
              <a:rPr lang="zh-CN" altLang="en-US" smtClean="0"/>
              <a:t>、</a:t>
            </a:r>
            <a:r>
              <a:rPr lang="en-US" altLang="zh-CN" smtClean="0"/>
              <a:t>JFrame</a:t>
            </a: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769938" y="904875"/>
          <a:ext cx="7515225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图片" r:id="rId3" imgW="5219700" imgH="3962400" progId="Word.Picture.8">
                  <p:embed/>
                </p:oleObj>
              </mc:Choice>
              <mc:Fallback>
                <p:oleObj name="图片" r:id="rId3" imgW="5219700" imgH="39624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03" b="1570"/>
                      <a:stretch>
                        <a:fillRect/>
                      </a:stretch>
                    </p:blipFill>
                    <p:spPr bwMode="auto">
                      <a:xfrm>
                        <a:off x="769938" y="904875"/>
                        <a:ext cx="7515225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6918325" y="55308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9.10</a:t>
            </a:r>
            <a:r>
              <a:rPr lang="zh-CN" altLang="en-US" smtClean="0"/>
              <a:t>、键盘事件处理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522288" y="865188"/>
            <a:ext cx="8097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000"/>
              <a:t>键盘事件的监听器接口为</a:t>
            </a:r>
            <a:r>
              <a:rPr lang="en-US" altLang="zh-CN" sz="2000"/>
              <a:t>KeyListener</a:t>
            </a:r>
            <a:r>
              <a:rPr lang="zh-CN" altLang="en-US" sz="2000"/>
              <a:t>，适配器类为</a:t>
            </a:r>
            <a:r>
              <a:rPr lang="en-US" altLang="zh-CN" sz="2000"/>
              <a:t>KeyAdapter</a:t>
            </a:r>
            <a:r>
              <a:rPr lang="zh-CN" altLang="en-US" sz="2000"/>
              <a:t>，键盘事件对应的类是</a:t>
            </a:r>
            <a:r>
              <a:rPr lang="en-US" altLang="zh-CN" sz="2000"/>
              <a:t>KeyEvent</a:t>
            </a:r>
            <a:r>
              <a:rPr lang="zh-CN" altLang="en-US" sz="2000"/>
              <a:t>，位于</a:t>
            </a:r>
            <a:r>
              <a:rPr lang="en-US" altLang="zh-CN" sz="2000"/>
              <a:t>java.awt.event</a:t>
            </a:r>
            <a:r>
              <a:rPr lang="zh-CN" altLang="en-US" sz="2000"/>
              <a:t>包中。 </a:t>
            </a:r>
          </a:p>
        </p:txBody>
      </p:sp>
      <p:graphicFrame>
        <p:nvGraphicFramePr>
          <p:cNvPr id="358615" name="Group 215"/>
          <p:cNvGraphicFramePr>
            <a:graphicFrameLocks noGrp="1"/>
          </p:cNvGraphicFramePr>
          <p:nvPr>
            <p:ph idx="1"/>
          </p:nvPr>
        </p:nvGraphicFramePr>
        <p:xfrm>
          <a:off x="620713" y="1535113"/>
          <a:ext cx="7772400" cy="4892929"/>
        </p:xfrm>
        <a:graphic>
          <a:graphicData uri="http://schemas.openxmlformats.org/drawingml/2006/table">
            <a:tbl>
              <a:tblPr/>
              <a:tblGrid>
                <a:gridCol w="3033712"/>
                <a:gridCol w="4738688"/>
              </a:tblGrid>
              <a:tr h="2793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常用的常量与方法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常量或方法定义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功能说明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KEY_PRESSED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按下键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KEY_RELEASED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释放键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KEY_TYPED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键入键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事件，即按下并释放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VK_*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代表键盘上的某个键，如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KeyEvent.VK_A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KeyEvent.VK_Z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与 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码的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到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(0x41 - 0x5A) 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相同，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KeyEvent.VK_F1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F1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功能键，依此类推。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 getKeyChar()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返回与此事件中的键相关联的字符。例如，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shift + "a" 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 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KEY_TYPED 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事件返回值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"A"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。本方法只适用于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KEY_TYPED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事件。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getKeyCode()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返回与此事件中的键相关联的整数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keyCode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。与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getKeyChar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不同的地方在于，本方法返回的是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getKeyCode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得到的是键码常量，是在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定义的常量（比如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KeyEvent.VK_Z 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代表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），对应物理键；而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getKeyChar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返回的是实际输入的字符（区分大小写）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 getKeyLocation()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某些键在键盘上有多个，如数字键、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shift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键、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ctrl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键等，本方法就是提供了一种区分这些键的方式。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static String  getKeyModifiersText(int modifiers)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返回描述组合键的 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，如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"Shift"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"Ctrl+Shift"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static String getKeyText(int keyCode)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返回描述 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keyCode 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 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，如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"HOME"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"F1"</a:t>
                      </a: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"A"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9.10</a:t>
            </a:r>
            <a:r>
              <a:rPr lang="zh-CN" altLang="en-US" smtClean="0"/>
              <a:t>、键盘事件处理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4997" name="Rectangle 64"/>
          <p:cNvSpPr>
            <a:spLocks noChangeArrowheads="1"/>
          </p:cNvSpPr>
          <p:nvPr/>
        </p:nvSpPr>
        <p:spPr bwMode="auto">
          <a:xfrm>
            <a:off x="635000" y="1060450"/>
            <a:ext cx="77485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000"/>
              <a:t>例：</a:t>
            </a:r>
          </a:p>
          <a:p>
            <a:pPr lvl="1" eaLnBrk="1" hangingPunct="1"/>
            <a:r>
              <a:rPr lang="en-US" altLang="zh-CN" sz="2000"/>
              <a:t>//</a:t>
            </a:r>
            <a:r>
              <a:rPr lang="zh-CN" altLang="en-US" sz="2000"/>
              <a:t>下面的代码用于判断是不是左边的</a:t>
            </a:r>
            <a:r>
              <a:rPr lang="en-US" altLang="zh-CN" sz="2000"/>
              <a:t>shift</a:t>
            </a:r>
            <a:r>
              <a:rPr lang="zh-CN" altLang="en-US" sz="2000"/>
              <a:t>键：</a:t>
            </a:r>
          </a:p>
          <a:p>
            <a:pPr lvl="1" eaLnBrk="1" hangingPunct="1"/>
            <a:r>
              <a:rPr lang="en-US" altLang="zh-CN" sz="2000"/>
              <a:t>if(e.getKeyCode()==KeyEvent.VK_SHIFT &amp; </a:t>
            </a:r>
          </a:p>
          <a:p>
            <a:pPr lvl="1" eaLnBrk="1" hangingPunct="1"/>
            <a:r>
              <a:rPr lang="en-US" altLang="zh-CN" sz="2000"/>
              <a:t>	e.getkeyLocation()==KeyEvent.KEY_LOCATION_LEFT){</a:t>
            </a:r>
          </a:p>
          <a:p>
            <a:pPr lvl="1" eaLnBrk="1" hangingPunct="1"/>
            <a:r>
              <a:rPr lang="en-US" altLang="zh-CN" sz="2000"/>
              <a:t>	…</a:t>
            </a:r>
          </a:p>
          <a:p>
            <a:pPr lvl="1" eaLnBrk="1" hangingPunct="1"/>
            <a:r>
              <a:rPr lang="en-US" altLang="zh-CN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9.10</a:t>
            </a:r>
            <a:r>
              <a:rPr lang="zh-CN" altLang="en-US" smtClean="0"/>
              <a:t>、键盘事件处理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747713" y="876300"/>
            <a:ext cx="73152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800"/>
              <a:t>import java.awt.*;</a:t>
            </a:r>
          </a:p>
          <a:p>
            <a:pPr eaLnBrk="1" hangingPunct="1"/>
            <a:r>
              <a:rPr lang="en-US" altLang="zh-CN" sz="1800"/>
              <a:t>import java.awt.event.*;</a:t>
            </a:r>
          </a:p>
          <a:p>
            <a:pPr eaLnBrk="1" hangingPunct="1"/>
            <a:r>
              <a:rPr lang="en-US" altLang="zh-CN" sz="1800"/>
              <a:t>import javax.swing.*;</a:t>
            </a:r>
          </a:p>
          <a:p>
            <a:pPr eaLnBrk="1" hangingPunct="1"/>
            <a:endParaRPr lang="en-US" altLang="zh-CN" sz="1800"/>
          </a:p>
          <a:p>
            <a:pPr eaLnBrk="1" hangingPunct="1"/>
            <a:r>
              <a:rPr lang="en-US" altLang="zh-CN" sz="1800"/>
              <a:t>public class TestKeyListener extends JFrame{</a:t>
            </a:r>
          </a:p>
          <a:p>
            <a:pPr lvl="1" eaLnBrk="1" hangingPunct="1"/>
            <a:r>
              <a:rPr lang="en-US" altLang="zh-CN" sz="1800"/>
              <a:t>TestKeyListener(String sTitle){</a:t>
            </a:r>
          </a:p>
          <a:p>
            <a:pPr lvl="2" eaLnBrk="1" hangingPunct="1"/>
            <a:r>
              <a:rPr lang="en-US" altLang="zh-CN" sz="1800"/>
              <a:t>super(sTitle);</a:t>
            </a:r>
          </a:p>
          <a:p>
            <a:pPr lvl="2" eaLnBrk="1" hangingPunct="1"/>
            <a:r>
              <a:rPr lang="en-US" altLang="zh-CN" sz="1800"/>
              <a:t>Container c = getContentPane();</a:t>
            </a:r>
          </a:p>
          <a:p>
            <a:pPr lvl="2" eaLnBrk="1" hangingPunct="1"/>
            <a:r>
              <a:rPr lang="en-US" altLang="zh-CN" sz="1800"/>
              <a:t>c.setLayout(new GridLayout(4,1,2,2));</a:t>
            </a:r>
          </a:p>
          <a:p>
            <a:pPr lvl="2" eaLnBrk="1" hangingPunct="1"/>
            <a:r>
              <a:rPr lang="en-US" altLang="zh-CN" sz="1800"/>
              <a:t>//</a:t>
            </a:r>
            <a:r>
              <a:rPr lang="zh-CN" altLang="en-US" sz="1800"/>
              <a:t>选择角色</a:t>
            </a:r>
          </a:p>
          <a:p>
            <a:pPr lvl="2" eaLnBrk="1" hangingPunct="1"/>
            <a:r>
              <a:rPr lang="en-US" altLang="zh-CN" sz="1800"/>
              <a:t>JPanel panel1=new JPanel();</a:t>
            </a:r>
          </a:p>
          <a:p>
            <a:pPr lvl="2" eaLnBrk="1" hangingPunct="1"/>
            <a:r>
              <a:rPr lang="en-US" altLang="zh-CN" sz="1800"/>
              <a:t>panel1.setLayout(new FlowLayout(FlowLayout.LEFT));</a:t>
            </a:r>
          </a:p>
          <a:p>
            <a:pPr lvl="2" eaLnBrk="1" hangingPunct="1"/>
            <a:r>
              <a:rPr lang="en-US" altLang="zh-CN" sz="1800"/>
              <a:t>panel1.add(new JLabel("</a:t>
            </a:r>
            <a:r>
              <a:rPr lang="zh-CN" altLang="en-US" sz="1800"/>
              <a:t>选择角色：</a:t>
            </a:r>
            <a:r>
              <a:rPr lang="en-US" altLang="zh-CN" sz="1800"/>
              <a:t>"));</a:t>
            </a:r>
          </a:p>
          <a:p>
            <a:pPr lvl="2" eaLnBrk="1" hangingPunct="1"/>
            <a:r>
              <a:rPr lang="en-US" altLang="zh-CN" sz="1800"/>
              <a:t>JComboBox jcb=new JComboBox();</a:t>
            </a:r>
          </a:p>
          <a:p>
            <a:pPr lvl="2" eaLnBrk="1" hangingPunct="1"/>
            <a:r>
              <a:rPr lang="en-US" altLang="zh-CN" sz="1800"/>
              <a:t>jcb.addItem("</a:t>
            </a:r>
            <a:r>
              <a:rPr lang="zh-CN" altLang="en-US" sz="1800"/>
              <a:t>教师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jcb.addItem("</a:t>
            </a:r>
            <a:r>
              <a:rPr lang="zh-CN" altLang="en-US" sz="1800"/>
              <a:t>学生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jcb.setSelectedIndex(1);</a:t>
            </a:r>
          </a:p>
          <a:p>
            <a:pPr lvl="2" eaLnBrk="1" hangingPunct="1"/>
            <a:r>
              <a:rPr lang="en-US" altLang="zh-CN" sz="1800"/>
              <a:t>panel1.add(jcb);</a:t>
            </a:r>
          </a:p>
          <a:p>
            <a:pPr lvl="2" eaLnBrk="1" hangingPunct="1"/>
            <a:r>
              <a:rPr lang="en-US" altLang="zh-CN" sz="1800"/>
              <a:t>c.add(panel1);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9.10</a:t>
            </a:r>
            <a:r>
              <a:rPr lang="zh-CN" altLang="en-US" smtClean="0"/>
              <a:t>、键盘事件处理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758825" y="771525"/>
            <a:ext cx="73818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输入学号</a:t>
            </a:r>
          </a:p>
          <a:p>
            <a:pPr lvl="1" eaLnBrk="1" hangingPunct="1"/>
            <a:r>
              <a:rPr lang="en-US" altLang="zh-CN" sz="1800"/>
              <a:t>JPanel panel2=new JPanel();</a:t>
            </a:r>
          </a:p>
          <a:p>
            <a:pPr lvl="1" eaLnBrk="1" hangingPunct="1"/>
            <a:r>
              <a:rPr lang="en-US" altLang="zh-CN" sz="1800"/>
              <a:t>panel2.setLayout(new FlowLayout(FlowLayout.LEFT));</a:t>
            </a:r>
          </a:p>
          <a:p>
            <a:pPr lvl="1" eaLnBrk="1" hangingPunct="1"/>
            <a:r>
              <a:rPr lang="en-US" altLang="zh-CN" sz="1800"/>
              <a:t>panel2.add(new JLabel("</a:t>
            </a:r>
            <a:r>
              <a:rPr lang="zh-CN" altLang="en-US" sz="1800"/>
              <a:t>输入学号：</a:t>
            </a:r>
            <a:r>
              <a:rPr lang="en-US" altLang="zh-CN" sz="1800"/>
              <a:t>"));</a:t>
            </a:r>
          </a:p>
          <a:p>
            <a:pPr lvl="1" eaLnBrk="1" hangingPunct="1"/>
            <a:r>
              <a:rPr lang="en-US" altLang="zh-CN" sz="1800"/>
              <a:t>FgTextField txtNum=new FgTextField("", 15, true);</a:t>
            </a:r>
          </a:p>
          <a:p>
            <a:pPr lvl="1" eaLnBrk="1" hangingPunct="1"/>
            <a:r>
              <a:rPr lang="en-US" altLang="zh-CN" sz="1800"/>
              <a:t>panel2.add(txtNum);</a:t>
            </a:r>
          </a:p>
          <a:p>
            <a:pPr lvl="1" eaLnBrk="1" hangingPunct="1"/>
            <a:r>
              <a:rPr lang="en-US" altLang="zh-CN" sz="1800"/>
              <a:t>c.add(panel2);		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输入密码</a:t>
            </a:r>
          </a:p>
          <a:p>
            <a:pPr lvl="1" eaLnBrk="1" hangingPunct="1"/>
            <a:r>
              <a:rPr lang="en-US" altLang="zh-CN" sz="1800"/>
              <a:t>JPanel panel3=new JPanel();</a:t>
            </a:r>
          </a:p>
          <a:p>
            <a:pPr lvl="1" eaLnBrk="1" hangingPunct="1"/>
            <a:r>
              <a:rPr lang="en-US" altLang="zh-CN" sz="1800"/>
              <a:t>panel3.setLayout(new FlowLayout(FlowLayout.LEFT));</a:t>
            </a:r>
          </a:p>
          <a:p>
            <a:pPr lvl="1" eaLnBrk="1" hangingPunct="1"/>
            <a:r>
              <a:rPr lang="en-US" altLang="zh-CN" sz="1800"/>
              <a:t>panel3.add(new JLabel("</a:t>
            </a:r>
            <a:r>
              <a:rPr lang="zh-CN" altLang="en-US" sz="1800"/>
              <a:t>输入密码：</a:t>
            </a:r>
            <a:r>
              <a:rPr lang="en-US" altLang="zh-CN" sz="1800"/>
              <a:t>"));</a:t>
            </a:r>
          </a:p>
          <a:p>
            <a:pPr lvl="1" eaLnBrk="1" hangingPunct="1"/>
            <a:r>
              <a:rPr lang="en-US" altLang="zh-CN" sz="1800"/>
              <a:t>panel3.add(new JPasswordField("", 15));</a:t>
            </a:r>
          </a:p>
          <a:p>
            <a:pPr lvl="1" eaLnBrk="1" hangingPunct="1"/>
            <a:r>
              <a:rPr lang="en-US" altLang="zh-CN" sz="1800"/>
              <a:t>c.add(panel3);</a:t>
            </a:r>
          </a:p>
          <a:p>
            <a:pPr lvl="1" eaLnBrk="1" hangingPunct="1"/>
            <a:r>
              <a:rPr lang="en-US" altLang="zh-CN" sz="1800"/>
              <a:t>//</a:t>
            </a:r>
            <a:r>
              <a:rPr lang="zh-CN" altLang="en-US" sz="1800"/>
              <a:t>登录按钮</a:t>
            </a:r>
          </a:p>
          <a:p>
            <a:pPr lvl="1" eaLnBrk="1" hangingPunct="1"/>
            <a:r>
              <a:rPr lang="en-US" altLang="zh-CN" sz="1800"/>
              <a:t>JPanel panel4=new JPanel();</a:t>
            </a:r>
          </a:p>
          <a:p>
            <a:pPr lvl="1" eaLnBrk="1" hangingPunct="1"/>
            <a:r>
              <a:rPr lang="en-US" altLang="zh-CN" sz="1800"/>
              <a:t>panel4.setLayout(new FlowLayout(FlowLayout.RIGHT));</a:t>
            </a:r>
          </a:p>
          <a:p>
            <a:pPr lvl="1" eaLnBrk="1" hangingPunct="1"/>
            <a:r>
              <a:rPr lang="en-US" altLang="zh-CN" sz="1800"/>
              <a:t>panel4.add(new JButton("</a:t>
            </a:r>
            <a:r>
              <a:rPr lang="zh-CN" altLang="en-US" sz="1800"/>
              <a:t>登录</a:t>
            </a:r>
            <a:r>
              <a:rPr lang="en-US" altLang="zh-CN" sz="1800"/>
              <a:t>"));</a:t>
            </a:r>
          </a:p>
          <a:p>
            <a:pPr lvl="1" eaLnBrk="1" hangingPunct="1"/>
            <a:r>
              <a:rPr lang="en-US" altLang="zh-CN" sz="1800"/>
              <a:t>panel4.add(new JButton("</a:t>
            </a:r>
            <a:r>
              <a:rPr lang="zh-CN" altLang="en-US" sz="1800"/>
              <a:t>取消</a:t>
            </a:r>
            <a:r>
              <a:rPr lang="en-US" altLang="zh-CN" sz="1800"/>
              <a:t>"));</a:t>
            </a:r>
          </a:p>
          <a:p>
            <a:pPr lvl="1" eaLnBrk="1" hangingPunct="1"/>
            <a:r>
              <a:rPr lang="en-US" altLang="zh-CN" sz="1800"/>
              <a:t>c.add(panel4);		</a:t>
            </a:r>
          </a:p>
          <a:p>
            <a:pPr eaLnBrk="1" hangingPunct="1"/>
            <a:r>
              <a:rPr lang="en-US" altLang="zh-CN" sz="1800"/>
              <a:t>}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9.10</a:t>
            </a:r>
            <a:r>
              <a:rPr lang="zh-CN" altLang="en-US" smtClean="0"/>
              <a:t>、键盘事件处理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500063" y="768350"/>
            <a:ext cx="8085137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/>
            <a:r>
              <a:rPr lang="en-US" altLang="zh-CN" sz="1500"/>
              <a:t>public static void main(String args[ ]){</a:t>
            </a:r>
          </a:p>
          <a:p>
            <a:pPr lvl="2" eaLnBrk="1" hangingPunct="1"/>
            <a:r>
              <a:rPr lang="en-US" altLang="zh-CN" sz="1500"/>
              <a:t>TestKeyListener f = new TestKeyListener("</a:t>
            </a:r>
            <a:r>
              <a:rPr lang="zh-CN" altLang="en-US" sz="1500"/>
              <a:t>键盘事件</a:t>
            </a:r>
            <a:r>
              <a:rPr lang="en-US" altLang="zh-CN" sz="1500"/>
              <a:t>");</a:t>
            </a:r>
          </a:p>
          <a:p>
            <a:pPr lvl="2" eaLnBrk="1" hangingPunct="1"/>
            <a:r>
              <a:rPr lang="en-US" altLang="zh-CN" sz="1500"/>
              <a:t>f.setDefaultCloseOperation(JFrame.EXIT_ON_CLOSE);</a:t>
            </a:r>
          </a:p>
          <a:p>
            <a:pPr lvl="2" eaLnBrk="1" hangingPunct="1"/>
            <a:r>
              <a:rPr lang="en-US" altLang="zh-CN" sz="1500"/>
              <a:t>f.pack();</a:t>
            </a:r>
          </a:p>
          <a:p>
            <a:pPr lvl="2" eaLnBrk="1" hangingPunct="1"/>
            <a:r>
              <a:rPr lang="en-US" altLang="zh-CN" sz="1500"/>
              <a:t>f.setVisible(true);</a:t>
            </a:r>
          </a:p>
          <a:p>
            <a:pPr lvl="1" eaLnBrk="1" hangingPunct="1"/>
            <a:r>
              <a:rPr lang="en-US" altLang="zh-CN" sz="1500"/>
              <a:t>} </a:t>
            </a:r>
          </a:p>
          <a:p>
            <a:pPr eaLnBrk="1" hangingPunct="1"/>
            <a:r>
              <a:rPr lang="en-US" altLang="zh-CN" sz="1500"/>
              <a:t>}</a:t>
            </a:r>
          </a:p>
          <a:p>
            <a:pPr eaLnBrk="1" hangingPunct="1"/>
            <a:r>
              <a:rPr lang="en-US" altLang="zh-CN" sz="1500"/>
              <a:t>//</a:t>
            </a:r>
            <a:r>
              <a:rPr lang="zh-CN" altLang="en-US" sz="1500"/>
              <a:t>自定义单行文本框，从</a:t>
            </a:r>
            <a:r>
              <a:rPr lang="en-US" altLang="zh-CN" sz="1500"/>
              <a:t>JTextField</a:t>
            </a:r>
            <a:r>
              <a:rPr lang="zh-CN" altLang="en-US" sz="1500"/>
              <a:t>继承过来</a:t>
            </a:r>
          </a:p>
          <a:p>
            <a:pPr eaLnBrk="1" hangingPunct="1"/>
            <a:r>
              <a:rPr lang="en-US" altLang="zh-CN" sz="1500"/>
              <a:t>class FgTextField extends JTextField{</a:t>
            </a:r>
          </a:p>
          <a:p>
            <a:pPr lvl="1" eaLnBrk="1" hangingPunct="1"/>
            <a:r>
              <a:rPr lang="en-US" altLang="zh-CN" sz="1500"/>
              <a:t>boolean m_bOnlyInteger;//</a:t>
            </a:r>
            <a:r>
              <a:rPr lang="zh-CN" altLang="en-US" sz="1500"/>
              <a:t>用于指示是否只允许输入整数</a:t>
            </a:r>
          </a:p>
          <a:p>
            <a:pPr lvl="1" eaLnBrk="1" hangingPunct="1"/>
            <a:r>
              <a:rPr lang="en-US" altLang="zh-CN" sz="1500"/>
              <a:t>FgTextField(String sText, int columns, boolean bOnlyInteger){</a:t>
            </a:r>
          </a:p>
          <a:p>
            <a:pPr lvl="2" eaLnBrk="1" hangingPunct="1"/>
            <a:r>
              <a:rPr lang="en-US" altLang="zh-CN" sz="1500"/>
              <a:t>super(sText,columns);</a:t>
            </a:r>
          </a:p>
          <a:p>
            <a:pPr lvl="2" eaLnBrk="1" hangingPunct="1"/>
            <a:r>
              <a:rPr lang="en-US" altLang="zh-CN" sz="1500"/>
              <a:t>		</a:t>
            </a:r>
          </a:p>
          <a:p>
            <a:pPr lvl="2" eaLnBrk="1" hangingPunct="1"/>
            <a:r>
              <a:rPr lang="en-US" altLang="zh-CN" sz="1500"/>
              <a:t>m_bOnlyInteger=bOnlyInteger;</a:t>
            </a:r>
          </a:p>
          <a:p>
            <a:pPr lvl="2" eaLnBrk="1" hangingPunct="1"/>
            <a:r>
              <a:rPr lang="en-US" altLang="zh-CN" sz="1500" b="1">
                <a:solidFill>
                  <a:srgbClr val="FF0000"/>
                </a:solidFill>
              </a:rPr>
              <a:t>addKeyListener(new KeyAdapter(){</a:t>
            </a:r>
          </a:p>
          <a:p>
            <a:pPr lvl="3" eaLnBrk="1" hangingPunct="1"/>
            <a:r>
              <a:rPr lang="en-US" altLang="zh-CN" sz="1500" b="1">
                <a:solidFill>
                  <a:srgbClr val="FF0000"/>
                </a:solidFill>
              </a:rPr>
              <a:t>public void keyTyped(KeyEvent e){</a:t>
            </a:r>
          </a:p>
          <a:p>
            <a:pPr lvl="4" eaLnBrk="1" hangingPunct="1"/>
            <a:r>
              <a:rPr lang="en-US" altLang="zh-CN" sz="1500" b="1">
                <a:solidFill>
                  <a:srgbClr val="FF0000"/>
                </a:solidFill>
              </a:rPr>
              <a:t>if(m_bOnlyInteger){</a:t>
            </a:r>
          </a:p>
          <a:p>
            <a:pPr lvl="4" eaLnBrk="1" hangingPunct="1"/>
            <a:r>
              <a:rPr lang="en-US" altLang="zh-CN" sz="1500" b="1">
                <a:solidFill>
                  <a:srgbClr val="FF0000"/>
                </a:solidFill>
              </a:rPr>
              <a:t>        char c=e.getKeyChar();</a:t>
            </a:r>
          </a:p>
          <a:p>
            <a:pPr lvl="4" eaLnBrk="1" hangingPunct="1"/>
            <a:r>
              <a:rPr lang="en-US" altLang="zh-CN" sz="1500" b="1">
                <a:solidFill>
                  <a:srgbClr val="FF0000"/>
                </a:solidFill>
              </a:rPr>
              <a:t>        if(c&lt;'0' | c&gt;'9')</a:t>
            </a:r>
          </a:p>
          <a:p>
            <a:pPr lvl="4" eaLnBrk="1" hangingPunct="1"/>
            <a:r>
              <a:rPr lang="en-US" altLang="zh-CN" sz="1500" b="1">
                <a:solidFill>
                  <a:srgbClr val="FF0000"/>
                </a:solidFill>
              </a:rPr>
              <a:t>                e.consume(); //</a:t>
            </a:r>
            <a:r>
              <a:rPr lang="zh-CN" altLang="en-US" sz="1500" b="1">
                <a:solidFill>
                  <a:srgbClr val="FF0000"/>
                </a:solidFill>
              </a:rPr>
              <a:t>取消输入</a:t>
            </a:r>
          </a:p>
          <a:p>
            <a:pPr lvl="4" eaLnBrk="1" hangingPunct="1"/>
            <a:r>
              <a:rPr lang="en-US" altLang="zh-CN" sz="1500" b="1">
                <a:solidFill>
                  <a:srgbClr val="FF0000"/>
                </a:solidFill>
              </a:rPr>
              <a:t>}</a:t>
            </a:r>
          </a:p>
          <a:p>
            <a:pPr lvl="3" eaLnBrk="1" hangingPunct="1"/>
            <a:r>
              <a:rPr lang="en-US" altLang="zh-CN" sz="1500" b="1">
                <a:solidFill>
                  <a:srgbClr val="FF0000"/>
                </a:solidFill>
              </a:rPr>
              <a:t>} </a:t>
            </a:r>
          </a:p>
          <a:p>
            <a:pPr lvl="2" eaLnBrk="1" hangingPunct="1"/>
            <a:r>
              <a:rPr lang="en-US" altLang="zh-CN" sz="1500" b="1">
                <a:solidFill>
                  <a:srgbClr val="FF0000"/>
                </a:solidFill>
              </a:rPr>
              <a:t>}); </a:t>
            </a:r>
          </a:p>
          <a:p>
            <a:pPr lvl="1" eaLnBrk="1" hangingPunct="1"/>
            <a:r>
              <a:rPr lang="en-US" altLang="zh-CN" sz="1500"/>
              <a:t>}	</a:t>
            </a:r>
          </a:p>
          <a:p>
            <a:pPr eaLnBrk="1" hangingPunct="1"/>
            <a:r>
              <a:rPr lang="en-US" altLang="zh-CN" sz="1500"/>
              <a:t>}</a:t>
            </a:r>
          </a:p>
        </p:txBody>
      </p:sp>
      <p:pic>
        <p:nvPicPr>
          <p:cNvPr id="4894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657600"/>
            <a:ext cx="35210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本章小结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398713" y="34639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 flipH="1">
            <a:off x="879475" y="2251075"/>
            <a:ext cx="546100" cy="291147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图形用户界面编程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400300" y="25685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857500" y="241617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、菜单和工具条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855913" y="33115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9.5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、组件常用方法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458913" y="3646488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2324100" y="1425575"/>
            <a:ext cx="85725" cy="46609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9098" name="Rectangle 11"/>
          <p:cNvSpPr>
            <a:spLocks noChangeArrowheads="1"/>
          </p:cNvSpPr>
          <p:nvPr/>
        </p:nvSpPr>
        <p:spPr bwMode="auto">
          <a:xfrm>
            <a:off x="2400300" y="1677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2857500" y="1525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AWT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Swing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100" name="Rectangle 13"/>
          <p:cNvSpPr>
            <a:spLocks noChangeArrowheads="1"/>
          </p:cNvSpPr>
          <p:nvPr/>
        </p:nvSpPr>
        <p:spPr bwMode="auto">
          <a:xfrm>
            <a:off x="2400300" y="21320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01" name="Text Box 14"/>
          <p:cNvSpPr txBox="1">
            <a:spLocks noChangeArrowheads="1"/>
          </p:cNvSpPr>
          <p:nvPr/>
        </p:nvSpPr>
        <p:spPr bwMode="auto">
          <a:xfrm>
            <a:off x="2857500" y="1979613"/>
            <a:ext cx="514985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、容器：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JFrame\JPanel\JScrollPane\JSplitPane</a:t>
            </a:r>
            <a:endParaRPr lang="en-US" altLang="zh-CN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102" name="Rectangle 15"/>
          <p:cNvSpPr>
            <a:spLocks noChangeArrowheads="1"/>
          </p:cNvSpPr>
          <p:nvPr/>
        </p:nvSpPr>
        <p:spPr bwMode="auto">
          <a:xfrm>
            <a:off x="2398713" y="39227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03" name="Text Box 16"/>
          <p:cNvSpPr txBox="1">
            <a:spLocks noChangeArrowheads="1"/>
          </p:cNvSpPr>
          <p:nvPr/>
        </p:nvSpPr>
        <p:spPr bwMode="auto">
          <a:xfrm>
            <a:off x="2855913" y="37703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9.6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、布局管理器</a:t>
            </a:r>
          </a:p>
        </p:txBody>
      </p:sp>
      <p:sp>
        <p:nvSpPr>
          <p:cNvPr id="89104" name="Rectangle 17"/>
          <p:cNvSpPr>
            <a:spLocks noChangeArrowheads="1"/>
          </p:cNvSpPr>
          <p:nvPr/>
        </p:nvSpPr>
        <p:spPr bwMode="auto">
          <a:xfrm>
            <a:off x="2398713" y="43799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05" name="Text Box 18"/>
          <p:cNvSpPr txBox="1">
            <a:spLocks noChangeArrowheads="1"/>
          </p:cNvSpPr>
          <p:nvPr/>
        </p:nvSpPr>
        <p:spPr bwMode="auto">
          <a:xfrm>
            <a:off x="2855913" y="42275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9.7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、事件处理模型</a:t>
            </a:r>
          </a:p>
        </p:txBody>
      </p:sp>
      <p:sp>
        <p:nvSpPr>
          <p:cNvPr id="89106" name="Rectangle 19"/>
          <p:cNvSpPr>
            <a:spLocks noChangeArrowheads="1"/>
          </p:cNvSpPr>
          <p:nvPr/>
        </p:nvSpPr>
        <p:spPr bwMode="auto">
          <a:xfrm>
            <a:off x="2400300" y="3014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07" name="Text Box 20"/>
          <p:cNvSpPr txBox="1">
            <a:spLocks noChangeArrowheads="1"/>
          </p:cNvSpPr>
          <p:nvPr/>
        </p:nvSpPr>
        <p:spPr bwMode="auto">
          <a:xfrm>
            <a:off x="2857500" y="2862263"/>
            <a:ext cx="53165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、基本组件：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JLabel\JButton\JComboBox\JTree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108" name="Rectangle 21"/>
          <p:cNvSpPr>
            <a:spLocks noChangeArrowheads="1"/>
          </p:cNvSpPr>
          <p:nvPr/>
        </p:nvSpPr>
        <p:spPr bwMode="auto">
          <a:xfrm>
            <a:off x="2398713" y="48371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09" name="Text Box 22"/>
          <p:cNvSpPr txBox="1">
            <a:spLocks noChangeArrowheads="1"/>
          </p:cNvSpPr>
          <p:nvPr/>
        </p:nvSpPr>
        <p:spPr bwMode="auto">
          <a:xfrm>
            <a:off x="2855913" y="46847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9.8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、鼠标事件处理</a:t>
            </a:r>
          </a:p>
        </p:txBody>
      </p:sp>
      <p:sp>
        <p:nvSpPr>
          <p:cNvPr id="89110" name="Rectangle 23"/>
          <p:cNvSpPr>
            <a:spLocks noChangeArrowheads="1"/>
          </p:cNvSpPr>
          <p:nvPr/>
        </p:nvSpPr>
        <p:spPr bwMode="auto">
          <a:xfrm>
            <a:off x="2398713" y="52609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11" name="Text Box 24"/>
          <p:cNvSpPr txBox="1">
            <a:spLocks noChangeArrowheads="1"/>
          </p:cNvSpPr>
          <p:nvPr/>
        </p:nvSpPr>
        <p:spPr bwMode="auto">
          <a:xfrm>
            <a:off x="2855913" y="51085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9.9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、事件适配器类</a:t>
            </a:r>
          </a:p>
        </p:txBody>
      </p:sp>
      <p:sp>
        <p:nvSpPr>
          <p:cNvPr id="89112" name="Rectangle 25"/>
          <p:cNvSpPr>
            <a:spLocks noChangeArrowheads="1"/>
          </p:cNvSpPr>
          <p:nvPr/>
        </p:nvSpPr>
        <p:spPr bwMode="auto">
          <a:xfrm>
            <a:off x="2398713" y="56737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113" name="Text Box 26"/>
          <p:cNvSpPr txBox="1">
            <a:spLocks noChangeArrowheads="1"/>
          </p:cNvSpPr>
          <p:nvPr/>
        </p:nvSpPr>
        <p:spPr bwMode="auto">
          <a:xfrm>
            <a:off x="2855913" y="55213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9.10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、键盘事件处理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重点要掌握的内容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79248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宋体" pitchFamily="2" charset="-122"/>
              </a:rPr>
              <a:t>1</a:t>
            </a:r>
            <a:r>
              <a:rPr lang="zh-CN" altLang="en-US" sz="2800" b="1" smtClean="0">
                <a:latin typeface="宋体" pitchFamily="2" charset="-122"/>
              </a:rPr>
              <a:t>、熟悉编写</a:t>
            </a:r>
            <a:r>
              <a:rPr lang="en-US" altLang="zh-CN" sz="2800" b="1" smtClean="0">
                <a:latin typeface="宋体" pitchFamily="2" charset="-122"/>
              </a:rPr>
              <a:t>GUI</a:t>
            </a:r>
            <a:r>
              <a:rPr lang="zh-CN" altLang="en-US" sz="2800" b="1" smtClean="0">
                <a:latin typeface="宋体" pitchFamily="2" charset="-122"/>
              </a:rPr>
              <a:t>程序基本步骤，学会编写</a:t>
            </a:r>
            <a:r>
              <a:rPr lang="en-US" altLang="zh-CN" sz="2800" b="1" smtClean="0">
                <a:latin typeface="宋体" pitchFamily="2" charset="-122"/>
              </a:rPr>
              <a:t>GUI</a:t>
            </a:r>
            <a:r>
              <a:rPr lang="zh-CN" altLang="en-US" sz="2800" b="1" smtClean="0">
                <a:latin typeface="宋体" pitchFamily="2" charset="-122"/>
              </a:rPr>
              <a:t>程序</a:t>
            </a:r>
            <a:endParaRPr lang="en-US" altLang="zh-CN" sz="28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引入用到组件和事件的包或类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声明类并实现事件的接口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声明界面中需用到的组件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在构造方法中创建组件的对象，对界面进行合理布局，并注册相关组件的事件监听器，最后设置界面大小并显示界面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实现接口的方法（事件的处理方法）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黑体" pitchFamily="49" charset="-122"/>
              <a:buAutoNum type="circleNumDbPlain"/>
            </a:pP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写</a:t>
            </a:r>
            <a:r>
              <a:rPr lang="en-US" altLang="zh-CN" sz="2800" b="1" smtClean="0">
                <a:solidFill>
                  <a:srgbClr val="0000CC"/>
                </a:solidFill>
                <a:latin typeface="宋体" pitchFamily="2" charset="-122"/>
              </a:rPr>
              <a:t>main</a:t>
            </a:r>
            <a:r>
              <a:rPr lang="zh-CN" altLang="en-US" sz="2800" b="1" smtClean="0">
                <a:solidFill>
                  <a:srgbClr val="0000CC"/>
                </a:solidFill>
                <a:latin typeface="宋体" pitchFamily="2" charset="-122"/>
              </a:rPr>
              <a:t>方法进行测试</a:t>
            </a:r>
            <a:endParaRPr lang="en-US" altLang="zh-CN" sz="2800" b="1" smtClean="0">
              <a:solidFill>
                <a:srgbClr val="0000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重点要掌握的内容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900113"/>
            <a:ext cx="8094662" cy="5576887"/>
          </a:xfrm>
        </p:spPr>
        <p:txBody>
          <a:bodyPr/>
          <a:lstStyle/>
          <a:p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、熟悉常见</a:t>
            </a:r>
            <a:r>
              <a:rPr lang="zh-CN" altLang="en-US" sz="2800" b="1" dirty="0" smtClean="0"/>
              <a:t>容器：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JFrame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JPanel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JScrollPane</a:t>
            </a:r>
            <a:r>
              <a:rPr lang="en-US" altLang="zh-CN" sz="2800" b="1" dirty="0" smtClean="0"/>
              <a:t>,</a:t>
            </a: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Container</a:t>
            </a:r>
          </a:p>
          <a:p>
            <a:r>
              <a:rPr lang="en-US" altLang="zh-CN" sz="2800" b="1" dirty="0" smtClean="0">
                <a:latin typeface="宋体" pitchFamily="2" charset="-122"/>
              </a:rPr>
              <a:t>3</a:t>
            </a:r>
            <a:r>
              <a:rPr lang="zh-CN" altLang="en-US" sz="2800" b="1" dirty="0" smtClean="0">
                <a:latin typeface="宋体" pitchFamily="2" charset="-122"/>
              </a:rPr>
              <a:t>、熟悉常见</a:t>
            </a:r>
            <a:r>
              <a:rPr lang="zh-CN" altLang="en-US" sz="2800" b="1" dirty="0" smtClean="0"/>
              <a:t>基本组件：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JButton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JLabel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JComboBox</a:t>
            </a:r>
            <a:r>
              <a:rPr lang="en-US" altLang="zh-CN" sz="2800" b="1" dirty="0" smtClean="0"/>
              <a:t>,  </a:t>
            </a:r>
            <a:r>
              <a:rPr lang="en-US" altLang="zh-CN" sz="2800" b="1" dirty="0" err="1" smtClean="0"/>
              <a:t>JList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JTextField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JTextArea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JCheckBox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JRadioButton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、熟悉常见的布局管理器：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FlowLayout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BorderLayout</a:t>
            </a:r>
            <a:r>
              <a:rPr lang="en-US" altLang="zh-CN" sz="2800" b="1" dirty="0" smtClean="0"/>
              <a:t>,  </a:t>
            </a:r>
            <a:r>
              <a:rPr lang="en-US" altLang="zh-CN" sz="2800" b="1" dirty="0" err="1" smtClean="0"/>
              <a:t>BoxLayout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GridLayout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、熟悉事件处理的机制，</a:t>
            </a:r>
            <a:r>
              <a:rPr lang="zh-CN" altLang="en-US" sz="2800" b="1" dirty="0" smtClean="0">
                <a:latin typeface="宋体" pitchFamily="2" charset="-122"/>
              </a:rPr>
              <a:t>掌握常见组件如按钮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JButton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、文本域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JTextField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下拉选项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JComboBox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、复选框</a:t>
            </a:r>
            <a:r>
              <a:rPr lang="en-US" altLang="zh-CN" sz="2800" b="1" dirty="0" err="1" smtClean="0"/>
              <a:t>JCheckBox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latin typeface="宋体" pitchFamily="2" charset="-122"/>
              </a:rPr>
              <a:t>等的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事件处理方法</a:t>
            </a:r>
            <a:endParaRPr lang="en-US" altLang="zh-CN" sz="28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9.2.1</a:t>
            </a:r>
            <a:r>
              <a:rPr lang="zh-CN" altLang="en-US" smtClean="0"/>
              <a:t>、</a:t>
            </a:r>
            <a:r>
              <a:rPr lang="en-US" altLang="zh-CN" smtClean="0"/>
              <a:t>JFrame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1528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17563" y="1247775"/>
            <a:ext cx="7488237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1800"/>
              <a:t>/*</a:t>
            </a:r>
            <a:r>
              <a:rPr kumimoji="0" lang="zh-CN" altLang="en-US" sz="1800"/>
              <a:t>我的第一个</a:t>
            </a:r>
            <a:r>
              <a:rPr kumimoji="0" lang="en-US" altLang="zh-CN" sz="1800"/>
              <a:t>java</a:t>
            </a:r>
            <a:r>
              <a:rPr kumimoji="0" lang="zh-CN" altLang="en-US" sz="1800"/>
              <a:t>窗口程序，采用直接在</a:t>
            </a:r>
            <a:r>
              <a:rPr kumimoji="0" lang="en-US" altLang="zh-CN" sz="1800"/>
              <a:t>main</a:t>
            </a:r>
            <a:r>
              <a:rPr kumimoji="0" lang="zh-CN" altLang="en-US" sz="1800"/>
              <a:t>中创建窗口的方法*</a:t>
            </a:r>
            <a:r>
              <a:rPr kumimoji="0" lang="en-US" altLang="zh-CN" sz="1800"/>
              <a:t>/</a:t>
            </a:r>
          </a:p>
          <a:p>
            <a:pPr eaLnBrk="1" hangingPunct="1"/>
            <a:r>
              <a:rPr kumimoji="0" lang="en-US" altLang="zh-CN" sz="1800"/>
              <a:t>import java.awt.event.*;</a:t>
            </a:r>
          </a:p>
          <a:p>
            <a:pPr eaLnBrk="1" hangingPunct="1"/>
            <a:r>
              <a:rPr kumimoji="0" lang="en-US" altLang="zh-CN" sz="1800"/>
              <a:t>import javax.swing.*;</a:t>
            </a:r>
          </a:p>
          <a:p>
            <a:pPr eaLnBrk="1" hangingPunct="1"/>
            <a:r>
              <a:rPr kumimoji="0" lang="en-US" altLang="zh-CN" sz="1800" b="1">
                <a:latin typeface="Arial" pitchFamily="34" charset="0"/>
              </a:rPr>
              <a:t>public</a:t>
            </a:r>
            <a:r>
              <a:rPr kumimoji="0" lang="en-US" altLang="zh-CN" sz="1800">
                <a:latin typeface="Arial" pitchFamily="34" charset="0"/>
              </a:rPr>
              <a:t> </a:t>
            </a:r>
            <a:r>
              <a:rPr kumimoji="0" lang="en-US" altLang="zh-CN" sz="1800" b="1">
                <a:latin typeface="Arial" pitchFamily="34" charset="0"/>
              </a:rPr>
              <a:t>class</a:t>
            </a:r>
            <a:r>
              <a:rPr kumimoji="0" lang="en-US" altLang="zh-CN" sz="1800">
                <a:latin typeface="Arial" pitchFamily="34" charset="0"/>
              </a:rPr>
              <a:t> </a:t>
            </a:r>
            <a:r>
              <a:rPr kumimoji="0" lang="en-US" altLang="zh-CN" sz="1800" b="1">
                <a:latin typeface="Arial" pitchFamily="34" charset="0"/>
              </a:rPr>
              <a:t>TestJFrameDirect</a:t>
            </a:r>
            <a:r>
              <a:rPr kumimoji="0" lang="en-US" altLang="zh-CN" sz="1800">
                <a:latin typeface="Arial" pitchFamily="34" charset="0"/>
              </a:rPr>
              <a:t>{</a:t>
            </a: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endParaRPr kumimoji="0" lang="en-US" altLang="zh-CN" sz="1800">
              <a:latin typeface="Arial" pitchFamily="34" charset="0"/>
            </a:endParaRPr>
          </a:p>
          <a:p>
            <a:pPr eaLnBrk="1" hangingPunct="1"/>
            <a:r>
              <a:rPr kumimoji="0" lang="en-US" altLang="zh-CN" sz="1800">
                <a:latin typeface="Arial" pitchFamily="34" charset="0"/>
              </a:rPr>
              <a:t>}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465263" y="2536825"/>
            <a:ext cx="4319587" cy="71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kumimoji="0" lang="zh-CN" altLang="en-US" sz="1800">
                <a:latin typeface="Arial" pitchFamily="34" charset="0"/>
              </a:rPr>
              <a:t>声明实例变量或类变量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465263" y="3392488"/>
            <a:ext cx="4319587" cy="59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kumimoji="0" lang="zh-CN" altLang="en-US" sz="1800">
                <a:latin typeface="Arial" pitchFamily="34" charset="0"/>
              </a:rPr>
              <a:t>定义实例方法或类方法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890588" y="1219200"/>
            <a:ext cx="6572250" cy="9223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1465263" y="4229100"/>
            <a:ext cx="4319587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kumimoji="0" lang="zh-CN" altLang="en-US" sz="1800">
                <a:latin typeface="Arial" pitchFamily="34" charset="0"/>
              </a:rPr>
              <a:t>定义实例方法或类方法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465263" y="4943475"/>
            <a:ext cx="4319587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kumimoji="0" lang="en-US" altLang="zh-CN" sz="1800">
                <a:latin typeface="Arial" pitchFamily="34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6025</Words>
  <Application>Microsoft Office PowerPoint</Application>
  <PresentationFormat>全屏显示(4:3)</PresentationFormat>
  <Paragraphs>1237</Paragraphs>
  <Slides>88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Times New Roman</vt:lpstr>
      <vt:lpstr>宋体</vt:lpstr>
      <vt:lpstr>Arial</vt:lpstr>
      <vt:lpstr>黑体</vt:lpstr>
      <vt:lpstr>楷体_GB2312</vt:lpstr>
      <vt:lpstr>Wingdings</vt:lpstr>
      <vt:lpstr>Symbol</vt:lpstr>
      <vt:lpstr>Zurich UBlkEx BT</vt:lpstr>
      <vt:lpstr>AvantGarde Bk BT</vt:lpstr>
      <vt:lpstr>Monotype Sorts</vt:lpstr>
      <vt:lpstr>默认设计模板</vt:lpstr>
      <vt:lpstr>Adobe Photoshop Image</vt:lpstr>
      <vt:lpstr>Microsoft Visio 绘图</vt:lpstr>
      <vt:lpstr>Microsoft Word 图片</vt:lpstr>
      <vt:lpstr>PowerPoint 演示文稿</vt:lpstr>
      <vt:lpstr>重点要掌握的内容</vt:lpstr>
      <vt:lpstr>小节安排</vt:lpstr>
      <vt:lpstr>9.1.1、AWT和Swing</vt:lpstr>
      <vt:lpstr>9.1.2、AWT和Swing</vt:lpstr>
      <vt:lpstr>9.1.2、AWT和Swing</vt:lpstr>
      <vt:lpstr>小节安排</vt:lpstr>
      <vt:lpstr>9.2.1、JFrame</vt:lpstr>
      <vt:lpstr>9.2.1、JFrame</vt:lpstr>
      <vt:lpstr>9.2.2、JPanel</vt:lpstr>
      <vt:lpstr>小节安排</vt:lpstr>
      <vt:lpstr>9.3.1、菜单组件：JMenuBar、JMenu、JMenuItem</vt:lpstr>
      <vt:lpstr>9.3.2、工具栏组件：JToolBar</vt:lpstr>
      <vt:lpstr>小节安排</vt:lpstr>
      <vt:lpstr>9.4.1、JLabel</vt:lpstr>
      <vt:lpstr>9.4.1、JLabel</vt:lpstr>
      <vt:lpstr>9.4.2、单行文本框：JTextField和JPasswordField</vt:lpstr>
      <vt:lpstr>9.4.3、按钮：JButtom、JCheckBox和JRadioButton</vt:lpstr>
      <vt:lpstr>9.4.3、按钮：JButtom、JCheckBox和JRadioButton</vt:lpstr>
      <vt:lpstr>9.4.4、下拉框：JComboBox</vt:lpstr>
      <vt:lpstr>9.4.4、下拉框：JComboBox</vt:lpstr>
      <vt:lpstr>小节安排</vt:lpstr>
      <vt:lpstr>9.5、组件常用方法</vt:lpstr>
      <vt:lpstr>9.5、组件常用方法</vt:lpstr>
      <vt:lpstr>9.5、组件常用方法</vt:lpstr>
      <vt:lpstr>9.5、组件常用方法</vt:lpstr>
      <vt:lpstr>9.5、组件常用方法</vt:lpstr>
      <vt:lpstr>9.5、组件常用方法</vt:lpstr>
      <vt:lpstr>小节安排</vt:lpstr>
      <vt:lpstr>9.6布局管理器</vt:lpstr>
      <vt:lpstr>9.6.1、流式布局FlowLayout</vt:lpstr>
      <vt:lpstr>FlowLayout的构造方法</vt:lpstr>
      <vt:lpstr>例6：FlowLayout的使用方法</vt:lpstr>
      <vt:lpstr>9.6.2、边界布局BorderLayout</vt:lpstr>
      <vt:lpstr>BorderLayout的方法</vt:lpstr>
      <vt:lpstr>例7： BorderLayout的使用方法</vt:lpstr>
      <vt:lpstr>9.6.3 BoxLayout</vt:lpstr>
      <vt:lpstr>例8： BoxLayout使用的例子</vt:lpstr>
      <vt:lpstr>9.6.4、网格布局GridLayout</vt:lpstr>
      <vt:lpstr>GridLayout类的构造方法</vt:lpstr>
      <vt:lpstr>例9： GridLayout的使用方法</vt:lpstr>
      <vt:lpstr>9.6.5、卡片布局管理器CardLayout</vt:lpstr>
      <vt:lpstr>9.6.6、网格包布局GridBagLayout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9.6.7、布局基本原则及复杂布局举例</vt:lpstr>
      <vt:lpstr>小节安排</vt:lpstr>
      <vt:lpstr>9.7、事件处理模型</vt:lpstr>
      <vt:lpstr>9.7、事件处理模型</vt:lpstr>
      <vt:lpstr>9.7、事件处理模型</vt:lpstr>
      <vt:lpstr>9.7、事件处理模型</vt:lpstr>
      <vt:lpstr>9.7.4、编写事件处理程序</vt:lpstr>
      <vt:lpstr>9.7.4、编写事件处理程序</vt:lpstr>
      <vt:lpstr>9.7.4、编写事件处理程序</vt:lpstr>
      <vt:lpstr>9.7.4、编写事件处理程序</vt:lpstr>
      <vt:lpstr>9.7.4、编写事件处理程序</vt:lpstr>
      <vt:lpstr>9.7.4、编写事件处理程序</vt:lpstr>
      <vt:lpstr>9.7.4、编写事件处理程序</vt:lpstr>
      <vt:lpstr>9.7.4、编写事件处理程序</vt:lpstr>
      <vt:lpstr>9.7.4、编写事件处理程序</vt:lpstr>
      <vt:lpstr>小节安排</vt:lpstr>
      <vt:lpstr>9.8、鼠标事件处理</vt:lpstr>
      <vt:lpstr>9.8、鼠标事件处理</vt:lpstr>
      <vt:lpstr>9.8、鼠标事件处理</vt:lpstr>
      <vt:lpstr>小节安排</vt:lpstr>
      <vt:lpstr>9.9、事件适配器类</vt:lpstr>
      <vt:lpstr>9.9、事件适配器类</vt:lpstr>
      <vt:lpstr>9.9、事件适配器类</vt:lpstr>
      <vt:lpstr>9.9、事件适配器类</vt:lpstr>
      <vt:lpstr>小节安排</vt:lpstr>
      <vt:lpstr>9.10、键盘事件处理</vt:lpstr>
      <vt:lpstr>9.10、键盘事件处理</vt:lpstr>
      <vt:lpstr>9.10、键盘事件处理</vt:lpstr>
      <vt:lpstr>9.10、键盘事件处理</vt:lpstr>
      <vt:lpstr>9.10、键盘事件处理</vt:lpstr>
      <vt:lpstr>本章小结</vt:lpstr>
      <vt:lpstr>重点要掌握的内容(续)</vt:lpstr>
      <vt:lpstr>重点要掌握的内容(续)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lfxu</cp:lastModifiedBy>
  <cp:revision>4</cp:revision>
  <dcterms:created xsi:type="dcterms:W3CDTF">2016-12-01T12:09:03Z</dcterms:created>
  <dcterms:modified xsi:type="dcterms:W3CDTF">2020-04-22T01:49:35Z</dcterms:modified>
</cp:coreProperties>
</file>