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338" r:id="rId2"/>
    <p:sldId id="339" r:id="rId3"/>
    <p:sldId id="340" r:id="rId4"/>
    <p:sldId id="341" r:id="rId5"/>
    <p:sldId id="342" r:id="rId6"/>
    <p:sldId id="343" r:id="rId7"/>
    <p:sldId id="330" r:id="rId8"/>
    <p:sldId id="334" r:id="rId9"/>
    <p:sldId id="344" r:id="rId10"/>
    <p:sldId id="331" r:id="rId11"/>
    <p:sldId id="332" r:id="rId12"/>
    <p:sldId id="345" r:id="rId13"/>
    <p:sldId id="346" r:id="rId14"/>
    <p:sldId id="347" r:id="rId15"/>
    <p:sldId id="348" r:id="rId16"/>
    <p:sldId id="335" r:id="rId17"/>
    <p:sldId id="349" r:id="rId18"/>
    <p:sldId id="350" r:id="rId19"/>
    <p:sldId id="324" r:id="rId20"/>
    <p:sldId id="325" r:id="rId21"/>
    <p:sldId id="352" r:id="rId22"/>
    <p:sldId id="351" r:id="rId23"/>
    <p:sldId id="353" r:id="rId24"/>
    <p:sldId id="355" r:id="rId25"/>
    <p:sldId id="358" r:id="rId26"/>
    <p:sldId id="357" r:id="rId27"/>
    <p:sldId id="356" r:id="rId28"/>
    <p:sldId id="361" r:id="rId29"/>
    <p:sldId id="359" r:id="rId30"/>
    <p:sldId id="360" r:id="rId31"/>
    <p:sldId id="336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6" y="22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407653-D004-8042-B3A0-DEE021ACC6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88355EC-7DE9-D14B-A40D-43F1423966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8C8B173D-DDB6-ED4D-B596-47A82372A3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483F492-6F5E-2546-80FF-A58D81A93D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C13D3FCB-32FD-E54C-A792-DCF839374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A1C8FB1B-C7FC-4AEA-85F9-67AEF0CD36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367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CF9053C-349C-45C4-B55D-BF9803DF256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0BF3780-4968-4B11-97E2-34F598EFA9B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530D533-4659-428C-A31E-29F5951E3F6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441B8BA-D8DE-4AA9-924D-FE8DE2088F8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0DC797E-3655-4AFF-B808-AF74A05AA5A6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A965BC7-4E65-40FF-9B78-34015D9B995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89B67AB-F72B-41C9-8905-D67F654EA1C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18EF136-5C71-4E17-B622-0618B719F8E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1288A5B-621E-4964-B12A-C8E9E468FED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4A4B4A3-217F-4285-BDE4-73B6CCC3429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DD0012-4CD7-4339-8CBA-BB724224298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B823246-C467-4E0F-BFC0-BF8F6367A03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4BF8C5-8739-4919-A93F-3B360AC1730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460403C-2FFD-455E-8703-8637C1E1E41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2EDE528-7C7E-40F5-9A78-6DE0FBD7AC8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F60CCC8-D8BD-4FD1-99A1-5CA0EA539AA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D5F23B8-0CFC-4104-B3B6-1205977FA2F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FA2B8F0-EBDD-4EEC-8DD4-450E7C026C9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A45CE1D-ECFC-4EDE-B507-8784351051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A9BC55E-20E3-41D4-A43F-538647A9D84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4743DC6-4BF2-4301-8DEE-DB6CA85D129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3563A18-280F-4AEA-8403-C33F53C96C4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3D64F0F-1181-4DAB-AB49-E821BFE7F6F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85F30B9-5459-43A4-818D-8B4FB8FBA06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D9AB30B-2CA1-4180-B2C5-F4E3BD387F0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00060-B160-E84E-B227-FE71DBCA17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5F8D-FE5B-41E4-BD5B-C4088973D791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A6CE8-7890-384F-AB1B-FC073DFE86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F5CA6-68F5-604D-A93D-B0D887641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4ECC67-205C-4315-B52D-77AA67008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98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796E-18F6-4D63-9916-8DFDC2BDB857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DAB04-B865-4350-8DA1-6E817F826B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98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6DD8-6951-4896-BBF9-D1B0CDD6B7FE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46044-FF46-479B-8D27-A168E18C3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3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789B5-9B1D-4833-80BE-91C11E7B93BF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0B79F-4761-41C3-9545-9468193C67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6DCD-71A9-464D-8AB4-9BE7EE773140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6EF85-2A7F-4178-AE6C-C3125395BD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90A95-72DA-4D93-8132-43BCCDFCDC31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FC878-6EF4-4B5F-81B7-6CA6BD3E64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19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7FF1-B74D-4BBC-A990-37A423EB181D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02E48-D617-47E7-8C8D-DDF67E48D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8B71D-ED07-45ED-991B-CBCAC0E75ADA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EBA92-0CE0-4F26-8AF6-99B9999A00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8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A1E55-4F0E-408C-B54D-F1FD5D810789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57797-6B18-453F-9B7A-668F9E30B9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7D8E2-F9C9-4B64-B995-F5FA58D8B66D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CC4E9-5BF6-444B-AB06-ADAA4F17C8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C673-9899-4236-853D-F118E9C75962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2107-9101-4FB4-8A09-67B29F07B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3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0FA4B68E-0037-6249-8C56-4EDEC984C8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5F8A56E7-F858-4129-B82A-05A0B14F56FE}" type="datetime1">
              <a:rPr lang="zh-CN" altLang="en-US"/>
              <a:pPr>
                <a:defRPr/>
              </a:pPr>
              <a:t>2023/5/23</a:t>
            </a:fld>
            <a:endParaRPr lang="en-US" altLang="zh-CN"/>
          </a:p>
        </p:txBody>
      </p:sp>
      <p:sp>
        <p:nvSpPr>
          <p:cNvPr id="245767" name="Rectangle 7">
            <a:extLst>
              <a:ext uri="{FF2B5EF4-FFF2-40B4-BE49-F238E27FC236}">
                <a16:creationId xmlns:a16="http://schemas.microsoft.com/office/drawing/2014/main" id="{89DCF3C4-B8DD-B348-996B-6BB52B02AB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68" name="Rectangle 8">
            <a:extLst>
              <a:ext uri="{FF2B5EF4-FFF2-40B4-BE49-F238E27FC236}">
                <a16:creationId xmlns:a16="http://schemas.microsoft.com/office/drawing/2014/main" id="{D7867D4C-1182-DC42-B785-68FA7923F0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6A607A6-71C7-4F20-AACC-5A7EEB27DD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lec15/MyWindowListenerUsingAdapter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lec15/MyFrameCanExit3.jav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JDK1.6%20API&#20013;&#25991;&#29256;.CHM::/java/awt/Point.html" TargetMode="External"/><Relationship Id="rId2" Type="http://schemas.openxmlformats.org/officeDocument/2006/relationships/hyperlink" Target="mk:@MSITStore:D:\java\JDK1.6%20API&#20013;&#25991;&#29256;.CHM::/java/awt/event/MouseEv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D:\java\JDK1.6%20API&#20013;&#25991;&#29256;.CHM::/java/lang/String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JDK1.6%20API&#20013;&#25991;&#29256;.CHM::/java/awt/event/MouseEvent.html" TargetMode="External"/><Relationship Id="rId2" Type="http://schemas.openxmlformats.org/officeDocument/2006/relationships/hyperlink" Target="mk:@MSITStore:D:\java\JDK1.6%20API&#20013;&#25991;&#29256;.CHM::/java/awt/event/MouseAdap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D:\java\JDK1.6%20API&#20013;&#25991;&#29256;.CHM::/java/awt/event/MouseWheelEvent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JDK1.6%20API&#20013;&#25991;&#29256;.CHM::/java/lang/String.html" TargetMode="External"/><Relationship Id="rId2" Type="http://schemas.openxmlformats.org/officeDocument/2006/relationships/hyperlink" Target="mk:@MSITStore:D:\java\JDK1.6%20API&#20013;&#25991;&#29256;.CHM::/java/awt/event/KeyEven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java\JDK1.6%20API&#20013;&#25991;&#29256;.CHM::/java/awt/event/KeyEvent.html" TargetMode="External"/><Relationship Id="rId2" Type="http://schemas.openxmlformats.org/officeDocument/2006/relationships/hyperlink" Target="mk:@MSITStore:D:\java\JDK1.6%20API&#20013;&#25991;&#29256;.CHM::/java/awt/event/KeyAdap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CCFC344-EFE8-44A0-B7BE-599164FEB32A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事件处理机制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本讲内容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事件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事件的概念与事件对象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事件处理机制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事件处理器（事件处理方法）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事件监听器接口与事件监听器类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事件监听器适配器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74FB4E6-479E-4C0C-99F3-939983EA46BB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监听器类</a:t>
            </a:r>
            <a:endParaRPr lang="en-US" altLang="zh-CN" sz="3000">
              <a:solidFill>
                <a:srgbClr val="FF33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36713"/>
            <a:ext cx="8178800" cy="48879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import java.awt.event.WindowListener;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import java.awt.event.WindowEvent;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public class </a:t>
            </a:r>
            <a:r>
              <a:rPr lang="en-US" altLang="zh-CN" sz="1900">
                <a:solidFill>
                  <a:srgbClr val="FF3300"/>
                </a:solidFill>
              </a:rPr>
              <a:t>MyWindowListener</a:t>
            </a:r>
            <a:r>
              <a:rPr lang="en-US" altLang="zh-CN" sz="1900"/>
              <a:t> implements WindowListener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</a:t>
            </a:r>
            <a:r>
              <a:rPr lang="en-US" altLang="zh-CN" sz="1900">
                <a:latin typeface="Arial" pitchFamily="34" charset="0"/>
              </a:rPr>
              <a:t>…</a:t>
            </a:r>
            <a:endParaRPr lang="en-US" altLang="zh-CN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public void windowClosing(WindowEvent e) //</a:t>
            </a:r>
            <a:r>
              <a:rPr lang="zh-CN" altLang="en-US" sz="1900">
                <a:solidFill>
                  <a:srgbClr val="FF3300"/>
                </a:solidFill>
              </a:rPr>
              <a:t>事件处理器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>
                <a:solidFill>
                  <a:srgbClr val="FF3300"/>
                </a:solidFill>
              </a:rPr>
              <a:t>   </a:t>
            </a:r>
            <a:r>
              <a:rPr lang="en-US" altLang="zh-CN" sz="1900">
                <a:solidFill>
                  <a:srgbClr val="FF33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	e.getWindow().setVisible(false);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	e.getWindow().dispose();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	System.exit(0);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>
                <a:solidFill>
                  <a:srgbClr val="FF33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    </a:t>
            </a:r>
            <a:r>
              <a:rPr lang="en-US" altLang="zh-CN" sz="1900">
                <a:latin typeface="Arial" pitchFamily="34" charset="0"/>
              </a:rPr>
              <a:t>…</a:t>
            </a:r>
            <a:endParaRPr lang="en-US" altLang="zh-CN" sz="19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BF1B2BB-8E7B-4908-BD91-973B920F306D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图形界面程序</a:t>
            </a:r>
            <a:r>
              <a:rPr lang="en-US" altLang="zh-CN">
                <a:solidFill>
                  <a:srgbClr val="FF3300"/>
                </a:solidFill>
              </a:rPr>
              <a:t>-</a:t>
            </a:r>
            <a:r>
              <a:rPr lang="en-US" altLang="zh-CN" sz="3400">
                <a:solidFill>
                  <a:srgbClr val="FF3300"/>
                </a:solidFill>
              </a:rPr>
              <a:t>TestFrame.java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36713"/>
            <a:ext cx="8964612" cy="48879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import java.awt.*;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public class TestFrame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public static void main(String [] args)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Frame fr=new Frame(</a:t>
            </a:r>
            <a:r>
              <a:rPr lang="en-US" altLang="zh-CN" sz="1900">
                <a:latin typeface="Arial" pitchFamily="34" charset="0"/>
              </a:rPr>
              <a:t>“</a:t>
            </a:r>
            <a:r>
              <a:rPr lang="zh-CN" altLang="en-US" sz="1900"/>
              <a:t>事件处理实例</a:t>
            </a:r>
            <a:r>
              <a:rPr lang="en-US" altLang="zh-CN" sz="1900"/>
              <a:t>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fr.setSize(500,500);            //</a:t>
            </a:r>
            <a:r>
              <a:rPr lang="zh-CN" altLang="en-US" sz="1900"/>
              <a:t>设置窗口的大小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/>
              <a:t>		</a:t>
            </a:r>
            <a:r>
              <a:rPr lang="en-US" altLang="zh-CN" sz="1900"/>
              <a:t>fr.setBackground(Color.green);  //</a:t>
            </a:r>
            <a:r>
              <a:rPr lang="zh-CN" altLang="en-US" sz="1900"/>
              <a:t>设置窗口背景颜色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>
                <a:solidFill>
                  <a:srgbClr val="FF3300"/>
                </a:solidFill>
              </a:rPr>
              <a:t>           </a:t>
            </a:r>
            <a:r>
              <a:rPr lang="en-US" altLang="zh-CN" sz="1900">
                <a:solidFill>
                  <a:srgbClr val="FF3300"/>
                </a:solidFill>
              </a:rPr>
              <a:t>//</a:t>
            </a:r>
            <a:r>
              <a:rPr lang="zh-CN" altLang="en-US" sz="1700">
                <a:solidFill>
                  <a:srgbClr val="FF3300"/>
                </a:solidFill>
              </a:rPr>
              <a:t>注册事件监听器对象，</a:t>
            </a:r>
            <a:r>
              <a:rPr lang="en-US" altLang="zh-CN" sz="1700">
                <a:solidFill>
                  <a:srgbClr val="FF3300"/>
                </a:solidFill>
              </a:rPr>
              <a:t>Frame</a:t>
            </a:r>
            <a:r>
              <a:rPr lang="zh-CN" altLang="en-US" sz="1700">
                <a:solidFill>
                  <a:srgbClr val="FF3300"/>
                </a:solidFill>
              </a:rPr>
              <a:t>组件对象</a:t>
            </a:r>
            <a:r>
              <a:rPr lang="en-US" altLang="zh-CN" sz="1700">
                <a:solidFill>
                  <a:srgbClr val="FF3300"/>
                </a:solidFill>
              </a:rPr>
              <a:t>fr</a:t>
            </a:r>
            <a:r>
              <a:rPr lang="zh-CN" altLang="en-US" sz="1700">
                <a:solidFill>
                  <a:srgbClr val="FF3300"/>
                </a:solidFill>
              </a:rPr>
              <a:t>为事件源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/>
              <a:t>           </a:t>
            </a:r>
            <a:r>
              <a:rPr lang="en-US" altLang="zh-CN" sz="1900">
                <a:solidFill>
                  <a:srgbClr val="FF3300"/>
                </a:solidFill>
              </a:rPr>
              <a:t>fr.addWindowListener(new MyWindowListener());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		fr.setVisible(true);            //</a:t>
            </a:r>
            <a:r>
              <a:rPr lang="zh-CN" altLang="en-US" sz="1900"/>
              <a:t>显示窗口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900"/>
              <a:t>	</a:t>
            </a:r>
            <a:r>
              <a:rPr lang="en-US" altLang="zh-CN" sz="19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9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8CE2047-761D-4B6B-866B-864453ACC87F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事件处理机制（续）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207375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/>
              <a:t>事件、事件监听器接口、事件监听器类</a:t>
            </a:r>
            <a:r>
              <a:rPr lang="en-US" altLang="zh-CN" sz="21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每一类事件有一个相应的事件监听器接口，该接口定义了接收和处理事件的抽象方法。实现该接口的类，就是监听器类。其对象可作为监听器对象向相应的组件注册。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事件的类名通常为：</a:t>
            </a:r>
            <a:r>
              <a:rPr lang="en-US" altLang="zh-CN" sz="2000"/>
              <a:t>XxxEvent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对应的事件监听器接口名通常为：</a:t>
            </a:r>
            <a:r>
              <a:rPr lang="en-US" altLang="zh-CN" sz="2000"/>
              <a:t>XxxListener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一个监听器接口定义了一种以上的抽象事件处理方法（事件处理器）。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事件监听器类实现事件监听器接口，其类名可以由我们自己取。事件监听器类需要我们自己编写。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100"/>
          </a:p>
          <a:p>
            <a:pPr eaLnBrk="1" hangingPunct="1">
              <a:lnSpc>
                <a:spcPct val="90000"/>
              </a:lnSpc>
            </a:pPr>
            <a:r>
              <a:rPr lang="zh-CN" altLang="en-US" sz="2100"/>
              <a:t>一个组件可以注册一个或多个监听器对象，事件对象只向已注册的监听器对象报告事件的发生。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C29A5B3E-B3C7-4552-B375-D4C73155FA8C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事件监听器类的编写要点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100" b="1"/>
              <a:t>事件监听器类应该包括以下两部分内容：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b="1"/>
              <a:t>1.</a:t>
            </a:r>
            <a:r>
              <a:rPr kumimoji="1" lang="zh-CN" altLang="en-US" sz="2100" b="1"/>
              <a:t>在事件监听器类的声明中指定要实现的监听器接口名，如：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b="1"/>
              <a:t>public class </a:t>
            </a:r>
            <a:r>
              <a:rPr kumimoji="1" lang="en-US" altLang="zh-CN" sz="2000" b="1" i="1"/>
              <a:t>MyListener</a:t>
            </a:r>
            <a:r>
              <a:rPr kumimoji="1" lang="en-US" altLang="zh-CN" sz="2000" b="1"/>
              <a:t> implements </a:t>
            </a:r>
            <a:r>
              <a:rPr kumimoji="1" lang="en-US" altLang="zh-CN" sz="2000" b="1">
                <a:solidFill>
                  <a:schemeClr val="accent2"/>
                </a:solidFill>
              </a:rPr>
              <a:t>XxxListener </a:t>
            </a:r>
            <a:r>
              <a:rPr kumimoji="1" lang="en-US" altLang="zh-CN" sz="2000" b="1"/>
              <a:t>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b="1"/>
              <a:t>	</a:t>
            </a:r>
            <a:r>
              <a:rPr kumimoji="1" lang="en-US" altLang="zh-CN" sz="2000" b="1">
                <a:latin typeface="Arial" pitchFamily="34" charset="0"/>
              </a:rPr>
              <a:t>…</a:t>
            </a:r>
            <a:endParaRPr kumimoji="1" lang="en-US" altLang="zh-CN" sz="2000" b="1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b="1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b="1"/>
              <a:t>2.</a:t>
            </a:r>
            <a:r>
              <a:rPr kumimoji="1" lang="zh-CN" altLang="en-US" sz="2100" b="1"/>
              <a:t>实现监听器接口中的事件处理方法，如：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b="1">
                <a:solidFill>
                  <a:schemeClr val="accent2"/>
                </a:solidFill>
              </a:rPr>
              <a:t>public void </a:t>
            </a:r>
            <a:r>
              <a:rPr kumimoji="1" lang="zh-CN" altLang="en-US" sz="2100" b="1" i="1">
                <a:solidFill>
                  <a:schemeClr val="accent2"/>
                </a:solidFill>
              </a:rPr>
              <a:t>事件处理方法名</a:t>
            </a:r>
            <a:r>
              <a:rPr kumimoji="1" lang="en-US" altLang="zh-CN" sz="2100" b="1">
                <a:solidFill>
                  <a:schemeClr val="accent2"/>
                </a:solidFill>
              </a:rPr>
              <a:t>(XxxEvent e)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b="1">
                <a:solidFill>
                  <a:schemeClr val="accent2"/>
                </a:solidFill>
              </a:rPr>
              <a:t>	 </a:t>
            </a:r>
            <a:r>
              <a:rPr kumimoji="1" lang="en-US" altLang="zh-CN" sz="2100" b="1" i="1"/>
              <a:t>...//</a:t>
            </a:r>
            <a:r>
              <a:rPr kumimoji="1" lang="zh-CN" altLang="en-US" sz="2100" b="1" i="1"/>
              <a:t>处理某个事件的代码</a:t>
            </a:r>
            <a:r>
              <a:rPr kumimoji="1" lang="en-US" altLang="zh-CN" sz="2100" b="1" i="1"/>
              <a:t>...</a:t>
            </a:r>
            <a:r>
              <a:rPr kumimoji="1" lang="en-US" altLang="zh-CN" sz="2100" b="1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100" b="1">
                <a:solidFill>
                  <a:schemeClr val="accent2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100" b="1"/>
              <a:t>然后，在一个或多个组件上可以进行监听器类的实例的注册。如：</a:t>
            </a:r>
            <a:r>
              <a:rPr kumimoji="1" lang="zh-CN" altLang="en-US" sz="2100" b="1" i="1">
                <a:solidFill>
                  <a:schemeClr val="accent2"/>
                </a:solidFill>
              </a:rPr>
              <a:t>组件对象</a:t>
            </a:r>
            <a:r>
              <a:rPr kumimoji="1" lang="en-US" altLang="zh-CN" sz="2100" b="1">
                <a:solidFill>
                  <a:srgbClr val="FF3300"/>
                </a:solidFill>
              </a:rPr>
              <a:t>.</a:t>
            </a:r>
            <a:r>
              <a:rPr kumimoji="1" lang="en-US" altLang="zh-CN" sz="2100" b="1">
                <a:solidFill>
                  <a:schemeClr val="accent2"/>
                </a:solidFill>
              </a:rPr>
              <a:t>addXxxListener(</a:t>
            </a:r>
            <a:r>
              <a:rPr kumimoji="1" lang="en-US" altLang="zh-CN" sz="2100" b="1" i="1"/>
              <a:t>MyListener</a:t>
            </a:r>
            <a:r>
              <a:rPr kumimoji="1" lang="zh-CN" altLang="en-US" sz="2100" b="1" i="1"/>
              <a:t>对象</a:t>
            </a:r>
            <a:r>
              <a:rPr kumimoji="1" lang="en-US" altLang="zh-CN" sz="2100" b="1">
                <a:solidFill>
                  <a:schemeClr val="accent2"/>
                </a:solidFill>
              </a:rPr>
              <a:t>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5943EBA-D4F0-4B55-99D2-81CD9BCEFD5F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事件监听器类实例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1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import java awt.event.*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public class ButtonHandler implements </a:t>
            </a:r>
            <a:r>
              <a:rPr lang="en-US" altLang="zh-CN" sz="2100">
                <a:solidFill>
                  <a:schemeClr val="accent2"/>
                </a:solidFill>
              </a:rPr>
              <a:t>ActionListener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 </a:t>
            </a:r>
            <a:r>
              <a:rPr lang="en-US" altLang="zh-CN" sz="2100">
                <a:solidFill>
                  <a:schemeClr val="accent2"/>
                </a:solidFill>
              </a:rPr>
              <a:t>public void actionPerformed(ActionEvent 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</a:t>
            </a:r>
            <a:r>
              <a:rPr lang="en-US" altLang="zh-CN" sz="210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System.out.println(</a:t>
            </a:r>
            <a:r>
              <a:rPr lang="en-US" altLang="zh-CN" sz="2100">
                <a:latin typeface="Arial" pitchFamily="34" charset="0"/>
              </a:rPr>
              <a:t>“</a:t>
            </a:r>
            <a:r>
              <a:rPr lang="en-US" altLang="zh-CN" sz="2100"/>
              <a:t>Action occurred</a:t>
            </a:r>
            <a:r>
              <a:rPr lang="en-US" altLang="zh-CN" sz="2100">
                <a:latin typeface="Arial" pitchFamily="34" charset="0"/>
              </a:rPr>
              <a:t>”</a:t>
            </a:r>
            <a:r>
              <a:rPr lang="en-US" altLang="zh-CN" sz="210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System.out.println(</a:t>
            </a:r>
            <a:r>
              <a:rPr lang="en-US" altLang="zh-CN" sz="2100">
                <a:latin typeface="Arial" pitchFamily="34" charset="0"/>
              </a:rPr>
              <a:t>“</a:t>
            </a:r>
            <a:r>
              <a:rPr lang="en-US" altLang="zh-CN" sz="2100"/>
              <a:t>Button</a:t>
            </a:r>
            <a:r>
              <a:rPr lang="en-US" altLang="zh-CN" sz="2100">
                <a:latin typeface="Arial" pitchFamily="34" charset="0"/>
              </a:rPr>
              <a:t>’</a:t>
            </a:r>
            <a:r>
              <a:rPr lang="en-US" altLang="zh-CN" sz="2100"/>
              <a:t>s label is:</a:t>
            </a:r>
            <a:r>
              <a:rPr lang="en-US" altLang="zh-CN" sz="2100">
                <a:latin typeface="Arial" pitchFamily="34" charset="0"/>
              </a:rPr>
              <a:t>”</a:t>
            </a:r>
            <a:r>
              <a:rPr lang="en-US" altLang="zh-CN" sz="2100"/>
              <a:t>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	e.getActionCommand());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</a:t>
            </a:r>
            <a:r>
              <a:rPr lang="en-US" altLang="zh-CN" sz="210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D63EE95-852D-432F-90DC-0D24EB2960A0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使用事件监听器类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import java.awt.*;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public class TestButton{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 public static void main(String args[ 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Frame f = new Frame(</a:t>
            </a:r>
            <a:r>
              <a:rPr lang="en-US" altLang="zh-CN" sz="2100">
                <a:latin typeface="Arial" pitchFamily="34" charset="0"/>
              </a:rPr>
              <a:t>“</a:t>
            </a:r>
            <a:r>
              <a:rPr lang="en-US" altLang="zh-CN" sz="2100"/>
              <a:t>Test</a:t>
            </a:r>
            <a:r>
              <a:rPr lang="en-US" altLang="zh-CN" sz="2100">
                <a:latin typeface="Arial" pitchFamily="34" charset="0"/>
              </a:rPr>
              <a:t>”</a:t>
            </a:r>
            <a:r>
              <a:rPr lang="en-US" altLang="zh-CN" sz="210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Button b = new Button(</a:t>
            </a:r>
            <a:r>
              <a:rPr lang="en-US" altLang="zh-CN" sz="2100">
                <a:latin typeface="Arial" pitchFamily="34" charset="0"/>
              </a:rPr>
              <a:t>“</a:t>
            </a:r>
            <a:r>
              <a:rPr lang="en-US" altLang="zh-CN" sz="2100"/>
              <a:t>Press Me!</a:t>
            </a:r>
            <a:r>
              <a:rPr lang="en-US" altLang="zh-CN" sz="2100">
                <a:latin typeface="Arial" pitchFamily="34" charset="0"/>
              </a:rPr>
              <a:t>”</a:t>
            </a:r>
            <a:r>
              <a:rPr lang="en-US" altLang="zh-CN" sz="210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</a:t>
            </a:r>
            <a:r>
              <a:rPr lang="en-US" altLang="zh-CN" sz="2100">
                <a:solidFill>
                  <a:schemeClr val="accent2"/>
                </a:solidFill>
              </a:rPr>
              <a:t>b.addActionListener(new ButtonHandler( 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f.add(b, </a:t>
            </a:r>
            <a:r>
              <a:rPr lang="en-US" altLang="zh-CN" sz="2100">
                <a:latin typeface="Arial" pitchFamily="34" charset="0"/>
              </a:rPr>
              <a:t>“</a:t>
            </a:r>
            <a:r>
              <a:rPr lang="en-US" altLang="zh-CN" sz="2100"/>
              <a:t>Center</a:t>
            </a:r>
            <a:r>
              <a:rPr lang="en-US" altLang="zh-CN" sz="2100">
                <a:latin typeface="Arial" pitchFamily="34" charset="0"/>
              </a:rPr>
              <a:t>”</a:t>
            </a:r>
            <a:r>
              <a:rPr lang="en-US" altLang="zh-CN" sz="210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f.pack(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	f.setVisible(true)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00"/>
              <a:t>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209B4D5-00F6-4457-A75B-496C9BD25317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3300"/>
                </a:solidFill>
              </a:rPr>
              <a:t>事件处理的编程方法总结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/>
              <a:t>要处理某</a:t>
            </a:r>
            <a:r>
              <a:rPr lang="en-US" altLang="zh-CN" sz="2600"/>
              <a:t>GUI</a:t>
            </a:r>
            <a:r>
              <a:rPr lang="zh-CN" altLang="en-US" sz="2600"/>
              <a:t>组件（假定为</a:t>
            </a:r>
            <a:r>
              <a:rPr lang="en-US" altLang="zh-CN" sz="2600"/>
              <a:t>c</a:t>
            </a:r>
            <a:r>
              <a:rPr lang="zh-CN" altLang="en-US" sz="2600"/>
              <a:t>）上发生的</a:t>
            </a:r>
            <a:r>
              <a:rPr lang="en-US" altLang="zh-CN" sz="2600"/>
              <a:t>XXXEvent</a:t>
            </a:r>
            <a:r>
              <a:rPr lang="zh-CN" altLang="en-US" sz="2600"/>
              <a:t>事件，其通用的编程方法是：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编写一个监听器类，该监听器类实现了</a:t>
            </a:r>
            <a:r>
              <a:rPr lang="en-US" altLang="zh-CN" sz="2200"/>
              <a:t>XXXListener</a:t>
            </a:r>
            <a:r>
              <a:rPr lang="zh-CN" altLang="en-US" sz="2200"/>
              <a:t>接口，（假定监听器类的类名为</a:t>
            </a:r>
            <a:r>
              <a:rPr lang="en-US" altLang="zh-CN" sz="2200"/>
              <a:t>MyXXXListener)</a:t>
            </a:r>
            <a:r>
              <a:rPr lang="zh-CN" altLang="en-US" sz="2200"/>
              <a:t>；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在</a:t>
            </a:r>
            <a:r>
              <a:rPr lang="en-US" altLang="zh-CN" sz="2200"/>
              <a:t>MyXXXListener</a:t>
            </a:r>
            <a:r>
              <a:rPr lang="zh-CN" altLang="en-US" sz="2200"/>
              <a:t>中的相应事件处理方法中编写事件处理代码（事件处理器）。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调用</a:t>
            </a:r>
            <a:r>
              <a:rPr lang="en-US" altLang="zh-CN" sz="2200"/>
              <a:t>GUI</a:t>
            </a:r>
            <a:r>
              <a:rPr lang="zh-CN" altLang="en-US" sz="2200"/>
              <a:t>组件</a:t>
            </a:r>
            <a:r>
              <a:rPr lang="en-US" altLang="zh-CN" sz="2200"/>
              <a:t>c</a:t>
            </a:r>
            <a:r>
              <a:rPr lang="zh-CN" altLang="en-US" sz="2200"/>
              <a:t>的</a:t>
            </a:r>
            <a:r>
              <a:rPr lang="en-US" altLang="zh-CN" sz="2200"/>
              <a:t>addXXXListener()</a:t>
            </a:r>
            <a:r>
              <a:rPr lang="zh-CN" altLang="en-US" sz="2200"/>
              <a:t>方法注册事件监听器对象。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c.addXXXListener(new MyXXXListener());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/>
              <a:t>要处理</a:t>
            </a:r>
            <a:r>
              <a:rPr lang="en-US" altLang="zh-CN" sz="2200"/>
              <a:t>C</a:t>
            </a:r>
            <a:r>
              <a:rPr lang="zh-CN" altLang="en-US" sz="2200"/>
              <a:t>上的多种事件，可以编写多个相应的监听器类，进行多次注册。也可以编写一个实现了多个监听器接口的类，进行一次注册。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C9250AA-EBD7-4E29-A236-89DE93C9094B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图形用户界面编程技巧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通常将图形组件作为类的成员</a:t>
            </a:r>
          </a:p>
          <a:p>
            <a:pPr eaLnBrk="1" hangingPunct="1"/>
            <a:r>
              <a:rPr lang="zh-CN" altLang="en-US"/>
              <a:t>将事件监听器类写成</a:t>
            </a:r>
            <a:r>
              <a:rPr lang="en-US" altLang="zh-CN"/>
              <a:t>GUI</a:t>
            </a:r>
            <a:r>
              <a:rPr lang="zh-CN" altLang="en-US"/>
              <a:t>类的内部类，方便对组件进行访问。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E2BDACF-6E00-4E9D-9975-FB60E50119EF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监听器适配器类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00"/>
              <a:t>JAVA</a:t>
            </a:r>
            <a:r>
              <a:rPr lang="zh-CN" altLang="en-US" sz="2100"/>
              <a:t>中提供了大部分监听器接口的适配器类，其目的是简化事件监听器类的编写，监听器适配器类是对事件监听器接口的简单实现（方法体为空），这样用户可以把自己的监听器类声明为适配器类的子类，从而可以不管其他方法，只需重写需要的方法。 对应于监听器接口</a:t>
            </a:r>
            <a:r>
              <a:rPr lang="en-US" altLang="zh-CN" sz="2100"/>
              <a:t>XxxListener</a:t>
            </a:r>
            <a:r>
              <a:rPr lang="zh-CN" altLang="en-US" sz="2100"/>
              <a:t>的适配器接口的类名为</a:t>
            </a:r>
            <a:r>
              <a:rPr lang="en-US" altLang="zh-CN" sz="2100"/>
              <a:t>XxxAdapter</a:t>
            </a:r>
            <a:r>
              <a:rPr lang="zh-CN" altLang="en-US" sz="210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/>
              <a:t>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>
                <a:latin typeface="Arial" pitchFamily="34" charset="0"/>
              </a:rPr>
              <a:t>…</a:t>
            </a:r>
            <a:endParaRPr lang="en-US" altLang="zh-CN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public class MouseClickHandler extends MouseAdapter{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	public void mouseClicked(MouseEvent 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		</a:t>
            </a:r>
            <a:r>
              <a:rPr lang="en-US" altLang="zh-CN" sz="2100">
                <a:latin typeface="Arial" pitchFamily="34" charset="0"/>
              </a:rPr>
              <a:t>…</a:t>
            </a:r>
            <a:r>
              <a:rPr lang="en-US" altLang="zh-CN" sz="210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10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643438" y="54451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hlinkClick r:id="rId3" action="ppaction://hlinkfile"/>
              </a:rPr>
              <a:t>例：重写关闭窗口的例子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8FBF515-4897-47C6-82AF-437086228E15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1202" name="Text Box 1026"/>
          <p:cNvSpPr txBox="1">
            <a:spLocks noChangeArrowheads="1"/>
          </p:cNvSpPr>
          <p:nvPr/>
        </p:nvSpPr>
        <p:spPr bwMode="auto">
          <a:xfrm>
            <a:off x="323850" y="476250"/>
            <a:ext cx="8424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事件、接口、适配器与事件处理方法对应表</a:t>
            </a:r>
          </a:p>
        </p:txBody>
      </p:sp>
      <p:graphicFrame>
        <p:nvGraphicFramePr>
          <p:cNvPr id="145618" name="Group 1234"/>
          <p:cNvGraphicFramePr>
            <a:graphicFrameLocks noGrp="1"/>
          </p:cNvGraphicFramePr>
          <p:nvPr/>
        </p:nvGraphicFramePr>
        <p:xfrm>
          <a:off x="468313" y="1397000"/>
          <a:ext cx="8367712" cy="4854576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监听器接口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监听器适配器类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事件处理方法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ActionEvent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ActionListener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actionPerformed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AdjustmentEvent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AdjustmentListener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adjustmentValueChanged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ComponentEvent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ComponentAdapter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componentHidden </a:t>
                      </a:r>
                      <a:b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componentMoved </a:t>
                      </a:r>
                      <a:b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componentResized </a:t>
                      </a:r>
                      <a:b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</a:b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componentShown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ContainerEvent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ContainerListener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ContainerAdapter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componentAdded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componentRemoved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FocusEvent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FocusListener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FocusAdapter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focusGained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focusLost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ItemEvent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ItemListener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itemStateChanged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84CD517-B960-433B-8E42-9C548DCAEB9D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GUI</a:t>
            </a:r>
            <a:r>
              <a:rPr lang="zh-CN" altLang="en-US"/>
              <a:t>的设计步骤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建立用户界面</a:t>
            </a:r>
          </a:p>
          <a:p>
            <a:pPr lvl="1" eaLnBrk="1" hangingPunct="1"/>
            <a:r>
              <a:rPr lang="zh-CN" altLang="en-US"/>
              <a:t>设计一个顶层容器对象，如</a:t>
            </a:r>
            <a:r>
              <a:rPr lang="en-US" altLang="zh-CN"/>
              <a:t>JFrame</a:t>
            </a:r>
          </a:p>
          <a:p>
            <a:pPr lvl="1" eaLnBrk="1" hangingPunct="1"/>
            <a:r>
              <a:rPr lang="zh-CN" altLang="en-US"/>
              <a:t>确定布局，增加组件</a:t>
            </a:r>
          </a:p>
          <a:p>
            <a:pPr lvl="1" eaLnBrk="1" hangingPunct="1"/>
            <a:r>
              <a:rPr lang="zh-CN" altLang="en-US"/>
              <a:t>改变组件颜色、字体</a:t>
            </a:r>
          </a:p>
          <a:p>
            <a:pPr eaLnBrk="1" hangingPunct="1"/>
            <a:r>
              <a:rPr lang="zh-CN" altLang="en-US"/>
              <a:t>增加事件处理</a:t>
            </a:r>
          </a:p>
          <a:p>
            <a:pPr lvl="1" eaLnBrk="1" hangingPunct="1"/>
            <a:r>
              <a:rPr lang="zh-CN" altLang="en-US"/>
              <a:t>编写事件监听器类（内含事件处理方法）</a:t>
            </a:r>
          </a:p>
          <a:p>
            <a:pPr lvl="1" eaLnBrk="1" hangingPunct="1"/>
            <a:r>
              <a:rPr lang="zh-CN" altLang="en-US"/>
              <a:t>在事件源上注册事件监听器对象</a:t>
            </a:r>
          </a:p>
          <a:p>
            <a:pPr eaLnBrk="1" hangingPunct="1"/>
            <a:r>
              <a:rPr lang="zh-CN" altLang="en-US"/>
              <a:t>显示用户界面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C923217-B7CF-4343-94AE-9CF59C779F42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graphicFrame>
        <p:nvGraphicFramePr>
          <p:cNvPr id="146559" name="Group 127"/>
          <p:cNvGraphicFramePr>
            <a:graphicFrameLocks noGrp="1"/>
          </p:cNvGraphicFramePr>
          <p:nvPr/>
        </p:nvGraphicFramePr>
        <p:xfrm>
          <a:off x="587375" y="1268413"/>
          <a:ext cx="8305800" cy="4989842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监听器接口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监听器适配器类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事件处理方法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KeyEvent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KeyListener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                  KeyAdapter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keyPressed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keyReleased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keyTyped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MouseEvent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MouseListener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MouseAdapter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3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mouseClicked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mouseEntered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mouseExited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mousePressed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mouseReleased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MouseMotionEvent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MouseMotionListener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             MouseMotionAdapter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mouseDragged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mouseMoved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TextEvent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TextListener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endParaRPr kumimoji="0" lang="zh-CN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黑体" pitchFamily="49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textValueChanged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WindowEvent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WindowListener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WindowAdapter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windowActivated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windowClosed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windowClosing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windowDeactivated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windowDeiconified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windowIconified</a:t>
                      </a: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b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黑体" pitchFamily="49" charset="-122"/>
                        </a:rPr>
                        <a:t>windowOpened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89" name="Text Box 36"/>
          <p:cNvSpPr txBox="1">
            <a:spLocks noChangeArrowheads="1"/>
          </p:cNvSpPr>
          <p:nvPr/>
        </p:nvSpPr>
        <p:spPr bwMode="auto">
          <a:xfrm>
            <a:off x="827088" y="533400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事件、接口、适配器与事件处理方法对应表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325D4FD-7563-4E39-8917-2F605155FCAA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b="1">
                <a:solidFill>
                  <a:srgbClr val="FF0000"/>
                </a:solidFill>
              </a:rPr>
              <a:t>一个监听器实现多个监听器接口</a:t>
            </a:r>
          </a:p>
          <a:p>
            <a:pPr eaLnBrk="1" hangingPunct="1"/>
            <a:r>
              <a:rPr kumimoji="1" lang="zh-CN" altLang="en-US" b="1">
                <a:solidFill>
                  <a:srgbClr val="FF0000"/>
                </a:solidFill>
              </a:rPr>
              <a:t>一个监听器对象注册到多个组件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AF685BC-A816-4CBF-88FF-2338FA9B4F08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在同一个组件上注册多个监听器。</a:t>
            </a:r>
          </a:p>
          <a:p>
            <a:pPr eaLnBrk="1" hangingPunct="1"/>
            <a:r>
              <a:rPr lang="zh-CN" altLang="en-US"/>
              <a:t>方法是根据需要多次调用</a:t>
            </a:r>
            <a:r>
              <a:rPr lang="en-US" altLang="zh-CN"/>
              <a:t>addXXXListener() </a:t>
            </a:r>
            <a:r>
              <a:rPr lang="zh-CN" altLang="en-US"/>
              <a:t>方法注册多个监听器。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实例代码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D87C55D-5040-4386-885B-D3C8DBC6CC99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使用内部类进行事件处理（有名内部类）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700"/>
              <a:t>优点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500"/>
              <a:t>既可使用</a:t>
            </a:r>
            <a:r>
              <a:rPr lang="en-US" altLang="zh-CN" sz="1500"/>
              <a:t>Adaptor</a:t>
            </a:r>
            <a:r>
              <a:rPr lang="zh-CN" altLang="en-US" sz="1500"/>
              <a:t>类，又避免多重继承的限制。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500"/>
              <a:t>便于访问类中的各种成员。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700"/>
              <a:t>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500"/>
              <a:t>在一个类中定义内部类，由内部类继承相应</a:t>
            </a:r>
            <a:r>
              <a:rPr lang="en-US" altLang="zh-CN" sz="1500"/>
              <a:t>Adaptor</a:t>
            </a:r>
            <a:r>
              <a:rPr lang="zh-CN" altLang="en-US" sz="1500"/>
              <a:t>类。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1500"/>
          </a:p>
          <a:p>
            <a:pPr lvl="1" eaLnBrk="1" hangingPunct="1">
              <a:lnSpc>
                <a:spcPct val="80000"/>
              </a:lnSpc>
            </a:pPr>
            <a:r>
              <a:rPr lang="zh-CN" altLang="en-US" sz="1500"/>
              <a:t>例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public class MyClass extends Applet {   //MyClass</a:t>
            </a:r>
            <a:r>
              <a:rPr lang="zh-CN" altLang="en-US" sz="1500"/>
              <a:t>不能再继承</a:t>
            </a:r>
            <a:r>
              <a:rPr lang="en-US" altLang="zh-CN" sz="1500"/>
              <a:t>MouseAdapter</a:t>
            </a:r>
            <a:r>
              <a:rPr lang="zh-CN" altLang="en-US" sz="1500"/>
              <a:t>类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/>
              <a:t>	</a:t>
            </a:r>
            <a:r>
              <a:rPr lang="en-US" altLang="zh-CN" sz="1500"/>
              <a:t>...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	someObject.addMouseListener(new MyAdapter()); //</a:t>
            </a:r>
            <a:r>
              <a:rPr lang="zh-CN" altLang="en-US" sz="1500"/>
              <a:t>注册监听器对象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/>
              <a:t>	</a:t>
            </a:r>
            <a:r>
              <a:rPr lang="en-US" altLang="zh-CN" sz="1500"/>
              <a:t>...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	</a:t>
            </a:r>
            <a:r>
              <a:rPr lang="en-US" altLang="zh-CN" sz="1500">
                <a:solidFill>
                  <a:schemeClr val="accent2"/>
                </a:solidFill>
              </a:rPr>
              <a:t>class MyAdapter extends MouseAdapter</a:t>
            </a:r>
            <a:r>
              <a:rPr lang="en-US" altLang="zh-CN" sz="1500"/>
              <a:t> {  //</a:t>
            </a:r>
            <a:r>
              <a:rPr lang="zh-CN" altLang="en-US" sz="1500"/>
              <a:t>实现监听器的内部类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/>
              <a:t>		</a:t>
            </a:r>
            <a:r>
              <a:rPr lang="en-US" altLang="zh-CN" sz="1500"/>
              <a:t>public void mouseClicked(MouseEvent e)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			 ...//Event handler implementation goes here...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			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	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/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AEB106AF-2124-4560-A3CE-22AD80975C9F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使用内部类进行事件处理（匿名类）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100" dirty="0"/>
              <a:t>匿名类（</a:t>
            </a:r>
            <a:r>
              <a:rPr lang="en-US" altLang="zh-CN" sz="2100" dirty="0"/>
              <a:t>Anonymous Class)</a:t>
            </a:r>
            <a:r>
              <a:rPr lang="zh-CN" altLang="en-US" sz="2100" dirty="0"/>
              <a:t>是没有名字的类。可以使用匿名内部类进行事件处理。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/>
              <a:t>例：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/>
              <a:t>public class </a:t>
            </a:r>
            <a:r>
              <a:rPr lang="en-US" altLang="zh-CN" sz="2100" dirty="0" err="1"/>
              <a:t>MyClass</a:t>
            </a:r>
            <a:r>
              <a:rPr lang="en-US" altLang="zh-CN" sz="2100" dirty="0"/>
              <a:t> extends Applet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/>
              <a:t>	 ...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someObject.addMouseListener</a:t>
            </a:r>
            <a:r>
              <a:rPr lang="en-US" altLang="zh-CN" sz="2100" dirty="0"/>
              <a:t>( </a:t>
            </a:r>
            <a:r>
              <a:rPr lang="en-US" altLang="zh-CN" sz="2100" dirty="0">
                <a:solidFill>
                  <a:schemeClr val="accent2"/>
                </a:solidFill>
              </a:rPr>
              <a:t>new </a:t>
            </a:r>
            <a:r>
              <a:rPr lang="en-US" altLang="zh-CN" sz="2100" dirty="0" err="1">
                <a:solidFill>
                  <a:schemeClr val="accent2"/>
                </a:solidFill>
              </a:rPr>
              <a:t>MouseAdapter</a:t>
            </a:r>
            <a:r>
              <a:rPr lang="en-US" altLang="zh-CN" sz="2100" dirty="0">
                <a:solidFill>
                  <a:schemeClr val="accent2"/>
                </a:solidFill>
              </a:rPr>
              <a:t>()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solidFill>
                  <a:schemeClr val="accent2"/>
                </a:solidFill>
              </a:rPr>
              <a:t>		public void </a:t>
            </a:r>
            <a:r>
              <a:rPr lang="en-US" altLang="zh-CN" sz="2100" dirty="0" err="1">
                <a:solidFill>
                  <a:schemeClr val="accent2"/>
                </a:solidFill>
              </a:rPr>
              <a:t>mouseClicked</a:t>
            </a:r>
            <a:r>
              <a:rPr lang="en-US" altLang="zh-CN" sz="2100" dirty="0">
                <a:solidFill>
                  <a:schemeClr val="accent2"/>
                </a:solidFill>
              </a:rPr>
              <a:t>(</a:t>
            </a:r>
            <a:r>
              <a:rPr lang="en-US" altLang="zh-CN" sz="2100" dirty="0" err="1">
                <a:solidFill>
                  <a:schemeClr val="accent2"/>
                </a:solidFill>
              </a:rPr>
              <a:t>MouseEvent</a:t>
            </a:r>
            <a:r>
              <a:rPr lang="en-US" altLang="zh-CN" sz="2100" dirty="0">
                <a:solidFill>
                  <a:schemeClr val="accent2"/>
                </a:solidFill>
              </a:rPr>
              <a:t> e)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solidFill>
                  <a:schemeClr val="accent2"/>
                </a:solidFill>
              </a:rPr>
              <a:t>			...//</a:t>
            </a:r>
            <a:r>
              <a:rPr lang="zh-CN" altLang="en-US" sz="2100" dirty="0">
                <a:solidFill>
                  <a:schemeClr val="accent2"/>
                </a:solidFill>
              </a:rPr>
              <a:t>事件处理器代码 </a:t>
            </a:r>
            <a:endParaRPr lang="en-US" altLang="zh-CN" sz="21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 dirty="0">
                <a:solidFill>
                  <a:schemeClr val="accent2"/>
                </a:solidFill>
              </a:rPr>
              <a:t>     </a:t>
            </a:r>
            <a:r>
              <a:rPr lang="en-US" altLang="zh-CN" sz="2100" dirty="0">
                <a:solidFill>
                  <a:schemeClr val="accent2"/>
                </a:solidFill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00" dirty="0">
                <a:solidFill>
                  <a:schemeClr val="accent2"/>
                </a:solidFill>
              </a:rPr>
              <a:t>     </a:t>
            </a:r>
            <a:r>
              <a:rPr lang="en-US" altLang="zh-CN" sz="2100">
                <a:solidFill>
                  <a:schemeClr val="accent2"/>
                </a:solidFill>
              </a:rPr>
              <a:t>});</a:t>
            </a:r>
            <a:endParaRPr lang="en-US" altLang="zh-CN" sz="21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/>
              <a:t>	 ...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/>
              <a:t>} 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>
                <a:hlinkClick r:id="rId3" action="ppaction://hlinkfile"/>
              </a:rPr>
              <a:t>实例代码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鼠标事件处理</a:t>
            </a:r>
          </a:p>
        </p:txBody>
      </p:sp>
      <p:sp>
        <p:nvSpPr>
          <p:cNvPr id="634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当用鼠标对某个组件操作时，会发生鼠标事件（</a:t>
            </a:r>
            <a:r>
              <a:rPr lang="en-US" altLang="zh-CN"/>
              <a:t>MouseEvent</a:t>
            </a:r>
            <a:r>
              <a:rPr lang="zh-CN" altLang="en-US"/>
              <a:t>），发生鼠标事件时的鼠标状态会封装在一个鼠标事件对象中。通过对象的方法可以获得相应的状态信息。</a:t>
            </a:r>
            <a:endParaRPr lang="en-US" altLang="zh-CN"/>
          </a:p>
          <a:p>
            <a:r>
              <a:rPr lang="zh-CN" altLang="en-US"/>
              <a:t>编写鼠标事件监听器类（实现监听器接口），将其对象注册到相应的图形组件，当发生鼠标事件时，</a:t>
            </a:r>
            <a:r>
              <a:rPr lang="en-US" altLang="zh-CN"/>
              <a:t>JVM</a:t>
            </a:r>
            <a:r>
              <a:rPr lang="zh-CN" altLang="en-US"/>
              <a:t>会以鼠标事件对象为参数调用相应的监听器方法。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F10344E-C494-4C41-BAD9-4B14C7F978A0}" type="slidenum">
              <a:rPr lang="en-US" altLang="zh-CN" sz="1200"/>
              <a:pPr/>
              <a:t>25</a:t>
            </a:fld>
            <a:endParaRPr lang="en-US" altLang="zh-CN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鼠标事件类</a:t>
            </a:r>
            <a:r>
              <a:rPr lang="en-US" altLang="zh-CN"/>
              <a:t>MouseEvent</a:t>
            </a:r>
            <a:r>
              <a:rPr lang="zh-CN" altLang="en-US"/>
              <a:t>的主要方法</a:t>
            </a:r>
          </a:p>
        </p:txBody>
      </p:sp>
      <p:sp>
        <p:nvSpPr>
          <p:cNvPr id="6451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getButton</a:t>
            </a:r>
            <a:r>
              <a:rPr lang="en-US" altLang="zh-CN" sz="1600"/>
              <a:t>()    </a:t>
            </a:r>
            <a:r>
              <a:rPr lang="zh-CN" altLang="en-US" sz="1600"/>
              <a:t>返回更改了状态的鼠标按键（如果有）。 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getClickCount</a:t>
            </a:r>
            <a:r>
              <a:rPr lang="en-US" altLang="zh-CN" sz="1600"/>
              <a:t>()    </a:t>
            </a:r>
            <a:r>
              <a:rPr lang="zh-CN" altLang="en-US" sz="1600"/>
              <a:t>返回与此事件关联的鼠标单击次数。  </a:t>
            </a:r>
            <a:endParaRPr lang="en-US" altLang="zh-CN" sz="1600"/>
          </a:p>
          <a:p>
            <a:r>
              <a:rPr lang="en-US" altLang="zh-CN" sz="1600">
                <a:hlinkClick r:id="rId3" action="ppaction://hlinkfile" tooltip="java.awt 中的类"/>
              </a:rPr>
              <a:t>Point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getLocationOnScreen</a:t>
            </a:r>
            <a:r>
              <a:rPr lang="en-US" altLang="zh-CN" sz="1600"/>
              <a:t>()     </a:t>
            </a:r>
            <a:r>
              <a:rPr lang="zh-CN" altLang="en-US" sz="1600"/>
              <a:t>返回事件的绝对 </a:t>
            </a:r>
            <a:r>
              <a:rPr lang="en-US" altLang="zh-CN" sz="1600"/>
              <a:t>x, y </a:t>
            </a:r>
            <a:r>
              <a:rPr lang="zh-CN" altLang="en-US" sz="1600"/>
              <a:t>坐标。</a:t>
            </a:r>
            <a:endParaRPr lang="en-US" altLang="zh-CN" sz="1600"/>
          </a:p>
          <a:p>
            <a:r>
              <a:rPr lang="en-US" altLang="zh-CN" sz="1600"/>
              <a:t>static </a:t>
            </a:r>
            <a:r>
              <a:rPr lang="en-US" altLang="zh-CN" sz="1600">
                <a:hlinkClick r:id="rId4" action="ppaction://hlinkfile" tooltip="java.lang 中的类"/>
              </a:rPr>
              <a:t>String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getMouseModifiersText</a:t>
            </a:r>
            <a:r>
              <a:rPr lang="en-US" altLang="zh-CN" sz="1600"/>
              <a:t>(int modifiers)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返回一个描述事件期间所按下的修改键和鼠标按键（如“</a:t>
            </a:r>
            <a:r>
              <a:rPr lang="en-US" altLang="zh-CN" sz="1600"/>
              <a:t>Shift”</a:t>
            </a:r>
            <a:r>
              <a:rPr lang="zh-CN" altLang="en-US" sz="1600"/>
              <a:t>或“</a:t>
            </a:r>
            <a:r>
              <a:rPr lang="en-US" altLang="zh-CN" sz="1600"/>
              <a:t>Ctrl+Shift”）</a:t>
            </a:r>
            <a:r>
              <a:rPr lang="zh-CN" altLang="en-US" sz="1600"/>
              <a:t>的 </a:t>
            </a:r>
            <a:r>
              <a:rPr lang="en-US" altLang="zh-CN" sz="1600"/>
              <a:t>String。 </a:t>
            </a:r>
          </a:p>
          <a:p>
            <a:r>
              <a:rPr lang="en-US" altLang="zh-CN" sz="1600">
                <a:hlinkClick r:id="rId3" action="ppaction://hlinkfile" tooltip="java.awt 中的类"/>
              </a:rPr>
              <a:t>Point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getPoint</a:t>
            </a:r>
            <a:r>
              <a:rPr lang="en-US" altLang="zh-CN" sz="1600"/>
              <a:t>() </a:t>
            </a:r>
            <a:r>
              <a:rPr lang="zh-CN" altLang="en-US" sz="1600"/>
              <a:t>返回事件相对于源组件的 </a:t>
            </a:r>
            <a:r>
              <a:rPr lang="en-US" altLang="zh-CN" sz="1600"/>
              <a:t>x, y </a:t>
            </a:r>
            <a:r>
              <a:rPr lang="zh-CN" altLang="en-US" sz="1600"/>
              <a:t>坐标。  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getX</a:t>
            </a:r>
            <a:r>
              <a:rPr lang="en-US" altLang="zh-CN" sz="1600"/>
              <a:t>() </a:t>
            </a:r>
            <a:r>
              <a:rPr lang="zh-CN" altLang="en-US" sz="1600"/>
              <a:t>返回事件相对于源组件的水平 </a:t>
            </a:r>
            <a:r>
              <a:rPr lang="en-US" altLang="zh-CN" sz="1600"/>
              <a:t>x </a:t>
            </a:r>
            <a:r>
              <a:rPr lang="zh-CN" altLang="en-US" sz="1600"/>
              <a:t>坐标。  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getXOnScreen</a:t>
            </a:r>
            <a:r>
              <a:rPr lang="en-US" altLang="zh-CN" sz="1600"/>
              <a:t>() </a:t>
            </a:r>
            <a:r>
              <a:rPr lang="zh-CN" altLang="en-US" sz="1600"/>
              <a:t>返回事件的绝对水平 </a:t>
            </a:r>
            <a:r>
              <a:rPr lang="en-US" altLang="zh-CN" sz="1600"/>
              <a:t>x </a:t>
            </a:r>
            <a:r>
              <a:rPr lang="zh-CN" altLang="en-US" sz="1600"/>
              <a:t>坐标。 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getY</a:t>
            </a:r>
            <a:r>
              <a:rPr lang="en-US" altLang="zh-CN" sz="1600"/>
              <a:t>()  </a:t>
            </a:r>
            <a:r>
              <a:rPr lang="zh-CN" altLang="en-US" sz="1600"/>
              <a:t>返回事件相对于源组件的垂直 </a:t>
            </a:r>
            <a:r>
              <a:rPr lang="en-US" altLang="zh-CN" sz="1600"/>
              <a:t>y </a:t>
            </a:r>
            <a:r>
              <a:rPr lang="zh-CN" altLang="en-US" sz="1600"/>
              <a:t>坐标。  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getYOnScreen</a:t>
            </a:r>
            <a:r>
              <a:rPr lang="en-US" altLang="zh-CN" sz="1600"/>
              <a:t>() </a:t>
            </a:r>
            <a:r>
              <a:rPr lang="zh-CN" altLang="en-US" sz="1600"/>
              <a:t>返回事件的绝对垂直 </a:t>
            </a:r>
            <a:r>
              <a:rPr lang="en-US" altLang="zh-CN" sz="1600"/>
              <a:t>y </a:t>
            </a:r>
            <a:r>
              <a:rPr lang="zh-CN" altLang="en-US" sz="1600"/>
              <a:t>坐标。 </a:t>
            </a:r>
            <a:endParaRPr lang="en-US" altLang="zh-CN" sz="1600"/>
          </a:p>
          <a:p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translatePoint</a:t>
            </a:r>
            <a:r>
              <a:rPr lang="en-US" altLang="zh-CN" sz="1600"/>
              <a:t>(int x, int y) </a:t>
            </a:r>
            <a:r>
              <a:rPr lang="zh-CN" altLang="en-US" sz="1600"/>
              <a:t>通过将事件坐标加上指定的 </a:t>
            </a:r>
            <a:r>
              <a:rPr lang="en-US" altLang="zh-CN" sz="1600"/>
              <a:t>x（</a:t>
            </a:r>
            <a:r>
              <a:rPr lang="zh-CN" altLang="en-US" sz="1600"/>
              <a:t>水平）和 </a:t>
            </a:r>
            <a:r>
              <a:rPr lang="en-US" altLang="zh-CN" sz="1600"/>
              <a:t>y（</a:t>
            </a:r>
            <a:r>
              <a:rPr lang="zh-CN" altLang="en-US" sz="1600"/>
              <a:t>垂直）偏移量，将事件的坐标平移到新位置。</a:t>
            </a: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CBA13F1-DE96-4CDD-A3A6-9D0467BC98C4}" type="slidenum">
              <a:rPr lang="en-US" altLang="zh-CN" sz="120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鼠标事件监听器接口</a:t>
            </a:r>
            <a:r>
              <a:rPr lang="en-US" altLang="zh-CN" sz="4000" b="1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</a:rPr>
              <a:t>MouseListener</a:t>
            </a:r>
            <a:endParaRPr lang="zh-CN" altLang="en-US"/>
          </a:p>
        </p:txBody>
      </p:sp>
      <p:sp>
        <p:nvSpPr>
          <p:cNvPr id="6553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mouseClicked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鼠标按键在组件上单击（按下并释放）时调用。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mouseDragged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鼠标按键在组件上按下并拖动时调用。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mouseEntered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鼠标进入到组件上时调用。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mouseExited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鼠标离开组件时调用。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mouseMoved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鼠标光标移动到组件上但无按键按下时调用。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mousePressed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鼠标按键在组件上按下时调用。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mouseReleased</a:t>
            </a:r>
            <a:r>
              <a:rPr lang="en-US" altLang="zh-CN" sz="1600"/>
              <a:t>(</a:t>
            </a:r>
            <a:r>
              <a:rPr lang="en-US" altLang="zh-CN" sz="1600">
                <a:hlinkClick r:id="rId3" action="ppaction://hlinkfile" tooltip="java.awt.event 中的类"/>
              </a:rPr>
              <a:t>MouseEvent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鼠标按钮在组件上释放时调用。  </a:t>
            </a:r>
            <a:endParaRPr lang="en-US" altLang="zh-CN" sz="1600"/>
          </a:p>
          <a:p>
            <a:pPr marL="0" indent="0" eaLnBrk="1" hangingPunct="1"/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mouseWheelMoved</a:t>
            </a:r>
            <a:r>
              <a:rPr lang="en-US" altLang="zh-CN" sz="1600"/>
              <a:t>(</a:t>
            </a:r>
            <a:r>
              <a:rPr lang="en-US" altLang="zh-CN" sz="1600">
                <a:hlinkClick r:id="rId4" action="ppaction://hlinkfile" tooltip="java.awt.event 中的类"/>
              </a:rPr>
              <a:t>MouseWheelEvent</a:t>
            </a:r>
            <a:r>
              <a:rPr lang="en-US" altLang="zh-CN" sz="1600"/>
              <a:t> 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鼠标滚轮旋转时调用。</a:t>
            </a:r>
            <a:endParaRPr lang="en-US" altLang="zh-CN" sz="1600" b="1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D5EDECD-A917-49F3-A663-ABE267ECFEC1}" type="slidenum">
              <a:rPr lang="en-US" altLang="zh-CN" sz="120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示例：</a:t>
            </a:r>
            <a:r>
              <a:rPr lang="en-US" altLang="zh-CN"/>
              <a:t>ComplexListener</a:t>
            </a:r>
            <a:endParaRPr lang="zh-CN" altLang="en-US"/>
          </a:p>
        </p:txBody>
      </p:sp>
      <p:sp>
        <p:nvSpPr>
          <p:cNvPr id="66562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C6DC71A-3548-4536-95D7-D5FD492006B7}" type="slidenum">
              <a:rPr lang="en-US" altLang="zh-CN" sz="1200"/>
              <a:pPr/>
              <a:t>28</a:t>
            </a:fld>
            <a:endParaRPr lang="en-US" altLang="zh-CN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键盘事件</a:t>
            </a:r>
            <a:r>
              <a:rPr lang="en-US" altLang="zh-CN"/>
              <a:t>KeyEvent</a:t>
            </a:r>
            <a:r>
              <a:rPr lang="zh-CN" altLang="en-US"/>
              <a:t>的主要方法</a:t>
            </a:r>
          </a:p>
        </p:txBody>
      </p:sp>
      <p:sp>
        <p:nvSpPr>
          <p:cNvPr id="67586" name="内容占位符 2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148637" cy="4267200"/>
          </a:xfrm>
        </p:spPr>
        <p:txBody>
          <a:bodyPr/>
          <a:lstStyle/>
          <a:p>
            <a:r>
              <a:rPr lang="en-US" altLang="zh-CN" sz="1600"/>
              <a:t>char </a:t>
            </a:r>
            <a:r>
              <a:rPr lang="en-US" altLang="zh-CN" sz="1600" b="1">
                <a:hlinkClick r:id="rId2" action="ppaction://hlinkfile"/>
              </a:rPr>
              <a:t>getKeyChar</a:t>
            </a:r>
            <a:r>
              <a:rPr lang="en-US" altLang="zh-CN" sz="1600"/>
              <a:t>()          </a:t>
            </a:r>
            <a:r>
              <a:rPr lang="zh-CN" altLang="en-US" sz="1600"/>
              <a:t>返回与此事件中的键关联的字符。  </a:t>
            </a:r>
            <a:endParaRPr lang="en-US" altLang="zh-CN" sz="1600"/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getKeyCode</a:t>
            </a:r>
            <a:r>
              <a:rPr lang="en-US" altLang="zh-CN" sz="1600"/>
              <a:t>()            </a:t>
            </a:r>
            <a:r>
              <a:rPr lang="zh-CN" altLang="en-US" sz="1600"/>
              <a:t>返回与此事件中的键关联的整数 </a:t>
            </a:r>
            <a:r>
              <a:rPr lang="en-US" altLang="zh-CN" sz="1600"/>
              <a:t>keyCode。  </a:t>
            </a:r>
          </a:p>
          <a:p>
            <a:r>
              <a:rPr lang="en-US" altLang="zh-CN" sz="1600"/>
              <a:t>int </a:t>
            </a:r>
            <a:r>
              <a:rPr lang="en-US" altLang="zh-CN" sz="1600" b="1">
                <a:hlinkClick r:id="rId2" action="ppaction://hlinkfile"/>
              </a:rPr>
              <a:t>getKeyLocation</a:t>
            </a:r>
            <a:r>
              <a:rPr lang="en-US" altLang="zh-CN" sz="1600"/>
              <a:t>()      </a:t>
            </a:r>
            <a:r>
              <a:rPr lang="zh-CN" altLang="en-US" sz="1600"/>
              <a:t>返回产生此按键事件的键位置。 </a:t>
            </a:r>
            <a:endParaRPr lang="en-US" altLang="zh-CN" sz="1600"/>
          </a:p>
          <a:p>
            <a:r>
              <a:rPr lang="en-US" altLang="zh-CN" sz="1600"/>
              <a:t>static </a:t>
            </a:r>
            <a:r>
              <a:rPr lang="en-US" altLang="zh-CN" sz="1600">
                <a:hlinkClick r:id="rId3" action="ppaction://hlinkfile" tooltip="java.lang 中的类"/>
              </a:rPr>
              <a:t>String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getKeyModifiersText</a:t>
            </a:r>
            <a:r>
              <a:rPr lang="en-US" altLang="zh-CN" sz="1600"/>
              <a:t>(int modifiers)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返回描述修改键的 </a:t>
            </a:r>
            <a:r>
              <a:rPr lang="en-US" altLang="zh-CN" sz="1600"/>
              <a:t>String，</a:t>
            </a:r>
            <a:r>
              <a:rPr lang="zh-CN" altLang="en-US" sz="1600"/>
              <a:t>如 </a:t>
            </a:r>
            <a:r>
              <a:rPr lang="en-US" altLang="zh-CN" sz="1600"/>
              <a:t>"Shift" </a:t>
            </a:r>
            <a:r>
              <a:rPr lang="zh-CN" altLang="en-US" sz="1600"/>
              <a:t>或 </a:t>
            </a:r>
            <a:r>
              <a:rPr lang="en-US" altLang="zh-CN" sz="1600"/>
              <a:t>"Ctrl+Shift"。 </a:t>
            </a:r>
          </a:p>
          <a:p>
            <a:r>
              <a:rPr lang="en-US" altLang="zh-CN" sz="1600"/>
              <a:t>static </a:t>
            </a:r>
            <a:r>
              <a:rPr lang="en-US" altLang="zh-CN" sz="1600">
                <a:hlinkClick r:id="rId3" action="ppaction://hlinkfile" tooltip="java.lang 中的类"/>
              </a:rPr>
              <a:t>String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getKeyText</a:t>
            </a:r>
            <a:r>
              <a:rPr lang="en-US" altLang="zh-CN" sz="1600"/>
              <a:t>(int keyCode) </a:t>
            </a:r>
            <a:br>
              <a:rPr lang="en-US" altLang="zh-CN" sz="1600"/>
            </a:br>
            <a:r>
              <a:rPr lang="en-US" altLang="zh-CN" sz="1600"/>
              <a:t>          </a:t>
            </a:r>
            <a:r>
              <a:rPr lang="zh-CN" altLang="en-US" sz="1600"/>
              <a:t>返回描述 </a:t>
            </a:r>
            <a:r>
              <a:rPr lang="en-US" altLang="zh-CN" sz="1600"/>
              <a:t>keyCode </a:t>
            </a:r>
            <a:r>
              <a:rPr lang="zh-CN" altLang="en-US" sz="1600"/>
              <a:t>的 </a:t>
            </a:r>
            <a:r>
              <a:rPr lang="en-US" altLang="zh-CN" sz="1600"/>
              <a:t>String，</a:t>
            </a:r>
            <a:r>
              <a:rPr lang="zh-CN" altLang="en-US" sz="1600"/>
              <a:t>如 </a:t>
            </a:r>
            <a:r>
              <a:rPr lang="en-US" altLang="zh-CN" sz="1600"/>
              <a:t>"HOME"、"F1" </a:t>
            </a:r>
            <a:r>
              <a:rPr lang="zh-CN" altLang="en-US" sz="1600"/>
              <a:t>或 </a:t>
            </a:r>
            <a:r>
              <a:rPr lang="en-US" altLang="zh-CN" sz="1600"/>
              <a:t>"A"。  </a:t>
            </a:r>
          </a:p>
          <a:p>
            <a:r>
              <a:rPr lang="en-US" altLang="zh-CN" sz="1600"/>
              <a:t>boolean </a:t>
            </a:r>
            <a:r>
              <a:rPr lang="en-US" altLang="zh-CN" sz="1600" b="1">
                <a:hlinkClick r:id="rId2" action="ppaction://hlinkfile"/>
              </a:rPr>
              <a:t>isActionKey</a:t>
            </a:r>
            <a:r>
              <a:rPr lang="en-US" altLang="zh-CN" sz="1600"/>
              <a:t>()     </a:t>
            </a:r>
            <a:r>
              <a:rPr lang="zh-CN" altLang="en-US" sz="1600"/>
              <a:t>返回此事件中的键是否为“动作”键。  </a:t>
            </a:r>
            <a:endParaRPr lang="en-US" altLang="zh-CN" sz="1600"/>
          </a:p>
          <a:p>
            <a:r>
              <a:rPr lang="en-US" altLang="zh-CN" sz="1600">
                <a:hlinkClick r:id="rId3" action="ppaction://hlinkfile" tooltip="java.lang 中的类"/>
              </a:rPr>
              <a:t>String</a:t>
            </a:r>
            <a:r>
              <a:rPr lang="en-US" altLang="zh-CN" sz="1600"/>
              <a:t> </a:t>
            </a:r>
            <a:r>
              <a:rPr lang="en-US" altLang="zh-CN" sz="1600" b="1">
                <a:hlinkClick r:id="rId2" action="ppaction://hlinkfile"/>
              </a:rPr>
              <a:t>paramString</a:t>
            </a:r>
            <a:r>
              <a:rPr lang="en-US" altLang="zh-CN" sz="1600"/>
              <a:t>()      </a:t>
            </a:r>
            <a:r>
              <a:rPr lang="zh-CN" altLang="en-US" sz="1600"/>
              <a:t>返回标识此事件的参数字符串。  </a:t>
            </a:r>
            <a:endParaRPr lang="en-US" altLang="zh-CN" sz="1600"/>
          </a:p>
          <a:p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setKeyChar</a:t>
            </a:r>
            <a:r>
              <a:rPr lang="en-US" altLang="zh-CN" sz="1600"/>
              <a:t>(char keyChar) </a:t>
            </a:r>
            <a:r>
              <a:rPr lang="zh-CN" altLang="en-US" sz="1600"/>
              <a:t>设置 </a:t>
            </a:r>
            <a:r>
              <a:rPr lang="en-US" altLang="zh-CN" sz="1600"/>
              <a:t>keyCode </a:t>
            </a:r>
            <a:r>
              <a:rPr lang="zh-CN" altLang="en-US" sz="1600"/>
              <a:t>值，以表示某个逻辑字符。  </a:t>
            </a:r>
            <a:endParaRPr lang="en-US" altLang="zh-CN" sz="1600"/>
          </a:p>
          <a:p>
            <a:r>
              <a:rPr lang="en-US" altLang="zh-CN" sz="1600"/>
              <a:t>void </a:t>
            </a:r>
            <a:r>
              <a:rPr lang="en-US" altLang="zh-CN" sz="1600" b="1">
                <a:hlinkClick r:id="rId2" action="ppaction://hlinkfile"/>
              </a:rPr>
              <a:t>setKeyCode</a:t>
            </a:r>
            <a:r>
              <a:rPr lang="en-US" altLang="zh-CN" sz="1600"/>
              <a:t>(int keyCode)   </a:t>
            </a:r>
            <a:r>
              <a:rPr lang="zh-CN" altLang="en-US" sz="1600"/>
              <a:t>设置 </a:t>
            </a:r>
            <a:r>
              <a:rPr lang="en-US" altLang="zh-CN" sz="1600"/>
              <a:t>keyCode </a:t>
            </a:r>
            <a:r>
              <a:rPr lang="zh-CN" altLang="en-US" sz="1600"/>
              <a:t>值，以表示某个物理键。</a:t>
            </a: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8333A1D5-E19A-4703-A881-C7EF267978A5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248F133-9A20-4F0F-867C-698A544650EA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事件处理机制的几个重要概念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/>
              <a:t>事件</a:t>
            </a:r>
          </a:p>
          <a:p>
            <a:pPr lvl="1" eaLnBrk="1" hangingPunct="1"/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</a:t>
            </a:r>
            <a:r>
              <a:rPr lang="zh-CN" altLang="en-US" sz="2200"/>
              <a:t>是用户在界面上的一个操作（通常使用各种输入设备，如：鼠标、键盘等来完成）。</a:t>
            </a:r>
          </a:p>
          <a:p>
            <a:pPr lvl="1" eaLnBrk="1" hangingPunct="1"/>
            <a:r>
              <a:rPr lang="zh-CN" altLang="en-US" sz="2200"/>
              <a:t>当一个事件发生时，该事件用一个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事件对象</a:t>
            </a:r>
            <a:r>
              <a:rPr lang="zh-CN" altLang="en-US" sz="2200"/>
              <a:t>来表示。事件对象有对应的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事件类</a:t>
            </a:r>
            <a:r>
              <a:rPr lang="zh-CN" altLang="en-US" sz="2200"/>
              <a:t>。不同的事件类描述不同类型的用户动作。事件类包含在</a:t>
            </a:r>
            <a:r>
              <a:rPr lang="en-US" altLang="zh-CN" sz="2200"/>
              <a:t>java.awt.event</a:t>
            </a:r>
            <a:r>
              <a:rPr lang="zh-CN" altLang="en-US" sz="2200"/>
              <a:t>和</a:t>
            </a:r>
            <a:r>
              <a:rPr lang="en-US" altLang="zh-CN" sz="2200"/>
              <a:t>javax.swing.event</a:t>
            </a:r>
            <a:r>
              <a:rPr lang="zh-CN" altLang="en-US" sz="2200"/>
              <a:t>包中。</a:t>
            </a:r>
          </a:p>
          <a:p>
            <a:pPr eaLnBrk="1" hangingPunct="1"/>
            <a:r>
              <a:rPr lang="zh-CN" altLang="en-US" sz="2600"/>
              <a:t>事件源</a:t>
            </a:r>
          </a:p>
          <a:p>
            <a:pPr lvl="1" eaLnBrk="1" hangingPunct="1"/>
            <a:r>
              <a:rPr lang="zh-CN" altLang="en-US" sz="2200"/>
              <a:t>产生事件的组件叫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事件源</a:t>
            </a:r>
            <a:r>
              <a:rPr lang="zh-CN" altLang="en-US" sz="2200"/>
              <a:t>。在一个按钮上单击鼠标时，该按钮就是事件源，会产生一个</a:t>
            </a:r>
            <a:r>
              <a:rPr lang="en-US" altLang="zh-CN" sz="2200"/>
              <a:t>ActionEvent</a:t>
            </a:r>
            <a:r>
              <a:rPr lang="zh-CN" altLang="en-US" sz="2200"/>
              <a:t>类型的事件。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键盘事件监听器</a:t>
            </a:r>
            <a:r>
              <a:rPr lang="en-US" altLang="zh-CN"/>
              <a:t>KeyListener</a:t>
            </a:r>
            <a:endParaRPr lang="zh-CN" altLang="en-US"/>
          </a:p>
        </p:txBody>
      </p:sp>
      <p:sp>
        <p:nvSpPr>
          <p:cNvPr id="6861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void </a:t>
            </a:r>
            <a:r>
              <a:rPr lang="en-US" altLang="zh-CN" b="1">
                <a:hlinkClick r:id="rId2" action="ppaction://hlinkfile"/>
              </a:rPr>
              <a:t>keyPressed</a:t>
            </a:r>
            <a:r>
              <a:rPr lang="en-US" altLang="zh-CN"/>
              <a:t>(</a:t>
            </a:r>
            <a:r>
              <a:rPr lang="en-US" altLang="zh-CN">
                <a:hlinkClick r:id="rId3" action="ppaction://hlinkfile" tooltip="java.awt.event 中的类"/>
              </a:rPr>
              <a:t>KeyEvent</a:t>
            </a:r>
            <a:r>
              <a:rPr lang="en-US" altLang="zh-CN"/>
              <a:t> e) </a:t>
            </a:r>
            <a:br>
              <a:rPr lang="en-US" altLang="zh-CN"/>
            </a:br>
            <a:r>
              <a:rPr lang="en-US" altLang="zh-CN"/>
              <a:t>          </a:t>
            </a:r>
            <a:r>
              <a:rPr lang="zh-CN" altLang="en-US"/>
              <a:t>按下某个键时调用此方法。  </a:t>
            </a:r>
            <a:endParaRPr lang="en-US" altLang="zh-CN"/>
          </a:p>
          <a:p>
            <a:r>
              <a:rPr lang="en-US" altLang="zh-CN"/>
              <a:t>void </a:t>
            </a:r>
            <a:r>
              <a:rPr lang="en-US" altLang="zh-CN" b="1">
                <a:hlinkClick r:id="rId2" action="ppaction://hlinkfile"/>
              </a:rPr>
              <a:t>keyReleased</a:t>
            </a:r>
            <a:r>
              <a:rPr lang="en-US" altLang="zh-CN"/>
              <a:t>(</a:t>
            </a:r>
            <a:r>
              <a:rPr lang="en-US" altLang="zh-CN">
                <a:hlinkClick r:id="rId3" action="ppaction://hlinkfile" tooltip="java.awt.event 中的类"/>
              </a:rPr>
              <a:t>KeyEvent</a:t>
            </a:r>
            <a:r>
              <a:rPr lang="en-US" altLang="zh-CN"/>
              <a:t> e) </a:t>
            </a:r>
            <a:br>
              <a:rPr lang="en-US" altLang="zh-CN"/>
            </a:br>
            <a:r>
              <a:rPr lang="en-US" altLang="zh-CN"/>
              <a:t>          </a:t>
            </a:r>
            <a:r>
              <a:rPr lang="zh-CN" altLang="en-US"/>
              <a:t>释放某个键时调用此方法。  </a:t>
            </a:r>
            <a:endParaRPr lang="en-US" altLang="zh-CN"/>
          </a:p>
          <a:p>
            <a:r>
              <a:rPr lang="en-US" altLang="zh-CN"/>
              <a:t>void </a:t>
            </a:r>
            <a:r>
              <a:rPr lang="en-US" altLang="zh-CN" b="1">
                <a:hlinkClick r:id="rId2" action="ppaction://hlinkfile"/>
              </a:rPr>
              <a:t>keyTyped</a:t>
            </a:r>
            <a:r>
              <a:rPr lang="en-US" altLang="zh-CN"/>
              <a:t>(</a:t>
            </a:r>
            <a:r>
              <a:rPr lang="en-US" altLang="zh-CN">
                <a:hlinkClick r:id="rId3" action="ppaction://hlinkfile" tooltip="java.awt.event 中的类"/>
              </a:rPr>
              <a:t>KeyEvent</a:t>
            </a:r>
            <a:r>
              <a:rPr lang="en-US" altLang="zh-CN"/>
              <a:t> e) </a:t>
            </a:r>
            <a:br>
              <a:rPr lang="en-US" altLang="zh-CN"/>
            </a:br>
            <a:r>
              <a:rPr lang="en-US" altLang="zh-CN"/>
              <a:t>          </a:t>
            </a:r>
            <a:r>
              <a:rPr lang="zh-CN" altLang="en-US"/>
              <a:t>键入某个键时调用此方法。</a:t>
            </a: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A71E26B-D589-4544-9B5E-0063DCFCDE35}" type="slidenum">
              <a:rPr lang="en-US" altLang="zh-CN" sz="120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5B46038-23AE-418A-A77E-94F2D0C2DE2C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178800" cy="35956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100"/>
              <a:t>习题：利用图形界面编写一个简单的文本编辑器，包含一个文本域和一个保存按钮。单击保存按钮将文本域（</a:t>
            </a:r>
            <a:r>
              <a:rPr lang="en-US" altLang="zh-CN" sz="2100"/>
              <a:t>TextArea)</a:t>
            </a:r>
            <a:r>
              <a:rPr lang="zh-CN" altLang="en-US" sz="2100"/>
              <a:t>中的内容保存到一个文本文件</a:t>
            </a:r>
            <a:r>
              <a:rPr lang="en-US" altLang="zh-CN" sz="2100"/>
              <a:t>mytext.txt</a:t>
            </a:r>
            <a:r>
              <a:rPr lang="zh-CN" altLang="en-US" sz="2100"/>
              <a:t>中。</a:t>
            </a:r>
          </a:p>
          <a:p>
            <a:pPr marL="990600" lvl="1" indent="-51911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/>
              <a:t>提示：</a:t>
            </a:r>
          </a:p>
          <a:p>
            <a:pPr marL="990600" lvl="1" indent="-519113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zh-CN" altLang="en-US" sz="2000"/>
              <a:t>使用</a:t>
            </a:r>
            <a:r>
              <a:rPr lang="en-US" altLang="zh-CN" sz="2000"/>
              <a:t>TextArea</a:t>
            </a:r>
            <a:r>
              <a:rPr lang="zh-CN" altLang="en-US" sz="2000"/>
              <a:t>的</a:t>
            </a:r>
            <a:r>
              <a:rPr lang="en-US" altLang="zh-CN" sz="2000"/>
              <a:t>getText()</a:t>
            </a:r>
            <a:r>
              <a:rPr lang="zh-CN" altLang="en-US" sz="2000"/>
              <a:t>方法可以获得文本域中的内容。</a:t>
            </a:r>
          </a:p>
          <a:p>
            <a:pPr marL="990600" lvl="1" indent="-519113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zh-CN" altLang="en-US" sz="2000"/>
              <a:t>使用内部类定义事件监听器，实现事件监听器接口</a:t>
            </a:r>
            <a:r>
              <a:rPr lang="en-US" altLang="zh-CN" sz="2000"/>
              <a:t>ActionListener</a:t>
            </a:r>
            <a:r>
              <a:rPr lang="zh-CN" altLang="en-US" sz="2000"/>
              <a:t>。</a:t>
            </a:r>
          </a:p>
          <a:p>
            <a:pPr marL="990600" lvl="1" indent="-519113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zh-CN" altLang="en-US" sz="2000"/>
              <a:t>可使用</a:t>
            </a:r>
            <a:r>
              <a:rPr lang="en-US" altLang="zh-CN" sz="2000"/>
              <a:t>FileWriter</a:t>
            </a:r>
            <a:r>
              <a:rPr lang="zh-CN" altLang="en-US" sz="2000"/>
              <a:t>的</a:t>
            </a:r>
            <a:r>
              <a:rPr lang="en-US" altLang="zh-CN" sz="2000"/>
              <a:t>Write(String str, int off, int len)</a:t>
            </a:r>
            <a:r>
              <a:rPr lang="zh-CN" altLang="en-US" sz="2000"/>
              <a:t>方法将内容写入文件。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3C47A204-2EB3-4189-B079-20B9A9E845BE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事件处理机制的几个重要概念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16113"/>
            <a:ext cx="8001000" cy="4105275"/>
          </a:xfrm>
        </p:spPr>
        <p:txBody>
          <a:bodyPr/>
          <a:lstStyle/>
          <a:p>
            <a:pPr eaLnBrk="1" hangingPunct="1"/>
            <a:r>
              <a:rPr lang="zh-CN" altLang="en-US"/>
              <a:t>事件处理器（事件处理方法）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  <a:ea typeface="华文行楷" pitchFamily="2" charset="-122"/>
              </a:rPr>
              <a:t>事件处理器</a:t>
            </a:r>
            <a:r>
              <a:rPr lang="zh-CN" altLang="en-US"/>
              <a:t>是一个接收事件对象并进行相应处理的方法。事件处理器包含在一个类中，这个类的对象负责检查事件是否发生，若发生就激活事件处理器进行处理。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2653E0B-D19D-44E0-87E8-24D5F00F33A9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事件处理机制的几个重要概念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44675"/>
            <a:ext cx="8001000" cy="4176713"/>
          </a:xfrm>
        </p:spPr>
        <p:txBody>
          <a:bodyPr/>
          <a:lstStyle/>
          <a:p>
            <a:pPr eaLnBrk="1" hangingPunct="1"/>
            <a:r>
              <a:rPr lang="zh-CN" altLang="en-US" sz="2600"/>
              <a:t>事件监听器类</a:t>
            </a:r>
          </a:p>
          <a:p>
            <a:pPr lvl="1" eaLnBrk="1" hangingPunct="1"/>
            <a:r>
              <a:rPr lang="zh-CN" altLang="en-US" sz="2200"/>
              <a:t>包含事件处理器，并负责检查事件是否发生，若发生就激活事件处理器进行处理的类叫做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事件监听器类</a:t>
            </a:r>
            <a:r>
              <a:rPr lang="zh-CN" altLang="en-US" sz="2200"/>
              <a:t>。其实例就是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事件监听器对象</a:t>
            </a:r>
            <a:r>
              <a:rPr lang="zh-CN" altLang="en-US" sz="2200"/>
              <a:t>。事件监听器类必须实现事件监听器接口或继承事件监听器适配器类。</a:t>
            </a:r>
          </a:p>
          <a:p>
            <a:pPr lvl="1" eaLnBrk="1" hangingPunct="1"/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事件监听器接口</a:t>
            </a:r>
            <a:r>
              <a:rPr lang="zh-CN" altLang="en-US" sz="2200"/>
              <a:t>定义了处理事件必须实现的方法。</a:t>
            </a:r>
            <a:r>
              <a:rPr lang="zh-CN" altLang="en-US" sz="2200">
                <a:solidFill>
                  <a:schemeClr val="accent2"/>
                </a:solidFill>
                <a:ea typeface="华文行楷" pitchFamily="2" charset="-122"/>
              </a:rPr>
              <a:t>事件监听器适配器类</a:t>
            </a:r>
            <a:r>
              <a:rPr lang="zh-CN" altLang="en-US" sz="2200"/>
              <a:t>是对事件监听器接口的简单实现。目的是为了减少编程的工作量。</a:t>
            </a:r>
          </a:p>
          <a:p>
            <a:pPr lvl="1" eaLnBrk="1" hangingPunct="1"/>
            <a:r>
              <a:rPr lang="zh-CN" altLang="en-US" sz="2200"/>
              <a:t>事件监听器接口和事件监听器适配器类也都包含在</a:t>
            </a:r>
            <a:r>
              <a:rPr lang="en-US" altLang="zh-CN" sz="2200"/>
              <a:t>java.awt.event</a:t>
            </a:r>
            <a:r>
              <a:rPr lang="zh-CN" altLang="en-US" sz="2200"/>
              <a:t>和</a:t>
            </a:r>
            <a:r>
              <a:rPr lang="en-US" altLang="zh-CN" sz="2200"/>
              <a:t>javax.swing.event</a:t>
            </a:r>
            <a:r>
              <a:rPr lang="zh-CN" altLang="en-US" sz="2200"/>
              <a:t>包中。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5E00858-0C4F-4BB5-98B8-EB5FD19CD607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事件处理机制的几个重要概念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44675"/>
            <a:ext cx="8001000" cy="4176713"/>
          </a:xfrm>
        </p:spPr>
        <p:txBody>
          <a:bodyPr/>
          <a:lstStyle/>
          <a:p>
            <a:pPr eaLnBrk="1" hangingPunct="1"/>
            <a:r>
              <a:rPr lang="zh-CN" altLang="en-US"/>
              <a:t>注册事件监听器</a:t>
            </a:r>
          </a:p>
          <a:p>
            <a:pPr lvl="1" eaLnBrk="1" hangingPunct="1"/>
            <a:r>
              <a:rPr lang="zh-CN" altLang="en-US"/>
              <a:t>为了能够让事件监听器检查某个组件（事件源）是否发生了某些事件，并且在发生时激活事件处理器进行相应的处理，必须在事件源上</a:t>
            </a:r>
            <a:r>
              <a:rPr lang="zh-CN" altLang="en-US">
                <a:solidFill>
                  <a:schemeClr val="accent2"/>
                </a:solidFill>
                <a:ea typeface="华文行楷" pitchFamily="2" charset="-122"/>
              </a:rPr>
              <a:t>注册事件监听器</a:t>
            </a:r>
            <a:r>
              <a:rPr lang="zh-CN" altLang="en-US"/>
              <a:t>。这是通过使用事件源组件的以下方法来完成的：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addXxxListener</a:t>
            </a:r>
            <a:r>
              <a:rPr lang="zh-CN" altLang="en-US">
                <a:solidFill>
                  <a:schemeClr val="accent2"/>
                </a:solidFill>
              </a:rPr>
              <a:t>（事件监听器对象）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Xxx</a:t>
            </a:r>
            <a:r>
              <a:rPr lang="zh-CN" altLang="en-US"/>
              <a:t>对应相应的事件类。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A2F7372-1771-4195-A9F9-E7DEC2D58324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 sz="3400"/>
              <a:t>事件处理机制</a:t>
            </a:r>
            <a:r>
              <a:rPr lang="en-US" altLang="zh-CN" sz="3400"/>
              <a:t>---</a:t>
            </a:r>
            <a:r>
              <a:rPr lang="zh-CN" altLang="en-US" sz="3400"/>
              <a:t>委托事件处理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755650" y="5516563"/>
            <a:ext cx="1944688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图形界面程序</a:t>
            </a:r>
          </a:p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（一个类）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7164388" y="3502025"/>
            <a:ext cx="1512887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监听器类</a:t>
            </a:r>
          </a:p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（含事件处理器）</a:t>
            </a:r>
          </a:p>
        </p:txBody>
      </p:sp>
      <p:sp>
        <p:nvSpPr>
          <p:cNvPr id="155655" name="Oval 7"/>
          <p:cNvSpPr>
            <a:spLocks noChangeArrowheads="1"/>
          </p:cNvSpPr>
          <p:nvPr/>
        </p:nvSpPr>
        <p:spPr bwMode="auto">
          <a:xfrm>
            <a:off x="4572000" y="4005263"/>
            <a:ext cx="1800225" cy="93662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监听器对象</a:t>
            </a:r>
          </a:p>
          <a:p>
            <a:pPr algn="ctr" eaLnBrk="1" hangingPunct="1"/>
            <a:r>
              <a:rPr kumimoji="1" lang="zh-CN" altLang="en-US" sz="1600">
                <a:latin typeface="Times New Roman" pitchFamily="18" charset="0"/>
              </a:rPr>
              <a:t>（含事件处理器）</a:t>
            </a:r>
          </a:p>
        </p:txBody>
      </p:sp>
      <p:sp>
        <p:nvSpPr>
          <p:cNvPr id="26630" name="AutoShape 8"/>
          <p:cNvSpPr>
            <a:spLocks noChangeArrowheads="1"/>
          </p:cNvSpPr>
          <p:nvPr/>
        </p:nvSpPr>
        <p:spPr bwMode="auto">
          <a:xfrm>
            <a:off x="6445250" y="4078288"/>
            <a:ext cx="719138" cy="647700"/>
          </a:xfrm>
          <a:prstGeom prst="leftArrow">
            <a:avLst>
              <a:gd name="adj1" fmla="val 50000"/>
              <a:gd name="adj2" fmla="val 277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1600">
                <a:latin typeface="Times New Roman" pitchFamily="18" charset="0"/>
              </a:rPr>
              <a:t>实例化</a:t>
            </a:r>
          </a:p>
        </p:txBody>
      </p:sp>
      <p:sp>
        <p:nvSpPr>
          <p:cNvPr id="155657" name="AutoShape 9"/>
          <p:cNvSpPr>
            <a:spLocks noChangeArrowheads="1"/>
          </p:cNvSpPr>
          <p:nvPr/>
        </p:nvSpPr>
        <p:spPr bwMode="auto">
          <a:xfrm>
            <a:off x="2916238" y="4076700"/>
            <a:ext cx="1584325" cy="647700"/>
          </a:xfrm>
          <a:prstGeom prst="leftArrow">
            <a:avLst>
              <a:gd name="adj1" fmla="val 50000"/>
              <a:gd name="adj2" fmla="val 611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注册</a:t>
            </a:r>
          </a:p>
        </p:txBody>
      </p: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116013" y="1989138"/>
            <a:ext cx="792162" cy="1873250"/>
          </a:xfrm>
          <a:prstGeom prst="downArrow">
            <a:avLst>
              <a:gd name="adj1" fmla="val 50000"/>
              <a:gd name="adj2" fmla="val 5911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外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部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动</a:t>
            </a:r>
          </a:p>
          <a:p>
            <a:pPr algn="ctr" eaLnBrk="1" hangingPunct="1"/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作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 rot="5400000">
            <a:off x="4428331" y="3069432"/>
            <a:ext cx="1008063" cy="863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55660" name="Oval 12"/>
          <p:cNvSpPr>
            <a:spLocks noChangeArrowheads="1"/>
          </p:cNvSpPr>
          <p:nvPr/>
        </p:nvSpPr>
        <p:spPr bwMode="auto">
          <a:xfrm>
            <a:off x="3348038" y="2709863"/>
            <a:ext cx="1152525" cy="7921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事件</a:t>
            </a:r>
          </a:p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对象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2339975" y="2924175"/>
            <a:ext cx="1008063" cy="9366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197100" y="1341438"/>
            <a:ext cx="1582738" cy="1152525"/>
          </a:xfrm>
          <a:prstGeom prst="wedgeRectCallout">
            <a:avLst>
              <a:gd name="adj1" fmla="val -26227"/>
              <a:gd name="adj2" fmla="val 1158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产生并传递事件对象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4645025" y="1341438"/>
            <a:ext cx="2952750" cy="1152525"/>
          </a:xfrm>
          <a:prstGeom prst="wedgeRectCallout">
            <a:avLst>
              <a:gd name="adj1" fmla="val -37259"/>
              <a:gd name="adj2" fmla="val 1158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接收事件对象，激活事件处理器，实现预定功能</a:t>
            </a:r>
          </a:p>
        </p:txBody>
      </p:sp>
      <p:sp>
        <p:nvSpPr>
          <p:cNvPr id="155664" name="Oval 16"/>
          <p:cNvSpPr>
            <a:spLocks noChangeArrowheads="1"/>
          </p:cNvSpPr>
          <p:nvPr/>
        </p:nvSpPr>
        <p:spPr bwMode="auto">
          <a:xfrm>
            <a:off x="684213" y="3933825"/>
            <a:ext cx="2087562" cy="10080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latin typeface="Times New Roman" pitchFamily="18" charset="0"/>
              </a:rPr>
              <a:t>事件源</a:t>
            </a:r>
          </a:p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（例如一个按钮）</a:t>
            </a:r>
          </a:p>
        </p:txBody>
      </p:sp>
      <p:sp>
        <p:nvSpPr>
          <p:cNvPr id="26639" name="AutoShape 17"/>
          <p:cNvSpPr>
            <a:spLocks noChangeArrowheads="1"/>
          </p:cNvSpPr>
          <p:nvPr/>
        </p:nvSpPr>
        <p:spPr bwMode="auto">
          <a:xfrm>
            <a:off x="1258888" y="4941888"/>
            <a:ext cx="1009650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含有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nimBg="1"/>
      <p:bldP spid="155657" grpId="0" animBg="1"/>
      <p:bldP spid="155658" grpId="0" animBg="1"/>
      <p:bldP spid="155659" grpId="0" animBg="1"/>
      <p:bldP spid="155660" grpId="0" animBg="1"/>
      <p:bldP spid="155661" grpId="0" animBg="1"/>
      <p:bldP spid="155662" grpId="0" animBg="1"/>
      <p:bldP spid="155663" grpId="0" animBg="1"/>
      <p:bldP spid="1556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0077EC9-A169-4499-B97B-154D32751E5A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/>
              <a:t>事件处理实例：关闭窗口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6725" y="5516563"/>
            <a:ext cx="1944688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400">
                <a:latin typeface="Times New Roman" pitchFamily="18" charset="0"/>
              </a:rPr>
              <a:t>图形界面程序</a:t>
            </a:r>
          </a:p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（</a:t>
            </a:r>
            <a:r>
              <a:rPr kumimoji="1" lang="en-US" altLang="zh-CN" sz="2000">
                <a:latin typeface="Times New Roman" pitchFamily="18" charset="0"/>
              </a:rPr>
              <a:t>TestFrame</a:t>
            </a:r>
            <a:r>
              <a:rPr kumimoji="1" lang="zh-CN" altLang="en-US" sz="2000">
                <a:latin typeface="Times New Roman" pitchFamily="18" charset="0"/>
              </a:rPr>
              <a:t>）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731000" y="3502025"/>
            <a:ext cx="2124075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窗口监听器类</a:t>
            </a:r>
          </a:p>
          <a:p>
            <a:pPr algn="ctr" eaLnBrk="1" hangingPunct="1"/>
            <a:r>
              <a:rPr kumimoji="1" lang="en-US" altLang="zh-CN" sz="2000">
                <a:latin typeface="Times New Roman" pitchFamily="18" charset="0"/>
              </a:rPr>
              <a:t>MyWindowListener</a:t>
            </a:r>
          </a:p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（含关闭窗口</a:t>
            </a:r>
          </a:p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事件处理器）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4138613" y="3789363"/>
            <a:ext cx="1800225" cy="122396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窗口监听器对象</a:t>
            </a:r>
          </a:p>
          <a:p>
            <a:pPr algn="ctr" eaLnBrk="1" hangingPunct="1"/>
            <a:r>
              <a:rPr kumimoji="1" lang="zh-CN" altLang="en-US" sz="1600">
                <a:latin typeface="Times New Roman" pitchFamily="18" charset="0"/>
              </a:rPr>
              <a:t>（含关闭窗口</a:t>
            </a:r>
          </a:p>
          <a:p>
            <a:pPr algn="ctr" eaLnBrk="1" hangingPunct="1"/>
            <a:r>
              <a:rPr kumimoji="1" lang="zh-CN" altLang="en-US" sz="1600">
                <a:latin typeface="Times New Roman" pitchFamily="18" charset="0"/>
              </a:rPr>
              <a:t>事件处理器）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5938838" y="4078288"/>
            <a:ext cx="719137" cy="647700"/>
          </a:xfrm>
          <a:prstGeom prst="leftArrow">
            <a:avLst>
              <a:gd name="adj1" fmla="val 50000"/>
              <a:gd name="adj2" fmla="val 277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1600">
                <a:latin typeface="Times New Roman" pitchFamily="18" charset="0"/>
              </a:rPr>
              <a:t>实例化</a:t>
            </a:r>
          </a:p>
        </p:txBody>
      </p:sp>
      <p:sp>
        <p:nvSpPr>
          <p:cNvPr id="160775" name="AutoShape 7"/>
          <p:cNvSpPr>
            <a:spLocks noChangeArrowheads="1"/>
          </p:cNvSpPr>
          <p:nvPr/>
        </p:nvSpPr>
        <p:spPr bwMode="auto">
          <a:xfrm>
            <a:off x="2482850" y="4076700"/>
            <a:ext cx="1584325" cy="647700"/>
          </a:xfrm>
          <a:prstGeom prst="leftArrow">
            <a:avLst>
              <a:gd name="adj1" fmla="val 50000"/>
              <a:gd name="adj2" fmla="val 611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>
                <a:latin typeface="Times New Roman" pitchFamily="18" charset="0"/>
              </a:rPr>
              <a:t>注册</a:t>
            </a:r>
          </a:p>
        </p:txBody>
      </p:sp>
      <p:sp>
        <p:nvSpPr>
          <p:cNvPr id="160776" name="AutoShape 8"/>
          <p:cNvSpPr>
            <a:spLocks noChangeArrowheads="1"/>
          </p:cNvSpPr>
          <p:nvPr/>
        </p:nvSpPr>
        <p:spPr bwMode="auto">
          <a:xfrm>
            <a:off x="827088" y="1989138"/>
            <a:ext cx="792162" cy="1873250"/>
          </a:xfrm>
          <a:prstGeom prst="downArrow">
            <a:avLst>
              <a:gd name="adj1" fmla="val 50000"/>
              <a:gd name="adj2" fmla="val 5911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单</a:t>
            </a:r>
          </a:p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击</a:t>
            </a:r>
          </a:p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关</a:t>
            </a:r>
          </a:p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闭</a:t>
            </a:r>
          </a:p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按</a:t>
            </a:r>
          </a:p>
          <a:p>
            <a:pPr algn="ctr" eaLnBrk="1" hangingPunct="1"/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</a:rPr>
              <a:t>钮</a:t>
            </a:r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 rot="5400000">
            <a:off x="4139406" y="3069432"/>
            <a:ext cx="1008063" cy="863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160778" name="Oval 10"/>
          <p:cNvSpPr>
            <a:spLocks noChangeArrowheads="1"/>
          </p:cNvSpPr>
          <p:nvPr/>
        </p:nvSpPr>
        <p:spPr bwMode="auto">
          <a:xfrm>
            <a:off x="3059113" y="2709863"/>
            <a:ext cx="1152525" cy="100647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事件</a:t>
            </a:r>
          </a:p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对象</a:t>
            </a:r>
          </a:p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 </a:t>
            </a:r>
            <a:r>
              <a:rPr kumimoji="1" lang="en-US" altLang="zh-CN" sz="2000">
                <a:latin typeface="Times New Roman" pitchFamily="18" charset="0"/>
              </a:rPr>
              <a:t>e</a:t>
            </a:r>
          </a:p>
        </p:txBody>
      </p:sp>
      <p:sp>
        <p:nvSpPr>
          <p:cNvPr id="160779" name="AutoShape 11"/>
          <p:cNvSpPr>
            <a:spLocks noChangeArrowheads="1"/>
          </p:cNvSpPr>
          <p:nvPr/>
        </p:nvSpPr>
        <p:spPr bwMode="auto">
          <a:xfrm>
            <a:off x="2051050" y="2924175"/>
            <a:ext cx="1008063" cy="9366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80" name="AutoShape 12"/>
          <p:cNvSpPr>
            <a:spLocks noChangeArrowheads="1"/>
          </p:cNvSpPr>
          <p:nvPr/>
        </p:nvSpPr>
        <p:spPr bwMode="auto">
          <a:xfrm>
            <a:off x="1908175" y="1341438"/>
            <a:ext cx="1582738" cy="1152525"/>
          </a:xfrm>
          <a:prstGeom prst="wedgeRectCallout">
            <a:avLst>
              <a:gd name="adj1" fmla="val -21616"/>
              <a:gd name="adj2" fmla="val 11583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kumimoji="1" lang="zh-CN" altLang="en-US">
                <a:latin typeface="Times New Roman" pitchFamily="18" charset="0"/>
              </a:rPr>
              <a:t>产生并传递窗口事件对象</a:t>
            </a:r>
          </a:p>
          <a:p>
            <a:pPr eaLnBrk="1" hangingPunct="1"/>
            <a:r>
              <a:rPr kumimoji="1" lang="en-US" altLang="zh-CN">
                <a:latin typeface="Times New Roman" pitchFamily="18" charset="0"/>
              </a:rPr>
              <a:t>WindowEvent</a:t>
            </a:r>
          </a:p>
          <a:p>
            <a:pPr algn="ctr" eaLnBrk="1" hangingPunct="1"/>
            <a:r>
              <a:rPr kumimoji="1" lang="en-US" altLang="zh-CN">
                <a:latin typeface="Times New Roman" pitchFamily="18" charset="0"/>
              </a:rPr>
              <a:t>e</a:t>
            </a:r>
          </a:p>
        </p:txBody>
      </p:sp>
      <p:sp>
        <p:nvSpPr>
          <p:cNvPr id="160781" name="AutoShape 13"/>
          <p:cNvSpPr>
            <a:spLocks noChangeArrowheads="1"/>
          </p:cNvSpPr>
          <p:nvPr/>
        </p:nvSpPr>
        <p:spPr bwMode="auto">
          <a:xfrm>
            <a:off x="4356100" y="1341438"/>
            <a:ext cx="2952750" cy="1152525"/>
          </a:xfrm>
          <a:prstGeom prst="wedgeRectCallout">
            <a:avLst>
              <a:gd name="adj1" fmla="val -16505"/>
              <a:gd name="adj2" fmla="val 1794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kumimoji="1" lang="zh-CN" altLang="en-US">
                <a:latin typeface="Times New Roman" pitchFamily="18" charset="0"/>
              </a:rPr>
              <a:t>接收事件对象</a:t>
            </a:r>
            <a:r>
              <a:rPr kumimoji="1" lang="en-US" altLang="zh-CN">
                <a:latin typeface="Times New Roman" pitchFamily="18" charset="0"/>
              </a:rPr>
              <a:t>e</a:t>
            </a:r>
            <a:r>
              <a:rPr kumimoji="1" lang="zh-CN" altLang="en-US">
                <a:latin typeface="Times New Roman" pitchFamily="18" charset="0"/>
              </a:rPr>
              <a:t>，激活事件处理器，实现关闭窗口功能。</a:t>
            </a:r>
          </a:p>
        </p:txBody>
      </p:sp>
      <p:sp>
        <p:nvSpPr>
          <p:cNvPr id="160782" name="Oval 14"/>
          <p:cNvSpPr>
            <a:spLocks noChangeArrowheads="1"/>
          </p:cNvSpPr>
          <p:nvPr/>
        </p:nvSpPr>
        <p:spPr bwMode="auto">
          <a:xfrm>
            <a:off x="395288" y="3933825"/>
            <a:ext cx="2087562" cy="1008063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>
                <a:latin typeface="Times New Roman" pitchFamily="18" charset="0"/>
              </a:rPr>
              <a:t>事件源</a:t>
            </a:r>
          </a:p>
          <a:p>
            <a:pPr algn="ctr" eaLnBrk="1" hangingPunct="1"/>
            <a:r>
              <a:rPr lang="zh-CN" altLang="en-US">
                <a:latin typeface="Times New Roman" pitchFamily="18" charset="0"/>
              </a:rPr>
              <a:t>窗口对象</a:t>
            </a:r>
            <a:r>
              <a:rPr lang="en-US" altLang="zh-CN">
                <a:latin typeface="Times New Roman" pitchFamily="18" charset="0"/>
              </a:rPr>
              <a:t>fr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969963" y="4941888"/>
            <a:ext cx="1009650" cy="503237"/>
          </a:xfrm>
          <a:prstGeom prst="up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含有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 animBg="1"/>
      <p:bldP spid="160775" grpId="0" animBg="1"/>
      <p:bldP spid="160776" grpId="0" animBg="1"/>
      <p:bldP spid="160777" grpId="0" animBg="1"/>
      <p:bldP spid="160778" grpId="0" animBg="1"/>
      <p:bldP spid="160779" grpId="0" animBg="1"/>
      <p:bldP spid="160780" grpId="0" animBg="1"/>
      <p:bldP spid="160781" grpId="0" animBg="1"/>
      <p:bldP spid="1607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13CCFEFB-ED2A-4540-B630-6809F78CF296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在重复一遍</a:t>
            </a:r>
            <a:r>
              <a:rPr lang="en-US" altLang="zh-CN"/>
              <a:t>GUI</a:t>
            </a:r>
            <a:r>
              <a:rPr lang="zh-CN" altLang="en-US"/>
              <a:t>的设计步骤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建立用户界面</a:t>
            </a:r>
          </a:p>
          <a:p>
            <a:pPr lvl="1" eaLnBrk="1" hangingPunct="1"/>
            <a:r>
              <a:rPr lang="zh-CN" altLang="en-US"/>
              <a:t>设计一个顶层容器对象，如</a:t>
            </a:r>
            <a:r>
              <a:rPr lang="en-US" altLang="zh-CN"/>
              <a:t>JFrame</a:t>
            </a:r>
          </a:p>
          <a:p>
            <a:pPr lvl="1" eaLnBrk="1" hangingPunct="1"/>
            <a:r>
              <a:rPr lang="zh-CN" altLang="en-US"/>
              <a:t>确定布局，增加组件</a:t>
            </a:r>
          </a:p>
          <a:p>
            <a:pPr lvl="1" eaLnBrk="1" hangingPunct="1"/>
            <a:r>
              <a:rPr lang="zh-CN" altLang="en-US"/>
              <a:t>改变组件颜色、字体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  <a:ea typeface="华文行楷" pitchFamily="2" charset="-122"/>
              </a:rPr>
              <a:t>增加事件处理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  <a:ea typeface="华文行楷" pitchFamily="2" charset="-122"/>
              </a:rPr>
              <a:t>编写事件监听器类（内含事件处理方法）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  <a:ea typeface="华文行楷" pitchFamily="2" charset="-122"/>
              </a:rPr>
              <a:t>在事件源上注册事件监听器对象</a:t>
            </a:r>
          </a:p>
          <a:p>
            <a:pPr eaLnBrk="1" hangingPunct="1"/>
            <a:r>
              <a:rPr lang="zh-CN" altLang="en-US"/>
              <a:t>显示用户界面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6336</TotalTime>
  <Words>2781</Words>
  <Application>Microsoft Macintosh PowerPoint</Application>
  <PresentationFormat>全屏显示(4:3)</PresentationFormat>
  <Paragraphs>385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Monotype Sorts</vt:lpstr>
      <vt:lpstr>Times New Roman</vt:lpstr>
      <vt:lpstr>Verdana</vt:lpstr>
      <vt:lpstr>Wingdings</vt:lpstr>
      <vt:lpstr>Profile</vt:lpstr>
      <vt:lpstr>Java事件处理机制</vt:lpstr>
      <vt:lpstr>GUI的设计步骤</vt:lpstr>
      <vt:lpstr>事件处理机制的几个重要概念</vt:lpstr>
      <vt:lpstr>事件处理机制的几个重要概念</vt:lpstr>
      <vt:lpstr>事件处理机制的几个重要概念</vt:lpstr>
      <vt:lpstr>事件处理机制的几个重要概念</vt:lpstr>
      <vt:lpstr>事件处理机制---委托事件处理</vt:lpstr>
      <vt:lpstr>事件处理实例：关闭窗口</vt:lpstr>
      <vt:lpstr>在重复一遍GUI的设计步骤</vt:lpstr>
      <vt:lpstr>监听器类</vt:lpstr>
      <vt:lpstr>图形界面程序-TestFrame.java</vt:lpstr>
      <vt:lpstr>事件处理机制（续）</vt:lpstr>
      <vt:lpstr>事件监听器类的编写要点</vt:lpstr>
      <vt:lpstr>事件监听器类实例</vt:lpstr>
      <vt:lpstr>使用事件监听器类</vt:lpstr>
      <vt:lpstr>事件处理的编程方法总结</vt:lpstr>
      <vt:lpstr>图形用户界面编程技巧</vt:lpstr>
      <vt:lpstr>监听器适配器类</vt:lpstr>
      <vt:lpstr>PowerPoint 演示文稿</vt:lpstr>
      <vt:lpstr>PowerPoint 演示文稿</vt:lpstr>
      <vt:lpstr>实例</vt:lpstr>
      <vt:lpstr>实例</vt:lpstr>
      <vt:lpstr>使用内部类进行事件处理（有名内部类）</vt:lpstr>
      <vt:lpstr>使用内部类进行事件处理（匿名类）</vt:lpstr>
      <vt:lpstr>鼠标事件处理</vt:lpstr>
      <vt:lpstr>鼠标事件类MouseEvent的主要方法</vt:lpstr>
      <vt:lpstr>鼠标事件监听器接口MouseListener</vt:lpstr>
      <vt:lpstr>示例：ComplexListener</vt:lpstr>
      <vt:lpstr>键盘事件KeyEvent的主要方法</vt:lpstr>
      <vt:lpstr>键盘事件监听器KeyListener</vt:lpstr>
      <vt:lpstr>习题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Office User</cp:lastModifiedBy>
  <cp:revision>286</cp:revision>
  <dcterms:created xsi:type="dcterms:W3CDTF">2001-03-12T13:05:17Z</dcterms:created>
  <dcterms:modified xsi:type="dcterms:W3CDTF">2023-05-23T01:01:51Z</dcterms:modified>
</cp:coreProperties>
</file>