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2"/>
  </p:notesMasterIdLst>
  <p:sldIdLst>
    <p:sldId id="351" r:id="rId2"/>
    <p:sldId id="340" r:id="rId3"/>
    <p:sldId id="320" r:id="rId4"/>
    <p:sldId id="338" r:id="rId5"/>
    <p:sldId id="339" r:id="rId6"/>
    <p:sldId id="305" r:id="rId7"/>
    <p:sldId id="314" r:id="rId8"/>
    <p:sldId id="348" r:id="rId9"/>
    <p:sldId id="349" r:id="rId10"/>
    <p:sldId id="350" r:id="rId11"/>
    <p:sldId id="341" r:id="rId12"/>
    <p:sldId id="342" r:id="rId13"/>
    <p:sldId id="343" r:id="rId14"/>
    <p:sldId id="346" r:id="rId15"/>
    <p:sldId id="344" r:id="rId16"/>
    <p:sldId id="345" r:id="rId17"/>
    <p:sldId id="347" r:id="rId18"/>
    <p:sldId id="352" r:id="rId19"/>
    <p:sldId id="353" r:id="rId20"/>
    <p:sldId id="336" r:id="rId2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/>
    <p:restoredTop sz="94683"/>
  </p:normalViewPr>
  <p:slideViewPr>
    <p:cSldViewPr>
      <p:cViewPr varScale="1">
        <p:scale>
          <a:sx n="123" d="100"/>
          <a:sy n="123" d="100"/>
        </p:scale>
        <p:origin x="125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186" y="226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C5168876-5CC2-4EE5-B134-A1450B81F6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52606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CC5E9FC6-DAF9-40D8-9509-0515FBACA270}" type="slidenum">
              <a:rPr lang="en-US" altLang="zh-CN">
                <a:latin typeface="Times New Roman" pitchFamily="18" charset="0"/>
              </a:rPr>
              <a:pPr/>
              <a:t>1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A5C45D3A-F142-43DF-9FFA-A96C6EC4F7B6}" type="slidenum">
              <a:rPr lang="en-US" altLang="zh-CN">
                <a:latin typeface="Times New Roman" pitchFamily="18" charset="0"/>
              </a:rPr>
              <a:pPr/>
              <a:t>10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24CD20A5-9F95-4E27-93AD-FFD3D2B67D40}" type="slidenum">
              <a:rPr lang="en-US" altLang="zh-CN">
                <a:latin typeface="Times New Roman" pitchFamily="18" charset="0"/>
              </a:rPr>
              <a:pPr/>
              <a:t>11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2977C11D-1F74-4F9A-A5D9-C16EE17DA660}" type="slidenum">
              <a:rPr lang="en-US" altLang="zh-CN">
                <a:latin typeface="Times New Roman" pitchFamily="18" charset="0"/>
              </a:rPr>
              <a:pPr/>
              <a:t>12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10EAA45B-329F-4C54-BBF0-08ECE0BD5641}" type="slidenum">
              <a:rPr lang="en-US" altLang="zh-CN">
                <a:latin typeface="Times New Roman" pitchFamily="18" charset="0"/>
              </a:rPr>
              <a:pPr/>
              <a:t>13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61BEC2BB-2D33-4986-9C00-5131E09897D3}" type="slidenum">
              <a:rPr lang="en-US" altLang="zh-CN">
                <a:latin typeface="Times New Roman" pitchFamily="18" charset="0"/>
              </a:rPr>
              <a:pPr/>
              <a:t>14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5C3B7595-C25C-42DB-B1A7-D85D4B84268C}" type="slidenum">
              <a:rPr lang="en-US" altLang="zh-CN">
                <a:latin typeface="Times New Roman" pitchFamily="18" charset="0"/>
              </a:rPr>
              <a:pPr/>
              <a:t>15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4DA3BCCF-B134-4549-946F-6E7F971A112B}" type="slidenum">
              <a:rPr lang="en-US" altLang="zh-CN">
                <a:latin typeface="Times New Roman" pitchFamily="18" charset="0"/>
              </a:rPr>
              <a:pPr/>
              <a:t>16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AFA6C7DA-7B43-4F89-BAFB-0BDFBE3DE4F7}" type="slidenum">
              <a:rPr lang="en-US" altLang="zh-CN">
                <a:latin typeface="Times New Roman" pitchFamily="18" charset="0"/>
              </a:rPr>
              <a:pPr/>
              <a:t>17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10F15E45-3C4A-4D5E-9B88-12FCF366226D}" type="slidenum">
              <a:rPr lang="en-US" altLang="zh-CN">
                <a:latin typeface="Times New Roman" pitchFamily="18" charset="0"/>
              </a:rPr>
              <a:pPr/>
              <a:t>20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8EED8AC4-B50A-42E8-9515-35A996725B99}" type="slidenum">
              <a:rPr lang="en-US" altLang="zh-CN">
                <a:latin typeface="Times New Roman" pitchFamily="18" charset="0"/>
              </a:rPr>
              <a:pPr/>
              <a:t>2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732461B3-0F1F-4841-B4A4-BFF3399C4C1E}" type="slidenum">
              <a:rPr lang="en-US" altLang="zh-CN">
                <a:latin typeface="Times New Roman" pitchFamily="18" charset="0"/>
              </a:rPr>
              <a:pPr/>
              <a:t>3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7794FBA8-F726-4B95-82A1-09966A2AA0F6}" type="slidenum">
              <a:rPr lang="en-US" altLang="zh-CN">
                <a:latin typeface="Times New Roman" pitchFamily="18" charset="0"/>
              </a:rPr>
              <a:pPr/>
              <a:t>4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0FD2FA98-E433-42A3-95EA-7EB8DAD7D23D}" type="slidenum">
              <a:rPr lang="en-US" altLang="zh-CN">
                <a:latin typeface="Times New Roman" pitchFamily="18" charset="0"/>
              </a:rPr>
              <a:pPr/>
              <a:t>5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1573A0D9-4F90-4AAF-8CD2-BCC26119992D}" type="slidenum">
              <a:rPr lang="en-US" altLang="zh-CN">
                <a:latin typeface="Times New Roman" pitchFamily="18" charset="0"/>
              </a:rPr>
              <a:pPr/>
              <a:t>6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F1B0B5AA-8D89-4E8D-B238-B272F3B534B5}" type="slidenum">
              <a:rPr lang="en-US" altLang="zh-CN">
                <a:latin typeface="Times New Roman" pitchFamily="18" charset="0"/>
              </a:rPr>
              <a:pPr/>
              <a:t>7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4AE9D62C-2BA1-45D4-B5C2-1502944AC8D2}" type="slidenum">
              <a:rPr lang="en-US" altLang="zh-CN">
                <a:latin typeface="Times New Roman" pitchFamily="18" charset="0"/>
              </a:rPr>
              <a:pPr/>
              <a:t>8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9C9303FD-FBDC-426B-AF4E-153198E4E3AA}" type="slidenum">
              <a:rPr lang="en-US" altLang="zh-CN">
                <a:latin typeface="Times New Roman" pitchFamily="18" charset="0"/>
              </a:rPr>
              <a:pPr/>
              <a:t>9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29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B8E4E9-C50B-410E-898C-AA82D32CFC9A}" type="datetime1">
              <a:rPr lang="zh-CN" altLang="en-US"/>
              <a:pPr>
                <a:defRPr/>
              </a:pPr>
              <a:t>2023/5/22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566B7FC-E962-4911-BBB4-49A3DCBC82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911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251457-9EF2-471D-A333-1C7D0C2B4C09}" type="datetime1">
              <a:rPr lang="zh-CN" altLang="en-US"/>
              <a:pPr>
                <a:defRPr/>
              </a:pPr>
              <a:t>2023/5/22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8C99D9-2FD3-4EE3-8F7C-E0102AB062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2625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F3B6DB-40E0-4CF5-A901-CB70DE71C1BA}" type="datetime1">
              <a:rPr lang="zh-CN" altLang="en-US"/>
              <a:pPr>
                <a:defRPr/>
              </a:pPr>
              <a:t>2023/5/22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3D769E-7F68-4475-9310-5629A9979D6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4161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4" name="Picture 9" descr="softwareColle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276975"/>
            <a:ext cx="571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484313"/>
            <a:ext cx="649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7596188" y="6381750"/>
            <a:ext cx="1152525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/>
              <a:t>2023</a:t>
            </a:r>
            <a:r>
              <a:rPr lang="zh-CN" altLang="en-US" dirty="0"/>
              <a:t>年</a:t>
            </a:r>
          </a:p>
        </p:txBody>
      </p:sp>
      <p:sp>
        <p:nvSpPr>
          <p:cNvPr id="7" name="Text Box 14"/>
          <p:cNvSpPr txBox="1">
            <a:spLocks noChangeArrowheads="1"/>
          </p:cNvSpPr>
          <p:nvPr userDrawn="1"/>
        </p:nvSpPr>
        <p:spPr bwMode="auto">
          <a:xfrm>
            <a:off x="1331913" y="6375400"/>
            <a:ext cx="295275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/>
              <a:t>浙江工业大学计算机学院</a:t>
            </a:r>
          </a:p>
        </p:txBody>
      </p:sp>
      <p:sp>
        <p:nvSpPr>
          <p:cNvPr id="8" name="Text Box 15"/>
          <p:cNvSpPr txBox="1">
            <a:spLocks noChangeArrowheads="1"/>
          </p:cNvSpPr>
          <p:nvPr userDrawn="1"/>
        </p:nvSpPr>
        <p:spPr bwMode="auto">
          <a:xfrm>
            <a:off x="1403350" y="1525588"/>
            <a:ext cx="6985000" cy="8239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4800" dirty="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面向对象</a:t>
            </a:r>
            <a:r>
              <a:rPr lang="en-US" altLang="zh-CN" sz="4800" dirty="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Java</a:t>
            </a:r>
            <a:r>
              <a:rPr lang="zh-CN" altLang="en-US" sz="4800" dirty="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编程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2852738"/>
            <a:ext cx="4535487" cy="2663825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本讲主题</a:t>
            </a:r>
          </a:p>
        </p:txBody>
      </p:sp>
    </p:spTree>
    <p:extLst>
      <p:ext uri="{BB962C8B-B14F-4D97-AF65-F5344CB8AC3E}">
        <p14:creationId xmlns:p14="http://schemas.microsoft.com/office/powerpoint/2010/main" val="3769741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999595-3D36-426B-B072-20F8EE53C81D}" type="datetime1">
              <a:rPr lang="zh-CN" altLang="en-US"/>
              <a:pPr>
                <a:defRPr/>
              </a:pPr>
              <a:t>2023/5/22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D66C52-503E-455C-90D0-8A59ED7525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6783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45E9C5-9A76-451C-A097-82B411AF9025}" type="datetime1">
              <a:rPr lang="zh-CN" altLang="en-US"/>
              <a:pPr>
                <a:defRPr/>
              </a:pPr>
              <a:t>2023/5/22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EB7E-A00D-4E5E-BAE9-6BE178FE59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7408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A3C9D7-0D61-4D67-A3F9-88342B44F3CE}" type="datetime1">
              <a:rPr lang="zh-CN" altLang="en-US"/>
              <a:pPr>
                <a:defRPr/>
              </a:pPr>
              <a:t>2023/5/22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DEAB2C-4C18-4396-96C8-30B1B36C45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6022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DAFCE6-8CB0-4C0C-87AB-7EB807979156}" type="datetime1">
              <a:rPr lang="zh-CN" altLang="en-US"/>
              <a:pPr>
                <a:defRPr/>
              </a:pPr>
              <a:t>2023/5/22</a:t>
            </a:fld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92E1A0-2BD1-42B0-809D-D08C5BA538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1298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D7D41A-5F88-4F18-B6D9-3811CF05154A}" type="datetime1">
              <a:rPr lang="zh-CN" altLang="en-US"/>
              <a:pPr>
                <a:defRPr/>
              </a:pPr>
              <a:t>2023/5/22</a:t>
            </a:fld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092829-5E38-47BD-8859-5959322141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602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F3995F-88C8-47E4-914B-C57FA3D8E204}" type="datetime1">
              <a:rPr lang="zh-CN" altLang="en-US"/>
              <a:pPr>
                <a:defRPr/>
              </a:pPr>
              <a:t>2023/5/22</a:t>
            </a:fld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BF3B33-202B-44CC-B0AE-17D8E9AD656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8672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6050EC-305F-4BE8-B32D-DDC4EDEB9B0F}" type="datetime1">
              <a:rPr lang="zh-CN" altLang="en-US"/>
              <a:pPr>
                <a:defRPr/>
              </a:pPr>
              <a:t>2023/5/22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829E3A-419C-4D71-82B8-6683C43930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3100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522150-8556-4660-AF94-817BCB498E62}" type="datetime1">
              <a:rPr lang="zh-CN" altLang="en-US"/>
              <a:pPr>
                <a:defRPr/>
              </a:pPr>
              <a:t>2023/5/22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955BA8-440D-4B44-A8A9-23BC615EEFC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2603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191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fld id="{12F04A04-27B2-467E-AA50-4E6CA99D4D89}" type="datetime1">
              <a:rPr lang="zh-CN" altLang="en-US"/>
              <a:pPr>
                <a:defRPr/>
              </a:pPr>
              <a:t>2023/5/22</a:t>
            </a:fld>
            <a:endParaRPr lang="en-US" altLang="zh-CN"/>
          </a:p>
        </p:txBody>
      </p:sp>
      <p:sp>
        <p:nvSpPr>
          <p:cNvPr id="2519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Verdana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19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A5875FE0-3E27-48AA-A288-9EC20CE14F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9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宋体" pitchFamily="2" charset="-122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宋体" pitchFamily="2" charset="-122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宋体" pitchFamily="2" charset="-122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宋体" pitchFamily="2" charset="-122"/>
          <a:cs typeface="宋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kumimoji="1" sz="3000">
          <a:solidFill>
            <a:schemeClr val="tx1"/>
          </a:solidFill>
          <a:latin typeface="+mn-lt"/>
          <a:ea typeface="+mn-ea"/>
          <a:cs typeface="宋体" charset="0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kumimoji="1"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kumimoji="1"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95513" y="3357563"/>
            <a:ext cx="4679950" cy="504825"/>
          </a:xfrm>
        </p:spPr>
        <p:txBody>
          <a:bodyPr/>
          <a:lstStyle/>
          <a:p>
            <a:pPr eaLnBrk="1" hangingPunct="1"/>
            <a:r>
              <a:rPr kumimoji="0" lang="zh-CN" altLang="en-US"/>
              <a:t>本讲主题</a:t>
            </a:r>
            <a:r>
              <a:rPr kumimoji="0" lang="en-US" altLang="zh-CN"/>
              <a:t>:</a:t>
            </a:r>
            <a:r>
              <a:rPr kumimoji="0" lang="zh-CN" altLang="en-US"/>
              <a:t>文件对话框与菜单</a:t>
            </a:r>
            <a:endParaRPr kumimoji="0" lang="en-US" altLang="zh-CN"/>
          </a:p>
          <a:p>
            <a:pPr algn="ctr" eaLnBrk="1" hangingPunct="1">
              <a:lnSpc>
                <a:spcPct val="90000"/>
              </a:lnSpc>
            </a:pPr>
            <a:endParaRPr kumimoji="0"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E21A4922-D2A3-4A3C-B8ED-31B06B957E2F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CN"/>
              <a:t>JMenuItem</a:t>
            </a:r>
            <a:r>
              <a:rPr kumimoji="0" lang="zh-CN" altLang="en-US"/>
              <a:t>类的常用方法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kumimoji="0" lang="zh-CN" altLang="en-US" sz="1900"/>
              <a:t>创建一个菜单项</a:t>
            </a:r>
          </a:p>
          <a:p>
            <a:pPr lvl="1" eaLnBrk="1" hangingPunct="1">
              <a:lnSpc>
                <a:spcPct val="80000"/>
              </a:lnSpc>
            </a:pPr>
            <a:r>
              <a:rPr kumimoji="0" lang="en-US" altLang="zh-CN" sz="1700"/>
              <a:t>JMenuItem(String label) </a:t>
            </a:r>
          </a:p>
          <a:p>
            <a:pPr eaLnBrk="1" hangingPunct="1">
              <a:lnSpc>
                <a:spcPct val="80000"/>
              </a:lnSpc>
            </a:pPr>
            <a:r>
              <a:rPr kumimoji="0" lang="zh-CN" altLang="en-US" sz="1900"/>
              <a:t>创建一个菜单项</a:t>
            </a:r>
            <a:r>
              <a:rPr kumimoji="0" lang="en-US" altLang="zh-CN" sz="1900"/>
              <a:t>,</a:t>
            </a:r>
            <a:r>
              <a:rPr kumimoji="0" lang="zh-CN" altLang="en-US" sz="1900"/>
              <a:t>并指定图标</a:t>
            </a:r>
          </a:p>
          <a:p>
            <a:pPr lvl="1" eaLnBrk="1" hangingPunct="1">
              <a:lnSpc>
                <a:spcPct val="80000"/>
              </a:lnSpc>
            </a:pPr>
            <a:r>
              <a:rPr kumimoji="0" lang="en-US" altLang="zh-CN" sz="1700"/>
              <a:t>JMenuItem(String label,Icon icon)</a:t>
            </a:r>
          </a:p>
          <a:p>
            <a:pPr eaLnBrk="1" hangingPunct="1">
              <a:lnSpc>
                <a:spcPct val="80000"/>
              </a:lnSpc>
            </a:pPr>
            <a:r>
              <a:rPr kumimoji="0" lang="zh-CN" altLang="en-US" sz="1900"/>
              <a:t>设置与该菜单项相关的快捷键</a:t>
            </a:r>
          </a:p>
          <a:p>
            <a:pPr lvl="1" eaLnBrk="1" hangingPunct="1">
              <a:lnSpc>
                <a:spcPct val="80000"/>
              </a:lnSpc>
            </a:pPr>
            <a:r>
              <a:rPr kumimoji="0" lang="en-US" altLang="zh-CN" sz="1700"/>
              <a:t>setAccelerator(KeyStroke keyStroke)</a:t>
            </a:r>
          </a:p>
          <a:p>
            <a:pPr eaLnBrk="1" hangingPunct="1">
              <a:lnSpc>
                <a:spcPct val="80000"/>
              </a:lnSpc>
            </a:pPr>
            <a:r>
              <a:rPr kumimoji="0" lang="en-US" altLang="zh-CN" sz="1900"/>
              <a:t>KeyStroke</a:t>
            </a:r>
            <a:r>
              <a:rPr kumimoji="0" lang="zh-CN" altLang="en-US" sz="1900"/>
              <a:t>用相关的静态方法</a:t>
            </a:r>
            <a:r>
              <a:rPr kumimoji="0" lang="en-US" altLang="zh-CN" sz="1900"/>
              <a:t>getKeyStroke</a:t>
            </a:r>
            <a:r>
              <a:rPr kumimoji="0" lang="zh-CN" altLang="en-US" sz="1900"/>
              <a:t>（）指定快捷键：</a:t>
            </a:r>
          </a:p>
          <a:p>
            <a:pPr lvl="1" eaLnBrk="1" hangingPunct="1">
              <a:lnSpc>
                <a:spcPct val="80000"/>
              </a:lnSpc>
            </a:pPr>
            <a:r>
              <a:rPr kumimoji="0" lang="en-US" altLang="zh-CN" sz="1700"/>
              <a:t>static</a:t>
            </a:r>
            <a:r>
              <a:rPr kumimoji="0" lang="en-US" altLang="zh-CN" sz="1700">
                <a:latin typeface="Arial" charset="0"/>
              </a:rPr>
              <a:t> </a:t>
            </a:r>
            <a:r>
              <a:rPr kumimoji="0" lang="en-US" altLang="zh-CN" sz="1700"/>
              <a:t>KeyStroke getKeyStroke(char</a:t>
            </a:r>
            <a:r>
              <a:rPr kumimoji="0" lang="en-US" altLang="zh-CN" sz="1700">
                <a:latin typeface="Arial" charset="0"/>
              </a:rPr>
              <a:t> </a:t>
            </a:r>
            <a:r>
              <a:rPr kumimoji="0" lang="en-US" altLang="zh-CN" sz="1700"/>
              <a:t>keyChar) </a:t>
            </a:r>
          </a:p>
          <a:p>
            <a:pPr lvl="1" eaLnBrk="1" hangingPunct="1">
              <a:lnSpc>
                <a:spcPct val="80000"/>
              </a:lnSpc>
            </a:pPr>
            <a:r>
              <a:rPr kumimoji="0" lang="en-US" altLang="zh-CN" sz="1700"/>
              <a:t>static KeyStroke getKeyStroke(Character keyChar, int modifiers)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0" lang="en-US" altLang="zh-CN" sz="1700"/>
              <a:t>The modifiers </a:t>
            </a:r>
            <a:r>
              <a:rPr kumimoji="0" lang="zh-CN" altLang="en-US" sz="1700"/>
              <a:t>包含以下取值或其组合</a:t>
            </a:r>
            <a:r>
              <a:rPr kumimoji="0" lang="en-US" altLang="zh-CN" sz="1700"/>
              <a:t>: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0" lang="en-US" altLang="zh-CN" sz="1700"/>
              <a:t>java.awt.event.InputEvent.SHIFT_MASK (1)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0" lang="en-US" altLang="zh-CN" sz="1700"/>
              <a:t>java.awt.event.InputEvent.CTRL_MASK (2)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0" lang="en-US" altLang="zh-CN" sz="1700"/>
              <a:t>java.awt.event.InputEvent.META_MASK (4)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0" lang="en-US" altLang="zh-CN" sz="1700"/>
              <a:t>java.awt.event.InputEvent.ALT_MASK (8)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BC53E07F-604B-4E65-B101-338E17838788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zh-CN" altLang="en-US"/>
              <a:t>创建菜单的步骤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0" lang="zh-CN" altLang="en-US"/>
              <a:t>创建一个</a:t>
            </a:r>
            <a:r>
              <a:rPr kumimoji="0" lang="en-US" altLang="zh-CN"/>
              <a:t>JMenuBar</a:t>
            </a:r>
            <a:r>
              <a:rPr kumimoji="0" lang="zh-CN" altLang="en-US"/>
              <a:t>对象</a:t>
            </a:r>
          </a:p>
          <a:p>
            <a:pPr eaLnBrk="1" hangingPunct="1"/>
            <a:r>
              <a:rPr kumimoji="0" lang="zh-CN" altLang="en-US"/>
              <a:t>创建各</a:t>
            </a:r>
            <a:r>
              <a:rPr kumimoji="0" lang="en-US" altLang="zh-CN"/>
              <a:t>JMenu</a:t>
            </a:r>
            <a:r>
              <a:rPr kumimoji="0" lang="zh-CN" altLang="en-US"/>
              <a:t>对象，用</a:t>
            </a:r>
            <a:r>
              <a:rPr kumimoji="0" lang="en-US" altLang="zh-CN"/>
              <a:t>add()</a:t>
            </a:r>
            <a:r>
              <a:rPr kumimoji="0" lang="zh-CN" altLang="en-US"/>
              <a:t>方法添加到</a:t>
            </a:r>
            <a:r>
              <a:rPr kumimoji="0" lang="en-US" altLang="zh-CN"/>
              <a:t>JMenuBar</a:t>
            </a:r>
            <a:r>
              <a:rPr kumimoji="0" lang="zh-CN" altLang="en-US"/>
              <a:t>对象中去。</a:t>
            </a:r>
          </a:p>
          <a:p>
            <a:pPr eaLnBrk="1" hangingPunct="1"/>
            <a:r>
              <a:rPr kumimoji="0" lang="zh-CN" altLang="en-US"/>
              <a:t>创建各</a:t>
            </a:r>
            <a:r>
              <a:rPr kumimoji="0" lang="en-US" altLang="zh-CN"/>
              <a:t>JMenuItem</a:t>
            </a:r>
            <a:r>
              <a:rPr kumimoji="0" lang="zh-CN" altLang="en-US"/>
              <a:t>对象，并注册相应的</a:t>
            </a:r>
            <a:r>
              <a:rPr kumimoji="0" lang="en-US" altLang="zh-CN"/>
              <a:t>ActionListener</a:t>
            </a:r>
            <a:r>
              <a:rPr kumimoji="0" lang="zh-CN" altLang="en-US"/>
              <a:t>，然后用</a:t>
            </a:r>
            <a:r>
              <a:rPr kumimoji="0" lang="en-US" altLang="zh-CN"/>
              <a:t>add()</a:t>
            </a:r>
            <a:r>
              <a:rPr kumimoji="0" lang="zh-CN" altLang="en-US"/>
              <a:t>方法加入到相应的菜单中。</a:t>
            </a:r>
          </a:p>
          <a:p>
            <a:pPr eaLnBrk="1" hangingPunct="1"/>
            <a:r>
              <a:rPr kumimoji="0" lang="zh-CN" altLang="en-US"/>
              <a:t>用</a:t>
            </a:r>
            <a:r>
              <a:rPr kumimoji="0" lang="en-US" altLang="zh-CN"/>
              <a:t>setJMenuBar()</a:t>
            </a:r>
            <a:r>
              <a:rPr kumimoji="0" lang="zh-CN" altLang="en-US"/>
              <a:t>方法将菜单加到</a:t>
            </a:r>
            <a:r>
              <a:rPr kumimoji="0" lang="en-US" altLang="zh-CN"/>
              <a:t>JFrame</a:t>
            </a:r>
            <a:r>
              <a:rPr kumimoji="0" lang="zh-CN" altLang="en-US"/>
              <a:t>对象。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9EF500DB-9350-4911-B6BA-07ABFCFB7F49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773238"/>
            <a:ext cx="7772400" cy="1871662"/>
          </a:xfrm>
        </p:spPr>
        <p:txBody>
          <a:bodyPr/>
          <a:lstStyle/>
          <a:p>
            <a:pPr eaLnBrk="1" hangingPunct="1"/>
            <a:r>
              <a:rPr kumimoji="0" lang="zh-CN" altLang="en-US"/>
              <a:t>菜单程序举例</a:t>
            </a:r>
            <a:br>
              <a:rPr kumimoji="0" lang="zh-CN" altLang="en-US"/>
            </a:br>
            <a:r>
              <a:rPr kumimoji="0" lang="zh-CN" altLang="en-US"/>
              <a:t>             文本编辑器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DD01EBD9-AD33-483A-8EFC-459D56875AB1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260350"/>
            <a:ext cx="8964612" cy="6408738"/>
          </a:xfrm>
          <a:solidFill>
            <a:srgbClr val="FFFF66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0" lang="en-US" altLang="zh-CN" sz="1900" dirty="0"/>
              <a:t>import </a:t>
            </a:r>
            <a:r>
              <a:rPr kumimoji="0" lang="en-US" altLang="zh-CN" sz="1900" dirty="0" err="1"/>
              <a:t>java.awt.event</a:t>
            </a:r>
            <a:r>
              <a:rPr kumimoji="0" lang="en-US" altLang="zh-CN" sz="1900" dirty="0"/>
              <a:t>.*;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0" lang="en-US" altLang="zh-CN" sz="1900" dirty="0"/>
              <a:t>import </a:t>
            </a:r>
            <a:r>
              <a:rPr kumimoji="0" lang="en-US" altLang="zh-CN" sz="1900" dirty="0" err="1"/>
              <a:t>java.awt</a:t>
            </a:r>
            <a:r>
              <a:rPr kumimoji="0" lang="en-US" altLang="zh-CN" sz="1900" dirty="0"/>
              <a:t>.*;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0" lang="en-US" altLang="zh-CN" sz="1900" dirty="0"/>
              <a:t>import java.io.*;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0" lang="en-US" altLang="zh-CN" sz="1900" dirty="0"/>
              <a:t>public class </a:t>
            </a:r>
            <a:r>
              <a:rPr kumimoji="0" lang="en-US" altLang="zh-CN" sz="1900" dirty="0" err="1">
                <a:solidFill>
                  <a:srgbClr val="FF3300"/>
                </a:solidFill>
              </a:rPr>
              <a:t>MenuWindow</a:t>
            </a:r>
            <a:r>
              <a:rPr kumimoji="0" lang="en-US" altLang="zh-CN" sz="1900" dirty="0"/>
              <a:t> extends Frame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0" lang="en-US" altLang="zh-CN" sz="1900" dirty="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0" lang="en-US" altLang="zh-CN" sz="1900" dirty="0"/>
              <a:t>	public </a:t>
            </a:r>
            <a:r>
              <a:rPr kumimoji="0" lang="en-US" altLang="zh-CN" sz="1900" dirty="0" err="1"/>
              <a:t>TextArea</a:t>
            </a:r>
            <a:r>
              <a:rPr kumimoji="0" lang="en-US" altLang="zh-CN" sz="1900" dirty="0"/>
              <a:t> </a:t>
            </a:r>
            <a:r>
              <a:rPr kumimoji="0" lang="en-US" altLang="zh-CN" sz="1900" dirty="0" err="1"/>
              <a:t>textArea</a:t>
            </a:r>
            <a:r>
              <a:rPr kumimoji="0" lang="en-US" altLang="zh-CN" sz="1900" dirty="0"/>
              <a:t>=new </a:t>
            </a:r>
            <a:r>
              <a:rPr kumimoji="0" lang="en-US" altLang="zh-CN" sz="1900" dirty="0" err="1"/>
              <a:t>TextArea</a:t>
            </a:r>
            <a:r>
              <a:rPr kumimoji="0" lang="en-US" altLang="zh-CN" sz="1900" dirty="0"/>
              <a:t>(10,80);//</a:t>
            </a:r>
            <a:r>
              <a:rPr kumimoji="0" lang="zh-CN" altLang="en-US" sz="1900" dirty="0"/>
              <a:t>文本编辑区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0" lang="zh-CN" altLang="en-US" sz="1900" dirty="0"/>
              <a:t>	</a:t>
            </a:r>
            <a:r>
              <a:rPr kumimoji="0" lang="en-US" altLang="zh-CN" sz="1900" dirty="0"/>
              <a:t>public String </a:t>
            </a:r>
            <a:r>
              <a:rPr kumimoji="0" lang="en-US" altLang="zh-CN" sz="1900" dirty="0" err="1"/>
              <a:t>fileName</a:t>
            </a:r>
            <a:r>
              <a:rPr kumimoji="0" lang="en-US" altLang="zh-CN" sz="1900" dirty="0"/>
              <a:t>=</a:t>
            </a:r>
            <a:r>
              <a:rPr kumimoji="0" lang="en-US" altLang="zh-CN" sz="1900" dirty="0">
                <a:latin typeface="Arial" charset="0"/>
              </a:rPr>
              <a:t>“</a:t>
            </a:r>
            <a:r>
              <a:rPr kumimoji="0" lang="zh-CN" altLang="en-US" sz="1900" dirty="0"/>
              <a:t>新文件</a:t>
            </a:r>
            <a:r>
              <a:rPr kumimoji="0" lang="en-US" altLang="zh-CN" sz="1900" dirty="0"/>
              <a:t>.txt</a:t>
            </a:r>
            <a:r>
              <a:rPr kumimoji="0" lang="en-US" altLang="zh-CN" sz="1900" dirty="0">
                <a:latin typeface="Arial" charset="0"/>
              </a:rPr>
              <a:t>”</a:t>
            </a:r>
            <a:r>
              <a:rPr kumimoji="0" lang="en-US" altLang="zh-CN" sz="1900" dirty="0"/>
              <a:t>; //</a:t>
            </a:r>
            <a:r>
              <a:rPr kumimoji="0" lang="zh-CN" altLang="en-US" sz="1900" dirty="0"/>
              <a:t>文本文件名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0" lang="zh-CN" altLang="en-US" sz="1900" dirty="0"/>
              <a:t>	</a:t>
            </a:r>
            <a:r>
              <a:rPr kumimoji="0" lang="en-US" altLang="zh-CN" sz="1900" dirty="0"/>
              <a:t>public </a:t>
            </a:r>
            <a:r>
              <a:rPr kumimoji="0" lang="en-US" altLang="zh-CN" sz="1900" dirty="0" err="1"/>
              <a:t>MenuWindow</a:t>
            </a:r>
            <a:r>
              <a:rPr kumimoji="0" lang="en-US" altLang="zh-CN" sz="1900" dirty="0"/>
              <a:t>()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0" lang="en-US" altLang="zh-CN" sz="1900" dirty="0"/>
              <a:t>	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0" lang="en-US" altLang="zh-CN" sz="1900" dirty="0"/>
              <a:t>		</a:t>
            </a:r>
            <a:r>
              <a:rPr kumimoji="0" lang="en-US" altLang="zh-CN" sz="1900" dirty="0" err="1"/>
              <a:t>MenuBar</a:t>
            </a:r>
            <a:r>
              <a:rPr kumimoji="0" lang="en-US" altLang="zh-CN" sz="1900" dirty="0"/>
              <a:t> mb;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0" lang="en-US" altLang="zh-CN" sz="1900" dirty="0"/>
              <a:t>		Menu </a:t>
            </a:r>
            <a:r>
              <a:rPr kumimoji="0" lang="en-US" altLang="zh-CN" sz="1900" dirty="0" err="1"/>
              <a:t>menuFile</a:t>
            </a:r>
            <a:r>
              <a:rPr kumimoji="0" lang="en-US" altLang="zh-CN" sz="1900" dirty="0"/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0" lang="en-US" altLang="zh-CN" sz="1900" dirty="0"/>
              <a:t>		</a:t>
            </a:r>
            <a:r>
              <a:rPr kumimoji="0" lang="en-US" altLang="zh-CN" sz="1900" dirty="0" err="1"/>
              <a:t>MenuItem</a:t>
            </a:r>
            <a:r>
              <a:rPr kumimoji="0" lang="en-US" altLang="zh-CN" sz="1900" dirty="0"/>
              <a:t> </a:t>
            </a:r>
            <a:r>
              <a:rPr kumimoji="0" lang="en-US" altLang="zh-CN" sz="1700" dirty="0" err="1"/>
              <a:t>menuFileNew,menuFileOpen,menuFileSave,menuFileExit</a:t>
            </a:r>
            <a:r>
              <a:rPr kumimoji="0" lang="en-US" altLang="zh-CN" sz="1700" dirty="0"/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0" lang="en-US" altLang="zh-CN" sz="1900" dirty="0"/>
              <a:t>		</a:t>
            </a:r>
            <a:r>
              <a:rPr kumimoji="0" lang="en-US" altLang="zh-CN" sz="1900" dirty="0">
                <a:solidFill>
                  <a:srgbClr val="FF3300"/>
                </a:solidFill>
              </a:rPr>
              <a:t>//</a:t>
            </a:r>
            <a:r>
              <a:rPr kumimoji="0" lang="zh-CN" altLang="en-US" sz="1900" dirty="0">
                <a:solidFill>
                  <a:srgbClr val="FF3300"/>
                </a:solidFill>
              </a:rPr>
              <a:t>匿名内部类关闭窗口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0" lang="zh-CN" altLang="en-US" sz="1900" dirty="0">
                <a:solidFill>
                  <a:srgbClr val="FF3300"/>
                </a:solidFill>
              </a:rPr>
              <a:t>           </a:t>
            </a:r>
            <a:r>
              <a:rPr kumimoji="0" lang="en-US" altLang="zh-CN" sz="1900" dirty="0" err="1">
                <a:solidFill>
                  <a:srgbClr val="FF3300"/>
                </a:solidFill>
              </a:rPr>
              <a:t>this.addWindowListener</a:t>
            </a:r>
            <a:r>
              <a:rPr kumimoji="0" lang="en-US" altLang="zh-CN" sz="1900" dirty="0">
                <a:solidFill>
                  <a:srgbClr val="FF3300"/>
                </a:solidFill>
              </a:rPr>
              <a:t>(new </a:t>
            </a:r>
            <a:r>
              <a:rPr kumimoji="0" lang="en-US" altLang="zh-CN" sz="1900" dirty="0" err="1">
                <a:solidFill>
                  <a:srgbClr val="FF3300"/>
                </a:solidFill>
              </a:rPr>
              <a:t>WindowAdapter</a:t>
            </a:r>
            <a:r>
              <a:rPr kumimoji="0" lang="en-US" altLang="zh-CN" sz="1900" dirty="0">
                <a:solidFill>
                  <a:srgbClr val="FF3300"/>
                </a:solidFill>
              </a:rPr>
              <a:t>()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0" lang="en-US" altLang="zh-CN" sz="1900" dirty="0">
                <a:solidFill>
                  <a:srgbClr val="FF3300"/>
                </a:solidFill>
              </a:rPr>
              <a:t>		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0" lang="en-US" altLang="zh-CN" sz="1900" dirty="0">
                <a:solidFill>
                  <a:srgbClr val="FF3300"/>
                </a:solidFill>
              </a:rPr>
              <a:t>			public void </a:t>
            </a:r>
            <a:r>
              <a:rPr kumimoji="0" lang="en-US" altLang="zh-CN" sz="1900" dirty="0" err="1">
                <a:solidFill>
                  <a:srgbClr val="FF3300"/>
                </a:solidFill>
              </a:rPr>
              <a:t>windowClosing</a:t>
            </a:r>
            <a:r>
              <a:rPr kumimoji="0" lang="en-US" altLang="zh-CN" sz="1900" dirty="0">
                <a:solidFill>
                  <a:srgbClr val="FF3300"/>
                </a:solidFill>
              </a:rPr>
              <a:t>(</a:t>
            </a:r>
            <a:r>
              <a:rPr kumimoji="0" lang="en-US" altLang="zh-CN" sz="1900" dirty="0" err="1">
                <a:solidFill>
                  <a:srgbClr val="FF3300"/>
                </a:solidFill>
              </a:rPr>
              <a:t>WindowEvent</a:t>
            </a:r>
            <a:r>
              <a:rPr kumimoji="0" lang="en-US" altLang="zh-CN" sz="1900" dirty="0">
                <a:solidFill>
                  <a:srgbClr val="FF3300"/>
                </a:solidFill>
              </a:rPr>
              <a:t> e)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0" lang="en-US" altLang="zh-CN" sz="1900" dirty="0">
                <a:solidFill>
                  <a:srgbClr val="FF3300"/>
                </a:solidFill>
              </a:rPr>
              <a:t>			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0" lang="en-US" altLang="zh-CN" sz="1900" dirty="0">
                <a:solidFill>
                  <a:srgbClr val="FF3300"/>
                </a:solidFill>
              </a:rPr>
              <a:t>				</a:t>
            </a:r>
            <a:r>
              <a:rPr kumimoji="0" lang="en-US" altLang="zh-CN" sz="1900" dirty="0" err="1">
                <a:solidFill>
                  <a:srgbClr val="FF3300"/>
                </a:solidFill>
              </a:rPr>
              <a:t>System.exit</a:t>
            </a:r>
            <a:r>
              <a:rPr kumimoji="0" lang="en-US" altLang="zh-CN" sz="1900" dirty="0">
                <a:solidFill>
                  <a:srgbClr val="FF3300"/>
                </a:solidFill>
              </a:rPr>
              <a:t>(0);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0" lang="en-US" altLang="zh-CN" sz="1900" dirty="0">
                <a:solidFill>
                  <a:srgbClr val="FF3300"/>
                </a:solidFill>
              </a:rPr>
              <a:t>		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0" lang="en-US" altLang="zh-CN" sz="1900" dirty="0">
                <a:solidFill>
                  <a:srgbClr val="FF3300"/>
                </a:solidFill>
              </a:rPr>
              <a:t>		});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BEEF1796-5C08-4A36-983C-56851A41B071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260350"/>
            <a:ext cx="8893175" cy="6408738"/>
          </a:xfrm>
          <a:solidFill>
            <a:srgbClr val="FFFF66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0" lang="en-US" altLang="zh-CN" sz="1700" dirty="0"/>
              <a:t>		mb=new </a:t>
            </a:r>
            <a:r>
              <a:rPr kumimoji="0" lang="en-US" altLang="zh-CN" sz="1700" dirty="0" err="1"/>
              <a:t>MenuBar</a:t>
            </a:r>
            <a:r>
              <a:rPr kumimoji="0" lang="en-US" altLang="zh-CN" sz="1700" dirty="0"/>
              <a:t>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0" lang="en-US" altLang="zh-CN" sz="1700" dirty="0"/>
              <a:t>		</a:t>
            </a:r>
            <a:r>
              <a:rPr kumimoji="0" lang="en-US" altLang="zh-CN" sz="1700" dirty="0" err="1"/>
              <a:t>menuFile</a:t>
            </a:r>
            <a:r>
              <a:rPr kumimoji="0" lang="en-US" altLang="zh-CN" sz="1700" dirty="0"/>
              <a:t>=new Menu("</a:t>
            </a:r>
            <a:r>
              <a:rPr kumimoji="0" lang="zh-CN" altLang="en-US" sz="1700" dirty="0"/>
              <a:t>文件</a:t>
            </a:r>
            <a:r>
              <a:rPr kumimoji="0" lang="en-US" altLang="zh-CN" sz="1700" dirty="0"/>
              <a:t>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0" lang="en-US" altLang="zh-CN" sz="1700" dirty="0"/>
              <a:t>		</a:t>
            </a:r>
            <a:r>
              <a:rPr kumimoji="0" lang="en-US" altLang="zh-CN" sz="1700" dirty="0" err="1"/>
              <a:t>menuFileNew</a:t>
            </a:r>
            <a:r>
              <a:rPr kumimoji="0" lang="en-US" altLang="zh-CN" sz="1700" dirty="0"/>
              <a:t>=new </a:t>
            </a:r>
            <a:r>
              <a:rPr kumimoji="0" lang="en-US" altLang="zh-CN" sz="1700" dirty="0" err="1"/>
              <a:t>MenuItem</a:t>
            </a:r>
            <a:r>
              <a:rPr kumimoji="0" lang="en-US" altLang="zh-CN" sz="1700" dirty="0"/>
              <a:t>("</a:t>
            </a:r>
            <a:r>
              <a:rPr kumimoji="0" lang="zh-CN" altLang="en-US" sz="1700" dirty="0"/>
              <a:t>新建</a:t>
            </a:r>
            <a:r>
              <a:rPr kumimoji="0" lang="en-US" altLang="zh-CN" sz="1700" dirty="0"/>
              <a:t>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0" lang="en-US" altLang="zh-CN" sz="1700" dirty="0"/>
              <a:t>		</a:t>
            </a:r>
            <a:r>
              <a:rPr kumimoji="0" lang="en-US" altLang="zh-CN" sz="1700" dirty="0" err="1"/>
              <a:t>menuFileOpen</a:t>
            </a:r>
            <a:r>
              <a:rPr kumimoji="0" lang="en-US" altLang="zh-CN" sz="1700" dirty="0"/>
              <a:t>=new </a:t>
            </a:r>
            <a:r>
              <a:rPr kumimoji="0" lang="en-US" altLang="zh-CN" sz="1700" dirty="0" err="1"/>
              <a:t>MenuItem</a:t>
            </a:r>
            <a:r>
              <a:rPr kumimoji="0" lang="en-US" altLang="zh-CN" sz="1700" dirty="0"/>
              <a:t>("</a:t>
            </a:r>
            <a:r>
              <a:rPr kumimoji="0" lang="zh-CN" altLang="en-US" sz="1700" dirty="0"/>
              <a:t>打开</a:t>
            </a:r>
            <a:r>
              <a:rPr kumimoji="0" lang="en-US" altLang="zh-CN" sz="1700" dirty="0"/>
              <a:t>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0" lang="en-US" altLang="zh-CN" sz="1700" dirty="0"/>
              <a:t>		</a:t>
            </a:r>
            <a:r>
              <a:rPr kumimoji="0" lang="en-US" altLang="zh-CN" sz="1700" dirty="0" err="1"/>
              <a:t>menuFileSave</a:t>
            </a:r>
            <a:r>
              <a:rPr kumimoji="0" lang="en-US" altLang="zh-CN" sz="1700" dirty="0"/>
              <a:t>=new </a:t>
            </a:r>
            <a:r>
              <a:rPr kumimoji="0" lang="en-US" altLang="zh-CN" sz="1700" dirty="0" err="1"/>
              <a:t>MenuItem</a:t>
            </a:r>
            <a:r>
              <a:rPr kumimoji="0" lang="en-US" altLang="zh-CN" sz="1700" dirty="0"/>
              <a:t>("</a:t>
            </a:r>
            <a:r>
              <a:rPr kumimoji="0" lang="zh-CN" altLang="en-US" sz="1700" dirty="0"/>
              <a:t>保存</a:t>
            </a:r>
            <a:r>
              <a:rPr kumimoji="0" lang="en-US" altLang="zh-CN" sz="1700" dirty="0"/>
              <a:t>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0" lang="en-US" altLang="zh-CN" sz="1700" dirty="0"/>
              <a:t>		</a:t>
            </a:r>
            <a:r>
              <a:rPr kumimoji="0" lang="en-US" altLang="zh-CN" sz="1700" dirty="0" err="1"/>
              <a:t>menuFileExit</a:t>
            </a:r>
            <a:r>
              <a:rPr kumimoji="0" lang="en-US" altLang="zh-CN" sz="1700" dirty="0"/>
              <a:t>=new </a:t>
            </a:r>
            <a:r>
              <a:rPr kumimoji="0" lang="en-US" altLang="zh-CN" sz="1700" dirty="0" err="1"/>
              <a:t>MenuItem</a:t>
            </a:r>
            <a:r>
              <a:rPr kumimoji="0" lang="en-US" altLang="zh-CN" sz="1700" dirty="0"/>
              <a:t>("</a:t>
            </a:r>
            <a:r>
              <a:rPr kumimoji="0" lang="zh-CN" altLang="en-US" sz="1700" dirty="0"/>
              <a:t>退出</a:t>
            </a:r>
            <a:r>
              <a:rPr kumimoji="0" lang="en-US" altLang="zh-CN" sz="1700" dirty="0"/>
              <a:t>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0" lang="en-US" altLang="zh-CN" sz="1700" dirty="0"/>
              <a:t>		</a:t>
            </a:r>
            <a:r>
              <a:rPr kumimoji="0" lang="en-US" altLang="zh-CN" sz="1700" dirty="0" err="1"/>
              <a:t>menuFileSave.addActionListener</a:t>
            </a:r>
            <a:r>
              <a:rPr kumimoji="0" lang="en-US" altLang="zh-CN" sz="1700" dirty="0"/>
              <a:t>(</a:t>
            </a:r>
            <a:r>
              <a:rPr kumimoji="0" lang="en-US" altLang="zh-CN" sz="1700" dirty="0">
                <a:solidFill>
                  <a:srgbClr val="FF3300"/>
                </a:solidFill>
              </a:rPr>
              <a:t>new </a:t>
            </a:r>
            <a:r>
              <a:rPr kumimoji="0" lang="en-US" altLang="zh-CN" sz="1700" dirty="0" err="1">
                <a:solidFill>
                  <a:srgbClr val="FF3300"/>
                </a:solidFill>
              </a:rPr>
              <a:t>SaveFile</a:t>
            </a:r>
            <a:r>
              <a:rPr kumimoji="0" lang="en-US" altLang="zh-CN" sz="1700" dirty="0">
                <a:solidFill>
                  <a:srgbClr val="FF3300"/>
                </a:solidFill>
              </a:rPr>
              <a:t>()</a:t>
            </a:r>
            <a:r>
              <a:rPr kumimoji="0" lang="en-US" altLang="zh-CN" sz="1700" dirty="0"/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0" lang="en-US" altLang="zh-CN" sz="1700" dirty="0"/>
              <a:t>		</a:t>
            </a:r>
            <a:r>
              <a:rPr kumimoji="0" lang="en-US" altLang="zh-CN" sz="1700" dirty="0" err="1">
                <a:solidFill>
                  <a:srgbClr val="FF3300"/>
                </a:solidFill>
              </a:rPr>
              <a:t>menuFileExit.addActionListener</a:t>
            </a:r>
            <a:r>
              <a:rPr kumimoji="0" lang="en-US" altLang="zh-CN" sz="1700" dirty="0">
                <a:solidFill>
                  <a:srgbClr val="FF3300"/>
                </a:solidFill>
              </a:rPr>
              <a:t>(new ActionListener()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0" lang="en-US" altLang="zh-CN" sz="1700" dirty="0">
                <a:solidFill>
                  <a:srgbClr val="FF3300"/>
                </a:solidFill>
              </a:rPr>
              <a:t>		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0" lang="en-US" altLang="zh-CN" sz="1700" dirty="0">
                <a:solidFill>
                  <a:srgbClr val="FF3300"/>
                </a:solidFill>
              </a:rPr>
              <a:t>			public void </a:t>
            </a:r>
            <a:r>
              <a:rPr kumimoji="0" lang="en-US" altLang="zh-CN" sz="1700" dirty="0" err="1">
                <a:solidFill>
                  <a:srgbClr val="FF3300"/>
                </a:solidFill>
              </a:rPr>
              <a:t>actionPerformed</a:t>
            </a:r>
            <a:r>
              <a:rPr kumimoji="0" lang="en-US" altLang="zh-CN" sz="1700" dirty="0">
                <a:solidFill>
                  <a:srgbClr val="FF3300"/>
                </a:solidFill>
              </a:rPr>
              <a:t>(</a:t>
            </a:r>
            <a:r>
              <a:rPr kumimoji="0" lang="en-US" altLang="zh-CN" sz="1700" dirty="0" err="1">
                <a:solidFill>
                  <a:srgbClr val="FF3300"/>
                </a:solidFill>
              </a:rPr>
              <a:t>ActionEvent</a:t>
            </a:r>
            <a:r>
              <a:rPr kumimoji="0" lang="en-US" altLang="zh-CN" sz="1700" dirty="0">
                <a:solidFill>
                  <a:srgbClr val="FF3300"/>
                </a:solidFill>
              </a:rPr>
              <a:t> e)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0" lang="en-US" altLang="zh-CN" sz="1700" dirty="0">
                <a:solidFill>
                  <a:srgbClr val="FF3300"/>
                </a:solidFill>
              </a:rPr>
              <a:t>                    </a:t>
            </a:r>
            <a:r>
              <a:rPr kumimoji="0" lang="en-US" altLang="zh-CN" sz="1700" dirty="0" err="1">
                <a:solidFill>
                  <a:srgbClr val="FF3300"/>
                </a:solidFill>
              </a:rPr>
              <a:t>System.exit</a:t>
            </a:r>
            <a:r>
              <a:rPr kumimoji="0" lang="en-US" altLang="zh-CN" sz="1700" dirty="0">
                <a:solidFill>
                  <a:srgbClr val="FF3300"/>
                </a:solidFill>
              </a:rPr>
              <a:t>(0);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0" lang="en-US" altLang="zh-CN" sz="1700" dirty="0">
                <a:solidFill>
                  <a:srgbClr val="FF3300"/>
                </a:solidFill>
              </a:rPr>
              <a:t>             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0" lang="en-US" altLang="zh-CN" sz="1700" dirty="0">
                <a:solidFill>
                  <a:srgbClr val="FF3300"/>
                </a:solidFill>
              </a:rPr>
              <a:t>		});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0" lang="en-US" altLang="zh-CN" sz="1700" dirty="0"/>
              <a:t>		</a:t>
            </a:r>
            <a:r>
              <a:rPr kumimoji="0" lang="en-US" altLang="zh-CN" sz="1700" dirty="0" err="1"/>
              <a:t>menuFile.add</a:t>
            </a:r>
            <a:r>
              <a:rPr kumimoji="0" lang="en-US" altLang="zh-CN" sz="1700" dirty="0"/>
              <a:t>(</a:t>
            </a:r>
            <a:r>
              <a:rPr kumimoji="0" lang="en-US" altLang="zh-CN" sz="1700" dirty="0" err="1"/>
              <a:t>menuFileNew</a:t>
            </a:r>
            <a:r>
              <a:rPr kumimoji="0" lang="en-US" altLang="zh-CN" sz="1700" dirty="0"/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0" lang="en-US" altLang="zh-CN" sz="1700" dirty="0"/>
              <a:t>		</a:t>
            </a:r>
            <a:r>
              <a:rPr kumimoji="0" lang="en-US" altLang="zh-CN" sz="1700" dirty="0" err="1"/>
              <a:t>menuFile.add</a:t>
            </a:r>
            <a:r>
              <a:rPr kumimoji="0" lang="en-US" altLang="zh-CN" sz="1700" dirty="0"/>
              <a:t>(</a:t>
            </a:r>
            <a:r>
              <a:rPr kumimoji="0" lang="en-US" altLang="zh-CN" sz="1700" dirty="0" err="1"/>
              <a:t>menuFileOpen</a:t>
            </a:r>
            <a:r>
              <a:rPr kumimoji="0" lang="en-US" altLang="zh-CN" sz="1700" dirty="0"/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0" lang="en-US" altLang="zh-CN" sz="1700" dirty="0"/>
              <a:t>		</a:t>
            </a:r>
            <a:r>
              <a:rPr kumimoji="0" lang="en-US" altLang="zh-CN" sz="1700" dirty="0" err="1"/>
              <a:t>menuFile.add</a:t>
            </a:r>
            <a:r>
              <a:rPr kumimoji="0" lang="en-US" altLang="zh-CN" sz="1700" dirty="0"/>
              <a:t>(</a:t>
            </a:r>
            <a:r>
              <a:rPr kumimoji="0" lang="en-US" altLang="zh-CN" sz="1700" dirty="0" err="1"/>
              <a:t>menuFileSave</a:t>
            </a:r>
            <a:r>
              <a:rPr kumimoji="0" lang="en-US" altLang="zh-CN" sz="1700" dirty="0"/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0" lang="en-US" altLang="zh-CN" sz="1700" dirty="0"/>
              <a:t>		</a:t>
            </a:r>
            <a:r>
              <a:rPr kumimoji="0" lang="en-US" altLang="zh-CN" sz="1700" dirty="0" err="1"/>
              <a:t>menuFile.add</a:t>
            </a:r>
            <a:r>
              <a:rPr kumimoji="0" lang="en-US" altLang="zh-CN" sz="1700" dirty="0"/>
              <a:t>(</a:t>
            </a:r>
            <a:r>
              <a:rPr kumimoji="0" lang="en-US" altLang="zh-CN" sz="1700" dirty="0" err="1"/>
              <a:t>menuFileExit</a:t>
            </a:r>
            <a:r>
              <a:rPr kumimoji="0" lang="en-US" altLang="zh-CN" sz="1700" dirty="0"/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0" lang="en-US" altLang="zh-CN" sz="1700" dirty="0"/>
              <a:t>		</a:t>
            </a:r>
            <a:r>
              <a:rPr kumimoji="0" lang="en-US" altLang="zh-CN" sz="1700" dirty="0" err="1"/>
              <a:t>mb.add</a:t>
            </a:r>
            <a:r>
              <a:rPr kumimoji="0" lang="en-US" altLang="zh-CN" sz="1700" dirty="0"/>
              <a:t>(</a:t>
            </a:r>
            <a:r>
              <a:rPr kumimoji="0" lang="en-US" altLang="zh-CN" sz="1700" dirty="0" err="1"/>
              <a:t>menuFile</a:t>
            </a:r>
            <a:r>
              <a:rPr kumimoji="0" lang="en-US" altLang="zh-CN" sz="1700" dirty="0"/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0" lang="en-US" altLang="zh-CN" sz="1700" dirty="0"/>
              <a:t>		</a:t>
            </a:r>
            <a:r>
              <a:rPr kumimoji="0" lang="en-US" altLang="zh-CN" sz="1700" dirty="0" err="1"/>
              <a:t>this.setMenuBar</a:t>
            </a:r>
            <a:r>
              <a:rPr kumimoji="0" lang="en-US" altLang="zh-CN" sz="1700" dirty="0"/>
              <a:t>(mb);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0" lang="en-US" altLang="zh-CN" sz="1700" dirty="0"/>
              <a:t>		</a:t>
            </a:r>
            <a:r>
              <a:rPr kumimoji="0" lang="en-US" altLang="zh-CN" sz="1700" dirty="0" err="1"/>
              <a:t>setLayout</a:t>
            </a:r>
            <a:r>
              <a:rPr kumimoji="0" lang="en-US" altLang="zh-CN" sz="1700" dirty="0"/>
              <a:t>(new </a:t>
            </a:r>
            <a:r>
              <a:rPr kumimoji="0" lang="en-US" altLang="zh-CN" sz="1700" dirty="0" err="1"/>
              <a:t>BorderLayout</a:t>
            </a:r>
            <a:r>
              <a:rPr kumimoji="0" lang="en-US" altLang="zh-CN" sz="1700" dirty="0"/>
              <a:t>());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0" lang="en-US" altLang="zh-CN" sz="1700" dirty="0"/>
              <a:t>		add(</a:t>
            </a:r>
            <a:r>
              <a:rPr kumimoji="0" lang="en-US" altLang="zh-CN" sz="1700" dirty="0" err="1"/>
              <a:t>textArea,BorderLayout.CENTER</a:t>
            </a:r>
            <a:r>
              <a:rPr kumimoji="0" lang="en-US" altLang="zh-CN" sz="1700" dirty="0"/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0" lang="en-US" altLang="zh-CN" sz="1700" dirty="0"/>
              <a:t>	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61B15C42-93A9-4646-B103-5053CFD11D3A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260350"/>
            <a:ext cx="8178800" cy="6408738"/>
          </a:xfrm>
          <a:solidFill>
            <a:srgbClr val="FFFF66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0" lang="en-US" altLang="zh-CN" sz="1900" dirty="0"/>
              <a:t>	class </a:t>
            </a:r>
            <a:r>
              <a:rPr kumimoji="0" lang="en-US" altLang="zh-CN" sz="1900" dirty="0" err="1"/>
              <a:t>SaveFile</a:t>
            </a:r>
            <a:r>
              <a:rPr kumimoji="0" lang="en-US" altLang="zh-CN" sz="1900" dirty="0"/>
              <a:t> implements ActionListener  //</a:t>
            </a:r>
            <a:r>
              <a:rPr kumimoji="0" lang="zh-CN" altLang="en-US" sz="1900" dirty="0"/>
              <a:t>内部类，保存文件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0" lang="zh-CN" altLang="en-US" sz="1900" dirty="0"/>
              <a:t>	</a:t>
            </a:r>
            <a:r>
              <a:rPr kumimoji="0" lang="en-US" altLang="zh-CN" sz="1900" dirty="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0" lang="en-US" altLang="zh-CN" sz="1900" dirty="0"/>
              <a:t>		public void </a:t>
            </a:r>
            <a:r>
              <a:rPr kumimoji="0" lang="en-US" altLang="zh-CN" sz="1900" dirty="0" err="1"/>
              <a:t>actionPerformed</a:t>
            </a:r>
            <a:r>
              <a:rPr kumimoji="0" lang="en-US" altLang="zh-CN" sz="1900" dirty="0"/>
              <a:t>(</a:t>
            </a:r>
            <a:r>
              <a:rPr kumimoji="0" lang="en-US" altLang="zh-CN" sz="1900" dirty="0" err="1"/>
              <a:t>ActionEvent</a:t>
            </a:r>
            <a:r>
              <a:rPr kumimoji="0" lang="en-US" altLang="zh-CN" sz="1900" dirty="0"/>
              <a:t> e)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0" lang="en-US" altLang="zh-CN" sz="1900" dirty="0"/>
              <a:t>		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0" lang="en-US" altLang="zh-CN" sz="1900" dirty="0"/>
              <a:t>			try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0" lang="en-US" altLang="zh-CN" sz="1900" dirty="0"/>
              <a:t>			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0" lang="en-US" altLang="zh-CN" sz="1900" dirty="0"/>
              <a:t>				</a:t>
            </a:r>
            <a:r>
              <a:rPr kumimoji="0" lang="en-US" altLang="zh-CN" sz="1900" dirty="0" err="1"/>
              <a:t>FileDialog</a:t>
            </a:r>
            <a:r>
              <a:rPr kumimoji="0" lang="en-US" altLang="zh-CN" sz="1900" dirty="0"/>
              <a:t> d=new </a:t>
            </a:r>
            <a:r>
              <a:rPr kumimoji="0" lang="en-US" altLang="zh-CN" sz="1900" dirty="0" err="1"/>
              <a:t>FileDialog</a:t>
            </a:r>
            <a:r>
              <a:rPr kumimoji="0" lang="en-US" altLang="zh-CN" sz="1900" dirty="0"/>
              <a:t>(</a:t>
            </a:r>
            <a:r>
              <a:rPr kumimoji="0" lang="en-US" altLang="zh-CN" sz="1900" dirty="0" err="1"/>
              <a:t>MenuWindow.this</a:t>
            </a:r>
            <a:r>
              <a:rPr kumimoji="0" lang="en-US" altLang="zh-CN" sz="1900" dirty="0"/>
              <a:t>,"</a:t>
            </a:r>
            <a:r>
              <a:rPr kumimoji="0" lang="zh-CN" altLang="en-US" sz="1900" dirty="0"/>
              <a:t>保存文件</a:t>
            </a:r>
            <a:r>
              <a:rPr kumimoji="0" lang="en-US" altLang="zh-CN" sz="1900" dirty="0"/>
              <a:t>",</a:t>
            </a:r>
            <a:r>
              <a:rPr kumimoji="0" lang="en-US" altLang="zh-CN" sz="1900" dirty="0" err="1"/>
              <a:t>FileDialog.SAVE</a:t>
            </a:r>
            <a:r>
              <a:rPr kumimoji="0" lang="en-US" altLang="zh-CN" sz="1900" dirty="0"/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0" lang="en-US" altLang="zh-CN" sz="1900" dirty="0"/>
              <a:t>				</a:t>
            </a:r>
            <a:r>
              <a:rPr kumimoji="0" lang="en-US" altLang="zh-CN" sz="1900" dirty="0" err="1"/>
              <a:t>d.setVisible</a:t>
            </a:r>
            <a:r>
              <a:rPr kumimoji="0" lang="en-US" altLang="zh-CN" sz="1900" dirty="0"/>
              <a:t>(true);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0" lang="en-US" altLang="zh-CN" sz="1900" dirty="0"/>
              <a:t>				</a:t>
            </a:r>
            <a:r>
              <a:rPr kumimoji="0" lang="en-US" altLang="zh-CN" sz="1900" dirty="0" err="1"/>
              <a:t>fileName</a:t>
            </a:r>
            <a:r>
              <a:rPr kumimoji="0" lang="en-US" altLang="zh-CN" sz="1900" dirty="0"/>
              <a:t>=</a:t>
            </a:r>
            <a:r>
              <a:rPr kumimoji="0" lang="en-US" altLang="zh-CN" sz="1900" dirty="0" err="1"/>
              <a:t>d.getDirectory</a:t>
            </a:r>
            <a:r>
              <a:rPr kumimoji="0" lang="en-US" altLang="zh-CN" sz="1900" dirty="0"/>
              <a:t>()+</a:t>
            </a:r>
            <a:r>
              <a:rPr kumimoji="0" lang="en-US" altLang="zh-CN" sz="1900" dirty="0" err="1"/>
              <a:t>d.getFile</a:t>
            </a:r>
            <a:r>
              <a:rPr kumimoji="0" lang="en-US" altLang="zh-CN" sz="1900" dirty="0"/>
              <a:t>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0" lang="en-US" altLang="zh-CN" sz="1900" dirty="0"/>
              <a:t>				</a:t>
            </a:r>
            <a:r>
              <a:rPr kumimoji="0" lang="en-US" altLang="zh-CN" sz="1900" dirty="0" err="1"/>
              <a:t>BufferedWriter</a:t>
            </a:r>
            <a:r>
              <a:rPr kumimoji="0" lang="en-US" altLang="zh-CN" sz="1900" dirty="0"/>
              <a:t> </a:t>
            </a:r>
            <a:r>
              <a:rPr kumimoji="0" lang="en-US" altLang="zh-CN" sz="1900" dirty="0" err="1"/>
              <a:t>bfw</a:t>
            </a:r>
            <a:r>
              <a:rPr kumimoji="0" lang="en-US" altLang="zh-CN" sz="1900" dirty="0"/>
              <a:t> = new </a:t>
            </a:r>
            <a:r>
              <a:rPr kumimoji="0" lang="en-US" altLang="zh-CN" sz="1900" dirty="0" err="1"/>
              <a:t>BufferedWriter</a:t>
            </a:r>
            <a:r>
              <a:rPr kumimoji="0" lang="en-US" altLang="zh-CN" sz="1900" dirty="0"/>
              <a:t>(new </a:t>
            </a:r>
            <a:r>
              <a:rPr kumimoji="0" lang="en-US" altLang="zh-CN" sz="1900" dirty="0" err="1"/>
              <a:t>FileWriter</a:t>
            </a:r>
            <a:r>
              <a:rPr kumimoji="0" lang="en-US" altLang="zh-CN" sz="1900" dirty="0"/>
              <a:t>(</a:t>
            </a:r>
            <a:r>
              <a:rPr kumimoji="0" lang="en-US" altLang="zh-CN" sz="1900" dirty="0" err="1"/>
              <a:t>fileName</a:t>
            </a:r>
            <a:r>
              <a:rPr kumimoji="0" lang="en-US" altLang="zh-CN" sz="1900" dirty="0"/>
              <a:t>));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0" lang="en-US" altLang="zh-CN" sz="1900" dirty="0"/>
              <a:t>				</a:t>
            </a:r>
            <a:r>
              <a:rPr kumimoji="0" lang="en-US" altLang="zh-CN" sz="1900" dirty="0" err="1"/>
              <a:t>bfw.write</a:t>
            </a:r>
            <a:r>
              <a:rPr kumimoji="0" lang="en-US" altLang="zh-CN" sz="1900" dirty="0"/>
              <a:t>(</a:t>
            </a:r>
            <a:r>
              <a:rPr kumimoji="0" lang="en-US" altLang="zh-CN" sz="1900" dirty="0" err="1"/>
              <a:t>textArea.getText</a:t>
            </a:r>
            <a:r>
              <a:rPr kumimoji="0" lang="en-US" altLang="zh-CN" sz="1900" dirty="0"/>
              <a:t>(),0,textArea.getText().length());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0" lang="en-US" altLang="zh-CN" sz="1900" dirty="0"/>
              <a:t>				</a:t>
            </a:r>
            <a:r>
              <a:rPr kumimoji="0" lang="en-US" altLang="zh-CN" sz="1900" dirty="0" err="1"/>
              <a:t>bfw.flush</a:t>
            </a:r>
            <a:r>
              <a:rPr kumimoji="0" lang="en-US" altLang="zh-CN" sz="1900" dirty="0"/>
              <a:t>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0" lang="en-US" altLang="zh-CN" sz="1900" dirty="0"/>
              <a:t>				</a:t>
            </a:r>
            <a:r>
              <a:rPr kumimoji="0" lang="en-US" altLang="zh-CN" sz="1900" dirty="0" err="1"/>
              <a:t>bfw.close</a:t>
            </a:r>
            <a:r>
              <a:rPr kumimoji="0" lang="en-US" altLang="zh-CN" sz="1900" dirty="0"/>
              <a:t>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0" lang="en-US" altLang="zh-CN" sz="1900" dirty="0"/>
              <a:t>		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0" lang="en-US" altLang="zh-CN" sz="1900" dirty="0"/>
              <a:t>			catch(Exception e1){}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0" lang="en-US" altLang="zh-CN" sz="1900" dirty="0"/>
              <a:t>	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0" lang="en-US" altLang="zh-CN" sz="1900" dirty="0"/>
              <a:t>	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AF639A12-938C-4729-B014-45BE12A91125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260350"/>
            <a:ext cx="8178800" cy="6408738"/>
          </a:xfrm>
          <a:solidFill>
            <a:srgbClr val="FFFF66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kumimoji="0" lang="en-US" altLang="zh-CN" dirty="0"/>
              <a:t>		public static void main(String[] </a:t>
            </a:r>
            <a:r>
              <a:rPr kumimoji="0" lang="en-US" altLang="zh-CN" dirty="0" err="1"/>
              <a:t>args</a:t>
            </a:r>
            <a:r>
              <a:rPr kumimoji="0" lang="en-US" altLang="zh-CN" dirty="0"/>
              <a:t>) 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 dirty="0"/>
              <a:t>  {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 dirty="0"/>
              <a:t>		</a:t>
            </a:r>
            <a:r>
              <a:rPr kumimoji="0" lang="en-US" altLang="zh-CN" dirty="0" err="1"/>
              <a:t>MenuWindow</a:t>
            </a:r>
            <a:r>
              <a:rPr kumimoji="0" lang="en-US" altLang="zh-CN" dirty="0"/>
              <a:t> mw=new </a:t>
            </a:r>
            <a:r>
              <a:rPr kumimoji="0" lang="en-US" altLang="zh-CN" dirty="0" err="1"/>
              <a:t>MenuWindow</a:t>
            </a:r>
            <a:r>
              <a:rPr kumimoji="0" lang="en-US" altLang="zh-CN" dirty="0"/>
              <a:t>();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 dirty="0"/>
              <a:t>		</a:t>
            </a:r>
            <a:r>
              <a:rPr kumimoji="0" lang="en-US" altLang="zh-CN" dirty="0" err="1"/>
              <a:t>mw.setTitle</a:t>
            </a:r>
            <a:r>
              <a:rPr kumimoji="0" lang="en-US" altLang="zh-CN" dirty="0"/>
              <a:t>("</a:t>
            </a:r>
            <a:r>
              <a:rPr kumimoji="0" lang="zh-CN" altLang="en-US" dirty="0"/>
              <a:t>我的文本编辑器</a:t>
            </a:r>
            <a:r>
              <a:rPr kumimoji="0" lang="en-US" altLang="zh-CN" dirty="0"/>
              <a:t>");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 dirty="0"/>
              <a:t>		</a:t>
            </a:r>
            <a:r>
              <a:rPr kumimoji="0" lang="en-US" altLang="zh-CN" dirty="0" err="1"/>
              <a:t>mw.setSize</a:t>
            </a:r>
            <a:r>
              <a:rPr kumimoji="0" lang="en-US" altLang="zh-CN" dirty="0"/>
              <a:t>(400,400);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 dirty="0"/>
              <a:t>		</a:t>
            </a:r>
            <a:r>
              <a:rPr kumimoji="0" lang="en-US" altLang="zh-CN" dirty="0" err="1"/>
              <a:t>mw.setVisible</a:t>
            </a:r>
            <a:r>
              <a:rPr kumimoji="0" lang="en-US" altLang="zh-CN" dirty="0"/>
              <a:t>(true);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 dirty="0"/>
              <a:t>	}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 dirty="0"/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1B8C65CA-7949-4272-910A-2E159358A9F0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zh-CN" altLang="en-US">
                <a:solidFill>
                  <a:srgbClr val="FF3300"/>
                </a:solidFill>
              </a:rPr>
              <a:t>菜单可以实现的其他功能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704975"/>
            <a:ext cx="8178800" cy="4171950"/>
          </a:xfrm>
        </p:spPr>
        <p:txBody>
          <a:bodyPr/>
          <a:lstStyle/>
          <a:p>
            <a:pPr eaLnBrk="1" hangingPunct="1"/>
            <a:r>
              <a:rPr kumimoji="0" lang="zh-CN" altLang="en-US" sz="2600"/>
              <a:t>子菜单</a:t>
            </a:r>
          </a:p>
          <a:p>
            <a:pPr eaLnBrk="1" hangingPunct="1"/>
            <a:r>
              <a:rPr kumimoji="0" lang="zh-CN" altLang="en-US" sz="2600"/>
              <a:t>菜单的快捷方式</a:t>
            </a:r>
          </a:p>
          <a:p>
            <a:pPr eaLnBrk="1" hangingPunct="1"/>
            <a:r>
              <a:rPr kumimoji="0" lang="zh-CN" altLang="en-US" sz="2600"/>
              <a:t>菜单项分隔线</a:t>
            </a:r>
          </a:p>
          <a:p>
            <a:pPr eaLnBrk="1" hangingPunct="1"/>
            <a:r>
              <a:rPr kumimoji="0" lang="zh-CN" altLang="en-US" sz="2600"/>
              <a:t>使菜单无效</a:t>
            </a:r>
          </a:p>
          <a:p>
            <a:pPr eaLnBrk="1" hangingPunct="1"/>
            <a:r>
              <a:rPr kumimoji="0" lang="zh-CN" altLang="en-US" sz="2600"/>
              <a:t>带复选框的菜单项</a:t>
            </a:r>
          </a:p>
          <a:p>
            <a:pPr eaLnBrk="1" hangingPunct="1"/>
            <a:r>
              <a:rPr kumimoji="0" lang="zh-CN" altLang="en-US" sz="2600"/>
              <a:t>帮助菜单</a:t>
            </a:r>
          </a:p>
          <a:p>
            <a:pPr eaLnBrk="1" hangingPunct="1"/>
            <a:r>
              <a:rPr kumimoji="0" lang="zh-CN" altLang="en-US" sz="2600"/>
              <a:t>弹出式菜单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 noChangeArrowheads="1"/>
          </p:cNvSpPr>
          <p:nvPr>
            <p:ph type="title"/>
          </p:nvPr>
        </p:nvSpPr>
        <p:spPr>
          <a:xfrm>
            <a:off x="500063" y="285750"/>
            <a:ext cx="8001000" cy="1216025"/>
          </a:xfrm>
        </p:spPr>
        <p:txBody>
          <a:bodyPr/>
          <a:lstStyle/>
          <a:p>
            <a:pPr eaLnBrk="1" hangingPunct="1"/>
            <a:r>
              <a:rPr kumimoji="0" lang="zh-CN" altLang="en-US"/>
              <a:t>表格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857250" y="3429000"/>
          <a:ext cx="5576888" cy="1114425"/>
        </p:xfrm>
        <a:graphic>
          <a:graphicData uri="http://schemas.openxmlformats.org/drawingml/2006/table">
            <a:tbl>
              <a:tblPr/>
              <a:tblGrid>
                <a:gridCol w="1393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5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3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3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学号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姓名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性别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年龄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20080101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毕环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21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20080102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王珊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女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20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529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30A67F73-3C16-4951-97B8-208BF20871F8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6" name="矩形标注 5"/>
          <p:cNvSpPr/>
          <p:nvPr/>
        </p:nvSpPr>
        <p:spPr>
          <a:xfrm>
            <a:off x="7286625" y="3286125"/>
            <a:ext cx="1571625" cy="428625"/>
          </a:xfrm>
          <a:prstGeom prst="wedgeRectCallout">
            <a:avLst>
              <a:gd name="adj1" fmla="val -95879"/>
              <a:gd name="adj2" fmla="val 2009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>
                <a:solidFill>
                  <a:schemeClr val="tx1"/>
                </a:solidFill>
              </a:rPr>
              <a:t>表头</a:t>
            </a:r>
          </a:p>
        </p:txBody>
      </p:sp>
      <p:sp>
        <p:nvSpPr>
          <p:cNvPr id="7" name="矩形标注 6"/>
          <p:cNvSpPr/>
          <p:nvPr/>
        </p:nvSpPr>
        <p:spPr>
          <a:xfrm>
            <a:off x="6929438" y="4714875"/>
            <a:ext cx="1571625" cy="500063"/>
          </a:xfrm>
          <a:prstGeom prst="wedgeRectCallout">
            <a:avLst>
              <a:gd name="adj1" fmla="val -85761"/>
              <a:gd name="adj2" fmla="val -7530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chemeClr val="tx1"/>
                </a:solidFill>
              </a:rPr>
              <a:t>表数据</a:t>
            </a:r>
          </a:p>
        </p:txBody>
      </p:sp>
      <p:sp>
        <p:nvSpPr>
          <p:cNvPr id="8" name="矩形标注 7"/>
          <p:cNvSpPr/>
          <p:nvPr/>
        </p:nvSpPr>
        <p:spPr>
          <a:xfrm>
            <a:off x="4714875" y="2143125"/>
            <a:ext cx="928688" cy="714375"/>
          </a:xfrm>
          <a:prstGeom prst="wedgeRectCallout">
            <a:avLst>
              <a:gd name="adj1" fmla="val -91662"/>
              <a:gd name="adj2" fmla="val 10702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chemeClr val="tx1"/>
                </a:solidFill>
              </a:rPr>
              <a:t>列</a:t>
            </a:r>
          </a:p>
        </p:txBody>
      </p:sp>
      <p:sp>
        <p:nvSpPr>
          <p:cNvPr id="9" name="矩形标注 8"/>
          <p:cNvSpPr/>
          <p:nvPr/>
        </p:nvSpPr>
        <p:spPr>
          <a:xfrm>
            <a:off x="2357438" y="4857750"/>
            <a:ext cx="1571625" cy="500063"/>
          </a:xfrm>
          <a:prstGeom prst="wedgeRectCallout">
            <a:avLst>
              <a:gd name="adj1" fmla="val -17461"/>
              <a:gd name="adj2" fmla="val -12035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>
                <a:solidFill>
                  <a:schemeClr val="tx1"/>
                </a:solidFill>
              </a:rPr>
              <a:t>单元格</a:t>
            </a:r>
          </a:p>
        </p:txBody>
      </p:sp>
      <p:sp>
        <p:nvSpPr>
          <p:cNvPr id="10" name="矩形标注 9"/>
          <p:cNvSpPr/>
          <p:nvPr/>
        </p:nvSpPr>
        <p:spPr>
          <a:xfrm>
            <a:off x="7143750" y="3786188"/>
            <a:ext cx="1571625" cy="428625"/>
          </a:xfrm>
          <a:prstGeom prst="wedgeRectCallout">
            <a:avLst>
              <a:gd name="adj1" fmla="val -95879"/>
              <a:gd name="adj2" fmla="val 2009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chemeClr val="tx1"/>
                </a:solidFill>
              </a:rPr>
              <a:t>行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zh-CN" altLang="en-US"/>
              <a:t>表格程序设计的相关类</a:t>
            </a:r>
          </a:p>
        </p:txBody>
      </p:sp>
      <p:sp>
        <p:nvSpPr>
          <p:cNvPr id="22531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kumimoji="0" lang="en-US" altLang="zh-CN"/>
              <a:t>JTable</a:t>
            </a:r>
          </a:p>
          <a:p>
            <a:pPr eaLnBrk="1" hangingPunct="1"/>
            <a:r>
              <a:rPr kumimoji="0" lang="en-US" altLang="zh-CN"/>
              <a:t>TableModel</a:t>
            </a:r>
            <a:r>
              <a:rPr kumimoji="0" lang="zh-CN" altLang="en-US"/>
              <a:t>接口</a:t>
            </a:r>
            <a:r>
              <a:rPr kumimoji="0" lang="en-US" altLang="zh-CN"/>
              <a:t>,DefaultTableModel</a:t>
            </a:r>
            <a:r>
              <a:rPr kumimoji="0" lang="zh-CN" altLang="en-US"/>
              <a:t>类</a:t>
            </a:r>
            <a:endParaRPr kumimoji="0" lang="en-US" altLang="zh-CN"/>
          </a:p>
          <a:p>
            <a:pPr eaLnBrk="1" hangingPunct="1"/>
            <a:endParaRPr kumimoji="0" lang="en-US" altLang="zh-CN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284F256F-B972-4681-95F7-78646F0925FD}" type="slidenum">
              <a:rPr lang="en-US" altLang="zh-CN"/>
              <a:pPr/>
              <a:t>19</a:t>
            </a:fld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8713A536-F2A1-4A19-9D55-FA35431CE45E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zh-CN" altLang="en-US"/>
              <a:t>学习任务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0" lang="zh-CN" altLang="en-US"/>
              <a:t>学会菜单程序的编写和文件对话框的使用。</a:t>
            </a:r>
          </a:p>
          <a:p>
            <a:pPr eaLnBrk="1" hangingPunct="1"/>
            <a:r>
              <a:rPr kumimoji="0" lang="zh-CN" altLang="en-US"/>
              <a:t>任务：编写一个带菜单的简单的文本编辑器，能够编辑一个新的文本文件并让用户指定文件名加以保存。也可以打开一个已有的文本文件进行修改。</a:t>
            </a:r>
          </a:p>
          <a:p>
            <a:pPr eaLnBrk="1" hangingPunct="1"/>
            <a:endParaRPr kumimoji="0"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ECF09689-967A-4A5E-9724-BC0A3B2B082A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zh-CN" altLang="en-US"/>
              <a:t>习题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2060575"/>
            <a:ext cx="8178800" cy="417195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kumimoji="0" lang="zh-CN" altLang="en-US" sz="2100"/>
              <a:t>用</a:t>
            </a:r>
            <a:r>
              <a:rPr kumimoji="0" lang="en-US" altLang="zh-CN" sz="2100"/>
              <a:t>swing</a:t>
            </a:r>
            <a:r>
              <a:rPr kumimoji="0" lang="zh-CN" altLang="en-US" sz="2100"/>
              <a:t>图形界面编写一个完整的文本编辑器。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86A68139-1F92-497A-AF7E-4DB93CEFA81A}" type="slidenum">
              <a:rPr lang="en-US" altLang="zh-CN"/>
              <a:pPr/>
              <a:t>3</a:t>
            </a:fld>
            <a:endParaRPr lang="en-US" altLang="zh-CN"/>
          </a:p>
        </p:txBody>
      </p:sp>
      <p:graphicFrame>
        <p:nvGraphicFramePr>
          <p:cNvPr id="6147" name="Object 2"/>
          <p:cNvGraphicFramePr>
            <a:graphicFrameLocks noChangeAspect="1"/>
          </p:cNvGraphicFramePr>
          <p:nvPr/>
        </p:nvGraphicFramePr>
        <p:xfrm>
          <a:off x="1116013" y="2133600"/>
          <a:ext cx="6934200" cy="437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BMP 图象" r:id="rId4" imgW="4086795" imgH="2580952" progId="Paint.Picture">
                  <p:embed/>
                </p:oleObj>
              </mc:Choice>
              <mc:Fallback>
                <p:oleObj name="BMP 图象" r:id="rId4" imgW="4086795" imgH="2580952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133600"/>
                        <a:ext cx="6934200" cy="437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1331913" y="457200"/>
            <a:ext cx="66960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4000" b="1">
                <a:solidFill>
                  <a:srgbClr val="FF3300"/>
                </a:solidFill>
                <a:latin typeface="Times New Roman" pitchFamily="18" charset="0"/>
              </a:rPr>
              <a:t>文件对话框</a:t>
            </a:r>
            <a:r>
              <a:rPr kumimoji="1" lang="en-US" altLang="zh-CN" sz="4000" b="1">
                <a:solidFill>
                  <a:srgbClr val="FF3300"/>
                </a:solidFill>
                <a:latin typeface="Times New Roman" pitchFamily="18" charset="0"/>
              </a:rPr>
              <a:t>FileDialog</a:t>
            </a:r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1165225" y="1641475"/>
            <a:ext cx="612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用于在打开或保存文件时指定文件。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73AE3EC3-583D-4296-93BE-257474A15388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zh-CN" altLang="en-US"/>
              <a:t>文件对话框的使用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0" lang="zh-CN" altLang="en-US" sz="2600"/>
              <a:t>构造方法</a:t>
            </a:r>
          </a:p>
          <a:p>
            <a:pPr lvl="1" eaLnBrk="1" hangingPunct="1">
              <a:buFont typeface="Wingdings" pitchFamily="2" charset="2"/>
              <a:buNone/>
            </a:pPr>
            <a:r>
              <a:rPr kumimoji="0" lang="en-US" altLang="zh-CN" sz="2200"/>
              <a:t>FileDialog(Frame parent) </a:t>
            </a:r>
          </a:p>
          <a:p>
            <a:pPr lvl="1" eaLnBrk="1" hangingPunct="1">
              <a:buFont typeface="Wingdings" pitchFamily="2" charset="2"/>
              <a:buNone/>
            </a:pPr>
            <a:r>
              <a:rPr kumimoji="0" lang="en-US" altLang="zh-CN" sz="2200"/>
              <a:t>          </a:t>
            </a:r>
            <a:r>
              <a:rPr kumimoji="0" lang="zh-CN" altLang="en-US" sz="2200"/>
              <a:t>建立一个打开文件的对话框</a:t>
            </a:r>
            <a:r>
              <a:rPr kumimoji="0" lang="en-US" altLang="zh-CN" sz="2200"/>
              <a:t>. </a:t>
            </a:r>
          </a:p>
          <a:p>
            <a:pPr lvl="1" eaLnBrk="1" hangingPunct="1">
              <a:buFont typeface="Wingdings" pitchFamily="2" charset="2"/>
              <a:buNone/>
            </a:pPr>
            <a:r>
              <a:rPr kumimoji="0" lang="en-US" altLang="zh-CN" sz="2200"/>
              <a:t>FileDialog(Frame parent, String title) </a:t>
            </a:r>
          </a:p>
          <a:p>
            <a:pPr lvl="1" eaLnBrk="1" hangingPunct="1">
              <a:buFont typeface="Wingdings" pitchFamily="2" charset="2"/>
              <a:buNone/>
            </a:pPr>
            <a:r>
              <a:rPr kumimoji="0" lang="en-US" altLang="zh-CN" sz="2200"/>
              <a:t>          </a:t>
            </a:r>
            <a:r>
              <a:rPr kumimoji="0" lang="zh-CN" altLang="en-US" sz="2200"/>
              <a:t>建立一个带标题的打开文件对话框</a:t>
            </a:r>
            <a:r>
              <a:rPr kumimoji="0" lang="en-US" altLang="zh-CN" sz="2200"/>
              <a:t>. </a:t>
            </a:r>
          </a:p>
          <a:p>
            <a:pPr lvl="1" eaLnBrk="1" hangingPunct="1">
              <a:buFont typeface="Wingdings" pitchFamily="2" charset="2"/>
              <a:buNone/>
            </a:pPr>
            <a:r>
              <a:rPr kumimoji="0" lang="en-US" altLang="zh-CN" sz="2200"/>
              <a:t>FileDialog(Frame parent, String title, int mode) </a:t>
            </a:r>
          </a:p>
          <a:p>
            <a:pPr lvl="1" eaLnBrk="1" hangingPunct="1">
              <a:buFont typeface="Wingdings" pitchFamily="2" charset="2"/>
              <a:buNone/>
            </a:pPr>
            <a:r>
              <a:rPr kumimoji="0" lang="en-US" altLang="zh-CN" sz="2200"/>
              <a:t>          </a:t>
            </a:r>
            <a:r>
              <a:rPr kumimoji="0" lang="zh-CN" altLang="en-US" sz="2200"/>
              <a:t>建立一个带标题的文件对话框，用于打开或保存文件。</a:t>
            </a:r>
          </a:p>
          <a:p>
            <a:pPr lvl="1" eaLnBrk="1" hangingPunct="1">
              <a:buFont typeface="Wingdings" pitchFamily="2" charset="2"/>
              <a:buNone/>
            </a:pPr>
            <a:r>
              <a:rPr kumimoji="0" lang="en-US" altLang="zh-CN" sz="2200"/>
              <a:t>Mode:FileDialog.LOAD</a:t>
            </a:r>
            <a:r>
              <a:rPr kumimoji="0" lang="zh-CN" altLang="en-US" sz="2200"/>
              <a:t>打开</a:t>
            </a:r>
            <a:r>
              <a:rPr kumimoji="0" lang="en-US" altLang="zh-CN" sz="2200"/>
              <a:t>/FileDialog.SAVE</a:t>
            </a:r>
            <a:r>
              <a:rPr kumimoji="0" lang="zh-CN" altLang="en-US" sz="2200"/>
              <a:t>保存 </a:t>
            </a:r>
          </a:p>
          <a:p>
            <a:pPr lvl="1" eaLnBrk="1" hangingPunct="1"/>
            <a:endParaRPr kumimoji="0" lang="en-US" altLang="zh-CN"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423A01F2-A232-4FD3-9A7B-01786F16A37D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zh-CN" altLang="en-US"/>
              <a:t>文件对话框的使用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0" lang="zh-CN" altLang="en-US"/>
              <a:t>主要方法</a:t>
            </a:r>
          </a:p>
          <a:p>
            <a:pPr lvl="1" eaLnBrk="1" hangingPunct="1">
              <a:buFont typeface="Wingdings" pitchFamily="2" charset="2"/>
              <a:buNone/>
            </a:pPr>
            <a:r>
              <a:rPr kumimoji="0" lang="en-US" altLang="zh-CN"/>
              <a:t>String getDirectory() </a:t>
            </a:r>
          </a:p>
          <a:p>
            <a:pPr lvl="1" eaLnBrk="1" hangingPunct="1">
              <a:buFont typeface="Wingdings" pitchFamily="2" charset="2"/>
              <a:buNone/>
            </a:pPr>
            <a:r>
              <a:rPr kumimoji="0" lang="en-US" altLang="zh-CN"/>
              <a:t>          </a:t>
            </a:r>
            <a:r>
              <a:rPr kumimoji="0" lang="zh-CN" altLang="en-US"/>
              <a:t>获得文件路径 </a:t>
            </a:r>
          </a:p>
          <a:p>
            <a:pPr lvl="1" eaLnBrk="1" hangingPunct="1">
              <a:buFont typeface="Wingdings" pitchFamily="2" charset="2"/>
              <a:buNone/>
            </a:pPr>
            <a:r>
              <a:rPr kumimoji="0" lang="en-US" altLang="zh-CN"/>
              <a:t>String getFile() </a:t>
            </a:r>
          </a:p>
          <a:p>
            <a:pPr lvl="1" eaLnBrk="1" hangingPunct="1">
              <a:buFont typeface="Wingdings" pitchFamily="2" charset="2"/>
              <a:buNone/>
            </a:pPr>
            <a:r>
              <a:rPr kumimoji="0" lang="en-US" altLang="zh-CN"/>
              <a:t>          </a:t>
            </a:r>
            <a:r>
              <a:rPr kumimoji="0" lang="zh-CN" altLang="en-US"/>
              <a:t>获得文件名</a:t>
            </a:r>
            <a:r>
              <a:rPr kumimoji="0" lang="en-US" altLang="zh-CN"/>
              <a:t>. </a:t>
            </a:r>
          </a:p>
          <a:p>
            <a:pPr eaLnBrk="1" hangingPunct="1"/>
            <a:r>
              <a:rPr kumimoji="0" lang="zh-CN" altLang="en-US"/>
              <a:t>一般用 </a:t>
            </a:r>
            <a:r>
              <a:rPr kumimoji="0" lang="en-US" altLang="zh-CN"/>
              <a:t>d.getDirectory()+d.getFile</a:t>
            </a:r>
            <a:r>
              <a:rPr kumimoji="0" lang="zh-CN" altLang="en-US"/>
              <a:t>来获得完整的文件名</a:t>
            </a:r>
          </a:p>
          <a:p>
            <a:pPr lvl="1" eaLnBrk="1" hangingPunct="1">
              <a:buFont typeface="Wingdings" pitchFamily="2" charset="2"/>
              <a:buNone/>
            </a:pPr>
            <a:endParaRPr kumimoji="0"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0BA9D295-B4C2-4172-A814-105A2984E2CC}" type="slidenum">
              <a:rPr lang="en-US" altLang="zh-CN"/>
              <a:pPr/>
              <a:t>6</a:t>
            </a:fld>
            <a:endParaRPr lang="en-US" altLang="zh-CN"/>
          </a:p>
        </p:txBody>
      </p:sp>
      <p:pic>
        <p:nvPicPr>
          <p:cNvPr id="92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90800"/>
            <a:ext cx="9144000" cy="371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Rectangle 6"/>
          <p:cNvSpPr>
            <a:spLocks noChangeArrowheads="1"/>
          </p:cNvSpPr>
          <p:nvPr/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zh-CN" altLang="en-US" sz="3800">
                <a:solidFill>
                  <a:srgbClr val="FF3300"/>
                </a:solidFill>
              </a:rPr>
              <a:t>菜单的创建</a:t>
            </a:r>
          </a:p>
        </p:txBody>
      </p:sp>
      <p:sp>
        <p:nvSpPr>
          <p:cNvPr id="9221" name="Text Box 7"/>
          <p:cNvSpPr txBox="1">
            <a:spLocks noChangeArrowheads="1"/>
          </p:cNvSpPr>
          <p:nvPr/>
        </p:nvSpPr>
        <p:spPr bwMode="auto">
          <a:xfrm>
            <a:off x="611188" y="1773238"/>
            <a:ext cx="7777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菜单所涉及的类的层次结构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348A7FCD-C2EC-492D-A663-50197D9A31CE}" type="slidenum">
              <a:rPr lang="en-US" altLang="zh-CN"/>
              <a:pPr/>
              <a:t>7</a:t>
            </a:fld>
            <a:endParaRPr lang="en-US" altLang="zh-CN"/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395288" y="3141663"/>
          <a:ext cx="8458200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BMP 图象" r:id="rId4" imgW="4761905" imgH="1514686" progId="Paint.Picture">
                  <p:embed/>
                </p:oleObj>
              </mc:Choice>
              <mc:Fallback>
                <p:oleObj name="BMP 图象" r:id="rId4" imgW="4761905" imgH="1514686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141663"/>
                        <a:ext cx="8458200" cy="2971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3200400" y="762000"/>
            <a:ext cx="2209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4000" b="1">
                <a:solidFill>
                  <a:srgbClr val="FF3300"/>
                </a:solidFill>
                <a:latin typeface="Times New Roman" pitchFamily="18" charset="0"/>
              </a:rPr>
              <a:t>Menu</a:t>
            </a:r>
          </a:p>
        </p:txBody>
      </p:sp>
      <p:sp>
        <p:nvSpPr>
          <p:cNvPr id="135174" name="Oval 6"/>
          <p:cNvSpPr>
            <a:spLocks noChangeArrowheads="1"/>
          </p:cNvSpPr>
          <p:nvPr/>
        </p:nvSpPr>
        <p:spPr bwMode="auto">
          <a:xfrm>
            <a:off x="468313" y="3573463"/>
            <a:ext cx="4175125" cy="360362"/>
          </a:xfrm>
          <a:prstGeom prst="ellipse">
            <a:avLst/>
          </a:prstGeom>
          <a:noFill/>
          <a:ln w="762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135175" name="AutoShape 7"/>
          <p:cNvSpPr>
            <a:spLocks noChangeArrowheads="1"/>
          </p:cNvSpPr>
          <p:nvPr/>
        </p:nvSpPr>
        <p:spPr bwMode="auto">
          <a:xfrm>
            <a:off x="5435600" y="1268413"/>
            <a:ext cx="3240088" cy="1512887"/>
          </a:xfrm>
          <a:prstGeom prst="wedgeRectCallout">
            <a:avLst>
              <a:gd name="adj1" fmla="val -71116"/>
              <a:gd name="adj2" fmla="val 100681"/>
            </a:avLst>
          </a:prstGeom>
          <a:solidFill>
            <a:schemeClr val="bg1"/>
          </a:solidFill>
          <a:ln w="76200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kumimoji="1" lang="en-US" altLang="zh-CN" sz="2400">
                <a:latin typeface="Times New Roman" pitchFamily="18" charset="0"/>
              </a:rPr>
              <a:t>JMenuBar</a:t>
            </a:r>
          </a:p>
          <a:p>
            <a:pPr eaLnBrk="1" hangingPunct="1"/>
            <a:r>
              <a:rPr kumimoji="1" lang="zh-CN" altLang="en-US" sz="2400">
                <a:latin typeface="Times New Roman" pitchFamily="18" charset="0"/>
              </a:rPr>
              <a:t>只能被添加到</a:t>
            </a:r>
            <a:r>
              <a:rPr kumimoji="1" lang="en-US" altLang="zh-CN" sz="2400">
                <a:latin typeface="Times New Roman" pitchFamily="18" charset="0"/>
              </a:rPr>
              <a:t>JFrame</a:t>
            </a:r>
            <a:r>
              <a:rPr kumimoji="1" lang="zh-CN" altLang="en-US" sz="2400">
                <a:latin typeface="Times New Roman" pitchFamily="18" charset="0"/>
              </a:rPr>
              <a:t>中，作为整个菜单树的根</a:t>
            </a:r>
          </a:p>
        </p:txBody>
      </p:sp>
      <p:sp>
        <p:nvSpPr>
          <p:cNvPr id="135176" name="Oval 8"/>
          <p:cNvSpPr>
            <a:spLocks noChangeArrowheads="1"/>
          </p:cNvSpPr>
          <p:nvPr/>
        </p:nvSpPr>
        <p:spPr bwMode="auto">
          <a:xfrm>
            <a:off x="539750" y="3933825"/>
            <a:ext cx="1944688" cy="790575"/>
          </a:xfrm>
          <a:prstGeom prst="ellipse">
            <a:avLst/>
          </a:prstGeom>
          <a:noFill/>
          <a:ln w="762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135177" name="AutoShape 9"/>
          <p:cNvSpPr>
            <a:spLocks noChangeArrowheads="1"/>
          </p:cNvSpPr>
          <p:nvPr/>
        </p:nvSpPr>
        <p:spPr bwMode="auto">
          <a:xfrm>
            <a:off x="468313" y="908050"/>
            <a:ext cx="4535487" cy="2160588"/>
          </a:xfrm>
          <a:prstGeom prst="wedgeRectCallout">
            <a:avLst>
              <a:gd name="adj1" fmla="val -30468"/>
              <a:gd name="adj2" fmla="val 91074"/>
            </a:avLst>
          </a:prstGeom>
          <a:solidFill>
            <a:schemeClr val="bg1"/>
          </a:solidFill>
          <a:ln w="76200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kumimoji="1" lang="en-US" altLang="zh-CN" sz="2400">
                <a:latin typeface="Times New Roman" pitchFamily="18" charset="0"/>
              </a:rPr>
              <a:t>JMenu</a:t>
            </a:r>
          </a:p>
          <a:p>
            <a:pPr eaLnBrk="1" hangingPunct="1"/>
            <a:r>
              <a:rPr kumimoji="1" lang="zh-CN" altLang="en-US" sz="2400">
                <a:latin typeface="Times New Roman" pitchFamily="18" charset="0"/>
              </a:rPr>
              <a:t>可以添加到</a:t>
            </a:r>
            <a:r>
              <a:rPr kumimoji="1" lang="en-US" altLang="zh-CN" sz="2400">
                <a:latin typeface="Times New Roman" pitchFamily="18" charset="0"/>
              </a:rPr>
              <a:t>JMenuBar</a:t>
            </a:r>
            <a:r>
              <a:rPr kumimoji="1" lang="zh-CN" altLang="en-US" sz="2400">
                <a:latin typeface="Times New Roman" pitchFamily="18" charset="0"/>
              </a:rPr>
              <a:t>或其他</a:t>
            </a:r>
            <a:r>
              <a:rPr kumimoji="1" lang="en-US" altLang="zh-CN" sz="2400">
                <a:latin typeface="Times New Roman" pitchFamily="18" charset="0"/>
              </a:rPr>
              <a:t>JMenu</a:t>
            </a:r>
            <a:r>
              <a:rPr kumimoji="1" lang="zh-CN" altLang="en-US" sz="2400">
                <a:latin typeface="Times New Roman" pitchFamily="18" charset="0"/>
              </a:rPr>
              <a:t>中（实现子菜单功能）。帮助菜单用</a:t>
            </a:r>
            <a:r>
              <a:rPr kumimoji="1" lang="en-US" altLang="zh-CN" sz="2400">
                <a:latin typeface="Times New Roman" pitchFamily="18" charset="0"/>
              </a:rPr>
              <a:t>setHelpMenu()</a:t>
            </a:r>
            <a:r>
              <a:rPr kumimoji="1" lang="zh-CN" altLang="en-US" sz="2400">
                <a:latin typeface="Times New Roman" pitchFamily="18" charset="0"/>
              </a:rPr>
              <a:t>方法添加到菜单条的最右边。</a:t>
            </a:r>
          </a:p>
        </p:txBody>
      </p:sp>
      <p:sp>
        <p:nvSpPr>
          <p:cNvPr id="135178" name="Oval 10"/>
          <p:cNvSpPr>
            <a:spLocks noChangeArrowheads="1"/>
          </p:cNvSpPr>
          <p:nvPr/>
        </p:nvSpPr>
        <p:spPr bwMode="auto">
          <a:xfrm>
            <a:off x="539750" y="4292600"/>
            <a:ext cx="2087563" cy="360363"/>
          </a:xfrm>
          <a:prstGeom prst="ellips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135179" name="AutoShape 11"/>
          <p:cNvSpPr>
            <a:spLocks noChangeArrowheads="1"/>
          </p:cNvSpPr>
          <p:nvPr/>
        </p:nvSpPr>
        <p:spPr bwMode="auto">
          <a:xfrm>
            <a:off x="3492500" y="4292600"/>
            <a:ext cx="4464050" cy="1655763"/>
          </a:xfrm>
          <a:prstGeom prst="wedgeRectCallout">
            <a:avLst>
              <a:gd name="adj1" fmla="val -69454"/>
              <a:gd name="adj2" fmla="val -39069"/>
            </a:avLst>
          </a:prstGeom>
          <a:solidFill>
            <a:schemeClr val="bg1"/>
          </a:solidFill>
          <a:ln w="76200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kumimoji="1" lang="en-US" altLang="zh-CN" sz="2400">
                <a:latin typeface="Times New Roman" pitchFamily="18" charset="0"/>
              </a:rPr>
              <a:t>JMenuItem</a:t>
            </a:r>
          </a:p>
          <a:p>
            <a:pPr eaLnBrk="1" hangingPunct="1"/>
            <a:r>
              <a:rPr kumimoji="1" lang="zh-CN" altLang="en-US" sz="2400">
                <a:latin typeface="Times New Roman" pitchFamily="18" charset="0"/>
              </a:rPr>
              <a:t>菜单项，添加到菜单中。通常注册</a:t>
            </a:r>
            <a:r>
              <a:rPr kumimoji="1" lang="en-US" altLang="zh-CN" sz="2400">
                <a:latin typeface="Times New Roman" pitchFamily="18" charset="0"/>
              </a:rPr>
              <a:t>ActionListener</a:t>
            </a:r>
            <a:r>
              <a:rPr kumimoji="1" lang="zh-CN" altLang="en-US" sz="2400">
                <a:latin typeface="Times New Roman" pitchFamily="18" charset="0"/>
              </a:rPr>
              <a:t>，以响应用户的操作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35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135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0" dur="2000"/>
                                        <p:tgtEl>
                                          <p:spTgt spid="135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135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35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35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35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4" grpId="0" animBg="1"/>
      <p:bldP spid="135174" grpId="1" animBg="1"/>
      <p:bldP spid="135175" grpId="0" animBg="1"/>
      <p:bldP spid="135175" grpId="1" animBg="1"/>
      <p:bldP spid="135176" grpId="0" animBg="1"/>
      <p:bldP spid="135176" grpId="1" animBg="1"/>
      <p:bldP spid="135177" grpId="0" animBg="1"/>
      <p:bldP spid="135177" grpId="1" animBg="1"/>
      <p:bldP spid="135178" grpId="0" animBg="1"/>
      <p:bldP spid="13517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F10AC5C4-388D-4237-A146-6CF1588BBA90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CN"/>
              <a:t>JMenuBar</a:t>
            </a:r>
            <a:r>
              <a:rPr kumimoji="0" lang="zh-CN" altLang="en-US"/>
              <a:t>类的常用方法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0" lang="zh-CN" altLang="en-US"/>
              <a:t>创建一个菜单栏对象</a:t>
            </a:r>
          </a:p>
          <a:p>
            <a:pPr lvl="1" eaLnBrk="1" hangingPunct="1"/>
            <a:r>
              <a:rPr kumimoji="0" lang="en-US" altLang="zh-CN"/>
              <a:t>JMenuBar() </a:t>
            </a:r>
          </a:p>
          <a:p>
            <a:pPr eaLnBrk="1" hangingPunct="1"/>
            <a:r>
              <a:rPr kumimoji="0" lang="zh-CN" altLang="en-US"/>
              <a:t>将指定的菜单加入到菜单栏</a:t>
            </a:r>
          </a:p>
          <a:p>
            <a:pPr lvl="1" eaLnBrk="1" hangingPunct="1"/>
            <a:r>
              <a:rPr kumimoji="0" lang="en-US" altLang="zh-CN"/>
              <a:t>add(JMenu m) </a:t>
            </a:r>
          </a:p>
          <a:p>
            <a:pPr eaLnBrk="1" hangingPunct="1"/>
            <a:r>
              <a:rPr kumimoji="0" lang="zh-CN" altLang="en-US" b="1"/>
              <a:t>设定帮助菜单</a:t>
            </a:r>
          </a:p>
          <a:p>
            <a:pPr lvl="1" eaLnBrk="1" hangingPunct="1"/>
            <a:r>
              <a:rPr kumimoji="0" lang="en-US" altLang="zh-CN" b="1"/>
              <a:t>setHelpMenu</a:t>
            </a:r>
            <a:r>
              <a:rPr kumimoji="0" lang="en-US" altLang="zh-CN"/>
              <a:t>(JMenu</a:t>
            </a:r>
            <a:r>
              <a:rPr kumimoji="0" lang="en-US" altLang="zh-CN">
                <a:latin typeface="Arial" charset="0"/>
              </a:rPr>
              <a:t> </a:t>
            </a:r>
            <a:r>
              <a:rPr kumimoji="0" lang="en-US" altLang="zh-CN"/>
              <a:t>menu)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E265D87D-FFAF-478D-95DF-37BF4230AEF7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CN"/>
              <a:t>JMenu</a:t>
            </a:r>
            <a:r>
              <a:rPr kumimoji="0" lang="zh-CN" altLang="en-US"/>
              <a:t>类的常用方法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0" lang="en-US" altLang="zh-CN" sz="2100"/>
              <a:t>JMenu() </a:t>
            </a:r>
            <a:r>
              <a:rPr kumimoji="0" lang="zh-CN" altLang="en-US" sz="2100"/>
              <a:t>创建一个菜单对象</a:t>
            </a:r>
          </a:p>
          <a:p>
            <a:pPr eaLnBrk="1" hangingPunct="1"/>
            <a:r>
              <a:rPr kumimoji="0" lang="en-US" altLang="zh-CN" sz="2100"/>
              <a:t>JMenu(String label) </a:t>
            </a:r>
            <a:r>
              <a:rPr kumimoji="0" lang="zh-CN" altLang="en-US" sz="2100"/>
              <a:t>创建一个带标签的菜单</a:t>
            </a:r>
          </a:p>
          <a:p>
            <a:pPr eaLnBrk="1" hangingPunct="1"/>
            <a:r>
              <a:rPr kumimoji="0" lang="en-US" altLang="zh-CN" sz="2100"/>
              <a:t>add(MenuItem mi) </a:t>
            </a:r>
            <a:r>
              <a:rPr kumimoji="0" lang="zh-CN" altLang="en-US" sz="2100"/>
              <a:t>添加一个菜单项到菜单</a:t>
            </a:r>
          </a:p>
          <a:p>
            <a:pPr eaLnBrk="1" hangingPunct="1"/>
            <a:r>
              <a:rPr kumimoji="0" lang="en-US" altLang="zh-CN" sz="2100"/>
              <a:t>remove(int index) </a:t>
            </a:r>
            <a:r>
              <a:rPr kumimoji="0" lang="zh-CN" altLang="en-US" sz="2100"/>
              <a:t>删除指定位置上的菜单项</a:t>
            </a:r>
          </a:p>
          <a:p>
            <a:pPr eaLnBrk="1" hangingPunct="1"/>
            <a:r>
              <a:rPr kumimoji="0" lang="en-US" altLang="zh-CN" sz="2100"/>
              <a:t>remove(JMenuComponent jmc) </a:t>
            </a:r>
            <a:r>
              <a:rPr kumimoji="0" lang="zh-CN" altLang="en-US" sz="2100"/>
              <a:t>删除指定的菜单组件</a:t>
            </a:r>
          </a:p>
          <a:p>
            <a:pPr eaLnBrk="1" hangingPunct="1"/>
            <a:r>
              <a:rPr kumimoji="0" lang="en-US" altLang="zh-CN" sz="2100"/>
              <a:t>removeAll() </a:t>
            </a:r>
            <a:r>
              <a:rPr kumimoji="0" lang="zh-CN" altLang="en-US" sz="2100"/>
              <a:t>删除所有的菜单项</a:t>
            </a:r>
          </a:p>
          <a:p>
            <a:pPr eaLnBrk="1" hangingPunct="1"/>
            <a:r>
              <a:rPr kumimoji="0" lang="en-US" altLang="zh-CN" sz="2100"/>
              <a:t>insert(JMenuItem mi, int index) </a:t>
            </a:r>
            <a:r>
              <a:rPr kumimoji="0" lang="zh-CN" altLang="en-US" sz="2100"/>
              <a:t>在指定位置插入一菜单项</a:t>
            </a:r>
          </a:p>
          <a:p>
            <a:pPr eaLnBrk="1" hangingPunct="1"/>
            <a:r>
              <a:rPr kumimoji="0" lang="en-US" altLang="zh-CN" sz="2100"/>
              <a:t>insertSeparator(int index) </a:t>
            </a:r>
            <a:r>
              <a:rPr kumimoji="0" lang="zh-CN" altLang="en-US" sz="2100"/>
              <a:t>在指定位置插入分隔符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5911</TotalTime>
  <Words>1176</Words>
  <Application>Microsoft Office PowerPoint</Application>
  <PresentationFormat>全屏显示(4:3)</PresentationFormat>
  <Paragraphs>203</Paragraphs>
  <Slides>20</Slides>
  <Notes>18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华文行楷</vt:lpstr>
      <vt:lpstr>Arial</vt:lpstr>
      <vt:lpstr>Times New Roman</vt:lpstr>
      <vt:lpstr>Verdana</vt:lpstr>
      <vt:lpstr>Wingdings</vt:lpstr>
      <vt:lpstr>Profile</vt:lpstr>
      <vt:lpstr>BMP 图象</vt:lpstr>
      <vt:lpstr>PowerPoint 演示文稿</vt:lpstr>
      <vt:lpstr>学习任务</vt:lpstr>
      <vt:lpstr>PowerPoint 演示文稿</vt:lpstr>
      <vt:lpstr>文件对话框的使用</vt:lpstr>
      <vt:lpstr>文件对话框的使用</vt:lpstr>
      <vt:lpstr>PowerPoint 演示文稿</vt:lpstr>
      <vt:lpstr>PowerPoint 演示文稿</vt:lpstr>
      <vt:lpstr>JMenuBar类的常用方法</vt:lpstr>
      <vt:lpstr>JMenu类的常用方法</vt:lpstr>
      <vt:lpstr>JMenuItem类的常用方法</vt:lpstr>
      <vt:lpstr>创建菜单的步骤</vt:lpstr>
      <vt:lpstr>菜单程序举例              文本编辑器</vt:lpstr>
      <vt:lpstr>PowerPoint 演示文稿</vt:lpstr>
      <vt:lpstr>PowerPoint 演示文稿</vt:lpstr>
      <vt:lpstr>PowerPoint 演示文稿</vt:lpstr>
      <vt:lpstr>PowerPoint 演示文稿</vt:lpstr>
      <vt:lpstr>菜单可以实现的其他功能</vt:lpstr>
      <vt:lpstr>表格</vt:lpstr>
      <vt:lpstr>表格程序设计的相关类</vt:lpstr>
      <vt:lpstr>习题</vt:lpstr>
    </vt:vector>
  </TitlesOfParts>
  <Company>buaa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wqw</dc:creator>
  <cp:lastModifiedBy>XU</cp:lastModifiedBy>
  <cp:revision>292</cp:revision>
  <dcterms:created xsi:type="dcterms:W3CDTF">2001-03-12T13:05:17Z</dcterms:created>
  <dcterms:modified xsi:type="dcterms:W3CDTF">2023-05-22T23:57:07Z</dcterms:modified>
</cp:coreProperties>
</file>