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450" r:id="rId2"/>
    <p:sldId id="325" r:id="rId3"/>
    <p:sldId id="451" r:id="rId4"/>
    <p:sldId id="400" r:id="rId5"/>
    <p:sldId id="402" r:id="rId6"/>
    <p:sldId id="403" r:id="rId7"/>
    <p:sldId id="404" r:id="rId8"/>
    <p:sldId id="405" r:id="rId9"/>
    <p:sldId id="406" r:id="rId10"/>
    <p:sldId id="407" r:id="rId11"/>
    <p:sldId id="410" r:id="rId12"/>
    <p:sldId id="453" r:id="rId13"/>
    <p:sldId id="411" r:id="rId14"/>
    <p:sldId id="412" r:id="rId15"/>
    <p:sldId id="413" r:id="rId16"/>
    <p:sldId id="414" r:id="rId17"/>
    <p:sldId id="415" r:id="rId18"/>
    <p:sldId id="417" r:id="rId19"/>
    <p:sldId id="418" r:id="rId20"/>
    <p:sldId id="409" r:id="rId21"/>
    <p:sldId id="420" r:id="rId22"/>
    <p:sldId id="408" r:id="rId23"/>
    <p:sldId id="422" r:id="rId24"/>
    <p:sldId id="421" r:id="rId25"/>
    <p:sldId id="423" r:id="rId26"/>
    <p:sldId id="425" r:id="rId27"/>
    <p:sldId id="424" r:id="rId28"/>
    <p:sldId id="426" r:id="rId29"/>
    <p:sldId id="427" r:id="rId30"/>
    <p:sldId id="428" r:id="rId31"/>
    <p:sldId id="429" r:id="rId32"/>
    <p:sldId id="430" r:id="rId33"/>
    <p:sldId id="431" r:id="rId34"/>
    <p:sldId id="432" r:id="rId35"/>
    <p:sldId id="433" r:id="rId36"/>
    <p:sldId id="434" r:id="rId37"/>
    <p:sldId id="435" r:id="rId38"/>
    <p:sldId id="436" r:id="rId39"/>
    <p:sldId id="454" r:id="rId40"/>
    <p:sldId id="437" r:id="rId41"/>
    <p:sldId id="438" r:id="rId42"/>
    <p:sldId id="439" r:id="rId43"/>
    <p:sldId id="440" r:id="rId44"/>
    <p:sldId id="442" r:id="rId45"/>
    <p:sldId id="443" r:id="rId46"/>
    <p:sldId id="444" r:id="rId47"/>
    <p:sldId id="445" r:id="rId48"/>
    <p:sldId id="446" r:id="rId49"/>
    <p:sldId id="447" r:id="rId50"/>
    <p:sldId id="455" r:id="rId51"/>
    <p:sldId id="448" r:id="rId52"/>
    <p:sldId id="449" r:id="rId53"/>
    <p:sldId id="452" r:id="rId54"/>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D2"/>
    <a:srgbClr val="00FF00"/>
    <a:srgbClr val="FAFFFF"/>
    <a:srgbClr val="F0FFFF"/>
    <a:srgbClr val="FF0000"/>
    <a:srgbClr val="66FF66"/>
    <a:srgbClr val="99FF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3" d="100"/>
          <a:sy n="123" d="100"/>
        </p:scale>
        <p:origin x="125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Lst>
  </p:outlineViewPr>
  <p:notesTextViewPr>
    <p:cViewPr>
      <p:scale>
        <a:sx n="100" d="100"/>
        <a:sy n="100" d="100"/>
      </p:scale>
      <p:origin x="0" y="0"/>
    </p:cViewPr>
  </p:notesTextViewPr>
  <p:sorterViewPr>
    <p:cViewPr>
      <p:scale>
        <a:sx n="66" d="100"/>
        <a:sy n="66" d="100"/>
      </p:scale>
      <p:origin x="0" y="4746"/>
    </p:cViewPr>
  </p:sorterViewPr>
  <p:notesViewPr>
    <p:cSldViewPr snapToGrid="0">
      <p:cViewPr varScale="1">
        <p:scale>
          <a:sx n="61" d="100"/>
          <a:sy n="61" d="100"/>
        </p:scale>
        <p:origin x="-1698" y="-60"/>
      </p:cViewPr>
      <p:guideLst>
        <p:guide orient="horz" pos="3223"/>
        <p:guide pos="2237"/>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4.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7.xml"/><Relationship Id="rId7" Type="http://schemas.openxmlformats.org/officeDocument/2006/relationships/slide" Target="slides/slide10.xml"/><Relationship Id="rId2" Type="http://schemas.openxmlformats.org/officeDocument/2006/relationships/slide" Target="slides/slide5.xml"/><Relationship Id="rId16" Type="http://schemas.openxmlformats.org/officeDocument/2006/relationships/slide" Target="slides/slide20.xml"/><Relationship Id="rId29" Type="http://schemas.openxmlformats.org/officeDocument/2006/relationships/slide" Target="slides/slide33.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2.xml"/><Relationship Id="rId40" Type="http://schemas.openxmlformats.org/officeDocument/2006/relationships/slide" Target="slides/slide45.xml"/><Relationship Id="rId45" Type="http://schemas.openxmlformats.org/officeDocument/2006/relationships/slide" Target="slides/slide51.xml"/><Relationship Id="rId5" Type="http://schemas.openxmlformats.org/officeDocument/2006/relationships/slide" Target="slides/slide8.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1.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9.xml"/><Relationship Id="rId4" Type="http://schemas.openxmlformats.org/officeDocument/2006/relationships/slide" Target="slides/slide7.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40.xml"/><Relationship Id="rId43" Type="http://schemas.openxmlformats.org/officeDocument/2006/relationships/slide" Target="slides/slide48.xml"/><Relationship Id="rId8" Type="http://schemas.openxmlformats.org/officeDocument/2006/relationships/slide" Target="slides/slide11.xml"/><Relationship Id="rId3" Type="http://schemas.openxmlformats.org/officeDocument/2006/relationships/slide" Target="slides/slide6.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3.xml"/><Relationship Id="rId46" Type="http://schemas.openxmlformats.org/officeDocument/2006/relationships/slide" Target="slides/slide52.xml"/><Relationship Id="rId20" Type="http://schemas.openxmlformats.org/officeDocument/2006/relationships/slide" Target="slides/slide24.xml"/><Relationship Id="rId41"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defTabSz="955675">
              <a:defRPr sz="1300">
                <a:latin typeface="Times New Roman" pitchFamily="18" charset="0"/>
                <a:ea typeface="宋体" pitchFamily="2" charset="-122"/>
                <a:cs typeface="+mn-cs"/>
              </a:defRPr>
            </a:lvl1pPr>
          </a:lstStyle>
          <a:p>
            <a:pPr>
              <a:defRPr/>
            </a:pPr>
            <a:endParaRPr lang="en-US" altLang="zh-CN"/>
          </a:p>
        </p:txBody>
      </p:sp>
      <p:sp>
        <p:nvSpPr>
          <p:cNvPr id="49155" name="Rectangle 3"/>
          <p:cNvSpPr>
            <a:spLocks noGrp="1" noChangeArrowheads="1"/>
          </p:cNvSpPr>
          <p:nvPr>
            <p:ph type="dt" sz="quarter" idx="1"/>
          </p:nvPr>
        </p:nvSpPr>
        <p:spPr bwMode="auto">
          <a:xfrm>
            <a:off x="4024313" y="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algn="r" defTabSz="955675">
              <a:defRPr sz="1300">
                <a:latin typeface="Times New Roman" pitchFamily="18" charset="0"/>
                <a:ea typeface="宋体" pitchFamily="2" charset="-122"/>
                <a:cs typeface="+mn-cs"/>
              </a:defRPr>
            </a:lvl1pPr>
          </a:lstStyle>
          <a:p>
            <a:pPr>
              <a:defRPr/>
            </a:pPr>
            <a:endParaRPr lang="en-US" altLang="zh-CN"/>
          </a:p>
        </p:txBody>
      </p:sp>
      <p:sp>
        <p:nvSpPr>
          <p:cNvPr id="49156" name="Rectangle 4"/>
          <p:cNvSpPr>
            <a:spLocks noGrp="1" noChangeArrowheads="1"/>
          </p:cNvSpPr>
          <p:nvPr>
            <p:ph type="ftr" sz="quarter" idx="2"/>
          </p:nvPr>
        </p:nvSpPr>
        <p:spPr bwMode="auto">
          <a:xfrm>
            <a:off x="0" y="972185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defTabSz="955675">
              <a:defRPr sz="1300">
                <a:latin typeface="Times New Roman" pitchFamily="18" charset="0"/>
                <a:ea typeface="宋体" pitchFamily="2" charset="-122"/>
                <a:cs typeface="+mn-cs"/>
              </a:defRPr>
            </a:lvl1pPr>
          </a:lstStyle>
          <a:p>
            <a:pPr>
              <a:defRPr/>
            </a:pPr>
            <a:endParaRPr lang="en-US" altLang="zh-CN"/>
          </a:p>
        </p:txBody>
      </p:sp>
      <p:sp>
        <p:nvSpPr>
          <p:cNvPr id="49157" name="Rectangle 5"/>
          <p:cNvSpPr>
            <a:spLocks noGrp="1" noChangeArrowheads="1"/>
          </p:cNvSpPr>
          <p:nvPr>
            <p:ph type="sldNum" sz="quarter" idx="3"/>
          </p:nvPr>
        </p:nvSpPr>
        <p:spPr bwMode="auto">
          <a:xfrm>
            <a:off x="4024313" y="972185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algn="r" defTabSz="955675">
              <a:defRPr sz="1300" smtClean="0"/>
            </a:lvl1pPr>
          </a:lstStyle>
          <a:p>
            <a:pPr>
              <a:defRPr/>
            </a:pPr>
            <a:fld id="{C15EA777-8EE0-4655-9EA5-A247FCF4BC21}" type="slidenum">
              <a:rPr lang="en-US" altLang="zh-CN"/>
              <a:pPr>
                <a:defRPr/>
              </a:pPr>
              <a:t>‹#›</a:t>
            </a:fld>
            <a:endParaRPr lang="en-US" altLang="zh-CN"/>
          </a:p>
        </p:txBody>
      </p:sp>
    </p:spTree>
    <p:extLst>
      <p:ext uri="{BB962C8B-B14F-4D97-AF65-F5344CB8AC3E}">
        <p14:creationId xmlns:p14="http://schemas.microsoft.com/office/powerpoint/2010/main" val="4166185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defTabSz="955675">
              <a:defRPr sz="1300">
                <a:latin typeface="Times New Roman" pitchFamily="18" charset="0"/>
                <a:ea typeface="宋体" pitchFamily="2" charset="-122"/>
                <a:cs typeface="+mn-cs"/>
              </a:defRPr>
            </a:lvl1pPr>
          </a:lstStyle>
          <a:p>
            <a:pPr>
              <a:defRPr/>
            </a:pPr>
            <a:endParaRPr lang="en-US" altLang="zh-CN"/>
          </a:p>
        </p:txBody>
      </p:sp>
      <p:sp>
        <p:nvSpPr>
          <p:cNvPr id="24579" name="Rectangle 3"/>
          <p:cNvSpPr>
            <a:spLocks noGrp="1" noChangeArrowheads="1"/>
          </p:cNvSpPr>
          <p:nvPr>
            <p:ph type="dt" idx="1"/>
          </p:nvPr>
        </p:nvSpPr>
        <p:spPr bwMode="auto">
          <a:xfrm>
            <a:off x="4024313" y="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algn="r" defTabSz="955675">
              <a:defRPr sz="1300">
                <a:latin typeface="Times New Roman" pitchFamily="18" charset="0"/>
                <a:ea typeface="宋体" pitchFamily="2" charset="-122"/>
                <a:cs typeface="+mn-cs"/>
              </a:defRPr>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24581"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582" name="Rectangle 6"/>
          <p:cNvSpPr>
            <a:spLocks noGrp="1" noChangeArrowheads="1"/>
          </p:cNvSpPr>
          <p:nvPr>
            <p:ph type="ftr" sz="quarter" idx="4"/>
          </p:nvPr>
        </p:nvSpPr>
        <p:spPr bwMode="auto">
          <a:xfrm>
            <a:off x="0" y="972185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defTabSz="955675">
              <a:defRPr sz="1300">
                <a:latin typeface="Times New Roman" pitchFamily="18" charset="0"/>
                <a:ea typeface="宋体" pitchFamily="2" charset="-122"/>
                <a:cs typeface="+mn-cs"/>
              </a:defRPr>
            </a:lvl1pPr>
          </a:lstStyle>
          <a:p>
            <a:pPr>
              <a:defRPr/>
            </a:pPr>
            <a:endParaRPr lang="en-US" altLang="zh-CN"/>
          </a:p>
        </p:txBody>
      </p:sp>
      <p:sp>
        <p:nvSpPr>
          <p:cNvPr id="24583" name="Rectangle 7"/>
          <p:cNvSpPr>
            <a:spLocks noGrp="1" noChangeArrowheads="1"/>
          </p:cNvSpPr>
          <p:nvPr>
            <p:ph type="sldNum" sz="quarter" idx="5"/>
          </p:nvPr>
        </p:nvSpPr>
        <p:spPr bwMode="auto">
          <a:xfrm>
            <a:off x="4024313" y="972185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algn="r" defTabSz="955675">
              <a:defRPr sz="1300" smtClean="0"/>
            </a:lvl1pPr>
          </a:lstStyle>
          <a:p>
            <a:pPr>
              <a:defRPr/>
            </a:pPr>
            <a:fld id="{989D422C-AA24-40C6-9074-EBA112B9F55A}" type="slidenum">
              <a:rPr lang="en-US" altLang="zh-CN"/>
              <a:pPr>
                <a:defRPr/>
              </a:pPr>
              <a:t>‹#›</a:t>
            </a:fld>
            <a:endParaRPr lang="en-US" altLang="zh-CN"/>
          </a:p>
        </p:txBody>
      </p:sp>
    </p:spTree>
    <p:extLst>
      <p:ext uri="{BB962C8B-B14F-4D97-AF65-F5344CB8AC3E}">
        <p14:creationId xmlns:p14="http://schemas.microsoft.com/office/powerpoint/2010/main" val="32327115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imes New Roman" charset="0"/>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992188" y="768350"/>
            <a:ext cx="5114925" cy="3836988"/>
          </a:xfrm>
          <a:ln/>
        </p:spPr>
      </p:sp>
      <p:sp>
        <p:nvSpPr>
          <p:cNvPr id="58371" name="备注占位符 2"/>
          <p:cNvSpPr>
            <a:spLocks noGrp="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1" tIns="45715" rIns="91431" bIns="45715"/>
          <a:lstStyle/>
          <a:p>
            <a:pPr>
              <a:spcBef>
                <a:spcPct val="0"/>
              </a:spcBef>
              <a:defRPr/>
            </a:pPr>
            <a:endParaRPr lang="zh-CN" altLang="en-US">
              <a:latin typeface="Times New Roman" charset="0"/>
              <a:ea typeface="宋体" charset="0"/>
            </a:endParaRPr>
          </a:p>
        </p:txBody>
      </p:sp>
      <p:sp>
        <p:nvSpPr>
          <p:cNvPr id="58372"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fld id="{B51F46A3-8C9A-4A9C-B646-FC6906320FA5}" type="slidenum">
              <a:rPr lang="zh-CN" altLang="en-US" sz="1200">
                <a:latin typeface="Courier New" pitchFamily="49" charset="0"/>
                <a:ea typeface="PMingLiU" pitchFamily="18" charset="-120"/>
              </a:rPr>
              <a:pPr algn="r" eaLnBrk="1" hangingPunct="1"/>
              <a:t>51</a:t>
            </a:fld>
            <a:endParaRPr lang="en-US" altLang="zh-CN" sz="1200">
              <a:latin typeface="Courier New" pitchFamily="49" charset="0"/>
              <a:ea typeface="PMingLiU" pitchFamily="18" charset="-12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992188" y="768350"/>
            <a:ext cx="5114925" cy="3836988"/>
          </a:xfrm>
          <a:ln/>
        </p:spPr>
      </p:sp>
      <p:sp>
        <p:nvSpPr>
          <p:cNvPr id="59395" name="备注占位符 2"/>
          <p:cNvSpPr>
            <a:spLocks noGrp="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1" tIns="45715" rIns="91431" bIns="45715"/>
          <a:lstStyle/>
          <a:p>
            <a:pPr>
              <a:spcBef>
                <a:spcPct val="0"/>
              </a:spcBef>
              <a:defRPr/>
            </a:pPr>
            <a:endParaRPr lang="zh-CN" altLang="en-US">
              <a:latin typeface="Times New Roman" charset="0"/>
              <a:ea typeface="宋体" charset="0"/>
            </a:endParaRPr>
          </a:p>
        </p:txBody>
      </p:sp>
      <p:sp>
        <p:nvSpPr>
          <p:cNvPr id="59396"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fld id="{8918755F-5FAA-4AC1-877D-8D395905AC4A}" type="slidenum">
              <a:rPr lang="zh-CN" altLang="en-US" sz="1200">
                <a:latin typeface="Courier New" pitchFamily="49" charset="0"/>
                <a:ea typeface="PMingLiU" pitchFamily="18" charset="-120"/>
              </a:rPr>
              <a:pPr algn="r" eaLnBrk="1" hangingPunct="1"/>
              <a:t>52</a:t>
            </a:fld>
            <a:endParaRPr lang="en-US" altLang="zh-CN" sz="1200">
              <a:latin typeface="Courier New" pitchFamily="49" charset="0"/>
              <a:ea typeface="PMingLiU" pitchFamily="18"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4247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233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22238"/>
            <a:ext cx="1965325" cy="55165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38"/>
            <a:ext cx="5745163" cy="55165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2470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0088" y="122238"/>
            <a:ext cx="7772400" cy="457200"/>
          </a:xfrm>
        </p:spPr>
        <p:txBody>
          <a:bodyPr/>
          <a:lstStyle/>
          <a:p>
            <a:r>
              <a:rPr lang="zh-CN" altLang="en-US"/>
              <a:t>单击此处编辑母版标题样式</a:t>
            </a:r>
          </a:p>
        </p:txBody>
      </p:sp>
      <p:sp>
        <p:nvSpPr>
          <p:cNvPr id="3" name="表格占位符 2"/>
          <p:cNvSpPr>
            <a:spLocks noGrp="1"/>
          </p:cNvSpPr>
          <p:nvPr>
            <p:ph type="tbl" idx="1"/>
          </p:nvPr>
        </p:nvSpPr>
        <p:spPr>
          <a:xfrm>
            <a:off x="609600" y="1524000"/>
            <a:ext cx="7772400" cy="4114800"/>
          </a:xfrm>
        </p:spPr>
        <p:txBody>
          <a:bodyPr/>
          <a:lstStyle/>
          <a:p>
            <a:pPr lvl="0"/>
            <a:endParaRPr lang="zh-CN" altLang="en-US" noProof="0"/>
          </a:p>
        </p:txBody>
      </p:sp>
    </p:spTree>
    <p:extLst>
      <p:ext uri="{BB962C8B-B14F-4D97-AF65-F5344CB8AC3E}">
        <p14:creationId xmlns:p14="http://schemas.microsoft.com/office/powerpoint/2010/main" val="16511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149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21398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316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37037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00459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1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54276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2465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00088" y="122238"/>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0" y="1524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028" name="Rectangle 7"/>
          <p:cNvSpPr>
            <a:spLocks noChangeArrowheads="1"/>
          </p:cNvSpPr>
          <p:nvPr/>
        </p:nvSpPr>
        <p:spPr bwMode="auto">
          <a:xfrm>
            <a:off x="0" y="6553200"/>
            <a:ext cx="9144000" cy="304800"/>
          </a:xfrm>
          <a:prstGeom prst="rect">
            <a:avLst/>
          </a:prstGeom>
          <a:solidFill>
            <a:srgbClr val="BFBA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1029" name="Rectangle 8"/>
          <p:cNvSpPr>
            <a:spLocks noChangeArrowheads="1"/>
          </p:cNvSpPr>
          <p:nvPr/>
        </p:nvSpPr>
        <p:spPr bwMode="auto">
          <a:xfrm>
            <a:off x="3306763" y="6553200"/>
            <a:ext cx="1841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C253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zh-CN" sz="1200" b="1">
                <a:solidFill>
                  <a:srgbClr val="8C2532"/>
                </a:solidFill>
                <a:latin typeface="Zurich UBlkEx BT" pitchFamily="34" charset="0"/>
              </a:rPr>
              <a:t>Java</a:t>
            </a:r>
            <a:r>
              <a:rPr lang="zh-CN" altLang="en-US" sz="1200" b="1">
                <a:solidFill>
                  <a:srgbClr val="8C2532"/>
                </a:solidFill>
                <a:latin typeface="Zurich UBlkEx BT" pitchFamily="34" charset="0"/>
              </a:rPr>
              <a:t>程序设计</a:t>
            </a:r>
          </a:p>
        </p:txBody>
      </p:sp>
      <p:sp>
        <p:nvSpPr>
          <p:cNvPr id="1030" name="Line 9"/>
          <p:cNvSpPr>
            <a:spLocks noChangeShapeType="1"/>
          </p:cNvSpPr>
          <p:nvPr/>
        </p:nvSpPr>
        <p:spPr bwMode="auto">
          <a:xfrm>
            <a:off x="0" y="6705600"/>
            <a:ext cx="35893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1031" name="Line 10"/>
          <p:cNvSpPr>
            <a:spLocks noChangeShapeType="1"/>
          </p:cNvSpPr>
          <p:nvPr/>
        </p:nvSpPr>
        <p:spPr bwMode="auto">
          <a:xfrm>
            <a:off x="4846638" y="6705600"/>
            <a:ext cx="3711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1032" name="AutoShape 11" descr="浅色横线"/>
          <p:cNvSpPr>
            <a:spLocks noChangeArrowheads="1"/>
          </p:cNvSpPr>
          <p:nvPr/>
        </p:nvSpPr>
        <p:spPr bwMode="auto">
          <a:xfrm rot="5400000">
            <a:off x="143669" y="-16669"/>
            <a:ext cx="617538" cy="739775"/>
          </a:xfrm>
          <a:prstGeom prst="rtTriangle">
            <a:avLst/>
          </a:prstGeom>
          <a:pattFill prst="ltHorz">
            <a:fgClr>
              <a:schemeClr val="bg1"/>
            </a:fgClr>
            <a:bgClr>
              <a:srgbClr val="8C2532"/>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1033" name="Rectangle 12" descr="浅色横线"/>
          <p:cNvSpPr>
            <a:spLocks noChangeArrowheads="1"/>
          </p:cNvSpPr>
          <p:nvPr/>
        </p:nvSpPr>
        <p:spPr bwMode="auto">
          <a:xfrm>
            <a:off x="7531100" y="652463"/>
            <a:ext cx="1612900" cy="50800"/>
          </a:xfrm>
          <a:prstGeom prst="rect">
            <a:avLst/>
          </a:prstGeom>
          <a:pattFill prst="ltHorz">
            <a:fgClr>
              <a:schemeClr val="bg1"/>
            </a:fgClr>
            <a:bgClr>
              <a:srgbClr val="4C141B"/>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1034" name="Rectangle 13" descr="浅色横线"/>
          <p:cNvSpPr>
            <a:spLocks noChangeArrowheads="1"/>
          </p:cNvSpPr>
          <p:nvPr/>
        </p:nvSpPr>
        <p:spPr bwMode="auto">
          <a:xfrm>
            <a:off x="76200" y="652463"/>
            <a:ext cx="5253038" cy="42862"/>
          </a:xfrm>
          <a:prstGeom prst="rect">
            <a:avLst/>
          </a:prstGeom>
          <a:pattFill prst="ltHorz">
            <a:fgClr>
              <a:schemeClr val="bg1"/>
            </a:fgClr>
            <a:bgClr>
              <a:srgbClr val="8C2532"/>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1035" name="Text Box 14"/>
          <p:cNvSpPr txBox="1">
            <a:spLocks noChangeArrowheads="1"/>
          </p:cNvSpPr>
          <p:nvPr/>
        </p:nvSpPr>
        <p:spPr bwMode="auto">
          <a:xfrm>
            <a:off x="4643438" y="500063"/>
            <a:ext cx="3662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defRPr/>
            </a:pPr>
            <a:r>
              <a:rPr lang="en-US" altLang="zh-CN" sz="1600" b="1">
                <a:solidFill>
                  <a:srgbClr val="993366"/>
                </a:solidFill>
                <a:latin typeface="AvantGarde Bk BT" pitchFamily="34" charset="0"/>
                <a:ea typeface="黑体" pitchFamily="49" charset="-122"/>
              </a:rPr>
              <a:t>Java Programming</a:t>
            </a:r>
            <a:endParaRPr lang="en-US" altLang="zh-CN" sz="2800">
              <a:solidFill>
                <a:srgbClr val="993366"/>
              </a:solidFill>
            </a:endParaRPr>
          </a:p>
        </p:txBody>
      </p:sp>
      <p:sp>
        <p:nvSpPr>
          <p:cNvPr id="1036" name="Rectangle 16"/>
          <p:cNvSpPr>
            <a:spLocks noChangeArrowheads="1"/>
          </p:cNvSpPr>
          <p:nvPr/>
        </p:nvSpPr>
        <p:spPr bwMode="auto">
          <a:xfrm>
            <a:off x="7086600" y="6553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r">
              <a:defRPr/>
            </a:pPr>
            <a:fld id="{98C5D355-2980-4A6C-8B15-6B01D8FD1429}" type="slidenum">
              <a:rPr lang="en-US" altLang="zh-CN" sz="1400"/>
              <a:pPr algn="r">
                <a:defRPr/>
              </a:pPr>
              <a:t>‹#›</a:t>
            </a:fld>
            <a:endParaRPr lang="en-US" altLang="zh-CN"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mj-lt"/>
          <a:ea typeface="+mj-ea"/>
          <a:cs typeface="黑体" charset="0"/>
        </a:defRPr>
      </a:lvl1pPr>
      <a:lvl2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2pPr>
      <a:lvl3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3pPr>
      <a:lvl4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4pPr>
      <a:lvl5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5pPr>
      <a:lvl6pPr marL="4572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6pPr>
      <a:lvl7pPr marL="9144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7pPr>
      <a:lvl8pPr marL="13716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8pPr>
      <a:lvl9pPr marL="18288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9pPr>
    </p:titleStyle>
    <p:bodyStyle>
      <a:lvl1pPr marL="342900" indent="-342900" algn="l" rtl="0" eaLnBrk="0" fontAlgn="base" hangingPunct="0">
        <a:spcBef>
          <a:spcPct val="20000"/>
        </a:spcBef>
        <a:spcAft>
          <a:spcPct val="0"/>
        </a:spcAft>
        <a:defRPr kumimoji="1" sz="24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Wingdings" pitchFamily="2" charset="2"/>
        <a:buChar char="v"/>
        <a:defRPr kumimoji="1" sz="2400">
          <a:solidFill>
            <a:schemeClr val="tx1"/>
          </a:solidFill>
          <a:latin typeface="+mn-lt"/>
          <a:ea typeface="楷体_GB2312" pitchFamily="49" charset="-122"/>
          <a:cs typeface="楷体_GB2312" charset="0"/>
        </a:defRPr>
      </a:lvl2pPr>
      <a:lvl3pPr marL="1143000" indent="-228600" algn="l" rtl="0" eaLnBrk="0" fontAlgn="base" hangingPunct="0">
        <a:spcBef>
          <a:spcPct val="20000"/>
        </a:spcBef>
        <a:spcAft>
          <a:spcPct val="0"/>
        </a:spcAft>
        <a:buFont typeface="Symbol" pitchFamily="18" charset="2"/>
        <a:buChar char="-"/>
        <a:defRPr kumimoji="1" sz="2000">
          <a:solidFill>
            <a:schemeClr val="tx1"/>
          </a:solidFill>
          <a:latin typeface="+mn-lt"/>
          <a:ea typeface="楷体_GB2312" pitchFamily="49" charset="-122"/>
          <a:cs typeface="楷体_GB2312" charset="0"/>
        </a:defRPr>
      </a:lvl3pPr>
      <a:lvl4pPr marL="1600200" indent="-228600" algn="l" rtl="0" eaLnBrk="0" fontAlgn="base" hangingPunct="0">
        <a:spcBef>
          <a:spcPct val="20000"/>
        </a:spcBef>
        <a:spcAft>
          <a:spcPct val="0"/>
        </a:spcAft>
        <a:buChar char="–"/>
        <a:defRPr kumimoji="1" sz="2400">
          <a:solidFill>
            <a:schemeClr val="tx1"/>
          </a:solidFill>
          <a:latin typeface="+mn-lt"/>
          <a:ea typeface="+mn-ea"/>
          <a:cs typeface="宋体" charset="0"/>
        </a:defRPr>
      </a:lvl4pPr>
      <a:lvl5pPr marL="2057400" indent="-228600" algn="l" rtl="0" eaLnBrk="0" fontAlgn="base" hangingPunct="0">
        <a:spcBef>
          <a:spcPct val="20000"/>
        </a:spcBef>
        <a:spcAft>
          <a:spcPct val="0"/>
        </a:spcAft>
        <a:buChar char="»"/>
        <a:defRPr kumimoji="1" sz="2400">
          <a:solidFill>
            <a:schemeClr val="tx1"/>
          </a:solidFill>
          <a:latin typeface="+mn-lt"/>
          <a:ea typeface="+mn-ea"/>
        </a:defRPr>
      </a:lvl5pPr>
      <a:lvl6pPr marL="2514600" indent="-228600" algn="l" rtl="0" fontAlgn="base">
        <a:spcBef>
          <a:spcPct val="20000"/>
        </a:spcBef>
        <a:spcAft>
          <a:spcPct val="0"/>
        </a:spcAft>
        <a:buChar char="»"/>
        <a:defRPr kumimoji="1" sz="2400">
          <a:solidFill>
            <a:schemeClr val="tx1"/>
          </a:solidFill>
          <a:latin typeface="+mn-lt"/>
          <a:ea typeface="+mn-ea"/>
        </a:defRPr>
      </a:lvl6pPr>
      <a:lvl7pPr marL="2971800" indent="-228600" algn="l" rtl="0" fontAlgn="base">
        <a:spcBef>
          <a:spcPct val="20000"/>
        </a:spcBef>
        <a:spcAft>
          <a:spcPct val="0"/>
        </a:spcAft>
        <a:buChar char="»"/>
        <a:defRPr kumimoji="1" sz="2400">
          <a:solidFill>
            <a:schemeClr val="tx1"/>
          </a:solidFill>
          <a:latin typeface="+mn-lt"/>
          <a:ea typeface="+mn-ea"/>
        </a:defRPr>
      </a:lvl7pPr>
      <a:lvl8pPr marL="3429000" indent="-228600" algn="l" rtl="0" fontAlgn="base">
        <a:spcBef>
          <a:spcPct val="20000"/>
        </a:spcBef>
        <a:spcAft>
          <a:spcPct val="0"/>
        </a:spcAft>
        <a:buChar char="»"/>
        <a:defRPr kumimoji="1" sz="2400">
          <a:solidFill>
            <a:schemeClr val="tx1"/>
          </a:solidFill>
          <a:latin typeface="+mn-lt"/>
          <a:ea typeface="+mn-ea"/>
        </a:defRPr>
      </a:lvl8pPr>
      <a:lvl9pPr marL="3886200" indent="-228600" algn="l" rtl="0" fontAlgn="base">
        <a:spcBef>
          <a:spcPct val="20000"/>
        </a:spcBef>
        <a:spcAft>
          <a:spcPct val="0"/>
        </a:spcAft>
        <a:buChar char="»"/>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file:///C:\Java\jdk-1_5_0-doc\docs\api\java\lang\InterruptedException.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0"/>
          <a:ext cx="9144000" cy="1971675"/>
        </p:xfrm>
        <a:graphic>
          <a:graphicData uri="http://schemas.openxmlformats.org/presentationml/2006/ole">
            <mc:AlternateContent xmlns:mc="http://schemas.openxmlformats.org/markup-compatibility/2006">
              <mc:Choice xmlns:v="urn:schemas-microsoft-com:vml" Requires="v">
                <p:oleObj spid="_x0000_s2057" name="Image" r:id="rId4" imgW="11614543" imgH="2630427" progId="Photoshop.Image.5">
                  <p:embed/>
                </p:oleObj>
              </mc:Choice>
              <mc:Fallback>
                <p:oleObj name="Image" r:id="rId4" imgW="11614543" imgH="2630427"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51" name="Rectangle 3"/>
          <p:cNvSpPr>
            <a:spLocks noChangeArrowheads="1"/>
          </p:cNvSpPr>
          <p:nvPr/>
        </p:nvSpPr>
        <p:spPr bwMode="auto">
          <a:xfrm>
            <a:off x="0" y="6172200"/>
            <a:ext cx="9144000" cy="685800"/>
          </a:xfrm>
          <a:prstGeom prst="rect">
            <a:avLst/>
          </a:prstGeom>
          <a:solidFill>
            <a:srgbClr val="8C253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052" name="Text Box 4"/>
          <p:cNvSpPr txBox="1">
            <a:spLocks noChangeArrowheads="1"/>
          </p:cNvSpPr>
          <p:nvPr/>
        </p:nvSpPr>
        <p:spPr bwMode="auto">
          <a:xfrm>
            <a:off x="2235200" y="1209675"/>
            <a:ext cx="39941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defRPr/>
            </a:pPr>
            <a:r>
              <a:rPr lang="zh-CN" altLang="en-US" sz="4800">
                <a:ea typeface="楷体_GB2312" pitchFamily="49" charset="-122"/>
              </a:rPr>
              <a:t>第十章 多线程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r>
              <a:rPr lang="en-US" altLang="zh-CN">
                <a:effectLst/>
              </a:rPr>
              <a:t>10.1</a:t>
            </a:r>
            <a:r>
              <a:rPr lang="zh-CN" altLang="en-US">
                <a:effectLst/>
              </a:rPr>
              <a:t>、线程简介</a:t>
            </a:r>
          </a:p>
        </p:txBody>
      </p:sp>
      <p:sp>
        <p:nvSpPr>
          <p:cNvPr id="11267" name="Text Box 4"/>
          <p:cNvSpPr txBox="1">
            <a:spLocks noChangeArrowheads="1"/>
          </p:cNvSpPr>
          <p:nvPr/>
        </p:nvSpPr>
        <p:spPr bwMode="auto">
          <a:xfrm>
            <a:off x="555625" y="903288"/>
            <a:ext cx="8154988"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34988" indent="-534988">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zh-CN" altLang="en-US">
                <a:solidFill>
                  <a:srgbClr val="FF0000"/>
                </a:solidFill>
              </a:rPr>
              <a:t>（</a:t>
            </a:r>
            <a:r>
              <a:rPr lang="en-US" altLang="zh-CN">
                <a:solidFill>
                  <a:srgbClr val="FF0000"/>
                </a:solidFill>
              </a:rPr>
              <a:t>5</a:t>
            </a:r>
            <a:r>
              <a:rPr lang="zh-CN" altLang="en-US">
                <a:solidFill>
                  <a:srgbClr val="FF0000"/>
                </a:solidFill>
              </a:rPr>
              <a:t>）终止状态（</a:t>
            </a:r>
            <a:r>
              <a:rPr lang="en-US" altLang="zh-CN">
                <a:solidFill>
                  <a:srgbClr val="FF0000"/>
                </a:solidFill>
              </a:rPr>
              <a:t>Dead</a:t>
            </a:r>
            <a:r>
              <a:rPr lang="zh-CN" altLang="en-US">
                <a:solidFill>
                  <a:srgbClr val="FF0000"/>
                </a:solidFill>
              </a:rPr>
              <a:t>）</a:t>
            </a:r>
          </a:p>
          <a:p>
            <a:pPr>
              <a:defRPr/>
            </a:pPr>
            <a:endParaRPr lang="zh-CN" altLang="en-US">
              <a:solidFill>
                <a:srgbClr val="FF0000"/>
              </a:solidFill>
            </a:endParaRPr>
          </a:p>
          <a:p>
            <a:pPr>
              <a:buClr>
                <a:srgbClr val="00FF00"/>
              </a:buClr>
              <a:buFont typeface="Wingdings" pitchFamily="2" charset="2"/>
              <a:buChar char="v"/>
              <a:defRPr/>
            </a:pPr>
            <a:r>
              <a:rPr lang="zh-CN" altLang="en-US"/>
              <a:t>线程的终止一般可通过两种方法实现：自然撤消（线程执行完）或是被停止（调用</a:t>
            </a:r>
            <a:r>
              <a:rPr lang="en-US" altLang="zh-CN"/>
              <a:t>stop()</a:t>
            </a:r>
            <a:r>
              <a:rPr lang="zh-CN" altLang="en-US"/>
              <a:t>方法）。线程一旦进入终止状态就不再存在了，也无法改变为其它状态。目前不推荐通过调用</a:t>
            </a:r>
            <a:r>
              <a:rPr lang="en-US" altLang="zh-CN"/>
              <a:t>stop()</a:t>
            </a:r>
            <a:r>
              <a:rPr lang="zh-CN" altLang="en-US"/>
              <a:t>来终止线程的执行，而是让线程执行完。</a:t>
            </a:r>
          </a:p>
          <a:p>
            <a:pPr>
              <a:spcBef>
                <a:spcPct val="50000"/>
              </a:spcBef>
              <a:defRPr/>
            </a:pPr>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r>
              <a:rPr lang="en-US" altLang="zh-CN">
                <a:effectLst/>
              </a:rPr>
              <a:t>10.1</a:t>
            </a:r>
            <a:r>
              <a:rPr lang="zh-CN" altLang="en-US">
                <a:effectLst/>
              </a:rPr>
              <a:t>、线程简介 </a:t>
            </a:r>
          </a:p>
        </p:txBody>
      </p:sp>
      <p:graphicFrame>
        <p:nvGraphicFramePr>
          <p:cNvPr id="165123" name="Group 259"/>
          <p:cNvGraphicFramePr>
            <a:graphicFrameLocks noGrp="1"/>
          </p:cNvGraphicFramePr>
          <p:nvPr>
            <p:ph idx="1"/>
            <p:extLst>
              <p:ext uri="{D42A27DB-BD31-4B8C-83A1-F6EECF244321}">
                <p14:modId xmlns:p14="http://schemas.microsoft.com/office/powerpoint/2010/main" val="3376993065"/>
              </p:ext>
            </p:extLst>
          </p:nvPr>
        </p:nvGraphicFramePr>
        <p:xfrm>
          <a:off x="609600" y="1524000"/>
          <a:ext cx="7772400" cy="3890963"/>
        </p:xfrm>
        <a:graphic>
          <a:graphicData uri="http://schemas.openxmlformats.org/drawingml/2006/table">
            <a:tbl>
              <a:tblPr/>
              <a:tblGrid>
                <a:gridCol w="2976563">
                  <a:extLst>
                    <a:ext uri="{9D8B030D-6E8A-4147-A177-3AD203B41FA5}">
                      <a16:colId xmlns:a16="http://schemas.microsoft.com/office/drawing/2014/main" val="20000"/>
                    </a:ext>
                  </a:extLst>
                </a:gridCol>
                <a:gridCol w="20923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31912">
                  <a:extLst>
                    <a:ext uri="{9D8B030D-6E8A-4147-A177-3AD203B41FA5}">
                      <a16:colId xmlns:a16="http://schemas.microsoft.com/office/drawing/2014/main" val="20003"/>
                    </a:ext>
                  </a:extLst>
                </a:gridCol>
              </a:tblGrid>
              <a:tr h="390525">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线程状态转换方法</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05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方法</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描述</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当前状态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start()</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开始执行线程</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新建状态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就绪状态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stop()</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终止线程</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运行状态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终止状态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sleep(long),sleep(</a:t>
                      </a:r>
                      <a:r>
                        <a:rPr kumimoji="1" lang="en-US" altLang="zh-CN" sz="18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long,int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根据时间暂停线程</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运行状态</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睡眠状态</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suspend() </a:t>
                      </a:r>
                      <a:r>
                        <a:rPr kumimoji="1" lang="zh-CN" altLang="en-US" sz="1100" b="0"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已废弃</a:t>
                      </a:r>
                      <a:endParaRPr kumimoji="1" lang="en-US" altLang="zh-CN" sz="1100" b="0" i="1" u="none" strike="noStrike" cap="none" normalizeH="0" baseline="0" dirty="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挂起执行</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运行状态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阻塞状态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resume()  </a:t>
                      </a:r>
                      <a:r>
                        <a:rPr kumimoji="1" lang="zh-CN" altLang="en-US" sz="1200" b="0"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已废弃</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恢复执行</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阻塞状态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就绪状态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89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yield()</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放弃执行</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运行状态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就绪状态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wait()</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进入等待</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运行状态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等待状态</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notify()</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等待状态解除</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就绪状态</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12813" y="122238"/>
            <a:ext cx="2609850" cy="457200"/>
          </a:xfrm>
        </p:spPr>
        <p:txBody>
          <a:bodyPr/>
          <a:lstStyle/>
          <a:p>
            <a:pPr>
              <a:defRPr/>
            </a:pPr>
            <a:r>
              <a:rPr lang="zh-CN" altLang="en-US"/>
              <a:t>小节安排</a:t>
            </a:r>
          </a:p>
        </p:txBody>
      </p:sp>
      <p:sp>
        <p:nvSpPr>
          <p:cNvPr id="13315" name="Rectangle 116"/>
          <p:cNvSpPr>
            <a:spLocks noChangeArrowheads="1"/>
          </p:cNvSpPr>
          <p:nvPr/>
        </p:nvSpPr>
        <p:spPr bwMode="auto">
          <a:xfrm>
            <a:off x="2763838" y="28543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16" name="Text Box 119"/>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flatTx/>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defRPr/>
            </a:pPr>
            <a:r>
              <a:rPr lang="zh-CN" altLang="en-US" sz="2000" b="1"/>
              <a:t>多线程</a:t>
            </a:r>
            <a:endParaRPr kumimoji="0" lang="zh-CN" altLang="en-US" sz="2200" b="1">
              <a:solidFill>
                <a:schemeClr val="tx2"/>
              </a:solidFill>
              <a:latin typeface="楷体_GB2312" pitchFamily="49" charset="-122"/>
              <a:ea typeface="楷体_GB2312" pitchFamily="49" charset="-122"/>
            </a:endParaRPr>
          </a:p>
        </p:txBody>
      </p:sp>
      <p:sp>
        <p:nvSpPr>
          <p:cNvPr id="13317" name="Rectangle 121"/>
          <p:cNvSpPr>
            <a:spLocks noChangeArrowheads="1"/>
          </p:cNvSpPr>
          <p:nvPr/>
        </p:nvSpPr>
        <p:spPr bwMode="auto">
          <a:xfrm>
            <a:off x="2765425" y="13509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18" name="Text Box 124"/>
          <p:cNvSpPr txBox="1">
            <a:spLocks noChangeArrowheads="1"/>
          </p:cNvSpPr>
          <p:nvPr/>
        </p:nvSpPr>
        <p:spPr bwMode="auto">
          <a:xfrm>
            <a:off x="3222625" y="1198563"/>
            <a:ext cx="3119438"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a:t>
            </a:r>
            <a:r>
              <a:rPr lang="zh-CN" altLang="en-US" sz="1600" b="1"/>
              <a:t>、线程简介</a:t>
            </a:r>
          </a:p>
        </p:txBody>
      </p:sp>
      <p:sp>
        <p:nvSpPr>
          <p:cNvPr id="13319" name="Text Box 129"/>
          <p:cNvSpPr txBox="1">
            <a:spLocks noChangeArrowheads="1"/>
          </p:cNvSpPr>
          <p:nvPr/>
        </p:nvSpPr>
        <p:spPr bwMode="auto">
          <a:xfrm>
            <a:off x="3221038" y="270192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a:t>
            </a:r>
            <a:r>
              <a:rPr lang="zh-CN" altLang="en-US" sz="1600" b="1"/>
              <a:t>、编写线程程序</a:t>
            </a:r>
          </a:p>
          <a:p>
            <a:pPr algn="just" eaLnBrk="0" hangingPunct="0">
              <a:defRPr/>
            </a:pPr>
            <a:endParaRPr lang="zh-CN" altLang="en-US" sz="1600" b="1"/>
          </a:p>
        </p:txBody>
      </p:sp>
      <p:sp>
        <p:nvSpPr>
          <p:cNvPr id="13320" name="Rectangle 136"/>
          <p:cNvSpPr>
            <a:spLocks noChangeArrowheads="1"/>
          </p:cNvSpPr>
          <p:nvPr/>
        </p:nvSpPr>
        <p:spPr bwMode="auto">
          <a:xfrm>
            <a:off x="1814513" y="3313113"/>
            <a:ext cx="914400" cy="152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13321" name="Rectangle 138"/>
          <p:cNvSpPr>
            <a:spLocks noChangeArrowheads="1"/>
          </p:cNvSpPr>
          <p:nvPr/>
        </p:nvSpPr>
        <p:spPr bwMode="auto">
          <a:xfrm>
            <a:off x="2751138" y="51482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22" name="Text Box 139"/>
          <p:cNvSpPr txBox="1">
            <a:spLocks noChangeArrowheads="1"/>
          </p:cNvSpPr>
          <p:nvPr/>
        </p:nvSpPr>
        <p:spPr bwMode="auto">
          <a:xfrm>
            <a:off x="3208338" y="4995863"/>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10.3</a:t>
            </a:r>
            <a:r>
              <a:rPr lang="zh-CN" altLang="en-US" sz="1600" b="1"/>
              <a:t>、线程互斥与同步</a:t>
            </a:r>
          </a:p>
        </p:txBody>
      </p:sp>
      <p:sp>
        <p:nvSpPr>
          <p:cNvPr id="13323" name="Rectangle 123"/>
          <p:cNvSpPr>
            <a:spLocks noChangeArrowheads="1"/>
          </p:cNvSpPr>
          <p:nvPr/>
        </p:nvSpPr>
        <p:spPr bwMode="auto">
          <a:xfrm>
            <a:off x="2679700" y="1027113"/>
            <a:ext cx="76200" cy="5105400"/>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13324" name="AutoShape 151"/>
          <p:cNvSpPr>
            <a:spLocks noChangeArrowheads="1"/>
          </p:cNvSpPr>
          <p:nvPr/>
        </p:nvSpPr>
        <p:spPr bwMode="auto">
          <a:xfrm>
            <a:off x="7778750" y="2724150"/>
            <a:ext cx="546100" cy="330200"/>
          </a:xfrm>
          <a:prstGeom prst="leftArrow">
            <a:avLst>
              <a:gd name="adj1" fmla="val 50000"/>
              <a:gd name="adj2" fmla="val 4134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13325" name="Rectangle 116"/>
          <p:cNvSpPr>
            <a:spLocks noChangeArrowheads="1"/>
          </p:cNvSpPr>
          <p:nvPr/>
        </p:nvSpPr>
        <p:spPr bwMode="auto">
          <a:xfrm>
            <a:off x="2763838" y="57054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26" name="Text Box 129"/>
          <p:cNvSpPr txBox="1">
            <a:spLocks noChangeArrowheads="1"/>
          </p:cNvSpPr>
          <p:nvPr/>
        </p:nvSpPr>
        <p:spPr bwMode="auto">
          <a:xfrm>
            <a:off x="3221038" y="55530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10.4</a:t>
            </a:r>
            <a:r>
              <a:rPr lang="zh-CN" altLang="en-US" sz="1600" b="1"/>
              <a:t>、后台线程</a:t>
            </a:r>
          </a:p>
          <a:p>
            <a:pPr algn="just" eaLnBrk="0" hangingPunct="0">
              <a:defRPr/>
            </a:pPr>
            <a:endParaRPr lang="zh-CN" altLang="en-US" sz="1600" b="1"/>
          </a:p>
        </p:txBody>
      </p:sp>
      <p:sp>
        <p:nvSpPr>
          <p:cNvPr id="13327" name="Rectangle 121"/>
          <p:cNvSpPr>
            <a:spLocks noChangeArrowheads="1"/>
          </p:cNvSpPr>
          <p:nvPr/>
        </p:nvSpPr>
        <p:spPr bwMode="auto">
          <a:xfrm rot="5400000">
            <a:off x="3048794" y="2028031"/>
            <a:ext cx="974725" cy="42863"/>
          </a:xfrm>
          <a:prstGeom prst="rect">
            <a:avLst/>
          </a:prstGeom>
          <a:solidFill>
            <a:srgbClr val="FFCC99"/>
          </a:solidFill>
          <a:ln w="9525">
            <a:solidFill>
              <a:srgbClr val="CC6600"/>
            </a:solidFill>
            <a:miter lim="800000"/>
            <a:headEnd/>
            <a:tailEnd/>
          </a:ln>
        </p:spPr>
        <p:txBody>
          <a:bodyPr rot="10800000" vert="eaVert"/>
          <a:lstStyle/>
          <a:p>
            <a:endParaRPr lang="zh-CN" altLang="en-US"/>
          </a:p>
        </p:txBody>
      </p:sp>
      <p:sp>
        <p:nvSpPr>
          <p:cNvPr id="13328" name="Rectangle 138"/>
          <p:cNvSpPr>
            <a:spLocks noChangeArrowheads="1"/>
          </p:cNvSpPr>
          <p:nvPr/>
        </p:nvSpPr>
        <p:spPr bwMode="auto">
          <a:xfrm>
            <a:off x="3567113" y="181451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29" name="Text Box 139"/>
          <p:cNvSpPr txBox="1">
            <a:spLocks noChangeArrowheads="1"/>
          </p:cNvSpPr>
          <p:nvPr/>
        </p:nvSpPr>
        <p:spPr bwMode="auto">
          <a:xfrm>
            <a:off x="4024313" y="1662113"/>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10.1.1</a:t>
            </a:r>
            <a:r>
              <a:rPr lang="zh-CN" altLang="en-US" sz="1600" b="1"/>
              <a:t>、进程与线程</a:t>
            </a:r>
            <a:endParaRPr lang="en-US" altLang="zh-CN" sz="1600" b="1"/>
          </a:p>
        </p:txBody>
      </p:sp>
      <p:sp>
        <p:nvSpPr>
          <p:cNvPr id="13330" name="Rectangle 116"/>
          <p:cNvSpPr>
            <a:spLocks noChangeArrowheads="1"/>
          </p:cNvSpPr>
          <p:nvPr/>
        </p:nvSpPr>
        <p:spPr bwMode="auto">
          <a:xfrm>
            <a:off x="3579813" y="23717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31" name="Text Box 129"/>
          <p:cNvSpPr txBox="1">
            <a:spLocks noChangeArrowheads="1"/>
          </p:cNvSpPr>
          <p:nvPr/>
        </p:nvSpPr>
        <p:spPr bwMode="auto">
          <a:xfrm>
            <a:off x="4037013" y="221932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10.1.2</a:t>
            </a:r>
            <a:r>
              <a:rPr lang="zh-CN" altLang="en-US" sz="1600" b="1"/>
              <a:t>、线程生命周期</a:t>
            </a:r>
          </a:p>
          <a:p>
            <a:pPr algn="just" eaLnBrk="0" hangingPunct="0">
              <a:defRPr/>
            </a:pPr>
            <a:endParaRPr lang="zh-CN" altLang="en-US" sz="1600" b="1"/>
          </a:p>
        </p:txBody>
      </p:sp>
      <p:sp>
        <p:nvSpPr>
          <p:cNvPr id="13332" name="Rectangle 121"/>
          <p:cNvSpPr>
            <a:spLocks noChangeArrowheads="1"/>
          </p:cNvSpPr>
          <p:nvPr/>
        </p:nvSpPr>
        <p:spPr bwMode="auto">
          <a:xfrm rot="5400000">
            <a:off x="2735263" y="3868738"/>
            <a:ext cx="1624012" cy="42862"/>
          </a:xfrm>
          <a:prstGeom prst="rect">
            <a:avLst/>
          </a:prstGeom>
          <a:solidFill>
            <a:srgbClr val="FFCC99"/>
          </a:solidFill>
          <a:ln w="9525">
            <a:solidFill>
              <a:srgbClr val="CC6600"/>
            </a:solidFill>
            <a:miter lim="800000"/>
            <a:headEnd/>
            <a:tailEnd/>
          </a:ln>
        </p:spPr>
        <p:txBody>
          <a:bodyPr rot="10800000" vert="eaVert"/>
          <a:lstStyle/>
          <a:p>
            <a:endParaRPr lang="zh-CN" altLang="en-US"/>
          </a:p>
        </p:txBody>
      </p:sp>
      <p:sp>
        <p:nvSpPr>
          <p:cNvPr id="13333" name="Rectangle 138"/>
          <p:cNvSpPr>
            <a:spLocks noChangeArrowheads="1"/>
          </p:cNvSpPr>
          <p:nvPr/>
        </p:nvSpPr>
        <p:spPr bwMode="auto">
          <a:xfrm>
            <a:off x="3578225" y="33305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34" name="Text Box 139"/>
          <p:cNvSpPr txBox="1">
            <a:spLocks noChangeArrowheads="1"/>
          </p:cNvSpPr>
          <p:nvPr/>
        </p:nvSpPr>
        <p:spPr bwMode="auto">
          <a:xfrm>
            <a:off x="4035425" y="31781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10.2.1</a:t>
            </a:r>
            <a:r>
              <a:rPr lang="zh-CN" altLang="en-US" sz="1600" b="1"/>
              <a:t>、继承</a:t>
            </a:r>
            <a:r>
              <a:rPr lang="en-US" altLang="zh-CN" sz="1600" b="1"/>
              <a:t>Thread</a:t>
            </a:r>
            <a:r>
              <a:rPr lang="zh-CN" altLang="en-US" sz="1600" b="1"/>
              <a:t>类</a:t>
            </a:r>
          </a:p>
        </p:txBody>
      </p:sp>
      <p:sp>
        <p:nvSpPr>
          <p:cNvPr id="13335" name="Rectangle 116"/>
          <p:cNvSpPr>
            <a:spLocks noChangeArrowheads="1"/>
          </p:cNvSpPr>
          <p:nvPr/>
        </p:nvSpPr>
        <p:spPr bwMode="auto">
          <a:xfrm>
            <a:off x="3590925" y="3836988"/>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36" name="Text Box 129"/>
          <p:cNvSpPr txBox="1">
            <a:spLocks noChangeArrowheads="1"/>
          </p:cNvSpPr>
          <p:nvPr/>
        </p:nvSpPr>
        <p:spPr bwMode="auto">
          <a:xfrm>
            <a:off x="4048125" y="36845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10.2.2</a:t>
            </a:r>
            <a:r>
              <a:rPr lang="zh-CN" altLang="en-US" sz="1600" b="1"/>
              <a:t>、实现</a:t>
            </a:r>
            <a:r>
              <a:rPr lang="en-US" altLang="zh-CN" sz="1600" b="1"/>
              <a:t>Runable</a:t>
            </a:r>
            <a:r>
              <a:rPr lang="zh-CN" altLang="en-US" sz="1600" b="1"/>
              <a:t>接口</a:t>
            </a:r>
          </a:p>
          <a:p>
            <a:pPr algn="just" eaLnBrk="0" hangingPunct="0">
              <a:defRPr/>
            </a:pPr>
            <a:endParaRPr lang="zh-CN" altLang="en-US" sz="1600" b="1"/>
          </a:p>
        </p:txBody>
      </p:sp>
      <p:sp>
        <p:nvSpPr>
          <p:cNvPr id="13337" name="Rectangle 116"/>
          <p:cNvSpPr>
            <a:spLocks noChangeArrowheads="1"/>
          </p:cNvSpPr>
          <p:nvPr/>
        </p:nvSpPr>
        <p:spPr bwMode="auto">
          <a:xfrm>
            <a:off x="3579813" y="43338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38" name="Text Box 129"/>
          <p:cNvSpPr txBox="1">
            <a:spLocks noChangeArrowheads="1"/>
          </p:cNvSpPr>
          <p:nvPr/>
        </p:nvSpPr>
        <p:spPr bwMode="auto">
          <a:xfrm>
            <a:off x="4037013" y="41814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10.2.3</a:t>
            </a:r>
            <a:r>
              <a:rPr lang="zh-CN" altLang="en-US" sz="1600" b="1"/>
              <a:t>、线程基本控制方法</a:t>
            </a:r>
          </a:p>
          <a:p>
            <a:pPr algn="just" eaLnBrk="0" hangingPunct="0">
              <a:defRPr/>
            </a:pPr>
            <a:endParaRPr lang="zh-CN" altLang="en-US" sz="16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altLang="zh-CN">
                <a:effectLst/>
              </a:rPr>
              <a:t>10.2</a:t>
            </a:r>
            <a:r>
              <a:rPr lang="zh-CN" altLang="en-US">
                <a:effectLst/>
              </a:rPr>
              <a:t>、编写线程程序 </a:t>
            </a:r>
          </a:p>
        </p:txBody>
      </p:sp>
      <p:sp>
        <p:nvSpPr>
          <p:cNvPr id="14339" name="Rectangle 58"/>
          <p:cNvSpPr>
            <a:spLocks noChangeArrowheads="1"/>
          </p:cNvSpPr>
          <p:nvPr/>
        </p:nvSpPr>
        <p:spPr bwMode="auto">
          <a:xfrm>
            <a:off x="684213" y="1052513"/>
            <a:ext cx="81978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0" hangingPunct="0">
              <a:spcBef>
                <a:spcPct val="20000"/>
              </a:spcBef>
              <a:defRPr/>
            </a:pPr>
            <a:r>
              <a:rPr lang="en-US" altLang="zh-CN" sz="2800" b="1">
                <a:latin typeface="楷体_GB2312" pitchFamily="49" charset="-122"/>
                <a:ea typeface="楷体_GB2312" pitchFamily="49" charset="-122"/>
              </a:rPr>
              <a:t>10.2.1 </a:t>
            </a:r>
            <a:r>
              <a:rPr lang="zh-CN" altLang="en-US" sz="2800" b="1">
                <a:latin typeface="楷体_GB2312" pitchFamily="49" charset="-122"/>
                <a:ea typeface="楷体_GB2312" pitchFamily="49" charset="-122"/>
              </a:rPr>
              <a:t>继承</a:t>
            </a:r>
            <a:r>
              <a:rPr lang="en-US" altLang="zh-CN" sz="2800" b="1">
                <a:latin typeface="楷体_GB2312" pitchFamily="49" charset="-122"/>
                <a:ea typeface="楷体_GB2312" pitchFamily="49" charset="-122"/>
              </a:rPr>
              <a:t>Thread</a:t>
            </a:r>
            <a:r>
              <a:rPr lang="zh-CN" altLang="en-US" sz="2800" b="1">
                <a:latin typeface="楷体_GB2312" pitchFamily="49" charset="-122"/>
                <a:ea typeface="楷体_GB2312" pitchFamily="49" charset="-122"/>
              </a:rPr>
              <a:t>类</a:t>
            </a:r>
          </a:p>
        </p:txBody>
      </p:sp>
      <p:sp>
        <p:nvSpPr>
          <p:cNvPr id="14340" name="Text Box 59"/>
          <p:cNvSpPr txBox="1">
            <a:spLocks noChangeArrowheads="1"/>
          </p:cNvSpPr>
          <p:nvPr/>
        </p:nvSpPr>
        <p:spPr bwMode="auto">
          <a:xfrm>
            <a:off x="709613" y="4487863"/>
            <a:ext cx="780891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defRPr/>
            </a:pPr>
            <a:r>
              <a:rPr lang="en-US" altLang="zh-CN"/>
              <a:t>java.lang.Thread</a:t>
            </a:r>
            <a:r>
              <a:rPr lang="zh-CN" altLang="en-US"/>
              <a:t>类是一个通用的线程类，其</a:t>
            </a:r>
            <a:r>
              <a:rPr lang="en-US" altLang="zh-CN"/>
              <a:t>run</a:t>
            </a:r>
            <a:r>
              <a:rPr lang="zh-CN" altLang="en-US"/>
              <a:t>方法默认是空的，因此直接对</a:t>
            </a:r>
            <a:r>
              <a:rPr lang="en-US" altLang="zh-CN"/>
              <a:t>Thread</a:t>
            </a:r>
            <a:r>
              <a:rPr lang="zh-CN" altLang="en-US"/>
              <a:t>类进行实例化并不能完成任何事，必须要对</a:t>
            </a:r>
            <a:r>
              <a:rPr lang="en-US" altLang="zh-CN"/>
              <a:t>Thread</a:t>
            </a:r>
            <a:r>
              <a:rPr lang="zh-CN" altLang="en-US"/>
              <a:t>类进行继承并覆写</a:t>
            </a:r>
            <a:r>
              <a:rPr lang="en-US" altLang="zh-CN"/>
              <a:t>Thread</a:t>
            </a:r>
            <a:r>
              <a:rPr lang="zh-CN" altLang="en-US"/>
              <a:t>类中的</a:t>
            </a:r>
            <a:r>
              <a:rPr lang="en-US" altLang="zh-CN"/>
              <a:t>run</a:t>
            </a:r>
            <a:r>
              <a:rPr lang="zh-CN" altLang="en-US"/>
              <a:t>方法，来实现我们想要的功能。 </a:t>
            </a:r>
          </a:p>
        </p:txBody>
      </p:sp>
      <p:sp>
        <p:nvSpPr>
          <p:cNvPr id="14341" name="Text Box 60"/>
          <p:cNvSpPr txBox="1">
            <a:spLocks noChangeArrowheads="1"/>
          </p:cNvSpPr>
          <p:nvPr/>
        </p:nvSpPr>
        <p:spPr bwMode="auto">
          <a:xfrm>
            <a:off x="661988" y="2070100"/>
            <a:ext cx="8001000" cy="228282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a:t>public class ThreadExample </a:t>
            </a:r>
            <a:r>
              <a:rPr lang="en-US" altLang="zh-CN">
                <a:solidFill>
                  <a:srgbClr val="FF0000"/>
                </a:solidFill>
              </a:rPr>
              <a:t>extends Thread</a:t>
            </a:r>
            <a:r>
              <a:rPr lang="en-US" altLang="zh-CN"/>
              <a:t> {</a:t>
            </a:r>
          </a:p>
          <a:p>
            <a:pPr>
              <a:defRPr/>
            </a:pPr>
            <a:r>
              <a:rPr lang="en-US" altLang="zh-CN"/>
              <a:t>	//</a:t>
            </a:r>
            <a:r>
              <a:rPr lang="zh-CN" altLang="en-US"/>
              <a:t>实现了接口的</a:t>
            </a:r>
            <a:r>
              <a:rPr lang="en-US" altLang="zh-CN"/>
              <a:t>run</a:t>
            </a:r>
            <a:r>
              <a:rPr lang="zh-CN" altLang="en-US"/>
              <a:t>方法</a:t>
            </a:r>
          </a:p>
          <a:p>
            <a:pPr>
              <a:defRPr/>
            </a:pPr>
            <a:r>
              <a:rPr lang="zh-CN" altLang="en-US"/>
              <a:t>	</a:t>
            </a:r>
            <a:r>
              <a:rPr lang="en-US" altLang="zh-CN"/>
              <a:t>public void run() { </a:t>
            </a:r>
          </a:p>
          <a:p>
            <a:pPr>
              <a:defRPr/>
            </a:pPr>
            <a:r>
              <a:rPr lang="en-US" altLang="zh-CN"/>
              <a:t>		System.out.println("</a:t>
            </a:r>
            <a:r>
              <a:rPr lang="zh-CN" altLang="en-US"/>
              <a:t>线程在运行</a:t>
            </a:r>
            <a:r>
              <a:rPr lang="en-US" altLang="zh-CN"/>
              <a:t>");</a:t>
            </a:r>
          </a:p>
          <a:p>
            <a:pPr>
              <a:defRPr/>
            </a:pPr>
            <a:r>
              <a:rPr lang="en-US" altLang="zh-CN"/>
              <a:t>	}</a:t>
            </a:r>
          </a:p>
          <a:p>
            <a:pPr>
              <a:defRPr/>
            </a:pPr>
            <a:r>
              <a:rPr lang="en-US" altLang="zh-CN"/>
              <a:t>}</a:t>
            </a:r>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US" altLang="zh-CN">
                <a:effectLst/>
              </a:rPr>
              <a:t>10.2</a:t>
            </a:r>
            <a:r>
              <a:rPr lang="zh-CN" altLang="en-US">
                <a:effectLst/>
              </a:rPr>
              <a:t>、编写线程程序 </a:t>
            </a:r>
          </a:p>
        </p:txBody>
      </p:sp>
      <p:sp>
        <p:nvSpPr>
          <p:cNvPr id="15363" name="Rectangle 3"/>
          <p:cNvSpPr>
            <a:spLocks noChangeArrowheads="1"/>
          </p:cNvSpPr>
          <p:nvPr/>
        </p:nvSpPr>
        <p:spPr bwMode="auto">
          <a:xfrm>
            <a:off x="239713" y="823913"/>
            <a:ext cx="8689975"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0" hangingPunct="0">
              <a:spcBef>
                <a:spcPct val="20000"/>
              </a:spcBef>
              <a:buClr>
                <a:srgbClr val="00FF00"/>
              </a:buClr>
              <a:buFont typeface="Wingdings" pitchFamily="2" charset="2"/>
              <a:buChar char="v"/>
              <a:defRPr/>
            </a:pPr>
            <a:r>
              <a:rPr lang="zh-CN" altLang="en-US" sz="1800"/>
              <a:t>我们下面建立一个</a:t>
            </a:r>
            <a:r>
              <a:rPr lang="en-US" altLang="zh-CN" sz="1800"/>
              <a:t>ThreadExample</a:t>
            </a:r>
            <a:r>
              <a:rPr lang="zh-CN" altLang="en-US" sz="1800"/>
              <a:t>子类来继承</a:t>
            </a:r>
            <a:r>
              <a:rPr lang="en-US" altLang="zh-CN" sz="1800"/>
              <a:t>Thread</a:t>
            </a:r>
            <a:r>
              <a:rPr lang="zh-CN" altLang="en-US" sz="1800"/>
              <a:t>类，这个类模拟了车站窗口卖票的功能，这个窗口有</a:t>
            </a:r>
            <a:r>
              <a:rPr lang="en-US" altLang="zh-CN" sz="1800"/>
              <a:t>10</a:t>
            </a:r>
            <a:r>
              <a:rPr lang="zh-CN" altLang="en-US" sz="1800"/>
              <a:t>张票，可以一直卖票直到剩余票数为</a:t>
            </a:r>
            <a:r>
              <a:rPr lang="en-US" altLang="zh-CN" sz="1800"/>
              <a:t>0</a:t>
            </a:r>
            <a:r>
              <a:rPr lang="zh-CN" altLang="en-US" sz="1800"/>
              <a:t>，才停止运行。程序如下：</a:t>
            </a:r>
            <a:endParaRPr lang="en-US" altLang="zh-CN" sz="1800"/>
          </a:p>
          <a:p>
            <a:pPr marL="342900" indent="-342900" eaLnBrk="0" hangingPunct="0">
              <a:spcBef>
                <a:spcPct val="20000"/>
              </a:spcBef>
              <a:defRPr/>
            </a:pPr>
            <a:endParaRPr lang="zh-CN" altLang="en-US" sz="1800"/>
          </a:p>
          <a:p>
            <a:pPr marL="342900" indent="-342900" eaLnBrk="0" hangingPunct="0">
              <a:spcBef>
                <a:spcPct val="20000"/>
              </a:spcBef>
              <a:defRPr/>
            </a:pPr>
            <a:endParaRPr lang="zh-CN" altLang="en-US" sz="1800"/>
          </a:p>
          <a:p>
            <a:pPr marL="342900" indent="-342900" eaLnBrk="0" hangingPunct="0">
              <a:spcBef>
                <a:spcPct val="20000"/>
              </a:spcBef>
              <a:defRPr/>
            </a:pPr>
            <a:endParaRPr lang="zh-CN" altLang="en-US" sz="1800"/>
          </a:p>
          <a:p>
            <a:pPr marL="342900" indent="-342900" eaLnBrk="0" hangingPunct="0">
              <a:spcBef>
                <a:spcPct val="20000"/>
              </a:spcBef>
              <a:defRPr/>
            </a:pPr>
            <a:endParaRPr lang="zh-CN" altLang="en-US" sz="1800"/>
          </a:p>
          <a:p>
            <a:pPr marL="342900" indent="-342900" eaLnBrk="0" hangingPunct="0">
              <a:spcBef>
                <a:spcPct val="20000"/>
              </a:spcBef>
              <a:defRPr/>
            </a:pPr>
            <a:endParaRPr lang="zh-CN" altLang="en-US" sz="1800"/>
          </a:p>
          <a:p>
            <a:pPr marL="342900" indent="-342900" eaLnBrk="0" hangingPunct="0">
              <a:spcBef>
                <a:spcPct val="20000"/>
              </a:spcBef>
              <a:defRPr/>
            </a:pPr>
            <a:endParaRPr lang="zh-CN" altLang="en-US" sz="1800"/>
          </a:p>
          <a:p>
            <a:pPr marL="342900" indent="-342900" eaLnBrk="0" hangingPunct="0">
              <a:spcBef>
                <a:spcPct val="20000"/>
              </a:spcBef>
              <a:defRPr/>
            </a:pPr>
            <a:endParaRPr lang="zh-CN" altLang="en-US" sz="1800"/>
          </a:p>
          <a:p>
            <a:pPr marL="342900" indent="-342900" eaLnBrk="0" hangingPunct="0">
              <a:spcBef>
                <a:spcPct val="20000"/>
              </a:spcBef>
              <a:defRPr/>
            </a:pPr>
            <a:endParaRPr lang="zh-CN" altLang="en-US" sz="1800"/>
          </a:p>
          <a:p>
            <a:pPr marL="342900" indent="-342900" eaLnBrk="0" hangingPunct="0">
              <a:spcBef>
                <a:spcPct val="20000"/>
              </a:spcBef>
              <a:defRPr/>
            </a:pPr>
            <a:endParaRPr lang="zh-CN" altLang="en-US" sz="1800"/>
          </a:p>
          <a:p>
            <a:pPr marL="342900" indent="-342900" eaLnBrk="0" hangingPunct="0">
              <a:spcBef>
                <a:spcPct val="20000"/>
              </a:spcBef>
              <a:defRPr/>
            </a:pPr>
            <a:endParaRPr lang="zh-CN" altLang="en-US" sz="1800"/>
          </a:p>
          <a:p>
            <a:pPr marL="342900" indent="-342900" eaLnBrk="0" hangingPunct="0">
              <a:spcBef>
                <a:spcPct val="20000"/>
              </a:spcBef>
              <a:buClr>
                <a:srgbClr val="00FF00"/>
              </a:buClr>
              <a:buFont typeface="Wingdings" pitchFamily="2" charset="2"/>
              <a:buChar char="v"/>
              <a:defRPr/>
            </a:pPr>
            <a:r>
              <a:rPr lang="zh-CN" altLang="en-US" sz="1800"/>
              <a:t>建立好线程类</a:t>
            </a:r>
            <a:r>
              <a:rPr lang="en-US" altLang="zh-CN" sz="1800"/>
              <a:t>MyThread</a:t>
            </a:r>
            <a:r>
              <a:rPr lang="zh-CN" altLang="en-US" sz="1800"/>
              <a:t>后，利用其来创建一个线程的方法如下：</a:t>
            </a:r>
          </a:p>
          <a:p>
            <a:pPr marL="342900" indent="-342900" eaLnBrk="0" hangingPunct="0">
              <a:spcBef>
                <a:spcPct val="20000"/>
              </a:spcBef>
              <a:defRPr/>
            </a:pPr>
            <a:r>
              <a:rPr lang="en-US" altLang="zh-CN" sz="1800">
                <a:solidFill>
                  <a:srgbClr val="FF0000"/>
                </a:solidFill>
              </a:rPr>
              <a:t>               ThreadExample1 t1 = new ThreadExample1 ();</a:t>
            </a:r>
          </a:p>
          <a:p>
            <a:pPr marL="342900" indent="-342900" eaLnBrk="0" hangingPunct="0">
              <a:spcBef>
                <a:spcPct val="20000"/>
              </a:spcBef>
              <a:defRPr/>
            </a:pPr>
            <a:r>
              <a:rPr lang="en-US" altLang="zh-CN" sz="1800">
                <a:solidFill>
                  <a:srgbClr val="FF0000"/>
                </a:solidFill>
              </a:rPr>
              <a:t>               t1.start();//</a:t>
            </a:r>
            <a:r>
              <a:rPr lang="zh-CN" altLang="en-US" sz="1800"/>
              <a:t>运行创建的线程</a:t>
            </a:r>
          </a:p>
        </p:txBody>
      </p:sp>
      <p:sp>
        <p:nvSpPr>
          <p:cNvPr id="15364" name="Text Box 6"/>
          <p:cNvSpPr txBox="1">
            <a:spLocks noChangeArrowheads="1"/>
          </p:cNvSpPr>
          <p:nvPr/>
        </p:nvSpPr>
        <p:spPr bwMode="auto">
          <a:xfrm>
            <a:off x="741363" y="1839913"/>
            <a:ext cx="7388225" cy="2838450"/>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1800" dirty="0"/>
              <a:t>class ThreadExample1 extends Thread { </a:t>
            </a:r>
          </a:p>
          <a:p>
            <a:pPr>
              <a:defRPr/>
            </a:pPr>
            <a:r>
              <a:rPr lang="en-US" altLang="zh-CN" sz="1800" dirty="0"/>
              <a:t>       </a:t>
            </a:r>
            <a:r>
              <a:rPr lang="en-US" altLang="zh-CN" sz="1800" dirty="0" err="1"/>
              <a:t>int</a:t>
            </a:r>
            <a:r>
              <a:rPr lang="en-US" altLang="zh-CN" sz="1800" dirty="0"/>
              <a:t> ticket = 10;</a:t>
            </a:r>
          </a:p>
          <a:p>
            <a:pPr>
              <a:defRPr/>
            </a:pPr>
            <a:r>
              <a:rPr lang="en-US" altLang="zh-CN" sz="1800" dirty="0"/>
              <a:t>       //</a:t>
            </a:r>
            <a:r>
              <a:rPr lang="zh-CN" altLang="en-US" sz="1800" dirty="0"/>
              <a:t>覆写</a:t>
            </a:r>
            <a:r>
              <a:rPr lang="en-US" altLang="zh-CN" sz="1800" dirty="0"/>
              <a:t>Thread</a:t>
            </a:r>
            <a:r>
              <a:rPr lang="zh-CN" altLang="en-US" sz="1800" dirty="0"/>
              <a:t>类的</a:t>
            </a:r>
            <a:r>
              <a:rPr lang="en-US" altLang="zh-CN" sz="1800" dirty="0"/>
              <a:t>run()</a:t>
            </a:r>
            <a:r>
              <a:rPr lang="zh-CN" altLang="en-US" sz="1800" dirty="0"/>
              <a:t>方法；</a:t>
            </a:r>
          </a:p>
          <a:p>
            <a:pPr>
              <a:defRPr/>
            </a:pPr>
            <a:r>
              <a:rPr lang="en-US" altLang="zh-CN" sz="1800" dirty="0"/>
              <a:t>       public void run() {</a:t>
            </a:r>
          </a:p>
          <a:p>
            <a:pPr>
              <a:defRPr/>
            </a:pPr>
            <a:r>
              <a:rPr lang="en-US" altLang="zh-CN" sz="1800" dirty="0"/>
              <a:t>	//</a:t>
            </a:r>
            <a:r>
              <a:rPr lang="zh-CN" altLang="en-US" sz="1800" dirty="0"/>
              <a:t>持续卖票，一直到剩余票数为</a:t>
            </a:r>
            <a:r>
              <a:rPr lang="en-US" altLang="zh-CN" sz="1800" dirty="0"/>
              <a:t>0</a:t>
            </a:r>
            <a:r>
              <a:rPr lang="zh-CN" altLang="en-US" sz="1800" dirty="0"/>
              <a:t>；</a:t>
            </a:r>
          </a:p>
          <a:p>
            <a:pPr>
              <a:defRPr/>
            </a:pPr>
            <a:r>
              <a:rPr lang="zh-CN" altLang="en-US" sz="1800" dirty="0"/>
              <a:t>	</a:t>
            </a:r>
            <a:r>
              <a:rPr lang="en-US" altLang="zh-CN" sz="1800" dirty="0"/>
              <a:t>while(</a:t>
            </a:r>
            <a:r>
              <a:rPr lang="en-US" altLang="zh-CN" sz="1800" dirty="0" err="1"/>
              <a:t>this.ticket</a:t>
            </a:r>
            <a:r>
              <a:rPr lang="en-US" altLang="zh-CN" sz="1800" dirty="0"/>
              <a:t>&gt;0) { </a:t>
            </a:r>
          </a:p>
          <a:p>
            <a:pPr>
              <a:defRPr/>
            </a:pPr>
            <a:r>
              <a:rPr lang="en-US" altLang="zh-CN" sz="1800" dirty="0"/>
              <a:t>	          </a:t>
            </a:r>
            <a:r>
              <a:rPr lang="en-US" altLang="zh-CN" sz="1800" dirty="0" err="1"/>
              <a:t>System.out.println</a:t>
            </a:r>
            <a:r>
              <a:rPr lang="en-US" altLang="zh-CN" sz="1800" dirty="0"/>
              <a:t>(</a:t>
            </a:r>
            <a:r>
              <a:rPr lang="en-US" altLang="zh-CN" sz="1800" dirty="0" err="1"/>
              <a:t>this.getName</a:t>
            </a:r>
            <a:r>
              <a:rPr lang="en-US" altLang="zh-CN" sz="1800" dirty="0"/>
              <a:t>()+"</a:t>
            </a:r>
            <a:r>
              <a:rPr lang="zh-CN" altLang="en-US" sz="1800" dirty="0"/>
              <a:t>卖票</a:t>
            </a:r>
            <a:r>
              <a:rPr lang="en-US" altLang="zh-CN" sz="1800" dirty="0"/>
              <a:t>--&gt;"+(</a:t>
            </a:r>
            <a:r>
              <a:rPr lang="en-US" altLang="zh-CN" sz="1800" dirty="0" err="1"/>
              <a:t>this.ticket</a:t>
            </a:r>
            <a:r>
              <a:rPr lang="en-US" altLang="zh-CN" sz="1800" dirty="0"/>
              <a:t>--));</a:t>
            </a:r>
          </a:p>
          <a:p>
            <a:pPr>
              <a:defRPr/>
            </a:pPr>
            <a:r>
              <a:rPr lang="en-US" altLang="zh-CN" sz="1800" dirty="0"/>
              <a:t>	}	</a:t>
            </a:r>
          </a:p>
          <a:p>
            <a:pPr>
              <a:defRPr/>
            </a:pPr>
            <a:r>
              <a:rPr lang="en-US" altLang="zh-CN" sz="1800" dirty="0"/>
              <a:t>      }</a:t>
            </a:r>
          </a:p>
          <a:p>
            <a:pPr>
              <a:defRPr/>
            </a:pPr>
            <a:r>
              <a:rPr lang="en-US" altLang="zh-CN" sz="1800" dirty="0"/>
              <a:t>}</a:t>
            </a:r>
            <a:endParaRPr lang="zh-CN" altLang="en-US" sz="18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r>
              <a:rPr lang="en-US" altLang="zh-CN">
                <a:effectLst/>
              </a:rPr>
              <a:t>10.2</a:t>
            </a:r>
            <a:r>
              <a:rPr lang="zh-CN" altLang="en-US">
                <a:effectLst/>
              </a:rPr>
              <a:t>、编写线程程序 </a:t>
            </a:r>
          </a:p>
        </p:txBody>
      </p:sp>
      <p:sp>
        <p:nvSpPr>
          <p:cNvPr id="168964" name="Text Box 4"/>
          <p:cNvSpPr txBox="1">
            <a:spLocks noChangeArrowheads="1"/>
          </p:cNvSpPr>
          <p:nvPr/>
        </p:nvSpPr>
        <p:spPr bwMode="auto">
          <a:xfrm>
            <a:off x="414338" y="1571625"/>
            <a:ext cx="8231187" cy="314007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b="1" dirty="0"/>
              <a:t>package </a:t>
            </a:r>
            <a:r>
              <a:rPr lang="en-US" altLang="zh-CN" sz="2000" b="1" dirty="0" err="1"/>
              <a:t>lesson.thread</a:t>
            </a:r>
            <a:r>
              <a:rPr lang="en-US" altLang="zh-CN" sz="2000" b="1" dirty="0"/>
              <a:t>;</a:t>
            </a:r>
          </a:p>
          <a:p>
            <a:pPr>
              <a:defRPr/>
            </a:pPr>
            <a:r>
              <a:rPr lang="en-US" altLang="zh-CN" sz="2000" b="1" dirty="0"/>
              <a:t>class ThreadExample1 extends Thread {</a:t>
            </a:r>
          </a:p>
          <a:p>
            <a:pPr>
              <a:defRPr/>
            </a:pPr>
            <a:r>
              <a:rPr lang="en-US" altLang="zh-CN" sz="2000" b="1" dirty="0"/>
              <a:t>       int ticket = 10;</a:t>
            </a:r>
          </a:p>
          <a:p>
            <a:pPr>
              <a:defRPr/>
            </a:pPr>
            <a:r>
              <a:rPr lang="en-US" altLang="zh-CN" sz="2000" b="1" dirty="0"/>
              <a:t>       //</a:t>
            </a:r>
            <a:r>
              <a:rPr lang="zh-CN" altLang="en-US" sz="2000" b="1" dirty="0"/>
              <a:t>重写</a:t>
            </a:r>
            <a:r>
              <a:rPr lang="en-US" altLang="zh-CN" sz="2000" b="1" dirty="0"/>
              <a:t>Thread</a:t>
            </a:r>
            <a:r>
              <a:rPr lang="zh-CN" altLang="en-US" sz="2000" b="1" dirty="0"/>
              <a:t>类的</a:t>
            </a:r>
            <a:r>
              <a:rPr lang="en-US" altLang="zh-CN" sz="2000" b="1" dirty="0"/>
              <a:t>run()</a:t>
            </a:r>
            <a:r>
              <a:rPr lang="zh-CN" altLang="en-US" sz="2000" b="1" dirty="0"/>
              <a:t>方法；</a:t>
            </a:r>
          </a:p>
          <a:p>
            <a:pPr>
              <a:defRPr/>
            </a:pPr>
            <a:r>
              <a:rPr lang="en-US" altLang="zh-CN" sz="2000" b="1" dirty="0">
                <a:solidFill>
                  <a:srgbClr val="FF0000"/>
                </a:solidFill>
                <a:effectLst>
                  <a:outerShdw blurRad="38100" dist="38100" dir="2700000" algn="tl">
                    <a:srgbClr val="000000"/>
                  </a:outerShdw>
                </a:effectLst>
              </a:rPr>
              <a:t>       </a:t>
            </a:r>
            <a:r>
              <a:rPr lang="en-US" altLang="zh-CN" sz="2000" b="1" dirty="0">
                <a:solidFill>
                  <a:srgbClr val="FF0000"/>
                </a:solidFill>
              </a:rPr>
              <a:t>public void run() {</a:t>
            </a:r>
          </a:p>
          <a:p>
            <a:pPr>
              <a:defRPr/>
            </a:pPr>
            <a:r>
              <a:rPr lang="en-US" altLang="zh-CN" sz="2000" b="1" dirty="0">
                <a:solidFill>
                  <a:srgbClr val="FF0000"/>
                </a:solidFill>
              </a:rPr>
              <a:t>	//</a:t>
            </a:r>
            <a:r>
              <a:rPr lang="zh-CN" altLang="en-US" sz="2000" b="1" dirty="0">
                <a:solidFill>
                  <a:srgbClr val="FF0000"/>
                </a:solidFill>
              </a:rPr>
              <a:t>持续卖票，一直到剩余票数为</a:t>
            </a:r>
            <a:r>
              <a:rPr lang="en-US" altLang="zh-CN" sz="2000" b="1" dirty="0">
                <a:solidFill>
                  <a:srgbClr val="FF0000"/>
                </a:solidFill>
              </a:rPr>
              <a:t>0</a:t>
            </a:r>
            <a:r>
              <a:rPr lang="zh-CN" altLang="en-US" sz="2000" b="1" dirty="0">
                <a:solidFill>
                  <a:srgbClr val="FF0000"/>
                </a:solidFill>
              </a:rPr>
              <a:t>；</a:t>
            </a:r>
          </a:p>
          <a:p>
            <a:pPr>
              <a:defRPr/>
            </a:pPr>
            <a:r>
              <a:rPr lang="zh-CN" altLang="en-US" sz="2000" b="1" dirty="0">
                <a:solidFill>
                  <a:srgbClr val="FF0000"/>
                </a:solidFill>
              </a:rPr>
              <a:t>	</a:t>
            </a:r>
            <a:r>
              <a:rPr lang="en-US" altLang="zh-CN" sz="2000" b="1" dirty="0">
                <a:solidFill>
                  <a:srgbClr val="FF0000"/>
                </a:solidFill>
              </a:rPr>
              <a:t>while(</a:t>
            </a:r>
            <a:r>
              <a:rPr lang="en-US" altLang="zh-CN" sz="2000" b="1" dirty="0" err="1">
                <a:solidFill>
                  <a:srgbClr val="FF0000"/>
                </a:solidFill>
              </a:rPr>
              <a:t>this.ticket</a:t>
            </a:r>
            <a:r>
              <a:rPr lang="en-US" altLang="zh-CN" sz="2000" b="1" dirty="0">
                <a:solidFill>
                  <a:srgbClr val="FF0000"/>
                </a:solidFill>
              </a:rPr>
              <a:t> &gt;= 0) {</a:t>
            </a:r>
          </a:p>
          <a:p>
            <a:pPr>
              <a:defRPr/>
            </a:pPr>
            <a:r>
              <a:rPr lang="en-US" altLang="zh-CN" sz="2000" b="1" dirty="0">
                <a:solidFill>
                  <a:srgbClr val="FF0000"/>
                </a:solidFill>
              </a:rPr>
              <a:t>	       </a:t>
            </a:r>
            <a:r>
              <a:rPr lang="en-US" altLang="zh-CN" sz="2000" b="1" dirty="0" err="1">
                <a:solidFill>
                  <a:srgbClr val="FF0000"/>
                </a:solidFill>
              </a:rPr>
              <a:t>System.out.println</a:t>
            </a:r>
            <a:r>
              <a:rPr lang="en-US" altLang="zh-CN" sz="2000" b="1" dirty="0">
                <a:solidFill>
                  <a:srgbClr val="FF0000"/>
                </a:solidFill>
              </a:rPr>
              <a:t>(</a:t>
            </a:r>
            <a:r>
              <a:rPr lang="en-US" altLang="zh-CN" sz="2000" b="1" dirty="0" err="1">
                <a:solidFill>
                  <a:srgbClr val="FF0000"/>
                </a:solidFill>
              </a:rPr>
              <a:t>this.getName</a:t>
            </a:r>
            <a:r>
              <a:rPr lang="en-US" altLang="zh-CN" sz="2000" b="1" dirty="0">
                <a:solidFill>
                  <a:srgbClr val="FF0000"/>
                </a:solidFill>
              </a:rPr>
              <a:t>()+"</a:t>
            </a:r>
            <a:r>
              <a:rPr lang="zh-CN" altLang="en-US" sz="2000" b="1" dirty="0">
                <a:solidFill>
                  <a:srgbClr val="FF0000"/>
                </a:solidFill>
              </a:rPr>
              <a:t>卖票</a:t>
            </a:r>
            <a:r>
              <a:rPr lang="en-US" altLang="zh-CN" sz="2000" b="1" dirty="0">
                <a:solidFill>
                  <a:srgbClr val="FF0000"/>
                </a:solidFill>
              </a:rPr>
              <a:t>--&gt;"+(</a:t>
            </a:r>
            <a:r>
              <a:rPr lang="en-US" altLang="zh-CN" sz="2000" b="1" dirty="0" err="1">
                <a:solidFill>
                  <a:srgbClr val="FF0000"/>
                </a:solidFill>
              </a:rPr>
              <a:t>this.ticket</a:t>
            </a:r>
            <a:r>
              <a:rPr lang="en-US" altLang="zh-CN" sz="2000" b="1" dirty="0">
                <a:solidFill>
                  <a:srgbClr val="FF0000"/>
                </a:solidFill>
              </a:rPr>
              <a:t>--));</a:t>
            </a:r>
          </a:p>
          <a:p>
            <a:pPr>
              <a:defRPr/>
            </a:pPr>
            <a:r>
              <a:rPr lang="en-US" altLang="zh-CN" sz="2000" b="1" dirty="0">
                <a:solidFill>
                  <a:srgbClr val="FF0000"/>
                </a:solidFill>
              </a:rPr>
              <a:t>	}	</a:t>
            </a:r>
          </a:p>
          <a:p>
            <a:pPr>
              <a:defRPr/>
            </a:pPr>
            <a:r>
              <a:rPr lang="en-US" altLang="zh-CN" sz="2000" b="1" dirty="0">
                <a:solidFill>
                  <a:srgbClr val="FF0000"/>
                </a:solidFill>
              </a:rPr>
              <a:t>       }</a:t>
            </a:r>
          </a:p>
        </p:txBody>
      </p:sp>
      <p:sp>
        <p:nvSpPr>
          <p:cNvPr id="16388" name="Text Box 5"/>
          <p:cNvSpPr txBox="1">
            <a:spLocks noChangeArrowheads="1"/>
          </p:cNvSpPr>
          <p:nvPr/>
        </p:nvSpPr>
        <p:spPr bwMode="auto">
          <a:xfrm>
            <a:off x="261938" y="885825"/>
            <a:ext cx="6718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defRPr/>
            </a:pPr>
            <a:r>
              <a:rPr lang="zh-CN" altLang="en-US" sz="2800">
                <a:ea typeface="黑体" pitchFamily="49" charset="-122"/>
              </a:rPr>
              <a:t> 继承</a:t>
            </a:r>
            <a:r>
              <a:rPr lang="en-US" altLang="zh-CN" sz="2800">
                <a:ea typeface="黑体" pitchFamily="49" charset="-122"/>
              </a:rPr>
              <a:t>Thread</a:t>
            </a:r>
            <a:r>
              <a:rPr lang="zh-CN" altLang="en-US" sz="2800">
                <a:ea typeface="黑体" pitchFamily="49" charset="-122"/>
              </a:rPr>
              <a:t>类</a:t>
            </a:r>
            <a:endParaRPr lang="en-US" altLang="zh-CN" sz="2800">
              <a:ea typeface="黑体"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r>
              <a:rPr lang="en-US" altLang="zh-CN">
                <a:effectLst/>
              </a:rPr>
              <a:t>10.2</a:t>
            </a:r>
            <a:r>
              <a:rPr lang="zh-CN" altLang="en-US">
                <a:effectLst/>
              </a:rPr>
              <a:t>、编写线程程序 </a:t>
            </a:r>
          </a:p>
        </p:txBody>
      </p:sp>
      <p:sp>
        <p:nvSpPr>
          <p:cNvPr id="17411" name="Rectangle 3"/>
          <p:cNvSpPr>
            <a:spLocks noChangeArrowheads="1"/>
          </p:cNvSpPr>
          <p:nvPr/>
        </p:nvSpPr>
        <p:spPr bwMode="auto">
          <a:xfrm>
            <a:off x="239713" y="823913"/>
            <a:ext cx="8689975" cy="576262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0" hangingPunct="0">
              <a:spcBef>
                <a:spcPct val="20000"/>
              </a:spcBef>
              <a:defRPr/>
            </a:pPr>
            <a:endParaRPr lang="zh-CN" altLang="en-US" sz="2800" b="1">
              <a:latin typeface="楷体_GB2312" pitchFamily="49" charset="-122"/>
              <a:ea typeface="楷体_GB2312" pitchFamily="49" charset="-122"/>
            </a:endParaRPr>
          </a:p>
          <a:p>
            <a:pPr marL="342900" indent="-342900" eaLnBrk="0" hangingPunct="0">
              <a:spcBef>
                <a:spcPct val="20000"/>
              </a:spcBef>
              <a:defRPr/>
            </a:pPr>
            <a:r>
              <a:rPr lang="en-US" altLang="zh-CN" sz="2000" b="1"/>
              <a:t>	static public void main(String args[]) { </a:t>
            </a:r>
          </a:p>
          <a:p>
            <a:pPr marL="342900" indent="-342900" eaLnBrk="0" hangingPunct="0">
              <a:spcBef>
                <a:spcPct val="20000"/>
              </a:spcBef>
              <a:defRPr/>
            </a:pPr>
            <a:r>
              <a:rPr lang="en-US" altLang="zh-CN" sz="2000" b="1"/>
              <a:t>		</a:t>
            </a:r>
            <a:r>
              <a:rPr lang="en-US" altLang="zh-CN" sz="2000" b="1">
                <a:solidFill>
                  <a:srgbClr val="FF0000"/>
                </a:solidFill>
              </a:rPr>
              <a:t>ThreadExample1 t1= new ThreadExample1();</a:t>
            </a:r>
            <a:r>
              <a:rPr lang="en-US" altLang="zh-CN" sz="2000" b="1"/>
              <a:t>//</a:t>
            </a:r>
            <a:r>
              <a:rPr lang="zh-CN" altLang="en-US" sz="2000" b="1"/>
              <a:t>创建线程类</a:t>
            </a:r>
          </a:p>
          <a:p>
            <a:pPr marL="342900" indent="-342900" eaLnBrk="0" hangingPunct="0">
              <a:spcBef>
                <a:spcPct val="20000"/>
              </a:spcBef>
              <a:defRPr/>
            </a:pPr>
            <a:r>
              <a:rPr lang="zh-CN" altLang="en-US" sz="2000" b="1"/>
              <a:t>		</a:t>
            </a:r>
            <a:r>
              <a:rPr lang="en-US" altLang="zh-CN" sz="2000" b="1"/>
              <a:t>ThreadExample1 t2= new ThreadExample1(); </a:t>
            </a:r>
          </a:p>
          <a:p>
            <a:pPr marL="342900" indent="-342900" eaLnBrk="0" hangingPunct="0">
              <a:spcBef>
                <a:spcPct val="20000"/>
              </a:spcBef>
              <a:defRPr/>
            </a:pPr>
            <a:r>
              <a:rPr lang="en-US" altLang="zh-CN" sz="2000" b="1"/>
              <a:t>		ThreadExample1 t3= new ThreadExample1(); </a:t>
            </a:r>
          </a:p>
          <a:p>
            <a:pPr marL="342900" indent="-342900" eaLnBrk="0" hangingPunct="0">
              <a:spcBef>
                <a:spcPct val="20000"/>
              </a:spcBef>
              <a:defRPr/>
            </a:pPr>
            <a:r>
              <a:rPr lang="en-US" altLang="zh-CN" sz="2000" b="1"/>
              <a:t>		</a:t>
            </a:r>
            <a:r>
              <a:rPr lang="en-US" altLang="zh-CN" sz="2000" b="1">
                <a:solidFill>
                  <a:srgbClr val="FF0000"/>
                </a:solidFill>
              </a:rPr>
              <a:t>t1.setName("</a:t>
            </a:r>
            <a:r>
              <a:rPr lang="zh-CN" altLang="en-US" sz="2000" b="1">
                <a:solidFill>
                  <a:srgbClr val="FF0000"/>
                </a:solidFill>
              </a:rPr>
              <a:t>窗口</a:t>
            </a:r>
            <a:r>
              <a:rPr lang="en-US" altLang="zh-CN" sz="2000" b="1">
                <a:solidFill>
                  <a:srgbClr val="FF0000"/>
                </a:solidFill>
              </a:rPr>
              <a:t>1");</a:t>
            </a:r>
            <a:r>
              <a:rPr lang="en-US" altLang="zh-CN" sz="2000" b="1"/>
              <a:t> //</a:t>
            </a:r>
            <a:r>
              <a:rPr lang="zh-CN" altLang="en-US" sz="2000" b="1"/>
              <a:t>给线程命名</a:t>
            </a:r>
          </a:p>
          <a:p>
            <a:pPr marL="342900" indent="-342900" eaLnBrk="0" hangingPunct="0">
              <a:spcBef>
                <a:spcPct val="20000"/>
              </a:spcBef>
              <a:defRPr/>
            </a:pPr>
            <a:r>
              <a:rPr lang="zh-CN" altLang="en-US" sz="2000" b="1"/>
              <a:t>		</a:t>
            </a:r>
            <a:r>
              <a:rPr lang="en-US" altLang="zh-CN" sz="2000" b="1"/>
              <a:t>t2.setName("</a:t>
            </a:r>
            <a:r>
              <a:rPr lang="zh-CN" altLang="en-US" sz="2000" b="1"/>
              <a:t>窗口</a:t>
            </a:r>
            <a:r>
              <a:rPr lang="en-US" altLang="zh-CN" sz="2000" b="1"/>
              <a:t>2");</a:t>
            </a:r>
          </a:p>
          <a:p>
            <a:pPr marL="342900" indent="-342900" eaLnBrk="0" hangingPunct="0">
              <a:spcBef>
                <a:spcPct val="20000"/>
              </a:spcBef>
              <a:defRPr/>
            </a:pPr>
            <a:r>
              <a:rPr lang="en-US" altLang="zh-CN" sz="2000" b="1"/>
              <a:t>		t3.setName("</a:t>
            </a:r>
            <a:r>
              <a:rPr lang="zh-CN" altLang="en-US" sz="2000" b="1"/>
              <a:t>窗口</a:t>
            </a:r>
            <a:r>
              <a:rPr lang="en-US" altLang="zh-CN" sz="2000" b="1"/>
              <a:t>3");</a:t>
            </a:r>
          </a:p>
          <a:p>
            <a:pPr marL="342900" indent="-342900" eaLnBrk="0" hangingPunct="0">
              <a:spcBef>
                <a:spcPct val="20000"/>
              </a:spcBef>
              <a:defRPr/>
            </a:pPr>
            <a:r>
              <a:rPr lang="en-US" altLang="zh-CN" sz="2000" b="1"/>
              <a:t>		</a:t>
            </a:r>
            <a:r>
              <a:rPr lang="en-US" altLang="zh-CN" sz="2000" b="1">
                <a:solidFill>
                  <a:srgbClr val="FF0000"/>
                </a:solidFill>
              </a:rPr>
              <a:t>t1.start();</a:t>
            </a:r>
            <a:r>
              <a:rPr lang="en-US" altLang="zh-CN" sz="2000" b="1"/>
              <a:t> //</a:t>
            </a:r>
            <a:r>
              <a:rPr lang="zh-CN" altLang="en-US" sz="2000" b="1"/>
              <a:t>线程运行</a:t>
            </a:r>
          </a:p>
          <a:p>
            <a:pPr marL="342900" indent="-342900" eaLnBrk="0" hangingPunct="0">
              <a:spcBef>
                <a:spcPct val="20000"/>
              </a:spcBef>
              <a:defRPr/>
            </a:pPr>
            <a:r>
              <a:rPr lang="zh-CN" altLang="en-US" sz="2000" b="1"/>
              <a:t>		</a:t>
            </a:r>
            <a:r>
              <a:rPr lang="en-US" altLang="zh-CN" sz="2000" b="1"/>
              <a:t>t2.start(); </a:t>
            </a:r>
          </a:p>
          <a:p>
            <a:pPr marL="342900" indent="-342900" eaLnBrk="0" hangingPunct="0">
              <a:spcBef>
                <a:spcPct val="20000"/>
              </a:spcBef>
              <a:defRPr/>
            </a:pPr>
            <a:r>
              <a:rPr lang="en-US" altLang="zh-CN" sz="2000" b="1"/>
              <a:t>		t3.start(); </a:t>
            </a:r>
          </a:p>
          <a:p>
            <a:pPr marL="342900" indent="-342900" eaLnBrk="0" hangingPunct="0">
              <a:spcBef>
                <a:spcPct val="20000"/>
              </a:spcBef>
              <a:defRPr/>
            </a:pPr>
            <a:r>
              <a:rPr lang="en-US" altLang="zh-CN" sz="2000" b="1"/>
              <a:t>	} </a:t>
            </a:r>
          </a:p>
          <a:p>
            <a:pPr marL="342900" indent="-342900" eaLnBrk="0" hangingPunct="0">
              <a:spcBef>
                <a:spcPct val="20000"/>
              </a:spcBef>
              <a:defRPr/>
            </a:pPr>
            <a:r>
              <a:rPr lang="en-US" altLang="zh-CN" sz="2000" b="1"/>
              <a:t>}</a:t>
            </a:r>
            <a:endParaRPr lang="zh-CN" altLang="en-US" sz="2000" b="1"/>
          </a:p>
        </p:txBody>
      </p:sp>
      <p:pic>
        <p:nvPicPr>
          <p:cNvPr id="169990" name="Picture 6"/>
          <p:cNvPicPr>
            <a:picLocks noChangeAspect="1" noChangeArrowheads="1"/>
          </p:cNvPicPr>
          <p:nvPr/>
        </p:nvPicPr>
        <p:blipFill>
          <a:blip r:embed="rId2"/>
          <a:srcRect/>
          <a:stretch>
            <a:fillRect/>
          </a:stretch>
        </p:blipFill>
        <p:spPr bwMode="auto">
          <a:xfrm>
            <a:off x="6521450" y="2187575"/>
            <a:ext cx="2357438" cy="4276725"/>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US" altLang="zh-CN">
                <a:effectLst/>
              </a:rPr>
              <a:t>10.2</a:t>
            </a:r>
            <a:r>
              <a:rPr lang="zh-CN" altLang="en-US">
                <a:effectLst/>
              </a:rPr>
              <a:t>、编写线程程序 </a:t>
            </a:r>
          </a:p>
        </p:txBody>
      </p:sp>
      <p:sp>
        <p:nvSpPr>
          <p:cNvPr id="171011" name="Rectangle 3"/>
          <p:cNvSpPr>
            <a:spLocks noChangeArrowheads="1"/>
          </p:cNvSpPr>
          <p:nvPr/>
        </p:nvSpPr>
        <p:spPr bwMode="auto">
          <a:xfrm>
            <a:off x="931863" y="1358900"/>
            <a:ext cx="7662862"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446088" indent="-446088" eaLnBrk="0" hangingPunct="0">
              <a:spcBef>
                <a:spcPct val="20000"/>
              </a:spcBef>
              <a:buFont typeface="Symbol" pitchFamily="18" charset="2"/>
              <a:buChar char="¾"/>
              <a:defRPr/>
            </a:pPr>
            <a:r>
              <a:rPr lang="en-US" altLang="zh-CN" sz="1800" b="1" dirty="0"/>
              <a:t>Runnable</a:t>
            </a:r>
            <a:r>
              <a:rPr lang="zh-CN" altLang="en-US" sz="1800" b="1" dirty="0"/>
              <a:t>接口定义如下：</a:t>
            </a:r>
          </a:p>
          <a:p>
            <a:pPr marL="446088" indent="-446088" eaLnBrk="0" hangingPunct="0">
              <a:spcBef>
                <a:spcPct val="20000"/>
              </a:spcBef>
              <a:defRPr/>
            </a:pPr>
            <a:r>
              <a:rPr lang="en-US" altLang="zh-CN" sz="1800" b="1" dirty="0"/>
              <a:t>        public interface Runnable {</a:t>
            </a:r>
          </a:p>
          <a:p>
            <a:pPr marL="446088" indent="-446088" eaLnBrk="0" hangingPunct="0">
              <a:spcBef>
                <a:spcPct val="20000"/>
              </a:spcBef>
              <a:defRPr/>
            </a:pPr>
            <a:r>
              <a:rPr lang="en-US" altLang="zh-CN" sz="1800" b="1" dirty="0"/>
              <a:t>	         public abstract void run();</a:t>
            </a:r>
          </a:p>
          <a:p>
            <a:pPr marL="446088" indent="-446088" eaLnBrk="0" hangingPunct="0">
              <a:spcBef>
                <a:spcPct val="20000"/>
              </a:spcBef>
              <a:defRPr/>
            </a:pPr>
            <a:r>
              <a:rPr lang="en-US" altLang="zh-CN" sz="1800" b="1" dirty="0"/>
              <a:t>        }</a:t>
            </a:r>
          </a:p>
          <a:p>
            <a:pPr marL="446088" indent="-446088" eaLnBrk="0" hangingPunct="0">
              <a:spcBef>
                <a:spcPct val="20000"/>
              </a:spcBef>
              <a:buFont typeface="Symbol" pitchFamily="18" charset="2"/>
              <a:buChar char="¾"/>
              <a:defRPr/>
            </a:pPr>
            <a:r>
              <a:rPr lang="zh-CN" altLang="en-US" sz="1800" b="1" dirty="0"/>
              <a:t>建立一个线程类，必须要实现这个接口</a:t>
            </a:r>
            <a:r>
              <a:rPr lang="zh-CN" altLang="en-US" sz="1800" dirty="0"/>
              <a:t> </a:t>
            </a:r>
            <a:endParaRPr lang="zh-CN" altLang="en-US" sz="1800" b="1" dirty="0"/>
          </a:p>
          <a:p>
            <a:pPr marL="446088" indent="-446088" eaLnBrk="0" hangingPunct="0">
              <a:spcBef>
                <a:spcPct val="20000"/>
              </a:spcBef>
              <a:defRPr/>
            </a:pPr>
            <a:r>
              <a:rPr lang="en-US" altLang="zh-CN" sz="1800" b="1" dirty="0"/>
              <a:t>        public class RunableExample1 </a:t>
            </a:r>
            <a:r>
              <a:rPr lang="en-US" altLang="zh-CN" sz="1800" b="1" dirty="0">
                <a:solidFill>
                  <a:srgbClr val="FF0000"/>
                </a:solidFill>
              </a:rPr>
              <a:t>implements Runnable</a:t>
            </a:r>
            <a:r>
              <a:rPr lang="en-US" altLang="zh-CN" sz="1800" b="1" dirty="0"/>
              <a:t> {</a:t>
            </a:r>
          </a:p>
          <a:p>
            <a:pPr marL="446088" indent="-446088" eaLnBrk="0" hangingPunct="0">
              <a:spcBef>
                <a:spcPct val="20000"/>
              </a:spcBef>
              <a:defRPr/>
            </a:pPr>
            <a:r>
              <a:rPr lang="en-US" altLang="zh-CN" sz="1800" b="1" dirty="0"/>
              <a:t>	          //</a:t>
            </a:r>
            <a:r>
              <a:rPr lang="zh-CN" altLang="en-US" sz="1800" b="1" dirty="0"/>
              <a:t>实现了接口的</a:t>
            </a:r>
            <a:r>
              <a:rPr lang="en-US" altLang="zh-CN" sz="1800" b="1" dirty="0"/>
              <a:t>run</a:t>
            </a:r>
            <a:r>
              <a:rPr lang="zh-CN" altLang="en-US" sz="1800" b="1" dirty="0"/>
              <a:t>方法</a:t>
            </a:r>
          </a:p>
          <a:p>
            <a:pPr marL="446088" indent="-446088" eaLnBrk="0" hangingPunct="0">
              <a:spcBef>
                <a:spcPct val="20000"/>
              </a:spcBef>
              <a:defRPr/>
            </a:pPr>
            <a:r>
              <a:rPr lang="zh-CN" altLang="en-US" sz="1800" b="1" dirty="0"/>
              <a:t>	          </a:t>
            </a:r>
            <a:r>
              <a:rPr lang="en-US" altLang="zh-CN" sz="1800" b="1" dirty="0"/>
              <a:t>public void run() { </a:t>
            </a:r>
          </a:p>
          <a:p>
            <a:pPr marL="446088" indent="-446088" eaLnBrk="0" hangingPunct="0">
              <a:spcBef>
                <a:spcPct val="20000"/>
              </a:spcBef>
              <a:defRPr/>
            </a:pPr>
            <a:r>
              <a:rPr lang="en-US" altLang="zh-CN" sz="1800" b="1" dirty="0"/>
              <a:t>		               </a:t>
            </a:r>
            <a:r>
              <a:rPr lang="en-US" altLang="zh-CN" sz="1800" b="1" dirty="0" err="1"/>
              <a:t>System.out.println</a:t>
            </a:r>
            <a:r>
              <a:rPr lang="en-US" altLang="zh-CN" sz="1800" b="1" dirty="0"/>
              <a:t>("</a:t>
            </a:r>
            <a:r>
              <a:rPr lang="zh-CN" altLang="en-US" sz="1800" b="1" dirty="0"/>
              <a:t>线程在运行</a:t>
            </a:r>
            <a:r>
              <a:rPr lang="en-US" altLang="zh-CN" sz="1800" b="1" dirty="0"/>
              <a:t>");</a:t>
            </a:r>
          </a:p>
          <a:p>
            <a:pPr marL="446088" indent="-446088" eaLnBrk="0" hangingPunct="0">
              <a:spcBef>
                <a:spcPct val="20000"/>
              </a:spcBef>
              <a:defRPr/>
            </a:pPr>
            <a:r>
              <a:rPr lang="en-US" altLang="zh-CN" sz="1800" b="1" dirty="0"/>
              <a:t>	          }</a:t>
            </a:r>
          </a:p>
          <a:p>
            <a:pPr marL="446088" indent="-446088" eaLnBrk="0" hangingPunct="0">
              <a:spcBef>
                <a:spcPct val="20000"/>
              </a:spcBef>
              <a:defRPr/>
            </a:pPr>
            <a:r>
              <a:rPr lang="en-US" altLang="zh-CN" sz="1800" b="1" dirty="0"/>
              <a:t>         }</a:t>
            </a:r>
          </a:p>
          <a:p>
            <a:pPr marL="446088" indent="-446088" eaLnBrk="0" hangingPunct="0">
              <a:spcBef>
                <a:spcPct val="20000"/>
              </a:spcBef>
              <a:buFont typeface="Symbol" pitchFamily="18" charset="2"/>
              <a:buChar char="¾"/>
              <a:defRPr/>
            </a:pPr>
            <a:r>
              <a:rPr lang="zh-CN" altLang="en-US" sz="1800" b="1" dirty="0"/>
              <a:t>创建并运行线程</a:t>
            </a:r>
          </a:p>
          <a:p>
            <a:pPr marL="446088" indent="-446088" eaLnBrk="0" hangingPunct="0">
              <a:spcBef>
                <a:spcPct val="20000"/>
              </a:spcBef>
              <a:defRPr/>
            </a:pPr>
            <a:r>
              <a:rPr lang="en-US" altLang="zh-CN" sz="1800" b="1" dirty="0">
                <a:solidFill>
                  <a:srgbClr val="FF0000"/>
                </a:solidFill>
              </a:rPr>
              <a:t>        RunableExample1 r = new RunableExample1();</a:t>
            </a:r>
          </a:p>
          <a:p>
            <a:pPr marL="446088" indent="-446088" eaLnBrk="0" hangingPunct="0">
              <a:spcBef>
                <a:spcPct val="20000"/>
              </a:spcBef>
              <a:defRPr/>
            </a:pPr>
            <a:r>
              <a:rPr lang="en-US" altLang="zh-CN" sz="1800" b="1" dirty="0">
                <a:solidFill>
                  <a:srgbClr val="FF0000"/>
                </a:solidFill>
              </a:rPr>
              <a:t>        Thread t = new Thread(r);</a:t>
            </a:r>
            <a:r>
              <a:rPr lang="en-US" altLang="zh-CN" sz="1800" b="1" dirty="0"/>
              <a:t> //</a:t>
            </a:r>
            <a:r>
              <a:rPr lang="zh-CN" altLang="en-US" sz="1800" b="1" dirty="0"/>
              <a:t>通过</a:t>
            </a:r>
            <a:r>
              <a:rPr lang="en-US" altLang="zh-CN" sz="1800" b="1" dirty="0"/>
              <a:t>Runnable</a:t>
            </a:r>
            <a:r>
              <a:rPr lang="zh-CN" altLang="en-US" sz="1800" b="1" dirty="0"/>
              <a:t>的实例来创建一个线程对象</a:t>
            </a:r>
          </a:p>
          <a:p>
            <a:pPr marL="446088" indent="-446088" eaLnBrk="0" hangingPunct="0">
              <a:spcBef>
                <a:spcPct val="20000"/>
              </a:spcBef>
              <a:defRPr/>
            </a:pPr>
            <a:r>
              <a:rPr lang="en-US" altLang="zh-CN" sz="1800" b="1" dirty="0">
                <a:solidFill>
                  <a:srgbClr val="FF0000"/>
                </a:solidFill>
              </a:rPr>
              <a:t>        </a:t>
            </a:r>
            <a:r>
              <a:rPr lang="en-US" altLang="zh-CN" sz="1800" b="1" dirty="0" err="1">
                <a:solidFill>
                  <a:srgbClr val="FF0000"/>
                </a:solidFill>
              </a:rPr>
              <a:t>t.start</a:t>
            </a:r>
            <a:r>
              <a:rPr lang="en-US" altLang="zh-CN" sz="1800" b="1" dirty="0">
                <a:solidFill>
                  <a:srgbClr val="FF0000"/>
                </a:solidFill>
              </a:rPr>
              <a:t>();</a:t>
            </a:r>
            <a:r>
              <a:rPr lang="en-US" altLang="zh-CN" sz="1800" b="1" dirty="0"/>
              <a:t> //</a:t>
            </a:r>
            <a:r>
              <a:rPr lang="zh-CN" altLang="en-US" sz="1800" b="1" dirty="0"/>
              <a:t>运行创建的线程</a:t>
            </a:r>
          </a:p>
        </p:txBody>
      </p:sp>
      <p:sp>
        <p:nvSpPr>
          <p:cNvPr id="18436" name="Text Box 5"/>
          <p:cNvSpPr txBox="1">
            <a:spLocks noChangeArrowheads="1"/>
          </p:cNvSpPr>
          <p:nvPr/>
        </p:nvSpPr>
        <p:spPr bwMode="auto">
          <a:xfrm>
            <a:off x="352425" y="796925"/>
            <a:ext cx="6718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defRPr/>
            </a:pPr>
            <a:r>
              <a:rPr lang="zh-CN" altLang="en-US" sz="2800">
                <a:ea typeface="黑体" pitchFamily="49" charset="-122"/>
              </a:rPr>
              <a:t>  实现</a:t>
            </a:r>
            <a:r>
              <a:rPr lang="en-US" altLang="zh-CN" sz="2800">
                <a:ea typeface="黑体" pitchFamily="49" charset="-122"/>
              </a:rPr>
              <a:t>Runable</a:t>
            </a:r>
            <a:r>
              <a:rPr lang="zh-CN" altLang="en-US" sz="2800">
                <a:ea typeface="黑体" pitchFamily="49" charset="-122"/>
              </a:rPr>
              <a:t>接口 </a:t>
            </a:r>
            <a:endParaRPr lang="en-US" altLang="zh-CN" sz="2800">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10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0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10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101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1011">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1011">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1011">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1011">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1011">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1011">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1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zh-CN">
                <a:effectLst/>
              </a:rPr>
              <a:t>10.2</a:t>
            </a:r>
            <a:r>
              <a:rPr lang="zh-CN" altLang="en-US">
                <a:effectLst/>
              </a:rPr>
              <a:t>、编写线程程序 </a:t>
            </a:r>
          </a:p>
        </p:txBody>
      </p:sp>
      <p:sp>
        <p:nvSpPr>
          <p:cNvPr id="19459" name="Text Box 4"/>
          <p:cNvSpPr txBox="1">
            <a:spLocks noChangeArrowheads="1"/>
          </p:cNvSpPr>
          <p:nvPr/>
        </p:nvSpPr>
        <p:spPr bwMode="auto">
          <a:xfrm>
            <a:off x="487363" y="1585913"/>
            <a:ext cx="8018462" cy="329247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dirty="0"/>
              <a:t>package </a:t>
            </a:r>
            <a:r>
              <a:rPr lang="en-US" altLang="zh-CN" sz="2000" dirty="0" err="1"/>
              <a:t>lesson.thread</a:t>
            </a:r>
            <a:r>
              <a:rPr lang="en-US" altLang="zh-CN" sz="2000" dirty="0"/>
              <a:t>;</a:t>
            </a:r>
          </a:p>
          <a:p>
            <a:pPr>
              <a:defRPr/>
            </a:pPr>
            <a:r>
              <a:rPr lang="en-US" altLang="zh-CN" sz="2000" dirty="0"/>
              <a:t>class RunnableExample1 implements Runnable{ </a:t>
            </a:r>
          </a:p>
          <a:p>
            <a:pPr>
              <a:defRPr/>
            </a:pPr>
            <a:r>
              <a:rPr lang="en-US" altLang="zh-CN" sz="2000" dirty="0"/>
              <a:t>	private </a:t>
            </a:r>
            <a:r>
              <a:rPr lang="en-US" altLang="zh-CN" sz="2000" dirty="0" err="1"/>
              <a:t>int</a:t>
            </a:r>
            <a:r>
              <a:rPr lang="en-US" altLang="zh-CN" sz="2000" dirty="0"/>
              <a:t> ticket=10; </a:t>
            </a:r>
          </a:p>
          <a:p>
            <a:pPr>
              <a:defRPr/>
            </a:pPr>
            <a:r>
              <a:rPr lang="en-US" altLang="zh-CN" sz="2000" dirty="0"/>
              <a:t>	public void run(){ </a:t>
            </a:r>
          </a:p>
          <a:p>
            <a:pPr>
              <a:defRPr/>
            </a:pPr>
            <a:r>
              <a:rPr lang="en-US" altLang="zh-CN" sz="2000" dirty="0"/>
              <a:t>	      while(</a:t>
            </a:r>
            <a:r>
              <a:rPr lang="en-US" altLang="zh-CN" sz="2000" dirty="0" err="1"/>
              <a:t>this.ticket</a:t>
            </a:r>
            <a:r>
              <a:rPr lang="en-US" altLang="zh-CN" sz="2000" dirty="0"/>
              <a:t>&gt;=0) {//</a:t>
            </a:r>
            <a:r>
              <a:rPr lang="zh-CN" altLang="en-US" sz="2000" dirty="0"/>
              <a:t>持续卖票，一直到剩余票数为</a:t>
            </a:r>
            <a:r>
              <a:rPr lang="en-US" altLang="zh-CN" sz="2000" dirty="0"/>
              <a:t>0</a:t>
            </a:r>
            <a:r>
              <a:rPr lang="zh-CN" altLang="en-US" sz="2000" dirty="0"/>
              <a:t>；	</a:t>
            </a:r>
            <a:r>
              <a:rPr lang="en-US" altLang="zh-CN" sz="2000" dirty="0"/>
              <a:t>                 </a:t>
            </a:r>
            <a:r>
              <a:rPr lang="en-US" altLang="zh-CN" sz="2000" dirty="0" err="1"/>
              <a:t>System.out.println</a:t>
            </a:r>
            <a:r>
              <a:rPr lang="en-US" altLang="zh-CN" sz="2000" dirty="0"/>
              <a:t>(</a:t>
            </a:r>
            <a:r>
              <a:rPr lang="en-US" altLang="zh-CN" sz="2000" dirty="0" err="1"/>
              <a:t>Thread.currentThread</a:t>
            </a:r>
            <a:r>
              <a:rPr lang="en-US" altLang="zh-CN" sz="2000" dirty="0"/>
              <a:t>().</a:t>
            </a:r>
            <a:r>
              <a:rPr lang="en-US" altLang="zh-CN" sz="2000" dirty="0" err="1"/>
              <a:t>getName</a:t>
            </a:r>
            <a:r>
              <a:rPr lang="en-US" altLang="zh-CN" sz="2000" dirty="0"/>
              <a:t>()+</a:t>
            </a:r>
          </a:p>
          <a:p>
            <a:pPr>
              <a:defRPr/>
            </a:pPr>
            <a:r>
              <a:rPr lang="en-US" altLang="zh-CN" sz="2000" dirty="0"/>
              <a:t>                                                               "</a:t>
            </a:r>
            <a:r>
              <a:rPr lang="zh-CN" altLang="en-US" sz="2000" dirty="0"/>
              <a:t>卖票</a:t>
            </a:r>
            <a:r>
              <a:rPr lang="en-US" altLang="zh-CN" sz="2000" dirty="0"/>
              <a:t>--&gt;"+(</a:t>
            </a:r>
            <a:r>
              <a:rPr lang="en-US" altLang="zh-CN" sz="2000" dirty="0" err="1"/>
              <a:t>this.ticket</a:t>
            </a:r>
            <a:r>
              <a:rPr lang="en-US" altLang="zh-CN" sz="2000" dirty="0"/>
              <a:t>--));</a:t>
            </a:r>
          </a:p>
          <a:p>
            <a:pPr>
              <a:defRPr/>
            </a:pPr>
            <a:r>
              <a:rPr lang="en-US" altLang="zh-CN" sz="2000" dirty="0"/>
              <a:t>	      }</a:t>
            </a:r>
          </a:p>
          <a:p>
            <a:pPr>
              <a:defRPr/>
            </a:pPr>
            <a:r>
              <a:rPr lang="en-US" altLang="zh-CN" sz="2000" dirty="0"/>
              <a:t>	} </a:t>
            </a:r>
          </a:p>
          <a:p>
            <a:pPr>
              <a:spcBef>
                <a:spcPct val="50000"/>
              </a:spcBef>
              <a:defRPr/>
            </a:pPr>
            <a:endParaRPr lang="zh-CN" altLang="en-US" sz="2000" dirty="0"/>
          </a:p>
        </p:txBody>
      </p:sp>
      <p:sp>
        <p:nvSpPr>
          <p:cNvPr id="19460" name="Text Box 5"/>
          <p:cNvSpPr txBox="1">
            <a:spLocks noChangeArrowheads="1"/>
          </p:cNvSpPr>
          <p:nvPr/>
        </p:nvSpPr>
        <p:spPr bwMode="auto">
          <a:xfrm>
            <a:off x="352425" y="796925"/>
            <a:ext cx="6718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defRPr/>
            </a:pPr>
            <a:r>
              <a:rPr lang="zh-CN" altLang="en-US" sz="2800">
                <a:ea typeface="黑体" pitchFamily="49" charset="-122"/>
              </a:rPr>
              <a:t>  实现</a:t>
            </a:r>
            <a:r>
              <a:rPr lang="en-US" altLang="zh-CN" sz="2800">
                <a:ea typeface="黑体" pitchFamily="49" charset="-122"/>
              </a:rPr>
              <a:t>Runable</a:t>
            </a:r>
            <a:r>
              <a:rPr lang="zh-CN" altLang="en-US" sz="2800">
                <a:ea typeface="黑体" pitchFamily="49" charset="-122"/>
              </a:rPr>
              <a:t>接口 </a:t>
            </a:r>
            <a:endParaRPr lang="en-US" altLang="zh-CN" sz="2800">
              <a:ea typeface="黑体"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ltLang="zh-CN">
                <a:effectLst/>
              </a:rPr>
              <a:t>10.2</a:t>
            </a:r>
            <a:r>
              <a:rPr lang="zh-CN" altLang="en-US">
                <a:effectLst/>
              </a:rPr>
              <a:t>、编写线程程序 </a:t>
            </a:r>
          </a:p>
        </p:txBody>
      </p:sp>
      <p:sp>
        <p:nvSpPr>
          <p:cNvPr id="20483" name="Rectangle 3"/>
          <p:cNvSpPr>
            <a:spLocks noChangeArrowheads="1"/>
          </p:cNvSpPr>
          <p:nvPr/>
        </p:nvSpPr>
        <p:spPr bwMode="auto">
          <a:xfrm>
            <a:off x="166688" y="857250"/>
            <a:ext cx="8689975" cy="5467350"/>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0" hangingPunct="0">
              <a:lnSpc>
                <a:spcPct val="90000"/>
              </a:lnSpc>
              <a:spcBef>
                <a:spcPct val="20000"/>
              </a:spcBef>
              <a:defRPr/>
            </a:pPr>
            <a:r>
              <a:rPr lang="en-US" altLang="zh-CN" sz="2000" dirty="0"/>
              <a:t>	//</a:t>
            </a:r>
            <a:r>
              <a:rPr lang="zh-CN" altLang="en-US" sz="2000" dirty="0"/>
              <a:t>建立三个售票窗口的线程类来模拟窗口售票</a:t>
            </a:r>
          </a:p>
          <a:p>
            <a:pPr marL="342900" indent="-342900" eaLnBrk="0" hangingPunct="0">
              <a:lnSpc>
                <a:spcPct val="90000"/>
              </a:lnSpc>
              <a:spcBef>
                <a:spcPct val="20000"/>
              </a:spcBef>
              <a:defRPr/>
            </a:pPr>
            <a:r>
              <a:rPr lang="zh-CN" altLang="en-US" sz="2000" dirty="0"/>
              <a:t>	</a:t>
            </a:r>
            <a:r>
              <a:rPr lang="en-US" altLang="zh-CN" sz="2000" dirty="0"/>
              <a:t>static public void main(String </a:t>
            </a:r>
            <a:r>
              <a:rPr lang="en-US" altLang="zh-CN" sz="2000" dirty="0" err="1"/>
              <a:t>args</a:t>
            </a:r>
            <a:r>
              <a:rPr lang="en-US" altLang="zh-CN" sz="2000" dirty="0"/>
              <a:t>[]) { </a:t>
            </a:r>
          </a:p>
          <a:p>
            <a:pPr marL="342900" indent="-342900" eaLnBrk="0" hangingPunct="0">
              <a:lnSpc>
                <a:spcPct val="90000"/>
              </a:lnSpc>
              <a:spcBef>
                <a:spcPct val="20000"/>
              </a:spcBef>
              <a:defRPr/>
            </a:pPr>
            <a:r>
              <a:rPr lang="en-US" altLang="zh-CN" sz="2000" dirty="0"/>
              <a:t>		RunnableExample1 t1= new RunnableExample1 ();//</a:t>
            </a:r>
            <a:r>
              <a:rPr lang="zh-CN" altLang="en-US" sz="2000" dirty="0"/>
              <a:t>创建线程类</a:t>
            </a:r>
          </a:p>
          <a:p>
            <a:pPr marL="342900" indent="-342900" eaLnBrk="0" hangingPunct="0">
              <a:lnSpc>
                <a:spcPct val="90000"/>
              </a:lnSpc>
              <a:spcBef>
                <a:spcPct val="20000"/>
              </a:spcBef>
              <a:defRPr/>
            </a:pPr>
            <a:r>
              <a:rPr lang="zh-CN" altLang="en-US" sz="2000" dirty="0"/>
              <a:t>		</a:t>
            </a:r>
            <a:r>
              <a:rPr lang="en-US" altLang="zh-CN" sz="2000" dirty="0"/>
              <a:t>RunnableExample1 t2= new RunnableExample1 (); </a:t>
            </a:r>
          </a:p>
          <a:p>
            <a:pPr marL="342900" indent="-342900" eaLnBrk="0" hangingPunct="0">
              <a:lnSpc>
                <a:spcPct val="90000"/>
              </a:lnSpc>
              <a:spcBef>
                <a:spcPct val="20000"/>
              </a:spcBef>
              <a:defRPr/>
            </a:pPr>
            <a:r>
              <a:rPr lang="en-US" altLang="zh-CN" sz="2000" dirty="0"/>
              <a:t>		RunnableExample1 t3= new RunnableExample1 (); </a:t>
            </a:r>
          </a:p>
          <a:p>
            <a:pPr marL="342900" indent="-342900" eaLnBrk="0" hangingPunct="0">
              <a:lnSpc>
                <a:spcPct val="90000"/>
              </a:lnSpc>
              <a:spcBef>
                <a:spcPct val="20000"/>
              </a:spcBef>
              <a:defRPr/>
            </a:pPr>
            <a:r>
              <a:rPr lang="en-US" altLang="zh-CN" sz="2000" dirty="0"/>
              <a:t>		Thread t1s = new Thread(t1); //</a:t>
            </a:r>
            <a:r>
              <a:rPr lang="zh-CN" altLang="en-US" sz="2000" dirty="0"/>
              <a:t>创建线程</a:t>
            </a:r>
          </a:p>
          <a:p>
            <a:pPr marL="342900" indent="-342900" eaLnBrk="0" hangingPunct="0">
              <a:lnSpc>
                <a:spcPct val="90000"/>
              </a:lnSpc>
              <a:spcBef>
                <a:spcPct val="20000"/>
              </a:spcBef>
              <a:defRPr/>
            </a:pPr>
            <a:r>
              <a:rPr lang="zh-CN" altLang="en-US" sz="2000" dirty="0"/>
              <a:t>		</a:t>
            </a:r>
            <a:r>
              <a:rPr lang="en-US" altLang="zh-CN" sz="2000" dirty="0"/>
              <a:t>Thread t2s = new Thread(t2); </a:t>
            </a:r>
          </a:p>
          <a:p>
            <a:pPr marL="342900" indent="-342900" eaLnBrk="0" hangingPunct="0">
              <a:lnSpc>
                <a:spcPct val="90000"/>
              </a:lnSpc>
              <a:spcBef>
                <a:spcPct val="20000"/>
              </a:spcBef>
              <a:defRPr/>
            </a:pPr>
            <a:r>
              <a:rPr lang="en-US" altLang="zh-CN" sz="2000" dirty="0"/>
              <a:t>		Thread t3s = new Thread(t3); </a:t>
            </a:r>
          </a:p>
          <a:p>
            <a:pPr marL="342900" indent="-342900" eaLnBrk="0" hangingPunct="0">
              <a:lnSpc>
                <a:spcPct val="90000"/>
              </a:lnSpc>
              <a:spcBef>
                <a:spcPct val="20000"/>
              </a:spcBef>
              <a:defRPr/>
            </a:pPr>
            <a:r>
              <a:rPr lang="en-US" altLang="zh-CN" sz="2000" dirty="0"/>
              <a:t>		t1s.setName("</a:t>
            </a:r>
            <a:r>
              <a:rPr lang="zh-CN" altLang="en-US" sz="2000" dirty="0"/>
              <a:t>窗口</a:t>
            </a:r>
            <a:r>
              <a:rPr lang="en-US" altLang="zh-CN" sz="2000" dirty="0"/>
              <a:t>1"); //</a:t>
            </a:r>
            <a:r>
              <a:rPr lang="zh-CN" altLang="en-US" sz="2000" dirty="0"/>
              <a:t>给线程命名</a:t>
            </a:r>
          </a:p>
          <a:p>
            <a:pPr marL="342900" indent="-342900" eaLnBrk="0" hangingPunct="0">
              <a:lnSpc>
                <a:spcPct val="90000"/>
              </a:lnSpc>
              <a:spcBef>
                <a:spcPct val="20000"/>
              </a:spcBef>
              <a:defRPr/>
            </a:pPr>
            <a:r>
              <a:rPr lang="zh-CN" altLang="en-US" sz="2000" dirty="0"/>
              <a:t>		</a:t>
            </a:r>
            <a:r>
              <a:rPr lang="en-US" altLang="zh-CN" sz="2000" dirty="0"/>
              <a:t>t2s.setName("</a:t>
            </a:r>
            <a:r>
              <a:rPr lang="zh-CN" altLang="en-US" sz="2000" dirty="0"/>
              <a:t>窗口</a:t>
            </a:r>
            <a:r>
              <a:rPr lang="en-US" altLang="zh-CN" sz="2000" dirty="0"/>
              <a:t>2");</a:t>
            </a:r>
          </a:p>
          <a:p>
            <a:pPr marL="342900" indent="-342900" eaLnBrk="0" hangingPunct="0">
              <a:lnSpc>
                <a:spcPct val="90000"/>
              </a:lnSpc>
              <a:spcBef>
                <a:spcPct val="20000"/>
              </a:spcBef>
              <a:defRPr/>
            </a:pPr>
            <a:r>
              <a:rPr lang="en-US" altLang="zh-CN" sz="2000" dirty="0"/>
              <a:t>		t3s.setName("</a:t>
            </a:r>
            <a:r>
              <a:rPr lang="zh-CN" altLang="en-US" sz="2000" dirty="0"/>
              <a:t>窗口</a:t>
            </a:r>
            <a:r>
              <a:rPr lang="en-US" altLang="zh-CN" sz="2000" dirty="0"/>
              <a:t>3");</a:t>
            </a:r>
          </a:p>
          <a:p>
            <a:pPr marL="342900" indent="-342900" eaLnBrk="0" hangingPunct="0">
              <a:lnSpc>
                <a:spcPct val="90000"/>
              </a:lnSpc>
              <a:spcBef>
                <a:spcPct val="20000"/>
              </a:spcBef>
              <a:defRPr/>
            </a:pPr>
            <a:r>
              <a:rPr lang="en-US" altLang="zh-CN" sz="2000" dirty="0"/>
              <a:t>		t1s.start();//</a:t>
            </a:r>
            <a:r>
              <a:rPr lang="zh-CN" altLang="en-US" sz="2000" dirty="0"/>
              <a:t>线程运行</a:t>
            </a:r>
          </a:p>
          <a:p>
            <a:pPr marL="342900" indent="-342900" eaLnBrk="0" hangingPunct="0">
              <a:lnSpc>
                <a:spcPct val="90000"/>
              </a:lnSpc>
              <a:spcBef>
                <a:spcPct val="20000"/>
              </a:spcBef>
              <a:defRPr/>
            </a:pPr>
            <a:r>
              <a:rPr lang="zh-CN" altLang="en-US" sz="2000" dirty="0"/>
              <a:t>		</a:t>
            </a:r>
            <a:r>
              <a:rPr lang="en-US" altLang="zh-CN" sz="2000" dirty="0"/>
              <a:t>t2s.start(); </a:t>
            </a:r>
          </a:p>
          <a:p>
            <a:pPr marL="342900" indent="-342900" eaLnBrk="0" hangingPunct="0">
              <a:lnSpc>
                <a:spcPct val="90000"/>
              </a:lnSpc>
              <a:spcBef>
                <a:spcPct val="20000"/>
              </a:spcBef>
              <a:defRPr/>
            </a:pPr>
            <a:r>
              <a:rPr lang="en-US" altLang="zh-CN" sz="2000" dirty="0"/>
              <a:t>		t3s.start(); </a:t>
            </a:r>
          </a:p>
          <a:p>
            <a:pPr marL="342900" indent="-342900" eaLnBrk="0" hangingPunct="0">
              <a:lnSpc>
                <a:spcPct val="90000"/>
              </a:lnSpc>
              <a:spcBef>
                <a:spcPct val="20000"/>
              </a:spcBef>
              <a:defRPr/>
            </a:pPr>
            <a:r>
              <a:rPr lang="en-US" altLang="zh-CN" sz="2000" dirty="0"/>
              <a:t>	} </a:t>
            </a:r>
          </a:p>
          <a:p>
            <a:pPr marL="342900" indent="-342900" eaLnBrk="0" hangingPunct="0">
              <a:lnSpc>
                <a:spcPct val="90000"/>
              </a:lnSpc>
              <a:spcBef>
                <a:spcPct val="20000"/>
              </a:spcBef>
              <a:defRPr/>
            </a:pPr>
            <a:r>
              <a:rPr lang="en-US" altLang="zh-CN" sz="2000" dirty="0"/>
              <a:t>}	</a:t>
            </a:r>
            <a:endParaRPr lang="zh-CN" altLang="en-US" sz="2000" dirty="0"/>
          </a:p>
        </p:txBody>
      </p:sp>
      <p:pic>
        <p:nvPicPr>
          <p:cNvPr id="174084" name="Picture 4"/>
          <p:cNvPicPr>
            <a:picLocks noChangeAspect="1" noChangeArrowheads="1"/>
          </p:cNvPicPr>
          <p:nvPr/>
        </p:nvPicPr>
        <p:blipFill>
          <a:blip r:embed="rId2"/>
          <a:srcRect/>
          <a:stretch>
            <a:fillRect/>
          </a:stretch>
        </p:blipFill>
        <p:spPr bwMode="auto">
          <a:xfrm>
            <a:off x="6396038" y="2495550"/>
            <a:ext cx="2435225" cy="3981450"/>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2813" y="122238"/>
            <a:ext cx="2609850" cy="457200"/>
          </a:xfrm>
        </p:spPr>
        <p:txBody>
          <a:bodyPr/>
          <a:lstStyle/>
          <a:p>
            <a:pPr>
              <a:defRPr/>
            </a:pPr>
            <a:r>
              <a:rPr lang="zh-CN" altLang="en-US">
                <a:cs typeface="+mj-cs"/>
              </a:rPr>
              <a:t>前言</a:t>
            </a:r>
          </a:p>
        </p:txBody>
      </p:sp>
      <p:sp>
        <p:nvSpPr>
          <p:cNvPr id="3106" name="Text Box 34"/>
          <p:cNvSpPr txBox="1">
            <a:spLocks noChangeArrowheads="1"/>
          </p:cNvSpPr>
          <p:nvPr/>
        </p:nvSpPr>
        <p:spPr bwMode="auto">
          <a:xfrm>
            <a:off x="798513" y="4052888"/>
            <a:ext cx="75438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None/>
              <a:defRPr/>
            </a:pPr>
            <a:r>
              <a:rPr lang="zh-CN" altLang="en-US" sz="2800" b="1">
                <a:effectLst>
                  <a:outerShdw blurRad="38100" dist="38100" dir="2700000" algn="tl">
                    <a:srgbClr val="C0C0C0"/>
                  </a:outerShdw>
                </a:effectLst>
                <a:ea typeface="黑体" pitchFamily="49" charset="-122"/>
              </a:rPr>
              <a:t>本章的目的</a:t>
            </a:r>
            <a:r>
              <a:rPr lang="zh-CN" altLang="en-US" sz="2800">
                <a:ea typeface="黑体" pitchFamily="49" charset="-122"/>
              </a:rPr>
              <a:t>：本章在介绍什么是多线程，创建多线程的两种方法，线程同步与互斥，后台线程。 </a:t>
            </a:r>
          </a:p>
        </p:txBody>
      </p:sp>
      <p:sp>
        <p:nvSpPr>
          <p:cNvPr id="3107" name="Text Box 35"/>
          <p:cNvSpPr txBox="1">
            <a:spLocks noChangeArrowheads="1"/>
          </p:cNvSpPr>
          <p:nvPr/>
        </p:nvSpPr>
        <p:spPr bwMode="auto">
          <a:xfrm>
            <a:off x="890588" y="1116013"/>
            <a:ext cx="75438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None/>
              <a:defRPr/>
            </a:pPr>
            <a:r>
              <a:rPr lang="zh-CN" altLang="en-US" sz="2800" b="1">
                <a:effectLst>
                  <a:outerShdw blurRad="38100" dist="38100" dir="2700000" algn="tl">
                    <a:srgbClr val="C0C0C0"/>
                  </a:outerShdw>
                </a:effectLst>
                <a:ea typeface="黑体" pitchFamily="49" charset="-122"/>
              </a:rPr>
              <a:t>回顾关键词</a:t>
            </a:r>
            <a:r>
              <a:rPr lang="zh-CN" altLang="en-US" sz="2800">
                <a:ea typeface="黑体" pitchFamily="49" charset="-122"/>
              </a:rPr>
              <a:t>：</a:t>
            </a:r>
            <a:r>
              <a:rPr lang="en-US" altLang="zh-CN" sz="2800">
                <a:ea typeface="黑体" pitchFamily="49" charset="-122"/>
              </a:rPr>
              <a:t>AWT</a:t>
            </a:r>
            <a:r>
              <a:rPr lang="zh-CN" altLang="en-US" sz="2800">
                <a:ea typeface="黑体" pitchFamily="49" charset="-122"/>
              </a:rPr>
              <a:t>与</a:t>
            </a:r>
            <a:r>
              <a:rPr lang="en-US" altLang="zh-CN" sz="2800">
                <a:ea typeface="黑体" pitchFamily="49" charset="-122"/>
              </a:rPr>
              <a:t>Swing</a:t>
            </a:r>
            <a:r>
              <a:rPr lang="zh-CN" altLang="en-US" sz="2800">
                <a:ea typeface="黑体" pitchFamily="49" charset="-122"/>
              </a:rPr>
              <a:t>、容器</a:t>
            </a:r>
            <a:r>
              <a:rPr lang="en-US" altLang="zh-CN" sz="2800">
                <a:ea typeface="黑体" pitchFamily="49" charset="-122"/>
              </a:rPr>
              <a:t>(JFrame\JPanel\JScrollPane\JSplitPane)</a:t>
            </a:r>
            <a:r>
              <a:rPr lang="zh-CN" altLang="en-US" sz="2800">
                <a:ea typeface="黑体" pitchFamily="49" charset="-122"/>
              </a:rPr>
              <a:t>、</a:t>
            </a:r>
            <a:r>
              <a:rPr lang="en-US" altLang="zh-CN" sz="2800">
                <a:ea typeface="黑体" pitchFamily="49" charset="-122"/>
              </a:rPr>
              <a:t>JMenuBar</a:t>
            </a:r>
            <a:r>
              <a:rPr lang="zh-CN" altLang="en-US" sz="2800">
                <a:ea typeface="黑体" pitchFamily="49" charset="-122"/>
              </a:rPr>
              <a:t>、</a:t>
            </a:r>
            <a:r>
              <a:rPr lang="en-US" altLang="zh-CN" sz="2800">
                <a:ea typeface="黑体" pitchFamily="49" charset="-122"/>
              </a:rPr>
              <a:t>JMenu</a:t>
            </a:r>
            <a:r>
              <a:rPr lang="zh-CN" altLang="en-US" sz="2800">
                <a:ea typeface="黑体" pitchFamily="49" charset="-122"/>
              </a:rPr>
              <a:t>、</a:t>
            </a:r>
            <a:r>
              <a:rPr lang="en-US" altLang="zh-CN" sz="2800">
                <a:ea typeface="黑体" pitchFamily="49" charset="-122"/>
              </a:rPr>
              <a:t>JMenuItem</a:t>
            </a:r>
            <a:r>
              <a:rPr lang="zh-CN" altLang="en-US" sz="2800">
                <a:ea typeface="黑体" pitchFamily="49" charset="-122"/>
              </a:rPr>
              <a:t>、</a:t>
            </a:r>
            <a:r>
              <a:rPr lang="en-US" altLang="zh-CN" sz="2800">
                <a:ea typeface="黑体" pitchFamily="49" charset="-122"/>
              </a:rPr>
              <a:t>JToolBar</a:t>
            </a:r>
            <a:r>
              <a:rPr lang="zh-CN" altLang="en-US" sz="2800">
                <a:ea typeface="黑体" pitchFamily="49" charset="-122"/>
              </a:rPr>
              <a:t>、基本组件、</a:t>
            </a:r>
            <a:r>
              <a:rPr lang="en-US" altLang="zh-CN" sz="2800">
                <a:ea typeface="黑体" pitchFamily="49" charset="-122"/>
              </a:rPr>
              <a:t>6</a:t>
            </a:r>
            <a:r>
              <a:rPr lang="zh-CN" altLang="en-US" sz="2800">
                <a:ea typeface="黑体" pitchFamily="49" charset="-122"/>
              </a:rPr>
              <a:t>种布局管理器、事件处理模型、鼠标事件、键盘事件</a:t>
            </a:r>
            <a:endParaRPr lang="en-US" altLang="zh-CN" sz="280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21507" name="Rectangle 4"/>
          <p:cNvSpPr>
            <a:spLocks noGrp="1" noChangeArrowheads="1"/>
          </p:cNvSpPr>
          <p:nvPr>
            <p:ph type="body" idx="1"/>
          </p:nvPr>
        </p:nvSpPr>
        <p:spPr>
          <a:xfrm>
            <a:off x="515938" y="1463675"/>
            <a:ext cx="8302625" cy="4843463"/>
          </a:xfrm>
        </p:spPr>
        <p:txBody>
          <a:bodyPr/>
          <a:lstStyle/>
          <a:p>
            <a:pPr>
              <a:buFont typeface="Symbol" pitchFamily="18" charset="2"/>
              <a:buChar char="¾"/>
              <a:defRPr/>
            </a:pPr>
            <a:r>
              <a:rPr lang="zh-CN" altLang="en-US"/>
              <a:t> 使用</a:t>
            </a:r>
            <a:r>
              <a:rPr lang="en-US" altLang="zh-CN"/>
              <a:t>Runnable</a:t>
            </a:r>
            <a:r>
              <a:rPr lang="zh-CN" altLang="en-US"/>
              <a:t>接口</a:t>
            </a:r>
          </a:p>
          <a:p>
            <a:pPr lvl="1">
              <a:buClr>
                <a:srgbClr val="00FF00"/>
              </a:buClr>
              <a:defRPr/>
            </a:pPr>
            <a:r>
              <a:rPr lang="zh-CN" altLang="en-US">
                <a:ea typeface="宋体" pitchFamily="2" charset="-122"/>
              </a:rPr>
              <a:t>  可以将代码和数据分开，形成清晰的模型</a:t>
            </a:r>
          </a:p>
          <a:p>
            <a:pPr lvl="1">
              <a:buClr>
                <a:srgbClr val="00FF00"/>
              </a:buClr>
              <a:defRPr/>
            </a:pPr>
            <a:r>
              <a:rPr lang="zh-CN" altLang="en-US">
                <a:ea typeface="宋体" pitchFamily="2" charset="-122"/>
              </a:rPr>
              <a:t>	还可以从其他类继承</a:t>
            </a:r>
          </a:p>
          <a:p>
            <a:pPr lvl="1">
              <a:buClr>
                <a:srgbClr val="00FF00"/>
              </a:buClr>
              <a:defRPr/>
            </a:pPr>
            <a:r>
              <a:rPr lang="zh-CN" altLang="en-US">
                <a:ea typeface="宋体" pitchFamily="2" charset="-122"/>
              </a:rPr>
              <a:t>	保持程序风格的一致性</a:t>
            </a:r>
          </a:p>
          <a:p>
            <a:pPr lvl="1">
              <a:buClr>
                <a:srgbClr val="00FF00"/>
              </a:buClr>
              <a:defRPr/>
            </a:pPr>
            <a:r>
              <a:rPr lang="zh-CN" altLang="en-US">
                <a:ea typeface="宋体" pitchFamily="2" charset="-122"/>
              </a:rPr>
              <a:t>  共享一个目标对象，实现多个线程处理同一个资源 </a:t>
            </a:r>
          </a:p>
          <a:p>
            <a:pPr>
              <a:defRPr/>
            </a:pPr>
            <a:endParaRPr lang="zh-CN" altLang="en-US"/>
          </a:p>
          <a:p>
            <a:pPr>
              <a:buFont typeface="Symbol" pitchFamily="18" charset="2"/>
              <a:buChar char="¾"/>
              <a:defRPr/>
            </a:pPr>
            <a:r>
              <a:rPr lang="zh-CN" altLang="en-US"/>
              <a:t> 直接继承</a:t>
            </a:r>
            <a:r>
              <a:rPr lang="en-US" altLang="zh-CN"/>
              <a:t>Thread</a:t>
            </a:r>
            <a:r>
              <a:rPr lang="zh-CN" altLang="en-US"/>
              <a:t>类</a:t>
            </a:r>
          </a:p>
          <a:p>
            <a:pPr lvl="1">
              <a:buClr>
                <a:srgbClr val="00FF00"/>
              </a:buClr>
              <a:defRPr/>
            </a:pPr>
            <a:r>
              <a:rPr lang="zh-CN" altLang="en-US">
                <a:ea typeface="宋体" pitchFamily="2" charset="-122"/>
              </a:rPr>
              <a:t>  不能再从其他类继承</a:t>
            </a:r>
            <a:endParaRPr lang="en-US" altLang="zh-CN">
              <a:ea typeface="宋体" pitchFamily="2" charset="-122"/>
            </a:endParaRPr>
          </a:p>
          <a:p>
            <a:pPr lvl="1">
              <a:buClr>
                <a:srgbClr val="00FF00"/>
              </a:buClr>
              <a:defRPr/>
            </a:pPr>
            <a:r>
              <a:rPr lang="zh-CN" altLang="en-US">
                <a:ea typeface="宋体" pitchFamily="2" charset="-122"/>
              </a:rPr>
              <a:t>  编写简单，可以直接操纵线程，无需使用</a:t>
            </a:r>
          </a:p>
          <a:p>
            <a:pPr lvl="1">
              <a:buFont typeface="Wingdings" pitchFamily="2" charset="2"/>
              <a:buNone/>
              <a:defRPr/>
            </a:pPr>
            <a:r>
              <a:rPr lang="en-US" altLang="zh-CN">
                <a:ea typeface="宋体" pitchFamily="2" charset="-122"/>
              </a:rPr>
              <a:t>             Thread.currentThread()</a:t>
            </a:r>
            <a:endParaRPr lang="zh-CN" altLang="en-US">
              <a:ea typeface="宋体" pitchFamily="2" charset="-122"/>
            </a:endParaRPr>
          </a:p>
        </p:txBody>
      </p:sp>
      <p:sp>
        <p:nvSpPr>
          <p:cNvPr id="21508" name="Text Box 5"/>
          <p:cNvSpPr txBox="1">
            <a:spLocks noChangeArrowheads="1"/>
          </p:cNvSpPr>
          <p:nvPr/>
        </p:nvSpPr>
        <p:spPr bwMode="auto">
          <a:xfrm>
            <a:off x="352425" y="796925"/>
            <a:ext cx="6718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defRPr/>
            </a:pPr>
            <a:r>
              <a:rPr lang="zh-CN" altLang="en-US" sz="2800">
                <a:ea typeface="黑体" pitchFamily="49" charset="-122"/>
              </a:rPr>
              <a:t>  两种方法比较 </a:t>
            </a:r>
            <a:endParaRPr lang="en-US" altLang="zh-CN" sz="2800">
              <a:ea typeface="黑体"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22531" name="Text Box 4"/>
          <p:cNvSpPr txBox="1">
            <a:spLocks noChangeArrowheads="1"/>
          </p:cNvSpPr>
          <p:nvPr/>
        </p:nvSpPr>
        <p:spPr bwMode="auto">
          <a:xfrm>
            <a:off x="315913" y="1689100"/>
            <a:ext cx="8543925" cy="314007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a:t>package lesson.thread;</a:t>
            </a:r>
          </a:p>
          <a:p>
            <a:pPr>
              <a:defRPr/>
            </a:pPr>
            <a:endParaRPr lang="en-US" altLang="zh-CN" sz="2000"/>
          </a:p>
          <a:p>
            <a:pPr>
              <a:defRPr/>
            </a:pPr>
            <a:r>
              <a:rPr lang="en-US" altLang="zh-CN" sz="2000"/>
              <a:t>public class RunnableExample2 implements Runnable{</a:t>
            </a:r>
          </a:p>
          <a:p>
            <a:pPr>
              <a:defRPr/>
            </a:pPr>
            <a:r>
              <a:rPr lang="en-US" altLang="zh-CN" sz="2000"/>
              <a:t>	private int ticket=10; </a:t>
            </a:r>
          </a:p>
          <a:p>
            <a:pPr>
              <a:defRPr/>
            </a:pPr>
            <a:r>
              <a:rPr lang="en-US" altLang="zh-CN" sz="2000"/>
              <a:t>	public void run(){ </a:t>
            </a:r>
          </a:p>
          <a:p>
            <a:pPr>
              <a:defRPr/>
            </a:pPr>
            <a:r>
              <a:rPr lang="en-US" altLang="zh-CN" sz="2000"/>
              <a:t>		while(this.ticket&gt;=0) { //</a:t>
            </a:r>
            <a:r>
              <a:rPr lang="zh-CN" altLang="en-US" sz="2000"/>
              <a:t>持续卖票，一直到剩余票数为</a:t>
            </a:r>
            <a:r>
              <a:rPr lang="en-US" altLang="zh-CN" sz="2000"/>
              <a:t>0</a:t>
            </a:r>
            <a:r>
              <a:rPr lang="zh-CN" altLang="en-US" sz="2000"/>
              <a:t>		                       </a:t>
            </a:r>
            <a:r>
              <a:rPr lang="en-US" altLang="zh-CN" sz="2000"/>
              <a:t>System.out.println(Thread.currentThread().getName()+</a:t>
            </a:r>
          </a:p>
          <a:p>
            <a:pPr>
              <a:defRPr/>
            </a:pPr>
            <a:r>
              <a:rPr lang="en-US" altLang="zh-CN" sz="2000"/>
              <a:t>                                                                    "</a:t>
            </a:r>
            <a:r>
              <a:rPr lang="zh-CN" altLang="en-US" sz="2000"/>
              <a:t>卖票</a:t>
            </a:r>
            <a:r>
              <a:rPr lang="en-US" altLang="zh-CN" sz="2000"/>
              <a:t>--&gt;"+(this.ticket--));</a:t>
            </a:r>
          </a:p>
          <a:p>
            <a:pPr>
              <a:defRPr/>
            </a:pPr>
            <a:r>
              <a:rPr lang="en-US" altLang="zh-CN" sz="2000"/>
              <a:t>		}</a:t>
            </a:r>
          </a:p>
          <a:p>
            <a:pPr>
              <a:defRPr/>
            </a:pPr>
            <a:r>
              <a:rPr lang="en-US" altLang="zh-CN" sz="2000"/>
              <a:t>	}</a:t>
            </a:r>
            <a:endParaRPr lang="zh-CN" altLang="en-US" sz="2000"/>
          </a:p>
        </p:txBody>
      </p:sp>
      <p:sp>
        <p:nvSpPr>
          <p:cNvPr id="22532" name="Text Box 5"/>
          <p:cNvSpPr txBox="1">
            <a:spLocks noChangeArrowheads="1"/>
          </p:cNvSpPr>
          <p:nvPr/>
        </p:nvSpPr>
        <p:spPr bwMode="auto">
          <a:xfrm>
            <a:off x="352425" y="796925"/>
            <a:ext cx="6718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defRPr/>
            </a:pPr>
            <a:r>
              <a:rPr lang="zh-CN" altLang="en-US" sz="2800">
                <a:ea typeface="黑体" pitchFamily="49" charset="-122"/>
              </a:rPr>
              <a:t>  多线程共享资源例子 </a:t>
            </a:r>
            <a:endParaRPr lang="en-US" altLang="zh-CN" sz="2800">
              <a:ea typeface="黑体" pitchFamily="49"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23555" name="Rectangle 3"/>
          <p:cNvSpPr>
            <a:spLocks noGrp="1" noChangeArrowheads="1"/>
          </p:cNvSpPr>
          <p:nvPr>
            <p:ph type="body" idx="1"/>
          </p:nvPr>
        </p:nvSpPr>
        <p:spPr>
          <a:xfrm>
            <a:off x="344488" y="874713"/>
            <a:ext cx="8613775" cy="5510212"/>
          </a:xfrm>
          <a:solidFill>
            <a:srgbClr val="FFFFD2"/>
          </a:solidFill>
        </p:spPr>
        <p:txBody>
          <a:bodyPr/>
          <a:lstStyle/>
          <a:p>
            <a:pPr>
              <a:lnSpc>
                <a:spcPct val="80000"/>
              </a:lnSpc>
              <a:defRPr/>
            </a:pPr>
            <a:r>
              <a:rPr lang="en-US" altLang="zh-CN"/>
              <a:t>//</a:t>
            </a:r>
            <a:r>
              <a:rPr lang="zh-CN" altLang="en-US"/>
              <a:t>建立三个售票窗口的线程类来模拟窗口售票</a:t>
            </a:r>
          </a:p>
          <a:p>
            <a:pPr>
              <a:lnSpc>
                <a:spcPct val="80000"/>
              </a:lnSpc>
              <a:defRPr/>
            </a:pPr>
            <a:r>
              <a:rPr lang="zh-CN" altLang="en-US"/>
              <a:t>	</a:t>
            </a:r>
            <a:r>
              <a:rPr lang="en-US" altLang="zh-CN"/>
              <a:t>static public void main(String args[]) { </a:t>
            </a:r>
          </a:p>
          <a:p>
            <a:pPr>
              <a:lnSpc>
                <a:spcPct val="80000"/>
              </a:lnSpc>
              <a:defRPr/>
            </a:pPr>
            <a:r>
              <a:rPr lang="en-US" altLang="zh-CN"/>
              <a:t>		RunnableExample2 t1= new RunnableExample2();//</a:t>
            </a:r>
            <a:r>
              <a:rPr lang="zh-CN" altLang="en-US"/>
              <a:t>创建线程类</a:t>
            </a:r>
          </a:p>
          <a:p>
            <a:pPr>
              <a:lnSpc>
                <a:spcPct val="80000"/>
              </a:lnSpc>
              <a:defRPr/>
            </a:pPr>
            <a:r>
              <a:rPr lang="zh-CN" altLang="en-US"/>
              <a:t>		</a:t>
            </a:r>
            <a:r>
              <a:rPr lang="en-US" altLang="zh-CN"/>
              <a:t>Thread t1s = new Thread(t1); //</a:t>
            </a:r>
            <a:r>
              <a:rPr lang="zh-CN" altLang="en-US"/>
              <a:t>创建线程</a:t>
            </a:r>
          </a:p>
          <a:p>
            <a:pPr>
              <a:lnSpc>
                <a:spcPct val="80000"/>
              </a:lnSpc>
              <a:defRPr/>
            </a:pPr>
            <a:r>
              <a:rPr lang="zh-CN" altLang="en-US"/>
              <a:t>		</a:t>
            </a:r>
            <a:r>
              <a:rPr lang="en-US" altLang="zh-CN"/>
              <a:t>Thread t2s = new Thread(t1); </a:t>
            </a:r>
          </a:p>
          <a:p>
            <a:pPr>
              <a:lnSpc>
                <a:spcPct val="80000"/>
              </a:lnSpc>
              <a:defRPr/>
            </a:pPr>
            <a:r>
              <a:rPr lang="en-US" altLang="zh-CN"/>
              <a:t>		Thread t3s = new Thread(t1); </a:t>
            </a:r>
          </a:p>
          <a:p>
            <a:pPr>
              <a:lnSpc>
                <a:spcPct val="80000"/>
              </a:lnSpc>
              <a:defRPr/>
            </a:pPr>
            <a:r>
              <a:rPr lang="en-US" altLang="zh-CN"/>
              <a:t>		t1s.setName("</a:t>
            </a:r>
            <a:r>
              <a:rPr lang="zh-CN" altLang="en-US"/>
              <a:t>窗口</a:t>
            </a:r>
            <a:r>
              <a:rPr lang="en-US" altLang="zh-CN"/>
              <a:t>1"); //</a:t>
            </a:r>
            <a:r>
              <a:rPr lang="zh-CN" altLang="en-US"/>
              <a:t>给线程命名</a:t>
            </a:r>
          </a:p>
          <a:p>
            <a:pPr>
              <a:lnSpc>
                <a:spcPct val="80000"/>
              </a:lnSpc>
              <a:defRPr/>
            </a:pPr>
            <a:r>
              <a:rPr lang="zh-CN" altLang="en-US"/>
              <a:t>		</a:t>
            </a:r>
            <a:r>
              <a:rPr lang="en-US" altLang="zh-CN"/>
              <a:t>t2s.setName("</a:t>
            </a:r>
            <a:r>
              <a:rPr lang="zh-CN" altLang="en-US"/>
              <a:t>窗口</a:t>
            </a:r>
            <a:r>
              <a:rPr lang="en-US" altLang="zh-CN"/>
              <a:t>2");</a:t>
            </a:r>
          </a:p>
          <a:p>
            <a:pPr>
              <a:lnSpc>
                <a:spcPct val="80000"/>
              </a:lnSpc>
              <a:defRPr/>
            </a:pPr>
            <a:r>
              <a:rPr lang="en-US" altLang="zh-CN"/>
              <a:t>		t3s.setName("</a:t>
            </a:r>
            <a:r>
              <a:rPr lang="zh-CN" altLang="en-US"/>
              <a:t>窗口</a:t>
            </a:r>
            <a:r>
              <a:rPr lang="en-US" altLang="zh-CN"/>
              <a:t>3");</a:t>
            </a:r>
          </a:p>
          <a:p>
            <a:pPr>
              <a:lnSpc>
                <a:spcPct val="80000"/>
              </a:lnSpc>
              <a:defRPr/>
            </a:pPr>
            <a:r>
              <a:rPr lang="en-US" altLang="zh-CN"/>
              <a:t>		t1s.start();//</a:t>
            </a:r>
            <a:r>
              <a:rPr lang="zh-CN" altLang="en-US"/>
              <a:t>线程运行</a:t>
            </a:r>
          </a:p>
          <a:p>
            <a:pPr>
              <a:lnSpc>
                <a:spcPct val="80000"/>
              </a:lnSpc>
              <a:defRPr/>
            </a:pPr>
            <a:r>
              <a:rPr lang="zh-CN" altLang="en-US"/>
              <a:t>		</a:t>
            </a:r>
            <a:r>
              <a:rPr lang="en-US" altLang="zh-CN"/>
              <a:t>t2s.start(); </a:t>
            </a:r>
          </a:p>
          <a:p>
            <a:pPr>
              <a:lnSpc>
                <a:spcPct val="80000"/>
              </a:lnSpc>
              <a:defRPr/>
            </a:pPr>
            <a:r>
              <a:rPr lang="en-US" altLang="zh-CN"/>
              <a:t>		t3s.start(); </a:t>
            </a:r>
          </a:p>
          <a:p>
            <a:pPr>
              <a:lnSpc>
                <a:spcPct val="80000"/>
              </a:lnSpc>
              <a:defRPr/>
            </a:pPr>
            <a:r>
              <a:rPr lang="en-US" altLang="zh-CN"/>
              <a:t>	} </a:t>
            </a:r>
          </a:p>
          <a:p>
            <a:pPr>
              <a:lnSpc>
                <a:spcPct val="80000"/>
              </a:lnSpc>
              <a:defRPr/>
            </a:pPr>
            <a:r>
              <a:rPr lang="en-US" altLang="zh-CN"/>
              <a:t>}</a:t>
            </a:r>
            <a:endParaRPr lang="zh-CN" altLang="en-US"/>
          </a:p>
          <a:p>
            <a:pPr>
              <a:lnSpc>
                <a:spcPct val="80000"/>
              </a:lnSpc>
              <a:defRPr/>
            </a:pPr>
            <a:endParaRPr lang="zh-CN" altLang="en-US"/>
          </a:p>
        </p:txBody>
      </p:sp>
      <p:pic>
        <p:nvPicPr>
          <p:cNvPr id="162820" name="Picture 4"/>
          <p:cNvPicPr>
            <a:picLocks noChangeAspect="1" noChangeArrowheads="1"/>
          </p:cNvPicPr>
          <p:nvPr/>
        </p:nvPicPr>
        <p:blipFill>
          <a:blip r:embed="rId2"/>
          <a:srcRect/>
          <a:stretch>
            <a:fillRect/>
          </a:stretch>
        </p:blipFill>
        <p:spPr bwMode="auto">
          <a:xfrm>
            <a:off x="4535488" y="3762375"/>
            <a:ext cx="4394200" cy="2425700"/>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00088" y="50800"/>
            <a:ext cx="7772400" cy="457200"/>
          </a:xfrm>
          <a:noFill/>
        </p:spPr>
        <p:txBody>
          <a:bodyPr/>
          <a:lstStyle/>
          <a:p>
            <a:r>
              <a:rPr lang="en-US" altLang="zh-CN">
                <a:effectLst/>
              </a:rPr>
              <a:t>10.2</a:t>
            </a:r>
            <a:r>
              <a:rPr lang="zh-CN" altLang="en-US">
                <a:effectLst/>
              </a:rPr>
              <a:t>、编写线程程序</a:t>
            </a:r>
            <a:endParaRPr lang="en-US" altLang="zh-CN">
              <a:effectLst/>
            </a:endParaRPr>
          </a:p>
        </p:txBody>
      </p:sp>
      <p:sp>
        <p:nvSpPr>
          <p:cNvPr id="24579" name="Rectangle 3"/>
          <p:cNvSpPr>
            <a:spLocks noGrp="1" noChangeArrowheads="1"/>
          </p:cNvSpPr>
          <p:nvPr>
            <p:ph type="body" idx="1"/>
          </p:nvPr>
        </p:nvSpPr>
        <p:spPr>
          <a:xfrm>
            <a:off x="184150" y="1031875"/>
            <a:ext cx="8604250" cy="4251325"/>
          </a:xfrm>
        </p:spPr>
        <p:txBody>
          <a:bodyPr/>
          <a:lstStyle/>
          <a:p>
            <a:pPr lvl="1">
              <a:lnSpc>
                <a:spcPct val="90000"/>
              </a:lnSpc>
              <a:buFont typeface="Wingdings" pitchFamily="2" charset="2"/>
              <a:buNone/>
              <a:defRPr/>
            </a:pPr>
            <a:r>
              <a:rPr lang="en-US" altLang="zh-CN" sz="2000" b="1">
                <a:ea typeface="宋体" pitchFamily="2" charset="-122"/>
              </a:rPr>
              <a:t>10.2.4 </a:t>
            </a:r>
            <a:r>
              <a:rPr lang="zh-CN" altLang="en-US" sz="2000" b="1">
                <a:ea typeface="宋体" pitchFamily="2" charset="-122"/>
              </a:rPr>
              <a:t>线程基本控制方法</a:t>
            </a:r>
          </a:p>
          <a:p>
            <a:pPr lvl="1">
              <a:lnSpc>
                <a:spcPct val="90000"/>
              </a:lnSpc>
              <a:defRPr/>
            </a:pPr>
            <a:r>
              <a:rPr lang="en-US" altLang="zh-CN" sz="2000">
                <a:solidFill>
                  <a:srgbClr val="FF0000"/>
                </a:solidFill>
                <a:ea typeface="宋体" pitchFamily="2" charset="-122"/>
              </a:rPr>
              <a:t>public void start()</a:t>
            </a:r>
            <a:r>
              <a:rPr lang="zh-CN" altLang="en-US" sz="2000">
                <a:solidFill>
                  <a:srgbClr val="FF0000"/>
                </a:solidFill>
                <a:ea typeface="宋体" pitchFamily="2" charset="-122"/>
              </a:rPr>
              <a:t>；</a:t>
            </a:r>
            <a:r>
              <a:rPr lang="en-US" altLang="zh-CN" sz="2000">
                <a:ea typeface="宋体" pitchFamily="2" charset="-122"/>
              </a:rPr>
              <a:t>//</a:t>
            </a:r>
            <a:r>
              <a:rPr lang="zh-CN" altLang="en-US" sz="2000">
                <a:ea typeface="宋体" pitchFamily="2" charset="-122"/>
              </a:rPr>
              <a:t>启动该线程，将导致</a:t>
            </a:r>
            <a:r>
              <a:rPr lang="en-US" altLang="zh-CN" sz="2000">
                <a:ea typeface="宋体" pitchFamily="2" charset="-122"/>
              </a:rPr>
              <a:t>run</a:t>
            </a:r>
            <a:r>
              <a:rPr lang="zh-CN" altLang="en-US" sz="2000">
                <a:ea typeface="宋体" pitchFamily="2" charset="-122"/>
              </a:rPr>
              <a:t>方法被自动调用。该方法将立即返回，新线程将运行</a:t>
            </a:r>
          </a:p>
          <a:p>
            <a:pPr lvl="1">
              <a:lnSpc>
                <a:spcPct val="90000"/>
              </a:lnSpc>
              <a:defRPr/>
            </a:pPr>
            <a:r>
              <a:rPr lang="en-US" altLang="zh-CN" sz="2000">
                <a:solidFill>
                  <a:srgbClr val="FF0000"/>
                </a:solidFill>
                <a:ea typeface="宋体" pitchFamily="2" charset="-122"/>
              </a:rPr>
              <a:t>public void run()</a:t>
            </a:r>
            <a:r>
              <a:rPr lang="zh-CN" altLang="en-US" sz="2000">
                <a:solidFill>
                  <a:srgbClr val="FF0000"/>
                </a:solidFill>
                <a:ea typeface="宋体" pitchFamily="2" charset="-122"/>
              </a:rPr>
              <a:t>；</a:t>
            </a:r>
            <a:r>
              <a:rPr lang="en-US" altLang="zh-CN" sz="2000">
                <a:ea typeface="宋体" pitchFamily="2" charset="-122"/>
              </a:rPr>
              <a:t>//</a:t>
            </a:r>
            <a:r>
              <a:rPr lang="zh-CN" altLang="en-US" sz="2000">
                <a:ea typeface="宋体" pitchFamily="2" charset="-122"/>
              </a:rPr>
              <a:t>必须覆盖该方法，在方法体中添加你想要在该线程中执行的代码</a:t>
            </a:r>
          </a:p>
          <a:p>
            <a:pPr lvl="1">
              <a:lnSpc>
                <a:spcPct val="90000"/>
              </a:lnSpc>
              <a:defRPr/>
            </a:pPr>
            <a:r>
              <a:rPr lang="en-US" altLang="zh-CN" sz="2000">
                <a:solidFill>
                  <a:srgbClr val="FF0000"/>
                </a:solidFill>
                <a:ea typeface="宋体" pitchFamily="2" charset="-122"/>
              </a:rPr>
              <a:t>public static void sleep(long millis) throws </a:t>
            </a:r>
            <a:r>
              <a:rPr lang="en-US" altLang="zh-CN" sz="2000">
                <a:solidFill>
                  <a:srgbClr val="FF0000"/>
                </a:solidFill>
                <a:ea typeface="宋体" pitchFamily="2" charset="-122"/>
                <a:hlinkClick r:id="rId2" action="ppaction://hlinkfile" tooltip="class in java.lang"/>
              </a:rPr>
              <a:t>InterruptedException</a:t>
            </a:r>
            <a:r>
              <a:rPr lang="zh-CN" altLang="en-US" sz="2000">
                <a:solidFill>
                  <a:srgbClr val="FF0000"/>
                </a:solidFill>
                <a:ea typeface="宋体" pitchFamily="2" charset="-122"/>
              </a:rPr>
              <a:t>；</a:t>
            </a:r>
            <a:r>
              <a:rPr lang="en-US" altLang="zh-CN" sz="2000">
                <a:ea typeface="宋体" pitchFamily="2" charset="-122"/>
              </a:rPr>
              <a:t>//</a:t>
            </a:r>
            <a:r>
              <a:rPr lang="zh-CN" altLang="en-US" sz="2000">
                <a:ea typeface="宋体" pitchFamily="2" charset="-122"/>
              </a:rPr>
              <a:t>使当前正在执行的线程睡眠指定的时间</a:t>
            </a:r>
          </a:p>
          <a:p>
            <a:pPr lvl="1">
              <a:lnSpc>
                <a:spcPct val="90000"/>
              </a:lnSpc>
              <a:defRPr/>
            </a:pPr>
            <a:r>
              <a:rPr lang="en-US" altLang="zh-CN" sz="2000">
                <a:solidFill>
                  <a:srgbClr val="FF0000"/>
                </a:solidFill>
                <a:ea typeface="宋体" pitchFamily="2" charset="-122"/>
              </a:rPr>
              <a:t>public void interrupt()</a:t>
            </a:r>
            <a:r>
              <a:rPr lang="zh-CN" altLang="en-US" sz="2000">
                <a:solidFill>
                  <a:srgbClr val="FF0000"/>
                </a:solidFill>
                <a:ea typeface="宋体" pitchFamily="2" charset="-122"/>
              </a:rPr>
              <a:t>；</a:t>
            </a:r>
            <a:r>
              <a:rPr lang="en-US" altLang="zh-CN" sz="2000">
                <a:ea typeface="宋体" pitchFamily="2" charset="-122"/>
              </a:rPr>
              <a:t>//</a:t>
            </a:r>
            <a:r>
              <a:rPr lang="zh-CN" altLang="en-US" sz="2000">
                <a:ea typeface="宋体" pitchFamily="2" charset="-122"/>
              </a:rPr>
              <a:t>用于将一个中断请求发送给线程</a:t>
            </a:r>
          </a:p>
          <a:p>
            <a:pPr lvl="1">
              <a:lnSpc>
                <a:spcPct val="90000"/>
              </a:lnSpc>
              <a:defRPr/>
            </a:pPr>
            <a:r>
              <a:rPr lang="en-US" altLang="zh-CN" sz="2000">
                <a:solidFill>
                  <a:srgbClr val="FF0000"/>
                </a:solidFill>
                <a:ea typeface="宋体" pitchFamily="2" charset="-122"/>
              </a:rPr>
              <a:t>public static boolean interrupted()</a:t>
            </a:r>
            <a:r>
              <a:rPr lang="zh-CN" altLang="en-US" sz="2000">
                <a:solidFill>
                  <a:srgbClr val="FF0000"/>
                </a:solidFill>
                <a:ea typeface="宋体" pitchFamily="2" charset="-122"/>
              </a:rPr>
              <a:t>；</a:t>
            </a:r>
            <a:r>
              <a:rPr lang="en-US" altLang="zh-CN" sz="2000">
                <a:ea typeface="宋体" pitchFamily="2" charset="-122"/>
              </a:rPr>
              <a:t>//</a:t>
            </a:r>
            <a:r>
              <a:rPr lang="zh-CN" altLang="en-US" sz="2000">
                <a:ea typeface="宋体" pitchFamily="2" charset="-122"/>
              </a:rPr>
              <a:t>用于测试当前线程（即正在执行该指令的线程）是否已经被中断</a:t>
            </a:r>
          </a:p>
          <a:p>
            <a:pPr lvl="1">
              <a:lnSpc>
                <a:spcPct val="90000"/>
              </a:lnSpc>
              <a:defRPr/>
            </a:pPr>
            <a:r>
              <a:rPr lang="en-US" altLang="zh-CN" sz="2000">
                <a:solidFill>
                  <a:srgbClr val="FF0000"/>
                </a:solidFill>
                <a:ea typeface="宋体" pitchFamily="2" charset="-122"/>
              </a:rPr>
              <a:t>public boolean isInterrupted()</a:t>
            </a:r>
            <a:r>
              <a:rPr lang="zh-CN" altLang="en-US" sz="2000">
                <a:solidFill>
                  <a:srgbClr val="FF0000"/>
                </a:solidFill>
                <a:ea typeface="宋体" pitchFamily="2" charset="-122"/>
              </a:rPr>
              <a:t>；</a:t>
            </a:r>
            <a:r>
              <a:rPr lang="en-US" altLang="zh-CN" sz="2000">
                <a:ea typeface="宋体" pitchFamily="2" charset="-122"/>
              </a:rPr>
              <a:t>//</a:t>
            </a:r>
            <a:r>
              <a:rPr lang="zh-CN" altLang="en-US" sz="2000">
                <a:ea typeface="宋体" pitchFamily="2" charset="-122"/>
              </a:rPr>
              <a:t>用于测试某个线程是否已经被中断</a:t>
            </a:r>
          </a:p>
          <a:p>
            <a:pPr lvl="1">
              <a:lnSpc>
                <a:spcPct val="90000"/>
              </a:lnSpc>
              <a:defRPr/>
            </a:pPr>
            <a:r>
              <a:rPr lang="en-US" altLang="zh-CN" sz="2000">
                <a:solidFill>
                  <a:srgbClr val="FF0000"/>
                </a:solidFill>
                <a:ea typeface="宋体" pitchFamily="2" charset="-122"/>
              </a:rPr>
              <a:t>public final boolean isAlive()</a:t>
            </a:r>
            <a:r>
              <a:rPr lang="zh-CN" altLang="en-US" sz="2000">
                <a:solidFill>
                  <a:srgbClr val="FF0000"/>
                </a:solidFill>
                <a:ea typeface="宋体" pitchFamily="2" charset="-122"/>
              </a:rPr>
              <a:t>；</a:t>
            </a:r>
            <a:r>
              <a:rPr lang="en-US" altLang="zh-CN" sz="2000">
                <a:ea typeface="宋体" pitchFamily="2" charset="-122"/>
              </a:rPr>
              <a:t>//</a:t>
            </a:r>
            <a:r>
              <a:rPr lang="zh-CN" altLang="en-US" sz="2000">
                <a:ea typeface="宋体" pitchFamily="2" charset="-122"/>
              </a:rPr>
              <a:t>用于测试某个线程是否还活着</a:t>
            </a:r>
          </a:p>
          <a:p>
            <a:pPr lvl="1">
              <a:lnSpc>
                <a:spcPct val="90000"/>
              </a:lnSpc>
              <a:defRPr/>
            </a:pPr>
            <a:r>
              <a:rPr lang="en-US" altLang="zh-CN" sz="2000">
                <a:solidFill>
                  <a:srgbClr val="FF0000"/>
                </a:solidFill>
                <a:ea typeface="宋体" pitchFamily="2" charset="-122"/>
              </a:rPr>
              <a:t>public final void setPriority(int newPriority)</a:t>
            </a:r>
            <a:r>
              <a:rPr lang="zh-CN" altLang="en-US" sz="2000">
                <a:solidFill>
                  <a:srgbClr val="FF0000"/>
                </a:solidFill>
                <a:ea typeface="宋体" pitchFamily="2" charset="-122"/>
              </a:rPr>
              <a:t>；</a:t>
            </a:r>
            <a:r>
              <a:rPr lang="en-US" altLang="zh-CN" sz="2000">
                <a:ea typeface="宋体" pitchFamily="2" charset="-122"/>
              </a:rPr>
              <a:t>//</a:t>
            </a:r>
            <a:r>
              <a:rPr lang="zh-CN" altLang="en-US" sz="2000">
                <a:ea typeface="宋体" pitchFamily="2" charset="-122"/>
              </a:rPr>
              <a:t>设置线程的优先级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endParaRPr lang="en-US" altLang="zh-CN">
              <a:effectLst/>
            </a:endParaRPr>
          </a:p>
        </p:txBody>
      </p:sp>
      <p:sp>
        <p:nvSpPr>
          <p:cNvPr id="25603" name="Rectangle 3"/>
          <p:cNvSpPr>
            <a:spLocks noGrp="1" noChangeArrowheads="1"/>
          </p:cNvSpPr>
          <p:nvPr>
            <p:ph type="body" idx="1"/>
          </p:nvPr>
        </p:nvSpPr>
        <p:spPr>
          <a:xfrm>
            <a:off x="211138" y="874713"/>
            <a:ext cx="8640762" cy="5353050"/>
          </a:xfrm>
        </p:spPr>
        <p:txBody>
          <a:bodyPr/>
          <a:lstStyle/>
          <a:p>
            <a:pPr lvl="1">
              <a:lnSpc>
                <a:spcPct val="90000"/>
              </a:lnSpc>
              <a:buFont typeface="Wingdings" pitchFamily="2" charset="2"/>
              <a:buNone/>
              <a:defRPr/>
            </a:pPr>
            <a:r>
              <a:rPr lang="en-US" altLang="zh-CN" sz="2000" b="1">
                <a:ea typeface="宋体" pitchFamily="2" charset="-122"/>
              </a:rPr>
              <a:t>10.2.4 </a:t>
            </a:r>
            <a:r>
              <a:rPr lang="zh-CN" altLang="en-US" sz="2000" b="1">
                <a:ea typeface="宋体" pitchFamily="2" charset="-122"/>
              </a:rPr>
              <a:t>线程基本控制方法</a:t>
            </a:r>
          </a:p>
          <a:p>
            <a:pPr lvl="1">
              <a:lnSpc>
                <a:spcPct val="90000"/>
              </a:lnSpc>
              <a:defRPr/>
            </a:pPr>
            <a:r>
              <a:rPr lang="en-US" altLang="zh-CN" sz="2000">
                <a:solidFill>
                  <a:srgbClr val="FF0000"/>
                </a:solidFill>
                <a:ea typeface="宋体" pitchFamily="2" charset="-122"/>
              </a:rPr>
              <a:t>public final void join(long millis) throws  InterruptedException</a:t>
            </a:r>
            <a:r>
              <a:rPr lang="zh-CN" altLang="en-US" sz="2000">
                <a:solidFill>
                  <a:srgbClr val="FF0000"/>
                </a:solidFill>
                <a:ea typeface="宋体" pitchFamily="2" charset="-122"/>
              </a:rPr>
              <a:t>；</a:t>
            </a:r>
            <a:r>
              <a:rPr lang="en-US" altLang="zh-CN" sz="2000">
                <a:ea typeface="宋体" pitchFamily="2" charset="-122"/>
              </a:rPr>
              <a:t>//</a:t>
            </a:r>
            <a:r>
              <a:rPr lang="zh-CN" altLang="en-US" sz="2000">
                <a:ea typeface="宋体" pitchFamily="2" charset="-122"/>
              </a:rPr>
              <a:t>使某个线程等待指定的时间。调用某线程的该方法，将当前线程与该线程“合并”，即等待该线程结束，再恢复当前线程的运行。</a:t>
            </a:r>
          </a:p>
          <a:p>
            <a:pPr lvl="1">
              <a:lnSpc>
                <a:spcPct val="90000"/>
              </a:lnSpc>
              <a:defRPr/>
            </a:pPr>
            <a:r>
              <a:rPr lang="en-US" altLang="zh-CN" sz="2000">
                <a:solidFill>
                  <a:srgbClr val="FF0000"/>
                </a:solidFill>
                <a:ea typeface="宋体" pitchFamily="2" charset="-122"/>
              </a:rPr>
              <a:t>public final int getPriority() ;</a:t>
            </a:r>
            <a:r>
              <a:rPr lang="en-US" altLang="zh-CN" sz="2000">
                <a:ea typeface="宋体" pitchFamily="2" charset="-122"/>
              </a:rPr>
              <a:t> //</a:t>
            </a:r>
            <a:r>
              <a:rPr lang="zh-CN" altLang="en-US" sz="2000">
                <a:ea typeface="宋体" pitchFamily="2" charset="-122"/>
              </a:rPr>
              <a:t>获得线程的优先级</a:t>
            </a:r>
          </a:p>
          <a:p>
            <a:pPr lvl="1">
              <a:lnSpc>
                <a:spcPct val="90000"/>
              </a:lnSpc>
              <a:defRPr/>
            </a:pPr>
            <a:r>
              <a:rPr lang="en-US" altLang="zh-CN" sz="2000">
                <a:solidFill>
                  <a:srgbClr val="FF0000"/>
                </a:solidFill>
                <a:ea typeface="宋体" pitchFamily="2" charset="-122"/>
              </a:rPr>
              <a:t>public static Thread currentThread()</a:t>
            </a:r>
            <a:r>
              <a:rPr lang="zh-CN" altLang="en-US" sz="2000">
                <a:ea typeface="宋体" pitchFamily="2" charset="-122"/>
              </a:rPr>
              <a:t>；返回代表当前正在执行的线程的</a:t>
            </a:r>
            <a:r>
              <a:rPr lang="en-US" altLang="zh-CN" sz="2000">
                <a:ea typeface="宋体" pitchFamily="2" charset="-122"/>
              </a:rPr>
              <a:t>Thread</a:t>
            </a:r>
            <a:r>
              <a:rPr lang="zh-CN" altLang="en-US" sz="2000">
                <a:ea typeface="宋体" pitchFamily="2" charset="-122"/>
              </a:rPr>
              <a:t>对象</a:t>
            </a:r>
          </a:p>
          <a:p>
            <a:pPr lvl="1">
              <a:lnSpc>
                <a:spcPct val="90000"/>
              </a:lnSpc>
              <a:defRPr/>
            </a:pPr>
            <a:r>
              <a:rPr lang="en-US" altLang="zh-CN" sz="2000">
                <a:solidFill>
                  <a:srgbClr val="FF0000"/>
                </a:solidFill>
                <a:ea typeface="宋体" pitchFamily="2" charset="-122"/>
              </a:rPr>
              <a:t>public static void yield() </a:t>
            </a:r>
            <a:r>
              <a:rPr lang="zh-CN" altLang="en-US" sz="2000">
                <a:solidFill>
                  <a:srgbClr val="FF0000"/>
                </a:solidFill>
                <a:ea typeface="宋体" pitchFamily="2" charset="-122"/>
              </a:rPr>
              <a:t>；</a:t>
            </a:r>
            <a:r>
              <a:rPr lang="zh-CN" altLang="en-US" sz="2000">
                <a:ea typeface="宋体" pitchFamily="2" charset="-122"/>
              </a:rPr>
              <a:t>使当前正在执行的线程临时暂停，以使其它的线程运行</a:t>
            </a:r>
          </a:p>
          <a:p>
            <a:pPr lvl="1">
              <a:lnSpc>
                <a:spcPct val="90000"/>
              </a:lnSpc>
              <a:defRPr/>
            </a:pPr>
            <a:r>
              <a:rPr lang="en-US" altLang="zh-CN" sz="2000">
                <a:solidFill>
                  <a:srgbClr val="FF0000"/>
                </a:solidFill>
                <a:ea typeface="宋体" pitchFamily="2" charset="-122"/>
              </a:rPr>
              <a:t>public final void wait(long timeout) throws InterruptedException</a:t>
            </a:r>
            <a:r>
              <a:rPr lang="zh-CN" altLang="en-US" sz="2000">
                <a:solidFill>
                  <a:srgbClr val="FF0000"/>
                </a:solidFill>
                <a:ea typeface="宋体" pitchFamily="2" charset="-122"/>
              </a:rPr>
              <a:t>；</a:t>
            </a:r>
            <a:r>
              <a:rPr lang="zh-CN" altLang="en-US" sz="2000">
                <a:ea typeface="宋体" pitchFamily="2" charset="-122"/>
              </a:rPr>
              <a:t>当前线程被中断，并进入到一个对象的等待列表中，直到另外的线程调用同一个对象上的</a:t>
            </a:r>
            <a:r>
              <a:rPr lang="en-US" altLang="zh-CN" sz="2000">
                <a:ea typeface="宋体" pitchFamily="2" charset="-122"/>
              </a:rPr>
              <a:t>notify() </a:t>
            </a:r>
            <a:r>
              <a:rPr lang="zh-CN" altLang="en-US" sz="2000">
                <a:ea typeface="宋体" pitchFamily="2" charset="-122"/>
              </a:rPr>
              <a:t>或</a:t>
            </a:r>
            <a:r>
              <a:rPr lang="en-US" altLang="zh-CN" sz="2000">
                <a:ea typeface="宋体" pitchFamily="2" charset="-122"/>
              </a:rPr>
              <a:t>notifyAll() </a:t>
            </a:r>
            <a:r>
              <a:rPr lang="zh-CN" altLang="en-US" sz="2000">
                <a:ea typeface="宋体" pitchFamily="2" charset="-122"/>
              </a:rPr>
              <a:t>方法</a:t>
            </a:r>
          </a:p>
          <a:p>
            <a:pPr lvl="1">
              <a:lnSpc>
                <a:spcPct val="90000"/>
              </a:lnSpc>
              <a:defRPr/>
            </a:pPr>
            <a:r>
              <a:rPr lang="en-US" altLang="zh-CN" sz="2000">
                <a:solidFill>
                  <a:srgbClr val="FF0000"/>
                </a:solidFill>
                <a:ea typeface="宋体" pitchFamily="2" charset="-122"/>
              </a:rPr>
              <a:t>public final void notify() </a:t>
            </a:r>
            <a:r>
              <a:rPr lang="zh-CN" altLang="en-US" sz="2000">
                <a:solidFill>
                  <a:srgbClr val="FF0000"/>
                </a:solidFill>
                <a:ea typeface="宋体" pitchFamily="2" charset="-122"/>
              </a:rPr>
              <a:t>；</a:t>
            </a:r>
            <a:r>
              <a:rPr lang="zh-CN" altLang="en-US" sz="2000">
                <a:ea typeface="宋体" pitchFamily="2" charset="-122"/>
              </a:rPr>
              <a:t>用于将对象等待列表中的任选的一个线程唤醒，使它再次成为可运行的线程</a:t>
            </a:r>
          </a:p>
          <a:p>
            <a:pPr lvl="1">
              <a:lnSpc>
                <a:spcPct val="90000"/>
              </a:lnSpc>
              <a:defRPr/>
            </a:pPr>
            <a:r>
              <a:rPr lang="en-US" altLang="zh-CN" sz="2000">
                <a:solidFill>
                  <a:srgbClr val="FF0000"/>
                </a:solidFill>
                <a:ea typeface="宋体" pitchFamily="2" charset="-122"/>
              </a:rPr>
              <a:t>public final void notifyAll()</a:t>
            </a:r>
            <a:r>
              <a:rPr lang="zh-CN" altLang="en-US" sz="2000">
                <a:solidFill>
                  <a:srgbClr val="FF0000"/>
                </a:solidFill>
                <a:ea typeface="宋体" pitchFamily="2" charset="-122"/>
              </a:rPr>
              <a:t>；</a:t>
            </a:r>
            <a:r>
              <a:rPr lang="zh-CN" altLang="en-US" sz="2000">
                <a:ea typeface="宋体" pitchFamily="2" charset="-122"/>
              </a:rPr>
              <a:t>用于将对象等待列表中的所有线程唤醒，使它们再次成为可运行的线程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26627" name="Rectangle 3"/>
          <p:cNvSpPr>
            <a:spLocks noGrp="1" noChangeArrowheads="1"/>
          </p:cNvSpPr>
          <p:nvPr>
            <p:ph type="body" idx="1"/>
          </p:nvPr>
        </p:nvSpPr>
        <p:spPr>
          <a:xfrm>
            <a:off x="490538" y="1177925"/>
            <a:ext cx="8145462" cy="3795713"/>
          </a:xfrm>
        </p:spPr>
        <p:txBody>
          <a:bodyPr/>
          <a:lstStyle/>
          <a:p>
            <a:pPr marL="0" indent="0">
              <a:buFontTx/>
              <a:buAutoNum type="arabicParenR"/>
              <a:defRPr/>
            </a:pPr>
            <a:r>
              <a:rPr lang="zh-CN" altLang="en-US" b="1"/>
              <a:t>线程睡眠</a:t>
            </a:r>
            <a:r>
              <a:rPr lang="en-US" altLang="zh-CN" b="1"/>
              <a:t>sleep()</a:t>
            </a:r>
            <a:r>
              <a:rPr lang="en-US" altLang="zh-CN"/>
              <a:t> </a:t>
            </a:r>
          </a:p>
          <a:p>
            <a:pPr marL="0" indent="0">
              <a:defRPr/>
            </a:pPr>
            <a:endParaRPr lang="en-US" altLang="zh-CN" sz="2000"/>
          </a:p>
          <a:p>
            <a:pPr marL="0" indent="0">
              <a:defRPr/>
            </a:pPr>
            <a:r>
              <a:rPr lang="en-US" altLang="zh-CN" sz="2000"/>
              <a:t>Thread.sleep()</a:t>
            </a:r>
            <a:r>
              <a:rPr lang="zh-CN" altLang="en-US" sz="2000"/>
              <a:t>使当前线程的执行暂停一段指定的时间 </a:t>
            </a:r>
            <a:r>
              <a:rPr lang="en-US" altLang="zh-CN" sz="2000"/>
              <a:t>:</a:t>
            </a:r>
          </a:p>
          <a:p>
            <a:pPr marL="0" indent="0">
              <a:defRPr/>
            </a:pPr>
            <a:endParaRPr lang="zh-CN" altLang="en-US" sz="2000"/>
          </a:p>
          <a:p>
            <a:pPr marL="0" indent="0">
              <a:defRPr/>
            </a:pPr>
            <a:r>
              <a:rPr lang="en-US" altLang="zh-CN" sz="2000">
                <a:solidFill>
                  <a:srgbClr val="FF0000"/>
                </a:solidFill>
              </a:rPr>
              <a:t>public static void sleep(long millis) throws interruptedException</a:t>
            </a:r>
          </a:p>
          <a:p>
            <a:pPr marL="0" indent="0">
              <a:defRPr/>
            </a:pPr>
            <a:r>
              <a:rPr lang="en-US" altLang="zh-CN" sz="2000">
                <a:solidFill>
                  <a:srgbClr val="FF0000"/>
                </a:solidFill>
              </a:rPr>
              <a:t>public static void sleep(long millis, int nanos) throws interruptedException</a:t>
            </a:r>
          </a:p>
          <a:p>
            <a:pPr marL="0" indent="0">
              <a:defRPr/>
            </a:pPr>
            <a:endParaRPr lang="en-US" altLang="zh-CN" sz="2000">
              <a:solidFill>
                <a:srgbClr val="FF0000"/>
              </a:solidFill>
            </a:endParaRPr>
          </a:p>
          <a:p>
            <a:pPr marL="0" indent="0">
              <a:defRPr/>
            </a:pPr>
            <a:r>
              <a:rPr lang="zh-CN" altLang="en-US" sz="2000"/>
              <a:t>其中</a:t>
            </a:r>
            <a:r>
              <a:rPr lang="en-US" altLang="zh-CN" sz="2000"/>
              <a:t>millis</a:t>
            </a:r>
            <a:r>
              <a:rPr lang="zh-CN" altLang="en-US" sz="2000"/>
              <a:t>参数是指休眠的毫秒数，需要注意的是，</a:t>
            </a:r>
            <a:r>
              <a:rPr lang="en-US" altLang="zh-CN" sz="2000"/>
              <a:t>sleep()</a:t>
            </a:r>
            <a:r>
              <a:rPr lang="zh-CN" altLang="en-US" sz="2000"/>
              <a:t>方法声明可能会抛出</a:t>
            </a:r>
            <a:r>
              <a:rPr lang="en-US" altLang="zh-CN" sz="2000"/>
              <a:t>interruptedException</a:t>
            </a:r>
            <a:r>
              <a:rPr lang="zh-CN" altLang="en-US" sz="2000"/>
              <a:t>异常，当另一个线程中断了已经启动</a:t>
            </a:r>
            <a:r>
              <a:rPr lang="en-US" altLang="zh-CN" sz="2000"/>
              <a:t>sleep</a:t>
            </a:r>
            <a:r>
              <a:rPr lang="zh-CN" altLang="en-US" sz="2000"/>
              <a:t>的当前线程时就抛出这个异常。</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27651" name="Rectangle 3"/>
          <p:cNvSpPr>
            <a:spLocks noGrp="1" noChangeArrowheads="1"/>
          </p:cNvSpPr>
          <p:nvPr>
            <p:ph type="body" idx="1"/>
          </p:nvPr>
        </p:nvSpPr>
        <p:spPr>
          <a:xfrm>
            <a:off x="490538" y="922338"/>
            <a:ext cx="8145462" cy="565150"/>
          </a:xfrm>
        </p:spPr>
        <p:txBody>
          <a:bodyPr/>
          <a:lstStyle/>
          <a:p>
            <a:pPr>
              <a:lnSpc>
                <a:spcPct val="80000"/>
              </a:lnSpc>
              <a:defRPr/>
            </a:pPr>
            <a:r>
              <a:rPr lang="en-US" altLang="zh-CN" b="1"/>
              <a:t>1) </a:t>
            </a:r>
            <a:r>
              <a:rPr lang="zh-CN" altLang="en-US" b="1"/>
              <a:t>线程睡眠</a:t>
            </a:r>
            <a:r>
              <a:rPr lang="en-US" altLang="zh-CN" b="1"/>
              <a:t>sleep()</a:t>
            </a:r>
            <a:r>
              <a:rPr lang="en-US" altLang="zh-CN"/>
              <a:t> </a:t>
            </a:r>
          </a:p>
          <a:p>
            <a:pPr>
              <a:lnSpc>
                <a:spcPct val="80000"/>
              </a:lnSpc>
              <a:defRPr/>
            </a:pPr>
            <a:endParaRPr lang="en-US" altLang="zh-CN"/>
          </a:p>
        </p:txBody>
      </p:sp>
      <p:sp>
        <p:nvSpPr>
          <p:cNvPr id="27652" name="Text Box 4"/>
          <p:cNvSpPr txBox="1">
            <a:spLocks noChangeArrowheads="1"/>
          </p:cNvSpPr>
          <p:nvPr/>
        </p:nvSpPr>
        <p:spPr bwMode="auto">
          <a:xfrm>
            <a:off x="433388" y="1503363"/>
            <a:ext cx="8374062" cy="4838700"/>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a:t>package lesson.thread;</a:t>
            </a:r>
          </a:p>
          <a:p>
            <a:pPr>
              <a:defRPr/>
            </a:pPr>
            <a:r>
              <a:rPr lang="en-US" altLang="zh-CN"/>
              <a:t>public class TestSleep extends Thread {  </a:t>
            </a:r>
          </a:p>
          <a:p>
            <a:pPr>
              <a:defRPr/>
            </a:pPr>
            <a:r>
              <a:rPr lang="en-US" altLang="zh-CN"/>
              <a:t>	private int i = 0;</a:t>
            </a:r>
          </a:p>
          <a:p>
            <a:pPr>
              <a:defRPr/>
            </a:pPr>
            <a:r>
              <a:rPr lang="en-US" altLang="zh-CN"/>
              <a:t>	public void run(){ </a:t>
            </a:r>
          </a:p>
          <a:p>
            <a:pPr>
              <a:defRPr/>
            </a:pPr>
            <a:r>
              <a:rPr lang="en-US" altLang="zh-CN"/>
              <a:t>		long start=System.nanoTime();   </a:t>
            </a:r>
          </a:p>
          <a:p>
            <a:pPr>
              <a:defRPr/>
            </a:pPr>
            <a:r>
              <a:rPr lang="en-US" altLang="zh-CN"/>
              <a:t>		for (int i = 0; i &lt; 10; i++) {</a:t>
            </a:r>
          </a:p>
          <a:p>
            <a:pPr>
              <a:defRPr/>
            </a:pPr>
            <a:r>
              <a:rPr lang="en-US" altLang="zh-CN"/>
              <a:t>			System.out.println("</a:t>
            </a:r>
            <a:r>
              <a:rPr lang="zh-CN" altLang="en-US"/>
              <a:t>睡眠：</a:t>
            </a:r>
            <a:r>
              <a:rPr lang="en-US" altLang="zh-CN"/>
              <a:t>"+i);</a:t>
            </a:r>
          </a:p>
          <a:p>
            <a:pPr>
              <a:defRPr/>
            </a:pPr>
            <a:r>
              <a:rPr lang="en-US" altLang="zh-CN"/>
              <a:t>			try {</a:t>
            </a:r>
          </a:p>
          <a:p>
            <a:pPr>
              <a:defRPr/>
            </a:pPr>
            <a:r>
              <a:rPr lang="en-US" altLang="zh-CN"/>
              <a:t>				sleep(1000);</a:t>
            </a:r>
          </a:p>
          <a:p>
            <a:pPr>
              <a:defRPr/>
            </a:pPr>
            <a:r>
              <a:rPr lang="en-US" altLang="zh-CN"/>
              <a:t>			} catch (InterruptedException e) {</a:t>
            </a:r>
          </a:p>
          <a:p>
            <a:pPr>
              <a:defRPr/>
            </a:pPr>
            <a:r>
              <a:rPr lang="en-US" altLang="zh-CN"/>
              <a:t>				e.printStackTrace();</a:t>
            </a:r>
          </a:p>
          <a:p>
            <a:pPr>
              <a:defRPr/>
            </a:pPr>
            <a:r>
              <a:rPr lang="en-US" altLang="zh-CN"/>
              <a:t>			}</a:t>
            </a:r>
          </a:p>
          <a:p>
            <a:pPr>
              <a:defRPr/>
            </a:pPr>
            <a:r>
              <a:rPr lang="en-US" altLang="zh-CN"/>
              <a:t>		}</a:t>
            </a:r>
            <a:endParaRPr lang="zh-CN" alt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28675" name="Rectangle 3"/>
          <p:cNvSpPr>
            <a:spLocks noGrp="1" noChangeArrowheads="1"/>
          </p:cNvSpPr>
          <p:nvPr>
            <p:ph type="body" idx="1"/>
          </p:nvPr>
        </p:nvSpPr>
        <p:spPr>
          <a:xfrm>
            <a:off x="490538" y="922338"/>
            <a:ext cx="8145462" cy="3055937"/>
          </a:xfrm>
          <a:solidFill>
            <a:srgbClr val="FFFFD2"/>
          </a:solidFill>
        </p:spPr>
        <p:txBody>
          <a:bodyPr/>
          <a:lstStyle/>
          <a:p>
            <a:pPr>
              <a:lnSpc>
                <a:spcPct val="80000"/>
              </a:lnSpc>
              <a:defRPr/>
            </a:pPr>
            <a:endParaRPr lang="en-US" altLang="zh-CN" sz="2000"/>
          </a:p>
          <a:p>
            <a:pPr>
              <a:lnSpc>
                <a:spcPct val="80000"/>
              </a:lnSpc>
              <a:defRPr/>
            </a:pPr>
            <a:r>
              <a:rPr lang="en-US" altLang="zh-CN" sz="2000"/>
              <a:t>		long end=System.nanoTime();   </a:t>
            </a:r>
          </a:p>
          <a:p>
            <a:pPr>
              <a:lnSpc>
                <a:spcPct val="80000"/>
              </a:lnSpc>
              <a:defRPr/>
            </a:pPr>
            <a:r>
              <a:rPr lang="en-US" altLang="zh-CN" sz="2000"/>
              <a:t>              System.out.println("</a:t>
            </a:r>
            <a:r>
              <a:rPr lang="zh-CN" altLang="en-US" sz="2000"/>
              <a:t>总的运行时间</a:t>
            </a:r>
            <a:r>
              <a:rPr lang="en-US" altLang="zh-CN" sz="2000"/>
              <a:t>:"+(end-start)/1000000+"</a:t>
            </a:r>
            <a:r>
              <a:rPr lang="zh-CN" altLang="en-US" sz="2000"/>
              <a:t>毫秒</a:t>
            </a:r>
            <a:r>
              <a:rPr lang="en-US" altLang="zh-CN" sz="2000"/>
              <a:t>");   </a:t>
            </a:r>
          </a:p>
          <a:p>
            <a:pPr>
              <a:lnSpc>
                <a:spcPct val="80000"/>
              </a:lnSpc>
              <a:defRPr/>
            </a:pPr>
            <a:r>
              <a:rPr lang="en-US" altLang="zh-CN" sz="2000"/>
              <a:t>	}</a:t>
            </a:r>
          </a:p>
          <a:p>
            <a:pPr>
              <a:lnSpc>
                <a:spcPct val="80000"/>
              </a:lnSpc>
              <a:defRPr/>
            </a:pPr>
            <a:r>
              <a:rPr lang="en-US" altLang="zh-CN" sz="2000"/>
              <a:t>     public static void main(String[] arg) {   </a:t>
            </a:r>
          </a:p>
          <a:p>
            <a:pPr>
              <a:lnSpc>
                <a:spcPct val="80000"/>
              </a:lnSpc>
              <a:defRPr/>
            </a:pPr>
            <a:r>
              <a:rPr lang="en-US" altLang="zh-CN" sz="2000"/>
              <a:t>          TestSleep t1= new TestSleep(); </a:t>
            </a:r>
          </a:p>
          <a:p>
            <a:pPr>
              <a:lnSpc>
                <a:spcPct val="80000"/>
              </a:lnSpc>
              <a:defRPr/>
            </a:pPr>
            <a:r>
              <a:rPr lang="en-US" altLang="zh-CN" sz="2000"/>
              <a:t>           t1.start();</a:t>
            </a:r>
          </a:p>
          <a:p>
            <a:pPr>
              <a:lnSpc>
                <a:spcPct val="80000"/>
              </a:lnSpc>
              <a:defRPr/>
            </a:pPr>
            <a:r>
              <a:rPr lang="en-US" altLang="zh-CN" sz="2000"/>
              <a:t>     }   </a:t>
            </a:r>
          </a:p>
          <a:p>
            <a:pPr>
              <a:lnSpc>
                <a:spcPct val="80000"/>
              </a:lnSpc>
              <a:defRPr/>
            </a:pPr>
            <a:r>
              <a:rPr lang="en-US" altLang="zh-CN" sz="2000"/>
              <a:t>}</a:t>
            </a:r>
          </a:p>
          <a:p>
            <a:pPr>
              <a:lnSpc>
                <a:spcPct val="80000"/>
              </a:lnSpc>
              <a:defRPr/>
            </a:pPr>
            <a:endParaRPr lang="en-US" altLang="zh-CN" sz="2000"/>
          </a:p>
        </p:txBody>
      </p:sp>
      <p:pic>
        <p:nvPicPr>
          <p:cNvPr id="181253" name="Picture 5"/>
          <p:cNvPicPr>
            <a:picLocks noChangeAspect="1" noChangeArrowheads="1"/>
          </p:cNvPicPr>
          <p:nvPr/>
        </p:nvPicPr>
        <p:blipFill>
          <a:blip r:embed="rId2"/>
          <a:srcRect/>
          <a:stretch>
            <a:fillRect/>
          </a:stretch>
        </p:blipFill>
        <p:spPr bwMode="auto">
          <a:xfrm>
            <a:off x="3748088" y="3136900"/>
            <a:ext cx="4773612" cy="3295650"/>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29699" name="Rectangle 3"/>
          <p:cNvSpPr>
            <a:spLocks noGrp="1" noChangeArrowheads="1"/>
          </p:cNvSpPr>
          <p:nvPr>
            <p:ph type="body" idx="1"/>
          </p:nvPr>
        </p:nvSpPr>
        <p:spPr>
          <a:xfrm>
            <a:off x="534988" y="1033463"/>
            <a:ext cx="8145462" cy="4117975"/>
          </a:xfrm>
        </p:spPr>
        <p:txBody>
          <a:bodyPr/>
          <a:lstStyle/>
          <a:p>
            <a:pPr marL="0" indent="0">
              <a:defRPr/>
            </a:pPr>
            <a:r>
              <a:rPr lang="en-US" altLang="zh-CN" b="1"/>
              <a:t>2) </a:t>
            </a:r>
            <a:r>
              <a:rPr lang="zh-CN" altLang="en-US" b="1"/>
              <a:t>线程唤醒</a:t>
            </a:r>
            <a:r>
              <a:rPr lang="en-US" altLang="zh-CN" b="1"/>
              <a:t>interrupt()</a:t>
            </a:r>
            <a:r>
              <a:rPr lang="en-US" altLang="zh-CN"/>
              <a:t> </a:t>
            </a:r>
            <a:endParaRPr lang="en-US" altLang="zh-CN" sz="2000"/>
          </a:p>
          <a:p>
            <a:pPr marL="0" indent="0">
              <a:defRPr/>
            </a:pPr>
            <a:r>
              <a:rPr lang="en-US" altLang="zh-CN" sz="2800">
                <a:solidFill>
                  <a:srgbClr val="FF0000"/>
                </a:solidFill>
              </a:rPr>
              <a:t>void interrupt()</a:t>
            </a:r>
            <a:r>
              <a:rPr lang="en-US" altLang="zh-CN" sz="2800"/>
              <a:t> </a:t>
            </a:r>
            <a:br>
              <a:rPr lang="en-US" altLang="zh-CN" sz="2800"/>
            </a:br>
            <a:r>
              <a:rPr lang="en-US" altLang="zh-CN" sz="2800"/>
              <a:t>          </a:t>
            </a:r>
            <a:r>
              <a:rPr lang="zh-CN" altLang="en-US"/>
              <a:t>中断线程。</a:t>
            </a:r>
          </a:p>
          <a:p>
            <a:pPr marL="0" indent="0">
              <a:defRPr/>
            </a:pPr>
            <a:r>
              <a:rPr lang="en-US" altLang="zh-CN" sz="2800">
                <a:solidFill>
                  <a:srgbClr val="FF0000"/>
                </a:solidFill>
              </a:rPr>
              <a:t>static boolean interrupted () </a:t>
            </a:r>
            <a:br>
              <a:rPr lang="en-US" altLang="zh-CN" sz="2800">
                <a:solidFill>
                  <a:srgbClr val="FF0000"/>
                </a:solidFill>
              </a:rPr>
            </a:br>
            <a:r>
              <a:rPr lang="en-US" altLang="zh-CN" sz="2800"/>
              <a:t>       </a:t>
            </a:r>
            <a:r>
              <a:rPr lang="en-US" altLang="zh-CN"/>
              <a:t>   </a:t>
            </a:r>
            <a:r>
              <a:rPr lang="zh-CN" altLang="en-US"/>
              <a:t>测试当前线程是否已经中断。</a:t>
            </a:r>
          </a:p>
          <a:p>
            <a:pPr marL="0" indent="0">
              <a:defRPr/>
            </a:pPr>
            <a:r>
              <a:rPr lang="en-US" altLang="zh-CN"/>
              <a:t>interrupt</a:t>
            </a:r>
            <a:r>
              <a:rPr lang="zh-CN" altLang="en-US"/>
              <a:t>方法会中断线程的休眠。</a:t>
            </a:r>
          </a:p>
          <a:p>
            <a:pPr marL="0" indent="0">
              <a:defRPr/>
            </a:pPr>
            <a:r>
              <a:rPr lang="zh-CN" altLang="en-US"/>
              <a:t>调用</a:t>
            </a:r>
            <a:r>
              <a:rPr lang="en-US" altLang="zh-CN"/>
              <a:t>sleep</a:t>
            </a:r>
            <a:r>
              <a:rPr lang="zh-CN" altLang="en-US"/>
              <a:t>方法和</a:t>
            </a:r>
            <a:r>
              <a:rPr lang="en-US" altLang="zh-CN"/>
              <a:t>join</a:t>
            </a:r>
            <a:r>
              <a:rPr lang="zh-CN" altLang="en-US"/>
              <a:t>方法使线程进入休眠状态，而后再调用</a:t>
            </a:r>
            <a:r>
              <a:rPr lang="en-US" altLang="zh-CN"/>
              <a:t>interrupt</a:t>
            </a:r>
            <a:r>
              <a:rPr lang="zh-CN" altLang="en-US"/>
              <a:t>方法，那么在</a:t>
            </a:r>
            <a:r>
              <a:rPr lang="en-US" altLang="zh-CN"/>
              <a:t>sleep</a:t>
            </a:r>
            <a:r>
              <a:rPr lang="zh-CN" altLang="en-US"/>
              <a:t>方法和</a:t>
            </a:r>
            <a:r>
              <a:rPr lang="en-US" altLang="zh-CN"/>
              <a:t>join</a:t>
            </a:r>
            <a:r>
              <a:rPr lang="zh-CN" altLang="en-US"/>
              <a:t>方法中就会抛出</a:t>
            </a:r>
            <a:r>
              <a:rPr lang="en-US" altLang="zh-CN"/>
              <a:t>interruptedException</a:t>
            </a:r>
            <a:r>
              <a:rPr lang="zh-CN" altLang="en-US"/>
              <a:t>异常。</a:t>
            </a:r>
          </a:p>
          <a:p>
            <a:pPr marL="0" indent="0">
              <a:defRPr/>
            </a:pPr>
            <a:endParaRPr lang="zh-CN" altLang="en-US" sz="20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30723" name="Rectangle 3"/>
          <p:cNvSpPr>
            <a:spLocks noGrp="1" noChangeArrowheads="1"/>
          </p:cNvSpPr>
          <p:nvPr>
            <p:ph type="body" idx="1"/>
          </p:nvPr>
        </p:nvSpPr>
        <p:spPr>
          <a:xfrm>
            <a:off x="490538" y="922338"/>
            <a:ext cx="8145462" cy="638175"/>
          </a:xfrm>
        </p:spPr>
        <p:txBody>
          <a:bodyPr/>
          <a:lstStyle/>
          <a:p>
            <a:pPr>
              <a:lnSpc>
                <a:spcPct val="80000"/>
              </a:lnSpc>
              <a:defRPr/>
            </a:pPr>
            <a:r>
              <a:rPr lang="en-US" altLang="zh-CN" sz="2000" b="1"/>
              <a:t>2) </a:t>
            </a:r>
            <a:r>
              <a:rPr lang="zh-CN" altLang="en-US" sz="2000" b="1"/>
              <a:t>线程唤醒</a:t>
            </a:r>
            <a:r>
              <a:rPr lang="en-US" altLang="zh-CN" sz="2000" b="1"/>
              <a:t>interrupt()</a:t>
            </a:r>
            <a:r>
              <a:rPr lang="en-US" altLang="zh-CN" sz="2000"/>
              <a:t> </a:t>
            </a:r>
          </a:p>
          <a:p>
            <a:pPr>
              <a:lnSpc>
                <a:spcPct val="80000"/>
              </a:lnSpc>
              <a:defRPr/>
            </a:pPr>
            <a:endParaRPr lang="en-US" altLang="zh-CN" sz="2000"/>
          </a:p>
        </p:txBody>
      </p:sp>
      <p:sp>
        <p:nvSpPr>
          <p:cNvPr id="30724" name="Text Box 4"/>
          <p:cNvSpPr txBox="1">
            <a:spLocks noChangeArrowheads="1"/>
          </p:cNvSpPr>
          <p:nvPr/>
        </p:nvSpPr>
        <p:spPr bwMode="auto">
          <a:xfrm>
            <a:off x="468313" y="1346200"/>
            <a:ext cx="8242300" cy="435927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a:t>package lesson.thread;</a:t>
            </a:r>
          </a:p>
          <a:p>
            <a:pPr>
              <a:defRPr/>
            </a:pPr>
            <a:r>
              <a:rPr lang="en-US" altLang="zh-CN" sz="2000"/>
              <a:t>public class TestInterrupt extends Thread{</a:t>
            </a:r>
          </a:p>
          <a:p>
            <a:pPr>
              <a:defRPr/>
            </a:pPr>
            <a:r>
              <a:rPr lang="en-US" altLang="zh-CN" sz="2000"/>
              <a:t>	public void run(){ </a:t>
            </a:r>
          </a:p>
          <a:p>
            <a:pPr>
              <a:defRPr/>
            </a:pPr>
            <a:r>
              <a:rPr lang="en-US" altLang="zh-CN" sz="2000"/>
              <a:t>		long start=System.nanoTime();   </a:t>
            </a:r>
          </a:p>
          <a:p>
            <a:pPr>
              <a:defRPr/>
            </a:pPr>
            <a:r>
              <a:rPr lang="en-US" altLang="zh-CN" sz="2000"/>
              <a:t>		System.out.println("</a:t>
            </a:r>
            <a:r>
              <a:rPr lang="zh-CN" altLang="en-US" sz="2000"/>
              <a:t>线程睡眠</a:t>
            </a:r>
            <a:r>
              <a:rPr lang="en-US" altLang="zh-CN" sz="2000"/>
              <a:t>");</a:t>
            </a:r>
          </a:p>
          <a:p>
            <a:pPr>
              <a:defRPr/>
            </a:pPr>
            <a:r>
              <a:rPr lang="en-US" altLang="zh-CN" sz="2000"/>
              <a:t>		try {</a:t>
            </a:r>
          </a:p>
          <a:p>
            <a:pPr>
              <a:defRPr/>
            </a:pPr>
            <a:r>
              <a:rPr lang="en-US" altLang="zh-CN" sz="2000"/>
              <a:t>			sleep(10000);</a:t>
            </a:r>
          </a:p>
          <a:p>
            <a:pPr>
              <a:defRPr/>
            </a:pPr>
            <a:r>
              <a:rPr lang="en-US" altLang="zh-CN" sz="2000"/>
              <a:t>		} catch (InterruptedException e) {</a:t>
            </a:r>
          </a:p>
          <a:p>
            <a:pPr>
              <a:defRPr/>
            </a:pPr>
            <a:r>
              <a:rPr lang="en-US" altLang="zh-CN" sz="2000"/>
              <a:t>			System.out.println("</a:t>
            </a:r>
            <a:r>
              <a:rPr lang="zh-CN" altLang="en-US" sz="2000"/>
              <a:t>线程被唤醒</a:t>
            </a:r>
            <a:r>
              <a:rPr lang="en-US" altLang="zh-CN" sz="2000"/>
              <a:t>");</a:t>
            </a:r>
          </a:p>
          <a:p>
            <a:pPr>
              <a:defRPr/>
            </a:pPr>
            <a:r>
              <a:rPr lang="en-US" altLang="zh-CN" sz="2000"/>
              <a:t>		}</a:t>
            </a:r>
          </a:p>
          <a:p>
            <a:pPr>
              <a:defRPr/>
            </a:pPr>
            <a:r>
              <a:rPr lang="en-US" altLang="zh-CN" sz="2000"/>
              <a:t>		long end=System.nanoTime();   </a:t>
            </a:r>
          </a:p>
          <a:p>
            <a:pPr>
              <a:defRPr/>
            </a:pPr>
            <a:r>
              <a:rPr lang="en-US" altLang="zh-CN" sz="2000"/>
              <a:t>                            System.out.println("</a:t>
            </a:r>
            <a:r>
              <a:rPr lang="zh-CN" altLang="en-US" sz="2000"/>
              <a:t>总的运行时间</a:t>
            </a:r>
            <a:r>
              <a:rPr lang="en-US" altLang="zh-CN" sz="2000"/>
              <a:t>:"+</a:t>
            </a:r>
          </a:p>
          <a:p>
            <a:pPr>
              <a:defRPr/>
            </a:pPr>
            <a:r>
              <a:rPr lang="en-US" altLang="zh-CN" sz="2000"/>
              <a:t>                                                          (end-start)/1000000+"</a:t>
            </a:r>
            <a:r>
              <a:rPr lang="zh-CN" altLang="en-US" sz="2000"/>
              <a:t>毫秒</a:t>
            </a:r>
            <a:r>
              <a:rPr lang="en-US" altLang="zh-CN" sz="2000"/>
              <a:t>");   </a:t>
            </a:r>
          </a:p>
          <a:p>
            <a:pPr>
              <a:defRPr/>
            </a:pPr>
            <a:r>
              <a:rPr lang="en-US" altLang="zh-CN" sz="2000"/>
              <a:t>	}</a:t>
            </a:r>
            <a:endParaRPr lang="zh-CN" altLang="en-US" sz="20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12813" y="122238"/>
            <a:ext cx="2609850" cy="457200"/>
          </a:xfrm>
        </p:spPr>
        <p:txBody>
          <a:bodyPr/>
          <a:lstStyle/>
          <a:p>
            <a:pPr>
              <a:defRPr/>
            </a:pPr>
            <a:r>
              <a:rPr lang="zh-CN" altLang="en-US"/>
              <a:t>小节安排</a:t>
            </a:r>
          </a:p>
        </p:txBody>
      </p:sp>
      <p:sp>
        <p:nvSpPr>
          <p:cNvPr id="4099" name="Rectangle 116"/>
          <p:cNvSpPr>
            <a:spLocks noChangeArrowheads="1"/>
          </p:cNvSpPr>
          <p:nvPr/>
        </p:nvSpPr>
        <p:spPr bwMode="auto">
          <a:xfrm>
            <a:off x="2763838" y="28543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100" name="Text Box 119"/>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flatTx/>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defRPr/>
            </a:pPr>
            <a:r>
              <a:rPr lang="zh-CN" altLang="en-US" sz="2000" b="1"/>
              <a:t>多线程</a:t>
            </a:r>
            <a:endParaRPr kumimoji="0" lang="zh-CN" altLang="en-US" sz="2200" b="1">
              <a:solidFill>
                <a:schemeClr val="tx2"/>
              </a:solidFill>
              <a:latin typeface="楷体_GB2312" pitchFamily="49" charset="-122"/>
              <a:ea typeface="楷体_GB2312" pitchFamily="49" charset="-122"/>
            </a:endParaRPr>
          </a:p>
        </p:txBody>
      </p:sp>
      <p:sp>
        <p:nvSpPr>
          <p:cNvPr id="4101" name="Rectangle 121"/>
          <p:cNvSpPr>
            <a:spLocks noChangeArrowheads="1"/>
          </p:cNvSpPr>
          <p:nvPr/>
        </p:nvSpPr>
        <p:spPr bwMode="auto">
          <a:xfrm>
            <a:off x="2765425" y="13509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102" name="Text Box 124"/>
          <p:cNvSpPr txBox="1">
            <a:spLocks noChangeArrowheads="1"/>
          </p:cNvSpPr>
          <p:nvPr/>
        </p:nvSpPr>
        <p:spPr bwMode="auto">
          <a:xfrm>
            <a:off x="3222625" y="1198563"/>
            <a:ext cx="3119438"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a:t>
            </a:r>
            <a:r>
              <a:rPr lang="zh-CN" altLang="en-US" sz="1600" b="1"/>
              <a:t>、线程简介</a:t>
            </a:r>
          </a:p>
        </p:txBody>
      </p:sp>
      <p:sp>
        <p:nvSpPr>
          <p:cNvPr id="4103" name="Text Box 129"/>
          <p:cNvSpPr txBox="1">
            <a:spLocks noChangeArrowheads="1"/>
          </p:cNvSpPr>
          <p:nvPr/>
        </p:nvSpPr>
        <p:spPr bwMode="auto">
          <a:xfrm>
            <a:off x="3221038" y="270192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a:t>
            </a:r>
            <a:r>
              <a:rPr lang="zh-CN" altLang="en-US" sz="1600" b="1"/>
              <a:t>、编写线程程序</a:t>
            </a:r>
          </a:p>
          <a:p>
            <a:pPr algn="just" eaLnBrk="0" hangingPunct="0">
              <a:defRPr/>
            </a:pPr>
            <a:endParaRPr lang="zh-CN" altLang="en-US" sz="1600" b="1"/>
          </a:p>
        </p:txBody>
      </p:sp>
      <p:sp>
        <p:nvSpPr>
          <p:cNvPr id="4104" name="Rectangle 136"/>
          <p:cNvSpPr>
            <a:spLocks noChangeArrowheads="1"/>
          </p:cNvSpPr>
          <p:nvPr/>
        </p:nvSpPr>
        <p:spPr bwMode="auto">
          <a:xfrm>
            <a:off x="1814513" y="3313113"/>
            <a:ext cx="914400" cy="152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4105" name="Rectangle 138"/>
          <p:cNvSpPr>
            <a:spLocks noChangeArrowheads="1"/>
          </p:cNvSpPr>
          <p:nvPr/>
        </p:nvSpPr>
        <p:spPr bwMode="auto">
          <a:xfrm>
            <a:off x="2751138" y="51482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106" name="Text Box 139"/>
          <p:cNvSpPr txBox="1">
            <a:spLocks noChangeArrowheads="1"/>
          </p:cNvSpPr>
          <p:nvPr/>
        </p:nvSpPr>
        <p:spPr bwMode="auto">
          <a:xfrm>
            <a:off x="3208338" y="4995863"/>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10.3</a:t>
            </a:r>
            <a:r>
              <a:rPr lang="zh-CN" altLang="en-US" sz="1600" b="1"/>
              <a:t>、线程互斥与同步</a:t>
            </a:r>
          </a:p>
        </p:txBody>
      </p:sp>
      <p:sp>
        <p:nvSpPr>
          <p:cNvPr id="4107" name="Rectangle 123"/>
          <p:cNvSpPr>
            <a:spLocks noChangeArrowheads="1"/>
          </p:cNvSpPr>
          <p:nvPr/>
        </p:nvSpPr>
        <p:spPr bwMode="auto">
          <a:xfrm>
            <a:off x="2679700" y="1027113"/>
            <a:ext cx="76200" cy="5105400"/>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4108" name="AutoShape 151"/>
          <p:cNvSpPr>
            <a:spLocks noChangeArrowheads="1"/>
          </p:cNvSpPr>
          <p:nvPr/>
        </p:nvSpPr>
        <p:spPr bwMode="auto">
          <a:xfrm>
            <a:off x="7778750" y="1757363"/>
            <a:ext cx="546100" cy="330200"/>
          </a:xfrm>
          <a:prstGeom prst="leftArrow">
            <a:avLst>
              <a:gd name="adj1" fmla="val 50000"/>
              <a:gd name="adj2" fmla="val 4134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4109" name="Rectangle 116"/>
          <p:cNvSpPr>
            <a:spLocks noChangeArrowheads="1"/>
          </p:cNvSpPr>
          <p:nvPr/>
        </p:nvSpPr>
        <p:spPr bwMode="auto">
          <a:xfrm>
            <a:off x="2763838" y="57054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110" name="Text Box 129"/>
          <p:cNvSpPr txBox="1">
            <a:spLocks noChangeArrowheads="1"/>
          </p:cNvSpPr>
          <p:nvPr/>
        </p:nvSpPr>
        <p:spPr bwMode="auto">
          <a:xfrm>
            <a:off x="3221038" y="55530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10.4</a:t>
            </a:r>
            <a:r>
              <a:rPr lang="zh-CN" altLang="en-US" sz="1600" b="1"/>
              <a:t>、后台线程</a:t>
            </a:r>
          </a:p>
          <a:p>
            <a:pPr algn="just" eaLnBrk="0" hangingPunct="0">
              <a:defRPr/>
            </a:pPr>
            <a:endParaRPr lang="zh-CN" altLang="en-US" sz="1600" b="1"/>
          </a:p>
        </p:txBody>
      </p:sp>
      <p:sp>
        <p:nvSpPr>
          <p:cNvPr id="4111" name="Rectangle 121"/>
          <p:cNvSpPr>
            <a:spLocks noChangeArrowheads="1"/>
          </p:cNvSpPr>
          <p:nvPr/>
        </p:nvSpPr>
        <p:spPr bwMode="auto">
          <a:xfrm rot="5400000">
            <a:off x="3048794" y="2028031"/>
            <a:ext cx="974725" cy="42863"/>
          </a:xfrm>
          <a:prstGeom prst="rect">
            <a:avLst/>
          </a:prstGeom>
          <a:solidFill>
            <a:srgbClr val="FFCC99"/>
          </a:solidFill>
          <a:ln w="9525">
            <a:solidFill>
              <a:srgbClr val="CC6600"/>
            </a:solidFill>
            <a:miter lim="800000"/>
            <a:headEnd/>
            <a:tailEnd/>
          </a:ln>
        </p:spPr>
        <p:txBody>
          <a:bodyPr rot="10800000" vert="eaVert"/>
          <a:lstStyle/>
          <a:p>
            <a:endParaRPr lang="zh-CN" altLang="en-US"/>
          </a:p>
        </p:txBody>
      </p:sp>
      <p:sp>
        <p:nvSpPr>
          <p:cNvPr id="4112" name="Rectangle 138"/>
          <p:cNvSpPr>
            <a:spLocks noChangeArrowheads="1"/>
          </p:cNvSpPr>
          <p:nvPr/>
        </p:nvSpPr>
        <p:spPr bwMode="auto">
          <a:xfrm>
            <a:off x="3567113" y="181451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113" name="Text Box 139"/>
          <p:cNvSpPr txBox="1">
            <a:spLocks noChangeArrowheads="1"/>
          </p:cNvSpPr>
          <p:nvPr/>
        </p:nvSpPr>
        <p:spPr bwMode="auto">
          <a:xfrm>
            <a:off x="4024313" y="1662113"/>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10.1.1</a:t>
            </a:r>
            <a:r>
              <a:rPr lang="zh-CN" altLang="en-US" sz="1600" b="1"/>
              <a:t>、进程与线程</a:t>
            </a:r>
            <a:endParaRPr lang="en-US" altLang="zh-CN" sz="1600" b="1"/>
          </a:p>
        </p:txBody>
      </p:sp>
      <p:sp>
        <p:nvSpPr>
          <p:cNvPr id="4114" name="Rectangle 116"/>
          <p:cNvSpPr>
            <a:spLocks noChangeArrowheads="1"/>
          </p:cNvSpPr>
          <p:nvPr/>
        </p:nvSpPr>
        <p:spPr bwMode="auto">
          <a:xfrm>
            <a:off x="3579813" y="23717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115" name="Text Box 129"/>
          <p:cNvSpPr txBox="1">
            <a:spLocks noChangeArrowheads="1"/>
          </p:cNvSpPr>
          <p:nvPr/>
        </p:nvSpPr>
        <p:spPr bwMode="auto">
          <a:xfrm>
            <a:off x="4037013" y="221932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10.1.2</a:t>
            </a:r>
            <a:r>
              <a:rPr lang="zh-CN" altLang="en-US" sz="1600" b="1"/>
              <a:t>、线程生命周期</a:t>
            </a:r>
          </a:p>
          <a:p>
            <a:pPr algn="just" eaLnBrk="0" hangingPunct="0">
              <a:defRPr/>
            </a:pPr>
            <a:endParaRPr lang="zh-CN" altLang="en-US" sz="1600" b="1"/>
          </a:p>
        </p:txBody>
      </p:sp>
      <p:sp>
        <p:nvSpPr>
          <p:cNvPr id="4116" name="Rectangle 121"/>
          <p:cNvSpPr>
            <a:spLocks noChangeArrowheads="1"/>
          </p:cNvSpPr>
          <p:nvPr/>
        </p:nvSpPr>
        <p:spPr bwMode="auto">
          <a:xfrm rot="5400000">
            <a:off x="2735263" y="3868738"/>
            <a:ext cx="1624012" cy="42862"/>
          </a:xfrm>
          <a:prstGeom prst="rect">
            <a:avLst/>
          </a:prstGeom>
          <a:solidFill>
            <a:srgbClr val="FFCC99"/>
          </a:solidFill>
          <a:ln w="9525">
            <a:solidFill>
              <a:srgbClr val="CC6600"/>
            </a:solidFill>
            <a:miter lim="800000"/>
            <a:headEnd/>
            <a:tailEnd/>
          </a:ln>
        </p:spPr>
        <p:txBody>
          <a:bodyPr rot="10800000" vert="eaVert"/>
          <a:lstStyle/>
          <a:p>
            <a:endParaRPr lang="zh-CN" altLang="en-US"/>
          </a:p>
        </p:txBody>
      </p:sp>
      <p:sp>
        <p:nvSpPr>
          <p:cNvPr id="4117" name="Rectangle 138"/>
          <p:cNvSpPr>
            <a:spLocks noChangeArrowheads="1"/>
          </p:cNvSpPr>
          <p:nvPr/>
        </p:nvSpPr>
        <p:spPr bwMode="auto">
          <a:xfrm>
            <a:off x="3578225" y="33305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118" name="Text Box 139"/>
          <p:cNvSpPr txBox="1">
            <a:spLocks noChangeArrowheads="1"/>
          </p:cNvSpPr>
          <p:nvPr/>
        </p:nvSpPr>
        <p:spPr bwMode="auto">
          <a:xfrm>
            <a:off x="4035425" y="31781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10.2.1</a:t>
            </a:r>
            <a:r>
              <a:rPr lang="zh-CN" altLang="en-US" sz="1600" b="1"/>
              <a:t>、继承</a:t>
            </a:r>
            <a:r>
              <a:rPr lang="en-US" altLang="zh-CN" sz="1600" b="1"/>
              <a:t>Thread</a:t>
            </a:r>
            <a:r>
              <a:rPr lang="zh-CN" altLang="en-US" sz="1600" b="1"/>
              <a:t>类</a:t>
            </a:r>
          </a:p>
        </p:txBody>
      </p:sp>
      <p:sp>
        <p:nvSpPr>
          <p:cNvPr id="4119" name="Rectangle 116"/>
          <p:cNvSpPr>
            <a:spLocks noChangeArrowheads="1"/>
          </p:cNvSpPr>
          <p:nvPr/>
        </p:nvSpPr>
        <p:spPr bwMode="auto">
          <a:xfrm>
            <a:off x="3590925" y="3836988"/>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120" name="Text Box 129"/>
          <p:cNvSpPr txBox="1">
            <a:spLocks noChangeArrowheads="1"/>
          </p:cNvSpPr>
          <p:nvPr/>
        </p:nvSpPr>
        <p:spPr bwMode="auto">
          <a:xfrm>
            <a:off x="4048125" y="36845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10.2.2</a:t>
            </a:r>
            <a:r>
              <a:rPr lang="zh-CN" altLang="en-US" sz="1600" b="1"/>
              <a:t>、实现</a:t>
            </a:r>
            <a:r>
              <a:rPr lang="en-US" altLang="zh-CN" sz="1600" b="1"/>
              <a:t>Runable</a:t>
            </a:r>
            <a:r>
              <a:rPr lang="zh-CN" altLang="en-US" sz="1600" b="1"/>
              <a:t>接口</a:t>
            </a:r>
          </a:p>
          <a:p>
            <a:pPr algn="just" eaLnBrk="0" hangingPunct="0">
              <a:defRPr/>
            </a:pPr>
            <a:endParaRPr lang="zh-CN" altLang="en-US" sz="1600" b="1"/>
          </a:p>
        </p:txBody>
      </p:sp>
      <p:sp>
        <p:nvSpPr>
          <p:cNvPr id="4121" name="Rectangle 116"/>
          <p:cNvSpPr>
            <a:spLocks noChangeArrowheads="1"/>
          </p:cNvSpPr>
          <p:nvPr/>
        </p:nvSpPr>
        <p:spPr bwMode="auto">
          <a:xfrm>
            <a:off x="3579813" y="43338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122" name="Text Box 129"/>
          <p:cNvSpPr txBox="1">
            <a:spLocks noChangeArrowheads="1"/>
          </p:cNvSpPr>
          <p:nvPr/>
        </p:nvSpPr>
        <p:spPr bwMode="auto">
          <a:xfrm>
            <a:off x="4037013" y="41814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10.2.3</a:t>
            </a:r>
            <a:r>
              <a:rPr lang="zh-CN" altLang="en-US" sz="1600" b="1"/>
              <a:t>、线程基本控制方法</a:t>
            </a:r>
          </a:p>
          <a:p>
            <a:pPr algn="just" eaLnBrk="0" hangingPunct="0">
              <a:defRPr/>
            </a:pPr>
            <a:endParaRPr lang="zh-CN" altLang="en-US" sz="16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31747" name="Rectangle 3"/>
          <p:cNvSpPr>
            <a:spLocks noGrp="1" noChangeArrowheads="1"/>
          </p:cNvSpPr>
          <p:nvPr>
            <p:ph type="body" idx="1"/>
          </p:nvPr>
        </p:nvSpPr>
        <p:spPr>
          <a:xfrm>
            <a:off x="457200" y="1581150"/>
            <a:ext cx="8145463" cy="2020888"/>
          </a:xfrm>
          <a:solidFill>
            <a:srgbClr val="FFFFD2"/>
          </a:solidFill>
        </p:spPr>
        <p:txBody>
          <a:bodyPr/>
          <a:lstStyle/>
          <a:p>
            <a:pPr>
              <a:lnSpc>
                <a:spcPct val="80000"/>
              </a:lnSpc>
              <a:defRPr/>
            </a:pPr>
            <a:r>
              <a:rPr lang="en-US" altLang="zh-CN" sz="2000"/>
              <a:t>public static void main(String[] arg) {   </a:t>
            </a:r>
          </a:p>
          <a:p>
            <a:pPr>
              <a:lnSpc>
                <a:spcPct val="80000"/>
              </a:lnSpc>
              <a:defRPr/>
            </a:pPr>
            <a:r>
              <a:rPr lang="en-US" altLang="zh-CN" sz="2000"/>
              <a:t>    	TestInterrupt t1= new TestInterrupt(); </a:t>
            </a:r>
          </a:p>
          <a:p>
            <a:pPr>
              <a:lnSpc>
                <a:spcPct val="80000"/>
              </a:lnSpc>
              <a:defRPr/>
            </a:pPr>
            <a:r>
              <a:rPr lang="en-US" altLang="zh-CN" sz="2000"/>
              <a:t>           t1.start();</a:t>
            </a:r>
          </a:p>
          <a:p>
            <a:pPr>
              <a:lnSpc>
                <a:spcPct val="80000"/>
              </a:lnSpc>
              <a:defRPr/>
            </a:pPr>
            <a:r>
              <a:rPr lang="en-US" altLang="zh-CN" sz="2000"/>
              <a:t>           t1.interrupt();</a:t>
            </a:r>
          </a:p>
          <a:p>
            <a:pPr>
              <a:lnSpc>
                <a:spcPct val="80000"/>
              </a:lnSpc>
              <a:defRPr/>
            </a:pPr>
            <a:r>
              <a:rPr lang="en-US" altLang="zh-CN" sz="2000"/>
              <a:t>    }   </a:t>
            </a:r>
          </a:p>
          <a:p>
            <a:pPr>
              <a:lnSpc>
                <a:spcPct val="80000"/>
              </a:lnSpc>
              <a:defRPr/>
            </a:pPr>
            <a:r>
              <a:rPr lang="en-US" altLang="zh-CN" sz="2000"/>
              <a:t>}</a:t>
            </a:r>
            <a:endParaRPr lang="zh-CN" altLang="en-US" sz="2000">
              <a:ea typeface="楷体_GB2312" pitchFamily="49" charset="-122"/>
            </a:endParaRPr>
          </a:p>
          <a:p>
            <a:pPr>
              <a:lnSpc>
                <a:spcPct val="80000"/>
              </a:lnSpc>
              <a:defRPr/>
            </a:pPr>
            <a:endParaRPr lang="zh-CN" altLang="en-US" sz="2000"/>
          </a:p>
        </p:txBody>
      </p:sp>
      <p:pic>
        <p:nvPicPr>
          <p:cNvPr id="185349" name="Picture 5"/>
          <p:cNvPicPr>
            <a:picLocks noChangeAspect="1" noChangeArrowheads="1"/>
          </p:cNvPicPr>
          <p:nvPr/>
        </p:nvPicPr>
        <p:blipFill>
          <a:blip r:embed="rId2"/>
          <a:srcRect/>
          <a:stretch>
            <a:fillRect/>
          </a:stretch>
        </p:blipFill>
        <p:spPr bwMode="auto">
          <a:xfrm>
            <a:off x="2955925" y="4332288"/>
            <a:ext cx="5384800" cy="1763712"/>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5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32771" name="Rectangle 3"/>
          <p:cNvSpPr>
            <a:spLocks noGrp="1" noChangeArrowheads="1"/>
          </p:cNvSpPr>
          <p:nvPr>
            <p:ph type="body" idx="1"/>
          </p:nvPr>
        </p:nvSpPr>
        <p:spPr>
          <a:xfrm>
            <a:off x="490538" y="922338"/>
            <a:ext cx="8134350" cy="3300412"/>
          </a:xfrm>
        </p:spPr>
        <p:txBody>
          <a:bodyPr/>
          <a:lstStyle/>
          <a:p>
            <a:pPr marL="0" indent="0">
              <a:lnSpc>
                <a:spcPct val="90000"/>
              </a:lnSpc>
              <a:defRPr/>
            </a:pPr>
            <a:r>
              <a:rPr lang="en-US" altLang="zh-CN" b="1"/>
              <a:t>3) </a:t>
            </a:r>
            <a:r>
              <a:rPr lang="zh-CN" altLang="en-US" b="1"/>
              <a:t>线程让步</a:t>
            </a:r>
            <a:r>
              <a:rPr lang="en-US" altLang="zh-CN" b="1"/>
              <a:t>yield()</a:t>
            </a:r>
            <a:r>
              <a:rPr lang="en-US" altLang="zh-CN"/>
              <a:t> </a:t>
            </a:r>
          </a:p>
          <a:p>
            <a:pPr marL="0" indent="0">
              <a:lnSpc>
                <a:spcPct val="90000"/>
              </a:lnSpc>
              <a:defRPr/>
            </a:pPr>
            <a:endParaRPr lang="en-US" altLang="zh-CN" sz="2000"/>
          </a:p>
          <a:p>
            <a:pPr marL="0" indent="0">
              <a:lnSpc>
                <a:spcPct val="90000"/>
              </a:lnSpc>
              <a:defRPr/>
            </a:pPr>
            <a:r>
              <a:rPr lang="en-US" altLang="zh-CN" sz="2800">
                <a:solidFill>
                  <a:srgbClr val="FF0000"/>
                </a:solidFill>
              </a:rPr>
              <a:t>static void  yield()</a:t>
            </a:r>
            <a:r>
              <a:rPr lang="en-US" altLang="zh-CN" sz="2800" b="1"/>
              <a:t> </a:t>
            </a:r>
            <a:br>
              <a:rPr lang="en-US" altLang="zh-CN" sz="2800" b="1"/>
            </a:br>
            <a:r>
              <a:rPr lang="zh-CN" altLang="en-US"/>
              <a:t>暂停当前正在执行的线程对象，并执行其他线程。</a:t>
            </a:r>
            <a:r>
              <a:rPr lang="zh-CN" altLang="en-US" sz="2800"/>
              <a:t> </a:t>
            </a:r>
          </a:p>
          <a:p>
            <a:pPr marL="0" indent="0">
              <a:lnSpc>
                <a:spcPct val="90000"/>
              </a:lnSpc>
              <a:defRPr/>
            </a:pPr>
            <a:r>
              <a:rPr lang="zh-CN" altLang="en-US"/>
              <a:t>调用</a:t>
            </a:r>
            <a:r>
              <a:rPr lang="en-US" altLang="zh-CN"/>
              <a:t>yield</a:t>
            </a:r>
            <a:r>
              <a:rPr lang="zh-CN" altLang="en-US"/>
              <a:t>方法，会使当前运行的线程对象退出运行状态，使得其他线程得以运行，这通常称为线程的让步。</a:t>
            </a:r>
          </a:p>
          <a:p>
            <a:pPr marL="0" indent="0">
              <a:lnSpc>
                <a:spcPct val="90000"/>
              </a:lnSpc>
              <a:defRPr/>
            </a:pPr>
            <a:r>
              <a:rPr lang="zh-CN" altLang="en-US"/>
              <a:t>调用线程类的</a:t>
            </a:r>
            <a:r>
              <a:rPr lang="en-US" altLang="zh-CN"/>
              <a:t>yield</a:t>
            </a:r>
            <a:r>
              <a:rPr lang="zh-CN" altLang="en-US"/>
              <a:t>方法并不能将运行权过渡给指定的线程，处于存活状态的线程都有机会获取运行权。</a:t>
            </a:r>
          </a:p>
          <a:p>
            <a:pPr marL="0" indent="0">
              <a:lnSpc>
                <a:spcPct val="90000"/>
              </a:lnSpc>
              <a:defRPr/>
            </a:pPr>
            <a:endParaRPr lang="zh-CN" altLang="en-US" sz="200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33795" name="Rectangle 3"/>
          <p:cNvSpPr>
            <a:spLocks noGrp="1" noChangeArrowheads="1"/>
          </p:cNvSpPr>
          <p:nvPr>
            <p:ph type="body" idx="1"/>
          </p:nvPr>
        </p:nvSpPr>
        <p:spPr>
          <a:xfrm>
            <a:off x="490538" y="922338"/>
            <a:ext cx="8134350" cy="577850"/>
          </a:xfrm>
        </p:spPr>
        <p:txBody>
          <a:bodyPr/>
          <a:lstStyle/>
          <a:p>
            <a:pPr>
              <a:defRPr/>
            </a:pPr>
            <a:r>
              <a:rPr lang="en-US" altLang="zh-CN" b="1"/>
              <a:t>3) </a:t>
            </a:r>
            <a:r>
              <a:rPr lang="zh-CN" altLang="en-US" b="1"/>
              <a:t>线程让步</a:t>
            </a:r>
            <a:r>
              <a:rPr lang="en-US" altLang="zh-CN" b="1"/>
              <a:t>yield()</a:t>
            </a:r>
            <a:r>
              <a:rPr lang="en-US" altLang="zh-CN"/>
              <a:t> </a:t>
            </a:r>
            <a:endParaRPr lang="en-US" altLang="zh-CN" sz="2000"/>
          </a:p>
          <a:p>
            <a:pPr>
              <a:defRPr/>
            </a:pPr>
            <a:endParaRPr lang="zh-CN" altLang="en-US">
              <a:ea typeface="楷体_GB2312" pitchFamily="49" charset="-122"/>
            </a:endParaRPr>
          </a:p>
          <a:p>
            <a:pPr>
              <a:defRPr/>
            </a:pPr>
            <a:endParaRPr lang="zh-CN" altLang="en-US" sz="2000"/>
          </a:p>
        </p:txBody>
      </p:sp>
      <p:sp>
        <p:nvSpPr>
          <p:cNvPr id="33796" name="Text Box 4"/>
          <p:cNvSpPr txBox="1">
            <a:spLocks noChangeArrowheads="1"/>
          </p:cNvSpPr>
          <p:nvPr/>
        </p:nvSpPr>
        <p:spPr bwMode="auto">
          <a:xfrm>
            <a:off x="425450" y="1516063"/>
            <a:ext cx="8239125" cy="466407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a:t>package lesson.thread;</a:t>
            </a:r>
          </a:p>
          <a:p>
            <a:pPr>
              <a:defRPr/>
            </a:pPr>
            <a:endParaRPr lang="en-US" altLang="zh-CN" sz="2000"/>
          </a:p>
          <a:p>
            <a:pPr>
              <a:defRPr/>
            </a:pPr>
            <a:r>
              <a:rPr lang="en-US" altLang="zh-CN" sz="2000"/>
              <a:t>public class TestYield {</a:t>
            </a:r>
          </a:p>
          <a:p>
            <a:pPr>
              <a:defRPr/>
            </a:pPr>
            <a:r>
              <a:rPr lang="en-US" altLang="zh-CN" sz="2000"/>
              <a:t>	static public void main(String args[]) {</a:t>
            </a:r>
          </a:p>
          <a:p>
            <a:pPr>
              <a:defRPr/>
            </a:pPr>
            <a:r>
              <a:rPr lang="en-US" altLang="zh-CN" sz="2000"/>
              <a:t>		Thread1 t1 = new Thread1();//</a:t>
            </a:r>
            <a:r>
              <a:rPr lang="zh-CN" altLang="en-US" sz="2000"/>
              <a:t>创建三个线程对象</a:t>
            </a:r>
          </a:p>
          <a:p>
            <a:pPr>
              <a:defRPr/>
            </a:pPr>
            <a:r>
              <a:rPr lang="zh-CN" altLang="en-US" sz="2000"/>
              <a:t>		</a:t>
            </a:r>
            <a:r>
              <a:rPr lang="en-US" altLang="zh-CN" sz="2000"/>
              <a:t>t1.setName("</a:t>
            </a:r>
            <a:r>
              <a:rPr lang="zh-CN" altLang="en-US" sz="2000"/>
              <a:t>第一个线程</a:t>
            </a:r>
            <a:r>
              <a:rPr lang="en-US" altLang="zh-CN" sz="2000"/>
              <a:t>");//</a:t>
            </a:r>
            <a:r>
              <a:rPr lang="zh-CN" altLang="en-US" sz="2000"/>
              <a:t>线程命名</a:t>
            </a:r>
          </a:p>
          <a:p>
            <a:pPr>
              <a:defRPr/>
            </a:pPr>
            <a:r>
              <a:rPr lang="zh-CN" altLang="en-US" sz="2000"/>
              <a:t>		</a:t>
            </a:r>
            <a:r>
              <a:rPr lang="en-US" altLang="zh-CN" sz="2000"/>
              <a:t>Thread1 t2 = new Thread1();</a:t>
            </a:r>
          </a:p>
          <a:p>
            <a:pPr>
              <a:defRPr/>
            </a:pPr>
            <a:r>
              <a:rPr lang="en-US" altLang="zh-CN" sz="2000"/>
              <a:t>		t2.setName("</a:t>
            </a:r>
            <a:r>
              <a:rPr lang="zh-CN" altLang="en-US" sz="2000"/>
              <a:t>第二个线程</a:t>
            </a:r>
            <a:r>
              <a:rPr lang="en-US" altLang="zh-CN" sz="2000"/>
              <a:t>");</a:t>
            </a:r>
          </a:p>
          <a:p>
            <a:pPr>
              <a:defRPr/>
            </a:pPr>
            <a:r>
              <a:rPr lang="en-US" altLang="zh-CN" sz="2000"/>
              <a:t>		Thread1 t3 = new Thread1();</a:t>
            </a:r>
          </a:p>
          <a:p>
            <a:pPr>
              <a:defRPr/>
            </a:pPr>
            <a:r>
              <a:rPr lang="en-US" altLang="zh-CN" sz="2000"/>
              <a:t>		t3.setName("</a:t>
            </a:r>
            <a:r>
              <a:rPr lang="zh-CN" altLang="en-US" sz="2000"/>
              <a:t>第三个线程</a:t>
            </a:r>
            <a:r>
              <a:rPr lang="en-US" altLang="zh-CN" sz="2000"/>
              <a:t>");</a:t>
            </a:r>
          </a:p>
          <a:p>
            <a:pPr>
              <a:defRPr/>
            </a:pPr>
            <a:r>
              <a:rPr lang="en-US" altLang="zh-CN" sz="2000"/>
              <a:t>		t1.start();//</a:t>
            </a:r>
            <a:r>
              <a:rPr lang="zh-CN" altLang="en-US" sz="2000"/>
              <a:t>启动线程</a:t>
            </a:r>
          </a:p>
          <a:p>
            <a:pPr>
              <a:defRPr/>
            </a:pPr>
            <a:r>
              <a:rPr lang="zh-CN" altLang="en-US" sz="2000"/>
              <a:t>		</a:t>
            </a:r>
            <a:r>
              <a:rPr lang="en-US" altLang="zh-CN" sz="2000"/>
              <a:t>t2.start();</a:t>
            </a:r>
          </a:p>
          <a:p>
            <a:pPr>
              <a:defRPr/>
            </a:pPr>
            <a:r>
              <a:rPr lang="en-US" altLang="zh-CN" sz="2000"/>
              <a:t>		t3.start();</a:t>
            </a:r>
          </a:p>
          <a:p>
            <a:pPr>
              <a:defRPr/>
            </a:pPr>
            <a:r>
              <a:rPr lang="en-US" altLang="zh-CN" sz="2000"/>
              <a:t>	} </a:t>
            </a:r>
          </a:p>
          <a:p>
            <a:pPr>
              <a:defRPr/>
            </a:pPr>
            <a:r>
              <a:rPr lang="en-US" altLang="zh-CN" sz="2000"/>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34819" name="Rectangle 3"/>
          <p:cNvSpPr>
            <a:spLocks noGrp="1" noChangeArrowheads="1"/>
          </p:cNvSpPr>
          <p:nvPr>
            <p:ph type="body" idx="1"/>
          </p:nvPr>
        </p:nvSpPr>
        <p:spPr>
          <a:xfrm>
            <a:off x="490538" y="820738"/>
            <a:ext cx="8134350" cy="577850"/>
          </a:xfrm>
        </p:spPr>
        <p:txBody>
          <a:bodyPr/>
          <a:lstStyle/>
          <a:p>
            <a:pPr>
              <a:defRPr/>
            </a:pPr>
            <a:r>
              <a:rPr lang="en-US" altLang="zh-CN" b="1"/>
              <a:t>3) </a:t>
            </a:r>
            <a:r>
              <a:rPr lang="zh-CN" altLang="en-US" b="1"/>
              <a:t>线程让步</a:t>
            </a:r>
            <a:r>
              <a:rPr lang="en-US" altLang="zh-CN" b="1"/>
              <a:t>yield()</a:t>
            </a:r>
            <a:r>
              <a:rPr lang="en-US" altLang="zh-CN"/>
              <a:t> </a:t>
            </a:r>
            <a:endParaRPr lang="zh-CN" altLang="en-US" sz="2000"/>
          </a:p>
        </p:txBody>
      </p:sp>
      <p:sp>
        <p:nvSpPr>
          <p:cNvPr id="34820" name="Text Box 4"/>
          <p:cNvSpPr txBox="1">
            <a:spLocks noChangeArrowheads="1"/>
          </p:cNvSpPr>
          <p:nvPr/>
        </p:nvSpPr>
        <p:spPr bwMode="auto">
          <a:xfrm>
            <a:off x="601663" y="1411288"/>
            <a:ext cx="7850187" cy="466407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a:t>class Thread1 extends Thread {</a:t>
            </a:r>
          </a:p>
          <a:p>
            <a:pPr>
              <a:defRPr/>
            </a:pPr>
            <a:r>
              <a:rPr lang="en-US" altLang="zh-CN" sz="2000"/>
              <a:t>        int i = 0;</a:t>
            </a:r>
          </a:p>
          <a:p>
            <a:pPr>
              <a:defRPr/>
            </a:pPr>
            <a:r>
              <a:rPr lang="en-US" altLang="zh-CN" sz="2000"/>
              <a:t>        public void run() {</a:t>
            </a:r>
          </a:p>
          <a:p>
            <a:pPr>
              <a:defRPr/>
            </a:pPr>
            <a:r>
              <a:rPr lang="en-US" altLang="zh-CN" sz="2000"/>
              <a:t>	for (int i = 1; i &lt;= 10; i++) {</a:t>
            </a:r>
          </a:p>
          <a:p>
            <a:pPr>
              <a:defRPr/>
            </a:pPr>
            <a:r>
              <a:rPr lang="en-US" altLang="zh-CN" sz="2000"/>
              <a:t>	       </a:t>
            </a:r>
            <a:r>
              <a:rPr lang="en-US" altLang="zh-CN" sz="2000">
                <a:solidFill>
                  <a:srgbClr val="FF0000"/>
                </a:solidFill>
              </a:rPr>
              <a:t>if(i%3==0){</a:t>
            </a:r>
            <a:r>
              <a:rPr lang="en-US" altLang="zh-CN" sz="2000"/>
              <a:t> //</a:t>
            </a:r>
            <a:r>
              <a:rPr lang="zh-CN" altLang="en-US" sz="2000"/>
              <a:t>线程运行到</a:t>
            </a:r>
            <a:r>
              <a:rPr lang="en-US" altLang="zh-CN" sz="2000"/>
              <a:t>3</a:t>
            </a:r>
            <a:r>
              <a:rPr lang="zh-CN" altLang="en-US" sz="2000"/>
              <a:t>的倍数次时就让步一次</a:t>
            </a:r>
          </a:p>
          <a:p>
            <a:pPr>
              <a:defRPr/>
            </a:pPr>
            <a:r>
              <a:rPr lang="zh-CN" altLang="en-US" sz="2000"/>
              <a:t>                              </a:t>
            </a:r>
            <a:r>
              <a:rPr lang="en-US" altLang="zh-CN" sz="2000"/>
              <a:t>System.out.println(Thread.currentThread().getName() +  </a:t>
            </a:r>
          </a:p>
          <a:p>
            <a:pPr>
              <a:defRPr/>
            </a:pPr>
            <a:r>
              <a:rPr lang="en-US" altLang="zh-CN" sz="2000"/>
              <a:t>                                                            "</a:t>
            </a:r>
            <a:r>
              <a:rPr lang="zh-CN" altLang="en-US" sz="2000"/>
              <a:t>第</a:t>
            </a:r>
            <a:r>
              <a:rPr lang="en-US" altLang="zh-CN" sz="2000"/>
              <a:t>"+i+"</a:t>
            </a:r>
            <a:r>
              <a:rPr lang="zh-CN" altLang="en-US" sz="2000"/>
              <a:t>次运行，让步</a:t>
            </a:r>
            <a:r>
              <a:rPr lang="en-US" altLang="zh-CN" sz="2000"/>
              <a:t>");</a:t>
            </a:r>
          </a:p>
          <a:p>
            <a:pPr>
              <a:defRPr/>
            </a:pPr>
            <a:r>
              <a:rPr lang="en-US" altLang="zh-CN" sz="2000"/>
              <a:t>		  Thread.yield();//</a:t>
            </a:r>
            <a:r>
              <a:rPr lang="zh-CN" altLang="en-US" sz="2000"/>
              <a:t>线程让步</a:t>
            </a:r>
          </a:p>
          <a:p>
            <a:pPr>
              <a:defRPr/>
            </a:pPr>
            <a:r>
              <a:rPr lang="zh-CN" altLang="en-US" sz="2000"/>
              <a:t>	       </a:t>
            </a:r>
            <a:r>
              <a:rPr lang="en-US" altLang="zh-CN" sz="2000"/>
              <a:t>} else {</a:t>
            </a:r>
          </a:p>
          <a:p>
            <a:pPr>
              <a:defRPr/>
            </a:pPr>
            <a:r>
              <a:rPr lang="en-US" altLang="zh-CN" sz="2000"/>
              <a:t>                              System.out.println(Thread.currentThread().getName() +</a:t>
            </a:r>
          </a:p>
          <a:p>
            <a:pPr>
              <a:defRPr/>
            </a:pPr>
            <a:r>
              <a:rPr lang="en-US" altLang="zh-CN" sz="2000"/>
              <a:t>                                                             "</a:t>
            </a:r>
            <a:r>
              <a:rPr lang="zh-CN" altLang="en-US" sz="2000"/>
              <a:t>第</a:t>
            </a:r>
            <a:r>
              <a:rPr lang="en-US" altLang="zh-CN" sz="2000"/>
              <a:t>"+i+"</a:t>
            </a:r>
            <a:r>
              <a:rPr lang="zh-CN" altLang="en-US" sz="2000"/>
              <a:t>次运行</a:t>
            </a:r>
            <a:r>
              <a:rPr lang="en-US" altLang="zh-CN" sz="2000"/>
              <a:t>");</a:t>
            </a:r>
          </a:p>
          <a:p>
            <a:pPr>
              <a:defRPr/>
            </a:pPr>
            <a:r>
              <a:rPr lang="en-US" altLang="zh-CN" sz="2000"/>
              <a:t>	       }</a:t>
            </a:r>
          </a:p>
          <a:p>
            <a:pPr>
              <a:defRPr/>
            </a:pPr>
            <a:r>
              <a:rPr lang="en-US" altLang="zh-CN" sz="2000"/>
              <a:t>	}</a:t>
            </a:r>
          </a:p>
          <a:p>
            <a:pPr>
              <a:defRPr/>
            </a:pPr>
            <a:r>
              <a:rPr lang="en-US" altLang="zh-CN" sz="2000"/>
              <a:t>        }</a:t>
            </a:r>
          </a:p>
          <a:p>
            <a:pPr>
              <a:defRPr/>
            </a:pPr>
            <a:r>
              <a:rPr lang="en-US" altLang="zh-CN" sz="2000"/>
              <a:t>}</a:t>
            </a:r>
            <a:endParaRPr lang="zh-CN" altLang="en-US" sz="200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35843" name="Rectangle 3"/>
          <p:cNvSpPr>
            <a:spLocks noGrp="1" noChangeArrowheads="1"/>
          </p:cNvSpPr>
          <p:nvPr>
            <p:ph type="body" idx="1"/>
          </p:nvPr>
        </p:nvSpPr>
        <p:spPr>
          <a:xfrm>
            <a:off x="836613" y="833438"/>
            <a:ext cx="3717925" cy="577850"/>
          </a:xfrm>
        </p:spPr>
        <p:txBody>
          <a:bodyPr/>
          <a:lstStyle/>
          <a:p>
            <a:pPr>
              <a:defRPr/>
            </a:pPr>
            <a:r>
              <a:rPr lang="en-US" altLang="zh-CN" b="1"/>
              <a:t>3) </a:t>
            </a:r>
            <a:r>
              <a:rPr lang="zh-CN" altLang="en-US" b="1"/>
              <a:t>线程让步</a:t>
            </a:r>
            <a:r>
              <a:rPr lang="en-US" altLang="zh-CN" b="1"/>
              <a:t>yield()</a:t>
            </a:r>
            <a:r>
              <a:rPr lang="en-US" altLang="zh-CN"/>
              <a:t> </a:t>
            </a:r>
            <a:endParaRPr lang="en-US" altLang="zh-CN" sz="2000"/>
          </a:p>
          <a:p>
            <a:pPr>
              <a:defRPr/>
            </a:pPr>
            <a:endParaRPr lang="zh-CN" altLang="en-US">
              <a:ea typeface="楷体_GB2312" pitchFamily="49" charset="-122"/>
            </a:endParaRPr>
          </a:p>
          <a:p>
            <a:pPr>
              <a:defRPr/>
            </a:pPr>
            <a:endParaRPr lang="zh-CN" altLang="en-US" sz="2000"/>
          </a:p>
        </p:txBody>
      </p:sp>
      <p:sp>
        <p:nvSpPr>
          <p:cNvPr id="35844" name="Text Box 4"/>
          <p:cNvSpPr txBox="1">
            <a:spLocks noChangeArrowheads="1"/>
          </p:cNvSpPr>
          <p:nvPr/>
        </p:nvSpPr>
        <p:spPr bwMode="auto">
          <a:xfrm>
            <a:off x="1171575" y="1404938"/>
            <a:ext cx="264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zh-CN" altLang="en-US" sz="1800"/>
              <a:t>运行结果</a:t>
            </a:r>
          </a:p>
        </p:txBody>
      </p:sp>
      <p:pic>
        <p:nvPicPr>
          <p:cNvPr id="35845" name="Picture 5"/>
          <p:cNvPicPr>
            <a:picLocks noChangeAspect="1" noChangeArrowheads="1"/>
          </p:cNvPicPr>
          <p:nvPr/>
        </p:nvPicPr>
        <p:blipFill>
          <a:blip r:embed="rId2"/>
          <a:srcRect/>
          <a:stretch>
            <a:fillRect/>
          </a:stretch>
        </p:blipFill>
        <p:spPr bwMode="auto">
          <a:xfrm>
            <a:off x="1231900" y="1974850"/>
            <a:ext cx="28098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5846" name="AutoShape 6"/>
          <p:cNvSpPr>
            <a:spLocks noChangeArrowheads="1"/>
          </p:cNvSpPr>
          <p:nvPr/>
        </p:nvSpPr>
        <p:spPr bwMode="auto">
          <a:xfrm>
            <a:off x="4595813" y="2005013"/>
            <a:ext cx="3284537" cy="2370137"/>
          </a:xfrm>
          <a:prstGeom prst="wedgeRectCallout">
            <a:avLst>
              <a:gd name="adj1" fmla="val -43750"/>
              <a:gd name="adj2" fmla="val 7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zh-CN" altLang="en-US" sz="1800"/>
              <a:t>但是每个线程在运行到</a:t>
            </a:r>
            <a:r>
              <a:rPr lang="en-US" altLang="zh-CN" sz="1800"/>
              <a:t>3</a:t>
            </a:r>
            <a:r>
              <a:rPr lang="zh-CN" altLang="en-US" sz="1800"/>
              <a:t>的倍数次时，都会执行一次让步操作，将运行权让出来，从而供其它两个线程抢占运行。当然这种让步并不一定每次都见效，在调度机制的影响下也有可能没有成功让步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36867" name="Rectangle 3"/>
          <p:cNvSpPr>
            <a:spLocks noGrp="1" noChangeArrowheads="1"/>
          </p:cNvSpPr>
          <p:nvPr>
            <p:ph type="body" idx="1"/>
          </p:nvPr>
        </p:nvSpPr>
        <p:spPr>
          <a:xfrm>
            <a:off x="490538" y="922338"/>
            <a:ext cx="8134350" cy="577850"/>
          </a:xfrm>
        </p:spPr>
        <p:txBody>
          <a:bodyPr/>
          <a:lstStyle/>
          <a:p>
            <a:pPr>
              <a:defRPr/>
            </a:pPr>
            <a:r>
              <a:rPr lang="en-US" altLang="zh-CN" b="1"/>
              <a:t>4) </a:t>
            </a:r>
            <a:r>
              <a:rPr lang="zh-CN" altLang="en-US" b="1"/>
              <a:t>线程等待</a:t>
            </a:r>
            <a:r>
              <a:rPr lang="en-US" altLang="zh-CN" b="1"/>
              <a:t>join()</a:t>
            </a:r>
            <a:r>
              <a:rPr lang="en-US" altLang="zh-CN"/>
              <a:t> </a:t>
            </a:r>
            <a:endParaRPr lang="zh-CN" altLang="en-US" sz="2000"/>
          </a:p>
        </p:txBody>
      </p:sp>
      <p:sp>
        <p:nvSpPr>
          <p:cNvPr id="36868" name="Text Box 4"/>
          <p:cNvSpPr txBox="1">
            <a:spLocks noChangeArrowheads="1"/>
          </p:cNvSpPr>
          <p:nvPr/>
        </p:nvSpPr>
        <p:spPr bwMode="auto">
          <a:xfrm>
            <a:off x="425450" y="1516063"/>
            <a:ext cx="82391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a:t>join()</a:t>
            </a:r>
            <a:r>
              <a:rPr lang="zh-CN" altLang="en-US"/>
              <a:t>方法是让一个线程等待另一个线程的完成，比如</a:t>
            </a:r>
            <a:r>
              <a:rPr lang="en-US" altLang="zh-CN"/>
              <a:t>t1</a:t>
            </a:r>
            <a:r>
              <a:rPr lang="zh-CN" altLang="en-US"/>
              <a:t>、</a:t>
            </a:r>
            <a:r>
              <a:rPr lang="en-US" altLang="zh-CN"/>
              <a:t>t2</a:t>
            </a:r>
            <a:r>
              <a:rPr lang="zh-CN" altLang="en-US"/>
              <a:t>是两个线程对象，在</a:t>
            </a:r>
            <a:r>
              <a:rPr lang="en-US" altLang="zh-CN"/>
              <a:t>t1</a:t>
            </a:r>
            <a:r>
              <a:rPr lang="zh-CN" altLang="en-US"/>
              <a:t>中调用了</a:t>
            </a:r>
            <a:r>
              <a:rPr lang="en-US" altLang="zh-CN"/>
              <a:t>t2.join()</a:t>
            </a:r>
            <a:r>
              <a:rPr lang="zh-CN" altLang="en-US"/>
              <a:t>，就会导致</a:t>
            </a:r>
            <a:r>
              <a:rPr lang="en-US" altLang="zh-CN"/>
              <a:t>t1</a:t>
            </a:r>
            <a:r>
              <a:rPr lang="zh-CN" altLang="en-US"/>
              <a:t>线程暂停执行，一直等待到</a:t>
            </a:r>
            <a:r>
              <a:rPr lang="en-US" altLang="zh-CN"/>
              <a:t>t2</a:t>
            </a:r>
            <a:r>
              <a:rPr lang="zh-CN" altLang="en-US"/>
              <a:t>线程完成了，</a:t>
            </a:r>
            <a:r>
              <a:rPr lang="en-US" altLang="zh-CN"/>
              <a:t>t1</a:t>
            </a:r>
            <a:r>
              <a:rPr lang="zh-CN" altLang="en-US"/>
              <a:t>才会恢复执行。 </a:t>
            </a:r>
          </a:p>
          <a:p>
            <a:pPr>
              <a:defRPr/>
            </a:pPr>
            <a:r>
              <a:rPr lang="en-US" altLang="zh-CN">
                <a:solidFill>
                  <a:srgbClr val="FF0000"/>
                </a:solidFill>
              </a:rPr>
              <a:t>void join()</a:t>
            </a:r>
            <a:r>
              <a:rPr lang="en-US" altLang="zh-CN"/>
              <a:t> </a:t>
            </a:r>
            <a:br>
              <a:rPr lang="en-US" altLang="zh-CN"/>
            </a:br>
            <a:r>
              <a:rPr lang="en-US" altLang="zh-CN"/>
              <a:t>        </a:t>
            </a:r>
            <a:r>
              <a:rPr lang="zh-CN" altLang="en-US"/>
              <a:t>等待该线程终止。</a:t>
            </a:r>
          </a:p>
          <a:p>
            <a:pPr>
              <a:defRPr/>
            </a:pPr>
            <a:r>
              <a:rPr lang="zh-CN" altLang="en-US"/>
              <a:t> </a:t>
            </a:r>
            <a:r>
              <a:rPr lang="en-US" altLang="zh-CN">
                <a:solidFill>
                  <a:srgbClr val="FF0000"/>
                </a:solidFill>
              </a:rPr>
              <a:t>void join(long millis) </a:t>
            </a:r>
            <a:br>
              <a:rPr lang="en-US" altLang="zh-CN">
                <a:solidFill>
                  <a:srgbClr val="FF0000"/>
                </a:solidFill>
              </a:rPr>
            </a:br>
            <a:r>
              <a:rPr lang="en-US" altLang="zh-CN"/>
              <a:t>         </a:t>
            </a:r>
            <a:r>
              <a:rPr lang="zh-CN" altLang="en-US"/>
              <a:t>等待该线程终止的时间最长为 </a:t>
            </a:r>
            <a:r>
              <a:rPr lang="en-US" altLang="zh-CN"/>
              <a:t>millis </a:t>
            </a:r>
            <a:r>
              <a:rPr lang="zh-CN" altLang="en-US"/>
              <a:t>毫秒。 </a:t>
            </a:r>
          </a:p>
          <a:p>
            <a:pPr>
              <a:defRPr/>
            </a:pPr>
            <a:r>
              <a:rPr lang="en-US" altLang="zh-CN">
                <a:solidFill>
                  <a:srgbClr val="FF0000"/>
                </a:solidFill>
              </a:rPr>
              <a:t>Void join(long millis, int nanos) </a:t>
            </a:r>
          </a:p>
          <a:p>
            <a:pPr>
              <a:defRPr/>
            </a:pPr>
            <a:r>
              <a:rPr lang="en-US" altLang="zh-CN"/>
              <a:t>        </a:t>
            </a:r>
            <a:r>
              <a:rPr lang="zh-CN" altLang="en-US"/>
              <a:t>等待该线程终止的时间最长为 </a:t>
            </a:r>
            <a:r>
              <a:rPr lang="en-US" altLang="zh-CN"/>
              <a:t>millis </a:t>
            </a:r>
            <a:r>
              <a:rPr lang="zh-CN" altLang="en-US"/>
              <a:t>毫秒 </a:t>
            </a:r>
            <a:r>
              <a:rPr lang="en-US" altLang="zh-CN"/>
              <a:t>+ nanos </a:t>
            </a:r>
            <a:r>
              <a:rPr lang="zh-CN" altLang="en-US"/>
              <a:t>纳秒</a:t>
            </a:r>
          </a:p>
          <a:p>
            <a:pPr>
              <a:defRPr/>
            </a:pPr>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37891" name="Rectangle 3"/>
          <p:cNvSpPr>
            <a:spLocks noGrp="1" noChangeArrowheads="1"/>
          </p:cNvSpPr>
          <p:nvPr>
            <p:ph type="body" idx="1"/>
          </p:nvPr>
        </p:nvSpPr>
        <p:spPr>
          <a:xfrm>
            <a:off x="490538" y="922338"/>
            <a:ext cx="8134350" cy="577850"/>
          </a:xfrm>
        </p:spPr>
        <p:txBody>
          <a:bodyPr/>
          <a:lstStyle/>
          <a:p>
            <a:pPr>
              <a:defRPr/>
            </a:pPr>
            <a:r>
              <a:rPr lang="en-US" altLang="zh-CN" b="1"/>
              <a:t>4)</a:t>
            </a:r>
            <a:r>
              <a:rPr lang="zh-CN" altLang="en-US" b="1"/>
              <a:t>线程等待</a:t>
            </a:r>
            <a:r>
              <a:rPr lang="en-US" altLang="zh-CN" b="1"/>
              <a:t>join()</a:t>
            </a:r>
            <a:r>
              <a:rPr lang="en-US" altLang="zh-CN"/>
              <a:t> </a:t>
            </a:r>
            <a:endParaRPr lang="en-US" altLang="zh-CN" sz="2000"/>
          </a:p>
          <a:p>
            <a:pPr>
              <a:defRPr/>
            </a:pPr>
            <a:endParaRPr lang="zh-CN" altLang="en-US">
              <a:ea typeface="楷体_GB2312" pitchFamily="49" charset="-122"/>
            </a:endParaRPr>
          </a:p>
          <a:p>
            <a:pPr>
              <a:defRPr/>
            </a:pPr>
            <a:endParaRPr lang="zh-CN" altLang="en-US" sz="2000"/>
          </a:p>
        </p:txBody>
      </p:sp>
      <p:sp>
        <p:nvSpPr>
          <p:cNvPr id="37892" name="Text Box 4"/>
          <p:cNvSpPr txBox="1">
            <a:spLocks noChangeArrowheads="1"/>
          </p:cNvSpPr>
          <p:nvPr/>
        </p:nvSpPr>
        <p:spPr bwMode="auto">
          <a:xfrm>
            <a:off x="425450" y="1516063"/>
            <a:ext cx="8239125" cy="314007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a:t>package lesson.thread;</a:t>
            </a:r>
          </a:p>
          <a:p>
            <a:pPr>
              <a:defRPr/>
            </a:pPr>
            <a:r>
              <a:rPr lang="en-US" altLang="zh-CN" sz="2000"/>
              <a:t>public class TestJoin  extends Thread{</a:t>
            </a:r>
          </a:p>
          <a:p>
            <a:pPr>
              <a:defRPr/>
            </a:pPr>
            <a:r>
              <a:rPr lang="en-US" altLang="zh-CN" sz="2000"/>
              <a:t>	public void run() {</a:t>
            </a:r>
          </a:p>
          <a:p>
            <a:pPr>
              <a:defRPr/>
            </a:pPr>
            <a:r>
              <a:rPr lang="en-US" altLang="zh-CN" sz="2000"/>
              <a:t>		for (int i = 1; i &lt;= 10; i++) {//</a:t>
            </a:r>
            <a:r>
              <a:rPr lang="zh-CN" altLang="en-US" sz="2000"/>
              <a:t>线程循环</a:t>
            </a:r>
            <a:r>
              <a:rPr lang="en-US" altLang="zh-CN" sz="2000"/>
              <a:t>10</a:t>
            </a:r>
            <a:r>
              <a:rPr lang="zh-CN" altLang="en-US" sz="2000"/>
              <a:t>次输出字符		        </a:t>
            </a:r>
            <a:r>
              <a:rPr lang="en-US" altLang="zh-CN" sz="2000"/>
              <a:t>System.out.println(Thread.currentThread().getName() + </a:t>
            </a:r>
          </a:p>
          <a:p>
            <a:pPr>
              <a:defRPr/>
            </a:pPr>
            <a:r>
              <a:rPr lang="en-US" altLang="zh-CN" sz="2000"/>
              <a:t>                                                                    "</a:t>
            </a:r>
            <a:r>
              <a:rPr lang="zh-CN" altLang="en-US" sz="2000"/>
              <a:t>第</a:t>
            </a:r>
            <a:r>
              <a:rPr lang="en-US" altLang="zh-CN" sz="2000"/>
              <a:t>"+i+"</a:t>
            </a:r>
            <a:r>
              <a:rPr lang="zh-CN" altLang="en-US" sz="2000"/>
              <a:t>次输出</a:t>
            </a:r>
            <a:r>
              <a:rPr lang="en-US" altLang="zh-CN" sz="2000"/>
              <a:t>");</a:t>
            </a:r>
          </a:p>
          <a:p>
            <a:pPr>
              <a:defRPr/>
            </a:pPr>
            <a:r>
              <a:rPr lang="en-US" altLang="zh-CN" sz="2000"/>
              <a:t>		}</a:t>
            </a:r>
          </a:p>
          <a:p>
            <a:pPr>
              <a:defRPr/>
            </a:pPr>
            <a:r>
              <a:rPr lang="en-US" altLang="zh-CN" sz="2000"/>
              <a:t>	              System.out.println(Thread.currentThread().getName() +</a:t>
            </a:r>
          </a:p>
          <a:p>
            <a:pPr>
              <a:defRPr/>
            </a:pPr>
            <a:r>
              <a:rPr lang="en-US" altLang="zh-CN" sz="2000"/>
              <a:t>                                                            "</a:t>
            </a:r>
            <a:r>
              <a:rPr lang="zh-CN" altLang="en-US" sz="2000"/>
              <a:t>运行结束</a:t>
            </a:r>
            <a:r>
              <a:rPr lang="en-US" altLang="zh-CN" sz="2000"/>
              <a:t>");</a:t>
            </a:r>
          </a:p>
          <a:p>
            <a:pPr>
              <a:defRPr/>
            </a:pPr>
            <a:r>
              <a:rPr lang="en-US" altLang="zh-CN" sz="2000"/>
              <a:t>	}</a:t>
            </a:r>
            <a:endParaRPr lang="zh-CN" altLang="en-US" sz="200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38915" name="Rectangle 3"/>
          <p:cNvSpPr>
            <a:spLocks noGrp="1" noChangeArrowheads="1"/>
          </p:cNvSpPr>
          <p:nvPr>
            <p:ph type="body" idx="1"/>
          </p:nvPr>
        </p:nvSpPr>
        <p:spPr>
          <a:xfrm>
            <a:off x="490538" y="922338"/>
            <a:ext cx="8134350" cy="577850"/>
          </a:xfrm>
        </p:spPr>
        <p:txBody>
          <a:bodyPr/>
          <a:lstStyle/>
          <a:p>
            <a:pPr>
              <a:defRPr/>
            </a:pPr>
            <a:r>
              <a:rPr lang="en-US" altLang="zh-CN" b="1"/>
              <a:t>4)</a:t>
            </a:r>
            <a:r>
              <a:rPr lang="zh-CN" altLang="en-US" b="1"/>
              <a:t>线程等待</a:t>
            </a:r>
            <a:r>
              <a:rPr lang="en-US" altLang="zh-CN" b="1"/>
              <a:t>join()</a:t>
            </a:r>
            <a:r>
              <a:rPr lang="en-US" altLang="zh-CN"/>
              <a:t> </a:t>
            </a:r>
            <a:endParaRPr lang="en-US" altLang="zh-CN" sz="2000"/>
          </a:p>
          <a:p>
            <a:pPr>
              <a:defRPr/>
            </a:pPr>
            <a:endParaRPr lang="zh-CN" altLang="en-US">
              <a:ea typeface="楷体_GB2312" pitchFamily="49" charset="-122"/>
            </a:endParaRPr>
          </a:p>
          <a:p>
            <a:pPr>
              <a:defRPr/>
            </a:pPr>
            <a:endParaRPr lang="zh-CN" altLang="en-US" sz="2000"/>
          </a:p>
        </p:txBody>
      </p:sp>
      <p:sp>
        <p:nvSpPr>
          <p:cNvPr id="38916" name="Text Box 4"/>
          <p:cNvSpPr txBox="1">
            <a:spLocks noChangeArrowheads="1"/>
          </p:cNvSpPr>
          <p:nvPr/>
        </p:nvSpPr>
        <p:spPr bwMode="auto">
          <a:xfrm>
            <a:off x="425450" y="1516063"/>
            <a:ext cx="8239125" cy="314007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a:t>    public static void main(String[] arg) { </a:t>
            </a:r>
          </a:p>
          <a:p>
            <a:pPr>
              <a:defRPr/>
            </a:pPr>
            <a:r>
              <a:rPr lang="en-US" altLang="zh-CN" sz="2000"/>
              <a:t>    	System.out.println("</a:t>
            </a:r>
            <a:r>
              <a:rPr lang="zh-CN" altLang="en-US" sz="2000"/>
              <a:t>主线程开始运行</a:t>
            </a:r>
            <a:r>
              <a:rPr lang="en-US" altLang="zh-CN" sz="2000"/>
              <a:t>");//main</a:t>
            </a:r>
            <a:r>
              <a:rPr lang="zh-CN" altLang="en-US" sz="2000"/>
              <a:t>主线程开始运行</a:t>
            </a:r>
          </a:p>
          <a:p>
            <a:pPr>
              <a:defRPr/>
            </a:pPr>
            <a:r>
              <a:rPr lang="zh-CN" altLang="en-US" sz="2000"/>
              <a:t>    	</a:t>
            </a:r>
            <a:r>
              <a:rPr lang="en-US" altLang="zh-CN" sz="2000"/>
              <a:t>TestJoin t= new TestJoin(); </a:t>
            </a:r>
          </a:p>
          <a:p>
            <a:pPr>
              <a:defRPr/>
            </a:pPr>
            <a:r>
              <a:rPr lang="en-US" altLang="zh-CN" sz="2000"/>
              <a:t>    	t.setName("</a:t>
            </a:r>
            <a:r>
              <a:rPr lang="zh-CN" altLang="en-US" sz="2000"/>
              <a:t>线程</a:t>
            </a:r>
            <a:r>
              <a:rPr lang="en-US" altLang="zh-CN" sz="2000"/>
              <a:t>1");//</a:t>
            </a:r>
            <a:r>
              <a:rPr lang="zh-CN" altLang="en-US" sz="2000"/>
              <a:t>给线程命名</a:t>
            </a:r>
          </a:p>
          <a:p>
            <a:pPr>
              <a:defRPr/>
            </a:pPr>
            <a:r>
              <a:rPr lang="zh-CN" altLang="en-US" sz="2000"/>
              <a:t> 	</a:t>
            </a:r>
            <a:r>
              <a:rPr lang="en-US" altLang="zh-CN" sz="2000"/>
              <a:t>try {   </a:t>
            </a:r>
          </a:p>
          <a:p>
            <a:pPr>
              <a:defRPr/>
            </a:pPr>
            <a:r>
              <a:rPr lang="en-US" altLang="zh-CN" sz="2000"/>
              <a:t>            	long start=System.nanoTime(); </a:t>
            </a:r>
          </a:p>
          <a:p>
            <a:pPr>
              <a:defRPr/>
            </a:pPr>
            <a:r>
              <a:rPr lang="en-US" altLang="zh-CN" sz="2000"/>
              <a:t>            	t.start();</a:t>
            </a:r>
          </a:p>
          <a:p>
            <a:pPr>
              <a:defRPr/>
            </a:pPr>
            <a:r>
              <a:rPr lang="en-US" altLang="zh-CN" sz="2000"/>
              <a:t>            	t.join();//</a:t>
            </a:r>
            <a:r>
              <a:rPr lang="zh-CN" altLang="en-US" sz="2000"/>
              <a:t>等待</a:t>
            </a:r>
            <a:r>
              <a:rPr lang="en-US" altLang="zh-CN" sz="2000"/>
              <a:t>t</a:t>
            </a:r>
            <a:r>
              <a:rPr lang="zh-CN" altLang="en-US" sz="2000"/>
              <a:t>线程运行结束   </a:t>
            </a:r>
          </a:p>
          <a:p>
            <a:pPr>
              <a:defRPr/>
            </a:pPr>
            <a:r>
              <a:rPr lang="zh-CN" altLang="en-US" sz="2000"/>
              <a:t>            	</a:t>
            </a:r>
            <a:r>
              <a:rPr lang="en-US" altLang="zh-CN" sz="2000"/>
              <a:t>//</a:t>
            </a:r>
            <a:r>
              <a:rPr lang="zh-CN" altLang="en-US" sz="2000"/>
              <a:t>计算</a:t>
            </a:r>
            <a:r>
              <a:rPr lang="en-US" altLang="zh-CN" sz="2000"/>
              <a:t>t</a:t>
            </a:r>
            <a:r>
              <a:rPr lang="zh-CN" altLang="en-US" sz="2000"/>
              <a:t>线程运行了多少时间</a:t>
            </a:r>
          </a:p>
          <a:p>
            <a:pPr>
              <a:defRPr/>
            </a:pPr>
            <a:r>
              <a:rPr lang="zh-CN" altLang="en-US" sz="2000"/>
              <a:t>            	</a:t>
            </a:r>
            <a:r>
              <a:rPr lang="en-US" altLang="zh-CN" sz="2000"/>
              <a:t>long end=System.nanoTime();</a:t>
            </a:r>
            <a:endParaRPr lang="zh-CN" altLang="en-US" sz="200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r>
              <a:rPr lang="en-US" altLang="zh-CN">
                <a:effectLst/>
              </a:rPr>
              <a:t>10.2</a:t>
            </a:r>
            <a:r>
              <a:rPr lang="zh-CN" altLang="en-US">
                <a:effectLst/>
              </a:rPr>
              <a:t>、编写线程程序</a:t>
            </a:r>
          </a:p>
        </p:txBody>
      </p:sp>
      <p:sp>
        <p:nvSpPr>
          <p:cNvPr id="39939" name="Rectangle 3"/>
          <p:cNvSpPr>
            <a:spLocks noGrp="1" noChangeArrowheads="1"/>
          </p:cNvSpPr>
          <p:nvPr>
            <p:ph type="body" idx="1"/>
          </p:nvPr>
        </p:nvSpPr>
        <p:spPr>
          <a:xfrm>
            <a:off x="490538" y="922338"/>
            <a:ext cx="8134350" cy="577850"/>
          </a:xfrm>
        </p:spPr>
        <p:txBody>
          <a:bodyPr/>
          <a:lstStyle/>
          <a:p>
            <a:pPr>
              <a:defRPr/>
            </a:pPr>
            <a:r>
              <a:rPr lang="en-US" altLang="zh-CN" b="1"/>
              <a:t>4)</a:t>
            </a:r>
            <a:r>
              <a:rPr lang="zh-CN" altLang="en-US" b="1"/>
              <a:t>线程等待</a:t>
            </a:r>
            <a:r>
              <a:rPr lang="en-US" altLang="zh-CN" b="1"/>
              <a:t>join()</a:t>
            </a:r>
            <a:r>
              <a:rPr lang="en-US" altLang="zh-CN"/>
              <a:t> </a:t>
            </a:r>
            <a:endParaRPr lang="en-US" altLang="zh-CN" sz="2000"/>
          </a:p>
          <a:p>
            <a:pPr>
              <a:defRPr/>
            </a:pPr>
            <a:endParaRPr lang="zh-CN" altLang="en-US">
              <a:ea typeface="楷体_GB2312" pitchFamily="49" charset="-122"/>
            </a:endParaRPr>
          </a:p>
          <a:p>
            <a:pPr>
              <a:defRPr/>
            </a:pPr>
            <a:endParaRPr lang="zh-CN" altLang="en-US" sz="2000"/>
          </a:p>
        </p:txBody>
      </p:sp>
      <p:sp>
        <p:nvSpPr>
          <p:cNvPr id="39940" name="Text Box 4"/>
          <p:cNvSpPr txBox="1">
            <a:spLocks noChangeArrowheads="1"/>
          </p:cNvSpPr>
          <p:nvPr/>
        </p:nvSpPr>
        <p:spPr bwMode="auto">
          <a:xfrm>
            <a:off x="425450" y="1490663"/>
            <a:ext cx="8528050" cy="2647950"/>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a:t>	System.out.println("</a:t>
            </a:r>
            <a:r>
              <a:rPr lang="zh-CN" altLang="en-US"/>
              <a:t>耗时</a:t>
            </a:r>
            <a:r>
              <a:rPr lang="en-US" altLang="zh-CN"/>
              <a:t>"+(end-start)/1000000+"</a:t>
            </a:r>
            <a:r>
              <a:rPr lang="zh-CN" altLang="en-US"/>
              <a:t>毫秒</a:t>
            </a:r>
            <a:r>
              <a:rPr lang="en-US" altLang="zh-CN"/>
              <a:t>");   </a:t>
            </a:r>
          </a:p>
          <a:p>
            <a:pPr>
              <a:defRPr/>
            </a:pPr>
            <a:r>
              <a:rPr lang="en-US" altLang="zh-CN"/>
              <a:t>        }  catch (Exception e) {   </a:t>
            </a:r>
          </a:p>
          <a:p>
            <a:pPr>
              <a:defRPr/>
            </a:pPr>
            <a:r>
              <a:rPr lang="en-US" altLang="zh-CN"/>
              <a:t>            e.printStackTrace(); </a:t>
            </a:r>
          </a:p>
          <a:p>
            <a:pPr>
              <a:defRPr/>
            </a:pPr>
            <a:r>
              <a:rPr lang="en-US" altLang="zh-CN"/>
              <a:t>        }  </a:t>
            </a:r>
          </a:p>
          <a:p>
            <a:pPr>
              <a:defRPr/>
            </a:pPr>
            <a:r>
              <a:rPr lang="en-US" altLang="zh-CN"/>
              <a:t>        System.out.println("</a:t>
            </a:r>
            <a:r>
              <a:rPr lang="zh-CN" altLang="en-US"/>
              <a:t>主线程运行结束</a:t>
            </a:r>
            <a:r>
              <a:rPr lang="en-US" altLang="zh-CN"/>
              <a:t>");//</a:t>
            </a:r>
            <a:r>
              <a:rPr lang="zh-CN" altLang="en-US"/>
              <a:t>主线程运行结束</a:t>
            </a:r>
          </a:p>
          <a:p>
            <a:pPr>
              <a:defRPr/>
            </a:pPr>
            <a:r>
              <a:rPr lang="zh-CN" altLang="en-US"/>
              <a:t>    </a:t>
            </a:r>
            <a:r>
              <a:rPr lang="en-US" altLang="zh-CN"/>
              <a:t>}  </a:t>
            </a:r>
          </a:p>
          <a:p>
            <a:pPr>
              <a:defRPr/>
            </a:pPr>
            <a:r>
              <a:rPr lang="en-US" altLang="zh-CN"/>
              <a:t>}</a:t>
            </a:r>
            <a:endParaRPr lang="zh-CN" altLang="en-US"/>
          </a:p>
        </p:txBody>
      </p:sp>
      <p:pic>
        <p:nvPicPr>
          <p:cNvPr id="194565" name="Picture 5"/>
          <p:cNvPicPr>
            <a:picLocks noChangeAspect="1" noChangeArrowheads="1"/>
          </p:cNvPicPr>
          <p:nvPr/>
        </p:nvPicPr>
        <p:blipFill>
          <a:blip r:embed="rId2"/>
          <a:srcRect/>
          <a:stretch>
            <a:fillRect/>
          </a:stretch>
        </p:blipFill>
        <p:spPr bwMode="auto">
          <a:xfrm>
            <a:off x="4005263" y="3568700"/>
            <a:ext cx="3513137" cy="2868613"/>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12813" y="122238"/>
            <a:ext cx="2609850" cy="457200"/>
          </a:xfrm>
        </p:spPr>
        <p:txBody>
          <a:bodyPr/>
          <a:lstStyle/>
          <a:p>
            <a:pPr>
              <a:defRPr/>
            </a:pPr>
            <a:r>
              <a:rPr lang="zh-CN" altLang="en-US"/>
              <a:t>小节安排</a:t>
            </a:r>
          </a:p>
        </p:txBody>
      </p:sp>
      <p:sp>
        <p:nvSpPr>
          <p:cNvPr id="40963" name="Rectangle 116"/>
          <p:cNvSpPr>
            <a:spLocks noChangeArrowheads="1"/>
          </p:cNvSpPr>
          <p:nvPr/>
        </p:nvSpPr>
        <p:spPr bwMode="auto">
          <a:xfrm>
            <a:off x="2763838" y="28543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0964" name="Text Box 119"/>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flatTx/>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defRPr/>
            </a:pPr>
            <a:r>
              <a:rPr lang="zh-CN" altLang="en-US" sz="2000" b="1"/>
              <a:t>多线程</a:t>
            </a:r>
            <a:endParaRPr kumimoji="0" lang="zh-CN" altLang="en-US" sz="2200" b="1">
              <a:solidFill>
                <a:schemeClr val="tx2"/>
              </a:solidFill>
              <a:latin typeface="楷体_GB2312" pitchFamily="49" charset="-122"/>
              <a:ea typeface="楷体_GB2312" pitchFamily="49" charset="-122"/>
            </a:endParaRPr>
          </a:p>
        </p:txBody>
      </p:sp>
      <p:sp>
        <p:nvSpPr>
          <p:cNvPr id="40965" name="Rectangle 121"/>
          <p:cNvSpPr>
            <a:spLocks noChangeArrowheads="1"/>
          </p:cNvSpPr>
          <p:nvPr/>
        </p:nvSpPr>
        <p:spPr bwMode="auto">
          <a:xfrm>
            <a:off x="2765425" y="13509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0966" name="Text Box 124"/>
          <p:cNvSpPr txBox="1">
            <a:spLocks noChangeArrowheads="1"/>
          </p:cNvSpPr>
          <p:nvPr/>
        </p:nvSpPr>
        <p:spPr bwMode="auto">
          <a:xfrm>
            <a:off x="3222625" y="1198563"/>
            <a:ext cx="3119438"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a:t>
            </a:r>
            <a:r>
              <a:rPr lang="zh-CN" altLang="en-US" sz="1600" b="1"/>
              <a:t>、线程简介</a:t>
            </a:r>
          </a:p>
        </p:txBody>
      </p:sp>
      <p:sp>
        <p:nvSpPr>
          <p:cNvPr id="40967" name="Text Box 129"/>
          <p:cNvSpPr txBox="1">
            <a:spLocks noChangeArrowheads="1"/>
          </p:cNvSpPr>
          <p:nvPr/>
        </p:nvSpPr>
        <p:spPr bwMode="auto">
          <a:xfrm>
            <a:off x="3221038" y="270192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a:t>
            </a:r>
            <a:r>
              <a:rPr lang="zh-CN" altLang="en-US" sz="1600" b="1"/>
              <a:t>、编写线程程序</a:t>
            </a:r>
          </a:p>
          <a:p>
            <a:pPr algn="just" eaLnBrk="0" hangingPunct="0">
              <a:defRPr/>
            </a:pPr>
            <a:endParaRPr lang="zh-CN" altLang="en-US" sz="1600" b="1"/>
          </a:p>
        </p:txBody>
      </p:sp>
      <p:sp>
        <p:nvSpPr>
          <p:cNvPr id="40968" name="Rectangle 136"/>
          <p:cNvSpPr>
            <a:spLocks noChangeArrowheads="1"/>
          </p:cNvSpPr>
          <p:nvPr/>
        </p:nvSpPr>
        <p:spPr bwMode="auto">
          <a:xfrm>
            <a:off x="1814513" y="3313113"/>
            <a:ext cx="914400" cy="152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40969" name="Rectangle 138"/>
          <p:cNvSpPr>
            <a:spLocks noChangeArrowheads="1"/>
          </p:cNvSpPr>
          <p:nvPr/>
        </p:nvSpPr>
        <p:spPr bwMode="auto">
          <a:xfrm>
            <a:off x="2751138" y="51482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0970" name="Text Box 139"/>
          <p:cNvSpPr txBox="1">
            <a:spLocks noChangeArrowheads="1"/>
          </p:cNvSpPr>
          <p:nvPr/>
        </p:nvSpPr>
        <p:spPr bwMode="auto">
          <a:xfrm>
            <a:off x="3208338" y="4995863"/>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10.3</a:t>
            </a:r>
            <a:r>
              <a:rPr lang="zh-CN" altLang="en-US" sz="1600" b="1"/>
              <a:t>、线程互斥与同步</a:t>
            </a:r>
          </a:p>
        </p:txBody>
      </p:sp>
      <p:sp>
        <p:nvSpPr>
          <p:cNvPr id="40971" name="Rectangle 123"/>
          <p:cNvSpPr>
            <a:spLocks noChangeArrowheads="1"/>
          </p:cNvSpPr>
          <p:nvPr/>
        </p:nvSpPr>
        <p:spPr bwMode="auto">
          <a:xfrm>
            <a:off x="2679700" y="1027113"/>
            <a:ext cx="76200" cy="5105400"/>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40972" name="AutoShape 151"/>
          <p:cNvSpPr>
            <a:spLocks noChangeArrowheads="1"/>
          </p:cNvSpPr>
          <p:nvPr/>
        </p:nvSpPr>
        <p:spPr bwMode="auto">
          <a:xfrm>
            <a:off x="7778750" y="5091113"/>
            <a:ext cx="546100" cy="330200"/>
          </a:xfrm>
          <a:prstGeom prst="leftArrow">
            <a:avLst>
              <a:gd name="adj1" fmla="val 50000"/>
              <a:gd name="adj2" fmla="val 4134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40973" name="Rectangle 116"/>
          <p:cNvSpPr>
            <a:spLocks noChangeArrowheads="1"/>
          </p:cNvSpPr>
          <p:nvPr/>
        </p:nvSpPr>
        <p:spPr bwMode="auto">
          <a:xfrm>
            <a:off x="2763838" y="57054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0974" name="Text Box 129"/>
          <p:cNvSpPr txBox="1">
            <a:spLocks noChangeArrowheads="1"/>
          </p:cNvSpPr>
          <p:nvPr/>
        </p:nvSpPr>
        <p:spPr bwMode="auto">
          <a:xfrm>
            <a:off x="3221038" y="55530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10.4</a:t>
            </a:r>
            <a:r>
              <a:rPr lang="zh-CN" altLang="en-US" sz="1600" b="1"/>
              <a:t>、后台线程</a:t>
            </a:r>
          </a:p>
          <a:p>
            <a:pPr algn="just" eaLnBrk="0" hangingPunct="0">
              <a:defRPr/>
            </a:pPr>
            <a:endParaRPr lang="zh-CN" altLang="en-US" sz="1600" b="1"/>
          </a:p>
        </p:txBody>
      </p:sp>
      <p:sp>
        <p:nvSpPr>
          <p:cNvPr id="40975" name="Rectangle 121"/>
          <p:cNvSpPr>
            <a:spLocks noChangeArrowheads="1"/>
          </p:cNvSpPr>
          <p:nvPr/>
        </p:nvSpPr>
        <p:spPr bwMode="auto">
          <a:xfrm rot="5400000">
            <a:off x="3048794" y="2028031"/>
            <a:ext cx="974725" cy="42863"/>
          </a:xfrm>
          <a:prstGeom prst="rect">
            <a:avLst/>
          </a:prstGeom>
          <a:solidFill>
            <a:srgbClr val="FFCC99"/>
          </a:solidFill>
          <a:ln w="9525">
            <a:solidFill>
              <a:srgbClr val="CC6600"/>
            </a:solidFill>
            <a:miter lim="800000"/>
            <a:headEnd/>
            <a:tailEnd/>
          </a:ln>
        </p:spPr>
        <p:txBody>
          <a:bodyPr rot="10800000" vert="eaVert"/>
          <a:lstStyle/>
          <a:p>
            <a:endParaRPr lang="zh-CN" altLang="en-US"/>
          </a:p>
        </p:txBody>
      </p:sp>
      <p:sp>
        <p:nvSpPr>
          <p:cNvPr id="40976" name="Rectangle 138"/>
          <p:cNvSpPr>
            <a:spLocks noChangeArrowheads="1"/>
          </p:cNvSpPr>
          <p:nvPr/>
        </p:nvSpPr>
        <p:spPr bwMode="auto">
          <a:xfrm>
            <a:off x="3567113" y="181451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0977" name="Text Box 139"/>
          <p:cNvSpPr txBox="1">
            <a:spLocks noChangeArrowheads="1"/>
          </p:cNvSpPr>
          <p:nvPr/>
        </p:nvSpPr>
        <p:spPr bwMode="auto">
          <a:xfrm>
            <a:off x="4024313" y="1662113"/>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10.1.1</a:t>
            </a:r>
            <a:r>
              <a:rPr lang="zh-CN" altLang="en-US" sz="1600" b="1"/>
              <a:t>、进程与线程</a:t>
            </a:r>
            <a:endParaRPr lang="en-US" altLang="zh-CN" sz="1600" b="1"/>
          </a:p>
        </p:txBody>
      </p:sp>
      <p:sp>
        <p:nvSpPr>
          <p:cNvPr id="40978" name="Rectangle 116"/>
          <p:cNvSpPr>
            <a:spLocks noChangeArrowheads="1"/>
          </p:cNvSpPr>
          <p:nvPr/>
        </p:nvSpPr>
        <p:spPr bwMode="auto">
          <a:xfrm>
            <a:off x="3579813" y="23717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0979" name="Text Box 129"/>
          <p:cNvSpPr txBox="1">
            <a:spLocks noChangeArrowheads="1"/>
          </p:cNvSpPr>
          <p:nvPr/>
        </p:nvSpPr>
        <p:spPr bwMode="auto">
          <a:xfrm>
            <a:off x="4037013" y="221932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10.1.2</a:t>
            </a:r>
            <a:r>
              <a:rPr lang="zh-CN" altLang="en-US" sz="1600" b="1"/>
              <a:t>、线程生命周期</a:t>
            </a:r>
          </a:p>
          <a:p>
            <a:pPr algn="just" eaLnBrk="0" hangingPunct="0">
              <a:defRPr/>
            </a:pPr>
            <a:endParaRPr lang="zh-CN" altLang="en-US" sz="1600" b="1"/>
          </a:p>
        </p:txBody>
      </p:sp>
      <p:sp>
        <p:nvSpPr>
          <p:cNvPr id="40980" name="Rectangle 121"/>
          <p:cNvSpPr>
            <a:spLocks noChangeArrowheads="1"/>
          </p:cNvSpPr>
          <p:nvPr/>
        </p:nvSpPr>
        <p:spPr bwMode="auto">
          <a:xfrm rot="5400000">
            <a:off x="2735263" y="3868738"/>
            <a:ext cx="1624012" cy="42862"/>
          </a:xfrm>
          <a:prstGeom prst="rect">
            <a:avLst/>
          </a:prstGeom>
          <a:solidFill>
            <a:srgbClr val="FFCC99"/>
          </a:solidFill>
          <a:ln w="9525">
            <a:solidFill>
              <a:srgbClr val="CC6600"/>
            </a:solidFill>
            <a:miter lim="800000"/>
            <a:headEnd/>
            <a:tailEnd/>
          </a:ln>
        </p:spPr>
        <p:txBody>
          <a:bodyPr rot="10800000" vert="eaVert"/>
          <a:lstStyle/>
          <a:p>
            <a:endParaRPr lang="zh-CN" altLang="en-US"/>
          </a:p>
        </p:txBody>
      </p:sp>
      <p:sp>
        <p:nvSpPr>
          <p:cNvPr id="40981" name="Rectangle 138"/>
          <p:cNvSpPr>
            <a:spLocks noChangeArrowheads="1"/>
          </p:cNvSpPr>
          <p:nvPr/>
        </p:nvSpPr>
        <p:spPr bwMode="auto">
          <a:xfrm>
            <a:off x="3578225" y="33305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0982" name="Text Box 139"/>
          <p:cNvSpPr txBox="1">
            <a:spLocks noChangeArrowheads="1"/>
          </p:cNvSpPr>
          <p:nvPr/>
        </p:nvSpPr>
        <p:spPr bwMode="auto">
          <a:xfrm>
            <a:off x="4035425" y="31781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10.2.1</a:t>
            </a:r>
            <a:r>
              <a:rPr lang="zh-CN" altLang="en-US" sz="1600" b="1"/>
              <a:t>、继承</a:t>
            </a:r>
            <a:r>
              <a:rPr lang="en-US" altLang="zh-CN" sz="1600" b="1"/>
              <a:t>Thread</a:t>
            </a:r>
            <a:r>
              <a:rPr lang="zh-CN" altLang="en-US" sz="1600" b="1"/>
              <a:t>类</a:t>
            </a:r>
          </a:p>
        </p:txBody>
      </p:sp>
      <p:sp>
        <p:nvSpPr>
          <p:cNvPr id="40983" name="Rectangle 116"/>
          <p:cNvSpPr>
            <a:spLocks noChangeArrowheads="1"/>
          </p:cNvSpPr>
          <p:nvPr/>
        </p:nvSpPr>
        <p:spPr bwMode="auto">
          <a:xfrm>
            <a:off x="3590925" y="3836988"/>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0984" name="Text Box 129"/>
          <p:cNvSpPr txBox="1">
            <a:spLocks noChangeArrowheads="1"/>
          </p:cNvSpPr>
          <p:nvPr/>
        </p:nvSpPr>
        <p:spPr bwMode="auto">
          <a:xfrm>
            <a:off x="4048125" y="36845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10.2.2</a:t>
            </a:r>
            <a:r>
              <a:rPr lang="zh-CN" altLang="en-US" sz="1600" b="1"/>
              <a:t>、实现</a:t>
            </a:r>
            <a:r>
              <a:rPr lang="en-US" altLang="zh-CN" sz="1600" b="1"/>
              <a:t>Runable</a:t>
            </a:r>
            <a:r>
              <a:rPr lang="zh-CN" altLang="en-US" sz="1600" b="1"/>
              <a:t>接口</a:t>
            </a:r>
          </a:p>
          <a:p>
            <a:pPr algn="just" eaLnBrk="0" hangingPunct="0">
              <a:defRPr/>
            </a:pPr>
            <a:endParaRPr lang="zh-CN" altLang="en-US" sz="1600" b="1"/>
          </a:p>
        </p:txBody>
      </p:sp>
      <p:sp>
        <p:nvSpPr>
          <p:cNvPr id="40985" name="Rectangle 116"/>
          <p:cNvSpPr>
            <a:spLocks noChangeArrowheads="1"/>
          </p:cNvSpPr>
          <p:nvPr/>
        </p:nvSpPr>
        <p:spPr bwMode="auto">
          <a:xfrm>
            <a:off x="3579813" y="43338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40986" name="Text Box 129"/>
          <p:cNvSpPr txBox="1">
            <a:spLocks noChangeArrowheads="1"/>
          </p:cNvSpPr>
          <p:nvPr/>
        </p:nvSpPr>
        <p:spPr bwMode="auto">
          <a:xfrm>
            <a:off x="4037013" y="41814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10.2.3</a:t>
            </a:r>
            <a:r>
              <a:rPr lang="zh-CN" altLang="en-US" sz="1600" b="1"/>
              <a:t>、线程基本控制方法</a:t>
            </a:r>
          </a:p>
          <a:p>
            <a:pPr algn="just" eaLnBrk="0" hangingPunct="0">
              <a:defRPr/>
            </a:pPr>
            <a:endParaRPr lang="zh-CN" altLang="en-US"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en-US" altLang="zh-CN">
                <a:effectLst/>
              </a:rPr>
              <a:t>10.1</a:t>
            </a:r>
            <a:r>
              <a:rPr lang="zh-CN" altLang="en-US">
                <a:effectLst/>
              </a:rPr>
              <a:t>、线程简介 </a:t>
            </a:r>
          </a:p>
        </p:txBody>
      </p:sp>
      <p:sp>
        <p:nvSpPr>
          <p:cNvPr id="5123" name="Text Box 5"/>
          <p:cNvSpPr txBox="1">
            <a:spLocks noChangeArrowheads="1"/>
          </p:cNvSpPr>
          <p:nvPr/>
        </p:nvSpPr>
        <p:spPr bwMode="auto">
          <a:xfrm>
            <a:off x="652463" y="1033463"/>
            <a:ext cx="7897812"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34988" indent="-534988">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defRPr/>
            </a:pPr>
            <a:r>
              <a:rPr lang="en-US" altLang="zh-CN" b="1"/>
              <a:t>10.1.1 </a:t>
            </a:r>
            <a:r>
              <a:rPr lang="zh-CN" altLang="en-US" b="1"/>
              <a:t>进程与线程</a:t>
            </a:r>
            <a:r>
              <a:rPr lang="zh-CN" altLang="en-US"/>
              <a:t>    </a:t>
            </a:r>
          </a:p>
          <a:p>
            <a:pPr algn="just">
              <a:defRPr/>
            </a:pPr>
            <a:r>
              <a:rPr lang="zh-CN" altLang="en-US"/>
              <a:t>   </a:t>
            </a:r>
          </a:p>
          <a:p>
            <a:pPr>
              <a:buClr>
                <a:srgbClr val="00FF00"/>
              </a:buClr>
              <a:buFont typeface="Wingdings" pitchFamily="2" charset="2"/>
              <a:buChar char="v"/>
              <a:defRPr/>
            </a:pPr>
            <a:r>
              <a:rPr lang="zh-CN" altLang="en-US"/>
              <a:t>程序是计算机指令的集合，而进程就是一个运行中的程序，它指的是从代码加载、执行到执行结束这样一个完整的过程。每个进程都是占用不同的内存空间。</a:t>
            </a:r>
          </a:p>
          <a:p>
            <a:pPr>
              <a:buClr>
                <a:srgbClr val="00FF00"/>
              </a:buClr>
              <a:buFont typeface="Wingdings" pitchFamily="2" charset="2"/>
              <a:buChar char="v"/>
              <a:defRPr/>
            </a:pPr>
            <a:endParaRPr lang="zh-CN" altLang="en-US"/>
          </a:p>
          <a:p>
            <a:pPr>
              <a:buClr>
                <a:srgbClr val="00FF00"/>
              </a:buClr>
              <a:buFont typeface="Wingdings" pitchFamily="2" charset="2"/>
              <a:buChar char="v"/>
              <a:defRPr/>
            </a:pPr>
            <a:r>
              <a:rPr lang="zh-CN" altLang="en-US"/>
              <a:t>而线程（</a:t>
            </a:r>
            <a:r>
              <a:rPr lang="en-US" altLang="zh-CN"/>
              <a:t>Thread</a:t>
            </a:r>
            <a:r>
              <a:rPr lang="zh-CN" altLang="en-US"/>
              <a:t>）则是进程中某个单一顺序的控制流，也被称为轻量进程，它被操作系统调度，并在处理器或内核上运行。</a:t>
            </a:r>
          </a:p>
          <a:p>
            <a:pPr>
              <a:buClr>
                <a:srgbClr val="00FF00"/>
              </a:buClr>
              <a:buFont typeface="Wingdings" pitchFamily="2" charset="2"/>
              <a:buChar char="v"/>
              <a:defRPr/>
            </a:pPr>
            <a:endParaRPr lang="zh-CN" altLang="en-US"/>
          </a:p>
          <a:p>
            <a:pPr>
              <a:buClr>
                <a:srgbClr val="00FF00"/>
              </a:buClr>
              <a:buFont typeface="Wingdings" pitchFamily="2" charset="2"/>
              <a:buChar char="v"/>
              <a:defRPr/>
            </a:pPr>
            <a:r>
              <a:rPr lang="zh-CN" altLang="en-US"/>
              <a:t>一个进程都有一个主线程</a:t>
            </a:r>
            <a:r>
              <a:rPr lang="en-US" altLang="zh-CN"/>
              <a:t>(primary thread)</a:t>
            </a:r>
            <a:r>
              <a:rPr lang="zh-CN" altLang="en-US"/>
              <a:t>，一个进程也可以由多个线程组成，每条线程并行执行不同的任务，这多个线程共享同一个内存空间。 </a:t>
            </a:r>
            <a:endParaRPr lang="en-US" altLang="zh-CN"/>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r>
              <a:rPr lang="en-US" altLang="zh-CN">
                <a:effectLst/>
              </a:rPr>
              <a:t>10.3</a:t>
            </a:r>
            <a:r>
              <a:rPr lang="zh-CN" altLang="en-US">
                <a:effectLst/>
              </a:rPr>
              <a:t>、线程互斥与同步 </a:t>
            </a:r>
          </a:p>
        </p:txBody>
      </p:sp>
      <p:sp>
        <p:nvSpPr>
          <p:cNvPr id="41987" name="Text Box 6"/>
          <p:cNvSpPr txBox="1">
            <a:spLocks noChangeArrowheads="1"/>
          </p:cNvSpPr>
          <p:nvPr/>
        </p:nvSpPr>
        <p:spPr bwMode="auto">
          <a:xfrm>
            <a:off x="349250" y="962025"/>
            <a:ext cx="846931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46088" indent="-446088">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buClr>
                <a:srgbClr val="00FF00"/>
              </a:buClr>
              <a:buFont typeface="Wingdings" pitchFamily="2" charset="2"/>
              <a:buChar char="v"/>
              <a:defRPr/>
            </a:pPr>
            <a:r>
              <a:rPr lang="zh-CN" altLang="en-US"/>
              <a:t>假设</a:t>
            </a:r>
            <a:r>
              <a:rPr lang="en-US" altLang="zh-CN"/>
              <a:t>A</a:t>
            </a:r>
            <a:r>
              <a:rPr lang="zh-CN" altLang="en-US"/>
              <a:t>、</a:t>
            </a:r>
            <a:r>
              <a:rPr lang="en-US" altLang="zh-CN"/>
              <a:t>B</a:t>
            </a:r>
            <a:r>
              <a:rPr lang="zh-CN" altLang="en-US"/>
              <a:t>共用一台打印机，打印数据。首先</a:t>
            </a:r>
            <a:r>
              <a:rPr lang="en-US" altLang="zh-CN"/>
              <a:t>A</a:t>
            </a:r>
            <a:r>
              <a:rPr lang="zh-CN" altLang="en-US"/>
              <a:t>获得使用权限，执行打印任务。在此期间，其他线程也可能获取使用权限而开始运行，这时</a:t>
            </a:r>
            <a:r>
              <a:rPr lang="en-US" altLang="zh-CN"/>
              <a:t>A</a:t>
            </a:r>
            <a:r>
              <a:rPr lang="zh-CN" altLang="en-US"/>
              <a:t>就开始等待。假设</a:t>
            </a:r>
            <a:r>
              <a:rPr lang="en-US" altLang="zh-CN"/>
              <a:t>B</a:t>
            </a:r>
            <a:r>
              <a:rPr lang="zh-CN" altLang="en-US"/>
              <a:t>取得使用权，开始打印，同样使用权也会被出让给</a:t>
            </a:r>
            <a:r>
              <a:rPr lang="en-US" altLang="zh-CN"/>
              <a:t>A</a:t>
            </a:r>
            <a:r>
              <a:rPr lang="zh-CN" altLang="en-US"/>
              <a:t>，于是</a:t>
            </a:r>
            <a:r>
              <a:rPr lang="en-US" altLang="zh-CN"/>
              <a:t>A</a:t>
            </a:r>
            <a:r>
              <a:rPr lang="zh-CN" altLang="en-US"/>
              <a:t>又开始打印。那么打印结果就会一团糟。</a:t>
            </a:r>
          </a:p>
          <a:p>
            <a:pPr>
              <a:buClr>
                <a:srgbClr val="00FF00"/>
              </a:buClr>
              <a:buFont typeface="Wingdings" pitchFamily="2" charset="2"/>
              <a:buChar char="v"/>
              <a:defRPr/>
            </a:pPr>
            <a:r>
              <a:rPr lang="zh-CN" altLang="en-US"/>
              <a:t>反之，</a:t>
            </a:r>
            <a:r>
              <a:rPr lang="en-US" altLang="zh-CN"/>
              <a:t>A</a:t>
            </a:r>
            <a:r>
              <a:rPr lang="zh-CN" altLang="en-US"/>
              <a:t>和</a:t>
            </a:r>
            <a:r>
              <a:rPr lang="en-US" altLang="zh-CN"/>
              <a:t>B</a:t>
            </a:r>
            <a:r>
              <a:rPr lang="zh-CN" altLang="en-US"/>
              <a:t>不是交替使用打印机，而是</a:t>
            </a:r>
            <a:r>
              <a:rPr lang="en-US" altLang="zh-CN"/>
              <a:t>A</a:t>
            </a:r>
            <a:r>
              <a:rPr lang="zh-CN" altLang="en-US"/>
              <a:t>先完全打印完自身数据后，</a:t>
            </a:r>
            <a:r>
              <a:rPr lang="en-US" altLang="zh-CN"/>
              <a:t>B</a:t>
            </a:r>
            <a:r>
              <a:rPr lang="zh-CN" altLang="en-US"/>
              <a:t>再开始执行，就不会出现混乱的情况了。</a:t>
            </a:r>
          </a:p>
          <a:p>
            <a:pPr>
              <a:buClr>
                <a:srgbClr val="00FF00"/>
              </a:buClr>
              <a:buFont typeface="Wingdings" pitchFamily="2" charset="2"/>
              <a:buChar char="v"/>
              <a:defRPr/>
            </a:pPr>
            <a:r>
              <a:rPr lang="zh-CN" altLang="en-US"/>
              <a:t>首先，</a:t>
            </a:r>
            <a:r>
              <a:rPr lang="en-US" altLang="zh-CN"/>
              <a:t>A</a:t>
            </a:r>
            <a:r>
              <a:rPr lang="zh-CN" altLang="en-US"/>
              <a:t>获得打印机使用权，开始打印，在此期间，及时运行权让给了</a:t>
            </a:r>
            <a:r>
              <a:rPr lang="en-US" altLang="zh-CN"/>
              <a:t>B</a:t>
            </a:r>
            <a:r>
              <a:rPr lang="zh-CN" altLang="en-US"/>
              <a:t>，由于</a:t>
            </a:r>
            <a:r>
              <a:rPr lang="en-US" altLang="zh-CN"/>
              <a:t>B</a:t>
            </a:r>
            <a:r>
              <a:rPr lang="zh-CN" altLang="en-US"/>
              <a:t>不具有打印机使用权，所以它仍处于等待状态。只有</a:t>
            </a:r>
            <a:r>
              <a:rPr lang="en-US" altLang="zh-CN"/>
              <a:t>A</a:t>
            </a:r>
            <a:r>
              <a:rPr lang="zh-CN" altLang="en-US"/>
              <a:t>打印完毕，让出使用权给</a:t>
            </a:r>
            <a:r>
              <a:rPr lang="en-US" altLang="zh-CN"/>
              <a:t>B</a:t>
            </a:r>
            <a:r>
              <a:rPr lang="zh-CN" altLang="en-US"/>
              <a:t>，</a:t>
            </a:r>
            <a:r>
              <a:rPr lang="en-US" altLang="zh-CN"/>
              <a:t>B</a:t>
            </a:r>
            <a:r>
              <a:rPr lang="zh-CN" altLang="en-US"/>
              <a:t>才开始打印。</a:t>
            </a:r>
          </a:p>
          <a:p>
            <a:pPr>
              <a:buClr>
                <a:srgbClr val="00FF00"/>
              </a:buClr>
              <a:buFont typeface="Wingdings" pitchFamily="2" charset="2"/>
              <a:buChar char="v"/>
              <a:defRPr/>
            </a:pPr>
            <a:r>
              <a:rPr lang="zh-CN" altLang="en-US"/>
              <a:t>像这样，只用获得共享资权限的线程才能执行某种任务的情况，我们称之为线程的同步化。</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r>
              <a:rPr lang="en-US" altLang="zh-CN">
                <a:effectLst/>
              </a:rPr>
              <a:t>10.3</a:t>
            </a:r>
            <a:r>
              <a:rPr lang="zh-CN" altLang="en-US">
                <a:effectLst/>
              </a:rPr>
              <a:t>、线程互斥与同步 </a:t>
            </a:r>
          </a:p>
        </p:txBody>
      </p:sp>
      <p:sp>
        <p:nvSpPr>
          <p:cNvPr id="43011" name="Text Box 3"/>
          <p:cNvSpPr txBox="1">
            <a:spLocks noChangeArrowheads="1"/>
          </p:cNvSpPr>
          <p:nvPr/>
        </p:nvSpPr>
        <p:spPr bwMode="auto">
          <a:xfrm>
            <a:off x="349250" y="962025"/>
            <a:ext cx="8469313"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1600"/>
              <a:t>package lesson.thread;</a:t>
            </a:r>
          </a:p>
          <a:p>
            <a:pPr>
              <a:defRPr/>
            </a:pPr>
            <a:r>
              <a:rPr lang="en-US" altLang="zh-CN" sz="1600"/>
              <a:t>public class TestSynchronized  implements Runnable {</a:t>
            </a:r>
          </a:p>
          <a:p>
            <a:pPr>
              <a:defRPr/>
            </a:pPr>
            <a:r>
              <a:rPr lang="en-US" altLang="zh-CN" sz="1600"/>
              <a:t>	private int ticket=10; //</a:t>
            </a:r>
            <a:r>
              <a:rPr lang="zh-CN" altLang="en-US" sz="1600"/>
              <a:t>一共有</a:t>
            </a:r>
            <a:r>
              <a:rPr lang="en-US" altLang="zh-CN" sz="1600"/>
              <a:t>10</a:t>
            </a:r>
            <a:r>
              <a:rPr lang="zh-CN" altLang="en-US" sz="1600"/>
              <a:t>张票</a:t>
            </a:r>
          </a:p>
          <a:p>
            <a:pPr>
              <a:defRPr/>
            </a:pPr>
            <a:r>
              <a:rPr lang="zh-CN" altLang="en-US" sz="1600"/>
              <a:t>	</a:t>
            </a:r>
            <a:r>
              <a:rPr lang="en-US" altLang="zh-CN" sz="1600"/>
              <a:t>public void run(){ </a:t>
            </a:r>
          </a:p>
          <a:p>
            <a:pPr>
              <a:defRPr/>
            </a:pPr>
            <a:r>
              <a:rPr lang="en-US" altLang="zh-CN" sz="1600"/>
              <a:t>		while(true) {//</a:t>
            </a:r>
            <a:r>
              <a:rPr lang="zh-CN" altLang="en-US" sz="1600"/>
              <a:t>持续卖票，一直到剩余票数为</a:t>
            </a:r>
            <a:r>
              <a:rPr lang="en-US" altLang="zh-CN" sz="1600"/>
              <a:t>0</a:t>
            </a:r>
          </a:p>
          <a:p>
            <a:pPr>
              <a:defRPr/>
            </a:pPr>
            <a:r>
              <a:rPr lang="en-US" altLang="zh-CN" sz="1600"/>
              <a:t>			if (</a:t>
            </a:r>
            <a:r>
              <a:rPr lang="en-US" altLang="zh-CN" sz="1600">
                <a:solidFill>
                  <a:srgbClr val="FF0000"/>
                </a:solidFill>
              </a:rPr>
              <a:t>ticket &gt; 0</a:t>
            </a:r>
            <a:r>
              <a:rPr lang="en-US" altLang="zh-CN" sz="1600"/>
              <a:t>) { </a:t>
            </a:r>
          </a:p>
          <a:p>
            <a:pPr>
              <a:defRPr/>
            </a:pPr>
            <a:r>
              <a:rPr lang="en-US" altLang="zh-CN" sz="1600"/>
              <a:t>                                                            try { </a:t>
            </a:r>
          </a:p>
          <a:p>
            <a:pPr>
              <a:defRPr/>
            </a:pPr>
            <a:r>
              <a:rPr lang="en-US" altLang="zh-CN" sz="1600"/>
              <a:t>                	                                                   //</a:t>
            </a:r>
            <a:r>
              <a:rPr lang="zh-CN" altLang="en-US" sz="1600"/>
              <a:t>为了演示产生的问题，线程在这里睡眠一次</a:t>
            </a:r>
          </a:p>
          <a:p>
            <a:pPr>
              <a:defRPr/>
            </a:pPr>
            <a:r>
              <a:rPr lang="zh-CN" altLang="en-US" sz="1600"/>
              <a:t>                                                                     </a:t>
            </a:r>
            <a:r>
              <a:rPr lang="en-US" altLang="zh-CN" sz="1600"/>
              <a:t>Thread.sleep(10); </a:t>
            </a:r>
          </a:p>
          <a:p>
            <a:pPr>
              <a:defRPr/>
            </a:pPr>
            <a:r>
              <a:rPr lang="en-US" altLang="zh-CN" sz="1600"/>
              <a:t>                                                            } catch (InterruptedException e) { </a:t>
            </a:r>
          </a:p>
          <a:p>
            <a:pPr>
              <a:defRPr/>
            </a:pPr>
            <a:r>
              <a:rPr lang="en-US" altLang="zh-CN" sz="1600"/>
              <a:t>                                                                     e.printStackTrace(); </a:t>
            </a:r>
          </a:p>
          <a:p>
            <a:pPr>
              <a:defRPr/>
            </a:pPr>
            <a:r>
              <a:rPr lang="en-US" altLang="zh-CN" sz="1600"/>
              <a:t>                                                            } </a:t>
            </a:r>
          </a:p>
          <a:p>
            <a:pPr>
              <a:defRPr/>
            </a:pPr>
            <a:r>
              <a:rPr lang="en-US" altLang="zh-CN" sz="1600"/>
              <a:t>                                                            //</a:t>
            </a:r>
            <a:r>
              <a:rPr lang="zh-CN" altLang="en-US" sz="1600"/>
              <a:t>睡眠结束后，继续当前的票进行销售</a:t>
            </a:r>
          </a:p>
          <a:p>
            <a:pPr>
              <a:defRPr/>
            </a:pPr>
            <a:r>
              <a:rPr lang="zh-CN" altLang="en-US" sz="1600"/>
              <a:t>                                                           </a:t>
            </a:r>
            <a:r>
              <a:rPr lang="en-US" altLang="zh-CN" sz="1600"/>
              <a:t>System.out.println(Thread.currentThread().getName()+</a:t>
            </a:r>
          </a:p>
          <a:p>
            <a:pPr>
              <a:defRPr/>
            </a:pPr>
            <a:r>
              <a:rPr lang="en-US" altLang="zh-CN" sz="1600"/>
              <a:t>                                                                                          "</a:t>
            </a:r>
            <a:r>
              <a:rPr lang="zh-CN" altLang="en-US" sz="1600"/>
              <a:t>卖票</a:t>
            </a:r>
            <a:r>
              <a:rPr lang="en-US" altLang="zh-CN" sz="1600"/>
              <a:t>--&gt;"+(this.ticket--));</a:t>
            </a:r>
          </a:p>
          <a:p>
            <a:pPr>
              <a:defRPr/>
            </a:pPr>
            <a:r>
              <a:rPr lang="en-US" altLang="zh-CN" sz="1600"/>
              <a:t>                                                     } else { </a:t>
            </a:r>
          </a:p>
          <a:p>
            <a:pPr>
              <a:defRPr/>
            </a:pPr>
            <a:r>
              <a:rPr lang="en-US" altLang="zh-CN" sz="1600"/>
              <a:t>                                                            break; </a:t>
            </a:r>
          </a:p>
          <a:p>
            <a:pPr>
              <a:defRPr/>
            </a:pPr>
            <a:r>
              <a:rPr lang="en-US" altLang="zh-CN" sz="1600"/>
              <a:t>                                                     } </a:t>
            </a:r>
          </a:p>
          <a:p>
            <a:pPr>
              <a:defRPr/>
            </a:pPr>
            <a:r>
              <a:rPr lang="en-US" altLang="zh-CN" sz="1600"/>
              <a:t>		}</a:t>
            </a:r>
          </a:p>
          <a:p>
            <a:pPr>
              <a:defRPr/>
            </a:pPr>
            <a:r>
              <a:rPr lang="en-US" altLang="zh-CN" sz="1600"/>
              <a:t>	}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r>
              <a:rPr lang="en-US" altLang="zh-CN">
                <a:effectLst/>
              </a:rPr>
              <a:t>10.3</a:t>
            </a:r>
            <a:r>
              <a:rPr lang="zh-CN" altLang="en-US">
                <a:effectLst/>
              </a:rPr>
              <a:t>、线程互斥与同步 </a:t>
            </a:r>
          </a:p>
        </p:txBody>
      </p:sp>
      <p:sp>
        <p:nvSpPr>
          <p:cNvPr id="44035" name="Text Box 3"/>
          <p:cNvSpPr txBox="1">
            <a:spLocks noChangeArrowheads="1"/>
          </p:cNvSpPr>
          <p:nvPr/>
        </p:nvSpPr>
        <p:spPr bwMode="auto">
          <a:xfrm>
            <a:off x="349250" y="962025"/>
            <a:ext cx="8469313"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1600"/>
              <a:t>	//</a:t>
            </a:r>
            <a:r>
              <a:rPr lang="zh-CN" altLang="en-US" sz="1600"/>
              <a:t>建立三个售票窗口的线程类来模拟窗口售票</a:t>
            </a:r>
          </a:p>
          <a:p>
            <a:pPr>
              <a:defRPr/>
            </a:pPr>
            <a:r>
              <a:rPr lang="zh-CN" altLang="en-US" sz="1600"/>
              <a:t>	</a:t>
            </a:r>
            <a:r>
              <a:rPr lang="en-US" altLang="zh-CN" sz="1600"/>
              <a:t>static public void main(String args[]) { </a:t>
            </a:r>
          </a:p>
          <a:p>
            <a:pPr>
              <a:defRPr/>
            </a:pPr>
            <a:r>
              <a:rPr lang="en-US" altLang="zh-CN" sz="1600"/>
              <a:t>		TestSynchronized ru = new TestSynchronized();//</a:t>
            </a:r>
            <a:r>
              <a:rPr lang="zh-CN" altLang="en-US" sz="1600"/>
              <a:t>创建线程类</a:t>
            </a:r>
          </a:p>
          <a:p>
            <a:pPr>
              <a:defRPr/>
            </a:pPr>
            <a:r>
              <a:rPr lang="zh-CN" altLang="en-US" sz="1600"/>
              <a:t>                                    </a:t>
            </a:r>
            <a:r>
              <a:rPr lang="en-US" altLang="zh-CN" sz="1600"/>
              <a:t>Thread t = new Thread(ru); //</a:t>
            </a:r>
            <a:r>
              <a:rPr lang="zh-CN" altLang="en-US" sz="1600"/>
              <a:t>创建线程</a:t>
            </a:r>
          </a:p>
          <a:p>
            <a:pPr>
              <a:defRPr/>
            </a:pPr>
            <a:r>
              <a:rPr lang="zh-CN" altLang="en-US" sz="1600"/>
              <a:t>                                    </a:t>
            </a:r>
            <a:r>
              <a:rPr lang="en-US" altLang="zh-CN" sz="1600"/>
              <a:t>t.setName("</a:t>
            </a:r>
            <a:r>
              <a:rPr lang="zh-CN" altLang="en-US" sz="1600"/>
              <a:t>窗口</a:t>
            </a:r>
            <a:r>
              <a:rPr lang="en-US" altLang="zh-CN" sz="1600"/>
              <a:t>1");//</a:t>
            </a:r>
            <a:r>
              <a:rPr lang="zh-CN" altLang="en-US" sz="1600"/>
              <a:t>线程命名</a:t>
            </a:r>
          </a:p>
          <a:p>
            <a:pPr lvl="3">
              <a:defRPr/>
            </a:pPr>
            <a:r>
              <a:rPr lang="zh-CN" altLang="en-US" sz="1600"/>
              <a:t>         </a:t>
            </a:r>
            <a:r>
              <a:rPr lang="en-US" altLang="zh-CN" sz="1600"/>
              <a:t>Thread t1 = new Thread(ru);</a:t>
            </a:r>
          </a:p>
          <a:p>
            <a:pPr lvl="3">
              <a:defRPr/>
            </a:pPr>
            <a:r>
              <a:rPr lang="en-US" altLang="zh-CN" sz="1600"/>
              <a:t>         t1.setName("</a:t>
            </a:r>
            <a:r>
              <a:rPr lang="zh-CN" altLang="en-US" sz="1600"/>
              <a:t>窗口</a:t>
            </a:r>
            <a:r>
              <a:rPr lang="en-US" altLang="zh-CN" sz="1600"/>
              <a:t>2");</a:t>
            </a:r>
          </a:p>
          <a:p>
            <a:pPr lvl="3">
              <a:defRPr/>
            </a:pPr>
            <a:r>
              <a:rPr lang="en-US" altLang="zh-CN" sz="1600"/>
              <a:t>         Thread t2 = new Thread(ru); </a:t>
            </a:r>
          </a:p>
          <a:p>
            <a:pPr lvl="3">
              <a:defRPr/>
            </a:pPr>
            <a:r>
              <a:rPr lang="en-US" altLang="zh-CN" sz="1600"/>
              <a:t>         t2.setName("</a:t>
            </a:r>
            <a:r>
              <a:rPr lang="zh-CN" altLang="en-US" sz="1600"/>
              <a:t>窗口</a:t>
            </a:r>
            <a:r>
              <a:rPr lang="en-US" altLang="zh-CN" sz="1600"/>
              <a:t>3");</a:t>
            </a:r>
          </a:p>
          <a:p>
            <a:pPr lvl="3">
              <a:defRPr/>
            </a:pPr>
            <a:r>
              <a:rPr lang="en-US" altLang="zh-CN" sz="1600"/>
              <a:t>         t.start(); </a:t>
            </a:r>
          </a:p>
          <a:p>
            <a:pPr lvl="3">
              <a:defRPr/>
            </a:pPr>
            <a:r>
              <a:rPr lang="en-US" altLang="zh-CN" sz="1600"/>
              <a:t>         t1.start(); </a:t>
            </a:r>
          </a:p>
          <a:p>
            <a:pPr lvl="3">
              <a:defRPr/>
            </a:pPr>
            <a:r>
              <a:rPr lang="en-US" altLang="zh-CN" sz="1600"/>
              <a:t>         t2.start(); </a:t>
            </a:r>
          </a:p>
          <a:p>
            <a:pPr>
              <a:defRPr/>
            </a:pPr>
            <a:r>
              <a:rPr lang="en-US" altLang="zh-CN" sz="1600"/>
              <a:t>	} </a:t>
            </a:r>
          </a:p>
          <a:p>
            <a:pPr>
              <a:defRPr/>
            </a:pPr>
            <a:r>
              <a:rPr lang="en-US" altLang="zh-CN" sz="1600"/>
              <a:t>} </a:t>
            </a:r>
            <a:endParaRPr lang="zh-CN" altLang="en-US" sz="1600"/>
          </a:p>
        </p:txBody>
      </p:sp>
      <p:pic>
        <p:nvPicPr>
          <p:cNvPr id="197637" name="Picture 5"/>
          <p:cNvPicPr>
            <a:picLocks noChangeAspect="1" noChangeArrowheads="1"/>
          </p:cNvPicPr>
          <p:nvPr/>
        </p:nvPicPr>
        <p:blipFill>
          <a:blip r:embed="rId2"/>
          <a:srcRect/>
          <a:stretch>
            <a:fillRect/>
          </a:stretch>
        </p:blipFill>
        <p:spPr bwMode="auto">
          <a:xfrm>
            <a:off x="3759200" y="3017838"/>
            <a:ext cx="5086350" cy="3228975"/>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037" name="Rectangle 8"/>
          <p:cNvSpPr>
            <a:spLocks noChangeArrowheads="1"/>
          </p:cNvSpPr>
          <p:nvPr/>
        </p:nvSpPr>
        <p:spPr bwMode="auto">
          <a:xfrm>
            <a:off x="3741738" y="5426075"/>
            <a:ext cx="1587500" cy="74612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197641" name="AutoShape 9"/>
          <p:cNvSpPr>
            <a:spLocks noChangeArrowheads="1"/>
          </p:cNvSpPr>
          <p:nvPr/>
        </p:nvSpPr>
        <p:spPr bwMode="auto">
          <a:xfrm>
            <a:off x="5389563" y="3836988"/>
            <a:ext cx="1951037" cy="1408112"/>
          </a:xfrm>
          <a:prstGeom prst="wedgeRectCallout">
            <a:avLst>
              <a:gd name="adj1" fmla="val -39505"/>
              <a:gd name="adj2" fmla="val 83708"/>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zh-CN" altLang="en-US" sz="1800"/>
              <a:t>错误：</a:t>
            </a:r>
          </a:p>
          <a:p>
            <a:pPr>
              <a:defRPr/>
            </a:pPr>
            <a:r>
              <a:rPr lang="zh-CN" altLang="en-US" sz="1800"/>
              <a:t>同时卖编号</a:t>
            </a:r>
            <a:r>
              <a:rPr lang="en-US" altLang="zh-CN" sz="1800"/>
              <a:t>1</a:t>
            </a:r>
            <a:r>
              <a:rPr lang="zh-CN" altLang="en-US" sz="1800"/>
              <a:t>的票，卖出编号</a:t>
            </a:r>
            <a:r>
              <a:rPr lang="en-US" altLang="zh-CN" sz="1800"/>
              <a:t>0</a:t>
            </a:r>
            <a:r>
              <a:rPr lang="zh-CN" altLang="en-US" sz="1800"/>
              <a:t>的票</a:t>
            </a:r>
          </a:p>
          <a:p>
            <a:pPr>
              <a:defRPr/>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7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r>
              <a:rPr lang="en-US" altLang="zh-CN">
                <a:effectLst/>
              </a:rPr>
              <a:t>10.3</a:t>
            </a:r>
            <a:r>
              <a:rPr lang="zh-CN" altLang="en-US">
                <a:effectLst/>
              </a:rPr>
              <a:t>、线程互斥与同步 </a:t>
            </a:r>
          </a:p>
        </p:txBody>
      </p:sp>
      <p:sp>
        <p:nvSpPr>
          <p:cNvPr id="45059" name="Text Box 3"/>
          <p:cNvSpPr txBox="1">
            <a:spLocks noChangeArrowheads="1"/>
          </p:cNvSpPr>
          <p:nvPr/>
        </p:nvSpPr>
        <p:spPr bwMode="auto">
          <a:xfrm>
            <a:off x="349250" y="962025"/>
            <a:ext cx="84693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b="1"/>
              <a:t>10.3.1 </a:t>
            </a:r>
            <a:r>
              <a:rPr lang="zh-CN" altLang="en-US" b="1"/>
              <a:t>多线程同步</a:t>
            </a:r>
          </a:p>
          <a:p>
            <a:pPr>
              <a:defRPr/>
            </a:pPr>
            <a:endParaRPr lang="zh-CN" altLang="en-US" b="1"/>
          </a:p>
        </p:txBody>
      </p:sp>
      <p:sp>
        <p:nvSpPr>
          <p:cNvPr id="45060" name="Rectangle 4"/>
          <p:cNvSpPr>
            <a:spLocks noGrp="1" noChangeArrowheads="1"/>
          </p:cNvSpPr>
          <p:nvPr>
            <p:ph type="body" idx="1"/>
          </p:nvPr>
        </p:nvSpPr>
        <p:spPr>
          <a:xfrm>
            <a:off x="334963" y="1546225"/>
            <a:ext cx="8450262" cy="4737100"/>
          </a:xfrm>
        </p:spPr>
        <p:txBody>
          <a:bodyPr/>
          <a:lstStyle/>
          <a:p>
            <a:pPr>
              <a:buClr>
                <a:srgbClr val="00FF00"/>
              </a:buClr>
              <a:buFont typeface="Wingdings" pitchFamily="2" charset="2"/>
              <a:buChar char="v"/>
              <a:defRPr/>
            </a:pPr>
            <a:r>
              <a:rPr lang="zh-CN" altLang="en-US"/>
              <a:t>为了确保在任何时刻一个共享对象只被一个线程使用，必须使用“同步（</a:t>
            </a:r>
            <a:r>
              <a:rPr lang="en-US" altLang="zh-CN">
                <a:solidFill>
                  <a:srgbClr val="FF0000"/>
                </a:solidFill>
              </a:rPr>
              <a:t>synchronized</a:t>
            </a:r>
            <a:r>
              <a:rPr lang="zh-CN" altLang="en-US"/>
              <a:t>）”</a:t>
            </a:r>
          </a:p>
          <a:p>
            <a:pPr>
              <a:buClr>
                <a:srgbClr val="00FF00"/>
              </a:buClr>
              <a:buFont typeface="Wingdings" pitchFamily="2" charset="2"/>
              <a:buChar char="v"/>
              <a:defRPr/>
            </a:pPr>
            <a:r>
              <a:rPr lang="zh-CN" altLang="en-US"/>
              <a:t>有两种方式实现同步：</a:t>
            </a:r>
          </a:p>
          <a:p>
            <a:pPr lvl="1">
              <a:buClr>
                <a:srgbClr val="00FF00"/>
              </a:buClr>
              <a:buFont typeface="Wingdings" pitchFamily="2" charset="2"/>
              <a:buNone/>
              <a:defRPr/>
            </a:pPr>
            <a:r>
              <a:rPr lang="en-US" altLang="zh-CN">
                <a:solidFill>
                  <a:srgbClr val="FF0000"/>
                </a:solidFill>
              </a:rPr>
              <a:t>synchronized void methodA() {  }</a:t>
            </a:r>
            <a:r>
              <a:rPr lang="zh-CN" altLang="en-US"/>
              <a:t> </a:t>
            </a:r>
            <a:r>
              <a:rPr lang="en-US" altLang="zh-CN"/>
              <a:t>//</a:t>
            </a:r>
            <a:r>
              <a:rPr lang="zh-CN" altLang="en-US"/>
              <a:t>使用同步块</a:t>
            </a:r>
          </a:p>
          <a:p>
            <a:pPr lvl="1">
              <a:buClr>
                <a:srgbClr val="00FF00"/>
              </a:buClr>
              <a:buFont typeface="Wingdings" pitchFamily="2" charset="2"/>
              <a:buNone/>
              <a:defRPr/>
            </a:pPr>
            <a:r>
              <a:rPr lang="en-US" altLang="zh-CN">
                <a:solidFill>
                  <a:srgbClr val="FF0000"/>
                </a:solidFill>
              </a:rPr>
              <a:t>synchronized(obj){</a:t>
            </a:r>
            <a:r>
              <a:rPr lang="en-US" altLang="zh-CN"/>
              <a:t> //obj</a:t>
            </a:r>
            <a:r>
              <a:rPr lang="zh-CN" altLang="en-US"/>
              <a:t>是被锁定的对象</a:t>
            </a:r>
          </a:p>
          <a:p>
            <a:pPr lvl="1">
              <a:buClr>
                <a:srgbClr val="00FF00"/>
              </a:buClr>
              <a:buFont typeface="Wingdings" pitchFamily="2" charset="2"/>
              <a:buNone/>
              <a:defRPr/>
            </a:pPr>
            <a:r>
              <a:rPr lang="zh-CN" altLang="en-US"/>
              <a:t>		</a:t>
            </a:r>
            <a:r>
              <a:rPr lang="en-US" altLang="zh-CN"/>
              <a:t>//</a:t>
            </a:r>
            <a:r>
              <a:rPr lang="zh-CN" altLang="en-US"/>
              <a:t>要同步的语句</a:t>
            </a:r>
          </a:p>
          <a:p>
            <a:pPr lvl="1">
              <a:buClr>
                <a:srgbClr val="00FF00"/>
              </a:buClr>
              <a:buFont typeface="Wingdings" pitchFamily="2" charset="2"/>
              <a:buNone/>
              <a:defRPr/>
            </a:pPr>
            <a:r>
              <a:rPr lang="en-US" altLang="zh-CN">
                <a:solidFill>
                  <a:srgbClr val="FF0000"/>
                </a:solidFill>
              </a:rPr>
              <a:t>}</a:t>
            </a:r>
          </a:p>
          <a:p>
            <a:pPr>
              <a:buClr>
                <a:srgbClr val="00FF00"/>
              </a:buClr>
              <a:buFont typeface="Wingdings" pitchFamily="2" charset="2"/>
              <a:buChar char="v"/>
              <a:defRPr/>
            </a:pPr>
            <a:r>
              <a:rPr lang="zh-CN" altLang="en-US"/>
              <a:t>用</a:t>
            </a:r>
            <a:r>
              <a:rPr lang="en-US" altLang="zh-CN"/>
              <a:t>synchronized</a:t>
            </a:r>
            <a:r>
              <a:rPr lang="zh-CN" altLang="en-US"/>
              <a:t>来标识的块或方法即为监视器监视的部分。只有使用</a:t>
            </a:r>
            <a:r>
              <a:rPr lang="en-US" altLang="zh-CN"/>
              <a:t>synchronized </a:t>
            </a:r>
            <a:r>
              <a:rPr lang="zh-CN" altLang="en-US"/>
              <a:t>，才能利用对象的监视器功能。</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r>
              <a:rPr lang="en-US" altLang="zh-CN">
                <a:effectLst/>
              </a:rPr>
              <a:t>10.3</a:t>
            </a:r>
            <a:r>
              <a:rPr lang="zh-CN" altLang="en-US">
                <a:effectLst/>
              </a:rPr>
              <a:t>、线程互斥与同步 </a:t>
            </a:r>
          </a:p>
        </p:txBody>
      </p:sp>
      <p:sp>
        <p:nvSpPr>
          <p:cNvPr id="46083" name="Text Box 3"/>
          <p:cNvSpPr txBox="1">
            <a:spLocks noChangeArrowheads="1"/>
          </p:cNvSpPr>
          <p:nvPr/>
        </p:nvSpPr>
        <p:spPr bwMode="auto">
          <a:xfrm>
            <a:off x="349250" y="806450"/>
            <a:ext cx="8469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b="1"/>
              <a:t>10.3.1 </a:t>
            </a:r>
            <a:r>
              <a:rPr lang="zh-CN" altLang="en-US" b="1"/>
              <a:t>多线程同步</a:t>
            </a:r>
          </a:p>
        </p:txBody>
      </p:sp>
      <p:sp>
        <p:nvSpPr>
          <p:cNvPr id="46084" name="Text Box 6"/>
          <p:cNvSpPr txBox="1">
            <a:spLocks noChangeArrowheads="1"/>
          </p:cNvSpPr>
          <p:nvPr/>
        </p:nvSpPr>
        <p:spPr bwMode="auto">
          <a:xfrm>
            <a:off x="360363" y="1762125"/>
            <a:ext cx="8339137" cy="435927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a:t>package lesson.thread;</a:t>
            </a:r>
          </a:p>
          <a:p>
            <a:pPr>
              <a:defRPr/>
            </a:pPr>
            <a:r>
              <a:rPr lang="en-US" altLang="zh-CN" sz="2000"/>
              <a:t>public class TestSynchronizedExample1 implements Runnable {</a:t>
            </a:r>
          </a:p>
          <a:p>
            <a:pPr>
              <a:defRPr/>
            </a:pPr>
            <a:r>
              <a:rPr lang="en-US" altLang="zh-CN" sz="2000"/>
              <a:t>	//</a:t>
            </a:r>
            <a:r>
              <a:rPr lang="zh-CN" altLang="en-US" sz="2000"/>
              <a:t>一共有</a:t>
            </a:r>
            <a:r>
              <a:rPr lang="en-US" altLang="zh-CN" sz="2000"/>
              <a:t>10</a:t>
            </a:r>
            <a:r>
              <a:rPr lang="zh-CN" altLang="en-US" sz="2000"/>
              <a:t>张票</a:t>
            </a:r>
          </a:p>
          <a:p>
            <a:pPr>
              <a:defRPr/>
            </a:pPr>
            <a:r>
              <a:rPr lang="zh-CN" altLang="en-US" sz="2000"/>
              <a:t>	</a:t>
            </a:r>
            <a:r>
              <a:rPr lang="en-US" altLang="zh-CN" sz="2000"/>
              <a:t>private int ticket=10; </a:t>
            </a:r>
          </a:p>
          <a:p>
            <a:pPr>
              <a:defRPr/>
            </a:pPr>
            <a:r>
              <a:rPr lang="en-US" altLang="zh-CN" sz="2000"/>
              <a:t>	public void run(){ </a:t>
            </a:r>
          </a:p>
          <a:p>
            <a:pPr>
              <a:defRPr/>
            </a:pPr>
            <a:r>
              <a:rPr lang="en-US" altLang="zh-CN" sz="2000"/>
              <a:t>		while(true) { //</a:t>
            </a:r>
            <a:r>
              <a:rPr lang="zh-CN" altLang="en-US" sz="2000"/>
              <a:t>持续卖票，一直到剩余票数为</a:t>
            </a:r>
            <a:r>
              <a:rPr lang="en-US" altLang="zh-CN" sz="2000"/>
              <a:t>0</a:t>
            </a:r>
            <a:r>
              <a:rPr lang="zh-CN" altLang="en-US" sz="2000"/>
              <a:t>；</a:t>
            </a:r>
          </a:p>
          <a:p>
            <a:pPr>
              <a:defRPr/>
            </a:pPr>
            <a:r>
              <a:rPr lang="zh-CN" altLang="en-US" sz="2000"/>
              <a:t>			</a:t>
            </a:r>
            <a:r>
              <a:rPr lang="en-US" altLang="zh-CN" sz="2000">
                <a:solidFill>
                  <a:srgbClr val="FF0000"/>
                </a:solidFill>
              </a:rPr>
              <a:t>synchronized (this)</a:t>
            </a:r>
            <a:r>
              <a:rPr lang="en-US" altLang="zh-CN" sz="2000"/>
              <a:t> { </a:t>
            </a:r>
          </a:p>
          <a:p>
            <a:pPr>
              <a:defRPr/>
            </a:pPr>
            <a:r>
              <a:rPr lang="en-US" altLang="zh-CN" sz="2000"/>
              <a:t>			        if (ticket &gt; 0) { </a:t>
            </a:r>
          </a:p>
          <a:p>
            <a:pPr>
              <a:defRPr/>
            </a:pPr>
            <a:r>
              <a:rPr lang="en-US" altLang="zh-CN" sz="2000"/>
              <a:t>	                	                try { </a:t>
            </a:r>
          </a:p>
          <a:p>
            <a:pPr>
              <a:defRPr/>
            </a:pPr>
            <a:r>
              <a:rPr lang="en-US" altLang="zh-CN" sz="2000"/>
              <a:t>	                	                     //</a:t>
            </a:r>
            <a:r>
              <a:rPr lang="zh-CN" altLang="en-US" sz="2000"/>
              <a:t>为了演示，线程在这里睡眠一次</a:t>
            </a:r>
          </a:p>
          <a:p>
            <a:pPr>
              <a:defRPr/>
            </a:pPr>
            <a:r>
              <a:rPr lang="zh-CN" altLang="en-US" sz="2000"/>
              <a:t>	                    	                     </a:t>
            </a:r>
            <a:r>
              <a:rPr lang="en-US" altLang="zh-CN" sz="2000"/>
              <a:t>Thread.sleep(10); </a:t>
            </a:r>
          </a:p>
          <a:p>
            <a:pPr>
              <a:defRPr/>
            </a:pPr>
            <a:r>
              <a:rPr lang="en-US" altLang="zh-CN" sz="2000"/>
              <a:t>	                	                } catch (InterruptedException e) { </a:t>
            </a:r>
          </a:p>
          <a:p>
            <a:pPr>
              <a:defRPr/>
            </a:pPr>
            <a:r>
              <a:rPr lang="en-US" altLang="zh-CN" sz="2000"/>
              <a:t>	                   	                       e.printStackTrace(); </a:t>
            </a:r>
          </a:p>
          <a:p>
            <a:pPr>
              <a:defRPr/>
            </a:pPr>
            <a:r>
              <a:rPr lang="en-US" altLang="zh-CN" sz="2000"/>
              <a:t>	                	                } </a:t>
            </a:r>
            <a:endParaRPr lang="zh-CN" altLang="en-US" sz="2000"/>
          </a:p>
        </p:txBody>
      </p:sp>
      <p:sp>
        <p:nvSpPr>
          <p:cNvPr id="46085" name="Text Box 7"/>
          <p:cNvSpPr txBox="1">
            <a:spLocks noChangeArrowheads="1"/>
          </p:cNvSpPr>
          <p:nvPr/>
        </p:nvSpPr>
        <p:spPr bwMode="auto">
          <a:xfrm>
            <a:off x="396875" y="1273175"/>
            <a:ext cx="8469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b="1"/>
              <a:t>1</a:t>
            </a:r>
            <a:r>
              <a:rPr lang="zh-CN" altLang="en-US" sz="2000" b="1"/>
              <a:t>）同步语句块</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r>
              <a:rPr lang="en-US" altLang="zh-CN">
                <a:effectLst/>
              </a:rPr>
              <a:t>10.3</a:t>
            </a:r>
            <a:r>
              <a:rPr lang="zh-CN" altLang="en-US">
                <a:effectLst/>
              </a:rPr>
              <a:t>、线程互斥与同步 </a:t>
            </a:r>
          </a:p>
        </p:txBody>
      </p:sp>
      <p:sp>
        <p:nvSpPr>
          <p:cNvPr id="47107" name="Text Box 4"/>
          <p:cNvSpPr txBox="1">
            <a:spLocks noChangeArrowheads="1"/>
          </p:cNvSpPr>
          <p:nvPr/>
        </p:nvSpPr>
        <p:spPr bwMode="auto">
          <a:xfrm>
            <a:off x="325438" y="1057275"/>
            <a:ext cx="8615362" cy="283527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a:t>	                   //</a:t>
            </a:r>
            <a:r>
              <a:rPr lang="zh-CN" altLang="en-US" sz="2000"/>
              <a:t>睡眠结束后，继续当前的票进行销售</a:t>
            </a:r>
          </a:p>
          <a:p>
            <a:pPr>
              <a:defRPr/>
            </a:pPr>
            <a:r>
              <a:rPr lang="en-US" altLang="zh-CN" sz="2000"/>
              <a:t>                                 System.out.println(Thread.currentThread().getName()+</a:t>
            </a:r>
          </a:p>
          <a:p>
            <a:pPr>
              <a:defRPr/>
            </a:pPr>
            <a:r>
              <a:rPr lang="en-US" altLang="zh-CN" sz="2000"/>
              <a:t>                                                                "</a:t>
            </a:r>
            <a:r>
              <a:rPr lang="zh-CN" altLang="en-US" sz="2000"/>
              <a:t>卖票</a:t>
            </a:r>
            <a:r>
              <a:rPr lang="en-US" altLang="zh-CN" sz="2000"/>
              <a:t>--&gt;"+(this.ticket--));</a:t>
            </a:r>
          </a:p>
          <a:p>
            <a:pPr>
              <a:defRPr/>
            </a:pPr>
            <a:r>
              <a:rPr lang="en-US" altLang="zh-CN" sz="2000"/>
              <a:t>	            } else { </a:t>
            </a:r>
          </a:p>
          <a:p>
            <a:pPr>
              <a:defRPr/>
            </a:pPr>
            <a:r>
              <a:rPr lang="en-US" altLang="zh-CN" sz="2000"/>
              <a:t>	                break; </a:t>
            </a:r>
          </a:p>
          <a:p>
            <a:pPr>
              <a:defRPr/>
            </a:pPr>
            <a:r>
              <a:rPr lang="en-US" altLang="zh-CN" sz="2000"/>
              <a:t>	            } </a:t>
            </a:r>
          </a:p>
          <a:p>
            <a:pPr>
              <a:defRPr/>
            </a:pPr>
            <a:r>
              <a:rPr lang="en-US" altLang="zh-CN" sz="2000"/>
              <a:t>	        }</a:t>
            </a:r>
          </a:p>
          <a:p>
            <a:pPr>
              <a:defRPr/>
            </a:pPr>
            <a:r>
              <a:rPr lang="en-US" altLang="zh-CN" sz="2000"/>
              <a:t>	}</a:t>
            </a:r>
          </a:p>
          <a:p>
            <a:pPr>
              <a:defRPr/>
            </a:pPr>
            <a:r>
              <a:rPr lang="en-US" altLang="zh-CN" sz="2000"/>
              <a:t>         } </a:t>
            </a:r>
            <a:endParaRPr lang="zh-CN" altLang="en-US" sz="200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r>
              <a:rPr lang="en-US" altLang="zh-CN">
                <a:effectLst/>
              </a:rPr>
              <a:t>10.3</a:t>
            </a:r>
            <a:r>
              <a:rPr lang="zh-CN" altLang="en-US">
                <a:effectLst/>
              </a:rPr>
              <a:t>、线程互斥与同步 </a:t>
            </a:r>
          </a:p>
        </p:txBody>
      </p:sp>
      <p:sp>
        <p:nvSpPr>
          <p:cNvPr id="48131" name="Text Box 3"/>
          <p:cNvSpPr txBox="1">
            <a:spLocks noChangeArrowheads="1"/>
          </p:cNvSpPr>
          <p:nvPr/>
        </p:nvSpPr>
        <p:spPr bwMode="auto">
          <a:xfrm>
            <a:off x="325438" y="1057275"/>
            <a:ext cx="8615362" cy="4419600"/>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a:t>	 //</a:t>
            </a:r>
            <a:r>
              <a:rPr lang="zh-CN" altLang="en-US"/>
              <a:t>建立三个售票窗口的线程类来模拟窗口售票</a:t>
            </a:r>
            <a:endParaRPr lang="en-US" altLang="zh-CN" sz="2000"/>
          </a:p>
          <a:p>
            <a:pPr>
              <a:defRPr/>
            </a:pPr>
            <a:r>
              <a:rPr lang="en-US" altLang="zh-CN" sz="2000"/>
              <a:t>               static public void main(String args[]) {</a:t>
            </a:r>
            <a:endParaRPr lang="zh-CN" altLang="en-US" sz="2000"/>
          </a:p>
          <a:p>
            <a:pPr>
              <a:defRPr/>
            </a:pPr>
            <a:r>
              <a:rPr lang="en-US" altLang="zh-CN" sz="2000"/>
              <a:t>                     TestSynchronizedExample1 ru = new TestSynchronizedExample1();</a:t>
            </a:r>
            <a:endParaRPr lang="zh-CN" altLang="en-US" sz="2000"/>
          </a:p>
          <a:p>
            <a:pPr>
              <a:defRPr/>
            </a:pPr>
            <a:r>
              <a:rPr lang="zh-CN" altLang="en-US" sz="2000"/>
              <a:t>                     </a:t>
            </a:r>
            <a:r>
              <a:rPr lang="en-US" altLang="zh-CN" sz="2000"/>
              <a:t>Thread t = new Thread(ru); //</a:t>
            </a:r>
            <a:r>
              <a:rPr lang="zh-CN" altLang="en-US" sz="2000"/>
              <a:t>新建线程</a:t>
            </a:r>
          </a:p>
          <a:p>
            <a:pPr lvl="2">
              <a:defRPr/>
            </a:pPr>
            <a:r>
              <a:rPr lang="zh-CN" altLang="en-US" sz="2000"/>
              <a:t>       </a:t>
            </a:r>
            <a:r>
              <a:rPr lang="en-US" altLang="zh-CN" sz="2000"/>
              <a:t>t.setName("</a:t>
            </a:r>
            <a:r>
              <a:rPr lang="zh-CN" altLang="en-US" sz="2000"/>
              <a:t>窗口</a:t>
            </a:r>
            <a:r>
              <a:rPr lang="en-US" altLang="zh-CN" sz="2000"/>
              <a:t>1");//</a:t>
            </a:r>
            <a:r>
              <a:rPr lang="zh-CN" altLang="en-US" sz="2000"/>
              <a:t>线程命名</a:t>
            </a:r>
          </a:p>
          <a:p>
            <a:pPr lvl="2">
              <a:defRPr/>
            </a:pPr>
            <a:r>
              <a:rPr lang="zh-CN" altLang="en-US" sz="2000"/>
              <a:t>       </a:t>
            </a:r>
            <a:r>
              <a:rPr lang="en-US" altLang="zh-CN" sz="2000"/>
              <a:t>Thread t1 = new Thread(ru);</a:t>
            </a:r>
          </a:p>
          <a:p>
            <a:pPr lvl="2">
              <a:defRPr/>
            </a:pPr>
            <a:r>
              <a:rPr lang="en-US" altLang="zh-CN" sz="2000"/>
              <a:t>       t1.setName("</a:t>
            </a:r>
            <a:r>
              <a:rPr lang="zh-CN" altLang="en-US" sz="2000"/>
              <a:t>窗口</a:t>
            </a:r>
            <a:r>
              <a:rPr lang="en-US" altLang="zh-CN" sz="2000"/>
              <a:t>2");</a:t>
            </a:r>
          </a:p>
          <a:p>
            <a:pPr lvl="2">
              <a:defRPr/>
            </a:pPr>
            <a:r>
              <a:rPr lang="en-US" altLang="zh-CN" sz="2000"/>
              <a:t>       Thread t2 = new Thread(ru); </a:t>
            </a:r>
          </a:p>
          <a:p>
            <a:pPr lvl="2">
              <a:defRPr/>
            </a:pPr>
            <a:r>
              <a:rPr lang="en-US" altLang="zh-CN" sz="2000"/>
              <a:t>       t2.setName("</a:t>
            </a:r>
            <a:r>
              <a:rPr lang="zh-CN" altLang="en-US" sz="2000"/>
              <a:t>窗口</a:t>
            </a:r>
            <a:r>
              <a:rPr lang="en-US" altLang="zh-CN" sz="2000"/>
              <a:t>3");</a:t>
            </a:r>
          </a:p>
          <a:p>
            <a:pPr lvl="2">
              <a:defRPr/>
            </a:pPr>
            <a:r>
              <a:rPr lang="en-US" altLang="zh-CN" sz="2000"/>
              <a:t>       t.start();//</a:t>
            </a:r>
            <a:r>
              <a:rPr lang="zh-CN" altLang="en-US" sz="2000"/>
              <a:t>线程运行</a:t>
            </a:r>
          </a:p>
          <a:p>
            <a:pPr lvl="2">
              <a:defRPr/>
            </a:pPr>
            <a:r>
              <a:rPr lang="zh-CN" altLang="en-US" sz="2000"/>
              <a:t>       </a:t>
            </a:r>
            <a:r>
              <a:rPr lang="en-US" altLang="zh-CN" sz="2000"/>
              <a:t>t1.start(); </a:t>
            </a:r>
          </a:p>
          <a:p>
            <a:pPr lvl="2">
              <a:defRPr/>
            </a:pPr>
            <a:r>
              <a:rPr lang="en-US" altLang="zh-CN" sz="2000"/>
              <a:t>       t2.start(); </a:t>
            </a:r>
          </a:p>
          <a:p>
            <a:pPr>
              <a:defRPr/>
            </a:pPr>
            <a:r>
              <a:rPr lang="en-US" altLang="zh-CN" sz="2000"/>
              <a:t>	} </a:t>
            </a:r>
          </a:p>
          <a:p>
            <a:pPr>
              <a:defRPr/>
            </a:pPr>
            <a:r>
              <a:rPr lang="en-US" altLang="zh-CN" sz="2000"/>
              <a:t>} </a:t>
            </a:r>
            <a:endParaRPr lang="zh-CN" altLang="en-US" sz="2000"/>
          </a:p>
        </p:txBody>
      </p:sp>
      <p:pic>
        <p:nvPicPr>
          <p:cNvPr id="202756" name="Picture 4"/>
          <p:cNvPicPr>
            <a:picLocks noChangeAspect="1" noChangeArrowheads="1"/>
          </p:cNvPicPr>
          <p:nvPr/>
        </p:nvPicPr>
        <p:blipFill>
          <a:blip r:embed="rId2"/>
          <a:srcRect/>
          <a:stretch>
            <a:fillRect/>
          </a:stretch>
        </p:blipFill>
        <p:spPr bwMode="auto">
          <a:xfrm>
            <a:off x="4451350" y="3741738"/>
            <a:ext cx="4487863" cy="2201862"/>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757" name="AutoShape 5"/>
          <p:cNvSpPr>
            <a:spLocks noChangeArrowheads="1"/>
          </p:cNvSpPr>
          <p:nvPr/>
        </p:nvSpPr>
        <p:spPr bwMode="auto">
          <a:xfrm>
            <a:off x="6348413" y="4543425"/>
            <a:ext cx="976312" cy="649288"/>
          </a:xfrm>
          <a:prstGeom prst="wedgeRectCallout">
            <a:avLst>
              <a:gd name="adj1" fmla="val -127398"/>
              <a:gd name="adj2" fmla="val 69069"/>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zh-CN" altLang="en-US" sz="1800">
                <a:latin typeface="Times New Roman" charset="0"/>
                <a:ea typeface="宋体" charset="0"/>
                <a:cs typeface="宋体" charset="0"/>
              </a:rPr>
              <a:t>成功！</a:t>
            </a:r>
          </a:p>
          <a:p>
            <a:pPr>
              <a:defRPr/>
            </a:pPr>
            <a:endParaRPr lang="zh-CN" altLang="en-US" sz="1800">
              <a:latin typeface="Times New Roman" charset="0"/>
              <a:ea typeface="宋体" charset="0"/>
              <a:cs typeface="宋体"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lstStyle/>
          <a:p>
            <a:r>
              <a:rPr lang="en-US" altLang="zh-CN">
                <a:effectLst/>
              </a:rPr>
              <a:t>10.3</a:t>
            </a:r>
            <a:r>
              <a:rPr lang="zh-CN" altLang="en-US">
                <a:effectLst/>
              </a:rPr>
              <a:t>、线程互斥与同步 </a:t>
            </a:r>
          </a:p>
        </p:txBody>
      </p:sp>
      <p:sp>
        <p:nvSpPr>
          <p:cNvPr id="49155" name="Text Box 3"/>
          <p:cNvSpPr txBox="1">
            <a:spLocks noChangeArrowheads="1"/>
          </p:cNvSpPr>
          <p:nvPr/>
        </p:nvSpPr>
        <p:spPr bwMode="auto">
          <a:xfrm>
            <a:off x="349250" y="806450"/>
            <a:ext cx="8469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b="1"/>
              <a:t>10.3.1 </a:t>
            </a:r>
            <a:r>
              <a:rPr lang="zh-CN" altLang="en-US" b="1"/>
              <a:t>多线程同步</a:t>
            </a:r>
          </a:p>
        </p:txBody>
      </p:sp>
      <p:sp>
        <p:nvSpPr>
          <p:cNvPr id="49156" name="Text Box 4"/>
          <p:cNvSpPr txBox="1">
            <a:spLocks noChangeArrowheads="1"/>
          </p:cNvSpPr>
          <p:nvPr/>
        </p:nvSpPr>
        <p:spPr bwMode="auto">
          <a:xfrm>
            <a:off x="360363" y="1762125"/>
            <a:ext cx="8339137" cy="283527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a:t>package lesson.thread;</a:t>
            </a:r>
          </a:p>
          <a:p>
            <a:pPr>
              <a:defRPr/>
            </a:pPr>
            <a:r>
              <a:rPr lang="en-US" altLang="zh-CN" sz="2000"/>
              <a:t>public class TestSynchronizedExample2 implements Runnable {</a:t>
            </a:r>
          </a:p>
          <a:p>
            <a:pPr>
              <a:defRPr/>
            </a:pPr>
            <a:r>
              <a:rPr lang="en-US" altLang="zh-CN" sz="2000"/>
              <a:t>	//</a:t>
            </a:r>
            <a:r>
              <a:rPr lang="zh-CN" altLang="en-US" sz="2000"/>
              <a:t>一共有</a:t>
            </a:r>
            <a:r>
              <a:rPr lang="en-US" altLang="zh-CN" sz="2000"/>
              <a:t>10</a:t>
            </a:r>
            <a:r>
              <a:rPr lang="zh-CN" altLang="en-US" sz="2000"/>
              <a:t>张票</a:t>
            </a:r>
          </a:p>
          <a:p>
            <a:pPr>
              <a:defRPr/>
            </a:pPr>
            <a:r>
              <a:rPr lang="zh-CN" altLang="en-US" sz="2000"/>
              <a:t>	</a:t>
            </a:r>
            <a:r>
              <a:rPr lang="en-US" altLang="zh-CN" sz="2000"/>
              <a:t>private int ticket=10; </a:t>
            </a:r>
          </a:p>
          <a:p>
            <a:pPr>
              <a:defRPr/>
            </a:pPr>
            <a:r>
              <a:rPr lang="en-US" altLang="zh-CN" sz="2000"/>
              <a:t>	public void run(){ </a:t>
            </a:r>
          </a:p>
          <a:p>
            <a:pPr>
              <a:defRPr/>
            </a:pPr>
            <a:r>
              <a:rPr lang="en-US" altLang="zh-CN" sz="2000"/>
              <a:t>		while(ticket&gt;0) {//</a:t>
            </a:r>
            <a:r>
              <a:rPr lang="zh-CN" altLang="en-US" sz="2000"/>
              <a:t>持续卖票，一直到剩余票数为</a:t>
            </a:r>
            <a:r>
              <a:rPr lang="en-US" altLang="zh-CN" sz="2000"/>
              <a:t>0</a:t>
            </a:r>
          </a:p>
          <a:p>
            <a:pPr>
              <a:defRPr/>
            </a:pPr>
            <a:r>
              <a:rPr lang="en-US" altLang="zh-CN" sz="2000"/>
              <a:t>			sell();</a:t>
            </a:r>
          </a:p>
          <a:p>
            <a:pPr>
              <a:defRPr/>
            </a:pPr>
            <a:r>
              <a:rPr lang="en-US" altLang="zh-CN" sz="2000"/>
              <a:t>		}</a:t>
            </a:r>
          </a:p>
          <a:p>
            <a:pPr>
              <a:defRPr/>
            </a:pPr>
            <a:r>
              <a:rPr lang="en-US" altLang="zh-CN" sz="2000"/>
              <a:t>	} </a:t>
            </a:r>
            <a:endParaRPr lang="zh-CN" altLang="en-US" sz="2000"/>
          </a:p>
        </p:txBody>
      </p:sp>
      <p:sp>
        <p:nvSpPr>
          <p:cNvPr id="49157" name="Text Box 5"/>
          <p:cNvSpPr txBox="1">
            <a:spLocks noChangeArrowheads="1"/>
          </p:cNvSpPr>
          <p:nvPr/>
        </p:nvSpPr>
        <p:spPr bwMode="auto">
          <a:xfrm>
            <a:off x="396875" y="1273175"/>
            <a:ext cx="8469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b="1"/>
              <a:t>2</a:t>
            </a:r>
            <a:r>
              <a:rPr lang="zh-CN" altLang="en-US" sz="2000" b="1"/>
              <a:t>）同步化方法</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r>
              <a:rPr lang="en-US" altLang="zh-CN">
                <a:effectLst/>
              </a:rPr>
              <a:t>10.3</a:t>
            </a:r>
            <a:r>
              <a:rPr lang="zh-CN" altLang="en-US">
                <a:effectLst/>
              </a:rPr>
              <a:t>、线程互斥与同步 </a:t>
            </a:r>
          </a:p>
        </p:txBody>
      </p:sp>
      <p:sp>
        <p:nvSpPr>
          <p:cNvPr id="50179" name="Text Box 3"/>
          <p:cNvSpPr txBox="1">
            <a:spLocks noChangeArrowheads="1"/>
          </p:cNvSpPr>
          <p:nvPr/>
        </p:nvSpPr>
        <p:spPr bwMode="auto">
          <a:xfrm>
            <a:off x="325438" y="1057275"/>
            <a:ext cx="8615362" cy="405447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a:t>	</a:t>
            </a:r>
            <a:r>
              <a:rPr lang="en-US" altLang="zh-CN" sz="2000">
                <a:solidFill>
                  <a:srgbClr val="FF0000"/>
                </a:solidFill>
              </a:rPr>
              <a:t>public synchronized void sell()</a:t>
            </a:r>
            <a:r>
              <a:rPr lang="en-US" altLang="zh-CN" sz="2000"/>
              <a:t> {</a:t>
            </a:r>
          </a:p>
          <a:p>
            <a:pPr>
              <a:defRPr/>
            </a:pPr>
            <a:r>
              <a:rPr lang="en-US" altLang="zh-CN" sz="2000"/>
              <a:t>	       if (ticket &gt; 0) {</a:t>
            </a:r>
          </a:p>
          <a:p>
            <a:pPr>
              <a:defRPr/>
            </a:pPr>
            <a:r>
              <a:rPr lang="en-US" altLang="zh-CN" sz="2000"/>
              <a:t>		    try { </a:t>
            </a:r>
          </a:p>
          <a:p>
            <a:pPr>
              <a:defRPr/>
            </a:pPr>
            <a:r>
              <a:rPr lang="en-US" altLang="zh-CN" sz="2000"/>
              <a:t>	        	    //</a:t>
            </a:r>
            <a:r>
              <a:rPr lang="zh-CN" altLang="en-US" sz="2000"/>
              <a:t>为了演示产生的问题，线程在这里睡眠一次</a:t>
            </a:r>
          </a:p>
          <a:p>
            <a:pPr>
              <a:defRPr/>
            </a:pPr>
            <a:r>
              <a:rPr lang="zh-CN" altLang="en-US" sz="2000"/>
              <a:t>	            	   </a:t>
            </a:r>
            <a:r>
              <a:rPr lang="en-US" altLang="zh-CN" sz="2000"/>
              <a:t>Thread.sleep(10); </a:t>
            </a:r>
          </a:p>
          <a:p>
            <a:pPr>
              <a:defRPr/>
            </a:pPr>
            <a:r>
              <a:rPr lang="en-US" altLang="zh-CN" sz="2000"/>
              <a:t>	        } catch (InterruptedException e) { </a:t>
            </a:r>
          </a:p>
          <a:p>
            <a:pPr>
              <a:defRPr/>
            </a:pPr>
            <a:r>
              <a:rPr lang="en-US" altLang="zh-CN" sz="2000"/>
              <a:t>	            e.printStackTrace(); </a:t>
            </a:r>
          </a:p>
          <a:p>
            <a:pPr>
              <a:defRPr/>
            </a:pPr>
            <a:r>
              <a:rPr lang="en-US" altLang="zh-CN" sz="2000"/>
              <a:t>	        } </a:t>
            </a:r>
          </a:p>
          <a:p>
            <a:pPr>
              <a:defRPr/>
            </a:pPr>
            <a:r>
              <a:rPr lang="en-US" altLang="zh-CN" sz="2000"/>
              <a:t>	        //</a:t>
            </a:r>
            <a:r>
              <a:rPr lang="zh-CN" altLang="en-US" sz="2000"/>
              <a:t>睡眠结束后，继续当前的票进行销售</a:t>
            </a:r>
          </a:p>
          <a:p>
            <a:pPr>
              <a:defRPr/>
            </a:pPr>
            <a:r>
              <a:rPr lang="zh-CN" altLang="en-US" sz="2000"/>
              <a:t>	        </a:t>
            </a:r>
            <a:r>
              <a:rPr lang="en-US" altLang="zh-CN" sz="2000"/>
              <a:t>System.out.println(Thread.currentThread().getName()+</a:t>
            </a:r>
          </a:p>
          <a:p>
            <a:pPr>
              <a:defRPr/>
            </a:pPr>
            <a:r>
              <a:rPr lang="en-US" altLang="zh-CN" sz="2000"/>
              <a:t>                                                     "</a:t>
            </a:r>
            <a:r>
              <a:rPr lang="zh-CN" altLang="en-US" sz="2000"/>
              <a:t>卖票</a:t>
            </a:r>
            <a:r>
              <a:rPr lang="en-US" altLang="zh-CN" sz="2000"/>
              <a:t>--&gt;"+(this.ticket--));</a:t>
            </a:r>
          </a:p>
          <a:p>
            <a:pPr>
              <a:defRPr/>
            </a:pPr>
            <a:r>
              <a:rPr lang="en-US" altLang="zh-CN" sz="2000"/>
              <a:t>	        }</a:t>
            </a:r>
          </a:p>
          <a:p>
            <a:pPr>
              <a:defRPr/>
            </a:pPr>
            <a:r>
              <a:rPr lang="en-US" altLang="zh-CN" sz="2000"/>
              <a:t>	}</a:t>
            </a:r>
            <a:endParaRPr lang="zh-CN" altLang="en-US" sz="20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a:lstStyle/>
          <a:p>
            <a:r>
              <a:rPr lang="en-US" altLang="zh-CN">
                <a:effectLst/>
              </a:rPr>
              <a:t>10.3</a:t>
            </a:r>
            <a:r>
              <a:rPr lang="zh-CN" altLang="en-US">
                <a:effectLst/>
              </a:rPr>
              <a:t>、线程互斥与同步 </a:t>
            </a:r>
          </a:p>
        </p:txBody>
      </p:sp>
      <p:sp>
        <p:nvSpPr>
          <p:cNvPr id="51203" name="Text Box 3"/>
          <p:cNvSpPr txBox="1">
            <a:spLocks noChangeArrowheads="1"/>
          </p:cNvSpPr>
          <p:nvPr/>
        </p:nvSpPr>
        <p:spPr bwMode="auto">
          <a:xfrm>
            <a:off x="325438" y="1057275"/>
            <a:ext cx="8615362" cy="3662363"/>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1800"/>
              <a:t>static public void main(String args[]) {//</a:t>
            </a:r>
            <a:r>
              <a:rPr lang="zh-CN" altLang="en-US" sz="1800"/>
              <a:t>建立三个售票窗口的线程类来模拟窗口售票</a:t>
            </a:r>
          </a:p>
          <a:p>
            <a:pPr>
              <a:defRPr/>
            </a:pPr>
            <a:r>
              <a:rPr lang="en-US" altLang="zh-CN" sz="1800"/>
              <a:t>        TestSynchronizedExample2 ru = new TestSynchronizedExample2();//</a:t>
            </a:r>
            <a:r>
              <a:rPr lang="zh-CN" altLang="en-US" sz="1800"/>
              <a:t>新建线程类</a:t>
            </a:r>
          </a:p>
          <a:p>
            <a:pPr>
              <a:defRPr/>
            </a:pPr>
            <a:r>
              <a:rPr lang="zh-CN" altLang="en-US" sz="1800"/>
              <a:t>        </a:t>
            </a:r>
            <a:r>
              <a:rPr lang="en-US" altLang="zh-CN" sz="1800"/>
              <a:t>Thread t = new Thread(ru); //</a:t>
            </a:r>
            <a:r>
              <a:rPr lang="zh-CN" altLang="en-US" sz="1800"/>
              <a:t>新建线程</a:t>
            </a:r>
          </a:p>
          <a:p>
            <a:pPr>
              <a:defRPr/>
            </a:pPr>
            <a:r>
              <a:rPr lang="zh-CN" altLang="en-US" sz="1800"/>
              <a:t>        </a:t>
            </a:r>
            <a:r>
              <a:rPr lang="en-US" altLang="zh-CN" sz="1800"/>
              <a:t>t.setName("</a:t>
            </a:r>
            <a:r>
              <a:rPr lang="zh-CN" altLang="en-US" sz="1800"/>
              <a:t>窗口</a:t>
            </a:r>
            <a:r>
              <a:rPr lang="en-US" altLang="zh-CN" sz="1800"/>
              <a:t>1");//</a:t>
            </a:r>
            <a:r>
              <a:rPr lang="zh-CN" altLang="en-US" sz="1800"/>
              <a:t>线程命名</a:t>
            </a:r>
          </a:p>
          <a:p>
            <a:pPr>
              <a:defRPr/>
            </a:pPr>
            <a:r>
              <a:rPr lang="zh-CN" altLang="en-US" sz="1800"/>
              <a:t>        </a:t>
            </a:r>
            <a:r>
              <a:rPr lang="en-US" altLang="zh-CN" sz="1800"/>
              <a:t>Thread t1 = new Thread(ru);</a:t>
            </a:r>
          </a:p>
          <a:p>
            <a:pPr>
              <a:defRPr/>
            </a:pPr>
            <a:r>
              <a:rPr lang="en-US" altLang="zh-CN" sz="1800"/>
              <a:t>        t1.setName("</a:t>
            </a:r>
            <a:r>
              <a:rPr lang="zh-CN" altLang="en-US" sz="1800"/>
              <a:t>窗口</a:t>
            </a:r>
            <a:r>
              <a:rPr lang="en-US" altLang="zh-CN" sz="1800"/>
              <a:t>2");</a:t>
            </a:r>
          </a:p>
          <a:p>
            <a:pPr>
              <a:defRPr/>
            </a:pPr>
            <a:r>
              <a:rPr lang="en-US" altLang="zh-CN" sz="1800"/>
              <a:t>        Thread t2 = new Thread(ru); </a:t>
            </a:r>
          </a:p>
          <a:p>
            <a:pPr>
              <a:defRPr/>
            </a:pPr>
            <a:r>
              <a:rPr lang="en-US" altLang="zh-CN" sz="1800"/>
              <a:t>        t2.setName("</a:t>
            </a:r>
            <a:r>
              <a:rPr lang="zh-CN" altLang="en-US" sz="1800"/>
              <a:t>窗口</a:t>
            </a:r>
            <a:r>
              <a:rPr lang="en-US" altLang="zh-CN" sz="1800"/>
              <a:t>3");</a:t>
            </a:r>
          </a:p>
          <a:p>
            <a:pPr>
              <a:defRPr/>
            </a:pPr>
            <a:r>
              <a:rPr lang="en-US" altLang="zh-CN" sz="1800"/>
              <a:t>        t.start();//</a:t>
            </a:r>
            <a:r>
              <a:rPr lang="zh-CN" altLang="en-US" sz="1800"/>
              <a:t>线程运行</a:t>
            </a:r>
          </a:p>
          <a:p>
            <a:pPr>
              <a:defRPr/>
            </a:pPr>
            <a:r>
              <a:rPr lang="zh-CN" altLang="en-US" sz="1800"/>
              <a:t>        </a:t>
            </a:r>
            <a:r>
              <a:rPr lang="en-US" altLang="zh-CN" sz="1800"/>
              <a:t>t1.start(); </a:t>
            </a:r>
          </a:p>
          <a:p>
            <a:pPr>
              <a:defRPr/>
            </a:pPr>
            <a:r>
              <a:rPr lang="en-US" altLang="zh-CN" sz="1800"/>
              <a:t>        t2.start(); </a:t>
            </a:r>
          </a:p>
          <a:p>
            <a:pPr>
              <a:defRPr/>
            </a:pPr>
            <a:r>
              <a:rPr lang="en-US" altLang="zh-CN" sz="1800"/>
              <a:t>} </a:t>
            </a:r>
          </a:p>
          <a:p>
            <a:pPr>
              <a:defRPr/>
            </a:pPr>
            <a:r>
              <a:rPr lang="en-US" altLang="zh-CN" sz="1800"/>
              <a:t>}</a:t>
            </a:r>
            <a:endParaRPr lang="zh-CN" altLang="en-US" sz="1800"/>
          </a:p>
        </p:txBody>
      </p:sp>
      <p:pic>
        <p:nvPicPr>
          <p:cNvPr id="205828" name="Picture 4"/>
          <p:cNvPicPr>
            <a:picLocks noChangeAspect="1" noChangeArrowheads="1"/>
          </p:cNvPicPr>
          <p:nvPr/>
        </p:nvPicPr>
        <p:blipFill>
          <a:blip r:embed="rId2"/>
          <a:srcRect/>
          <a:stretch>
            <a:fillRect/>
          </a:stretch>
        </p:blipFill>
        <p:spPr bwMode="auto">
          <a:xfrm>
            <a:off x="2838450" y="3492500"/>
            <a:ext cx="6030913" cy="2959100"/>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829" name="AutoShape 5"/>
          <p:cNvSpPr>
            <a:spLocks noChangeArrowheads="1"/>
          </p:cNvSpPr>
          <p:nvPr/>
        </p:nvSpPr>
        <p:spPr bwMode="auto">
          <a:xfrm>
            <a:off x="5378450" y="4929188"/>
            <a:ext cx="976313" cy="649287"/>
          </a:xfrm>
          <a:prstGeom prst="wedgeRectCallout">
            <a:avLst>
              <a:gd name="adj1" fmla="val -127398"/>
              <a:gd name="adj2" fmla="val 69069"/>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zh-CN" altLang="en-US" sz="1800">
                <a:latin typeface="Times New Roman" charset="0"/>
                <a:ea typeface="宋体" charset="0"/>
                <a:cs typeface="宋体" charset="0"/>
              </a:rPr>
              <a:t>成功！</a:t>
            </a:r>
          </a:p>
          <a:p>
            <a:pPr>
              <a:defRPr/>
            </a:pPr>
            <a:endParaRPr lang="zh-CN" altLang="en-US" sz="1800">
              <a:latin typeface="Times New Roman" charset="0"/>
              <a:ea typeface="宋体" charset="0"/>
              <a:cs typeface="宋体"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8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r>
              <a:rPr lang="en-US" altLang="zh-CN">
                <a:effectLst/>
              </a:rPr>
              <a:t>10.1</a:t>
            </a:r>
            <a:r>
              <a:rPr lang="zh-CN" altLang="en-US">
                <a:effectLst/>
              </a:rPr>
              <a:t>、线程简介</a:t>
            </a:r>
          </a:p>
        </p:txBody>
      </p:sp>
      <p:sp>
        <p:nvSpPr>
          <p:cNvPr id="6147" name="Rectangle 3"/>
          <p:cNvSpPr>
            <a:spLocks noGrp="1" noChangeArrowheads="1"/>
          </p:cNvSpPr>
          <p:nvPr>
            <p:ph type="body" idx="1"/>
          </p:nvPr>
        </p:nvSpPr>
        <p:spPr>
          <a:xfrm>
            <a:off x="684213" y="1052513"/>
            <a:ext cx="8229600" cy="4886325"/>
          </a:xfrm>
        </p:spPr>
        <p:txBody>
          <a:bodyPr/>
          <a:lstStyle/>
          <a:p>
            <a:pPr>
              <a:defRPr/>
            </a:pPr>
            <a:r>
              <a:rPr lang="zh-CN" altLang="en-US" dirty="0"/>
              <a:t>线程状态</a:t>
            </a:r>
          </a:p>
          <a:p>
            <a:pPr>
              <a:defRPr/>
            </a:pPr>
            <a:endParaRPr lang="zh-CN" altLang="en-US" dirty="0"/>
          </a:p>
        </p:txBody>
      </p:sp>
      <p:grpSp>
        <p:nvGrpSpPr>
          <p:cNvPr id="6148" name="组合 1"/>
          <p:cNvGrpSpPr>
            <a:grpSpLocks/>
          </p:cNvGrpSpPr>
          <p:nvPr/>
        </p:nvGrpSpPr>
        <p:grpSpPr bwMode="auto">
          <a:xfrm>
            <a:off x="638175" y="1808163"/>
            <a:ext cx="7435850" cy="3622675"/>
            <a:chOff x="638175" y="1808163"/>
            <a:chExt cx="7435850" cy="3622675"/>
          </a:xfrm>
        </p:grpSpPr>
        <p:sp>
          <p:nvSpPr>
            <p:cNvPr id="6149" name="AutoShape 23"/>
            <p:cNvSpPr>
              <a:spLocks noChangeArrowheads="1"/>
            </p:cNvSpPr>
            <p:nvPr/>
          </p:nvSpPr>
          <p:spPr bwMode="auto">
            <a:xfrm>
              <a:off x="6407150" y="3332163"/>
              <a:ext cx="1539875" cy="573087"/>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终止状态</a:t>
              </a:r>
            </a:p>
          </p:txBody>
        </p:sp>
        <p:cxnSp>
          <p:nvCxnSpPr>
            <p:cNvPr id="6150" name="AutoShape 24"/>
            <p:cNvCxnSpPr>
              <a:cxnSpLocks noChangeShapeType="1"/>
              <a:stCxn id="6160" idx="2"/>
            </p:cNvCxnSpPr>
            <p:nvPr/>
          </p:nvCxnSpPr>
          <p:spPr bwMode="auto">
            <a:xfrm rot="5400000">
              <a:off x="1445418" y="2856707"/>
              <a:ext cx="950913" cy="0"/>
            </a:xfrm>
            <a:prstGeom prst="bentConnector3">
              <a:avLst>
                <a:gd name="adj1" fmla="val 4993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6151" name="AutoShape 25"/>
            <p:cNvCxnSpPr>
              <a:cxnSpLocks noChangeShapeType="1"/>
            </p:cNvCxnSpPr>
            <p:nvPr/>
          </p:nvCxnSpPr>
          <p:spPr bwMode="auto">
            <a:xfrm>
              <a:off x="1919288" y="3905250"/>
              <a:ext cx="1587" cy="952500"/>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6152" name="AutoShape 26"/>
            <p:cNvCxnSpPr>
              <a:cxnSpLocks noChangeShapeType="1"/>
            </p:cNvCxnSpPr>
            <p:nvPr/>
          </p:nvCxnSpPr>
          <p:spPr bwMode="auto">
            <a:xfrm flipH="1">
              <a:off x="2689225" y="3713163"/>
              <a:ext cx="1154113" cy="15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153" name="AutoShape 27"/>
            <p:cNvSpPr>
              <a:spLocks noChangeArrowheads="1"/>
            </p:cNvSpPr>
            <p:nvPr/>
          </p:nvSpPr>
          <p:spPr bwMode="auto">
            <a:xfrm>
              <a:off x="3843338" y="3332163"/>
              <a:ext cx="1538287" cy="573087"/>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1600"/>
                <a:t>运行状态</a:t>
              </a:r>
            </a:p>
          </p:txBody>
        </p:sp>
        <p:cxnSp>
          <p:nvCxnSpPr>
            <p:cNvPr id="6154" name="AutoShape 28"/>
            <p:cNvCxnSpPr>
              <a:cxnSpLocks noChangeShapeType="1"/>
              <a:stCxn id="6153" idx="3"/>
              <a:endCxn id="6149" idx="1"/>
            </p:cNvCxnSpPr>
            <p:nvPr/>
          </p:nvCxnSpPr>
          <p:spPr bwMode="auto">
            <a:xfrm>
              <a:off x="5381625" y="3619500"/>
              <a:ext cx="10255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55" name="AutoShape 29"/>
            <p:cNvCxnSpPr>
              <a:cxnSpLocks noChangeShapeType="1"/>
              <a:stCxn id="6153" idx="2"/>
            </p:cNvCxnSpPr>
            <p:nvPr/>
          </p:nvCxnSpPr>
          <p:spPr bwMode="auto">
            <a:xfrm flipH="1">
              <a:off x="1919288" y="3905250"/>
              <a:ext cx="2693987" cy="952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156" name="AutoShape 30"/>
            <p:cNvSpPr>
              <a:spLocks noChangeArrowheads="1"/>
            </p:cNvSpPr>
            <p:nvPr/>
          </p:nvSpPr>
          <p:spPr bwMode="auto">
            <a:xfrm>
              <a:off x="65357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阻塞状态</a:t>
              </a:r>
            </a:p>
          </p:txBody>
        </p:sp>
        <p:sp>
          <p:nvSpPr>
            <p:cNvPr id="6157" name="AutoShape 31"/>
            <p:cNvSpPr>
              <a:spLocks noChangeArrowheads="1"/>
            </p:cNvSpPr>
            <p:nvPr/>
          </p:nvSpPr>
          <p:spPr bwMode="auto">
            <a:xfrm>
              <a:off x="38433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睡眠状态</a:t>
              </a:r>
            </a:p>
          </p:txBody>
        </p:sp>
        <p:sp>
          <p:nvSpPr>
            <p:cNvPr id="6158" name="AutoShape 32"/>
            <p:cNvSpPr>
              <a:spLocks noChangeArrowheads="1"/>
            </p:cNvSpPr>
            <p:nvPr/>
          </p:nvSpPr>
          <p:spPr bwMode="auto">
            <a:xfrm>
              <a:off x="11509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等待状态</a:t>
              </a:r>
            </a:p>
          </p:txBody>
        </p:sp>
        <p:sp>
          <p:nvSpPr>
            <p:cNvPr id="6159" name="AutoShape 33"/>
            <p:cNvSpPr>
              <a:spLocks noChangeArrowheads="1"/>
            </p:cNvSpPr>
            <p:nvPr/>
          </p:nvSpPr>
          <p:spPr bwMode="auto">
            <a:xfrm>
              <a:off x="1150938" y="3332163"/>
              <a:ext cx="1538287" cy="573087"/>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就绪状态</a:t>
              </a:r>
            </a:p>
          </p:txBody>
        </p:sp>
        <p:sp>
          <p:nvSpPr>
            <p:cNvPr id="6160" name="AutoShape 34"/>
            <p:cNvSpPr>
              <a:spLocks noChangeArrowheads="1"/>
            </p:cNvSpPr>
            <p:nvPr/>
          </p:nvSpPr>
          <p:spPr bwMode="auto">
            <a:xfrm>
              <a:off x="1150938" y="1808163"/>
              <a:ext cx="1538287" cy="573087"/>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新建状态</a:t>
              </a:r>
            </a:p>
          </p:txBody>
        </p:sp>
        <p:cxnSp>
          <p:nvCxnSpPr>
            <p:cNvPr id="6161" name="AutoShape 35"/>
            <p:cNvCxnSpPr>
              <a:cxnSpLocks noChangeShapeType="1"/>
            </p:cNvCxnSpPr>
            <p:nvPr/>
          </p:nvCxnSpPr>
          <p:spPr bwMode="auto">
            <a:xfrm>
              <a:off x="4484688" y="3905250"/>
              <a:ext cx="0" cy="952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62" name="AutoShape 36"/>
            <p:cNvCxnSpPr>
              <a:cxnSpLocks noChangeShapeType="1"/>
            </p:cNvCxnSpPr>
            <p:nvPr/>
          </p:nvCxnSpPr>
          <p:spPr bwMode="auto">
            <a:xfrm flipH="1">
              <a:off x="2689225" y="3522663"/>
              <a:ext cx="1154113" cy="1587"/>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6163" name="AutoShape 37"/>
            <p:cNvSpPr>
              <a:spLocks noChangeArrowheads="1"/>
            </p:cNvSpPr>
            <p:nvPr/>
          </p:nvSpPr>
          <p:spPr bwMode="auto">
            <a:xfrm>
              <a:off x="1022350" y="2570163"/>
              <a:ext cx="1025525"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en-US" altLang="zh-CN" sz="1600"/>
                <a:t>start()</a:t>
              </a:r>
            </a:p>
          </p:txBody>
        </p:sp>
        <p:sp>
          <p:nvSpPr>
            <p:cNvPr id="6164" name="AutoShape 38"/>
            <p:cNvSpPr>
              <a:spLocks noChangeArrowheads="1"/>
            </p:cNvSpPr>
            <p:nvPr/>
          </p:nvSpPr>
          <p:spPr bwMode="auto">
            <a:xfrm>
              <a:off x="2689225" y="3141663"/>
              <a:ext cx="1154113"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zh-CN" altLang="en-US" sz="1600"/>
                <a:t>虚拟机调度</a:t>
              </a:r>
            </a:p>
          </p:txBody>
        </p:sp>
        <p:sp>
          <p:nvSpPr>
            <p:cNvPr id="6165" name="AutoShape 39"/>
            <p:cNvSpPr>
              <a:spLocks noChangeArrowheads="1"/>
            </p:cNvSpPr>
            <p:nvPr/>
          </p:nvSpPr>
          <p:spPr bwMode="auto">
            <a:xfrm>
              <a:off x="2817813" y="3714750"/>
              <a:ext cx="896937"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en-US" altLang="zh-CN" sz="1600"/>
                <a:t>yield()</a:t>
              </a:r>
            </a:p>
          </p:txBody>
        </p:sp>
        <p:sp>
          <p:nvSpPr>
            <p:cNvPr id="6166" name="AutoShape 40"/>
            <p:cNvSpPr>
              <a:spLocks noChangeArrowheads="1"/>
            </p:cNvSpPr>
            <p:nvPr/>
          </p:nvSpPr>
          <p:spPr bwMode="auto">
            <a:xfrm>
              <a:off x="5381625" y="3141663"/>
              <a:ext cx="898525"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en-US" altLang="zh-CN" sz="1600"/>
                <a:t>stop()</a:t>
              </a:r>
            </a:p>
          </p:txBody>
        </p:sp>
        <p:cxnSp>
          <p:nvCxnSpPr>
            <p:cNvPr id="6167" name="AutoShape 41"/>
            <p:cNvCxnSpPr>
              <a:cxnSpLocks noChangeShapeType="1"/>
              <a:stCxn id="6153" idx="2"/>
              <a:endCxn id="6156" idx="0"/>
            </p:cNvCxnSpPr>
            <p:nvPr/>
          </p:nvCxnSpPr>
          <p:spPr bwMode="auto">
            <a:xfrm>
              <a:off x="4613275" y="3905250"/>
              <a:ext cx="2692400" cy="952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168" name="AutoShape 42"/>
            <p:cNvSpPr>
              <a:spLocks noChangeArrowheads="1"/>
            </p:cNvSpPr>
            <p:nvPr/>
          </p:nvSpPr>
          <p:spPr bwMode="auto">
            <a:xfrm>
              <a:off x="6151563" y="4095750"/>
              <a:ext cx="14097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zh-CN" altLang="en-US" sz="1600"/>
                <a:t>资源短缺</a:t>
              </a:r>
            </a:p>
          </p:txBody>
        </p:sp>
        <p:sp>
          <p:nvSpPr>
            <p:cNvPr id="6169" name="AutoShape 43"/>
            <p:cNvSpPr>
              <a:spLocks noChangeArrowheads="1"/>
            </p:cNvSpPr>
            <p:nvPr/>
          </p:nvSpPr>
          <p:spPr bwMode="auto">
            <a:xfrm>
              <a:off x="3586163" y="4476750"/>
              <a:ext cx="898525"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en-US" altLang="zh-CN" sz="1600"/>
                <a:t>sleep()</a:t>
              </a:r>
            </a:p>
          </p:txBody>
        </p:sp>
        <p:sp>
          <p:nvSpPr>
            <p:cNvPr id="6170" name="AutoShape 44"/>
            <p:cNvSpPr>
              <a:spLocks noChangeArrowheads="1"/>
            </p:cNvSpPr>
            <p:nvPr/>
          </p:nvSpPr>
          <p:spPr bwMode="auto">
            <a:xfrm>
              <a:off x="2689225" y="4476750"/>
              <a:ext cx="896938"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en-US" altLang="zh-CN" sz="1600"/>
                <a:t>wait()</a:t>
              </a:r>
            </a:p>
          </p:txBody>
        </p:sp>
        <p:sp>
          <p:nvSpPr>
            <p:cNvPr id="6171" name="Rectangle 45"/>
            <p:cNvSpPr>
              <a:spLocks noChangeArrowheads="1"/>
            </p:cNvSpPr>
            <p:nvPr/>
          </p:nvSpPr>
          <p:spPr bwMode="auto">
            <a:xfrm>
              <a:off x="638175" y="3905250"/>
              <a:ext cx="11541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6000"/>
                </a:lnSpc>
              </a:pPr>
              <a:r>
                <a:rPr lang="zh-CN" altLang="en-US" sz="1600"/>
                <a:t>等待时间到</a:t>
              </a:r>
            </a:p>
            <a:p>
              <a:pPr algn="ctr">
                <a:lnSpc>
                  <a:spcPct val="96000"/>
                </a:lnSpc>
              </a:pPr>
              <a:r>
                <a:rPr lang="en-US" altLang="zh-CN" sz="1600"/>
                <a:t>notify()</a:t>
              </a:r>
            </a:p>
            <a:p>
              <a:pPr algn="ctr">
                <a:lnSpc>
                  <a:spcPct val="96000"/>
                </a:lnSpc>
              </a:pPr>
              <a:r>
                <a:rPr lang="en-US" altLang="zh-CN" sz="1600"/>
                <a:t>notifyAll()</a:t>
              </a:r>
            </a:p>
            <a:p>
              <a:endParaRPr lang="en-US" altLang="zh-CN" sz="1600"/>
            </a:p>
          </p:txBody>
        </p:sp>
        <p:cxnSp>
          <p:nvCxnSpPr>
            <p:cNvPr id="6172" name="AutoShape 46"/>
            <p:cNvCxnSpPr>
              <a:cxnSpLocks noChangeShapeType="1"/>
              <a:stCxn id="6156" idx="3"/>
              <a:endCxn id="6153" idx="0"/>
            </p:cNvCxnSpPr>
            <p:nvPr/>
          </p:nvCxnSpPr>
          <p:spPr bwMode="auto">
            <a:xfrm flipH="1" flipV="1">
              <a:off x="4613275" y="3332163"/>
              <a:ext cx="3460750" cy="1812925"/>
            </a:xfrm>
            <a:prstGeom prst="bentConnector4">
              <a:avLst>
                <a:gd name="adj1" fmla="val -12699"/>
                <a:gd name="adj2" fmla="val 124273"/>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6173" name="AutoShape 47"/>
            <p:cNvSpPr>
              <a:spLocks noChangeArrowheads="1"/>
            </p:cNvSpPr>
            <p:nvPr/>
          </p:nvSpPr>
          <p:spPr bwMode="auto">
            <a:xfrm>
              <a:off x="6151563" y="2379663"/>
              <a:ext cx="12827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zh-CN" altLang="en-US" sz="1600"/>
                <a:t>资源就绪</a:t>
              </a:r>
            </a:p>
          </p:txBody>
        </p:sp>
        <p:sp>
          <p:nvSpPr>
            <p:cNvPr id="6174" name="Line 48"/>
            <p:cNvSpPr>
              <a:spLocks noChangeShapeType="1"/>
            </p:cNvSpPr>
            <p:nvPr/>
          </p:nvSpPr>
          <p:spPr bwMode="auto">
            <a:xfrm flipV="1">
              <a:off x="4740275" y="3905250"/>
              <a:ext cx="1588" cy="952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5" name="AutoShape 49"/>
            <p:cNvSpPr>
              <a:spLocks noChangeArrowheads="1"/>
            </p:cNvSpPr>
            <p:nvPr/>
          </p:nvSpPr>
          <p:spPr bwMode="auto">
            <a:xfrm>
              <a:off x="4740275" y="4476750"/>
              <a:ext cx="12827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zh-CN" altLang="en-US" sz="1600"/>
                <a:t>睡眠时间到</a:t>
              </a:r>
            </a:p>
          </p:txBody>
        </p:sp>
        <p:sp>
          <p:nvSpPr>
            <p:cNvPr id="6176" name="AutoShape 50"/>
            <p:cNvSpPr>
              <a:spLocks noChangeArrowheads="1"/>
            </p:cNvSpPr>
            <p:nvPr/>
          </p:nvSpPr>
          <p:spPr bwMode="auto">
            <a:xfrm>
              <a:off x="1150938" y="3332163"/>
              <a:ext cx="1538287" cy="573087"/>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就绪状态</a:t>
              </a:r>
            </a:p>
          </p:txBody>
        </p:sp>
        <p:sp>
          <p:nvSpPr>
            <p:cNvPr id="6177" name="AutoShape 51"/>
            <p:cNvSpPr>
              <a:spLocks noChangeArrowheads="1"/>
            </p:cNvSpPr>
            <p:nvPr/>
          </p:nvSpPr>
          <p:spPr bwMode="auto">
            <a:xfrm>
              <a:off x="1150938" y="1808163"/>
              <a:ext cx="1538287" cy="573087"/>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新建状态</a:t>
              </a:r>
            </a:p>
          </p:txBody>
        </p:sp>
        <p:sp>
          <p:nvSpPr>
            <p:cNvPr id="6178" name="AutoShape 52"/>
            <p:cNvSpPr>
              <a:spLocks noChangeArrowheads="1"/>
            </p:cNvSpPr>
            <p:nvPr/>
          </p:nvSpPr>
          <p:spPr bwMode="auto">
            <a:xfrm>
              <a:off x="11509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等待状态</a:t>
              </a:r>
            </a:p>
          </p:txBody>
        </p:sp>
        <p:sp>
          <p:nvSpPr>
            <p:cNvPr id="6179" name="AutoShape 53"/>
            <p:cNvSpPr>
              <a:spLocks noChangeArrowheads="1"/>
            </p:cNvSpPr>
            <p:nvPr/>
          </p:nvSpPr>
          <p:spPr bwMode="auto">
            <a:xfrm>
              <a:off x="1150938" y="3332163"/>
              <a:ext cx="1538287" cy="573087"/>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就绪状态</a:t>
              </a:r>
            </a:p>
          </p:txBody>
        </p:sp>
        <p:sp>
          <p:nvSpPr>
            <p:cNvPr id="6180" name="AutoShape 54"/>
            <p:cNvSpPr>
              <a:spLocks noChangeArrowheads="1"/>
            </p:cNvSpPr>
            <p:nvPr/>
          </p:nvSpPr>
          <p:spPr bwMode="auto">
            <a:xfrm>
              <a:off x="1150938" y="1808163"/>
              <a:ext cx="1538287" cy="573087"/>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新建状态</a:t>
              </a:r>
            </a:p>
          </p:txBody>
        </p:sp>
        <p:sp>
          <p:nvSpPr>
            <p:cNvPr id="6181" name="AutoShape 55"/>
            <p:cNvSpPr>
              <a:spLocks noChangeArrowheads="1"/>
            </p:cNvSpPr>
            <p:nvPr/>
          </p:nvSpPr>
          <p:spPr bwMode="auto">
            <a:xfrm>
              <a:off x="3843338" y="3332163"/>
              <a:ext cx="1538287" cy="573087"/>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1600"/>
                <a:t>运行状态</a:t>
              </a:r>
            </a:p>
          </p:txBody>
        </p:sp>
        <p:sp>
          <p:nvSpPr>
            <p:cNvPr id="6182" name="AutoShape 56"/>
            <p:cNvSpPr>
              <a:spLocks noChangeArrowheads="1"/>
            </p:cNvSpPr>
            <p:nvPr/>
          </p:nvSpPr>
          <p:spPr bwMode="auto">
            <a:xfrm>
              <a:off x="11509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等待状态</a:t>
              </a:r>
            </a:p>
          </p:txBody>
        </p:sp>
        <p:sp>
          <p:nvSpPr>
            <p:cNvPr id="6183" name="AutoShape 57"/>
            <p:cNvSpPr>
              <a:spLocks noChangeArrowheads="1"/>
            </p:cNvSpPr>
            <p:nvPr/>
          </p:nvSpPr>
          <p:spPr bwMode="auto">
            <a:xfrm>
              <a:off x="1150938" y="3332163"/>
              <a:ext cx="1538287" cy="573087"/>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就绪状态</a:t>
              </a:r>
            </a:p>
          </p:txBody>
        </p:sp>
        <p:sp>
          <p:nvSpPr>
            <p:cNvPr id="6184" name="AutoShape 58"/>
            <p:cNvSpPr>
              <a:spLocks noChangeArrowheads="1"/>
            </p:cNvSpPr>
            <p:nvPr/>
          </p:nvSpPr>
          <p:spPr bwMode="auto">
            <a:xfrm>
              <a:off x="1150938" y="1808163"/>
              <a:ext cx="1538287" cy="573087"/>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新建状态</a:t>
              </a:r>
            </a:p>
          </p:txBody>
        </p:sp>
        <p:sp>
          <p:nvSpPr>
            <p:cNvPr id="6185" name="AutoShape 59"/>
            <p:cNvSpPr>
              <a:spLocks noChangeArrowheads="1"/>
            </p:cNvSpPr>
            <p:nvPr/>
          </p:nvSpPr>
          <p:spPr bwMode="auto">
            <a:xfrm>
              <a:off x="38433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睡眠状态</a:t>
              </a:r>
            </a:p>
          </p:txBody>
        </p:sp>
        <p:sp>
          <p:nvSpPr>
            <p:cNvPr id="6186" name="AutoShape 60"/>
            <p:cNvSpPr>
              <a:spLocks noChangeArrowheads="1"/>
            </p:cNvSpPr>
            <p:nvPr/>
          </p:nvSpPr>
          <p:spPr bwMode="auto">
            <a:xfrm>
              <a:off x="3843338" y="3332163"/>
              <a:ext cx="1538287" cy="573087"/>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1600"/>
                <a:t>运行状态</a:t>
              </a:r>
            </a:p>
          </p:txBody>
        </p:sp>
        <p:sp>
          <p:nvSpPr>
            <p:cNvPr id="6187" name="AutoShape 61"/>
            <p:cNvSpPr>
              <a:spLocks noChangeArrowheads="1"/>
            </p:cNvSpPr>
            <p:nvPr/>
          </p:nvSpPr>
          <p:spPr bwMode="auto">
            <a:xfrm>
              <a:off x="11509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等待状态</a:t>
              </a:r>
            </a:p>
          </p:txBody>
        </p:sp>
        <p:sp>
          <p:nvSpPr>
            <p:cNvPr id="6188" name="AutoShape 62"/>
            <p:cNvSpPr>
              <a:spLocks noChangeArrowheads="1"/>
            </p:cNvSpPr>
            <p:nvPr/>
          </p:nvSpPr>
          <p:spPr bwMode="auto">
            <a:xfrm>
              <a:off x="1150938" y="3332163"/>
              <a:ext cx="1538287" cy="573087"/>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就绪状态</a:t>
              </a:r>
            </a:p>
          </p:txBody>
        </p:sp>
        <p:sp>
          <p:nvSpPr>
            <p:cNvPr id="6189" name="AutoShape 63"/>
            <p:cNvSpPr>
              <a:spLocks noChangeArrowheads="1"/>
            </p:cNvSpPr>
            <p:nvPr/>
          </p:nvSpPr>
          <p:spPr bwMode="auto">
            <a:xfrm>
              <a:off x="1150938" y="1808163"/>
              <a:ext cx="1538287" cy="573087"/>
            </a:xfrm>
            <a:prstGeom prst="roundRect">
              <a:avLst>
                <a:gd name="adj" fmla="val 16667"/>
              </a:avLst>
            </a:prstGeom>
            <a:solidFill>
              <a:srgbClr val="FFFFFF"/>
            </a:solidFill>
            <a:ln w="9525">
              <a:solidFill>
                <a:srgbClr val="000000"/>
              </a:solidFill>
              <a:round/>
              <a:headEnd/>
              <a:tailEnd/>
            </a:ln>
          </p:spPr>
          <p:txBody>
            <a:bodyPr lIns="0" rIns="0"/>
            <a:lstStyle/>
            <a:p>
              <a:pPr algn="ctr"/>
              <a:r>
                <a:rPr lang="zh-CN" altLang="en-US" sz="1600"/>
                <a:t>新建状态</a:t>
              </a:r>
            </a:p>
          </p:txBody>
        </p:sp>
        <p:sp>
          <p:nvSpPr>
            <p:cNvPr id="6190" name="AutoShape 64"/>
            <p:cNvSpPr>
              <a:spLocks noChangeArrowheads="1"/>
            </p:cNvSpPr>
            <p:nvPr/>
          </p:nvSpPr>
          <p:spPr bwMode="auto">
            <a:xfrm>
              <a:off x="6407150" y="3332163"/>
              <a:ext cx="1539875" cy="573087"/>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lIns="0" rIns="0"/>
            <a:lstStyle/>
            <a:p>
              <a:pPr algn="ctr"/>
              <a:r>
                <a:rPr lang="zh-CN" altLang="en-US" sz="1600"/>
                <a:t>终止状态</a:t>
              </a:r>
            </a:p>
          </p:txBody>
        </p:sp>
        <p:sp>
          <p:nvSpPr>
            <p:cNvPr id="6191" name="AutoShape 65"/>
            <p:cNvSpPr>
              <a:spLocks noChangeArrowheads="1"/>
            </p:cNvSpPr>
            <p:nvPr/>
          </p:nvSpPr>
          <p:spPr bwMode="auto">
            <a:xfrm>
              <a:off x="6535738" y="4857750"/>
              <a:ext cx="1538287" cy="573088"/>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lIns="0" rIns="0"/>
            <a:lstStyle/>
            <a:p>
              <a:pPr algn="ctr"/>
              <a:r>
                <a:rPr lang="zh-CN" altLang="en-US" sz="1600"/>
                <a:t>阻塞状态</a:t>
              </a:r>
            </a:p>
          </p:txBody>
        </p:sp>
        <p:sp>
          <p:nvSpPr>
            <p:cNvPr id="6192" name="AutoShape 66"/>
            <p:cNvSpPr>
              <a:spLocks noChangeArrowheads="1"/>
            </p:cNvSpPr>
            <p:nvPr/>
          </p:nvSpPr>
          <p:spPr bwMode="auto">
            <a:xfrm>
              <a:off x="3843338" y="4857750"/>
              <a:ext cx="1538287" cy="573088"/>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lIns="0" rIns="0"/>
            <a:lstStyle/>
            <a:p>
              <a:pPr algn="ctr"/>
              <a:r>
                <a:rPr lang="zh-CN" altLang="en-US" sz="1600"/>
                <a:t>睡眠状态</a:t>
              </a:r>
            </a:p>
          </p:txBody>
        </p:sp>
        <p:sp>
          <p:nvSpPr>
            <p:cNvPr id="6193" name="AutoShape 67"/>
            <p:cNvSpPr>
              <a:spLocks noChangeArrowheads="1"/>
            </p:cNvSpPr>
            <p:nvPr/>
          </p:nvSpPr>
          <p:spPr bwMode="auto">
            <a:xfrm>
              <a:off x="3843338" y="3332163"/>
              <a:ext cx="1538287" cy="573087"/>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a:lstStyle/>
            <a:p>
              <a:pPr algn="ctr"/>
              <a:r>
                <a:rPr lang="zh-CN" altLang="en-US" sz="1600"/>
                <a:t>运行状态</a:t>
              </a:r>
            </a:p>
          </p:txBody>
        </p:sp>
        <p:sp>
          <p:nvSpPr>
            <p:cNvPr id="6194" name="AutoShape 68"/>
            <p:cNvSpPr>
              <a:spLocks noChangeArrowheads="1"/>
            </p:cNvSpPr>
            <p:nvPr/>
          </p:nvSpPr>
          <p:spPr bwMode="auto">
            <a:xfrm>
              <a:off x="1150938" y="4857750"/>
              <a:ext cx="1538287" cy="573088"/>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lIns="0" rIns="0"/>
            <a:lstStyle/>
            <a:p>
              <a:pPr algn="ctr"/>
              <a:r>
                <a:rPr lang="zh-CN" altLang="en-US" sz="1600"/>
                <a:t>等待状态</a:t>
              </a:r>
            </a:p>
          </p:txBody>
        </p:sp>
        <p:sp>
          <p:nvSpPr>
            <p:cNvPr id="6195" name="AutoShape 69"/>
            <p:cNvSpPr>
              <a:spLocks noChangeArrowheads="1"/>
            </p:cNvSpPr>
            <p:nvPr/>
          </p:nvSpPr>
          <p:spPr bwMode="auto">
            <a:xfrm>
              <a:off x="1150938" y="3332163"/>
              <a:ext cx="1538287" cy="573087"/>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lIns="0" rIns="0"/>
            <a:lstStyle/>
            <a:p>
              <a:pPr algn="ctr"/>
              <a:r>
                <a:rPr lang="zh-CN" altLang="en-US" sz="1600"/>
                <a:t>就绪状态</a:t>
              </a:r>
            </a:p>
          </p:txBody>
        </p:sp>
        <p:sp>
          <p:nvSpPr>
            <p:cNvPr id="6196" name="AutoShape 70"/>
            <p:cNvSpPr>
              <a:spLocks noChangeArrowheads="1"/>
            </p:cNvSpPr>
            <p:nvPr/>
          </p:nvSpPr>
          <p:spPr bwMode="auto">
            <a:xfrm>
              <a:off x="1150938" y="1808163"/>
              <a:ext cx="1538287" cy="573087"/>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lIns="0" rIns="0"/>
            <a:lstStyle/>
            <a:p>
              <a:pPr algn="ctr"/>
              <a:r>
                <a:rPr lang="zh-CN" altLang="en-US" sz="1600"/>
                <a:t>新建状态</a:t>
              </a:r>
            </a:p>
          </p:txBody>
        </p:sp>
      </p:gr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12813" y="122238"/>
            <a:ext cx="2609850" cy="457200"/>
          </a:xfrm>
        </p:spPr>
        <p:txBody>
          <a:bodyPr/>
          <a:lstStyle/>
          <a:p>
            <a:pPr>
              <a:defRPr/>
            </a:pPr>
            <a:r>
              <a:rPr lang="zh-CN" altLang="en-US"/>
              <a:t>小节安排</a:t>
            </a:r>
          </a:p>
        </p:txBody>
      </p:sp>
      <p:sp>
        <p:nvSpPr>
          <p:cNvPr id="52227" name="Rectangle 116"/>
          <p:cNvSpPr>
            <a:spLocks noChangeArrowheads="1"/>
          </p:cNvSpPr>
          <p:nvPr/>
        </p:nvSpPr>
        <p:spPr bwMode="auto">
          <a:xfrm>
            <a:off x="2763838" y="28543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2228" name="Text Box 119"/>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flatTx/>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defRPr/>
            </a:pPr>
            <a:r>
              <a:rPr lang="zh-CN" altLang="en-US" sz="2000" b="1"/>
              <a:t>多线程</a:t>
            </a:r>
            <a:endParaRPr kumimoji="0" lang="zh-CN" altLang="en-US" sz="2200" b="1">
              <a:solidFill>
                <a:schemeClr val="tx2"/>
              </a:solidFill>
              <a:latin typeface="楷体_GB2312" pitchFamily="49" charset="-122"/>
              <a:ea typeface="楷体_GB2312" pitchFamily="49" charset="-122"/>
            </a:endParaRPr>
          </a:p>
        </p:txBody>
      </p:sp>
      <p:sp>
        <p:nvSpPr>
          <p:cNvPr id="52229" name="Rectangle 121"/>
          <p:cNvSpPr>
            <a:spLocks noChangeArrowheads="1"/>
          </p:cNvSpPr>
          <p:nvPr/>
        </p:nvSpPr>
        <p:spPr bwMode="auto">
          <a:xfrm>
            <a:off x="2765425" y="13509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2230" name="Text Box 124"/>
          <p:cNvSpPr txBox="1">
            <a:spLocks noChangeArrowheads="1"/>
          </p:cNvSpPr>
          <p:nvPr/>
        </p:nvSpPr>
        <p:spPr bwMode="auto">
          <a:xfrm>
            <a:off x="3222625" y="1198563"/>
            <a:ext cx="3119438"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a:t>
            </a:r>
            <a:r>
              <a:rPr lang="zh-CN" altLang="en-US" sz="1600" b="1"/>
              <a:t>、线程简介</a:t>
            </a:r>
          </a:p>
        </p:txBody>
      </p:sp>
      <p:sp>
        <p:nvSpPr>
          <p:cNvPr id="52231" name="Text Box 129"/>
          <p:cNvSpPr txBox="1">
            <a:spLocks noChangeArrowheads="1"/>
          </p:cNvSpPr>
          <p:nvPr/>
        </p:nvSpPr>
        <p:spPr bwMode="auto">
          <a:xfrm>
            <a:off x="3221038" y="270192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a:t>
            </a:r>
            <a:r>
              <a:rPr lang="zh-CN" altLang="en-US" sz="1600" b="1"/>
              <a:t>、编写线程程序</a:t>
            </a:r>
          </a:p>
          <a:p>
            <a:pPr algn="just" eaLnBrk="0" hangingPunct="0">
              <a:defRPr/>
            </a:pPr>
            <a:endParaRPr lang="zh-CN" altLang="en-US" sz="1600" b="1"/>
          </a:p>
        </p:txBody>
      </p:sp>
      <p:sp>
        <p:nvSpPr>
          <p:cNvPr id="52232" name="Rectangle 136"/>
          <p:cNvSpPr>
            <a:spLocks noChangeArrowheads="1"/>
          </p:cNvSpPr>
          <p:nvPr/>
        </p:nvSpPr>
        <p:spPr bwMode="auto">
          <a:xfrm>
            <a:off x="1814513" y="3313113"/>
            <a:ext cx="914400" cy="152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52233" name="Rectangle 138"/>
          <p:cNvSpPr>
            <a:spLocks noChangeArrowheads="1"/>
          </p:cNvSpPr>
          <p:nvPr/>
        </p:nvSpPr>
        <p:spPr bwMode="auto">
          <a:xfrm>
            <a:off x="2751138" y="51482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2234" name="Text Box 139"/>
          <p:cNvSpPr txBox="1">
            <a:spLocks noChangeArrowheads="1"/>
          </p:cNvSpPr>
          <p:nvPr/>
        </p:nvSpPr>
        <p:spPr bwMode="auto">
          <a:xfrm>
            <a:off x="3208338" y="4995863"/>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10.3</a:t>
            </a:r>
            <a:r>
              <a:rPr lang="zh-CN" altLang="en-US" sz="1600" b="1"/>
              <a:t>、线程互斥与同步</a:t>
            </a:r>
          </a:p>
        </p:txBody>
      </p:sp>
      <p:sp>
        <p:nvSpPr>
          <p:cNvPr id="52235" name="Rectangle 123"/>
          <p:cNvSpPr>
            <a:spLocks noChangeArrowheads="1"/>
          </p:cNvSpPr>
          <p:nvPr/>
        </p:nvSpPr>
        <p:spPr bwMode="auto">
          <a:xfrm>
            <a:off x="2679700" y="1027113"/>
            <a:ext cx="76200" cy="5105400"/>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52236" name="AutoShape 151"/>
          <p:cNvSpPr>
            <a:spLocks noChangeArrowheads="1"/>
          </p:cNvSpPr>
          <p:nvPr/>
        </p:nvSpPr>
        <p:spPr bwMode="auto">
          <a:xfrm>
            <a:off x="7778750" y="5546725"/>
            <a:ext cx="546100" cy="330200"/>
          </a:xfrm>
          <a:prstGeom prst="leftArrow">
            <a:avLst>
              <a:gd name="adj1" fmla="val 50000"/>
              <a:gd name="adj2" fmla="val 4134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52237" name="Rectangle 116"/>
          <p:cNvSpPr>
            <a:spLocks noChangeArrowheads="1"/>
          </p:cNvSpPr>
          <p:nvPr/>
        </p:nvSpPr>
        <p:spPr bwMode="auto">
          <a:xfrm>
            <a:off x="2763838" y="57054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2238" name="Text Box 129"/>
          <p:cNvSpPr txBox="1">
            <a:spLocks noChangeArrowheads="1"/>
          </p:cNvSpPr>
          <p:nvPr/>
        </p:nvSpPr>
        <p:spPr bwMode="auto">
          <a:xfrm>
            <a:off x="3221038" y="55530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10.4</a:t>
            </a:r>
            <a:r>
              <a:rPr lang="zh-CN" altLang="en-US" sz="1600" b="1"/>
              <a:t>、后台线程</a:t>
            </a:r>
          </a:p>
          <a:p>
            <a:pPr algn="just" eaLnBrk="0" hangingPunct="0">
              <a:defRPr/>
            </a:pPr>
            <a:endParaRPr lang="zh-CN" altLang="en-US" sz="1600" b="1"/>
          </a:p>
        </p:txBody>
      </p:sp>
      <p:sp>
        <p:nvSpPr>
          <p:cNvPr id="52239" name="Rectangle 121"/>
          <p:cNvSpPr>
            <a:spLocks noChangeArrowheads="1"/>
          </p:cNvSpPr>
          <p:nvPr/>
        </p:nvSpPr>
        <p:spPr bwMode="auto">
          <a:xfrm rot="5400000">
            <a:off x="3048794" y="2028031"/>
            <a:ext cx="974725" cy="42863"/>
          </a:xfrm>
          <a:prstGeom prst="rect">
            <a:avLst/>
          </a:prstGeom>
          <a:solidFill>
            <a:srgbClr val="FFCC99"/>
          </a:solidFill>
          <a:ln w="9525">
            <a:solidFill>
              <a:srgbClr val="CC6600"/>
            </a:solidFill>
            <a:miter lim="800000"/>
            <a:headEnd/>
            <a:tailEnd/>
          </a:ln>
        </p:spPr>
        <p:txBody>
          <a:bodyPr rot="10800000" vert="eaVert"/>
          <a:lstStyle/>
          <a:p>
            <a:endParaRPr lang="zh-CN" altLang="en-US"/>
          </a:p>
        </p:txBody>
      </p:sp>
      <p:sp>
        <p:nvSpPr>
          <p:cNvPr id="52240" name="Rectangle 138"/>
          <p:cNvSpPr>
            <a:spLocks noChangeArrowheads="1"/>
          </p:cNvSpPr>
          <p:nvPr/>
        </p:nvSpPr>
        <p:spPr bwMode="auto">
          <a:xfrm>
            <a:off x="3567113" y="181451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2241" name="Text Box 139"/>
          <p:cNvSpPr txBox="1">
            <a:spLocks noChangeArrowheads="1"/>
          </p:cNvSpPr>
          <p:nvPr/>
        </p:nvSpPr>
        <p:spPr bwMode="auto">
          <a:xfrm>
            <a:off x="4024313" y="1662113"/>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10.1.1</a:t>
            </a:r>
            <a:r>
              <a:rPr lang="zh-CN" altLang="en-US" sz="1600" b="1"/>
              <a:t>、进程与线程</a:t>
            </a:r>
            <a:endParaRPr lang="en-US" altLang="zh-CN" sz="1600" b="1"/>
          </a:p>
        </p:txBody>
      </p:sp>
      <p:sp>
        <p:nvSpPr>
          <p:cNvPr id="52242" name="Rectangle 116"/>
          <p:cNvSpPr>
            <a:spLocks noChangeArrowheads="1"/>
          </p:cNvSpPr>
          <p:nvPr/>
        </p:nvSpPr>
        <p:spPr bwMode="auto">
          <a:xfrm>
            <a:off x="3579813" y="23717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2243" name="Text Box 129"/>
          <p:cNvSpPr txBox="1">
            <a:spLocks noChangeArrowheads="1"/>
          </p:cNvSpPr>
          <p:nvPr/>
        </p:nvSpPr>
        <p:spPr bwMode="auto">
          <a:xfrm>
            <a:off x="4037013" y="221932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10.1.2</a:t>
            </a:r>
            <a:r>
              <a:rPr lang="zh-CN" altLang="en-US" sz="1600" b="1"/>
              <a:t>、线程生命周期</a:t>
            </a:r>
          </a:p>
          <a:p>
            <a:pPr algn="just" eaLnBrk="0" hangingPunct="0">
              <a:defRPr/>
            </a:pPr>
            <a:endParaRPr lang="zh-CN" altLang="en-US" sz="1600" b="1"/>
          </a:p>
        </p:txBody>
      </p:sp>
      <p:sp>
        <p:nvSpPr>
          <p:cNvPr id="52244" name="Rectangle 121"/>
          <p:cNvSpPr>
            <a:spLocks noChangeArrowheads="1"/>
          </p:cNvSpPr>
          <p:nvPr/>
        </p:nvSpPr>
        <p:spPr bwMode="auto">
          <a:xfrm rot="5400000">
            <a:off x="2735263" y="3868738"/>
            <a:ext cx="1624012" cy="42862"/>
          </a:xfrm>
          <a:prstGeom prst="rect">
            <a:avLst/>
          </a:prstGeom>
          <a:solidFill>
            <a:srgbClr val="FFCC99"/>
          </a:solidFill>
          <a:ln w="9525">
            <a:solidFill>
              <a:srgbClr val="CC6600"/>
            </a:solidFill>
            <a:miter lim="800000"/>
            <a:headEnd/>
            <a:tailEnd/>
          </a:ln>
        </p:spPr>
        <p:txBody>
          <a:bodyPr rot="10800000" vert="eaVert"/>
          <a:lstStyle/>
          <a:p>
            <a:endParaRPr lang="zh-CN" altLang="en-US"/>
          </a:p>
        </p:txBody>
      </p:sp>
      <p:sp>
        <p:nvSpPr>
          <p:cNvPr id="52245" name="Rectangle 138"/>
          <p:cNvSpPr>
            <a:spLocks noChangeArrowheads="1"/>
          </p:cNvSpPr>
          <p:nvPr/>
        </p:nvSpPr>
        <p:spPr bwMode="auto">
          <a:xfrm>
            <a:off x="3578225" y="33305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2246" name="Text Box 139"/>
          <p:cNvSpPr txBox="1">
            <a:spLocks noChangeArrowheads="1"/>
          </p:cNvSpPr>
          <p:nvPr/>
        </p:nvSpPr>
        <p:spPr bwMode="auto">
          <a:xfrm>
            <a:off x="4035425" y="31781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10.2.1</a:t>
            </a:r>
            <a:r>
              <a:rPr lang="zh-CN" altLang="en-US" sz="1600" b="1"/>
              <a:t>、继承</a:t>
            </a:r>
            <a:r>
              <a:rPr lang="en-US" altLang="zh-CN" sz="1600" b="1"/>
              <a:t>Thread</a:t>
            </a:r>
            <a:r>
              <a:rPr lang="zh-CN" altLang="en-US" sz="1600" b="1"/>
              <a:t>类</a:t>
            </a:r>
          </a:p>
        </p:txBody>
      </p:sp>
      <p:sp>
        <p:nvSpPr>
          <p:cNvPr id="52247" name="Rectangle 116"/>
          <p:cNvSpPr>
            <a:spLocks noChangeArrowheads="1"/>
          </p:cNvSpPr>
          <p:nvPr/>
        </p:nvSpPr>
        <p:spPr bwMode="auto">
          <a:xfrm>
            <a:off x="3590925" y="3836988"/>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2248" name="Text Box 129"/>
          <p:cNvSpPr txBox="1">
            <a:spLocks noChangeArrowheads="1"/>
          </p:cNvSpPr>
          <p:nvPr/>
        </p:nvSpPr>
        <p:spPr bwMode="auto">
          <a:xfrm>
            <a:off x="4048125" y="36845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10.2.2</a:t>
            </a:r>
            <a:r>
              <a:rPr lang="zh-CN" altLang="en-US" sz="1600" b="1"/>
              <a:t>、实现</a:t>
            </a:r>
            <a:r>
              <a:rPr lang="en-US" altLang="zh-CN" sz="1600" b="1"/>
              <a:t>Runable</a:t>
            </a:r>
            <a:r>
              <a:rPr lang="zh-CN" altLang="en-US" sz="1600" b="1"/>
              <a:t>接口</a:t>
            </a:r>
          </a:p>
          <a:p>
            <a:pPr algn="just" eaLnBrk="0" hangingPunct="0">
              <a:defRPr/>
            </a:pPr>
            <a:endParaRPr lang="zh-CN" altLang="en-US" sz="1600" b="1"/>
          </a:p>
        </p:txBody>
      </p:sp>
      <p:sp>
        <p:nvSpPr>
          <p:cNvPr id="52249" name="Rectangle 116"/>
          <p:cNvSpPr>
            <a:spLocks noChangeArrowheads="1"/>
          </p:cNvSpPr>
          <p:nvPr/>
        </p:nvSpPr>
        <p:spPr bwMode="auto">
          <a:xfrm>
            <a:off x="3579813" y="43338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2250" name="Text Box 129"/>
          <p:cNvSpPr txBox="1">
            <a:spLocks noChangeArrowheads="1"/>
          </p:cNvSpPr>
          <p:nvPr/>
        </p:nvSpPr>
        <p:spPr bwMode="auto">
          <a:xfrm>
            <a:off x="4037013" y="41814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10.2.3</a:t>
            </a:r>
            <a:r>
              <a:rPr lang="zh-CN" altLang="en-US" sz="1600" b="1"/>
              <a:t>、线程基本控制方法</a:t>
            </a:r>
          </a:p>
          <a:p>
            <a:pPr algn="just" eaLnBrk="0" hangingPunct="0">
              <a:defRPr/>
            </a:pPr>
            <a:endParaRPr lang="zh-CN" altLang="en-US" sz="16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p>
            <a:pPr>
              <a:defRPr/>
            </a:pPr>
            <a:r>
              <a:rPr lang="zh-CN" altLang="en-US">
                <a:effectLst/>
              </a:rPr>
              <a:t> </a:t>
            </a:r>
            <a:r>
              <a:rPr lang="en-US" altLang="zh-CN">
                <a:effectLst/>
              </a:rPr>
              <a:t>10.4 </a:t>
            </a:r>
            <a:r>
              <a:rPr lang="zh-CN" altLang="en-US">
                <a:effectLst/>
              </a:rPr>
              <a:t>后台线程</a:t>
            </a:r>
            <a:r>
              <a:rPr lang="en-US" altLang="zh-CN">
                <a:effectLst/>
              </a:rPr>
              <a:t>(</a:t>
            </a:r>
            <a:r>
              <a:rPr lang="en-US" altLang="zh-TW">
                <a:effectLst/>
              </a:rPr>
              <a:t>Daemon</a:t>
            </a:r>
            <a:r>
              <a:rPr lang="en-US" altLang="zh-CN">
                <a:effectLst/>
              </a:rPr>
              <a:t>)</a:t>
            </a:r>
            <a:endParaRPr lang="zh-TW" altLang="en-US">
              <a:effectLst/>
            </a:endParaRPr>
          </a:p>
        </p:txBody>
      </p:sp>
      <p:sp>
        <p:nvSpPr>
          <p:cNvPr id="53251" name="Text Box 4"/>
          <p:cNvSpPr txBox="1">
            <a:spLocks noChangeArrowheads="1"/>
          </p:cNvSpPr>
          <p:nvPr/>
        </p:nvSpPr>
        <p:spPr bwMode="auto">
          <a:xfrm>
            <a:off x="433388" y="1166813"/>
            <a:ext cx="810895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34988" indent="-534988">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buClr>
                <a:srgbClr val="00FF00"/>
              </a:buClr>
              <a:buFont typeface="Wingdings" pitchFamily="2" charset="2"/>
              <a:buChar char="v"/>
              <a:defRPr/>
            </a:pPr>
            <a:r>
              <a:rPr lang="zh-CN" altLang="en-US"/>
              <a:t>由用户创建的线程称为用户线程，在后台运行并且为其他线程提供服务的线程成为守护线程，例如，垃圾收集器就是守护线程。一个用户线程退出时，</a:t>
            </a:r>
            <a:r>
              <a:rPr lang="zh-CN" altLang="zh-CN"/>
              <a:t>JVM</a:t>
            </a:r>
            <a:r>
              <a:rPr lang="zh-CN" altLang="en-US"/>
              <a:t>将检查是否有其他线程在运行。如果有，</a:t>
            </a:r>
            <a:r>
              <a:rPr lang="zh-CN" altLang="zh-CN"/>
              <a:t>JVM</a:t>
            </a:r>
            <a:r>
              <a:rPr lang="zh-CN" altLang="en-US"/>
              <a:t>将调度下一个线程（用户线程或守护线程）。当</a:t>
            </a:r>
            <a:r>
              <a:rPr lang="zh-CN" altLang="zh-CN"/>
              <a:t>JVM</a:t>
            </a:r>
            <a:r>
              <a:rPr lang="zh-CN" altLang="en-US"/>
              <a:t>检测到执行的线程只有守护线程时，</a:t>
            </a:r>
            <a:r>
              <a:rPr lang="zh-CN" altLang="zh-CN"/>
              <a:t>JVM</a:t>
            </a:r>
            <a:r>
              <a:rPr lang="zh-CN" altLang="en-US"/>
              <a:t>将退出。</a:t>
            </a:r>
          </a:p>
          <a:p>
            <a:pPr>
              <a:buClr>
                <a:srgbClr val="00FF00"/>
              </a:buClr>
              <a:buFont typeface="Wingdings" pitchFamily="2" charset="2"/>
              <a:buChar char="v"/>
              <a:defRPr/>
            </a:pPr>
            <a:r>
              <a:rPr lang="zh-TW" altLang="en-US"/>
              <a:t>一个</a:t>
            </a:r>
            <a:r>
              <a:rPr lang="en-US" altLang="zh-TW"/>
              <a:t>Daemon</a:t>
            </a:r>
            <a:r>
              <a:rPr lang="zh-CN" altLang="en-US"/>
              <a:t>线程是一个在背景执行服务的线程</a:t>
            </a:r>
            <a:endParaRPr lang="zh-TW" altLang="en-US"/>
          </a:p>
          <a:p>
            <a:pPr>
              <a:buClr>
                <a:srgbClr val="00FF00"/>
              </a:buClr>
              <a:buFont typeface="Wingdings" pitchFamily="2" charset="2"/>
              <a:buChar char="v"/>
              <a:defRPr/>
            </a:pPr>
            <a:r>
              <a:rPr lang="zh-TW" altLang="en-US"/>
              <a:t>如果所有的非</a:t>
            </a:r>
            <a:r>
              <a:rPr lang="en-US" altLang="zh-TW"/>
              <a:t>Daemon</a:t>
            </a:r>
            <a:r>
              <a:rPr lang="zh-CN" altLang="en-US"/>
              <a:t>的线程都结束了，则</a:t>
            </a:r>
            <a:r>
              <a:rPr lang="en-US" altLang="zh-TW"/>
              <a:t>Daemon</a:t>
            </a:r>
            <a:r>
              <a:rPr lang="zh-CN" altLang="en-US"/>
              <a:t>线程自动就会终止</a:t>
            </a:r>
            <a:endParaRPr lang="zh-TW" altLang="en-US"/>
          </a:p>
          <a:p>
            <a:pPr>
              <a:buClr>
                <a:srgbClr val="00FF00"/>
              </a:buClr>
              <a:buFont typeface="Wingdings" pitchFamily="2" charset="2"/>
              <a:buChar char="v"/>
              <a:defRPr/>
            </a:pPr>
            <a:r>
              <a:rPr lang="zh-TW" altLang="en-US"/>
              <a:t>从</a:t>
            </a:r>
            <a:r>
              <a:rPr lang="en-US" altLang="zh-TW"/>
              <a:t>Main</a:t>
            </a:r>
            <a:r>
              <a:rPr lang="zh-CN" altLang="en-US"/>
              <a:t>方法开始的是一个非</a:t>
            </a:r>
            <a:r>
              <a:rPr lang="en-US" altLang="zh-TW"/>
              <a:t>Daemon</a:t>
            </a:r>
            <a:r>
              <a:rPr lang="zh-TW" altLang="en-US"/>
              <a:t>线程</a:t>
            </a:r>
          </a:p>
          <a:p>
            <a:pPr>
              <a:buClr>
                <a:srgbClr val="00FF00"/>
              </a:buClr>
              <a:buFont typeface="Wingdings" pitchFamily="2" charset="2"/>
              <a:buChar char="v"/>
              <a:defRPr/>
            </a:pPr>
            <a:r>
              <a:rPr lang="zh-CN" altLang="en-US"/>
              <a:t>如果希望某个线程在产生它的线程结束后跟着终止，要将它设为</a:t>
            </a:r>
            <a:r>
              <a:rPr lang="en-US" altLang="zh-TW"/>
              <a:t>Daemon</a:t>
            </a:r>
            <a:r>
              <a:rPr lang="zh-TW" altLang="en-US"/>
              <a:t>线程</a:t>
            </a:r>
            <a:r>
              <a:rPr lang="en-US" altLang="zh-CN"/>
              <a:t>.</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457200" y="176213"/>
            <a:ext cx="8075613" cy="45720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p>
            <a:pPr>
              <a:defRPr/>
            </a:pPr>
            <a:r>
              <a:rPr lang="zh-CN" altLang="en-US">
                <a:effectLst/>
              </a:rPr>
              <a:t> </a:t>
            </a:r>
            <a:r>
              <a:rPr lang="en-US" altLang="zh-CN">
                <a:effectLst/>
              </a:rPr>
              <a:t>10.4 </a:t>
            </a:r>
            <a:r>
              <a:rPr lang="zh-CN" altLang="en-US">
                <a:effectLst/>
              </a:rPr>
              <a:t>后台线程</a:t>
            </a:r>
            <a:r>
              <a:rPr lang="en-US" altLang="zh-CN">
                <a:effectLst/>
              </a:rPr>
              <a:t>(</a:t>
            </a:r>
            <a:r>
              <a:rPr lang="en-US" altLang="zh-TW">
                <a:effectLst/>
              </a:rPr>
              <a:t>Daemon</a:t>
            </a:r>
            <a:r>
              <a:rPr lang="en-US" altLang="zh-CN">
                <a:effectLst/>
              </a:rPr>
              <a:t>)</a:t>
            </a:r>
            <a:endParaRPr lang="zh-TW" altLang="en-US">
              <a:effectLst/>
            </a:endParaRPr>
          </a:p>
        </p:txBody>
      </p:sp>
      <p:sp>
        <p:nvSpPr>
          <p:cNvPr id="54275" name="Rectangle 5"/>
          <p:cNvSpPr>
            <a:spLocks noGrp="1" noChangeArrowheads="1"/>
          </p:cNvSpPr>
          <p:nvPr>
            <p:ph type="body" idx="4294967295"/>
          </p:nvPr>
        </p:nvSpPr>
        <p:spPr>
          <a:xfrm>
            <a:off x="457200" y="990600"/>
            <a:ext cx="8229600" cy="1260475"/>
          </a:xfrm>
        </p:spPr>
        <p:txBody>
          <a:bodyPr/>
          <a:lstStyle/>
          <a:p>
            <a:pPr marL="446088" indent="-446088">
              <a:buClr>
                <a:srgbClr val="00FF00"/>
              </a:buClr>
              <a:buFont typeface="Wingdings" pitchFamily="2" charset="2"/>
              <a:buChar char="v"/>
              <a:defRPr/>
            </a:pPr>
            <a:r>
              <a:rPr lang="zh-TW" altLang="en-US" sz="2000"/>
              <a:t>使用</a:t>
            </a:r>
            <a:r>
              <a:rPr lang="en-US" altLang="zh-TW" sz="2000">
                <a:solidFill>
                  <a:srgbClr val="FF0000"/>
                </a:solidFill>
              </a:rPr>
              <a:t>setDaemon()</a:t>
            </a:r>
            <a:r>
              <a:rPr lang="zh-CN" altLang="en-US" sz="2000"/>
              <a:t>方法来设定一个线程为</a:t>
            </a:r>
            <a:r>
              <a:rPr lang="en-US" altLang="zh-TW" sz="2000"/>
              <a:t>Daemon</a:t>
            </a:r>
            <a:r>
              <a:rPr lang="zh-TW" altLang="en-US" sz="2000"/>
              <a:t>线程</a:t>
            </a:r>
          </a:p>
          <a:p>
            <a:pPr marL="446088" indent="-446088">
              <a:buClr>
                <a:srgbClr val="00FF00"/>
              </a:buClr>
              <a:buFont typeface="Wingdings" pitchFamily="2" charset="2"/>
              <a:buChar char="v"/>
              <a:defRPr/>
            </a:pPr>
            <a:r>
              <a:rPr lang="zh-CN" altLang="en-US" sz="2000"/>
              <a:t>默认</a:t>
            </a:r>
            <a:r>
              <a:rPr lang="zh-TW" altLang="en-US" sz="2000"/>
              <a:t>所有从</a:t>
            </a:r>
            <a:r>
              <a:rPr lang="en-US" altLang="zh-TW" sz="2000"/>
              <a:t>Daemon</a:t>
            </a:r>
            <a:r>
              <a:rPr lang="zh-CN" altLang="en-US" sz="2000"/>
              <a:t>线程产生的线程也是</a:t>
            </a:r>
            <a:r>
              <a:rPr lang="en-US" altLang="zh-TW" sz="2000"/>
              <a:t>Daemon</a:t>
            </a:r>
            <a:r>
              <a:rPr lang="zh-TW" altLang="en-US" sz="2000"/>
              <a:t>线程</a:t>
            </a:r>
            <a:endParaRPr lang="zh-TW" altLang="zh-CN" sz="2000"/>
          </a:p>
          <a:p>
            <a:pPr marL="446088" indent="-446088">
              <a:buClr>
                <a:srgbClr val="00FF00"/>
              </a:buClr>
              <a:buFont typeface="Wingdings" pitchFamily="2" charset="2"/>
              <a:buChar char="v"/>
              <a:defRPr/>
            </a:pPr>
            <a:r>
              <a:rPr lang="en-US" altLang="zh-CN" sz="2000">
                <a:solidFill>
                  <a:srgbClr val="FF0000"/>
                </a:solidFill>
              </a:rPr>
              <a:t>final boolean isDaemon( )</a:t>
            </a:r>
            <a:r>
              <a:rPr lang="zh-CN" altLang="en-US" sz="2000">
                <a:solidFill>
                  <a:srgbClr val="FF0000"/>
                </a:solidFill>
              </a:rPr>
              <a:t>：</a:t>
            </a:r>
            <a:r>
              <a:rPr lang="zh-CN" altLang="en-US" sz="2000"/>
              <a:t>检查线程是否为守护线程。</a:t>
            </a:r>
            <a:endParaRPr lang="zh-TW" altLang="en-US" sz="2000"/>
          </a:p>
        </p:txBody>
      </p:sp>
      <p:sp>
        <p:nvSpPr>
          <p:cNvPr id="54276" name="Text Box 5"/>
          <p:cNvSpPr txBox="1">
            <a:spLocks noChangeArrowheads="1"/>
          </p:cNvSpPr>
          <p:nvPr/>
        </p:nvSpPr>
        <p:spPr bwMode="auto">
          <a:xfrm>
            <a:off x="577850" y="2430463"/>
            <a:ext cx="7927975" cy="2225675"/>
          </a:xfrm>
          <a:prstGeom prst="rect">
            <a:avLst/>
          </a:prstGeom>
          <a:solidFill>
            <a:srgbClr val="FFFF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a:t>public class DaemonThread extends Thread{</a:t>
            </a:r>
          </a:p>
          <a:p>
            <a:pPr>
              <a:defRPr/>
            </a:pPr>
            <a:r>
              <a:rPr lang="en-US" altLang="zh-CN" sz="2000"/>
              <a:t>	public DaemonThread(){</a:t>
            </a:r>
          </a:p>
          <a:p>
            <a:pPr>
              <a:defRPr/>
            </a:pPr>
            <a:r>
              <a:rPr lang="en-US" altLang="zh-CN" sz="2000"/>
              <a:t>		 //</a:t>
            </a:r>
            <a:r>
              <a:rPr lang="zh-CN" altLang="en-US" sz="2000"/>
              <a:t>在线程启动之前设置后台线程</a:t>
            </a:r>
            <a:endParaRPr lang="en-US" altLang="zh-CN" sz="2000"/>
          </a:p>
          <a:p>
            <a:pPr>
              <a:defRPr/>
            </a:pPr>
            <a:r>
              <a:rPr lang="en-US" altLang="zh-CN" sz="2000"/>
              <a:t>		setDaemon(true); </a:t>
            </a:r>
            <a:endParaRPr lang="zh-CN" altLang="en-US" sz="2000"/>
          </a:p>
          <a:p>
            <a:pPr>
              <a:defRPr/>
            </a:pPr>
            <a:r>
              <a:rPr lang="en-US" altLang="zh-CN" sz="2000"/>
              <a:t>		start(); //</a:t>
            </a:r>
            <a:r>
              <a:rPr lang="zh-CN" altLang="en-US" sz="2000"/>
              <a:t>启动线程</a:t>
            </a:r>
          </a:p>
          <a:p>
            <a:pPr>
              <a:defRPr/>
            </a:pPr>
            <a:r>
              <a:rPr lang="en-US" altLang="zh-CN" sz="2000"/>
              <a:t>	}</a:t>
            </a:r>
          </a:p>
          <a:p>
            <a:pPr>
              <a:defRPr/>
            </a:pPr>
            <a:r>
              <a:rPr lang="en-US" altLang="zh-CN" sz="2000"/>
              <a:t>}</a:t>
            </a:r>
            <a:endParaRPr lang="zh-CN" altLang="en-US"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12813" y="122238"/>
            <a:ext cx="2609850" cy="457200"/>
          </a:xfrm>
        </p:spPr>
        <p:txBody>
          <a:bodyPr/>
          <a:lstStyle/>
          <a:p>
            <a:pPr>
              <a:defRPr/>
            </a:pPr>
            <a:r>
              <a:rPr lang="zh-CN" altLang="en-US"/>
              <a:t>本章小结</a:t>
            </a:r>
          </a:p>
        </p:txBody>
      </p:sp>
      <p:sp>
        <p:nvSpPr>
          <p:cNvPr id="55299" name="Rectangle 116"/>
          <p:cNvSpPr>
            <a:spLocks noChangeArrowheads="1"/>
          </p:cNvSpPr>
          <p:nvPr/>
        </p:nvSpPr>
        <p:spPr bwMode="auto">
          <a:xfrm>
            <a:off x="2763838" y="28543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5300" name="Text Box 119"/>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flatTx/>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defRPr/>
            </a:pPr>
            <a:r>
              <a:rPr lang="zh-CN" altLang="en-US" sz="2000" b="1"/>
              <a:t>多线程</a:t>
            </a:r>
            <a:endParaRPr kumimoji="0" lang="zh-CN" altLang="en-US" sz="2200" b="1">
              <a:solidFill>
                <a:schemeClr val="tx2"/>
              </a:solidFill>
              <a:latin typeface="楷体_GB2312" pitchFamily="49" charset="-122"/>
              <a:ea typeface="楷体_GB2312" pitchFamily="49" charset="-122"/>
            </a:endParaRPr>
          </a:p>
        </p:txBody>
      </p:sp>
      <p:sp>
        <p:nvSpPr>
          <p:cNvPr id="55301" name="Rectangle 121"/>
          <p:cNvSpPr>
            <a:spLocks noChangeArrowheads="1"/>
          </p:cNvSpPr>
          <p:nvPr/>
        </p:nvSpPr>
        <p:spPr bwMode="auto">
          <a:xfrm>
            <a:off x="2765425" y="13509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5302" name="Text Box 124"/>
          <p:cNvSpPr txBox="1">
            <a:spLocks noChangeArrowheads="1"/>
          </p:cNvSpPr>
          <p:nvPr/>
        </p:nvSpPr>
        <p:spPr bwMode="auto">
          <a:xfrm>
            <a:off x="3222625" y="1198563"/>
            <a:ext cx="3119438"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a:t>
            </a:r>
            <a:r>
              <a:rPr lang="zh-CN" altLang="en-US" sz="1600" b="1"/>
              <a:t>、线程简介</a:t>
            </a:r>
          </a:p>
        </p:txBody>
      </p:sp>
      <p:sp>
        <p:nvSpPr>
          <p:cNvPr id="55303" name="Text Box 129"/>
          <p:cNvSpPr txBox="1">
            <a:spLocks noChangeArrowheads="1"/>
          </p:cNvSpPr>
          <p:nvPr/>
        </p:nvSpPr>
        <p:spPr bwMode="auto">
          <a:xfrm>
            <a:off x="3221038" y="270192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a:t>
            </a:r>
            <a:r>
              <a:rPr lang="zh-CN" altLang="en-US" sz="1600" b="1"/>
              <a:t>、编写线程程序</a:t>
            </a:r>
          </a:p>
          <a:p>
            <a:pPr algn="just" eaLnBrk="0" hangingPunct="0">
              <a:defRPr/>
            </a:pPr>
            <a:endParaRPr lang="zh-CN" altLang="en-US" sz="1600" b="1"/>
          </a:p>
        </p:txBody>
      </p:sp>
      <p:sp>
        <p:nvSpPr>
          <p:cNvPr id="55304" name="Rectangle 136"/>
          <p:cNvSpPr>
            <a:spLocks noChangeArrowheads="1"/>
          </p:cNvSpPr>
          <p:nvPr/>
        </p:nvSpPr>
        <p:spPr bwMode="auto">
          <a:xfrm>
            <a:off x="1814513" y="3313113"/>
            <a:ext cx="914400" cy="152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55305" name="Rectangle 138"/>
          <p:cNvSpPr>
            <a:spLocks noChangeArrowheads="1"/>
          </p:cNvSpPr>
          <p:nvPr/>
        </p:nvSpPr>
        <p:spPr bwMode="auto">
          <a:xfrm>
            <a:off x="2751138" y="51482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5306" name="Text Box 139"/>
          <p:cNvSpPr txBox="1">
            <a:spLocks noChangeArrowheads="1"/>
          </p:cNvSpPr>
          <p:nvPr/>
        </p:nvSpPr>
        <p:spPr bwMode="auto">
          <a:xfrm>
            <a:off x="3208338" y="4995863"/>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10.3</a:t>
            </a:r>
            <a:r>
              <a:rPr lang="zh-CN" altLang="en-US" sz="1600" b="1"/>
              <a:t>、线程互斥与同步</a:t>
            </a:r>
          </a:p>
        </p:txBody>
      </p:sp>
      <p:sp>
        <p:nvSpPr>
          <p:cNvPr id="55307" name="Rectangle 123"/>
          <p:cNvSpPr>
            <a:spLocks noChangeArrowheads="1"/>
          </p:cNvSpPr>
          <p:nvPr/>
        </p:nvSpPr>
        <p:spPr bwMode="auto">
          <a:xfrm>
            <a:off x="2679700" y="1027113"/>
            <a:ext cx="76200" cy="5105400"/>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55308" name="Rectangle 116"/>
          <p:cNvSpPr>
            <a:spLocks noChangeArrowheads="1"/>
          </p:cNvSpPr>
          <p:nvPr/>
        </p:nvSpPr>
        <p:spPr bwMode="auto">
          <a:xfrm>
            <a:off x="2763838" y="57054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5309" name="Text Box 129"/>
          <p:cNvSpPr txBox="1">
            <a:spLocks noChangeArrowheads="1"/>
          </p:cNvSpPr>
          <p:nvPr/>
        </p:nvSpPr>
        <p:spPr bwMode="auto">
          <a:xfrm>
            <a:off x="3221038" y="55530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10.4</a:t>
            </a:r>
            <a:r>
              <a:rPr lang="zh-CN" altLang="en-US" sz="1600" b="1"/>
              <a:t>、后台线程</a:t>
            </a:r>
          </a:p>
          <a:p>
            <a:pPr algn="just" eaLnBrk="0" hangingPunct="0">
              <a:defRPr/>
            </a:pPr>
            <a:endParaRPr lang="zh-CN" altLang="en-US" sz="1600" b="1"/>
          </a:p>
        </p:txBody>
      </p:sp>
      <p:sp>
        <p:nvSpPr>
          <p:cNvPr id="55310" name="Rectangle 121"/>
          <p:cNvSpPr>
            <a:spLocks noChangeArrowheads="1"/>
          </p:cNvSpPr>
          <p:nvPr/>
        </p:nvSpPr>
        <p:spPr bwMode="auto">
          <a:xfrm rot="5400000">
            <a:off x="3048794" y="2028031"/>
            <a:ext cx="974725" cy="42863"/>
          </a:xfrm>
          <a:prstGeom prst="rect">
            <a:avLst/>
          </a:prstGeom>
          <a:solidFill>
            <a:srgbClr val="FFCC99"/>
          </a:solidFill>
          <a:ln w="9525">
            <a:solidFill>
              <a:srgbClr val="CC6600"/>
            </a:solidFill>
            <a:miter lim="800000"/>
            <a:headEnd/>
            <a:tailEnd/>
          </a:ln>
        </p:spPr>
        <p:txBody>
          <a:bodyPr rot="10800000" vert="eaVert"/>
          <a:lstStyle/>
          <a:p>
            <a:endParaRPr lang="zh-CN" altLang="en-US"/>
          </a:p>
        </p:txBody>
      </p:sp>
      <p:sp>
        <p:nvSpPr>
          <p:cNvPr id="55311" name="Rectangle 138"/>
          <p:cNvSpPr>
            <a:spLocks noChangeArrowheads="1"/>
          </p:cNvSpPr>
          <p:nvPr/>
        </p:nvSpPr>
        <p:spPr bwMode="auto">
          <a:xfrm>
            <a:off x="3567113" y="181451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5312" name="Text Box 139"/>
          <p:cNvSpPr txBox="1">
            <a:spLocks noChangeArrowheads="1"/>
          </p:cNvSpPr>
          <p:nvPr/>
        </p:nvSpPr>
        <p:spPr bwMode="auto">
          <a:xfrm>
            <a:off x="4024313" y="1662113"/>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10.1.1</a:t>
            </a:r>
            <a:r>
              <a:rPr lang="zh-CN" altLang="en-US" sz="1600" b="1"/>
              <a:t>、进程与线程</a:t>
            </a:r>
            <a:endParaRPr lang="en-US" altLang="zh-CN" sz="1600" b="1"/>
          </a:p>
        </p:txBody>
      </p:sp>
      <p:sp>
        <p:nvSpPr>
          <p:cNvPr id="55313" name="Rectangle 116"/>
          <p:cNvSpPr>
            <a:spLocks noChangeArrowheads="1"/>
          </p:cNvSpPr>
          <p:nvPr/>
        </p:nvSpPr>
        <p:spPr bwMode="auto">
          <a:xfrm>
            <a:off x="3579813" y="23717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5314" name="Text Box 129"/>
          <p:cNvSpPr txBox="1">
            <a:spLocks noChangeArrowheads="1"/>
          </p:cNvSpPr>
          <p:nvPr/>
        </p:nvSpPr>
        <p:spPr bwMode="auto">
          <a:xfrm>
            <a:off x="4037013" y="221932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10.1.2</a:t>
            </a:r>
            <a:r>
              <a:rPr lang="zh-CN" altLang="en-US" sz="1600" b="1"/>
              <a:t>、线程生命周期</a:t>
            </a:r>
          </a:p>
          <a:p>
            <a:pPr algn="just" eaLnBrk="0" hangingPunct="0">
              <a:defRPr/>
            </a:pPr>
            <a:endParaRPr lang="zh-CN" altLang="en-US" sz="1600" b="1"/>
          </a:p>
        </p:txBody>
      </p:sp>
      <p:sp>
        <p:nvSpPr>
          <p:cNvPr id="55315" name="Rectangle 121"/>
          <p:cNvSpPr>
            <a:spLocks noChangeArrowheads="1"/>
          </p:cNvSpPr>
          <p:nvPr/>
        </p:nvSpPr>
        <p:spPr bwMode="auto">
          <a:xfrm rot="5400000">
            <a:off x="2735263" y="3868738"/>
            <a:ext cx="1624012" cy="42862"/>
          </a:xfrm>
          <a:prstGeom prst="rect">
            <a:avLst/>
          </a:prstGeom>
          <a:solidFill>
            <a:srgbClr val="FFCC99"/>
          </a:solidFill>
          <a:ln w="9525">
            <a:solidFill>
              <a:srgbClr val="CC6600"/>
            </a:solidFill>
            <a:miter lim="800000"/>
            <a:headEnd/>
            <a:tailEnd/>
          </a:ln>
        </p:spPr>
        <p:txBody>
          <a:bodyPr rot="10800000" vert="eaVert"/>
          <a:lstStyle/>
          <a:p>
            <a:endParaRPr lang="zh-CN" altLang="en-US"/>
          </a:p>
        </p:txBody>
      </p:sp>
      <p:sp>
        <p:nvSpPr>
          <p:cNvPr id="55316" name="Rectangle 138"/>
          <p:cNvSpPr>
            <a:spLocks noChangeArrowheads="1"/>
          </p:cNvSpPr>
          <p:nvPr/>
        </p:nvSpPr>
        <p:spPr bwMode="auto">
          <a:xfrm>
            <a:off x="3578225" y="33305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5317" name="Text Box 139"/>
          <p:cNvSpPr txBox="1">
            <a:spLocks noChangeArrowheads="1"/>
          </p:cNvSpPr>
          <p:nvPr/>
        </p:nvSpPr>
        <p:spPr bwMode="auto">
          <a:xfrm>
            <a:off x="4035425" y="31781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10.2.1</a:t>
            </a:r>
            <a:r>
              <a:rPr lang="zh-CN" altLang="en-US" sz="1600" b="1"/>
              <a:t>、继承</a:t>
            </a:r>
            <a:r>
              <a:rPr lang="en-US" altLang="zh-CN" sz="1600" b="1"/>
              <a:t>Thread</a:t>
            </a:r>
            <a:r>
              <a:rPr lang="zh-CN" altLang="en-US" sz="1600" b="1"/>
              <a:t>类</a:t>
            </a:r>
          </a:p>
        </p:txBody>
      </p:sp>
      <p:sp>
        <p:nvSpPr>
          <p:cNvPr id="55318" name="Rectangle 116"/>
          <p:cNvSpPr>
            <a:spLocks noChangeArrowheads="1"/>
          </p:cNvSpPr>
          <p:nvPr/>
        </p:nvSpPr>
        <p:spPr bwMode="auto">
          <a:xfrm>
            <a:off x="3590925" y="3836988"/>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5319" name="Text Box 129"/>
          <p:cNvSpPr txBox="1">
            <a:spLocks noChangeArrowheads="1"/>
          </p:cNvSpPr>
          <p:nvPr/>
        </p:nvSpPr>
        <p:spPr bwMode="auto">
          <a:xfrm>
            <a:off x="4048125" y="36845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10.2.2</a:t>
            </a:r>
            <a:r>
              <a:rPr lang="zh-CN" altLang="en-US" sz="1600" b="1"/>
              <a:t>、实现</a:t>
            </a:r>
            <a:r>
              <a:rPr lang="en-US" altLang="zh-CN" sz="1600" b="1"/>
              <a:t>Runable</a:t>
            </a:r>
            <a:r>
              <a:rPr lang="zh-CN" altLang="en-US" sz="1600" b="1"/>
              <a:t>接口</a:t>
            </a:r>
          </a:p>
          <a:p>
            <a:pPr algn="just" eaLnBrk="0" hangingPunct="0">
              <a:defRPr/>
            </a:pPr>
            <a:endParaRPr lang="zh-CN" altLang="en-US" sz="1600" b="1"/>
          </a:p>
        </p:txBody>
      </p:sp>
      <p:sp>
        <p:nvSpPr>
          <p:cNvPr id="55320" name="Rectangle 116"/>
          <p:cNvSpPr>
            <a:spLocks noChangeArrowheads="1"/>
          </p:cNvSpPr>
          <p:nvPr/>
        </p:nvSpPr>
        <p:spPr bwMode="auto">
          <a:xfrm>
            <a:off x="3579813" y="43338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55321" name="Text Box 129"/>
          <p:cNvSpPr txBox="1">
            <a:spLocks noChangeArrowheads="1"/>
          </p:cNvSpPr>
          <p:nvPr/>
        </p:nvSpPr>
        <p:spPr bwMode="auto">
          <a:xfrm>
            <a:off x="4037013" y="41814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defRPr/>
            </a:pPr>
            <a:r>
              <a:rPr lang="en-US" altLang="zh-CN" sz="1600" b="1"/>
              <a:t>10.2.3</a:t>
            </a:r>
            <a:r>
              <a:rPr lang="zh-CN" altLang="en-US" sz="1600" b="1"/>
              <a:t>、线程基本控制方法</a:t>
            </a:r>
          </a:p>
          <a:p>
            <a:pPr algn="just" eaLnBrk="0" hangingPunct="0">
              <a:defRPr/>
            </a:pPr>
            <a:endParaRPr lang="zh-CN" altLang="en-US" sz="16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188913"/>
            <a:ext cx="8064500" cy="457200"/>
          </a:xfrm>
          <a:noFill/>
        </p:spPr>
        <p:txBody>
          <a:bodyPr/>
          <a:lstStyle/>
          <a:p>
            <a:r>
              <a:rPr lang="en-US" altLang="zh-CN">
                <a:effectLst/>
              </a:rPr>
              <a:t>10.1</a:t>
            </a:r>
            <a:r>
              <a:rPr lang="zh-CN" altLang="en-US">
                <a:effectLst/>
              </a:rPr>
              <a:t>、线程简介</a:t>
            </a:r>
          </a:p>
        </p:txBody>
      </p:sp>
      <p:sp>
        <p:nvSpPr>
          <p:cNvPr id="7171" name="Rectangle 3"/>
          <p:cNvSpPr>
            <a:spLocks noGrp="1" noChangeArrowheads="1"/>
          </p:cNvSpPr>
          <p:nvPr>
            <p:ph type="body" idx="1"/>
          </p:nvPr>
        </p:nvSpPr>
        <p:spPr>
          <a:xfrm>
            <a:off x="720725" y="1738313"/>
            <a:ext cx="7445375" cy="3781425"/>
          </a:xfrm>
        </p:spPr>
        <p:txBody>
          <a:bodyPr/>
          <a:lstStyle/>
          <a:p>
            <a:pPr marL="446088" indent="-446088">
              <a:buClr>
                <a:srgbClr val="00FF00"/>
              </a:buClr>
              <a:buFont typeface="Wingdings" pitchFamily="2" charset="2"/>
              <a:buChar char="v"/>
              <a:defRPr/>
            </a:pPr>
            <a:r>
              <a:rPr lang="zh-CN" altLang="en-US">
                <a:latin typeface="宋体" pitchFamily="2" charset="-122"/>
              </a:rPr>
              <a:t>一个线程从被创建到停止执行要经历一个完整的生命周期。在这个生命周期中线程处于不同的状态。线程的状态用来表明线程的活动情况及线程在当前状态中能够完成的功能。线程的生命周期有</a:t>
            </a:r>
            <a:r>
              <a:rPr lang="zh-CN" altLang="en-US">
                <a:solidFill>
                  <a:srgbClr val="FF0000"/>
                </a:solidFill>
                <a:latin typeface="宋体" pitchFamily="2" charset="-122"/>
              </a:rPr>
              <a:t>五种状态</a:t>
            </a:r>
            <a:r>
              <a:rPr lang="zh-CN" altLang="en-US">
                <a:latin typeface="宋体" pitchFamily="2" charset="-122"/>
              </a:rPr>
              <a:t>。</a:t>
            </a:r>
          </a:p>
          <a:p>
            <a:pPr marL="446088" indent="-446088">
              <a:buClr>
                <a:srgbClr val="00FF00"/>
              </a:buClr>
              <a:buFont typeface="Wingdings" pitchFamily="2" charset="2"/>
              <a:buChar char="v"/>
              <a:defRPr/>
            </a:pPr>
            <a:r>
              <a:rPr lang="zh-CN" altLang="en-US">
                <a:latin typeface="宋体" pitchFamily="2" charset="-122"/>
              </a:rPr>
              <a:t>新建状态就是一个线程对象刚被</a:t>
            </a:r>
            <a:r>
              <a:rPr lang="en-US" altLang="zh-CN">
                <a:latin typeface="宋体" pitchFamily="2" charset="-122"/>
              </a:rPr>
              <a:t>new</a:t>
            </a:r>
            <a:r>
              <a:rPr lang="zh-CN" altLang="en-US">
                <a:latin typeface="宋体" pitchFamily="2" charset="-122"/>
              </a:rPr>
              <a:t>运算符生成的状态。如执行下列语句时，线程就处于创建状态：</a:t>
            </a:r>
          </a:p>
          <a:p>
            <a:pPr marL="446088" indent="-446088">
              <a:buClr>
                <a:srgbClr val="00FF00"/>
              </a:buClr>
              <a:buFont typeface="Wingdings" pitchFamily="2" charset="2"/>
              <a:buNone/>
              <a:defRPr/>
            </a:pPr>
            <a:r>
              <a:rPr lang="zh-CN" altLang="en-US">
                <a:latin typeface="宋体" pitchFamily="2" charset="-122"/>
              </a:rPr>
              <a:t>      </a:t>
            </a:r>
            <a:r>
              <a:rPr lang="en-US" altLang="zh-CN">
                <a:latin typeface="宋体" pitchFamily="2" charset="-122"/>
              </a:rPr>
              <a:t>Thread myThread = new MyThreadClass( );</a:t>
            </a:r>
          </a:p>
          <a:p>
            <a:pPr marL="446088" indent="-446088">
              <a:buClr>
                <a:srgbClr val="00FF00"/>
              </a:buClr>
              <a:buFont typeface="Wingdings" pitchFamily="2" charset="2"/>
              <a:buChar char="v"/>
              <a:defRPr/>
            </a:pPr>
            <a:r>
              <a:rPr lang="zh-CN" altLang="en-US">
                <a:latin typeface="宋体" pitchFamily="2" charset="-122"/>
              </a:rPr>
              <a:t>当一个线程处于新建状态时，它仅仅是一个空的线程对象，系统不为它分配资源。　</a:t>
            </a:r>
          </a:p>
        </p:txBody>
      </p:sp>
      <p:sp>
        <p:nvSpPr>
          <p:cNvPr id="7172" name="Text Box 4"/>
          <p:cNvSpPr txBox="1">
            <a:spLocks noChangeArrowheads="1"/>
          </p:cNvSpPr>
          <p:nvPr/>
        </p:nvSpPr>
        <p:spPr bwMode="auto">
          <a:xfrm>
            <a:off x="496888" y="996950"/>
            <a:ext cx="671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spcBef>
                <a:spcPct val="20000"/>
              </a:spcBef>
              <a:defRPr/>
            </a:pPr>
            <a:r>
              <a:rPr lang="zh-CN" altLang="en-US">
                <a:solidFill>
                  <a:srgbClr val="FF0000"/>
                </a:solidFill>
              </a:rPr>
              <a:t>（</a:t>
            </a:r>
            <a:r>
              <a:rPr lang="en-US" altLang="zh-CN">
                <a:solidFill>
                  <a:srgbClr val="FF0000"/>
                </a:solidFill>
              </a:rPr>
              <a:t>1</a:t>
            </a:r>
            <a:r>
              <a:rPr lang="zh-CN" altLang="en-US">
                <a:solidFill>
                  <a:srgbClr val="FF0000"/>
                </a:solidFill>
              </a:rPr>
              <a:t>）新建状态</a:t>
            </a:r>
            <a:r>
              <a:rPr lang="en-US" altLang="zh-CN">
                <a:solidFill>
                  <a:srgbClr val="FF0000"/>
                </a:solidFill>
              </a:rPr>
              <a:t>(new Thread)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31800" y="203200"/>
            <a:ext cx="7993063" cy="396875"/>
          </a:xfrm>
          <a:noFill/>
        </p:spPr>
        <p:txBody>
          <a:bodyPr/>
          <a:lstStyle/>
          <a:p>
            <a:r>
              <a:rPr lang="en-US" altLang="zh-CN" sz="2000">
                <a:effectLst/>
              </a:rPr>
              <a:t>10.1</a:t>
            </a:r>
            <a:r>
              <a:rPr lang="zh-CN" altLang="en-US" sz="2000">
                <a:effectLst/>
              </a:rPr>
              <a:t>、线程简介</a:t>
            </a:r>
          </a:p>
        </p:txBody>
      </p:sp>
      <p:sp>
        <p:nvSpPr>
          <p:cNvPr id="8195" name="Rectangle 3"/>
          <p:cNvSpPr>
            <a:spLocks noGrp="1" noChangeArrowheads="1"/>
          </p:cNvSpPr>
          <p:nvPr>
            <p:ph type="body" idx="1"/>
          </p:nvPr>
        </p:nvSpPr>
        <p:spPr>
          <a:xfrm>
            <a:off x="393700" y="1093788"/>
            <a:ext cx="8499475" cy="4435475"/>
          </a:xfrm>
        </p:spPr>
        <p:txBody>
          <a:bodyPr/>
          <a:lstStyle/>
          <a:p>
            <a:pPr>
              <a:defRPr/>
            </a:pPr>
            <a:r>
              <a:rPr lang="zh-CN" altLang="en-US">
                <a:solidFill>
                  <a:srgbClr val="FF0000"/>
                </a:solidFill>
              </a:rPr>
              <a:t>（</a:t>
            </a:r>
            <a:r>
              <a:rPr lang="en-US" altLang="zh-CN">
                <a:solidFill>
                  <a:srgbClr val="FF0000"/>
                </a:solidFill>
              </a:rPr>
              <a:t>2</a:t>
            </a:r>
            <a:r>
              <a:rPr lang="zh-CN" altLang="en-US">
                <a:solidFill>
                  <a:srgbClr val="FF0000"/>
                </a:solidFill>
              </a:rPr>
              <a:t>）</a:t>
            </a:r>
            <a:r>
              <a:rPr lang="zh-CN" altLang="en-US">
                <a:solidFill>
                  <a:srgbClr val="FF0000"/>
                </a:solidFill>
                <a:ea typeface="楷体_GB2312" pitchFamily="49" charset="-122"/>
              </a:rPr>
              <a:t>就绪状态</a:t>
            </a:r>
            <a:r>
              <a:rPr lang="en-US" altLang="zh-CN">
                <a:solidFill>
                  <a:srgbClr val="FF0000"/>
                </a:solidFill>
              </a:rPr>
              <a:t>( Runnable )</a:t>
            </a:r>
          </a:p>
          <a:p>
            <a:pPr>
              <a:defRPr/>
            </a:pPr>
            <a:endParaRPr lang="en-US" altLang="zh-CN" sz="2000">
              <a:ea typeface="楷体_GB2312" pitchFamily="49" charset="-122"/>
            </a:endParaRPr>
          </a:p>
          <a:p>
            <a:pPr>
              <a:buClr>
                <a:srgbClr val="00FF00"/>
              </a:buClr>
              <a:buFont typeface="Wingdings" pitchFamily="2" charset="2"/>
              <a:buChar char="v"/>
              <a:defRPr/>
            </a:pPr>
            <a:r>
              <a:rPr lang="zh-CN" altLang="en-US" sz="2200"/>
              <a:t>对处于创建状态的线程进行启动操作，则该线程进入可运行态。</a:t>
            </a:r>
          </a:p>
          <a:p>
            <a:pPr>
              <a:defRPr/>
            </a:pPr>
            <a:r>
              <a:rPr lang="zh-CN" altLang="en-US" sz="2200"/>
              <a:t>            </a:t>
            </a:r>
            <a:r>
              <a:rPr lang="en-US" altLang="zh-CN" sz="2200"/>
              <a:t>Thread myThread = new MyThreadClass( );  </a:t>
            </a:r>
          </a:p>
          <a:p>
            <a:pPr>
              <a:defRPr/>
            </a:pPr>
            <a:r>
              <a:rPr lang="en-US" altLang="zh-CN" sz="2200"/>
              <a:t>            myThread.start( );</a:t>
            </a:r>
          </a:p>
          <a:p>
            <a:pPr>
              <a:buClr>
                <a:srgbClr val="00FF00"/>
              </a:buClr>
              <a:buFont typeface="Wingdings" pitchFamily="2" charset="2"/>
              <a:buChar char="v"/>
              <a:defRPr/>
            </a:pPr>
            <a:r>
              <a:rPr lang="zh-CN" altLang="en-US" sz="2200"/>
              <a:t>当一个线程处于就绪状态时，系统为这个线程分配了它需的系统资源，安排其运行并调用线程运行方法，这样就使得该线程处于就绪</a:t>
            </a:r>
            <a:r>
              <a:rPr lang="en-US" altLang="zh-CN" sz="2200"/>
              <a:t>( Runnable )</a:t>
            </a:r>
            <a:r>
              <a:rPr lang="zh-CN" altLang="en-US" sz="2200"/>
              <a:t>状态。</a:t>
            </a:r>
          </a:p>
          <a:p>
            <a:pPr>
              <a:buClr>
                <a:srgbClr val="00FF00"/>
              </a:buClr>
              <a:buFont typeface="Wingdings" pitchFamily="2" charset="2"/>
              <a:buChar char="v"/>
              <a:defRPr/>
            </a:pPr>
            <a:r>
              <a:rPr lang="zh-CN" altLang="en-US" sz="2200"/>
              <a:t>需要注意的是这一状态并不是运行状态（</a:t>
            </a:r>
            <a:r>
              <a:rPr lang="en-US" altLang="zh-CN" sz="2200"/>
              <a:t>Running </a:t>
            </a:r>
            <a:r>
              <a:rPr lang="zh-CN" altLang="en-US" sz="2200"/>
              <a:t>），因为线程也许实际上并未真正运行。由于很多计算机都是单处理器的，所以要在同一时刻运行所有的处于可运行状态的线程是不可能的，</a:t>
            </a:r>
            <a:r>
              <a:rPr lang="en-US" altLang="zh-CN" sz="2200"/>
              <a:t>Java</a:t>
            </a:r>
            <a:r>
              <a:rPr lang="zh-CN" altLang="en-US" sz="2200"/>
              <a:t>的运行系统必须实现调度来保证这些线程共享处理器。</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US" altLang="zh-CN">
                <a:effectLst/>
              </a:rPr>
              <a:t>10.1</a:t>
            </a:r>
            <a:r>
              <a:rPr lang="zh-CN" altLang="en-US">
                <a:effectLst/>
              </a:rPr>
              <a:t>、线程简介</a:t>
            </a:r>
          </a:p>
        </p:txBody>
      </p:sp>
      <p:sp>
        <p:nvSpPr>
          <p:cNvPr id="9219" name="Rectangle 3"/>
          <p:cNvSpPr>
            <a:spLocks noGrp="1" noChangeArrowheads="1"/>
          </p:cNvSpPr>
          <p:nvPr>
            <p:ph type="body" idx="1"/>
          </p:nvPr>
        </p:nvSpPr>
        <p:spPr>
          <a:xfrm>
            <a:off x="647700" y="1154113"/>
            <a:ext cx="7542213" cy="2251075"/>
          </a:xfrm>
        </p:spPr>
        <p:txBody>
          <a:bodyPr/>
          <a:lstStyle/>
          <a:p>
            <a:pPr>
              <a:defRPr/>
            </a:pPr>
            <a:r>
              <a:rPr lang="zh-CN" altLang="en-US" dirty="0">
                <a:solidFill>
                  <a:srgbClr val="FF0000"/>
                </a:solidFill>
              </a:rPr>
              <a:t>（</a:t>
            </a:r>
            <a:r>
              <a:rPr lang="en-US" altLang="zh-CN" dirty="0">
                <a:solidFill>
                  <a:srgbClr val="FF0000"/>
                </a:solidFill>
              </a:rPr>
              <a:t>3</a:t>
            </a:r>
            <a:r>
              <a:rPr lang="zh-CN" altLang="en-US" dirty="0">
                <a:solidFill>
                  <a:srgbClr val="FF0000"/>
                </a:solidFill>
              </a:rPr>
              <a:t>）运行状态</a:t>
            </a:r>
            <a:r>
              <a:rPr lang="en-US" altLang="zh-CN">
                <a:solidFill>
                  <a:srgbClr val="FF0000"/>
                </a:solidFill>
              </a:rPr>
              <a:t>(Running)</a:t>
            </a:r>
          </a:p>
          <a:p>
            <a:pPr>
              <a:defRPr/>
            </a:pPr>
            <a:endParaRPr lang="en-US" altLang="zh-CN" dirty="0">
              <a:solidFill>
                <a:srgbClr val="FF0000"/>
              </a:solidFill>
            </a:endParaRPr>
          </a:p>
          <a:p>
            <a:pPr>
              <a:buClr>
                <a:srgbClr val="00FF00"/>
              </a:buClr>
              <a:buFont typeface="Wingdings" pitchFamily="2" charset="2"/>
              <a:buChar char="v"/>
              <a:defRPr/>
            </a:pPr>
            <a:r>
              <a:rPr lang="zh-CN" altLang="en-US" sz="2000" dirty="0"/>
              <a:t>正在运行的线程处于运行状态，此时该线程独占</a:t>
            </a:r>
            <a:r>
              <a:rPr lang="en-US" altLang="zh-CN" sz="2000" dirty="0"/>
              <a:t>CPU</a:t>
            </a:r>
            <a:r>
              <a:rPr lang="zh-CN" altLang="en-US" sz="2000" dirty="0"/>
              <a:t>的控制权。如果有更高的优先级线程出现，则该线程将被迫放弃控制权进入可运行态。使用</a:t>
            </a:r>
            <a:r>
              <a:rPr lang="en-US" altLang="zh-CN" sz="2000" dirty="0"/>
              <a:t>yield()</a:t>
            </a:r>
            <a:r>
              <a:rPr lang="zh-CN" altLang="en-US" sz="2000" dirty="0"/>
              <a:t>方法可以使线程主动放弃</a:t>
            </a:r>
            <a:r>
              <a:rPr lang="en-US" altLang="zh-CN" sz="2000" dirty="0"/>
              <a:t>CPU</a:t>
            </a:r>
            <a:r>
              <a:rPr lang="zh-CN" altLang="en-US" sz="2000" dirty="0"/>
              <a:t>控制权。线程也可能由于执行结束或执行</a:t>
            </a:r>
            <a:r>
              <a:rPr lang="en-US" altLang="zh-CN" sz="2000" dirty="0"/>
              <a:t>stop()</a:t>
            </a:r>
            <a:r>
              <a:rPr lang="zh-CN" altLang="en-US" sz="2000" dirty="0"/>
              <a:t>方法放弃控制权进入终止状态。</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00088" y="122238"/>
            <a:ext cx="7683500" cy="396875"/>
          </a:xfrm>
          <a:noFill/>
        </p:spPr>
        <p:txBody>
          <a:bodyPr/>
          <a:lstStyle/>
          <a:p>
            <a:r>
              <a:rPr lang="en-US" altLang="zh-CN" sz="2000">
                <a:effectLst/>
              </a:rPr>
              <a:t>10.1</a:t>
            </a:r>
            <a:r>
              <a:rPr lang="zh-CN" altLang="en-US" sz="2000">
                <a:effectLst/>
              </a:rPr>
              <a:t>、线程简介</a:t>
            </a:r>
          </a:p>
        </p:txBody>
      </p:sp>
      <p:sp>
        <p:nvSpPr>
          <p:cNvPr id="10243" name="Text Box 4"/>
          <p:cNvSpPr txBox="1">
            <a:spLocks noChangeArrowheads="1"/>
          </p:cNvSpPr>
          <p:nvPr/>
        </p:nvSpPr>
        <p:spPr bwMode="auto">
          <a:xfrm>
            <a:off x="479425" y="892175"/>
            <a:ext cx="7897813"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46088" indent="-446088">
              <a:defRPr kumimoji="1" sz="2400">
                <a:solidFill>
                  <a:schemeClr val="tx1"/>
                </a:solidFill>
                <a:latin typeface="Times New Roman" pitchFamily="18" charset="0"/>
                <a:ea typeface="宋体" pitchFamily="2" charset="-122"/>
              </a:defRPr>
            </a:lvl1pPr>
            <a:lvl2pPr marL="981075" indent="-355600">
              <a:defRPr kumimoji="1" sz="2400">
                <a:solidFill>
                  <a:schemeClr val="tx1"/>
                </a:solidFill>
                <a:latin typeface="Times New Roman" pitchFamily="18" charset="0"/>
                <a:ea typeface="宋体" pitchFamily="2" charset="-122"/>
              </a:defRPr>
            </a:lvl2pPr>
            <a:lvl3pPr marL="1795463" indent="-455613">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lnSpc>
                <a:spcPct val="80000"/>
              </a:lnSpc>
              <a:spcBef>
                <a:spcPct val="20000"/>
              </a:spcBef>
              <a:defRPr/>
            </a:pPr>
            <a:r>
              <a:rPr lang="zh-CN" altLang="en-US">
                <a:solidFill>
                  <a:srgbClr val="FF0000"/>
                </a:solidFill>
              </a:rPr>
              <a:t>（</a:t>
            </a:r>
            <a:r>
              <a:rPr lang="en-US" altLang="zh-CN">
                <a:solidFill>
                  <a:srgbClr val="FF0000"/>
                </a:solidFill>
              </a:rPr>
              <a:t>4</a:t>
            </a:r>
            <a:r>
              <a:rPr lang="zh-CN" altLang="en-US">
                <a:solidFill>
                  <a:srgbClr val="FF0000"/>
                </a:solidFill>
              </a:rPr>
              <a:t>）不可运行状态（</a:t>
            </a:r>
            <a:r>
              <a:rPr lang="en-US" altLang="zh-CN">
                <a:solidFill>
                  <a:srgbClr val="FF0000"/>
                </a:solidFill>
              </a:rPr>
              <a:t>non Runnable</a:t>
            </a:r>
            <a:r>
              <a:rPr lang="zh-CN" altLang="en-US">
                <a:solidFill>
                  <a:srgbClr val="FF0000"/>
                </a:solidFill>
              </a:rPr>
              <a:t>）</a:t>
            </a:r>
            <a:endParaRPr lang="zh-CN" altLang="en-US" sz="1400"/>
          </a:p>
          <a:p>
            <a:pPr>
              <a:buClr>
                <a:srgbClr val="00FF00"/>
              </a:buClr>
              <a:buFont typeface="Wingdings" pitchFamily="2" charset="2"/>
              <a:buChar char="v"/>
              <a:defRPr/>
            </a:pPr>
            <a:r>
              <a:rPr lang="zh-CN" altLang="en-US" sz="2000" b="1"/>
              <a:t>等待态、阻塞态、睡眠态</a:t>
            </a:r>
          </a:p>
          <a:p>
            <a:pPr>
              <a:buClr>
                <a:srgbClr val="00FF00"/>
              </a:buClr>
              <a:buFont typeface="Wingdings" pitchFamily="2" charset="2"/>
              <a:buChar char="v"/>
              <a:defRPr/>
            </a:pPr>
            <a:r>
              <a:rPr lang="zh-CN" altLang="en-US" sz="2000"/>
              <a:t>进入不可运行状态的原因有如下几条：</a:t>
            </a:r>
          </a:p>
          <a:p>
            <a:pPr lvl="1">
              <a:buClr>
                <a:srgbClr val="00FF00"/>
              </a:buClr>
              <a:buFont typeface="Wingdings" pitchFamily="2" charset="2"/>
              <a:buChar char="Ø"/>
              <a:defRPr/>
            </a:pPr>
            <a:r>
              <a:rPr lang="zh-CN" altLang="en-US" sz="2000"/>
              <a:t>调用了</a:t>
            </a:r>
            <a:r>
              <a:rPr lang="en-US" altLang="zh-CN" sz="2000"/>
              <a:t>sleep()</a:t>
            </a:r>
            <a:r>
              <a:rPr lang="zh-CN" altLang="en-US" sz="2000"/>
              <a:t>方法；调用了</a:t>
            </a:r>
            <a:r>
              <a:rPr lang="en-US" altLang="zh-CN" sz="2000"/>
              <a:t>suspend()</a:t>
            </a:r>
            <a:r>
              <a:rPr lang="zh-CN" altLang="en-US" sz="2000"/>
              <a:t>方法；该线程正在等待</a:t>
            </a:r>
            <a:r>
              <a:rPr lang="en-US" altLang="zh-CN" sz="2000"/>
              <a:t>I/O</a:t>
            </a:r>
            <a:r>
              <a:rPr lang="zh-CN" altLang="en-US" sz="2000"/>
              <a:t>操作完成；调用</a:t>
            </a:r>
            <a:r>
              <a:rPr lang="en-US" altLang="zh-CN" sz="2000"/>
              <a:t>wait()</a:t>
            </a:r>
            <a:r>
              <a:rPr lang="zh-CN" altLang="en-US" sz="2000"/>
              <a:t>方法； 输入输出流中发生线程阻塞。</a:t>
            </a:r>
          </a:p>
          <a:p>
            <a:pPr lvl="1">
              <a:buClr>
                <a:srgbClr val="00FF00"/>
              </a:buClr>
              <a:buFont typeface="Wingdings" pitchFamily="2" charset="2"/>
              <a:buChar char="Ø"/>
              <a:defRPr/>
            </a:pPr>
            <a:r>
              <a:rPr lang="zh-CN" altLang="en-US" sz="2000"/>
              <a:t>因为某种原因系统不能执行线程的状态。这时即使处理器空闲，也不能执行该线程。 处于阻塞态的线程序回到可运行态，有以下几种情况：</a:t>
            </a:r>
          </a:p>
          <a:p>
            <a:pPr>
              <a:buClr>
                <a:srgbClr val="00FF00"/>
              </a:buClr>
              <a:buFont typeface="Wingdings" pitchFamily="2" charset="2"/>
              <a:buChar char="v"/>
              <a:defRPr/>
            </a:pPr>
            <a:endParaRPr lang="zh-CN" altLang="en-US" sz="2000"/>
          </a:p>
          <a:p>
            <a:pPr lvl="2">
              <a:buFont typeface="Wingdings" pitchFamily="2" charset="2"/>
              <a:buChar char="ü"/>
              <a:defRPr/>
            </a:pPr>
            <a:r>
              <a:rPr lang="zh-CN" altLang="en-US" sz="1800"/>
              <a:t>如果线程调用</a:t>
            </a:r>
            <a:r>
              <a:rPr lang="en-US" altLang="zh-CN" sz="1800"/>
              <a:t>sleep()</a:t>
            </a:r>
            <a:r>
              <a:rPr lang="zh-CN" altLang="en-US" sz="1800"/>
              <a:t>方法进入了休眠状态，不能调用任何方法让它脱离阻塞状态，只能等待指定的时间之后，自动脱离阻塞态。</a:t>
            </a:r>
          </a:p>
          <a:p>
            <a:pPr lvl="2">
              <a:buFont typeface="Wingdings" pitchFamily="2" charset="2"/>
              <a:buChar char="ü"/>
              <a:defRPr/>
            </a:pPr>
            <a:r>
              <a:rPr lang="zh-CN" altLang="en-US" sz="1800"/>
              <a:t>如果线程为了等待一个条件变量而调用了</a:t>
            </a:r>
            <a:r>
              <a:rPr lang="en-US" altLang="zh-CN" sz="1800"/>
              <a:t>wait()</a:t>
            </a:r>
            <a:r>
              <a:rPr lang="zh-CN" altLang="en-US" sz="1800"/>
              <a:t>方法进入了阻塞态，需要这个条件变量所在的那个对象调用</a:t>
            </a:r>
            <a:r>
              <a:rPr lang="en-US" altLang="zh-CN" sz="1800"/>
              <a:t>notify(()</a:t>
            </a:r>
            <a:r>
              <a:rPr lang="zh-CN" altLang="en-US" sz="1800"/>
              <a:t>或</a:t>
            </a:r>
            <a:r>
              <a:rPr lang="en-US" altLang="zh-CN" sz="1800"/>
              <a:t>notifyAll()</a:t>
            </a:r>
            <a:r>
              <a:rPr lang="zh-CN" altLang="en-US" sz="1800"/>
              <a:t>方法。如果一个线程调用</a:t>
            </a:r>
            <a:r>
              <a:rPr lang="en-US" altLang="zh-CN" sz="1800"/>
              <a:t>suspend()</a:t>
            </a:r>
            <a:r>
              <a:rPr lang="zh-CN" altLang="en-US" sz="1800"/>
              <a:t>方法被挂起而进入了阻塞状态，必须在其他线程中调用</a:t>
            </a:r>
            <a:r>
              <a:rPr lang="en-US" altLang="zh-CN" sz="1800"/>
              <a:t>resume()</a:t>
            </a:r>
            <a:r>
              <a:rPr lang="zh-CN" altLang="en-US" sz="1800"/>
              <a:t>方法。</a:t>
            </a:r>
          </a:p>
          <a:p>
            <a:pPr lvl="2">
              <a:buFont typeface="Wingdings" pitchFamily="2" charset="2"/>
              <a:buChar char="ü"/>
              <a:defRPr/>
            </a:pPr>
            <a:r>
              <a:rPr lang="zh-CN" altLang="en-US" sz="1800"/>
              <a:t>如果线程由于等待</a:t>
            </a:r>
            <a:r>
              <a:rPr lang="en-US" altLang="zh-CN" sz="1800"/>
              <a:t>I/O</a:t>
            </a:r>
            <a:r>
              <a:rPr lang="zh-CN" altLang="en-US" sz="1800"/>
              <a:t>而进入了阻塞状态，只能等待这个</a:t>
            </a:r>
            <a:r>
              <a:rPr lang="en-US" altLang="zh-CN" sz="1800"/>
              <a:t>I/O</a:t>
            </a:r>
            <a:r>
              <a:rPr lang="zh-CN" altLang="en-US" sz="1800"/>
              <a:t>操作完成之后，系统调用特定的指令来使该线程恢复可运行状态。</a:t>
            </a:r>
            <a:endParaRPr lang="en-US" altLang="zh-CN" sz="1800"/>
          </a:p>
        </p:txBody>
      </p:sp>
    </p:spTree>
  </p:cSld>
  <p:clrMapOvr>
    <a:masterClrMapping/>
  </p:clrMapOvr>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800000"/>
      </a:folHlink>
    </a:clrScheme>
    <a:fontScheme name="默认设计模板">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4266</TotalTime>
  <Words>5468</Words>
  <Application>Microsoft Office PowerPoint</Application>
  <PresentationFormat>全屏显示(4:3)</PresentationFormat>
  <Paragraphs>641</Paragraphs>
  <Slides>53</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4" baseType="lpstr">
      <vt:lpstr>AvantGarde Bk BT</vt:lpstr>
      <vt:lpstr>Zurich UBlkEx BT</vt:lpstr>
      <vt:lpstr>黑体</vt:lpstr>
      <vt:lpstr>楷体_GB2312</vt:lpstr>
      <vt:lpstr>宋体</vt:lpstr>
      <vt:lpstr>Courier New</vt:lpstr>
      <vt:lpstr>Symbol</vt:lpstr>
      <vt:lpstr>Times New Roman</vt:lpstr>
      <vt:lpstr>Wingdings</vt:lpstr>
      <vt:lpstr>默认设计模板</vt:lpstr>
      <vt:lpstr>Image</vt:lpstr>
      <vt:lpstr>PowerPoint 演示文稿</vt:lpstr>
      <vt:lpstr>前言</vt:lpstr>
      <vt:lpstr>小节安排</vt:lpstr>
      <vt:lpstr>10.1、线程简介 </vt:lpstr>
      <vt:lpstr>10.1、线程简介</vt:lpstr>
      <vt:lpstr>10.1、线程简介</vt:lpstr>
      <vt:lpstr>10.1、线程简介</vt:lpstr>
      <vt:lpstr>10.1、线程简介</vt:lpstr>
      <vt:lpstr>10.1、线程简介</vt:lpstr>
      <vt:lpstr>10.1、线程简介</vt:lpstr>
      <vt:lpstr>10.1、线程简介 </vt:lpstr>
      <vt:lpstr>小节安排</vt:lpstr>
      <vt:lpstr>10.2、编写线程程序 </vt:lpstr>
      <vt:lpstr>10.2、编写线程程序 </vt:lpstr>
      <vt:lpstr>10.2、编写线程程序 </vt:lpstr>
      <vt:lpstr>10.2、编写线程程序 </vt:lpstr>
      <vt:lpstr>10.2、编写线程程序 </vt:lpstr>
      <vt:lpstr>10.2、编写线程程序 </vt:lpstr>
      <vt:lpstr>10.2、编写线程程序 </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小节安排</vt:lpstr>
      <vt:lpstr>10.3、线程互斥与同步 </vt:lpstr>
      <vt:lpstr>10.3、线程互斥与同步 </vt:lpstr>
      <vt:lpstr>10.3、线程互斥与同步 </vt:lpstr>
      <vt:lpstr>10.3、线程互斥与同步 </vt:lpstr>
      <vt:lpstr>10.3、线程互斥与同步 </vt:lpstr>
      <vt:lpstr>10.3、线程互斥与同步 </vt:lpstr>
      <vt:lpstr>10.3、线程互斥与同步 </vt:lpstr>
      <vt:lpstr>10.3、线程互斥与同步 </vt:lpstr>
      <vt:lpstr>10.3、线程互斥与同步 </vt:lpstr>
      <vt:lpstr>10.3、线程互斥与同步 </vt:lpstr>
      <vt:lpstr>小节安排</vt:lpstr>
      <vt:lpstr> 10.4 后台线程(Daemon)</vt:lpstr>
      <vt:lpstr> 10.4 后台线程(Daemon)</vt:lpstr>
      <vt:lpstr>本章小结</vt:lpstr>
    </vt:vector>
  </TitlesOfParts>
  <Company>Sinohelp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Luna Wang</dc:creator>
  <cp:lastModifiedBy>XU</cp:lastModifiedBy>
  <cp:revision>644</cp:revision>
  <dcterms:created xsi:type="dcterms:W3CDTF">2001-04-27T09:18:18Z</dcterms:created>
  <dcterms:modified xsi:type="dcterms:W3CDTF">2023-12-12T06:55:04Z</dcterms:modified>
</cp:coreProperties>
</file>