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handoutMasterIdLst>
    <p:handoutMasterId r:id="rId95"/>
  </p:handoutMasterIdLst>
  <p:sldIdLst>
    <p:sldId id="450" r:id="rId2"/>
    <p:sldId id="325" r:id="rId3"/>
    <p:sldId id="451" r:id="rId4"/>
    <p:sldId id="400" r:id="rId5"/>
    <p:sldId id="470" r:id="rId6"/>
    <p:sldId id="403" r:id="rId7"/>
    <p:sldId id="404" r:id="rId8"/>
    <p:sldId id="405" r:id="rId9"/>
    <p:sldId id="406" r:id="rId10"/>
    <p:sldId id="407" r:id="rId11"/>
    <p:sldId id="402" r:id="rId12"/>
    <p:sldId id="410" r:id="rId13"/>
    <p:sldId id="453" r:id="rId14"/>
    <p:sldId id="411" r:id="rId15"/>
    <p:sldId id="412" r:id="rId16"/>
    <p:sldId id="413" r:id="rId17"/>
    <p:sldId id="414" r:id="rId18"/>
    <p:sldId id="415" r:id="rId19"/>
    <p:sldId id="417" r:id="rId20"/>
    <p:sldId id="418" r:id="rId21"/>
    <p:sldId id="409" r:id="rId22"/>
    <p:sldId id="495" r:id="rId23"/>
    <p:sldId id="496" r:id="rId24"/>
    <p:sldId id="420" r:id="rId25"/>
    <p:sldId id="408" r:id="rId26"/>
    <p:sldId id="422" r:id="rId27"/>
    <p:sldId id="421" r:id="rId28"/>
    <p:sldId id="423" r:id="rId29"/>
    <p:sldId id="425" r:id="rId30"/>
    <p:sldId id="424" r:id="rId31"/>
    <p:sldId id="426" r:id="rId32"/>
    <p:sldId id="464" r:id="rId33"/>
    <p:sldId id="465" r:id="rId34"/>
    <p:sldId id="456" r:id="rId35"/>
    <p:sldId id="457" r:id="rId36"/>
    <p:sldId id="492" r:id="rId37"/>
    <p:sldId id="493" r:id="rId38"/>
    <p:sldId id="463" r:id="rId39"/>
    <p:sldId id="460" r:id="rId40"/>
    <p:sldId id="461" r:id="rId41"/>
    <p:sldId id="469" r:id="rId42"/>
    <p:sldId id="466" r:id="rId43"/>
    <p:sldId id="467" r:id="rId44"/>
    <p:sldId id="429" r:id="rId45"/>
    <p:sldId id="430" r:id="rId46"/>
    <p:sldId id="431" r:id="rId47"/>
    <p:sldId id="432" r:id="rId48"/>
    <p:sldId id="471" r:id="rId49"/>
    <p:sldId id="474" r:id="rId50"/>
    <p:sldId id="494" r:id="rId51"/>
    <p:sldId id="472" r:id="rId52"/>
    <p:sldId id="473" r:id="rId53"/>
    <p:sldId id="454" r:id="rId54"/>
    <p:sldId id="437" r:id="rId55"/>
    <p:sldId id="489" r:id="rId56"/>
    <p:sldId id="438" r:id="rId57"/>
    <p:sldId id="439" r:id="rId58"/>
    <p:sldId id="440" r:id="rId59"/>
    <p:sldId id="477" r:id="rId60"/>
    <p:sldId id="488" r:id="rId61"/>
    <p:sldId id="479" r:id="rId62"/>
    <p:sldId id="478" r:id="rId63"/>
    <p:sldId id="442" r:id="rId64"/>
    <p:sldId id="443" r:id="rId65"/>
    <p:sldId id="444" r:id="rId66"/>
    <p:sldId id="445" r:id="rId67"/>
    <p:sldId id="446" r:id="rId68"/>
    <p:sldId id="447" r:id="rId69"/>
    <p:sldId id="480" r:id="rId70"/>
    <p:sldId id="481" r:id="rId71"/>
    <p:sldId id="482" r:id="rId72"/>
    <p:sldId id="483" r:id="rId73"/>
    <p:sldId id="427" r:id="rId74"/>
    <p:sldId id="428" r:id="rId75"/>
    <p:sldId id="484" r:id="rId76"/>
    <p:sldId id="485" r:id="rId77"/>
    <p:sldId id="486" r:id="rId78"/>
    <p:sldId id="487" r:id="rId79"/>
    <p:sldId id="497" r:id="rId80"/>
    <p:sldId id="498" r:id="rId81"/>
    <p:sldId id="499" r:id="rId82"/>
    <p:sldId id="500" r:id="rId83"/>
    <p:sldId id="501" r:id="rId84"/>
    <p:sldId id="502" r:id="rId85"/>
    <p:sldId id="433" r:id="rId86"/>
    <p:sldId id="503" r:id="rId87"/>
    <p:sldId id="434" r:id="rId88"/>
    <p:sldId id="435" r:id="rId89"/>
    <p:sldId id="455" r:id="rId90"/>
    <p:sldId id="448" r:id="rId91"/>
    <p:sldId id="449" r:id="rId92"/>
    <p:sldId id="452" r:id="rId93"/>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2"/>
    <a:srgbClr val="FF0000"/>
    <a:srgbClr val="00FF00"/>
    <a:srgbClr val="FAFFFF"/>
    <a:srgbClr val="F0FFFF"/>
    <a:srgbClr val="66FF66"/>
    <a:srgbClr val="99FF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30" d="100"/>
          <a:sy n="130" d="100"/>
        </p:scale>
        <p:origin x="1110"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4746"/>
    </p:cViewPr>
  </p:sorterViewPr>
  <p:notesViewPr>
    <p:cSldViewPr snapToGrid="0">
      <p:cViewPr varScale="1">
        <p:scale>
          <a:sx n="61" d="100"/>
          <a:sy n="61" d="100"/>
        </p:scale>
        <p:origin x="-1698" y="-60"/>
      </p:cViewPr>
      <p:guideLst>
        <p:guide orient="horz" pos="3223"/>
        <p:guide pos="2237"/>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5.xml"/><Relationship Id="rId26" Type="http://schemas.openxmlformats.org/officeDocument/2006/relationships/slide" Target="slides/slide33.xml"/><Relationship Id="rId39" Type="http://schemas.openxmlformats.org/officeDocument/2006/relationships/slide" Target="slides/slide64.xml"/><Relationship Id="rId21" Type="http://schemas.openxmlformats.org/officeDocument/2006/relationships/slide" Target="slides/slide28.xml"/><Relationship Id="rId34" Type="http://schemas.openxmlformats.org/officeDocument/2006/relationships/slide" Target="slides/slide54.xml"/><Relationship Id="rId42" Type="http://schemas.openxmlformats.org/officeDocument/2006/relationships/slide" Target="slides/slide67.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1.xml"/><Relationship Id="rId29" Type="http://schemas.openxmlformats.org/officeDocument/2006/relationships/slide" Target="slides/slide43.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6.xml"/><Relationship Id="rId24" Type="http://schemas.openxmlformats.org/officeDocument/2006/relationships/slide" Target="slides/slide31.xml"/><Relationship Id="rId32" Type="http://schemas.openxmlformats.org/officeDocument/2006/relationships/slide" Target="slides/slide46.xml"/><Relationship Id="rId37" Type="http://schemas.openxmlformats.org/officeDocument/2006/relationships/slide" Target="slides/slide58.xml"/><Relationship Id="rId40" Type="http://schemas.openxmlformats.org/officeDocument/2006/relationships/slide" Target="slides/slide65.xml"/><Relationship Id="rId45" Type="http://schemas.openxmlformats.org/officeDocument/2006/relationships/slide" Target="slides/slide91.xml"/><Relationship Id="rId5" Type="http://schemas.openxmlformats.org/officeDocument/2006/relationships/slide" Target="slides/slide9.xml"/><Relationship Id="rId15" Type="http://schemas.openxmlformats.org/officeDocument/2006/relationships/slide" Target="slides/slide20.xml"/><Relationship Id="rId23" Type="http://schemas.openxmlformats.org/officeDocument/2006/relationships/slide" Target="slides/slide30.xml"/><Relationship Id="rId28" Type="http://schemas.openxmlformats.org/officeDocument/2006/relationships/slide" Target="slides/slide42.xml"/><Relationship Id="rId36" Type="http://schemas.openxmlformats.org/officeDocument/2006/relationships/slide" Target="slides/slide57.xml"/><Relationship Id="rId10" Type="http://schemas.openxmlformats.org/officeDocument/2006/relationships/slide" Target="slides/slide15.xml"/><Relationship Id="rId19" Type="http://schemas.openxmlformats.org/officeDocument/2006/relationships/slide" Target="slides/slide26.xml"/><Relationship Id="rId31" Type="http://schemas.openxmlformats.org/officeDocument/2006/relationships/slide" Target="slides/slide45.xml"/><Relationship Id="rId44" Type="http://schemas.openxmlformats.org/officeDocument/2006/relationships/slide" Target="slides/slide90.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9.xml"/><Relationship Id="rId27" Type="http://schemas.openxmlformats.org/officeDocument/2006/relationships/slide" Target="slides/slide41.xml"/><Relationship Id="rId30" Type="http://schemas.openxmlformats.org/officeDocument/2006/relationships/slide" Target="slides/slide44.xml"/><Relationship Id="rId35" Type="http://schemas.openxmlformats.org/officeDocument/2006/relationships/slide" Target="slides/slide56.xml"/><Relationship Id="rId43" Type="http://schemas.openxmlformats.org/officeDocument/2006/relationships/slide" Target="slides/slide68.xml"/><Relationship Id="rId8" Type="http://schemas.openxmlformats.org/officeDocument/2006/relationships/slide" Target="slides/slide12.xml"/><Relationship Id="rId3" Type="http://schemas.openxmlformats.org/officeDocument/2006/relationships/slide" Target="slides/slide7.xml"/><Relationship Id="rId12" Type="http://schemas.openxmlformats.org/officeDocument/2006/relationships/slide" Target="slides/slide17.xml"/><Relationship Id="rId17" Type="http://schemas.openxmlformats.org/officeDocument/2006/relationships/slide" Target="slides/slide24.xml"/><Relationship Id="rId25" Type="http://schemas.openxmlformats.org/officeDocument/2006/relationships/slide" Target="slides/slide32.xml"/><Relationship Id="rId33" Type="http://schemas.openxmlformats.org/officeDocument/2006/relationships/slide" Target="slides/slide47.xml"/><Relationship Id="rId38" Type="http://schemas.openxmlformats.org/officeDocument/2006/relationships/slide" Target="slides/slide63.xml"/><Relationship Id="rId20" Type="http://schemas.openxmlformats.org/officeDocument/2006/relationships/slide" Target="slides/slide27.xml"/><Relationship Id="rId41"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1E52530-22FE-4A4E-AA03-2CA4186B002B}"/>
              </a:ext>
            </a:extLst>
          </p:cNvPr>
          <p:cNvSpPr>
            <a:spLocks noGrp="1" noChangeArrowheads="1"/>
          </p:cNvSpPr>
          <p:nvPr>
            <p:ph type="hdr" sz="quarter"/>
          </p:nvPr>
        </p:nvSpPr>
        <p:spPr bwMode="auto">
          <a:xfrm>
            <a:off x="0" y="0"/>
            <a:ext cx="3074988" cy="512763"/>
          </a:xfrm>
          <a:prstGeom prst="rect">
            <a:avLst/>
          </a:prstGeom>
          <a:noFill/>
          <a:ln>
            <a:noFill/>
          </a:ln>
          <a:effectLst/>
        </p:spPr>
        <p:txBody>
          <a:bodyPr vert="horz" wrap="square" lIns="95500" tIns="47750" rIns="95500" bIns="47750" numCol="1" anchor="t" anchorCtr="0" compatLnSpc="1">
            <a:prstTxWarp prst="textNoShape">
              <a:avLst/>
            </a:prstTxWarp>
          </a:bodyPr>
          <a:lstStyle>
            <a:lvl1pPr defTabSz="955675" eaLnBrk="1" hangingPunct="1">
              <a:defRPr sz="1300">
                <a:ea typeface="宋体" pitchFamily="2" charset="-122"/>
              </a:defRPr>
            </a:lvl1pPr>
          </a:lstStyle>
          <a:p>
            <a:pPr>
              <a:defRPr/>
            </a:pPr>
            <a:endParaRPr lang="en-US" altLang="zh-CN"/>
          </a:p>
        </p:txBody>
      </p:sp>
      <p:sp>
        <p:nvSpPr>
          <p:cNvPr id="49155" name="Rectangle 3">
            <a:extLst>
              <a:ext uri="{FF2B5EF4-FFF2-40B4-BE49-F238E27FC236}">
                <a16:creationId xmlns:a16="http://schemas.microsoft.com/office/drawing/2014/main" id="{D1352AD1-CA76-417F-88DA-509B5B3604CF}"/>
              </a:ext>
            </a:extLst>
          </p:cNvPr>
          <p:cNvSpPr>
            <a:spLocks noGrp="1" noChangeArrowheads="1"/>
          </p:cNvSpPr>
          <p:nvPr>
            <p:ph type="dt" sz="quarter" idx="1"/>
          </p:nvPr>
        </p:nvSpPr>
        <p:spPr bwMode="auto">
          <a:xfrm>
            <a:off x="4024313" y="0"/>
            <a:ext cx="3074987" cy="512763"/>
          </a:xfrm>
          <a:prstGeom prst="rect">
            <a:avLst/>
          </a:prstGeom>
          <a:noFill/>
          <a:ln>
            <a:noFill/>
          </a:ln>
          <a:effectLst/>
        </p:spPr>
        <p:txBody>
          <a:bodyPr vert="horz" wrap="square" lIns="95500" tIns="47750" rIns="95500" bIns="47750" numCol="1" anchor="t" anchorCtr="0" compatLnSpc="1">
            <a:prstTxWarp prst="textNoShape">
              <a:avLst/>
            </a:prstTxWarp>
          </a:bodyPr>
          <a:lstStyle>
            <a:lvl1pPr algn="r" defTabSz="955675" eaLnBrk="1" hangingPunct="1">
              <a:defRPr sz="1300">
                <a:ea typeface="宋体" pitchFamily="2" charset="-122"/>
              </a:defRPr>
            </a:lvl1pPr>
          </a:lstStyle>
          <a:p>
            <a:pPr>
              <a:defRPr/>
            </a:pPr>
            <a:endParaRPr lang="en-US" altLang="zh-CN"/>
          </a:p>
        </p:txBody>
      </p:sp>
      <p:sp>
        <p:nvSpPr>
          <p:cNvPr id="49156" name="Rectangle 4">
            <a:extLst>
              <a:ext uri="{FF2B5EF4-FFF2-40B4-BE49-F238E27FC236}">
                <a16:creationId xmlns:a16="http://schemas.microsoft.com/office/drawing/2014/main" id="{8468C389-8264-44FF-8EC3-20F1AD1B4CAC}"/>
              </a:ext>
            </a:extLst>
          </p:cNvPr>
          <p:cNvSpPr>
            <a:spLocks noGrp="1" noChangeArrowheads="1"/>
          </p:cNvSpPr>
          <p:nvPr>
            <p:ph type="ftr" sz="quarter" idx="2"/>
          </p:nvPr>
        </p:nvSpPr>
        <p:spPr bwMode="auto">
          <a:xfrm>
            <a:off x="0" y="9721850"/>
            <a:ext cx="3074988" cy="512763"/>
          </a:xfrm>
          <a:prstGeom prst="rect">
            <a:avLst/>
          </a:prstGeom>
          <a:noFill/>
          <a:ln>
            <a:noFill/>
          </a:ln>
          <a:effectLst/>
        </p:spPr>
        <p:txBody>
          <a:bodyPr vert="horz" wrap="square" lIns="95500" tIns="47750" rIns="95500" bIns="47750" numCol="1" anchor="b" anchorCtr="0" compatLnSpc="1">
            <a:prstTxWarp prst="textNoShape">
              <a:avLst/>
            </a:prstTxWarp>
          </a:bodyPr>
          <a:lstStyle>
            <a:lvl1pPr defTabSz="955675" eaLnBrk="1" hangingPunct="1">
              <a:defRPr sz="1300">
                <a:ea typeface="宋体" pitchFamily="2" charset="-122"/>
              </a:defRPr>
            </a:lvl1pPr>
          </a:lstStyle>
          <a:p>
            <a:pPr>
              <a:defRPr/>
            </a:pPr>
            <a:endParaRPr lang="en-US" altLang="zh-CN"/>
          </a:p>
        </p:txBody>
      </p:sp>
      <p:sp>
        <p:nvSpPr>
          <p:cNvPr id="49157" name="Rectangle 5">
            <a:extLst>
              <a:ext uri="{FF2B5EF4-FFF2-40B4-BE49-F238E27FC236}">
                <a16:creationId xmlns:a16="http://schemas.microsoft.com/office/drawing/2014/main" id="{0B9F18D4-D4C5-4DAC-8454-A663A1A9C703}"/>
              </a:ext>
            </a:extLst>
          </p:cNvPr>
          <p:cNvSpPr>
            <a:spLocks noGrp="1" noChangeArrowheads="1"/>
          </p:cNvSpPr>
          <p:nvPr>
            <p:ph type="sldNum" sz="quarter" idx="3"/>
          </p:nvPr>
        </p:nvSpPr>
        <p:spPr bwMode="auto">
          <a:xfrm>
            <a:off x="4024313" y="9721850"/>
            <a:ext cx="3074987" cy="512763"/>
          </a:xfrm>
          <a:prstGeom prst="rect">
            <a:avLst/>
          </a:prstGeom>
          <a:noFill/>
          <a:ln>
            <a:noFill/>
          </a:ln>
          <a:effectLst/>
        </p:spPr>
        <p:txBody>
          <a:bodyPr vert="horz" wrap="square" lIns="95500" tIns="47750" rIns="95500" bIns="47750" numCol="1" anchor="b" anchorCtr="0" compatLnSpc="1">
            <a:prstTxWarp prst="textNoShape">
              <a:avLst/>
            </a:prstTxWarp>
          </a:bodyPr>
          <a:lstStyle>
            <a:lvl1pPr algn="r" defTabSz="955675" eaLnBrk="1" hangingPunct="1">
              <a:defRPr sz="1300"/>
            </a:lvl1pPr>
          </a:lstStyle>
          <a:p>
            <a:pPr>
              <a:defRPr/>
            </a:pPr>
            <a:fld id="{06EA97B2-EC5C-412D-AF3C-57047E7C042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2E2B961-BAB4-4953-9EB0-953C0633B681}"/>
              </a:ext>
            </a:extLst>
          </p:cNvPr>
          <p:cNvSpPr>
            <a:spLocks noGrp="1" noChangeArrowheads="1"/>
          </p:cNvSpPr>
          <p:nvPr>
            <p:ph type="hdr" sz="quarter"/>
          </p:nvPr>
        </p:nvSpPr>
        <p:spPr bwMode="auto">
          <a:xfrm>
            <a:off x="0" y="0"/>
            <a:ext cx="3074988" cy="512763"/>
          </a:xfrm>
          <a:prstGeom prst="rect">
            <a:avLst/>
          </a:prstGeom>
          <a:noFill/>
          <a:ln>
            <a:noFill/>
          </a:ln>
          <a:effectLst/>
        </p:spPr>
        <p:txBody>
          <a:bodyPr vert="horz" wrap="square" lIns="95500" tIns="47750" rIns="95500" bIns="47750" numCol="1" anchor="t" anchorCtr="0" compatLnSpc="1">
            <a:prstTxWarp prst="textNoShape">
              <a:avLst/>
            </a:prstTxWarp>
          </a:bodyPr>
          <a:lstStyle>
            <a:lvl1pPr defTabSz="955675" eaLnBrk="1" hangingPunct="1">
              <a:defRPr sz="1300">
                <a:ea typeface="宋体" pitchFamily="2" charset="-122"/>
              </a:defRPr>
            </a:lvl1pPr>
          </a:lstStyle>
          <a:p>
            <a:pPr>
              <a:defRPr/>
            </a:pPr>
            <a:endParaRPr lang="en-US" altLang="zh-CN"/>
          </a:p>
        </p:txBody>
      </p:sp>
      <p:sp>
        <p:nvSpPr>
          <p:cNvPr id="24579" name="Rectangle 3">
            <a:extLst>
              <a:ext uri="{FF2B5EF4-FFF2-40B4-BE49-F238E27FC236}">
                <a16:creationId xmlns:a16="http://schemas.microsoft.com/office/drawing/2014/main" id="{1B4824B0-EF60-4765-B8A1-88036B5B622E}"/>
              </a:ext>
            </a:extLst>
          </p:cNvPr>
          <p:cNvSpPr>
            <a:spLocks noGrp="1" noChangeArrowheads="1"/>
          </p:cNvSpPr>
          <p:nvPr>
            <p:ph type="dt" idx="1"/>
          </p:nvPr>
        </p:nvSpPr>
        <p:spPr bwMode="auto">
          <a:xfrm>
            <a:off x="4024313" y="0"/>
            <a:ext cx="3074987" cy="512763"/>
          </a:xfrm>
          <a:prstGeom prst="rect">
            <a:avLst/>
          </a:prstGeom>
          <a:noFill/>
          <a:ln>
            <a:noFill/>
          </a:ln>
          <a:effectLst/>
        </p:spPr>
        <p:txBody>
          <a:bodyPr vert="horz" wrap="square" lIns="95500" tIns="47750" rIns="95500" bIns="47750" numCol="1" anchor="t" anchorCtr="0" compatLnSpc="1">
            <a:prstTxWarp prst="textNoShape">
              <a:avLst/>
            </a:prstTxWarp>
          </a:bodyPr>
          <a:lstStyle>
            <a:lvl1pPr algn="r" defTabSz="955675" eaLnBrk="1" hangingPunct="1">
              <a:defRPr sz="130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C6C4A561-761D-4318-972E-B6E6ADEEF045}"/>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a:extLst>
              <a:ext uri="{FF2B5EF4-FFF2-40B4-BE49-F238E27FC236}">
                <a16:creationId xmlns:a16="http://schemas.microsoft.com/office/drawing/2014/main" id="{9083BF61-8A90-4646-9928-D5FD83CB03DF}"/>
              </a:ext>
            </a:extLst>
          </p:cNvPr>
          <p:cNvSpPr>
            <a:spLocks noGrp="1" noChangeArrowheads="1"/>
          </p:cNvSpPr>
          <p:nvPr>
            <p:ph type="body" sz="quarter" idx="3"/>
          </p:nvPr>
        </p:nvSpPr>
        <p:spPr bwMode="auto">
          <a:xfrm>
            <a:off x="946150" y="4860925"/>
            <a:ext cx="5207000" cy="4605338"/>
          </a:xfrm>
          <a:prstGeom prst="rect">
            <a:avLst/>
          </a:prstGeom>
          <a:noFill/>
          <a:ln>
            <a:noFill/>
          </a:ln>
          <a:effectLst/>
        </p:spPr>
        <p:txBody>
          <a:bodyPr vert="horz" wrap="square" lIns="95500" tIns="47750" rIns="95500" bIns="4775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a:extLst>
              <a:ext uri="{FF2B5EF4-FFF2-40B4-BE49-F238E27FC236}">
                <a16:creationId xmlns:a16="http://schemas.microsoft.com/office/drawing/2014/main" id="{F029847A-06F7-4AA9-B541-78D3099FBEA4}"/>
              </a:ext>
            </a:extLst>
          </p:cNvPr>
          <p:cNvSpPr>
            <a:spLocks noGrp="1" noChangeArrowheads="1"/>
          </p:cNvSpPr>
          <p:nvPr>
            <p:ph type="ftr" sz="quarter" idx="4"/>
          </p:nvPr>
        </p:nvSpPr>
        <p:spPr bwMode="auto">
          <a:xfrm>
            <a:off x="0" y="9721850"/>
            <a:ext cx="3074988" cy="512763"/>
          </a:xfrm>
          <a:prstGeom prst="rect">
            <a:avLst/>
          </a:prstGeom>
          <a:noFill/>
          <a:ln>
            <a:noFill/>
          </a:ln>
          <a:effectLst/>
        </p:spPr>
        <p:txBody>
          <a:bodyPr vert="horz" wrap="square" lIns="95500" tIns="47750" rIns="95500" bIns="47750" numCol="1" anchor="b" anchorCtr="0" compatLnSpc="1">
            <a:prstTxWarp prst="textNoShape">
              <a:avLst/>
            </a:prstTxWarp>
          </a:bodyPr>
          <a:lstStyle>
            <a:lvl1pPr defTabSz="955675" eaLnBrk="1" hangingPunct="1">
              <a:defRPr sz="1300">
                <a:ea typeface="宋体" pitchFamily="2" charset="-122"/>
              </a:defRPr>
            </a:lvl1pPr>
          </a:lstStyle>
          <a:p>
            <a:pPr>
              <a:defRPr/>
            </a:pPr>
            <a:endParaRPr lang="en-US" altLang="zh-CN"/>
          </a:p>
        </p:txBody>
      </p:sp>
      <p:sp>
        <p:nvSpPr>
          <p:cNvPr id="24583" name="Rectangle 7">
            <a:extLst>
              <a:ext uri="{FF2B5EF4-FFF2-40B4-BE49-F238E27FC236}">
                <a16:creationId xmlns:a16="http://schemas.microsoft.com/office/drawing/2014/main" id="{3C34DB75-F510-4AB9-8872-30483F4CC67B}"/>
              </a:ext>
            </a:extLst>
          </p:cNvPr>
          <p:cNvSpPr>
            <a:spLocks noGrp="1" noChangeArrowheads="1"/>
          </p:cNvSpPr>
          <p:nvPr>
            <p:ph type="sldNum" sz="quarter" idx="5"/>
          </p:nvPr>
        </p:nvSpPr>
        <p:spPr bwMode="auto">
          <a:xfrm>
            <a:off x="4024313" y="9721850"/>
            <a:ext cx="3074987" cy="512763"/>
          </a:xfrm>
          <a:prstGeom prst="rect">
            <a:avLst/>
          </a:prstGeom>
          <a:noFill/>
          <a:ln>
            <a:noFill/>
          </a:ln>
          <a:effectLst/>
        </p:spPr>
        <p:txBody>
          <a:bodyPr vert="horz" wrap="square" lIns="95500" tIns="47750" rIns="95500" bIns="47750" numCol="1" anchor="b" anchorCtr="0" compatLnSpc="1">
            <a:prstTxWarp prst="textNoShape">
              <a:avLst/>
            </a:prstTxWarp>
          </a:bodyPr>
          <a:lstStyle>
            <a:lvl1pPr algn="r" defTabSz="955675" eaLnBrk="1" hangingPunct="1">
              <a:defRPr sz="1300"/>
            </a:lvl1pPr>
          </a:lstStyle>
          <a:p>
            <a:pPr>
              <a:defRPr/>
            </a:pPr>
            <a:fld id="{63172B8F-9A7A-4BC7-8957-1A505CD6244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CA0CDF1-FE47-4428-B9F1-5F786B3C5FEB}"/>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3E14B8C0-0D83-4C3A-9D94-2C06B2FC66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23A4C8B0-1AC6-4E4B-B066-E0DE986B9765}"/>
              </a:ext>
            </a:extLst>
          </p:cNvPr>
          <p:cNvSpPr>
            <a:spLocks noGrp="1" noRot="1" noChangeAspect="1" noChangeArrowheads="1" noTextEdit="1"/>
          </p:cNvSpPr>
          <p:nvPr>
            <p:ph type="sldImg"/>
          </p:nvPr>
        </p:nvSpPr>
        <p:spPr>
          <a:xfrm>
            <a:off x="992188" y="768350"/>
            <a:ext cx="5114925" cy="3836988"/>
          </a:xfrm>
          <a:ln/>
        </p:spPr>
      </p:sp>
      <p:sp>
        <p:nvSpPr>
          <p:cNvPr id="97283" name="备注占位符 2">
            <a:extLst>
              <a:ext uri="{FF2B5EF4-FFF2-40B4-BE49-F238E27FC236}">
                <a16:creationId xmlns:a16="http://schemas.microsoft.com/office/drawing/2014/main" id="{68E6AD8A-D6C8-4636-B89B-52BD0BF2C9E1}"/>
              </a:ext>
            </a:extLst>
          </p:cNvPr>
          <p:cNvSpPr>
            <a:spLocks noGrp="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pPr>
              <a:spcBef>
                <a:spcPct val="0"/>
              </a:spcBef>
            </a:pPr>
            <a:endParaRPr lang="zh-CN" altLang="en-US"/>
          </a:p>
        </p:txBody>
      </p:sp>
      <p:sp>
        <p:nvSpPr>
          <p:cNvPr id="97284" name="灯片编号占位符 3">
            <a:extLst>
              <a:ext uri="{FF2B5EF4-FFF2-40B4-BE49-F238E27FC236}">
                <a16:creationId xmlns:a16="http://schemas.microsoft.com/office/drawing/2014/main" id="{A022404D-3809-457D-9441-D77FD58F2963}"/>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DA11BBA3-16AE-4E01-AA86-83A2A5D151B9}" type="slidenum">
              <a:rPr lang="zh-CN" altLang="en-US">
                <a:latin typeface="Courier New" panose="02070309020205020404" pitchFamily="49" charset="0"/>
                <a:ea typeface="PMingLiU" panose="02020500000000000000" pitchFamily="18" charset="-120"/>
              </a:rPr>
              <a:pPr algn="r" eaLnBrk="1" hangingPunct="1">
                <a:spcBef>
                  <a:spcPct val="0"/>
                </a:spcBef>
              </a:pPr>
              <a:t>90</a:t>
            </a:fld>
            <a:endParaRPr lang="en-US" altLang="zh-CN">
              <a:latin typeface="Courier New" panose="02070309020205020404" pitchFamily="49" charset="0"/>
              <a:ea typeface="PMingLiU" panose="02020500000000000000" pitchFamily="18"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7AD9851B-CAC4-402C-8EFD-28BD639FFB95}"/>
              </a:ext>
            </a:extLst>
          </p:cNvPr>
          <p:cNvSpPr>
            <a:spLocks noGrp="1" noRot="1" noChangeAspect="1" noChangeArrowheads="1" noTextEdit="1"/>
          </p:cNvSpPr>
          <p:nvPr>
            <p:ph type="sldImg"/>
          </p:nvPr>
        </p:nvSpPr>
        <p:spPr>
          <a:xfrm>
            <a:off x="992188" y="768350"/>
            <a:ext cx="5114925" cy="3836988"/>
          </a:xfrm>
          <a:ln/>
        </p:spPr>
      </p:sp>
      <p:sp>
        <p:nvSpPr>
          <p:cNvPr id="99331" name="备注占位符 2">
            <a:extLst>
              <a:ext uri="{FF2B5EF4-FFF2-40B4-BE49-F238E27FC236}">
                <a16:creationId xmlns:a16="http://schemas.microsoft.com/office/drawing/2014/main" id="{45B2F32B-42ED-40C8-A425-EB57DCCD7B53}"/>
              </a:ext>
            </a:extLst>
          </p:cNvPr>
          <p:cNvSpPr>
            <a:spLocks noGrp="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pPr>
              <a:spcBef>
                <a:spcPct val="0"/>
              </a:spcBef>
            </a:pPr>
            <a:endParaRPr lang="zh-CN" altLang="en-US"/>
          </a:p>
        </p:txBody>
      </p:sp>
      <p:sp>
        <p:nvSpPr>
          <p:cNvPr id="99332" name="灯片编号占位符 3">
            <a:extLst>
              <a:ext uri="{FF2B5EF4-FFF2-40B4-BE49-F238E27FC236}">
                <a16:creationId xmlns:a16="http://schemas.microsoft.com/office/drawing/2014/main" id="{FA63AF8C-8944-4766-A6BB-DBC7F172B9B2}"/>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95B6AF7C-53E0-420D-85A8-7F0BC44C7DFE}" type="slidenum">
              <a:rPr lang="zh-CN" altLang="en-US">
                <a:latin typeface="Courier New" panose="02070309020205020404" pitchFamily="49" charset="0"/>
                <a:ea typeface="PMingLiU" panose="02020500000000000000" pitchFamily="18" charset="-120"/>
              </a:rPr>
              <a:pPr algn="r" eaLnBrk="1" hangingPunct="1">
                <a:spcBef>
                  <a:spcPct val="0"/>
                </a:spcBef>
              </a:pPr>
              <a:t>91</a:t>
            </a:fld>
            <a:endParaRPr lang="en-US" altLang="zh-CN">
              <a:latin typeface="Courier New" panose="02070309020205020404" pitchFamily="49" charset="0"/>
              <a:ea typeface="PMingLiU" panose="02020500000000000000"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28131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250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22238"/>
            <a:ext cx="1965325" cy="551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8"/>
            <a:ext cx="5745163" cy="551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943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0088" y="122238"/>
            <a:ext cx="7772400" cy="457200"/>
          </a:xfrm>
        </p:spPr>
        <p:txBody>
          <a:bodyPr/>
          <a:lstStyle/>
          <a:p>
            <a:r>
              <a:rPr lang="zh-CN" altLang="en-US"/>
              <a:t>单击此处编辑母版标题样式</a:t>
            </a:r>
          </a:p>
        </p:txBody>
      </p:sp>
      <p:sp>
        <p:nvSpPr>
          <p:cNvPr id="3" name="表格占位符 2"/>
          <p:cNvSpPr>
            <a:spLocks noGrp="1"/>
          </p:cNvSpPr>
          <p:nvPr>
            <p:ph type="tbl" idx="1"/>
          </p:nvPr>
        </p:nvSpPr>
        <p:spPr>
          <a:xfrm>
            <a:off x="609600" y="1524000"/>
            <a:ext cx="7772400" cy="4114800"/>
          </a:xfrm>
        </p:spPr>
        <p:txBody>
          <a:bodyPr/>
          <a:lstStyle/>
          <a:p>
            <a:pPr lvl="0"/>
            <a:endParaRPr lang="zh-CN" altLang="en-US" noProof="0"/>
          </a:p>
        </p:txBody>
      </p:sp>
    </p:spTree>
    <p:extLst>
      <p:ext uri="{BB962C8B-B14F-4D97-AF65-F5344CB8AC3E}">
        <p14:creationId xmlns:p14="http://schemas.microsoft.com/office/powerpoint/2010/main" val="31656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497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6023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26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545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477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53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8269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5440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2DE7D5-5D6F-4F72-9071-55EB78952F7D}"/>
              </a:ext>
            </a:extLst>
          </p:cNvPr>
          <p:cNvSpPr>
            <a:spLocks noGrp="1" noChangeArrowheads="1"/>
          </p:cNvSpPr>
          <p:nvPr>
            <p:ph type="title"/>
          </p:nvPr>
        </p:nvSpPr>
        <p:spPr bwMode="auto">
          <a:xfrm>
            <a:off x="700088" y="122238"/>
            <a:ext cx="7772400" cy="457200"/>
          </a:xfrm>
          <a:prstGeom prst="rect">
            <a:avLst/>
          </a:prstGeom>
          <a:noFill/>
          <a:ln>
            <a:noFill/>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395AAD8-2A39-4633-9F57-345A9B4DB5D7}"/>
              </a:ext>
            </a:extLst>
          </p:cNvPr>
          <p:cNvSpPr>
            <a:spLocks noGrp="1" noChangeArrowheads="1"/>
          </p:cNvSpPr>
          <p:nvPr>
            <p:ph type="body" idx="1"/>
          </p:nvPr>
        </p:nvSpPr>
        <p:spPr bwMode="auto">
          <a:xfrm>
            <a:off x="6096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028" name="Rectangle 7">
            <a:extLst>
              <a:ext uri="{FF2B5EF4-FFF2-40B4-BE49-F238E27FC236}">
                <a16:creationId xmlns:a16="http://schemas.microsoft.com/office/drawing/2014/main" id="{8736C674-15EE-4C6E-87E4-C02B5B518CA8}"/>
              </a:ext>
            </a:extLst>
          </p:cNvPr>
          <p:cNvSpPr>
            <a:spLocks noChangeArrowheads="1"/>
          </p:cNvSpPr>
          <p:nvPr/>
        </p:nvSpPr>
        <p:spPr bwMode="auto">
          <a:xfrm>
            <a:off x="0" y="6553200"/>
            <a:ext cx="9144000" cy="304800"/>
          </a:xfrm>
          <a:prstGeom prst="rect">
            <a:avLst/>
          </a:prstGeom>
          <a:solidFill>
            <a:srgbClr val="BFBAB1"/>
          </a:solid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9" name="Rectangle 8">
            <a:extLst>
              <a:ext uri="{FF2B5EF4-FFF2-40B4-BE49-F238E27FC236}">
                <a16:creationId xmlns:a16="http://schemas.microsoft.com/office/drawing/2014/main" id="{248C662B-E0D6-4042-A16E-8126BDA2E1A3}"/>
              </a:ext>
            </a:extLst>
          </p:cNvPr>
          <p:cNvSpPr>
            <a:spLocks noChangeArrowheads="1"/>
          </p:cNvSpPr>
          <p:nvPr/>
        </p:nvSpPr>
        <p:spPr bwMode="auto">
          <a:xfrm>
            <a:off x="3306763" y="6553200"/>
            <a:ext cx="1841500" cy="274638"/>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200" b="1">
                <a:solidFill>
                  <a:srgbClr val="8C2532"/>
                </a:solidFill>
                <a:latin typeface="Zurich UBlkEx BT" pitchFamily="34" charset="0"/>
              </a:rPr>
              <a:t>Java</a:t>
            </a:r>
            <a:r>
              <a:rPr lang="zh-CN" altLang="en-US" sz="1200" b="1">
                <a:solidFill>
                  <a:srgbClr val="8C2532"/>
                </a:solidFill>
                <a:latin typeface="Zurich UBlkEx BT" pitchFamily="34" charset="0"/>
              </a:rPr>
              <a:t>程序设计</a:t>
            </a:r>
          </a:p>
        </p:txBody>
      </p:sp>
      <p:sp>
        <p:nvSpPr>
          <p:cNvPr id="1030" name="Line 9">
            <a:extLst>
              <a:ext uri="{FF2B5EF4-FFF2-40B4-BE49-F238E27FC236}">
                <a16:creationId xmlns:a16="http://schemas.microsoft.com/office/drawing/2014/main" id="{2B7335F6-5F9F-44DE-864D-F2B1BC2BC4CF}"/>
              </a:ext>
            </a:extLst>
          </p:cNvPr>
          <p:cNvSpPr>
            <a:spLocks noChangeShapeType="1"/>
          </p:cNvSpPr>
          <p:nvPr/>
        </p:nvSpPr>
        <p:spPr bwMode="auto">
          <a:xfrm>
            <a:off x="0" y="6705600"/>
            <a:ext cx="3589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10">
            <a:extLst>
              <a:ext uri="{FF2B5EF4-FFF2-40B4-BE49-F238E27FC236}">
                <a16:creationId xmlns:a16="http://schemas.microsoft.com/office/drawing/2014/main" id="{A72FF338-5F6F-4E20-B8C8-6ABBFE5A2394}"/>
              </a:ext>
            </a:extLst>
          </p:cNvPr>
          <p:cNvSpPr>
            <a:spLocks noChangeShapeType="1"/>
          </p:cNvSpPr>
          <p:nvPr/>
        </p:nvSpPr>
        <p:spPr bwMode="auto">
          <a:xfrm>
            <a:off x="4846638" y="6705600"/>
            <a:ext cx="3711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AutoShape 11" descr="浅色横线">
            <a:extLst>
              <a:ext uri="{FF2B5EF4-FFF2-40B4-BE49-F238E27FC236}">
                <a16:creationId xmlns:a16="http://schemas.microsoft.com/office/drawing/2014/main" id="{598D72C0-B3C2-4F35-B737-D2594EB3A96F}"/>
              </a:ext>
            </a:extLst>
          </p:cNvPr>
          <p:cNvSpPr>
            <a:spLocks noChangeArrowheads="1"/>
          </p:cNvSpPr>
          <p:nvPr/>
        </p:nvSpPr>
        <p:spPr bwMode="auto">
          <a:xfrm rot="5400000">
            <a:off x="143669" y="-16669"/>
            <a:ext cx="617538" cy="739775"/>
          </a:xfrm>
          <a:prstGeom prst="rtTriangle">
            <a:avLst/>
          </a:prstGeom>
          <a:pattFill prst="ltHorz">
            <a:fgClr>
              <a:schemeClr val="bg1"/>
            </a:fgClr>
            <a:bgClr>
              <a:srgbClr val="8C2532"/>
            </a:bgClr>
          </a:patt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3" name="Rectangle 12" descr="浅色横线">
            <a:extLst>
              <a:ext uri="{FF2B5EF4-FFF2-40B4-BE49-F238E27FC236}">
                <a16:creationId xmlns:a16="http://schemas.microsoft.com/office/drawing/2014/main" id="{7286D006-5BD5-4AA0-8018-33D3A590D5F6}"/>
              </a:ext>
            </a:extLst>
          </p:cNvPr>
          <p:cNvSpPr>
            <a:spLocks noChangeArrowheads="1"/>
          </p:cNvSpPr>
          <p:nvPr/>
        </p:nvSpPr>
        <p:spPr bwMode="auto">
          <a:xfrm>
            <a:off x="7531100" y="652463"/>
            <a:ext cx="1612900" cy="50800"/>
          </a:xfrm>
          <a:prstGeom prst="rect">
            <a:avLst/>
          </a:prstGeom>
          <a:pattFill prst="ltHorz">
            <a:fgClr>
              <a:schemeClr val="bg1"/>
            </a:fgClr>
            <a:bgClr>
              <a:srgbClr val="4C141B"/>
            </a:bgClr>
          </a:patt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4" name="Rectangle 13" descr="浅色横线">
            <a:extLst>
              <a:ext uri="{FF2B5EF4-FFF2-40B4-BE49-F238E27FC236}">
                <a16:creationId xmlns:a16="http://schemas.microsoft.com/office/drawing/2014/main" id="{AE01F733-7703-4B6A-861D-1EE0D8E9637B}"/>
              </a:ext>
            </a:extLst>
          </p:cNvPr>
          <p:cNvSpPr>
            <a:spLocks noChangeArrowheads="1"/>
          </p:cNvSpPr>
          <p:nvPr/>
        </p:nvSpPr>
        <p:spPr bwMode="auto">
          <a:xfrm>
            <a:off x="76200" y="652463"/>
            <a:ext cx="5253038" cy="42862"/>
          </a:xfrm>
          <a:prstGeom prst="rect">
            <a:avLst/>
          </a:prstGeom>
          <a:pattFill prst="ltHorz">
            <a:fgClr>
              <a:schemeClr val="bg1"/>
            </a:fgClr>
            <a:bgClr>
              <a:srgbClr val="8C2532"/>
            </a:bgClr>
          </a:pattFill>
          <a:ln>
            <a:noFill/>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5" name="Text Box 14">
            <a:extLst>
              <a:ext uri="{FF2B5EF4-FFF2-40B4-BE49-F238E27FC236}">
                <a16:creationId xmlns:a16="http://schemas.microsoft.com/office/drawing/2014/main" id="{753E199F-FF6A-42BC-8230-2AE100985C40}"/>
              </a:ext>
            </a:extLst>
          </p:cNvPr>
          <p:cNvSpPr txBox="1">
            <a:spLocks noChangeArrowheads="1"/>
          </p:cNvSpPr>
          <p:nvPr/>
        </p:nvSpPr>
        <p:spPr bwMode="auto">
          <a:xfrm>
            <a:off x="4643438" y="500063"/>
            <a:ext cx="3662362" cy="336550"/>
          </a:xfrm>
          <a:prstGeom prst="rect">
            <a:avLst/>
          </a:prstGeom>
          <a:noFill/>
          <a:ln>
            <a:noFill/>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defRPr/>
            </a:pPr>
            <a:r>
              <a:rPr lang="en-US" altLang="zh-CN" sz="1600" b="1">
                <a:solidFill>
                  <a:srgbClr val="993366"/>
                </a:solidFill>
                <a:latin typeface="AvantGarde Bk BT" pitchFamily="34" charset="0"/>
                <a:ea typeface="黑体" pitchFamily="49" charset="-122"/>
              </a:rPr>
              <a:t>Java Programming</a:t>
            </a:r>
            <a:endParaRPr lang="en-US" altLang="zh-CN" sz="2800">
              <a:solidFill>
                <a:srgbClr val="993366"/>
              </a:solidFill>
            </a:endParaRPr>
          </a:p>
        </p:txBody>
      </p:sp>
      <p:sp>
        <p:nvSpPr>
          <p:cNvPr id="1036" name="Rectangle 16">
            <a:extLst>
              <a:ext uri="{FF2B5EF4-FFF2-40B4-BE49-F238E27FC236}">
                <a16:creationId xmlns:a16="http://schemas.microsoft.com/office/drawing/2014/main" id="{99406207-5A6E-49EC-83CA-82223592CA7B}"/>
              </a:ext>
            </a:extLst>
          </p:cNvPr>
          <p:cNvSpPr>
            <a:spLocks noChangeArrowheads="1"/>
          </p:cNvSpPr>
          <p:nvPr/>
        </p:nvSpPr>
        <p:spPr bwMode="auto">
          <a:xfrm>
            <a:off x="7086600" y="6553200"/>
            <a:ext cx="1905000" cy="457200"/>
          </a:xfrm>
          <a:prstGeom prst="rect">
            <a:avLst/>
          </a:prstGeom>
          <a:noFill/>
          <a:ln w="9525">
            <a:noFill/>
            <a:miter lim="800000"/>
            <a:headEnd/>
            <a:tailEnd/>
          </a:ln>
          <a:effec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B9757FD4-9E35-4873-B2F4-5A3F0506F9C9}" type="slidenum">
              <a:rPr lang="en-US" altLang="zh-CN" sz="1400" smtClean="0"/>
              <a:pPr algn="r" eaLnBrk="1" hangingPunct="1">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2pPr>
      <a:lvl3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3pPr>
      <a:lvl4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4pPr>
      <a:lvl5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5pPr>
      <a:lvl6pPr marL="4572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6pPr>
      <a:lvl7pPr marL="9144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7pPr>
      <a:lvl8pPr marL="13716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8pPr>
      <a:lvl9pPr marL="18288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9pPr>
    </p:titleStyle>
    <p:bodyStyle>
      <a:lvl1pPr marL="342900" indent="-342900" algn="l" rtl="0" eaLnBrk="0" fontAlgn="base" hangingPunct="0">
        <a:spcBef>
          <a:spcPct val="20000"/>
        </a:spcBef>
        <a:spcAft>
          <a:spcPct val="0"/>
        </a:spcAft>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kumimoji="1" sz="2400">
          <a:solidFill>
            <a:schemeClr val="tx1"/>
          </a:solidFill>
          <a:latin typeface="+mn-lt"/>
          <a:ea typeface="楷体_GB2312" pitchFamily="49" charset="-122"/>
          <a:cs typeface="楷体_GB2312"/>
        </a:defRPr>
      </a:lvl2pPr>
      <a:lvl3pPr marL="1143000" indent="-228600" algn="l" rtl="0" eaLnBrk="0" fontAlgn="base" hangingPunct="0">
        <a:spcBef>
          <a:spcPct val="20000"/>
        </a:spcBef>
        <a:spcAft>
          <a:spcPct val="0"/>
        </a:spcAft>
        <a:buFont typeface="Symbol" panose="05050102010706020507" pitchFamily="18" charset="2"/>
        <a:buChar char="-"/>
        <a:defRPr kumimoji="1" sz="2000">
          <a:solidFill>
            <a:schemeClr val="tx1"/>
          </a:solidFill>
          <a:latin typeface="+mn-lt"/>
          <a:ea typeface="楷体_GB2312" pitchFamily="49" charset="-122"/>
          <a:cs typeface="楷体_GB2312"/>
        </a:defRPr>
      </a:lvl3pPr>
      <a:lvl4pPr marL="1600200" indent="-228600" algn="l" rtl="0" eaLnBrk="0" fontAlgn="base" hangingPunct="0">
        <a:spcBef>
          <a:spcPct val="20000"/>
        </a:spcBef>
        <a:spcAft>
          <a:spcPct val="0"/>
        </a:spcAft>
        <a:buChar char="–"/>
        <a:defRPr kumimoji="1" sz="2400">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kumimoji="1" sz="2400">
          <a:solidFill>
            <a:schemeClr val="tx1"/>
          </a:solidFill>
          <a:latin typeface="+mn-lt"/>
          <a:ea typeface="+mn-ea"/>
          <a:cs typeface="楷体_GB2312"/>
        </a:defRPr>
      </a:lvl5pPr>
      <a:lvl6pPr marL="2514600" indent="-228600" algn="l" rtl="0" fontAlgn="base">
        <a:spcBef>
          <a:spcPct val="20000"/>
        </a:spcBef>
        <a:spcAft>
          <a:spcPct val="0"/>
        </a:spcAft>
        <a:buChar char="»"/>
        <a:defRPr kumimoji="1" sz="2400">
          <a:solidFill>
            <a:schemeClr val="tx1"/>
          </a:solidFill>
          <a:latin typeface="+mn-lt"/>
          <a:ea typeface="+mn-ea"/>
        </a:defRPr>
      </a:lvl6pPr>
      <a:lvl7pPr marL="2971800" indent="-228600" algn="l" rtl="0" fontAlgn="base">
        <a:spcBef>
          <a:spcPct val="20000"/>
        </a:spcBef>
        <a:spcAft>
          <a:spcPct val="0"/>
        </a:spcAft>
        <a:buChar char="»"/>
        <a:defRPr kumimoji="1" sz="2400">
          <a:solidFill>
            <a:schemeClr val="tx1"/>
          </a:solidFill>
          <a:latin typeface="+mn-lt"/>
          <a:ea typeface="+mn-ea"/>
        </a:defRPr>
      </a:lvl7pPr>
      <a:lvl8pPr marL="3429000" indent="-228600" algn="l" rtl="0" fontAlgn="base">
        <a:spcBef>
          <a:spcPct val="20000"/>
        </a:spcBef>
        <a:spcAft>
          <a:spcPct val="0"/>
        </a:spcAft>
        <a:buChar char="»"/>
        <a:defRPr kumimoji="1" sz="2400">
          <a:solidFill>
            <a:schemeClr val="tx1"/>
          </a:solidFill>
          <a:latin typeface="+mn-lt"/>
          <a:ea typeface="+mn-ea"/>
        </a:defRPr>
      </a:lvl8pPr>
      <a:lvl9pPr marL="3886200" indent="-228600" algn="l" rtl="0" fontAlgn="base">
        <a:spcBef>
          <a:spcPct val="2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8/docs/technotes/guides/concurrency/threadPrimitiveDeprecation.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le:///C:\Java\jdk-1_5_0-doc\docs\api\java\lang\InterruptedException.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D5C68F5F-3472-4899-8666-07B444515741}"/>
              </a:ext>
            </a:extLst>
          </p:cNvPr>
          <p:cNvGraphicFramePr>
            <a:graphicFrameLocks noChangeAspect="1"/>
          </p:cNvGraphicFramePr>
          <p:nvPr/>
        </p:nvGraphicFramePr>
        <p:xfrm>
          <a:off x="0" y="0"/>
          <a:ext cx="9144000" cy="1971675"/>
        </p:xfrm>
        <a:graphic>
          <a:graphicData uri="http://schemas.openxmlformats.org/presentationml/2006/ole">
            <mc:AlternateContent xmlns:mc="http://schemas.openxmlformats.org/markup-compatibility/2006">
              <mc:Choice xmlns:v="urn:schemas-microsoft-com:vml" Requires="v">
                <p:oleObj spid="_x0000_s4106" name="Image" r:id="rId4" imgW="11614543" imgH="2630427" progId="Photoshop.Image.5">
                  <p:embed/>
                </p:oleObj>
              </mc:Choice>
              <mc:Fallback>
                <p:oleObj name="Image" r:id="rId4" imgW="11614543" imgH="2630427"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3">
            <a:extLst>
              <a:ext uri="{FF2B5EF4-FFF2-40B4-BE49-F238E27FC236}">
                <a16:creationId xmlns:a16="http://schemas.microsoft.com/office/drawing/2014/main" id="{4D195000-9884-4F0A-849D-154753555093}"/>
              </a:ext>
            </a:extLst>
          </p:cNvPr>
          <p:cNvSpPr>
            <a:spLocks noChangeArrowheads="1"/>
          </p:cNvSpPr>
          <p:nvPr/>
        </p:nvSpPr>
        <p:spPr bwMode="auto">
          <a:xfrm>
            <a:off x="0" y="6172200"/>
            <a:ext cx="9144000" cy="685800"/>
          </a:xfrm>
          <a:prstGeom prst="rect">
            <a:avLst/>
          </a:prstGeom>
          <a:solidFill>
            <a:srgbClr val="8C25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4100" name="Text Box 4">
            <a:extLst>
              <a:ext uri="{FF2B5EF4-FFF2-40B4-BE49-F238E27FC236}">
                <a16:creationId xmlns:a16="http://schemas.microsoft.com/office/drawing/2014/main" id="{6925DAE4-35ED-4A0B-A9E0-2B603D34BE84}"/>
              </a:ext>
            </a:extLst>
          </p:cNvPr>
          <p:cNvSpPr txBox="1">
            <a:spLocks noChangeArrowheads="1"/>
          </p:cNvSpPr>
          <p:nvPr/>
        </p:nvSpPr>
        <p:spPr bwMode="auto">
          <a:xfrm>
            <a:off x="2449513" y="1852613"/>
            <a:ext cx="3994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4800">
                <a:ea typeface="楷体_GB2312"/>
                <a:cs typeface="楷体_GB2312"/>
              </a:rPr>
              <a:t>第十章 多线程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B29FE2-4DAA-4788-9F58-3245645C6501}"/>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10.1</a:t>
            </a:r>
            <a:r>
              <a:rPr lang="zh-CN" altLang="en-US">
                <a:effectLst/>
              </a:rPr>
              <a:t>、线程简介</a:t>
            </a:r>
          </a:p>
        </p:txBody>
      </p:sp>
      <p:sp>
        <p:nvSpPr>
          <p:cNvPr id="14339" name="Text Box 4">
            <a:extLst>
              <a:ext uri="{FF2B5EF4-FFF2-40B4-BE49-F238E27FC236}">
                <a16:creationId xmlns:a16="http://schemas.microsoft.com/office/drawing/2014/main" id="{B33B5B39-F98D-4017-85C1-45B190E523C9}"/>
              </a:ext>
            </a:extLst>
          </p:cNvPr>
          <p:cNvSpPr txBox="1">
            <a:spLocks noChangeArrowheads="1"/>
          </p:cNvSpPr>
          <p:nvPr/>
        </p:nvSpPr>
        <p:spPr bwMode="auto">
          <a:xfrm>
            <a:off x="0" y="808038"/>
            <a:ext cx="8982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534988">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zh-CN" altLang="en-US">
                <a:solidFill>
                  <a:srgbClr val="FF0000"/>
                </a:solidFill>
              </a:rPr>
              <a:t>（</a:t>
            </a:r>
            <a:r>
              <a:rPr lang="en-US" altLang="zh-CN">
                <a:solidFill>
                  <a:srgbClr val="FF0000"/>
                </a:solidFill>
              </a:rPr>
              <a:t>5</a:t>
            </a:r>
            <a:r>
              <a:rPr lang="zh-CN" altLang="en-US">
                <a:solidFill>
                  <a:srgbClr val="FF0000"/>
                </a:solidFill>
              </a:rPr>
              <a:t>）终止状态（</a:t>
            </a:r>
            <a:r>
              <a:rPr lang="en-US" altLang="zh-CN">
                <a:solidFill>
                  <a:srgbClr val="FF0000"/>
                </a:solidFill>
              </a:rPr>
              <a:t>Dead</a:t>
            </a:r>
            <a:r>
              <a:rPr lang="zh-CN" altLang="en-US">
                <a:solidFill>
                  <a:srgbClr val="FF0000"/>
                </a:solidFill>
              </a:rPr>
              <a:t>）</a:t>
            </a:r>
          </a:p>
          <a:p>
            <a:pPr eaLnBrk="1" hangingPunct="1">
              <a:spcBef>
                <a:spcPct val="0"/>
              </a:spcBef>
            </a:pPr>
            <a:endParaRPr lang="zh-CN" altLang="en-US">
              <a:solidFill>
                <a:srgbClr val="FF0000"/>
              </a:solidFill>
            </a:endParaRPr>
          </a:p>
          <a:p>
            <a:pPr eaLnBrk="1" hangingPunct="1">
              <a:spcBef>
                <a:spcPct val="0"/>
              </a:spcBef>
              <a:buClr>
                <a:srgbClr val="00FF00"/>
              </a:buClr>
              <a:buFont typeface="Wingdings" panose="05000000000000000000" pitchFamily="2" charset="2"/>
              <a:buChar char="v"/>
            </a:pPr>
            <a:r>
              <a:rPr lang="zh-CN" altLang="en-US"/>
              <a:t>线程的终止一般可通过两种方法实现：自然撤消（线程执行完）线程一旦进入终止状态就不再存在了，也无法改变为其它状态。</a:t>
            </a:r>
          </a:p>
          <a:p>
            <a:pPr eaLnBrk="1" hangingPunct="1">
              <a:spcBef>
                <a:spcPct val="50000"/>
              </a:spcBef>
            </a:pP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1AA17A5-081E-4D89-8A15-CD163D1E5CD6}"/>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10.1</a:t>
            </a:r>
            <a:r>
              <a:rPr lang="zh-CN" altLang="en-US">
                <a:effectLst/>
              </a:rPr>
              <a:t>、线程简介</a:t>
            </a:r>
          </a:p>
        </p:txBody>
      </p:sp>
      <p:sp>
        <p:nvSpPr>
          <p:cNvPr id="15363" name="Rectangle 3">
            <a:extLst>
              <a:ext uri="{FF2B5EF4-FFF2-40B4-BE49-F238E27FC236}">
                <a16:creationId xmlns:a16="http://schemas.microsoft.com/office/drawing/2014/main" id="{E2FCEF7E-20D4-433B-935F-5888E2FC5973}"/>
              </a:ext>
            </a:extLst>
          </p:cNvPr>
          <p:cNvSpPr>
            <a:spLocks noGrp="1" noChangeArrowheads="1"/>
          </p:cNvSpPr>
          <p:nvPr>
            <p:ph type="body" idx="1"/>
          </p:nvPr>
        </p:nvSpPr>
        <p:spPr>
          <a:xfrm>
            <a:off x="684213" y="1052513"/>
            <a:ext cx="8229600" cy="4886325"/>
          </a:xfrm>
        </p:spPr>
        <p:txBody>
          <a:bodyPr/>
          <a:lstStyle/>
          <a:p>
            <a:r>
              <a:rPr lang="zh-CN" altLang="en-US"/>
              <a:t>线程状态</a:t>
            </a:r>
          </a:p>
          <a:p>
            <a:endParaRPr lang="zh-CN" altLang="en-US"/>
          </a:p>
        </p:txBody>
      </p:sp>
      <p:sp>
        <p:nvSpPr>
          <p:cNvPr id="15364" name="AutoShape 22">
            <a:extLst>
              <a:ext uri="{FF2B5EF4-FFF2-40B4-BE49-F238E27FC236}">
                <a16:creationId xmlns:a16="http://schemas.microsoft.com/office/drawing/2014/main" id="{C5C0761F-768A-4779-BFD9-865D04A9853F}"/>
              </a:ext>
            </a:extLst>
          </p:cNvPr>
          <p:cNvSpPr>
            <a:spLocks noChangeAspect="1" noChangeArrowheads="1"/>
          </p:cNvSpPr>
          <p:nvPr/>
        </p:nvSpPr>
        <p:spPr bwMode="auto">
          <a:xfrm>
            <a:off x="381000" y="1617663"/>
            <a:ext cx="8462963"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5365" name="AutoShape 23">
            <a:extLst>
              <a:ext uri="{FF2B5EF4-FFF2-40B4-BE49-F238E27FC236}">
                <a16:creationId xmlns:a16="http://schemas.microsoft.com/office/drawing/2014/main" id="{2C40C968-F99A-485A-BB0E-5DAE95339DBE}"/>
              </a:ext>
            </a:extLst>
          </p:cNvPr>
          <p:cNvSpPr>
            <a:spLocks noChangeArrowheads="1"/>
          </p:cNvSpPr>
          <p:nvPr/>
        </p:nvSpPr>
        <p:spPr bwMode="auto">
          <a:xfrm>
            <a:off x="6407150" y="3332163"/>
            <a:ext cx="1539875"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终止状态</a:t>
            </a:r>
          </a:p>
        </p:txBody>
      </p:sp>
      <p:cxnSp>
        <p:nvCxnSpPr>
          <p:cNvPr id="15366" name="AutoShape 24">
            <a:extLst>
              <a:ext uri="{FF2B5EF4-FFF2-40B4-BE49-F238E27FC236}">
                <a16:creationId xmlns:a16="http://schemas.microsoft.com/office/drawing/2014/main" id="{4353358A-8B2B-4646-AEC1-804E56F906A9}"/>
              </a:ext>
            </a:extLst>
          </p:cNvPr>
          <p:cNvCxnSpPr>
            <a:cxnSpLocks noChangeShapeType="1"/>
            <a:stCxn id="15376" idx="2"/>
          </p:cNvCxnSpPr>
          <p:nvPr/>
        </p:nvCxnSpPr>
        <p:spPr bwMode="auto">
          <a:xfrm rot="5400000">
            <a:off x="1445418" y="2856707"/>
            <a:ext cx="950913" cy="0"/>
          </a:xfrm>
          <a:prstGeom prst="bentConnector3">
            <a:avLst>
              <a:gd name="adj1" fmla="val 4993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367" name="AutoShape 25">
            <a:extLst>
              <a:ext uri="{FF2B5EF4-FFF2-40B4-BE49-F238E27FC236}">
                <a16:creationId xmlns:a16="http://schemas.microsoft.com/office/drawing/2014/main" id="{C0F51484-06BB-4274-9D26-212178572108}"/>
              </a:ext>
            </a:extLst>
          </p:cNvPr>
          <p:cNvCxnSpPr>
            <a:cxnSpLocks noChangeShapeType="1"/>
          </p:cNvCxnSpPr>
          <p:nvPr/>
        </p:nvCxnSpPr>
        <p:spPr bwMode="auto">
          <a:xfrm>
            <a:off x="1919288" y="3905250"/>
            <a:ext cx="1587" cy="952500"/>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15368" name="AutoShape 26">
            <a:extLst>
              <a:ext uri="{FF2B5EF4-FFF2-40B4-BE49-F238E27FC236}">
                <a16:creationId xmlns:a16="http://schemas.microsoft.com/office/drawing/2014/main" id="{0A1255C7-F9FE-407F-8E2D-0F6FCE0D2264}"/>
              </a:ext>
            </a:extLst>
          </p:cNvPr>
          <p:cNvCxnSpPr>
            <a:cxnSpLocks noChangeShapeType="1"/>
          </p:cNvCxnSpPr>
          <p:nvPr/>
        </p:nvCxnSpPr>
        <p:spPr bwMode="auto">
          <a:xfrm flipH="1">
            <a:off x="2689225" y="3713163"/>
            <a:ext cx="1154113" cy="15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369" name="AutoShape 27">
            <a:extLst>
              <a:ext uri="{FF2B5EF4-FFF2-40B4-BE49-F238E27FC236}">
                <a16:creationId xmlns:a16="http://schemas.microsoft.com/office/drawing/2014/main" id="{B8F99277-8515-4EA2-9B9B-89CCB25385BB}"/>
              </a:ext>
            </a:extLst>
          </p:cNvPr>
          <p:cNvSpPr>
            <a:spLocks noChangeArrowheads="1"/>
          </p:cNvSpPr>
          <p:nvPr/>
        </p:nvSpPr>
        <p:spPr bwMode="auto">
          <a:xfrm>
            <a:off x="3843338" y="3332163"/>
            <a:ext cx="1538287" cy="573087"/>
          </a:xfrm>
          <a:prstGeom prst="roundRect">
            <a:avLst>
              <a:gd name="adj" fmla="val 16667"/>
            </a:avLst>
          </a:prstGeom>
          <a:solidFill>
            <a:srgbClr val="FFFFFF"/>
          </a:solidFill>
          <a:ln w="9525">
            <a:solidFill>
              <a:srgbClr val="000000"/>
            </a:solidFill>
            <a:round/>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运行状态</a:t>
            </a:r>
          </a:p>
        </p:txBody>
      </p:sp>
      <p:cxnSp>
        <p:nvCxnSpPr>
          <p:cNvPr id="15370" name="AutoShape 28">
            <a:extLst>
              <a:ext uri="{FF2B5EF4-FFF2-40B4-BE49-F238E27FC236}">
                <a16:creationId xmlns:a16="http://schemas.microsoft.com/office/drawing/2014/main" id="{7DFD9446-C4E8-4520-8C9E-8599D0582891}"/>
              </a:ext>
            </a:extLst>
          </p:cNvPr>
          <p:cNvCxnSpPr>
            <a:cxnSpLocks noChangeShapeType="1"/>
            <a:stCxn id="15369" idx="3"/>
            <a:endCxn id="15365" idx="1"/>
          </p:cNvCxnSpPr>
          <p:nvPr/>
        </p:nvCxnSpPr>
        <p:spPr bwMode="auto">
          <a:xfrm>
            <a:off x="5381625" y="3619500"/>
            <a:ext cx="10255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371" name="AutoShape 29">
            <a:extLst>
              <a:ext uri="{FF2B5EF4-FFF2-40B4-BE49-F238E27FC236}">
                <a16:creationId xmlns:a16="http://schemas.microsoft.com/office/drawing/2014/main" id="{B5722E04-DC13-448C-8504-2E35FEB9E8EA}"/>
              </a:ext>
            </a:extLst>
          </p:cNvPr>
          <p:cNvCxnSpPr>
            <a:cxnSpLocks noChangeShapeType="1"/>
            <a:stCxn id="15369" idx="2"/>
          </p:cNvCxnSpPr>
          <p:nvPr/>
        </p:nvCxnSpPr>
        <p:spPr bwMode="auto">
          <a:xfrm flipH="1">
            <a:off x="1919288" y="3905250"/>
            <a:ext cx="2693987" cy="952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372" name="AutoShape 30">
            <a:extLst>
              <a:ext uri="{FF2B5EF4-FFF2-40B4-BE49-F238E27FC236}">
                <a16:creationId xmlns:a16="http://schemas.microsoft.com/office/drawing/2014/main" id="{E1269F6A-55EB-4398-A3E4-6C8DFC9CAF6F}"/>
              </a:ext>
            </a:extLst>
          </p:cNvPr>
          <p:cNvSpPr>
            <a:spLocks noChangeArrowheads="1"/>
          </p:cNvSpPr>
          <p:nvPr/>
        </p:nvSpPr>
        <p:spPr bwMode="auto">
          <a:xfrm>
            <a:off x="65357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阻塞状态</a:t>
            </a:r>
          </a:p>
        </p:txBody>
      </p:sp>
      <p:sp>
        <p:nvSpPr>
          <p:cNvPr id="15373" name="AutoShape 31">
            <a:extLst>
              <a:ext uri="{FF2B5EF4-FFF2-40B4-BE49-F238E27FC236}">
                <a16:creationId xmlns:a16="http://schemas.microsoft.com/office/drawing/2014/main" id="{FF96DF71-ECAC-4139-82BC-F5740407EBB2}"/>
              </a:ext>
            </a:extLst>
          </p:cNvPr>
          <p:cNvSpPr>
            <a:spLocks noChangeArrowheads="1"/>
          </p:cNvSpPr>
          <p:nvPr/>
        </p:nvSpPr>
        <p:spPr bwMode="auto">
          <a:xfrm>
            <a:off x="38433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睡眠状态</a:t>
            </a:r>
          </a:p>
        </p:txBody>
      </p:sp>
      <p:sp>
        <p:nvSpPr>
          <p:cNvPr id="15374" name="AutoShape 32">
            <a:extLst>
              <a:ext uri="{FF2B5EF4-FFF2-40B4-BE49-F238E27FC236}">
                <a16:creationId xmlns:a16="http://schemas.microsoft.com/office/drawing/2014/main" id="{940842F8-A7F7-4E97-9B7B-0731F64657C8}"/>
              </a:ext>
            </a:extLst>
          </p:cNvPr>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等待状态</a:t>
            </a:r>
          </a:p>
        </p:txBody>
      </p:sp>
      <p:sp>
        <p:nvSpPr>
          <p:cNvPr id="15375" name="AutoShape 33">
            <a:extLst>
              <a:ext uri="{FF2B5EF4-FFF2-40B4-BE49-F238E27FC236}">
                <a16:creationId xmlns:a16="http://schemas.microsoft.com/office/drawing/2014/main" id="{B4F02D50-7243-4773-A7ED-8051225AE8FF}"/>
              </a:ext>
            </a:extLst>
          </p:cNvPr>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就绪状态</a:t>
            </a:r>
          </a:p>
        </p:txBody>
      </p:sp>
      <p:sp>
        <p:nvSpPr>
          <p:cNvPr id="15376" name="AutoShape 34">
            <a:extLst>
              <a:ext uri="{FF2B5EF4-FFF2-40B4-BE49-F238E27FC236}">
                <a16:creationId xmlns:a16="http://schemas.microsoft.com/office/drawing/2014/main" id="{6AD3AECF-815E-44AF-B1A0-27BC071B5CDC}"/>
              </a:ext>
            </a:extLst>
          </p:cNvPr>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新建状态</a:t>
            </a:r>
          </a:p>
        </p:txBody>
      </p:sp>
      <p:cxnSp>
        <p:nvCxnSpPr>
          <p:cNvPr id="15377" name="AutoShape 35">
            <a:extLst>
              <a:ext uri="{FF2B5EF4-FFF2-40B4-BE49-F238E27FC236}">
                <a16:creationId xmlns:a16="http://schemas.microsoft.com/office/drawing/2014/main" id="{21B140A3-BDEB-4B13-9201-8ADA6F2730DE}"/>
              </a:ext>
            </a:extLst>
          </p:cNvPr>
          <p:cNvCxnSpPr>
            <a:cxnSpLocks noChangeShapeType="1"/>
          </p:cNvCxnSpPr>
          <p:nvPr/>
        </p:nvCxnSpPr>
        <p:spPr bwMode="auto">
          <a:xfrm>
            <a:off x="4484688" y="3905250"/>
            <a:ext cx="0" cy="952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378" name="AutoShape 36">
            <a:extLst>
              <a:ext uri="{FF2B5EF4-FFF2-40B4-BE49-F238E27FC236}">
                <a16:creationId xmlns:a16="http://schemas.microsoft.com/office/drawing/2014/main" id="{3B643CA1-8F2E-4E64-8A9D-740E0292EE27}"/>
              </a:ext>
            </a:extLst>
          </p:cNvPr>
          <p:cNvCxnSpPr>
            <a:cxnSpLocks noChangeShapeType="1"/>
          </p:cNvCxnSpPr>
          <p:nvPr/>
        </p:nvCxnSpPr>
        <p:spPr bwMode="auto">
          <a:xfrm flipH="1">
            <a:off x="2689225" y="3522663"/>
            <a:ext cx="1154113" cy="1587"/>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5379" name="AutoShape 37">
            <a:extLst>
              <a:ext uri="{FF2B5EF4-FFF2-40B4-BE49-F238E27FC236}">
                <a16:creationId xmlns:a16="http://schemas.microsoft.com/office/drawing/2014/main" id="{FDD1C29B-CFEE-4959-BB3B-292FB9FC663F}"/>
              </a:ext>
            </a:extLst>
          </p:cNvPr>
          <p:cNvSpPr>
            <a:spLocks noChangeArrowheads="1"/>
          </p:cNvSpPr>
          <p:nvPr/>
        </p:nvSpPr>
        <p:spPr bwMode="auto">
          <a:xfrm>
            <a:off x="1022350" y="2570163"/>
            <a:ext cx="1025525"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en-US" altLang="zh-CN" sz="1600"/>
              <a:t>start()</a:t>
            </a:r>
          </a:p>
        </p:txBody>
      </p:sp>
      <p:sp>
        <p:nvSpPr>
          <p:cNvPr id="15380" name="AutoShape 38">
            <a:extLst>
              <a:ext uri="{FF2B5EF4-FFF2-40B4-BE49-F238E27FC236}">
                <a16:creationId xmlns:a16="http://schemas.microsoft.com/office/drawing/2014/main" id="{1BE9A9F8-7520-490C-A103-30BD9FE9C79E}"/>
              </a:ext>
            </a:extLst>
          </p:cNvPr>
          <p:cNvSpPr>
            <a:spLocks noChangeArrowheads="1"/>
          </p:cNvSpPr>
          <p:nvPr/>
        </p:nvSpPr>
        <p:spPr bwMode="auto">
          <a:xfrm>
            <a:off x="2689225" y="3025775"/>
            <a:ext cx="1154113"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操作系统</a:t>
            </a:r>
            <a:endParaRPr lang="en-US" altLang="zh-CN" sz="1600"/>
          </a:p>
          <a:p>
            <a:pPr algn="ctr" eaLnBrk="1" hangingPunct="1">
              <a:spcBef>
                <a:spcPct val="0"/>
              </a:spcBef>
            </a:pPr>
            <a:r>
              <a:rPr lang="zh-CN" altLang="en-US" sz="1600"/>
              <a:t>调度</a:t>
            </a:r>
          </a:p>
        </p:txBody>
      </p:sp>
      <p:sp>
        <p:nvSpPr>
          <p:cNvPr id="15381" name="AutoShape 39">
            <a:extLst>
              <a:ext uri="{FF2B5EF4-FFF2-40B4-BE49-F238E27FC236}">
                <a16:creationId xmlns:a16="http://schemas.microsoft.com/office/drawing/2014/main" id="{1838514A-3C6F-49F1-B768-92CFBD49AB44}"/>
              </a:ext>
            </a:extLst>
          </p:cNvPr>
          <p:cNvSpPr>
            <a:spLocks noChangeArrowheads="1"/>
          </p:cNvSpPr>
          <p:nvPr/>
        </p:nvSpPr>
        <p:spPr bwMode="auto">
          <a:xfrm>
            <a:off x="2817813" y="3714750"/>
            <a:ext cx="896937"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en-US" altLang="zh-CN" sz="1600"/>
              <a:t>yield()</a:t>
            </a:r>
          </a:p>
        </p:txBody>
      </p:sp>
      <p:sp>
        <p:nvSpPr>
          <p:cNvPr id="15382" name="AutoShape 40">
            <a:extLst>
              <a:ext uri="{FF2B5EF4-FFF2-40B4-BE49-F238E27FC236}">
                <a16:creationId xmlns:a16="http://schemas.microsoft.com/office/drawing/2014/main" id="{2937AA11-C7FD-492A-93D5-B0EF19CAA1D7}"/>
              </a:ext>
            </a:extLst>
          </p:cNvPr>
          <p:cNvSpPr>
            <a:spLocks noChangeArrowheads="1"/>
          </p:cNvSpPr>
          <p:nvPr/>
        </p:nvSpPr>
        <p:spPr bwMode="auto">
          <a:xfrm>
            <a:off x="5381625" y="3141663"/>
            <a:ext cx="898525"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en-US" altLang="zh-CN" sz="1600"/>
              <a:t>run()</a:t>
            </a:r>
          </a:p>
        </p:txBody>
      </p:sp>
      <p:cxnSp>
        <p:nvCxnSpPr>
          <p:cNvPr id="15383" name="AutoShape 41">
            <a:extLst>
              <a:ext uri="{FF2B5EF4-FFF2-40B4-BE49-F238E27FC236}">
                <a16:creationId xmlns:a16="http://schemas.microsoft.com/office/drawing/2014/main" id="{65A28972-4744-4B04-BFC1-4C0DE524FFD9}"/>
              </a:ext>
            </a:extLst>
          </p:cNvPr>
          <p:cNvCxnSpPr>
            <a:cxnSpLocks noChangeShapeType="1"/>
          </p:cNvCxnSpPr>
          <p:nvPr/>
        </p:nvCxnSpPr>
        <p:spPr bwMode="auto">
          <a:xfrm>
            <a:off x="4746625" y="3905250"/>
            <a:ext cx="2692400" cy="952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384" name="AutoShape 42">
            <a:extLst>
              <a:ext uri="{FF2B5EF4-FFF2-40B4-BE49-F238E27FC236}">
                <a16:creationId xmlns:a16="http://schemas.microsoft.com/office/drawing/2014/main" id="{EC5180AB-CC3D-4FD8-9384-224CAB763BF6}"/>
              </a:ext>
            </a:extLst>
          </p:cNvPr>
          <p:cNvSpPr>
            <a:spLocks noChangeArrowheads="1"/>
          </p:cNvSpPr>
          <p:nvPr/>
        </p:nvSpPr>
        <p:spPr bwMode="auto">
          <a:xfrm>
            <a:off x="6278563" y="4333875"/>
            <a:ext cx="14097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资源短缺</a:t>
            </a:r>
          </a:p>
        </p:txBody>
      </p:sp>
      <p:sp>
        <p:nvSpPr>
          <p:cNvPr id="15385" name="AutoShape 43">
            <a:extLst>
              <a:ext uri="{FF2B5EF4-FFF2-40B4-BE49-F238E27FC236}">
                <a16:creationId xmlns:a16="http://schemas.microsoft.com/office/drawing/2014/main" id="{2E305F02-1338-489E-992F-00C75EE60598}"/>
              </a:ext>
            </a:extLst>
          </p:cNvPr>
          <p:cNvSpPr>
            <a:spLocks noChangeArrowheads="1"/>
          </p:cNvSpPr>
          <p:nvPr/>
        </p:nvSpPr>
        <p:spPr bwMode="auto">
          <a:xfrm>
            <a:off x="3586163" y="4476750"/>
            <a:ext cx="898525"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en-US" altLang="zh-CN" sz="1600"/>
              <a:t>sleep()</a:t>
            </a:r>
          </a:p>
        </p:txBody>
      </p:sp>
      <p:sp>
        <p:nvSpPr>
          <p:cNvPr id="15386" name="AutoShape 44">
            <a:extLst>
              <a:ext uri="{FF2B5EF4-FFF2-40B4-BE49-F238E27FC236}">
                <a16:creationId xmlns:a16="http://schemas.microsoft.com/office/drawing/2014/main" id="{8AD6BD60-F76E-45D2-84B2-9C30886522FD}"/>
              </a:ext>
            </a:extLst>
          </p:cNvPr>
          <p:cNvSpPr>
            <a:spLocks noChangeArrowheads="1"/>
          </p:cNvSpPr>
          <p:nvPr/>
        </p:nvSpPr>
        <p:spPr bwMode="auto">
          <a:xfrm>
            <a:off x="2689225" y="4476750"/>
            <a:ext cx="896938"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en-US" altLang="zh-CN" sz="1600"/>
              <a:t>wait()</a:t>
            </a:r>
          </a:p>
        </p:txBody>
      </p:sp>
      <p:sp>
        <p:nvSpPr>
          <p:cNvPr id="15387" name="Rectangle 45">
            <a:extLst>
              <a:ext uri="{FF2B5EF4-FFF2-40B4-BE49-F238E27FC236}">
                <a16:creationId xmlns:a16="http://schemas.microsoft.com/office/drawing/2014/main" id="{A588952C-AD14-4FBA-89F2-82C5A4DA64D5}"/>
              </a:ext>
            </a:extLst>
          </p:cNvPr>
          <p:cNvSpPr>
            <a:spLocks noChangeArrowheads="1"/>
          </p:cNvSpPr>
          <p:nvPr/>
        </p:nvSpPr>
        <p:spPr bwMode="auto">
          <a:xfrm>
            <a:off x="638175" y="3905250"/>
            <a:ext cx="1154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lnSpc>
                <a:spcPct val="96000"/>
              </a:lnSpc>
              <a:spcBef>
                <a:spcPct val="0"/>
              </a:spcBef>
            </a:pPr>
            <a:r>
              <a:rPr lang="zh-CN" altLang="en-US" sz="1600"/>
              <a:t>等待时间到</a:t>
            </a:r>
          </a:p>
          <a:p>
            <a:pPr algn="ctr" eaLnBrk="1" hangingPunct="1">
              <a:lnSpc>
                <a:spcPct val="96000"/>
              </a:lnSpc>
              <a:spcBef>
                <a:spcPct val="0"/>
              </a:spcBef>
            </a:pPr>
            <a:r>
              <a:rPr lang="en-US" altLang="zh-CN" sz="1600"/>
              <a:t>notify()</a:t>
            </a:r>
          </a:p>
          <a:p>
            <a:pPr algn="ctr" eaLnBrk="1" hangingPunct="1">
              <a:lnSpc>
                <a:spcPct val="96000"/>
              </a:lnSpc>
              <a:spcBef>
                <a:spcPct val="0"/>
              </a:spcBef>
            </a:pPr>
            <a:r>
              <a:rPr lang="en-US" altLang="zh-CN" sz="1600"/>
              <a:t>notifyAll()</a:t>
            </a:r>
          </a:p>
          <a:p>
            <a:pPr eaLnBrk="1" hangingPunct="1">
              <a:spcBef>
                <a:spcPct val="0"/>
              </a:spcBef>
            </a:pPr>
            <a:endParaRPr lang="en-US" altLang="zh-CN" sz="1600"/>
          </a:p>
        </p:txBody>
      </p:sp>
      <p:cxnSp>
        <p:nvCxnSpPr>
          <p:cNvPr id="15388" name="AutoShape 46">
            <a:extLst>
              <a:ext uri="{FF2B5EF4-FFF2-40B4-BE49-F238E27FC236}">
                <a16:creationId xmlns:a16="http://schemas.microsoft.com/office/drawing/2014/main" id="{3F7D1A29-116F-4084-88BA-80F69263E7F6}"/>
              </a:ext>
            </a:extLst>
          </p:cNvPr>
          <p:cNvCxnSpPr>
            <a:cxnSpLocks noChangeShapeType="1"/>
            <a:stCxn id="15372" idx="3"/>
            <a:endCxn id="15369" idx="0"/>
          </p:cNvCxnSpPr>
          <p:nvPr/>
        </p:nvCxnSpPr>
        <p:spPr bwMode="auto">
          <a:xfrm flipH="1" flipV="1">
            <a:off x="4613275" y="3332163"/>
            <a:ext cx="3460750" cy="1812925"/>
          </a:xfrm>
          <a:prstGeom prst="bentConnector4">
            <a:avLst>
              <a:gd name="adj1" fmla="val -12699"/>
              <a:gd name="adj2" fmla="val 124273"/>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5389" name="AutoShape 47">
            <a:extLst>
              <a:ext uri="{FF2B5EF4-FFF2-40B4-BE49-F238E27FC236}">
                <a16:creationId xmlns:a16="http://schemas.microsoft.com/office/drawing/2014/main" id="{BE048462-9A0A-471C-84B6-859E5AA50478}"/>
              </a:ext>
            </a:extLst>
          </p:cNvPr>
          <p:cNvSpPr>
            <a:spLocks noChangeArrowheads="1"/>
          </p:cNvSpPr>
          <p:nvPr/>
        </p:nvSpPr>
        <p:spPr bwMode="auto">
          <a:xfrm>
            <a:off x="6151563" y="2379663"/>
            <a:ext cx="12827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资源就绪</a:t>
            </a:r>
          </a:p>
        </p:txBody>
      </p:sp>
      <p:sp>
        <p:nvSpPr>
          <p:cNvPr id="15390" name="Line 48">
            <a:extLst>
              <a:ext uri="{FF2B5EF4-FFF2-40B4-BE49-F238E27FC236}">
                <a16:creationId xmlns:a16="http://schemas.microsoft.com/office/drawing/2014/main" id="{98B97B33-9905-46C4-9FB9-B0C53D738F3C}"/>
              </a:ext>
            </a:extLst>
          </p:cNvPr>
          <p:cNvSpPr>
            <a:spLocks noChangeShapeType="1"/>
          </p:cNvSpPr>
          <p:nvPr/>
        </p:nvSpPr>
        <p:spPr bwMode="auto">
          <a:xfrm flipV="1">
            <a:off x="4740275" y="3905250"/>
            <a:ext cx="1588" cy="952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1" name="AutoShape 49">
            <a:extLst>
              <a:ext uri="{FF2B5EF4-FFF2-40B4-BE49-F238E27FC236}">
                <a16:creationId xmlns:a16="http://schemas.microsoft.com/office/drawing/2014/main" id="{6F9D8438-A357-42B7-B444-5BA302A2A9A6}"/>
              </a:ext>
            </a:extLst>
          </p:cNvPr>
          <p:cNvSpPr>
            <a:spLocks noChangeArrowheads="1"/>
          </p:cNvSpPr>
          <p:nvPr/>
        </p:nvSpPr>
        <p:spPr bwMode="auto">
          <a:xfrm>
            <a:off x="4740275" y="4476750"/>
            <a:ext cx="1282700" cy="381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睡眠时间到</a:t>
            </a:r>
          </a:p>
        </p:txBody>
      </p:sp>
      <p:sp>
        <p:nvSpPr>
          <p:cNvPr id="15392" name="AutoShape 50">
            <a:extLst>
              <a:ext uri="{FF2B5EF4-FFF2-40B4-BE49-F238E27FC236}">
                <a16:creationId xmlns:a16="http://schemas.microsoft.com/office/drawing/2014/main" id="{EAAC34D2-DFAE-4EDD-90CA-7AA3EA155833}"/>
              </a:ext>
            </a:extLst>
          </p:cNvPr>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就绪状态</a:t>
            </a:r>
          </a:p>
        </p:txBody>
      </p:sp>
      <p:sp>
        <p:nvSpPr>
          <p:cNvPr id="15393" name="AutoShape 51">
            <a:extLst>
              <a:ext uri="{FF2B5EF4-FFF2-40B4-BE49-F238E27FC236}">
                <a16:creationId xmlns:a16="http://schemas.microsoft.com/office/drawing/2014/main" id="{3E23F8DE-4D58-4FF3-B20C-185D470E9776}"/>
              </a:ext>
            </a:extLst>
          </p:cNvPr>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新建状态</a:t>
            </a:r>
          </a:p>
        </p:txBody>
      </p:sp>
      <p:sp>
        <p:nvSpPr>
          <p:cNvPr id="15394" name="AutoShape 52">
            <a:extLst>
              <a:ext uri="{FF2B5EF4-FFF2-40B4-BE49-F238E27FC236}">
                <a16:creationId xmlns:a16="http://schemas.microsoft.com/office/drawing/2014/main" id="{B5D59C48-3C7D-4E2A-B912-196DAAC3CE4E}"/>
              </a:ext>
            </a:extLst>
          </p:cNvPr>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等待状态</a:t>
            </a:r>
          </a:p>
        </p:txBody>
      </p:sp>
      <p:sp>
        <p:nvSpPr>
          <p:cNvPr id="15395" name="AutoShape 53">
            <a:extLst>
              <a:ext uri="{FF2B5EF4-FFF2-40B4-BE49-F238E27FC236}">
                <a16:creationId xmlns:a16="http://schemas.microsoft.com/office/drawing/2014/main" id="{80A7BC39-5E76-4277-844F-471A5BB08839}"/>
              </a:ext>
            </a:extLst>
          </p:cNvPr>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就绪状态</a:t>
            </a:r>
          </a:p>
        </p:txBody>
      </p:sp>
      <p:sp>
        <p:nvSpPr>
          <p:cNvPr id="15396" name="AutoShape 54">
            <a:extLst>
              <a:ext uri="{FF2B5EF4-FFF2-40B4-BE49-F238E27FC236}">
                <a16:creationId xmlns:a16="http://schemas.microsoft.com/office/drawing/2014/main" id="{56F3E7D3-3AFC-41EC-8FD1-3EFC4B376F98}"/>
              </a:ext>
            </a:extLst>
          </p:cNvPr>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新建状态</a:t>
            </a:r>
          </a:p>
        </p:txBody>
      </p:sp>
      <p:sp>
        <p:nvSpPr>
          <p:cNvPr id="15397" name="AutoShape 55">
            <a:extLst>
              <a:ext uri="{FF2B5EF4-FFF2-40B4-BE49-F238E27FC236}">
                <a16:creationId xmlns:a16="http://schemas.microsoft.com/office/drawing/2014/main" id="{E2D315E4-4510-4A37-9A96-8D3D05F58E34}"/>
              </a:ext>
            </a:extLst>
          </p:cNvPr>
          <p:cNvSpPr>
            <a:spLocks noChangeArrowheads="1"/>
          </p:cNvSpPr>
          <p:nvPr/>
        </p:nvSpPr>
        <p:spPr bwMode="auto">
          <a:xfrm>
            <a:off x="3843338" y="3332163"/>
            <a:ext cx="1538287" cy="573087"/>
          </a:xfrm>
          <a:prstGeom prst="roundRect">
            <a:avLst>
              <a:gd name="adj" fmla="val 16667"/>
            </a:avLst>
          </a:prstGeom>
          <a:solidFill>
            <a:srgbClr val="FFFFFF"/>
          </a:solidFill>
          <a:ln w="9525">
            <a:solidFill>
              <a:srgbClr val="000000"/>
            </a:solidFill>
            <a:round/>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运行状态</a:t>
            </a:r>
          </a:p>
        </p:txBody>
      </p:sp>
      <p:sp>
        <p:nvSpPr>
          <p:cNvPr id="15398" name="AutoShape 56">
            <a:extLst>
              <a:ext uri="{FF2B5EF4-FFF2-40B4-BE49-F238E27FC236}">
                <a16:creationId xmlns:a16="http://schemas.microsoft.com/office/drawing/2014/main" id="{C1AFC3F9-6C76-4D6B-A072-CEC0C9AB1DD0}"/>
              </a:ext>
            </a:extLst>
          </p:cNvPr>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等待状态</a:t>
            </a:r>
          </a:p>
        </p:txBody>
      </p:sp>
      <p:sp>
        <p:nvSpPr>
          <p:cNvPr id="15399" name="AutoShape 57">
            <a:extLst>
              <a:ext uri="{FF2B5EF4-FFF2-40B4-BE49-F238E27FC236}">
                <a16:creationId xmlns:a16="http://schemas.microsoft.com/office/drawing/2014/main" id="{D0ED1585-CA0A-4B9A-9304-B867B3582417}"/>
              </a:ext>
            </a:extLst>
          </p:cNvPr>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就绪状态</a:t>
            </a:r>
          </a:p>
        </p:txBody>
      </p:sp>
      <p:sp>
        <p:nvSpPr>
          <p:cNvPr id="15400" name="AutoShape 58">
            <a:extLst>
              <a:ext uri="{FF2B5EF4-FFF2-40B4-BE49-F238E27FC236}">
                <a16:creationId xmlns:a16="http://schemas.microsoft.com/office/drawing/2014/main" id="{9B25AF89-0DAC-41C6-86F7-1E9E0B64D254}"/>
              </a:ext>
            </a:extLst>
          </p:cNvPr>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新建状态</a:t>
            </a:r>
          </a:p>
        </p:txBody>
      </p:sp>
      <p:sp>
        <p:nvSpPr>
          <p:cNvPr id="15401" name="AutoShape 59">
            <a:extLst>
              <a:ext uri="{FF2B5EF4-FFF2-40B4-BE49-F238E27FC236}">
                <a16:creationId xmlns:a16="http://schemas.microsoft.com/office/drawing/2014/main" id="{6FDAC764-BD3E-4D2E-AC82-623BDEB00DA9}"/>
              </a:ext>
            </a:extLst>
          </p:cNvPr>
          <p:cNvSpPr>
            <a:spLocks noChangeArrowheads="1"/>
          </p:cNvSpPr>
          <p:nvPr/>
        </p:nvSpPr>
        <p:spPr bwMode="auto">
          <a:xfrm>
            <a:off x="38433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睡眠状态</a:t>
            </a:r>
          </a:p>
        </p:txBody>
      </p:sp>
      <p:sp>
        <p:nvSpPr>
          <p:cNvPr id="15402" name="AutoShape 60">
            <a:extLst>
              <a:ext uri="{FF2B5EF4-FFF2-40B4-BE49-F238E27FC236}">
                <a16:creationId xmlns:a16="http://schemas.microsoft.com/office/drawing/2014/main" id="{BED634E8-A6C8-42AD-807D-30A03BDDD9DC}"/>
              </a:ext>
            </a:extLst>
          </p:cNvPr>
          <p:cNvSpPr>
            <a:spLocks noChangeArrowheads="1"/>
          </p:cNvSpPr>
          <p:nvPr/>
        </p:nvSpPr>
        <p:spPr bwMode="auto">
          <a:xfrm>
            <a:off x="3843338" y="3332163"/>
            <a:ext cx="1538287" cy="573087"/>
          </a:xfrm>
          <a:prstGeom prst="roundRect">
            <a:avLst>
              <a:gd name="adj" fmla="val 16667"/>
            </a:avLst>
          </a:prstGeom>
          <a:solidFill>
            <a:srgbClr val="FFFFFF"/>
          </a:solidFill>
          <a:ln w="9525">
            <a:solidFill>
              <a:srgbClr val="000000"/>
            </a:solidFill>
            <a:round/>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运行状态</a:t>
            </a:r>
          </a:p>
        </p:txBody>
      </p:sp>
      <p:sp>
        <p:nvSpPr>
          <p:cNvPr id="15403" name="AutoShape 61">
            <a:extLst>
              <a:ext uri="{FF2B5EF4-FFF2-40B4-BE49-F238E27FC236}">
                <a16:creationId xmlns:a16="http://schemas.microsoft.com/office/drawing/2014/main" id="{4BFEBCF1-4B43-41B1-BF60-B9B642AB3B90}"/>
              </a:ext>
            </a:extLst>
          </p:cNvPr>
          <p:cNvSpPr>
            <a:spLocks noChangeArrowheads="1"/>
          </p:cNvSpPr>
          <p:nvPr/>
        </p:nvSpPr>
        <p:spPr bwMode="auto">
          <a:xfrm>
            <a:off x="1150938" y="4857750"/>
            <a:ext cx="1538287" cy="573088"/>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等待状态</a:t>
            </a:r>
          </a:p>
        </p:txBody>
      </p:sp>
      <p:sp>
        <p:nvSpPr>
          <p:cNvPr id="15404" name="AutoShape 62">
            <a:extLst>
              <a:ext uri="{FF2B5EF4-FFF2-40B4-BE49-F238E27FC236}">
                <a16:creationId xmlns:a16="http://schemas.microsoft.com/office/drawing/2014/main" id="{D6527F0F-1608-4891-92D9-822AFC92664D}"/>
              </a:ext>
            </a:extLst>
          </p:cNvPr>
          <p:cNvSpPr>
            <a:spLocks noChangeArrowheads="1"/>
          </p:cNvSpPr>
          <p:nvPr/>
        </p:nvSpPr>
        <p:spPr bwMode="auto">
          <a:xfrm>
            <a:off x="1150938" y="3332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就绪状态</a:t>
            </a:r>
          </a:p>
        </p:txBody>
      </p:sp>
      <p:sp>
        <p:nvSpPr>
          <p:cNvPr id="15405" name="AutoShape 63">
            <a:extLst>
              <a:ext uri="{FF2B5EF4-FFF2-40B4-BE49-F238E27FC236}">
                <a16:creationId xmlns:a16="http://schemas.microsoft.com/office/drawing/2014/main" id="{49038E04-EFD5-4C2B-B381-8FB0D4312C77}"/>
              </a:ext>
            </a:extLst>
          </p:cNvPr>
          <p:cNvSpPr>
            <a:spLocks noChangeArrowheads="1"/>
          </p:cNvSpPr>
          <p:nvPr/>
        </p:nvSpPr>
        <p:spPr bwMode="auto">
          <a:xfrm>
            <a:off x="1150938" y="1808163"/>
            <a:ext cx="1538287" cy="573087"/>
          </a:xfrm>
          <a:prstGeom prst="roundRect">
            <a:avLst>
              <a:gd name="adj" fmla="val 16667"/>
            </a:avLst>
          </a:prstGeom>
          <a:solidFill>
            <a:srgbClr val="FFFFFF"/>
          </a:soli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新建状态</a:t>
            </a:r>
          </a:p>
        </p:txBody>
      </p:sp>
      <p:sp>
        <p:nvSpPr>
          <p:cNvPr id="15406" name="AutoShape 64">
            <a:extLst>
              <a:ext uri="{FF2B5EF4-FFF2-40B4-BE49-F238E27FC236}">
                <a16:creationId xmlns:a16="http://schemas.microsoft.com/office/drawing/2014/main" id="{7EEDB9C0-D5D5-4EE3-8C9F-EF09FB89E029}"/>
              </a:ext>
            </a:extLst>
          </p:cNvPr>
          <p:cNvSpPr>
            <a:spLocks noChangeArrowheads="1"/>
          </p:cNvSpPr>
          <p:nvPr/>
        </p:nvSpPr>
        <p:spPr bwMode="auto">
          <a:xfrm>
            <a:off x="6407150" y="3332163"/>
            <a:ext cx="1539875"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终止状态</a:t>
            </a:r>
          </a:p>
        </p:txBody>
      </p:sp>
      <p:sp>
        <p:nvSpPr>
          <p:cNvPr id="15407" name="AutoShape 65">
            <a:extLst>
              <a:ext uri="{FF2B5EF4-FFF2-40B4-BE49-F238E27FC236}">
                <a16:creationId xmlns:a16="http://schemas.microsoft.com/office/drawing/2014/main" id="{F621E460-1679-4DA1-AC3A-A92A6B0BC43C}"/>
              </a:ext>
            </a:extLst>
          </p:cNvPr>
          <p:cNvSpPr>
            <a:spLocks noChangeArrowheads="1"/>
          </p:cNvSpPr>
          <p:nvPr/>
        </p:nvSpPr>
        <p:spPr bwMode="auto">
          <a:xfrm>
            <a:off x="6535738" y="4857750"/>
            <a:ext cx="1538287" cy="573088"/>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阻塞状态</a:t>
            </a:r>
          </a:p>
        </p:txBody>
      </p:sp>
      <p:sp>
        <p:nvSpPr>
          <p:cNvPr id="15408" name="AutoShape 66">
            <a:extLst>
              <a:ext uri="{FF2B5EF4-FFF2-40B4-BE49-F238E27FC236}">
                <a16:creationId xmlns:a16="http://schemas.microsoft.com/office/drawing/2014/main" id="{85675DAA-B7E8-4055-8CEB-C87AB105988D}"/>
              </a:ext>
            </a:extLst>
          </p:cNvPr>
          <p:cNvSpPr>
            <a:spLocks noChangeArrowheads="1"/>
          </p:cNvSpPr>
          <p:nvPr/>
        </p:nvSpPr>
        <p:spPr bwMode="auto">
          <a:xfrm>
            <a:off x="3843338" y="4857750"/>
            <a:ext cx="1538287" cy="573088"/>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睡眠状态</a:t>
            </a:r>
          </a:p>
        </p:txBody>
      </p:sp>
      <p:sp>
        <p:nvSpPr>
          <p:cNvPr id="15409" name="AutoShape 67">
            <a:extLst>
              <a:ext uri="{FF2B5EF4-FFF2-40B4-BE49-F238E27FC236}">
                <a16:creationId xmlns:a16="http://schemas.microsoft.com/office/drawing/2014/main" id="{E1D44866-DAAA-4500-91ED-2E2217CFBDB6}"/>
              </a:ext>
            </a:extLst>
          </p:cNvPr>
          <p:cNvSpPr>
            <a:spLocks noChangeArrowheads="1"/>
          </p:cNvSpPr>
          <p:nvPr/>
        </p:nvSpPr>
        <p:spPr bwMode="auto">
          <a:xfrm>
            <a:off x="3843338" y="3332163"/>
            <a:ext cx="1538287"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运行状态</a:t>
            </a:r>
          </a:p>
        </p:txBody>
      </p:sp>
      <p:sp>
        <p:nvSpPr>
          <p:cNvPr id="15410" name="AutoShape 68">
            <a:extLst>
              <a:ext uri="{FF2B5EF4-FFF2-40B4-BE49-F238E27FC236}">
                <a16:creationId xmlns:a16="http://schemas.microsoft.com/office/drawing/2014/main" id="{A013E474-6828-4284-B3DE-75673D516F81}"/>
              </a:ext>
            </a:extLst>
          </p:cNvPr>
          <p:cNvSpPr>
            <a:spLocks noChangeArrowheads="1"/>
          </p:cNvSpPr>
          <p:nvPr/>
        </p:nvSpPr>
        <p:spPr bwMode="auto">
          <a:xfrm>
            <a:off x="1150938" y="4857750"/>
            <a:ext cx="1538287" cy="573088"/>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等待状态</a:t>
            </a:r>
          </a:p>
        </p:txBody>
      </p:sp>
      <p:sp>
        <p:nvSpPr>
          <p:cNvPr id="15411" name="AutoShape 69">
            <a:extLst>
              <a:ext uri="{FF2B5EF4-FFF2-40B4-BE49-F238E27FC236}">
                <a16:creationId xmlns:a16="http://schemas.microsoft.com/office/drawing/2014/main" id="{5AFAEA30-E062-4127-AB2D-A358115E069D}"/>
              </a:ext>
            </a:extLst>
          </p:cNvPr>
          <p:cNvSpPr>
            <a:spLocks noChangeArrowheads="1"/>
          </p:cNvSpPr>
          <p:nvPr/>
        </p:nvSpPr>
        <p:spPr bwMode="auto">
          <a:xfrm>
            <a:off x="1150938" y="3332163"/>
            <a:ext cx="1538287"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就绪状态</a:t>
            </a:r>
          </a:p>
        </p:txBody>
      </p:sp>
      <p:sp>
        <p:nvSpPr>
          <p:cNvPr id="15412" name="AutoShape 70">
            <a:extLst>
              <a:ext uri="{FF2B5EF4-FFF2-40B4-BE49-F238E27FC236}">
                <a16:creationId xmlns:a16="http://schemas.microsoft.com/office/drawing/2014/main" id="{0B0643E2-7CEC-4DB2-AD2F-DD6E09112DF4}"/>
              </a:ext>
            </a:extLst>
          </p:cNvPr>
          <p:cNvSpPr>
            <a:spLocks noChangeArrowheads="1"/>
          </p:cNvSpPr>
          <p:nvPr/>
        </p:nvSpPr>
        <p:spPr bwMode="auto">
          <a:xfrm>
            <a:off x="1150938" y="1808163"/>
            <a:ext cx="1538287" cy="573087"/>
          </a:xfrm>
          <a:prstGeom prst="roundRect">
            <a:avLst>
              <a:gd name="adj" fmla="val 16667"/>
            </a:avLst>
          </a:prstGeom>
          <a:gradFill rotWithShape="1">
            <a:gsLst>
              <a:gs pos="0">
                <a:srgbClr val="FFFFFF"/>
              </a:gs>
              <a:gs pos="100000">
                <a:srgbClr val="767676"/>
              </a:gs>
            </a:gsLst>
            <a:lin ang="5400000" scaled="1"/>
          </a:gradFill>
          <a:ln w="9525">
            <a:solidFill>
              <a:srgbClr val="000000"/>
            </a:solidFill>
            <a:round/>
            <a:headEnd/>
            <a:tailEnd/>
          </a:ln>
        </p:spPr>
        <p:txBody>
          <a:bodyPr lIns="0" rIns="0"/>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600"/>
              <a:t>新建状态</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6CCFC62-2814-4A51-AFC7-C5CAC4AEEF03}"/>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10.1</a:t>
            </a:r>
            <a:r>
              <a:rPr lang="zh-CN" altLang="en-US">
                <a:effectLst/>
              </a:rPr>
              <a:t>、线程简介 </a:t>
            </a:r>
          </a:p>
        </p:txBody>
      </p:sp>
      <p:graphicFrame>
        <p:nvGraphicFramePr>
          <p:cNvPr id="165123" name="Group 259">
            <a:extLst>
              <a:ext uri="{FF2B5EF4-FFF2-40B4-BE49-F238E27FC236}">
                <a16:creationId xmlns:a16="http://schemas.microsoft.com/office/drawing/2014/main" id="{CCA64EAB-DC43-49E2-AF4D-EB9F8C8B33DE}"/>
              </a:ext>
            </a:extLst>
          </p:cNvPr>
          <p:cNvGraphicFramePr>
            <a:graphicFrameLocks noGrp="1"/>
          </p:cNvGraphicFramePr>
          <p:nvPr>
            <p:ph idx="1"/>
          </p:nvPr>
        </p:nvGraphicFramePr>
        <p:xfrm>
          <a:off x="609600" y="1524000"/>
          <a:ext cx="7772400" cy="3890963"/>
        </p:xfrm>
        <a:graphic>
          <a:graphicData uri="http://schemas.openxmlformats.org/drawingml/2006/table">
            <a:tbl>
              <a:tblPr/>
              <a:tblGrid>
                <a:gridCol w="2976563">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tblGrid>
              <a:tr h="390525">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线程状态转换方法</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0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描述</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当前状态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start()</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开始执行线程</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新建状态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highlight>
                            <a:srgbClr val="FF0000"/>
                          </a:highlight>
                          <a:latin typeface="Times New Roman" pitchFamily="18" charset="0"/>
                          <a:ea typeface="宋体" pitchFamily="2" charset="-122"/>
                          <a:cs typeface="Times New Roman" pitchFamily="18" charset="0"/>
                        </a:rPr>
                        <a:t>stop()</a:t>
                      </a:r>
                      <a:endParaRPr kumimoji="1" lang="en-US" altLang="zh-CN" sz="1800" b="0" i="0" u="none" strike="noStrike" cap="none" normalizeH="0" baseline="0" dirty="0">
                        <a:ln>
                          <a:noFill/>
                        </a:ln>
                        <a:solidFill>
                          <a:schemeClr val="tx1"/>
                        </a:solidFill>
                        <a:effectLst/>
                        <a:highlight>
                          <a:srgbClr val="FF0000"/>
                        </a:highligh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终止线程</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终止状态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sleep(long),sleep(long,int)</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根据时间暂停线程</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睡眠状态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highlight>
                            <a:srgbClr val="FF0000"/>
                          </a:highlight>
                          <a:latin typeface="Times New Roman" pitchFamily="18" charset="0"/>
                          <a:ea typeface="宋体" pitchFamily="2" charset="-122"/>
                          <a:cs typeface="Times New Roman" pitchFamily="18" charset="0"/>
                        </a:rPr>
                        <a:t>suspend()</a:t>
                      </a:r>
                      <a:endParaRPr kumimoji="1" lang="en-US" altLang="zh-CN" sz="1800" b="0" i="0" u="none" strike="noStrike" cap="none" normalizeH="0" baseline="0" dirty="0">
                        <a:ln>
                          <a:noFill/>
                        </a:ln>
                        <a:solidFill>
                          <a:schemeClr val="tx1"/>
                        </a:solidFill>
                        <a:effectLst/>
                        <a:highlight>
                          <a:srgbClr val="FF0000"/>
                        </a:highligh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挂起执行</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阻塞状态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highlight>
                            <a:srgbClr val="FF0000"/>
                          </a:highlight>
                          <a:latin typeface="Times New Roman" pitchFamily="18" charset="0"/>
                          <a:ea typeface="宋体" pitchFamily="2" charset="-122"/>
                          <a:cs typeface="Times New Roman" pitchFamily="18" charset="0"/>
                        </a:rPr>
                        <a:t>resume()</a:t>
                      </a:r>
                      <a:endParaRPr kumimoji="1" lang="en-US" altLang="zh-CN" sz="1800" b="0" i="0" u="none" strike="noStrike" cap="none" normalizeH="0" baseline="0" dirty="0">
                        <a:ln>
                          <a:noFill/>
                        </a:ln>
                        <a:solidFill>
                          <a:schemeClr val="tx1"/>
                        </a:solidFill>
                        <a:effectLst/>
                        <a:highlight>
                          <a:srgbClr val="FF0000"/>
                        </a:highligh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恢复执行</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阻塞状态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9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yield()</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放弃执行</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wait()</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进入等待</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运行状态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notify()</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等待状态解除</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等待状态</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就绪状态</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74485D27-5757-48F3-A011-5121CE3380C1}"/>
              </a:ext>
            </a:extLst>
          </p:cNvPr>
          <p:cNvSpPr txBox="1"/>
          <p:nvPr/>
        </p:nvSpPr>
        <p:spPr>
          <a:xfrm>
            <a:off x="466725" y="5719763"/>
            <a:ext cx="8601075" cy="460375"/>
          </a:xfrm>
          <a:prstGeom prst="rect">
            <a:avLst/>
          </a:prstGeom>
          <a:noFill/>
        </p:spPr>
        <p:txBody>
          <a:bodyPr>
            <a:spAutoFit/>
          </a:bodyPr>
          <a:lstStyle/>
          <a:p>
            <a:pPr>
              <a:defRPr/>
            </a:pPr>
            <a:r>
              <a:rPr lang="en-US" dirty="0">
                <a:solidFill>
                  <a:srgbClr val="4A6782"/>
                </a:solidFill>
                <a:latin typeface="+mn-lt"/>
                <a:hlinkClick r:id="rId2"/>
              </a:rPr>
              <a:t>stop(), suspend() and resume() are deprecated</a:t>
            </a:r>
            <a:endParaRPr lang="en-US" dirty="0">
              <a:latin typeface="+mn-l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B79F6C5-081B-4139-855A-A11E93083964}"/>
              </a:ext>
            </a:extLst>
          </p:cNvPr>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17411" name="Rectangle 116">
            <a:extLst>
              <a:ext uri="{FF2B5EF4-FFF2-40B4-BE49-F238E27FC236}">
                <a16:creationId xmlns:a16="http://schemas.microsoft.com/office/drawing/2014/main" id="{8C858EE2-E557-4D32-9B70-425CB7528409}"/>
              </a:ext>
            </a:extLst>
          </p:cNvPr>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12" name="Text Box 119">
            <a:extLst>
              <a:ext uri="{FF2B5EF4-FFF2-40B4-BE49-F238E27FC236}">
                <a16:creationId xmlns:a16="http://schemas.microsoft.com/office/drawing/2014/main" id="{6D9727C9-EBB5-46DD-AF84-9F1FBA0011C9}"/>
              </a:ext>
            </a:extLst>
          </p:cNvPr>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nchor="ct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a:spcBef>
                <a:spcPct val="0"/>
              </a:spcBef>
            </a:pPr>
            <a:r>
              <a:rPr lang="zh-CN" altLang="en-US" sz="2000" b="1"/>
              <a:t>多线程</a:t>
            </a:r>
            <a:endParaRPr kumimoji="0" lang="zh-CN" altLang="en-US" sz="2200" b="1">
              <a:solidFill>
                <a:schemeClr val="tx2"/>
              </a:solidFill>
              <a:latin typeface="楷体_GB2312"/>
              <a:ea typeface="楷体_GB2312"/>
              <a:cs typeface="楷体_GB2312"/>
            </a:endParaRPr>
          </a:p>
        </p:txBody>
      </p:sp>
      <p:sp>
        <p:nvSpPr>
          <p:cNvPr id="17413" name="Rectangle 121">
            <a:extLst>
              <a:ext uri="{FF2B5EF4-FFF2-40B4-BE49-F238E27FC236}">
                <a16:creationId xmlns:a16="http://schemas.microsoft.com/office/drawing/2014/main" id="{7499362E-16FA-49D5-8C94-D9907C17C9EB}"/>
              </a:ext>
            </a:extLst>
          </p:cNvPr>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14" name="Text Box 124">
            <a:extLst>
              <a:ext uri="{FF2B5EF4-FFF2-40B4-BE49-F238E27FC236}">
                <a16:creationId xmlns:a16="http://schemas.microsoft.com/office/drawing/2014/main" id="{DBFFFFE9-6FFF-4C3A-A57F-04B74BE28496}"/>
              </a:ext>
            </a:extLst>
          </p:cNvPr>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a:t>
            </a:r>
            <a:r>
              <a:rPr lang="zh-CN" altLang="en-US" sz="1600" b="1"/>
              <a:t>、线程简介</a:t>
            </a:r>
          </a:p>
        </p:txBody>
      </p:sp>
      <p:sp>
        <p:nvSpPr>
          <p:cNvPr id="17415" name="Text Box 129">
            <a:extLst>
              <a:ext uri="{FF2B5EF4-FFF2-40B4-BE49-F238E27FC236}">
                <a16:creationId xmlns:a16="http://schemas.microsoft.com/office/drawing/2014/main" id="{CE00415A-E093-4D48-80E6-4FE89CBA01F5}"/>
              </a:ext>
            </a:extLst>
          </p:cNvPr>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a:t>
            </a:r>
            <a:r>
              <a:rPr lang="zh-CN" altLang="en-US" sz="1600" b="1"/>
              <a:t>、编写线程程序</a:t>
            </a:r>
          </a:p>
          <a:p>
            <a:pPr algn="just">
              <a:spcBef>
                <a:spcPct val="0"/>
              </a:spcBef>
            </a:pPr>
            <a:endParaRPr lang="zh-CN" altLang="en-US" sz="1600" b="1"/>
          </a:p>
        </p:txBody>
      </p:sp>
      <p:sp>
        <p:nvSpPr>
          <p:cNvPr id="17416" name="Rectangle 136">
            <a:extLst>
              <a:ext uri="{FF2B5EF4-FFF2-40B4-BE49-F238E27FC236}">
                <a16:creationId xmlns:a16="http://schemas.microsoft.com/office/drawing/2014/main" id="{2640D9B2-BA47-454C-8A38-9B1C03B32BBC}"/>
              </a:ext>
            </a:extLst>
          </p:cNvPr>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17" name="Rectangle 138">
            <a:extLst>
              <a:ext uri="{FF2B5EF4-FFF2-40B4-BE49-F238E27FC236}">
                <a16:creationId xmlns:a16="http://schemas.microsoft.com/office/drawing/2014/main" id="{3B7934C3-C676-4399-816C-ABF9D5241023}"/>
              </a:ext>
            </a:extLst>
          </p:cNvPr>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18" name="Text Box 139">
            <a:extLst>
              <a:ext uri="{FF2B5EF4-FFF2-40B4-BE49-F238E27FC236}">
                <a16:creationId xmlns:a16="http://schemas.microsoft.com/office/drawing/2014/main" id="{FA48E1CC-7E08-407E-B3FB-03F9A5507B58}"/>
              </a:ext>
            </a:extLst>
          </p:cNvPr>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10.3</a:t>
            </a:r>
            <a:r>
              <a:rPr lang="zh-CN" altLang="en-US" sz="1600" b="1"/>
              <a:t>、线程互斥与同步</a:t>
            </a:r>
          </a:p>
        </p:txBody>
      </p:sp>
      <p:sp>
        <p:nvSpPr>
          <p:cNvPr id="17419" name="Rectangle 123">
            <a:extLst>
              <a:ext uri="{FF2B5EF4-FFF2-40B4-BE49-F238E27FC236}">
                <a16:creationId xmlns:a16="http://schemas.microsoft.com/office/drawing/2014/main" id="{972F3DD0-FF7B-430D-85AF-D33FFC6699FB}"/>
              </a:ext>
            </a:extLst>
          </p:cNvPr>
          <p:cNvSpPr>
            <a:spLocks noChangeArrowheads="1"/>
          </p:cNvSpPr>
          <p:nvPr/>
        </p:nvSpPr>
        <p:spPr bwMode="auto">
          <a:xfrm>
            <a:off x="2679700" y="1027113"/>
            <a:ext cx="76200" cy="510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20" name="AutoShape 151">
            <a:extLst>
              <a:ext uri="{FF2B5EF4-FFF2-40B4-BE49-F238E27FC236}">
                <a16:creationId xmlns:a16="http://schemas.microsoft.com/office/drawing/2014/main" id="{43DA0B89-1E36-484F-A72A-A89AD50687DB}"/>
              </a:ext>
            </a:extLst>
          </p:cNvPr>
          <p:cNvSpPr>
            <a:spLocks noChangeArrowheads="1"/>
          </p:cNvSpPr>
          <p:nvPr/>
        </p:nvSpPr>
        <p:spPr bwMode="auto">
          <a:xfrm>
            <a:off x="7778750" y="2724150"/>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21" name="Rectangle 116">
            <a:extLst>
              <a:ext uri="{FF2B5EF4-FFF2-40B4-BE49-F238E27FC236}">
                <a16:creationId xmlns:a16="http://schemas.microsoft.com/office/drawing/2014/main" id="{D26FB4DC-9760-4E4F-AEE5-199FF938970B}"/>
              </a:ext>
            </a:extLst>
          </p:cNvPr>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22" name="Text Box 129">
            <a:extLst>
              <a:ext uri="{FF2B5EF4-FFF2-40B4-BE49-F238E27FC236}">
                <a16:creationId xmlns:a16="http://schemas.microsoft.com/office/drawing/2014/main" id="{E2DCA42B-8E9B-43E0-80B8-856C26304D0A}"/>
              </a:ext>
            </a:extLst>
          </p:cNvPr>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10.4</a:t>
            </a:r>
            <a:r>
              <a:rPr lang="zh-CN" altLang="en-US" sz="1600" b="1"/>
              <a:t>、后台线程</a:t>
            </a:r>
          </a:p>
          <a:p>
            <a:pPr algn="just">
              <a:spcBef>
                <a:spcPct val="0"/>
              </a:spcBef>
            </a:pPr>
            <a:endParaRPr lang="zh-CN" altLang="en-US" sz="1600" b="1"/>
          </a:p>
        </p:txBody>
      </p:sp>
      <p:sp>
        <p:nvSpPr>
          <p:cNvPr id="17423" name="Rectangle 121">
            <a:extLst>
              <a:ext uri="{FF2B5EF4-FFF2-40B4-BE49-F238E27FC236}">
                <a16:creationId xmlns:a16="http://schemas.microsoft.com/office/drawing/2014/main" id="{F486FA00-8EBE-4899-A911-45333CC8A483}"/>
              </a:ext>
            </a:extLst>
          </p:cNvPr>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24" name="Rectangle 138">
            <a:extLst>
              <a:ext uri="{FF2B5EF4-FFF2-40B4-BE49-F238E27FC236}">
                <a16:creationId xmlns:a16="http://schemas.microsoft.com/office/drawing/2014/main" id="{BEE7C076-EE0C-422C-B0D3-C58A7FC11868}"/>
              </a:ext>
            </a:extLst>
          </p:cNvPr>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25" name="Text Box 139">
            <a:extLst>
              <a:ext uri="{FF2B5EF4-FFF2-40B4-BE49-F238E27FC236}">
                <a16:creationId xmlns:a16="http://schemas.microsoft.com/office/drawing/2014/main" id="{6E8311F6-AD38-42C3-B0F1-73D7C232E4AE}"/>
              </a:ext>
            </a:extLst>
          </p:cNvPr>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10.1.1</a:t>
            </a:r>
            <a:r>
              <a:rPr lang="zh-CN" altLang="en-US" sz="1600" b="1"/>
              <a:t>、进程与线程</a:t>
            </a:r>
            <a:endParaRPr lang="en-US" altLang="zh-CN" sz="1600" b="1"/>
          </a:p>
        </p:txBody>
      </p:sp>
      <p:sp>
        <p:nvSpPr>
          <p:cNvPr id="17426" name="Rectangle 116">
            <a:extLst>
              <a:ext uri="{FF2B5EF4-FFF2-40B4-BE49-F238E27FC236}">
                <a16:creationId xmlns:a16="http://schemas.microsoft.com/office/drawing/2014/main" id="{C0318BF3-B37C-4561-9682-7BDC2C9F8DAF}"/>
              </a:ext>
            </a:extLst>
          </p:cNvPr>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27" name="Text Box 129">
            <a:extLst>
              <a:ext uri="{FF2B5EF4-FFF2-40B4-BE49-F238E27FC236}">
                <a16:creationId xmlns:a16="http://schemas.microsoft.com/office/drawing/2014/main" id="{8988DE00-7655-4C9A-A9D4-92BCC7A2E445}"/>
              </a:ext>
            </a:extLst>
          </p:cNvPr>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10.1.2</a:t>
            </a:r>
            <a:r>
              <a:rPr lang="zh-CN" altLang="en-US" sz="1600" b="1"/>
              <a:t>、线程生命周期</a:t>
            </a:r>
          </a:p>
          <a:p>
            <a:pPr algn="just">
              <a:spcBef>
                <a:spcPct val="0"/>
              </a:spcBef>
            </a:pPr>
            <a:endParaRPr lang="zh-CN" altLang="en-US" sz="1600" b="1"/>
          </a:p>
        </p:txBody>
      </p:sp>
      <p:sp>
        <p:nvSpPr>
          <p:cNvPr id="17428" name="Rectangle 121">
            <a:extLst>
              <a:ext uri="{FF2B5EF4-FFF2-40B4-BE49-F238E27FC236}">
                <a16:creationId xmlns:a16="http://schemas.microsoft.com/office/drawing/2014/main" id="{97E9DD08-D890-4F4E-9147-11F64998D191}"/>
              </a:ext>
            </a:extLst>
          </p:cNvPr>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29" name="Rectangle 138">
            <a:extLst>
              <a:ext uri="{FF2B5EF4-FFF2-40B4-BE49-F238E27FC236}">
                <a16:creationId xmlns:a16="http://schemas.microsoft.com/office/drawing/2014/main" id="{D75B7178-A1C1-4F54-89AB-1E41F0BBAE08}"/>
              </a:ext>
            </a:extLst>
          </p:cNvPr>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30" name="Text Box 139">
            <a:extLst>
              <a:ext uri="{FF2B5EF4-FFF2-40B4-BE49-F238E27FC236}">
                <a16:creationId xmlns:a16="http://schemas.microsoft.com/office/drawing/2014/main" id="{0889F791-5ACE-4394-BB26-229B74439FF0}"/>
              </a:ext>
            </a:extLst>
          </p:cNvPr>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10.2.1</a:t>
            </a:r>
            <a:r>
              <a:rPr lang="zh-CN" altLang="en-US" sz="1600" b="1"/>
              <a:t>、继承</a:t>
            </a:r>
            <a:r>
              <a:rPr lang="en-US" altLang="zh-CN" sz="1600" b="1"/>
              <a:t>Thread</a:t>
            </a:r>
            <a:r>
              <a:rPr lang="zh-CN" altLang="en-US" sz="1600" b="1"/>
              <a:t>类</a:t>
            </a:r>
          </a:p>
        </p:txBody>
      </p:sp>
      <p:sp>
        <p:nvSpPr>
          <p:cNvPr id="17431" name="Rectangle 116">
            <a:extLst>
              <a:ext uri="{FF2B5EF4-FFF2-40B4-BE49-F238E27FC236}">
                <a16:creationId xmlns:a16="http://schemas.microsoft.com/office/drawing/2014/main" id="{FB0D6F6B-DDEC-4164-B14B-DD94E5BF9311}"/>
              </a:ext>
            </a:extLst>
          </p:cNvPr>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32" name="Text Box 129">
            <a:extLst>
              <a:ext uri="{FF2B5EF4-FFF2-40B4-BE49-F238E27FC236}">
                <a16:creationId xmlns:a16="http://schemas.microsoft.com/office/drawing/2014/main" id="{B5C465D7-8C54-4564-91D8-C569DB5B701A}"/>
              </a:ext>
            </a:extLst>
          </p:cNvPr>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10.2.2</a:t>
            </a:r>
            <a:r>
              <a:rPr lang="zh-CN" altLang="en-US" sz="1600" b="1"/>
              <a:t>、实现</a:t>
            </a:r>
            <a:r>
              <a:rPr lang="en-US" altLang="zh-CN" sz="1600" b="1"/>
              <a:t>Runnable</a:t>
            </a:r>
            <a:r>
              <a:rPr lang="zh-CN" altLang="en-US" sz="1600" b="1"/>
              <a:t>接口</a:t>
            </a:r>
          </a:p>
          <a:p>
            <a:pPr algn="just">
              <a:spcBef>
                <a:spcPct val="0"/>
              </a:spcBef>
            </a:pPr>
            <a:endParaRPr lang="zh-CN" altLang="en-US" sz="1600" b="1"/>
          </a:p>
        </p:txBody>
      </p:sp>
      <p:sp>
        <p:nvSpPr>
          <p:cNvPr id="17433" name="Rectangle 116">
            <a:extLst>
              <a:ext uri="{FF2B5EF4-FFF2-40B4-BE49-F238E27FC236}">
                <a16:creationId xmlns:a16="http://schemas.microsoft.com/office/drawing/2014/main" id="{EB98FFC9-8FAA-4454-B0D2-ED9FBBEA3674}"/>
              </a:ext>
            </a:extLst>
          </p:cNvPr>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7434" name="Text Box 129">
            <a:extLst>
              <a:ext uri="{FF2B5EF4-FFF2-40B4-BE49-F238E27FC236}">
                <a16:creationId xmlns:a16="http://schemas.microsoft.com/office/drawing/2014/main" id="{6CB0B803-3281-4A48-B221-A8FBA309E691}"/>
              </a:ext>
            </a:extLst>
          </p:cNvPr>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10.2.3</a:t>
            </a:r>
            <a:r>
              <a:rPr lang="zh-CN" altLang="en-US" sz="1600" b="1"/>
              <a:t>、线程基本控制方法</a:t>
            </a:r>
          </a:p>
          <a:p>
            <a:pPr algn="just">
              <a:spcBef>
                <a:spcPct val="0"/>
              </a:spcBef>
            </a:pPr>
            <a:endParaRPr lang="zh-CN" altLang="en-US" sz="16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A598507-3B29-4065-85F7-4C30AE24CDB3}"/>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 </a:t>
            </a:r>
          </a:p>
        </p:txBody>
      </p:sp>
      <p:sp>
        <p:nvSpPr>
          <p:cNvPr id="18435" name="Rectangle 58">
            <a:extLst>
              <a:ext uri="{FF2B5EF4-FFF2-40B4-BE49-F238E27FC236}">
                <a16:creationId xmlns:a16="http://schemas.microsoft.com/office/drawing/2014/main" id="{F6874C87-FA48-4041-A269-AF3D2CFF69DC}"/>
              </a:ext>
            </a:extLst>
          </p:cNvPr>
          <p:cNvSpPr>
            <a:spLocks noChangeArrowheads="1"/>
          </p:cNvSpPr>
          <p:nvPr/>
        </p:nvSpPr>
        <p:spPr bwMode="auto">
          <a:xfrm>
            <a:off x="684213" y="1052513"/>
            <a:ext cx="8197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r>
              <a:rPr lang="en-US" altLang="zh-CN" sz="2800" b="1">
                <a:latin typeface="楷体_GB2312"/>
                <a:ea typeface="楷体_GB2312"/>
                <a:cs typeface="楷体_GB2312"/>
              </a:rPr>
              <a:t>10.2.1 </a:t>
            </a:r>
            <a:r>
              <a:rPr lang="zh-CN" altLang="en-US" sz="2800" b="1">
                <a:latin typeface="楷体_GB2312"/>
                <a:ea typeface="楷体_GB2312"/>
                <a:cs typeface="楷体_GB2312"/>
              </a:rPr>
              <a:t>继承</a:t>
            </a:r>
            <a:r>
              <a:rPr lang="en-US" altLang="zh-CN" sz="2800" b="1">
                <a:latin typeface="楷体_GB2312"/>
                <a:ea typeface="楷体_GB2312"/>
                <a:cs typeface="楷体_GB2312"/>
              </a:rPr>
              <a:t>Thread</a:t>
            </a:r>
            <a:r>
              <a:rPr lang="zh-CN" altLang="en-US" sz="2800" b="1">
                <a:latin typeface="楷体_GB2312"/>
                <a:ea typeface="楷体_GB2312"/>
                <a:cs typeface="楷体_GB2312"/>
              </a:rPr>
              <a:t>类</a:t>
            </a:r>
          </a:p>
        </p:txBody>
      </p:sp>
      <p:sp>
        <p:nvSpPr>
          <p:cNvPr id="18436" name="Text Box 59">
            <a:extLst>
              <a:ext uri="{FF2B5EF4-FFF2-40B4-BE49-F238E27FC236}">
                <a16:creationId xmlns:a16="http://schemas.microsoft.com/office/drawing/2014/main" id="{FD99753B-A7C7-42C2-8230-1A5FB7EB187C}"/>
              </a:ext>
            </a:extLst>
          </p:cNvPr>
          <p:cNvSpPr txBox="1">
            <a:spLocks noChangeArrowheads="1"/>
          </p:cNvSpPr>
          <p:nvPr/>
        </p:nvSpPr>
        <p:spPr bwMode="auto">
          <a:xfrm>
            <a:off x="709613" y="4487863"/>
            <a:ext cx="78089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50000"/>
              </a:spcBef>
            </a:pPr>
            <a:r>
              <a:rPr lang="en-US" altLang="zh-CN"/>
              <a:t>java.lang.Thread</a:t>
            </a:r>
            <a:r>
              <a:rPr lang="zh-CN" altLang="en-US"/>
              <a:t>类是一个通用的线程类，其</a:t>
            </a:r>
            <a:r>
              <a:rPr lang="en-US" altLang="zh-CN"/>
              <a:t>run</a:t>
            </a:r>
            <a:r>
              <a:rPr lang="zh-CN" altLang="en-US"/>
              <a:t>方法默认是空的，因此直接对</a:t>
            </a:r>
            <a:r>
              <a:rPr lang="en-US" altLang="zh-CN"/>
              <a:t>Thread</a:t>
            </a:r>
            <a:r>
              <a:rPr lang="zh-CN" altLang="en-US"/>
              <a:t>类进行实例化并不能完成任何事，必须要对</a:t>
            </a:r>
            <a:r>
              <a:rPr lang="en-US" altLang="zh-CN"/>
              <a:t>Thread</a:t>
            </a:r>
            <a:r>
              <a:rPr lang="zh-CN" altLang="en-US"/>
              <a:t>类进行继承并覆写</a:t>
            </a:r>
            <a:r>
              <a:rPr lang="en-US" altLang="zh-CN"/>
              <a:t>Thread</a:t>
            </a:r>
            <a:r>
              <a:rPr lang="zh-CN" altLang="en-US"/>
              <a:t>类中的</a:t>
            </a:r>
            <a:r>
              <a:rPr lang="en-US" altLang="zh-CN"/>
              <a:t>run</a:t>
            </a:r>
            <a:r>
              <a:rPr lang="zh-CN" altLang="en-US"/>
              <a:t>方法，来实现我们想要的功能。 </a:t>
            </a:r>
          </a:p>
        </p:txBody>
      </p:sp>
      <p:sp>
        <p:nvSpPr>
          <p:cNvPr id="18437" name="Text Box 60">
            <a:extLst>
              <a:ext uri="{FF2B5EF4-FFF2-40B4-BE49-F238E27FC236}">
                <a16:creationId xmlns:a16="http://schemas.microsoft.com/office/drawing/2014/main" id="{C2ADB45A-3D72-47C6-8064-2A0C7CC73E35}"/>
              </a:ext>
            </a:extLst>
          </p:cNvPr>
          <p:cNvSpPr txBox="1">
            <a:spLocks noChangeArrowheads="1"/>
          </p:cNvSpPr>
          <p:nvPr/>
        </p:nvSpPr>
        <p:spPr bwMode="auto">
          <a:xfrm>
            <a:off x="661988" y="2070100"/>
            <a:ext cx="8001000" cy="2282825"/>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a:t>public class ThreadExample </a:t>
            </a:r>
            <a:r>
              <a:rPr lang="en-US" altLang="zh-CN">
                <a:solidFill>
                  <a:srgbClr val="FF0000"/>
                </a:solidFill>
              </a:rPr>
              <a:t>extends Thread</a:t>
            </a:r>
            <a:r>
              <a:rPr lang="en-US" altLang="zh-CN"/>
              <a:t> {</a:t>
            </a:r>
          </a:p>
          <a:p>
            <a:pPr eaLnBrk="1" hangingPunct="1">
              <a:spcBef>
                <a:spcPct val="0"/>
              </a:spcBef>
            </a:pPr>
            <a:r>
              <a:rPr lang="en-US" altLang="zh-CN"/>
              <a:t>	//</a:t>
            </a:r>
            <a:r>
              <a:rPr lang="zh-CN" altLang="en-US"/>
              <a:t>实现了接口的</a:t>
            </a:r>
            <a:r>
              <a:rPr lang="en-US" altLang="zh-CN"/>
              <a:t>run</a:t>
            </a:r>
            <a:r>
              <a:rPr lang="zh-CN" altLang="en-US"/>
              <a:t>方法</a:t>
            </a:r>
          </a:p>
          <a:p>
            <a:pPr eaLnBrk="1" hangingPunct="1">
              <a:spcBef>
                <a:spcPct val="0"/>
              </a:spcBef>
            </a:pPr>
            <a:r>
              <a:rPr lang="zh-CN" altLang="en-US"/>
              <a:t>	</a:t>
            </a:r>
            <a:r>
              <a:rPr lang="en-US" altLang="zh-CN"/>
              <a:t>public void run() { </a:t>
            </a:r>
          </a:p>
          <a:p>
            <a:pPr eaLnBrk="1" hangingPunct="1">
              <a:spcBef>
                <a:spcPct val="0"/>
              </a:spcBef>
            </a:pPr>
            <a:r>
              <a:rPr lang="en-US" altLang="zh-CN"/>
              <a:t>		System.out.println("</a:t>
            </a:r>
            <a:r>
              <a:rPr lang="zh-CN" altLang="en-US"/>
              <a:t>线程在运行</a:t>
            </a:r>
            <a:r>
              <a:rPr lang="en-US" altLang="zh-CN"/>
              <a:t>");</a:t>
            </a:r>
          </a:p>
          <a:p>
            <a:pPr eaLnBrk="1" hangingPunct="1">
              <a:spcBef>
                <a:spcPct val="0"/>
              </a:spcBef>
            </a:pPr>
            <a:r>
              <a:rPr lang="en-US" altLang="zh-CN"/>
              <a:t>	}</a:t>
            </a:r>
          </a:p>
          <a:p>
            <a:pPr eaLnBrk="1" hangingPunct="1">
              <a:spcBef>
                <a:spcPct val="0"/>
              </a:spcBef>
            </a:pPr>
            <a:r>
              <a:rPr lang="en-US" altLang="zh-CN"/>
              <a:t>}</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15958D5-9C89-4233-8AB5-F4D7276BD0C2}"/>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 </a:t>
            </a:r>
          </a:p>
        </p:txBody>
      </p:sp>
      <p:sp>
        <p:nvSpPr>
          <p:cNvPr id="19459" name="Rectangle 3">
            <a:extLst>
              <a:ext uri="{FF2B5EF4-FFF2-40B4-BE49-F238E27FC236}">
                <a16:creationId xmlns:a16="http://schemas.microsoft.com/office/drawing/2014/main" id="{98DE067E-F9A8-4526-A82F-7563407FB9C3}"/>
              </a:ext>
            </a:extLst>
          </p:cNvPr>
          <p:cNvSpPr>
            <a:spLocks noChangeArrowheads="1"/>
          </p:cNvSpPr>
          <p:nvPr/>
        </p:nvSpPr>
        <p:spPr bwMode="auto">
          <a:xfrm>
            <a:off x="239713" y="823913"/>
            <a:ext cx="8689975" cy="5762625"/>
          </a:xfrm>
          <a:prstGeom prst="rect">
            <a:avLst/>
          </a:prstGeom>
          <a:noFill/>
          <a:ln>
            <a:noFill/>
          </a:ln>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buClr>
                <a:srgbClr val="00FF00"/>
              </a:buClr>
              <a:buFont typeface="Wingdings" panose="05000000000000000000" pitchFamily="2" charset="2"/>
              <a:buChar char="v"/>
              <a:defRPr/>
            </a:pPr>
            <a:r>
              <a:rPr lang="zh-CN" altLang="en-US" sz="1800" dirty="0"/>
              <a:t>我们下面建立一个</a:t>
            </a:r>
            <a:r>
              <a:rPr lang="en-US" altLang="zh-CN" sz="1800" dirty="0" err="1"/>
              <a:t>ThreadExample</a:t>
            </a:r>
            <a:r>
              <a:rPr lang="zh-CN" altLang="en-US" sz="1800" dirty="0"/>
              <a:t>子类来继承</a:t>
            </a:r>
            <a:r>
              <a:rPr lang="en-US" altLang="zh-CN" sz="1800" dirty="0"/>
              <a:t>Thread</a:t>
            </a:r>
            <a:r>
              <a:rPr lang="zh-CN" altLang="en-US" sz="1800" dirty="0"/>
              <a:t>类，这个类模拟了车站窗口卖票的功能，这个窗口有</a:t>
            </a:r>
            <a:r>
              <a:rPr lang="en-US" altLang="zh-CN" sz="1800" dirty="0"/>
              <a:t>10</a:t>
            </a:r>
            <a:r>
              <a:rPr lang="zh-CN" altLang="en-US" sz="1800" dirty="0"/>
              <a:t>张票，可以一直卖票直到剩余票数为</a:t>
            </a:r>
            <a:r>
              <a:rPr lang="en-US" altLang="zh-CN" sz="1800" dirty="0"/>
              <a:t>0</a:t>
            </a:r>
            <a:r>
              <a:rPr lang="zh-CN" altLang="en-US" sz="1800" dirty="0"/>
              <a:t>，才停止运行。程序如下：</a:t>
            </a:r>
            <a:endParaRPr lang="en-US" altLang="zh-CN" sz="1800" dirty="0"/>
          </a:p>
          <a:p>
            <a:pPr>
              <a:defRPr/>
            </a:pPr>
            <a:endParaRPr lang="zh-CN" altLang="en-US" sz="1800" dirty="0"/>
          </a:p>
          <a:p>
            <a:pPr>
              <a:defRPr/>
            </a:pPr>
            <a:endParaRPr lang="zh-CN" altLang="en-US" sz="1800" dirty="0"/>
          </a:p>
          <a:p>
            <a:pPr>
              <a:defRPr/>
            </a:pPr>
            <a:endParaRPr lang="zh-CN" altLang="en-US" sz="1800" dirty="0"/>
          </a:p>
          <a:p>
            <a:pPr>
              <a:defRPr/>
            </a:pPr>
            <a:endParaRPr lang="zh-CN" altLang="en-US" sz="1800" dirty="0"/>
          </a:p>
          <a:p>
            <a:pPr>
              <a:defRPr/>
            </a:pPr>
            <a:endParaRPr lang="zh-CN" altLang="en-US" sz="1800" dirty="0"/>
          </a:p>
          <a:p>
            <a:pPr>
              <a:defRPr/>
            </a:pPr>
            <a:endParaRPr lang="zh-CN" altLang="en-US" sz="1800" dirty="0"/>
          </a:p>
          <a:p>
            <a:pPr>
              <a:defRPr/>
            </a:pPr>
            <a:endParaRPr lang="zh-CN" altLang="en-US" sz="1800" dirty="0"/>
          </a:p>
          <a:p>
            <a:pPr>
              <a:defRPr/>
            </a:pPr>
            <a:endParaRPr lang="zh-CN" altLang="en-US" sz="1800" dirty="0"/>
          </a:p>
          <a:p>
            <a:pPr>
              <a:defRPr/>
            </a:pPr>
            <a:endParaRPr lang="zh-CN" altLang="en-US" sz="1800" dirty="0"/>
          </a:p>
          <a:p>
            <a:pPr>
              <a:defRPr/>
            </a:pPr>
            <a:endParaRPr lang="zh-CN" altLang="en-US" sz="1800" dirty="0"/>
          </a:p>
          <a:p>
            <a:pPr>
              <a:buClr>
                <a:srgbClr val="00FF00"/>
              </a:buClr>
              <a:buFont typeface="Wingdings" panose="05000000000000000000" pitchFamily="2" charset="2"/>
              <a:buChar char="v"/>
              <a:defRPr/>
            </a:pPr>
            <a:r>
              <a:rPr lang="zh-CN" altLang="en-US" sz="1800" dirty="0"/>
              <a:t>建立好线程类</a:t>
            </a:r>
            <a:r>
              <a:rPr lang="en-US" altLang="zh-CN" sz="1800" dirty="0" err="1"/>
              <a:t>MyThread</a:t>
            </a:r>
            <a:r>
              <a:rPr lang="zh-CN" altLang="en-US" sz="1800" dirty="0"/>
              <a:t>后，利用其来创建一个线程的方法如下：</a:t>
            </a:r>
          </a:p>
          <a:p>
            <a:pPr>
              <a:defRPr/>
            </a:pPr>
            <a:r>
              <a:rPr lang="en-US" altLang="zh-CN" sz="1800" dirty="0">
                <a:solidFill>
                  <a:srgbClr val="FF0000"/>
                </a:solidFill>
              </a:rPr>
              <a:t>               </a:t>
            </a:r>
            <a:r>
              <a:rPr lang="en-US" altLang="zh-CN" sz="1800" dirty="0">
                <a:solidFill>
                  <a:srgbClr val="FF0000"/>
                </a:solidFill>
                <a:highlight>
                  <a:srgbClr val="FFFF00"/>
                </a:highlight>
              </a:rPr>
              <a:t>ThreadExample1 t1 = new ThreadExample1 ();</a:t>
            </a:r>
          </a:p>
          <a:p>
            <a:pPr>
              <a:defRPr/>
            </a:pPr>
            <a:r>
              <a:rPr lang="en-US" altLang="zh-CN" sz="1800" dirty="0">
                <a:solidFill>
                  <a:srgbClr val="FF0000"/>
                </a:solidFill>
              </a:rPr>
              <a:t>               </a:t>
            </a:r>
            <a:r>
              <a:rPr lang="en-US" altLang="zh-CN" sz="1800" dirty="0">
                <a:solidFill>
                  <a:srgbClr val="FF0000"/>
                </a:solidFill>
                <a:highlight>
                  <a:srgbClr val="FFFF00"/>
                </a:highlight>
              </a:rPr>
              <a:t>t1.start();</a:t>
            </a:r>
            <a:r>
              <a:rPr lang="en-US" altLang="zh-CN" sz="1800" dirty="0">
                <a:solidFill>
                  <a:srgbClr val="FF0000"/>
                </a:solidFill>
              </a:rPr>
              <a:t>//</a:t>
            </a:r>
            <a:r>
              <a:rPr lang="zh-CN" altLang="en-US" sz="1800" dirty="0"/>
              <a:t>运行创建的线程</a:t>
            </a:r>
          </a:p>
        </p:txBody>
      </p:sp>
      <p:sp>
        <p:nvSpPr>
          <p:cNvPr id="19460" name="Text Box 6">
            <a:extLst>
              <a:ext uri="{FF2B5EF4-FFF2-40B4-BE49-F238E27FC236}">
                <a16:creationId xmlns:a16="http://schemas.microsoft.com/office/drawing/2014/main" id="{FB36CD00-F72D-4471-A70E-174F5C76109A}"/>
              </a:ext>
            </a:extLst>
          </p:cNvPr>
          <p:cNvSpPr txBox="1">
            <a:spLocks noChangeArrowheads="1"/>
          </p:cNvSpPr>
          <p:nvPr/>
        </p:nvSpPr>
        <p:spPr bwMode="auto">
          <a:xfrm>
            <a:off x="741363" y="1839913"/>
            <a:ext cx="7388225" cy="2838450"/>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1800"/>
              <a:t>class ThreadExample1 extends Thread { </a:t>
            </a:r>
          </a:p>
          <a:p>
            <a:pPr eaLnBrk="1" hangingPunct="1">
              <a:spcBef>
                <a:spcPct val="0"/>
              </a:spcBef>
            </a:pPr>
            <a:r>
              <a:rPr lang="en-US" altLang="zh-CN" sz="1800"/>
              <a:t>       int ticket = 10;</a:t>
            </a:r>
          </a:p>
          <a:p>
            <a:pPr eaLnBrk="1" hangingPunct="1">
              <a:spcBef>
                <a:spcPct val="0"/>
              </a:spcBef>
            </a:pPr>
            <a:r>
              <a:rPr lang="en-US" altLang="zh-CN" sz="1800"/>
              <a:t>       //</a:t>
            </a:r>
            <a:r>
              <a:rPr lang="zh-CN" altLang="en-US" sz="1800"/>
              <a:t>覆写</a:t>
            </a:r>
            <a:r>
              <a:rPr lang="en-US" altLang="zh-CN" sz="1800"/>
              <a:t>Thread</a:t>
            </a:r>
            <a:r>
              <a:rPr lang="zh-CN" altLang="en-US" sz="1800"/>
              <a:t>类的</a:t>
            </a:r>
            <a:r>
              <a:rPr lang="en-US" altLang="zh-CN" sz="1800"/>
              <a:t>run()</a:t>
            </a:r>
            <a:r>
              <a:rPr lang="zh-CN" altLang="en-US" sz="1800"/>
              <a:t>方法；</a:t>
            </a:r>
          </a:p>
          <a:p>
            <a:pPr eaLnBrk="1" hangingPunct="1">
              <a:spcBef>
                <a:spcPct val="0"/>
              </a:spcBef>
            </a:pPr>
            <a:r>
              <a:rPr lang="en-US" altLang="zh-CN" sz="1800"/>
              <a:t>       public void run() {</a:t>
            </a:r>
          </a:p>
          <a:p>
            <a:pPr eaLnBrk="1" hangingPunct="1">
              <a:spcBef>
                <a:spcPct val="0"/>
              </a:spcBef>
            </a:pPr>
            <a:r>
              <a:rPr lang="en-US" altLang="zh-CN" sz="1800"/>
              <a:t>	//</a:t>
            </a:r>
            <a:r>
              <a:rPr lang="zh-CN" altLang="en-US" sz="1800"/>
              <a:t>持续卖票，一直到剩余票数为</a:t>
            </a:r>
            <a:r>
              <a:rPr lang="en-US" altLang="zh-CN" sz="1800"/>
              <a:t>0</a:t>
            </a:r>
            <a:r>
              <a:rPr lang="zh-CN" altLang="en-US" sz="1800"/>
              <a:t>；</a:t>
            </a:r>
          </a:p>
          <a:p>
            <a:pPr eaLnBrk="1" hangingPunct="1">
              <a:spcBef>
                <a:spcPct val="0"/>
              </a:spcBef>
            </a:pPr>
            <a:r>
              <a:rPr lang="zh-CN" altLang="en-US" sz="1800"/>
              <a:t>	</a:t>
            </a:r>
            <a:r>
              <a:rPr lang="en-US" altLang="zh-CN" sz="1800"/>
              <a:t>while(this.ticket&gt;0) { </a:t>
            </a:r>
          </a:p>
          <a:p>
            <a:pPr eaLnBrk="1" hangingPunct="1">
              <a:spcBef>
                <a:spcPct val="0"/>
              </a:spcBef>
            </a:pPr>
            <a:r>
              <a:rPr lang="en-US" altLang="zh-CN" sz="1800"/>
              <a:t>	          System.out.println(this.getName()+"</a:t>
            </a:r>
            <a:r>
              <a:rPr lang="zh-CN" altLang="en-US" sz="1800"/>
              <a:t>卖票</a:t>
            </a:r>
            <a:r>
              <a:rPr lang="en-US" altLang="zh-CN" sz="1800"/>
              <a:t>--&gt;"+(this.ticket--));</a:t>
            </a:r>
          </a:p>
          <a:p>
            <a:pPr eaLnBrk="1" hangingPunct="1">
              <a:spcBef>
                <a:spcPct val="0"/>
              </a:spcBef>
            </a:pPr>
            <a:r>
              <a:rPr lang="en-US" altLang="zh-CN" sz="1800"/>
              <a:t>	}	</a:t>
            </a:r>
          </a:p>
          <a:p>
            <a:pPr eaLnBrk="1" hangingPunct="1">
              <a:spcBef>
                <a:spcPct val="0"/>
              </a:spcBef>
            </a:pPr>
            <a:r>
              <a:rPr lang="en-US" altLang="zh-CN" sz="1800"/>
              <a:t>      }</a:t>
            </a:r>
          </a:p>
          <a:p>
            <a:pPr eaLnBrk="1" hangingPunct="1">
              <a:spcBef>
                <a:spcPct val="0"/>
              </a:spcBef>
            </a:pPr>
            <a:r>
              <a:rPr lang="en-US" altLang="zh-CN" sz="1800"/>
              <a:t>}</a:t>
            </a:r>
            <a:endParaRPr lang="zh-CN" altLang="en-US" sz="18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7B35DAB-76ED-4AC7-9313-36631CAC00D7}"/>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 </a:t>
            </a:r>
          </a:p>
        </p:txBody>
      </p:sp>
      <p:sp>
        <p:nvSpPr>
          <p:cNvPr id="168964" name="Text Box 4">
            <a:extLst>
              <a:ext uri="{FF2B5EF4-FFF2-40B4-BE49-F238E27FC236}">
                <a16:creationId xmlns:a16="http://schemas.microsoft.com/office/drawing/2014/main" id="{F203B183-3E2C-46D7-91DF-110B68015519}"/>
              </a:ext>
            </a:extLst>
          </p:cNvPr>
          <p:cNvSpPr txBox="1">
            <a:spLocks noChangeArrowheads="1"/>
          </p:cNvSpPr>
          <p:nvPr/>
        </p:nvSpPr>
        <p:spPr bwMode="auto">
          <a:xfrm>
            <a:off x="414338" y="1571625"/>
            <a:ext cx="8567737" cy="3786188"/>
          </a:xfrm>
          <a:prstGeom prst="rect">
            <a:avLst/>
          </a:prstGeom>
          <a:solidFill>
            <a:srgbClr val="FFFFD2"/>
          </a:solidFill>
          <a:ln>
            <a:noFill/>
          </a:ln>
          <a:effectLst/>
        </p:spPr>
        <p:txBody>
          <a:bodyPr>
            <a:spAutoFit/>
          </a:bodyPr>
          <a:lstStyle/>
          <a:p>
            <a:pPr eaLnBrk="1" hangingPunct="1">
              <a:defRPr/>
            </a:pPr>
            <a:r>
              <a:rPr lang="en-US" altLang="zh-CN" b="1" dirty="0"/>
              <a:t>class ThreadExample1 </a:t>
            </a:r>
            <a:r>
              <a:rPr lang="en-US" altLang="zh-CN" b="1" dirty="0">
                <a:solidFill>
                  <a:srgbClr val="FF0000"/>
                </a:solidFill>
              </a:rPr>
              <a:t>extends Thread </a:t>
            </a:r>
            <a:r>
              <a:rPr lang="en-US" altLang="zh-CN" b="1" dirty="0"/>
              <a:t>{</a:t>
            </a:r>
          </a:p>
          <a:p>
            <a:pPr eaLnBrk="1" hangingPunct="1">
              <a:defRPr/>
            </a:pPr>
            <a:r>
              <a:rPr lang="en-US" altLang="zh-CN" b="1" dirty="0"/>
              <a:t>       </a:t>
            </a:r>
            <a:r>
              <a:rPr lang="en-US" altLang="zh-CN" b="1" dirty="0" err="1"/>
              <a:t>int</a:t>
            </a:r>
            <a:r>
              <a:rPr lang="en-US" altLang="zh-CN" b="1" dirty="0"/>
              <a:t> ticket = 10;</a:t>
            </a:r>
          </a:p>
          <a:p>
            <a:pPr eaLnBrk="1" hangingPunct="1">
              <a:defRPr/>
            </a:pPr>
            <a:r>
              <a:rPr lang="en-US" altLang="zh-CN" b="1" dirty="0"/>
              <a:t>       //</a:t>
            </a:r>
            <a:r>
              <a:rPr lang="zh-CN" altLang="en-US" b="1" dirty="0"/>
              <a:t>重写</a:t>
            </a:r>
            <a:r>
              <a:rPr lang="en-US" altLang="zh-CN" b="1" dirty="0"/>
              <a:t>Thread</a:t>
            </a:r>
            <a:r>
              <a:rPr lang="zh-CN" altLang="en-US" b="1" dirty="0"/>
              <a:t>类的</a:t>
            </a:r>
            <a:r>
              <a:rPr lang="en-US" altLang="zh-CN" b="1" dirty="0"/>
              <a:t>run()</a:t>
            </a:r>
            <a:r>
              <a:rPr lang="zh-CN" altLang="en-US" b="1" dirty="0"/>
              <a:t>方法；</a:t>
            </a:r>
          </a:p>
          <a:p>
            <a:pPr eaLnBrk="1" hangingPunct="1">
              <a:defRPr/>
            </a:pPr>
            <a:r>
              <a:rPr lang="en-US" altLang="zh-CN" b="1" dirty="0">
                <a:solidFill>
                  <a:srgbClr val="FF0000"/>
                </a:solidFill>
                <a:effectLst>
                  <a:outerShdw blurRad="38100" dist="38100" dir="2700000" algn="tl">
                    <a:srgbClr val="000000"/>
                  </a:outerShdw>
                </a:effectLst>
              </a:rPr>
              <a:t>       public void run() {</a:t>
            </a:r>
          </a:p>
          <a:p>
            <a:pPr eaLnBrk="1" hangingPunct="1">
              <a:defRPr/>
            </a:pPr>
            <a:r>
              <a:rPr lang="en-US" altLang="zh-CN" b="1" dirty="0">
                <a:solidFill>
                  <a:srgbClr val="FF0000"/>
                </a:solidFill>
                <a:effectLst>
                  <a:outerShdw blurRad="38100" dist="38100" dir="2700000" algn="tl">
                    <a:srgbClr val="000000"/>
                  </a:outerShdw>
                </a:effectLst>
              </a:rPr>
              <a:t>	//</a:t>
            </a:r>
            <a:r>
              <a:rPr lang="zh-CN" altLang="en-US" b="1" dirty="0">
                <a:solidFill>
                  <a:srgbClr val="FF0000"/>
                </a:solidFill>
                <a:effectLst>
                  <a:outerShdw blurRad="38100" dist="38100" dir="2700000" algn="tl">
                    <a:srgbClr val="000000"/>
                  </a:outerShdw>
                </a:effectLst>
              </a:rPr>
              <a:t>持续卖票，一直到剩余票数为</a:t>
            </a:r>
            <a:r>
              <a:rPr lang="en-US" altLang="zh-CN" b="1" dirty="0">
                <a:solidFill>
                  <a:srgbClr val="FF0000"/>
                </a:solidFill>
                <a:effectLst>
                  <a:outerShdw blurRad="38100" dist="38100" dir="2700000" algn="tl">
                    <a:srgbClr val="000000"/>
                  </a:outerShdw>
                </a:effectLst>
              </a:rPr>
              <a:t>0</a:t>
            </a:r>
            <a:r>
              <a:rPr lang="zh-CN" altLang="en-US" b="1" dirty="0">
                <a:solidFill>
                  <a:srgbClr val="FF0000"/>
                </a:solidFill>
                <a:effectLst>
                  <a:outerShdw blurRad="38100" dist="38100" dir="2700000" algn="tl">
                    <a:srgbClr val="000000"/>
                  </a:outerShdw>
                </a:effectLst>
              </a:rPr>
              <a:t>；</a:t>
            </a:r>
          </a:p>
          <a:p>
            <a:pPr eaLnBrk="1" hangingPunct="1">
              <a:defRPr/>
            </a:pPr>
            <a:r>
              <a:rPr lang="zh-CN" altLang="en-US"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rPr>
              <a:t>while(</a:t>
            </a:r>
            <a:r>
              <a:rPr lang="en-US" altLang="zh-CN" b="1" dirty="0" err="1">
                <a:solidFill>
                  <a:srgbClr val="FF0000"/>
                </a:solidFill>
                <a:effectLst>
                  <a:outerShdw blurRad="38100" dist="38100" dir="2700000" algn="tl">
                    <a:srgbClr val="000000"/>
                  </a:outerShdw>
                </a:effectLst>
              </a:rPr>
              <a:t>this.ticket</a:t>
            </a:r>
            <a:r>
              <a:rPr lang="en-US" altLang="zh-CN" b="1" dirty="0">
                <a:solidFill>
                  <a:srgbClr val="FF0000"/>
                </a:solidFill>
                <a:effectLst>
                  <a:outerShdw blurRad="38100" dist="38100" dir="2700000" algn="tl">
                    <a:srgbClr val="000000"/>
                  </a:outerShdw>
                </a:effectLst>
              </a:rPr>
              <a:t>&gt;=0) {</a:t>
            </a:r>
          </a:p>
          <a:p>
            <a:pPr eaLnBrk="1" hangingPunct="1">
              <a:defRPr/>
            </a:pPr>
            <a:r>
              <a:rPr lang="en-US" altLang="zh-CN" b="1" dirty="0">
                <a:solidFill>
                  <a:srgbClr val="FF0000"/>
                </a:solidFill>
                <a:effectLst>
                  <a:outerShdw blurRad="38100" dist="38100" dir="2700000" algn="tl">
                    <a:srgbClr val="000000"/>
                  </a:outerShdw>
                </a:effectLst>
              </a:rPr>
              <a:t>	       </a:t>
            </a:r>
            <a:r>
              <a:rPr lang="en-US" altLang="zh-CN" b="1" dirty="0" err="1">
                <a:solidFill>
                  <a:srgbClr val="FF0000"/>
                </a:solidFill>
                <a:effectLst>
                  <a:outerShdw blurRad="38100" dist="38100" dir="2700000" algn="tl">
                    <a:srgbClr val="000000"/>
                  </a:outerShdw>
                </a:effectLst>
              </a:rPr>
              <a:t>System.out.println</a:t>
            </a:r>
            <a:r>
              <a:rPr lang="en-US" altLang="zh-CN" b="1" dirty="0">
                <a:solidFill>
                  <a:srgbClr val="FF0000"/>
                </a:solidFill>
                <a:effectLst>
                  <a:outerShdw blurRad="38100" dist="38100" dir="2700000" algn="tl">
                    <a:srgbClr val="000000"/>
                  </a:outerShdw>
                </a:effectLst>
              </a:rPr>
              <a:t>(</a:t>
            </a:r>
            <a:r>
              <a:rPr lang="en-US" altLang="zh-CN" b="1" dirty="0" err="1">
                <a:solidFill>
                  <a:srgbClr val="0070C0"/>
                </a:solidFill>
                <a:effectLst>
                  <a:outerShdw blurRad="38100" dist="38100" dir="2700000" algn="tl">
                    <a:srgbClr val="000000"/>
                  </a:outerShdw>
                </a:effectLst>
              </a:rPr>
              <a:t>this.</a:t>
            </a:r>
            <a:r>
              <a:rPr lang="en-US" altLang="zh-CN" b="1" dirty="0" err="1">
                <a:solidFill>
                  <a:srgbClr val="FF0000"/>
                </a:solidFill>
                <a:effectLst>
                  <a:outerShdw blurRad="38100" dist="38100" dir="2700000" algn="tl">
                    <a:srgbClr val="000000"/>
                  </a:outerShdw>
                </a:effectLst>
              </a:rPr>
              <a:t>getName</a:t>
            </a:r>
            <a:r>
              <a:rPr lang="en-US" altLang="zh-CN" b="1" dirty="0">
                <a:solidFill>
                  <a:srgbClr val="FF0000"/>
                </a:solidFill>
                <a:effectLst>
                  <a:outerShdw blurRad="38100" dist="38100" dir="2700000" algn="tl">
                    <a:srgbClr val="000000"/>
                  </a:outerShdw>
                </a:effectLst>
              </a:rPr>
              <a:t>()+"</a:t>
            </a:r>
            <a:r>
              <a:rPr lang="zh-CN" altLang="en-US" b="1" dirty="0">
                <a:solidFill>
                  <a:srgbClr val="FF0000"/>
                </a:solidFill>
                <a:effectLst>
                  <a:outerShdw blurRad="38100" dist="38100" dir="2700000" algn="tl">
                    <a:srgbClr val="000000"/>
                  </a:outerShdw>
                </a:effectLst>
              </a:rPr>
              <a:t>卖票</a:t>
            </a:r>
            <a:r>
              <a:rPr lang="en-US" altLang="zh-CN" b="1" dirty="0">
                <a:solidFill>
                  <a:srgbClr val="FF0000"/>
                </a:solidFill>
                <a:effectLst>
                  <a:outerShdw blurRad="38100" dist="38100" dir="2700000" algn="tl">
                    <a:srgbClr val="000000"/>
                  </a:outerShdw>
                </a:effectLst>
              </a:rPr>
              <a:t>--&gt;"+(</a:t>
            </a:r>
            <a:r>
              <a:rPr lang="en-US" altLang="zh-CN" b="1" dirty="0" err="1">
                <a:solidFill>
                  <a:srgbClr val="FF0000"/>
                </a:solidFill>
                <a:effectLst>
                  <a:outerShdw blurRad="38100" dist="38100" dir="2700000" algn="tl">
                    <a:srgbClr val="000000"/>
                  </a:outerShdw>
                </a:effectLst>
              </a:rPr>
              <a:t>this.ticket</a:t>
            </a:r>
            <a:r>
              <a:rPr lang="en-US" altLang="zh-CN" b="1" dirty="0">
                <a:solidFill>
                  <a:srgbClr val="FF0000"/>
                </a:solidFill>
                <a:effectLst>
                  <a:outerShdw blurRad="38100" dist="38100" dir="2700000" algn="tl">
                    <a:srgbClr val="000000"/>
                  </a:outerShdw>
                </a:effectLst>
              </a:rPr>
              <a:t>--));</a:t>
            </a:r>
          </a:p>
          <a:p>
            <a:pPr eaLnBrk="1" hangingPunct="1">
              <a:defRPr/>
            </a:pPr>
            <a:r>
              <a:rPr lang="en-US" altLang="zh-CN" b="1" dirty="0">
                <a:solidFill>
                  <a:srgbClr val="FF0000"/>
                </a:solidFill>
                <a:effectLst>
                  <a:outerShdw blurRad="38100" dist="38100" dir="2700000" algn="tl">
                    <a:srgbClr val="000000"/>
                  </a:outerShdw>
                </a:effectLst>
              </a:rPr>
              <a:t>	}	</a:t>
            </a:r>
          </a:p>
          <a:p>
            <a:pPr eaLnBrk="1" hangingPunct="1">
              <a:defRPr/>
            </a:pPr>
            <a:r>
              <a:rPr lang="en-US" altLang="zh-CN" b="1" dirty="0">
                <a:solidFill>
                  <a:srgbClr val="FF0000"/>
                </a:solidFill>
                <a:effectLst>
                  <a:outerShdw blurRad="38100" dist="38100" dir="2700000" algn="tl">
                    <a:srgbClr val="000000"/>
                  </a:outerShdw>
                </a:effectLst>
              </a:rPr>
              <a:t>}</a:t>
            </a:r>
          </a:p>
        </p:txBody>
      </p:sp>
      <p:sp>
        <p:nvSpPr>
          <p:cNvPr id="20484" name="Text Box 5">
            <a:extLst>
              <a:ext uri="{FF2B5EF4-FFF2-40B4-BE49-F238E27FC236}">
                <a16:creationId xmlns:a16="http://schemas.microsoft.com/office/drawing/2014/main" id="{A077D91A-49D4-4659-A832-9C4892138112}"/>
              </a:ext>
            </a:extLst>
          </p:cNvPr>
          <p:cNvSpPr txBox="1">
            <a:spLocks noChangeArrowheads="1"/>
          </p:cNvSpPr>
          <p:nvPr/>
        </p:nvSpPr>
        <p:spPr bwMode="auto">
          <a:xfrm>
            <a:off x="261938" y="88582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 继承</a:t>
            </a:r>
            <a:r>
              <a:rPr lang="en-US" altLang="zh-CN" sz="2800">
                <a:ea typeface="黑体" panose="02010609060101010101" pitchFamily="49" charset="-122"/>
              </a:rPr>
              <a:t>Thread</a:t>
            </a:r>
            <a:r>
              <a:rPr lang="zh-CN" altLang="en-US" sz="2800">
                <a:ea typeface="黑体" panose="02010609060101010101" pitchFamily="49" charset="-122"/>
              </a:rPr>
              <a:t>类</a:t>
            </a:r>
            <a:endParaRPr lang="en-US" altLang="zh-CN" sz="2800">
              <a:ea typeface="黑体" panose="020106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216A78F-84C2-4ACE-B0F0-382595AE8756}"/>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 </a:t>
            </a:r>
          </a:p>
        </p:txBody>
      </p:sp>
      <p:sp>
        <p:nvSpPr>
          <p:cNvPr id="21507" name="Rectangle 3">
            <a:extLst>
              <a:ext uri="{FF2B5EF4-FFF2-40B4-BE49-F238E27FC236}">
                <a16:creationId xmlns:a16="http://schemas.microsoft.com/office/drawing/2014/main" id="{9BFFB88E-25B4-4A19-A6D9-2727BEDA75FA}"/>
              </a:ext>
            </a:extLst>
          </p:cNvPr>
          <p:cNvSpPr>
            <a:spLocks noChangeArrowheads="1"/>
          </p:cNvSpPr>
          <p:nvPr/>
        </p:nvSpPr>
        <p:spPr bwMode="auto">
          <a:xfrm>
            <a:off x="239713" y="823913"/>
            <a:ext cx="8689975" cy="5762625"/>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endParaRPr lang="zh-CN" altLang="en-US" sz="2800" b="1">
              <a:latin typeface="楷体_GB2312"/>
              <a:ea typeface="楷体_GB2312"/>
              <a:cs typeface="楷体_GB2312"/>
            </a:endParaRPr>
          </a:p>
          <a:p>
            <a:r>
              <a:rPr lang="en-US" altLang="zh-CN" sz="2000" b="1"/>
              <a:t>	 public static void main(String args[]) { </a:t>
            </a:r>
          </a:p>
          <a:p>
            <a:r>
              <a:rPr lang="en-US" altLang="zh-CN" sz="2000" b="1"/>
              <a:t>		</a:t>
            </a:r>
            <a:r>
              <a:rPr lang="en-US" altLang="zh-CN" sz="2000" b="1">
                <a:solidFill>
                  <a:srgbClr val="FF0000"/>
                </a:solidFill>
              </a:rPr>
              <a:t>ThreadExample1 t1= new ThreadExample1();</a:t>
            </a:r>
            <a:r>
              <a:rPr lang="en-US" altLang="zh-CN" sz="2000" b="1"/>
              <a:t>//</a:t>
            </a:r>
            <a:r>
              <a:rPr lang="zh-CN" altLang="en-US" sz="2000" b="1"/>
              <a:t>创建线程类</a:t>
            </a:r>
          </a:p>
          <a:p>
            <a:r>
              <a:rPr lang="zh-CN" altLang="en-US" sz="2000" b="1"/>
              <a:t>		</a:t>
            </a:r>
            <a:r>
              <a:rPr lang="en-US" altLang="zh-CN" sz="2000" b="1"/>
              <a:t>ThreadExample1 t2= new ThreadExample1(); </a:t>
            </a:r>
          </a:p>
          <a:p>
            <a:r>
              <a:rPr lang="en-US" altLang="zh-CN" sz="2000" b="1"/>
              <a:t>		ThreadExample1 t3= new ThreadExample1(); </a:t>
            </a:r>
          </a:p>
          <a:p>
            <a:r>
              <a:rPr lang="en-US" altLang="zh-CN" sz="2000" b="1"/>
              <a:t>		</a:t>
            </a:r>
            <a:r>
              <a:rPr lang="en-US" altLang="zh-CN" sz="2000" b="1">
                <a:solidFill>
                  <a:srgbClr val="FF0000"/>
                </a:solidFill>
              </a:rPr>
              <a:t>t1.setName("</a:t>
            </a:r>
            <a:r>
              <a:rPr lang="zh-CN" altLang="en-US" sz="2000" b="1">
                <a:solidFill>
                  <a:srgbClr val="FF0000"/>
                </a:solidFill>
              </a:rPr>
              <a:t>窗口</a:t>
            </a:r>
            <a:r>
              <a:rPr lang="en-US" altLang="zh-CN" sz="2000" b="1">
                <a:solidFill>
                  <a:srgbClr val="FF0000"/>
                </a:solidFill>
              </a:rPr>
              <a:t>1");</a:t>
            </a:r>
            <a:r>
              <a:rPr lang="en-US" altLang="zh-CN" sz="2000" b="1"/>
              <a:t> //</a:t>
            </a:r>
            <a:r>
              <a:rPr lang="zh-CN" altLang="en-US" sz="2000" b="1"/>
              <a:t>给线程命名</a:t>
            </a:r>
          </a:p>
          <a:p>
            <a:r>
              <a:rPr lang="zh-CN" altLang="en-US" sz="2000" b="1"/>
              <a:t>		</a:t>
            </a:r>
            <a:r>
              <a:rPr lang="en-US" altLang="zh-CN" sz="2000" b="1"/>
              <a:t>t2.setName("</a:t>
            </a:r>
            <a:r>
              <a:rPr lang="zh-CN" altLang="en-US" sz="2000" b="1"/>
              <a:t>窗口</a:t>
            </a:r>
            <a:r>
              <a:rPr lang="en-US" altLang="zh-CN" sz="2000" b="1"/>
              <a:t>2");</a:t>
            </a:r>
          </a:p>
          <a:p>
            <a:r>
              <a:rPr lang="en-US" altLang="zh-CN" sz="2000" b="1"/>
              <a:t>		t3.setName("</a:t>
            </a:r>
            <a:r>
              <a:rPr lang="zh-CN" altLang="en-US" sz="2000" b="1"/>
              <a:t>窗口</a:t>
            </a:r>
            <a:r>
              <a:rPr lang="en-US" altLang="zh-CN" sz="2000" b="1"/>
              <a:t>3");</a:t>
            </a:r>
          </a:p>
          <a:p>
            <a:r>
              <a:rPr lang="en-US" altLang="zh-CN" sz="2000" b="1"/>
              <a:t>		</a:t>
            </a:r>
            <a:r>
              <a:rPr lang="en-US" altLang="zh-CN" sz="2000" b="1">
                <a:solidFill>
                  <a:srgbClr val="FF0000"/>
                </a:solidFill>
              </a:rPr>
              <a:t>t1.start();</a:t>
            </a:r>
            <a:r>
              <a:rPr lang="en-US" altLang="zh-CN" sz="2000" b="1"/>
              <a:t> //</a:t>
            </a:r>
            <a:r>
              <a:rPr lang="zh-CN" altLang="en-US" sz="2000" b="1"/>
              <a:t>线程运行</a:t>
            </a:r>
          </a:p>
          <a:p>
            <a:r>
              <a:rPr lang="zh-CN" altLang="en-US" sz="2000" b="1"/>
              <a:t>		</a:t>
            </a:r>
            <a:r>
              <a:rPr lang="en-US" altLang="zh-CN" sz="2000" b="1"/>
              <a:t>t2.start(); </a:t>
            </a:r>
          </a:p>
          <a:p>
            <a:r>
              <a:rPr lang="en-US" altLang="zh-CN" sz="2000" b="1"/>
              <a:t>		t3.start(); </a:t>
            </a:r>
          </a:p>
          <a:p>
            <a:r>
              <a:rPr lang="en-US" altLang="zh-CN" sz="2000" b="1"/>
              <a:t>	} </a:t>
            </a:r>
          </a:p>
          <a:p>
            <a:r>
              <a:rPr lang="en-US" altLang="zh-CN" sz="2000" b="1"/>
              <a:t>}</a:t>
            </a:r>
            <a:endParaRPr lang="zh-CN" altLang="en-US" sz="2000" b="1"/>
          </a:p>
        </p:txBody>
      </p:sp>
      <p:pic>
        <p:nvPicPr>
          <p:cNvPr id="169990" name="Picture 6">
            <a:extLst>
              <a:ext uri="{FF2B5EF4-FFF2-40B4-BE49-F238E27FC236}">
                <a16:creationId xmlns:a16="http://schemas.microsoft.com/office/drawing/2014/main" id="{1EA077CE-D2CE-40F4-98F0-4FCA4300F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450" y="2187575"/>
            <a:ext cx="2357438" cy="42767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C13709C-46C9-4080-B35D-32FA0E33BA80}"/>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 </a:t>
            </a:r>
          </a:p>
        </p:txBody>
      </p:sp>
      <p:sp>
        <p:nvSpPr>
          <p:cNvPr id="171011" name="Rectangle 3">
            <a:extLst>
              <a:ext uri="{FF2B5EF4-FFF2-40B4-BE49-F238E27FC236}">
                <a16:creationId xmlns:a16="http://schemas.microsoft.com/office/drawing/2014/main" id="{16591082-DDA7-4735-844E-95000ACA0BE7}"/>
              </a:ext>
            </a:extLst>
          </p:cNvPr>
          <p:cNvSpPr>
            <a:spLocks noChangeArrowheads="1"/>
          </p:cNvSpPr>
          <p:nvPr/>
        </p:nvSpPr>
        <p:spPr bwMode="auto">
          <a:xfrm>
            <a:off x="931863" y="1358900"/>
            <a:ext cx="7662862" cy="5038725"/>
          </a:xfrm>
          <a:prstGeom prst="rect">
            <a:avLst/>
          </a:prstGeom>
          <a:noFill/>
          <a:ln>
            <a:noFill/>
          </a:ln>
        </p:spPr>
        <p:txBody>
          <a:bodyPr/>
          <a:lstStyle>
            <a:lvl1pPr marL="446088" indent="-446088">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buFont typeface="Symbol" panose="05050102010706020507" pitchFamily="18" charset="2"/>
              <a:buChar char="¾"/>
              <a:defRPr/>
            </a:pPr>
            <a:r>
              <a:rPr lang="en-US" altLang="zh-CN" sz="1800" b="1" dirty="0"/>
              <a:t>Runnable</a:t>
            </a:r>
            <a:r>
              <a:rPr lang="zh-CN" altLang="en-US" sz="1800" b="1" dirty="0"/>
              <a:t>接口定义如下：</a:t>
            </a:r>
          </a:p>
          <a:p>
            <a:pPr>
              <a:defRPr/>
            </a:pPr>
            <a:r>
              <a:rPr lang="en-US" altLang="zh-CN" sz="1800" b="1" dirty="0"/>
              <a:t>        public interface Runnable {</a:t>
            </a:r>
          </a:p>
          <a:p>
            <a:pPr>
              <a:defRPr/>
            </a:pPr>
            <a:r>
              <a:rPr lang="en-US" altLang="zh-CN" sz="1800" b="1" dirty="0"/>
              <a:t>	         public abstract void run();</a:t>
            </a:r>
          </a:p>
          <a:p>
            <a:pPr>
              <a:defRPr/>
            </a:pPr>
            <a:r>
              <a:rPr lang="en-US" altLang="zh-CN" sz="1800" b="1" dirty="0"/>
              <a:t>        }</a:t>
            </a:r>
          </a:p>
          <a:p>
            <a:pPr>
              <a:buFont typeface="Symbol" panose="05050102010706020507" pitchFamily="18" charset="2"/>
              <a:buChar char="¾"/>
              <a:defRPr/>
            </a:pPr>
            <a:r>
              <a:rPr lang="zh-CN" altLang="en-US" sz="1800" b="1" dirty="0"/>
              <a:t>建立一个线程类，必须要实现这个接口</a:t>
            </a:r>
            <a:r>
              <a:rPr lang="zh-CN" altLang="en-US" sz="1800" dirty="0"/>
              <a:t> </a:t>
            </a:r>
            <a:endParaRPr lang="zh-CN" altLang="en-US" sz="1800" b="1" dirty="0"/>
          </a:p>
          <a:p>
            <a:pPr>
              <a:defRPr/>
            </a:pPr>
            <a:r>
              <a:rPr lang="en-US" altLang="zh-CN" sz="1800" b="1" dirty="0"/>
              <a:t>        public class RunableExample1 </a:t>
            </a:r>
            <a:r>
              <a:rPr lang="en-US" altLang="zh-CN" sz="1800" b="1" dirty="0">
                <a:solidFill>
                  <a:srgbClr val="FF0000"/>
                </a:solidFill>
                <a:highlight>
                  <a:srgbClr val="FFFF00"/>
                </a:highlight>
              </a:rPr>
              <a:t>implements Runnable</a:t>
            </a:r>
            <a:r>
              <a:rPr lang="en-US" altLang="zh-CN" sz="1800" b="1" dirty="0">
                <a:highlight>
                  <a:srgbClr val="FFFF00"/>
                </a:highlight>
              </a:rPr>
              <a:t> </a:t>
            </a:r>
            <a:r>
              <a:rPr lang="en-US" altLang="zh-CN" sz="1800" b="1" dirty="0"/>
              <a:t>{</a:t>
            </a:r>
          </a:p>
          <a:p>
            <a:pPr>
              <a:defRPr/>
            </a:pPr>
            <a:r>
              <a:rPr lang="en-US" altLang="zh-CN" sz="1800" b="1" dirty="0"/>
              <a:t>	          //</a:t>
            </a:r>
            <a:r>
              <a:rPr lang="zh-CN" altLang="en-US" sz="1800" b="1" dirty="0"/>
              <a:t>实现了接口的</a:t>
            </a:r>
            <a:r>
              <a:rPr lang="en-US" altLang="zh-CN" sz="1800" b="1" dirty="0"/>
              <a:t>run</a:t>
            </a:r>
            <a:r>
              <a:rPr lang="zh-CN" altLang="en-US" sz="1800" b="1" dirty="0"/>
              <a:t>方法</a:t>
            </a:r>
          </a:p>
          <a:p>
            <a:pPr>
              <a:defRPr/>
            </a:pPr>
            <a:r>
              <a:rPr lang="zh-CN" altLang="en-US" sz="1800" b="1" dirty="0"/>
              <a:t>	          </a:t>
            </a:r>
            <a:r>
              <a:rPr lang="en-US" altLang="zh-CN" sz="1800" b="1" dirty="0"/>
              <a:t>public void run() { </a:t>
            </a:r>
          </a:p>
          <a:p>
            <a:pPr>
              <a:defRPr/>
            </a:pPr>
            <a:r>
              <a:rPr lang="en-US" altLang="zh-CN" sz="1800" b="1" dirty="0"/>
              <a:t>		               </a:t>
            </a:r>
            <a:r>
              <a:rPr lang="en-US" altLang="zh-CN" sz="1800" b="1" dirty="0" err="1"/>
              <a:t>System.out.println</a:t>
            </a:r>
            <a:r>
              <a:rPr lang="en-US" altLang="zh-CN" sz="1800" b="1" dirty="0"/>
              <a:t>("</a:t>
            </a:r>
            <a:r>
              <a:rPr lang="zh-CN" altLang="en-US" sz="1800" b="1" dirty="0"/>
              <a:t>线程在运行</a:t>
            </a:r>
            <a:r>
              <a:rPr lang="en-US" altLang="zh-CN" sz="1800" b="1" dirty="0"/>
              <a:t>");</a:t>
            </a:r>
          </a:p>
          <a:p>
            <a:pPr>
              <a:defRPr/>
            </a:pPr>
            <a:r>
              <a:rPr lang="en-US" altLang="zh-CN" sz="1800" b="1" dirty="0"/>
              <a:t>	          }</a:t>
            </a:r>
          </a:p>
          <a:p>
            <a:pPr>
              <a:defRPr/>
            </a:pPr>
            <a:r>
              <a:rPr lang="en-US" altLang="zh-CN" sz="1800" b="1" dirty="0"/>
              <a:t>         }</a:t>
            </a:r>
          </a:p>
          <a:p>
            <a:pPr>
              <a:buFont typeface="Symbol" panose="05050102010706020507" pitchFamily="18" charset="2"/>
              <a:buChar char="¾"/>
              <a:defRPr/>
            </a:pPr>
            <a:r>
              <a:rPr lang="zh-CN" altLang="en-US" sz="1800" b="1" dirty="0"/>
              <a:t>创建并运行线程</a:t>
            </a:r>
          </a:p>
          <a:p>
            <a:pPr>
              <a:defRPr/>
            </a:pPr>
            <a:r>
              <a:rPr lang="en-US" altLang="zh-CN" sz="1800" b="1" dirty="0">
                <a:solidFill>
                  <a:srgbClr val="FF0000"/>
                </a:solidFill>
              </a:rPr>
              <a:t>        </a:t>
            </a:r>
            <a:r>
              <a:rPr lang="en-US" altLang="zh-CN" sz="1800" b="1" dirty="0">
                <a:solidFill>
                  <a:srgbClr val="FF0000"/>
                </a:solidFill>
                <a:highlight>
                  <a:srgbClr val="FFFF00"/>
                </a:highlight>
              </a:rPr>
              <a:t>RunableExample1 r = new RunableExample1();</a:t>
            </a:r>
          </a:p>
          <a:p>
            <a:pPr>
              <a:defRPr/>
            </a:pPr>
            <a:r>
              <a:rPr lang="en-US" altLang="zh-CN" sz="1800" b="1" dirty="0">
                <a:solidFill>
                  <a:srgbClr val="FF0000"/>
                </a:solidFill>
              </a:rPr>
              <a:t>        </a:t>
            </a:r>
            <a:r>
              <a:rPr lang="en-US" altLang="zh-CN" sz="1800" b="1" dirty="0">
                <a:solidFill>
                  <a:srgbClr val="FF0000"/>
                </a:solidFill>
                <a:highlight>
                  <a:srgbClr val="FFFF00"/>
                </a:highlight>
              </a:rPr>
              <a:t>Thread t = new Thread(r);</a:t>
            </a:r>
            <a:r>
              <a:rPr lang="en-US" altLang="zh-CN" sz="1800" b="1" dirty="0">
                <a:highlight>
                  <a:srgbClr val="FFFF00"/>
                </a:highlight>
              </a:rPr>
              <a:t> </a:t>
            </a:r>
            <a:r>
              <a:rPr lang="en-US" altLang="zh-CN" sz="1800" b="1" dirty="0"/>
              <a:t>//</a:t>
            </a:r>
            <a:r>
              <a:rPr lang="zh-CN" altLang="en-US" sz="1800" b="1" dirty="0"/>
              <a:t>通过</a:t>
            </a:r>
            <a:r>
              <a:rPr lang="en-US" altLang="zh-CN" sz="1800" b="1" dirty="0"/>
              <a:t>Runnable</a:t>
            </a:r>
            <a:r>
              <a:rPr lang="zh-CN" altLang="en-US" sz="1800" b="1" dirty="0"/>
              <a:t>的实例来创建一个线程对象</a:t>
            </a:r>
          </a:p>
          <a:p>
            <a:pPr>
              <a:defRPr/>
            </a:pPr>
            <a:r>
              <a:rPr lang="en-US" altLang="zh-CN" sz="1800" b="1" dirty="0">
                <a:solidFill>
                  <a:srgbClr val="FF0000"/>
                </a:solidFill>
              </a:rPr>
              <a:t>        </a:t>
            </a:r>
            <a:r>
              <a:rPr lang="en-US" altLang="zh-CN" sz="1800" b="1" dirty="0" err="1">
                <a:solidFill>
                  <a:srgbClr val="FF0000"/>
                </a:solidFill>
                <a:highlight>
                  <a:srgbClr val="FFFF00"/>
                </a:highlight>
              </a:rPr>
              <a:t>t.start</a:t>
            </a:r>
            <a:r>
              <a:rPr lang="en-US" altLang="zh-CN" sz="1800" b="1" dirty="0">
                <a:solidFill>
                  <a:srgbClr val="FF0000"/>
                </a:solidFill>
                <a:highlight>
                  <a:srgbClr val="FFFF00"/>
                </a:highlight>
              </a:rPr>
              <a:t>();</a:t>
            </a:r>
            <a:r>
              <a:rPr lang="en-US" altLang="zh-CN" sz="1800" b="1" dirty="0">
                <a:highlight>
                  <a:srgbClr val="FFFF00"/>
                </a:highlight>
              </a:rPr>
              <a:t> </a:t>
            </a:r>
            <a:r>
              <a:rPr lang="en-US" altLang="zh-CN" sz="1800" b="1" dirty="0"/>
              <a:t>//</a:t>
            </a:r>
            <a:r>
              <a:rPr lang="zh-CN" altLang="en-US" sz="1800" b="1" dirty="0"/>
              <a:t>运行创建的线程</a:t>
            </a:r>
          </a:p>
        </p:txBody>
      </p:sp>
      <p:sp>
        <p:nvSpPr>
          <p:cNvPr id="22532" name="Text Box 5">
            <a:extLst>
              <a:ext uri="{FF2B5EF4-FFF2-40B4-BE49-F238E27FC236}">
                <a16:creationId xmlns:a16="http://schemas.microsoft.com/office/drawing/2014/main" id="{4CDE5BA6-23C5-457F-8876-4AEF106605C1}"/>
              </a:ext>
            </a:extLst>
          </p:cNvPr>
          <p:cNvSpPr txBox="1">
            <a:spLocks noChangeArrowheads="1"/>
          </p:cNvSpPr>
          <p:nvPr/>
        </p:nvSpPr>
        <p:spPr bwMode="auto">
          <a:xfrm>
            <a:off x="352425" y="79692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  实现</a:t>
            </a:r>
            <a:r>
              <a:rPr lang="en-US" altLang="zh-CN" sz="2800">
                <a:ea typeface="黑体" panose="02010609060101010101" pitchFamily="49" charset="-122"/>
              </a:rPr>
              <a:t>Runable</a:t>
            </a:r>
            <a:r>
              <a:rPr lang="zh-CN" altLang="en-US" sz="2800">
                <a:ea typeface="黑体" panose="02010609060101010101" pitchFamily="49" charset="-122"/>
              </a:rPr>
              <a:t>接口 </a:t>
            </a:r>
            <a:endParaRPr lang="en-US" altLang="zh-CN" sz="280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10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101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101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101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1011">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1011">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011">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1011">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1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A33F216-335B-43F5-9175-785DE5C0FA58}"/>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 </a:t>
            </a:r>
          </a:p>
        </p:txBody>
      </p:sp>
      <p:sp>
        <p:nvSpPr>
          <p:cNvPr id="23555" name="Text Box 4">
            <a:extLst>
              <a:ext uri="{FF2B5EF4-FFF2-40B4-BE49-F238E27FC236}">
                <a16:creationId xmlns:a16="http://schemas.microsoft.com/office/drawing/2014/main" id="{B861FC2A-90FD-4B38-9BD0-B0A5FF7E13D5}"/>
              </a:ext>
            </a:extLst>
          </p:cNvPr>
          <p:cNvSpPr txBox="1">
            <a:spLocks noChangeArrowheads="1"/>
          </p:cNvSpPr>
          <p:nvPr/>
        </p:nvSpPr>
        <p:spPr bwMode="auto">
          <a:xfrm>
            <a:off x="243681" y="1533525"/>
            <a:ext cx="8656637" cy="3877985"/>
          </a:xfrm>
          <a:prstGeom prst="rect">
            <a:avLst/>
          </a:prstGeom>
          <a:solidFill>
            <a:srgbClr val="FFFFD2"/>
          </a:solidFill>
          <a:ln>
            <a:noFill/>
          </a:ln>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defRPr/>
            </a:pPr>
            <a:r>
              <a:rPr lang="en-US" altLang="zh-CN" dirty="0"/>
              <a:t>class RunnableExample1 </a:t>
            </a:r>
            <a:r>
              <a:rPr lang="en-US" altLang="zh-CN" b="1" dirty="0">
                <a:solidFill>
                  <a:srgbClr val="FF0000"/>
                </a:solidFill>
              </a:rPr>
              <a:t>implements Runnable</a:t>
            </a:r>
            <a:r>
              <a:rPr lang="en-US" altLang="zh-CN" dirty="0"/>
              <a:t>{ </a:t>
            </a:r>
          </a:p>
          <a:p>
            <a:pPr eaLnBrk="1" hangingPunct="1">
              <a:spcBef>
                <a:spcPct val="0"/>
              </a:spcBef>
              <a:defRPr/>
            </a:pPr>
            <a:r>
              <a:rPr lang="en-US" altLang="zh-CN" dirty="0"/>
              <a:t>	private int ticket=10; </a:t>
            </a:r>
          </a:p>
          <a:p>
            <a:pPr eaLnBrk="1" hangingPunct="1">
              <a:spcBef>
                <a:spcPct val="0"/>
              </a:spcBef>
              <a:defRPr/>
            </a:pPr>
            <a:r>
              <a:rPr lang="en-US" altLang="zh-CN" dirty="0"/>
              <a:t>	public void run(){ </a:t>
            </a:r>
          </a:p>
          <a:p>
            <a:pPr eaLnBrk="1" hangingPunct="1">
              <a:spcBef>
                <a:spcPct val="0"/>
              </a:spcBef>
              <a:defRPr/>
            </a:pPr>
            <a:r>
              <a:rPr lang="en-US" altLang="zh-CN" dirty="0"/>
              <a:t>	      while(</a:t>
            </a:r>
            <a:r>
              <a:rPr lang="en-US" altLang="zh-CN" dirty="0" err="1"/>
              <a:t>this.ticket</a:t>
            </a:r>
            <a:r>
              <a:rPr lang="en-US" altLang="zh-CN" dirty="0"/>
              <a:t>&gt;=0) {//</a:t>
            </a:r>
            <a:r>
              <a:rPr lang="zh-CN" altLang="en-US" dirty="0"/>
              <a:t>持续卖票，一直到剩余票数为</a:t>
            </a:r>
            <a:r>
              <a:rPr lang="en-US" altLang="zh-CN" dirty="0"/>
              <a:t>0</a:t>
            </a:r>
            <a:r>
              <a:rPr lang="zh-CN" altLang="en-US" dirty="0"/>
              <a:t>；	</a:t>
            </a:r>
            <a:r>
              <a:rPr lang="en-US" altLang="zh-CN" dirty="0"/>
              <a:t>                 </a:t>
            </a:r>
            <a:r>
              <a:rPr lang="en-US" altLang="zh-CN" dirty="0" err="1"/>
              <a:t>System.out.println</a:t>
            </a:r>
            <a:r>
              <a:rPr lang="en-US" altLang="zh-CN" dirty="0"/>
              <a:t>(</a:t>
            </a:r>
            <a:r>
              <a:rPr lang="en-US" altLang="zh-CN" b="1" dirty="0" err="1">
                <a:solidFill>
                  <a:srgbClr val="FF0000"/>
                </a:solidFill>
                <a:highlight>
                  <a:srgbClr val="FFFF00"/>
                </a:highlight>
              </a:rPr>
              <a:t>Thread.currentThread</a:t>
            </a:r>
            <a:r>
              <a:rPr lang="en-US" altLang="zh-CN" b="1" dirty="0">
                <a:solidFill>
                  <a:srgbClr val="FF0000"/>
                </a:solidFill>
                <a:highlight>
                  <a:srgbClr val="FFFF00"/>
                </a:highlight>
              </a:rPr>
              <a:t>()</a:t>
            </a:r>
            <a:r>
              <a:rPr lang="en-US" altLang="zh-CN" b="1" dirty="0">
                <a:solidFill>
                  <a:srgbClr val="FF0000"/>
                </a:solidFill>
              </a:rPr>
              <a:t>.</a:t>
            </a:r>
            <a:r>
              <a:rPr lang="en-US" altLang="zh-CN" dirty="0" err="1"/>
              <a:t>getName</a:t>
            </a:r>
            <a:r>
              <a:rPr lang="en-US" altLang="zh-CN" dirty="0"/>
              <a:t>()+</a:t>
            </a:r>
          </a:p>
          <a:p>
            <a:pPr eaLnBrk="1" hangingPunct="1">
              <a:spcBef>
                <a:spcPct val="0"/>
              </a:spcBef>
              <a:defRPr/>
            </a:pPr>
            <a:r>
              <a:rPr lang="en-US" altLang="zh-CN" dirty="0"/>
              <a:t>                                                               "</a:t>
            </a:r>
            <a:r>
              <a:rPr lang="zh-CN" altLang="en-US" dirty="0"/>
              <a:t>卖票</a:t>
            </a:r>
            <a:r>
              <a:rPr lang="en-US" altLang="zh-CN" dirty="0"/>
              <a:t>--&gt;"+(</a:t>
            </a:r>
            <a:r>
              <a:rPr lang="en-US" altLang="zh-CN" dirty="0" err="1"/>
              <a:t>this.ticket</a:t>
            </a:r>
            <a:r>
              <a:rPr lang="en-US" altLang="zh-CN" dirty="0"/>
              <a:t>--));</a:t>
            </a:r>
          </a:p>
          <a:p>
            <a:pPr eaLnBrk="1" hangingPunct="1">
              <a:spcBef>
                <a:spcPct val="0"/>
              </a:spcBef>
              <a:defRPr/>
            </a:pPr>
            <a:r>
              <a:rPr lang="en-US" altLang="zh-CN" dirty="0"/>
              <a:t>	      }</a:t>
            </a:r>
          </a:p>
          <a:p>
            <a:pPr eaLnBrk="1" hangingPunct="1">
              <a:spcBef>
                <a:spcPct val="0"/>
              </a:spcBef>
              <a:defRPr/>
            </a:pPr>
            <a:r>
              <a:rPr lang="en-US" altLang="zh-CN" dirty="0"/>
              <a:t>	} </a:t>
            </a:r>
          </a:p>
          <a:p>
            <a:pPr eaLnBrk="1" hangingPunct="1">
              <a:spcBef>
                <a:spcPct val="50000"/>
              </a:spcBef>
              <a:defRPr/>
            </a:pPr>
            <a:endParaRPr lang="zh-CN" altLang="en-US" sz="2000" dirty="0"/>
          </a:p>
        </p:txBody>
      </p:sp>
      <p:sp>
        <p:nvSpPr>
          <p:cNvPr id="23556" name="Text Box 5">
            <a:extLst>
              <a:ext uri="{FF2B5EF4-FFF2-40B4-BE49-F238E27FC236}">
                <a16:creationId xmlns:a16="http://schemas.microsoft.com/office/drawing/2014/main" id="{B104A7AD-8A75-48E6-A387-C4DCF8B0D659}"/>
              </a:ext>
            </a:extLst>
          </p:cNvPr>
          <p:cNvSpPr txBox="1">
            <a:spLocks noChangeArrowheads="1"/>
          </p:cNvSpPr>
          <p:nvPr/>
        </p:nvSpPr>
        <p:spPr bwMode="auto">
          <a:xfrm>
            <a:off x="352425" y="79692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  实现</a:t>
            </a:r>
            <a:r>
              <a:rPr lang="en-US" altLang="zh-CN" sz="2800">
                <a:ea typeface="黑体" panose="02010609060101010101" pitchFamily="49" charset="-122"/>
              </a:rPr>
              <a:t>Runable</a:t>
            </a:r>
            <a:r>
              <a:rPr lang="zh-CN" altLang="en-US" sz="2800">
                <a:ea typeface="黑体" panose="02010609060101010101" pitchFamily="49" charset="-122"/>
              </a:rPr>
              <a:t>接口 </a:t>
            </a:r>
            <a:endParaRPr lang="en-US" altLang="zh-CN" sz="2800">
              <a:ea typeface="黑体" panose="020106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241C8C-46AD-413B-95D9-CB14E4D1BF44}"/>
              </a:ext>
            </a:extLst>
          </p:cNvPr>
          <p:cNvSpPr>
            <a:spLocks noGrp="1" noChangeArrowheads="1"/>
          </p:cNvSpPr>
          <p:nvPr>
            <p:ph type="title"/>
          </p:nvPr>
        </p:nvSpPr>
        <p:spPr>
          <a:xfrm>
            <a:off x="912813" y="122238"/>
            <a:ext cx="2609850" cy="457200"/>
          </a:xfrm>
        </p:spPr>
        <p:txBody>
          <a:bodyPr/>
          <a:lstStyle/>
          <a:p>
            <a:pPr>
              <a:defRPr/>
            </a:pPr>
            <a:r>
              <a:rPr lang="zh-CN" altLang="en-US"/>
              <a:t>前言</a:t>
            </a:r>
          </a:p>
        </p:txBody>
      </p:sp>
      <p:sp>
        <p:nvSpPr>
          <p:cNvPr id="3106" name="Text Box 34">
            <a:extLst>
              <a:ext uri="{FF2B5EF4-FFF2-40B4-BE49-F238E27FC236}">
                <a16:creationId xmlns:a16="http://schemas.microsoft.com/office/drawing/2014/main" id="{7AB0A426-D02A-49B6-99E5-4D98010E06F1}"/>
              </a:ext>
            </a:extLst>
          </p:cNvPr>
          <p:cNvSpPr txBox="1">
            <a:spLocks noChangeArrowheads="1"/>
          </p:cNvSpPr>
          <p:nvPr/>
        </p:nvSpPr>
        <p:spPr bwMode="auto">
          <a:xfrm>
            <a:off x="798513" y="4052888"/>
            <a:ext cx="7543800" cy="1373187"/>
          </a:xfrm>
          <a:prstGeom prst="rect">
            <a:avLst/>
          </a:prstGeom>
          <a:noFill/>
          <a:ln>
            <a:noFill/>
          </a:ln>
          <a:effectLst/>
        </p:spPr>
        <p:txBody>
          <a:bodyPr>
            <a:spAutoFit/>
          </a:bodyPr>
          <a:lstStyle/>
          <a:p>
            <a:pPr>
              <a:buClr>
                <a:srgbClr val="00FF00"/>
              </a:buClr>
              <a:buFont typeface="Wingdings" pitchFamily="2" charset="2"/>
              <a:buNone/>
              <a:defRPr/>
            </a:pPr>
            <a:r>
              <a:rPr lang="zh-CN" altLang="en-US" sz="2800" b="1">
                <a:effectLst>
                  <a:outerShdw blurRad="38100" dist="38100" dir="2700000" algn="tl">
                    <a:srgbClr val="C0C0C0"/>
                  </a:outerShdw>
                </a:effectLst>
                <a:ea typeface="黑体" pitchFamily="49" charset="-122"/>
              </a:rPr>
              <a:t>本章的目的</a:t>
            </a:r>
            <a:r>
              <a:rPr lang="zh-CN" altLang="en-US" sz="2800">
                <a:ea typeface="黑体" pitchFamily="49" charset="-122"/>
              </a:rPr>
              <a:t>：本章在介绍什么是多线程，创建多线程的两种方法，线程同步与互斥，后台线程。 </a:t>
            </a:r>
          </a:p>
        </p:txBody>
      </p:sp>
      <p:sp>
        <p:nvSpPr>
          <p:cNvPr id="3107" name="Text Box 35">
            <a:extLst>
              <a:ext uri="{FF2B5EF4-FFF2-40B4-BE49-F238E27FC236}">
                <a16:creationId xmlns:a16="http://schemas.microsoft.com/office/drawing/2014/main" id="{A3BAC0B6-5EB1-4CA7-AD3A-C06C3A4D8EFE}"/>
              </a:ext>
            </a:extLst>
          </p:cNvPr>
          <p:cNvSpPr txBox="1">
            <a:spLocks noChangeArrowheads="1"/>
          </p:cNvSpPr>
          <p:nvPr/>
        </p:nvSpPr>
        <p:spPr bwMode="auto">
          <a:xfrm>
            <a:off x="890588" y="1116013"/>
            <a:ext cx="7543800" cy="2227262"/>
          </a:xfrm>
          <a:prstGeom prst="rect">
            <a:avLst/>
          </a:prstGeom>
          <a:noFill/>
          <a:ln>
            <a:noFill/>
          </a:ln>
          <a:effectLst/>
        </p:spPr>
        <p:txBody>
          <a:bodyPr>
            <a:spAutoFit/>
          </a:bodyPr>
          <a:lstStyle/>
          <a:p>
            <a:pPr>
              <a:buClr>
                <a:srgbClr val="00FF00"/>
              </a:buClr>
              <a:buFont typeface="Wingdings" pitchFamily="2" charset="2"/>
              <a:buNone/>
              <a:defRPr/>
            </a:pPr>
            <a:r>
              <a:rPr lang="zh-CN" altLang="en-US" sz="2800" b="1">
                <a:effectLst>
                  <a:outerShdw blurRad="38100" dist="38100" dir="2700000" algn="tl">
                    <a:srgbClr val="C0C0C0"/>
                  </a:outerShdw>
                </a:effectLst>
                <a:ea typeface="黑体" pitchFamily="49" charset="-122"/>
              </a:rPr>
              <a:t>回顾关键词</a:t>
            </a:r>
            <a:r>
              <a:rPr lang="zh-CN" altLang="en-US" sz="2800">
                <a:ea typeface="黑体" pitchFamily="49" charset="-122"/>
              </a:rPr>
              <a:t>：</a:t>
            </a:r>
            <a:r>
              <a:rPr lang="en-US" altLang="zh-CN" sz="2800">
                <a:ea typeface="黑体" pitchFamily="49" charset="-122"/>
              </a:rPr>
              <a:t>AWT</a:t>
            </a:r>
            <a:r>
              <a:rPr lang="zh-CN" altLang="en-US" sz="2800">
                <a:ea typeface="黑体" pitchFamily="49" charset="-122"/>
              </a:rPr>
              <a:t>与</a:t>
            </a:r>
            <a:r>
              <a:rPr lang="en-US" altLang="zh-CN" sz="2800">
                <a:ea typeface="黑体" pitchFamily="49" charset="-122"/>
              </a:rPr>
              <a:t>Swing</a:t>
            </a:r>
            <a:r>
              <a:rPr lang="zh-CN" altLang="en-US" sz="2800">
                <a:ea typeface="黑体" pitchFamily="49" charset="-122"/>
              </a:rPr>
              <a:t>、容器</a:t>
            </a:r>
            <a:r>
              <a:rPr lang="en-US" altLang="zh-CN" sz="2800">
                <a:ea typeface="黑体" pitchFamily="49" charset="-122"/>
              </a:rPr>
              <a:t>(JFrame\JPanel\JScrollPane\JSplitPane)</a:t>
            </a:r>
            <a:r>
              <a:rPr lang="zh-CN" altLang="en-US" sz="2800">
                <a:ea typeface="黑体" pitchFamily="49" charset="-122"/>
              </a:rPr>
              <a:t>、</a:t>
            </a:r>
            <a:r>
              <a:rPr lang="en-US" altLang="zh-CN" sz="2800">
                <a:ea typeface="黑体" pitchFamily="49" charset="-122"/>
              </a:rPr>
              <a:t>JMenuBar</a:t>
            </a:r>
            <a:r>
              <a:rPr lang="zh-CN" altLang="en-US" sz="2800">
                <a:ea typeface="黑体" pitchFamily="49" charset="-122"/>
              </a:rPr>
              <a:t>、</a:t>
            </a:r>
            <a:r>
              <a:rPr lang="en-US" altLang="zh-CN" sz="2800">
                <a:ea typeface="黑体" pitchFamily="49" charset="-122"/>
              </a:rPr>
              <a:t>JMenu</a:t>
            </a:r>
            <a:r>
              <a:rPr lang="zh-CN" altLang="en-US" sz="2800">
                <a:ea typeface="黑体" pitchFamily="49" charset="-122"/>
              </a:rPr>
              <a:t>、</a:t>
            </a:r>
            <a:r>
              <a:rPr lang="en-US" altLang="zh-CN" sz="2800">
                <a:ea typeface="黑体" pitchFamily="49" charset="-122"/>
              </a:rPr>
              <a:t>JMenuItem</a:t>
            </a:r>
            <a:r>
              <a:rPr lang="zh-CN" altLang="en-US" sz="2800">
                <a:ea typeface="黑体" pitchFamily="49" charset="-122"/>
              </a:rPr>
              <a:t>、</a:t>
            </a:r>
            <a:r>
              <a:rPr lang="en-US" altLang="zh-CN" sz="2800">
                <a:ea typeface="黑体" pitchFamily="49" charset="-122"/>
              </a:rPr>
              <a:t>JToolBar</a:t>
            </a:r>
            <a:r>
              <a:rPr lang="zh-CN" altLang="en-US" sz="2800">
                <a:ea typeface="黑体" pitchFamily="49" charset="-122"/>
              </a:rPr>
              <a:t>、基本组件、</a:t>
            </a:r>
            <a:r>
              <a:rPr lang="en-US" altLang="zh-CN" sz="2800">
                <a:ea typeface="黑体" pitchFamily="49" charset="-122"/>
              </a:rPr>
              <a:t>6</a:t>
            </a:r>
            <a:r>
              <a:rPr lang="zh-CN" altLang="en-US" sz="2800">
                <a:ea typeface="黑体" pitchFamily="49" charset="-122"/>
              </a:rPr>
              <a:t>种布局管理器、事件处理模型、鼠标事件、键盘事件</a:t>
            </a:r>
            <a:endParaRPr lang="en-US" altLang="zh-CN" sz="280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B394772-276A-4F4A-B0E5-A564C4DB279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 </a:t>
            </a:r>
          </a:p>
        </p:txBody>
      </p:sp>
      <p:sp>
        <p:nvSpPr>
          <p:cNvPr id="24579" name="Rectangle 3">
            <a:extLst>
              <a:ext uri="{FF2B5EF4-FFF2-40B4-BE49-F238E27FC236}">
                <a16:creationId xmlns:a16="http://schemas.microsoft.com/office/drawing/2014/main" id="{65008A67-92B7-414B-BFC7-EBC5B90EE637}"/>
              </a:ext>
            </a:extLst>
          </p:cNvPr>
          <p:cNvSpPr>
            <a:spLocks noChangeArrowheads="1"/>
          </p:cNvSpPr>
          <p:nvPr/>
        </p:nvSpPr>
        <p:spPr bwMode="auto">
          <a:xfrm>
            <a:off x="166688" y="857250"/>
            <a:ext cx="8689975" cy="5467350"/>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nSpc>
                <a:spcPct val="90000"/>
              </a:lnSpc>
            </a:pPr>
            <a:r>
              <a:rPr lang="en-US" altLang="zh-CN" sz="2000"/>
              <a:t>	//</a:t>
            </a:r>
            <a:r>
              <a:rPr lang="zh-CN" altLang="en-US" sz="2000"/>
              <a:t>建立三个售票窗口的线程类来模拟窗口售票</a:t>
            </a:r>
          </a:p>
          <a:p>
            <a:pPr>
              <a:lnSpc>
                <a:spcPct val="90000"/>
              </a:lnSpc>
            </a:pPr>
            <a:r>
              <a:rPr lang="zh-CN" altLang="en-US" sz="2000"/>
              <a:t>	</a:t>
            </a:r>
            <a:r>
              <a:rPr lang="en-US" altLang="zh-CN" sz="2000"/>
              <a:t> public static void main(String args[]) { </a:t>
            </a:r>
          </a:p>
          <a:p>
            <a:pPr>
              <a:lnSpc>
                <a:spcPct val="90000"/>
              </a:lnSpc>
            </a:pPr>
            <a:r>
              <a:rPr lang="en-US" altLang="zh-CN" sz="2000"/>
              <a:t>		</a:t>
            </a:r>
            <a:r>
              <a:rPr lang="en-US" altLang="zh-CN" sz="2000" b="1">
                <a:solidFill>
                  <a:srgbClr val="FF0000"/>
                </a:solidFill>
              </a:rPr>
              <a:t>RunnableExample1 t1= new RunnableExample1 ();</a:t>
            </a:r>
            <a:r>
              <a:rPr lang="en-US" altLang="zh-CN" sz="2000" b="1"/>
              <a:t>//</a:t>
            </a:r>
            <a:r>
              <a:rPr lang="zh-CN" altLang="en-US" sz="2000"/>
              <a:t>创建线程类</a:t>
            </a:r>
          </a:p>
          <a:p>
            <a:pPr>
              <a:lnSpc>
                <a:spcPct val="90000"/>
              </a:lnSpc>
            </a:pPr>
            <a:r>
              <a:rPr lang="zh-CN" altLang="en-US" sz="2000"/>
              <a:t>		</a:t>
            </a:r>
            <a:r>
              <a:rPr lang="en-US" altLang="zh-CN" sz="2000"/>
              <a:t>RunnableExample1 t2= new RunnableExample1 (); </a:t>
            </a:r>
          </a:p>
          <a:p>
            <a:pPr>
              <a:lnSpc>
                <a:spcPct val="90000"/>
              </a:lnSpc>
            </a:pPr>
            <a:r>
              <a:rPr lang="en-US" altLang="zh-CN" sz="2000"/>
              <a:t>		RunnableExample1 t3= new RunnableExample1 (); </a:t>
            </a:r>
          </a:p>
          <a:p>
            <a:pPr>
              <a:lnSpc>
                <a:spcPct val="90000"/>
              </a:lnSpc>
            </a:pPr>
            <a:r>
              <a:rPr lang="en-US" altLang="zh-CN" sz="2000"/>
              <a:t>		</a:t>
            </a:r>
            <a:r>
              <a:rPr lang="en-US" altLang="zh-CN" sz="2000" b="1">
                <a:solidFill>
                  <a:srgbClr val="FF0000"/>
                </a:solidFill>
              </a:rPr>
              <a:t>Thread t1s = new Thread(t1); </a:t>
            </a:r>
            <a:r>
              <a:rPr lang="en-US" altLang="zh-CN" sz="2000"/>
              <a:t>//</a:t>
            </a:r>
            <a:r>
              <a:rPr lang="zh-CN" altLang="en-US" sz="2000"/>
              <a:t>创建线程</a:t>
            </a:r>
          </a:p>
          <a:p>
            <a:pPr>
              <a:lnSpc>
                <a:spcPct val="90000"/>
              </a:lnSpc>
            </a:pPr>
            <a:r>
              <a:rPr lang="zh-CN" altLang="en-US" sz="2000"/>
              <a:t>		</a:t>
            </a:r>
            <a:r>
              <a:rPr lang="en-US" altLang="zh-CN" sz="2000"/>
              <a:t>Thread t2s = new Thread(t2); </a:t>
            </a:r>
          </a:p>
          <a:p>
            <a:pPr>
              <a:lnSpc>
                <a:spcPct val="90000"/>
              </a:lnSpc>
            </a:pPr>
            <a:r>
              <a:rPr lang="en-US" altLang="zh-CN" sz="2000"/>
              <a:t>		Thread t3s = new Thread(t3); </a:t>
            </a:r>
          </a:p>
          <a:p>
            <a:pPr>
              <a:lnSpc>
                <a:spcPct val="90000"/>
              </a:lnSpc>
            </a:pPr>
            <a:r>
              <a:rPr lang="en-US" altLang="zh-CN" sz="2000"/>
              <a:t>		t1s.setName("</a:t>
            </a:r>
            <a:r>
              <a:rPr lang="zh-CN" altLang="en-US" sz="2000"/>
              <a:t>窗口</a:t>
            </a:r>
            <a:r>
              <a:rPr lang="en-US" altLang="zh-CN" sz="2000"/>
              <a:t>1"); //</a:t>
            </a:r>
            <a:r>
              <a:rPr lang="zh-CN" altLang="en-US" sz="2000"/>
              <a:t>给线程命名</a:t>
            </a:r>
          </a:p>
          <a:p>
            <a:pPr>
              <a:lnSpc>
                <a:spcPct val="90000"/>
              </a:lnSpc>
            </a:pPr>
            <a:r>
              <a:rPr lang="zh-CN" altLang="en-US" sz="2000"/>
              <a:t>		</a:t>
            </a:r>
            <a:r>
              <a:rPr lang="en-US" altLang="zh-CN" sz="2000"/>
              <a:t>t2s.setName("</a:t>
            </a:r>
            <a:r>
              <a:rPr lang="zh-CN" altLang="en-US" sz="2000"/>
              <a:t>窗口</a:t>
            </a:r>
            <a:r>
              <a:rPr lang="en-US" altLang="zh-CN" sz="2000"/>
              <a:t>2");</a:t>
            </a:r>
          </a:p>
          <a:p>
            <a:pPr>
              <a:lnSpc>
                <a:spcPct val="90000"/>
              </a:lnSpc>
            </a:pPr>
            <a:r>
              <a:rPr lang="en-US" altLang="zh-CN" sz="2000"/>
              <a:t>		t3s.setName("</a:t>
            </a:r>
            <a:r>
              <a:rPr lang="zh-CN" altLang="en-US" sz="2000"/>
              <a:t>窗口</a:t>
            </a:r>
            <a:r>
              <a:rPr lang="en-US" altLang="zh-CN" sz="2000"/>
              <a:t>3");</a:t>
            </a:r>
          </a:p>
          <a:p>
            <a:pPr>
              <a:lnSpc>
                <a:spcPct val="90000"/>
              </a:lnSpc>
            </a:pPr>
            <a:r>
              <a:rPr lang="en-US" altLang="zh-CN" sz="2000"/>
              <a:t>		t1s.start();//</a:t>
            </a:r>
            <a:r>
              <a:rPr lang="zh-CN" altLang="en-US" sz="2000"/>
              <a:t>线程运行</a:t>
            </a:r>
          </a:p>
          <a:p>
            <a:pPr>
              <a:lnSpc>
                <a:spcPct val="90000"/>
              </a:lnSpc>
            </a:pPr>
            <a:r>
              <a:rPr lang="zh-CN" altLang="en-US" sz="2000"/>
              <a:t>		</a:t>
            </a:r>
            <a:r>
              <a:rPr lang="en-US" altLang="zh-CN" sz="2000"/>
              <a:t>t2s.start(); </a:t>
            </a:r>
          </a:p>
          <a:p>
            <a:pPr>
              <a:lnSpc>
                <a:spcPct val="90000"/>
              </a:lnSpc>
            </a:pPr>
            <a:r>
              <a:rPr lang="en-US" altLang="zh-CN" sz="2000"/>
              <a:t>		t3s.start(); </a:t>
            </a:r>
          </a:p>
          <a:p>
            <a:pPr>
              <a:lnSpc>
                <a:spcPct val="90000"/>
              </a:lnSpc>
            </a:pPr>
            <a:r>
              <a:rPr lang="en-US" altLang="zh-CN" sz="2000"/>
              <a:t>	} </a:t>
            </a:r>
          </a:p>
          <a:p>
            <a:pPr>
              <a:lnSpc>
                <a:spcPct val="90000"/>
              </a:lnSpc>
            </a:pPr>
            <a:r>
              <a:rPr lang="en-US" altLang="zh-CN" sz="2000"/>
              <a:t>}	</a:t>
            </a:r>
            <a:endParaRPr lang="zh-CN" altLang="en-US" sz="2000"/>
          </a:p>
        </p:txBody>
      </p:sp>
      <p:pic>
        <p:nvPicPr>
          <p:cNvPr id="174084" name="Picture 4">
            <a:extLst>
              <a:ext uri="{FF2B5EF4-FFF2-40B4-BE49-F238E27FC236}">
                <a16:creationId xmlns:a16="http://schemas.microsoft.com/office/drawing/2014/main" id="{0AE6FA9B-2D2A-48A9-B180-95B730FF8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038" y="2495550"/>
            <a:ext cx="2435225" cy="39814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2A8D6FF-92C3-4F34-B4CE-B4E9F4ACBA87}"/>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25603" name="Rectangle 4">
            <a:extLst>
              <a:ext uri="{FF2B5EF4-FFF2-40B4-BE49-F238E27FC236}">
                <a16:creationId xmlns:a16="http://schemas.microsoft.com/office/drawing/2014/main" id="{D17BA10E-B6FA-45CD-BD71-57DD4D3988A1}"/>
              </a:ext>
            </a:extLst>
          </p:cNvPr>
          <p:cNvSpPr>
            <a:spLocks noGrp="1" noChangeArrowheads="1"/>
          </p:cNvSpPr>
          <p:nvPr>
            <p:ph type="body" idx="1"/>
          </p:nvPr>
        </p:nvSpPr>
        <p:spPr>
          <a:xfrm>
            <a:off x="-266700" y="1217613"/>
            <a:ext cx="9705975" cy="4843462"/>
          </a:xfrm>
        </p:spPr>
        <p:txBody>
          <a:bodyPr/>
          <a:lstStyle/>
          <a:p>
            <a:pPr>
              <a:buFont typeface="Symbol" panose="05050102010706020507" pitchFamily="18" charset="2"/>
              <a:buChar char="¾"/>
            </a:pPr>
            <a:r>
              <a:rPr lang="zh-CN" altLang="en-US"/>
              <a:t> 使用</a:t>
            </a:r>
            <a:r>
              <a:rPr lang="en-US" altLang="zh-CN"/>
              <a:t>Runnable</a:t>
            </a:r>
            <a:r>
              <a:rPr lang="zh-CN" altLang="en-US"/>
              <a:t>接口</a:t>
            </a:r>
          </a:p>
          <a:p>
            <a:pPr lvl="1">
              <a:buClr>
                <a:srgbClr val="00FF00"/>
              </a:buClr>
            </a:pPr>
            <a:r>
              <a:rPr lang="zh-CN" altLang="en-US">
                <a:ea typeface="宋体" panose="02010600030101010101" pitchFamily="2" charset="-122"/>
              </a:rPr>
              <a:t>  可以将代码和数据分开，形成清晰的模型</a:t>
            </a:r>
          </a:p>
          <a:p>
            <a:pPr lvl="1">
              <a:buClr>
                <a:srgbClr val="00FF00"/>
              </a:buClr>
            </a:pPr>
            <a:r>
              <a:rPr lang="zh-CN" altLang="en-US">
                <a:ea typeface="宋体" panose="02010600030101010101" pitchFamily="2" charset="-122"/>
              </a:rPr>
              <a:t>	还可以从其他类继承</a:t>
            </a:r>
          </a:p>
          <a:p>
            <a:pPr lvl="1">
              <a:buClr>
                <a:srgbClr val="00FF00"/>
              </a:buClr>
            </a:pPr>
            <a:r>
              <a:rPr lang="zh-CN" altLang="en-US">
                <a:ea typeface="宋体" panose="02010600030101010101" pitchFamily="2" charset="-122"/>
              </a:rPr>
              <a:t>	保持程序风格的一致性</a:t>
            </a:r>
          </a:p>
          <a:p>
            <a:pPr lvl="1">
              <a:buClr>
                <a:srgbClr val="00FF00"/>
              </a:buClr>
            </a:pPr>
            <a:r>
              <a:rPr lang="zh-CN" altLang="en-US">
                <a:ea typeface="宋体" panose="02010600030101010101" pitchFamily="2" charset="-122"/>
              </a:rPr>
              <a:t>  共享一个目标对象，实现多个线程处理同一个资源 </a:t>
            </a:r>
            <a:endParaRPr lang="en-US" altLang="zh-CN">
              <a:ea typeface="宋体" panose="02010600030101010101" pitchFamily="2" charset="-122"/>
            </a:endParaRPr>
          </a:p>
          <a:p>
            <a:endParaRPr lang="zh-CN" altLang="en-US"/>
          </a:p>
          <a:p>
            <a:pPr>
              <a:buFont typeface="Symbol" panose="05050102010706020507" pitchFamily="18" charset="2"/>
              <a:buChar char="¾"/>
            </a:pPr>
            <a:r>
              <a:rPr lang="zh-CN" altLang="en-US"/>
              <a:t> 直接继承</a:t>
            </a:r>
            <a:r>
              <a:rPr lang="en-US" altLang="zh-CN"/>
              <a:t>Thread</a:t>
            </a:r>
            <a:r>
              <a:rPr lang="zh-CN" altLang="en-US"/>
              <a:t>类</a:t>
            </a:r>
          </a:p>
          <a:p>
            <a:pPr lvl="1">
              <a:buClr>
                <a:srgbClr val="00FF00"/>
              </a:buClr>
            </a:pPr>
            <a:r>
              <a:rPr lang="zh-CN" altLang="en-US">
                <a:ea typeface="宋体" panose="02010600030101010101" pitchFamily="2" charset="-122"/>
              </a:rPr>
              <a:t>  不能再从其他类继承</a:t>
            </a:r>
            <a:endParaRPr lang="en-US" altLang="zh-CN">
              <a:ea typeface="宋体" panose="02010600030101010101" pitchFamily="2" charset="-122"/>
            </a:endParaRPr>
          </a:p>
          <a:p>
            <a:pPr lvl="1">
              <a:buClr>
                <a:srgbClr val="00FF00"/>
              </a:buClr>
            </a:pPr>
            <a:r>
              <a:rPr lang="zh-CN" altLang="en-US">
                <a:ea typeface="宋体" panose="02010600030101010101" pitchFamily="2" charset="-122"/>
              </a:rPr>
              <a:t>  编写简单，可以直接操纵线程，无需使用</a:t>
            </a:r>
            <a:r>
              <a:rPr lang="en-US" altLang="zh-CN">
                <a:ea typeface="宋体" panose="02010600030101010101" pitchFamily="2" charset="-122"/>
              </a:rPr>
              <a:t>Thread.currentThread()</a:t>
            </a:r>
          </a:p>
        </p:txBody>
      </p:sp>
      <p:sp>
        <p:nvSpPr>
          <p:cNvPr id="25604" name="Text Box 5">
            <a:extLst>
              <a:ext uri="{FF2B5EF4-FFF2-40B4-BE49-F238E27FC236}">
                <a16:creationId xmlns:a16="http://schemas.microsoft.com/office/drawing/2014/main" id="{CD8C7892-258F-46A2-A5F8-CE4154998168}"/>
              </a:ext>
            </a:extLst>
          </p:cNvPr>
          <p:cNvSpPr txBox="1">
            <a:spLocks noChangeArrowheads="1"/>
          </p:cNvSpPr>
          <p:nvPr/>
        </p:nvSpPr>
        <p:spPr bwMode="auto">
          <a:xfrm>
            <a:off x="352425" y="79692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  两种方法比较 </a:t>
            </a:r>
            <a:endParaRPr lang="en-US" altLang="zh-CN" sz="2800">
              <a:ea typeface="黑体" panose="02010609060101010101"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1B28F-9737-458D-BEDF-A14E1F3A7B32}"/>
              </a:ext>
            </a:extLst>
          </p:cNvPr>
          <p:cNvSpPr>
            <a:spLocks noGrp="1"/>
          </p:cNvSpPr>
          <p:nvPr>
            <p:ph type="title"/>
          </p:nvPr>
        </p:nvSpPr>
        <p:spPr/>
        <p:txBody>
          <a:bodyPr/>
          <a:lstStyle/>
          <a:p>
            <a:pPr>
              <a:defRPr/>
            </a:pPr>
            <a:r>
              <a:rPr lang="zh-CN" altLang="en-US" dirty="0">
                <a:solidFill>
                  <a:srgbClr val="FF0000"/>
                </a:solidFill>
                <a:highlight>
                  <a:srgbClr val="FFFF00"/>
                </a:highlight>
                <a:latin typeface="Consolas" panose="020B0609020204030204" pitchFamily="49" charset="0"/>
              </a:rPr>
              <a:t>匿名内部类创建多线程</a:t>
            </a:r>
          </a:p>
        </p:txBody>
      </p:sp>
      <p:sp>
        <p:nvSpPr>
          <p:cNvPr id="26627" name="内容占位符 2">
            <a:extLst>
              <a:ext uri="{FF2B5EF4-FFF2-40B4-BE49-F238E27FC236}">
                <a16:creationId xmlns:a16="http://schemas.microsoft.com/office/drawing/2014/main" id="{0F650FC6-CDDF-4EA7-9F4A-D9CD87D8C642}"/>
              </a:ext>
            </a:extLst>
          </p:cNvPr>
          <p:cNvSpPr>
            <a:spLocks noGrp="1" noChangeArrowheads="1"/>
          </p:cNvSpPr>
          <p:nvPr>
            <p:ph idx="1"/>
          </p:nvPr>
        </p:nvSpPr>
        <p:spPr>
          <a:xfrm>
            <a:off x="0" y="657225"/>
            <a:ext cx="9115425" cy="4114800"/>
          </a:xfrm>
        </p:spPr>
        <p:txBody>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TestLambda</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b="1" dirty="0">
                <a:solidFill>
                  <a:srgbClr val="7F0055"/>
                </a:solidFill>
                <a:latin typeface="Consolas" panose="020B0609020204030204" pitchFamily="49" charset="0"/>
              </a:rPr>
              <a:t>        </a:t>
            </a:r>
            <a:r>
              <a:rPr lang="en-US" altLang="zh-CN" b="1" dirty="0">
                <a:solidFill>
                  <a:srgbClr val="FF0000"/>
                </a:solidFill>
                <a:latin typeface="Consolas" panose="020B0609020204030204" pitchFamily="49" charset="0"/>
              </a:rPr>
              <a:t>new Thread(){</a:t>
            </a:r>
          </a:p>
          <a:p>
            <a:r>
              <a:rPr lang="en-US" altLang="zh-CN" dirty="0">
                <a:solidFill>
                  <a:srgbClr val="FF0000"/>
                </a:solidFill>
                <a:latin typeface="Consolas" panose="020B0609020204030204" pitchFamily="49" charset="0"/>
              </a:rPr>
              <a:t>            </a:t>
            </a:r>
            <a:r>
              <a:rPr lang="en-US" altLang="zh-CN" b="1" dirty="0">
                <a:solidFill>
                  <a:srgbClr val="FF0000"/>
                </a:solidFill>
                <a:latin typeface="Consolas" panose="020B0609020204030204" pitchFamily="49" charset="0"/>
              </a:rPr>
              <a:t>public void run() {</a:t>
            </a:r>
            <a:r>
              <a:rPr lang="en-US" altLang="zh-CN" dirty="0">
                <a:solidFill>
                  <a:srgbClr val="FF0000"/>
                </a:solidFill>
                <a:latin typeface="Consolas" panose="020B0609020204030204" pitchFamily="49" charset="0"/>
              </a:rPr>
              <a:t> </a:t>
            </a:r>
            <a:r>
              <a:rPr lang="en-US" altLang="zh-CN" dirty="0" err="1">
                <a:solidFill>
                  <a:srgbClr val="FF0000"/>
                </a:solidFill>
                <a:latin typeface="Consolas" panose="020B0609020204030204" pitchFamily="49" charset="0"/>
              </a:rPr>
              <a:t>System.</a:t>
            </a:r>
            <a:r>
              <a:rPr lang="en-US" altLang="zh-CN" b="1" i="1" dirty="0" err="1">
                <a:solidFill>
                  <a:srgbClr val="FF0000"/>
                </a:solidFill>
                <a:latin typeface="Consolas" panose="020B0609020204030204" pitchFamily="49" charset="0"/>
              </a:rPr>
              <a:t>out.println</a:t>
            </a:r>
            <a:r>
              <a:rPr lang="en-US" altLang="zh-CN" b="1" i="1" dirty="0">
                <a:solidFill>
                  <a:srgbClr val="FF0000"/>
                </a:solidFill>
                <a:latin typeface="Consolas" panose="020B0609020204030204" pitchFamily="49" charset="0"/>
              </a:rPr>
              <a:t>(</a:t>
            </a:r>
            <a:r>
              <a:rPr lang="en-US" altLang="zh-CN" b="1" i="1" dirty="0" err="1">
                <a:solidFill>
                  <a:srgbClr val="FF0000"/>
                </a:solidFill>
                <a:latin typeface="Consolas" panose="020B0609020204030204" pitchFamily="49" charset="0"/>
              </a:rPr>
              <a:t>Thread.currentThread</a:t>
            </a:r>
            <a:r>
              <a:rPr lang="en-US" altLang="zh-CN" b="1" i="1" dirty="0">
                <a:solidFill>
                  <a:srgbClr val="FF0000"/>
                </a:solidFill>
                <a:latin typeface="Consolas" panose="020B0609020204030204" pitchFamily="49" charset="0"/>
              </a:rPr>
              <a:t>().</a:t>
            </a:r>
            <a:r>
              <a:rPr lang="en-US" altLang="zh-CN" b="1" i="1" dirty="0" err="1">
                <a:solidFill>
                  <a:srgbClr val="FF0000"/>
                </a:solidFill>
                <a:latin typeface="Consolas" panose="020B0609020204030204" pitchFamily="49" charset="0"/>
              </a:rPr>
              <a:t>getName</a:t>
            </a:r>
            <a:r>
              <a:rPr lang="en-US" altLang="zh-CN" b="1" i="1" dirty="0">
                <a:solidFill>
                  <a:srgbClr val="FF0000"/>
                </a:solidFill>
                <a:latin typeface="Consolas" panose="020B0609020204030204" pitchFamily="49" charset="0"/>
              </a:rPr>
              <a:t>()+"</a:t>
            </a:r>
            <a:r>
              <a:rPr lang="zh-CN" altLang="en-US" b="1" i="1" dirty="0">
                <a:solidFill>
                  <a:srgbClr val="FF0000"/>
                </a:solidFill>
                <a:latin typeface="Consolas" panose="020B0609020204030204" pitchFamily="49" charset="0"/>
              </a:rPr>
              <a:t>创建新线程</a:t>
            </a:r>
            <a:r>
              <a:rPr lang="en-US" altLang="zh-CN" b="1" i="1" dirty="0">
                <a:solidFill>
                  <a:srgbClr val="FF0000"/>
                </a:solidFill>
                <a:latin typeface="Consolas" panose="020B0609020204030204" pitchFamily="49" charset="0"/>
              </a:rPr>
              <a:t>1");</a:t>
            </a:r>
          </a:p>
          <a:p>
            <a:r>
              <a:rPr lang="zh-CN" altLang="en-US" dirty="0">
                <a:solidFill>
                  <a:srgbClr val="FF0000"/>
                </a:solidFill>
                <a:latin typeface="Consolas" panose="020B0609020204030204" pitchFamily="49" charset="0"/>
              </a:rPr>
              <a:t>            </a:t>
            </a:r>
            <a:r>
              <a:rPr lang="en-US" altLang="zh-CN" dirty="0">
                <a:solidFill>
                  <a:srgbClr val="FF0000"/>
                </a:solidFill>
                <a:latin typeface="Consolas" panose="020B0609020204030204" pitchFamily="49" charset="0"/>
              </a:rPr>
              <a:t>}</a:t>
            </a:r>
          </a:p>
          <a:p>
            <a:r>
              <a:rPr lang="en-US" altLang="zh-CN" dirty="0">
                <a:solidFill>
                  <a:srgbClr val="FF0000"/>
                </a:solidFill>
                <a:latin typeface="Consolas" panose="020B0609020204030204" pitchFamily="49" charset="0"/>
              </a:rPr>
              <a:t>        }.start();</a:t>
            </a:r>
          </a:p>
          <a:p>
            <a:r>
              <a:rPr lang="zh-CN" altLang="en-US" sz="1800" dirty="0">
                <a:solidFill>
                  <a:srgbClr val="000000"/>
                </a:solidFill>
                <a:latin typeface="Consolas" panose="020B0609020204030204" pitchFamily="49" charset="0"/>
              </a:rPr>
              <a:t>        </a:t>
            </a:r>
          </a:p>
          <a:p>
            <a:r>
              <a:rPr lang="zh-CN" altLang="en-US" sz="1800" dirty="0">
                <a:solidFill>
                  <a:srgbClr val="000000"/>
                </a:solidFill>
                <a:latin typeface="Consolas" panose="020B0609020204030204" pitchFamily="49" charset="0"/>
              </a:rPr>
              <a:t>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D23E32D7-2167-4D2F-8C07-3F5AB376DA77}"/>
              </a:ext>
            </a:extLst>
          </p:cNvPr>
          <p:cNvSpPr>
            <a:spLocks noGrp="1" noChangeArrowheads="1"/>
          </p:cNvSpPr>
          <p:nvPr>
            <p:ph idx="1"/>
          </p:nvPr>
        </p:nvSpPr>
        <p:spPr>
          <a:xfrm>
            <a:off x="161925" y="247650"/>
            <a:ext cx="9115425" cy="4114800"/>
          </a:xfrm>
        </p:spPr>
        <p:txBody>
          <a:bodyPr/>
          <a:lstStyle/>
          <a:p>
            <a:r>
              <a:rPr lang="zh-CN" altLang="en-US">
                <a:solidFill>
                  <a:srgbClr val="3F7F5F"/>
                </a:solidFill>
                <a:latin typeface="Consolas" panose="020B0609020204030204" pitchFamily="49" charset="0"/>
              </a:rPr>
              <a:t>使用</a:t>
            </a:r>
            <a:r>
              <a:rPr lang="en-US" altLang="zh-CN">
                <a:solidFill>
                  <a:srgbClr val="3F7F5F"/>
                </a:solidFill>
                <a:latin typeface="Consolas" panose="020B0609020204030204" pitchFamily="49" charset="0"/>
              </a:rPr>
              <a:t>Lambda</a:t>
            </a:r>
            <a:r>
              <a:rPr lang="zh-CN" altLang="en-US">
                <a:solidFill>
                  <a:srgbClr val="3F7F5F"/>
                </a:solidFill>
                <a:latin typeface="Consolas" panose="020B0609020204030204" pitchFamily="49" charset="0"/>
              </a:rPr>
              <a:t>表达式，实现多线程</a:t>
            </a:r>
          </a:p>
          <a:p>
            <a:r>
              <a:rPr lang="en-US" altLang="zh-CN">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Thread(()-&gt;{</a:t>
            </a:r>
            <a:r>
              <a:rPr lang="en-US" altLang="zh-CN">
                <a:solidFill>
                  <a:srgbClr val="000000"/>
                </a:solidFill>
                <a:latin typeface="Consolas" panose="020B0609020204030204" pitchFamily="49" charset="0"/>
              </a:rPr>
              <a:t>         System.</a:t>
            </a:r>
            <a:r>
              <a:rPr lang="en-US" altLang="zh-CN" b="1" i="1">
                <a:solidFill>
                  <a:srgbClr val="0000C0"/>
                </a:solidFill>
                <a:latin typeface="Consolas" panose="020B0609020204030204" pitchFamily="49" charset="0"/>
              </a:rPr>
              <a:t>out</a:t>
            </a:r>
            <a:r>
              <a:rPr lang="en-US" altLang="zh-CN" b="1" i="1">
                <a:solidFill>
                  <a:srgbClr val="000000"/>
                </a:solidFill>
                <a:latin typeface="Consolas" panose="020B0609020204030204" pitchFamily="49" charset="0"/>
              </a:rPr>
              <a:t>.println(Thread.currentThread().getName()+</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创建新线程</a:t>
            </a:r>
            <a:r>
              <a:rPr lang="en-US" altLang="zh-CN" b="1" i="1">
                <a:solidFill>
                  <a:srgbClr val="2A00FF"/>
                </a:solidFill>
                <a:latin typeface="Consolas" panose="020B0609020204030204" pitchFamily="49" charset="0"/>
              </a:rPr>
              <a:t>2"</a:t>
            </a:r>
            <a:r>
              <a:rPr lang="en-US" altLang="zh-CN" b="1" i="1">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}).start();</a:t>
            </a:r>
            <a:endParaRPr lang="zh-CN" altLang="en-US">
              <a:latin typeface="Consolas" panose="020B0609020204030204" pitchFamily="49" charset="0"/>
            </a:endParaRPr>
          </a:p>
          <a:p>
            <a:r>
              <a:rPr lang="zh-CN" altLang="en-US">
                <a:solidFill>
                  <a:srgbClr val="000000"/>
                </a:solidFill>
                <a:latin typeface="Consolas" panose="020B0609020204030204" pitchFamily="49" charset="0"/>
              </a:rPr>
              <a:t>        </a:t>
            </a:r>
            <a:r>
              <a:rPr lang="en-US" altLang="zh-CN">
                <a:solidFill>
                  <a:srgbClr val="3F7F5F"/>
                </a:solidFill>
                <a:latin typeface="Consolas" panose="020B0609020204030204" pitchFamily="49" charset="0"/>
              </a:rPr>
              <a:t>//</a:t>
            </a:r>
            <a:r>
              <a:rPr lang="zh-CN" altLang="en-US">
                <a:solidFill>
                  <a:srgbClr val="3F7F5F"/>
                </a:solidFill>
                <a:latin typeface="Consolas" panose="020B0609020204030204" pitchFamily="49" charset="0"/>
              </a:rPr>
              <a:t>优化</a:t>
            </a:r>
            <a:r>
              <a:rPr lang="en-US" altLang="zh-CN">
                <a:solidFill>
                  <a:srgbClr val="3F7F5F"/>
                </a:solidFill>
                <a:latin typeface="Consolas" panose="020B0609020204030204" pitchFamily="49" charset="0"/>
              </a:rPr>
              <a:t>Lambda</a:t>
            </a:r>
          </a:p>
          <a:p>
            <a:r>
              <a:rPr lang="en-US" altLang="zh-CN">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Thread(()-&gt; System.</a:t>
            </a:r>
            <a:r>
              <a:rPr lang="en-US" altLang="zh-CN" b="1" i="1">
                <a:solidFill>
                  <a:srgbClr val="0000C0"/>
                </a:solidFill>
                <a:latin typeface="Consolas" panose="020B0609020204030204" pitchFamily="49" charset="0"/>
              </a:rPr>
              <a:t>out</a:t>
            </a:r>
            <a:r>
              <a:rPr lang="en-US" altLang="zh-CN" b="1" i="1">
                <a:solidFill>
                  <a:srgbClr val="000000"/>
                </a:solidFill>
                <a:latin typeface="Consolas" panose="020B0609020204030204" pitchFamily="49" charset="0"/>
              </a:rPr>
              <a:t>.println(Thread.currentThread().getName()+</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创建新线程</a:t>
            </a:r>
            <a:r>
              <a:rPr lang="en-US" altLang="zh-CN" b="1" i="1">
                <a:solidFill>
                  <a:srgbClr val="2A00FF"/>
                </a:solidFill>
                <a:latin typeface="Consolas" panose="020B0609020204030204" pitchFamily="49" charset="0"/>
              </a:rPr>
              <a:t>3"</a:t>
            </a:r>
            <a:r>
              <a:rPr lang="en-US" altLang="zh-CN" b="1" i="1">
                <a:solidFill>
                  <a:srgbClr val="000000"/>
                </a:solidFill>
                <a:latin typeface="Consolas" panose="020B0609020204030204" pitchFamily="49" charset="0"/>
              </a:rPr>
              <a:t>)).start();</a:t>
            </a:r>
          </a:p>
          <a:p>
            <a:r>
              <a:rPr lang="zh-CN" altLang="en-US">
                <a:solidFill>
                  <a:srgbClr val="000000"/>
                </a:solidFill>
                <a:latin typeface="Consolas" panose="020B0609020204030204" pitchFamily="49" charset="0"/>
              </a:rPr>
              <a:t>    </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a:t>
            </a:r>
            <a:endParaRPr lang="zh-CN" altLang="en-US"/>
          </a:p>
        </p:txBody>
      </p:sp>
      <p:sp>
        <p:nvSpPr>
          <p:cNvPr id="27651" name="文本框 4">
            <a:extLst>
              <a:ext uri="{FF2B5EF4-FFF2-40B4-BE49-F238E27FC236}">
                <a16:creationId xmlns:a16="http://schemas.microsoft.com/office/drawing/2014/main" id="{770B1644-A466-4A9B-86B5-FA787B521165}"/>
              </a:ext>
            </a:extLst>
          </p:cNvPr>
          <p:cNvSpPr txBox="1">
            <a:spLocks noChangeArrowheads="1"/>
          </p:cNvSpPr>
          <p:nvPr/>
        </p:nvSpPr>
        <p:spPr bwMode="auto">
          <a:xfrm>
            <a:off x="28575" y="4794250"/>
            <a:ext cx="91154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pPr>
            <a:r>
              <a:rPr lang="zh-CN" altLang="en-US" sz="2000">
                <a:latin typeface="Consolas" panose="020B0609020204030204" pitchFamily="49" charset="0"/>
              </a:rPr>
              <a:t>（参数列表）</a:t>
            </a:r>
            <a:r>
              <a:rPr lang="en-US" altLang="zh-CN" sz="2000">
                <a:latin typeface="Consolas" panose="020B0609020204030204" pitchFamily="49" charset="0"/>
              </a:rPr>
              <a:t>-&gt;{</a:t>
            </a:r>
            <a:r>
              <a:rPr lang="zh-CN" altLang="en-US" sz="2000">
                <a:latin typeface="Consolas" panose="020B0609020204030204" pitchFamily="49" charset="0"/>
              </a:rPr>
              <a:t>一些重写方法的代码</a:t>
            </a:r>
            <a:r>
              <a:rPr lang="en-US" altLang="zh-CN" sz="2000">
                <a:latin typeface="Consolas" panose="020B0609020204030204" pitchFamily="49" charset="0"/>
              </a:rPr>
              <a:t>}</a:t>
            </a:r>
          </a:p>
          <a:p>
            <a:pPr>
              <a:spcBef>
                <a:spcPct val="0"/>
              </a:spcBef>
            </a:pPr>
            <a:r>
              <a:rPr lang="zh-CN" altLang="en-US" sz="2000">
                <a:latin typeface="Consolas" panose="020B0609020204030204" pitchFamily="49" charset="0"/>
              </a:rPr>
              <a:t>（）：接口中抽象方法的参数列表，没有参数就为空，有参数就写出参数，多个参数用逗号隔开</a:t>
            </a:r>
          </a:p>
          <a:p>
            <a:pPr>
              <a:spcBef>
                <a:spcPct val="0"/>
              </a:spcBef>
            </a:pPr>
            <a:r>
              <a:rPr lang="en-US" altLang="zh-CN" sz="2000">
                <a:latin typeface="Consolas" panose="020B0609020204030204" pitchFamily="49" charset="0"/>
              </a:rPr>
              <a:t>-&gt;:</a:t>
            </a:r>
            <a:r>
              <a:rPr lang="zh-CN" altLang="en-US" sz="2000">
                <a:latin typeface="Consolas" panose="020B0609020204030204" pitchFamily="49" charset="0"/>
              </a:rPr>
              <a:t>把参数传给方法体</a:t>
            </a:r>
          </a:p>
          <a:p>
            <a:pPr>
              <a:spcBef>
                <a:spcPct val="0"/>
              </a:spcBef>
            </a:pPr>
            <a:r>
              <a:rPr lang="en-US" altLang="zh-CN" sz="2000">
                <a:latin typeface="Consolas" panose="020B0609020204030204" pitchFamily="49" charset="0"/>
              </a:rPr>
              <a:t>{}:</a:t>
            </a:r>
            <a:r>
              <a:rPr lang="zh-CN" altLang="en-US" sz="2000">
                <a:latin typeface="Consolas" panose="020B0609020204030204" pitchFamily="49" charset="0"/>
              </a:rPr>
              <a:t>重写接口的抽象方法的方法体</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0C3B88C-2E4F-4AB2-B373-8590254670DC}"/>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28675" name="Text Box 4">
            <a:extLst>
              <a:ext uri="{FF2B5EF4-FFF2-40B4-BE49-F238E27FC236}">
                <a16:creationId xmlns:a16="http://schemas.microsoft.com/office/drawing/2014/main" id="{F9D945DB-F6F2-4379-BA4B-DCB81CC540DE}"/>
              </a:ext>
            </a:extLst>
          </p:cNvPr>
          <p:cNvSpPr txBox="1">
            <a:spLocks noChangeArrowheads="1"/>
          </p:cNvSpPr>
          <p:nvPr/>
        </p:nvSpPr>
        <p:spPr bwMode="auto">
          <a:xfrm>
            <a:off x="315913" y="1689100"/>
            <a:ext cx="8543925" cy="2554288"/>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public class RunnableExample2 implements Runnable{</a:t>
            </a:r>
          </a:p>
          <a:p>
            <a:pPr eaLnBrk="1" hangingPunct="1">
              <a:spcBef>
                <a:spcPct val="0"/>
              </a:spcBef>
            </a:pPr>
            <a:r>
              <a:rPr lang="en-US" altLang="zh-CN" sz="2000"/>
              <a:t>	private int ticket=10; </a:t>
            </a:r>
          </a:p>
          <a:p>
            <a:pPr eaLnBrk="1" hangingPunct="1">
              <a:spcBef>
                <a:spcPct val="0"/>
              </a:spcBef>
            </a:pPr>
            <a:r>
              <a:rPr lang="en-US" altLang="zh-CN" sz="2000"/>
              <a:t>	public void run(){ </a:t>
            </a:r>
          </a:p>
          <a:p>
            <a:pPr eaLnBrk="1" hangingPunct="1">
              <a:spcBef>
                <a:spcPct val="0"/>
              </a:spcBef>
            </a:pPr>
            <a:r>
              <a:rPr lang="en-US" altLang="zh-CN" sz="2000"/>
              <a:t>		while(this.ticket&gt;=0) { //</a:t>
            </a:r>
            <a:r>
              <a:rPr lang="zh-CN" altLang="en-US" sz="2000"/>
              <a:t>持续卖票，一直到剩余票数为</a:t>
            </a:r>
            <a:r>
              <a:rPr lang="en-US" altLang="zh-CN" sz="2000"/>
              <a:t>0</a:t>
            </a:r>
            <a:r>
              <a:rPr lang="zh-CN" altLang="en-US" sz="2000"/>
              <a:t>		                       </a:t>
            </a:r>
            <a:r>
              <a:rPr lang="en-US" altLang="zh-CN" sz="2000"/>
              <a:t>System.out.println(Thread.currentThread().getName()+</a:t>
            </a:r>
          </a:p>
          <a:p>
            <a:pPr eaLnBrk="1" hangingPunct="1">
              <a:spcBef>
                <a:spcPct val="0"/>
              </a:spcBef>
            </a:pPr>
            <a:r>
              <a:rPr lang="en-US" altLang="zh-CN" sz="2000"/>
              <a:t>                                                                    "</a:t>
            </a:r>
            <a:r>
              <a:rPr lang="zh-CN" altLang="en-US" sz="2000"/>
              <a:t>卖票</a:t>
            </a:r>
            <a:r>
              <a:rPr lang="en-US" altLang="zh-CN" sz="2000"/>
              <a:t>--&gt;"+(this.ticket--));</a:t>
            </a:r>
          </a:p>
          <a:p>
            <a:pPr eaLnBrk="1" hangingPunct="1">
              <a:spcBef>
                <a:spcPct val="0"/>
              </a:spcBef>
            </a:pPr>
            <a:r>
              <a:rPr lang="en-US" altLang="zh-CN" sz="2000"/>
              <a:t>		}</a:t>
            </a:r>
          </a:p>
          <a:p>
            <a:pPr eaLnBrk="1" hangingPunct="1">
              <a:spcBef>
                <a:spcPct val="0"/>
              </a:spcBef>
            </a:pPr>
            <a:r>
              <a:rPr lang="en-US" altLang="zh-CN" sz="2000"/>
              <a:t>	}</a:t>
            </a:r>
            <a:endParaRPr lang="zh-CN" altLang="en-US" sz="2000"/>
          </a:p>
        </p:txBody>
      </p:sp>
      <p:sp>
        <p:nvSpPr>
          <p:cNvPr id="28676" name="Text Box 5">
            <a:extLst>
              <a:ext uri="{FF2B5EF4-FFF2-40B4-BE49-F238E27FC236}">
                <a16:creationId xmlns:a16="http://schemas.microsoft.com/office/drawing/2014/main" id="{D55A2549-AE81-4573-9EB3-14A9923C8C93}"/>
              </a:ext>
            </a:extLst>
          </p:cNvPr>
          <p:cNvSpPr txBox="1">
            <a:spLocks noChangeArrowheads="1"/>
          </p:cNvSpPr>
          <p:nvPr/>
        </p:nvSpPr>
        <p:spPr bwMode="auto">
          <a:xfrm>
            <a:off x="352425" y="79692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buClr>
                <a:srgbClr val="00FF00"/>
              </a:buClr>
              <a:buFont typeface="Wingdings" panose="05000000000000000000" pitchFamily="2" charset="2"/>
              <a:buChar char="v"/>
            </a:pPr>
            <a:r>
              <a:rPr lang="zh-CN" altLang="en-US" sz="2800">
                <a:ea typeface="黑体" panose="02010609060101010101" pitchFamily="49" charset="-122"/>
              </a:rPr>
              <a:t>  多线程共享资源例子 </a:t>
            </a:r>
            <a:endParaRPr lang="en-US" altLang="zh-CN" sz="2800">
              <a:ea typeface="黑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7D09F68-FB10-4184-B973-2BF9B8D0A733}"/>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27651" name="Rectangle 3">
            <a:extLst>
              <a:ext uri="{FF2B5EF4-FFF2-40B4-BE49-F238E27FC236}">
                <a16:creationId xmlns:a16="http://schemas.microsoft.com/office/drawing/2014/main" id="{3C328075-F9D5-4943-9625-508F7832DD2F}"/>
              </a:ext>
            </a:extLst>
          </p:cNvPr>
          <p:cNvSpPr>
            <a:spLocks noGrp="1" noChangeArrowheads="1"/>
          </p:cNvSpPr>
          <p:nvPr>
            <p:ph type="body" idx="1"/>
          </p:nvPr>
        </p:nvSpPr>
        <p:spPr>
          <a:xfrm>
            <a:off x="214312" y="808038"/>
            <a:ext cx="8613775" cy="5510212"/>
          </a:xfrm>
          <a:solidFill>
            <a:srgbClr val="FFFFD2"/>
          </a:solidFill>
        </p:spPr>
        <p:txBody>
          <a:bodyPr/>
          <a:lstStyle/>
          <a:p>
            <a:pPr>
              <a:lnSpc>
                <a:spcPct val="80000"/>
              </a:lnSpc>
              <a:defRPr/>
            </a:pPr>
            <a:r>
              <a:rPr lang="en-US" altLang="zh-CN" dirty="0"/>
              <a:t>//</a:t>
            </a:r>
            <a:r>
              <a:rPr lang="zh-CN" altLang="en-US" dirty="0"/>
              <a:t>建立三个售票窗口的线程类来模拟窗口售票</a:t>
            </a:r>
          </a:p>
          <a:p>
            <a:pPr>
              <a:lnSpc>
                <a:spcPct val="80000"/>
              </a:lnSpc>
              <a:defRPr/>
            </a:pPr>
            <a:r>
              <a:rPr lang="zh-CN" altLang="en-US" dirty="0"/>
              <a:t>	</a:t>
            </a:r>
            <a:r>
              <a:rPr lang="en-US" altLang="zh-CN" dirty="0"/>
              <a:t> public static void main(String </a:t>
            </a:r>
            <a:r>
              <a:rPr lang="en-US" altLang="zh-CN" dirty="0" err="1"/>
              <a:t>args</a:t>
            </a:r>
            <a:r>
              <a:rPr lang="en-US" altLang="zh-CN" dirty="0"/>
              <a:t>[]) { </a:t>
            </a:r>
          </a:p>
          <a:p>
            <a:pPr>
              <a:lnSpc>
                <a:spcPct val="80000"/>
              </a:lnSpc>
              <a:defRPr/>
            </a:pPr>
            <a:r>
              <a:rPr lang="en-US" altLang="zh-CN" dirty="0"/>
              <a:t>		RunnableExample2 t1= new RunnableExample2();//</a:t>
            </a:r>
            <a:r>
              <a:rPr lang="zh-CN" altLang="en-US" dirty="0"/>
              <a:t>创建线程类</a:t>
            </a:r>
          </a:p>
          <a:p>
            <a:pPr>
              <a:lnSpc>
                <a:spcPct val="80000"/>
              </a:lnSpc>
              <a:defRPr/>
            </a:pPr>
            <a:r>
              <a:rPr lang="zh-CN" altLang="en-US" dirty="0"/>
              <a:t>		</a:t>
            </a:r>
            <a:r>
              <a:rPr lang="en-US" altLang="zh-CN" dirty="0"/>
              <a:t>Thread t1s = new Thread(</a:t>
            </a:r>
            <a:r>
              <a:rPr lang="en-US" altLang="zh-CN" dirty="0">
                <a:highlight>
                  <a:srgbClr val="FFFF00"/>
                </a:highlight>
              </a:rPr>
              <a:t>t1</a:t>
            </a:r>
            <a:r>
              <a:rPr lang="en-US" altLang="zh-CN" dirty="0"/>
              <a:t>); //</a:t>
            </a:r>
            <a:r>
              <a:rPr lang="zh-CN" altLang="en-US" dirty="0"/>
              <a:t>创建线程</a:t>
            </a:r>
          </a:p>
          <a:p>
            <a:pPr>
              <a:lnSpc>
                <a:spcPct val="80000"/>
              </a:lnSpc>
              <a:defRPr/>
            </a:pPr>
            <a:r>
              <a:rPr lang="zh-CN" altLang="en-US" dirty="0"/>
              <a:t>		</a:t>
            </a:r>
            <a:r>
              <a:rPr lang="en-US" altLang="zh-CN" dirty="0"/>
              <a:t>Thread t2s = new Thread(</a:t>
            </a:r>
            <a:r>
              <a:rPr lang="en-US" altLang="zh-CN" dirty="0">
                <a:highlight>
                  <a:srgbClr val="FFFF00"/>
                </a:highlight>
              </a:rPr>
              <a:t>t1</a:t>
            </a:r>
            <a:r>
              <a:rPr lang="en-US" altLang="zh-CN" dirty="0"/>
              <a:t>); </a:t>
            </a:r>
          </a:p>
          <a:p>
            <a:pPr>
              <a:lnSpc>
                <a:spcPct val="80000"/>
              </a:lnSpc>
              <a:defRPr/>
            </a:pPr>
            <a:r>
              <a:rPr lang="en-US" altLang="zh-CN" dirty="0"/>
              <a:t>		Thread t3s = new Thread(</a:t>
            </a:r>
            <a:r>
              <a:rPr lang="en-US" altLang="zh-CN" dirty="0">
                <a:highlight>
                  <a:srgbClr val="FFFF00"/>
                </a:highlight>
              </a:rPr>
              <a:t>t1</a:t>
            </a:r>
            <a:r>
              <a:rPr lang="en-US" altLang="zh-CN" dirty="0"/>
              <a:t>); </a:t>
            </a:r>
          </a:p>
          <a:p>
            <a:pPr>
              <a:lnSpc>
                <a:spcPct val="80000"/>
              </a:lnSpc>
              <a:defRPr/>
            </a:pPr>
            <a:r>
              <a:rPr lang="en-US" altLang="zh-CN" dirty="0"/>
              <a:t>		t1s.setName("</a:t>
            </a:r>
            <a:r>
              <a:rPr lang="zh-CN" altLang="en-US" dirty="0"/>
              <a:t>窗口</a:t>
            </a:r>
            <a:r>
              <a:rPr lang="en-US" altLang="zh-CN" dirty="0"/>
              <a:t>1"); //</a:t>
            </a:r>
            <a:r>
              <a:rPr lang="zh-CN" altLang="en-US" dirty="0"/>
              <a:t>给线程命名</a:t>
            </a:r>
          </a:p>
          <a:p>
            <a:pPr>
              <a:lnSpc>
                <a:spcPct val="80000"/>
              </a:lnSpc>
              <a:defRPr/>
            </a:pPr>
            <a:r>
              <a:rPr lang="zh-CN" altLang="en-US" dirty="0"/>
              <a:t>		</a:t>
            </a:r>
            <a:r>
              <a:rPr lang="en-US" altLang="zh-CN" dirty="0"/>
              <a:t>t2s.setName("</a:t>
            </a:r>
            <a:r>
              <a:rPr lang="zh-CN" altLang="en-US" dirty="0"/>
              <a:t>窗口</a:t>
            </a:r>
            <a:r>
              <a:rPr lang="en-US" altLang="zh-CN" dirty="0"/>
              <a:t>2");</a:t>
            </a:r>
          </a:p>
          <a:p>
            <a:pPr>
              <a:lnSpc>
                <a:spcPct val="80000"/>
              </a:lnSpc>
              <a:defRPr/>
            </a:pPr>
            <a:r>
              <a:rPr lang="en-US" altLang="zh-CN" dirty="0"/>
              <a:t>		t3s.setName("</a:t>
            </a:r>
            <a:r>
              <a:rPr lang="zh-CN" altLang="en-US" dirty="0"/>
              <a:t>窗口</a:t>
            </a:r>
            <a:r>
              <a:rPr lang="en-US" altLang="zh-CN" dirty="0"/>
              <a:t>3");</a:t>
            </a:r>
          </a:p>
          <a:p>
            <a:pPr>
              <a:lnSpc>
                <a:spcPct val="80000"/>
              </a:lnSpc>
              <a:defRPr/>
            </a:pPr>
            <a:r>
              <a:rPr lang="en-US" altLang="zh-CN" dirty="0"/>
              <a:t>		t1s.start();//</a:t>
            </a:r>
            <a:r>
              <a:rPr lang="zh-CN" altLang="en-US" dirty="0"/>
              <a:t>线程运行</a:t>
            </a:r>
          </a:p>
          <a:p>
            <a:pPr>
              <a:lnSpc>
                <a:spcPct val="80000"/>
              </a:lnSpc>
              <a:defRPr/>
            </a:pPr>
            <a:r>
              <a:rPr lang="zh-CN" altLang="en-US" dirty="0"/>
              <a:t>		</a:t>
            </a:r>
            <a:r>
              <a:rPr lang="en-US" altLang="zh-CN" dirty="0"/>
              <a:t>t2s.start(); </a:t>
            </a:r>
          </a:p>
          <a:p>
            <a:pPr>
              <a:lnSpc>
                <a:spcPct val="80000"/>
              </a:lnSpc>
              <a:defRPr/>
            </a:pPr>
            <a:r>
              <a:rPr lang="en-US" altLang="zh-CN" dirty="0"/>
              <a:t>		t3s.start(); </a:t>
            </a:r>
          </a:p>
          <a:p>
            <a:pPr>
              <a:lnSpc>
                <a:spcPct val="80000"/>
              </a:lnSpc>
              <a:defRPr/>
            </a:pPr>
            <a:r>
              <a:rPr lang="en-US" altLang="zh-CN" dirty="0"/>
              <a:t>	} </a:t>
            </a:r>
          </a:p>
          <a:p>
            <a:pPr>
              <a:lnSpc>
                <a:spcPct val="80000"/>
              </a:lnSpc>
              <a:defRPr/>
            </a:pPr>
            <a:r>
              <a:rPr lang="en-US" altLang="zh-CN" dirty="0"/>
              <a:t>}</a:t>
            </a:r>
            <a:endParaRPr lang="zh-CN" altLang="en-US" dirty="0"/>
          </a:p>
          <a:p>
            <a:pPr>
              <a:lnSpc>
                <a:spcPct val="80000"/>
              </a:lnSpc>
              <a:defRPr/>
            </a:pPr>
            <a:endParaRPr lang="zh-CN" altLang="en-US" dirty="0"/>
          </a:p>
        </p:txBody>
      </p:sp>
      <p:pic>
        <p:nvPicPr>
          <p:cNvPr id="162820" name="Picture 4">
            <a:extLst>
              <a:ext uri="{FF2B5EF4-FFF2-40B4-BE49-F238E27FC236}">
                <a16:creationId xmlns:a16="http://schemas.microsoft.com/office/drawing/2014/main" id="{312710A8-33A8-4C89-8FD0-64A370F1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3762375"/>
            <a:ext cx="4394200" cy="24257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FD02FB1-5B83-4734-B1CC-3AA0D66D85EE}"/>
              </a:ext>
            </a:extLst>
          </p:cNvPr>
          <p:cNvSpPr>
            <a:spLocks noGrp="1" noChangeArrowheads="1"/>
          </p:cNvSpPr>
          <p:nvPr>
            <p:ph type="title"/>
          </p:nvPr>
        </p:nvSpPr>
        <p:spPr>
          <a:xfrm>
            <a:off x="700088" y="50800"/>
            <a:ext cx="7772400" cy="457200"/>
          </a:xfrm>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endParaRPr lang="en-US" altLang="zh-CN">
              <a:effectLst/>
            </a:endParaRPr>
          </a:p>
        </p:txBody>
      </p:sp>
      <p:sp>
        <p:nvSpPr>
          <p:cNvPr id="28675" name="Rectangle 3">
            <a:extLst>
              <a:ext uri="{FF2B5EF4-FFF2-40B4-BE49-F238E27FC236}">
                <a16:creationId xmlns:a16="http://schemas.microsoft.com/office/drawing/2014/main" id="{A18F1C5A-0D7D-470E-81EC-6A02BD362175}"/>
              </a:ext>
            </a:extLst>
          </p:cNvPr>
          <p:cNvSpPr>
            <a:spLocks noGrp="1" noChangeArrowheads="1"/>
          </p:cNvSpPr>
          <p:nvPr>
            <p:ph type="body" idx="1"/>
          </p:nvPr>
        </p:nvSpPr>
        <p:spPr>
          <a:xfrm>
            <a:off x="-131762" y="755650"/>
            <a:ext cx="8604250" cy="4251325"/>
          </a:xfrm>
        </p:spPr>
        <p:txBody>
          <a:bodyPr/>
          <a:lstStyle/>
          <a:p>
            <a:pPr lvl="1">
              <a:lnSpc>
                <a:spcPct val="90000"/>
              </a:lnSpc>
              <a:buFont typeface="Wingdings" panose="05000000000000000000" pitchFamily="2" charset="2"/>
              <a:buNone/>
              <a:defRPr/>
            </a:pPr>
            <a:r>
              <a:rPr lang="zh-CN" altLang="en-US" sz="2300" b="1" dirty="0">
                <a:ea typeface="宋体" panose="02010600030101010101" pitchFamily="2" charset="-122"/>
              </a:rPr>
              <a:t>线程基本控制方法</a:t>
            </a:r>
          </a:p>
          <a:p>
            <a:pPr lvl="1">
              <a:lnSpc>
                <a:spcPct val="90000"/>
              </a:lnSpc>
              <a:defRPr/>
            </a:pPr>
            <a:r>
              <a:rPr lang="en-US" altLang="zh-CN" sz="2300" dirty="0">
                <a:solidFill>
                  <a:srgbClr val="FF0000"/>
                </a:solidFill>
                <a:ea typeface="宋体" panose="02010600030101010101" pitchFamily="2" charset="-122"/>
              </a:rPr>
              <a:t>public void </a:t>
            </a:r>
            <a:r>
              <a:rPr lang="en-US" altLang="zh-CN" sz="2300" dirty="0">
                <a:solidFill>
                  <a:srgbClr val="FF0000"/>
                </a:solidFill>
                <a:highlight>
                  <a:srgbClr val="FFFF00"/>
                </a:highlight>
                <a:ea typeface="宋体" panose="02010600030101010101" pitchFamily="2" charset="-122"/>
              </a:rPr>
              <a:t>start()</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启动该线程，将导致</a:t>
            </a:r>
            <a:r>
              <a:rPr lang="en-US" altLang="zh-CN" sz="2300" dirty="0">
                <a:ea typeface="宋体" panose="02010600030101010101" pitchFamily="2" charset="-122"/>
              </a:rPr>
              <a:t>run</a:t>
            </a:r>
            <a:r>
              <a:rPr lang="zh-CN" altLang="en-US" sz="2300" dirty="0">
                <a:ea typeface="宋体" panose="02010600030101010101" pitchFamily="2" charset="-122"/>
              </a:rPr>
              <a:t>方法被自动调用。该方法将立即返回，新线程将运行</a:t>
            </a:r>
          </a:p>
          <a:p>
            <a:pPr lvl="1">
              <a:lnSpc>
                <a:spcPct val="90000"/>
              </a:lnSpc>
              <a:defRPr/>
            </a:pPr>
            <a:r>
              <a:rPr lang="en-US" altLang="zh-CN" sz="2300" dirty="0">
                <a:solidFill>
                  <a:srgbClr val="FF0000"/>
                </a:solidFill>
                <a:ea typeface="宋体" panose="02010600030101010101" pitchFamily="2" charset="-122"/>
              </a:rPr>
              <a:t>public void </a:t>
            </a:r>
            <a:r>
              <a:rPr lang="en-US" altLang="zh-CN" sz="2300" dirty="0">
                <a:solidFill>
                  <a:srgbClr val="FF0000"/>
                </a:solidFill>
                <a:highlight>
                  <a:srgbClr val="FFFF00"/>
                </a:highlight>
                <a:ea typeface="宋体" panose="02010600030101010101" pitchFamily="2" charset="-122"/>
              </a:rPr>
              <a:t>run()</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必须覆盖该方法，在方法体中添加你想要在该线程中执行的代码</a:t>
            </a:r>
          </a:p>
          <a:p>
            <a:pPr lvl="1">
              <a:lnSpc>
                <a:spcPct val="90000"/>
              </a:lnSpc>
              <a:defRPr/>
            </a:pPr>
            <a:r>
              <a:rPr lang="en-US" altLang="zh-CN" sz="2300" dirty="0">
                <a:solidFill>
                  <a:srgbClr val="FF0000"/>
                </a:solidFill>
                <a:ea typeface="宋体" panose="02010600030101010101" pitchFamily="2" charset="-122"/>
              </a:rPr>
              <a:t>public static void </a:t>
            </a:r>
            <a:r>
              <a:rPr lang="en-US" altLang="zh-CN" sz="2300" dirty="0">
                <a:solidFill>
                  <a:srgbClr val="FF0000"/>
                </a:solidFill>
                <a:highlight>
                  <a:srgbClr val="FFFF00"/>
                </a:highlight>
                <a:ea typeface="宋体" panose="02010600030101010101" pitchFamily="2" charset="-122"/>
              </a:rPr>
              <a:t>sleep</a:t>
            </a:r>
            <a:r>
              <a:rPr lang="en-US" altLang="zh-CN" sz="2300" dirty="0">
                <a:solidFill>
                  <a:srgbClr val="FF0000"/>
                </a:solidFill>
                <a:ea typeface="宋体" panose="02010600030101010101" pitchFamily="2" charset="-122"/>
              </a:rPr>
              <a:t>(long </a:t>
            </a:r>
            <a:r>
              <a:rPr lang="en-US" altLang="zh-CN" sz="2300" dirty="0" err="1">
                <a:solidFill>
                  <a:srgbClr val="FF0000"/>
                </a:solidFill>
                <a:ea typeface="宋体" panose="02010600030101010101" pitchFamily="2" charset="-122"/>
              </a:rPr>
              <a:t>millis</a:t>
            </a:r>
            <a:r>
              <a:rPr lang="en-US" altLang="zh-CN" sz="2300" dirty="0">
                <a:solidFill>
                  <a:srgbClr val="FF0000"/>
                </a:solidFill>
                <a:ea typeface="宋体" panose="02010600030101010101" pitchFamily="2" charset="-122"/>
              </a:rPr>
              <a:t>) throws </a:t>
            </a:r>
            <a:r>
              <a:rPr lang="en-US" altLang="zh-CN" sz="2300" dirty="0" err="1">
                <a:solidFill>
                  <a:srgbClr val="FF0000"/>
                </a:solidFill>
                <a:ea typeface="宋体" panose="02010600030101010101" pitchFamily="2" charset="-122"/>
                <a:hlinkClick r:id="rId2" action="ppaction://hlinkfile" tooltip="class in java.lang"/>
              </a:rPr>
              <a:t>InterruptedException</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使当前正在执行的线程睡眠指定的时间</a:t>
            </a:r>
          </a:p>
          <a:p>
            <a:pPr lvl="1">
              <a:lnSpc>
                <a:spcPct val="90000"/>
              </a:lnSpc>
              <a:defRPr/>
            </a:pPr>
            <a:r>
              <a:rPr lang="en-US" altLang="zh-CN" sz="2300" dirty="0">
                <a:solidFill>
                  <a:srgbClr val="FF0000"/>
                </a:solidFill>
                <a:ea typeface="宋体" panose="02010600030101010101" pitchFamily="2" charset="-122"/>
              </a:rPr>
              <a:t>public void interrupt()</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用于将一个中断请求发送给线程</a:t>
            </a:r>
          </a:p>
          <a:p>
            <a:pPr lvl="1">
              <a:lnSpc>
                <a:spcPct val="90000"/>
              </a:lnSpc>
              <a:defRPr/>
            </a:pPr>
            <a:r>
              <a:rPr lang="en-US" altLang="zh-CN" sz="2300" dirty="0">
                <a:solidFill>
                  <a:srgbClr val="FF0000"/>
                </a:solidFill>
                <a:ea typeface="宋体" panose="02010600030101010101" pitchFamily="2" charset="-122"/>
              </a:rPr>
              <a:t>public static </a:t>
            </a:r>
            <a:r>
              <a:rPr lang="en-US" altLang="zh-CN" sz="2300" dirty="0" err="1">
                <a:solidFill>
                  <a:srgbClr val="FF0000"/>
                </a:solidFill>
                <a:ea typeface="宋体" panose="02010600030101010101" pitchFamily="2" charset="-122"/>
              </a:rPr>
              <a:t>boolean</a:t>
            </a:r>
            <a:r>
              <a:rPr lang="en-US" altLang="zh-CN" sz="2300" dirty="0">
                <a:solidFill>
                  <a:srgbClr val="FF0000"/>
                </a:solidFill>
                <a:ea typeface="宋体" panose="02010600030101010101" pitchFamily="2" charset="-122"/>
              </a:rPr>
              <a:t> interrupted()</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用于测试当前线程（即正在执行该指令的线程）是否已经被中断</a:t>
            </a:r>
          </a:p>
          <a:p>
            <a:pPr lvl="1">
              <a:lnSpc>
                <a:spcPct val="90000"/>
              </a:lnSpc>
              <a:defRPr/>
            </a:pPr>
            <a:r>
              <a:rPr lang="en-US" altLang="zh-CN" sz="2300" dirty="0">
                <a:solidFill>
                  <a:srgbClr val="FF0000"/>
                </a:solidFill>
                <a:ea typeface="宋体" panose="02010600030101010101" pitchFamily="2" charset="-122"/>
              </a:rPr>
              <a:t>public </a:t>
            </a:r>
            <a:r>
              <a:rPr lang="en-US" altLang="zh-CN" sz="2300" dirty="0" err="1">
                <a:solidFill>
                  <a:srgbClr val="FF0000"/>
                </a:solidFill>
                <a:ea typeface="宋体" panose="02010600030101010101" pitchFamily="2" charset="-122"/>
              </a:rPr>
              <a:t>boolean</a:t>
            </a:r>
            <a:r>
              <a:rPr lang="en-US" altLang="zh-CN" sz="2300" dirty="0">
                <a:solidFill>
                  <a:srgbClr val="FF0000"/>
                </a:solidFill>
                <a:ea typeface="宋体" panose="02010600030101010101" pitchFamily="2" charset="-122"/>
              </a:rPr>
              <a:t> </a:t>
            </a:r>
            <a:r>
              <a:rPr lang="en-US" altLang="zh-CN" sz="2300" dirty="0" err="1">
                <a:solidFill>
                  <a:srgbClr val="FF0000"/>
                </a:solidFill>
                <a:ea typeface="宋体" panose="02010600030101010101" pitchFamily="2" charset="-122"/>
              </a:rPr>
              <a:t>isInterrupted</a:t>
            </a:r>
            <a:r>
              <a:rPr lang="en-US" altLang="zh-CN" sz="2300" dirty="0">
                <a:solidFill>
                  <a:srgbClr val="FF0000"/>
                </a:solidFill>
                <a:ea typeface="宋体" panose="02010600030101010101" pitchFamily="2" charset="-122"/>
              </a:rPr>
              <a:t>()</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用于测试某个线程是否已经被中断</a:t>
            </a:r>
          </a:p>
          <a:p>
            <a:pPr lvl="1">
              <a:lnSpc>
                <a:spcPct val="90000"/>
              </a:lnSpc>
              <a:defRPr/>
            </a:pPr>
            <a:r>
              <a:rPr lang="en-US" altLang="zh-CN" sz="2300" dirty="0">
                <a:solidFill>
                  <a:srgbClr val="FF0000"/>
                </a:solidFill>
                <a:ea typeface="宋体" panose="02010600030101010101" pitchFamily="2" charset="-122"/>
              </a:rPr>
              <a:t>public final </a:t>
            </a:r>
            <a:r>
              <a:rPr lang="en-US" altLang="zh-CN" sz="2300" dirty="0" err="1">
                <a:solidFill>
                  <a:srgbClr val="FF0000"/>
                </a:solidFill>
                <a:ea typeface="宋体" panose="02010600030101010101" pitchFamily="2" charset="-122"/>
              </a:rPr>
              <a:t>boolean</a:t>
            </a:r>
            <a:r>
              <a:rPr lang="en-US" altLang="zh-CN" sz="2300" dirty="0">
                <a:solidFill>
                  <a:srgbClr val="FF0000"/>
                </a:solidFill>
                <a:ea typeface="宋体" panose="02010600030101010101" pitchFamily="2" charset="-122"/>
              </a:rPr>
              <a:t> </a:t>
            </a:r>
            <a:r>
              <a:rPr lang="en-US" altLang="zh-CN" sz="2300" dirty="0" err="1">
                <a:solidFill>
                  <a:srgbClr val="FF0000"/>
                </a:solidFill>
                <a:ea typeface="宋体" panose="02010600030101010101" pitchFamily="2" charset="-122"/>
              </a:rPr>
              <a:t>isAlive</a:t>
            </a:r>
            <a:r>
              <a:rPr lang="en-US" altLang="zh-CN" sz="2300" dirty="0">
                <a:solidFill>
                  <a:srgbClr val="FF0000"/>
                </a:solidFill>
                <a:ea typeface="宋体" panose="02010600030101010101" pitchFamily="2" charset="-122"/>
              </a:rPr>
              <a:t>()</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用于测试某个线程是否还活着</a:t>
            </a:r>
          </a:p>
          <a:p>
            <a:pPr lvl="1">
              <a:lnSpc>
                <a:spcPct val="90000"/>
              </a:lnSpc>
              <a:defRPr/>
            </a:pPr>
            <a:r>
              <a:rPr lang="en-US" altLang="zh-CN" sz="2300" dirty="0">
                <a:solidFill>
                  <a:srgbClr val="FF0000"/>
                </a:solidFill>
                <a:ea typeface="宋体" panose="02010600030101010101" pitchFamily="2" charset="-122"/>
              </a:rPr>
              <a:t>public final void </a:t>
            </a:r>
            <a:r>
              <a:rPr lang="en-US" altLang="zh-CN" sz="2300" dirty="0" err="1">
                <a:solidFill>
                  <a:srgbClr val="FF0000"/>
                </a:solidFill>
                <a:ea typeface="宋体" panose="02010600030101010101" pitchFamily="2" charset="-122"/>
              </a:rPr>
              <a:t>setPriority</a:t>
            </a:r>
            <a:r>
              <a:rPr lang="en-US" altLang="zh-CN" sz="2300" dirty="0">
                <a:solidFill>
                  <a:srgbClr val="FF0000"/>
                </a:solidFill>
                <a:ea typeface="宋体" panose="02010600030101010101" pitchFamily="2" charset="-122"/>
              </a:rPr>
              <a:t>(int </a:t>
            </a:r>
            <a:r>
              <a:rPr lang="en-US" altLang="zh-CN" sz="2300" dirty="0" err="1">
                <a:solidFill>
                  <a:srgbClr val="FF0000"/>
                </a:solidFill>
                <a:ea typeface="宋体" panose="02010600030101010101" pitchFamily="2" charset="-122"/>
              </a:rPr>
              <a:t>newPriority</a:t>
            </a:r>
            <a:r>
              <a:rPr lang="en-US" altLang="zh-CN" sz="2300" dirty="0">
                <a:solidFill>
                  <a:srgbClr val="FF0000"/>
                </a:solidFill>
                <a:ea typeface="宋体" panose="02010600030101010101" pitchFamily="2" charset="-122"/>
              </a:rPr>
              <a:t>)</a:t>
            </a:r>
            <a:r>
              <a:rPr lang="zh-CN" altLang="en-US" sz="2300" dirty="0">
                <a:solidFill>
                  <a:srgbClr val="FF0000"/>
                </a:solidFill>
                <a:ea typeface="宋体" panose="02010600030101010101" pitchFamily="2" charset="-122"/>
              </a:rPr>
              <a:t>；</a:t>
            </a:r>
            <a:r>
              <a:rPr lang="en-US" altLang="zh-CN" sz="2300" dirty="0">
                <a:ea typeface="宋体" panose="02010600030101010101" pitchFamily="2" charset="-122"/>
              </a:rPr>
              <a:t>//</a:t>
            </a:r>
            <a:r>
              <a:rPr lang="zh-CN" altLang="en-US" sz="2300" dirty="0">
                <a:ea typeface="宋体" panose="02010600030101010101" pitchFamily="2" charset="-122"/>
              </a:rPr>
              <a:t>设置线程的优先级</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3EC7A08-C3F0-4861-BC53-ABF7095A7413}"/>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endParaRPr lang="en-US" altLang="zh-CN">
              <a:effectLst/>
            </a:endParaRPr>
          </a:p>
        </p:txBody>
      </p:sp>
      <p:sp>
        <p:nvSpPr>
          <p:cNvPr id="29699" name="Rectangle 3">
            <a:extLst>
              <a:ext uri="{FF2B5EF4-FFF2-40B4-BE49-F238E27FC236}">
                <a16:creationId xmlns:a16="http://schemas.microsoft.com/office/drawing/2014/main" id="{488258FC-007F-4843-AFD4-D2AA109BA69C}"/>
              </a:ext>
            </a:extLst>
          </p:cNvPr>
          <p:cNvSpPr>
            <a:spLocks noGrp="1" noChangeArrowheads="1"/>
          </p:cNvSpPr>
          <p:nvPr>
            <p:ph type="body" idx="1"/>
          </p:nvPr>
        </p:nvSpPr>
        <p:spPr>
          <a:xfrm>
            <a:off x="-215900" y="676275"/>
            <a:ext cx="9207500" cy="5353050"/>
          </a:xfrm>
        </p:spPr>
        <p:txBody>
          <a:bodyPr/>
          <a:lstStyle/>
          <a:p>
            <a:pPr lvl="1">
              <a:lnSpc>
                <a:spcPct val="90000"/>
              </a:lnSpc>
              <a:buFont typeface="Wingdings" panose="05000000000000000000" pitchFamily="2" charset="2"/>
              <a:buNone/>
              <a:defRPr/>
            </a:pPr>
            <a:r>
              <a:rPr lang="zh-CN" altLang="en-US" sz="2200" b="1" dirty="0">
                <a:ea typeface="宋体" panose="02010600030101010101" pitchFamily="2" charset="-122"/>
              </a:rPr>
              <a:t>线程基本控制方法</a:t>
            </a:r>
          </a:p>
          <a:p>
            <a:pPr lvl="1">
              <a:lnSpc>
                <a:spcPct val="90000"/>
              </a:lnSpc>
              <a:defRPr/>
            </a:pPr>
            <a:r>
              <a:rPr lang="en-US" altLang="zh-CN" sz="2200" dirty="0">
                <a:solidFill>
                  <a:srgbClr val="FF0000"/>
                </a:solidFill>
                <a:ea typeface="宋体" panose="02010600030101010101" pitchFamily="2" charset="-122"/>
              </a:rPr>
              <a:t>public final void </a:t>
            </a:r>
            <a:r>
              <a:rPr lang="en-US" altLang="zh-CN" sz="2200" dirty="0">
                <a:solidFill>
                  <a:srgbClr val="FF0000"/>
                </a:solidFill>
                <a:highlight>
                  <a:srgbClr val="FFFF00"/>
                </a:highlight>
                <a:ea typeface="宋体" panose="02010600030101010101" pitchFamily="2" charset="-122"/>
              </a:rPr>
              <a:t>join</a:t>
            </a:r>
            <a:r>
              <a:rPr lang="en-US" altLang="zh-CN" sz="2200" dirty="0">
                <a:solidFill>
                  <a:srgbClr val="FF0000"/>
                </a:solidFill>
                <a:ea typeface="宋体" panose="02010600030101010101" pitchFamily="2" charset="-122"/>
              </a:rPr>
              <a:t>(long </a:t>
            </a:r>
            <a:r>
              <a:rPr lang="en-US" altLang="zh-CN" sz="2200" dirty="0" err="1">
                <a:solidFill>
                  <a:srgbClr val="FF0000"/>
                </a:solidFill>
                <a:ea typeface="宋体" panose="02010600030101010101" pitchFamily="2" charset="-122"/>
              </a:rPr>
              <a:t>millis</a:t>
            </a:r>
            <a:r>
              <a:rPr lang="en-US" altLang="zh-CN" sz="2200" dirty="0">
                <a:solidFill>
                  <a:srgbClr val="FF0000"/>
                </a:solidFill>
                <a:ea typeface="宋体" panose="02010600030101010101" pitchFamily="2" charset="-122"/>
              </a:rPr>
              <a:t>) throws  </a:t>
            </a:r>
            <a:r>
              <a:rPr lang="en-US" altLang="zh-CN" sz="2200" dirty="0" err="1">
                <a:solidFill>
                  <a:srgbClr val="FF0000"/>
                </a:solidFill>
                <a:ea typeface="宋体" panose="02010600030101010101" pitchFamily="2" charset="-122"/>
              </a:rPr>
              <a:t>InterruptedException</a:t>
            </a:r>
            <a:r>
              <a:rPr lang="zh-CN" altLang="en-US" sz="2200" dirty="0">
                <a:solidFill>
                  <a:srgbClr val="FF0000"/>
                </a:solidFill>
                <a:ea typeface="宋体" panose="02010600030101010101" pitchFamily="2" charset="-122"/>
              </a:rPr>
              <a:t>；</a:t>
            </a:r>
            <a:r>
              <a:rPr lang="en-US" altLang="zh-CN" sz="2200" dirty="0">
                <a:ea typeface="宋体" panose="02010600030101010101" pitchFamily="2" charset="-122"/>
              </a:rPr>
              <a:t>//</a:t>
            </a:r>
            <a:r>
              <a:rPr lang="zh-CN" altLang="en-US" sz="2200" dirty="0">
                <a:ea typeface="宋体" panose="02010600030101010101" pitchFamily="2" charset="-122"/>
              </a:rPr>
              <a:t>使某个线程等待指定的时间。调用某线程的该方法，将当前线程与该线程“合并”，即等待该线程结束，再恢复当前线程的运行。</a:t>
            </a:r>
          </a:p>
          <a:p>
            <a:pPr lvl="1">
              <a:lnSpc>
                <a:spcPct val="90000"/>
              </a:lnSpc>
              <a:defRPr/>
            </a:pPr>
            <a:r>
              <a:rPr lang="en-US" altLang="zh-CN" sz="2200" dirty="0">
                <a:solidFill>
                  <a:srgbClr val="FF0000"/>
                </a:solidFill>
                <a:ea typeface="宋体" panose="02010600030101010101" pitchFamily="2" charset="-122"/>
              </a:rPr>
              <a:t>public final int </a:t>
            </a:r>
            <a:r>
              <a:rPr lang="en-US" altLang="zh-CN" sz="2200" dirty="0" err="1">
                <a:solidFill>
                  <a:srgbClr val="FF0000"/>
                </a:solidFill>
                <a:ea typeface="宋体" panose="02010600030101010101" pitchFamily="2" charset="-122"/>
              </a:rPr>
              <a:t>getPriority</a:t>
            </a:r>
            <a:r>
              <a:rPr lang="en-US" altLang="zh-CN" sz="2200" dirty="0">
                <a:solidFill>
                  <a:srgbClr val="FF0000"/>
                </a:solidFill>
                <a:ea typeface="宋体" panose="02010600030101010101" pitchFamily="2" charset="-122"/>
              </a:rPr>
              <a:t>() ;</a:t>
            </a:r>
            <a:r>
              <a:rPr lang="en-US" altLang="zh-CN" sz="2200" dirty="0">
                <a:ea typeface="宋体" panose="02010600030101010101" pitchFamily="2" charset="-122"/>
              </a:rPr>
              <a:t> //</a:t>
            </a:r>
            <a:r>
              <a:rPr lang="zh-CN" altLang="en-US" sz="2200" dirty="0">
                <a:ea typeface="宋体" panose="02010600030101010101" pitchFamily="2" charset="-122"/>
              </a:rPr>
              <a:t>获得线程的优先级</a:t>
            </a:r>
          </a:p>
          <a:p>
            <a:pPr lvl="1">
              <a:lnSpc>
                <a:spcPct val="90000"/>
              </a:lnSpc>
              <a:defRPr/>
            </a:pPr>
            <a:r>
              <a:rPr lang="en-US" altLang="zh-CN" sz="2200" dirty="0">
                <a:solidFill>
                  <a:srgbClr val="FF0000"/>
                </a:solidFill>
                <a:ea typeface="宋体" panose="02010600030101010101" pitchFamily="2" charset="-122"/>
              </a:rPr>
              <a:t>public static Thread </a:t>
            </a:r>
            <a:r>
              <a:rPr lang="en-US" altLang="zh-CN" sz="2200" dirty="0" err="1">
                <a:solidFill>
                  <a:srgbClr val="FF0000"/>
                </a:solidFill>
                <a:highlight>
                  <a:srgbClr val="FFFF00"/>
                </a:highlight>
                <a:ea typeface="宋体" panose="02010600030101010101" pitchFamily="2" charset="-122"/>
              </a:rPr>
              <a:t>currentThread</a:t>
            </a:r>
            <a:r>
              <a:rPr lang="en-US" altLang="zh-CN" sz="2200" dirty="0">
                <a:solidFill>
                  <a:srgbClr val="FF0000"/>
                </a:solidFill>
                <a:highlight>
                  <a:srgbClr val="FFFF00"/>
                </a:highlight>
                <a:ea typeface="宋体" panose="02010600030101010101" pitchFamily="2" charset="-122"/>
              </a:rPr>
              <a:t>()</a:t>
            </a:r>
            <a:r>
              <a:rPr lang="zh-CN" altLang="en-US" sz="2200" dirty="0">
                <a:ea typeface="宋体" panose="02010600030101010101" pitchFamily="2" charset="-122"/>
              </a:rPr>
              <a:t>；返回代表当前正在执行的线程的</a:t>
            </a:r>
            <a:r>
              <a:rPr lang="en-US" altLang="zh-CN" sz="2200" dirty="0">
                <a:ea typeface="宋体" panose="02010600030101010101" pitchFamily="2" charset="-122"/>
              </a:rPr>
              <a:t>Thread</a:t>
            </a:r>
            <a:r>
              <a:rPr lang="zh-CN" altLang="en-US" sz="2200" dirty="0">
                <a:ea typeface="宋体" panose="02010600030101010101" pitchFamily="2" charset="-122"/>
              </a:rPr>
              <a:t>对象</a:t>
            </a:r>
          </a:p>
          <a:p>
            <a:pPr lvl="1">
              <a:lnSpc>
                <a:spcPct val="90000"/>
              </a:lnSpc>
              <a:defRPr/>
            </a:pPr>
            <a:r>
              <a:rPr lang="en-US" altLang="zh-CN" sz="2200" dirty="0">
                <a:solidFill>
                  <a:srgbClr val="FF0000"/>
                </a:solidFill>
                <a:ea typeface="宋体" panose="02010600030101010101" pitchFamily="2" charset="-122"/>
              </a:rPr>
              <a:t>public static void yield() </a:t>
            </a:r>
            <a:r>
              <a:rPr lang="zh-CN" altLang="en-US" sz="2200" dirty="0">
                <a:solidFill>
                  <a:srgbClr val="FF0000"/>
                </a:solidFill>
                <a:ea typeface="宋体" panose="02010600030101010101" pitchFamily="2" charset="-122"/>
              </a:rPr>
              <a:t>；</a:t>
            </a:r>
            <a:r>
              <a:rPr lang="zh-CN" altLang="en-US" sz="2200" dirty="0">
                <a:ea typeface="宋体" panose="02010600030101010101" pitchFamily="2" charset="-122"/>
              </a:rPr>
              <a:t>使当前正在执行的线程临时暂停，以使其它的线程运行</a:t>
            </a:r>
          </a:p>
          <a:p>
            <a:pPr lvl="1">
              <a:lnSpc>
                <a:spcPct val="90000"/>
              </a:lnSpc>
              <a:defRPr/>
            </a:pPr>
            <a:r>
              <a:rPr lang="en-US" altLang="zh-CN" sz="2200" dirty="0">
                <a:solidFill>
                  <a:srgbClr val="FF0000"/>
                </a:solidFill>
                <a:ea typeface="宋体" panose="02010600030101010101" pitchFamily="2" charset="-122"/>
              </a:rPr>
              <a:t>public final void </a:t>
            </a:r>
            <a:r>
              <a:rPr lang="en-US" altLang="zh-CN" sz="2200" dirty="0">
                <a:solidFill>
                  <a:srgbClr val="FF0000"/>
                </a:solidFill>
                <a:highlight>
                  <a:srgbClr val="FFFF00"/>
                </a:highlight>
                <a:ea typeface="宋体" panose="02010600030101010101" pitchFamily="2" charset="-122"/>
              </a:rPr>
              <a:t>wait</a:t>
            </a:r>
            <a:r>
              <a:rPr lang="en-US" altLang="zh-CN" sz="2200" dirty="0">
                <a:solidFill>
                  <a:srgbClr val="FF0000"/>
                </a:solidFill>
                <a:ea typeface="宋体" panose="02010600030101010101" pitchFamily="2" charset="-122"/>
              </a:rPr>
              <a:t>(long timeout) throws </a:t>
            </a:r>
            <a:r>
              <a:rPr lang="en-US" altLang="zh-CN" sz="2200" dirty="0" err="1">
                <a:solidFill>
                  <a:srgbClr val="FF0000"/>
                </a:solidFill>
                <a:ea typeface="宋体" panose="02010600030101010101" pitchFamily="2" charset="-122"/>
              </a:rPr>
              <a:t>InterruptedException</a:t>
            </a:r>
            <a:r>
              <a:rPr lang="zh-CN" altLang="en-US" sz="2200" dirty="0">
                <a:solidFill>
                  <a:srgbClr val="FF0000"/>
                </a:solidFill>
                <a:ea typeface="宋体" panose="02010600030101010101" pitchFamily="2" charset="-122"/>
              </a:rPr>
              <a:t>；</a:t>
            </a:r>
            <a:r>
              <a:rPr lang="zh-CN" altLang="en-US" sz="2200" dirty="0">
                <a:ea typeface="宋体" panose="02010600030101010101" pitchFamily="2" charset="-122"/>
              </a:rPr>
              <a:t>当前线程被中断，并进入到一个对象的等待列表中，直到另外的线程调用同一个对象上的</a:t>
            </a:r>
            <a:r>
              <a:rPr lang="en-US" altLang="zh-CN" sz="2200" dirty="0">
                <a:ea typeface="宋体" panose="02010600030101010101" pitchFamily="2" charset="-122"/>
              </a:rPr>
              <a:t>notify() </a:t>
            </a:r>
            <a:r>
              <a:rPr lang="zh-CN" altLang="en-US" sz="2200" dirty="0">
                <a:ea typeface="宋体" panose="02010600030101010101" pitchFamily="2" charset="-122"/>
              </a:rPr>
              <a:t>或</a:t>
            </a:r>
            <a:r>
              <a:rPr lang="en-US" altLang="zh-CN" sz="2200" dirty="0" err="1">
                <a:ea typeface="宋体" panose="02010600030101010101" pitchFamily="2" charset="-122"/>
              </a:rPr>
              <a:t>notifyAll</a:t>
            </a:r>
            <a:r>
              <a:rPr lang="en-US" altLang="zh-CN" sz="2200" dirty="0">
                <a:ea typeface="宋体" panose="02010600030101010101" pitchFamily="2" charset="-122"/>
              </a:rPr>
              <a:t>() </a:t>
            </a:r>
            <a:r>
              <a:rPr lang="zh-CN" altLang="en-US" sz="2200" dirty="0">
                <a:ea typeface="宋体" panose="02010600030101010101" pitchFamily="2" charset="-122"/>
              </a:rPr>
              <a:t>方法</a:t>
            </a:r>
          </a:p>
          <a:p>
            <a:pPr lvl="1">
              <a:lnSpc>
                <a:spcPct val="90000"/>
              </a:lnSpc>
              <a:defRPr/>
            </a:pPr>
            <a:r>
              <a:rPr lang="en-US" altLang="zh-CN" sz="2200" dirty="0">
                <a:solidFill>
                  <a:srgbClr val="FF0000"/>
                </a:solidFill>
                <a:ea typeface="宋体" panose="02010600030101010101" pitchFamily="2" charset="-122"/>
              </a:rPr>
              <a:t>public final void </a:t>
            </a:r>
            <a:r>
              <a:rPr lang="en-US" altLang="zh-CN" sz="2200" dirty="0">
                <a:solidFill>
                  <a:srgbClr val="FF0000"/>
                </a:solidFill>
                <a:highlight>
                  <a:srgbClr val="FFFF00"/>
                </a:highlight>
                <a:ea typeface="宋体" panose="02010600030101010101" pitchFamily="2" charset="-122"/>
              </a:rPr>
              <a:t>notify() </a:t>
            </a:r>
            <a:r>
              <a:rPr lang="zh-CN" altLang="en-US" sz="2200" dirty="0">
                <a:solidFill>
                  <a:srgbClr val="FF0000"/>
                </a:solidFill>
                <a:ea typeface="宋体" panose="02010600030101010101" pitchFamily="2" charset="-122"/>
              </a:rPr>
              <a:t>；</a:t>
            </a:r>
            <a:r>
              <a:rPr lang="zh-CN" altLang="en-US" sz="2200" dirty="0">
                <a:ea typeface="宋体" panose="02010600030101010101" pitchFamily="2" charset="-122"/>
              </a:rPr>
              <a:t>用于将对象等待列表中的任选的一个线程唤醒，使它再次成为可运行的线程</a:t>
            </a:r>
          </a:p>
          <a:p>
            <a:pPr lvl="1">
              <a:lnSpc>
                <a:spcPct val="90000"/>
              </a:lnSpc>
              <a:defRPr/>
            </a:pPr>
            <a:r>
              <a:rPr lang="en-US" altLang="zh-CN" sz="2200" dirty="0">
                <a:solidFill>
                  <a:srgbClr val="FF0000"/>
                </a:solidFill>
                <a:ea typeface="宋体" panose="02010600030101010101" pitchFamily="2" charset="-122"/>
              </a:rPr>
              <a:t>public final void </a:t>
            </a:r>
            <a:r>
              <a:rPr lang="en-US" altLang="zh-CN" sz="2200" dirty="0" err="1">
                <a:solidFill>
                  <a:srgbClr val="FF0000"/>
                </a:solidFill>
                <a:highlight>
                  <a:srgbClr val="FFFF00"/>
                </a:highlight>
                <a:ea typeface="宋体" panose="02010600030101010101" pitchFamily="2" charset="-122"/>
              </a:rPr>
              <a:t>notifyAll</a:t>
            </a:r>
            <a:r>
              <a:rPr lang="en-US" altLang="zh-CN" sz="2200" dirty="0">
                <a:solidFill>
                  <a:srgbClr val="FF0000"/>
                </a:solidFill>
                <a:highlight>
                  <a:srgbClr val="FFFF00"/>
                </a:highlight>
                <a:ea typeface="宋体" panose="02010600030101010101" pitchFamily="2" charset="-122"/>
              </a:rPr>
              <a:t>()</a:t>
            </a:r>
            <a:r>
              <a:rPr lang="zh-CN" altLang="en-US" sz="2200" dirty="0">
                <a:solidFill>
                  <a:srgbClr val="FF0000"/>
                </a:solidFill>
                <a:ea typeface="宋体" panose="02010600030101010101" pitchFamily="2" charset="-122"/>
              </a:rPr>
              <a:t>；</a:t>
            </a:r>
            <a:r>
              <a:rPr lang="zh-CN" altLang="en-US" sz="2200" dirty="0">
                <a:ea typeface="宋体" panose="02010600030101010101" pitchFamily="2" charset="-122"/>
              </a:rPr>
              <a:t>用于将对象等待列表中的所有线程唤醒，使它们再次成为可运行的线程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B49DD4F-92AB-4D8A-A38E-BAB1B072D6D0}"/>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32771" name="Rectangle 3">
            <a:extLst>
              <a:ext uri="{FF2B5EF4-FFF2-40B4-BE49-F238E27FC236}">
                <a16:creationId xmlns:a16="http://schemas.microsoft.com/office/drawing/2014/main" id="{B495F7EF-3381-4EDA-871A-20641917F164}"/>
              </a:ext>
            </a:extLst>
          </p:cNvPr>
          <p:cNvSpPr>
            <a:spLocks noGrp="1" noChangeArrowheads="1"/>
          </p:cNvSpPr>
          <p:nvPr>
            <p:ph type="body" idx="1"/>
          </p:nvPr>
        </p:nvSpPr>
        <p:spPr>
          <a:xfrm>
            <a:off x="490538" y="1177925"/>
            <a:ext cx="8145462" cy="3795713"/>
          </a:xfrm>
        </p:spPr>
        <p:txBody>
          <a:bodyPr/>
          <a:lstStyle/>
          <a:p>
            <a:pPr marL="0" indent="0">
              <a:buFontTx/>
              <a:buAutoNum type="arabicParenR"/>
            </a:pPr>
            <a:r>
              <a:rPr lang="zh-CN" altLang="en-US" b="1"/>
              <a:t>线程睡眠</a:t>
            </a:r>
            <a:r>
              <a:rPr lang="en-US" altLang="zh-CN" b="1"/>
              <a:t>sleep()</a:t>
            </a:r>
            <a:r>
              <a:rPr lang="en-US" altLang="zh-CN"/>
              <a:t> </a:t>
            </a:r>
          </a:p>
          <a:p>
            <a:pPr marL="0" indent="0"/>
            <a:endParaRPr lang="en-US" altLang="zh-CN" sz="2000"/>
          </a:p>
          <a:p>
            <a:pPr marL="0" indent="0"/>
            <a:r>
              <a:rPr lang="en-US" altLang="zh-CN" sz="2000"/>
              <a:t>Thread.sleep()</a:t>
            </a:r>
            <a:r>
              <a:rPr lang="zh-CN" altLang="en-US" sz="2000"/>
              <a:t>使当前线程的执行暂停一段指定的时间 </a:t>
            </a:r>
            <a:r>
              <a:rPr lang="en-US" altLang="zh-CN" sz="2000"/>
              <a:t>:</a:t>
            </a:r>
          </a:p>
          <a:p>
            <a:pPr marL="0" indent="0"/>
            <a:endParaRPr lang="zh-CN" altLang="en-US" sz="2000"/>
          </a:p>
          <a:p>
            <a:pPr marL="0" indent="0"/>
            <a:r>
              <a:rPr lang="en-US" altLang="zh-CN" sz="2000">
                <a:solidFill>
                  <a:srgbClr val="FF0000"/>
                </a:solidFill>
              </a:rPr>
              <a:t>public static void sleep(long millis) throws InterruptedException</a:t>
            </a:r>
          </a:p>
          <a:p>
            <a:pPr marL="0" indent="0"/>
            <a:r>
              <a:rPr lang="en-US" altLang="zh-CN" sz="2000">
                <a:solidFill>
                  <a:srgbClr val="FF0000"/>
                </a:solidFill>
              </a:rPr>
              <a:t>public static void sleep(long millis, int nanos) throws InterruptedException</a:t>
            </a:r>
          </a:p>
          <a:p>
            <a:pPr marL="0" indent="0"/>
            <a:endParaRPr lang="en-US" altLang="zh-CN" sz="2000">
              <a:solidFill>
                <a:srgbClr val="FF0000"/>
              </a:solidFill>
            </a:endParaRPr>
          </a:p>
          <a:p>
            <a:pPr marL="0" indent="0"/>
            <a:r>
              <a:rPr lang="zh-CN" altLang="en-US" sz="2000"/>
              <a:t>其中</a:t>
            </a:r>
            <a:r>
              <a:rPr lang="en-US" altLang="zh-CN" sz="2000"/>
              <a:t>millis</a:t>
            </a:r>
            <a:r>
              <a:rPr lang="zh-CN" altLang="en-US" sz="2000"/>
              <a:t>参数是指休眠的毫秒数，需要注意的是，</a:t>
            </a:r>
            <a:r>
              <a:rPr lang="en-US" altLang="zh-CN" sz="2000"/>
              <a:t>sleep()</a:t>
            </a:r>
            <a:r>
              <a:rPr lang="zh-CN" altLang="en-US" sz="2000"/>
              <a:t>方法声明可能会抛出</a:t>
            </a:r>
            <a:r>
              <a:rPr lang="en-US" altLang="zh-CN" sz="2000"/>
              <a:t>InterruptedException</a:t>
            </a:r>
            <a:r>
              <a:rPr lang="zh-CN" altLang="en-US" sz="2000"/>
              <a:t>异常，当另一个线程中断了已经启动</a:t>
            </a:r>
            <a:r>
              <a:rPr lang="en-US" altLang="zh-CN" sz="2000"/>
              <a:t>sleep</a:t>
            </a:r>
            <a:r>
              <a:rPr lang="zh-CN" altLang="en-US" sz="2000"/>
              <a:t>的当前线程时就抛出这个异常。</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C58593-4EAF-4A87-9B30-A0AD8EC7F650}"/>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33795" name="Rectangle 3">
            <a:extLst>
              <a:ext uri="{FF2B5EF4-FFF2-40B4-BE49-F238E27FC236}">
                <a16:creationId xmlns:a16="http://schemas.microsoft.com/office/drawing/2014/main" id="{3FABC52F-19DC-4717-A34A-4F374B8D62E6}"/>
              </a:ext>
            </a:extLst>
          </p:cNvPr>
          <p:cNvSpPr>
            <a:spLocks noGrp="1" noChangeArrowheads="1"/>
          </p:cNvSpPr>
          <p:nvPr>
            <p:ph type="body" idx="1"/>
          </p:nvPr>
        </p:nvSpPr>
        <p:spPr>
          <a:xfrm>
            <a:off x="490538" y="922338"/>
            <a:ext cx="8145462" cy="565150"/>
          </a:xfrm>
        </p:spPr>
        <p:txBody>
          <a:bodyPr/>
          <a:lstStyle/>
          <a:p>
            <a:pPr>
              <a:lnSpc>
                <a:spcPct val="80000"/>
              </a:lnSpc>
            </a:pPr>
            <a:r>
              <a:rPr lang="en-US" altLang="zh-CN" b="1"/>
              <a:t>1) </a:t>
            </a:r>
            <a:r>
              <a:rPr lang="zh-CN" altLang="en-US" b="1"/>
              <a:t>线程睡眠</a:t>
            </a:r>
            <a:r>
              <a:rPr lang="en-US" altLang="zh-CN" b="1"/>
              <a:t>sleep()</a:t>
            </a:r>
            <a:r>
              <a:rPr lang="en-US" altLang="zh-CN"/>
              <a:t> </a:t>
            </a:r>
          </a:p>
          <a:p>
            <a:pPr>
              <a:lnSpc>
                <a:spcPct val="80000"/>
              </a:lnSpc>
            </a:pPr>
            <a:endParaRPr lang="en-US" altLang="zh-CN"/>
          </a:p>
        </p:txBody>
      </p:sp>
      <p:sp>
        <p:nvSpPr>
          <p:cNvPr id="33796" name="Text Box 4">
            <a:extLst>
              <a:ext uri="{FF2B5EF4-FFF2-40B4-BE49-F238E27FC236}">
                <a16:creationId xmlns:a16="http://schemas.microsoft.com/office/drawing/2014/main" id="{C1741CA1-0A77-419F-9750-0B9CDD10E783}"/>
              </a:ext>
            </a:extLst>
          </p:cNvPr>
          <p:cNvSpPr txBox="1">
            <a:spLocks noChangeArrowheads="1"/>
          </p:cNvSpPr>
          <p:nvPr/>
        </p:nvSpPr>
        <p:spPr bwMode="auto">
          <a:xfrm>
            <a:off x="433388" y="1503363"/>
            <a:ext cx="8374062" cy="4524375"/>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a:t>public class TestSleep extends Thread {  </a:t>
            </a:r>
          </a:p>
          <a:p>
            <a:pPr eaLnBrk="1" hangingPunct="1">
              <a:spcBef>
                <a:spcPct val="0"/>
              </a:spcBef>
            </a:pPr>
            <a:r>
              <a:rPr lang="en-US" altLang="zh-CN"/>
              <a:t>	private int i = 0;</a:t>
            </a:r>
          </a:p>
          <a:p>
            <a:pPr eaLnBrk="1" hangingPunct="1">
              <a:spcBef>
                <a:spcPct val="0"/>
              </a:spcBef>
            </a:pPr>
            <a:r>
              <a:rPr lang="en-US" altLang="zh-CN"/>
              <a:t>	public void run(){ </a:t>
            </a:r>
          </a:p>
          <a:p>
            <a:pPr eaLnBrk="1" hangingPunct="1">
              <a:spcBef>
                <a:spcPct val="0"/>
              </a:spcBef>
            </a:pPr>
            <a:r>
              <a:rPr lang="en-US" altLang="zh-CN"/>
              <a:t>		long start=</a:t>
            </a:r>
            <a:r>
              <a:rPr lang="en-US" altLang="zh-CN" b="1">
                <a:solidFill>
                  <a:srgbClr val="FF0000"/>
                </a:solidFill>
              </a:rPr>
              <a:t>System.nanoTime();   </a:t>
            </a:r>
          </a:p>
          <a:p>
            <a:pPr eaLnBrk="1" hangingPunct="1">
              <a:spcBef>
                <a:spcPct val="0"/>
              </a:spcBef>
            </a:pPr>
            <a:r>
              <a:rPr lang="en-US" altLang="zh-CN"/>
              <a:t>		for (int i = 0; i &lt; 10; i++) {</a:t>
            </a:r>
          </a:p>
          <a:p>
            <a:pPr eaLnBrk="1" hangingPunct="1">
              <a:spcBef>
                <a:spcPct val="0"/>
              </a:spcBef>
            </a:pPr>
            <a:r>
              <a:rPr lang="en-US" altLang="zh-CN"/>
              <a:t>			System.out.println("</a:t>
            </a:r>
            <a:r>
              <a:rPr lang="zh-CN" altLang="en-US"/>
              <a:t>睡眠：</a:t>
            </a:r>
            <a:r>
              <a:rPr lang="en-US" altLang="zh-CN"/>
              <a:t>"+i);</a:t>
            </a:r>
          </a:p>
          <a:p>
            <a:pPr eaLnBrk="1" hangingPunct="1">
              <a:spcBef>
                <a:spcPct val="0"/>
              </a:spcBef>
            </a:pPr>
            <a:r>
              <a:rPr lang="en-US" altLang="zh-CN"/>
              <a:t>			try {</a:t>
            </a:r>
          </a:p>
          <a:p>
            <a:pPr eaLnBrk="1" hangingPunct="1">
              <a:spcBef>
                <a:spcPct val="0"/>
              </a:spcBef>
            </a:pPr>
            <a:r>
              <a:rPr lang="en-US" altLang="zh-CN"/>
              <a:t>				</a:t>
            </a:r>
            <a:r>
              <a:rPr lang="en-US" altLang="zh-CN" b="1">
                <a:solidFill>
                  <a:srgbClr val="FF0000"/>
                </a:solidFill>
              </a:rPr>
              <a:t>sleep(1000);</a:t>
            </a:r>
          </a:p>
          <a:p>
            <a:pPr eaLnBrk="1" hangingPunct="1">
              <a:spcBef>
                <a:spcPct val="0"/>
              </a:spcBef>
            </a:pPr>
            <a:r>
              <a:rPr lang="en-US" altLang="zh-CN"/>
              <a:t>			} catch (</a:t>
            </a:r>
            <a:r>
              <a:rPr lang="en-US" altLang="zh-CN" b="1">
                <a:solidFill>
                  <a:srgbClr val="FF0000"/>
                </a:solidFill>
              </a:rPr>
              <a:t>InterruptedException e</a:t>
            </a:r>
            <a:r>
              <a:rPr lang="en-US" altLang="zh-CN"/>
              <a:t>) {</a:t>
            </a:r>
          </a:p>
          <a:p>
            <a:pPr eaLnBrk="1" hangingPunct="1">
              <a:spcBef>
                <a:spcPct val="0"/>
              </a:spcBef>
            </a:pPr>
            <a:r>
              <a:rPr lang="en-US" altLang="zh-CN"/>
              <a:t>				e.printStackTrace();</a:t>
            </a:r>
          </a:p>
          <a:p>
            <a:pPr eaLnBrk="1" hangingPunct="1">
              <a:spcBef>
                <a:spcPct val="0"/>
              </a:spcBef>
            </a:pPr>
            <a:r>
              <a:rPr lang="en-US" altLang="zh-CN"/>
              <a:t>			}</a:t>
            </a:r>
          </a:p>
          <a:p>
            <a:pPr eaLnBrk="1" hangingPunct="1">
              <a:spcBef>
                <a:spcPct val="0"/>
              </a:spcBef>
            </a:pPr>
            <a:r>
              <a:rPr lang="en-US" altLang="zh-CN"/>
              <a:t>		}</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64A51DF-010F-49DC-A11B-8D9F06AFC2B2}"/>
              </a:ext>
            </a:extLst>
          </p:cNvPr>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7171" name="Rectangle 116">
            <a:extLst>
              <a:ext uri="{FF2B5EF4-FFF2-40B4-BE49-F238E27FC236}">
                <a16:creationId xmlns:a16="http://schemas.microsoft.com/office/drawing/2014/main" id="{B8928683-38E0-4C7F-9FE1-3F333EDB4C83}"/>
              </a:ext>
            </a:extLst>
          </p:cNvPr>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72" name="Text Box 119">
            <a:extLst>
              <a:ext uri="{FF2B5EF4-FFF2-40B4-BE49-F238E27FC236}">
                <a16:creationId xmlns:a16="http://schemas.microsoft.com/office/drawing/2014/main" id="{868526EF-3251-4F19-96BD-1CFF34B3331D}"/>
              </a:ext>
            </a:extLst>
          </p:cNvPr>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nchor="ct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a:spcBef>
                <a:spcPct val="0"/>
              </a:spcBef>
            </a:pPr>
            <a:r>
              <a:rPr lang="zh-CN" altLang="en-US" sz="2000" b="1"/>
              <a:t>多线程</a:t>
            </a:r>
            <a:endParaRPr kumimoji="0" lang="zh-CN" altLang="en-US" sz="2200" b="1">
              <a:solidFill>
                <a:schemeClr val="tx2"/>
              </a:solidFill>
              <a:latin typeface="楷体_GB2312"/>
              <a:ea typeface="楷体_GB2312"/>
              <a:cs typeface="楷体_GB2312"/>
            </a:endParaRPr>
          </a:p>
        </p:txBody>
      </p:sp>
      <p:sp>
        <p:nvSpPr>
          <p:cNvPr id="7173" name="Rectangle 121">
            <a:extLst>
              <a:ext uri="{FF2B5EF4-FFF2-40B4-BE49-F238E27FC236}">
                <a16:creationId xmlns:a16="http://schemas.microsoft.com/office/drawing/2014/main" id="{E1A8F728-395D-4453-9204-A79254E9A787}"/>
              </a:ext>
            </a:extLst>
          </p:cNvPr>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74" name="Text Box 124">
            <a:extLst>
              <a:ext uri="{FF2B5EF4-FFF2-40B4-BE49-F238E27FC236}">
                <a16:creationId xmlns:a16="http://schemas.microsoft.com/office/drawing/2014/main" id="{DC9F6B57-2524-4817-AA3F-C1FB49EB68A6}"/>
              </a:ext>
            </a:extLst>
          </p:cNvPr>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a:t>
            </a:r>
            <a:r>
              <a:rPr lang="zh-CN" altLang="en-US" sz="1600" b="1"/>
              <a:t>、线程简介</a:t>
            </a:r>
          </a:p>
        </p:txBody>
      </p:sp>
      <p:sp>
        <p:nvSpPr>
          <p:cNvPr id="7175" name="Text Box 129">
            <a:extLst>
              <a:ext uri="{FF2B5EF4-FFF2-40B4-BE49-F238E27FC236}">
                <a16:creationId xmlns:a16="http://schemas.microsoft.com/office/drawing/2014/main" id="{7542B26F-8239-470C-AC7C-FD63EE8A29C1}"/>
              </a:ext>
            </a:extLst>
          </p:cNvPr>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a:t>
            </a:r>
            <a:r>
              <a:rPr lang="zh-CN" altLang="en-US" sz="1600" b="1"/>
              <a:t>、编写线程程序</a:t>
            </a:r>
          </a:p>
          <a:p>
            <a:pPr algn="just">
              <a:spcBef>
                <a:spcPct val="0"/>
              </a:spcBef>
            </a:pPr>
            <a:endParaRPr lang="zh-CN" altLang="en-US" sz="1600" b="1"/>
          </a:p>
        </p:txBody>
      </p:sp>
      <p:sp>
        <p:nvSpPr>
          <p:cNvPr id="7176" name="Rectangle 136">
            <a:extLst>
              <a:ext uri="{FF2B5EF4-FFF2-40B4-BE49-F238E27FC236}">
                <a16:creationId xmlns:a16="http://schemas.microsoft.com/office/drawing/2014/main" id="{EE2FEC79-1428-40EB-B5BD-FE6A62A6B4B9}"/>
              </a:ext>
            </a:extLst>
          </p:cNvPr>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77" name="Rectangle 138">
            <a:extLst>
              <a:ext uri="{FF2B5EF4-FFF2-40B4-BE49-F238E27FC236}">
                <a16:creationId xmlns:a16="http://schemas.microsoft.com/office/drawing/2014/main" id="{D9C5CF11-F759-4AD1-90BB-6ECF8EE2B45A}"/>
              </a:ext>
            </a:extLst>
          </p:cNvPr>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78" name="Text Box 139">
            <a:extLst>
              <a:ext uri="{FF2B5EF4-FFF2-40B4-BE49-F238E27FC236}">
                <a16:creationId xmlns:a16="http://schemas.microsoft.com/office/drawing/2014/main" id="{40E4A9A7-9F5D-4A08-B581-330601B249ED}"/>
              </a:ext>
            </a:extLst>
          </p:cNvPr>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10.3</a:t>
            </a:r>
            <a:r>
              <a:rPr lang="zh-CN" altLang="en-US" sz="1600" b="1"/>
              <a:t>、线程互斥与同步</a:t>
            </a:r>
          </a:p>
        </p:txBody>
      </p:sp>
      <p:sp>
        <p:nvSpPr>
          <p:cNvPr id="7179" name="Rectangle 123">
            <a:extLst>
              <a:ext uri="{FF2B5EF4-FFF2-40B4-BE49-F238E27FC236}">
                <a16:creationId xmlns:a16="http://schemas.microsoft.com/office/drawing/2014/main" id="{B812976F-B570-488E-8992-64572729B173}"/>
              </a:ext>
            </a:extLst>
          </p:cNvPr>
          <p:cNvSpPr>
            <a:spLocks noChangeArrowheads="1"/>
          </p:cNvSpPr>
          <p:nvPr/>
        </p:nvSpPr>
        <p:spPr bwMode="auto">
          <a:xfrm>
            <a:off x="2679700" y="1027113"/>
            <a:ext cx="76200" cy="510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80" name="AutoShape 151">
            <a:extLst>
              <a:ext uri="{FF2B5EF4-FFF2-40B4-BE49-F238E27FC236}">
                <a16:creationId xmlns:a16="http://schemas.microsoft.com/office/drawing/2014/main" id="{EA67A842-2C57-4311-986A-88392689DD25}"/>
              </a:ext>
            </a:extLst>
          </p:cNvPr>
          <p:cNvSpPr>
            <a:spLocks noChangeArrowheads="1"/>
          </p:cNvSpPr>
          <p:nvPr/>
        </p:nvSpPr>
        <p:spPr bwMode="auto">
          <a:xfrm>
            <a:off x="7778750" y="1757363"/>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81" name="Rectangle 116">
            <a:extLst>
              <a:ext uri="{FF2B5EF4-FFF2-40B4-BE49-F238E27FC236}">
                <a16:creationId xmlns:a16="http://schemas.microsoft.com/office/drawing/2014/main" id="{40AF6B79-6CD0-43F0-A0B0-2A7787A21E48}"/>
              </a:ext>
            </a:extLst>
          </p:cNvPr>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82" name="Text Box 129">
            <a:extLst>
              <a:ext uri="{FF2B5EF4-FFF2-40B4-BE49-F238E27FC236}">
                <a16:creationId xmlns:a16="http://schemas.microsoft.com/office/drawing/2014/main" id="{71E4B2FE-A7BA-4732-9F17-C8BF8C7CBBC6}"/>
              </a:ext>
            </a:extLst>
          </p:cNvPr>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10.4</a:t>
            </a:r>
            <a:r>
              <a:rPr lang="zh-CN" altLang="en-US" sz="1600" b="1"/>
              <a:t>、后台线程</a:t>
            </a:r>
          </a:p>
          <a:p>
            <a:pPr algn="just">
              <a:spcBef>
                <a:spcPct val="0"/>
              </a:spcBef>
            </a:pPr>
            <a:endParaRPr lang="zh-CN" altLang="en-US" sz="1600" b="1"/>
          </a:p>
        </p:txBody>
      </p:sp>
      <p:sp>
        <p:nvSpPr>
          <p:cNvPr id="7183" name="Rectangle 121">
            <a:extLst>
              <a:ext uri="{FF2B5EF4-FFF2-40B4-BE49-F238E27FC236}">
                <a16:creationId xmlns:a16="http://schemas.microsoft.com/office/drawing/2014/main" id="{0E4E71F4-C52D-495E-82C1-1F90E0C20382}"/>
              </a:ext>
            </a:extLst>
          </p:cNvPr>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84" name="Rectangle 138">
            <a:extLst>
              <a:ext uri="{FF2B5EF4-FFF2-40B4-BE49-F238E27FC236}">
                <a16:creationId xmlns:a16="http://schemas.microsoft.com/office/drawing/2014/main" id="{A21B43E2-D178-4851-A392-589A28BEEADF}"/>
              </a:ext>
            </a:extLst>
          </p:cNvPr>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85" name="Text Box 139">
            <a:extLst>
              <a:ext uri="{FF2B5EF4-FFF2-40B4-BE49-F238E27FC236}">
                <a16:creationId xmlns:a16="http://schemas.microsoft.com/office/drawing/2014/main" id="{82C633D3-3837-4F8E-9BEF-6D033D5010EC}"/>
              </a:ext>
            </a:extLst>
          </p:cNvPr>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10.1.1</a:t>
            </a:r>
            <a:r>
              <a:rPr lang="zh-CN" altLang="en-US" sz="1600" b="1"/>
              <a:t>、进程与线程</a:t>
            </a:r>
            <a:endParaRPr lang="en-US" altLang="zh-CN" sz="1600" b="1"/>
          </a:p>
        </p:txBody>
      </p:sp>
      <p:sp>
        <p:nvSpPr>
          <p:cNvPr id="7186" name="Rectangle 116">
            <a:extLst>
              <a:ext uri="{FF2B5EF4-FFF2-40B4-BE49-F238E27FC236}">
                <a16:creationId xmlns:a16="http://schemas.microsoft.com/office/drawing/2014/main" id="{DB4E18EC-6819-45DA-A8C2-7BF7F56144DB}"/>
              </a:ext>
            </a:extLst>
          </p:cNvPr>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87" name="Text Box 129">
            <a:extLst>
              <a:ext uri="{FF2B5EF4-FFF2-40B4-BE49-F238E27FC236}">
                <a16:creationId xmlns:a16="http://schemas.microsoft.com/office/drawing/2014/main" id="{ABDD1CDC-E560-4C60-A4E7-4821F8312464}"/>
              </a:ext>
            </a:extLst>
          </p:cNvPr>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10.1.2</a:t>
            </a:r>
            <a:r>
              <a:rPr lang="zh-CN" altLang="en-US" sz="1600" b="1"/>
              <a:t>、线程生命周期</a:t>
            </a:r>
          </a:p>
          <a:p>
            <a:pPr algn="just">
              <a:spcBef>
                <a:spcPct val="0"/>
              </a:spcBef>
            </a:pPr>
            <a:endParaRPr lang="zh-CN" altLang="en-US" sz="1600" b="1"/>
          </a:p>
        </p:txBody>
      </p:sp>
      <p:sp>
        <p:nvSpPr>
          <p:cNvPr id="7188" name="Rectangle 121">
            <a:extLst>
              <a:ext uri="{FF2B5EF4-FFF2-40B4-BE49-F238E27FC236}">
                <a16:creationId xmlns:a16="http://schemas.microsoft.com/office/drawing/2014/main" id="{0309B933-6EC8-4E4D-BD43-54632016254B}"/>
              </a:ext>
            </a:extLst>
          </p:cNvPr>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89" name="Rectangle 138">
            <a:extLst>
              <a:ext uri="{FF2B5EF4-FFF2-40B4-BE49-F238E27FC236}">
                <a16:creationId xmlns:a16="http://schemas.microsoft.com/office/drawing/2014/main" id="{270CBB5A-47F7-43BE-A705-1B43AA844C05}"/>
              </a:ext>
            </a:extLst>
          </p:cNvPr>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90" name="Text Box 139">
            <a:extLst>
              <a:ext uri="{FF2B5EF4-FFF2-40B4-BE49-F238E27FC236}">
                <a16:creationId xmlns:a16="http://schemas.microsoft.com/office/drawing/2014/main" id="{78E14915-E570-4559-8216-6553A5913702}"/>
              </a:ext>
            </a:extLst>
          </p:cNvPr>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10.2.1</a:t>
            </a:r>
            <a:r>
              <a:rPr lang="zh-CN" altLang="en-US" sz="1600" b="1"/>
              <a:t>、继承</a:t>
            </a:r>
            <a:r>
              <a:rPr lang="en-US" altLang="zh-CN" sz="1600" b="1"/>
              <a:t>Thread</a:t>
            </a:r>
            <a:r>
              <a:rPr lang="zh-CN" altLang="en-US" sz="1600" b="1"/>
              <a:t>类</a:t>
            </a:r>
          </a:p>
        </p:txBody>
      </p:sp>
      <p:sp>
        <p:nvSpPr>
          <p:cNvPr id="7191" name="Rectangle 116">
            <a:extLst>
              <a:ext uri="{FF2B5EF4-FFF2-40B4-BE49-F238E27FC236}">
                <a16:creationId xmlns:a16="http://schemas.microsoft.com/office/drawing/2014/main" id="{C28A31BE-4640-4473-AFFE-F507805CA88C}"/>
              </a:ext>
            </a:extLst>
          </p:cNvPr>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92" name="Text Box 129">
            <a:extLst>
              <a:ext uri="{FF2B5EF4-FFF2-40B4-BE49-F238E27FC236}">
                <a16:creationId xmlns:a16="http://schemas.microsoft.com/office/drawing/2014/main" id="{11393FA0-34E4-44D3-8DA1-561BC434BC87}"/>
              </a:ext>
            </a:extLst>
          </p:cNvPr>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10.2.2</a:t>
            </a:r>
            <a:r>
              <a:rPr lang="zh-CN" altLang="en-US" sz="1600" b="1"/>
              <a:t>、实现</a:t>
            </a:r>
            <a:r>
              <a:rPr lang="en-US" altLang="zh-CN" sz="1600" b="1"/>
              <a:t>Runable</a:t>
            </a:r>
            <a:r>
              <a:rPr lang="zh-CN" altLang="en-US" sz="1600" b="1"/>
              <a:t>接口</a:t>
            </a:r>
          </a:p>
          <a:p>
            <a:pPr algn="just">
              <a:spcBef>
                <a:spcPct val="0"/>
              </a:spcBef>
            </a:pPr>
            <a:endParaRPr lang="zh-CN" altLang="en-US" sz="1600" b="1"/>
          </a:p>
        </p:txBody>
      </p:sp>
      <p:sp>
        <p:nvSpPr>
          <p:cNvPr id="7193" name="Rectangle 116">
            <a:extLst>
              <a:ext uri="{FF2B5EF4-FFF2-40B4-BE49-F238E27FC236}">
                <a16:creationId xmlns:a16="http://schemas.microsoft.com/office/drawing/2014/main" id="{60A9157D-8D69-40A8-963E-128D6E150D19}"/>
              </a:ext>
            </a:extLst>
          </p:cNvPr>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7194" name="Text Box 129">
            <a:extLst>
              <a:ext uri="{FF2B5EF4-FFF2-40B4-BE49-F238E27FC236}">
                <a16:creationId xmlns:a16="http://schemas.microsoft.com/office/drawing/2014/main" id="{66208DCB-4B1D-4AA7-BBDA-261441D919AE}"/>
              </a:ext>
            </a:extLst>
          </p:cNvPr>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10.2.3</a:t>
            </a:r>
            <a:r>
              <a:rPr lang="zh-CN" altLang="en-US" sz="1600" b="1"/>
              <a:t>、线程基本控制方法</a:t>
            </a:r>
          </a:p>
          <a:p>
            <a:pPr algn="just">
              <a:spcBef>
                <a:spcPct val="0"/>
              </a:spcBef>
            </a:pPr>
            <a:endParaRPr lang="zh-CN" altLang="en-US" sz="16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629C4A7-0823-49F4-926E-D5CD7A913DFB}"/>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34819" name="Rectangle 3">
            <a:extLst>
              <a:ext uri="{FF2B5EF4-FFF2-40B4-BE49-F238E27FC236}">
                <a16:creationId xmlns:a16="http://schemas.microsoft.com/office/drawing/2014/main" id="{5B9503C7-E32E-4257-B3AF-246F58E323B0}"/>
              </a:ext>
            </a:extLst>
          </p:cNvPr>
          <p:cNvSpPr>
            <a:spLocks noGrp="1" noChangeArrowheads="1"/>
          </p:cNvSpPr>
          <p:nvPr>
            <p:ph type="body" idx="1"/>
          </p:nvPr>
        </p:nvSpPr>
        <p:spPr>
          <a:xfrm>
            <a:off x="490538" y="922338"/>
            <a:ext cx="8145462" cy="3055937"/>
          </a:xfrm>
          <a:solidFill>
            <a:srgbClr val="FFFFD2"/>
          </a:solidFill>
        </p:spPr>
        <p:txBody>
          <a:bodyPr/>
          <a:lstStyle/>
          <a:p>
            <a:pPr>
              <a:lnSpc>
                <a:spcPct val="80000"/>
              </a:lnSpc>
            </a:pPr>
            <a:endParaRPr lang="en-US" altLang="zh-CN" sz="2000"/>
          </a:p>
          <a:p>
            <a:pPr>
              <a:lnSpc>
                <a:spcPct val="80000"/>
              </a:lnSpc>
            </a:pPr>
            <a:r>
              <a:rPr lang="en-US" altLang="zh-CN" sz="2000"/>
              <a:t>		long end=</a:t>
            </a:r>
            <a:r>
              <a:rPr lang="en-US" altLang="zh-CN" sz="2000" b="1">
                <a:solidFill>
                  <a:srgbClr val="FF0000"/>
                </a:solidFill>
              </a:rPr>
              <a:t>System.nanoTime();   </a:t>
            </a:r>
          </a:p>
          <a:p>
            <a:pPr>
              <a:lnSpc>
                <a:spcPct val="80000"/>
              </a:lnSpc>
            </a:pPr>
            <a:r>
              <a:rPr lang="en-US" altLang="zh-CN" sz="2000"/>
              <a:t>              System.out.println("</a:t>
            </a:r>
            <a:r>
              <a:rPr lang="zh-CN" altLang="en-US" sz="2000"/>
              <a:t>总的运行时间</a:t>
            </a:r>
            <a:r>
              <a:rPr lang="en-US" altLang="zh-CN" sz="2000"/>
              <a:t>:"+(end-start)/1000000+"</a:t>
            </a:r>
            <a:r>
              <a:rPr lang="zh-CN" altLang="en-US" sz="2000"/>
              <a:t>毫秒</a:t>
            </a:r>
            <a:r>
              <a:rPr lang="en-US" altLang="zh-CN" sz="2000"/>
              <a:t>");   </a:t>
            </a:r>
          </a:p>
          <a:p>
            <a:pPr>
              <a:lnSpc>
                <a:spcPct val="80000"/>
              </a:lnSpc>
            </a:pPr>
            <a:r>
              <a:rPr lang="en-US" altLang="zh-CN" sz="2000"/>
              <a:t>	}</a:t>
            </a:r>
          </a:p>
          <a:p>
            <a:pPr>
              <a:lnSpc>
                <a:spcPct val="80000"/>
              </a:lnSpc>
            </a:pPr>
            <a:r>
              <a:rPr lang="en-US" altLang="zh-CN" sz="2000"/>
              <a:t>     public static void main(String[] arg) {   </a:t>
            </a:r>
          </a:p>
          <a:p>
            <a:pPr>
              <a:lnSpc>
                <a:spcPct val="80000"/>
              </a:lnSpc>
            </a:pPr>
            <a:r>
              <a:rPr lang="en-US" altLang="zh-CN" sz="2000"/>
              <a:t>          TestSleep t1= new TestSleep(); </a:t>
            </a:r>
          </a:p>
          <a:p>
            <a:pPr>
              <a:lnSpc>
                <a:spcPct val="80000"/>
              </a:lnSpc>
            </a:pPr>
            <a:r>
              <a:rPr lang="en-US" altLang="zh-CN" sz="2000"/>
              <a:t>           t1.start();</a:t>
            </a:r>
          </a:p>
          <a:p>
            <a:pPr>
              <a:lnSpc>
                <a:spcPct val="80000"/>
              </a:lnSpc>
            </a:pPr>
            <a:r>
              <a:rPr lang="en-US" altLang="zh-CN" sz="2000"/>
              <a:t>     }   </a:t>
            </a:r>
          </a:p>
          <a:p>
            <a:pPr>
              <a:lnSpc>
                <a:spcPct val="80000"/>
              </a:lnSpc>
            </a:pPr>
            <a:r>
              <a:rPr lang="en-US" altLang="zh-CN" sz="2000"/>
              <a:t>}</a:t>
            </a:r>
          </a:p>
          <a:p>
            <a:pPr>
              <a:lnSpc>
                <a:spcPct val="80000"/>
              </a:lnSpc>
            </a:pPr>
            <a:endParaRPr lang="en-US" altLang="zh-CN" sz="2000"/>
          </a:p>
        </p:txBody>
      </p:sp>
      <p:pic>
        <p:nvPicPr>
          <p:cNvPr id="181253" name="Picture 5">
            <a:extLst>
              <a:ext uri="{FF2B5EF4-FFF2-40B4-BE49-F238E27FC236}">
                <a16:creationId xmlns:a16="http://schemas.microsoft.com/office/drawing/2014/main" id="{1E7998C0-4DF3-4A18-9E45-72651AAF6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8" y="3136900"/>
            <a:ext cx="4773612" cy="32956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EB458AA-01A6-4EC4-B51C-5E50B9D65782}"/>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35843" name="Rectangle 3">
            <a:extLst>
              <a:ext uri="{FF2B5EF4-FFF2-40B4-BE49-F238E27FC236}">
                <a16:creationId xmlns:a16="http://schemas.microsoft.com/office/drawing/2014/main" id="{5C0AF4F2-772A-4800-8ECB-341D0331E6BC}"/>
              </a:ext>
            </a:extLst>
          </p:cNvPr>
          <p:cNvSpPr>
            <a:spLocks noGrp="1" noChangeArrowheads="1"/>
          </p:cNvSpPr>
          <p:nvPr>
            <p:ph type="body" idx="1"/>
          </p:nvPr>
        </p:nvSpPr>
        <p:spPr>
          <a:xfrm>
            <a:off x="534988" y="1033463"/>
            <a:ext cx="8145462" cy="4117975"/>
          </a:xfrm>
        </p:spPr>
        <p:txBody>
          <a:bodyPr/>
          <a:lstStyle/>
          <a:p>
            <a:pPr marL="0" indent="0"/>
            <a:r>
              <a:rPr lang="en-US" altLang="zh-CN" b="1"/>
              <a:t>2) </a:t>
            </a:r>
            <a:r>
              <a:rPr lang="zh-CN" altLang="en-US" b="1"/>
              <a:t>线程唤醒</a:t>
            </a:r>
            <a:r>
              <a:rPr lang="en-US" altLang="zh-CN" b="1"/>
              <a:t>interrupt()</a:t>
            </a:r>
            <a:r>
              <a:rPr lang="en-US" altLang="zh-CN"/>
              <a:t> </a:t>
            </a:r>
            <a:endParaRPr lang="en-US" altLang="zh-CN" sz="2000"/>
          </a:p>
          <a:p>
            <a:pPr marL="0" indent="0"/>
            <a:r>
              <a:rPr lang="en-US" altLang="zh-CN" sz="2800">
                <a:solidFill>
                  <a:srgbClr val="FF0000"/>
                </a:solidFill>
              </a:rPr>
              <a:t>void interrupt()</a:t>
            </a:r>
            <a:r>
              <a:rPr lang="en-US" altLang="zh-CN" sz="2800"/>
              <a:t> </a:t>
            </a:r>
            <a:br>
              <a:rPr lang="en-US" altLang="zh-CN" sz="2800"/>
            </a:br>
            <a:r>
              <a:rPr lang="en-US" altLang="zh-CN" sz="2800"/>
              <a:t>          </a:t>
            </a:r>
            <a:r>
              <a:rPr lang="zh-CN" altLang="en-US"/>
              <a:t>中断线程。</a:t>
            </a:r>
          </a:p>
          <a:p>
            <a:pPr marL="0" indent="0"/>
            <a:r>
              <a:rPr lang="en-US" altLang="zh-CN" sz="2800">
                <a:solidFill>
                  <a:srgbClr val="FF0000"/>
                </a:solidFill>
              </a:rPr>
              <a:t>static boolean interrupted () </a:t>
            </a:r>
            <a:br>
              <a:rPr lang="en-US" altLang="zh-CN" sz="2800">
                <a:solidFill>
                  <a:srgbClr val="FF0000"/>
                </a:solidFill>
              </a:rPr>
            </a:br>
            <a:r>
              <a:rPr lang="en-US" altLang="zh-CN" sz="2800"/>
              <a:t>       </a:t>
            </a:r>
            <a:r>
              <a:rPr lang="en-US" altLang="zh-CN"/>
              <a:t>   </a:t>
            </a:r>
            <a:r>
              <a:rPr lang="zh-CN" altLang="en-US"/>
              <a:t>测试当前线程是否已经中断。</a:t>
            </a:r>
          </a:p>
          <a:p>
            <a:pPr marL="0" indent="0"/>
            <a:r>
              <a:rPr lang="en-US" altLang="zh-CN"/>
              <a:t>interrupt</a:t>
            </a:r>
            <a:r>
              <a:rPr lang="zh-CN" altLang="en-US"/>
              <a:t>方法会中断线程的休眠。</a:t>
            </a:r>
          </a:p>
          <a:p>
            <a:pPr marL="0" indent="0"/>
            <a:r>
              <a:rPr lang="zh-CN" altLang="en-US"/>
              <a:t>调用</a:t>
            </a:r>
            <a:r>
              <a:rPr lang="en-US" altLang="zh-CN"/>
              <a:t>sleep</a:t>
            </a:r>
            <a:r>
              <a:rPr lang="zh-CN" altLang="en-US"/>
              <a:t>方法和</a:t>
            </a:r>
            <a:r>
              <a:rPr lang="en-US" altLang="zh-CN"/>
              <a:t>join</a:t>
            </a:r>
            <a:r>
              <a:rPr lang="zh-CN" altLang="en-US"/>
              <a:t>方法使线程进入休眠状态，而后再调用</a:t>
            </a:r>
            <a:r>
              <a:rPr lang="en-US" altLang="zh-CN"/>
              <a:t>interrupt</a:t>
            </a:r>
            <a:r>
              <a:rPr lang="zh-CN" altLang="en-US"/>
              <a:t>方法，那么在</a:t>
            </a:r>
            <a:r>
              <a:rPr lang="en-US" altLang="zh-CN"/>
              <a:t>sleep</a:t>
            </a:r>
            <a:r>
              <a:rPr lang="zh-CN" altLang="en-US"/>
              <a:t>方法和</a:t>
            </a:r>
            <a:r>
              <a:rPr lang="en-US" altLang="zh-CN"/>
              <a:t>join</a:t>
            </a:r>
            <a:r>
              <a:rPr lang="zh-CN" altLang="en-US"/>
              <a:t>方法中就会抛出</a:t>
            </a:r>
            <a:r>
              <a:rPr lang="en-US" altLang="zh-CN"/>
              <a:t>InterruptedException</a:t>
            </a:r>
            <a:r>
              <a:rPr lang="zh-CN" altLang="en-US"/>
              <a:t>异常。</a:t>
            </a:r>
          </a:p>
          <a:p>
            <a:pPr marL="0" indent="0"/>
            <a:endParaRPr lang="zh-CN" altLang="en-US" sz="20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BF15894-4283-450F-8CA3-C5322096A035}"/>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36867" name="Rectangle 3">
            <a:extLst>
              <a:ext uri="{FF2B5EF4-FFF2-40B4-BE49-F238E27FC236}">
                <a16:creationId xmlns:a16="http://schemas.microsoft.com/office/drawing/2014/main" id="{37945DCC-51F0-4995-A143-0761FD91BD11}"/>
              </a:ext>
            </a:extLst>
          </p:cNvPr>
          <p:cNvSpPr>
            <a:spLocks noGrp="1" noChangeArrowheads="1"/>
          </p:cNvSpPr>
          <p:nvPr>
            <p:ph type="body" idx="1"/>
          </p:nvPr>
        </p:nvSpPr>
        <p:spPr>
          <a:xfrm>
            <a:off x="490538" y="922338"/>
            <a:ext cx="8145462" cy="638175"/>
          </a:xfrm>
        </p:spPr>
        <p:txBody>
          <a:bodyPr/>
          <a:lstStyle/>
          <a:p>
            <a:pPr>
              <a:lnSpc>
                <a:spcPct val="80000"/>
              </a:lnSpc>
            </a:pPr>
            <a:r>
              <a:rPr lang="en-US" altLang="zh-CN" sz="2000" b="1"/>
              <a:t>2) </a:t>
            </a:r>
            <a:r>
              <a:rPr lang="zh-CN" altLang="en-US" sz="2000" b="1"/>
              <a:t>线程唤醒</a:t>
            </a:r>
            <a:r>
              <a:rPr lang="en-US" altLang="zh-CN" sz="2000" b="1"/>
              <a:t>interrupt()</a:t>
            </a:r>
            <a:r>
              <a:rPr lang="en-US" altLang="zh-CN" sz="2000"/>
              <a:t> </a:t>
            </a:r>
          </a:p>
          <a:p>
            <a:pPr>
              <a:lnSpc>
                <a:spcPct val="80000"/>
              </a:lnSpc>
            </a:pPr>
            <a:endParaRPr lang="en-US" altLang="zh-CN" sz="2000"/>
          </a:p>
        </p:txBody>
      </p:sp>
      <p:sp>
        <p:nvSpPr>
          <p:cNvPr id="36868" name="Text Box 4">
            <a:extLst>
              <a:ext uri="{FF2B5EF4-FFF2-40B4-BE49-F238E27FC236}">
                <a16:creationId xmlns:a16="http://schemas.microsoft.com/office/drawing/2014/main" id="{5201E7C3-9B6E-4FFE-8BED-55B4942BF37A}"/>
              </a:ext>
            </a:extLst>
          </p:cNvPr>
          <p:cNvSpPr txBox="1">
            <a:spLocks noChangeArrowheads="1"/>
          </p:cNvSpPr>
          <p:nvPr/>
        </p:nvSpPr>
        <p:spPr bwMode="auto">
          <a:xfrm>
            <a:off x="468313" y="1346200"/>
            <a:ext cx="8242300" cy="4359275"/>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package lesson.thread;</a:t>
            </a:r>
          </a:p>
          <a:p>
            <a:pPr eaLnBrk="1" hangingPunct="1">
              <a:spcBef>
                <a:spcPct val="0"/>
              </a:spcBef>
            </a:pPr>
            <a:r>
              <a:rPr lang="en-US" altLang="zh-CN" sz="2000"/>
              <a:t>public class TestInterrupt extends Thread{</a:t>
            </a:r>
          </a:p>
          <a:p>
            <a:pPr eaLnBrk="1" hangingPunct="1">
              <a:spcBef>
                <a:spcPct val="0"/>
              </a:spcBef>
            </a:pPr>
            <a:r>
              <a:rPr lang="en-US" altLang="zh-CN" sz="2000"/>
              <a:t>	public void run(){ </a:t>
            </a:r>
          </a:p>
          <a:p>
            <a:pPr eaLnBrk="1" hangingPunct="1">
              <a:spcBef>
                <a:spcPct val="0"/>
              </a:spcBef>
            </a:pPr>
            <a:r>
              <a:rPr lang="en-US" altLang="zh-CN" sz="2000"/>
              <a:t>		long start=System.nanoTime();   </a:t>
            </a:r>
          </a:p>
          <a:p>
            <a:pPr eaLnBrk="1" hangingPunct="1">
              <a:spcBef>
                <a:spcPct val="0"/>
              </a:spcBef>
            </a:pPr>
            <a:r>
              <a:rPr lang="en-US" altLang="zh-CN" sz="2000"/>
              <a:t>		System.out.println("</a:t>
            </a:r>
            <a:r>
              <a:rPr lang="zh-CN" altLang="en-US" sz="2000"/>
              <a:t>线程睡眠</a:t>
            </a:r>
            <a:r>
              <a:rPr lang="en-US" altLang="zh-CN" sz="2000"/>
              <a:t>");</a:t>
            </a:r>
          </a:p>
          <a:p>
            <a:pPr eaLnBrk="1" hangingPunct="1">
              <a:spcBef>
                <a:spcPct val="0"/>
              </a:spcBef>
            </a:pPr>
            <a:r>
              <a:rPr lang="en-US" altLang="zh-CN" sz="2000"/>
              <a:t>		try {</a:t>
            </a:r>
          </a:p>
          <a:p>
            <a:pPr eaLnBrk="1" hangingPunct="1">
              <a:spcBef>
                <a:spcPct val="0"/>
              </a:spcBef>
            </a:pPr>
            <a:r>
              <a:rPr lang="en-US" altLang="zh-CN" sz="2000"/>
              <a:t>			sleep(10000);</a:t>
            </a:r>
          </a:p>
          <a:p>
            <a:pPr eaLnBrk="1" hangingPunct="1">
              <a:spcBef>
                <a:spcPct val="0"/>
              </a:spcBef>
            </a:pPr>
            <a:r>
              <a:rPr lang="en-US" altLang="zh-CN" sz="2000"/>
              <a:t>		} catch (InterruptedException e) {</a:t>
            </a:r>
          </a:p>
          <a:p>
            <a:pPr eaLnBrk="1" hangingPunct="1">
              <a:spcBef>
                <a:spcPct val="0"/>
              </a:spcBef>
            </a:pPr>
            <a:r>
              <a:rPr lang="en-US" altLang="zh-CN" sz="2000"/>
              <a:t>			System.out.println("</a:t>
            </a:r>
            <a:r>
              <a:rPr lang="zh-CN" altLang="en-US" sz="2000"/>
              <a:t>线程被唤醒</a:t>
            </a:r>
            <a:r>
              <a:rPr lang="en-US" altLang="zh-CN" sz="2000"/>
              <a:t>");</a:t>
            </a:r>
          </a:p>
          <a:p>
            <a:pPr eaLnBrk="1" hangingPunct="1">
              <a:spcBef>
                <a:spcPct val="0"/>
              </a:spcBef>
            </a:pPr>
            <a:r>
              <a:rPr lang="en-US" altLang="zh-CN" sz="2000"/>
              <a:t>		}</a:t>
            </a:r>
          </a:p>
          <a:p>
            <a:pPr eaLnBrk="1" hangingPunct="1">
              <a:spcBef>
                <a:spcPct val="0"/>
              </a:spcBef>
            </a:pPr>
            <a:r>
              <a:rPr lang="en-US" altLang="zh-CN" sz="2000"/>
              <a:t>		long end=System.nanoTime();   </a:t>
            </a:r>
          </a:p>
          <a:p>
            <a:pPr eaLnBrk="1" hangingPunct="1">
              <a:spcBef>
                <a:spcPct val="0"/>
              </a:spcBef>
            </a:pPr>
            <a:r>
              <a:rPr lang="en-US" altLang="zh-CN" sz="2000"/>
              <a:t>                             System.out.println("</a:t>
            </a:r>
            <a:r>
              <a:rPr lang="zh-CN" altLang="en-US" sz="2000"/>
              <a:t>总的运行时间</a:t>
            </a:r>
            <a:r>
              <a:rPr lang="en-US" altLang="zh-CN" sz="2000"/>
              <a:t>:"+</a:t>
            </a:r>
          </a:p>
          <a:p>
            <a:pPr eaLnBrk="1" hangingPunct="1">
              <a:spcBef>
                <a:spcPct val="0"/>
              </a:spcBef>
            </a:pPr>
            <a:r>
              <a:rPr lang="en-US" altLang="zh-CN" sz="2000"/>
              <a:t>                                                          (end-start)/1000000+"</a:t>
            </a:r>
            <a:r>
              <a:rPr lang="zh-CN" altLang="en-US" sz="2000"/>
              <a:t>毫秒</a:t>
            </a:r>
            <a:r>
              <a:rPr lang="en-US" altLang="zh-CN" sz="2000"/>
              <a:t>");   </a:t>
            </a:r>
          </a:p>
          <a:p>
            <a:pPr eaLnBrk="1" hangingPunct="1">
              <a:spcBef>
                <a:spcPct val="0"/>
              </a:spcBef>
            </a:pPr>
            <a:r>
              <a:rPr lang="en-US" altLang="zh-CN" sz="2000"/>
              <a:t>	}</a:t>
            </a:r>
            <a:endParaRPr lang="zh-CN" altLang="en-US" sz="20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2A8ADB2-F092-4C25-B6BE-C323034C8DEC}"/>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37891" name="Rectangle 3">
            <a:extLst>
              <a:ext uri="{FF2B5EF4-FFF2-40B4-BE49-F238E27FC236}">
                <a16:creationId xmlns:a16="http://schemas.microsoft.com/office/drawing/2014/main" id="{75569BD4-A9C7-4D51-9109-3F79F1E61E9F}"/>
              </a:ext>
            </a:extLst>
          </p:cNvPr>
          <p:cNvSpPr>
            <a:spLocks noGrp="1" noChangeArrowheads="1"/>
          </p:cNvSpPr>
          <p:nvPr>
            <p:ph type="body" idx="1"/>
          </p:nvPr>
        </p:nvSpPr>
        <p:spPr>
          <a:xfrm>
            <a:off x="457200" y="1581150"/>
            <a:ext cx="8145463" cy="2020888"/>
          </a:xfrm>
          <a:solidFill>
            <a:srgbClr val="FFFFD2"/>
          </a:solidFill>
        </p:spPr>
        <p:txBody>
          <a:bodyPr/>
          <a:lstStyle/>
          <a:p>
            <a:pPr>
              <a:lnSpc>
                <a:spcPct val="80000"/>
              </a:lnSpc>
            </a:pPr>
            <a:r>
              <a:rPr lang="en-US" altLang="zh-CN" sz="2000"/>
              <a:t>public static void main(String[] arg) {   </a:t>
            </a:r>
          </a:p>
          <a:p>
            <a:pPr>
              <a:lnSpc>
                <a:spcPct val="80000"/>
              </a:lnSpc>
            </a:pPr>
            <a:r>
              <a:rPr lang="en-US" altLang="zh-CN" sz="2000"/>
              <a:t>    	     TestInterrupt t1= new TestInterrupt(); </a:t>
            </a:r>
          </a:p>
          <a:p>
            <a:pPr>
              <a:lnSpc>
                <a:spcPct val="80000"/>
              </a:lnSpc>
            </a:pPr>
            <a:r>
              <a:rPr lang="en-US" altLang="zh-CN" sz="2000"/>
              <a:t>           t1.start();</a:t>
            </a:r>
          </a:p>
          <a:p>
            <a:pPr>
              <a:lnSpc>
                <a:spcPct val="80000"/>
              </a:lnSpc>
            </a:pPr>
            <a:r>
              <a:rPr lang="en-US" altLang="zh-CN" sz="2000"/>
              <a:t>           t1.interrupt();</a:t>
            </a:r>
          </a:p>
          <a:p>
            <a:pPr>
              <a:lnSpc>
                <a:spcPct val="80000"/>
              </a:lnSpc>
            </a:pPr>
            <a:r>
              <a:rPr lang="en-US" altLang="zh-CN" sz="2000"/>
              <a:t>    }   </a:t>
            </a:r>
          </a:p>
          <a:p>
            <a:pPr>
              <a:lnSpc>
                <a:spcPct val="80000"/>
              </a:lnSpc>
            </a:pPr>
            <a:r>
              <a:rPr lang="en-US" altLang="zh-CN" sz="2000"/>
              <a:t>}</a:t>
            </a:r>
            <a:endParaRPr lang="zh-CN" altLang="en-US" sz="2000">
              <a:ea typeface="楷体_GB2312"/>
              <a:cs typeface="楷体_GB2312"/>
            </a:endParaRPr>
          </a:p>
          <a:p>
            <a:pPr>
              <a:lnSpc>
                <a:spcPct val="80000"/>
              </a:lnSpc>
            </a:pPr>
            <a:endParaRPr lang="zh-CN" altLang="en-US" sz="2000"/>
          </a:p>
        </p:txBody>
      </p:sp>
      <p:pic>
        <p:nvPicPr>
          <p:cNvPr id="185349" name="Picture 5">
            <a:extLst>
              <a:ext uri="{FF2B5EF4-FFF2-40B4-BE49-F238E27FC236}">
                <a16:creationId xmlns:a16="http://schemas.microsoft.com/office/drawing/2014/main" id="{8FB30835-D51D-4F64-8B91-10A4A357F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925" y="4332288"/>
            <a:ext cx="5384800" cy="176371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61E15336-D9D2-447B-B020-FF09D532006B}"/>
              </a:ext>
            </a:extLst>
          </p:cNvPr>
          <p:cNvSpPr>
            <a:spLocks noGrp="1" noChangeArrowheads="1"/>
          </p:cNvSpPr>
          <p:nvPr>
            <p:ph type="title"/>
          </p:nvPr>
        </p:nvSpPr>
        <p:spPr>
          <a:xfrm>
            <a:off x="428625" y="79375"/>
            <a:ext cx="7772400" cy="457200"/>
          </a:xfrm>
        </p:spPr>
        <p:txBody>
          <a:bodyPr/>
          <a:lstStyle/>
          <a:p>
            <a:pPr>
              <a:defRPr/>
            </a:pPr>
            <a:r>
              <a:rPr lang="zh-CN" altLang="en-US" sz="3400" b="1" dirty="0"/>
              <a:t>每隔一秒钟打印一个数字到屏幕</a:t>
            </a:r>
          </a:p>
        </p:txBody>
      </p:sp>
      <p:sp>
        <p:nvSpPr>
          <p:cNvPr id="38915" name="Rectangle 3">
            <a:extLst>
              <a:ext uri="{FF2B5EF4-FFF2-40B4-BE49-F238E27FC236}">
                <a16:creationId xmlns:a16="http://schemas.microsoft.com/office/drawing/2014/main" id="{B197674C-0952-4738-8188-6616D8EF5F27}"/>
              </a:ext>
            </a:extLst>
          </p:cNvPr>
          <p:cNvSpPr>
            <a:spLocks noGrp="1" noChangeArrowheads="1"/>
          </p:cNvSpPr>
          <p:nvPr>
            <p:ph type="body" idx="1"/>
          </p:nvPr>
        </p:nvSpPr>
        <p:spPr>
          <a:xfrm>
            <a:off x="0" y="677863"/>
            <a:ext cx="8229600" cy="5256212"/>
          </a:xfrm>
        </p:spPr>
        <p:txBody>
          <a:bodyPr/>
          <a:lstStyle/>
          <a:p>
            <a:pPr marL="571500" indent="-571500">
              <a:lnSpc>
                <a:spcPct val="80000"/>
              </a:lnSpc>
              <a:buFont typeface="Monotype Sorts"/>
              <a:buAutoNum type="arabicPeriod"/>
            </a:pPr>
            <a:r>
              <a:rPr lang="en-US" altLang="zh-CN" sz="2000" b="1"/>
              <a:t>public class Timer extends Thread{</a:t>
            </a:r>
          </a:p>
          <a:p>
            <a:pPr marL="571500" indent="-571500">
              <a:lnSpc>
                <a:spcPct val="80000"/>
              </a:lnSpc>
              <a:buFont typeface="Monotype Sorts"/>
              <a:buAutoNum type="arabicPeriod"/>
            </a:pPr>
            <a:r>
              <a:rPr lang="en-US" altLang="zh-CN" sz="2000" b="1"/>
              <a:t>	int time=1;</a:t>
            </a:r>
          </a:p>
          <a:p>
            <a:pPr marL="571500" indent="-571500">
              <a:lnSpc>
                <a:spcPct val="80000"/>
              </a:lnSpc>
              <a:buFont typeface="Monotype Sorts"/>
              <a:buAutoNum type="arabicPeriod"/>
            </a:pPr>
            <a:r>
              <a:rPr lang="en-US" altLang="zh-CN" sz="2000" b="1"/>
              <a:t>	public Timer(int time){</a:t>
            </a:r>
          </a:p>
          <a:p>
            <a:pPr marL="571500" indent="-571500">
              <a:lnSpc>
                <a:spcPct val="80000"/>
              </a:lnSpc>
              <a:buFont typeface="Monotype Sorts"/>
              <a:buAutoNum type="arabicPeriod"/>
            </a:pPr>
            <a:r>
              <a:rPr lang="en-US" altLang="zh-CN" sz="2000" b="1"/>
              <a:t>	           this.time=time;</a:t>
            </a:r>
          </a:p>
          <a:p>
            <a:pPr marL="571500" indent="-571500">
              <a:lnSpc>
                <a:spcPct val="80000"/>
              </a:lnSpc>
              <a:buFont typeface="Monotype Sorts"/>
              <a:buAutoNum type="arabicPeriod"/>
            </a:pPr>
            <a:r>
              <a:rPr lang="en-US" altLang="zh-CN" sz="2000" b="1"/>
              <a:t>	}</a:t>
            </a:r>
          </a:p>
          <a:p>
            <a:pPr marL="571500" indent="-571500">
              <a:lnSpc>
                <a:spcPct val="80000"/>
              </a:lnSpc>
              <a:buFont typeface="Monotype Sorts"/>
              <a:buAutoNum type="arabicPeriod"/>
            </a:pPr>
            <a:r>
              <a:rPr lang="en-US" altLang="zh-CN" sz="2000" b="1"/>
              <a:t>       public void run(){</a:t>
            </a:r>
          </a:p>
          <a:p>
            <a:pPr marL="571500" indent="-571500">
              <a:lnSpc>
                <a:spcPct val="80000"/>
              </a:lnSpc>
              <a:buFont typeface="Monotype Sorts"/>
              <a:buAutoNum type="arabicPeriod"/>
            </a:pPr>
            <a:r>
              <a:rPr lang="en-US" altLang="zh-CN" sz="2000" b="1"/>
              <a:t>	     try{</a:t>
            </a:r>
          </a:p>
          <a:p>
            <a:pPr marL="571500" indent="-571500">
              <a:lnSpc>
                <a:spcPct val="80000"/>
              </a:lnSpc>
              <a:buFont typeface="Monotype Sorts"/>
              <a:buAutoNum type="arabicPeriod"/>
            </a:pPr>
            <a:r>
              <a:rPr lang="en-US" altLang="zh-CN" sz="2000" b="1"/>
              <a:t>	           for(int i=1;i&lt;=time;i++) {</a:t>
            </a:r>
          </a:p>
          <a:p>
            <a:pPr marL="571500" indent="-571500">
              <a:lnSpc>
                <a:spcPct val="80000"/>
              </a:lnSpc>
              <a:buFont typeface="Monotype Sorts"/>
              <a:buAutoNum type="arabicPeriod"/>
            </a:pPr>
            <a:r>
              <a:rPr lang="en-US" altLang="zh-CN" sz="2000" b="1"/>
              <a:t>                        </a:t>
            </a:r>
            <a:r>
              <a:rPr lang="en-US" altLang="zh-CN" sz="2000" b="1">
                <a:solidFill>
                  <a:srgbClr val="FF0000"/>
                </a:solidFill>
              </a:rPr>
              <a:t>Thread.sleep(1000);</a:t>
            </a:r>
          </a:p>
          <a:p>
            <a:pPr marL="571500" indent="-571500">
              <a:lnSpc>
                <a:spcPct val="80000"/>
              </a:lnSpc>
              <a:buFont typeface="Monotype Sorts"/>
              <a:buAutoNum type="arabicPeriod"/>
            </a:pPr>
            <a:r>
              <a:rPr lang="en-US" altLang="zh-CN" sz="2000" b="1"/>
              <a:t>	                   System.out.println(i);</a:t>
            </a:r>
          </a:p>
          <a:p>
            <a:pPr marL="571500" indent="-571500">
              <a:lnSpc>
                <a:spcPct val="80000"/>
              </a:lnSpc>
              <a:buFont typeface="Monotype Sorts"/>
              <a:buAutoNum type="arabicPeriod"/>
            </a:pPr>
            <a:r>
              <a:rPr lang="en-US" altLang="zh-CN" sz="2000" b="1"/>
              <a:t>                   }</a:t>
            </a:r>
          </a:p>
          <a:p>
            <a:pPr marL="571500" indent="-571500">
              <a:lnSpc>
                <a:spcPct val="80000"/>
              </a:lnSpc>
              <a:buFont typeface="Monotype Sorts"/>
              <a:buAutoNum type="arabicPeriod"/>
            </a:pPr>
            <a:r>
              <a:rPr lang="en-US" altLang="zh-CN" sz="2000" b="1"/>
              <a:t>            }catch(</a:t>
            </a:r>
            <a:r>
              <a:rPr lang="en-US" altLang="zh-CN" sz="2000" b="1">
                <a:solidFill>
                  <a:srgbClr val="FF0000"/>
                </a:solidFill>
              </a:rPr>
              <a:t>InterruptedException e</a:t>
            </a:r>
            <a:r>
              <a:rPr lang="en-US" altLang="zh-CN" sz="2000" b="1"/>
              <a:t>){</a:t>
            </a:r>
          </a:p>
          <a:p>
            <a:pPr marL="571500" indent="-571500">
              <a:lnSpc>
                <a:spcPct val="80000"/>
              </a:lnSpc>
              <a:buFont typeface="Monotype Sorts"/>
              <a:buAutoNum type="arabicPeriod"/>
            </a:pPr>
            <a:r>
              <a:rPr lang="en-US" altLang="zh-CN" sz="2000" b="1"/>
              <a:t>                     System.out.println(e.toString());</a:t>
            </a:r>
          </a:p>
          <a:p>
            <a:pPr marL="571500" indent="-571500">
              <a:lnSpc>
                <a:spcPct val="80000"/>
              </a:lnSpc>
              <a:buFont typeface="Monotype Sorts"/>
              <a:buAutoNum type="arabicPeriod"/>
            </a:pPr>
            <a:r>
              <a:rPr lang="en-US" altLang="zh-CN" sz="2000" b="1"/>
              <a:t>        }</a:t>
            </a:r>
          </a:p>
          <a:p>
            <a:pPr marL="571500" indent="-571500">
              <a:lnSpc>
                <a:spcPct val="80000"/>
              </a:lnSpc>
              <a:buFont typeface="Monotype Sorts"/>
              <a:buAutoNum type="arabicPeriod"/>
            </a:pPr>
            <a:r>
              <a:rPr lang="en-US" altLang="zh-CN" sz="2000" b="1"/>
              <a:t>     }</a:t>
            </a:r>
          </a:p>
          <a:p>
            <a:pPr marL="571500" indent="-571500">
              <a:lnSpc>
                <a:spcPct val="80000"/>
              </a:lnSpc>
              <a:buFont typeface="Monotype Sorts"/>
              <a:buAutoNum type="arabicPeriod"/>
            </a:pPr>
            <a:r>
              <a:rPr lang="en-US" altLang="zh-CN" sz="2000" b="1"/>
              <a:t>         public static void main(String args[]){</a:t>
            </a:r>
          </a:p>
          <a:p>
            <a:pPr marL="571500" indent="-571500">
              <a:lnSpc>
                <a:spcPct val="80000"/>
              </a:lnSpc>
              <a:buFont typeface="Monotype Sorts"/>
              <a:buAutoNum type="arabicPeriod"/>
            </a:pPr>
            <a:r>
              <a:rPr lang="en-US" altLang="zh-CN" sz="2000" b="1"/>
              <a:t>	              Timer timer=new Timer(10);</a:t>
            </a:r>
          </a:p>
          <a:p>
            <a:pPr marL="571500" indent="-571500">
              <a:lnSpc>
                <a:spcPct val="80000"/>
              </a:lnSpc>
              <a:buFont typeface="Monotype Sorts"/>
              <a:buAutoNum type="arabicPeriod"/>
            </a:pPr>
            <a:r>
              <a:rPr lang="en-US" altLang="zh-CN" sz="2000" b="1"/>
              <a:t>	               timer.start();</a:t>
            </a:r>
          </a:p>
          <a:p>
            <a:pPr marL="571500" indent="-571500">
              <a:lnSpc>
                <a:spcPct val="80000"/>
              </a:lnSpc>
              <a:buFont typeface="Monotype Sorts"/>
              <a:buAutoNum type="arabicPeriod"/>
            </a:pPr>
            <a:r>
              <a:rPr lang="en-US" altLang="zh-CN" sz="2000" b="1"/>
              <a:t>  	   }</a:t>
            </a:r>
          </a:p>
          <a:p>
            <a:pPr marL="571500" indent="-571500">
              <a:lnSpc>
                <a:spcPct val="80000"/>
              </a:lnSpc>
              <a:buFont typeface="Monotype Sorts"/>
              <a:buAutoNum type="arabicPeriod"/>
            </a:pPr>
            <a:r>
              <a:rPr lang="en-US" altLang="zh-CN" sz="2000" b="1"/>
              <a:t>}</a:t>
            </a:r>
            <a:r>
              <a:rPr lang="en-US" altLang="zh-CN" sz="2000"/>
              <a:t>	</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83468E33-31B6-4427-A6BA-CB56A36F9A40}"/>
              </a:ext>
            </a:extLst>
          </p:cNvPr>
          <p:cNvSpPr>
            <a:spLocks noGrp="1" noChangeArrowheads="1"/>
          </p:cNvSpPr>
          <p:nvPr>
            <p:ph type="title"/>
          </p:nvPr>
        </p:nvSpPr>
        <p:spPr>
          <a:xfrm>
            <a:off x="404813" y="169863"/>
            <a:ext cx="7772400" cy="457200"/>
          </a:xfrm>
        </p:spPr>
        <p:txBody>
          <a:bodyPr/>
          <a:lstStyle/>
          <a:p>
            <a:pPr>
              <a:defRPr/>
            </a:pPr>
            <a:r>
              <a:rPr lang="en-US" altLang="zh-CN" b="1" dirty="0">
                <a:solidFill>
                  <a:schemeClr val="accent2"/>
                </a:solidFill>
              </a:rPr>
              <a:t>3. </a:t>
            </a:r>
            <a:r>
              <a:rPr lang="zh-CN" altLang="en-US" b="1" dirty="0">
                <a:solidFill>
                  <a:schemeClr val="accent2"/>
                </a:solidFill>
              </a:rPr>
              <a:t>线程优先级控制：</a:t>
            </a:r>
            <a:r>
              <a:rPr lang="en-US" altLang="zh-CN" b="1" dirty="0" err="1">
                <a:solidFill>
                  <a:schemeClr val="accent2"/>
                </a:solidFill>
              </a:rPr>
              <a:t>setPriority</a:t>
            </a:r>
            <a:r>
              <a:rPr lang="en-US" altLang="zh-CN" b="1" dirty="0">
                <a:solidFill>
                  <a:schemeClr val="accent2"/>
                </a:solidFill>
              </a:rPr>
              <a:t>()</a:t>
            </a:r>
            <a:r>
              <a:rPr lang="zh-CN" altLang="en-US" b="1" dirty="0">
                <a:solidFill>
                  <a:schemeClr val="accent2"/>
                </a:solidFill>
              </a:rPr>
              <a:t>和</a:t>
            </a:r>
            <a:r>
              <a:rPr lang="en-US" altLang="zh-CN" b="1" dirty="0" err="1">
                <a:solidFill>
                  <a:schemeClr val="accent2"/>
                </a:solidFill>
              </a:rPr>
              <a:t>getPriority</a:t>
            </a:r>
            <a:r>
              <a:rPr lang="en-US" altLang="zh-CN" b="1" dirty="0">
                <a:solidFill>
                  <a:schemeClr val="accent2"/>
                </a:solidFill>
              </a:rPr>
              <a:t>()</a:t>
            </a:r>
            <a:endParaRPr lang="zh-CN" altLang="en-US" b="1" dirty="0">
              <a:solidFill>
                <a:schemeClr val="accent2"/>
              </a:solidFill>
            </a:endParaRPr>
          </a:p>
        </p:txBody>
      </p:sp>
      <p:sp>
        <p:nvSpPr>
          <p:cNvPr id="36867" name="Rectangle 3">
            <a:extLst>
              <a:ext uri="{FF2B5EF4-FFF2-40B4-BE49-F238E27FC236}">
                <a16:creationId xmlns:a16="http://schemas.microsoft.com/office/drawing/2014/main" id="{252EBE13-2243-45F4-A82F-7E12306E20F6}"/>
              </a:ext>
            </a:extLst>
          </p:cNvPr>
          <p:cNvSpPr>
            <a:spLocks noGrp="1" noChangeArrowheads="1"/>
          </p:cNvSpPr>
          <p:nvPr>
            <p:ph type="body" idx="1"/>
          </p:nvPr>
        </p:nvSpPr>
        <p:spPr>
          <a:xfrm>
            <a:off x="119063" y="898525"/>
            <a:ext cx="8905875" cy="4114800"/>
          </a:xfrm>
        </p:spPr>
        <p:txBody>
          <a:bodyPr/>
          <a:lstStyle/>
          <a:p>
            <a:pPr>
              <a:buFont typeface="Wingdings" panose="05000000000000000000" pitchFamily="2" charset="2"/>
              <a:buChar char="l"/>
              <a:defRPr/>
            </a:pPr>
            <a:r>
              <a:rPr lang="zh-CN" altLang="en-US" dirty="0"/>
              <a:t>级别有</a:t>
            </a:r>
            <a:r>
              <a:rPr lang="en-US" altLang="zh-CN" dirty="0"/>
              <a:t>: </a:t>
            </a:r>
          </a:p>
          <a:p>
            <a:pPr marL="0" indent="0">
              <a:defRPr/>
            </a:pPr>
            <a:r>
              <a:rPr lang="en-US" altLang="zh-CN" dirty="0"/>
              <a:t>          MIN_PRIORITY     </a:t>
            </a:r>
            <a:r>
              <a:rPr lang="zh-CN" altLang="en-US" dirty="0"/>
              <a:t>最小值为</a:t>
            </a:r>
            <a:r>
              <a:rPr lang="en-US" altLang="zh-CN" dirty="0"/>
              <a:t>1</a:t>
            </a:r>
          </a:p>
          <a:p>
            <a:pPr>
              <a:buFont typeface="Wingdings" panose="05000000000000000000" pitchFamily="2" charset="2"/>
              <a:buNone/>
              <a:defRPr/>
            </a:pPr>
            <a:r>
              <a:rPr lang="en-US" altLang="zh-CN" dirty="0"/>
              <a:t>          NORM_PRIORITY    </a:t>
            </a:r>
            <a:r>
              <a:rPr lang="zh-CN" altLang="en-US" dirty="0"/>
              <a:t>默认值，值为</a:t>
            </a:r>
            <a:r>
              <a:rPr lang="en-US" altLang="zh-CN" dirty="0"/>
              <a:t>5</a:t>
            </a:r>
          </a:p>
          <a:p>
            <a:pPr>
              <a:buFont typeface="Wingdings" panose="05000000000000000000" pitchFamily="2" charset="2"/>
              <a:buNone/>
              <a:defRPr/>
            </a:pPr>
            <a:r>
              <a:rPr lang="en-US" altLang="zh-CN" dirty="0"/>
              <a:t>          MAX_PRIORITY     </a:t>
            </a:r>
            <a:r>
              <a:rPr lang="zh-CN" altLang="en-US" dirty="0"/>
              <a:t>最大值为</a:t>
            </a:r>
            <a:r>
              <a:rPr lang="en-US" altLang="zh-CN" dirty="0"/>
              <a:t>10</a:t>
            </a:r>
          </a:p>
          <a:p>
            <a:pPr>
              <a:buFont typeface="Wingdings" panose="05000000000000000000" pitchFamily="2" charset="2"/>
              <a:buChar char="l"/>
              <a:defRPr/>
            </a:pPr>
            <a:endParaRPr lang="en-US" altLang="zh-CN" dirty="0"/>
          </a:p>
          <a:p>
            <a:pPr>
              <a:buFont typeface="Wingdings" panose="05000000000000000000" pitchFamily="2" charset="2"/>
              <a:buChar char="l"/>
              <a:defRPr/>
            </a:pPr>
            <a:r>
              <a:rPr lang="zh-CN" altLang="en-US" dirty="0"/>
              <a:t>利用</a:t>
            </a:r>
            <a:r>
              <a:rPr lang="en-US" altLang="zh-CN" dirty="0"/>
              <a:t>void </a:t>
            </a:r>
            <a:r>
              <a:rPr lang="en-US" altLang="zh-CN" dirty="0" err="1"/>
              <a:t>setPriority</a:t>
            </a:r>
            <a:r>
              <a:rPr lang="en-US" altLang="zh-CN" dirty="0"/>
              <a:t>()</a:t>
            </a:r>
            <a:r>
              <a:rPr lang="zh-CN" altLang="en-US" dirty="0"/>
              <a:t>和</a:t>
            </a:r>
            <a:r>
              <a:rPr lang="en-US" altLang="zh-CN" dirty="0"/>
              <a:t>int </a:t>
            </a:r>
            <a:r>
              <a:rPr lang="en-US" altLang="zh-CN" dirty="0" err="1"/>
              <a:t>getPriority</a:t>
            </a:r>
            <a:r>
              <a:rPr lang="en-US" altLang="zh-CN" dirty="0"/>
              <a:t>()</a:t>
            </a:r>
            <a:r>
              <a:rPr lang="zh-CN" altLang="en-US" dirty="0"/>
              <a:t>方法设置和获得线程的优先级</a:t>
            </a:r>
            <a:endParaRPr lang="en-US" altLang="zh-CN" dirty="0"/>
          </a:p>
          <a:p>
            <a:pPr>
              <a:buFont typeface="Wingdings" panose="05000000000000000000" pitchFamily="2" charset="2"/>
              <a:buChar char="l"/>
              <a:defRPr/>
            </a:pPr>
            <a:endParaRPr lang="en-US" altLang="zh-CN" dirty="0"/>
          </a:p>
          <a:p>
            <a:pPr>
              <a:buFont typeface="Wingdings" panose="05000000000000000000" pitchFamily="2" charset="2"/>
              <a:buChar char="l"/>
              <a:defRPr/>
            </a:pPr>
            <a:r>
              <a:rPr lang="zh-CN" altLang="en-US" dirty="0">
                <a:solidFill>
                  <a:srgbClr val="4D4D4D"/>
                </a:solidFill>
              </a:rPr>
              <a:t>任何依赖于线程调度器来达到正确性或者性能要求的程序，很有可能都是不可移植的。</a:t>
            </a:r>
            <a:r>
              <a:rPr lang="en-US" dirty="0">
                <a:solidFill>
                  <a:srgbClr val="4D4D4D"/>
                </a:solidFill>
              </a:rPr>
              <a:t> Joshua Bloch</a:t>
            </a:r>
            <a:r>
              <a:rPr lang="en-US" altLang="zh-CN" dirty="0">
                <a:solidFill>
                  <a:srgbClr val="4D4D4D"/>
                </a:solidFill>
              </a:rPr>
              <a:t>--《</a:t>
            </a:r>
            <a:r>
              <a:rPr lang="en-US" dirty="0">
                <a:solidFill>
                  <a:srgbClr val="4D4D4D"/>
                </a:solidFill>
              </a:rPr>
              <a:t>Effective Java》</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FF04D-58E4-4A81-9E67-D8F3FAD93004}"/>
              </a:ext>
            </a:extLst>
          </p:cNvPr>
          <p:cNvSpPr>
            <a:spLocks noGrp="1"/>
          </p:cNvSpPr>
          <p:nvPr>
            <p:ph type="title"/>
          </p:nvPr>
        </p:nvSpPr>
        <p:spPr/>
        <p:txBody>
          <a:bodyPr/>
          <a:lstStyle/>
          <a:p>
            <a:pPr>
              <a:defRPr/>
            </a:pPr>
            <a:r>
              <a:rPr lang="en-US" altLang="zh-CN" b="1" dirty="0" err="1">
                <a:solidFill>
                  <a:schemeClr val="accent2"/>
                </a:solidFill>
              </a:rPr>
              <a:t>setPriority</a:t>
            </a:r>
            <a:r>
              <a:rPr lang="en-US" altLang="zh-CN" b="1" dirty="0">
                <a:solidFill>
                  <a:schemeClr val="accent2"/>
                </a:solidFill>
              </a:rPr>
              <a:t>()</a:t>
            </a:r>
            <a:endParaRPr lang="en-US" dirty="0"/>
          </a:p>
        </p:txBody>
      </p:sp>
      <p:sp>
        <p:nvSpPr>
          <p:cNvPr id="40963" name="内容占位符 2">
            <a:extLst>
              <a:ext uri="{FF2B5EF4-FFF2-40B4-BE49-F238E27FC236}">
                <a16:creationId xmlns:a16="http://schemas.microsoft.com/office/drawing/2014/main" id="{673CF34C-0B2B-48C7-8A78-8EBA24527769}"/>
              </a:ext>
            </a:extLst>
          </p:cNvPr>
          <p:cNvSpPr>
            <a:spLocks noGrp="1" noChangeArrowheads="1"/>
          </p:cNvSpPr>
          <p:nvPr>
            <p:ph idx="1"/>
          </p:nvPr>
        </p:nvSpPr>
        <p:spPr>
          <a:xfrm>
            <a:off x="104775" y="579438"/>
            <a:ext cx="7772400" cy="4114800"/>
          </a:xfrm>
        </p:spPr>
        <p:txBody>
          <a:bodyPr/>
          <a:lstStyle/>
          <a:p>
            <a:r>
              <a:rPr lang="en-US" altLang="en-US" b="1">
                <a:solidFill>
                  <a:srgbClr val="7F0055"/>
                </a:solidFill>
                <a:latin typeface="Consolas" panose="020B0609020204030204" pitchFamily="49" charset="0"/>
              </a:rPr>
              <a:t>class</a:t>
            </a:r>
            <a:r>
              <a:rPr lang="en-US" altLang="en-US" b="1">
                <a:solidFill>
                  <a:srgbClr val="000000"/>
                </a:solidFill>
                <a:latin typeface="Consolas" panose="020B0609020204030204" pitchFamily="49" charset="0"/>
              </a:rPr>
              <a:t> Test </a:t>
            </a:r>
            <a:r>
              <a:rPr lang="en-US" altLang="en-US" b="1">
                <a:solidFill>
                  <a:srgbClr val="7F0055"/>
                </a:solidFill>
                <a:latin typeface="Consolas" panose="020B0609020204030204" pitchFamily="49" charset="0"/>
              </a:rPr>
              <a:t>extends</a:t>
            </a:r>
            <a:r>
              <a:rPr lang="en-US" altLang="en-US" b="1">
                <a:solidFill>
                  <a:srgbClr val="000000"/>
                </a:solidFill>
                <a:latin typeface="Consolas" panose="020B0609020204030204" pitchFamily="49" charset="0"/>
              </a:rPr>
              <a:t> Thread { </a:t>
            </a:r>
          </a:p>
          <a:p>
            <a:r>
              <a:rPr lang="en-US" altLang="en-US" b="1">
                <a:solidFill>
                  <a:srgbClr val="7F0055"/>
                </a:solidFill>
                <a:latin typeface="Consolas" panose="020B0609020204030204" pitchFamily="49" charset="0"/>
              </a:rPr>
              <a:t>	public</a:t>
            </a:r>
            <a:r>
              <a:rPr lang="en-US" altLang="en-US" b="1">
                <a:solidFill>
                  <a:srgbClr val="000000"/>
                </a:solidFill>
                <a:latin typeface="Consolas" panose="020B0609020204030204" pitchFamily="49" charset="0"/>
              </a:rPr>
              <a:t> Test (String </a:t>
            </a:r>
            <a:r>
              <a:rPr lang="en-US" altLang="en-US" b="1">
                <a:solidFill>
                  <a:srgbClr val="6A3E3E"/>
                </a:solidFill>
                <a:latin typeface="Consolas" panose="020B0609020204030204" pitchFamily="49" charset="0"/>
              </a:rPr>
              <a:t>str</a:t>
            </a:r>
            <a:r>
              <a:rPr lang="en-US" altLang="en-US" b="1">
                <a:solidFill>
                  <a:srgbClr val="000000"/>
                </a:solidFill>
                <a:latin typeface="Consolas" panose="020B0609020204030204" pitchFamily="49" charset="0"/>
              </a:rPr>
              <a:t>){</a:t>
            </a:r>
          </a:p>
          <a:p>
            <a:r>
              <a:rPr lang="en-US" altLang="en-US" b="1">
                <a:solidFill>
                  <a:srgbClr val="7F0055"/>
                </a:solidFill>
                <a:latin typeface="Consolas" panose="020B0609020204030204" pitchFamily="49" charset="0"/>
              </a:rPr>
              <a:t>		super</a:t>
            </a:r>
            <a:r>
              <a:rPr lang="en-US" altLang="en-US" b="1">
                <a:solidFill>
                  <a:srgbClr val="000000"/>
                </a:solidFill>
                <a:latin typeface="Consolas" panose="020B0609020204030204" pitchFamily="49" charset="0"/>
              </a:rPr>
              <a:t>(</a:t>
            </a:r>
            <a:r>
              <a:rPr lang="en-US" altLang="en-US" b="1">
                <a:solidFill>
                  <a:srgbClr val="6A3E3E"/>
                </a:solidFill>
                <a:latin typeface="Consolas" panose="020B0609020204030204" pitchFamily="49" charset="0"/>
              </a:rPr>
              <a:t>str</a:t>
            </a:r>
            <a:r>
              <a:rPr lang="en-US" altLang="en-US" b="1">
                <a:solidFill>
                  <a:srgbClr val="000000"/>
                </a:solidFill>
                <a:latin typeface="Consolas" panose="020B0609020204030204" pitchFamily="49" charset="0"/>
              </a:rPr>
              <a:t>);</a:t>
            </a:r>
          </a:p>
          <a:p>
            <a:r>
              <a:rPr lang="en-US" altLang="en-US">
                <a:solidFill>
                  <a:srgbClr val="000000"/>
                </a:solidFill>
                <a:latin typeface="Consolas" panose="020B0609020204030204" pitchFamily="49" charset="0"/>
              </a:rPr>
              <a:t>	}</a:t>
            </a:r>
          </a:p>
          <a:p>
            <a:r>
              <a:rPr lang="en-US" altLang="en-US" b="1">
                <a:solidFill>
                  <a:srgbClr val="7F0055"/>
                </a:solidFill>
                <a:latin typeface="Consolas" panose="020B0609020204030204" pitchFamily="49" charset="0"/>
              </a:rPr>
              <a:t>	public</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void</a:t>
            </a:r>
            <a:r>
              <a:rPr lang="en-US" altLang="en-US" b="1">
                <a:solidFill>
                  <a:srgbClr val="000000"/>
                </a:solidFill>
                <a:latin typeface="Consolas" panose="020B0609020204030204" pitchFamily="49" charset="0"/>
              </a:rPr>
              <a:t> run(){</a:t>
            </a:r>
          </a:p>
          <a:p>
            <a:r>
              <a:rPr lang="en-US" altLang="en-US" b="1">
                <a:solidFill>
                  <a:srgbClr val="7F0055"/>
                </a:solidFill>
                <a:latin typeface="Consolas" panose="020B0609020204030204" pitchFamily="49" charset="0"/>
              </a:rPr>
              <a:t>		for</a:t>
            </a:r>
            <a:r>
              <a:rPr lang="en-US" altLang="en-US" b="1">
                <a:solidFill>
                  <a:srgbClr val="000000"/>
                </a:solidFill>
                <a:latin typeface="Consolas" panose="020B0609020204030204" pitchFamily="49" charset="0"/>
              </a:rPr>
              <a:t>(</a:t>
            </a:r>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a:t>
            </a:r>
            <a:r>
              <a:rPr lang="en-US" altLang="en-US" b="1">
                <a:solidFill>
                  <a:srgbClr val="6A3E3E"/>
                </a:solidFill>
                <a:latin typeface="Consolas" panose="020B0609020204030204" pitchFamily="49" charset="0"/>
              </a:rPr>
              <a:t>i</a:t>
            </a:r>
            <a:r>
              <a:rPr lang="en-US" altLang="en-US" b="1">
                <a:solidFill>
                  <a:srgbClr val="000000"/>
                </a:solidFill>
                <a:latin typeface="Consolas" panose="020B0609020204030204" pitchFamily="49" charset="0"/>
              </a:rPr>
              <a:t>=0;</a:t>
            </a:r>
            <a:r>
              <a:rPr lang="en-US" altLang="en-US" b="1">
                <a:solidFill>
                  <a:srgbClr val="6A3E3E"/>
                </a:solidFill>
                <a:latin typeface="Consolas" panose="020B0609020204030204" pitchFamily="49" charset="0"/>
              </a:rPr>
              <a:t>i</a:t>
            </a:r>
            <a:r>
              <a:rPr lang="en-US" altLang="en-US" b="1">
                <a:solidFill>
                  <a:srgbClr val="000000"/>
                </a:solidFill>
                <a:latin typeface="Consolas" panose="020B0609020204030204" pitchFamily="49" charset="0"/>
              </a:rPr>
              <a:t>&lt;10;</a:t>
            </a:r>
            <a:r>
              <a:rPr lang="en-US" altLang="en-US" b="1">
                <a:solidFill>
                  <a:srgbClr val="6A3E3E"/>
                </a:solidFill>
                <a:latin typeface="Consolas" panose="020B0609020204030204" pitchFamily="49" charset="0"/>
              </a:rPr>
              <a:t>i</a:t>
            </a:r>
            <a:r>
              <a:rPr lang="en-US" altLang="en-US" b="1">
                <a:solidFill>
                  <a:srgbClr val="000000"/>
                </a:solidFill>
                <a:latin typeface="Consolas" panose="020B0609020204030204" pitchFamily="49" charset="0"/>
              </a:rPr>
              <a:t>++){</a:t>
            </a:r>
          </a:p>
          <a:p>
            <a:r>
              <a:rPr lang="en-US" altLang="en-US" b="1">
                <a:solidFill>
                  <a:srgbClr val="7F0055"/>
                </a:solidFill>
                <a:latin typeface="Consolas" panose="020B0609020204030204" pitchFamily="49" charset="0"/>
              </a:rPr>
              <a:t>			try</a:t>
            </a:r>
            <a:r>
              <a:rPr lang="en-US" altLang="en-US" b="1">
                <a:solidFill>
                  <a:srgbClr val="000000"/>
                </a:solidFill>
                <a:latin typeface="Consolas" panose="020B0609020204030204" pitchFamily="49" charset="0"/>
              </a:rPr>
              <a:t> {</a:t>
            </a:r>
          </a:p>
          <a:p>
            <a:r>
              <a:rPr lang="en-US" altLang="en-US" i="1">
                <a:solidFill>
                  <a:srgbClr val="000000"/>
                </a:solidFill>
                <a:latin typeface="Consolas" panose="020B0609020204030204" pitchFamily="49" charset="0"/>
              </a:rPr>
              <a:t>				sleep(1000);</a:t>
            </a:r>
          </a:p>
          <a:p>
            <a:r>
              <a:rPr lang="en-US" altLang="en-US">
                <a:solidFill>
                  <a:srgbClr val="000000"/>
                </a:solidFill>
                <a:latin typeface="Consolas" panose="020B0609020204030204" pitchFamily="49" charset="0"/>
              </a:rPr>
              <a:t>			} </a:t>
            </a:r>
            <a:r>
              <a:rPr lang="en-US" altLang="en-US" b="1">
                <a:solidFill>
                  <a:srgbClr val="7F0055"/>
                </a:solidFill>
                <a:latin typeface="Consolas" panose="020B0609020204030204" pitchFamily="49" charset="0"/>
              </a:rPr>
              <a:t>catch</a:t>
            </a:r>
            <a:r>
              <a:rPr lang="en-US" altLang="en-US" b="1">
                <a:solidFill>
                  <a:srgbClr val="000000"/>
                </a:solidFill>
                <a:latin typeface="Consolas" panose="020B0609020204030204" pitchFamily="49" charset="0"/>
              </a:rPr>
              <a:t> (InterruptedException </a:t>
            </a:r>
            <a:r>
              <a:rPr lang="en-US" altLang="en-US" b="1">
                <a:solidFill>
                  <a:srgbClr val="6A3E3E"/>
                </a:solidFill>
                <a:latin typeface="Consolas" panose="020B0609020204030204" pitchFamily="49" charset="0"/>
              </a:rPr>
              <a:t>e</a:t>
            </a:r>
            <a:r>
              <a:rPr lang="en-US" altLang="en-US" b="1">
                <a:solidFill>
                  <a:srgbClr val="000000"/>
                </a:solidFill>
                <a:latin typeface="Consolas" panose="020B0609020204030204" pitchFamily="49" charset="0"/>
              </a:rPr>
              <a:t>) {</a:t>
            </a:r>
          </a:p>
          <a:p>
            <a:r>
              <a:rPr lang="en-US" altLang="en-US">
                <a:solidFill>
                  <a:srgbClr val="6A3E3E"/>
                </a:solidFill>
                <a:latin typeface="Consolas" panose="020B0609020204030204" pitchFamily="49" charset="0"/>
              </a:rPr>
              <a:t>				e</a:t>
            </a:r>
            <a:r>
              <a:rPr lang="en-US" altLang="en-US">
                <a:solidFill>
                  <a:srgbClr val="000000"/>
                </a:solidFill>
                <a:latin typeface="Consolas" panose="020B0609020204030204" pitchFamily="49" charset="0"/>
              </a:rPr>
              <a:t>.printStackTrace();</a:t>
            </a:r>
          </a:p>
          <a:p>
            <a:r>
              <a:rPr lang="en-US" altLang="en-US">
                <a:solidFill>
                  <a:srgbClr val="000000"/>
                </a:solidFill>
                <a:latin typeface="Consolas" panose="020B0609020204030204" pitchFamily="49" charset="0"/>
              </a:rPr>
              <a:t>			}</a:t>
            </a:r>
          </a:p>
          <a:p>
            <a:r>
              <a:rPr lang="en-US" altLang="en-US">
                <a:solidFill>
                  <a:srgbClr val="000000"/>
                </a:solidFill>
                <a:latin typeface="Consolas" panose="020B0609020204030204" pitchFamily="49" charset="0"/>
              </a:rPr>
              <a:t>		System.</a:t>
            </a:r>
            <a:r>
              <a:rPr lang="en-US" altLang="en-US" b="1" i="1">
                <a:solidFill>
                  <a:srgbClr val="0000C0"/>
                </a:solidFill>
                <a:latin typeface="Consolas" panose="020B0609020204030204" pitchFamily="49" charset="0"/>
              </a:rPr>
              <a:t>out</a:t>
            </a:r>
            <a:r>
              <a:rPr lang="en-US" altLang="en-US" b="1" i="1">
                <a:solidFill>
                  <a:srgbClr val="000000"/>
                </a:solidFill>
                <a:latin typeface="Consolas" panose="020B0609020204030204" pitchFamily="49" charset="0"/>
              </a:rPr>
              <a:t>.println(getName());</a:t>
            </a:r>
          </a:p>
          <a:p>
            <a:r>
              <a:rPr lang="en-US" altLang="en-US">
                <a:solidFill>
                  <a:srgbClr val="000000"/>
                </a:solidFill>
                <a:latin typeface="Consolas" panose="020B0609020204030204" pitchFamily="49" charset="0"/>
              </a:rPr>
              <a:t>		}</a:t>
            </a:r>
          </a:p>
          <a:p>
            <a:r>
              <a:rPr lang="en-US" altLang="en-US">
                <a:solidFill>
                  <a:srgbClr val="000000"/>
                </a:solidFill>
                <a:latin typeface="Consolas" panose="020B0609020204030204" pitchFamily="49"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9A90C-73FA-4C59-BF56-487388387F46}"/>
              </a:ext>
            </a:extLst>
          </p:cNvPr>
          <p:cNvSpPr>
            <a:spLocks noGrp="1"/>
          </p:cNvSpPr>
          <p:nvPr>
            <p:ph type="title"/>
          </p:nvPr>
        </p:nvSpPr>
        <p:spPr/>
        <p:txBody>
          <a:bodyPr/>
          <a:lstStyle/>
          <a:p>
            <a:pPr>
              <a:defRPr/>
            </a:pPr>
            <a:r>
              <a:rPr lang="en-US" altLang="zh-CN" b="1" dirty="0" err="1">
                <a:solidFill>
                  <a:schemeClr val="accent2"/>
                </a:solidFill>
              </a:rPr>
              <a:t>setPriority</a:t>
            </a:r>
            <a:r>
              <a:rPr lang="en-US" altLang="zh-CN" b="1" dirty="0">
                <a:solidFill>
                  <a:schemeClr val="accent2"/>
                </a:solidFill>
              </a:rPr>
              <a:t>()</a:t>
            </a:r>
            <a:endParaRPr lang="en-US" dirty="0"/>
          </a:p>
        </p:txBody>
      </p:sp>
      <p:sp>
        <p:nvSpPr>
          <p:cNvPr id="41987" name="内容占位符 2">
            <a:extLst>
              <a:ext uri="{FF2B5EF4-FFF2-40B4-BE49-F238E27FC236}">
                <a16:creationId xmlns:a16="http://schemas.microsoft.com/office/drawing/2014/main" id="{1FFFD2AB-45D8-4802-AD78-8423D99F67C1}"/>
              </a:ext>
            </a:extLst>
          </p:cNvPr>
          <p:cNvSpPr>
            <a:spLocks noGrp="1" noChangeArrowheads="1"/>
          </p:cNvSpPr>
          <p:nvPr>
            <p:ph idx="1"/>
          </p:nvPr>
        </p:nvSpPr>
        <p:spPr>
          <a:xfrm>
            <a:off x="142875" y="704850"/>
            <a:ext cx="8629650" cy="4114800"/>
          </a:xfrm>
        </p:spPr>
        <p:txBody>
          <a:bodyPr/>
          <a:lstStyle/>
          <a:p>
            <a:r>
              <a:rPr lang="en-US" altLang="en-US" b="1">
                <a:solidFill>
                  <a:srgbClr val="7F0055"/>
                </a:solidFill>
                <a:latin typeface="Consolas" panose="020B0609020204030204" pitchFamily="49" charset="0"/>
              </a:rPr>
              <a:t>public</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class</a:t>
            </a:r>
            <a:r>
              <a:rPr lang="en-US" altLang="en-US" b="1">
                <a:solidFill>
                  <a:srgbClr val="000000"/>
                </a:solidFill>
                <a:latin typeface="Consolas" panose="020B0609020204030204" pitchFamily="49" charset="0"/>
              </a:rPr>
              <a:t> TestPriority {</a:t>
            </a:r>
          </a:p>
          <a:p>
            <a:r>
              <a:rPr lang="en-US" altLang="en-US" b="1">
                <a:solidFill>
                  <a:srgbClr val="7F0055"/>
                </a:solidFill>
                <a:latin typeface="Consolas" panose="020B0609020204030204" pitchFamily="49" charset="0"/>
              </a:rPr>
              <a:t>	public</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static</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void</a:t>
            </a:r>
            <a:r>
              <a:rPr lang="en-US" altLang="en-US" b="1">
                <a:solidFill>
                  <a:srgbClr val="000000"/>
                </a:solidFill>
                <a:latin typeface="Consolas" panose="020B0609020204030204" pitchFamily="49" charset="0"/>
              </a:rPr>
              <a:t> main(String []</a:t>
            </a:r>
            <a:r>
              <a:rPr lang="en-US" altLang="en-US" b="1">
                <a:solidFill>
                  <a:srgbClr val="6A3E3E"/>
                </a:solidFill>
                <a:latin typeface="Consolas" panose="020B0609020204030204" pitchFamily="49" charset="0"/>
              </a:rPr>
              <a:t>args</a:t>
            </a:r>
            <a:r>
              <a:rPr lang="en-US" altLang="en-US" b="1">
                <a:solidFill>
                  <a:srgbClr val="000000"/>
                </a:solidFill>
                <a:latin typeface="Consolas" panose="020B0609020204030204" pitchFamily="49" charset="0"/>
              </a:rPr>
              <a:t>){</a:t>
            </a:r>
          </a:p>
          <a:p>
            <a:r>
              <a:rPr lang="en-US" altLang="en-US">
                <a:solidFill>
                  <a:srgbClr val="000000"/>
                </a:solidFill>
                <a:latin typeface="Consolas" panose="020B0609020204030204" pitchFamily="49" charset="0"/>
              </a:rPr>
              <a:t>		Test </a:t>
            </a:r>
            <a:r>
              <a:rPr lang="en-US" altLang="en-US">
                <a:solidFill>
                  <a:srgbClr val="6A3E3E"/>
                </a:solidFill>
                <a:latin typeface="Consolas" panose="020B0609020204030204" pitchFamily="49" charset="0"/>
              </a:rPr>
              <a:t>t1</a:t>
            </a:r>
            <a:r>
              <a:rPr lang="en-US" altLang="en-US">
                <a:solidFill>
                  <a:srgbClr val="000000"/>
                </a:solidFill>
                <a:latin typeface="Consolas" panose="020B0609020204030204" pitchFamily="49" charset="0"/>
              </a:rPr>
              <a:t>=</a:t>
            </a:r>
            <a:r>
              <a:rPr lang="en-US" altLang="en-US" b="1">
                <a:solidFill>
                  <a:srgbClr val="7F0055"/>
                </a:solidFill>
                <a:latin typeface="Consolas" panose="020B0609020204030204" pitchFamily="49" charset="0"/>
              </a:rPr>
              <a:t>new</a:t>
            </a:r>
            <a:r>
              <a:rPr lang="en-US" altLang="en-US" b="1">
                <a:solidFill>
                  <a:srgbClr val="000000"/>
                </a:solidFill>
                <a:latin typeface="Consolas" panose="020B0609020204030204" pitchFamily="49" charset="0"/>
              </a:rPr>
              <a:t> Test(</a:t>
            </a:r>
            <a:r>
              <a:rPr lang="en-US" altLang="en-US" b="1">
                <a:solidFill>
                  <a:srgbClr val="2A00FF"/>
                </a:solidFill>
                <a:latin typeface="Consolas" panose="020B0609020204030204" pitchFamily="49" charset="0"/>
              </a:rPr>
              <a:t>"Thread1"</a:t>
            </a:r>
            <a:r>
              <a:rPr lang="en-US" altLang="en-US" b="1">
                <a:solidFill>
                  <a:srgbClr val="000000"/>
                </a:solidFill>
                <a:latin typeface="Consolas" panose="020B0609020204030204" pitchFamily="49" charset="0"/>
              </a:rPr>
              <a:t>);</a:t>
            </a:r>
          </a:p>
          <a:p>
            <a:r>
              <a:rPr lang="en-US" altLang="en-US">
                <a:solidFill>
                  <a:srgbClr val="000000"/>
                </a:solidFill>
                <a:latin typeface="Consolas" panose="020B0609020204030204" pitchFamily="49" charset="0"/>
              </a:rPr>
              <a:t>		Test </a:t>
            </a:r>
            <a:r>
              <a:rPr lang="en-US" altLang="en-US">
                <a:solidFill>
                  <a:srgbClr val="6A3E3E"/>
                </a:solidFill>
                <a:latin typeface="Consolas" panose="020B0609020204030204" pitchFamily="49" charset="0"/>
              </a:rPr>
              <a:t>t2</a:t>
            </a:r>
            <a:r>
              <a:rPr lang="en-US" altLang="en-US">
                <a:solidFill>
                  <a:srgbClr val="000000"/>
                </a:solidFill>
                <a:latin typeface="Consolas" panose="020B0609020204030204" pitchFamily="49" charset="0"/>
              </a:rPr>
              <a:t>=</a:t>
            </a:r>
            <a:r>
              <a:rPr lang="en-US" altLang="en-US" b="1">
                <a:solidFill>
                  <a:srgbClr val="7F0055"/>
                </a:solidFill>
                <a:latin typeface="Consolas" panose="020B0609020204030204" pitchFamily="49" charset="0"/>
              </a:rPr>
              <a:t>new</a:t>
            </a:r>
            <a:r>
              <a:rPr lang="en-US" altLang="en-US" b="1">
                <a:solidFill>
                  <a:srgbClr val="000000"/>
                </a:solidFill>
                <a:latin typeface="Consolas" panose="020B0609020204030204" pitchFamily="49" charset="0"/>
              </a:rPr>
              <a:t> Test(</a:t>
            </a:r>
            <a:r>
              <a:rPr lang="en-US" altLang="en-US" b="1">
                <a:solidFill>
                  <a:srgbClr val="2A00FF"/>
                </a:solidFill>
                <a:latin typeface="Consolas" panose="020B0609020204030204" pitchFamily="49" charset="0"/>
              </a:rPr>
              <a:t>"Thread2"</a:t>
            </a:r>
            <a:r>
              <a:rPr lang="en-US" altLang="en-US" b="1">
                <a:solidFill>
                  <a:srgbClr val="000000"/>
                </a:solidFill>
                <a:latin typeface="Consolas" panose="020B0609020204030204" pitchFamily="49" charset="0"/>
              </a:rPr>
              <a:t>);</a:t>
            </a:r>
          </a:p>
          <a:p>
            <a:r>
              <a:rPr lang="en-US" altLang="en-US">
                <a:solidFill>
                  <a:srgbClr val="000000"/>
                </a:solidFill>
                <a:latin typeface="Consolas" panose="020B0609020204030204" pitchFamily="49" charset="0"/>
              </a:rPr>
              <a:t>		Test </a:t>
            </a:r>
            <a:r>
              <a:rPr lang="en-US" altLang="en-US">
                <a:solidFill>
                  <a:srgbClr val="6A3E3E"/>
                </a:solidFill>
                <a:latin typeface="Consolas" panose="020B0609020204030204" pitchFamily="49" charset="0"/>
              </a:rPr>
              <a:t>t3</a:t>
            </a:r>
            <a:r>
              <a:rPr lang="en-US" altLang="en-US">
                <a:solidFill>
                  <a:srgbClr val="000000"/>
                </a:solidFill>
                <a:latin typeface="Consolas" panose="020B0609020204030204" pitchFamily="49" charset="0"/>
              </a:rPr>
              <a:t>=</a:t>
            </a:r>
            <a:r>
              <a:rPr lang="en-US" altLang="en-US" b="1">
                <a:solidFill>
                  <a:srgbClr val="7F0055"/>
                </a:solidFill>
                <a:latin typeface="Consolas" panose="020B0609020204030204" pitchFamily="49" charset="0"/>
              </a:rPr>
              <a:t>new</a:t>
            </a:r>
            <a:r>
              <a:rPr lang="en-US" altLang="en-US" b="1">
                <a:solidFill>
                  <a:srgbClr val="000000"/>
                </a:solidFill>
                <a:latin typeface="Consolas" panose="020B0609020204030204" pitchFamily="49" charset="0"/>
              </a:rPr>
              <a:t> Test(</a:t>
            </a:r>
            <a:r>
              <a:rPr lang="en-US" altLang="en-US" b="1">
                <a:solidFill>
                  <a:srgbClr val="2A00FF"/>
                </a:solidFill>
                <a:latin typeface="Consolas" panose="020B0609020204030204" pitchFamily="49" charset="0"/>
              </a:rPr>
              <a:t>"Thread3"</a:t>
            </a:r>
            <a:r>
              <a:rPr lang="en-US" altLang="en-US" b="1">
                <a:solidFill>
                  <a:srgbClr val="000000"/>
                </a:solidFill>
                <a:latin typeface="Consolas" panose="020B0609020204030204" pitchFamily="49" charset="0"/>
              </a:rPr>
              <a:t>);</a:t>
            </a:r>
          </a:p>
          <a:p>
            <a:r>
              <a:rPr lang="en-US" altLang="en-US">
                <a:solidFill>
                  <a:srgbClr val="6A3E3E"/>
                </a:solidFill>
                <a:latin typeface="Consolas" panose="020B0609020204030204" pitchFamily="49" charset="0"/>
              </a:rPr>
              <a:t>		t1</a:t>
            </a:r>
            <a:r>
              <a:rPr lang="en-US" altLang="en-US">
                <a:solidFill>
                  <a:srgbClr val="000000"/>
                </a:solidFill>
                <a:latin typeface="Consolas" panose="020B0609020204030204" pitchFamily="49" charset="0"/>
              </a:rPr>
              <a:t>.setPriority(2);</a:t>
            </a:r>
          </a:p>
          <a:p>
            <a:r>
              <a:rPr lang="en-US" altLang="en-US">
                <a:solidFill>
                  <a:srgbClr val="6A3E3E"/>
                </a:solidFill>
                <a:latin typeface="Consolas" panose="020B0609020204030204" pitchFamily="49" charset="0"/>
              </a:rPr>
              <a:t>		t2</a:t>
            </a:r>
            <a:r>
              <a:rPr lang="en-US" altLang="en-US">
                <a:solidFill>
                  <a:srgbClr val="000000"/>
                </a:solidFill>
                <a:latin typeface="Consolas" panose="020B0609020204030204" pitchFamily="49" charset="0"/>
              </a:rPr>
              <a:t>.setPriority(5);</a:t>
            </a:r>
          </a:p>
          <a:p>
            <a:r>
              <a:rPr lang="en-US" altLang="en-US">
                <a:solidFill>
                  <a:srgbClr val="6A3E3E"/>
                </a:solidFill>
                <a:latin typeface="Consolas" panose="020B0609020204030204" pitchFamily="49" charset="0"/>
              </a:rPr>
              <a:t>		t3</a:t>
            </a:r>
            <a:r>
              <a:rPr lang="en-US" altLang="en-US">
                <a:solidFill>
                  <a:srgbClr val="000000"/>
                </a:solidFill>
                <a:latin typeface="Consolas" panose="020B0609020204030204" pitchFamily="49" charset="0"/>
              </a:rPr>
              <a:t>.setPriority(8);</a:t>
            </a:r>
          </a:p>
          <a:p>
            <a:r>
              <a:rPr lang="en-US" altLang="en-US">
                <a:solidFill>
                  <a:srgbClr val="6A3E3E"/>
                </a:solidFill>
                <a:latin typeface="Consolas" panose="020B0609020204030204" pitchFamily="49" charset="0"/>
              </a:rPr>
              <a:t>		t</a:t>
            </a:r>
            <a:r>
              <a:rPr lang="en-US" altLang="zh-CN">
                <a:solidFill>
                  <a:srgbClr val="6A3E3E"/>
                </a:solidFill>
                <a:latin typeface="Consolas" panose="020B0609020204030204" pitchFamily="49" charset="0"/>
              </a:rPr>
              <a:t>1</a:t>
            </a:r>
            <a:r>
              <a:rPr lang="en-US" altLang="en-US">
                <a:solidFill>
                  <a:srgbClr val="000000"/>
                </a:solidFill>
                <a:latin typeface="Consolas" panose="020B0609020204030204" pitchFamily="49" charset="0"/>
              </a:rPr>
              <a:t>.start();</a:t>
            </a:r>
          </a:p>
          <a:p>
            <a:r>
              <a:rPr lang="en-US" altLang="en-US">
                <a:solidFill>
                  <a:srgbClr val="6A3E3E"/>
                </a:solidFill>
                <a:latin typeface="Consolas" panose="020B0609020204030204" pitchFamily="49" charset="0"/>
              </a:rPr>
              <a:t>		t2</a:t>
            </a:r>
            <a:r>
              <a:rPr lang="en-US" altLang="en-US">
                <a:solidFill>
                  <a:srgbClr val="000000"/>
                </a:solidFill>
                <a:latin typeface="Consolas" panose="020B0609020204030204" pitchFamily="49" charset="0"/>
              </a:rPr>
              <a:t>.start();</a:t>
            </a:r>
          </a:p>
          <a:p>
            <a:r>
              <a:rPr lang="en-US" altLang="en-US">
                <a:solidFill>
                  <a:srgbClr val="000000"/>
                </a:solidFill>
                <a:latin typeface="Consolas" panose="020B0609020204030204" pitchFamily="49" charset="0"/>
              </a:rPr>
              <a:t>      </a:t>
            </a:r>
            <a:r>
              <a:rPr lang="en-US" altLang="en-US">
                <a:solidFill>
                  <a:srgbClr val="6A3E3E"/>
                </a:solidFill>
                <a:latin typeface="Consolas" panose="020B0609020204030204" pitchFamily="49" charset="0"/>
              </a:rPr>
              <a:t>t</a:t>
            </a:r>
            <a:r>
              <a:rPr lang="en-US" altLang="zh-CN">
                <a:solidFill>
                  <a:srgbClr val="6A3E3E"/>
                </a:solidFill>
                <a:latin typeface="Consolas" panose="020B0609020204030204" pitchFamily="49" charset="0"/>
              </a:rPr>
              <a:t>3</a:t>
            </a:r>
            <a:r>
              <a:rPr lang="en-US" altLang="en-US">
                <a:solidFill>
                  <a:srgbClr val="000000"/>
                </a:solidFill>
                <a:latin typeface="Consolas" panose="020B0609020204030204" pitchFamily="49" charset="0"/>
              </a:rPr>
              <a:t>.start(); </a:t>
            </a:r>
          </a:p>
          <a:p>
            <a:r>
              <a:rPr lang="en-US" altLang="en-US">
                <a:solidFill>
                  <a:srgbClr val="000000"/>
                </a:solidFill>
                <a:latin typeface="Consolas" panose="020B0609020204030204" pitchFamily="49" charset="0"/>
              </a:rPr>
              <a:t>    }</a:t>
            </a:r>
          </a:p>
          <a:p>
            <a:r>
              <a:rPr lang="en-US" altLang="en-US">
                <a:solidFill>
                  <a:srgbClr val="000000"/>
                </a:solidFill>
                <a:latin typeface="Consolas" panose="020B0609020204030204" pitchFamily="49" charset="0"/>
              </a:rPr>
              <a:t>}</a:t>
            </a:r>
            <a:endParaRPr lang="en-US" altLang="en-US"/>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056A4FA2-8F91-4610-8B6B-1EB3E776E0B1}"/>
              </a:ext>
            </a:extLst>
          </p:cNvPr>
          <p:cNvSpPr>
            <a:spLocks noGrp="1" noChangeArrowheads="1"/>
          </p:cNvSpPr>
          <p:nvPr>
            <p:ph type="title"/>
          </p:nvPr>
        </p:nvSpPr>
        <p:spPr/>
        <p:txBody>
          <a:bodyPr/>
          <a:lstStyle/>
          <a:p>
            <a:pPr>
              <a:defRPr/>
            </a:pPr>
            <a:r>
              <a:rPr lang="zh-CN" altLang="en-US" b="1" dirty="0"/>
              <a:t>多线程的执行顺序</a:t>
            </a:r>
          </a:p>
        </p:txBody>
      </p:sp>
      <p:sp>
        <p:nvSpPr>
          <p:cNvPr id="41987" name="Rectangle 3">
            <a:extLst>
              <a:ext uri="{FF2B5EF4-FFF2-40B4-BE49-F238E27FC236}">
                <a16:creationId xmlns:a16="http://schemas.microsoft.com/office/drawing/2014/main" id="{AF5F6F3C-D214-46B2-9BD6-AE0671C63D69}"/>
              </a:ext>
            </a:extLst>
          </p:cNvPr>
          <p:cNvSpPr>
            <a:spLocks noGrp="1" noChangeArrowheads="1"/>
          </p:cNvSpPr>
          <p:nvPr>
            <p:ph type="body" idx="1"/>
          </p:nvPr>
        </p:nvSpPr>
        <p:spPr>
          <a:xfrm>
            <a:off x="95250" y="971550"/>
            <a:ext cx="8782050" cy="4114800"/>
          </a:xfrm>
        </p:spPr>
        <p:txBody>
          <a:bodyPr/>
          <a:lstStyle/>
          <a:p>
            <a:pPr marL="0">
              <a:defRPr/>
            </a:pPr>
            <a:r>
              <a:rPr lang="zh-CN" altLang="en-US" b="1" dirty="0"/>
              <a:t>多个线程运行时，由操作系统按时间片来分配。</a:t>
            </a:r>
          </a:p>
          <a:p>
            <a:pPr>
              <a:buFont typeface="Wingdings" panose="05000000000000000000" pitchFamily="2" charset="2"/>
              <a:buNone/>
              <a:defRPr/>
            </a:pPr>
            <a:endParaRPr lang="zh-CN" altLang="en-US" b="1" dirty="0"/>
          </a:p>
          <a:p>
            <a:pPr marL="0">
              <a:defRPr/>
            </a:pPr>
            <a:r>
              <a:rPr lang="zh-CN" altLang="en-US" b="1" dirty="0"/>
              <a:t>下面给出的例子中，共运行三个线程</a:t>
            </a:r>
            <a:r>
              <a:rPr lang="en-US" altLang="zh-CN" b="1" dirty="0"/>
              <a:t>,</a:t>
            </a:r>
            <a:r>
              <a:rPr lang="zh-CN" altLang="en-US" b="1" dirty="0"/>
              <a:t>它们做同样的事，</a:t>
            </a:r>
            <a:r>
              <a:rPr lang="en-US" altLang="zh-CN" b="1" dirty="0"/>
              <a:t> </a:t>
            </a:r>
            <a:r>
              <a:rPr lang="zh-CN" altLang="en-US" b="1" dirty="0"/>
              <a:t>每次打印循环次数和自己的序列号，运行结果表明</a:t>
            </a:r>
            <a:r>
              <a:rPr lang="en-US" altLang="zh-CN" b="1" dirty="0"/>
              <a:t>,</a:t>
            </a:r>
            <a:r>
              <a:rPr lang="zh-CN" altLang="en-US" b="1" dirty="0"/>
              <a:t>它们并不是连续运行的。</a:t>
            </a:r>
            <a:endParaRPr lang="en-US" altLang="zh-CN" b="1" dirty="0"/>
          </a:p>
          <a:p>
            <a:pPr marL="0">
              <a:defRPr/>
            </a:pPr>
            <a:endParaRPr lang="en-US" altLang="zh-CN" b="1" dirty="0"/>
          </a:p>
          <a:p>
            <a:pPr marL="0">
              <a:defRPr/>
            </a:pP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6163CAF6-C9A2-4D67-A8CA-05AD86ACF9B1}"/>
              </a:ext>
            </a:extLst>
          </p:cNvPr>
          <p:cNvSpPr>
            <a:spLocks noGrp="1" noChangeArrowheads="1"/>
          </p:cNvSpPr>
          <p:nvPr>
            <p:ph type="title"/>
          </p:nvPr>
        </p:nvSpPr>
        <p:spPr>
          <a:xfrm>
            <a:off x="700088" y="122238"/>
            <a:ext cx="7772400" cy="523875"/>
          </a:xfrm>
        </p:spPr>
        <p:txBody>
          <a:bodyPr/>
          <a:lstStyle/>
          <a:p>
            <a:pPr>
              <a:defRPr/>
            </a:pPr>
            <a:r>
              <a:rPr lang="zh-CN" altLang="en-US" sz="2800" b="1" dirty="0"/>
              <a:t>多个线程运行时执行顺序是交叉的</a:t>
            </a:r>
          </a:p>
        </p:txBody>
      </p:sp>
      <p:sp>
        <p:nvSpPr>
          <p:cNvPr id="44035" name="Rectangle 3">
            <a:extLst>
              <a:ext uri="{FF2B5EF4-FFF2-40B4-BE49-F238E27FC236}">
                <a16:creationId xmlns:a16="http://schemas.microsoft.com/office/drawing/2014/main" id="{37EBEAAA-0BB2-4C4F-AEEE-A0C7AEC51532}"/>
              </a:ext>
            </a:extLst>
          </p:cNvPr>
          <p:cNvSpPr>
            <a:spLocks noGrp="1" noChangeArrowheads="1"/>
          </p:cNvSpPr>
          <p:nvPr>
            <p:ph type="body" idx="1"/>
          </p:nvPr>
        </p:nvSpPr>
        <p:spPr>
          <a:xfrm>
            <a:off x="533400" y="723900"/>
            <a:ext cx="7772400" cy="4114800"/>
          </a:xfrm>
        </p:spPr>
        <p:txBody>
          <a:bodyPr/>
          <a:lstStyle/>
          <a:p>
            <a:pPr marL="571500" indent="-571500">
              <a:lnSpc>
                <a:spcPct val="80000"/>
              </a:lnSpc>
              <a:buClr>
                <a:schemeClr val="tx1"/>
              </a:buClr>
              <a:buFontTx/>
              <a:buAutoNum type="arabicPeriod"/>
            </a:pPr>
            <a:r>
              <a:rPr lang="en-US" altLang="zh-CN" sz="2800"/>
              <a:t>class MultiThread extends Thread{</a:t>
            </a:r>
          </a:p>
          <a:p>
            <a:pPr marL="571500" indent="-571500">
              <a:lnSpc>
                <a:spcPct val="80000"/>
              </a:lnSpc>
              <a:buClr>
                <a:schemeClr val="tx1"/>
              </a:buClr>
              <a:buFontTx/>
              <a:buAutoNum type="arabicPeriod"/>
            </a:pPr>
            <a:r>
              <a:rPr lang="en-US" altLang="zh-CN" sz="2800"/>
              <a:t>     int threadNum;</a:t>
            </a:r>
          </a:p>
          <a:p>
            <a:pPr marL="571500" indent="-571500">
              <a:lnSpc>
                <a:spcPct val="80000"/>
              </a:lnSpc>
              <a:buClr>
                <a:schemeClr val="tx1"/>
              </a:buClr>
              <a:buFontTx/>
              <a:buAutoNum type="arabicPeriod"/>
            </a:pPr>
            <a:r>
              <a:rPr lang="en-US" altLang="zh-CN" sz="2800"/>
              <a:t>     public static void main(String args[]){</a:t>
            </a:r>
          </a:p>
          <a:p>
            <a:pPr marL="571500" indent="-571500">
              <a:lnSpc>
                <a:spcPct val="80000"/>
              </a:lnSpc>
              <a:buClr>
                <a:schemeClr val="tx1"/>
              </a:buClr>
              <a:buFontTx/>
              <a:buAutoNum type="arabicPeriod"/>
            </a:pPr>
            <a:r>
              <a:rPr lang="en-US" altLang="zh-CN" sz="2800"/>
              <a:t>           Multithread array[]=new MultiThread [3];</a:t>
            </a:r>
          </a:p>
          <a:p>
            <a:pPr marL="571500" indent="-571500">
              <a:lnSpc>
                <a:spcPct val="80000"/>
              </a:lnSpc>
              <a:buClr>
                <a:schemeClr val="tx1"/>
              </a:buClr>
              <a:buFontTx/>
              <a:buAutoNum type="arabicPeriod"/>
            </a:pPr>
            <a:r>
              <a:rPr lang="en-US" altLang="zh-CN" sz="2800"/>
              <a:t>           for (int i=0;i&lt;3;i++) </a:t>
            </a:r>
          </a:p>
          <a:p>
            <a:pPr marL="571500" indent="-571500">
              <a:lnSpc>
                <a:spcPct val="80000"/>
              </a:lnSpc>
              <a:buClr>
                <a:schemeClr val="tx1"/>
              </a:buClr>
              <a:buFontTx/>
              <a:buAutoNum type="arabicPeriod"/>
            </a:pPr>
            <a:r>
              <a:rPr lang="en-US" altLang="zh-CN" sz="2800"/>
              <a:t>                 array[i]=new MultiThread (i+1);</a:t>
            </a:r>
          </a:p>
          <a:p>
            <a:pPr marL="571500" indent="-571500">
              <a:lnSpc>
                <a:spcPct val="80000"/>
              </a:lnSpc>
              <a:buClr>
                <a:schemeClr val="tx1"/>
              </a:buClr>
              <a:buFontTx/>
              <a:buAutoNum type="arabicPeriod"/>
            </a:pPr>
            <a:r>
              <a:rPr lang="en-US" altLang="zh-CN" sz="2800"/>
              <a:t>           for (int i=0;i&lt;3;i++)   </a:t>
            </a:r>
          </a:p>
          <a:p>
            <a:pPr marL="571500" indent="-571500">
              <a:lnSpc>
                <a:spcPct val="80000"/>
              </a:lnSpc>
              <a:buClr>
                <a:schemeClr val="tx1"/>
              </a:buClr>
              <a:buFontTx/>
              <a:buAutoNum type="arabicPeriod"/>
            </a:pPr>
            <a:r>
              <a:rPr lang="en-US" altLang="zh-CN" sz="2800"/>
              <a:t>                array[i].start();  </a:t>
            </a:r>
          </a:p>
          <a:p>
            <a:pPr marL="571500" indent="-571500">
              <a:lnSpc>
                <a:spcPct val="80000"/>
              </a:lnSpc>
              <a:buClr>
                <a:schemeClr val="tx1"/>
              </a:buClr>
              <a:buFontTx/>
              <a:buAutoNum type="arabicPeriod"/>
            </a:pPr>
            <a:r>
              <a:rPr lang="en-US" altLang="zh-CN" sz="2800"/>
              <a:t>    }</a:t>
            </a:r>
          </a:p>
          <a:p>
            <a:pPr marL="571500" indent="-571500">
              <a:lnSpc>
                <a:spcPct val="80000"/>
              </a:lnSpc>
              <a:buClr>
                <a:schemeClr val="tx1"/>
              </a:buClr>
              <a:buFontTx/>
              <a:buAutoNum type="arabicPeriod"/>
            </a:pPr>
            <a:endParaRPr lang="en-US" altLang="zh-CN" sz="2800"/>
          </a:p>
          <a:p>
            <a:pPr marL="571500" indent="-571500">
              <a:lnSpc>
                <a:spcPct val="80000"/>
              </a:lnSpc>
              <a:buClr>
                <a:schemeClr val="tx1"/>
              </a:buClr>
              <a:buFontTx/>
              <a:buAutoNum type="arabicPeriod"/>
            </a:pPr>
            <a:r>
              <a:rPr lang="en-US" altLang="zh-CN" sz="2800"/>
              <a:t>      MultiThread (int SerialNum){</a:t>
            </a:r>
          </a:p>
          <a:p>
            <a:pPr marL="571500" indent="-571500">
              <a:lnSpc>
                <a:spcPct val="80000"/>
              </a:lnSpc>
              <a:buClr>
                <a:schemeClr val="tx1"/>
              </a:buClr>
              <a:buFontTx/>
              <a:buAutoNum type="arabicPeriod"/>
            </a:pPr>
            <a:r>
              <a:rPr lang="en-US" altLang="zh-CN" sz="2800"/>
              <a:t>            super();  </a:t>
            </a:r>
          </a:p>
          <a:p>
            <a:pPr marL="571500" indent="-571500">
              <a:lnSpc>
                <a:spcPct val="80000"/>
              </a:lnSpc>
              <a:buClr>
                <a:schemeClr val="tx1"/>
              </a:buClr>
              <a:buFontTx/>
              <a:buAutoNum type="arabicPeriod"/>
            </a:pPr>
            <a:r>
              <a:rPr lang="en-US" altLang="zh-CN" sz="2800"/>
              <a:t>            threadNum=SerialNum; </a:t>
            </a:r>
          </a:p>
          <a:p>
            <a:pPr marL="571500" indent="-571500">
              <a:lnSpc>
                <a:spcPct val="80000"/>
              </a:lnSpc>
              <a:buClr>
                <a:schemeClr val="tx1"/>
              </a:buClr>
              <a:buFontTx/>
              <a:buAutoNum type="arabicPeriod"/>
            </a:pPr>
            <a:r>
              <a:rPr lang="en-US" altLang="zh-CN" sz="2800"/>
              <a:t>  }</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1ED5887-770A-48AC-A069-9AA56AA57E50}"/>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10.1</a:t>
            </a:r>
            <a:r>
              <a:rPr lang="zh-CN" altLang="en-US">
                <a:effectLst/>
              </a:rPr>
              <a:t>、线程简介 </a:t>
            </a:r>
          </a:p>
        </p:txBody>
      </p:sp>
      <p:sp>
        <p:nvSpPr>
          <p:cNvPr id="8195" name="Text Box 5">
            <a:extLst>
              <a:ext uri="{FF2B5EF4-FFF2-40B4-BE49-F238E27FC236}">
                <a16:creationId xmlns:a16="http://schemas.microsoft.com/office/drawing/2014/main" id="{0DEB7ABD-2618-4A36-BC96-C86F00B694C0}"/>
              </a:ext>
            </a:extLst>
          </p:cNvPr>
          <p:cNvSpPr txBox="1">
            <a:spLocks noChangeArrowheads="1"/>
          </p:cNvSpPr>
          <p:nvPr/>
        </p:nvSpPr>
        <p:spPr bwMode="auto">
          <a:xfrm>
            <a:off x="0" y="723900"/>
            <a:ext cx="89027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534988">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eaLnBrk="1" hangingPunct="1">
              <a:spcBef>
                <a:spcPct val="0"/>
              </a:spcBef>
            </a:pPr>
            <a:r>
              <a:rPr lang="en-US" altLang="zh-CN" b="1"/>
              <a:t>10.1.1 </a:t>
            </a:r>
            <a:r>
              <a:rPr lang="zh-CN" altLang="en-US" b="1"/>
              <a:t>进程与线程</a:t>
            </a:r>
            <a:r>
              <a:rPr lang="zh-CN" altLang="en-US"/>
              <a:t>    </a:t>
            </a:r>
          </a:p>
          <a:p>
            <a:pPr algn="just" eaLnBrk="1" hangingPunct="1">
              <a:spcBef>
                <a:spcPct val="0"/>
              </a:spcBef>
            </a:pPr>
            <a:r>
              <a:rPr lang="zh-CN" altLang="en-US"/>
              <a:t>   </a:t>
            </a:r>
          </a:p>
          <a:p>
            <a:pPr eaLnBrk="1" hangingPunct="1">
              <a:spcBef>
                <a:spcPct val="0"/>
              </a:spcBef>
              <a:buClr>
                <a:srgbClr val="00FF00"/>
              </a:buClr>
              <a:buFont typeface="Wingdings" panose="05000000000000000000" pitchFamily="2" charset="2"/>
              <a:buChar char="v"/>
            </a:pPr>
            <a:r>
              <a:rPr lang="zh-CN" altLang="en-US"/>
              <a:t>程序是计算机指令的集合，而进程就是一个运行中的程序，它指的是从代码加载、执行到执行结束这样一个完整的过程。每个进程都是占用不同的内存空间。</a:t>
            </a:r>
          </a:p>
          <a:p>
            <a:pPr eaLnBrk="1" hangingPunct="1">
              <a:spcBef>
                <a:spcPct val="0"/>
              </a:spcBef>
              <a:buClr>
                <a:srgbClr val="00FF00"/>
              </a:buClr>
              <a:buFont typeface="Wingdings" panose="05000000000000000000" pitchFamily="2" charset="2"/>
              <a:buChar char="v"/>
            </a:pPr>
            <a:endParaRPr lang="zh-CN" altLang="en-US"/>
          </a:p>
          <a:p>
            <a:pPr eaLnBrk="1" hangingPunct="1">
              <a:spcBef>
                <a:spcPct val="0"/>
              </a:spcBef>
              <a:buClr>
                <a:srgbClr val="00FF00"/>
              </a:buClr>
              <a:buFont typeface="Wingdings" panose="05000000000000000000" pitchFamily="2" charset="2"/>
              <a:buChar char="v"/>
            </a:pPr>
            <a:r>
              <a:rPr lang="zh-CN" altLang="en-US"/>
              <a:t>而线程（</a:t>
            </a:r>
            <a:r>
              <a:rPr lang="en-US" altLang="zh-CN"/>
              <a:t>Thread</a:t>
            </a:r>
            <a:r>
              <a:rPr lang="zh-CN" altLang="en-US"/>
              <a:t>）则是进程中某个单一顺序的控制流，也被称为轻量进程，它被操作系统调度，并在处理器或内核上运行。</a:t>
            </a:r>
          </a:p>
          <a:p>
            <a:pPr eaLnBrk="1" hangingPunct="1">
              <a:spcBef>
                <a:spcPct val="0"/>
              </a:spcBef>
              <a:buClr>
                <a:srgbClr val="00FF00"/>
              </a:buClr>
              <a:buFont typeface="Wingdings" panose="05000000000000000000" pitchFamily="2" charset="2"/>
              <a:buChar char="v"/>
            </a:pPr>
            <a:endParaRPr lang="zh-CN" altLang="en-US"/>
          </a:p>
          <a:p>
            <a:pPr eaLnBrk="1" hangingPunct="1">
              <a:spcBef>
                <a:spcPct val="0"/>
              </a:spcBef>
              <a:buClr>
                <a:srgbClr val="00FF00"/>
              </a:buClr>
              <a:buFont typeface="Wingdings" panose="05000000000000000000" pitchFamily="2" charset="2"/>
              <a:buChar char="v"/>
            </a:pPr>
            <a:r>
              <a:rPr lang="zh-CN" altLang="en-US"/>
              <a:t>一个进程都有一个主线程</a:t>
            </a:r>
            <a:r>
              <a:rPr lang="en-US" altLang="zh-CN"/>
              <a:t>(primary thread)</a:t>
            </a:r>
            <a:r>
              <a:rPr lang="zh-CN" altLang="en-US"/>
              <a:t>，一个进程也可以由多个线程组成，每条线程并行执行不同的任务，这多个线程共享同一个内存空间。 </a:t>
            </a:r>
            <a:endParaRPr lang="en-US" altLang="zh-C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8D2A0F0B-B8CB-4065-98D2-3D056B2F34DB}"/>
              </a:ext>
            </a:extLst>
          </p:cNvPr>
          <p:cNvSpPr>
            <a:spLocks noGrp="1" noChangeArrowheads="1"/>
          </p:cNvSpPr>
          <p:nvPr>
            <p:ph type="body" idx="1"/>
          </p:nvPr>
        </p:nvSpPr>
        <p:spPr>
          <a:xfrm>
            <a:off x="-114300" y="676275"/>
            <a:ext cx="9686925" cy="4114800"/>
          </a:xfrm>
        </p:spPr>
        <p:txBody>
          <a:bodyPr/>
          <a:lstStyle/>
          <a:p>
            <a:pPr marL="571500" indent="-571500">
              <a:lnSpc>
                <a:spcPct val="80000"/>
              </a:lnSpc>
              <a:buClr>
                <a:schemeClr val="tx1"/>
              </a:buClr>
              <a:buFontTx/>
              <a:buAutoNum type="arabicPeriod" startAt="14"/>
            </a:pPr>
            <a:r>
              <a:rPr lang="zh-CN" altLang="en-US" sz="2700"/>
              <a:t> </a:t>
            </a:r>
            <a:r>
              <a:rPr lang="en-US" altLang="zh-CN" sz="2700"/>
              <a:t>public void run(){</a:t>
            </a:r>
          </a:p>
          <a:p>
            <a:pPr marL="571500" indent="-571500">
              <a:lnSpc>
                <a:spcPct val="80000"/>
              </a:lnSpc>
              <a:buClr>
                <a:schemeClr val="tx1"/>
              </a:buClr>
              <a:buFontTx/>
              <a:buAutoNum type="arabicPeriod" startAt="14"/>
            </a:pPr>
            <a:r>
              <a:rPr lang="en-US" altLang="zh-CN" sz="2700"/>
              <a:t> 	int MySerialNum=0;</a:t>
            </a:r>
          </a:p>
          <a:p>
            <a:pPr marL="571500" indent="-571500">
              <a:lnSpc>
                <a:spcPct val="80000"/>
              </a:lnSpc>
              <a:buClr>
                <a:schemeClr val="tx1"/>
              </a:buClr>
              <a:buFontTx/>
              <a:buAutoNum type="arabicPeriod" startAt="14"/>
            </a:pPr>
            <a:r>
              <a:rPr lang="en-US" altLang="zh-CN" sz="2700"/>
              <a:t>    	for(int j=1;j&lt;=10;j++){</a:t>
            </a:r>
          </a:p>
          <a:p>
            <a:pPr marL="571500" indent="-571500">
              <a:lnSpc>
                <a:spcPct val="80000"/>
              </a:lnSpc>
              <a:buClr>
                <a:schemeClr val="tx1"/>
              </a:buClr>
              <a:buFontTx/>
              <a:buAutoNum type="arabicPeriod" startAt="14"/>
            </a:pPr>
            <a:r>
              <a:rPr lang="en-US" altLang="zh-CN" sz="2700"/>
              <a:t>           		MySerialNum++;</a:t>
            </a:r>
          </a:p>
          <a:p>
            <a:pPr marL="571500" indent="-571500">
              <a:lnSpc>
                <a:spcPct val="80000"/>
              </a:lnSpc>
              <a:buClr>
                <a:schemeClr val="tx1"/>
              </a:buClr>
              <a:buFontTx/>
              <a:buAutoNum type="arabicPeriod" startAt="14"/>
            </a:pPr>
            <a:r>
              <a:rPr lang="en-US" altLang="zh-CN" sz="2700"/>
              <a:t>           		try{</a:t>
            </a:r>
          </a:p>
          <a:p>
            <a:pPr marL="571500" indent="-571500">
              <a:lnSpc>
                <a:spcPct val="80000"/>
              </a:lnSpc>
              <a:buClr>
                <a:schemeClr val="tx1"/>
              </a:buClr>
              <a:buFontTx/>
              <a:buAutoNum type="arabicPeriod" startAt="14"/>
            </a:pPr>
            <a:r>
              <a:rPr lang="en-US" altLang="zh-CN" sz="2700"/>
              <a:t>	              		Thread.sleep(1000);</a:t>
            </a:r>
          </a:p>
          <a:p>
            <a:pPr marL="571500" indent="-571500">
              <a:lnSpc>
                <a:spcPct val="80000"/>
              </a:lnSpc>
              <a:buClr>
                <a:schemeClr val="tx1"/>
              </a:buClr>
              <a:buFontTx/>
              <a:buAutoNum type="arabicPeriod" startAt="14"/>
            </a:pPr>
            <a:r>
              <a:rPr lang="en-US" altLang="zh-CN" sz="2700"/>
              <a:t>	       		}catch(Exception e){</a:t>
            </a:r>
          </a:p>
          <a:p>
            <a:pPr marL="571500" indent="-571500">
              <a:lnSpc>
                <a:spcPct val="80000"/>
              </a:lnSpc>
              <a:buClr>
                <a:schemeClr val="tx1"/>
              </a:buClr>
              <a:buFontTx/>
              <a:buAutoNum type="arabicPeriod" startAt="14"/>
            </a:pPr>
            <a:r>
              <a:rPr lang="en-US" altLang="zh-CN" sz="2700"/>
              <a:t>                    		System.out.println(e.toString());</a:t>
            </a:r>
          </a:p>
          <a:p>
            <a:pPr marL="571500" indent="-571500">
              <a:lnSpc>
                <a:spcPct val="80000"/>
              </a:lnSpc>
              <a:buClr>
                <a:schemeClr val="tx1"/>
              </a:buClr>
              <a:buFontTx/>
              <a:buAutoNum type="arabicPeriod" startAt="14"/>
            </a:pPr>
            <a:r>
              <a:rPr lang="en-US" altLang="zh-CN" sz="2700"/>
              <a:t>            		}             </a:t>
            </a:r>
          </a:p>
          <a:p>
            <a:pPr marL="571500" indent="-571500">
              <a:lnSpc>
                <a:spcPct val="80000"/>
              </a:lnSpc>
              <a:buClr>
                <a:schemeClr val="tx1"/>
              </a:buClr>
              <a:buFontTx/>
              <a:buAutoNum type="arabicPeriod" startAt="14"/>
            </a:pPr>
            <a:r>
              <a:rPr lang="en-US" altLang="zh-CN" sz="2700"/>
              <a:t>           System.out.println("&lt;"+ j + "&gt;loop:" + MySerialNum);</a:t>
            </a:r>
          </a:p>
          <a:p>
            <a:pPr marL="571500" indent="-571500">
              <a:lnSpc>
                <a:spcPct val="80000"/>
              </a:lnSpc>
              <a:buClr>
                <a:schemeClr val="tx1"/>
              </a:buClr>
              <a:buFontTx/>
              <a:buAutoNum type="arabicPeriod" startAt="14"/>
            </a:pPr>
            <a:r>
              <a:rPr lang="en-US" altLang="zh-CN" sz="2700"/>
              <a:t>           System.out.println("thread:"+threadNum+ "  &lt;"+ j + "&gt;"+" bye.");  </a:t>
            </a:r>
          </a:p>
          <a:p>
            <a:pPr marL="571500" indent="-571500">
              <a:lnSpc>
                <a:spcPct val="80000"/>
              </a:lnSpc>
              <a:buClr>
                <a:schemeClr val="tx1"/>
              </a:buClr>
              <a:buFontTx/>
              <a:buAutoNum type="arabicPeriod" startAt="14"/>
            </a:pPr>
            <a:r>
              <a:rPr lang="en-US" altLang="zh-CN" sz="2700"/>
              <a:t>}</a:t>
            </a:r>
          </a:p>
          <a:p>
            <a:pPr marL="571500" indent="-571500">
              <a:lnSpc>
                <a:spcPct val="80000"/>
              </a:lnSpc>
              <a:buClr>
                <a:schemeClr val="tx1"/>
              </a:buClr>
              <a:buFontTx/>
              <a:buAutoNum type="arabicPeriod" startAt="14"/>
            </a:pPr>
            <a:r>
              <a:rPr lang="en-US" altLang="zh-CN" sz="2700"/>
              <a:t>  }</a:t>
            </a:r>
          </a:p>
          <a:p>
            <a:pPr marL="571500" indent="-571500">
              <a:lnSpc>
                <a:spcPct val="80000"/>
              </a:lnSpc>
              <a:buClr>
                <a:schemeClr val="tx1"/>
              </a:buClr>
              <a:buFontTx/>
              <a:buAutoNum type="arabicPeriod" startAt="14"/>
            </a:pPr>
            <a:r>
              <a:rPr lang="en-US" altLang="zh-CN" sz="2700"/>
              <a:t>}</a:t>
            </a:r>
            <a:endParaRPr lang="zh-CN" altLang="en-US" sz="2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1A851D6-A394-447F-B9DC-BB3596B5F38E}"/>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46083" name="Rectangle 3">
            <a:extLst>
              <a:ext uri="{FF2B5EF4-FFF2-40B4-BE49-F238E27FC236}">
                <a16:creationId xmlns:a16="http://schemas.microsoft.com/office/drawing/2014/main" id="{669DF218-D8B2-463F-BE63-B4D7C164BDFF}"/>
              </a:ext>
            </a:extLst>
          </p:cNvPr>
          <p:cNvSpPr>
            <a:spLocks noGrp="1" noChangeArrowheads="1"/>
          </p:cNvSpPr>
          <p:nvPr>
            <p:ph type="body" idx="1"/>
          </p:nvPr>
        </p:nvSpPr>
        <p:spPr>
          <a:xfrm>
            <a:off x="490538" y="922338"/>
            <a:ext cx="8134350" cy="577850"/>
          </a:xfrm>
        </p:spPr>
        <p:txBody>
          <a:bodyPr/>
          <a:lstStyle/>
          <a:p>
            <a:r>
              <a:rPr lang="en-US" altLang="zh-CN" b="1"/>
              <a:t>4) </a:t>
            </a:r>
            <a:r>
              <a:rPr lang="zh-CN" altLang="en-US" b="1"/>
              <a:t>线程等待</a:t>
            </a:r>
            <a:r>
              <a:rPr lang="en-US" altLang="zh-CN" b="1"/>
              <a:t>join()</a:t>
            </a:r>
          </a:p>
          <a:p>
            <a:endParaRPr lang="en-US" altLang="zh-CN" b="1"/>
          </a:p>
          <a:p>
            <a:endParaRPr lang="en-US" altLang="zh-CN" b="1"/>
          </a:p>
          <a:p>
            <a:r>
              <a:rPr lang="en-US" altLang="zh-CN"/>
              <a:t> </a:t>
            </a:r>
            <a:endParaRPr lang="zh-CN" altLang="en-US" sz="2000"/>
          </a:p>
        </p:txBody>
      </p:sp>
      <p:sp>
        <p:nvSpPr>
          <p:cNvPr id="46084" name="Text Box 4">
            <a:extLst>
              <a:ext uri="{FF2B5EF4-FFF2-40B4-BE49-F238E27FC236}">
                <a16:creationId xmlns:a16="http://schemas.microsoft.com/office/drawing/2014/main" id="{9C17056A-C0C6-4A87-B583-6C0DA57DBB13}"/>
              </a:ext>
            </a:extLst>
          </p:cNvPr>
          <p:cNvSpPr txBox="1">
            <a:spLocks noChangeArrowheads="1"/>
          </p:cNvSpPr>
          <p:nvPr/>
        </p:nvSpPr>
        <p:spPr bwMode="auto">
          <a:xfrm>
            <a:off x="425450" y="1516063"/>
            <a:ext cx="82391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b="1"/>
              <a:t>t.join( )</a:t>
            </a:r>
            <a:r>
              <a:rPr lang="zh-CN" altLang="en-US" b="1"/>
              <a:t>方法使当前的线程等待，直到</a:t>
            </a:r>
            <a:r>
              <a:rPr lang="zh-CN" altLang="zh-CN" b="1"/>
              <a:t> </a:t>
            </a:r>
            <a:r>
              <a:rPr lang="en-US" altLang="zh-CN" b="1"/>
              <a:t>t </a:t>
            </a:r>
            <a:r>
              <a:rPr lang="zh-CN" altLang="zh-CN" b="1"/>
              <a:t>结束为止，线程恢复到</a:t>
            </a:r>
            <a:r>
              <a:rPr lang="zh-CN" altLang="en-US" b="1"/>
              <a:t>运行</a:t>
            </a:r>
            <a:r>
              <a:rPr lang="en-US" altLang="zh-CN" b="1"/>
              <a:t>(runnable)</a:t>
            </a:r>
            <a:r>
              <a:rPr lang="zh-CN" altLang="zh-CN" b="1"/>
              <a:t>状态。</a:t>
            </a:r>
            <a:endParaRPr lang="en-US" altLang="zh-CN" b="1"/>
          </a:p>
          <a:p>
            <a:pPr eaLnBrk="1" hangingPunct="1">
              <a:spcBef>
                <a:spcPct val="0"/>
              </a:spcBef>
            </a:pPr>
            <a:endParaRPr lang="zh-CN" altLang="en-US" b="1"/>
          </a:p>
          <a:p>
            <a:pPr eaLnBrk="1" hangingPunct="1">
              <a:spcBef>
                <a:spcPct val="0"/>
              </a:spcBef>
            </a:pPr>
            <a:r>
              <a:rPr lang="en-US" altLang="zh-CN"/>
              <a:t>join()</a:t>
            </a:r>
            <a:r>
              <a:rPr lang="zh-CN" altLang="en-US"/>
              <a:t>方法是让一个线程等待另一个线程的完成，比如</a:t>
            </a:r>
            <a:r>
              <a:rPr lang="en-US" altLang="zh-CN"/>
              <a:t>t1</a:t>
            </a:r>
            <a:r>
              <a:rPr lang="zh-CN" altLang="en-US"/>
              <a:t>、</a:t>
            </a:r>
            <a:r>
              <a:rPr lang="en-US" altLang="zh-CN"/>
              <a:t>t2</a:t>
            </a:r>
            <a:r>
              <a:rPr lang="zh-CN" altLang="en-US"/>
              <a:t>是两个线程对象，在</a:t>
            </a:r>
            <a:r>
              <a:rPr lang="en-US" altLang="zh-CN"/>
              <a:t>t1</a:t>
            </a:r>
            <a:r>
              <a:rPr lang="zh-CN" altLang="en-US"/>
              <a:t>中调用了</a:t>
            </a:r>
            <a:r>
              <a:rPr lang="en-US" altLang="zh-CN" b="1">
                <a:solidFill>
                  <a:srgbClr val="FF0000"/>
                </a:solidFill>
              </a:rPr>
              <a:t>t2.join()</a:t>
            </a:r>
            <a:r>
              <a:rPr lang="zh-CN" altLang="en-US"/>
              <a:t>，就会导致</a:t>
            </a:r>
            <a:r>
              <a:rPr lang="en-US" altLang="zh-CN"/>
              <a:t>t1</a:t>
            </a:r>
            <a:r>
              <a:rPr lang="zh-CN" altLang="en-US"/>
              <a:t>线程暂停执行，一直等待到</a:t>
            </a:r>
            <a:r>
              <a:rPr lang="en-US" altLang="zh-CN"/>
              <a:t>t2</a:t>
            </a:r>
            <a:r>
              <a:rPr lang="zh-CN" altLang="en-US"/>
              <a:t>线程完成了，</a:t>
            </a:r>
            <a:r>
              <a:rPr lang="en-US" altLang="zh-CN"/>
              <a:t>t1</a:t>
            </a:r>
            <a:r>
              <a:rPr lang="zh-CN" altLang="en-US"/>
              <a:t>才会恢复执行。 </a:t>
            </a:r>
          </a:p>
          <a:p>
            <a:pPr eaLnBrk="1" hangingPunct="1">
              <a:spcBef>
                <a:spcPct val="0"/>
              </a:spcBef>
            </a:pPr>
            <a:r>
              <a:rPr lang="en-US" altLang="zh-CN">
                <a:solidFill>
                  <a:srgbClr val="FF0000"/>
                </a:solidFill>
              </a:rPr>
              <a:t>void join()</a:t>
            </a:r>
            <a:r>
              <a:rPr lang="en-US" altLang="zh-CN"/>
              <a:t> </a:t>
            </a:r>
            <a:br>
              <a:rPr lang="en-US" altLang="zh-CN"/>
            </a:br>
            <a:r>
              <a:rPr lang="en-US" altLang="zh-CN"/>
              <a:t>        </a:t>
            </a:r>
            <a:r>
              <a:rPr lang="zh-CN" altLang="en-US"/>
              <a:t>等待该线程终止。</a:t>
            </a:r>
          </a:p>
          <a:p>
            <a:pPr eaLnBrk="1" hangingPunct="1">
              <a:spcBef>
                <a:spcPct val="0"/>
              </a:spcBef>
            </a:pPr>
            <a:r>
              <a:rPr lang="en-US" altLang="zh-CN">
                <a:solidFill>
                  <a:srgbClr val="FF0000"/>
                </a:solidFill>
              </a:rPr>
              <a:t>void join(long millis) </a:t>
            </a:r>
            <a:br>
              <a:rPr lang="en-US" altLang="zh-CN">
                <a:solidFill>
                  <a:srgbClr val="FF0000"/>
                </a:solidFill>
              </a:rPr>
            </a:br>
            <a:r>
              <a:rPr lang="en-US" altLang="zh-CN"/>
              <a:t>         </a:t>
            </a:r>
            <a:r>
              <a:rPr lang="zh-CN" altLang="en-US"/>
              <a:t>等待该线程终止的时间最长为 </a:t>
            </a:r>
            <a:r>
              <a:rPr lang="en-US" altLang="zh-CN"/>
              <a:t>millis </a:t>
            </a:r>
            <a:r>
              <a:rPr lang="zh-CN" altLang="en-US"/>
              <a:t>毫秒。 </a:t>
            </a:r>
          </a:p>
          <a:p>
            <a:pPr eaLnBrk="1" hangingPunct="1">
              <a:spcBef>
                <a:spcPct val="0"/>
              </a:spcBef>
            </a:pPr>
            <a:r>
              <a:rPr lang="en-US" altLang="zh-CN">
                <a:solidFill>
                  <a:srgbClr val="FF0000"/>
                </a:solidFill>
              </a:rPr>
              <a:t>void join(long millis, int nanos) </a:t>
            </a:r>
          </a:p>
          <a:p>
            <a:pPr eaLnBrk="1" hangingPunct="1">
              <a:spcBef>
                <a:spcPct val="0"/>
              </a:spcBef>
            </a:pPr>
            <a:r>
              <a:rPr lang="en-US" altLang="zh-CN"/>
              <a:t>        </a:t>
            </a:r>
            <a:r>
              <a:rPr lang="zh-CN" altLang="en-US"/>
              <a:t>等待该线程终止的时间最长为 </a:t>
            </a:r>
            <a:r>
              <a:rPr lang="en-US" altLang="zh-CN"/>
              <a:t>millis </a:t>
            </a:r>
            <a:r>
              <a:rPr lang="zh-CN" altLang="en-US"/>
              <a:t>毫秒 </a:t>
            </a:r>
            <a:r>
              <a:rPr lang="en-US" altLang="zh-CN"/>
              <a:t>+ nanos </a:t>
            </a:r>
            <a:r>
              <a:rPr lang="zh-CN" altLang="en-US"/>
              <a:t>纳秒</a:t>
            </a:r>
          </a:p>
          <a:p>
            <a:pPr eaLnBrk="1" hangingPunct="1">
              <a:spcBef>
                <a:spcPct val="0"/>
              </a:spcBef>
            </a:pPr>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1B736D-8534-49BC-AE4A-70337ED87849}"/>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47107" name="Rectangle 3">
            <a:extLst>
              <a:ext uri="{FF2B5EF4-FFF2-40B4-BE49-F238E27FC236}">
                <a16:creationId xmlns:a16="http://schemas.microsoft.com/office/drawing/2014/main" id="{67629C73-3DBA-4686-AC71-AFE97CEC371A}"/>
              </a:ext>
            </a:extLst>
          </p:cNvPr>
          <p:cNvSpPr>
            <a:spLocks noGrp="1" noChangeArrowheads="1"/>
          </p:cNvSpPr>
          <p:nvPr>
            <p:ph type="body" idx="1"/>
          </p:nvPr>
        </p:nvSpPr>
        <p:spPr>
          <a:xfrm>
            <a:off x="0" y="758825"/>
            <a:ext cx="8134350" cy="577850"/>
          </a:xfrm>
        </p:spPr>
        <p:txBody>
          <a:bodyPr/>
          <a:lstStyle/>
          <a:p>
            <a:r>
              <a:rPr lang="en-US" altLang="zh-CN" b="1"/>
              <a:t>4)</a:t>
            </a:r>
            <a:r>
              <a:rPr lang="zh-CN" altLang="en-US" b="1"/>
              <a:t>线程等待</a:t>
            </a:r>
            <a:r>
              <a:rPr lang="en-US" altLang="zh-CN" b="1"/>
              <a:t>join()</a:t>
            </a:r>
            <a:r>
              <a:rPr lang="en-US" altLang="zh-CN"/>
              <a:t> </a:t>
            </a:r>
            <a:endParaRPr lang="en-US" altLang="zh-CN" sz="2000"/>
          </a:p>
          <a:p>
            <a:endParaRPr lang="zh-CN" altLang="en-US">
              <a:ea typeface="楷体_GB2312"/>
              <a:cs typeface="楷体_GB2312"/>
            </a:endParaRPr>
          </a:p>
          <a:p>
            <a:endParaRPr lang="zh-CN" altLang="en-US" sz="2000"/>
          </a:p>
        </p:txBody>
      </p:sp>
      <p:sp>
        <p:nvSpPr>
          <p:cNvPr id="47108" name="Text Box 4">
            <a:extLst>
              <a:ext uri="{FF2B5EF4-FFF2-40B4-BE49-F238E27FC236}">
                <a16:creationId xmlns:a16="http://schemas.microsoft.com/office/drawing/2014/main" id="{26D60DE7-11F7-4189-8B56-38A61BD8A9F1}"/>
              </a:ext>
            </a:extLst>
          </p:cNvPr>
          <p:cNvSpPr txBox="1">
            <a:spLocks noChangeArrowheads="1"/>
          </p:cNvSpPr>
          <p:nvPr/>
        </p:nvSpPr>
        <p:spPr bwMode="auto">
          <a:xfrm>
            <a:off x="233363" y="1190625"/>
            <a:ext cx="8239125" cy="2862263"/>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public class TestJoin  extends Thread{</a:t>
            </a:r>
          </a:p>
          <a:p>
            <a:pPr eaLnBrk="1" hangingPunct="1">
              <a:spcBef>
                <a:spcPct val="0"/>
              </a:spcBef>
            </a:pPr>
            <a:r>
              <a:rPr lang="en-US" altLang="zh-CN" sz="2000"/>
              <a:t>	public void run() {</a:t>
            </a:r>
          </a:p>
          <a:p>
            <a:pPr eaLnBrk="1" hangingPunct="1">
              <a:spcBef>
                <a:spcPct val="0"/>
              </a:spcBef>
            </a:pPr>
            <a:r>
              <a:rPr lang="en-US" altLang="zh-CN" sz="2000"/>
              <a:t>		for (int i = 1; i &lt;= 10; i++) {//</a:t>
            </a:r>
            <a:r>
              <a:rPr lang="zh-CN" altLang="en-US" sz="2000"/>
              <a:t>线程循环</a:t>
            </a:r>
            <a:r>
              <a:rPr lang="en-US" altLang="zh-CN" sz="2000"/>
              <a:t>10</a:t>
            </a:r>
            <a:r>
              <a:rPr lang="zh-CN" altLang="en-US" sz="2000"/>
              <a:t>次输出字符		        </a:t>
            </a:r>
            <a:r>
              <a:rPr lang="en-US" altLang="zh-CN" sz="2000"/>
              <a:t>System.out.println(Thread.currentThread().getName() + </a:t>
            </a:r>
          </a:p>
          <a:p>
            <a:pPr eaLnBrk="1" hangingPunct="1">
              <a:spcBef>
                <a:spcPct val="0"/>
              </a:spcBef>
            </a:pPr>
            <a:r>
              <a:rPr lang="en-US" altLang="zh-CN" sz="2000"/>
              <a:t>                                                                    "</a:t>
            </a:r>
            <a:r>
              <a:rPr lang="zh-CN" altLang="en-US" sz="2000"/>
              <a:t>第</a:t>
            </a:r>
            <a:r>
              <a:rPr lang="en-US" altLang="zh-CN" sz="2000"/>
              <a:t>"+i+"</a:t>
            </a:r>
            <a:r>
              <a:rPr lang="zh-CN" altLang="en-US" sz="2000"/>
              <a:t>次输出</a:t>
            </a:r>
            <a:r>
              <a:rPr lang="en-US" altLang="zh-CN" sz="2000"/>
              <a:t>");</a:t>
            </a:r>
          </a:p>
          <a:p>
            <a:pPr eaLnBrk="1" hangingPunct="1">
              <a:spcBef>
                <a:spcPct val="0"/>
              </a:spcBef>
            </a:pPr>
            <a:r>
              <a:rPr lang="en-US" altLang="zh-CN" sz="2000"/>
              <a:t>		}</a:t>
            </a:r>
          </a:p>
          <a:p>
            <a:pPr eaLnBrk="1" hangingPunct="1">
              <a:spcBef>
                <a:spcPct val="0"/>
              </a:spcBef>
            </a:pPr>
            <a:r>
              <a:rPr lang="en-US" altLang="zh-CN" sz="2000"/>
              <a:t>	              System.out.println(Thread.currentThread().getName() +</a:t>
            </a:r>
          </a:p>
          <a:p>
            <a:pPr eaLnBrk="1" hangingPunct="1">
              <a:spcBef>
                <a:spcPct val="0"/>
              </a:spcBef>
            </a:pPr>
            <a:r>
              <a:rPr lang="en-US" altLang="zh-CN" sz="2000"/>
              <a:t>                                                            "</a:t>
            </a:r>
            <a:r>
              <a:rPr lang="zh-CN" altLang="en-US" sz="2000"/>
              <a:t>运行结束</a:t>
            </a:r>
            <a:r>
              <a:rPr lang="en-US" altLang="zh-CN" sz="2000"/>
              <a:t>");</a:t>
            </a:r>
          </a:p>
          <a:p>
            <a:pPr eaLnBrk="1" hangingPunct="1">
              <a:spcBef>
                <a:spcPct val="0"/>
              </a:spcBef>
            </a:pPr>
            <a:r>
              <a:rPr lang="en-US" altLang="zh-CN" sz="2000"/>
              <a:t>	}</a:t>
            </a:r>
            <a:endParaRPr lang="zh-CN" altLang="en-US" sz="2000"/>
          </a:p>
        </p:txBody>
      </p:sp>
      <p:pic>
        <p:nvPicPr>
          <p:cNvPr id="5" name="Picture 5">
            <a:extLst>
              <a:ext uri="{FF2B5EF4-FFF2-40B4-BE49-F238E27FC236}">
                <a16:creationId xmlns:a16="http://schemas.microsoft.com/office/drawing/2014/main" id="{BBF55006-C3C5-433F-AA44-5972E1B40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363" y="3714750"/>
            <a:ext cx="3513137" cy="286861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BADC3DC-0990-4E35-B2E4-FD028F30E5BF}"/>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48131" name="Text Box 4">
            <a:extLst>
              <a:ext uri="{FF2B5EF4-FFF2-40B4-BE49-F238E27FC236}">
                <a16:creationId xmlns:a16="http://schemas.microsoft.com/office/drawing/2014/main" id="{22BC4882-4C4F-4FFC-A6ED-9C37CB6913A1}"/>
              </a:ext>
            </a:extLst>
          </p:cNvPr>
          <p:cNvSpPr txBox="1">
            <a:spLocks noChangeArrowheads="1"/>
          </p:cNvSpPr>
          <p:nvPr/>
        </p:nvSpPr>
        <p:spPr bwMode="auto">
          <a:xfrm>
            <a:off x="69850" y="852488"/>
            <a:ext cx="8239125" cy="5324475"/>
          </a:xfrm>
          <a:prstGeom prst="rect">
            <a:avLst/>
          </a:prstGeom>
          <a:solidFill>
            <a:srgbClr val="FFFFD2"/>
          </a:solidFill>
          <a:ln>
            <a:noFill/>
          </a:ln>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defRPr/>
            </a:pPr>
            <a:r>
              <a:rPr lang="en-US" altLang="zh-CN" sz="2000" dirty="0"/>
              <a:t>    public static void main(String[] </a:t>
            </a:r>
            <a:r>
              <a:rPr lang="en-US" altLang="zh-CN" sz="2000" dirty="0" err="1"/>
              <a:t>arg</a:t>
            </a:r>
            <a:r>
              <a:rPr lang="en-US" altLang="zh-CN" sz="2000" dirty="0"/>
              <a:t>) { </a:t>
            </a:r>
          </a:p>
          <a:p>
            <a:pPr eaLnBrk="1" hangingPunct="1">
              <a:spcBef>
                <a:spcPct val="0"/>
              </a:spcBef>
              <a:defRPr/>
            </a:pPr>
            <a:r>
              <a:rPr lang="en-US" altLang="zh-CN" sz="2000" dirty="0"/>
              <a:t>    	</a:t>
            </a:r>
            <a:r>
              <a:rPr lang="en-US" altLang="zh-CN" sz="2000" dirty="0" err="1"/>
              <a:t>System.out.println</a:t>
            </a:r>
            <a:r>
              <a:rPr lang="en-US" altLang="zh-CN" sz="2000" dirty="0"/>
              <a:t>("</a:t>
            </a:r>
            <a:r>
              <a:rPr lang="zh-CN" altLang="en-US" sz="2000" dirty="0"/>
              <a:t>主线程开始运行</a:t>
            </a:r>
            <a:r>
              <a:rPr lang="en-US" altLang="zh-CN" sz="2000" dirty="0"/>
              <a:t>");</a:t>
            </a:r>
            <a:r>
              <a:rPr lang="en-US" altLang="zh-CN" sz="2000" dirty="0">
                <a:highlight>
                  <a:srgbClr val="FFFF00"/>
                </a:highlight>
              </a:rPr>
              <a:t>//main</a:t>
            </a:r>
            <a:r>
              <a:rPr lang="zh-CN" altLang="en-US" sz="2000" dirty="0">
                <a:highlight>
                  <a:srgbClr val="FFFF00"/>
                </a:highlight>
              </a:rPr>
              <a:t>线程开始运行</a:t>
            </a:r>
          </a:p>
          <a:p>
            <a:pPr eaLnBrk="1" hangingPunct="1">
              <a:spcBef>
                <a:spcPct val="0"/>
              </a:spcBef>
              <a:defRPr/>
            </a:pPr>
            <a:r>
              <a:rPr lang="zh-CN" altLang="en-US" sz="2000" dirty="0"/>
              <a:t>    	</a:t>
            </a:r>
            <a:r>
              <a:rPr lang="en-US" altLang="zh-CN" sz="2000" dirty="0" err="1"/>
              <a:t>TestJoin</a:t>
            </a:r>
            <a:r>
              <a:rPr lang="en-US" altLang="zh-CN" sz="2000" dirty="0"/>
              <a:t> t= new </a:t>
            </a:r>
            <a:r>
              <a:rPr lang="en-US" altLang="zh-CN" sz="2000" dirty="0" err="1"/>
              <a:t>TestJoin</a:t>
            </a:r>
            <a:r>
              <a:rPr lang="en-US" altLang="zh-CN" sz="2000" dirty="0"/>
              <a:t>(); </a:t>
            </a:r>
          </a:p>
          <a:p>
            <a:pPr eaLnBrk="1" hangingPunct="1">
              <a:spcBef>
                <a:spcPct val="0"/>
              </a:spcBef>
              <a:defRPr/>
            </a:pPr>
            <a:r>
              <a:rPr lang="en-US" altLang="zh-CN" sz="2000" dirty="0"/>
              <a:t>    	</a:t>
            </a:r>
            <a:r>
              <a:rPr lang="en-US" altLang="zh-CN" sz="2000" dirty="0" err="1"/>
              <a:t>t.setName</a:t>
            </a:r>
            <a:r>
              <a:rPr lang="en-US" altLang="zh-CN" sz="2000" dirty="0"/>
              <a:t>("</a:t>
            </a:r>
            <a:r>
              <a:rPr lang="zh-CN" altLang="en-US" sz="2000" dirty="0"/>
              <a:t>线程</a:t>
            </a:r>
            <a:r>
              <a:rPr lang="en-US" altLang="zh-CN" sz="2000" dirty="0"/>
              <a:t>1");//</a:t>
            </a:r>
            <a:r>
              <a:rPr lang="zh-CN" altLang="en-US" sz="2000" dirty="0"/>
              <a:t>给线程命名</a:t>
            </a:r>
          </a:p>
          <a:p>
            <a:pPr eaLnBrk="1" hangingPunct="1">
              <a:spcBef>
                <a:spcPct val="0"/>
              </a:spcBef>
              <a:defRPr/>
            </a:pPr>
            <a:r>
              <a:rPr lang="zh-CN" altLang="en-US" sz="2000" dirty="0"/>
              <a:t> 	</a:t>
            </a:r>
            <a:r>
              <a:rPr lang="en-US" altLang="zh-CN" sz="2000" dirty="0"/>
              <a:t>try {   </a:t>
            </a:r>
          </a:p>
          <a:p>
            <a:pPr eaLnBrk="1" hangingPunct="1">
              <a:spcBef>
                <a:spcPct val="0"/>
              </a:spcBef>
              <a:defRPr/>
            </a:pPr>
            <a:r>
              <a:rPr lang="en-US" altLang="zh-CN" sz="2000" dirty="0"/>
              <a:t>            		long start=</a:t>
            </a:r>
            <a:r>
              <a:rPr lang="en-US" altLang="zh-CN" sz="2000" b="1" dirty="0" err="1">
                <a:solidFill>
                  <a:srgbClr val="FF0000"/>
                </a:solidFill>
              </a:rPr>
              <a:t>System.nanoTime</a:t>
            </a:r>
            <a:r>
              <a:rPr lang="en-US" altLang="zh-CN" sz="2000" b="1" dirty="0">
                <a:solidFill>
                  <a:srgbClr val="FF0000"/>
                </a:solidFill>
              </a:rPr>
              <a:t>(); </a:t>
            </a:r>
          </a:p>
          <a:p>
            <a:pPr eaLnBrk="1" hangingPunct="1">
              <a:spcBef>
                <a:spcPct val="0"/>
              </a:spcBef>
              <a:defRPr/>
            </a:pPr>
            <a:r>
              <a:rPr lang="en-US" altLang="zh-CN" sz="2000" dirty="0"/>
              <a:t>            		</a:t>
            </a:r>
            <a:r>
              <a:rPr lang="en-US" altLang="zh-CN" sz="2000" dirty="0" err="1"/>
              <a:t>t.start</a:t>
            </a:r>
            <a:r>
              <a:rPr lang="en-US" altLang="zh-CN" sz="2000" dirty="0"/>
              <a:t>();</a:t>
            </a:r>
          </a:p>
          <a:p>
            <a:pPr eaLnBrk="1" hangingPunct="1">
              <a:spcBef>
                <a:spcPct val="0"/>
              </a:spcBef>
              <a:defRPr/>
            </a:pPr>
            <a:r>
              <a:rPr lang="en-US" altLang="zh-CN" sz="2000" dirty="0"/>
              <a:t>            		</a:t>
            </a:r>
            <a:r>
              <a:rPr lang="en-US" altLang="zh-CN" sz="2000" b="1" dirty="0" err="1">
                <a:solidFill>
                  <a:srgbClr val="FF0000"/>
                </a:solidFill>
              </a:rPr>
              <a:t>t.join</a:t>
            </a:r>
            <a:r>
              <a:rPr lang="en-US" altLang="zh-CN" sz="2000" b="1" dirty="0">
                <a:solidFill>
                  <a:srgbClr val="FF0000"/>
                </a:solidFill>
              </a:rPr>
              <a:t>();//</a:t>
            </a:r>
            <a:r>
              <a:rPr lang="zh-CN" altLang="en-US" sz="2000" dirty="0"/>
              <a:t>等待</a:t>
            </a:r>
            <a:r>
              <a:rPr lang="en-US" altLang="zh-CN" sz="2000" dirty="0"/>
              <a:t>t</a:t>
            </a:r>
            <a:r>
              <a:rPr lang="zh-CN" altLang="en-US" sz="2000" dirty="0"/>
              <a:t>线程运行结束   </a:t>
            </a:r>
          </a:p>
          <a:p>
            <a:pPr eaLnBrk="1" hangingPunct="1">
              <a:spcBef>
                <a:spcPct val="0"/>
              </a:spcBef>
              <a:defRPr/>
            </a:pPr>
            <a:r>
              <a:rPr lang="zh-CN" altLang="en-US" sz="2000" dirty="0"/>
              <a:t>            	</a:t>
            </a:r>
            <a:r>
              <a:rPr lang="en-US" altLang="zh-CN" sz="2000" dirty="0"/>
              <a:t>	//</a:t>
            </a:r>
            <a:r>
              <a:rPr lang="zh-CN" altLang="en-US" sz="2000" dirty="0"/>
              <a:t>计算</a:t>
            </a:r>
            <a:r>
              <a:rPr lang="en-US" altLang="zh-CN" sz="2000" dirty="0"/>
              <a:t>t</a:t>
            </a:r>
            <a:r>
              <a:rPr lang="zh-CN" altLang="en-US" sz="2000" dirty="0"/>
              <a:t>线程运行了多少时间</a:t>
            </a:r>
          </a:p>
          <a:p>
            <a:pPr eaLnBrk="1" hangingPunct="1">
              <a:spcBef>
                <a:spcPct val="0"/>
              </a:spcBef>
              <a:defRPr/>
            </a:pPr>
            <a:r>
              <a:rPr lang="zh-CN" altLang="en-US" sz="2000" dirty="0"/>
              <a:t>            	</a:t>
            </a:r>
            <a:r>
              <a:rPr lang="en-US" altLang="zh-CN" sz="2000" dirty="0"/>
              <a:t>	long end=</a:t>
            </a:r>
            <a:r>
              <a:rPr lang="en-US" altLang="zh-CN" sz="2000" b="1" dirty="0" err="1">
                <a:solidFill>
                  <a:srgbClr val="FF0000"/>
                </a:solidFill>
              </a:rPr>
              <a:t>System.nanoTime</a:t>
            </a:r>
            <a:r>
              <a:rPr lang="en-US" altLang="zh-CN" sz="2000" b="1" dirty="0">
                <a:solidFill>
                  <a:srgbClr val="FF0000"/>
                </a:solidFill>
              </a:rPr>
              <a:t>();</a:t>
            </a:r>
          </a:p>
          <a:p>
            <a:pPr eaLnBrk="1" hangingPunct="1">
              <a:spcBef>
                <a:spcPct val="0"/>
              </a:spcBef>
              <a:defRPr/>
            </a:pPr>
            <a:r>
              <a:rPr lang="en-US" altLang="zh-CN" sz="2000" dirty="0"/>
              <a:t>		</a:t>
            </a:r>
            <a:r>
              <a:rPr lang="en-US" altLang="zh-CN" sz="2000" dirty="0" err="1"/>
              <a:t>System.out.println</a:t>
            </a:r>
            <a:r>
              <a:rPr lang="en-US" altLang="zh-CN" sz="2000" dirty="0"/>
              <a:t>("</a:t>
            </a:r>
            <a:r>
              <a:rPr lang="zh-CN" altLang="en-US" sz="2000" dirty="0"/>
              <a:t>耗时</a:t>
            </a:r>
            <a:r>
              <a:rPr lang="en-US" altLang="zh-CN" sz="2000" dirty="0"/>
              <a:t>"+(end-start)/1000000+"</a:t>
            </a:r>
            <a:r>
              <a:rPr lang="zh-CN" altLang="en-US" sz="2000" dirty="0"/>
              <a:t>毫秒</a:t>
            </a:r>
            <a:r>
              <a:rPr lang="en-US" altLang="zh-CN" sz="2000" dirty="0"/>
              <a:t>");   </a:t>
            </a:r>
          </a:p>
          <a:p>
            <a:pPr eaLnBrk="1" hangingPunct="1">
              <a:spcBef>
                <a:spcPct val="0"/>
              </a:spcBef>
              <a:defRPr/>
            </a:pPr>
            <a:r>
              <a:rPr lang="en-US" altLang="zh-CN" sz="2000" dirty="0"/>
              <a:t>        	}  catch (Exception e) {   </a:t>
            </a:r>
          </a:p>
          <a:p>
            <a:pPr eaLnBrk="1" hangingPunct="1">
              <a:spcBef>
                <a:spcPct val="0"/>
              </a:spcBef>
              <a:defRPr/>
            </a:pPr>
            <a:r>
              <a:rPr lang="en-US" altLang="zh-CN" sz="2000" dirty="0"/>
              <a:t>            		</a:t>
            </a:r>
            <a:r>
              <a:rPr lang="en-US" altLang="zh-CN" sz="2000" dirty="0" err="1"/>
              <a:t>e.printStackTrace</a:t>
            </a:r>
            <a:r>
              <a:rPr lang="en-US" altLang="zh-CN" sz="2000" dirty="0"/>
              <a:t>(); </a:t>
            </a:r>
          </a:p>
          <a:p>
            <a:pPr eaLnBrk="1" hangingPunct="1">
              <a:spcBef>
                <a:spcPct val="0"/>
              </a:spcBef>
              <a:defRPr/>
            </a:pPr>
            <a:r>
              <a:rPr lang="en-US" altLang="zh-CN" sz="2000" dirty="0"/>
              <a:t>        }  </a:t>
            </a:r>
          </a:p>
          <a:p>
            <a:pPr eaLnBrk="1" hangingPunct="1">
              <a:spcBef>
                <a:spcPct val="0"/>
              </a:spcBef>
              <a:defRPr/>
            </a:pPr>
            <a:r>
              <a:rPr lang="en-US" altLang="zh-CN" sz="2000" dirty="0"/>
              <a:t>        	 </a:t>
            </a:r>
            <a:r>
              <a:rPr lang="en-US" altLang="zh-CN" sz="2000" dirty="0" err="1"/>
              <a:t>System.out.println</a:t>
            </a:r>
            <a:r>
              <a:rPr lang="en-US" altLang="zh-CN" sz="2000" dirty="0"/>
              <a:t>("</a:t>
            </a:r>
            <a:r>
              <a:rPr lang="zh-CN" altLang="en-US" sz="2000" dirty="0"/>
              <a:t>主线程运行结束</a:t>
            </a:r>
            <a:r>
              <a:rPr lang="en-US" altLang="zh-CN" sz="2000" dirty="0"/>
              <a:t>");//</a:t>
            </a:r>
            <a:r>
              <a:rPr lang="zh-CN" altLang="en-US" sz="2000" dirty="0"/>
              <a:t>主线程运行结束</a:t>
            </a:r>
          </a:p>
          <a:p>
            <a:pPr eaLnBrk="1" hangingPunct="1">
              <a:spcBef>
                <a:spcPct val="0"/>
              </a:spcBef>
              <a:defRPr/>
            </a:pPr>
            <a:r>
              <a:rPr lang="zh-CN" altLang="en-US" sz="2000" dirty="0"/>
              <a:t>    </a:t>
            </a:r>
            <a:r>
              <a:rPr lang="en-US" altLang="zh-CN" sz="2000" dirty="0"/>
              <a:t>}  </a:t>
            </a:r>
          </a:p>
          <a:p>
            <a:pPr eaLnBrk="1" hangingPunct="1">
              <a:spcBef>
                <a:spcPct val="0"/>
              </a:spcBef>
              <a:defRPr/>
            </a:pPr>
            <a:r>
              <a:rPr lang="en-US" altLang="zh-CN" sz="2000" dirty="0"/>
              <a:t>}</a:t>
            </a:r>
            <a:endParaRPr lang="zh-CN" altLang="en-US" sz="20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786D83C-768A-411D-9172-821C4806148F}"/>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49155" name="Rectangle 3">
            <a:extLst>
              <a:ext uri="{FF2B5EF4-FFF2-40B4-BE49-F238E27FC236}">
                <a16:creationId xmlns:a16="http://schemas.microsoft.com/office/drawing/2014/main" id="{44A149BE-B17F-422B-BED8-4E5ECC52289E}"/>
              </a:ext>
            </a:extLst>
          </p:cNvPr>
          <p:cNvSpPr>
            <a:spLocks noGrp="1" noChangeArrowheads="1"/>
          </p:cNvSpPr>
          <p:nvPr>
            <p:ph type="body" idx="1"/>
          </p:nvPr>
        </p:nvSpPr>
        <p:spPr>
          <a:xfrm>
            <a:off x="490538" y="922338"/>
            <a:ext cx="8134350" cy="3300412"/>
          </a:xfrm>
        </p:spPr>
        <p:txBody>
          <a:bodyPr/>
          <a:lstStyle/>
          <a:p>
            <a:pPr marL="0" indent="0">
              <a:lnSpc>
                <a:spcPct val="90000"/>
              </a:lnSpc>
            </a:pPr>
            <a:r>
              <a:rPr lang="en-US" altLang="zh-CN" b="1"/>
              <a:t>5) </a:t>
            </a:r>
            <a:r>
              <a:rPr lang="zh-CN" altLang="en-US" b="1"/>
              <a:t>线程让步</a:t>
            </a:r>
            <a:r>
              <a:rPr lang="en-US" altLang="zh-CN" b="1"/>
              <a:t>yield()</a:t>
            </a:r>
            <a:r>
              <a:rPr lang="en-US" altLang="zh-CN"/>
              <a:t> </a:t>
            </a:r>
          </a:p>
          <a:p>
            <a:pPr marL="0" indent="0">
              <a:lnSpc>
                <a:spcPct val="90000"/>
              </a:lnSpc>
            </a:pPr>
            <a:endParaRPr lang="en-US" altLang="zh-CN" sz="2000"/>
          </a:p>
          <a:p>
            <a:pPr marL="0" indent="0">
              <a:lnSpc>
                <a:spcPct val="90000"/>
              </a:lnSpc>
            </a:pPr>
            <a:r>
              <a:rPr lang="en-US" altLang="zh-CN" sz="2800">
                <a:solidFill>
                  <a:srgbClr val="FF0000"/>
                </a:solidFill>
              </a:rPr>
              <a:t>static void  yield()</a:t>
            </a:r>
            <a:r>
              <a:rPr lang="en-US" altLang="zh-CN" sz="2800" b="1"/>
              <a:t> </a:t>
            </a:r>
            <a:br>
              <a:rPr lang="en-US" altLang="zh-CN" sz="2800" b="1"/>
            </a:br>
            <a:r>
              <a:rPr lang="zh-CN" altLang="en-US"/>
              <a:t>暂停当前正在执行的线程对象，并执行其他线程。</a:t>
            </a:r>
            <a:r>
              <a:rPr lang="zh-CN" altLang="en-US" sz="2800"/>
              <a:t> </a:t>
            </a:r>
          </a:p>
          <a:p>
            <a:pPr marL="0" indent="0">
              <a:lnSpc>
                <a:spcPct val="90000"/>
              </a:lnSpc>
            </a:pPr>
            <a:r>
              <a:rPr lang="zh-CN" altLang="en-US"/>
              <a:t>调用</a:t>
            </a:r>
            <a:r>
              <a:rPr lang="en-US" altLang="zh-CN"/>
              <a:t>yield</a:t>
            </a:r>
            <a:r>
              <a:rPr lang="zh-CN" altLang="en-US"/>
              <a:t>方法，会使当前运行的线程对象退出运行状态，使得其他线程得以运行，这通常称为线程的让步。</a:t>
            </a:r>
          </a:p>
          <a:p>
            <a:pPr marL="0" indent="0">
              <a:lnSpc>
                <a:spcPct val="90000"/>
              </a:lnSpc>
            </a:pPr>
            <a:r>
              <a:rPr lang="zh-CN" altLang="en-US"/>
              <a:t>调用线程类的</a:t>
            </a:r>
            <a:r>
              <a:rPr lang="en-US" altLang="zh-CN"/>
              <a:t>yield</a:t>
            </a:r>
            <a:r>
              <a:rPr lang="zh-CN" altLang="en-US"/>
              <a:t>方法并不能将运行权过渡给指定的线程，处于存活状态的线程都有机会获取运行权。</a:t>
            </a:r>
          </a:p>
          <a:p>
            <a:pPr marL="0" indent="0">
              <a:lnSpc>
                <a:spcPct val="90000"/>
              </a:lnSpc>
            </a:pPr>
            <a:endParaRPr lang="zh-CN" altLang="en-US" sz="20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D1973ED-02DA-45DA-B980-481E3FFAB2C8}"/>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50179" name="Rectangle 3">
            <a:extLst>
              <a:ext uri="{FF2B5EF4-FFF2-40B4-BE49-F238E27FC236}">
                <a16:creationId xmlns:a16="http://schemas.microsoft.com/office/drawing/2014/main" id="{25C225B0-1B04-496B-8AAF-F8BD46D140D4}"/>
              </a:ext>
            </a:extLst>
          </p:cNvPr>
          <p:cNvSpPr>
            <a:spLocks noGrp="1" noChangeArrowheads="1"/>
          </p:cNvSpPr>
          <p:nvPr>
            <p:ph type="body" idx="1"/>
          </p:nvPr>
        </p:nvSpPr>
        <p:spPr>
          <a:xfrm>
            <a:off x="490538" y="922338"/>
            <a:ext cx="8134350" cy="577850"/>
          </a:xfrm>
        </p:spPr>
        <p:txBody>
          <a:bodyPr/>
          <a:lstStyle/>
          <a:p>
            <a:r>
              <a:rPr lang="zh-CN" altLang="en-US" b="1"/>
              <a:t>线程让步</a:t>
            </a:r>
            <a:r>
              <a:rPr lang="en-US" altLang="zh-CN" b="1"/>
              <a:t>yield()</a:t>
            </a:r>
            <a:r>
              <a:rPr lang="en-US" altLang="zh-CN"/>
              <a:t> </a:t>
            </a:r>
            <a:endParaRPr lang="en-US" altLang="zh-CN" sz="2000"/>
          </a:p>
          <a:p>
            <a:endParaRPr lang="zh-CN" altLang="en-US">
              <a:ea typeface="楷体_GB2312"/>
              <a:cs typeface="楷体_GB2312"/>
            </a:endParaRPr>
          </a:p>
          <a:p>
            <a:endParaRPr lang="zh-CN" altLang="en-US" sz="2000"/>
          </a:p>
        </p:txBody>
      </p:sp>
      <p:sp>
        <p:nvSpPr>
          <p:cNvPr id="50180" name="Text Box 4">
            <a:extLst>
              <a:ext uri="{FF2B5EF4-FFF2-40B4-BE49-F238E27FC236}">
                <a16:creationId xmlns:a16="http://schemas.microsoft.com/office/drawing/2014/main" id="{13CF5D24-A22B-45A7-9DA3-E3B239BDE208}"/>
              </a:ext>
            </a:extLst>
          </p:cNvPr>
          <p:cNvSpPr txBox="1">
            <a:spLocks noChangeArrowheads="1"/>
          </p:cNvSpPr>
          <p:nvPr/>
        </p:nvSpPr>
        <p:spPr bwMode="auto">
          <a:xfrm>
            <a:off x="425450" y="1516063"/>
            <a:ext cx="8239125" cy="4094162"/>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public class TestYield {</a:t>
            </a:r>
          </a:p>
          <a:p>
            <a:pPr eaLnBrk="1" hangingPunct="1">
              <a:spcBef>
                <a:spcPct val="0"/>
              </a:spcBef>
            </a:pPr>
            <a:r>
              <a:rPr lang="en-US" altLang="zh-CN" sz="2000"/>
              <a:t>	 public static void main(String args[]) {</a:t>
            </a:r>
          </a:p>
          <a:p>
            <a:pPr eaLnBrk="1" hangingPunct="1">
              <a:spcBef>
                <a:spcPct val="0"/>
              </a:spcBef>
            </a:pPr>
            <a:r>
              <a:rPr lang="en-US" altLang="zh-CN" sz="2000"/>
              <a:t>		Thread1 t1 = new Thread1();//</a:t>
            </a:r>
            <a:r>
              <a:rPr lang="zh-CN" altLang="en-US" sz="2000"/>
              <a:t>创建三个线程对象</a:t>
            </a:r>
          </a:p>
          <a:p>
            <a:pPr eaLnBrk="1" hangingPunct="1">
              <a:spcBef>
                <a:spcPct val="0"/>
              </a:spcBef>
            </a:pPr>
            <a:r>
              <a:rPr lang="zh-CN" altLang="en-US" sz="2000"/>
              <a:t>		</a:t>
            </a:r>
            <a:r>
              <a:rPr lang="en-US" altLang="zh-CN" sz="2000"/>
              <a:t>t1.setName("</a:t>
            </a:r>
            <a:r>
              <a:rPr lang="zh-CN" altLang="en-US" sz="2000"/>
              <a:t>第一个线程</a:t>
            </a:r>
            <a:r>
              <a:rPr lang="en-US" altLang="zh-CN" sz="2000"/>
              <a:t>");//</a:t>
            </a:r>
            <a:r>
              <a:rPr lang="zh-CN" altLang="en-US" sz="2000"/>
              <a:t>线程命名</a:t>
            </a:r>
          </a:p>
          <a:p>
            <a:pPr eaLnBrk="1" hangingPunct="1">
              <a:spcBef>
                <a:spcPct val="0"/>
              </a:spcBef>
            </a:pPr>
            <a:r>
              <a:rPr lang="zh-CN" altLang="en-US" sz="2000"/>
              <a:t>		</a:t>
            </a:r>
            <a:r>
              <a:rPr lang="en-US" altLang="zh-CN" sz="2000"/>
              <a:t>Thread1 t2 = new Thread1();</a:t>
            </a:r>
          </a:p>
          <a:p>
            <a:pPr eaLnBrk="1" hangingPunct="1">
              <a:spcBef>
                <a:spcPct val="0"/>
              </a:spcBef>
            </a:pPr>
            <a:r>
              <a:rPr lang="en-US" altLang="zh-CN" sz="2000"/>
              <a:t>		t2.setName("</a:t>
            </a:r>
            <a:r>
              <a:rPr lang="zh-CN" altLang="en-US" sz="2000"/>
              <a:t>第二个线程</a:t>
            </a:r>
            <a:r>
              <a:rPr lang="en-US" altLang="zh-CN" sz="2000"/>
              <a:t>");</a:t>
            </a:r>
          </a:p>
          <a:p>
            <a:pPr eaLnBrk="1" hangingPunct="1">
              <a:spcBef>
                <a:spcPct val="0"/>
              </a:spcBef>
            </a:pPr>
            <a:r>
              <a:rPr lang="en-US" altLang="zh-CN" sz="2000"/>
              <a:t>		Thread1 t3 = new Thread1();</a:t>
            </a:r>
          </a:p>
          <a:p>
            <a:pPr eaLnBrk="1" hangingPunct="1">
              <a:spcBef>
                <a:spcPct val="0"/>
              </a:spcBef>
            </a:pPr>
            <a:r>
              <a:rPr lang="en-US" altLang="zh-CN" sz="2000"/>
              <a:t>		t3.setName("</a:t>
            </a:r>
            <a:r>
              <a:rPr lang="zh-CN" altLang="en-US" sz="2000"/>
              <a:t>第三个线程</a:t>
            </a:r>
            <a:r>
              <a:rPr lang="en-US" altLang="zh-CN" sz="2000"/>
              <a:t>");</a:t>
            </a:r>
          </a:p>
          <a:p>
            <a:pPr eaLnBrk="1" hangingPunct="1">
              <a:spcBef>
                <a:spcPct val="0"/>
              </a:spcBef>
            </a:pPr>
            <a:r>
              <a:rPr lang="en-US" altLang="zh-CN" sz="2000"/>
              <a:t>		t1.start();//</a:t>
            </a:r>
            <a:r>
              <a:rPr lang="zh-CN" altLang="en-US" sz="2000"/>
              <a:t>启动线程</a:t>
            </a:r>
          </a:p>
          <a:p>
            <a:pPr eaLnBrk="1" hangingPunct="1">
              <a:spcBef>
                <a:spcPct val="0"/>
              </a:spcBef>
            </a:pPr>
            <a:r>
              <a:rPr lang="zh-CN" altLang="en-US" sz="2000"/>
              <a:t>		</a:t>
            </a:r>
            <a:r>
              <a:rPr lang="en-US" altLang="zh-CN" sz="2000"/>
              <a:t>t2.start();</a:t>
            </a:r>
          </a:p>
          <a:p>
            <a:pPr eaLnBrk="1" hangingPunct="1">
              <a:spcBef>
                <a:spcPct val="0"/>
              </a:spcBef>
            </a:pPr>
            <a:r>
              <a:rPr lang="en-US" altLang="zh-CN" sz="2000"/>
              <a:t>		t3.start();</a:t>
            </a:r>
          </a:p>
          <a:p>
            <a:pPr eaLnBrk="1" hangingPunct="1">
              <a:spcBef>
                <a:spcPct val="0"/>
              </a:spcBef>
            </a:pPr>
            <a:r>
              <a:rPr lang="en-US" altLang="zh-CN" sz="2000"/>
              <a:t>	} </a:t>
            </a:r>
          </a:p>
          <a:p>
            <a:pPr eaLnBrk="1" hangingPunct="1">
              <a:spcBef>
                <a:spcPct val="0"/>
              </a:spcBef>
            </a:pPr>
            <a:r>
              <a:rPr lang="en-US" altLang="zh-CN" sz="2000"/>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84DDA8E-DE1F-4AE9-92E0-CC691909728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51203" name="Rectangle 3">
            <a:extLst>
              <a:ext uri="{FF2B5EF4-FFF2-40B4-BE49-F238E27FC236}">
                <a16:creationId xmlns:a16="http://schemas.microsoft.com/office/drawing/2014/main" id="{C6653639-2C97-4F85-A17B-DFABB99B4625}"/>
              </a:ext>
            </a:extLst>
          </p:cNvPr>
          <p:cNvSpPr>
            <a:spLocks noGrp="1" noChangeArrowheads="1"/>
          </p:cNvSpPr>
          <p:nvPr>
            <p:ph type="body" idx="1"/>
          </p:nvPr>
        </p:nvSpPr>
        <p:spPr>
          <a:xfrm>
            <a:off x="490538" y="820738"/>
            <a:ext cx="8134350" cy="577850"/>
          </a:xfrm>
        </p:spPr>
        <p:txBody>
          <a:bodyPr/>
          <a:lstStyle/>
          <a:p>
            <a:r>
              <a:rPr lang="zh-CN" altLang="en-US" b="1"/>
              <a:t>线程让步</a:t>
            </a:r>
            <a:r>
              <a:rPr lang="en-US" altLang="zh-CN" b="1"/>
              <a:t>yield()</a:t>
            </a:r>
            <a:r>
              <a:rPr lang="en-US" altLang="zh-CN"/>
              <a:t> </a:t>
            </a:r>
            <a:endParaRPr lang="zh-CN" altLang="en-US" sz="2000"/>
          </a:p>
        </p:txBody>
      </p:sp>
      <p:sp>
        <p:nvSpPr>
          <p:cNvPr id="51204" name="Text Box 4">
            <a:extLst>
              <a:ext uri="{FF2B5EF4-FFF2-40B4-BE49-F238E27FC236}">
                <a16:creationId xmlns:a16="http://schemas.microsoft.com/office/drawing/2014/main" id="{9C01CF19-2305-47A0-B01C-8D4E8B92D2FD}"/>
              </a:ext>
            </a:extLst>
          </p:cNvPr>
          <p:cNvSpPr txBox="1">
            <a:spLocks noChangeArrowheads="1"/>
          </p:cNvSpPr>
          <p:nvPr/>
        </p:nvSpPr>
        <p:spPr bwMode="auto">
          <a:xfrm>
            <a:off x="246063" y="1363663"/>
            <a:ext cx="7850187" cy="4664075"/>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class Thread1 extends Thread {</a:t>
            </a:r>
          </a:p>
          <a:p>
            <a:pPr eaLnBrk="1" hangingPunct="1">
              <a:spcBef>
                <a:spcPct val="0"/>
              </a:spcBef>
            </a:pPr>
            <a:r>
              <a:rPr lang="en-US" altLang="zh-CN" sz="2000"/>
              <a:t>        int i = 0;</a:t>
            </a:r>
          </a:p>
          <a:p>
            <a:pPr eaLnBrk="1" hangingPunct="1">
              <a:spcBef>
                <a:spcPct val="0"/>
              </a:spcBef>
            </a:pPr>
            <a:r>
              <a:rPr lang="en-US" altLang="zh-CN" sz="2000"/>
              <a:t>        public void run() {</a:t>
            </a:r>
          </a:p>
          <a:p>
            <a:pPr eaLnBrk="1" hangingPunct="1">
              <a:spcBef>
                <a:spcPct val="0"/>
              </a:spcBef>
            </a:pPr>
            <a:r>
              <a:rPr lang="en-US" altLang="zh-CN" sz="2000"/>
              <a:t>	for (int i = 1; i &lt;= 10; i++) {</a:t>
            </a:r>
          </a:p>
          <a:p>
            <a:pPr eaLnBrk="1" hangingPunct="1">
              <a:spcBef>
                <a:spcPct val="0"/>
              </a:spcBef>
            </a:pPr>
            <a:r>
              <a:rPr lang="en-US" altLang="zh-CN" sz="2000"/>
              <a:t>	</a:t>
            </a:r>
            <a:r>
              <a:rPr lang="en-US" altLang="zh-CN" sz="2000" b="1"/>
              <a:t>       </a:t>
            </a:r>
            <a:r>
              <a:rPr lang="en-US" altLang="zh-CN" sz="2000" b="1">
                <a:solidFill>
                  <a:srgbClr val="FF0000"/>
                </a:solidFill>
              </a:rPr>
              <a:t>if(i%3==0){</a:t>
            </a:r>
            <a:r>
              <a:rPr lang="en-US" altLang="zh-CN" sz="2000" b="1"/>
              <a:t> </a:t>
            </a:r>
            <a:r>
              <a:rPr lang="en-US" altLang="zh-CN" sz="2000"/>
              <a:t>//</a:t>
            </a:r>
            <a:r>
              <a:rPr lang="zh-CN" altLang="en-US" sz="2000"/>
              <a:t>线程运行到</a:t>
            </a:r>
            <a:r>
              <a:rPr lang="en-US" altLang="zh-CN" sz="2000"/>
              <a:t>3</a:t>
            </a:r>
            <a:r>
              <a:rPr lang="zh-CN" altLang="en-US" sz="2000"/>
              <a:t>的倍数次时就让步一次</a:t>
            </a:r>
          </a:p>
          <a:p>
            <a:pPr eaLnBrk="1" hangingPunct="1">
              <a:spcBef>
                <a:spcPct val="0"/>
              </a:spcBef>
            </a:pPr>
            <a:r>
              <a:rPr lang="zh-CN" altLang="en-US" sz="2000"/>
              <a:t>                              </a:t>
            </a:r>
            <a:r>
              <a:rPr lang="en-US" altLang="zh-CN" sz="2000"/>
              <a:t>System.out.println(Thread.currentThread().getName() +  </a:t>
            </a:r>
          </a:p>
          <a:p>
            <a:pPr eaLnBrk="1" hangingPunct="1">
              <a:spcBef>
                <a:spcPct val="0"/>
              </a:spcBef>
            </a:pPr>
            <a:r>
              <a:rPr lang="en-US" altLang="zh-CN" sz="2000"/>
              <a:t>                                                            "</a:t>
            </a:r>
            <a:r>
              <a:rPr lang="zh-CN" altLang="en-US" sz="2000"/>
              <a:t>第</a:t>
            </a:r>
            <a:r>
              <a:rPr lang="en-US" altLang="zh-CN" sz="2000"/>
              <a:t>"+i+"</a:t>
            </a:r>
            <a:r>
              <a:rPr lang="zh-CN" altLang="en-US" sz="2000"/>
              <a:t>次运行，让步</a:t>
            </a:r>
            <a:r>
              <a:rPr lang="en-US" altLang="zh-CN" sz="2000"/>
              <a:t>");</a:t>
            </a:r>
          </a:p>
          <a:p>
            <a:pPr eaLnBrk="1" hangingPunct="1">
              <a:spcBef>
                <a:spcPct val="0"/>
              </a:spcBef>
            </a:pPr>
            <a:r>
              <a:rPr lang="en-US" altLang="zh-CN" sz="2000"/>
              <a:t>		  </a:t>
            </a:r>
            <a:r>
              <a:rPr lang="en-US" altLang="zh-CN" sz="2000" b="1">
                <a:solidFill>
                  <a:srgbClr val="FF0000"/>
                </a:solidFill>
              </a:rPr>
              <a:t>Thread.yield();</a:t>
            </a:r>
            <a:r>
              <a:rPr lang="en-US" altLang="zh-CN" sz="2000"/>
              <a:t>//</a:t>
            </a:r>
            <a:r>
              <a:rPr lang="zh-CN" altLang="en-US" sz="2000"/>
              <a:t>线程让步</a:t>
            </a:r>
          </a:p>
          <a:p>
            <a:pPr eaLnBrk="1" hangingPunct="1">
              <a:spcBef>
                <a:spcPct val="0"/>
              </a:spcBef>
            </a:pPr>
            <a:r>
              <a:rPr lang="zh-CN" altLang="en-US" sz="2000"/>
              <a:t>	       </a:t>
            </a:r>
            <a:r>
              <a:rPr lang="en-US" altLang="zh-CN" sz="2000"/>
              <a:t>} else {</a:t>
            </a:r>
          </a:p>
          <a:p>
            <a:pPr eaLnBrk="1" hangingPunct="1">
              <a:spcBef>
                <a:spcPct val="0"/>
              </a:spcBef>
            </a:pPr>
            <a:r>
              <a:rPr lang="en-US" altLang="zh-CN" sz="2000"/>
              <a:t>                              System.out.println(Thread.currentThread().getName() +</a:t>
            </a:r>
          </a:p>
          <a:p>
            <a:pPr eaLnBrk="1" hangingPunct="1">
              <a:spcBef>
                <a:spcPct val="0"/>
              </a:spcBef>
            </a:pPr>
            <a:r>
              <a:rPr lang="en-US" altLang="zh-CN" sz="2000"/>
              <a:t>                                                             "</a:t>
            </a:r>
            <a:r>
              <a:rPr lang="zh-CN" altLang="en-US" sz="2000"/>
              <a:t>第</a:t>
            </a:r>
            <a:r>
              <a:rPr lang="en-US" altLang="zh-CN" sz="2000"/>
              <a:t>"+i+"</a:t>
            </a:r>
            <a:r>
              <a:rPr lang="zh-CN" altLang="en-US" sz="2000"/>
              <a:t>次运行</a:t>
            </a:r>
            <a:r>
              <a:rPr lang="en-US" altLang="zh-CN" sz="2000"/>
              <a:t>");</a:t>
            </a:r>
          </a:p>
          <a:p>
            <a:pPr eaLnBrk="1" hangingPunct="1">
              <a:spcBef>
                <a:spcPct val="0"/>
              </a:spcBef>
            </a:pPr>
            <a:r>
              <a:rPr lang="en-US" altLang="zh-CN" sz="2000"/>
              <a:t>	       }</a:t>
            </a:r>
          </a:p>
          <a:p>
            <a:pPr eaLnBrk="1" hangingPunct="1">
              <a:spcBef>
                <a:spcPct val="0"/>
              </a:spcBef>
            </a:pPr>
            <a:r>
              <a:rPr lang="en-US" altLang="zh-CN" sz="2000"/>
              <a:t>	}</a:t>
            </a:r>
          </a:p>
          <a:p>
            <a:pPr eaLnBrk="1" hangingPunct="1">
              <a:spcBef>
                <a:spcPct val="0"/>
              </a:spcBef>
            </a:pPr>
            <a:r>
              <a:rPr lang="en-US" altLang="zh-CN" sz="2000"/>
              <a:t>        }</a:t>
            </a:r>
          </a:p>
          <a:p>
            <a:pPr eaLnBrk="1" hangingPunct="1">
              <a:spcBef>
                <a:spcPct val="0"/>
              </a:spcBef>
            </a:pPr>
            <a:r>
              <a:rPr lang="en-US" altLang="zh-CN" sz="2000"/>
              <a:t>}</a:t>
            </a:r>
            <a:endParaRPr lang="zh-CN" altLang="en-US" sz="20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8690E96-C9DA-4443-AAF6-51EF104066DC}"/>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10.2</a:t>
            </a:r>
            <a:r>
              <a:rPr lang="zh-CN" altLang="en-US">
                <a:effectLst/>
              </a:rPr>
              <a:t>、编写线程程序</a:t>
            </a:r>
          </a:p>
        </p:txBody>
      </p:sp>
      <p:sp>
        <p:nvSpPr>
          <p:cNvPr id="52227" name="Rectangle 3">
            <a:extLst>
              <a:ext uri="{FF2B5EF4-FFF2-40B4-BE49-F238E27FC236}">
                <a16:creationId xmlns:a16="http://schemas.microsoft.com/office/drawing/2014/main" id="{4FBCF7A5-62F4-491C-AE59-F41D38E2C895}"/>
              </a:ext>
            </a:extLst>
          </p:cNvPr>
          <p:cNvSpPr>
            <a:spLocks noGrp="1" noChangeArrowheads="1"/>
          </p:cNvSpPr>
          <p:nvPr>
            <p:ph type="body" idx="1"/>
          </p:nvPr>
        </p:nvSpPr>
        <p:spPr>
          <a:xfrm>
            <a:off x="836613" y="833438"/>
            <a:ext cx="3717925" cy="577850"/>
          </a:xfrm>
        </p:spPr>
        <p:txBody>
          <a:bodyPr/>
          <a:lstStyle/>
          <a:p>
            <a:r>
              <a:rPr lang="en-US" altLang="zh-CN" b="1"/>
              <a:t> </a:t>
            </a:r>
            <a:r>
              <a:rPr lang="zh-CN" altLang="en-US" b="1"/>
              <a:t>线程让步</a:t>
            </a:r>
            <a:r>
              <a:rPr lang="en-US" altLang="zh-CN" b="1"/>
              <a:t>yield()</a:t>
            </a:r>
            <a:r>
              <a:rPr lang="en-US" altLang="zh-CN"/>
              <a:t> </a:t>
            </a:r>
            <a:endParaRPr lang="en-US" altLang="zh-CN" sz="2000"/>
          </a:p>
          <a:p>
            <a:endParaRPr lang="zh-CN" altLang="en-US">
              <a:ea typeface="楷体_GB2312"/>
              <a:cs typeface="楷体_GB2312"/>
            </a:endParaRPr>
          </a:p>
          <a:p>
            <a:endParaRPr lang="zh-CN" altLang="en-US" sz="2000"/>
          </a:p>
        </p:txBody>
      </p:sp>
      <p:sp>
        <p:nvSpPr>
          <p:cNvPr id="52228" name="Text Box 4">
            <a:extLst>
              <a:ext uri="{FF2B5EF4-FFF2-40B4-BE49-F238E27FC236}">
                <a16:creationId xmlns:a16="http://schemas.microsoft.com/office/drawing/2014/main" id="{1C4279C2-E118-43DE-ADAE-C3A8309805FB}"/>
              </a:ext>
            </a:extLst>
          </p:cNvPr>
          <p:cNvSpPr txBox="1">
            <a:spLocks noChangeArrowheads="1"/>
          </p:cNvSpPr>
          <p:nvPr/>
        </p:nvSpPr>
        <p:spPr bwMode="auto">
          <a:xfrm>
            <a:off x="1171575" y="1404938"/>
            <a:ext cx="264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zh-CN" altLang="en-US" sz="1800"/>
              <a:t>运行结果</a:t>
            </a:r>
          </a:p>
        </p:txBody>
      </p:sp>
      <p:pic>
        <p:nvPicPr>
          <p:cNvPr id="52229" name="Picture 5">
            <a:extLst>
              <a:ext uri="{FF2B5EF4-FFF2-40B4-BE49-F238E27FC236}">
                <a16:creationId xmlns:a16="http://schemas.microsoft.com/office/drawing/2014/main" id="{1EBF36F7-352B-4C32-8D59-B56CE6F3F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1974850"/>
            <a:ext cx="28098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AutoShape 6">
            <a:extLst>
              <a:ext uri="{FF2B5EF4-FFF2-40B4-BE49-F238E27FC236}">
                <a16:creationId xmlns:a16="http://schemas.microsoft.com/office/drawing/2014/main" id="{AD3BA218-5F2A-442C-9E36-B40D031A25F1}"/>
              </a:ext>
            </a:extLst>
          </p:cNvPr>
          <p:cNvSpPr>
            <a:spLocks noChangeArrowheads="1"/>
          </p:cNvSpPr>
          <p:nvPr/>
        </p:nvSpPr>
        <p:spPr bwMode="auto">
          <a:xfrm>
            <a:off x="4595813" y="2005013"/>
            <a:ext cx="3284537" cy="2370137"/>
          </a:xfrm>
          <a:prstGeom prst="wedgeRectCallout">
            <a:avLst>
              <a:gd name="adj1" fmla="val -43750"/>
              <a:gd name="adj2" fmla="val 70000"/>
            </a:avLst>
          </a:prstGeom>
          <a:solidFill>
            <a:srgbClr val="FFCC00"/>
          </a:solidFill>
          <a:ln w="9525">
            <a:solidFill>
              <a:schemeClr val="tx1"/>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zh-CN" altLang="en-US" sz="1800"/>
              <a:t>但是每个线程在运行到</a:t>
            </a:r>
            <a:r>
              <a:rPr lang="en-US" altLang="zh-CN" sz="1800"/>
              <a:t>3</a:t>
            </a:r>
            <a:r>
              <a:rPr lang="zh-CN" altLang="en-US" sz="1800"/>
              <a:t>的倍数次时，都会执行一次让步操作，将运行权让出来，从而供其它两个线程抢占运行。当然这种让步并不一定每次都见效，在调度机制的影响下也有可能没有成功让步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160AD-E9BB-4ED8-B3A6-80096ADD7950}"/>
              </a:ext>
            </a:extLst>
          </p:cNvPr>
          <p:cNvSpPr>
            <a:spLocks noGrp="1"/>
          </p:cNvSpPr>
          <p:nvPr>
            <p:ph type="title"/>
          </p:nvPr>
        </p:nvSpPr>
        <p:spPr/>
        <p:txBody>
          <a:bodyPr/>
          <a:lstStyle/>
          <a:p>
            <a:pPr>
              <a:defRPr/>
            </a:pPr>
            <a:endParaRPr lang="zh-CN" altLang="en-US"/>
          </a:p>
        </p:txBody>
      </p:sp>
      <p:sp>
        <p:nvSpPr>
          <p:cNvPr id="53251" name="内容占位符 2">
            <a:extLst>
              <a:ext uri="{FF2B5EF4-FFF2-40B4-BE49-F238E27FC236}">
                <a16:creationId xmlns:a16="http://schemas.microsoft.com/office/drawing/2014/main" id="{8BB561BD-23FD-4669-8E93-6F45EF15A8C4}"/>
              </a:ext>
            </a:extLst>
          </p:cNvPr>
          <p:cNvSpPr>
            <a:spLocks noGrp="1" noChangeArrowheads="1"/>
          </p:cNvSpPr>
          <p:nvPr>
            <p:ph idx="1"/>
          </p:nvPr>
        </p:nvSpPr>
        <p:spPr>
          <a:xfrm>
            <a:off x="234950" y="850900"/>
            <a:ext cx="8237538" cy="4114800"/>
          </a:xfrm>
        </p:spPr>
        <p:txBody>
          <a:bodyPr/>
          <a:lstStyle/>
          <a:p>
            <a:r>
              <a:rPr lang="en-US" altLang="zh-CN"/>
              <a:t>1</a:t>
            </a:r>
            <a:r>
              <a:rPr lang="zh-CN" altLang="zh-CN"/>
              <a:t>、当线程在</a:t>
            </a:r>
            <a:r>
              <a:rPr lang="en-US" altLang="zh-CN"/>
              <a:t>IO</a:t>
            </a:r>
            <a:r>
              <a:rPr lang="zh-CN" altLang="zh-CN"/>
              <a:t>处阻塞时，以下描述正确的是（</a:t>
            </a:r>
            <a:r>
              <a:rPr lang="en-US" altLang="zh-CN"/>
              <a:t>          </a:t>
            </a:r>
            <a:r>
              <a:rPr lang="zh-CN" altLang="zh-CN"/>
              <a:t>）。</a:t>
            </a:r>
          </a:p>
          <a:p>
            <a:r>
              <a:rPr lang="en-US" altLang="zh-CN"/>
              <a:t>A. </a:t>
            </a:r>
            <a:r>
              <a:rPr lang="zh-CN" altLang="zh-CN"/>
              <a:t>线程进入准备状态</a:t>
            </a:r>
          </a:p>
          <a:p>
            <a:r>
              <a:rPr lang="en-US" altLang="zh-CN"/>
              <a:t>B. </a:t>
            </a:r>
            <a:r>
              <a:rPr lang="zh-CN" altLang="zh-CN"/>
              <a:t>线程进入消亡状态</a:t>
            </a:r>
          </a:p>
          <a:p>
            <a:r>
              <a:rPr lang="en-US" altLang="zh-CN"/>
              <a:t>C. </a:t>
            </a:r>
            <a:r>
              <a:rPr lang="zh-CN" altLang="zh-CN"/>
              <a:t>没有其他线程竞争资源时，可以完成</a:t>
            </a:r>
            <a:r>
              <a:rPr lang="en-US" altLang="zh-CN"/>
              <a:t>IO</a:t>
            </a:r>
            <a:r>
              <a:rPr lang="zh-CN" altLang="zh-CN"/>
              <a:t>操作</a:t>
            </a:r>
          </a:p>
          <a:p>
            <a:r>
              <a:rPr lang="en-US" altLang="zh-CN"/>
              <a:t>D. </a:t>
            </a:r>
            <a:r>
              <a:rPr lang="zh-CN" altLang="zh-CN"/>
              <a:t>线程进入等待状态</a:t>
            </a:r>
          </a:p>
          <a:p>
            <a:endParaRPr lang="zh-CN" altLang="en-US"/>
          </a:p>
        </p:txBody>
      </p:sp>
      <p:sp>
        <p:nvSpPr>
          <p:cNvPr id="3" name="文本框 2">
            <a:extLst>
              <a:ext uri="{FF2B5EF4-FFF2-40B4-BE49-F238E27FC236}">
                <a16:creationId xmlns:a16="http://schemas.microsoft.com/office/drawing/2014/main" id="{41E4F7EE-DA64-457E-B9AF-EB35268FCB1B}"/>
              </a:ext>
            </a:extLst>
          </p:cNvPr>
          <p:cNvSpPr txBox="1">
            <a:spLocks noChangeArrowheads="1"/>
          </p:cNvSpPr>
          <p:nvPr/>
        </p:nvSpPr>
        <p:spPr bwMode="auto">
          <a:xfrm>
            <a:off x="6791325" y="850900"/>
            <a:ext cx="600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pPr>
            <a:r>
              <a:rPr lang="en-US" altLang="en-US"/>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CD720-F15D-4521-A699-F13175A7845C}"/>
              </a:ext>
            </a:extLst>
          </p:cNvPr>
          <p:cNvSpPr>
            <a:spLocks noGrp="1"/>
          </p:cNvSpPr>
          <p:nvPr>
            <p:ph type="title"/>
          </p:nvPr>
        </p:nvSpPr>
        <p:spPr/>
        <p:txBody>
          <a:bodyPr/>
          <a:lstStyle/>
          <a:p>
            <a:pPr>
              <a:defRPr/>
            </a:pPr>
            <a:endParaRPr lang="zh-CN" altLang="en-US"/>
          </a:p>
        </p:txBody>
      </p:sp>
      <p:sp>
        <p:nvSpPr>
          <p:cNvPr id="54275" name="内容占位符 2">
            <a:extLst>
              <a:ext uri="{FF2B5EF4-FFF2-40B4-BE49-F238E27FC236}">
                <a16:creationId xmlns:a16="http://schemas.microsoft.com/office/drawing/2014/main" id="{D4C60260-E7BD-4BB2-A815-5BD26ED92A67}"/>
              </a:ext>
            </a:extLst>
          </p:cNvPr>
          <p:cNvSpPr>
            <a:spLocks noGrp="1" noChangeArrowheads="1"/>
          </p:cNvSpPr>
          <p:nvPr>
            <p:ph idx="1"/>
          </p:nvPr>
        </p:nvSpPr>
        <p:spPr>
          <a:xfrm>
            <a:off x="292100" y="773113"/>
            <a:ext cx="8851900" cy="4114800"/>
          </a:xfrm>
        </p:spPr>
        <p:txBody>
          <a:bodyPr/>
          <a:lstStyle/>
          <a:p>
            <a:r>
              <a:rPr lang="en-US" altLang="zh-CN" sz="2000"/>
              <a:t>2. </a:t>
            </a:r>
            <a:r>
              <a:rPr lang="zh-CN" altLang="zh-CN" sz="2000"/>
              <a:t>运行下列程序</a:t>
            </a:r>
            <a:r>
              <a:rPr lang="da-DK" altLang="zh-CN" sz="2000"/>
              <a:t>, </a:t>
            </a:r>
            <a:r>
              <a:rPr lang="zh-CN" altLang="zh-CN" sz="2000"/>
              <a:t>会产生什么结果</a:t>
            </a:r>
            <a:r>
              <a:rPr lang="da-DK" altLang="zh-CN" sz="2000"/>
              <a:t> </a:t>
            </a:r>
            <a:r>
              <a:rPr lang="en-US" altLang="zh-CN" sz="2000"/>
              <a:t>(         )</a:t>
            </a:r>
            <a:endParaRPr lang="zh-CN" altLang="zh-CN" sz="2000"/>
          </a:p>
          <a:p>
            <a:r>
              <a:rPr lang="da-DK" altLang="zh-CN" sz="2000"/>
              <a:t>public class X extends Thread implements Runable{ </a:t>
            </a:r>
            <a:endParaRPr lang="zh-CN" altLang="zh-CN" sz="2000"/>
          </a:p>
          <a:p>
            <a:r>
              <a:rPr lang="en-US" altLang="zh-CN" sz="2000"/>
              <a:t>	</a:t>
            </a:r>
            <a:r>
              <a:rPr lang="da-DK" altLang="zh-CN" sz="2000"/>
              <a:t>public void run(){ </a:t>
            </a:r>
            <a:endParaRPr lang="zh-CN" altLang="zh-CN" sz="2000"/>
          </a:p>
          <a:p>
            <a:r>
              <a:rPr lang="da-DK" altLang="zh-CN" sz="2000"/>
              <a:t>		System.out.println("this is run()"); </a:t>
            </a:r>
            <a:endParaRPr lang="zh-CN" altLang="zh-CN" sz="2000"/>
          </a:p>
          <a:p>
            <a:r>
              <a:rPr lang="zh-CN" altLang="zh-CN" sz="2000"/>
              <a:t>　</a:t>
            </a:r>
            <a:r>
              <a:rPr lang="da-DK" altLang="zh-CN" sz="2000"/>
              <a:t>} 	</a:t>
            </a:r>
            <a:endParaRPr lang="zh-CN" altLang="zh-CN" sz="2000"/>
          </a:p>
          <a:p>
            <a:r>
              <a:rPr lang="zh-CN" altLang="zh-CN" sz="2000"/>
              <a:t>　</a:t>
            </a:r>
            <a:r>
              <a:rPr lang="da-DK" altLang="zh-CN" sz="2000"/>
              <a:t>public static void main(String args[]) { </a:t>
            </a:r>
            <a:endParaRPr lang="zh-CN" altLang="zh-CN" sz="2000"/>
          </a:p>
          <a:p>
            <a:r>
              <a:rPr lang="zh-CN" altLang="zh-CN" sz="2000"/>
              <a:t>　　</a:t>
            </a:r>
            <a:r>
              <a:rPr lang="da-DK" altLang="zh-CN" sz="2000"/>
              <a:t>Thread t=new Thread(new X()); </a:t>
            </a:r>
            <a:endParaRPr lang="zh-CN" altLang="zh-CN" sz="2000"/>
          </a:p>
          <a:p>
            <a:r>
              <a:rPr lang="zh-CN" altLang="zh-CN" sz="2000"/>
              <a:t>　　</a:t>
            </a:r>
            <a:r>
              <a:rPr lang="da-DK" altLang="zh-CN" sz="2000"/>
              <a:t>t.start(); </a:t>
            </a:r>
            <a:endParaRPr lang="zh-CN" altLang="zh-CN" sz="2000"/>
          </a:p>
          <a:p>
            <a:r>
              <a:rPr lang="zh-CN" altLang="zh-CN" sz="2000"/>
              <a:t>　</a:t>
            </a:r>
            <a:r>
              <a:rPr lang="da-DK" altLang="zh-CN" sz="2000"/>
              <a:t>} </a:t>
            </a:r>
            <a:endParaRPr lang="zh-CN" altLang="zh-CN" sz="2000"/>
          </a:p>
          <a:p>
            <a:r>
              <a:rPr lang="da-DK" altLang="zh-CN" sz="2000"/>
              <a:t>} </a:t>
            </a:r>
            <a:endParaRPr lang="zh-CN" altLang="zh-CN" sz="2000"/>
          </a:p>
          <a:p>
            <a:r>
              <a:rPr lang="en-US" altLang="zh-CN" sz="2000"/>
              <a:t>A </a:t>
            </a:r>
            <a:r>
              <a:rPr lang="zh-CN" altLang="zh-CN" sz="2000"/>
              <a:t>第一行会产生编译错误</a:t>
            </a:r>
            <a:r>
              <a:rPr lang="en-US" altLang="zh-CN" sz="2000"/>
              <a:t> </a:t>
            </a:r>
            <a:endParaRPr lang="zh-CN" altLang="zh-CN" sz="2000"/>
          </a:p>
          <a:p>
            <a:r>
              <a:rPr lang="en-US" altLang="zh-CN" sz="2000"/>
              <a:t>B </a:t>
            </a:r>
            <a:r>
              <a:rPr lang="zh-CN" altLang="zh-CN" sz="2000"/>
              <a:t>第六行会产生编译错误</a:t>
            </a:r>
            <a:r>
              <a:rPr lang="en-US" altLang="zh-CN" sz="2000"/>
              <a:t> </a:t>
            </a:r>
            <a:endParaRPr lang="zh-CN" altLang="zh-CN" sz="2000"/>
          </a:p>
          <a:p>
            <a:r>
              <a:rPr lang="en-US" altLang="zh-CN" sz="2000"/>
              <a:t>C </a:t>
            </a:r>
            <a:r>
              <a:rPr lang="zh-CN" altLang="zh-CN" sz="2000"/>
              <a:t>第六行会产生运行错误</a:t>
            </a:r>
            <a:r>
              <a:rPr lang="en-US" altLang="zh-CN" sz="2000"/>
              <a:t> </a:t>
            </a:r>
            <a:endParaRPr lang="zh-CN" altLang="zh-CN" sz="2000"/>
          </a:p>
          <a:p>
            <a:r>
              <a:rPr lang="en-US" altLang="zh-CN" sz="2000"/>
              <a:t>D </a:t>
            </a:r>
            <a:r>
              <a:rPr lang="zh-CN" altLang="zh-CN" sz="2000"/>
              <a:t>程序会运行和启动</a:t>
            </a:r>
          </a:p>
          <a:p>
            <a:endParaRPr lang="zh-CN" altLang="en-US"/>
          </a:p>
        </p:txBody>
      </p:sp>
      <p:sp>
        <p:nvSpPr>
          <p:cNvPr id="3" name="文本框 2">
            <a:extLst>
              <a:ext uri="{FF2B5EF4-FFF2-40B4-BE49-F238E27FC236}">
                <a16:creationId xmlns:a16="http://schemas.microsoft.com/office/drawing/2014/main" id="{1C20CA4B-1A25-48E0-BD98-47032DFA6B99}"/>
              </a:ext>
            </a:extLst>
          </p:cNvPr>
          <p:cNvSpPr txBox="1">
            <a:spLocks noChangeArrowheads="1"/>
          </p:cNvSpPr>
          <p:nvPr/>
        </p:nvSpPr>
        <p:spPr bwMode="auto">
          <a:xfrm>
            <a:off x="4219575" y="695325"/>
            <a:ext cx="57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pPr>
            <a:r>
              <a:rPr lang="en-US" altLang="en-US"/>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33ECF-015D-430E-97C4-D302ABEEC37E}"/>
              </a:ext>
            </a:extLst>
          </p:cNvPr>
          <p:cNvSpPr>
            <a:spLocks noGrp="1"/>
          </p:cNvSpPr>
          <p:nvPr>
            <p:ph type="title"/>
          </p:nvPr>
        </p:nvSpPr>
        <p:spPr>
          <a:xfrm>
            <a:off x="517525" y="179388"/>
            <a:ext cx="7772400" cy="831850"/>
          </a:xfrm>
        </p:spPr>
        <p:txBody>
          <a:bodyPr/>
          <a:lstStyle/>
          <a:p>
            <a:pPr>
              <a:defRPr/>
            </a:pPr>
            <a:r>
              <a:rPr lang="zh-CN" altLang="en-US" dirty="0"/>
              <a:t>办理银行业务：比如个人业务，</a:t>
            </a:r>
            <a:r>
              <a:rPr lang="en-US" altLang="zh-CN" dirty="0"/>
              <a:t>VIP</a:t>
            </a:r>
            <a:r>
              <a:rPr lang="zh-CN" altLang="en-US" dirty="0"/>
              <a:t>业务，对公业务</a:t>
            </a:r>
            <a:br>
              <a:rPr lang="zh-CN" altLang="en-US" dirty="0"/>
            </a:br>
            <a:endParaRPr lang="zh-CN" altLang="en-US" dirty="0"/>
          </a:p>
        </p:txBody>
      </p:sp>
      <p:sp>
        <p:nvSpPr>
          <p:cNvPr id="3" name="内容占位符 2">
            <a:extLst>
              <a:ext uri="{FF2B5EF4-FFF2-40B4-BE49-F238E27FC236}">
                <a16:creationId xmlns:a16="http://schemas.microsoft.com/office/drawing/2014/main" id="{4EBB4D8D-3A7F-4802-96CB-338CE2D5FB98}"/>
              </a:ext>
            </a:extLst>
          </p:cNvPr>
          <p:cNvSpPr>
            <a:spLocks noGrp="1"/>
          </p:cNvSpPr>
          <p:nvPr>
            <p:ph idx="1"/>
          </p:nvPr>
        </p:nvSpPr>
        <p:spPr>
          <a:xfrm>
            <a:off x="-85725" y="685800"/>
            <a:ext cx="9420225" cy="5886450"/>
          </a:xfrm>
        </p:spPr>
        <p:txBody>
          <a:bodyPr/>
          <a:lstStyle/>
          <a:p>
            <a:pPr>
              <a:defRPr/>
            </a:pPr>
            <a:r>
              <a:rPr lang="en-US" altLang="zh-CN" sz="2200" b="1" dirty="0"/>
              <a:t>CPU</a:t>
            </a:r>
            <a:r>
              <a:rPr lang="zh-CN" altLang="en-US" sz="2200" b="1" dirty="0"/>
              <a:t>：</a:t>
            </a:r>
            <a:r>
              <a:rPr lang="zh-CN" altLang="en-US" sz="2200" dirty="0"/>
              <a:t>银行网点的所有工作人员的集合。银行网点对应计算机。</a:t>
            </a:r>
            <a:endParaRPr lang="en-US" altLang="zh-CN" sz="2200" dirty="0"/>
          </a:p>
          <a:p>
            <a:pPr>
              <a:defRPr/>
            </a:pPr>
            <a:r>
              <a:rPr lang="zh-CN" altLang="en-US" sz="2200" b="1" dirty="0"/>
              <a:t>操作系统调度：</a:t>
            </a:r>
            <a:r>
              <a:rPr lang="zh-CN" altLang="en-US" sz="2200" dirty="0"/>
              <a:t>银行有工作人员调度员，他的职责是指定在某个时间段内，    </a:t>
            </a:r>
            <a:r>
              <a:rPr lang="en-US" altLang="zh-CN" sz="2200" dirty="0"/>
              <a:t>		  </a:t>
            </a:r>
            <a:r>
              <a:rPr lang="zh-CN" altLang="en-US" sz="2200" dirty="0"/>
              <a:t>哪个工作人员具体做什么事情。</a:t>
            </a:r>
          </a:p>
          <a:p>
            <a:pPr>
              <a:defRPr/>
            </a:pPr>
            <a:r>
              <a:rPr lang="zh-CN" altLang="en-US" sz="2200" b="1" dirty="0"/>
              <a:t>程序：</a:t>
            </a:r>
            <a:r>
              <a:rPr lang="zh-CN" altLang="en-US" sz="2200" dirty="0"/>
              <a:t>办理每一项业务都是一个程序。业务由银行规定的很多细节步骤组</a:t>
            </a:r>
            <a:r>
              <a:rPr lang="en-US" altLang="zh-CN" sz="2200" dirty="0"/>
              <a:t>	</a:t>
            </a:r>
            <a:r>
              <a:rPr lang="zh-CN" altLang="en-US" sz="2200" dirty="0"/>
              <a:t>成，每个细节步骤就是一个指令。例如个人业务，具体需要做什</a:t>
            </a:r>
            <a:r>
              <a:rPr lang="en-US" altLang="zh-CN" sz="2200" dirty="0"/>
              <a:t>	</a:t>
            </a:r>
            <a:r>
              <a:rPr lang="zh-CN" altLang="en-US" sz="2200" dirty="0"/>
              <a:t>么操作。</a:t>
            </a:r>
            <a:endParaRPr lang="en-US" altLang="zh-CN" sz="2200" dirty="0"/>
          </a:p>
          <a:p>
            <a:pPr marL="0">
              <a:defRPr/>
            </a:pPr>
            <a:r>
              <a:rPr lang="zh-CN" altLang="en-US" sz="2200" b="1" dirty="0"/>
              <a:t>进程</a:t>
            </a:r>
            <a:r>
              <a:rPr lang="zh-CN" altLang="en-US" sz="2200" dirty="0"/>
              <a:t>：当需要开启一个业务的时候，能够运行这项业务的相关资源组合就                 </a:t>
            </a:r>
            <a:r>
              <a:rPr lang="en-US" altLang="zh-CN" sz="2200" dirty="0"/>
              <a:t>	</a:t>
            </a:r>
            <a:r>
              <a:rPr lang="zh-CN" altLang="en-US" sz="2200" dirty="0"/>
              <a:t>是一个进程。</a:t>
            </a:r>
            <a:endParaRPr lang="en-US" altLang="zh-CN" sz="2200" dirty="0"/>
          </a:p>
          <a:p>
            <a:pPr marL="0">
              <a:defRPr/>
            </a:pPr>
            <a:r>
              <a:rPr lang="zh-CN" altLang="en-US" sz="2200" b="1" dirty="0"/>
              <a:t>线程</a:t>
            </a:r>
            <a:r>
              <a:rPr lang="zh-CN" altLang="en-US" sz="2200" dirty="0"/>
              <a:t>：会有多个人需要同时办理一个业务，可以开多个窗口（线 程）来服</a:t>
            </a:r>
            <a:r>
              <a:rPr lang="en-US" altLang="zh-CN" sz="2200" dirty="0"/>
              <a:t>	</a:t>
            </a:r>
            <a:r>
              <a:rPr lang="zh-CN" altLang="en-US" sz="2200" dirty="0"/>
              <a:t>务多个人。</a:t>
            </a:r>
          </a:p>
          <a:p>
            <a:pPr>
              <a:defRPr/>
            </a:pPr>
            <a:r>
              <a:rPr lang="zh-CN" altLang="en-US" sz="2200" dirty="0"/>
              <a:t>一个线程具体运行的时候：</a:t>
            </a:r>
          </a:p>
          <a:p>
            <a:pPr marL="457200" indent="-457200">
              <a:buFontTx/>
              <a:buAutoNum type="arabicPeriod"/>
              <a:defRPr/>
            </a:pPr>
            <a:r>
              <a:rPr lang="zh-CN" altLang="en-US" sz="2200" dirty="0"/>
              <a:t>调度员把工作人员分配到窗口</a:t>
            </a:r>
            <a:r>
              <a:rPr lang="en-US" altLang="zh-CN" sz="2200" dirty="0"/>
              <a:t>-- </a:t>
            </a:r>
            <a:r>
              <a:rPr lang="zh-CN" altLang="en-US" sz="2200" dirty="0"/>
              <a:t>操作系统调度</a:t>
            </a:r>
            <a:r>
              <a:rPr lang="en-US" altLang="zh-CN" sz="2200" dirty="0"/>
              <a:t>CPU</a:t>
            </a:r>
            <a:r>
              <a:rPr lang="zh-CN" altLang="en-US" sz="2200" dirty="0"/>
              <a:t>，将</a:t>
            </a:r>
            <a:r>
              <a:rPr lang="en-US" altLang="zh-CN" sz="2200" dirty="0"/>
              <a:t>CPU</a:t>
            </a:r>
            <a:r>
              <a:rPr lang="zh-CN" altLang="en-US" sz="2200" dirty="0"/>
              <a:t>资源和线程</a:t>
            </a:r>
            <a:endParaRPr lang="en-US" altLang="zh-CN" sz="2200" dirty="0"/>
          </a:p>
          <a:p>
            <a:pPr marL="0" indent="0">
              <a:defRPr/>
            </a:pPr>
            <a:r>
              <a:rPr lang="en-US" altLang="zh-CN" sz="2200" dirty="0"/>
              <a:t>       </a:t>
            </a:r>
            <a:r>
              <a:rPr lang="zh-CN" altLang="en-US" sz="2200" dirty="0"/>
              <a:t>进行关联；</a:t>
            </a:r>
          </a:p>
          <a:p>
            <a:pPr>
              <a:defRPr/>
            </a:pPr>
            <a:r>
              <a:rPr lang="en-US" altLang="zh-CN" sz="2200" dirty="0"/>
              <a:t>2.  </a:t>
            </a:r>
            <a:r>
              <a:rPr lang="zh-CN" altLang="en-US" sz="2200" dirty="0"/>
              <a:t>工作人员在对应的窗口工作</a:t>
            </a:r>
            <a:r>
              <a:rPr lang="en-US" altLang="zh-CN" sz="2200" dirty="0"/>
              <a:t>--CPU </a:t>
            </a:r>
            <a:r>
              <a:rPr lang="zh-CN" altLang="en-US" sz="2200" dirty="0"/>
              <a:t>执行指令；线程执行</a:t>
            </a:r>
          </a:p>
          <a:p>
            <a:pPr>
              <a:defRPr/>
            </a:pPr>
            <a:r>
              <a:rPr lang="en-US" altLang="zh-CN" sz="2200" dirty="0"/>
              <a:t>3.  </a:t>
            </a:r>
            <a:r>
              <a:rPr lang="zh-CN" altLang="en-US" sz="2200" dirty="0"/>
              <a:t>重新执行操作系统调度算法</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1832C-F17D-462F-930F-58C38F65282C}"/>
              </a:ext>
            </a:extLst>
          </p:cNvPr>
          <p:cNvSpPr>
            <a:spLocks noGrp="1"/>
          </p:cNvSpPr>
          <p:nvPr>
            <p:ph type="title"/>
          </p:nvPr>
        </p:nvSpPr>
        <p:spPr/>
        <p:txBody>
          <a:bodyPr/>
          <a:lstStyle/>
          <a:p>
            <a:pPr>
              <a:defRPr/>
            </a:pPr>
            <a:endParaRPr lang="en-US"/>
          </a:p>
        </p:txBody>
      </p:sp>
      <p:sp>
        <p:nvSpPr>
          <p:cNvPr id="3" name="内容占位符 2">
            <a:extLst>
              <a:ext uri="{FF2B5EF4-FFF2-40B4-BE49-F238E27FC236}">
                <a16:creationId xmlns:a16="http://schemas.microsoft.com/office/drawing/2014/main" id="{45D16314-3A0C-470E-ADB1-73DCB69901CD}"/>
              </a:ext>
            </a:extLst>
          </p:cNvPr>
          <p:cNvSpPr>
            <a:spLocks noGrp="1"/>
          </p:cNvSpPr>
          <p:nvPr>
            <p:ph idx="1"/>
          </p:nvPr>
        </p:nvSpPr>
        <p:spPr>
          <a:xfrm>
            <a:off x="0" y="647700"/>
            <a:ext cx="7772400" cy="4114800"/>
          </a:xfrm>
        </p:spPr>
        <p:txBody>
          <a:bodyPr/>
          <a:lstStyle/>
          <a:p>
            <a:pPr marL="0" indent="0">
              <a:defRPr/>
            </a:pPr>
            <a:r>
              <a:rPr lang="en-US" altLang="zh-CN" sz="1800" dirty="0">
                <a:solidFill>
                  <a:srgbClr val="000000"/>
                </a:solidFill>
              </a:rPr>
              <a:t>3</a:t>
            </a:r>
            <a:r>
              <a:rPr lang="zh-CN" altLang="en-US" sz="1800" dirty="0">
                <a:solidFill>
                  <a:srgbClr val="000000"/>
                </a:solidFill>
              </a:rPr>
              <a:t>、</a:t>
            </a:r>
            <a:r>
              <a:rPr lang="zh-CN" sz="2000" dirty="0">
                <a:solidFill>
                  <a:srgbClr val="000000"/>
                </a:solidFill>
              </a:rPr>
              <a:t>给定以下程序代码：</a:t>
            </a:r>
            <a:endParaRPr lang="en-US" sz="2000" kern="100" dirty="0"/>
          </a:p>
          <a:p>
            <a:pPr indent="239395">
              <a:defRPr/>
            </a:pPr>
            <a:r>
              <a:rPr lang="en-US" sz="2000" dirty="0">
                <a:solidFill>
                  <a:srgbClr val="000000"/>
                </a:solidFill>
              </a:rPr>
              <a:t>public class </a:t>
            </a:r>
            <a:r>
              <a:rPr lang="en-US" sz="2000" dirty="0" err="1">
                <a:solidFill>
                  <a:srgbClr val="000000"/>
                </a:solidFill>
              </a:rPr>
              <a:t>ThreadTest</a:t>
            </a:r>
            <a:r>
              <a:rPr lang="en-US" sz="2000" dirty="0">
                <a:solidFill>
                  <a:srgbClr val="000000"/>
                </a:solidFill>
              </a:rPr>
              <a:t> implements Runnable {</a:t>
            </a:r>
            <a:endParaRPr lang="en-US" sz="2000" kern="100" dirty="0"/>
          </a:p>
          <a:p>
            <a:pPr indent="239395">
              <a:defRPr/>
            </a:pPr>
            <a:r>
              <a:rPr lang="en-US" sz="2000" dirty="0">
                <a:solidFill>
                  <a:srgbClr val="000000"/>
                </a:solidFill>
              </a:rPr>
              <a:t>	    public void run() {</a:t>
            </a:r>
            <a:endParaRPr lang="en-US" sz="2000" kern="100" dirty="0"/>
          </a:p>
          <a:p>
            <a:pPr indent="239395">
              <a:defRPr/>
            </a:pPr>
            <a:r>
              <a:rPr lang="en-US" sz="2000" dirty="0">
                <a:solidFill>
                  <a:srgbClr val="000000"/>
                </a:solidFill>
              </a:rPr>
              <a:t>		    </a:t>
            </a:r>
            <a:r>
              <a:rPr lang="en-US" sz="2000" dirty="0" err="1">
                <a:solidFill>
                  <a:srgbClr val="000000"/>
                </a:solidFill>
              </a:rPr>
              <a:t>System.out.print</a:t>
            </a:r>
            <a:r>
              <a:rPr lang="en-US" sz="2000" dirty="0">
                <a:solidFill>
                  <a:srgbClr val="000000"/>
                </a:solidFill>
              </a:rPr>
              <a:t>("running");</a:t>
            </a:r>
            <a:endParaRPr lang="en-US" sz="2000" kern="100" dirty="0"/>
          </a:p>
          <a:p>
            <a:pPr indent="239395">
              <a:defRPr/>
            </a:pPr>
            <a:r>
              <a:rPr lang="en-US" sz="2000" dirty="0">
                <a:solidFill>
                  <a:srgbClr val="000000"/>
                </a:solidFill>
              </a:rPr>
              <a:t>	    }</a:t>
            </a:r>
            <a:endParaRPr lang="en-US" sz="2000" kern="100" dirty="0"/>
          </a:p>
          <a:p>
            <a:pPr indent="239395">
              <a:defRPr/>
            </a:pPr>
            <a:r>
              <a:rPr lang="en-US" sz="2000" dirty="0">
                <a:solidFill>
                  <a:srgbClr val="000000"/>
                </a:solidFill>
              </a:rPr>
              <a:t>	    public static void main(String[] </a:t>
            </a:r>
            <a:r>
              <a:rPr lang="en-US" sz="2000" dirty="0" err="1">
                <a:solidFill>
                  <a:srgbClr val="000000"/>
                </a:solidFill>
              </a:rPr>
              <a:t>args</a:t>
            </a:r>
            <a:r>
              <a:rPr lang="en-US" sz="2000" dirty="0">
                <a:solidFill>
                  <a:srgbClr val="000000"/>
                </a:solidFill>
              </a:rPr>
              <a:t>) {</a:t>
            </a:r>
            <a:endParaRPr lang="en-US" sz="2000" kern="100" dirty="0"/>
          </a:p>
          <a:p>
            <a:pPr indent="239395">
              <a:defRPr/>
            </a:pPr>
            <a:r>
              <a:rPr lang="en-US" sz="2000" dirty="0">
                <a:solidFill>
                  <a:srgbClr val="000000"/>
                </a:solidFill>
              </a:rPr>
              <a:t>		    Thread t = new Thread(new </a:t>
            </a:r>
            <a:r>
              <a:rPr lang="en-US" sz="2000" dirty="0" err="1">
                <a:solidFill>
                  <a:srgbClr val="000000"/>
                </a:solidFill>
              </a:rPr>
              <a:t>ThreadTest</a:t>
            </a:r>
            <a:r>
              <a:rPr lang="en-US" sz="2000" dirty="0">
                <a:solidFill>
                  <a:srgbClr val="000000"/>
                </a:solidFill>
              </a:rPr>
              <a:t>());</a:t>
            </a:r>
            <a:endParaRPr lang="en-US" sz="2000" kern="100" dirty="0"/>
          </a:p>
          <a:p>
            <a:pPr indent="239395">
              <a:defRPr/>
            </a:pPr>
            <a:r>
              <a:rPr lang="en-US" sz="2000" dirty="0">
                <a:solidFill>
                  <a:srgbClr val="000000"/>
                </a:solidFill>
              </a:rPr>
              <a:t>		    </a:t>
            </a:r>
            <a:r>
              <a:rPr lang="en-US" sz="2000" dirty="0" err="1">
                <a:solidFill>
                  <a:srgbClr val="000000"/>
                </a:solidFill>
              </a:rPr>
              <a:t>t.run</a:t>
            </a:r>
            <a:r>
              <a:rPr lang="en-US" sz="2000" dirty="0">
                <a:solidFill>
                  <a:srgbClr val="000000"/>
                </a:solidFill>
              </a:rPr>
              <a:t>();</a:t>
            </a:r>
            <a:endParaRPr lang="en-US" sz="2000" kern="100" dirty="0"/>
          </a:p>
          <a:p>
            <a:pPr indent="239395">
              <a:defRPr/>
            </a:pPr>
            <a:r>
              <a:rPr lang="en-US" sz="2000" dirty="0">
                <a:solidFill>
                  <a:srgbClr val="000000"/>
                </a:solidFill>
              </a:rPr>
              <a:t>		    </a:t>
            </a:r>
            <a:r>
              <a:rPr lang="en-US" sz="2000" dirty="0" err="1">
                <a:solidFill>
                  <a:srgbClr val="000000"/>
                </a:solidFill>
              </a:rPr>
              <a:t>t.start</a:t>
            </a:r>
            <a:r>
              <a:rPr lang="en-US" sz="2000" dirty="0">
                <a:solidFill>
                  <a:srgbClr val="000000"/>
                </a:solidFill>
              </a:rPr>
              <a:t>();</a:t>
            </a:r>
            <a:endParaRPr lang="en-US" sz="2000" kern="100" dirty="0"/>
          </a:p>
          <a:p>
            <a:pPr indent="239395">
              <a:defRPr/>
            </a:pPr>
            <a:r>
              <a:rPr lang="en-US" sz="2000" dirty="0">
                <a:solidFill>
                  <a:srgbClr val="000000"/>
                </a:solidFill>
              </a:rPr>
              <a:t>	   }</a:t>
            </a:r>
            <a:endParaRPr lang="en-US" sz="2000" kern="100" dirty="0"/>
          </a:p>
          <a:p>
            <a:pPr indent="239395">
              <a:defRPr/>
            </a:pPr>
            <a:r>
              <a:rPr lang="en-US" sz="2000" dirty="0">
                <a:solidFill>
                  <a:srgbClr val="000000"/>
                </a:solidFill>
              </a:rPr>
              <a:t>}</a:t>
            </a:r>
            <a:endParaRPr lang="en-US" sz="2000" kern="100" dirty="0"/>
          </a:p>
          <a:p>
            <a:pPr indent="228600">
              <a:defRPr/>
            </a:pPr>
            <a:r>
              <a:rPr lang="zh-CN" sz="2000" dirty="0">
                <a:solidFill>
                  <a:srgbClr val="000000"/>
                </a:solidFill>
              </a:rPr>
              <a:t>关于以上程序，说法正确的是（</a:t>
            </a:r>
            <a:r>
              <a:rPr lang="en-US" sz="2000" dirty="0">
                <a:solidFill>
                  <a:srgbClr val="000000"/>
                </a:solidFill>
              </a:rPr>
              <a:t>         </a:t>
            </a:r>
            <a:r>
              <a:rPr lang="zh-CN" sz="2000" dirty="0">
                <a:solidFill>
                  <a:srgbClr val="000000"/>
                </a:solidFill>
              </a:rPr>
              <a:t>）。</a:t>
            </a:r>
            <a:endParaRPr lang="en-US" sz="2000" kern="100" dirty="0"/>
          </a:p>
          <a:p>
            <a:pPr indent="228600">
              <a:defRPr/>
            </a:pPr>
            <a:r>
              <a:rPr lang="en-US" sz="2000" dirty="0">
                <a:solidFill>
                  <a:srgbClr val="000000"/>
                </a:solidFill>
              </a:rPr>
              <a:t>A</a:t>
            </a:r>
            <a:r>
              <a:rPr lang="zh-CN" sz="2000" dirty="0">
                <a:solidFill>
                  <a:srgbClr val="000000"/>
                </a:solidFill>
              </a:rPr>
              <a:t>、编译错误</a:t>
            </a:r>
            <a:endParaRPr lang="en-US" sz="2000" kern="100" dirty="0"/>
          </a:p>
          <a:p>
            <a:pPr indent="228600">
              <a:defRPr/>
            </a:pPr>
            <a:r>
              <a:rPr lang="en-US" sz="2000" dirty="0">
                <a:solidFill>
                  <a:srgbClr val="000000"/>
                </a:solidFill>
              </a:rPr>
              <a:t>B</a:t>
            </a:r>
            <a:r>
              <a:rPr lang="zh-CN" sz="2000" dirty="0">
                <a:solidFill>
                  <a:srgbClr val="000000"/>
                </a:solidFill>
              </a:rPr>
              <a:t>、可以通过编译，运行时抛出一个异常</a:t>
            </a:r>
            <a:endParaRPr lang="en-US" sz="2000" kern="100" dirty="0"/>
          </a:p>
          <a:p>
            <a:pPr indent="228600">
              <a:defRPr/>
            </a:pPr>
            <a:r>
              <a:rPr lang="en-US" sz="2000" dirty="0">
                <a:solidFill>
                  <a:srgbClr val="000000"/>
                </a:solidFill>
              </a:rPr>
              <a:t>C</a:t>
            </a:r>
            <a:r>
              <a:rPr lang="zh-CN" sz="2000" dirty="0">
                <a:solidFill>
                  <a:srgbClr val="000000"/>
                </a:solidFill>
              </a:rPr>
              <a:t>、可以通过编译，运行时输出</a:t>
            </a:r>
            <a:r>
              <a:rPr lang="en-US" sz="2000" dirty="0">
                <a:solidFill>
                  <a:srgbClr val="000000"/>
                </a:solidFill>
              </a:rPr>
              <a:t>running</a:t>
            </a:r>
            <a:endParaRPr lang="en-US" sz="2000" kern="100" dirty="0"/>
          </a:p>
          <a:p>
            <a:pPr indent="228600">
              <a:defRPr/>
            </a:pPr>
            <a:r>
              <a:rPr lang="en-US" sz="2000" dirty="0">
                <a:solidFill>
                  <a:srgbClr val="000000"/>
                </a:solidFill>
              </a:rPr>
              <a:t>D</a:t>
            </a:r>
            <a:r>
              <a:rPr lang="zh-CN" sz="2000" dirty="0">
                <a:solidFill>
                  <a:srgbClr val="000000"/>
                </a:solidFill>
              </a:rPr>
              <a:t>、可以通过编译，运行时输出</a:t>
            </a:r>
            <a:r>
              <a:rPr lang="en-US" sz="2000" dirty="0" err="1">
                <a:solidFill>
                  <a:srgbClr val="000000"/>
                </a:solidFill>
              </a:rPr>
              <a:t>runningrunning</a:t>
            </a:r>
            <a:endParaRPr lang="en-US" sz="2000" kern="100" dirty="0"/>
          </a:p>
          <a:p>
            <a:pPr>
              <a:defRPr/>
            </a:pPr>
            <a:endParaRPr lang="en-US" dirty="0"/>
          </a:p>
        </p:txBody>
      </p:sp>
      <p:sp>
        <p:nvSpPr>
          <p:cNvPr id="4" name="文本框 3">
            <a:extLst>
              <a:ext uri="{FF2B5EF4-FFF2-40B4-BE49-F238E27FC236}">
                <a16:creationId xmlns:a16="http://schemas.microsoft.com/office/drawing/2014/main" id="{2CEF44AA-31C6-457C-AC98-45B3E4144AA8}"/>
              </a:ext>
            </a:extLst>
          </p:cNvPr>
          <p:cNvSpPr txBox="1">
            <a:spLocks noChangeArrowheads="1"/>
          </p:cNvSpPr>
          <p:nvPr/>
        </p:nvSpPr>
        <p:spPr bwMode="auto">
          <a:xfrm>
            <a:off x="4286250" y="4598988"/>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spcBef>
                <a:spcPct val="0"/>
              </a:spcBef>
            </a:pPr>
            <a:r>
              <a:rPr lang="en-US" altLang="en-US"/>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0F92B-86F8-4922-930A-56275DC39F83}"/>
              </a:ext>
            </a:extLst>
          </p:cNvPr>
          <p:cNvSpPr>
            <a:spLocks noGrp="1"/>
          </p:cNvSpPr>
          <p:nvPr>
            <p:ph type="title"/>
          </p:nvPr>
        </p:nvSpPr>
        <p:spPr/>
        <p:txBody>
          <a:bodyPr/>
          <a:lstStyle/>
          <a:p>
            <a:pPr>
              <a:defRPr/>
            </a:pPr>
            <a:r>
              <a:rPr lang="en-US" altLang="zh-CN" dirty="0"/>
              <a:t>4</a:t>
            </a:r>
            <a:r>
              <a:rPr lang="zh-CN" altLang="en-US" dirty="0"/>
              <a:t>、程序填空</a:t>
            </a:r>
          </a:p>
        </p:txBody>
      </p:sp>
      <p:sp>
        <p:nvSpPr>
          <p:cNvPr id="55299" name="内容占位符 2">
            <a:extLst>
              <a:ext uri="{FF2B5EF4-FFF2-40B4-BE49-F238E27FC236}">
                <a16:creationId xmlns:a16="http://schemas.microsoft.com/office/drawing/2014/main" id="{5B6AC5C0-899F-4F78-A68D-5FA13D7C887B}"/>
              </a:ext>
            </a:extLst>
          </p:cNvPr>
          <p:cNvSpPr>
            <a:spLocks noGrp="1" noChangeArrowheads="1"/>
          </p:cNvSpPr>
          <p:nvPr>
            <p:ph idx="1"/>
          </p:nvPr>
        </p:nvSpPr>
        <p:spPr>
          <a:xfrm>
            <a:off x="0" y="763588"/>
            <a:ext cx="8999538" cy="5627687"/>
          </a:xfrm>
        </p:spPr>
        <p:txBody>
          <a:bodyPr/>
          <a:lstStyle/>
          <a:p>
            <a:pPr indent="0">
              <a:defRPr/>
            </a:pPr>
            <a:r>
              <a:rPr lang="en-US" altLang="zh-CN" sz="2200" dirty="0"/>
              <a:t>Prime</a:t>
            </a:r>
            <a:r>
              <a:rPr lang="zh-CN" altLang="zh-CN" sz="2200" dirty="0"/>
              <a:t>是打印</a:t>
            </a:r>
            <a:r>
              <a:rPr lang="en-US" altLang="zh-CN" sz="2200" dirty="0"/>
              <a:t>1000</a:t>
            </a:r>
            <a:r>
              <a:rPr lang="zh-CN" altLang="zh-CN" sz="2200" dirty="0"/>
              <a:t>以内素数的线程程序，每隔</a:t>
            </a:r>
            <a:r>
              <a:rPr lang="en-US" altLang="zh-CN" sz="2200" dirty="0"/>
              <a:t>1</a:t>
            </a:r>
            <a:r>
              <a:rPr lang="zh-CN" altLang="zh-CN" sz="2200" dirty="0"/>
              <a:t>秒钟打印一个素数，</a:t>
            </a:r>
            <a:r>
              <a:rPr lang="en-US" altLang="zh-CN" sz="2200" dirty="0" err="1"/>
              <a:t>TestPrintPrime</a:t>
            </a:r>
            <a:r>
              <a:rPr lang="zh-CN" altLang="zh-CN" sz="2200" dirty="0"/>
              <a:t>是测试程序。请将划线的（</a:t>
            </a:r>
            <a:r>
              <a:rPr lang="en-US" altLang="zh-CN" sz="2200" dirty="0"/>
              <a:t>1</a:t>
            </a:r>
            <a:r>
              <a:rPr lang="zh-CN" altLang="zh-CN" sz="2200" dirty="0"/>
              <a:t>）</a:t>
            </a:r>
            <a:r>
              <a:rPr lang="en-US" altLang="zh-CN" sz="2200" dirty="0"/>
              <a:t>-</a:t>
            </a:r>
            <a:r>
              <a:rPr lang="zh-CN" altLang="zh-CN" sz="2200" dirty="0"/>
              <a:t>（</a:t>
            </a:r>
            <a:r>
              <a:rPr lang="en-US" altLang="zh-CN" sz="2200" dirty="0"/>
              <a:t>5</a:t>
            </a:r>
            <a:r>
              <a:rPr lang="zh-CN" altLang="zh-CN" sz="2200" dirty="0"/>
              <a:t>）部分补上完整的代码。</a:t>
            </a:r>
          </a:p>
          <a:p>
            <a:pPr>
              <a:defRPr/>
            </a:pPr>
            <a:r>
              <a:rPr lang="en-US" altLang="zh-CN" sz="2200" dirty="0"/>
              <a:t>class Prime </a:t>
            </a:r>
            <a:r>
              <a:rPr lang="en-US" altLang="zh-CN" sz="2200" u="sng" dirty="0"/>
              <a:t>(1)                          </a:t>
            </a:r>
            <a:r>
              <a:rPr lang="en-US" altLang="zh-CN" sz="2200" dirty="0"/>
              <a:t>{</a:t>
            </a:r>
            <a:endParaRPr lang="zh-CN" altLang="zh-CN" sz="2200" dirty="0"/>
          </a:p>
          <a:p>
            <a:pPr>
              <a:defRPr/>
            </a:pPr>
            <a:r>
              <a:rPr lang="en-US" altLang="zh-CN" sz="2200" dirty="0"/>
              <a:t>	public </a:t>
            </a:r>
            <a:r>
              <a:rPr lang="en-US" altLang="zh-CN" sz="2200" dirty="0" err="1"/>
              <a:t>boolean</a:t>
            </a:r>
            <a:r>
              <a:rPr lang="en-US" altLang="zh-CN" sz="2200" dirty="0"/>
              <a:t> </a:t>
            </a:r>
            <a:r>
              <a:rPr lang="en-US" altLang="zh-CN" sz="2200" dirty="0" err="1"/>
              <a:t>isprime</a:t>
            </a:r>
            <a:r>
              <a:rPr lang="en-US" altLang="zh-CN" sz="2200" dirty="0"/>
              <a:t>(int num){		  </a:t>
            </a:r>
            <a:endParaRPr lang="zh-CN" altLang="zh-CN" sz="2200" dirty="0"/>
          </a:p>
          <a:p>
            <a:pPr>
              <a:defRPr/>
            </a:pPr>
            <a:r>
              <a:rPr lang="en-US" altLang="zh-CN" sz="2200" dirty="0"/>
              <a:t>		  for (int </a:t>
            </a:r>
            <a:r>
              <a:rPr lang="en-US" altLang="zh-CN" sz="2200" dirty="0" err="1"/>
              <a:t>i</a:t>
            </a:r>
            <a:r>
              <a:rPr lang="en-US" altLang="zh-CN" sz="2200" dirty="0"/>
              <a:t>=2;i*</a:t>
            </a:r>
            <a:r>
              <a:rPr lang="en-US" altLang="zh-CN" sz="2200" dirty="0" err="1"/>
              <a:t>i</a:t>
            </a:r>
            <a:r>
              <a:rPr lang="en-US" altLang="zh-CN" sz="2200" dirty="0"/>
              <a:t>&lt;=</a:t>
            </a:r>
            <a:r>
              <a:rPr lang="en-US" altLang="zh-CN" sz="2200" dirty="0" err="1"/>
              <a:t>num;i</a:t>
            </a:r>
            <a:r>
              <a:rPr lang="en-US" altLang="zh-CN" sz="2200" dirty="0"/>
              <a:t>++){  </a:t>
            </a:r>
            <a:endParaRPr lang="zh-CN" altLang="zh-CN" sz="2200" dirty="0"/>
          </a:p>
          <a:p>
            <a:pPr>
              <a:defRPr/>
            </a:pPr>
            <a:r>
              <a:rPr lang="en-US" altLang="zh-CN" sz="2200" dirty="0"/>
              <a:t>		       if (</a:t>
            </a:r>
            <a:r>
              <a:rPr lang="en-US" altLang="zh-CN" sz="2200" u="sng" dirty="0"/>
              <a:t>(2)                          </a:t>
            </a:r>
            <a:r>
              <a:rPr lang="en-US" altLang="zh-CN" sz="2200" dirty="0"/>
              <a:t>) {  // </a:t>
            </a:r>
            <a:r>
              <a:rPr lang="zh-CN" altLang="zh-CN" sz="2200" dirty="0"/>
              <a:t>如果不是素数</a:t>
            </a:r>
          </a:p>
          <a:p>
            <a:pPr>
              <a:defRPr/>
            </a:pPr>
            <a:r>
              <a:rPr lang="en-US" altLang="zh-CN" sz="2200" dirty="0"/>
              <a:t>		    	   return false;  </a:t>
            </a:r>
            <a:endParaRPr lang="zh-CN" altLang="zh-CN" sz="2200" dirty="0"/>
          </a:p>
          <a:p>
            <a:pPr>
              <a:defRPr/>
            </a:pPr>
            <a:r>
              <a:rPr lang="en-US" altLang="zh-CN" sz="2200" dirty="0"/>
              <a:t>		       }</a:t>
            </a:r>
            <a:endParaRPr lang="zh-CN" altLang="zh-CN" sz="2200" dirty="0"/>
          </a:p>
          <a:p>
            <a:pPr>
              <a:defRPr/>
            </a:pPr>
            <a:r>
              <a:rPr lang="en-US" altLang="zh-CN" sz="2200" dirty="0"/>
              <a:t>		  }</a:t>
            </a:r>
            <a:endParaRPr lang="zh-CN" altLang="zh-CN" sz="2200" dirty="0"/>
          </a:p>
          <a:p>
            <a:pPr>
              <a:defRPr/>
            </a:pPr>
            <a:r>
              <a:rPr lang="en-US" altLang="zh-CN" sz="2200" dirty="0"/>
              <a:t>		  return true;</a:t>
            </a:r>
            <a:endParaRPr lang="zh-CN" altLang="zh-CN" sz="2200" dirty="0"/>
          </a:p>
          <a:p>
            <a:pPr>
              <a:defRPr/>
            </a:pPr>
            <a:r>
              <a:rPr lang="en-US" altLang="zh-CN" sz="2200" dirty="0"/>
              <a:t>    }</a:t>
            </a:r>
            <a:endParaRPr lang="zh-CN" altLang="zh-CN" sz="2200" dirty="0"/>
          </a:p>
          <a:p>
            <a:pPr>
              <a:defRPr/>
            </a:pPr>
            <a:r>
              <a:rPr lang="en-US" altLang="zh-CN" dirty="0"/>
              <a:t>	</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a:extLst>
              <a:ext uri="{FF2B5EF4-FFF2-40B4-BE49-F238E27FC236}">
                <a16:creationId xmlns:a16="http://schemas.microsoft.com/office/drawing/2014/main" id="{672CAF81-3C25-4076-A581-20963EEDDF0B}"/>
              </a:ext>
            </a:extLst>
          </p:cNvPr>
          <p:cNvSpPr>
            <a:spLocks noGrp="1" noChangeArrowheads="1"/>
          </p:cNvSpPr>
          <p:nvPr>
            <p:ph idx="1"/>
          </p:nvPr>
        </p:nvSpPr>
        <p:spPr>
          <a:xfrm>
            <a:off x="-87313" y="619125"/>
            <a:ext cx="9144001" cy="4114800"/>
          </a:xfrm>
        </p:spPr>
        <p:txBody>
          <a:bodyPr/>
          <a:lstStyle/>
          <a:p>
            <a:r>
              <a:rPr lang="en-US" altLang="zh-CN"/>
              <a:t>	</a:t>
            </a:r>
            <a:r>
              <a:rPr lang="en-US" altLang="zh-CN" sz="2000"/>
              <a:t>public void run(){</a:t>
            </a:r>
            <a:endParaRPr lang="zh-CN" altLang="zh-CN" sz="2000"/>
          </a:p>
          <a:p>
            <a:r>
              <a:rPr lang="en-US" altLang="zh-CN" sz="2000"/>
              <a:t>		for(int i=2;i&lt;1000;i++){</a:t>
            </a:r>
            <a:endParaRPr lang="zh-CN" altLang="zh-CN" sz="2000"/>
          </a:p>
          <a:p>
            <a:r>
              <a:rPr lang="en-US" altLang="zh-CN" sz="2000"/>
              <a:t>		    if(isprime(i)){</a:t>
            </a:r>
            <a:endParaRPr lang="zh-CN" altLang="zh-CN" sz="2000"/>
          </a:p>
          <a:p>
            <a:r>
              <a:rPr lang="en-US" altLang="zh-CN" sz="2000"/>
              <a:t>		    	System.out.print(i+" ");</a:t>
            </a:r>
            <a:endParaRPr lang="zh-CN" altLang="zh-CN" sz="2000"/>
          </a:p>
          <a:p>
            <a:r>
              <a:rPr lang="en-US" altLang="zh-CN" sz="2000"/>
              <a:t>		    	try {</a:t>
            </a:r>
            <a:endParaRPr lang="zh-CN" altLang="zh-CN" sz="2000"/>
          </a:p>
          <a:p>
            <a:r>
              <a:rPr lang="en-US" altLang="zh-CN" sz="2000"/>
              <a:t>		    	    </a:t>
            </a:r>
            <a:r>
              <a:rPr lang="en-US" altLang="zh-CN" sz="2000" u="sng"/>
              <a:t>(3)                          </a:t>
            </a:r>
            <a:r>
              <a:rPr lang="en-US" altLang="zh-CN" sz="2000"/>
              <a:t>; //</a:t>
            </a:r>
            <a:r>
              <a:rPr lang="zh-CN" altLang="zh-CN" sz="2000"/>
              <a:t>每打印一个素数，则休眠</a:t>
            </a:r>
            <a:r>
              <a:rPr lang="en-US" altLang="zh-CN" sz="2000"/>
              <a:t>1</a:t>
            </a:r>
            <a:r>
              <a:rPr lang="zh-CN" altLang="zh-CN" sz="2000"/>
              <a:t>秒钟</a:t>
            </a:r>
          </a:p>
          <a:p>
            <a:r>
              <a:rPr lang="en-US" altLang="zh-CN" sz="2000"/>
              <a:t>		    	}</a:t>
            </a:r>
            <a:endParaRPr lang="zh-CN" altLang="zh-CN" sz="2000"/>
          </a:p>
          <a:p>
            <a:r>
              <a:rPr lang="en-US" altLang="zh-CN" sz="2000"/>
              <a:t>		    	catch(Exception e) {}	    	</a:t>
            </a:r>
            <a:endParaRPr lang="zh-CN" altLang="zh-CN" sz="2000"/>
          </a:p>
          <a:p>
            <a:r>
              <a:rPr lang="en-US" altLang="zh-CN" sz="2000"/>
              <a:t>		    }</a:t>
            </a:r>
            <a:endParaRPr lang="zh-CN" altLang="zh-CN" sz="2000"/>
          </a:p>
          <a:p>
            <a:r>
              <a:rPr lang="en-US" altLang="zh-CN" sz="2000"/>
              <a:t>		}}</a:t>
            </a:r>
          </a:p>
          <a:p>
            <a:r>
              <a:rPr lang="en-US" altLang="zh-CN" sz="2000"/>
              <a:t>    }</a:t>
            </a:r>
            <a:endParaRPr lang="zh-CN" altLang="zh-CN" sz="2000"/>
          </a:p>
          <a:p>
            <a:r>
              <a:rPr lang="en-US" altLang="zh-CN" sz="2000"/>
              <a:t>public class TestPrintPrime {</a:t>
            </a:r>
            <a:endParaRPr lang="zh-CN" altLang="zh-CN" sz="2000"/>
          </a:p>
          <a:p>
            <a:r>
              <a:rPr lang="en-US" altLang="zh-CN" sz="2000"/>
              <a:t>	public static void main(String args[]){</a:t>
            </a:r>
            <a:endParaRPr lang="zh-CN" altLang="zh-CN" sz="2000"/>
          </a:p>
          <a:p>
            <a:r>
              <a:rPr lang="en-US" altLang="zh-CN" sz="2000"/>
              <a:t>		Prime p=</a:t>
            </a:r>
            <a:r>
              <a:rPr lang="en-US" altLang="zh-CN" sz="2000" u="sng"/>
              <a:t>(4)                          </a:t>
            </a:r>
            <a:r>
              <a:rPr lang="en-US" altLang="zh-CN" sz="2000"/>
              <a:t>;   //</a:t>
            </a:r>
            <a:r>
              <a:rPr lang="zh-CN" altLang="zh-CN" sz="2000"/>
              <a:t>创建线程对象</a:t>
            </a:r>
          </a:p>
          <a:p>
            <a:r>
              <a:rPr lang="en-US" altLang="zh-CN" sz="2000"/>
              <a:t>		</a:t>
            </a:r>
            <a:r>
              <a:rPr lang="en-US" altLang="zh-CN" sz="2000" u="sng"/>
              <a:t>(5)                                </a:t>
            </a:r>
            <a:r>
              <a:rPr lang="en-US" altLang="zh-CN" sz="2000"/>
              <a:t>;   //</a:t>
            </a:r>
            <a:r>
              <a:rPr lang="zh-CN" altLang="zh-CN" sz="2000"/>
              <a:t>启动线程</a:t>
            </a:r>
            <a:endParaRPr lang="en-US" altLang="zh-CN" sz="2000"/>
          </a:p>
          <a:p>
            <a:r>
              <a:rPr lang="en-US" altLang="zh-CN" sz="2000"/>
              <a:t> }}</a:t>
            </a:r>
            <a:endParaRPr lang="zh-CN" altLang="zh-CN" sz="2000"/>
          </a:p>
          <a:p>
            <a:endParaRPr lang="zh-CN" altLang="en-US"/>
          </a:p>
        </p:txBody>
      </p:sp>
      <p:sp>
        <p:nvSpPr>
          <p:cNvPr id="4" name="Rectangle 4">
            <a:extLst>
              <a:ext uri="{FF2B5EF4-FFF2-40B4-BE49-F238E27FC236}">
                <a16:creationId xmlns:a16="http://schemas.microsoft.com/office/drawing/2014/main" id="{4785B48C-A54C-4B49-94A5-217F7BBB22DA}"/>
              </a:ext>
            </a:extLst>
          </p:cNvPr>
          <p:cNvSpPr>
            <a:spLocks noChangeArrowheads="1"/>
          </p:cNvSpPr>
          <p:nvPr/>
        </p:nvSpPr>
        <p:spPr bwMode="auto">
          <a:xfrm>
            <a:off x="4351338" y="2932113"/>
            <a:ext cx="4600575" cy="2336800"/>
          </a:xfrm>
          <a:prstGeom prst="rect">
            <a:avLst/>
          </a:prstGeom>
          <a:noFill/>
          <a:ln w="9525">
            <a:solidFill>
              <a:srgbClr val="800080"/>
            </a:solidFill>
            <a:miter lim="800000"/>
            <a:headEnd/>
            <a:tailEnd/>
          </a:ln>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nSpc>
                <a:spcPct val="150000"/>
              </a:lnSpc>
              <a:spcAft>
                <a:spcPts val="0"/>
              </a:spcAft>
              <a:buFont typeface="Wingdings" panose="05000000000000000000" pitchFamily="2" charset="2"/>
              <a:buNone/>
              <a:defRPr/>
            </a:pPr>
            <a:r>
              <a:rPr lang="en-US" altLang="zh-CN" sz="1800" u="sng" kern="100" dirty="0"/>
              <a:t>(1) extends Thread</a:t>
            </a:r>
            <a:r>
              <a:rPr lang="zh-CN" altLang="zh-CN" sz="1800" u="sng" kern="100" dirty="0"/>
              <a:t>或</a:t>
            </a:r>
            <a:r>
              <a:rPr lang="en-US" altLang="zh-CN" sz="1800" u="sng" kern="100" dirty="0"/>
              <a:t>implements Runnable </a:t>
            </a:r>
            <a:endParaRPr lang="zh-CN" altLang="zh-CN" sz="1800" kern="100" dirty="0"/>
          </a:p>
          <a:p>
            <a:pPr>
              <a:lnSpc>
                <a:spcPct val="150000"/>
              </a:lnSpc>
              <a:spcAft>
                <a:spcPts val="0"/>
              </a:spcAft>
              <a:buFont typeface="Wingdings" panose="05000000000000000000" pitchFamily="2" charset="2"/>
              <a:buNone/>
              <a:defRPr/>
            </a:pPr>
            <a:r>
              <a:rPr lang="en-US" altLang="zh-CN" sz="1800" u="sng" kern="100" dirty="0"/>
              <a:t>(2) </a:t>
            </a:r>
            <a:r>
              <a:rPr lang="en-US" altLang="zh-CN" sz="1800" u="sng" kern="100" dirty="0" err="1"/>
              <a:t>num%i</a:t>
            </a:r>
            <a:r>
              <a:rPr lang="en-US" altLang="zh-CN" sz="1800" u="sng" kern="100" dirty="0"/>
              <a:t>==0      </a:t>
            </a:r>
            <a:endParaRPr lang="zh-CN" altLang="zh-CN" sz="1800" kern="100" dirty="0"/>
          </a:p>
          <a:p>
            <a:pPr>
              <a:lnSpc>
                <a:spcPct val="150000"/>
              </a:lnSpc>
              <a:spcAft>
                <a:spcPts val="0"/>
              </a:spcAft>
              <a:buFont typeface="Wingdings" panose="05000000000000000000" pitchFamily="2" charset="2"/>
              <a:buNone/>
              <a:defRPr/>
            </a:pPr>
            <a:r>
              <a:rPr lang="en-US" altLang="zh-CN" sz="1800" u="sng" kern="100" dirty="0"/>
              <a:t>(3) sleep(1000); </a:t>
            </a:r>
            <a:r>
              <a:rPr lang="zh-CN" altLang="zh-CN" sz="1800" u="sng" kern="100" dirty="0"/>
              <a:t>或</a:t>
            </a:r>
            <a:r>
              <a:rPr lang="en-US" altLang="zh-CN" sz="1800" u="sng" kern="100" dirty="0" err="1"/>
              <a:t>Thread.sleep</a:t>
            </a:r>
            <a:r>
              <a:rPr lang="en-US" altLang="zh-CN" sz="1800" u="sng" kern="100" dirty="0"/>
              <a:t>(1000)   </a:t>
            </a:r>
            <a:endParaRPr lang="zh-CN" altLang="zh-CN" sz="1800" kern="100" dirty="0"/>
          </a:p>
          <a:p>
            <a:pPr>
              <a:lnSpc>
                <a:spcPct val="150000"/>
              </a:lnSpc>
              <a:spcAft>
                <a:spcPts val="0"/>
              </a:spcAft>
              <a:buFont typeface="Wingdings" panose="05000000000000000000" pitchFamily="2" charset="2"/>
              <a:buNone/>
              <a:defRPr/>
            </a:pPr>
            <a:r>
              <a:rPr lang="en-US" altLang="zh-CN" sz="1800" u="sng" kern="100" dirty="0"/>
              <a:t>(4) new Prime()     </a:t>
            </a:r>
            <a:endParaRPr lang="zh-CN" altLang="zh-CN" sz="1800" kern="100" dirty="0"/>
          </a:p>
          <a:p>
            <a:pPr>
              <a:lnSpc>
                <a:spcPct val="150000"/>
              </a:lnSpc>
              <a:spcAft>
                <a:spcPts val="0"/>
              </a:spcAft>
              <a:buFont typeface="Wingdings" panose="05000000000000000000" pitchFamily="2" charset="2"/>
              <a:buNone/>
              <a:defRPr/>
            </a:pPr>
            <a:r>
              <a:rPr lang="en-US" altLang="zh-CN" sz="1800" u="sng" kern="100" dirty="0"/>
              <a:t>(5) </a:t>
            </a:r>
            <a:r>
              <a:rPr lang="en-US" altLang="zh-CN" sz="1800" u="sng" kern="100" dirty="0" err="1"/>
              <a:t>p.start</a:t>
            </a:r>
            <a:r>
              <a:rPr lang="en-US" altLang="zh-CN" sz="1800" u="sng" kern="100" dirty="0"/>
              <a:t>() </a:t>
            </a:r>
            <a:r>
              <a:rPr lang="zh-CN" altLang="zh-CN" sz="1800" u="sng" kern="100" dirty="0"/>
              <a:t>或</a:t>
            </a:r>
            <a:r>
              <a:rPr lang="en-US" altLang="zh-CN" sz="1800" u="sng" kern="100" dirty="0"/>
              <a:t>new Thread(p).start() </a:t>
            </a: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B546DD4-6091-49F5-B0FF-5B248E90E69A}"/>
              </a:ext>
            </a:extLst>
          </p:cNvPr>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58371" name="Rectangle 116">
            <a:extLst>
              <a:ext uri="{FF2B5EF4-FFF2-40B4-BE49-F238E27FC236}">
                <a16:creationId xmlns:a16="http://schemas.microsoft.com/office/drawing/2014/main" id="{2E05F0BB-2CDB-44AB-84F8-6E07016F8C69}"/>
              </a:ext>
            </a:extLst>
          </p:cNvPr>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72" name="Text Box 119">
            <a:extLst>
              <a:ext uri="{FF2B5EF4-FFF2-40B4-BE49-F238E27FC236}">
                <a16:creationId xmlns:a16="http://schemas.microsoft.com/office/drawing/2014/main" id="{DE59CC25-09D9-4A53-8DAE-17FB930EA4A6}"/>
              </a:ext>
            </a:extLst>
          </p:cNvPr>
          <p:cNvSpPr txBox="1">
            <a:spLocks noChangeArrowheads="1"/>
          </p:cNvSpPr>
          <p:nvPr/>
        </p:nvSpPr>
        <p:spPr bwMode="auto">
          <a:xfrm flipH="1">
            <a:off x="1357313" y="1655763"/>
            <a:ext cx="457200" cy="3292475"/>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nchor="ct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a:spcBef>
                <a:spcPct val="0"/>
              </a:spcBef>
            </a:pPr>
            <a:r>
              <a:rPr lang="zh-CN" altLang="en-US" sz="2000" b="1"/>
              <a:t>多线程</a:t>
            </a:r>
            <a:endParaRPr kumimoji="0" lang="zh-CN" altLang="en-US" sz="2200" b="1">
              <a:solidFill>
                <a:schemeClr val="tx2"/>
              </a:solidFill>
              <a:latin typeface="楷体_GB2312"/>
              <a:ea typeface="楷体_GB2312"/>
              <a:cs typeface="楷体_GB2312"/>
            </a:endParaRPr>
          </a:p>
        </p:txBody>
      </p:sp>
      <p:sp>
        <p:nvSpPr>
          <p:cNvPr id="58373" name="Rectangle 121">
            <a:extLst>
              <a:ext uri="{FF2B5EF4-FFF2-40B4-BE49-F238E27FC236}">
                <a16:creationId xmlns:a16="http://schemas.microsoft.com/office/drawing/2014/main" id="{9F5F3C94-EDE0-46A9-8661-22908792EAF0}"/>
              </a:ext>
            </a:extLst>
          </p:cNvPr>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74" name="Text Box 124">
            <a:extLst>
              <a:ext uri="{FF2B5EF4-FFF2-40B4-BE49-F238E27FC236}">
                <a16:creationId xmlns:a16="http://schemas.microsoft.com/office/drawing/2014/main" id="{BFA5E3C5-82B6-4C79-98D3-8A4279DCC5D7}"/>
              </a:ext>
            </a:extLst>
          </p:cNvPr>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a:t>
            </a:r>
            <a:r>
              <a:rPr lang="zh-CN" altLang="en-US" sz="1600" b="1"/>
              <a:t>、线程简介</a:t>
            </a:r>
          </a:p>
        </p:txBody>
      </p:sp>
      <p:sp>
        <p:nvSpPr>
          <p:cNvPr id="58375" name="Text Box 129">
            <a:extLst>
              <a:ext uri="{FF2B5EF4-FFF2-40B4-BE49-F238E27FC236}">
                <a16:creationId xmlns:a16="http://schemas.microsoft.com/office/drawing/2014/main" id="{C64D6693-5A80-4776-AC4B-CABCC0EF798A}"/>
              </a:ext>
            </a:extLst>
          </p:cNvPr>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a:t>
            </a:r>
            <a:r>
              <a:rPr lang="zh-CN" altLang="en-US" sz="1600" b="1"/>
              <a:t>、编写线程程序</a:t>
            </a:r>
          </a:p>
          <a:p>
            <a:pPr algn="just">
              <a:spcBef>
                <a:spcPct val="0"/>
              </a:spcBef>
            </a:pPr>
            <a:endParaRPr lang="zh-CN" altLang="en-US" sz="1600" b="1"/>
          </a:p>
        </p:txBody>
      </p:sp>
      <p:sp>
        <p:nvSpPr>
          <p:cNvPr id="58376" name="Rectangle 136">
            <a:extLst>
              <a:ext uri="{FF2B5EF4-FFF2-40B4-BE49-F238E27FC236}">
                <a16:creationId xmlns:a16="http://schemas.microsoft.com/office/drawing/2014/main" id="{0E90E800-DD9C-40F4-B4BD-BB7091BFB87F}"/>
              </a:ext>
            </a:extLst>
          </p:cNvPr>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77" name="Rectangle 138">
            <a:extLst>
              <a:ext uri="{FF2B5EF4-FFF2-40B4-BE49-F238E27FC236}">
                <a16:creationId xmlns:a16="http://schemas.microsoft.com/office/drawing/2014/main" id="{1D199F98-2B5C-477B-8110-B227D11B45C9}"/>
              </a:ext>
            </a:extLst>
          </p:cNvPr>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78" name="Text Box 139">
            <a:extLst>
              <a:ext uri="{FF2B5EF4-FFF2-40B4-BE49-F238E27FC236}">
                <a16:creationId xmlns:a16="http://schemas.microsoft.com/office/drawing/2014/main" id="{55CCF0CD-B932-4DE5-A6FC-CB180BDD1461}"/>
              </a:ext>
            </a:extLst>
          </p:cNvPr>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10.3</a:t>
            </a:r>
            <a:r>
              <a:rPr lang="zh-CN" altLang="en-US" sz="1600" b="1"/>
              <a:t>、线程互斥与同步</a:t>
            </a:r>
          </a:p>
        </p:txBody>
      </p:sp>
      <p:sp>
        <p:nvSpPr>
          <p:cNvPr id="58379" name="Rectangle 123">
            <a:extLst>
              <a:ext uri="{FF2B5EF4-FFF2-40B4-BE49-F238E27FC236}">
                <a16:creationId xmlns:a16="http://schemas.microsoft.com/office/drawing/2014/main" id="{9E51D0F2-AC26-4077-9507-65AAE4D4EE49}"/>
              </a:ext>
            </a:extLst>
          </p:cNvPr>
          <p:cNvSpPr>
            <a:spLocks noChangeArrowheads="1"/>
          </p:cNvSpPr>
          <p:nvPr/>
        </p:nvSpPr>
        <p:spPr bwMode="auto">
          <a:xfrm>
            <a:off x="2679700" y="1027113"/>
            <a:ext cx="76200" cy="510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80" name="AutoShape 151">
            <a:extLst>
              <a:ext uri="{FF2B5EF4-FFF2-40B4-BE49-F238E27FC236}">
                <a16:creationId xmlns:a16="http://schemas.microsoft.com/office/drawing/2014/main" id="{94DE3A0B-D21E-4962-A8D7-3B6D06797B3B}"/>
              </a:ext>
            </a:extLst>
          </p:cNvPr>
          <p:cNvSpPr>
            <a:spLocks noChangeArrowheads="1"/>
          </p:cNvSpPr>
          <p:nvPr/>
        </p:nvSpPr>
        <p:spPr bwMode="auto">
          <a:xfrm>
            <a:off x="7778750" y="5091113"/>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81" name="Rectangle 116">
            <a:extLst>
              <a:ext uri="{FF2B5EF4-FFF2-40B4-BE49-F238E27FC236}">
                <a16:creationId xmlns:a16="http://schemas.microsoft.com/office/drawing/2014/main" id="{23FC9084-DE8A-49CE-A7E7-E11DC58891C4}"/>
              </a:ext>
            </a:extLst>
          </p:cNvPr>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82" name="Text Box 129">
            <a:extLst>
              <a:ext uri="{FF2B5EF4-FFF2-40B4-BE49-F238E27FC236}">
                <a16:creationId xmlns:a16="http://schemas.microsoft.com/office/drawing/2014/main" id="{D9354E53-BE35-4D2F-B56C-265B4E1B58FE}"/>
              </a:ext>
            </a:extLst>
          </p:cNvPr>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10.4</a:t>
            </a:r>
            <a:r>
              <a:rPr lang="zh-CN" altLang="en-US" sz="1600" b="1"/>
              <a:t>、后台线程</a:t>
            </a:r>
          </a:p>
          <a:p>
            <a:pPr algn="just">
              <a:spcBef>
                <a:spcPct val="0"/>
              </a:spcBef>
            </a:pPr>
            <a:endParaRPr lang="zh-CN" altLang="en-US" sz="1600" b="1"/>
          </a:p>
        </p:txBody>
      </p:sp>
      <p:sp>
        <p:nvSpPr>
          <p:cNvPr id="58383" name="Rectangle 121">
            <a:extLst>
              <a:ext uri="{FF2B5EF4-FFF2-40B4-BE49-F238E27FC236}">
                <a16:creationId xmlns:a16="http://schemas.microsoft.com/office/drawing/2014/main" id="{B23EBE16-F6E7-41C1-BFA4-B7126D5E1C38}"/>
              </a:ext>
            </a:extLst>
          </p:cNvPr>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84" name="Rectangle 138">
            <a:extLst>
              <a:ext uri="{FF2B5EF4-FFF2-40B4-BE49-F238E27FC236}">
                <a16:creationId xmlns:a16="http://schemas.microsoft.com/office/drawing/2014/main" id="{555A5BD0-1DA4-47B1-9302-582A34E0C95A}"/>
              </a:ext>
            </a:extLst>
          </p:cNvPr>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85" name="Text Box 139">
            <a:extLst>
              <a:ext uri="{FF2B5EF4-FFF2-40B4-BE49-F238E27FC236}">
                <a16:creationId xmlns:a16="http://schemas.microsoft.com/office/drawing/2014/main" id="{46179BEC-32E0-4DB5-9612-0FE2A547318A}"/>
              </a:ext>
            </a:extLst>
          </p:cNvPr>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10.1.1</a:t>
            </a:r>
            <a:r>
              <a:rPr lang="zh-CN" altLang="en-US" sz="1600" b="1"/>
              <a:t>、进程与线程</a:t>
            </a:r>
            <a:endParaRPr lang="en-US" altLang="zh-CN" sz="1600" b="1"/>
          </a:p>
        </p:txBody>
      </p:sp>
      <p:sp>
        <p:nvSpPr>
          <p:cNvPr id="58386" name="Rectangle 116">
            <a:extLst>
              <a:ext uri="{FF2B5EF4-FFF2-40B4-BE49-F238E27FC236}">
                <a16:creationId xmlns:a16="http://schemas.microsoft.com/office/drawing/2014/main" id="{0D96A819-DC63-4CA3-96C1-1D585096C6CC}"/>
              </a:ext>
            </a:extLst>
          </p:cNvPr>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87" name="Text Box 129">
            <a:extLst>
              <a:ext uri="{FF2B5EF4-FFF2-40B4-BE49-F238E27FC236}">
                <a16:creationId xmlns:a16="http://schemas.microsoft.com/office/drawing/2014/main" id="{07E8DB2E-13BC-4C64-95E6-7C1EAAE9A1F6}"/>
              </a:ext>
            </a:extLst>
          </p:cNvPr>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10.1.2</a:t>
            </a:r>
            <a:r>
              <a:rPr lang="zh-CN" altLang="en-US" sz="1600" b="1"/>
              <a:t>、线程生命周期</a:t>
            </a:r>
          </a:p>
          <a:p>
            <a:pPr algn="just">
              <a:spcBef>
                <a:spcPct val="0"/>
              </a:spcBef>
            </a:pPr>
            <a:endParaRPr lang="zh-CN" altLang="en-US" sz="1600" b="1"/>
          </a:p>
        </p:txBody>
      </p:sp>
      <p:sp>
        <p:nvSpPr>
          <p:cNvPr id="58388" name="Rectangle 121">
            <a:extLst>
              <a:ext uri="{FF2B5EF4-FFF2-40B4-BE49-F238E27FC236}">
                <a16:creationId xmlns:a16="http://schemas.microsoft.com/office/drawing/2014/main" id="{1EB46B6D-07A6-4B65-A37B-2BCA524E154D}"/>
              </a:ext>
            </a:extLst>
          </p:cNvPr>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89" name="Rectangle 138">
            <a:extLst>
              <a:ext uri="{FF2B5EF4-FFF2-40B4-BE49-F238E27FC236}">
                <a16:creationId xmlns:a16="http://schemas.microsoft.com/office/drawing/2014/main" id="{417DC8D7-83AC-4C42-88A1-4030E97A4728}"/>
              </a:ext>
            </a:extLst>
          </p:cNvPr>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90" name="Text Box 139">
            <a:extLst>
              <a:ext uri="{FF2B5EF4-FFF2-40B4-BE49-F238E27FC236}">
                <a16:creationId xmlns:a16="http://schemas.microsoft.com/office/drawing/2014/main" id="{2D58E9E0-B325-439E-A06E-3BC16B0ED6A3}"/>
              </a:ext>
            </a:extLst>
          </p:cNvPr>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10.2.1</a:t>
            </a:r>
            <a:r>
              <a:rPr lang="zh-CN" altLang="en-US" sz="1600" b="1"/>
              <a:t>、继承</a:t>
            </a:r>
            <a:r>
              <a:rPr lang="en-US" altLang="zh-CN" sz="1600" b="1"/>
              <a:t>Thread</a:t>
            </a:r>
            <a:r>
              <a:rPr lang="zh-CN" altLang="en-US" sz="1600" b="1"/>
              <a:t>类</a:t>
            </a:r>
          </a:p>
        </p:txBody>
      </p:sp>
      <p:sp>
        <p:nvSpPr>
          <p:cNvPr id="58391" name="Rectangle 116">
            <a:extLst>
              <a:ext uri="{FF2B5EF4-FFF2-40B4-BE49-F238E27FC236}">
                <a16:creationId xmlns:a16="http://schemas.microsoft.com/office/drawing/2014/main" id="{5D2ED595-CE31-4D38-8E66-41F4CECEE543}"/>
              </a:ext>
            </a:extLst>
          </p:cNvPr>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92" name="Text Box 129">
            <a:extLst>
              <a:ext uri="{FF2B5EF4-FFF2-40B4-BE49-F238E27FC236}">
                <a16:creationId xmlns:a16="http://schemas.microsoft.com/office/drawing/2014/main" id="{6AD0BE9A-8E2D-4F3E-AF62-B3E1307E9BA0}"/>
              </a:ext>
            </a:extLst>
          </p:cNvPr>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10.2.2</a:t>
            </a:r>
            <a:r>
              <a:rPr lang="zh-CN" altLang="en-US" sz="1600" b="1"/>
              <a:t>、实现</a:t>
            </a:r>
            <a:r>
              <a:rPr lang="en-US" altLang="zh-CN" sz="1600" b="1"/>
              <a:t>Runnable</a:t>
            </a:r>
            <a:r>
              <a:rPr lang="zh-CN" altLang="en-US" sz="1600" b="1"/>
              <a:t>接口</a:t>
            </a:r>
          </a:p>
          <a:p>
            <a:pPr algn="just">
              <a:spcBef>
                <a:spcPct val="0"/>
              </a:spcBef>
            </a:pPr>
            <a:endParaRPr lang="zh-CN" altLang="en-US" sz="1600" b="1"/>
          </a:p>
        </p:txBody>
      </p:sp>
      <p:sp>
        <p:nvSpPr>
          <p:cNvPr id="58393" name="Rectangle 116">
            <a:extLst>
              <a:ext uri="{FF2B5EF4-FFF2-40B4-BE49-F238E27FC236}">
                <a16:creationId xmlns:a16="http://schemas.microsoft.com/office/drawing/2014/main" id="{432CDC5E-0500-4762-A97E-28C8B08F6B8D}"/>
              </a:ext>
            </a:extLst>
          </p:cNvPr>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58394" name="Text Box 129">
            <a:extLst>
              <a:ext uri="{FF2B5EF4-FFF2-40B4-BE49-F238E27FC236}">
                <a16:creationId xmlns:a16="http://schemas.microsoft.com/office/drawing/2014/main" id="{A8858F64-B12E-46BF-BB1D-1910468D2A1D}"/>
              </a:ext>
            </a:extLst>
          </p:cNvPr>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10.2.3</a:t>
            </a:r>
            <a:r>
              <a:rPr lang="zh-CN" altLang="en-US" sz="1600" b="1"/>
              <a:t>、线程基本控制方法</a:t>
            </a:r>
          </a:p>
          <a:p>
            <a:pPr algn="just">
              <a:spcBef>
                <a:spcPct val="0"/>
              </a:spcBef>
            </a:pPr>
            <a:endParaRPr lang="zh-CN" altLang="en-US" sz="16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F8259D3-F4C3-48BC-BC5D-F6555F59486C}"/>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59395" name="Text Box 6">
            <a:extLst>
              <a:ext uri="{FF2B5EF4-FFF2-40B4-BE49-F238E27FC236}">
                <a16:creationId xmlns:a16="http://schemas.microsoft.com/office/drawing/2014/main" id="{08DFE2A8-7916-450A-8FE3-07408E2F1B27}"/>
              </a:ext>
            </a:extLst>
          </p:cNvPr>
          <p:cNvSpPr txBox="1">
            <a:spLocks noChangeArrowheads="1"/>
          </p:cNvSpPr>
          <p:nvPr/>
        </p:nvSpPr>
        <p:spPr bwMode="auto">
          <a:xfrm>
            <a:off x="0" y="904875"/>
            <a:ext cx="88995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buClr>
                <a:srgbClr val="00FF00"/>
              </a:buClr>
              <a:buFont typeface="Wingdings" panose="05000000000000000000" pitchFamily="2" charset="2"/>
              <a:buChar char="v"/>
            </a:pPr>
            <a:r>
              <a:rPr lang="zh-CN" altLang="en-US"/>
              <a:t>假设</a:t>
            </a:r>
            <a:r>
              <a:rPr lang="en-US" altLang="zh-CN"/>
              <a:t>A</a:t>
            </a:r>
            <a:r>
              <a:rPr lang="zh-CN" altLang="en-US"/>
              <a:t>、</a:t>
            </a:r>
            <a:r>
              <a:rPr lang="en-US" altLang="zh-CN"/>
              <a:t>B</a:t>
            </a:r>
            <a:r>
              <a:rPr lang="zh-CN" altLang="en-US"/>
              <a:t>共用一台打印机，打印数据。首先</a:t>
            </a:r>
            <a:r>
              <a:rPr lang="en-US" altLang="zh-CN"/>
              <a:t>A</a:t>
            </a:r>
            <a:r>
              <a:rPr lang="zh-CN" altLang="en-US"/>
              <a:t>获得使用权限，执行打印任务。在此期间，其他线程也可能获取使用权限而开始运行，这时</a:t>
            </a:r>
            <a:r>
              <a:rPr lang="en-US" altLang="zh-CN"/>
              <a:t>A</a:t>
            </a:r>
            <a:r>
              <a:rPr lang="zh-CN" altLang="en-US"/>
              <a:t>就开始等待。假设</a:t>
            </a:r>
            <a:r>
              <a:rPr lang="en-US" altLang="zh-CN"/>
              <a:t>B</a:t>
            </a:r>
            <a:r>
              <a:rPr lang="zh-CN" altLang="en-US"/>
              <a:t>取得使用权，开始打印，同样使用权也会被出让给</a:t>
            </a:r>
            <a:r>
              <a:rPr lang="en-US" altLang="zh-CN"/>
              <a:t>A</a:t>
            </a:r>
            <a:r>
              <a:rPr lang="zh-CN" altLang="en-US"/>
              <a:t>，于是</a:t>
            </a:r>
            <a:r>
              <a:rPr lang="en-US" altLang="zh-CN"/>
              <a:t>A</a:t>
            </a:r>
            <a:r>
              <a:rPr lang="zh-CN" altLang="en-US"/>
              <a:t>又开始打印。那么打印结果就会一团糟。</a:t>
            </a:r>
          </a:p>
          <a:p>
            <a:pPr eaLnBrk="1" hangingPunct="1">
              <a:spcBef>
                <a:spcPct val="0"/>
              </a:spcBef>
              <a:buClr>
                <a:srgbClr val="00FF00"/>
              </a:buClr>
              <a:buFont typeface="Wingdings" panose="05000000000000000000" pitchFamily="2" charset="2"/>
              <a:buChar char="v"/>
            </a:pPr>
            <a:r>
              <a:rPr lang="zh-CN" altLang="en-US"/>
              <a:t>反之，</a:t>
            </a:r>
            <a:r>
              <a:rPr lang="en-US" altLang="zh-CN"/>
              <a:t>A</a:t>
            </a:r>
            <a:r>
              <a:rPr lang="zh-CN" altLang="en-US"/>
              <a:t>和</a:t>
            </a:r>
            <a:r>
              <a:rPr lang="en-US" altLang="zh-CN"/>
              <a:t>B</a:t>
            </a:r>
            <a:r>
              <a:rPr lang="zh-CN" altLang="en-US"/>
              <a:t>不是交替使用打印机，而是</a:t>
            </a:r>
            <a:r>
              <a:rPr lang="en-US" altLang="zh-CN"/>
              <a:t>A</a:t>
            </a:r>
            <a:r>
              <a:rPr lang="zh-CN" altLang="en-US"/>
              <a:t>先完全打印完自身数据后，</a:t>
            </a:r>
            <a:r>
              <a:rPr lang="en-US" altLang="zh-CN"/>
              <a:t>B</a:t>
            </a:r>
            <a:r>
              <a:rPr lang="zh-CN" altLang="en-US"/>
              <a:t>再开始执行，就不会出现混乱的情况了。</a:t>
            </a:r>
          </a:p>
          <a:p>
            <a:pPr eaLnBrk="1" hangingPunct="1">
              <a:spcBef>
                <a:spcPct val="0"/>
              </a:spcBef>
              <a:buClr>
                <a:srgbClr val="00FF00"/>
              </a:buClr>
              <a:buFont typeface="Wingdings" panose="05000000000000000000" pitchFamily="2" charset="2"/>
              <a:buChar char="v"/>
            </a:pPr>
            <a:r>
              <a:rPr lang="zh-CN" altLang="en-US"/>
              <a:t>首先，</a:t>
            </a:r>
            <a:r>
              <a:rPr lang="en-US" altLang="zh-CN"/>
              <a:t>A</a:t>
            </a:r>
            <a:r>
              <a:rPr lang="zh-CN" altLang="en-US"/>
              <a:t>获得打印机使用权，开始打印，在此期间，即使运行权让给了</a:t>
            </a:r>
            <a:r>
              <a:rPr lang="en-US" altLang="zh-CN"/>
              <a:t>B</a:t>
            </a:r>
            <a:r>
              <a:rPr lang="zh-CN" altLang="en-US"/>
              <a:t>，由于</a:t>
            </a:r>
            <a:r>
              <a:rPr lang="en-US" altLang="zh-CN"/>
              <a:t>B</a:t>
            </a:r>
            <a:r>
              <a:rPr lang="zh-CN" altLang="en-US"/>
              <a:t>不具有打印机使用权，所以它仍处于等待状态。只有</a:t>
            </a:r>
            <a:r>
              <a:rPr lang="en-US" altLang="zh-CN"/>
              <a:t>A</a:t>
            </a:r>
            <a:r>
              <a:rPr lang="zh-CN" altLang="en-US"/>
              <a:t>打印完毕，让出使用权给</a:t>
            </a:r>
            <a:r>
              <a:rPr lang="en-US" altLang="zh-CN"/>
              <a:t>B</a:t>
            </a:r>
            <a:r>
              <a:rPr lang="zh-CN" altLang="en-US"/>
              <a:t>，</a:t>
            </a:r>
            <a:r>
              <a:rPr lang="en-US" altLang="zh-CN"/>
              <a:t>B</a:t>
            </a:r>
            <a:r>
              <a:rPr lang="zh-CN" altLang="en-US"/>
              <a:t>才开始打印。</a:t>
            </a:r>
          </a:p>
          <a:p>
            <a:pPr eaLnBrk="1" hangingPunct="1">
              <a:spcBef>
                <a:spcPct val="0"/>
              </a:spcBef>
              <a:buClr>
                <a:srgbClr val="00FF00"/>
              </a:buClr>
              <a:buFont typeface="Wingdings" panose="05000000000000000000" pitchFamily="2" charset="2"/>
              <a:buChar char="v"/>
            </a:pPr>
            <a:r>
              <a:rPr lang="zh-CN" altLang="en-US"/>
              <a:t>像这样，只用获得共享资源权限的线程才能执行某种任务的情况，我们称之为线程的同步化。</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376F25C6-47D3-4E1C-A48E-BF3F1A9549FA}"/>
              </a:ext>
            </a:extLst>
          </p:cNvPr>
          <p:cNvSpPr>
            <a:spLocks noGrp="1" noChangeArrowheads="1"/>
          </p:cNvSpPr>
          <p:nvPr>
            <p:ph type="title"/>
          </p:nvPr>
        </p:nvSpPr>
        <p:spPr/>
        <p:txBody>
          <a:bodyPr/>
          <a:lstStyle/>
          <a:p>
            <a:pPr>
              <a:defRPr/>
            </a:pPr>
            <a:r>
              <a:rPr lang="zh-CN" altLang="en-US" b="1" dirty="0"/>
              <a:t>多线程的同步处理</a:t>
            </a:r>
            <a:endParaRPr lang="en-US" altLang="zh-CN" b="1" dirty="0"/>
          </a:p>
        </p:txBody>
      </p:sp>
      <p:sp>
        <p:nvSpPr>
          <p:cNvPr id="320515" name="Rectangle 3">
            <a:extLst>
              <a:ext uri="{FF2B5EF4-FFF2-40B4-BE49-F238E27FC236}">
                <a16:creationId xmlns:a16="http://schemas.microsoft.com/office/drawing/2014/main" id="{B89B03E5-CE25-42AB-ACE9-11F7300CCE8A}"/>
              </a:ext>
            </a:extLst>
          </p:cNvPr>
          <p:cNvSpPr>
            <a:spLocks noGrp="1" noChangeArrowheads="1"/>
          </p:cNvSpPr>
          <p:nvPr>
            <p:ph type="body" idx="1"/>
          </p:nvPr>
        </p:nvSpPr>
        <p:spPr>
          <a:xfrm>
            <a:off x="222250" y="955675"/>
            <a:ext cx="8697913" cy="4114800"/>
          </a:xfrm>
        </p:spPr>
        <p:txBody>
          <a:bodyPr/>
          <a:lstStyle/>
          <a:p>
            <a:pPr>
              <a:defRPr/>
            </a:pPr>
            <a:r>
              <a:rPr lang="zh-CN" altLang="en-US" b="1" dirty="0"/>
              <a:t>多个线程在并发地运行时可能共用资源。</a:t>
            </a:r>
            <a:endParaRPr lang="en-US" altLang="zh-CN" b="1" dirty="0"/>
          </a:p>
          <a:p>
            <a:pPr>
              <a:defRPr/>
            </a:pPr>
            <a:endParaRPr lang="zh-CN" altLang="en-US" b="1" dirty="0"/>
          </a:p>
          <a:p>
            <a:pPr>
              <a:defRPr/>
            </a:pPr>
            <a:r>
              <a:rPr lang="zh-CN" altLang="en-US" b="1" dirty="0"/>
              <a:t>多个线程并发执行时，线程的相对执行顺序是不确定的；</a:t>
            </a:r>
            <a:endParaRPr lang="en-US" altLang="zh-CN" b="1" dirty="0"/>
          </a:p>
          <a:p>
            <a:pPr>
              <a:defRPr/>
            </a:pPr>
            <a:endParaRPr lang="zh-CN" altLang="en-US" b="1" dirty="0"/>
          </a:p>
          <a:p>
            <a:pPr marL="0">
              <a:defRPr/>
            </a:pPr>
            <a:r>
              <a:rPr lang="zh-CN" altLang="en-US" b="1" dirty="0"/>
              <a:t>多线程对共享数据操作时，这种线程运行顺序的不确定性将会产生执行结果的不确定性，使共享数据的一致性被破坏；</a:t>
            </a:r>
            <a:endParaRPr lang="en-US" altLang="zh-CN" b="1" dirty="0"/>
          </a:p>
          <a:p>
            <a:pPr marL="0">
              <a:defRPr/>
            </a:pPr>
            <a:endParaRPr lang="zh-CN" altLang="en-US" b="1" dirty="0"/>
          </a:p>
          <a:p>
            <a:pPr marL="0">
              <a:defRPr/>
            </a:pPr>
            <a:r>
              <a:rPr lang="zh-CN" altLang="en-US" b="1" dirty="0"/>
              <a:t>多线程同步处理的目的是为了让多个线程协调地并发工作。</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D26D03C-1782-41B2-A408-02459B0F60B2}"/>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60419" name="Text Box 3">
            <a:extLst>
              <a:ext uri="{FF2B5EF4-FFF2-40B4-BE49-F238E27FC236}">
                <a16:creationId xmlns:a16="http://schemas.microsoft.com/office/drawing/2014/main" id="{E5653D3B-FD47-4EC3-98CE-27E0BAC37B1C}"/>
              </a:ext>
            </a:extLst>
          </p:cNvPr>
          <p:cNvSpPr txBox="1">
            <a:spLocks noChangeArrowheads="1"/>
          </p:cNvSpPr>
          <p:nvPr/>
        </p:nvSpPr>
        <p:spPr bwMode="auto">
          <a:xfrm>
            <a:off x="-25400" y="579438"/>
            <a:ext cx="8469312" cy="6247864"/>
          </a:xfrm>
          <a:prstGeom prst="rect">
            <a:avLst/>
          </a:prstGeom>
          <a:noFill/>
          <a:ln>
            <a:noFill/>
          </a:ln>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defRPr/>
            </a:pPr>
            <a:r>
              <a:rPr lang="en-US" altLang="zh-CN" sz="2000" dirty="0"/>
              <a:t>public class </a:t>
            </a:r>
            <a:r>
              <a:rPr lang="en-US" altLang="zh-CN" sz="2000" dirty="0" err="1"/>
              <a:t>TestSynchronized</a:t>
            </a:r>
            <a:r>
              <a:rPr lang="en-US" altLang="zh-CN" sz="2000" dirty="0"/>
              <a:t>  </a:t>
            </a:r>
            <a:r>
              <a:rPr lang="en-US" altLang="zh-CN" sz="2000" dirty="0">
                <a:highlight>
                  <a:srgbClr val="FFFF00"/>
                </a:highlight>
              </a:rPr>
              <a:t>implements Runnable </a:t>
            </a:r>
            <a:r>
              <a:rPr lang="en-US" altLang="zh-CN" sz="2000" dirty="0"/>
              <a:t>{</a:t>
            </a:r>
          </a:p>
          <a:p>
            <a:pPr eaLnBrk="1" hangingPunct="1">
              <a:spcBef>
                <a:spcPct val="0"/>
              </a:spcBef>
              <a:defRPr/>
            </a:pPr>
            <a:r>
              <a:rPr lang="en-US" altLang="zh-CN" sz="2000" dirty="0"/>
              <a:t>	private int ticket=10; //</a:t>
            </a:r>
            <a:r>
              <a:rPr lang="zh-CN" altLang="en-US" sz="2000" dirty="0"/>
              <a:t>一共有</a:t>
            </a:r>
            <a:r>
              <a:rPr lang="en-US" altLang="zh-CN" sz="2000" dirty="0"/>
              <a:t>10</a:t>
            </a:r>
            <a:r>
              <a:rPr lang="zh-CN" altLang="en-US" sz="2000" dirty="0"/>
              <a:t>张票</a:t>
            </a:r>
          </a:p>
          <a:p>
            <a:pPr eaLnBrk="1" hangingPunct="1">
              <a:spcBef>
                <a:spcPct val="0"/>
              </a:spcBef>
              <a:defRPr/>
            </a:pPr>
            <a:r>
              <a:rPr lang="zh-CN" altLang="en-US" sz="2000" dirty="0"/>
              <a:t>	</a:t>
            </a:r>
            <a:r>
              <a:rPr lang="en-US" altLang="zh-CN" sz="2000" dirty="0"/>
              <a:t>public void run(){ </a:t>
            </a:r>
          </a:p>
          <a:p>
            <a:pPr eaLnBrk="1" hangingPunct="1">
              <a:spcBef>
                <a:spcPct val="0"/>
              </a:spcBef>
              <a:defRPr/>
            </a:pPr>
            <a:r>
              <a:rPr lang="en-US" altLang="zh-CN" sz="2000" dirty="0"/>
              <a:t>		while(true) {//</a:t>
            </a:r>
            <a:r>
              <a:rPr lang="zh-CN" altLang="en-US" sz="2000" dirty="0"/>
              <a:t>持续卖票，一直到剩余票数为</a:t>
            </a:r>
            <a:r>
              <a:rPr lang="en-US" altLang="zh-CN" sz="2000" dirty="0"/>
              <a:t>0</a:t>
            </a:r>
          </a:p>
          <a:p>
            <a:pPr eaLnBrk="1" hangingPunct="1">
              <a:spcBef>
                <a:spcPct val="0"/>
              </a:spcBef>
              <a:defRPr/>
            </a:pPr>
            <a:r>
              <a:rPr lang="en-US" altLang="zh-CN" sz="2000" dirty="0"/>
              <a:t>			if (ticket &gt; 0) { </a:t>
            </a:r>
          </a:p>
          <a:p>
            <a:pPr eaLnBrk="1" hangingPunct="1">
              <a:spcBef>
                <a:spcPct val="0"/>
              </a:spcBef>
              <a:defRPr/>
            </a:pPr>
            <a:r>
              <a:rPr lang="en-US" altLang="zh-CN" sz="2000" dirty="0"/>
              <a:t>                                                            try { </a:t>
            </a:r>
          </a:p>
          <a:p>
            <a:pPr eaLnBrk="1" hangingPunct="1">
              <a:spcBef>
                <a:spcPct val="0"/>
              </a:spcBef>
              <a:defRPr/>
            </a:pPr>
            <a:r>
              <a:rPr lang="en-US" altLang="zh-CN" sz="2000" dirty="0"/>
              <a:t>                	             //</a:t>
            </a:r>
            <a:r>
              <a:rPr lang="zh-CN" altLang="en-US" sz="2000" dirty="0"/>
              <a:t>为了演示产生的问题，线程在这里睡眠一次</a:t>
            </a:r>
          </a:p>
          <a:p>
            <a:pPr eaLnBrk="1" hangingPunct="1">
              <a:spcBef>
                <a:spcPct val="0"/>
              </a:spcBef>
              <a:defRPr/>
            </a:pPr>
            <a:r>
              <a:rPr lang="zh-CN" altLang="en-US" sz="2000" dirty="0"/>
              <a:t>                                                                     </a:t>
            </a:r>
            <a:r>
              <a:rPr lang="en-US" altLang="zh-CN" sz="2000" dirty="0" err="1"/>
              <a:t>Thread.sleep</a:t>
            </a:r>
            <a:r>
              <a:rPr lang="en-US" altLang="zh-CN" sz="2000" dirty="0"/>
              <a:t>(10); </a:t>
            </a:r>
          </a:p>
          <a:p>
            <a:pPr eaLnBrk="1" hangingPunct="1">
              <a:spcBef>
                <a:spcPct val="0"/>
              </a:spcBef>
              <a:defRPr/>
            </a:pPr>
            <a:r>
              <a:rPr lang="en-US" altLang="zh-CN" sz="2000" dirty="0"/>
              <a:t>                                                            } catch (</a:t>
            </a:r>
            <a:r>
              <a:rPr lang="en-US" altLang="zh-CN" sz="2000" dirty="0" err="1"/>
              <a:t>InterruptedException</a:t>
            </a:r>
            <a:r>
              <a:rPr lang="en-US" altLang="zh-CN" sz="2000" dirty="0"/>
              <a:t> e) { </a:t>
            </a:r>
          </a:p>
          <a:p>
            <a:pPr eaLnBrk="1" hangingPunct="1">
              <a:spcBef>
                <a:spcPct val="0"/>
              </a:spcBef>
              <a:defRPr/>
            </a:pPr>
            <a:r>
              <a:rPr lang="en-US" altLang="zh-CN" sz="2000" dirty="0"/>
              <a:t>                                                                     </a:t>
            </a:r>
            <a:r>
              <a:rPr lang="en-US" altLang="zh-CN" sz="2000" dirty="0" err="1"/>
              <a:t>e.printStackTrace</a:t>
            </a:r>
            <a:r>
              <a:rPr lang="en-US" altLang="zh-CN" sz="2000" dirty="0"/>
              <a:t>(); </a:t>
            </a:r>
          </a:p>
          <a:p>
            <a:pPr eaLnBrk="1" hangingPunct="1">
              <a:spcBef>
                <a:spcPct val="0"/>
              </a:spcBef>
              <a:defRPr/>
            </a:pPr>
            <a:r>
              <a:rPr lang="en-US" altLang="zh-CN" sz="2000" dirty="0"/>
              <a:t>                                                            } </a:t>
            </a:r>
          </a:p>
          <a:p>
            <a:pPr eaLnBrk="1" hangingPunct="1">
              <a:spcBef>
                <a:spcPct val="0"/>
              </a:spcBef>
              <a:defRPr/>
            </a:pPr>
            <a:r>
              <a:rPr lang="en-US" altLang="zh-CN" sz="2000" dirty="0"/>
              <a:t>                                                            //</a:t>
            </a:r>
            <a:r>
              <a:rPr lang="zh-CN" altLang="en-US" sz="2000" dirty="0"/>
              <a:t>睡眠结束后，继续当前的票进行销售                                                           </a:t>
            </a:r>
            <a:r>
              <a:rPr lang="en-US" altLang="zh-CN" sz="2000" dirty="0" err="1"/>
              <a:t>System.out.println</a:t>
            </a:r>
            <a:r>
              <a:rPr lang="en-US" altLang="zh-CN" sz="2000" dirty="0"/>
              <a:t>(</a:t>
            </a:r>
            <a:r>
              <a:rPr lang="en-US" altLang="zh-CN" sz="2000" dirty="0" err="1"/>
              <a:t>Thread.currentThread</a:t>
            </a:r>
            <a:r>
              <a:rPr lang="en-US" altLang="zh-CN" sz="2000" dirty="0"/>
              <a:t>().</a:t>
            </a:r>
            <a:r>
              <a:rPr lang="en-US" altLang="zh-CN" sz="2000" dirty="0" err="1"/>
              <a:t>getName</a:t>
            </a:r>
            <a:r>
              <a:rPr lang="en-US" altLang="zh-CN" sz="2000" dirty="0"/>
              <a:t>()+</a:t>
            </a:r>
          </a:p>
          <a:p>
            <a:pPr eaLnBrk="1" hangingPunct="1">
              <a:spcBef>
                <a:spcPct val="0"/>
              </a:spcBef>
              <a:defRPr/>
            </a:pPr>
            <a:r>
              <a:rPr lang="en-US" altLang="zh-CN" sz="2000" dirty="0"/>
              <a:t>                                                                                          "</a:t>
            </a:r>
            <a:r>
              <a:rPr lang="zh-CN" altLang="en-US" sz="2000" dirty="0"/>
              <a:t>卖票</a:t>
            </a:r>
            <a:r>
              <a:rPr lang="en-US" altLang="zh-CN" sz="2000" dirty="0"/>
              <a:t>--&gt;"+(</a:t>
            </a:r>
            <a:r>
              <a:rPr lang="en-US" altLang="zh-CN" sz="2000" dirty="0" err="1"/>
              <a:t>this.ticket</a:t>
            </a:r>
            <a:r>
              <a:rPr lang="en-US" altLang="zh-CN" sz="2000" dirty="0"/>
              <a:t>--));</a:t>
            </a:r>
          </a:p>
          <a:p>
            <a:pPr eaLnBrk="1" hangingPunct="1">
              <a:spcBef>
                <a:spcPct val="0"/>
              </a:spcBef>
              <a:defRPr/>
            </a:pPr>
            <a:r>
              <a:rPr lang="en-US" altLang="zh-CN" sz="2000" dirty="0"/>
              <a:t>                                                     } else { </a:t>
            </a:r>
          </a:p>
          <a:p>
            <a:pPr eaLnBrk="1" hangingPunct="1">
              <a:spcBef>
                <a:spcPct val="0"/>
              </a:spcBef>
              <a:defRPr/>
            </a:pPr>
            <a:r>
              <a:rPr lang="en-US" altLang="zh-CN" sz="2000" dirty="0"/>
              <a:t>                                                            break; </a:t>
            </a:r>
          </a:p>
          <a:p>
            <a:pPr eaLnBrk="1" hangingPunct="1">
              <a:spcBef>
                <a:spcPct val="0"/>
              </a:spcBef>
              <a:defRPr/>
            </a:pPr>
            <a:r>
              <a:rPr lang="en-US" altLang="zh-CN" sz="2000" dirty="0"/>
              <a:t>                                                     } </a:t>
            </a:r>
          </a:p>
          <a:p>
            <a:pPr eaLnBrk="1" hangingPunct="1">
              <a:spcBef>
                <a:spcPct val="0"/>
              </a:spcBef>
              <a:defRPr/>
            </a:pPr>
            <a:r>
              <a:rPr lang="en-US" altLang="zh-CN" sz="2000" dirty="0"/>
              <a:t>		}</a:t>
            </a:r>
          </a:p>
          <a:p>
            <a:pPr eaLnBrk="1" hangingPunct="1">
              <a:spcBef>
                <a:spcPct val="0"/>
              </a:spcBef>
              <a:defRPr/>
            </a:pPr>
            <a:r>
              <a:rPr lang="en-US" altLang="zh-CN" sz="2000" dirty="0"/>
              <a:t>	}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F625E15-31B4-484C-B942-961368414CC4}"/>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62467" name="Text Box 3">
            <a:extLst>
              <a:ext uri="{FF2B5EF4-FFF2-40B4-BE49-F238E27FC236}">
                <a16:creationId xmlns:a16="http://schemas.microsoft.com/office/drawing/2014/main" id="{B005CF7B-B56E-42E8-9E5F-E4F6E122B802}"/>
              </a:ext>
            </a:extLst>
          </p:cNvPr>
          <p:cNvSpPr txBox="1">
            <a:spLocks noChangeArrowheads="1"/>
          </p:cNvSpPr>
          <p:nvPr/>
        </p:nvSpPr>
        <p:spPr bwMode="auto">
          <a:xfrm>
            <a:off x="-701675" y="787400"/>
            <a:ext cx="84693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1600"/>
              <a:t>	</a:t>
            </a:r>
            <a:r>
              <a:rPr lang="en-US" altLang="zh-CN" sz="2000"/>
              <a:t>//</a:t>
            </a:r>
            <a:r>
              <a:rPr lang="zh-CN" altLang="en-US" sz="2000"/>
              <a:t>建立三个售票窗口的线程类来模拟窗口售票</a:t>
            </a:r>
          </a:p>
          <a:p>
            <a:pPr eaLnBrk="1" hangingPunct="1">
              <a:spcBef>
                <a:spcPct val="0"/>
              </a:spcBef>
            </a:pPr>
            <a:r>
              <a:rPr lang="zh-CN" altLang="en-US" sz="2000"/>
              <a:t>	</a:t>
            </a:r>
            <a:r>
              <a:rPr lang="en-US" altLang="zh-CN" sz="2000"/>
              <a:t>static public void main(String args[]) { </a:t>
            </a:r>
          </a:p>
          <a:p>
            <a:pPr eaLnBrk="1" hangingPunct="1">
              <a:spcBef>
                <a:spcPct val="0"/>
              </a:spcBef>
            </a:pPr>
            <a:r>
              <a:rPr lang="en-US" altLang="zh-CN" sz="2000"/>
              <a:t>		TestSynchronized ru = new TestSynchronized();//</a:t>
            </a:r>
            <a:r>
              <a:rPr lang="zh-CN" altLang="en-US" sz="2000"/>
              <a:t>创建线程类</a:t>
            </a:r>
          </a:p>
          <a:p>
            <a:pPr eaLnBrk="1" hangingPunct="1">
              <a:spcBef>
                <a:spcPct val="0"/>
              </a:spcBef>
            </a:pPr>
            <a:r>
              <a:rPr lang="zh-CN" altLang="en-US" sz="2000"/>
              <a:t>                             </a:t>
            </a:r>
            <a:r>
              <a:rPr lang="en-US" altLang="zh-CN" sz="2000" b="1">
                <a:solidFill>
                  <a:srgbClr val="FF0000"/>
                </a:solidFill>
              </a:rPr>
              <a:t>Thread t = new Thread</a:t>
            </a:r>
            <a:r>
              <a:rPr lang="en-US" altLang="zh-CN" sz="2000" b="1">
                <a:solidFill>
                  <a:srgbClr val="7030A0"/>
                </a:solidFill>
              </a:rPr>
              <a:t>(</a:t>
            </a:r>
            <a:r>
              <a:rPr lang="en-US" altLang="zh-CN" sz="2000" b="1">
                <a:solidFill>
                  <a:schemeClr val="accent2"/>
                </a:solidFill>
              </a:rPr>
              <a:t>ru</a:t>
            </a:r>
            <a:r>
              <a:rPr lang="en-US" altLang="zh-CN" sz="2000" b="1">
                <a:solidFill>
                  <a:srgbClr val="FF0000"/>
                </a:solidFill>
              </a:rPr>
              <a:t>); </a:t>
            </a:r>
            <a:r>
              <a:rPr lang="en-US" altLang="zh-CN" sz="2000"/>
              <a:t>//</a:t>
            </a:r>
            <a:r>
              <a:rPr lang="zh-CN" altLang="en-US" sz="2000"/>
              <a:t>创建线程</a:t>
            </a:r>
          </a:p>
          <a:p>
            <a:pPr eaLnBrk="1" hangingPunct="1">
              <a:spcBef>
                <a:spcPct val="0"/>
              </a:spcBef>
            </a:pPr>
            <a:r>
              <a:rPr lang="zh-CN" altLang="en-US" sz="2000"/>
              <a:t>                              </a:t>
            </a:r>
            <a:r>
              <a:rPr lang="en-US" altLang="zh-CN" sz="2000"/>
              <a:t>t.setName("</a:t>
            </a:r>
            <a:r>
              <a:rPr lang="zh-CN" altLang="en-US" sz="2000"/>
              <a:t>窗口</a:t>
            </a:r>
            <a:r>
              <a:rPr lang="en-US" altLang="zh-CN" sz="2000"/>
              <a:t>1");//</a:t>
            </a:r>
            <a:r>
              <a:rPr lang="zh-CN" altLang="en-US" sz="2000"/>
              <a:t>线程命名</a:t>
            </a:r>
          </a:p>
          <a:p>
            <a:pPr lvl="3" eaLnBrk="1" hangingPunct="1">
              <a:spcBef>
                <a:spcPct val="0"/>
              </a:spcBef>
              <a:buFontTx/>
              <a:buNone/>
            </a:pPr>
            <a:r>
              <a:rPr lang="zh-CN" altLang="en-US" sz="2000"/>
              <a:t>         </a:t>
            </a:r>
            <a:r>
              <a:rPr lang="en-US" altLang="zh-CN" sz="2000"/>
              <a:t>Thread t1 = new Thread(ru);</a:t>
            </a:r>
          </a:p>
          <a:p>
            <a:pPr lvl="3" eaLnBrk="1" hangingPunct="1">
              <a:spcBef>
                <a:spcPct val="0"/>
              </a:spcBef>
              <a:buFontTx/>
              <a:buNone/>
            </a:pPr>
            <a:r>
              <a:rPr lang="en-US" altLang="zh-CN" sz="2000"/>
              <a:t>         t1.setName("</a:t>
            </a:r>
            <a:r>
              <a:rPr lang="zh-CN" altLang="en-US" sz="2000"/>
              <a:t>窗口</a:t>
            </a:r>
            <a:r>
              <a:rPr lang="en-US" altLang="zh-CN" sz="2000"/>
              <a:t>2");</a:t>
            </a:r>
          </a:p>
          <a:p>
            <a:pPr lvl="3" eaLnBrk="1" hangingPunct="1">
              <a:spcBef>
                <a:spcPct val="0"/>
              </a:spcBef>
              <a:buFontTx/>
              <a:buNone/>
            </a:pPr>
            <a:r>
              <a:rPr lang="en-US" altLang="zh-CN" sz="2000"/>
              <a:t>         Thread t2 = new Thread(ru); </a:t>
            </a:r>
          </a:p>
          <a:p>
            <a:pPr lvl="3" eaLnBrk="1" hangingPunct="1">
              <a:spcBef>
                <a:spcPct val="0"/>
              </a:spcBef>
              <a:buFontTx/>
              <a:buNone/>
            </a:pPr>
            <a:r>
              <a:rPr lang="en-US" altLang="zh-CN" sz="2000"/>
              <a:t>         t2.setName("</a:t>
            </a:r>
            <a:r>
              <a:rPr lang="zh-CN" altLang="en-US" sz="2000"/>
              <a:t>窗口</a:t>
            </a:r>
            <a:r>
              <a:rPr lang="en-US" altLang="zh-CN" sz="2000"/>
              <a:t>3");</a:t>
            </a:r>
          </a:p>
          <a:p>
            <a:pPr lvl="3" eaLnBrk="1" hangingPunct="1">
              <a:spcBef>
                <a:spcPct val="0"/>
              </a:spcBef>
              <a:buFontTx/>
              <a:buNone/>
            </a:pPr>
            <a:r>
              <a:rPr lang="en-US" altLang="zh-CN" sz="2000"/>
              <a:t>         t.start(); </a:t>
            </a:r>
          </a:p>
          <a:p>
            <a:pPr lvl="3" eaLnBrk="1" hangingPunct="1">
              <a:spcBef>
                <a:spcPct val="0"/>
              </a:spcBef>
              <a:buFontTx/>
              <a:buNone/>
            </a:pPr>
            <a:r>
              <a:rPr lang="en-US" altLang="zh-CN" sz="2000"/>
              <a:t>         t1.start(); </a:t>
            </a:r>
          </a:p>
          <a:p>
            <a:pPr lvl="3" eaLnBrk="1" hangingPunct="1">
              <a:spcBef>
                <a:spcPct val="0"/>
              </a:spcBef>
              <a:buFontTx/>
              <a:buNone/>
            </a:pPr>
            <a:r>
              <a:rPr lang="en-US" altLang="zh-CN" sz="2000"/>
              <a:t>         t2.start(); </a:t>
            </a:r>
          </a:p>
          <a:p>
            <a:pPr eaLnBrk="1" hangingPunct="1">
              <a:spcBef>
                <a:spcPct val="0"/>
              </a:spcBef>
            </a:pPr>
            <a:r>
              <a:rPr lang="en-US" altLang="zh-CN" sz="2000"/>
              <a:t>	} </a:t>
            </a:r>
          </a:p>
          <a:p>
            <a:pPr eaLnBrk="1" hangingPunct="1">
              <a:spcBef>
                <a:spcPct val="0"/>
              </a:spcBef>
            </a:pPr>
            <a:r>
              <a:rPr lang="en-US" altLang="zh-CN" sz="2000"/>
              <a:t>          } </a:t>
            </a:r>
            <a:endParaRPr lang="zh-CN" altLang="en-US" sz="2000"/>
          </a:p>
        </p:txBody>
      </p:sp>
      <p:pic>
        <p:nvPicPr>
          <p:cNvPr id="197637" name="Picture 5">
            <a:extLst>
              <a:ext uri="{FF2B5EF4-FFF2-40B4-BE49-F238E27FC236}">
                <a16:creationId xmlns:a16="http://schemas.microsoft.com/office/drawing/2014/main" id="{B7A01099-C2BD-4D64-9DE9-C2CFAFD04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3017838"/>
            <a:ext cx="5086350" cy="32289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8">
            <a:extLst>
              <a:ext uri="{FF2B5EF4-FFF2-40B4-BE49-F238E27FC236}">
                <a16:creationId xmlns:a16="http://schemas.microsoft.com/office/drawing/2014/main" id="{722E8163-A67D-4EB5-BB2D-5C8F5EAF6B5B}"/>
              </a:ext>
            </a:extLst>
          </p:cNvPr>
          <p:cNvSpPr>
            <a:spLocks noChangeArrowheads="1"/>
          </p:cNvSpPr>
          <p:nvPr/>
        </p:nvSpPr>
        <p:spPr bwMode="auto">
          <a:xfrm>
            <a:off x="3741738" y="5426075"/>
            <a:ext cx="1587500" cy="746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97641" name="AutoShape 9">
            <a:extLst>
              <a:ext uri="{FF2B5EF4-FFF2-40B4-BE49-F238E27FC236}">
                <a16:creationId xmlns:a16="http://schemas.microsoft.com/office/drawing/2014/main" id="{1F5B2039-7849-451B-A0E9-8F6434952657}"/>
              </a:ext>
            </a:extLst>
          </p:cNvPr>
          <p:cNvSpPr>
            <a:spLocks noChangeArrowheads="1"/>
          </p:cNvSpPr>
          <p:nvPr/>
        </p:nvSpPr>
        <p:spPr bwMode="auto">
          <a:xfrm>
            <a:off x="5389563" y="3836988"/>
            <a:ext cx="1951037" cy="1408112"/>
          </a:xfrm>
          <a:prstGeom prst="wedgeRectCallout">
            <a:avLst>
              <a:gd name="adj1" fmla="val -39505"/>
              <a:gd name="adj2" fmla="val 83708"/>
            </a:avLst>
          </a:prstGeom>
          <a:solidFill>
            <a:srgbClr val="FFCC00"/>
          </a:solidFill>
          <a:ln w="9525">
            <a:solidFill>
              <a:schemeClr val="tx1"/>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zh-CN" altLang="en-US" sz="1800"/>
              <a:t>错误：</a:t>
            </a:r>
          </a:p>
          <a:p>
            <a:pPr eaLnBrk="1" hangingPunct="1">
              <a:spcBef>
                <a:spcPct val="0"/>
              </a:spcBef>
            </a:pPr>
            <a:r>
              <a:rPr lang="zh-CN" altLang="en-US" sz="1800"/>
              <a:t>同时卖编号</a:t>
            </a:r>
            <a:r>
              <a:rPr lang="en-US" altLang="zh-CN" sz="1800"/>
              <a:t>1</a:t>
            </a:r>
            <a:r>
              <a:rPr lang="zh-CN" altLang="en-US" sz="1800"/>
              <a:t>的票，卖出编号</a:t>
            </a:r>
            <a:r>
              <a:rPr lang="en-US" altLang="zh-CN" sz="1800"/>
              <a:t>0</a:t>
            </a:r>
            <a:r>
              <a:rPr lang="zh-CN" altLang="en-US" sz="1800"/>
              <a:t>的票</a:t>
            </a:r>
          </a:p>
          <a:p>
            <a:pPr eaLnBrk="1" hangingPunct="1">
              <a:spcBef>
                <a:spcPct val="0"/>
              </a:spcBef>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992121C-3DE3-45C2-BA6D-43B95758B055}"/>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63491" name="Text Box 3">
            <a:extLst>
              <a:ext uri="{FF2B5EF4-FFF2-40B4-BE49-F238E27FC236}">
                <a16:creationId xmlns:a16="http://schemas.microsoft.com/office/drawing/2014/main" id="{9E9EB74A-5D18-4E92-9DC8-A073150DF3C1}"/>
              </a:ext>
            </a:extLst>
          </p:cNvPr>
          <p:cNvSpPr txBox="1">
            <a:spLocks noChangeArrowheads="1"/>
          </p:cNvSpPr>
          <p:nvPr/>
        </p:nvSpPr>
        <p:spPr bwMode="auto">
          <a:xfrm>
            <a:off x="349250" y="962025"/>
            <a:ext cx="8469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b="1"/>
              <a:t>10.3.1 </a:t>
            </a:r>
            <a:r>
              <a:rPr lang="zh-CN" altLang="en-US" b="1"/>
              <a:t>多线程同步</a:t>
            </a:r>
          </a:p>
          <a:p>
            <a:pPr eaLnBrk="1" hangingPunct="1">
              <a:spcBef>
                <a:spcPct val="0"/>
              </a:spcBef>
            </a:pPr>
            <a:endParaRPr lang="zh-CN" altLang="en-US" b="1"/>
          </a:p>
        </p:txBody>
      </p:sp>
      <p:sp>
        <p:nvSpPr>
          <p:cNvPr id="63492" name="Rectangle 4">
            <a:extLst>
              <a:ext uri="{FF2B5EF4-FFF2-40B4-BE49-F238E27FC236}">
                <a16:creationId xmlns:a16="http://schemas.microsoft.com/office/drawing/2014/main" id="{32ECA518-91D5-43EA-BFBD-64574EB8BF67}"/>
              </a:ext>
            </a:extLst>
          </p:cNvPr>
          <p:cNvSpPr>
            <a:spLocks noGrp="1" noChangeArrowheads="1"/>
          </p:cNvSpPr>
          <p:nvPr>
            <p:ph type="body" idx="1"/>
          </p:nvPr>
        </p:nvSpPr>
        <p:spPr>
          <a:xfrm>
            <a:off x="-14288" y="1489075"/>
            <a:ext cx="8809038" cy="4737100"/>
          </a:xfrm>
        </p:spPr>
        <p:txBody>
          <a:bodyPr/>
          <a:lstStyle/>
          <a:p>
            <a:pPr>
              <a:buClr>
                <a:srgbClr val="00FF00"/>
              </a:buClr>
              <a:buFont typeface="Wingdings" panose="05000000000000000000" pitchFamily="2" charset="2"/>
              <a:buChar char="v"/>
            </a:pPr>
            <a:r>
              <a:rPr lang="zh-CN" altLang="en-US"/>
              <a:t>为了确保在任何时刻一个共享对象只被一个线程使用，必须使用“同步（</a:t>
            </a:r>
            <a:r>
              <a:rPr lang="en-US" altLang="zh-CN">
                <a:solidFill>
                  <a:srgbClr val="FF0000"/>
                </a:solidFill>
              </a:rPr>
              <a:t>synchronized</a:t>
            </a:r>
            <a:r>
              <a:rPr lang="zh-CN" altLang="en-US"/>
              <a:t>）”</a:t>
            </a:r>
          </a:p>
          <a:p>
            <a:pPr>
              <a:buClr>
                <a:srgbClr val="00FF00"/>
              </a:buClr>
              <a:buFont typeface="Wingdings" panose="05000000000000000000" pitchFamily="2" charset="2"/>
              <a:buChar char="v"/>
            </a:pPr>
            <a:r>
              <a:rPr lang="zh-CN" altLang="en-US"/>
              <a:t>有三种方式实现同步：</a:t>
            </a:r>
          </a:p>
          <a:p>
            <a:pPr lvl="1">
              <a:buClr>
                <a:srgbClr val="00FF00"/>
              </a:buClr>
              <a:buFont typeface="Wingdings" panose="05000000000000000000" pitchFamily="2" charset="2"/>
              <a:buNone/>
            </a:pPr>
            <a:r>
              <a:rPr lang="en-US" altLang="zh-CN">
                <a:solidFill>
                  <a:srgbClr val="FF0000"/>
                </a:solidFill>
                <a:ea typeface="楷体_GB2312"/>
              </a:rPr>
              <a:t>1. synchronized void methodA() {  }</a:t>
            </a:r>
            <a:r>
              <a:rPr lang="zh-CN" altLang="en-US">
                <a:ea typeface="楷体_GB2312"/>
              </a:rPr>
              <a:t> </a:t>
            </a:r>
            <a:r>
              <a:rPr lang="en-US" altLang="zh-CN">
                <a:ea typeface="楷体_GB2312"/>
              </a:rPr>
              <a:t>//</a:t>
            </a:r>
            <a:r>
              <a:rPr lang="zh-CN" altLang="en-US">
                <a:ea typeface="楷体_GB2312"/>
              </a:rPr>
              <a:t>使用同步块</a:t>
            </a:r>
          </a:p>
          <a:p>
            <a:pPr lvl="1">
              <a:buClr>
                <a:srgbClr val="00FF00"/>
              </a:buClr>
              <a:buFont typeface="Wingdings" panose="05000000000000000000" pitchFamily="2" charset="2"/>
              <a:buNone/>
            </a:pPr>
            <a:r>
              <a:rPr lang="en-US" altLang="zh-CN">
                <a:solidFill>
                  <a:srgbClr val="FF0000"/>
                </a:solidFill>
                <a:ea typeface="楷体_GB2312"/>
              </a:rPr>
              <a:t>2. synchronized(obj){</a:t>
            </a:r>
            <a:r>
              <a:rPr lang="en-US" altLang="zh-CN">
                <a:ea typeface="楷体_GB2312"/>
              </a:rPr>
              <a:t> //obj</a:t>
            </a:r>
            <a:r>
              <a:rPr lang="zh-CN" altLang="en-US">
                <a:ea typeface="楷体_GB2312"/>
              </a:rPr>
              <a:t>是被锁定的对象</a:t>
            </a:r>
          </a:p>
          <a:p>
            <a:pPr lvl="1">
              <a:buClr>
                <a:srgbClr val="00FF00"/>
              </a:buClr>
              <a:buFont typeface="Wingdings" panose="05000000000000000000" pitchFamily="2" charset="2"/>
              <a:buNone/>
            </a:pPr>
            <a:r>
              <a:rPr lang="zh-CN" altLang="en-US">
                <a:ea typeface="楷体_GB2312"/>
              </a:rPr>
              <a:t>		</a:t>
            </a:r>
            <a:r>
              <a:rPr lang="en-US" altLang="zh-CN">
                <a:ea typeface="楷体_GB2312"/>
              </a:rPr>
              <a:t>//</a:t>
            </a:r>
            <a:r>
              <a:rPr lang="zh-CN" altLang="en-US">
                <a:ea typeface="楷体_GB2312"/>
              </a:rPr>
              <a:t>要同步的语句</a:t>
            </a:r>
          </a:p>
          <a:p>
            <a:pPr lvl="1">
              <a:buClr>
                <a:srgbClr val="00FF00"/>
              </a:buClr>
              <a:buFont typeface="Wingdings" panose="05000000000000000000" pitchFamily="2" charset="2"/>
              <a:buNone/>
            </a:pPr>
            <a:r>
              <a:rPr lang="en-US" altLang="zh-CN">
                <a:solidFill>
                  <a:srgbClr val="FF0000"/>
                </a:solidFill>
                <a:ea typeface="楷体_GB2312"/>
              </a:rPr>
              <a:t>     }</a:t>
            </a:r>
          </a:p>
          <a:p>
            <a:pPr lvl="1">
              <a:buClr>
                <a:srgbClr val="00FF00"/>
              </a:buClr>
              <a:buFont typeface="Wingdings" panose="05000000000000000000" pitchFamily="2" charset="2"/>
              <a:buNone/>
            </a:pPr>
            <a:r>
              <a:rPr lang="en-US" altLang="zh-CN">
                <a:solidFill>
                  <a:srgbClr val="FF0000"/>
                </a:solidFill>
                <a:ea typeface="楷体_GB2312"/>
              </a:rPr>
              <a:t>3. </a:t>
            </a:r>
            <a:r>
              <a:rPr lang="zh-CN" altLang="en-US">
                <a:solidFill>
                  <a:srgbClr val="FF0000"/>
                </a:solidFill>
                <a:ea typeface="楷体_GB2312"/>
              </a:rPr>
              <a:t>方法</a:t>
            </a:r>
            <a:r>
              <a:rPr lang="en-US" altLang="zh-CN">
                <a:solidFill>
                  <a:srgbClr val="FF0000"/>
                </a:solidFill>
                <a:ea typeface="楷体_GB2312"/>
              </a:rPr>
              <a:t>wait( )/notify( )/notifyAll(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BDF829E6-147C-48F7-8687-0CD9A35B1ECE}"/>
              </a:ext>
            </a:extLst>
          </p:cNvPr>
          <p:cNvSpPr>
            <a:spLocks noGrp="1" noChangeArrowheads="1"/>
          </p:cNvSpPr>
          <p:nvPr>
            <p:ph type="title"/>
          </p:nvPr>
        </p:nvSpPr>
        <p:spPr/>
        <p:txBody>
          <a:bodyPr/>
          <a:lstStyle/>
          <a:p>
            <a:pPr>
              <a:defRPr/>
            </a:pPr>
            <a:r>
              <a:rPr lang="zh-CN" altLang="en-US" b="1"/>
              <a:t>对象锁的概念</a:t>
            </a:r>
          </a:p>
        </p:txBody>
      </p:sp>
      <p:sp>
        <p:nvSpPr>
          <p:cNvPr id="64515" name="Rectangle 3">
            <a:extLst>
              <a:ext uri="{FF2B5EF4-FFF2-40B4-BE49-F238E27FC236}">
                <a16:creationId xmlns:a16="http://schemas.microsoft.com/office/drawing/2014/main" id="{2CE39997-86CF-4EA3-B149-9A37103CEE41}"/>
              </a:ext>
            </a:extLst>
          </p:cNvPr>
          <p:cNvSpPr>
            <a:spLocks noGrp="1" noChangeArrowheads="1"/>
          </p:cNvSpPr>
          <p:nvPr>
            <p:ph type="body" idx="1"/>
          </p:nvPr>
        </p:nvSpPr>
        <p:spPr>
          <a:xfrm>
            <a:off x="0" y="908050"/>
            <a:ext cx="9144000" cy="4114800"/>
          </a:xfrm>
        </p:spPr>
        <p:txBody>
          <a:bodyPr/>
          <a:lstStyle/>
          <a:p>
            <a:pPr marL="0"/>
            <a:r>
              <a:rPr lang="zh-CN" altLang="en-US" sz="2600" b="1"/>
              <a:t>一个程序的各个并发线程中对同一个对象进行访问的代码段，成为临界区。</a:t>
            </a:r>
          </a:p>
          <a:p>
            <a:pPr marL="0"/>
            <a:r>
              <a:rPr lang="zh-CN" altLang="en-US" sz="2600" b="1"/>
              <a:t>在</a:t>
            </a:r>
            <a:r>
              <a:rPr lang="en-US" altLang="zh-CN" sz="2600" b="1"/>
              <a:t>java</a:t>
            </a:r>
            <a:r>
              <a:rPr lang="zh-CN" altLang="en-US" sz="2600" b="1"/>
              <a:t>语言中，临界区可以是一个语句块或一个方法，并且用</a:t>
            </a:r>
            <a:r>
              <a:rPr lang="en-US" altLang="zh-CN" sz="2600" b="1"/>
              <a:t>synchronized</a:t>
            </a:r>
            <a:r>
              <a:rPr lang="zh-CN" altLang="en-US" sz="2600" b="1"/>
              <a:t>关键字标识。</a:t>
            </a:r>
            <a:endParaRPr lang="en-US" altLang="zh-CN" sz="2600" b="1"/>
          </a:p>
          <a:p>
            <a:pPr marL="0"/>
            <a:endParaRPr lang="zh-CN" altLang="en-US" sz="2600" b="1"/>
          </a:p>
          <a:p>
            <a:pPr marL="0"/>
            <a:r>
              <a:rPr lang="zh-CN" altLang="en-US" sz="2600" b="1"/>
              <a:t>临界区的控制是通过对象锁进行的。</a:t>
            </a:r>
            <a:r>
              <a:rPr lang="en-US" altLang="zh-CN" sz="2600" b="1"/>
              <a:t>Java</a:t>
            </a:r>
            <a:r>
              <a:rPr lang="zh-CN" altLang="en-US" sz="2600" b="1"/>
              <a:t>平台将每个由</a:t>
            </a:r>
            <a:r>
              <a:rPr lang="en-US" altLang="zh-CN" sz="2600" b="1"/>
              <a:t>synchronized(someObject){ }</a:t>
            </a:r>
            <a:r>
              <a:rPr lang="zh-CN" altLang="en-US" sz="2600" b="1"/>
              <a:t>语句指定的对象</a:t>
            </a:r>
            <a:r>
              <a:rPr lang="en-US" altLang="zh-CN" sz="2600" b="1"/>
              <a:t>someObject</a:t>
            </a:r>
            <a:r>
              <a:rPr lang="zh-CN" altLang="en-US" sz="2600" b="1"/>
              <a:t>设置一个锁，称为</a:t>
            </a:r>
            <a:r>
              <a:rPr lang="zh-CN" altLang="en-US" sz="2600" b="1">
                <a:solidFill>
                  <a:srgbClr val="0000CC"/>
                </a:solidFill>
              </a:rPr>
              <a:t>对象锁</a:t>
            </a:r>
            <a:r>
              <a:rPr lang="zh-CN" altLang="en-US" sz="2600" b="1"/>
              <a:t>。</a:t>
            </a:r>
          </a:p>
          <a:p>
            <a:pPr marL="0"/>
            <a:r>
              <a:rPr lang="zh-CN" altLang="en-US" sz="2600" b="1"/>
              <a:t>对象锁是一种独占的排它锁，即一个线程获取对象的锁后，便拥有该对象的操作权，其它任何线程不能对该对象进行任何操作。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4BB48C9-42AC-4732-8858-CC5DC334F566}"/>
              </a:ext>
            </a:extLst>
          </p:cNvPr>
          <p:cNvSpPr>
            <a:spLocks noGrp="1" noChangeArrowheads="1"/>
          </p:cNvSpPr>
          <p:nvPr>
            <p:ph type="title"/>
          </p:nvPr>
        </p:nvSpPr>
        <p:spPr>
          <a:xfrm>
            <a:off x="468313" y="188913"/>
            <a:ext cx="8064500" cy="457200"/>
          </a:xfrm>
          <a:noFill/>
          <a:extLst>
            <a:ext uri="{909E8E84-426E-40DD-AFC4-6F175D3DCCD1}">
              <a14:hiddenFill xmlns:a14="http://schemas.microsoft.com/office/drawing/2010/main">
                <a:solidFill>
                  <a:srgbClr val="FFFFFF"/>
                </a:solidFill>
              </a14:hiddenFill>
            </a:ext>
          </a:extLst>
        </p:spPr>
        <p:txBody>
          <a:bodyPr/>
          <a:lstStyle/>
          <a:p>
            <a:r>
              <a:rPr lang="en-US" altLang="zh-CN">
                <a:effectLst/>
              </a:rPr>
              <a:t>10.1</a:t>
            </a:r>
            <a:r>
              <a:rPr lang="zh-CN" altLang="en-US">
                <a:effectLst/>
              </a:rPr>
              <a:t>、线程简介</a:t>
            </a:r>
          </a:p>
        </p:txBody>
      </p:sp>
      <p:sp>
        <p:nvSpPr>
          <p:cNvPr id="10243" name="Rectangle 3">
            <a:extLst>
              <a:ext uri="{FF2B5EF4-FFF2-40B4-BE49-F238E27FC236}">
                <a16:creationId xmlns:a16="http://schemas.microsoft.com/office/drawing/2014/main" id="{E6C2E743-ADD9-4F01-B25F-39F2FEB298BE}"/>
              </a:ext>
            </a:extLst>
          </p:cNvPr>
          <p:cNvSpPr>
            <a:spLocks noGrp="1" noChangeArrowheads="1"/>
          </p:cNvSpPr>
          <p:nvPr>
            <p:ph type="body" idx="1"/>
          </p:nvPr>
        </p:nvSpPr>
        <p:spPr>
          <a:xfrm>
            <a:off x="301625" y="1614488"/>
            <a:ext cx="8613775" cy="3781425"/>
          </a:xfrm>
        </p:spPr>
        <p:txBody>
          <a:bodyPr/>
          <a:lstStyle/>
          <a:p>
            <a:pPr marL="446088" indent="-446088">
              <a:buClr>
                <a:srgbClr val="00FF00"/>
              </a:buClr>
              <a:buFont typeface="Wingdings" panose="05000000000000000000" pitchFamily="2" charset="2"/>
              <a:buChar char="v"/>
            </a:pPr>
            <a:r>
              <a:rPr lang="zh-CN" altLang="en-US"/>
              <a:t>一个线程从被创建到停止执行要经历一个完整的生命周期。在这个生命周期中线程处于不同的状态。线程的状态用来表明线程的活动情况及线程在当前状态中能够完成的功能。线程的生命周期有</a:t>
            </a:r>
            <a:r>
              <a:rPr lang="zh-CN" altLang="en-US">
                <a:solidFill>
                  <a:srgbClr val="FF0000"/>
                </a:solidFill>
              </a:rPr>
              <a:t>五种状态</a:t>
            </a:r>
            <a:r>
              <a:rPr lang="zh-CN" altLang="en-US"/>
              <a:t>。</a:t>
            </a:r>
          </a:p>
          <a:p>
            <a:pPr marL="446088" indent="-446088">
              <a:buClr>
                <a:srgbClr val="00FF00"/>
              </a:buClr>
              <a:buFont typeface="Wingdings" panose="05000000000000000000" pitchFamily="2" charset="2"/>
              <a:buChar char="v"/>
            </a:pPr>
            <a:r>
              <a:rPr lang="zh-CN" altLang="en-US"/>
              <a:t>新建状态就是一个线程对象刚被</a:t>
            </a:r>
            <a:r>
              <a:rPr lang="en-US" altLang="zh-CN"/>
              <a:t>new</a:t>
            </a:r>
            <a:r>
              <a:rPr lang="zh-CN" altLang="en-US"/>
              <a:t>运算符生成的状态。如执行下列语句时，线程就处于创建状态：</a:t>
            </a:r>
          </a:p>
          <a:p>
            <a:pPr marL="446088" indent="-446088">
              <a:buClr>
                <a:srgbClr val="00FF00"/>
              </a:buClr>
              <a:buFont typeface="Wingdings" panose="05000000000000000000" pitchFamily="2" charset="2"/>
              <a:buNone/>
            </a:pPr>
            <a:r>
              <a:rPr lang="zh-CN" altLang="en-US"/>
              <a:t>      </a:t>
            </a:r>
            <a:r>
              <a:rPr lang="en-US" altLang="zh-CN"/>
              <a:t>Thread myThread = new MyThreadClass( );</a:t>
            </a:r>
          </a:p>
          <a:p>
            <a:pPr marL="446088" indent="-446088">
              <a:buClr>
                <a:srgbClr val="00FF00"/>
              </a:buClr>
              <a:buFont typeface="Wingdings" panose="05000000000000000000" pitchFamily="2" charset="2"/>
              <a:buChar char="v"/>
            </a:pPr>
            <a:r>
              <a:rPr lang="zh-CN" altLang="en-US"/>
              <a:t>当一个线程处于新建状态时，它仅仅是一个空的线程对象，系统不为它分配资源。　</a:t>
            </a:r>
          </a:p>
        </p:txBody>
      </p:sp>
      <p:sp>
        <p:nvSpPr>
          <p:cNvPr id="10244" name="Text Box 4">
            <a:extLst>
              <a:ext uri="{FF2B5EF4-FFF2-40B4-BE49-F238E27FC236}">
                <a16:creationId xmlns:a16="http://schemas.microsoft.com/office/drawing/2014/main" id="{7AFD616C-AA22-4506-9FD9-9A27F645E3B3}"/>
              </a:ext>
            </a:extLst>
          </p:cNvPr>
          <p:cNvSpPr txBox="1">
            <a:spLocks noChangeArrowheads="1"/>
          </p:cNvSpPr>
          <p:nvPr/>
        </p:nvSpPr>
        <p:spPr bwMode="auto">
          <a:xfrm>
            <a:off x="496888" y="996950"/>
            <a:ext cx="671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r>
              <a:rPr lang="zh-CN" altLang="en-US">
                <a:solidFill>
                  <a:srgbClr val="FF0000"/>
                </a:solidFill>
              </a:rPr>
              <a:t>（</a:t>
            </a:r>
            <a:r>
              <a:rPr lang="en-US" altLang="zh-CN">
                <a:solidFill>
                  <a:srgbClr val="FF0000"/>
                </a:solidFill>
              </a:rPr>
              <a:t>1</a:t>
            </a:r>
            <a:r>
              <a:rPr lang="zh-CN" altLang="en-US">
                <a:solidFill>
                  <a:srgbClr val="FF0000"/>
                </a:solidFill>
              </a:rPr>
              <a:t>）新建状态</a:t>
            </a:r>
            <a:r>
              <a:rPr lang="en-US" altLang="zh-CN">
                <a:solidFill>
                  <a:srgbClr val="FF0000"/>
                </a:solidFill>
              </a:rPr>
              <a:t>(new Thread)</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915A5B8C-9566-493C-99D9-F1A2CE4B4E66}"/>
              </a:ext>
            </a:extLst>
          </p:cNvPr>
          <p:cNvSpPr>
            <a:spLocks noGrp="1" noChangeArrowheads="1"/>
          </p:cNvSpPr>
          <p:nvPr>
            <p:ph type="title"/>
          </p:nvPr>
        </p:nvSpPr>
        <p:spPr/>
        <p:txBody>
          <a:bodyPr/>
          <a:lstStyle/>
          <a:p>
            <a:pPr>
              <a:defRPr/>
            </a:pPr>
            <a:r>
              <a:rPr lang="zh-CN" altLang="en-US"/>
              <a:t>多线程同步的基本原理</a:t>
            </a:r>
          </a:p>
        </p:txBody>
      </p:sp>
      <p:sp>
        <p:nvSpPr>
          <p:cNvPr id="65539" name="Rectangle 3">
            <a:extLst>
              <a:ext uri="{FF2B5EF4-FFF2-40B4-BE49-F238E27FC236}">
                <a16:creationId xmlns:a16="http://schemas.microsoft.com/office/drawing/2014/main" id="{9C1D0E2B-5553-4082-8E7F-2031C68EFF56}"/>
              </a:ext>
            </a:extLst>
          </p:cNvPr>
          <p:cNvSpPr>
            <a:spLocks noGrp="1" noChangeArrowheads="1"/>
          </p:cNvSpPr>
          <p:nvPr>
            <p:ph type="body" idx="1"/>
          </p:nvPr>
        </p:nvSpPr>
        <p:spPr>
          <a:xfrm>
            <a:off x="250825" y="1628775"/>
            <a:ext cx="8686800" cy="4530725"/>
          </a:xfrm>
        </p:spPr>
        <p:txBody>
          <a:bodyPr/>
          <a:lstStyle/>
          <a:p>
            <a:r>
              <a:rPr lang="zh-CN" altLang="en-US" sz="2800" b="1"/>
              <a:t>多个并发线程之间共用资源，则需要进行同步处理</a:t>
            </a:r>
          </a:p>
        </p:txBody>
      </p:sp>
      <p:pic>
        <p:nvPicPr>
          <p:cNvPr id="65540" name="Picture 4">
            <a:extLst>
              <a:ext uri="{FF2B5EF4-FFF2-40B4-BE49-F238E27FC236}">
                <a16:creationId xmlns:a16="http://schemas.microsoft.com/office/drawing/2014/main" id="{9F2C7149-EDCC-42B1-B975-A2D68CA0F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133600"/>
            <a:ext cx="8497888"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F86EB18E-5B24-4A8A-93D3-39C9D49C74A5}"/>
              </a:ext>
            </a:extLst>
          </p:cNvPr>
          <p:cNvSpPr>
            <a:spLocks noGrp="1" noChangeArrowheads="1"/>
          </p:cNvSpPr>
          <p:nvPr>
            <p:ph type="title"/>
          </p:nvPr>
        </p:nvSpPr>
        <p:spPr/>
        <p:txBody>
          <a:bodyPr/>
          <a:lstStyle/>
          <a:p>
            <a:pPr>
              <a:defRPr/>
            </a:pPr>
            <a:r>
              <a:rPr lang="zh-CN" altLang="en-US"/>
              <a:t>线程死锁的防治</a:t>
            </a:r>
          </a:p>
        </p:txBody>
      </p:sp>
      <p:sp>
        <p:nvSpPr>
          <p:cNvPr id="330755" name="Rectangle 3">
            <a:extLst>
              <a:ext uri="{FF2B5EF4-FFF2-40B4-BE49-F238E27FC236}">
                <a16:creationId xmlns:a16="http://schemas.microsoft.com/office/drawing/2014/main" id="{F00DF6B8-6EB3-455F-8A75-4B14A3229687}"/>
              </a:ext>
            </a:extLst>
          </p:cNvPr>
          <p:cNvSpPr>
            <a:spLocks noGrp="1" noChangeArrowheads="1"/>
          </p:cNvSpPr>
          <p:nvPr>
            <p:ph type="body" idx="1"/>
          </p:nvPr>
        </p:nvSpPr>
        <p:spPr>
          <a:xfrm>
            <a:off x="330200" y="1090613"/>
            <a:ext cx="8813800" cy="4114800"/>
          </a:xfrm>
        </p:spPr>
        <p:txBody>
          <a:bodyPr/>
          <a:lstStyle/>
          <a:p>
            <a:pPr marL="0">
              <a:lnSpc>
                <a:spcPct val="90000"/>
              </a:lnSpc>
              <a:defRPr/>
            </a:pPr>
            <a:r>
              <a:rPr lang="zh-CN" altLang="en-US" b="1" dirty="0"/>
              <a:t>如果程序中多个线程互相等待对方持有的锁，而在得到对方锁之前都不会释放自己的锁，则会导致这些线程不能继续运行，这就是</a:t>
            </a:r>
            <a:r>
              <a:rPr lang="zh-CN" altLang="en-US" b="1" dirty="0">
                <a:solidFill>
                  <a:srgbClr val="0000CC"/>
                </a:solidFill>
              </a:rPr>
              <a:t>死锁</a:t>
            </a:r>
            <a:r>
              <a:rPr lang="zh-CN" altLang="en-US" b="1" dirty="0"/>
              <a:t>。</a:t>
            </a:r>
          </a:p>
          <a:p>
            <a:pPr>
              <a:lnSpc>
                <a:spcPct val="90000"/>
              </a:lnSpc>
              <a:buFont typeface="Wingdings" panose="05000000000000000000" pitchFamily="2" charset="2"/>
              <a:buNone/>
              <a:defRPr/>
            </a:pPr>
            <a:endParaRPr lang="zh-CN" altLang="en-US" sz="1500" b="1" dirty="0"/>
          </a:p>
          <a:p>
            <a:pPr>
              <a:lnSpc>
                <a:spcPct val="90000"/>
              </a:lnSpc>
              <a:defRPr/>
            </a:pPr>
            <a:r>
              <a:rPr lang="en-US" altLang="zh-CN" b="1" dirty="0"/>
              <a:t>Java</a:t>
            </a:r>
            <a:r>
              <a:rPr lang="zh-CN" altLang="en-US" b="1" dirty="0"/>
              <a:t>没有检测与避免死锁的专门机制，完全由程序进行控制。</a:t>
            </a:r>
          </a:p>
          <a:p>
            <a:pPr>
              <a:lnSpc>
                <a:spcPct val="90000"/>
              </a:lnSpc>
              <a:buFont typeface="Wingdings" panose="05000000000000000000" pitchFamily="2" charset="2"/>
              <a:buNone/>
              <a:defRPr/>
            </a:pPr>
            <a:endParaRPr lang="zh-CN" altLang="en-US" sz="1300" b="1" dirty="0"/>
          </a:p>
          <a:p>
            <a:pPr marL="0">
              <a:lnSpc>
                <a:spcPct val="90000"/>
              </a:lnSpc>
              <a:defRPr/>
            </a:pPr>
            <a:r>
              <a:rPr lang="en-US" altLang="zh-CN" b="1" dirty="0"/>
              <a:t>Java</a:t>
            </a:r>
            <a:r>
              <a:rPr lang="zh-CN" altLang="en-US" b="1" dirty="0"/>
              <a:t>防治死锁的做法是：如果程序要访问多个共享数据，首先从全局考虑获得锁的顺序，并且在整个程序中都遵守这个顺序；释放锁时，要按加锁的反序释放。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C0BEEA44-73EE-4F81-B7E7-FCB861B62625}"/>
              </a:ext>
            </a:extLst>
          </p:cNvPr>
          <p:cNvSpPr>
            <a:spLocks noGrp="1" noChangeArrowheads="1"/>
          </p:cNvSpPr>
          <p:nvPr>
            <p:ph type="title"/>
          </p:nvPr>
        </p:nvSpPr>
        <p:spPr/>
        <p:txBody>
          <a:bodyPr/>
          <a:lstStyle/>
          <a:p>
            <a:pPr>
              <a:defRPr/>
            </a:pPr>
            <a:r>
              <a:rPr lang="zh-CN" altLang="en-US" b="1" dirty="0">
                <a:solidFill>
                  <a:schemeClr val="accent2"/>
                </a:solidFill>
              </a:rPr>
              <a:t>方法</a:t>
            </a:r>
            <a:r>
              <a:rPr lang="en-US" altLang="zh-CN" b="1" dirty="0">
                <a:solidFill>
                  <a:schemeClr val="accent2"/>
                </a:solidFill>
              </a:rPr>
              <a:t>wait/notify/</a:t>
            </a:r>
            <a:r>
              <a:rPr lang="en-US" altLang="zh-CN" b="1" dirty="0" err="1">
                <a:solidFill>
                  <a:schemeClr val="accent2"/>
                </a:solidFill>
              </a:rPr>
              <a:t>notifyAll</a:t>
            </a:r>
            <a:endParaRPr lang="zh-CN" altLang="en-US" b="1" dirty="0">
              <a:solidFill>
                <a:schemeClr val="accent2"/>
              </a:solidFill>
            </a:endParaRPr>
          </a:p>
        </p:txBody>
      </p:sp>
      <p:sp>
        <p:nvSpPr>
          <p:cNvPr id="328707" name="Rectangle 3">
            <a:extLst>
              <a:ext uri="{FF2B5EF4-FFF2-40B4-BE49-F238E27FC236}">
                <a16:creationId xmlns:a16="http://schemas.microsoft.com/office/drawing/2014/main" id="{545B5BD6-F631-4C6C-82FD-1966AC42DACF}"/>
              </a:ext>
            </a:extLst>
          </p:cNvPr>
          <p:cNvSpPr>
            <a:spLocks noGrp="1" noChangeArrowheads="1"/>
          </p:cNvSpPr>
          <p:nvPr>
            <p:ph type="body" idx="1"/>
          </p:nvPr>
        </p:nvSpPr>
        <p:spPr>
          <a:xfrm>
            <a:off x="361950" y="1119188"/>
            <a:ext cx="8782050" cy="4114800"/>
          </a:xfrm>
        </p:spPr>
        <p:txBody>
          <a:bodyPr/>
          <a:lstStyle/>
          <a:p>
            <a:pPr marL="0">
              <a:defRPr/>
            </a:pPr>
            <a:r>
              <a:rPr lang="zh-CN" altLang="en-US" b="1" dirty="0">
                <a:solidFill>
                  <a:srgbClr val="0000CC"/>
                </a:solidFill>
              </a:rPr>
              <a:t>方法</a:t>
            </a:r>
            <a:r>
              <a:rPr lang="en-US" altLang="zh-CN" b="1" dirty="0">
                <a:solidFill>
                  <a:srgbClr val="0000CC"/>
                </a:solidFill>
              </a:rPr>
              <a:t>wait</a:t>
            </a:r>
            <a:r>
              <a:rPr lang="zh-CN" altLang="en-US" b="1" dirty="0">
                <a:solidFill>
                  <a:srgbClr val="0000CC"/>
                </a:solidFill>
              </a:rPr>
              <a:t>：</a:t>
            </a:r>
            <a:r>
              <a:rPr lang="zh-CN" altLang="en-US" b="1" dirty="0"/>
              <a:t>在其他线程调用此对象的 </a:t>
            </a:r>
            <a:r>
              <a:rPr lang="en-US" altLang="zh-CN" b="1" dirty="0"/>
              <a:t>notify() </a:t>
            </a:r>
            <a:r>
              <a:rPr lang="zh-CN" altLang="en-US" b="1" dirty="0"/>
              <a:t>方法或 </a:t>
            </a:r>
            <a:r>
              <a:rPr lang="en-US" altLang="zh-CN" b="1" dirty="0" err="1"/>
              <a:t>notifyAll</a:t>
            </a:r>
            <a:r>
              <a:rPr lang="en-US" altLang="zh-CN" b="1" dirty="0"/>
              <a:t>() </a:t>
            </a:r>
            <a:r>
              <a:rPr lang="zh-CN" altLang="en-US" b="1" dirty="0"/>
              <a:t>方法前，导致当前线程等待。</a:t>
            </a:r>
            <a:endParaRPr lang="en-US" altLang="zh-CN" b="1" dirty="0"/>
          </a:p>
          <a:p>
            <a:pPr marL="0">
              <a:defRPr/>
            </a:pPr>
            <a:endParaRPr lang="zh-CN" altLang="en-US" b="1" dirty="0"/>
          </a:p>
          <a:p>
            <a:pPr>
              <a:defRPr/>
            </a:pPr>
            <a:r>
              <a:rPr lang="zh-CN" altLang="en-US" b="1" dirty="0">
                <a:solidFill>
                  <a:srgbClr val="0000CC"/>
                </a:solidFill>
              </a:rPr>
              <a:t>方法</a:t>
            </a:r>
            <a:r>
              <a:rPr lang="en-US" altLang="zh-CN" b="1" dirty="0">
                <a:solidFill>
                  <a:srgbClr val="0000CC"/>
                </a:solidFill>
              </a:rPr>
              <a:t>notify</a:t>
            </a:r>
            <a:r>
              <a:rPr lang="zh-CN" altLang="en-US" b="1" dirty="0">
                <a:solidFill>
                  <a:srgbClr val="0000CC"/>
                </a:solidFill>
              </a:rPr>
              <a:t>：</a:t>
            </a:r>
            <a:r>
              <a:rPr lang="zh-CN" altLang="en-US" b="1" dirty="0"/>
              <a:t>唤醒在此对象监视器上等待的单个线程</a:t>
            </a:r>
            <a:endParaRPr lang="en-US" altLang="zh-CN" b="1" dirty="0"/>
          </a:p>
          <a:p>
            <a:pPr>
              <a:defRPr/>
            </a:pPr>
            <a:endParaRPr lang="zh-CN" altLang="en-US" b="1" dirty="0"/>
          </a:p>
          <a:p>
            <a:pPr>
              <a:defRPr/>
            </a:pPr>
            <a:r>
              <a:rPr lang="zh-CN" altLang="en-US" b="1" dirty="0">
                <a:solidFill>
                  <a:srgbClr val="0000CC"/>
                </a:solidFill>
              </a:rPr>
              <a:t>方法</a:t>
            </a:r>
            <a:r>
              <a:rPr lang="en-US" altLang="zh-CN" b="1" dirty="0" err="1">
                <a:solidFill>
                  <a:srgbClr val="0000CC"/>
                </a:solidFill>
              </a:rPr>
              <a:t>notifyAll</a:t>
            </a:r>
            <a:r>
              <a:rPr lang="zh-CN" altLang="en-US" b="1" dirty="0">
                <a:solidFill>
                  <a:srgbClr val="0000CC"/>
                </a:solidFill>
              </a:rPr>
              <a:t>：</a:t>
            </a:r>
            <a:r>
              <a:rPr lang="zh-CN" altLang="en-US" b="1" dirty="0"/>
              <a:t>唤醒在此对象监视器上等待的所有线程。</a:t>
            </a:r>
            <a:r>
              <a:rPr lang="zh-CN" alt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AB755FE-5617-4870-94F3-C4CC04544410}"/>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68611" name="Text Box 3">
            <a:extLst>
              <a:ext uri="{FF2B5EF4-FFF2-40B4-BE49-F238E27FC236}">
                <a16:creationId xmlns:a16="http://schemas.microsoft.com/office/drawing/2014/main" id="{6C412B72-49D1-4DE3-82BB-FF35D667186C}"/>
              </a:ext>
            </a:extLst>
          </p:cNvPr>
          <p:cNvSpPr txBox="1">
            <a:spLocks noChangeArrowheads="1"/>
          </p:cNvSpPr>
          <p:nvPr/>
        </p:nvSpPr>
        <p:spPr bwMode="auto">
          <a:xfrm>
            <a:off x="3175" y="671513"/>
            <a:ext cx="8469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b="1"/>
              <a:t>10.3.1 </a:t>
            </a:r>
            <a:r>
              <a:rPr lang="zh-CN" altLang="en-US" b="1"/>
              <a:t>多线程同步</a:t>
            </a:r>
          </a:p>
        </p:txBody>
      </p:sp>
      <p:sp>
        <p:nvSpPr>
          <p:cNvPr id="67588" name="Text Box 6">
            <a:extLst>
              <a:ext uri="{FF2B5EF4-FFF2-40B4-BE49-F238E27FC236}">
                <a16:creationId xmlns:a16="http://schemas.microsoft.com/office/drawing/2014/main" id="{DC73B1CB-B755-4C1C-8E54-31BE4EEE82B2}"/>
              </a:ext>
            </a:extLst>
          </p:cNvPr>
          <p:cNvSpPr txBox="1">
            <a:spLocks noChangeArrowheads="1"/>
          </p:cNvSpPr>
          <p:nvPr/>
        </p:nvSpPr>
        <p:spPr bwMode="auto">
          <a:xfrm>
            <a:off x="133350" y="1504950"/>
            <a:ext cx="8780463" cy="4832350"/>
          </a:xfrm>
          <a:prstGeom prst="rect">
            <a:avLst/>
          </a:prstGeom>
          <a:solidFill>
            <a:srgbClr val="FFFFD2"/>
          </a:solidFill>
          <a:ln>
            <a:noFill/>
          </a:ln>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defRPr/>
            </a:pPr>
            <a:r>
              <a:rPr lang="en-US" altLang="zh-CN" sz="2200" dirty="0"/>
              <a:t>package </a:t>
            </a:r>
            <a:r>
              <a:rPr lang="en-US" altLang="zh-CN" sz="2200" dirty="0" err="1"/>
              <a:t>lesson.thread</a:t>
            </a:r>
            <a:r>
              <a:rPr lang="en-US" altLang="zh-CN" sz="2200" dirty="0"/>
              <a:t>;</a:t>
            </a:r>
          </a:p>
          <a:p>
            <a:pPr eaLnBrk="1" hangingPunct="1">
              <a:spcBef>
                <a:spcPct val="0"/>
              </a:spcBef>
              <a:defRPr/>
            </a:pPr>
            <a:r>
              <a:rPr lang="en-US" altLang="zh-CN" sz="2200" dirty="0"/>
              <a:t>public class TestSynchronizedExample1 implements Runnable {</a:t>
            </a:r>
          </a:p>
          <a:p>
            <a:pPr eaLnBrk="1" hangingPunct="1">
              <a:spcBef>
                <a:spcPct val="0"/>
              </a:spcBef>
              <a:defRPr/>
            </a:pPr>
            <a:r>
              <a:rPr lang="en-US" altLang="zh-CN" sz="2200" dirty="0"/>
              <a:t>	//</a:t>
            </a:r>
            <a:r>
              <a:rPr lang="zh-CN" altLang="en-US" sz="2200" dirty="0"/>
              <a:t>一共有</a:t>
            </a:r>
            <a:r>
              <a:rPr lang="en-US" altLang="zh-CN" sz="2200" dirty="0"/>
              <a:t>10</a:t>
            </a:r>
            <a:r>
              <a:rPr lang="zh-CN" altLang="en-US" sz="2200" dirty="0"/>
              <a:t>张票</a:t>
            </a:r>
          </a:p>
          <a:p>
            <a:pPr eaLnBrk="1" hangingPunct="1">
              <a:spcBef>
                <a:spcPct val="0"/>
              </a:spcBef>
              <a:defRPr/>
            </a:pPr>
            <a:r>
              <a:rPr lang="zh-CN" altLang="en-US" sz="2200" dirty="0"/>
              <a:t>	</a:t>
            </a:r>
            <a:r>
              <a:rPr lang="en-US" altLang="zh-CN" sz="2200" dirty="0"/>
              <a:t>private int ticket=10; </a:t>
            </a:r>
          </a:p>
          <a:p>
            <a:pPr eaLnBrk="1" hangingPunct="1">
              <a:spcBef>
                <a:spcPct val="0"/>
              </a:spcBef>
              <a:defRPr/>
            </a:pPr>
            <a:r>
              <a:rPr lang="en-US" altLang="zh-CN" sz="2200" dirty="0"/>
              <a:t>	public void run(){ </a:t>
            </a:r>
          </a:p>
          <a:p>
            <a:pPr eaLnBrk="1" hangingPunct="1">
              <a:spcBef>
                <a:spcPct val="0"/>
              </a:spcBef>
              <a:defRPr/>
            </a:pPr>
            <a:r>
              <a:rPr lang="en-US" altLang="zh-CN" sz="2200" dirty="0"/>
              <a:t>		while(true) { //</a:t>
            </a:r>
            <a:r>
              <a:rPr lang="zh-CN" altLang="en-US" sz="2200" dirty="0"/>
              <a:t>持续卖票，一直到剩余票数为</a:t>
            </a:r>
            <a:r>
              <a:rPr lang="en-US" altLang="zh-CN" sz="2200" dirty="0"/>
              <a:t>0</a:t>
            </a:r>
            <a:r>
              <a:rPr lang="zh-CN" altLang="en-US" sz="2200" dirty="0"/>
              <a:t>；</a:t>
            </a:r>
          </a:p>
          <a:p>
            <a:pPr eaLnBrk="1" hangingPunct="1">
              <a:spcBef>
                <a:spcPct val="0"/>
              </a:spcBef>
              <a:defRPr/>
            </a:pPr>
            <a:r>
              <a:rPr lang="zh-CN" altLang="en-US" sz="2200" dirty="0"/>
              <a:t>			</a:t>
            </a:r>
            <a:r>
              <a:rPr lang="en-US" altLang="zh-CN" sz="2200" b="1" dirty="0">
                <a:solidFill>
                  <a:srgbClr val="FF0000"/>
                </a:solidFill>
                <a:highlight>
                  <a:srgbClr val="FFFF00"/>
                </a:highlight>
              </a:rPr>
              <a:t>synchronized (this)</a:t>
            </a:r>
            <a:r>
              <a:rPr lang="en-US" altLang="zh-CN" sz="2200" b="1" dirty="0">
                <a:highlight>
                  <a:srgbClr val="FFFF00"/>
                </a:highlight>
              </a:rPr>
              <a:t> </a:t>
            </a:r>
            <a:r>
              <a:rPr lang="en-US" altLang="zh-CN" sz="2200" dirty="0">
                <a:highlight>
                  <a:srgbClr val="FFFF00"/>
                </a:highlight>
              </a:rPr>
              <a:t>{ </a:t>
            </a:r>
          </a:p>
          <a:p>
            <a:pPr eaLnBrk="1" hangingPunct="1">
              <a:spcBef>
                <a:spcPct val="0"/>
              </a:spcBef>
              <a:defRPr/>
            </a:pPr>
            <a:r>
              <a:rPr lang="en-US" altLang="zh-CN" sz="2200" dirty="0"/>
              <a:t>			        if (ticket &gt; 0) { </a:t>
            </a:r>
          </a:p>
          <a:p>
            <a:pPr eaLnBrk="1" hangingPunct="1">
              <a:spcBef>
                <a:spcPct val="0"/>
              </a:spcBef>
              <a:defRPr/>
            </a:pPr>
            <a:r>
              <a:rPr lang="en-US" altLang="zh-CN" sz="2200" dirty="0"/>
              <a:t>	                	                try { </a:t>
            </a:r>
          </a:p>
          <a:p>
            <a:pPr eaLnBrk="1" hangingPunct="1">
              <a:spcBef>
                <a:spcPct val="0"/>
              </a:spcBef>
              <a:defRPr/>
            </a:pPr>
            <a:r>
              <a:rPr lang="en-US" altLang="zh-CN" sz="2200" dirty="0"/>
              <a:t>	                	                     //</a:t>
            </a:r>
            <a:r>
              <a:rPr lang="zh-CN" altLang="en-US" sz="2200" dirty="0"/>
              <a:t>为了演示，线程在这里睡眠一次</a:t>
            </a:r>
          </a:p>
          <a:p>
            <a:pPr eaLnBrk="1" hangingPunct="1">
              <a:spcBef>
                <a:spcPct val="0"/>
              </a:spcBef>
              <a:defRPr/>
            </a:pPr>
            <a:r>
              <a:rPr lang="zh-CN" altLang="en-US" sz="2200" dirty="0"/>
              <a:t>	                    	                     </a:t>
            </a:r>
            <a:r>
              <a:rPr lang="en-US" altLang="zh-CN" sz="2200" dirty="0" err="1"/>
              <a:t>Thread.sleep</a:t>
            </a:r>
            <a:r>
              <a:rPr lang="en-US" altLang="zh-CN" sz="2200" dirty="0"/>
              <a:t>(10); </a:t>
            </a:r>
          </a:p>
          <a:p>
            <a:pPr eaLnBrk="1" hangingPunct="1">
              <a:spcBef>
                <a:spcPct val="0"/>
              </a:spcBef>
              <a:defRPr/>
            </a:pPr>
            <a:r>
              <a:rPr lang="en-US" altLang="zh-CN" sz="2200" dirty="0"/>
              <a:t>	                	                } catch (</a:t>
            </a:r>
            <a:r>
              <a:rPr lang="en-US" altLang="zh-CN" sz="2200" dirty="0" err="1"/>
              <a:t>InterruptedException</a:t>
            </a:r>
            <a:r>
              <a:rPr lang="en-US" altLang="zh-CN" sz="2200" dirty="0"/>
              <a:t> e) { </a:t>
            </a:r>
          </a:p>
          <a:p>
            <a:pPr eaLnBrk="1" hangingPunct="1">
              <a:spcBef>
                <a:spcPct val="0"/>
              </a:spcBef>
              <a:defRPr/>
            </a:pPr>
            <a:r>
              <a:rPr lang="en-US" altLang="zh-CN" sz="2200" dirty="0"/>
              <a:t>	                   	                       </a:t>
            </a:r>
            <a:r>
              <a:rPr lang="en-US" altLang="zh-CN" sz="2200" dirty="0" err="1"/>
              <a:t>e.printStackTrace</a:t>
            </a:r>
            <a:r>
              <a:rPr lang="en-US" altLang="zh-CN" sz="2200" dirty="0"/>
              <a:t>(); </a:t>
            </a:r>
          </a:p>
          <a:p>
            <a:pPr eaLnBrk="1" hangingPunct="1">
              <a:spcBef>
                <a:spcPct val="0"/>
              </a:spcBef>
              <a:defRPr/>
            </a:pPr>
            <a:r>
              <a:rPr lang="en-US" altLang="zh-CN" sz="2200" dirty="0"/>
              <a:t>	                	                } </a:t>
            </a:r>
            <a:endParaRPr lang="zh-CN" altLang="en-US" sz="2200" dirty="0"/>
          </a:p>
        </p:txBody>
      </p:sp>
      <p:sp>
        <p:nvSpPr>
          <p:cNvPr id="68613" name="Text Box 7">
            <a:extLst>
              <a:ext uri="{FF2B5EF4-FFF2-40B4-BE49-F238E27FC236}">
                <a16:creationId xmlns:a16="http://schemas.microsoft.com/office/drawing/2014/main" id="{590D4812-D171-4C64-ACC5-060DF3D37F29}"/>
              </a:ext>
            </a:extLst>
          </p:cNvPr>
          <p:cNvSpPr txBox="1">
            <a:spLocks noChangeArrowheads="1"/>
          </p:cNvSpPr>
          <p:nvPr/>
        </p:nvSpPr>
        <p:spPr bwMode="auto">
          <a:xfrm>
            <a:off x="230188" y="1047750"/>
            <a:ext cx="846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b="1"/>
              <a:t>1</a:t>
            </a:r>
            <a:r>
              <a:rPr lang="zh-CN" altLang="en-US" sz="2000" b="1"/>
              <a:t>）同步语句块</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8F755D5-A095-4300-9AEE-04057B98140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69635" name="Text Box 4">
            <a:extLst>
              <a:ext uri="{FF2B5EF4-FFF2-40B4-BE49-F238E27FC236}">
                <a16:creationId xmlns:a16="http://schemas.microsoft.com/office/drawing/2014/main" id="{18674B93-4E86-4A5C-82FF-E3703E3E3853}"/>
              </a:ext>
            </a:extLst>
          </p:cNvPr>
          <p:cNvSpPr txBox="1">
            <a:spLocks noChangeArrowheads="1"/>
          </p:cNvSpPr>
          <p:nvPr/>
        </p:nvSpPr>
        <p:spPr bwMode="auto">
          <a:xfrm>
            <a:off x="325438" y="1057275"/>
            <a:ext cx="8615362" cy="3416300"/>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a:t>	                   //</a:t>
            </a:r>
            <a:r>
              <a:rPr lang="zh-CN" altLang="en-US"/>
              <a:t>睡眠结束后，继续当前的票进行销售</a:t>
            </a:r>
            <a:r>
              <a:rPr lang="en-US" altLang="zh-CN"/>
              <a:t>                         System.out.println(Thread.currentThread().getName()+</a:t>
            </a:r>
          </a:p>
          <a:p>
            <a:pPr eaLnBrk="1" hangingPunct="1">
              <a:spcBef>
                <a:spcPct val="0"/>
              </a:spcBef>
            </a:pPr>
            <a:r>
              <a:rPr lang="en-US" altLang="zh-CN"/>
              <a:t>                                                                "</a:t>
            </a:r>
            <a:r>
              <a:rPr lang="zh-CN" altLang="en-US"/>
              <a:t>卖票</a:t>
            </a:r>
            <a:r>
              <a:rPr lang="en-US" altLang="zh-CN"/>
              <a:t>--&gt;"+(this.ticket--));</a:t>
            </a:r>
          </a:p>
          <a:p>
            <a:pPr eaLnBrk="1" hangingPunct="1">
              <a:spcBef>
                <a:spcPct val="0"/>
              </a:spcBef>
            </a:pPr>
            <a:r>
              <a:rPr lang="en-US" altLang="zh-CN"/>
              <a:t>	            } else { </a:t>
            </a:r>
          </a:p>
          <a:p>
            <a:pPr eaLnBrk="1" hangingPunct="1">
              <a:spcBef>
                <a:spcPct val="0"/>
              </a:spcBef>
            </a:pPr>
            <a:r>
              <a:rPr lang="en-US" altLang="zh-CN"/>
              <a:t>	                break; </a:t>
            </a:r>
          </a:p>
          <a:p>
            <a:pPr eaLnBrk="1" hangingPunct="1">
              <a:spcBef>
                <a:spcPct val="0"/>
              </a:spcBef>
            </a:pPr>
            <a:r>
              <a:rPr lang="en-US" altLang="zh-CN"/>
              <a:t>	            } </a:t>
            </a:r>
          </a:p>
          <a:p>
            <a:pPr eaLnBrk="1" hangingPunct="1">
              <a:spcBef>
                <a:spcPct val="0"/>
              </a:spcBef>
            </a:pPr>
            <a:r>
              <a:rPr lang="en-US" altLang="zh-CN"/>
              <a:t>	        }</a:t>
            </a:r>
          </a:p>
          <a:p>
            <a:pPr eaLnBrk="1" hangingPunct="1">
              <a:spcBef>
                <a:spcPct val="0"/>
              </a:spcBef>
            </a:pPr>
            <a:r>
              <a:rPr lang="en-US" altLang="zh-CN"/>
              <a:t>	}</a:t>
            </a:r>
          </a:p>
          <a:p>
            <a:pPr eaLnBrk="1" hangingPunct="1">
              <a:spcBef>
                <a:spcPct val="0"/>
              </a:spcBef>
            </a:pPr>
            <a:r>
              <a:rPr lang="en-US" altLang="zh-CN"/>
              <a:t>         } </a:t>
            </a:r>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75BBEF1-A812-4343-8A65-497C22400769}"/>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70659" name="Text Box 3">
            <a:extLst>
              <a:ext uri="{FF2B5EF4-FFF2-40B4-BE49-F238E27FC236}">
                <a16:creationId xmlns:a16="http://schemas.microsoft.com/office/drawing/2014/main" id="{B71FBE8C-D31E-4CE7-A632-68290621C363}"/>
              </a:ext>
            </a:extLst>
          </p:cNvPr>
          <p:cNvSpPr txBox="1">
            <a:spLocks noChangeArrowheads="1"/>
          </p:cNvSpPr>
          <p:nvPr/>
        </p:nvSpPr>
        <p:spPr bwMode="auto">
          <a:xfrm>
            <a:off x="325438" y="1057275"/>
            <a:ext cx="8615362" cy="4419600"/>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	 //</a:t>
            </a:r>
            <a:r>
              <a:rPr lang="zh-CN" altLang="en-US"/>
              <a:t>建立三个售票窗口的线程类来模拟窗口售票</a:t>
            </a:r>
            <a:endParaRPr lang="en-US" altLang="zh-CN" sz="2000"/>
          </a:p>
          <a:p>
            <a:pPr eaLnBrk="1" hangingPunct="1">
              <a:spcBef>
                <a:spcPct val="0"/>
              </a:spcBef>
            </a:pPr>
            <a:r>
              <a:rPr lang="en-US" altLang="zh-CN" sz="2000"/>
              <a:t>	public static void main(String args[]) {</a:t>
            </a:r>
            <a:endParaRPr lang="zh-CN" altLang="en-US" sz="2000"/>
          </a:p>
          <a:p>
            <a:pPr eaLnBrk="1" hangingPunct="1">
              <a:spcBef>
                <a:spcPct val="0"/>
              </a:spcBef>
            </a:pPr>
            <a:r>
              <a:rPr lang="en-US" altLang="zh-CN" sz="2000"/>
              <a:t>                     TestSynchronizedExample1 ru = new TestSynchronizedExample1();</a:t>
            </a:r>
            <a:endParaRPr lang="zh-CN" altLang="en-US" sz="2000"/>
          </a:p>
          <a:p>
            <a:pPr eaLnBrk="1" hangingPunct="1">
              <a:spcBef>
                <a:spcPct val="0"/>
              </a:spcBef>
            </a:pPr>
            <a:r>
              <a:rPr lang="zh-CN" altLang="en-US" sz="2000"/>
              <a:t>                     </a:t>
            </a:r>
            <a:r>
              <a:rPr lang="en-US" altLang="zh-CN" sz="2000" b="1">
                <a:solidFill>
                  <a:srgbClr val="FF0000"/>
                </a:solidFill>
              </a:rPr>
              <a:t>Thread t = new Thread(</a:t>
            </a:r>
            <a:r>
              <a:rPr lang="en-US" altLang="zh-CN" sz="2000" b="1">
                <a:solidFill>
                  <a:srgbClr val="0070C0"/>
                </a:solidFill>
              </a:rPr>
              <a:t>ru</a:t>
            </a:r>
            <a:r>
              <a:rPr lang="en-US" altLang="zh-CN" sz="2000" b="1">
                <a:solidFill>
                  <a:srgbClr val="FF0000"/>
                </a:solidFill>
              </a:rPr>
              <a:t>); </a:t>
            </a:r>
            <a:r>
              <a:rPr lang="en-US" altLang="zh-CN" sz="2000"/>
              <a:t>//</a:t>
            </a:r>
            <a:r>
              <a:rPr lang="zh-CN" altLang="en-US" sz="2000"/>
              <a:t>新建线程</a:t>
            </a:r>
          </a:p>
          <a:p>
            <a:pPr lvl="2" eaLnBrk="1" hangingPunct="1">
              <a:spcBef>
                <a:spcPct val="0"/>
              </a:spcBef>
              <a:buFontTx/>
              <a:buNone/>
            </a:pPr>
            <a:r>
              <a:rPr lang="zh-CN" altLang="en-US">
                <a:ea typeface="宋体" panose="02010600030101010101" pitchFamily="2" charset="-122"/>
              </a:rPr>
              <a:t>       </a:t>
            </a:r>
            <a:r>
              <a:rPr lang="en-US" altLang="zh-CN">
                <a:ea typeface="宋体" panose="02010600030101010101" pitchFamily="2" charset="-122"/>
              </a:rPr>
              <a:t>t.setName("</a:t>
            </a:r>
            <a:r>
              <a:rPr lang="zh-CN" altLang="en-US">
                <a:ea typeface="宋体" panose="02010600030101010101" pitchFamily="2" charset="-122"/>
              </a:rPr>
              <a:t>窗口</a:t>
            </a:r>
            <a:r>
              <a:rPr lang="en-US" altLang="zh-CN">
                <a:ea typeface="宋体" panose="02010600030101010101" pitchFamily="2" charset="-122"/>
              </a:rPr>
              <a:t>1");//</a:t>
            </a:r>
            <a:r>
              <a:rPr lang="zh-CN" altLang="en-US">
                <a:ea typeface="宋体" panose="02010600030101010101" pitchFamily="2" charset="-122"/>
              </a:rPr>
              <a:t>线程命名</a:t>
            </a:r>
          </a:p>
          <a:p>
            <a:pPr lvl="2" eaLnBrk="1" hangingPunct="1">
              <a:spcBef>
                <a:spcPct val="0"/>
              </a:spcBef>
              <a:buFontTx/>
              <a:buNone/>
            </a:pPr>
            <a:r>
              <a:rPr lang="zh-CN" altLang="en-US">
                <a:ea typeface="宋体" panose="02010600030101010101" pitchFamily="2" charset="-122"/>
              </a:rPr>
              <a:t>       </a:t>
            </a:r>
            <a:r>
              <a:rPr lang="en-US" altLang="zh-CN" b="1">
                <a:solidFill>
                  <a:srgbClr val="FF0000"/>
                </a:solidFill>
                <a:ea typeface="宋体" panose="02010600030101010101" pitchFamily="2" charset="-122"/>
              </a:rPr>
              <a:t>Thread t1 = new Thread(</a:t>
            </a:r>
            <a:r>
              <a:rPr lang="en-US" altLang="zh-CN" b="1">
                <a:solidFill>
                  <a:srgbClr val="0070C0"/>
                </a:solidFill>
                <a:ea typeface="宋体" panose="02010600030101010101" pitchFamily="2" charset="-122"/>
              </a:rPr>
              <a:t>ru</a:t>
            </a:r>
            <a:r>
              <a:rPr lang="en-US" altLang="zh-CN" b="1">
                <a:solidFill>
                  <a:srgbClr val="FF0000"/>
                </a:solidFill>
                <a:ea typeface="宋体" panose="02010600030101010101" pitchFamily="2" charset="-122"/>
              </a:rPr>
              <a:t>);</a:t>
            </a:r>
          </a:p>
          <a:p>
            <a:pPr lvl="2" eaLnBrk="1" hangingPunct="1">
              <a:spcBef>
                <a:spcPct val="0"/>
              </a:spcBef>
              <a:buFontTx/>
              <a:buNone/>
            </a:pPr>
            <a:r>
              <a:rPr lang="en-US" altLang="zh-CN">
                <a:ea typeface="宋体" panose="02010600030101010101" pitchFamily="2" charset="-122"/>
              </a:rPr>
              <a:t>       t1.setName("</a:t>
            </a:r>
            <a:r>
              <a:rPr lang="zh-CN" altLang="en-US">
                <a:ea typeface="宋体" panose="02010600030101010101" pitchFamily="2" charset="-122"/>
              </a:rPr>
              <a:t>窗口</a:t>
            </a:r>
            <a:r>
              <a:rPr lang="en-US" altLang="zh-CN">
                <a:ea typeface="宋体" panose="02010600030101010101" pitchFamily="2" charset="-122"/>
              </a:rPr>
              <a:t>2");</a:t>
            </a:r>
          </a:p>
          <a:p>
            <a:pPr lvl="2" eaLnBrk="1" hangingPunct="1">
              <a:spcBef>
                <a:spcPct val="0"/>
              </a:spcBef>
              <a:buFontTx/>
              <a:buNone/>
            </a:pPr>
            <a:r>
              <a:rPr lang="en-US" altLang="zh-CN">
                <a:ea typeface="宋体" panose="02010600030101010101" pitchFamily="2" charset="-122"/>
              </a:rPr>
              <a:t>       </a:t>
            </a:r>
            <a:r>
              <a:rPr lang="en-US" altLang="zh-CN" b="1">
                <a:solidFill>
                  <a:srgbClr val="FF0000"/>
                </a:solidFill>
                <a:ea typeface="宋体" panose="02010600030101010101" pitchFamily="2" charset="-122"/>
              </a:rPr>
              <a:t>Thread t2 = new Thread(</a:t>
            </a:r>
            <a:r>
              <a:rPr lang="en-US" altLang="zh-CN" b="1">
                <a:solidFill>
                  <a:srgbClr val="0070C0"/>
                </a:solidFill>
                <a:ea typeface="宋体" panose="02010600030101010101" pitchFamily="2" charset="-122"/>
              </a:rPr>
              <a:t>ru</a:t>
            </a:r>
            <a:r>
              <a:rPr lang="en-US" altLang="zh-CN" b="1">
                <a:solidFill>
                  <a:srgbClr val="FF0000"/>
                </a:solidFill>
                <a:ea typeface="宋体" panose="02010600030101010101" pitchFamily="2" charset="-122"/>
              </a:rPr>
              <a:t>); </a:t>
            </a:r>
          </a:p>
          <a:p>
            <a:pPr lvl="2" eaLnBrk="1" hangingPunct="1">
              <a:spcBef>
                <a:spcPct val="0"/>
              </a:spcBef>
              <a:buFontTx/>
              <a:buNone/>
            </a:pPr>
            <a:r>
              <a:rPr lang="en-US" altLang="zh-CN">
                <a:ea typeface="宋体" panose="02010600030101010101" pitchFamily="2" charset="-122"/>
              </a:rPr>
              <a:t>       t2.setName("</a:t>
            </a:r>
            <a:r>
              <a:rPr lang="zh-CN" altLang="en-US">
                <a:ea typeface="宋体" panose="02010600030101010101" pitchFamily="2" charset="-122"/>
              </a:rPr>
              <a:t>窗口</a:t>
            </a:r>
            <a:r>
              <a:rPr lang="en-US" altLang="zh-CN">
                <a:ea typeface="宋体" panose="02010600030101010101" pitchFamily="2" charset="-122"/>
              </a:rPr>
              <a:t>3");</a:t>
            </a:r>
          </a:p>
          <a:p>
            <a:pPr lvl="2" eaLnBrk="1" hangingPunct="1">
              <a:spcBef>
                <a:spcPct val="0"/>
              </a:spcBef>
              <a:buFontTx/>
              <a:buNone/>
            </a:pPr>
            <a:r>
              <a:rPr lang="en-US" altLang="zh-CN">
                <a:ea typeface="宋体" panose="02010600030101010101" pitchFamily="2" charset="-122"/>
              </a:rPr>
              <a:t>       t.start();//</a:t>
            </a:r>
            <a:r>
              <a:rPr lang="zh-CN" altLang="en-US">
                <a:ea typeface="宋体" panose="02010600030101010101" pitchFamily="2" charset="-122"/>
              </a:rPr>
              <a:t>线程运行</a:t>
            </a:r>
          </a:p>
          <a:p>
            <a:pPr lvl="2" eaLnBrk="1" hangingPunct="1">
              <a:spcBef>
                <a:spcPct val="0"/>
              </a:spcBef>
              <a:buFontTx/>
              <a:buNone/>
            </a:pPr>
            <a:r>
              <a:rPr lang="zh-CN" altLang="en-US">
                <a:ea typeface="宋体" panose="02010600030101010101" pitchFamily="2" charset="-122"/>
              </a:rPr>
              <a:t>       </a:t>
            </a:r>
            <a:r>
              <a:rPr lang="en-US" altLang="zh-CN">
                <a:ea typeface="宋体" panose="02010600030101010101" pitchFamily="2" charset="-122"/>
              </a:rPr>
              <a:t>t1.start(); </a:t>
            </a:r>
          </a:p>
          <a:p>
            <a:pPr lvl="2" eaLnBrk="1" hangingPunct="1">
              <a:spcBef>
                <a:spcPct val="0"/>
              </a:spcBef>
              <a:buFontTx/>
              <a:buNone/>
            </a:pPr>
            <a:r>
              <a:rPr lang="en-US" altLang="zh-CN">
                <a:ea typeface="宋体" panose="02010600030101010101" pitchFamily="2" charset="-122"/>
              </a:rPr>
              <a:t>       t2.start(); </a:t>
            </a:r>
          </a:p>
          <a:p>
            <a:pPr eaLnBrk="1" hangingPunct="1">
              <a:spcBef>
                <a:spcPct val="0"/>
              </a:spcBef>
            </a:pPr>
            <a:r>
              <a:rPr lang="en-US" altLang="zh-CN" sz="2000"/>
              <a:t>	} </a:t>
            </a:r>
          </a:p>
          <a:p>
            <a:pPr eaLnBrk="1" hangingPunct="1">
              <a:spcBef>
                <a:spcPct val="0"/>
              </a:spcBef>
            </a:pPr>
            <a:r>
              <a:rPr lang="en-US" altLang="zh-CN" sz="2000"/>
              <a:t>} </a:t>
            </a:r>
            <a:endParaRPr lang="zh-CN" altLang="en-US" sz="2000"/>
          </a:p>
        </p:txBody>
      </p:sp>
      <p:pic>
        <p:nvPicPr>
          <p:cNvPr id="202756" name="Picture 4">
            <a:extLst>
              <a:ext uri="{FF2B5EF4-FFF2-40B4-BE49-F238E27FC236}">
                <a16:creationId xmlns:a16="http://schemas.microsoft.com/office/drawing/2014/main" id="{20B23990-7551-4A22-A61F-DF1C4076A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350" y="3741738"/>
            <a:ext cx="4487863" cy="2201862"/>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7" name="AutoShape 5">
            <a:extLst>
              <a:ext uri="{FF2B5EF4-FFF2-40B4-BE49-F238E27FC236}">
                <a16:creationId xmlns:a16="http://schemas.microsoft.com/office/drawing/2014/main" id="{ED68606B-C5DD-4C45-B5F0-D06E9FA99AAA}"/>
              </a:ext>
            </a:extLst>
          </p:cNvPr>
          <p:cNvSpPr>
            <a:spLocks noChangeArrowheads="1"/>
          </p:cNvSpPr>
          <p:nvPr/>
        </p:nvSpPr>
        <p:spPr bwMode="auto">
          <a:xfrm>
            <a:off x="6348413" y="4543425"/>
            <a:ext cx="976312" cy="649288"/>
          </a:xfrm>
          <a:prstGeom prst="wedgeRectCallout">
            <a:avLst>
              <a:gd name="adj1" fmla="val -127398"/>
              <a:gd name="adj2" fmla="val 69069"/>
            </a:avLst>
          </a:prstGeom>
          <a:solidFill>
            <a:srgbClr val="FFCC00"/>
          </a:solidFill>
          <a:ln w="9525">
            <a:solidFill>
              <a:schemeClr val="tx1"/>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800"/>
              <a:t>成功！</a:t>
            </a:r>
          </a:p>
          <a:p>
            <a:pPr eaLnBrk="1" hangingPunct="1">
              <a:spcBef>
                <a:spcPct val="0"/>
              </a:spcBef>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41DD93E-2403-4985-853B-91BC66D4CAB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71683" name="Text Box 3">
            <a:extLst>
              <a:ext uri="{FF2B5EF4-FFF2-40B4-BE49-F238E27FC236}">
                <a16:creationId xmlns:a16="http://schemas.microsoft.com/office/drawing/2014/main" id="{B15944B3-5D10-41E3-9623-49065C501212}"/>
              </a:ext>
            </a:extLst>
          </p:cNvPr>
          <p:cNvSpPr txBox="1">
            <a:spLocks noChangeArrowheads="1"/>
          </p:cNvSpPr>
          <p:nvPr/>
        </p:nvSpPr>
        <p:spPr bwMode="auto">
          <a:xfrm>
            <a:off x="349250" y="806450"/>
            <a:ext cx="8469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b="1"/>
              <a:t>10.3.1 </a:t>
            </a:r>
            <a:r>
              <a:rPr lang="zh-CN" altLang="en-US" b="1"/>
              <a:t>多线程同步</a:t>
            </a:r>
          </a:p>
        </p:txBody>
      </p:sp>
      <p:sp>
        <p:nvSpPr>
          <p:cNvPr id="71684" name="Text Box 4">
            <a:extLst>
              <a:ext uri="{FF2B5EF4-FFF2-40B4-BE49-F238E27FC236}">
                <a16:creationId xmlns:a16="http://schemas.microsoft.com/office/drawing/2014/main" id="{3FD9E7E3-DC46-457A-8E3D-3EFF4E947690}"/>
              </a:ext>
            </a:extLst>
          </p:cNvPr>
          <p:cNvSpPr txBox="1">
            <a:spLocks noChangeArrowheads="1"/>
          </p:cNvSpPr>
          <p:nvPr/>
        </p:nvSpPr>
        <p:spPr bwMode="auto">
          <a:xfrm>
            <a:off x="360363" y="1762125"/>
            <a:ext cx="8620125" cy="3416300"/>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a:t>package lesson.thread;</a:t>
            </a:r>
          </a:p>
          <a:p>
            <a:pPr eaLnBrk="1" hangingPunct="1">
              <a:spcBef>
                <a:spcPct val="0"/>
              </a:spcBef>
            </a:pPr>
            <a:r>
              <a:rPr lang="en-US" altLang="zh-CN"/>
              <a:t>public class TestSynchronizedExample2 implements Runnable {</a:t>
            </a:r>
          </a:p>
          <a:p>
            <a:pPr eaLnBrk="1" hangingPunct="1">
              <a:spcBef>
                <a:spcPct val="0"/>
              </a:spcBef>
            </a:pPr>
            <a:r>
              <a:rPr lang="en-US" altLang="zh-CN"/>
              <a:t>	//</a:t>
            </a:r>
            <a:r>
              <a:rPr lang="zh-CN" altLang="en-US"/>
              <a:t>一共有</a:t>
            </a:r>
            <a:r>
              <a:rPr lang="en-US" altLang="zh-CN"/>
              <a:t>10</a:t>
            </a:r>
            <a:r>
              <a:rPr lang="zh-CN" altLang="en-US"/>
              <a:t>张票</a:t>
            </a:r>
          </a:p>
          <a:p>
            <a:pPr eaLnBrk="1" hangingPunct="1">
              <a:spcBef>
                <a:spcPct val="0"/>
              </a:spcBef>
            </a:pPr>
            <a:r>
              <a:rPr lang="zh-CN" altLang="en-US"/>
              <a:t>	</a:t>
            </a:r>
            <a:r>
              <a:rPr lang="en-US" altLang="zh-CN"/>
              <a:t>private int ticket=10; </a:t>
            </a:r>
          </a:p>
          <a:p>
            <a:pPr eaLnBrk="1" hangingPunct="1">
              <a:spcBef>
                <a:spcPct val="0"/>
              </a:spcBef>
            </a:pPr>
            <a:r>
              <a:rPr lang="en-US" altLang="zh-CN"/>
              <a:t>	public void run(){ </a:t>
            </a:r>
          </a:p>
          <a:p>
            <a:pPr eaLnBrk="1" hangingPunct="1">
              <a:spcBef>
                <a:spcPct val="0"/>
              </a:spcBef>
            </a:pPr>
            <a:r>
              <a:rPr lang="en-US" altLang="zh-CN"/>
              <a:t>		while(ticket&gt;0) {//</a:t>
            </a:r>
            <a:r>
              <a:rPr lang="zh-CN" altLang="en-US"/>
              <a:t>持续卖票，一直到剩余票数为</a:t>
            </a:r>
            <a:r>
              <a:rPr lang="en-US" altLang="zh-CN"/>
              <a:t>0</a:t>
            </a:r>
          </a:p>
          <a:p>
            <a:pPr eaLnBrk="1" hangingPunct="1">
              <a:spcBef>
                <a:spcPct val="0"/>
              </a:spcBef>
            </a:pPr>
            <a:r>
              <a:rPr lang="en-US" altLang="zh-CN"/>
              <a:t>			sell();</a:t>
            </a:r>
          </a:p>
          <a:p>
            <a:pPr eaLnBrk="1" hangingPunct="1">
              <a:spcBef>
                <a:spcPct val="0"/>
              </a:spcBef>
            </a:pPr>
            <a:r>
              <a:rPr lang="en-US" altLang="zh-CN"/>
              <a:t>		}</a:t>
            </a:r>
          </a:p>
          <a:p>
            <a:pPr eaLnBrk="1" hangingPunct="1">
              <a:spcBef>
                <a:spcPct val="0"/>
              </a:spcBef>
            </a:pPr>
            <a:r>
              <a:rPr lang="en-US" altLang="zh-CN"/>
              <a:t>	} </a:t>
            </a:r>
            <a:endParaRPr lang="zh-CN" altLang="en-US"/>
          </a:p>
        </p:txBody>
      </p:sp>
      <p:sp>
        <p:nvSpPr>
          <p:cNvPr id="71685" name="Text Box 5">
            <a:extLst>
              <a:ext uri="{FF2B5EF4-FFF2-40B4-BE49-F238E27FC236}">
                <a16:creationId xmlns:a16="http://schemas.microsoft.com/office/drawing/2014/main" id="{B2C6FB25-EEE5-444E-8EDB-B3997978AE6B}"/>
              </a:ext>
            </a:extLst>
          </p:cNvPr>
          <p:cNvSpPr txBox="1">
            <a:spLocks noChangeArrowheads="1"/>
          </p:cNvSpPr>
          <p:nvPr/>
        </p:nvSpPr>
        <p:spPr bwMode="auto">
          <a:xfrm>
            <a:off x="396875" y="1273175"/>
            <a:ext cx="8469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b="1"/>
              <a:t>2</a:t>
            </a:r>
            <a:r>
              <a:rPr lang="zh-CN" altLang="en-US" sz="2000" b="1"/>
              <a:t>）同步化方法</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4D14B40-666C-4A38-825F-BBF51321C7C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71683" name="Text Box 3">
            <a:extLst>
              <a:ext uri="{FF2B5EF4-FFF2-40B4-BE49-F238E27FC236}">
                <a16:creationId xmlns:a16="http://schemas.microsoft.com/office/drawing/2014/main" id="{DE63509D-882C-463C-9490-342BF23B78CD}"/>
              </a:ext>
            </a:extLst>
          </p:cNvPr>
          <p:cNvSpPr txBox="1">
            <a:spLocks noChangeArrowheads="1"/>
          </p:cNvSpPr>
          <p:nvPr/>
        </p:nvSpPr>
        <p:spPr bwMode="auto">
          <a:xfrm>
            <a:off x="0" y="825500"/>
            <a:ext cx="8951913" cy="4894263"/>
          </a:xfrm>
          <a:prstGeom prst="rect">
            <a:avLst/>
          </a:prstGeom>
          <a:solidFill>
            <a:srgbClr val="FFFFD2"/>
          </a:solidFill>
          <a:ln>
            <a:noFill/>
          </a:ln>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defRPr/>
            </a:pPr>
            <a:r>
              <a:rPr lang="en-US" altLang="zh-CN" dirty="0"/>
              <a:t>	</a:t>
            </a:r>
            <a:r>
              <a:rPr lang="en-US" altLang="zh-CN" b="1" dirty="0">
                <a:solidFill>
                  <a:srgbClr val="FF0000"/>
                </a:solidFill>
                <a:highlight>
                  <a:srgbClr val="FFFF00"/>
                </a:highlight>
              </a:rPr>
              <a:t>public synchronized void sell()</a:t>
            </a:r>
            <a:r>
              <a:rPr lang="en-US" altLang="zh-CN" b="1" dirty="0">
                <a:highlight>
                  <a:srgbClr val="FFFF00"/>
                </a:highlight>
              </a:rPr>
              <a:t> </a:t>
            </a:r>
            <a:r>
              <a:rPr lang="en-US" altLang="zh-CN" dirty="0"/>
              <a:t>{</a:t>
            </a:r>
          </a:p>
          <a:p>
            <a:pPr eaLnBrk="1" hangingPunct="1">
              <a:spcBef>
                <a:spcPct val="0"/>
              </a:spcBef>
              <a:defRPr/>
            </a:pPr>
            <a:r>
              <a:rPr lang="en-US" altLang="zh-CN" dirty="0"/>
              <a:t>	       if (ticket &gt; 0) {</a:t>
            </a:r>
          </a:p>
          <a:p>
            <a:pPr eaLnBrk="1" hangingPunct="1">
              <a:spcBef>
                <a:spcPct val="0"/>
              </a:spcBef>
              <a:defRPr/>
            </a:pPr>
            <a:r>
              <a:rPr lang="en-US" altLang="zh-CN" dirty="0"/>
              <a:t>		    try { </a:t>
            </a:r>
          </a:p>
          <a:p>
            <a:pPr eaLnBrk="1" hangingPunct="1">
              <a:spcBef>
                <a:spcPct val="0"/>
              </a:spcBef>
              <a:defRPr/>
            </a:pPr>
            <a:r>
              <a:rPr lang="en-US" altLang="zh-CN" dirty="0"/>
              <a:t>	        	    //</a:t>
            </a:r>
            <a:r>
              <a:rPr lang="zh-CN" altLang="en-US" dirty="0"/>
              <a:t>为了演示产生的问题，线程在这里睡眠一次</a:t>
            </a:r>
          </a:p>
          <a:p>
            <a:pPr eaLnBrk="1" hangingPunct="1">
              <a:spcBef>
                <a:spcPct val="0"/>
              </a:spcBef>
              <a:defRPr/>
            </a:pPr>
            <a:r>
              <a:rPr lang="zh-CN" altLang="en-US" dirty="0"/>
              <a:t>	            	   </a:t>
            </a:r>
            <a:r>
              <a:rPr lang="en-US" altLang="zh-CN" dirty="0" err="1"/>
              <a:t>Thread.sleep</a:t>
            </a:r>
            <a:r>
              <a:rPr lang="en-US" altLang="zh-CN" dirty="0"/>
              <a:t>(10); </a:t>
            </a:r>
          </a:p>
          <a:p>
            <a:pPr eaLnBrk="1" hangingPunct="1">
              <a:spcBef>
                <a:spcPct val="0"/>
              </a:spcBef>
              <a:defRPr/>
            </a:pPr>
            <a:r>
              <a:rPr lang="en-US" altLang="zh-CN" dirty="0"/>
              <a:t>	        } catch (</a:t>
            </a:r>
            <a:r>
              <a:rPr lang="en-US" altLang="zh-CN" dirty="0" err="1"/>
              <a:t>InterruptedException</a:t>
            </a:r>
            <a:r>
              <a:rPr lang="en-US" altLang="zh-CN" dirty="0"/>
              <a:t> e) { </a:t>
            </a:r>
          </a:p>
          <a:p>
            <a:pPr eaLnBrk="1" hangingPunct="1">
              <a:spcBef>
                <a:spcPct val="0"/>
              </a:spcBef>
              <a:defRPr/>
            </a:pPr>
            <a:r>
              <a:rPr lang="en-US" altLang="zh-CN" dirty="0"/>
              <a:t>	            </a:t>
            </a:r>
            <a:r>
              <a:rPr lang="en-US" altLang="zh-CN" dirty="0" err="1"/>
              <a:t>e.printStackTrace</a:t>
            </a:r>
            <a:r>
              <a:rPr lang="en-US" altLang="zh-CN" dirty="0"/>
              <a:t>(); </a:t>
            </a:r>
          </a:p>
          <a:p>
            <a:pPr eaLnBrk="1" hangingPunct="1">
              <a:spcBef>
                <a:spcPct val="0"/>
              </a:spcBef>
              <a:defRPr/>
            </a:pPr>
            <a:r>
              <a:rPr lang="en-US" altLang="zh-CN" dirty="0"/>
              <a:t>	        } </a:t>
            </a:r>
          </a:p>
          <a:p>
            <a:pPr eaLnBrk="1" hangingPunct="1">
              <a:spcBef>
                <a:spcPct val="0"/>
              </a:spcBef>
              <a:defRPr/>
            </a:pPr>
            <a:r>
              <a:rPr lang="en-US" altLang="zh-CN" dirty="0"/>
              <a:t>	        //</a:t>
            </a:r>
            <a:r>
              <a:rPr lang="zh-CN" altLang="en-US" dirty="0"/>
              <a:t>睡眠结束后，继续当前的票进行销售</a:t>
            </a:r>
          </a:p>
          <a:p>
            <a:pPr eaLnBrk="1" hangingPunct="1">
              <a:spcBef>
                <a:spcPct val="0"/>
              </a:spcBef>
              <a:defRPr/>
            </a:pPr>
            <a:r>
              <a:rPr lang="zh-CN" altLang="en-US" dirty="0"/>
              <a:t>	        </a:t>
            </a:r>
            <a:r>
              <a:rPr lang="en-US" altLang="zh-CN" dirty="0" err="1"/>
              <a:t>System.out.println</a:t>
            </a:r>
            <a:r>
              <a:rPr lang="en-US" altLang="zh-CN" dirty="0"/>
              <a:t>(</a:t>
            </a:r>
            <a:r>
              <a:rPr lang="en-US" altLang="zh-CN" dirty="0" err="1"/>
              <a:t>Thread.currentThread</a:t>
            </a:r>
            <a:r>
              <a:rPr lang="en-US" altLang="zh-CN" dirty="0"/>
              <a:t>().</a:t>
            </a:r>
            <a:r>
              <a:rPr lang="en-US" altLang="zh-CN" dirty="0" err="1"/>
              <a:t>getName</a:t>
            </a:r>
            <a:r>
              <a:rPr lang="en-US" altLang="zh-CN" dirty="0"/>
              <a:t>()+</a:t>
            </a:r>
          </a:p>
          <a:p>
            <a:pPr eaLnBrk="1" hangingPunct="1">
              <a:spcBef>
                <a:spcPct val="0"/>
              </a:spcBef>
              <a:defRPr/>
            </a:pPr>
            <a:r>
              <a:rPr lang="en-US" altLang="zh-CN" dirty="0"/>
              <a:t>                                                     "</a:t>
            </a:r>
            <a:r>
              <a:rPr lang="zh-CN" altLang="en-US" dirty="0"/>
              <a:t>卖票</a:t>
            </a:r>
            <a:r>
              <a:rPr lang="en-US" altLang="zh-CN" dirty="0"/>
              <a:t>--&gt;"+(</a:t>
            </a:r>
            <a:r>
              <a:rPr lang="en-US" altLang="zh-CN" dirty="0" err="1"/>
              <a:t>this.ticket</a:t>
            </a:r>
            <a:r>
              <a:rPr lang="en-US" altLang="zh-CN" dirty="0"/>
              <a:t>--));</a:t>
            </a:r>
          </a:p>
          <a:p>
            <a:pPr eaLnBrk="1" hangingPunct="1">
              <a:spcBef>
                <a:spcPct val="0"/>
              </a:spcBef>
              <a:defRPr/>
            </a:pPr>
            <a:r>
              <a:rPr lang="en-US" altLang="zh-CN" dirty="0"/>
              <a:t>	        }</a:t>
            </a:r>
          </a:p>
          <a:p>
            <a:pPr eaLnBrk="1" hangingPunct="1">
              <a:spcBef>
                <a:spcPct val="0"/>
              </a:spcBef>
              <a:defRPr/>
            </a:pPr>
            <a:r>
              <a:rPr lang="en-US" altLang="zh-CN" dirty="0"/>
              <a:t>	}</a:t>
            </a:r>
            <a:endParaRPr lang="zh-CN" alt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8D3AD6D-DE19-42A7-A7CF-A0BB738A228D}"/>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10.3</a:t>
            </a:r>
            <a:r>
              <a:rPr lang="zh-CN" altLang="en-US">
                <a:effectLst/>
              </a:rPr>
              <a:t>、线程互斥与同步 </a:t>
            </a:r>
          </a:p>
        </p:txBody>
      </p:sp>
      <p:sp>
        <p:nvSpPr>
          <p:cNvPr id="73731" name="Text Box 3">
            <a:extLst>
              <a:ext uri="{FF2B5EF4-FFF2-40B4-BE49-F238E27FC236}">
                <a16:creationId xmlns:a16="http://schemas.microsoft.com/office/drawing/2014/main" id="{EE4A8E79-6DC4-4322-B74B-89A870D95B3B}"/>
              </a:ext>
            </a:extLst>
          </p:cNvPr>
          <p:cNvSpPr txBox="1">
            <a:spLocks noChangeArrowheads="1"/>
          </p:cNvSpPr>
          <p:nvPr/>
        </p:nvSpPr>
        <p:spPr bwMode="auto">
          <a:xfrm>
            <a:off x="115888" y="720725"/>
            <a:ext cx="9307512" cy="5632450"/>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a:t>static public void main(String args[]) {//</a:t>
            </a:r>
            <a:r>
              <a:rPr lang="zh-CN" altLang="en-US"/>
              <a:t>建立三个售票窗口的线程类来模拟窗口售票</a:t>
            </a:r>
          </a:p>
          <a:p>
            <a:pPr eaLnBrk="1" hangingPunct="1">
              <a:spcBef>
                <a:spcPct val="0"/>
              </a:spcBef>
            </a:pPr>
            <a:r>
              <a:rPr lang="en-US" altLang="zh-CN"/>
              <a:t>        TestSynchronizedExample2 ru = new TestSynchronizedExample2();//</a:t>
            </a:r>
            <a:r>
              <a:rPr lang="zh-CN" altLang="en-US"/>
              <a:t>新建线程类</a:t>
            </a:r>
          </a:p>
          <a:p>
            <a:pPr eaLnBrk="1" hangingPunct="1">
              <a:spcBef>
                <a:spcPct val="0"/>
              </a:spcBef>
            </a:pPr>
            <a:r>
              <a:rPr lang="zh-CN" altLang="en-US"/>
              <a:t>        </a:t>
            </a:r>
            <a:r>
              <a:rPr lang="en-US" altLang="zh-CN" b="1">
                <a:solidFill>
                  <a:schemeClr val="accent2"/>
                </a:solidFill>
              </a:rPr>
              <a:t>Thread t = new Thread(</a:t>
            </a:r>
            <a:r>
              <a:rPr lang="en-US" altLang="zh-CN" b="1">
                <a:solidFill>
                  <a:srgbClr val="FF0000"/>
                </a:solidFill>
              </a:rPr>
              <a:t>ru</a:t>
            </a:r>
            <a:r>
              <a:rPr lang="en-US" altLang="zh-CN" b="1">
                <a:solidFill>
                  <a:schemeClr val="accent2"/>
                </a:solidFill>
              </a:rPr>
              <a:t>); </a:t>
            </a:r>
            <a:r>
              <a:rPr lang="en-US" altLang="zh-CN"/>
              <a:t>//</a:t>
            </a:r>
            <a:r>
              <a:rPr lang="zh-CN" altLang="en-US"/>
              <a:t>新建线程</a:t>
            </a:r>
          </a:p>
          <a:p>
            <a:pPr eaLnBrk="1" hangingPunct="1">
              <a:spcBef>
                <a:spcPct val="0"/>
              </a:spcBef>
            </a:pPr>
            <a:r>
              <a:rPr lang="zh-CN" altLang="en-US"/>
              <a:t>        </a:t>
            </a:r>
            <a:r>
              <a:rPr lang="en-US" altLang="zh-CN"/>
              <a:t>t.setName("</a:t>
            </a:r>
            <a:r>
              <a:rPr lang="zh-CN" altLang="en-US"/>
              <a:t>窗口</a:t>
            </a:r>
            <a:r>
              <a:rPr lang="en-US" altLang="zh-CN"/>
              <a:t>1");//</a:t>
            </a:r>
            <a:r>
              <a:rPr lang="zh-CN" altLang="en-US"/>
              <a:t>线程命名</a:t>
            </a:r>
          </a:p>
          <a:p>
            <a:pPr eaLnBrk="1" hangingPunct="1">
              <a:spcBef>
                <a:spcPct val="0"/>
              </a:spcBef>
            </a:pPr>
            <a:r>
              <a:rPr lang="zh-CN" altLang="en-US"/>
              <a:t>        </a:t>
            </a:r>
            <a:r>
              <a:rPr lang="en-US" altLang="zh-CN" b="1">
                <a:solidFill>
                  <a:schemeClr val="accent2"/>
                </a:solidFill>
              </a:rPr>
              <a:t>Thread t1 = new Thread(</a:t>
            </a:r>
            <a:r>
              <a:rPr lang="en-US" altLang="zh-CN" b="1">
                <a:solidFill>
                  <a:srgbClr val="FF0000"/>
                </a:solidFill>
              </a:rPr>
              <a:t>ru</a:t>
            </a:r>
            <a:r>
              <a:rPr lang="en-US" altLang="zh-CN" b="1">
                <a:solidFill>
                  <a:schemeClr val="accent2"/>
                </a:solidFill>
              </a:rPr>
              <a:t>);</a:t>
            </a:r>
          </a:p>
          <a:p>
            <a:pPr eaLnBrk="1" hangingPunct="1">
              <a:spcBef>
                <a:spcPct val="0"/>
              </a:spcBef>
            </a:pPr>
            <a:r>
              <a:rPr lang="en-US" altLang="zh-CN"/>
              <a:t>        t1.setName("</a:t>
            </a:r>
            <a:r>
              <a:rPr lang="zh-CN" altLang="en-US"/>
              <a:t>窗口</a:t>
            </a:r>
            <a:r>
              <a:rPr lang="en-US" altLang="zh-CN"/>
              <a:t>2");</a:t>
            </a:r>
          </a:p>
          <a:p>
            <a:pPr eaLnBrk="1" hangingPunct="1">
              <a:spcBef>
                <a:spcPct val="0"/>
              </a:spcBef>
            </a:pPr>
            <a:r>
              <a:rPr lang="en-US" altLang="zh-CN"/>
              <a:t>        </a:t>
            </a:r>
            <a:r>
              <a:rPr lang="en-US" altLang="zh-CN" b="1">
                <a:solidFill>
                  <a:schemeClr val="accent2"/>
                </a:solidFill>
              </a:rPr>
              <a:t>Thread t2 = new Thread(</a:t>
            </a:r>
            <a:r>
              <a:rPr lang="en-US" altLang="zh-CN" b="1">
                <a:solidFill>
                  <a:srgbClr val="FF0000"/>
                </a:solidFill>
              </a:rPr>
              <a:t>ru</a:t>
            </a:r>
            <a:r>
              <a:rPr lang="en-US" altLang="zh-CN" b="1">
                <a:solidFill>
                  <a:schemeClr val="accent2"/>
                </a:solidFill>
              </a:rPr>
              <a:t>); </a:t>
            </a:r>
          </a:p>
          <a:p>
            <a:pPr eaLnBrk="1" hangingPunct="1">
              <a:spcBef>
                <a:spcPct val="0"/>
              </a:spcBef>
            </a:pPr>
            <a:r>
              <a:rPr lang="en-US" altLang="zh-CN"/>
              <a:t>        t2.setName("</a:t>
            </a:r>
            <a:r>
              <a:rPr lang="zh-CN" altLang="en-US"/>
              <a:t>窗口</a:t>
            </a:r>
            <a:r>
              <a:rPr lang="en-US" altLang="zh-CN"/>
              <a:t>3");</a:t>
            </a:r>
          </a:p>
          <a:p>
            <a:pPr eaLnBrk="1" hangingPunct="1">
              <a:spcBef>
                <a:spcPct val="0"/>
              </a:spcBef>
            </a:pPr>
            <a:r>
              <a:rPr lang="en-US" altLang="zh-CN"/>
              <a:t>        t.start();//</a:t>
            </a:r>
            <a:r>
              <a:rPr lang="zh-CN" altLang="en-US"/>
              <a:t>线程运行</a:t>
            </a:r>
          </a:p>
          <a:p>
            <a:pPr eaLnBrk="1" hangingPunct="1">
              <a:spcBef>
                <a:spcPct val="0"/>
              </a:spcBef>
            </a:pPr>
            <a:r>
              <a:rPr lang="zh-CN" altLang="en-US"/>
              <a:t>        </a:t>
            </a:r>
            <a:r>
              <a:rPr lang="en-US" altLang="zh-CN"/>
              <a:t>t1.start(); </a:t>
            </a:r>
          </a:p>
          <a:p>
            <a:pPr eaLnBrk="1" hangingPunct="1">
              <a:spcBef>
                <a:spcPct val="0"/>
              </a:spcBef>
            </a:pPr>
            <a:r>
              <a:rPr lang="en-US" altLang="zh-CN"/>
              <a:t>        t2.start(); </a:t>
            </a:r>
          </a:p>
          <a:p>
            <a:pPr eaLnBrk="1" hangingPunct="1">
              <a:spcBef>
                <a:spcPct val="0"/>
              </a:spcBef>
            </a:pPr>
            <a:r>
              <a:rPr lang="en-US" altLang="zh-CN"/>
              <a:t>} </a:t>
            </a:r>
          </a:p>
          <a:p>
            <a:pPr eaLnBrk="1" hangingPunct="1">
              <a:spcBef>
                <a:spcPct val="0"/>
              </a:spcBef>
            </a:pPr>
            <a:r>
              <a:rPr lang="en-US" altLang="zh-CN"/>
              <a:t>}</a:t>
            </a:r>
            <a:endParaRPr lang="zh-CN" altLang="en-US"/>
          </a:p>
        </p:txBody>
      </p:sp>
      <p:pic>
        <p:nvPicPr>
          <p:cNvPr id="205828" name="Picture 4">
            <a:extLst>
              <a:ext uri="{FF2B5EF4-FFF2-40B4-BE49-F238E27FC236}">
                <a16:creationId xmlns:a16="http://schemas.microsoft.com/office/drawing/2014/main" id="{D4094AC6-4A84-49FD-BC30-50D9565BA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3449638"/>
            <a:ext cx="4465638" cy="2959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9" name="AutoShape 5">
            <a:extLst>
              <a:ext uri="{FF2B5EF4-FFF2-40B4-BE49-F238E27FC236}">
                <a16:creationId xmlns:a16="http://schemas.microsoft.com/office/drawing/2014/main" id="{9B2B6A16-5C32-4F01-8F28-718F3425ED03}"/>
              </a:ext>
            </a:extLst>
          </p:cNvPr>
          <p:cNvSpPr>
            <a:spLocks noChangeArrowheads="1"/>
          </p:cNvSpPr>
          <p:nvPr/>
        </p:nvSpPr>
        <p:spPr bwMode="auto">
          <a:xfrm>
            <a:off x="6022975" y="4605338"/>
            <a:ext cx="976313" cy="647700"/>
          </a:xfrm>
          <a:prstGeom prst="wedgeRectCallout">
            <a:avLst>
              <a:gd name="adj1" fmla="val -127398"/>
              <a:gd name="adj2" fmla="val 69069"/>
            </a:avLst>
          </a:prstGeom>
          <a:solidFill>
            <a:srgbClr val="FFCC00"/>
          </a:solidFill>
          <a:ln w="9525">
            <a:solidFill>
              <a:schemeClr val="tx1"/>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eaLnBrk="1" hangingPunct="1">
              <a:spcBef>
                <a:spcPct val="0"/>
              </a:spcBef>
            </a:pPr>
            <a:r>
              <a:rPr lang="zh-CN" altLang="en-US" sz="1800"/>
              <a:t>成功！</a:t>
            </a:r>
          </a:p>
          <a:p>
            <a:pPr eaLnBrk="1" hangingPunct="1">
              <a:spcBef>
                <a:spcPct val="0"/>
              </a:spcBef>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4E8CA28A-95AC-4E0A-82A0-EEEB36B79EF6}"/>
              </a:ext>
            </a:extLst>
          </p:cNvPr>
          <p:cNvSpPr>
            <a:spLocks noGrp="1" noChangeArrowheads="1"/>
          </p:cNvSpPr>
          <p:nvPr>
            <p:ph type="title"/>
          </p:nvPr>
        </p:nvSpPr>
        <p:spPr/>
        <p:txBody>
          <a:bodyPr/>
          <a:lstStyle/>
          <a:p>
            <a:pPr>
              <a:defRPr/>
            </a:pPr>
            <a:r>
              <a:rPr lang="zh-CN" altLang="en-US" b="1" dirty="0"/>
              <a:t>生产者和消费者问题</a:t>
            </a:r>
          </a:p>
        </p:txBody>
      </p:sp>
      <p:sp>
        <p:nvSpPr>
          <p:cNvPr id="331779" name="Rectangle 3">
            <a:extLst>
              <a:ext uri="{FF2B5EF4-FFF2-40B4-BE49-F238E27FC236}">
                <a16:creationId xmlns:a16="http://schemas.microsoft.com/office/drawing/2014/main" id="{199F9A48-176D-488D-B549-1F68C74E53CC}"/>
              </a:ext>
            </a:extLst>
          </p:cNvPr>
          <p:cNvSpPr>
            <a:spLocks noGrp="1" noChangeArrowheads="1"/>
          </p:cNvSpPr>
          <p:nvPr>
            <p:ph type="body" idx="1"/>
          </p:nvPr>
        </p:nvSpPr>
        <p:spPr>
          <a:xfrm>
            <a:off x="474663" y="1062038"/>
            <a:ext cx="8428037" cy="4114800"/>
          </a:xfrm>
        </p:spPr>
        <p:txBody>
          <a:bodyPr/>
          <a:lstStyle/>
          <a:p>
            <a:pPr marL="0">
              <a:buClr>
                <a:schemeClr val="tx1"/>
              </a:buClr>
              <a:defRPr/>
            </a:pPr>
            <a:r>
              <a:rPr lang="zh-CN" altLang="en-US" b="1" dirty="0"/>
              <a:t>生产者和消费者模型是典型的线程同步问题，下面我们通过这个模型来说明线程同步的处理方法：</a:t>
            </a:r>
          </a:p>
          <a:p>
            <a:pPr>
              <a:buClr>
                <a:schemeClr val="tx1"/>
              </a:buClr>
              <a:defRPr/>
            </a:pPr>
            <a:endParaRPr lang="zh-CN" altLang="en-US" sz="1100" b="1" dirty="0"/>
          </a:p>
          <a:p>
            <a:pPr marL="0">
              <a:buClr>
                <a:schemeClr val="tx1"/>
              </a:buClr>
              <a:defRPr/>
            </a:pPr>
            <a:r>
              <a:rPr lang="zh-CN" altLang="en-US" b="1" dirty="0"/>
              <a:t>使用某种资源的线程称为消费者，产生或释放这个资源的线程称为生产者。</a:t>
            </a:r>
          </a:p>
          <a:p>
            <a:pPr>
              <a:buClr>
                <a:schemeClr val="tx1"/>
              </a:buClr>
              <a:buFont typeface="Monotype Sorts" pitchFamily="2" charset="2"/>
              <a:buAutoNum type="arabicPeriod"/>
              <a:defRPr/>
            </a:pPr>
            <a:r>
              <a:rPr lang="zh-CN" altLang="en-US" sz="2600" b="1" dirty="0"/>
              <a:t>生产者生成</a:t>
            </a:r>
            <a:r>
              <a:rPr lang="en-US" altLang="zh-CN" sz="2600" b="1" dirty="0"/>
              <a:t>10</a:t>
            </a:r>
            <a:r>
              <a:rPr lang="zh-CN" altLang="en-US" sz="2600" b="1" dirty="0"/>
              <a:t>个整数（</a:t>
            </a:r>
            <a:r>
              <a:rPr lang="en-US" altLang="zh-CN" sz="2600" b="1" dirty="0"/>
              <a:t>0</a:t>
            </a:r>
            <a:r>
              <a:rPr lang="zh-CN" altLang="en-US" sz="2600" b="1" dirty="0"/>
              <a:t>～</a:t>
            </a:r>
            <a:r>
              <a:rPr lang="en-US" altLang="zh-CN" sz="2600" b="1" dirty="0"/>
              <a:t>9</a:t>
            </a:r>
            <a:r>
              <a:rPr lang="zh-CN" altLang="en-US" sz="2600" b="1" dirty="0"/>
              <a:t>），存储到一个共享对象中，并把它们打印出来。</a:t>
            </a:r>
          </a:p>
          <a:p>
            <a:pPr>
              <a:buClr>
                <a:schemeClr val="tx1"/>
              </a:buClr>
              <a:buFont typeface="Monotype Sorts" pitchFamily="2" charset="2"/>
              <a:buAutoNum type="arabicPeriod"/>
              <a:defRPr/>
            </a:pPr>
            <a:r>
              <a:rPr lang="zh-CN" altLang="en-US" sz="2600" b="1" dirty="0"/>
              <a:t>每生成一个数就随机休眠</a:t>
            </a:r>
            <a:r>
              <a:rPr lang="en-US" altLang="zh-CN" sz="2600" b="1" dirty="0"/>
              <a:t>0</a:t>
            </a:r>
            <a:r>
              <a:rPr lang="zh-CN" altLang="en-US" sz="2600" b="1" dirty="0"/>
              <a:t>～</a:t>
            </a:r>
            <a:r>
              <a:rPr lang="en-US" altLang="zh-CN" sz="2600" b="1" dirty="0"/>
              <a:t>100</a:t>
            </a:r>
            <a:r>
              <a:rPr lang="zh-CN" altLang="en-US" sz="2600" b="1" dirty="0"/>
              <a:t>毫秒，然后重复这个过程。</a:t>
            </a:r>
          </a:p>
          <a:p>
            <a:pPr>
              <a:buClr>
                <a:schemeClr val="tx1"/>
              </a:buClr>
              <a:buFont typeface="Monotype Sorts" pitchFamily="2" charset="2"/>
              <a:buAutoNum type="arabicPeriod"/>
              <a:defRPr/>
            </a:pPr>
            <a:r>
              <a:rPr lang="zh-CN" altLang="en-US" sz="2600" b="1" dirty="0"/>
              <a:t>一旦这</a:t>
            </a:r>
            <a:r>
              <a:rPr lang="en-US" altLang="zh-CN" sz="2600" b="1" dirty="0"/>
              <a:t>10</a:t>
            </a:r>
            <a:r>
              <a:rPr lang="zh-CN" altLang="en-US" sz="2600" b="1" dirty="0"/>
              <a:t>个数可以从共享对象中得到，消费者将尽可能快地消费这</a:t>
            </a:r>
            <a:r>
              <a:rPr lang="en-US" altLang="zh-CN" sz="2600" b="1" dirty="0"/>
              <a:t>10</a:t>
            </a:r>
            <a:r>
              <a:rPr lang="zh-CN" altLang="en-US" sz="2600" b="1" dirty="0"/>
              <a:t>个数，即把它们取出后打印出来。</a:t>
            </a:r>
            <a:endParaRPr lang="zh-CN" alt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FA28C69-E348-4512-9C72-C86703B32873}"/>
              </a:ext>
            </a:extLst>
          </p:cNvPr>
          <p:cNvSpPr>
            <a:spLocks noGrp="1" noChangeArrowheads="1"/>
          </p:cNvSpPr>
          <p:nvPr>
            <p:ph type="title"/>
          </p:nvPr>
        </p:nvSpPr>
        <p:spPr>
          <a:xfrm>
            <a:off x="431800" y="203200"/>
            <a:ext cx="7993063" cy="396875"/>
          </a:xfrm>
          <a:noFill/>
          <a:extLst>
            <a:ext uri="{909E8E84-426E-40DD-AFC4-6F175D3DCCD1}">
              <a14:hiddenFill xmlns:a14="http://schemas.microsoft.com/office/drawing/2010/main">
                <a:solidFill>
                  <a:srgbClr val="FFFFFF"/>
                </a:solidFill>
              </a14:hiddenFill>
            </a:ext>
          </a:extLst>
        </p:spPr>
        <p:txBody>
          <a:bodyPr/>
          <a:lstStyle/>
          <a:p>
            <a:r>
              <a:rPr lang="en-US" altLang="zh-CN" sz="2000">
                <a:effectLst/>
              </a:rPr>
              <a:t>10.1</a:t>
            </a:r>
            <a:r>
              <a:rPr lang="zh-CN" altLang="en-US" sz="2000">
                <a:effectLst/>
              </a:rPr>
              <a:t>、线程简介</a:t>
            </a:r>
          </a:p>
        </p:txBody>
      </p:sp>
      <p:sp>
        <p:nvSpPr>
          <p:cNvPr id="11267" name="Rectangle 3">
            <a:extLst>
              <a:ext uri="{FF2B5EF4-FFF2-40B4-BE49-F238E27FC236}">
                <a16:creationId xmlns:a16="http://schemas.microsoft.com/office/drawing/2014/main" id="{9DEB2024-1C48-49B9-ABDE-4B68E91F1E80}"/>
              </a:ext>
            </a:extLst>
          </p:cNvPr>
          <p:cNvSpPr>
            <a:spLocks noGrp="1" noChangeArrowheads="1"/>
          </p:cNvSpPr>
          <p:nvPr>
            <p:ph type="body" idx="1"/>
          </p:nvPr>
        </p:nvSpPr>
        <p:spPr>
          <a:xfrm>
            <a:off x="393700" y="1093788"/>
            <a:ext cx="8499475" cy="4435475"/>
          </a:xfrm>
        </p:spPr>
        <p:txBody>
          <a:bodyPr/>
          <a:lstStyle/>
          <a:p>
            <a:r>
              <a:rPr lang="zh-CN" altLang="en-US">
                <a:solidFill>
                  <a:srgbClr val="FF0000"/>
                </a:solidFill>
              </a:rPr>
              <a:t>（</a:t>
            </a:r>
            <a:r>
              <a:rPr lang="en-US" altLang="zh-CN">
                <a:solidFill>
                  <a:srgbClr val="FF0000"/>
                </a:solidFill>
              </a:rPr>
              <a:t>2</a:t>
            </a:r>
            <a:r>
              <a:rPr lang="zh-CN" altLang="en-US">
                <a:solidFill>
                  <a:srgbClr val="FF0000"/>
                </a:solidFill>
              </a:rPr>
              <a:t>）</a:t>
            </a:r>
            <a:r>
              <a:rPr lang="zh-CN" altLang="en-US">
                <a:solidFill>
                  <a:srgbClr val="FF0000"/>
                </a:solidFill>
                <a:ea typeface="楷体_GB2312"/>
                <a:cs typeface="楷体_GB2312"/>
              </a:rPr>
              <a:t>就绪状态</a:t>
            </a:r>
            <a:r>
              <a:rPr lang="en-US" altLang="zh-CN">
                <a:solidFill>
                  <a:srgbClr val="FF0000"/>
                </a:solidFill>
              </a:rPr>
              <a:t>( Runnable )</a:t>
            </a:r>
          </a:p>
          <a:p>
            <a:endParaRPr lang="en-US" altLang="zh-CN" sz="2000">
              <a:ea typeface="楷体_GB2312"/>
              <a:cs typeface="楷体_GB2312"/>
            </a:endParaRPr>
          </a:p>
          <a:p>
            <a:pPr>
              <a:buClr>
                <a:srgbClr val="00FF00"/>
              </a:buClr>
              <a:buFont typeface="Wingdings" panose="05000000000000000000" pitchFamily="2" charset="2"/>
              <a:buChar char="v"/>
            </a:pPr>
            <a:r>
              <a:rPr lang="zh-CN" altLang="en-US" sz="2200"/>
              <a:t>对处于创建状态的线程进行启动操作，则该线程进入可运行态。</a:t>
            </a:r>
          </a:p>
          <a:p>
            <a:r>
              <a:rPr lang="zh-CN" altLang="en-US" sz="2200"/>
              <a:t>            </a:t>
            </a:r>
            <a:r>
              <a:rPr lang="en-US" altLang="zh-CN" sz="2200"/>
              <a:t>Thread myThread = new MyThreadClass( );  </a:t>
            </a:r>
          </a:p>
          <a:p>
            <a:r>
              <a:rPr lang="en-US" altLang="zh-CN" sz="2200"/>
              <a:t>            myThread.start( );</a:t>
            </a:r>
          </a:p>
          <a:p>
            <a:pPr>
              <a:buClr>
                <a:srgbClr val="00FF00"/>
              </a:buClr>
              <a:buFont typeface="Wingdings" panose="05000000000000000000" pitchFamily="2" charset="2"/>
              <a:buChar char="v"/>
            </a:pPr>
            <a:r>
              <a:rPr lang="zh-CN" altLang="en-US" sz="2200"/>
              <a:t>当一个线程处于就绪状态时，系统为这个线程分配了它所需的系统资源，安排其运行并调用线程运行方法，这样就使得该线程处于就绪</a:t>
            </a:r>
            <a:r>
              <a:rPr lang="en-US" altLang="zh-CN" sz="2200"/>
              <a:t>( Runnable )</a:t>
            </a:r>
            <a:r>
              <a:rPr lang="zh-CN" altLang="en-US" sz="2200"/>
              <a:t>状态。</a:t>
            </a:r>
          </a:p>
          <a:p>
            <a:pPr>
              <a:buClr>
                <a:srgbClr val="00FF00"/>
              </a:buClr>
              <a:buFont typeface="Wingdings" panose="05000000000000000000" pitchFamily="2" charset="2"/>
              <a:buChar char="v"/>
            </a:pPr>
            <a:r>
              <a:rPr lang="zh-CN" altLang="en-US" sz="2200"/>
              <a:t>需要注意的是这一状态并不是运行状态（</a:t>
            </a:r>
            <a:r>
              <a:rPr lang="en-US" altLang="zh-CN" sz="2200"/>
              <a:t>Running </a:t>
            </a:r>
            <a:r>
              <a:rPr lang="zh-CN" altLang="en-US" sz="2200"/>
              <a:t>），因为线程也许实际上并未真正运行。由于很多计算机都是单处理器的，所以要在同一时刻运行所有的处于可运行状态的线程是不可能的，</a:t>
            </a:r>
            <a:r>
              <a:rPr lang="en-US" altLang="zh-CN" sz="2200"/>
              <a:t>Java</a:t>
            </a:r>
            <a:r>
              <a:rPr lang="zh-CN" altLang="en-US" sz="2200"/>
              <a:t>的运行系统必须实现调度来保证这些线程共享处理器。</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8732E796-B716-4566-B6AF-561E2E186AF5}"/>
              </a:ext>
            </a:extLst>
          </p:cNvPr>
          <p:cNvSpPr>
            <a:spLocks noGrp="1" noChangeArrowheads="1"/>
          </p:cNvSpPr>
          <p:nvPr>
            <p:ph type="title"/>
          </p:nvPr>
        </p:nvSpPr>
        <p:spPr/>
        <p:txBody>
          <a:bodyPr/>
          <a:lstStyle/>
          <a:p>
            <a:pPr>
              <a:defRPr/>
            </a:pPr>
            <a:r>
              <a:rPr lang="zh-CN" altLang="en-US" b="1"/>
              <a:t>生产者程序</a:t>
            </a:r>
          </a:p>
        </p:txBody>
      </p:sp>
      <p:sp>
        <p:nvSpPr>
          <p:cNvPr id="75779" name="Rectangle 4">
            <a:extLst>
              <a:ext uri="{FF2B5EF4-FFF2-40B4-BE49-F238E27FC236}">
                <a16:creationId xmlns:a16="http://schemas.microsoft.com/office/drawing/2014/main" id="{C8E2FB73-B624-4016-9497-C38E7B75709B}"/>
              </a:ext>
            </a:extLst>
          </p:cNvPr>
          <p:cNvSpPr>
            <a:spLocks noGrp="1" noChangeArrowheads="1"/>
          </p:cNvSpPr>
          <p:nvPr>
            <p:ph type="body" idx="1"/>
          </p:nvPr>
        </p:nvSpPr>
        <p:spPr>
          <a:xfrm>
            <a:off x="84138" y="719138"/>
            <a:ext cx="8975725" cy="6596062"/>
          </a:xfrm>
          <a:solidFill>
            <a:srgbClr val="C0C0C0"/>
          </a:solid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81000" indent="-381000">
              <a:lnSpc>
                <a:spcPct val="80000"/>
              </a:lnSpc>
              <a:buFont typeface="Wingdings" panose="05000000000000000000" pitchFamily="2" charset="2"/>
              <a:buAutoNum type="arabicPeriod"/>
            </a:pPr>
            <a:r>
              <a:rPr lang="en-US" altLang="zh-CN"/>
              <a:t>public class Producer extends Thread {</a:t>
            </a:r>
          </a:p>
          <a:p>
            <a:pPr marL="381000" indent="-381000">
              <a:lnSpc>
                <a:spcPct val="80000"/>
              </a:lnSpc>
              <a:buFont typeface="Wingdings" panose="05000000000000000000" pitchFamily="2" charset="2"/>
              <a:buAutoNum type="arabicPeriod"/>
            </a:pPr>
            <a:r>
              <a:rPr lang="en-US" altLang="zh-CN"/>
              <a:t>     private Share shared;</a:t>
            </a:r>
          </a:p>
          <a:p>
            <a:pPr marL="381000" indent="-381000">
              <a:lnSpc>
                <a:spcPct val="80000"/>
              </a:lnSpc>
              <a:buFont typeface="Wingdings" panose="05000000000000000000" pitchFamily="2" charset="2"/>
              <a:buAutoNum type="arabicPeriod"/>
            </a:pPr>
            <a:r>
              <a:rPr lang="en-US" altLang="zh-CN"/>
              <a:t>     private int number;</a:t>
            </a:r>
          </a:p>
          <a:p>
            <a:pPr marL="381000" indent="-381000">
              <a:lnSpc>
                <a:spcPct val="80000"/>
              </a:lnSpc>
              <a:buFont typeface="Wingdings" panose="05000000000000000000" pitchFamily="2" charset="2"/>
              <a:buAutoNum type="arabicPeriod"/>
            </a:pPr>
            <a:r>
              <a:rPr lang="en-US" altLang="zh-CN"/>
              <a:t>     public Producer(Share s, int number) {</a:t>
            </a:r>
          </a:p>
          <a:p>
            <a:pPr marL="381000" indent="-381000">
              <a:lnSpc>
                <a:spcPct val="80000"/>
              </a:lnSpc>
              <a:buFont typeface="Wingdings" panose="05000000000000000000" pitchFamily="2" charset="2"/>
              <a:buAutoNum type="arabicPeriod"/>
            </a:pPr>
            <a:r>
              <a:rPr lang="en-US" altLang="zh-CN"/>
              <a:t>            shared=s;</a:t>
            </a:r>
          </a:p>
          <a:p>
            <a:pPr marL="381000" indent="-381000">
              <a:lnSpc>
                <a:spcPct val="80000"/>
              </a:lnSpc>
              <a:buFont typeface="Wingdings" panose="05000000000000000000" pitchFamily="2" charset="2"/>
              <a:buAutoNum type="arabicPeriod"/>
            </a:pPr>
            <a:r>
              <a:rPr lang="en-US" altLang="zh-CN"/>
              <a:t>            this.number=number; //</a:t>
            </a:r>
            <a:r>
              <a:rPr lang="zh-CN" altLang="en-US"/>
              <a:t>生产者编号</a:t>
            </a:r>
            <a:endParaRPr lang="en-US" altLang="zh-CN"/>
          </a:p>
          <a:p>
            <a:pPr marL="381000" indent="-381000">
              <a:lnSpc>
                <a:spcPct val="80000"/>
              </a:lnSpc>
              <a:buFont typeface="Wingdings" panose="05000000000000000000" pitchFamily="2" charset="2"/>
              <a:buAutoNum type="arabicPeriod"/>
            </a:pPr>
            <a:r>
              <a:rPr lang="en-US" altLang="zh-CN"/>
              <a:t>      }</a:t>
            </a:r>
          </a:p>
          <a:p>
            <a:pPr marL="381000" indent="-381000">
              <a:lnSpc>
                <a:spcPct val="80000"/>
              </a:lnSpc>
              <a:buFont typeface="Wingdings" panose="05000000000000000000" pitchFamily="2" charset="2"/>
              <a:buAutoNum type="arabicPeriod"/>
            </a:pPr>
            <a:r>
              <a:rPr lang="en-US" altLang="zh-CN"/>
              <a:t>      public void run( ) {</a:t>
            </a:r>
          </a:p>
          <a:p>
            <a:pPr marL="381000" indent="-381000">
              <a:lnSpc>
                <a:spcPct val="80000"/>
              </a:lnSpc>
              <a:buFont typeface="Wingdings" panose="05000000000000000000" pitchFamily="2" charset="2"/>
              <a:buAutoNum type="arabicPeriod"/>
            </a:pPr>
            <a:r>
              <a:rPr lang="en-US" altLang="zh-CN"/>
              <a:t>    	         for (int i=0; i&lt;10; i++) {</a:t>
            </a:r>
          </a:p>
          <a:p>
            <a:pPr marL="381000" indent="-381000">
              <a:lnSpc>
                <a:spcPct val="80000"/>
              </a:lnSpc>
              <a:buFont typeface="Wingdings" panose="05000000000000000000" pitchFamily="2" charset="2"/>
              <a:buAutoNum type="arabicPeriod"/>
            </a:pPr>
            <a:r>
              <a:rPr lang="en-US" altLang="zh-CN"/>
              <a:t>      	         	  shared.put(i);</a:t>
            </a:r>
          </a:p>
          <a:p>
            <a:pPr marL="381000" indent="-381000">
              <a:lnSpc>
                <a:spcPct val="80000"/>
              </a:lnSpc>
              <a:buFont typeface="Wingdings" panose="05000000000000000000" pitchFamily="2" charset="2"/>
              <a:buAutoNum type="arabicPeriod"/>
            </a:pPr>
            <a:r>
              <a:rPr lang="en-US" altLang="zh-CN"/>
              <a:t>      	              System.out.println(“</a:t>
            </a:r>
            <a:r>
              <a:rPr lang="zh-CN" altLang="en-US" b="1"/>
              <a:t>生产者</a:t>
            </a:r>
            <a:r>
              <a:rPr lang="zh-CN" altLang="en-US"/>
              <a:t>”</a:t>
            </a:r>
            <a:r>
              <a:rPr lang="en-US" altLang="zh-CN"/>
              <a:t>+this.number+“</a:t>
            </a:r>
            <a:r>
              <a:rPr lang="zh-CN" altLang="en-US" b="1"/>
              <a:t>输出的数据为：</a:t>
            </a:r>
            <a:r>
              <a:rPr lang="en-US" altLang="zh-CN"/>
              <a:t>"+  i);</a:t>
            </a:r>
          </a:p>
          <a:p>
            <a:pPr marL="381000" indent="-381000">
              <a:lnSpc>
                <a:spcPct val="80000"/>
              </a:lnSpc>
              <a:buFont typeface="Wingdings" panose="05000000000000000000" pitchFamily="2" charset="2"/>
              <a:buAutoNum type="arabicPeriod"/>
            </a:pPr>
            <a:r>
              <a:rPr lang="en-US" altLang="zh-CN"/>
              <a:t>                 try {</a:t>
            </a:r>
          </a:p>
          <a:p>
            <a:pPr marL="381000" indent="-381000">
              <a:lnSpc>
                <a:spcPct val="80000"/>
              </a:lnSpc>
              <a:buFont typeface="Wingdings" panose="05000000000000000000" pitchFamily="2" charset="2"/>
              <a:buAutoNum type="arabicPeriod"/>
            </a:pPr>
            <a:r>
              <a:rPr lang="en-US" altLang="zh-CN"/>
              <a:t>        		sleep((int)(Math.random( ) * 100));</a:t>
            </a:r>
          </a:p>
          <a:p>
            <a:pPr marL="381000" indent="-381000">
              <a:lnSpc>
                <a:spcPct val="80000"/>
              </a:lnSpc>
              <a:buFont typeface="Wingdings" panose="05000000000000000000" pitchFamily="2" charset="2"/>
              <a:buAutoNum type="arabicPeriod"/>
            </a:pPr>
            <a:r>
              <a:rPr lang="en-US" altLang="zh-CN"/>
              <a:t>      		} catch (InterruptedException e) {}</a:t>
            </a:r>
          </a:p>
          <a:p>
            <a:pPr marL="381000" indent="-381000">
              <a:lnSpc>
                <a:spcPct val="80000"/>
              </a:lnSpc>
              <a:buFont typeface="Wingdings" panose="05000000000000000000" pitchFamily="2" charset="2"/>
              <a:buAutoNum type="arabicPeriod"/>
            </a:pPr>
            <a:r>
              <a:rPr lang="en-US" altLang="zh-CN"/>
              <a:t>    	         }</a:t>
            </a:r>
          </a:p>
          <a:p>
            <a:pPr marL="381000" indent="-381000">
              <a:lnSpc>
                <a:spcPct val="80000"/>
              </a:lnSpc>
              <a:buFont typeface="Wingdings" panose="05000000000000000000" pitchFamily="2" charset="2"/>
              <a:buAutoNum type="arabicPeriod"/>
            </a:pPr>
            <a:r>
              <a:rPr lang="en-US" altLang="zh-CN"/>
              <a:t>        }</a:t>
            </a:r>
          </a:p>
          <a:p>
            <a:pPr marL="381000" indent="-381000">
              <a:lnSpc>
                <a:spcPct val="80000"/>
              </a:lnSpc>
              <a:buFont typeface="Wingdings" panose="05000000000000000000" pitchFamily="2" charset="2"/>
              <a:buAutoNum type="arabicPeriod"/>
            </a:pPr>
            <a:r>
              <a:rPr lang="en-US" altLang="zh-CN"/>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8F7C10BA-E536-41B4-B6ED-0B8EF79EE8BD}"/>
              </a:ext>
            </a:extLst>
          </p:cNvPr>
          <p:cNvSpPr>
            <a:spLocks noGrp="1" noChangeArrowheads="1"/>
          </p:cNvSpPr>
          <p:nvPr>
            <p:ph type="title"/>
          </p:nvPr>
        </p:nvSpPr>
        <p:spPr/>
        <p:txBody>
          <a:bodyPr/>
          <a:lstStyle/>
          <a:p>
            <a:pPr>
              <a:defRPr/>
            </a:pPr>
            <a:r>
              <a:rPr lang="zh-CN" altLang="en-US" b="1"/>
              <a:t>消费者程序</a:t>
            </a:r>
          </a:p>
        </p:txBody>
      </p:sp>
      <p:sp>
        <p:nvSpPr>
          <p:cNvPr id="76803" name="Rectangle 4">
            <a:extLst>
              <a:ext uri="{FF2B5EF4-FFF2-40B4-BE49-F238E27FC236}">
                <a16:creationId xmlns:a16="http://schemas.microsoft.com/office/drawing/2014/main" id="{C3632DF9-7FC3-4E79-B58B-1183013C064B}"/>
              </a:ext>
            </a:extLst>
          </p:cNvPr>
          <p:cNvSpPr>
            <a:spLocks noGrp="1" noChangeArrowheads="1"/>
          </p:cNvSpPr>
          <p:nvPr>
            <p:ph type="body" idx="1"/>
          </p:nvPr>
        </p:nvSpPr>
        <p:spPr>
          <a:xfrm>
            <a:off x="85725" y="704850"/>
            <a:ext cx="8972550" cy="5943600"/>
          </a:xfrm>
          <a:solidFill>
            <a:srgbClr val="C0C0C0"/>
          </a:solid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81000" indent="-381000">
              <a:lnSpc>
                <a:spcPct val="80000"/>
              </a:lnSpc>
              <a:buFont typeface="Wingdings" panose="05000000000000000000" pitchFamily="2" charset="2"/>
              <a:buAutoNum type="arabicPeriod"/>
            </a:pPr>
            <a:r>
              <a:rPr lang="en-US" altLang="zh-CN"/>
              <a:t>public class Consumer extends Thread {</a:t>
            </a:r>
          </a:p>
          <a:p>
            <a:pPr marL="381000" indent="-381000">
              <a:lnSpc>
                <a:spcPct val="80000"/>
              </a:lnSpc>
              <a:buFont typeface="Wingdings" panose="05000000000000000000" pitchFamily="2" charset="2"/>
              <a:buAutoNum type="arabicPeriod"/>
            </a:pPr>
            <a:r>
              <a:rPr lang="en-US" altLang="zh-CN"/>
              <a:t>      private Share shared;</a:t>
            </a:r>
          </a:p>
          <a:p>
            <a:pPr marL="381000" indent="-381000">
              <a:lnSpc>
                <a:spcPct val="80000"/>
              </a:lnSpc>
              <a:buFont typeface="Wingdings" panose="05000000000000000000" pitchFamily="2" charset="2"/>
              <a:buAutoNum type="arabicPeriod"/>
            </a:pPr>
            <a:r>
              <a:rPr lang="en-US" altLang="zh-CN"/>
              <a:t>      private int number;</a:t>
            </a:r>
          </a:p>
          <a:p>
            <a:pPr marL="381000" indent="-381000">
              <a:lnSpc>
                <a:spcPct val="80000"/>
              </a:lnSpc>
              <a:buFont typeface="Wingdings" panose="05000000000000000000" pitchFamily="2" charset="2"/>
              <a:buAutoNum type="arabicPeriod"/>
            </a:pPr>
            <a:r>
              <a:rPr lang="en-US" altLang="zh-CN"/>
              <a:t>      public Consumer(Share s, int number) {</a:t>
            </a:r>
          </a:p>
          <a:p>
            <a:pPr marL="381000" indent="-381000">
              <a:lnSpc>
                <a:spcPct val="80000"/>
              </a:lnSpc>
              <a:buFont typeface="Wingdings" panose="05000000000000000000" pitchFamily="2" charset="2"/>
              <a:buAutoNum type="arabicPeriod"/>
            </a:pPr>
            <a:r>
              <a:rPr lang="en-US" altLang="zh-CN"/>
              <a:t>              shared=s;</a:t>
            </a:r>
          </a:p>
          <a:p>
            <a:pPr marL="381000" indent="-381000">
              <a:lnSpc>
                <a:spcPct val="80000"/>
              </a:lnSpc>
              <a:buFont typeface="Wingdings" panose="05000000000000000000" pitchFamily="2" charset="2"/>
              <a:buAutoNum type="arabicPeriod"/>
            </a:pPr>
            <a:r>
              <a:rPr lang="en-US" altLang="zh-CN"/>
              <a:t>              this.number=number; //</a:t>
            </a:r>
            <a:r>
              <a:rPr lang="zh-CN" altLang="en-US"/>
              <a:t>消费者编号</a:t>
            </a:r>
            <a:endParaRPr lang="en-US" altLang="zh-CN"/>
          </a:p>
          <a:p>
            <a:pPr marL="381000" indent="-381000">
              <a:lnSpc>
                <a:spcPct val="80000"/>
              </a:lnSpc>
              <a:buFont typeface="Wingdings" panose="05000000000000000000" pitchFamily="2" charset="2"/>
              <a:buAutoNum type="arabicPeriod"/>
            </a:pPr>
            <a:r>
              <a:rPr lang="en-US" altLang="zh-CN"/>
              <a:t>       }</a:t>
            </a:r>
          </a:p>
          <a:p>
            <a:pPr marL="381000" indent="-381000">
              <a:lnSpc>
                <a:spcPct val="80000"/>
              </a:lnSpc>
              <a:buFont typeface="Wingdings" panose="05000000000000000000" pitchFamily="2" charset="2"/>
              <a:buAutoNum type="arabicPeriod"/>
            </a:pPr>
            <a:r>
              <a:rPr lang="en-US" altLang="zh-CN"/>
              <a:t>       public void run( ) {</a:t>
            </a:r>
          </a:p>
          <a:p>
            <a:pPr marL="381000" indent="-381000">
              <a:lnSpc>
                <a:spcPct val="80000"/>
              </a:lnSpc>
              <a:buFont typeface="Wingdings" panose="05000000000000000000" pitchFamily="2" charset="2"/>
              <a:buAutoNum type="arabicPeriod"/>
            </a:pPr>
            <a:r>
              <a:rPr lang="en-US" altLang="zh-CN"/>
              <a:t>               int value = 0;</a:t>
            </a:r>
          </a:p>
          <a:p>
            <a:pPr marL="381000" indent="-381000">
              <a:lnSpc>
                <a:spcPct val="80000"/>
              </a:lnSpc>
              <a:buFont typeface="Wingdings" panose="05000000000000000000" pitchFamily="2" charset="2"/>
              <a:buAutoNum type="arabicPeriod"/>
            </a:pPr>
            <a:r>
              <a:rPr lang="en-US" altLang="zh-CN"/>
              <a:t>               for (int i=0; i&lt;10; i++) {</a:t>
            </a:r>
          </a:p>
          <a:p>
            <a:pPr marL="381000" indent="-381000">
              <a:lnSpc>
                <a:spcPct val="80000"/>
              </a:lnSpc>
              <a:buFont typeface="Wingdings" panose="05000000000000000000" pitchFamily="2" charset="2"/>
              <a:buAutoNum type="arabicPeriod"/>
            </a:pPr>
            <a:r>
              <a:rPr lang="en-US" altLang="zh-CN"/>
              <a:t>                        value=shared.get( );</a:t>
            </a:r>
          </a:p>
          <a:p>
            <a:pPr marL="381000" indent="-381000">
              <a:lnSpc>
                <a:spcPct val="80000"/>
              </a:lnSpc>
              <a:buFont typeface="Wingdings" panose="05000000000000000000" pitchFamily="2" charset="2"/>
              <a:buAutoNum type="arabicPeriod"/>
            </a:pPr>
            <a:r>
              <a:rPr lang="en-US" altLang="zh-CN"/>
              <a:t>               	     System.out.println(“</a:t>
            </a:r>
            <a:r>
              <a:rPr lang="zh-CN" altLang="en-US" b="1"/>
              <a:t>消费者</a:t>
            </a:r>
            <a:r>
              <a:rPr lang="zh-CN" altLang="en-US"/>
              <a:t>”</a:t>
            </a:r>
            <a:r>
              <a:rPr lang="en-US" altLang="zh-CN"/>
              <a:t>+this.number+“</a:t>
            </a:r>
            <a:r>
              <a:rPr lang="zh-CN" altLang="en-US" b="1"/>
              <a:t>得到的数据为：</a:t>
            </a:r>
            <a:r>
              <a:rPr lang="zh-CN" altLang="en-US"/>
              <a:t> </a:t>
            </a:r>
            <a:r>
              <a:rPr lang="en-US" altLang="zh-CN"/>
              <a:t>value);</a:t>
            </a:r>
          </a:p>
          <a:p>
            <a:pPr marL="381000" indent="-381000">
              <a:lnSpc>
                <a:spcPct val="80000"/>
              </a:lnSpc>
              <a:buFont typeface="Wingdings" panose="05000000000000000000" pitchFamily="2" charset="2"/>
              <a:buAutoNum type="arabicPeriod"/>
            </a:pPr>
            <a:r>
              <a:rPr lang="en-US" altLang="zh-CN"/>
              <a:t>        }</a:t>
            </a:r>
          </a:p>
          <a:p>
            <a:pPr marL="381000" indent="-381000">
              <a:lnSpc>
                <a:spcPct val="80000"/>
              </a:lnSpc>
              <a:buFont typeface="Wingdings" panose="05000000000000000000" pitchFamily="2" charset="2"/>
              <a:buAutoNum type="arabicPeriod"/>
            </a:pPr>
            <a:r>
              <a:rPr lang="en-US" altLang="zh-CN"/>
              <a:t>     }</a:t>
            </a:r>
          </a:p>
          <a:p>
            <a:pPr marL="381000" indent="-381000">
              <a:lnSpc>
                <a:spcPct val="80000"/>
              </a:lnSpc>
              <a:buFont typeface="Wingdings" panose="05000000000000000000" pitchFamily="2" charset="2"/>
              <a:buAutoNum type="arabicPeriod"/>
            </a:pPr>
            <a:r>
              <a:rPr lang="en-US" altLang="zh-CN"/>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7AD42EC3-26B6-40DA-8F8B-63829DF7BD9F}"/>
              </a:ext>
            </a:extLst>
          </p:cNvPr>
          <p:cNvSpPr>
            <a:spLocks noGrp="1" noChangeArrowheads="1"/>
          </p:cNvSpPr>
          <p:nvPr>
            <p:ph type="title"/>
          </p:nvPr>
        </p:nvSpPr>
        <p:spPr/>
        <p:txBody>
          <a:bodyPr/>
          <a:lstStyle/>
          <a:p>
            <a:pPr>
              <a:defRPr/>
            </a:pPr>
            <a:r>
              <a:rPr lang="zh-CN" altLang="en-US" b="1"/>
              <a:t>共享资源对象</a:t>
            </a:r>
          </a:p>
        </p:txBody>
      </p:sp>
      <p:sp>
        <p:nvSpPr>
          <p:cNvPr id="77827" name="Rectangle 3">
            <a:extLst>
              <a:ext uri="{FF2B5EF4-FFF2-40B4-BE49-F238E27FC236}">
                <a16:creationId xmlns:a16="http://schemas.microsoft.com/office/drawing/2014/main" id="{669CE27C-B0F4-4E8E-AC99-25656EE54F79}"/>
              </a:ext>
            </a:extLst>
          </p:cNvPr>
          <p:cNvSpPr>
            <a:spLocks noGrp="1" noChangeArrowheads="1"/>
          </p:cNvSpPr>
          <p:nvPr>
            <p:ph type="body" idx="1"/>
          </p:nvPr>
        </p:nvSpPr>
        <p:spPr>
          <a:xfrm>
            <a:off x="349250" y="965200"/>
            <a:ext cx="7772400" cy="4114800"/>
          </a:xfrm>
        </p:spPr>
        <p:txBody>
          <a:bodyPr/>
          <a:lstStyle/>
          <a:p>
            <a:pPr marL="571500" indent="-571500">
              <a:lnSpc>
                <a:spcPct val="90000"/>
              </a:lnSpc>
              <a:buClr>
                <a:schemeClr val="tx1"/>
              </a:buClr>
              <a:buFontTx/>
              <a:buAutoNum type="arabicPeriod"/>
            </a:pPr>
            <a:r>
              <a:rPr lang="en-US" altLang="zh-CN"/>
              <a:t>public class Share {</a:t>
            </a:r>
          </a:p>
          <a:p>
            <a:pPr marL="571500" indent="-571500">
              <a:lnSpc>
                <a:spcPct val="90000"/>
              </a:lnSpc>
              <a:buClr>
                <a:schemeClr val="tx1"/>
              </a:buClr>
              <a:buFontTx/>
              <a:buAutoNum type="arabicPeriod"/>
            </a:pPr>
            <a:r>
              <a:rPr lang="en-US" altLang="zh-CN"/>
              <a:t>  	   private int contents;</a:t>
            </a:r>
          </a:p>
          <a:p>
            <a:pPr marL="571500" indent="-571500">
              <a:lnSpc>
                <a:spcPct val="90000"/>
              </a:lnSpc>
              <a:buClr>
                <a:schemeClr val="tx1"/>
              </a:buClr>
              <a:buFontTx/>
              <a:buAutoNum type="arabicPeriod"/>
            </a:pPr>
            <a:r>
              <a:rPr lang="en-US" altLang="zh-CN"/>
              <a:t> 	   public int get( ){</a:t>
            </a:r>
          </a:p>
          <a:p>
            <a:pPr marL="571500" indent="-571500">
              <a:lnSpc>
                <a:spcPct val="90000"/>
              </a:lnSpc>
              <a:buClr>
                <a:schemeClr val="tx1"/>
              </a:buClr>
              <a:buFontTx/>
              <a:buAutoNum type="arabicPeriod"/>
            </a:pPr>
            <a:r>
              <a:rPr lang="en-US" altLang="zh-CN"/>
              <a:t>    	  	return contents;</a:t>
            </a:r>
          </a:p>
          <a:p>
            <a:pPr marL="571500" indent="-571500">
              <a:lnSpc>
                <a:spcPct val="90000"/>
              </a:lnSpc>
              <a:buClr>
                <a:schemeClr val="tx1"/>
              </a:buClr>
              <a:buFontTx/>
              <a:buAutoNum type="arabicPeriod"/>
            </a:pPr>
            <a:r>
              <a:rPr lang="en-US" altLang="zh-CN"/>
              <a:t>        }</a:t>
            </a:r>
          </a:p>
          <a:p>
            <a:pPr marL="571500" indent="-571500">
              <a:lnSpc>
                <a:spcPct val="90000"/>
              </a:lnSpc>
              <a:buClr>
                <a:schemeClr val="tx1"/>
              </a:buClr>
              <a:buFontTx/>
              <a:buAutoNum type="arabicPeriod"/>
            </a:pPr>
            <a:r>
              <a:rPr lang="en-US" altLang="zh-CN"/>
              <a:t>        public void put(int value){</a:t>
            </a:r>
          </a:p>
          <a:p>
            <a:pPr marL="571500" indent="-571500">
              <a:lnSpc>
                <a:spcPct val="90000"/>
              </a:lnSpc>
              <a:buClr>
                <a:schemeClr val="tx1"/>
              </a:buClr>
              <a:buFontTx/>
              <a:buAutoNum type="arabicPeriod"/>
            </a:pPr>
            <a:r>
              <a:rPr lang="en-US" altLang="zh-CN"/>
              <a:t>    		contents=value;</a:t>
            </a:r>
          </a:p>
          <a:p>
            <a:pPr marL="571500" indent="-571500">
              <a:lnSpc>
                <a:spcPct val="90000"/>
              </a:lnSpc>
              <a:buClr>
                <a:schemeClr val="tx1"/>
              </a:buClr>
              <a:buFontTx/>
              <a:buAutoNum type="arabicPeriod"/>
            </a:pPr>
            <a:r>
              <a:rPr lang="en-US" altLang="zh-CN"/>
              <a:t>       }</a:t>
            </a:r>
          </a:p>
          <a:p>
            <a:pPr marL="571500" indent="-571500">
              <a:lnSpc>
                <a:spcPct val="90000"/>
              </a:lnSpc>
              <a:buClr>
                <a:schemeClr val="tx1"/>
              </a:buClr>
              <a:buFontTx/>
              <a:buAutoNum type="arabicPeriod"/>
            </a:pPr>
            <a:r>
              <a:rPr lang="en-US" altLang="zh-CN"/>
              <a:t>}</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1FBFD174-B782-4F1C-BFFB-961DD6E0B616}"/>
              </a:ext>
            </a:extLst>
          </p:cNvPr>
          <p:cNvSpPr>
            <a:spLocks noGrp="1" noChangeArrowheads="1"/>
          </p:cNvSpPr>
          <p:nvPr>
            <p:ph type="title"/>
          </p:nvPr>
        </p:nvSpPr>
        <p:spPr/>
        <p:txBody>
          <a:bodyPr/>
          <a:lstStyle/>
          <a:p>
            <a:pPr>
              <a:defRPr/>
            </a:pPr>
            <a:r>
              <a:rPr lang="zh-CN" altLang="en-US" b="1"/>
              <a:t>测试的主程序</a:t>
            </a:r>
          </a:p>
        </p:txBody>
      </p:sp>
      <p:sp>
        <p:nvSpPr>
          <p:cNvPr id="78851" name="Rectangle 3">
            <a:extLst>
              <a:ext uri="{FF2B5EF4-FFF2-40B4-BE49-F238E27FC236}">
                <a16:creationId xmlns:a16="http://schemas.microsoft.com/office/drawing/2014/main" id="{0430103E-221D-4398-B42D-65A51AA87FF4}"/>
              </a:ext>
            </a:extLst>
          </p:cNvPr>
          <p:cNvSpPr>
            <a:spLocks noGrp="1" noChangeArrowheads="1"/>
          </p:cNvSpPr>
          <p:nvPr>
            <p:ph type="body" idx="1"/>
          </p:nvPr>
        </p:nvSpPr>
        <p:spPr>
          <a:xfrm>
            <a:off x="493713" y="1081088"/>
            <a:ext cx="7772400" cy="4114800"/>
          </a:xfrm>
        </p:spPr>
        <p:txBody>
          <a:bodyPr/>
          <a:lstStyle/>
          <a:p>
            <a:pPr marL="571500" indent="-571500">
              <a:lnSpc>
                <a:spcPct val="90000"/>
              </a:lnSpc>
              <a:buClr>
                <a:schemeClr val="tx1"/>
              </a:buClr>
              <a:buFontTx/>
              <a:buAutoNum type="arabicPeriod"/>
            </a:pPr>
            <a:r>
              <a:rPr lang="en-US" altLang="zh-CN"/>
              <a:t>public class PCTest {</a:t>
            </a:r>
          </a:p>
          <a:p>
            <a:pPr marL="571500" indent="-571500">
              <a:lnSpc>
                <a:spcPct val="90000"/>
              </a:lnSpc>
              <a:buClr>
                <a:schemeClr val="tx1"/>
              </a:buClr>
              <a:buFontTx/>
              <a:buAutoNum type="arabicPeriod"/>
            </a:pPr>
            <a:r>
              <a:rPr lang="en-US" altLang="zh-CN"/>
              <a:t>	public static void main(String[] args) {</a:t>
            </a:r>
          </a:p>
          <a:p>
            <a:pPr marL="571500" indent="-571500">
              <a:lnSpc>
                <a:spcPct val="90000"/>
              </a:lnSpc>
              <a:buClr>
                <a:schemeClr val="tx1"/>
              </a:buClr>
              <a:buFontTx/>
              <a:buAutoNum type="arabicPeriod"/>
            </a:pPr>
            <a:r>
              <a:rPr lang="en-US" altLang="zh-CN"/>
              <a:t>		Share s=new Share( );</a:t>
            </a:r>
          </a:p>
          <a:p>
            <a:pPr marL="571500" indent="-571500">
              <a:lnSpc>
                <a:spcPct val="90000"/>
              </a:lnSpc>
              <a:buClr>
                <a:schemeClr val="tx1"/>
              </a:buClr>
              <a:buFontTx/>
              <a:buAutoNum type="arabicPeriod"/>
            </a:pPr>
            <a:r>
              <a:rPr lang="en-US" altLang="zh-CN"/>
              <a:t>		Producer p=new Producer(s,1);</a:t>
            </a:r>
          </a:p>
          <a:p>
            <a:pPr marL="571500" indent="-571500">
              <a:lnSpc>
                <a:spcPct val="90000"/>
              </a:lnSpc>
              <a:buClr>
                <a:schemeClr val="tx1"/>
              </a:buClr>
              <a:buFontTx/>
              <a:buAutoNum type="arabicPeriod"/>
            </a:pPr>
            <a:r>
              <a:rPr lang="en-US" altLang="zh-CN"/>
              <a:t>		Consumer c=new Consumer(s,1);</a:t>
            </a:r>
          </a:p>
          <a:p>
            <a:pPr marL="571500" indent="-571500">
              <a:lnSpc>
                <a:spcPct val="90000"/>
              </a:lnSpc>
              <a:buClr>
                <a:schemeClr val="tx1"/>
              </a:buClr>
              <a:buFontTx/>
              <a:buAutoNum type="arabicPeriod"/>
            </a:pPr>
            <a:r>
              <a:rPr lang="en-US" altLang="zh-CN"/>
              <a:t>		p.start( );</a:t>
            </a:r>
          </a:p>
          <a:p>
            <a:pPr marL="571500" indent="-571500">
              <a:lnSpc>
                <a:spcPct val="90000"/>
              </a:lnSpc>
              <a:buClr>
                <a:schemeClr val="tx1"/>
              </a:buClr>
              <a:buFontTx/>
              <a:buAutoNum type="arabicPeriod"/>
            </a:pPr>
            <a:r>
              <a:rPr lang="en-US" altLang="zh-CN"/>
              <a:t>		c.start( );</a:t>
            </a:r>
          </a:p>
          <a:p>
            <a:pPr marL="571500" indent="-571500">
              <a:lnSpc>
                <a:spcPct val="90000"/>
              </a:lnSpc>
              <a:buClr>
                <a:schemeClr val="tx1"/>
              </a:buClr>
              <a:buFontTx/>
              <a:buAutoNum type="arabicPeriod"/>
            </a:pPr>
            <a:r>
              <a:rPr lang="en-US" altLang="zh-CN"/>
              <a:t>    }</a:t>
            </a:r>
          </a:p>
          <a:p>
            <a:pPr marL="571500" indent="-571500">
              <a:lnSpc>
                <a:spcPct val="90000"/>
              </a:lnSpc>
              <a:buClr>
                <a:schemeClr val="tx1"/>
              </a:buClr>
              <a:buFontTx/>
              <a:buAutoNum type="arabicPeriod"/>
            </a:pPr>
            <a:r>
              <a:rPr lang="en-US" altLang="zh-CN"/>
              <a:t>}</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67CE2F2B-5227-4083-899D-D0A96BDE8F2E}"/>
              </a:ext>
            </a:extLst>
          </p:cNvPr>
          <p:cNvSpPr>
            <a:spLocks noGrp="1" noChangeArrowheads="1"/>
          </p:cNvSpPr>
          <p:nvPr>
            <p:ph type="title"/>
          </p:nvPr>
        </p:nvSpPr>
        <p:spPr/>
        <p:txBody>
          <a:bodyPr/>
          <a:lstStyle/>
          <a:p>
            <a:pPr>
              <a:defRPr/>
            </a:pPr>
            <a:r>
              <a:rPr lang="zh-CN" altLang="en-US"/>
              <a:t>运行结果</a:t>
            </a:r>
          </a:p>
        </p:txBody>
      </p:sp>
      <p:pic>
        <p:nvPicPr>
          <p:cNvPr id="79875" name="Picture 4">
            <a:extLst>
              <a:ext uri="{FF2B5EF4-FFF2-40B4-BE49-F238E27FC236}">
                <a16:creationId xmlns:a16="http://schemas.microsoft.com/office/drawing/2014/main" id="{1F1A215F-B64C-4E37-A95C-0D3CD373254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82763" y="773113"/>
            <a:ext cx="4243387" cy="5311775"/>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C63C137B-6B6D-462F-B504-A6B5791F5394}"/>
              </a:ext>
            </a:extLst>
          </p:cNvPr>
          <p:cNvSpPr>
            <a:spLocks noGrp="1" noChangeArrowheads="1"/>
          </p:cNvSpPr>
          <p:nvPr>
            <p:ph type="title"/>
          </p:nvPr>
        </p:nvSpPr>
        <p:spPr/>
        <p:txBody>
          <a:bodyPr/>
          <a:lstStyle/>
          <a:p>
            <a:pPr>
              <a:defRPr/>
            </a:pPr>
            <a:r>
              <a:rPr lang="zh-CN" altLang="en-US"/>
              <a:t>结果分析</a:t>
            </a:r>
          </a:p>
        </p:txBody>
      </p:sp>
      <p:sp>
        <p:nvSpPr>
          <p:cNvPr id="337923" name="Rectangle 3">
            <a:extLst>
              <a:ext uri="{FF2B5EF4-FFF2-40B4-BE49-F238E27FC236}">
                <a16:creationId xmlns:a16="http://schemas.microsoft.com/office/drawing/2014/main" id="{C0F5CE18-1B83-4823-83CB-F33EF568E741}"/>
              </a:ext>
            </a:extLst>
          </p:cNvPr>
          <p:cNvSpPr>
            <a:spLocks noGrp="1" noChangeArrowheads="1"/>
          </p:cNvSpPr>
          <p:nvPr>
            <p:ph type="body" idx="1"/>
          </p:nvPr>
        </p:nvSpPr>
        <p:spPr>
          <a:xfrm>
            <a:off x="273050" y="936625"/>
            <a:ext cx="8707438" cy="4114800"/>
          </a:xfrm>
        </p:spPr>
        <p:txBody>
          <a:bodyPr/>
          <a:lstStyle/>
          <a:p>
            <a:pPr marL="0">
              <a:buClr>
                <a:schemeClr val="tx1"/>
              </a:buClr>
              <a:defRPr/>
            </a:pPr>
            <a:r>
              <a:rPr lang="zh-CN" altLang="en-US" sz="2600" b="1" dirty="0"/>
              <a:t>我们分析一下可能发生的情况：一种情况是生产者比消费者速度快，那么在消费者还没有取出上一个数据之前，生产者又存入了新数据，于是，消费者很可能会跳过上一个数据。另一种情况则相反，当消费者比生产者速度快，消费者可能两次取出同一个数据。</a:t>
            </a:r>
          </a:p>
          <a:p>
            <a:pPr>
              <a:buClr>
                <a:schemeClr val="tx1"/>
              </a:buClr>
              <a:defRPr/>
            </a:pPr>
            <a:endParaRPr lang="zh-CN" altLang="en-US" sz="2600" b="1" dirty="0"/>
          </a:p>
          <a:p>
            <a:pPr marL="0">
              <a:buClr>
                <a:schemeClr val="tx1"/>
              </a:buClr>
              <a:defRPr/>
            </a:pPr>
            <a:r>
              <a:rPr lang="zh-CN" altLang="en-US" sz="2600" b="1" dirty="0"/>
              <a:t>这两种情况不是我们所希望的。我们希望生产者存入一个数，消费者取出的就是这个数。为了避免上述情况发生，就必须锁定生产者线程，当它向共享对象中存储数据时禁止消费者线程从中取出数据，反之也一样。将共享对象</a:t>
            </a:r>
            <a:r>
              <a:rPr lang="en-US" altLang="zh-CN" sz="2600" b="1" dirty="0"/>
              <a:t>Share</a:t>
            </a:r>
            <a:r>
              <a:rPr lang="zh-CN" altLang="en-US" sz="2600" b="1" dirty="0"/>
              <a:t>中的</a:t>
            </a:r>
            <a:r>
              <a:rPr lang="en-US" altLang="zh-CN" sz="2600" b="1" dirty="0"/>
              <a:t>put</a:t>
            </a:r>
            <a:r>
              <a:rPr lang="zh-CN" altLang="en-US" sz="2600" b="1" dirty="0"/>
              <a:t>和</a:t>
            </a:r>
            <a:r>
              <a:rPr lang="en-US" altLang="zh-CN" sz="2600" b="1" dirty="0"/>
              <a:t>get</a:t>
            </a:r>
            <a:r>
              <a:rPr lang="zh-CN" altLang="en-US" sz="2600" b="1" dirty="0"/>
              <a:t>分别定义为同步化方法就可达到这个目的。</a:t>
            </a:r>
          </a:p>
          <a:p>
            <a:pPr>
              <a:lnSpc>
                <a:spcPct val="80000"/>
              </a:lnSpc>
              <a:buFont typeface="Wingdings" panose="05000000000000000000" pitchFamily="2" charset="2"/>
              <a:buNone/>
              <a:defRPr/>
            </a:pPr>
            <a:endParaRPr lang="zh-CN" altLang="en-US" sz="2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646F880A-3254-4207-8300-ABB11BC13E7D}"/>
              </a:ext>
            </a:extLst>
          </p:cNvPr>
          <p:cNvSpPr>
            <a:spLocks noGrp="1" noChangeArrowheads="1"/>
          </p:cNvSpPr>
          <p:nvPr>
            <p:ph type="title"/>
          </p:nvPr>
        </p:nvSpPr>
        <p:spPr/>
        <p:txBody>
          <a:bodyPr/>
          <a:lstStyle/>
          <a:p>
            <a:pPr>
              <a:defRPr/>
            </a:pPr>
            <a:r>
              <a:rPr lang="zh-CN" altLang="en-US" sz="3200" b="1"/>
              <a:t>解决方法</a:t>
            </a:r>
            <a:r>
              <a:rPr lang="en-US" altLang="zh-CN" sz="3200" b="1">
                <a:latin typeface="Arial" panose="020B0604020202020204" pitchFamily="34" charset="0"/>
              </a:rPr>
              <a:t>——</a:t>
            </a:r>
            <a:r>
              <a:rPr lang="zh-CN" altLang="en-US" sz="3200" b="1"/>
              <a:t>共享资源对象实现同步化</a:t>
            </a:r>
          </a:p>
        </p:txBody>
      </p:sp>
      <p:sp>
        <p:nvSpPr>
          <p:cNvPr id="81923" name="Rectangle 3">
            <a:extLst>
              <a:ext uri="{FF2B5EF4-FFF2-40B4-BE49-F238E27FC236}">
                <a16:creationId xmlns:a16="http://schemas.microsoft.com/office/drawing/2014/main" id="{8004AD2D-1EE9-4E55-8B32-49DD2D29D10F}"/>
              </a:ext>
            </a:extLst>
          </p:cNvPr>
          <p:cNvSpPr>
            <a:spLocks noGrp="1" noChangeArrowheads="1"/>
          </p:cNvSpPr>
          <p:nvPr>
            <p:ph type="body" idx="1"/>
          </p:nvPr>
        </p:nvSpPr>
        <p:spPr>
          <a:xfrm>
            <a:off x="149225" y="811213"/>
            <a:ext cx="9223375" cy="4114800"/>
          </a:xfrm>
        </p:spPr>
        <p:txBody>
          <a:bodyPr/>
          <a:lstStyle/>
          <a:p>
            <a:pPr marL="571500" indent="-571500">
              <a:lnSpc>
                <a:spcPct val="80000"/>
              </a:lnSpc>
              <a:buClr>
                <a:schemeClr val="tx1"/>
              </a:buClr>
              <a:buFontTx/>
              <a:buAutoNum type="arabicPeriod"/>
            </a:pPr>
            <a:r>
              <a:rPr lang="en-US" altLang="zh-CN"/>
              <a:t>public class Share {</a:t>
            </a:r>
          </a:p>
          <a:p>
            <a:pPr marL="571500" indent="-571500">
              <a:lnSpc>
                <a:spcPct val="80000"/>
              </a:lnSpc>
              <a:buClr>
                <a:schemeClr val="tx1"/>
              </a:buClr>
              <a:buFontTx/>
              <a:buAutoNum type="arabicPeriod"/>
            </a:pPr>
            <a:r>
              <a:rPr lang="en-US" altLang="zh-CN"/>
              <a:t>      private int contents;</a:t>
            </a:r>
          </a:p>
          <a:p>
            <a:pPr marL="571500" indent="-571500">
              <a:lnSpc>
                <a:spcPct val="80000"/>
              </a:lnSpc>
              <a:buClr>
                <a:schemeClr val="tx1"/>
              </a:buClr>
              <a:buFontTx/>
              <a:buAutoNum type="arabicPeriod"/>
            </a:pPr>
            <a:r>
              <a:rPr lang="en-US" altLang="zh-CN"/>
              <a:t>      private boolean available=false;//available</a:t>
            </a:r>
            <a:r>
              <a:rPr lang="zh-CN" altLang="en-US"/>
              <a:t>表示数据是否写入</a:t>
            </a:r>
            <a:r>
              <a:rPr lang="en-US" altLang="zh-CN"/>
              <a:t>,</a:t>
            </a:r>
          </a:p>
          <a:p>
            <a:pPr marL="571500" indent="-571500">
              <a:lnSpc>
                <a:spcPct val="80000"/>
              </a:lnSpc>
              <a:buClr>
                <a:schemeClr val="tx1"/>
              </a:buClr>
              <a:buFontTx/>
              <a:buAutoNum type="arabicPeriod"/>
            </a:pPr>
            <a:r>
              <a:rPr lang="zh-CN" altLang="en-US"/>
              <a:t>                                                            初始值为</a:t>
            </a:r>
            <a:r>
              <a:rPr lang="en-US" altLang="zh-CN"/>
              <a:t>false</a:t>
            </a:r>
          </a:p>
          <a:p>
            <a:pPr marL="571500" indent="-571500">
              <a:lnSpc>
                <a:spcPct val="80000"/>
              </a:lnSpc>
              <a:buClr>
                <a:schemeClr val="tx1"/>
              </a:buClr>
              <a:buFontTx/>
              <a:buAutoNum type="arabicPeriod"/>
            </a:pPr>
            <a:r>
              <a:rPr lang="en-US" altLang="zh-CN"/>
              <a:t>      public synchronized int get( ) {</a:t>
            </a:r>
          </a:p>
          <a:p>
            <a:pPr marL="571500" indent="-571500">
              <a:lnSpc>
                <a:spcPct val="80000"/>
              </a:lnSpc>
              <a:buClr>
                <a:schemeClr val="tx1"/>
              </a:buClr>
              <a:buFontTx/>
              <a:buAutoNum type="arabicPeriod"/>
            </a:pPr>
            <a:r>
              <a:rPr lang="en-US" altLang="zh-CN"/>
              <a:t>      	while (available==false) {//</a:t>
            </a:r>
            <a:r>
              <a:rPr lang="zh-CN" altLang="en-US"/>
              <a:t>数据未写入</a:t>
            </a:r>
            <a:endParaRPr lang="en-US" altLang="zh-CN"/>
          </a:p>
          <a:p>
            <a:pPr marL="571500" indent="-571500">
              <a:lnSpc>
                <a:spcPct val="80000"/>
              </a:lnSpc>
              <a:buClr>
                <a:schemeClr val="tx1"/>
              </a:buClr>
              <a:buFontTx/>
              <a:buAutoNum type="arabicPeriod"/>
            </a:pPr>
            <a:r>
              <a:rPr lang="en-US" altLang="zh-CN"/>
              <a:t>     	 	try {</a:t>
            </a:r>
          </a:p>
          <a:p>
            <a:pPr marL="571500" indent="-571500">
              <a:lnSpc>
                <a:spcPct val="80000"/>
              </a:lnSpc>
              <a:buClr>
                <a:schemeClr val="tx1"/>
              </a:buClr>
              <a:buFontTx/>
              <a:buAutoNum type="arabicPeriod"/>
            </a:pPr>
            <a:r>
              <a:rPr lang="en-US" altLang="zh-CN"/>
              <a:t>        	        		wait( );</a:t>
            </a:r>
          </a:p>
          <a:p>
            <a:pPr marL="571500" indent="-571500">
              <a:lnSpc>
                <a:spcPct val="80000"/>
              </a:lnSpc>
              <a:buClr>
                <a:schemeClr val="tx1"/>
              </a:buClr>
              <a:buFontTx/>
              <a:buAutoNum type="arabicPeriod"/>
            </a:pPr>
            <a:r>
              <a:rPr lang="en-US" altLang="zh-CN"/>
              <a:t>                    //</a:t>
            </a:r>
            <a:r>
              <a:rPr lang="zh-CN" altLang="en-US"/>
              <a:t>线程等待并暂时释放共享数据对象的锁</a:t>
            </a:r>
          </a:p>
          <a:p>
            <a:pPr marL="571500" indent="-571500">
              <a:lnSpc>
                <a:spcPct val="80000"/>
              </a:lnSpc>
              <a:buClr>
                <a:schemeClr val="tx1"/>
              </a:buClr>
              <a:buFontTx/>
              <a:buAutoNum type="arabicPeriod"/>
            </a:pPr>
            <a:r>
              <a:rPr lang="zh-CN" altLang="en-US"/>
              <a:t>      </a:t>
            </a:r>
            <a:r>
              <a:rPr lang="en-US" altLang="zh-CN"/>
              <a:t>		}catch (InterruptedException e) {}</a:t>
            </a:r>
          </a:p>
          <a:p>
            <a:pPr marL="571500" indent="-571500">
              <a:lnSpc>
                <a:spcPct val="80000"/>
              </a:lnSpc>
              <a:buClr>
                <a:schemeClr val="tx1"/>
              </a:buClr>
              <a:buFontTx/>
              <a:buAutoNum type="arabicPeriod"/>
            </a:pPr>
            <a:r>
              <a:rPr lang="en-US" altLang="zh-CN"/>
              <a:t>    	 	}</a:t>
            </a:r>
          </a:p>
          <a:p>
            <a:pPr marL="571500" indent="-571500">
              <a:lnSpc>
                <a:spcPct val="80000"/>
              </a:lnSpc>
              <a:buClr>
                <a:schemeClr val="tx1"/>
              </a:buClr>
              <a:buFontTx/>
              <a:buAutoNum type="arabicPeriod"/>
            </a:pPr>
            <a:r>
              <a:rPr lang="en-US" altLang="zh-CN"/>
              <a:t>    		available=false;</a:t>
            </a:r>
          </a:p>
          <a:p>
            <a:pPr marL="571500" indent="-571500">
              <a:lnSpc>
                <a:spcPct val="80000"/>
              </a:lnSpc>
              <a:buClr>
                <a:schemeClr val="tx1"/>
              </a:buClr>
              <a:buFontTx/>
              <a:buAutoNum type="arabicPeriod"/>
            </a:pPr>
            <a:r>
              <a:rPr lang="en-US" altLang="zh-CN"/>
              <a:t>    		notifyAll( );//</a:t>
            </a:r>
            <a:r>
              <a:rPr lang="zh-CN" altLang="en-US"/>
              <a:t>通知正在等待的线程重新占有锁并运行；通知生产者线程写数据</a:t>
            </a:r>
          </a:p>
          <a:p>
            <a:pPr marL="571500" indent="-571500">
              <a:lnSpc>
                <a:spcPct val="80000"/>
              </a:lnSpc>
              <a:buClr>
                <a:schemeClr val="tx1"/>
              </a:buClr>
              <a:buFontTx/>
              <a:buAutoNum type="arabicPeriod"/>
            </a:pPr>
            <a:r>
              <a:rPr lang="zh-CN" altLang="en-US"/>
              <a:t>    </a:t>
            </a:r>
            <a:r>
              <a:rPr lang="en-US" altLang="zh-CN"/>
              <a:t>		return contents;</a:t>
            </a:r>
          </a:p>
          <a:p>
            <a:pPr marL="571500" indent="-571500">
              <a:lnSpc>
                <a:spcPct val="80000"/>
              </a:lnSpc>
              <a:buClr>
                <a:schemeClr val="tx1"/>
              </a:buClr>
              <a:buFontTx/>
              <a:buAutoNum type="arabicPeriod"/>
            </a:pPr>
            <a:r>
              <a:rPr lang="en-US" altLang="zh-CN"/>
              <a:t>  }</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9FFB4072-A211-426C-8A00-583A65566B76}"/>
              </a:ext>
            </a:extLst>
          </p:cNvPr>
          <p:cNvSpPr>
            <a:spLocks noGrp="1" noChangeArrowheads="1"/>
          </p:cNvSpPr>
          <p:nvPr>
            <p:ph type="title"/>
          </p:nvPr>
        </p:nvSpPr>
        <p:spPr>
          <a:xfrm>
            <a:off x="423863" y="112713"/>
            <a:ext cx="7772400" cy="554037"/>
          </a:xfrm>
        </p:spPr>
        <p:txBody>
          <a:bodyPr/>
          <a:lstStyle/>
          <a:p>
            <a:pPr>
              <a:defRPr/>
            </a:pPr>
            <a:r>
              <a:rPr lang="zh-CN" altLang="en-US" sz="3000" b="1" dirty="0"/>
              <a:t>解决方法</a:t>
            </a:r>
            <a:r>
              <a:rPr lang="en-US" altLang="zh-CN" sz="3000" b="1" dirty="0">
                <a:latin typeface="Arial" panose="020B0604020202020204" pitchFamily="34" charset="0"/>
              </a:rPr>
              <a:t>——</a:t>
            </a:r>
            <a:r>
              <a:rPr lang="zh-CN" altLang="en-US" sz="3000" b="1" dirty="0"/>
              <a:t>共享资源对象实现同步化</a:t>
            </a:r>
            <a:r>
              <a:rPr lang="en-US" altLang="zh-CN" sz="3000" b="1" dirty="0"/>
              <a:t>(</a:t>
            </a:r>
            <a:r>
              <a:rPr lang="zh-CN" altLang="en-US" sz="3000" b="1" dirty="0"/>
              <a:t>续</a:t>
            </a:r>
            <a:r>
              <a:rPr lang="en-US" altLang="zh-CN" sz="3000" b="1" dirty="0"/>
              <a:t>)</a:t>
            </a:r>
            <a:endParaRPr lang="zh-CN" altLang="en-US" sz="3000" b="1" dirty="0"/>
          </a:p>
        </p:txBody>
      </p:sp>
      <p:sp>
        <p:nvSpPr>
          <p:cNvPr id="82947" name="Rectangle 3">
            <a:extLst>
              <a:ext uri="{FF2B5EF4-FFF2-40B4-BE49-F238E27FC236}">
                <a16:creationId xmlns:a16="http://schemas.microsoft.com/office/drawing/2014/main" id="{5F5D910C-1EAF-4353-B7D1-46B6F81E182C}"/>
              </a:ext>
            </a:extLst>
          </p:cNvPr>
          <p:cNvSpPr>
            <a:spLocks noGrp="1" noChangeArrowheads="1"/>
          </p:cNvSpPr>
          <p:nvPr>
            <p:ph type="body" idx="1"/>
          </p:nvPr>
        </p:nvSpPr>
        <p:spPr>
          <a:xfrm>
            <a:off x="-115888" y="1042988"/>
            <a:ext cx="9404351" cy="4114800"/>
          </a:xfrm>
        </p:spPr>
        <p:txBody>
          <a:bodyPr/>
          <a:lstStyle/>
          <a:p>
            <a:pPr marL="571500" indent="-571500">
              <a:lnSpc>
                <a:spcPct val="80000"/>
              </a:lnSpc>
              <a:buClr>
                <a:schemeClr val="tx1"/>
              </a:buClr>
              <a:buFontTx/>
              <a:buAutoNum type="arabicPeriod" startAt="14"/>
            </a:pPr>
            <a:r>
              <a:rPr lang="zh-CN" altLang="en-US"/>
              <a:t> </a:t>
            </a:r>
            <a:r>
              <a:rPr lang="en-US" altLang="zh-CN"/>
              <a:t>public synchronized void put(int value) {</a:t>
            </a:r>
          </a:p>
          <a:p>
            <a:pPr marL="571500" indent="-571500">
              <a:lnSpc>
                <a:spcPct val="80000"/>
              </a:lnSpc>
              <a:buClr>
                <a:schemeClr val="tx1"/>
              </a:buClr>
              <a:buFontTx/>
              <a:buAutoNum type="arabicPeriod" startAt="14"/>
            </a:pPr>
            <a:r>
              <a:rPr lang="en-US" altLang="zh-CN"/>
              <a:t>      while (available==true) {//</a:t>
            </a:r>
            <a:r>
              <a:rPr lang="zh-CN" altLang="en-US"/>
              <a:t>生产者第一次调用时</a:t>
            </a:r>
            <a:r>
              <a:rPr lang="en-US" altLang="zh-CN"/>
              <a:t>available</a:t>
            </a:r>
            <a:r>
              <a:rPr lang="zh-CN" altLang="en-US"/>
              <a:t>为</a:t>
            </a:r>
            <a:r>
              <a:rPr lang="en-US" altLang="zh-CN"/>
              <a:t>false</a:t>
            </a:r>
          </a:p>
          <a:p>
            <a:pPr marL="571500" indent="-571500">
              <a:lnSpc>
                <a:spcPct val="80000"/>
              </a:lnSpc>
              <a:buClr>
                <a:schemeClr val="tx1"/>
              </a:buClr>
              <a:buFontTx/>
              <a:buAutoNum type="arabicPeriod" startAt="14"/>
            </a:pPr>
            <a:r>
              <a:rPr lang="en-US" altLang="zh-CN"/>
              <a:t>      	try {</a:t>
            </a:r>
          </a:p>
          <a:p>
            <a:pPr marL="571500" indent="-571500">
              <a:lnSpc>
                <a:spcPct val="80000"/>
              </a:lnSpc>
              <a:buClr>
                <a:schemeClr val="tx1"/>
              </a:buClr>
              <a:buFontTx/>
              <a:buAutoNum type="arabicPeriod" startAt="14"/>
            </a:pPr>
            <a:r>
              <a:rPr lang="en-US" altLang="zh-CN"/>
              <a:t>        		wait( );//</a:t>
            </a:r>
            <a:r>
              <a:rPr lang="zh-CN" altLang="en-US"/>
              <a:t>如果数据已经写了，就处于等待状态</a:t>
            </a:r>
            <a:endParaRPr lang="en-US" altLang="zh-CN"/>
          </a:p>
          <a:p>
            <a:pPr marL="571500" indent="-571500">
              <a:lnSpc>
                <a:spcPct val="80000"/>
              </a:lnSpc>
              <a:buClr>
                <a:schemeClr val="tx1"/>
              </a:buClr>
              <a:buFontTx/>
              <a:buAutoNum type="arabicPeriod" startAt="14"/>
            </a:pPr>
            <a:r>
              <a:rPr lang="en-US" altLang="zh-CN"/>
              <a:t>        	} catch (InterruptedException e) { }</a:t>
            </a:r>
          </a:p>
          <a:p>
            <a:pPr marL="571500" indent="-571500">
              <a:lnSpc>
                <a:spcPct val="80000"/>
              </a:lnSpc>
              <a:buClr>
                <a:schemeClr val="tx1"/>
              </a:buClr>
              <a:buFontTx/>
              <a:buAutoNum type="arabicPeriod" startAt="14"/>
            </a:pPr>
            <a:r>
              <a:rPr lang="en-US" altLang="zh-CN"/>
              <a:t>      }</a:t>
            </a:r>
          </a:p>
          <a:p>
            <a:pPr marL="571500" indent="-571500">
              <a:lnSpc>
                <a:spcPct val="80000"/>
              </a:lnSpc>
              <a:buClr>
                <a:schemeClr val="tx1"/>
              </a:buClr>
              <a:buFontTx/>
              <a:buAutoNum type="arabicPeriod" startAt="14"/>
            </a:pPr>
            <a:r>
              <a:rPr lang="en-US" altLang="zh-CN"/>
              <a:t>      contents=value;</a:t>
            </a:r>
          </a:p>
          <a:p>
            <a:pPr marL="571500" indent="-571500">
              <a:lnSpc>
                <a:spcPct val="80000"/>
              </a:lnSpc>
              <a:buClr>
                <a:schemeClr val="tx1"/>
              </a:buClr>
              <a:buFontTx/>
              <a:buAutoNum type="arabicPeriod" startAt="14"/>
            </a:pPr>
            <a:r>
              <a:rPr lang="en-US" altLang="zh-CN"/>
              <a:t>      available=true;</a:t>
            </a:r>
          </a:p>
          <a:p>
            <a:pPr marL="571500" indent="-571500">
              <a:lnSpc>
                <a:spcPct val="80000"/>
              </a:lnSpc>
              <a:buClr>
                <a:schemeClr val="tx1"/>
              </a:buClr>
              <a:buFontTx/>
              <a:buAutoNum type="arabicPeriod" startAt="14"/>
            </a:pPr>
            <a:r>
              <a:rPr lang="en-US" altLang="zh-CN"/>
              <a:t>      notifyAll( );//</a:t>
            </a:r>
            <a:r>
              <a:rPr lang="zh-CN" altLang="en-US"/>
              <a:t>通知消费者线程来获取数据，处于等待状态的消费者线程会被唤醒；如果数据未取走，</a:t>
            </a:r>
            <a:r>
              <a:rPr lang="en-US" altLang="zh-CN"/>
              <a:t>available</a:t>
            </a:r>
            <a:r>
              <a:rPr lang="zh-CN" altLang="en-US"/>
              <a:t>不变，继续等待</a:t>
            </a:r>
            <a:endParaRPr lang="en-US" altLang="zh-CN"/>
          </a:p>
          <a:p>
            <a:pPr marL="571500" indent="-571500">
              <a:lnSpc>
                <a:spcPct val="80000"/>
              </a:lnSpc>
              <a:buClr>
                <a:schemeClr val="tx1"/>
              </a:buClr>
              <a:buFontTx/>
              <a:buAutoNum type="arabicPeriod" startAt="14"/>
            </a:pPr>
            <a:r>
              <a:rPr lang="en-US" altLang="zh-CN"/>
              <a:t>    }</a:t>
            </a:r>
          </a:p>
          <a:p>
            <a:pPr marL="571500" indent="-571500">
              <a:lnSpc>
                <a:spcPct val="80000"/>
              </a:lnSpc>
              <a:buClr>
                <a:schemeClr val="tx1"/>
              </a:buClr>
              <a:buFontTx/>
              <a:buAutoNum type="arabicPeriod" startAt="14"/>
            </a:pPr>
            <a:r>
              <a:rPr lang="en-US" altLang="zh-CN"/>
              <a:t>}</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BE29D61A-B8B5-47F8-B0FB-D9C1BF381BCB}"/>
              </a:ext>
            </a:extLst>
          </p:cNvPr>
          <p:cNvSpPr>
            <a:spLocks noGrp="1" noChangeArrowheads="1"/>
          </p:cNvSpPr>
          <p:nvPr>
            <p:ph type="title"/>
          </p:nvPr>
        </p:nvSpPr>
        <p:spPr/>
        <p:txBody>
          <a:bodyPr/>
          <a:lstStyle/>
          <a:p>
            <a:pPr>
              <a:defRPr/>
            </a:pPr>
            <a:r>
              <a:rPr lang="zh-CN" altLang="en-US"/>
              <a:t>运行结果</a:t>
            </a:r>
          </a:p>
        </p:txBody>
      </p:sp>
      <p:pic>
        <p:nvPicPr>
          <p:cNvPr id="83971" name="Picture 4">
            <a:extLst>
              <a:ext uri="{FF2B5EF4-FFF2-40B4-BE49-F238E27FC236}">
                <a16:creationId xmlns:a16="http://schemas.microsoft.com/office/drawing/2014/main" id="{DD33AEE5-C169-41EA-91C0-76B63C2B260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03350" y="1557338"/>
            <a:ext cx="4695825" cy="3724275"/>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F417B-E040-4EB9-8B57-96C65F2532F1}"/>
              </a:ext>
            </a:extLst>
          </p:cNvPr>
          <p:cNvSpPr>
            <a:spLocks noGrp="1"/>
          </p:cNvSpPr>
          <p:nvPr>
            <p:ph type="title"/>
          </p:nvPr>
        </p:nvSpPr>
        <p:spPr/>
        <p:txBody>
          <a:bodyPr/>
          <a:lstStyle/>
          <a:p>
            <a:pPr>
              <a:defRPr/>
            </a:pPr>
            <a:r>
              <a:rPr lang="zh-CN" altLang="en-US" dirty="0"/>
              <a:t>修改后的版本</a:t>
            </a:r>
          </a:p>
        </p:txBody>
      </p:sp>
      <p:sp>
        <p:nvSpPr>
          <p:cNvPr id="84995" name="内容占位符 2">
            <a:extLst>
              <a:ext uri="{FF2B5EF4-FFF2-40B4-BE49-F238E27FC236}">
                <a16:creationId xmlns:a16="http://schemas.microsoft.com/office/drawing/2014/main" id="{0C768481-F66D-404D-994A-72EEB0AD57A7}"/>
              </a:ext>
            </a:extLst>
          </p:cNvPr>
          <p:cNvSpPr>
            <a:spLocks noGrp="1" noChangeArrowheads="1"/>
          </p:cNvSpPr>
          <p:nvPr>
            <p:ph idx="1"/>
          </p:nvPr>
        </p:nvSpPr>
        <p:spPr>
          <a:xfrm>
            <a:off x="438150" y="1028700"/>
            <a:ext cx="8343900" cy="4114800"/>
          </a:xfrm>
        </p:spPr>
        <p:txBody>
          <a:bodyPr/>
          <a:lstStyle/>
          <a:p>
            <a:r>
              <a:rPr lang="en-US" altLang="zh-CN" sz="2800" b="1">
                <a:solidFill>
                  <a:srgbClr val="7F0055"/>
                </a:solidFill>
                <a:latin typeface="Consolas" panose="020B0609020204030204" pitchFamily="49" charset="0"/>
              </a:rPr>
              <a:t>class</a:t>
            </a:r>
            <a:r>
              <a:rPr lang="en-US" altLang="zh-CN" sz="2800" b="1">
                <a:solidFill>
                  <a:srgbClr val="000000"/>
                </a:solidFill>
                <a:latin typeface="Consolas" panose="020B0609020204030204" pitchFamily="49" charset="0"/>
              </a:rPr>
              <a:t> Share {</a:t>
            </a:r>
          </a:p>
          <a:p>
            <a:pPr marL="457200" lvl="1" indent="0">
              <a:buFont typeface="Wingdings" panose="05000000000000000000" pitchFamily="2" charset="2"/>
              <a:buNone/>
            </a:pPr>
            <a:r>
              <a:rPr lang="en-US" altLang="zh-CN" sz="2800" b="1">
                <a:solidFill>
                  <a:srgbClr val="7F0055"/>
                </a:solidFill>
                <a:latin typeface="Consolas" panose="020B0609020204030204" pitchFamily="49" charset="0"/>
                <a:ea typeface="楷体_GB2312"/>
              </a:rPr>
              <a:t>public</a:t>
            </a:r>
            <a:r>
              <a:rPr lang="en-US" altLang="zh-CN" sz="2800" b="1">
                <a:solidFill>
                  <a:srgbClr val="000000"/>
                </a:solidFill>
                <a:latin typeface="Consolas" panose="020B0609020204030204" pitchFamily="49" charset="0"/>
                <a:ea typeface="楷体_GB2312"/>
              </a:rPr>
              <a:t> </a:t>
            </a:r>
            <a:r>
              <a:rPr lang="en-US" altLang="zh-CN" sz="2800" b="1">
                <a:solidFill>
                  <a:srgbClr val="7F0055"/>
                </a:solidFill>
                <a:latin typeface="Consolas" panose="020B0609020204030204" pitchFamily="49" charset="0"/>
                <a:ea typeface="楷体_GB2312"/>
              </a:rPr>
              <a:t>int</a:t>
            </a:r>
            <a:r>
              <a:rPr lang="en-US" altLang="zh-CN" sz="2800" b="1">
                <a:solidFill>
                  <a:srgbClr val="000000"/>
                </a:solidFill>
                <a:latin typeface="Consolas" panose="020B0609020204030204" pitchFamily="49" charset="0"/>
                <a:ea typeface="楷体_GB2312"/>
              </a:rPr>
              <a:t> </a:t>
            </a:r>
            <a:r>
              <a:rPr lang="en-US" altLang="zh-CN" sz="2800" b="1">
                <a:solidFill>
                  <a:srgbClr val="0000C0"/>
                </a:solidFill>
                <a:latin typeface="Consolas" panose="020B0609020204030204" pitchFamily="49" charset="0"/>
                <a:ea typeface="楷体_GB2312"/>
              </a:rPr>
              <a:t>contents</a:t>
            </a:r>
            <a:r>
              <a:rPr lang="en-US" altLang="zh-CN" sz="2800" b="1">
                <a:solidFill>
                  <a:srgbClr val="000000"/>
                </a:solidFill>
                <a:latin typeface="Consolas" panose="020B0609020204030204" pitchFamily="49" charset="0"/>
                <a:ea typeface="楷体_GB2312"/>
              </a:rPr>
              <a:t>;</a:t>
            </a:r>
          </a:p>
          <a:p>
            <a:pPr marL="457200" lvl="1" indent="0">
              <a:buFont typeface="Wingdings" panose="05000000000000000000" pitchFamily="2" charset="2"/>
              <a:buNone/>
            </a:pPr>
            <a:r>
              <a:rPr lang="en-US" altLang="zh-CN" sz="2800" b="1">
                <a:solidFill>
                  <a:srgbClr val="7F0055"/>
                </a:solidFill>
                <a:latin typeface="Consolas" panose="020B0609020204030204" pitchFamily="49" charset="0"/>
                <a:ea typeface="楷体_GB2312"/>
              </a:rPr>
              <a:t>public</a:t>
            </a:r>
            <a:r>
              <a:rPr lang="en-US" altLang="zh-CN" sz="2800" b="1">
                <a:solidFill>
                  <a:srgbClr val="000000"/>
                </a:solidFill>
                <a:latin typeface="Consolas" panose="020B0609020204030204" pitchFamily="49" charset="0"/>
                <a:ea typeface="楷体_GB2312"/>
              </a:rPr>
              <a:t> </a:t>
            </a:r>
            <a:r>
              <a:rPr lang="en-US" altLang="zh-CN" sz="2800" b="1">
                <a:solidFill>
                  <a:srgbClr val="7F0055"/>
                </a:solidFill>
                <a:latin typeface="Consolas" panose="020B0609020204030204" pitchFamily="49" charset="0"/>
                <a:ea typeface="楷体_GB2312"/>
              </a:rPr>
              <a:t>boolean</a:t>
            </a:r>
            <a:r>
              <a:rPr lang="en-US" altLang="zh-CN" sz="2800" b="1">
                <a:solidFill>
                  <a:srgbClr val="000000"/>
                </a:solidFill>
                <a:latin typeface="Consolas" panose="020B0609020204030204" pitchFamily="49" charset="0"/>
                <a:ea typeface="楷体_GB2312"/>
              </a:rPr>
              <a:t> </a:t>
            </a:r>
            <a:r>
              <a:rPr lang="en-US" altLang="zh-CN" sz="2800" b="1">
                <a:solidFill>
                  <a:srgbClr val="0000C0"/>
                </a:solidFill>
                <a:latin typeface="Consolas" panose="020B0609020204030204" pitchFamily="49" charset="0"/>
                <a:ea typeface="楷体_GB2312"/>
              </a:rPr>
              <a:t>available</a:t>
            </a:r>
            <a:r>
              <a:rPr lang="en-US" altLang="zh-CN" sz="2800" b="1">
                <a:solidFill>
                  <a:srgbClr val="000000"/>
                </a:solidFill>
                <a:latin typeface="Consolas" panose="020B0609020204030204" pitchFamily="49" charset="0"/>
                <a:ea typeface="楷体_GB2312"/>
              </a:rPr>
              <a:t> = </a:t>
            </a:r>
            <a:r>
              <a:rPr lang="en-US" altLang="zh-CN" sz="2800" b="1">
                <a:solidFill>
                  <a:srgbClr val="7F0055"/>
                </a:solidFill>
                <a:latin typeface="Consolas" panose="020B0609020204030204" pitchFamily="49" charset="0"/>
                <a:ea typeface="楷体_GB2312"/>
              </a:rPr>
              <a:t>false</a:t>
            </a:r>
            <a:r>
              <a:rPr lang="en-US" altLang="zh-CN" sz="2800" b="1">
                <a:solidFill>
                  <a:srgbClr val="000000"/>
                </a:solidFill>
                <a:latin typeface="Consolas" panose="020B0609020204030204" pitchFamily="49" charset="0"/>
                <a:ea typeface="楷体_GB2312"/>
              </a:rPr>
              <a:t>;</a:t>
            </a:r>
          </a:p>
          <a:p>
            <a:pPr marL="457200" lvl="1" indent="0">
              <a:buFont typeface="Wingdings" panose="05000000000000000000" pitchFamily="2" charset="2"/>
              <a:buNone/>
            </a:pPr>
            <a:r>
              <a:rPr lang="en-US" altLang="zh-CN" sz="2800" b="1">
                <a:solidFill>
                  <a:srgbClr val="3F7F5F"/>
                </a:solidFill>
                <a:latin typeface="Consolas" panose="020B0609020204030204" pitchFamily="49" charset="0"/>
                <a:ea typeface="楷体_GB2312"/>
              </a:rPr>
              <a:t>//available</a:t>
            </a:r>
            <a:r>
              <a:rPr lang="zh-CN" altLang="en-US" sz="2800" b="1">
                <a:solidFill>
                  <a:srgbClr val="3F7F5F"/>
                </a:solidFill>
                <a:latin typeface="Consolas" panose="020B0609020204030204" pitchFamily="49" charset="0"/>
                <a:ea typeface="楷体_GB2312"/>
              </a:rPr>
              <a:t>表示数据是否写入</a:t>
            </a:r>
            <a:r>
              <a:rPr lang="en-US" altLang="zh-CN" sz="2800" b="1">
                <a:solidFill>
                  <a:srgbClr val="3F7F5F"/>
                </a:solidFill>
                <a:latin typeface="Consolas" panose="020B0609020204030204" pitchFamily="49" charset="0"/>
                <a:ea typeface="楷体_GB2312"/>
              </a:rPr>
              <a:t>, </a:t>
            </a:r>
            <a:r>
              <a:rPr lang="zh-CN" altLang="en-US" sz="2800" b="1">
                <a:solidFill>
                  <a:srgbClr val="3F7F5F"/>
                </a:solidFill>
                <a:latin typeface="Consolas" panose="020B0609020204030204" pitchFamily="49" charset="0"/>
                <a:ea typeface="楷体_GB2312"/>
              </a:rPr>
              <a:t>初始值为</a:t>
            </a:r>
            <a:r>
              <a:rPr lang="en-US" altLang="zh-CN" sz="2800" b="1">
                <a:solidFill>
                  <a:srgbClr val="3F7F5F"/>
                </a:solidFill>
                <a:latin typeface="Consolas" panose="020B0609020204030204" pitchFamily="49" charset="0"/>
                <a:ea typeface="楷体_GB2312"/>
              </a:rPr>
              <a:t>false</a:t>
            </a:r>
          </a:p>
          <a:p>
            <a:r>
              <a:rPr lang="en-US" altLang="zh-CN" sz="2800">
                <a:solidFill>
                  <a:srgbClr val="000000"/>
                </a:solidFill>
                <a:latin typeface="Consolas" panose="020B0609020204030204" pitchFamily="49" charset="0"/>
              </a:rPr>
              <a:t>}</a:t>
            </a: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ECF4437-1836-456E-99DF-D33B1F7D1A2E}"/>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zh-CN">
                <a:effectLst/>
              </a:rPr>
              <a:t>10.1</a:t>
            </a:r>
            <a:r>
              <a:rPr lang="zh-CN" altLang="en-US">
                <a:effectLst/>
              </a:rPr>
              <a:t>、线程简介</a:t>
            </a:r>
          </a:p>
        </p:txBody>
      </p:sp>
      <p:sp>
        <p:nvSpPr>
          <p:cNvPr id="13315" name="Rectangle 3">
            <a:extLst>
              <a:ext uri="{FF2B5EF4-FFF2-40B4-BE49-F238E27FC236}">
                <a16:creationId xmlns:a16="http://schemas.microsoft.com/office/drawing/2014/main" id="{CF0A3B1F-7D0B-4BBF-9F54-3DDF26677C9F}"/>
              </a:ext>
            </a:extLst>
          </p:cNvPr>
          <p:cNvSpPr>
            <a:spLocks noGrp="1" noChangeArrowheads="1"/>
          </p:cNvSpPr>
          <p:nvPr>
            <p:ph type="body" idx="1"/>
          </p:nvPr>
        </p:nvSpPr>
        <p:spPr>
          <a:xfrm>
            <a:off x="190500" y="839788"/>
            <a:ext cx="8062913" cy="2251075"/>
          </a:xfrm>
        </p:spPr>
        <p:txBody>
          <a:bodyPr/>
          <a:lstStyle/>
          <a:p>
            <a:pPr>
              <a:defRPr/>
            </a:pPr>
            <a:r>
              <a:rPr lang="zh-CN" altLang="en-US" sz="2800" dirty="0">
                <a:solidFill>
                  <a:srgbClr val="FF0000"/>
                </a:solidFill>
              </a:rPr>
              <a:t>（</a:t>
            </a:r>
            <a:r>
              <a:rPr lang="en-US" altLang="zh-CN" sz="2800" dirty="0">
                <a:solidFill>
                  <a:srgbClr val="FF0000"/>
                </a:solidFill>
              </a:rPr>
              <a:t>3</a:t>
            </a:r>
            <a:r>
              <a:rPr lang="zh-CN" altLang="en-US" sz="2800" dirty="0">
                <a:solidFill>
                  <a:srgbClr val="FF0000"/>
                </a:solidFill>
              </a:rPr>
              <a:t>）运行状态</a:t>
            </a:r>
            <a:r>
              <a:rPr lang="en-US" altLang="zh-CN" sz="2800" dirty="0">
                <a:solidFill>
                  <a:srgbClr val="FF0000"/>
                </a:solidFill>
              </a:rPr>
              <a:t>(Runnable)</a:t>
            </a:r>
          </a:p>
          <a:p>
            <a:pPr indent="0">
              <a:defRPr/>
            </a:pPr>
            <a:r>
              <a:rPr lang="zh-CN" altLang="en-US" dirty="0"/>
              <a:t>如果处于就绪状态的线程获得</a:t>
            </a:r>
            <a:r>
              <a:rPr lang="en-US" altLang="zh-CN" dirty="0"/>
              <a:t>CPU</a:t>
            </a:r>
            <a:r>
              <a:rPr lang="zh-CN" altLang="en-US" dirty="0"/>
              <a:t>时间片，就开始执行</a:t>
            </a:r>
            <a:r>
              <a:rPr lang="en-US" altLang="zh-CN" dirty="0"/>
              <a:t>run()</a:t>
            </a:r>
            <a:r>
              <a:rPr lang="zh-CN" altLang="en-US" dirty="0"/>
              <a:t>方法，该线程处于运行状态。正在运行的线程处于运行状态，此时该线程独占</a:t>
            </a:r>
            <a:r>
              <a:rPr lang="en-US" altLang="zh-CN" dirty="0"/>
              <a:t>CPU</a:t>
            </a:r>
            <a:r>
              <a:rPr lang="zh-CN" altLang="en-US" dirty="0"/>
              <a:t>的控制权。如果有更高的优先级线程出现，则该线程将被迫放弃控制权进入就绪行态。</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a:extLst>
              <a:ext uri="{FF2B5EF4-FFF2-40B4-BE49-F238E27FC236}">
                <a16:creationId xmlns:a16="http://schemas.microsoft.com/office/drawing/2014/main" id="{05741F06-ADB8-4242-BFEB-45EAF645875D}"/>
              </a:ext>
            </a:extLst>
          </p:cNvPr>
          <p:cNvSpPr>
            <a:spLocks noGrp="1" noChangeArrowheads="1"/>
          </p:cNvSpPr>
          <p:nvPr>
            <p:ph idx="1"/>
          </p:nvPr>
        </p:nvSpPr>
        <p:spPr>
          <a:xfrm>
            <a:off x="123826" y="254001"/>
            <a:ext cx="9410700" cy="4114800"/>
          </a:xfrm>
        </p:spPr>
        <p:txBody>
          <a:bodyPr/>
          <a:lstStyle/>
          <a:p>
            <a:pPr>
              <a:spcBef>
                <a:spcPts val="0"/>
              </a:spcBef>
              <a:defRPr/>
            </a:pP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Consumer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Thread {</a:t>
            </a:r>
          </a:p>
          <a:p>
            <a:pPr>
              <a:spcBef>
                <a:spcPts val="0"/>
              </a:spcBef>
              <a:defRPr/>
            </a:pPr>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Share </a:t>
            </a:r>
            <a:r>
              <a:rPr lang="en-US" altLang="zh-CN" b="1" dirty="0">
                <a:solidFill>
                  <a:srgbClr val="0000C0"/>
                </a:solidFill>
                <a:latin typeface="Consolas" panose="020B0609020204030204" pitchFamily="49" charset="0"/>
              </a:rPr>
              <a:t>shared</a:t>
            </a:r>
            <a:r>
              <a:rPr lang="en-US" altLang="zh-CN" b="1" dirty="0">
                <a:solidFill>
                  <a:srgbClr val="000000"/>
                </a:solidFill>
                <a:latin typeface="Consolas" panose="020B0609020204030204" pitchFamily="49" charset="0"/>
              </a:rPr>
              <a:t>;</a:t>
            </a:r>
          </a:p>
          <a:p>
            <a:pPr>
              <a:spcBef>
                <a:spcPts val="0"/>
              </a:spcBef>
              <a:defRPr/>
            </a:pPr>
            <a:r>
              <a:rPr lang="en-US" altLang="zh-CN" b="1" dirty="0">
                <a:solidFill>
                  <a:srgbClr val="7F0055"/>
                </a:solidFill>
                <a:latin typeface="Consolas" panose="020B0609020204030204" pitchFamily="49" charset="0"/>
              </a:rPr>
              <a:t>	private</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number</a:t>
            </a:r>
            <a:r>
              <a:rPr lang="en-US" altLang="zh-CN" b="1" dirty="0">
                <a:solidFill>
                  <a:srgbClr val="000000"/>
                </a:solidFill>
                <a:latin typeface="Consolas" panose="020B0609020204030204" pitchFamily="49" charset="0"/>
              </a:rPr>
              <a:t>;</a:t>
            </a:r>
          </a:p>
          <a:p>
            <a:pPr>
              <a:spcBef>
                <a:spcPts val="0"/>
              </a:spcBef>
              <a:defRPr/>
            </a:pPr>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Consumer(Share </a:t>
            </a:r>
            <a:r>
              <a:rPr lang="en-US" altLang="zh-CN" b="1" dirty="0">
                <a:solidFill>
                  <a:srgbClr val="6A3E3E"/>
                </a:solidFill>
                <a:latin typeface="Consolas" panose="020B0609020204030204" pitchFamily="49" charset="0"/>
              </a:rPr>
              <a:t>s</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number</a:t>
            </a:r>
            <a:r>
              <a:rPr lang="en-US" altLang="zh-CN" b="1" dirty="0">
                <a:solidFill>
                  <a:srgbClr val="000000"/>
                </a:solidFill>
                <a:latin typeface="Consolas" panose="020B0609020204030204" pitchFamily="49" charset="0"/>
              </a:rPr>
              <a:t>) {</a:t>
            </a:r>
          </a:p>
          <a:p>
            <a:pPr>
              <a:spcBef>
                <a:spcPts val="0"/>
              </a:spcBef>
              <a:defRPr/>
            </a:pPr>
            <a:r>
              <a:rPr lang="en-US" altLang="zh-CN" dirty="0">
                <a:solidFill>
                  <a:srgbClr val="0000C0"/>
                </a:solidFill>
                <a:latin typeface="Consolas" panose="020B0609020204030204" pitchFamily="49" charset="0"/>
              </a:rPr>
              <a:t>		shared</a:t>
            </a:r>
            <a:r>
              <a:rPr lang="en-US" altLang="zh-CN" dirty="0">
                <a:solidFill>
                  <a:srgbClr val="000000"/>
                </a:solidFill>
                <a:latin typeface="Consolas" panose="020B0609020204030204" pitchFamily="49" charset="0"/>
              </a:rPr>
              <a:t> = </a:t>
            </a:r>
            <a:r>
              <a:rPr lang="en-US" altLang="zh-CN" dirty="0">
                <a:solidFill>
                  <a:srgbClr val="6A3E3E"/>
                </a:solidFill>
                <a:latin typeface="Consolas" panose="020B0609020204030204" pitchFamily="49" charset="0"/>
              </a:rPr>
              <a:t>s</a:t>
            </a:r>
            <a:r>
              <a:rPr lang="en-US" altLang="zh-CN" dirty="0">
                <a:solidFill>
                  <a:srgbClr val="000000"/>
                </a:solidFill>
                <a:latin typeface="Consolas" panose="020B0609020204030204" pitchFamily="49" charset="0"/>
              </a:rPr>
              <a:t>;</a:t>
            </a:r>
          </a:p>
          <a:p>
            <a:pPr>
              <a:spcBef>
                <a:spcPts val="0"/>
              </a:spcBef>
              <a:defRPr/>
            </a:pPr>
            <a:r>
              <a:rPr lang="en-US" altLang="zh-CN" b="1" dirty="0">
                <a:solidFill>
                  <a:srgbClr val="7F0055"/>
                </a:solidFill>
                <a:latin typeface="Consolas" panose="020B0609020204030204" pitchFamily="49" charset="0"/>
              </a:rPr>
              <a:t>		</a:t>
            </a:r>
            <a:r>
              <a:rPr lang="en-US" altLang="zh-CN" b="1" dirty="0" err="1">
                <a:solidFill>
                  <a:srgbClr val="7F0055"/>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number</a:t>
            </a:r>
            <a:r>
              <a:rPr lang="en-US" altLang="zh-CN" b="1" dirty="0">
                <a:solidFill>
                  <a:srgbClr val="000000"/>
                </a:solidFill>
                <a:latin typeface="Consolas" panose="020B0609020204030204" pitchFamily="49" charset="0"/>
              </a:rPr>
              <a:t> = </a:t>
            </a:r>
            <a:r>
              <a:rPr lang="en-US" altLang="zh-CN" b="1" dirty="0">
                <a:solidFill>
                  <a:srgbClr val="6A3E3E"/>
                </a:solidFill>
                <a:latin typeface="Consolas" panose="020B0609020204030204" pitchFamily="49" charset="0"/>
              </a:rPr>
              <a:t>number</a:t>
            </a:r>
            <a:r>
              <a:rPr lang="en-US" altLang="zh-CN" b="1" dirty="0">
                <a:solidFill>
                  <a:srgbClr val="000000"/>
                </a:solidFill>
                <a:latin typeface="Consolas" panose="020B0609020204030204" pitchFamily="49" charset="0"/>
              </a:rPr>
              <a:t>; </a:t>
            </a:r>
            <a:r>
              <a:rPr lang="en-US" altLang="zh-CN" b="1" dirty="0">
                <a:solidFill>
                  <a:srgbClr val="3F7F5F"/>
                </a:solidFill>
                <a:latin typeface="Consolas" panose="020B0609020204030204" pitchFamily="49" charset="0"/>
              </a:rPr>
              <a:t>// </a:t>
            </a:r>
            <a:r>
              <a:rPr lang="zh-CN" altLang="en-US" b="1" dirty="0">
                <a:solidFill>
                  <a:srgbClr val="3F7F5F"/>
                </a:solidFill>
                <a:latin typeface="Consolas" panose="020B0609020204030204" pitchFamily="49" charset="0"/>
              </a:rPr>
              <a:t>消费者编号</a:t>
            </a:r>
          </a:p>
          <a:p>
            <a:pPr>
              <a:spcBef>
                <a:spcPts val="0"/>
              </a:spcBef>
              <a:defRPr/>
            </a:pPr>
            <a:r>
              <a:rPr lang="en-US" altLang="zh-CN" dirty="0">
                <a:solidFill>
                  <a:srgbClr val="000000"/>
                </a:solidFill>
                <a:latin typeface="Consolas" panose="020B0609020204030204" pitchFamily="49" charset="0"/>
              </a:rPr>
              <a:t>	}</a:t>
            </a:r>
          </a:p>
          <a:p>
            <a:pPr>
              <a:spcBef>
                <a:spcPts val="0"/>
              </a:spcBef>
              <a:defRPr/>
            </a:pPr>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get() {</a:t>
            </a:r>
          </a:p>
          <a:p>
            <a:pPr>
              <a:spcBef>
                <a:spcPts val="0"/>
              </a:spcBef>
              <a:defRPr/>
            </a:pPr>
            <a:r>
              <a:rPr lang="en-US" altLang="zh-CN" b="1" dirty="0">
                <a:solidFill>
                  <a:srgbClr val="7F0055"/>
                </a:solidFill>
                <a:latin typeface="Consolas" panose="020B0609020204030204" pitchFamily="49" charset="0"/>
              </a:rPr>
              <a:t>		synchronized</a:t>
            </a:r>
            <a:r>
              <a:rPr lang="en-US" altLang="zh-CN" b="1" dirty="0">
                <a:solidFill>
                  <a:srgbClr val="000000"/>
                </a:solidFill>
                <a:latin typeface="Consolas" panose="020B0609020204030204" pitchFamily="49" charset="0"/>
              </a:rPr>
              <a:t>(</a:t>
            </a:r>
            <a:r>
              <a:rPr lang="en-US" altLang="zh-CN" b="1" dirty="0">
                <a:solidFill>
                  <a:srgbClr val="0000C0"/>
                </a:solidFill>
                <a:highlight>
                  <a:srgbClr val="FFFF00"/>
                </a:highlight>
                <a:latin typeface="Consolas" panose="020B0609020204030204" pitchFamily="49" charset="0"/>
              </a:rPr>
              <a:t>shared</a:t>
            </a:r>
            <a:r>
              <a:rPr lang="en-US" altLang="zh-CN" b="1" dirty="0">
                <a:solidFill>
                  <a:srgbClr val="000000"/>
                </a:solidFill>
                <a:latin typeface="Consolas" panose="020B0609020204030204" pitchFamily="49" charset="0"/>
              </a:rPr>
              <a:t>){</a:t>
            </a:r>
          </a:p>
          <a:p>
            <a:pPr>
              <a:spcBef>
                <a:spcPts val="0"/>
              </a:spcBef>
              <a:defRPr/>
            </a:pPr>
            <a:r>
              <a:rPr lang="en-US" altLang="zh-CN" b="1" dirty="0">
                <a:solidFill>
                  <a:srgbClr val="7F0055"/>
                </a:solidFill>
                <a:latin typeface="Consolas" panose="020B0609020204030204" pitchFamily="49" charset="0"/>
              </a:rPr>
              <a:t>			if</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shared</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available</a:t>
            </a:r>
            <a:r>
              <a:rPr lang="en-US" altLang="zh-CN" b="1"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false</a:t>
            </a:r>
            <a:r>
              <a:rPr lang="en-US" altLang="zh-CN" b="1" dirty="0">
                <a:solidFill>
                  <a:srgbClr val="000000"/>
                </a:solidFill>
                <a:latin typeface="Consolas" panose="020B0609020204030204" pitchFamily="49" charset="0"/>
              </a:rPr>
              <a:t>)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数据未写入</a:t>
            </a:r>
          </a:p>
          <a:p>
            <a:pPr>
              <a:spcBef>
                <a:spcPts val="0"/>
              </a:spcBef>
              <a:defRPr/>
            </a:pPr>
            <a:r>
              <a:rPr lang="en-US" altLang="zh-CN" b="1" dirty="0">
                <a:solidFill>
                  <a:srgbClr val="7F0055"/>
                </a:solidFill>
                <a:latin typeface="Consolas" panose="020B0609020204030204" pitchFamily="49" charset="0"/>
              </a:rPr>
              <a:t>				try</a:t>
            </a:r>
            <a:r>
              <a:rPr lang="en-US" altLang="zh-CN" b="1" dirty="0">
                <a:solidFill>
                  <a:srgbClr val="000000"/>
                </a:solidFill>
                <a:latin typeface="Consolas" panose="020B0609020204030204" pitchFamily="49" charset="0"/>
              </a:rPr>
              <a:t> {</a:t>
            </a:r>
          </a:p>
          <a:p>
            <a:pPr>
              <a:spcBef>
                <a:spcPts val="0"/>
              </a:spcBef>
              <a:defRPr/>
            </a:pPr>
            <a:r>
              <a:rPr lang="en-US" altLang="zh-CN" dirty="0">
                <a:solidFill>
                  <a:srgbClr val="0000C0"/>
                </a:solidFill>
                <a:latin typeface="Consolas" panose="020B0609020204030204" pitchFamily="49" charset="0"/>
              </a:rPr>
              <a:t>					</a:t>
            </a:r>
            <a:r>
              <a:rPr lang="en-US" altLang="zh-CN" dirty="0" err="1">
                <a:solidFill>
                  <a:srgbClr val="0000C0"/>
                </a:solidFill>
                <a:latin typeface="Consolas" panose="020B0609020204030204" pitchFamily="49" charset="0"/>
              </a:rPr>
              <a:t>shared</a:t>
            </a:r>
            <a:r>
              <a:rPr lang="en-US" altLang="zh-CN" dirty="0" err="1">
                <a:solidFill>
                  <a:srgbClr val="000000"/>
                </a:solidFill>
                <a:latin typeface="Consolas" panose="020B0609020204030204" pitchFamily="49" charset="0"/>
              </a:rPr>
              <a:t>.wait</a:t>
            </a:r>
            <a:r>
              <a:rPr lang="en-US" altLang="zh-CN" dirty="0">
                <a:solidFill>
                  <a:srgbClr val="000000"/>
                </a:solidFill>
                <a:latin typeface="Consolas" panose="020B0609020204030204" pitchFamily="49" charset="0"/>
              </a:rPr>
              <a:t>();</a:t>
            </a:r>
            <a:r>
              <a:rPr lang="en-US" altLang="zh-CN" dirty="0">
                <a:solidFill>
                  <a:srgbClr val="3F7F5F"/>
                </a:solidFill>
                <a:latin typeface="Consolas" panose="020B0609020204030204" pitchFamily="49" charset="0"/>
              </a:rPr>
              <a:t>// </a:t>
            </a:r>
            <a:r>
              <a:rPr lang="zh-CN" altLang="en-US" dirty="0">
                <a:solidFill>
                  <a:srgbClr val="3F7F5F"/>
                </a:solidFill>
                <a:latin typeface="Consolas" panose="020B0609020204030204" pitchFamily="49" charset="0"/>
              </a:rPr>
              <a:t>线程等待并暂时释放共享数据对象的锁</a:t>
            </a:r>
          </a:p>
          <a:p>
            <a:pPr>
              <a:spcBef>
                <a:spcPts val="0"/>
              </a:spcBef>
              <a:defRPr/>
            </a:pP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pPr>
              <a:spcBef>
                <a:spcPts val="0"/>
              </a:spcBef>
              <a:defRPr/>
            </a:pPr>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e</a:t>
            </a:r>
            <a:r>
              <a:rPr lang="en-US" altLang="zh-CN" dirty="0" err="1">
                <a:solidFill>
                  <a:srgbClr val="000000"/>
                </a:solidFill>
                <a:latin typeface="Consolas" panose="020B0609020204030204" pitchFamily="49" charset="0"/>
              </a:rPr>
              <a:t>.printStackTrace</a:t>
            </a:r>
            <a:r>
              <a:rPr lang="en-US" altLang="zh-CN" dirty="0">
                <a:solidFill>
                  <a:srgbClr val="000000"/>
                </a:solidFill>
                <a:latin typeface="Consolas" panose="020B0609020204030204" pitchFamily="49" charset="0"/>
              </a:rPr>
              <a:t>();</a:t>
            </a:r>
          </a:p>
          <a:p>
            <a:pPr>
              <a:spcBef>
                <a:spcPts val="0"/>
              </a:spcBef>
              <a:defRPr/>
            </a:pPr>
            <a:r>
              <a:rPr lang="en-US" altLang="zh-CN" dirty="0">
                <a:solidFill>
                  <a:srgbClr val="000000"/>
                </a:solidFill>
                <a:latin typeface="Consolas" panose="020B0609020204030204" pitchFamily="49" charset="0"/>
              </a:rPr>
              <a:t>				}</a:t>
            </a:r>
          </a:p>
          <a:p>
            <a:pPr>
              <a:spcBef>
                <a:spcPts val="0"/>
              </a:spcBef>
              <a:defRPr/>
            </a:pPr>
            <a:r>
              <a:rPr lang="en-US" altLang="zh-CN" dirty="0">
                <a:solidFill>
                  <a:srgbClr val="000000"/>
                </a:solidFill>
                <a:latin typeface="Consolas" panose="020B0609020204030204" pitchFamily="49" charset="0"/>
              </a:rPr>
              <a:t>			}</a:t>
            </a:r>
          </a:p>
          <a:p>
            <a:pPr>
              <a:defRPr/>
            </a:pP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B66F0-BA43-47CC-8CFB-BE2CA435DA62}"/>
              </a:ext>
            </a:extLst>
          </p:cNvPr>
          <p:cNvSpPr>
            <a:spLocks noGrp="1"/>
          </p:cNvSpPr>
          <p:nvPr>
            <p:ph type="title"/>
          </p:nvPr>
        </p:nvSpPr>
        <p:spPr/>
        <p:txBody>
          <a:bodyPr/>
          <a:lstStyle/>
          <a:p>
            <a:pPr>
              <a:defRPr/>
            </a:pPr>
            <a:endParaRPr lang="zh-CN" altLang="en-US"/>
          </a:p>
        </p:txBody>
      </p:sp>
      <p:sp>
        <p:nvSpPr>
          <p:cNvPr id="87043" name="内容占位符 2">
            <a:extLst>
              <a:ext uri="{FF2B5EF4-FFF2-40B4-BE49-F238E27FC236}">
                <a16:creationId xmlns:a16="http://schemas.microsoft.com/office/drawing/2014/main" id="{08891640-9178-42FD-AF34-23A20AB2CB79}"/>
              </a:ext>
            </a:extLst>
          </p:cNvPr>
          <p:cNvSpPr>
            <a:spLocks noGrp="1" noChangeArrowheads="1"/>
          </p:cNvSpPr>
          <p:nvPr>
            <p:ph idx="1"/>
          </p:nvPr>
        </p:nvSpPr>
        <p:spPr>
          <a:xfrm>
            <a:off x="71438" y="714375"/>
            <a:ext cx="9029700" cy="4114800"/>
          </a:xfrm>
        </p:spPr>
        <p:txBody>
          <a:bodyPr/>
          <a:lstStyle/>
          <a:p>
            <a:r>
              <a:rPr lang="en-US" altLang="zh-CN">
                <a:solidFill>
                  <a:srgbClr val="000000"/>
                </a:solidFill>
                <a:latin typeface="Consolas" panose="020B0609020204030204" pitchFamily="49" charset="0"/>
              </a:rPr>
              <a:t>		System.</a:t>
            </a:r>
            <a:r>
              <a:rPr lang="en-US" altLang="zh-CN" b="1" i="1">
                <a:solidFill>
                  <a:srgbClr val="0000C0"/>
                </a:solidFill>
                <a:latin typeface="Consolas" panose="020B0609020204030204" pitchFamily="49" charset="0"/>
              </a:rPr>
              <a:t>out</a:t>
            </a:r>
            <a:r>
              <a:rPr lang="en-US" altLang="zh-CN" b="1" i="1">
                <a:solidFill>
                  <a:srgbClr val="000000"/>
                </a:solidFill>
                <a:latin typeface="Consolas" panose="020B0609020204030204" pitchFamily="49" charset="0"/>
              </a:rPr>
              <a:t>.println(</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消费者</a:t>
            </a:r>
            <a:r>
              <a:rPr lang="en-US" altLang="zh-CN" b="1" i="1">
                <a:solidFill>
                  <a:srgbClr val="2A00FF"/>
                </a:solidFill>
                <a:latin typeface="Consolas" panose="020B0609020204030204" pitchFamily="49" charset="0"/>
              </a:rPr>
              <a:t>"</a:t>
            </a:r>
            <a:r>
              <a:rPr lang="zh-CN" altLang="en-US" b="1" i="1">
                <a:solidFill>
                  <a:srgbClr val="000000"/>
                </a:solidFill>
                <a:latin typeface="Consolas" panose="020B0609020204030204" pitchFamily="49" charset="0"/>
              </a:rPr>
              <a:t> </a:t>
            </a:r>
            <a:r>
              <a:rPr lang="en-US" altLang="zh-CN" b="1" i="1">
                <a:solidFill>
                  <a:srgbClr val="000000"/>
                </a:solidFill>
                <a:latin typeface="Consolas" panose="020B0609020204030204" pitchFamily="49" charset="0"/>
              </a:rPr>
              <a:t>+ </a:t>
            </a:r>
            <a:r>
              <a:rPr lang="en-US" altLang="zh-CN" b="1" i="1">
                <a:solidFill>
                  <a:srgbClr val="0000C0"/>
                </a:solidFill>
                <a:latin typeface="Consolas" panose="020B0609020204030204" pitchFamily="49" charset="0"/>
              </a:rPr>
              <a:t>number</a:t>
            </a:r>
            <a:r>
              <a:rPr lang="en-US" altLang="zh-CN" b="1" i="1">
                <a:solidFill>
                  <a:srgbClr val="000000"/>
                </a:solidFill>
                <a:latin typeface="Consolas" panose="020B0609020204030204" pitchFamily="49" charset="0"/>
              </a:rPr>
              <a:t> + </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得到的数据为：</a:t>
            </a:r>
            <a:r>
              <a:rPr lang="en-US" altLang="zh-CN" b="1" i="1">
                <a:solidFill>
                  <a:srgbClr val="2A00FF"/>
                </a:solidFill>
                <a:latin typeface="Consolas" panose="020B0609020204030204" pitchFamily="49" charset="0"/>
              </a:rPr>
              <a:t>"</a:t>
            </a:r>
            <a:r>
              <a:rPr lang="zh-CN" altLang="en-US" b="1" i="1">
                <a:solidFill>
                  <a:srgbClr val="000000"/>
                </a:solidFill>
                <a:latin typeface="Consolas" panose="020B0609020204030204" pitchFamily="49" charset="0"/>
              </a:rPr>
              <a:t> </a:t>
            </a:r>
            <a:r>
              <a:rPr lang="en-US" altLang="zh-CN" b="1" i="1">
                <a:solidFill>
                  <a:srgbClr val="000000"/>
                </a:solidFill>
                <a:latin typeface="Consolas" panose="020B0609020204030204" pitchFamily="49" charset="0"/>
              </a:rPr>
              <a:t>+ </a:t>
            </a:r>
            <a:r>
              <a:rPr lang="en-US" altLang="zh-CN" b="1" i="1">
                <a:solidFill>
                  <a:srgbClr val="0000C0"/>
                </a:solidFill>
                <a:latin typeface="Consolas" panose="020B0609020204030204" pitchFamily="49" charset="0"/>
              </a:rPr>
              <a:t>shared</a:t>
            </a:r>
            <a:r>
              <a:rPr lang="en-US" altLang="zh-CN" b="1" i="1">
                <a:solidFill>
                  <a:srgbClr val="000000"/>
                </a:solidFill>
                <a:latin typeface="Consolas" panose="020B0609020204030204" pitchFamily="49" charset="0"/>
              </a:rPr>
              <a:t>.</a:t>
            </a:r>
            <a:r>
              <a:rPr lang="en-US" altLang="zh-CN" b="1" i="1">
                <a:solidFill>
                  <a:srgbClr val="0000C0"/>
                </a:solidFill>
                <a:latin typeface="Consolas" panose="020B0609020204030204" pitchFamily="49" charset="0"/>
              </a:rPr>
              <a:t>contents</a:t>
            </a:r>
            <a:r>
              <a:rPr lang="en-US" altLang="zh-CN" b="1" i="1">
                <a:solidFill>
                  <a:srgbClr val="000000"/>
                </a:solidFill>
                <a:latin typeface="Consolas" panose="020B0609020204030204" pitchFamily="49" charset="0"/>
              </a:rPr>
              <a:t>);</a:t>
            </a:r>
          </a:p>
          <a:p>
            <a:r>
              <a:rPr lang="en-US" altLang="zh-CN">
                <a:solidFill>
                  <a:srgbClr val="0000C0"/>
                </a:solidFill>
                <a:latin typeface="Consolas" panose="020B0609020204030204" pitchFamily="49" charset="0"/>
              </a:rPr>
              <a:t>		shared</a:t>
            </a:r>
            <a:r>
              <a:rPr lang="en-US" altLang="zh-CN">
                <a:solidFill>
                  <a:srgbClr val="000000"/>
                </a:solidFill>
                <a:latin typeface="Consolas" panose="020B0609020204030204" pitchFamily="49" charset="0"/>
              </a:rPr>
              <a:t>.</a:t>
            </a:r>
            <a:r>
              <a:rPr lang="en-US" altLang="zh-CN">
                <a:solidFill>
                  <a:srgbClr val="0000C0"/>
                </a:solidFill>
                <a:latin typeface="Consolas" panose="020B0609020204030204" pitchFamily="49" charset="0"/>
              </a:rPr>
              <a:t>available</a:t>
            </a:r>
            <a:r>
              <a:rPr lang="en-US" altLang="zh-CN">
                <a:solidFill>
                  <a:srgbClr val="000000"/>
                </a:solidFill>
                <a:latin typeface="Consolas" panose="020B0609020204030204" pitchFamily="49" charset="0"/>
              </a:rPr>
              <a:t> = </a:t>
            </a:r>
            <a:r>
              <a:rPr lang="en-US" altLang="zh-CN" b="1">
                <a:solidFill>
                  <a:srgbClr val="7F0055"/>
                </a:solidFill>
                <a:latin typeface="Consolas" panose="020B0609020204030204" pitchFamily="49" charset="0"/>
              </a:rPr>
              <a:t>false</a:t>
            </a:r>
            <a:r>
              <a:rPr lang="en-US" altLang="zh-CN" b="1">
                <a:solidFill>
                  <a:srgbClr val="000000"/>
                </a:solidFill>
                <a:latin typeface="Consolas" panose="020B0609020204030204" pitchFamily="49" charset="0"/>
              </a:rPr>
              <a:t>;</a:t>
            </a:r>
          </a:p>
          <a:p>
            <a:r>
              <a:rPr lang="en-US" altLang="zh-CN">
                <a:solidFill>
                  <a:srgbClr val="0000C0"/>
                </a:solidFill>
                <a:latin typeface="Consolas" panose="020B0609020204030204" pitchFamily="49" charset="0"/>
              </a:rPr>
              <a:t>		shared</a:t>
            </a:r>
            <a:r>
              <a:rPr lang="en-US" altLang="zh-CN">
                <a:solidFill>
                  <a:srgbClr val="000000"/>
                </a:solidFill>
                <a:latin typeface="Consolas" panose="020B0609020204030204" pitchFamily="49" charset="0"/>
              </a:rPr>
              <a:t>.notifyAll();</a:t>
            </a:r>
            <a:endParaRPr lang="en-US" altLang="zh-CN">
              <a:solidFill>
                <a:srgbClr val="3F7F5F"/>
              </a:solidFill>
              <a:latin typeface="Consolas" panose="020B0609020204030204" pitchFamily="49" charset="0"/>
            </a:endParaRPr>
          </a:p>
          <a:p>
            <a:r>
              <a:rPr lang="en-US" altLang="zh-CN" b="1">
                <a:solidFill>
                  <a:srgbClr val="7F0055"/>
                </a:solidFill>
                <a:latin typeface="Consolas" panose="020B0609020204030204" pitchFamily="49" charset="0"/>
              </a:rPr>
              <a:t>		return</a:t>
            </a:r>
            <a:r>
              <a:rPr lang="en-US" altLang="zh-CN" b="1">
                <a:solidFill>
                  <a:srgbClr val="000000"/>
                </a:solidFill>
                <a:latin typeface="Consolas" panose="020B0609020204030204" pitchFamily="49" charset="0"/>
              </a:rPr>
              <a:t> </a:t>
            </a:r>
            <a:r>
              <a:rPr lang="en-US" altLang="zh-CN" b="1">
                <a:solidFill>
                  <a:srgbClr val="0000C0"/>
                </a:solidFill>
                <a:latin typeface="Consolas" panose="020B0609020204030204" pitchFamily="49" charset="0"/>
              </a:rPr>
              <a:t>shared</a:t>
            </a:r>
            <a:r>
              <a:rPr lang="en-US" altLang="zh-CN" b="1">
                <a:solidFill>
                  <a:srgbClr val="000000"/>
                </a:solidFill>
                <a:latin typeface="Consolas" panose="020B0609020204030204" pitchFamily="49" charset="0"/>
              </a:rPr>
              <a:t>.</a:t>
            </a:r>
            <a:r>
              <a:rPr lang="en-US" altLang="zh-CN" b="1">
                <a:solidFill>
                  <a:srgbClr val="0000C0"/>
                </a:solidFill>
                <a:latin typeface="Consolas" panose="020B0609020204030204" pitchFamily="49" charset="0"/>
              </a:rPr>
              <a:t>contents</a:t>
            </a:r>
            <a:r>
              <a:rPr lang="en-US" altLang="zh-CN" b="1">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a:t>
            </a:r>
          </a:p>
          <a:p>
            <a:r>
              <a:rPr lang="en-US" altLang="zh-CN" b="1">
                <a:solidFill>
                  <a:srgbClr val="7F0055"/>
                </a:solidFill>
                <a:latin typeface="Consolas" panose="020B0609020204030204" pitchFamily="49" charset="0"/>
              </a:rPr>
              <a:t>	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run() {</a:t>
            </a:r>
          </a:p>
          <a:p>
            <a:r>
              <a:rPr lang="en-US" altLang="zh-CN" b="1">
                <a:solidFill>
                  <a:srgbClr val="7F0055"/>
                </a:solidFill>
                <a:latin typeface="Consolas" panose="020B0609020204030204" pitchFamily="49" charset="0"/>
              </a:rPr>
              <a:t>		int</a:t>
            </a:r>
            <a:r>
              <a:rPr lang="en-US" altLang="zh-CN" b="1">
                <a:solidFill>
                  <a:srgbClr val="000000"/>
                </a:solidFill>
                <a:latin typeface="Consolas" panose="020B0609020204030204" pitchFamily="49" charset="0"/>
              </a:rPr>
              <a:t> </a:t>
            </a:r>
            <a:r>
              <a:rPr lang="en-US" altLang="zh-CN" b="1">
                <a:solidFill>
                  <a:srgbClr val="6A3E3E"/>
                </a:solidFill>
                <a:latin typeface="Consolas" panose="020B0609020204030204" pitchFamily="49" charset="0"/>
              </a:rPr>
              <a:t>value</a:t>
            </a:r>
            <a:r>
              <a:rPr lang="en-US" altLang="zh-CN" b="1">
                <a:solidFill>
                  <a:srgbClr val="000000"/>
                </a:solidFill>
                <a:latin typeface="Consolas" panose="020B0609020204030204" pitchFamily="49" charset="0"/>
              </a:rPr>
              <a:t> = 0;</a:t>
            </a:r>
          </a:p>
          <a:p>
            <a:r>
              <a:rPr lang="nn-NO" altLang="zh-CN" b="1">
                <a:solidFill>
                  <a:srgbClr val="7F0055"/>
                </a:solidFill>
                <a:latin typeface="Consolas" panose="020B0609020204030204" pitchFamily="49" charset="0"/>
              </a:rPr>
              <a:t>		for</a:t>
            </a:r>
            <a:r>
              <a:rPr lang="nn-NO" altLang="zh-CN" b="1">
                <a:solidFill>
                  <a:srgbClr val="000000"/>
                </a:solidFill>
                <a:latin typeface="Consolas" panose="020B0609020204030204" pitchFamily="49" charset="0"/>
              </a:rPr>
              <a:t> (</a:t>
            </a:r>
            <a:r>
              <a:rPr lang="nn-NO" altLang="zh-CN" b="1">
                <a:solidFill>
                  <a:srgbClr val="7F0055"/>
                </a:solidFill>
                <a:latin typeface="Consolas" panose="020B0609020204030204" pitchFamily="49" charset="0"/>
              </a:rPr>
              <a:t>int</a:t>
            </a:r>
            <a:r>
              <a:rPr lang="nn-NO" altLang="zh-CN" b="1">
                <a:solidFill>
                  <a:srgbClr val="000000"/>
                </a:solidFill>
                <a:latin typeface="Consolas" panose="020B0609020204030204" pitchFamily="49" charset="0"/>
              </a:rPr>
              <a:t> </a:t>
            </a:r>
            <a:r>
              <a:rPr lang="nn-NO" altLang="zh-CN" b="1">
                <a:solidFill>
                  <a:srgbClr val="6A3E3E"/>
                </a:solidFill>
                <a:latin typeface="Consolas" panose="020B0609020204030204" pitchFamily="49" charset="0"/>
              </a:rPr>
              <a:t>i</a:t>
            </a:r>
            <a:r>
              <a:rPr lang="nn-NO" altLang="zh-CN" b="1">
                <a:solidFill>
                  <a:srgbClr val="000000"/>
                </a:solidFill>
                <a:latin typeface="Consolas" panose="020B0609020204030204" pitchFamily="49" charset="0"/>
              </a:rPr>
              <a:t> = 0; </a:t>
            </a:r>
            <a:r>
              <a:rPr lang="nn-NO" altLang="zh-CN" b="1">
                <a:solidFill>
                  <a:srgbClr val="6A3E3E"/>
                </a:solidFill>
                <a:latin typeface="Consolas" panose="020B0609020204030204" pitchFamily="49" charset="0"/>
              </a:rPr>
              <a:t>i</a:t>
            </a:r>
            <a:r>
              <a:rPr lang="nn-NO" altLang="zh-CN" b="1">
                <a:solidFill>
                  <a:srgbClr val="000000"/>
                </a:solidFill>
                <a:latin typeface="Consolas" panose="020B0609020204030204" pitchFamily="49" charset="0"/>
              </a:rPr>
              <a:t> &lt; 10; </a:t>
            </a:r>
            <a:r>
              <a:rPr lang="nn-NO" altLang="zh-CN" b="1">
                <a:solidFill>
                  <a:srgbClr val="6A3E3E"/>
                </a:solidFill>
                <a:latin typeface="Consolas" panose="020B0609020204030204" pitchFamily="49" charset="0"/>
              </a:rPr>
              <a:t>i</a:t>
            </a:r>
            <a:r>
              <a:rPr lang="nn-NO" altLang="zh-CN" b="1">
                <a:solidFill>
                  <a:srgbClr val="000000"/>
                </a:solidFill>
                <a:latin typeface="Consolas" panose="020B0609020204030204" pitchFamily="49" charset="0"/>
              </a:rPr>
              <a:t>++) {</a:t>
            </a:r>
          </a:p>
          <a:p>
            <a:r>
              <a:rPr lang="en-US" altLang="zh-CN">
                <a:solidFill>
                  <a:srgbClr val="6A3E3E"/>
                </a:solidFill>
                <a:latin typeface="Consolas" panose="020B0609020204030204" pitchFamily="49" charset="0"/>
              </a:rPr>
              <a:t>		value</a:t>
            </a:r>
            <a:r>
              <a:rPr lang="en-US" altLang="zh-CN">
                <a:solidFill>
                  <a:srgbClr val="000000"/>
                </a:solidFill>
                <a:latin typeface="Consolas" panose="020B0609020204030204" pitchFamily="49" charset="0"/>
              </a:rPr>
              <a:t> = get();</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a:t>
            </a:r>
          </a:p>
          <a:p>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C1942-F8AD-4DC8-94FC-9DEA2854A499}"/>
              </a:ext>
            </a:extLst>
          </p:cNvPr>
          <p:cNvSpPr>
            <a:spLocks noGrp="1"/>
          </p:cNvSpPr>
          <p:nvPr>
            <p:ph type="title"/>
          </p:nvPr>
        </p:nvSpPr>
        <p:spPr/>
        <p:txBody>
          <a:bodyPr/>
          <a:lstStyle/>
          <a:p>
            <a:pPr>
              <a:defRPr/>
            </a:pPr>
            <a:endParaRPr lang="zh-CN" altLang="en-US"/>
          </a:p>
        </p:txBody>
      </p:sp>
      <p:sp>
        <p:nvSpPr>
          <p:cNvPr id="88067" name="内容占位符 2">
            <a:extLst>
              <a:ext uri="{FF2B5EF4-FFF2-40B4-BE49-F238E27FC236}">
                <a16:creationId xmlns:a16="http://schemas.microsoft.com/office/drawing/2014/main" id="{EC7F0833-3561-4BB6-B264-26B0D5EB8D0F}"/>
              </a:ext>
            </a:extLst>
          </p:cNvPr>
          <p:cNvSpPr>
            <a:spLocks noGrp="1" noChangeArrowheads="1"/>
          </p:cNvSpPr>
          <p:nvPr>
            <p:ph idx="1"/>
          </p:nvPr>
        </p:nvSpPr>
        <p:spPr>
          <a:xfrm>
            <a:off x="333375" y="579438"/>
            <a:ext cx="8810625" cy="4114800"/>
          </a:xfrm>
        </p:spPr>
        <p:txBody>
          <a:bodyPr/>
          <a:lstStyle/>
          <a:p>
            <a:pPr>
              <a:spcBef>
                <a:spcPts val="0"/>
              </a:spcBef>
              <a:defRPr/>
            </a:pP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Producer </a:t>
            </a:r>
            <a:r>
              <a:rPr lang="en-US" altLang="zh-CN" b="1" dirty="0">
                <a:solidFill>
                  <a:srgbClr val="7F0055"/>
                </a:solidFill>
                <a:latin typeface="Consolas" panose="020B0609020204030204" pitchFamily="49" charset="0"/>
              </a:rPr>
              <a:t>extends</a:t>
            </a:r>
            <a:r>
              <a:rPr lang="en-US" altLang="zh-CN" b="1" dirty="0">
                <a:solidFill>
                  <a:srgbClr val="000000"/>
                </a:solidFill>
                <a:latin typeface="Consolas" panose="020B0609020204030204" pitchFamily="49" charset="0"/>
              </a:rPr>
              <a:t> Thread {</a:t>
            </a:r>
          </a:p>
          <a:p>
            <a:pPr>
              <a:spcBef>
                <a:spcPts val="0"/>
              </a:spcBef>
              <a:defRPr/>
            </a:pPr>
            <a:r>
              <a:rPr lang="en-US" altLang="zh-CN" b="1" dirty="0">
                <a:solidFill>
                  <a:srgbClr val="7F0055"/>
                </a:solidFill>
                <a:latin typeface="Consolas" panose="020B0609020204030204" pitchFamily="49" charset="0"/>
              </a:rPr>
              <a:t>	private</a:t>
            </a:r>
            <a:r>
              <a:rPr lang="en-US" altLang="zh-CN" b="1" dirty="0">
                <a:solidFill>
                  <a:srgbClr val="000000"/>
                </a:solidFill>
                <a:latin typeface="Consolas" panose="020B0609020204030204" pitchFamily="49" charset="0"/>
              </a:rPr>
              <a:t> Share </a:t>
            </a:r>
            <a:r>
              <a:rPr lang="en-US" altLang="zh-CN" b="1" dirty="0">
                <a:solidFill>
                  <a:srgbClr val="0000C0"/>
                </a:solidFill>
                <a:latin typeface="Consolas" panose="020B0609020204030204" pitchFamily="49" charset="0"/>
              </a:rPr>
              <a:t>shared</a:t>
            </a:r>
            <a:r>
              <a:rPr lang="en-US" altLang="zh-CN" b="1" dirty="0">
                <a:solidFill>
                  <a:srgbClr val="000000"/>
                </a:solidFill>
                <a:latin typeface="Consolas" panose="020B0609020204030204" pitchFamily="49" charset="0"/>
              </a:rPr>
              <a:t>;</a:t>
            </a:r>
          </a:p>
          <a:p>
            <a:pPr>
              <a:spcBef>
                <a:spcPts val="0"/>
              </a:spcBef>
              <a:defRPr/>
            </a:pPr>
            <a:r>
              <a:rPr lang="en-US" altLang="zh-CN" b="1" dirty="0">
                <a:solidFill>
                  <a:srgbClr val="7F0055"/>
                </a:solidFill>
                <a:latin typeface="Consolas" panose="020B0609020204030204" pitchFamily="49" charset="0"/>
              </a:rPr>
              <a:t>	private</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number</a:t>
            </a:r>
            <a:r>
              <a:rPr lang="en-US" altLang="zh-CN" b="1" dirty="0">
                <a:solidFill>
                  <a:srgbClr val="000000"/>
                </a:solidFill>
                <a:latin typeface="Consolas" panose="020B0609020204030204" pitchFamily="49" charset="0"/>
              </a:rPr>
              <a:t>;</a:t>
            </a:r>
          </a:p>
          <a:p>
            <a:pPr>
              <a:spcBef>
                <a:spcPts val="0"/>
              </a:spcBef>
              <a:defRPr/>
            </a:pPr>
            <a:endParaRPr lang="zh-CN" altLang="en-US" dirty="0">
              <a:latin typeface="Consolas" panose="020B0609020204030204" pitchFamily="49" charset="0"/>
            </a:endParaRPr>
          </a:p>
          <a:p>
            <a:pPr>
              <a:spcBef>
                <a:spcPts val="0"/>
              </a:spcBef>
              <a:defRPr/>
            </a:pPr>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Producer(Share </a:t>
            </a:r>
            <a:r>
              <a:rPr lang="en-US" altLang="zh-CN" b="1" dirty="0">
                <a:solidFill>
                  <a:srgbClr val="6A3E3E"/>
                </a:solidFill>
                <a:latin typeface="Consolas" panose="020B0609020204030204" pitchFamily="49" charset="0"/>
              </a:rPr>
              <a:t>s</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number</a:t>
            </a:r>
            <a:r>
              <a:rPr lang="en-US" altLang="zh-CN" b="1" dirty="0">
                <a:solidFill>
                  <a:srgbClr val="000000"/>
                </a:solidFill>
                <a:latin typeface="Consolas" panose="020B0609020204030204" pitchFamily="49" charset="0"/>
              </a:rPr>
              <a:t>) {</a:t>
            </a:r>
          </a:p>
          <a:p>
            <a:pPr>
              <a:spcBef>
                <a:spcPts val="0"/>
              </a:spcBef>
              <a:defRPr/>
            </a:pPr>
            <a:r>
              <a:rPr lang="en-US" altLang="zh-CN" dirty="0">
                <a:solidFill>
                  <a:srgbClr val="0000C0"/>
                </a:solidFill>
                <a:latin typeface="Consolas" panose="020B0609020204030204" pitchFamily="49" charset="0"/>
              </a:rPr>
              <a:t>		shared</a:t>
            </a:r>
            <a:r>
              <a:rPr lang="en-US" altLang="zh-CN" dirty="0">
                <a:solidFill>
                  <a:srgbClr val="000000"/>
                </a:solidFill>
                <a:latin typeface="Consolas" panose="020B0609020204030204" pitchFamily="49" charset="0"/>
              </a:rPr>
              <a:t> = </a:t>
            </a:r>
            <a:r>
              <a:rPr lang="en-US" altLang="zh-CN" dirty="0">
                <a:solidFill>
                  <a:srgbClr val="6A3E3E"/>
                </a:solidFill>
                <a:latin typeface="Consolas" panose="020B0609020204030204" pitchFamily="49" charset="0"/>
              </a:rPr>
              <a:t>s</a:t>
            </a:r>
            <a:r>
              <a:rPr lang="en-US" altLang="zh-CN" dirty="0">
                <a:solidFill>
                  <a:srgbClr val="000000"/>
                </a:solidFill>
                <a:latin typeface="Consolas" panose="020B0609020204030204" pitchFamily="49" charset="0"/>
              </a:rPr>
              <a:t>;</a:t>
            </a:r>
          </a:p>
          <a:p>
            <a:pPr>
              <a:spcBef>
                <a:spcPts val="0"/>
              </a:spcBef>
              <a:defRPr/>
            </a:pPr>
            <a:r>
              <a:rPr lang="en-US" altLang="zh-CN" b="1" dirty="0">
                <a:solidFill>
                  <a:srgbClr val="7F0055"/>
                </a:solidFill>
                <a:latin typeface="Consolas" panose="020B0609020204030204" pitchFamily="49" charset="0"/>
              </a:rPr>
              <a:t>		</a:t>
            </a:r>
            <a:r>
              <a:rPr lang="en-US" altLang="zh-CN" b="1" dirty="0" err="1">
                <a:solidFill>
                  <a:srgbClr val="7F0055"/>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number</a:t>
            </a:r>
            <a:r>
              <a:rPr lang="en-US" altLang="zh-CN" b="1" dirty="0">
                <a:solidFill>
                  <a:srgbClr val="000000"/>
                </a:solidFill>
                <a:latin typeface="Consolas" panose="020B0609020204030204" pitchFamily="49" charset="0"/>
              </a:rPr>
              <a:t> = </a:t>
            </a:r>
            <a:r>
              <a:rPr lang="en-US" altLang="zh-CN" b="1" dirty="0">
                <a:solidFill>
                  <a:srgbClr val="6A3E3E"/>
                </a:solidFill>
                <a:latin typeface="Consolas" panose="020B0609020204030204" pitchFamily="49" charset="0"/>
              </a:rPr>
              <a:t>number</a:t>
            </a:r>
            <a:r>
              <a:rPr lang="en-US" altLang="zh-CN" b="1" dirty="0">
                <a:solidFill>
                  <a:srgbClr val="000000"/>
                </a:solidFill>
                <a:latin typeface="Consolas" panose="020B0609020204030204" pitchFamily="49" charset="0"/>
              </a:rPr>
              <a:t>; </a:t>
            </a:r>
          </a:p>
          <a:p>
            <a:pPr>
              <a:spcBef>
                <a:spcPts val="0"/>
              </a:spcBef>
              <a:defRPr/>
            </a:pPr>
            <a:r>
              <a:rPr lang="en-US" altLang="zh-CN" dirty="0">
                <a:solidFill>
                  <a:srgbClr val="000000"/>
                </a:solidFill>
                <a:latin typeface="Consolas" panose="020B0609020204030204" pitchFamily="49" charset="0"/>
              </a:rPr>
              <a:t>	}</a:t>
            </a:r>
          </a:p>
          <a:p>
            <a:pPr>
              <a:spcBef>
                <a:spcPts val="0"/>
              </a:spcBef>
              <a:defRPr/>
            </a:pPr>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put(</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value</a:t>
            </a:r>
            <a:r>
              <a:rPr lang="en-US" altLang="zh-CN" b="1" dirty="0">
                <a:solidFill>
                  <a:srgbClr val="000000"/>
                </a:solidFill>
                <a:latin typeface="Consolas" panose="020B0609020204030204" pitchFamily="49" charset="0"/>
              </a:rPr>
              <a:t>) {</a:t>
            </a:r>
          </a:p>
          <a:p>
            <a:pPr>
              <a:spcBef>
                <a:spcPts val="0"/>
              </a:spcBef>
              <a:defRPr/>
            </a:pPr>
            <a:r>
              <a:rPr lang="en-US" altLang="zh-CN" b="1" dirty="0">
                <a:solidFill>
                  <a:srgbClr val="7F0055"/>
                </a:solidFill>
                <a:latin typeface="Consolas" panose="020B0609020204030204" pitchFamily="49" charset="0"/>
              </a:rPr>
              <a:t>		synchronized</a:t>
            </a:r>
            <a:r>
              <a:rPr lang="en-US" altLang="zh-CN" b="1" dirty="0">
                <a:solidFill>
                  <a:srgbClr val="000000"/>
                </a:solidFill>
                <a:latin typeface="Consolas" panose="020B0609020204030204" pitchFamily="49" charset="0"/>
              </a:rPr>
              <a:t>(</a:t>
            </a:r>
            <a:r>
              <a:rPr lang="en-US" altLang="zh-CN" b="1" dirty="0">
                <a:solidFill>
                  <a:srgbClr val="0000C0"/>
                </a:solidFill>
                <a:highlight>
                  <a:srgbClr val="FFFF00"/>
                </a:highlight>
                <a:latin typeface="Consolas" panose="020B0609020204030204" pitchFamily="49" charset="0"/>
              </a:rPr>
              <a:t>shared</a:t>
            </a:r>
            <a:r>
              <a:rPr lang="en-US" altLang="zh-CN" b="1" dirty="0">
                <a:solidFill>
                  <a:srgbClr val="000000"/>
                </a:solidFill>
                <a:latin typeface="Consolas" panose="020B0609020204030204" pitchFamily="49" charset="0"/>
              </a:rPr>
              <a:t>){</a:t>
            </a:r>
          </a:p>
          <a:p>
            <a:pPr>
              <a:spcBef>
                <a:spcPts val="0"/>
              </a:spcBef>
              <a:defRPr/>
            </a:pPr>
            <a:r>
              <a:rPr lang="en-US" altLang="zh-CN" b="1" dirty="0">
                <a:solidFill>
                  <a:srgbClr val="7F0055"/>
                </a:solidFill>
                <a:latin typeface="Consolas" panose="020B0609020204030204" pitchFamily="49" charset="0"/>
              </a:rPr>
              <a:t>			if</a:t>
            </a:r>
            <a:r>
              <a:rPr lang="en-US" altLang="zh-CN" b="1" dirty="0">
                <a:solidFill>
                  <a:srgbClr val="000000"/>
                </a:solidFill>
                <a:latin typeface="Consolas" panose="020B0609020204030204" pitchFamily="49" charset="0"/>
              </a:rPr>
              <a:t> (</a:t>
            </a:r>
            <a:r>
              <a:rPr lang="en-US" altLang="zh-CN" b="1" dirty="0" err="1">
                <a:solidFill>
                  <a:srgbClr val="0000C0"/>
                </a:solidFill>
                <a:latin typeface="Consolas" panose="020B0609020204030204" pitchFamily="49" charset="0"/>
              </a:rPr>
              <a:t>shared</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available</a:t>
            </a:r>
            <a:r>
              <a:rPr lang="en-US" altLang="zh-CN" b="1"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endParaRPr lang="en-US" altLang="zh-CN" b="1" dirty="0">
              <a:solidFill>
                <a:srgbClr val="3F7F5F"/>
              </a:solidFill>
              <a:latin typeface="Consolas" panose="020B0609020204030204" pitchFamily="49" charset="0"/>
            </a:endParaRPr>
          </a:p>
          <a:p>
            <a:pPr>
              <a:spcBef>
                <a:spcPts val="0"/>
              </a:spcBef>
              <a:defRPr/>
            </a:pPr>
            <a:r>
              <a:rPr lang="en-US" altLang="zh-CN" b="1" dirty="0">
                <a:solidFill>
                  <a:srgbClr val="7F0055"/>
                </a:solidFill>
                <a:latin typeface="Consolas" panose="020B0609020204030204" pitchFamily="49" charset="0"/>
              </a:rPr>
              <a:t>				try</a:t>
            </a:r>
            <a:r>
              <a:rPr lang="en-US" altLang="zh-CN" b="1" dirty="0">
                <a:solidFill>
                  <a:srgbClr val="000000"/>
                </a:solidFill>
                <a:latin typeface="Consolas" panose="020B0609020204030204" pitchFamily="49" charset="0"/>
              </a:rPr>
              <a:t> {</a:t>
            </a:r>
          </a:p>
          <a:p>
            <a:pPr>
              <a:spcBef>
                <a:spcPts val="0"/>
              </a:spcBef>
              <a:defRPr/>
            </a:pPr>
            <a:r>
              <a:rPr lang="en-US" altLang="zh-CN" dirty="0">
                <a:solidFill>
                  <a:srgbClr val="0000C0"/>
                </a:solidFill>
                <a:latin typeface="Consolas" panose="020B0609020204030204" pitchFamily="49" charset="0"/>
              </a:rPr>
              <a:t>					</a:t>
            </a:r>
            <a:r>
              <a:rPr lang="en-US" altLang="zh-CN" dirty="0" err="1">
                <a:solidFill>
                  <a:srgbClr val="0000C0"/>
                </a:solidFill>
                <a:latin typeface="Consolas" panose="020B0609020204030204" pitchFamily="49" charset="0"/>
              </a:rPr>
              <a:t>shared</a:t>
            </a:r>
            <a:r>
              <a:rPr lang="en-US" altLang="zh-CN" dirty="0" err="1">
                <a:solidFill>
                  <a:srgbClr val="000000"/>
                </a:solidFill>
                <a:latin typeface="Consolas" panose="020B0609020204030204" pitchFamily="49" charset="0"/>
              </a:rPr>
              <a:t>.wait</a:t>
            </a:r>
            <a:r>
              <a:rPr lang="en-US" altLang="zh-CN" dirty="0">
                <a:solidFill>
                  <a:srgbClr val="000000"/>
                </a:solidFill>
                <a:latin typeface="Consolas" panose="020B0609020204030204" pitchFamily="49" charset="0"/>
              </a:rPr>
              <a:t>();</a:t>
            </a:r>
            <a:endParaRPr lang="zh-CN" altLang="en-US" dirty="0">
              <a:solidFill>
                <a:srgbClr val="3F7F5F"/>
              </a:solidFill>
              <a:latin typeface="Consolas" panose="020B0609020204030204" pitchFamily="49" charset="0"/>
            </a:endParaRPr>
          </a:p>
          <a:p>
            <a:pPr>
              <a:spcBef>
                <a:spcPts val="0"/>
              </a:spcBef>
              <a:defRPr/>
            </a:pP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pPr>
              <a:spcBef>
                <a:spcPts val="0"/>
              </a:spcBef>
              <a:defRPr/>
            </a:pP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e</a:t>
            </a:r>
            <a:r>
              <a:rPr lang="en-US" altLang="zh-CN" dirty="0" err="1">
                <a:solidFill>
                  <a:srgbClr val="000000"/>
                </a:solidFill>
                <a:latin typeface="Consolas" panose="020B0609020204030204" pitchFamily="49" charset="0"/>
              </a:rPr>
              <a:t>.printStackTrace</a:t>
            </a:r>
            <a:r>
              <a:rPr lang="en-US" altLang="zh-CN" dirty="0">
                <a:solidFill>
                  <a:srgbClr val="000000"/>
                </a:solidFill>
                <a:latin typeface="Consolas" panose="020B0609020204030204" pitchFamily="49" charset="0"/>
              </a:rPr>
              <a:t>();</a:t>
            </a:r>
            <a:endParaRPr lang="en-US" altLang="zh-CN" b="1" i="1" dirty="0">
              <a:solidFill>
                <a:srgbClr val="000000"/>
              </a:solidFill>
              <a:latin typeface="Consolas" panose="020B0609020204030204" pitchFamily="49" charset="0"/>
            </a:endParaRPr>
          </a:p>
          <a:p>
            <a:pPr>
              <a:spcBef>
                <a:spcPts val="0"/>
              </a:spcBef>
              <a:defRPr/>
            </a:pPr>
            <a:r>
              <a:rPr lang="en-US" altLang="zh-CN" dirty="0">
                <a:solidFill>
                  <a:srgbClr val="000000"/>
                </a:solidFill>
                <a:latin typeface="Consolas" panose="020B0609020204030204" pitchFamily="49" charset="0"/>
              </a:rPr>
              <a:t>				}</a:t>
            </a:r>
          </a:p>
          <a:p>
            <a:pPr>
              <a:spcBef>
                <a:spcPts val="0"/>
              </a:spcBef>
              <a:defRPr/>
            </a:pPr>
            <a:r>
              <a:rPr lang="en-US" altLang="zh-CN" dirty="0">
                <a:solidFill>
                  <a:srgbClr val="000000"/>
                </a:solidFill>
                <a:latin typeface="Consolas" panose="020B0609020204030204" pitchFamily="49" charset="0"/>
              </a:rPr>
              <a:t>			 }</a:t>
            </a:r>
          </a:p>
          <a:p>
            <a:pPr>
              <a:defRPr/>
            </a:pP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a:extLst>
              <a:ext uri="{FF2B5EF4-FFF2-40B4-BE49-F238E27FC236}">
                <a16:creationId xmlns:a16="http://schemas.microsoft.com/office/drawing/2014/main" id="{DB7BD503-A27A-4629-A7CD-2DD20B136703}"/>
              </a:ext>
            </a:extLst>
          </p:cNvPr>
          <p:cNvSpPr>
            <a:spLocks noGrp="1" noChangeArrowheads="1"/>
          </p:cNvSpPr>
          <p:nvPr>
            <p:ph idx="1"/>
          </p:nvPr>
        </p:nvSpPr>
        <p:spPr>
          <a:xfrm>
            <a:off x="114300" y="246063"/>
            <a:ext cx="9029700" cy="5762625"/>
          </a:xfrm>
        </p:spPr>
        <p:txBody>
          <a:bodyPr/>
          <a:lstStyle/>
          <a:p>
            <a:r>
              <a:rPr lang="en-US" altLang="zh-CN">
                <a:solidFill>
                  <a:srgbClr val="0000C0"/>
                </a:solidFill>
                <a:latin typeface="Consolas" panose="020B0609020204030204" pitchFamily="49" charset="0"/>
              </a:rPr>
              <a:t>		shared</a:t>
            </a:r>
            <a:r>
              <a:rPr lang="en-US" altLang="zh-CN">
                <a:solidFill>
                  <a:srgbClr val="000000"/>
                </a:solidFill>
                <a:latin typeface="Consolas" panose="020B0609020204030204" pitchFamily="49" charset="0"/>
              </a:rPr>
              <a:t>.</a:t>
            </a:r>
            <a:r>
              <a:rPr lang="en-US" altLang="zh-CN">
                <a:solidFill>
                  <a:srgbClr val="0000C0"/>
                </a:solidFill>
                <a:latin typeface="Consolas" panose="020B0609020204030204" pitchFamily="49" charset="0"/>
              </a:rPr>
              <a:t>contents</a:t>
            </a:r>
            <a:r>
              <a:rPr lang="en-US" altLang="zh-CN">
                <a:solidFill>
                  <a:srgbClr val="000000"/>
                </a:solidFill>
                <a:latin typeface="Consolas" panose="020B0609020204030204" pitchFamily="49" charset="0"/>
              </a:rPr>
              <a:t> = </a:t>
            </a:r>
            <a:r>
              <a:rPr lang="en-US" altLang="zh-CN">
                <a:solidFill>
                  <a:srgbClr val="6A3E3E"/>
                </a:solidFill>
                <a:latin typeface="Consolas" panose="020B0609020204030204" pitchFamily="49" charset="0"/>
              </a:rPr>
              <a:t>value</a:t>
            </a:r>
            <a:r>
              <a:rPr lang="en-US" altLang="zh-CN">
                <a:solidFill>
                  <a:srgbClr val="000000"/>
                </a:solidFill>
                <a:latin typeface="Consolas" panose="020B0609020204030204" pitchFamily="49" charset="0"/>
              </a:rPr>
              <a:t>;</a:t>
            </a:r>
          </a:p>
          <a:p>
            <a:r>
              <a:rPr lang="en-US" altLang="zh-CN">
                <a:solidFill>
                  <a:srgbClr val="000000"/>
                </a:solidFill>
                <a:latin typeface="Consolas" panose="020B0609020204030204" pitchFamily="49" charset="0"/>
              </a:rPr>
              <a:t>		System.</a:t>
            </a:r>
            <a:r>
              <a:rPr lang="en-US" altLang="zh-CN" b="1" i="1">
                <a:solidFill>
                  <a:srgbClr val="0000C0"/>
                </a:solidFill>
                <a:latin typeface="Consolas" panose="020B0609020204030204" pitchFamily="49" charset="0"/>
              </a:rPr>
              <a:t>out</a:t>
            </a:r>
            <a:r>
              <a:rPr lang="en-US" altLang="zh-CN" b="1" i="1">
                <a:solidFill>
                  <a:srgbClr val="000000"/>
                </a:solidFill>
                <a:latin typeface="Consolas" panose="020B0609020204030204" pitchFamily="49" charset="0"/>
              </a:rPr>
              <a:t>.println(</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生产者</a:t>
            </a:r>
            <a:r>
              <a:rPr lang="en-US" altLang="zh-CN" b="1" i="1">
                <a:solidFill>
                  <a:srgbClr val="2A00FF"/>
                </a:solidFill>
                <a:latin typeface="Consolas" panose="020B0609020204030204" pitchFamily="49" charset="0"/>
              </a:rPr>
              <a:t>"</a:t>
            </a:r>
            <a:r>
              <a:rPr lang="zh-CN" altLang="en-US" b="1" i="1">
                <a:solidFill>
                  <a:srgbClr val="000000"/>
                </a:solidFill>
                <a:latin typeface="Consolas" panose="020B0609020204030204" pitchFamily="49" charset="0"/>
              </a:rPr>
              <a:t> </a:t>
            </a:r>
            <a:r>
              <a:rPr lang="en-US" altLang="zh-CN" b="1" i="1">
                <a:solidFill>
                  <a:srgbClr val="000000"/>
                </a:solidFill>
                <a:latin typeface="Consolas" panose="020B0609020204030204" pitchFamily="49" charset="0"/>
              </a:rPr>
              <a:t>+ </a:t>
            </a:r>
            <a:r>
              <a:rPr lang="en-US" altLang="zh-CN" b="1" i="1">
                <a:solidFill>
                  <a:srgbClr val="7F0055"/>
                </a:solidFill>
                <a:latin typeface="Consolas" panose="020B0609020204030204" pitchFamily="49" charset="0"/>
              </a:rPr>
              <a:t>this</a:t>
            </a:r>
            <a:r>
              <a:rPr lang="en-US" altLang="zh-CN" b="1" i="1">
                <a:solidFill>
                  <a:srgbClr val="000000"/>
                </a:solidFill>
                <a:latin typeface="Consolas" panose="020B0609020204030204" pitchFamily="49" charset="0"/>
              </a:rPr>
              <a:t>.</a:t>
            </a:r>
            <a:r>
              <a:rPr lang="en-US" altLang="zh-CN" b="1" i="1">
                <a:solidFill>
                  <a:srgbClr val="0000C0"/>
                </a:solidFill>
                <a:latin typeface="Consolas" panose="020B0609020204030204" pitchFamily="49" charset="0"/>
              </a:rPr>
              <a:t>number</a:t>
            </a:r>
            <a:r>
              <a:rPr lang="en-US" altLang="zh-CN" b="1" i="1">
                <a:solidFill>
                  <a:srgbClr val="000000"/>
                </a:solidFill>
                <a:latin typeface="Consolas" panose="020B0609020204030204" pitchFamily="49" charset="0"/>
              </a:rPr>
              <a:t> + </a:t>
            </a:r>
            <a:r>
              <a:rPr lang="en-US" altLang="zh-CN" b="1" i="1">
                <a:solidFill>
                  <a:srgbClr val="2A00FF"/>
                </a:solidFill>
                <a:latin typeface="Consolas" panose="020B0609020204030204" pitchFamily="49" charset="0"/>
              </a:rPr>
              <a:t>"</a:t>
            </a:r>
            <a:r>
              <a:rPr lang="zh-CN" altLang="en-US" b="1" i="1">
                <a:solidFill>
                  <a:srgbClr val="2A00FF"/>
                </a:solidFill>
                <a:latin typeface="Consolas" panose="020B0609020204030204" pitchFamily="49" charset="0"/>
              </a:rPr>
              <a:t>输出的数据为：</a:t>
            </a:r>
            <a:r>
              <a:rPr lang="en-US" altLang="zh-CN" b="1" i="1">
                <a:solidFill>
                  <a:srgbClr val="2A00FF"/>
                </a:solidFill>
                <a:latin typeface="Consolas" panose="020B0609020204030204" pitchFamily="49" charset="0"/>
              </a:rPr>
              <a:t>"</a:t>
            </a:r>
            <a:r>
              <a:rPr lang="zh-CN" altLang="en-US" b="1" i="1">
                <a:solidFill>
                  <a:srgbClr val="000000"/>
                </a:solidFill>
                <a:latin typeface="Consolas" panose="020B0609020204030204" pitchFamily="49" charset="0"/>
              </a:rPr>
              <a:t> </a:t>
            </a:r>
            <a:r>
              <a:rPr lang="en-US" altLang="zh-CN" b="1" i="1">
                <a:solidFill>
                  <a:srgbClr val="000000"/>
                </a:solidFill>
                <a:latin typeface="Consolas" panose="020B0609020204030204" pitchFamily="49" charset="0"/>
              </a:rPr>
              <a:t>+ </a:t>
            </a:r>
            <a:r>
              <a:rPr lang="en-US" altLang="zh-CN" b="1" i="1">
                <a:solidFill>
                  <a:srgbClr val="6A3E3E"/>
                </a:solidFill>
                <a:latin typeface="Consolas" panose="020B0609020204030204" pitchFamily="49" charset="0"/>
              </a:rPr>
              <a:t>value</a:t>
            </a:r>
            <a:r>
              <a:rPr lang="en-US" altLang="zh-CN" b="1" i="1">
                <a:solidFill>
                  <a:srgbClr val="000000"/>
                </a:solidFill>
                <a:latin typeface="Consolas" panose="020B0609020204030204" pitchFamily="49" charset="0"/>
              </a:rPr>
              <a:t>);</a:t>
            </a:r>
          </a:p>
          <a:p>
            <a:r>
              <a:rPr lang="en-US" altLang="zh-CN">
                <a:solidFill>
                  <a:srgbClr val="0000C0"/>
                </a:solidFill>
                <a:latin typeface="Consolas" panose="020B0609020204030204" pitchFamily="49" charset="0"/>
              </a:rPr>
              <a:t>		shared</a:t>
            </a:r>
            <a:r>
              <a:rPr lang="en-US" altLang="zh-CN">
                <a:solidFill>
                  <a:srgbClr val="000000"/>
                </a:solidFill>
                <a:latin typeface="Consolas" panose="020B0609020204030204" pitchFamily="49" charset="0"/>
              </a:rPr>
              <a:t>.</a:t>
            </a:r>
            <a:r>
              <a:rPr lang="en-US" altLang="zh-CN">
                <a:solidFill>
                  <a:srgbClr val="0000C0"/>
                </a:solidFill>
                <a:latin typeface="Consolas" panose="020B0609020204030204" pitchFamily="49" charset="0"/>
              </a:rPr>
              <a:t>available</a:t>
            </a:r>
            <a:r>
              <a:rPr lang="en-US" altLang="zh-CN">
                <a:solidFill>
                  <a:srgbClr val="000000"/>
                </a:solidFill>
                <a:latin typeface="Consolas" panose="020B0609020204030204" pitchFamily="49" charset="0"/>
              </a:rPr>
              <a:t> = </a:t>
            </a:r>
            <a:r>
              <a:rPr lang="en-US" altLang="zh-CN" b="1">
                <a:solidFill>
                  <a:srgbClr val="7F0055"/>
                </a:solidFill>
                <a:latin typeface="Consolas" panose="020B0609020204030204" pitchFamily="49" charset="0"/>
              </a:rPr>
              <a:t>true</a:t>
            </a:r>
            <a:r>
              <a:rPr lang="en-US" altLang="zh-CN" b="1">
                <a:solidFill>
                  <a:srgbClr val="000000"/>
                </a:solidFill>
                <a:latin typeface="Consolas" panose="020B0609020204030204" pitchFamily="49" charset="0"/>
              </a:rPr>
              <a:t>;</a:t>
            </a:r>
            <a:endParaRPr lang="zh-CN" altLang="en-US">
              <a:latin typeface="Consolas" panose="020B0609020204030204" pitchFamily="49" charset="0"/>
            </a:endParaRPr>
          </a:p>
          <a:p>
            <a:r>
              <a:rPr lang="en-US" altLang="zh-CN">
                <a:solidFill>
                  <a:srgbClr val="0000C0"/>
                </a:solidFill>
                <a:latin typeface="Consolas" panose="020B0609020204030204" pitchFamily="49" charset="0"/>
              </a:rPr>
              <a:t>		shared</a:t>
            </a:r>
            <a:r>
              <a:rPr lang="en-US" altLang="zh-CN">
                <a:solidFill>
                  <a:srgbClr val="000000"/>
                </a:solidFill>
                <a:latin typeface="Consolas" panose="020B0609020204030204" pitchFamily="49" charset="0"/>
              </a:rPr>
              <a:t>.notifyAll();</a:t>
            </a:r>
            <a:endParaRPr lang="zh-CN" altLang="en-US">
              <a:solidFill>
                <a:srgbClr val="3F7F5F"/>
              </a:solidFill>
              <a:latin typeface="Consolas" panose="020B0609020204030204" pitchFamily="49" charset="0"/>
            </a:endParaRPr>
          </a:p>
          <a:p>
            <a:r>
              <a:rPr lang="en-US" altLang="zh-CN">
                <a:solidFill>
                  <a:srgbClr val="000000"/>
                </a:solidFill>
                <a:latin typeface="Consolas" panose="020B0609020204030204" pitchFamily="49" charset="0"/>
              </a:rPr>
              <a:t>	}}</a:t>
            </a:r>
          </a:p>
          <a:p>
            <a:r>
              <a:rPr lang="en-US" altLang="zh-CN" b="1">
                <a:solidFill>
                  <a:srgbClr val="7F0055"/>
                </a:solidFill>
                <a:latin typeface="Consolas" panose="020B0609020204030204" pitchFamily="49" charset="0"/>
              </a:rPr>
              <a:t>	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run() {</a:t>
            </a:r>
          </a:p>
          <a:p>
            <a:r>
              <a:rPr lang="nn-NO" altLang="zh-CN" b="1">
                <a:solidFill>
                  <a:srgbClr val="7F0055"/>
                </a:solidFill>
                <a:latin typeface="Consolas" panose="020B0609020204030204" pitchFamily="49" charset="0"/>
              </a:rPr>
              <a:t>		for</a:t>
            </a:r>
            <a:r>
              <a:rPr lang="nn-NO" altLang="zh-CN" b="1">
                <a:solidFill>
                  <a:srgbClr val="000000"/>
                </a:solidFill>
                <a:latin typeface="Consolas" panose="020B0609020204030204" pitchFamily="49" charset="0"/>
              </a:rPr>
              <a:t> (</a:t>
            </a:r>
            <a:r>
              <a:rPr lang="nn-NO" altLang="zh-CN" b="1">
                <a:solidFill>
                  <a:srgbClr val="7F0055"/>
                </a:solidFill>
                <a:latin typeface="Consolas" panose="020B0609020204030204" pitchFamily="49" charset="0"/>
              </a:rPr>
              <a:t>int</a:t>
            </a:r>
            <a:r>
              <a:rPr lang="nn-NO" altLang="zh-CN" b="1">
                <a:solidFill>
                  <a:srgbClr val="000000"/>
                </a:solidFill>
                <a:latin typeface="Consolas" panose="020B0609020204030204" pitchFamily="49" charset="0"/>
              </a:rPr>
              <a:t> </a:t>
            </a:r>
            <a:r>
              <a:rPr lang="nn-NO" altLang="zh-CN" b="1">
                <a:solidFill>
                  <a:srgbClr val="6A3E3E"/>
                </a:solidFill>
                <a:latin typeface="Consolas" panose="020B0609020204030204" pitchFamily="49" charset="0"/>
              </a:rPr>
              <a:t>i</a:t>
            </a:r>
            <a:r>
              <a:rPr lang="nn-NO" altLang="zh-CN" b="1">
                <a:solidFill>
                  <a:srgbClr val="000000"/>
                </a:solidFill>
                <a:latin typeface="Consolas" panose="020B0609020204030204" pitchFamily="49" charset="0"/>
              </a:rPr>
              <a:t> = 0; </a:t>
            </a:r>
            <a:r>
              <a:rPr lang="nn-NO" altLang="zh-CN" b="1">
                <a:solidFill>
                  <a:srgbClr val="6A3E3E"/>
                </a:solidFill>
                <a:latin typeface="Consolas" panose="020B0609020204030204" pitchFamily="49" charset="0"/>
              </a:rPr>
              <a:t>i</a:t>
            </a:r>
            <a:r>
              <a:rPr lang="nn-NO" altLang="zh-CN" b="1">
                <a:solidFill>
                  <a:srgbClr val="000000"/>
                </a:solidFill>
                <a:latin typeface="Consolas" panose="020B0609020204030204" pitchFamily="49" charset="0"/>
              </a:rPr>
              <a:t> &lt; 10; </a:t>
            </a:r>
            <a:r>
              <a:rPr lang="nn-NO" altLang="zh-CN" b="1">
                <a:solidFill>
                  <a:srgbClr val="6A3E3E"/>
                </a:solidFill>
                <a:latin typeface="Consolas" panose="020B0609020204030204" pitchFamily="49" charset="0"/>
              </a:rPr>
              <a:t>i</a:t>
            </a:r>
            <a:r>
              <a:rPr lang="nn-NO" altLang="zh-CN" b="1">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			put(</a:t>
            </a:r>
            <a:r>
              <a:rPr lang="en-US" altLang="zh-CN">
                <a:solidFill>
                  <a:srgbClr val="6A3E3E"/>
                </a:solidFill>
                <a:latin typeface="Consolas" panose="020B0609020204030204" pitchFamily="49" charset="0"/>
              </a:rPr>
              <a:t>i</a:t>
            </a:r>
            <a:r>
              <a:rPr lang="en-US" altLang="zh-CN">
                <a:solidFill>
                  <a:srgbClr val="000000"/>
                </a:solidFill>
                <a:latin typeface="Consolas" panose="020B0609020204030204" pitchFamily="49" charset="0"/>
              </a:rPr>
              <a:t>);</a:t>
            </a:r>
          </a:p>
          <a:p>
            <a:r>
              <a:rPr lang="en-US" altLang="zh-CN" b="1">
                <a:solidFill>
                  <a:srgbClr val="7F0055"/>
                </a:solidFill>
                <a:latin typeface="Consolas" panose="020B0609020204030204" pitchFamily="49" charset="0"/>
              </a:rPr>
              <a:t>			try</a:t>
            </a:r>
            <a:r>
              <a:rPr lang="en-US" altLang="zh-CN" b="1">
                <a:solidFill>
                  <a:srgbClr val="000000"/>
                </a:solidFill>
                <a:latin typeface="Consolas" panose="020B0609020204030204" pitchFamily="49" charset="0"/>
              </a:rPr>
              <a:t> {</a:t>
            </a:r>
          </a:p>
          <a:p>
            <a:r>
              <a:rPr lang="nl-NL" altLang="zh-CN" i="1">
                <a:solidFill>
                  <a:srgbClr val="000000"/>
                </a:solidFill>
                <a:latin typeface="Consolas" panose="020B0609020204030204" pitchFamily="49" charset="0"/>
              </a:rPr>
              <a:t>				sleep((</a:t>
            </a:r>
            <a:r>
              <a:rPr lang="nl-NL" altLang="zh-CN" b="1" i="1">
                <a:solidFill>
                  <a:srgbClr val="7F0055"/>
                </a:solidFill>
                <a:latin typeface="Consolas" panose="020B0609020204030204" pitchFamily="49" charset="0"/>
              </a:rPr>
              <a:t>int</a:t>
            </a:r>
            <a:r>
              <a:rPr lang="nl-NL" altLang="zh-CN" b="1" i="1">
                <a:solidFill>
                  <a:srgbClr val="000000"/>
                </a:solidFill>
                <a:latin typeface="Consolas" panose="020B0609020204030204" pitchFamily="49" charset="0"/>
              </a:rPr>
              <a:t>) (Math.random() * 100));</a:t>
            </a:r>
          </a:p>
          <a:p>
            <a:r>
              <a:rPr lang="en-US" altLang="zh-CN">
                <a:solidFill>
                  <a:srgbClr val="000000"/>
                </a:solidFill>
                <a:latin typeface="Consolas" panose="020B0609020204030204" pitchFamily="49" charset="0"/>
              </a:rPr>
              <a:t>			} </a:t>
            </a:r>
            <a:r>
              <a:rPr lang="en-US" altLang="zh-CN" b="1">
                <a:solidFill>
                  <a:srgbClr val="7F0055"/>
                </a:solidFill>
                <a:latin typeface="Consolas" panose="020B0609020204030204" pitchFamily="49" charset="0"/>
              </a:rPr>
              <a:t>catch</a:t>
            </a:r>
            <a:r>
              <a:rPr lang="en-US" altLang="zh-CN" b="1">
                <a:solidFill>
                  <a:srgbClr val="000000"/>
                </a:solidFill>
                <a:latin typeface="Consolas" panose="020B0609020204030204" pitchFamily="49" charset="0"/>
              </a:rPr>
              <a:t> (InterruptedException </a:t>
            </a:r>
            <a:r>
              <a:rPr lang="en-US" altLang="zh-CN" b="1">
                <a:solidFill>
                  <a:srgbClr val="6A3E3E"/>
                </a:solidFill>
                <a:latin typeface="Consolas" panose="020B0609020204030204" pitchFamily="49" charset="0"/>
              </a:rPr>
              <a:t>e</a:t>
            </a:r>
            <a:r>
              <a:rPr lang="en-US" altLang="zh-CN" b="1">
                <a:solidFill>
                  <a:srgbClr val="000000"/>
                </a:solidFill>
                <a:latin typeface="Consolas" panose="020B0609020204030204" pitchFamily="49" charset="0"/>
              </a:rPr>
              <a:t>) {</a:t>
            </a:r>
          </a:p>
          <a:p>
            <a:r>
              <a:rPr lang="en-US" altLang="zh-CN">
                <a:solidFill>
                  <a:srgbClr val="6A3E3E"/>
                </a:solidFill>
                <a:latin typeface="Consolas" panose="020B0609020204030204" pitchFamily="49" charset="0"/>
              </a:rPr>
              <a:t>				e</a:t>
            </a:r>
            <a:r>
              <a:rPr lang="en-US" altLang="zh-CN">
                <a:solidFill>
                  <a:srgbClr val="000000"/>
                </a:solidFill>
                <a:latin typeface="Consolas" panose="020B0609020204030204" pitchFamily="49" charset="0"/>
              </a:rPr>
              <a:t>.printStackTrace();</a:t>
            </a:r>
            <a:endParaRPr lang="en-US" altLang="zh-CN" b="1">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	}}</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0C3A7-10A5-4B1B-A48C-AB5AF7682F23}"/>
              </a:ext>
            </a:extLst>
          </p:cNvPr>
          <p:cNvSpPr>
            <a:spLocks noGrp="1"/>
          </p:cNvSpPr>
          <p:nvPr>
            <p:ph type="title"/>
          </p:nvPr>
        </p:nvSpPr>
        <p:spPr/>
        <p:txBody>
          <a:bodyPr/>
          <a:lstStyle/>
          <a:p>
            <a:pPr>
              <a:defRPr/>
            </a:pPr>
            <a:endParaRPr lang="zh-CN" altLang="en-US"/>
          </a:p>
        </p:txBody>
      </p:sp>
      <p:sp>
        <p:nvSpPr>
          <p:cNvPr id="90115" name="内容占位符 2">
            <a:extLst>
              <a:ext uri="{FF2B5EF4-FFF2-40B4-BE49-F238E27FC236}">
                <a16:creationId xmlns:a16="http://schemas.microsoft.com/office/drawing/2014/main" id="{08873711-AB9B-46AC-A3AC-0CE467647ACA}"/>
              </a:ext>
            </a:extLst>
          </p:cNvPr>
          <p:cNvSpPr>
            <a:spLocks noGrp="1" noChangeArrowheads="1"/>
          </p:cNvSpPr>
          <p:nvPr>
            <p:ph idx="1"/>
          </p:nvPr>
        </p:nvSpPr>
        <p:spPr>
          <a:xfrm>
            <a:off x="452438" y="1047750"/>
            <a:ext cx="8267700" cy="4114800"/>
          </a:xfrm>
        </p:spPr>
        <p:txBody>
          <a:bodyPr/>
          <a:lstStyle/>
          <a:p>
            <a:r>
              <a:rPr lang="en-US" altLang="zh-CN" b="1">
                <a:solidFill>
                  <a:srgbClr val="7F0055"/>
                </a:solidFill>
                <a:latin typeface="Consolas" panose="020B0609020204030204" pitchFamily="49" charset="0"/>
              </a:rPr>
              <a:t>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class</a:t>
            </a:r>
            <a:r>
              <a:rPr lang="en-US" altLang="zh-CN" b="1">
                <a:solidFill>
                  <a:srgbClr val="000000"/>
                </a:solidFill>
                <a:latin typeface="Consolas" panose="020B0609020204030204" pitchFamily="49" charset="0"/>
              </a:rPr>
              <a:t> PCTest {</a:t>
            </a:r>
          </a:p>
          <a:p>
            <a:r>
              <a:rPr lang="en-US" altLang="zh-CN" b="1">
                <a:solidFill>
                  <a:srgbClr val="7F0055"/>
                </a:solidFill>
                <a:latin typeface="Consolas" panose="020B0609020204030204" pitchFamily="49" charset="0"/>
              </a:rPr>
              <a:t>	public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static</a:t>
            </a:r>
            <a:r>
              <a:rPr lang="en-US" altLang="zh-CN" b="1">
                <a:solidFill>
                  <a:srgbClr val="000000"/>
                </a:solidFill>
                <a:latin typeface="Consolas" panose="020B0609020204030204" pitchFamily="49" charset="0"/>
              </a:rPr>
              <a:t> </a:t>
            </a:r>
            <a:r>
              <a:rPr lang="en-US" altLang="zh-CN" b="1">
                <a:solidFill>
                  <a:srgbClr val="7F0055"/>
                </a:solidFill>
                <a:latin typeface="Consolas" panose="020B0609020204030204" pitchFamily="49" charset="0"/>
              </a:rPr>
              <a:t>void</a:t>
            </a:r>
            <a:r>
              <a:rPr lang="en-US" altLang="zh-CN" b="1">
                <a:solidFill>
                  <a:srgbClr val="000000"/>
                </a:solidFill>
                <a:latin typeface="Consolas" panose="020B0609020204030204" pitchFamily="49" charset="0"/>
              </a:rPr>
              <a:t> main(String[] </a:t>
            </a:r>
            <a:r>
              <a:rPr lang="en-US" altLang="zh-CN" b="1">
                <a:solidFill>
                  <a:srgbClr val="6A3E3E"/>
                </a:solidFill>
                <a:latin typeface="Consolas" panose="020B0609020204030204" pitchFamily="49" charset="0"/>
              </a:rPr>
              <a:t>args</a:t>
            </a:r>
            <a:r>
              <a:rPr lang="en-US" altLang="zh-CN" b="1">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		Share </a:t>
            </a:r>
            <a:r>
              <a:rPr lang="en-US" altLang="zh-CN">
                <a:solidFill>
                  <a:srgbClr val="6A3E3E"/>
                </a:solidFill>
                <a:latin typeface="Consolas" panose="020B0609020204030204" pitchFamily="49" charset="0"/>
              </a:rPr>
              <a:t>s</a:t>
            </a:r>
            <a:r>
              <a:rPr lang="en-US" altLang="zh-CN">
                <a:solidFill>
                  <a:srgbClr val="000000"/>
                </a:solidFill>
                <a:latin typeface="Consolas" panose="020B0609020204030204" pitchFamily="49" charset="0"/>
              </a:rPr>
              <a:t> = </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Share();</a:t>
            </a:r>
          </a:p>
          <a:p>
            <a:r>
              <a:rPr lang="en-US" altLang="zh-CN">
                <a:solidFill>
                  <a:srgbClr val="000000"/>
                </a:solidFill>
                <a:latin typeface="Consolas" panose="020B0609020204030204" pitchFamily="49" charset="0"/>
              </a:rPr>
              <a:t>		Producer </a:t>
            </a:r>
            <a:r>
              <a:rPr lang="en-US" altLang="zh-CN">
                <a:solidFill>
                  <a:srgbClr val="6A3E3E"/>
                </a:solidFill>
                <a:latin typeface="Consolas" panose="020B0609020204030204" pitchFamily="49" charset="0"/>
              </a:rPr>
              <a:t>p</a:t>
            </a:r>
            <a:r>
              <a:rPr lang="en-US" altLang="zh-CN">
                <a:solidFill>
                  <a:srgbClr val="000000"/>
                </a:solidFill>
                <a:latin typeface="Consolas" panose="020B0609020204030204" pitchFamily="49" charset="0"/>
              </a:rPr>
              <a:t> = </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Producer(</a:t>
            </a:r>
            <a:r>
              <a:rPr lang="en-US" altLang="zh-CN" b="1">
                <a:solidFill>
                  <a:srgbClr val="6A3E3E"/>
                </a:solidFill>
                <a:latin typeface="Consolas" panose="020B0609020204030204" pitchFamily="49" charset="0"/>
              </a:rPr>
              <a:t>s</a:t>
            </a:r>
            <a:r>
              <a:rPr lang="en-US" altLang="zh-CN" b="1">
                <a:solidFill>
                  <a:srgbClr val="000000"/>
                </a:solidFill>
                <a:latin typeface="Consolas" panose="020B0609020204030204" pitchFamily="49" charset="0"/>
              </a:rPr>
              <a:t>, 1);</a:t>
            </a:r>
          </a:p>
          <a:p>
            <a:r>
              <a:rPr lang="en-US" altLang="zh-CN">
                <a:solidFill>
                  <a:srgbClr val="000000"/>
                </a:solidFill>
                <a:latin typeface="Consolas" panose="020B0609020204030204" pitchFamily="49" charset="0"/>
              </a:rPr>
              <a:t>		Consumer </a:t>
            </a:r>
            <a:r>
              <a:rPr lang="en-US" altLang="zh-CN">
                <a:solidFill>
                  <a:srgbClr val="6A3E3E"/>
                </a:solidFill>
                <a:latin typeface="Consolas" panose="020B0609020204030204" pitchFamily="49" charset="0"/>
              </a:rPr>
              <a:t>c</a:t>
            </a:r>
            <a:r>
              <a:rPr lang="en-US" altLang="zh-CN">
                <a:solidFill>
                  <a:srgbClr val="000000"/>
                </a:solidFill>
                <a:latin typeface="Consolas" panose="020B0609020204030204" pitchFamily="49" charset="0"/>
              </a:rPr>
              <a:t> = </a:t>
            </a:r>
            <a:r>
              <a:rPr lang="en-US" altLang="zh-CN" b="1">
                <a:solidFill>
                  <a:srgbClr val="7F0055"/>
                </a:solidFill>
                <a:latin typeface="Consolas" panose="020B0609020204030204" pitchFamily="49" charset="0"/>
              </a:rPr>
              <a:t>new</a:t>
            </a:r>
            <a:r>
              <a:rPr lang="en-US" altLang="zh-CN" b="1">
                <a:solidFill>
                  <a:srgbClr val="000000"/>
                </a:solidFill>
                <a:latin typeface="Consolas" panose="020B0609020204030204" pitchFamily="49" charset="0"/>
              </a:rPr>
              <a:t> Consumer(</a:t>
            </a:r>
            <a:r>
              <a:rPr lang="en-US" altLang="zh-CN" b="1">
                <a:solidFill>
                  <a:srgbClr val="6A3E3E"/>
                </a:solidFill>
                <a:latin typeface="Consolas" panose="020B0609020204030204" pitchFamily="49" charset="0"/>
              </a:rPr>
              <a:t>s</a:t>
            </a:r>
            <a:r>
              <a:rPr lang="en-US" altLang="zh-CN" b="1">
                <a:solidFill>
                  <a:srgbClr val="000000"/>
                </a:solidFill>
                <a:latin typeface="Consolas" panose="020B0609020204030204" pitchFamily="49" charset="0"/>
              </a:rPr>
              <a:t>, 1);</a:t>
            </a:r>
          </a:p>
          <a:p>
            <a:r>
              <a:rPr lang="en-US" altLang="zh-CN">
                <a:solidFill>
                  <a:srgbClr val="6A3E3E"/>
                </a:solidFill>
                <a:latin typeface="Consolas" panose="020B0609020204030204" pitchFamily="49" charset="0"/>
              </a:rPr>
              <a:t>		p</a:t>
            </a:r>
            <a:r>
              <a:rPr lang="en-US" altLang="zh-CN">
                <a:solidFill>
                  <a:srgbClr val="000000"/>
                </a:solidFill>
                <a:latin typeface="Consolas" panose="020B0609020204030204" pitchFamily="49" charset="0"/>
              </a:rPr>
              <a:t>.start();</a:t>
            </a:r>
          </a:p>
          <a:p>
            <a:r>
              <a:rPr lang="en-US" altLang="zh-CN">
                <a:solidFill>
                  <a:srgbClr val="6A3E3E"/>
                </a:solidFill>
                <a:latin typeface="Consolas" panose="020B0609020204030204" pitchFamily="49" charset="0"/>
              </a:rPr>
              <a:t>		c</a:t>
            </a:r>
            <a:r>
              <a:rPr lang="en-US" altLang="zh-CN">
                <a:solidFill>
                  <a:srgbClr val="000000"/>
                </a:solidFill>
                <a:latin typeface="Consolas" panose="020B0609020204030204" pitchFamily="49" charset="0"/>
              </a:rPr>
              <a:t>.start();</a:t>
            </a:r>
          </a:p>
          <a:p>
            <a:r>
              <a:rPr lang="en-US" altLang="zh-CN">
                <a:solidFill>
                  <a:srgbClr val="000000"/>
                </a:solidFill>
                <a:latin typeface="Consolas" panose="020B0609020204030204" pitchFamily="49" charset="0"/>
              </a:rPr>
              <a:t>	}</a:t>
            </a:r>
          </a:p>
          <a:p>
            <a:r>
              <a:rPr lang="en-US" altLang="zh-CN">
                <a:solidFill>
                  <a:srgbClr val="000000"/>
                </a:solidFill>
                <a:latin typeface="Consolas" panose="020B0609020204030204" pitchFamily="49" charset="0"/>
              </a:rPr>
              <a:t>}</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77912906-E298-407F-BFBE-83D5708D07D5}"/>
              </a:ext>
            </a:extLst>
          </p:cNvPr>
          <p:cNvSpPr>
            <a:spLocks noGrp="1" noChangeArrowheads="1"/>
          </p:cNvSpPr>
          <p:nvPr>
            <p:ph type="title"/>
          </p:nvPr>
        </p:nvSpPr>
        <p:spPr/>
        <p:txBody>
          <a:bodyPr/>
          <a:lstStyle/>
          <a:p>
            <a:pPr>
              <a:defRPr/>
            </a:pPr>
            <a:r>
              <a:rPr lang="zh-CN" altLang="en-US"/>
              <a:t>修改后的程序分析</a:t>
            </a:r>
            <a:r>
              <a:rPr lang="en-US" altLang="zh-CN"/>
              <a:t>1</a:t>
            </a:r>
            <a:endParaRPr lang="zh-CN" altLang="en-US"/>
          </a:p>
        </p:txBody>
      </p:sp>
      <p:sp>
        <p:nvSpPr>
          <p:cNvPr id="342019" name="Rectangle 3">
            <a:extLst>
              <a:ext uri="{FF2B5EF4-FFF2-40B4-BE49-F238E27FC236}">
                <a16:creationId xmlns:a16="http://schemas.microsoft.com/office/drawing/2014/main" id="{C69637BD-CD70-4530-A0A1-EC0BFA381AF9}"/>
              </a:ext>
            </a:extLst>
          </p:cNvPr>
          <p:cNvSpPr>
            <a:spLocks noGrp="1" noChangeArrowheads="1"/>
          </p:cNvSpPr>
          <p:nvPr>
            <p:ph type="body" idx="1"/>
          </p:nvPr>
        </p:nvSpPr>
        <p:spPr>
          <a:xfrm>
            <a:off x="176213" y="744538"/>
            <a:ext cx="8688387" cy="4114800"/>
          </a:xfrm>
        </p:spPr>
        <p:txBody>
          <a:bodyPr/>
          <a:lstStyle/>
          <a:p>
            <a:pPr marL="0">
              <a:lnSpc>
                <a:spcPct val="90000"/>
              </a:lnSpc>
              <a:defRPr/>
            </a:pPr>
            <a:r>
              <a:rPr lang="zh-CN" altLang="en-US" b="1" dirty="0"/>
              <a:t>修改后的</a:t>
            </a:r>
            <a:r>
              <a:rPr lang="en-US" altLang="zh-CN" b="1" dirty="0"/>
              <a:t>Share</a:t>
            </a:r>
            <a:r>
              <a:rPr lang="zh-CN" altLang="en-US" b="1" dirty="0"/>
              <a:t>仍利用</a:t>
            </a:r>
            <a:r>
              <a:rPr lang="en-US" altLang="zh-CN" b="1" dirty="0"/>
              <a:t>put</a:t>
            </a:r>
            <a:r>
              <a:rPr lang="zh-CN" altLang="en-US" b="1" dirty="0"/>
              <a:t>和</a:t>
            </a:r>
            <a:r>
              <a:rPr lang="en-US" altLang="zh-CN" b="1" dirty="0"/>
              <a:t>get</a:t>
            </a:r>
            <a:r>
              <a:rPr lang="zh-CN" altLang="en-US" b="1" dirty="0"/>
              <a:t>方法来写入和读取数据，但增加了</a:t>
            </a:r>
            <a:r>
              <a:rPr lang="en-US" altLang="zh-CN" b="1" dirty="0"/>
              <a:t>wait</a:t>
            </a:r>
            <a:r>
              <a:rPr lang="zh-CN" altLang="en-US" b="1" dirty="0"/>
              <a:t>和</a:t>
            </a:r>
            <a:r>
              <a:rPr lang="en-US" altLang="zh-CN" b="1" dirty="0" err="1"/>
              <a:t>notifyAll</a:t>
            </a:r>
            <a:r>
              <a:rPr lang="zh-CN" altLang="en-US" b="1" dirty="0"/>
              <a:t>功能。</a:t>
            </a:r>
          </a:p>
          <a:p>
            <a:pPr>
              <a:lnSpc>
                <a:spcPct val="90000"/>
              </a:lnSpc>
              <a:defRPr/>
            </a:pPr>
            <a:r>
              <a:rPr lang="en-US" altLang="zh-CN" b="1" dirty="0"/>
              <a:t>wait</a:t>
            </a:r>
            <a:r>
              <a:rPr lang="zh-CN" altLang="en-US" b="1" dirty="0"/>
              <a:t>使线程进入短暂休眠，收到</a:t>
            </a:r>
            <a:r>
              <a:rPr lang="en-US" altLang="zh-CN" b="1" dirty="0" err="1"/>
              <a:t>notifyAll</a:t>
            </a:r>
            <a:r>
              <a:rPr lang="zh-CN" altLang="en-US" b="1" dirty="0"/>
              <a:t>的通知后会马上醒来。</a:t>
            </a:r>
            <a:endParaRPr lang="en-US" altLang="zh-CN" b="1" dirty="0"/>
          </a:p>
          <a:p>
            <a:pPr>
              <a:lnSpc>
                <a:spcPct val="90000"/>
              </a:lnSpc>
              <a:defRPr/>
            </a:pPr>
            <a:endParaRPr lang="zh-CN" altLang="en-US" b="1" dirty="0"/>
          </a:p>
          <a:p>
            <a:pPr marL="0">
              <a:lnSpc>
                <a:spcPct val="90000"/>
              </a:lnSpc>
              <a:defRPr/>
            </a:pPr>
            <a:r>
              <a:rPr lang="zh-CN" altLang="en-US" b="1" dirty="0"/>
              <a:t>当消费者线程调用共享对象的</a:t>
            </a:r>
            <a:r>
              <a:rPr lang="en-US" altLang="zh-CN" b="1" dirty="0"/>
              <a:t>get</a:t>
            </a:r>
            <a:r>
              <a:rPr lang="zh-CN" altLang="en-US" b="1" dirty="0"/>
              <a:t>方法时，如果生产者没有写入数据，</a:t>
            </a:r>
            <a:r>
              <a:rPr lang="en-US" altLang="zh-CN" b="1" dirty="0"/>
              <a:t>available</a:t>
            </a:r>
            <a:r>
              <a:rPr lang="zh-CN" altLang="en-US" b="1" dirty="0"/>
              <a:t>变量就会保持为假，线程进入循环并调用</a:t>
            </a:r>
            <a:r>
              <a:rPr lang="en-US" altLang="zh-CN" b="1" dirty="0"/>
              <a:t>wait</a:t>
            </a:r>
            <a:r>
              <a:rPr lang="zh-CN" altLang="en-US" b="1" dirty="0"/>
              <a:t>方法等待。</a:t>
            </a:r>
            <a:endParaRPr lang="en-US" altLang="zh-CN" b="1" dirty="0"/>
          </a:p>
          <a:p>
            <a:pPr marL="0">
              <a:lnSpc>
                <a:spcPct val="90000"/>
              </a:lnSpc>
              <a:defRPr/>
            </a:pPr>
            <a:endParaRPr lang="zh-CN" altLang="en-US" b="1" dirty="0"/>
          </a:p>
          <a:p>
            <a:pPr marL="0">
              <a:lnSpc>
                <a:spcPct val="90000"/>
              </a:lnSpc>
              <a:defRPr/>
            </a:pPr>
            <a:r>
              <a:rPr lang="zh-CN" altLang="en-US" b="1" dirty="0"/>
              <a:t>一旦生产者写入了新数据，</a:t>
            </a:r>
            <a:r>
              <a:rPr lang="en-US" altLang="zh-CN" b="1" dirty="0"/>
              <a:t>available</a:t>
            </a:r>
            <a:r>
              <a:rPr lang="zh-CN" altLang="en-US" b="1" dirty="0"/>
              <a:t>的值就会改变，同时生产者还会向消费者发出通知，唤醒消费者线程并退出循环。</a:t>
            </a:r>
            <a:endParaRPr lang="en-US" altLang="zh-CN" b="1" dirty="0"/>
          </a:p>
          <a:p>
            <a:pPr marL="0">
              <a:lnSpc>
                <a:spcPct val="90000"/>
              </a:lnSpc>
              <a:defRPr/>
            </a:pPr>
            <a:endParaRPr lang="zh-CN" altLang="en-US" b="1" dirty="0"/>
          </a:p>
          <a:p>
            <a:pPr marL="0">
              <a:lnSpc>
                <a:spcPct val="90000"/>
              </a:lnSpc>
              <a:defRPr/>
            </a:pPr>
            <a:r>
              <a:rPr lang="zh-CN" altLang="en-US" b="1" dirty="0"/>
              <a:t>此时，消费者线程将做两个非常重要的工作，一是把</a:t>
            </a:r>
            <a:r>
              <a:rPr lang="en-US" altLang="zh-CN" b="1" dirty="0"/>
              <a:t>available</a:t>
            </a:r>
            <a:r>
              <a:rPr lang="zh-CN" altLang="en-US" b="1" dirty="0"/>
              <a:t>变量改为假，二是通知生产者线程。最后，返回</a:t>
            </a:r>
            <a:r>
              <a:rPr lang="en-US" altLang="zh-CN" b="1" dirty="0"/>
              <a:t>contents</a:t>
            </a:r>
            <a:r>
              <a:rPr lang="zh-CN" altLang="en-US" b="1" dirty="0"/>
              <a:t>，它包含最新写入的数据。</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内容占位符 4">
            <a:extLst>
              <a:ext uri="{FF2B5EF4-FFF2-40B4-BE49-F238E27FC236}">
                <a16:creationId xmlns:a16="http://schemas.microsoft.com/office/drawing/2014/main" id="{3F66A2A8-C1CC-4D0F-8D5F-C879DFB736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77800"/>
            <a:ext cx="2657475" cy="6459538"/>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1685ED97-90EF-4E18-8152-DF07DDD443FE}"/>
              </a:ext>
            </a:extLst>
          </p:cNvPr>
          <p:cNvSpPr>
            <a:spLocks noGrp="1" noChangeArrowheads="1"/>
          </p:cNvSpPr>
          <p:nvPr>
            <p:ph type="title"/>
          </p:nvPr>
        </p:nvSpPr>
        <p:spPr/>
        <p:txBody>
          <a:bodyPr/>
          <a:lstStyle/>
          <a:p>
            <a:pPr>
              <a:defRPr/>
            </a:pPr>
            <a:r>
              <a:rPr lang="zh-CN" altLang="en-US"/>
              <a:t>修改后的程序分析</a:t>
            </a:r>
            <a:r>
              <a:rPr lang="en-US" altLang="zh-CN"/>
              <a:t>2</a:t>
            </a:r>
            <a:endParaRPr lang="zh-CN" altLang="en-US"/>
          </a:p>
        </p:txBody>
      </p:sp>
      <p:sp>
        <p:nvSpPr>
          <p:cNvPr id="343043" name="Rectangle 3">
            <a:extLst>
              <a:ext uri="{FF2B5EF4-FFF2-40B4-BE49-F238E27FC236}">
                <a16:creationId xmlns:a16="http://schemas.microsoft.com/office/drawing/2014/main" id="{8F408D96-DB5E-4553-8A31-1D381F654C67}"/>
              </a:ext>
            </a:extLst>
          </p:cNvPr>
          <p:cNvSpPr>
            <a:spLocks noGrp="1" noChangeArrowheads="1"/>
          </p:cNvSpPr>
          <p:nvPr>
            <p:ph type="body" idx="1"/>
          </p:nvPr>
        </p:nvSpPr>
        <p:spPr>
          <a:xfrm>
            <a:off x="223838" y="927100"/>
            <a:ext cx="8813800" cy="4114800"/>
          </a:xfrm>
        </p:spPr>
        <p:txBody>
          <a:bodyPr/>
          <a:lstStyle/>
          <a:p>
            <a:pPr marL="0">
              <a:lnSpc>
                <a:spcPct val="80000"/>
              </a:lnSpc>
              <a:defRPr/>
            </a:pPr>
            <a:r>
              <a:rPr lang="zh-CN" altLang="en-US" sz="2600" b="1" dirty="0"/>
              <a:t>当生产者线程第一次调用共享对象的</a:t>
            </a:r>
            <a:r>
              <a:rPr lang="en-US" altLang="zh-CN" sz="2600" b="1" dirty="0"/>
              <a:t>put</a:t>
            </a:r>
            <a:r>
              <a:rPr lang="zh-CN" altLang="en-US" sz="2600" b="1" dirty="0"/>
              <a:t>方法时，</a:t>
            </a:r>
            <a:r>
              <a:rPr lang="en-US" altLang="zh-CN" sz="2600" b="1" dirty="0"/>
              <a:t>available</a:t>
            </a:r>
            <a:r>
              <a:rPr lang="zh-CN" altLang="en-US" sz="2600" b="1" dirty="0"/>
              <a:t>变量为假，线程将跳过循环并将第一个数据写入</a:t>
            </a:r>
            <a:r>
              <a:rPr lang="en-US" altLang="zh-CN" sz="2600" b="1" dirty="0"/>
              <a:t>contents</a:t>
            </a:r>
            <a:r>
              <a:rPr lang="zh-CN" altLang="en-US" sz="2600" b="1" dirty="0"/>
              <a:t>变量，然后将</a:t>
            </a:r>
            <a:r>
              <a:rPr lang="en-US" altLang="zh-CN" sz="2600" b="1" dirty="0"/>
              <a:t>available</a:t>
            </a:r>
            <a:r>
              <a:rPr lang="zh-CN" altLang="en-US" sz="2600" b="1" dirty="0"/>
              <a:t>变量改为真值，调用</a:t>
            </a:r>
            <a:r>
              <a:rPr lang="en-US" altLang="zh-CN" sz="2600" b="1" dirty="0" err="1"/>
              <a:t>notifyAll</a:t>
            </a:r>
            <a:r>
              <a:rPr lang="zh-CN" altLang="en-US" sz="2600" b="1" dirty="0"/>
              <a:t>方法通知消费者线程可以取数据了。</a:t>
            </a:r>
            <a:endParaRPr lang="en-US" altLang="zh-CN" sz="2600" b="1" dirty="0"/>
          </a:p>
          <a:p>
            <a:pPr marL="0">
              <a:lnSpc>
                <a:spcPct val="80000"/>
              </a:lnSpc>
              <a:defRPr/>
            </a:pPr>
            <a:endParaRPr lang="zh-CN" altLang="en-US" sz="2600" b="1" dirty="0"/>
          </a:p>
          <a:p>
            <a:pPr marL="0">
              <a:lnSpc>
                <a:spcPct val="80000"/>
              </a:lnSpc>
              <a:defRPr/>
            </a:pPr>
            <a:r>
              <a:rPr lang="zh-CN" altLang="en-US" sz="2600" b="1" dirty="0"/>
              <a:t>再次调用</a:t>
            </a:r>
            <a:r>
              <a:rPr lang="en-US" altLang="zh-CN" sz="2600" b="1" dirty="0"/>
              <a:t>put</a:t>
            </a:r>
            <a:r>
              <a:rPr lang="zh-CN" altLang="en-US" sz="2600" b="1" dirty="0"/>
              <a:t>方法时，如果消费者没有取走数据，</a:t>
            </a:r>
            <a:r>
              <a:rPr lang="en-US" altLang="zh-CN" sz="2600" b="1" dirty="0"/>
              <a:t>available</a:t>
            </a:r>
            <a:r>
              <a:rPr lang="zh-CN" altLang="en-US" sz="2600" b="1" dirty="0"/>
              <a:t>变量就会保持为真，线程将进入循环并调用</a:t>
            </a:r>
            <a:r>
              <a:rPr lang="en-US" altLang="zh-CN" sz="2600" b="1" dirty="0"/>
              <a:t>wait</a:t>
            </a:r>
            <a:r>
              <a:rPr lang="zh-CN" altLang="en-US" sz="2600" b="1" dirty="0"/>
              <a:t>方法等待。</a:t>
            </a:r>
          </a:p>
          <a:p>
            <a:pPr marL="0">
              <a:lnSpc>
                <a:spcPct val="80000"/>
              </a:lnSpc>
              <a:defRPr/>
            </a:pPr>
            <a:r>
              <a:rPr lang="zh-CN" altLang="en-US" sz="2600" b="1" dirty="0"/>
              <a:t>一旦消费者取走上一个数据，</a:t>
            </a:r>
            <a:r>
              <a:rPr lang="en-US" altLang="zh-CN" sz="2600" b="1" dirty="0"/>
              <a:t>available</a:t>
            </a:r>
            <a:r>
              <a:rPr lang="zh-CN" altLang="en-US" sz="2600" b="1" dirty="0"/>
              <a:t>的值就会改变，线程也会被唤醒并退出循环，继续后面的工作。</a:t>
            </a:r>
            <a:endParaRPr lang="en-US" altLang="zh-CN" sz="2600" b="1" dirty="0"/>
          </a:p>
          <a:p>
            <a:pPr marL="0">
              <a:lnSpc>
                <a:spcPct val="80000"/>
              </a:lnSpc>
              <a:defRPr/>
            </a:pPr>
            <a:endParaRPr lang="zh-CN" altLang="en-US" sz="2600" b="1" dirty="0"/>
          </a:p>
          <a:p>
            <a:pPr marL="0">
              <a:lnSpc>
                <a:spcPct val="80000"/>
              </a:lnSpc>
              <a:defRPr/>
            </a:pPr>
            <a:r>
              <a:rPr lang="zh-CN" altLang="en-US" sz="2600" b="1" dirty="0"/>
              <a:t>采用这样的处理方式，就可以保证消费者一直等到生产者写入一个新数据后再把它取出，而生产者则一直等到消费者取走上一个数据后再写入新数据。</a:t>
            </a:r>
          </a:p>
          <a:p>
            <a:pPr>
              <a:lnSpc>
                <a:spcPct val="80000"/>
              </a:lnSpc>
              <a:buFont typeface="Wingdings" panose="05000000000000000000" pitchFamily="2" charset="2"/>
              <a:buNone/>
              <a:defRPr/>
            </a:pPr>
            <a:endParaRPr lang="zh-CN" altLang="en-US" sz="26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095711A7-1273-4198-B32F-8E2A045370D8}"/>
              </a:ext>
            </a:extLst>
          </p:cNvPr>
          <p:cNvSpPr>
            <a:spLocks noGrp="1" noChangeArrowheads="1"/>
          </p:cNvSpPr>
          <p:nvPr>
            <p:ph type="title"/>
          </p:nvPr>
        </p:nvSpPr>
        <p:spPr/>
        <p:txBody>
          <a:bodyPr/>
          <a:lstStyle/>
          <a:p>
            <a:pPr>
              <a:defRPr/>
            </a:pPr>
            <a:r>
              <a:rPr lang="zh-CN" altLang="en-US" b="1">
                <a:solidFill>
                  <a:srgbClr val="800000"/>
                </a:solidFill>
              </a:rPr>
              <a:t>多线程问题</a:t>
            </a:r>
          </a:p>
        </p:txBody>
      </p:sp>
      <p:sp>
        <p:nvSpPr>
          <p:cNvPr id="94211" name="Rectangle 3">
            <a:extLst>
              <a:ext uri="{FF2B5EF4-FFF2-40B4-BE49-F238E27FC236}">
                <a16:creationId xmlns:a16="http://schemas.microsoft.com/office/drawing/2014/main" id="{4EE199F7-ACF2-468F-A1B4-8928BA2DDBF1}"/>
              </a:ext>
            </a:extLst>
          </p:cNvPr>
          <p:cNvSpPr>
            <a:spLocks noGrp="1" noChangeArrowheads="1"/>
          </p:cNvSpPr>
          <p:nvPr>
            <p:ph type="body" idx="1"/>
          </p:nvPr>
        </p:nvSpPr>
        <p:spPr>
          <a:xfrm>
            <a:off x="361950" y="1071563"/>
            <a:ext cx="8420100" cy="4114800"/>
          </a:xfrm>
        </p:spPr>
        <p:txBody>
          <a:bodyPr/>
          <a:lstStyle/>
          <a:p>
            <a:pPr marL="571500" indent="-571500">
              <a:buClr>
                <a:schemeClr val="tx1"/>
              </a:buClr>
              <a:buFont typeface="Wingdings" panose="05000000000000000000" pitchFamily="2" charset="2"/>
              <a:buNone/>
            </a:pPr>
            <a:r>
              <a:rPr lang="zh-CN" altLang="en-US" sz="2600" b="1"/>
              <a:t>对多线程程序本身来说，它会对系统产生以下影响：</a:t>
            </a:r>
          </a:p>
          <a:p>
            <a:pPr marL="571500" indent="-571500">
              <a:buClr>
                <a:schemeClr val="tx1"/>
              </a:buClr>
              <a:buFontTx/>
              <a:buAutoNum type="arabicParenR"/>
            </a:pPr>
            <a:r>
              <a:rPr lang="zh-CN" altLang="en-US" sz="2600" b="1"/>
              <a:t>线程需要占用内存。</a:t>
            </a:r>
          </a:p>
          <a:p>
            <a:pPr marL="571500" indent="-571500">
              <a:buClr>
                <a:schemeClr val="tx1"/>
              </a:buClr>
              <a:buFontTx/>
              <a:buAutoNum type="arabicParenR"/>
            </a:pPr>
            <a:r>
              <a:rPr lang="zh-CN" altLang="en-US" sz="2600" b="1"/>
              <a:t>线程过多，会消耗大量</a:t>
            </a:r>
            <a:r>
              <a:rPr lang="en-US" altLang="zh-CN" sz="2600" b="1"/>
              <a:t>CPU</a:t>
            </a:r>
            <a:r>
              <a:rPr lang="zh-CN" altLang="en-US" sz="2600" b="1"/>
              <a:t>时间来跟踪线程。</a:t>
            </a:r>
          </a:p>
          <a:p>
            <a:pPr marL="571500" indent="-571500">
              <a:buClr>
                <a:schemeClr val="tx1"/>
              </a:buClr>
              <a:buFontTx/>
              <a:buAutoNum type="arabicParenR"/>
            </a:pPr>
            <a:r>
              <a:rPr lang="zh-CN" altLang="en-US" sz="2600" b="1"/>
              <a:t>必须考虑多线程同时访问共享资源的问题，如果没有协调好，就会产生令人意想不到的问题，例如可怕的死锁和资源竞争。</a:t>
            </a:r>
          </a:p>
          <a:p>
            <a:pPr marL="571500" indent="-571500">
              <a:buClr>
                <a:schemeClr val="tx1"/>
              </a:buClr>
              <a:buFontTx/>
              <a:buAutoNum type="arabicParenR"/>
            </a:pPr>
            <a:r>
              <a:rPr lang="zh-CN" altLang="en-US" sz="2600" b="1"/>
              <a:t>因为同一个任务的所有线程都共享相同的地址空间，并共享任务的全局变量，所以程序也必须考虑多线程同时访问全局变量的问题。</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C76F853-F5AF-48C5-B9F2-F5F37FB8FB81}"/>
              </a:ext>
            </a:extLst>
          </p:cNvPr>
          <p:cNvSpPr>
            <a:spLocks noGrp="1" noChangeArrowheads="1"/>
          </p:cNvSpPr>
          <p:nvPr>
            <p:ph type="title" idx="4294967295"/>
          </p:nvPr>
        </p:nvSpPr>
        <p:spPr>
          <a:xfrm>
            <a:off x="912813" y="122238"/>
            <a:ext cx="2609850" cy="457200"/>
          </a:xfrm>
        </p:spPr>
        <p:txBody>
          <a:bodyPr/>
          <a:lstStyle/>
          <a:p>
            <a:pPr>
              <a:defRPr/>
            </a:pPr>
            <a:r>
              <a:rPr lang="zh-CN" altLang="en-US"/>
              <a:t>小节安排</a:t>
            </a:r>
          </a:p>
        </p:txBody>
      </p:sp>
      <p:sp>
        <p:nvSpPr>
          <p:cNvPr id="95235" name="Rectangle 116">
            <a:extLst>
              <a:ext uri="{FF2B5EF4-FFF2-40B4-BE49-F238E27FC236}">
                <a16:creationId xmlns:a16="http://schemas.microsoft.com/office/drawing/2014/main" id="{48A418D2-F1DE-4D48-90F2-47502049424B}"/>
              </a:ext>
            </a:extLst>
          </p:cNvPr>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36" name="Text Box 119">
            <a:extLst>
              <a:ext uri="{FF2B5EF4-FFF2-40B4-BE49-F238E27FC236}">
                <a16:creationId xmlns:a16="http://schemas.microsoft.com/office/drawing/2014/main" id="{0BF21A0E-F24C-4D76-8059-0524FD8A445C}"/>
              </a:ext>
            </a:extLst>
          </p:cNvPr>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nchor="ct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a:spcBef>
                <a:spcPct val="0"/>
              </a:spcBef>
            </a:pPr>
            <a:r>
              <a:rPr lang="zh-CN" altLang="en-US" sz="2000" b="1"/>
              <a:t>多线程</a:t>
            </a:r>
            <a:endParaRPr kumimoji="0" lang="zh-CN" altLang="en-US" sz="2200" b="1">
              <a:solidFill>
                <a:schemeClr val="tx2"/>
              </a:solidFill>
              <a:latin typeface="楷体_GB2312"/>
              <a:ea typeface="楷体_GB2312"/>
              <a:cs typeface="楷体_GB2312"/>
            </a:endParaRPr>
          </a:p>
        </p:txBody>
      </p:sp>
      <p:sp>
        <p:nvSpPr>
          <p:cNvPr id="95237" name="Rectangle 121">
            <a:extLst>
              <a:ext uri="{FF2B5EF4-FFF2-40B4-BE49-F238E27FC236}">
                <a16:creationId xmlns:a16="http://schemas.microsoft.com/office/drawing/2014/main" id="{7A9FA01B-8C06-4619-BCD3-947DDF4FDFC4}"/>
              </a:ext>
            </a:extLst>
          </p:cNvPr>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38" name="Text Box 124">
            <a:extLst>
              <a:ext uri="{FF2B5EF4-FFF2-40B4-BE49-F238E27FC236}">
                <a16:creationId xmlns:a16="http://schemas.microsoft.com/office/drawing/2014/main" id="{5F0A82D5-6E2D-450F-8942-F08E716D860C}"/>
              </a:ext>
            </a:extLst>
          </p:cNvPr>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a:t>
            </a:r>
            <a:r>
              <a:rPr lang="zh-CN" altLang="en-US" sz="1600" b="1"/>
              <a:t>、线程简介</a:t>
            </a:r>
          </a:p>
        </p:txBody>
      </p:sp>
      <p:sp>
        <p:nvSpPr>
          <p:cNvPr id="95239" name="Text Box 129">
            <a:extLst>
              <a:ext uri="{FF2B5EF4-FFF2-40B4-BE49-F238E27FC236}">
                <a16:creationId xmlns:a16="http://schemas.microsoft.com/office/drawing/2014/main" id="{5CABDBCC-5E67-4455-B061-601325F1C83B}"/>
              </a:ext>
            </a:extLst>
          </p:cNvPr>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a:t>
            </a:r>
            <a:r>
              <a:rPr lang="zh-CN" altLang="en-US" sz="1600" b="1"/>
              <a:t>、编写线程程序</a:t>
            </a:r>
          </a:p>
          <a:p>
            <a:pPr algn="just">
              <a:spcBef>
                <a:spcPct val="0"/>
              </a:spcBef>
            </a:pPr>
            <a:endParaRPr lang="zh-CN" altLang="en-US" sz="1600" b="1"/>
          </a:p>
        </p:txBody>
      </p:sp>
      <p:sp>
        <p:nvSpPr>
          <p:cNvPr id="95240" name="Rectangle 136">
            <a:extLst>
              <a:ext uri="{FF2B5EF4-FFF2-40B4-BE49-F238E27FC236}">
                <a16:creationId xmlns:a16="http://schemas.microsoft.com/office/drawing/2014/main" id="{4BFDCD3B-B0C2-4F4D-B505-CF7A42016091}"/>
              </a:ext>
            </a:extLst>
          </p:cNvPr>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41" name="Rectangle 138">
            <a:extLst>
              <a:ext uri="{FF2B5EF4-FFF2-40B4-BE49-F238E27FC236}">
                <a16:creationId xmlns:a16="http://schemas.microsoft.com/office/drawing/2014/main" id="{EEF7C27A-428C-457A-AA63-8F63C41C8A06}"/>
              </a:ext>
            </a:extLst>
          </p:cNvPr>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42" name="Text Box 139">
            <a:extLst>
              <a:ext uri="{FF2B5EF4-FFF2-40B4-BE49-F238E27FC236}">
                <a16:creationId xmlns:a16="http://schemas.microsoft.com/office/drawing/2014/main" id="{A6626919-FEF0-49E9-B392-51CA3FB30C10}"/>
              </a:ext>
            </a:extLst>
          </p:cNvPr>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10.3</a:t>
            </a:r>
            <a:r>
              <a:rPr lang="zh-CN" altLang="en-US" sz="1600" b="1"/>
              <a:t>、线程互斥与同步</a:t>
            </a:r>
          </a:p>
        </p:txBody>
      </p:sp>
      <p:sp>
        <p:nvSpPr>
          <p:cNvPr id="95243" name="Rectangle 123">
            <a:extLst>
              <a:ext uri="{FF2B5EF4-FFF2-40B4-BE49-F238E27FC236}">
                <a16:creationId xmlns:a16="http://schemas.microsoft.com/office/drawing/2014/main" id="{C0B9C791-F5F1-4DB8-A99F-41AED2E89E34}"/>
              </a:ext>
            </a:extLst>
          </p:cNvPr>
          <p:cNvSpPr>
            <a:spLocks noChangeArrowheads="1"/>
          </p:cNvSpPr>
          <p:nvPr/>
        </p:nvSpPr>
        <p:spPr bwMode="auto">
          <a:xfrm>
            <a:off x="2679700" y="1027113"/>
            <a:ext cx="76200" cy="510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44" name="AutoShape 151">
            <a:extLst>
              <a:ext uri="{FF2B5EF4-FFF2-40B4-BE49-F238E27FC236}">
                <a16:creationId xmlns:a16="http://schemas.microsoft.com/office/drawing/2014/main" id="{78C7F178-3CAB-42D1-8504-23E4F1FF11BD}"/>
              </a:ext>
            </a:extLst>
          </p:cNvPr>
          <p:cNvSpPr>
            <a:spLocks noChangeArrowheads="1"/>
          </p:cNvSpPr>
          <p:nvPr/>
        </p:nvSpPr>
        <p:spPr bwMode="auto">
          <a:xfrm>
            <a:off x="7778750" y="5546725"/>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45" name="Rectangle 116">
            <a:extLst>
              <a:ext uri="{FF2B5EF4-FFF2-40B4-BE49-F238E27FC236}">
                <a16:creationId xmlns:a16="http://schemas.microsoft.com/office/drawing/2014/main" id="{5EF3177F-9073-4D5B-A9F5-57850792A27F}"/>
              </a:ext>
            </a:extLst>
          </p:cNvPr>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46" name="Text Box 129">
            <a:extLst>
              <a:ext uri="{FF2B5EF4-FFF2-40B4-BE49-F238E27FC236}">
                <a16:creationId xmlns:a16="http://schemas.microsoft.com/office/drawing/2014/main" id="{7908C0D0-8F90-4842-BD3A-6B3C9700D6E2}"/>
              </a:ext>
            </a:extLst>
          </p:cNvPr>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10.4</a:t>
            </a:r>
            <a:r>
              <a:rPr lang="zh-CN" altLang="en-US" sz="1600" b="1"/>
              <a:t>、后台线程</a:t>
            </a:r>
          </a:p>
          <a:p>
            <a:pPr algn="just">
              <a:spcBef>
                <a:spcPct val="0"/>
              </a:spcBef>
            </a:pPr>
            <a:endParaRPr lang="zh-CN" altLang="en-US" sz="1600" b="1"/>
          </a:p>
        </p:txBody>
      </p:sp>
      <p:sp>
        <p:nvSpPr>
          <p:cNvPr id="95247" name="Rectangle 121">
            <a:extLst>
              <a:ext uri="{FF2B5EF4-FFF2-40B4-BE49-F238E27FC236}">
                <a16:creationId xmlns:a16="http://schemas.microsoft.com/office/drawing/2014/main" id="{9157FCBA-6EA7-4887-8383-115BB3792F9E}"/>
              </a:ext>
            </a:extLst>
          </p:cNvPr>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48" name="Rectangle 138">
            <a:extLst>
              <a:ext uri="{FF2B5EF4-FFF2-40B4-BE49-F238E27FC236}">
                <a16:creationId xmlns:a16="http://schemas.microsoft.com/office/drawing/2014/main" id="{98E6BA7A-C193-45E4-A16E-ECA88EA4B858}"/>
              </a:ext>
            </a:extLst>
          </p:cNvPr>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49" name="Text Box 139">
            <a:extLst>
              <a:ext uri="{FF2B5EF4-FFF2-40B4-BE49-F238E27FC236}">
                <a16:creationId xmlns:a16="http://schemas.microsoft.com/office/drawing/2014/main" id="{3E758146-77F8-4A8F-8203-8CA4DC40C935}"/>
              </a:ext>
            </a:extLst>
          </p:cNvPr>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10.1.1</a:t>
            </a:r>
            <a:r>
              <a:rPr lang="zh-CN" altLang="en-US" sz="1600" b="1"/>
              <a:t>、进程与线程</a:t>
            </a:r>
            <a:endParaRPr lang="en-US" altLang="zh-CN" sz="1600" b="1"/>
          </a:p>
        </p:txBody>
      </p:sp>
      <p:sp>
        <p:nvSpPr>
          <p:cNvPr id="95250" name="Rectangle 116">
            <a:extLst>
              <a:ext uri="{FF2B5EF4-FFF2-40B4-BE49-F238E27FC236}">
                <a16:creationId xmlns:a16="http://schemas.microsoft.com/office/drawing/2014/main" id="{6AE29163-5B4F-4CE5-9BA7-7E54FAE4530D}"/>
              </a:ext>
            </a:extLst>
          </p:cNvPr>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51" name="Text Box 129">
            <a:extLst>
              <a:ext uri="{FF2B5EF4-FFF2-40B4-BE49-F238E27FC236}">
                <a16:creationId xmlns:a16="http://schemas.microsoft.com/office/drawing/2014/main" id="{1A5FBC4B-453E-4F99-8C17-C624B6536B17}"/>
              </a:ext>
            </a:extLst>
          </p:cNvPr>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10.1.2</a:t>
            </a:r>
            <a:r>
              <a:rPr lang="zh-CN" altLang="en-US" sz="1600" b="1"/>
              <a:t>、线程生命周期</a:t>
            </a:r>
          </a:p>
          <a:p>
            <a:pPr algn="just">
              <a:spcBef>
                <a:spcPct val="0"/>
              </a:spcBef>
            </a:pPr>
            <a:endParaRPr lang="zh-CN" altLang="en-US" sz="1600" b="1"/>
          </a:p>
        </p:txBody>
      </p:sp>
      <p:sp>
        <p:nvSpPr>
          <p:cNvPr id="95252" name="Rectangle 121">
            <a:extLst>
              <a:ext uri="{FF2B5EF4-FFF2-40B4-BE49-F238E27FC236}">
                <a16:creationId xmlns:a16="http://schemas.microsoft.com/office/drawing/2014/main" id="{B1B9ED3C-F900-4577-A19C-82F9059A9150}"/>
              </a:ext>
            </a:extLst>
          </p:cNvPr>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53" name="Rectangle 138">
            <a:extLst>
              <a:ext uri="{FF2B5EF4-FFF2-40B4-BE49-F238E27FC236}">
                <a16:creationId xmlns:a16="http://schemas.microsoft.com/office/drawing/2014/main" id="{B8D24DD5-CED0-4C01-9979-96FB140A8239}"/>
              </a:ext>
            </a:extLst>
          </p:cNvPr>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54" name="Text Box 139">
            <a:extLst>
              <a:ext uri="{FF2B5EF4-FFF2-40B4-BE49-F238E27FC236}">
                <a16:creationId xmlns:a16="http://schemas.microsoft.com/office/drawing/2014/main" id="{C8AD3DED-5D2B-4085-83F7-CE42A75F3690}"/>
              </a:ext>
            </a:extLst>
          </p:cNvPr>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10.2.1</a:t>
            </a:r>
            <a:r>
              <a:rPr lang="zh-CN" altLang="en-US" sz="1600" b="1"/>
              <a:t>、继承</a:t>
            </a:r>
            <a:r>
              <a:rPr lang="en-US" altLang="zh-CN" sz="1600" b="1"/>
              <a:t>Thread</a:t>
            </a:r>
            <a:r>
              <a:rPr lang="zh-CN" altLang="en-US" sz="1600" b="1"/>
              <a:t>类</a:t>
            </a:r>
          </a:p>
        </p:txBody>
      </p:sp>
      <p:sp>
        <p:nvSpPr>
          <p:cNvPr id="95255" name="Rectangle 116">
            <a:extLst>
              <a:ext uri="{FF2B5EF4-FFF2-40B4-BE49-F238E27FC236}">
                <a16:creationId xmlns:a16="http://schemas.microsoft.com/office/drawing/2014/main" id="{19FFF21F-639B-4D53-9194-648269A72D3B}"/>
              </a:ext>
            </a:extLst>
          </p:cNvPr>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56" name="Text Box 129">
            <a:extLst>
              <a:ext uri="{FF2B5EF4-FFF2-40B4-BE49-F238E27FC236}">
                <a16:creationId xmlns:a16="http://schemas.microsoft.com/office/drawing/2014/main" id="{9472F55A-221F-4399-B49B-2F11377A391D}"/>
              </a:ext>
            </a:extLst>
          </p:cNvPr>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10.2.2</a:t>
            </a:r>
            <a:r>
              <a:rPr lang="zh-CN" altLang="en-US" sz="1600" b="1"/>
              <a:t>、实现</a:t>
            </a:r>
            <a:r>
              <a:rPr lang="en-US" altLang="zh-CN" sz="1600" b="1"/>
              <a:t>Runable</a:t>
            </a:r>
            <a:r>
              <a:rPr lang="zh-CN" altLang="en-US" sz="1600" b="1"/>
              <a:t>接口</a:t>
            </a:r>
          </a:p>
          <a:p>
            <a:pPr algn="just">
              <a:spcBef>
                <a:spcPct val="0"/>
              </a:spcBef>
            </a:pPr>
            <a:endParaRPr lang="zh-CN" altLang="en-US" sz="1600" b="1"/>
          </a:p>
        </p:txBody>
      </p:sp>
      <p:sp>
        <p:nvSpPr>
          <p:cNvPr id="95257" name="Rectangle 116">
            <a:extLst>
              <a:ext uri="{FF2B5EF4-FFF2-40B4-BE49-F238E27FC236}">
                <a16:creationId xmlns:a16="http://schemas.microsoft.com/office/drawing/2014/main" id="{545C9A02-F8F7-48AF-B2A6-844A4B985B2E}"/>
              </a:ext>
            </a:extLst>
          </p:cNvPr>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95258" name="Text Box 129">
            <a:extLst>
              <a:ext uri="{FF2B5EF4-FFF2-40B4-BE49-F238E27FC236}">
                <a16:creationId xmlns:a16="http://schemas.microsoft.com/office/drawing/2014/main" id="{0CB32895-0DCD-4952-A644-43BFDE457A2D}"/>
              </a:ext>
            </a:extLst>
          </p:cNvPr>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10.2.3</a:t>
            </a:r>
            <a:r>
              <a:rPr lang="zh-CN" altLang="en-US" sz="1600" b="1"/>
              <a:t>、线程基本控制方法</a:t>
            </a:r>
          </a:p>
          <a:p>
            <a:pPr algn="just">
              <a:spcBef>
                <a:spcPct val="0"/>
              </a:spcBef>
            </a:pPr>
            <a:endParaRPr lang="zh-CN" altLang="en-US" sz="1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39B9E51-680F-4708-83DE-0042237FB347}"/>
              </a:ext>
            </a:extLst>
          </p:cNvPr>
          <p:cNvSpPr>
            <a:spLocks noGrp="1" noChangeArrowheads="1"/>
          </p:cNvSpPr>
          <p:nvPr>
            <p:ph type="title"/>
          </p:nvPr>
        </p:nvSpPr>
        <p:spPr>
          <a:xfrm>
            <a:off x="700088" y="122238"/>
            <a:ext cx="7683500" cy="396875"/>
          </a:xfrm>
          <a:noFill/>
          <a:extLst>
            <a:ext uri="{909E8E84-426E-40DD-AFC4-6F175D3DCCD1}">
              <a14:hiddenFill xmlns:a14="http://schemas.microsoft.com/office/drawing/2010/main">
                <a:solidFill>
                  <a:srgbClr val="FFFFFF"/>
                </a:solidFill>
              </a14:hiddenFill>
            </a:ext>
          </a:extLst>
        </p:spPr>
        <p:txBody>
          <a:bodyPr/>
          <a:lstStyle/>
          <a:p>
            <a:r>
              <a:rPr lang="en-US" altLang="zh-CN" sz="2000">
                <a:effectLst/>
              </a:rPr>
              <a:t>10.1</a:t>
            </a:r>
            <a:r>
              <a:rPr lang="zh-CN" altLang="en-US" sz="2000">
                <a:effectLst/>
              </a:rPr>
              <a:t>、线程简介</a:t>
            </a:r>
          </a:p>
        </p:txBody>
      </p:sp>
      <p:sp>
        <p:nvSpPr>
          <p:cNvPr id="13315" name="Text Box 4">
            <a:extLst>
              <a:ext uri="{FF2B5EF4-FFF2-40B4-BE49-F238E27FC236}">
                <a16:creationId xmlns:a16="http://schemas.microsoft.com/office/drawing/2014/main" id="{9EA5F621-3872-43D4-9D14-7E6BDF450622}"/>
              </a:ext>
            </a:extLst>
          </p:cNvPr>
          <p:cNvSpPr txBox="1">
            <a:spLocks noChangeArrowheads="1"/>
          </p:cNvSpPr>
          <p:nvPr/>
        </p:nvSpPr>
        <p:spPr bwMode="auto">
          <a:xfrm>
            <a:off x="-123825" y="773113"/>
            <a:ext cx="9163050"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981075" indent="-35560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795463" indent="-455613">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nSpc>
                <a:spcPct val="80000"/>
              </a:lnSpc>
            </a:pPr>
            <a:r>
              <a:rPr lang="zh-CN" altLang="en-US">
                <a:solidFill>
                  <a:srgbClr val="FF0000"/>
                </a:solidFill>
              </a:rPr>
              <a:t>（</a:t>
            </a:r>
            <a:r>
              <a:rPr lang="en-US" altLang="zh-CN">
                <a:solidFill>
                  <a:srgbClr val="FF0000"/>
                </a:solidFill>
              </a:rPr>
              <a:t>4</a:t>
            </a:r>
            <a:r>
              <a:rPr lang="zh-CN" altLang="en-US">
                <a:solidFill>
                  <a:srgbClr val="FF0000"/>
                </a:solidFill>
              </a:rPr>
              <a:t>）不可运行状态（</a:t>
            </a:r>
            <a:r>
              <a:rPr lang="en-US" altLang="zh-CN">
                <a:solidFill>
                  <a:srgbClr val="FF0000"/>
                </a:solidFill>
              </a:rPr>
              <a:t>non Runnable</a:t>
            </a:r>
            <a:r>
              <a:rPr lang="zh-CN" altLang="en-US">
                <a:solidFill>
                  <a:srgbClr val="FF0000"/>
                </a:solidFill>
              </a:rPr>
              <a:t>）</a:t>
            </a:r>
            <a:endParaRPr lang="zh-CN" altLang="en-US" sz="1400"/>
          </a:p>
          <a:p>
            <a:pPr eaLnBrk="1" hangingPunct="1">
              <a:spcBef>
                <a:spcPct val="0"/>
              </a:spcBef>
              <a:buClr>
                <a:srgbClr val="00FF00"/>
              </a:buClr>
              <a:buFont typeface="Wingdings" panose="05000000000000000000" pitchFamily="2" charset="2"/>
              <a:buChar char="v"/>
            </a:pPr>
            <a:r>
              <a:rPr lang="zh-CN" altLang="en-US" sz="2000" b="1"/>
              <a:t>等待态、阻塞态、睡眠态</a:t>
            </a:r>
          </a:p>
          <a:p>
            <a:pPr eaLnBrk="1" hangingPunct="1">
              <a:spcBef>
                <a:spcPct val="0"/>
              </a:spcBef>
              <a:buClr>
                <a:srgbClr val="00FF00"/>
              </a:buClr>
              <a:buFont typeface="Wingdings" panose="05000000000000000000" pitchFamily="2" charset="2"/>
              <a:buChar char="v"/>
            </a:pPr>
            <a:r>
              <a:rPr lang="zh-CN" altLang="en-US" sz="2000"/>
              <a:t>进入不可运行状态的原因有如下几条：</a:t>
            </a:r>
          </a:p>
          <a:p>
            <a:pPr lvl="1" eaLnBrk="1" hangingPunct="1">
              <a:spcBef>
                <a:spcPct val="0"/>
              </a:spcBef>
              <a:buClr>
                <a:srgbClr val="00FF00"/>
              </a:buClr>
              <a:buFont typeface="Wingdings" panose="05000000000000000000" pitchFamily="2" charset="2"/>
              <a:buChar char="Ø"/>
            </a:pPr>
            <a:r>
              <a:rPr lang="zh-CN" altLang="en-US" sz="2000">
                <a:ea typeface="宋体" panose="02010600030101010101" pitchFamily="2" charset="-122"/>
              </a:rPr>
              <a:t>调用了</a:t>
            </a:r>
            <a:r>
              <a:rPr lang="en-US" altLang="zh-CN" sz="2000">
                <a:ea typeface="宋体" panose="02010600030101010101" pitchFamily="2" charset="-122"/>
              </a:rPr>
              <a:t>sleep()</a:t>
            </a:r>
            <a:r>
              <a:rPr lang="zh-CN" altLang="en-US" sz="2000">
                <a:ea typeface="宋体" panose="02010600030101010101" pitchFamily="2" charset="-122"/>
              </a:rPr>
              <a:t>方法；该线程正在等待</a:t>
            </a:r>
            <a:r>
              <a:rPr lang="en-US" altLang="zh-CN" sz="2000">
                <a:ea typeface="宋体" panose="02010600030101010101" pitchFamily="2" charset="-122"/>
              </a:rPr>
              <a:t>I/O</a:t>
            </a:r>
            <a:r>
              <a:rPr lang="zh-CN" altLang="en-US" sz="2000">
                <a:ea typeface="宋体" panose="02010600030101010101" pitchFamily="2" charset="-122"/>
              </a:rPr>
              <a:t>操作完成；调用</a:t>
            </a:r>
            <a:r>
              <a:rPr lang="en-US" altLang="zh-CN" sz="2000">
                <a:ea typeface="宋体" panose="02010600030101010101" pitchFamily="2" charset="-122"/>
              </a:rPr>
              <a:t>wait()</a:t>
            </a:r>
            <a:r>
              <a:rPr lang="zh-CN" altLang="en-US" sz="2000">
                <a:ea typeface="宋体" panose="02010600030101010101" pitchFamily="2" charset="-122"/>
              </a:rPr>
              <a:t>方法； 输入输出流中发生线程阻塞。</a:t>
            </a:r>
          </a:p>
          <a:p>
            <a:pPr lvl="1" eaLnBrk="1" hangingPunct="1">
              <a:spcBef>
                <a:spcPct val="0"/>
              </a:spcBef>
              <a:buClr>
                <a:srgbClr val="00FF00"/>
              </a:buClr>
              <a:buFont typeface="Wingdings" panose="05000000000000000000" pitchFamily="2" charset="2"/>
              <a:buChar char="Ø"/>
            </a:pPr>
            <a:r>
              <a:rPr lang="zh-CN" altLang="en-US" sz="2000">
                <a:ea typeface="宋体" panose="02010600030101010101" pitchFamily="2" charset="-122"/>
              </a:rPr>
              <a:t>因为某种原因系统不能执行线程的状态。这时即使处理器空闲，也不能执行该线程。处于阻塞态的线程序回到可运行态，有以下几种情况：</a:t>
            </a:r>
            <a:endParaRPr lang="en-US" altLang="zh-CN" sz="2000">
              <a:ea typeface="宋体" panose="02010600030101010101" pitchFamily="2" charset="-122"/>
            </a:endParaRPr>
          </a:p>
          <a:p>
            <a:pPr lvl="1" eaLnBrk="1" hangingPunct="1">
              <a:spcBef>
                <a:spcPct val="0"/>
              </a:spcBef>
              <a:buClr>
                <a:srgbClr val="00FF00"/>
              </a:buClr>
              <a:buFont typeface="Wingdings" panose="05000000000000000000" pitchFamily="2" charset="2"/>
              <a:buChar char="Ø"/>
            </a:pPr>
            <a:endParaRPr lang="zh-CN" altLang="en-US" sz="2000"/>
          </a:p>
          <a:p>
            <a:pPr lvl="2" eaLnBrk="1" hangingPunct="1">
              <a:spcBef>
                <a:spcPct val="0"/>
              </a:spcBef>
              <a:buFont typeface="Wingdings" panose="05000000000000000000" pitchFamily="2" charset="2"/>
              <a:buChar char="ü"/>
            </a:pPr>
            <a:r>
              <a:rPr lang="zh-CN" altLang="en-US">
                <a:ea typeface="宋体" panose="02010600030101010101" pitchFamily="2" charset="-122"/>
              </a:rPr>
              <a:t>如果线程调用</a:t>
            </a:r>
            <a:r>
              <a:rPr lang="en-US" altLang="zh-CN">
                <a:ea typeface="宋体" panose="02010600030101010101" pitchFamily="2" charset="-122"/>
              </a:rPr>
              <a:t>sleep()</a:t>
            </a:r>
            <a:r>
              <a:rPr lang="zh-CN" altLang="en-US">
                <a:ea typeface="宋体" panose="02010600030101010101" pitchFamily="2" charset="-122"/>
              </a:rPr>
              <a:t>方法进入了休眠状态，不能调用任何方法让它脱离阻塞状态，只能等待指定的时间之后，自动脱离阻塞态。</a:t>
            </a:r>
          </a:p>
          <a:p>
            <a:pPr lvl="2" eaLnBrk="1" hangingPunct="1">
              <a:spcBef>
                <a:spcPct val="0"/>
              </a:spcBef>
              <a:buFont typeface="Wingdings" panose="05000000000000000000" pitchFamily="2" charset="2"/>
              <a:buChar char="ü"/>
            </a:pPr>
            <a:r>
              <a:rPr lang="zh-CN" altLang="en-US">
                <a:ea typeface="宋体" panose="02010600030101010101" pitchFamily="2" charset="-122"/>
              </a:rPr>
              <a:t>如果线程为了等待一个条件变量而调用了</a:t>
            </a:r>
            <a:r>
              <a:rPr lang="en-US" altLang="zh-CN">
                <a:ea typeface="宋体" panose="02010600030101010101" pitchFamily="2" charset="-122"/>
              </a:rPr>
              <a:t>wait()</a:t>
            </a:r>
            <a:r>
              <a:rPr lang="zh-CN" altLang="en-US">
                <a:ea typeface="宋体" panose="02010600030101010101" pitchFamily="2" charset="-122"/>
              </a:rPr>
              <a:t>方法进入了阻塞态，需要这个条件变量所在的那个对象调用</a:t>
            </a:r>
            <a:r>
              <a:rPr lang="en-US" altLang="zh-CN">
                <a:ea typeface="宋体" panose="02010600030101010101" pitchFamily="2" charset="-122"/>
              </a:rPr>
              <a:t>notify(()</a:t>
            </a:r>
            <a:r>
              <a:rPr lang="zh-CN" altLang="en-US">
                <a:ea typeface="宋体" panose="02010600030101010101" pitchFamily="2" charset="-122"/>
              </a:rPr>
              <a:t>或</a:t>
            </a:r>
            <a:r>
              <a:rPr lang="en-US" altLang="zh-CN">
                <a:ea typeface="宋体" panose="02010600030101010101" pitchFamily="2" charset="-122"/>
              </a:rPr>
              <a:t>notifyAll()</a:t>
            </a:r>
            <a:r>
              <a:rPr lang="zh-CN" altLang="en-US">
                <a:ea typeface="宋体" panose="02010600030101010101" pitchFamily="2" charset="-122"/>
              </a:rPr>
              <a:t>方法。</a:t>
            </a:r>
            <a:endParaRPr lang="en-US" altLang="zh-CN">
              <a:ea typeface="宋体" panose="02010600030101010101" pitchFamily="2" charset="-122"/>
            </a:endParaRPr>
          </a:p>
          <a:p>
            <a:pPr lvl="2" eaLnBrk="1" hangingPunct="1">
              <a:spcBef>
                <a:spcPct val="0"/>
              </a:spcBef>
              <a:buFont typeface="Wingdings" panose="05000000000000000000" pitchFamily="2" charset="2"/>
              <a:buChar char="ü"/>
            </a:pPr>
            <a:r>
              <a:rPr lang="zh-CN" altLang="en-US">
                <a:ea typeface="宋体" panose="02010600030101010101" pitchFamily="2" charset="-122"/>
              </a:rPr>
              <a:t>如果线程由于等待</a:t>
            </a:r>
            <a:r>
              <a:rPr lang="en-US" altLang="zh-CN">
                <a:ea typeface="宋体" panose="02010600030101010101" pitchFamily="2" charset="-122"/>
              </a:rPr>
              <a:t>I/O</a:t>
            </a:r>
            <a:r>
              <a:rPr lang="zh-CN" altLang="en-US">
                <a:ea typeface="宋体" panose="02010600030101010101" pitchFamily="2" charset="-122"/>
              </a:rPr>
              <a:t>而进入了阻塞状态，只能等待这个</a:t>
            </a:r>
            <a:r>
              <a:rPr lang="en-US" altLang="zh-CN">
                <a:ea typeface="宋体" panose="02010600030101010101" pitchFamily="2" charset="-122"/>
              </a:rPr>
              <a:t>I/O</a:t>
            </a:r>
            <a:r>
              <a:rPr lang="zh-CN" altLang="en-US">
                <a:ea typeface="宋体" panose="02010600030101010101" pitchFamily="2" charset="-122"/>
              </a:rPr>
              <a:t>操作完成之后，系统调用特定的指令来使该线程恢复可运行状态。</a:t>
            </a:r>
            <a:endParaRPr lang="en-US" altLang="zh-CN">
              <a:ea typeface="宋体" panose="02010600030101010101" pitchFamily="2"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8D6EE6A-37B2-43CE-9E8F-0AF1CBBB6DEA}"/>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a:effectLst/>
              </a:rPr>
              <a:t> </a:t>
            </a:r>
            <a:r>
              <a:rPr lang="en-US" altLang="zh-CN">
                <a:effectLst/>
              </a:rPr>
              <a:t>10.4 </a:t>
            </a:r>
            <a:r>
              <a:rPr lang="zh-CN" altLang="en-US">
                <a:effectLst/>
              </a:rPr>
              <a:t>后台线程</a:t>
            </a:r>
            <a:r>
              <a:rPr lang="en-US" altLang="zh-CN">
                <a:effectLst/>
              </a:rPr>
              <a:t>(</a:t>
            </a:r>
            <a:r>
              <a:rPr lang="en-US" altLang="zh-TW">
                <a:effectLst/>
              </a:rPr>
              <a:t>Daemon</a:t>
            </a:r>
            <a:r>
              <a:rPr lang="en-US" altLang="zh-CN">
                <a:effectLst/>
              </a:rPr>
              <a:t>)</a:t>
            </a:r>
            <a:endParaRPr lang="zh-TW" altLang="en-US">
              <a:effectLst/>
            </a:endParaRPr>
          </a:p>
        </p:txBody>
      </p:sp>
      <p:sp>
        <p:nvSpPr>
          <p:cNvPr id="96259" name="Text Box 4">
            <a:extLst>
              <a:ext uri="{FF2B5EF4-FFF2-40B4-BE49-F238E27FC236}">
                <a16:creationId xmlns:a16="http://schemas.microsoft.com/office/drawing/2014/main" id="{0452F27D-D539-404D-BD83-F3E43235F7B9}"/>
              </a:ext>
            </a:extLst>
          </p:cNvPr>
          <p:cNvSpPr txBox="1">
            <a:spLocks noChangeArrowheads="1"/>
          </p:cNvSpPr>
          <p:nvPr/>
        </p:nvSpPr>
        <p:spPr bwMode="auto">
          <a:xfrm>
            <a:off x="433388" y="1166813"/>
            <a:ext cx="81089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534988">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buClr>
                <a:srgbClr val="00FF00"/>
              </a:buClr>
              <a:buFont typeface="Wingdings" panose="05000000000000000000" pitchFamily="2" charset="2"/>
              <a:buChar char="v"/>
            </a:pPr>
            <a:r>
              <a:rPr lang="zh-CN" altLang="zh-CN"/>
              <a:t>由用户创建的线程称为用户线程，在后台运行并且为其他线程提供服务的线程成为守护线程，例如，垃圾收集器就是守护线程。一个用户线程退出时，</a:t>
            </a:r>
            <a:r>
              <a:rPr lang="zh-CN" altLang="zh-TW"/>
              <a:t>JVM</a:t>
            </a:r>
            <a:r>
              <a:rPr lang="zh-CN" altLang="zh-CN"/>
              <a:t>将检查是否有其他线程在运行。如果有，</a:t>
            </a:r>
            <a:r>
              <a:rPr lang="zh-CN" altLang="zh-TW"/>
              <a:t>JVM</a:t>
            </a:r>
            <a:r>
              <a:rPr lang="zh-CN" altLang="zh-CN"/>
              <a:t>将调度下一个线程（用户线程或守护线程）。当</a:t>
            </a:r>
            <a:r>
              <a:rPr lang="zh-CN" altLang="zh-TW"/>
              <a:t>JVM</a:t>
            </a:r>
            <a:r>
              <a:rPr lang="zh-CN" altLang="zh-CN"/>
              <a:t>检测到执行的线程只有守护线程时，</a:t>
            </a:r>
            <a:r>
              <a:rPr lang="zh-CN" altLang="zh-TW"/>
              <a:t>JVM</a:t>
            </a:r>
            <a:r>
              <a:rPr lang="zh-CN" altLang="zh-CN"/>
              <a:t>将退出。</a:t>
            </a:r>
            <a:endParaRPr lang="zh-CN" altLang="en-US"/>
          </a:p>
          <a:p>
            <a:pPr eaLnBrk="1" hangingPunct="1">
              <a:spcBef>
                <a:spcPct val="0"/>
              </a:spcBef>
              <a:buClr>
                <a:srgbClr val="00FF00"/>
              </a:buClr>
              <a:buFont typeface="Wingdings" panose="05000000000000000000" pitchFamily="2" charset="2"/>
              <a:buChar char="v"/>
            </a:pPr>
            <a:r>
              <a:rPr lang="zh-TW" altLang="en-US"/>
              <a:t>一个</a:t>
            </a:r>
            <a:r>
              <a:rPr lang="en-US" altLang="zh-TW"/>
              <a:t>Daemon</a:t>
            </a:r>
            <a:r>
              <a:rPr lang="zh-CN" altLang="en-US"/>
              <a:t>线程是一个在背景执行服务的线程</a:t>
            </a:r>
            <a:endParaRPr lang="zh-TW" altLang="en-US"/>
          </a:p>
          <a:p>
            <a:pPr eaLnBrk="1" hangingPunct="1">
              <a:spcBef>
                <a:spcPct val="0"/>
              </a:spcBef>
              <a:buClr>
                <a:srgbClr val="00FF00"/>
              </a:buClr>
              <a:buFont typeface="Wingdings" panose="05000000000000000000" pitchFamily="2" charset="2"/>
              <a:buChar char="v"/>
            </a:pPr>
            <a:r>
              <a:rPr lang="zh-TW" altLang="en-US"/>
              <a:t>如果所有的非</a:t>
            </a:r>
            <a:r>
              <a:rPr lang="en-US" altLang="zh-TW"/>
              <a:t>Daemon</a:t>
            </a:r>
            <a:r>
              <a:rPr lang="zh-CN" altLang="en-US"/>
              <a:t>的线程都结束了，则</a:t>
            </a:r>
            <a:r>
              <a:rPr lang="en-US" altLang="zh-TW"/>
              <a:t>Daemon</a:t>
            </a:r>
            <a:r>
              <a:rPr lang="zh-CN" altLang="en-US"/>
              <a:t>线程自动就会终止</a:t>
            </a:r>
            <a:endParaRPr lang="zh-TW" altLang="en-US"/>
          </a:p>
          <a:p>
            <a:pPr eaLnBrk="1" hangingPunct="1">
              <a:spcBef>
                <a:spcPct val="0"/>
              </a:spcBef>
              <a:buClr>
                <a:srgbClr val="00FF00"/>
              </a:buClr>
              <a:buFont typeface="Wingdings" panose="05000000000000000000" pitchFamily="2" charset="2"/>
              <a:buChar char="v"/>
            </a:pPr>
            <a:r>
              <a:rPr lang="zh-TW" altLang="en-US"/>
              <a:t>从</a:t>
            </a:r>
            <a:r>
              <a:rPr lang="en-US" altLang="zh-TW"/>
              <a:t>Main</a:t>
            </a:r>
            <a:r>
              <a:rPr lang="zh-CN" altLang="en-US"/>
              <a:t>方法开始的是一个非</a:t>
            </a:r>
            <a:r>
              <a:rPr lang="en-US" altLang="zh-TW"/>
              <a:t>Daemon</a:t>
            </a:r>
            <a:r>
              <a:rPr lang="zh-TW" altLang="en-US"/>
              <a:t>线程</a:t>
            </a:r>
          </a:p>
          <a:p>
            <a:pPr eaLnBrk="1" hangingPunct="1">
              <a:spcBef>
                <a:spcPct val="0"/>
              </a:spcBef>
              <a:buClr>
                <a:srgbClr val="00FF00"/>
              </a:buClr>
              <a:buFont typeface="Wingdings" panose="05000000000000000000" pitchFamily="2" charset="2"/>
              <a:buChar char="v"/>
            </a:pPr>
            <a:r>
              <a:rPr lang="zh-CN" altLang="en-US"/>
              <a:t>如果希望某个线程在产生它的线程结束后跟着终止，要将它设为</a:t>
            </a:r>
            <a:r>
              <a:rPr lang="en-US" altLang="zh-TW"/>
              <a:t>Daemon</a:t>
            </a:r>
            <a:r>
              <a:rPr lang="zh-TW" altLang="en-US"/>
              <a:t>线程</a:t>
            </a:r>
            <a:r>
              <a:rPr lang="en-US" altLang="zh-CN"/>
              <a:t>.</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70CEA55-CCA3-46DE-98D0-B7F6F0347B4C}"/>
              </a:ext>
            </a:extLst>
          </p:cNvPr>
          <p:cNvSpPr>
            <a:spLocks noGrp="1" noChangeArrowheads="1"/>
          </p:cNvSpPr>
          <p:nvPr>
            <p:ph type="title" idx="4294967295"/>
          </p:nvPr>
        </p:nvSpPr>
        <p:spPr>
          <a:xfrm>
            <a:off x="457200" y="176213"/>
            <a:ext cx="807561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a:effectLst/>
              </a:rPr>
              <a:t> </a:t>
            </a:r>
            <a:r>
              <a:rPr lang="en-US" altLang="zh-CN">
                <a:effectLst/>
              </a:rPr>
              <a:t>10.4 </a:t>
            </a:r>
            <a:r>
              <a:rPr lang="zh-CN" altLang="en-US">
                <a:effectLst/>
              </a:rPr>
              <a:t>后台线程</a:t>
            </a:r>
            <a:r>
              <a:rPr lang="en-US" altLang="zh-CN">
                <a:effectLst/>
              </a:rPr>
              <a:t>(</a:t>
            </a:r>
            <a:r>
              <a:rPr lang="en-US" altLang="zh-TW">
                <a:effectLst/>
              </a:rPr>
              <a:t>Daemon</a:t>
            </a:r>
            <a:r>
              <a:rPr lang="en-US" altLang="zh-CN">
                <a:effectLst/>
              </a:rPr>
              <a:t>)</a:t>
            </a:r>
            <a:endParaRPr lang="zh-TW" altLang="en-US">
              <a:effectLst/>
            </a:endParaRPr>
          </a:p>
        </p:txBody>
      </p:sp>
      <p:sp>
        <p:nvSpPr>
          <p:cNvPr id="98307" name="Rectangle 5">
            <a:extLst>
              <a:ext uri="{FF2B5EF4-FFF2-40B4-BE49-F238E27FC236}">
                <a16:creationId xmlns:a16="http://schemas.microsoft.com/office/drawing/2014/main" id="{C260574D-7E7D-4661-B16C-EBD784274488}"/>
              </a:ext>
            </a:extLst>
          </p:cNvPr>
          <p:cNvSpPr>
            <a:spLocks noGrp="1" noChangeArrowheads="1"/>
          </p:cNvSpPr>
          <p:nvPr>
            <p:ph type="body" idx="4294967295"/>
          </p:nvPr>
        </p:nvSpPr>
        <p:spPr>
          <a:xfrm>
            <a:off x="457200" y="990600"/>
            <a:ext cx="8229600" cy="1260475"/>
          </a:xfrm>
        </p:spPr>
        <p:txBody>
          <a:bodyPr/>
          <a:lstStyle/>
          <a:p>
            <a:pPr marL="446088" indent="-446088">
              <a:buClr>
                <a:srgbClr val="00FF00"/>
              </a:buClr>
              <a:buFont typeface="Wingdings" panose="05000000000000000000" pitchFamily="2" charset="2"/>
              <a:buChar char="v"/>
            </a:pPr>
            <a:r>
              <a:rPr lang="zh-TW" altLang="en-US" sz="2000"/>
              <a:t>使用</a:t>
            </a:r>
            <a:r>
              <a:rPr lang="en-US" altLang="zh-TW" sz="2000">
                <a:solidFill>
                  <a:srgbClr val="FF0000"/>
                </a:solidFill>
              </a:rPr>
              <a:t>setDaemon()</a:t>
            </a:r>
            <a:r>
              <a:rPr lang="zh-CN" altLang="en-US" sz="2000"/>
              <a:t>方法来设定一个线程为</a:t>
            </a:r>
            <a:r>
              <a:rPr lang="en-US" altLang="zh-TW" sz="2000"/>
              <a:t>Daemon</a:t>
            </a:r>
            <a:r>
              <a:rPr lang="zh-TW" altLang="en-US" sz="2000"/>
              <a:t>线程</a:t>
            </a:r>
          </a:p>
          <a:p>
            <a:pPr marL="446088" indent="-446088">
              <a:buClr>
                <a:srgbClr val="00FF00"/>
              </a:buClr>
              <a:buFont typeface="Wingdings" panose="05000000000000000000" pitchFamily="2" charset="2"/>
              <a:buChar char="v"/>
            </a:pPr>
            <a:r>
              <a:rPr lang="zh-CN" altLang="en-US" sz="2000"/>
              <a:t>默认</a:t>
            </a:r>
            <a:r>
              <a:rPr lang="zh-TW" altLang="en-US" sz="2000"/>
              <a:t>所有从</a:t>
            </a:r>
            <a:r>
              <a:rPr lang="en-US" altLang="zh-TW" sz="2000"/>
              <a:t>Daemon</a:t>
            </a:r>
            <a:r>
              <a:rPr lang="zh-CN" altLang="en-US" sz="2000"/>
              <a:t>线程产生的线程也是</a:t>
            </a:r>
            <a:r>
              <a:rPr lang="en-US" altLang="zh-TW" sz="2000"/>
              <a:t>Daemon</a:t>
            </a:r>
            <a:r>
              <a:rPr lang="zh-TW" altLang="en-US" sz="2000"/>
              <a:t>线程</a:t>
            </a:r>
            <a:endParaRPr lang="zh-TW" altLang="zh-CN" sz="2000"/>
          </a:p>
          <a:p>
            <a:pPr marL="446088" indent="-446088">
              <a:buClr>
                <a:srgbClr val="00FF00"/>
              </a:buClr>
              <a:buFont typeface="Wingdings" panose="05000000000000000000" pitchFamily="2" charset="2"/>
              <a:buChar char="v"/>
            </a:pPr>
            <a:r>
              <a:rPr lang="en-US" altLang="zh-CN" sz="2000">
                <a:solidFill>
                  <a:srgbClr val="FF0000"/>
                </a:solidFill>
              </a:rPr>
              <a:t>final boolean isDaemon( )</a:t>
            </a:r>
            <a:r>
              <a:rPr lang="zh-CN" altLang="en-US" sz="2000">
                <a:solidFill>
                  <a:srgbClr val="FF0000"/>
                </a:solidFill>
              </a:rPr>
              <a:t>：</a:t>
            </a:r>
            <a:r>
              <a:rPr lang="zh-CN" altLang="en-US" sz="2000"/>
              <a:t>检查线程是否为守护线程。</a:t>
            </a:r>
            <a:endParaRPr lang="zh-TW" altLang="en-US" sz="2000"/>
          </a:p>
        </p:txBody>
      </p:sp>
      <p:sp>
        <p:nvSpPr>
          <p:cNvPr id="98308" name="Text Box 5">
            <a:extLst>
              <a:ext uri="{FF2B5EF4-FFF2-40B4-BE49-F238E27FC236}">
                <a16:creationId xmlns:a16="http://schemas.microsoft.com/office/drawing/2014/main" id="{F73E5995-2DB2-43D7-B9B5-DD5A48D66AB3}"/>
              </a:ext>
            </a:extLst>
          </p:cNvPr>
          <p:cNvSpPr txBox="1">
            <a:spLocks noChangeArrowheads="1"/>
          </p:cNvSpPr>
          <p:nvPr/>
        </p:nvSpPr>
        <p:spPr bwMode="auto">
          <a:xfrm>
            <a:off x="457200" y="2230438"/>
            <a:ext cx="7927975" cy="2225675"/>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public class DaemonThread extends Thread{</a:t>
            </a:r>
          </a:p>
          <a:p>
            <a:pPr eaLnBrk="1" hangingPunct="1">
              <a:spcBef>
                <a:spcPct val="0"/>
              </a:spcBef>
            </a:pPr>
            <a:r>
              <a:rPr lang="en-US" altLang="zh-CN" sz="2000"/>
              <a:t>	public DaemonThread(){</a:t>
            </a:r>
          </a:p>
          <a:p>
            <a:pPr eaLnBrk="1" hangingPunct="1">
              <a:spcBef>
                <a:spcPct val="0"/>
              </a:spcBef>
            </a:pPr>
            <a:r>
              <a:rPr lang="en-US" altLang="zh-CN" sz="2000"/>
              <a:t>		 //</a:t>
            </a:r>
            <a:r>
              <a:rPr lang="zh-CN" altLang="en-US" sz="2000"/>
              <a:t>在线程启动之前设置后台线程</a:t>
            </a:r>
            <a:endParaRPr lang="en-US" altLang="zh-CN" sz="2000"/>
          </a:p>
          <a:p>
            <a:pPr eaLnBrk="1" hangingPunct="1">
              <a:spcBef>
                <a:spcPct val="0"/>
              </a:spcBef>
            </a:pPr>
            <a:r>
              <a:rPr lang="en-US" altLang="zh-CN" sz="2000"/>
              <a:t>		setDaemon(true); </a:t>
            </a:r>
            <a:endParaRPr lang="zh-CN" altLang="en-US" sz="2000"/>
          </a:p>
          <a:p>
            <a:pPr eaLnBrk="1" hangingPunct="1">
              <a:spcBef>
                <a:spcPct val="0"/>
              </a:spcBef>
            </a:pPr>
            <a:r>
              <a:rPr lang="en-US" altLang="zh-CN" sz="2000"/>
              <a:t>		start(); //</a:t>
            </a:r>
            <a:r>
              <a:rPr lang="zh-CN" altLang="en-US" sz="2000"/>
              <a:t>启动线程</a:t>
            </a:r>
          </a:p>
          <a:p>
            <a:pPr eaLnBrk="1" hangingPunct="1">
              <a:spcBef>
                <a:spcPct val="0"/>
              </a:spcBef>
            </a:pPr>
            <a:r>
              <a:rPr lang="en-US" altLang="zh-CN" sz="2000"/>
              <a:t>	}</a:t>
            </a:r>
          </a:p>
          <a:p>
            <a:pPr eaLnBrk="1" hangingPunct="1">
              <a:spcBef>
                <a:spcPct val="0"/>
              </a:spcBef>
            </a:pPr>
            <a:r>
              <a:rPr lang="en-US" altLang="zh-CN" sz="2000"/>
              <a:t>}</a:t>
            </a:r>
            <a:endParaRPr lang="zh-CN" altLang="en-US" sz="2000"/>
          </a:p>
        </p:txBody>
      </p:sp>
      <p:sp>
        <p:nvSpPr>
          <p:cNvPr id="98309" name="Text Box 5">
            <a:extLst>
              <a:ext uri="{FF2B5EF4-FFF2-40B4-BE49-F238E27FC236}">
                <a16:creationId xmlns:a16="http://schemas.microsoft.com/office/drawing/2014/main" id="{B7F42B6D-0D31-4196-963F-DC8EEAADEFF1}"/>
              </a:ext>
            </a:extLst>
          </p:cNvPr>
          <p:cNvSpPr txBox="1">
            <a:spLocks noChangeArrowheads="1"/>
          </p:cNvSpPr>
          <p:nvPr/>
        </p:nvSpPr>
        <p:spPr bwMode="auto">
          <a:xfrm>
            <a:off x="457200" y="4706938"/>
            <a:ext cx="7927975" cy="1631950"/>
          </a:xfrm>
          <a:prstGeom prst="rect">
            <a:avLst/>
          </a:prstGeom>
          <a:solidFill>
            <a:srgbClr val="FFFF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r>
              <a:rPr lang="en-US" altLang="zh-CN" sz="2000"/>
              <a:t>public static void main(String args[]){</a:t>
            </a:r>
          </a:p>
          <a:p>
            <a:pPr eaLnBrk="1" hangingPunct="1">
              <a:spcBef>
                <a:spcPct val="0"/>
              </a:spcBef>
            </a:pPr>
            <a:r>
              <a:rPr lang="en-US" altLang="zh-CN" sz="2000"/>
              <a:t>	Thread thread=new DaemonThread();</a:t>
            </a:r>
          </a:p>
          <a:p>
            <a:pPr eaLnBrk="1" hangingPunct="1">
              <a:spcBef>
                <a:spcPct val="0"/>
              </a:spcBef>
            </a:pPr>
            <a:r>
              <a:rPr lang="en-US" altLang="zh-CN" sz="2000"/>
              <a:t>	thread.</a:t>
            </a:r>
            <a:r>
              <a:rPr lang="en-US" altLang="zh-CN" sz="2000">
                <a:solidFill>
                  <a:srgbClr val="FF0000"/>
                </a:solidFill>
              </a:rPr>
              <a:t> isDaemon( ); </a:t>
            </a:r>
            <a:r>
              <a:rPr lang="en-US" altLang="zh-CN" sz="2000"/>
              <a:t>//</a:t>
            </a:r>
            <a:r>
              <a:rPr lang="zh-CN" altLang="en-US" sz="2000"/>
              <a:t>判断</a:t>
            </a:r>
            <a:r>
              <a:rPr lang="en-US" altLang="zh-CN" sz="2000"/>
              <a:t>thread </a:t>
            </a:r>
            <a:r>
              <a:rPr lang="zh-CN" altLang="en-US" sz="2000"/>
              <a:t>是否为后台线程</a:t>
            </a:r>
            <a:r>
              <a:rPr lang="en-US" altLang="zh-CN" sz="2000"/>
              <a:t>	</a:t>
            </a:r>
          </a:p>
          <a:p>
            <a:pPr eaLnBrk="1" hangingPunct="1">
              <a:spcBef>
                <a:spcPct val="0"/>
              </a:spcBef>
            </a:pPr>
            <a:r>
              <a:rPr lang="en-US" altLang="zh-CN" sz="2000"/>
              <a:t>	}</a:t>
            </a:r>
          </a:p>
          <a:p>
            <a:pPr eaLnBrk="1" hangingPunct="1">
              <a:spcBef>
                <a:spcPct val="0"/>
              </a:spcBef>
            </a:pPr>
            <a:r>
              <a:rPr lang="en-US" altLang="zh-CN" sz="2000"/>
              <a:t>}</a:t>
            </a:r>
            <a:endParaRPr lang="zh-CN" altLang="en-US"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56DF3AE-7D41-43D0-BDEF-2C058A04C0FF}"/>
              </a:ext>
            </a:extLst>
          </p:cNvPr>
          <p:cNvSpPr>
            <a:spLocks noGrp="1" noChangeArrowheads="1"/>
          </p:cNvSpPr>
          <p:nvPr>
            <p:ph type="title" idx="4294967295"/>
          </p:nvPr>
        </p:nvSpPr>
        <p:spPr>
          <a:xfrm>
            <a:off x="912813" y="122238"/>
            <a:ext cx="2609850" cy="457200"/>
          </a:xfrm>
        </p:spPr>
        <p:txBody>
          <a:bodyPr/>
          <a:lstStyle/>
          <a:p>
            <a:pPr>
              <a:defRPr/>
            </a:pPr>
            <a:r>
              <a:rPr lang="zh-CN" altLang="en-US"/>
              <a:t>本章小结</a:t>
            </a:r>
          </a:p>
        </p:txBody>
      </p:sp>
      <p:sp>
        <p:nvSpPr>
          <p:cNvPr id="100355" name="Rectangle 116">
            <a:extLst>
              <a:ext uri="{FF2B5EF4-FFF2-40B4-BE49-F238E27FC236}">
                <a16:creationId xmlns:a16="http://schemas.microsoft.com/office/drawing/2014/main" id="{B7DAA1D8-B7A8-4B75-8F38-65C649B3E0AC}"/>
              </a:ext>
            </a:extLst>
          </p:cNvPr>
          <p:cNvSpPr>
            <a:spLocks noChangeArrowheads="1"/>
          </p:cNvSpPr>
          <p:nvPr/>
        </p:nvSpPr>
        <p:spPr bwMode="auto">
          <a:xfrm>
            <a:off x="2763838" y="28543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56" name="Text Box 119">
            <a:extLst>
              <a:ext uri="{FF2B5EF4-FFF2-40B4-BE49-F238E27FC236}">
                <a16:creationId xmlns:a16="http://schemas.microsoft.com/office/drawing/2014/main" id="{B2528376-BED3-4DA7-AB4B-22D0D8507E6E}"/>
              </a:ext>
            </a:extLst>
          </p:cNvPr>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contourClr>
              <a:srgbClr val="FFCC99"/>
            </a:contourClr>
          </a:sp3d>
        </p:spPr>
        <p:txBody>
          <a:bodyPr anchor="ctr">
            <a:flatTx/>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ctr">
              <a:spcBef>
                <a:spcPct val="0"/>
              </a:spcBef>
            </a:pPr>
            <a:r>
              <a:rPr lang="zh-CN" altLang="en-US" sz="2000" b="1"/>
              <a:t>多线程</a:t>
            </a:r>
            <a:endParaRPr kumimoji="0" lang="zh-CN" altLang="en-US" sz="2200" b="1">
              <a:solidFill>
                <a:schemeClr val="tx2"/>
              </a:solidFill>
              <a:latin typeface="楷体_GB2312"/>
              <a:ea typeface="楷体_GB2312"/>
              <a:cs typeface="楷体_GB2312"/>
            </a:endParaRPr>
          </a:p>
        </p:txBody>
      </p:sp>
      <p:sp>
        <p:nvSpPr>
          <p:cNvPr id="100357" name="Rectangle 121">
            <a:extLst>
              <a:ext uri="{FF2B5EF4-FFF2-40B4-BE49-F238E27FC236}">
                <a16:creationId xmlns:a16="http://schemas.microsoft.com/office/drawing/2014/main" id="{430852A6-9EF8-4788-96AE-F6CCB746A91B}"/>
              </a:ext>
            </a:extLst>
          </p:cNvPr>
          <p:cNvSpPr>
            <a:spLocks noChangeArrowheads="1"/>
          </p:cNvSpPr>
          <p:nvPr/>
        </p:nvSpPr>
        <p:spPr bwMode="auto">
          <a:xfrm>
            <a:off x="2765425" y="13509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58" name="Text Box 124">
            <a:extLst>
              <a:ext uri="{FF2B5EF4-FFF2-40B4-BE49-F238E27FC236}">
                <a16:creationId xmlns:a16="http://schemas.microsoft.com/office/drawing/2014/main" id="{91EF3ED9-9C6F-4A88-9883-F8A500163E76}"/>
              </a:ext>
            </a:extLst>
          </p:cNvPr>
          <p:cNvSpPr txBox="1">
            <a:spLocks noChangeArrowheads="1"/>
          </p:cNvSpPr>
          <p:nvPr/>
        </p:nvSpPr>
        <p:spPr bwMode="auto">
          <a:xfrm>
            <a:off x="3222625" y="1198563"/>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a:t>
            </a:r>
            <a:r>
              <a:rPr lang="zh-CN" altLang="en-US" sz="1600" b="1"/>
              <a:t>、线程简介</a:t>
            </a:r>
          </a:p>
        </p:txBody>
      </p:sp>
      <p:sp>
        <p:nvSpPr>
          <p:cNvPr id="100359" name="Text Box 129">
            <a:extLst>
              <a:ext uri="{FF2B5EF4-FFF2-40B4-BE49-F238E27FC236}">
                <a16:creationId xmlns:a16="http://schemas.microsoft.com/office/drawing/2014/main" id="{9FC2192A-A9C6-4019-8A13-6CE87E38FF90}"/>
              </a:ext>
            </a:extLst>
          </p:cNvPr>
          <p:cNvSpPr txBox="1">
            <a:spLocks noChangeArrowheads="1"/>
          </p:cNvSpPr>
          <p:nvPr/>
        </p:nvSpPr>
        <p:spPr bwMode="auto">
          <a:xfrm>
            <a:off x="3221038" y="27019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a:t>
            </a:r>
            <a:r>
              <a:rPr lang="zh-CN" altLang="en-US" sz="1600" b="1"/>
              <a:t>、编写线程程序</a:t>
            </a:r>
          </a:p>
          <a:p>
            <a:pPr algn="just">
              <a:spcBef>
                <a:spcPct val="0"/>
              </a:spcBef>
            </a:pPr>
            <a:endParaRPr lang="zh-CN" altLang="en-US" sz="1600" b="1"/>
          </a:p>
        </p:txBody>
      </p:sp>
      <p:sp>
        <p:nvSpPr>
          <p:cNvPr id="100360" name="Rectangle 136">
            <a:extLst>
              <a:ext uri="{FF2B5EF4-FFF2-40B4-BE49-F238E27FC236}">
                <a16:creationId xmlns:a16="http://schemas.microsoft.com/office/drawing/2014/main" id="{01EA9812-F038-4393-AF7D-290B9DCC89D5}"/>
              </a:ext>
            </a:extLst>
          </p:cNvPr>
          <p:cNvSpPr>
            <a:spLocks noChangeArrowheads="1"/>
          </p:cNvSpPr>
          <p:nvPr/>
        </p:nvSpPr>
        <p:spPr bwMode="auto">
          <a:xfrm>
            <a:off x="1814513" y="3313113"/>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61" name="Rectangle 138">
            <a:extLst>
              <a:ext uri="{FF2B5EF4-FFF2-40B4-BE49-F238E27FC236}">
                <a16:creationId xmlns:a16="http://schemas.microsoft.com/office/drawing/2014/main" id="{17B1D878-4D4E-470D-8658-FCD082F9A4D2}"/>
              </a:ext>
            </a:extLst>
          </p:cNvPr>
          <p:cNvSpPr>
            <a:spLocks noChangeArrowheads="1"/>
          </p:cNvSpPr>
          <p:nvPr/>
        </p:nvSpPr>
        <p:spPr bwMode="auto">
          <a:xfrm>
            <a:off x="2751138" y="514826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62" name="Text Box 139">
            <a:extLst>
              <a:ext uri="{FF2B5EF4-FFF2-40B4-BE49-F238E27FC236}">
                <a16:creationId xmlns:a16="http://schemas.microsoft.com/office/drawing/2014/main" id="{59E2B22A-25D8-4EA1-9F6F-21FE777A15E1}"/>
              </a:ext>
            </a:extLst>
          </p:cNvPr>
          <p:cNvSpPr txBox="1">
            <a:spLocks noChangeArrowheads="1"/>
          </p:cNvSpPr>
          <p:nvPr/>
        </p:nvSpPr>
        <p:spPr bwMode="auto">
          <a:xfrm>
            <a:off x="3208338" y="49958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10.3</a:t>
            </a:r>
            <a:r>
              <a:rPr lang="zh-CN" altLang="en-US" sz="1600" b="1"/>
              <a:t>、线程互斥与同步</a:t>
            </a:r>
          </a:p>
        </p:txBody>
      </p:sp>
      <p:sp>
        <p:nvSpPr>
          <p:cNvPr id="100363" name="Rectangle 123">
            <a:extLst>
              <a:ext uri="{FF2B5EF4-FFF2-40B4-BE49-F238E27FC236}">
                <a16:creationId xmlns:a16="http://schemas.microsoft.com/office/drawing/2014/main" id="{49253C2E-0061-429D-B6C6-3917F81C3AD0}"/>
              </a:ext>
            </a:extLst>
          </p:cNvPr>
          <p:cNvSpPr>
            <a:spLocks noChangeArrowheads="1"/>
          </p:cNvSpPr>
          <p:nvPr/>
        </p:nvSpPr>
        <p:spPr bwMode="auto">
          <a:xfrm>
            <a:off x="2679700" y="1027113"/>
            <a:ext cx="76200" cy="510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64" name="Rectangle 116">
            <a:extLst>
              <a:ext uri="{FF2B5EF4-FFF2-40B4-BE49-F238E27FC236}">
                <a16:creationId xmlns:a16="http://schemas.microsoft.com/office/drawing/2014/main" id="{985577F6-08D3-4BD7-86F6-53EFB6C5E83D}"/>
              </a:ext>
            </a:extLst>
          </p:cNvPr>
          <p:cNvSpPr>
            <a:spLocks noChangeArrowheads="1"/>
          </p:cNvSpPr>
          <p:nvPr/>
        </p:nvSpPr>
        <p:spPr bwMode="auto">
          <a:xfrm>
            <a:off x="2763838" y="57054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65" name="Text Box 129">
            <a:extLst>
              <a:ext uri="{FF2B5EF4-FFF2-40B4-BE49-F238E27FC236}">
                <a16:creationId xmlns:a16="http://schemas.microsoft.com/office/drawing/2014/main" id="{42E058B1-70AA-4BA9-978F-6D9D3ADEA0FD}"/>
              </a:ext>
            </a:extLst>
          </p:cNvPr>
          <p:cNvSpPr txBox="1">
            <a:spLocks noChangeArrowheads="1"/>
          </p:cNvSpPr>
          <p:nvPr/>
        </p:nvSpPr>
        <p:spPr bwMode="auto">
          <a:xfrm>
            <a:off x="3221038" y="55530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10.4</a:t>
            </a:r>
            <a:r>
              <a:rPr lang="zh-CN" altLang="en-US" sz="1600" b="1"/>
              <a:t>、后台线程</a:t>
            </a:r>
          </a:p>
          <a:p>
            <a:pPr algn="just">
              <a:spcBef>
                <a:spcPct val="0"/>
              </a:spcBef>
            </a:pPr>
            <a:endParaRPr lang="zh-CN" altLang="en-US" sz="1600" b="1"/>
          </a:p>
        </p:txBody>
      </p:sp>
      <p:sp>
        <p:nvSpPr>
          <p:cNvPr id="100366" name="Rectangle 121">
            <a:extLst>
              <a:ext uri="{FF2B5EF4-FFF2-40B4-BE49-F238E27FC236}">
                <a16:creationId xmlns:a16="http://schemas.microsoft.com/office/drawing/2014/main" id="{7D72525E-5DA9-48C1-BEC9-C591C114E2A2}"/>
              </a:ext>
            </a:extLst>
          </p:cNvPr>
          <p:cNvSpPr>
            <a:spLocks noChangeArrowheads="1"/>
          </p:cNvSpPr>
          <p:nvPr/>
        </p:nvSpPr>
        <p:spPr bwMode="auto">
          <a:xfrm rot="5400000">
            <a:off x="3048794" y="2028031"/>
            <a:ext cx="974725" cy="42863"/>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67" name="Rectangle 138">
            <a:extLst>
              <a:ext uri="{FF2B5EF4-FFF2-40B4-BE49-F238E27FC236}">
                <a16:creationId xmlns:a16="http://schemas.microsoft.com/office/drawing/2014/main" id="{2744EF54-F791-4C33-B5A3-94C096E4C9CB}"/>
              </a:ext>
            </a:extLst>
          </p:cNvPr>
          <p:cNvSpPr>
            <a:spLocks noChangeArrowheads="1"/>
          </p:cNvSpPr>
          <p:nvPr/>
        </p:nvSpPr>
        <p:spPr bwMode="auto">
          <a:xfrm>
            <a:off x="3567113" y="1814513"/>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68" name="Text Box 139">
            <a:extLst>
              <a:ext uri="{FF2B5EF4-FFF2-40B4-BE49-F238E27FC236}">
                <a16:creationId xmlns:a16="http://schemas.microsoft.com/office/drawing/2014/main" id="{1FF28138-0D9D-4559-AB21-172421470A10}"/>
              </a:ext>
            </a:extLst>
          </p:cNvPr>
          <p:cNvSpPr txBox="1">
            <a:spLocks noChangeArrowheads="1"/>
          </p:cNvSpPr>
          <p:nvPr/>
        </p:nvSpPr>
        <p:spPr bwMode="auto">
          <a:xfrm>
            <a:off x="4024313" y="166211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10.1.1</a:t>
            </a:r>
            <a:r>
              <a:rPr lang="zh-CN" altLang="en-US" sz="1600" b="1"/>
              <a:t>、进程与线程</a:t>
            </a:r>
            <a:endParaRPr lang="en-US" altLang="zh-CN" sz="1600" b="1"/>
          </a:p>
        </p:txBody>
      </p:sp>
      <p:sp>
        <p:nvSpPr>
          <p:cNvPr id="100369" name="Rectangle 116">
            <a:extLst>
              <a:ext uri="{FF2B5EF4-FFF2-40B4-BE49-F238E27FC236}">
                <a16:creationId xmlns:a16="http://schemas.microsoft.com/office/drawing/2014/main" id="{5B076EA5-8233-4CC3-9736-AF8EA27A0F5E}"/>
              </a:ext>
            </a:extLst>
          </p:cNvPr>
          <p:cNvSpPr>
            <a:spLocks noChangeArrowheads="1"/>
          </p:cNvSpPr>
          <p:nvPr/>
        </p:nvSpPr>
        <p:spPr bwMode="auto">
          <a:xfrm>
            <a:off x="3579813" y="237172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70" name="Text Box 129">
            <a:extLst>
              <a:ext uri="{FF2B5EF4-FFF2-40B4-BE49-F238E27FC236}">
                <a16:creationId xmlns:a16="http://schemas.microsoft.com/office/drawing/2014/main" id="{07BC88F8-0FCD-4079-ACA7-0C95292BAA43}"/>
              </a:ext>
            </a:extLst>
          </p:cNvPr>
          <p:cNvSpPr txBox="1">
            <a:spLocks noChangeArrowheads="1"/>
          </p:cNvSpPr>
          <p:nvPr/>
        </p:nvSpPr>
        <p:spPr bwMode="auto">
          <a:xfrm>
            <a:off x="4037013" y="221932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10.1.2</a:t>
            </a:r>
            <a:r>
              <a:rPr lang="zh-CN" altLang="en-US" sz="1600" b="1"/>
              <a:t>、线程生命周期</a:t>
            </a:r>
          </a:p>
          <a:p>
            <a:pPr algn="just">
              <a:spcBef>
                <a:spcPct val="0"/>
              </a:spcBef>
            </a:pPr>
            <a:endParaRPr lang="zh-CN" altLang="en-US" sz="1600" b="1"/>
          </a:p>
        </p:txBody>
      </p:sp>
      <p:sp>
        <p:nvSpPr>
          <p:cNvPr id="100371" name="Rectangle 121">
            <a:extLst>
              <a:ext uri="{FF2B5EF4-FFF2-40B4-BE49-F238E27FC236}">
                <a16:creationId xmlns:a16="http://schemas.microsoft.com/office/drawing/2014/main" id="{AA62D46A-4F4F-4C15-9ADF-4E068C29599E}"/>
              </a:ext>
            </a:extLst>
          </p:cNvPr>
          <p:cNvSpPr>
            <a:spLocks noChangeArrowheads="1"/>
          </p:cNvSpPr>
          <p:nvPr/>
        </p:nvSpPr>
        <p:spPr bwMode="auto">
          <a:xfrm rot="5400000">
            <a:off x="2735263" y="3868738"/>
            <a:ext cx="1624012" cy="42862"/>
          </a:xfrm>
          <a:prstGeom prst="rect">
            <a:avLst/>
          </a:prstGeom>
          <a:solidFill>
            <a:srgbClr val="FFCC99"/>
          </a:solidFill>
          <a:ln w="9525">
            <a:solidFill>
              <a:srgbClr val="CC6600"/>
            </a:solidFill>
            <a:miter lim="800000"/>
            <a:headEnd/>
            <a:tailEnd/>
          </a:ln>
        </p:spPr>
        <p:txBody>
          <a:bodyPr rot="10800000" vert="eaVert"/>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72" name="Rectangle 138">
            <a:extLst>
              <a:ext uri="{FF2B5EF4-FFF2-40B4-BE49-F238E27FC236}">
                <a16:creationId xmlns:a16="http://schemas.microsoft.com/office/drawing/2014/main" id="{DCBAE795-8D80-43D7-90B2-CEF897CCD09F}"/>
              </a:ext>
            </a:extLst>
          </p:cNvPr>
          <p:cNvSpPr>
            <a:spLocks noChangeArrowheads="1"/>
          </p:cNvSpPr>
          <p:nvPr/>
        </p:nvSpPr>
        <p:spPr bwMode="auto">
          <a:xfrm>
            <a:off x="3578225" y="33305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73" name="Text Box 139">
            <a:extLst>
              <a:ext uri="{FF2B5EF4-FFF2-40B4-BE49-F238E27FC236}">
                <a16:creationId xmlns:a16="http://schemas.microsoft.com/office/drawing/2014/main" id="{352EC353-0525-4071-B52A-E6E0B5C57D21}"/>
              </a:ext>
            </a:extLst>
          </p:cNvPr>
          <p:cNvSpPr txBox="1">
            <a:spLocks noChangeArrowheads="1"/>
          </p:cNvSpPr>
          <p:nvPr/>
        </p:nvSpPr>
        <p:spPr bwMode="auto">
          <a:xfrm>
            <a:off x="4035425" y="3178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10.2.1</a:t>
            </a:r>
            <a:r>
              <a:rPr lang="zh-CN" altLang="en-US" sz="1600" b="1"/>
              <a:t>、继承</a:t>
            </a:r>
            <a:r>
              <a:rPr lang="en-US" altLang="zh-CN" sz="1600" b="1"/>
              <a:t>Thread</a:t>
            </a:r>
            <a:r>
              <a:rPr lang="zh-CN" altLang="en-US" sz="1600" b="1"/>
              <a:t>类</a:t>
            </a:r>
          </a:p>
        </p:txBody>
      </p:sp>
      <p:sp>
        <p:nvSpPr>
          <p:cNvPr id="100374" name="Rectangle 116">
            <a:extLst>
              <a:ext uri="{FF2B5EF4-FFF2-40B4-BE49-F238E27FC236}">
                <a16:creationId xmlns:a16="http://schemas.microsoft.com/office/drawing/2014/main" id="{112140E9-B945-4817-8FED-2433ACFEA778}"/>
              </a:ext>
            </a:extLst>
          </p:cNvPr>
          <p:cNvSpPr>
            <a:spLocks noChangeArrowheads="1"/>
          </p:cNvSpPr>
          <p:nvPr/>
        </p:nvSpPr>
        <p:spPr bwMode="auto">
          <a:xfrm>
            <a:off x="3590925" y="3836988"/>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75" name="Text Box 129">
            <a:extLst>
              <a:ext uri="{FF2B5EF4-FFF2-40B4-BE49-F238E27FC236}">
                <a16:creationId xmlns:a16="http://schemas.microsoft.com/office/drawing/2014/main" id="{C86B1FE4-B5FA-4037-9F93-723B1DF5AFF8}"/>
              </a:ext>
            </a:extLst>
          </p:cNvPr>
          <p:cNvSpPr txBox="1">
            <a:spLocks noChangeArrowheads="1"/>
          </p:cNvSpPr>
          <p:nvPr/>
        </p:nvSpPr>
        <p:spPr bwMode="auto">
          <a:xfrm>
            <a:off x="4048125" y="3684588"/>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10.2.2</a:t>
            </a:r>
            <a:r>
              <a:rPr lang="zh-CN" altLang="en-US" sz="1600" b="1"/>
              <a:t>、实现</a:t>
            </a:r>
            <a:r>
              <a:rPr lang="en-US" altLang="zh-CN" sz="1600" b="1"/>
              <a:t>Runable</a:t>
            </a:r>
            <a:r>
              <a:rPr lang="zh-CN" altLang="en-US" sz="1600" b="1"/>
              <a:t>接口</a:t>
            </a:r>
          </a:p>
          <a:p>
            <a:pPr algn="just">
              <a:spcBef>
                <a:spcPct val="0"/>
              </a:spcBef>
            </a:pPr>
            <a:endParaRPr lang="zh-CN" altLang="en-US" sz="1600" b="1"/>
          </a:p>
        </p:txBody>
      </p:sp>
      <p:sp>
        <p:nvSpPr>
          <p:cNvPr id="100376" name="Rectangle 116">
            <a:extLst>
              <a:ext uri="{FF2B5EF4-FFF2-40B4-BE49-F238E27FC236}">
                <a16:creationId xmlns:a16="http://schemas.microsoft.com/office/drawing/2014/main" id="{886EFC05-F6A3-4D21-915E-5F5EE8C5BF8C}"/>
              </a:ext>
            </a:extLst>
          </p:cNvPr>
          <p:cNvSpPr>
            <a:spLocks noChangeArrowheads="1"/>
          </p:cNvSpPr>
          <p:nvPr/>
        </p:nvSpPr>
        <p:spPr bwMode="auto">
          <a:xfrm>
            <a:off x="3579813" y="4333875"/>
            <a:ext cx="469900" cy="50800"/>
          </a:xfrm>
          <a:prstGeom prst="rect">
            <a:avLst/>
          </a:prstGeom>
          <a:solidFill>
            <a:srgbClr val="FFCC99"/>
          </a:solidFill>
          <a:ln w="9525">
            <a:solidFill>
              <a:srgbClr val="CC6600"/>
            </a:solidFill>
            <a:miter lim="800000"/>
            <a:headEnd/>
            <a:tailEnd/>
          </a:ln>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eaLnBrk="1" hangingPunct="1">
              <a:spcBef>
                <a:spcPct val="0"/>
              </a:spcBef>
            </a:pPr>
            <a:endParaRPr lang="zh-CN" altLang="en-US"/>
          </a:p>
        </p:txBody>
      </p:sp>
      <p:sp>
        <p:nvSpPr>
          <p:cNvPr id="100377" name="Text Box 129">
            <a:extLst>
              <a:ext uri="{FF2B5EF4-FFF2-40B4-BE49-F238E27FC236}">
                <a16:creationId xmlns:a16="http://schemas.microsoft.com/office/drawing/2014/main" id="{11C73CCF-DCE6-46DF-BEB1-C5EF23771195}"/>
              </a:ext>
            </a:extLst>
          </p:cNvPr>
          <p:cNvSpPr txBox="1">
            <a:spLocks noChangeArrowheads="1"/>
          </p:cNvSpPr>
          <p:nvPr/>
        </p:nvSpPr>
        <p:spPr bwMode="auto">
          <a:xfrm>
            <a:off x="4037013" y="41814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Wingdings" panose="05000000000000000000" pitchFamily="2" charset="2"/>
              <a:buChar char="v"/>
              <a:defRPr kumimoji="1" sz="2400">
                <a:solidFill>
                  <a:schemeClr val="tx1"/>
                </a:solidFill>
                <a:latin typeface="Times New Roman" panose="02020603050405020304" pitchFamily="18" charset="0"/>
                <a:ea typeface="楷体_GB2312"/>
                <a:cs typeface="楷体_GB2312"/>
              </a:defRPr>
            </a:lvl2pPr>
            <a:lvl3pPr marL="1143000" indent="-228600">
              <a:spcBef>
                <a:spcPct val="20000"/>
              </a:spcBef>
              <a:buFont typeface="Symbol" panose="05050102010706020507" pitchFamily="18" charset="2"/>
              <a:buChar char="-"/>
              <a:defRPr kumimoji="1" sz="2000">
                <a:solidFill>
                  <a:schemeClr val="tx1"/>
                </a:solidFill>
                <a:latin typeface="Times New Roman" panose="02020603050405020304" pitchFamily="18" charset="0"/>
                <a:ea typeface="楷体_GB2312"/>
                <a:cs typeface="楷体_GB2312"/>
              </a:defRPr>
            </a:lvl3pPr>
            <a:lvl4pPr marL="16002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4pPr>
            <a:lvl5pPr marL="20574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楷体_GB2312"/>
              </a:defRPr>
            </a:lvl5pPr>
            <a:lvl6pPr marL="25146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6pPr>
            <a:lvl7pPr marL="29718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7pPr>
            <a:lvl8pPr marL="34290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8pPr>
            <a:lvl9pPr marL="3886200" indent="-228600" eaLnBrk="0" fontAlgn="base" hangingPunct="0">
              <a:spcBef>
                <a:spcPct val="20000"/>
              </a:spcBef>
              <a:spcAft>
                <a:spcPct val="0"/>
              </a:spcAft>
              <a:buChar char="»"/>
              <a:defRPr kumimoji="1" sz="2400">
                <a:solidFill>
                  <a:schemeClr val="tx1"/>
                </a:solidFill>
                <a:latin typeface="Times New Roman" panose="02020603050405020304" pitchFamily="18" charset="0"/>
                <a:ea typeface="宋体" panose="02010600030101010101" pitchFamily="2" charset="-122"/>
                <a:cs typeface="楷体_GB2312"/>
              </a:defRPr>
            </a:lvl9pPr>
          </a:lstStyle>
          <a:p>
            <a:pPr algn="just">
              <a:spcBef>
                <a:spcPct val="0"/>
              </a:spcBef>
            </a:pPr>
            <a:r>
              <a:rPr lang="en-US" altLang="zh-CN" sz="1600" b="1"/>
              <a:t>10.2.3</a:t>
            </a:r>
            <a:r>
              <a:rPr lang="zh-CN" altLang="en-US" sz="1600" b="1"/>
              <a:t>、线程基本控制方法</a:t>
            </a:r>
          </a:p>
          <a:p>
            <a:pPr algn="just">
              <a:spcBef>
                <a:spcPct val="0"/>
              </a:spcBef>
            </a:pPr>
            <a:endParaRPr lang="zh-CN" altLang="en-US" sz="1600" b="1"/>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800000"/>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37921</TotalTime>
  <Words>9241</Words>
  <Application>Microsoft Office PowerPoint</Application>
  <PresentationFormat>全屏显示(4:3)</PresentationFormat>
  <Paragraphs>1052</Paragraphs>
  <Slides>92</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7" baseType="lpstr">
      <vt:lpstr>Times New Roman</vt:lpstr>
      <vt:lpstr>宋体</vt:lpstr>
      <vt:lpstr>Arial</vt:lpstr>
      <vt:lpstr>黑体</vt:lpstr>
      <vt:lpstr>楷体_GB2312</vt:lpstr>
      <vt:lpstr>Wingdings</vt:lpstr>
      <vt:lpstr>Symbol</vt:lpstr>
      <vt:lpstr>Zurich UBlkEx BT</vt:lpstr>
      <vt:lpstr>AvantGarde Bk BT</vt:lpstr>
      <vt:lpstr>Consolas</vt:lpstr>
      <vt:lpstr>Monotype Sorts</vt:lpstr>
      <vt:lpstr>Courier New</vt:lpstr>
      <vt:lpstr>PMingLiU</vt:lpstr>
      <vt:lpstr>默认设计模板</vt:lpstr>
      <vt:lpstr>Image</vt:lpstr>
      <vt:lpstr>PowerPoint 演示文稿</vt:lpstr>
      <vt:lpstr>前言</vt:lpstr>
      <vt:lpstr>小节安排</vt:lpstr>
      <vt:lpstr>10.1、线程简介 </vt:lpstr>
      <vt:lpstr>办理银行业务：比如个人业务，VIP业务，对公业务 </vt:lpstr>
      <vt:lpstr>10.1、线程简介</vt:lpstr>
      <vt:lpstr>10.1、线程简介</vt:lpstr>
      <vt:lpstr>10.1、线程简介</vt:lpstr>
      <vt:lpstr>10.1、线程简介</vt:lpstr>
      <vt:lpstr>10.1、线程简介</vt:lpstr>
      <vt:lpstr>10.1、线程简介</vt:lpstr>
      <vt:lpstr>10.1、线程简介 </vt:lpstr>
      <vt:lpstr>小节安排</vt:lpstr>
      <vt:lpstr>10.2、编写线程程序 </vt:lpstr>
      <vt:lpstr>10.2、编写线程程序 </vt:lpstr>
      <vt:lpstr>10.2、编写线程程序 </vt:lpstr>
      <vt:lpstr>10.2、编写线程程序 </vt:lpstr>
      <vt:lpstr>10.2、编写线程程序 </vt:lpstr>
      <vt:lpstr>10.2、编写线程程序 </vt:lpstr>
      <vt:lpstr>10.2、编写线程程序 </vt:lpstr>
      <vt:lpstr>10.2、编写线程程序</vt:lpstr>
      <vt:lpstr>匿名内部类创建多线程</vt:lpstr>
      <vt:lpstr>PowerPoint 演示文稿</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10.2、编写线程程序</vt:lpstr>
      <vt:lpstr>每隔一秒钟打印一个数字到屏幕</vt:lpstr>
      <vt:lpstr>3. 线程优先级控制：setPriority()和getPriority()</vt:lpstr>
      <vt:lpstr>setPriority()</vt:lpstr>
      <vt:lpstr>setPriority()</vt:lpstr>
      <vt:lpstr>多线程的执行顺序</vt:lpstr>
      <vt:lpstr>多个线程运行时执行顺序是交叉的</vt:lpstr>
      <vt:lpstr>PowerPoint 演示文稿</vt:lpstr>
      <vt:lpstr>10.2、编写线程程序</vt:lpstr>
      <vt:lpstr>10.2、编写线程程序</vt:lpstr>
      <vt:lpstr>10.2、编写线程程序</vt:lpstr>
      <vt:lpstr>10.2、编写线程程序</vt:lpstr>
      <vt:lpstr>10.2、编写线程程序</vt:lpstr>
      <vt:lpstr>10.2、编写线程程序</vt:lpstr>
      <vt:lpstr>10.2、编写线程程序</vt:lpstr>
      <vt:lpstr>PowerPoint 演示文稿</vt:lpstr>
      <vt:lpstr>PowerPoint 演示文稿</vt:lpstr>
      <vt:lpstr>PowerPoint 演示文稿</vt:lpstr>
      <vt:lpstr>4、程序填空</vt:lpstr>
      <vt:lpstr>PowerPoint 演示文稿</vt:lpstr>
      <vt:lpstr>小节安排</vt:lpstr>
      <vt:lpstr>10.3、线程互斥与同步 </vt:lpstr>
      <vt:lpstr>多线程的同步处理</vt:lpstr>
      <vt:lpstr>10.3、线程互斥与同步 </vt:lpstr>
      <vt:lpstr>10.3、线程互斥与同步 </vt:lpstr>
      <vt:lpstr>10.3、线程互斥与同步 </vt:lpstr>
      <vt:lpstr>对象锁的概念</vt:lpstr>
      <vt:lpstr>多线程同步的基本原理</vt:lpstr>
      <vt:lpstr>线程死锁的防治</vt:lpstr>
      <vt:lpstr>方法wait/notify/notifyAll</vt:lpstr>
      <vt:lpstr>10.3、线程互斥与同步 </vt:lpstr>
      <vt:lpstr>10.3、线程互斥与同步 </vt:lpstr>
      <vt:lpstr>10.3、线程互斥与同步 </vt:lpstr>
      <vt:lpstr>10.3、线程互斥与同步 </vt:lpstr>
      <vt:lpstr>10.3、线程互斥与同步 </vt:lpstr>
      <vt:lpstr>10.3、线程互斥与同步 </vt:lpstr>
      <vt:lpstr>生产者和消费者问题</vt:lpstr>
      <vt:lpstr>生产者程序</vt:lpstr>
      <vt:lpstr>消费者程序</vt:lpstr>
      <vt:lpstr>共享资源对象</vt:lpstr>
      <vt:lpstr>测试的主程序</vt:lpstr>
      <vt:lpstr>运行结果</vt:lpstr>
      <vt:lpstr>结果分析</vt:lpstr>
      <vt:lpstr>解决方法——共享资源对象实现同步化</vt:lpstr>
      <vt:lpstr>解决方法——共享资源对象实现同步化(续)</vt:lpstr>
      <vt:lpstr>运行结果</vt:lpstr>
      <vt:lpstr>修改后的版本</vt:lpstr>
      <vt:lpstr>PowerPoint 演示文稿</vt:lpstr>
      <vt:lpstr>PowerPoint 演示文稿</vt:lpstr>
      <vt:lpstr>PowerPoint 演示文稿</vt:lpstr>
      <vt:lpstr>PowerPoint 演示文稿</vt:lpstr>
      <vt:lpstr>PowerPoint 演示文稿</vt:lpstr>
      <vt:lpstr>修改后的程序分析1</vt:lpstr>
      <vt:lpstr>PowerPoint 演示文稿</vt:lpstr>
      <vt:lpstr>修改后的程序分析2</vt:lpstr>
      <vt:lpstr>多线程问题</vt:lpstr>
      <vt:lpstr>小节安排</vt:lpstr>
      <vt:lpstr> 10.4 后台线程(Daemon)</vt:lpstr>
      <vt:lpstr> 10.4 后台线程(Daemon)</vt:lpstr>
      <vt:lpstr>本章小结</vt:lpstr>
    </vt:vector>
  </TitlesOfParts>
  <Company>Sinohelp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Luna Wang</dc:creator>
  <cp:lastModifiedBy>XU</cp:lastModifiedBy>
  <cp:revision>874</cp:revision>
  <dcterms:created xsi:type="dcterms:W3CDTF">2001-04-27T09:18:18Z</dcterms:created>
  <dcterms:modified xsi:type="dcterms:W3CDTF">2024-01-02T08:59:04Z</dcterms:modified>
</cp:coreProperties>
</file>