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0"/>
  </p:notesMasterIdLst>
  <p:sldIdLst>
    <p:sldId id="366" r:id="rId2"/>
    <p:sldId id="351" r:id="rId3"/>
    <p:sldId id="326" r:id="rId4"/>
    <p:sldId id="352" r:id="rId5"/>
    <p:sldId id="353" r:id="rId6"/>
    <p:sldId id="354" r:id="rId7"/>
    <p:sldId id="356" r:id="rId8"/>
    <p:sldId id="355" r:id="rId9"/>
    <p:sldId id="357" r:id="rId10"/>
    <p:sldId id="371" r:id="rId11"/>
    <p:sldId id="358" r:id="rId12"/>
    <p:sldId id="372" r:id="rId13"/>
    <p:sldId id="359" r:id="rId14"/>
    <p:sldId id="360" r:id="rId15"/>
    <p:sldId id="361" r:id="rId16"/>
    <p:sldId id="301" r:id="rId17"/>
    <p:sldId id="262" r:id="rId18"/>
    <p:sldId id="263" r:id="rId19"/>
    <p:sldId id="363" r:id="rId20"/>
    <p:sldId id="364" r:id="rId21"/>
    <p:sldId id="298" r:id="rId22"/>
    <p:sldId id="266" r:id="rId23"/>
    <p:sldId id="365" r:id="rId24"/>
    <p:sldId id="337" r:id="rId25"/>
    <p:sldId id="338" r:id="rId26"/>
    <p:sldId id="339" r:id="rId27"/>
    <p:sldId id="340" r:id="rId28"/>
    <p:sldId id="341" r:id="rId29"/>
    <p:sldId id="342" r:id="rId30"/>
    <p:sldId id="343" r:id="rId31"/>
    <p:sldId id="344" r:id="rId32"/>
    <p:sldId id="345" r:id="rId33"/>
    <p:sldId id="346" r:id="rId34"/>
    <p:sldId id="347" r:id="rId35"/>
    <p:sldId id="348" r:id="rId36"/>
    <p:sldId id="349" r:id="rId37"/>
    <p:sldId id="350" r:id="rId38"/>
    <p:sldId id="336" r:id="rId3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6699FF"/>
    <a:srgbClr val="FF3300"/>
    <a:srgbClr val="0099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86" y="226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fld id="{C3A3333E-D0E2-4290-BFBA-71F563978B7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1330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CB22CE65-E935-4CDF-9714-9397BCA3AA53}" type="slidenum">
              <a:rPr lang="en-US" altLang="zh-CN" sz="1200">
                <a:latin typeface="Times New Roman" pitchFamily="18" charset="0"/>
              </a:rPr>
              <a:pPr/>
              <a:t>1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D9130320-6FB5-4C12-8524-9207A414A2E7}" type="slidenum">
              <a:rPr lang="en-US" altLang="zh-CN" sz="1200">
                <a:latin typeface="Times New Roman" pitchFamily="18" charset="0"/>
              </a:rPr>
              <a:pPr/>
              <a:t>11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5CFF61AA-7BCE-491D-85A0-D547AB9E8241}" type="slidenum">
              <a:rPr lang="en-US" altLang="zh-CN" sz="1200">
                <a:latin typeface="Times New Roman" pitchFamily="18" charset="0"/>
              </a:rPr>
              <a:pPr/>
              <a:t>13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578D73A2-8B27-451D-8932-6014F3B8DEB6}" type="slidenum">
              <a:rPr lang="en-US" altLang="zh-CN" sz="1200">
                <a:latin typeface="Times New Roman" pitchFamily="18" charset="0"/>
              </a:rPr>
              <a:pPr/>
              <a:t>14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A46F6B5A-380D-4753-AF78-9BB2494BA306}" type="slidenum">
              <a:rPr lang="en-US" altLang="zh-CN" sz="1200">
                <a:latin typeface="Times New Roman" pitchFamily="18" charset="0"/>
              </a:rPr>
              <a:pPr/>
              <a:t>15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93CF3DCC-5856-464A-B30D-3C2520AD1A0D}" type="slidenum">
              <a:rPr lang="en-US" altLang="zh-CN" sz="1200">
                <a:latin typeface="Times New Roman" pitchFamily="18" charset="0"/>
              </a:rPr>
              <a:pPr/>
              <a:t>16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0165DDCC-F5B8-4322-B291-66836FFE04D8}" type="slidenum">
              <a:rPr lang="en-US" altLang="zh-CN" sz="1200">
                <a:latin typeface="Times New Roman" pitchFamily="18" charset="0"/>
              </a:rPr>
              <a:pPr/>
              <a:t>17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D0768CA2-6A50-4ABD-B6A6-3C2B5A2C3FEE}" type="slidenum">
              <a:rPr lang="en-US" altLang="zh-CN" sz="1200">
                <a:latin typeface="Times New Roman" pitchFamily="18" charset="0"/>
              </a:rPr>
              <a:pPr/>
              <a:t>18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C9A97538-6549-4A38-BC7F-48DA5D39F00F}" type="slidenum">
              <a:rPr lang="en-US" altLang="zh-CN" sz="1200">
                <a:latin typeface="Times New Roman" pitchFamily="18" charset="0"/>
              </a:rPr>
              <a:pPr/>
              <a:t>19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0C0158B6-FF99-417F-BC46-51E0FC9D1B90}" type="slidenum">
              <a:rPr lang="en-US" altLang="zh-CN" sz="1200">
                <a:latin typeface="Times New Roman" pitchFamily="18" charset="0"/>
              </a:rPr>
              <a:pPr/>
              <a:t>20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475A5018-B2F0-42ED-B1FA-AC8D12EFA38E}" type="slidenum">
              <a:rPr lang="en-US" altLang="zh-CN" sz="1200">
                <a:latin typeface="Times New Roman" pitchFamily="18" charset="0"/>
              </a:rPr>
              <a:pPr/>
              <a:t>21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03DABBCD-5F97-477F-8D68-FB0328FCCC21}" type="slidenum">
              <a:rPr lang="en-US" altLang="zh-CN" sz="1200">
                <a:latin typeface="Times New Roman" pitchFamily="18" charset="0"/>
              </a:rPr>
              <a:pPr/>
              <a:t>2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885C4667-6E4D-4EA8-8526-6FF879154691}" type="slidenum">
              <a:rPr lang="en-US" altLang="zh-CN" sz="1200">
                <a:latin typeface="Times New Roman" pitchFamily="18" charset="0"/>
              </a:rPr>
              <a:pPr/>
              <a:t>22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E5A15A7E-2701-40AD-B4F6-400CB3DC2F3D}" type="slidenum">
              <a:rPr lang="en-US" altLang="zh-CN" sz="1200">
                <a:latin typeface="Times New Roman" pitchFamily="18" charset="0"/>
              </a:rPr>
              <a:pPr/>
              <a:t>23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EC401648-92FE-49ED-BDFC-94EECFD748C1}" type="slidenum">
              <a:rPr lang="en-US" altLang="zh-CN" sz="1200">
                <a:latin typeface="Times New Roman" pitchFamily="18" charset="0"/>
              </a:rPr>
              <a:pPr/>
              <a:t>24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2E1FF9C0-F04D-4C9C-AB10-31CE50D3D08C}" type="slidenum">
              <a:rPr lang="en-US" altLang="zh-CN" sz="1200">
                <a:latin typeface="Times New Roman" pitchFamily="18" charset="0"/>
              </a:rPr>
              <a:pPr/>
              <a:t>25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61261FE5-2387-4FEC-9492-F48E851D2870}" type="slidenum">
              <a:rPr lang="en-US" altLang="zh-CN" sz="1200">
                <a:latin typeface="Times New Roman" pitchFamily="18" charset="0"/>
              </a:rPr>
              <a:pPr/>
              <a:t>26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0876A1E1-B40A-41CA-BBB8-DBD598627ED7}" type="slidenum">
              <a:rPr lang="en-US" altLang="zh-CN" sz="1200">
                <a:latin typeface="Times New Roman" pitchFamily="18" charset="0"/>
              </a:rPr>
              <a:pPr/>
              <a:t>27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DDD9BED1-15C1-41B0-AB98-44585581E546}" type="slidenum">
              <a:rPr lang="en-US" altLang="zh-CN" sz="1200">
                <a:latin typeface="Times New Roman" pitchFamily="18" charset="0"/>
              </a:rPr>
              <a:pPr/>
              <a:t>28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7EAFB252-1644-41FC-A109-9E9E169FB4D8}" type="slidenum">
              <a:rPr lang="en-US" altLang="zh-CN" sz="1200">
                <a:latin typeface="Times New Roman" pitchFamily="18" charset="0"/>
              </a:rPr>
              <a:pPr/>
              <a:t>29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73E92754-A33A-4A84-A8C0-1FE0CC68A407}" type="slidenum">
              <a:rPr lang="en-US" altLang="zh-CN" sz="1200">
                <a:latin typeface="Times New Roman" pitchFamily="18" charset="0"/>
              </a:rPr>
              <a:pPr/>
              <a:t>30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CD5B94D2-3D69-4FDB-AAF5-CE1F6C3EA457}" type="slidenum">
              <a:rPr lang="en-US" altLang="zh-CN" sz="1200">
                <a:latin typeface="Times New Roman" pitchFamily="18" charset="0"/>
              </a:rPr>
              <a:pPr/>
              <a:t>31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239E46B6-FA0B-4074-B087-00F317F5FA86}" type="slidenum">
              <a:rPr lang="en-US" altLang="zh-CN" sz="1200">
                <a:latin typeface="Times New Roman" pitchFamily="18" charset="0"/>
              </a:rPr>
              <a:pPr/>
              <a:t>3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EAAC5BC7-0620-494F-A45B-A4BD11A0773A}" type="slidenum">
              <a:rPr lang="en-US" altLang="zh-CN" sz="1200">
                <a:latin typeface="Times New Roman" pitchFamily="18" charset="0"/>
              </a:rPr>
              <a:pPr/>
              <a:t>32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655DF6A9-DCF4-412E-8A69-62C702BF98DE}" type="slidenum">
              <a:rPr lang="en-US" altLang="zh-CN" sz="1200">
                <a:latin typeface="Times New Roman" pitchFamily="18" charset="0"/>
              </a:rPr>
              <a:pPr/>
              <a:t>33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26F0CAF5-4A57-4257-9A14-9A170AF974F1}" type="slidenum">
              <a:rPr lang="en-US" altLang="zh-CN" sz="1200">
                <a:latin typeface="Times New Roman" pitchFamily="18" charset="0"/>
              </a:rPr>
              <a:pPr/>
              <a:t>34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DD97228D-FD43-4082-93EC-B79894B80F93}" type="slidenum">
              <a:rPr lang="en-US" altLang="zh-CN" sz="1200">
                <a:latin typeface="Times New Roman" pitchFamily="18" charset="0"/>
              </a:rPr>
              <a:pPr/>
              <a:t>35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FB88AF5D-2081-4E61-8D3D-86305994A876}" type="slidenum">
              <a:rPr lang="en-US" altLang="zh-CN" sz="1200">
                <a:latin typeface="Times New Roman" pitchFamily="18" charset="0"/>
              </a:rPr>
              <a:pPr/>
              <a:t>36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5D69174B-12AA-414A-9782-4C8D42167857}" type="slidenum">
              <a:rPr lang="en-US" altLang="zh-CN" sz="1200">
                <a:latin typeface="Times New Roman" pitchFamily="18" charset="0"/>
              </a:rPr>
              <a:pPr/>
              <a:t>37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9466E711-56D4-4123-A750-7AE78453A50D}" type="slidenum">
              <a:rPr lang="en-US" altLang="zh-CN" sz="1200">
                <a:latin typeface="Times New Roman" pitchFamily="18" charset="0"/>
              </a:rPr>
              <a:pPr/>
              <a:t>38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B0E1B2F1-CAA2-44C4-B59B-A9E091196774}" type="slidenum">
              <a:rPr lang="en-US" altLang="zh-CN" sz="1200">
                <a:latin typeface="Times New Roman" pitchFamily="18" charset="0"/>
              </a:rPr>
              <a:pPr/>
              <a:t>4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ADB710F3-7F80-440F-81F1-AFD6753B4A38}" type="slidenum">
              <a:rPr lang="en-US" altLang="zh-CN" sz="1200">
                <a:latin typeface="Times New Roman" pitchFamily="18" charset="0"/>
              </a:rPr>
              <a:pPr/>
              <a:t>5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5C33FFE2-A570-486F-9567-8A5791CEBBB9}" type="slidenum">
              <a:rPr lang="en-US" altLang="zh-CN" sz="1200">
                <a:latin typeface="Times New Roman" pitchFamily="18" charset="0"/>
              </a:rPr>
              <a:pPr/>
              <a:t>6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95B7BFAB-70F5-40AC-B1C0-1A817475B495}" type="slidenum">
              <a:rPr lang="en-US" altLang="zh-CN" sz="1200">
                <a:latin typeface="Times New Roman" pitchFamily="18" charset="0"/>
              </a:rPr>
              <a:pPr/>
              <a:t>7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0B3BAA86-1039-4DF6-941A-62854670479D}" type="slidenum">
              <a:rPr lang="en-US" altLang="zh-CN" sz="1200">
                <a:latin typeface="Times New Roman" pitchFamily="18" charset="0"/>
              </a:rPr>
              <a:pPr/>
              <a:t>8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FD858C15-3F08-4398-B786-2B0B0BB23CFE}" type="slidenum">
              <a:rPr lang="en-US" altLang="zh-CN" sz="1200">
                <a:latin typeface="Times New Roman" pitchFamily="18" charset="0"/>
              </a:rPr>
              <a:pPr/>
              <a:t>9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5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968FDF8-22AD-4F08-9033-C4322FB93DC5}" type="datetime1">
              <a:rPr lang="zh-CN" altLang="en-US"/>
              <a:pPr/>
              <a:t>2023/5/11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8920434-75DC-4771-AF4B-25ABE485C26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2165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ABC6-D36C-4E18-BC6E-46CD289F54C2}" type="datetime1">
              <a:rPr lang="zh-CN" altLang="en-US"/>
              <a:pPr/>
              <a:t>2023/5/11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249CD7-3097-48D2-920E-5CC471A30A0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1883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50A172-4218-4AD5-81DB-3138CAA3E3F0}" type="datetime1">
              <a:rPr lang="zh-CN" altLang="en-US"/>
              <a:pPr/>
              <a:t>2023/5/11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B253A1-EA07-48DD-BB72-54E70CE7234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4644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4" name="Picture 9" descr="softwareColle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276975"/>
            <a:ext cx="571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484313"/>
            <a:ext cx="649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7596188" y="6381750"/>
            <a:ext cx="1152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/>
              <a:t>2023</a:t>
            </a:r>
            <a:r>
              <a:rPr lang="zh-CN" altLang="en-US" dirty="0"/>
              <a:t>年</a:t>
            </a:r>
          </a:p>
        </p:txBody>
      </p:sp>
      <p:sp>
        <p:nvSpPr>
          <p:cNvPr id="7" name="Text Box 14"/>
          <p:cNvSpPr txBox="1">
            <a:spLocks noChangeArrowheads="1"/>
          </p:cNvSpPr>
          <p:nvPr userDrawn="1"/>
        </p:nvSpPr>
        <p:spPr bwMode="auto">
          <a:xfrm>
            <a:off x="1331913" y="6375400"/>
            <a:ext cx="295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kumimoji="0" lang="zh-CN" altLang="en-US" sz="1800" dirty="0"/>
              <a:t>浙江工业大学计算机学院</a:t>
            </a:r>
          </a:p>
        </p:txBody>
      </p:sp>
      <p:sp>
        <p:nvSpPr>
          <p:cNvPr id="8" name="Text Box 15"/>
          <p:cNvSpPr txBox="1">
            <a:spLocks noChangeArrowheads="1"/>
          </p:cNvSpPr>
          <p:nvPr userDrawn="1"/>
        </p:nvSpPr>
        <p:spPr bwMode="auto">
          <a:xfrm>
            <a:off x="1403350" y="1525588"/>
            <a:ext cx="69850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zh-CN" altLang="en-US" sz="4800" dirty="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面向对象</a:t>
            </a:r>
            <a:r>
              <a:rPr kumimoji="0" lang="en-US" altLang="zh-CN" sz="4800" dirty="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Java</a:t>
            </a:r>
            <a:r>
              <a:rPr kumimoji="0" lang="zh-CN" altLang="en-US" sz="4800" dirty="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编程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2852738"/>
            <a:ext cx="4535487" cy="2663825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本讲主题</a:t>
            </a:r>
          </a:p>
        </p:txBody>
      </p:sp>
    </p:spTree>
    <p:extLst>
      <p:ext uri="{BB962C8B-B14F-4D97-AF65-F5344CB8AC3E}">
        <p14:creationId xmlns:p14="http://schemas.microsoft.com/office/powerpoint/2010/main" val="105749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CD333F-4F06-41E5-8EFC-6DC80FD78E62}" type="datetime1">
              <a:rPr lang="zh-CN" altLang="en-US"/>
              <a:pPr/>
              <a:t>2023/5/11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048556-76B9-41D3-89D2-76BEFF40FEB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2651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1864B3-EB51-43DA-B9A0-12E27EAE285D}" type="datetime1">
              <a:rPr lang="zh-CN" altLang="en-US"/>
              <a:pPr/>
              <a:t>2023/5/11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2C5DD1-6550-44A0-A9DC-90541641C6A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77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2F8F5B-6F87-4CF8-93C7-0517D1399EC7}" type="datetime1">
              <a:rPr lang="zh-CN" altLang="en-US"/>
              <a:pPr/>
              <a:t>2023/5/11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D95E26-DB65-4B99-9CBF-F44179DAD9A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5664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6ADDA-A663-43B1-A6C4-8408E81A2D31}" type="datetime1">
              <a:rPr lang="zh-CN" altLang="en-US"/>
              <a:pPr/>
              <a:t>2023/5/11</a:t>
            </a:fld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779D69-693B-4FA2-88A3-0DE1D7C5625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7224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45C2F3-2511-4438-9C61-807FFAAEAE0B}" type="datetime1">
              <a:rPr lang="zh-CN" altLang="en-US"/>
              <a:pPr/>
              <a:t>2023/5/11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52AB16-6AE8-49D5-A299-BD1D177F0F3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1020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7D5956-3E88-48B7-BBA8-5148F6138DE5}" type="datetime1">
              <a:rPr lang="zh-CN" altLang="en-US"/>
              <a:pPr/>
              <a:t>2023/5/11</a:t>
            </a:fld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70C40F-F282-4776-97F4-DF87305C02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4181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C12DB9-29B9-4EED-8178-047E36FB5948}" type="datetime1">
              <a:rPr lang="zh-CN" altLang="en-US"/>
              <a:pPr/>
              <a:t>2023/5/11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AF9F4B-270E-48A6-BDC8-8EC5A4C3AE4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2867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9C93B4-AE95-4B6C-836C-AD4570E893BB}" type="datetime1">
              <a:rPr lang="zh-CN" altLang="en-US"/>
              <a:pPr/>
              <a:t>2023/5/11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2B7C7C-226D-4E9A-BB96-67E256CB824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2484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443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D5ED8281-531A-40D3-8CE6-B755F01D6A3D}" type="datetime1">
              <a:rPr lang="zh-CN" altLang="en-US"/>
              <a:pPr/>
              <a:t>2023/5/11</a:t>
            </a:fld>
            <a:endParaRPr lang="en-US" altLang="zh-CN"/>
          </a:p>
        </p:txBody>
      </p:sp>
      <p:sp>
        <p:nvSpPr>
          <p:cNvPr id="27443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Verdana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444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8A2A89F-56F9-4BE6-A037-CB26B1858C1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5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宋体" pitchFamily="2" charset="-122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宋体" pitchFamily="2" charset="-122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宋体" pitchFamily="2" charset="-122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宋体" pitchFamily="2" charset="-122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kumimoji="1" sz="3000">
          <a:solidFill>
            <a:schemeClr val="tx1"/>
          </a:solidFill>
          <a:latin typeface="+mn-lt"/>
          <a:ea typeface="+mn-ea"/>
          <a:cs typeface="宋体" charset="0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kumimoji="1"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kumimoji="1"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24100" y="3068638"/>
            <a:ext cx="4679950" cy="1296987"/>
          </a:xfrm>
        </p:spPr>
        <p:txBody>
          <a:bodyPr/>
          <a:lstStyle/>
          <a:p>
            <a:pPr eaLnBrk="1" hangingPunct="1"/>
            <a:r>
              <a:rPr kumimoji="0" lang="zh-CN" altLang="en-US"/>
              <a:t>本讲主题</a:t>
            </a:r>
            <a:r>
              <a:rPr kumimoji="0" lang="en-US" altLang="zh-CN"/>
              <a:t>:</a:t>
            </a:r>
          </a:p>
          <a:p>
            <a:pPr algn="ctr" eaLnBrk="1" hangingPunct="1"/>
            <a:r>
              <a:rPr kumimoji="0" lang="zh-CN" altLang="en-US"/>
              <a:t>图形用户界面</a:t>
            </a:r>
            <a:endParaRPr kumimoji="0" lang="en-US" altLang="zh-CN"/>
          </a:p>
          <a:p>
            <a:pPr algn="ctr" eaLnBrk="1" hangingPunct="1"/>
            <a:r>
              <a:rPr kumimoji="0" lang="zh-CN" altLang="en-US"/>
              <a:t>组件与布局管理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>
                <a:latin typeface="Arial" pitchFamily="34" charset="0"/>
                <a:cs typeface="Arial" pitchFamily="34" charset="0"/>
              </a:rPr>
              <a:t>JFrame, a top level container</a:t>
            </a:r>
            <a:endParaRPr kumimoji="0" lang="en-US" altLang="zh-CN"/>
          </a:p>
        </p:txBody>
      </p:sp>
      <p:sp>
        <p:nvSpPr>
          <p:cNvPr id="3379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0" lang="en-US" altLang="zh-CN"/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C58E038B-3DE2-4DBF-85F2-424C26102549}" type="slidenum">
              <a:rPr kumimoji="0" lang="en-US" altLang="zh-CN" sz="1200"/>
              <a:pPr/>
              <a:t>10</a:t>
            </a:fld>
            <a:endParaRPr kumimoji="0" lang="en-US" altLang="zh-CN" sz="1200"/>
          </a:p>
        </p:txBody>
      </p:sp>
      <p:pic>
        <p:nvPicPr>
          <p:cNvPr id="133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8" y="2060575"/>
            <a:ext cx="8399462" cy="396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79CF4AC0-B6AB-410A-8ABE-64FCF9EB3E69}" type="slidenum">
              <a:rPr kumimoji="0" lang="en-US" altLang="zh-CN" sz="1200"/>
              <a:pPr/>
              <a:t>11</a:t>
            </a:fld>
            <a:endParaRPr kumimoji="0" lang="en-US" altLang="zh-CN" sz="120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zh-CN" altLang="en-US" sz="3400"/>
              <a:t>顶层容器</a:t>
            </a:r>
            <a:r>
              <a:rPr kumimoji="0" lang="en-US" altLang="zh-CN" sz="3400"/>
              <a:t>JFrame</a:t>
            </a:r>
            <a:r>
              <a:rPr kumimoji="0" lang="zh-CN" altLang="en-US" sz="2000"/>
              <a:t>（带有标题、可改变大小）</a:t>
            </a:r>
            <a:endParaRPr kumimoji="0" lang="zh-CN" altLang="en-US" sz="340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kumimoji="0" lang="en-US" altLang="zh-CN" sz="2400">
                <a:latin typeface="Times New Roman" pitchFamily="18" charset="0"/>
                <a:cs typeface="Times New Roman" pitchFamily="18" charset="0"/>
              </a:rPr>
              <a:t>void 		setSize(int width, int height)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en-US" altLang="zh-CN" sz="2400">
                <a:latin typeface="Times New Roman" pitchFamily="18" charset="0"/>
                <a:cs typeface="Times New Roman" pitchFamily="18" charset="0"/>
              </a:rPr>
              <a:t>void 		setVisible(boolean b)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en-US" altLang="zh-CN" sz="2400">
                <a:latin typeface="Times New Roman" pitchFamily="18" charset="0"/>
                <a:cs typeface="Times New Roman" pitchFamily="18" charset="0"/>
              </a:rPr>
              <a:t>void 		setLayout(LayoutManager mgr)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en-US" altLang="zh-CN" sz="2400">
                <a:latin typeface="Times New Roman" pitchFamily="18" charset="0"/>
                <a:cs typeface="Times New Roman" pitchFamily="18" charset="0"/>
              </a:rPr>
              <a:t>void		setDefaultCloseOperation(int operation)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en-US" altLang="zh-CN" sz="2400">
                <a:latin typeface="Times New Roman" pitchFamily="18" charset="0"/>
                <a:cs typeface="Times New Roman" pitchFamily="18" charset="0"/>
              </a:rPr>
              <a:t>void		setBackground(Color c)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en-US" altLang="zh-CN" sz="2400">
                <a:latin typeface="Times New Roman" pitchFamily="18" charset="0"/>
                <a:cs typeface="Times New Roman" pitchFamily="18" charset="0"/>
              </a:rPr>
              <a:t>void		remove(Component comp)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en-US" altLang="zh-CN" sz="2400">
                <a:latin typeface="Times New Roman" pitchFamily="18" charset="0"/>
                <a:cs typeface="Times New Roman" pitchFamily="18" charset="0"/>
              </a:rPr>
              <a:t>String		getTitle()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en-US" altLang="zh-CN" sz="2400">
                <a:latin typeface="Times New Roman" pitchFamily="18" charset="0"/>
                <a:cs typeface="Times New Roman" pitchFamily="18" charset="0"/>
              </a:rPr>
              <a:t>void		setTitle()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en-US" altLang="zh-CN" sz="2400">
                <a:latin typeface="Times New Roman" pitchFamily="18" charset="0"/>
                <a:cs typeface="Times New Roman" pitchFamily="18" charset="0"/>
              </a:rPr>
              <a:t>Component	add(Component comp)</a:t>
            </a:r>
          </a:p>
          <a:p>
            <a:pPr lvl="1" eaLnBrk="1" hangingPunct="1">
              <a:lnSpc>
                <a:spcPct val="90000"/>
              </a:lnSpc>
            </a:pPr>
            <a:endParaRPr kumimoji="0" lang="en-US" altLang="zh-CN" sz="200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195513" y="5589588"/>
            <a:ext cx="4248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/>
            <a:r>
              <a:rPr kumimoji="0" lang="en-US" altLang="zh-CN" sz="3200">
                <a:latin typeface="Times New Roman" pitchFamily="18" charset="0"/>
                <a:cs typeface="Times New Roman" pitchFamily="18" charset="0"/>
              </a:rPr>
              <a:t>Let’s code…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内容占位符 2"/>
          <p:cNvSpPr>
            <a:spLocks noGrp="1"/>
          </p:cNvSpPr>
          <p:nvPr>
            <p:ph idx="1"/>
          </p:nvPr>
        </p:nvSpPr>
        <p:spPr>
          <a:xfrm>
            <a:off x="468313" y="333375"/>
            <a:ext cx="8207375" cy="5903913"/>
          </a:xfrm>
          <a:pattFill prst="ltHorz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pPr marL="457200" indent="-457200">
              <a:buFont typeface="Verdana" pitchFamily="34" charset="0"/>
              <a:buAutoNum type="arabicPeriod"/>
            </a:pPr>
            <a:r>
              <a:rPr kumimoji="0" lang="en-US" altLang="zh-CN" sz="2200">
                <a:latin typeface="Times New Roman" pitchFamily="18" charset="0"/>
                <a:cs typeface="Times New Roman" pitchFamily="18" charset="0"/>
              </a:rPr>
              <a:t>import java.awt.Color;</a:t>
            </a:r>
          </a:p>
          <a:p>
            <a:pPr marL="457200" indent="-457200">
              <a:buFont typeface="Verdana" pitchFamily="34" charset="0"/>
              <a:buAutoNum type="arabicPeriod"/>
            </a:pPr>
            <a:r>
              <a:rPr kumimoji="0" lang="en-US" altLang="zh-CN" sz="2200">
                <a:latin typeface="Times New Roman" pitchFamily="18" charset="0"/>
                <a:cs typeface="Times New Roman" pitchFamily="18" charset="0"/>
              </a:rPr>
              <a:t>import java.awt.FlowLayout;</a:t>
            </a:r>
          </a:p>
          <a:p>
            <a:pPr marL="457200" indent="-457200">
              <a:buFont typeface="Verdana" pitchFamily="34" charset="0"/>
              <a:buAutoNum type="arabicPeriod"/>
            </a:pPr>
            <a:r>
              <a:rPr kumimoji="0" lang="en-US" altLang="zh-CN" sz="2200">
                <a:latin typeface="Times New Roman" pitchFamily="18" charset="0"/>
                <a:cs typeface="Times New Roman" pitchFamily="18" charset="0"/>
              </a:rPr>
              <a:t>import javax.swing.JFrame;</a:t>
            </a:r>
          </a:p>
          <a:p>
            <a:pPr marL="457200" indent="-457200">
              <a:buFont typeface="Verdana" pitchFamily="34" charset="0"/>
              <a:buAutoNum type="arabicPeriod"/>
            </a:pPr>
            <a:endParaRPr kumimoji="0" lang="en-US" altLang="zh-CN" sz="220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Verdana" pitchFamily="34" charset="0"/>
              <a:buAutoNum type="arabicPeriod"/>
            </a:pPr>
            <a:r>
              <a:rPr kumimoji="0" lang="en-US" altLang="zh-CN" sz="2200">
                <a:latin typeface="Times New Roman" pitchFamily="18" charset="0"/>
                <a:cs typeface="Times New Roman" pitchFamily="18" charset="0"/>
              </a:rPr>
              <a:t>public class JFrameDemo2 {</a:t>
            </a:r>
          </a:p>
          <a:p>
            <a:pPr marL="457200" indent="-457200">
              <a:buFont typeface="Verdana" pitchFamily="34" charset="0"/>
              <a:buAutoNum type="arabicPeriod"/>
            </a:pPr>
            <a:r>
              <a:rPr kumimoji="0" lang="en-US" altLang="zh-CN" sz="2200">
                <a:latin typeface="Times New Roman" pitchFamily="18" charset="0"/>
                <a:cs typeface="Times New Roman" pitchFamily="18" charset="0"/>
              </a:rPr>
              <a:t>    public static void main(String[] args) {</a:t>
            </a:r>
          </a:p>
          <a:p>
            <a:pPr marL="457200" indent="-457200">
              <a:buFont typeface="Verdana" pitchFamily="34" charset="0"/>
              <a:buAutoNum type="arabicPeriod"/>
            </a:pPr>
            <a:r>
              <a:rPr kumimoji="0" lang="en-US" altLang="zh-CN" sz="2200">
                <a:latin typeface="Times New Roman" pitchFamily="18" charset="0"/>
                <a:cs typeface="Times New Roman" pitchFamily="18" charset="0"/>
              </a:rPr>
              <a:t>        JFrame frame = new JFrame();        //use the first constructor</a:t>
            </a:r>
          </a:p>
          <a:p>
            <a:pPr marL="457200" indent="-457200">
              <a:buFont typeface="Verdana" pitchFamily="34" charset="0"/>
              <a:buAutoNum type="arabicPeriod"/>
            </a:pPr>
            <a:r>
              <a:rPr kumimoji="0" lang="en-US" altLang="zh-CN" sz="2200">
                <a:latin typeface="Times New Roman" pitchFamily="18" charset="0"/>
                <a:cs typeface="Times New Roman" pitchFamily="18" charset="0"/>
              </a:rPr>
              <a:t>        frame.setLayout(new FlowLayout());   //set the layout</a:t>
            </a:r>
          </a:p>
          <a:p>
            <a:pPr marL="457200" indent="-457200">
              <a:buFont typeface="Verdana" pitchFamily="34" charset="0"/>
              <a:buAutoNum type="arabicPeriod"/>
            </a:pPr>
            <a:r>
              <a:rPr kumimoji="0" lang="en-US" altLang="zh-CN" sz="2200">
                <a:latin typeface="Times New Roman" pitchFamily="18" charset="0"/>
                <a:cs typeface="Times New Roman" pitchFamily="18" charset="0"/>
              </a:rPr>
              <a:t>        frame.setBackground(Color.GRAY);   //background to gray</a:t>
            </a:r>
          </a:p>
          <a:p>
            <a:pPr marL="457200" indent="-457200">
              <a:buFont typeface="Verdana" pitchFamily="34" charset="0"/>
              <a:buAutoNum type="arabicPeriod"/>
            </a:pPr>
            <a:r>
              <a:rPr kumimoji="0" lang="en-US" altLang="zh-CN" sz="2200">
                <a:latin typeface="Times New Roman" pitchFamily="18" charset="0"/>
                <a:cs typeface="Times New Roman" pitchFamily="18" charset="0"/>
              </a:rPr>
              <a:t>        frame.setTitle("JFrameDemo2");        //set the title</a:t>
            </a:r>
          </a:p>
          <a:p>
            <a:pPr marL="457200" indent="-457200">
              <a:buFont typeface="Verdana" pitchFamily="34" charset="0"/>
              <a:buAutoNum type="arabicPeriod"/>
            </a:pPr>
            <a:r>
              <a:rPr kumimoji="0" lang="en-US" altLang="zh-CN" sz="2200">
                <a:latin typeface="Times New Roman" pitchFamily="18" charset="0"/>
                <a:cs typeface="Times New Roman" pitchFamily="18" charset="0"/>
              </a:rPr>
              <a:t>        frame.setVisible(true);</a:t>
            </a:r>
          </a:p>
          <a:p>
            <a:pPr marL="457200" indent="-457200">
              <a:buFont typeface="Verdana" pitchFamily="34" charset="0"/>
              <a:buAutoNum type="arabicPeriod"/>
            </a:pPr>
            <a:r>
              <a:rPr kumimoji="0" lang="en-US" altLang="zh-CN" sz="2200">
                <a:latin typeface="Times New Roman" pitchFamily="18" charset="0"/>
                <a:cs typeface="Times New Roman" pitchFamily="18" charset="0"/>
              </a:rPr>
              <a:t>        frame.setSize(350, 350);</a:t>
            </a:r>
          </a:p>
          <a:p>
            <a:pPr marL="457200" indent="-457200">
              <a:buFont typeface="Verdana" pitchFamily="34" charset="0"/>
              <a:buAutoNum type="arabicPeriod"/>
            </a:pPr>
            <a:r>
              <a:rPr kumimoji="0" lang="en-US" altLang="zh-CN" sz="2200">
                <a:latin typeface="Times New Roman" pitchFamily="18" charset="0"/>
                <a:cs typeface="Times New Roman" pitchFamily="18" charset="0"/>
              </a:rPr>
              <a:t>        frame.setDefaultCloseOperation(JFrame.EXIT_ON_CLOSE);</a:t>
            </a:r>
          </a:p>
          <a:p>
            <a:pPr marL="457200" indent="-457200">
              <a:buFont typeface="Verdana" pitchFamily="34" charset="0"/>
              <a:buAutoNum type="arabicPeriod"/>
            </a:pPr>
            <a:r>
              <a:rPr kumimoji="0" lang="en-US" altLang="zh-CN" sz="220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pPr marL="457200" indent="-457200">
              <a:buFont typeface="Verdana" pitchFamily="34" charset="0"/>
              <a:buAutoNum type="arabicPeriod"/>
            </a:pPr>
            <a:r>
              <a:rPr kumimoji="0" lang="en-US" altLang="zh-CN" sz="220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457200" indent="-457200">
              <a:buFont typeface="Wingdings" pitchFamily="2" charset="2"/>
              <a:buNone/>
            </a:pPr>
            <a:endParaRPr kumimoji="0" lang="en-US" altLang="zh-CN" sz="2200"/>
          </a:p>
        </p:txBody>
      </p:sp>
      <p:sp>
        <p:nvSpPr>
          <p:cNvPr id="3686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EA87A7C4-4426-4D2E-82A7-40C30FC6A89F}" type="slidenum">
              <a:rPr kumimoji="0" lang="en-US" altLang="zh-CN" sz="1200"/>
              <a:pPr/>
              <a:t>12</a:t>
            </a:fld>
            <a:endParaRPr kumimoji="0" lang="en-US" altLang="zh-CN"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EDE7EC38-FDD4-4D8C-A272-8CD5AC511B8C}" type="slidenum">
              <a:rPr kumimoji="0" lang="en-US" altLang="zh-CN" sz="1200"/>
              <a:pPr/>
              <a:t>13</a:t>
            </a:fld>
            <a:endParaRPr kumimoji="0" lang="en-US" altLang="zh-CN" sz="1200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zh-CN" altLang="en-US"/>
              <a:t>顶层容器</a:t>
            </a:r>
            <a:r>
              <a:rPr kumimoji="0" lang="en-US" altLang="zh-CN"/>
              <a:t>JFrame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zh-CN" altLang="en-US" dirty="0"/>
              <a:t>取得</a:t>
            </a:r>
            <a:r>
              <a:rPr kumimoji="0" lang="en-US" altLang="zh-CN" dirty="0" err="1"/>
              <a:t>JFrame</a:t>
            </a:r>
            <a:r>
              <a:rPr kumimoji="0" lang="zh-CN" altLang="en-US" dirty="0"/>
              <a:t>对象的内容窗格</a:t>
            </a:r>
          </a:p>
          <a:p>
            <a:pPr lvl="1" eaLnBrk="1" hangingPunct="1"/>
            <a:r>
              <a:rPr kumimoji="0" lang="en-US" altLang="zh-CN" dirty="0"/>
              <a:t>public Container </a:t>
            </a:r>
            <a:r>
              <a:rPr kumimoji="0" lang="en-US" altLang="zh-CN" dirty="0" err="1"/>
              <a:t>getContentPane</a:t>
            </a:r>
            <a:r>
              <a:rPr kumimoji="0" lang="en-US" altLang="zh-CN" dirty="0"/>
              <a:t>()</a:t>
            </a:r>
          </a:p>
          <a:p>
            <a:pPr lvl="1" eaLnBrk="1" hangingPunct="1"/>
            <a:endParaRPr kumimoji="0" lang="en-US" altLang="zh-CN" dirty="0"/>
          </a:p>
          <a:p>
            <a:pPr eaLnBrk="1" hangingPunct="1"/>
            <a:r>
              <a:rPr kumimoji="0" lang="zh-CN" altLang="en-US" dirty="0"/>
              <a:t>注：往框架上放组件就是往其内容窗格上放组件。以下两条命令作用等价：</a:t>
            </a:r>
          </a:p>
          <a:p>
            <a:pPr lvl="1" eaLnBrk="1" hangingPunct="1"/>
            <a:r>
              <a:rPr kumimoji="0" lang="en-US" altLang="zh-CN" sz="2000" dirty="0" err="1"/>
              <a:t>jf.add</a:t>
            </a:r>
            <a:r>
              <a:rPr kumimoji="0" lang="en-US" altLang="zh-CN" sz="2000" dirty="0"/>
              <a:t>(new </a:t>
            </a:r>
            <a:r>
              <a:rPr kumimoji="0" lang="en-US" altLang="zh-CN" sz="2000" dirty="0" err="1"/>
              <a:t>JButton</a:t>
            </a:r>
            <a:r>
              <a:rPr kumimoji="0" lang="en-US" altLang="zh-CN" sz="2000" dirty="0"/>
              <a:t>(</a:t>
            </a:r>
            <a:r>
              <a:rPr kumimoji="0" lang="en-US" altLang="zh-CN" sz="2000" dirty="0">
                <a:latin typeface="Arial" pitchFamily="34" charset="0"/>
              </a:rPr>
              <a:t>“</a:t>
            </a:r>
            <a:r>
              <a:rPr kumimoji="0" lang="en-US" altLang="zh-CN" sz="2000" dirty="0"/>
              <a:t>OK</a:t>
            </a:r>
            <a:r>
              <a:rPr kumimoji="0" lang="en-US" altLang="zh-CN" sz="2000" dirty="0">
                <a:latin typeface="Arial" pitchFamily="34" charset="0"/>
              </a:rPr>
              <a:t>”</a:t>
            </a:r>
            <a:r>
              <a:rPr kumimoji="0" lang="en-US" altLang="zh-CN" sz="2000" dirty="0"/>
              <a:t>));</a:t>
            </a:r>
          </a:p>
          <a:p>
            <a:pPr lvl="1" eaLnBrk="1" hangingPunct="1"/>
            <a:r>
              <a:rPr kumimoji="0" lang="en-US" altLang="zh-CN" sz="2000" dirty="0" err="1"/>
              <a:t>jf.getContentPane</a:t>
            </a:r>
            <a:r>
              <a:rPr kumimoji="0" lang="en-US" altLang="zh-CN" sz="2000" dirty="0"/>
              <a:t>().add (new </a:t>
            </a:r>
            <a:r>
              <a:rPr kumimoji="0" lang="en-US" altLang="zh-CN" sz="2000" dirty="0" err="1"/>
              <a:t>JButton</a:t>
            </a:r>
            <a:r>
              <a:rPr kumimoji="0" lang="en-US" altLang="zh-CN" sz="2000" dirty="0"/>
              <a:t>(</a:t>
            </a:r>
            <a:r>
              <a:rPr kumimoji="0" lang="en-US" altLang="zh-CN" sz="2000" dirty="0">
                <a:latin typeface="Arial" pitchFamily="34" charset="0"/>
              </a:rPr>
              <a:t>“</a:t>
            </a:r>
            <a:r>
              <a:rPr kumimoji="0" lang="en-US" altLang="zh-CN" sz="2000" dirty="0"/>
              <a:t>OK</a:t>
            </a:r>
            <a:r>
              <a:rPr kumimoji="0" lang="en-US" altLang="zh-CN" sz="2000" dirty="0">
                <a:latin typeface="Arial" pitchFamily="34" charset="0"/>
              </a:rPr>
              <a:t>”</a:t>
            </a:r>
            <a:r>
              <a:rPr kumimoji="0" lang="en-US" altLang="zh-CN" sz="2000" dirty="0"/>
              <a:t>));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2E8896EC-F663-4212-AC33-079AC1ECF60B}" type="slidenum">
              <a:rPr kumimoji="0" lang="en-US" altLang="zh-CN" sz="1200"/>
              <a:pPr/>
              <a:t>14</a:t>
            </a:fld>
            <a:endParaRPr kumimoji="0" lang="en-US" altLang="zh-CN" sz="1200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CN"/>
              <a:t>JPanel</a:t>
            </a:r>
            <a:r>
              <a:rPr kumimoji="0" lang="zh-CN" altLang="en-US"/>
              <a:t>容器（</a:t>
            </a:r>
            <a:r>
              <a:rPr kumimoji="0" lang="zh-CN" altLang="en-US" sz="2400"/>
              <a:t>必须放置在其他容器上</a:t>
            </a:r>
            <a:r>
              <a:rPr kumimoji="0" lang="zh-CN" altLang="en-US"/>
              <a:t>）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0" lang="zh-CN" altLang="en-US" sz="2100"/>
              <a:t>通过在</a:t>
            </a:r>
            <a:r>
              <a:rPr kumimoji="0" lang="en-US" altLang="zh-CN" sz="2100"/>
              <a:t>JPanel</a:t>
            </a:r>
            <a:r>
              <a:rPr kumimoji="0" lang="zh-CN" altLang="en-US" sz="2100"/>
              <a:t>对象上放置组件，再将</a:t>
            </a:r>
            <a:r>
              <a:rPr kumimoji="0" lang="en-US" altLang="zh-CN" sz="2100"/>
              <a:t>JPanel</a:t>
            </a:r>
            <a:r>
              <a:rPr kumimoji="0" lang="zh-CN" altLang="en-US" sz="2100"/>
              <a:t>对象放置在其他容器上来实现复杂的用户界面布局。常用方法如下：</a:t>
            </a:r>
          </a:p>
          <a:p>
            <a:pPr eaLnBrk="1" hangingPunct="1">
              <a:lnSpc>
                <a:spcPct val="90000"/>
              </a:lnSpc>
            </a:pPr>
            <a:r>
              <a:rPr kumimoji="0" lang="zh-CN" altLang="en-US" sz="2100"/>
              <a:t>创建</a:t>
            </a:r>
            <a:r>
              <a:rPr kumimoji="0" lang="en-US" altLang="zh-CN" sz="2100"/>
              <a:t>JPanel</a:t>
            </a:r>
            <a:r>
              <a:rPr kumimoji="0" lang="zh-CN" altLang="en-US" sz="2100"/>
              <a:t>对象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en-US" altLang="zh-CN" sz="2000"/>
              <a:t>public JPanel()</a:t>
            </a:r>
          </a:p>
          <a:p>
            <a:pPr eaLnBrk="1" hangingPunct="1">
              <a:lnSpc>
                <a:spcPct val="90000"/>
              </a:lnSpc>
            </a:pPr>
            <a:r>
              <a:rPr kumimoji="0" lang="zh-CN" altLang="en-US" sz="2100"/>
              <a:t>设置布局方式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en-US" altLang="zh-CN" sz="2000"/>
              <a:t>public void setLayout(LayoutManager mgr)</a:t>
            </a:r>
          </a:p>
          <a:p>
            <a:pPr eaLnBrk="1" hangingPunct="1">
              <a:lnSpc>
                <a:spcPct val="90000"/>
              </a:lnSpc>
            </a:pPr>
            <a:r>
              <a:rPr kumimoji="0" lang="zh-CN" altLang="en-US" sz="2100"/>
              <a:t>设置面板的大小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en-US" altLang="zh-CN" sz="2000"/>
              <a:t>public void setSize(int width, int height)</a:t>
            </a:r>
          </a:p>
          <a:p>
            <a:pPr eaLnBrk="1" hangingPunct="1">
              <a:lnSpc>
                <a:spcPct val="90000"/>
              </a:lnSpc>
            </a:pPr>
            <a:r>
              <a:rPr kumimoji="0" lang="zh-CN" altLang="en-US" sz="2100"/>
              <a:t>设置背景颜色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zh-CN" altLang="en-US" sz="2000"/>
              <a:t>	</a:t>
            </a:r>
            <a:r>
              <a:rPr kumimoji="0" lang="en-US" altLang="zh-CN" sz="2000"/>
              <a:t>public void setBackground(Color color);</a:t>
            </a:r>
          </a:p>
          <a:p>
            <a:pPr eaLnBrk="1" hangingPunct="1">
              <a:lnSpc>
                <a:spcPct val="90000"/>
              </a:lnSpc>
            </a:pPr>
            <a:r>
              <a:rPr kumimoji="0" lang="zh-CN" altLang="en-US" sz="2100"/>
              <a:t>添加组件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en-US" altLang="zh-CN" sz="2000"/>
              <a:t>Public Compnent add(Component comp)</a:t>
            </a:r>
          </a:p>
          <a:p>
            <a:pPr lvl="1" eaLnBrk="1" hangingPunct="1">
              <a:lnSpc>
                <a:spcPct val="90000"/>
              </a:lnSpc>
            </a:pPr>
            <a:endParaRPr kumimoji="0" lang="en-US" altLang="zh-CN"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AF579B32-326F-42FF-83E6-FC584F4C30A2}" type="slidenum">
              <a:rPr kumimoji="0" lang="en-US" altLang="zh-CN" sz="1200"/>
              <a:pPr/>
              <a:t>15</a:t>
            </a:fld>
            <a:endParaRPr kumimoji="0" lang="en-US" altLang="zh-CN" sz="1200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zh-CN" altLang="en-US"/>
              <a:t>布局管理器（</a:t>
            </a:r>
            <a:r>
              <a:rPr kumimoji="0" lang="en-US" altLang="zh-CN"/>
              <a:t>Layout Manager</a:t>
            </a:r>
            <a:r>
              <a:rPr kumimoji="0" lang="zh-CN" altLang="en-US"/>
              <a:t>）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zh-CN" altLang="en-US" sz="2600"/>
              <a:t>容器中组件的位置和大小通常由布局管理器来控制。</a:t>
            </a:r>
          </a:p>
          <a:p>
            <a:pPr eaLnBrk="1" hangingPunct="1"/>
            <a:r>
              <a:rPr kumimoji="0" lang="zh-CN" altLang="en-US" sz="2600"/>
              <a:t>每个容器都由一个缺省的</a:t>
            </a:r>
            <a:r>
              <a:rPr kumimoji="0" lang="en-US" altLang="zh-CN" sz="2600"/>
              <a:t>Layout Manager </a:t>
            </a:r>
            <a:r>
              <a:rPr kumimoji="0" lang="zh-CN" altLang="en-US" sz="2600"/>
              <a:t>，可通过</a:t>
            </a:r>
            <a:r>
              <a:rPr kumimoji="0" lang="en-US" altLang="zh-CN" sz="2600"/>
              <a:t>setLayout( )</a:t>
            </a:r>
            <a:r>
              <a:rPr kumimoji="0" lang="zh-CN" altLang="en-US" sz="2600"/>
              <a:t>方法改变。</a:t>
            </a:r>
          </a:p>
          <a:p>
            <a:pPr eaLnBrk="1" hangingPunct="1"/>
            <a:r>
              <a:rPr kumimoji="0" lang="en-US" altLang="zh-CN" sz="2600"/>
              <a:t>Java</a:t>
            </a:r>
            <a:r>
              <a:rPr kumimoji="0" lang="zh-CN" altLang="en-US" sz="2600"/>
              <a:t>提供的布局管理器</a:t>
            </a:r>
          </a:p>
          <a:p>
            <a:pPr lvl="1" eaLnBrk="1" hangingPunct="1"/>
            <a:r>
              <a:rPr kumimoji="0" lang="zh-CN" altLang="en-US" sz="2200"/>
              <a:t>	</a:t>
            </a:r>
            <a:r>
              <a:rPr kumimoji="0" lang="en-US" altLang="zh-CN" sz="2200"/>
              <a:t>FlowLayout</a:t>
            </a:r>
          </a:p>
          <a:p>
            <a:pPr lvl="1" eaLnBrk="1" hangingPunct="1"/>
            <a:r>
              <a:rPr kumimoji="0" lang="en-US" altLang="zh-CN" sz="2200"/>
              <a:t>	BorderLayout</a:t>
            </a:r>
          </a:p>
          <a:p>
            <a:pPr lvl="1" eaLnBrk="1" hangingPunct="1"/>
            <a:r>
              <a:rPr kumimoji="0" lang="en-US" altLang="zh-CN" sz="2200"/>
              <a:t>	GridLayout</a:t>
            </a:r>
          </a:p>
          <a:p>
            <a:pPr lvl="1" eaLnBrk="1" hangingPunct="1"/>
            <a:r>
              <a:rPr kumimoji="0" lang="en-US" altLang="zh-CN" sz="2200"/>
              <a:t>	CardLayout</a:t>
            </a:r>
          </a:p>
          <a:p>
            <a:pPr lvl="1" eaLnBrk="1" hangingPunct="1"/>
            <a:r>
              <a:rPr kumimoji="0" lang="en-US" altLang="zh-CN" sz="2200"/>
              <a:t>	GridBagLayout</a:t>
            </a:r>
          </a:p>
          <a:p>
            <a:pPr eaLnBrk="1" hangingPunct="1"/>
            <a:endParaRPr kumimoji="0" lang="en-US" altLang="zh-CN" sz="2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ABFBB34A-D36A-4265-B59F-259AF50B2063}" type="slidenum">
              <a:rPr kumimoji="0" lang="en-US" altLang="zh-CN" sz="1200"/>
              <a:pPr/>
              <a:t>16</a:t>
            </a:fld>
            <a:endParaRPr kumimoji="0" lang="en-US" altLang="zh-CN" sz="1200"/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539750" y="765175"/>
            <a:ext cx="38750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altLang="zh-CN" sz="4000" b="1">
                <a:latin typeface="Times New Roman" pitchFamily="18" charset="0"/>
              </a:rPr>
              <a:t>Layout Manager</a:t>
            </a:r>
            <a:endParaRPr lang="zh-CN" altLang="en-US" sz="4000" b="1">
              <a:latin typeface="Times New Roman" pitchFamily="18" charset="0"/>
            </a:endParaRPr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52600"/>
            <a:ext cx="6705600" cy="212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343400"/>
            <a:ext cx="8001000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D07EAA4B-457A-477B-91B8-2061ADE48653}" type="slidenum">
              <a:rPr kumimoji="0" lang="en-US" altLang="zh-CN" sz="1200"/>
              <a:pPr/>
              <a:t>17</a:t>
            </a:fld>
            <a:endParaRPr kumimoji="0" lang="en-US" altLang="zh-CN" sz="1200"/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611188" y="714375"/>
            <a:ext cx="4841875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800" b="1" dirty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Flow Layout Manager</a:t>
            </a:r>
          </a:p>
        </p:txBody>
      </p:sp>
      <p:sp>
        <p:nvSpPr>
          <p:cNvPr id="46083" name="Text Box 5"/>
          <p:cNvSpPr txBox="1">
            <a:spLocks noChangeArrowheads="1"/>
          </p:cNvSpPr>
          <p:nvPr/>
        </p:nvSpPr>
        <p:spPr bwMode="auto">
          <a:xfrm>
            <a:off x="1285875" y="1714500"/>
            <a:ext cx="6416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altLang="zh-CN" b="1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</a:t>
            </a:r>
            <a:r>
              <a:rPr lang="zh-CN" altLang="en-US" b="1">
                <a:solidFill>
                  <a:schemeClr val="accent2"/>
                </a:solidFill>
                <a:latin typeface="Times New Roman" pitchFamily="18" charset="0"/>
              </a:rPr>
              <a:t>组件采用从左到右，从上到下逐行摆放。</a:t>
            </a:r>
          </a:p>
        </p:txBody>
      </p:sp>
      <p:grpSp>
        <p:nvGrpSpPr>
          <p:cNvPr id="46084" name="Group 37"/>
          <p:cNvGrpSpPr>
            <a:grpSpLocks/>
          </p:cNvGrpSpPr>
          <p:nvPr/>
        </p:nvGrpSpPr>
        <p:grpSpPr bwMode="auto">
          <a:xfrm>
            <a:off x="1600200" y="2133600"/>
            <a:ext cx="1981200" cy="1828800"/>
            <a:chOff x="1008" y="1344"/>
            <a:chExt cx="1248" cy="1152"/>
          </a:xfrm>
        </p:grpSpPr>
        <p:grpSp>
          <p:nvGrpSpPr>
            <p:cNvPr id="46100" name="Group 8"/>
            <p:cNvGrpSpPr>
              <a:grpSpLocks/>
            </p:cNvGrpSpPr>
            <p:nvPr/>
          </p:nvGrpSpPr>
          <p:grpSpPr bwMode="auto">
            <a:xfrm>
              <a:off x="1008" y="1344"/>
              <a:ext cx="1248" cy="1152"/>
              <a:chOff x="3984" y="2832"/>
              <a:chExt cx="1248" cy="1152"/>
            </a:xfrm>
          </p:grpSpPr>
          <p:sp>
            <p:nvSpPr>
              <p:cNvPr id="46104" name="Rectangle 9"/>
              <p:cNvSpPr>
                <a:spLocks noChangeArrowheads="1"/>
              </p:cNvSpPr>
              <p:nvPr/>
            </p:nvSpPr>
            <p:spPr bwMode="auto">
              <a:xfrm>
                <a:off x="3984" y="3024"/>
                <a:ext cx="1248" cy="96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05" name="Line 10"/>
              <p:cNvSpPr>
                <a:spLocks noChangeShapeType="1"/>
              </p:cNvSpPr>
              <p:nvPr/>
            </p:nvSpPr>
            <p:spPr bwMode="auto">
              <a:xfrm>
                <a:off x="3984" y="288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06" name="Line 11"/>
              <p:cNvSpPr>
                <a:spLocks noChangeShapeType="1"/>
              </p:cNvSpPr>
              <p:nvPr/>
            </p:nvSpPr>
            <p:spPr bwMode="auto">
              <a:xfrm>
                <a:off x="3984" y="2880"/>
                <a:ext cx="12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07" name="Line 12"/>
              <p:cNvSpPr>
                <a:spLocks noChangeShapeType="1"/>
              </p:cNvSpPr>
              <p:nvPr/>
            </p:nvSpPr>
            <p:spPr bwMode="auto">
              <a:xfrm>
                <a:off x="5232" y="288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08" name="Text Box 13"/>
              <p:cNvSpPr txBox="1">
                <a:spLocks noChangeArrowheads="1"/>
              </p:cNvSpPr>
              <p:nvPr/>
            </p:nvSpPr>
            <p:spPr bwMode="auto">
              <a:xfrm>
                <a:off x="4080" y="2832"/>
                <a:ext cx="90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1600" b="1">
                    <a:latin typeface="Times New Roman" pitchFamily="18" charset="0"/>
                  </a:rPr>
                  <a:t>   Flow Layout</a:t>
                </a:r>
                <a:endParaRPr lang="en-US" altLang="zh-CN" b="1">
                  <a:latin typeface="Times New Roman" pitchFamily="18" charset="0"/>
                </a:endParaRPr>
              </a:p>
            </p:txBody>
          </p:sp>
          <p:sp>
            <p:nvSpPr>
              <p:cNvPr id="46109" name="Line 14"/>
              <p:cNvSpPr>
                <a:spLocks noChangeShapeType="1"/>
              </p:cNvSpPr>
              <p:nvPr/>
            </p:nvSpPr>
            <p:spPr bwMode="auto">
              <a:xfrm>
                <a:off x="4080" y="288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10" name="Line 15"/>
              <p:cNvSpPr>
                <a:spLocks noChangeShapeType="1"/>
              </p:cNvSpPr>
              <p:nvPr/>
            </p:nvSpPr>
            <p:spPr bwMode="auto">
              <a:xfrm>
                <a:off x="5136" y="288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6101" name="Text Box 16"/>
            <p:cNvSpPr txBox="1">
              <a:spLocks noChangeArrowheads="1"/>
            </p:cNvSpPr>
            <p:nvPr/>
          </p:nvSpPr>
          <p:spPr bwMode="auto">
            <a:xfrm>
              <a:off x="1056" y="1632"/>
              <a:ext cx="528" cy="256"/>
            </a:xfrm>
            <a:prstGeom prst="rect">
              <a:avLst/>
            </a:prstGeom>
            <a:solidFill>
              <a:srgbClr val="00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2000" b="1">
                  <a:latin typeface="Times New Roman" pitchFamily="18" charset="0"/>
                </a:rPr>
                <a:t>Open</a:t>
              </a:r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46102" name="Text Box 17"/>
            <p:cNvSpPr txBox="1">
              <a:spLocks noChangeArrowheads="1"/>
            </p:cNvSpPr>
            <p:nvPr/>
          </p:nvSpPr>
          <p:spPr bwMode="auto">
            <a:xfrm>
              <a:off x="1680" y="1632"/>
              <a:ext cx="528" cy="256"/>
            </a:xfrm>
            <a:prstGeom prst="rect">
              <a:avLst/>
            </a:prstGeom>
            <a:solidFill>
              <a:srgbClr val="00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2000" b="1">
                  <a:latin typeface="Times New Roman" pitchFamily="18" charset="0"/>
                </a:rPr>
                <a:t>Close</a:t>
              </a:r>
            </a:p>
          </p:txBody>
        </p:sp>
        <p:sp>
          <p:nvSpPr>
            <p:cNvPr id="46103" name="Text Box 18"/>
            <p:cNvSpPr txBox="1">
              <a:spLocks noChangeArrowheads="1"/>
            </p:cNvSpPr>
            <p:nvPr/>
          </p:nvSpPr>
          <p:spPr bwMode="auto">
            <a:xfrm>
              <a:off x="1440" y="2064"/>
              <a:ext cx="432" cy="294"/>
            </a:xfrm>
            <a:prstGeom prst="rect">
              <a:avLst/>
            </a:prstGeom>
            <a:solidFill>
              <a:srgbClr val="00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r>
                <a:rPr lang="en-US" altLang="zh-CN" b="1">
                  <a:latin typeface="Times New Roman" pitchFamily="18" charset="0"/>
                </a:rPr>
                <a:t>ok</a:t>
              </a:r>
            </a:p>
          </p:txBody>
        </p:sp>
      </p:grpSp>
      <p:sp>
        <p:nvSpPr>
          <p:cNvPr id="8211" name="AutoShape 19"/>
          <p:cNvSpPr>
            <a:spLocks noChangeArrowheads="1"/>
          </p:cNvSpPr>
          <p:nvPr/>
        </p:nvSpPr>
        <p:spPr bwMode="auto">
          <a:xfrm>
            <a:off x="4114800" y="2895600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5486400" y="2362200"/>
            <a:ext cx="3200400" cy="1752600"/>
            <a:chOff x="3456" y="1488"/>
            <a:chExt cx="2016" cy="1104"/>
          </a:xfrm>
        </p:grpSpPr>
        <p:grpSp>
          <p:nvGrpSpPr>
            <p:cNvPr id="46089" name="Group 20"/>
            <p:cNvGrpSpPr>
              <a:grpSpLocks/>
            </p:cNvGrpSpPr>
            <p:nvPr/>
          </p:nvGrpSpPr>
          <p:grpSpPr bwMode="auto">
            <a:xfrm>
              <a:off x="3456" y="1488"/>
              <a:ext cx="2016" cy="1104"/>
              <a:chOff x="3984" y="2832"/>
              <a:chExt cx="1248" cy="1152"/>
            </a:xfrm>
          </p:grpSpPr>
          <p:sp>
            <p:nvSpPr>
              <p:cNvPr id="46093" name="Rectangle 21"/>
              <p:cNvSpPr>
                <a:spLocks noChangeArrowheads="1"/>
              </p:cNvSpPr>
              <p:nvPr/>
            </p:nvSpPr>
            <p:spPr bwMode="auto">
              <a:xfrm>
                <a:off x="3984" y="3024"/>
                <a:ext cx="1248" cy="96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094" name="Line 22"/>
              <p:cNvSpPr>
                <a:spLocks noChangeShapeType="1"/>
              </p:cNvSpPr>
              <p:nvPr/>
            </p:nvSpPr>
            <p:spPr bwMode="auto">
              <a:xfrm>
                <a:off x="3984" y="288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095" name="Line 23"/>
              <p:cNvSpPr>
                <a:spLocks noChangeShapeType="1"/>
              </p:cNvSpPr>
              <p:nvPr/>
            </p:nvSpPr>
            <p:spPr bwMode="auto">
              <a:xfrm>
                <a:off x="3984" y="2880"/>
                <a:ext cx="12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096" name="Line 24"/>
              <p:cNvSpPr>
                <a:spLocks noChangeShapeType="1"/>
              </p:cNvSpPr>
              <p:nvPr/>
            </p:nvSpPr>
            <p:spPr bwMode="auto">
              <a:xfrm>
                <a:off x="5232" y="288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097" name="Text Box 25"/>
              <p:cNvSpPr txBox="1">
                <a:spLocks noChangeArrowheads="1"/>
              </p:cNvSpPr>
              <p:nvPr/>
            </p:nvSpPr>
            <p:spPr bwMode="auto">
              <a:xfrm>
                <a:off x="4080" y="2832"/>
                <a:ext cx="560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1600" b="1">
                    <a:latin typeface="Times New Roman" pitchFamily="18" charset="0"/>
                  </a:rPr>
                  <a:t>   Flow Layout</a:t>
                </a:r>
                <a:endParaRPr lang="en-US" altLang="zh-CN" b="1">
                  <a:latin typeface="Times New Roman" pitchFamily="18" charset="0"/>
                </a:endParaRPr>
              </a:p>
            </p:txBody>
          </p:sp>
          <p:sp>
            <p:nvSpPr>
              <p:cNvPr id="46098" name="Line 26"/>
              <p:cNvSpPr>
                <a:spLocks noChangeShapeType="1"/>
              </p:cNvSpPr>
              <p:nvPr/>
            </p:nvSpPr>
            <p:spPr bwMode="auto">
              <a:xfrm>
                <a:off x="4080" y="288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099" name="Line 27"/>
              <p:cNvSpPr>
                <a:spLocks noChangeShapeType="1"/>
              </p:cNvSpPr>
              <p:nvPr/>
            </p:nvSpPr>
            <p:spPr bwMode="auto">
              <a:xfrm>
                <a:off x="5136" y="288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6090" name="Text Box 28"/>
            <p:cNvSpPr txBox="1">
              <a:spLocks noChangeArrowheads="1"/>
            </p:cNvSpPr>
            <p:nvPr/>
          </p:nvSpPr>
          <p:spPr bwMode="auto">
            <a:xfrm>
              <a:off x="3552" y="1920"/>
              <a:ext cx="528" cy="256"/>
            </a:xfrm>
            <a:prstGeom prst="rect">
              <a:avLst/>
            </a:prstGeom>
            <a:solidFill>
              <a:srgbClr val="00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2000" b="1">
                  <a:latin typeface="Times New Roman" pitchFamily="18" charset="0"/>
                </a:rPr>
                <a:t>Open</a:t>
              </a:r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46091" name="Text Box 29"/>
            <p:cNvSpPr txBox="1">
              <a:spLocks noChangeArrowheads="1"/>
            </p:cNvSpPr>
            <p:nvPr/>
          </p:nvSpPr>
          <p:spPr bwMode="auto">
            <a:xfrm>
              <a:off x="4224" y="1920"/>
              <a:ext cx="528" cy="256"/>
            </a:xfrm>
            <a:prstGeom prst="rect">
              <a:avLst/>
            </a:prstGeom>
            <a:solidFill>
              <a:srgbClr val="00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2000" b="1">
                  <a:latin typeface="Times New Roman" pitchFamily="18" charset="0"/>
                </a:rPr>
                <a:t>Close</a:t>
              </a:r>
            </a:p>
          </p:txBody>
        </p:sp>
        <p:sp>
          <p:nvSpPr>
            <p:cNvPr id="46092" name="Text Box 30"/>
            <p:cNvSpPr txBox="1">
              <a:spLocks noChangeArrowheads="1"/>
            </p:cNvSpPr>
            <p:nvPr/>
          </p:nvSpPr>
          <p:spPr bwMode="auto">
            <a:xfrm>
              <a:off x="4944" y="1920"/>
              <a:ext cx="432" cy="294"/>
            </a:xfrm>
            <a:prstGeom prst="rect">
              <a:avLst/>
            </a:prstGeom>
            <a:solidFill>
              <a:srgbClr val="00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r>
                <a:rPr lang="en-US" altLang="zh-CN" b="1">
                  <a:latin typeface="Times New Roman" pitchFamily="18" charset="0"/>
                </a:rPr>
                <a:t>ok</a:t>
              </a:r>
            </a:p>
          </p:txBody>
        </p:sp>
      </p:grpSp>
      <p:sp>
        <p:nvSpPr>
          <p:cNvPr id="46087" name="Text Box 31"/>
          <p:cNvSpPr txBox="1">
            <a:spLocks noChangeArrowheads="1"/>
          </p:cNvSpPr>
          <p:nvPr/>
        </p:nvSpPr>
        <p:spPr bwMode="auto">
          <a:xfrm>
            <a:off x="1171575" y="4419600"/>
            <a:ext cx="7870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altLang="zh-CN" b="1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</a:t>
            </a:r>
            <a:r>
              <a:rPr lang="en-US" altLang="zh-CN" b="1">
                <a:solidFill>
                  <a:schemeClr val="accent2"/>
                </a:solidFill>
                <a:latin typeface="Times New Roman" pitchFamily="18" charset="0"/>
              </a:rPr>
              <a:t> setLayout(new FlowLayout(int align,int hgap, int vgap))</a:t>
            </a:r>
          </a:p>
        </p:txBody>
      </p:sp>
      <p:sp>
        <p:nvSpPr>
          <p:cNvPr id="8225" name="AutoShape 33"/>
          <p:cNvSpPr>
            <a:spLocks noChangeArrowheads="1"/>
          </p:cNvSpPr>
          <p:nvPr/>
        </p:nvSpPr>
        <p:spPr bwMode="auto">
          <a:xfrm flipV="1">
            <a:off x="4724400" y="4953000"/>
            <a:ext cx="3200400" cy="1447800"/>
          </a:xfrm>
          <a:prstGeom prst="wedgeRectCallout">
            <a:avLst>
              <a:gd name="adj1" fmla="val -20144"/>
              <a:gd name="adj2" fmla="val 6162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FlowLayout.LEFT</a:t>
            </a:r>
          </a:p>
          <a:p>
            <a:pPr algn="ctr"/>
            <a:r>
              <a:rPr kumimoji="1" lang="en-US" altLang="zh-CN" sz="2400" b="1">
                <a:latin typeface="Times New Roman" pitchFamily="18" charset="0"/>
              </a:rPr>
              <a:t>FlowLayout.RIGHT</a:t>
            </a:r>
          </a:p>
          <a:p>
            <a:pPr algn="ctr"/>
            <a:r>
              <a:rPr kumimoji="1" lang="en-US" altLang="zh-CN" sz="2400" b="1">
                <a:latin typeface="Times New Roman" pitchFamily="18" charset="0"/>
              </a:rPr>
              <a:t>FlowLayout.CENTER</a:t>
            </a:r>
          </a:p>
          <a:p>
            <a:pPr algn="ctr"/>
            <a:r>
              <a:rPr kumimoji="1" lang="zh-CN" altLang="en-US" sz="2400" b="1">
                <a:latin typeface="Times New Roman" pitchFamily="18" charset="0"/>
              </a:rPr>
              <a:t>缺省是居中</a:t>
            </a:r>
            <a:endParaRPr kumimoji="1" lang="zh-CN" alt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  <p:bldP spid="8225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9185B556-C888-47F4-B5AC-BDD264963D39}" type="slidenum">
              <a:rPr kumimoji="0" lang="en-US" altLang="zh-CN" sz="1200"/>
              <a:pPr/>
              <a:t>18</a:t>
            </a:fld>
            <a:endParaRPr kumimoji="0" lang="en-US" altLang="zh-CN" sz="1200"/>
          </a:p>
        </p:txBody>
      </p:sp>
      <p:sp>
        <p:nvSpPr>
          <p:cNvPr id="48130" name="Text Box 4"/>
          <p:cNvSpPr txBox="1">
            <a:spLocks noChangeArrowheads="1"/>
          </p:cNvSpPr>
          <p:nvPr/>
        </p:nvSpPr>
        <p:spPr bwMode="auto">
          <a:xfrm>
            <a:off x="539750" y="782638"/>
            <a:ext cx="55165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altLang="zh-CN" sz="4000" b="1">
                <a:latin typeface="Times New Roman" pitchFamily="18" charset="0"/>
              </a:rPr>
              <a:t>Border Layout Manager</a:t>
            </a:r>
          </a:p>
        </p:txBody>
      </p:sp>
      <p:sp>
        <p:nvSpPr>
          <p:cNvPr id="48131" name="Text Box 5"/>
          <p:cNvSpPr txBox="1">
            <a:spLocks noChangeArrowheads="1"/>
          </p:cNvSpPr>
          <p:nvPr/>
        </p:nvSpPr>
        <p:spPr bwMode="auto">
          <a:xfrm>
            <a:off x="1619250" y="1844675"/>
            <a:ext cx="3576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altLang="zh-CN" b="1">
                <a:solidFill>
                  <a:schemeClr val="accent2"/>
                </a:solidFill>
                <a:latin typeface="Times New Roman" pitchFamily="18" charset="0"/>
              </a:rPr>
              <a:t>Border Layout </a:t>
            </a:r>
            <a:r>
              <a:rPr lang="zh-CN" altLang="en-US" b="1">
                <a:solidFill>
                  <a:schemeClr val="accent2"/>
                </a:solidFill>
                <a:latin typeface="Times New Roman" pitchFamily="18" charset="0"/>
              </a:rPr>
              <a:t>分</a:t>
            </a:r>
            <a:r>
              <a:rPr lang="zh-CN" altLang="zh-CN" b="1">
                <a:solidFill>
                  <a:schemeClr val="accent2"/>
                </a:solidFill>
                <a:latin typeface="Times New Roman" pitchFamily="18" charset="0"/>
              </a:rPr>
              <a:t>5</a:t>
            </a:r>
            <a:r>
              <a:rPr lang="zh-CN" altLang="en-US" b="1">
                <a:solidFill>
                  <a:schemeClr val="accent2"/>
                </a:solidFill>
                <a:latin typeface="Times New Roman" pitchFamily="18" charset="0"/>
              </a:rPr>
              <a:t>个区：</a:t>
            </a:r>
          </a:p>
        </p:txBody>
      </p:sp>
      <p:sp>
        <p:nvSpPr>
          <p:cNvPr id="48132" name="Rectangle 6"/>
          <p:cNvSpPr>
            <a:spLocks noChangeArrowheads="1"/>
          </p:cNvSpPr>
          <p:nvPr/>
        </p:nvSpPr>
        <p:spPr bwMode="auto">
          <a:xfrm>
            <a:off x="1828800" y="2438400"/>
            <a:ext cx="4343400" cy="30480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48133" name="Line 7"/>
          <p:cNvSpPr>
            <a:spLocks noChangeShapeType="1"/>
          </p:cNvSpPr>
          <p:nvPr/>
        </p:nvSpPr>
        <p:spPr bwMode="auto">
          <a:xfrm>
            <a:off x="1828800" y="2895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4" name="AutoShape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828800" y="2895600"/>
            <a:ext cx="4343400" cy="4572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5" name="AutoShape 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828800" y="4953000"/>
            <a:ext cx="4343400" cy="533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6" name="AutoShape 1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828800" y="3352800"/>
            <a:ext cx="762000" cy="16002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7" name="AutoShape 1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334000" y="3352800"/>
            <a:ext cx="838200" cy="16002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8" name="Text Box 14"/>
          <p:cNvSpPr txBox="1">
            <a:spLocks noChangeArrowheads="1"/>
          </p:cNvSpPr>
          <p:nvPr/>
        </p:nvSpPr>
        <p:spPr bwMode="auto">
          <a:xfrm>
            <a:off x="2819400" y="2438400"/>
            <a:ext cx="2046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altLang="zh-CN" b="1">
                <a:latin typeface="Times New Roman" pitchFamily="18" charset="0"/>
              </a:rPr>
              <a:t>BorderLayout</a:t>
            </a:r>
          </a:p>
        </p:txBody>
      </p:sp>
      <p:sp>
        <p:nvSpPr>
          <p:cNvPr id="48139" name="Text Box 15"/>
          <p:cNvSpPr txBox="1">
            <a:spLocks noChangeArrowheads="1"/>
          </p:cNvSpPr>
          <p:nvPr/>
        </p:nvSpPr>
        <p:spPr bwMode="auto">
          <a:xfrm>
            <a:off x="3200400" y="2895600"/>
            <a:ext cx="963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altLang="zh-CN" b="1">
                <a:latin typeface="Times New Roman" pitchFamily="18" charset="0"/>
              </a:rPr>
              <a:t>North</a:t>
            </a:r>
          </a:p>
        </p:txBody>
      </p:sp>
      <p:sp>
        <p:nvSpPr>
          <p:cNvPr id="48140" name="Text Box 17"/>
          <p:cNvSpPr txBox="1">
            <a:spLocks noChangeArrowheads="1"/>
          </p:cNvSpPr>
          <p:nvPr/>
        </p:nvSpPr>
        <p:spPr bwMode="auto">
          <a:xfrm>
            <a:off x="1752600" y="3886200"/>
            <a:ext cx="84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altLang="zh-CN" b="1">
                <a:latin typeface="Times New Roman" pitchFamily="18" charset="0"/>
              </a:rPr>
              <a:t>West</a:t>
            </a:r>
          </a:p>
        </p:txBody>
      </p:sp>
      <p:sp>
        <p:nvSpPr>
          <p:cNvPr id="48141" name="Text Box 18"/>
          <p:cNvSpPr txBox="1">
            <a:spLocks noChangeArrowheads="1"/>
          </p:cNvSpPr>
          <p:nvPr/>
        </p:nvSpPr>
        <p:spPr bwMode="auto">
          <a:xfrm>
            <a:off x="5410200" y="3886200"/>
            <a:ext cx="760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altLang="zh-CN" b="1">
                <a:latin typeface="Times New Roman" pitchFamily="18" charset="0"/>
              </a:rPr>
              <a:t>East</a:t>
            </a:r>
          </a:p>
        </p:txBody>
      </p:sp>
      <p:sp>
        <p:nvSpPr>
          <p:cNvPr id="48142" name="Text Box 19"/>
          <p:cNvSpPr txBox="1">
            <a:spLocks noChangeArrowheads="1"/>
          </p:cNvSpPr>
          <p:nvPr/>
        </p:nvSpPr>
        <p:spPr bwMode="auto">
          <a:xfrm>
            <a:off x="3505200" y="4953000"/>
            <a:ext cx="947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altLang="zh-CN" b="1">
                <a:latin typeface="Times New Roman" pitchFamily="18" charset="0"/>
              </a:rPr>
              <a:t>South</a:t>
            </a:r>
          </a:p>
        </p:txBody>
      </p:sp>
      <p:sp>
        <p:nvSpPr>
          <p:cNvPr id="48143" name="Line 20"/>
          <p:cNvSpPr>
            <a:spLocks noChangeShapeType="1"/>
          </p:cNvSpPr>
          <p:nvPr/>
        </p:nvSpPr>
        <p:spPr bwMode="auto">
          <a:xfrm>
            <a:off x="2133600" y="2438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4" name="Line 21"/>
          <p:cNvSpPr>
            <a:spLocks noChangeShapeType="1"/>
          </p:cNvSpPr>
          <p:nvPr/>
        </p:nvSpPr>
        <p:spPr bwMode="auto">
          <a:xfrm>
            <a:off x="5867400" y="2438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5" name="Line 22"/>
          <p:cNvSpPr>
            <a:spLocks noChangeShapeType="1"/>
          </p:cNvSpPr>
          <p:nvPr/>
        </p:nvSpPr>
        <p:spPr bwMode="auto">
          <a:xfrm>
            <a:off x="5562600" y="2438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6" name="AutoShape 2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590800" y="3352800"/>
            <a:ext cx="2743200" cy="16002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7" name="Text Box 16"/>
          <p:cNvSpPr txBox="1">
            <a:spLocks noChangeArrowheads="1"/>
          </p:cNvSpPr>
          <p:nvPr/>
        </p:nvSpPr>
        <p:spPr bwMode="auto">
          <a:xfrm>
            <a:off x="3429000" y="3886200"/>
            <a:ext cx="1081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altLang="zh-CN" b="1">
                <a:latin typeface="Times New Roman" pitchFamily="18" charset="0"/>
              </a:rPr>
              <a:t>Center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648BC298-C5E5-43E4-992A-C70537E71A4F}" type="slidenum">
              <a:rPr kumimoji="0" lang="en-US" altLang="zh-CN" sz="1200"/>
              <a:pPr/>
              <a:t>19</a:t>
            </a:fld>
            <a:endParaRPr kumimoji="0" lang="en-US" altLang="zh-CN" sz="1200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CN" b="1">
                <a:latin typeface="Times New Roman" pitchFamily="18" charset="0"/>
                <a:cs typeface="Times New Roman" pitchFamily="18" charset="0"/>
              </a:rPr>
              <a:t>Border Layout 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en-US" altLang="zh-CN" sz="2600"/>
              <a:t>BorderLayout</a:t>
            </a:r>
            <a:r>
              <a:rPr kumimoji="0" lang="zh-CN" altLang="en-US" sz="2600"/>
              <a:t>的构造方法：</a:t>
            </a:r>
          </a:p>
          <a:p>
            <a:pPr lvl="1" eaLnBrk="1" hangingPunct="1"/>
            <a:r>
              <a:rPr kumimoji="0" lang="en-US" altLang="zh-CN" sz="2200"/>
              <a:t>public BorderLayout( ) -</a:t>
            </a:r>
            <a:r>
              <a:rPr kumimoji="0" lang="zh-CN" altLang="en-US" sz="2200"/>
              <a:t>组件间无缝隙</a:t>
            </a:r>
          </a:p>
          <a:p>
            <a:pPr lvl="1" eaLnBrk="1" hangingPunct="1"/>
            <a:r>
              <a:rPr kumimoji="0" lang="en-US" altLang="zh-CN" sz="2200"/>
              <a:t>public BorderLayout(int hgap,int vgap)</a:t>
            </a:r>
          </a:p>
          <a:p>
            <a:pPr eaLnBrk="1" hangingPunct="1"/>
            <a:r>
              <a:rPr kumimoji="0" lang="zh-CN" altLang="en-US" sz="2600"/>
              <a:t>例；设置容器</a:t>
            </a:r>
            <a:r>
              <a:rPr kumimoji="0" lang="en-US" altLang="zh-CN" sz="2600"/>
              <a:t>c</a:t>
            </a:r>
            <a:r>
              <a:rPr kumimoji="0" lang="zh-CN" altLang="en-US" sz="2600"/>
              <a:t>的布局为</a:t>
            </a:r>
            <a:r>
              <a:rPr kumimoji="0" lang="en-US" altLang="zh-CN" sz="2600"/>
              <a:t>BorderLayout</a:t>
            </a:r>
          </a:p>
          <a:p>
            <a:pPr lvl="1" eaLnBrk="1" hangingPunct="1"/>
            <a:r>
              <a:rPr kumimoji="0" lang="en-US" altLang="zh-CN" sz="2200"/>
              <a:t>c.setLayout(new BorderLayout());</a:t>
            </a:r>
          </a:p>
          <a:p>
            <a:pPr eaLnBrk="1" hangingPunct="1"/>
            <a:r>
              <a:rPr kumimoji="0" lang="zh-CN" altLang="en-US" sz="2600"/>
              <a:t>往容器中加入组件的方法：</a:t>
            </a:r>
          </a:p>
          <a:p>
            <a:pPr lvl="1" eaLnBrk="1" hangingPunct="1"/>
            <a:r>
              <a:rPr kumimoji="0" lang="en-US" altLang="zh-CN" sz="2200"/>
              <a:t>add(</a:t>
            </a:r>
            <a:r>
              <a:rPr kumimoji="0" lang="zh-CN" altLang="en-US" sz="2200"/>
              <a:t>组件对象</a:t>
            </a:r>
            <a:r>
              <a:rPr kumimoji="0" lang="en-US" altLang="zh-CN" sz="2200"/>
              <a:t>, BorderLayout.</a:t>
            </a:r>
            <a:r>
              <a:rPr kumimoji="0" lang="zh-CN" altLang="en-US" sz="2200"/>
              <a:t>方位常量</a:t>
            </a:r>
            <a:r>
              <a:rPr kumimoji="0" lang="en-US" altLang="zh-CN" sz="2200"/>
              <a:t>)</a:t>
            </a:r>
          </a:p>
          <a:p>
            <a:pPr lvl="1" eaLnBrk="1" hangingPunct="1"/>
            <a:r>
              <a:rPr kumimoji="0" lang="zh-CN" altLang="en-US" sz="1800"/>
              <a:t>方位常量：</a:t>
            </a:r>
            <a:r>
              <a:rPr kumimoji="0" lang="en-US" altLang="zh-CN" sz="1800"/>
              <a:t>CENTER, NORTH,SOUTH,WEST,EAST</a:t>
            </a:r>
          </a:p>
          <a:p>
            <a:pPr lvl="1" eaLnBrk="1" hangingPunct="1"/>
            <a:endParaRPr kumimoji="0" lang="en-US" altLang="zh-CN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FFD4B437-32C5-4B6A-9892-FF2E9F89B31F}" type="slidenum">
              <a:rPr kumimoji="0" lang="en-US" altLang="zh-CN" sz="1200"/>
              <a:pPr/>
              <a:t>2</a:t>
            </a:fld>
            <a:endParaRPr kumimoji="0" lang="en-US" altLang="zh-CN" sz="120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zh-CN" altLang="en-US"/>
              <a:t>图形用户界面程序设计（一）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zh-CN" altLang="en-US"/>
              <a:t>主要内容</a:t>
            </a:r>
          </a:p>
          <a:p>
            <a:pPr lvl="1" eaLnBrk="1" hangingPunct="1"/>
            <a:r>
              <a:rPr kumimoji="0" lang="zh-CN" altLang="en-US"/>
              <a:t>组件与容器</a:t>
            </a:r>
          </a:p>
          <a:p>
            <a:pPr lvl="1" eaLnBrk="1" hangingPunct="1"/>
            <a:r>
              <a:rPr kumimoji="0" lang="zh-CN" altLang="en-US"/>
              <a:t>布局与布局管理器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768A4CF9-8D14-4D22-A041-E30D5F9832A5}" type="slidenum">
              <a:rPr kumimoji="0" lang="en-US" altLang="zh-CN" sz="1200"/>
              <a:pPr/>
              <a:t>20</a:t>
            </a:fld>
            <a:endParaRPr kumimoji="0" lang="en-US" altLang="zh-CN" sz="1200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CN"/>
              <a:t>GridLayout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zh-CN" altLang="en-US"/>
              <a:t>把容器分成网格，</a:t>
            </a:r>
            <a:r>
              <a:rPr kumimoji="0" lang="en-US" altLang="zh-CN"/>
              <a:t>n</a:t>
            </a:r>
            <a:r>
              <a:rPr kumimoji="0" lang="zh-CN" altLang="en-US"/>
              <a:t>行*</a:t>
            </a:r>
            <a:r>
              <a:rPr kumimoji="0" lang="en-US" altLang="zh-CN"/>
              <a:t>m</a:t>
            </a:r>
            <a:r>
              <a:rPr kumimoji="0" lang="zh-CN" altLang="en-US"/>
              <a:t>列。组件从左到右，从上到下填充。</a:t>
            </a:r>
          </a:p>
          <a:p>
            <a:pPr eaLnBrk="1" hangingPunct="1"/>
            <a:endParaRPr kumimoji="0" lang="zh-CN" altLang="en-US"/>
          </a:p>
          <a:p>
            <a:pPr eaLnBrk="1" hangingPunct="1"/>
            <a:r>
              <a:rPr kumimoji="0" lang="zh-CN" altLang="en-US"/>
              <a:t>构造与设置布局管理器：</a:t>
            </a:r>
          </a:p>
          <a:p>
            <a:pPr lvl="1" eaLnBrk="1" hangingPunct="1"/>
            <a:r>
              <a:rPr kumimoji="0" lang="en-US" altLang="zh-CN"/>
              <a:t>setLayout(new GridLayout(int rows, int cols));</a:t>
            </a:r>
          </a:p>
          <a:p>
            <a:pPr eaLnBrk="1" hangingPunct="1"/>
            <a:endParaRPr kumimoji="0" lang="en-US" altLang="zh-CN"/>
          </a:p>
          <a:p>
            <a:pPr eaLnBrk="1" hangingPunct="1"/>
            <a:endParaRPr kumimoji="0"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F19F810D-7225-4B68-807F-A9E7BEB05D17}" type="slidenum">
              <a:rPr kumimoji="0" lang="en-US" altLang="zh-CN" sz="1200"/>
              <a:pPr/>
              <a:t>21</a:t>
            </a:fld>
            <a:endParaRPr kumimoji="0" lang="en-US" altLang="zh-CN" sz="120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410200" y="3048000"/>
            <a:ext cx="3429000" cy="2133600"/>
            <a:chOff x="1248" y="1632"/>
            <a:chExt cx="2160" cy="1344"/>
          </a:xfrm>
        </p:grpSpPr>
        <p:sp>
          <p:nvSpPr>
            <p:cNvPr id="54277" name="Rectangle 3"/>
            <p:cNvSpPr>
              <a:spLocks noChangeArrowheads="1"/>
            </p:cNvSpPr>
            <p:nvPr/>
          </p:nvSpPr>
          <p:spPr bwMode="auto">
            <a:xfrm>
              <a:off x="1248" y="1680"/>
              <a:ext cx="2160" cy="1296"/>
            </a:xfrm>
            <a:prstGeom prst="rect">
              <a:avLst/>
            </a:prstGeom>
            <a:solidFill>
              <a:srgbClr val="0099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78" name="Line 4"/>
            <p:cNvSpPr>
              <a:spLocks noChangeShapeType="1"/>
            </p:cNvSpPr>
            <p:nvPr/>
          </p:nvSpPr>
          <p:spPr bwMode="auto">
            <a:xfrm>
              <a:off x="1248" y="1920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79" name="Text Box 5"/>
            <p:cNvSpPr txBox="1">
              <a:spLocks noChangeArrowheads="1"/>
            </p:cNvSpPr>
            <p:nvPr/>
          </p:nvSpPr>
          <p:spPr bwMode="auto">
            <a:xfrm>
              <a:off x="1968" y="1632"/>
              <a:ext cx="5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r>
                <a:rPr lang="en-US" altLang="zh-CN" b="1">
                  <a:latin typeface="Times New Roman" pitchFamily="18" charset="0"/>
                </a:rPr>
                <a:t>Grid</a:t>
              </a:r>
            </a:p>
          </p:txBody>
        </p:sp>
        <p:sp>
          <p:nvSpPr>
            <p:cNvPr id="54280" name="Line 6"/>
            <p:cNvSpPr>
              <a:spLocks noChangeShapeType="1"/>
            </p:cNvSpPr>
            <p:nvPr/>
          </p:nvSpPr>
          <p:spPr bwMode="auto">
            <a:xfrm>
              <a:off x="1440" y="16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1" name="Line 7"/>
            <p:cNvSpPr>
              <a:spLocks noChangeShapeType="1"/>
            </p:cNvSpPr>
            <p:nvPr/>
          </p:nvSpPr>
          <p:spPr bwMode="auto">
            <a:xfrm>
              <a:off x="3216" y="16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2" name="AutoShape 8">
              <a:hlinkClick r:id="" action="ppaction://noaction" highlightClick="1"/>
            </p:cNvPr>
            <p:cNvSpPr>
              <a:spLocks noChangeArrowheads="1"/>
            </p:cNvSpPr>
            <p:nvPr/>
          </p:nvSpPr>
          <p:spPr bwMode="auto">
            <a:xfrm>
              <a:off x="1296" y="1920"/>
              <a:ext cx="1008" cy="336"/>
            </a:xfrm>
            <a:prstGeom prst="actionButtonBlank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3" name="AutoShape 9">
              <a:hlinkClick r:id="" action="ppaction://noaction" highlightClick="1"/>
            </p:cNvPr>
            <p:cNvSpPr>
              <a:spLocks noChangeArrowheads="1"/>
            </p:cNvSpPr>
            <p:nvPr/>
          </p:nvSpPr>
          <p:spPr bwMode="auto">
            <a:xfrm>
              <a:off x="2352" y="1920"/>
              <a:ext cx="1008" cy="336"/>
            </a:xfrm>
            <a:prstGeom prst="actionButtonBlank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4" name="AutoShape 10">
              <a:hlinkClick r:id="" action="ppaction://noaction" highlightClick="1"/>
            </p:cNvPr>
            <p:cNvSpPr>
              <a:spLocks noChangeArrowheads="1"/>
            </p:cNvSpPr>
            <p:nvPr/>
          </p:nvSpPr>
          <p:spPr bwMode="auto">
            <a:xfrm>
              <a:off x="1296" y="2256"/>
              <a:ext cx="1008" cy="336"/>
            </a:xfrm>
            <a:prstGeom prst="actionButtonBlank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5" name="AutoShape 11">
              <a:hlinkClick r:id="" action="ppaction://noaction" highlightClick="1"/>
            </p:cNvPr>
            <p:cNvSpPr>
              <a:spLocks noChangeArrowheads="1"/>
            </p:cNvSpPr>
            <p:nvPr/>
          </p:nvSpPr>
          <p:spPr bwMode="auto">
            <a:xfrm>
              <a:off x="2352" y="2256"/>
              <a:ext cx="1008" cy="336"/>
            </a:xfrm>
            <a:prstGeom prst="actionButtonBlank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6" name="AutoShape 12">
              <a:hlinkClick r:id="" action="ppaction://noaction" highlightClick="1"/>
            </p:cNvPr>
            <p:cNvSpPr>
              <a:spLocks noChangeArrowheads="1"/>
            </p:cNvSpPr>
            <p:nvPr/>
          </p:nvSpPr>
          <p:spPr bwMode="auto">
            <a:xfrm>
              <a:off x="1296" y="2592"/>
              <a:ext cx="1008" cy="336"/>
            </a:xfrm>
            <a:prstGeom prst="actionButtonBlank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7" name="AutoShape 13">
              <a:hlinkClick r:id="" action="ppaction://noaction" highlightClick="1"/>
            </p:cNvPr>
            <p:cNvSpPr>
              <a:spLocks noChangeArrowheads="1"/>
            </p:cNvSpPr>
            <p:nvPr/>
          </p:nvSpPr>
          <p:spPr bwMode="auto">
            <a:xfrm>
              <a:off x="2352" y="2592"/>
              <a:ext cx="1008" cy="336"/>
            </a:xfrm>
            <a:prstGeom prst="actionButtonBlank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8" name="Text Box 14"/>
            <p:cNvSpPr txBox="1">
              <a:spLocks noChangeArrowheads="1"/>
            </p:cNvSpPr>
            <p:nvPr/>
          </p:nvSpPr>
          <p:spPr bwMode="auto">
            <a:xfrm>
              <a:off x="1632" y="196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r>
                <a:rPr lang="en-US" altLang="zh-CN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4289" name="Text Box 15"/>
            <p:cNvSpPr txBox="1">
              <a:spLocks noChangeArrowheads="1"/>
            </p:cNvSpPr>
            <p:nvPr/>
          </p:nvSpPr>
          <p:spPr bwMode="auto">
            <a:xfrm>
              <a:off x="2736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r>
                <a:rPr lang="en-US" altLang="zh-CN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4290" name="Text Box 16"/>
            <p:cNvSpPr txBox="1">
              <a:spLocks noChangeArrowheads="1"/>
            </p:cNvSpPr>
            <p:nvPr/>
          </p:nvSpPr>
          <p:spPr bwMode="auto">
            <a:xfrm>
              <a:off x="1632" y="230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r>
                <a:rPr lang="en-US" altLang="zh-CN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4291" name="Text Box 17"/>
            <p:cNvSpPr txBox="1">
              <a:spLocks noChangeArrowheads="1"/>
            </p:cNvSpPr>
            <p:nvPr/>
          </p:nvSpPr>
          <p:spPr bwMode="auto">
            <a:xfrm>
              <a:off x="2736" y="22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r>
                <a:rPr lang="en-US" altLang="zh-CN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54292" name="Text Box 18"/>
            <p:cNvSpPr txBox="1">
              <a:spLocks noChangeArrowheads="1"/>
            </p:cNvSpPr>
            <p:nvPr/>
          </p:nvSpPr>
          <p:spPr bwMode="auto">
            <a:xfrm>
              <a:off x="1632" y="259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r>
                <a:rPr lang="en-US" altLang="zh-CN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54293" name="Text Box 19"/>
            <p:cNvSpPr txBox="1">
              <a:spLocks noChangeArrowheads="1"/>
            </p:cNvSpPr>
            <p:nvPr/>
          </p:nvSpPr>
          <p:spPr bwMode="auto">
            <a:xfrm>
              <a:off x="2736" y="264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r>
                <a:rPr lang="en-US" altLang="zh-CN" b="1">
                  <a:latin typeface="Times New Roman" pitchFamily="18" charset="0"/>
                </a:rPr>
                <a:t>6</a:t>
              </a:r>
            </a:p>
          </p:txBody>
        </p:sp>
      </p:grpSp>
      <p:sp>
        <p:nvSpPr>
          <p:cNvPr id="54275" name="Rectangle 20"/>
          <p:cNvSpPr>
            <a:spLocks noChangeArrowheads="1"/>
          </p:cNvSpPr>
          <p:nvPr/>
        </p:nvSpPr>
        <p:spPr bwMode="auto">
          <a:xfrm>
            <a:off x="684213" y="765175"/>
            <a:ext cx="27813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4000" b="1">
                <a:latin typeface="Times New Roman" pitchFamily="18" charset="0"/>
              </a:rPr>
              <a:t>GridLayout</a:t>
            </a:r>
          </a:p>
        </p:txBody>
      </p:sp>
      <p:sp>
        <p:nvSpPr>
          <p:cNvPr id="54276" name="Text Box 21"/>
          <p:cNvSpPr txBox="1">
            <a:spLocks noChangeArrowheads="1"/>
          </p:cNvSpPr>
          <p:nvPr/>
        </p:nvSpPr>
        <p:spPr bwMode="auto">
          <a:xfrm>
            <a:off x="441325" y="1714500"/>
            <a:ext cx="4818063" cy="503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000" b="1">
                <a:latin typeface="Times New Roman" pitchFamily="18" charset="0"/>
              </a:rPr>
              <a:t>例：	</a:t>
            </a:r>
            <a:r>
              <a:rPr lang="en-US" altLang="zh-CN" sz="2000" b="1">
                <a:latin typeface="Times New Roman" pitchFamily="18" charset="0"/>
              </a:rPr>
              <a:t>… </a:t>
            </a:r>
          </a:p>
          <a:p>
            <a:pPr>
              <a:lnSpc>
                <a:spcPct val="90000"/>
              </a:lnSpc>
            </a:pPr>
            <a:r>
              <a:rPr lang="en-US" altLang="zh-CN" sz="2000" b="1">
                <a:latin typeface="Times New Roman" pitchFamily="18" charset="0"/>
              </a:rPr>
              <a:t>	f = new Frame(“Grid”) ;</a:t>
            </a:r>
          </a:p>
          <a:p>
            <a:pPr>
              <a:lnSpc>
                <a:spcPct val="90000"/>
              </a:lnSpc>
            </a:pPr>
            <a:r>
              <a:rPr lang="en-US" altLang="zh-CN" sz="2000" b="1">
                <a:latin typeface="Times New Roman" pitchFamily="18" charset="0"/>
              </a:rPr>
              <a:t>	f.setLayout(new Gridlayout(3,2)) ;</a:t>
            </a:r>
          </a:p>
          <a:p>
            <a:pPr>
              <a:lnSpc>
                <a:spcPct val="90000"/>
              </a:lnSpc>
            </a:pPr>
            <a:r>
              <a:rPr lang="en-US" altLang="zh-CN" sz="2000" b="1">
                <a:latin typeface="Times New Roman" pitchFamily="18" charset="0"/>
              </a:rPr>
              <a:t>	b1 = new Button(“1”) ;</a:t>
            </a:r>
          </a:p>
          <a:p>
            <a:pPr>
              <a:lnSpc>
                <a:spcPct val="90000"/>
              </a:lnSpc>
            </a:pPr>
            <a:r>
              <a:rPr lang="en-US" altLang="zh-CN" sz="2000" b="1">
                <a:latin typeface="Times New Roman" pitchFamily="18" charset="0"/>
              </a:rPr>
              <a:t>	b2 = new Button(“2”);</a:t>
            </a:r>
          </a:p>
          <a:p>
            <a:pPr>
              <a:lnSpc>
                <a:spcPct val="90000"/>
              </a:lnSpc>
            </a:pPr>
            <a:r>
              <a:rPr lang="en-US" altLang="zh-CN" sz="2000" b="1">
                <a:latin typeface="Times New Roman" pitchFamily="18" charset="0"/>
              </a:rPr>
              <a:t>	b3 = new Button(“3”); </a:t>
            </a:r>
          </a:p>
          <a:p>
            <a:pPr>
              <a:lnSpc>
                <a:spcPct val="90000"/>
              </a:lnSpc>
            </a:pPr>
            <a:r>
              <a:rPr lang="en-US" altLang="zh-CN" sz="2000" b="1">
                <a:latin typeface="Times New Roman" pitchFamily="18" charset="0"/>
              </a:rPr>
              <a:t>	b4 = new Button(“4”); </a:t>
            </a:r>
          </a:p>
          <a:p>
            <a:pPr>
              <a:lnSpc>
                <a:spcPct val="90000"/>
              </a:lnSpc>
            </a:pPr>
            <a:r>
              <a:rPr lang="en-US" altLang="zh-CN" sz="2000" b="1">
                <a:latin typeface="Times New Roman" pitchFamily="18" charset="0"/>
              </a:rPr>
              <a:t>	b5 = new Button(“5”); </a:t>
            </a:r>
          </a:p>
          <a:p>
            <a:pPr>
              <a:lnSpc>
                <a:spcPct val="90000"/>
              </a:lnSpc>
            </a:pPr>
            <a:r>
              <a:rPr lang="en-US" altLang="zh-CN" sz="2000" b="1">
                <a:latin typeface="Times New Roman" pitchFamily="18" charset="0"/>
              </a:rPr>
              <a:t>	b6 = new Button(“6”); </a:t>
            </a:r>
          </a:p>
          <a:p>
            <a:pPr>
              <a:lnSpc>
                <a:spcPct val="90000"/>
              </a:lnSpc>
            </a:pPr>
            <a:r>
              <a:rPr lang="en-US" altLang="zh-CN" sz="2000" b="1">
                <a:latin typeface="Times New Roman" pitchFamily="18" charset="0"/>
              </a:rPr>
              <a:t>	f.add(b1);</a:t>
            </a:r>
          </a:p>
          <a:p>
            <a:pPr>
              <a:lnSpc>
                <a:spcPct val="90000"/>
              </a:lnSpc>
            </a:pPr>
            <a:r>
              <a:rPr lang="en-US" altLang="zh-CN" sz="2000" b="1">
                <a:latin typeface="Times New Roman" pitchFamily="18" charset="0"/>
              </a:rPr>
              <a:t>	f.add(b2); </a:t>
            </a:r>
          </a:p>
          <a:p>
            <a:pPr>
              <a:lnSpc>
                <a:spcPct val="90000"/>
              </a:lnSpc>
            </a:pPr>
            <a:r>
              <a:rPr lang="en-US" altLang="zh-CN" sz="2000" b="1">
                <a:latin typeface="Times New Roman" pitchFamily="18" charset="0"/>
              </a:rPr>
              <a:t>	f.add(b3); </a:t>
            </a:r>
          </a:p>
          <a:p>
            <a:pPr>
              <a:lnSpc>
                <a:spcPct val="90000"/>
              </a:lnSpc>
            </a:pPr>
            <a:r>
              <a:rPr lang="en-US" altLang="zh-CN" sz="2000" b="1">
                <a:latin typeface="Times New Roman" pitchFamily="18" charset="0"/>
              </a:rPr>
              <a:t>	f.add(b4); </a:t>
            </a:r>
          </a:p>
          <a:p>
            <a:pPr>
              <a:lnSpc>
                <a:spcPct val="90000"/>
              </a:lnSpc>
            </a:pPr>
            <a:r>
              <a:rPr lang="en-US" altLang="zh-CN" sz="2000" b="1">
                <a:latin typeface="Times New Roman" pitchFamily="18" charset="0"/>
              </a:rPr>
              <a:t>	f.add(b5); </a:t>
            </a:r>
          </a:p>
          <a:p>
            <a:pPr>
              <a:lnSpc>
                <a:spcPct val="90000"/>
              </a:lnSpc>
            </a:pPr>
            <a:r>
              <a:rPr lang="en-US" altLang="zh-CN" sz="2000" b="1">
                <a:latin typeface="Times New Roman" pitchFamily="18" charset="0"/>
              </a:rPr>
              <a:t>	f.add(b6); 	</a:t>
            </a:r>
          </a:p>
          <a:p>
            <a:pPr>
              <a:lnSpc>
                <a:spcPct val="90000"/>
              </a:lnSpc>
            </a:pPr>
            <a:r>
              <a:rPr lang="en-US" altLang="zh-CN" sz="2000" b="1">
                <a:latin typeface="Times New Roman" pitchFamily="18" charset="0"/>
              </a:rPr>
              <a:t>	f.pack( ) ;</a:t>
            </a:r>
          </a:p>
          <a:p>
            <a:pPr>
              <a:lnSpc>
                <a:spcPct val="90000"/>
              </a:lnSpc>
            </a:pPr>
            <a:r>
              <a:rPr lang="en-US" altLang="zh-CN" sz="2000" b="1">
                <a:latin typeface="Times New Roman" pitchFamily="18" charset="0"/>
              </a:rPr>
              <a:t>	f.setVisible(true) ;</a:t>
            </a:r>
          </a:p>
          <a:p>
            <a:pPr>
              <a:lnSpc>
                <a:spcPct val="90000"/>
              </a:lnSpc>
            </a:pPr>
            <a:r>
              <a:rPr lang="en-US" altLang="zh-CN" sz="2000" b="1">
                <a:latin typeface="Times New Roman" pitchFamily="18" charset="0"/>
              </a:rPr>
              <a:t>	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BE7B839E-BE1F-4AE4-8BFB-9781484E0E43}" type="slidenum">
              <a:rPr kumimoji="0" lang="en-US" altLang="zh-CN" sz="1200"/>
              <a:pPr/>
              <a:t>22</a:t>
            </a:fld>
            <a:endParaRPr kumimoji="0" lang="en-US" altLang="zh-CN" sz="1200"/>
          </a:p>
        </p:txBody>
      </p:sp>
      <p:sp>
        <p:nvSpPr>
          <p:cNvPr id="56322" name="Text Box 4"/>
          <p:cNvSpPr txBox="1">
            <a:spLocks noChangeArrowheads="1"/>
          </p:cNvSpPr>
          <p:nvPr/>
        </p:nvSpPr>
        <p:spPr bwMode="auto">
          <a:xfrm>
            <a:off x="684213" y="765175"/>
            <a:ext cx="28654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altLang="zh-CN" sz="4000" b="1">
                <a:latin typeface="Times New Roman" pitchFamily="18" charset="0"/>
              </a:rPr>
              <a:t>CardLayout</a:t>
            </a:r>
          </a:p>
        </p:txBody>
      </p:sp>
      <p:sp>
        <p:nvSpPr>
          <p:cNvPr id="56323" name="Text Box 7"/>
          <p:cNvSpPr txBox="1">
            <a:spLocks noChangeArrowheads="1"/>
          </p:cNvSpPr>
          <p:nvPr/>
        </p:nvSpPr>
        <p:spPr bwMode="auto">
          <a:xfrm>
            <a:off x="684213" y="2205038"/>
            <a:ext cx="7704137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zh-CN" altLang="en-US" b="1" dirty="0">
                <a:latin typeface="Times New Roman" pitchFamily="18" charset="0"/>
              </a:rPr>
              <a:t>把组件象一系列卡片一样叠放，一个时刻只能看到最上面的。</a:t>
            </a:r>
            <a:endParaRPr lang="en-US" altLang="zh-CN" b="1" dirty="0">
              <a:latin typeface="Times New Roman" pitchFamily="18" charset="0"/>
            </a:endParaRPr>
          </a:p>
          <a:p>
            <a:endParaRPr lang="en-US" altLang="zh-CN" b="1" dirty="0">
              <a:latin typeface="Times New Roman" pitchFamily="18" charset="0"/>
            </a:endParaRPr>
          </a:p>
          <a:p>
            <a:r>
              <a:rPr lang="zh-CN" altLang="en-US" b="1" dirty="0">
                <a:latin typeface="Times New Roman" pitchFamily="18" charset="0"/>
              </a:rPr>
              <a:t>课本例程</a:t>
            </a:r>
            <a:r>
              <a:rPr lang="en-US" altLang="zh-CN" b="1">
                <a:latin typeface="Times New Roman" pitchFamily="18" charset="0"/>
              </a:rPr>
              <a:t>P315</a:t>
            </a:r>
            <a:endParaRPr lang="zh-CN" altLang="en-US" b="1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35AE683C-4045-4148-B568-4BD96DDC22DB}" type="slidenum">
              <a:rPr kumimoji="0" lang="en-US" altLang="zh-CN" sz="1200"/>
              <a:pPr/>
              <a:t>23</a:t>
            </a:fld>
            <a:endParaRPr kumimoji="0" lang="en-US" altLang="zh-CN" sz="1200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zh-CN" altLang="en-US"/>
              <a:t>如何选择布局管理器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zh-CN" altLang="en-US"/>
              <a:t>要使组件尽量充满容器空间</a:t>
            </a:r>
          </a:p>
          <a:p>
            <a:pPr lvl="1" eaLnBrk="1" hangingPunct="1"/>
            <a:r>
              <a:rPr kumimoji="0" lang="en-US" altLang="zh-CN"/>
              <a:t>BorderLayout</a:t>
            </a:r>
          </a:p>
          <a:p>
            <a:pPr lvl="1" eaLnBrk="1" hangingPunct="1"/>
            <a:r>
              <a:rPr kumimoji="0" lang="en-US" altLang="zh-CN"/>
              <a:t>	GridBagLayout</a:t>
            </a:r>
          </a:p>
          <a:p>
            <a:pPr eaLnBrk="1" hangingPunct="1"/>
            <a:r>
              <a:rPr kumimoji="0" lang="zh-CN" altLang="en-US"/>
              <a:t>要使组件以自然大小紧凑的在一行中显示</a:t>
            </a:r>
          </a:p>
          <a:p>
            <a:pPr lvl="1" eaLnBrk="1" hangingPunct="1"/>
            <a:r>
              <a:rPr kumimoji="0" lang="en-US" altLang="zh-CN"/>
              <a:t>FlowLayout </a:t>
            </a:r>
          </a:p>
          <a:p>
            <a:pPr eaLnBrk="1" hangingPunct="1"/>
            <a:r>
              <a:rPr kumimoji="0" lang="zh-CN" altLang="en-US"/>
              <a:t>组件大小相同，并且成行或成列显示</a:t>
            </a:r>
          </a:p>
          <a:p>
            <a:pPr lvl="1" eaLnBrk="1" hangingPunct="1"/>
            <a:r>
              <a:rPr kumimoji="0" lang="en-US" altLang="zh-CN"/>
              <a:t>GridLayout</a:t>
            </a:r>
          </a:p>
          <a:p>
            <a:pPr eaLnBrk="1" hangingPunct="1"/>
            <a:endParaRPr kumimoji="0"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A79668DF-8E87-48DC-AC64-04E656895B6F}" type="slidenum">
              <a:rPr kumimoji="0" lang="en-US" altLang="zh-CN" sz="1200"/>
              <a:pPr/>
              <a:t>24</a:t>
            </a:fld>
            <a:endParaRPr kumimoji="0" lang="en-US" altLang="zh-CN" sz="1200"/>
          </a:p>
        </p:txBody>
      </p:sp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533400" y="692150"/>
            <a:ext cx="62753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altLang="zh-CN" sz="4000" b="1">
                <a:latin typeface="Times New Roman" pitchFamily="18" charset="0"/>
              </a:rPr>
              <a:t>Component</a:t>
            </a:r>
            <a:r>
              <a:rPr lang="zh-CN" altLang="en-US" sz="4000" b="1">
                <a:latin typeface="Times New Roman" pitchFamily="18" charset="0"/>
              </a:rPr>
              <a:t>类提供的功能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533400" y="1573213"/>
            <a:ext cx="8070850" cy="4973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000" b="1">
                <a:latin typeface="Times New Roman" pitchFamily="18" charset="0"/>
                <a:sym typeface="Wingdings" pitchFamily="2" charset="2"/>
              </a:rPr>
              <a:t> </a:t>
            </a:r>
            <a:r>
              <a:rPr lang="zh-CN" altLang="en-US" b="1">
                <a:latin typeface="Times New Roman" pitchFamily="18" charset="0"/>
              </a:rPr>
              <a:t>支持基本的 </a:t>
            </a:r>
            <a:r>
              <a:rPr lang="en-US" altLang="zh-CN" b="1">
                <a:latin typeface="Times New Roman" pitchFamily="18" charset="0"/>
              </a:rPr>
              <a:t>drawing</a:t>
            </a:r>
            <a:endParaRPr lang="zh-CN" altLang="en-US" b="1">
              <a:latin typeface="Times New Roman" pitchFamily="18" charset="0"/>
            </a:endParaRPr>
          </a:p>
          <a:p>
            <a:pPr lvl="1">
              <a:lnSpc>
                <a:spcPct val="130000"/>
              </a:lnSpc>
            </a:pPr>
            <a:r>
              <a:rPr lang="en-US" altLang="zh-CN" sz="2000" b="1">
                <a:latin typeface="Times New Roman" pitchFamily="18" charset="0"/>
              </a:rPr>
              <a:t>paint(), update(),  repaint() </a:t>
            </a:r>
            <a:r>
              <a:rPr lang="zh-CN" altLang="en-US" sz="2000" b="1">
                <a:latin typeface="Times New Roman" pitchFamily="18" charset="0"/>
              </a:rPr>
              <a:t>方法显示组件自身。</a:t>
            </a:r>
            <a:endParaRPr lang="zh-CN" altLang="en-US" sz="2800" b="1">
              <a:latin typeface="Times New Roman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000" b="1">
                <a:latin typeface="Times New Roman" pitchFamily="18" charset="0"/>
                <a:sym typeface="Wingdings" pitchFamily="2" charset="2"/>
              </a:rPr>
              <a:t> </a:t>
            </a:r>
            <a:r>
              <a:rPr lang="zh-CN" altLang="en-US" b="1">
                <a:latin typeface="Times New Roman" pitchFamily="18" charset="0"/>
              </a:rPr>
              <a:t>事件处理</a:t>
            </a:r>
          </a:p>
          <a:p>
            <a:pPr lvl="1">
              <a:lnSpc>
                <a:spcPct val="130000"/>
              </a:lnSpc>
            </a:pPr>
            <a:r>
              <a:rPr lang="zh-CN" altLang="en-US" sz="2000" b="1">
                <a:latin typeface="Times New Roman" pitchFamily="18" charset="0"/>
              </a:rPr>
              <a:t>通用的事件处理方法： </a:t>
            </a:r>
            <a:r>
              <a:rPr lang="en-US" altLang="zh-CN" sz="2000" b="1">
                <a:latin typeface="Times New Roman" pitchFamily="18" charset="0"/>
              </a:rPr>
              <a:t>handleEvent() </a:t>
            </a:r>
            <a:r>
              <a:rPr lang="zh-CN" altLang="en-US" sz="2000" b="1">
                <a:latin typeface="Times New Roman" pitchFamily="18" charset="0"/>
              </a:rPr>
              <a:t>；</a:t>
            </a:r>
            <a:endParaRPr lang="en-US" altLang="zh-CN" sz="2000" b="1">
              <a:latin typeface="Times New Roman" pitchFamily="18" charset="0"/>
            </a:endParaRPr>
          </a:p>
          <a:p>
            <a:pPr lvl="1">
              <a:lnSpc>
                <a:spcPct val="130000"/>
              </a:lnSpc>
            </a:pPr>
            <a:r>
              <a:rPr lang="zh-CN" altLang="en-US" sz="2000" b="1">
                <a:latin typeface="Times New Roman" pitchFamily="18" charset="0"/>
              </a:rPr>
              <a:t>特定的事件处理方法，如 </a:t>
            </a:r>
            <a:r>
              <a:rPr lang="en-US" altLang="zh-CN" sz="2000" b="1">
                <a:latin typeface="Times New Roman" pitchFamily="18" charset="0"/>
              </a:rPr>
              <a:t>action()</a:t>
            </a:r>
            <a:r>
              <a:rPr lang="en-US" altLang="zh-CN" sz="2000">
                <a:latin typeface="Times New Roman" pitchFamily="18" charset="0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altLang="zh-CN" sz="2000" b="1">
                <a:latin typeface="Times New Roman" pitchFamily="18" charset="0"/>
                <a:sym typeface="Wingdings" pitchFamily="2" charset="2"/>
              </a:rPr>
              <a:t> </a:t>
            </a:r>
            <a:r>
              <a:rPr lang="zh-CN" altLang="en-US" b="1">
                <a:latin typeface="Times New Roman" pitchFamily="18" charset="0"/>
              </a:rPr>
              <a:t>组件外观控制</a:t>
            </a:r>
            <a:r>
              <a:rPr lang="en-US" altLang="zh-CN" b="1">
                <a:latin typeface="Times New Roman" pitchFamily="18" charset="0"/>
              </a:rPr>
              <a:t>——</a:t>
            </a:r>
            <a:r>
              <a:rPr lang="zh-CN" altLang="en-US" b="1">
                <a:latin typeface="Times New Roman" pitchFamily="18" charset="0"/>
              </a:rPr>
              <a:t>字体、颜色</a:t>
            </a:r>
          </a:p>
          <a:p>
            <a:pPr>
              <a:lnSpc>
                <a:spcPct val="130000"/>
              </a:lnSpc>
            </a:pPr>
            <a:r>
              <a:rPr lang="zh-CN" altLang="en-US" sz="2000" b="1">
                <a:latin typeface="Times New Roman" pitchFamily="18" charset="0"/>
                <a:sym typeface="Wingdings" pitchFamily="2" charset="2"/>
              </a:rPr>
              <a:t> </a:t>
            </a:r>
            <a:r>
              <a:rPr lang="zh-CN" altLang="en-US" b="1">
                <a:latin typeface="Times New Roman" pitchFamily="18" charset="0"/>
              </a:rPr>
              <a:t>图象处理</a:t>
            </a:r>
          </a:p>
          <a:p>
            <a:pPr>
              <a:lnSpc>
                <a:spcPct val="130000"/>
              </a:lnSpc>
            </a:pPr>
            <a:r>
              <a:rPr lang="en-US" altLang="zh-CN" sz="2000" b="1">
                <a:latin typeface="Times New Roman" pitchFamily="18" charset="0"/>
              </a:rPr>
              <a:t>	Canvases</a:t>
            </a:r>
            <a:r>
              <a:rPr lang="zh-CN" altLang="en-US" sz="2000" b="1">
                <a:latin typeface="Times New Roman" pitchFamily="18" charset="0"/>
              </a:rPr>
              <a:t>以及多数</a:t>
            </a:r>
            <a:r>
              <a:rPr lang="en-US" altLang="zh-CN" sz="2000" b="1">
                <a:latin typeface="Times New Roman" pitchFamily="18" charset="0"/>
              </a:rPr>
              <a:t>container</a:t>
            </a:r>
            <a:r>
              <a:rPr lang="zh-CN" altLang="en-US" sz="2000" b="1">
                <a:latin typeface="Times New Roman" pitchFamily="18" charset="0"/>
              </a:rPr>
              <a:t>能够显示图象</a:t>
            </a:r>
            <a:endParaRPr lang="zh-CN" altLang="en-US" sz="2800" b="1">
              <a:latin typeface="Times New Roman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000" b="1">
                <a:latin typeface="Times New Roman" pitchFamily="18" charset="0"/>
                <a:sym typeface="Wingdings" pitchFamily="2" charset="2"/>
              </a:rPr>
              <a:t> </a:t>
            </a:r>
            <a:r>
              <a:rPr lang="zh-CN" altLang="en-US" b="1">
                <a:latin typeface="Times New Roman" pitchFamily="18" charset="0"/>
              </a:rPr>
              <a:t>屏幕上组件大小与位置控制</a:t>
            </a:r>
          </a:p>
          <a:p>
            <a:pPr>
              <a:lnSpc>
                <a:spcPct val="130000"/>
              </a:lnSpc>
            </a:pPr>
            <a:r>
              <a:rPr lang="zh-CN" altLang="en-US">
                <a:latin typeface="Times New Roman" pitchFamily="18" charset="0"/>
              </a:rPr>
              <a:t> </a:t>
            </a:r>
            <a:r>
              <a:rPr lang="en-US" altLang="zh-CN">
                <a:latin typeface="Times New Roman" pitchFamily="18" charset="0"/>
              </a:rPr>
              <a:t>	</a:t>
            </a:r>
            <a:r>
              <a:rPr lang="en-US" altLang="zh-CN" sz="2000" b="1">
                <a:latin typeface="Times New Roman" pitchFamily="18" charset="0"/>
              </a:rPr>
              <a:t>preferredSize() </a:t>
            </a:r>
            <a:r>
              <a:rPr lang="zh-CN" altLang="en-US" sz="2000" b="1">
                <a:latin typeface="Times New Roman" pitchFamily="18" charset="0"/>
              </a:rPr>
              <a:t>， </a:t>
            </a:r>
            <a:r>
              <a:rPr lang="en-US" altLang="zh-CN" sz="2000" b="1">
                <a:latin typeface="Times New Roman" pitchFamily="18" charset="0"/>
              </a:rPr>
              <a:t>minimumSize()</a:t>
            </a:r>
            <a:r>
              <a:rPr lang="zh-CN" altLang="en-US" sz="2000" b="1">
                <a:latin typeface="Times New Roman" pitchFamily="18" charset="0"/>
              </a:rPr>
              <a:t>方法可以通知布局管理器组件的最佳与最小的大小</a:t>
            </a:r>
            <a:endParaRPr lang="en-US" altLang="zh-CN" sz="2800" b="1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02E5F331-AF1A-47CB-953C-519F5B180510}" type="slidenum">
              <a:rPr kumimoji="0" lang="en-US" altLang="zh-CN" sz="1200"/>
              <a:pPr/>
              <a:t>25</a:t>
            </a:fld>
            <a:endParaRPr kumimoji="0" lang="en-US" altLang="zh-CN" sz="1200"/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550863" y="620713"/>
            <a:ext cx="23447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4000" b="1">
                <a:latin typeface="Times New Roman" pitchFamily="18" charset="0"/>
              </a:rPr>
              <a:t>Canvases </a:t>
            </a:r>
          </a:p>
        </p:txBody>
      </p:sp>
      <p:graphicFrame>
        <p:nvGraphicFramePr>
          <p:cNvPr id="62467" name="Object 3"/>
          <p:cNvGraphicFramePr>
            <a:graphicFrameLocks noChangeAspect="1"/>
          </p:cNvGraphicFramePr>
          <p:nvPr/>
        </p:nvGraphicFramePr>
        <p:xfrm>
          <a:off x="685800" y="1676400"/>
          <a:ext cx="7391400" cy="445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象" r:id="rId3" imgW="4266667" imgH="2572109" progId="Paint.Picture">
                  <p:embed/>
                </p:oleObj>
              </mc:Choice>
              <mc:Fallback>
                <p:oleObj name="BMP 图象" r:id="rId3" imgW="4266667" imgH="2572109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676400"/>
                        <a:ext cx="7391400" cy="445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2B636556-3283-44DF-9F6E-861A26B97323}" type="slidenum">
              <a:rPr kumimoji="0" lang="en-US" altLang="zh-CN" sz="1200"/>
              <a:pPr/>
              <a:t>26</a:t>
            </a:fld>
            <a:endParaRPr kumimoji="0" lang="en-US" altLang="zh-CN" sz="1200"/>
          </a:p>
        </p:txBody>
      </p:sp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468313" y="630238"/>
            <a:ext cx="69357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4000" b="1">
                <a:latin typeface="Times New Roman" pitchFamily="18" charset="0"/>
              </a:rPr>
              <a:t>Checkbox </a:t>
            </a:r>
            <a:r>
              <a:rPr kumimoji="1" lang="zh-CN" altLang="en-US" sz="4000" b="1">
                <a:latin typeface="Times New Roman" pitchFamily="18" charset="0"/>
              </a:rPr>
              <a:t>与</a:t>
            </a:r>
            <a:r>
              <a:rPr kumimoji="1" lang="zh-CN" altLang="zh-CN" sz="4000" b="1">
                <a:latin typeface="Times New Roman" pitchFamily="18" charset="0"/>
              </a:rPr>
              <a:t> </a:t>
            </a:r>
            <a:r>
              <a:rPr kumimoji="1" lang="en-US" altLang="zh-CN" sz="4000" b="1">
                <a:latin typeface="Times New Roman" pitchFamily="18" charset="0"/>
              </a:rPr>
              <a:t>CheckboxGroup</a:t>
            </a:r>
            <a:r>
              <a:rPr kumimoji="1" lang="en-US" altLang="zh-CN" sz="2400" b="1">
                <a:latin typeface="Times New Roman" pitchFamily="18" charset="0"/>
              </a:rPr>
              <a:t> </a:t>
            </a:r>
            <a:r>
              <a:rPr kumimoji="1" lang="en-US" altLang="zh-CN" sz="4000" b="1"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64515" name="Object 3"/>
          <p:cNvGraphicFramePr>
            <a:graphicFrameLocks noChangeAspect="1"/>
          </p:cNvGraphicFramePr>
          <p:nvPr/>
        </p:nvGraphicFramePr>
        <p:xfrm>
          <a:off x="609600" y="1828800"/>
          <a:ext cx="82296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象" r:id="rId3" imgW="3315163" imgH="847843" progId="Paint.Picture">
                  <p:embed/>
                </p:oleObj>
              </mc:Choice>
              <mc:Fallback>
                <p:oleObj name="BMP 图象" r:id="rId3" imgW="3315163" imgH="847843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828800"/>
                        <a:ext cx="822960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A5B05443-09FC-4812-AEAD-42A3B58E1E15}" type="slidenum">
              <a:rPr kumimoji="0" lang="en-US" altLang="zh-CN" sz="1200"/>
              <a:pPr/>
              <a:t>27</a:t>
            </a:fld>
            <a:endParaRPr kumimoji="0" lang="en-US" altLang="zh-CN" sz="1200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381000" y="1828800"/>
            <a:ext cx="7937500" cy="405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latin typeface="Times New Roman" pitchFamily="18" charset="0"/>
              </a:rPr>
              <a:t>Panel p1, p2;</a:t>
            </a:r>
          </a:p>
          <a:p>
            <a:r>
              <a:rPr kumimoji="1" lang="en-US" altLang="zh-CN" sz="2000" b="1">
                <a:latin typeface="Times New Roman" pitchFamily="18" charset="0"/>
              </a:rPr>
              <a:t>Checkbox cb1, cb2, cb3; //These are independent checkboxes.</a:t>
            </a:r>
          </a:p>
          <a:p>
            <a:r>
              <a:rPr kumimoji="1" lang="en-US" altLang="zh-CN" sz="2000" b="1">
                <a:latin typeface="Times New Roman" pitchFamily="18" charset="0"/>
              </a:rPr>
              <a:t>Checkbox cb4, cb5, cb6; //These checkboxes are part of a group.</a:t>
            </a:r>
          </a:p>
          <a:p>
            <a:r>
              <a:rPr kumimoji="1" lang="en-US" altLang="zh-CN" sz="2000" b="1">
                <a:latin typeface="Times New Roman" pitchFamily="18" charset="0"/>
              </a:rPr>
              <a:t>CheckboxGroup cbg;</a:t>
            </a:r>
          </a:p>
          <a:p>
            <a:r>
              <a:rPr kumimoji="1" lang="en-US" altLang="zh-CN" sz="2000" b="1">
                <a:latin typeface="Times New Roman" pitchFamily="18" charset="0"/>
              </a:rPr>
              <a:t>cb1 = new Checkbox();   //Default state is "off" (false).</a:t>
            </a:r>
          </a:p>
          <a:p>
            <a:r>
              <a:rPr kumimoji="1" lang="en-US" altLang="zh-CN" sz="2000" b="1">
                <a:latin typeface="Times New Roman" pitchFamily="18" charset="0"/>
              </a:rPr>
              <a:t>cb1.setLabel("Checkbox 1");</a:t>
            </a:r>
          </a:p>
          <a:p>
            <a:r>
              <a:rPr kumimoji="1" lang="en-US" altLang="zh-CN" sz="2000" b="1">
                <a:latin typeface="Times New Roman" pitchFamily="18" charset="0"/>
              </a:rPr>
              <a:t>cb2 = new Checkbox("Checkbox 2");</a:t>
            </a:r>
          </a:p>
          <a:p>
            <a:r>
              <a:rPr kumimoji="1" lang="en-US" altLang="zh-CN" sz="2000" b="1">
                <a:latin typeface="Times New Roman" pitchFamily="18" charset="0"/>
              </a:rPr>
              <a:t>cb3 = new Checkbox("Checkbox 3");</a:t>
            </a:r>
          </a:p>
          <a:p>
            <a:r>
              <a:rPr kumimoji="1" lang="en-US" altLang="zh-CN" sz="2000" b="1">
                <a:latin typeface="Times New Roman" pitchFamily="18" charset="0"/>
              </a:rPr>
              <a:t>cb3.setState(true);     //Set state to "on" (true).. . .</a:t>
            </a:r>
          </a:p>
          <a:p>
            <a:r>
              <a:rPr kumimoji="1" lang="en-US" altLang="zh-CN" sz="2000" b="1">
                <a:latin typeface="Times New Roman" pitchFamily="18" charset="0"/>
              </a:rPr>
              <a:t>cbg = new CheckboxGroup();</a:t>
            </a:r>
          </a:p>
          <a:p>
            <a:r>
              <a:rPr kumimoji="1" lang="en-US" altLang="zh-CN" sz="2000" b="1">
                <a:latin typeface="Times New Roman" pitchFamily="18" charset="0"/>
              </a:rPr>
              <a:t>cb4 = new Checkbox("Checkbox 4", cbg, false); //initial state: off (false)</a:t>
            </a:r>
          </a:p>
          <a:p>
            <a:r>
              <a:rPr kumimoji="1" lang="en-US" altLang="zh-CN" sz="2000" b="1">
                <a:latin typeface="Times New Roman" pitchFamily="18" charset="0"/>
              </a:rPr>
              <a:t>cb5 = new Checkbox("Checkbox 5", cbg, false); //initial state: off</a:t>
            </a:r>
          </a:p>
          <a:p>
            <a:r>
              <a:rPr kumimoji="1" lang="en-US" altLang="zh-CN" sz="2000" b="1">
                <a:latin typeface="Times New Roman" pitchFamily="18" charset="0"/>
              </a:rPr>
              <a:t>cb6 = new Checkbox("Checkbox 6", cbg, false); //initial state: off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5D123B72-9739-42FC-ABA7-7AA37B80C6B9}" type="slidenum">
              <a:rPr kumimoji="0" lang="en-US" altLang="zh-CN" sz="1200"/>
              <a:pPr/>
              <a:t>28</a:t>
            </a:fld>
            <a:endParaRPr kumimoji="0" lang="en-US" altLang="zh-CN" sz="1200"/>
          </a:p>
        </p:txBody>
      </p:sp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611188" y="565150"/>
            <a:ext cx="16795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4000" b="1">
                <a:latin typeface="Times New Roman" pitchFamily="18" charset="0"/>
              </a:rPr>
              <a:t>Choice</a:t>
            </a:r>
          </a:p>
        </p:txBody>
      </p:sp>
      <p:graphicFrame>
        <p:nvGraphicFramePr>
          <p:cNvPr id="68611" name="Object 3"/>
          <p:cNvGraphicFramePr>
            <a:graphicFrameLocks noChangeAspect="1"/>
          </p:cNvGraphicFramePr>
          <p:nvPr/>
        </p:nvGraphicFramePr>
        <p:xfrm>
          <a:off x="762000" y="2209800"/>
          <a:ext cx="8382000" cy="279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象" r:id="rId3" imgW="3600000" imgH="1057423" progId="Paint.Picture">
                  <p:embed/>
                </p:oleObj>
              </mc:Choice>
              <mc:Fallback>
                <p:oleObj name="BMP 图象" r:id="rId3" imgW="3600000" imgH="1057423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209800"/>
                        <a:ext cx="8382000" cy="279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57002554-E280-4790-A0CB-CBC2C03211C3}" type="slidenum">
              <a:rPr kumimoji="0" lang="en-US" altLang="zh-CN" sz="1200"/>
              <a:pPr/>
              <a:t>29</a:t>
            </a:fld>
            <a:endParaRPr kumimoji="0" lang="en-US" altLang="zh-CN" sz="1200"/>
          </a:p>
        </p:txBody>
      </p:sp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0" y="1371600"/>
            <a:ext cx="9083675" cy="520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kumimoji="1" lang="en-US" altLang="zh-CN" sz="2400" b="1">
              <a:latin typeface="Times New Roman" pitchFamily="18" charset="0"/>
            </a:endParaRPr>
          </a:p>
          <a:p>
            <a:r>
              <a:rPr kumimoji="1" lang="en-US" altLang="zh-CN" sz="2400" b="1">
                <a:latin typeface="Times New Roman" pitchFamily="18" charset="0"/>
              </a:rPr>
              <a:t>    //...Where instance variables are defined:</a:t>
            </a:r>
          </a:p>
          <a:p>
            <a:r>
              <a:rPr kumimoji="1" lang="en-US" altLang="zh-CN" sz="2400" b="1">
                <a:latin typeface="Times New Roman" pitchFamily="18" charset="0"/>
              </a:rPr>
              <a:t>    Choice choice; //pop-up list of choices</a:t>
            </a:r>
          </a:p>
          <a:p>
            <a:endParaRPr kumimoji="1" lang="en-US" altLang="zh-CN" sz="2400" b="1">
              <a:latin typeface="Times New Roman" pitchFamily="18" charset="0"/>
            </a:endParaRPr>
          </a:p>
          <a:p>
            <a:r>
              <a:rPr kumimoji="1" lang="en-US" altLang="zh-CN" sz="2400" b="1">
                <a:latin typeface="Times New Roman" pitchFamily="18" charset="0"/>
              </a:rPr>
              <a:t>    //...Where initialization occurs:</a:t>
            </a:r>
          </a:p>
          <a:p>
            <a:r>
              <a:rPr kumimoji="1" lang="en-US" altLang="zh-CN" sz="2400" b="1">
                <a:latin typeface="Times New Roman" pitchFamily="18" charset="0"/>
              </a:rPr>
              <a:t>    choice = new Choice();</a:t>
            </a:r>
          </a:p>
          <a:p>
            <a:r>
              <a:rPr kumimoji="1" lang="en-US" altLang="zh-CN" sz="2400" b="1">
                <a:latin typeface="Times New Roman" pitchFamily="18" charset="0"/>
              </a:rPr>
              <a:t>    choice.addItem("ichi");</a:t>
            </a:r>
          </a:p>
          <a:p>
            <a:r>
              <a:rPr kumimoji="1" lang="en-US" altLang="zh-CN" sz="2400" b="1">
                <a:latin typeface="Times New Roman" pitchFamily="18" charset="0"/>
              </a:rPr>
              <a:t>    choice.addItem("ni");</a:t>
            </a:r>
          </a:p>
          <a:p>
            <a:r>
              <a:rPr kumimoji="1" lang="en-US" altLang="zh-CN" sz="2400" b="1">
                <a:latin typeface="Times New Roman" pitchFamily="18" charset="0"/>
              </a:rPr>
              <a:t>    choice.addItem("san");</a:t>
            </a:r>
          </a:p>
          <a:p>
            <a:r>
              <a:rPr kumimoji="1" lang="en-US" altLang="zh-CN" sz="2400" b="1">
                <a:latin typeface="Times New Roman" pitchFamily="18" charset="0"/>
              </a:rPr>
              <a:t>    choice.addItem("yon");</a:t>
            </a:r>
          </a:p>
          <a:p>
            <a:r>
              <a:rPr kumimoji="1" lang="en-US" altLang="zh-CN" sz="2400" b="1">
                <a:latin typeface="Times New Roman" pitchFamily="18" charset="0"/>
              </a:rPr>
              <a:t>    label = new Label();</a:t>
            </a:r>
          </a:p>
          <a:p>
            <a:r>
              <a:rPr kumimoji="1" lang="en-US" altLang="zh-CN" sz="2400" b="1">
                <a:latin typeface="Times New Roman" pitchFamily="18" charset="0"/>
              </a:rPr>
              <a:t>    setLabelText(choice.getSelectedIndex(), choice.getSelectedItem());</a:t>
            </a:r>
          </a:p>
          <a:p>
            <a:r>
              <a:rPr kumimoji="1" lang="en-US" altLang="zh-CN" sz="2400" b="1">
                <a:latin typeface="Times New Roman" pitchFamily="18" charset="0"/>
              </a:rPr>
              <a:t>    ...</a:t>
            </a:r>
          </a:p>
          <a:p>
            <a:endParaRPr kumimoji="1" lang="en-US" altLang="zh-CN" sz="2400" b="1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70FDBA09-CF05-46B4-B0FA-82E3155392D2}" type="slidenum">
              <a:rPr kumimoji="0" lang="en-US" altLang="zh-CN" sz="1200"/>
              <a:pPr/>
              <a:t>3</a:t>
            </a:fld>
            <a:endParaRPr kumimoji="0" lang="en-US" altLang="zh-CN" sz="120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zh-CN" altLang="en-US"/>
              <a:t>图形用户界面（</a:t>
            </a:r>
            <a:r>
              <a:rPr kumimoji="0" lang="en-US" altLang="zh-CN"/>
              <a:t>GUI</a:t>
            </a:r>
            <a:r>
              <a:rPr kumimoji="0" lang="zh-CN" altLang="en-US"/>
              <a:t>）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73238"/>
            <a:ext cx="80010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0" lang="en-US" altLang="zh-CN"/>
              <a:t>Java</a:t>
            </a:r>
            <a:r>
              <a:rPr kumimoji="0" lang="zh-CN" altLang="en-US"/>
              <a:t>中支持图形用户界面编程的包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en-US" altLang="zh-CN"/>
              <a:t>AWT(Abstract Window Toolkit)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0" lang="en-US" altLang="zh-CN"/>
              <a:t>    </a:t>
            </a:r>
            <a:r>
              <a:rPr kumimoji="0" lang="zh-CN" altLang="en-US"/>
              <a:t>早期版本的图形编程包，平台相关性较强。缺少剪贴板和打印支持功能。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en-US" altLang="zh-CN"/>
              <a:t>Swing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0" lang="en-US" altLang="zh-CN"/>
              <a:t>    </a:t>
            </a:r>
            <a:r>
              <a:rPr kumimoji="0" lang="zh-CN" altLang="en-US"/>
              <a:t>基于</a:t>
            </a:r>
            <a:r>
              <a:rPr kumimoji="0" lang="en-US" altLang="zh-CN"/>
              <a:t>AWT</a:t>
            </a:r>
            <a:r>
              <a:rPr kumimoji="0" lang="zh-CN" altLang="en-US"/>
              <a:t>基础之上的新的图形编程包，功能更强大，平台独立性更好。建议在进行</a:t>
            </a:r>
            <a:r>
              <a:rPr kumimoji="0" lang="en-US" altLang="zh-CN"/>
              <a:t>java</a:t>
            </a:r>
            <a:r>
              <a:rPr kumimoji="0" lang="zh-CN" altLang="en-US"/>
              <a:t>图形用户界面编程时使用</a:t>
            </a:r>
            <a:r>
              <a:rPr kumimoji="0" lang="en-US" altLang="zh-CN"/>
              <a:t>Swing</a:t>
            </a:r>
            <a:r>
              <a:rPr kumimoji="0" lang="zh-CN" altLang="en-US"/>
              <a:t>。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1EF16121-E3AF-400F-BF1C-22BAC400E3CC}" type="slidenum">
              <a:rPr kumimoji="0" lang="en-US" altLang="zh-CN" sz="1200"/>
              <a:pPr/>
              <a:t>30</a:t>
            </a:fld>
            <a:endParaRPr kumimoji="0" lang="en-US" altLang="zh-CN" sz="1200"/>
          </a:p>
        </p:txBody>
      </p:sp>
      <p:graphicFrame>
        <p:nvGraphicFramePr>
          <p:cNvPr id="72706" name="Object 2"/>
          <p:cNvGraphicFramePr>
            <a:graphicFrameLocks noChangeAspect="1"/>
          </p:cNvGraphicFramePr>
          <p:nvPr/>
        </p:nvGraphicFramePr>
        <p:xfrm>
          <a:off x="304800" y="2057400"/>
          <a:ext cx="85344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象" r:id="rId3" imgW="4180952" imgH="1028844" progId="Paint.Picture">
                  <p:embed/>
                </p:oleObj>
              </mc:Choice>
              <mc:Fallback>
                <p:oleObj name="BMP 图象" r:id="rId3" imgW="4180952" imgH="1028844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057400"/>
                        <a:ext cx="853440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468313" y="581025"/>
            <a:ext cx="15954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4000" b="1">
                <a:latin typeface="Times New Roman" pitchFamily="18" charset="0"/>
              </a:rPr>
              <a:t>Dialog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7E789885-2FFA-4A3F-B998-F5A81F5E71F4}" type="slidenum">
              <a:rPr kumimoji="0" lang="en-US" altLang="zh-CN" sz="1200"/>
              <a:pPr/>
              <a:t>31</a:t>
            </a:fld>
            <a:endParaRPr kumimoji="0" lang="en-US" altLang="zh-CN" sz="1200"/>
          </a:p>
        </p:txBody>
      </p:sp>
      <p:graphicFrame>
        <p:nvGraphicFramePr>
          <p:cNvPr id="74754" name="Object 2"/>
          <p:cNvGraphicFramePr>
            <a:graphicFrameLocks noChangeAspect="1"/>
          </p:cNvGraphicFramePr>
          <p:nvPr/>
        </p:nvGraphicFramePr>
        <p:xfrm>
          <a:off x="0" y="1981200"/>
          <a:ext cx="9144000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象" r:id="rId3" imgW="4800000" imgH="1457143" progId="Paint.Picture">
                  <p:embed/>
                </p:oleObj>
              </mc:Choice>
              <mc:Fallback>
                <p:oleObj name="BMP 图象" r:id="rId3" imgW="4800000" imgH="1457143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81200"/>
                        <a:ext cx="9144000" cy="335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539750" y="725488"/>
            <a:ext cx="11588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4000" b="1">
                <a:latin typeface="Times New Roman" pitchFamily="18" charset="0"/>
              </a:rPr>
              <a:t>List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5848D292-6782-4B78-B882-3C6B41EA1A61}" type="slidenum">
              <a:rPr kumimoji="0" lang="en-US" altLang="zh-CN" sz="1200"/>
              <a:pPr/>
              <a:t>32</a:t>
            </a:fld>
            <a:endParaRPr kumimoji="0" lang="en-US" altLang="zh-CN" sz="1200"/>
          </a:p>
        </p:txBody>
      </p:sp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381000" y="0"/>
            <a:ext cx="7434263" cy="679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latin typeface="Times New Roman" pitchFamily="18" charset="0"/>
              </a:rPr>
              <a:t>   ...//Where instance variables are declared:</a:t>
            </a:r>
          </a:p>
          <a:p>
            <a:r>
              <a:rPr kumimoji="1" lang="en-US" altLang="zh-CN" sz="2000" b="1">
                <a:latin typeface="Times New Roman" pitchFamily="18" charset="0"/>
              </a:rPr>
              <a:t>    TextArea output;</a:t>
            </a:r>
          </a:p>
          <a:p>
            <a:r>
              <a:rPr kumimoji="1" lang="en-US" altLang="zh-CN" sz="2000" b="1">
                <a:latin typeface="Times New Roman" pitchFamily="18" charset="0"/>
              </a:rPr>
              <a:t>    List spanish, italian; </a:t>
            </a:r>
          </a:p>
          <a:p>
            <a:r>
              <a:rPr kumimoji="1" lang="en-US" altLang="zh-CN" sz="2000" b="1">
                <a:latin typeface="Times New Roman" pitchFamily="18" charset="0"/>
              </a:rPr>
              <a:t>    ...//Where initialization occurs:</a:t>
            </a:r>
          </a:p>
          <a:p>
            <a:r>
              <a:rPr kumimoji="1" lang="en-US" altLang="zh-CN" sz="2000" b="1">
                <a:latin typeface="Times New Roman" pitchFamily="18" charset="0"/>
              </a:rPr>
              <a:t>    //Build first list, which allows multiple selections.</a:t>
            </a:r>
          </a:p>
          <a:p>
            <a:r>
              <a:rPr kumimoji="1" lang="en-US" altLang="zh-CN" sz="2000" b="1">
                <a:latin typeface="Times New Roman" pitchFamily="18" charset="0"/>
              </a:rPr>
              <a:t>    spanish = new List(4, true); //prefer 4 items visible</a:t>
            </a:r>
          </a:p>
          <a:p>
            <a:r>
              <a:rPr kumimoji="1" lang="en-US" altLang="zh-CN" sz="2000" b="1">
                <a:latin typeface="Times New Roman" pitchFamily="18" charset="0"/>
              </a:rPr>
              <a:t>    spanish.addItem("uno");</a:t>
            </a:r>
          </a:p>
          <a:p>
            <a:r>
              <a:rPr kumimoji="1" lang="en-US" altLang="zh-CN" sz="2000" b="1">
                <a:latin typeface="Times New Roman" pitchFamily="18" charset="0"/>
              </a:rPr>
              <a:t>    spanish.addItem("dos");</a:t>
            </a:r>
          </a:p>
          <a:p>
            <a:r>
              <a:rPr kumimoji="1" lang="en-US" altLang="zh-CN" sz="2000" b="1">
                <a:latin typeface="Times New Roman" pitchFamily="18" charset="0"/>
              </a:rPr>
              <a:t>    spanish.addItem("tres");</a:t>
            </a:r>
          </a:p>
          <a:p>
            <a:r>
              <a:rPr kumimoji="1" lang="en-US" altLang="zh-CN" sz="2000" b="1">
                <a:latin typeface="Times New Roman" pitchFamily="18" charset="0"/>
              </a:rPr>
              <a:t>    spanish.addItem("cuatro");</a:t>
            </a:r>
          </a:p>
          <a:p>
            <a:r>
              <a:rPr kumimoji="1" lang="en-US" altLang="zh-CN" sz="2000" b="1">
                <a:latin typeface="Times New Roman" pitchFamily="18" charset="0"/>
              </a:rPr>
              <a:t>    spanish.addItem("cinco");</a:t>
            </a:r>
          </a:p>
          <a:p>
            <a:r>
              <a:rPr kumimoji="1" lang="en-US" altLang="zh-CN" sz="2000" b="1">
                <a:latin typeface="Times New Roman" pitchFamily="18" charset="0"/>
              </a:rPr>
              <a:t>    spanish.addItem("seis");</a:t>
            </a:r>
          </a:p>
          <a:p>
            <a:r>
              <a:rPr kumimoji="1" lang="en-US" altLang="zh-CN" sz="2000" b="1">
                <a:latin typeface="Times New Roman" pitchFamily="18" charset="0"/>
              </a:rPr>
              <a:t>    spanish.addItem("siete");</a:t>
            </a:r>
          </a:p>
          <a:p>
            <a:r>
              <a:rPr kumimoji="1" lang="en-US" altLang="zh-CN" sz="2000" b="1">
                <a:latin typeface="Times New Roman" pitchFamily="18" charset="0"/>
              </a:rPr>
              <a:t>    //Build second list, which allows one selection at a time.</a:t>
            </a:r>
          </a:p>
          <a:p>
            <a:r>
              <a:rPr kumimoji="1" lang="en-US" altLang="zh-CN" sz="2000" b="1">
                <a:latin typeface="Times New Roman" pitchFamily="18" charset="0"/>
              </a:rPr>
              <a:t>    italian = new List(); //Defaults to none visible, only one selectable</a:t>
            </a:r>
          </a:p>
          <a:p>
            <a:r>
              <a:rPr kumimoji="1" lang="en-US" altLang="zh-CN" sz="2000" b="1">
                <a:latin typeface="Times New Roman" pitchFamily="18" charset="0"/>
              </a:rPr>
              <a:t>    italian.addItem("uno");</a:t>
            </a:r>
          </a:p>
          <a:p>
            <a:r>
              <a:rPr kumimoji="1" lang="en-US" altLang="zh-CN" sz="2000" b="1">
                <a:latin typeface="Times New Roman" pitchFamily="18" charset="0"/>
              </a:rPr>
              <a:t>    italian.addItem("due");</a:t>
            </a:r>
          </a:p>
          <a:p>
            <a:r>
              <a:rPr kumimoji="1" lang="en-US" altLang="zh-CN" sz="2000" b="1">
                <a:latin typeface="Times New Roman" pitchFamily="18" charset="0"/>
              </a:rPr>
              <a:t>    italian.addItem("tre");</a:t>
            </a:r>
          </a:p>
          <a:p>
            <a:r>
              <a:rPr kumimoji="1" lang="en-US" altLang="zh-CN" sz="2000" b="1">
                <a:latin typeface="Times New Roman" pitchFamily="18" charset="0"/>
              </a:rPr>
              <a:t>    italian.addItem("quattro");</a:t>
            </a:r>
          </a:p>
          <a:p>
            <a:r>
              <a:rPr kumimoji="1" lang="en-US" altLang="zh-CN" sz="2000" b="1">
                <a:latin typeface="Times New Roman" pitchFamily="18" charset="0"/>
              </a:rPr>
              <a:t>    italian.addItem("cinque");</a:t>
            </a:r>
          </a:p>
          <a:p>
            <a:r>
              <a:rPr kumimoji="1" lang="en-US" altLang="zh-CN" sz="2000" b="1">
                <a:latin typeface="Times New Roman" pitchFamily="18" charset="0"/>
              </a:rPr>
              <a:t>    italian.addItem("sei");</a:t>
            </a:r>
          </a:p>
          <a:p>
            <a:r>
              <a:rPr kumimoji="1" lang="en-US" altLang="zh-CN" sz="2000" b="1">
                <a:latin typeface="Times New Roman" pitchFamily="18" charset="0"/>
              </a:rPr>
              <a:t>    italian.addItem("sette");          . . 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EC6B0267-47AB-4C00-A42B-9F5702186542}" type="slidenum">
              <a:rPr kumimoji="0" lang="en-US" altLang="zh-CN" sz="1200"/>
              <a:pPr/>
              <a:t>33</a:t>
            </a:fld>
            <a:endParaRPr kumimoji="0" lang="en-US" altLang="zh-CN" sz="1200"/>
          </a:p>
        </p:txBody>
      </p:sp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539750" y="541338"/>
            <a:ext cx="2343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4000" b="1">
                <a:latin typeface="Times New Roman" pitchFamily="18" charset="0"/>
              </a:rPr>
              <a:t>Scrollbar </a:t>
            </a:r>
          </a:p>
        </p:txBody>
      </p:sp>
      <p:pic>
        <p:nvPicPr>
          <p:cNvPr id="788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8077200" cy="328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E4921DAD-7D6C-4938-9FF4-78AB181B5EDD}" type="slidenum">
              <a:rPr kumimoji="0" lang="en-US" altLang="zh-CN" sz="1200"/>
              <a:pPr/>
              <a:t>34</a:t>
            </a:fld>
            <a:endParaRPr kumimoji="0" lang="en-US" altLang="zh-CN" sz="1200"/>
          </a:p>
        </p:txBody>
      </p: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539750" y="641350"/>
            <a:ext cx="26527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4000" b="1">
                <a:latin typeface="Times New Roman" pitchFamily="18" charset="0"/>
              </a:rPr>
              <a:t>ScrollPane </a:t>
            </a:r>
          </a:p>
        </p:txBody>
      </p:sp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81200"/>
            <a:ext cx="70866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1127125" y="4918075"/>
            <a:ext cx="5173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altLang="zh-CN" b="1">
                <a:solidFill>
                  <a:schemeClr val="accent2"/>
                </a:solidFill>
                <a:latin typeface="Times New Roman" pitchFamily="18" charset="0"/>
              </a:rPr>
              <a:t>Scroll Pane </a:t>
            </a:r>
            <a:r>
              <a:rPr lang="zh-CN" altLang="en-US" b="1">
                <a:solidFill>
                  <a:schemeClr val="accent2"/>
                </a:solidFill>
                <a:latin typeface="Times New Roman" pitchFamily="18" charset="0"/>
              </a:rPr>
              <a:t>中放入</a:t>
            </a:r>
            <a:r>
              <a:rPr lang="en-US" altLang="zh-CN" b="1">
                <a:solidFill>
                  <a:schemeClr val="accent2"/>
                </a:solidFill>
                <a:latin typeface="Times New Roman" pitchFamily="18" charset="0"/>
              </a:rPr>
              <a:t>canvas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E8B4438F-8BD4-43E4-8046-9C0A82BDBCAA}" type="slidenum">
              <a:rPr kumimoji="0" lang="en-US" altLang="zh-CN" sz="1200"/>
              <a:pPr/>
              <a:t>35</a:t>
            </a:fld>
            <a:endParaRPr kumimoji="0" lang="en-US" altLang="zh-CN" sz="1200"/>
          </a:p>
        </p:txBody>
      </p:sp>
      <p:graphicFrame>
        <p:nvGraphicFramePr>
          <p:cNvPr id="82946" name="Object 2"/>
          <p:cNvGraphicFramePr>
            <a:graphicFrameLocks noChangeAspect="1"/>
          </p:cNvGraphicFramePr>
          <p:nvPr/>
        </p:nvGraphicFramePr>
        <p:xfrm>
          <a:off x="1524000" y="1981200"/>
          <a:ext cx="4724400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象" r:id="rId3" imgW="2438095" imgH="1238423" progId="Paint.Picture">
                  <p:embed/>
                </p:oleObj>
              </mc:Choice>
              <mc:Fallback>
                <p:oleObj name="BMP 图象" r:id="rId3" imgW="2438095" imgH="1238423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981200"/>
                        <a:ext cx="4724400" cy="240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539750" y="609600"/>
            <a:ext cx="54038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4000" b="1">
                <a:latin typeface="Times New Roman" pitchFamily="18" charset="0"/>
              </a:rPr>
              <a:t>TextArea and TextField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ECCB2F5B-621A-4024-8CEA-DB79AEBE6A44}" type="slidenum">
              <a:rPr kumimoji="0" lang="en-US" altLang="zh-CN" sz="1200"/>
              <a:pPr/>
              <a:t>36</a:t>
            </a:fld>
            <a:endParaRPr kumimoji="0" lang="en-US" altLang="zh-CN" sz="1200"/>
          </a:p>
        </p:txBody>
      </p:sp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457200" y="1828800"/>
            <a:ext cx="5791200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latin typeface="Times New Roman" pitchFamily="18" charset="0"/>
              </a:rPr>
              <a:t>//Where instance variables are defined:</a:t>
            </a:r>
          </a:p>
          <a:p>
            <a:r>
              <a:rPr kumimoji="1" lang="en-US" altLang="zh-CN" sz="2400" b="1">
                <a:latin typeface="Times New Roman" pitchFamily="18" charset="0"/>
              </a:rPr>
              <a:t>TextField textField;</a:t>
            </a:r>
          </a:p>
          <a:p>
            <a:r>
              <a:rPr kumimoji="1" lang="en-US" altLang="zh-CN" sz="2400" b="1">
                <a:latin typeface="Times New Roman" pitchFamily="18" charset="0"/>
              </a:rPr>
              <a:t>TextArea textArea;</a:t>
            </a:r>
          </a:p>
          <a:p>
            <a:r>
              <a:rPr kumimoji="1" lang="en-US" altLang="zh-CN" sz="2400" b="1">
                <a:latin typeface="Times New Roman" pitchFamily="18" charset="0"/>
              </a:rPr>
              <a:t>public void init() {</a:t>
            </a:r>
          </a:p>
          <a:p>
            <a:r>
              <a:rPr kumimoji="1" lang="en-US" altLang="zh-CN" sz="2400" b="1">
                <a:latin typeface="Times New Roman" pitchFamily="18" charset="0"/>
              </a:rPr>
              <a:t>    textField = new TextField(20);</a:t>
            </a:r>
          </a:p>
          <a:p>
            <a:r>
              <a:rPr kumimoji="1" lang="en-US" altLang="zh-CN" sz="2400" b="1">
                <a:latin typeface="Times New Roman" pitchFamily="18" charset="0"/>
              </a:rPr>
              <a:t>    textArea = new TextArea(5, 20);</a:t>
            </a:r>
          </a:p>
          <a:p>
            <a:r>
              <a:rPr kumimoji="1" lang="en-US" altLang="zh-CN" sz="2400" b="1">
                <a:latin typeface="Times New Roman" pitchFamily="18" charset="0"/>
              </a:rPr>
              <a:t>    textArea.setEditable(false);</a:t>
            </a:r>
          </a:p>
          <a:p>
            <a:r>
              <a:rPr kumimoji="1" lang="en-US" altLang="zh-CN" sz="2400" b="1">
                <a:latin typeface="Times New Roman" pitchFamily="18" charset="0"/>
              </a:rPr>
              <a:t>    ...//Add the two components to the panel.</a:t>
            </a:r>
          </a:p>
          <a:p>
            <a:r>
              <a:rPr kumimoji="1" lang="en-US" altLang="zh-CN" sz="2400" b="1">
                <a:latin typeface="Times New Roman" pitchFamily="18" charset="0"/>
              </a:rPr>
              <a:t> 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F54A6CE9-6D59-42DB-80B6-5C72A49EAF04}" type="slidenum">
              <a:rPr kumimoji="0" lang="en-US" altLang="zh-CN" sz="1200"/>
              <a:pPr/>
              <a:t>37</a:t>
            </a:fld>
            <a:endParaRPr kumimoji="0" lang="en-US" altLang="zh-CN" sz="1200"/>
          </a:p>
        </p:txBody>
      </p:sp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539750" y="460375"/>
            <a:ext cx="53308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zh-CN" altLang="en-US" sz="4000" b="1">
                <a:latin typeface="Times New Roman" pitchFamily="18" charset="0"/>
              </a:rPr>
              <a:t>组件颜色与字体的设置</a:t>
            </a:r>
          </a:p>
        </p:txBody>
      </p:sp>
      <p:sp>
        <p:nvSpPr>
          <p:cNvPr id="271363" name="AutoShape 3"/>
          <p:cNvSpPr>
            <a:spLocks noChangeArrowheads="1"/>
          </p:cNvSpPr>
          <p:nvPr/>
        </p:nvSpPr>
        <p:spPr bwMode="auto">
          <a:xfrm flipV="1">
            <a:off x="395288" y="2039938"/>
            <a:ext cx="8050212" cy="2133600"/>
          </a:xfrm>
          <a:prstGeom prst="wedgeRoundRectCallout">
            <a:avLst>
              <a:gd name="adj1" fmla="val -14787"/>
              <a:gd name="adj2" fmla="val -37278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endParaRPr kumimoji="1" lang="en-US" altLang="zh-CN" sz="2400" b="1">
              <a:latin typeface="Times New Roman" pitchFamily="18" charset="0"/>
            </a:endParaRPr>
          </a:p>
          <a:p>
            <a:r>
              <a:rPr kumimoji="1" lang="en-US" altLang="zh-CN" sz="2400" b="1">
                <a:latin typeface="Times New Roman" pitchFamily="18" charset="0"/>
              </a:rPr>
              <a:t>Color</a:t>
            </a:r>
            <a:r>
              <a:rPr kumimoji="1" lang="zh-CN" altLang="en-US" sz="2400" b="1">
                <a:latin typeface="Times New Roman" pitchFamily="18" charset="0"/>
              </a:rPr>
              <a:t>类与</a:t>
            </a:r>
            <a:r>
              <a:rPr kumimoji="1" lang="en-US" altLang="zh-CN" sz="2400" b="1">
                <a:latin typeface="Times New Roman" pitchFamily="18" charset="0"/>
              </a:rPr>
              <a:t>Font</a:t>
            </a:r>
            <a:r>
              <a:rPr kumimoji="1" lang="zh-CN" altLang="en-US" sz="2400" b="1">
                <a:latin typeface="Times New Roman" pitchFamily="18" charset="0"/>
              </a:rPr>
              <a:t>类分别定义了一些颜色、字体，可以创建新</a:t>
            </a:r>
            <a:endParaRPr kumimoji="1" lang="en-US" altLang="zh-CN" sz="2400" b="1">
              <a:latin typeface="Times New Roman" pitchFamily="18" charset="0"/>
            </a:endParaRPr>
          </a:p>
          <a:p>
            <a:r>
              <a:rPr kumimoji="1" lang="zh-CN" altLang="en-US" sz="2400" b="1">
                <a:latin typeface="Times New Roman" pitchFamily="18" charset="0"/>
              </a:rPr>
              <a:t>的颜色与字体。</a:t>
            </a:r>
          </a:p>
          <a:p>
            <a:endParaRPr kumimoji="1" lang="zh-CN" altLang="en-US" sz="2400" b="1">
              <a:latin typeface="Times New Roman" pitchFamily="18" charset="0"/>
            </a:endParaRPr>
          </a:p>
          <a:p>
            <a:r>
              <a:rPr kumimoji="1" lang="en-US" altLang="zh-CN" sz="2400" b="1">
                <a:latin typeface="Times New Roman" pitchFamily="18" charset="0"/>
              </a:rPr>
              <a:t>Color c = new Color(r, g, b);</a:t>
            </a:r>
          </a:p>
          <a:p>
            <a:r>
              <a:rPr kumimoji="1" lang="en-US" altLang="zh-CN" sz="2400" b="1">
                <a:latin typeface="Times New Roman" pitchFamily="18" charset="0"/>
              </a:rPr>
              <a:t>Font f = new Font(…);</a:t>
            </a:r>
          </a:p>
          <a:p>
            <a:endParaRPr kumimoji="1" lang="en-US" altLang="zh-CN" sz="2400" b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1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1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3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1385A229-3E3C-4359-A4C2-85D3BFAA421A}" type="slidenum">
              <a:rPr kumimoji="0" lang="en-US" altLang="zh-CN" sz="1200"/>
              <a:pPr/>
              <a:t>38</a:t>
            </a:fld>
            <a:endParaRPr kumimoji="0" lang="en-US" altLang="zh-CN" sz="1200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zh-CN" altLang="en-US"/>
              <a:t>习题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849438"/>
            <a:ext cx="8178800" cy="4171950"/>
          </a:xfrm>
        </p:spPr>
        <p:txBody>
          <a:bodyPr/>
          <a:lstStyle/>
          <a:p>
            <a:pPr marL="609600" indent="-609600" eaLnBrk="1" hangingPunct="1"/>
            <a:r>
              <a:rPr kumimoji="0" lang="zh-CN" altLang="en-US"/>
              <a:t>制作一个计算器的用户界面</a:t>
            </a:r>
          </a:p>
          <a:p>
            <a:pPr marL="609600" indent="-609600" eaLnBrk="1" hangingPunct="1"/>
            <a:r>
              <a:rPr kumimoji="0" lang="zh-CN" altLang="en-US"/>
              <a:t>尝试使用各种组建与布局管理器</a:t>
            </a:r>
          </a:p>
          <a:p>
            <a:pPr marL="609600" indent="-609600" eaLnBrk="1" hangingPunct="1"/>
            <a:endParaRPr kumimoji="0"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A51C2ECB-C442-48A7-97FF-E031CF659DAF}" type="slidenum">
              <a:rPr kumimoji="0" lang="en-US" altLang="zh-CN" sz="1200"/>
              <a:pPr/>
              <a:t>4</a:t>
            </a:fld>
            <a:endParaRPr kumimoji="0" lang="en-US" altLang="zh-CN" sz="120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zh-CN" altLang="en-US"/>
              <a:t>组件和容器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zh-CN" altLang="en-US">
                <a:solidFill>
                  <a:srgbClr val="FF3300"/>
                </a:solidFill>
                <a:ea typeface="华文行楷" pitchFamily="2" charset="-122"/>
              </a:rPr>
              <a:t>组件</a:t>
            </a:r>
            <a:r>
              <a:rPr kumimoji="0" lang="zh-CN" altLang="en-US"/>
              <a:t>是图形用户界面的组成部分，如命令按钮就是一种组件，窗口也是一种组件。</a:t>
            </a:r>
          </a:p>
          <a:p>
            <a:pPr eaLnBrk="1" hangingPunct="1"/>
            <a:r>
              <a:rPr kumimoji="0" lang="zh-CN" altLang="en-US"/>
              <a:t>如果一个组件上面还可以放置其他组件，那这个组件就叫做</a:t>
            </a:r>
            <a:r>
              <a:rPr kumimoji="0" lang="zh-CN" altLang="en-US">
                <a:solidFill>
                  <a:srgbClr val="FF3300"/>
                </a:solidFill>
                <a:ea typeface="华文行楷" pitchFamily="2" charset="-122"/>
              </a:rPr>
              <a:t>容器</a:t>
            </a:r>
            <a:r>
              <a:rPr kumimoji="0" lang="zh-CN" altLang="en-US"/>
              <a:t>。</a:t>
            </a:r>
          </a:p>
          <a:p>
            <a:pPr eaLnBrk="1" hangingPunct="1"/>
            <a:r>
              <a:rPr kumimoji="0" lang="zh-CN" altLang="en-US"/>
              <a:t>组件按其用途可分为：顶层容器、一般容器、专用容器和基本控件。基本控件又可分为不可编辑组件（如标签）和可编辑组件（如文本框）。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832ED930-851F-4C65-85DE-587902A42074}" type="slidenum">
              <a:rPr kumimoji="0" lang="en-US" altLang="zh-CN" sz="1200"/>
              <a:pPr/>
              <a:t>5</a:t>
            </a:fld>
            <a:endParaRPr kumimoji="0" lang="en-US" altLang="zh-CN" sz="120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zh-CN" altLang="en-US"/>
              <a:t>容器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zh-CN" altLang="en-US"/>
              <a:t>顶层容器</a:t>
            </a:r>
          </a:p>
          <a:p>
            <a:pPr lvl="1" eaLnBrk="1" hangingPunct="1">
              <a:buFont typeface="Wingdings" pitchFamily="2" charset="2"/>
              <a:buNone/>
            </a:pPr>
            <a:r>
              <a:rPr kumimoji="0" lang="zh-CN" altLang="en-US"/>
              <a:t>顶层容器不能放置在其他容器上。顶层容器主要有三种：</a:t>
            </a:r>
          </a:p>
          <a:p>
            <a:pPr lvl="1" eaLnBrk="1" hangingPunct="1"/>
            <a:r>
              <a:rPr kumimoji="0" lang="zh-CN" altLang="en-US"/>
              <a:t>小应用程序（</a:t>
            </a:r>
            <a:r>
              <a:rPr kumimoji="0" lang="en-US" altLang="zh-CN"/>
              <a:t>Applet/JApplet</a:t>
            </a:r>
            <a:r>
              <a:rPr kumimoji="0" lang="zh-CN" altLang="en-US"/>
              <a:t>）：用于设计可嵌入网页中运行的程序的界面。</a:t>
            </a:r>
          </a:p>
          <a:p>
            <a:pPr lvl="1" eaLnBrk="1" hangingPunct="1"/>
            <a:r>
              <a:rPr kumimoji="0" lang="zh-CN" altLang="en-US"/>
              <a:t>对话框（</a:t>
            </a:r>
            <a:r>
              <a:rPr kumimoji="0" lang="en-US" altLang="zh-CN"/>
              <a:t>Dialog/JDialog</a:t>
            </a:r>
            <a:r>
              <a:rPr kumimoji="0" lang="zh-CN" altLang="en-US"/>
              <a:t>）：用于在程序中显示提示信息或输入少量信息。</a:t>
            </a:r>
          </a:p>
          <a:p>
            <a:pPr lvl="1" eaLnBrk="1" hangingPunct="1"/>
            <a:r>
              <a:rPr kumimoji="0" lang="zh-CN" altLang="en-US"/>
              <a:t>窗体</a:t>
            </a:r>
            <a:r>
              <a:rPr kumimoji="0" lang="en-US" altLang="zh-CN"/>
              <a:t>/</a:t>
            </a:r>
            <a:r>
              <a:rPr kumimoji="0" lang="zh-CN" altLang="en-US"/>
              <a:t>框架（</a:t>
            </a:r>
            <a:r>
              <a:rPr kumimoji="0" lang="en-US" altLang="zh-CN"/>
              <a:t>Frame/JFrame</a:t>
            </a:r>
            <a:r>
              <a:rPr kumimoji="0" lang="zh-CN" altLang="en-US"/>
              <a:t>）：用于设计应用程序的图形用户界面。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5BCDF342-38B3-4E10-AD75-104CD84D2CD7}" type="slidenum">
              <a:rPr kumimoji="0" lang="en-US" altLang="zh-CN" sz="1200"/>
              <a:pPr/>
              <a:t>6</a:t>
            </a:fld>
            <a:endParaRPr kumimoji="0" lang="en-US" altLang="zh-CN" sz="120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zh-CN" altLang="en-US"/>
              <a:t>容器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zh-CN" altLang="en-US"/>
              <a:t>一般容器（中间容器）</a:t>
            </a:r>
          </a:p>
          <a:p>
            <a:pPr lvl="1" eaLnBrk="1" hangingPunct="1">
              <a:buFont typeface="Wingdings" pitchFamily="2" charset="2"/>
              <a:buNone/>
            </a:pPr>
            <a:r>
              <a:rPr kumimoji="0" lang="zh-CN" altLang="en-US"/>
              <a:t>可以放置在其他容器上的容器。</a:t>
            </a:r>
          </a:p>
          <a:p>
            <a:pPr lvl="1" eaLnBrk="1" hangingPunct="1"/>
            <a:r>
              <a:rPr kumimoji="0" lang="zh-CN" altLang="en-US"/>
              <a:t>面板（</a:t>
            </a:r>
            <a:r>
              <a:rPr kumimoji="0" lang="en-US" altLang="zh-CN"/>
              <a:t>JPanel</a:t>
            </a:r>
            <a:r>
              <a:rPr kumimoji="0" lang="zh-CN" altLang="en-US"/>
              <a:t>）</a:t>
            </a:r>
          </a:p>
          <a:p>
            <a:pPr lvl="1" eaLnBrk="1" hangingPunct="1"/>
            <a:r>
              <a:rPr kumimoji="0" lang="zh-CN" altLang="en-US"/>
              <a:t>滚动窗格（</a:t>
            </a:r>
            <a:r>
              <a:rPr kumimoji="0" lang="en-US" altLang="zh-CN"/>
              <a:t>JScrollPane</a:t>
            </a:r>
            <a:r>
              <a:rPr kumimoji="0" lang="zh-CN" altLang="en-US"/>
              <a:t>）</a:t>
            </a:r>
          </a:p>
          <a:p>
            <a:pPr lvl="1" eaLnBrk="1" hangingPunct="1"/>
            <a:r>
              <a:rPr kumimoji="0" lang="zh-CN" altLang="en-US"/>
              <a:t>分裂窗格（</a:t>
            </a:r>
            <a:r>
              <a:rPr kumimoji="0" lang="en-US" altLang="zh-CN"/>
              <a:t>JSplitPane</a:t>
            </a:r>
            <a:r>
              <a:rPr kumimoji="0" lang="zh-CN" altLang="en-US"/>
              <a:t>）</a:t>
            </a:r>
          </a:p>
          <a:p>
            <a:pPr lvl="1" eaLnBrk="1" hangingPunct="1"/>
            <a:r>
              <a:rPr kumimoji="0" lang="zh-CN" altLang="en-US"/>
              <a:t>选项卡窗格（</a:t>
            </a:r>
            <a:r>
              <a:rPr kumimoji="0" lang="en-US" altLang="zh-CN"/>
              <a:t>JTabbedPane</a:t>
            </a:r>
            <a:r>
              <a:rPr kumimoji="0" lang="zh-CN" altLang="en-US"/>
              <a:t>）</a:t>
            </a:r>
          </a:p>
          <a:p>
            <a:pPr lvl="1" eaLnBrk="1" hangingPunct="1"/>
            <a:r>
              <a:rPr kumimoji="0" lang="zh-CN" altLang="en-US"/>
              <a:t>工具条（</a:t>
            </a:r>
            <a:r>
              <a:rPr kumimoji="0" lang="en-US" altLang="zh-CN"/>
              <a:t>JToolBar</a:t>
            </a:r>
            <a:r>
              <a:rPr kumimoji="0" lang="zh-CN" altLang="en-US"/>
              <a:t>）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0B839242-7AA2-482C-977D-85C48BD495F6}" type="slidenum">
              <a:rPr kumimoji="0" lang="en-US" altLang="zh-CN" sz="1200"/>
              <a:pPr/>
              <a:t>7</a:t>
            </a:fld>
            <a:endParaRPr kumimoji="0" lang="en-US" altLang="zh-CN" sz="120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zh-CN" altLang="en-US"/>
              <a:t>容器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zh-CN" altLang="en-US"/>
              <a:t>专用容器</a:t>
            </a:r>
          </a:p>
          <a:p>
            <a:pPr lvl="1" eaLnBrk="1" hangingPunct="1">
              <a:buFont typeface="Wingdings" pitchFamily="2" charset="2"/>
              <a:buNone/>
            </a:pPr>
            <a:r>
              <a:rPr kumimoji="0" lang="zh-CN" altLang="en-US"/>
              <a:t>起特殊作用的容器。</a:t>
            </a:r>
          </a:p>
          <a:p>
            <a:pPr lvl="1" eaLnBrk="1" hangingPunct="1"/>
            <a:r>
              <a:rPr kumimoji="0" lang="zh-CN" altLang="en-US"/>
              <a:t>内部框架（</a:t>
            </a:r>
            <a:r>
              <a:rPr kumimoji="0" lang="en-US" altLang="zh-CN"/>
              <a:t>JInternalFrame</a:t>
            </a:r>
            <a:r>
              <a:rPr kumimoji="0" lang="zh-CN" altLang="en-US"/>
              <a:t>）</a:t>
            </a:r>
          </a:p>
          <a:p>
            <a:pPr lvl="1" eaLnBrk="1" hangingPunct="1"/>
            <a:r>
              <a:rPr kumimoji="0" lang="zh-CN" altLang="en-US"/>
              <a:t>分层窗格（</a:t>
            </a:r>
            <a:r>
              <a:rPr kumimoji="0" lang="en-US" altLang="zh-CN"/>
              <a:t>JLayeredPane</a:t>
            </a:r>
            <a:r>
              <a:rPr kumimoji="0" lang="zh-CN" altLang="en-US"/>
              <a:t>）</a:t>
            </a:r>
          </a:p>
          <a:p>
            <a:pPr lvl="1" eaLnBrk="1" hangingPunct="1"/>
            <a:r>
              <a:rPr kumimoji="0" lang="zh-CN" altLang="en-US"/>
              <a:t>根窗格（</a:t>
            </a:r>
            <a:r>
              <a:rPr kumimoji="0" lang="en-US" altLang="zh-CN"/>
              <a:t>JRootPane</a:t>
            </a:r>
            <a:r>
              <a:rPr kumimoji="0" lang="zh-CN" altLang="en-US"/>
              <a:t>）</a:t>
            </a:r>
          </a:p>
          <a:p>
            <a:pPr lvl="2" eaLnBrk="1" hangingPunct="1"/>
            <a:r>
              <a:rPr kumimoji="0" lang="zh-CN" altLang="en-US"/>
              <a:t>根窗格又由玻璃窗格、分层窗格、内容窗格和菜单窗格组成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5695C576-877B-439D-9EED-D2E852D48ECB}" type="slidenum">
              <a:rPr kumimoji="0" lang="en-US" altLang="zh-CN" sz="1200"/>
              <a:pPr/>
              <a:t>8</a:t>
            </a:fld>
            <a:endParaRPr kumimoji="0" lang="en-US" altLang="zh-CN" sz="120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zh-CN" altLang="en-US"/>
              <a:t>图形用户界面程序设计涉及的相关类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0" lang="zh-CN" altLang="en-US" sz="2600"/>
              <a:t>组件类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zh-CN" altLang="en-US" sz="2200"/>
              <a:t>提供各种图形用户界面组件。这些类包含在</a:t>
            </a:r>
            <a:r>
              <a:rPr kumimoji="0" lang="en-US" altLang="zh-CN" sz="2200"/>
              <a:t>java.awt</a:t>
            </a:r>
            <a:r>
              <a:rPr kumimoji="0" lang="zh-CN" altLang="en-US" sz="2200"/>
              <a:t>和</a:t>
            </a:r>
            <a:r>
              <a:rPr kumimoji="0" lang="en-US" altLang="zh-CN" sz="2200"/>
              <a:t>javax.swing</a:t>
            </a:r>
            <a:r>
              <a:rPr kumimoji="0" lang="zh-CN" altLang="en-US" sz="2200"/>
              <a:t>包中。 </a:t>
            </a:r>
          </a:p>
          <a:p>
            <a:pPr eaLnBrk="1" hangingPunct="1">
              <a:lnSpc>
                <a:spcPct val="90000"/>
              </a:lnSpc>
            </a:pPr>
            <a:r>
              <a:rPr kumimoji="0" lang="zh-CN" altLang="en-US" sz="2600"/>
              <a:t>布局类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zh-CN" altLang="en-US" sz="2200"/>
              <a:t>实现组件在容器上的各种排列方式。这些类一般在</a:t>
            </a:r>
            <a:r>
              <a:rPr kumimoji="0" lang="en-US" altLang="zh-CN" sz="2200"/>
              <a:t>java.awt</a:t>
            </a:r>
            <a:r>
              <a:rPr kumimoji="0" lang="zh-CN" altLang="en-US" sz="2200"/>
              <a:t>包中。 </a:t>
            </a:r>
          </a:p>
          <a:p>
            <a:pPr eaLnBrk="1" hangingPunct="1">
              <a:lnSpc>
                <a:spcPct val="90000"/>
              </a:lnSpc>
            </a:pPr>
            <a:r>
              <a:rPr kumimoji="0" lang="zh-CN" altLang="en-US" sz="2600"/>
              <a:t>事件处理类。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zh-CN" altLang="en-US" sz="2200"/>
              <a:t>实现对各种事件的响应。包含在</a:t>
            </a:r>
            <a:r>
              <a:rPr kumimoji="0" lang="en-US" altLang="zh-CN" sz="2200"/>
              <a:t>java.awt.event</a:t>
            </a:r>
            <a:r>
              <a:rPr kumimoji="0" lang="zh-CN" altLang="en-US" sz="2200"/>
              <a:t>和</a:t>
            </a:r>
            <a:r>
              <a:rPr kumimoji="0" lang="en-US" altLang="zh-CN" sz="2200"/>
              <a:t>javax.swing.event</a:t>
            </a:r>
            <a:r>
              <a:rPr kumimoji="0" lang="zh-CN" altLang="en-US" sz="2200"/>
              <a:t>包中。</a:t>
            </a:r>
          </a:p>
          <a:p>
            <a:pPr eaLnBrk="1" hangingPunct="1">
              <a:lnSpc>
                <a:spcPct val="90000"/>
              </a:lnSpc>
            </a:pPr>
            <a:r>
              <a:rPr kumimoji="0" lang="zh-CN" altLang="en-US" sz="2600"/>
              <a:t>其他类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zh-CN" altLang="en-US" sz="2200"/>
              <a:t>处理颜色等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13190571-4B92-4170-89A4-7836D5670A46}" type="slidenum">
              <a:rPr kumimoji="0" lang="en-US" altLang="zh-CN" sz="1200"/>
              <a:pPr/>
              <a:t>9</a:t>
            </a:fld>
            <a:endParaRPr kumimoji="0" lang="en-US" altLang="zh-CN" sz="1200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zh-CN" altLang="en-US"/>
              <a:t>图形用户界面编程的一般步骤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zh-CN" altLang="en-US"/>
              <a:t>创建组件，完成图形用户界面布局</a:t>
            </a:r>
          </a:p>
          <a:p>
            <a:pPr eaLnBrk="1" hangingPunct="1"/>
            <a:r>
              <a:rPr kumimoji="0" lang="zh-CN" altLang="en-US"/>
              <a:t>编写事件处理程序，通过事件处理机制响应用户的操作，完整指定任务。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4938</TotalTime>
  <Words>1982</Words>
  <Application>Microsoft Macintosh PowerPoint</Application>
  <PresentationFormat>全屏显示(4:3)</PresentationFormat>
  <Paragraphs>341</Paragraphs>
  <Slides>38</Slides>
  <Notes>36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5" baseType="lpstr">
      <vt:lpstr>华文行楷</vt:lpstr>
      <vt:lpstr>Arial</vt:lpstr>
      <vt:lpstr>Times New Roman</vt:lpstr>
      <vt:lpstr>Verdana</vt:lpstr>
      <vt:lpstr>Wingdings</vt:lpstr>
      <vt:lpstr>Profile</vt:lpstr>
      <vt:lpstr>BMP 图象</vt:lpstr>
      <vt:lpstr>PowerPoint 演示文稿</vt:lpstr>
      <vt:lpstr>图形用户界面程序设计（一）</vt:lpstr>
      <vt:lpstr>图形用户界面（GUI）</vt:lpstr>
      <vt:lpstr>组件和容器</vt:lpstr>
      <vt:lpstr>容器</vt:lpstr>
      <vt:lpstr>容器</vt:lpstr>
      <vt:lpstr>容器</vt:lpstr>
      <vt:lpstr>图形用户界面程序设计涉及的相关类</vt:lpstr>
      <vt:lpstr>图形用户界面编程的一般步骤</vt:lpstr>
      <vt:lpstr>JFrame, a top level container</vt:lpstr>
      <vt:lpstr>顶层容器JFrame（带有标题、可改变大小）</vt:lpstr>
      <vt:lpstr>PowerPoint 演示文稿</vt:lpstr>
      <vt:lpstr>顶层容器JFrame</vt:lpstr>
      <vt:lpstr>JPanel容器（必须放置在其他容器上）</vt:lpstr>
      <vt:lpstr>布局管理器（Layout Manager）</vt:lpstr>
      <vt:lpstr>PowerPoint 演示文稿</vt:lpstr>
      <vt:lpstr>PowerPoint 演示文稿</vt:lpstr>
      <vt:lpstr>PowerPoint 演示文稿</vt:lpstr>
      <vt:lpstr>Border Layout </vt:lpstr>
      <vt:lpstr>GridLayout</vt:lpstr>
      <vt:lpstr>PowerPoint 演示文稿</vt:lpstr>
      <vt:lpstr>PowerPoint 演示文稿</vt:lpstr>
      <vt:lpstr>如何选择布局管理器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习题</vt:lpstr>
    </vt:vector>
  </TitlesOfParts>
  <Company>buaa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wqw</dc:creator>
  <cp:lastModifiedBy>Office User</cp:lastModifiedBy>
  <cp:revision>285</cp:revision>
  <dcterms:created xsi:type="dcterms:W3CDTF">2001-03-12T13:05:17Z</dcterms:created>
  <dcterms:modified xsi:type="dcterms:W3CDTF">2023-05-11T01:52:05Z</dcterms:modified>
</cp:coreProperties>
</file>