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8" r:id="rId3"/>
    <p:sldId id="347" r:id="rId5"/>
    <p:sldId id="396" r:id="rId6"/>
    <p:sldId id="419" r:id="rId7"/>
    <p:sldId id="359" r:id="rId8"/>
    <p:sldId id="428" r:id="rId9"/>
    <p:sldId id="429" r:id="rId10"/>
    <p:sldId id="360" r:id="rId11"/>
    <p:sldId id="361" r:id="rId12"/>
    <p:sldId id="397" r:id="rId13"/>
    <p:sldId id="362" r:id="rId14"/>
    <p:sldId id="430" r:id="rId15"/>
    <p:sldId id="363" r:id="rId16"/>
    <p:sldId id="364" r:id="rId17"/>
    <p:sldId id="431" r:id="rId18"/>
    <p:sldId id="365" r:id="rId19"/>
    <p:sldId id="366" r:id="rId20"/>
    <p:sldId id="432" r:id="rId21"/>
    <p:sldId id="398" r:id="rId22"/>
    <p:sldId id="367" r:id="rId23"/>
    <p:sldId id="368" r:id="rId24"/>
    <p:sldId id="369" r:id="rId25"/>
    <p:sldId id="370" r:id="rId26"/>
    <p:sldId id="371" r:id="rId27"/>
    <p:sldId id="399" r:id="rId28"/>
    <p:sldId id="372" r:id="rId29"/>
    <p:sldId id="373" r:id="rId30"/>
    <p:sldId id="433" r:id="rId31"/>
    <p:sldId id="434" r:id="rId32"/>
    <p:sldId id="374" r:id="rId33"/>
    <p:sldId id="375" r:id="rId34"/>
    <p:sldId id="435" r:id="rId35"/>
    <p:sldId id="436" r:id="rId36"/>
    <p:sldId id="376" r:id="rId37"/>
    <p:sldId id="437" r:id="rId38"/>
    <p:sldId id="438" r:id="rId39"/>
    <p:sldId id="377" r:id="rId40"/>
    <p:sldId id="439" r:id="rId41"/>
    <p:sldId id="400" r:id="rId42"/>
    <p:sldId id="378" r:id="rId43"/>
    <p:sldId id="424" r:id="rId44"/>
    <p:sldId id="427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382" r:id="rId60"/>
    <p:sldId id="471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64"/>
    <p:restoredTop sz="97106"/>
  </p:normalViewPr>
  <p:slideViewPr>
    <p:cSldViewPr showGuides="1">
      <p:cViewPr varScale="1">
        <p:scale>
          <a:sx n="58" d="100"/>
          <a:sy n="58" d="100"/>
        </p:scale>
        <p:origin x="16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056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" altLang="zh-CN" sz="1200" dirty="0"/>
            </a:fld>
            <a:endParaRPr lang="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r>
              <a:rPr lang="" altLang="en-US" sz="1200" dirty="0"/>
              <a:t>*</a:t>
            </a:r>
            <a:endParaRPr lang="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"/>
            <a:ext cx="7391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noProof="1"/>
              <a:t>单击此处编辑母版标题样式</a:t>
            </a:r>
            <a:endParaRPr lang="zh-CN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                    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浙江工业大学计算机学院                胡海根          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hghu@zjut.edu.cn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2400" y="106363"/>
            <a:ext cx="842963" cy="8429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emf"/><Relationship Id="rId1" Type="http://schemas.openxmlformats.org/officeDocument/2006/relationships/image" Target="../media/image1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1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8"/>
          <p:cNvCxnSpPr/>
          <p:nvPr/>
        </p:nvCxnSpPr>
        <p:spPr>
          <a:xfrm>
            <a:off x="2538413" y="2860675"/>
            <a:ext cx="4119562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dash"/>
            <a:miter/>
            <a:headEnd type="diamond" w="med" len="med"/>
            <a:tailEnd type="oval" w="med" len="med"/>
          </a:ln>
        </p:spPr>
      </p:cxnSp>
      <p:pic>
        <p:nvPicPr>
          <p:cNvPr id="22" name="图片占位符 1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1335" y="1269159"/>
            <a:ext cx="2262666" cy="5143500"/>
          </a:xfrm>
          <a:custGeom>
            <a:avLst/>
            <a:gdLst>
              <a:gd name="connsiteX0" fmla="*/ 3429000 w 5419250"/>
              <a:gd name="connsiteY0" fmla="*/ 0 h 6858000"/>
              <a:gd name="connsiteX1" fmla="*/ 5419250 w 5419250"/>
              <a:gd name="connsiteY1" fmla="*/ 0 h 6858000"/>
              <a:gd name="connsiteX2" fmla="*/ 5419250 w 5419250"/>
              <a:gd name="connsiteY2" fmla="*/ 6858000 h 6858000"/>
              <a:gd name="connsiteX3" fmla="*/ 3429000 w 5419250"/>
              <a:gd name="connsiteY3" fmla="*/ 6858000 h 6858000"/>
              <a:gd name="connsiteX4" fmla="*/ 0 w 5419250"/>
              <a:gd name="connsiteY4" fmla="*/ 3429000 h 6858000"/>
              <a:gd name="connsiteX5" fmla="*/ 3429000 w 541925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19250" h="6858000">
                <a:moveTo>
                  <a:pt x="3429000" y="0"/>
                </a:moveTo>
                <a:lnTo>
                  <a:pt x="5419250" y="0"/>
                </a:lnTo>
                <a:lnTo>
                  <a:pt x="5419250" y="6858000"/>
                </a:lnTo>
                <a:lnTo>
                  <a:pt x="3429000" y="6858000"/>
                </a:ln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</p:spPr>
      </p:pic>
      <p:sp>
        <p:nvSpPr>
          <p:cNvPr id="29" name="任意多边形: 形状 28"/>
          <p:cNvSpPr/>
          <p:nvPr/>
        </p:nvSpPr>
        <p:spPr>
          <a:xfrm>
            <a:off x="6472238" y="1268413"/>
            <a:ext cx="1006475" cy="5011738"/>
          </a:xfrm>
          <a:custGeom>
            <a:avLst/>
            <a:gdLst>
              <a:gd name="connsiteX0" fmla="*/ 1816103 w 1828803"/>
              <a:gd name="connsiteY0" fmla="*/ 0 h 6337300"/>
              <a:gd name="connsiteX1" fmla="*/ 3 w 1828803"/>
              <a:gd name="connsiteY1" fmla="*/ 3162300 h 6337300"/>
              <a:gd name="connsiteX2" fmla="*/ 1828803 w 1828803"/>
              <a:gd name="connsiteY2" fmla="*/ 6337300 h 6337300"/>
              <a:gd name="connsiteX0-1" fmla="*/ 1816108 w 1828808"/>
              <a:gd name="connsiteY0-2" fmla="*/ 0 h 6337300"/>
              <a:gd name="connsiteX1-3" fmla="*/ 8 w 1828808"/>
              <a:gd name="connsiteY1-4" fmla="*/ 3162300 h 6337300"/>
              <a:gd name="connsiteX2-5" fmla="*/ 1828808 w 1828808"/>
              <a:gd name="connsiteY2-6" fmla="*/ 6337300 h 6337300"/>
              <a:gd name="connsiteX0-7" fmla="*/ 1816108 w 1828808"/>
              <a:gd name="connsiteY0-8" fmla="*/ 0 h 6337300"/>
              <a:gd name="connsiteX1-9" fmla="*/ 8 w 1828808"/>
              <a:gd name="connsiteY1-10" fmla="*/ 3162300 h 6337300"/>
              <a:gd name="connsiteX2-11" fmla="*/ 1828808 w 1828808"/>
              <a:gd name="connsiteY2-12" fmla="*/ 6337300 h 6337300"/>
              <a:gd name="connsiteX0-13" fmla="*/ 1816107 w 1828807"/>
              <a:gd name="connsiteY0-14" fmla="*/ 0 h 6337300"/>
              <a:gd name="connsiteX1-15" fmla="*/ 7 w 1828807"/>
              <a:gd name="connsiteY1-16" fmla="*/ 3162300 h 6337300"/>
              <a:gd name="connsiteX2-17" fmla="*/ 1828807 w 1828807"/>
              <a:gd name="connsiteY2-18" fmla="*/ 6337300 h 6337300"/>
              <a:gd name="connsiteX0-19" fmla="*/ 1816107 w 1828807"/>
              <a:gd name="connsiteY0-20" fmla="*/ 0 h 6337300"/>
              <a:gd name="connsiteX1-21" fmla="*/ 7 w 1828807"/>
              <a:gd name="connsiteY1-22" fmla="*/ 3162300 h 6337300"/>
              <a:gd name="connsiteX2-23" fmla="*/ 1828807 w 1828807"/>
              <a:gd name="connsiteY2-24" fmla="*/ 6337300 h 6337300"/>
              <a:gd name="connsiteX0-25" fmla="*/ 1816107 w 1828807"/>
              <a:gd name="connsiteY0-26" fmla="*/ 0 h 6337300"/>
              <a:gd name="connsiteX1-27" fmla="*/ 7 w 1828807"/>
              <a:gd name="connsiteY1-28" fmla="*/ 3162300 h 6337300"/>
              <a:gd name="connsiteX2-29" fmla="*/ 1828807 w 1828807"/>
              <a:gd name="connsiteY2-30" fmla="*/ 6337300 h 6337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828807" h="6337300">
                <a:moveTo>
                  <a:pt x="1816107" y="0"/>
                </a:moveTo>
                <a:cubicBezTo>
                  <a:pt x="472597" y="832856"/>
                  <a:pt x="-2110" y="2106083"/>
                  <a:pt x="7" y="3162300"/>
                </a:cubicBezTo>
                <a:cubicBezTo>
                  <a:pt x="2124" y="4218517"/>
                  <a:pt x="571647" y="5766476"/>
                  <a:pt x="1828807" y="6337300"/>
                </a:cubicBezTo>
              </a:path>
            </a:pathLst>
          </a:custGeom>
          <a:noFill/>
          <a:ln w="38100" cap="rnd">
            <a:solidFill>
              <a:srgbClr val="0070C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19088" y="3962400"/>
            <a:ext cx="5784850" cy="1798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主讲教师：胡海根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E-Mail: hghu@zjut.edu.cn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Office: D323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52400" y="2571750"/>
            <a:ext cx="6472238" cy="6461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大</a:t>
            </a:r>
            <a:r>
              <a: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数据技术原理与应用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5127" name="Group 8"/>
          <p:cNvGrpSpPr/>
          <p:nvPr/>
        </p:nvGrpSpPr>
        <p:grpSpPr>
          <a:xfrm>
            <a:off x="0" y="0"/>
            <a:ext cx="5883275" cy="1071563"/>
            <a:chOff x="2520" y="2025"/>
            <a:chExt cx="6450" cy="1215"/>
          </a:xfrm>
        </p:grpSpPr>
        <p:pic>
          <p:nvPicPr>
            <p:cNvPr id="5129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0" y="2181"/>
              <a:ext cx="5010" cy="81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30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0" y="2025"/>
              <a:ext cx="1260" cy="121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8" name="文本框 32"/>
          <p:cNvSpPr txBox="1"/>
          <p:nvPr/>
        </p:nvSpPr>
        <p:spPr>
          <a:xfrm>
            <a:off x="304800" y="6096000"/>
            <a:ext cx="616743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/>
              <a:t>个人主页</a:t>
            </a:r>
            <a:r>
              <a:rPr lang="en-US" altLang="zh-CN" sz="1800" b="1" dirty="0"/>
              <a:t>: http://www.homepage.zjut.edu.cn/hhg/</a:t>
            </a:r>
            <a:endParaRPr lang="en-US" altLang="zh-CN" sz="18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13.3	Pregel</a:t>
            </a:r>
            <a:r>
              <a:rPr lang="zh-CN" altLang="en-US" dirty="0"/>
              <a:t>图计算模型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13.3.1	</a:t>
            </a:r>
            <a:r>
              <a:rPr lang="zh-CN" altLang="en-US" sz="2400" dirty="0"/>
              <a:t>有向图和顶点</a:t>
            </a:r>
            <a:endParaRPr lang="zh-CN" altLang="en-US" sz="2400" dirty="0"/>
          </a:p>
          <a:p>
            <a:r>
              <a:rPr lang="en-US" altLang="zh-CN" sz="2400" dirty="0"/>
              <a:t>13.3.2	</a:t>
            </a:r>
            <a:r>
              <a:rPr lang="zh-CN" altLang="en-US" sz="2400" dirty="0"/>
              <a:t>顶点之间的消息传递</a:t>
            </a:r>
            <a:endParaRPr lang="zh-CN" altLang="en-US" sz="2400" dirty="0"/>
          </a:p>
          <a:p>
            <a:r>
              <a:rPr lang="en-US" altLang="zh-CN" sz="2400" dirty="0"/>
              <a:t>13.3.3	Pregel</a:t>
            </a:r>
            <a:r>
              <a:rPr lang="zh-CN" altLang="en-US" sz="2400" dirty="0"/>
              <a:t>的计算过程</a:t>
            </a:r>
            <a:endParaRPr lang="zh-CN" altLang="en-US" sz="2400" dirty="0"/>
          </a:p>
          <a:p>
            <a:r>
              <a:rPr lang="en-US" altLang="zh-CN" sz="2400" dirty="0"/>
              <a:t>13.3.4	</a:t>
            </a:r>
            <a:r>
              <a:rPr lang="zh-CN" altLang="en-US" sz="2400" dirty="0"/>
              <a:t>实例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13.3.1	</a:t>
            </a:r>
            <a:r>
              <a:rPr lang="zh-CN" altLang="en-US" dirty="0"/>
              <a:t>有向图和顶点</a:t>
            </a:r>
            <a:endParaRPr lang="zh-CN" altLang="en-US" dirty="0"/>
          </a:p>
        </p:txBody>
      </p:sp>
      <p:sp>
        <p:nvSpPr>
          <p:cNvPr id="16387" name="Rectangle 4"/>
          <p:cNvSpPr/>
          <p:nvPr/>
        </p:nvSpPr>
        <p:spPr>
          <a:xfrm>
            <a:off x="685800" y="1219200"/>
            <a:ext cx="7696200" cy="19383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Pregel</a:t>
            </a:r>
            <a:r>
              <a:rPr lang="zh-CN" altLang="en-US" sz="2400" dirty="0"/>
              <a:t>计算模型以有向图作为输入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有向图的每个顶点都有一个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类型的顶点</a:t>
            </a:r>
            <a:r>
              <a:rPr lang="en-US" altLang="zh-CN" sz="2400" dirty="0"/>
              <a:t>ID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每个顶点都有一个可修改的用户自定义值与之关联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每条有向边都和其源顶点关联，并记录了其目标顶点</a:t>
            </a:r>
            <a:r>
              <a:rPr lang="en-US" altLang="zh-CN" sz="2400" dirty="0"/>
              <a:t>ID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边上有一个可修改的用户自定义值与之关联</a:t>
            </a:r>
            <a:endParaRPr lang="zh-CN" altLang="en-US" sz="2400" dirty="0"/>
          </a:p>
        </p:txBody>
      </p:sp>
      <p:pic>
        <p:nvPicPr>
          <p:cNvPr id="16388" name="Picture 5" descr="http://d.hiphotos.baidu.com/zhidao/wh%3D450%2C600/sign=c2ca00e63bc79f3d8fb4ec348f91e127/a2cc7cd98d1001e932f65116b80e7bec55e797e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3429000"/>
            <a:ext cx="3695700" cy="2752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TextBox 4"/>
          <p:cNvSpPr txBox="1"/>
          <p:nvPr/>
        </p:nvSpPr>
        <p:spPr>
          <a:xfrm>
            <a:off x="6400800" y="3392488"/>
            <a:ext cx="249237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String</a:t>
            </a:r>
            <a:r>
              <a:rPr lang="zh-CN" altLang="en-US" sz="1800" dirty="0"/>
              <a:t>类型的顶点</a:t>
            </a:r>
            <a:r>
              <a:rPr lang="en-US" altLang="zh-CN" sz="1800" dirty="0"/>
              <a:t>ID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可修改的用户自定义值</a:t>
            </a:r>
            <a:endParaRPr lang="zh-CN" altLang="en-US" sz="1800" dirty="0"/>
          </a:p>
        </p:txBody>
      </p:sp>
      <p:sp>
        <p:nvSpPr>
          <p:cNvPr id="16390" name="TextBox 5"/>
          <p:cNvSpPr txBox="1"/>
          <p:nvPr/>
        </p:nvSpPr>
        <p:spPr>
          <a:xfrm>
            <a:off x="3352800" y="4648200"/>
            <a:ext cx="36464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边上有一个可修改的用户自定义值</a:t>
            </a:r>
            <a:endParaRPr lang="zh-CN" altLang="en-US" sz="1800" dirty="0"/>
          </a:p>
        </p:txBody>
      </p:sp>
      <p:sp>
        <p:nvSpPr>
          <p:cNvPr id="16391" name="TextBox 6"/>
          <p:cNvSpPr txBox="1"/>
          <p:nvPr/>
        </p:nvSpPr>
        <p:spPr>
          <a:xfrm>
            <a:off x="4038600" y="3352800"/>
            <a:ext cx="6715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边</a:t>
            </a:r>
            <a:r>
              <a:rPr lang="en-US" altLang="zh-CN" sz="1800" dirty="0"/>
              <a:t>e1</a:t>
            </a:r>
            <a:endParaRPr lang="zh-CN" altLang="en-US" sz="1800" dirty="0"/>
          </a:p>
        </p:txBody>
      </p:sp>
      <p:sp>
        <p:nvSpPr>
          <p:cNvPr id="16392" name="TextBox 7"/>
          <p:cNvSpPr txBox="1"/>
          <p:nvPr/>
        </p:nvSpPr>
        <p:spPr>
          <a:xfrm>
            <a:off x="2057400" y="3505200"/>
            <a:ext cx="6461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顶点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13.3.1	</a:t>
            </a:r>
            <a:r>
              <a:rPr lang="zh-CN" altLang="en-US" dirty="0"/>
              <a:t>有向图和顶点</a:t>
            </a:r>
            <a:endParaRPr lang="zh-CN" altLang="en-US" dirty="0"/>
          </a:p>
        </p:txBody>
      </p:sp>
      <p:sp>
        <p:nvSpPr>
          <p:cNvPr id="17411" name="Rectangle 4"/>
          <p:cNvSpPr/>
          <p:nvPr/>
        </p:nvSpPr>
        <p:spPr>
          <a:xfrm>
            <a:off x="533400" y="1143000"/>
            <a:ext cx="8305800" cy="16319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在每个超步</a:t>
            </a:r>
            <a:r>
              <a:rPr lang="en-US" altLang="zh-CN" sz="2000" i="1" dirty="0"/>
              <a:t>S</a:t>
            </a:r>
            <a:r>
              <a:rPr lang="zh-CN" altLang="en-US" sz="2000" dirty="0"/>
              <a:t>中，图中的所有顶点都会并行执行相同的用户自定义函数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每个顶点可以接收前一个超步</a:t>
            </a:r>
            <a:r>
              <a:rPr lang="en-US" altLang="zh-CN" sz="2000" dirty="0"/>
              <a:t>(</a:t>
            </a:r>
            <a:r>
              <a:rPr lang="en-US" altLang="zh-CN" sz="2000" i="1" dirty="0"/>
              <a:t>S</a:t>
            </a:r>
            <a:r>
              <a:rPr lang="en-US" altLang="zh-CN" sz="2000" dirty="0"/>
              <a:t>-1)</a:t>
            </a:r>
            <a:r>
              <a:rPr lang="zh-CN" altLang="en-US" sz="2000" dirty="0"/>
              <a:t>中发送给它的消息，修改其自身及其出射边的状态，并发送消息给其他顶点，甚至是修改整个图的拓扑结构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在这种计算模式中，“边”并不是核心对象，在边上面不会运行相应的计算，只有顶点才会执行用户自定义函数进行相应计算</a:t>
            </a:r>
            <a:endParaRPr lang="zh-CN" altLang="en-US" sz="2000" dirty="0"/>
          </a:p>
        </p:txBody>
      </p:sp>
      <p:pic>
        <p:nvPicPr>
          <p:cNvPr id="17412" name="Picture 2" descr="http://img.blog.csdn.net/20141025085314265?watermark/2/text/aHR0cDovL2Jsb2cuY3Nkbi5uZXQvbWFsZWZhY3Rvcg==/font/5a6L5L2T/fontsize/400/fill/I0JBQkFCMA==/dissolve/70/gravity/SouthEast"/>
          <p:cNvPicPr>
            <a:picLocks noChangeAspect="1"/>
          </p:cNvPicPr>
          <p:nvPr/>
        </p:nvPicPr>
        <p:blipFill>
          <a:blip r:embed="rId1"/>
          <a:srcRect l="11679" r="5109" b="13589"/>
          <a:stretch>
            <a:fillRect/>
          </a:stretch>
        </p:blipFill>
        <p:spPr>
          <a:xfrm>
            <a:off x="3048000" y="2895600"/>
            <a:ext cx="3276600" cy="356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椭圆 4"/>
          <p:cNvSpPr/>
          <p:nvPr/>
        </p:nvSpPr>
        <p:spPr>
          <a:xfrm>
            <a:off x="990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4" name="TextBox 5"/>
          <p:cNvSpPr txBox="1"/>
          <p:nvPr/>
        </p:nvSpPr>
        <p:spPr>
          <a:xfrm>
            <a:off x="1295400" y="35163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表示顶点</a:t>
            </a:r>
            <a:endParaRPr lang="zh-CN" altLang="en-US" sz="18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0600" y="4267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TextBox 8"/>
          <p:cNvSpPr txBox="1"/>
          <p:nvPr/>
        </p:nvSpPr>
        <p:spPr>
          <a:xfrm>
            <a:off x="1482725" y="4038600"/>
            <a:ext cx="15700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表示发送消息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13.3.2	</a:t>
            </a:r>
            <a:r>
              <a:rPr lang="zh-CN" altLang="en-US" dirty="0"/>
              <a:t>顶点之间的消息传递</a:t>
            </a:r>
            <a:endParaRPr lang="zh-CN" altLang="en-US" dirty="0"/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1371600"/>
            <a:ext cx="3705225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Rectangle 5"/>
          <p:cNvSpPr/>
          <p:nvPr/>
        </p:nvSpPr>
        <p:spPr>
          <a:xfrm>
            <a:off x="5486400" y="5715000"/>
            <a:ext cx="2736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9‑2 </a:t>
            </a:r>
            <a:r>
              <a:rPr lang="zh-CN" altLang="en-US" sz="1800" dirty="0"/>
              <a:t>纯消息传递模型图 </a:t>
            </a:r>
            <a:endParaRPr lang="zh-CN" altLang="en-US" sz="1800" dirty="0"/>
          </a:p>
        </p:txBody>
      </p:sp>
      <p:sp>
        <p:nvSpPr>
          <p:cNvPr id="18437" name="Rectangle 6"/>
          <p:cNvSpPr/>
          <p:nvPr/>
        </p:nvSpPr>
        <p:spPr>
          <a:xfrm>
            <a:off x="304800" y="1295400"/>
            <a:ext cx="4343400" cy="4524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采用消息传递模型主要基于以下两个原因：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）消息传递具有足够的表达能力，没有必要使用远程读取或共享内存的方式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）有助于提升系统整体性能。大型图计算通常是由一个集群完成的，集群环境中执行远程数据读取会有较高的延迟；</a:t>
            </a:r>
            <a:r>
              <a:rPr lang="en-US" altLang="zh-CN" sz="2400" dirty="0"/>
              <a:t>Pregel</a:t>
            </a:r>
            <a:r>
              <a:rPr lang="zh-CN" altLang="en-US" sz="2400" dirty="0"/>
              <a:t>的消息模式采用异步和批量的方式传递消息，因此可以缓解远程读取的延迟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13.3.3	Pregel</a:t>
            </a:r>
            <a:r>
              <a:rPr lang="zh-CN" altLang="en-US" dirty="0"/>
              <a:t>的计算过程</a:t>
            </a:r>
            <a:endParaRPr lang="zh-CN" altLang="en-US" dirty="0"/>
          </a:p>
        </p:txBody>
      </p:sp>
      <p:sp>
        <p:nvSpPr>
          <p:cNvPr id="19459" name="Rectangle 6"/>
          <p:cNvSpPr/>
          <p:nvPr/>
        </p:nvSpPr>
        <p:spPr>
          <a:xfrm>
            <a:off x="304800" y="1460500"/>
            <a:ext cx="5257800" cy="44005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Pregel</a:t>
            </a:r>
            <a:r>
              <a:rPr lang="zh-CN" altLang="en-US" sz="2000" dirty="0"/>
              <a:t>的计算过程是由一系列被称为“超步”的迭代组成的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在每个超步中，每个顶点上面都会并行执行用户自定义的函数，该函数描述了一个顶点</a:t>
            </a:r>
            <a:r>
              <a:rPr lang="en-US" altLang="zh-CN" sz="2000" i="1" dirty="0"/>
              <a:t>V</a:t>
            </a:r>
            <a:r>
              <a:rPr lang="zh-CN" altLang="en-US" sz="2000" dirty="0"/>
              <a:t>在一个超步</a:t>
            </a:r>
            <a:r>
              <a:rPr lang="en-US" altLang="zh-CN" sz="2000" i="1" dirty="0"/>
              <a:t>S</a:t>
            </a:r>
            <a:r>
              <a:rPr lang="zh-CN" altLang="en-US" sz="2000" dirty="0"/>
              <a:t>中需要执行的操作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该函数可以读取前一个超步</a:t>
            </a:r>
            <a:r>
              <a:rPr lang="en-US" altLang="zh-CN" sz="2000" dirty="0"/>
              <a:t>(</a:t>
            </a:r>
            <a:r>
              <a:rPr lang="en-US" altLang="zh-CN" sz="2000" i="1" dirty="0"/>
              <a:t>S</a:t>
            </a:r>
            <a:r>
              <a:rPr lang="en-US" altLang="zh-CN" sz="2000" dirty="0"/>
              <a:t>-1)</a:t>
            </a:r>
            <a:r>
              <a:rPr lang="zh-CN" altLang="en-US" sz="2000" dirty="0"/>
              <a:t>中其他顶点发送给顶点</a:t>
            </a:r>
            <a:r>
              <a:rPr lang="en-US" altLang="zh-CN" sz="2000" i="1" dirty="0"/>
              <a:t>V</a:t>
            </a:r>
            <a:r>
              <a:rPr lang="zh-CN" altLang="en-US" sz="2000" dirty="0"/>
              <a:t>的消息，执行相应计算后，修改顶点</a:t>
            </a:r>
            <a:r>
              <a:rPr lang="en-US" altLang="zh-CN" sz="2000" i="1" dirty="0"/>
              <a:t>V</a:t>
            </a:r>
            <a:r>
              <a:rPr lang="zh-CN" altLang="en-US" sz="2000" dirty="0"/>
              <a:t>及其出射边的状态，然后沿着顶点</a:t>
            </a:r>
            <a:r>
              <a:rPr lang="en-US" altLang="zh-CN" sz="2000" i="1" dirty="0"/>
              <a:t>V</a:t>
            </a:r>
            <a:r>
              <a:rPr lang="zh-CN" altLang="en-US" sz="2000" dirty="0"/>
              <a:t>的出射边发送消息给其他顶点，而且，一个消息可能经过多条边的传递后被发送到任意已知</a:t>
            </a:r>
            <a:r>
              <a:rPr lang="en-US" altLang="zh-CN" sz="2000" dirty="0"/>
              <a:t>ID</a:t>
            </a:r>
            <a:r>
              <a:rPr lang="zh-CN" altLang="en-US" sz="2000" dirty="0"/>
              <a:t>的目标顶点上去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这些消息将会在下一个超步</a:t>
            </a:r>
            <a:r>
              <a:rPr lang="en-US" altLang="zh-CN" sz="2000" dirty="0"/>
              <a:t>(</a:t>
            </a:r>
            <a:r>
              <a:rPr lang="en-US" altLang="zh-CN" sz="2000" i="1" dirty="0"/>
              <a:t>S</a:t>
            </a:r>
            <a:r>
              <a:rPr lang="en-US" altLang="zh-CN" sz="2000" dirty="0"/>
              <a:t>+1)</a:t>
            </a:r>
            <a:r>
              <a:rPr lang="zh-CN" altLang="en-US" sz="2000" dirty="0"/>
              <a:t>中被目标顶点接收，然后象上述过程一样开始下一个超步</a:t>
            </a:r>
            <a:r>
              <a:rPr lang="en-US" altLang="zh-CN" sz="2000" dirty="0"/>
              <a:t>(</a:t>
            </a:r>
            <a:r>
              <a:rPr lang="en-US" altLang="zh-CN" sz="2000" i="1" dirty="0"/>
              <a:t>S</a:t>
            </a:r>
            <a:r>
              <a:rPr lang="en-US" altLang="zh-CN" sz="2000" dirty="0"/>
              <a:t>+1)</a:t>
            </a:r>
            <a:r>
              <a:rPr lang="zh-CN" altLang="en-US" sz="2000" dirty="0"/>
              <a:t>的迭代过程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553200" y="54752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1" name="TextBox 5"/>
          <p:cNvSpPr txBox="1"/>
          <p:nvPr/>
        </p:nvSpPr>
        <p:spPr>
          <a:xfrm>
            <a:off x="6858000" y="541020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表示顶点</a:t>
            </a:r>
            <a:endParaRPr lang="zh-CN" altLang="en-US" sz="18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553200" y="6161088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7"/>
          <p:cNvSpPr txBox="1"/>
          <p:nvPr/>
        </p:nvSpPr>
        <p:spPr>
          <a:xfrm>
            <a:off x="7045325" y="5932488"/>
            <a:ext cx="15700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表示发送消息</a:t>
            </a:r>
            <a:endParaRPr lang="zh-CN" altLang="en-US" sz="1800" dirty="0"/>
          </a:p>
        </p:txBody>
      </p:sp>
      <p:grpSp>
        <p:nvGrpSpPr>
          <p:cNvPr id="19464" name="组合 29"/>
          <p:cNvGrpSpPr/>
          <p:nvPr/>
        </p:nvGrpSpPr>
        <p:grpSpPr>
          <a:xfrm>
            <a:off x="5638800" y="1600200"/>
            <a:ext cx="3276600" cy="3565525"/>
            <a:chOff x="5638800" y="1600200"/>
            <a:chExt cx="3276600" cy="3565525"/>
          </a:xfrm>
        </p:grpSpPr>
        <p:pic>
          <p:nvPicPr>
            <p:cNvPr id="19465" name="Picture 2" descr="http://img.blog.csdn.net/20141025085314265?watermark/2/text/aHR0cDovL2Jsb2cuY3Nkbi5uZXQvbWFsZWZhY3Rvcg==/font/5a6L5L2T/fontsize/400/fill/I0JBQkFCMA==/dissolve/70/gravity/SouthEast"/>
            <p:cNvPicPr>
              <a:picLocks noChangeAspect="1"/>
            </p:cNvPicPr>
            <p:nvPr/>
          </p:nvPicPr>
          <p:blipFill>
            <a:blip r:embed="rId1"/>
            <a:srcRect l="11679" r="5109" b="13589"/>
            <a:stretch>
              <a:fillRect/>
            </a:stretch>
          </p:blipFill>
          <p:spPr>
            <a:xfrm>
              <a:off x="5638800" y="1600200"/>
              <a:ext cx="3276600" cy="35655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9466" name="组合 14"/>
            <p:cNvGrpSpPr/>
            <p:nvPr/>
          </p:nvGrpSpPr>
          <p:grpSpPr>
            <a:xfrm>
              <a:off x="5979112" y="2253278"/>
              <a:ext cx="326960" cy="2488878"/>
              <a:chOff x="5979112" y="2253278"/>
              <a:chExt cx="326960" cy="2488878"/>
            </a:xfrm>
          </p:grpSpPr>
          <p:sp>
            <p:nvSpPr>
              <p:cNvPr id="19481" name="TextBox 8"/>
              <p:cNvSpPr txBox="1"/>
              <p:nvPr/>
            </p:nvSpPr>
            <p:spPr>
              <a:xfrm>
                <a:off x="5985060" y="2253278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1</a:t>
                </a:r>
                <a:endParaRPr lang="zh-CN" altLang="en-US" sz="1800" dirty="0"/>
              </a:p>
            </p:txBody>
          </p:sp>
          <p:sp>
            <p:nvSpPr>
              <p:cNvPr id="19482" name="TextBox 9"/>
              <p:cNvSpPr txBox="1"/>
              <p:nvPr/>
            </p:nvSpPr>
            <p:spPr>
              <a:xfrm>
                <a:off x="5985060" y="2667000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2</a:t>
                </a:r>
                <a:endParaRPr lang="zh-CN" altLang="en-US" sz="1800" dirty="0"/>
              </a:p>
            </p:txBody>
          </p:sp>
          <p:sp>
            <p:nvSpPr>
              <p:cNvPr id="19483" name="TextBox 10"/>
              <p:cNvSpPr txBox="1"/>
              <p:nvPr/>
            </p:nvSpPr>
            <p:spPr>
              <a:xfrm>
                <a:off x="5984288" y="3115322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3</a:t>
                </a:r>
                <a:endParaRPr lang="zh-CN" altLang="en-US" sz="1800" dirty="0"/>
              </a:p>
            </p:txBody>
          </p:sp>
          <p:sp>
            <p:nvSpPr>
              <p:cNvPr id="19484" name="TextBox 11"/>
              <p:cNvSpPr txBox="1"/>
              <p:nvPr/>
            </p:nvSpPr>
            <p:spPr>
              <a:xfrm>
                <a:off x="5979112" y="3528132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4</a:t>
                </a:r>
                <a:endParaRPr lang="zh-CN" altLang="en-US" sz="1800" dirty="0"/>
              </a:p>
            </p:txBody>
          </p:sp>
          <p:sp>
            <p:nvSpPr>
              <p:cNvPr id="19485" name="TextBox 12"/>
              <p:cNvSpPr txBox="1"/>
              <p:nvPr/>
            </p:nvSpPr>
            <p:spPr>
              <a:xfrm>
                <a:off x="5993166" y="3971278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5</a:t>
                </a:r>
                <a:endParaRPr lang="zh-CN" altLang="en-US" sz="1800" dirty="0"/>
              </a:p>
            </p:txBody>
          </p:sp>
          <p:sp>
            <p:nvSpPr>
              <p:cNvPr id="19486" name="TextBox 13"/>
              <p:cNvSpPr txBox="1"/>
              <p:nvPr/>
            </p:nvSpPr>
            <p:spPr>
              <a:xfrm>
                <a:off x="5979112" y="4372824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6</a:t>
                </a:r>
                <a:endParaRPr lang="zh-CN" altLang="en-US" sz="1800" dirty="0"/>
              </a:p>
            </p:txBody>
          </p:sp>
        </p:grpSp>
        <p:grpSp>
          <p:nvGrpSpPr>
            <p:cNvPr id="19467" name="组合 15"/>
            <p:cNvGrpSpPr/>
            <p:nvPr/>
          </p:nvGrpSpPr>
          <p:grpSpPr>
            <a:xfrm>
              <a:off x="7153922" y="2241610"/>
              <a:ext cx="326960" cy="2488878"/>
              <a:chOff x="5979112" y="2253278"/>
              <a:chExt cx="326960" cy="2488878"/>
            </a:xfrm>
          </p:grpSpPr>
          <p:sp>
            <p:nvSpPr>
              <p:cNvPr id="19475" name="TextBox 16"/>
              <p:cNvSpPr txBox="1"/>
              <p:nvPr/>
            </p:nvSpPr>
            <p:spPr>
              <a:xfrm>
                <a:off x="5985060" y="2253278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1</a:t>
                </a:r>
                <a:endParaRPr lang="zh-CN" altLang="en-US" sz="1800" dirty="0"/>
              </a:p>
            </p:txBody>
          </p:sp>
          <p:sp>
            <p:nvSpPr>
              <p:cNvPr id="19476" name="TextBox 17"/>
              <p:cNvSpPr txBox="1"/>
              <p:nvPr/>
            </p:nvSpPr>
            <p:spPr>
              <a:xfrm>
                <a:off x="5985060" y="2667000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2</a:t>
                </a:r>
                <a:endParaRPr lang="zh-CN" altLang="en-US" sz="1800" dirty="0"/>
              </a:p>
            </p:txBody>
          </p:sp>
          <p:sp>
            <p:nvSpPr>
              <p:cNvPr id="19477" name="TextBox 18"/>
              <p:cNvSpPr txBox="1"/>
              <p:nvPr/>
            </p:nvSpPr>
            <p:spPr>
              <a:xfrm>
                <a:off x="5984288" y="3115322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3</a:t>
                </a:r>
                <a:endParaRPr lang="zh-CN" altLang="en-US" sz="1800" dirty="0"/>
              </a:p>
            </p:txBody>
          </p:sp>
          <p:sp>
            <p:nvSpPr>
              <p:cNvPr id="19478" name="TextBox 19"/>
              <p:cNvSpPr txBox="1"/>
              <p:nvPr/>
            </p:nvSpPr>
            <p:spPr>
              <a:xfrm>
                <a:off x="5979112" y="3528132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4</a:t>
                </a:r>
                <a:endParaRPr lang="zh-CN" altLang="en-US" sz="1800" dirty="0"/>
              </a:p>
            </p:txBody>
          </p:sp>
          <p:sp>
            <p:nvSpPr>
              <p:cNvPr id="19479" name="TextBox 20"/>
              <p:cNvSpPr txBox="1"/>
              <p:nvPr/>
            </p:nvSpPr>
            <p:spPr>
              <a:xfrm>
                <a:off x="5993166" y="3971278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5</a:t>
                </a:r>
                <a:endParaRPr lang="zh-CN" altLang="en-US" sz="1800" dirty="0"/>
              </a:p>
            </p:txBody>
          </p:sp>
          <p:sp>
            <p:nvSpPr>
              <p:cNvPr id="19480" name="TextBox 21"/>
              <p:cNvSpPr txBox="1"/>
              <p:nvPr/>
            </p:nvSpPr>
            <p:spPr>
              <a:xfrm>
                <a:off x="5979112" y="4372824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6</a:t>
                </a:r>
                <a:endParaRPr lang="zh-CN" altLang="en-US" sz="1800" dirty="0"/>
              </a:p>
            </p:txBody>
          </p:sp>
        </p:grpSp>
        <p:grpSp>
          <p:nvGrpSpPr>
            <p:cNvPr id="19468" name="组合 22"/>
            <p:cNvGrpSpPr/>
            <p:nvPr/>
          </p:nvGrpSpPr>
          <p:grpSpPr>
            <a:xfrm>
              <a:off x="8229600" y="2227556"/>
              <a:ext cx="326960" cy="2488878"/>
              <a:chOff x="5979112" y="2253278"/>
              <a:chExt cx="326960" cy="2488878"/>
            </a:xfrm>
          </p:grpSpPr>
          <p:sp>
            <p:nvSpPr>
              <p:cNvPr id="19469" name="TextBox 23"/>
              <p:cNvSpPr txBox="1"/>
              <p:nvPr/>
            </p:nvSpPr>
            <p:spPr>
              <a:xfrm>
                <a:off x="5985060" y="2253278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1</a:t>
                </a:r>
                <a:endParaRPr lang="zh-CN" altLang="en-US" sz="1800" dirty="0"/>
              </a:p>
            </p:txBody>
          </p:sp>
          <p:sp>
            <p:nvSpPr>
              <p:cNvPr id="19470" name="TextBox 24"/>
              <p:cNvSpPr txBox="1"/>
              <p:nvPr/>
            </p:nvSpPr>
            <p:spPr>
              <a:xfrm>
                <a:off x="5985060" y="2667000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2</a:t>
                </a:r>
                <a:endParaRPr lang="zh-CN" altLang="en-US" sz="1800" dirty="0"/>
              </a:p>
            </p:txBody>
          </p:sp>
          <p:sp>
            <p:nvSpPr>
              <p:cNvPr id="19471" name="TextBox 25"/>
              <p:cNvSpPr txBox="1"/>
              <p:nvPr/>
            </p:nvSpPr>
            <p:spPr>
              <a:xfrm>
                <a:off x="5984288" y="3115322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3</a:t>
                </a:r>
                <a:endParaRPr lang="zh-CN" altLang="en-US" sz="1800" dirty="0"/>
              </a:p>
            </p:txBody>
          </p:sp>
          <p:sp>
            <p:nvSpPr>
              <p:cNvPr id="19472" name="TextBox 26"/>
              <p:cNvSpPr txBox="1"/>
              <p:nvPr/>
            </p:nvSpPr>
            <p:spPr>
              <a:xfrm>
                <a:off x="5979112" y="3528132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4</a:t>
                </a:r>
                <a:endParaRPr lang="zh-CN" altLang="en-US" sz="1800" dirty="0"/>
              </a:p>
            </p:txBody>
          </p:sp>
          <p:sp>
            <p:nvSpPr>
              <p:cNvPr id="19473" name="TextBox 27"/>
              <p:cNvSpPr txBox="1"/>
              <p:nvPr/>
            </p:nvSpPr>
            <p:spPr>
              <a:xfrm>
                <a:off x="5993166" y="3971278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5</a:t>
                </a:r>
                <a:endParaRPr lang="zh-CN" altLang="en-US" sz="1800" dirty="0"/>
              </a:p>
            </p:txBody>
          </p:sp>
          <p:sp>
            <p:nvSpPr>
              <p:cNvPr id="19474" name="TextBox 28"/>
              <p:cNvSpPr txBox="1"/>
              <p:nvPr/>
            </p:nvSpPr>
            <p:spPr>
              <a:xfrm>
                <a:off x="5979112" y="4372824"/>
                <a:ext cx="31290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6</a:t>
                </a:r>
                <a:endParaRPr lang="zh-CN" altLang="en-US" sz="1800" dirty="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13.3.3	Pregel</a:t>
            </a:r>
            <a:r>
              <a:rPr lang="zh-CN" altLang="en-US" dirty="0"/>
              <a:t>的计算过程</a:t>
            </a:r>
            <a:endParaRPr lang="zh-CN" altLang="en-US" dirty="0"/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4535488"/>
            <a:ext cx="3681413" cy="1865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Rectangle 5"/>
          <p:cNvSpPr/>
          <p:nvPr/>
        </p:nvSpPr>
        <p:spPr>
          <a:xfrm>
            <a:off x="3270250" y="6262688"/>
            <a:ext cx="29019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9‑3 </a:t>
            </a:r>
            <a:r>
              <a:rPr lang="zh-CN" altLang="en-US" sz="1800" dirty="0"/>
              <a:t>一个简单的状态机图</a:t>
            </a:r>
            <a:endParaRPr lang="zh-CN" altLang="en-US" sz="1800" dirty="0"/>
          </a:p>
        </p:txBody>
      </p:sp>
      <p:sp>
        <p:nvSpPr>
          <p:cNvPr id="20485" name="Rectangle 6"/>
          <p:cNvSpPr/>
          <p:nvPr/>
        </p:nvSpPr>
        <p:spPr>
          <a:xfrm>
            <a:off x="228600" y="1066800"/>
            <a:ext cx="8610600" cy="34782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计算过程中，一个算法什么时候可以结束，是由所有顶点的状态决定的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在第</a:t>
            </a:r>
            <a:r>
              <a:rPr lang="en-US" altLang="zh-CN" sz="2000" dirty="0"/>
              <a:t>0</a:t>
            </a:r>
            <a:r>
              <a:rPr lang="zh-CN" altLang="en-US" sz="2000" dirty="0"/>
              <a:t>个超步，所有顶点处于活跃状态，都会参与该超步的计算过程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当一个顶点不需要继续执行进一步的计算时，就会把自己的状态设置为“停机”，进入非活跃状态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一旦一个顶点进入非活跃状态，后续超步中就不会再在该顶点上执行计算，除非其他顶点给该顶点发送消息把它再次激活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当一个处于非活跃状态的顶点收到来自其他顶点的消息时，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计算框架必须根据条件判断来决定是否将其显式唤醒进入活跃状态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当图中所有的顶点都已经标识其自身达到“非活跃（</a:t>
            </a:r>
            <a:r>
              <a:rPr lang="en-US" altLang="zh-CN" sz="2000" dirty="0"/>
              <a:t>inactive</a:t>
            </a:r>
            <a:r>
              <a:rPr lang="zh-CN" altLang="en-US" sz="2000" dirty="0"/>
              <a:t>）”状态，并且没有消息在传送的时候，算法就可以停止运行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13.3.4	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21507" name="Rectangle 5"/>
          <p:cNvSpPr/>
          <p:nvPr/>
        </p:nvSpPr>
        <p:spPr>
          <a:xfrm>
            <a:off x="2438400" y="6186488"/>
            <a:ext cx="43116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9‑4 </a:t>
            </a:r>
            <a:r>
              <a:rPr lang="zh-CN" altLang="en-US" sz="1800" dirty="0"/>
              <a:t>一个求最大值的</a:t>
            </a:r>
            <a:r>
              <a:rPr lang="en-US" altLang="zh-CN" sz="1800" dirty="0"/>
              <a:t>Pregel</a:t>
            </a:r>
            <a:r>
              <a:rPr lang="zh-CN" altLang="en-US" sz="1800" dirty="0"/>
              <a:t>计算过程图 </a:t>
            </a:r>
            <a:endParaRPr lang="zh-CN" altLang="en-US" sz="1800" dirty="0"/>
          </a:p>
        </p:txBody>
      </p:sp>
      <p:grpSp>
        <p:nvGrpSpPr>
          <p:cNvPr id="21508" name="组合 44"/>
          <p:cNvGrpSpPr/>
          <p:nvPr/>
        </p:nvGrpSpPr>
        <p:grpSpPr>
          <a:xfrm>
            <a:off x="493713" y="1295400"/>
            <a:ext cx="6578600" cy="4841875"/>
            <a:chOff x="494437" y="1295400"/>
            <a:chExt cx="6577876" cy="4841288"/>
          </a:xfrm>
        </p:grpSpPr>
        <p:pic>
          <p:nvPicPr>
            <p:cNvPr id="21509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86000" y="1371600"/>
              <a:ext cx="4786313" cy="4495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椭圆 4"/>
            <p:cNvSpPr/>
            <p:nvPr/>
          </p:nvSpPr>
          <p:spPr>
            <a:xfrm>
              <a:off x="494437" y="2285880"/>
              <a:ext cx="380958" cy="38095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4437" y="1676354"/>
              <a:ext cx="380958" cy="3809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12" name="TextBox 6"/>
            <p:cNvSpPr txBox="1"/>
            <p:nvPr/>
          </p:nvSpPr>
          <p:spPr>
            <a:xfrm>
              <a:off x="951637" y="1676400"/>
              <a:ext cx="64633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dirty="0"/>
                <a:t>活跃</a:t>
              </a:r>
              <a:endParaRPr lang="zh-CN" altLang="en-US" sz="1800" dirty="0"/>
            </a:p>
          </p:txBody>
        </p:sp>
        <p:sp>
          <p:nvSpPr>
            <p:cNvPr id="21513" name="TextBox 7"/>
            <p:cNvSpPr txBox="1"/>
            <p:nvPr/>
          </p:nvSpPr>
          <p:spPr>
            <a:xfrm>
              <a:off x="875437" y="2286000"/>
              <a:ext cx="87716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800" dirty="0"/>
                <a:t>非活跃</a:t>
              </a:r>
              <a:endParaRPr lang="zh-CN" altLang="en-US" sz="1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05569" y="1295400"/>
              <a:ext cx="5104838" cy="12190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96045" y="2631913"/>
              <a:ext cx="5104838" cy="10254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905569" y="3809695"/>
              <a:ext cx="5104838" cy="10269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905569" y="5028747"/>
              <a:ext cx="5104838" cy="10269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1518" name="组合 17"/>
            <p:cNvGrpSpPr/>
            <p:nvPr/>
          </p:nvGrpSpPr>
          <p:grpSpPr>
            <a:xfrm>
              <a:off x="2438400" y="3352800"/>
              <a:ext cx="3094578" cy="369332"/>
              <a:chOff x="2438400" y="3352800"/>
              <a:chExt cx="3094578" cy="369332"/>
            </a:xfrm>
          </p:grpSpPr>
          <p:sp>
            <p:nvSpPr>
              <p:cNvPr id="21539" name="TextBox 12"/>
              <p:cNvSpPr txBox="1"/>
              <p:nvPr/>
            </p:nvSpPr>
            <p:spPr>
              <a:xfrm>
                <a:off x="24384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A</a:t>
                </a:r>
                <a:endParaRPr lang="zh-CN" altLang="en-US" sz="1800" dirty="0"/>
              </a:p>
            </p:txBody>
          </p:sp>
          <p:sp>
            <p:nvSpPr>
              <p:cNvPr id="21540" name="TextBox 13"/>
              <p:cNvSpPr txBox="1"/>
              <p:nvPr/>
            </p:nvSpPr>
            <p:spPr>
              <a:xfrm>
                <a:off x="32766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B</a:t>
                </a:r>
                <a:endParaRPr lang="zh-CN" altLang="en-US" sz="1800" dirty="0"/>
              </a:p>
            </p:txBody>
          </p:sp>
          <p:sp>
            <p:nvSpPr>
              <p:cNvPr id="21541" name="TextBox 14"/>
              <p:cNvSpPr txBox="1"/>
              <p:nvPr/>
            </p:nvSpPr>
            <p:spPr>
              <a:xfrm>
                <a:off x="42672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C</a:t>
                </a:r>
                <a:endParaRPr lang="zh-CN" altLang="en-US" sz="1800" dirty="0"/>
              </a:p>
            </p:txBody>
          </p:sp>
          <p:sp>
            <p:nvSpPr>
              <p:cNvPr id="21542" name="TextBox 15"/>
              <p:cNvSpPr txBox="1"/>
              <p:nvPr/>
            </p:nvSpPr>
            <p:spPr>
              <a:xfrm>
                <a:off x="51816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D</a:t>
                </a:r>
                <a:endParaRPr lang="zh-CN" altLang="en-US" sz="1800" dirty="0"/>
              </a:p>
            </p:txBody>
          </p:sp>
        </p:grpSp>
        <p:grpSp>
          <p:nvGrpSpPr>
            <p:cNvPr id="21519" name="组合 18"/>
            <p:cNvGrpSpPr/>
            <p:nvPr/>
          </p:nvGrpSpPr>
          <p:grpSpPr>
            <a:xfrm>
              <a:off x="2429522" y="4548156"/>
              <a:ext cx="3094578" cy="369332"/>
              <a:chOff x="2438400" y="3352800"/>
              <a:chExt cx="3094578" cy="369332"/>
            </a:xfrm>
          </p:grpSpPr>
          <p:sp>
            <p:nvSpPr>
              <p:cNvPr id="21535" name="TextBox 19"/>
              <p:cNvSpPr txBox="1"/>
              <p:nvPr/>
            </p:nvSpPr>
            <p:spPr>
              <a:xfrm>
                <a:off x="24384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A</a:t>
                </a:r>
                <a:endParaRPr lang="zh-CN" altLang="en-US" sz="1800" dirty="0"/>
              </a:p>
            </p:txBody>
          </p:sp>
          <p:sp>
            <p:nvSpPr>
              <p:cNvPr id="21536" name="TextBox 20"/>
              <p:cNvSpPr txBox="1"/>
              <p:nvPr/>
            </p:nvSpPr>
            <p:spPr>
              <a:xfrm>
                <a:off x="32766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B</a:t>
                </a:r>
                <a:endParaRPr lang="zh-CN" altLang="en-US" sz="1800" dirty="0"/>
              </a:p>
            </p:txBody>
          </p:sp>
          <p:sp>
            <p:nvSpPr>
              <p:cNvPr id="21537" name="TextBox 21"/>
              <p:cNvSpPr txBox="1"/>
              <p:nvPr/>
            </p:nvSpPr>
            <p:spPr>
              <a:xfrm>
                <a:off x="42672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C</a:t>
                </a:r>
                <a:endParaRPr lang="zh-CN" altLang="en-US" sz="1800" dirty="0"/>
              </a:p>
            </p:txBody>
          </p:sp>
          <p:sp>
            <p:nvSpPr>
              <p:cNvPr id="21538" name="TextBox 22"/>
              <p:cNvSpPr txBox="1"/>
              <p:nvPr/>
            </p:nvSpPr>
            <p:spPr>
              <a:xfrm>
                <a:off x="51816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D</a:t>
                </a:r>
                <a:endParaRPr lang="zh-CN" altLang="en-US" sz="1800" dirty="0"/>
              </a:p>
            </p:txBody>
          </p:sp>
        </p:grpSp>
        <p:grpSp>
          <p:nvGrpSpPr>
            <p:cNvPr id="21520" name="组合 23"/>
            <p:cNvGrpSpPr/>
            <p:nvPr/>
          </p:nvGrpSpPr>
          <p:grpSpPr>
            <a:xfrm>
              <a:off x="2424346" y="5767356"/>
              <a:ext cx="3094578" cy="369332"/>
              <a:chOff x="2438400" y="3352800"/>
              <a:chExt cx="3094578" cy="369332"/>
            </a:xfrm>
          </p:grpSpPr>
          <p:sp>
            <p:nvSpPr>
              <p:cNvPr id="21531" name="TextBox 24"/>
              <p:cNvSpPr txBox="1"/>
              <p:nvPr/>
            </p:nvSpPr>
            <p:spPr>
              <a:xfrm>
                <a:off x="24384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A</a:t>
                </a:r>
                <a:endParaRPr lang="zh-CN" altLang="en-US" sz="1800" dirty="0"/>
              </a:p>
            </p:txBody>
          </p:sp>
          <p:sp>
            <p:nvSpPr>
              <p:cNvPr id="21532" name="TextBox 25"/>
              <p:cNvSpPr txBox="1"/>
              <p:nvPr/>
            </p:nvSpPr>
            <p:spPr>
              <a:xfrm>
                <a:off x="32766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B</a:t>
                </a:r>
                <a:endParaRPr lang="zh-CN" altLang="en-US" sz="1800" dirty="0"/>
              </a:p>
            </p:txBody>
          </p:sp>
          <p:sp>
            <p:nvSpPr>
              <p:cNvPr id="21533" name="TextBox 26"/>
              <p:cNvSpPr txBox="1"/>
              <p:nvPr/>
            </p:nvSpPr>
            <p:spPr>
              <a:xfrm>
                <a:off x="42672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C</a:t>
                </a:r>
                <a:endParaRPr lang="zh-CN" altLang="en-US" sz="1800" dirty="0"/>
              </a:p>
            </p:txBody>
          </p:sp>
          <p:sp>
            <p:nvSpPr>
              <p:cNvPr id="21534" name="TextBox 27"/>
              <p:cNvSpPr txBox="1"/>
              <p:nvPr/>
            </p:nvSpPr>
            <p:spPr>
              <a:xfrm>
                <a:off x="51816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1800" dirty="0"/>
                  <a:t>D</a:t>
                </a:r>
                <a:endParaRPr lang="zh-CN" altLang="en-US" sz="1800" dirty="0"/>
              </a:p>
            </p:txBody>
          </p:sp>
        </p:grpSp>
        <p:sp>
          <p:nvSpPr>
            <p:cNvPr id="21521" name="TextBox 28"/>
            <p:cNvSpPr txBox="1"/>
            <p:nvPr/>
          </p:nvSpPr>
          <p:spPr>
            <a:xfrm>
              <a:off x="2667000" y="2297668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3</a:t>
              </a:r>
              <a:endParaRPr lang="zh-CN" altLang="en-US" sz="1800" dirty="0"/>
            </a:p>
          </p:txBody>
        </p:sp>
        <p:sp>
          <p:nvSpPr>
            <p:cNvPr id="21522" name="TextBox 34"/>
            <p:cNvSpPr txBox="1"/>
            <p:nvPr/>
          </p:nvSpPr>
          <p:spPr>
            <a:xfrm>
              <a:off x="3124200" y="2286000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6</a:t>
              </a:r>
              <a:endParaRPr lang="zh-CN" altLang="en-US" sz="1800" dirty="0"/>
            </a:p>
          </p:txBody>
        </p:sp>
        <p:sp>
          <p:nvSpPr>
            <p:cNvPr id="21523" name="TextBox 35"/>
            <p:cNvSpPr txBox="1"/>
            <p:nvPr/>
          </p:nvSpPr>
          <p:spPr>
            <a:xfrm>
              <a:off x="3581400" y="2209800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6</a:t>
              </a:r>
              <a:endParaRPr lang="zh-CN" altLang="en-US" sz="1800" dirty="0"/>
            </a:p>
          </p:txBody>
        </p:sp>
        <p:sp>
          <p:nvSpPr>
            <p:cNvPr id="21524" name="TextBox 36"/>
            <p:cNvSpPr txBox="1"/>
            <p:nvPr/>
          </p:nvSpPr>
          <p:spPr>
            <a:xfrm>
              <a:off x="4030494" y="2209800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2</a:t>
              </a:r>
              <a:endParaRPr lang="zh-CN" altLang="en-US" sz="1800" dirty="0"/>
            </a:p>
          </p:txBody>
        </p:sp>
        <p:sp>
          <p:nvSpPr>
            <p:cNvPr id="21525" name="TextBox 37"/>
            <p:cNvSpPr txBox="1"/>
            <p:nvPr/>
          </p:nvSpPr>
          <p:spPr>
            <a:xfrm>
              <a:off x="4572000" y="2286000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2</a:t>
              </a:r>
              <a:endParaRPr lang="zh-CN" altLang="en-US" sz="1800" dirty="0"/>
            </a:p>
          </p:txBody>
        </p:sp>
        <p:sp>
          <p:nvSpPr>
            <p:cNvPr id="21526" name="TextBox 38"/>
            <p:cNvSpPr txBox="1"/>
            <p:nvPr/>
          </p:nvSpPr>
          <p:spPr>
            <a:xfrm>
              <a:off x="4994460" y="2262156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1</a:t>
              </a:r>
              <a:endParaRPr lang="zh-CN" altLang="en-US" sz="1800" dirty="0"/>
            </a:p>
          </p:txBody>
        </p:sp>
        <p:sp>
          <p:nvSpPr>
            <p:cNvPr id="21527" name="TextBox 39"/>
            <p:cNvSpPr txBox="1"/>
            <p:nvPr/>
          </p:nvSpPr>
          <p:spPr>
            <a:xfrm>
              <a:off x="2887494" y="3581400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6</a:t>
              </a:r>
              <a:endParaRPr lang="zh-CN" altLang="en-US" sz="1800" dirty="0"/>
            </a:p>
          </p:txBody>
        </p:sp>
        <p:sp>
          <p:nvSpPr>
            <p:cNvPr id="21528" name="TextBox 40"/>
            <p:cNvSpPr txBox="1"/>
            <p:nvPr/>
          </p:nvSpPr>
          <p:spPr>
            <a:xfrm>
              <a:off x="4724400" y="3581400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6</a:t>
              </a:r>
              <a:endParaRPr lang="zh-CN" altLang="en-US" sz="1800" dirty="0"/>
            </a:p>
          </p:txBody>
        </p:sp>
        <p:sp>
          <p:nvSpPr>
            <p:cNvPr id="21529" name="TextBox 41"/>
            <p:cNvSpPr txBox="1"/>
            <p:nvPr/>
          </p:nvSpPr>
          <p:spPr>
            <a:xfrm>
              <a:off x="3801894" y="4736068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6</a:t>
              </a:r>
              <a:endParaRPr lang="zh-CN" altLang="en-US" sz="1800" dirty="0"/>
            </a:p>
          </p:txBody>
        </p:sp>
        <p:sp>
          <p:nvSpPr>
            <p:cNvPr id="21530" name="TextBox 42"/>
            <p:cNvSpPr txBox="1"/>
            <p:nvPr/>
          </p:nvSpPr>
          <p:spPr>
            <a:xfrm>
              <a:off x="4792494" y="4751034"/>
              <a:ext cx="31290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6</a:t>
              </a:r>
              <a:endParaRPr lang="zh-CN" altLang="en-US" sz="1800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nb-NO" altLang="zh-CN" dirty="0"/>
              <a:t>13.4	Pregel</a:t>
            </a:r>
            <a:r>
              <a:rPr lang="zh-CN" altLang="nb-NO" dirty="0"/>
              <a:t>的</a:t>
            </a:r>
            <a:r>
              <a:rPr lang="nb-NO" altLang="zh-CN" dirty="0"/>
              <a:t>C++ API</a:t>
            </a:r>
            <a:endParaRPr lang="zh-CN" altLang="en-US" dirty="0"/>
          </a:p>
        </p:txBody>
      </p:sp>
      <p:sp>
        <p:nvSpPr>
          <p:cNvPr id="22531" name="Rectangle 4"/>
          <p:cNvSpPr/>
          <p:nvPr/>
        </p:nvSpPr>
        <p:spPr>
          <a:xfrm>
            <a:off x="304800" y="1219200"/>
            <a:ext cx="55991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Pregel</a:t>
            </a:r>
            <a:r>
              <a:rPr lang="zh-CN" altLang="en-US" sz="2000" dirty="0">
                <a:latin typeface="Times New Roman" panose="02020603050405020304" pitchFamily="18" charset="0"/>
              </a:rPr>
              <a:t>已经预先定义好一个基类</a:t>
            </a:r>
            <a:r>
              <a:rPr lang="en-US" altLang="zh-CN" sz="2000" dirty="0">
                <a:cs typeface="Times New Roman" panose="02020603050405020304" pitchFamily="18" charset="0"/>
              </a:rPr>
              <a:t>——</a:t>
            </a:r>
            <a:r>
              <a:rPr lang="en-US" altLang="zh-CN" sz="2000" dirty="0">
                <a:latin typeface="Times New Roman" panose="02020603050405020304" pitchFamily="18" charset="0"/>
              </a:rPr>
              <a:t>Vertex</a:t>
            </a:r>
            <a:r>
              <a:rPr lang="zh-CN" altLang="en-US" sz="2000" dirty="0">
                <a:latin typeface="Times New Roman" panose="02020603050405020304" pitchFamily="18" charset="0"/>
              </a:rPr>
              <a:t>类：</a:t>
            </a:r>
            <a:endParaRPr lang="zh-CN" altLang="en-US" sz="2000" dirty="0"/>
          </a:p>
        </p:txBody>
      </p:sp>
      <p:graphicFrame>
        <p:nvGraphicFramePr>
          <p:cNvPr id="18450" name="Group 18"/>
          <p:cNvGraphicFramePr>
            <a:graphicFrameLocks noGrp="1"/>
          </p:cNvGraphicFramePr>
          <p:nvPr/>
        </p:nvGraphicFramePr>
        <p:xfrm>
          <a:off x="304800" y="1912938"/>
          <a:ext cx="8610600" cy="3260725"/>
        </p:xfrm>
        <a:graphic>
          <a:graphicData uri="http://schemas.openxmlformats.org/drawingml/2006/table">
            <a:tbl>
              <a:tblPr/>
              <a:tblGrid>
                <a:gridCol w="8610600"/>
              </a:tblGrid>
              <a:tr h="3260725">
                <a:tc>
                  <a:txBody>
                    <a:bodyPr/>
                    <a:lstStyle/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template &lt;typename VertexValue, typename EdgeValue, typename MessageValue&gt;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 Vertex {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public: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virtual void Compute(MessageIterator* msgs) = 0;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const string&amp; vertex_id() const;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int64 superstep() const;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const VertexValue&amp; GetValue();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VertexValue* MutableValue();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OutEdgeIterator GetOutEdgeIterator();	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void SendMessageTo(const string&amp; dest_vertex,	const MessageValue&amp; message);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void VoteToHalt();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8" name="Rectangle 19"/>
          <p:cNvSpPr/>
          <p:nvPr/>
        </p:nvSpPr>
        <p:spPr>
          <a:xfrm>
            <a:off x="381000" y="5408613"/>
            <a:ext cx="8534400" cy="9159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在</a:t>
            </a:r>
            <a:r>
              <a:rPr lang="en-US" altLang="zh-CN" sz="1800" dirty="0"/>
              <a:t>Vetex</a:t>
            </a:r>
            <a:r>
              <a:rPr lang="zh-CN" altLang="en-US" sz="1800" dirty="0"/>
              <a:t>类中，定义了三个值类型参数，分别表示顶点、边和消息。每一个顶点都有一个给定类型的值与之对应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编写</a:t>
            </a:r>
            <a:r>
              <a:rPr lang="en-US" altLang="zh-CN" sz="1800" dirty="0"/>
              <a:t>Pregel</a:t>
            </a:r>
            <a:r>
              <a:rPr lang="zh-CN" altLang="en-US" sz="1800" dirty="0"/>
              <a:t>程序时，需要继承</a:t>
            </a:r>
            <a:r>
              <a:rPr lang="en-US" altLang="zh-CN" sz="1800" dirty="0"/>
              <a:t>Vertex</a:t>
            </a:r>
            <a:r>
              <a:rPr lang="zh-CN" altLang="en-US" sz="1800" dirty="0"/>
              <a:t>类，并且覆写</a:t>
            </a:r>
            <a:r>
              <a:rPr lang="en-US" altLang="zh-CN" sz="1800" dirty="0"/>
              <a:t>Vertex</a:t>
            </a:r>
            <a:r>
              <a:rPr lang="zh-CN" altLang="en-US" sz="1800" dirty="0"/>
              <a:t>类的虚函数</a:t>
            </a:r>
            <a:r>
              <a:rPr lang="en-US" altLang="zh-CN" sz="1800" dirty="0"/>
              <a:t>Compute()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内容占位符 1"/>
          <p:cNvSpPr>
            <a:spLocks noGrp="1"/>
          </p:cNvSpPr>
          <p:nvPr>
            <p:ph/>
          </p:nvPr>
        </p:nvSpPr>
        <p:spPr>
          <a:xfrm>
            <a:off x="457200" y="1219200"/>
            <a:ext cx="8153400" cy="4754563"/>
          </a:xfrm>
          <a:ln/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sz="2000" dirty="0"/>
              <a:t>在</a:t>
            </a:r>
            <a:r>
              <a:rPr lang="en-US" altLang="zh-CN" sz="2000" dirty="0"/>
              <a:t>Pregel</a:t>
            </a:r>
            <a:r>
              <a:rPr lang="zh-CN" altLang="en-US" sz="2000" dirty="0"/>
              <a:t>执行计算过程时，在每个超步中都会并行调用每个顶点上定义的</a:t>
            </a:r>
            <a:r>
              <a:rPr lang="en-US" altLang="zh-CN" sz="2000" dirty="0"/>
              <a:t>Compute()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pPr marL="0" indent="0"/>
            <a:r>
              <a:rPr lang="zh-CN" altLang="en-US" sz="2000" dirty="0"/>
              <a:t>允许</a:t>
            </a:r>
            <a:r>
              <a:rPr lang="en-US" altLang="zh-CN" sz="2000" dirty="0"/>
              <a:t>Compute()</a:t>
            </a:r>
            <a:r>
              <a:rPr lang="zh-CN" altLang="en-US" sz="2000" dirty="0"/>
              <a:t>方法查询当前顶点及其边的信息，以及发送消息到其他的顶点</a:t>
            </a:r>
            <a:endParaRPr lang="en-US" altLang="zh-CN" sz="2000" dirty="0"/>
          </a:p>
          <a:p>
            <a:pPr marL="400050" lvl="1" indent="0"/>
            <a:r>
              <a:rPr lang="en-US" altLang="zh-CN" sz="2000" dirty="0"/>
              <a:t>Compute()</a:t>
            </a:r>
            <a:r>
              <a:rPr lang="zh-CN" altLang="en-US" sz="2000" dirty="0"/>
              <a:t>方法可以调用</a:t>
            </a:r>
            <a:r>
              <a:rPr lang="en-US" altLang="zh-CN" sz="2000" dirty="0"/>
              <a:t>GetValue()</a:t>
            </a:r>
            <a:r>
              <a:rPr lang="zh-CN" altLang="en-US" sz="2000" dirty="0"/>
              <a:t>方法来获取当前顶点的值</a:t>
            </a:r>
            <a:endParaRPr lang="en-US" altLang="zh-CN" sz="2000" dirty="0"/>
          </a:p>
          <a:p>
            <a:pPr marL="400050" lvl="1" indent="0"/>
            <a:r>
              <a:rPr lang="zh-CN" altLang="en-US" sz="2000" dirty="0"/>
              <a:t>调用</a:t>
            </a:r>
            <a:r>
              <a:rPr lang="en-US" altLang="zh-CN" sz="2000" dirty="0"/>
              <a:t>MutableValue()</a:t>
            </a:r>
            <a:r>
              <a:rPr lang="zh-CN" altLang="en-US" sz="2000" dirty="0"/>
              <a:t>方法来修改当前顶点的值</a:t>
            </a:r>
            <a:endParaRPr lang="en-US" altLang="zh-CN" sz="2000" dirty="0"/>
          </a:p>
          <a:p>
            <a:pPr marL="400050" lvl="1" indent="0"/>
            <a:r>
              <a:rPr lang="zh-CN" altLang="en-US" sz="2000" dirty="0"/>
              <a:t>通过由出射边的迭代器提供的方法来查看、修改出射边对应的值</a:t>
            </a:r>
            <a:endParaRPr lang="en-US" altLang="zh-CN" sz="2000" dirty="0"/>
          </a:p>
          <a:p>
            <a:pPr marL="0" indent="0"/>
            <a:r>
              <a:rPr lang="zh-CN" altLang="en-US" sz="2000" dirty="0"/>
              <a:t>对状态的修改，对于被修改的顶点而言是可以立即被看见的，但是，对于其他顶点而言是不可见的，因此，不同顶点并发进行的数据访问是不存在竞争关系的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整个过程中，唯一需要在超步之间持久化的顶点级状态，是顶点和其对应的边所关联的值，因而，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计算框架所需要管理的图状态就只包括顶点和边所关联的值，这种做法大大简化了计算流程，同时，也有利于图的分布和故障恢复</a:t>
            </a:r>
            <a:endParaRPr lang="zh-CN" altLang="en-US" sz="2000" dirty="0"/>
          </a:p>
        </p:txBody>
      </p:sp>
      <p:sp>
        <p:nvSpPr>
          <p:cNvPr id="23555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nb-NO" altLang="zh-CN" dirty="0"/>
              <a:t>13.4	Pregel</a:t>
            </a:r>
            <a:r>
              <a:rPr lang="zh-CN" altLang="nb-NO" dirty="0"/>
              <a:t>的</a:t>
            </a:r>
            <a:r>
              <a:rPr lang="nb-NO" altLang="zh-CN" dirty="0"/>
              <a:t>C++ API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nb-NO" altLang="zh-CN" dirty="0"/>
              <a:t>13.4	Pregel</a:t>
            </a:r>
            <a:r>
              <a:rPr lang="zh-CN" altLang="nb-NO" dirty="0"/>
              <a:t>的</a:t>
            </a:r>
            <a:r>
              <a:rPr lang="nb-NO" altLang="zh-CN" dirty="0"/>
              <a:t>C++ API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13.4.1	</a:t>
            </a:r>
            <a:r>
              <a:rPr lang="zh-CN" altLang="en-US" sz="2400" dirty="0"/>
              <a:t>消息传递机制</a:t>
            </a:r>
            <a:endParaRPr lang="zh-CN" altLang="en-US" sz="2400" dirty="0"/>
          </a:p>
          <a:p>
            <a:r>
              <a:rPr lang="en-US" altLang="zh-CN" sz="2400" dirty="0"/>
              <a:t>13.4.2	Combiner</a:t>
            </a:r>
            <a:endParaRPr lang="en-US" altLang="zh-CN" sz="2400" dirty="0"/>
          </a:p>
          <a:p>
            <a:r>
              <a:rPr lang="en-US" altLang="zh-CN" sz="2400" dirty="0"/>
              <a:t>13.4.3	Aggregator</a:t>
            </a:r>
            <a:endParaRPr lang="en-US" altLang="zh-CN" sz="2400" dirty="0"/>
          </a:p>
          <a:p>
            <a:r>
              <a:rPr lang="en-US" altLang="zh-CN" sz="2400" dirty="0"/>
              <a:t>13.4.4	</a:t>
            </a:r>
            <a:r>
              <a:rPr lang="zh-CN" altLang="en-US" sz="2400" dirty="0"/>
              <a:t>拓扑改变</a:t>
            </a:r>
            <a:endParaRPr lang="zh-CN" altLang="en-US" sz="2400" dirty="0"/>
          </a:p>
          <a:p>
            <a:r>
              <a:rPr lang="en-US" altLang="zh-CN" sz="2400" dirty="0"/>
              <a:t>13.4.5	</a:t>
            </a:r>
            <a:r>
              <a:rPr lang="zh-CN" altLang="en-US" sz="2400" dirty="0"/>
              <a:t>输入和输出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7171" name="Text Box 6"/>
          <p:cNvSpPr txBox="1"/>
          <p:nvPr/>
        </p:nvSpPr>
        <p:spPr>
          <a:xfrm>
            <a:off x="152400" y="1120775"/>
            <a:ext cx="60960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13.1	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图计算简介</a:t>
            </a:r>
            <a:endParaRPr lang="zh-CN" altLang="en-US" sz="1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lvl="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13.2	Pregel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简介</a:t>
            </a:r>
            <a:endParaRPr lang="zh-CN" altLang="en-US" sz="1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lvl="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13.3	Pregel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图计算模型</a:t>
            </a:r>
            <a:endParaRPr lang="zh-CN" altLang="en-US" sz="1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lvl="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b-NO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13.4	Pregel</a:t>
            </a:r>
            <a:r>
              <a:rPr lang="zh-CN" altLang="nb-NO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的</a:t>
            </a:r>
            <a:r>
              <a:rPr lang="nb-NO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C++ API</a:t>
            </a:r>
            <a:endParaRPr lang="nb-NO" altLang="zh-CN" sz="1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lvl="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13.5	Pregel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的体系结构</a:t>
            </a:r>
            <a:endParaRPr lang="zh-CN" altLang="en-US" sz="1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lvl="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13.6	Pregel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的应用实例</a:t>
            </a:r>
            <a:endParaRPr lang="en-US" altLang="zh-CN" sz="1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lvl="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13.7 Pregel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MapReduce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实现</a:t>
            </a: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PageRank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算法的对比</a:t>
            </a:r>
            <a:endParaRPr lang="zh-CN" altLang="en-US" sz="1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黑体" panose="02010609060101010101" pitchFamily="49" charset="-122"/>
              </a:rPr>
              <a:t>	</a:t>
            </a:r>
            <a:endParaRPr lang="zh-CN" altLang="en-US" sz="1800" b="1" dirty="0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6019800" y="1066800"/>
          <a:ext cx="3124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62500" imgH="6505575" progId="MSPhotoEd.3">
                  <p:embed/>
                </p:oleObj>
              </mc:Choice>
              <mc:Fallback>
                <p:oleObj name="" r:id="rId1" imgW="4762500" imgH="6505575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1066800"/>
                        <a:ext cx="3124200" cy="556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3"/>
          <p:cNvSpPr txBox="1"/>
          <p:nvPr/>
        </p:nvSpPr>
        <p:spPr>
          <a:xfrm>
            <a:off x="639763" y="5638800"/>
            <a:ext cx="43132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dirty="0"/>
              <a:t>欢迎访问</a:t>
            </a:r>
            <a:r>
              <a:rPr lang="en-US" altLang="zh-CN" sz="1400" dirty="0"/>
              <a:t>《</a:t>
            </a:r>
            <a:r>
              <a:rPr lang="zh-CN" altLang="en-US" sz="1400" dirty="0"/>
              <a:t>大数据技术原理与应用</a:t>
            </a:r>
            <a:r>
              <a:rPr lang="en-US" altLang="zh-CN" sz="1400" dirty="0"/>
              <a:t>》</a:t>
            </a:r>
            <a:r>
              <a:rPr lang="zh-CN" altLang="en-US" sz="1400" dirty="0"/>
              <a:t>教材官方网站：</a:t>
            </a:r>
            <a:endParaRPr lang="en-US" altLang="zh-CN" sz="1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/>
              <a:t>http://dblab.xmu.edu.cn/post/bigdata3</a:t>
            </a:r>
            <a:endParaRPr lang="zh-CN" altLang="en-US" sz="1400" dirty="0"/>
          </a:p>
        </p:txBody>
      </p:sp>
      <p:sp>
        <p:nvSpPr>
          <p:cNvPr id="7174" name="TextBox 5"/>
          <p:cNvSpPr txBox="1"/>
          <p:nvPr/>
        </p:nvSpPr>
        <p:spPr>
          <a:xfrm>
            <a:off x="625475" y="4114800"/>
            <a:ext cx="3336925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dirty="0"/>
              <a:t>本</a:t>
            </a:r>
            <a:r>
              <a:rPr lang="en-US" altLang="zh-CN" sz="1400" dirty="0"/>
              <a:t>PPT</a:t>
            </a:r>
            <a:r>
              <a:rPr lang="zh-CN" altLang="en-US" sz="1400" dirty="0"/>
              <a:t>是如下教材的配套讲义：</a:t>
            </a:r>
            <a:endParaRPr lang="en-US" altLang="zh-CN" sz="1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/>
              <a:t>《</a:t>
            </a:r>
            <a:r>
              <a:rPr lang="zh-CN" altLang="en-US" sz="1400" dirty="0"/>
              <a:t>大数据技术原理与应用</a:t>
            </a:r>
            <a:endParaRPr lang="en-US" altLang="zh-CN" sz="1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/>
              <a:t>——</a:t>
            </a:r>
            <a:r>
              <a:rPr lang="zh-CN" altLang="en-US" sz="1400" dirty="0"/>
              <a:t>概念、存储、处理、分析与应用</a:t>
            </a:r>
            <a:r>
              <a:rPr lang="en-US" altLang="zh-CN" sz="1400" dirty="0"/>
              <a:t>》 </a:t>
            </a:r>
            <a:endParaRPr lang="en-US" altLang="zh-CN" sz="14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400" dirty="0"/>
              <a:t>（</a:t>
            </a:r>
            <a:r>
              <a:rPr lang="en-US" altLang="zh-CN" sz="1400" dirty="0"/>
              <a:t>2021</a:t>
            </a:r>
            <a:r>
              <a:rPr lang="zh-CN" altLang="en-US" sz="1400" dirty="0"/>
              <a:t>年</a:t>
            </a:r>
            <a:r>
              <a:rPr lang="en-US" altLang="zh-CN" sz="1400" dirty="0"/>
              <a:t>1</a:t>
            </a:r>
            <a:r>
              <a:rPr lang="zh-CN" altLang="en-US" sz="1400" dirty="0"/>
              <a:t>月第</a:t>
            </a:r>
            <a:r>
              <a:rPr lang="en-US" altLang="zh-CN" sz="1400" dirty="0"/>
              <a:t>3</a:t>
            </a:r>
            <a:r>
              <a:rPr lang="zh-CN" altLang="en-US" sz="1400" dirty="0"/>
              <a:t>版）</a:t>
            </a:r>
            <a:br>
              <a:rPr lang="en-US" altLang="zh-CN" sz="1400" dirty="0"/>
            </a:br>
            <a:r>
              <a:rPr lang="en-US" altLang="zh-CN" sz="1400" dirty="0"/>
              <a:t>ISBN:978-7-115-54405-6</a:t>
            </a:r>
            <a:endParaRPr lang="en-US" altLang="zh-CN" sz="14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400" dirty="0"/>
              <a:t>厦门大学 林子雨 编著，人民邮电出版社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13.4.1	</a:t>
            </a:r>
            <a:r>
              <a:rPr lang="zh-CN" altLang="en-US" dirty="0"/>
              <a:t>消息传递机制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228600" y="1265238"/>
            <a:ext cx="6019800" cy="452596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000" dirty="0"/>
              <a:t>顶点之间的通讯是借助于消息传递机制来实现的，每条消息都包含了消息值和需要到达的目标顶点</a:t>
            </a:r>
            <a:r>
              <a:rPr lang="en-US" altLang="zh-CN" sz="2000" dirty="0"/>
              <a:t>ID</a:t>
            </a:r>
            <a:r>
              <a:rPr lang="zh-CN" altLang="en-US" sz="2000" dirty="0"/>
              <a:t>。用户可以通过</a:t>
            </a:r>
            <a:r>
              <a:rPr lang="en-US" altLang="zh-CN" sz="2000" dirty="0"/>
              <a:t>Vertex</a:t>
            </a:r>
            <a:r>
              <a:rPr lang="zh-CN" altLang="en-US" sz="2000" dirty="0"/>
              <a:t>类的模板参数来设定消息值的数据类型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在一个超步</a:t>
            </a:r>
            <a:r>
              <a:rPr lang="en-US" altLang="zh-CN" sz="2000" dirty="0"/>
              <a:t>S</a:t>
            </a:r>
            <a:r>
              <a:rPr lang="zh-CN" altLang="en-US" sz="2000" dirty="0"/>
              <a:t>中，一个顶点可以发送任意数量的消息，这些消息将在下一个超步（</a:t>
            </a:r>
            <a:r>
              <a:rPr lang="en-US" altLang="zh-CN" sz="2000" dirty="0"/>
              <a:t>S+1</a:t>
            </a:r>
            <a:r>
              <a:rPr lang="zh-CN" altLang="en-US" sz="2000" dirty="0"/>
              <a:t>）中被其他顶点接收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也就是说，在超步（</a:t>
            </a:r>
            <a:r>
              <a:rPr lang="en-US" altLang="zh-CN" sz="2000" dirty="0"/>
              <a:t>S+1</a:t>
            </a:r>
            <a:r>
              <a:rPr lang="zh-CN" altLang="en-US" sz="2000" dirty="0"/>
              <a:t>）中，当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计算框架在顶点</a:t>
            </a:r>
            <a:r>
              <a:rPr lang="en-US" altLang="zh-CN" sz="2000" dirty="0"/>
              <a:t>V</a:t>
            </a:r>
            <a:r>
              <a:rPr lang="zh-CN" altLang="en-US" sz="2000" dirty="0"/>
              <a:t>上执行用户自定义的</a:t>
            </a:r>
            <a:r>
              <a:rPr lang="en-US" altLang="zh-CN" sz="2000" dirty="0"/>
              <a:t>Compute()</a:t>
            </a:r>
            <a:r>
              <a:rPr lang="zh-CN" altLang="en-US" sz="2000" dirty="0"/>
              <a:t>方法时，所有在前一个超步</a:t>
            </a:r>
            <a:r>
              <a:rPr lang="en-US" altLang="zh-CN" sz="2000" dirty="0"/>
              <a:t>S</a:t>
            </a:r>
            <a:r>
              <a:rPr lang="zh-CN" altLang="en-US" sz="2000" dirty="0"/>
              <a:t>中发送给顶点</a:t>
            </a:r>
            <a:r>
              <a:rPr lang="en-US" altLang="zh-CN" sz="2000" dirty="0"/>
              <a:t>V</a:t>
            </a:r>
            <a:r>
              <a:rPr lang="zh-CN" altLang="en-US" sz="2000" dirty="0"/>
              <a:t>的消息，都可以通过一个迭代器来访问到。迭代器不能保证消息的顺序，不过可以保证消息一定会被传送并且不会被重复传送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一个顶点</a:t>
            </a:r>
            <a:r>
              <a:rPr lang="en-US" altLang="zh-CN" sz="2000" dirty="0"/>
              <a:t>V</a:t>
            </a:r>
            <a:r>
              <a:rPr lang="zh-CN" altLang="en-US" sz="2000" dirty="0"/>
              <a:t>通过与之关联的出射边向外发送消息，并且，消息要到达的目标顶点并不一定是与顶点</a:t>
            </a:r>
            <a:r>
              <a:rPr lang="en-US" altLang="zh-CN" sz="2000" dirty="0"/>
              <a:t>V</a:t>
            </a:r>
            <a:r>
              <a:rPr lang="zh-CN" altLang="en-US" sz="2000" dirty="0"/>
              <a:t>相邻的顶点，一个消息可以连续经过多条连通的边到达某个与顶点</a:t>
            </a:r>
            <a:r>
              <a:rPr lang="en-US" altLang="zh-CN" sz="2000" dirty="0"/>
              <a:t>V</a:t>
            </a:r>
            <a:r>
              <a:rPr lang="zh-CN" altLang="en-US" sz="2000" dirty="0"/>
              <a:t>不相邻的顶点</a:t>
            </a:r>
            <a:r>
              <a:rPr lang="en-US" altLang="zh-CN" sz="2000" dirty="0"/>
              <a:t>U</a:t>
            </a:r>
            <a:r>
              <a:rPr lang="zh-CN" altLang="en-US" sz="2000" dirty="0"/>
              <a:t>，</a:t>
            </a:r>
            <a:r>
              <a:rPr lang="en-US" altLang="zh-CN" sz="2000" dirty="0"/>
              <a:t>U</a:t>
            </a:r>
            <a:r>
              <a:rPr lang="zh-CN" altLang="en-US" sz="2000" dirty="0"/>
              <a:t>可以从接收的消息中获取到与其不相邻的顶点</a:t>
            </a:r>
            <a:r>
              <a:rPr lang="en-US" altLang="zh-CN" sz="2000" dirty="0"/>
              <a:t>V</a:t>
            </a:r>
            <a:r>
              <a:rPr lang="zh-CN" altLang="en-US" sz="2000" dirty="0"/>
              <a:t>的</a:t>
            </a:r>
            <a:r>
              <a:rPr lang="en-US" altLang="zh-CN" sz="2000" dirty="0"/>
              <a:t>ID</a:t>
            </a:r>
            <a:endParaRPr lang="zh-CN" altLang="en-US" sz="2000" dirty="0"/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9038" y="1905000"/>
            <a:ext cx="2874962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13.4.2	Combiner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000" dirty="0"/>
              <a:t>Pregel</a:t>
            </a:r>
            <a:r>
              <a:rPr lang="zh-CN" altLang="en-US" sz="2000" dirty="0"/>
              <a:t>计算框架在消息发出去之前，</a:t>
            </a:r>
            <a:r>
              <a:rPr lang="en-US" altLang="zh-CN" sz="2000" dirty="0"/>
              <a:t>Combiner</a:t>
            </a:r>
            <a:r>
              <a:rPr lang="zh-CN" altLang="en-US" sz="2000" dirty="0"/>
              <a:t>可以将发往同一个顶点的多个整型值进行求和得到一个值，只需向外发送这个“求和结果”，从而实现了由多个消息合并成一个消息，大大减少了传输和缓存的开销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在默认情况下，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计算框架并不会开启</a:t>
            </a:r>
            <a:r>
              <a:rPr lang="en-US" altLang="zh-CN" sz="2000" dirty="0"/>
              <a:t>Combiner</a:t>
            </a:r>
            <a:r>
              <a:rPr lang="zh-CN" altLang="en-US" sz="2000" dirty="0"/>
              <a:t>功能，因为，通常很难找到一种对所有顶点的</a:t>
            </a:r>
            <a:r>
              <a:rPr lang="en-US" altLang="zh-CN" sz="2000" dirty="0"/>
              <a:t>Compute()</a:t>
            </a:r>
            <a:r>
              <a:rPr lang="zh-CN" altLang="en-US" sz="2000" dirty="0"/>
              <a:t>函数都合适的</a:t>
            </a:r>
            <a:r>
              <a:rPr lang="en-US" altLang="zh-CN" sz="2000" dirty="0"/>
              <a:t>Combiner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当用户打算开启</a:t>
            </a:r>
            <a:r>
              <a:rPr lang="en-US" altLang="zh-CN" sz="2000" dirty="0"/>
              <a:t>Combiner</a:t>
            </a:r>
            <a:r>
              <a:rPr lang="zh-CN" altLang="en-US" sz="2000" dirty="0"/>
              <a:t>功能时，可以继承</a:t>
            </a:r>
            <a:r>
              <a:rPr lang="en-US" altLang="zh-CN" sz="2000" dirty="0"/>
              <a:t>Combiner</a:t>
            </a:r>
            <a:r>
              <a:rPr lang="zh-CN" altLang="en-US" sz="2000" dirty="0"/>
              <a:t>类并覆写虚函数</a:t>
            </a:r>
            <a:r>
              <a:rPr lang="en-US" altLang="zh-CN" sz="2000" dirty="0"/>
              <a:t>Combine()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此外，通常只对那些满足交换律和结合律的操作才可以去开启</a:t>
            </a:r>
            <a:r>
              <a:rPr lang="en-US" altLang="zh-CN" sz="2000" dirty="0"/>
              <a:t>Combiner</a:t>
            </a:r>
            <a:r>
              <a:rPr lang="zh-CN" altLang="en-US" sz="2000" dirty="0"/>
              <a:t>功能，因为，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计算框架无法保证哪些消息会被合并，也无法保证消息传递给 </a:t>
            </a:r>
            <a:r>
              <a:rPr lang="en-US" altLang="zh-CN" sz="2000" dirty="0"/>
              <a:t>Combine()</a:t>
            </a:r>
            <a:r>
              <a:rPr lang="zh-CN" altLang="en-US" sz="2000" dirty="0"/>
              <a:t>的顺序和合并操作执行的顺序</a:t>
            </a:r>
            <a:endParaRPr lang="zh-CN" altLang="en-US" sz="2000" dirty="0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4038600"/>
            <a:ext cx="5289550" cy="2170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9" name="Rectangle 5"/>
          <p:cNvSpPr/>
          <p:nvPr/>
        </p:nvSpPr>
        <p:spPr>
          <a:xfrm>
            <a:off x="3352800" y="6186488"/>
            <a:ext cx="29400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9-5 Combiner</a:t>
            </a:r>
            <a:r>
              <a:rPr lang="zh-CN" altLang="en-US" sz="1800" dirty="0"/>
              <a:t>应用的例子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13.4.3	Aggregator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000" dirty="0"/>
              <a:t>Aggregator</a:t>
            </a:r>
            <a:r>
              <a:rPr lang="zh-CN" altLang="en-US" sz="2000" dirty="0"/>
              <a:t>提供了一种全局通信、监控和数据查看的机制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在一个超步</a:t>
            </a:r>
            <a:r>
              <a:rPr lang="en-US" altLang="zh-CN" sz="2000" dirty="0"/>
              <a:t>S</a:t>
            </a:r>
            <a:r>
              <a:rPr lang="zh-CN" altLang="en-US" sz="2000" dirty="0"/>
              <a:t>中，每一个顶点都可以向一个</a:t>
            </a:r>
            <a:r>
              <a:rPr lang="en-US" altLang="zh-CN" sz="2000" dirty="0"/>
              <a:t>Aggregator</a:t>
            </a:r>
            <a:r>
              <a:rPr lang="zh-CN" altLang="en-US" sz="2000" dirty="0"/>
              <a:t>提供一个数据，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计算框架会对这些值进行聚合操作产生一个值，在下一个超步（</a:t>
            </a:r>
            <a:r>
              <a:rPr lang="en-US" altLang="zh-CN" sz="2000" dirty="0"/>
              <a:t>S+1</a:t>
            </a:r>
            <a:r>
              <a:rPr lang="zh-CN" altLang="en-US" sz="2000" dirty="0"/>
              <a:t>）中，图中的所有顶点都可以看见这个值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Aggregator</a:t>
            </a:r>
            <a:r>
              <a:rPr lang="zh-CN" altLang="en-US" sz="2000" dirty="0"/>
              <a:t>的聚合功能，允许在整型和字符串类型上执行最大值、最小值、求和操作，比如，可以定义一个“</a:t>
            </a:r>
            <a:r>
              <a:rPr lang="en-US" altLang="zh-CN" sz="2000" dirty="0"/>
              <a:t>Sum”Aggregator</a:t>
            </a:r>
            <a:r>
              <a:rPr lang="zh-CN" altLang="en-US" sz="2000" dirty="0"/>
              <a:t>来统计每个顶点的出射边数量，最后相加可以得到整个图的边的数量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Aggregator</a:t>
            </a:r>
            <a:r>
              <a:rPr lang="zh-CN" altLang="en-US" sz="2000" dirty="0"/>
              <a:t>还可以实现全局协同的功能，比如，可以设计“</a:t>
            </a:r>
            <a:r>
              <a:rPr lang="en-US" altLang="zh-CN" sz="2000" dirty="0"/>
              <a:t>and” Aggregator</a:t>
            </a:r>
            <a:r>
              <a:rPr lang="zh-CN" altLang="en-US" sz="2000" dirty="0"/>
              <a:t>来决定在某个超步中</a:t>
            </a:r>
            <a:r>
              <a:rPr lang="en-US" altLang="zh-CN" sz="2000" dirty="0"/>
              <a:t>Compute()</a:t>
            </a:r>
            <a:r>
              <a:rPr lang="zh-CN" altLang="en-US" sz="2000" dirty="0"/>
              <a:t>函数是否执行某些逻辑分支，只有当“</a:t>
            </a:r>
            <a:r>
              <a:rPr lang="en-US" altLang="zh-CN" sz="2000" dirty="0"/>
              <a:t>and” Aggregator</a:t>
            </a:r>
            <a:r>
              <a:rPr lang="zh-CN" altLang="en-US" sz="2000" dirty="0"/>
              <a:t>显示所有顶点都满足了某条件时，才去执行这些逻辑分支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13.4.4	</a:t>
            </a:r>
            <a:r>
              <a:rPr lang="zh-CN" altLang="en-US" dirty="0"/>
              <a:t>拓扑改变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Pregel</a:t>
            </a:r>
            <a:r>
              <a:rPr lang="zh-CN" altLang="en-US" sz="2000" dirty="0"/>
              <a:t>计算框架允许用户在自定义函数</a:t>
            </a:r>
            <a:r>
              <a:rPr lang="en-US" altLang="zh-CN" sz="2000" dirty="0"/>
              <a:t>Compute()</a:t>
            </a:r>
            <a:r>
              <a:rPr lang="zh-CN" altLang="en-US" sz="2000" dirty="0"/>
              <a:t>中定义操作，修改图的拓扑结构，比如在图中增加（或删除）边或顶点</a:t>
            </a:r>
            <a:endParaRPr lang="zh-CN" altLang="en-US" sz="2000" dirty="0"/>
          </a:p>
          <a:p>
            <a:r>
              <a:rPr lang="zh-CN" altLang="en-US" sz="2000" dirty="0"/>
              <a:t>对于全局拓扑改变，</a:t>
            </a:r>
            <a:r>
              <a:rPr lang="en-US" altLang="zh-CN" sz="2000" dirty="0"/>
              <a:t>Pregel</a:t>
            </a:r>
            <a:r>
              <a:rPr lang="zh-CN" altLang="en-US" sz="2000" dirty="0"/>
              <a:t>采用了惰性协调机制，在改变请求发出时，</a:t>
            </a:r>
            <a:r>
              <a:rPr lang="en-US" altLang="zh-CN" sz="2000" dirty="0"/>
              <a:t>Pregel</a:t>
            </a:r>
            <a:r>
              <a:rPr lang="zh-CN" altLang="en-US" sz="2000" dirty="0"/>
              <a:t>不会对这些操作进行协调，只有当这些改变请求的消息到达目标顶点并被执行时，</a:t>
            </a:r>
            <a:r>
              <a:rPr lang="en-US" altLang="zh-CN" sz="2000" dirty="0"/>
              <a:t>Pregel</a:t>
            </a:r>
            <a:r>
              <a:rPr lang="zh-CN" altLang="en-US" sz="2000" dirty="0"/>
              <a:t>才会对这些操作进行协调，这样，所有针对某个顶点</a:t>
            </a:r>
            <a:r>
              <a:rPr lang="en-US" altLang="zh-CN" sz="2000" dirty="0"/>
              <a:t>V</a:t>
            </a:r>
            <a:r>
              <a:rPr lang="zh-CN" altLang="en-US" sz="2000" dirty="0"/>
              <a:t>的拓扑修改操作所引发的冲突，都会由</a:t>
            </a:r>
            <a:r>
              <a:rPr lang="en-US" altLang="zh-CN" sz="2000" dirty="0"/>
              <a:t>V</a:t>
            </a:r>
            <a:r>
              <a:rPr lang="zh-CN" altLang="en-US" sz="2000" dirty="0"/>
              <a:t>自己来处理</a:t>
            </a:r>
            <a:endParaRPr lang="zh-CN" altLang="en-US" sz="2000" dirty="0"/>
          </a:p>
          <a:p>
            <a:r>
              <a:rPr lang="zh-CN" altLang="en-US" sz="2000" dirty="0"/>
              <a:t>对于本地的局部拓扑改变，是不会引发冲突的，顶点或边的本地增减能够立即生效，很大程度上简化了分布式编程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13.4.5	</a:t>
            </a:r>
            <a:r>
              <a:rPr lang="zh-CN" altLang="en-US" dirty="0"/>
              <a:t>输入和输出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在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计算框架中，图的保存格式多种多样，包括文本文件、关系数据库或键值数据库等</a:t>
            </a:r>
            <a:endParaRPr lang="zh-CN" altLang="en-US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Pregel</a:t>
            </a:r>
            <a:r>
              <a:rPr lang="zh-CN" altLang="en-US" sz="2000" dirty="0"/>
              <a:t>中，“从输入文件生成得到图结构”和“执行图计算”这两个过程是分离的，从而不会限制输入文件的格式</a:t>
            </a:r>
            <a:endParaRPr lang="zh-CN" altLang="en-US" sz="2000" dirty="0"/>
          </a:p>
          <a:p>
            <a:r>
              <a:rPr lang="zh-CN" altLang="en-US" sz="2000" dirty="0"/>
              <a:t>对于输出，</a:t>
            </a:r>
            <a:r>
              <a:rPr lang="en-US" altLang="zh-CN" sz="2000" dirty="0"/>
              <a:t>Pregel</a:t>
            </a:r>
            <a:r>
              <a:rPr lang="zh-CN" altLang="en-US" sz="2000" dirty="0"/>
              <a:t>也采用了灵活的方式，可以以多种方式进行输出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	Pregel</a:t>
            </a:r>
            <a:r>
              <a:rPr lang="zh-CN" altLang="en-US" dirty="0"/>
              <a:t>的体系结构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13.5.1	Pregel</a:t>
            </a:r>
            <a:r>
              <a:rPr lang="zh-CN" altLang="en-US" sz="2400" dirty="0"/>
              <a:t>的执行过程</a:t>
            </a:r>
            <a:endParaRPr lang="zh-CN" altLang="en-US" sz="2400" dirty="0"/>
          </a:p>
          <a:p>
            <a:r>
              <a:rPr lang="en-US" altLang="zh-CN" sz="2400" dirty="0"/>
              <a:t>13.5.2	</a:t>
            </a:r>
            <a:r>
              <a:rPr lang="zh-CN" altLang="en-US" sz="2400" dirty="0"/>
              <a:t>容错性</a:t>
            </a:r>
            <a:endParaRPr lang="zh-CN" altLang="en-US" sz="2400" dirty="0"/>
          </a:p>
          <a:p>
            <a:r>
              <a:rPr lang="en-US" altLang="zh-CN" sz="2400" dirty="0"/>
              <a:t>13.5.3	Worker</a:t>
            </a:r>
            <a:endParaRPr lang="en-US" altLang="zh-CN" sz="2400" dirty="0"/>
          </a:p>
          <a:p>
            <a:r>
              <a:rPr lang="en-US" altLang="zh-CN" sz="2400" dirty="0"/>
              <a:t>13.5.4	Master</a:t>
            </a:r>
            <a:endParaRPr lang="en-US" altLang="zh-CN" sz="2400" dirty="0"/>
          </a:p>
          <a:p>
            <a:r>
              <a:rPr lang="en-US" altLang="zh-CN" sz="2400" dirty="0"/>
              <a:t>13.5.5	Aggregator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13.5.1	Pregel</a:t>
            </a:r>
            <a:r>
              <a:rPr lang="zh-CN" altLang="en-US" dirty="0"/>
              <a:t>的执行过程</a:t>
            </a:r>
            <a:endParaRPr lang="zh-CN" altLang="en-US" dirty="0"/>
          </a:p>
        </p:txBody>
      </p:sp>
      <p:sp>
        <p:nvSpPr>
          <p:cNvPr id="31747" name="Rectangle 5"/>
          <p:cNvSpPr/>
          <p:nvPr/>
        </p:nvSpPr>
        <p:spPr>
          <a:xfrm>
            <a:off x="5867400" y="5257800"/>
            <a:ext cx="1885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9-6</a:t>
            </a:r>
            <a:r>
              <a:rPr lang="zh-CN" altLang="en-US" sz="1800" dirty="0"/>
              <a:t>图的划分图</a:t>
            </a:r>
            <a:endParaRPr lang="zh-CN" altLang="en-US" sz="1800" dirty="0"/>
          </a:p>
        </p:txBody>
      </p:sp>
      <p:sp>
        <p:nvSpPr>
          <p:cNvPr id="31748" name="Rectangle 6"/>
          <p:cNvSpPr/>
          <p:nvPr/>
        </p:nvSpPr>
        <p:spPr>
          <a:xfrm>
            <a:off x="685800" y="1463675"/>
            <a:ext cx="3581400" cy="3937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在</a:t>
            </a:r>
            <a:r>
              <a:rPr lang="en-US" altLang="zh-CN" sz="1800" dirty="0"/>
              <a:t>Pregel</a:t>
            </a:r>
            <a:r>
              <a:rPr lang="zh-CN" altLang="en-US" sz="1800" dirty="0"/>
              <a:t>计算框架中，一个大型图会被划分成许多个分区，每个分区都包含了一部分顶点以及以其为起点的边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一个顶点应该被分配到哪个分区上，是由一个函数决定的，系统默认函数为</a:t>
            </a:r>
            <a:r>
              <a:rPr lang="en-US" altLang="zh-CN" sz="1800" dirty="0"/>
              <a:t>hash(ID) mod </a:t>
            </a:r>
            <a:r>
              <a:rPr lang="en-US" altLang="zh-CN" sz="1800" i="1" dirty="0"/>
              <a:t>N</a:t>
            </a:r>
            <a:r>
              <a:rPr lang="zh-CN" altLang="en-US" sz="1800" dirty="0"/>
              <a:t>，其中，</a:t>
            </a:r>
            <a:r>
              <a:rPr lang="en-US" altLang="zh-CN" sz="1800" i="1" dirty="0"/>
              <a:t>N</a:t>
            </a:r>
            <a:r>
              <a:rPr lang="zh-CN" altLang="en-US" sz="1800" dirty="0"/>
              <a:t>为所有分区总数，</a:t>
            </a:r>
            <a:r>
              <a:rPr lang="en-US" altLang="zh-CN" sz="1800" dirty="0"/>
              <a:t>ID</a:t>
            </a:r>
            <a:r>
              <a:rPr lang="zh-CN" altLang="en-US" sz="1800" dirty="0"/>
              <a:t>是这个顶点的标识符；当然，用户也可以自己定义这个函数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这样，无论在哪台机器上，都可以简单根据顶点</a:t>
            </a:r>
            <a:r>
              <a:rPr lang="en-US" altLang="zh-CN" sz="1800" dirty="0"/>
              <a:t>ID</a:t>
            </a:r>
            <a:r>
              <a:rPr lang="zh-CN" altLang="en-US" sz="1800" dirty="0"/>
              <a:t>判断出该顶点属于哪个分区，即使该顶点可能已经不存在了</a:t>
            </a:r>
            <a:endParaRPr lang="zh-CN" altLang="en-US" sz="1800" dirty="0"/>
          </a:p>
        </p:txBody>
      </p:sp>
      <p:pic>
        <p:nvPicPr>
          <p:cNvPr id="31749" name="Picture 7" descr="http://img.blog.csdn.net/20141025085332641?watermark/2/text/aHR0cDovL2Jsb2cuY3Nkbi5uZXQvbWFsZWZhY3Rvcg==/font/5a6L5L2T/fontsize/400/fill/I0JBQkFCMA==/dissolve/70/gravity/SouthEast"/>
          <p:cNvPicPr>
            <a:picLocks noChangeAspect="1"/>
          </p:cNvPicPr>
          <p:nvPr/>
        </p:nvPicPr>
        <p:blipFill>
          <a:blip r:embed="rId1"/>
          <a:srcRect b="14018"/>
          <a:stretch>
            <a:fillRect/>
          </a:stretch>
        </p:blipFill>
        <p:spPr>
          <a:xfrm>
            <a:off x="4191000" y="1447800"/>
            <a:ext cx="4695825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13.5.1	Pregel</a:t>
            </a:r>
            <a:r>
              <a:rPr lang="zh-CN" altLang="en-US" dirty="0"/>
              <a:t>的执行过程</a:t>
            </a:r>
            <a:endParaRPr lang="zh-CN" altLang="en-US" dirty="0"/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2779713"/>
            <a:ext cx="5181600" cy="324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Rectangle 5"/>
          <p:cNvSpPr/>
          <p:nvPr/>
        </p:nvSpPr>
        <p:spPr>
          <a:xfrm>
            <a:off x="4724400" y="6186488"/>
            <a:ext cx="29019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9-7 Pregel</a:t>
            </a:r>
            <a:r>
              <a:rPr lang="zh-CN" altLang="en-US" sz="1800" dirty="0"/>
              <a:t>的执行过程图 </a:t>
            </a:r>
            <a:endParaRPr lang="zh-CN" altLang="en-US" sz="1800" dirty="0"/>
          </a:p>
        </p:txBody>
      </p:sp>
      <p:sp>
        <p:nvSpPr>
          <p:cNvPr id="32773" name="Rectangle 6"/>
          <p:cNvSpPr/>
          <p:nvPr/>
        </p:nvSpPr>
        <p:spPr>
          <a:xfrm>
            <a:off x="304800" y="1219200"/>
            <a:ext cx="8839200" cy="203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在理想的情况下（不发生任何错误），一个</a:t>
            </a:r>
            <a:r>
              <a:rPr lang="en-US" altLang="zh-CN" sz="1800" dirty="0"/>
              <a:t>Pregel</a:t>
            </a:r>
            <a:r>
              <a:rPr lang="zh-CN" altLang="en-US" sz="1800" dirty="0"/>
              <a:t>用户程序的执行过程如下：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）选择集群中的多台机器执行图计算任务，每台机器上运行用户程序的一个副本，其中，有一台机器会被选为</a:t>
            </a:r>
            <a:r>
              <a:rPr lang="en-US" altLang="zh-CN" sz="1800" dirty="0"/>
              <a:t>Master</a:t>
            </a:r>
            <a:r>
              <a:rPr lang="zh-CN" altLang="en-US" sz="1800" dirty="0"/>
              <a:t>，其他机器作为</a:t>
            </a:r>
            <a:r>
              <a:rPr lang="en-US" altLang="zh-CN" sz="1800" dirty="0"/>
              <a:t>Worker</a:t>
            </a:r>
            <a:r>
              <a:rPr lang="zh-CN" altLang="en-US" sz="1800" dirty="0"/>
              <a:t>。</a:t>
            </a:r>
            <a:r>
              <a:rPr lang="en-US" altLang="zh-CN" sz="1800" dirty="0"/>
              <a:t>Master</a:t>
            </a:r>
            <a:r>
              <a:rPr lang="zh-CN" altLang="en-US" sz="1800" dirty="0"/>
              <a:t>只负责协调多个</a:t>
            </a:r>
            <a:r>
              <a:rPr lang="en-US" altLang="zh-CN" sz="1800" dirty="0"/>
              <a:t>Worker</a:t>
            </a:r>
            <a:r>
              <a:rPr lang="zh-CN" altLang="en-US" sz="1800" dirty="0"/>
              <a:t>执行任务，系统不会把图的任何分区分配给它。</a:t>
            </a:r>
            <a:r>
              <a:rPr lang="en-US" altLang="zh-CN" sz="1800" dirty="0"/>
              <a:t>Worker</a:t>
            </a:r>
            <a:r>
              <a:rPr lang="zh-CN" altLang="en-US" sz="1800" dirty="0"/>
              <a:t>借助于名称服务系统可以定位到</a:t>
            </a:r>
            <a:r>
              <a:rPr lang="en-US" altLang="zh-CN" sz="1800" dirty="0"/>
              <a:t>Master</a:t>
            </a:r>
            <a:r>
              <a:rPr lang="zh-CN" altLang="en-US" sz="1800" dirty="0"/>
              <a:t>的位置，并向</a:t>
            </a:r>
            <a:r>
              <a:rPr lang="en-US" altLang="zh-CN" sz="1800" dirty="0"/>
              <a:t>Master</a:t>
            </a:r>
            <a:r>
              <a:rPr lang="zh-CN" altLang="en-US" sz="1800" dirty="0"/>
              <a:t>发送自己的注册信息。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2774" name="矩形 6"/>
          <p:cNvSpPr/>
          <p:nvPr/>
        </p:nvSpPr>
        <p:spPr>
          <a:xfrm>
            <a:off x="304800" y="2743200"/>
            <a:ext cx="31242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Master</a:t>
            </a:r>
            <a:r>
              <a:rPr lang="zh-CN" altLang="en-US" sz="1800" dirty="0"/>
              <a:t>把一个图分成多个分区，并把分区分配到多个</a:t>
            </a:r>
            <a:r>
              <a:rPr lang="en-US" altLang="zh-CN" sz="1800" dirty="0"/>
              <a:t>Worker</a:t>
            </a:r>
            <a:r>
              <a:rPr lang="zh-CN" altLang="en-US" sz="1800" dirty="0"/>
              <a:t>。一个</a:t>
            </a:r>
            <a:r>
              <a:rPr lang="en-US" altLang="zh-CN" sz="1800" dirty="0"/>
              <a:t>Worker</a:t>
            </a:r>
            <a:r>
              <a:rPr lang="zh-CN" altLang="en-US" sz="1800" dirty="0"/>
              <a:t>会领到一个或多个分区，每个</a:t>
            </a:r>
            <a:r>
              <a:rPr lang="en-US" altLang="zh-CN" sz="1800" dirty="0"/>
              <a:t>Worker</a:t>
            </a:r>
            <a:r>
              <a:rPr lang="zh-CN" altLang="en-US" sz="1800" dirty="0"/>
              <a:t>知道所有其他</a:t>
            </a:r>
            <a:r>
              <a:rPr lang="en-US" altLang="zh-CN" sz="1800" dirty="0"/>
              <a:t>Worker</a:t>
            </a:r>
            <a:r>
              <a:rPr lang="zh-CN" altLang="en-US" sz="1800" dirty="0"/>
              <a:t>所分配到的分区情况。每个</a:t>
            </a:r>
            <a:r>
              <a:rPr lang="en-US" altLang="zh-CN" sz="1800" dirty="0"/>
              <a:t>Worker</a:t>
            </a:r>
            <a:r>
              <a:rPr lang="zh-CN" altLang="en-US" sz="1800" dirty="0"/>
              <a:t>负责维护分配给自己的那些分区的状态</a:t>
            </a:r>
            <a:r>
              <a:rPr lang="en-US" altLang="zh-CN" sz="1800" dirty="0"/>
              <a:t>(</a:t>
            </a:r>
            <a:r>
              <a:rPr lang="zh-CN" altLang="en-US" sz="1800" dirty="0"/>
              <a:t>顶点及边的增删</a:t>
            </a:r>
            <a:r>
              <a:rPr lang="en-US" altLang="zh-CN" sz="1800" dirty="0"/>
              <a:t>)</a:t>
            </a:r>
            <a:r>
              <a:rPr lang="zh-CN" altLang="en-US" sz="1800" dirty="0"/>
              <a:t>，对分配给自己的分区中的顶点执行</a:t>
            </a:r>
            <a:r>
              <a:rPr lang="en-US" altLang="zh-CN" sz="1800" dirty="0"/>
              <a:t>Compute()</a:t>
            </a:r>
            <a:r>
              <a:rPr lang="zh-CN" altLang="en-US" sz="1800" dirty="0"/>
              <a:t>函数，向外发送消息，并管理接收到的消息。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13.5.1	Pregel</a:t>
            </a:r>
            <a:r>
              <a:rPr lang="zh-CN" altLang="en-US" dirty="0"/>
              <a:t>的执行过程</a:t>
            </a:r>
            <a:endParaRPr lang="zh-CN" altLang="en-US" dirty="0"/>
          </a:p>
        </p:txBody>
      </p:sp>
      <p:pic>
        <p:nvPicPr>
          <p:cNvPr id="337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143000"/>
            <a:ext cx="5203825" cy="325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Rectangle 5"/>
          <p:cNvSpPr/>
          <p:nvPr/>
        </p:nvSpPr>
        <p:spPr>
          <a:xfrm>
            <a:off x="1371600" y="4495800"/>
            <a:ext cx="2901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9-7 Pregel</a:t>
            </a:r>
            <a:r>
              <a:rPr lang="zh-CN" altLang="en-US" sz="1800" dirty="0"/>
              <a:t>的执行过程图 </a:t>
            </a:r>
            <a:endParaRPr lang="zh-CN" altLang="en-US" sz="1800" dirty="0"/>
          </a:p>
        </p:txBody>
      </p:sp>
      <p:sp>
        <p:nvSpPr>
          <p:cNvPr id="33797" name="矩形 6"/>
          <p:cNvSpPr/>
          <p:nvPr/>
        </p:nvSpPr>
        <p:spPr>
          <a:xfrm>
            <a:off x="5410200" y="1219200"/>
            <a:ext cx="3657600" cy="4246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Master</a:t>
            </a:r>
            <a:r>
              <a:rPr lang="zh-CN" altLang="en-US" sz="1800" dirty="0"/>
              <a:t>会把用户输入划分成多个部分，通常是基于文件边界进行划分。划分后，每个部分都是一系列记录的集合，每条记录都包含一定数量的顶点和边。然后，</a:t>
            </a:r>
            <a:r>
              <a:rPr lang="en-US" altLang="zh-CN" sz="1800" dirty="0"/>
              <a:t>Master</a:t>
            </a:r>
            <a:r>
              <a:rPr lang="zh-CN" altLang="en-US" sz="1800" dirty="0"/>
              <a:t>会为每个</a:t>
            </a:r>
            <a:r>
              <a:rPr lang="en-US" altLang="zh-CN" sz="1800" dirty="0"/>
              <a:t>Worker</a:t>
            </a:r>
            <a:r>
              <a:rPr lang="zh-CN" altLang="en-US" sz="1800" dirty="0"/>
              <a:t>分配用户输入的一部分。如果一个</a:t>
            </a:r>
            <a:r>
              <a:rPr lang="en-US" altLang="zh-CN" sz="1800" dirty="0"/>
              <a:t>Worker</a:t>
            </a:r>
            <a:r>
              <a:rPr lang="zh-CN" altLang="en-US" sz="1800" dirty="0"/>
              <a:t>从输入内容中加载到的顶点，刚好是自己所分配到的分区中的顶点，就会立即更新相应的数据结构。否则，该</a:t>
            </a:r>
            <a:r>
              <a:rPr lang="en-US" altLang="zh-CN" sz="1800" dirty="0"/>
              <a:t>Worker</a:t>
            </a:r>
            <a:r>
              <a:rPr lang="zh-CN" altLang="en-US" sz="1800" dirty="0"/>
              <a:t>会根据加载到的顶点的</a:t>
            </a:r>
            <a:r>
              <a:rPr lang="en-US" altLang="zh-CN" sz="1800" dirty="0"/>
              <a:t>ID</a:t>
            </a:r>
            <a:r>
              <a:rPr lang="zh-CN" altLang="en-US" sz="1800" dirty="0"/>
              <a:t>，把它发送到其所属的分区所在的</a:t>
            </a:r>
            <a:r>
              <a:rPr lang="en-US" altLang="zh-CN" sz="1800" dirty="0"/>
              <a:t>Worker</a:t>
            </a:r>
            <a:r>
              <a:rPr lang="zh-CN" altLang="en-US" sz="1800" dirty="0"/>
              <a:t>上。当所有的输入都被加载后，图中的所有顶点都会被标记为“活跃”状态。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13.5.1	Pregel</a:t>
            </a:r>
            <a:r>
              <a:rPr lang="zh-CN" altLang="en-US" dirty="0"/>
              <a:t>的执行过程</a:t>
            </a:r>
            <a:endParaRPr lang="zh-CN" altLang="en-US" dirty="0"/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1143000"/>
            <a:ext cx="5203825" cy="325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Rectangle 5"/>
          <p:cNvSpPr/>
          <p:nvPr/>
        </p:nvSpPr>
        <p:spPr>
          <a:xfrm>
            <a:off x="5105400" y="4495800"/>
            <a:ext cx="2901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9-7 Pregel</a:t>
            </a:r>
            <a:r>
              <a:rPr lang="zh-CN" altLang="en-US" sz="1800" dirty="0"/>
              <a:t>的执行过程图 </a:t>
            </a:r>
            <a:endParaRPr lang="zh-CN" altLang="en-US" sz="1800" dirty="0"/>
          </a:p>
        </p:txBody>
      </p:sp>
      <p:sp>
        <p:nvSpPr>
          <p:cNvPr id="34821" name="矩形 5"/>
          <p:cNvSpPr/>
          <p:nvPr/>
        </p:nvSpPr>
        <p:spPr>
          <a:xfrm>
            <a:off x="152400" y="1143000"/>
            <a:ext cx="3810000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/>
              <a:t>Master</a:t>
            </a:r>
            <a:r>
              <a:rPr lang="zh-CN" altLang="en-US" sz="1800" dirty="0"/>
              <a:t>向每个</a:t>
            </a:r>
            <a:r>
              <a:rPr lang="en-US" altLang="zh-CN" sz="1800" dirty="0"/>
              <a:t>Worker</a:t>
            </a:r>
            <a:r>
              <a:rPr lang="zh-CN" altLang="en-US" sz="1800" dirty="0"/>
              <a:t>发送指令，</a:t>
            </a:r>
            <a:r>
              <a:rPr lang="en-US" altLang="zh-CN" sz="1800" dirty="0"/>
              <a:t>Worker</a:t>
            </a:r>
            <a:r>
              <a:rPr lang="zh-CN" altLang="en-US" sz="1800" dirty="0"/>
              <a:t>收到指令后，开始运行一个超步。</a:t>
            </a:r>
            <a:r>
              <a:rPr lang="en-US" altLang="zh-CN" sz="1800" dirty="0"/>
              <a:t>Worker</a:t>
            </a:r>
            <a:r>
              <a:rPr lang="zh-CN" altLang="en-US" sz="1800" dirty="0"/>
              <a:t>会为自己管辖的每个分区分配一个线程，对于分区中的每个顶点，</a:t>
            </a:r>
            <a:r>
              <a:rPr lang="en-US" altLang="zh-CN" sz="1800" dirty="0"/>
              <a:t>Worker</a:t>
            </a:r>
            <a:r>
              <a:rPr lang="zh-CN" altLang="en-US" sz="1800" dirty="0"/>
              <a:t>会把来自上一个超步的、发给该顶点的消息传递给它，并调用处于“活跃”状态的顶点上的</a:t>
            </a:r>
            <a:r>
              <a:rPr lang="en-US" altLang="zh-CN" sz="1800" dirty="0"/>
              <a:t>Compute()</a:t>
            </a:r>
            <a:r>
              <a:rPr lang="zh-CN" altLang="en-US" sz="1800" dirty="0"/>
              <a:t>函数，在执行计算过程中，顶点可以对外发送消息，但是，所有消息的发送工作必须在本超步结束之前完成。当所有这些工作都完成以后，</a:t>
            </a:r>
            <a:r>
              <a:rPr lang="en-US" altLang="zh-CN" sz="1800" dirty="0"/>
              <a:t>Worker</a:t>
            </a:r>
            <a:r>
              <a:rPr lang="zh-CN" altLang="en-US" sz="1800" dirty="0"/>
              <a:t>会通知</a:t>
            </a:r>
            <a:r>
              <a:rPr lang="en-US" altLang="zh-CN" sz="1800" dirty="0"/>
              <a:t>Master</a:t>
            </a:r>
            <a:r>
              <a:rPr lang="zh-CN" altLang="en-US" sz="1800" dirty="0"/>
              <a:t>，并把自己在下一个超步还处于“活跃”状态的顶点的数量报告给</a:t>
            </a:r>
            <a:r>
              <a:rPr lang="en-US" altLang="zh-CN" sz="1800" dirty="0"/>
              <a:t>Master</a:t>
            </a:r>
            <a:r>
              <a:rPr lang="zh-CN" altLang="en-US" sz="1800" dirty="0"/>
              <a:t>。上述步骤会被不断重复，直到所有顶点都不再活跃并且系统中不会有任何消息在传输，这时，执行过程才会结束。</a:t>
            </a:r>
            <a:endParaRPr lang="zh-CN" altLang="en-US" sz="1800" dirty="0"/>
          </a:p>
        </p:txBody>
      </p:sp>
      <p:sp>
        <p:nvSpPr>
          <p:cNvPr id="34822" name="矩形 7"/>
          <p:cNvSpPr/>
          <p:nvPr/>
        </p:nvSpPr>
        <p:spPr>
          <a:xfrm>
            <a:off x="4191000" y="5257800"/>
            <a:ext cx="45720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）计算过程结束后，</a:t>
            </a:r>
            <a:r>
              <a:rPr lang="en-US" altLang="zh-CN" sz="1800" dirty="0"/>
              <a:t>Master</a:t>
            </a:r>
            <a:r>
              <a:rPr lang="zh-CN" altLang="en-US" sz="1800" dirty="0"/>
              <a:t>会给所有的</a:t>
            </a:r>
            <a:r>
              <a:rPr lang="en-US" altLang="zh-CN" sz="1800" dirty="0"/>
              <a:t>Worker</a:t>
            </a:r>
            <a:r>
              <a:rPr lang="zh-CN" altLang="en-US" sz="1800" dirty="0"/>
              <a:t>发送指令，通知每个</a:t>
            </a:r>
            <a:r>
              <a:rPr lang="en-US" altLang="zh-CN" sz="1800" dirty="0"/>
              <a:t>Worker</a:t>
            </a:r>
            <a:r>
              <a:rPr lang="zh-CN" altLang="en-US" sz="1800" dirty="0"/>
              <a:t>对自己的计算结果进行持久化存储。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13.1	</a:t>
            </a:r>
            <a:r>
              <a:rPr lang="zh-CN" altLang="en-US" dirty="0"/>
              <a:t>图计算简介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13.1.1  </a:t>
            </a:r>
            <a:r>
              <a:rPr lang="zh-CN" altLang="en-US" sz="2400" dirty="0"/>
              <a:t>图结构数据</a:t>
            </a:r>
            <a:endParaRPr lang="en-US" altLang="zh-CN" sz="2400" dirty="0"/>
          </a:p>
          <a:p>
            <a:r>
              <a:rPr lang="en-US" altLang="zh-CN" sz="2400" dirty="0"/>
              <a:t>13.1.2  </a:t>
            </a:r>
            <a:r>
              <a:rPr lang="zh-CN" altLang="en-US" sz="2400" dirty="0"/>
              <a:t>传统图计算解决方案的不足之处</a:t>
            </a:r>
            <a:endParaRPr lang="zh-CN" altLang="en-US" sz="2400" dirty="0"/>
          </a:p>
          <a:p>
            <a:r>
              <a:rPr lang="en-US" altLang="zh-CN" sz="2400" dirty="0"/>
              <a:t>13.1.3  </a:t>
            </a:r>
            <a:r>
              <a:rPr lang="zh-CN" altLang="en-US" sz="2400" dirty="0"/>
              <a:t>图计算通用软件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13.5.2	</a:t>
            </a:r>
            <a:r>
              <a:rPr lang="zh-CN" altLang="en-US" dirty="0"/>
              <a:t>容错性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000" dirty="0"/>
              <a:t>Pregel</a:t>
            </a:r>
            <a:r>
              <a:rPr lang="zh-CN" altLang="en-US" sz="2000" dirty="0"/>
              <a:t>采用检查点机制来实现容错。在每个超步的开始，</a:t>
            </a:r>
            <a:r>
              <a:rPr lang="en-US" altLang="zh-CN" sz="2000" dirty="0"/>
              <a:t>Master</a:t>
            </a:r>
            <a:r>
              <a:rPr lang="zh-CN" altLang="en-US" sz="2000" dirty="0"/>
              <a:t>会通知所有的</a:t>
            </a:r>
            <a:r>
              <a:rPr lang="en-US" altLang="zh-CN" sz="2000" dirty="0"/>
              <a:t>Worker</a:t>
            </a:r>
            <a:r>
              <a:rPr lang="zh-CN" altLang="en-US" sz="2000" dirty="0"/>
              <a:t>把自己管辖的分区的状态（包括顶点值、边值以及接收到的消息），写入到持久化存储设备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Master</a:t>
            </a:r>
            <a:r>
              <a:rPr lang="zh-CN" altLang="en-US" sz="2000" dirty="0"/>
              <a:t>会周期性地向每个</a:t>
            </a:r>
            <a:r>
              <a:rPr lang="en-US" altLang="zh-CN" sz="2000" dirty="0"/>
              <a:t>Worker</a:t>
            </a:r>
            <a:r>
              <a:rPr lang="zh-CN" altLang="en-US" sz="2000" dirty="0"/>
              <a:t>发送</a:t>
            </a:r>
            <a:r>
              <a:rPr lang="en-US" altLang="zh-CN" sz="2000" dirty="0"/>
              <a:t>ping</a:t>
            </a:r>
            <a:r>
              <a:rPr lang="zh-CN" altLang="en-US" sz="2000" dirty="0"/>
              <a:t>消息，</a:t>
            </a:r>
            <a:r>
              <a:rPr lang="en-US" altLang="zh-CN" sz="2000" dirty="0"/>
              <a:t>Worker</a:t>
            </a:r>
            <a:r>
              <a:rPr lang="zh-CN" altLang="en-US" sz="2000" dirty="0"/>
              <a:t>收到</a:t>
            </a:r>
            <a:r>
              <a:rPr lang="en-US" altLang="zh-CN" sz="2000" dirty="0"/>
              <a:t>ping</a:t>
            </a:r>
            <a:r>
              <a:rPr lang="zh-CN" altLang="en-US" sz="2000" dirty="0"/>
              <a:t>消息后会给</a:t>
            </a:r>
            <a:r>
              <a:rPr lang="en-US" altLang="zh-CN" sz="2000" dirty="0"/>
              <a:t>Master</a:t>
            </a:r>
            <a:r>
              <a:rPr lang="zh-CN" altLang="en-US" sz="2000" dirty="0"/>
              <a:t>发送反馈消息。如果</a:t>
            </a:r>
            <a:r>
              <a:rPr lang="en-US" altLang="zh-CN" sz="2000" dirty="0"/>
              <a:t>Master</a:t>
            </a:r>
            <a:r>
              <a:rPr lang="zh-CN" altLang="en-US" sz="2000" dirty="0"/>
              <a:t>在指定时间间隔内没有收到某个</a:t>
            </a:r>
            <a:r>
              <a:rPr lang="en-US" altLang="zh-CN" sz="2000" dirty="0"/>
              <a:t>Worker</a:t>
            </a:r>
            <a:r>
              <a:rPr lang="zh-CN" altLang="en-US" sz="2000" dirty="0"/>
              <a:t>的反馈消息，就会把该</a:t>
            </a:r>
            <a:r>
              <a:rPr lang="en-US" altLang="zh-CN" sz="2000" dirty="0"/>
              <a:t>Worker</a:t>
            </a:r>
            <a:r>
              <a:rPr lang="zh-CN" altLang="en-US" sz="2000" dirty="0"/>
              <a:t>标记为“失效”。同样地，如果一个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在指定的时间间隔内没有收到来自</a:t>
            </a:r>
            <a:r>
              <a:rPr lang="en-US" altLang="zh-CN" sz="2000" dirty="0"/>
              <a:t>Master</a:t>
            </a:r>
            <a:r>
              <a:rPr lang="zh-CN" altLang="en-US" sz="2000" dirty="0"/>
              <a:t>的</a:t>
            </a:r>
            <a:r>
              <a:rPr lang="en-US" altLang="zh-CN" sz="2000" dirty="0"/>
              <a:t>ping</a:t>
            </a:r>
            <a:r>
              <a:rPr lang="zh-CN" altLang="en-US" sz="2000" dirty="0"/>
              <a:t>消息，该</a:t>
            </a:r>
            <a:r>
              <a:rPr lang="en-US" altLang="zh-CN" sz="2000" dirty="0"/>
              <a:t>Worker</a:t>
            </a:r>
            <a:r>
              <a:rPr lang="zh-CN" altLang="en-US" sz="2000" dirty="0"/>
              <a:t>也会停止工作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每个</a:t>
            </a:r>
            <a:r>
              <a:rPr lang="en-US" altLang="zh-CN" sz="2000" dirty="0"/>
              <a:t>Worker</a:t>
            </a:r>
            <a:r>
              <a:rPr lang="zh-CN" altLang="en-US" sz="2000" dirty="0"/>
              <a:t>上都保存了一个或多个分区的状态信息，当一个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发生故障时，它所负责维护的分区的当前状态信息就会丢失。</a:t>
            </a:r>
            <a:r>
              <a:rPr lang="en-US" altLang="zh-CN" sz="2000" dirty="0"/>
              <a:t>Master</a:t>
            </a:r>
            <a:r>
              <a:rPr lang="zh-CN" altLang="en-US" sz="2000" dirty="0"/>
              <a:t>监测到一个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发生故障“失效”后，会把失效</a:t>
            </a:r>
            <a:r>
              <a:rPr lang="en-US" altLang="zh-CN" sz="2000" dirty="0"/>
              <a:t>Worker</a:t>
            </a:r>
            <a:r>
              <a:rPr lang="zh-CN" altLang="en-US" sz="2000" dirty="0"/>
              <a:t>所分配到的分区，重新分配到其他处于正常工作状态的</a:t>
            </a:r>
            <a:r>
              <a:rPr lang="en-US" altLang="zh-CN" sz="2000" dirty="0"/>
              <a:t>Worker</a:t>
            </a:r>
            <a:r>
              <a:rPr lang="zh-CN" altLang="en-US" sz="2000" dirty="0"/>
              <a:t>集合上，然后，所有这些分区会从最近的某超步</a:t>
            </a:r>
            <a:r>
              <a:rPr lang="en-US" altLang="zh-CN" sz="2000" dirty="0"/>
              <a:t>S</a:t>
            </a:r>
            <a:r>
              <a:rPr lang="zh-CN" altLang="en-US" sz="2000" dirty="0"/>
              <a:t>开始时写出的检查点中，重新加载状态信息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13.5.3	Worker</a:t>
            </a:r>
            <a:endParaRPr lang="zh-CN" altLang="en-US" dirty="0"/>
          </a:p>
        </p:txBody>
      </p:sp>
      <p:sp>
        <p:nvSpPr>
          <p:cNvPr id="36867" name="Rectangle 4"/>
          <p:cNvSpPr/>
          <p:nvPr/>
        </p:nvSpPr>
        <p:spPr>
          <a:xfrm>
            <a:off x="609600" y="1357313"/>
            <a:ext cx="7546975" cy="2225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  <a:tabLst>
                <a:tab pos="723900" algn="l"/>
              </a:tabLst>
            </a:pPr>
            <a:r>
              <a:rPr lang="zh-CN" altLang="en-US" sz="2000" dirty="0"/>
              <a:t>在一个</a:t>
            </a:r>
            <a:r>
              <a:rPr lang="en-US" altLang="zh-CN" sz="2000" dirty="0"/>
              <a:t>Worker</a:t>
            </a:r>
            <a:r>
              <a:rPr lang="zh-CN" altLang="en-US" sz="2000" dirty="0"/>
              <a:t>中，它所管辖的分区的状态信息是保存在内存中的。分区中的顶点的状态信息包括：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zh-CN" altLang="en-US" sz="2000" dirty="0"/>
              <a:t>顶点的当前值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zh-CN" altLang="en-US" sz="2000" dirty="0"/>
              <a:t>以该顶点为起点的出射边列表，每条出射边包含了目标顶点</a:t>
            </a:r>
            <a:r>
              <a:rPr lang="en-US" altLang="zh-CN" sz="2000" dirty="0"/>
              <a:t>ID</a:t>
            </a:r>
            <a:r>
              <a:rPr lang="zh-CN" altLang="en-US" sz="2000" dirty="0"/>
              <a:t>和边的值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zh-CN" altLang="en-US" sz="2000" dirty="0"/>
              <a:t>消息队列，包含了所有接收到的、发送给该顶点的消息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zh-CN" altLang="en-US" sz="2000" dirty="0"/>
              <a:t>标志位，用来标记顶点是否处于活跃状态</a:t>
            </a:r>
            <a:endParaRPr lang="zh-CN" altLang="en-US" sz="2000" dirty="0"/>
          </a:p>
        </p:txBody>
      </p:sp>
      <p:sp>
        <p:nvSpPr>
          <p:cNvPr id="36868" name="Rectangle 5"/>
          <p:cNvSpPr/>
          <p:nvPr/>
        </p:nvSpPr>
        <p:spPr>
          <a:xfrm>
            <a:off x="609600" y="3870325"/>
            <a:ext cx="8001000" cy="1920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  <a:tabLst>
                <a:tab pos="723900" algn="l"/>
              </a:tabLst>
            </a:pPr>
            <a:r>
              <a:rPr lang="zh-CN" altLang="en-US" sz="2000" dirty="0"/>
              <a:t>在每个超步中，</a:t>
            </a:r>
            <a:r>
              <a:rPr lang="en-US" altLang="zh-CN" sz="2000" dirty="0"/>
              <a:t>Worker</a:t>
            </a:r>
            <a:r>
              <a:rPr lang="zh-CN" altLang="en-US" sz="2000" dirty="0"/>
              <a:t>会对自己所管辖的分区中的每个顶点进行遍历，并调用顶点上的</a:t>
            </a:r>
            <a:r>
              <a:rPr lang="en-US" altLang="zh-CN" sz="2000" dirty="0"/>
              <a:t>Compute()</a:t>
            </a:r>
            <a:r>
              <a:rPr lang="zh-CN" altLang="en-US" sz="2000" dirty="0"/>
              <a:t>函数，在调用时，会把以下三个参数传递进去：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zh-CN" altLang="en-US" sz="2000" dirty="0"/>
              <a:t>该顶点的当前值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zh-CN" altLang="en-US" sz="2000" dirty="0"/>
              <a:t>一个接收到的消息的迭代器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zh-CN" altLang="en-US" sz="2000" dirty="0"/>
              <a:t>一个出射边的迭代器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内容占位符 1"/>
          <p:cNvSpPr>
            <a:spLocks noGrp="1"/>
          </p:cNvSpPr>
          <p:nvPr>
            <p:ph/>
          </p:nvPr>
        </p:nvSpPr>
        <p:spPr>
          <a:xfrm>
            <a:off x="457200" y="1143000"/>
            <a:ext cx="8382000" cy="4754563"/>
          </a:xfrm>
          <a:ln/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sz="2400" dirty="0"/>
              <a:t>在</a:t>
            </a:r>
            <a:r>
              <a:rPr lang="en-US" altLang="zh-CN" sz="2400" dirty="0"/>
              <a:t>Pregel</a:t>
            </a:r>
            <a:r>
              <a:rPr lang="zh-CN" altLang="en-US" sz="2400" dirty="0"/>
              <a:t>中，为了获得更好的性能，“标志位”和输入消息队列是分开保存的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对于每个顶点而言，</a:t>
            </a:r>
            <a:r>
              <a:rPr lang="en-US" altLang="zh-CN" sz="2400" dirty="0"/>
              <a:t>Pregel</a:t>
            </a:r>
            <a:r>
              <a:rPr lang="zh-CN" altLang="en-US" sz="2400" dirty="0"/>
              <a:t>只保存一份顶点值和边值，但是，会保存两份“标志位”和输入消息队列，分别用于当前超步和下一个超步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在超步</a:t>
            </a:r>
            <a:r>
              <a:rPr lang="en-US" altLang="zh-CN" sz="2400" dirty="0"/>
              <a:t>S</a:t>
            </a:r>
            <a:r>
              <a:rPr lang="zh-CN" altLang="en-US" sz="2400" dirty="0"/>
              <a:t>中，当一个</a:t>
            </a:r>
            <a:r>
              <a:rPr lang="en-US" altLang="zh-CN" sz="2400" dirty="0"/>
              <a:t>Worker</a:t>
            </a:r>
            <a:r>
              <a:rPr lang="zh-CN" altLang="en-US" sz="2400" dirty="0"/>
              <a:t>在进行顶点处理时，用于当前超步的消息会被处理，同时，它在处理过程中还会接收到来自其他</a:t>
            </a:r>
            <a:r>
              <a:rPr lang="en-US" altLang="zh-CN" sz="2400" dirty="0"/>
              <a:t>Worker</a:t>
            </a:r>
            <a:r>
              <a:rPr lang="zh-CN" altLang="en-US" sz="2400" dirty="0"/>
              <a:t>的消息，这些消息会在下一个超步</a:t>
            </a:r>
            <a:r>
              <a:rPr lang="en-US" altLang="zh-CN" sz="2400" dirty="0"/>
              <a:t>S+1</a:t>
            </a:r>
            <a:r>
              <a:rPr lang="zh-CN" altLang="en-US" sz="2400" dirty="0"/>
              <a:t>中被处理，因此，需要两个消息队列用于存放作用于当前超步</a:t>
            </a:r>
            <a:r>
              <a:rPr lang="en-US" altLang="zh-CN" sz="2400" dirty="0"/>
              <a:t>S</a:t>
            </a:r>
            <a:r>
              <a:rPr lang="zh-CN" altLang="en-US" sz="2400" dirty="0"/>
              <a:t>的消息和作用于下一个超步</a:t>
            </a:r>
            <a:r>
              <a:rPr lang="en-US" altLang="zh-CN" sz="2400" dirty="0"/>
              <a:t>S+1</a:t>
            </a:r>
            <a:r>
              <a:rPr lang="zh-CN" altLang="en-US" sz="2400" dirty="0"/>
              <a:t>的消息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如果一个顶点</a:t>
            </a:r>
            <a:r>
              <a:rPr lang="en-US" altLang="zh-CN" sz="2400" dirty="0"/>
              <a:t>V</a:t>
            </a:r>
            <a:r>
              <a:rPr lang="zh-CN" altLang="en-US" sz="2400" dirty="0"/>
              <a:t>在超步</a:t>
            </a:r>
            <a:r>
              <a:rPr lang="en-US" altLang="zh-CN" sz="2400" dirty="0"/>
              <a:t>S</a:t>
            </a:r>
            <a:r>
              <a:rPr lang="zh-CN" altLang="en-US" sz="2400" dirty="0"/>
              <a:t>接收到消息，那么，它表示</a:t>
            </a:r>
            <a:r>
              <a:rPr lang="en-US" altLang="zh-CN" sz="2400" dirty="0"/>
              <a:t>V</a:t>
            </a:r>
            <a:r>
              <a:rPr lang="zh-CN" altLang="en-US" sz="2400" dirty="0"/>
              <a:t>将会在下一个超步</a:t>
            </a:r>
            <a:r>
              <a:rPr lang="en-US" altLang="zh-CN" sz="2400" dirty="0"/>
              <a:t>S+1</a:t>
            </a:r>
            <a:r>
              <a:rPr lang="zh-CN" altLang="en-US" sz="2400" dirty="0"/>
              <a:t>中（而不是当前超步</a:t>
            </a:r>
            <a:r>
              <a:rPr lang="en-US" altLang="zh-CN" sz="2400" dirty="0"/>
              <a:t>S</a:t>
            </a:r>
            <a:r>
              <a:rPr lang="zh-CN" altLang="en-US" sz="2400" dirty="0"/>
              <a:t>中）处于“活跃”状态</a:t>
            </a:r>
            <a:endParaRPr lang="zh-CN" altLang="en-US" sz="2400" dirty="0"/>
          </a:p>
        </p:txBody>
      </p:sp>
      <p:sp>
        <p:nvSpPr>
          <p:cNvPr id="37891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13.5.3	Worker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sz="2400" dirty="0"/>
              <a:t>当一个</a:t>
            </a:r>
            <a:r>
              <a:rPr lang="en-US" altLang="zh-CN" sz="2400" dirty="0"/>
              <a:t>Worker</a:t>
            </a:r>
            <a:r>
              <a:rPr lang="zh-CN" altLang="en-US" sz="2400" dirty="0"/>
              <a:t>上的一个顶点</a:t>
            </a:r>
            <a:r>
              <a:rPr lang="en-US" altLang="zh-CN" sz="2400" dirty="0"/>
              <a:t>V</a:t>
            </a:r>
            <a:r>
              <a:rPr lang="zh-CN" altLang="en-US" sz="2400" dirty="0"/>
              <a:t>需要发送消息到其他顶点</a:t>
            </a:r>
            <a:r>
              <a:rPr lang="en-US" altLang="zh-CN" sz="2400" dirty="0"/>
              <a:t>U</a:t>
            </a:r>
            <a:r>
              <a:rPr lang="zh-CN" altLang="en-US" sz="2400" dirty="0"/>
              <a:t>时，该</a:t>
            </a:r>
            <a:r>
              <a:rPr lang="en-US" altLang="zh-CN" sz="2400" dirty="0"/>
              <a:t>Worker</a:t>
            </a:r>
            <a:r>
              <a:rPr lang="zh-CN" altLang="en-US" sz="2400" dirty="0"/>
              <a:t>会首先判断目标顶点</a:t>
            </a:r>
            <a:r>
              <a:rPr lang="en-US" altLang="zh-CN" sz="2400" dirty="0"/>
              <a:t>U</a:t>
            </a:r>
            <a:r>
              <a:rPr lang="zh-CN" altLang="en-US" sz="2400" dirty="0"/>
              <a:t>是否位于自己机器上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如果目标顶点</a:t>
            </a:r>
            <a:r>
              <a:rPr lang="en-US" altLang="zh-CN" sz="2400" dirty="0"/>
              <a:t>U</a:t>
            </a:r>
            <a:r>
              <a:rPr lang="zh-CN" altLang="en-US" sz="2400" dirty="0"/>
              <a:t>在自己的机器上，就直接把消息放入到与目标顶点</a:t>
            </a:r>
            <a:r>
              <a:rPr lang="en-US" altLang="zh-CN" sz="2400" dirty="0"/>
              <a:t>U</a:t>
            </a:r>
            <a:r>
              <a:rPr lang="zh-CN" altLang="en-US" sz="2400" dirty="0"/>
              <a:t>对应的输入消息队列中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如果发现目标顶点</a:t>
            </a:r>
            <a:r>
              <a:rPr lang="en-US" altLang="zh-CN" sz="2400" dirty="0"/>
              <a:t>U</a:t>
            </a:r>
            <a:r>
              <a:rPr lang="zh-CN" altLang="en-US" sz="2400" dirty="0"/>
              <a:t>在远程机器上，这个消息就会被暂时缓存到本地，当缓存中的消息数目达到一个事先设定的阈值时，这些缓存消息会被批量异步发送出去，传输到目标顶点所在的</a:t>
            </a:r>
            <a:r>
              <a:rPr lang="en-US" altLang="zh-CN" sz="2400" dirty="0"/>
              <a:t>Worker</a:t>
            </a:r>
            <a:r>
              <a:rPr lang="zh-CN" altLang="en-US" sz="2400" dirty="0"/>
              <a:t>上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如果存在用户自定义的</a:t>
            </a:r>
            <a:r>
              <a:rPr lang="en-US" altLang="zh-CN" sz="2400" dirty="0"/>
              <a:t>Combiner</a:t>
            </a:r>
            <a:r>
              <a:rPr lang="zh-CN" altLang="en-US" sz="2400" dirty="0"/>
              <a:t>操作，那么，当消息被加入到输出队列或者到达输入队列时，就可以对消息执行合并操作，这样可以节省存储空间和网络传输开销</a:t>
            </a:r>
            <a:endParaRPr lang="zh-CN" altLang="en-US" sz="2400" dirty="0"/>
          </a:p>
        </p:txBody>
      </p:sp>
      <p:sp>
        <p:nvSpPr>
          <p:cNvPr id="38915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13.5.3	Worker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13.5.4	Master</a:t>
            </a:r>
            <a:endParaRPr lang="zh-CN" altLang="en-US" dirty="0"/>
          </a:p>
        </p:txBody>
      </p:sp>
      <p:sp>
        <p:nvSpPr>
          <p:cNvPr id="39939" name="Rectangle 4"/>
          <p:cNvSpPr/>
          <p:nvPr/>
        </p:nvSpPr>
        <p:spPr>
          <a:xfrm>
            <a:off x="533400" y="1447800"/>
            <a:ext cx="8229600" cy="37861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Master</a:t>
            </a:r>
            <a:r>
              <a:rPr lang="zh-CN" altLang="en-US" sz="2400" dirty="0"/>
              <a:t>主要负责协调各个</a:t>
            </a:r>
            <a:r>
              <a:rPr lang="en-US" altLang="zh-CN" sz="2400" dirty="0"/>
              <a:t>Worker</a:t>
            </a:r>
            <a:r>
              <a:rPr lang="zh-CN" altLang="en-US" sz="2400" dirty="0"/>
              <a:t>执行任务，每个</a:t>
            </a:r>
            <a:r>
              <a:rPr lang="en-US" altLang="zh-CN" sz="2400" dirty="0"/>
              <a:t>Worker</a:t>
            </a:r>
            <a:r>
              <a:rPr lang="zh-CN" altLang="en-US" sz="2400" dirty="0"/>
              <a:t>会借助于名称服务系统定位到</a:t>
            </a:r>
            <a:r>
              <a:rPr lang="en-US" altLang="zh-CN" sz="2400" dirty="0"/>
              <a:t>Master</a:t>
            </a:r>
            <a:r>
              <a:rPr lang="zh-CN" altLang="en-US" sz="2400" dirty="0"/>
              <a:t>的位置，并向</a:t>
            </a:r>
            <a:r>
              <a:rPr lang="en-US" altLang="zh-CN" sz="2400" dirty="0"/>
              <a:t>Master</a:t>
            </a:r>
            <a:r>
              <a:rPr lang="zh-CN" altLang="en-US" sz="2400" dirty="0"/>
              <a:t>发送自己的注册信息，</a:t>
            </a:r>
            <a:r>
              <a:rPr lang="en-US" altLang="zh-CN" sz="2400" dirty="0"/>
              <a:t>Master</a:t>
            </a:r>
            <a:r>
              <a:rPr lang="zh-CN" altLang="en-US" sz="2400" dirty="0"/>
              <a:t>会为每个</a:t>
            </a:r>
            <a:r>
              <a:rPr lang="en-US" altLang="zh-CN" sz="2400" dirty="0"/>
              <a:t>Worker</a:t>
            </a:r>
            <a:r>
              <a:rPr lang="zh-CN" altLang="en-US" sz="2400" dirty="0"/>
              <a:t>分配一个唯一的</a:t>
            </a:r>
            <a:r>
              <a:rPr lang="en-US" altLang="zh-CN" sz="2400" dirty="0"/>
              <a:t>ID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Master</a:t>
            </a:r>
            <a:r>
              <a:rPr lang="zh-CN" altLang="en-US" sz="2400" dirty="0"/>
              <a:t>维护着关于当前处于“有效”状态的所有</a:t>
            </a:r>
            <a:r>
              <a:rPr lang="en-US" altLang="zh-CN" sz="2400" dirty="0"/>
              <a:t>Worker</a:t>
            </a:r>
            <a:r>
              <a:rPr lang="zh-CN" altLang="en-US" sz="2400" dirty="0"/>
              <a:t>的各种信息，包括每个</a:t>
            </a:r>
            <a:r>
              <a:rPr lang="en-US" altLang="zh-CN" sz="2400" dirty="0"/>
              <a:t>Worker</a:t>
            </a:r>
            <a:r>
              <a:rPr lang="zh-CN" altLang="en-US" sz="2400" dirty="0"/>
              <a:t>的</a:t>
            </a:r>
            <a:r>
              <a:rPr lang="en-US" altLang="zh-CN" sz="2400" dirty="0"/>
              <a:t>ID</a:t>
            </a:r>
            <a:r>
              <a:rPr lang="zh-CN" altLang="en-US" sz="2400" dirty="0"/>
              <a:t>和地址信息，以及每个</a:t>
            </a:r>
            <a:r>
              <a:rPr lang="en-US" altLang="zh-CN" sz="2400" dirty="0"/>
              <a:t>Worker</a:t>
            </a:r>
            <a:r>
              <a:rPr lang="zh-CN" altLang="en-US" sz="2400" dirty="0"/>
              <a:t>被分配到的分区信息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虽然在集群中只有一个</a:t>
            </a:r>
            <a:r>
              <a:rPr lang="en-US" altLang="zh-CN" sz="2400" dirty="0"/>
              <a:t>Master</a:t>
            </a:r>
            <a:r>
              <a:rPr lang="zh-CN" altLang="en-US" sz="2400" dirty="0"/>
              <a:t>，但是，它仍然能够承担起一个大规模图计算的协调任务，这是因为</a:t>
            </a:r>
            <a:r>
              <a:rPr lang="en-US" altLang="zh-CN" sz="2400" dirty="0"/>
              <a:t>Master</a:t>
            </a:r>
            <a:r>
              <a:rPr lang="zh-CN" altLang="en-US" sz="2400" dirty="0"/>
              <a:t>中保存这些信息的数据结构的大小，只与分区的数量有关，而与顶点和边的数量无关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sz="2400" dirty="0"/>
              <a:t>一个大规模图计算任务会被</a:t>
            </a:r>
            <a:r>
              <a:rPr lang="en-US" altLang="zh-CN" sz="2400" dirty="0"/>
              <a:t>Master</a:t>
            </a:r>
            <a:r>
              <a:rPr lang="zh-CN" altLang="en-US" sz="2400" dirty="0"/>
              <a:t>分解到多个</a:t>
            </a:r>
            <a:r>
              <a:rPr lang="en-US" altLang="zh-CN" sz="2400" dirty="0"/>
              <a:t>Worker</a:t>
            </a:r>
            <a:r>
              <a:rPr lang="zh-CN" altLang="en-US" sz="2400" dirty="0"/>
              <a:t>去执行，在每个超步开始时，</a:t>
            </a:r>
            <a:r>
              <a:rPr lang="en-US" altLang="zh-CN" sz="2400" dirty="0"/>
              <a:t>Master</a:t>
            </a:r>
            <a:r>
              <a:rPr lang="zh-CN" altLang="en-US" sz="2400" dirty="0"/>
              <a:t>都会向所有处于“有效”状态的</a:t>
            </a:r>
            <a:r>
              <a:rPr lang="en-US" altLang="zh-CN" sz="2400" dirty="0"/>
              <a:t>Worker</a:t>
            </a:r>
            <a:r>
              <a:rPr lang="zh-CN" altLang="en-US" sz="2400" dirty="0"/>
              <a:t>发送相同的指令，然后等待这些</a:t>
            </a:r>
            <a:r>
              <a:rPr lang="en-US" altLang="zh-CN" sz="2400" dirty="0"/>
              <a:t>Worker</a:t>
            </a:r>
            <a:r>
              <a:rPr lang="zh-CN" altLang="en-US" sz="2400" dirty="0"/>
              <a:t>的回应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如果在指定时间内收不到某个</a:t>
            </a:r>
            <a:r>
              <a:rPr lang="en-US" altLang="zh-CN" sz="2400" dirty="0"/>
              <a:t>Worker</a:t>
            </a:r>
            <a:r>
              <a:rPr lang="zh-CN" altLang="en-US" sz="2400" dirty="0"/>
              <a:t>的反馈，</a:t>
            </a:r>
            <a:r>
              <a:rPr lang="en-US" altLang="zh-CN" sz="2400" dirty="0"/>
              <a:t>Master</a:t>
            </a:r>
            <a:r>
              <a:rPr lang="zh-CN" altLang="en-US" sz="2400" dirty="0"/>
              <a:t>就认为这个</a:t>
            </a:r>
            <a:r>
              <a:rPr lang="en-US" altLang="zh-CN" sz="2400" dirty="0"/>
              <a:t>Worker</a:t>
            </a:r>
            <a:r>
              <a:rPr lang="zh-CN" altLang="en-US" sz="2400" dirty="0"/>
              <a:t>失效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如果参与任务执行的多个</a:t>
            </a:r>
            <a:r>
              <a:rPr lang="en-US" altLang="zh-CN" sz="2400" dirty="0"/>
              <a:t>Worker</a:t>
            </a:r>
            <a:r>
              <a:rPr lang="zh-CN" altLang="en-US" sz="2400" dirty="0"/>
              <a:t>中的任意一个发生了故障失效，</a:t>
            </a:r>
            <a:r>
              <a:rPr lang="en-US" altLang="zh-CN" sz="2400" dirty="0"/>
              <a:t>Master</a:t>
            </a:r>
            <a:r>
              <a:rPr lang="zh-CN" altLang="en-US" sz="2400" dirty="0"/>
              <a:t>就会进入恢复模式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在每个超步中，图计算的各种工作，比如输入、输出、计算、保存和从检查点中恢复，都会在“路障（</a:t>
            </a:r>
            <a:r>
              <a:rPr lang="en-US" altLang="zh-CN" sz="2400" dirty="0"/>
              <a:t>barrier</a:t>
            </a:r>
            <a:r>
              <a:rPr lang="zh-CN" altLang="en-US" sz="2400" dirty="0"/>
              <a:t>）”之前结束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如果路障同步成功，说明一个超步顺利结束，</a:t>
            </a:r>
            <a:r>
              <a:rPr lang="en-US" altLang="zh-CN" sz="2400" dirty="0"/>
              <a:t>Master</a:t>
            </a:r>
            <a:r>
              <a:rPr lang="zh-CN" altLang="en-US" sz="2400" dirty="0"/>
              <a:t>就会进入下一个处理阶段，图计算进入下一个超步的执行</a:t>
            </a:r>
            <a:endParaRPr lang="zh-CN" altLang="en-US" sz="2400" dirty="0"/>
          </a:p>
        </p:txBody>
      </p:sp>
      <p:sp>
        <p:nvSpPr>
          <p:cNvPr id="40963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13.5.4	Master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13.5.4	Master</a:t>
            </a:r>
            <a:endParaRPr lang="zh-CN" altLang="en-US" dirty="0"/>
          </a:p>
        </p:txBody>
      </p:sp>
      <p:sp>
        <p:nvSpPr>
          <p:cNvPr id="41987" name="矩形 3"/>
          <p:cNvSpPr/>
          <p:nvPr/>
        </p:nvSpPr>
        <p:spPr>
          <a:xfrm>
            <a:off x="685800" y="1447800"/>
            <a:ext cx="7467600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Master</a:t>
            </a:r>
            <a:r>
              <a:rPr lang="zh-CN" altLang="en-US" sz="2400" dirty="0"/>
              <a:t>在内部运行了一个</a:t>
            </a:r>
            <a:r>
              <a:rPr lang="en-US" altLang="zh-CN" sz="2400" dirty="0"/>
              <a:t>HTTP</a:t>
            </a:r>
            <a:r>
              <a:rPr lang="zh-CN" altLang="en-US" sz="2400" dirty="0"/>
              <a:t>服务器来显示图计算过程的各种信息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用户可以通过网页随时监控图计算执行过程各个细节</a:t>
            </a:r>
            <a:endParaRPr lang="en-US" altLang="zh-CN" sz="2400" dirty="0"/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图的大小</a:t>
            </a:r>
            <a:endParaRPr lang="en-US" altLang="zh-CN" sz="2400" dirty="0"/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关于出度分布的柱状图</a:t>
            </a:r>
            <a:endParaRPr lang="en-US" altLang="zh-CN" sz="2400" dirty="0"/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处于活跃状态的顶点数量</a:t>
            </a:r>
            <a:endParaRPr lang="en-US" altLang="zh-CN" sz="2400" dirty="0"/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在当前超步的时间信息和消息流量</a:t>
            </a:r>
            <a:endParaRPr lang="en-US" altLang="zh-CN" sz="2400" dirty="0"/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所有用户自定义</a:t>
            </a:r>
            <a:r>
              <a:rPr lang="en-US" altLang="zh-CN" sz="2400" dirty="0"/>
              <a:t>Aggregator</a:t>
            </a:r>
            <a:r>
              <a:rPr lang="zh-CN" altLang="en-US" sz="2400" dirty="0"/>
              <a:t>的值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13.5.5	Aggregator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400" dirty="0"/>
              <a:t> 每个用户自定义的</a:t>
            </a:r>
            <a:r>
              <a:rPr lang="en-US" altLang="zh-CN" sz="2400" dirty="0"/>
              <a:t>Aggregator</a:t>
            </a:r>
            <a:r>
              <a:rPr lang="zh-CN" altLang="en-US" sz="2400" dirty="0"/>
              <a:t>都会采用聚合函数对一个值集合进行聚合计算得到一个全局值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每个</a:t>
            </a:r>
            <a:r>
              <a:rPr lang="en-US" altLang="zh-CN" sz="2400" dirty="0"/>
              <a:t>Worker</a:t>
            </a:r>
            <a:r>
              <a:rPr lang="zh-CN" altLang="en-US" sz="2400" dirty="0"/>
              <a:t>都保存了一个</a:t>
            </a:r>
            <a:r>
              <a:rPr lang="en-US" altLang="zh-CN" sz="2400" dirty="0"/>
              <a:t>Aggregator</a:t>
            </a:r>
            <a:r>
              <a:rPr lang="zh-CN" altLang="en-US" sz="2400" dirty="0"/>
              <a:t>的实例集，其中的每个实例都是由类型名称和实例名称来标识的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在执行图计算过程的某个超步</a:t>
            </a:r>
            <a:r>
              <a:rPr lang="en-US" altLang="zh-CN" sz="2400" dirty="0"/>
              <a:t>S</a:t>
            </a:r>
            <a:r>
              <a:rPr lang="zh-CN" altLang="en-US" sz="2400" dirty="0"/>
              <a:t>中，每个</a:t>
            </a:r>
            <a:r>
              <a:rPr lang="en-US" altLang="zh-CN" sz="2400" dirty="0"/>
              <a:t>Worker</a:t>
            </a:r>
            <a:r>
              <a:rPr lang="zh-CN" altLang="en-US" sz="2400" dirty="0"/>
              <a:t>会利用一个</a:t>
            </a:r>
            <a:r>
              <a:rPr lang="en-US" altLang="zh-CN" sz="2400" dirty="0"/>
              <a:t>Aggregator</a:t>
            </a:r>
            <a:r>
              <a:rPr lang="zh-CN" altLang="en-US" sz="2400" dirty="0"/>
              <a:t>对当前本地分区中包含的所有顶点的值进行归约，得到一个本地的局部归约值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在超步</a:t>
            </a:r>
            <a:r>
              <a:rPr lang="en-US" altLang="zh-CN" sz="2400" dirty="0"/>
              <a:t>S</a:t>
            </a:r>
            <a:r>
              <a:rPr lang="zh-CN" altLang="en-US" sz="2400" dirty="0"/>
              <a:t>结束时，所有</a:t>
            </a:r>
            <a:r>
              <a:rPr lang="en-US" altLang="zh-CN" sz="2400" dirty="0"/>
              <a:t>Worker</a:t>
            </a:r>
            <a:r>
              <a:rPr lang="zh-CN" altLang="en-US" sz="2400" dirty="0"/>
              <a:t>会将所有包含局部归约值的</a:t>
            </a:r>
            <a:r>
              <a:rPr lang="en-US" altLang="zh-CN" sz="2400" dirty="0"/>
              <a:t>Aggregator</a:t>
            </a:r>
            <a:r>
              <a:rPr lang="zh-CN" altLang="en-US" sz="2400" dirty="0"/>
              <a:t>的值进行最后的汇总，得到全局值，然后提交给</a:t>
            </a:r>
            <a:r>
              <a:rPr lang="en-US" altLang="zh-CN" sz="2400" dirty="0"/>
              <a:t>Master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在下一个超步</a:t>
            </a:r>
            <a:r>
              <a:rPr lang="en-US" altLang="zh-CN" sz="2400" dirty="0"/>
              <a:t>S+1</a:t>
            </a:r>
            <a:r>
              <a:rPr lang="zh-CN" altLang="en-US" sz="2400" dirty="0"/>
              <a:t>开始时，</a:t>
            </a:r>
            <a:r>
              <a:rPr lang="en-US" altLang="zh-CN" sz="2400" dirty="0"/>
              <a:t>Master</a:t>
            </a:r>
            <a:r>
              <a:rPr lang="zh-CN" altLang="en-US" sz="2400" dirty="0"/>
              <a:t>就会将</a:t>
            </a:r>
            <a:r>
              <a:rPr lang="en-US" altLang="zh-CN" sz="2400" dirty="0"/>
              <a:t>Aggregator</a:t>
            </a:r>
            <a:r>
              <a:rPr lang="zh-CN" altLang="en-US" sz="2400" dirty="0"/>
              <a:t>的全局值发送给每个</a:t>
            </a:r>
            <a:r>
              <a:rPr lang="en-US" altLang="zh-CN" sz="2400" dirty="0"/>
              <a:t>Worker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13.6	Pregel</a:t>
            </a:r>
            <a:r>
              <a:rPr lang="zh-CN" altLang="en-US" dirty="0"/>
              <a:t>的应用实例</a:t>
            </a:r>
            <a:endParaRPr lang="zh-CN" altLang="en-US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13.6.1 </a:t>
            </a:r>
            <a:r>
              <a:rPr lang="zh-CN" altLang="en-US" sz="2400" dirty="0"/>
              <a:t>单源最短路径</a:t>
            </a:r>
            <a:endParaRPr lang="zh-CN" altLang="en-US" sz="2400" dirty="0"/>
          </a:p>
          <a:p>
            <a:r>
              <a:rPr lang="en-US" altLang="zh-CN" sz="2400" dirty="0"/>
              <a:t>13.6.2 </a:t>
            </a:r>
            <a:r>
              <a:rPr lang="zh-CN" altLang="en-US" sz="2400" dirty="0"/>
              <a:t>二分匹配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13.6.1 </a:t>
            </a:r>
            <a:r>
              <a:rPr lang="zh-CN" altLang="en-US" dirty="0"/>
              <a:t>单源最短路径</a:t>
            </a:r>
            <a:endParaRPr lang="zh-CN" altLang="en-US" dirty="0"/>
          </a:p>
        </p:txBody>
      </p:sp>
      <p:pic>
        <p:nvPicPr>
          <p:cNvPr id="45059" name="Picture 2" descr="http://images.cnitblog.com/blog/288799/201305/26171423-2b7544ddfbbb4b8d825ff571bd665b8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600200"/>
            <a:ext cx="3689350" cy="281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0" name="矩形 4"/>
          <p:cNvSpPr/>
          <p:nvPr/>
        </p:nvSpPr>
        <p:spPr>
          <a:xfrm>
            <a:off x="1066800" y="4648200"/>
            <a:ext cx="7086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Dijkstra</a:t>
            </a:r>
            <a:r>
              <a:rPr lang="zh-CN" altLang="en-US" sz="2400" dirty="0"/>
              <a:t>算法是解决单源最短路径问题的贪婪算法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sz="2400" dirty="0"/>
              <a:t>许多大数据都是以大规模图或网络的形式呈现，如社交网络、传染病传播途径、交通事故对路网的影响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许多非图结构的大数据，也常常会被转换为图模型后进行分析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图数据结构很好地表达了数据之间的关联性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关联性计算是大数据计算的核心</a:t>
            </a:r>
            <a:r>
              <a:rPr lang="en-US" altLang="zh-CN" sz="2400" dirty="0"/>
              <a:t>——</a:t>
            </a:r>
            <a:r>
              <a:rPr lang="zh-CN" altLang="en-US" sz="2400" dirty="0"/>
              <a:t>通过获得数据的关联性，可以从噪音很多的海量数据中抽取有用的信息</a:t>
            </a:r>
            <a:endParaRPr lang="en-US" altLang="zh-CN" sz="2400" dirty="0"/>
          </a:p>
          <a:p>
            <a:pPr marL="400050" lvl="1" indent="0"/>
            <a:r>
              <a:rPr lang="zh-CN" altLang="en-US" sz="2400" dirty="0"/>
              <a:t>比如，通过为购物者之间的关系建模，就能很快找到口味相似的用户，并为之推荐商品</a:t>
            </a:r>
            <a:endParaRPr lang="en-US" altLang="zh-CN" sz="2400" dirty="0"/>
          </a:p>
          <a:p>
            <a:pPr marL="400050" lvl="1" indent="0"/>
            <a:r>
              <a:rPr lang="zh-CN" altLang="en-US" sz="2400" dirty="0"/>
              <a:t>或者在社交网络中，通过传播关系发现意见领袖</a:t>
            </a:r>
            <a:endParaRPr lang="en-US" altLang="zh-CN" sz="2400" dirty="0"/>
          </a:p>
        </p:txBody>
      </p:sp>
      <p:sp>
        <p:nvSpPr>
          <p:cNvPr id="9219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13.1.1  </a:t>
            </a:r>
            <a:r>
              <a:rPr lang="zh-CN" altLang="en-US" dirty="0"/>
              <a:t>图结构数据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4"/>
          <p:cNvSpPr/>
          <p:nvPr/>
        </p:nvSpPr>
        <p:spPr>
          <a:xfrm>
            <a:off x="762000" y="1066800"/>
            <a:ext cx="69278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Pregel</a:t>
            </a:r>
            <a:r>
              <a:rPr lang="zh-CN" altLang="en-US" sz="2000" dirty="0">
                <a:latin typeface="Times New Roman" panose="02020603050405020304" pitchFamily="18" charset="0"/>
              </a:rPr>
              <a:t>非常适合用来解决单源最短路径问题，实现代码如下：</a:t>
            </a:r>
            <a:endParaRPr lang="zh-CN" altLang="en-US" sz="2000" dirty="0"/>
          </a:p>
        </p:txBody>
      </p:sp>
      <p:graphicFrame>
        <p:nvGraphicFramePr>
          <p:cNvPr id="30735" name="Group 15"/>
          <p:cNvGraphicFramePr>
            <a:graphicFrameLocks noGrp="1"/>
          </p:cNvGraphicFramePr>
          <p:nvPr/>
        </p:nvGraphicFramePr>
        <p:xfrm>
          <a:off x="304800" y="1524000"/>
          <a:ext cx="5943600" cy="4968875"/>
        </p:xfrm>
        <a:graphic>
          <a:graphicData uri="http://schemas.openxmlformats.org/drawingml/2006/table">
            <a:tbl>
              <a:tblPr/>
              <a:tblGrid>
                <a:gridCol w="5943600"/>
              </a:tblGrid>
              <a:tr h="4968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class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ShortestPathVertex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: public Vertex&lt;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 {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void Compute(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MessageIterator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msgs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IsSource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vertex_id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 ? 0 : INF;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for (; !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msgs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-&gt;Done();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msgs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-&gt;Next())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min(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msgs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-&gt;Value());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if 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GetValue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 {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MutableValue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=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OutEdgeIterator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GetOutEdgeIterator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for (; !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iter.Done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iter.Next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SendMessageTo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iter.Target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(),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iter.GetValue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}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VoteToHalt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}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};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6089" name="Picture 2" descr="http://images.cnitblog.com/blog/288799/201305/26171423-2b7544ddfbbb4b8d825ff571bd665b8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1600200"/>
            <a:ext cx="3689350" cy="281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13.6.1 </a:t>
            </a:r>
            <a:r>
              <a:rPr lang="zh-CN" altLang="en-US" dirty="0"/>
              <a:t>单源最短路径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6" name="Picture 2" descr="http://images.cnitblog.com/blog/288799/201305/26171423-2b7544ddfbbb4b8d825ff571bd665b86.jpg"/>
          <p:cNvPicPr>
            <a:picLocks noChangeAspect="1"/>
          </p:cNvPicPr>
          <p:nvPr/>
        </p:nvPicPr>
        <p:blipFill>
          <a:blip r:embed="rId1"/>
          <a:srcRect l="4991" t="5405" r="6197"/>
          <a:stretch>
            <a:fillRect/>
          </a:stretch>
        </p:blipFill>
        <p:spPr>
          <a:xfrm>
            <a:off x="5562600" y="1143000"/>
            <a:ext cx="2743200" cy="22336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57800" y="4114800"/>
          <a:ext cx="33528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70682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47130" name="TextBox 4"/>
          <p:cNvSpPr txBox="1"/>
          <p:nvPr/>
        </p:nvSpPr>
        <p:spPr>
          <a:xfrm>
            <a:off x="5167313" y="3733800"/>
            <a:ext cx="28289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/>
              <a:t>表</a:t>
            </a:r>
            <a:r>
              <a:rPr lang="en-US" altLang="zh-CN" sz="1800" b="1" dirty="0"/>
              <a:t>1 </a:t>
            </a:r>
            <a:r>
              <a:rPr lang="zh-CN" altLang="en-US" sz="1800" b="1" dirty="0"/>
              <a:t>超步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开始时的顶点值</a:t>
            </a:r>
            <a:endParaRPr lang="zh-CN" altLang="en-US" sz="1800" b="1" dirty="0"/>
          </a:p>
        </p:txBody>
      </p:sp>
      <p:sp>
        <p:nvSpPr>
          <p:cNvPr id="47131" name="TextBox 5"/>
          <p:cNvSpPr txBox="1"/>
          <p:nvPr/>
        </p:nvSpPr>
        <p:spPr>
          <a:xfrm>
            <a:off x="5181600" y="3363913"/>
            <a:ext cx="36576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每个顶点并行执行</a:t>
            </a:r>
            <a:r>
              <a:rPr lang="en-US" altLang="zh-CN" sz="1800" dirty="0"/>
              <a:t>Compute()</a:t>
            </a:r>
            <a:r>
              <a:rPr lang="zh-CN" altLang="en-US" sz="1800" dirty="0"/>
              <a:t>函数</a:t>
            </a:r>
            <a:endParaRPr lang="zh-CN" altLang="en-US" sz="1800" dirty="0"/>
          </a:p>
        </p:txBody>
      </p:sp>
      <p:pic>
        <p:nvPicPr>
          <p:cNvPr id="4713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4757738" cy="40084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" y="5735638"/>
          <a:ext cx="32766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47153" name="TextBox 9"/>
          <p:cNvSpPr txBox="1"/>
          <p:nvPr/>
        </p:nvSpPr>
        <p:spPr>
          <a:xfrm>
            <a:off x="393700" y="5410200"/>
            <a:ext cx="33401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表</a:t>
            </a:r>
            <a:r>
              <a:rPr lang="en-US" altLang="zh-CN" sz="1800" dirty="0"/>
              <a:t>3  </a:t>
            </a:r>
            <a:r>
              <a:rPr lang="zh-CN" altLang="en-US" sz="1800" dirty="0"/>
              <a:t>顶点</a:t>
            </a:r>
            <a:r>
              <a:rPr lang="en-US" altLang="zh-CN" sz="1800" dirty="0"/>
              <a:t>0</a:t>
            </a:r>
            <a:r>
              <a:rPr lang="zh-CN" altLang="en-US" sz="1800" dirty="0"/>
              <a:t>向其他顶点发送消息</a:t>
            </a:r>
            <a:endParaRPr lang="zh-CN" altLang="en-US" sz="1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7800" y="5410200"/>
          <a:ext cx="33528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70682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47177" name="TextBox 11"/>
          <p:cNvSpPr txBox="1"/>
          <p:nvPr/>
        </p:nvSpPr>
        <p:spPr>
          <a:xfrm>
            <a:off x="5167313" y="5029200"/>
            <a:ext cx="344328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/>
              <a:t>表</a:t>
            </a:r>
            <a:r>
              <a:rPr lang="en-US" altLang="zh-CN" sz="1800" b="1" dirty="0"/>
              <a:t>2  </a:t>
            </a:r>
            <a:r>
              <a:rPr lang="zh-CN" altLang="en-US" sz="1800" b="1" dirty="0"/>
              <a:t>超步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结束时的顶点值</a:t>
            </a:r>
            <a:endParaRPr lang="zh-CN" altLang="en-US" sz="1800" b="1" dirty="0"/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7178" name="TextBox 11"/>
          <p:cNvSpPr txBox="1"/>
          <p:nvPr/>
        </p:nvSpPr>
        <p:spPr>
          <a:xfrm>
            <a:off x="5181600" y="6248400"/>
            <a:ext cx="33131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超步</a:t>
            </a:r>
            <a:r>
              <a:rPr lang="en-US" altLang="zh-CN" sz="1800" dirty="0"/>
              <a:t>0</a:t>
            </a:r>
            <a:r>
              <a:rPr lang="zh-CN" altLang="en-US" sz="1800" dirty="0"/>
              <a:t>结束时，所有顶点非活跃</a:t>
            </a:r>
            <a:endParaRPr lang="zh-CN" altLang="en-US" sz="1800" dirty="0"/>
          </a:p>
        </p:txBody>
      </p:sp>
      <p:sp>
        <p:nvSpPr>
          <p:cNvPr id="47179" name="标题 1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13.6.1 </a:t>
            </a:r>
            <a:r>
              <a:rPr lang="zh-CN" altLang="en-US" dirty="0"/>
              <a:t>单源最短路径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13.6.1 </a:t>
            </a:r>
            <a:r>
              <a:rPr lang="zh-CN" altLang="en-US" dirty="0"/>
              <a:t>单源最短路径</a:t>
            </a:r>
            <a:endParaRPr lang="zh-CN" altLang="en-US" dirty="0"/>
          </a:p>
        </p:txBody>
      </p:sp>
      <p:pic>
        <p:nvPicPr>
          <p:cNvPr id="48131" name="Picture 2" descr="http://images.cnitblog.com/blog/288799/201305/26171423-2b7544ddfbbb4b8d825ff571bd665b86.jpg"/>
          <p:cNvPicPr>
            <a:picLocks noChangeAspect="1"/>
          </p:cNvPicPr>
          <p:nvPr/>
        </p:nvPicPr>
        <p:blipFill>
          <a:blip r:embed="rId1"/>
          <a:srcRect l="4991" t="5405" r="6197"/>
          <a:stretch>
            <a:fillRect/>
          </a:stretch>
        </p:blipFill>
        <p:spPr>
          <a:xfrm>
            <a:off x="609600" y="1111250"/>
            <a:ext cx="2286000" cy="18605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1488" y="4572000"/>
          <a:ext cx="33528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70682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48155" name="TextBox 4"/>
          <p:cNvSpPr txBox="1"/>
          <p:nvPr/>
        </p:nvSpPr>
        <p:spPr>
          <a:xfrm>
            <a:off x="434975" y="4125913"/>
            <a:ext cx="28289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/>
              <a:t>表</a:t>
            </a:r>
            <a:r>
              <a:rPr lang="en-US" altLang="zh-CN" sz="1800" b="1" dirty="0"/>
              <a:t>5 </a:t>
            </a:r>
            <a:r>
              <a:rPr lang="zh-CN" altLang="en-US" sz="1800" b="1" dirty="0"/>
              <a:t>超步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开始时的顶点值</a:t>
            </a:r>
            <a:endParaRPr lang="zh-CN" altLang="en-US" sz="18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600" y="5846763"/>
          <a:ext cx="3595688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81"/>
                <a:gridCol w="599281"/>
                <a:gridCol w="599281"/>
                <a:gridCol w="599281"/>
                <a:gridCol w="599281"/>
                <a:gridCol w="599281"/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</a:tbl>
          </a:graphicData>
        </a:graphic>
      </p:graphicFrame>
      <p:sp>
        <p:nvSpPr>
          <p:cNvPr id="48179" name="TextBox 11"/>
          <p:cNvSpPr txBox="1"/>
          <p:nvPr/>
        </p:nvSpPr>
        <p:spPr>
          <a:xfrm>
            <a:off x="381000" y="5465763"/>
            <a:ext cx="31242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/>
              <a:t>表</a:t>
            </a:r>
            <a:r>
              <a:rPr lang="en-US" altLang="zh-CN" sz="1800" b="1" dirty="0"/>
              <a:t>6  </a:t>
            </a:r>
            <a:r>
              <a:rPr lang="zh-CN" altLang="en-US" sz="1800" b="1" dirty="0"/>
              <a:t>超步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结束时的顶点值</a:t>
            </a:r>
            <a:endParaRPr lang="zh-CN" altLang="en-US" sz="1800" b="1" dirty="0"/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73075" y="3297238"/>
          <a:ext cx="32766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48200" name="TextBox 17"/>
          <p:cNvSpPr txBox="1"/>
          <p:nvPr/>
        </p:nvSpPr>
        <p:spPr>
          <a:xfrm>
            <a:off x="304800" y="2895600"/>
            <a:ext cx="37592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/>
              <a:t>表</a:t>
            </a:r>
            <a:r>
              <a:rPr lang="en-US" altLang="zh-CN" sz="1800" b="1" dirty="0"/>
              <a:t>4 </a:t>
            </a:r>
            <a:r>
              <a:rPr lang="zh-CN" altLang="en-US" sz="1800" b="1" dirty="0"/>
              <a:t>上一步（超步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）中发出的消息</a:t>
            </a:r>
            <a:endParaRPr lang="zh-CN" altLang="en-US" sz="1800" b="1" dirty="0"/>
          </a:p>
        </p:txBody>
      </p:sp>
      <p:sp>
        <p:nvSpPr>
          <p:cNvPr id="48201" name="TextBox 18"/>
          <p:cNvSpPr txBox="1"/>
          <p:nvPr/>
        </p:nvSpPr>
        <p:spPr>
          <a:xfrm>
            <a:off x="4191000" y="1143000"/>
            <a:ext cx="449580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超步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顶点</a:t>
            </a:r>
            <a:r>
              <a:rPr lang="en-US" altLang="zh-CN" sz="1800" dirty="0"/>
              <a:t>0</a:t>
            </a:r>
            <a:r>
              <a:rPr lang="zh-CN" altLang="en-US" sz="1800" dirty="0"/>
              <a:t>：没有收到消息，依然非活跃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顶点</a:t>
            </a:r>
            <a:r>
              <a:rPr lang="en-US" altLang="zh-CN" sz="1800" dirty="0"/>
              <a:t>1</a:t>
            </a:r>
            <a:r>
              <a:rPr lang="zh-CN" altLang="en-US" sz="1800" dirty="0"/>
              <a:t>：收到消息</a:t>
            </a:r>
            <a:r>
              <a:rPr lang="en-US" altLang="zh-CN" sz="1800" dirty="0"/>
              <a:t>100</a:t>
            </a:r>
            <a:r>
              <a:rPr lang="zh-CN" altLang="en-US" sz="1800" dirty="0"/>
              <a:t>（唯一消息），被显式唤醒，执行计算，</a:t>
            </a:r>
            <a:r>
              <a:rPr lang="en-US" altLang="zh-CN" sz="1800" dirty="0"/>
              <a:t>mindist</a:t>
            </a:r>
            <a:r>
              <a:rPr lang="zh-CN" altLang="en-US" sz="1800" dirty="0"/>
              <a:t>变为</a:t>
            </a:r>
            <a:r>
              <a:rPr lang="en-US" altLang="zh-CN" sz="1800" dirty="0"/>
              <a:t>100</a:t>
            </a:r>
            <a:r>
              <a:rPr lang="zh-CN" altLang="en-US" sz="1800" dirty="0"/>
              <a:t>，小于顶点值</a:t>
            </a:r>
            <a:r>
              <a:rPr lang="en-US" altLang="zh-CN" sz="1800" dirty="0"/>
              <a:t>INF</a:t>
            </a:r>
            <a:r>
              <a:rPr lang="zh-CN" altLang="en-US" sz="1800" dirty="0"/>
              <a:t>，顶点值修改为</a:t>
            </a:r>
            <a:r>
              <a:rPr lang="en-US" altLang="zh-CN" sz="1800" dirty="0"/>
              <a:t>100</a:t>
            </a:r>
            <a:r>
              <a:rPr lang="zh-CN" altLang="en-US" sz="1800" dirty="0"/>
              <a:t>，没有出射边，不需要发送消息，最后变为非活跃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顶点</a:t>
            </a:r>
            <a:r>
              <a:rPr lang="en-US" altLang="zh-CN" sz="1800" dirty="0"/>
              <a:t>2</a:t>
            </a:r>
            <a:r>
              <a:rPr lang="zh-CN" altLang="en-US" sz="1800" dirty="0"/>
              <a:t>：收到消息</a:t>
            </a:r>
            <a:r>
              <a:rPr lang="en-US" altLang="zh-CN" sz="1800" dirty="0"/>
              <a:t>30</a:t>
            </a:r>
            <a:r>
              <a:rPr lang="zh-CN" altLang="en-US" sz="1800" dirty="0"/>
              <a:t>，被显式唤醒，执行计算， </a:t>
            </a:r>
            <a:r>
              <a:rPr lang="en-US" altLang="zh-CN" sz="1800" dirty="0"/>
              <a:t>mindist</a:t>
            </a:r>
            <a:r>
              <a:rPr lang="zh-CN" altLang="en-US" sz="1800" dirty="0"/>
              <a:t>变为</a:t>
            </a:r>
            <a:r>
              <a:rPr lang="en-US" altLang="zh-CN" sz="1800" dirty="0"/>
              <a:t>30</a:t>
            </a:r>
            <a:r>
              <a:rPr lang="zh-CN" altLang="en-US" sz="1800" dirty="0"/>
              <a:t>，小于顶点值</a:t>
            </a:r>
            <a:r>
              <a:rPr lang="en-US" altLang="zh-CN" sz="1800" dirty="0"/>
              <a:t>INF</a:t>
            </a:r>
            <a:r>
              <a:rPr lang="zh-CN" altLang="en-US" sz="1800" dirty="0"/>
              <a:t>，顶点值修改为</a:t>
            </a:r>
            <a:r>
              <a:rPr lang="en-US" altLang="zh-CN" sz="1800" dirty="0"/>
              <a:t>30</a:t>
            </a:r>
            <a:r>
              <a:rPr lang="zh-CN" altLang="en-US" sz="1800" dirty="0"/>
              <a:t>，有两条出射边，向顶点</a:t>
            </a:r>
            <a:r>
              <a:rPr lang="en-US" altLang="zh-CN" sz="1800" dirty="0"/>
              <a:t>3</a:t>
            </a:r>
            <a:r>
              <a:rPr lang="zh-CN" altLang="en-US" sz="1800" dirty="0"/>
              <a:t>发送消息</a:t>
            </a:r>
            <a:r>
              <a:rPr lang="en-US" altLang="zh-CN" sz="1800" dirty="0"/>
              <a:t>90</a:t>
            </a:r>
            <a:r>
              <a:rPr lang="zh-CN" altLang="en-US" sz="1800" dirty="0"/>
              <a:t>（即：</a:t>
            </a:r>
            <a:r>
              <a:rPr lang="en-US" altLang="zh-CN" sz="1800" dirty="0"/>
              <a:t>30+60</a:t>
            </a:r>
            <a:r>
              <a:rPr lang="zh-CN" altLang="en-US" sz="1800" dirty="0"/>
              <a:t>），向顶点</a:t>
            </a:r>
            <a:r>
              <a:rPr lang="en-US" altLang="zh-CN" sz="1800" dirty="0"/>
              <a:t>1</a:t>
            </a:r>
            <a:r>
              <a:rPr lang="zh-CN" altLang="en-US" sz="1800" dirty="0"/>
              <a:t>发送消息</a:t>
            </a:r>
            <a:r>
              <a:rPr lang="en-US" altLang="zh-CN" sz="1800" dirty="0"/>
              <a:t>90</a:t>
            </a:r>
            <a:r>
              <a:rPr lang="zh-CN" altLang="en-US" sz="1800" dirty="0"/>
              <a:t>（即：</a:t>
            </a:r>
            <a:r>
              <a:rPr lang="en-US" altLang="zh-CN" sz="1800" dirty="0"/>
              <a:t>30+60</a:t>
            </a:r>
            <a:r>
              <a:rPr lang="zh-CN" altLang="en-US" sz="1800" dirty="0"/>
              <a:t>），最后变为非活跃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顶点</a:t>
            </a:r>
            <a:r>
              <a:rPr lang="en-US" altLang="zh-CN" sz="1800" dirty="0"/>
              <a:t>3</a:t>
            </a:r>
            <a:r>
              <a:rPr lang="zh-CN" altLang="en-US" sz="1800" dirty="0"/>
              <a:t>：没有收到消息，依然非活跃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顶点</a:t>
            </a:r>
            <a:r>
              <a:rPr lang="en-US" altLang="zh-CN" sz="1800" dirty="0"/>
              <a:t>4</a:t>
            </a:r>
            <a:r>
              <a:rPr lang="zh-CN" altLang="en-US" sz="1800" dirty="0"/>
              <a:t>：收到消息</a:t>
            </a:r>
            <a:r>
              <a:rPr lang="en-US" altLang="zh-CN" sz="1800" dirty="0"/>
              <a:t>10</a:t>
            </a:r>
            <a:r>
              <a:rPr lang="zh-CN" altLang="en-US" sz="1800" dirty="0"/>
              <a:t>，被显式唤醒，执行计算，</a:t>
            </a:r>
            <a:r>
              <a:rPr lang="en-US" altLang="zh-CN" sz="1800" dirty="0"/>
              <a:t> mindist</a:t>
            </a:r>
            <a:r>
              <a:rPr lang="zh-CN" altLang="en-US" sz="1800" dirty="0"/>
              <a:t>变为</a:t>
            </a:r>
            <a:r>
              <a:rPr lang="en-US" altLang="zh-CN" sz="1800" dirty="0"/>
              <a:t>10</a:t>
            </a:r>
            <a:r>
              <a:rPr lang="zh-CN" altLang="en-US" sz="1800" dirty="0"/>
              <a:t>，小于顶点值</a:t>
            </a:r>
            <a:r>
              <a:rPr lang="en-US" altLang="zh-CN" sz="1800" dirty="0"/>
              <a:t>INF</a:t>
            </a:r>
            <a:r>
              <a:rPr lang="zh-CN" altLang="en-US" sz="1800" dirty="0"/>
              <a:t>，顶点值修改为</a:t>
            </a:r>
            <a:r>
              <a:rPr lang="en-US" altLang="zh-CN" sz="1800" dirty="0"/>
              <a:t>10</a:t>
            </a:r>
            <a:r>
              <a:rPr lang="zh-CN" altLang="en-US" sz="1800" dirty="0"/>
              <a:t>，向顶点</a:t>
            </a:r>
            <a:r>
              <a:rPr lang="en-US" altLang="zh-CN" sz="1800" dirty="0"/>
              <a:t>3</a:t>
            </a:r>
            <a:r>
              <a:rPr lang="zh-CN" altLang="en-US" sz="1800" dirty="0"/>
              <a:t>发送消息</a:t>
            </a:r>
            <a:r>
              <a:rPr lang="en-US" altLang="zh-CN" sz="1800" dirty="0"/>
              <a:t>60</a:t>
            </a:r>
            <a:r>
              <a:rPr lang="zh-CN" altLang="en-US" sz="1800" dirty="0"/>
              <a:t>（即：</a:t>
            </a:r>
            <a:r>
              <a:rPr lang="en-US" altLang="zh-CN" sz="1800" dirty="0"/>
              <a:t>10+50</a:t>
            </a:r>
            <a:r>
              <a:rPr lang="zh-CN" altLang="en-US" sz="1800" dirty="0"/>
              <a:t>），最后变为非活跃</a:t>
            </a:r>
            <a:endParaRPr lang="zh-CN" altLang="en-US" sz="1800" dirty="0"/>
          </a:p>
        </p:txBody>
      </p:sp>
      <p:sp>
        <p:nvSpPr>
          <p:cNvPr id="48202" name="TextBox 11"/>
          <p:cNvSpPr txBox="1"/>
          <p:nvPr/>
        </p:nvSpPr>
        <p:spPr>
          <a:xfrm>
            <a:off x="4038600" y="5867400"/>
            <a:ext cx="50323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剩余超步省略</a:t>
            </a:r>
            <a:r>
              <a:rPr lang="en-US" altLang="zh-CN" sz="1800" dirty="0"/>
              <a:t>……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当所有顶点非活跃，并且没有消息传递，就结束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13.6.2	</a:t>
            </a:r>
            <a:r>
              <a:rPr lang="zh-CN" altLang="en-US" dirty="0"/>
              <a:t>二分匹配</a:t>
            </a:r>
            <a:endParaRPr lang="zh-CN" altLang="en-US" dirty="0"/>
          </a:p>
        </p:txBody>
      </p:sp>
      <p:sp>
        <p:nvSpPr>
          <p:cNvPr id="49155" name="Rectangle 4"/>
          <p:cNvSpPr/>
          <p:nvPr/>
        </p:nvSpPr>
        <p:spPr>
          <a:xfrm>
            <a:off x="457200" y="1219200"/>
            <a:ext cx="8382000" cy="50355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程序的执行过程是由四个阶段组成的多个循环组成的，当程序执行到超步</a:t>
            </a:r>
            <a:r>
              <a:rPr lang="en-US" altLang="zh-CN" sz="1800" i="1" dirty="0"/>
              <a:t>S</a:t>
            </a:r>
            <a:r>
              <a:rPr lang="zh-CN" altLang="en-US" sz="1800" dirty="0"/>
              <a:t>时，</a:t>
            </a:r>
            <a:r>
              <a:rPr lang="en-US" altLang="zh-CN" sz="1800" i="1" dirty="0"/>
              <a:t>S</a:t>
            </a:r>
            <a:r>
              <a:rPr lang="en-US" altLang="zh-CN" sz="1800" dirty="0"/>
              <a:t> mod 4</a:t>
            </a:r>
            <a:r>
              <a:rPr lang="zh-CN" altLang="en-US" sz="1800" dirty="0"/>
              <a:t>就可以得到当前超步处于循环的哪个阶段。每个循环的四个阶段如下：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）阶段</a:t>
            </a:r>
            <a:r>
              <a:rPr lang="en-US" altLang="zh-CN" sz="1800" b="1" dirty="0"/>
              <a:t>0</a:t>
            </a:r>
            <a:r>
              <a:rPr lang="zh-CN" altLang="en-US" sz="1800" dirty="0"/>
              <a:t>：对于左集合中的任意顶点</a:t>
            </a:r>
            <a:r>
              <a:rPr lang="en-US" altLang="zh-CN" sz="1800" i="1" dirty="0"/>
              <a:t>V</a:t>
            </a:r>
            <a:r>
              <a:rPr lang="zh-CN" altLang="en-US" sz="1800" dirty="0"/>
              <a:t>，如果</a:t>
            </a:r>
            <a:r>
              <a:rPr lang="en-US" altLang="zh-CN" sz="1800" i="1" dirty="0"/>
              <a:t>V</a:t>
            </a:r>
            <a:r>
              <a:rPr lang="zh-CN" altLang="en-US" sz="1800" dirty="0"/>
              <a:t>还没有被匹配，就发送消息给它的每个邻居顶点请求匹配，然后，顶点</a:t>
            </a:r>
            <a:r>
              <a:rPr lang="en-US" altLang="zh-CN" sz="1800" i="1" dirty="0"/>
              <a:t>V</a:t>
            </a:r>
            <a:r>
              <a:rPr lang="zh-CN" altLang="en-US" sz="1800" dirty="0"/>
              <a:t>会调用</a:t>
            </a:r>
            <a:r>
              <a:rPr lang="en-US" altLang="zh-CN" sz="1800" dirty="0"/>
              <a:t>VoteToHalt()</a:t>
            </a:r>
            <a:r>
              <a:rPr lang="zh-CN" altLang="en-US" sz="1800" dirty="0"/>
              <a:t>进入“非活跃”状态。如果顶点</a:t>
            </a:r>
            <a:r>
              <a:rPr lang="en-US" altLang="zh-CN" sz="1800" i="1" dirty="0"/>
              <a:t>V</a:t>
            </a:r>
            <a:r>
              <a:rPr lang="zh-CN" altLang="en-US" sz="1800" dirty="0"/>
              <a:t>已经找到了匹配，或者</a:t>
            </a:r>
            <a:r>
              <a:rPr lang="en-US" altLang="zh-CN" sz="1800" i="1" dirty="0"/>
              <a:t>V</a:t>
            </a:r>
            <a:r>
              <a:rPr lang="zh-CN" altLang="en-US" sz="1800" dirty="0"/>
              <a:t>没有找到匹配但是没有出射边，那么，顶点</a:t>
            </a:r>
            <a:r>
              <a:rPr lang="en-US" altLang="zh-CN" sz="1800" i="1" dirty="0"/>
              <a:t>V</a:t>
            </a:r>
            <a:r>
              <a:rPr lang="zh-CN" altLang="en-US" sz="1800" dirty="0"/>
              <a:t>就不会发送消息。当顶点</a:t>
            </a:r>
            <a:r>
              <a:rPr lang="en-US" altLang="zh-CN" sz="1800" i="1" dirty="0"/>
              <a:t>V</a:t>
            </a:r>
            <a:r>
              <a:rPr lang="zh-CN" altLang="en-US" sz="1800" dirty="0"/>
              <a:t>没有发送消息，或者顶点</a:t>
            </a:r>
            <a:r>
              <a:rPr lang="en-US" altLang="zh-CN" sz="1800" i="1" dirty="0"/>
              <a:t>V</a:t>
            </a:r>
            <a:r>
              <a:rPr lang="zh-CN" altLang="en-US" sz="1800" dirty="0"/>
              <a:t>发送了消息但是所有的消息接收者都已经被匹配，那么，该顶点就不会再变为“活跃（</a:t>
            </a:r>
            <a:r>
              <a:rPr lang="en-US" altLang="zh-CN" sz="1800" dirty="0"/>
              <a:t>active</a:t>
            </a:r>
            <a:r>
              <a:rPr lang="zh-CN" altLang="en-US" sz="1800" dirty="0"/>
              <a:t>）”状态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）阶段</a:t>
            </a:r>
            <a:r>
              <a:rPr lang="en-US" altLang="zh-CN" sz="1800" b="1" dirty="0"/>
              <a:t>1</a:t>
            </a:r>
            <a:r>
              <a:rPr lang="zh-CN" altLang="en-US" sz="1800" dirty="0"/>
              <a:t>：对于右集合中的任意顶点</a:t>
            </a:r>
            <a:r>
              <a:rPr lang="en-US" altLang="zh-CN" sz="1800" i="1" dirty="0"/>
              <a:t>U</a:t>
            </a:r>
            <a:r>
              <a:rPr lang="zh-CN" altLang="en-US" sz="1800" dirty="0"/>
              <a:t>，如果它还没有被匹配，则会随机选择它接收到的消息中的其中一个，并向左集合中的消息发送者发送消息表示接受该匹配请求，然后给左集合中的其他请求者发送拒绝消息；然后，顶点</a:t>
            </a:r>
            <a:r>
              <a:rPr lang="en-US" altLang="zh-CN" sz="1800" i="1" dirty="0"/>
              <a:t>U</a:t>
            </a:r>
            <a:r>
              <a:rPr lang="zh-CN" altLang="en-US" sz="1800" dirty="0"/>
              <a:t>会调用</a:t>
            </a:r>
            <a:r>
              <a:rPr lang="en-US" altLang="zh-CN" sz="1800" dirty="0"/>
              <a:t>VoteToHalt()</a:t>
            </a:r>
            <a:r>
              <a:rPr lang="zh-CN" altLang="en-US" sz="1800" dirty="0"/>
              <a:t>进入“非活跃”状态</a:t>
            </a:r>
            <a:endParaRPr lang="zh-CN" altLang="en-US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    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）阶段</a:t>
            </a:r>
            <a:r>
              <a:rPr lang="en-US" altLang="zh-CN" sz="1800" b="1" dirty="0"/>
              <a:t>2</a:t>
            </a:r>
            <a:r>
              <a:rPr lang="zh-CN" altLang="en-US" sz="1800" dirty="0"/>
              <a:t>：左集合中那些还未被匹配的顶点，会从它所收到的、右集合发送过来的接受请求中，选择其中一个给予确认，并发送一个确认消息。对于左集合中已经匹配的顶点而言，因为它们在阶段</a:t>
            </a:r>
            <a:r>
              <a:rPr lang="en-US" altLang="zh-CN" sz="1800" dirty="0"/>
              <a:t>0</a:t>
            </a:r>
            <a:r>
              <a:rPr lang="zh-CN" altLang="en-US" sz="1800" dirty="0"/>
              <a:t>不会向右集合发送任何匹配请求消息，因而也不会接收到任何来自右集合的匹配接受消息，因此，是不会执行阶段</a:t>
            </a:r>
            <a:r>
              <a:rPr lang="en-US" altLang="zh-CN" sz="1800" dirty="0"/>
              <a:t>2</a:t>
            </a:r>
            <a:r>
              <a:rPr lang="zh-CN" altLang="en-US" sz="1800" dirty="0"/>
              <a:t>的</a:t>
            </a:r>
            <a:endParaRPr lang="zh-CN" altLang="en-US" sz="1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/>
              <a:t>   （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）阶段</a:t>
            </a:r>
            <a:r>
              <a:rPr lang="en-US" altLang="zh-CN" sz="1800" b="1" dirty="0"/>
              <a:t>3</a:t>
            </a:r>
            <a:r>
              <a:rPr lang="zh-CN" altLang="en-US" sz="1800" dirty="0"/>
              <a:t>：右集合中还未被匹配的任意顶点</a:t>
            </a:r>
            <a:r>
              <a:rPr lang="en-US" altLang="zh-CN" sz="1800" i="1" dirty="0"/>
              <a:t>U</a:t>
            </a:r>
            <a:r>
              <a:rPr lang="zh-CN" altLang="en-US" sz="1800" dirty="0"/>
              <a:t>，会收到来自左集合的匹配确认消息，但是，每个未匹配的顶点</a:t>
            </a:r>
            <a:r>
              <a:rPr lang="en-US" altLang="zh-CN" sz="1800" i="1" dirty="0"/>
              <a:t>U</a:t>
            </a:r>
            <a:r>
              <a:rPr lang="zh-CN" altLang="en-US" sz="1800" dirty="0"/>
              <a:t>，最多会收到一个确认消息。然后，顶点</a:t>
            </a:r>
            <a:r>
              <a:rPr lang="en-US" altLang="zh-CN" sz="1800" i="1" dirty="0"/>
              <a:t>U</a:t>
            </a:r>
            <a:r>
              <a:rPr lang="zh-CN" altLang="en-US" sz="1800" dirty="0"/>
              <a:t>会调用</a:t>
            </a:r>
            <a:r>
              <a:rPr lang="en-US" altLang="zh-CN" sz="1800" dirty="0"/>
              <a:t>VoteToHalt()</a:t>
            </a:r>
            <a:r>
              <a:rPr lang="zh-CN" altLang="en-US" sz="1800" dirty="0"/>
              <a:t>进入“非活跃”状态，完成它自身的匹配工作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400" dirty="0"/>
              <a:t>13.7 Pregel</a:t>
            </a:r>
            <a:r>
              <a:rPr lang="zh-CN" altLang="en-US" sz="2400" dirty="0"/>
              <a:t>和</a:t>
            </a:r>
            <a:r>
              <a:rPr lang="en-US" altLang="zh-CN" sz="2400" dirty="0"/>
              <a:t>MapReduce</a:t>
            </a:r>
            <a:r>
              <a:rPr lang="zh-CN" altLang="en-US" sz="2400" dirty="0"/>
              <a:t>实现</a:t>
            </a:r>
            <a:r>
              <a:rPr lang="en-US" altLang="zh-CN" sz="2400" dirty="0"/>
              <a:t>PageRank</a:t>
            </a:r>
            <a:r>
              <a:rPr lang="zh-CN" altLang="en-US" sz="2400" dirty="0"/>
              <a:t>算法的对比</a:t>
            </a:r>
            <a:endParaRPr lang="zh-CN" altLang="en-US" sz="2400" dirty="0"/>
          </a:p>
        </p:txBody>
      </p:sp>
      <p:sp>
        <p:nvSpPr>
          <p:cNvPr id="50179" name="Rectangle 3"/>
          <p:cNvSpPr/>
          <p:nvPr/>
        </p:nvSpPr>
        <p:spPr>
          <a:xfrm>
            <a:off x="0" y="1643063"/>
            <a:ext cx="8991600" cy="2159000"/>
          </a:xfrm>
          <a:prstGeom prst="rect">
            <a:avLst/>
          </a:prstGeom>
          <a:noFill/>
          <a:ln w="9525">
            <a:noFill/>
          </a:ln>
        </p:spPr>
        <p:txBody>
          <a:bodyPr lIns="899829" tIns="165048" bIns="16504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1630" lvl="2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</a:rPr>
              <a:t>13.7.1 </a:t>
            </a:r>
            <a:r>
              <a:rPr lang="zh-CN" altLang="zh-CN" sz="2000" b="1" dirty="0">
                <a:latin typeface="Times New Roman" panose="02020603050405020304" pitchFamily="18" charset="0"/>
              </a:rPr>
              <a:t>PageRank</a:t>
            </a:r>
            <a:r>
              <a:rPr lang="zh-CN" altLang="en-US" sz="2000" b="1" dirty="0">
                <a:latin typeface="宋体" panose="02010600030101010101" pitchFamily="2" charset="-122"/>
              </a:rPr>
              <a:t>算法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41630" lvl="2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/>
              <a:t>13.7.2 PageRank</a:t>
            </a:r>
            <a:r>
              <a:rPr lang="zh-CN" altLang="en-US" sz="2000" b="1" dirty="0"/>
              <a:t>算法在</a:t>
            </a:r>
            <a:r>
              <a:rPr lang="en-US" altLang="zh-CN" sz="2000" b="1" dirty="0"/>
              <a:t>Pregel</a:t>
            </a:r>
            <a:r>
              <a:rPr lang="zh-CN" altLang="en-US" sz="2000" b="1" dirty="0"/>
              <a:t>中的实现</a:t>
            </a:r>
            <a:endParaRPr lang="en-US" altLang="zh-CN" sz="2000" b="1" dirty="0"/>
          </a:p>
          <a:p>
            <a:pPr marL="341630" lvl="2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/>
              <a:t>13.7.3 PageRank</a:t>
            </a:r>
            <a:r>
              <a:rPr lang="zh-CN" altLang="en-US" sz="2000" b="1" dirty="0"/>
              <a:t>算法在</a:t>
            </a:r>
            <a:r>
              <a:rPr lang="en-US" altLang="zh-CN" sz="2000" b="1" dirty="0"/>
              <a:t>MapReduce</a:t>
            </a:r>
            <a:r>
              <a:rPr lang="zh-CN" altLang="en-US" sz="2000" b="1" dirty="0"/>
              <a:t>中的实现</a:t>
            </a:r>
            <a:endParaRPr lang="zh-CN" altLang="en-US" sz="2000" b="1" dirty="0"/>
          </a:p>
          <a:p>
            <a:pPr marL="341630" lvl="2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/>
              <a:t>13.7.4 PageRank</a:t>
            </a:r>
            <a:r>
              <a:rPr lang="zh-CN" altLang="en-US" sz="2000" b="1" dirty="0"/>
              <a:t>算法在</a:t>
            </a:r>
            <a:r>
              <a:rPr lang="en-US" altLang="zh-CN" sz="2000" b="1" dirty="0"/>
              <a:t>Pregel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MapReduce</a:t>
            </a:r>
            <a:r>
              <a:rPr lang="zh-CN" altLang="en-US" sz="2000" b="1" dirty="0"/>
              <a:t>中实现的比较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内容占位符 1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686800" cy="47545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 </a:t>
            </a:r>
            <a:r>
              <a:rPr lang="en-US" altLang="zh-CN" sz="2000" dirty="0"/>
              <a:t>PageRank</a:t>
            </a:r>
            <a:r>
              <a:rPr lang="zh-CN" altLang="en-US" sz="2000" dirty="0"/>
              <a:t>是一个函数，它为网络中每个网页赋一个权值。通过该权值来判断该网页的重要性</a:t>
            </a:r>
            <a:endParaRPr lang="en-US" altLang="zh-CN" sz="2000" dirty="0"/>
          </a:p>
          <a:p>
            <a:r>
              <a:rPr lang="zh-CN" altLang="en-US" sz="2000" dirty="0"/>
              <a:t>该权值分配的方法并不是固定的，对</a:t>
            </a:r>
            <a:r>
              <a:rPr lang="en-US" altLang="zh-CN" sz="2000" dirty="0"/>
              <a:t>PageRank</a:t>
            </a:r>
            <a:r>
              <a:rPr lang="zh-CN" altLang="en-US" sz="2000" dirty="0"/>
              <a:t>算法的一些简单变形都会改变网页的相对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值（</a:t>
            </a:r>
            <a:r>
              <a:rPr lang="en-US" altLang="zh-CN" sz="2000" dirty="0"/>
              <a:t>PR</a:t>
            </a:r>
            <a:r>
              <a:rPr lang="zh-CN" altLang="en-US" sz="2000" dirty="0"/>
              <a:t>值）</a:t>
            </a:r>
            <a:endParaRPr lang="en-US" altLang="zh-CN" sz="2000" dirty="0"/>
          </a:p>
          <a:p>
            <a:r>
              <a:rPr lang="en-US" altLang="zh-CN" sz="2000" dirty="0"/>
              <a:t>PageRank</a:t>
            </a:r>
            <a:r>
              <a:rPr lang="zh-CN" altLang="en-US" sz="2000" dirty="0"/>
              <a:t>作为谷歌的网页链接排名算法，基本公式如下：</a:t>
            </a:r>
            <a:endParaRPr lang="zh-CN" altLang="en-US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对于任意一个网页链接，其</a:t>
            </a:r>
            <a:r>
              <a:rPr lang="en-US" altLang="zh-CN" sz="2000" dirty="0"/>
              <a:t>PR</a:t>
            </a:r>
            <a:r>
              <a:rPr lang="zh-CN" altLang="en-US" sz="2000" dirty="0"/>
              <a:t>值为链入到该链接的源链接的</a:t>
            </a:r>
            <a:r>
              <a:rPr lang="en-US" altLang="zh-CN" sz="2000" dirty="0"/>
              <a:t>PR</a:t>
            </a:r>
            <a:r>
              <a:rPr lang="zh-CN" altLang="en-US" sz="2000" dirty="0"/>
              <a:t>值对该链接的贡献和，其中，</a:t>
            </a:r>
            <a:r>
              <a:rPr lang="en-US" altLang="zh-CN" sz="2000" i="1" dirty="0"/>
              <a:t>N</a:t>
            </a:r>
            <a:r>
              <a:rPr lang="zh-CN" altLang="en-US" sz="2000" dirty="0"/>
              <a:t>表示该网络中所有网页的数量，</a:t>
            </a:r>
            <a:r>
              <a:rPr lang="en-US" altLang="zh-CN" sz="2000" i="1" dirty="0"/>
              <a:t>N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为第</a:t>
            </a:r>
            <a:r>
              <a:rPr lang="en-US" altLang="zh-CN" sz="2000" i="1" dirty="0"/>
              <a:t>i</a:t>
            </a:r>
            <a:r>
              <a:rPr lang="zh-CN" altLang="en-US" sz="2000" dirty="0"/>
              <a:t>个源链接的链出度，</a:t>
            </a:r>
            <a:r>
              <a:rPr lang="en-US" altLang="zh-CN" sz="2000" i="1" dirty="0"/>
              <a:t>PR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表示第</a:t>
            </a:r>
            <a:r>
              <a:rPr lang="en-US" altLang="zh-CN" sz="2000" i="1" dirty="0"/>
              <a:t>i</a:t>
            </a:r>
            <a:r>
              <a:rPr lang="zh-CN" altLang="en-US" sz="2000" dirty="0"/>
              <a:t>个源链接的</a:t>
            </a:r>
            <a:r>
              <a:rPr lang="en-US" altLang="zh-CN" sz="2000" dirty="0"/>
              <a:t>PR</a:t>
            </a:r>
            <a:r>
              <a:rPr lang="zh-CN" altLang="en-US" sz="2000" dirty="0"/>
              <a:t>值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1203" name="标题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marL="342900" indent="-342900"/>
            <a:r>
              <a:rPr lang="en-US" altLang="zh-CN" dirty="0"/>
              <a:t>13.7.1 </a:t>
            </a:r>
            <a:r>
              <a:rPr lang="en-US" altLang="zh-CN" b="1" dirty="0"/>
              <a:t>PageRank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pic>
        <p:nvPicPr>
          <p:cNvPr id="51204" name="Picture 5" descr="C:\Users\admin\AppData\Local\Temp\ksohtml\wpsBDCA.tmp.jpg"/>
          <p:cNvPicPr>
            <a:picLocks noChangeAspect="1"/>
          </p:cNvPicPr>
          <p:nvPr/>
        </p:nvPicPr>
        <p:blipFill>
          <a:blip r:embed="rId1">
            <a:lum bright="-29999" contrast="20000"/>
          </a:blip>
          <a:stretch>
            <a:fillRect/>
          </a:stretch>
        </p:blipFill>
        <p:spPr>
          <a:xfrm>
            <a:off x="3276600" y="3124200"/>
            <a:ext cx="2895600" cy="715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13.7.1 </a:t>
            </a:r>
            <a:r>
              <a:rPr lang="en-US" altLang="zh-CN" b="1" dirty="0"/>
              <a:t>PageRank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网络链接之间的关系可以用一个连通图来表示，下图就是四个网页（</a:t>
            </a:r>
            <a:r>
              <a:rPr lang="en-US" altLang="zh-CN" sz="2000" i="1" dirty="0"/>
              <a:t>A</a:t>
            </a:r>
            <a:r>
              <a:rPr lang="en-US" altLang="zh-CN" sz="2000" dirty="0"/>
              <a:t>,</a:t>
            </a:r>
            <a:r>
              <a:rPr lang="en-US" altLang="zh-CN" sz="2000" i="1" dirty="0"/>
              <a:t>B</a:t>
            </a:r>
            <a:r>
              <a:rPr lang="en-US" altLang="zh-CN" sz="2000" dirty="0"/>
              <a:t>,</a:t>
            </a:r>
            <a:r>
              <a:rPr lang="en-US" altLang="zh-CN" sz="2000" i="1" dirty="0"/>
              <a:t>C</a:t>
            </a:r>
            <a:r>
              <a:rPr lang="en-US" altLang="zh-CN" sz="2000" dirty="0"/>
              <a:t>,</a:t>
            </a:r>
            <a:r>
              <a:rPr lang="en-US" altLang="zh-CN" sz="2000" i="1" dirty="0"/>
              <a:t>D</a:t>
            </a:r>
            <a:r>
              <a:rPr lang="zh-CN" altLang="en-US" sz="2000" dirty="0"/>
              <a:t>）互相链入链出组成的连通图，从中可以看出，网页</a:t>
            </a:r>
            <a:r>
              <a:rPr lang="en-US" altLang="zh-CN" sz="2000" i="1" dirty="0"/>
              <a:t>A</a:t>
            </a:r>
            <a:r>
              <a:rPr lang="zh-CN" altLang="en-US" sz="2000" dirty="0"/>
              <a:t>中包含指向网页</a:t>
            </a:r>
            <a:r>
              <a:rPr lang="en-US" altLang="zh-CN" sz="2000" i="1" dirty="0"/>
              <a:t>B</a:t>
            </a:r>
            <a:r>
              <a:rPr lang="zh-CN" altLang="en-US" sz="2000" dirty="0"/>
              <a:t>、</a:t>
            </a:r>
            <a:r>
              <a:rPr lang="en-US" altLang="zh-CN" sz="2000" i="1" dirty="0"/>
              <a:t>C</a:t>
            </a:r>
            <a:r>
              <a:rPr lang="zh-CN" altLang="en-US" sz="2000" dirty="0"/>
              <a:t>和</a:t>
            </a:r>
            <a:r>
              <a:rPr lang="en-US" altLang="zh-CN" sz="2000" i="1" dirty="0"/>
              <a:t>D</a:t>
            </a:r>
            <a:r>
              <a:rPr lang="zh-CN" altLang="en-US" sz="2000" dirty="0"/>
              <a:t>的外链，网页</a:t>
            </a:r>
            <a:r>
              <a:rPr lang="en-US" altLang="zh-CN" sz="2000" i="1" dirty="0"/>
              <a:t>B</a:t>
            </a:r>
            <a:r>
              <a:rPr lang="zh-CN" altLang="en-US" sz="2000" dirty="0"/>
              <a:t>和</a:t>
            </a:r>
            <a:r>
              <a:rPr lang="en-US" altLang="zh-CN" sz="2000" i="1" dirty="0"/>
              <a:t>D</a:t>
            </a:r>
            <a:r>
              <a:rPr lang="zh-CN" altLang="en-US" sz="2000" dirty="0"/>
              <a:t>是网页</a:t>
            </a:r>
            <a:r>
              <a:rPr lang="en-US" altLang="zh-CN" sz="2000" i="1" dirty="0"/>
              <a:t>A</a:t>
            </a:r>
            <a:r>
              <a:rPr lang="zh-CN" altLang="en-US" sz="2000" dirty="0"/>
              <a:t>的源链接</a:t>
            </a:r>
            <a:endParaRPr lang="zh-CN" altLang="en-US" sz="2000" dirty="0"/>
          </a:p>
        </p:txBody>
      </p:sp>
      <p:pic>
        <p:nvPicPr>
          <p:cNvPr id="5222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3429000"/>
            <a:ext cx="2251075" cy="239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内容占位符 1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686800" cy="47545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在</a:t>
            </a:r>
            <a:r>
              <a:rPr lang="en-US" altLang="zh-CN" sz="2000" dirty="0"/>
              <a:t>Pregel</a:t>
            </a:r>
            <a:r>
              <a:rPr lang="zh-CN" altLang="en-US" sz="2000" dirty="0"/>
              <a:t>计算模型中，图中的每个顶点会对应一个计算单元，每个计算单元包含三个成员变量：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顶点值（</a:t>
            </a:r>
            <a:r>
              <a:rPr lang="en-US" altLang="zh-CN" sz="2000" dirty="0"/>
              <a:t>Vertex value</a:t>
            </a:r>
            <a:r>
              <a:rPr lang="zh-CN" altLang="en-US" sz="2000" dirty="0"/>
              <a:t>）：顶点对应的</a:t>
            </a:r>
            <a:r>
              <a:rPr lang="en-US" altLang="zh-CN" sz="2000" dirty="0"/>
              <a:t>PR</a:t>
            </a:r>
            <a:r>
              <a:rPr lang="zh-CN" altLang="en-US" sz="2000" dirty="0"/>
              <a:t>值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出射边（</a:t>
            </a:r>
            <a:r>
              <a:rPr lang="en-US" altLang="zh-CN" sz="2000" dirty="0"/>
              <a:t>Out edge</a:t>
            </a:r>
            <a:r>
              <a:rPr lang="zh-CN" altLang="en-US" sz="2000" dirty="0"/>
              <a:t>）：只需要表示一条边，可以不取值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消息（</a:t>
            </a:r>
            <a:r>
              <a:rPr lang="en-US" altLang="zh-CN" sz="2000" dirty="0"/>
              <a:t>Message</a:t>
            </a:r>
            <a:r>
              <a:rPr lang="zh-CN" altLang="en-US" sz="2000" dirty="0"/>
              <a:t>）：传递的消息，因为需要将本顶点对其它顶点的</a:t>
            </a:r>
            <a:r>
              <a:rPr lang="en-US" altLang="zh-CN" sz="2000" dirty="0"/>
              <a:t>PR</a:t>
            </a:r>
            <a:r>
              <a:rPr lang="zh-CN" altLang="en-US" sz="2000" dirty="0"/>
              <a:t>贡献值，传递给目标顶点</a:t>
            </a:r>
            <a:endParaRPr lang="zh-CN" altLang="en-US" sz="2000" dirty="0"/>
          </a:p>
          <a:p>
            <a:r>
              <a:rPr lang="zh-CN" altLang="en-US" sz="2000" dirty="0"/>
              <a:t>每个计算单元包含一个成员函数</a:t>
            </a:r>
            <a:r>
              <a:rPr lang="en-US" altLang="zh-CN" sz="2000" dirty="0"/>
              <a:t>Compute()</a:t>
            </a:r>
            <a:r>
              <a:rPr lang="zh-CN" altLang="en-US" sz="2000" dirty="0"/>
              <a:t>，该函数定义了顶点上的运算，包括该顶点的</a:t>
            </a:r>
            <a:r>
              <a:rPr lang="en-US" altLang="zh-CN" sz="2000" dirty="0"/>
              <a:t>PR</a:t>
            </a:r>
            <a:r>
              <a:rPr lang="zh-CN" altLang="en-US" sz="2000" dirty="0"/>
              <a:t>值计算，以及从该顶点发送消息到其链出顶点</a:t>
            </a:r>
            <a:endParaRPr lang="zh-CN" altLang="en-US" sz="2000" dirty="0"/>
          </a:p>
        </p:txBody>
      </p:sp>
      <p:sp>
        <p:nvSpPr>
          <p:cNvPr id="53251" name="标题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marL="342900" indent="-342900"/>
            <a:r>
              <a:rPr lang="en-US" altLang="zh-CN" dirty="0"/>
              <a:t>13.7.2 </a:t>
            </a:r>
            <a:r>
              <a:rPr lang="en-US" altLang="zh-CN" b="1" dirty="0"/>
              <a:t>PageRank</a:t>
            </a:r>
            <a:r>
              <a:rPr lang="zh-CN" altLang="en-US" b="1" dirty="0"/>
              <a:t>算法在</a:t>
            </a:r>
            <a:r>
              <a:rPr lang="en-US" altLang="zh-CN" b="1" dirty="0"/>
              <a:t>Pregel</a:t>
            </a:r>
            <a:r>
              <a:rPr lang="zh-CN" altLang="en-US" b="1" dirty="0"/>
              <a:t>中的实现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13.7.2 </a:t>
            </a:r>
            <a:r>
              <a:rPr lang="en-US" altLang="zh-CN" b="1" dirty="0"/>
              <a:t>PageRank</a:t>
            </a:r>
            <a:r>
              <a:rPr lang="zh-CN" altLang="en-US" b="1" dirty="0"/>
              <a:t>算法在</a:t>
            </a:r>
            <a:r>
              <a:rPr lang="en-US" altLang="zh-CN" b="1" dirty="0"/>
              <a:t>Pregel</a:t>
            </a:r>
            <a:r>
              <a:rPr lang="zh-CN" altLang="en-US" b="1" dirty="0"/>
              <a:t>中的实现</a:t>
            </a:r>
            <a:endParaRPr lang="zh-CN" altLang="en-US" b="1" dirty="0"/>
          </a:p>
        </p:txBody>
      </p:sp>
      <p:graphicFrame>
        <p:nvGraphicFramePr>
          <p:cNvPr id="39945" name="Group 9"/>
          <p:cNvGraphicFramePr>
            <a:graphicFrameLocks noGrp="1"/>
          </p:cNvGraphicFramePr>
          <p:nvPr>
            <p:ph idx="4294967295"/>
          </p:nvPr>
        </p:nvGraphicFramePr>
        <p:xfrm>
          <a:off x="1066800" y="1143000"/>
          <a:ext cx="6705600" cy="5029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4953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class PageRankVertex: public Vertex&lt;double, void, double&gt; {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public: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virtual void Compute(MessageIterator* msgs) {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if (superstep() &gt;= 1) {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	double sum = 0;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	for (;!msgs-&gt;Done(); msgs-&gt;Next())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	sum += msgs-&gt;Value();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	*MutableValue() =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	0.15 / NumVertices() + 0.85 * sum;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}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if (superstep() &lt; 30) {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         const int64 n = GetOutEdgeIterator().size();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         SendMessageToAllNeighbors(GetValue()/ n);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} else {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	VoteToHalt();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	}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	}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};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13.7.2 </a:t>
            </a:r>
            <a:r>
              <a:rPr lang="en-US" altLang="zh-CN" b="1" dirty="0"/>
              <a:t>PageRank</a:t>
            </a:r>
            <a:r>
              <a:rPr lang="zh-CN" altLang="en-US" b="1" dirty="0"/>
              <a:t>算法在</a:t>
            </a:r>
            <a:r>
              <a:rPr lang="en-US" altLang="zh-CN" b="1" dirty="0"/>
              <a:t>Pregel</a:t>
            </a:r>
            <a:r>
              <a:rPr lang="zh-CN" altLang="en-US" b="1" dirty="0"/>
              <a:t>中的实现</a:t>
            </a:r>
            <a:endParaRPr lang="zh-CN" altLang="en-US" b="1" dirty="0"/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371600"/>
            <a:ext cx="8686800" cy="4525963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PageRankVertex</a:t>
            </a:r>
            <a:r>
              <a:rPr lang="zh-CN" altLang="en-US" sz="2000" dirty="0"/>
              <a:t>继承自</a:t>
            </a:r>
            <a:r>
              <a:rPr lang="en-US" altLang="zh-CN" sz="2000" dirty="0"/>
              <a:t>Vertex</a:t>
            </a:r>
            <a:r>
              <a:rPr lang="zh-CN" altLang="en-US" sz="2000" dirty="0"/>
              <a:t>类，顶点值类型是</a:t>
            </a:r>
            <a:r>
              <a:rPr lang="en-US" altLang="zh-CN" sz="2000" dirty="0"/>
              <a:t>double</a:t>
            </a:r>
            <a:r>
              <a:rPr lang="zh-CN" altLang="en-US" sz="2000" dirty="0"/>
              <a:t>，用来保存</a:t>
            </a:r>
            <a:r>
              <a:rPr lang="en-US" altLang="zh-CN" sz="2000" dirty="0"/>
              <a:t>PageRank</a:t>
            </a:r>
            <a:r>
              <a:rPr lang="zh-CN" altLang="en-US" sz="2000" dirty="0"/>
              <a:t>中间值，消息类型也是</a:t>
            </a:r>
            <a:r>
              <a:rPr lang="en-US" altLang="zh-CN" sz="2000" dirty="0"/>
              <a:t>double</a:t>
            </a:r>
            <a:r>
              <a:rPr lang="zh-CN" altLang="en-US" sz="2000" dirty="0"/>
              <a:t>，用来传输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值，边的</a:t>
            </a:r>
            <a:r>
              <a:rPr lang="en-US" altLang="zh-CN" sz="2000" dirty="0"/>
              <a:t>value</a:t>
            </a:r>
            <a:r>
              <a:rPr lang="zh-CN" altLang="en-US" sz="2000" dirty="0"/>
              <a:t>类型是</a:t>
            </a:r>
            <a:r>
              <a:rPr lang="en-US" altLang="zh-CN" sz="2000" dirty="0"/>
              <a:t>void</a:t>
            </a:r>
            <a:r>
              <a:rPr lang="zh-CN" altLang="en-US" sz="2000" dirty="0"/>
              <a:t>，因为不需要存储任何信息</a:t>
            </a:r>
            <a:endParaRPr lang="en-US" altLang="zh-CN" sz="2000" dirty="0"/>
          </a:p>
          <a:p>
            <a:r>
              <a:rPr lang="zh-CN" altLang="en-US" sz="2000" dirty="0"/>
              <a:t>这里假设在第</a:t>
            </a:r>
            <a:r>
              <a:rPr lang="en-US" altLang="zh-CN" sz="2000" dirty="0"/>
              <a:t>0</a:t>
            </a:r>
            <a:r>
              <a:rPr lang="zh-CN" altLang="en-US" sz="2000" dirty="0"/>
              <a:t>个超步时，图中各顶点值被初始化为</a:t>
            </a:r>
            <a:r>
              <a:rPr lang="en-US" altLang="zh-CN" sz="2000" dirty="0"/>
              <a:t>1/NumVertices()</a:t>
            </a:r>
            <a:r>
              <a:rPr lang="zh-CN" altLang="en-US" sz="2000" dirty="0"/>
              <a:t>，其中，</a:t>
            </a:r>
            <a:r>
              <a:rPr lang="en-US" altLang="zh-CN" sz="2000" dirty="0"/>
              <a:t>NumVertices()</a:t>
            </a:r>
            <a:r>
              <a:rPr lang="zh-CN" altLang="en-US" sz="2000" dirty="0"/>
              <a:t>表示顶点数目</a:t>
            </a:r>
            <a:endParaRPr lang="en-US" altLang="zh-CN" sz="2000" dirty="0"/>
          </a:p>
          <a:p>
            <a:r>
              <a:rPr lang="zh-CN" altLang="en-US" sz="2000" dirty="0"/>
              <a:t>在前</a:t>
            </a:r>
            <a:r>
              <a:rPr lang="en-US" altLang="zh-CN" sz="2000" dirty="0"/>
              <a:t>30</a:t>
            </a:r>
            <a:r>
              <a:rPr lang="zh-CN" altLang="en-US" sz="2000" dirty="0"/>
              <a:t>个超步中，每个顶点都会沿着它的出射边，发送它的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值除以出射边数目以后的结果值。从第</a:t>
            </a:r>
            <a:r>
              <a:rPr lang="en-US" altLang="zh-CN" sz="2000" dirty="0"/>
              <a:t>1</a:t>
            </a:r>
            <a:r>
              <a:rPr lang="zh-CN" altLang="en-US" sz="2000" dirty="0"/>
              <a:t>个超步开始，每个顶点会将到达的消息中的值加到</a:t>
            </a:r>
            <a:r>
              <a:rPr lang="en-US" altLang="zh-CN" sz="2000" dirty="0"/>
              <a:t>sum</a:t>
            </a:r>
            <a:r>
              <a:rPr lang="zh-CN" altLang="en-US" sz="2000" dirty="0"/>
              <a:t>值中，同时将它的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值设为</a:t>
            </a:r>
            <a:r>
              <a:rPr lang="en-US" altLang="zh-CN" sz="2000" dirty="0"/>
              <a:t>0.15/NumVertices()+0.85*sum</a:t>
            </a:r>
            <a:endParaRPr lang="en-US" altLang="zh-CN" sz="2000" dirty="0"/>
          </a:p>
          <a:p>
            <a:r>
              <a:rPr lang="zh-CN" altLang="en-US" sz="2000" dirty="0"/>
              <a:t>到了第</a:t>
            </a:r>
            <a:r>
              <a:rPr lang="en-US" altLang="zh-CN" sz="2000" dirty="0"/>
              <a:t>30</a:t>
            </a:r>
            <a:r>
              <a:rPr lang="zh-CN" altLang="en-US" sz="2000" dirty="0"/>
              <a:t>个超步后，就没有需要发送的消息了，同时所有的顶点停止计算，得到最终结果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13.1.2	</a:t>
            </a:r>
            <a:r>
              <a:rPr lang="zh-CN" altLang="en-US" dirty="0"/>
              <a:t>传统图计算解决方案的不足之处</a:t>
            </a:r>
            <a:endParaRPr lang="zh-CN" altLang="en-US" dirty="0"/>
          </a:p>
        </p:txBody>
      </p:sp>
      <p:sp>
        <p:nvSpPr>
          <p:cNvPr id="10243" name="Rectangle 6"/>
          <p:cNvSpPr/>
          <p:nvPr/>
        </p:nvSpPr>
        <p:spPr>
          <a:xfrm>
            <a:off x="838200" y="1524000"/>
            <a:ext cx="7315200" cy="1570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/>
              <a:t>很多传统的图计算算法都存在以下几个典型问题：</a:t>
            </a:r>
            <a:endParaRPr lang="zh-CN" altLang="en-US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）常常表现出比较差的内存访问局部性</a:t>
            </a:r>
            <a:endParaRPr lang="zh-CN" altLang="en-US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）针对单个顶点的处理工作过少</a:t>
            </a:r>
            <a:endParaRPr lang="zh-CN" altLang="en-US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）计算过程中伴随着并行度的改变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内容占位符 1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686800" cy="2514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MapReduce</a:t>
            </a:r>
            <a:r>
              <a:rPr lang="zh-CN" altLang="en-US" sz="2000" dirty="0"/>
              <a:t>也是谷歌公司提出的一种计算模型，它是为全量计算而设计</a:t>
            </a:r>
            <a:endParaRPr lang="en-US" altLang="zh-CN" sz="2000" dirty="0"/>
          </a:p>
          <a:p>
            <a:r>
              <a:rPr lang="zh-CN" altLang="en-US" sz="2000" dirty="0"/>
              <a:t>采用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实现</a:t>
            </a:r>
            <a:r>
              <a:rPr lang="en-US" altLang="zh-CN" sz="2000" dirty="0"/>
              <a:t>PageRank</a:t>
            </a:r>
            <a:r>
              <a:rPr lang="zh-CN" altLang="en-US" sz="2000" dirty="0"/>
              <a:t>的计算过程包括三个阶段：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第一阶段：解析网页</a:t>
            </a:r>
            <a:endParaRPr lang="en-US" altLang="zh-CN" sz="20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第二阶段：</a:t>
            </a:r>
            <a:r>
              <a:rPr lang="en-US" altLang="zh-CN" sz="2000" b="1" dirty="0"/>
              <a:t>PageRank</a:t>
            </a:r>
            <a:r>
              <a:rPr lang="zh-CN" altLang="en-US" sz="2000" b="1" dirty="0"/>
              <a:t>分配</a:t>
            </a:r>
            <a:endParaRPr lang="en-US" altLang="zh-CN" sz="20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第三阶段：收敛阶段</a:t>
            </a:r>
            <a:endParaRPr lang="zh-CN" altLang="en-US" sz="2000" b="1" dirty="0"/>
          </a:p>
        </p:txBody>
      </p:sp>
      <p:sp>
        <p:nvSpPr>
          <p:cNvPr id="56323" name="标题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marL="342900" indent="-342900"/>
            <a:r>
              <a:rPr lang="en-US" altLang="zh-CN" sz="2800" dirty="0"/>
              <a:t>13.7.3 </a:t>
            </a:r>
            <a:r>
              <a:rPr lang="en-US" altLang="zh-CN" sz="2800" b="1" dirty="0"/>
              <a:t>PageRank</a:t>
            </a:r>
            <a:r>
              <a:rPr lang="zh-CN" altLang="en-US" sz="2800" b="1" dirty="0"/>
              <a:t>算法在</a:t>
            </a:r>
            <a:r>
              <a:rPr lang="en-US" altLang="zh-CN" sz="2800" b="1" dirty="0"/>
              <a:t>MapReduce</a:t>
            </a:r>
            <a:r>
              <a:rPr lang="zh-CN" altLang="en-US" sz="2800" b="1" dirty="0"/>
              <a:t>中的实现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/>
              <a:t>13.7.3 </a:t>
            </a:r>
            <a:r>
              <a:rPr lang="en-US" altLang="zh-CN" sz="2800" b="1" dirty="0"/>
              <a:t>PageRank</a:t>
            </a:r>
            <a:r>
              <a:rPr lang="zh-CN" altLang="en-US" sz="2800" b="1" dirty="0"/>
              <a:t>算法在</a:t>
            </a:r>
            <a:r>
              <a:rPr lang="en-US" altLang="zh-CN" sz="2800" b="1" dirty="0"/>
              <a:t>MapReduce</a:t>
            </a:r>
            <a:r>
              <a:rPr lang="zh-CN" altLang="en-US" sz="2800" b="1" dirty="0"/>
              <a:t>中的实现</a:t>
            </a:r>
            <a:endParaRPr lang="zh-CN" altLang="en-US" sz="2800" b="1" dirty="0"/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686800" cy="22098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该阶段的任务就是分析一个页面的链接数并赋初值。</a:t>
            </a:r>
            <a:endParaRPr lang="zh-CN" altLang="en-US" sz="2000" dirty="0"/>
          </a:p>
          <a:p>
            <a:r>
              <a:rPr lang="zh-CN" altLang="en-US" sz="2000" dirty="0"/>
              <a:t>一个网页可以表示为由网址和内容构成的键值对</a:t>
            </a:r>
            <a:r>
              <a:rPr lang="en-US" altLang="zh-CN" sz="2000" dirty="0"/>
              <a:t>&lt; URL</a:t>
            </a:r>
            <a:r>
              <a:rPr lang="zh-CN" altLang="en-US" sz="2000" dirty="0"/>
              <a:t>，</a:t>
            </a:r>
            <a:r>
              <a:rPr lang="en-US" altLang="zh-CN" sz="2000" dirty="0"/>
              <a:t>page content&gt;</a:t>
            </a:r>
            <a:r>
              <a:rPr lang="zh-CN" altLang="en-US" sz="2000" dirty="0"/>
              <a:t>，作为</a:t>
            </a:r>
            <a:r>
              <a:rPr lang="en-US" altLang="zh-CN" sz="2000" dirty="0"/>
              <a:t>Map</a:t>
            </a:r>
            <a:r>
              <a:rPr lang="zh-CN" altLang="en-US" sz="2000" dirty="0"/>
              <a:t>任务的输入。阶段</a:t>
            </a:r>
            <a:r>
              <a:rPr lang="en-US" altLang="zh-CN" sz="2000" dirty="0"/>
              <a:t>1</a:t>
            </a:r>
            <a:r>
              <a:rPr lang="zh-CN" altLang="en-US" sz="2000" dirty="0"/>
              <a:t>的</a:t>
            </a:r>
            <a:r>
              <a:rPr lang="en-US" altLang="zh-CN" sz="2000" dirty="0"/>
              <a:t>Map</a:t>
            </a:r>
            <a:r>
              <a:rPr lang="zh-CN" altLang="en-US" sz="2000" dirty="0"/>
              <a:t>任务把</a:t>
            </a:r>
            <a:r>
              <a:rPr lang="en-US" altLang="zh-CN" sz="2000" dirty="0"/>
              <a:t>&lt;URL</a:t>
            </a:r>
            <a:r>
              <a:rPr lang="zh-CN" altLang="en-US" sz="2000" dirty="0"/>
              <a:t>，</a:t>
            </a:r>
            <a:r>
              <a:rPr lang="en-US" altLang="zh-CN" sz="2000" dirty="0"/>
              <a:t>page content&gt;</a:t>
            </a:r>
            <a:r>
              <a:rPr lang="zh-CN" altLang="en-US" sz="2000" dirty="0"/>
              <a:t>映射为</a:t>
            </a:r>
            <a:r>
              <a:rPr lang="en-US" altLang="zh-CN" sz="2000" dirty="0"/>
              <a:t>&lt;URL</a:t>
            </a:r>
            <a:r>
              <a:rPr lang="zh-CN" altLang="en-US" sz="2000" dirty="0"/>
              <a:t>，</a:t>
            </a:r>
            <a:r>
              <a:rPr lang="en-US" altLang="zh-CN" sz="2000" dirty="0"/>
              <a:t>&lt;PR</a:t>
            </a:r>
            <a:r>
              <a:rPr lang="en-US" altLang="zh-CN" sz="2000" baseline="-25000" dirty="0"/>
              <a:t>init</a:t>
            </a:r>
            <a:r>
              <a:rPr lang="zh-CN" altLang="en-US" sz="2000" dirty="0"/>
              <a:t>，</a:t>
            </a:r>
            <a:r>
              <a:rPr lang="en-US" altLang="zh-CN" sz="2000" dirty="0"/>
              <a:t>url_list&gt;&gt;</a:t>
            </a:r>
            <a:r>
              <a:rPr lang="zh-CN" altLang="en-US" sz="2000" dirty="0"/>
              <a:t>后进行输出，其中，</a:t>
            </a:r>
            <a:r>
              <a:rPr lang="en-US" altLang="zh-CN" sz="2000" dirty="0"/>
              <a:t>PR</a:t>
            </a:r>
            <a:r>
              <a:rPr lang="en-US" altLang="zh-CN" sz="2000" baseline="-25000" dirty="0"/>
              <a:t>init</a:t>
            </a:r>
            <a:r>
              <a:rPr lang="zh-CN" altLang="en-US" sz="2000" dirty="0"/>
              <a:t>是该</a:t>
            </a:r>
            <a:r>
              <a:rPr lang="en-US" altLang="zh-CN" sz="2000" dirty="0"/>
              <a:t>URL</a:t>
            </a:r>
            <a:r>
              <a:rPr lang="zh-CN" altLang="en-US" sz="2000" dirty="0"/>
              <a:t>页面对应的</a:t>
            </a:r>
            <a:r>
              <a:rPr lang="en-US" altLang="zh-CN" sz="2000" dirty="0"/>
              <a:t>PageRank</a:t>
            </a:r>
            <a:r>
              <a:rPr lang="zh-CN" altLang="en-US" sz="2000" dirty="0"/>
              <a:t>初始值，</a:t>
            </a:r>
            <a:r>
              <a:rPr lang="en-US" altLang="zh-CN" sz="2000" dirty="0"/>
              <a:t>url_list</a:t>
            </a:r>
            <a:r>
              <a:rPr lang="zh-CN" altLang="en-US" sz="2000" dirty="0"/>
              <a:t>包含了该</a:t>
            </a:r>
            <a:r>
              <a:rPr lang="en-US" altLang="zh-CN" sz="2000" dirty="0"/>
              <a:t>URL</a:t>
            </a:r>
            <a:r>
              <a:rPr lang="zh-CN" altLang="en-US" sz="2000" dirty="0"/>
              <a:t>页面中的外链所指向的所有</a:t>
            </a:r>
            <a:r>
              <a:rPr lang="en-US" altLang="zh-CN" sz="2000" dirty="0"/>
              <a:t>URL</a:t>
            </a:r>
            <a:r>
              <a:rPr lang="zh-CN" altLang="en-US" sz="2000" dirty="0"/>
              <a:t>。</a:t>
            </a:r>
            <a:r>
              <a:rPr lang="en-US" altLang="zh-CN" sz="2000" dirty="0"/>
              <a:t>Reduce</a:t>
            </a:r>
            <a:r>
              <a:rPr lang="zh-CN" altLang="en-US" sz="2000" dirty="0"/>
              <a:t>任务只是恒等函数，输入和输出相同。</a:t>
            </a:r>
            <a:endParaRPr lang="en-US" altLang="zh-CN" sz="2000" dirty="0"/>
          </a:p>
          <a:p>
            <a:r>
              <a:rPr lang="zh-CN" altLang="en-US" sz="2000" dirty="0"/>
              <a:t>对右图，每个网页的初始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值为</a:t>
            </a:r>
            <a:r>
              <a:rPr lang="en-US" altLang="zh-CN" sz="2000" dirty="0"/>
              <a:t>1/4</a:t>
            </a:r>
            <a:r>
              <a:rPr lang="zh-CN" altLang="en-US" sz="2000" dirty="0"/>
              <a:t>。它在该阶段中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endParaRPr lang="zh-CN" altLang="en-US" sz="200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733800"/>
            <a:ext cx="31242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Map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任务的输入为：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60045"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&lt;A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0" lang="en-US" altLang="zh-CN" kern="1200" cap="none" spc="0" normalizeH="0" baseline="-2500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content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&gt;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60045"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&lt;B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B</a:t>
            </a:r>
            <a:r>
              <a:rPr kumimoji="0" lang="en-US" altLang="zh-CN" kern="1200" cap="none" spc="0" normalizeH="0" baseline="-2500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content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&gt;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60045"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&lt;C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kumimoji="0" lang="en-US" altLang="zh-CN" kern="1200" cap="none" spc="0" normalizeH="0" baseline="-2500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content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&gt;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60045"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&lt;D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D</a:t>
            </a:r>
            <a:r>
              <a:rPr kumimoji="0" lang="en-US" altLang="zh-CN" kern="1200" cap="none" spc="0" normalizeH="0" baseline="-2500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content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&gt;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151438"/>
            <a:ext cx="50292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Map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任务的输出为：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60045"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&lt;A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&lt;1/4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&lt;B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D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&gt;&gt;&gt;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60045"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&lt;B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&lt;1/4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&lt;A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&gt;&gt;&gt;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60045"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&lt;C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&lt;1/4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D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&gt;&gt;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60045"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&lt;D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&lt;1/4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&lt;A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</a:t>
            </a: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B</a:t>
            </a:r>
            <a:r>
              <a:rPr kumimoji="0" lang="en-US" altLang="zh-CN" kern="1200" cap="none" spc="0" normalizeH="0" baseline="-25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URL </a:t>
            </a: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&gt;&gt;&gt;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7350" name="Rectangle 7"/>
          <p:cNvSpPr/>
          <p:nvPr/>
        </p:nvSpPr>
        <p:spPr>
          <a:xfrm>
            <a:off x="152400" y="1066800"/>
            <a:ext cx="2176463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/>
              <a:t>1. </a:t>
            </a:r>
            <a:r>
              <a:rPr lang="zh-CN" altLang="en-US" sz="1800" b="1" dirty="0"/>
              <a:t>阶段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：解析网页</a:t>
            </a:r>
            <a:endParaRPr lang="zh-CN" altLang="en-US" sz="1800" b="1" dirty="0"/>
          </a:p>
        </p:txBody>
      </p:sp>
      <p:pic>
        <p:nvPicPr>
          <p:cNvPr id="57351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4114800"/>
            <a:ext cx="2251075" cy="239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/>
              <a:t>13.7.3 </a:t>
            </a:r>
            <a:r>
              <a:rPr lang="en-US" altLang="zh-CN" sz="2800" b="1" dirty="0"/>
              <a:t>PageRank</a:t>
            </a:r>
            <a:r>
              <a:rPr lang="zh-CN" altLang="en-US" sz="2800" b="1" dirty="0"/>
              <a:t>算法在</a:t>
            </a:r>
            <a:r>
              <a:rPr lang="en-US" altLang="zh-CN" sz="2800" b="1" dirty="0"/>
              <a:t>MapReduce</a:t>
            </a:r>
            <a:r>
              <a:rPr lang="zh-CN" altLang="en-US" sz="2800" b="1" dirty="0"/>
              <a:t>中的实现</a:t>
            </a:r>
            <a:endParaRPr lang="zh-CN" altLang="en-US" sz="2800" b="1" dirty="0"/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447800"/>
            <a:ext cx="8991600" cy="21336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1800" dirty="0"/>
              <a:t>该阶段的任务就是多次迭代计算页面的</a:t>
            </a:r>
            <a:r>
              <a:rPr lang="en-US" altLang="zh-CN" sz="1800" dirty="0"/>
              <a:t>PageRank</a:t>
            </a:r>
            <a:r>
              <a:rPr lang="zh-CN" altLang="en-US" sz="1800" dirty="0"/>
              <a:t>值。</a:t>
            </a:r>
            <a:endParaRPr lang="zh-CN" altLang="en-US" sz="1800" dirty="0"/>
          </a:p>
          <a:p>
            <a:r>
              <a:rPr lang="zh-CN" altLang="en-US" sz="1800" dirty="0"/>
              <a:t>在该阶段中，</a:t>
            </a:r>
            <a:r>
              <a:rPr lang="en-US" altLang="zh-CN" sz="1800" dirty="0"/>
              <a:t>Map</a:t>
            </a:r>
            <a:r>
              <a:rPr lang="zh-CN" altLang="en-US" sz="1800" dirty="0"/>
              <a:t>任务的输入是</a:t>
            </a:r>
            <a:r>
              <a:rPr lang="en-US" altLang="zh-CN" sz="1800" dirty="0"/>
              <a:t>&lt;URL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&lt;cur_rank</a:t>
            </a:r>
            <a:r>
              <a:rPr lang="zh-CN" altLang="en-US" sz="1800" dirty="0"/>
              <a:t>，</a:t>
            </a:r>
            <a:r>
              <a:rPr lang="en-US" altLang="zh-CN" sz="1800" dirty="0"/>
              <a:t>url_list&gt;&gt;</a:t>
            </a:r>
            <a:r>
              <a:rPr lang="zh-CN" altLang="en-US" sz="1800" dirty="0"/>
              <a:t>，其中，</a:t>
            </a:r>
            <a:r>
              <a:rPr lang="en-US" altLang="zh-CN" sz="1800" dirty="0"/>
              <a:t>cur_rank</a:t>
            </a:r>
            <a:r>
              <a:rPr lang="zh-CN" altLang="en-US" sz="1800" dirty="0"/>
              <a:t>是该</a:t>
            </a:r>
            <a:r>
              <a:rPr lang="en-US" altLang="zh-CN" sz="1800" dirty="0"/>
              <a:t>URL</a:t>
            </a:r>
            <a:r>
              <a:rPr lang="zh-CN" altLang="en-US" sz="1800" dirty="0"/>
              <a:t>页面对应的</a:t>
            </a:r>
            <a:r>
              <a:rPr lang="en-US" altLang="zh-CN" sz="1800" dirty="0"/>
              <a:t>PageRank</a:t>
            </a:r>
            <a:r>
              <a:rPr lang="zh-CN" altLang="en-US" sz="1800" dirty="0"/>
              <a:t>当前值，</a:t>
            </a:r>
            <a:r>
              <a:rPr lang="en-US" altLang="zh-CN" sz="1800" dirty="0"/>
              <a:t>url_list</a:t>
            </a:r>
            <a:r>
              <a:rPr lang="zh-CN" altLang="en-US" sz="1800" dirty="0"/>
              <a:t>包含了该</a:t>
            </a:r>
            <a:r>
              <a:rPr lang="en-US" altLang="zh-CN" sz="1800" dirty="0"/>
              <a:t>URL</a:t>
            </a:r>
            <a:r>
              <a:rPr lang="zh-CN" altLang="en-US" sz="1800" dirty="0"/>
              <a:t>页面中的外链所指向的所有</a:t>
            </a:r>
            <a:r>
              <a:rPr lang="en-US" altLang="zh-CN" sz="1800" dirty="0"/>
              <a:t>URL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对于</a:t>
            </a:r>
            <a:r>
              <a:rPr lang="en-US" altLang="zh-CN" sz="1800" dirty="0"/>
              <a:t>url_list</a:t>
            </a:r>
            <a:r>
              <a:rPr lang="zh-CN" altLang="en-US" sz="1800" dirty="0"/>
              <a:t>中的每个元素</a:t>
            </a:r>
            <a:r>
              <a:rPr lang="en-US" altLang="zh-CN" sz="1800" dirty="0"/>
              <a:t>u</a:t>
            </a:r>
            <a:r>
              <a:rPr lang="zh-CN" altLang="en-US" sz="1800" dirty="0"/>
              <a:t>，</a:t>
            </a:r>
            <a:r>
              <a:rPr lang="en-US" altLang="zh-CN" sz="1800" dirty="0"/>
              <a:t>Map</a:t>
            </a:r>
            <a:r>
              <a:rPr lang="zh-CN" altLang="en-US" sz="1800" dirty="0"/>
              <a:t>任务输出</a:t>
            </a:r>
            <a:r>
              <a:rPr lang="en-US" altLang="zh-CN" sz="1800" dirty="0"/>
              <a:t>&lt;u</a:t>
            </a:r>
            <a:r>
              <a:rPr lang="zh-CN" altLang="en-US" sz="1800" dirty="0"/>
              <a:t>，</a:t>
            </a:r>
            <a:r>
              <a:rPr lang="en-US" altLang="zh-CN" sz="1800" dirty="0"/>
              <a:t>&lt;URL, cur_rank/|url_list|&gt;&gt;</a:t>
            </a:r>
            <a:r>
              <a:rPr lang="zh-CN" altLang="en-US" sz="1800" dirty="0"/>
              <a:t>（其中，</a:t>
            </a:r>
            <a:r>
              <a:rPr lang="en-US" altLang="zh-CN" sz="1800" dirty="0"/>
              <a:t>|url_list|</a:t>
            </a:r>
            <a:r>
              <a:rPr lang="zh-CN" altLang="en-US" sz="1800" dirty="0"/>
              <a:t>表示外链的个数），并输出链接关系</a:t>
            </a:r>
            <a:r>
              <a:rPr lang="en-US" altLang="zh-CN" sz="1800" dirty="0"/>
              <a:t>&lt;URL</a:t>
            </a:r>
            <a:r>
              <a:rPr lang="zh-CN" altLang="en-US" sz="1800" dirty="0"/>
              <a:t>，</a:t>
            </a:r>
            <a:r>
              <a:rPr lang="en-US" altLang="zh-CN" sz="1800" dirty="0"/>
              <a:t>url_list&gt;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每个页面的</a:t>
            </a:r>
            <a:r>
              <a:rPr lang="en-US" altLang="zh-CN" sz="1800" dirty="0"/>
              <a:t>PageRank</a:t>
            </a:r>
            <a:r>
              <a:rPr lang="zh-CN" altLang="en-US" sz="1800" dirty="0"/>
              <a:t>当前值被平均分配给了它们的每个外链。</a:t>
            </a:r>
            <a:r>
              <a:rPr lang="en-US" altLang="zh-CN" sz="1800" dirty="0"/>
              <a:t>Map</a:t>
            </a:r>
            <a:r>
              <a:rPr lang="zh-CN" altLang="en-US" sz="1800" dirty="0"/>
              <a:t>任务的输出会作为下面</a:t>
            </a:r>
            <a:r>
              <a:rPr lang="en-US" altLang="zh-CN" sz="1800" dirty="0"/>
              <a:t>Reduce</a:t>
            </a:r>
            <a:r>
              <a:rPr lang="zh-CN" altLang="en-US" sz="1800" dirty="0"/>
              <a:t>任务的输入。对下图第一次迭代</a:t>
            </a:r>
            <a:r>
              <a:rPr lang="en-US" altLang="zh-CN" sz="1800" dirty="0"/>
              <a:t>Map</a:t>
            </a:r>
            <a:r>
              <a:rPr lang="zh-CN" altLang="en-US" sz="1800" dirty="0"/>
              <a:t>任务的输入输出如下：</a:t>
            </a:r>
            <a:endParaRPr lang="en-US" altLang="zh-CN" sz="1800" dirty="0"/>
          </a:p>
        </p:txBody>
      </p:sp>
      <p:sp>
        <p:nvSpPr>
          <p:cNvPr id="58372" name="TextBox 5"/>
          <p:cNvSpPr txBox="1"/>
          <p:nvPr/>
        </p:nvSpPr>
        <p:spPr>
          <a:xfrm>
            <a:off x="609600" y="3962400"/>
            <a:ext cx="27432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输入为：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A</a:t>
            </a:r>
            <a:r>
              <a:rPr lang="en-US" altLang="zh-CN" sz="1800" baseline="-25000" dirty="0"/>
              <a:t>content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content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en-US" altLang="zh-CN" sz="1800" baseline="-25000" dirty="0"/>
              <a:t>content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&lt;D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content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输出为：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 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1/12&gt;&gt;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1/12&gt;&gt;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&lt;D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 1/12&gt;&gt;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58373" name="TextBox 8"/>
          <p:cNvSpPr txBox="1"/>
          <p:nvPr/>
        </p:nvSpPr>
        <p:spPr>
          <a:xfrm>
            <a:off x="3352800" y="4038600"/>
            <a:ext cx="3276600" cy="2586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1/8&gt;&gt;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1/8&gt;&gt;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&lt;D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1/4&gt;&gt;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&lt;D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1/8&gt;&gt;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&lt;D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1/8&gt;&gt;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&lt;D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</a:t>
            </a:r>
            <a:endParaRPr lang="en-US" altLang="zh-CN" sz="1800" dirty="0"/>
          </a:p>
        </p:txBody>
      </p:sp>
      <p:pic>
        <p:nvPicPr>
          <p:cNvPr id="58374" name="Picture 6" descr="C:\Users\admin\AppData\Local\Temp\ksohtml\wpsE3AC.tm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3886200"/>
            <a:ext cx="2743200" cy="263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5" name="Rectangle 7"/>
          <p:cNvSpPr/>
          <p:nvPr/>
        </p:nvSpPr>
        <p:spPr>
          <a:xfrm>
            <a:off x="0" y="1066800"/>
            <a:ext cx="282098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阶段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PageRank</a:t>
            </a:r>
            <a:r>
              <a:rPr lang="zh-CN" altLang="en-US" sz="1800" b="1" dirty="0"/>
              <a:t>分配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/>
              <a:t>13.7.3 </a:t>
            </a:r>
            <a:r>
              <a:rPr lang="en-US" altLang="zh-CN" sz="2800" b="1" dirty="0"/>
              <a:t>PageRank</a:t>
            </a:r>
            <a:r>
              <a:rPr lang="zh-CN" altLang="en-US" sz="2800" b="1" dirty="0"/>
              <a:t>算法在</a:t>
            </a:r>
            <a:r>
              <a:rPr lang="en-US" altLang="zh-CN" sz="2800" b="1" dirty="0"/>
              <a:t>MapReduce</a:t>
            </a:r>
            <a:r>
              <a:rPr lang="zh-CN" altLang="en-US" sz="2800" b="1" dirty="0"/>
              <a:t>中的实现</a:t>
            </a:r>
            <a:endParaRPr lang="zh-CN" altLang="en-US" sz="2800" b="1" dirty="0"/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371600"/>
            <a:ext cx="8991600" cy="15240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1800" dirty="0"/>
              <a:t>然后，在该阶段的</a:t>
            </a:r>
            <a:r>
              <a:rPr lang="en-US" altLang="zh-CN" sz="1800" dirty="0"/>
              <a:t>Reduce</a:t>
            </a:r>
            <a:r>
              <a:rPr lang="zh-CN" altLang="en-US" sz="1800" dirty="0"/>
              <a:t>阶段，</a:t>
            </a:r>
            <a:r>
              <a:rPr lang="en-US" altLang="zh-CN" sz="1800" dirty="0"/>
              <a:t>Reduce</a:t>
            </a:r>
            <a:r>
              <a:rPr lang="zh-CN" altLang="en-US" sz="1800" dirty="0"/>
              <a:t>任务会获得</a:t>
            </a:r>
            <a:r>
              <a:rPr lang="en-US" altLang="zh-CN" sz="1800" dirty="0"/>
              <a:t>&lt;URL</a:t>
            </a:r>
            <a:r>
              <a:rPr lang="zh-CN" altLang="en-US" sz="1800" dirty="0"/>
              <a:t>，</a:t>
            </a:r>
            <a:r>
              <a:rPr lang="en-US" altLang="zh-CN" sz="1800" dirty="0"/>
              <a:t>url_list&gt;</a:t>
            </a:r>
            <a:r>
              <a:rPr lang="zh-CN" altLang="en-US" sz="1800" dirty="0"/>
              <a:t>和</a:t>
            </a:r>
            <a:r>
              <a:rPr lang="en-US" altLang="zh-CN" sz="1800" dirty="0"/>
              <a:t>&lt;u</a:t>
            </a:r>
            <a:r>
              <a:rPr lang="zh-CN" altLang="en-US" sz="1800" dirty="0"/>
              <a:t>，</a:t>
            </a:r>
            <a:r>
              <a:rPr lang="en-US" altLang="zh-CN" sz="1800" dirty="0"/>
              <a:t>&lt;URL, cur_rank/|url_list|&gt;&gt;</a:t>
            </a:r>
            <a:r>
              <a:rPr lang="zh-CN" altLang="en-US" sz="1800" dirty="0"/>
              <a:t>，</a:t>
            </a:r>
            <a:r>
              <a:rPr lang="en-US" altLang="zh-CN" sz="1800" dirty="0"/>
              <a:t>Reduce</a:t>
            </a:r>
            <a:r>
              <a:rPr lang="zh-CN" altLang="en-US" sz="1800" dirty="0"/>
              <a:t>任务对于具有相同</a:t>
            </a:r>
            <a:r>
              <a:rPr lang="en-US" altLang="zh-CN" sz="1800" dirty="0"/>
              <a:t>key</a:t>
            </a:r>
            <a:r>
              <a:rPr lang="zh-CN" altLang="en-US" sz="1800" dirty="0"/>
              <a:t>值的</a:t>
            </a:r>
            <a:r>
              <a:rPr lang="en-US" altLang="zh-CN" sz="1800" dirty="0"/>
              <a:t>value</a:t>
            </a:r>
            <a:r>
              <a:rPr lang="zh-CN" altLang="en-US" sz="1800" dirty="0"/>
              <a:t>进行汇总，并把汇总结果乘以</a:t>
            </a:r>
            <a:r>
              <a:rPr lang="en-US" altLang="zh-CN" sz="1800" dirty="0"/>
              <a:t>d</a:t>
            </a:r>
            <a:r>
              <a:rPr lang="zh-CN" altLang="en-US" sz="1800" dirty="0"/>
              <a:t>，得到每个网页的新的</a:t>
            </a:r>
            <a:r>
              <a:rPr lang="en-US" altLang="zh-CN" sz="1800" dirty="0"/>
              <a:t>PageRank</a:t>
            </a:r>
            <a:r>
              <a:rPr lang="zh-CN" altLang="en-US" sz="1800" dirty="0"/>
              <a:t>值</a:t>
            </a:r>
            <a:r>
              <a:rPr lang="en-US" altLang="zh-CN" sz="1800" dirty="0"/>
              <a:t>new_rank</a:t>
            </a:r>
            <a:r>
              <a:rPr lang="zh-CN" altLang="en-US" sz="1800" dirty="0"/>
              <a:t>，然后输出</a:t>
            </a:r>
            <a:r>
              <a:rPr lang="en-US" altLang="zh-CN" sz="1800" dirty="0"/>
              <a:t>&lt;URL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&lt;new_rank</a:t>
            </a:r>
            <a:r>
              <a:rPr lang="zh-CN" altLang="en-US" sz="1800" dirty="0"/>
              <a:t>，</a:t>
            </a:r>
            <a:r>
              <a:rPr lang="en-US" altLang="zh-CN" sz="1800" dirty="0"/>
              <a:t>url_list&gt;&gt;</a:t>
            </a:r>
            <a:r>
              <a:rPr lang="zh-CN" altLang="en-US" sz="1800" dirty="0"/>
              <a:t>，作为下一次迭代过程的输入。</a:t>
            </a:r>
            <a:endParaRPr lang="zh-CN" altLang="en-US" sz="1800" dirty="0"/>
          </a:p>
        </p:txBody>
      </p:sp>
      <p:sp>
        <p:nvSpPr>
          <p:cNvPr id="59396" name="TextBox 5"/>
          <p:cNvSpPr txBox="1"/>
          <p:nvPr/>
        </p:nvSpPr>
        <p:spPr>
          <a:xfrm>
            <a:off x="457200" y="2513013"/>
            <a:ext cx="6705600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Reduce</a:t>
            </a:r>
            <a:r>
              <a:rPr lang="zh-CN" altLang="en-US" sz="1800" dirty="0"/>
              <a:t>任务把第一次迭代后</a:t>
            </a:r>
            <a:r>
              <a:rPr lang="en-US" altLang="zh-CN" sz="1800" dirty="0"/>
              <a:t>Map</a:t>
            </a:r>
            <a:r>
              <a:rPr lang="zh-CN" altLang="en-US" sz="1800" dirty="0"/>
              <a:t>任务的输出作为自己的输入，经过处理后，阶段</a:t>
            </a:r>
            <a:r>
              <a:rPr lang="en-US" altLang="zh-CN" sz="1800" dirty="0"/>
              <a:t>2</a:t>
            </a:r>
            <a:r>
              <a:rPr lang="zh-CN" altLang="en-US" sz="1800" dirty="0"/>
              <a:t>的</a:t>
            </a:r>
            <a:r>
              <a:rPr lang="en-US" altLang="zh-CN" sz="1800" dirty="0"/>
              <a:t>Reduce</a:t>
            </a:r>
            <a:r>
              <a:rPr lang="zh-CN" altLang="en-US" sz="1800" dirty="0"/>
              <a:t>输出为：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&lt;0.2500</a:t>
            </a:r>
            <a:r>
              <a:rPr lang="zh-CN" altLang="en-US" sz="1800" dirty="0"/>
              <a:t>，</a:t>
            </a: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&lt;0.2147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&gt;&gt;&gt;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&lt;0.2147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&lt;D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&lt;0.3206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&gt;&gt;&gt;</a:t>
            </a:r>
            <a:endParaRPr lang="en-US" altLang="zh-CN" sz="1800" dirty="0"/>
          </a:p>
        </p:txBody>
      </p:sp>
      <p:sp>
        <p:nvSpPr>
          <p:cNvPr id="59397" name="TextBox 8"/>
          <p:cNvSpPr txBox="1"/>
          <p:nvPr/>
        </p:nvSpPr>
        <p:spPr>
          <a:xfrm>
            <a:off x="457200" y="4418013"/>
            <a:ext cx="6248400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经过本轮迭代，每个网页都计算得到了新的</a:t>
            </a:r>
            <a:r>
              <a:rPr lang="en-US" altLang="zh-CN" sz="1800" dirty="0"/>
              <a:t>PageRank</a:t>
            </a:r>
            <a:r>
              <a:rPr lang="zh-CN" altLang="en-US" sz="1800" dirty="0"/>
              <a:t>值。下次迭代阶段</a:t>
            </a:r>
            <a:r>
              <a:rPr lang="en-US" altLang="zh-CN" sz="1800" dirty="0"/>
              <a:t>2</a:t>
            </a:r>
            <a:r>
              <a:rPr lang="zh-CN" altLang="en-US" sz="1800" dirty="0"/>
              <a:t>的</a:t>
            </a:r>
            <a:r>
              <a:rPr lang="en-US" altLang="zh-CN" sz="1800" dirty="0"/>
              <a:t>Reduce</a:t>
            </a:r>
            <a:r>
              <a:rPr lang="zh-CN" altLang="en-US" sz="1800" dirty="0"/>
              <a:t>输出为：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&lt;0.2200</a:t>
            </a:r>
            <a:r>
              <a:rPr lang="zh-CN" altLang="en-US" sz="1800" dirty="0"/>
              <a:t>，</a:t>
            </a: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&lt;B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&lt;0.1996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&lt;C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&lt;0.1996</a:t>
            </a:r>
            <a:r>
              <a:rPr lang="zh-CN" altLang="en-US" sz="1800" dirty="0"/>
              <a:t>，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&lt;D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&lt;0.3808</a:t>
            </a:r>
            <a:r>
              <a:rPr lang="zh-CN" altLang="en-US" sz="1800" dirty="0"/>
              <a:t>，</a:t>
            </a:r>
            <a:r>
              <a:rPr lang="en-US" altLang="zh-CN" sz="1800" dirty="0"/>
              <a:t>&lt;A</a:t>
            </a:r>
            <a:r>
              <a:rPr lang="en-US" altLang="zh-CN" sz="1800" baseline="-25000" dirty="0"/>
              <a:t>URL</a:t>
            </a:r>
            <a:r>
              <a:rPr lang="zh-CN" altLang="en-US" sz="1800" dirty="0"/>
              <a:t>，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URL</a:t>
            </a:r>
            <a:r>
              <a:rPr lang="en-US" altLang="zh-CN" sz="1800" dirty="0"/>
              <a:t>&gt;&gt;&gt;</a:t>
            </a:r>
            <a:endParaRPr lang="en-US" altLang="zh-CN" sz="1800" dirty="0"/>
          </a:p>
        </p:txBody>
      </p:sp>
      <p:pic>
        <p:nvPicPr>
          <p:cNvPr id="59398" name="Picture 6" descr="C:\Users\admin\AppData\Local\Temp\ksohtml\wpsE3AC.tm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3886200"/>
            <a:ext cx="2743200" cy="263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9" name="Rectangle 7"/>
          <p:cNvSpPr/>
          <p:nvPr/>
        </p:nvSpPr>
        <p:spPr>
          <a:xfrm>
            <a:off x="0" y="1066800"/>
            <a:ext cx="456723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阶段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PageRank</a:t>
            </a:r>
            <a:r>
              <a:rPr lang="zh-CN" altLang="en-US" sz="1800" b="1" dirty="0"/>
              <a:t>分配（</a:t>
            </a:r>
            <a:r>
              <a:rPr lang="en-US" altLang="zh-CN" sz="1800" b="1" dirty="0"/>
              <a:t>Reduce</a:t>
            </a:r>
            <a:r>
              <a:rPr lang="zh-CN" altLang="en-US" sz="1800" b="1" dirty="0"/>
              <a:t>阶段）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/>
              <a:t>13.7.3 </a:t>
            </a:r>
            <a:r>
              <a:rPr lang="en-US" altLang="zh-CN" sz="2800" b="1" dirty="0"/>
              <a:t>PageRank</a:t>
            </a:r>
            <a:r>
              <a:rPr lang="zh-CN" altLang="en-US" sz="2800" b="1" dirty="0"/>
              <a:t>算法在</a:t>
            </a:r>
            <a:r>
              <a:rPr lang="en-US" altLang="zh-CN" sz="2800" b="1" dirty="0"/>
              <a:t>MapReduce</a:t>
            </a:r>
            <a:r>
              <a:rPr lang="zh-CN" altLang="en-US" sz="2800" b="1" dirty="0"/>
              <a:t>中的实现</a:t>
            </a:r>
            <a:endParaRPr lang="zh-CN" altLang="en-US" sz="2800" b="1" dirty="0"/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4953000" cy="4525963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1700" b="1" dirty="0"/>
              <a:t>Mapper</a:t>
            </a:r>
            <a:r>
              <a:rPr lang="zh-CN" altLang="en-US" sz="1700" b="1" dirty="0"/>
              <a:t>函数的伪码：</a:t>
            </a:r>
            <a:endParaRPr lang="en-US" altLang="zh-CN" sz="1700" b="1" dirty="0"/>
          </a:p>
          <a:p>
            <a:pPr>
              <a:buNone/>
            </a:pPr>
            <a:r>
              <a:rPr lang="en-US" altLang="zh-CN" sz="1700" dirty="0"/>
              <a:t>input &lt;PageN, RankN&gt; -&gt; PageA,PageB,PageC ... // PageN</a:t>
            </a:r>
            <a:r>
              <a:rPr lang="zh-CN" altLang="en-US" sz="1700" dirty="0"/>
              <a:t>外链指向</a:t>
            </a:r>
            <a:r>
              <a:rPr lang="en-US" altLang="zh-CN" sz="1700" dirty="0"/>
              <a:t>PageA,PageB,PageC ...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begin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    Nn := the number of outlinks for PageN;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    for each outlink PageK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        output PageK -&gt; &lt;PageN, RankN/Nn&gt;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    output PageN -&gt; PageA, PageB, PageC ... // </a:t>
            </a:r>
            <a:r>
              <a:rPr lang="zh-CN" altLang="en-US" sz="1700" dirty="0"/>
              <a:t>同时输出链接关系，用于迭代</a:t>
            </a:r>
            <a:endParaRPr lang="zh-CN" altLang="en-US" sz="1700" dirty="0"/>
          </a:p>
          <a:p>
            <a:pPr>
              <a:buNone/>
            </a:pPr>
            <a:r>
              <a:rPr lang="en-US" altLang="zh-CN" sz="1700" dirty="0"/>
              <a:t>end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/**************************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Mapper</a:t>
            </a:r>
            <a:r>
              <a:rPr lang="zh-CN" altLang="en-US" sz="1700" dirty="0"/>
              <a:t>输出如下（已经排序，所以</a:t>
            </a:r>
            <a:r>
              <a:rPr lang="en-US" altLang="zh-CN" sz="1700" dirty="0"/>
              <a:t>PageK</a:t>
            </a:r>
            <a:r>
              <a:rPr lang="zh-CN" altLang="en-US" sz="1700" dirty="0"/>
              <a:t>的数据排在一起，最后一行则是链接关系对）：</a:t>
            </a:r>
            <a:endParaRPr lang="zh-CN" altLang="en-US" sz="1700" dirty="0"/>
          </a:p>
          <a:p>
            <a:pPr>
              <a:buNone/>
            </a:pPr>
            <a:r>
              <a:rPr lang="en-US" altLang="zh-CN" sz="1700" dirty="0"/>
              <a:t>PageK -&gt; &lt;PageN1, RankN1/Nn1&gt;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PageK -&gt; &lt;PageN2, RankN2/Nn2&gt;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...</a:t>
            </a:r>
            <a:endParaRPr lang="en-US" altLang="zh-CN" sz="1700" dirty="0"/>
          </a:p>
          <a:p>
            <a:pPr>
              <a:buNone/>
            </a:pPr>
            <a:r>
              <a:rPr lang="en-US" altLang="zh-CN" sz="1700" dirty="0"/>
              <a:t>PageK -&gt; &lt;PageAk, PageBk, PageCk&gt;</a:t>
            </a:r>
            <a:endParaRPr lang="en-US" altLang="zh-CN" sz="1700" dirty="0"/>
          </a:p>
        </p:txBody>
      </p:sp>
      <p:sp>
        <p:nvSpPr>
          <p:cNvPr id="60420" name="Rectangle 3"/>
          <p:cNvSpPr txBox="1"/>
          <p:nvPr/>
        </p:nvSpPr>
        <p:spPr>
          <a:xfrm>
            <a:off x="4876800" y="1295400"/>
            <a:ext cx="4267200" cy="3810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sz="1700" b="1" dirty="0"/>
              <a:t>Reducer</a:t>
            </a:r>
            <a:r>
              <a:rPr lang="zh-CN" altLang="en-US" sz="1700" b="1" dirty="0"/>
              <a:t>函数的伪码：</a:t>
            </a:r>
            <a:endParaRPr lang="zh-CN" altLang="en-US" sz="1700" dirty="0"/>
          </a:p>
          <a:p>
            <a:pPr marL="342900" lvl="0" indent="-342900">
              <a:buNone/>
            </a:pPr>
            <a:r>
              <a:rPr lang="en-US" altLang="zh-CN" sz="1700" dirty="0"/>
              <a:t>input mapper's output</a:t>
            </a:r>
            <a:endParaRPr lang="en-US" altLang="zh-CN" sz="1700" dirty="0"/>
          </a:p>
          <a:p>
            <a:pPr marL="342900" lvl="0" indent="-342900">
              <a:buNone/>
            </a:pPr>
            <a:r>
              <a:rPr lang="en-US" altLang="zh-CN" sz="1700" dirty="0"/>
              <a:t>begin</a:t>
            </a:r>
            <a:endParaRPr lang="en-US" altLang="zh-CN" sz="1700" dirty="0"/>
          </a:p>
          <a:p>
            <a:pPr marL="342900" lvl="0" indent="-342900">
              <a:buNone/>
            </a:pPr>
            <a:r>
              <a:rPr lang="en-US" altLang="zh-CN" sz="1700" dirty="0"/>
              <a:t>    RankK :=(1-beta)/N;  //N</a:t>
            </a:r>
            <a:r>
              <a:rPr lang="zh-CN" altLang="en-US" sz="1700" dirty="0"/>
              <a:t>为整个网络的网页总数</a:t>
            </a:r>
            <a:endParaRPr lang="zh-CN" altLang="en-US" sz="1700" dirty="0"/>
          </a:p>
          <a:p>
            <a:pPr marL="342900" lvl="0" indent="-342900">
              <a:buNone/>
            </a:pPr>
            <a:r>
              <a:rPr lang="zh-CN" altLang="en-US" sz="1700" dirty="0"/>
              <a:t>    </a:t>
            </a:r>
            <a:r>
              <a:rPr lang="en-US" altLang="zh-CN" sz="1700" dirty="0"/>
              <a:t>for each inlink PageNi</a:t>
            </a:r>
            <a:endParaRPr lang="en-US" altLang="zh-CN" sz="1700" dirty="0"/>
          </a:p>
          <a:p>
            <a:pPr marL="342900" lvl="0" indent="-342900">
              <a:buNone/>
            </a:pPr>
            <a:r>
              <a:rPr lang="en-US" altLang="zh-CN" sz="1700" dirty="0"/>
              <a:t>        RankK += RankNi/Nni * beta</a:t>
            </a:r>
            <a:endParaRPr lang="en-US" altLang="zh-CN" sz="1700" dirty="0"/>
          </a:p>
          <a:p>
            <a:pPr marL="342900" lvl="0" indent="-342900">
              <a:buNone/>
            </a:pPr>
            <a:r>
              <a:rPr lang="en-US" altLang="zh-CN" sz="1700" dirty="0"/>
              <a:t>    //</a:t>
            </a:r>
            <a:r>
              <a:rPr lang="zh-CN" altLang="en-US" sz="1700" dirty="0"/>
              <a:t>输出</a:t>
            </a:r>
            <a:r>
              <a:rPr lang="en-US" altLang="zh-CN" sz="1700" dirty="0"/>
              <a:t>PageK</a:t>
            </a:r>
            <a:r>
              <a:rPr lang="zh-CN" altLang="en-US" sz="1700" dirty="0"/>
              <a:t>及其新的</a:t>
            </a:r>
            <a:r>
              <a:rPr lang="en-US" altLang="zh-CN" sz="1700" dirty="0"/>
              <a:t>PageRank</a:t>
            </a:r>
            <a:r>
              <a:rPr lang="zh-CN" altLang="en-US" sz="1700" dirty="0"/>
              <a:t>值用于下次迭代</a:t>
            </a:r>
            <a:endParaRPr lang="zh-CN" altLang="en-US" sz="1700" dirty="0"/>
          </a:p>
          <a:p>
            <a:pPr marL="342900" lvl="0" indent="-342900">
              <a:buNone/>
            </a:pPr>
            <a:r>
              <a:rPr lang="zh-CN" altLang="en-US" sz="1700" dirty="0"/>
              <a:t>    </a:t>
            </a:r>
            <a:r>
              <a:rPr lang="en-US" altLang="zh-CN" sz="1700" dirty="0"/>
              <a:t>output &lt;PageK, RankK&gt; -&gt; &lt;PageAk, PageBk, PageCk...&gt; </a:t>
            </a:r>
            <a:endParaRPr lang="en-US" altLang="zh-CN" sz="1700" dirty="0"/>
          </a:p>
          <a:p>
            <a:pPr marL="342900" lvl="0" indent="-342900">
              <a:buNone/>
            </a:pPr>
            <a:r>
              <a:rPr lang="en-US" altLang="zh-CN" sz="1700" dirty="0"/>
              <a:t>end</a:t>
            </a:r>
            <a:endParaRPr lang="en-US" altLang="zh-CN" sz="1700" dirty="0"/>
          </a:p>
          <a:p>
            <a:pPr marL="342900" lvl="0" indent="-342900">
              <a:buNone/>
            </a:pPr>
            <a:endParaRPr lang="zh-CN" altLang="en-US" sz="1700" dirty="0"/>
          </a:p>
        </p:txBody>
      </p:sp>
      <p:sp>
        <p:nvSpPr>
          <p:cNvPr id="60421" name="Rectangle 1"/>
          <p:cNvSpPr/>
          <p:nvPr/>
        </p:nvSpPr>
        <p:spPr>
          <a:xfrm>
            <a:off x="4953000" y="5029200"/>
            <a:ext cx="3962400" cy="13239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该阶段</a:t>
            </a:r>
            <a:r>
              <a:rPr lang="zh-CN" altLang="en-US" sz="2000" dirty="0">
                <a:latin typeface="宋体" panose="02010600030101010101" pitchFamily="2" charset="-122"/>
              </a:rPr>
              <a:t>是一个</a:t>
            </a:r>
            <a:r>
              <a:rPr lang="zh-CN" altLang="en-US" sz="2000" dirty="0">
                <a:latin typeface="Times New Roman" panose="02020603050405020304" pitchFamily="18" charset="0"/>
              </a:rPr>
              <a:t>多次迭代过程，迭代多次后，当</a:t>
            </a:r>
            <a:r>
              <a:rPr lang="zh-CN" altLang="zh-CN" sz="2000" dirty="0">
                <a:latin typeface="Times New Roman" panose="02020603050405020304" pitchFamily="18" charset="0"/>
              </a:rPr>
              <a:t>PageRank</a:t>
            </a:r>
            <a:r>
              <a:rPr lang="zh-CN" altLang="en-US" sz="2000" dirty="0">
                <a:latin typeface="宋体" panose="02010600030101010101" pitchFamily="2" charset="-122"/>
              </a:rPr>
              <a:t>值趋于稳定</a:t>
            </a:r>
            <a:r>
              <a:rPr lang="zh-CN" altLang="en-US" sz="2000" dirty="0">
                <a:latin typeface="Times New Roman" panose="02020603050405020304" pitchFamily="18" charset="0"/>
              </a:rPr>
              <a:t>时，就得出了较为精确的</a:t>
            </a:r>
            <a:r>
              <a:rPr lang="zh-CN" altLang="zh-CN" sz="2000" dirty="0">
                <a:latin typeface="Times New Roman" panose="02020603050405020304" pitchFamily="18" charset="0"/>
              </a:rPr>
              <a:t>PageRank</a:t>
            </a:r>
            <a:r>
              <a:rPr lang="zh-CN" altLang="en-US" sz="2000" dirty="0">
                <a:latin typeface="宋体" panose="02010600030101010101" pitchFamily="2" charset="-122"/>
              </a:rPr>
              <a:t>值。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/>
              <a:t>13.7.3 </a:t>
            </a:r>
            <a:r>
              <a:rPr lang="en-US" altLang="zh-CN" sz="2800" b="1" dirty="0"/>
              <a:t>PageRank</a:t>
            </a:r>
            <a:r>
              <a:rPr lang="zh-CN" altLang="en-US" sz="2800" b="1" dirty="0"/>
              <a:t>算法在</a:t>
            </a:r>
            <a:r>
              <a:rPr lang="en-US" altLang="zh-CN" sz="2800" b="1" dirty="0"/>
              <a:t>MapReduce</a:t>
            </a:r>
            <a:r>
              <a:rPr lang="zh-CN" altLang="en-US" sz="2800" b="1" dirty="0"/>
              <a:t>中的实现</a:t>
            </a:r>
            <a:endParaRPr lang="zh-CN" altLang="en-US" sz="2800" b="1" dirty="0"/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600200"/>
            <a:ext cx="8305800" cy="21336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该阶段的任务就是由一个非并行组件决定是否达到收敛，如果达到收敛，就写出</a:t>
            </a:r>
            <a:r>
              <a:rPr lang="en-US" altLang="zh-CN" sz="2000" dirty="0"/>
              <a:t>PageRank</a:t>
            </a:r>
            <a:r>
              <a:rPr lang="zh-CN" altLang="en-US" sz="2000" dirty="0"/>
              <a:t>生成的列表。否则，回退到</a:t>
            </a:r>
            <a:r>
              <a:rPr lang="en-US" altLang="zh-CN" sz="2000" dirty="0"/>
              <a:t>PageRank</a:t>
            </a:r>
            <a:r>
              <a:rPr lang="zh-CN" altLang="en-US" sz="2000" dirty="0"/>
              <a:t>分配阶段的输出，作为新一轮迭代的输入，开始新一轮</a:t>
            </a:r>
            <a:r>
              <a:rPr lang="en-US" altLang="zh-CN" sz="2000" dirty="0"/>
              <a:t>PageRank</a:t>
            </a:r>
            <a:r>
              <a:rPr lang="zh-CN" altLang="en-US" sz="2000" dirty="0"/>
              <a:t>分配阶段的迭代</a:t>
            </a:r>
            <a:endParaRPr lang="en-US" altLang="zh-CN" sz="2000" dirty="0"/>
          </a:p>
          <a:p>
            <a:r>
              <a:rPr lang="zh-CN" altLang="en-US" sz="2000" dirty="0"/>
              <a:t>一般判断是否收敛的条件是所有网页的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值不再变化，或者运行</a:t>
            </a:r>
            <a:r>
              <a:rPr lang="en-US" altLang="zh-CN" sz="2000" dirty="0"/>
              <a:t>30</a:t>
            </a:r>
            <a:r>
              <a:rPr lang="zh-CN" altLang="en-US" sz="2000" dirty="0"/>
              <a:t>次以后我们就认为已经收敛了</a:t>
            </a:r>
            <a:endParaRPr lang="zh-CN" altLang="en-US" sz="2000" dirty="0"/>
          </a:p>
        </p:txBody>
      </p:sp>
      <p:sp>
        <p:nvSpPr>
          <p:cNvPr id="61444" name="Rectangle 4"/>
          <p:cNvSpPr/>
          <p:nvPr/>
        </p:nvSpPr>
        <p:spPr>
          <a:xfrm>
            <a:off x="381000" y="1143000"/>
            <a:ext cx="2176463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/>
              <a:t>3. </a:t>
            </a:r>
            <a:r>
              <a:rPr lang="zh-CN" altLang="en-US" sz="1800" b="1" dirty="0"/>
              <a:t>阶段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：收敛阶段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内容占位符 1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4038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PageRank</a:t>
            </a:r>
            <a:r>
              <a:rPr lang="zh-CN" altLang="en-US" sz="2000" dirty="0"/>
              <a:t>算法在</a:t>
            </a:r>
            <a:r>
              <a:rPr lang="en-US" altLang="zh-CN" sz="2000" dirty="0"/>
              <a:t>Pregel</a:t>
            </a:r>
            <a:r>
              <a:rPr lang="zh-CN" altLang="en-US" sz="2000" dirty="0"/>
              <a:t>和</a:t>
            </a:r>
            <a:r>
              <a:rPr lang="en-US" altLang="zh-CN" sz="2000" dirty="0"/>
              <a:t>MapReduce</a:t>
            </a:r>
            <a:r>
              <a:rPr lang="zh-CN" altLang="en-US" sz="2000" dirty="0"/>
              <a:t>中实现方式的区别主要表现在以下几个方面：</a:t>
            </a:r>
            <a:endParaRPr lang="zh-CN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Pregel</a:t>
            </a:r>
            <a:r>
              <a:rPr lang="zh-CN" altLang="en-US" sz="2000" dirty="0"/>
              <a:t>将</a:t>
            </a:r>
            <a:r>
              <a:rPr lang="en-US" altLang="zh-CN" sz="2000" dirty="0"/>
              <a:t>PageRank</a:t>
            </a:r>
            <a:r>
              <a:rPr lang="zh-CN" altLang="en-US" sz="2000" dirty="0"/>
              <a:t>处理对象看成是连通图，而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则将其看成是键值对</a:t>
            </a:r>
            <a:endParaRPr lang="zh-CN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Pregel</a:t>
            </a:r>
            <a:r>
              <a:rPr lang="zh-CN" altLang="en-US" sz="2000" dirty="0"/>
              <a:t>将计算细化到顶点，同时在顶点内控制循环迭代次数，而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则将计算批量化处理，按任务进行循环迭代控制</a:t>
            </a:r>
            <a:endParaRPr lang="zh-CN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）图算法如果用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实现，需要一系列的</a:t>
            </a:r>
            <a:r>
              <a:rPr lang="en-US" altLang="zh-CN" sz="2000" dirty="0"/>
              <a:t>MapReduce</a:t>
            </a:r>
            <a:r>
              <a:rPr lang="zh-CN" altLang="en-US" sz="2000" dirty="0"/>
              <a:t>的调用。从一个阶段到下一个阶段，它需要传递整个图的状态，会产生大量不必要的序列化和反序列化开销。而</a:t>
            </a:r>
            <a:r>
              <a:rPr lang="en-US" altLang="zh-CN" sz="2000" dirty="0"/>
              <a:t>Pregel</a:t>
            </a:r>
            <a:r>
              <a:rPr lang="zh-CN" altLang="en-US" sz="2000" dirty="0"/>
              <a:t>使用超步简化了这个过程</a:t>
            </a:r>
            <a:endParaRPr lang="zh-CN" altLang="en-US" sz="2000" dirty="0"/>
          </a:p>
        </p:txBody>
      </p:sp>
      <p:sp>
        <p:nvSpPr>
          <p:cNvPr id="62467" name="标题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000" dirty="0"/>
              <a:t>13.7.4 PageRank</a:t>
            </a:r>
            <a:r>
              <a:rPr lang="zh-CN" altLang="en-US" sz="2000" dirty="0"/>
              <a:t>算法在</a:t>
            </a:r>
            <a:r>
              <a:rPr lang="en-US" altLang="zh-CN" sz="2000" dirty="0"/>
              <a:t>Pregel</a:t>
            </a:r>
            <a:r>
              <a:rPr lang="zh-CN" altLang="en-US" sz="2000" dirty="0"/>
              <a:t>和</a:t>
            </a:r>
            <a:r>
              <a:rPr lang="en-US" altLang="zh-CN" sz="2000" dirty="0"/>
              <a:t>MapReduce</a:t>
            </a:r>
            <a:r>
              <a:rPr lang="zh-CN" altLang="en-US" sz="2000" dirty="0"/>
              <a:t>中实现的比较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1800" dirty="0"/>
              <a:t>本章内容介绍了图计算框架</a:t>
            </a:r>
            <a:r>
              <a:rPr lang="en-US" altLang="zh-CN" sz="1800" dirty="0"/>
              <a:t>Pregel</a:t>
            </a:r>
            <a:r>
              <a:rPr lang="zh-CN" altLang="en-US" sz="1800" dirty="0"/>
              <a:t>的相关知识。传统的图计算解决方案无法解决大型的图计算问题，包括</a:t>
            </a:r>
            <a:r>
              <a:rPr lang="en-US" altLang="zh-CN" sz="1800" dirty="0"/>
              <a:t>Pregel</a:t>
            </a:r>
            <a:r>
              <a:rPr lang="zh-CN" altLang="en-US" sz="1800" dirty="0"/>
              <a:t>在内的各种图计算框架脱颖而出。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Pregel</a:t>
            </a:r>
            <a:r>
              <a:rPr lang="zh-CN" altLang="en-US" sz="1800" dirty="0"/>
              <a:t>并没有采用远程数据读取或者共享内存的方式，而是采用了纯消息传递模型，来实现不同顶点之间的信息交换。</a:t>
            </a:r>
            <a:r>
              <a:rPr lang="en-US" altLang="zh-CN" sz="1800" dirty="0"/>
              <a:t>Pregel</a:t>
            </a:r>
            <a:r>
              <a:rPr lang="zh-CN" altLang="en-US" sz="1800" dirty="0"/>
              <a:t>的计算过程是由一系列被称为“超步”的迭代组成的，每次迭代对应了</a:t>
            </a:r>
            <a:r>
              <a:rPr lang="en-US" altLang="zh-CN" sz="1800" dirty="0"/>
              <a:t>BSP</a:t>
            </a:r>
            <a:r>
              <a:rPr lang="zh-CN" altLang="en-US" sz="1800" dirty="0"/>
              <a:t>模型中的一个超步。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Pregel</a:t>
            </a:r>
            <a:r>
              <a:rPr lang="zh-CN" altLang="en-US" sz="1800" dirty="0"/>
              <a:t>已经预先定义好一个基类</a:t>
            </a:r>
            <a:r>
              <a:rPr lang="en-US" altLang="zh-CN" sz="1800" dirty="0"/>
              <a:t>——Vertex</a:t>
            </a:r>
            <a:r>
              <a:rPr lang="zh-CN" altLang="en-US" sz="1800" dirty="0"/>
              <a:t>类，编写</a:t>
            </a:r>
            <a:r>
              <a:rPr lang="en-US" altLang="zh-CN" sz="1800" dirty="0"/>
              <a:t>Pregel</a:t>
            </a:r>
            <a:r>
              <a:rPr lang="zh-CN" altLang="en-US" sz="1800" dirty="0"/>
              <a:t>程序时，需要继承</a:t>
            </a:r>
            <a:r>
              <a:rPr lang="en-US" altLang="zh-CN" sz="1800" dirty="0"/>
              <a:t>Vertex</a:t>
            </a:r>
            <a:r>
              <a:rPr lang="zh-CN" altLang="en-US" sz="1800" dirty="0"/>
              <a:t>类，并且覆写</a:t>
            </a:r>
            <a:r>
              <a:rPr lang="en-US" altLang="zh-CN" sz="1800" dirty="0"/>
              <a:t>Vertex</a:t>
            </a:r>
            <a:r>
              <a:rPr lang="zh-CN" altLang="en-US" sz="1800" dirty="0"/>
              <a:t>类的虚函数</a:t>
            </a:r>
            <a:r>
              <a:rPr lang="en-US" altLang="zh-CN" sz="1800" dirty="0"/>
              <a:t>Compute()</a:t>
            </a:r>
            <a:r>
              <a:rPr lang="zh-CN" altLang="en-US" sz="1800" dirty="0"/>
              <a:t>。在</a:t>
            </a:r>
            <a:r>
              <a:rPr lang="en-US" altLang="zh-CN" sz="1800" dirty="0"/>
              <a:t>Pregel</a:t>
            </a:r>
            <a:r>
              <a:rPr lang="zh-CN" altLang="en-US" sz="1800" dirty="0"/>
              <a:t>执行计算过程时，在每个超步中都会并行调用每个顶点上定义的</a:t>
            </a:r>
            <a:r>
              <a:rPr lang="en-US" altLang="zh-CN" sz="1800" dirty="0"/>
              <a:t>Compute()</a:t>
            </a:r>
            <a:r>
              <a:rPr lang="zh-CN" altLang="en-US" sz="1800" dirty="0"/>
              <a:t>函数。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Pregel</a:t>
            </a:r>
            <a:r>
              <a:rPr lang="zh-CN" altLang="en-US" sz="1800" dirty="0"/>
              <a:t>是为执行大规模图计算而设计的，通常运行在由多台廉价服务器构成的集群上。一个图计算任务会被分解到多台机器上同时执行，</a:t>
            </a:r>
            <a:r>
              <a:rPr lang="en-US" altLang="zh-CN" sz="1800" dirty="0"/>
              <a:t>Pregel</a:t>
            </a:r>
            <a:r>
              <a:rPr lang="zh-CN" altLang="en-US" sz="1800" dirty="0"/>
              <a:t>采用检查点机制来实现容错。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Pregel</a:t>
            </a:r>
            <a:r>
              <a:rPr lang="zh-CN" altLang="en-US" sz="1800" dirty="0"/>
              <a:t>作为分布式图计算的计算框架，主要用于图遍历、最短路径、</a:t>
            </a:r>
            <a:r>
              <a:rPr lang="en-US" altLang="zh-CN" sz="1800" dirty="0"/>
              <a:t>PageRank</a:t>
            </a:r>
            <a:r>
              <a:rPr lang="zh-CN" altLang="en-US" sz="1800" dirty="0"/>
              <a:t>计算等等。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zh-CN" altLang="en-US" sz="1800" dirty="0"/>
              <a:t>本章最后通过对</a:t>
            </a:r>
            <a:r>
              <a:rPr lang="en-US" altLang="zh-CN" sz="1800" dirty="0"/>
              <a:t>PageRank</a:t>
            </a:r>
            <a:r>
              <a:rPr lang="zh-CN" altLang="en-US" sz="1800" dirty="0"/>
              <a:t>算法在</a:t>
            </a:r>
            <a:r>
              <a:rPr lang="en-US" altLang="zh-CN" sz="1800" dirty="0"/>
              <a:t>MapReduce</a:t>
            </a:r>
            <a:r>
              <a:rPr lang="zh-CN" altLang="en-US" sz="1800" dirty="0"/>
              <a:t>和</a:t>
            </a:r>
            <a:r>
              <a:rPr lang="en-US" altLang="zh-CN" sz="1800" dirty="0"/>
              <a:t>Pregel</a:t>
            </a:r>
            <a:r>
              <a:rPr lang="zh-CN" altLang="en-US" sz="1800" dirty="0"/>
              <a:t>上执行方式的不同进行比较，说明了</a:t>
            </a:r>
            <a:r>
              <a:rPr lang="en-US" altLang="zh-CN" sz="1800" dirty="0"/>
              <a:t>Pregel</a:t>
            </a:r>
            <a:r>
              <a:rPr lang="zh-CN" altLang="en-US" sz="1800" dirty="0"/>
              <a:t>解决图计算问题的优势。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451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0"/>
            <a:ext cx="9180512" cy="6900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5" name="Rectangle 10"/>
          <p:cNvSpPr/>
          <p:nvPr/>
        </p:nvSpPr>
        <p:spPr>
          <a:xfrm>
            <a:off x="-12700" y="5638800"/>
            <a:ext cx="9194800" cy="1219200"/>
          </a:xfrm>
          <a:prstGeom prst="rect">
            <a:avLst/>
          </a:prstGeom>
          <a:solidFill>
            <a:srgbClr val="0056A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21914" tIns="60957" rIns="121914" bIns="60957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13.1.2	</a:t>
            </a:r>
            <a:r>
              <a:rPr lang="zh-CN" altLang="en-US" dirty="0"/>
              <a:t>传统图计算解决方案的不足之处</a:t>
            </a:r>
            <a:endParaRPr lang="zh-CN" altLang="en-US" dirty="0"/>
          </a:p>
        </p:txBody>
      </p:sp>
      <p:sp>
        <p:nvSpPr>
          <p:cNvPr id="11267" name="Rectangle 7"/>
          <p:cNvSpPr/>
          <p:nvPr/>
        </p:nvSpPr>
        <p:spPr>
          <a:xfrm>
            <a:off x="457200" y="1228725"/>
            <a:ext cx="8153400" cy="5324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  <a:tabLst>
                <a:tab pos="533400" algn="l"/>
              </a:tabLst>
            </a:pPr>
            <a:r>
              <a:rPr lang="zh-CN" altLang="en-US" sz="2000" dirty="0"/>
              <a:t>针对大型图（比如社交网络和网络图）的计算问题，可能的解决方案及其不足之处具体如下：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）为特定的图应用定制相应的分布式实现</a:t>
            </a:r>
            <a:r>
              <a:rPr lang="zh-CN" altLang="en-US" sz="2000" dirty="0"/>
              <a:t>：通用性不好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）基于现有的分布式计算平台进行图计算</a:t>
            </a:r>
            <a:r>
              <a:rPr lang="zh-CN" altLang="en-US" sz="2000" dirty="0"/>
              <a:t>：在性能和易用性方面往往无法达到最优</a:t>
            </a:r>
            <a:endParaRPr lang="en-US" altLang="zh-CN" sz="2000" dirty="0"/>
          </a:p>
          <a:p>
            <a:pPr marL="457200" lvl="1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2000" dirty="0"/>
              <a:t>现有的并行计算框架像</a:t>
            </a:r>
            <a:r>
              <a:rPr lang="en-US" altLang="zh-CN" sz="2000" dirty="0"/>
              <a:t>MapReduce</a:t>
            </a:r>
            <a:r>
              <a:rPr lang="zh-CN" altLang="en-US" sz="2000" dirty="0"/>
              <a:t>还无法满足复杂的关联性计算</a:t>
            </a:r>
            <a:endParaRPr lang="en-US" altLang="zh-CN" sz="2000" dirty="0"/>
          </a:p>
          <a:p>
            <a:pPr marL="457200" lvl="1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en-US" altLang="zh-CN" sz="2000" dirty="0"/>
              <a:t>MapReduce</a:t>
            </a:r>
            <a:r>
              <a:rPr lang="zh-CN" altLang="en-US" sz="2000" dirty="0"/>
              <a:t>作为单输入、两阶段、粗粒度数据并行的分布式计算框架，在表达多迭代、稀疏结构和细粒度数据时，力不从心</a:t>
            </a:r>
            <a:endParaRPr lang="en-US" altLang="zh-CN" sz="2000" dirty="0"/>
          </a:p>
          <a:p>
            <a:pPr marL="457200" lvl="1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2000" dirty="0"/>
              <a:t>比如，有公司利用</a:t>
            </a:r>
            <a:r>
              <a:rPr lang="en-US" altLang="zh-CN" sz="2000" dirty="0"/>
              <a:t>MapReduce</a:t>
            </a:r>
            <a:r>
              <a:rPr lang="zh-CN" altLang="en-US" sz="2000" dirty="0"/>
              <a:t>进行社交用户推荐，对于</a:t>
            </a:r>
            <a:r>
              <a:rPr lang="en-US" altLang="zh-CN" sz="2000" dirty="0"/>
              <a:t>5000</a:t>
            </a:r>
            <a:r>
              <a:rPr lang="zh-CN" altLang="en-US" sz="2000" dirty="0"/>
              <a:t>万注册用户，</a:t>
            </a:r>
            <a:r>
              <a:rPr lang="en-US" altLang="zh-CN" sz="2000" dirty="0"/>
              <a:t>50</a:t>
            </a:r>
            <a:r>
              <a:rPr lang="zh-CN" altLang="en-US" sz="2000" dirty="0"/>
              <a:t>亿关系对，利用</a:t>
            </a:r>
            <a:r>
              <a:rPr lang="en-US" altLang="zh-CN" sz="2000" dirty="0"/>
              <a:t>10</a:t>
            </a:r>
            <a:r>
              <a:rPr lang="zh-CN" altLang="en-US" sz="2000" dirty="0"/>
              <a:t>台机器的集群，需要超过</a:t>
            </a:r>
            <a:r>
              <a:rPr lang="en-US" altLang="zh-CN" sz="2000" dirty="0"/>
              <a:t>10</a:t>
            </a:r>
            <a:r>
              <a:rPr lang="zh-CN" altLang="en-US" sz="2000" dirty="0"/>
              <a:t>个小时的计算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）使用单机的图算法库</a:t>
            </a:r>
            <a:r>
              <a:rPr lang="zh-CN" altLang="en-US" sz="2000" dirty="0"/>
              <a:t>：比如</a:t>
            </a:r>
            <a:r>
              <a:rPr lang="en-US" altLang="zh-CN" sz="2000" dirty="0"/>
              <a:t>BGL</a:t>
            </a:r>
            <a:r>
              <a:rPr lang="zh-CN" altLang="en-US" sz="2000" dirty="0"/>
              <a:t>、</a:t>
            </a:r>
            <a:r>
              <a:rPr lang="en-US" altLang="zh-CN" sz="2000" dirty="0"/>
              <a:t>LEAD</a:t>
            </a:r>
            <a:r>
              <a:rPr lang="zh-CN" altLang="en-US" sz="2000" dirty="0"/>
              <a:t>、</a:t>
            </a:r>
            <a:r>
              <a:rPr lang="en-US" altLang="zh-CN" sz="2000" dirty="0"/>
              <a:t>NetworkX</a:t>
            </a:r>
            <a:r>
              <a:rPr lang="zh-CN" altLang="en-US" sz="2000" dirty="0"/>
              <a:t>、</a:t>
            </a:r>
            <a:r>
              <a:rPr lang="en-US" altLang="zh-CN" sz="2000" dirty="0"/>
              <a:t>JDSL</a:t>
            </a:r>
            <a:r>
              <a:rPr lang="zh-CN" altLang="en-US" sz="2000" dirty="0"/>
              <a:t>、</a:t>
            </a:r>
            <a:r>
              <a:rPr lang="en-US" altLang="zh-CN" sz="2000" dirty="0"/>
              <a:t>Standford GraphBase</a:t>
            </a:r>
            <a:r>
              <a:rPr lang="zh-CN" altLang="en-US" sz="2000" dirty="0"/>
              <a:t>和</a:t>
            </a:r>
            <a:r>
              <a:rPr lang="en-US" altLang="zh-CN" sz="2000" dirty="0"/>
              <a:t>FGL</a:t>
            </a:r>
            <a:r>
              <a:rPr lang="zh-CN" altLang="en-US" sz="2000" dirty="0"/>
              <a:t>等，但是，在可以解决的问题的规模方面具有很大的局限性</a:t>
            </a:r>
            <a:endParaRPr lang="zh-CN" altLang="en-US" sz="20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）使用已有的并行图计算系统</a:t>
            </a:r>
            <a:r>
              <a:rPr lang="zh-CN" altLang="en-US" sz="2000" dirty="0"/>
              <a:t>：比如，</a:t>
            </a:r>
            <a:r>
              <a:rPr lang="en-US" altLang="zh-CN" sz="2000" dirty="0"/>
              <a:t>Parallel BGL</a:t>
            </a:r>
            <a:r>
              <a:rPr lang="zh-CN" altLang="en-US" sz="2000" dirty="0"/>
              <a:t>和</a:t>
            </a:r>
            <a:r>
              <a:rPr lang="en-US" altLang="zh-CN" sz="2000" dirty="0"/>
              <a:t>CGM Graph</a:t>
            </a:r>
            <a:r>
              <a:rPr lang="zh-CN" altLang="en-US" sz="2000" dirty="0"/>
              <a:t>，实现了很多并行图算法，但是，对大规模分布式系统非常重要的一些方面（比如容错），无法提供较好的支持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219200"/>
            <a:ext cx="8610600" cy="4754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传统的图计算解决方案无法解决大型图的计算问题，因此，就需要设计能够用来解决这些问题的通用图计算软件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针对大型图的计算，目前通用的图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软件主要包括两种：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第一种主要是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基于遍历算法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的、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实时的图数据库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Neo4j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OrientDB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DEX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Infinite Graph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第二种则是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以图顶点为中心的、基于消息传递批处理的并行引擎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，如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GoldenOrb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Giraph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Pregel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Hama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，这些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图处理软件主要是基于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BSP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模型实现的并行图处理系统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291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13.1.3  </a:t>
            </a:r>
            <a:r>
              <a:rPr lang="zh-CN" altLang="en-US" dirty="0"/>
              <a:t>图计算通用软件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13.1.3	图计算通用软件</a:t>
            </a:r>
            <a:endParaRPr lang="zh-CN" altLang="en-US" dirty="0"/>
          </a:p>
        </p:txBody>
      </p:sp>
      <p:sp>
        <p:nvSpPr>
          <p:cNvPr id="13315" name="Rectangle 4"/>
          <p:cNvSpPr/>
          <p:nvPr/>
        </p:nvSpPr>
        <p:spPr>
          <a:xfrm>
            <a:off x="76200" y="1143000"/>
            <a:ext cx="8839200" cy="258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  <a:tabLst>
                <a:tab pos="533400" algn="l"/>
              </a:tabLst>
            </a:pPr>
            <a:r>
              <a:rPr lang="zh-CN" altLang="en-US" sz="1800" dirty="0"/>
              <a:t>一次</a:t>
            </a:r>
            <a:r>
              <a:rPr lang="en-US" altLang="zh-CN" sz="1800" dirty="0"/>
              <a:t>BSP(Bulk Synchronous Parallel Computing Model</a:t>
            </a:r>
            <a:r>
              <a:rPr lang="zh-CN" altLang="en-US" sz="1800" dirty="0"/>
              <a:t>，又称“大同步”模型</a:t>
            </a:r>
            <a:r>
              <a:rPr lang="en-US" altLang="zh-CN" sz="1800" dirty="0"/>
              <a:t>)</a:t>
            </a:r>
            <a:r>
              <a:rPr lang="zh-CN" altLang="en-US" sz="1800" dirty="0"/>
              <a:t>计算过程包括一系列全局超步（所谓的超步就是计算中的一次迭代），每个超步主要包括三个组件：</a:t>
            </a:r>
            <a:endParaRPr lang="zh-CN" altLang="en-US" sz="18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1800" b="1" dirty="0"/>
              <a:t>局部计算</a:t>
            </a:r>
            <a:r>
              <a:rPr lang="zh-CN" altLang="en-US" sz="1800" dirty="0"/>
              <a:t>：每个参与的</a:t>
            </a:r>
            <a:r>
              <a:rPr lang="zh-CN" altLang="en-US" sz="1800" b="1" u="sng" dirty="0"/>
              <a:t>处理器</a:t>
            </a:r>
            <a:r>
              <a:rPr lang="zh-CN" altLang="en-US" sz="1800" dirty="0"/>
              <a:t>都有自身的计算任务，它们只读取存储在本地内存中的值，不同处理器的计算任务都是异步并且独立的</a:t>
            </a:r>
            <a:endParaRPr lang="zh-CN" altLang="en-US" sz="1800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1800" b="1" dirty="0"/>
              <a:t>通讯</a:t>
            </a:r>
            <a:r>
              <a:rPr lang="zh-CN" altLang="en-US" sz="1800" dirty="0"/>
              <a:t>：处理器群相互交换数据，交换的形式是，由一方发起推送</a:t>
            </a:r>
            <a:r>
              <a:rPr lang="en-US" altLang="zh-CN" sz="1800" dirty="0"/>
              <a:t>(put)</a:t>
            </a:r>
            <a:r>
              <a:rPr lang="zh-CN" altLang="en-US" sz="1800" dirty="0"/>
              <a:t>和获取</a:t>
            </a:r>
            <a:r>
              <a:rPr lang="en-US" altLang="zh-CN" sz="1800" dirty="0"/>
              <a:t>(get)</a:t>
            </a:r>
            <a:r>
              <a:rPr lang="zh-CN" altLang="en-US" sz="1800" dirty="0"/>
              <a:t>操作</a:t>
            </a:r>
            <a:endParaRPr lang="zh-CN" altLang="en-US" sz="1800" b="1" dirty="0"/>
          </a:p>
          <a:p>
            <a:pPr marL="0" lvl="0" indent="0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zh-CN" altLang="en-US" sz="1800" b="1" dirty="0"/>
              <a:t>栅栏同步</a:t>
            </a:r>
            <a:r>
              <a:rPr lang="en-US" altLang="zh-CN" sz="1800" dirty="0"/>
              <a:t>(Barrier Synchronization)</a:t>
            </a:r>
            <a:r>
              <a:rPr lang="zh-CN" altLang="en-US" sz="1800" dirty="0"/>
              <a:t>：当一个处理器遇到“路障”（或栅栏），会等到其他所有处理器完成它们的计算步骤；每一次同步也是一个超步的完成和下一个超步的开始</a:t>
            </a:r>
            <a:endParaRPr lang="zh-CN" altLang="en-US" sz="1800" dirty="0"/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175" y="3505200"/>
            <a:ext cx="4314825" cy="2770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Rectangle 6"/>
          <p:cNvSpPr/>
          <p:nvPr/>
        </p:nvSpPr>
        <p:spPr>
          <a:xfrm>
            <a:off x="5416550" y="6248400"/>
            <a:ext cx="3194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9‑1 </a:t>
            </a:r>
            <a:r>
              <a:rPr lang="zh-CN" altLang="en-US" sz="1800" dirty="0"/>
              <a:t>一个超步的垂直结构图 </a:t>
            </a:r>
            <a:endParaRPr lang="zh-CN" altLang="en-US" sz="1800" dirty="0"/>
          </a:p>
        </p:txBody>
      </p:sp>
      <p:pic>
        <p:nvPicPr>
          <p:cNvPr id="13318" name="Picture 2" descr="http://img.blog.csdn.net/20141025085314265?watermark/2/text/aHR0cDovL2Jsb2cuY3Nkbi5uZXQvbWFsZWZhY3Rvcg==/font/5a6L5L2T/fontsize/400/fill/I0JBQkFCMA==/dissolve/70/gravity/SouthEast"/>
          <p:cNvPicPr>
            <a:picLocks noChangeAspect="1"/>
          </p:cNvPicPr>
          <p:nvPr/>
        </p:nvPicPr>
        <p:blipFill>
          <a:blip r:embed="rId2"/>
          <a:srcRect l="11679" r="5109" b="13589"/>
          <a:stretch>
            <a:fillRect/>
          </a:stretch>
        </p:blipFill>
        <p:spPr>
          <a:xfrm>
            <a:off x="1066800" y="3644900"/>
            <a:ext cx="2743200" cy="298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2"/>
          <p:cNvSpPr>
            <a:spLocks noGrp="1"/>
          </p:cNvSpPr>
          <p:nvPr>
            <p:ph type="title" idx="10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13.2	Pregel简介</a:t>
            </a:r>
            <a:endParaRPr lang="zh-CN" altLang="en-US" dirty="0"/>
          </a:p>
        </p:txBody>
      </p:sp>
      <p:sp>
        <p:nvSpPr>
          <p:cNvPr id="14339" name="Rectangle 5"/>
          <p:cNvSpPr/>
          <p:nvPr/>
        </p:nvSpPr>
        <p:spPr>
          <a:xfrm>
            <a:off x="457200" y="1600200"/>
            <a:ext cx="8458200" cy="31702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谷歌公司在</a:t>
            </a:r>
            <a:r>
              <a:rPr lang="en-US" altLang="zh-CN" sz="2000" dirty="0"/>
              <a:t>2003</a:t>
            </a:r>
            <a:r>
              <a:rPr lang="zh-CN" altLang="en-US" sz="2000" dirty="0"/>
              <a:t>年到</a:t>
            </a:r>
            <a:r>
              <a:rPr lang="en-US" altLang="zh-CN" sz="2000" dirty="0"/>
              <a:t>2004</a:t>
            </a:r>
            <a:r>
              <a:rPr lang="zh-CN" altLang="en-US" sz="2000" dirty="0"/>
              <a:t>年公布了</a:t>
            </a:r>
            <a:r>
              <a:rPr lang="en-US" altLang="zh-CN" sz="2000" dirty="0"/>
              <a:t>GFS</a:t>
            </a:r>
            <a:r>
              <a:rPr lang="zh-CN" altLang="en-US" sz="2000" dirty="0"/>
              <a:t>、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和</a:t>
            </a:r>
            <a:r>
              <a:rPr lang="en-US" altLang="zh-CN" sz="2000" dirty="0"/>
              <a:t>BigTable</a:t>
            </a:r>
            <a:r>
              <a:rPr lang="zh-CN" altLang="en-US" sz="2000" dirty="0"/>
              <a:t>，成为后来云计算和</a:t>
            </a:r>
            <a:r>
              <a:rPr lang="en-US" altLang="zh-CN" sz="2000" dirty="0"/>
              <a:t>Hadoop</a:t>
            </a:r>
            <a:r>
              <a:rPr lang="zh-CN" altLang="en-US" sz="2000" dirty="0"/>
              <a:t>项目的重要基石</a:t>
            </a:r>
            <a:endParaRPr lang="en-US" altLang="zh-CN" sz="20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谷歌在后</a:t>
            </a:r>
            <a:r>
              <a:rPr lang="en-US" altLang="zh-CN" sz="2000" dirty="0"/>
              <a:t>Hadoop</a:t>
            </a:r>
            <a:r>
              <a:rPr lang="zh-CN" altLang="en-US" sz="2000" dirty="0"/>
              <a:t>时代的新“三驾马车”</a:t>
            </a:r>
            <a:r>
              <a:rPr lang="en-US" altLang="zh-CN" sz="2000" dirty="0"/>
              <a:t>——Caffeine</a:t>
            </a:r>
            <a:r>
              <a:rPr lang="zh-CN" altLang="en-US" sz="2000" dirty="0"/>
              <a:t>、</a:t>
            </a:r>
            <a:r>
              <a:rPr lang="en-US" altLang="zh-CN" sz="2000" dirty="0"/>
              <a:t>Dremel</a:t>
            </a:r>
            <a:r>
              <a:rPr lang="zh-CN" altLang="en-US" sz="2000" dirty="0"/>
              <a:t>和</a:t>
            </a:r>
            <a:r>
              <a:rPr lang="en-US" altLang="zh-CN" sz="2000" dirty="0"/>
              <a:t>Pregel</a:t>
            </a:r>
            <a:r>
              <a:rPr lang="zh-CN" altLang="en-US" sz="2000" dirty="0"/>
              <a:t>，再一次影响着圈子与大数据技术的发展潮流</a:t>
            </a:r>
            <a:endParaRPr lang="en-US" altLang="zh-CN" sz="20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Pregel</a:t>
            </a:r>
            <a:r>
              <a:rPr lang="zh-CN" altLang="en-US" sz="2000" dirty="0"/>
              <a:t>是一种基于</a:t>
            </a:r>
            <a:r>
              <a:rPr lang="en-US" altLang="zh-CN" sz="2000" dirty="0"/>
              <a:t>BSP</a:t>
            </a:r>
            <a:r>
              <a:rPr lang="zh-CN" altLang="en-US" sz="2000" dirty="0"/>
              <a:t>模型实现的并行图处理系统</a:t>
            </a:r>
            <a:endParaRPr lang="zh-CN" altLang="en-US" sz="20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为了解决大型图的分布式计算问题，</a:t>
            </a:r>
            <a:r>
              <a:rPr lang="en-US" altLang="zh-CN" sz="2000" dirty="0"/>
              <a:t>Pregel</a:t>
            </a:r>
            <a:r>
              <a:rPr lang="zh-CN" altLang="en-US" sz="2000" dirty="0"/>
              <a:t>搭建了一套可扩展的、有容错机制的平台，该平台提供了一套非常灵活的</a:t>
            </a:r>
            <a:r>
              <a:rPr lang="en-US" altLang="zh-CN" sz="2000" dirty="0"/>
              <a:t>API</a:t>
            </a:r>
            <a:r>
              <a:rPr lang="zh-CN" altLang="en-US" sz="2000" dirty="0"/>
              <a:t>，可以描述各种各样的图计算</a:t>
            </a:r>
            <a:endParaRPr lang="zh-CN" altLang="en-US" sz="2000" dirty="0"/>
          </a:p>
          <a:p>
            <a:pPr marL="0" lvl="0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Pregel</a:t>
            </a:r>
            <a:r>
              <a:rPr lang="zh-CN" altLang="en-US" sz="2000" dirty="0"/>
              <a:t>作为分布式图计算的计算框架，主要用于图遍历、最短路径、</a:t>
            </a:r>
            <a:r>
              <a:rPr lang="en-US" altLang="zh-CN" sz="2000" dirty="0"/>
              <a:t>PageRank</a:t>
            </a:r>
            <a:r>
              <a:rPr lang="zh-CN" altLang="en-US" sz="2000" dirty="0"/>
              <a:t>计算等等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16362</Words>
  <Application>WPS 演示</Application>
  <PresentationFormat>全屏显示(4:3)</PresentationFormat>
  <Paragraphs>801</Paragraphs>
  <Slides>58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宋体</vt:lpstr>
      <vt:lpstr>Wingdings</vt:lpstr>
      <vt:lpstr>黑体</vt:lpstr>
      <vt:lpstr>微软雅黑</vt:lpstr>
      <vt:lpstr>+mn-ea</vt:lpstr>
      <vt:lpstr>Segoe Print</vt:lpstr>
      <vt:lpstr>Times New Roman</vt:lpstr>
      <vt:lpstr>Calibri</vt:lpstr>
      <vt:lpstr>Arial Unicode MS</vt:lpstr>
      <vt:lpstr>1_默认设计模板</vt:lpstr>
      <vt:lpstr>MSPhotoEd.3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砸锅卖铁</cp:lastModifiedBy>
  <cp:revision>2076</cp:revision>
  <dcterms:created xsi:type="dcterms:W3CDTF">2021-09-17T02:44:45Z</dcterms:created>
  <dcterms:modified xsi:type="dcterms:W3CDTF">2022-04-06T01:26:15Z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2052-11.1.0.11365</vt:lpwstr>
  </property>
  <property fmtid="{D5CDD505-2E9C-101B-9397-08002B2CF9AE}" pid="4" name="ICV">
    <vt:lpwstr>AC0B9D6BE5BF48468FF6D34A8AD0B899</vt:lpwstr>
  </property>
</Properties>
</file>