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7" r:id="rId3"/>
    <p:sldId id="347" r:id="rId5"/>
    <p:sldId id="409" r:id="rId6"/>
    <p:sldId id="410" r:id="rId7"/>
    <p:sldId id="411" r:id="rId8"/>
    <p:sldId id="393" r:id="rId9"/>
    <p:sldId id="360" r:id="rId10"/>
    <p:sldId id="361" r:id="rId11"/>
    <p:sldId id="362" r:id="rId12"/>
    <p:sldId id="363" r:id="rId13"/>
    <p:sldId id="364" r:id="rId14"/>
    <p:sldId id="387" r:id="rId15"/>
    <p:sldId id="388" r:id="rId16"/>
    <p:sldId id="368" r:id="rId17"/>
    <p:sldId id="372" r:id="rId18"/>
    <p:sldId id="371" r:id="rId19"/>
    <p:sldId id="373" r:id="rId20"/>
    <p:sldId id="376" r:id="rId21"/>
    <p:sldId id="377" r:id="rId22"/>
    <p:sldId id="378" r:id="rId23"/>
    <p:sldId id="380" r:id="rId24"/>
    <p:sldId id="379" r:id="rId25"/>
    <p:sldId id="381" r:id="rId26"/>
    <p:sldId id="408" r:id="rId27"/>
    <p:sldId id="382" r:id="rId28"/>
    <p:sldId id="383" r:id="rId29"/>
    <p:sldId id="405" r:id="rId30"/>
    <p:sldId id="406" r:id="rId31"/>
    <p:sldId id="392" r:id="rId32"/>
    <p:sldId id="428" r:id="rId3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4"/>
    <p:restoredTop sz="93065"/>
  </p:normalViewPr>
  <p:slideViewPr>
    <p:cSldViewPr showGuides="1">
      <p:cViewPr varScale="1">
        <p:scale>
          <a:sx n="58" d="100"/>
          <a:sy n="58" d="100"/>
        </p:scale>
        <p:origin x="1616" y="44"/>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405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B3FBE8E-4382-45F9-A03B-CF0A71262C0E}" type="doc">
      <dgm:prSet loTypeId="urn:microsoft.com/office/officeart/2005/8/layout/hList3" loCatId="list" qsTypeId="urn:microsoft.com/office/officeart/2005/8/quickstyle/simple1#1" qsCatId="simple" csTypeId="urn:microsoft.com/office/officeart/2005/8/colors/accent1_1#1" csCatId="accent1" phldr="1"/>
      <dgm:spPr/>
      <dgm:t>
        <a:bodyPr/>
        <a:lstStyle/>
        <a:p>
          <a:endParaRPr lang="zh-CN" altLang="en-US"/>
        </a:p>
      </dgm:t>
    </dgm:pt>
    <dgm:pt modelId="{C9662139-3A7C-4402-9EBA-A4F2999CC9E2}">
      <dgm:prSet phldrT="[文本]" custT="1"/>
      <dgm:spPr/>
      <dgm:t>
        <a:bodyPr/>
        <a:lstStyle/>
        <a:p>
          <a:r>
            <a:rPr lang="zh-CN" altLang="en-US" sz="2000" dirty="0">
              <a:latin typeface="微软雅黑" panose="020B0503020204020204" pitchFamily="34" charset="-122"/>
              <a:ea typeface="微软雅黑" panose="020B0503020204020204" pitchFamily="34" charset="-122"/>
            </a:rPr>
            <a:t>阿里物流体系</a:t>
          </a:r>
        </a:p>
      </dgm:t>
    </dgm:pt>
    <dgm:pt modelId="{56DA7ACE-0467-46A4-A21C-33C8C0BB0A2C}" cxnId="{EFA1D264-CF9C-4A06-A1AA-D194DBDFFA0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81C55F2E-C410-43E4-A83D-E82060E0B915}" cxnId="{EFA1D264-CF9C-4A06-A1AA-D194DBDFFA0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FDD105E-601F-403F-A8A5-54B7043C9682}">
      <dgm:prSet phldrT="[文本]" custT="1"/>
      <dgm:spPr/>
      <dgm:t>
        <a:bodyPr/>
        <a:lstStyle/>
        <a:p>
          <a:r>
            <a:rPr lang="zh-CN" altLang="en-US" sz="1400" dirty="0">
              <a:latin typeface="微软雅黑" panose="020B0503020204020204" pitchFamily="34" charset="-122"/>
              <a:ea typeface="微软雅黑" panose="020B0503020204020204" pitchFamily="34" charset="-122"/>
            </a:rPr>
            <a:t>天网 </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天猫牵头负责与各大物流快递公司对接的数据平台</a:t>
          </a:r>
        </a:p>
      </dgm:t>
    </dgm:pt>
    <dgm:pt modelId="{EC7FECFF-454F-4B01-AA41-EA6E1417F546}" cxnId="{9C480292-4725-4C61-B44A-347AFE167D5A}"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5AD74B8-6D47-48D0-BFE2-6B5464FE6E5E}" cxnId="{9C480292-4725-4C61-B44A-347AFE167D5A}"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0923147B-2299-4BCC-BA7D-4A655997E5BD}">
      <dgm:prSet phldrT="[文本]" custT="1"/>
      <dgm:spPr/>
      <dgm:t>
        <a:bodyPr/>
        <a:lstStyle/>
        <a:p>
          <a:r>
            <a:rPr lang="zh-CN" altLang="en-US" sz="1400" dirty="0">
              <a:latin typeface="微软雅黑" panose="020B0503020204020204" pitchFamily="34" charset="-122"/>
              <a:ea typeface="微软雅黑" panose="020B0503020204020204" pitchFamily="34" charset="-122"/>
            </a:rPr>
            <a:t>地网 </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即“菜鸟”，又称“中国智能物流骨干网（</a:t>
          </a:r>
          <a:r>
            <a:rPr lang="en-US" sz="1400" dirty="0">
              <a:latin typeface="微软雅黑" panose="020B0503020204020204" pitchFamily="34" charset="-122"/>
              <a:ea typeface="微软雅黑" panose="020B0503020204020204" pitchFamily="34" charset="-122"/>
            </a:rPr>
            <a:t>CSN</a:t>
          </a:r>
          <a:r>
            <a:rPr lang="zh-CN" altLang="en-US" sz="1400" dirty="0">
              <a:latin typeface="微软雅黑" panose="020B0503020204020204" pitchFamily="34" charset="-122"/>
              <a:ea typeface="微软雅黑" panose="020B0503020204020204" pitchFamily="34" charset="-122"/>
            </a:rPr>
            <a:t>）”</a:t>
          </a:r>
        </a:p>
      </dgm:t>
    </dgm:pt>
    <dgm:pt modelId="{0B1CC0D2-3C56-41F2-8AB2-9CDA9AA83988}" cxnId="{9631C7C0-F259-4F3B-BA70-665C5C279DEB}"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939EC51-616A-473E-80EB-73F890EFBDB1}" cxnId="{9631C7C0-F259-4F3B-BA70-665C5C279DEB}"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35EEDD9-38F4-448D-87BE-3637B31CCDC5}">
      <dgm:prSet phldrT="[文本]"/>
      <dgm:spPr/>
      <dgm:t>
        <a:bodyPr/>
        <a:lstStyle/>
        <a:p>
          <a:endParaRPr lang="zh-CN" altLang="en-US" dirty="0">
            <a:latin typeface="微软雅黑" panose="020B0503020204020204" pitchFamily="34" charset="-122"/>
            <a:ea typeface="微软雅黑" panose="020B0503020204020204" pitchFamily="34" charset="-122"/>
          </a:endParaRPr>
        </a:p>
      </dgm:t>
    </dgm:pt>
    <dgm:pt modelId="{CD7F2F68-7635-45AC-9668-BBC0FACF3ED1}" cxnId="{9015465E-C43A-40C3-A80B-D6020F1CE7A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37E01B80-C5C3-4277-A801-906D1F944928}" cxnId="{9015465E-C43A-40C3-A80B-D6020F1CE7A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21431B97-A357-49EB-9426-4D452B9D1F54}" type="pres">
      <dgm:prSet presAssocID="{DB3FBE8E-4382-45F9-A03B-CF0A71262C0E}" presName="composite" presStyleCnt="0">
        <dgm:presLayoutVars>
          <dgm:chMax val="1"/>
          <dgm:dir/>
          <dgm:resizeHandles val="exact"/>
        </dgm:presLayoutVars>
      </dgm:prSet>
      <dgm:spPr/>
    </dgm:pt>
    <dgm:pt modelId="{0F7416CF-43B3-4240-BE38-FF03B9B75F16}" type="pres">
      <dgm:prSet presAssocID="{C9662139-3A7C-4402-9EBA-A4F2999CC9E2}" presName="roof" presStyleLbl="dkBgShp" presStyleIdx="0" presStyleCnt="2" custLinFactNeighborY="-7126"/>
      <dgm:spPr/>
    </dgm:pt>
    <dgm:pt modelId="{095CECD2-906A-4AE5-BF6B-4E2AD99F7BFC}" type="pres">
      <dgm:prSet presAssocID="{C9662139-3A7C-4402-9EBA-A4F2999CC9E2}" presName="pillars" presStyleCnt="0"/>
      <dgm:spPr/>
    </dgm:pt>
    <dgm:pt modelId="{94326D28-20BA-41ED-ADD9-03733DB9B89F}" type="pres">
      <dgm:prSet presAssocID="{C9662139-3A7C-4402-9EBA-A4F2999CC9E2}" presName="pillar1" presStyleLbl="node1" presStyleIdx="0" presStyleCnt="2" custLinFactNeighborX="-782" custLinFactNeighborY="1054">
        <dgm:presLayoutVars>
          <dgm:bulletEnabled val="1"/>
        </dgm:presLayoutVars>
      </dgm:prSet>
      <dgm:spPr/>
    </dgm:pt>
    <dgm:pt modelId="{3143720B-6212-4273-8631-2EFBC683D9A3}" type="pres">
      <dgm:prSet presAssocID="{0923147B-2299-4BCC-BA7D-4A655997E5BD}" presName="pillarX" presStyleLbl="node1" presStyleIdx="1" presStyleCnt="2" custLinFactNeighborY="261">
        <dgm:presLayoutVars>
          <dgm:bulletEnabled val="1"/>
        </dgm:presLayoutVars>
      </dgm:prSet>
      <dgm:spPr/>
    </dgm:pt>
    <dgm:pt modelId="{1E41FEC3-CC86-46DA-AA2A-00E5470D170C}" type="pres">
      <dgm:prSet presAssocID="{C9662139-3A7C-4402-9EBA-A4F2999CC9E2}" presName="base" presStyleLbl="dkBgShp" presStyleIdx="1" presStyleCnt="2"/>
      <dgm:spPr/>
    </dgm:pt>
  </dgm:ptLst>
  <dgm:cxnLst>
    <dgm:cxn modelId="{F9C9B924-FB07-4D71-82A1-DEE67F15F199}" type="presOf" srcId="{8FDD105E-601F-403F-A8A5-54B7043C9682}" destId="{94326D28-20BA-41ED-ADD9-03733DB9B89F}" srcOrd="0" destOrd="0" presId="urn:microsoft.com/office/officeart/2005/8/layout/hList3"/>
    <dgm:cxn modelId="{9015465E-C43A-40C3-A80B-D6020F1CE7AC}" srcId="{DB3FBE8E-4382-45F9-A03B-CF0A71262C0E}" destId="{935EEDD9-38F4-448D-87BE-3637B31CCDC5}" srcOrd="1" destOrd="0" parTransId="{CD7F2F68-7635-45AC-9668-BBC0FACF3ED1}" sibTransId="{37E01B80-C5C3-4277-A801-906D1F944928}"/>
    <dgm:cxn modelId="{EFA1D264-CF9C-4A06-A1AA-D194DBDFFA07}" srcId="{DB3FBE8E-4382-45F9-A03B-CF0A71262C0E}" destId="{C9662139-3A7C-4402-9EBA-A4F2999CC9E2}" srcOrd="0" destOrd="0" parTransId="{56DA7ACE-0467-46A4-A21C-33C8C0BB0A2C}" sibTransId="{81C55F2E-C410-43E4-A83D-E82060E0B915}"/>
    <dgm:cxn modelId="{9C480292-4725-4C61-B44A-347AFE167D5A}" srcId="{C9662139-3A7C-4402-9EBA-A4F2999CC9E2}" destId="{8FDD105E-601F-403F-A8A5-54B7043C9682}" srcOrd="0" destOrd="0" parTransId="{EC7FECFF-454F-4B01-AA41-EA6E1417F546}" sibTransId="{95AD74B8-6D47-48D0-BFE2-6B5464FE6E5E}"/>
    <dgm:cxn modelId="{F8BD5FC0-D7BB-42D8-B240-190BF6FA0F74}" type="presOf" srcId="{C9662139-3A7C-4402-9EBA-A4F2999CC9E2}" destId="{0F7416CF-43B3-4240-BE38-FF03B9B75F16}" srcOrd="0" destOrd="0" presId="urn:microsoft.com/office/officeart/2005/8/layout/hList3"/>
    <dgm:cxn modelId="{9631C7C0-F259-4F3B-BA70-665C5C279DEB}" srcId="{C9662139-3A7C-4402-9EBA-A4F2999CC9E2}" destId="{0923147B-2299-4BCC-BA7D-4A655997E5BD}" srcOrd="1" destOrd="0" parTransId="{0B1CC0D2-3C56-41F2-8AB2-9CDA9AA83988}" sibTransId="{6939EC51-616A-473E-80EB-73F890EFBDB1}"/>
    <dgm:cxn modelId="{3AF957EA-D490-4258-9F67-A1C655666B95}" type="presOf" srcId="{0923147B-2299-4BCC-BA7D-4A655997E5BD}" destId="{3143720B-6212-4273-8631-2EFBC683D9A3}" srcOrd="0" destOrd="0" presId="urn:microsoft.com/office/officeart/2005/8/layout/hList3"/>
    <dgm:cxn modelId="{DF044EFD-06E8-411E-B669-A8F8F58B711B}" type="presOf" srcId="{DB3FBE8E-4382-45F9-A03B-CF0A71262C0E}" destId="{21431B97-A357-49EB-9426-4D452B9D1F54}" srcOrd="0" destOrd="0" presId="urn:microsoft.com/office/officeart/2005/8/layout/hList3"/>
    <dgm:cxn modelId="{A3F8C5AA-E768-43EC-B353-50B4919E374B}" type="presParOf" srcId="{21431B97-A357-49EB-9426-4D452B9D1F54}" destId="{0F7416CF-43B3-4240-BE38-FF03B9B75F16}" srcOrd="0" destOrd="0" presId="urn:microsoft.com/office/officeart/2005/8/layout/hList3"/>
    <dgm:cxn modelId="{33A1C510-4CC2-45BA-9DA6-704473DFEC31}" type="presParOf" srcId="{21431B97-A357-49EB-9426-4D452B9D1F54}" destId="{095CECD2-906A-4AE5-BF6B-4E2AD99F7BFC}" srcOrd="1" destOrd="0" presId="urn:microsoft.com/office/officeart/2005/8/layout/hList3"/>
    <dgm:cxn modelId="{BE0F6219-37F5-4C8E-A42B-245EC69C1FD3}" type="presParOf" srcId="{095CECD2-906A-4AE5-BF6B-4E2AD99F7BFC}" destId="{94326D28-20BA-41ED-ADD9-03733DB9B89F}" srcOrd="0" destOrd="0" presId="urn:microsoft.com/office/officeart/2005/8/layout/hList3"/>
    <dgm:cxn modelId="{9360BED0-4C12-4524-A57B-93A1C26D4486}" type="presParOf" srcId="{095CECD2-906A-4AE5-BF6B-4E2AD99F7BFC}" destId="{3143720B-6212-4273-8631-2EFBC683D9A3}" srcOrd="1" destOrd="0" presId="urn:microsoft.com/office/officeart/2005/8/layout/hList3"/>
    <dgm:cxn modelId="{3BABDFBB-F758-46ED-A2E9-4425FEF4EB00}" type="presParOf" srcId="{21431B97-A357-49EB-9426-4D452B9D1F54}" destId="{1E41FEC3-CC86-46DA-AA2A-00E5470D170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416CF-43B3-4240-BE38-FF03B9B75F16}">
      <dsp:nvSpPr>
        <dsp:cNvPr id="0" name=""/>
        <dsp:cNvSpPr/>
      </dsp:nvSpPr>
      <dsp:spPr>
        <a:xfrm>
          <a:off x="0" y="0"/>
          <a:ext cx="4447456" cy="6400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itchFamily="34" charset="-122"/>
              <a:ea typeface="微软雅黑" pitchFamily="34" charset="-122"/>
            </a:rPr>
            <a:t>阿里物流体系</a:t>
          </a:r>
        </a:p>
      </dsp:txBody>
      <dsp:txXfrm>
        <a:off x="0" y="0"/>
        <a:ext cx="4447456" cy="640080"/>
      </dsp:txXfrm>
    </dsp:sp>
    <dsp:sp modelId="{94326D28-20BA-41ED-ADD9-03733DB9B89F}">
      <dsp:nvSpPr>
        <dsp:cNvPr id="0" name=""/>
        <dsp:cNvSpPr/>
      </dsp:nvSpPr>
      <dsp:spPr>
        <a:xfrm>
          <a:off x="0" y="654247"/>
          <a:ext cx="2223728" cy="134416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天网 </a:t>
          </a:r>
          <a:endParaRPr lang="en-US" altLang="zh-CN" sz="1400" kern="1200" dirty="0">
            <a:latin typeface="微软雅黑" pitchFamily="34" charset="-122"/>
            <a:ea typeface="微软雅黑" pitchFamily="34" charset="-122"/>
          </a:endParaRPr>
        </a:p>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天猫牵头负责与各大物流快递公司对接的数据平台</a:t>
          </a:r>
        </a:p>
      </dsp:txBody>
      <dsp:txXfrm>
        <a:off x="0" y="654247"/>
        <a:ext cx="2223728" cy="1344168"/>
      </dsp:txXfrm>
    </dsp:sp>
    <dsp:sp modelId="{3143720B-6212-4273-8631-2EFBC683D9A3}">
      <dsp:nvSpPr>
        <dsp:cNvPr id="0" name=""/>
        <dsp:cNvSpPr/>
      </dsp:nvSpPr>
      <dsp:spPr>
        <a:xfrm>
          <a:off x="2223728" y="643588"/>
          <a:ext cx="2223728" cy="134416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地网 </a:t>
          </a:r>
          <a:endParaRPr lang="en-US" altLang="zh-CN" sz="1400" kern="1200" dirty="0">
            <a:latin typeface="微软雅黑" pitchFamily="34" charset="-122"/>
            <a:ea typeface="微软雅黑" pitchFamily="34" charset="-122"/>
          </a:endParaRPr>
        </a:p>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即“菜鸟”，又称“中国智能物流骨干网（</a:t>
          </a:r>
          <a:r>
            <a:rPr lang="en-US" sz="1400" kern="1200" dirty="0">
              <a:latin typeface="微软雅黑" pitchFamily="34" charset="-122"/>
              <a:ea typeface="微软雅黑" pitchFamily="34" charset="-122"/>
            </a:rPr>
            <a:t>CSN</a:t>
          </a:r>
          <a:r>
            <a:rPr lang="zh-CN" altLang="en-US" sz="1400" kern="1200" dirty="0">
              <a:latin typeface="微软雅黑" pitchFamily="34" charset="-122"/>
              <a:ea typeface="微软雅黑" pitchFamily="34" charset="-122"/>
            </a:rPr>
            <a:t>）”</a:t>
          </a:r>
        </a:p>
      </dsp:txBody>
      <dsp:txXfrm>
        <a:off x="2223728" y="643588"/>
        <a:ext cx="2223728" cy="1344168"/>
      </dsp:txXfrm>
    </dsp:sp>
    <dsp:sp modelId="{1E41FEC3-CC86-46DA-AA2A-00E5470D170C}">
      <dsp:nvSpPr>
        <dsp:cNvPr id="0" name=""/>
        <dsp:cNvSpPr/>
      </dsp:nvSpPr>
      <dsp:spPr>
        <a:xfrm>
          <a:off x="0" y="1984248"/>
          <a:ext cx="4447456" cy="14935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 altLang="zh-CN" sz="1200" dirty="0"/>
            </a:fld>
            <a:endParaRPr lang=""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p:nvPr>
        </p:nvSpPr>
        <p:spPr>
          <a:ln/>
        </p:spPr>
        <p:txBody>
          <a:bodyPr wrap="square" lIns="91440" tIns="45720" rIns="91440" bIns="45720" anchor="ctr" anchorCtr="0"/>
          <a:p>
            <a:pPr lvl="0"/>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r>
              <a:rPr lang="" altLang="en-US" sz="1200" dirty="0"/>
              <a:t>*</a:t>
            </a:r>
            <a:endParaRPr lang=""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标题 1"/>
          <p:cNvSpPr txBox="1">
            <a:spLocks noChangeArrowheads="1"/>
          </p:cNvSpPr>
          <p:nvPr/>
        </p:nvSpPr>
        <p:spPr bwMode="auto">
          <a:xfrm>
            <a:off x="1143000" y="76200"/>
            <a:ext cx="8001000" cy="914400"/>
          </a:xfrm>
          <a:prstGeom prst="rect">
            <a:avLst/>
          </a:prstGeom>
          <a:no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rPr>
              <a:t>单击此处编辑母版标题样式</a:t>
            </a:r>
            <a:endParaRPr kumimoji="0" lang="zh-CN" altLang="en-US" sz="3200" b="0" i="0" u="none" strike="noStrike" kern="1200" cap="none" spc="0" normalizeH="0" baseline="0" noProof="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752600" y="76200"/>
            <a:ext cx="7391400" cy="914400"/>
          </a:xfrm>
          <a:prstGeom prst="rect">
            <a:avLst/>
          </a:prstGeom>
          <a:noFill/>
          <a:ln w="9525">
            <a:noFill/>
            <a:miter lim="800000"/>
          </a:ln>
        </p:spPr>
        <p:txBody>
          <a:bodyPr/>
          <a:lstStyle/>
          <a:p>
            <a:pPr lvl="0"/>
            <a:r>
              <a:rPr lang="zh-CN" noProof="1"/>
              <a:t>单击此处编辑母版标题样式</a:t>
            </a:r>
            <a:endParaRPr lang="zh-CN"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3_空白">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标题 1"/>
          <p:cNvSpPr>
            <a:spLocks noGrp="1"/>
          </p:cNvSpPr>
          <p:nvPr>
            <p:ph type="title" idx="10"/>
          </p:nvPr>
        </p:nvSpPr>
        <p:spPr>
          <a:xfrm>
            <a:off x="1143000" y="76200"/>
            <a:ext cx="8001000" cy="914400"/>
          </a:xfr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9"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浙江工业大学计算机学院                胡海根               </a:t>
            </a:r>
            <a:r>
              <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hghu@zjut.edu.cn</a:t>
            </a: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pic>
        <p:nvPicPr>
          <p:cNvPr id="1030" name="Picture 2"/>
          <p:cNvPicPr>
            <a:picLocks noChangeAspect="1"/>
          </p:cNvPicPr>
          <p:nvPr userDrawn="1"/>
        </p:nvPicPr>
        <p:blipFill>
          <a:blip r:embed="rId8"/>
          <a:stretch>
            <a:fillRect/>
          </a:stretch>
        </p:blipFill>
        <p:spPr>
          <a:xfrm>
            <a:off x="152400" y="106363"/>
            <a:ext cx="842963" cy="8429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0.jpeg"/><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19.jpeg"/><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8"/>
          <p:cNvCxnSpPr/>
          <p:nvPr/>
        </p:nvCxnSpPr>
        <p:spPr>
          <a:xfrm>
            <a:off x="2538413" y="2860675"/>
            <a:ext cx="4119562" cy="0"/>
          </a:xfrm>
          <a:prstGeom prst="line">
            <a:avLst/>
          </a:prstGeom>
          <a:ln w="6350" cap="flat" cmpd="sng">
            <a:solidFill>
              <a:srgbClr val="000000"/>
            </a:solidFill>
            <a:prstDash val="dash"/>
            <a:miter/>
            <a:headEnd type="diamond" w="med" len="med"/>
            <a:tailEnd type="oval" w="med" len="med"/>
          </a:ln>
        </p:spPr>
      </p:cxnSp>
      <p:pic>
        <p:nvPicPr>
          <p:cNvPr id="22" name="图片占位符 17"/>
          <p:cNvPicPr>
            <a:picLocks noChangeAspect="1"/>
          </p:cNvPicPr>
          <p:nvPr/>
        </p:nvPicPr>
        <p:blipFill>
          <a:blip r:embed="rId1"/>
          <a:srcRect/>
          <a:stretch>
            <a:fillRect/>
          </a:stretch>
        </p:blipFill>
        <p:spPr>
          <a:xfrm>
            <a:off x="6881335" y="1269159"/>
            <a:ext cx="2262666" cy="5143500"/>
          </a:xfrm>
          <a:custGeom>
            <a:avLst/>
            <a:gdLst>
              <a:gd name="connsiteX0" fmla="*/ 3429000 w 5419250"/>
              <a:gd name="connsiteY0" fmla="*/ 0 h 6858000"/>
              <a:gd name="connsiteX1" fmla="*/ 5419250 w 5419250"/>
              <a:gd name="connsiteY1" fmla="*/ 0 h 6858000"/>
              <a:gd name="connsiteX2" fmla="*/ 5419250 w 5419250"/>
              <a:gd name="connsiteY2" fmla="*/ 6858000 h 6858000"/>
              <a:gd name="connsiteX3" fmla="*/ 3429000 w 5419250"/>
              <a:gd name="connsiteY3" fmla="*/ 6858000 h 6858000"/>
              <a:gd name="connsiteX4" fmla="*/ 0 w 5419250"/>
              <a:gd name="connsiteY4" fmla="*/ 3429000 h 6858000"/>
              <a:gd name="connsiteX5" fmla="*/ 3429000 w 541925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9250" h="6858000">
                <a:moveTo>
                  <a:pt x="3429000" y="0"/>
                </a:moveTo>
                <a:lnTo>
                  <a:pt x="5419250" y="0"/>
                </a:lnTo>
                <a:lnTo>
                  <a:pt x="5419250" y="6858000"/>
                </a:lnTo>
                <a:lnTo>
                  <a:pt x="3429000" y="6858000"/>
                </a:lnTo>
                <a:cubicBezTo>
                  <a:pt x="1535216" y="6858000"/>
                  <a:pt x="0" y="5322784"/>
                  <a:pt x="0" y="3429000"/>
                </a:cubicBezTo>
                <a:cubicBezTo>
                  <a:pt x="0" y="1535216"/>
                  <a:pt x="1535216" y="0"/>
                  <a:pt x="3429000" y="0"/>
                </a:cubicBezTo>
                <a:close/>
              </a:path>
            </a:pathLst>
          </a:custGeom>
        </p:spPr>
      </p:pic>
      <p:sp>
        <p:nvSpPr>
          <p:cNvPr id="29" name="任意多边形: 形状 28"/>
          <p:cNvSpPr/>
          <p:nvPr/>
        </p:nvSpPr>
        <p:spPr>
          <a:xfrm>
            <a:off x="6472238" y="1268413"/>
            <a:ext cx="1006475" cy="5011738"/>
          </a:xfrm>
          <a:custGeom>
            <a:avLst/>
            <a:gdLst>
              <a:gd name="connsiteX0" fmla="*/ 1816103 w 1828803"/>
              <a:gd name="connsiteY0" fmla="*/ 0 h 6337300"/>
              <a:gd name="connsiteX1" fmla="*/ 3 w 1828803"/>
              <a:gd name="connsiteY1" fmla="*/ 3162300 h 6337300"/>
              <a:gd name="connsiteX2" fmla="*/ 1828803 w 1828803"/>
              <a:gd name="connsiteY2" fmla="*/ 6337300 h 6337300"/>
              <a:gd name="connsiteX0-1" fmla="*/ 1816108 w 1828808"/>
              <a:gd name="connsiteY0-2" fmla="*/ 0 h 6337300"/>
              <a:gd name="connsiteX1-3" fmla="*/ 8 w 1828808"/>
              <a:gd name="connsiteY1-4" fmla="*/ 3162300 h 6337300"/>
              <a:gd name="connsiteX2-5" fmla="*/ 1828808 w 1828808"/>
              <a:gd name="connsiteY2-6" fmla="*/ 6337300 h 6337300"/>
              <a:gd name="connsiteX0-7" fmla="*/ 1816108 w 1828808"/>
              <a:gd name="connsiteY0-8" fmla="*/ 0 h 6337300"/>
              <a:gd name="connsiteX1-9" fmla="*/ 8 w 1828808"/>
              <a:gd name="connsiteY1-10" fmla="*/ 3162300 h 6337300"/>
              <a:gd name="connsiteX2-11" fmla="*/ 1828808 w 1828808"/>
              <a:gd name="connsiteY2-12" fmla="*/ 6337300 h 6337300"/>
              <a:gd name="connsiteX0-13" fmla="*/ 1816107 w 1828807"/>
              <a:gd name="connsiteY0-14" fmla="*/ 0 h 6337300"/>
              <a:gd name="connsiteX1-15" fmla="*/ 7 w 1828807"/>
              <a:gd name="connsiteY1-16" fmla="*/ 3162300 h 6337300"/>
              <a:gd name="connsiteX2-17" fmla="*/ 1828807 w 1828807"/>
              <a:gd name="connsiteY2-18" fmla="*/ 6337300 h 6337300"/>
              <a:gd name="connsiteX0-19" fmla="*/ 1816107 w 1828807"/>
              <a:gd name="connsiteY0-20" fmla="*/ 0 h 6337300"/>
              <a:gd name="connsiteX1-21" fmla="*/ 7 w 1828807"/>
              <a:gd name="connsiteY1-22" fmla="*/ 3162300 h 6337300"/>
              <a:gd name="connsiteX2-23" fmla="*/ 1828807 w 1828807"/>
              <a:gd name="connsiteY2-24" fmla="*/ 6337300 h 6337300"/>
              <a:gd name="connsiteX0-25" fmla="*/ 1816107 w 1828807"/>
              <a:gd name="connsiteY0-26" fmla="*/ 0 h 6337300"/>
              <a:gd name="connsiteX1-27" fmla="*/ 7 w 1828807"/>
              <a:gd name="connsiteY1-28" fmla="*/ 3162300 h 6337300"/>
              <a:gd name="connsiteX2-29" fmla="*/ 1828807 w 1828807"/>
              <a:gd name="connsiteY2-30" fmla="*/ 6337300 h 6337300"/>
            </a:gdLst>
            <a:ahLst/>
            <a:cxnLst>
              <a:cxn ang="0">
                <a:pos x="connsiteX0-1" y="connsiteY0-2"/>
              </a:cxn>
              <a:cxn ang="0">
                <a:pos x="connsiteX1-3" y="connsiteY1-4"/>
              </a:cxn>
              <a:cxn ang="0">
                <a:pos x="connsiteX2-5" y="connsiteY2-6"/>
              </a:cxn>
            </a:cxnLst>
            <a:rect l="l" t="t" r="r" b="b"/>
            <a:pathLst>
              <a:path w="1828807" h="6337300">
                <a:moveTo>
                  <a:pt x="1816107" y="0"/>
                </a:moveTo>
                <a:cubicBezTo>
                  <a:pt x="472597" y="832856"/>
                  <a:pt x="-2110" y="2106083"/>
                  <a:pt x="7" y="3162300"/>
                </a:cubicBezTo>
                <a:cubicBezTo>
                  <a:pt x="2124" y="4218517"/>
                  <a:pt x="571647" y="5766476"/>
                  <a:pt x="1828807" y="6337300"/>
                </a:cubicBezTo>
              </a:path>
            </a:pathLst>
          </a:custGeom>
          <a:noFill/>
          <a:ln w="38100" cap="rnd">
            <a:solidFill>
              <a:srgbClr val="0070C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圆角 2"/>
          <p:cNvSpPr/>
          <p:nvPr/>
        </p:nvSpPr>
        <p:spPr>
          <a:xfrm>
            <a:off x="319088" y="3962400"/>
            <a:ext cx="5784850" cy="179863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主讲教师：胡海根</a:t>
            </a:r>
            <a:endParaRPr kumimoji="0" lang="en-US" altLang="zh-CN"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E-Mail: hghu@zjut.edu.cn</a:t>
            </a:r>
            <a:endParaRPr kumimoji="0" lang="en-US" altLang="zh-CN"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Office: D323</a:t>
            </a:r>
            <a:endParaRPr kumimoji="0" lang="zh-CN" altLang="en-US"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7" name="矩形 1"/>
          <p:cNvSpPr>
            <a:spLocks noChangeArrowheads="1"/>
          </p:cNvSpPr>
          <p:nvPr/>
        </p:nvSpPr>
        <p:spPr bwMode="auto">
          <a:xfrm>
            <a:off x="152400" y="2571750"/>
            <a:ext cx="6472238" cy="646113"/>
          </a:xfrm>
          <a:prstGeom prst="rect">
            <a:avLst/>
          </a:prstGeom>
          <a:noFill/>
          <a:ln w="9525">
            <a:noFill/>
            <a:miter lim="800000"/>
          </a:ln>
          <a:effectLst>
            <a:outerShdw blurRad="50800" dist="38100" dir="2700000" algn="tl" rotWithShape="0">
              <a:prstClr val="black">
                <a:alpha val="40000"/>
              </a:prst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大数据技术原理与应用</a:t>
            </a:r>
            <a:endParaRPr kumimoji="0" lang="zh-CN" altLang="en-US" sz="36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nvGrpSpPr>
          <p:cNvPr id="5127" name="Group 8"/>
          <p:cNvGrpSpPr/>
          <p:nvPr/>
        </p:nvGrpSpPr>
        <p:grpSpPr>
          <a:xfrm>
            <a:off x="0" y="0"/>
            <a:ext cx="5883275" cy="1071563"/>
            <a:chOff x="2520" y="2025"/>
            <a:chExt cx="6450" cy="1215"/>
          </a:xfrm>
        </p:grpSpPr>
        <p:pic>
          <p:nvPicPr>
            <p:cNvPr id="5129" name="Picture 9"/>
            <p:cNvPicPr>
              <a:picLocks noChangeAspect="1"/>
            </p:cNvPicPr>
            <p:nvPr/>
          </p:nvPicPr>
          <p:blipFill>
            <a:blip r:embed="rId2"/>
            <a:stretch>
              <a:fillRect/>
            </a:stretch>
          </p:blipFill>
          <p:spPr>
            <a:xfrm>
              <a:off x="3960" y="2181"/>
              <a:ext cx="5010" cy="810"/>
            </a:xfrm>
            <a:prstGeom prst="rect">
              <a:avLst/>
            </a:prstGeom>
            <a:noFill/>
            <a:ln w="9525">
              <a:noFill/>
            </a:ln>
          </p:spPr>
        </p:pic>
        <p:pic>
          <p:nvPicPr>
            <p:cNvPr id="5130" name="Picture 10"/>
            <p:cNvPicPr>
              <a:picLocks noChangeAspect="1"/>
            </p:cNvPicPr>
            <p:nvPr/>
          </p:nvPicPr>
          <p:blipFill>
            <a:blip r:embed="rId3"/>
            <a:stretch>
              <a:fillRect/>
            </a:stretch>
          </p:blipFill>
          <p:spPr>
            <a:xfrm>
              <a:off x="2520" y="2025"/>
              <a:ext cx="1260" cy="1215"/>
            </a:xfrm>
            <a:prstGeom prst="rect">
              <a:avLst/>
            </a:prstGeom>
            <a:noFill/>
            <a:ln w="9525">
              <a:noFill/>
            </a:ln>
          </p:spPr>
        </p:pic>
      </p:grpSp>
      <p:sp>
        <p:nvSpPr>
          <p:cNvPr id="5128" name="文本框 32"/>
          <p:cNvSpPr txBox="1"/>
          <p:nvPr/>
        </p:nvSpPr>
        <p:spPr>
          <a:xfrm>
            <a:off x="304800" y="6183313"/>
            <a:ext cx="6167438" cy="369887"/>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rPr>
              <a:t>个人主页</a:t>
            </a:r>
            <a:r>
              <a:rPr lang="en-US" altLang="zh-CN" b="1" dirty="0">
                <a:latin typeface="Arial" panose="020B0604020202020204" pitchFamily="34" charset="0"/>
              </a:rPr>
              <a:t>: http://www.homepage.zjut.edu.cn/hhg/</a:t>
            </a:r>
            <a:endParaRPr lang="en-US" altLang="zh-CN" b="1" dirty="0">
              <a:latin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内容占位符 1"/>
          <p:cNvSpPr>
            <a:spLocks noGrp="1"/>
          </p:cNvSpPr>
          <p:nvPr>
            <p:ph/>
          </p:nvPr>
        </p:nvSpPr>
        <p:spPr>
          <a:ln/>
        </p:spPr>
        <p:txBody>
          <a:bodyPr vert="horz" wrap="square" lIns="91440" tIns="45720" rIns="91440" bIns="45720" anchor="t" anchorCtr="0"/>
          <a:p>
            <a:r>
              <a:rPr lang="zh-CN" altLang="zh-CN" sz="2000" dirty="0"/>
              <a:t>推荐系统的本质是建立用户与物品的联系，根据推荐算法的不同，推荐方法包括如下几类</a:t>
            </a:r>
            <a:r>
              <a:rPr lang="zh-CN" altLang="en-US" sz="2000" dirty="0"/>
              <a:t>：</a:t>
            </a:r>
            <a:endParaRPr lang="en-US" altLang="zh-CN" sz="2000" dirty="0"/>
          </a:p>
          <a:p>
            <a:pPr lvl="1"/>
            <a:r>
              <a:rPr lang="zh-CN" altLang="zh-CN" sz="2000" dirty="0"/>
              <a:t>专家推荐：人工推荐，由资深的专业人士来进行物品的筛选和推荐，需要较多的人力成本</a:t>
            </a:r>
            <a:endParaRPr lang="zh-CN" altLang="zh-CN" sz="2000" dirty="0"/>
          </a:p>
          <a:p>
            <a:pPr lvl="1"/>
            <a:r>
              <a:rPr lang="zh-CN" altLang="zh-CN" sz="2000" dirty="0"/>
              <a:t>基于统计的推荐：基于统计信息的推荐（如热门推荐），易于实现，但对用户个性化偏好的描述能力较弱</a:t>
            </a:r>
            <a:endParaRPr lang="zh-CN" altLang="zh-CN" sz="2000" dirty="0"/>
          </a:p>
          <a:p>
            <a:pPr lvl="1"/>
            <a:r>
              <a:rPr lang="zh-CN" altLang="zh-CN" sz="2000" dirty="0"/>
              <a:t>基于内容的推荐：通过机器学习的方法去描述内容的特征，并基于内容的特征来发现与之相似的内容</a:t>
            </a:r>
            <a:endParaRPr lang="zh-CN" altLang="zh-CN" sz="2000" dirty="0"/>
          </a:p>
          <a:p>
            <a:pPr lvl="1"/>
            <a:r>
              <a:rPr lang="zh-CN" altLang="zh-CN" sz="2000" dirty="0"/>
              <a:t>协同过滤推荐：应用最早和最为成功的</a:t>
            </a:r>
            <a:r>
              <a:rPr lang="zh-CN" altLang="en-US" sz="2000" dirty="0"/>
              <a:t>推荐方法</a:t>
            </a:r>
            <a:r>
              <a:rPr lang="zh-CN" altLang="zh-CN" sz="2000" dirty="0"/>
              <a:t>之一</a:t>
            </a:r>
            <a:r>
              <a:rPr lang="zh-CN" altLang="en-US" sz="2000" dirty="0"/>
              <a:t>，</a:t>
            </a:r>
            <a:r>
              <a:rPr lang="zh-CN" altLang="zh-CN" sz="2000" dirty="0"/>
              <a:t>利用</a:t>
            </a:r>
            <a:r>
              <a:rPr lang="zh-CN" altLang="en-US" sz="2000" dirty="0"/>
              <a:t>与</a:t>
            </a:r>
            <a:r>
              <a:rPr lang="zh-CN" altLang="zh-CN" sz="2000" dirty="0"/>
              <a:t>目标用户</a:t>
            </a:r>
            <a:r>
              <a:rPr lang="zh-CN" altLang="en-US" sz="2000" dirty="0"/>
              <a:t>相似的</a:t>
            </a:r>
            <a:r>
              <a:rPr lang="zh-CN" altLang="zh-CN" sz="2000" dirty="0"/>
              <a:t>用户</a:t>
            </a:r>
            <a:r>
              <a:rPr lang="zh-CN" altLang="en-US" sz="2000" dirty="0"/>
              <a:t>已有的</a:t>
            </a:r>
            <a:r>
              <a:rPr lang="zh-CN" altLang="zh-CN" sz="2000" dirty="0"/>
              <a:t>商品评价信息，来预测目标用户对特定商品的喜好程度</a:t>
            </a:r>
            <a:endParaRPr lang="zh-CN" altLang="zh-CN" sz="2000" dirty="0"/>
          </a:p>
          <a:p>
            <a:pPr lvl="1"/>
            <a:r>
              <a:rPr lang="zh-CN" altLang="zh-CN" sz="2000" dirty="0"/>
              <a:t>混合推荐：</a:t>
            </a:r>
            <a:r>
              <a:rPr lang="zh-CN" altLang="en-US" sz="2000" dirty="0"/>
              <a:t>结合</a:t>
            </a:r>
            <a:r>
              <a:rPr lang="zh-CN" altLang="zh-CN" sz="2000" dirty="0"/>
              <a:t>多种推荐算法</a:t>
            </a:r>
            <a:r>
              <a:rPr lang="zh-CN" altLang="en-US" sz="2000" dirty="0"/>
              <a:t>来提升推荐效果</a:t>
            </a:r>
            <a:endParaRPr lang="zh-CN" altLang="zh-CN" sz="2000" dirty="0"/>
          </a:p>
          <a:p>
            <a:pPr>
              <a:buNone/>
            </a:pPr>
            <a:endParaRPr lang="en-US" altLang="zh-CN" sz="2400" dirty="0"/>
          </a:p>
        </p:txBody>
      </p:sp>
      <p:sp>
        <p:nvSpPr>
          <p:cNvPr id="15363" name="标题 2"/>
          <p:cNvSpPr>
            <a:spLocks noGrp="1"/>
          </p:cNvSpPr>
          <p:nvPr>
            <p:ph type="title" idx="10"/>
          </p:nvPr>
        </p:nvSpPr>
        <p:spPr>
          <a:ln/>
        </p:spPr>
        <p:txBody>
          <a:bodyPr vert="horz" wrap="square" lIns="91440" tIns="45720" rIns="91440" bIns="45720" anchor="ctr" anchorCtr="0"/>
          <a:p>
            <a:r>
              <a:rPr lang="en-US" altLang="zh-CN" dirty="0"/>
              <a:t>15.1.3 </a:t>
            </a:r>
            <a:r>
              <a:rPr lang="zh-CN" altLang="en-US" dirty="0"/>
              <a:t>推荐方法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内容占位符 1"/>
          <p:cNvSpPr>
            <a:spLocks noGrp="1"/>
          </p:cNvSpPr>
          <p:nvPr>
            <p:ph/>
          </p:nvPr>
        </p:nvSpPr>
        <p:spPr>
          <a:xfrm>
            <a:off x="0" y="1371600"/>
            <a:ext cx="4876800" cy="2971800"/>
          </a:xfrm>
          <a:ln/>
        </p:spPr>
        <p:txBody>
          <a:bodyPr vert="horz" wrap="square" lIns="91440" tIns="45720" rIns="91440" bIns="45720" anchor="t" anchorCtr="0"/>
          <a:p>
            <a:r>
              <a:rPr lang="zh-CN" altLang="zh-CN" sz="2000" dirty="0"/>
              <a:t>一个完整的推荐系统通常包括</a:t>
            </a:r>
            <a:r>
              <a:rPr lang="en-US" altLang="zh-CN" sz="2000" dirty="0"/>
              <a:t>3</a:t>
            </a:r>
            <a:r>
              <a:rPr lang="zh-CN" altLang="zh-CN" sz="2000" dirty="0"/>
              <a:t>个组成模块：用户建模模块、推荐对象建模模块、推荐算法模块</a:t>
            </a:r>
            <a:r>
              <a:rPr lang="zh-CN" altLang="en-US" sz="2000" dirty="0"/>
              <a:t>：</a:t>
            </a:r>
            <a:endParaRPr lang="en-US" altLang="zh-CN" sz="2000" dirty="0"/>
          </a:p>
          <a:p>
            <a:pPr lvl="1"/>
            <a:r>
              <a:rPr lang="zh-CN" altLang="en-US" sz="2000" dirty="0"/>
              <a:t>用户建模模块：</a:t>
            </a:r>
            <a:r>
              <a:rPr lang="zh-CN" altLang="zh-CN" sz="2000" dirty="0"/>
              <a:t>对用户进行建模，根据用户行为数据和用户属性数据来分析用户的兴趣和需求</a:t>
            </a:r>
            <a:endParaRPr lang="en-US" altLang="zh-CN" sz="2000" dirty="0"/>
          </a:p>
          <a:p>
            <a:pPr lvl="1"/>
            <a:r>
              <a:rPr lang="zh-CN" altLang="en-US" sz="2000" dirty="0"/>
              <a:t>推荐对象建模模块：根据对象数据</a:t>
            </a:r>
            <a:r>
              <a:rPr lang="zh-CN" altLang="zh-CN" sz="2000" dirty="0"/>
              <a:t>对推荐对象进行建模</a:t>
            </a:r>
            <a:endParaRPr lang="en-US" altLang="zh-CN" sz="2000" dirty="0"/>
          </a:p>
          <a:p>
            <a:pPr lvl="1"/>
            <a:r>
              <a:rPr lang="zh-CN" altLang="en-US" sz="2000" dirty="0"/>
              <a:t>推荐算法模块：</a:t>
            </a:r>
            <a:r>
              <a:rPr lang="zh-CN" altLang="zh-CN" sz="2000" dirty="0"/>
              <a:t>基于用户特征和物品特征，采用推荐算法计算得到用户可能感兴趣的对象</a:t>
            </a:r>
            <a:r>
              <a:rPr lang="zh-CN" altLang="en-US" sz="2000" dirty="0"/>
              <a:t>，并</a:t>
            </a:r>
            <a:r>
              <a:rPr lang="zh-CN" altLang="zh-CN" sz="2000" dirty="0"/>
              <a:t>根据推荐场景对推荐结果进行</a:t>
            </a:r>
            <a:r>
              <a:rPr lang="zh-CN" altLang="en-US" sz="2000" dirty="0"/>
              <a:t>一定</a:t>
            </a:r>
            <a:r>
              <a:rPr lang="zh-CN" altLang="zh-CN" sz="2000" dirty="0"/>
              <a:t>调整，将推荐结果</a:t>
            </a:r>
            <a:r>
              <a:rPr lang="zh-CN" altLang="en-US" sz="2000" dirty="0"/>
              <a:t>最终</a:t>
            </a:r>
            <a:r>
              <a:rPr lang="zh-CN" altLang="zh-CN" sz="2000" dirty="0"/>
              <a:t>展示给用户</a:t>
            </a:r>
            <a:endParaRPr lang="en-US" altLang="zh-CN" sz="2000" dirty="0"/>
          </a:p>
        </p:txBody>
      </p:sp>
      <p:sp>
        <p:nvSpPr>
          <p:cNvPr id="16387" name="标题 2"/>
          <p:cNvSpPr>
            <a:spLocks noGrp="1"/>
          </p:cNvSpPr>
          <p:nvPr>
            <p:ph type="title" idx="10"/>
          </p:nvPr>
        </p:nvSpPr>
        <p:spPr>
          <a:ln/>
        </p:spPr>
        <p:txBody>
          <a:bodyPr vert="horz" wrap="square" lIns="91440" tIns="45720" rIns="91440" bIns="45720" anchor="ctr" anchorCtr="0"/>
          <a:p>
            <a:r>
              <a:rPr lang="en-US" altLang="zh-CN" dirty="0"/>
              <a:t>15.1.4 </a:t>
            </a:r>
            <a:r>
              <a:rPr lang="zh-CN" altLang="en-US" dirty="0"/>
              <a:t>推荐系统模型</a:t>
            </a:r>
            <a:endParaRPr lang="zh-CN" altLang="en-US" dirty="0"/>
          </a:p>
        </p:txBody>
      </p:sp>
      <p:pic>
        <p:nvPicPr>
          <p:cNvPr id="16388" name="Picture 5"/>
          <p:cNvPicPr>
            <a:picLocks noChangeAspect="1"/>
          </p:cNvPicPr>
          <p:nvPr/>
        </p:nvPicPr>
        <p:blipFill>
          <a:blip r:embed="rId1"/>
          <a:stretch>
            <a:fillRect/>
          </a:stretch>
        </p:blipFill>
        <p:spPr>
          <a:xfrm>
            <a:off x="4800600" y="1600200"/>
            <a:ext cx="4343400" cy="3822700"/>
          </a:xfrm>
          <a:prstGeom prst="rect">
            <a:avLst/>
          </a:prstGeom>
          <a:noFill/>
          <a:ln w="9525">
            <a:noFill/>
          </a:ln>
        </p:spPr>
      </p:pic>
      <p:sp>
        <p:nvSpPr>
          <p:cNvPr id="16389" name="Rectangle 6"/>
          <p:cNvSpPr/>
          <p:nvPr/>
        </p:nvSpPr>
        <p:spPr>
          <a:xfrm>
            <a:off x="5638800" y="5638800"/>
            <a:ext cx="2825750" cy="366713"/>
          </a:xfrm>
          <a:prstGeom prst="rect">
            <a:avLst/>
          </a:prstGeom>
          <a:noFill/>
          <a:ln w="9525">
            <a:noFill/>
          </a:ln>
        </p:spPr>
        <p:txBody>
          <a:bodyPr wrap="none" anchor="ctr" anchorCtr="0">
            <a:spAutoFit/>
          </a:bodyPr>
          <a:p>
            <a:r>
              <a:rPr lang="zh-CN" altLang="en-US" dirty="0">
                <a:latin typeface="Arial" panose="020B0604020202020204" pitchFamily="34" charset="0"/>
              </a:rPr>
              <a:t>图</a:t>
            </a:r>
            <a:r>
              <a:rPr lang="en-US" altLang="zh-CN" dirty="0">
                <a:latin typeface="Arial" panose="020B0604020202020204" pitchFamily="34" charset="0"/>
              </a:rPr>
              <a:t>11-1 </a:t>
            </a:r>
            <a:r>
              <a:rPr lang="zh-CN" altLang="en-US" dirty="0">
                <a:latin typeface="Arial" panose="020B0604020202020204" pitchFamily="34" charset="0"/>
              </a:rPr>
              <a:t>推荐系统基本架构 </a:t>
            </a:r>
            <a:endParaRPr lang="zh-CN" altLang="en-US"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内容占位符 1"/>
          <p:cNvSpPr>
            <a:spLocks noGrp="1"/>
          </p:cNvSpPr>
          <p:nvPr>
            <p:ph/>
          </p:nvPr>
        </p:nvSpPr>
        <p:spPr>
          <a:ln/>
        </p:spPr>
        <p:txBody>
          <a:bodyPr vert="horz" wrap="square" lIns="91440" tIns="45720" rIns="91440" bIns="45720" anchor="t" anchorCtr="0"/>
          <a:p>
            <a:r>
              <a:rPr lang="zh-CN" altLang="en-US" sz="2000" dirty="0"/>
              <a:t>目前推荐系统已广泛应用于电子商务、在线视频、在线音乐、社交网络等各类网站和应用中</a:t>
            </a:r>
            <a:endParaRPr lang="zh-CN" altLang="en-US" sz="2000" dirty="0"/>
          </a:p>
          <a:p>
            <a:r>
              <a:rPr lang="zh-CN" altLang="en-US" sz="2000" dirty="0"/>
              <a:t>如亚马逊网站利用用户的浏览历史记录来为用户推荐商品，推荐的主要是用户未浏览过，但可能感兴趣、有潜在购买可能性的商品</a:t>
            </a:r>
            <a:endParaRPr lang="en-US" altLang="zh-CN" sz="2000" dirty="0"/>
          </a:p>
        </p:txBody>
      </p:sp>
      <p:sp>
        <p:nvSpPr>
          <p:cNvPr id="17411" name="标题 2"/>
          <p:cNvSpPr>
            <a:spLocks noGrp="1"/>
          </p:cNvSpPr>
          <p:nvPr>
            <p:ph type="title" idx="10"/>
          </p:nvPr>
        </p:nvSpPr>
        <p:spPr>
          <a:ln/>
        </p:spPr>
        <p:txBody>
          <a:bodyPr vert="horz" wrap="square" lIns="91440" tIns="45720" rIns="91440" bIns="45720" anchor="ctr" anchorCtr="0"/>
          <a:p>
            <a:r>
              <a:rPr lang="en-US" altLang="zh-CN" dirty="0"/>
              <a:t>15.1.5 </a:t>
            </a:r>
            <a:r>
              <a:rPr lang="zh-CN" altLang="en-US" dirty="0"/>
              <a:t>推荐系统的应用</a:t>
            </a:r>
            <a:endParaRPr lang="zh-CN" altLang="en-US" dirty="0"/>
          </a:p>
        </p:txBody>
      </p:sp>
      <p:pic>
        <p:nvPicPr>
          <p:cNvPr id="17412" name="图片 2" descr="wpsD9"/>
          <p:cNvPicPr>
            <a:picLocks noChangeAspect="1"/>
          </p:cNvPicPr>
          <p:nvPr/>
        </p:nvPicPr>
        <p:blipFill>
          <a:blip r:embed="rId1"/>
          <a:stretch>
            <a:fillRect/>
          </a:stretch>
        </p:blipFill>
        <p:spPr>
          <a:xfrm>
            <a:off x="571500" y="3124200"/>
            <a:ext cx="8053388" cy="2500313"/>
          </a:xfrm>
          <a:prstGeom prst="rect">
            <a:avLst/>
          </a:prstGeom>
          <a:noFill/>
          <a:ln w="9525">
            <a:noFill/>
          </a:ln>
        </p:spPr>
      </p:pic>
      <p:sp>
        <p:nvSpPr>
          <p:cNvPr id="17413" name="内容占位符 1"/>
          <p:cNvSpPr txBox="1"/>
          <p:nvPr/>
        </p:nvSpPr>
        <p:spPr>
          <a:xfrm>
            <a:off x="428625" y="5867400"/>
            <a:ext cx="8153400" cy="533400"/>
          </a:xfrm>
          <a:prstGeom prst="rect">
            <a:avLst/>
          </a:prstGeom>
          <a:noFill/>
          <a:ln w="9525">
            <a:noFill/>
          </a:ln>
        </p:spPr>
        <p:txBody>
          <a:bodyPr/>
          <a:p>
            <a:pPr algn="ctr">
              <a:spcBef>
                <a:spcPct val="20000"/>
              </a:spcBef>
            </a:pPr>
            <a:r>
              <a:rPr lang="zh-CN" altLang="en-US" sz="2000" dirty="0">
                <a:latin typeface="Arial" panose="020B0604020202020204" pitchFamily="34" charset="0"/>
              </a:rPr>
              <a:t>图</a:t>
            </a:r>
            <a:r>
              <a:rPr lang="en-US" altLang="zh-CN" sz="2000" dirty="0">
                <a:latin typeface="Arial" panose="020B0604020202020204" pitchFamily="34" charset="0"/>
              </a:rPr>
              <a:t> </a:t>
            </a:r>
            <a:r>
              <a:rPr lang="zh-CN" altLang="en-US" sz="2000" dirty="0">
                <a:latin typeface="Arial" panose="020B0604020202020204" pitchFamily="34" charset="0"/>
              </a:rPr>
              <a:t>亚马逊网站根据用户的浏览记录来推荐商品</a:t>
            </a:r>
            <a:endParaRPr lang="en-US" altLang="zh-CN" sz="2000"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内容占位符 1"/>
          <p:cNvSpPr>
            <a:spLocks noGrp="1"/>
          </p:cNvSpPr>
          <p:nvPr>
            <p:ph/>
          </p:nvPr>
        </p:nvSpPr>
        <p:spPr>
          <a:xfrm>
            <a:off x="457200" y="1219200"/>
            <a:ext cx="8153400" cy="1752600"/>
          </a:xfrm>
          <a:ln/>
        </p:spPr>
        <p:txBody>
          <a:bodyPr vert="horz" wrap="square" lIns="91440" tIns="45720" rIns="91440" bIns="45720" anchor="t" anchorCtr="0"/>
          <a:p>
            <a:r>
              <a:rPr lang="zh-CN" altLang="en-US" sz="2000" dirty="0"/>
              <a:t>推荐系统在在线音乐应用中也逐渐发挥作用。音乐相比于电影数量更为庞大，个人口味偏向也更为明显，仅依靠热门推荐是远远不够的</a:t>
            </a:r>
            <a:endParaRPr lang="en-US" altLang="zh-CN" sz="2000" dirty="0"/>
          </a:p>
          <a:p>
            <a:r>
              <a:rPr lang="zh-CN" altLang="en-US" sz="2000" dirty="0"/>
              <a:t>虾米音乐网根据用户的音乐收藏记录来分析用户的音乐偏好，以进行推荐。例如，推荐同一风格的歌曲，或是推荐同一歌手的其他歌曲</a:t>
            </a:r>
            <a:endParaRPr lang="zh-CN" altLang="en-US" sz="2000" dirty="0"/>
          </a:p>
        </p:txBody>
      </p:sp>
      <p:sp>
        <p:nvSpPr>
          <p:cNvPr id="18435" name="标题 2"/>
          <p:cNvSpPr>
            <a:spLocks noGrp="1"/>
          </p:cNvSpPr>
          <p:nvPr>
            <p:ph type="title" idx="10"/>
          </p:nvPr>
        </p:nvSpPr>
        <p:spPr>
          <a:ln/>
        </p:spPr>
        <p:txBody>
          <a:bodyPr vert="horz" wrap="square" lIns="91440" tIns="45720" rIns="91440" bIns="45720" anchor="ctr" anchorCtr="0"/>
          <a:p>
            <a:r>
              <a:rPr lang="en-US" altLang="zh-CN" dirty="0"/>
              <a:t>15.1.5 </a:t>
            </a:r>
            <a:r>
              <a:rPr lang="zh-CN" altLang="en-US" dirty="0"/>
              <a:t>推荐系统的应用</a:t>
            </a:r>
            <a:endParaRPr lang="zh-CN" altLang="en-US" dirty="0"/>
          </a:p>
        </p:txBody>
      </p:sp>
      <p:sp>
        <p:nvSpPr>
          <p:cNvPr id="18436" name="内容占位符 1"/>
          <p:cNvSpPr txBox="1"/>
          <p:nvPr/>
        </p:nvSpPr>
        <p:spPr>
          <a:xfrm>
            <a:off x="428625" y="5867400"/>
            <a:ext cx="8153400" cy="533400"/>
          </a:xfrm>
          <a:prstGeom prst="rect">
            <a:avLst/>
          </a:prstGeom>
          <a:noFill/>
          <a:ln w="9525">
            <a:noFill/>
          </a:ln>
        </p:spPr>
        <p:txBody>
          <a:bodyPr/>
          <a:p>
            <a:pPr algn="ctr">
              <a:spcBef>
                <a:spcPct val="20000"/>
              </a:spcBef>
            </a:pPr>
            <a:r>
              <a:rPr lang="zh-CN" altLang="zh-CN" sz="1600" dirty="0">
                <a:latin typeface="Arial" panose="020B0604020202020204" pitchFamily="34" charset="0"/>
              </a:rPr>
              <a:t>图 虾米音乐网根据用户的音乐收藏来推荐歌曲</a:t>
            </a:r>
            <a:endParaRPr lang="en-US" altLang="zh-CN" sz="1600" dirty="0">
              <a:latin typeface="Arial" panose="020B0604020202020204" pitchFamily="34" charset="0"/>
            </a:endParaRPr>
          </a:p>
        </p:txBody>
      </p:sp>
      <p:pic>
        <p:nvPicPr>
          <p:cNvPr id="18437" name="图片 3" descr="wpsDA"/>
          <p:cNvPicPr>
            <a:picLocks noChangeAspect="1"/>
          </p:cNvPicPr>
          <p:nvPr/>
        </p:nvPicPr>
        <p:blipFill>
          <a:blip r:embed="rId1"/>
          <a:stretch>
            <a:fillRect/>
          </a:stretch>
        </p:blipFill>
        <p:spPr>
          <a:xfrm>
            <a:off x="688975" y="2819400"/>
            <a:ext cx="7964488" cy="28194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内容占位符 1"/>
          <p:cNvSpPr>
            <a:spLocks noGrp="1"/>
          </p:cNvSpPr>
          <p:nvPr>
            <p:ph/>
          </p:nvPr>
        </p:nvSpPr>
        <p:spPr>
          <a:xfrm>
            <a:off x="457200" y="1371600"/>
            <a:ext cx="8153400" cy="1752600"/>
          </a:xfrm>
          <a:ln/>
        </p:spPr>
        <p:txBody>
          <a:bodyPr vert="horz" wrap="square" lIns="91440" tIns="45720" rIns="91440" bIns="45720" anchor="t" anchorCtr="0"/>
          <a:p>
            <a:r>
              <a:rPr lang="zh-CN" altLang="zh-CN" sz="2000" dirty="0"/>
              <a:t>推荐技术从被提出到现在已有十余年，在多年的发展历程中诞生了很多新的推荐算法。协同过滤作为最早、最知名的推荐算法，不仅在学术界得到了深入研究，而且至今在业界仍有广泛的应用</a:t>
            </a:r>
            <a:endParaRPr lang="en-US" altLang="zh-CN" sz="2000" dirty="0"/>
          </a:p>
          <a:p>
            <a:r>
              <a:rPr lang="zh-CN" altLang="zh-CN" sz="2000" dirty="0"/>
              <a:t>协同过滤可分为基于用户的协同过滤和基于物品的协同过滤</a:t>
            </a:r>
            <a:endParaRPr lang="zh-CN" altLang="en-US" sz="2000" dirty="0"/>
          </a:p>
          <a:p>
            <a:endParaRPr lang="zh-CN" altLang="en-US" sz="2000" dirty="0"/>
          </a:p>
          <a:p>
            <a:r>
              <a:rPr lang="en-US" altLang="zh-CN" sz="2000" dirty="0"/>
              <a:t>15.2.1	 </a:t>
            </a:r>
            <a:r>
              <a:rPr lang="zh-CN" altLang="en-US" sz="2000" dirty="0"/>
              <a:t>基于用户的协同过滤（</a:t>
            </a:r>
            <a:r>
              <a:rPr lang="en-US" altLang="zh-CN" sz="2000" dirty="0"/>
              <a:t>UserCF</a:t>
            </a:r>
            <a:r>
              <a:rPr lang="zh-CN" altLang="en-US" sz="2000" dirty="0"/>
              <a:t>）</a:t>
            </a:r>
            <a:endParaRPr lang="zh-CN" altLang="en-US" sz="2000" dirty="0"/>
          </a:p>
          <a:p>
            <a:r>
              <a:rPr lang="en-US" altLang="zh-CN" sz="2000" dirty="0"/>
              <a:t>15.2.2	 </a:t>
            </a:r>
            <a:r>
              <a:rPr lang="zh-CN" altLang="en-US" sz="2000" dirty="0"/>
              <a:t>基于物品的协同过滤（</a:t>
            </a:r>
            <a:r>
              <a:rPr lang="en-US" altLang="zh-CN" sz="2000" dirty="0"/>
              <a:t>ItemCF</a:t>
            </a:r>
            <a:r>
              <a:rPr lang="zh-CN" altLang="en-US" sz="2000" dirty="0"/>
              <a:t>）</a:t>
            </a:r>
            <a:endParaRPr lang="zh-CN" altLang="en-US" sz="2000" dirty="0"/>
          </a:p>
          <a:p>
            <a:r>
              <a:rPr lang="en-US" altLang="zh-CN" sz="2000" dirty="0"/>
              <a:t>15.2.3	 UserCF</a:t>
            </a:r>
            <a:r>
              <a:rPr lang="zh-CN" altLang="en-US" sz="2000" dirty="0"/>
              <a:t>算法和</a:t>
            </a:r>
            <a:r>
              <a:rPr lang="en-US" altLang="zh-CN" sz="2000" dirty="0"/>
              <a:t>ItemCF</a:t>
            </a:r>
            <a:r>
              <a:rPr lang="zh-CN" altLang="en-US" sz="2000" dirty="0"/>
              <a:t>算法的对比</a:t>
            </a:r>
            <a:endParaRPr lang="en-US" altLang="zh-CN" sz="2000" dirty="0"/>
          </a:p>
        </p:txBody>
      </p:sp>
      <p:sp>
        <p:nvSpPr>
          <p:cNvPr id="19459" name="标题 2"/>
          <p:cNvSpPr>
            <a:spLocks noGrp="1"/>
          </p:cNvSpPr>
          <p:nvPr>
            <p:ph type="title" idx="10"/>
          </p:nvPr>
        </p:nvSpPr>
        <p:spPr>
          <a:ln/>
        </p:spPr>
        <p:txBody>
          <a:bodyPr vert="horz" wrap="square" lIns="91440" tIns="45720" rIns="91440" bIns="45720" anchor="ctr" anchorCtr="0"/>
          <a:p>
            <a:r>
              <a:rPr lang="en-US" altLang="zh-CN" dirty="0"/>
              <a:t>15.2 </a:t>
            </a:r>
            <a:r>
              <a:rPr lang="zh-CN" altLang="en-US" dirty="0"/>
              <a:t>协同过滤</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1"/>
          <p:cNvSpPr>
            <a:spLocks noGrp="1"/>
          </p:cNvSpPr>
          <p:nvPr>
            <p:ph/>
          </p:nvPr>
        </p:nvSpPr>
        <p:spPr>
          <a:ln/>
        </p:spPr>
        <p:txBody>
          <a:bodyPr vert="horz" wrap="square" lIns="91440" tIns="45720" rIns="91440" bIns="45720" anchor="t" anchorCtr="0"/>
          <a:p>
            <a:r>
              <a:rPr lang="zh-CN" altLang="zh-CN" sz="2000" dirty="0"/>
              <a:t>基于用户的协同过滤算法（简称</a:t>
            </a:r>
            <a:r>
              <a:rPr lang="en-US" altLang="zh-CN" sz="2000" dirty="0"/>
              <a:t>UserCF</a:t>
            </a:r>
            <a:r>
              <a:rPr lang="zh-CN" altLang="zh-CN" sz="2000" dirty="0"/>
              <a:t>算法）在</a:t>
            </a:r>
            <a:r>
              <a:rPr lang="en-US" altLang="zh-CN" sz="2000" dirty="0"/>
              <a:t>1992</a:t>
            </a:r>
            <a:r>
              <a:rPr lang="zh-CN" altLang="zh-CN" sz="2000" dirty="0"/>
              <a:t>年被提出</a:t>
            </a:r>
            <a:r>
              <a:rPr lang="zh-CN" altLang="en-US" sz="2000" dirty="0"/>
              <a:t>，</a:t>
            </a:r>
            <a:r>
              <a:rPr lang="zh-CN" altLang="zh-CN" sz="2000" dirty="0"/>
              <a:t>是推荐系统中最古老的算法</a:t>
            </a:r>
            <a:endParaRPr lang="en-US" altLang="zh-CN" sz="2000" dirty="0"/>
          </a:p>
          <a:p>
            <a:r>
              <a:rPr lang="en-US" altLang="zh-CN" sz="2000" dirty="0"/>
              <a:t>UserCF</a:t>
            </a:r>
            <a:r>
              <a:rPr lang="zh-CN" altLang="zh-CN" sz="2000" dirty="0"/>
              <a:t>算法符合人们对于“趣味相投”的认知，即兴趣相似的用户往往有相同的物品喜好</a:t>
            </a:r>
            <a:r>
              <a:rPr lang="zh-CN" altLang="en-US" sz="2000" dirty="0"/>
              <a:t>：</a:t>
            </a:r>
            <a:r>
              <a:rPr lang="zh-CN" altLang="zh-CN" sz="2000" dirty="0"/>
              <a:t>当目标用户需要个性化推荐时，可以先找到和目标用户有相似兴趣的用户群体，然后将这个用户群体喜欢的、而目标用户没有听说过的物品推荐给目标用户</a:t>
            </a:r>
            <a:endParaRPr lang="en-US" altLang="zh-CN" sz="2000" dirty="0"/>
          </a:p>
          <a:p>
            <a:r>
              <a:rPr lang="en-US" altLang="zh-CN" sz="2000" dirty="0"/>
              <a:t>UserCF</a:t>
            </a:r>
            <a:r>
              <a:rPr lang="zh-CN" altLang="zh-CN" sz="2000" dirty="0"/>
              <a:t>算法的实现主要包括两个步骤：</a:t>
            </a:r>
            <a:endParaRPr lang="en-US" altLang="zh-CN" sz="2000" dirty="0"/>
          </a:p>
          <a:p>
            <a:pPr lvl="1"/>
            <a:r>
              <a:rPr lang="zh-CN" altLang="zh-CN" sz="2000" dirty="0"/>
              <a:t>第一步：找到和目标用户兴趣相似的用户集合</a:t>
            </a:r>
            <a:endParaRPr lang="en-US" altLang="zh-CN" sz="2000" dirty="0"/>
          </a:p>
          <a:p>
            <a:pPr lvl="1"/>
            <a:r>
              <a:rPr lang="zh-CN" altLang="zh-CN" sz="2000" dirty="0"/>
              <a:t>第二步：找到该集合中的用户所喜欢的、且目标用户没有听说过的物品推荐给目标用户</a:t>
            </a:r>
            <a:endParaRPr lang="zh-CN" altLang="zh-CN" sz="2000" dirty="0"/>
          </a:p>
          <a:p>
            <a:endParaRPr lang="zh-CN" altLang="zh-CN" sz="2000" dirty="0"/>
          </a:p>
        </p:txBody>
      </p:sp>
      <p:sp>
        <p:nvSpPr>
          <p:cNvPr id="20483" name="标题 2"/>
          <p:cNvSpPr>
            <a:spLocks noGrp="1"/>
          </p:cNvSpPr>
          <p:nvPr>
            <p:ph type="title" idx="10"/>
          </p:nvPr>
        </p:nvSpPr>
        <p:spPr>
          <a:ln/>
        </p:spPr>
        <p:txBody>
          <a:bodyPr vert="horz" wrap="square" lIns="91440" tIns="45720" rIns="91440" bIns="45720" anchor="ctr" anchorCtr="0"/>
          <a:p>
            <a:r>
              <a:rPr lang="en-US" altLang="zh-CN" dirty="0"/>
              <a:t>15.2.1 </a:t>
            </a:r>
            <a:r>
              <a:rPr lang="zh-CN" altLang="en-US" dirty="0"/>
              <a:t>基于用户的协同过滤（</a:t>
            </a:r>
            <a:r>
              <a:rPr lang="en-US" altLang="zh-CN" dirty="0"/>
              <a:t>UserCF</a:t>
            </a:r>
            <a:r>
              <a:rPr lang="zh-CN" altLang="en-US"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
          <p:cNvSpPr>
            <a:spLocks noGrp="1"/>
          </p:cNvSpPr>
          <p:nvPr>
            <p:ph type="title" idx="10"/>
          </p:nvPr>
        </p:nvSpPr>
        <p:spPr>
          <a:ln/>
        </p:spPr>
        <p:txBody>
          <a:bodyPr vert="horz" wrap="square" lIns="91440" tIns="45720" rIns="91440" bIns="45720" anchor="ctr" anchorCtr="0"/>
          <a:p>
            <a:r>
              <a:rPr lang="en-US" altLang="zh-CN" dirty="0"/>
              <a:t>15.2.1 </a:t>
            </a:r>
            <a:r>
              <a:rPr lang="zh-CN" altLang="en-US" dirty="0"/>
              <a:t>基于用户的协同过滤（</a:t>
            </a:r>
            <a:r>
              <a:rPr lang="en-US" altLang="zh-CN" dirty="0"/>
              <a:t>UserCF</a:t>
            </a:r>
            <a:r>
              <a:rPr lang="zh-CN" altLang="en-US" dirty="0"/>
              <a:t>）</a:t>
            </a:r>
            <a:endParaRPr lang="zh-CN" altLang="en-US" dirty="0"/>
          </a:p>
        </p:txBody>
      </p:sp>
      <p:pic>
        <p:nvPicPr>
          <p:cNvPr id="21507" name="图片 5"/>
          <p:cNvPicPr>
            <a:picLocks noChangeAspect="1"/>
          </p:cNvPicPr>
          <p:nvPr/>
        </p:nvPicPr>
        <p:blipFill>
          <a:blip r:embed="rId1"/>
          <a:stretch>
            <a:fillRect/>
          </a:stretch>
        </p:blipFill>
        <p:spPr>
          <a:xfrm>
            <a:off x="1600200" y="1524000"/>
            <a:ext cx="5562600" cy="4206875"/>
          </a:xfrm>
          <a:prstGeom prst="rect">
            <a:avLst/>
          </a:prstGeom>
          <a:noFill/>
          <a:ln w="9525">
            <a:noFill/>
          </a:ln>
        </p:spPr>
      </p:pic>
      <p:sp>
        <p:nvSpPr>
          <p:cNvPr id="21508" name="内容占位符 1"/>
          <p:cNvSpPr>
            <a:spLocks noGrp="1"/>
          </p:cNvSpPr>
          <p:nvPr>
            <p:ph/>
          </p:nvPr>
        </p:nvSpPr>
        <p:spPr>
          <a:xfrm>
            <a:off x="609600" y="6019800"/>
            <a:ext cx="8153400" cy="563563"/>
          </a:xfrm>
          <a:ln/>
        </p:spPr>
        <p:txBody>
          <a:bodyPr vert="horz" wrap="square" lIns="91440" tIns="45720" rIns="91440" bIns="45720" anchor="t" anchorCtr="0"/>
          <a:p>
            <a:pPr marL="0" indent="0" algn="ctr">
              <a:buNone/>
            </a:pPr>
            <a:r>
              <a:rPr lang="zh-CN" altLang="en-US" sz="1600" dirty="0"/>
              <a:t>图</a:t>
            </a:r>
            <a:r>
              <a:rPr lang="en-US" altLang="zh-CN" sz="1600" dirty="0"/>
              <a:t> </a:t>
            </a:r>
            <a:r>
              <a:rPr lang="zh-CN" altLang="en-US" sz="1600" dirty="0"/>
              <a:t>基于用户的协同过滤（</a:t>
            </a:r>
            <a:r>
              <a:rPr lang="en-US" altLang="zh-CN" sz="1600" dirty="0"/>
              <a:t>User CF</a:t>
            </a:r>
            <a:r>
              <a:rPr lang="zh-CN" altLang="en-US" sz="1600" dirty="0"/>
              <a:t>）</a:t>
            </a:r>
            <a:endParaRPr lang="zh-CN" altLang="zh-C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1"/>
          <p:cNvSpPr>
            <a:spLocks noGrp="1"/>
          </p:cNvSpPr>
          <p:nvPr>
            <p:ph/>
          </p:nvPr>
        </p:nvSpPr>
        <p:spPr>
          <a:ln/>
        </p:spPr>
        <p:txBody>
          <a:bodyPr vert="horz" wrap="square" lIns="91440" tIns="45720" rIns="91440" bIns="45720" anchor="t" anchorCtr="0"/>
          <a:p>
            <a:r>
              <a:rPr lang="zh-CN" altLang="zh-CN" sz="2400" dirty="0"/>
              <a:t>实现</a:t>
            </a:r>
            <a:r>
              <a:rPr lang="en-US" altLang="zh-CN" sz="2400" dirty="0"/>
              <a:t>UserCF</a:t>
            </a:r>
            <a:r>
              <a:rPr lang="zh-CN" altLang="zh-CN" sz="2400" dirty="0"/>
              <a:t>算法的关键步骤是计算用户与用户之间的兴趣相似度。目前较多使用的相似度算法</a:t>
            </a:r>
            <a:r>
              <a:rPr lang="zh-CN" altLang="en-US" sz="2400" dirty="0"/>
              <a:t>有：</a:t>
            </a:r>
            <a:endParaRPr lang="en-US" altLang="zh-CN" sz="2400" dirty="0"/>
          </a:p>
          <a:p>
            <a:pPr lvl="1"/>
            <a:r>
              <a:rPr lang="zh-CN" altLang="zh-CN" sz="2000" dirty="0"/>
              <a:t>泊松相关系数（</a:t>
            </a:r>
            <a:r>
              <a:rPr lang="en-US" altLang="zh-CN" sz="2000" dirty="0"/>
              <a:t>Person Correlation Coefficient</a:t>
            </a:r>
            <a:r>
              <a:rPr lang="zh-CN" altLang="zh-CN" sz="2000" dirty="0"/>
              <a:t>）</a:t>
            </a:r>
            <a:endParaRPr lang="zh-CN" altLang="zh-CN" sz="2000" dirty="0"/>
          </a:p>
          <a:p>
            <a:pPr lvl="1"/>
            <a:r>
              <a:rPr lang="zh-CN" altLang="zh-CN" sz="2000" dirty="0"/>
              <a:t>余弦相似度（</a:t>
            </a:r>
            <a:r>
              <a:rPr lang="en-US" altLang="zh-CN" sz="2000" dirty="0"/>
              <a:t>Cosine-based Similarity</a:t>
            </a:r>
            <a:r>
              <a:rPr lang="zh-CN" altLang="zh-CN" sz="2000" dirty="0"/>
              <a:t>）</a:t>
            </a:r>
            <a:endParaRPr lang="zh-CN" altLang="zh-CN" sz="2000" dirty="0"/>
          </a:p>
          <a:p>
            <a:pPr lvl="1"/>
            <a:r>
              <a:rPr lang="zh-CN" altLang="zh-CN" sz="2000" dirty="0"/>
              <a:t>调整余弦相似度（</a:t>
            </a:r>
            <a:r>
              <a:rPr lang="en-US" altLang="zh-CN" sz="2000" dirty="0"/>
              <a:t>Adjusted Cosine Similarity</a:t>
            </a:r>
            <a:r>
              <a:rPr lang="zh-CN" altLang="zh-CN" sz="2000" dirty="0"/>
              <a:t>）</a:t>
            </a:r>
            <a:endParaRPr lang="en-US" altLang="zh-CN" sz="2000" dirty="0"/>
          </a:p>
          <a:p>
            <a:pPr lvl="1"/>
            <a:endParaRPr lang="zh-CN" altLang="zh-CN" sz="2000" dirty="0"/>
          </a:p>
          <a:p>
            <a:r>
              <a:rPr lang="zh-CN" altLang="zh-CN" sz="2000" dirty="0"/>
              <a:t>给定用户</a:t>
            </a:r>
            <a:r>
              <a:rPr lang="en-US" altLang="zh-CN" sz="2000" dirty="0"/>
              <a:t>u</a:t>
            </a:r>
            <a:r>
              <a:rPr lang="zh-CN" altLang="zh-CN" sz="2000" dirty="0"/>
              <a:t>和用户</a:t>
            </a:r>
            <a:r>
              <a:rPr lang="en-US" altLang="zh-CN" sz="2000" dirty="0"/>
              <a:t>v</a:t>
            </a:r>
            <a:r>
              <a:rPr lang="zh-CN" altLang="zh-CN" sz="2000" dirty="0"/>
              <a:t>，令</a:t>
            </a:r>
            <a:r>
              <a:rPr lang="en-US" altLang="zh-CN" sz="2000" dirty="0"/>
              <a:t>N(u)</a:t>
            </a:r>
            <a:r>
              <a:rPr lang="zh-CN" altLang="zh-CN" sz="2000" dirty="0"/>
              <a:t>表示用户</a:t>
            </a:r>
            <a:r>
              <a:rPr lang="en-US" altLang="zh-CN" sz="2000" dirty="0"/>
              <a:t>u</a:t>
            </a:r>
            <a:r>
              <a:rPr lang="zh-CN" altLang="zh-CN" sz="2000" dirty="0"/>
              <a:t>感兴趣的物品集合，令</a:t>
            </a:r>
            <a:r>
              <a:rPr lang="en-US" altLang="zh-CN" sz="2000" dirty="0"/>
              <a:t>N(v)</a:t>
            </a:r>
            <a:r>
              <a:rPr lang="zh-CN" altLang="zh-CN" sz="2000" dirty="0"/>
              <a:t>为用户</a:t>
            </a:r>
            <a:r>
              <a:rPr lang="en-US" altLang="zh-CN" sz="2000" dirty="0"/>
              <a:t>v</a:t>
            </a:r>
            <a:r>
              <a:rPr lang="zh-CN" altLang="zh-CN" sz="2000" dirty="0"/>
              <a:t>感兴趣的物品集合，则使用余弦相似度进行计算用户相似度的公式为</a:t>
            </a:r>
            <a:r>
              <a:rPr lang="zh-CN" altLang="en-US" sz="2000" dirty="0"/>
              <a:t>：</a:t>
            </a:r>
            <a:endParaRPr lang="en-US" altLang="zh-CN" sz="2000" dirty="0"/>
          </a:p>
          <a:p>
            <a:pPr>
              <a:buNone/>
            </a:pPr>
            <a:endParaRPr lang="zh-CN" altLang="zh-CN" sz="2400" dirty="0"/>
          </a:p>
        </p:txBody>
      </p:sp>
      <p:sp>
        <p:nvSpPr>
          <p:cNvPr id="22531" name="标题 2"/>
          <p:cNvSpPr>
            <a:spLocks noGrp="1"/>
          </p:cNvSpPr>
          <p:nvPr>
            <p:ph type="title" idx="10"/>
          </p:nvPr>
        </p:nvSpPr>
        <p:spPr>
          <a:ln/>
        </p:spPr>
        <p:txBody>
          <a:bodyPr vert="horz" wrap="square" lIns="91440" tIns="45720" rIns="91440" bIns="45720" anchor="ctr" anchorCtr="0"/>
          <a:p>
            <a:r>
              <a:rPr lang="en-US" altLang="zh-CN" dirty="0"/>
              <a:t>15.2.1 </a:t>
            </a:r>
            <a:r>
              <a:rPr lang="zh-CN" altLang="en-US" dirty="0"/>
              <a:t>基于用户的协同过滤（</a:t>
            </a:r>
            <a:r>
              <a:rPr lang="en-US" altLang="zh-CN" dirty="0"/>
              <a:t>UserCF</a:t>
            </a:r>
            <a:r>
              <a:rPr lang="zh-CN" altLang="en-US" dirty="0"/>
              <a:t>）</a:t>
            </a:r>
            <a:endParaRPr lang="zh-CN" altLang="en-US" dirty="0"/>
          </a:p>
        </p:txBody>
      </p:sp>
      <p:pic>
        <p:nvPicPr>
          <p:cNvPr id="22532" name="图片 1"/>
          <p:cNvPicPr>
            <a:picLocks noChangeAspect="1"/>
          </p:cNvPicPr>
          <p:nvPr/>
        </p:nvPicPr>
        <p:blipFill>
          <a:blip r:embed="rId1"/>
          <a:stretch>
            <a:fillRect/>
          </a:stretch>
        </p:blipFill>
        <p:spPr>
          <a:xfrm>
            <a:off x="3124200" y="4800600"/>
            <a:ext cx="2743200" cy="1192213"/>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内容占位符 1"/>
          <p:cNvSpPr>
            <a:spLocks noGrp="1"/>
          </p:cNvSpPr>
          <p:nvPr>
            <p:ph/>
          </p:nvPr>
        </p:nvSpPr>
        <p:spPr>
          <a:xfrm>
            <a:off x="457200" y="1295400"/>
            <a:ext cx="8153400" cy="4754563"/>
          </a:xfrm>
          <a:ln/>
        </p:spPr>
        <p:txBody>
          <a:bodyPr vert="horz" wrap="square" lIns="91440" tIns="45720" rIns="91440" bIns="45720" anchor="t" anchorCtr="0"/>
          <a:p>
            <a:r>
              <a:rPr lang="zh-CN" altLang="zh-CN" sz="2000" dirty="0"/>
              <a:t>由于很多用户相互之间并没有对同样的物品产生过行为，因此其相似度公式的分子为</a:t>
            </a:r>
            <a:r>
              <a:rPr lang="en-US" altLang="zh-CN" sz="2000" dirty="0"/>
              <a:t>0</a:t>
            </a:r>
            <a:r>
              <a:rPr lang="zh-CN" altLang="zh-CN" sz="2000" dirty="0"/>
              <a:t>，相似度也为</a:t>
            </a:r>
            <a:r>
              <a:rPr lang="en-US" altLang="zh-CN" sz="2000" dirty="0"/>
              <a:t>0</a:t>
            </a:r>
            <a:endParaRPr lang="en-US" altLang="zh-CN" sz="2000" dirty="0"/>
          </a:p>
          <a:p>
            <a:r>
              <a:rPr lang="zh-CN" altLang="en-US" sz="2000" dirty="0"/>
              <a:t>我们</a:t>
            </a:r>
            <a:r>
              <a:rPr lang="zh-CN" altLang="zh-CN" sz="2000" dirty="0"/>
              <a:t>可以利用物品到用户的倒排表（每个物品所对应的、对该物品感兴趣的用户列表），仅对有对相同物品产生交互行为的用户进行计算</a:t>
            </a:r>
            <a:endParaRPr lang="zh-CN" altLang="zh-CN" sz="2000" dirty="0"/>
          </a:p>
        </p:txBody>
      </p:sp>
      <p:sp>
        <p:nvSpPr>
          <p:cNvPr id="23555" name="标题 2"/>
          <p:cNvSpPr>
            <a:spLocks noGrp="1"/>
          </p:cNvSpPr>
          <p:nvPr>
            <p:ph type="title" idx="10"/>
          </p:nvPr>
        </p:nvSpPr>
        <p:spPr>
          <a:ln/>
        </p:spPr>
        <p:txBody>
          <a:bodyPr vert="horz" wrap="square" lIns="91440" tIns="45720" rIns="91440" bIns="45720" anchor="ctr" anchorCtr="0"/>
          <a:p>
            <a:r>
              <a:rPr lang="en-US" altLang="zh-CN" dirty="0"/>
              <a:t>15.2.1 </a:t>
            </a:r>
            <a:r>
              <a:rPr lang="zh-CN" altLang="en-US" dirty="0"/>
              <a:t>基于用户的协同过滤（</a:t>
            </a:r>
            <a:r>
              <a:rPr lang="en-US" altLang="zh-CN" dirty="0"/>
              <a:t>UserCF</a:t>
            </a:r>
            <a:r>
              <a:rPr lang="zh-CN" altLang="en-US" dirty="0"/>
              <a:t>）</a:t>
            </a:r>
            <a:endParaRPr lang="zh-CN" altLang="en-US" dirty="0"/>
          </a:p>
        </p:txBody>
      </p:sp>
      <p:pic>
        <p:nvPicPr>
          <p:cNvPr id="23556" name="图片 1"/>
          <p:cNvPicPr>
            <a:picLocks noChangeAspect="1"/>
          </p:cNvPicPr>
          <p:nvPr/>
        </p:nvPicPr>
        <p:blipFill>
          <a:blip r:embed="rId1"/>
          <a:stretch>
            <a:fillRect/>
          </a:stretch>
        </p:blipFill>
        <p:spPr>
          <a:xfrm>
            <a:off x="457200" y="3124200"/>
            <a:ext cx="8229600" cy="2635250"/>
          </a:xfrm>
          <a:prstGeom prst="rect">
            <a:avLst/>
          </a:prstGeom>
          <a:noFill/>
          <a:ln w="9525">
            <a:noFill/>
          </a:ln>
        </p:spPr>
      </p:pic>
      <p:sp>
        <p:nvSpPr>
          <p:cNvPr id="23557" name="文本框 2"/>
          <p:cNvSpPr txBox="1"/>
          <p:nvPr/>
        </p:nvSpPr>
        <p:spPr>
          <a:xfrm>
            <a:off x="2470150" y="6019800"/>
            <a:ext cx="3730625" cy="338138"/>
          </a:xfrm>
          <a:prstGeom prst="rect">
            <a:avLst/>
          </a:prstGeom>
          <a:noFill/>
          <a:ln w="9525">
            <a:noFill/>
          </a:ln>
        </p:spPr>
        <p:txBody>
          <a:bodyPr wrap="none">
            <a:spAutoFit/>
          </a:bodyPr>
          <a:p>
            <a:r>
              <a:rPr lang="zh-CN" altLang="en-US" sz="1600" dirty="0">
                <a:latin typeface="Arial" panose="020B0604020202020204" pitchFamily="34" charset="0"/>
              </a:rPr>
              <a:t>图</a:t>
            </a:r>
            <a:r>
              <a:rPr lang="en-US" altLang="zh-CN" sz="1600" dirty="0">
                <a:latin typeface="Arial" panose="020B0604020202020204" pitchFamily="34" charset="0"/>
              </a:rPr>
              <a:t> </a:t>
            </a:r>
            <a:r>
              <a:rPr lang="zh-CN" altLang="en-US" sz="1600" dirty="0">
                <a:latin typeface="Arial" panose="020B0604020202020204" pitchFamily="34" charset="0"/>
              </a:rPr>
              <a:t>物品到用户倒排表及用户相似度矩阵</a:t>
            </a:r>
            <a:endParaRPr lang="zh-CN" altLang="en-US" sz="1600" dirty="0">
              <a:latin typeface="Arial" panose="020B0604020202020204" pitchFamily="34" charset="0"/>
            </a:endParaRPr>
          </a:p>
        </p:txBody>
      </p:sp>
      <p:sp>
        <p:nvSpPr>
          <p:cNvPr id="23558" name="TextBox 5"/>
          <p:cNvSpPr txBox="1"/>
          <p:nvPr/>
        </p:nvSpPr>
        <p:spPr>
          <a:xfrm>
            <a:off x="533400" y="2971800"/>
            <a:ext cx="646113" cy="369888"/>
          </a:xfrm>
          <a:prstGeom prst="rect">
            <a:avLst/>
          </a:prstGeom>
          <a:noFill/>
          <a:ln w="9525">
            <a:noFill/>
          </a:ln>
        </p:spPr>
        <p:txBody>
          <a:bodyPr wrap="none">
            <a:spAutoFit/>
          </a:bodyPr>
          <a:p>
            <a:r>
              <a:rPr lang="zh-CN" altLang="en-US" dirty="0">
                <a:latin typeface="Arial" panose="020B0604020202020204" pitchFamily="34" charset="0"/>
              </a:rPr>
              <a:t>用户</a:t>
            </a:r>
            <a:endParaRPr lang="zh-CN" altLang="en-US" dirty="0">
              <a:latin typeface="Arial" panose="020B0604020202020204" pitchFamily="34" charset="0"/>
            </a:endParaRPr>
          </a:p>
        </p:txBody>
      </p:sp>
      <p:sp>
        <p:nvSpPr>
          <p:cNvPr id="23559" name="TextBox 6"/>
          <p:cNvSpPr txBox="1"/>
          <p:nvPr/>
        </p:nvSpPr>
        <p:spPr>
          <a:xfrm>
            <a:off x="1371600" y="2971800"/>
            <a:ext cx="646113" cy="369888"/>
          </a:xfrm>
          <a:prstGeom prst="rect">
            <a:avLst/>
          </a:prstGeom>
          <a:noFill/>
          <a:ln w="9525">
            <a:noFill/>
          </a:ln>
        </p:spPr>
        <p:txBody>
          <a:bodyPr wrap="none">
            <a:spAutoFit/>
          </a:bodyPr>
          <a:p>
            <a:r>
              <a:rPr lang="zh-CN" altLang="en-US" dirty="0">
                <a:latin typeface="Arial" panose="020B0604020202020204" pitchFamily="34" charset="0"/>
              </a:rPr>
              <a:t>物品</a:t>
            </a:r>
            <a:endParaRPr lang="zh-CN" altLang="en-US" dirty="0">
              <a:latin typeface="Arial" panose="020B0604020202020204" pitchFamily="34" charset="0"/>
            </a:endParaRPr>
          </a:p>
        </p:txBody>
      </p:sp>
      <p:sp>
        <p:nvSpPr>
          <p:cNvPr id="23560" name="TextBox 7"/>
          <p:cNvSpPr txBox="1"/>
          <p:nvPr/>
        </p:nvSpPr>
        <p:spPr>
          <a:xfrm>
            <a:off x="3697288" y="2743200"/>
            <a:ext cx="646112" cy="369888"/>
          </a:xfrm>
          <a:prstGeom prst="rect">
            <a:avLst/>
          </a:prstGeom>
          <a:noFill/>
          <a:ln w="9525">
            <a:noFill/>
          </a:ln>
        </p:spPr>
        <p:txBody>
          <a:bodyPr wrap="none">
            <a:spAutoFit/>
          </a:bodyPr>
          <a:p>
            <a:r>
              <a:rPr lang="zh-CN" altLang="en-US" dirty="0">
                <a:latin typeface="Arial" panose="020B0604020202020204" pitchFamily="34" charset="0"/>
              </a:rPr>
              <a:t>物品</a:t>
            </a:r>
            <a:endParaRPr lang="zh-CN" altLang="en-US" dirty="0">
              <a:latin typeface="Arial" panose="020B0604020202020204" pitchFamily="34" charset="0"/>
            </a:endParaRPr>
          </a:p>
        </p:txBody>
      </p:sp>
      <p:sp>
        <p:nvSpPr>
          <p:cNvPr id="23561" name="TextBox 8"/>
          <p:cNvSpPr txBox="1"/>
          <p:nvPr/>
        </p:nvSpPr>
        <p:spPr>
          <a:xfrm>
            <a:off x="4800600" y="2743200"/>
            <a:ext cx="646113" cy="369888"/>
          </a:xfrm>
          <a:prstGeom prst="rect">
            <a:avLst/>
          </a:prstGeom>
          <a:noFill/>
          <a:ln w="9525">
            <a:noFill/>
          </a:ln>
        </p:spPr>
        <p:txBody>
          <a:bodyPr wrap="none">
            <a:spAutoFit/>
          </a:bodyPr>
          <a:p>
            <a:r>
              <a:rPr lang="zh-CN" altLang="en-US" dirty="0">
                <a:latin typeface="Arial" panose="020B0604020202020204" pitchFamily="34" charset="0"/>
              </a:rPr>
              <a:t>用户</a:t>
            </a:r>
            <a:endParaRPr lang="zh-CN" altLang="en-US" dirty="0">
              <a:latin typeface="Arial" panose="020B0604020202020204" pitchFamily="34" charset="0"/>
            </a:endParaRPr>
          </a:p>
        </p:txBody>
      </p:sp>
      <p:sp>
        <p:nvSpPr>
          <p:cNvPr id="23562" name="TextBox 9"/>
          <p:cNvSpPr txBox="1"/>
          <p:nvPr/>
        </p:nvSpPr>
        <p:spPr>
          <a:xfrm>
            <a:off x="7543800" y="2830513"/>
            <a:ext cx="646113" cy="369887"/>
          </a:xfrm>
          <a:prstGeom prst="rect">
            <a:avLst/>
          </a:prstGeom>
          <a:noFill/>
          <a:ln w="9525">
            <a:noFill/>
          </a:ln>
        </p:spPr>
        <p:txBody>
          <a:bodyPr wrap="none">
            <a:spAutoFit/>
          </a:bodyPr>
          <a:p>
            <a:r>
              <a:rPr lang="zh-CN" altLang="en-US" dirty="0">
                <a:latin typeface="Arial" panose="020B0604020202020204" pitchFamily="34" charset="0"/>
              </a:rPr>
              <a:t>用户</a:t>
            </a:r>
            <a:endParaRPr lang="zh-CN" altLang="en-US" dirty="0">
              <a:latin typeface="Arial" panose="020B0604020202020204" pitchFamily="34" charset="0"/>
            </a:endParaRPr>
          </a:p>
        </p:txBody>
      </p:sp>
      <p:sp>
        <p:nvSpPr>
          <p:cNvPr id="23563" name="TextBox 10"/>
          <p:cNvSpPr txBox="1"/>
          <p:nvPr/>
        </p:nvSpPr>
        <p:spPr>
          <a:xfrm>
            <a:off x="6059488" y="4343400"/>
            <a:ext cx="646112" cy="369888"/>
          </a:xfrm>
          <a:prstGeom prst="rect">
            <a:avLst/>
          </a:prstGeom>
          <a:noFill/>
          <a:ln w="9525">
            <a:noFill/>
          </a:ln>
        </p:spPr>
        <p:txBody>
          <a:bodyPr wrap="none">
            <a:spAutoFit/>
          </a:bodyPr>
          <a:p>
            <a:r>
              <a:rPr lang="zh-CN" altLang="en-US" dirty="0">
                <a:latin typeface="Arial" panose="020B0604020202020204" pitchFamily="34" charset="0"/>
              </a:rPr>
              <a:t>用户</a:t>
            </a:r>
            <a:endParaRPr lang="zh-CN" alt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内容占位符 1"/>
          <p:cNvSpPr>
            <a:spLocks noGrp="1"/>
          </p:cNvSpPr>
          <p:nvPr>
            <p:ph/>
          </p:nvPr>
        </p:nvSpPr>
        <p:spPr>
          <a:ln/>
        </p:spPr>
        <p:txBody>
          <a:bodyPr vert="horz" wrap="square" lIns="91440" tIns="45720" rIns="91440" bIns="45720" anchor="t" anchorCtr="0"/>
          <a:p>
            <a:r>
              <a:rPr lang="zh-CN" altLang="zh-CN" sz="2000" dirty="0"/>
              <a:t>得到用户间的相似度后，再使用如下公式来度量用户</a:t>
            </a:r>
            <a:r>
              <a:rPr lang="en-US" altLang="zh-CN" sz="2000" dirty="0"/>
              <a:t>u</a:t>
            </a:r>
            <a:r>
              <a:rPr lang="zh-CN" altLang="zh-CN" sz="2000" dirty="0"/>
              <a:t>对物品</a:t>
            </a:r>
            <a:r>
              <a:rPr lang="en-US" altLang="zh-CN" sz="2000" dirty="0"/>
              <a:t>i</a:t>
            </a:r>
            <a:r>
              <a:rPr lang="zh-CN" altLang="zh-CN" sz="2000" dirty="0"/>
              <a:t>的兴趣程度</a:t>
            </a:r>
            <a:r>
              <a:rPr lang="en-US" altLang="zh-CN" sz="2000" dirty="0"/>
              <a:t>P</a:t>
            </a:r>
            <a:r>
              <a:rPr lang="en-US" altLang="zh-CN" sz="2000" baseline="-25000" dirty="0"/>
              <a:t>ui</a:t>
            </a:r>
            <a:r>
              <a:rPr lang="zh-CN" altLang="en-US" sz="2000" dirty="0"/>
              <a:t>：</a:t>
            </a:r>
            <a:endParaRPr lang="en-US" altLang="zh-CN" sz="2000" dirty="0"/>
          </a:p>
          <a:p>
            <a:endParaRPr lang="en-US" altLang="zh-CN" sz="2000" dirty="0"/>
          </a:p>
          <a:p>
            <a:endParaRPr lang="en-US" altLang="zh-CN" sz="2000" dirty="0"/>
          </a:p>
          <a:p>
            <a:pPr>
              <a:buNone/>
            </a:pPr>
            <a:endParaRPr lang="en-US" altLang="zh-CN" sz="2000" dirty="0"/>
          </a:p>
          <a:p>
            <a:r>
              <a:rPr lang="zh-CN" altLang="zh-CN" sz="2000" dirty="0"/>
              <a:t>其中，</a:t>
            </a:r>
            <a:r>
              <a:rPr lang="en-US" altLang="zh-CN" sz="2000" i="1" dirty="0"/>
              <a:t>S</a:t>
            </a:r>
            <a:r>
              <a:rPr lang="en-US" altLang="zh-CN" sz="2000" dirty="0"/>
              <a:t>(u, K)</a:t>
            </a:r>
            <a:r>
              <a:rPr lang="zh-CN" altLang="zh-CN" sz="2000" dirty="0"/>
              <a:t>是和用户</a:t>
            </a:r>
            <a:r>
              <a:rPr lang="en-US" altLang="zh-CN" sz="2000" dirty="0"/>
              <a:t>u</a:t>
            </a:r>
            <a:r>
              <a:rPr lang="zh-CN" altLang="zh-CN" sz="2000" dirty="0"/>
              <a:t>兴趣最接近的</a:t>
            </a:r>
            <a:r>
              <a:rPr lang="en-US" altLang="zh-CN" sz="2000" dirty="0"/>
              <a:t>K</a:t>
            </a:r>
            <a:r>
              <a:rPr lang="zh-CN" altLang="zh-CN" sz="2000" dirty="0"/>
              <a:t>个用户的集合，</a:t>
            </a:r>
            <a:r>
              <a:rPr lang="en-US" altLang="zh-CN" sz="2000" dirty="0"/>
              <a:t>N(i)</a:t>
            </a:r>
            <a:r>
              <a:rPr lang="zh-CN" altLang="zh-CN" sz="2000" dirty="0"/>
              <a:t>是喜欢物品</a:t>
            </a:r>
            <a:r>
              <a:rPr lang="en-US" altLang="zh-CN" sz="2000" dirty="0"/>
              <a:t>i</a:t>
            </a:r>
            <a:r>
              <a:rPr lang="zh-CN" altLang="zh-CN" sz="2000" dirty="0"/>
              <a:t>的用户集合，</a:t>
            </a:r>
            <a:r>
              <a:rPr lang="en-US" altLang="zh-CN" sz="2000" dirty="0"/>
              <a:t>W</a:t>
            </a:r>
            <a:r>
              <a:rPr lang="en-US" altLang="zh-CN" sz="2000" baseline="-25000" dirty="0"/>
              <a:t>uv</a:t>
            </a:r>
            <a:r>
              <a:rPr lang="zh-CN" altLang="zh-CN" sz="2000" dirty="0"/>
              <a:t>是用户</a:t>
            </a:r>
            <a:r>
              <a:rPr lang="en-US" altLang="zh-CN" sz="2000" dirty="0"/>
              <a:t>u</a:t>
            </a:r>
            <a:r>
              <a:rPr lang="zh-CN" altLang="zh-CN" sz="2000" dirty="0"/>
              <a:t>和用户</a:t>
            </a:r>
            <a:r>
              <a:rPr lang="en-US" altLang="zh-CN" sz="2000" dirty="0"/>
              <a:t>v</a:t>
            </a:r>
            <a:r>
              <a:rPr lang="zh-CN" altLang="zh-CN" sz="2000" dirty="0"/>
              <a:t>的相似度，</a:t>
            </a:r>
            <a:r>
              <a:rPr lang="en-US" altLang="zh-CN" sz="2000" dirty="0"/>
              <a:t>r</a:t>
            </a:r>
            <a:r>
              <a:rPr lang="en-US" altLang="zh-CN" sz="2000" baseline="-25000" dirty="0"/>
              <a:t>vi</a:t>
            </a:r>
            <a:r>
              <a:rPr lang="zh-CN" altLang="zh-CN" sz="2000" dirty="0"/>
              <a:t>是隐反馈信息，代表用户</a:t>
            </a:r>
            <a:r>
              <a:rPr lang="en-US" altLang="zh-CN" sz="2000" dirty="0"/>
              <a:t>v</a:t>
            </a:r>
            <a:r>
              <a:rPr lang="zh-CN" altLang="zh-CN" sz="2000" dirty="0"/>
              <a:t>对物品</a:t>
            </a:r>
            <a:r>
              <a:rPr lang="en-US" altLang="zh-CN" sz="2000" dirty="0"/>
              <a:t>i</a:t>
            </a:r>
            <a:r>
              <a:rPr lang="zh-CN" altLang="zh-CN" sz="2000" dirty="0"/>
              <a:t>的感兴趣程度，为简化计算可令</a:t>
            </a:r>
            <a:r>
              <a:rPr lang="en-US" altLang="zh-CN" sz="2000" dirty="0"/>
              <a:t>r</a:t>
            </a:r>
            <a:r>
              <a:rPr lang="en-US" altLang="zh-CN" sz="2000" baseline="-25000" dirty="0"/>
              <a:t>vi</a:t>
            </a:r>
            <a:r>
              <a:rPr lang="en-US" altLang="zh-CN" sz="2000" dirty="0"/>
              <a:t>=1</a:t>
            </a:r>
            <a:endParaRPr lang="en-US" altLang="zh-CN" sz="2000" dirty="0"/>
          </a:p>
          <a:p>
            <a:endParaRPr lang="en-US" altLang="zh-CN" sz="2000" dirty="0"/>
          </a:p>
          <a:p>
            <a:r>
              <a:rPr lang="zh-CN" altLang="zh-CN" sz="2000" dirty="0"/>
              <a:t>对所有物品计算</a:t>
            </a:r>
            <a:r>
              <a:rPr lang="en-US" altLang="zh-CN" sz="2000" dirty="0"/>
              <a:t>P</a:t>
            </a:r>
            <a:r>
              <a:rPr lang="en-US" altLang="zh-CN" sz="2000" baseline="-25000" dirty="0"/>
              <a:t>ui</a:t>
            </a:r>
            <a:r>
              <a:rPr lang="zh-CN" altLang="zh-CN" sz="2000" dirty="0"/>
              <a:t>后，可以</a:t>
            </a:r>
            <a:r>
              <a:rPr lang="zh-CN" altLang="en-US" sz="2000" dirty="0"/>
              <a:t>对</a:t>
            </a:r>
            <a:r>
              <a:rPr lang="en-US" altLang="zh-CN" sz="2000" dirty="0"/>
              <a:t>P</a:t>
            </a:r>
            <a:r>
              <a:rPr lang="en-US" altLang="zh-CN" sz="2000" baseline="-25000" dirty="0"/>
              <a:t>ui</a:t>
            </a:r>
            <a:r>
              <a:rPr lang="zh-CN" altLang="en-US" sz="2000" dirty="0"/>
              <a:t>进行</a:t>
            </a:r>
            <a:r>
              <a:rPr lang="zh-CN" altLang="zh-CN" sz="2000" dirty="0"/>
              <a:t>降序处理，取前</a:t>
            </a:r>
            <a:r>
              <a:rPr lang="en-US" altLang="zh-CN" sz="2000" dirty="0"/>
              <a:t>N</a:t>
            </a:r>
            <a:r>
              <a:rPr lang="zh-CN" altLang="zh-CN" sz="2000" dirty="0"/>
              <a:t>个物品作为推荐结果展示给用户</a:t>
            </a:r>
            <a:r>
              <a:rPr lang="en-US" altLang="zh-CN" sz="2000" dirty="0"/>
              <a:t>u</a:t>
            </a:r>
            <a:r>
              <a:rPr lang="zh-CN" altLang="en-US" sz="2000" dirty="0"/>
              <a:t>（称为</a:t>
            </a:r>
            <a:r>
              <a:rPr lang="en-US" altLang="zh-CN" sz="2000" dirty="0"/>
              <a:t>Top-N</a:t>
            </a:r>
            <a:r>
              <a:rPr lang="zh-CN" altLang="en-US" sz="2000" dirty="0"/>
              <a:t>推荐）</a:t>
            </a:r>
            <a:endParaRPr lang="en-US" altLang="zh-CN" sz="2000" dirty="0"/>
          </a:p>
          <a:p>
            <a:pPr>
              <a:buNone/>
            </a:pPr>
            <a:endParaRPr lang="zh-CN" altLang="zh-CN" sz="2000" dirty="0"/>
          </a:p>
        </p:txBody>
      </p:sp>
      <p:sp>
        <p:nvSpPr>
          <p:cNvPr id="24579" name="标题 2"/>
          <p:cNvSpPr>
            <a:spLocks noGrp="1"/>
          </p:cNvSpPr>
          <p:nvPr>
            <p:ph type="title" idx="10"/>
          </p:nvPr>
        </p:nvSpPr>
        <p:spPr>
          <a:ln/>
        </p:spPr>
        <p:txBody>
          <a:bodyPr vert="horz" wrap="square" lIns="91440" tIns="45720" rIns="91440" bIns="45720" anchor="ctr" anchorCtr="0"/>
          <a:p>
            <a:r>
              <a:rPr lang="en-US" altLang="zh-CN" dirty="0"/>
              <a:t>15.2.1 </a:t>
            </a:r>
            <a:r>
              <a:rPr lang="zh-CN" altLang="en-US" dirty="0"/>
              <a:t>基于用户的协同过滤（</a:t>
            </a:r>
            <a:r>
              <a:rPr lang="en-US" altLang="zh-CN" dirty="0"/>
              <a:t>UserCF</a:t>
            </a:r>
            <a:r>
              <a:rPr lang="zh-CN" altLang="en-US" dirty="0"/>
              <a:t>）</a:t>
            </a:r>
            <a:endParaRPr lang="zh-CN" altLang="en-US" dirty="0"/>
          </a:p>
        </p:txBody>
      </p:sp>
      <p:pic>
        <p:nvPicPr>
          <p:cNvPr id="24580" name="图片 1"/>
          <p:cNvPicPr>
            <a:picLocks noChangeAspect="1"/>
          </p:cNvPicPr>
          <p:nvPr/>
        </p:nvPicPr>
        <p:blipFill>
          <a:blip r:embed="rId1"/>
          <a:stretch>
            <a:fillRect/>
          </a:stretch>
        </p:blipFill>
        <p:spPr>
          <a:xfrm>
            <a:off x="2438400" y="1981200"/>
            <a:ext cx="4267200" cy="105251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2"/>
          <p:cNvSpPr>
            <a:spLocks noGrp="1"/>
          </p:cNvSpPr>
          <p:nvPr>
            <p:ph type="title" idx="10"/>
          </p:nvPr>
        </p:nvSpPr>
        <p:spPr>
          <a:ln/>
        </p:spPr>
        <p:txBody>
          <a:bodyPr vert="horz" wrap="square" lIns="91440" tIns="45720" rIns="91440" bIns="45720" anchor="ctr" anchorCtr="0"/>
          <a:p>
            <a:r>
              <a:rPr lang="zh-CN" altLang="en-US" dirty="0"/>
              <a:t>提纲</a:t>
            </a:r>
            <a:endParaRPr lang="zh-CN" altLang="en-US" dirty="0"/>
          </a:p>
        </p:txBody>
      </p:sp>
      <p:sp>
        <p:nvSpPr>
          <p:cNvPr id="2" name="Text Box 6"/>
          <p:cNvSpPr txBox="1">
            <a:spLocks noChangeArrowheads="1"/>
          </p:cNvSpPr>
          <p:nvPr/>
        </p:nvSpPr>
        <p:spPr bwMode="auto">
          <a:xfrm>
            <a:off x="533400" y="1066800"/>
            <a:ext cx="4419600" cy="3140075"/>
          </a:xfrm>
          <a:prstGeom prst="rect">
            <a:avLst/>
          </a:prstGeom>
          <a:noFill/>
          <a:ln>
            <a:noFill/>
          </a:ln>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Char char="•"/>
              <a:defRPr/>
            </a:pP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大数据应用概览</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第</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15</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章 大数据在互联网领域的应用</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15.1  </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推荐系统概述</a:t>
            </a:r>
            <a:endPar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15.2  </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推荐算法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 </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协同过滤</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15.3  </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协同过滤实践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 </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电影推荐系统</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第</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16</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章 大数据在生物医学领域的应用</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16.1 </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基于大数据的综合健康服务平台</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第</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17</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章 大数据的其他应用</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Char char="•"/>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17.1 </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rPr>
              <a:t>大数据在物流领域中的应用</a:t>
            </a:r>
            <a:endPar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457200" marR="0" lvl="0" indent="-457200" algn="l" defTabSz="914400" rtl="0" eaLnBrk="1" fontAlgn="base" latinLnBrk="0" hangingPunct="1">
              <a:lnSpc>
                <a:spcPct val="100000"/>
              </a:lnSpc>
              <a:spcBef>
                <a:spcPct val="0"/>
              </a:spcBef>
              <a:spcAft>
                <a:spcPct val="0"/>
              </a:spcAft>
              <a:buClrTx/>
              <a:buSzTx/>
              <a:buFontTx/>
              <a:buChar char="•"/>
              <a:defRPr/>
            </a:pPr>
            <a:endPar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mn-cs"/>
              <a:sym typeface="+mn-ea"/>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aphicFrame>
        <p:nvGraphicFramePr>
          <p:cNvPr id="7172"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76" name="" r:id="rId1" imgW="4762500" imgH="6505575" progId="MSPhotoEd.3">
                  <p:embed/>
                </p:oleObj>
              </mc:Choice>
              <mc:Fallback>
                <p:oleObj name="" r:id="rId1" imgW="4762500" imgH="6505575" progId="MSPhotoEd.3">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
        <p:nvSpPr>
          <p:cNvPr id="7173" name="Text Box 13"/>
          <p:cNvSpPr txBox="1"/>
          <p:nvPr/>
        </p:nvSpPr>
        <p:spPr>
          <a:xfrm>
            <a:off x="639763" y="5638800"/>
            <a:ext cx="4313237" cy="523875"/>
          </a:xfrm>
          <a:prstGeom prst="rect">
            <a:avLst/>
          </a:prstGeom>
          <a:noFill/>
          <a:ln w="9525">
            <a:noFill/>
          </a:ln>
        </p:spPr>
        <p:txBody>
          <a:bodyPr wrap="none">
            <a:spAutoFit/>
          </a:bodyPr>
          <a:p>
            <a:r>
              <a:rPr lang="zh-CN" altLang="en-US" sz="1400" dirty="0">
                <a:latin typeface="Arial" panose="020B0604020202020204" pitchFamily="34" charset="0"/>
              </a:rPr>
              <a:t>欢迎访问</a:t>
            </a:r>
            <a:r>
              <a:rPr lang="en-US" altLang="zh-CN" sz="1400" dirty="0">
                <a:latin typeface="Arial" panose="020B0604020202020204" pitchFamily="34" charset="0"/>
              </a:rPr>
              <a:t>《</a:t>
            </a:r>
            <a:r>
              <a:rPr lang="zh-CN" altLang="en-US" sz="1400" dirty="0">
                <a:latin typeface="Arial" panose="020B0604020202020204" pitchFamily="34" charset="0"/>
              </a:rPr>
              <a:t>大数据技术原理与应用</a:t>
            </a:r>
            <a:r>
              <a:rPr lang="en-US" altLang="zh-CN" sz="1400" dirty="0">
                <a:latin typeface="Arial" panose="020B0604020202020204" pitchFamily="34" charset="0"/>
              </a:rPr>
              <a:t>》</a:t>
            </a:r>
            <a:r>
              <a:rPr lang="zh-CN" altLang="en-US" sz="1400" dirty="0">
                <a:latin typeface="Arial" panose="020B0604020202020204" pitchFamily="34" charset="0"/>
              </a:rPr>
              <a:t>教材官方网站：</a:t>
            </a:r>
            <a:endParaRPr lang="en-US" altLang="zh-CN" sz="1400" dirty="0">
              <a:latin typeface="Arial" panose="020B0604020202020204" pitchFamily="34" charset="0"/>
            </a:endParaRPr>
          </a:p>
          <a:p>
            <a:r>
              <a:rPr lang="en-US" altLang="zh-CN" sz="1400" dirty="0">
                <a:latin typeface="Arial" panose="020B0604020202020204" pitchFamily="34" charset="0"/>
              </a:rPr>
              <a:t>http://dblab.xmu.edu.cn/post/bigdata3</a:t>
            </a:r>
            <a:endParaRPr lang="zh-CN" altLang="en-US" sz="1400" dirty="0">
              <a:latin typeface="Arial" panose="020B0604020202020204" pitchFamily="34" charset="0"/>
            </a:endParaRPr>
          </a:p>
        </p:txBody>
      </p:sp>
      <p:sp>
        <p:nvSpPr>
          <p:cNvPr id="7174" name="TextBox 5"/>
          <p:cNvSpPr txBox="1"/>
          <p:nvPr/>
        </p:nvSpPr>
        <p:spPr>
          <a:xfrm>
            <a:off x="625475" y="4114800"/>
            <a:ext cx="3336925" cy="1384300"/>
          </a:xfrm>
          <a:prstGeom prst="rect">
            <a:avLst/>
          </a:prstGeom>
          <a:noFill/>
          <a:ln w="9525">
            <a:noFill/>
          </a:ln>
        </p:spPr>
        <p:txBody>
          <a:bodyPr wrap="none">
            <a:spAutoFit/>
          </a:bodyPr>
          <a:p>
            <a:r>
              <a:rPr lang="zh-CN" altLang="en-US" sz="1400" dirty="0">
                <a:latin typeface="Arial" panose="020B0604020202020204" pitchFamily="34" charset="0"/>
              </a:rPr>
              <a:t>本</a:t>
            </a:r>
            <a:r>
              <a:rPr lang="en-US" altLang="zh-CN" sz="1400" dirty="0">
                <a:latin typeface="Arial" panose="020B0604020202020204" pitchFamily="34" charset="0"/>
              </a:rPr>
              <a:t>PPT</a:t>
            </a:r>
            <a:r>
              <a:rPr lang="zh-CN" altLang="en-US" sz="1400" dirty="0">
                <a:latin typeface="Arial" panose="020B0604020202020204" pitchFamily="34" charset="0"/>
              </a:rPr>
              <a:t>是如下教材的配套讲义：</a:t>
            </a:r>
            <a:endParaRPr lang="en-US" altLang="zh-CN" sz="1400" dirty="0">
              <a:latin typeface="Arial" panose="020B0604020202020204" pitchFamily="34" charset="0"/>
            </a:endParaRPr>
          </a:p>
          <a:p>
            <a:r>
              <a:rPr lang="en-US" altLang="zh-CN" sz="1400" dirty="0">
                <a:latin typeface="Arial" panose="020B0604020202020204" pitchFamily="34" charset="0"/>
              </a:rPr>
              <a:t>《</a:t>
            </a:r>
            <a:r>
              <a:rPr lang="zh-CN" altLang="en-US" sz="1400" dirty="0">
                <a:latin typeface="Arial" panose="020B0604020202020204" pitchFamily="34" charset="0"/>
              </a:rPr>
              <a:t>大数据技术原理与应用</a:t>
            </a:r>
            <a:endParaRPr lang="en-US" altLang="zh-CN" sz="1400" dirty="0">
              <a:latin typeface="Arial" panose="020B0604020202020204" pitchFamily="34" charset="0"/>
            </a:endParaRPr>
          </a:p>
          <a:p>
            <a:r>
              <a:rPr lang="en-US" altLang="zh-CN" sz="1400" dirty="0">
                <a:latin typeface="Arial" panose="020B0604020202020204" pitchFamily="34" charset="0"/>
              </a:rPr>
              <a:t>——</a:t>
            </a:r>
            <a:r>
              <a:rPr lang="zh-CN" altLang="en-US" sz="1400" dirty="0">
                <a:latin typeface="Arial" panose="020B0604020202020204" pitchFamily="34" charset="0"/>
              </a:rPr>
              <a:t>概念、存储、处理、分析与应用</a:t>
            </a:r>
            <a:r>
              <a:rPr lang="en-US" altLang="zh-CN" sz="1400" dirty="0">
                <a:latin typeface="Arial" panose="020B0604020202020204" pitchFamily="34" charset="0"/>
              </a:rPr>
              <a:t>》 </a:t>
            </a:r>
            <a:endParaRPr lang="en-US" altLang="zh-CN" sz="1400" dirty="0">
              <a:latin typeface="Arial" panose="020B0604020202020204" pitchFamily="34" charset="0"/>
            </a:endParaRPr>
          </a:p>
          <a:p>
            <a:r>
              <a:rPr lang="zh-CN" altLang="en-US" sz="1400" dirty="0">
                <a:latin typeface="Arial" panose="020B0604020202020204" pitchFamily="34" charset="0"/>
              </a:rPr>
              <a:t>（</a:t>
            </a:r>
            <a:r>
              <a:rPr lang="en-US" altLang="zh-CN" sz="1400" dirty="0">
                <a:latin typeface="Arial" panose="020B0604020202020204" pitchFamily="34" charset="0"/>
              </a:rPr>
              <a:t>2021</a:t>
            </a:r>
            <a:r>
              <a:rPr lang="zh-CN" altLang="en-US" sz="1400" dirty="0">
                <a:latin typeface="Arial" panose="020B0604020202020204" pitchFamily="34" charset="0"/>
              </a:rPr>
              <a:t>年</a:t>
            </a:r>
            <a:r>
              <a:rPr lang="en-US" altLang="zh-CN" sz="1400" dirty="0">
                <a:latin typeface="Arial" panose="020B0604020202020204" pitchFamily="34" charset="0"/>
              </a:rPr>
              <a:t>1</a:t>
            </a:r>
            <a:r>
              <a:rPr lang="zh-CN" altLang="en-US" sz="1400" dirty="0">
                <a:latin typeface="Arial" panose="020B0604020202020204" pitchFamily="34" charset="0"/>
              </a:rPr>
              <a:t>月第</a:t>
            </a:r>
            <a:r>
              <a:rPr lang="en-US" altLang="zh-CN" sz="1400" dirty="0">
                <a:latin typeface="Arial" panose="020B0604020202020204" pitchFamily="34" charset="0"/>
              </a:rPr>
              <a:t>3</a:t>
            </a:r>
            <a:r>
              <a:rPr lang="zh-CN" altLang="en-US" sz="1400" dirty="0">
                <a:latin typeface="Arial" panose="020B0604020202020204" pitchFamily="34" charset="0"/>
              </a:rPr>
              <a:t>版）</a:t>
            </a:r>
            <a:br>
              <a:rPr lang="en-US" altLang="zh-CN" sz="1400" dirty="0">
                <a:latin typeface="Arial" panose="020B0604020202020204" pitchFamily="34" charset="0"/>
              </a:rPr>
            </a:br>
            <a:r>
              <a:rPr lang="en-US" altLang="zh-CN" sz="1400" dirty="0">
                <a:latin typeface="Arial" panose="020B0604020202020204" pitchFamily="34" charset="0"/>
              </a:rPr>
              <a:t>ISBN:978-7-115-54405-6</a:t>
            </a:r>
            <a:endParaRPr lang="en-US" altLang="zh-CN" sz="1400" dirty="0">
              <a:latin typeface="Arial" panose="020B0604020202020204" pitchFamily="34" charset="0"/>
            </a:endParaRPr>
          </a:p>
          <a:p>
            <a:r>
              <a:rPr lang="zh-CN" altLang="en-US" sz="1400" dirty="0">
                <a:latin typeface="Arial" panose="020B0604020202020204" pitchFamily="34" charset="0"/>
              </a:rPr>
              <a:t>厦门大学 林子雨 编著，人民邮电出版社</a:t>
            </a:r>
            <a:endParaRPr lang="en-US" altLang="zh-CN" sz="1400"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内容占位符 1"/>
          <p:cNvSpPr>
            <a:spLocks noGrp="1"/>
          </p:cNvSpPr>
          <p:nvPr>
            <p:ph/>
          </p:nvPr>
        </p:nvSpPr>
        <p:spPr>
          <a:ln/>
        </p:spPr>
        <p:txBody>
          <a:bodyPr vert="horz" wrap="square" lIns="91440" tIns="45720" rIns="91440" bIns="45720" anchor="t" anchorCtr="0"/>
          <a:p>
            <a:r>
              <a:rPr lang="zh-CN" altLang="zh-CN" sz="2000" dirty="0"/>
              <a:t>基于物品的协同过滤算法（简称</a:t>
            </a:r>
            <a:r>
              <a:rPr lang="en-US" altLang="zh-CN" sz="2000" dirty="0"/>
              <a:t>ItemCF</a:t>
            </a:r>
            <a:r>
              <a:rPr lang="zh-CN" altLang="zh-CN" sz="2000" dirty="0"/>
              <a:t>算法）是目前业界应用最多的算法。无论是亚马逊还是</a:t>
            </a:r>
            <a:r>
              <a:rPr lang="en-US" altLang="zh-CN" sz="2000" dirty="0"/>
              <a:t>Netflix</a:t>
            </a:r>
            <a:r>
              <a:rPr lang="zh-CN" altLang="zh-CN" sz="2000" dirty="0"/>
              <a:t>，其推荐系统的基础都是</a:t>
            </a:r>
            <a:r>
              <a:rPr lang="en-US" altLang="zh-CN" sz="2000" dirty="0"/>
              <a:t>ItemCF</a:t>
            </a:r>
            <a:r>
              <a:rPr lang="zh-CN" altLang="zh-CN" sz="2000" dirty="0"/>
              <a:t>算法</a:t>
            </a:r>
            <a:endParaRPr lang="zh-CN" altLang="zh-CN" sz="2000" dirty="0"/>
          </a:p>
          <a:p>
            <a:r>
              <a:rPr lang="en-US" altLang="zh-CN" sz="2000" dirty="0"/>
              <a:t>ItemCF</a:t>
            </a:r>
            <a:r>
              <a:rPr lang="zh-CN" altLang="zh-CN" sz="2000" dirty="0"/>
              <a:t>算法是给目标用户推荐那些和他们之前喜欢的物品相似的物品。</a:t>
            </a:r>
            <a:r>
              <a:rPr lang="en-US" altLang="zh-CN" sz="2000" dirty="0"/>
              <a:t>ItemCF</a:t>
            </a:r>
            <a:r>
              <a:rPr lang="zh-CN" altLang="zh-CN" sz="2000" dirty="0"/>
              <a:t>算法主要通过分析用户的行为记录来计算物品之间的相似度</a:t>
            </a:r>
            <a:endParaRPr lang="en-US" altLang="zh-CN" sz="2000" dirty="0"/>
          </a:p>
          <a:p>
            <a:r>
              <a:rPr lang="zh-CN" altLang="zh-CN" sz="2000" dirty="0"/>
              <a:t>该算法基于的假设是：物品</a:t>
            </a:r>
            <a:r>
              <a:rPr lang="en-US" altLang="zh-CN" sz="2000" dirty="0"/>
              <a:t>A</a:t>
            </a:r>
            <a:r>
              <a:rPr lang="zh-CN" altLang="zh-CN" sz="2000" dirty="0"/>
              <a:t>和物品</a:t>
            </a:r>
            <a:r>
              <a:rPr lang="en-US" altLang="zh-CN" sz="2000" dirty="0"/>
              <a:t>B</a:t>
            </a:r>
            <a:r>
              <a:rPr lang="zh-CN" altLang="zh-CN" sz="2000" dirty="0"/>
              <a:t>具有很大的相似度是因为喜欢物品</a:t>
            </a:r>
            <a:r>
              <a:rPr lang="en-US" altLang="zh-CN" sz="2000" dirty="0"/>
              <a:t>A</a:t>
            </a:r>
            <a:r>
              <a:rPr lang="zh-CN" altLang="zh-CN" sz="2000" dirty="0"/>
              <a:t>的用户大多也喜欢物品</a:t>
            </a:r>
            <a:r>
              <a:rPr lang="en-US" altLang="zh-CN" sz="2000" dirty="0"/>
              <a:t>B</a:t>
            </a:r>
            <a:r>
              <a:rPr lang="zh-CN" altLang="zh-CN" sz="2000" dirty="0"/>
              <a:t>。例如，该算法会因为你购买过《数据挖掘导论》而给你推荐《机器学习实战》，因为买过《数据挖掘导论》的用户多数也购买了《机器学习实战》</a:t>
            </a:r>
            <a:endParaRPr lang="zh-CN" altLang="zh-CN" sz="2000" dirty="0"/>
          </a:p>
          <a:p>
            <a:endParaRPr lang="zh-CN" altLang="zh-CN" sz="2000" dirty="0"/>
          </a:p>
        </p:txBody>
      </p:sp>
      <p:sp>
        <p:nvSpPr>
          <p:cNvPr id="25603" name="标题 2"/>
          <p:cNvSpPr>
            <a:spLocks noGrp="1"/>
          </p:cNvSpPr>
          <p:nvPr>
            <p:ph type="title" idx="10"/>
          </p:nvPr>
        </p:nvSpPr>
        <p:spPr>
          <a:ln/>
        </p:spPr>
        <p:txBody>
          <a:bodyPr vert="horz" wrap="square" lIns="91440" tIns="45720" rIns="91440" bIns="45720" anchor="ctr" anchorCtr="0"/>
          <a:p>
            <a:r>
              <a:rPr lang="en-US" altLang="zh-CN" dirty="0"/>
              <a:t>15.2.2 </a:t>
            </a:r>
            <a:r>
              <a:rPr lang="zh-CN" altLang="en-US" dirty="0"/>
              <a:t>基于物品的协同过滤（</a:t>
            </a:r>
            <a:r>
              <a:rPr lang="en-US" altLang="zh-CN" dirty="0"/>
              <a:t>ItemCF</a:t>
            </a:r>
            <a:r>
              <a:rPr lang="zh-CN" altLang="en-US"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
          <p:cNvSpPr>
            <a:spLocks noGrp="1"/>
          </p:cNvSpPr>
          <p:nvPr>
            <p:ph type="title" idx="10"/>
          </p:nvPr>
        </p:nvSpPr>
        <p:spPr>
          <a:ln/>
        </p:spPr>
        <p:txBody>
          <a:bodyPr vert="horz" wrap="square" lIns="91440" tIns="45720" rIns="91440" bIns="45720" anchor="ctr" anchorCtr="0"/>
          <a:p>
            <a:r>
              <a:rPr lang="en-US" altLang="zh-CN" dirty="0"/>
              <a:t>15.2.2 </a:t>
            </a:r>
            <a:r>
              <a:rPr lang="zh-CN" altLang="en-US" dirty="0"/>
              <a:t>基于物品的协同过滤（</a:t>
            </a:r>
            <a:r>
              <a:rPr lang="en-US" altLang="zh-CN" dirty="0"/>
              <a:t>ItemCF</a:t>
            </a:r>
            <a:r>
              <a:rPr lang="zh-CN" altLang="en-US" dirty="0"/>
              <a:t>）</a:t>
            </a:r>
            <a:endParaRPr lang="zh-CN" altLang="en-US" dirty="0"/>
          </a:p>
        </p:txBody>
      </p:sp>
      <p:pic>
        <p:nvPicPr>
          <p:cNvPr id="26627" name="图片 4"/>
          <p:cNvPicPr>
            <a:picLocks noChangeAspect="1"/>
          </p:cNvPicPr>
          <p:nvPr/>
        </p:nvPicPr>
        <p:blipFill>
          <a:blip r:embed="rId1"/>
          <a:stretch>
            <a:fillRect/>
          </a:stretch>
        </p:blipFill>
        <p:spPr>
          <a:xfrm>
            <a:off x="990600" y="1347788"/>
            <a:ext cx="7086600" cy="4656137"/>
          </a:xfrm>
          <a:prstGeom prst="rect">
            <a:avLst/>
          </a:prstGeom>
          <a:noFill/>
          <a:ln w="9525">
            <a:noFill/>
          </a:ln>
        </p:spPr>
      </p:pic>
      <p:sp>
        <p:nvSpPr>
          <p:cNvPr id="26628" name="内容占位符 1"/>
          <p:cNvSpPr>
            <a:spLocks noGrp="1"/>
          </p:cNvSpPr>
          <p:nvPr>
            <p:ph/>
          </p:nvPr>
        </p:nvSpPr>
        <p:spPr>
          <a:xfrm>
            <a:off x="609600" y="6019800"/>
            <a:ext cx="8153400" cy="563563"/>
          </a:xfrm>
          <a:ln/>
        </p:spPr>
        <p:txBody>
          <a:bodyPr vert="horz" wrap="square" lIns="91440" tIns="45720" rIns="91440" bIns="45720" anchor="t" anchorCtr="0"/>
          <a:p>
            <a:pPr marL="0" indent="0" algn="ctr">
              <a:buNone/>
            </a:pPr>
            <a:r>
              <a:rPr lang="zh-CN" altLang="en-US" sz="1600" dirty="0"/>
              <a:t>图</a:t>
            </a:r>
            <a:r>
              <a:rPr lang="en-US" altLang="zh-CN" sz="1600" dirty="0"/>
              <a:t> </a:t>
            </a:r>
            <a:r>
              <a:rPr lang="zh-CN" altLang="en-US" sz="1600" dirty="0"/>
              <a:t>基于物品的协同过滤（</a:t>
            </a:r>
            <a:r>
              <a:rPr lang="en-US" altLang="zh-CN" sz="1600" dirty="0"/>
              <a:t>Item CF</a:t>
            </a:r>
            <a:r>
              <a:rPr lang="zh-CN" altLang="en-US" sz="1600" dirty="0"/>
              <a:t>）</a:t>
            </a:r>
            <a:endParaRPr lang="zh-CN" altLang="zh-CN"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内容占位符 1"/>
          <p:cNvSpPr>
            <a:spLocks noGrp="1"/>
          </p:cNvSpPr>
          <p:nvPr>
            <p:ph/>
          </p:nvPr>
        </p:nvSpPr>
        <p:spPr>
          <a:ln/>
        </p:spPr>
        <p:txBody>
          <a:bodyPr vert="horz" wrap="square" lIns="91440" tIns="45720" rIns="91440" bIns="45720" anchor="t" anchorCtr="0"/>
          <a:p>
            <a:r>
              <a:rPr lang="en-US" altLang="zh-CN" sz="2000" dirty="0"/>
              <a:t>ItemCF</a:t>
            </a:r>
            <a:r>
              <a:rPr lang="zh-CN" altLang="zh-CN" sz="2000" dirty="0"/>
              <a:t>算法与</a:t>
            </a:r>
            <a:r>
              <a:rPr lang="en-US" altLang="zh-CN" sz="2000" dirty="0"/>
              <a:t>UserCF</a:t>
            </a:r>
            <a:r>
              <a:rPr lang="zh-CN" altLang="zh-CN" sz="2000" dirty="0"/>
              <a:t>算法类似，</a:t>
            </a:r>
            <a:r>
              <a:rPr lang="zh-CN" altLang="en-US" sz="2000" dirty="0"/>
              <a:t>计算</a:t>
            </a:r>
            <a:r>
              <a:rPr lang="zh-CN" altLang="zh-CN" sz="2000" dirty="0"/>
              <a:t>也分为两步：</a:t>
            </a:r>
            <a:endParaRPr lang="zh-CN" altLang="zh-CN" sz="2000" dirty="0"/>
          </a:p>
          <a:p>
            <a:pPr lvl="1"/>
            <a:r>
              <a:rPr lang="zh-CN" altLang="zh-CN" sz="2000" dirty="0"/>
              <a:t>第一步：计算物品之间的相似度；</a:t>
            </a:r>
            <a:endParaRPr lang="zh-CN" altLang="zh-CN" sz="2000" dirty="0"/>
          </a:p>
          <a:p>
            <a:pPr lvl="1"/>
            <a:r>
              <a:rPr lang="zh-CN" altLang="zh-CN" sz="2000" dirty="0"/>
              <a:t>第二步：根据物品的相似度和用户的历史行为，给用户生成推荐列表。</a:t>
            </a:r>
            <a:endParaRPr lang="en-US" altLang="zh-CN" sz="2000" dirty="0">
              <a:sym typeface="Wingdings" panose="05000000000000000000" pitchFamily="2" charset="2"/>
            </a:endParaRPr>
          </a:p>
          <a:p>
            <a:pPr>
              <a:buNone/>
            </a:pPr>
            <a:endParaRPr lang="en-US" altLang="zh-CN" sz="2000" dirty="0"/>
          </a:p>
          <a:p>
            <a:endParaRPr lang="en-US" altLang="zh-CN" sz="2000" dirty="0"/>
          </a:p>
        </p:txBody>
      </p:sp>
      <p:sp>
        <p:nvSpPr>
          <p:cNvPr id="27651" name="标题 2"/>
          <p:cNvSpPr>
            <a:spLocks noGrp="1"/>
          </p:cNvSpPr>
          <p:nvPr>
            <p:ph type="title" idx="10"/>
          </p:nvPr>
        </p:nvSpPr>
        <p:spPr>
          <a:ln/>
        </p:spPr>
        <p:txBody>
          <a:bodyPr vert="horz" wrap="square" lIns="91440" tIns="45720" rIns="91440" bIns="45720" anchor="ctr" anchorCtr="0"/>
          <a:p>
            <a:r>
              <a:rPr lang="en-US" altLang="zh-CN" dirty="0"/>
              <a:t>15.2.2 </a:t>
            </a:r>
            <a:r>
              <a:rPr lang="zh-CN" altLang="en-US" dirty="0"/>
              <a:t>基于物品的协同过滤（</a:t>
            </a:r>
            <a:r>
              <a:rPr lang="en-US" altLang="zh-CN" dirty="0"/>
              <a:t>ItemCF</a:t>
            </a:r>
            <a:r>
              <a:rPr lang="zh-CN" altLang="en-US" dirty="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内容占位符 1"/>
          <p:cNvSpPr>
            <a:spLocks noGrp="1"/>
          </p:cNvSpPr>
          <p:nvPr>
            <p:ph/>
          </p:nvPr>
        </p:nvSpPr>
        <p:spPr>
          <a:xfrm>
            <a:off x="457200" y="1143000"/>
            <a:ext cx="8153400" cy="4754563"/>
          </a:xfrm>
          <a:ln/>
        </p:spPr>
        <p:txBody>
          <a:bodyPr vert="horz" wrap="square" lIns="91440" tIns="45720" rIns="91440" bIns="45720" anchor="t" anchorCtr="0"/>
          <a:p>
            <a:r>
              <a:rPr lang="en-US" altLang="zh-CN" sz="2000" dirty="0"/>
              <a:t>ItemCF</a:t>
            </a:r>
            <a:r>
              <a:rPr lang="zh-CN" altLang="zh-CN" sz="2000" dirty="0"/>
              <a:t>算法通过建立用户到物品倒排表（每个用户喜欢的物品的列表）来计算</a:t>
            </a:r>
            <a:r>
              <a:rPr lang="zh-CN" altLang="en-US" sz="2000" dirty="0"/>
              <a:t>物品相似度</a:t>
            </a:r>
            <a:endParaRPr lang="en-US" altLang="zh-CN" sz="2000" dirty="0"/>
          </a:p>
          <a:p>
            <a:endParaRPr lang="en-US" altLang="zh-CN" sz="2000" dirty="0">
              <a:sym typeface="Wingdings" panose="05000000000000000000" pitchFamily="2" charset="2"/>
            </a:endParaRPr>
          </a:p>
          <a:p>
            <a:endParaRPr lang="en-US" altLang="zh-CN" sz="2200" dirty="0">
              <a:sym typeface="Wingdings" panose="05000000000000000000" pitchFamily="2" charset="2"/>
            </a:endParaRPr>
          </a:p>
        </p:txBody>
      </p:sp>
      <p:sp>
        <p:nvSpPr>
          <p:cNvPr id="28675" name="标题 2"/>
          <p:cNvSpPr>
            <a:spLocks noGrp="1"/>
          </p:cNvSpPr>
          <p:nvPr>
            <p:ph type="title" idx="10"/>
          </p:nvPr>
        </p:nvSpPr>
        <p:spPr>
          <a:ln/>
        </p:spPr>
        <p:txBody>
          <a:bodyPr vert="horz" wrap="square" lIns="91440" tIns="45720" rIns="91440" bIns="45720" anchor="ctr" anchorCtr="0"/>
          <a:p>
            <a:r>
              <a:rPr lang="en-US" altLang="zh-CN" dirty="0"/>
              <a:t>15.2.2 </a:t>
            </a:r>
            <a:r>
              <a:rPr lang="zh-CN" altLang="en-US" dirty="0"/>
              <a:t>基于物品的协同过滤（</a:t>
            </a:r>
            <a:r>
              <a:rPr lang="en-US" altLang="zh-CN" dirty="0"/>
              <a:t>ItemCF</a:t>
            </a:r>
            <a:r>
              <a:rPr lang="zh-CN" altLang="en-US" dirty="0"/>
              <a:t>）</a:t>
            </a:r>
            <a:endParaRPr lang="zh-CN" altLang="en-US" dirty="0"/>
          </a:p>
        </p:txBody>
      </p:sp>
      <p:sp>
        <p:nvSpPr>
          <p:cNvPr id="28676"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pic>
        <p:nvPicPr>
          <p:cNvPr id="28677" name="图片 3"/>
          <p:cNvPicPr>
            <a:picLocks noChangeAspect="1"/>
          </p:cNvPicPr>
          <p:nvPr/>
        </p:nvPicPr>
        <p:blipFill>
          <a:blip r:embed="rId1"/>
          <a:stretch>
            <a:fillRect/>
          </a:stretch>
        </p:blipFill>
        <p:spPr>
          <a:xfrm>
            <a:off x="914400" y="1828800"/>
            <a:ext cx="6945313" cy="4356100"/>
          </a:xfrm>
          <a:prstGeom prst="rect">
            <a:avLst/>
          </a:prstGeom>
          <a:noFill/>
          <a:ln w="9525">
            <a:noFill/>
          </a:ln>
        </p:spPr>
      </p:pic>
      <p:sp>
        <p:nvSpPr>
          <p:cNvPr id="28678" name="内容占位符 1"/>
          <p:cNvSpPr txBox="1"/>
          <p:nvPr/>
        </p:nvSpPr>
        <p:spPr>
          <a:xfrm>
            <a:off x="609600" y="6248400"/>
            <a:ext cx="8153400" cy="563563"/>
          </a:xfrm>
          <a:prstGeom prst="rect">
            <a:avLst/>
          </a:prstGeom>
          <a:noFill/>
          <a:ln w="9525">
            <a:noFill/>
          </a:ln>
        </p:spPr>
        <p:txBody>
          <a:bodyPr/>
          <a:p>
            <a:pPr algn="ctr">
              <a:spcBef>
                <a:spcPct val="20000"/>
              </a:spcBef>
            </a:pPr>
            <a:r>
              <a:rPr lang="zh-CN" altLang="zh-CN" sz="1600" dirty="0">
                <a:latin typeface="Arial" panose="020B0604020202020204" pitchFamily="34" charset="0"/>
              </a:rPr>
              <a:t>图</a:t>
            </a:r>
            <a:r>
              <a:rPr lang="en-US" altLang="zh-CN" sz="1600" dirty="0">
                <a:latin typeface="Arial" panose="020B0604020202020204" pitchFamily="34" charset="0"/>
              </a:rPr>
              <a:t>  </a:t>
            </a:r>
            <a:r>
              <a:rPr lang="zh-CN" altLang="zh-CN" sz="1600" dirty="0">
                <a:latin typeface="Arial" panose="020B0604020202020204" pitchFamily="34" charset="0"/>
              </a:rPr>
              <a:t>用户到物品倒排表及物品相似度矩阵</a:t>
            </a:r>
            <a:endParaRPr lang="zh-CN" altLang="zh-CN" sz="1600" dirty="0">
              <a:latin typeface="Arial" panose="020B0604020202020204" pitchFamily="34" charset="0"/>
            </a:endParaRPr>
          </a:p>
        </p:txBody>
      </p:sp>
      <p:sp>
        <p:nvSpPr>
          <p:cNvPr id="28679" name="TextBox 6"/>
          <p:cNvSpPr txBox="1"/>
          <p:nvPr/>
        </p:nvSpPr>
        <p:spPr>
          <a:xfrm>
            <a:off x="990600" y="2743200"/>
            <a:ext cx="646113" cy="369888"/>
          </a:xfrm>
          <a:prstGeom prst="rect">
            <a:avLst/>
          </a:prstGeom>
          <a:noFill/>
          <a:ln w="9525">
            <a:noFill/>
          </a:ln>
        </p:spPr>
        <p:txBody>
          <a:bodyPr wrap="none">
            <a:spAutoFit/>
          </a:bodyPr>
          <a:p>
            <a:r>
              <a:rPr lang="zh-CN" altLang="en-US" dirty="0">
                <a:latin typeface="Arial" panose="020B0604020202020204" pitchFamily="34" charset="0"/>
              </a:rPr>
              <a:t>用户</a:t>
            </a:r>
            <a:endParaRPr lang="zh-CN" altLang="en-US" dirty="0">
              <a:latin typeface="Arial" panose="020B0604020202020204" pitchFamily="34" charset="0"/>
            </a:endParaRPr>
          </a:p>
        </p:txBody>
      </p:sp>
      <p:sp>
        <p:nvSpPr>
          <p:cNvPr id="28680" name="TextBox 7"/>
          <p:cNvSpPr txBox="1"/>
          <p:nvPr/>
        </p:nvSpPr>
        <p:spPr>
          <a:xfrm>
            <a:off x="3962400" y="1524000"/>
            <a:ext cx="646113" cy="369888"/>
          </a:xfrm>
          <a:prstGeom prst="rect">
            <a:avLst/>
          </a:prstGeom>
          <a:noFill/>
          <a:ln w="9525">
            <a:noFill/>
          </a:ln>
        </p:spPr>
        <p:txBody>
          <a:bodyPr wrap="none">
            <a:spAutoFit/>
          </a:bodyPr>
          <a:p>
            <a:r>
              <a:rPr lang="zh-CN" altLang="en-US" dirty="0">
                <a:latin typeface="Arial" panose="020B0604020202020204" pitchFamily="34" charset="0"/>
              </a:rPr>
              <a:t>物品</a:t>
            </a:r>
            <a:endParaRPr lang="zh-CN" altLang="en-US" dirty="0">
              <a:latin typeface="Arial" panose="020B0604020202020204" pitchFamily="34" charset="0"/>
            </a:endParaRPr>
          </a:p>
        </p:txBody>
      </p:sp>
      <p:sp>
        <p:nvSpPr>
          <p:cNvPr id="28681" name="TextBox 8"/>
          <p:cNvSpPr txBox="1"/>
          <p:nvPr/>
        </p:nvSpPr>
        <p:spPr>
          <a:xfrm>
            <a:off x="1752600" y="2743200"/>
            <a:ext cx="646113" cy="369888"/>
          </a:xfrm>
          <a:prstGeom prst="rect">
            <a:avLst/>
          </a:prstGeom>
          <a:noFill/>
          <a:ln w="9525">
            <a:noFill/>
          </a:ln>
        </p:spPr>
        <p:txBody>
          <a:bodyPr wrap="none">
            <a:spAutoFit/>
          </a:bodyPr>
          <a:p>
            <a:r>
              <a:rPr lang="zh-CN" altLang="en-US" dirty="0">
                <a:latin typeface="Arial" panose="020B0604020202020204" pitchFamily="34" charset="0"/>
              </a:rPr>
              <a:t>物品</a:t>
            </a:r>
            <a:endParaRPr lang="zh-CN" altLang="en-US" dirty="0">
              <a:latin typeface="Arial" panose="020B0604020202020204" pitchFamily="34" charset="0"/>
            </a:endParaRPr>
          </a:p>
        </p:txBody>
      </p:sp>
      <p:sp>
        <p:nvSpPr>
          <p:cNvPr id="28682" name="TextBox 9"/>
          <p:cNvSpPr txBox="1"/>
          <p:nvPr/>
        </p:nvSpPr>
        <p:spPr>
          <a:xfrm>
            <a:off x="6705600" y="2438400"/>
            <a:ext cx="646113" cy="369888"/>
          </a:xfrm>
          <a:prstGeom prst="rect">
            <a:avLst/>
          </a:prstGeom>
          <a:noFill/>
          <a:ln w="9525">
            <a:noFill/>
          </a:ln>
        </p:spPr>
        <p:txBody>
          <a:bodyPr wrap="none">
            <a:spAutoFit/>
          </a:bodyPr>
          <a:p>
            <a:r>
              <a:rPr lang="zh-CN" altLang="en-US" dirty="0">
                <a:latin typeface="Arial" panose="020B0604020202020204" pitchFamily="34" charset="0"/>
              </a:rPr>
              <a:t>物品</a:t>
            </a:r>
            <a:endParaRPr lang="zh-CN" altLang="en-US"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内容占位符 1"/>
          <p:cNvSpPr>
            <a:spLocks noGrp="1"/>
          </p:cNvSpPr>
          <p:nvPr>
            <p:ph/>
          </p:nvPr>
        </p:nvSpPr>
        <p:spPr>
          <a:ln/>
        </p:spPr>
        <p:txBody>
          <a:bodyPr vert="horz" wrap="square" lIns="91440" tIns="45720" rIns="91440" bIns="45720" anchor="t" anchorCtr="0"/>
          <a:p>
            <a:r>
              <a:rPr lang="en-US" altLang="zh-CN" sz="2000" dirty="0"/>
              <a:t>ItemCF</a:t>
            </a:r>
            <a:r>
              <a:rPr lang="zh-CN" altLang="en-US" sz="2000" dirty="0"/>
              <a:t>计算的是</a:t>
            </a:r>
            <a:r>
              <a:rPr lang="zh-CN" altLang="zh-CN" sz="2000" dirty="0"/>
              <a:t>物品相似度，再使用如下公式来度量用户</a:t>
            </a:r>
            <a:r>
              <a:rPr lang="en-US" altLang="zh-CN" sz="2000" dirty="0"/>
              <a:t>u</a:t>
            </a:r>
            <a:r>
              <a:rPr lang="zh-CN" altLang="zh-CN" sz="2000" dirty="0"/>
              <a:t>对物品</a:t>
            </a:r>
            <a:r>
              <a:rPr lang="en-US" altLang="zh-CN" sz="2000" dirty="0"/>
              <a:t>j</a:t>
            </a:r>
            <a:r>
              <a:rPr lang="zh-CN" altLang="zh-CN" sz="2000" dirty="0"/>
              <a:t>的兴趣程度</a:t>
            </a:r>
            <a:r>
              <a:rPr lang="en-US" altLang="zh-CN" sz="2000" dirty="0"/>
              <a:t>P</a:t>
            </a:r>
            <a:r>
              <a:rPr lang="en-US" altLang="zh-CN" sz="2000" baseline="-25000" dirty="0"/>
              <a:t>uj</a:t>
            </a:r>
            <a:r>
              <a:rPr lang="en-US" altLang="zh-CN" sz="2000" dirty="0">
                <a:sym typeface="Wingdings" panose="05000000000000000000" pitchFamily="2" charset="2"/>
              </a:rPr>
              <a:t>(</a:t>
            </a:r>
            <a:r>
              <a:rPr lang="zh-CN" altLang="en-US" sz="2000" dirty="0">
                <a:sym typeface="Wingdings" panose="05000000000000000000" pitchFamily="2" charset="2"/>
              </a:rPr>
              <a:t>与</a:t>
            </a:r>
            <a:r>
              <a:rPr lang="en-US" altLang="zh-CN" sz="2000" dirty="0">
                <a:sym typeface="Wingdings" panose="05000000000000000000" pitchFamily="2" charset="2"/>
              </a:rPr>
              <a:t>UserCF</a:t>
            </a:r>
            <a:r>
              <a:rPr lang="zh-CN" altLang="en-US" sz="2000" dirty="0">
                <a:sym typeface="Wingdings" panose="05000000000000000000" pitchFamily="2" charset="2"/>
              </a:rPr>
              <a:t>类似</a:t>
            </a:r>
            <a:r>
              <a:rPr lang="en-US" altLang="zh-CN" sz="2000" dirty="0">
                <a:sym typeface="Wingdings" panose="05000000000000000000" pitchFamily="2" charset="2"/>
              </a:rPr>
              <a:t>)</a:t>
            </a:r>
            <a:r>
              <a:rPr lang="zh-CN" altLang="en-US" sz="2000" dirty="0">
                <a:sym typeface="Wingdings" panose="05000000000000000000" pitchFamily="2" charset="2"/>
              </a:rPr>
              <a:t>：</a:t>
            </a:r>
            <a:endParaRPr lang="en-US" altLang="zh-CN" sz="2000" dirty="0">
              <a:sym typeface="Wingdings" panose="05000000000000000000" pitchFamily="2" charset="2"/>
            </a:endParaRPr>
          </a:p>
          <a:p>
            <a:endParaRPr lang="en-US" altLang="zh-CN" sz="2000" dirty="0">
              <a:sym typeface="Wingdings" panose="05000000000000000000" pitchFamily="2" charset="2"/>
            </a:endParaRPr>
          </a:p>
          <a:p>
            <a:endParaRPr lang="en-US" altLang="zh-CN" sz="2000" dirty="0">
              <a:sym typeface="Wingdings" panose="05000000000000000000" pitchFamily="2" charset="2"/>
            </a:endParaRPr>
          </a:p>
          <a:p>
            <a:pPr>
              <a:buNone/>
            </a:pPr>
            <a:endParaRPr lang="en-US" altLang="zh-CN" sz="2000" dirty="0"/>
          </a:p>
          <a:p>
            <a:endParaRPr lang="en-US" altLang="zh-CN" sz="2000" dirty="0"/>
          </a:p>
        </p:txBody>
      </p:sp>
      <p:sp>
        <p:nvSpPr>
          <p:cNvPr id="29699" name="标题 2"/>
          <p:cNvSpPr>
            <a:spLocks noGrp="1"/>
          </p:cNvSpPr>
          <p:nvPr>
            <p:ph type="title" idx="10"/>
          </p:nvPr>
        </p:nvSpPr>
        <p:spPr>
          <a:ln/>
        </p:spPr>
        <p:txBody>
          <a:bodyPr vert="horz" wrap="square" lIns="91440" tIns="45720" rIns="91440" bIns="45720" anchor="ctr" anchorCtr="0"/>
          <a:p>
            <a:r>
              <a:rPr lang="en-US" altLang="zh-CN" dirty="0"/>
              <a:t>15.2.2 </a:t>
            </a:r>
            <a:r>
              <a:rPr lang="zh-CN" altLang="en-US" dirty="0"/>
              <a:t>基于物品的协同过滤（</a:t>
            </a:r>
            <a:r>
              <a:rPr lang="en-US" altLang="zh-CN" dirty="0"/>
              <a:t>ItemCF</a:t>
            </a:r>
            <a:r>
              <a:rPr lang="zh-CN" altLang="en-US" dirty="0"/>
              <a:t>）</a:t>
            </a:r>
            <a:endParaRPr lang="zh-CN" altLang="en-US" dirty="0"/>
          </a:p>
        </p:txBody>
      </p:sp>
      <p:pic>
        <p:nvPicPr>
          <p:cNvPr id="29700" name="图片 1"/>
          <p:cNvPicPr>
            <a:picLocks noChangeAspect="1"/>
          </p:cNvPicPr>
          <p:nvPr/>
        </p:nvPicPr>
        <p:blipFill>
          <a:blip r:embed="rId1"/>
          <a:stretch>
            <a:fillRect/>
          </a:stretch>
        </p:blipFill>
        <p:spPr>
          <a:xfrm>
            <a:off x="2590800" y="2590800"/>
            <a:ext cx="3048000" cy="803275"/>
          </a:xfrm>
          <a:prstGeom prst="rect">
            <a:avLst/>
          </a:prstGeom>
          <a:noFill/>
          <a:ln w="9525">
            <a:noFill/>
          </a:ln>
        </p:spPr>
      </p:pic>
      <p:sp>
        <p:nvSpPr>
          <p:cNvPr id="29701" name="矩形 4"/>
          <p:cNvSpPr/>
          <p:nvPr/>
        </p:nvSpPr>
        <p:spPr>
          <a:xfrm>
            <a:off x="838200" y="3962400"/>
            <a:ext cx="7620000" cy="923925"/>
          </a:xfrm>
          <a:prstGeom prst="rect">
            <a:avLst/>
          </a:prstGeom>
          <a:noFill/>
          <a:ln w="9525">
            <a:noFill/>
          </a:ln>
        </p:spPr>
        <p:txBody>
          <a:bodyPr>
            <a:spAutoFit/>
          </a:bodyPr>
          <a:p>
            <a:r>
              <a:rPr lang="zh-CN" altLang="zh-CN" dirty="0">
                <a:latin typeface="Arial" panose="020B0604020202020204" pitchFamily="34" charset="0"/>
              </a:rPr>
              <a:t>其中，</a:t>
            </a:r>
            <a:r>
              <a:rPr lang="en-US" altLang="zh-CN" i="1" dirty="0">
                <a:latin typeface="Arial" panose="020B0604020202020204" pitchFamily="34" charset="0"/>
              </a:rPr>
              <a:t>S</a:t>
            </a:r>
            <a:r>
              <a:rPr lang="en-US" altLang="zh-CN" dirty="0">
                <a:latin typeface="Arial" panose="020B0604020202020204" pitchFamily="34" charset="0"/>
              </a:rPr>
              <a:t>(j, K)</a:t>
            </a:r>
            <a:r>
              <a:rPr lang="zh-CN" altLang="zh-CN" dirty="0">
                <a:latin typeface="Arial" panose="020B0604020202020204" pitchFamily="34" charset="0"/>
              </a:rPr>
              <a:t>是和</a:t>
            </a:r>
            <a:r>
              <a:rPr lang="zh-CN" altLang="en-US" dirty="0">
                <a:latin typeface="Arial" panose="020B0604020202020204" pitchFamily="34" charset="0"/>
              </a:rPr>
              <a:t>物品</a:t>
            </a:r>
            <a:r>
              <a:rPr lang="en-US" altLang="zh-CN" dirty="0">
                <a:latin typeface="Arial" panose="020B0604020202020204" pitchFamily="34" charset="0"/>
              </a:rPr>
              <a:t>j</a:t>
            </a:r>
            <a:r>
              <a:rPr lang="zh-CN" altLang="zh-CN" dirty="0">
                <a:latin typeface="Arial" panose="020B0604020202020204" pitchFamily="34" charset="0"/>
              </a:rPr>
              <a:t>最</a:t>
            </a:r>
            <a:r>
              <a:rPr lang="zh-CN" altLang="en-US" dirty="0">
                <a:latin typeface="Arial" panose="020B0604020202020204" pitchFamily="34" charset="0"/>
              </a:rPr>
              <a:t>相似</a:t>
            </a:r>
            <a:r>
              <a:rPr lang="zh-CN" altLang="zh-CN" dirty="0">
                <a:latin typeface="Arial" panose="020B0604020202020204" pitchFamily="34" charset="0"/>
              </a:rPr>
              <a:t>的</a:t>
            </a:r>
            <a:r>
              <a:rPr lang="en-US" altLang="zh-CN" dirty="0">
                <a:latin typeface="Arial" panose="020B0604020202020204" pitchFamily="34" charset="0"/>
              </a:rPr>
              <a:t>K</a:t>
            </a:r>
            <a:r>
              <a:rPr lang="zh-CN" altLang="zh-CN" dirty="0">
                <a:latin typeface="Arial" panose="020B0604020202020204" pitchFamily="34" charset="0"/>
              </a:rPr>
              <a:t>个</a:t>
            </a:r>
            <a:r>
              <a:rPr lang="zh-CN" altLang="en-US" dirty="0">
                <a:latin typeface="Arial" panose="020B0604020202020204" pitchFamily="34" charset="0"/>
              </a:rPr>
              <a:t>物品</a:t>
            </a:r>
            <a:r>
              <a:rPr lang="zh-CN" altLang="zh-CN" dirty="0">
                <a:latin typeface="Arial" panose="020B0604020202020204" pitchFamily="34" charset="0"/>
              </a:rPr>
              <a:t>的集合，</a:t>
            </a:r>
            <a:r>
              <a:rPr lang="en-US" altLang="zh-CN" dirty="0">
                <a:latin typeface="Arial" panose="020B0604020202020204" pitchFamily="34" charset="0"/>
              </a:rPr>
              <a:t>N(u)</a:t>
            </a:r>
            <a:r>
              <a:rPr lang="zh-CN" altLang="zh-CN" dirty="0">
                <a:latin typeface="Arial" panose="020B0604020202020204" pitchFamily="34" charset="0"/>
              </a:rPr>
              <a:t>是</a:t>
            </a:r>
            <a:r>
              <a:rPr lang="zh-CN" altLang="en-US" dirty="0">
                <a:latin typeface="Arial" panose="020B0604020202020204" pitchFamily="34" charset="0"/>
              </a:rPr>
              <a:t>用户</a:t>
            </a:r>
            <a:r>
              <a:rPr lang="en-US" altLang="zh-CN" dirty="0">
                <a:latin typeface="Arial" panose="020B0604020202020204" pitchFamily="34" charset="0"/>
              </a:rPr>
              <a:t>u</a:t>
            </a:r>
            <a:r>
              <a:rPr lang="zh-CN" altLang="en-US" dirty="0">
                <a:latin typeface="Arial" panose="020B0604020202020204" pitchFamily="34" charset="0"/>
              </a:rPr>
              <a:t>喜欢的物品的集合</a:t>
            </a:r>
            <a:r>
              <a:rPr lang="zh-CN" altLang="zh-CN" dirty="0">
                <a:latin typeface="Arial" panose="020B0604020202020204" pitchFamily="34" charset="0"/>
              </a:rPr>
              <a:t>，</a:t>
            </a:r>
            <a:r>
              <a:rPr lang="en-US" altLang="zh-CN" i="1" dirty="0">
                <a:latin typeface="Arial" panose="020B0604020202020204" pitchFamily="34" charset="0"/>
              </a:rPr>
              <a:t>w</a:t>
            </a:r>
            <a:r>
              <a:rPr lang="en-US" altLang="zh-CN" i="1" baseline="-25000" dirty="0">
                <a:latin typeface="Arial" panose="020B0604020202020204" pitchFamily="34" charset="0"/>
              </a:rPr>
              <a:t>ji</a:t>
            </a:r>
            <a:r>
              <a:rPr lang="zh-CN" altLang="en-US" dirty="0">
                <a:latin typeface="Arial" panose="020B0604020202020204" pitchFamily="34" charset="0"/>
              </a:rPr>
              <a:t>物品</a:t>
            </a:r>
            <a:r>
              <a:rPr lang="en-US" altLang="zh-CN" dirty="0">
                <a:latin typeface="Arial" panose="020B0604020202020204" pitchFamily="34" charset="0"/>
              </a:rPr>
              <a:t>i</a:t>
            </a:r>
            <a:r>
              <a:rPr lang="zh-CN" altLang="zh-CN" dirty="0">
                <a:latin typeface="Arial" panose="020B0604020202020204" pitchFamily="34" charset="0"/>
              </a:rPr>
              <a:t>和</a:t>
            </a:r>
            <a:r>
              <a:rPr lang="zh-CN" altLang="en-US" dirty="0">
                <a:latin typeface="Arial" panose="020B0604020202020204" pitchFamily="34" charset="0"/>
              </a:rPr>
              <a:t>物品</a:t>
            </a:r>
            <a:r>
              <a:rPr lang="en-US" altLang="zh-CN" dirty="0">
                <a:latin typeface="Arial" panose="020B0604020202020204" pitchFamily="34" charset="0"/>
              </a:rPr>
              <a:t>j</a:t>
            </a:r>
            <a:r>
              <a:rPr lang="zh-CN" altLang="zh-CN" dirty="0">
                <a:latin typeface="Arial" panose="020B0604020202020204" pitchFamily="34" charset="0"/>
              </a:rPr>
              <a:t>的相似度，</a:t>
            </a:r>
            <a:r>
              <a:rPr lang="en-US" altLang="zh-CN" dirty="0">
                <a:latin typeface="Arial" panose="020B0604020202020204" pitchFamily="34" charset="0"/>
              </a:rPr>
              <a:t>r</a:t>
            </a:r>
            <a:r>
              <a:rPr lang="en-US" altLang="zh-CN" baseline="-25000" dirty="0">
                <a:latin typeface="Arial" panose="020B0604020202020204" pitchFamily="34" charset="0"/>
              </a:rPr>
              <a:t>ui</a:t>
            </a:r>
            <a:r>
              <a:rPr lang="zh-CN" altLang="zh-CN" dirty="0">
                <a:latin typeface="Arial" panose="020B0604020202020204" pitchFamily="34" charset="0"/>
              </a:rPr>
              <a:t>是隐反馈信息，代表用户</a:t>
            </a:r>
            <a:r>
              <a:rPr lang="en-US" altLang="zh-CN" dirty="0">
                <a:latin typeface="Arial" panose="020B0604020202020204" pitchFamily="34" charset="0"/>
              </a:rPr>
              <a:t>u</a:t>
            </a:r>
            <a:r>
              <a:rPr lang="zh-CN" altLang="zh-CN" dirty="0">
                <a:latin typeface="Arial" panose="020B0604020202020204" pitchFamily="34" charset="0"/>
              </a:rPr>
              <a:t>对物品</a:t>
            </a:r>
            <a:r>
              <a:rPr lang="en-US" altLang="zh-CN" dirty="0">
                <a:latin typeface="Arial" panose="020B0604020202020204" pitchFamily="34" charset="0"/>
              </a:rPr>
              <a:t>i</a:t>
            </a:r>
            <a:r>
              <a:rPr lang="zh-CN" altLang="zh-CN" dirty="0">
                <a:latin typeface="Arial" panose="020B0604020202020204" pitchFamily="34" charset="0"/>
              </a:rPr>
              <a:t>的感兴趣程度，为简化计算可令</a:t>
            </a:r>
            <a:r>
              <a:rPr lang="en-US" altLang="zh-CN" dirty="0">
                <a:latin typeface="Arial" panose="020B0604020202020204" pitchFamily="34" charset="0"/>
              </a:rPr>
              <a:t>r</a:t>
            </a:r>
            <a:r>
              <a:rPr lang="en-US" altLang="zh-CN" baseline="-25000" dirty="0">
                <a:latin typeface="Arial" panose="020B0604020202020204" pitchFamily="34" charset="0"/>
              </a:rPr>
              <a:t>vi</a:t>
            </a:r>
            <a:r>
              <a:rPr lang="en-US" altLang="zh-CN" dirty="0">
                <a:latin typeface="Arial" panose="020B0604020202020204" pitchFamily="34" charset="0"/>
              </a:rPr>
              <a:t>=1</a:t>
            </a:r>
            <a:endParaRPr lang="en-US" altLang="zh-CN"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内容占位符 1"/>
          <p:cNvSpPr>
            <a:spLocks noGrp="1"/>
          </p:cNvSpPr>
          <p:nvPr>
            <p:ph/>
          </p:nvPr>
        </p:nvSpPr>
        <p:spPr>
          <a:xfrm>
            <a:off x="457200" y="1143000"/>
            <a:ext cx="8153400" cy="2895600"/>
          </a:xfrm>
          <a:ln/>
        </p:spPr>
        <p:txBody>
          <a:bodyPr vert="horz" wrap="square" lIns="91440" tIns="45720" rIns="91440" bIns="45720" anchor="t" anchorCtr="0"/>
          <a:p>
            <a:r>
              <a:rPr lang="en-US" altLang="zh-CN" sz="2000" dirty="0"/>
              <a:t>UserCF</a:t>
            </a:r>
            <a:r>
              <a:rPr lang="zh-CN" altLang="zh-CN" sz="2000" dirty="0"/>
              <a:t>算法和</a:t>
            </a:r>
            <a:r>
              <a:rPr lang="en-US" altLang="zh-CN" sz="2000" dirty="0"/>
              <a:t>ItemCF</a:t>
            </a:r>
            <a:r>
              <a:rPr lang="zh-CN" altLang="zh-CN" sz="2000" dirty="0"/>
              <a:t>算法的思想</a:t>
            </a:r>
            <a:r>
              <a:rPr lang="zh-CN" altLang="en-US" sz="2000" dirty="0"/>
              <a:t>、计算过程都相似</a:t>
            </a:r>
            <a:endParaRPr lang="en-US" altLang="zh-CN" sz="2000" dirty="0"/>
          </a:p>
          <a:p>
            <a:r>
              <a:rPr lang="zh-CN" altLang="en-US" sz="2000" dirty="0"/>
              <a:t>两者</a:t>
            </a:r>
            <a:r>
              <a:rPr lang="zh-CN" altLang="zh-CN" sz="2000" dirty="0"/>
              <a:t>最主要的区别</a:t>
            </a:r>
            <a:r>
              <a:rPr lang="zh-CN" altLang="en-US" sz="2000" dirty="0"/>
              <a:t>：</a:t>
            </a:r>
            <a:endParaRPr lang="en-US" altLang="zh-CN" sz="2000" dirty="0"/>
          </a:p>
          <a:p>
            <a:pPr lvl="1"/>
            <a:r>
              <a:rPr lang="en-US" altLang="zh-CN" sz="2000" dirty="0"/>
              <a:t>UserCF</a:t>
            </a:r>
            <a:r>
              <a:rPr lang="zh-CN" altLang="zh-CN" sz="2000" dirty="0"/>
              <a:t>算法推荐的是那些和目标用户有共同兴趣爱好的其他用户所喜欢的物品</a:t>
            </a:r>
            <a:endParaRPr lang="en-US" altLang="zh-CN" sz="2000" dirty="0"/>
          </a:p>
          <a:p>
            <a:pPr lvl="1"/>
            <a:r>
              <a:rPr lang="en-US" altLang="zh-CN" sz="2000" dirty="0"/>
              <a:t>ItemCF</a:t>
            </a:r>
            <a:r>
              <a:rPr lang="zh-CN" altLang="zh-CN" sz="2000" dirty="0"/>
              <a:t>算法推荐</a:t>
            </a:r>
            <a:r>
              <a:rPr lang="zh-CN" altLang="en-US" sz="2000" dirty="0"/>
              <a:t>的是</a:t>
            </a:r>
            <a:r>
              <a:rPr lang="zh-CN" altLang="zh-CN" sz="2000" dirty="0"/>
              <a:t>那些和目标用户之前喜欢的物品类似的其他物品</a:t>
            </a:r>
            <a:endParaRPr lang="en-US" altLang="zh-CN" sz="2000" dirty="0"/>
          </a:p>
          <a:p>
            <a:r>
              <a:rPr lang="en-US" altLang="zh-CN" sz="2000" dirty="0"/>
              <a:t>UserCF</a:t>
            </a:r>
            <a:r>
              <a:rPr lang="zh-CN" altLang="en-US" sz="2000" dirty="0"/>
              <a:t>算法的推荐更偏向社会化，而</a:t>
            </a:r>
            <a:r>
              <a:rPr lang="en-US" altLang="zh-CN" sz="2000" dirty="0"/>
              <a:t>ItemCF</a:t>
            </a:r>
            <a:r>
              <a:rPr lang="zh-CN" altLang="en-US" sz="2000" dirty="0"/>
              <a:t>算法的推荐更偏向于个性化</a:t>
            </a:r>
            <a:endParaRPr lang="en-US" altLang="zh-CN" sz="2000" dirty="0"/>
          </a:p>
        </p:txBody>
      </p:sp>
      <p:sp>
        <p:nvSpPr>
          <p:cNvPr id="30723" name="标题 2"/>
          <p:cNvSpPr>
            <a:spLocks noGrp="1"/>
          </p:cNvSpPr>
          <p:nvPr>
            <p:ph type="title" idx="10"/>
          </p:nvPr>
        </p:nvSpPr>
        <p:spPr>
          <a:ln/>
        </p:spPr>
        <p:txBody>
          <a:bodyPr vert="horz" wrap="square" lIns="91440" tIns="45720" rIns="91440" bIns="45720" anchor="ctr" anchorCtr="0"/>
          <a:p>
            <a:r>
              <a:rPr lang="en-US" altLang="zh-CN" dirty="0"/>
              <a:t>15.2.3 UserCF</a:t>
            </a:r>
            <a:r>
              <a:rPr lang="zh-CN" altLang="zh-CN" dirty="0"/>
              <a:t>算法和</a:t>
            </a:r>
            <a:r>
              <a:rPr lang="en-US" altLang="zh-CN" dirty="0"/>
              <a:t>ItemCF</a:t>
            </a:r>
            <a:r>
              <a:rPr lang="zh-CN" altLang="zh-CN" dirty="0"/>
              <a:t>算法的对比</a:t>
            </a:r>
            <a:endParaRPr lang="zh-CN" altLang="en-US" dirty="0"/>
          </a:p>
        </p:txBody>
      </p:sp>
      <p:pic>
        <p:nvPicPr>
          <p:cNvPr id="30724" name="图片 5"/>
          <p:cNvPicPr>
            <a:picLocks noChangeAspect="1"/>
          </p:cNvPicPr>
          <p:nvPr/>
        </p:nvPicPr>
        <p:blipFill>
          <a:blip r:embed="rId1"/>
          <a:stretch>
            <a:fillRect/>
          </a:stretch>
        </p:blipFill>
        <p:spPr>
          <a:xfrm>
            <a:off x="715963" y="3886200"/>
            <a:ext cx="3246437" cy="2455863"/>
          </a:xfrm>
          <a:prstGeom prst="rect">
            <a:avLst/>
          </a:prstGeom>
          <a:noFill/>
          <a:ln w="9525">
            <a:noFill/>
          </a:ln>
        </p:spPr>
      </p:pic>
      <p:sp>
        <p:nvSpPr>
          <p:cNvPr id="30725" name="内容占位符 1"/>
          <p:cNvSpPr txBox="1"/>
          <p:nvPr/>
        </p:nvSpPr>
        <p:spPr>
          <a:xfrm>
            <a:off x="152400" y="6248400"/>
            <a:ext cx="4495800" cy="381000"/>
          </a:xfrm>
          <a:prstGeom prst="rect">
            <a:avLst/>
          </a:prstGeom>
          <a:noFill/>
          <a:ln w="9525">
            <a:noFill/>
          </a:ln>
        </p:spPr>
        <p:txBody>
          <a:bodyPr/>
          <a:p>
            <a:pPr algn="ctr">
              <a:spcBef>
                <a:spcPct val="20000"/>
              </a:spcBef>
            </a:pPr>
            <a:r>
              <a:rPr lang="zh-CN" altLang="en-US" sz="1600" dirty="0">
                <a:latin typeface="Arial" panose="020B0604020202020204" pitchFamily="34" charset="0"/>
              </a:rPr>
              <a:t>图</a:t>
            </a:r>
            <a:r>
              <a:rPr lang="en-US" altLang="zh-CN" sz="1600" dirty="0">
                <a:latin typeface="Arial" panose="020B0604020202020204" pitchFamily="34" charset="0"/>
              </a:rPr>
              <a:t> </a:t>
            </a:r>
            <a:r>
              <a:rPr lang="zh-CN" altLang="en-US" sz="1600" dirty="0">
                <a:latin typeface="Arial" panose="020B0604020202020204" pitchFamily="34" charset="0"/>
              </a:rPr>
              <a:t>基于用户的协同过滤（</a:t>
            </a:r>
            <a:r>
              <a:rPr lang="en-US" altLang="zh-CN" sz="1600" dirty="0">
                <a:latin typeface="Arial" panose="020B0604020202020204" pitchFamily="34" charset="0"/>
              </a:rPr>
              <a:t>User CF</a:t>
            </a:r>
            <a:r>
              <a:rPr lang="zh-CN" altLang="en-US" sz="1600" dirty="0">
                <a:latin typeface="Arial" panose="020B0604020202020204" pitchFamily="34" charset="0"/>
              </a:rPr>
              <a:t>）</a:t>
            </a:r>
            <a:endParaRPr lang="zh-CN" altLang="zh-CN" sz="1600" dirty="0">
              <a:latin typeface="Arial" panose="020B0604020202020204" pitchFamily="34" charset="0"/>
            </a:endParaRPr>
          </a:p>
        </p:txBody>
      </p:sp>
      <p:pic>
        <p:nvPicPr>
          <p:cNvPr id="30726" name="图片 4"/>
          <p:cNvPicPr>
            <a:picLocks noChangeAspect="1"/>
          </p:cNvPicPr>
          <p:nvPr/>
        </p:nvPicPr>
        <p:blipFill>
          <a:blip r:embed="rId2"/>
          <a:stretch>
            <a:fillRect/>
          </a:stretch>
        </p:blipFill>
        <p:spPr>
          <a:xfrm>
            <a:off x="4746625" y="3810000"/>
            <a:ext cx="3711575" cy="2438400"/>
          </a:xfrm>
          <a:prstGeom prst="rect">
            <a:avLst/>
          </a:prstGeom>
          <a:noFill/>
          <a:ln w="9525">
            <a:noFill/>
          </a:ln>
        </p:spPr>
      </p:pic>
      <p:sp>
        <p:nvSpPr>
          <p:cNvPr id="30727" name="内容占位符 1"/>
          <p:cNvSpPr txBox="1"/>
          <p:nvPr/>
        </p:nvSpPr>
        <p:spPr>
          <a:xfrm>
            <a:off x="4648200" y="6248400"/>
            <a:ext cx="4038600" cy="381000"/>
          </a:xfrm>
          <a:prstGeom prst="rect">
            <a:avLst/>
          </a:prstGeom>
          <a:noFill/>
          <a:ln w="9525">
            <a:noFill/>
          </a:ln>
        </p:spPr>
        <p:txBody>
          <a:bodyPr/>
          <a:p>
            <a:pPr algn="ctr">
              <a:spcBef>
                <a:spcPct val="20000"/>
              </a:spcBef>
            </a:pPr>
            <a:r>
              <a:rPr lang="zh-CN" altLang="en-US" sz="1600" dirty="0">
                <a:latin typeface="Arial" panose="020B0604020202020204" pitchFamily="34" charset="0"/>
              </a:rPr>
              <a:t>图</a:t>
            </a:r>
            <a:r>
              <a:rPr lang="en-US" altLang="zh-CN" sz="1600" dirty="0">
                <a:latin typeface="Arial" panose="020B0604020202020204" pitchFamily="34" charset="0"/>
              </a:rPr>
              <a:t> </a:t>
            </a:r>
            <a:r>
              <a:rPr lang="zh-CN" altLang="en-US" sz="1600" dirty="0">
                <a:latin typeface="Arial" panose="020B0604020202020204" pitchFamily="34" charset="0"/>
              </a:rPr>
              <a:t>基于物品的协同过滤（</a:t>
            </a:r>
            <a:r>
              <a:rPr lang="en-US" altLang="zh-CN" sz="1600" dirty="0">
                <a:latin typeface="Arial" panose="020B0604020202020204" pitchFamily="34" charset="0"/>
              </a:rPr>
              <a:t>Item CF</a:t>
            </a:r>
            <a:r>
              <a:rPr lang="zh-CN" altLang="en-US" sz="1600" dirty="0">
                <a:latin typeface="Arial" panose="020B0604020202020204" pitchFamily="34" charset="0"/>
              </a:rPr>
              <a:t>）</a:t>
            </a:r>
            <a:endParaRPr lang="zh-CN" altLang="zh-CN" sz="1600"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内容占位符 1"/>
          <p:cNvSpPr>
            <a:spLocks noGrp="1"/>
          </p:cNvSpPr>
          <p:nvPr>
            <p:ph/>
          </p:nvPr>
        </p:nvSpPr>
        <p:spPr>
          <a:ln/>
        </p:spPr>
        <p:txBody>
          <a:bodyPr vert="horz" wrap="square" lIns="91440" tIns="45720" rIns="91440" bIns="45720" anchor="t" anchorCtr="0"/>
          <a:p>
            <a:r>
              <a:rPr lang="en-US" altLang="zh-CN" sz="2000" dirty="0"/>
              <a:t>UserCF</a:t>
            </a:r>
            <a:r>
              <a:rPr lang="zh-CN" altLang="en-US" sz="2000" dirty="0"/>
              <a:t>算法的推荐更偏向社会化：</a:t>
            </a:r>
            <a:r>
              <a:rPr lang="zh-CN" altLang="zh-CN" sz="2000" dirty="0"/>
              <a:t>适合应用于新闻推荐、微博话题推荐等应用场景，其推荐结果在新颖性方面有一定的优势</a:t>
            </a:r>
            <a:endParaRPr lang="en-US" altLang="zh-CN" sz="2000" dirty="0"/>
          </a:p>
          <a:p>
            <a:r>
              <a:rPr lang="en-US" altLang="zh-CN" sz="2000" dirty="0"/>
              <a:t>UserCF</a:t>
            </a:r>
            <a:r>
              <a:rPr lang="zh-CN" altLang="en-US" sz="2000" dirty="0"/>
              <a:t>缺点：</a:t>
            </a:r>
            <a:r>
              <a:rPr lang="zh-CN" altLang="zh-CN" sz="2000" dirty="0"/>
              <a:t>随着用户数目的增大，用户相似度</a:t>
            </a:r>
            <a:r>
              <a:rPr lang="zh-CN" altLang="en-US" sz="2000" dirty="0"/>
              <a:t>计算复杂度越来越高。</a:t>
            </a:r>
            <a:r>
              <a:rPr lang="zh-CN" altLang="zh-CN" sz="2000" dirty="0"/>
              <a:t>而且</a:t>
            </a:r>
            <a:r>
              <a:rPr lang="en-US" altLang="zh-CN" sz="2000" dirty="0"/>
              <a:t>UserCF</a:t>
            </a:r>
            <a:r>
              <a:rPr lang="zh-CN" altLang="zh-CN" sz="2000" dirty="0"/>
              <a:t>推荐结果相关性较弱，</a:t>
            </a:r>
            <a:r>
              <a:rPr lang="zh-CN" altLang="en-US" sz="2000" dirty="0"/>
              <a:t>难以对</a:t>
            </a:r>
            <a:r>
              <a:rPr lang="zh-CN" altLang="zh-CN" sz="2000" dirty="0"/>
              <a:t>推荐结果作出解释</a:t>
            </a:r>
            <a:r>
              <a:rPr lang="zh-CN" altLang="en-US" sz="2000" dirty="0"/>
              <a:t>，</a:t>
            </a:r>
            <a:r>
              <a:rPr lang="zh-CN" altLang="zh-CN" sz="2000" dirty="0"/>
              <a:t>容易受大众影响而推荐热门物品</a:t>
            </a:r>
            <a:endParaRPr lang="en-US" altLang="zh-CN" sz="2000" dirty="0"/>
          </a:p>
          <a:p>
            <a:endParaRPr lang="en-US" altLang="zh-CN" sz="2000" dirty="0"/>
          </a:p>
          <a:p>
            <a:r>
              <a:rPr lang="en-US" altLang="zh-CN" sz="2000" dirty="0"/>
              <a:t>ItemCF</a:t>
            </a:r>
            <a:r>
              <a:rPr lang="zh-CN" altLang="en-US" sz="2000" dirty="0"/>
              <a:t>算法的推荐更偏向于个性化：适合应用于</a:t>
            </a:r>
            <a:r>
              <a:rPr lang="zh-CN" altLang="zh-CN" sz="2000" dirty="0"/>
              <a:t>电子商务、电影、图书等应用场景，可以利用用户的历史行为给推荐结果作出解释，让用户更为信服推荐的效果</a:t>
            </a:r>
            <a:endParaRPr lang="en-US" altLang="zh-CN" sz="2000" dirty="0"/>
          </a:p>
          <a:p>
            <a:r>
              <a:rPr lang="en-US" altLang="zh-CN" sz="2000" dirty="0"/>
              <a:t>ItemCF</a:t>
            </a:r>
            <a:r>
              <a:rPr lang="zh-CN" altLang="en-US" sz="2000" dirty="0"/>
              <a:t>缺点：</a:t>
            </a:r>
            <a:r>
              <a:rPr lang="zh-CN" altLang="zh-CN" sz="2000" dirty="0"/>
              <a:t>倾向于推荐与用户已购买商品相似的商品，往往会出现多样性不足、推荐新颖度较低的问题</a:t>
            </a:r>
            <a:endParaRPr lang="zh-CN" altLang="zh-CN" sz="2000" dirty="0"/>
          </a:p>
        </p:txBody>
      </p:sp>
      <p:sp>
        <p:nvSpPr>
          <p:cNvPr id="31747" name="标题 2"/>
          <p:cNvSpPr>
            <a:spLocks noGrp="1"/>
          </p:cNvSpPr>
          <p:nvPr>
            <p:ph type="title" idx="10"/>
          </p:nvPr>
        </p:nvSpPr>
        <p:spPr>
          <a:ln/>
        </p:spPr>
        <p:txBody>
          <a:bodyPr vert="horz" wrap="square" lIns="91440" tIns="45720" rIns="91440" bIns="45720" anchor="ctr" anchorCtr="0"/>
          <a:p>
            <a:r>
              <a:rPr lang="en-US" altLang="zh-CN" dirty="0"/>
              <a:t>15.2.3 UserCF</a:t>
            </a:r>
            <a:r>
              <a:rPr lang="zh-CN" altLang="zh-CN" dirty="0"/>
              <a:t>算法和</a:t>
            </a:r>
            <a:r>
              <a:rPr lang="en-US" altLang="zh-CN" dirty="0"/>
              <a:t>ItemCF</a:t>
            </a:r>
            <a:r>
              <a:rPr lang="zh-CN" altLang="zh-CN" dirty="0"/>
              <a:t>算法的对比</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2"/>
          <p:cNvSpPr>
            <a:spLocks noGrp="1"/>
          </p:cNvSpPr>
          <p:nvPr>
            <p:ph type="title" idx="10"/>
          </p:nvPr>
        </p:nvSpPr>
        <p:spPr>
          <a:xfrm>
            <a:off x="1066800" y="76200"/>
            <a:ext cx="8077200" cy="914400"/>
          </a:xfrm>
          <a:ln/>
        </p:spPr>
        <p:txBody>
          <a:bodyPr vert="horz" wrap="square" lIns="91440" tIns="45720" rIns="91440" bIns="45720" anchor="ctr" anchorCtr="0"/>
          <a:p>
            <a:r>
              <a:rPr lang="en-US" altLang="zh-CN" dirty="0"/>
              <a:t>16.1</a:t>
            </a:r>
            <a:r>
              <a:rPr lang="zh-CN" altLang="en-US" dirty="0"/>
              <a:t>基于大数据的综合健康服务平台</a:t>
            </a:r>
            <a:endParaRPr lang="zh-CN" altLang="en-US" dirty="0"/>
          </a:p>
        </p:txBody>
      </p:sp>
      <p:grpSp>
        <p:nvGrpSpPr>
          <p:cNvPr id="32771" name="组合 135"/>
          <p:cNvGrpSpPr/>
          <p:nvPr/>
        </p:nvGrpSpPr>
        <p:grpSpPr>
          <a:xfrm>
            <a:off x="468313" y="2101850"/>
            <a:ext cx="8280400" cy="4451350"/>
            <a:chOff x="107178" y="560753"/>
            <a:chExt cx="7993214" cy="6421761"/>
          </a:xfrm>
        </p:grpSpPr>
        <p:sp>
          <p:nvSpPr>
            <p:cNvPr id="32775" name="Rectangle 12"/>
            <p:cNvSpPr/>
            <p:nvPr/>
          </p:nvSpPr>
          <p:spPr>
            <a:xfrm>
              <a:off x="2571750" y="4643438"/>
              <a:ext cx="5143500" cy="409575"/>
            </a:xfrm>
            <a:prstGeom prst="rect">
              <a:avLst/>
            </a:prstGeom>
            <a:solidFill>
              <a:srgbClr val="FFCCFF"/>
            </a:solidFill>
            <a:ln w="9525" cap="flat" cmpd="sng">
              <a:solidFill>
                <a:srgbClr val="0033CC"/>
              </a:solidFill>
              <a:prstDash val="solid"/>
              <a:miter/>
              <a:headEnd type="none" w="med" len="med"/>
              <a:tailEnd type="none" w="med" len="med"/>
            </a:ln>
            <a:effectLst>
              <a:prstShdw prst="shdw13" dist="53882" dir="13499999">
                <a:schemeClr val="bg2">
                  <a:alpha val="50000"/>
                </a:schemeClr>
              </a:prstShdw>
            </a:effectLst>
          </p:spPr>
          <p:txBody>
            <a:bodyPr wrap="none" anchor="ctr" anchorCtr="0"/>
            <a:p>
              <a:pPr algn="ctr">
                <a:lnSpc>
                  <a:spcPct val="110000"/>
                </a:lnSpc>
              </a:pPr>
              <a:r>
                <a:rPr lang="zh-CN" altLang="en-US" sz="1400" dirty="0">
                  <a:latin typeface="Times New Roman" panose="02020603050405020304" pitchFamily="18" charset="0"/>
                  <a:ea typeface="微软雅黑" panose="020B0503020204020204" pitchFamily="34" charset="-122"/>
                  <a:sym typeface="Calibri" panose="020F0502020204030204" pitchFamily="34" charset="0"/>
                </a:rPr>
                <a:t>大数据存储</a:t>
              </a:r>
              <a:endParaRPr lang="en-US" altLang="zh-CN" sz="1400" dirty="0">
                <a:latin typeface="Times New Roman" panose="02020603050405020304" pitchFamily="18" charset="0"/>
                <a:ea typeface="微软雅黑" panose="020B0503020204020204" pitchFamily="34" charset="-122"/>
                <a:sym typeface="Calibri" panose="020F0502020204030204" pitchFamily="34" charset="0"/>
              </a:endParaRPr>
            </a:p>
          </p:txBody>
        </p:sp>
        <p:sp>
          <p:nvSpPr>
            <p:cNvPr id="32776" name="Rectangle 15"/>
            <p:cNvSpPr/>
            <p:nvPr/>
          </p:nvSpPr>
          <p:spPr>
            <a:xfrm>
              <a:off x="1323637" y="4035332"/>
              <a:ext cx="6582572" cy="1780718"/>
            </a:xfrm>
            <a:prstGeom prst="rect">
              <a:avLst/>
            </a:prstGeom>
            <a:solidFill>
              <a:srgbClr val="F2F2F2"/>
            </a:solidFill>
            <a:ln w="9525" cap="flat" cmpd="sng">
              <a:solidFill>
                <a:srgbClr val="70AD47"/>
              </a:solidFill>
              <a:prstDash val="dash"/>
              <a:miter/>
              <a:headEnd type="none" w="med" len="med"/>
              <a:tailEnd type="none" w="med" len="med"/>
            </a:ln>
          </p:spPr>
          <p:txBody>
            <a:bodyPr wrap="none" anchor="ctr" anchorCtr="0"/>
            <a:p>
              <a:pPr algn="ctr"/>
              <a:endParaRPr lang="zh-CN" altLang="en-US" sz="1400" dirty="0">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32777" name="Rectangle 11"/>
            <p:cNvSpPr/>
            <p:nvPr/>
          </p:nvSpPr>
          <p:spPr>
            <a:xfrm>
              <a:off x="107178" y="6407457"/>
              <a:ext cx="665763" cy="279455"/>
            </a:xfrm>
            <a:prstGeom prst="rect">
              <a:avLst/>
            </a:prstGeom>
            <a:noFill/>
            <a:ln w="9525">
              <a:noFill/>
            </a:ln>
          </p:spPr>
          <p:txBody>
            <a:bodyPr wrap="none" anchor="ctr" anchorCtr="0"/>
            <a:p>
              <a:r>
                <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数据源层</a:t>
              </a:r>
              <a:endPar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32778" name="Rectangle 11"/>
            <p:cNvSpPr/>
            <p:nvPr/>
          </p:nvSpPr>
          <p:spPr>
            <a:xfrm>
              <a:off x="107178" y="4427673"/>
              <a:ext cx="739193" cy="847032"/>
            </a:xfrm>
            <a:prstGeom prst="rect">
              <a:avLst/>
            </a:prstGeom>
            <a:noFill/>
            <a:ln w="9525">
              <a:noFill/>
            </a:ln>
          </p:spPr>
          <p:txBody>
            <a:bodyPr wrap="none" anchor="ctr" anchorCtr="0"/>
            <a:p>
              <a:r>
                <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技术支撑层</a:t>
              </a:r>
              <a:endPar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32779" name="Rectangle 11"/>
            <p:cNvSpPr/>
            <p:nvPr/>
          </p:nvSpPr>
          <p:spPr>
            <a:xfrm>
              <a:off x="130023" y="2895846"/>
              <a:ext cx="791409" cy="647731"/>
            </a:xfrm>
            <a:prstGeom prst="rect">
              <a:avLst/>
            </a:prstGeom>
            <a:noFill/>
            <a:ln w="9525">
              <a:noFill/>
            </a:ln>
          </p:spPr>
          <p:txBody>
            <a:bodyPr wrap="none" anchor="ctr" anchorCtr="0"/>
            <a:p>
              <a:r>
                <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业务层</a:t>
              </a:r>
              <a:endPar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32780" name="Rectangle 11"/>
            <p:cNvSpPr/>
            <p:nvPr/>
          </p:nvSpPr>
          <p:spPr>
            <a:xfrm>
              <a:off x="133286" y="1858178"/>
              <a:ext cx="713084" cy="407269"/>
            </a:xfrm>
            <a:prstGeom prst="rect">
              <a:avLst/>
            </a:prstGeom>
            <a:noFill/>
            <a:ln w="9525">
              <a:noFill/>
            </a:ln>
          </p:spPr>
          <p:txBody>
            <a:bodyPr wrap="none" anchor="ctr" anchorCtr="0"/>
            <a:p>
              <a:r>
                <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交互层</a:t>
              </a:r>
              <a:endPar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32781" name="Rectangle 11"/>
            <p:cNvSpPr/>
            <p:nvPr/>
          </p:nvSpPr>
          <p:spPr>
            <a:xfrm>
              <a:off x="130023" y="693677"/>
              <a:ext cx="642919" cy="428932"/>
            </a:xfrm>
            <a:prstGeom prst="rect">
              <a:avLst/>
            </a:prstGeom>
            <a:noFill/>
            <a:ln w="9525">
              <a:noFill/>
            </a:ln>
          </p:spPr>
          <p:txBody>
            <a:bodyPr wrap="none" anchor="ctr" anchorCtr="0"/>
            <a:p>
              <a:r>
                <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rPr>
                <a:t>用户层</a:t>
              </a:r>
              <a:endParaRPr lang="zh-CN" altLang="en-US" sz="1400" dirty="0">
                <a:solidFill>
                  <a:srgbClr val="FF6600"/>
                </a:solidFill>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13" name="Rectangle 15"/>
            <p:cNvSpPr>
              <a:spLocks noChangeArrowheads="1"/>
            </p:cNvSpPr>
            <p:nvPr/>
          </p:nvSpPr>
          <p:spPr bwMode="auto">
            <a:xfrm>
              <a:off x="1130849" y="6279419"/>
              <a:ext cx="580795"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个人</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用户</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14" name="Rectangle 15"/>
            <p:cNvSpPr>
              <a:spLocks noChangeArrowheads="1"/>
            </p:cNvSpPr>
            <p:nvPr/>
          </p:nvSpPr>
          <p:spPr bwMode="auto">
            <a:xfrm>
              <a:off x="1774474" y="6279419"/>
              <a:ext cx="516432"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网络</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15" name="Rectangle 15"/>
            <p:cNvSpPr>
              <a:spLocks noChangeArrowheads="1"/>
            </p:cNvSpPr>
            <p:nvPr/>
          </p:nvSpPr>
          <p:spPr bwMode="auto">
            <a:xfrm>
              <a:off x="2355269" y="6279419"/>
              <a:ext cx="516433"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医院</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16" name="Rectangle 15"/>
            <p:cNvSpPr>
              <a:spLocks noChangeArrowheads="1"/>
            </p:cNvSpPr>
            <p:nvPr/>
          </p:nvSpPr>
          <p:spPr bwMode="auto">
            <a:xfrm>
              <a:off x="2937597" y="6279419"/>
              <a:ext cx="709521"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独立体</a:t>
              </a:r>
              <a:endParaRPr kumimoji="0" lang="en-US" altLang="zh-CN"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检机构</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17" name="Rectangle 15"/>
            <p:cNvSpPr>
              <a:spLocks noChangeArrowheads="1"/>
            </p:cNvSpPr>
            <p:nvPr/>
          </p:nvSpPr>
          <p:spPr bwMode="auto">
            <a:xfrm>
              <a:off x="3711480" y="6279419"/>
              <a:ext cx="902607"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社区卫生</a:t>
              </a:r>
              <a:endParaRPr kumimoji="0" lang="en-US" altLang="zh-CN"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服务机构</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18" name="Rectangle 15"/>
            <p:cNvSpPr>
              <a:spLocks noChangeArrowheads="1"/>
            </p:cNvSpPr>
            <p:nvPr/>
          </p:nvSpPr>
          <p:spPr bwMode="auto">
            <a:xfrm>
              <a:off x="4679983" y="6279419"/>
              <a:ext cx="904140"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区域医疗</a:t>
              </a:r>
              <a:endParaRPr kumimoji="0" lang="en-US" altLang="zh-CN"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信息平台</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19" name="Rectangle 15"/>
            <p:cNvSpPr>
              <a:spLocks noChangeArrowheads="1"/>
            </p:cNvSpPr>
            <p:nvPr/>
          </p:nvSpPr>
          <p:spPr bwMode="auto">
            <a:xfrm>
              <a:off x="7324977" y="6279419"/>
              <a:ext cx="775415"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新农合</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20" name="Rectangle 15"/>
            <p:cNvSpPr>
              <a:spLocks noChangeArrowheads="1"/>
            </p:cNvSpPr>
            <p:nvPr/>
          </p:nvSpPr>
          <p:spPr bwMode="auto">
            <a:xfrm>
              <a:off x="6616989" y="6279419"/>
              <a:ext cx="635963"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医保</a:t>
              </a:r>
              <a:endParaRPr kumimoji="0" lang="en-US" altLang="zh-CN"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社保</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cxnSp>
          <p:nvCxnSpPr>
            <p:cNvPr id="21" name="直接连接符 20"/>
            <p:cNvCxnSpPr/>
            <p:nvPr/>
          </p:nvCxnSpPr>
          <p:spPr>
            <a:xfrm>
              <a:off x="1322403" y="6082460"/>
              <a:ext cx="6457708" cy="2289"/>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1225070" y="6182084"/>
              <a:ext cx="194669" cy="0"/>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1966392" y="6180175"/>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2518071" y="6180175"/>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226059" y="6180175"/>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065070" y="6180940"/>
              <a:ext cx="196958" cy="0"/>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5032807" y="6180174"/>
              <a:ext cx="196958" cy="1532"/>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6001310" y="6180174"/>
              <a:ext cx="196958" cy="1532"/>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6905451" y="6180174"/>
              <a:ext cx="196958" cy="1532"/>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0" name="Rectangle 12"/>
            <p:cNvSpPr>
              <a:spLocks noChangeArrowheads="1"/>
            </p:cNvSpPr>
            <p:nvPr/>
          </p:nvSpPr>
          <p:spPr bwMode="auto">
            <a:xfrm>
              <a:off x="2355269" y="4875517"/>
              <a:ext cx="4647895" cy="338952"/>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大数据处理</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31" name="Rectangle 12"/>
            <p:cNvSpPr>
              <a:spLocks noChangeArrowheads="1"/>
            </p:cNvSpPr>
            <p:nvPr/>
          </p:nvSpPr>
          <p:spPr bwMode="auto">
            <a:xfrm>
              <a:off x="2179039" y="4335026"/>
              <a:ext cx="2260350" cy="387047"/>
            </a:xfrm>
            <a:prstGeom prst="rect">
              <a:avLst/>
            </a:prstGeom>
          </p:spPr>
          <p:style>
            <a:lnRef idx="3">
              <a:schemeClr val="lt1"/>
            </a:lnRef>
            <a:fillRef idx="1">
              <a:schemeClr val="accent6"/>
            </a:fillRef>
            <a:effectRef idx="1">
              <a:schemeClr val="accent6"/>
            </a:effectRef>
            <a:fontRef idx="minor">
              <a:schemeClr val="lt1"/>
            </a:fontRef>
          </p:style>
          <p:txBody>
            <a:bodyPr wrap="none" anchor="ctr"/>
            <a:lstStyle/>
            <a:p>
              <a:pPr marL="0" marR="0" lvl="0" indent="0" algn="ctr"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rPr>
                <a:t>基于大数据的健康评估技术</a:t>
              </a:r>
              <a:endParaRPr kumimoji="0" lang="en-US" altLang="zh-CN"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32" name="Rectangle 12"/>
            <p:cNvSpPr>
              <a:spLocks noChangeArrowheads="1"/>
            </p:cNvSpPr>
            <p:nvPr/>
          </p:nvSpPr>
          <p:spPr bwMode="auto">
            <a:xfrm>
              <a:off x="4548193" y="4335026"/>
              <a:ext cx="2533125" cy="387047"/>
            </a:xfrm>
            <a:prstGeom prst="rect">
              <a:avLst/>
            </a:prstGeom>
          </p:spPr>
          <p:style>
            <a:lnRef idx="3">
              <a:schemeClr val="lt1"/>
            </a:lnRef>
            <a:fillRef idx="1">
              <a:schemeClr val="accent6"/>
            </a:fillRef>
            <a:effectRef idx="1">
              <a:schemeClr val="accent6"/>
            </a:effectRef>
            <a:fontRef idx="minor">
              <a:schemeClr val="lt1"/>
            </a:fontRef>
          </p:style>
          <p:txBody>
            <a:bodyPr wrap="none" anchor="ctr"/>
            <a:lstStyle/>
            <a:p>
              <a:pPr marL="0" marR="0" lvl="0" indent="0" algn="ctr"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rPr>
                <a:t>基于大数据的个性化诊疗技术</a:t>
              </a:r>
              <a:endParaRPr kumimoji="0" lang="en-US" altLang="zh-CN"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32802" name="Rectangle 15"/>
            <p:cNvSpPr/>
            <p:nvPr/>
          </p:nvSpPr>
          <p:spPr>
            <a:xfrm>
              <a:off x="1323638" y="2443085"/>
              <a:ext cx="6582572" cy="1492596"/>
            </a:xfrm>
            <a:prstGeom prst="rect">
              <a:avLst/>
            </a:prstGeom>
            <a:solidFill>
              <a:srgbClr val="F2F2F2"/>
            </a:solidFill>
            <a:ln w="9525" cap="flat" cmpd="sng">
              <a:solidFill>
                <a:srgbClr val="70AD47"/>
              </a:solidFill>
              <a:prstDash val="dash"/>
              <a:miter/>
              <a:headEnd type="none" w="med" len="med"/>
              <a:tailEnd type="none" w="med" len="med"/>
            </a:ln>
          </p:spPr>
          <p:txBody>
            <a:bodyPr wrap="none" anchor="ctr" anchorCtr="0"/>
            <a:p>
              <a:pPr algn="ctr"/>
              <a:endParaRPr lang="zh-CN" altLang="en-US" sz="1400" dirty="0">
                <a:latin typeface="微软雅黑 Light" panose="020B0502040204020203" pitchFamily="34" charset="-122"/>
                <a:ea typeface="微软雅黑 Light" panose="020B0502040204020203" pitchFamily="34" charset="-122"/>
                <a:sym typeface="Calibri" panose="020F0502020204030204" pitchFamily="34" charset="0"/>
              </a:endParaRPr>
            </a:p>
          </p:txBody>
        </p:sp>
        <p:sp>
          <p:nvSpPr>
            <p:cNvPr id="34" name="右箭头 33"/>
            <p:cNvSpPr/>
            <p:nvPr/>
          </p:nvSpPr>
          <p:spPr>
            <a:xfrm rot="16200000">
              <a:off x="4584678" y="5837750"/>
              <a:ext cx="256504" cy="228334"/>
            </a:xfrm>
            <a:prstGeom prst="rightArrow">
              <a:avLst/>
            </a:prstGeom>
            <a:solidFill>
              <a:srgbClr val="1A8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右箭头 34"/>
            <p:cNvSpPr/>
            <p:nvPr/>
          </p:nvSpPr>
          <p:spPr>
            <a:xfrm rot="16200000">
              <a:off x="4608431" y="3471110"/>
              <a:ext cx="256504" cy="275839"/>
            </a:xfrm>
            <a:prstGeom prst="rightArrow">
              <a:avLst/>
            </a:prstGeom>
            <a:solidFill>
              <a:srgbClr val="1A8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endParaRPr>
            </a:p>
          </p:txBody>
        </p:sp>
        <p:sp>
          <p:nvSpPr>
            <p:cNvPr id="36" name="Rectangle 43"/>
            <p:cNvSpPr>
              <a:spLocks noChangeArrowheads="1"/>
            </p:cNvSpPr>
            <p:nvPr/>
          </p:nvSpPr>
          <p:spPr bwMode="auto">
            <a:xfrm>
              <a:off x="1428142" y="2573852"/>
              <a:ext cx="1268861" cy="1264198"/>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9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面向普遍人</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9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群的通用型</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9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健康服务</a:t>
              </a:r>
              <a:endPar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37" name="Rectangle 43"/>
            <p:cNvSpPr>
              <a:spLocks noChangeArrowheads="1"/>
            </p:cNvSpPr>
            <p:nvPr/>
          </p:nvSpPr>
          <p:spPr bwMode="auto">
            <a:xfrm>
              <a:off x="2845650" y="2573852"/>
              <a:ext cx="1184578" cy="1264198"/>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面向特定人</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群的主题式</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健康服务</a:t>
              </a:r>
              <a:endPar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38" name="Rectangle 43"/>
            <p:cNvSpPr>
              <a:spLocks noChangeArrowheads="1"/>
            </p:cNvSpPr>
            <p:nvPr/>
          </p:nvSpPr>
          <p:spPr bwMode="auto">
            <a:xfrm>
              <a:off x="5429346" y="2573852"/>
              <a:ext cx="1339354" cy="1264198"/>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面向决策、科研</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等机构的循证医</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学数据服务</a:t>
              </a:r>
              <a:endPar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39" name="Rectangle 43"/>
            <p:cNvSpPr>
              <a:spLocks noChangeArrowheads="1"/>
            </p:cNvSpPr>
            <p:nvPr/>
          </p:nvSpPr>
          <p:spPr bwMode="auto">
            <a:xfrm>
              <a:off x="4128304" y="2573852"/>
              <a:ext cx="1160058" cy="1264198"/>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面向健康服</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务机构的</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信息服务</a:t>
              </a:r>
              <a:endPar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40" name="Rectangle 15"/>
            <p:cNvSpPr>
              <a:spLocks noChangeArrowheads="1"/>
            </p:cNvSpPr>
            <p:nvPr/>
          </p:nvSpPr>
          <p:spPr bwMode="auto">
            <a:xfrm>
              <a:off x="3389667" y="560753"/>
              <a:ext cx="773882" cy="78096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医疗卫</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生机构</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41" name="Rectangle 15"/>
            <p:cNvSpPr>
              <a:spLocks noChangeArrowheads="1"/>
            </p:cNvSpPr>
            <p:nvPr/>
          </p:nvSpPr>
          <p:spPr bwMode="auto">
            <a:xfrm>
              <a:off x="2163714" y="560753"/>
              <a:ext cx="966970" cy="78096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专业健康</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服务机构</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42" name="Rectangle 15"/>
            <p:cNvSpPr>
              <a:spLocks noChangeArrowheads="1"/>
            </p:cNvSpPr>
            <p:nvPr/>
          </p:nvSpPr>
          <p:spPr bwMode="auto">
            <a:xfrm>
              <a:off x="4422533" y="560753"/>
              <a:ext cx="643625" cy="78096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决策</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机构</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43" name="Rectangle 15"/>
            <p:cNvSpPr>
              <a:spLocks noChangeArrowheads="1"/>
            </p:cNvSpPr>
            <p:nvPr/>
          </p:nvSpPr>
          <p:spPr bwMode="auto">
            <a:xfrm>
              <a:off x="5326673" y="560753"/>
              <a:ext cx="643625" cy="78096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科研</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机构</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44" name="Rectangle 15"/>
            <p:cNvSpPr>
              <a:spLocks noChangeArrowheads="1"/>
            </p:cNvSpPr>
            <p:nvPr/>
          </p:nvSpPr>
          <p:spPr bwMode="auto">
            <a:xfrm>
              <a:off x="6229281" y="560753"/>
              <a:ext cx="838246" cy="78096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健康服务</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相关机构</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45" name="Rectangle 15"/>
            <p:cNvSpPr>
              <a:spLocks noChangeArrowheads="1"/>
            </p:cNvSpPr>
            <p:nvPr/>
          </p:nvSpPr>
          <p:spPr bwMode="auto">
            <a:xfrm>
              <a:off x="1322403" y="560753"/>
              <a:ext cx="646690" cy="78096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个人</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用户</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46" name="Rectangle 15"/>
            <p:cNvSpPr>
              <a:spLocks noChangeArrowheads="1"/>
            </p:cNvSpPr>
            <p:nvPr/>
          </p:nvSpPr>
          <p:spPr bwMode="auto">
            <a:xfrm>
              <a:off x="7262146" y="560753"/>
              <a:ext cx="643625" cy="78096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疾控</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rPr>
                <a:t>中心</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mn-ea"/>
              </a:endParaRPr>
            </a:p>
          </p:txBody>
        </p:sp>
        <p:cxnSp>
          <p:nvCxnSpPr>
            <p:cNvPr id="47" name="直接连接符 46"/>
            <p:cNvCxnSpPr/>
            <p:nvPr/>
          </p:nvCxnSpPr>
          <p:spPr>
            <a:xfrm>
              <a:off x="1582919" y="1536384"/>
              <a:ext cx="6131298" cy="2291"/>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1484820" y="1438285"/>
              <a:ext cx="194667" cy="153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2580514" y="1438285"/>
              <a:ext cx="194667" cy="153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7617650" y="1438285"/>
              <a:ext cx="194667" cy="153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3680041" y="1439051"/>
              <a:ext cx="19466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a:off x="4648544" y="1439051"/>
              <a:ext cx="19466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5614748" y="1438285"/>
              <a:ext cx="194667" cy="153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647613" y="1438285"/>
              <a:ext cx="194667" cy="153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5" name="右箭头 54"/>
            <p:cNvSpPr/>
            <p:nvPr/>
          </p:nvSpPr>
          <p:spPr>
            <a:xfrm rot="16200000">
              <a:off x="2239865" y="1613915"/>
              <a:ext cx="160315" cy="183893"/>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endParaRPr>
            </a:p>
          </p:txBody>
        </p:sp>
        <p:sp>
          <p:nvSpPr>
            <p:cNvPr id="56" name="Rectangle 15"/>
            <p:cNvSpPr>
              <a:spLocks noChangeArrowheads="1"/>
            </p:cNvSpPr>
            <p:nvPr/>
          </p:nvSpPr>
          <p:spPr bwMode="auto">
            <a:xfrm>
              <a:off x="1582919" y="1859305"/>
              <a:ext cx="1547766" cy="325210"/>
            </a:xfrm>
            <a:prstGeom prst="rect">
              <a:avLst/>
            </a:prstGeom>
          </p:spPr>
          <p:style>
            <a:lnRef idx="3">
              <a:schemeClr val="lt1"/>
            </a:lnRef>
            <a:fillRef idx="1">
              <a:schemeClr val="accent6"/>
            </a:fillRef>
            <a:effectRef idx="1">
              <a:schemeClr val="accent6"/>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rPr>
                <a:t>门户网站</a:t>
              </a:r>
              <a:endParaRPr kumimoji="0" lang="en-US" altLang="zh-CN"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57" name="Rectangle 15"/>
            <p:cNvSpPr>
              <a:spLocks noChangeArrowheads="1"/>
            </p:cNvSpPr>
            <p:nvPr/>
          </p:nvSpPr>
          <p:spPr bwMode="auto">
            <a:xfrm>
              <a:off x="3130684" y="1859305"/>
              <a:ext cx="1549299" cy="325210"/>
            </a:xfrm>
            <a:prstGeom prst="rect">
              <a:avLst/>
            </a:prstGeom>
          </p:spPr>
          <p:style>
            <a:lnRef idx="3">
              <a:schemeClr val="lt1"/>
            </a:lnRef>
            <a:fillRef idx="1">
              <a:schemeClr val="accent6"/>
            </a:fillRef>
            <a:effectRef idx="1">
              <a:schemeClr val="accent6"/>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rPr>
                <a:t>呼叫中心</a:t>
              </a:r>
              <a:endParaRPr kumimoji="0" lang="en-US" altLang="zh-CN"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58" name="Rectangle 15"/>
            <p:cNvSpPr>
              <a:spLocks noChangeArrowheads="1"/>
            </p:cNvSpPr>
            <p:nvPr/>
          </p:nvSpPr>
          <p:spPr bwMode="auto">
            <a:xfrm>
              <a:off x="4679983" y="1859305"/>
              <a:ext cx="1483403" cy="325210"/>
            </a:xfrm>
            <a:prstGeom prst="rect">
              <a:avLst/>
            </a:prstGeom>
          </p:spPr>
          <p:style>
            <a:lnRef idx="3">
              <a:schemeClr val="lt1"/>
            </a:lnRef>
            <a:fillRef idx="1">
              <a:schemeClr val="accent6"/>
            </a:fillRef>
            <a:effectRef idx="1">
              <a:schemeClr val="accent6"/>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rPr>
                <a:t>移动终端</a:t>
              </a:r>
              <a:endParaRPr kumimoji="0" lang="en-US" altLang="zh-CN"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59" name="Rectangle 15"/>
            <p:cNvSpPr>
              <a:spLocks noChangeArrowheads="1"/>
            </p:cNvSpPr>
            <p:nvPr/>
          </p:nvSpPr>
          <p:spPr bwMode="auto">
            <a:xfrm>
              <a:off x="6163386" y="1859305"/>
              <a:ext cx="1550831" cy="325210"/>
            </a:xfrm>
            <a:prstGeom prst="rect">
              <a:avLst/>
            </a:prstGeom>
          </p:spPr>
          <p:style>
            <a:lnRef idx="3">
              <a:schemeClr val="lt1"/>
            </a:lnRef>
            <a:fillRef idx="1">
              <a:schemeClr val="accent6"/>
            </a:fillRef>
            <a:effectRef idx="1">
              <a:schemeClr val="accent6"/>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rPr>
                <a:t>平台接入</a:t>
              </a:r>
              <a:r>
                <a:rPr kumimoji="0" lang="en-US" altLang="zh-CN"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rPr>
                <a:t>API</a:t>
              </a:r>
              <a:endParaRPr kumimoji="0" lang="en-US" altLang="zh-CN"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60" name="右箭头 59"/>
            <p:cNvSpPr/>
            <p:nvPr/>
          </p:nvSpPr>
          <p:spPr>
            <a:xfrm rot="16200000">
              <a:off x="3788398" y="1610100"/>
              <a:ext cx="160315" cy="182361"/>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endParaRPr>
            </a:p>
          </p:txBody>
        </p:sp>
        <p:sp>
          <p:nvSpPr>
            <p:cNvPr id="61" name="右箭头 60"/>
            <p:cNvSpPr/>
            <p:nvPr/>
          </p:nvSpPr>
          <p:spPr>
            <a:xfrm rot="16200000">
              <a:off x="5338462" y="1609335"/>
              <a:ext cx="160315" cy="183893"/>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endParaRPr>
            </a:p>
          </p:txBody>
        </p:sp>
        <p:sp>
          <p:nvSpPr>
            <p:cNvPr id="62" name="右箭头 61"/>
            <p:cNvSpPr/>
            <p:nvPr/>
          </p:nvSpPr>
          <p:spPr>
            <a:xfrm rot="16200000">
              <a:off x="6821865" y="1609335"/>
              <a:ext cx="160315" cy="183893"/>
            </a:xfrm>
            <a:prstGeom prst="rightArrow">
              <a:avLst/>
            </a:prstGeom>
            <a:noFill/>
            <a:ln>
              <a:solidFill>
                <a:srgbClr val="1A84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endParaRPr>
            </a:p>
          </p:txBody>
        </p:sp>
        <p:sp>
          <p:nvSpPr>
            <p:cNvPr id="63" name="Rectangle 43"/>
            <p:cNvSpPr>
              <a:spLocks noChangeArrowheads="1"/>
            </p:cNvSpPr>
            <p:nvPr/>
          </p:nvSpPr>
          <p:spPr bwMode="auto">
            <a:xfrm>
              <a:off x="6972515" y="2573852"/>
              <a:ext cx="804531" cy="1264198"/>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开放应</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用平台</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服务</a:t>
              </a:r>
              <a:endPar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p:txBody>
        </p:sp>
        <p:sp>
          <p:nvSpPr>
            <p:cNvPr id="64" name="右箭头 63"/>
            <p:cNvSpPr/>
            <p:nvPr/>
          </p:nvSpPr>
          <p:spPr>
            <a:xfrm rot="16200000">
              <a:off x="4538318" y="2197455"/>
              <a:ext cx="254213" cy="228333"/>
            </a:xfrm>
            <a:prstGeom prst="rightArrow">
              <a:avLst/>
            </a:prstGeom>
            <a:solidFill>
              <a:srgbClr val="1A8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lt1"/>
                </a:solidFill>
                <a:effectLst/>
                <a:uLnTx/>
                <a:uFillTx/>
                <a:latin typeface="微软雅黑 Light" panose="020B0502040204020203" pitchFamily="34" charset="-122"/>
                <a:ea typeface="微软雅黑 Light" panose="020B0502040204020203" pitchFamily="34" charset="-122"/>
                <a:cs typeface="+mn-cs"/>
              </a:endParaRPr>
            </a:p>
          </p:txBody>
        </p:sp>
        <p:sp>
          <p:nvSpPr>
            <p:cNvPr id="65" name="Rectangle 15"/>
            <p:cNvSpPr>
              <a:spLocks noChangeArrowheads="1"/>
            </p:cNvSpPr>
            <p:nvPr/>
          </p:nvSpPr>
          <p:spPr bwMode="auto">
            <a:xfrm>
              <a:off x="5646953" y="6279419"/>
              <a:ext cx="904140" cy="70309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第三方</a:t>
              </a:r>
              <a:endParaRPr kumimoji="0" lang="en-US" altLang="zh-CN"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a:p>
              <a:pPr marL="0" marR="0" lvl="0" indent="0" algn="ctr" defTabSz="914400" rtl="0" eaLnBrk="0" fontAlgn="base" latinLnBrk="0" hangingPunct="0">
                <a:lnSpc>
                  <a:spcPts val="18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rPr>
                <a:t>检测机构</a:t>
              </a:r>
              <a:endParaRPr kumimoji="0" lang="zh-CN" altLang="en-US" sz="1400" b="0" i="0" u="none" strike="noStrike" kern="1200" cap="none" spc="0" normalizeH="0" baseline="0" noProof="0" dirty="0">
                <a:ln>
                  <a:noFill/>
                </a:ln>
                <a:solidFill>
                  <a:schemeClr val="dk1"/>
                </a:solidFill>
                <a:effectLst/>
                <a:uLnTx/>
                <a:uFillTx/>
                <a:latin typeface="微软雅黑 Light" panose="020B0502040204020203" pitchFamily="34" charset="-122"/>
                <a:ea typeface="微软雅黑 Light" panose="020B0502040204020203" pitchFamily="34" charset="-122"/>
                <a:cs typeface="+mn-cs"/>
                <a:sym typeface="+mn-ea"/>
              </a:endParaRPr>
            </a:p>
          </p:txBody>
        </p:sp>
        <p:cxnSp>
          <p:nvCxnSpPr>
            <p:cNvPr id="66" name="直接连接符 65"/>
            <p:cNvCxnSpPr/>
            <p:nvPr/>
          </p:nvCxnSpPr>
          <p:spPr>
            <a:xfrm rot="5400000">
              <a:off x="7679333" y="6180175"/>
              <a:ext cx="196958" cy="1533"/>
            </a:xfrm>
            <a:prstGeom prst="line">
              <a:avLst/>
            </a:prstGeom>
            <a:ln w="1587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7" name="Rectangle 12"/>
            <p:cNvSpPr>
              <a:spLocks noChangeArrowheads="1"/>
            </p:cNvSpPr>
            <p:nvPr/>
          </p:nvSpPr>
          <p:spPr bwMode="auto">
            <a:xfrm>
              <a:off x="2355269" y="5358753"/>
              <a:ext cx="4647895" cy="373304"/>
            </a:xfrm>
            <a:prstGeom prst="rect">
              <a:avLst/>
            </a:prstGeom>
          </p:spPr>
          <p:style>
            <a:lnRef idx="3">
              <a:schemeClr val="lt1"/>
            </a:lnRef>
            <a:fillRef idx="1">
              <a:schemeClr val="accent5"/>
            </a:fillRef>
            <a:effectRef idx="1">
              <a:schemeClr val="accent5"/>
            </a:effectRef>
            <a:fontRef idx="minor">
              <a:schemeClr val="lt1"/>
            </a:fontRef>
          </p:style>
          <p:txBody>
            <a:bodyPr wrap="none" anchor="ctr"/>
            <a:lstStyle/>
            <a:p>
              <a:pPr marL="0" marR="0" lvl="0" indent="0" algn="ctr"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rPr>
                <a:t>大数据集成、存储</a:t>
              </a:r>
              <a:endParaRPr kumimoji="0" lang="en-US" altLang="zh-CN" sz="1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mn-ea"/>
              </a:endParaRPr>
            </a:p>
          </p:txBody>
        </p:sp>
      </p:grpSp>
      <p:sp>
        <p:nvSpPr>
          <p:cNvPr id="68" name="TextBox 67"/>
          <p:cNvSpPr txBox="1"/>
          <p:nvPr/>
        </p:nvSpPr>
        <p:spPr>
          <a:xfrm>
            <a:off x="2011363" y="4613275"/>
            <a:ext cx="430213" cy="992188"/>
          </a:xfrm>
          <a:prstGeom prst="rect">
            <a:avLst/>
          </a:prstGeom>
        </p:spPr>
        <p:style>
          <a:lnRef idx="3">
            <a:schemeClr val="lt1"/>
          </a:lnRef>
          <a:fillRef idx="1">
            <a:schemeClr val="accent1"/>
          </a:fillRef>
          <a:effectRef idx="1">
            <a:schemeClr val="accent1"/>
          </a:effectRef>
          <a:fontRef idx="minor">
            <a:schemeClr val="lt1"/>
          </a:fontRef>
        </p:style>
        <p:txBody>
          <a:bodyPr vert="eaVert">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lt1"/>
                </a:solidFill>
                <a:effectLst/>
                <a:uLnTx/>
                <a:uFillTx/>
                <a:latin typeface="+mn-lt"/>
                <a:ea typeface="微软雅黑 Light" panose="020B0502040204020203" pitchFamily="34" charset="-122"/>
                <a:cs typeface="+mn-cs"/>
                <a:sym typeface="+mn-ea"/>
              </a:rPr>
              <a:t>安全隐私</a:t>
            </a:r>
            <a:endParaRPr kumimoji="0" lang="zh-CN" altLang="en-US" sz="1600" b="0" i="0" u="none" strike="noStrike" kern="1200" cap="none" spc="0" normalizeH="0" baseline="0" noProof="0" dirty="0">
              <a:ln>
                <a:noFill/>
              </a:ln>
              <a:solidFill>
                <a:schemeClr val="lt1"/>
              </a:solidFill>
              <a:effectLst/>
              <a:uLnTx/>
              <a:uFillTx/>
              <a:latin typeface="+mn-lt"/>
              <a:ea typeface="微软雅黑 Light" panose="020B0502040204020203" pitchFamily="34" charset="-122"/>
              <a:cs typeface="+mn-cs"/>
              <a:sym typeface="+mn-ea"/>
            </a:endParaRPr>
          </a:p>
        </p:txBody>
      </p:sp>
      <p:sp>
        <p:nvSpPr>
          <p:cNvPr id="69" name="TextBox 68"/>
          <p:cNvSpPr txBox="1"/>
          <p:nvPr/>
        </p:nvSpPr>
        <p:spPr>
          <a:xfrm>
            <a:off x="7886700" y="4610100"/>
            <a:ext cx="430213" cy="992188"/>
          </a:xfrm>
          <a:prstGeom prst="rect">
            <a:avLst/>
          </a:prstGeom>
        </p:spPr>
        <p:style>
          <a:lnRef idx="3">
            <a:schemeClr val="lt1"/>
          </a:lnRef>
          <a:fillRef idx="1">
            <a:schemeClr val="accent1"/>
          </a:fillRef>
          <a:effectRef idx="1">
            <a:schemeClr val="accent1"/>
          </a:effectRef>
          <a:fontRef idx="minor">
            <a:schemeClr val="lt1"/>
          </a:fontRef>
        </p:style>
        <p:txBody>
          <a:bodyPr vert="eaVert">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lt1"/>
                </a:solidFill>
                <a:effectLst/>
                <a:uLnTx/>
                <a:uFillTx/>
                <a:latin typeface="+mn-lt"/>
                <a:ea typeface="微软雅黑 Light" panose="020B0502040204020203" pitchFamily="34" charset="-122"/>
                <a:cs typeface="+mn-cs"/>
                <a:sym typeface="+mn-ea"/>
              </a:rPr>
              <a:t>数据标准</a:t>
            </a:r>
            <a:endParaRPr kumimoji="0" lang="zh-CN" altLang="en-US" sz="1600" b="0" i="0" u="none" strike="noStrike" kern="1200" cap="none" spc="0" normalizeH="0" baseline="0" noProof="0" dirty="0">
              <a:ln>
                <a:noFill/>
              </a:ln>
              <a:solidFill>
                <a:schemeClr val="lt1"/>
              </a:solidFill>
              <a:effectLst/>
              <a:uLnTx/>
              <a:uFillTx/>
              <a:latin typeface="+mn-lt"/>
              <a:ea typeface="微软雅黑 Light" panose="020B0502040204020203" pitchFamily="34" charset="-122"/>
              <a:cs typeface="+mn-cs"/>
              <a:sym typeface="+mn-ea"/>
            </a:endParaRPr>
          </a:p>
        </p:txBody>
      </p:sp>
      <p:sp>
        <p:nvSpPr>
          <p:cNvPr id="32774" name="矩形 70"/>
          <p:cNvSpPr/>
          <p:nvPr/>
        </p:nvSpPr>
        <p:spPr>
          <a:xfrm>
            <a:off x="304800" y="1066800"/>
            <a:ext cx="8686800" cy="1062038"/>
          </a:xfrm>
          <a:prstGeom prst="rect">
            <a:avLst/>
          </a:prstGeom>
          <a:noFill/>
          <a:ln w="9525">
            <a:noFill/>
          </a:ln>
        </p:spPr>
        <p:txBody>
          <a:bodyPr>
            <a:spAutoFit/>
          </a:bodyPr>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目标：</a:t>
            </a:r>
            <a:r>
              <a:rPr lang="zh-CN" altLang="en-US" sz="1400" dirty="0">
                <a:latin typeface="微软雅黑" panose="020B0503020204020204" pitchFamily="34" charset="-122"/>
                <a:ea typeface="微软雅黑" panose="020B0503020204020204" pitchFamily="34" charset="-122"/>
              </a:rPr>
              <a:t>构建覆盖全生命周期、内涵丰富、结构合理的以人为本全面连续的综合健康服务体系，利用大数据技术和智能设备技术，提供线上线下相结合的公众健康服务，</a:t>
            </a:r>
            <a:r>
              <a:rPr lang="zh-CN" altLang="zh-CN" sz="1400" dirty="0">
                <a:latin typeface="微软雅黑" panose="020B0503020204020204" pitchFamily="34" charset="-122"/>
                <a:ea typeface="微软雅黑" panose="020B0503020204020204" pitchFamily="34" charset="-122"/>
              </a:rPr>
              <a:t>实现</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未病先防、已病早治、既病防变、愈后防复</a:t>
            </a:r>
            <a:r>
              <a:rPr lang="zh-CN" altLang="en-US" sz="1400" dirty="0">
                <a:latin typeface="微软雅黑" panose="020B0503020204020204" pitchFamily="34" charset="-122"/>
                <a:ea typeface="微软雅黑" panose="020B0503020204020204" pitchFamily="34" charset="-122"/>
              </a:rPr>
              <a:t>”，满足社会公众多层次、多方位的健康服务需求，提升</a:t>
            </a:r>
            <a:r>
              <a:rPr lang="zh-CN" altLang="zh-CN" sz="1400" dirty="0">
                <a:latin typeface="微软雅黑" panose="020B0503020204020204" pitchFamily="34" charset="-122"/>
                <a:ea typeface="微软雅黑" panose="020B0503020204020204" pitchFamily="34" charset="-122"/>
              </a:rPr>
              <a:t>人民群众</a:t>
            </a:r>
            <a:r>
              <a:rPr lang="zh-CN" altLang="en-US" sz="1400" dirty="0">
                <a:latin typeface="微软雅黑" panose="020B0503020204020204" pitchFamily="34" charset="-122"/>
                <a:ea typeface="微软雅黑" panose="020B0503020204020204" pitchFamily="34" charset="-122"/>
              </a:rPr>
              <a:t>的</a:t>
            </a:r>
            <a:r>
              <a:rPr lang="zh-CN" altLang="zh-CN" sz="1400" dirty="0">
                <a:latin typeface="微软雅黑" panose="020B0503020204020204" pitchFamily="34" charset="-122"/>
                <a:ea typeface="微软雅黑" panose="020B0503020204020204" pitchFamily="34" charset="-122"/>
              </a:rPr>
              <a:t>身心健康水平</a:t>
            </a:r>
            <a:r>
              <a:rPr lang="zh-CN" altLang="en-US" sz="1400"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2"/>
          <p:cNvSpPr>
            <a:spLocks noGrp="1"/>
          </p:cNvSpPr>
          <p:nvPr>
            <p:ph type="title" idx="10"/>
          </p:nvPr>
        </p:nvSpPr>
        <p:spPr>
          <a:xfrm>
            <a:off x="1066800" y="76200"/>
            <a:ext cx="8077200" cy="914400"/>
          </a:xfrm>
          <a:ln/>
        </p:spPr>
        <p:txBody>
          <a:bodyPr vert="horz" wrap="square" lIns="91440" tIns="45720" rIns="91440" bIns="45720" anchor="ctr" anchorCtr="0"/>
          <a:p>
            <a:r>
              <a:rPr lang="en-US" altLang="zh-CN" dirty="0"/>
              <a:t>17.1 </a:t>
            </a:r>
            <a:r>
              <a:rPr lang="zh-CN" altLang="en-US" dirty="0"/>
              <a:t>大数据在物流领域的应用</a:t>
            </a:r>
            <a:endParaRPr lang="zh-CN" altLang="en-US" dirty="0"/>
          </a:p>
        </p:txBody>
      </p:sp>
      <p:pic>
        <p:nvPicPr>
          <p:cNvPr id="33795" name="Picture 3" descr="C:\Users\linyu\Desktop\a\132436978_61n.jpg"/>
          <p:cNvPicPr>
            <a:picLocks noChangeAspect="1"/>
          </p:cNvPicPr>
          <p:nvPr/>
        </p:nvPicPr>
        <p:blipFill>
          <a:blip r:embed="rId1"/>
          <a:stretch>
            <a:fillRect/>
          </a:stretch>
        </p:blipFill>
        <p:spPr>
          <a:xfrm>
            <a:off x="381000" y="3900488"/>
            <a:ext cx="3276600" cy="2195512"/>
          </a:xfrm>
          <a:prstGeom prst="rect">
            <a:avLst/>
          </a:prstGeom>
          <a:noFill/>
          <a:ln w="9525">
            <a:noFill/>
          </a:ln>
        </p:spPr>
      </p:pic>
      <p:sp>
        <p:nvSpPr>
          <p:cNvPr id="6" name="矩形 5"/>
          <p:cNvSpPr/>
          <p:nvPr/>
        </p:nvSpPr>
        <p:spPr>
          <a:xfrm>
            <a:off x="4114800" y="1447800"/>
            <a:ext cx="4572000" cy="2032000"/>
          </a:xfrm>
          <a:prstGeom prst="rect">
            <a:avLst/>
          </a:prstGeom>
          <a:solidFill>
            <a:schemeClr val="bg1">
              <a:lumMod val="95000"/>
            </a:schemeClr>
          </a:solidFill>
        </p:spPr>
        <p:txBody>
          <a:bodyPr>
            <a:spAutoFit/>
          </a:bodyPr>
          <a:lstStyle/>
          <a:p>
            <a:pPr marL="0" marR="0" lvl="0" indent="0" algn="l" defTabSz="914400" rtl="0" eaLnBrk="0" fontAlgn="auto" latinLnBrk="0" hangingPunct="0">
              <a:lnSpc>
                <a:spcPct val="100000"/>
              </a:lnSpc>
              <a:spcBef>
                <a:spcPts val="0"/>
              </a:spcBef>
              <a:spcAft>
                <a:spcPts val="0"/>
              </a:spcAft>
              <a:buClrTx/>
              <a:buSzTx/>
              <a:buFont typeface="Arial" panose="020B0604020202020204" pitchFamily="34" charset="0"/>
              <a:buNone/>
              <a:defRPr/>
            </a:pPr>
            <a:r>
              <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菜鸟网络到底是什么</a:t>
            </a:r>
            <a:r>
              <a:rPr kumimoji="0" lang="en-US"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 typeface="Arial" panose="020B0604020202020204" pitchFamily="34" charset="0"/>
              <a:buNone/>
              <a:defRPr/>
            </a:pPr>
            <a:endParaRPr kumimoji="0" lang="en-US"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228600" marR="0" lvl="0" indent="-228600" algn="l" defTabSz="914400" rtl="0" eaLnBrk="0" fontAlgn="auto" latinLnBrk="0" hangingPunct="0">
              <a:lnSpc>
                <a:spcPct val="100000"/>
              </a:lnSpc>
              <a:spcBef>
                <a:spcPts val="0"/>
              </a:spcBef>
              <a:spcAft>
                <a:spcPts val="0"/>
              </a:spcAft>
              <a:buClrTx/>
              <a:buSzTx/>
              <a:buFont typeface="Arial" panose="020B0604020202020204" pitchFamily="34" charset="0"/>
              <a:buChar char="•"/>
              <a:defRPr/>
            </a:pP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中国智能物流骨干网，又名“菜鸟”</a:t>
            </a:r>
            <a:endPar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228600" marR="0" lvl="0" indent="-228600" algn="just" defTabSz="914400" rtl="0" eaLnBrk="0" fontAlgn="auto" latinLnBrk="0" hangingPunct="0">
              <a:lnSpc>
                <a:spcPct val="250000"/>
              </a:lnSpc>
              <a:spcBef>
                <a:spcPts val="0"/>
              </a:spcBef>
              <a:spcAft>
                <a:spcPts val="0"/>
              </a:spcAft>
              <a:buClrTx/>
              <a:buSzTx/>
              <a:buFont typeface="Arial" panose="020B0604020202020204" pitchFamily="34" charset="0"/>
              <a:buChar char="•"/>
              <a:defRPr/>
            </a:pPr>
            <a:r>
              <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菜鸟网络计划在</a:t>
            </a:r>
            <a:r>
              <a:rPr kumimoji="0" lang="en-US"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5</a:t>
            </a:r>
            <a:r>
              <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到</a:t>
            </a:r>
            <a:r>
              <a:rPr kumimoji="0" lang="en-US"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8</a:t>
            </a:r>
            <a:r>
              <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年内，打造一个全国性的超级物流网</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228600" marR="0" lvl="0" indent="-228600" algn="just" defTabSz="914400" rtl="0" eaLnBrk="0" fontAlgn="auto" latinLnBrk="0" hangingPunct="0">
              <a:lnSpc>
                <a:spcPct val="250000"/>
              </a:lnSpc>
              <a:spcBef>
                <a:spcPts val="0"/>
              </a:spcBef>
              <a:spcAft>
                <a:spcPts val="0"/>
              </a:spcAft>
              <a:buClrTx/>
              <a:buSzTx/>
              <a:buFont typeface="Arial" panose="020B0604020202020204" pitchFamily="34" charset="0"/>
              <a:buChar char="•"/>
              <a:defRPr/>
            </a:pP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这个网络能在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24</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小时内将货物运抵国内任何地区，能支撑日均</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300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亿元</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年度约</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10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万亿元</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的巨量网络零售额。</a:t>
            </a:r>
            <a:endPar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33797" name="Picture 4" descr="C:\Users\linyu\Desktop\a\622762d0f703918fa9bd177d503d269758ee3d6d55fbe424.jpg"/>
          <p:cNvPicPr>
            <a:picLocks noChangeAspect="1"/>
          </p:cNvPicPr>
          <p:nvPr/>
        </p:nvPicPr>
        <p:blipFill>
          <a:blip r:embed="rId2"/>
          <a:stretch>
            <a:fillRect/>
          </a:stretch>
        </p:blipFill>
        <p:spPr>
          <a:xfrm>
            <a:off x="381000" y="1428750"/>
            <a:ext cx="3276600" cy="2457450"/>
          </a:xfrm>
          <a:prstGeom prst="rect">
            <a:avLst/>
          </a:prstGeom>
          <a:noFill/>
          <a:ln w="9525">
            <a:noFill/>
          </a:ln>
        </p:spPr>
      </p:pic>
      <p:sp>
        <p:nvSpPr>
          <p:cNvPr id="33798" name="TextBox 4"/>
          <p:cNvSpPr txBox="1"/>
          <p:nvPr/>
        </p:nvSpPr>
        <p:spPr>
          <a:xfrm>
            <a:off x="4103688" y="3581400"/>
            <a:ext cx="4735512" cy="738188"/>
          </a:xfrm>
          <a:prstGeom prst="rect">
            <a:avLst/>
          </a:prstGeom>
          <a:noFill/>
          <a:ln w="9525">
            <a:noFill/>
          </a:ln>
        </p:spPr>
        <p:txBody>
          <a:bodyPr wrap="none">
            <a:spAutoFit/>
          </a:bodyPr>
          <a:p>
            <a:r>
              <a:rPr lang="en-US" altLang="zh-CN" sz="1400" b="1" dirty="0">
                <a:latin typeface="微软雅黑" panose="020B0503020204020204" pitchFamily="34" charset="-122"/>
                <a:ea typeface="微软雅黑" panose="020B0503020204020204" pitchFamily="34" charset="-122"/>
              </a:rPr>
              <a:t>1000</a:t>
            </a:r>
            <a:r>
              <a:rPr lang="zh-CN" altLang="en-US" sz="1400" b="1" dirty="0">
                <a:latin typeface="微软雅黑" panose="020B0503020204020204" pitchFamily="34" charset="-122"/>
                <a:ea typeface="微软雅黑" panose="020B0503020204020204" pitchFamily="34" charset="-122"/>
              </a:rPr>
              <a:t>亿元投资物流基础设施   强强联手共建智能骨干网络</a:t>
            </a:r>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物流信息系统向所有的制造商、网商、快递公司、第三方</a:t>
            </a:r>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物流公司完全开放</a:t>
            </a:r>
            <a:endParaRPr lang="zh-CN" altLang="en-US" sz="1400" b="1" dirty="0">
              <a:latin typeface="微软雅黑" panose="020B0503020204020204" pitchFamily="34" charset="-122"/>
              <a:ea typeface="微软雅黑" panose="020B0503020204020204" pitchFamily="34" charset="-122"/>
            </a:endParaRPr>
          </a:p>
        </p:txBody>
      </p:sp>
      <p:graphicFrame>
        <p:nvGraphicFramePr>
          <p:cNvPr id="9" name="图示 8"/>
          <p:cNvGraphicFramePr/>
          <p:nvPr/>
        </p:nvGraphicFramePr>
        <p:xfrm>
          <a:off x="4191000" y="4419600"/>
          <a:ext cx="4447456"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3800" name="Picture 2" descr="C:\Users\linyu\Desktop\a\20130607151940858.jpg"/>
          <p:cNvPicPr>
            <a:picLocks noChangeAspect="1"/>
          </p:cNvPicPr>
          <p:nvPr/>
        </p:nvPicPr>
        <p:blipFill>
          <a:blip r:embed="rId8"/>
          <a:stretch>
            <a:fillRect/>
          </a:stretch>
        </p:blipFill>
        <p:spPr>
          <a:xfrm>
            <a:off x="2895600" y="5410200"/>
            <a:ext cx="1219200" cy="854075"/>
          </a:xfrm>
          <a:prstGeom prst="rect">
            <a:avLst/>
          </a:prstGeom>
          <a:noFill/>
          <a:ln w="9525">
            <a:noFill/>
          </a:ln>
        </p:spPr>
      </p:pic>
      <p:sp>
        <p:nvSpPr>
          <p:cNvPr id="33801" name="Rectangle 11"/>
          <p:cNvSpPr/>
          <p:nvPr/>
        </p:nvSpPr>
        <p:spPr>
          <a:xfrm>
            <a:off x="381000" y="1066800"/>
            <a:ext cx="6629400" cy="366713"/>
          </a:xfrm>
          <a:prstGeom prst="rect">
            <a:avLst/>
          </a:prstGeom>
          <a:noFill/>
          <a:ln w="9525">
            <a:noFill/>
          </a:ln>
        </p:spPr>
        <p:txBody>
          <a:bodyPr wrap="none">
            <a:spAutoFit/>
          </a:bodyPr>
          <a:p>
            <a:r>
              <a:rPr lang="zh-CN" altLang="en-US" b="1" dirty="0">
                <a:latin typeface="Arial" panose="020B0604020202020204" pitchFamily="34" charset="0"/>
                <a:ea typeface="黑体" panose="02010609060101010101" pitchFamily="49" charset="-122"/>
              </a:rPr>
              <a:t>智能物流集成商案例：阿里巴巴的中国智能物流骨干网（</a:t>
            </a:r>
            <a:r>
              <a:rPr lang="zh-CN" altLang="en-US" b="1" dirty="0">
                <a:solidFill>
                  <a:srgbClr val="FF3300"/>
                </a:solidFill>
                <a:latin typeface="Arial" panose="020B0604020202020204" pitchFamily="34" charset="0"/>
                <a:ea typeface="黑体" panose="02010609060101010101" pitchFamily="49" charset="-122"/>
              </a:rPr>
              <a:t>地网</a:t>
            </a:r>
            <a:r>
              <a:rPr lang="zh-CN" altLang="en-US" b="1" dirty="0">
                <a:latin typeface="Arial" panose="020B0604020202020204" pitchFamily="34" charset="0"/>
                <a:ea typeface="黑体" panose="02010609060101010101" pitchFamily="49" charset="-122"/>
              </a:rPr>
              <a:t>）</a:t>
            </a:r>
            <a:endParaRPr lang="zh-CN" altLang="en-US" b="1" dirty="0">
              <a:latin typeface="Arial" panose="020B0604020202020204" pitchFamily="34" charset="0"/>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ln/>
        </p:spPr>
        <p:txBody>
          <a:bodyPr vert="horz" wrap="square" lIns="91440" tIns="45720" rIns="91440" bIns="45720" anchor="ctr" anchorCtr="0"/>
          <a:p>
            <a:r>
              <a:rPr lang="zh-CN" altLang="en-US" dirty="0"/>
              <a:t>本章小结</a:t>
            </a:r>
            <a:endParaRPr lang="zh-CN" altLang="en-US" dirty="0"/>
          </a:p>
        </p:txBody>
      </p:sp>
      <p:sp>
        <p:nvSpPr>
          <p:cNvPr id="34819" name="Rectangle 3"/>
          <p:cNvSpPr>
            <a:spLocks noGrp="1"/>
          </p:cNvSpPr>
          <p:nvPr>
            <p:ph idx="1"/>
          </p:nvPr>
        </p:nvSpPr>
        <p:spPr>
          <a:ln/>
        </p:spPr>
        <p:txBody>
          <a:bodyPr vert="horz" wrap="square" lIns="91440" tIns="45720" rIns="91440" bIns="45720" anchor="t" anchorCtr="0"/>
          <a:p>
            <a:pPr>
              <a:lnSpc>
                <a:spcPct val="80000"/>
              </a:lnSpc>
            </a:pPr>
            <a:r>
              <a:rPr lang="zh-CN" altLang="en-US" sz="2000" dirty="0"/>
              <a:t>本章内容首先介绍了推荐系统的概念，推荐系统可帮助用户从海量信息中高效地获得自己所需的信息</a:t>
            </a:r>
            <a:endParaRPr lang="zh-CN" altLang="en-US" sz="2000" dirty="0"/>
          </a:p>
          <a:p>
            <a:pPr>
              <a:lnSpc>
                <a:spcPct val="80000"/>
              </a:lnSpc>
            </a:pPr>
            <a:r>
              <a:rPr lang="zh-CN" altLang="en-US" sz="2000" dirty="0"/>
              <a:t>接着介绍了不同的推荐方法以及推荐系统在电子商务、在线音乐等网站中的具体应用</a:t>
            </a:r>
            <a:endParaRPr lang="zh-CN" altLang="en-US" sz="2000" dirty="0"/>
          </a:p>
          <a:p>
            <a:pPr>
              <a:lnSpc>
                <a:spcPct val="80000"/>
              </a:lnSpc>
            </a:pPr>
            <a:r>
              <a:rPr lang="zh-CN" altLang="en-US" sz="2000" dirty="0"/>
              <a:t>本章重点介绍了协同过滤算法，协同过滤算法是最早推出的推荐算法，至今仍获得广泛的应用，协同过滤包括基于用户的协同过滤算法（</a:t>
            </a:r>
            <a:r>
              <a:rPr lang="en-US" altLang="zh-CN" sz="2000" dirty="0"/>
              <a:t>UserCF</a:t>
            </a:r>
            <a:r>
              <a:rPr lang="zh-CN" altLang="en-US" sz="2000" dirty="0"/>
              <a:t>）和基于物品的协同过滤算法（</a:t>
            </a:r>
            <a:r>
              <a:rPr lang="en-US" altLang="zh-CN" sz="2000" dirty="0"/>
              <a:t>ItemCF</a:t>
            </a:r>
            <a:r>
              <a:rPr lang="zh-CN" altLang="en-US" sz="2000" dirty="0"/>
              <a:t>）。这两种协同过滤算法思想相近，核心是计算用户、物品的相似度，依据相似度来做出推荐。然而，这两种协同过滤算法各自适合的应用场景不同，</a:t>
            </a:r>
            <a:r>
              <a:rPr lang="en-US" altLang="zh-CN" sz="2000" dirty="0"/>
              <a:t>UserCF</a:t>
            </a:r>
            <a:r>
              <a:rPr lang="zh-CN" altLang="en-US" sz="2000" dirty="0"/>
              <a:t>适合社交化应用，可作出新颖的推荐，而</a:t>
            </a:r>
            <a:r>
              <a:rPr lang="en-US" altLang="zh-CN" sz="2000" dirty="0"/>
              <a:t>ItemCF</a:t>
            </a:r>
            <a:r>
              <a:rPr lang="zh-CN" altLang="en-US" sz="2000" dirty="0"/>
              <a:t>则适合用于电子商务、电影等应用。在具体实践中，常常结合多种推荐算法来提升推荐效果</a:t>
            </a:r>
            <a:endParaRPr lang="en-US" altLang="zh-CN" sz="2000" dirty="0"/>
          </a:p>
          <a:p>
            <a:pPr>
              <a:lnSpc>
                <a:spcPct val="80000"/>
              </a:lnSpc>
            </a:pPr>
            <a:r>
              <a:rPr lang="zh-CN" altLang="en-US" sz="2000" dirty="0"/>
              <a:t>最后介绍了大数据在医疗健康领域的应用和大数据在物流领域的应用</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2"/>
          <p:cNvSpPr>
            <a:spLocks noGrp="1"/>
          </p:cNvSpPr>
          <p:nvPr>
            <p:ph type="title" idx="10"/>
          </p:nvPr>
        </p:nvSpPr>
        <p:spPr>
          <a:ln/>
        </p:spPr>
        <p:txBody>
          <a:bodyPr vert="horz" wrap="square" lIns="91440" tIns="45720" rIns="91440" bIns="45720" anchor="ctr" anchorCtr="0"/>
          <a:p>
            <a:r>
              <a:rPr lang="zh-CN" altLang="en-US" dirty="0"/>
              <a:t>大数据应用概览</a:t>
            </a:r>
            <a:endParaRPr lang="zh-CN" altLang="en-US" dirty="0"/>
          </a:p>
        </p:txBody>
      </p:sp>
      <p:pic>
        <p:nvPicPr>
          <p:cNvPr id="8195" name="Picture 2" descr="F:\厦大教师\课程\大数据技术基础\教材\大数据技术2015人民邮电出版社\图\篇首图\第四篇 大数据应用.jpeg"/>
          <p:cNvPicPr>
            <a:picLocks noChangeAspect="1"/>
          </p:cNvPicPr>
          <p:nvPr/>
        </p:nvPicPr>
        <p:blipFill>
          <a:blip r:embed="rId1"/>
          <a:stretch>
            <a:fillRect/>
          </a:stretch>
        </p:blipFill>
        <p:spPr>
          <a:xfrm>
            <a:off x="609600" y="1219200"/>
            <a:ext cx="7962900" cy="528637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9"/>
          <p:cNvPicPr>
            <a:picLocks noChangeAspect="1"/>
          </p:cNvPicPr>
          <p:nvPr/>
        </p:nvPicPr>
        <p:blipFill>
          <a:blip r:embed="rId1"/>
          <a:stretch>
            <a:fillRect/>
          </a:stretch>
        </p:blipFill>
        <p:spPr>
          <a:xfrm>
            <a:off x="-36512" y="0"/>
            <a:ext cx="9180512" cy="6900863"/>
          </a:xfrm>
          <a:prstGeom prst="rect">
            <a:avLst/>
          </a:prstGeom>
          <a:noFill/>
          <a:ln w="9525">
            <a:noFill/>
          </a:ln>
        </p:spPr>
      </p:pic>
      <p:sp>
        <p:nvSpPr>
          <p:cNvPr id="35843" name="Rectangle 10"/>
          <p:cNvSpPr/>
          <p:nvPr/>
        </p:nvSpPr>
        <p:spPr>
          <a:xfrm>
            <a:off x="-12700" y="5638800"/>
            <a:ext cx="9194800" cy="1219200"/>
          </a:xfrm>
          <a:prstGeom prst="rect">
            <a:avLst/>
          </a:prstGeom>
          <a:solidFill>
            <a:srgbClr val="0056AC"/>
          </a:solidFill>
          <a:ln w="9525" cap="flat" cmpd="sng">
            <a:solidFill>
              <a:schemeClr val="tx1"/>
            </a:solidFill>
            <a:prstDash val="solid"/>
            <a:miter/>
            <a:headEnd type="none" w="med" len="med"/>
            <a:tailEnd type="none" w="med" len="med"/>
          </a:ln>
        </p:spPr>
        <p:txBody>
          <a:bodyPr wrap="none" lIns="121914" tIns="60957" rIns="121914" bIns="60957" anchor="ctr" anchorCtr="0"/>
          <a:p>
            <a:endParaRPr lang="zh-CN" alt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内容占位符 1"/>
          <p:cNvSpPr>
            <a:spLocks noGrp="1"/>
          </p:cNvSpPr>
          <p:nvPr>
            <p:ph/>
          </p:nvPr>
        </p:nvSpPr>
        <p:spPr>
          <a:xfrm>
            <a:off x="457200" y="1143000"/>
            <a:ext cx="8153400" cy="5410200"/>
          </a:xfrm>
          <a:ln/>
        </p:spPr>
        <p:txBody>
          <a:bodyPr vert="horz" wrap="square" lIns="91440" tIns="45720" rIns="91440" bIns="45720" anchor="t" anchorCtr="0"/>
          <a:p>
            <a:r>
              <a:rPr lang="zh-CN" altLang="en-US" sz="1800" dirty="0"/>
              <a:t>推荐系统：为用户推荐相关商品</a:t>
            </a:r>
            <a:endParaRPr lang="en-US" altLang="zh-CN" sz="1800" dirty="0"/>
          </a:p>
          <a:p>
            <a:r>
              <a:rPr lang="zh-CN" altLang="en-US" sz="1800" dirty="0"/>
              <a:t>生物医学</a:t>
            </a:r>
            <a:endParaRPr lang="en-US" altLang="zh-CN" sz="1800" dirty="0"/>
          </a:p>
          <a:p>
            <a:pPr lvl="1"/>
            <a:r>
              <a:rPr lang="zh-CN" altLang="en-US" sz="1800" dirty="0"/>
              <a:t>流行病预测</a:t>
            </a:r>
            <a:endParaRPr lang="en-US" altLang="zh-CN" sz="1800" dirty="0"/>
          </a:p>
          <a:p>
            <a:pPr lvl="1"/>
            <a:r>
              <a:rPr lang="zh-CN" altLang="en-US" sz="1800" dirty="0"/>
              <a:t>智慧医疗：利用医疗大数据，促进优质医疗资源共享、避免患者重复检查、促进医疗智能化</a:t>
            </a:r>
            <a:endParaRPr lang="en-US" altLang="zh-CN" sz="1800" dirty="0"/>
          </a:p>
          <a:p>
            <a:pPr lvl="1"/>
            <a:r>
              <a:rPr lang="zh-CN" altLang="en-US" sz="1800" dirty="0"/>
              <a:t>生物信息学：利用生物大数据，深入了解生物学过程、疾病致病基因等</a:t>
            </a:r>
            <a:endParaRPr lang="en-US" altLang="zh-CN" sz="1800" dirty="0"/>
          </a:p>
          <a:p>
            <a:r>
              <a:rPr lang="zh-CN" altLang="en-US" sz="1800" dirty="0"/>
              <a:t>物流：基于大数据和物联网技术的智能物流，可以提高物流信息化和智能化水平，降低物流成本和提高物流效率</a:t>
            </a:r>
            <a:endParaRPr lang="en-US" altLang="zh-CN" sz="1800" dirty="0"/>
          </a:p>
          <a:p>
            <a:r>
              <a:rPr lang="zh-CN" altLang="en-US" sz="1800" dirty="0"/>
              <a:t>城市管理</a:t>
            </a:r>
            <a:endParaRPr lang="en-US" altLang="zh-CN" sz="1800" dirty="0"/>
          </a:p>
          <a:p>
            <a:pPr lvl="1"/>
            <a:r>
              <a:rPr lang="zh-CN" altLang="en-US" sz="1800" dirty="0"/>
              <a:t>智能交通：利用交通大数据，实现交通实时监控、交通智能诱导、公共车辆管理、旅行信息服务、车辆辅助控制等各种应用</a:t>
            </a:r>
            <a:endParaRPr lang="en-US" altLang="zh-CN" sz="1800" dirty="0"/>
          </a:p>
          <a:p>
            <a:pPr lvl="1"/>
            <a:r>
              <a:rPr lang="zh-CN" altLang="en-US" sz="1800" dirty="0"/>
              <a:t>环保监测：监测分析大气和水污染情况，为污染治理提供依据</a:t>
            </a:r>
            <a:endParaRPr lang="en-US" altLang="zh-CN" sz="1800" dirty="0"/>
          </a:p>
          <a:p>
            <a:pPr lvl="1"/>
            <a:r>
              <a:rPr lang="zh-CN" altLang="en-US" sz="1800" dirty="0"/>
              <a:t>城市规划：比如，利用住房销售和出租数据，可以评价一个城区的住房分布</a:t>
            </a:r>
            <a:endParaRPr lang="en-US" altLang="zh-CN" sz="1800" dirty="0"/>
          </a:p>
          <a:p>
            <a:pPr lvl="1"/>
            <a:r>
              <a:rPr lang="zh-CN" altLang="en-US" sz="1800" dirty="0"/>
              <a:t>安防领域：基于视频监控、人口信息、地理数据信息等，利用大数据技术实现智能化信息分析、预测和报警</a:t>
            </a:r>
            <a:endParaRPr lang="en-US" altLang="zh-CN" sz="1800" dirty="0"/>
          </a:p>
          <a:p>
            <a:endParaRPr lang="zh-CN" altLang="en-US" sz="1800" dirty="0"/>
          </a:p>
        </p:txBody>
      </p:sp>
      <p:sp>
        <p:nvSpPr>
          <p:cNvPr id="9219" name="标题 2"/>
          <p:cNvSpPr>
            <a:spLocks noGrp="1"/>
          </p:cNvSpPr>
          <p:nvPr>
            <p:ph type="title" idx="10"/>
          </p:nvPr>
        </p:nvSpPr>
        <p:spPr>
          <a:ln/>
        </p:spPr>
        <p:txBody>
          <a:bodyPr vert="horz" wrap="square" lIns="91440" tIns="45720" rIns="91440" bIns="45720" anchor="ctr" anchorCtr="0"/>
          <a:p>
            <a:r>
              <a:rPr lang="zh-CN" altLang="en-US" dirty="0"/>
              <a:t>大数据应用概览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2"/>
          <p:cNvSpPr>
            <a:spLocks noGrp="1"/>
          </p:cNvSpPr>
          <p:nvPr>
            <p:ph type="title" idx="10"/>
          </p:nvPr>
        </p:nvSpPr>
        <p:spPr>
          <a:ln/>
        </p:spPr>
        <p:txBody>
          <a:bodyPr vert="horz" wrap="square" lIns="91440" tIns="45720" rIns="91440" bIns="45720" anchor="ctr" anchorCtr="0"/>
          <a:p>
            <a:r>
              <a:rPr lang="zh-CN" altLang="en-US" dirty="0"/>
              <a:t>大数据应用概览</a:t>
            </a:r>
            <a:endParaRPr lang="zh-CN" altLang="en-US" dirty="0"/>
          </a:p>
        </p:txBody>
      </p:sp>
      <p:sp>
        <p:nvSpPr>
          <p:cNvPr id="10243" name="内容占位符 1"/>
          <p:cNvSpPr>
            <a:spLocks noGrp="1"/>
          </p:cNvSpPr>
          <p:nvPr>
            <p:ph/>
          </p:nvPr>
        </p:nvSpPr>
        <p:spPr>
          <a:xfrm>
            <a:off x="457200" y="1143000"/>
            <a:ext cx="8153400" cy="5334000"/>
          </a:xfrm>
          <a:ln/>
        </p:spPr>
        <p:txBody>
          <a:bodyPr vert="horz" wrap="square" lIns="91440" tIns="45720" rIns="91440" bIns="45720" anchor="t" anchorCtr="0"/>
          <a:p>
            <a:r>
              <a:rPr lang="zh-CN" altLang="en-US" sz="1800" dirty="0"/>
              <a:t>金融</a:t>
            </a:r>
            <a:endParaRPr lang="en-US" altLang="zh-CN" sz="1800" dirty="0"/>
          </a:p>
          <a:p>
            <a:pPr lvl="1"/>
            <a:r>
              <a:rPr lang="zh-CN" altLang="en-US" sz="1800" dirty="0"/>
              <a:t>高频交易：是指从那些人们无法利用的极为短暂的市场变化中寻求获利的计算机化交易。采用大数据技术决定交易</a:t>
            </a:r>
            <a:endParaRPr lang="en-US" altLang="zh-CN" sz="1800" dirty="0"/>
          </a:p>
          <a:p>
            <a:pPr lvl="1"/>
            <a:r>
              <a:rPr lang="zh-CN" altLang="en-US" sz="1800" dirty="0"/>
              <a:t>市场情绪分析和信贷风险分析</a:t>
            </a:r>
            <a:endParaRPr lang="en-US" altLang="zh-CN" sz="1800" dirty="0"/>
          </a:p>
          <a:p>
            <a:r>
              <a:rPr lang="zh-CN" altLang="en-US" sz="1800" dirty="0"/>
              <a:t>汽车：无人驾驶汽车，实时采集车辆各种行驶数据和周围环境，利用大数据分析系统高效分析，迅速做出各种驾驶动作，引导车辆安全行驶</a:t>
            </a:r>
            <a:endParaRPr lang="en-US" altLang="zh-CN" sz="1800" dirty="0"/>
          </a:p>
          <a:p>
            <a:r>
              <a:rPr lang="zh-CN" altLang="en-US" sz="1800" dirty="0"/>
              <a:t>零售行业：发现关联购买行为、进行客户群体细分</a:t>
            </a:r>
            <a:endParaRPr lang="en-US" altLang="zh-CN" sz="1800" dirty="0"/>
          </a:p>
          <a:p>
            <a:r>
              <a:rPr lang="zh-CN" altLang="en-US" sz="1800" dirty="0"/>
              <a:t>餐饮行业：利用大数据为用户推荐消费内容、调整线下门店布局、控制店内人流量</a:t>
            </a:r>
            <a:endParaRPr lang="en-US" altLang="zh-CN" sz="1800" dirty="0"/>
          </a:p>
          <a:p>
            <a:r>
              <a:rPr lang="zh-CN" altLang="en-US" sz="1800" dirty="0"/>
              <a:t>电信行业：客户离网分析</a:t>
            </a:r>
            <a:endParaRPr lang="en-US" altLang="zh-CN" sz="1800" dirty="0"/>
          </a:p>
          <a:p>
            <a:r>
              <a:rPr lang="zh-CN" altLang="en-US" sz="1800" dirty="0"/>
              <a:t>能源行业：智能电网，以海量用户用电信息为基础进行大数据分析，可以更好理解电力客户用电行为，优化提升短期用电负荷预测系统，提前预知未来</a:t>
            </a:r>
            <a:r>
              <a:rPr lang="en-US" altLang="zh-CN" sz="1800" dirty="0"/>
              <a:t>2-3</a:t>
            </a:r>
            <a:r>
              <a:rPr lang="zh-CN" altLang="en-US" sz="1800" dirty="0"/>
              <a:t>个月的电网需求电量、用电高峰和低谷，合理设计电力需求响应系统</a:t>
            </a:r>
            <a:endParaRPr lang="en-US" altLang="zh-CN" sz="1800" dirty="0"/>
          </a:p>
          <a:p>
            <a:r>
              <a:rPr lang="zh-CN" altLang="en-US" sz="1800" dirty="0"/>
              <a:t>体育娱乐：</a:t>
            </a:r>
            <a:r>
              <a:rPr lang="en-US" altLang="zh-CN" sz="1800" dirty="0"/>
              <a:t>2014</a:t>
            </a:r>
            <a:r>
              <a:rPr lang="zh-CN" altLang="en-US" sz="1800" dirty="0"/>
              <a:t>巴西世界杯，基于海量比赛数据和球员训练数据，指定有针对性球队训练计划，帮助德国国家队问鼎</a:t>
            </a:r>
            <a:r>
              <a:rPr lang="en-US" altLang="zh-CN" sz="1800" dirty="0"/>
              <a:t>2014</a:t>
            </a:r>
            <a:r>
              <a:rPr lang="zh-CN" altLang="en-US" sz="1800" dirty="0"/>
              <a:t>世界杯冠军</a:t>
            </a:r>
            <a:endParaRPr lang="en-US" altLang="zh-CN" sz="1800" dirty="0"/>
          </a:p>
          <a:p>
            <a:r>
              <a:rPr lang="zh-CN" altLang="en-US" sz="1800" dirty="0"/>
              <a:t>安全领域：应用大数据技术防御网络攻击，警察应用大数据工具预防犯罪</a:t>
            </a:r>
            <a:endParaRPr lang="en-US" altLang="zh-CN" sz="1800" dirty="0"/>
          </a:p>
          <a:p>
            <a:r>
              <a:rPr lang="zh-CN" altLang="en-US" sz="1800" dirty="0"/>
              <a:t>政府领域：利用大数据改进选举策略</a:t>
            </a:r>
            <a:endParaRPr lang="en-US" altLang="zh-CN" sz="1800" dirty="0"/>
          </a:p>
          <a:p>
            <a:pPr lvl="1"/>
            <a:endParaRPr lang="en-US" altLang="zh-CN" sz="1800" dirty="0"/>
          </a:p>
          <a:p>
            <a:pPr lvl="1"/>
            <a:endParaRPr lang="en-US" altLang="zh-CN" sz="1800" dirty="0"/>
          </a:p>
          <a:p>
            <a:endParaRPr lang="en-US" altLang="zh-CN" sz="1800" dirty="0"/>
          </a:p>
          <a:p>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ctr" anchorCtr="0"/>
          <a:p>
            <a:r>
              <a:rPr lang="en-US" altLang="zh-CN" dirty="0"/>
              <a:t>15.1	</a:t>
            </a:r>
            <a:r>
              <a:rPr lang="zh-CN" altLang="en-US" dirty="0"/>
              <a:t>推荐系统概述</a:t>
            </a:r>
            <a:endParaRPr lang="zh-CN" altLang="en-US" dirty="0"/>
          </a:p>
        </p:txBody>
      </p:sp>
      <p:sp>
        <p:nvSpPr>
          <p:cNvPr id="11267" name="Rectangle 3"/>
          <p:cNvSpPr>
            <a:spLocks noGrp="1"/>
          </p:cNvSpPr>
          <p:nvPr>
            <p:ph idx="1"/>
          </p:nvPr>
        </p:nvSpPr>
        <p:spPr>
          <a:ln/>
        </p:spPr>
        <p:txBody>
          <a:bodyPr vert="horz" wrap="square" lIns="91440" tIns="45720" rIns="91440" bIns="45720" anchor="t" anchorCtr="0"/>
          <a:p>
            <a:r>
              <a:rPr lang="en-US" altLang="zh-CN" sz="2400" dirty="0"/>
              <a:t>15.1.1	 </a:t>
            </a:r>
            <a:r>
              <a:rPr lang="zh-CN" altLang="en-US" sz="2400" dirty="0"/>
              <a:t>什么是推荐系统</a:t>
            </a:r>
            <a:endParaRPr lang="zh-CN" altLang="en-US" sz="2400" dirty="0"/>
          </a:p>
          <a:p>
            <a:r>
              <a:rPr lang="en-US" altLang="zh-CN" sz="2400" dirty="0"/>
              <a:t>15.1.2	 </a:t>
            </a:r>
            <a:r>
              <a:rPr lang="zh-CN" altLang="en-US" sz="2400" dirty="0"/>
              <a:t>长尾理论</a:t>
            </a:r>
            <a:endParaRPr lang="zh-CN" altLang="en-US" sz="2400" dirty="0"/>
          </a:p>
          <a:p>
            <a:r>
              <a:rPr lang="en-US" altLang="zh-CN" sz="2400" dirty="0"/>
              <a:t>15.1.3	 </a:t>
            </a:r>
            <a:r>
              <a:rPr lang="zh-CN" altLang="en-US" sz="2400" dirty="0"/>
              <a:t>推荐方法</a:t>
            </a:r>
            <a:endParaRPr lang="zh-CN" altLang="en-US" sz="2400" dirty="0"/>
          </a:p>
          <a:p>
            <a:r>
              <a:rPr lang="en-US" altLang="zh-CN" sz="2400" dirty="0"/>
              <a:t>15.1.4	 </a:t>
            </a:r>
            <a:r>
              <a:rPr lang="zh-CN" altLang="en-US" sz="2400" dirty="0"/>
              <a:t>推荐系统模型</a:t>
            </a:r>
            <a:endParaRPr lang="zh-CN" altLang="en-US" sz="2400" dirty="0"/>
          </a:p>
          <a:p>
            <a:r>
              <a:rPr lang="en-US" altLang="zh-CN" sz="2400" dirty="0"/>
              <a:t>15.1.5	 </a:t>
            </a:r>
            <a:r>
              <a:rPr lang="zh-CN" altLang="en-US" sz="2400" dirty="0"/>
              <a:t>推荐系统的应用</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2"/>
          <p:cNvSpPr>
            <a:spLocks noGrp="1"/>
          </p:cNvSpPr>
          <p:nvPr>
            <p:ph type="title" idx="10"/>
          </p:nvPr>
        </p:nvSpPr>
        <p:spPr>
          <a:ln/>
        </p:spPr>
        <p:txBody>
          <a:bodyPr vert="horz" wrap="square" lIns="91440" tIns="45720" rIns="91440" bIns="45720" anchor="ctr" anchorCtr="0"/>
          <a:p>
            <a:r>
              <a:rPr lang="en-US" altLang="zh-CN" dirty="0"/>
              <a:t>15.1.1 </a:t>
            </a:r>
            <a:r>
              <a:rPr lang="zh-CN" altLang="en-US" dirty="0"/>
              <a:t>什么是推荐系统</a:t>
            </a:r>
            <a:endParaRPr lang="zh-CN" altLang="en-US" dirty="0"/>
          </a:p>
        </p:txBody>
      </p:sp>
      <p:sp>
        <p:nvSpPr>
          <p:cNvPr id="12291" name="内容占位符 1"/>
          <p:cNvSpPr>
            <a:spLocks noGrp="1"/>
          </p:cNvSpPr>
          <p:nvPr>
            <p:ph/>
          </p:nvPr>
        </p:nvSpPr>
        <p:spPr>
          <a:ln/>
        </p:spPr>
        <p:txBody>
          <a:bodyPr vert="horz" wrap="square" lIns="91440" tIns="45720" rIns="91440" bIns="45720" anchor="t" anchorCtr="0"/>
          <a:p>
            <a:r>
              <a:rPr lang="zh-CN" altLang="en-US" sz="2000" dirty="0"/>
              <a:t>互联网的飞速发展使我们进入了信息过载的时代，搜索引擎可以帮助我们查找内容，但只能解决明确的需求</a:t>
            </a:r>
            <a:endParaRPr lang="en-US" altLang="zh-CN" sz="2000" dirty="0"/>
          </a:p>
          <a:p>
            <a:r>
              <a:rPr lang="zh-CN" altLang="zh-CN" sz="2000" dirty="0"/>
              <a:t>为了让用户从海量信息中高效地获得自己所需的信息，推荐系统应运而生。推荐系统是大数据在互联网领域的典型应用，它可以通过分析用户的历史记录来了解用户的喜好，从而主动为用户推荐其感兴趣的信息，满足用户的个性化推荐需求</a:t>
            </a:r>
            <a:endParaRPr lang="en-US" altLang="zh-CN" sz="2000" dirty="0"/>
          </a:p>
          <a:p>
            <a:r>
              <a:rPr lang="zh-CN" altLang="en-US" sz="2000" dirty="0"/>
              <a:t>推荐系统是自动联系用户和物品的一种工具，和搜索引擎相比，推荐系统通过研究用户的兴趣偏好，进行个性化计算。推荐系统可发现用户的兴趣点，帮助用户从海量信息中去发掘自己潜在的需求</a:t>
            </a:r>
            <a:endParaRPr lang="zh-CN"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1"/>
          <p:cNvSpPr>
            <a:spLocks noGrp="1"/>
          </p:cNvSpPr>
          <p:nvPr>
            <p:ph/>
          </p:nvPr>
        </p:nvSpPr>
        <p:spPr>
          <a:ln/>
        </p:spPr>
        <p:txBody>
          <a:bodyPr vert="horz" wrap="square" lIns="91440" tIns="45720" rIns="91440" bIns="45720" anchor="t" anchorCtr="0"/>
          <a:p>
            <a:r>
              <a:rPr lang="zh-CN" altLang="en-US" sz="2000" dirty="0"/>
              <a:t>推荐系统可以创造全新的商业和经济模式，帮助实现长尾商品的销售</a:t>
            </a:r>
            <a:endParaRPr lang="en-US" altLang="zh-CN" sz="2000" dirty="0"/>
          </a:p>
          <a:p>
            <a:r>
              <a:rPr lang="zh-CN" altLang="en-US" sz="2000" dirty="0"/>
              <a:t>“长尾”概念于</a:t>
            </a:r>
            <a:r>
              <a:rPr lang="en-US" altLang="zh-CN" sz="2000" dirty="0"/>
              <a:t>2004</a:t>
            </a:r>
            <a:r>
              <a:rPr lang="zh-CN" altLang="en-US" sz="2000" dirty="0"/>
              <a:t>年提出，用来描述以亚马逊为代表的电子商务网站的商业和经济模式</a:t>
            </a:r>
            <a:endParaRPr lang="en-US" altLang="zh-CN" sz="2000" dirty="0"/>
          </a:p>
          <a:p>
            <a:r>
              <a:rPr lang="zh-CN" altLang="en-US" sz="2000" dirty="0"/>
              <a:t>电子商务网站销售种类繁多，虽然绝大多数商品都不热门，但这些不热门的商品总数量极其庞大，所累计的总销售额将是一个可观的数字，也许会超过热门商品所带来的销售额</a:t>
            </a:r>
            <a:endParaRPr lang="en-US" altLang="zh-CN" sz="2000" dirty="0"/>
          </a:p>
          <a:p>
            <a:r>
              <a:rPr lang="zh-CN" altLang="en-US" sz="2000" dirty="0"/>
              <a:t>因此，可以通过发掘长尾商品并推荐给感兴趣的用户来提高销售额。这需要通过个性化推荐来实现</a:t>
            </a:r>
            <a:endParaRPr lang="zh-CN" altLang="en-US" sz="2000" dirty="0"/>
          </a:p>
        </p:txBody>
      </p:sp>
      <p:sp>
        <p:nvSpPr>
          <p:cNvPr id="13315" name="标题 2"/>
          <p:cNvSpPr>
            <a:spLocks noGrp="1"/>
          </p:cNvSpPr>
          <p:nvPr>
            <p:ph type="title" idx="10"/>
          </p:nvPr>
        </p:nvSpPr>
        <p:spPr>
          <a:ln/>
        </p:spPr>
        <p:txBody>
          <a:bodyPr vert="horz" wrap="square" lIns="91440" tIns="45720" rIns="91440" bIns="45720" anchor="ctr" anchorCtr="0"/>
          <a:p>
            <a:r>
              <a:rPr lang="en-US" altLang="zh-CN" dirty="0"/>
              <a:t>15.1.2 </a:t>
            </a:r>
            <a:r>
              <a:rPr lang="zh-CN" altLang="en-US" dirty="0"/>
              <a:t>长尾理论</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内容占位符 1"/>
          <p:cNvSpPr>
            <a:spLocks noGrp="1"/>
          </p:cNvSpPr>
          <p:nvPr>
            <p:ph/>
          </p:nvPr>
        </p:nvSpPr>
        <p:spPr>
          <a:ln/>
        </p:spPr>
        <p:txBody>
          <a:bodyPr vert="horz" wrap="square" lIns="91440" tIns="45720" rIns="91440" bIns="45720" anchor="t" anchorCtr="0"/>
          <a:p>
            <a:r>
              <a:rPr lang="zh-CN" altLang="zh-CN" sz="2000" dirty="0"/>
              <a:t>热门推荐</a:t>
            </a:r>
            <a:r>
              <a:rPr lang="zh-CN" altLang="en-US" sz="2000" dirty="0"/>
              <a:t>是常用的推荐方式</a:t>
            </a:r>
            <a:r>
              <a:rPr lang="zh-CN" altLang="zh-CN" sz="2000" dirty="0"/>
              <a:t>，</a:t>
            </a:r>
            <a:r>
              <a:rPr lang="zh-CN" altLang="en-US" sz="2000" dirty="0"/>
              <a:t>广泛应用于</a:t>
            </a:r>
            <a:r>
              <a:rPr lang="zh-CN" altLang="zh-CN" sz="2000" dirty="0"/>
              <a:t>各类网站中</a:t>
            </a:r>
            <a:r>
              <a:rPr lang="zh-CN" altLang="en-US" sz="2000" dirty="0"/>
              <a:t>，如</a:t>
            </a:r>
            <a:r>
              <a:rPr lang="zh-CN" altLang="zh-CN" sz="2000" dirty="0"/>
              <a:t>热门排行榜</a:t>
            </a:r>
            <a:r>
              <a:rPr lang="zh-CN" altLang="en-US" sz="2000" dirty="0"/>
              <a:t>。但</a:t>
            </a:r>
            <a:r>
              <a:rPr lang="zh-CN" altLang="zh-CN" sz="2000" dirty="0"/>
              <a:t>热门推荐的主要缺陷在于推荐的范围有限，所推荐的内容在一定时期内也相对固定</a:t>
            </a:r>
            <a:r>
              <a:rPr lang="zh-CN" altLang="en-US" sz="2000" dirty="0"/>
              <a:t>。无法实现长尾商品的推荐</a:t>
            </a:r>
            <a:endParaRPr lang="en-US" altLang="zh-CN" sz="2000" dirty="0"/>
          </a:p>
          <a:p>
            <a:r>
              <a:rPr lang="zh-CN" altLang="en-US" sz="2000" dirty="0"/>
              <a:t>个性化推荐可通过</a:t>
            </a:r>
            <a:r>
              <a:rPr lang="zh-CN" altLang="zh-CN" sz="2000" dirty="0"/>
              <a:t>推荐系统</a:t>
            </a:r>
            <a:r>
              <a:rPr lang="zh-CN" altLang="en-US" sz="2000" dirty="0"/>
              <a:t>来实现。推荐系统</a:t>
            </a:r>
            <a:r>
              <a:rPr lang="zh-CN" altLang="zh-CN" sz="2000" dirty="0"/>
              <a:t>通过发掘用户的行为记录，找到用户的个性化需求，发现用户潜在的消费倾向，从而将长尾商品准确地推荐给需要它的用户，</a:t>
            </a:r>
            <a:r>
              <a:rPr lang="zh-CN" altLang="en-US" sz="2000" dirty="0"/>
              <a:t>进而提升销量，</a:t>
            </a:r>
            <a:r>
              <a:rPr lang="zh-CN" altLang="zh-CN" sz="2000" dirty="0"/>
              <a:t>实现用户与商家的双赢</a:t>
            </a:r>
            <a:endParaRPr lang="en-US" altLang="zh-CN" sz="2000" dirty="0"/>
          </a:p>
          <a:p>
            <a:endParaRPr lang="en-US" altLang="zh-CN" sz="2400" dirty="0"/>
          </a:p>
        </p:txBody>
      </p:sp>
      <p:sp>
        <p:nvSpPr>
          <p:cNvPr id="14339" name="标题 2"/>
          <p:cNvSpPr>
            <a:spLocks noGrp="1"/>
          </p:cNvSpPr>
          <p:nvPr>
            <p:ph type="title" idx="10"/>
          </p:nvPr>
        </p:nvSpPr>
        <p:spPr>
          <a:ln/>
        </p:spPr>
        <p:txBody>
          <a:bodyPr vert="horz" wrap="square" lIns="91440" tIns="45720" rIns="91440" bIns="45720" anchor="ctr" anchorCtr="0"/>
          <a:p>
            <a:r>
              <a:rPr lang="en-US" altLang="zh-CN" dirty="0"/>
              <a:t>15.1.2 </a:t>
            </a:r>
            <a:r>
              <a:rPr lang="zh-CN" altLang="en-US" dirty="0"/>
              <a:t>长尾理论</a:t>
            </a:r>
            <a:endParaRPr lang="zh-CN" altLang="en-US" dirty="0"/>
          </a:p>
        </p:txBody>
      </p:sp>
    </p:spTree>
  </p:cSld>
  <p:clrMapOvr>
    <a:masterClrMapping/>
  </p:clrMapOvr>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5824</Words>
  <Application>WPS 演示</Application>
  <PresentationFormat>全屏显示(4:3)</PresentationFormat>
  <Paragraphs>375</Paragraphs>
  <Slides>30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3" baseType="lpstr">
      <vt:lpstr>Arial</vt:lpstr>
      <vt:lpstr>宋体</vt:lpstr>
      <vt:lpstr>Wingdings</vt:lpstr>
      <vt:lpstr>黑体</vt:lpstr>
      <vt:lpstr>微软雅黑</vt:lpstr>
      <vt:lpstr>+mn-ea</vt:lpstr>
      <vt:lpstr>Segoe Print</vt:lpstr>
      <vt:lpstr>Times New Roman</vt:lpstr>
      <vt:lpstr>Calibri</vt:lpstr>
      <vt:lpstr>微软雅黑 Light</vt:lpstr>
      <vt:lpstr>Arial Unicode MS</vt:lpstr>
      <vt:lpstr>1_默认设计模板</vt:lpstr>
      <vt:lpstr>MSPhotoEd.3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砸锅卖铁</cp:lastModifiedBy>
  <cp:revision>1875</cp:revision>
  <dcterms:created xsi:type="dcterms:W3CDTF">2021-09-17T02:44:58Z</dcterms:created>
  <dcterms:modified xsi:type="dcterms:W3CDTF">2022-04-06T01:32:55Z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2052-11.1.0.11365</vt:lpwstr>
  </property>
  <property fmtid="{D5CDD505-2E9C-101B-9397-08002B2CF9AE}" pid="4" name="ICV">
    <vt:lpwstr>D3AD24864BBE47C9AA26B22A29544A39</vt:lpwstr>
  </property>
</Properties>
</file>