
<file path=[Content_Types].xml><?xml version="1.0" encoding="utf-8"?>
<Types xmlns="http://schemas.openxmlformats.org/package/2006/content-types">
  <Default Extension="bin" ContentType="application/vnd.openxmlformats-officedocument.oleObject"/>
  <Default Extension="doc" ContentType="application/msword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47" r:id="rId2"/>
    <p:sldId id="570" r:id="rId3"/>
    <p:sldId id="517" r:id="rId4"/>
    <p:sldId id="539" r:id="rId5"/>
    <p:sldId id="518" r:id="rId6"/>
    <p:sldId id="519" r:id="rId7"/>
    <p:sldId id="520" r:id="rId8"/>
    <p:sldId id="521" r:id="rId9"/>
    <p:sldId id="572" r:id="rId10"/>
    <p:sldId id="524" r:id="rId11"/>
    <p:sldId id="540" r:id="rId12"/>
    <p:sldId id="571" r:id="rId13"/>
    <p:sldId id="541" r:id="rId14"/>
    <p:sldId id="526" r:id="rId15"/>
    <p:sldId id="573" r:id="rId16"/>
    <p:sldId id="566" r:id="rId17"/>
    <p:sldId id="567" r:id="rId18"/>
    <p:sldId id="568" r:id="rId19"/>
    <p:sldId id="569" r:id="rId20"/>
    <p:sldId id="260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53"/>
  </p:normalViewPr>
  <p:slideViewPr>
    <p:cSldViewPr snapToGrid="0">
      <p:cViewPr varScale="1">
        <p:scale>
          <a:sx n="118" d="100"/>
          <a:sy n="118" d="100"/>
        </p:scale>
        <p:origin x="6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72AB07-5848-47E4-81DC-76E0FB53F4A4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B6DF3C-2255-41FD-AED1-15FEC1B4A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129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53DC8-3444-483B-9747-39DC2E3E5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F15F7DD-C4E5-4FC7-A43C-FF5A831E3F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187E93-41CD-417F-80C6-6E3BFA1DA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BDA1D-1812-42BA-8035-A0BB41DFA90C}" type="datetime1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E6F7A6-680A-4FC0-B809-DD6C55D75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浙江工业大学</a:t>
            </a:r>
            <a:r>
              <a:rPr lang="en-US" altLang="zh-CN"/>
              <a:t>-</a:t>
            </a:r>
            <a:r>
              <a:rPr lang="zh-CN" altLang="en-US"/>
              <a:t>计算机科学与技术学院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FE0A97-4046-4EFB-B5EE-F04FBCFA6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AA229-1E30-467F-8316-9E77F76846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934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81A028-52D6-41AF-8A1A-8B0FAD151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4F685E-91E1-4A8A-AEF0-4767046D3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E80E1D-E6B2-480E-9B33-441C8191B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181D-2EBD-4D21-BAAE-E979EB5EA527}" type="datetime1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B8E734-8A08-404F-B9E2-DA7F154F0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浙江工业大学</a:t>
            </a:r>
            <a:r>
              <a:rPr lang="en-US" altLang="zh-CN"/>
              <a:t>-</a:t>
            </a:r>
            <a:r>
              <a:rPr lang="zh-CN" altLang="en-US"/>
              <a:t>计算机科学与技术学院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8469F3-CBD1-4030-B792-3D8275ABD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AA229-1E30-467F-8316-9E77F76846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713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D9DBE26-84EF-49DF-B8B5-A84CA6355C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52403D-0D1E-413B-B281-C1A48DF00A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BC79E3-8BB0-40CA-A202-91056136E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60685-A98F-4F49-8696-CBF9AD8CA5C4}" type="datetime1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1834FE-0B06-4760-852E-86DD35054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浙江工业大学</a:t>
            </a:r>
            <a:r>
              <a:rPr lang="en-US" altLang="zh-CN"/>
              <a:t>-</a:t>
            </a:r>
            <a:r>
              <a:rPr lang="zh-CN" altLang="en-US"/>
              <a:t>计算机科学与技术学院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8ADD68-CF95-4891-A278-2227DD4B6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AA229-1E30-467F-8316-9E77F76846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958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A8FC3F-FBD3-4ABD-886E-37983D4E6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BE688E-DFC9-4DDD-A800-AFF67AE55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A2A46E-2DC1-48B2-87E4-D59DF7443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85F9-9156-450B-A77A-64EB51522AB4}" type="datetime1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9A38AE-45C7-4830-BA64-5B71BEF88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浙江工业大学</a:t>
            </a:r>
            <a:r>
              <a:rPr lang="en-US" altLang="zh-CN"/>
              <a:t>-</a:t>
            </a:r>
            <a:r>
              <a:rPr lang="zh-CN" altLang="en-US"/>
              <a:t>计算机科学与技术学院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B9A4D0-4494-4989-A14F-FAF319EAE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AA229-1E30-467F-8316-9E77F76846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41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610629-F8AF-4A54-96B4-9B22A66C8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B43357-89EF-4F42-9E30-F4FA3ADA5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2E6ACC-8F6F-4F49-9A37-DA836DD79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2740-BCEF-48F3-B044-A1F612F77EDD}" type="datetime1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70437A-D168-4FB9-A539-C1B1E55E4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浙江工业大学</a:t>
            </a:r>
            <a:r>
              <a:rPr lang="en-US" altLang="zh-CN"/>
              <a:t>-</a:t>
            </a:r>
            <a:r>
              <a:rPr lang="zh-CN" altLang="en-US"/>
              <a:t>计算机科学与技术学院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BD60D4-A6F5-4D5A-8A14-0CF3118C0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AA229-1E30-467F-8316-9E77F76846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863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1711BC-B50C-45EC-906D-C760A8200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791CE7-1DF3-497A-A9DE-4A7B50D370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83D1E1-86FF-4E6A-95E1-F74292FA80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C570EE-C7DC-456D-B0E0-0CECFCA99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6C4C0-C35D-472D-9726-9421D5B91FC5}" type="datetime1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E78D78-1FF8-4880-8F63-ACE5BBDFA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浙江工业大学</a:t>
            </a:r>
            <a:r>
              <a:rPr lang="en-US" altLang="zh-CN"/>
              <a:t>-</a:t>
            </a:r>
            <a:r>
              <a:rPr lang="zh-CN" altLang="en-US"/>
              <a:t>计算机科学与技术学院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FF1E42-184A-4115-90F0-5C0D214B1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AA229-1E30-467F-8316-9E77F76846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314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D01A9E-CB46-44B7-9B0B-3223A22B7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B5EC86-369C-4B15-A229-DDF133D6E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1420DA-F7B0-4A54-AD26-5CE19A813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0CCCEF3-6F68-4EA6-A326-7E63042A07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2D37FBD-DA8A-456C-9472-EFDCC69A42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23835DC-F6CC-422B-AF5D-E89F3CB09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E8A9D-771B-414A-A9F4-0435AE7ADD8B}" type="datetime1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0DC2CB-4BD3-4290-A2CE-5472FE82C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浙江工业大学</a:t>
            </a:r>
            <a:r>
              <a:rPr lang="en-US" altLang="zh-CN"/>
              <a:t>-</a:t>
            </a:r>
            <a:r>
              <a:rPr lang="zh-CN" altLang="en-US"/>
              <a:t>计算机科学与技术学院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E030959-E404-485F-A74A-DFA6D9B33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AA229-1E30-467F-8316-9E77F76846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562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FEB87C-59FB-4DE9-AF32-86FF2B55E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98D0A06-9AC5-415F-A670-3275EAA07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109E-778C-4AE5-BBDC-5BD67D5B98E4}" type="datetime1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FE256C4-E884-44BD-8FB4-E7E6A049B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浙江工业大学</a:t>
            </a:r>
            <a:r>
              <a:rPr lang="en-US" altLang="zh-CN"/>
              <a:t>-</a:t>
            </a:r>
            <a:r>
              <a:rPr lang="zh-CN" altLang="en-US"/>
              <a:t>计算机科学与技术学院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A03C38-D0BF-4FD3-A3E7-13EFDE239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AA229-1E30-467F-8316-9E77F76846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328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81DD18-6C21-4E3C-B3C8-D9A9150F5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F655-13E7-4D48-83DC-A0CE3D042189}" type="datetime1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EB78E68-7DF2-409E-B156-15D736C46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浙江工业大学</a:t>
            </a:r>
            <a:r>
              <a:rPr lang="en-US" altLang="zh-CN"/>
              <a:t>-</a:t>
            </a:r>
            <a:r>
              <a:rPr lang="zh-CN" altLang="en-US"/>
              <a:t>计算机科学与技术学院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8CCD42-073E-43E5-BD9A-FA77A5927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AA229-1E30-467F-8316-9E77F76846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426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E4BC3-AFD3-4D3B-B295-96C526A6B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3CF84C-CD3B-432A-97A6-05C17E331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31DC06-36AC-4C98-B27A-48E84E088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59535F-9E1C-4E7C-AB9B-FB2BEE2D5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40FB9-5E37-4F5B-BC16-2A60DCD4B2C4}" type="datetime1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ABD207-5D5A-4EDC-B540-7566F0AA7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浙江工业大学</a:t>
            </a:r>
            <a:r>
              <a:rPr lang="en-US" altLang="zh-CN"/>
              <a:t>-</a:t>
            </a:r>
            <a:r>
              <a:rPr lang="zh-CN" altLang="en-US"/>
              <a:t>计算机科学与技术学院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C168A9-9CA7-416E-BC03-B9A8AEF2C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AA229-1E30-467F-8316-9E77F76846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955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4BED5F-D704-4D30-852D-50A9967FA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BA59D17-28A0-4734-9719-BCFA56E9D4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071C9F-6BA8-4421-84B4-FF88FDA53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7DC00C-A586-48C4-A47E-1D9915BE1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4E2E-FFCE-4BB3-AFDE-B1BB41443856}" type="datetime1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3AA15E-BD1B-439C-8F10-0C7EB2912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浙江工业大学</a:t>
            </a:r>
            <a:r>
              <a:rPr lang="en-US" altLang="zh-CN"/>
              <a:t>-</a:t>
            </a:r>
            <a:r>
              <a:rPr lang="zh-CN" altLang="en-US"/>
              <a:t>计算机科学与技术学院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F44A27-6732-4A58-93A3-94EE448F3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AA229-1E30-467F-8316-9E77F76846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458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6E4E3E9-F13A-4EB8-BB0E-EDD79CB63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4F36B4-6FA4-4625-BC0D-A3F052BF3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2D7473-17B1-4CBD-9FD6-59DB094785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04BA9-103C-476F-95B1-F1FE204086AC}" type="datetime1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2530B7-72D3-466E-876C-CDA6D603E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浙江工业大学</a:t>
            </a:r>
            <a:r>
              <a:rPr lang="en-US" altLang="zh-CN"/>
              <a:t>-</a:t>
            </a:r>
            <a:r>
              <a:rPr lang="zh-CN" altLang="en-US"/>
              <a:t>计算机科学与技术学院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7115A0-9F74-448E-B5D0-BC1D5E86E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AA229-1E30-467F-8316-9E77F76846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128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emf"/><Relationship Id="rId3" Type="http://schemas.openxmlformats.org/officeDocument/2006/relationships/image" Target="../media/image10.emf"/><Relationship Id="rId7" Type="http://schemas.openxmlformats.org/officeDocument/2006/relationships/image" Target="../media/image12.emf"/><Relationship Id="rId12" Type="http://schemas.openxmlformats.org/officeDocument/2006/relationships/oleObject" Target="../embeddings/Microsoft_Word_97_-_2004___3.doc"/><Relationship Id="rId17" Type="http://schemas.openxmlformats.org/officeDocument/2006/relationships/image" Target="../media/image16.emf"/><Relationship Id="rId2" Type="http://schemas.openxmlformats.org/officeDocument/2006/relationships/oleObject" Target="../embeddings/Microsoft_Word_97_-_2004___.doc"/><Relationship Id="rId16" Type="http://schemas.openxmlformats.org/officeDocument/2006/relationships/oleObject" Target="../embeddings/Microsoft_Word_97_-_2004___4.doc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3.emf"/><Relationship Id="rId5" Type="http://schemas.openxmlformats.org/officeDocument/2006/relationships/image" Target="../media/image11.emf"/><Relationship Id="rId15" Type="http://schemas.openxmlformats.org/officeDocument/2006/relationships/image" Target="../media/image15.emf"/><Relationship Id="rId10" Type="http://schemas.openxmlformats.org/officeDocument/2006/relationships/oleObject" Target="../embeddings/Microsoft_Word_97_-_2004___2.doc"/><Relationship Id="rId4" Type="http://schemas.openxmlformats.org/officeDocument/2006/relationships/oleObject" Target="../embeddings/Microsoft_Word_97_-_2004___1.doc"/><Relationship Id="rId9" Type="http://schemas.openxmlformats.org/officeDocument/2006/relationships/image" Target="../media/image13.png"/><Relationship Id="rId14" Type="http://schemas.openxmlformats.org/officeDocument/2006/relationships/oleObject" Target="../embeddings/oleObject11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3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png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49B158-508F-4479-8757-14BB1DF8E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575" y="1125211"/>
            <a:ext cx="7434193" cy="670836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第七章 关联规则挖掘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20E4D1-F5EA-4EAC-98EA-DE92CB420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9151" y="2089588"/>
            <a:ext cx="7488693" cy="21639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7.1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关联规则挖掘基本概念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7.2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频繁集挖掘算法：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Apriori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7.3</a:t>
            </a:r>
            <a:r>
              <a:rPr lang="en-US" altLang="zh-CN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规则生成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317956-91CB-4DBC-AA79-F659476DF0A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5895690" y="9070848"/>
            <a:ext cx="554888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浙江工业大学</a:t>
            </a:r>
            <a:r>
              <a:rPr lang="en-US" altLang="zh-CN"/>
              <a:t>-</a:t>
            </a:r>
            <a:r>
              <a:rPr lang="zh-CN" altLang="en-US"/>
              <a:t>计算机科学与技术学院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83D7F6-E385-4B5D-A073-9467E53E339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6400434" y="9250730"/>
            <a:ext cx="406412" cy="269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2110"/>
              </a:lnSpc>
            </a:pPr>
            <a:fld id="{81D60167-4931-47E6-BA6A-407CBD079E47}" type="slidenum">
              <a:rPr lang="en-US" altLang="zh-CN" spc="-45" smtClean="0"/>
              <a:pPr marL="38100">
                <a:lnSpc>
                  <a:spcPts val="2110"/>
                </a:lnSpc>
              </a:pPr>
              <a:t>1</a:t>
            </a:fld>
            <a:endParaRPr lang="en-US" altLang="zh-CN" spc="-32" dirty="0"/>
          </a:p>
        </p:txBody>
      </p:sp>
    </p:spTree>
    <p:extLst>
      <p:ext uri="{BB962C8B-B14F-4D97-AF65-F5344CB8AC3E}">
        <p14:creationId xmlns:p14="http://schemas.microsoft.com/office/powerpoint/2010/main" val="2509275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538" name="Rectangle 2">
            <a:extLst>
              <a:ext uri="{FF2B5EF4-FFF2-40B4-BE49-F238E27FC236}">
                <a16:creationId xmlns:a16="http://schemas.microsoft.com/office/drawing/2014/main" id="{CEB5E963-9E5D-4CBD-BE87-C915B725F1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530777"/>
            <a:ext cx="10515600" cy="777875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减少候选</a:t>
            </a:r>
            <a:r>
              <a:rPr lang="en-US" altLang="zh-CN" dirty="0">
                <a:ea typeface="宋体" panose="02010600030101010101" pitchFamily="2" charset="-122"/>
              </a:rPr>
              <a:t>frequent item</a:t>
            </a:r>
            <a:r>
              <a:rPr lang="zh-CN" altLang="en-US" dirty="0">
                <a:ea typeface="宋体" panose="02010600030101010101" pitchFamily="2" charset="-122"/>
              </a:rPr>
              <a:t>的数目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217539" name="Rectangle 3">
            <a:extLst>
              <a:ext uri="{FF2B5EF4-FFF2-40B4-BE49-F238E27FC236}">
                <a16:creationId xmlns:a16="http://schemas.microsoft.com/office/drawing/2014/main" id="{5275BA2B-B777-41AC-99DD-15D7841589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2921" y="1393826"/>
            <a:ext cx="9342436" cy="5181600"/>
          </a:xfrm>
        </p:spPr>
        <p:txBody>
          <a:bodyPr/>
          <a:lstStyle/>
          <a:p>
            <a:r>
              <a:rPr lang="en-US" altLang="zh-CN" dirty="0" err="1">
                <a:ea typeface="宋体" panose="02010600030101010101" pitchFamily="2" charset="-122"/>
              </a:rPr>
              <a:t>Apriori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原理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      </a:t>
            </a:r>
            <a:r>
              <a:rPr lang="zh-CN" altLang="en-US" dirty="0">
                <a:ea typeface="宋体" panose="02010600030101010101" pitchFamily="2" charset="-122"/>
              </a:rPr>
              <a:t>如果一个</a:t>
            </a:r>
            <a:r>
              <a:rPr lang="en-US" altLang="zh-CN" dirty="0">
                <a:ea typeface="宋体" panose="02010600030101010101" pitchFamily="2" charset="-122"/>
              </a:rPr>
              <a:t> itemset</a:t>
            </a:r>
            <a:r>
              <a:rPr lang="zh-CN" altLang="en-US" dirty="0">
                <a:ea typeface="宋体" panose="02010600030101010101" pitchFamily="2" charset="-122"/>
              </a:rPr>
              <a:t>是频繁的，那么它的所有非空子集也是频繁集。</a:t>
            </a:r>
            <a:endParaRPr lang="en-US" altLang="zh-CN" dirty="0">
              <a:ea typeface="宋体" panose="02010600030101010101" pitchFamily="2" charset="-122"/>
            </a:endParaRPr>
          </a:p>
          <a:p>
            <a:pPr lvl="4"/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 err="1">
                <a:ea typeface="宋体" panose="02010600030101010101" pitchFamily="2" charset="-122"/>
              </a:rPr>
              <a:t>Apriori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原理成立因为</a:t>
            </a:r>
            <a:r>
              <a:rPr lang="en-US" altLang="zh-CN" dirty="0">
                <a:ea typeface="宋体" panose="02010600030101010101" pitchFamily="2" charset="-122"/>
              </a:rPr>
              <a:t>support</a:t>
            </a:r>
            <a:r>
              <a:rPr lang="zh-CN" altLang="en-US" dirty="0">
                <a:ea typeface="宋体" panose="02010600030101010101" pitchFamily="2" charset="-122"/>
              </a:rPr>
              <a:t>具有反单调性性质，即一个</a:t>
            </a:r>
            <a:r>
              <a:rPr lang="en-US" altLang="zh-CN" dirty="0">
                <a:ea typeface="宋体" panose="02010600030101010101" pitchFamily="2" charset="-122"/>
              </a:rPr>
              <a:t>itemset</a:t>
            </a:r>
            <a:r>
              <a:rPr lang="zh-CN" altLang="en-US" dirty="0">
                <a:ea typeface="宋体" panose="02010600030101010101" pitchFamily="2" charset="-122"/>
              </a:rPr>
              <a:t>的</a:t>
            </a:r>
            <a:r>
              <a:rPr lang="en-US" altLang="zh-CN" dirty="0">
                <a:ea typeface="宋体" panose="02010600030101010101" pitchFamily="2" charset="-122"/>
              </a:rPr>
              <a:t>support</a:t>
            </a:r>
            <a:r>
              <a:rPr lang="zh-CN" altLang="en-US" dirty="0">
                <a:ea typeface="宋体" panose="02010600030101010101" pitchFamily="2" charset="-122"/>
              </a:rPr>
              <a:t>不会超过它任何一个子集的</a:t>
            </a:r>
            <a:r>
              <a:rPr lang="en-US" altLang="zh-CN" dirty="0">
                <a:ea typeface="宋体" panose="02010600030101010101" pitchFamily="2" charset="-122"/>
              </a:rPr>
              <a:t>support</a:t>
            </a:r>
            <a:r>
              <a:rPr lang="zh-CN" altLang="en-US" dirty="0">
                <a:ea typeface="宋体" panose="02010600030101010101" pitchFamily="2" charset="-122"/>
              </a:rPr>
              <a:t>：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ea typeface="宋体" panose="02010600030101010101" pitchFamily="2" charset="-122"/>
              </a:rPr>
              <a:t>倒过来，如果一个</a:t>
            </a:r>
            <a:r>
              <a:rPr lang="en-US" altLang="zh-CN" dirty="0">
                <a:ea typeface="宋体" panose="02010600030101010101" pitchFamily="2" charset="-122"/>
              </a:rPr>
              <a:t>itemset</a:t>
            </a:r>
            <a:r>
              <a:rPr lang="zh-CN" altLang="en-US" dirty="0">
                <a:ea typeface="宋体" panose="02010600030101010101" pitchFamily="2" charset="-122"/>
              </a:rPr>
              <a:t>已经被判定为不频繁，那么所有包含它的集合（超集）也都不是频繁集。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1217540" name="Object 4">
            <a:extLst>
              <a:ext uri="{FF2B5EF4-FFF2-40B4-BE49-F238E27FC236}">
                <a16:creationId xmlns:a16="http://schemas.microsoft.com/office/drawing/2014/main" id="{BE8AA3D8-2D2F-4546-AF25-D7829BCDBD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1014376"/>
              </p:ext>
            </p:extLst>
          </p:nvPr>
        </p:nvGraphicFramePr>
        <p:xfrm>
          <a:off x="2961861" y="4137267"/>
          <a:ext cx="57150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93680" imgH="203040" progId="Equation.3">
                  <p:embed/>
                </p:oleObj>
              </mc:Choice>
              <mc:Fallback>
                <p:oleObj name="Equation" r:id="rId2" imgW="1993680" imgH="203040" progId="Equation.3">
                  <p:embed/>
                  <p:pic>
                    <p:nvPicPr>
                      <p:cNvPr id="1217540" name="Object 4">
                        <a:extLst>
                          <a:ext uri="{FF2B5EF4-FFF2-40B4-BE49-F238E27FC236}">
                            <a16:creationId xmlns:a16="http://schemas.microsoft.com/office/drawing/2014/main" id="{BE8AA3D8-2D2F-4546-AF25-D7829BCDBD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1861" y="4137267"/>
                        <a:ext cx="57150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页脚占位符 1">
            <a:extLst>
              <a:ext uri="{FF2B5EF4-FFF2-40B4-BE49-F238E27FC236}">
                <a16:creationId xmlns:a16="http://schemas.microsoft.com/office/drawing/2014/main" id="{3475016A-E234-4CDE-BFAC-EAA2EA64D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浙江工业大学</a:t>
            </a:r>
            <a:r>
              <a:rPr lang="en-US" altLang="zh-CN"/>
              <a:t>-</a:t>
            </a:r>
            <a:r>
              <a:rPr lang="zh-CN" altLang="en-US"/>
              <a:t>计算机科学与技术学院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47E1F84-8D4E-42DA-8FFD-45EEF8F86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AA229-1E30-467F-8316-9E77F76846C8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9042" name="Group 2">
            <a:extLst>
              <a:ext uri="{FF2B5EF4-FFF2-40B4-BE49-F238E27FC236}">
                <a16:creationId xmlns:a16="http://schemas.microsoft.com/office/drawing/2014/main" id="{F6ACF7EB-9DB6-4F26-A470-C2F7B8166A3C}"/>
              </a:ext>
            </a:extLst>
          </p:cNvPr>
          <p:cNvGrpSpPr>
            <a:grpSpLocks/>
          </p:cNvGrpSpPr>
          <p:nvPr/>
        </p:nvGrpSpPr>
        <p:grpSpPr bwMode="auto">
          <a:xfrm>
            <a:off x="609601" y="3048001"/>
            <a:ext cx="2598134" cy="1320800"/>
            <a:chOff x="144" y="1920"/>
            <a:chExt cx="1296" cy="832"/>
          </a:xfrm>
        </p:grpSpPr>
        <p:sp>
          <p:nvSpPr>
            <p:cNvPr id="1239043" name="Line 3">
              <a:extLst>
                <a:ext uri="{FF2B5EF4-FFF2-40B4-BE49-F238E27FC236}">
                  <a16:creationId xmlns:a16="http://schemas.microsoft.com/office/drawing/2014/main" id="{5E68B44F-4B6F-4394-BF2D-CDD95FC4E2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4" y="1920"/>
              <a:ext cx="576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9044" name="Text Box 4">
              <a:extLst>
                <a:ext uri="{FF2B5EF4-FFF2-40B4-BE49-F238E27FC236}">
                  <a16:creationId xmlns:a16="http://schemas.microsoft.com/office/drawing/2014/main" id="{C150BD3D-5E78-4D2F-8718-931C072015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2112"/>
              <a:ext cx="1155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0C6D9C"/>
                  </a:solidFill>
                  <a:ea typeface="宋体" panose="02010600030101010101" pitchFamily="2" charset="-122"/>
                </a:rPr>
                <a:t>若</a:t>
              </a:r>
              <a:r>
                <a:rPr lang="en-US" altLang="zh-CN" sz="2000" dirty="0">
                  <a:solidFill>
                    <a:srgbClr val="0C6D9C"/>
                  </a:solidFill>
                  <a:ea typeface="宋体" panose="02010600030101010101" pitchFamily="2" charset="-122"/>
                </a:rPr>
                <a:t>{AB}</a:t>
              </a:r>
              <a:r>
                <a:rPr lang="zh-CN" altLang="en-US" sz="2000" dirty="0">
                  <a:solidFill>
                    <a:srgbClr val="0C6D9C"/>
                  </a:solidFill>
                  <a:ea typeface="宋体" panose="02010600030101010101" pitchFamily="2" charset="-122"/>
                </a:rPr>
                <a:t>不满足频繁集条件，即</a:t>
              </a:r>
              <a:r>
                <a:rPr lang="en-US" altLang="zh-CN" sz="2000" dirty="0">
                  <a:solidFill>
                    <a:srgbClr val="0C6D9C"/>
                  </a:solidFill>
                  <a:ea typeface="宋体" panose="02010600030101010101" pitchFamily="2" charset="-122"/>
                </a:rPr>
                <a:t>S({AB})&lt;</a:t>
              </a:r>
              <a:r>
                <a:rPr lang="en-US" altLang="zh-CN" sz="2000" dirty="0" err="1">
                  <a:solidFill>
                    <a:srgbClr val="0C6D9C"/>
                  </a:solidFill>
                  <a:ea typeface="宋体" panose="02010600030101010101" pitchFamily="2" charset="-122"/>
                </a:rPr>
                <a:t>MinSup</a:t>
              </a:r>
              <a:r>
                <a:rPr lang="zh-CN" altLang="en-US" sz="2000" dirty="0">
                  <a:solidFill>
                    <a:srgbClr val="0C6D9C"/>
                  </a:solidFill>
                  <a:ea typeface="宋体" panose="02010600030101010101" pitchFamily="2" charset="-122"/>
                </a:rPr>
                <a:t>。</a:t>
              </a:r>
              <a:endParaRPr lang="en-US" altLang="zh-CN" sz="2000" dirty="0">
                <a:solidFill>
                  <a:srgbClr val="0C6D9C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</p:grpSp>
      <p:sp>
        <p:nvSpPr>
          <p:cNvPr id="1239046" name="Rectangle 6">
            <a:extLst>
              <a:ext uri="{FF2B5EF4-FFF2-40B4-BE49-F238E27FC236}">
                <a16:creationId xmlns:a16="http://schemas.microsoft.com/office/drawing/2014/main" id="{1DD552B0-328B-42EA-9442-7669ED40553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3200" dirty="0" err="1">
                <a:ea typeface="宋体" panose="02010600030101010101" pitchFamily="2" charset="-122"/>
              </a:rPr>
              <a:t>Apriori</a:t>
            </a:r>
            <a:r>
              <a:rPr lang="en-US" altLang="zh-CN" sz="3200" dirty="0">
                <a:ea typeface="宋体" panose="02010600030101010101" pitchFamily="2" charset="-122"/>
              </a:rPr>
              <a:t> </a:t>
            </a:r>
            <a:r>
              <a:rPr lang="zh-CN" altLang="en-US" sz="3200" dirty="0">
                <a:ea typeface="宋体" panose="02010600030101010101" pitchFamily="2" charset="-122"/>
              </a:rPr>
              <a:t>原理的示意图</a:t>
            </a:r>
            <a:endParaRPr lang="en-US" altLang="zh-CN" sz="3200" dirty="0">
              <a:ea typeface="宋体" panose="02010600030101010101" pitchFamily="2" charset="-122"/>
            </a:endParaRPr>
          </a:p>
        </p:txBody>
      </p:sp>
      <p:graphicFrame>
        <p:nvGraphicFramePr>
          <p:cNvPr id="1239048" name="Object 8">
            <a:extLst>
              <a:ext uri="{FF2B5EF4-FFF2-40B4-BE49-F238E27FC236}">
                <a16:creationId xmlns:a16="http://schemas.microsoft.com/office/drawing/2014/main" id="{EF195549-F03B-4333-8CAD-7BA2969E86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3815798"/>
              </p:ext>
            </p:extLst>
          </p:nvPr>
        </p:nvGraphicFramePr>
        <p:xfrm>
          <a:off x="3207994" y="907256"/>
          <a:ext cx="6850063" cy="523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9866478" imgH="7377618" progId="Visio.Drawing.6">
                  <p:embed/>
                </p:oleObj>
              </mc:Choice>
              <mc:Fallback>
                <p:oleObj name="Visio" r:id="rId2" imgW="9866478" imgH="7377618" progId="Visio.Drawing.6">
                  <p:embed/>
                  <p:pic>
                    <p:nvPicPr>
                      <p:cNvPr id="1239048" name="Object 8">
                        <a:extLst>
                          <a:ext uri="{FF2B5EF4-FFF2-40B4-BE49-F238E27FC236}">
                            <a16:creationId xmlns:a16="http://schemas.microsoft.com/office/drawing/2014/main" id="{EF195549-F03B-4333-8CAD-7BA2969E86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7994" y="907256"/>
                        <a:ext cx="6850063" cy="523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页脚占位符 1">
            <a:extLst>
              <a:ext uri="{FF2B5EF4-FFF2-40B4-BE49-F238E27FC236}">
                <a16:creationId xmlns:a16="http://schemas.microsoft.com/office/drawing/2014/main" id="{2DA0B62F-D994-44DF-8F78-157190CC4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浙江工业大学</a:t>
            </a:r>
            <a:r>
              <a:rPr lang="en-US" altLang="zh-CN"/>
              <a:t>-</a:t>
            </a:r>
            <a:r>
              <a:rPr lang="zh-CN" altLang="en-US"/>
              <a:t>计算机科学与技术学院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EB049F2-11F0-4103-A552-40FF40DF6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AA229-1E30-467F-8316-9E77F76846C8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11" name="Text Box 9">
            <a:extLst>
              <a:ext uri="{FF2B5EF4-FFF2-40B4-BE49-F238E27FC236}">
                <a16:creationId xmlns:a16="http://schemas.microsoft.com/office/drawing/2014/main" id="{19018F8B-CB49-4FAC-8858-A1A5953AE8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0944" y="5014914"/>
            <a:ext cx="243840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则它的所有超集也都不是频繁集，可以从候选集剔除。</a:t>
            </a:r>
            <a:endParaRPr lang="en-US" altLang="zh-CN" sz="2000" dirty="0">
              <a:solidFill>
                <a:srgbClr val="FF0000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B9BBC20C-6A93-448A-8A4A-028A9CE8A6C6}"/>
              </a:ext>
            </a:extLst>
          </p:cNvPr>
          <p:cNvCxnSpPr/>
          <p:nvPr/>
        </p:nvCxnSpPr>
        <p:spPr>
          <a:xfrm flipV="1">
            <a:off x="3432313" y="4084241"/>
            <a:ext cx="145774" cy="1057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DAAEAB5A-52B9-462B-8265-FB0A61AB7D1E}"/>
              </a:ext>
            </a:extLst>
          </p:cNvPr>
          <p:cNvCxnSpPr/>
          <p:nvPr/>
        </p:nvCxnSpPr>
        <p:spPr>
          <a:xfrm flipV="1">
            <a:off x="3644348" y="5015706"/>
            <a:ext cx="779980" cy="165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CEE6AA3-6ED5-4146-84D8-93FBE3E71CBA}"/>
              </a:ext>
            </a:extLst>
          </p:cNvPr>
          <p:cNvCxnSpPr>
            <a:stCxn id="11" idx="3"/>
          </p:cNvCxnSpPr>
          <p:nvPr/>
        </p:nvCxnSpPr>
        <p:spPr>
          <a:xfrm>
            <a:off x="3849344" y="5522914"/>
            <a:ext cx="2246656" cy="307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23">
            <a:extLst>
              <a:ext uri="{FF2B5EF4-FFF2-40B4-BE49-F238E27FC236}">
                <a16:creationId xmlns:a16="http://schemas.microsoft.com/office/drawing/2014/main" id="{1EB999B9-54D9-4F39-AF43-73E3483C3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CAEFB-B06C-4F49-8B39-07D1AE5DF7A0}" type="slidenum">
              <a:rPr lang="en-US" altLang="zh-CN"/>
              <a:pPr/>
              <a:t>12</a:t>
            </a:fld>
            <a:endParaRPr lang="en-US" altLang="zh-CN" dirty="0"/>
          </a:p>
        </p:txBody>
      </p:sp>
      <p:sp>
        <p:nvSpPr>
          <p:cNvPr id="86018" name="Text Box 2">
            <a:extLst>
              <a:ext uri="{FF2B5EF4-FFF2-40B4-BE49-F238E27FC236}">
                <a16:creationId xmlns:a16="http://schemas.microsoft.com/office/drawing/2014/main" id="{2008D1C9-3C64-4E7A-9BAC-502A947E68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5500" y="1290178"/>
            <a:ext cx="48282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anose="02010600030101010101" pitchFamily="2" charset="-122"/>
              </a:rPr>
              <a:t>C</a:t>
            </a:r>
            <a:r>
              <a:rPr lang="en-US" altLang="zh-CN" sz="2400" baseline="-250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86019" name="Text Box 3">
            <a:extLst>
              <a:ext uri="{FF2B5EF4-FFF2-40B4-BE49-F238E27FC236}">
                <a16:creationId xmlns:a16="http://schemas.microsoft.com/office/drawing/2014/main" id="{7AA2DD11-F9C3-4E17-ADC2-5658C8E81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1900" y="1290179"/>
            <a:ext cx="4347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anose="02010600030101010101" pitchFamily="2" charset="-122"/>
              </a:rPr>
              <a:t>L</a:t>
            </a:r>
            <a:r>
              <a:rPr lang="en-US" altLang="zh-CN" sz="2400" baseline="-250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86020" name="Text Box 4">
            <a:extLst>
              <a:ext uri="{FF2B5EF4-FFF2-40B4-BE49-F238E27FC236}">
                <a16:creationId xmlns:a16="http://schemas.microsoft.com/office/drawing/2014/main" id="{B5DC4752-D994-4911-AF7E-50690D0EAE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0700" y="1290178"/>
            <a:ext cx="48282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anose="02010600030101010101" pitchFamily="2" charset="-122"/>
              </a:rPr>
              <a:t>C</a:t>
            </a:r>
            <a:r>
              <a:rPr lang="en-US" altLang="zh-CN" sz="2400" baseline="-25000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86021" name="Text Box 5">
            <a:extLst>
              <a:ext uri="{FF2B5EF4-FFF2-40B4-BE49-F238E27FC236}">
                <a16:creationId xmlns:a16="http://schemas.microsoft.com/office/drawing/2014/main" id="{AF7690F2-5136-48CA-BC86-691A0649BF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7100" y="1290179"/>
            <a:ext cx="4347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anose="02010600030101010101" pitchFamily="2" charset="-122"/>
              </a:rPr>
              <a:t>L</a:t>
            </a:r>
            <a:r>
              <a:rPr lang="en-US" altLang="zh-CN" sz="2400" baseline="-25000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86022" name="Text Box 6">
            <a:extLst>
              <a:ext uri="{FF2B5EF4-FFF2-40B4-BE49-F238E27FC236}">
                <a16:creationId xmlns:a16="http://schemas.microsoft.com/office/drawing/2014/main" id="{0F17E7D8-6CAD-4D5E-A5C7-C28A21D4F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8300" y="1290178"/>
            <a:ext cx="48282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anose="02010600030101010101" pitchFamily="2" charset="-122"/>
              </a:rPr>
              <a:t>C</a:t>
            </a:r>
            <a:r>
              <a:rPr lang="en-US" altLang="zh-CN" sz="2400" baseline="-25000"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86023" name="AutoShape 7">
            <a:extLst>
              <a:ext uri="{FF2B5EF4-FFF2-40B4-BE49-F238E27FC236}">
                <a16:creationId xmlns:a16="http://schemas.microsoft.com/office/drawing/2014/main" id="{B49F2E6C-A13E-4CF7-816A-BFA97855FD35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705894" y="1044290"/>
            <a:ext cx="912813" cy="762000"/>
          </a:xfrm>
          <a:custGeom>
            <a:avLst/>
            <a:gdLst>
              <a:gd name="G0" fmla="+- 7312 0 0"/>
              <a:gd name="G1" fmla="+- 21600 0 7312"/>
              <a:gd name="G2" fmla="*/ 7312 1 2"/>
              <a:gd name="G3" fmla="+- 21600 0 G2"/>
              <a:gd name="G4" fmla="+/ 7312 21600 2"/>
              <a:gd name="G5" fmla="+/ G1 0 2"/>
              <a:gd name="G6" fmla="*/ 21600 21600 7312"/>
              <a:gd name="G7" fmla="*/ G6 1 2"/>
              <a:gd name="G8" fmla="+- 21600 0 G7"/>
              <a:gd name="G9" fmla="*/ 21600 1 2"/>
              <a:gd name="G10" fmla="+- 7312 0 G9"/>
              <a:gd name="G11" fmla="?: G10 G8 0"/>
              <a:gd name="G12" fmla="?: G10 G7 21600"/>
              <a:gd name="T0" fmla="*/ 17944 w 21600"/>
              <a:gd name="T1" fmla="*/ 10800 h 21600"/>
              <a:gd name="T2" fmla="*/ 10800 w 21600"/>
              <a:gd name="T3" fmla="*/ 21600 h 21600"/>
              <a:gd name="T4" fmla="*/ 3656 w 21600"/>
              <a:gd name="T5" fmla="*/ 10800 h 21600"/>
              <a:gd name="T6" fmla="*/ 10800 w 21600"/>
              <a:gd name="T7" fmla="*/ 0 h 21600"/>
              <a:gd name="T8" fmla="*/ 5456 w 21600"/>
              <a:gd name="T9" fmla="*/ 5456 h 21600"/>
              <a:gd name="T10" fmla="*/ 16144 w 21600"/>
              <a:gd name="T11" fmla="*/ 1614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312" y="21600"/>
                </a:lnTo>
                <a:lnTo>
                  <a:pt x="14288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CC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zh-CN" altLang="en-US" sz="2400" dirty="0">
                <a:ea typeface="宋体" panose="02010600030101010101" pitchFamily="2" charset="-122"/>
              </a:rPr>
              <a:t>过滤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86024" name="AutoShape 8">
            <a:extLst>
              <a:ext uri="{FF2B5EF4-FFF2-40B4-BE49-F238E27FC236}">
                <a16:creationId xmlns:a16="http://schemas.microsoft.com/office/drawing/2014/main" id="{4E5D4B4E-0B67-4819-843E-197FFAE6EF82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6211094" y="1087604"/>
            <a:ext cx="912813" cy="762000"/>
          </a:xfrm>
          <a:custGeom>
            <a:avLst/>
            <a:gdLst>
              <a:gd name="G0" fmla="+- 7312 0 0"/>
              <a:gd name="G1" fmla="+- 21600 0 7312"/>
              <a:gd name="G2" fmla="*/ 7312 1 2"/>
              <a:gd name="G3" fmla="+- 21600 0 G2"/>
              <a:gd name="G4" fmla="+/ 7312 21600 2"/>
              <a:gd name="G5" fmla="+/ G1 0 2"/>
              <a:gd name="G6" fmla="*/ 21600 21600 7312"/>
              <a:gd name="G7" fmla="*/ G6 1 2"/>
              <a:gd name="G8" fmla="+- 21600 0 G7"/>
              <a:gd name="G9" fmla="*/ 21600 1 2"/>
              <a:gd name="G10" fmla="+- 7312 0 G9"/>
              <a:gd name="G11" fmla="?: G10 G8 0"/>
              <a:gd name="G12" fmla="?: G10 G7 21600"/>
              <a:gd name="T0" fmla="*/ 17944 w 21600"/>
              <a:gd name="T1" fmla="*/ 10800 h 21600"/>
              <a:gd name="T2" fmla="*/ 10800 w 21600"/>
              <a:gd name="T3" fmla="*/ 21600 h 21600"/>
              <a:gd name="T4" fmla="*/ 3656 w 21600"/>
              <a:gd name="T5" fmla="*/ 10800 h 21600"/>
              <a:gd name="T6" fmla="*/ 10800 w 21600"/>
              <a:gd name="T7" fmla="*/ 0 h 21600"/>
              <a:gd name="T8" fmla="*/ 5456 w 21600"/>
              <a:gd name="T9" fmla="*/ 5456 h 21600"/>
              <a:gd name="T10" fmla="*/ 16144 w 21600"/>
              <a:gd name="T11" fmla="*/ 1614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312" y="21600"/>
                </a:lnTo>
                <a:lnTo>
                  <a:pt x="14288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CC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zh-CN" altLang="en-US" sz="2400" dirty="0">
                <a:ea typeface="宋体" panose="02010600030101010101" pitchFamily="2" charset="-122"/>
              </a:rPr>
              <a:t>过滤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86025" name="Rectangle 9">
            <a:extLst>
              <a:ext uri="{FF2B5EF4-FFF2-40B4-BE49-F238E27FC236}">
                <a16:creationId xmlns:a16="http://schemas.microsoft.com/office/drawing/2014/main" id="{7594CFE1-6B5A-412D-A22C-71C34DDD5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6700" y="1137778"/>
            <a:ext cx="1143000" cy="609600"/>
          </a:xfrm>
          <a:prstGeom prst="rect">
            <a:avLst/>
          </a:prstGeom>
          <a:solidFill>
            <a:srgbClr val="99CC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400" dirty="0">
                <a:ea typeface="宋体" panose="02010600030101010101" pitchFamily="2" charset="-122"/>
              </a:rPr>
              <a:t>构建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86026" name="Rectangle 10">
            <a:extLst>
              <a:ext uri="{FF2B5EF4-FFF2-40B4-BE49-F238E27FC236}">
                <a16:creationId xmlns:a16="http://schemas.microsoft.com/office/drawing/2014/main" id="{D29DBF32-A99B-49B2-A033-9738C4150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5300" y="1137778"/>
            <a:ext cx="1143000" cy="609600"/>
          </a:xfrm>
          <a:prstGeom prst="rect">
            <a:avLst/>
          </a:prstGeom>
          <a:solidFill>
            <a:srgbClr val="99CC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400" dirty="0">
                <a:ea typeface="宋体" panose="02010600030101010101" pitchFamily="2" charset="-122"/>
              </a:rPr>
              <a:t>构建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86028" name="Text Box 12">
            <a:extLst>
              <a:ext uri="{FF2B5EF4-FFF2-40B4-BE49-F238E27FC236}">
                <a16:creationId xmlns:a16="http://schemas.microsoft.com/office/drawing/2014/main" id="{568D7451-DB57-40C2-B386-83CB96ED4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6" y="2459865"/>
            <a:ext cx="14477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>
                <a:ea typeface="宋体" panose="02010600030101010101" pitchFamily="2" charset="-122"/>
              </a:rPr>
              <a:t>第一次扫描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6029" name="Text Box 13">
            <a:extLst>
              <a:ext uri="{FF2B5EF4-FFF2-40B4-BE49-F238E27FC236}">
                <a16:creationId xmlns:a16="http://schemas.microsoft.com/office/drawing/2014/main" id="{5F36AB78-C6E1-400A-AF4B-90ACD9B840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4662" y="2468218"/>
            <a:ext cx="19215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>
                <a:ea typeface="宋体" panose="02010600030101010101" pitchFamily="2" charset="-122"/>
              </a:rPr>
              <a:t>第二次扫描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6030" name="Line 14">
            <a:extLst>
              <a:ext uri="{FF2B5EF4-FFF2-40B4-BE49-F238E27FC236}">
                <a16:creationId xmlns:a16="http://schemas.microsoft.com/office/drawing/2014/main" id="{7ED6B4D1-6AC1-4989-BB70-7012FD0278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36404" y="1850265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 dirty="0"/>
          </a:p>
        </p:txBody>
      </p:sp>
      <p:sp>
        <p:nvSpPr>
          <p:cNvPr id="86031" name="Line 15">
            <a:extLst>
              <a:ext uri="{FF2B5EF4-FFF2-40B4-BE49-F238E27FC236}">
                <a16:creationId xmlns:a16="http://schemas.microsoft.com/office/drawing/2014/main" id="{D0033775-A09D-456A-B130-09A0133A007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15100" y="1858618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86032" name="Line 16">
            <a:extLst>
              <a:ext uri="{FF2B5EF4-FFF2-40B4-BE49-F238E27FC236}">
                <a16:creationId xmlns:a16="http://schemas.microsoft.com/office/drawing/2014/main" id="{5723ABAF-6327-46F6-BC4F-B9045DC1B51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2700" y="144257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86033" name="Line 17">
            <a:extLst>
              <a:ext uri="{FF2B5EF4-FFF2-40B4-BE49-F238E27FC236}">
                <a16:creationId xmlns:a16="http://schemas.microsoft.com/office/drawing/2014/main" id="{DA01CFD7-65F9-472B-B510-501F782E4CAA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3300" y="144257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86034" name="Line 18">
            <a:extLst>
              <a:ext uri="{FF2B5EF4-FFF2-40B4-BE49-F238E27FC236}">
                <a16:creationId xmlns:a16="http://schemas.microsoft.com/office/drawing/2014/main" id="{7EAEFC53-352F-4FDF-AE78-595EE4567EDA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6700" y="144257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86035" name="Line 19">
            <a:extLst>
              <a:ext uri="{FF2B5EF4-FFF2-40B4-BE49-F238E27FC236}">
                <a16:creationId xmlns:a16="http://schemas.microsoft.com/office/drawing/2014/main" id="{2529D6D4-6444-4661-9391-5148290D93B8}"/>
              </a:ext>
            </a:extLst>
          </p:cNvPr>
          <p:cNvSpPr>
            <a:spLocks noChangeShapeType="1"/>
          </p:cNvSpPr>
          <p:nvPr/>
        </p:nvSpPr>
        <p:spPr bwMode="auto">
          <a:xfrm>
            <a:off x="7048500" y="144257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86036" name="Line 20">
            <a:extLst>
              <a:ext uri="{FF2B5EF4-FFF2-40B4-BE49-F238E27FC236}">
                <a16:creationId xmlns:a16="http://schemas.microsoft.com/office/drawing/2014/main" id="{D2F0E240-CA22-41F6-B7D2-34522B4BBA7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57900" y="144257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86037" name="Line 21">
            <a:extLst>
              <a:ext uri="{FF2B5EF4-FFF2-40B4-BE49-F238E27FC236}">
                <a16:creationId xmlns:a16="http://schemas.microsoft.com/office/drawing/2014/main" id="{B9848727-7B12-4B6D-83A2-A4A5BE80E83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8300" y="144257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86038" name="Line 22">
            <a:extLst>
              <a:ext uri="{FF2B5EF4-FFF2-40B4-BE49-F238E27FC236}">
                <a16:creationId xmlns:a16="http://schemas.microsoft.com/office/drawing/2014/main" id="{79660938-4779-4992-AAFA-0EF89A0234DC}"/>
              </a:ext>
            </a:extLst>
          </p:cNvPr>
          <p:cNvSpPr>
            <a:spLocks noChangeShapeType="1"/>
          </p:cNvSpPr>
          <p:nvPr/>
        </p:nvSpPr>
        <p:spPr bwMode="auto">
          <a:xfrm>
            <a:off x="9029700" y="144257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86039" name="Line 23">
            <a:extLst>
              <a:ext uri="{FF2B5EF4-FFF2-40B4-BE49-F238E27FC236}">
                <a16:creationId xmlns:a16="http://schemas.microsoft.com/office/drawing/2014/main" id="{41DB99EB-528E-492F-BD7F-279A24D3E3FC}"/>
              </a:ext>
            </a:extLst>
          </p:cNvPr>
          <p:cNvSpPr>
            <a:spLocks noChangeShapeType="1"/>
          </p:cNvSpPr>
          <p:nvPr/>
        </p:nvSpPr>
        <p:spPr bwMode="auto">
          <a:xfrm>
            <a:off x="7658100" y="144257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86040" name="Line 24">
            <a:extLst>
              <a:ext uri="{FF2B5EF4-FFF2-40B4-BE49-F238E27FC236}">
                <a16:creationId xmlns:a16="http://schemas.microsoft.com/office/drawing/2014/main" id="{CDE6F0D2-AA54-40B4-8DE2-AD086430A8C3}"/>
              </a:ext>
            </a:extLst>
          </p:cNvPr>
          <p:cNvSpPr>
            <a:spLocks noChangeShapeType="1"/>
          </p:cNvSpPr>
          <p:nvPr/>
        </p:nvSpPr>
        <p:spPr bwMode="auto">
          <a:xfrm>
            <a:off x="9715500" y="144257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348B240F-D194-4D66-884E-CFEE6FE954FD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277178" y="3233629"/>
            <a:ext cx="10018643" cy="3142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Monotype Sorts" pitchFamily="2" charset="2"/>
              <a:buChar char="u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Font typeface="Monotype Sorts" pitchFamily="2" charset="2"/>
              <a:buChar char="w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i="1" dirty="0">
                <a:ea typeface="宋体" panose="02010600030101010101" pitchFamily="2" charset="-122"/>
              </a:rPr>
              <a:t>C</a:t>
            </a:r>
            <a:r>
              <a:rPr lang="en-US" altLang="zh-CN" sz="2800" baseline="-25000" dirty="0">
                <a:ea typeface="宋体" panose="02010600030101010101" pitchFamily="2" charset="-122"/>
              </a:rPr>
              <a:t>1</a:t>
            </a:r>
            <a:r>
              <a:rPr lang="en-US" altLang="zh-CN" sz="2800" dirty="0">
                <a:ea typeface="宋体" panose="02010600030101010101" pitchFamily="2" charset="-122"/>
              </a:rPr>
              <a:t> = </a:t>
            </a:r>
            <a:r>
              <a:rPr lang="zh-CN" altLang="en-US" sz="2800" dirty="0">
                <a:ea typeface="宋体" panose="02010600030101010101" pitchFamily="2" charset="-122"/>
              </a:rPr>
              <a:t>所有的单个</a:t>
            </a:r>
            <a:r>
              <a:rPr lang="en-US" altLang="zh-CN" sz="2800" dirty="0">
                <a:ea typeface="宋体" panose="02010600030101010101" pitchFamily="2" charset="-122"/>
              </a:rPr>
              <a:t>item</a:t>
            </a:r>
          </a:p>
          <a:p>
            <a:r>
              <a:rPr lang="en-US" altLang="zh-CN" sz="2800" i="1" dirty="0">
                <a:ea typeface="宋体" panose="02010600030101010101" pitchFamily="2" charset="-122"/>
              </a:rPr>
              <a:t>L</a:t>
            </a:r>
            <a:r>
              <a:rPr lang="en-US" altLang="zh-CN" sz="2800" baseline="-25000" dirty="0">
                <a:ea typeface="宋体" panose="02010600030101010101" pitchFamily="2" charset="-122"/>
              </a:rPr>
              <a:t>1</a:t>
            </a:r>
            <a:r>
              <a:rPr lang="en-US" altLang="zh-CN" sz="2800" dirty="0">
                <a:ea typeface="宋体" panose="02010600030101010101" pitchFamily="2" charset="-122"/>
              </a:rPr>
              <a:t> = </a:t>
            </a:r>
            <a:r>
              <a:rPr lang="zh-CN" altLang="en-US" sz="2800" dirty="0">
                <a:ea typeface="宋体" panose="02010600030101010101" pitchFamily="2" charset="-122"/>
              </a:rPr>
              <a:t>通过第一轮扫描得到的</a:t>
            </a:r>
            <a:r>
              <a:rPr lang="en-US" altLang="zh-CN" sz="2800" dirty="0">
                <a:ea typeface="宋体" panose="02010600030101010101" pitchFamily="2" charset="-122"/>
              </a:rPr>
              <a:t>support </a:t>
            </a:r>
            <a:r>
              <a:rPr lang="en-US" altLang="zh-CN" sz="2800" dirty="0">
                <a:latin typeface="Lucida Sans Unicode" panose="020B0602030504020204" pitchFamily="34" charset="0"/>
                <a:ea typeface="宋体" panose="02010600030101010101" pitchFamily="2" charset="-122"/>
              </a:rPr>
              <a:t>≥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dirty="0" err="1">
                <a:ea typeface="宋体" panose="02010600030101010101" pitchFamily="2" charset="-122"/>
              </a:rPr>
              <a:t>MinSup</a:t>
            </a:r>
            <a:r>
              <a:rPr lang="en-US" altLang="zh-CN" sz="2800" i="1" dirty="0"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ea typeface="宋体" panose="02010600030101010101" pitchFamily="2" charset="-122"/>
              </a:rPr>
              <a:t>的</a:t>
            </a:r>
            <a:r>
              <a:rPr lang="en-US" altLang="zh-CN" sz="2800" dirty="0">
                <a:ea typeface="宋体" panose="02010600030101010101" pitchFamily="2" charset="-122"/>
              </a:rPr>
              <a:t>1-itemsets.</a:t>
            </a:r>
          </a:p>
          <a:p>
            <a:pPr marL="0" indent="0">
              <a:buNone/>
            </a:pPr>
            <a:r>
              <a:rPr lang="zh-CN" altLang="en-US" sz="2800" dirty="0">
                <a:ea typeface="宋体" panose="02010600030101010101" pitchFamily="2" charset="-122"/>
              </a:rPr>
              <a:t>一般地</a:t>
            </a:r>
            <a:endParaRPr lang="en-US" altLang="zh-CN" sz="2800" dirty="0">
              <a:ea typeface="宋体" panose="02010600030101010101" pitchFamily="2" charset="-122"/>
            </a:endParaRPr>
          </a:p>
          <a:p>
            <a:r>
              <a:rPr lang="en-US" altLang="zh-CN" sz="2800" i="1" dirty="0">
                <a:ea typeface="宋体" panose="02010600030101010101" pitchFamily="2" charset="-122"/>
              </a:rPr>
              <a:t>C</a:t>
            </a:r>
            <a:r>
              <a:rPr lang="en-US" altLang="zh-CN" sz="2800" i="1" baseline="-25000" dirty="0">
                <a:ea typeface="宋体" panose="02010600030101010101" pitchFamily="2" charset="-122"/>
              </a:rPr>
              <a:t>k</a:t>
            </a:r>
            <a:r>
              <a:rPr lang="en-US" altLang="zh-CN" sz="2800" dirty="0">
                <a:ea typeface="宋体" panose="02010600030101010101" pitchFamily="2" charset="-122"/>
              </a:rPr>
              <a:t> =</a:t>
            </a:r>
            <a:r>
              <a:rPr lang="zh-CN" altLang="en-US" sz="2800" dirty="0">
                <a:ea typeface="宋体" panose="02010600030101010101" pitchFamily="2" charset="-122"/>
              </a:rPr>
              <a:t>基于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i="1" dirty="0">
                <a:ea typeface="宋体" panose="02010600030101010101" pitchFamily="2" charset="-122"/>
              </a:rPr>
              <a:t>L</a:t>
            </a:r>
            <a:r>
              <a:rPr lang="en-US" altLang="zh-CN" sz="2800" i="1" baseline="-25000" dirty="0">
                <a:ea typeface="宋体" panose="02010600030101010101" pitchFamily="2" charset="-122"/>
              </a:rPr>
              <a:t>k</a:t>
            </a:r>
            <a:r>
              <a:rPr lang="en-US" altLang="zh-CN" sz="2800" baseline="-25000" dirty="0">
                <a:ea typeface="宋体" panose="02010600030101010101" pitchFamily="2" charset="-122"/>
              </a:rPr>
              <a:t>-1</a:t>
            </a:r>
            <a:r>
              <a:rPr lang="zh-CN" altLang="en-US" sz="2800" dirty="0">
                <a:ea typeface="宋体" panose="02010600030101010101" pitchFamily="2" charset="-122"/>
              </a:rPr>
              <a:t>构建的</a:t>
            </a:r>
            <a:r>
              <a:rPr lang="en-US" altLang="zh-CN" sz="2800" i="1" dirty="0">
                <a:ea typeface="宋体" panose="02010600030101010101" pitchFamily="2" charset="-122"/>
              </a:rPr>
              <a:t>k</a:t>
            </a:r>
            <a:r>
              <a:rPr lang="en-US" altLang="zh-CN" sz="2800" dirty="0">
                <a:ea typeface="宋体" panose="02010600030101010101" pitchFamily="2" charset="-122"/>
              </a:rPr>
              <a:t> –</a:t>
            </a:r>
            <a:r>
              <a:rPr lang="en-US" altLang="zh-CN" sz="2800" dirty="0" err="1">
                <a:ea typeface="宋体" panose="02010600030101010101" pitchFamily="2" charset="-122"/>
              </a:rPr>
              <a:t>itemsets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ea typeface="宋体" panose="02010600030101010101" pitchFamily="2" charset="-122"/>
              </a:rPr>
              <a:t>候选集</a:t>
            </a:r>
            <a:endParaRPr lang="en-US" altLang="zh-CN" sz="2800" dirty="0">
              <a:ea typeface="宋体" panose="02010600030101010101" pitchFamily="2" charset="-122"/>
            </a:endParaRPr>
          </a:p>
          <a:p>
            <a:r>
              <a:rPr lang="en-US" altLang="zh-CN" sz="2800" i="1" dirty="0">
                <a:ea typeface="宋体" panose="02010600030101010101" pitchFamily="2" charset="-122"/>
              </a:rPr>
              <a:t>L</a:t>
            </a:r>
            <a:r>
              <a:rPr lang="en-US" altLang="zh-CN" sz="2800" i="1" baseline="-25000" dirty="0">
                <a:ea typeface="宋体" panose="02010600030101010101" pitchFamily="2" charset="-122"/>
              </a:rPr>
              <a:t>k</a:t>
            </a:r>
            <a:r>
              <a:rPr lang="en-US" altLang="zh-CN" sz="2800" dirty="0">
                <a:ea typeface="宋体" panose="02010600030101010101" pitchFamily="2" charset="-122"/>
              </a:rPr>
              <a:t> = support </a:t>
            </a:r>
            <a:r>
              <a:rPr lang="en-US" altLang="zh-CN" sz="2800" dirty="0">
                <a:latin typeface="Lucida Sans Unicode" panose="020B0602030504020204" pitchFamily="34" charset="0"/>
                <a:ea typeface="宋体" panose="02010600030101010101" pitchFamily="2" charset="-122"/>
              </a:rPr>
              <a:t>≥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dirty="0" err="1">
                <a:ea typeface="宋体" panose="02010600030101010101" pitchFamily="2" charset="-122"/>
              </a:rPr>
              <a:t>MinSup</a:t>
            </a:r>
            <a:r>
              <a:rPr lang="en-US" altLang="zh-CN" sz="2800" i="1" dirty="0"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ea typeface="宋体" panose="02010600030101010101" pitchFamily="2" charset="-122"/>
              </a:rPr>
              <a:t>的</a:t>
            </a:r>
            <a:r>
              <a:rPr lang="en-US" altLang="zh-CN" sz="2800" dirty="0">
                <a:ea typeface="宋体" panose="02010600030101010101" pitchFamily="2" charset="-122"/>
              </a:rPr>
              <a:t>k-</a:t>
            </a:r>
            <a:r>
              <a:rPr lang="en-US" altLang="zh-CN" sz="2800" dirty="0" err="1">
                <a:ea typeface="宋体" panose="02010600030101010101" pitchFamily="2" charset="-122"/>
              </a:rPr>
              <a:t>itemsets</a:t>
            </a:r>
            <a:r>
              <a:rPr lang="en-US" altLang="zh-CN" sz="2800" dirty="0"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E927341-AAFA-43EF-B40C-964B2F49C796}"/>
              </a:ext>
            </a:extLst>
          </p:cNvPr>
          <p:cNvSpPr/>
          <p:nvPr/>
        </p:nvSpPr>
        <p:spPr>
          <a:xfrm>
            <a:off x="7859834" y="2598364"/>
            <a:ext cx="2568332" cy="461665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宋体" panose="02010600030101010101" pitchFamily="2" charset="-122"/>
              </a:rPr>
              <a:t>对每个</a:t>
            </a:r>
            <a:r>
              <a:rPr lang="en-US" altLang="zh-CN" sz="2400" i="1" dirty="0">
                <a:ea typeface="宋体" panose="02010600030101010101" pitchFamily="2" charset="-122"/>
              </a:rPr>
              <a:t>k </a:t>
            </a:r>
            <a:r>
              <a:rPr lang="zh-CN" altLang="en-US" sz="2400" dirty="0">
                <a:ea typeface="宋体" panose="02010600030101010101" pitchFamily="2" charset="-122"/>
              </a:rPr>
              <a:t>扫描一次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B4F55B6-8B44-4C2E-B667-B1F6C096D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浙江工业大学</a:t>
            </a:r>
            <a:r>
              <a:rPr lang="en-US" altLang="zh-CN"/>
              <a:t>-</a:t>
            </a:r>
            <a:r>
              <a:rPr lang="zh-CN" altLang="en-US"/>
              <a:t>计算机科学与技术学院</a:t>
            </a:r>
          </a:p>
        </p:txBody>
      </p:sp>
      <p:sp>
        <p:nvSpPr>
          <p:cNvPr id="28" name="Rectangle 2">
            <a:extLst>
              <a:ext uri="{FF2B5EF4-FFF2-40B4-BE49-F238E27FC236}">
                <a16:creationId xmlns:a16="http://schemas.microsoft.com/office/drawing/2014/main" id="{32F82C5A-E7B7-4715-8C10-9FAC358FB0C2}"/>
              </a:ext>
            </a:extLst>
          </p:cNvPr>
          <p:cNvSpPr txBox="1">
            <a:spLocks noChangeArrowheads="1"/>
          </p:cNvSpPr>
          <p:nvPr/>
        </p:nvSpPr>
        <p:spPr>
          <a:xfrm>
            <a:off x="1257300" y="318728"/>
            <a:ext cx="10515600" cy="55651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 err="1">
                <a:ea typeface="宋体" panose="02010600030101010101" pitchFamily="2" charset="-122"/>
              </a:rPr>
              <a:t>Apriori</a:t>
            </a:r>
            <a:r>
              <a:rPr lang="en-US" altLang="zh-CN" sz="4000" dirty="0">
                <a:ea typeface="宋体" panose="02010600030101010101" pitchFamily="2" charset="-122"/>
              </a:rPr>
              <a:t> </a:t>
            </a:r>
            <a:r>
              <a:rPr lang="zh-CN" altLang="en-US" sz="4000" dirty="0">
                <a:ea typeface="宋体" panose="02010600030101010101" pitchFamily="2" charset="-122"/>
              </a:rPr>
              <a:t>算法</a:t>
            </a:r>
            <a:endParaRPr lang="en-US" altLang="zh-CN" sz="4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066" name="Rectangle 2">
            <a:extLst>
              <a:ext uri="{FF2B5EF4-FFF2-40B4-BE49-F238E27FC236}">
                <a16:creationId xmlns:a16="http://schemas.microsoft.com/office/drawing/2014/main" id="{1397E66B-997F-41AF-9F6F-F434B1E166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16981"/>
            <a:ext cx="10515600" cy="1325563"/>
          </a:xfrm>
        </p:spPr>
        <p:txBody>
          <a:bodyPr/>
          <a:lstStyle/>
          <a:p>
            <a:r>
              <a:rPr lang="en-US" altLang="zh-CN" dirty="0" err="1">
                <a:ea typeface="宋体" panose="02010600030101010101" pitchFamily="2" charset="-122"/>
              </a:rPr>
              <a:t>Apriori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算法</a:t>
            </a:r>
            <a:endParaRPr lang="en-US" altLang="zh-CN" dirty="0"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0067" name="Rectangle 3">
                <a:extLst>
                  <a:ext uri="{FF2B5EF4-FFF2-40B4-BE49-F238E27FC236}">
                    <a16:creationId xmlns:a16="http://schemas.microsoft.com/office/drawing/2014/main" id="{A3FFE175-C5C3-48DC-ACA6-EE702EB84A80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08989" y="1403143"/>
                <a:ext cx="10349949" cy="4514850"/>
              </a:xfrm>
            </p:spPr>
            <p:txBody>
              <a:bodyPr>
                <a:normAutofit/>
              </a:bodyPr>
              <a:lstStyle/>
              <a:p>
                <a:pPr marL="742950" lvl="1" indent="-285750">
                  <a:buNone/>
                </a:pPr>
                <a:endParaRPr lang="en-US" altLang="zh-CN" sz="2000" dirty="0">
                  <a:ea typeface="宋体" panose="02010600030101010101" pitchFamily="2" charset="-122"/>
                </a:endParaRPr>
              </a:p>
              <a:p>
                <a:pPr marL="742950" lvl="1" indent="-285750"/>
                <a:r>
                  <a:rPr lang="zh-CN" altLang="en-US" sz="2600" dirty="0">
                    <a:ea typeface="宋体" panose="02010600030101010101" pitchFamily="2" charset="-122"/>
                  </a:rPr>
                  <a:t>初始化</a:t>
                </a:r>
                <a:r>
                  <a:rPr lang="en-US" altLang="zh-CN" sz="2600" dirty="0">
                    <a:ea typeface="宋体" panose="02010600030101010101" pitchFamily="2" charset="-122"/>
                  </a:rPr>
                  <a:t> k=1</a:t>
                </a:r>
                <a:r>
                  <a:rPr lang="zh-CN" altLang="en-US" sz="2600" dirty="0">
                    <a:ea typeface="宋体" panose="02010600030101010101" pitchFamily="2" charset="-122"/>
                  </a:rPr>
                  <a:t>，把所有</a:t>
                </a:r>
                <a:r>
                  <a:rPr lang="en-US" altLang="zh-CN" sz="2600" dirty="0">
                    <a:ea typeface="宋体" panose="02010600030101010101" pitchFamily="2" charset="-122"/>
                  </a:rPr>
                  <a:t>item</a:t>
                </a:r>
                <a:r>
                  <a:rPr lang="zh-CN" altLang="en-US" sz="2600" dirty="0">
                    <a:ea typeface="宋体" panose="02010600030101010101" pitchFamily="2" charset="-122"/>
                  </a:rPr>
                  <a:t>作为候选</a:t>
                </a:r>
                <a:r>
                  <a:rPr lang="en-US" altLang="zh-CN" sz="2600" dirty="0">
                    <a:ea typeface="宋体" panose="02010600030101010101" pitchFamily="2" charset="-122"/>
                  </a:rPr>
                  <a:t> 1-itemsets</a:t>
                </a:r>
                <a:r>
                  <a:rPr lang="zh-CN" altLang="en-US" sz="2600" dirty="0">
                    <a:ea typeface="宋体" panose="02010600030101010101" pitchFamily="2" charset="-122"/>
                  </a:rPr>
                  <a:t>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600" dirty="0">
                    <a:ea typeface="宋体" panose="02010600030101010101" pitchFamily="2" charset="-122"/>
                  </a:rPr>
                  <a:t>；</a:t>
                </a:r>
                <a:endParaRPr lang="en-US" altLang="zh-CN" sz="2600" dirty="0">
                  <a:ea typeface="宋体" panose="02010600030101010101" pitchFamily="2" charset="-122"/>
                </a:endParaRPr>
              </a:p>
              <a:p>
                <a:pPr marL="742950" lvl="1" indent="-285750"/>
                <a:r>
                  <a:rPr lang="zh-CN" altLang="en-US" sz="2600" dirty="0">
                    <a:ea typeface="宋体" panose="02010600030101010101" pitchFamily="2" charset="-122"/>
                  </a:rPr>
                  <a:t>重复以下两个步骤直到没有新的频繁集被找到。</a:t>
                </a:r>
                <a:endParaRPr lang="en-US" altLang="zh-CN" sz="2600" dirty="0">
                  <a:ea typeface="宋体" panose="02010600030101010101" pitchFamily="2" charset="-122"/>
                </a:endParaRPr>
              </a:p>
              <a:p>
                <a:pPr marL="914400" lvl="2" indent="0">
                  <a:buNone/>
                </a:pPr>
                <a:r>
                  <a:rPr lang="en-US" altLang="zh-CN" sz="2600" b="1" dirty="0">
                    <a:ea typeface="宋体" panose="02010600030101010101" pitchFamily="2" charset="-122"/>
                  </a:rPr>
                  <a:t>Step1.</a:t>
                </a:r>
                <a:r>
                  <a:rPr lang="zh-CN" altLang="en-US" sz="2600" b="1" dirty="0">
                    <a:ea typeface="宋体" panose="02010600030101010101" pitchFamily="2" charset="-122"/>
                  </a:rPr>
                  <a:t>扫描过滤</a:t>
                </a:r>
                <a:endParaRPr lang="en-US" altLang="zh-CN" sz="2600" b="1" dirty="0">
                  <a:ea typeface="宋体" panose="02010600030101010101" pitchFamily="2" charset="-122"/>
                </a:endParaRPr>
              </a:p>
              <a:p>
                <a:pPr marL="1428750" lvl="2" indent="-514350">
                  <a:buFont typeface="+mj-ea"/>
                  <a:buAutoNum type="circleNumDbPlain"/>
                </a:pPr>
                <a:r>
                  <a:rPr lang="zh-CN" altLang="en-US" sz="2600" dirty="0">
                    <a:ea typeface="宋体" panose="02010600030101010101" pitchFamily="2" charset="-122"/>
                  </a:rPr>
                  <a:t>扫描一遍数据集，得到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600" dirty="0">
                    <a:ea typeface="宋体" panose="02010600030101010101" pitchFamily="2" charset="-122"/>
                  </a:rPr>
                  <a:t>中每个候选</a:t>
                </a:r>
                <a:r>
                  <a:rPr lang="en-US" altLang="zh-CN" sz="2600" dirty="0">
                    <a:ea typeface="宋体" panose="02010600030101010101" pitchFamily="2" charset="-122"/>
                  </a:rPr>
                  <a:t>k-</a:t>
                </a:r>
                <a:r>
                  <a:rPr lang="en-US" altLang="zh-CN" sz="2600" dirty="0" err="1">
                    <a:ea typeface="宋体" panose="02010600030101010101" pitchFamily="2" charset="-122"/>
                  </a:rPr>
                  <a:t>itemsets</a:t>
                </a:r>
                <a:r>
                  <a:rPr lang="zh-CN" altLang="en-US" sz="2600" dirty="0">
                    <a:ea typeface="宋体" panose="02010600030101010101" pitchFamily="2" charset="-122"/>
                  </a:rPr>
                  <a:t>的</a:t>
                </a:r>
                <a:r>
                  <a:rPr lang="en-US" altLang="zh-CN" sz="2600" dirty="0">
                    <a:ea typeface="宋体" panose="02010600030101010101" pitchFamily="2" charset="-122"/>
                  </a:rPr>
                  <a:t>support;</a:t>
                </a:r>
              </a:p>
              <a:p>
                <a:pPr marL="1428750" lvl="2" indent="-514350">
                  <a:buFont typeface="+mj-ea"/>
                  <a:buAutoNum type="circleNumDbPlain"/>
                </a:pPr>
                <a:r>
                  <a:rPr lang="zh-CN" altLang="en-US" sz="2600" dirty="0">
                    <a:ea typeface="宋体" panose="02010600030101010101" pitchFamily="2" charset="-122"/>
                  </a:rPr>
                  <a:t>删除</a:t>
                </a:r>
                <a:r>
                  <a:rPr lang="en-US" altLang="zh-CN" sz="2600" dirty="0">
                    <a:ea typeface="宋体" panose="02010600030101010101" pitchFamily="2" charset="-122"/>
                  </a:rPr>
                  <a:t>support&lt;</a:t>
                </a:r>
                <a:r>
                  <a:rPr lang="en-US" altLang="zh-CN" sz="2600" dirty="0" err="1">
                    <a:ea typeface="宋体" panose="02010600030101010101" pitchFamily="2" charset="-122"/>
                  </a:rPr>
                  <a:t>MinSup</a:t>
                </a:r>
                <a:r>
                  <a:rPr lang="zh-CN" altLang="en-US" sz="2600" dirty="0">
                    <a:ea typeface="宋体" panose="02010600030101010101" pitchFamily="2" charset="-122"/>
                  </a:rPr>
                  <a:t>的项</a:t>
                </a:r>
                <a:r>
                  <a:rPr lang="en-US" altLang="zh-CN" sz="2600" dirty="0">
                    <a:ea typeface="宋体" panose="02010600030101010101" pitchFamily="2" charset="-122"/>
                  </a:rPr>
                  <a:t>,</a:t>
                </a:r>
                <a:r>
                  <a:rPr lang="zh-CN" altLang="en-US" sz="2600" dirty="0">
                    <a:ea typeface="宋体" panose="02010600030101010101" pitchFamily="2" charset="-122"/>
                  </a:rPr>
                  <a:t>只保留频繁</a:t>
                </a:r>
                <a:r>
                  <a:rPr lang="en-US" altLang="zh-CN" sz="2600" dirty="0">
                    <a:ea typeface="宋体" panose="02010600030101010101" pitchFamily="2" charset="-122"/>
                  </a:rPr>
                  <a:t>k-</a:t>
                </a:r>
                <a:r>
                  <a:rPr lang="en-US" altLang="zh-CN" sz="2600" dirty="0" err="1">
                    <a:ea typeface="宋体" panose="02010600030101010101" pitchFamily="2" charset="-122"/>
                  </a:rPr>
                  <a:t>itemsets</a:t>
                </a:r>
                <a:r>
                  <a:rPr lang="en-US" altLang="zh-CN" sz="2600" dirty="0"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𝐿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600" dirty="0">
                    <a:ea typeface="宋体" panose="02010600030101010101" pitchFamily="2" charset="-122"/>
                  </a:rPr>
                  <a:t>;</a:t>
                </a:r>
              </a:p>
              <a:p>
                <a:pPr marL="914400" lvl="2" indent="0">
                  <a:buNone/>
                </a:pPr>
                <a:r>
                  <a:rPr lang="en-US" altLang="zh-CN" sz="2600" b="1" dirty="0">
                    <a:ea typeface="宋体" panose="02010600030101010101" pitchFamily="2" charset="-122"/>
                  </a:rPr>
                  <a:t>Step2.</a:t>
                </a:r>
                <a:r>
                  <a:rPr lang="zh-CN" altLang="en-US" sz="2600" b="1" dirty="0">
                    <a:ea typeface="宋体" panose="02010600030101010101" pitchFamily="2" charset="-122"/>
                  </a:rPr>
                  <a:t>构建候选</a:t>
                </a:r>
                <a:r>
                  <a:rPr lang="en-US" altLang="zh-CN" sz="2600" b="1" dirty="0">
                    <a:ea typeface="宋体" panose="02010600030101010101" pitchFamily="2" charset="-122"/>
                  </a:rPr>
                  <a:t>k+1</a:t>
                </a:r>
                <a:r>
                  <a:rPr lang="zh-CN" altLang="en-US" sz="2600" b="1" dirty="0">
                    <a:ea typeface="宋体" panose="02010600030101010101" pitchFamily="2" charset="-122"/>
                  </a:rPr>
                  <a:t>项集</a:t>
                </a:r>
                <a:r>
                  <a:rPr lang="zh-CN" altLang="en-US" sz="2600" dirty="0">
                    <a:ea typeface="宋体" panose="02010600030101010101" pitchFamily="2" charset="-122"/>
                  </a:rPr>
                  <a:t>：</a:t>
                </a:r>
                <a:endParaRPr lang="en-US" altLang="zh-CN" sz="2600" dirty="0">
                  <a:ea typeface="宋体" panose="02010600030101010101" pitchFamily="2" charset="-122"/>
                </a:endParaRPr>
              </a:p>
              <a:p>
                <a:pPr marL="1428750" lvl="2" indent="-514350">
                  <a:buFont typeface="+mj-ea"/>
                  <a:buAutoNum type="circleNumDbPlain"/>
                </a:pPr>
                <a:r>
                  <a:rPr lang="zh-CN" altLang="en-US" sz="2600" dirty="0">
                    <a:ea typeface="宋体" panose="02010600030101010101" pitchFamily="2" charset="-122"/>
                  </a:rPr>
                  <a:t>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𝐿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600" dirty="0">
                    <a:ea typeface="宋体" panose="02010600030101010101" pitchFamily="2" charset="-122"/>
                  </a:rPr>
                  <a:t>中产生</a:t>
                </a:r>
                <a14:m>
                  <m:oMath xmlns:m="http://schemas.openxmlformats.org/officeDocument/2006/math">
                    <m:r>
                      <a:rPr lang="zh-CN" altLang="en-US" sz="26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初始</m:t>
                    </m:r>
                    <m:sSubSup>
                      <m:sSubSupPr>
                        <m:ctrlPr>
                          <a:rPr lang="en-US" altLang="zh-CN" sz="26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6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C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𝑘</m:t>
                        </m:r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+1</m:t>
                        </m:r>
                      </m:sub>
                      <m:sup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zh-CN" altLang="en-US" sz="2600" dirty="0">
                    <a:ea typeface="宋体" panose="02010600030101010101" pitchFamily="2" charset="-122"/>
                  </a:rPr>
                  <a:t>：合并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𝐿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600" dirty="0">
                    <a:ea typeface="宋体" panose="02010600030101010101" pitchFamily="2" charset="-122"/>
                  </a:rPr>
                  <a:t>中具有相同</a:t>
                </a:r>
                <a:r>
                  <a:rPr lang="en-US" altLang="zh-CN" sz="2600" dirty="0">
                    <a:ea typeface="宋体" panose="02010600030101010101" pitchFamily="2" charset="-122"/>
                  </a:rPr>
                  <a:t>k-1</a:t>
                </a:r>
                <a:r>
                  <a:rPr lang="zh-CN" altLang="en-US" sz="2600" dirty="0">
                    <a:ea typeface="宋体" panose="02010600030101010101" pitchFamily="2" charset="-122"/>
                  </a:rPr>
                  <a:t>个前缀的两个</a:t>
                </a:r>
                <a:r>
                  <a:rPr lang="en-US" altLang="zh-CN" sz="2600" dirty="0">
                    <a:ea typeface="宋体" panose="02010600030101010101" pitchFamily="2" charset="-122"/>
                  </a:rPr>
                  <a:t>k-</a:t>
                </a:r>
                <a:r>
                  <a:rPr lang="en-US" altLang="zh-CN" sz="2600" dirty="0" err="1">
                    <a:ea typeface="宋体" panose="02010600030101010101" pitchFamily="2" charset="-122"/>
                  </a:rPr>
                  <a:t>itemsets</a:t>
                </a:r>
                <a:r>
                  <a:rPr lang="en-US" altLang="zh-CN" sz="2600" dirty="0">
                    <a:ea typeface="宋体" panose="02010600030101010101" pitchFamily="2" charset="-122"/>
                  </a:rPr>
                  <a:t>;</a:t>
                </a:r>
              </a:p>
              <a:p>
                <a:pPr marL="1428750" lvl="2" indent="-514350">
                  <a:buFont typeface="+mj-ea"/>
                  <a:buAutoNum type="circleNumDbPlain"/>
                </a:pPr>
                <a:r>
                  <a:rPr lang="zh-CN" altLang="en-US" sz="2600" dirty="0">
                    <a:ea typeface="宋体" panose="02010600030101010101" pitchFamily="2" charset="-122"/>
                  </a:rPr>
                  <a:t>从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6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6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C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𝑘</m:t>
                        </m:r>
                        <m:r>
                          <a:rPr lang="en-US" altLang="zh-CN" sz="26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+1</m:t>
                        </m:r>
                      </m:sub>
                      <m:sup>
                        <m:r>
                          <a:rPr lang="en-US" altLang="zh-CN" sz="26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zh-CN" altLang="en-US" sz="2600" dirty="0">
                    <a:ea typeface="宋体" panose="02010600030101010101" pitchFamily="2" charset="-122"/>
                  </a:rPr>
                  <a:t>中剔除包含不频繁</a:t>
                </a:r>
                <a:r>
                  <a:rPr lang="en-US" altLang="zh-CN" sz="2600" dirty="0">
                    <a:ea typeface="宋体" panose="02010600030101010101" pitchFamily="2" charset="-122"/>
                  </a:rPr>
                  <a:t>k-itemset</a:t>
                </a:r>
                <a:r>
                  <a:rPr lang="zh-CN" altLang="en-US" sz="2600" dirty="0">
                    <a:ea typeface="宋体" panose="02010600030101010101" pitchFamily="2" charset="-122"/>
                  </a:rPr>
                  <a:t>子集的项，得到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𝑘</m:t>
                        </m:r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2600" dirty="0">
                    <a:ea typeface="宋体" panose="02010600030101010101" pitchFamily="2" charset="-122"/>
                  </a:rPr>
                  <a:t>;</a:t>
                </a:r>
              </a:p>
              <a:p>
                <a:pPr marL="457200" lvl="1" indent="0">
                  <a:buNone/>
                </a:pPr>
                <a:endParaRPr lang="en-US" altLang="zh-CN" sz="2600" dirty="0"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240067" name="Rectangle 3">
                <a:extLst>
                  <a:ext uri="{FF2B5EF4-FFF2-40B4-BE49-F238E27FC236}">
                    <a16:creationId xmlns:a16="http://schemas.microsoft.com/office/drawing/2014/main" id="{A3FFE175-C5C3-48DC-ACA6-EE702EB84A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08989" y="1403143"/>
                <a:ext cx="10349949" cy="451485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页脚占位符 1">
            <a:extLst>
              <a:ext uri="{FF2B5EF4-FFF2-40B4-BE49-F238E27FC236}">
                <a16:creationId xmlns:a16="http://schemas.microsoft.com/office/drawing/2014/main" id="{4104F785-2B37-48AD-97EC-F6B5218AB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浙江工业大学</a:t>
            </a:r>
            <a:r>
              <a:rPr lang="en-US" altLang="zh-CN"/>
              <a:t>-</a:t>
            </a:r>
            <a:r>
              <a:rPr lang="zh-CN" altLang="en-US"/>
              <a:t>计算机科学与技术学院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7B14758-7365-4C68-B068-54181F5FD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AA229-1E30-467F-8316-9E77F76846C8}" type="slidenum">
              <a:rPr lang="zh-CN" altLang="en-US" smtClean="0"/>
              <a:t>13</a:t>
            </a:fld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586" name="Rectangle 2">
            <a:extLst>
              <a:ext uri="{FF2B5EF4-FFF2-40B4-BE49-F238E27FC236}">
                <a16:creationId xmlns:a16="http://schemas.microsoft.com/office/drawing/2014/main" id="{7FB393B2-8C2C-4B08-AC14-9B9270FFE5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76359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ea typeface="宋体" panose="02010600030101010101" pitchFamily="2" charset="-122"/>
              </a:rPr>
              <a:t>Apriori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算法举例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1219587" name="Object 3">
            <a:extLst>
              <a:ext uri="{FF2B5EF4-FFF2-40B4-BE49-F238E27FC236}">
                <a16:creationId xmlns:a16="http://schemas.microsoft.com/office/drawing/2014/main" id="{593A9392-CB4F-494C-A78C-A0CB7EDA6C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7459020"/>
              </p:ext>
            </p:extLst>
          </p:nvPr>
        </p:nvGraphicFramePr>
        <p:xfrm>
          <a:off x="1082675" y="1574800"/>
          <a:ext cx="2255838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2286000" imgH="2006600" progId="Word.Document.8">
                  <p:embed/>
                </p:oleObj>
              </mc:Choice>
              <mc:Fallback>
                <p:oleObj name="文档" r:id="rId2" imgW="2286000" imgH="2006600" progId="Word.Document.8">
                  <p:embed/>
                  <p:pic>
                    <p:nvPicPr>
                      <p:cNvPr id="1219587" name="Object 3">
                        <a:extLst>
                          <a:ext uri="{FF2B5EF4-FFF2-40B4-BE49-F238E27FC236}">
                            <a16:creationId xmlns:a16="http://schemas.microsoft.com/office/drawing/2014/main" id="{593A9392-CB4F-494C-A78C-A0CB7EDA6C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2675" y="1574800"/>
                        <a:ext cx="2255838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9588" name="Object 4">
            <a:extLst>
              <a:ext uri="{FF2B5EF4-FFF2-40B4-BE49-F238E27FC236}">
                <a16:creationId xmlns:a16="http://schemas.microsoft.com/office/drawing/2014/main" id="{74E17AF7-AAC3-4E23-B562-F28C947403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3896028"/>
              </p:ext>
            </p:extLst>
          </p:nvPr>
        </p:nvGraphicFramePr>
        <p:xfrm>
          <a:off x="5508625" y="1289050"/>
          <a:ext cx="3286125" cy="201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4" imgW="3327400" imgH="2044700" progId="Word.Document.8">
                  <p:embed/>
                </p:oleObj>
              </mc:Choice>
              <mc:Fallback>
                <p:oleObj name="文档" r:id="rId4" imgW="3327400" imgH="2044700" progId="Word.Document.8">
                  <p:embed/>
                  <p:pic>
                    <p:nvPicPr>
                      <p:cNvPr id="1219588" name="Object 4">
                        <a:extLst>
                          <a:ext uri="{FF2B5EF4-FFF2-40B4-BE49-F238E27FC236}">
                            <a16:creationId xmlns:a16="http://schemas.microsoft.com/office/drawing/2014/main" id="{74E17AF7-AAC3-4E23-B562-F28C947403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1289050"/>
                        <a:ext cx="3286125" cy="201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9589" name="Object 5">
            <a:extLst>
              <a:ext uri="{FF2B5EF4-FFF2-40B4-BE49-F238E27FC236}">
                <a16:creationId xmlns:a16="http://schemas.microsoft.com/office/drawing/2014/main" id="{2E8178CD-E848-4E5E-B957-963BE579BD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2000554"/>
              </p:ext>
            </p:extLst>
          </p:nvPr>
        </p:nvGraphicFramePr>
        <p:xfrm>
          <a:off x="7805652" y="3064446"/>
          <a:ext cx="4192587" cy="155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3124313" imgH="1163562" progId="Word.Document.8">
                  <p:embed/>
                </p:oleObj>
              </mc:Choice>
              <mc:Fallback>
                <p:oleObj name="Document" r:id="rId6" imgW="3124313" imgH="1163562" progId="Word.Document.8">
                  <p:embed/>
                  <p:pic>
                    <p:nvPicPr>
                      <p:cNvPr id="1219589" name="Object 5">
                        <a:extLst>
                          <a:ext uri="{FF2B5EF4-FFF2-40B4-BE49-F238E27FC236}">
                            <a16:creationId xmlns:a16="http://schemas.microsoft.com/office/drawing/2014/main" id="{2E8178CD-E848-4E5E-B957-963BE579BD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5652" y="3064446"/>
                        <a:ext cx="4192587" cy="155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9590" name="Text Box 6">
            <a:extLst>
              <a:ext uri="{FF2B5EF4-FFF2-40B4-BE49-F238E27FC236}">
                <a16:creationId xmlns:a16="http://schemas.microsoft.com/office/drawing/2014/main" id="{74F0E5B1-C0F6-4723-9D62-DFA571A962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1924" y="1108738"/>
            <a:ext cx="12447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1-itemsets</a:t>
            </a:r>
          </a:p>
        </p:txBody>
      </p:sp>
      <p:sp>
        <p:nvSpPr>
          <p:cNvPr id="1219591" name="Text Box 7">
            <a:extLst>
              <a:ext uri="{FF2B5EF4-FFF2-40B4-BE49-F238E27FC236}">
                <a16:creationId xmlns:a16="http://schemas.microsoft.com/office/drawing/2014/main" id="{6AD54598-3465-4374-81FA-0FA175AC08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7500" y="1060159"/>
            <a:ext cx="12447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2-itemsets</a:t>
            </a:r>
          </a:p>
        </p:txBody>
      </p:sp>
      <p:sp>
        <p:nvSpPr>
          <p:cNvPr id="1219593" name="Line 9">
            <a:extLst>
              <a:ext uri="{FF2B5EF4-FFF2-40B4-BE49-F238E27FC236}">
                <a16:creationId xmlns:a16="http://schemas.microsoft.com/office/drawing/2014/main" id="{81BB404E-021B-4D63-A211-13B39651597E}"/>
              </a:ext>
            </a:extLst>
          </p:cNvPr>
          <p:cNvSpPr>
            <a:spLocks noChangeShapeType="1"/>
          </p:cNvSpPr>
          <p:nvPr/>
        </p:nvSpPr>
        <p:spPr bwMode="auto">
          <a:xfrm>
            <a:off x="9520067" y="2718786"/>
            <a:ext cx="4487" cy="373378"/>
          </a:xfrm>
          <a:prstGeom prst="line">
            <a:avLst/>
          </a:prstGeom>
          <a:noFill/>
          <a:ln w="73025" cmpd="tri">
            <a:solidFill>
              <a:srgbClr val="CC0000"/>
            </a:solidFill>
            <a:round/>
            <a:headEnd/>
            <a:tailEnd type="arrow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9594" name="Line 10">
            <a:extLst>
              <a:ext uri="{FF2B5EF4-FFF2-40B4-BE49-F238E27FC236}">
                <a16:creationId xmlns:a16="http://schemas.microsoft.com/office/drawing/2014/main" id="{4FF9702B-E77C-41DF-9FAC-131E4296FC7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10376" y="1844679"/>
            <a:ext cx="291548" cy="0"/>
          </a:xfrm>
          <a:prstGeom prst="line">
            <a:avLst/>
          </a:prstGeom>
          <a:noFill/>
          <a:ln w="73025" cmpd="tri">
            <a:solidFill>
              <a:srgbClr val="CC0000"/>
            </a:solidFill>
            <a:round/>
            <a:headEnd/>
            <a:tailEnd type="arrow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9596" name="Text Box 12">
            <a:extLst>
              <a:ext uri="{FF2B5EF4-FFF2-40B4-BE49-F238E27FC236}">
                <a16:creationId xmlns:a16="http://schemas.microsoft.com/office/drawing/2014/main" id="{BAF8CA2F-2CFB-4868-B90B-D92ED53AF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0379" y="528144"/>
            <a:ext cx="5192578" cy="400110"/>
          </a:xfrm>
          <a:prstGeom prst="rect">
            <a:avLst/>
          </a:prstGeom>
          <a:solidFill>
            <a:srgbClr val="00B05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en-US" altLang="zh-CN" sz="2000" dirty="0" err="1">
                <a:latin typeface="Tahoma" panose="020B0604030504040204" pitchFamily="34" charset="0"/>
                <a:ea typeface="宋体" panose="02010600030101010101" pitchFamily="2" charset="-122"/>
              </a:rPr>
              <a:t>MinSup</a:t>
            </a:r>
            <a:r>
              <a:rPr lang="en-US" altLang="zh-CN" sz="2000" dirty="0">
                <a:latin typeface="Tahoma" panose="020B0604030504040204" pitchFamily="34" charset="0"/>
                <a:ea typeface="宋体" panose="02010600030101010101" pitchFamily="2" charset="-122"/>
              </a:rPr>
              <a:t> = 0.6</a:t>
            </a:r>
            <a:r>
              <a:rPr lang="zh-CN" altLang="en-US" sz="2000" dirty="0">
                <a:latin typeface="Tahoma" panose="020B0604030504040204" pitchFamily="34" charset="0"/>
                <a:ea typeface="宋体" panose="02010600030101010101" pitchFamily="2" charset="-122"/>
              </a:rPr>
              <a:t>，即最少</a:t>
            </a:r>
            <a:r>
              <a:rPr lang="en-US" altLang="zh-CN" sz="2000" dirty="0"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  <a:r>
              <a:rPr lang="zh-CN" altLang="en-US" sz="2000" dirty="0">
                <a:latin typeface="Tahoma" panose="020B0604030504040204" pitchFamily="34" charset="0"/>
                <a:ea typeface="宋体" panose="02010600030101010101" pitchFamily="2" charset="-122"/>
              </a:rPr>
              <a:t>次（总记录为</a:t>
            </a:r>
            <a:r>
              <a:rPr lang="en-US" altLang="zh-CN" sz="2000" dirty="0"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  <a:r>
              <a:rPr lang="zh-CN" altLang="en-US" sz="2000" dirty="0">
                <a:latin typeface="Tahoma" panose="020B0604030504040204" pitchFamily="34" charset="0"/>
                <a:ea typeface="宋体" panose="02010600030101010101" pitchFamily="2" charset="-122"/>
              </a:rPr>
              <a:t>）</a:t>
            </a:r>
            <a:endParaRPr lang="en-US" altLang="zh-CN" sz="20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9597" name="Text Box 13">
                <a:extLst>
                  <a:ext uri="{FF2B5EF4-FFF2-40B4-BE49-F238E27FC236}">
                    <a16:creationId xmlns:a16="http://schemas.microsoft.com/office/drawing/2014/main" id="{128F556A-1652-40FB-A9EC-5480CF0FF4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679" y="3335385"/>
                <a:ext cx="3881768" cy="1648978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zh-CN" altLang="en-US" sz="2000" dirty="0">
                    <a:latin typeface="Tahoma" panose="020B0604030504040204" pitchFamily="34" charset="0"/>
                    <a:ea typeface="宋体" panose="02010600030101010101" pitchFamily="2" charset="-122"/>
                  </a:rPr>
                  <a:t>产生候选项集的总数对比：</a:t>
                </a:r>
                <a:endParaRPr lang="en-US" altLang="zh-CN" sz="2000" dirty="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  <a:p>
                <a:r>
                  <a:rPr lang="zh-CN" altLang="en-US" sz="2000" dirty="0">
                    <a:latin typeface="Tahoma" panose="020B0604030504040204" pitchFamily="34" charset="0"/>
                    <a:ea typeface="宋体" panose="02010600030101010101" pitchFamily="2" charset="-122"/>
                  </a:rPr>
                  <a:t>如果考虑所有组合：</a:t>
                </a:r>
                <a:r>
                  <a:rPr lang="en-US" altLang="zh-CN" sz="2000" dirty="0">
                    <a:latin typeface="Tahoma" panose="020B0604030504040204" pitchFamily="34" charset="0"/>
                    <a:ea typeface="宋体" panose="02010600030101010101" pitchFamily="2" charset="-122"/>
                  </a:rPr>
                  <a:t> 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6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CN" sz="2000" dirty="0">
                    <a:latin typeface="Tahoma" panose="020B0604030504040204" pitchFamily="34" charset="0"/>
                    <a:ea typeface="宋体" panose="02010600030101010101" pitchFamily="2" charset="-122"/>
                  </a:rPr>
                  <a:t> +</a:t>
                </a:r>
                <a:r>
                  <a:rPr lang="en-US" altLang="zh-CN" sz="2000" dirty="0"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6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2000" dirty="0">
                    <a:latin typeface="Tahoma" panose="020B0604030504040204" pitchFamily="34" charset="0"/>
                    <a:ea typeface="宋体" panose="02010600030101010101" pitchFamily="2" charset="-122"/>
                  </a:rPr>
                  <a:t>+</a:t>
                </a:r>
                <a:r>
                  <a:rPr lang="en-US" altLang="zh-CN" sz="2000" dirty="0"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6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en-US" altLang="zh-CN" sz="2000" dirty="0">
                    <a:latin typeface="Tahoma" panose="020B0604030504040204" pitchFamily="34" charset="0"/>
                    <a:ea typeface="宋体" panose="02010600030101010101" pitchFamily="2" charset="-122"/>
                  </a:rPr>
                  <a:t> +</a:t>
                </a:r>
                <a:r>
                  <a:rPr lang="en-US" altLang="zh-CN" sz="2000" dirty="0"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6</m:t>
                        </m:r>
                      </m:sub>
                      <m:sup>
                        <m:r>
                          <a:rPr lang="en-US" altLang="zh-CN" sz="20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4</m:t>
                        </m:r>
                      </m:sup>
                    </m:sSubSup>
                    <m:r>
                      <a:rPr lang="en-US" altLang="zh-CN" sz="200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</m:t>
                    </m:r>
                  </m:oMath>
                </a14:m>
                <a:r>
                  <a:rPr lang="en-US" altLang="zh-CN" sz="2000" dirty="0"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6</m:t>
                        </m:r>
                      </m:sub>
                      <m:sup>
                        <m:r>
                          <a:rPr lang="en-US" altLang="zh-CN" sz="20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5</m:t>
                        </m:r>
                      </m:sup>
                    </m:sSubSup>
                  </m:oMath>
                </a14:m>
                <a:r>
                  <a:rPr lang="en-US" altLang="zh-CN" sz="2000" dirty="0">
                    <a:latin typeface="Tahoma" panose="020B0604030504040204" pitchFamily="34" charset="0"/>
                    <a:ea typeface="宋体" panose="02010600030101010101" pitchFamily="2" charset="-122"/>
                  </a:rPr>
                  <a:t>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6</m:t>
                        </m:r>
                      </m:sub>
                      <m:sup>
                        <m:r>
                          <a:rPr lang="en-US" altLang="zh-CN" sz="20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6</m:t>
                        </m:r>
                      </m:sup>
                    </m:sSubSup>
                  </m:oMath>
                </a14:m>
                <a:r>
                  <a:rPr lang="en-US" altLang="zh-CN" sz="2000" dirty="0">
                    <a:latin typeface="Tahoma" panose="020B0604030504040204" pitchFamily="34" charset="0"/>
                    <a:ea typeface="宋体" panose="02010600030101010101" pitchFamily="2" charset="-122"/>
                  </a:rPr>
                  <a:t>= 63</a:t>
                </a:r>
              </a:p>
              <a:p>
                <a:r>
                  <a:rPr lang="zh-CN" altLang="en-US" sz="2000" dirty="0">
                    <a:latin typeface="Tahoma" panose="020B0604030504040204" pitchFamily="34" charset="0"/>
                    <a:ea typeface="宋体" panose="02010600030101010101" pitchFamily="2" charset="-122"/>
                  </a:rPr>
                  <a:t>基于</a:t>
                </a:r>
                <a:r>
                  <a:rPr lang="en-US" altLang="zh-CN" sz="2000" dirty="0" err="1">
                    <a:latin typeface="Tahoma" panose="020B0604030504040204" pitchFamily="34" charset="0"/>
                    <a:ea typeface="宋体" panose="02010600030101010101" pitchFamily="2" charset="-122"/>
                  </a:rPr>
                  <a:t>Apriori</a:t>
                </a:r>
                <a:r>
                  <a:rPr lang="zh-CN" altLang="en-US" sz="2000" dirty="0">
                    <a:latin typeface="Tahoma" panose="020B0604030504040204" pitchFamily="34" charset="0"/>
                    <a:ea typeface="宋体" panose="02010600030101010101" pitchFamily="2" charset="-122"/>
                  </a:rPr>
                  <a:t>方法：</a:t>
                </a:r>
                <a:endParaRPr lang="en-US" altLang="zh-CN" sz="2000" dirty="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6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CN" sz="2000" dirty="0">
                    <a:latin typeface="Tahoma" panose="020B0604030504040204" pitchFamily="34" charset="0"/>
                    <a:ea typeface="宋体" panose="02010600030101010101" pitchFamily="2" charset="-122"/>
                  </a:rPr>
                  <a:t> +</a:t>
                </a:r>
                <a:r>
                  <a:rPr lang="en-US" altLang="zh-CN" sz="2000" dirty="0"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4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2000" dirty="0">
                    <a:latin typeface="Tahoma" panose="020B0604030504040204" pitchFamily="34" charset="0"/>
                    <a:ea typeface="宋体" panose="02010600030101010101" pitchFamily="2" charset="-122"/>
                  </a:rPr>
                  <a:t>+</a:t>
                </a:r>
                <a:r>
                  <a:rPr lang="en-US" altLang="zh-CN" sz="2000" dirty="0"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</m:t>
                    </m:r>
                  </m:oMath>
                </a14:m>
                <a:r>
                  <a:rPr lang="en-US" altLang="zh-CN" sz="2000" dirty="0">
                    <a:latin typeface="Tahoma" panose="020B0604030504040204" pitchFamily="34" charset="0"/>
                    <a:ea typeface="宋体" panose="02010600030101010101" pitchFamily="2" charset="-122"/>
                  </a:rPr>
                  <a:t> = 13</a:t>
                </a:r>
              </a:p>
            </p:txBody>
          </p:sp>
        </mc:Choice>
        <mc:Fallback xmlns="">
          <p:sp>
            <p:nvSpPr>
              <p:cNvPr id="1219597" name="Text Box 13">
                <a:extLst>
                  <a:ext uri="{FF2B5EF4-FFF2-40B4-BE49-F238E27FC236}">
                    <a16:creationId xmlns:a16="http://schemas.microsoft.com/office/drawing/2014/main" id="{128F556A-1652-40FB-A9EC-5480CF0FF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3679" y="3335385"/>
                <a:ext cx="3881768" cy="1648978"/>
              </a:xfrm>
              <a:prstGeom prst="rect">
                <a:avLst/>
              </a:prstGeom>
              <a:blipFill>
                <a:blip r:embed="rId9"/>
                <a:stretch>
                  <a:fillRect l="-1408" t="-1465" r="-939" b="-476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Object 3">
            <a:extLst>
              <a:ext uri="{FF2B5EF4-FFF2-40B4-BE49-F238E27FC236}">
                <a16:creationId xmlns:a16="http://schemas.microsoft.com/office/drawing/2014/main" id="{84895850-2674-4BEA-B59F-9B778FF289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1624136"/>
              </p:ext>
            </p:extLst>
          </p:nvPr>
        </p:nvGraphicFramePr>
        <p:xfrm>
          <a:off x="3593693" y="1630440"/>
          <a:ext cx="2311400" cy="155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10" imgW="2286000" imgH="1536700" progId="Word.Document.8">
                  <p:embed/>
                </p:oleObj>
              </mc:Choice>
              <mc:Fallback>
                <p:oleObj name="文档" r:id="rId10" imgW="2286000" imgH="1536700" progId="Word.Document.8">
                  <p:embed/>
                  <p:pic>
                    <p:nvPicPr>
                      <p:cNvPr id="1219587" name="Object 3">
                        <a:extLst>
                          <a:ext uri="{FF2B5EF4-FFF2-40B4-BE49-F238E27FC236}">
                            <a16:creationId xmlns:a16="http://schemas.microsoft.com/office/drawing/2014/main" id="{593A9392-CB4F-494C-A78C-A0CB7EDA6C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3693" y="1630440"/>
                        <a:ext cx="2311400" cy="155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Line 10">
            <a:extLst>
              <a:ext uri="{FF2B5EF4-FFF2-40B4-BE49-F238E27FC236}">
                <a16:creationId xmlns:a16="http://schemas.microsoft.com/office/drawing/2014/main" id="{C6A0EEEA-83C2-48F5-97EE-71693C2070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50388" y="1844679"/>
            <a:ext cx="312739" cy="0"/>
          </a:xfrm>
          <a:prstGeom prst="line">
            <a:avLst/>
          </a:prstGeom>
          <a:noFill/>
          <a:ln w="73025" cmpd="tri">
            <a:solidFill>
              <a:srgbClr val="CC0000"/>
            </a:solidFill>
            <a:round/>
            <a:headEnd/>
            <a:tailEnd type="arrow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" name="Object 4">
            <a:extLst>
              <a:ext uri="{FF2B5EF4-FFF2-40B4-BE49-F238E27FC236}">
                <a16:creationId xmlns:a16="http://schemas.microsoft.com/office/drawing/2014/main" id="{74EC0CA8-E82A-4724-A1EE-8DFF391092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8231916"/>
              </p:ext>
            </p:extLst>
          </p:nvPr>
        </p:nvGraphicFramePr>
        <p:xfrm>
          <a:off x="8696325" y="1470025"/>
          <a:ext cx="3186113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12" imgW="3327400" imgH="1587500" progId="Word.Document.8">
                  <p:embed/>
                </p:oleObj>
              </mc:Choice>
              <mc:Fallback>
                <p:oleObj name="文档" r:id="rId12" imgW="3327400" imgH="1587500" progId="Word.Document.8">
                  <p:embed/>
                  <p:pic>
                    <p:nvPicPr>
                      <p:cNvPr id="1219588" name="Object 4">
                        <a:extLst>
                          <a:ext uri="{FF2B5EF4-FFF2-40B4-BE49-F238E27FC236}">
                            <a16:creationId xmlns:a16="http://schemas.microsoft.com/office/drawing/2014/main" id="{74E17AF7-AAC3-4E23-B562-F28C947403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6325" y="1470025"/>
                        <a:ext cx="3186113" cy="151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Line 10">
            <a:extLst>
              <a:ext uri="{FF2B5EF4-FFF2-40B4-BE49-F238E27FC236}">
                <a16:creationId xmlns:a16="http://schemas.microsoft.com/office/drawing/2014/main" id="{D6B88036-9AF7-4C31-ACAA-9749C51926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41145" y="1854207"/>
            <a:ext cx="312739" cy="0"/>
          </a:xfrm>
          <a:prstGeom prst="line">
            <a:avLst/>
          </a:prstGeom>
          <a:noFill/>
          <a:ln w="73025" cmpd="tri">
            <a:solidFill>
              <a:srgbClr val="CC0000"/>
            </a:solidFill>
            <a:round/>
            <a:headEnd/>
            <a:tailEnd type="arrow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" name="Object 5">
            <a:extLst>
              <a:ext uri="{FF2B5EF4-FFF2-40B4-BE49-F238E27FC236}">
                <a16:creationId xmlns:a16="http://schemas.microsoft.com/office/drawing/2014/main" id="{B0BF18E6-B512-4E15-8F71-52B2731DEA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4609590"/>
              </p:ext>
            </p:extLst>
          </p:nvPr>
        </p:nvGraphicFramePr>
        <p:xfrm>
          <a:off x="4538932" y="4666787"/>
          <a:ext cx="4064000" cy="1408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4" imgW="3124313" imgH="1087599" progId="Word.Document.8">
                  <p:embed/>
                </p:oleObj>
              </mc:Choice>
              <mc:Fallback>
                <p:oleObj name="Document" r:id="rId14" imgW="3124313" imgH="1087599" progId="Word.Document.8">
                  <p:embed/>
                  <p:pic>
                    <p:nvPicPr>
                      <p:cNvPr id="1219589" name="Object 5">
                        <a:extLst>
                          <a:ext uri="{FF2B5EF4-FFF2-40B4-BE49-F238E27FC236}">
                            <a16:creationId xmlns:a16="http://schemas.microsoft.com/office/drawing/2014/main" id="{2E8178CD-E848-4E5E-B957-963BE579BD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8932" y="4666787"/>
                        <a:ext cx="4064000" cy="1408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Line 10">
            <a:extLst>
              <a:ext uri="{FF2B5EF4-FFF2-40B4-BE49-F238E27FC236}">
                <a16:creationId xmlns:a16="http://schemas.microsoft.com/office/drawing/2014/main" id="{E5C129FE-217E-4251-8DCB-431C23038C09}"/>
              </a:ext>
            </a:extLst>
          </p:cNvPr>
          <p:cNvSpPr>
            <a:spLocks noChangeShapeType="1"/>
          </p:cNvSpPr>
          <p:nvPr/>
        </p:nvSpPr>
        <p:spPr bwMode="auto">
          <a:xfrm>
            <a:off x="7905717" y="4274486"/>
            <a:ext cx="4555" cy="400192"/>
          </a:xfrm>
          <a:prstGeom prst="line">
            <a:avLst/>
          </a:prstGeom>
          <a:noFill/>
          <a:ln w="73025" cmpd="tri">
            <a:solidFill>
              <a:srgbClr val="CC0000"/>
            </a:solidFill>
            <a:round/>
            <a:headEnd/>
            <a:tailEnd type="arrow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1264214D-8A59-42FE-94EE-98BA68DD0C40}"/>
              </a:ext>
            </a:extLst>
          </p:cNvPr>
          <p:cNvSpPr/>
          <p:nvPr/>
        </p:nvSpPr>
        <p:spPr>
          <a:xfrm>
            <a:off x="7905595" y="3562602"/>
            <a:ext cx="2180609" cy="633742"/>
          </a:xfrm>
          <a:custGeom>
            <a:avLst/>
            <a:gdLst>
              <a:gd name="connsiteX0" fmla="*/ 557217 w 1246331"/>
              <a:gd name="connsiteY0" fmla="*/ 390939 h 390939"/>
              <a:gd name="connsiteX1" fmla="*/ 199409 w 1246331"/>
              <a:gd name="connsiteY1" fmla="*/ 384313 h 390939"/>
              <a:gd name="connsiteX2" fmla="*/ 153026 w 1246331"/>
              <a:gd name="connsiteY2" fmla="*/ 364435 h 390939"/>
              <a:gd name="connsiteX3" fmla="*/ 119896 w 1246331"/>
              <a:gd name="connsiteY3" fmla="*/ 357809 h 390939"/>
              <a:gd name="connsiteX4" fmla="*/ 93391 w 1246331"/>
              <a:gd name="connsiteY4" fmla="*/ 351183 h 390939"/>
              <a:gd name="connsiteX5" fmla="*/ 73513 w 1246331"/>
              <a:gd name="connsiteY5" fmla="*/ 337931 h 390939"/>
              <a:gd name="connsiteX6" fmla="*/ 53635 w 1246331"/>
              <a:gd name="connsiteY6" fmla="*/ 331305 h 390939"/>
              <a:gd name="connsiteX7" fmla="*/ 20504 w 1246331"/>
              <a:gd name="connsiteY7" fmla="*/ 311426 h 390939"/>
              <a:gd name="connsiteX8" fmla="*/ 13878 w 1246331"/>
              <a:gd name="connsiteY8" fmla="*/ 291548 h 390939"/>
              <a:gd name="connsiteX9" fmla="*/ 626 w 1246331"/>
              <a:gd name="connsiteY9" fmla="*/ 271670 h 390939"/>
              <a:gd name="connsiteX10" fmla="*/ 7252 w 1246331"/>
              <a:gd name="connsiteY10" fmla="*/ 212035 h 390939"/>
              <a:gd name="connsiteX11" fmla="*/ 27131 w 1246331"/>
              <a:gd name="connsiteY11" fmla="*/ 198783 h 390939"/>
              <a:gd name="connsiteX12" fmla="*/ 86765 w 1246331"/>
              <a:gd name="connsiteY12" fmla="*/ 165652 h 390939"/>
              <a:gd name="connsiteX13" fmla="*/ 106644 w 1246331"/>
              <a:gd name="connsiteY13" fmla="*/ 159026 h 390939"/>
              <a:gd name="connsiteX14" fmla="*/ 146400 w 1246331"/>
              <a:gd name="connsiteY14" fmla="*/ 139148 h 390939"/>
              <a:gd name="connsiteX15" fmla="*/ 179531 w 1246331"/>
              <a:gd name="connsiteY15" fmla="*/ 112644 h 390939"/>
              <a:gd name="connsiteX16" fmla="*/ 219287 w 1246331"/>
              <a:gd name="connsiteY16" fmla="*/ 86139 h 390939"/>
              <a:gd name="connsiteX17" fmla="*/ 583722 w 1246331"/>
              <a:gd name="connsiteY17" fmla="*/ 79513 h 390939"/>
              <a:gd name="connsiteX18" fmla="*/ 623478 w 1246331"/>
              <a:gd name="connsiteY18" fmla="*/ 66261 h 390939"/>
              <a:gd name="connsiteX19" fmla="*/ 636731 w 1246331"/>
              <a:gd name="connsiteY19" fmla="*/ 53009 h 390939"/>
              <a:gd name="connsiteX20" fmla="*/ 702991 w 1246331"/>
              <a:gd name="connsiteY20" fmla="*/ 26505 h 390939"/>
              <a:gd name="connsiteX21" fmla="*/ 722870 w 1246331"/>
              <a:gd name="connsiteY21" fmla="*/ 13252 h 390939"/>
              <a:gd name="connsiteX22" fmla="*/ 782504 w 1246331"/>
              <a:gd name="connsiteY22" fmla="*/ 0 h 390939"/>
              <a:gd name="connsiteX23" fmla="*/ 895148 w 1246331"/>
              <a:gd name="connsiteY23" fmla="*/ 13252 h 390939"/>
              <a:gd name="connsiteX24" fmla="*/ 915026 w 1246331"/>
              <a:gd name="connsiteY24" fmla="*/ 33131 h 390939"/>
              <a:gd name="connsiteX25" fmla="*/ 934904 w 1246331"/>
              <a:gd name="connsiteY25" fmla="*/ 46383 h 390939"/>
              <a:gd name="connsiteX26" fmla="*/ 954783 w 1246331"/>
              <a:gd name="connsiteY26" fmla="*/ 66261 h 390939"/>
              <a:gd name="connsiteX27" fmla="*/ 981287 w 1246331"/>
              <a:gd name="connsiteY27" fmla="*/ 79513 h 390939"/>
              <a:gd name="connsiteX28" fmla="*/ 1040922 w 1246331"/>
              <a:gd name="connsiteY28" fmla="*/ 112644 h 390939"/>
              <a:gd name="connsiteX29" fmla="*/ 1060800 w 1246331"/>
              <a:gd name="connsiteY29" fmla="*/ 132522 h 390939"/>
              <a:gd name="connsiteX30" fmla="*/ 1140313 w 1246331"/>
              <a:gd name="connsiteY30" fmla="*/ 145774 h 390939"/>
              <a:gd name="connsiteX31" fmla="*/ 1160191 w 1246331"/>
              <a:gd name="connsiteY31" fmla="*/ 152400 h 390939"/>
              <a:gd name="connsiteX32" fmla="*/ 1186696 w 1246331"/>
              <a:gd name="connsiteY32" fmla="*/ 205409 h 390939"/>
              <a:gd name="connsiteX33" fmla="*/ 1213200 w 1246331"/>
              <a:gd name="connsiteY33" fmla="*/ 245165 h 390939"/>
              <a:gd name="connsiteX34" fmla="*/ 1219826 w 1246331"/>
              <a:gd name="connsiteY34" fmla="*/ 265044 h 390939"/>
              <a:gd name="connsiteX35" fmla="*/ 1246331 w 1246331"/>
              <a:gd name="connsiteY35" fmla="*/ 304800 h 390939"/>
              <a:gd name="connsiteX36" fmla="*/ 1239704 w 1246331"/>
              <a:gd name="connsiteY36" fmla="*/ 324679 h 390939"/>
              <a:gd name="connsiteX37" fmla="*/ 1219826 w 1246331"/>
              <a:gd name="connsiteY37" fmla="*/ 331305 h 390939"/>
              <a:gd name="connsiteX38" fmla="*/ 1180070 w 1246331"/>
              <a:gd name="connsiteY38" fmla="*/ 337931 h 390939"/>
              <a:gd name="connsiteX39" fmla="*/ 974661 w 1246331"/>
              <a:gd name="connsiteY39" fmla="*/ 344557 h 390939"/>
              <a:gd name="connsiteX40" fmla="*/ 934904 w 1246331"/>
              <a:gd name="connsiteY40" fmla="*/ 357809 h 390939"/>
              <a:gd name="connsiteX41" fmla="*/ 915026 w 1246331"/>
              <a:gd name="connsiteY41" fmla="*/ 364435 h 390939"/>
              <a:gd name="connsiteX42" fmla="*/ 888522 w 1246331"/>
              <a:gd name="connsiteY42" fmla="*/ 371061 h 390939"/>
              <a:gd name="connsiteX43" fmla="*/ 524087 w 1246331"/>
              <a:gd name="connsiteY43" fmla="*/ 377687 h 390939"/>
              <a:gd name="connsiteX44" fmla="*/ 490957 w 1246331"/>
              <a:gd name="connsiteY44" fmla="*/ 384313 h 390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246331" h="390939">
                <a:moveTo>
                  <a:pt x="557217" y="390939"/>
                </a:moveTo>
                <a:lnTo>
                  <a:pt x="199409" y="384313"/>
                </a:lnTo>
                <a:cubicBezTo>
                  <a:pt x="186469" y="383859"/>
                  <a:pt x="162713" y="367664"/>
                  <a:pt x="153026" y="364435"/>
                </a:cubicBezTo>
                <a:cubicBezTo>
                  <a:pt x="142342" y="360874"/>
                  <a:pt x="130890" y="360252"/>
                  <a:pt x="119896" y="357809"/>
                </a:cubicBezTo>
                <a:cubicBezTo>
                  <a:pt x="111006" y="355833"/>
                  <a:pt x="102226" y="353392"/>
                  <a:pt x="93391" y="351183"/>
                </a:cubicBezTo>
                <a:cubicBezTo>
                  <a:pt x="86765" y="346766"/>
                  <a:pt x="80636" y="341492"/>
                  <a:pt x="73513" y="337931"/>
                </a:cubicBezTo>
                <a:cubicBezTo>
                  <a:pt x="67266" y="334807"/>
                  <a:pt x="59624" y="334899"/>
                  <a:pt x="53635" y="331305"/>
                </a:cubicBezTo>
                <a:cubicBezTo>
                  <a:pt x="8160" y="304019"/>
                  <a:pt x="76815" y="330195"/>
                  <a:pt x="20504" y="311426"/>
                </a:cubicBezTo>
                <a:cubicBezTo>
                  <a:pt x="18295" y="304800"/>
                  <a:pt x="17002" y="297795"/>
                  <a:pt x="13878" y="291548"/>
                </a:cubicBezTo>
                <a:cubicBezTo>
                  <a:pt x="10317" y="284425"/>
                  <a:pt x="1287" y="279606"/>
                  <a:pt x="626" y="271670"/>
                </a:cubicBezTo>
                <a:cubicBezTo>
                  <a:pt x="-1035" y="251738"/>
                  <a:pt x="417" y="230831"/>
                  <a:pt x="7252" y="212035"/>
                </a:cubicBezTo>
                <a:cubicBezTo>
                  <a:pt x="9974" y="204551"/>
                  <a:pt x="21013" y="203881"/>
                  <a:pt x="27131" y="198783"/>
                </a:cubicBezTo>
                <a:cubicBezTo>
                  <a:pt x="66806" y="165721"/>
                  <a:pt x="23332" y="186797"/>
                  <a:pt x="86765" y="165652"/>
                </a:cubicBezTo>
                <a:lnTo>
                  <a:pt x="106644" y="159026"/>
                </a:lnTo>
                <a:cubicBezTo>
                  <a:pt x="163612" y="121048"/>
                  <a:pt x="91534" y="166581"/>
                  <a:pt x="146400" y="139148"/>
                </a:cubicBezTo>
                <a:cubicBezTo>
                  <a:pt x="178823" y="122937"/>
                  <a:pt x="154883" y="131130"/>
                  <a:pt x="179531" y="112644"/>
                </a:cubicBezTo>
                <a:cubicBezTo>
                  <a:pt x="192273" y="103088"/>
                  <a:pt x="203363" y="86429"/>
                  <a:pt x="219287" y="86139"/>
                </a:cubicBezTo>
                <a:lnTo>
                  <a:pt x="583722" y="79513"/>
                </a:lnTo>
                <a:cubicBezTo>
                  <a:pt x="596974" y="75096"/>
                  <a:pt x="613600" y="76138"/>
                  <a:pt x="623478" y="66261"/>
                </a:cubicBezTo>
                <a:cubicBezTo>
                  <a:pt x="627896" y="61844"/>
                  <a:pt x="631143" y="55803"/>
                  <a:pt x="636731" y="53009"/>
                </a:cubicBezTo>
                <a:cubicBezTo>
                  <a:pt x="745305" y="-1277"/>
                  <a:pt x="621957" y="72811"/>
                  <a:pt x="702991" y="26505"/>
                </a:cubicBezTo>
                <a:cubicBezTo>
                  <a:pt x="709906" y="22554"/>
                  <a:pt x="715550" y="16389"/>
                  <a:pt x="722870" y="13252"/>
                </a:cubicBezTo>
                <a:cubicBezTo>
                  <a:pt x="731057" y="9743"/>
                  <a:pt x="776608" y="1179"/>
                  <a:pt x="782504" y="0"/>
                </a:cubicBezTo>
                <a:cubicBezTo>
                  <a:pt x="820052" y="4417"/>
                  <a:pt x="858470" y="4082"/>
                  <a:pt x="895148" y="13252"/>
                </a:cubicBezTo>
                <a:cubicBezTo>
                  <a:pt x="904239" y="15525"/>
                  <a:pt x="907827" y="27132"/>
                  <a:pt x="915026" y="33131"/>
                </a:cubicBezTo>
                <a:cubicBezTo>
                  <a:pt x="921144" y="38229"/>
                  <a:pt x="928786" y="41285"/>
                  <a:pt x="934904" y="46383"/>
                </a:cubicBezTo>
                <a:cubicBezTo>
                  <a:pt x="942103" y="52382"/>
                  <a:pt x="947158" y="60814"/>
                  <a:pt x="954783" y="66261"/>
                </a:cubicBezTo>
                <a:cubicBezTo>
                  <a:pt x="962821" y="72002"/>
                  <a:pt x="972817" y="74431"/>
                  <a:pt x="981287" y="79513"/>
                </a:cubicBezTo>
                <a:cubicBezTo>
                  <a:pt x="1038248" y="113690"/>
                  <a:pt x="1000938" y="99316"/>
                  <a:pt x="1040922" y="112644"/>
                </a:cubicBezTo>
                <a:cubicBezTo>
                  <a:pt x="1047548" y="119270"/>
                  <a:pt x="1052419" y="128331"/>
                  <a:pt x="1060800" y="132522"/>
                </a:cubicBezTo>
                <a:cubicBezTo>
                  <a:pt x="1068551" y="136397"/>
                  <a:pt x="1139214" y="145617"/>
                  <a:pt x="1140313" y="145774"/>
                </a:cubicBezTo>
                <a:cubicBezTo>
                  <a:pt x="1146939" y="147983"/>
                  <a:pt x="1154202" y="148807"/>
                  <a:pt x="1160191" y="152400"/>
                </a:cubicBezTo>
                <a:cubicBezTo>
                  <a:pt x="1184394" y="166921"/>
                  <a:pt x="1169072" y="178973"/>
                  <a:pt x="1186696" y="205409"/>
                </a:cubicBezTo>
                <a:lnTo>
                  <a:pt x="1213200" y="245165"/>
                </a:lnTo>
                <a:cubicBezTo>
                  <a:pt x="1215409" y="251791"/>
                  <a:pt x="1216434" y="258938"/>
                  <a:pt x="1219826" y="265044"/>
                </a:cubicBezTo>
                <a:cubicBezTo>
                  <a:pt x="1227561" y="278967"/>
                  <a:pt x="1246331" y="304800"/>
                  <a:pt x="1246331" y="304800"/>
                </a:cubicBezTo>
                <a:cubicBezTo>
                  <a:pt x="1244122" y="311426"/>
                  <a:pt x="1244643" y="319740"/>
                  <a:pt x="1239704" y="324679"/>
                </a:cubicBezTo>
                <a:cubicBezTo>
                  <a:pt x="1234765" y="329618"/>
                  <a:pt x="1226644" y="329790"/>
                  <a:pt x="1219826" y="331305"/>
                </a:cubicBezTo>
                <a:cubicBezTo>
                  <a:pt x="1206711" y="334219"/>
                  <a:pt x="1193485" y="337206"/>
                  <a:pt x="1180070" y="337931"/>
                </a:cubicBezTo>
                <a:cubicBezTo>
                  <a:pt x="1111665" y="341629"/>
                  <a:pt x="1043131" y="342348"/>
                  <a:pt x="974661" y="344557"/>
                </a:cubicBezTo>
                <a:lnTo>
                  <a:pt x="934904" y="357809"/>
                </a:lnTo>
                <a:cubicBezTo>
                  <a:pt x="928278" y="360018"/>
                  <a:pt x="921802" y="362741"/>
                  <a:pt x="915026" y="364435"/>
                </a:cubicBezTo>
                <a:cubicBezTo>
                  <a:pt x="906191" y="366644"/>
                  <a:pt x="897623" y="370752"/>
                  <a:pt x="888522" y="371061"/>
                </a:cubicBezTo>
                <a:cubicBezTo>
                  <a:pt x="767093" y="375177"/>
                  <a:pt x="645565" y="375478"/>
                  <a:pt x="524087" y="377687"/>
                </a:cubicBezTo>
                <a:cubicBezTo>
                  <a:pt x="500018" y="385710"/>
                  <a:pt x="511193" y="384313"/>
                  <a:pt x="490957" y="384313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7A30831-A2B4-44BC-8D67-19231599C318}"/>
              </a:ext>
            </a:extLst>
          </p:cNvPr>
          <p:cNvSpPr txBox="1"/>
          <p:nvPr/>
        </p:nvSpPr>
        <p:spPr>
          <a:xfrm>
            <a:off x="8956773" y="4623287"/>
            <a:ext cx="3144477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剔除包含非频繁</a:t>
            </a:r>
            <a:r>
              <a:rPr lang="en-US" altLang="zh-CN" dirty="0"/>
              <a:t>k-</a:t>
            </a:r>
            <a:r>
              <a:rPr lang="en-US" altLang="zh-CN" dirty="0" err="1"/>
              <a:t>itemsets</a:t>
            </a:r>
            <a:r>
              <a:rPr lang="zh-CN" altLang="en-US" dirty="0"/>
              <a:t>的</a:t>
            </a:r>
            <a:r>
              <a:rPr lang="en-US" altLang="zh-CN" dirty="0"/>
              <a:t>(k+1)-itemset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65C8E46-B423-4365-8A78-1DA2FF54239B}"/>
              </a:ext>
            </a:extLst>
          </p:cNvPr>
          <p:cNvCxnSpPr/>
          <p:nvPr/>
        </p:nvCxnSpPr>
        <p:spPr>
          <a:xfrm>
            <a:off x="10165796" y="4413506"/>
            <a:ext cx="368629" cy="209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D6C9E5C8-636F-4539-825D-F6EC46D66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浙江工业大学</a:t>
            </a:r>
            <a:r>
              <a:rPr lang="en-US" altLang="zh-CN"/>
              <a:t>-</a:t>
            </a:r>
            <a:r>
              <a:rPr lang="zh-CN" altLang="en-US"/>
              <a:t>计算机科学与技术学院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EA4F6C1-D975-4E78-A225-5222A5746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AA229-1E30-467F-8316-9E77F76846C8}" type="slidenum">
              <a:rPr lang="zh-CN" altLang="en-US" smtClean="0"/>
              <a:t>14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3079A4A-9643-40E5-8EFE-AA112F45907B}"/>
              </a:ext>
            </a:extLst>
          </p:cNvPr>
          <p:cNvSpPr txBox="1"/>
          <p:nvPr/>
        </p:nvSpPr>
        <p:spPr>
          <a:xfrm>
            <a:off x="4746624" y="3391550"/>
            <a:ext cx="2661341" cy="92333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合并只有一个</a:t>
            </a:r>
            <a:r>
              <a:rPr lang="en-US" altLang="zh-CN" dirty="0"/>
              <a:t>item</a:t>
            </a:r>
            <a:r>
              <a:rPr lang="zh-CN" altLang="en-US" dirty="0"/>
              <a:t>不同的两个</a:t>
            </a:r>
            <a:r>
              <a:rPr lang="en-US" altLang="zh-CN" dirty="0"/>
              <a:t>k-itemset</a:t>
            </a:r>
            <a:r>
              <a:rPr lang="zh-CN" altLang="en-US" dirty="0"/>
              <a:t>得到</a:t>
            </a:r>
            <a:r>
              <a:rPr lang="en-US" altLang="zh-CN" dirty="0"/>
              <a:t>(k+1)-itemset</a:t>
            </a:r>
            <a:endParaRPr lang="zh-CN" altLang="en-US" dirty="0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480EDF2B-98A9-4489-B415-9AA903FAC676}"/>
              </a:ext>
            </a:extLst>
          </p:cNvPr>
          <p:cNvSpPr/>
          <p:nvPr/>
        </p:nvSpPr>
        <p:spPr>
          <a:xfrm>
            <a:off x="7109791" y="2816087"/>
            <a:ext cx="2126974" cy="914400"/>
          </a:xfrm>
          <a:custGeom>
            <a:avLst/>
            <a:gdLst>
              <a:gd name="connsiteX0" fmla="*/ 0 w 2126974"/>
              <a:gd name="connsiteY0" fmla="*/ 914400 h 914400"/>
              <a:gd name="connsiteX1" fmla="*/ 46383 w 2126974"/>
              <a:gd name="connsiteY1" fmla="*/ 854765 h 914400"/>
              <a:gd name="connsiteX2" fmla="*/ 72887 w 2126974"/>
              <a:gd name="connsiteY2" fmla="*/ 841513 h 914400"/>
              <a:gd name="connsiteX3" fmla="*/ 92766 w 2126974"/>
              <a:gd name="connsiteY3" fmla="*/ 815009 h 914400"/>
              <a:gd name="connsiteX4" fmla="*/ 106018 w 2126974"/>
              <a:gd name="connsiteY4" fmla="*/ 788504 h 914400"/>
              <a:gd name="connsiteX5" fmla="*/ 139148 w 2126974"/>
              <a:gd name="connsiteY5" fmla="*/ 742122 h 914400"/>
              <a:gd name="connsiteX6" fmla="*/ 145774 w 2126974"/>
              <a:gd name="connsiteY6" fmla="*/ 722243 h 914400"/>
              <a:gd name="connsiteX7" fmla="*/ 185531 w 2126974"/>
              <a:gd name="connsiteY7" fmla="*/ 655983 h 914400"/>
              <a:gd name="connsiteX8" fmla="*/ 198783 w 2126974"/>
              <a:gd name="connsiteY8" fmla="*/ 636104 h 914400"/>
              <a:gd name="connsiteX9" fmla="*/ 278296 w 2126974"/>
              <a:gd name="connsiteY9" fmla="*/ 583096 h 914400"/>
              <a:gd name="connsiteX10" fmla="*/ 311426 w 2126974"/>
              <a:gd name="connsiteY10" fmla="*/ 549965 h 914400"/>
              <a:gd name="connsiteX11" fmla="*/ 324679 w 2126974"/>
              <a:gd name="connsiteY11" fmla="*/ 536713 h 914400"/>
              <a:gd name="connsiteX12" fmla="*/ 364435 w 2126974"/>
              <a:gd name="connsiteY12" fmla="*/ 510209 h 914400"/>
              <a:gd name="connsiteX13" fmla="*/ 397566 w 2126974"/>
              <a:gd name="connsiteY13" fmla="*/ 470452 h 914400"/>
              <a:gd name="connsiteX14" fmla="*/ 437322 w 2126974"/>
              <a:gd name="connsiteY14" fmla="*/ 437322 h 914400"/>
              <a:gd name="connsiteX15" fmla="*/ 477079 w 2126974"/>
              <a:gd name="connsiteY15" fmla="*/ 397565 h 914400"/>
              <a:gd name="connsiteX16" fmla="*/ 496957 w 2126974"/>
              <a:gd name="connsiteY16" fmla="*/ 384313 h 914400"/>
              <a:gd name="connsiteX17" fmla="*/ 523461 w 2126974"/>
              <a:gd name="connsiteY17" fmla="*/ 357809 h 914400"/>
              <a:gd name="connsiteX18" fmla="*/ 556592 w 2126974"/>
              <a:gd name="connsiteY18" fmla="*/ 344556 h 914400"/>
              <a:gd name="connsiteX19" fmla="*/ 602974 w 2126974"/>
              <a:gd name="connsiteY19" fmla="*/ 304800 h 914400"/>
              <a:gd name="connsiteX20" fmla="*/ 622852 w 2126974"/>
              <a:gd name="connsiteY20" fmla="*/ 298174 h 914400"/>
              <a:gd name="connsiteX21" fmla="*/ 642731 w 2126974"/>
              <a:gd name="connsiteY21" fmla="*/ 284922 h 914400"/>
              <a:gd name="connsiteX22" fmla="*/ 689113 w 2126974"/>
              <a:gd name="connsiteY22" fmla="*/ 265043 h 914400"/>
              <a:gd name="connsiteX23" fmla="*/ 708992 w 2126974"/>
              <a:gd name="connsiteY23" fmla="*/ 251791 h 914400"/>
              <a:gd name="connsiteX24" fmla="*/ 728870 w 2126974"/>
              <a:gd name="connsiteY24" fmla="*/ 231913 h 914400"/>
              <a:gd name="connsiteX25" fmla="*/ 755374 w 2126974"/>
              <a:gd name="connsiteY25" fmla="*/ 225287 h 914400"/>
              <a:gd name="connsiteX26" fmla="*/ 808383 w 2126974"/>
              <a:gd name="connsiteY26" fmla="*/ 198783 h 914400"/>
              <a:gd name="connsiteX27" fmla="*/ 881270 w 2126974"/>
              <a:gd name="connsiteY27" fmla="*/ 185530 h 914400"/>
              <a:gd name="connsiteX28" fmla="*/ 921026 w 2126974"/>
              <a:gd name="connsiteY28" fmla="*/ 178904 h 914400"/>
              <a:gd name="connsiteX29" fmla="*/ 947531 w 2126974"/>
              <a:gd name="connsiteY29" fmla="*/ 172278 h 914400"/>
              <a:gd name="connsiteX30" fmla="*/ 1033670 w 2126974"/>
              <a:gd name="connsiteY30" fmla="*/ 165652 h 914400"/>
              <a:gd name="connsiteX31" fmla="*/ 1073426 w 2126974"/>
              <a:gd name="connsiteY31" fmla="*/ 139148 h 914400"/>
              <a:gd name="connsiteX32" fmla="*/ 1119809 w 2126974"/>
              <a:gd name="connsiteY32" fmla="*/ 125896 h 914400"/>
              <a:gd name="connsiteX33" fmla="*/ 1252331 w 2126974"/>
              <a:gd name="connsiteY33" fmla="*/ 119270 h 914400"/>
              <a:gd name="connsiteX34" fmla="*/ 1305339 w 2126974"/>
              <a:gd name="connsiteY34" fmla="*/ 106017 h 914400"/>
              <a:gd name="connsiteX35" fmla="*/ 1331844 w 2126974"/>
              <a:gd name="connsiteY35" fmla="*/ 99391 h 914400"/>
              <a:gd name="connsiteX36" fmla="*/ 1351722 w 2126974"/>
              <a:gd name="connsiteY36" fmla="*/ 86139 h 914400"/>
              <a:gd name="connsiteX37" fmla="*/ 1404731 w 2126974"/>
              <a:gd name="connsiteY37" fmla="*/ 72887 h 914400"/>
              <a:gd name="connsiteX38" fmla="*/ 1451113 w 2126974"/>
              <a:gd name="connsiteY38" fmla="*/ 59635 h 914400"/>
              <a:gd name="connsiteX39" fmla="*/ 1497496 w 2126974"/>
              <a:gd name="connsiteY39" fmla="*/ 46383 h 914400"/>
              <a:gd name="connsiteX40" fmla="*/ 1537252 w 2126974"/>
              <a:gd name="connsiteY40" fmla="*/ 39756 h 914400"/>
              <a:gd name="connsiteX41" fmla="*/ 1610139 w 2126974"/>
              <a:gd name="connsiteY41" fmla="*/ 19878 h 914400"/>
              <a:gd name="connsiteX42" fmla="*/ 1676400 w 2126974"/>
              <a:gd name="connsiteY42" fmla="*/ 13252 h 914400"/>
              <a:gd name="connsiteX43" fmla="*/ 1716157 w 2126974"/>
              <a:gd name="connsiteY43" fmla="*/ 6626 h 914400"/>
              <a:gd name="connsiteX44" fmla="*/ 1782418 w 2126974"/>
              <a:gd name="connsiteY44" fmla="*/ 0 h 914400"/>
              <a:gd name="connsiteX45" fmla="*/ 2007705 w 2126974"/>
              <a:gd name="connsiteY45" fmla="*/ 6626 h 914400"/>
              <a:gd name="connsiteX46" fmla="*/ 2080592 w 2126974"/>
              <a:gd name="connsiteY46" fmla="*/ 26504 h 914400"/>
              <a:gd name="connsiteX47" fmla="*/ 2126974 w 2126974"/>
              <a:gd name="connsiteY47" fmla="*/ 3313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126974" h="914400">
                <a:moveTo>
                  <a:pt x="0" y="914400"/>
                </a:moveTo>
                <a:cubicBezTo>
                  <a:pt x="12455" y="895717"/>
                  <a:pt x="26567" y="868920"/>
                  <a:pt x="46383" y="854765"/>
                </a:cubicBezTo>
                <a:cubicBezTo>
                  <a:pt x="54421" y="849024"/>
                  <a:pt x="64052" y="845930"/>
                  <a:pt x="72887" y="841513"/>
                </a:cubicBezTo>
                <a:cubicBezTo>
                  <a:pt x="79513" y="832678"/>
                  <a:pt x="86913" y="824374"/>
                  <a:pt x="92766" y="815009"/>
                </a:cubicBezTo>
                <a:cubicBezTo>
                  <a:pt x="98001" y="806633"/>
                  <a:pt x="100277" y="796542"/>
                  <a:pt x="106018" y="788504"/>
                </a:cubicBezTo>
                <a:cubicBezTo>
                  <a:pt x="138483" y="743052"/>
                  <a:pt x="115800" y="796602"/>
                  <a:pt x="139148" y="742122"/>
                </a:cubicBezTo>
                <a:cubicBezTo>
                  <a:pt x="141899" y="735702"/>
                  <a:pt x="143023" y="728663"/>
                  <a:pt x="145774" y="722243"/>
                </a:cubicBezTo>
                <a:cubicBezTo>
                  <a:pt x="157999" y="693717"/>
                  <a:pt x="166688" y="684248"/>
                  <a:pt x="185531" y="655983"/>
                </a:cubicBezTo>
                <a:cubicBezTo>
                  <a:pt x="189949" y="649357"/>
                  <a:pt x="192412" y="640882"/>
                  <a:pt x="198783" y="636104"/>
                </a:cubicBezTo>
                <a:cubicBezTo>
                  <a:pt x="259694" y="590422"/>
                  <a:pt x="232037" y="606226"/>
                  <a:pt x="278296" y="583096"/>
                </a:cubicBezTo>
                <a:cubicBezTo>
                  <a:pt x="301012" y="549020"/>
                  <a:pt x="279875" y="575205"/>
                  <a:pt x="311426" y="549965"/>
                </a:cubicBezTo>
                <a:cubicBezTo>
                  <a:pt x="316304" y="546062"/>
                  <a:pt x="319681" y="540461"/>
                  <a:pt x="324679" y="536713"/>
                </a:cubicBezTo>
                <a:cubicBezTo>
                  <a:pt x="337421" y="527157"/>
                  <a:pt x="364435" y="510209"/>
                  <a:pt x="364435" y="510209"/>
                </a:cubicBezTo>
                <a:cubicBezTo>
                  <a:pt x="393723" y="466275"/>
                  <a:pt x="359303" y="515091"/>
                  <a:pt x="397566" y="470452"/>
                </a:cubicBezTo>
                <a:cubicBezTo>
                  <a:pt x="426449" y="436756"/>
                  <a:pt x="403922" y="448455"/>
                  <a:pt x="437322" y="437322"/>
                </a:cubicBezTo>
                <a:cubicBezTo>
                  <a:pt x="450574" y="424070"/>
                  <a:pt x="461485" y="407961"/>
                  <a:pt x="477079" y="397565"/>
                </a:cubicBezTo>
                <a:cubicBezTo>
                  <a:pt x="483705" y="393148"/>
                  <a:pt x="490911" y="389496"/>
                  <a:pt x="496957" y="384313"/>
                </a:cubicBezTo>
                <a:cubicBezTo>
                  <a:pt x="506443" y="376182"/>
                  <a:pt x="513065" y="364740"/>
                  <a:pt x="523461" y="357809"/>
                </a:cubicBezTo>
                <a:cubicBezTo>
                  <a:pt x="533358" y="351211"/>
                  <a:pt x="546194" y="350333"/>
                  <a:pt x="556592" y="344556"/>
                </a:cubicBezTo>
                <a:cubicBezTo>
                  <a:pt x="628984" y="304338"/>
                  <a:pt x="542711" y="344976"/>
                  <a:pt x="602974" y="304800"/>
                </a:cubicBezTo>
                <a:cubicBezTo>
                  <a:pt x="608785" y="300926"/>
                  <a:pt x="616605" y="301297"/>
                  <a:pt x="622852" y="298174"/>
                </a:cubicBezTo>
                <a:cubicBezTo>
                  <a:pt x="629975" y="294613"/>
                  <a:pt x="635608" y="288483"/>
                  <a:pt x="642731" y="284922"/>
                </a:cubicBezTo>
                <a:cubicBezTo>
                  <a:pt x="717059" y="247759"/>
                  <a:pt x="592609" y="320189"/>
                  <a:pt x="689113" y="265043"/>
                </a:cubicBezTo>
                <a:cubicBezTo>
                  <a:pt x="696027" y="261092"/>
                  <a:pt x="702874" y="256889"/>
                  <a:pt x="708992" y="251791"/>
                </a:cubicBezTo>
                <a:cubicBezTo>
                  <a:pt x="716191" y="245792"/>
                  <a:pt x="720734" y="236562"/>
                  <a:pt x="728870" y="231913"/>
                </a:cubicBezTo>
                <a:cubicBezTo>
                  <a:pt x="736777" y="227395"/>
                  <a:pt x="746968" y="228789"/>
                  <a:pt x="755374" y="225287"/>
                </a:cubicBezTo>
                <a:cubicBezTo>
                  <a:pt x="773610" y="217689"/>
                  <a:pt x="788826" y="201577"/>
                  <a:pt x="808383" y="198783"/>
                </a:cubicBezTo>
                <a:cubicBezTo>
                  <a:pt x="926312" y="181934"/>
                  <a:pt x="803154" y="201153"/>
                  <a:pt x="881270" y="185530"/>
                </a:cubicBezTo>
                <a:cubicBezTo>
                  <a:pt x="894444" y="182895"/>
                  <a:pt x="907852" y="181539"/>
                  <a:pt x="921026" y="178904"/>
                </a:cubicBezTo>
                <a:cubicBezTo>
                  <a:pt x="929956" y="177118"/>
                  <a:pt x="938486" y="173342"/>
                  <a:pt x="947531" y="172278"/>
                </a:cubicBezTo>
                <a:cubicBezTo>
                  <a:pt x="976132" y="168913"/>
                  <a:pt x="1004957" y="167861"/>
                  <a:pt x="1033670" y="165652"/>
                </a:cubicBezTo>
                <a:cubicBezTo>
                  <a:pt x="1046922" y="156817"/>
                  <a:pt x="1058316" y="144184"/>
                  <a:pt x="1073426" y="139148"/>
                </a:cubicBezTo>
                <a:cubicBezTo>
                  <a:pt x="1084926" y="135315"/>
                  <a:pt x="1108717" y="126820"/>
                  <a:pt x="1119809" y="125896"/>
                </a:cubicBezTo>
                <a:cubicBezTo>
                  <a:pt x="1163885" y="122223"/>
                  <a:pt x="1208157" y="121479"/>
                  <a:pt x="1252331" y="119270"/>
                </a:cubicBezTo>
                <a:lnTo>
                  <a:pt x="1305339" y="106017"/>
                </a:lnTo>
                <a:lnTo>
                  <a:pt x="1331844" y="99391"/>
                </a:lnTo>
                <a:cubicBezTo>
                  <a:pt x="1338470" y="94974"/>
                  <a:pt x="1344238" y="88860"/>
                  <a:pt x="1351722" y="86139"/>
                </a:cubicBezTo>
                <a:cubicBezTo>
                  <a:pt x="1368839" y="79915"/>
                  <a:pt x="1387452" y="78647"/>
                  <a:pt x="1404731" y="72887"/>
                </a:cubicBezTo>
                <a:cubicBezTo>
                  <a:pt x="1452386" y="57002"/>
                  <a:pt x="1392881" y="76272"/>
                  <a:pt x="1451113" y="59635"/>
                </a:cubicBezTo>
                <a:cubicBezTo>
                  <a:pt x="1480586" y="51214"/>
                  <a:pt x="1462971" y="53288"/>
                  <a:pt x="1497496" y="46383"/>
                </a:cubicBezTo>
                <a:cubicBezTo>
                  <a:pt x="1510670" y="43748"/>
                  <a:pt x="1524137" y="42671"/>
                  <a:pt x="1537252" y="39756"/>
                </a:cubicBezTo>
                <a:cubicBezTo>
                  <a:pt x="1580041" y="30247"/>
                  <a:pt x="1535670" y="27325"/>
                  <a:pt x="1610139" y="19878"/>
                </a:cubicBezTo>
                <a:cubicBezTo>
                  <a:pt x="1632226" y="17669"/>
                  <a:pt x="1654374" y="16005"/>
                  <a:pt x="1676400" y="13252"/>
                </a:cubicBezTo>
                <a:cubicBezTo>
                  <a:pt x="1689731" y="11586"/>
                  <a:pt x="1702826" y="8292"/>
                  <a:pt x="1716157" y="6626"/>
                </a:cubicBezTo>
                <a:cubicBezTo>
                  <a:pt x="1738183" y="3873"/>
                  <a:pt x="1760331" y="2209"/>
                  <a:pt x="1782418" y="0"/>
                </a:cubicBezTo>
                <a:cubicBezTo>
                  <a:pt x="1857514" y="2209"/>
                  <a:pt x="1932768" y="1273"/>
                  <a:pt x="2007705" y="6626"/>
                </a:cubicBezTo>
                <a:cubicBezTo>
                  <a:pt x="2068077" y="10938"/>
                  <a:pt x="2043209" y="18197"/>
                  <a:pt x="2080592" y="26504"/>
                </a:cubicBezTo>
                <a:cubicBezTo>
                  <a:pt x="2112043" y="33493"/>
                  <a:pt x="2108637" y="33130"/>
                  <a:pt x="2126974" y="3313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496D0E22-5B04-4E64-8D6E-C45F0533E370}"/>
              </a:ext>
            </a:extLst>
          </p:cNvPr>
          <p:cNvSpPr/>
          <p:nvPr/>
        </p:nvSpPr>
        <p:spPr>
          <a:xfrm>
            <a:off x="9183757" y="2749826"/>
            <a:ext cx="99391" cy="218661"/>
          </a:xfrm>
          <a:custGeom>
            <a:avLst/>
            <a:gdLst>
              <a:gd name="connsiteX0" fmla="*/ 0 w 99391"/>
              <a:gd name="connsiteY0" fmla="*/ 0 h 218661"/>
              <a:gd name="connsiteX1" fmla="*/ 19878 w 99391"/>
              <a:gd name="connsiteY1" fmla="*/ 33131 h 218661"/>
              <a:gd name="connsiteX2" fmla="*/ 59634 w 99391"/>
              <a:gd name="connsiteY2" fmla="*/ 66261 h 218661"/>
              <a:gd name="connsiteX3" fmla="*/ 86139 w 99391"/>
              <a:gd name="connsiteY3" fmla="*/ 92765 h 218661"/>
              <a:gd name="connsiteX4" fmla="*/ 99391 w 99391"/>
              <a:gd name="connsiteY4" fmla="*/ 112644 h 218661"/>
              <a:gd name="connsiteX5" fmla="*/ 66260 w 99391"/>
              <a:gd name="connsiteY5" fmla="*/ 139148 h 218661"/>
              <a:gd name="connsiteX6" fmla="*/ 59634 w 99391"/>
              <a:gd name="connsiteY6" fmla="*/ 159026 h 218661"/>
              <a:gd name="connsiteX7" fmla="*/ 39756 w 99391"/>
              <a:gd name="connsiteY7" fmla="*/ 172278 h 218661"/>
              <a:gd name="connsiteX8" fmla="*/ 26504 w 99391"/>
              <a:gd name="connsiteY8" fmla="*/ 185531 h 218661"/>
              <a:gd name="connsiteX9" fmla="*/ 19878 w 99391"/>
              <a:gd name="connsiteY9" fmla="*/ 205409 h 218661"/>
              <a:gd name="connsiteX10" fmla="*/ 0 w 99391"/>
              <a:gd name="connsiteY10" fmla="*/ 218661 h 218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9391" h="218661">
                <a:moveTo>
                  <a:pt x="0" y="0"/>
                </a:moveTo>
                <a:cubicBezTo>
                  <a:pt x="6626" y="11044"/>
                  <a:pt x="12151" y="22828"/>
                  <a:pt x="19878" y="33131"/>
                </a:cubicBezTo>
                <a:cubicBezTo>
                  <a:pt x="32632" y="50137"/>
                  <a:pt x="42799" y="55038"/>
                  <a:pt x="59634" y="66261"/>
                </a:cubicBezTo>
                <a:cubicBezTo>
                  <a:pt x="74091" y="109632"/>
                  <a:pt x="54011" y="67063"/>
                  <a:pt x="86139" y="92765"/>
                </a:cubicBezTo>
                <a:cubicBezTo>
                  <a:pt x="92358" y="97740"/>
                  <a:pt x="94974" y="106018"/>
                  <a:pt x="99391" y="112644"/>
                </a:cubicBezTo>
                <a:cubicBezTo>
                  <a:pt x="90364" y="118662"/>
                  <a:pt x="72554" y="128659"/>
                  <a:pt x="66260" y="139148"/>
                </a:cubicBezTo>
                <a:cubicBezTo>
                  <a:pt x="62666" y="145137"/>
                  <a:pt x="63997" y="153572"/>
                  <a:pt x="59634" y="159026"/>
                </a:cubicBezTo>
                <a:cubicBezTo>
                  <a:pt x="54659" y="165244"/>
                  <a:pt x="45974" y="167303"/>
                  <a:pt x="39756" y="172278"/>
                </a:cubicBezTo>
                <a:cubicBezTo>
                  <a:pt x="34878" y="176181"/>
                  <a:pt x="30921" y="181113"/>
                  <a:pt x="26504" y="185531"/>
                </a:cubicBezTo>
                <a:cubicBezTo>
                  <a:pt x="24295" y="192157"/>
                  <a:pt x="24241" y="199955"/>
                  <a:pt x="19878" y="205409"/>
                </a:cubicBezTo>
                <a:cubicBezTo>
                  <a:pt x="14903" y="211627"/>
                  <a:pt x="0" y="218661"/>
                  <a:pt x="0" y="21866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 Box 7">
            <a:extLst>
              <a:ext uri="{FF2B5EF4-FFF2-40B4-BE49-F238E27FC236}">
                <a16:creationId xmlns:a16="http://schemas.microsoft.com/office/drawing/2014/main" id="{4864AF11-9A5E-4B89-B7D1-93FDA4E9B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7797" y="5501836"/>
            <a:ext cx="12447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3-itemsets</a:t>
            </a:r>
          </a:p>
        </p:txBody>
      </p:sp>
      <p:graphicFrame>
        <p:nvGraphicFramePr>
          <p:cNvPr id="27" name="Object 4">
            <a:extLst>
              <a:ext uri="{FF2B5EF4-FFF2-40B4-BE49-F238E27FC236}">
                <a16:creationId xmlns:a16="http://schemas.microsoft.com/office/drawing/2014/main" id="{FB7C5DB4-FF09-425F-B6A2-8D42BABE21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7427624"/>
              </p:ext>
            </p:extLst>
          </p:nvPr>
        </p:nvGraphicFramePr>
        <p:xfrm>
          <a:off x="7690885" y="5957517"/>
          <a:ext cx="31845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16" imgW="3327400" imgH="876300" progId="Word.Document.8">
                  <p:embed/>
                </p:oleObj>
              </mc:Choice>
              <mc:Fallback>
                <p:oleObj name="文档" r:id="rId16" imgW="3327400" imgH="876300" progId="Word.Document.8">
                  <p:embed/>
                  <p:pic>
                    <p:nvPicPr>
                      <p:cNvPr id="20" name="Object 4">
                        <a:extLst>
                          <a:ext uri="{FF2B5EF4-FFF2-40B4-BE49-F238E27FC236}">
                            <a16:creationId xmlns:a16="http://schemas.microsoft.com/office/drawing/2014/main" id="{74EC0CA8-E82A-4724-A1EE-8DFF391092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0885" y="5957517"/>
                        <a:ext cx="318452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Line 10">
            <a:extLst>
              <a:ext uri="{FF2B5EF4-FFF2-40B4-BE49-F238E27FC236}">
                <a16:creationId xmlns:a16="http://schemas.microsoft.com/office/drawing/2014/main" id="{BA5E4F94-3584-46CF-8332-CA5DD41D5F7A}"/>
              </a:ext>
            </a:extLst>
          </p:cNvPr>
          <p:cNvSpPr>
            <a:spLocks noChangeShapeType="1"/>
          </p:cNvSpPr>
          <p:nvPr/>
        </p:nvSpPr>
        <p:spPr bwMode="auto">
          <a:xfrm>
            <a:off x="8271650" y="5452969"/>
            <a:ext cx="4555" cy="400192"/>
          </a:xfrm>
          <a:prstGeom prst="line">
            <a:avLst/>
          </a:prstGeom>
          <a:noFill/>
          <a:ln w="73025" cmpd="tri">
            <a:solidFill>
              <a:srgbClr val="CC0000"/>
            </a:solidFill>
            <a:round/>
            <a:headEnd/>
            <a:tailEnd type="arrow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97FBBDF-4281-4EB1-88D0-ABAFFEB55D90}"/>
              </a:ext>
            </a:extLst>
          </p:cNvPr>
          <p:cNvSpPr txBox="1"/>
          <p:nvPr/>
        </p:nvSpPr>
        <p:spPr>
          <a:xfrm>
            <a:off x="315438" y="5391496"/>
            <a:ext cx="70925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最终挖掘得到的频繁项集为以下</a:t>
            </a:r>
            <a:r>
              <a:rPr lang="en-US" altLang="zh-CN" dirty="0"/>
              <a:t>9</a:t>
            </a:r>
            <a:r>
              <a:rPr lang="zh-CN" altLang="en-US" dirty="0"/>
              <a:t>个：</a:t>
            </a:r>
            <a:endParaRPr lang="en-US" altLang="zh-CN" dirty="0"/>
          </a:p>
          <a:p>
            <a:r>
              <a:rPr lang="en-US" altLang="zh-CN" dirty="0"/>
              <a:t>{Bread}</a:t>
            </a:r>
            <a:r>
              <a:rPr lang="zh-CN" altLang="en-US" dirty="0"/>
              <a:t>、</a:t>
            </a:r>
            <a:r>
              <a:rPr lang="en-US" altLang="zh-CN" dirty="0"/>
              <a:t>{Milk}</a:t>
            </a:r>
            <a:r>
              <a:rPr lang="zh-CN" altLang="en-US" dirty="0"/>
              <a:t>、</a:t>
            </a:r>
            <a:r>
              <a:rPr lang="en-US" altLang="zh-CN" dirty="0"/>
              <a:t>{Beer}</a:t>
            </a:r>
            <a:r>
              <a:rPr lang="zh-CN" altLang="en-US" dirty="0"/>
              <a:t>、</a:t>
            </a:r>
            <a:r>
              <a:rPr lang="en-US" altLang="zh-CN" dirty="0"/>
              <a:t>{Diaper}</a:t>
            </a:r>
            <a:r>
              <a:rPr lang="zh-CN" altLang="en-US" dirty="0"/>
              <a:t>、</a:t>
            </a:r>
            <a:r>
              <a:rPr lang="en-US" altLang="zh-CN" dirty="0"/>
              <a:t>{Bread, Milk}</a:t>
            </a:r>
            <a:r>
              <a:rPr lang="zh-CN" altLang="en-US" dirty="0"/>
              <a:t>、</a:t>
            </a:r>
            <a:endParaRPr lang="en-US" altLang="zh-CN" dirty="0"/>
          </a:p>
          <a:p>
            <a:r>
              <a:rPr lang="en-US" altLang="zh-CN" dirty="0"/>
              <a:t>{Bread, Diaper}</a:t>
            </a:r>
            <a:r>
              <a:rPr lang="zh-CN" altLang="en-US" dirty="0"/>
              <a:t>、</a:t>
            </a:r>
            <a:r>
              <a:rPr lang="en-US" altLang="zh-CN" dirty="0"/>
              <a:t>{Milk, Diaper}</a:t>
            </a:r>
            <a:r>
              <a:rPr lang="zh-CN" altLang="en-US" dirty="0"/>
              <a:t>、</a:t>
            </a:r>
            <a:r>
              <a:rPr lang="en-US" altLang="zh-CN" dirty="0"/>
              <a:t>[Beer, Diaper}</a:t>
            </a:r>
            <a:r>
              <a:rPr lang="zh-CN" altLang="en-US" dirty="0"/>
              <a:t>、</a:t>
            </a:r>
            <a:r>
              <a:rPr lang="en-US" altLang="zh-CN" dirty="0"/>
              <a:t>{Bread, Milk, Diaper}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49B158-508F-4479-8757-14BB1DF8E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575" y="1125211"/>
            <a:ext cx="7434193" cy="670836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第七章 关联规则挖掘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20E4D1-F5EA-4EAC-98EA-DE92CB420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9151" y="2089588"/>
            <a:ext cx="7488693" cy="21639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7.1 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关联规则挖掘基本概念</a:t>
            </a:r>
            <a:endParaRPr lang="en-US" altLang="zh-CN" dirty="0">
              <a:solidFill>
                <a:schemeClr val="bg2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7.2 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频繁集挖掘算法：</a:t>
            </a:r>
            <a:r>
              <a:rPr lang="en-US" altLang="zh-CN" dirty="0" err="1">
                <a:solidFill>
                  <a:schemeClr val="bg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Apriori</a:t>
            </a:r>
            <a:endParaRPr lang="en-US" altLang="zh-CN" dirty="0">
              <a:solidFill>
                <a:schemeClr val="bg2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7.3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规则生成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317956-91CB-4DBC-AA79-F659476DF0A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5895690" y="9070848"/>
            <a:ext cx="554888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浙江工业大学</a:t>
            </a:r>
            <a:r>
              <a:rPr lang="en-US" altLang="zh-CN"/>
              <a:t>-</a:t>
            </a:r>
            <a:r>
              <a:rPr lang="zh-CN" altLang="en-US"/>
              <a:t>计算机科学与技术学院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83D7F6-E385-4B5D-A073-9467E53E339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6400434" y="9250730"/>
            <a:ext cx="406412" cy="269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2110"/>
              </a:lnSpc>
            </a:pPr>
            <a:fld id="{81D60167-4931-47E6-BA6A-407CBD079E47}" type="slidenum">
              <a:rPr lang="en-US" altLang="zh-CN" spc="-45" smtClean="0"/>
              <a:pPr marL="38100">
                <a:lnSpc>
                  <a:spcPts val="2110"/>
                </a:lnSpc>
              </a:pPr>
              <a:t>15</a:t>
            </a:fld>
            <a:endParaRPr lang="en-US" altLang="zh-CN" spc="-32" dirty="0"/>
          </a:p>
        </p:txBody>
      </p:sp>
    </p:spTree>
    <p:extLst>
      <p:ext uri="{BB962C8B-B14F-4D97-AF65-F5344CB8AC3E}">
        <p14:creationId xmlns:p14="http://schemas.microsoft.com/office/powerpoint/2010/main" val="122611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930" name="Rectangle 2">
            <a:extLst>
              <a:ext uri="{FF2B5EF4-FFF2-40B4-BE49-F238E27FC236}">
                <a16:creationId xmlns:a16="http://schemas.microsoft.com/office/drawing/2014/main" id="{A6335409-64D4-47E2-B395-5D49FDD89E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规则生成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276931" name="Rectangle 3">
            <a:extLst>
              <a:ext uri="{FF2B5EF4-FFF2-40B4-BE49-F238E27FC236}">
                <a16:creationId xmlns:a16="http://schemas.microsoft.com/office/drawing/2014/main" id="{F67FA316-A58F-4CC0-8B17-34BF72D2BD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527451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>
                <a:ea typeface="宋体" panose="02010600030101010101" pitchFamily="2" charset="-122"/>
              </a:rPr>
              <a:t>给定一个频繁项集</a:t>
            </a:r>
            <a:r>
              <a:rPr lang="en-US" altLang="zh-CN" dirty="0">
                <a:ea typeface="宋体" panose="02010600030101010101" pitchFamily="2" charset="-122"/>
              </a:rPr>
              <a:t> L, </a:t>
            </a:r>
            <a:r>
              <a:rPr lang="zh-CN" altLang="en-US" dirty="0">
                <a:ea typeface="宋体" panose="02010600030101010101" pitchFamily="2" charset="-122"/>
              </a:rPr>
              <a:t>找到所有非空子集</a:t>
            </a:r>
            <a:r>
              <a:rPr lang="en-US" altLang="zh-CN" dirty="0">
                <a:ea typeface="宋体" panose="02010600030101010101" pitchFamily="2" charset="-122"/>
              </a:rPr>
              <a:t> f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 L </a:t>
            </a:r>
            <a:r>
              <a:rPr lang="zh-CN" altLang="en-US" dirty="0">
                <a:ea typeface="宋体" panose="02010600030101010101" pitchFamily="2" charset="-122"/>
                <a:sym typeface="Symbol" panose="05050102010706020507" pitchFamily="18" charset="2"/>
              </a:rPr>
              <a:t>使得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f  L – f </a:t>
            </a:r>
            <a:r>
              <a:rPr lang="zh-CN" altLang="en-US" dirty="0">
                <a:ea typeface="宋体" panose="02010600030101010101" pitchFamily="2" charset="-122"/>
                <a:sym typeface="Symbol" panose="05050102010706020507" pitchFamily="18" charset="2"/>
              </a:rPr>
              <a:t>满足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dirty="0">
                <a:ea typeface="宋体" panose="02010600030101010101" pitchFamily="2" charset="-122"/>
                <a:sym typeface="Symbol" panose="05050102010706020507" pitchFamily="18" charset="2"/>
              </a:rPr>
              <a:t>最小置信度要求</a:t>
            </a:r>
            <a:r>
              <a:rPr lang="zh-CN" altLang="en-US" dirty="0">
                <a:ea typeface="宋体" panose="02010600030101010101" pitchFamily="2" charset="-122"/>
              </a:rPr>
              <a:t>。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  <a:sym typeface="Symbol" panose="05050102010706020507" pitchFamily="18" charset="2"/>
              </a:rPr>
              <a:t>如果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{A,B,C,D} </a:t>
            </a:r>
            <a:r>
              <a:rPr lang="zh-CN" altLang="en-US" dirty="0">
                <a:ea typeface="宋体" panose="02010600030101010101" pitchFamily="2" charset="-122"/>
                <a:sym typeface="Symbol" panose="05050102010706020507" pitchFamily="18" charset="2"/>
              </a:rPr>
              <a:t>是一个频繁项集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zh-CN" altLang="en-US" dirty="0">
                <a:ea typeface="宋体" panose="02010600030101010101" pitchFamily="2" charset="-122"/>
                <a:sym typeface="Symbol" panose="05050102010706020507" pitchFamily="18" charset="2"/>
              </a:rPr>
              <a:t>候选规则有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: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ABC D, 	ABD C, 	ACD B, 	BCD A, </a:t>
            </a:r>
            <a:b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A BCD,	B ACD,	C ABD, 	D ABC</a:t>
            </a:r>
            <a:b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AB CD,	AC  BD, 	AD  BC, 	BC AD, </a:t>
            </a:r>
            <a:b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BD AC, 	CD AB,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	</a:t>
            </a:r>
            <a:b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</a:br>
            <a:endParaRPr lang="en-US" altLang="zh-CN" sz="10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如果</a:t>
            </a:r>
            <a:r>
              <a:rPr lang="en-US" altLang="zh-CN" dirty="0">
                <a:ea typeface="宋体" panose="02010600030101010101" pitchFamily="2" charset="-122"/>
              </a:rPr>
              <a:t> |L| = k, </a:t>
            </a:r>
            <a:r>
              <a:rPr lang="zh-CN" altLang="en-US" dirty="0">
                <a:ea typeface="宋体" panose="02010600030101010101" pitchFamily="2" charset="-122"/>
              </a:rPr>
              <a:t>那么有</a:t>
            </a:r>
            <a:r>
              <a:rPr lang="en-US" altLang="zh-CN" dirty="0">
                <a:ea typeface="宋体" panose="02010600030101010101" pitchFamily="2" charset="-122"/>
              </a:rPr>
              <a:t> 2</a:t>
            </a:r>
            <a:r>
              <a:rPr lang="en-US" altLang="zh-CN" baseline="30000" dirty="0">
                <a:ea typeface="宋体" panose="02010600030101010101" pitchFamily="2" charset="-122"/>
              </a:rPr>
              <a:t>k</a:t>
            </a:r>
            <a:r>
              <a:rPr lang="en-US" altLang="zh-CN" dirty="0">
                <a:ea typeface="宋体" panose="02010600030101010101" pitchFamily="2" charset="-122"/>
              </a:rPr>
              <a:t> – 2 </a:t>
            </a:r>
            <a:r>
              <a:rPr lang="zh-CN" altLang="en-US" dirty="0">
                <a:ea typeface="宋体" panose="02010600030101010101" pitchFamily="2" charset="-122"/>
              </a:rPr>
              <a:t>候选关联规则</a:t>
            </a:r>
            <a:r>
              <a:rPr lang="en-US" altLang="zh-CN" dirty="0">
                <a:ea typeface="宋体" panose="02010600030101010101" pitchFamily="2" charset="-122"/>
              </a:rPr>
              <a:t> (</a:t>
            </a:r>
            <a:r>
              <a:rPr lang="zh-CN" altLang="en-US" dirty="0">
                <a:ea typeface="宋体" panose="02010600030101010101" pitchFamily="2" charset="-122"/>
              </a:rPr>
              <a:t>忽略</a:t>
            </a:r>
            <a:r>
              <a:rPr lang="en-US" altLang="zh-CN" dirty="0">
                <a:ea typeface="宋体" panose="02010600030101010101" pitchFamily="2" charset="-122"/>
              </a:rPr>
              <a:t> L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  and   L)</a:t>
            </a:r>
          </a:p>
          <a:p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5E4A76A5-B585-4BDA-B940-3CA1FEDE7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浙江工业大学</a:t>
            </a:r>
            <a:r>
              <a:rPr lang="en-US" altLang="zh-CN"/>
              <a:t>-</a:t>
            </a:r>
            <a:r>
              <a:rPr lang="zh-CN" altLang="en-US"/>
              <a:t>计算机科学与技术学院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F1F9BCA-7A9C-4B3A-BF2F-DF042C920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AA229-1E30-467F-8316-9E77F76846C8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954" name="Rectangle 2">
            <a:extLst>
              <a:ext uri="{FF2B5EF4-FFF2-40B4-BE49-F238E27FC236}">
                <a16:creationId xmlns:a16="http://schemas.microsoft.com/office/drawing/2014/main" id="{BAF14CAD-B205-44F2-918C-6E2EEC07B8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规则生成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277955" name="Rectangle 3">
            <a:extLst>
              <a:ext uri="{FF2B5EF4-FFF2-40B4-BE49-F238E27FC236}">
                <a16:creationId xmlns:a16="http://schemas.microsoft.com/office/drawing/2014/main" id="{266FEFA9-1CC0-4189-A989-17AF842278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96009" y="118230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  <a:sym typeface="Symbol" panose="05050102010706020507" pitchFamily="18" charset="2"/>
              </a:rPr>
              <a:t>如何从频繁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dirty="0" err="1">
                <a:ea typeface="宋体" panose="02010600030101010101" pitchFamily="2" charset="-122"/>
                <a:sym typeface="Symbol" panose="05050102010706020507" pitchFamily="18" charset="2"/>
              </a:rPr>
              <a:t>itemsets</a:t>
            </a:r>
            <a:r>
              <a:rPr lang="zh-CN" altLang="en-US" dirty="0">
                <a:ea typeface="宋体" panose="02010600030101010101" pitchFamily="2" charset="-122"/>
                <a:sym typeface="Symbol" panose="05050102010706020507" pitchFamily="18" charset="2"/>
              </a:rPr>
              <a:t>生成规则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?</a:t>
            </a:r>
          </a:p>
          <a:p>
            <a:pPr lvl="1">
              <a:lnSpc>
                <a:spcPct val="90000"/>
              </a:lnSpc>
            </a:pPr>
            <a:r>
              <a:rPr lang="zh-CN" altLang="en-US" sz="2800" dirty="0">
                <a:ea typeface="宋体" panose="02010600030101010101" pitchFamily="2" charset="-122"/>
                <a:sym typeface="Symbol" panose="05050102010706020507" pitchFamily="18" charset="2"/>
              </a:rPr>
              <a:t>一般地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zh-CN" altLang="en-US" sz="2800" dirty="0">
                <a:ea typeface="宋体" panose="02010600030101010101" pitchFamily="2" charset="-122"/>
                <a:sym typeface="Symbol" panose="05050102010706020507" pitchFamily="18" charset="2"/>
              </a:rPr>
              <a:t>置信度不具有反单调性质。</a:t>
            </a:r>
            <a:endParaRPr lang="en-US" altLang="zh-CN" sz="28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	c(ABC D) </a:t>
            </a:r>
            <a:r>
              <a:rPr lang="zh-CN" altLang="en-US" sz="2800" dirty="0">
                <a:ea typeface="宋体" panose="02010600030101010101" pitchFamily="2" charset="-122"/>
                <a:sym typeface="Symbol" panose="05050102010706020507" pitchFamily="18" charset="2"/>
              </a:rPr>
              <a:t>可以大于或小于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 c(AB D)</a:t>
            </a:r>
          </a:p>
          <a:p>
            <a:pPr lvl="4">
              <a:lnSpc>
                <a:spcPct val="90000"/>
              </a:lnSpc>
            </a:pPr>
            <a:endParaRPr lang="en-US" altLang="zh-CN" sz="28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/>
            <a:r>
              <a:rPr lang="zh-CN" altLang="en-US" sz="2800" dirty="0">
                <a:ea typeface="宋体" panose="02010600030101010101" pitchFamily="2" charset="-122"/>
                <a:sym typeface="Symbol" panose="05050102010706020507" pitchFamily="18" charset="2"/>
              </a:rPr>
              <a:t>但是从同一个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itemset</a:t>
            </a:r>
            <a:r>
              <a:rPr lang="zh-CN" altLang="en-US" sz="2800" dirty="0">
                <a:ea typeface="宋体" panose="02010600030101010101" pitchFamily="2" charset="-122"/>
                <a:sym typeface="Symbol" panose="05050102010706020507" pitchFamily="18" charset="2"/>
              </a:rPr>
              <a:t>产生地规则具有反单调性质。</a:t>
            </a:r>
            <a:endParaRPr lang="en-US" altLang="zh-CN" sz="28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zh-CN" altLang="en-US" sz="2800" dirty="0">
                <a:ea typeface="宋体" panose="02010600030101010101" pitchFamily="2" charset="-122"/>
                <a:sym typeface="Symbol" panose="05050102010706020507" pitchFamily="18" charset="2"/>
              </a:rPr>
              <a:t>如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 L = {A,B,C,D}:</a:t>
            </a:r>
            <a:b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b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		c(ABC  D)  c(AB  CD)  c(A  BCD)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A6F01D91-3512-4DD7-B701-F159F6A71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浙江工业大学</a:t>
            </a:r>
            <a:r>
              <a:rPr lang="en-US" altLang="zh-CN"/>
              <a:t>-</a:t>
            </a:r>
            <a:r>
              <a:rPr lang="zh-CN" altLang="en-US"/>
              <a:t>计算机科学与技术学院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489A237-3DC4-4DA1-AC05-B732AF5C9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AA229-1E30-467F-8316-9E77F76846C8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E5B7EEE-8091-4943-995A-D0D38FA42AE1}"/>
              </a:ext>
            </a:extLst>
          </p:cNvPr>
          <p:cNvSpPr txBox="1"/>
          <p:nvPr/>
        </p:nvSpPr>
        <p:spPr>
          <a:xfrm>
            <a:off x="480391" y="4995034"/>
            <a:ext cx="1158902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ea typeface="宋体" panose="02010600030101010101" pitchFamily="2" charset="-122"/>
                <a:sym typeface="Symbol" panose="05050102010706020507" pitchFamily="18" charset="2"/>
              </a:rPr>
              <a:t>同一个</a:t>
            </a:r>
            <a:r>
              <a:rPr lang="en-US" altLang="zh-CN" sz="3200" dirty="0">
                <a:ea typeface="宋体" panose="02010600030101010101" pitchFamily="2" charset="-122"/>
                <a:sym typeface="Symbol" panose="05050102010706020507" pitchFamily="18" charset="2"/>
              </a:rPr>
              <a:t>itemset, </a:t>
            </a:r>
            <a:r>
              <a:rPr lang="zh-CN" altLang="en-US" sz="3200" dirty="0">
                <a:ea typeface="宋体" panose="02010600030101010101" pitchFamily="2" charset="-122"/>
                <a:sym typeface="Symbol" panose="05050102010706020507" pitchFamily="18" charset="2"/>
              </a:rPr>
              <a:t>置信度与箭头右边的</a:t>
            </a:r>
            <a:r>
              <a:rPr lang="en-US" altLang="zh-CN" sz="3200" dirty="0">
                <a:ea typeface="宋体" panose="02010600030101010101" pitchFamily="2" charset="-122"/>
                <a:sym typeface="Symbol" panose="05050102010706020507" pitchFamily="18" charset="2"/>
              </a:rPr>
              <a:t>items</a:t>
            </a:r>
            <a:r>
              <a:rPr lang="zh-CN" altLang="en-US" sz="3200" dirty="0">
                <a:ea typeface="宋体" panose="02010600030101010101" pitchFamily="2" charset="-122"/>
                <a:sym typeface="Symbol" panose="05050102010706020507" pitchFamily="18" charset="2"/>
              </a:rPr>
              <a:t>具有反单调性质</a:t>
            </a:r>
            <a:endParaRPr lang="en-US" altLang="zh-CN" sz="32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sz="3200" dirty="0">
                <a:ea typeface="宋体" panose="02010600030101010101" pitchFamily="2" charset="-122"/>
                <a:sym typeface="Symbol" panose="05050102010706020507" pitchFamily="18" charset="2"/>
              </a:rPr>
              <a:t>                         </a:t>
            </a:r>
            <a:endParaRPr lang="zh-CN" altLang="en-US" sz="32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6BD948A-3285-4918-9B38-5E6B7B57240A}"/>
              </a:ext>
            </a:extLst>
          </p:cNvPr>
          <p:cNvSpPr txBox="1"/>
          <p:nvPr/>
        </p:nvSpPr>
        <p:spPr>
          <a:xfrm>
            <a:off x="3735457" y="5756781"/>
            <a:ext cx="54367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ea typeface="宋体" panose="02010600030101010101" pitchFamily="2" charset="-122"/>
                <a:sym typeface="Symbol" panose="05050102010706020507" pitchFamily="18" charset="2"/>
              </a:rPr>
              <a:t>基于</a:t>
            </a:r>
            <a:r>
              <a:rPr lang="en-US" altLang="zh-CN" sz="3200" dirty="0" err="1">
                <a:ea typeface="宋体" panose="02010600030101010101" pitchFamily="2" charset="-122"/>
                <a:sym typeface="Symbol" panose="05050102010706020507" pitchFamily="18" charset="2"/>
              </a:rPr>
              <a:t>Apriori</a:t>
            </a:r>
            <a:r>
              <a:rPr lang="zh-CN" altLang="en-US" sz="3200" dirty="0">
                <a:ea typeface="宋体" panose="02010600030101010101" pitchFamily="2" charset="-122"/>
                <a:sym typeface="Symbol" panose="05050102010706020507" pitchFamily="18" charset="2"/>
              </a:rPr>
              <a:t>的规则生成</a:t>
            </a:r>
            <a:endParaRPr lang="zh-CN" altLang="en-US" sz="3200" dirty="0"/>
          </a:p>
        </p:txBody>
      </p:sp>
      <p:sp>
        <p:nvSpPr>
          <p:cNvPr id="6" name="箭头: 下 5">
            <a:extLst>
              <a:ext uri="{FF2B5EF4-FFF2-40B4-BE49-F238E27FC236}">
                <a16:creationId xmlns:a16="http://schemas.microsoft.com/office/drawing/2014/main" id="{DFA5D09D-EA07-4DF5-A2CE-2A429B93A20E}"/>
              </a:ext>
            </a:extLst>
          </p:cNvPr>
          <p:cNvSpPr/>
          <p:nvPr/>
        </p:nvSpPr>
        <p:spPr>
          <a:xfrm>
            <a:off x="5499652" y="5510560"/>
            <a:ext cx="596348" cy="3071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978" name="Rectangle 2">
            <a:extLst>
              <a:ext uri="{FF2B5EF4-FFF2-40B4-BE49-F238E27FC236}">
                <a16:creationId xmlns:a16="http://schemas.microsoft.com/office/drawing/2014/main" id="{23E06211-B270-4CB9-BA28-99E7522A22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ea typeface="宋体" panose="02010600030101010101" pitchFamily="2" charset="-122"/>
              </a:rPr>
              <a:t>Apriori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算法的规则生成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1278979" name="Object 3">
            <a:extLst>
              <a:ext uri="{FF2B5EF4-FFF2-40B4-BE49-F238E27FC236}">
                <a16:creationId xmlns:a16="http://schemas.microsoft.com/office/drawing/2014/main" id="{8B5C6D09-C93B-469A-BEA3-31EAEC876F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1419226"/>
          <a:ext cx="7620000" cy="429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8671306" imgH="4782859" progId="Visio.Drawing.6">
                  <p:embed/>
                </p:oleObj>
              </mc:Choice>
              <mc:Fallback>
                <p:oleObj name="Visio" r:id="rId2" imgW="8671306" imgH="4782859" progId="Visio.Drawing.6">
                  <p:embed/>
                  <p:pic>
                    <p:nvPicPr>
                      <p:cNvPr id="1278979" name="Object 3">
                        <a:extLst>
                          <a:ext uri="{FF2B5EF4-FFF2-40B4-BE49-F238E27FC236}">
                            <a16:creationId xmlns:a16="http://schemas.microsoft.com/office/drawing/2014/main" id="{8B5C6D09-C93B-469A-BEA3-31EAEC876F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419226"/>
                        <a:ext cx="7620000" cy="429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78981" name="Group 5">
            <a:extLst>
              <a:ext uri="{FF2B5EF4-FFF2-40B4-BE49-F238E27FC236}">
                <a16:creationId xmlns:a16="http://schemas.microsoft.com/office/drawing/2014/main" id="{B0ED92B7-28F4-4E54-AE6A-58B7445FC695}"/>
              </a:ext>
            </a:extLst>
          </p:cNvPr>
          <p:cNvGrpSpPr>
            <a:grpSpLocks/>
          </p:cNvGrpSpPr>
          <p:nvPr/>
        </p:nvGrpSpPr>
        <p:grpSpPr bwMode="auto">
          <a:xfrm>
            <a:off x="1624012" y="1419226"/>
            <a:ext cx="8434388" cy="4727575"/>
            <a:chOff x="-81" y="894"/>
            <a:chExt cx="5313" cy="2978"/>
          </a:xfrm>
        </p:grpSpPr>
        <p:graphicFrame>
          <p:nvGraphicFramePr>
            <p:cNvPr id="1278982" name="Object 6">
              <a:extLst>
                <a:ext uri="{FF2B5EF4-FFF2-40B4-BE49-F238E27FC236}">
                  <a16:creationId xmlns:a16="http://schemas.microsoft.com/office/drawing/2014/main" id="{380C2075-E451-4F33-AD12-320E4CE076D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2" y="894"/>
            <a:ext cx="4800" cy="27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4" imgW="8671306" imgH="4782859" progId="Visio.Drawing.6">
                    <p:embed/>
                  </p:oleObj>
                </mc:Choice>
                <mc:Fallback>
                  <p:oleObj name="Visio" r:id="rId4" imgW="8671306" imgH="4782859" progId="Visio.Drawing.6">
                    <p:embed/>
                    <p:pic>
                      <p:nvPicPr>
                        <p:cNvPr id="1278982" name="Object 6">
                          <a:extLst>
                            <a:ext uri="{FF2B5EF4-FFF2-40B4-BE49-F238E27FC236}">
                              <a16:creationId xmlns:a16="http://schemas.microsoft.com/office/drawing/2014/main" id="{380C2075-E451-4F33-AD12-320E4CE076D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894"/>
                          <a:ext cx="4800" cy="27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78983" name="Freeform 7">
              <a:extLst>
                <a:ext uri="{FF2B5EF4-FFF2-40B4-BE49-F238E27FC236}">
                  <a16:creationId xmlns:a16="http://schemas.microsoft.com/office/drawing/2014/main" id="{8F3823B3-45B8-4AD3-9A25-60BFE93D73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" y="1064"/>
              <a:ext cx="3712" cy="2808"/>
            </a:xfrm>
            <a:custGeom>
              <a:avLst/>
              <a:gdLst>
                <a:gd name="T0" fmla="*/ 256 w 3712"/>
                <a:gd name="T1" fmla="*/ 376 h 2808"/>
                <a:gd name="T2" fmla="*/ 736 w 3712"/>
                <a:gd name="T3" fmla="*/ 88 h 2808"/>
                <a:gd name="T4" fmla="*/ 2176 w 3712"/>
                <a:gd name="T5" fmla="*/ 904 h 2808"/>
                <a:gd name="T6" fmla="*/ 2656 w 3712"/>
                <a:gd name="T7" fmla="*/ 1768 h 2808"/>
                <a:gd name="T8" fmla="*/ 3520 w 3712"/>
                <a:gd name="T9" fmla="*/ 2296 h 2808"/>
                <a:gd name="T10" fmla="*/ 3376 w 3712"/>
                <a:gd name="T11" fmla="*/ 2584 h 2808"/>
                <a:gd name="T12" fmla="*/ 1504 w 3712"/>
                <a:gd name="T13" fmla="*/ 2776 h 2808"/>
                <a:gd name="T14" fmla="*/ 352 w 3712"/>
                <a:gd name="T15" fmla="*/ 2392 h 2808"/>
                <a:gd name="T16" fmla="*/ 16 w 3712"/>
                <a:gd name="T17" fmla="*/ 1288 h 2808"/>
                <a:gd name="T18" fmla="*/ 256 w 3712"/>
                <a:gd name="T19" fmla="*/ 376 h 2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12" h="2808">
                  <a:moveTo>
                    <a:pt x="256" y="376"/>
                  </a:moveTo>
                  <a:cubicBezTo>
                    <a:pt x="376" y="176"/>
                    <a:pt x="416" y="0"/>
                    <a:pt x="736" y="88"/>
                  </a:cubicBezTo>
                  <a:cubicBezTo>
                    <a:pt x="1056" y="176"/>
                    <a:pt x="1856" y="624"/>
                    <a:pt x="2176" y="904"/>
                  </a:cubicBezTo>
                  <a:cubicBezTo>
                    <a:pt x="2496" y="1184"/>
                    <a:pt x="2432" y="1536"/>
                    <a:pt x="2656" y="1768"/>
                  </a:cubicBezTo>
                  <a:cubicBezTo>
                    <a:pt x="2880" y="2000"/>
                    <a:pt x="3400" y="2160"/>
                    <a:pt x="3520" y="2296"/>
                  </a:cubicBezTo>
                  <a:cubicBezTo>
                    <a:pt x="3640" y="2432"/>
                    <a:pt x="3712" y="2504"/>
                    <a:pt x="3376" y="2584"/>
                  </a:cubicBezTo>
                  <a:cubicBezTo>
                    <a:pt x="3040" y="2664"/>
                    <a:pt x="2008" y="2808"/>
                    <a:pt x="1504" y="2776"/>
                  </a:cubicBezTo>
                  <a:cubicBezTo>
                    <a:pt x="1000" y="2744"/>
                    <a:pt x="600" y="2640"/>
                    <a:pt x="352" y="2392"/>
                  </a:cubicBezTo>
                  <a:cubicBezTo>
                    <a:pt x="104" y="2144"/>
                    <a:pt x="32" y="1624"/>
                    <a:pt x="16" y="1288"/>
                  </a:cubicBezTo>
                  <a:cubicBezTo>
                    <a:pt x="0" y="952"/>
                    <a:pt x="136" y="576"/>
                    <a:pt x="256" y="376"/>
                  </a:cubicBezTo>
                  <a:close/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8984" name="Text Box 8">
              <a:extLst>
                <a:ext uri="{FF2B5EF4-FFF2-40B4-BE49-F238E27FC236}">
                  <a16:creationId xmlns:a16="http://schemas.microsoft.com/office/drawing/2014/main" id="{AA698B97-1294-4D79-9685-D2D5B0FA85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81" y="3504"/>
              <a:ext cx="8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>
                  <a:ea typeface="宋体" panose="02010600030101010101" pitchFamily="2" charset="-122"/>
                </a:rPr>
                <a:t>排除的规则</a:t>
              </a:r>
              <a:endParaRPr lang="en-US" altLang="zh-CN" dirty="0">
                <a:ea typeface="宋体" panose="02010600030101010101" pitchFamily="2" charset="-122"/>
              </a:endParaRPr>
            </a:p>
          </p:txBody>
        </p:sp>
      </p:grpSp>
      <p:sp>
        <p:nvSpPr>
          <p:cNvPr id="1278985" name="Line 9">
            <a:extLst>
              <a:ext uri="{FF2B5EF4-FFF2-40B4-BE49-F238E27FC236}">
                <a16:creationId xmlns:a16="http://schemas.microsoft.com/office/drawing/2014/main" id="{4AB20678-16ED-4F41-8671-BC778082BFC4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86000"/>
            <a:ext cx="914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78986" name="Text Box 10">
            <a:extLst>
              <a:ext uri="{FF2B5EF4-FFF2-40B4-BE49-F238E27FC236}">
                <a16:creationId xmlns:a16="http://schemas.microsoft.com/office/drawing/2014/main" id="{28AFE18D-8772-432F-955D-9C90CAB29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0174" y="1820644"/>
            <a:ext cx="188622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ea typeface="宋体" panose="02010600030101010101" pitchFamily="2" charset="-122"/>
              </a:rPr>
              <a:t>不满足最小置信度的规则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7963F834-E587-4092-A7B3-97A082C2E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浙江工业大学</a:t>
            </a:r>
            <a:r>
              <a:rPr lang="en-US" altLang="zh-CN"/>
              <a:t>-</a:t>
            </a:r>
            <a:r>
              <a:rPr lang="zh-CN" altLang="en-US"/>
              <a:t>计算机科学与技术学院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5D248F1-7F79-4C36-8C1E-8EF8DF03E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AA229-1E30-467F-8316-9E77F76846C8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02" name="Rectangle 2">
            <a:extLst>
              <a:ext uri="{FF2B5EF4-FFF2-40B4-BE49-F238E27FC236}">
                <a16:creationId xmlns:a16="http://schemas.microsoft.com/office/drawing/2014/main" id="{0B8495E7-38D9-454B-A832-0C4B12C069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ea typeface="宋体" panose="02010600030101010101" pitchFamily="2" charset="-122"/>
              </a:rPr>
              <a:t>Apriori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算法的规则生成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280003" name="Rectangle 3">
            <a:extLst>
              <a:ext uri="{FF2B5EF4-FFF2-40B4-BE49-F238E27FC236}">
                <a16:creationId xmlns:a16="http://schemas.microsoft.com/office/drawing/2014/main" id="{ABC18963-C4AC-487B-8DDF-901DDF1B5A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8650356" cy="4351338"/>
          </a:xfrm>
        </p:spPr>
        <p:txBody>
          <a:bodyPr>
            <a:normAutofit/>
          </a:bodyPr>
          <a:lstStyle/>
          <a:p>
            <a:r>
              <a:rPr lang="zh-CN" altLang="en-US" dirty="0">
                <a:ea typeface="宋体" panose="02010600030101010101" pitchFamily="2" charset="-122"/>
              </a:rPr>
              <a:t>候选规则通过合并箭头右边具有相同前缀的规则得到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合并</a:t>
            </a:r>
            <a:r>
              <a:rPr lang="en-US" altLang="zh-CN" dirty="0">
                <a:ea typeface="宋体" panose="02010600030101010101" pitchFamily="2" charset="-122"/>
              </a:rPr>
              <a:t>(AD=&gt;BC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en-US" altLang="zh-CN" dirty="0">
                <a:ea typeface="宋体" panose="02010600030101010101" pitchFamily="2" charset="-122"/>
              </a:rPr>
              <a:t>AC=&gt;BD</a:t>
            </a:r>
            <a:r>
              <a:rPr lang="zh-CN" altLang="en-US" dirty="0">
                <a:ea typeface="宋体" panose="02010600030101010101" pitchFamily="2" charset="-122"/>
              </a:rPr>
              <a:t>，假设这两个规则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ea typeface="宋体" panose="02010600030101010101" pitchFamily="2" charset="-122"/>
              </a:rPr>
              <a:t>的置信度满足要求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r>
              <a:rPr lang="zh-CN" altLang="en-US" dirty="0">
                <a:ea typeface="宋体" panose="02010600030101010101" pitchFamily="2" charset="-122"/>
              </a:rPr>
              <a:t>得到候选规则 </a:t>
            </a:r>
            <a:r>
              <a:rPr lang="en-US" altLang="zh-CN" dirty="0"/>
              <a:t>A=&gt;BCD</a:t>
            </a:r>
          </a:p>
          <a:p>
            <a:pPr marL="0" indent="0"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排除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/>
              <a:t>A=&gt;BCD</a:t>
            </a:r>
            <a:r>
              <a:rPr lang="zh-CN" altLang="en-US" dirty="0">
                <a:ea typeface="宋体" panose="02010600030101010101" pitchFamily="2" charset="-122"/>
              </a:rPr>
              <a:t>如果它的子集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AB=&gt;CD </a:t>
            </a:r>
            <a:r>
              <a:rPr lang="zh-CN" altLang="en-US" dirty="0">
                <a:ea typeface="宋体" panose="02010600030101010101" pitchFamily="2" charset="-122"/>
              </a:rPr>
              <a:t>置信度小于阈值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C72024E4-A956-4D6A-A7BC-056B3AF4BAD3}"/>
              </a:ext>
            </a:extLst>
          </p:cNvPr>
          <p:cNvSpPr/>
          <p:nvPr/>
        </p:nvSpPr>
        <p:spPr>
          <a:xfrm>
            <a:off x="6950765" y="2445026"/>
            <a:ext cx="1504122" cy="5963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B549627-104C-41C1-81AD-7D9560192388}"/>
              </a:ext>
            </a:extLst>
          </p:cNvPr>
          <p:cNvSpPr txBox="1"/>
          <p:nvPr/>
        </p:nvSpPr>
        <p:spPr>
          <a:xfrm>
            <a:off x="7194274" y="2558534"/>
            <a:ext cx="1161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AD=&gt;</a:t>
            </a:r>
            <a:r>
              <a:rPr lang="en-US" altLang="zh-CN" b="1" dirty="0">
                <a:solidFill>
                  <a:srgbClr val="C00000"/>
                </a:solidFill>
              </a:rPr>
              <a:t>BC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C04864A-FDB7-4DDC-8076-56F78953986E}"/>
              </a:ext>
            </a:extLst>
          </p:cNvPr>
          <p:cNvSpPr/>
          <p:nvPr/>
        </p:nvSpPr>
        <p:spPr>
          <a:xfrm>
            <a:off x="9707217" y="2411933"/>
            <a:ext cx="1504122" cy="5963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F3D30AC-87DC-4C58-B79D-A7D93DAEE20F}"/>
              </a:ext>
            </a:extLst>
          </p:cNvPr>
          <p:cNvSpPr txBox="1"/>
          <p:nvPr/>
        </p:nvSpPr>
        <p:spPr>
          <a:xfrm>
            <a:off x="9925877" y="2528810"/>
            <a:ext cx="1285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AC=&gt;</a:t>
            </a:r>
            <a:r>
              <a:rPr lang="en-US" altLang="zh-CN" b="1" dirty="0">
                <a:solidFill>
                  <a:srgbClr val="C00000"/>
                </a:solidFill>
              </a:rPr>
              <a:t>BD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36BB79C-E2F2-41E6-92A4-3DEBC59D1368}"/>
              </a:ext>
            </a:extLst>
          </p:cNvPr>
          <p:cNvSpPr/>
          <p:nvPr/>
        </p:nvSpPr>
        <p:spPr>
          <a:xfrm>
            <a:off x="8355496" y="4187724"/>
            <a:ext cx="1504122" cy="5963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C92E4E1-46E5-42EF-AA6B-1C00D63BB5A3}"/>
              </a:ext>
            </a:extLst>
          </p:cNvPr>
          <p:cNvSpPr txBox="1"/>
          <p:nvPr/>
        </p:nvSpPr>
        <p:spPr>
          <a:xfrm>
            <a:off x="8640416" y="4301232"/>
            <a:ext cx="1219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A=&gt;BCD</a:t>
            </a:r>
            <a:endParaRPr lang="zh-CN" altLang="en-US" b="1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673CEAB-E016-4DAE-91D7-7234889A360F}"/>
              </a:ext>
            </a:extLst>
          </p:cNvPr>
          <p:cNvCxnSpPr>
            <a:stCxn id="7" idx="4"/>
            <a:endCxn id="9" idx="7"/>
          </p:cNvCxnSpPr>
          <p:nvPr/>
        </p:nvCxnSpPr>
        <p:spPr>
          <a:xfrm flipH="1">
            <a:off x="9639344" y="3008281"/>
            <a:ext cx="819934" cy="12667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FE3688D-972F-4EF5-8AC1-8ABB397B0527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7686261" y="3041374"/>
            <a:ext cx="889509" cy="12336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802551-5580-42F4-89BC-4E03555C0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浙江工业大学</a:t>
            </a:r>
            <a:r>
              <a:rPr lang="en-US" altLang="zh-CN"/>
              <a:t>-</a:t>
            </a:r>
            <a:r>
              <a:rPr lang="zh-CN" altLang="en-US"/>
              <a:t>计算机科学与技术学院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BEAA70-E8FD-4FE2-8E58-5C2E0276E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AA229-1E30-467F-8316-9E77F76846C8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3D5392-BEAF-4965-832A-3EA341D2A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139" y="366175"/>
            <a:ext cx="10515600" cy="835711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超市购物车挖掘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6BB64A8-98CA-4484-AAA5-1BEC4AAEA164}"/>
              </a:ext>
            </a:extLst>
          </p:cNvPr>
          <p:cNvSpPr txBox="1">
            <a:spLocks noChangeArrowheads="1"/>
          </p:cNvSpPr>
          <p:nvPr/>
        </p:nvSpPr>
        <p:spPr>
          <a:xfrm>
            <a:off x="1017102" y="1907662"/>
            <a:ext cx="9809923" cy="415563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{Diaper}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 {Beer} [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支持度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support =2%,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置信度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 confidence =60%]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7BED6C1-C667-4F77-B5D2-12CB0F70CF30}"/>
              </a:ext>
            </a:extLst>
          </p:cNvPr>
          <p:cNvSpPr/>
          <p:nvPr/>
        </p:nvSpPr>
        <p:spPr>
          <a:xfrm>
            <a:off x="929307" y="2505781"/>
            <a:ext cx="1042449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表示所有交易记录的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2%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中尿布和啤酒被同时购买，购买尿布的记录中有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60%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也购买了啤酒。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      注意：以上箭头表示“共同出现”的关系，而不是因果关系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! 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686D92-49B0-41CA-B39E-5F218C448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浙江工业大学</a:t>
            </a:r>
            <a:r>
              <a:rPr lang="en-US" altLang="zh-CN"/>
              <a:t>-</a:t>
            </a:r>
            <a:r>
              <a:rPr lang="zh-CN" altLang="en-US"/>
              <a:t>计算机科学与技术学院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F2D4E0-C61D-4F4B-9814-E41D7DDF9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AA229-1E30-467F-8316-9E77F76846C8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5BB957D-3D1D-4BFD-B94E-474C17516502}"/>
              </a:ext>
            </a:extLst>
          </p:cNvPr>
          <p:cNvSpPr/>
          <p:nvPr/>
        </p:nvSpPr>
        <p:spPr>
          <a:xfrm>
            <a:off x="887895" y="4073332"/>
            <a:ext cx="998551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ea typeface="宋体" panose="02010600030101010101" pitchFamily="2" charset="-122"/>
              </a:rPr>
              <a:t>关联规则有什么用？</a:t>
            </a:r>
            <a:endParaRPr lang="en-US" altLang="zh-CN" sz="2800" dirty="0">
              <a:ea typeface="宋体" panose="02010600030101010101" pitchFamily="2" charset="-122"/>
            </a:endParaRPr>
          </a:p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根据某些商品的出现来预测其他商品的出现，应用：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ea typeface="宋体" panose="02010600030101010101" pitchFamily="2" charset="-122"/>
              </a:rPr>
              <a:t>进行货架摆放优化，让用户更快找到经常一起购买的商品；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ea typeface="宋体" panose="02010600030101010101" pitchFamily="2" charset="-122"/>
              </a:rPr>
              <a:t>捆绑营销技巧。比如对尿布打折但提高啤酒的价格。</a:t>
            </a:r>
            <a:endParaRPr lang="en-US" altLang="zh-CN" sz="2800" dirty="0">
              <a:ea typeface="宋体" panose="02010600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4BEA4E8-C93B-424C-81C7-66C2272EAE7E}"/>
              </a:ext>
            </a:extLst>
          </p:cNvPr>
          <p:cNvSpPr txBox="1"/>
          <p:nvPr/>
        </p:nvSpPr>
        <p:spPr>
          <a:xfrm>
            <a:off x="887895" y="1201886"/>
            <a:ext cx="10416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通过对超市交易记录挖掘得到以下关联规则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(Association Rule)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17854416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DF8FE2-2AFF-4DEB-B759-57602593A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F2FB8-F291-4521-9772-72E81A01619C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6554FA0D-1A59-4642-9A7B-E581A3E9C8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29748" y="314783"/>
            <a:ext cx="10515600" cy="1325563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购物车模型应用</a:t>
            </a:r>
            <a:r>
              <a:rPr lang="en-US" altLang="zh-CN" dirty="0">
                <a:ea typeface="宋体" panose="02010600030101010101" pitchFamily="2" charset="-122"/>
              </a:rPr>
              <a:t>-</a:t>
            </a:r>
            <a:r>
              <a:rPr lang="zh-CN" altLang="en-US" dirty="0">
                <a:ea typeface="宋体" panose="02010600030101010101" pitchFamily="2" charset="-122"/>
              </a:rPr>
              <a:t>文本分析（拓展）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F8CB466-FB78-4864-955B-B1524F70F2ED}"/>
              </a:ext>
            </a:extLst>
          </p:cNvPr>
          <p:cNvSpPr/>
          <p:nvPr/>
        </p:nvSpPr>
        <p:spPr>
          <a:xfrm>
            <a:off x="947531" y="1418524"/>
            <a:ext cx="9899375" cy="1815882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购物车模型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是一个抽象模型，用于发现基于不同定义的“交易记录”和“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item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”两个概念之间的关联关系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算法对多个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item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同时出现在某个交易记录的次数进行计算，而不是倒过来。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A639B80-4301-4ECF-AAC3-CD79999CB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浙江工业大学</a:t>
            </a:r>
            <a:r>
              <a:rPr lang="en-US" altLang="zh-CN"/>
              <a:t>-</a:t>
            </a:r>
            <a:r>
              <a:rPr lang="zh-CN" altLang="en-US"/>
              <a:t>计算机科学与技术学院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D4D1F5-DF95-41DF-A236-E7D2D130A845}"/>
              </a:ext>
            </a:extLst>
          </p:cNvPr>
          <p:cNvSpPr/>
          <p:nvPr/>
        </p:nvSpPr>
        <p:spPr>
          <a:xfrm>
            <a:off x="798444" y="3533494"/>
            <a:ext cx="10595112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例子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1: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定义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交易记录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”=&gt;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文本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; “item” =&gt;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文本中的词。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关联规则对应经常一起出现的词，可用于话题检测。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例子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2: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定义“交易记录”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=&gt;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句子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“item”=&gt;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包含这些句子的文档。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关联规则对应经常同时包含某些句子的文档，可用于发现抄袭。</a:t>
            </a: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7051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370" name="Rectangle 2">
            <a:extLst>
              <a:ext uri="{FF2B5EF4-FFF2-40B4-BE49-F238E27FC236}">
                <a16:creationId xmlns:a16="http://schemas.microsoft.com/office/drawing/2014/main" id="{2EAFE486-BC80-44A4-A4E3-D064D1C2C8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720725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相关定义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1210390" name="Group 22">
            <a:extLst>
              <a:ext uri="{FF2B5EF4-FFF2-40B4-BE49-F238E27FC236}">
                <a16:creationId xmlns:a16="http://schemas.microsoft.com/office/drawing/2014/main" id="{0044A2A3-FAD5-4CB6-822A-B2F7D90AE57D}"/>
              </a:ext>
            </a:extLst>
          </p:cNvPr>
          <p:cNvGrpSpPr>
            <a:grpSpLocks/>
          </p:cNvGrpSpPr>
          <p:nvPr/>
        </p:nvGrpSpPr>
        <p:grpSpPr bwMode="auto">
          <a:xfrm>
            <a:off x="7150237" y="3215238"/>
            <a:ext cx="4054476" cy="2232025"/>
            <a:chOff x="3264" y="2304"/>
            <a:chExt cx="2554" cy="1406"/>
          </a:xfrm>
        </p:grpSpPr>
        <p:sp>
          <p:nvSpPr>
            <p:cNvPr id="1210379" name="Text Box 11">
              <a:extLst>
                <a:ext uri="{FF2B5EF4-FFF2-40B4-BE49-F238E27FC236}">
                  <a16:creationId xmlns:a16="http://schemas.microsoft.com/office/drawing/2014/main" id="{F9A4BA01-E4E2-4141-9E12-6C9E5381FA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2304"/>
              <a:ext cx="48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例如</a:t>
              </a:r>
              <a:r>
                <a:rPr lang="en-US" altLang="zh-CN" sz="20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:</a:t>
              </a:r>
              <a:endPara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210380" name="Object 12">
              <a:extLst>
                <a:ext uri="{FF2B5EF4-FFF2-40B4-BE49-F238E27FC236}">
                  <a16:creationId xmlns:a16="http://schemas.microsoft.com/office/drawing/2014/main" id="{D9543D84-ED01-45D7-A2C9-27EBDD1E165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41099956"/>
                </p:ext>
              </p:extLst>
            </p:nvPr>
          </p:nvGraphicFramePr>
          <p:xfrm>
            <a:off x="3875" y="2419"/>
            <a:ext cx="1741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460160" imgH="203040" progId="Equation.3">
                    <p:embed/>
                  </p:oleObj>
                </mc:Choice>
                <mc:Fallback>
                  <p:oleObj name="Equation" r:id="rId2" imgW="1460160" imgH="203040" progId="Equation.3">
                    <p:embed/>
                    <p:pic>
                      <p:nvPicPr>
                        <p:cNvPr id="1210380" name="Object 12">
                          <a:extLst>
                            <a:ext uri="{FF2B5EF4-FFF2-40B4-BE49-F238E27FC236}">
                              <a16:creationId xmlns:a16="http://schemas.microsoft.com/office/drawing/2014/main" id="{D9543D84-ED01-45D7-A2C9-27EBDD1E165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5" y="2419"/>
                          <a:ext cx="1741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10381" name="Object 13">
              <a:extLst>
                <a:ext uri="{FF2B5EF4-FFF2-40B4-BE49-F238E27FC236}">
                  <a16:creationId xmlns:a16="http://schemas.microsoft.com/office/drawing/2014/main" id="{F58FDFE5-EF95-4A2E-85BA-DDDA83E87D0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5938094"/>
                </p:ext>
              </p:extLst>
            </p:nvPr>
          </p:nvGraphicFramePr>
          <p:xfrm>
            <a:off x="3343" y="2749"/>
            <a:ext cx="2460" cy="4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4317840" imgH="787320" progId="Equation.3">
                    <p:embed/>
                  </p:oleObj>
                </mc:Choice>
                <mc:Fallback>
                  <p:oleObj name="Equation" r:id="rId4" imgW="4317840" imgH="787320" progId="Equation.3">
                    <p:embed/>
                    <p:pic>
                      <p:nvPicPr>
                        <p:cNvPr id="1210381" name="Object 13">
                          <a:extLst>
                            <a:ext uri="{FF2B5EF4-FFF2-40B4-BE49-F238E27FC236}">
                              <a16:creationId xmlns:a16="http://schemas.microsoft.com/office/drawing/2014/main" id="{F58FDFE5-EF95-4A2E-85BA-DDDA83E87D0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3" y="2749"/>
                          <a:ext cx="2460" cy="4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10382" name="Object 14">
              <a:extLst>
                <a:ext uri="{FF2B5EF4-FFF2-40B4-BE49-F238E27FC236}">
                  <a16:creationId xmlns:a16="http://schemas.microsoft.com/office/drawing/2014/main" id="{987C0418-6572-4AA7-BB4C-CDBC3750D33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68571208"/>
                </p:ext>
              </p:extLst>
            </p:nvPr>
          </p:nvGraphicFramePr>
          <p:xfrm>
            <a:off x="3343" y="3270"/>
            <a:ext cx="2475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4470120" imgH="787320" progId="Equation.3">
                    <p:embed/>
                  </p:oleObj>
                </mc:Choice>
                <mc:Fallback>
                  <p:oleObj name="Equation" r:id="rId6" imgW="4470120" imgH="787320" progId="Equation.3">
                    <p:embed/>
                    <p:pic>
                      <p:nvPicPr>
                        <p:cNvPr id="1210382" name="Object 14">
                          <a:extLst>
                            <a:ext uri="{FF2B5EF4-FFF2-40B4-BE49-F238E27FC236}">
                              <a16:creationId xmlns:a16="http://schemas.microsoft.com/office/drawing/2014/main" id="{987C0418-6572-4AA7-BB4C-CDBC3750D33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3" y="3270"/>
                          <a:ext cx="2475" cy="4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10387" name="Rectangle 19">
            <a:extLst>
              <a:ext uri="{FF2B5EF4-FFF2-40B4-BE49-F238E27FC236}">
                <a16:creationId xmlns:a16="http://schemas.microsoft.com/office/drawing/2014/main" id="{5B5F72C6-F2D0-4A56-AB69-3EFFF2A4A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534" y="1150459"/>
            <a:ext cx="6758609" cy="5003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2200" dirty="0">
                <a:ea typeface="宋体" panose="02010600030101010101" pitchFamily="2" charset="-122"/>
              </a:rPr>
              <a:t>关联规则</a:t>
            </a:r>
            <a:endParaRPr lang="en-US" altLang="zh-CN" sz="2200" dirty="0">
              <a:ea typeface="宋体" panose="02010600030101010101" pitchFamily="2" charset="-122"/>
            </a:endParaRPr>
          </a:p>
          <a:p>
            <a:pPr lvl="1"/>
            <a:r>
              <a:rPr lang="zh-CN" altLang="en-US" sz="2200" dirty="0">
                <a:ea typeface="宋体" panose="02010600030101010101" pitchFamily="2" charset="-122"/>
              </a:rPr>
              <a:t>商品集之间的关联性描述，表示为</a:t>
            </a:r>
            <a:r>
              <a:rPr lang="en-US" altLang="zh-CN" sz="2200" dirty="0">
                <a:ea typeface="宋体" panose="02010600030101010101" pitchFamily="2" charset="-122"/>
              </a:rPr>
              <a:t> X </a:t>
            </a:r>
            <a:r>
              <a:rPr lang="en-US" altLang="zh-CN" sz="2200" dirty="0">
                <a:ea typeface="宋体" panose="02010600030101010101" pitchFamily="2" charset="-122"/>
                <a:sym typeface="Symbol" panose="05050102010706020507" pitchFamily="18" charset="2"/>
              </a:rPr>
              <a:t> Y </a:t>
            </a:r>
            <a:r>
              <a:rPr lang="zh-CN" altLang="en-US" sz="2200" dirty="0">
                <a:ea typeface="宋体" panose="02010600030101010101" pitchFamily="2" charset="-122"/>
                <a:sym typeface="Symbol" panose="05050102010706020507" pitchFamily="18" charset="2"/>
              </a:rPr>
              <a:t>。</a:t>
            </a:r>
            <a:r>
              <a:rPr lang="zh-CN" altLang="en-US" sz="2200" dirty="0">
                <a:ea typeface="宋体" panose="02010600030101010101" pitchFamily="2" charset="-122"/>
              </a:rPr>
              <a:t>这里</a:t>
            </a:r>
            <a:r>
              <a:rPr lang="en-US" altLang="zh-CN" sz="2200" dirty="0">
                <a:ea typeface="宋体" panose="02010600030101010101" pitchFamily="2" charset="-122"/>
                <a:sym typeface="Symbol" panose="05050102010706020507" pitchFamily="18" charset="2"/>
              </a:rPr>
              <a:t> X </a:t>
            </a:r>
            <a:r>
              <a:rPr lang="zh-CN" altLang="en-US" sz="2200" dirty="0">
                <a:ea typeface="宋体" panose="02010600030101010101" pitchFamily="2" charset="-122"/>
                <a:sym typeface="Symbol" panose="05050102010706020507" pitchFamily="18" charset="2"/>
              </a:rPr>
              <a:t>和</a:t>
            </a:r>
            <a:r>
              <a:rPr lang="en-US" altLang="zh-CN" sz="2200" dirty="0">
                <a:ea typeface="宋体" panose="02010600030101010101" pitchFamily="2" charset="-122"/>
                <a:sym typeface="Symbol" panose="05050102010706020507" pitchFamily="18" charset="2"/>
              </a:rPr>
              <a:t> Y </a:t>
            </a:r>
            <a:r>
              <a:rPr lang="zh-CN" altLang="en-US" sz="2200" dirty="0">
                <a:ea typeface="宋体" panose="02010600030101010101" pitchFamily="2" charset="-122"/>
                <a:sym typeface="Symbol" panose="05050102010706020507" pitchFamily="18" charset="2"/>
              </a:rPr>
              <a:t>都是商品集或项集</a:t>
            </a:r>
            <a:r>
              <a:rPr lang="en-US" altLang="zh-CN" sz="2200" dirty="0">
                <a:ea typeface="宋体" panose="02010600030101010101" pitchFamily="2" charset="-122"/>
                <a:sym typeface="Symbol" panose="05050102010706020507" pitchFamily="18" charset="2"/>
              </a:rPr>
              <a:t>( </a:t>
            </a:r>
            <a:r>
              <a:rPr lang="en-US" altLang="zh-CN" sz="2200" dirty="0" err="1">
                <a:ea typeface="宋体" panose="02010600030101010101" pitchFamily="2" charset="-122"/>
                <a:sym typeface="Symbol" panose="05050102010706020507" pitchFamily="18" charset="2"/>
              </a:rPr>
              <a:t>itemsets</a:t>
            </a:r>
            <a:r>
              <a:rPr lang="en-US" altLang="zh-CN" sz="2200" dirty="0"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zh-CN" altLang="en-US" sz="2200" dirty="0">
                <a:ea typeface="宋体" panose="02010600030101010101" pitchFamily="2" charset="-122"/>
                <a:sym typeface="Symbol" panose="05050102010706020507" pitchFamily="18" charset="2"/>
              </a:rPr>
              <a:t>。若</a:t>
            </a:r>
            <a:r>
              <a:rPr lang="en-US" altLang="zh-CN" sz="2200" dirty="0"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zh-CN" altLang="en-US" sz="2200" dirty="0">
                <a:ea typeface="宋体" panose="02010600030101010101" pitchFamily="2" charset="-122"/>
                <a:sym typeface="Symbol" panose="05050102010706020507" pitchFamily="18" charset="2"/>
              </a:rPr>
              <a:t>包含</a:t>
            </a:r>
            <a:r>
              <a:rPr lang="en-US" altLang="zh-CN" sz="2200" dirty="0"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zh-CN" altLang="en-US" sz="2200" dirty="0">
                <a:ea typeface="宋体" panose="02010600030101010101" pitchFamily="2" charset="-122"/>
                <a:sym typeface="Symbol" panose="05050102010706020507" pitchFamily="18" charset="2"/>
              </a:rPr>
              <a:t>个</a:t>
            </a:r>
            <a:r>
              <a:rPr lang="en-US" altLang="zh-CN" sz="2200" dirty="0">
                <a:ea typeface="宋体" panose="02010600030101010101" pitchFamily="2" charset="-122"/>
                <a:sym typeface="Symbol" panose="05050102010706020507" pitchFamily="18" charset="2"/>
              </a:rPr>
              <a:t>item, </a:t>
            </a:r>
            <a:r>
              <a:rPr lang="zh-CN" altLang="en-US" sz="2200" dirty="0">
                <a:ea typeface="宋体" panose="02010600030101010101" pitchFamily="2" charset="-122"/>
                <a:sym typeface="Symbol" panose="05050102010706020507" pitchFamily="18" charset="2"/>
              </a:rPr>
              <a:t>则称为</a:t>
            </a:r>
            <a:r>
              <a:rPr lang="en-US" altLang="zh-CN" sz="2200" dirty="0"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zh-CN" altLang="en-US" sz="2200" dirty="0">
                <a:ea typeface="宋体" panose="02010600030101010101" pitchFamily="2" charset="-122"/>
                <a:sym typeface="Symbol" panose="05050102010706020507" pitchFamily="18" charset="2"/>
              </a:rPr>
              <a:t>项集</a:t>
            </a:r>
            <a:r>
              <a:rPr lang="en-US" altLang="zh-CN" sz="2200" dirty="0">
                <a:ea typeface="宋体" panose="02010600030101010101" pitchFamily="2" charset="-122"/>
                <a:sym typeface="Symbol" panose="05050102010706020507" pitchFamily="18" charset="2"/>
              </a:rPr>
              <a:t>(k-itemset)</a:t>
            </a:r>
            <a:r>
              <a:rPr lang="zh-CN" altLang="en-US" sz="2200" dirty="0">
                <a:ea typeface="宋体" panose="02010600030101010101" pitchFamily="2" charset="-122"/>
                <a:sym typeface="Symbol" panose="05050102010706020507" pitchFamily="18" charset="2"/>
              </a:rPr>
              <a:t>。</a:t>
            </a:r>
            <a:endParaRPr lang="en-US" altLang="zh-CN" sz="22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/>
            <a:r>
              <a:rPr lang="zh-CN" altLang="en-US" sz="2200" dirty="0">
                <a:ea typeface="宋体" panose="02010600030101010101" pitchFamily="2" charset="-122"/>
              </a:rPr>
              <a:t>例如</a:t>
            </a:r>
            <a:r>
              <a:rPr lang="en-US" altLang="zh-CN" sz="2200" dirty="0">
                <a:ea typeface="宋体" panose="02010600030101010101" pitchFamily="2" charset="-122"/>
              </a:rPr>
              <a:t>:   {Milk</a:t>
            </a:r>
            <a:r>
              <a:rPr lang="zh-CN" altLang="en-US" sz="2200" dirty="0">
                <a:ea typeface="宋体" panose="02010600030101010101" pitchFamily="2" charset="-122"/>
              </a:rPr>
              <a:t>，</a:t>
            </a:r>
            <a:r>
              <a:rPr lang="en-US" altLang="zh-CN" sz="2200" dirty="0">
                <a:ea typeface="宋体" panose="02010600030101010101" pitchFamily="2" charset="-122"/>
              </a:rPr>
              <a:t>Diaper} </a:t>
            </a:r>
            <a:r>
              <a:rPr lang="en-US" altLang="zh-CN" sz="2200" dirty="0">
                <a:ea typeface="宋体" panose="02010600030101010101" pitchFamily="2" charset="-122"/>
                <a:sym typeface="Symbol" panose="05050102010706020507" pitchFamily="18" charset="2"/>
              </a:rPr>
              <a:t> {Beer}</a:t>
            </a:r>
            <a:r>
              <a:rPr lang="en-US" altLang="zh-CN" sz="2200" dirty="0">
                <a:ea typeface="宋体" panose="02010600030101010101" pitchFamily="2" charset="-122"/>
              </a:rPr>
              <a:t> </a:t>
            </a:r>
          </a:p>
          <a:p>
            <a:r>
              <a:rPr lang="zh-CN" altLang="en-US" sz="2200" dirty="0">
                <a:ea typeface="宋体" panose="02010600030101010101" pitchFamily="2" charset="-122"/>
              </a:rPr>
              <a:t>规则评估度量</a:t>
            </a:r>
            <a:endParaRPr lang="en-US" altLang="zh-CN" sz="22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/>
            <a:r>
              <a:rPr lang="zh-CN" altLang="en-US" sz="2200" dirty="0">
                <a:ea typeface="宋体" panose="02010600030101010101" pitchFamily="2" charset="-122"/>
              </a:rPr>
              <a:t>支持度</a:t>
            </a:r>
            <a:r>
              <a:rPr lang="en-US" altLang="zh-CN" sz="2200" dirty="0">
                <a:ea typeface="宋体" panose="02010600030101010101" pitchFamily="2" charset="-122"/>
              </a:rPr>
              <a:t>Support (s)</a:t>
            </a:r>
          </a:p>
          <a:p>
            <a:pPr lvl="2"/>
            <a:r>
              <a:rPr lang="zh-CN" altLang="en-US" sz="2000" dirty="0">
                <a:ea typeface="宋体" panose="02010600030101010101" pitchFamily="2" charset="-122"/>
              </a:rPr>
              <a:t>同时包含</a:t>
            </a:r>
            <a:r>
              <a:rPr lang="en-US" altLang="zh-CN" sz="2000" dirty="0">
                <a:ea typeface="宋体" panose="02010600030101010101" pitchFamily="2" charset="-122"/>
              </a:rPr>
              <a:t> X</a:t>
            </a:r>
            <a:r>
              <a:rPr lang="zh-CN" altLang="en-US" sz="2000" dirty="0">
                <a:ea typeface="宋体" panose="02010600030101010101" pitchFamily="2" charset="-122"/>
              </a:rPr>
              <a:t>和</a:t>
            </a:r>
            <a:r>
              <a:rPr lang="en-US" altLang="zh-CN" sz="2000" dirty="0">
                <a:ea typeface="宋体" panose="02010600030101010101" pitchFamily="2" charset="-122"/>
              </a:rPr>
              <a:t> Y</a:t>
            </a:r>
            <a:r>
              <a:rPr lang="zh-CN" altLang="en-US" sz="2000" dirty="0">
                <a:ea typeface="宋体" panose="02010600030101010101" pitchFamily="2" charset="-122"/>
              </a:rPr>
              <a:t>的交易占总交易数的百分比。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914400" lvl="2" indent="0">
              <a:buNone/>
            </a:pPr>
            <a:r>
              <a:rPr lang="en-US" altLang="zh-CN" sz="2200" dirty="0">
                <a:ea typeface="宋体" panose="02010600030101010101" pitchFamily="2" charset="-122"/>
              </a:rPr>
              <a:t>Support(X-&gt;Y)=P(X,Y)</a:t>
            </a:r>
          </a:p>
          <a:p>
            <a:pPr lvl="1"/>
            <a:r>
              <a:rPr lang="zh-CN" altLang="en-US" sz="2200" dirty="0">
                <a:ea typeface="宋体" panose="02010600030101010101" pitchFamily="2" charset="-122"/>
              </a:rPr>
              <a:t>置信度</a:t>
            </a:r>
            <a:r>
              <a:rPr lang="en-US" altLang="zh-CN" sz="2200" dirty="0">
                <a:ea typeface="宋体" panose="02010600030101010101" pitchFamily="2" charset="-122"/>
              </a:rPr>
              <a:t>Confidence (c)</a:t>
            </a:r>
          </a:p>
          <a:p>
            <a:pPr lvl="2"/>
            <a:r>
              <a:rPr lang="zh-CN" altLang="en-US" sz="2000" dirty="0">
                <a:ea typeface="宋体" panose="02010600030101010101" pitchFamily="2" charset="-122"/>
              </a:rPr>
              <a:t>包含</a:t>
            </a:r>
            <a:r>
              <a:rPr lang="en-US" altLang="zh-CN" sz="2000" dirty="0">
                <a:ea typeface="宋体" panose="02010600030101010101" pitchFamily="2" charset="-122"/>
              </a:rPr>
              <a:t> X</a:t>
            </a:r>
            <a:r>
              <a:rPr lang="zh-CN" altLang="en-US" sz="2000" dirty="0">
                <a:ea typeface="宋体" panose="02010600030101010101" pitchFamily="2" charset="-122"/>
              </a:rPr>
              <a:t>的交易中有多少也包含了</a:t>
            </a:r>
            <a:r>
              <a:rPr lang="en-US" altLang="zh-CN" sz="2000" dirty="0">
                <a:ea typeface="宋体" panose="02010600030101010101" pitchFamily="2" charset="-122"/>
              </a:rPr>
              <a:t>Y</a:t>
            </a:r>
            <a:r>
              <a:rPr lang="zh-CN" altLang="en-US" sz="2000" dirty="0">
                <a:ea typeface="宋体" panose="02010600030101010101" pitchFamily="2" charset="-122"/>
              </a:rPr>
              <a:t>，即同时包含</a:t>
            </a:r>
            <a:r>
              <a:rPr lang="en-US" altLang="zh-CN" sz="2000" dirty="0">
                <a:ea typeface="宋体" panose="02010600030101010101" pitchFamily="2" charset="-122"/>
              </a:rPr>
              <a:t>X</a:t>
            </a:r>
            <a:r>
              <a:rPr lang="zh-CN" altLang="en-US" sz="2000" dirty="0">
                <a:ea typeface="宋体" panose="02010600030101010101" pitchFamily="2" charset="-122"/>
              </a:rPr>
              <a:t>和</a:t>
            </a:r>
            <a:r>
              <a:rPr lang="en-US" altLang="zh-CN" sz="2000" dirty="0">
                <a:ea typeface="宋体" panose="02010600030101010101" pitchFamily="2" charset="-122"/>
              </a:rPr>
              <a:t>Y</a:t>
            </a:r>
            <a:r>
              <a:rPr lang="zh-CN" altLang="en-US" sz="2000" dirty="0">
                <a:ea typeface="宋体" panose="02010600030101010101" pitchFamily="2" charset="-122"/>
              </a:rPr>
              <a:t>的交易数占所有包含</a:t>
            </a:r>
            <a:r>
              <a:rPr lang="en-US" altLang="zh-CN" sz="2000" dirty="0">
                <a:ea typeface="宋体" panose="02010600030101010101" pitchFamily="2" charset="-122"/>
              </a:rPr>
              <a:t>X</a:t>
            </a:r>
            <a:r>
              <a:rPr lang="zh-CN" altLang="en-US" sz="2000" dirty="0">
                <a:ea typeface="宋体" panose="02010600030101010101" pitchFamily="2" charset="-122"/>
              </a:rPr>
              <a:t>的交易的百分比。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914400" lvl="2" indent="0">
              <a:buNone/>
            </a:pPr>
            <a:r>
              <a:rPr lang="en-US" altLang="zh-CN" sz="2200" dirty="0">
                <a:ea typeface="宋体" panose="02010600030101010101" pitchFamily="2" charset="-122"/>
              </a:rPr>
              <a:t>Confidence(X-&gt;Y)=P(Y|X)</a:t>
            </a:r>
          </a:p>
        </p:txBody>
      </p:sp>
      <p:graphicFrame>
        <p:nvGraphicFramePr>
          <p:cNvPr id="1210389" name="Object 21">
            <a:extLst>
              <a:ext uri="{FF2B5EF4-FFF2-40B4-BE49-F238E27FC236}">
                <a16:creationId xmlns:a16="http://schemas.microsoft.com/office/drawing/2014/main" id="{47595D4E-45D0-49A3-9784-6137801B34AA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9084527"/>
              </p:ext>
            </p:extLst>
          </p:nvPr>
        </p:nvGraphicFramePr>
        <p:xfrm>
          <a:off x="7211632" y="860666"/>
          <a:ext cx="3993081" cy="24011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8" imgW="3352930" imgH="2016072" progId="Word.Document.8">
                  <p:embed/>
                </p:oleObj>
              </mc:Choice>
              <mc:Fallback>
                <p:oleObj name="Document" r:id="rId8" imgW="3352930" imgH="2016072" progId="Word.Document.8">
                  <p:embed/>
                  <p:pic>
                    <p:nvPicPr>
                      <p:cNvPr id="1210389" name="Object 21">
                        <a:extLst>
                          <a:ext uri="{FF2B5EF4-FFF2-40B4-BE49-F238E27FC236}">
                            <a16:creationId xmlns:a16="http://schemas.microsoft.com/office/drawing/2014/main" id="{47595D4E-45D0-49A3-9784-6137801B34AA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1632" y="860666"/>
                        <a:ext cx="3993081" cy="24011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FCEBD81-EB74-4CDD-9C6B-267F289C6942}"/>
                  </a:ext>
                </a:extLst>
              </p:cNvPr>
              <p:cNvSpPr txBox="1"/>
              <p:nvPr/>
            </p:nvSpPr>
            <p:spPr>
              <a:xfrm>
                <a:off x="6096000" y="5844976"/>
                <a:ext cx="56255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zh-CN" altLang="en-US" dirty="0"/>
                  <a:t>表示一个项集出现的次数</a:t>
                </a:r>
                <a:r>
                  <a:rPr lang="en-US" altLang="zh-CN" dirty="0"/>
                  <a:t>, |T|</a:t>
                </a:r>
                <a:r>
                  <a:rPr lang="zh-CN" altLang="en-US" dirty="0"/>
                  <a:t>表示交易记录的总数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FCEBD81-EB74-4CDD-9C6B-267F289C6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844976"/>
                <a:ext cx="5625548" cy="369332"/>
              </a:xfrm>
              <a:prstGeom prst="rect">
                <a:avLst/>
              </a:prstGeom>
              <a:blipFill>
                <a:blip r:embed="rId11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页脚占位符 1">
            <a:extLst>
              <a:ext uri="{FF2B5EF4-FFF2-40B4-BE49-F238E27FC236}">
                <a16:creationId xmlns:a16="http://schemas.microsoft.com/office/drawing/2014/main" id="{5AF4A4A5-F16E-4CE3-9AEE-14C662291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浙江工业大学</a:t>
            </a:r>
            <a:r>
              <a:rPr lang="en-US" altLang="zh-CN"/>
              <a:t>-</a:t>
            </a:r>
            <a:r>
              <a:rPr lang="zh-CN" altLang="en-US"/>
              <a:t>计算机科学与技术学院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FF62F4-98C2-4F8A-B9D8-65ECA7A7E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AA229-1E30-467F-8316-9E77F76846C8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0387" grpId="0" build="p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994" name="Rectangle 2">
            <a:extLst>
              <a:ext uri="{FF2B5EF4-FFF2-40B4-BE49-F238E27FC236}">
                <a16:creationId xmlns:a16="http://schemas.microsoft.com/office/drawing/2014/main" id="{495BE5A1-8062-4592-A002-83DFE7D763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关联规则挖掘任务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236995" name="Rectangle 3">
            <a:extLst>
              <a:ext uri="{FF2B5EF4-FFF2-40B4-BE49-F238E27FC236}">
                <a16:creationId xmlns:a16="http://schemas.microsoft.com/office/drawing/2014/main" id="{6262AD2C-3B75-4BB6-B1BC-AC0843D2D0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85191" y="1540522"/>
            <a:ext cx="10515600" cy="226947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给定一个交易记录集合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T,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关联规则挖掘的目标是找出所有符合以下条件的规则：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  <a:p>
            <a:pPr lvl="1"/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support 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≥ 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MinSup</a:t>
            </a:r>
            <a:r>
              <a:rPr lang="en-US" altLang="zh-CN" sz="2800" i="1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（支持度阈值）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/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confidence ≥ 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MinConf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（置信度阈值）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altLang="zh-CN" dirty="0"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5448466-BE92-461D-A856-A99F8F28E77F}"/>
              </a:ext>
            </a:extLst>
          </p:cNvPr>
          <p:cNvSpPr txBox="1"/>
          <p:nvPr/>
        </p:nvSpPr>
        <p:spPr>
          <a:xfrm>
            <a:off x="1225826" y="3548390"/>
            <a:ext cx="66857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同时满足以上两个条件，怎么找？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CE59FDE-80EF-469F-A788-3D9B6DD8EE64}"/>
              </a:ext>
            </a:extLst>
          </p:cNvPr>
          <p:cNvSpPr txBox="1"/>
          <p:nvPr/>
        </p:nvSpPr>
        <p:spPr>
          <a:xfrm>
            <a:off x="1060173" y="4296945"/>
            <a:ext cx="10124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穷举所有可能规则，然后计算每条规则的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support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confidence?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DC536CA-5FB9-43F4-863D-3D90D22B0EBF}"/>
              </a:ext>
            </a:extLst>
          </p:cNvPr>
          <p:cNvSpPr txBox="1"/>
          <p:nvPr/>
        </p:nvSpPr>
        <p:spPr>
          <a:xfrm>
            <a:off x="1603514" y="5008323"/>
            <a:ext cx="8004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规则空间，即可能的规则数目太大，计算量太大！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DD9436A7-4D24-4A89-A11A-6B87B7F15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浙江工业大学</a:t>
            </a:r>
            <a:r>
              <a:rPr lang="en-US" altLang="zh-CN"/>
              <a:t>-</a:t>
            </a:r>
            <a:r>
              <a:rPr lang="zh-CN" altLang="en-US"/>
              <a:t>计算机科学与技术学院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583C96-3AD4-4FD8-8E09-07C219253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AA229-1E30-467F-8316-9E77F76846C8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6995" grpId="0" build="p"/>
      <p:bldP spid="3" grpId="0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396" name="Text Box 4">
            <a:extLst>
              <a:ext uri="{FF2B5EF4-FFF2-40B4-BE49-F238E27FC236}">
                <a16:creationId xmlns:a16="http://schemas.microsoft.com/office/drawing/2014/main" id="{A96D45E0-7BBB-47B9-9066-951D35B03B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0590" y="597456"/>
            <a:ext cx="5565913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CC33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例子</a:t>
            </a:r>
            <a:r>
              <a:rPr lang="en-US" altLang="zh-CN" sz="2400" dirty="0">
                <a:solidFill>
                  <a:srgbClr val="CC33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:</a:t>
            </a:r>
            <a:br>
              <a:rPr lang="en-US" altLang="zh-CN" sz="2400" dirty="0">
                <a:solidFill>
                  <a:srgbClr val="CC3300"/>
                </a:solidFill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{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Milk,Diaper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}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 {Beer} (s=0.4, c=0.67)</a:t>
            </a:r>
            <a:b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</a:b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{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Milk,Beer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}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 {Diaper} (s=0.4, c=1.0)</a:t>
            </a:r>
          </a:p>
          <a:p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{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Diaper,Beer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}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 {Milk} (s=0.4, c=0.67)</a:t>
            </a:r>
          </a:p>
          <a:p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{Beer}  {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Milk,Diaper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} (s=0.4, c=0.67) </a:t>
            </a:r>
            <a:b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</a:b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{Diaper}  {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Milk,Beer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} (s=0.4, c=0.5) </a:t>
            </a:r>
          </a:p>
          <a:p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{Milk}  {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Diaper,Beer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} (s=0.4, c=0.5)</a:t>
            </a:r>
          </a:p>
        </p:txBody>
      </p:sp>
      <p:graphicFrame>
        <p:nvGraphicFramePr>
          <p:cNvPr id="1211397" name="Object 5">
            <a:extLst>
              <a:ext uri="{FF2B5EF4-FFF2-40B4-BE49-F238E27FC236}">
                <a16:creationId xmlns:a16="http://schemas.microsoft.com/office/drawing/2014/main" id="{5067B318-ED6A-4129-B444-1D699F62C712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5872089"/>
              </p:ext>
            </p:extLst>
          </p:nvPr>
        </p:nvGraphicFramePr>
        <p:xfrm>
          <a:off x="1497495" y="812892"/>
          <a:ext cx="4194313" cy="25180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359338" imgH="2015504" progId="Word.Document.8">
                  <p:embed/>
                </p:oleObj>
              </mc:Choice>
              <mc:Fallback>
                <p:oleObj name="Document" r:id="rId2" imgW="3359338" imgH="2015504" progId="Word.Document.8">
                  <p:embed/>
                  <p:pic>
                    <p:nvPicPr>
                      <p:cNvPr id="1211397" name="Object 5">
                        <a:extLst>
                          <a:ext uri="{FF2B5EF4-FFF2-40B4-BE49-F238E27FC236}">
                            <a16:creationId xmlns:a16="http://schemas.microsoft.com/office/drawing/2014/main" id="{5067B318-ED6A-4129-B444-1D699F62C7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7495" y="812892"/>
                        <a:ext cx="4194313" cy="25180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1399" name="Text Box 7">
            <a:extLst>
              <a:ext uri="{FF2B5EF4-FFF2-40B4-BE49-F238E27FC236}">
                <a16:creationId xmlns:a16="http://schemas.microsoft.com/office/drawing/2014/main" id="{D641F6D1-4BE8-4032-9F4A-3D9E63C94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182" y="3527095"/>
            <a:ext cx="9919252" cy="156966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CC33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发现</a:t>
            </a:r>
            <a:r>
              <a:rPr lang="en-US" altLang="zh-CN" sz="2400" dirty="0">
                <a:solidFill>
                  <a:srgbClr val="CC33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: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ea typeface="宋体" panose="02010600030101010101" pitchFamily="2" charset="-122"/>
                <a:sym typeface="Symbol" panose="05050102010706020507" pitchFamily="18" charset="2"/>
              </a:rPr>
              <a:t>以上所有规则都是从同一个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itemset</a:t>
            </a:r>
            <a:r>
              <a:rPr lang="zh-CN" altLang="en-US" sz="2400" dirty="0">
                <a:ea typeface="宋体" panose="02010600030101010101" pitchFamily="2" charset="-122"/>
                <a:sym typeface="Symbol" panose="05050102010706020507" pitchFamily="18" charset="2"/>
              </a:rPr>
              <a:t>即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{Milk, Diaper, Beer}</a:t>
            </a:r>
            <a:r>
              <a:rPr lang="zh-CN" altLang="en-US" sz="2400" dirty="0">
                <a:ea typeface="宋体" panose="02010600030101010101" pitchFamily="2" charset="-122"/>
                <a:sym typeface="Symbol" panose="05050102010706020507" pitchFamily="18" charset="2"/>
              </a:rPr>
              <a:t>导出；</a:t>
            </a:r>
            <a:endParaRPr lang="en-US" altLang="zh-CN" sz="24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zh-CN" altLang="en-US" sz="2400" dirty="0">
                <a:ea typeface="宋体" panose="02010600030101010101" pitchFamily="2" charset="-122"/>
                <a:sym typeface="Symbol" panose="05050102010706020507" pitchFamily="18" charset="2"/>
              </a:rPr>
              <a:t>从同一个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itemset</a:t>
            </a:r>
            <a:r>
              <a:rPr lang="zh-CN" altLang="en-US" sz="2400" dirty="0">
                <a:ea typeface="宋体" panose="02010600030101010101" pitchFamily="2" charset="-122"/>
                <a:sym typeface="Symbol" panose="05050102010706020507" pitchFamily="18" charset="2"/>
              </a:rPr>
              <a:t>导出的规则的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 support</a:t>
            </a:r>
            <a:r>
              <a:rPr lang="zh-CN" altLang="en-US" sz="2400" dirty="0">
                <a:ea typeface="宋体" panose="02010600030101010101" pitchFamily="2" charset="-122"/>
                <a:sym typeface="Symbol" panose="05050102010706020507" pitchFamily="18" charset="2"/>
              </a:rPr>
              <a:t>值一样但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confidence</a:t>
            </a:r>
            <a:r>
              <a:rPr lang="zh-CN" altLang="en-US" sz="2400" dirty="0">
                <a:ea typeface="宋体" panose="02010600030101010101" pitchFamily="2" charset="-122"/>
                <a:sym typeface="Symbol" panose="05050102010706020507" pitchFamily="18" charset="2"/>
              </a:rPr>
              <a:t>值不一样</a:t>
            </a:r>
            <a:r>
              <a:rPr lang="zh-CN" altLang="en-US" sz="2000" dirty="0">
                <a:ea typeface="宋体" panose="02010600030101010101" pitchFamily="2" charset="-122"/>
                <a:sym typeface="Symbol" panose="05050102010706020507" pitchFamily="18" charset="2"/>
              </a:rPr>
              <a:t>；</a:t>
            </a:r>
            <a:endParaRPr lang="en-US" altLang="zh-CN" sz="2000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" name="箭头: 下 5">
            <a:extLst>
              <a:ext uri="{FF2B5EF4-FFF2-40B4-BE49-F238E27FC236}">
                <a16:creationId xmlns:a16="http://schemas.microsoft.com/office/drawing/2014/main" id="{63C5ECF3-9B36-4AEA-944A-9C77C4EFA6BE}"/>
              </a:ext>
            </a:extLst>
          </p:cNvPr>
          <p:cNvSpPr/>
          <p:nvPr/>
        </p:nvSpPr>
        <p:spPr>
          <a:xfrm>
            <a:off x="5569226" y="5164268"/>
            <a:ext cx="347870" cy="3201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7304F4F-EEA8-4DBA-BD39-CBA74632CCF2}"/>
              </a:ext>
            </a:extLst>
          </p:cNvPr>
          <p:cNvSpPr txBox="1"/>
          <p:nvPr/>
        </p:nvSpPr>
        <p:spPr>
          <a:xfrm>
            <a:off x="3264178" y="5607957"/>
            <a:ext cx="6021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先根据</a:t>
            </a:r>
            <a:r>
              <a:rPr lang="en-US" altLang="zh-CN" sz="2400" dirty="0"/>
              <a:t>support</a:t>
            </a:r>
            <a:r>
              <a:rPr lang="zh-CN" altLang="en-US" sz="2400" dirty="0"/>
              <a:t>后根据</a:t>
            </a:r>
            <a:r>
              <a:rPr lang="en-US" altLang="zh-CN" sz="2400" dirty="0"/>
              <a:t>confidence</a:t>
            </a:r>
            <a:r>
              <a:rPr lang="zh-CN" altLang="en-US" sz="2400" dirty="0"/>
              <a:t>进行过滤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DF12A98C-0996-42FD-931C-B890AADFC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浙江工业大学</a:t>
            </a:r>
            <a:r>
              <a:rPr lang="en-US" altLang="zh-CN"/>
              <a:t>-</a:t>
            </a:r>
            <a:r>
              <a:rPr lang="zh-CN" altLang="en-US"/>
              <a:t>计算机科学与技术学院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E27702F-FB56-43B1-B9D8-E31D93952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AA229-1E30-467F-8316-9E77F76846C8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1399" grpId="0" animBg="1"/>
      <p:bldP spid="6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418" name="Rectangle 2">
            <a:extLst>
              <a:ext uri="{FF2B5EF4-FFF2-40B4-BE49-F238E27FC236}">
                <a16:creationId xmlns:a16="http://schemas.microsoft.com/office/drawing/2014/main" id="{0AB7DD0B-7BF5-408A-AB8D-6A4892CDFB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两步法解决关联规则挖掘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212419" name="Rectangle 3">
            <a:extLst>
              <a:ext uri="{FF2B5EF4-FFF2-40B4-BE49-F238E27FC236}">
                <a16:creationId xmlns:a16="http://schemas.microsoft.com/office/drawing/2014/main" id="{447A98E5-913F-4AAB-A459-C8EA7BA826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4373217"/>
            <a:ext cx="10515600" cy="11396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ea typeface="宋体" panose="02010600030101010101" pitchFamily="2" charset="-122"/>
              </a:rPr>
              <a:t>然而，快速得到</a:t>
            </a:r>
            <a:r>
              <a:rPr lang="en-US" altLang="zh-CN" dirty="0">
                <a:ea typeface="宋体" panose="02010600030101010101" pitchFamily="2" charset="-122"/>
              </a:rPr>
              <a:t>Frequent itemset </a:t>
            </a:r>
            <a:r>
              <a:rPr lang="zh-CN" altLang="en-US" dirty="0">
                <a:ea typeface="宋体" panose="02010600030101010101" pitchFamily="2" charset="-122"/>
              </a:rPr>
              <a:t>计算量依然太大！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B12CB6A-2A2D-424C-9088-E74DA963AC03}"/>
              </a:ext>
            </a:extLst>
          </p:cNvPr>
          <p:cNvSpPr/>
          <p:nvPr/>
        </p:nvSpPr>
        <p:spPr>
          <a:xfrm>
            <a:off x="838200" y="1859340"/>
            <a:ext cx="10668000" cy="2245808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533400" indent="-533400">
              <a:lnSpc>
                <a:spcPct val="150000"/>
              </a:lnSpc>
            </a:pPr>
            <a:r>
              <a:rPr lang="zh-CN" altLang="en-US" sz="2400" dirty="0">
                <a:ea typeface="宋体" panose="02010600030101010101" pitchFamily="2" charset="-122"/>
              </a:rPr>
              <a:t>两步法</a:t>
            </a:r>
            <a:r>
              <a:rPr lang="en-US" altLang="zh-CN" sz="2400" dirty="0">
                <a:ea typeface="宋体" panose="02010600030101010101" pitchFamily="2" charset="-122"/>
              </a:rPr>
              <a:t>: 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1. </a:t>
            </a:r>
            <a:r>
              <a:rPr lang="zh-CN" altLang="en-US" sz="2400" b="1" dirty="0">
                <a:ea typeface="宋体" panose="02010600030101010101" pitchFamily="2" charset="-122"/>
              </a:rPr>
              <a:t>频繁项集</a:t>
            </a:r>
            <a:r>
              <a:rPr lang="en-US" altLang="zh-CN" sz="2400" b="1" dirty="0">
                <a:ea typeface="宋体" panose="02010600030101010101" pitchFamily="2" charset="-122"/>
              </a:rPr>
              <a:t>(frequent itemset)</a:t>
            </a:r>
            <a:r>
              <a:rPr lang="zh-CN" altLang="en-US" sz="2400" b="1" dirty="0">
                <a:ea typeface="宋体" panose="02010600030101010101" pitchFamily="2" charset="-122"/>
              </a:rPr>
              <a:t>挖掘</a:t>
            </a:r>
            <a:r>
              <a:rPr lang="zh-CN" altLang="en-US" sz="2400" dirty="0">
                <a:ea typeface="宋体" panose="02010600030101010101" pitchFamily="2" charset="-122"/>
              </a:rPr>
              <a:t>：得到</a:t>
            </a:r>
            <a:r>
              <a:rPr lang="en-US" altLang="zh-CN" sz="2400" dirty="0">
                <a:ea typeface="宋体" panose="02010600030101010101" pitchFamily="2" charset="-122"/>
              </a:rPr>
              <a:t> support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 </a:t>
            </a:r>
            <a:r>
              <a:rPr lang="en-US" altLang="zh-CN" sz="2400" dirty="0" err="1">
                <a:ea typeface="宋体" panose="02010600030101010101" pitchFamily="2" charset="-122"/>
                <a:sym typeface="Symbol" panose="05050102010706020507" pitchFamily="18" charset="2"/>
              </a:rPr>
              <a:t>M</a:t>
            </a:r>
            <a:r>
              <a:rPr lang="en-US" altLang="zh-CN" sz="2400" dirty="0" err="1">
                <a:ea typeface="宋体" panose="02010600030101010101" pitchFamily="2" charset="-122"/>
              </a:rPr>
              <a:t>inSup</a:t>
            </a:r>
            <a:r>
              <a:rPr lang="zh-CN" altLang="en-US" sz="2400" dirty="0">
                <a:ea typeface="宋体" panose="02010600030101010101" pitchFamily="2" charset="-122"/>
              </a:rPr>
              <a:t>的所有</a:t>
            </a:r>
            <a:r>
              <a:rPr lang="en-US" altLang="zh-CN" sz="2400" dirty="0" err="1">
                <a:ea typeface="宋体" panose="02010600030101010101" pitchFamily="2" charset="-122"/>
              </a:rPr>
              <a:t>itemsets</a:t>
            </a:r>
            <a:r>
              <a:rPr lang="zh-CN" altLang="en-US" sz="2400" dirty="0">
                <a:ea typeface="宋体" panose="02010600030101010101" pitchFamily="2" charset="-122"/>
              </a:rPr>
              <a:t>。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2. </a:t>
            </a:r>
            <a:r>
              <a:rPr lang="zh-CN" altLang="en-US" sz="2400" b="1" dirty="0">
                <a:ea typeface="宋体" panose="02010600030101010101" pitchFamily="2" charset="-122"/>
              </a:rPr>
              <a:t>生成高置信度的规则</a:t>
            </a:r>
            <a:r>
              <a:rPr lang="zh-CN" altLang="en-US" sz="2400" dirty="0">
                <a:ea typeface="宋体" panose="02010600030101010101" pitchFamily="2" charset="-122"/>
              </a:rPr>
              <a:t>：从每个</a:t>
            </a:r>
            <a:r>
              <a:rPr lang="en-US" altLang="zh-CN" sz="2400" dirty="0">
                <a:ea typeface="宋体" panose="02010600030101010101" pitchFamily="2" charset="-122"/>
              </a:rPr>
              <a:t>frequent itemset</a:t>
            </a:r>
            <a:r>
              <a:rPr lang="zh-CN" altLang="en-US" sz="2400" dirty="0">
                <a:ea typeface="宋体" panose="02010600030101010101" pitchFamily="2" charset="-122"/>
              </a:rPr>
              <a:t>生成</a:t>
            </a:r>
            <a:r>
              <a:rPr lang="en-US" altLang="zh-CN" sz="2400" dirty="0">
                <a:ea typeface="宋体" panose="02010600030101010101" pitchFamily="2" charset="-122"/>
              </a:rPr>
              <a:t>confidence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  </a:t>
            </a:r>
            <a:r>
              <a:rPr lang="en-US" altLang="zh-CN" sz="2400" dirty="0" err="1">
                <a:ea typeface="宋体" panose="02010600030101010101" pitchFamily="2" charset="-122"/>
                <a:sym typeface="Symbol" panose="05050102010706020507" pitchFamily="18" charset="2"/>
              </a:rPr>
              <a:t>M</a:t>
            </a:r>
            <a:r>
              <a:rPr lang="en-US" altLang="zh-CN" sz="2400" dirty="0" err="1">
                <a:ea typeface="宋体" panose="02010600030101010101" pitchFamily="2" charset="-122"/>
              </a:rPr>
              <a:t>inConf</a:t>
            </a:r>
            <a:r>
              <a:rPr lang="zh-CN" altLang="en-US" sz="2400" dirty="0">
                <a:ea typeface="宋体" panose="02010600030101010101" pitchFamily="2" charset="-122"/>
              </a:rPr>
              <a:t>的规则。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697BC3EE-A650-4602-B4FF-4340C5AB9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浙江工业大学</a:t>
            </a:r>
            <a:r>
              <a:rPr lang="en-US" altLang="zh-CN"/>
              <a:t>-</a:t>
            </a:r>
            <a:r>
              <a:rPr lang="zh-CN" altLang="en-US"/>
              <a:t>计算机科学与技术学院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6BA50B5-E848-4F36-8ED7-6E94EFCF2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AA229-1E30-467F-8316-9E77F76846C8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442" name="Rectangle 2">
            <a:extLst>
              <a:ext uri="{FF2B5EF4-FFF2-40B4-BE49-F238E27FC236}">
                <a16:creationId xmlns:a16="http://schemas.microsoft.com/office/drawing/2014/main" id="{A771FB95-CCB4-4054-8AE2-70CD87259E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625476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Frequent Itemset </a:t>
            </a:r>
            <a:r>
              <a:rPr lang="zh-CN" altLang="en-US" dirty="0">
                <a:ea typeface="宋体" panose="02010600030101010101" pitchFamily="2" charset="-122"/>
              </a:rPr>
              <a:t>生成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1213443" name="Object 3">
            <a:extLst>
              <a:ext uri="{FF2B5EF4-FFF2-40B4-BE49-F238E27FC236}">
                <a16:creationId xmlns:a16="http://schemas.microsoft.com/office/drawing/2014/main" id="{38B4C5B9-A1C3-49E4-B8AE-5143F86B10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0427776"/>
              </p:ext>
            </p:extLst>
          </p:nvPr>
        </p:nvGraphicFramePr>
        <p:xfrm>
          <a:off x="755375" y="917714"/>
          <a:ext cx="7034213" cy="531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9807480" imgH="7407000" progId="Visio.Drawing.6">
                  <p:embed/>
                </p:oleObj>
              </mc:Choice>
              <mc:Fallback>
                <p:oleObj name="VISIO" r:id="rId2" imgW="9807480" imgH="7407000" progId="Visio.Drawing.6">
                  <p:embed/>
                  <p:pic>
                    <p:nvPicPr>
                      <p:cNvPr id="1213443" name="Object 3">
                        <a:extLst>
                          <a:ext uri="{FF2B5EF4-FFF2-40B4-BE49-F238E27FC236}">
                            <a16:creationId xmlns:a16="http://schemas.microsoft.com/office/drawing/2014/main" id="{38B4C5B9-A1C3-49E4-B8AE-5143F86B10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375" y="917714"/>
                        <a:ext cx="7034213" cy="531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3444" name="Text Box 4">
            <a:extLst>
              <a:ext uri="{FF2B5EF4-FFF2-40B4-BE49-F238E27FC236}">
                <a16:creationId xmlns:a16="http://schemas.microsoft.com/office/drawing/2014/main" id="{5FFBE699-4630-4605-87B0-A44235D9BC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9588" y="1543190"/>
            <a:ext cx="314076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ea typeface="宋体" panose="02010600030101010101" pitchFamily="2" charset="-122"/>
              </a:rPr>
              <a:t>给定</a:t>
            </a:r>
            <a:r>
              <a:rPr lang="en-US" altLang="zh-CN" sz="2400" dirty="0">
                <a:ea typeface="宋体" panose="02010600030101010101" pitchFamily="2" charset="-122"/>
              </a:rPr>
              <a:t> d</a:t>
            </a:r>
            <a:r>
              <a:rPr lang="zh-CN" altLang="en-US" sz="2400" dirty="0">
                <a:ea typeface="宋体" panose="02010600030101010101" pitchFamily="2" charset="-122"/>
              </a:rPr>
              <a:t>个</a:t>
            </a:r>
            <a:r>
              <a:rPr lang="en-US" altLang="zh-CN" sz="2400" dirty="0">
                <a:ea typeface="宋体" panose="02010600030101010101" pitchFamily="2" charset="-122"/>
              </a:rPr>
              <a:t>item, </a:t>
            </a:r>
            <a:r>
              <a:rPr lang="zh-CN" altLang="en-US" sz="2400" dirty="0">
                <a:ea typeface="宋体" panose="02010600030101010101" pitchFamily="2" charset="-122"/>
              </a:rPr>
              <a:t>有</a:t>
            </a:r>
            <a:r>
              <a:rPr lang="en-US" altLang="zh-CN" sz="2400" dirty="0">
                <a:ea typeface="宋体" panose="02010600030101010101" pitchFamily="2" charset="-122"/>
              </a:rPr>
              <a:t> 2</a:t>
            </a:r>
            <a:r>
              <a:rPr lang="en-US" altLang="zh-CN" sz="2400" baseline="30000" dirty="0">
                <a:ea typeface="宋体" panose="02010600030101010101" pitchFamily="2" charset="-122"/>
              </a:rPr>
              <a:t>d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ea typeface="宋体" panose="02010600030101010101" pitchFamily="2" charset="-122"/>
              </a:rPr>
              <a:t>可能的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ea typeface="宋体" panose="02010600030101010101" pitchFamily="2" charset="-122"/>
              </a:rPr>
              <a:t>itemsets</a:t>
            </a:r>
            <a:endParaRPr lang="en-US" altLang="zh-CN" sz="2400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AE49324-F4C6-4949-A817-C958BE121AF2}"/>
              </a:ext>
            </a:extLst>
          </p:cNvPr>
          <p:cNvSpPr/>
          <p:nvPr/>
        </p:nvSpPr>
        <p:spPr>
          <a:xfrm>
            <a:off x="7845288" y="3061296"/>
            <a:ext cx="384312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ea typeface="宋体" panose="02010600030101010101" pitchFamily="2" charset="-122"/>
              </a:rPr>
              <a:t>沃尔玛超市出售的商品数目为</a:t>
            </a:r>
            <a:r>
              <a:rPr lang="en-US" altLang="zh-CN" sz="2000" dirty="0">
                <a:ea typeface="宋体" panose="02010600030101010101" pitchFamily="2" charset="-122"/>
              </a:rPr>
              <a:t> 100,000 </a:t>
            </a:r>
            <a:r>
              <a:rPr lang="zh-CN" altLang="en-US" sz="2000" dirty="0">
                <a:ea typeface="宋体" panose="02010600030101010101" pitchFamily="2" charset="-122"/>
              </a:rPr>
              <a:t>，保留的交易记录达数十亿条。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6A60A8A-79F4-4CDA-8F01-EC8C5611E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浙江工业大学</a:t>
            </a:r>
            <a:r>
              <a:rPr lang="en-US" altLang="zh-CN"/>
              <a:t>-</a:t>
            </a:r>
            <a:r>
              <a:rPr lang="zh-CN" altLang="en-US"/>
              <a:t>计算机科学与技术学院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901A6A-DF4C-4D05-939B-F2970F726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AA229-1E30-467F-8316-9E77F76846C8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466" name="Rectangle 2">
            <a:extLst>
              <a:ext uri="{FF2B5EF4-FFF2-40B4-BE49-F238E27FC236}">
                <a16:creationId xmlns:a16="http://schemas.microsoft.com/office/drawing/2014/main" id="{4D67EB77-6805-4726-9C94-E5C5BCCEE8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625475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Frequent Itemset </a:t>
            </a:r>
            <a:r>
              <a:rPr lang="zh-CN" altLang="en-US" dirty="0">
                <a:ea typeface="宋体" panose="02010600030101010101" pitchFamily="2" charset="-122"/>
              </a:rPr>
              <a:t>生成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214467" name="Rectangle 3">
            <a:extLst>
              <a:ext uri="{FF2B5EF4-FFF2-40B4-BE49-F238E27FC236}">
                <a16:creationId xmlns:a16="http://schemas.microsoft.com/office/drawing/2014/main" id="{583D30AD-0084-4B97-B071-D6C55F2D4E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39687" y="990600"/>
            <a:ext cx="10051774" cy="5410200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简单暴力的方法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假设每一个</a:t>
            </a:r>
            <a:r>
              <a:rPr lang="en-US" altLang="zh-CN" dirty="0">
                <a:ea typeface="宋体" panose="02010600030101010101" pitchFamily="2" charset="-122"/>
              </a:rPr>
              <a:t>itemset</a:t>
            </a:r>
            <a:r>
              <a:rPr lang="zh-CN" altLang="en-US" dirty="0">
                <a:ea typeface="宋体" panose="02010600030101010101" pitchFamily="2" charset="-122"/>
              </a:rPr>
              <a:t>都是候选的</a:t>
            </a:r>
            <a:r>
              <a:rPr lang="en-US" altLang="zh-CN" dirty="0">
                <a:ea typeface="宋体" panose="02010600030101010101" pitchFamily="2" charset="-122"/>
              </a:rPr>
              <a:t>frequent itemset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对数据集扫描得到每个</a:t>
            </a:r>
            <a:r>
              <a:rPr lang="en-US" altLang="zh-CN" dirty="0">
                <a:ea typeface="宋体" panose="02010600030101010101" pitchFamily="2" charset="-122"/>
              </a:rPr>
              <a:t>itemset</a:t>
            </a:r>
            <a:r>
              <a:rPr lang="zh-CN" altLang="en-US" dirty="0">
                <a:ea typeface="宋体" panose="02010600030101010101" pitchFamily="2" charset="-122"/>
              </a:rPr>
              <a:t>的</a:t>
            </a:r>
            <a:r>
              <a:rPr lang="en-US" altLang="zh-CN" dirty="0">
                <a:ea typeface="宋体" panose="02010600030101010101" pitchFamily="2" charset="-122"/>
              </a:rPr>
              <a:t>support</a:t>
            </a:r>
            <a:r>
              <a:rPr lang="zh-CN" altLang="en-US" dirty="0">
                <a:ea typeface="宋体" panose="02010600030101010101" pitchFamily="2" charset="-122"/>
              </a:rPr>
              <a:t>。</a:t>
            </a:r>
            <a:endParaRPr lang="en-US" altLang="zh-CN" dirty="0">
              <a:ea typeface="宋体" panose="02010600030101010101" pitchFamily="2" charset="-122"/>
            </a:endParaRPr>
          </a:p>
          <a:p>
            <a:pPr marL="457200" lvl="1" indent="0"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把每条交易记录扫描所有候选</a:t>
            </a:r>
            <a:r>
              <a:rPr lang="en-US" altLang="zh-CN" dirty="0">
                <a:ea typeface="宋体" panose="02010600030101010101" pitchFamily="2" charset="-122"/>
              </a:rPr>
              <a:t>itemset</a:t>
            </a:r>
            <a:r>
              <a:rPr lang="zh-CN" altLang="en-US" dirty="0">
                <a:ea typeface="宋体" panose="02010600030101010101" pitchFamily="2" charset="-122"/>
              </a:rPr>
              <a:t>，更新对应</a:t>
            </a:r>
            <a:r>
              <a:rPr lang="en-US" altLang="zh-CN" dirty="0">
                <a:ea typeface="宋体" panose="02010600030101010101" pitchFamily="2" charset="-122"/>
              </a:rPr>
              <a:t>itemset</a:t>
            </a:r>
            <a:r>
              <a:rPr lang="zh-CN" altLang="en-US" dirty="0">
                <a:ea typeface="宋体" panose="02010600030101010101" pitchFamily="2" charset="-122"/>
              </a:rPr>
              <a:t>的</a:t>
            </a:r>
            <a:r>
              <a:rPr lang="en-US" altLang="zh-CN" dirty="0">
                <a:ea typeface="宋体" panose="02010600030101010101" pitchFamily="2" charset="-122"/>
              </a:rPr>
              <a:t>support</a:t>
            </a:r>
            <a:r>
              <a:rPr lang="zh-CN" altLang="en-US" dirty="0">
                <a:ea typeface="宋体" panose="02010600030101010101" pitchFamily="2" charset="-122"/>
              </a:rPr>
              <a:t>；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复杂度</a:t>
            </a:r>
            <a:r>
              <a:rPr lang="en-US" altLang="zh-CN" dirty="0">
                <a:ea typeface="宋体" panose="02010600030101010101" pitchFamily="2" charset="-122"/>
              </a:rPr>
              <a:t> ~ O(</a:t>
            </a:r>
            <a:r>
              <a:rPr lang="en-US" altLang="zh-CN" dirty="0" err="1">
                <a:ea typeface="宋体" panose="02010600030101010101" pitchFamily="2" charset="-122"/>
              </a:rPr>
              <a:t>NMw</a:t>
            </a:r>
            <a:r>
              <a:rPr lang="en-US" altLang="zh-CN" dirty="0">
                <a:ea typeface="宋体" panose="02010600030101010101" pitchFamily="2" charset="-122"/>
              </a:rPr>
              <a:t>) =&gt; </a:t>
            </a:r>
            <a:r>
              <a:rPr lang="zh-CN" altLang="en-US" dirty="0">
                <a:ea typeface="宋体" panose="02010600030101010101" pitchFamily="2" charset="-122"/>
              </a:rPr>
              <a:t>计算量太大因为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M = 2</a:t>
            </a:r>
            <a:r>
              <a:rPr lang="en-US" altLang="zh-CN" baseline="30000" dirty="0">
                <a:solidFill>
                  <a:srgbClr val="FF0000"/>
                </a:solidFill>
                <a:ea typeface="宋体" panose="02010600030101010101" pitchFamily="2" charset="-122"/>
              </a:rPr>
              <a:t>d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!!!</a:t>
            </a:r>
          </a:p>
        </p:txBody>
      </p:sp>
      <p:graphicFrame>
        <p:nvGraphicFramePr>
          <p:cNvPr id="1214468" name="Object 4">
            <a:extLst>
              <a:ext uri="{FF2B5EF4-FFF2-40B4-BE49-F238E27FC236}">
                <a16:creationId xmlns:a16="http://schemas.microsoft.com/office/drawing/2014/main" id="{3B76A77D-4015-44DF-AC96-43D039FC97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4103360"/>
              </p:ext>
            </p:extLst>
          </p:nvPr>
        </p:nvGraphicFramePr>
        <p:xfrm>
          <a:off x="2007704" y="2362200"/>
          <a:ext cx="7406171" cy="2712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643978" imgH="2744343" progId="Visio.Drawing.6">
                  <p:embed/>
                </p:oleObj>
              </mc:Choice>
              <mc:Fallback>
                <p:oleObj name="Visio" r:id="rId2" imgW="7643978" imgH="2744343" progId="Visio.Drawing.6">
                  <p:embed/>
                  <p:pic>
                    <p:nvPicPr>
                      <p:cNvPr id="1214468" name="Object 4">
                        <a:extLst>
                          <a:ext uri="{FF2B5EF4-FFF2-40B4-BE49-F238E27FC236}">
                            <a16:creationId xmlns:a16="http://schemas.microsoft.com/office/drawing/2014/main" id="{3B76A77D-4015-44DF-AC96-43D039FC97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7704" y="2362200"/>
                        <a:ext cx="7406171" cy="27125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页脚占位符 1">
            <a:extLst>
              <a:ext uri="{FF2B5EF4-FFF2-40B4-BE49-F238E27FC236}">
                <a16:creationId xmlns:a16="http://schemas.microsoft.com/office/drawing/2014/main" id="{C385F2D6-EBA6-44B5-9EF8-F647196A1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浙江工业大学</a:t>
            </a:r>
            <a:r>
              <a:rPr lang="en-US" altLang="zh-CN"/>
              <a:t>-</a:t>
            </a:r>
            <a:r>
              <a:rPr lang="zh-CN" altLang="en-US"/>
              <a:t>计算机科学与技术学院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E6A4060-173D-4D4F-B3B5-603D5D5BC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AA229-1E30-467F-8316-9E77F76846C8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49B158-508F-4479-8757-14BB1DF8E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575" y="1125211"/>
            <a:ext cx="7434193" cy="670836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第七章 关联规则挖掘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20E4D1-F5EA-4EAC-98EA-DE92CB420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9151" y="2089588"/>
            <a:ext cx="7488693" cy="21639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7.1 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关联规则挖掘基本概念</a:t>
            </a:r>
            <a:endParaRPr lang="en-US" altLang="zh-CN" dirty="0">
              <a:solidFill>
                <a:schemeClr val="bg2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7.2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频繁集挖掘算法：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Apriori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7.3 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规则生成</a:t>
            </a:r>
            <a:endParaRPr lang="en-US" altLang="zh-CN" dirty="0">
              <a:solidFill>
                <a:schemeClr val="bg2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317956-91CB-4DBC-AA79-F659476DF0A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5895690" y="9070848"/>
            <a:ext cx="554888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浙江工业大学</a:t>
            </a:r>
            <a:r>
              <a:rPr lang="en-US" altLang="zh-CN"/>
              <a:t>-</a:t>
            </a:r>
            <a:r>
              <a:rPr lang="zh-CN" altLang="en-US"/>
              <a:t>计算机科学与技术学院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83D7F6-E385-4B5D-A073-9467E53E339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6400434" y="9250730"/>
            <a:ext cx="406412" cy="269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2110"/>
              </a:lnSpc>
            </a:pPr>
            <a:fld id="{81D60167-4931-47E6-BA6A-407CBD079E47}" type="slidenum">
              <a:rPr lang="en-US" altLang="zh-CN" spc="-45" smtClean="0"/>
              <a:pPr marL="38100">
                <a:lnSpc>
                  <a:spcPts val="2110"/>
                </a:lnSpc>
              </a:pPr>
              <a:t>9</a:t>
            </a:fld>
            <a:endParaRPr lang="en-US" altLang="zh-CN" spc="-32" dirty="0"/>
          </a:p>
        </p:txBody>
      </p:sp>
    </p:spTree>
    <p:extLst>
      <p:ext uri="{BB962C8B-B14F-4D97-AF65-F5344CB8AC3E}">
        <p14:creationId xmlns:p14="http://schemas.microsoft.com/office/powerpoint/2010/main" val="2617869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10181</TotalTime>
  <Words>1873</Words>
  <Application>Microsoft Macintosh PowerPoint</Application>
  <PresentationFormat>宽屏</PresentationFormat>
  <Paragraphs>203</Paragraphs>
  <Slides>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20</vt:i4>
      </vt:variant>
    </vt:vector>
  </HeadingPairs>
  <TitlesOfParts>
    <vt:vector size="37" baseType="lpstr">
      <vt:lpstr>等线</vt:lpstr>
      <vt:lpstr>等线 Light</vt:lpstr>
      <vt:lpstr>宋体</vt:lpstr>
      <vt:lpstr>Arial</vt:lpstr>
      <vt:lpstr>Cambria Math</vt:lpstr>
      <vt:lpstr>Lucida Sans Unicode</vt:lpstr>
      <vt:lpstr>Monotype Sorts</vt:lpstr>
      <vt:lpstr>Tahoma</vt:lpstr>
      <vt:lpstr>Times New Roman</vt:lpstr>
      <vt:lpstr>Trebuchet MS</vt:lpstr>
      <vt:lpstr>Wingdings</vt:lpstr>
      <vt:lpstr>Office 主题​​</vt:lpstr>
      <vt:lpstr>Equation</vt:lpstr>
      <vt:lpstr>Document</vt:lpstr>
      <vt:lpstr>VISIO</vt:lpstr>
      <vt:lpstr>Visio</vt:lpstr>
      <vt:lpstr>Microsoft Word 97 - 2004 文档</vt:lpstr>
      <vt:lpstr>第七章 关联规则挖掘</vt:lpstr>
      <vt:lpstr>超市购物车挖掘</vt:lpstr>
      <vt:lpstr>相关定义</vt:lpstr>
      <vt:lpstr>关联规则挖掘任务</vt:lpstr>
      <vt:lpstr>PowerPoint 演示文稿</vt:lpstr>
      <vt:lpstr>两步法解决关联规则挖掘</vt:lpstr>
      <vt:lpstr>Frequent Itemset 生成</vt:lpstr>
      <vt:lpstr>Frequent Itemset 生成</vt:lpstr>
      <vt:lpstr>第七章 关联规则挖掘</vt:lpstr>
      <vt:lpstr>减少候选frequent item的数目</vt:lpstr>
      <vt:lpstr> Apriori 原理的示意图</vt:lpstr>
      <vt:lpstr>PowerPoint 演示文稿</vt:lpstr>
      <vt:lpstr>Apriori 算法</vt:lpstr>
      <vt:lpstr> Apriori 算法举例</vt:lpstr>
      <vt:lpstr>第七章 关联规则挖掘</vt:lpstr>
      <vt:lpstr>规则生成</vt:lpstr>
      <vt:lpstr>规则生成</vt:lpstr>
      <vt:lpstr>Apriori 算法的规则生成</vt:lpstr>
      <vt:lpstr>Apriori 算法的规则生成</vt:lpstr>
      <vt:lpstr>购物车模型应用-文本分析（拓展）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梅建萍</dc:creator>
  <cp:lastModifiedBy>Microsoft Office User</cp:lastModifiedBy>
  <cp:revision>88</cp:revision>
  <dcterms:created xsi:type="dcterms:W3CDTF">2020-01-09T06:40:25Z</dcterms:created>
  <dcterms:modified xsi:type="dcterms:W3CDTF">2023-06-08T10:26:47Z</dcterms:modified>
</cp:coreProperties>
</file>