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77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6A51-7E29-F442-AAF0-DC36DDD2E49A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D4C2D-7A74-C249-9CB6-BD23759CB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49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课程关系梳理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范玉雷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82444976099&amp;di=f65cb6a082847bcd031208ead53518c2&amp;imgtype=0&amp;src=http%3A%2F%2Fpic.qiantucdn.com%2F58pic%2F14%2F76%2F44%2F03Q58PICMhU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072640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imgsa.baidu.com/timg?image&amp;quality=80&amp;size=b9999_10000&amp;sec=1582444976099&amp;di=f65cb6a082847bcd031208ead53518c2&amp;imgtype=0&amp;src=http%3A%2F%2Fpic.qiantucdn.com%2F58pic%2F14%2F76%2F44%2F03Q58PICMhU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72640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线连接符 11"/>
          <p:cNvCxnSpPr>
            <a:stCxn id="1026" idx="3"/>
            <a:endCxn id="11" idx="1"/>
          </p:cNvCxnSpPr>
          <p:nvPr/>
        </p:nvCxnSpPr>
        <p:spPr>
          <a:xfrm>
            <a:off x="4114800" y="3124200"/>
            <a:ext cx="42672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82444976099&amp;di=f65cb6a082847bcd031208ead53518c2&amp;imgtype=0&amp;src=http%3A%2F%2Fpic.qiantucdn.com%2F58pic%2F14%2F76%2F44%2F03Q58PICMhU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" y="2133600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038600" y="1539240"/>
            <a:ext cx="1889760" cy="15849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软件</a:t>
            </a:r>
            <a:endParaRPr kumimoji="1"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4038600" y="3124200"/>
            <a:ext cx="1889760" cy="16306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硬件</a:t>
            </a:r>
            <a:endParaRPr kumimoji="1" lang="zh-CN" altLang="en-US" sz="2400" dirty="0"/>
          </a:p>
        </p:txBody>
      </p:sp>
      <p:cxnSp>
        <p:nvCxnSpPr>
          <p:cNvPr id="7" name="直线连接符 6"/>
          <p:cNvCxnSpPr>
            <a:stCxn id="1026" idx="3"/>
            <a:endCxn id="2" idx="1"/>
          </p:cNvCxnSpPr>
          <p:nvPr/>
        </p:nvCxnSpPr>
        <p:spPr>
          <a:xfrm flipV="1">
            <a:off x="3368040" y="2331720"/>
            <a:ext cx="670560" cy="853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1026" idx="3"/>
            <a:endCxn id="6" idx="1"/>
          </p:cNvCxnSpPr>
          <p:nvPr/>
        </p:nvCxnSpPr>
        <p:spPr>
          <a:xfrm>
            <a:off x="3368040" y="3185160"/>
            <a:ext cx="670560" cy="7543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162800" y="2022304"/>
            <a:ext cx="2849880" cy="6294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系统软件</a:t>
            </a:r>
            <a:endParaRPr kumimoji="1" lang="zh-CN" altLang="en-US" sz="2400" dirty="0"/>
          </a:p>
        </p:txBody>
      </p:sp>
      <p:cxnSp>
        <p:nvCxnSpPr>
          <p:cNvPr id="18" name="直线连接符 17"/>
          <p:cNvCxnSpPr>
            <a:stCxn id="2" idx="3"/>
            <a:endCxn id="16" idx="1"/>
          </p:cNvCxnSpPr>
          <p:nvPr/>
        </p:nvCxnSpPr>
        <p:spPr>
          <a:xfrm>
            <a:off x="5928360" y="2331720"/>
            <a:ext cx="1234440" cy="531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162800" y="1232233"/>
            <a:ext cx="2849880" cy="6118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用户软件</a:t>
            </a:r>
            <a:endParaRPr kumimoji="1" lang="zh-CN" altLang="en-US" sz="2400" dirty="0"/>
          </a:p>
        </p:txBody>
      </p:sp>
      <p:cxnSp>
        <p:nvCxnSpPr>
          <p:cNvPr id="31" name="直线连接符 30"/>
          <p:cNvCxnSpPr>
            <a:stCxn id="2" idx="3"/>
            <a:endCxn id="30" idx="1"/>
          </p:cNvCxnSpPr>
          <p:nvPr/>
        </p:nvCxnSpPr>
        <p:spPr>
          <a:xfrm flipV="1">
            <a:off x="5928360" y="1538137"/>
            <a:ext cx="1234440" cy="79358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7162800" y="2845466"/>
            <a:ext cx="2849880" cy="6118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指令系统</a:t>
            </a:r>
            <a:endParaRPr kumimoji="1" lang="zh-CN" altLang="en-US" sz="2400" dirty="0"/>
          </a:p>
        </p:txBody>
      </p:sp>
      <p:sp>
        <p:nvSpPr>
          <p:cNvPr id="37" name="圆角矩形 36"/>
          <p:cNvSpPr/>
          <p:nvPr/>
        </p:nvSpPr>
        <p:spPr>
          <a:xfrm>
            <a:off x="7162800" y="4410570"/>
            <a:ext cx="2849880" cy="6294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数字逻辑层</a:t>
            </a:r>
            <a:endParaRPr kumimoji="1" lang="zh-CN" altLang="en-US" sz="2400" dirty="0"/>
          </a:p>
        </p:txBody>
      </p:sp>
      <p:cxnSp>
        <p:nvCxnSpPr>
          <p:cNvPr id="39" name="直线连接符 38"/>
          <p:cNvCxnSpPr>
            <a:stCxn id="6" idx="3"/>
            <a:endCxn id="37" idx="1"/>
          </p:cNvCxnSpPr>
          <p:nvPr/>
        </p:nvCxnSpPr>
        <p:spPr>
          <a:xfrm>
            <a:off x="5928360" y="3939540"/>
            <a:ext cx="1234440" cy="78575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162800" y="3620499"/>
            <a:ext cx="2849880" cy="6118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微体系结构层</a:t>
            </a:r>
            <a:endParaRPr kumimoji="1" lang="zh-CN" altLang="en-US" sz="2400" dirty="0"/>
          </a:p>
        </p:txBody>
      </p:sp>
      <p:cxnSp>
        <p:nvCxnSpPr>
          <p:cNvPr id="41" name="直线连接符 40"/>
          <p:cNvCxnSpPr>
            <a:stCxn id="6" idx="3"/>
            <a:endCxn id="40" idx="1"/>
          </p:cNvCxnSpPr>
          <p:nvPr/>
        </p:nvCxnSpPr>
        <p:spPr>
          <a:xfrm flipV="1">
            <a:off x="5928360" y="3926403"/>
            <a:ext cx="1234440" cy="1313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01440" y="2799746"/>
            <a:ext cx="6385560" cy="236661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938806" y="5333798"/>
            <a:ext cx="822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指令系统：软硬件接口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微体系结构层：运算器、控制器、存储器、输入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输出设备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数字逻辑层：</a:t>
            </a:r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模拟电子</a:t>
            </a:r>
            <a:r>
              <a:rPr kumimoji="1" lang="en-US" altLang="zh-CN" sz="2400" dirty="0" smtClean="0"/>
              <a:t>》《</a:t>
            </a:r>
            <a:r>
              <a:rPr kumimoji="1" lang="zh-CN" altLang="en-US" sz="2400" dirty="0" smtClean="0"/>
              <a:t>数字逻辑</a:t>
            </a:r>
            <a:r>
              <a:rPr kumimoji="1" lang="en-US" altLang="zh-CN" sz="2400" dirty="0" smtClean="0"/>
              <a:t>》《</a:t>
            </a:r>
            <a:r>
              <a:rPr kumimoji="1" lang="zh-CN" altLang="en-US" sz="2400" dirty="0" smtClean="0"/>
              <a:t>体系结构</a:t>
            </a:r>
            <a:r>
              <a:rPr kumimoji="1" lang="en-US" altLang="zh-CN" sz="2400" dirty="0" smtClean="0"/>
              <a:t>》</a:t>
            </a:r>
            <a:endParaRPr kumimoji="1"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317480" y="3451535"/>
            <a:ext cx="163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rgbClr val="FF0000"/>
                </a:solidFill>
              </a:rPr>
              <a:t>计算机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2400" dirty="0" smtClean="0">
                <a:solidFill>
                  <a:srgbClr val="FF0000"/>
                </a:solidFill>
              </a:rPr>
              <a:t>组成原理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6680" y="960120"/>
            <a:ext cx="6385560" cy="185928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10317480" y="1764574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rgbClr val="FF0000"/>
                </a:solidFill>
              </a:rPr>
              <a:t>数据库</a:t>
            </a:r>
            <a:r>
              <a:rPr kumimoji="1" lang="zh-CN" altLang="en-US" sz="2400" dirty="0">
                <a:solidFill>
                  <a:srgbClr val="FF0000"/>
                </a:solidFill>
              </a:rPr>
              <a:t>系统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2400" dirty="0" smtClean="0">
                <a:solidFill>
                  <a:srgbClr val="FF0000"/>
                </a:solidFill>
              </a:rPr>
              <a:t>操作系统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6" grpId="0" animBg="1"/>
      <p:bldP spid="30" grpId="0" animBg="1"/>
      <p:bldP spid="36" grpId="0" animBg="1"/>
      <p:bldP spid="37" grpId="0" animBg="1"/>
      <p:bldP spid="40" grpId="0" animBg="1"/>
      <p:bldP spid="3" grpId="0" animBg="1"/>
      <p:bldP spid="4" grpId="0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648200" y="1005840"/>
            <a:ext cx="7193280" cy="6118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高级语言层：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C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C++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Java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等</a:t>
            </a:r>
            <a:endParaRPr kumimoji="1"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4648200" y="4644687"/>
            <a:ext cx="7193280" cy="6294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操作系统</a:t>
            </a:r>
            <a:endParaRPr kumimoji="1"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4648200" y="2909736"/>
            <a:ext cx="7193280" cy="6118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汇编语言层</a:t>
            </a:r>
            <a:endParaRPr kumimoji="1" lang="zh-CN" altLang="en-US" sz="2400" dirty="0"/>
          </a:p>
        </p:txBody>
      </p:sp>
      <p:sp>
        <p:nvSpPr>
          <p:cNvPr id="72" name="圆角矩形 71"/>
          <p:cNvSpPr/>
          <p:nvPr/>
        </p:nvSpPr>
        <p:spPr>
          <a:xfrm>
            <a:off x="1691640" y="2423160"/>
            <a:ext cx="1889760" cy="15849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软件</a:t>
            </a:r>
            <a:endParaRPr kumimoji="1" lang="zh-CN" altLang="en-US" sz="2400" dirty="0"/>
          </a:p>
        </p:txBody>
      </p:sp>
      <p:cxnSp>
        <p:nvCxnSpPr>
          <p:cNvPr id="73" name="直线连接符 72"/>
          <p:cNvCxnSpPr>
            <a:stCxn id="15" idx="1"/>
            <a:endCxn id="72" idx="3"/>
          </p:cNvCxnSpPr>
          <p:nvPr/>
        </p:nvCxnSpPr>
        <p:spPr>
          <a:xfrm flipH="1">
            <a:off x="3581400" y="1311744"/>
            <a:ext cx="1066800" cy="190389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>
            <a:stCxn id="72" idx="3"/>
            <a:endCxn id="30" idx="1"/>
          </p:cNvCxnSpPr>
          <p:nvPr/>
        </p:nvCxnSpPr>
        <p:spPr>
          <a:xfrm>
            <a:off x="3581400" y="3215640"/>
            <a:ext cx="10668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72" idx="3"/>
            <a:endCxn id="16" idx="1"/>
          </p:cNvCxnSpPr>
          <p:nvPr/>
        </p:nvCxnSpPr>
        <p:spPr>
          <a:xfrm>
            <a:off x="3581400" y="3215640"/>
            <a:ext cx="1066800" cy="174377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下箭头 1041"/>
          <p:cNvSpPr/>
          <p:nvPr/>
        </p:nvSpPr>
        <p:spPr>
          <a:xfrm>
            <a:off x="4983480" y="1617647"/>
            <a:ext cx="670560" cy="1278154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8" name="下箭头 87"/>
          <p:cNvSpPr/>
          <p:nvPr/>
        </p:nvSpPr>
        <p:spPr>
          <a:xfrm>
            <a:off x="5745480" y="1617647"/>
            <a:ext cx="670560" cy="302704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9" name="圆角矩形 88"/>
          <p:cNvSpPr/>
          <p:nvPr/>
        </p:nvSpPr>
        <p:spPr>
          <a:xfrm>
            <a:off x="4648200" y="6246193"/>
            <a:ext cx="7193280" cy="6118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指令系统</a:t>
            </a:r>
            <a:endParaRPr kumimoji="1" lang="zh-CN" altLang="en-US" sz="2400" dirty="0"/>
          </a:p>
        </p:txBody>
      </p:sp>
      <p:sp>
        <p:nvSpPr>
          <p:cNvPr id="90" name="下箭头 89"/>
          <p:cNvSpPr/>
          <p:nvPr/>
        </p:nvSpPr>
        <p:spPr>
          <a:xfrm>
            <a:off x="6492240" y="1617647"/>
            <a:ext cx="670560" cy="46285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43" name="文本框 1042"/>
          <p:cNvSpPr txBox="1"/>
          <p:nvPr/>
        </p:nvSpPr>
        <p:spPr>
          <a:xfrm>
            <a:off x="7162800" y="1790395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编译原理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词法分析和语法分析</a:t>
            </a:r>
            <a:endParaRPr kumimoji="1" lang="zh-CN" altLang="en-US" sz="2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7162800" y="362416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数据结构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逻辑结构和操作方法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0" grpId="0" animBg="1"/>
      <p:bldP spid="1042" grpId="0" animBg="1"/>
      <p:bldP spid="88" grpId="0" animBg="1"/>
      <p:bldP spid="89" grpId="0" animBg="1"/>
      <p:bldP spid="90" grpId="0" animBg="1"/>
      <p:bldP spid="1043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0240" y="2723939"/>
            <a:ext cx="2849880" cy="6294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系统软件</a:t>
            </a:r>
            <a:endParaRPr kumimoji="1"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1920240" y="1933868"/>
            <a:ext cx="2849880" cy="6118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用户软件</a:t>
            </a:r>
            <a:endParaRPr kumimoji="1"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920240" y="3547101"/>
            <a:ext cx="2849880" cy="6118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指令系统</a:t>
            </a:r>
            <a:endParaRPr kumimoji="1"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1920240" y="5112205"/>
            <a:ext cx="2849880" cy="6294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数字逻辑层</a:t>
            </a:r>
            <a:endParaRPr kumimoji="1"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1920240" y="4322134"/>
            <a:ext cx="2849880" cy="6118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微体系结构层</a:t>
            </a:r>
            <a:endParaRPr kumimoji="1" lang="zh-CN" altLang="en-US" sz="2400" dirty="0"/>
          </a:p>
        </p:txBody>
      </p:sp>
      <p:pic>
        <p:nvPicPr>
          <p:cNvPr id="7" name="Picture 2" descr="https://timgsa.baidu.com/timg?image&amp;quality=80&amp;size=b9999_10000&amp;sec=1582444976099&amp;di=f65cb6a082847bcd031208ead53518c2&amp;imgtype=0&amp;src=http%3A%2F%2Fpic.qiantucdn.com%2F58pic%2F14%2F76%2F44%2F03Q58PICMhU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356528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imgsa.baidu.com/timg?image&amp;quality=80&amp;size=b9999_10000&amp;sec=1582444976099&amp;di=f65cb6a082847bcd031208ead53518c2&amp;imgtype=0&amp;src=http%3A%2F%2Fpic.qiantucdn.com%2F58pic%2F14%2F76%2F44%2F03Q58PICMhU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356528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线连接符 8"/>
          <p:cNvCxnSpPr>
            <a:stCxn id="7" idx="3"/>
            <a:endCxn id="8" idx="1"/>
          </p:cNvCxnSpPr>
          <p:nvPr/>
        </p:nvCxnSpPr>
        <p:spPr>
          <a:xfrm>
            <a:off x="3764280" y="882308"/>
            <a:ext cx="531876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168640" y="2723939"/>
            <a:ext cx="2849880" cy="6294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系统软件</a:t>
            </a:r>
            <a:endParaRPr kumimoji="1" lang="zh-CN" altLang="en-US" sz="2400" dirty="0"/>
          </a:p>
        </p:txBody>
      </p:sp>
      <p:sp>
        <p:nvSpPr>
          <p:cNvPr id="20" name="圆角矩形 19"/>
          <p:cNvSpPr/>
          <p:nvPr/>
        </p:nvSpPr>
        <p:spPr>
          <a:xfrm>
            <a:off x="8168640" y="1933868"/>
            <a:ext cx="2849880" cy="6118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用户软件</a:t>
            </a:r>
            <a:endParaRPr kumimoji="1" lang="zh-CN" altLang="en-US" sz="2400" dirty="0"/>
          </a:p>
        </p:txBody>
      </p:sp>
      <p:sp>
        <p:nvSpPr>
          <p:cNvPr id="21" name="圆角矩形 20"/>
          <p:cNvSpPr/>
          <p:nvPr/>
        </p:nvSpPr>
        <p:spPr>
          <a:xfrm>
            <a:off x="8168640" y="3547101"/>
            <a:ext cx="2849880" cy="6118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指令系统</a:t>
            </a:r>
            <a:endParaRPr kumimoji="1" lang="zh-CN" altLang="en-US" sz="2400" dirty="0"/>
          </a:p>
        </p:txBody>
      </p:sp>
      <p:sp>
        <p:nvSpPr>
          <p:cNvPr id="22" name="圆角矩形 21"/>
          <p:cNvSpPr/>
          <p:nvPr/>
        </p:nvSpPr>
        <p:spPr>
          <a:xfrm>
            <a:off x="8168640" y="5112205"/>
            <a:ext cx="2849880" cy="6294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数字逻辑层</a:t>
            </a:r>
            <a:endParaRPr kumimoji="1"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8168640" y="4322134"/>
            <a:ext cx="2849880" cy="6118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微体系结构层</a:t>
            </a:r>
            <a:endParaRPr kumimoji="1"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783080" y="1777256"/>
            <a:ext cx="3124200" cy="4105384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8046720" y="1777256"/>
            <a:ext cx="3124200" cy="4105384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8" name="左右箭头 27"/>
          <p:cNvSpPr/>
          <p:nvPr/>
        </p:nvSpPr>
        <p:spPr>
          <a:xfrm flipV="1">
            <a:off x="4907280" y="5269569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9" name="左右箭头 28"/>
          <p:cNvSpPr/>
          <p:nvPr/>
        </p:nvSpPr>
        <p:spPr>
          <a:xfrm flipV="1">
            <a:off x="4907280" y="3147481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左右箭头 29"/>
          <p:cNvSpPr/>
          <p:nvPr/>
        </p:nvSpPr>
        <p:spPr>
          <a:xfrm flipV="1">
            <a:off x="4907280" y="2841097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1" name="左右箭头 30"/>
          <p:cNvSpPr/>
          <p:nvPr/>
        </p:nvSpPr>
        <p:spPr>
          <a:xfrm flipV="1">
            <a:off x="4907280" y="2541006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2" name="左右箭头 31"/>
          <p:cNvSpPr/>
          <p:nvPr/>
        </p:nvSpPr>
        <p:spPr>
          <a:xfrm flipV="1">
            <a:off x="4907280" y="2224574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3" name="左右箭头 32"/>
          <p:cNvSpPr/>
          <p:nvPr/>
        </p:nvSpPr>
        <p:spPr>
          <a:xfrm flipV="1">
            <a:off x="4892040" y="1915771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4" name="左右箭头 33"/>
          <p:cNvSpPr/>
          <p:nvPr/>
        </p:nvSpPr>
        <p:spPr>
          <a:xfrm flipV="1">
            <a:off x="4907280" y="4470673"/>
            <a:ext cx="3139440" cy="314728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914400" y="6021155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计算机网络</a:t>
            </a:r>
            <a:r>
              <a:rPr kumimoji="1" lang="zh-CN" altLang="en-US" sz="2400" dirty="0" smtClean="0"/>
              <a:t>：物理层、数据链路层、网络层、传输层、会话层、表示</a:t>
            </a:r>
            <a:r>
              <a:rPr kumimoji="1" lang="zh-CN" altLang="en-US" sz="2400" smtClean="0"/>
              <a:t>层、应用层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20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83</TotalTime>
  <Words>117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华文中宋</vt:lpstr>
      <vt:lpstr>宋体</vt:lpstr>
      <vt:lpstr>Arial</vt:lpstr>
      <vt:lpstr>Gill Sans MT</vt:lpstr>
      <vt:lpstr>Impact</vt:lpstr>
      <vt:lpstr>徽章</vt:lpstr>
      <vt:lpstr>课程关系梳理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Antony</cp:lastModifiedBy>
  <cp:revision>26</cp:revision>
  <dcterms:created xsi:type="dcterms:W3CDTF">2020-02-23T05:11:46Z</dcterms:created>
  <dcterms:modified xsi:type="dcterms:W3CDTF">2023-03-19T03:16:43Z</dcterms:modified>
</cp:coreProperties>
</file>