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62" r:id="rId20"/>
    <p:sldId id="263" r:id="rId21"/>
    <p:sldId id="27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pp.zjut.edu.c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通关考试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难度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35696" y="188641"/>
            <a:ext cx="6768752" cy="6192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26000" tIns="45720" rIns="126000" bIns="45720" anchor="t" anchorCtr="0" upright="1">
            <a:noAutofit/>
          </a:bodyPr>
          <a:lstStyle/>
          <a:p>
            <a:pPr indent="266700" algn="ctr">
              <a:spcBef>
                <a:spcPts val="600"/>
              </a:spcBef>
              <a:spcAft>
                <a:spcPts val="600"/>
              </a:spcAft>
            </a:pPr>
            <a:r>
              <a:rPr lang="zh-CN" sz="3600" kern="100" dirty="0">
                <a:effectLst/>
                <a:latin typeface="Calibri"/>
                <a:ea typeface="华文新魏"/>
                <a:cs typeface="Courier New"/>
              </a:rPr>
              <a:t>哪张是大王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sz="2400" kern="100" dirty="0">
                <a:effectLst/>
                <a:latin typeface="Calibri"/>
                <a:ea typeface="黑体"/>
                <a:cs typeface="Courier New"/>
              </a:rPr>
              <a:t>基本描述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放在一起的</a:t>
            </a: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54</a:t>
            </a: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张扑克牌，按顺序把奇数位上的牌拿走，即拿走第</a:t>
            </a: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1,3,5,7,9...</a:t>
            </a: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等牌张。在剩下的牌中再把奇数位的牌拿走，</a:t>
            </a: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...</a:t>
            </a: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，如此下去，直到最后只剩下一张牌，这张牌就是“大王”。那么这张牌在原来</a:t>
            </a: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54</a:t>
            </a: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张牌中处于第几张的位置呢？经过演算，发现是第</a:t>
            </a: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32</a:t>
            </a: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张。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牌张扩大到任意正整数。现在有一叠牌，数清楚牌张，总能通过奇数位牌张拿走的有限轮操作，到达最后只剩下一张牌的状态。假如剩下的这张牌就是大王，问该大王在整个一叠牌中的位置。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sz="2400" kern="100" dirty="0">
                <a:effectLst/>
                <a:latin typeface="Calibri"/>
                <a:ea typeface="黑体"/>
                <a:cs typeface="Courier New"/>
              </a:rPr>
              <a:t>输入描述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若干个正整数</a:t>
            </a: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N</a:t>
            </a: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（</a:t>
            </a: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0&lt;N&lt;10000000</a:t>
            </a: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），每个正整数表示一叠牌的张数。若为</a:t>
            </a: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0</a:t>
            </a: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，则结束。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sz="2400" kern="100" dirty="0">
                <a:effectLst/>
                <a:latin typeface="Calibri"/>
                <a:ea typeface="黑体"/>
                <a:cs typeface="Courier New"/>
              </a:rPr>
              <a:t>输出描述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对于每个正整数</a:t>
            </a: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N</a:t>
            </a: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所表示的牌张，以一行方式输出大王的位置。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sz="2400" kern="100" dirty="0">
                <a:effectLst/>
                <a:latin typeface="Calibri"/>
                <a:ea typeface="黑体"/>
                <a:cs typeface="Courier New"/>
              </a:rPr>
              <a:t>样本输入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54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0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sz="2400" kern="100" dirty="0">
                <a:effectLst/>
                <a:latin typeface="Calibri"/>
                <a:ea typeface="黑体"/>
                <a:cs typeface="Courier New"/>
              </a:rPr>
              <a:t>样本输出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32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9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7664" y="612845"/>
            <a:ext cx="64087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//=====================================</a:t>
            </a:r>
            <a:endParaRPr lang="zh-CN" altLang="zh-CN" dirty="0"/>
          </a:p>
          <a:p>
            <a:r>
              <a:rPr lang="en-US" altLang="zh-CN" dirty="0"/>
              <a:t>// </a:t>
            </a:r>
            <a:r>
              <a:rPr lang="zh-CN" altLang="zh-CN" dirty="0"/>
              <a:t>哪张是大王</a:t>
            </a:r>
            <a:r>
              <a:rPr lang="en-US" altLang="zh-CN" dirty="0"/>
              <a:t> WhichIsKing1.cpp</a:t>
            </a:r>
            <a:endParaRPr lang="zh-CN" altLang="zh-CN" dirty="0"/>
          </a:p>
          <a:p>
            <a:r>
              <a:rPr lang="en-US" altLang="zh-CN" dirty="0"/>
              <a:t>// </a:t>
            </a:r>
            <a:r>
              <a:rPr lang="zh-CN" altLang="zh-CN" dirty="0"/>
              <a:t>难度</a:t>
            </a:r>
            <a:r>
              <a:rPr lang="en-US" altLang="zh-CN" dirty="0"/>
              <a:t>C</a:t>
            </a:r>
            <a:endParaRPr lang="zh-CN" altLang="zh-CN" dirty="0"/>
          </a:p>
          <a:p>
            <a:r>
              <a:rPr lang="en-US" altLang="zh-CN" dirty="0"/>
              <a:t>//=====================================</a:t>
            </a:r>
            <a:endParaRPr lang="zh-CN" altLang="zh-CN" dirty="0"/>
          </a:p>
          <a:p>
            <a:r>
              <a:rPr lang="en-US" altLang="zh-CN" i="1" dirty="0"/>
              <a:t>#include&lt;</a:t>
            </a:r>
            <a:r>
              <a:rPr lang="en-US" altLang="zh-CN" i="1" dirty="0" err="1"/>
              <a:t>iostream</a:t>
            </a:r>
            <a:r>
              <a:rPr lang="en-US" altLang="zh-CN" i="1" dirty="0"/>
              <a:t>&gt;</a:t>
            </a:r>
            <a:endParaRPr lang="zh-CN" altLang="zh-CN" dirty="0"/>
          </a:p>
          <a:p>
            <a:r>
              <a:rPr lang="en-US" altLang="zh-CN" b="1" dirty="0"/>
              <a:t>using namespace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//-------------------------------------</a:t>
            </a:r>
            <a:endParaRPr lang="zh-CN" altLang="zh-CN" dirty="0"/>
          </a:p>
          <a:p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daWang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dirty="0"/>
              <a:t> n){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b="1" dirty="0"/>
              <a:t>for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&lt;=n; </a:t>
            </a:r>
            <a:r>
              <a:rPr lang="en-US" altLang="zh-CN" dirty="0" err="1"/>
              <a:t>i</a:t>
            </a:r>
            <a:r>
              <a:rPr lang="en-US" altLang="zh-CN" dirty="0"/>
              <a:t>*=2)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*2 &gt; n)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b="1" dirty="0"/>
              <a:t>return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}//------------------------------------</a:t>
            </a:r>
            <a:endParaRPr lang="zh-CN" altLang="zh-CN" dirty="0"/>
          </a:p>
          <a:p>
            <a:r>
              <a:rPr lang="en-US" altLang="zh-CN" b="1" dirty="0" err="1"/>
              <a:t>int</a:t>
            </a:r>
            <a:r>
              <a:rPr lang="en-US" altLang="zh-CN" dirty="0"/>
              <a:t> main(){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b="1" dirty="0"/>
              <a:t>for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dirty="0"/>
              <a:t> a; </a:t>
            </a:r>
            <a:r>
              <a:rPr lang="en-US" altLang="zh-CN" dirty="0" err="1"/>
              <a:t>cin</a:t>
            </a:r>
            <a:r>
              <a:rPr lang="en-US" altLang="zh-CN" dirty="0"/>
              <a:t>&gt;&gt;a &amp;&amp; a; 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daWang</a:t>
            </a:r>
            <a:r>
              <a:rPr lang="en-US" altLang="zh-CN" dirty="0"/>
              <a:t>(a)&lt;&lt;”\n”;</a:t>
            </a:r>
            <a:endParaRPr lang="zh-CN" altLang="zh-CN" dirty="0"/>
          </a:p>
          <a:p>
            <a:r>
              <a:rPr lang="en-US" altLang="zh-CN" dirty="0"/>
              <a:t>}//====================================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554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654943"/>
            <a:ext cx="7056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“大王在哪里”一题还可以采用位操作的方法，对每个牌张数进行二进制的位搜索，来查找大王位置：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//=====================================</a:t>
            </a:r>
            <a:endParaRPr lang="zh-CN" altLang="zh-CN" dirty="0"/>
          </a:p>
          <a:p>
            <a:r>
              <a:rPr lang="en-US" altLang="zh-CN" dirty="0"/>
              <a:t>// </a:t>
            </a:r>
            <a:r>
              <a:rPr lang="zh-CN" altLang="zh-CN" dirty="0"/>
              <a:t>哪张是大王</a:t>
            </a:r>
            <a:r>
              <a:rPr lang="en-US" altLang="zh-CN" dirty="0"/>
              <a:t>  WhichIsKing2.cpp</a:t>
            </a:r>
            <a:endParaRPr lang="zh-CN" altLang="zh-CN" dirty="0"/>
          </a:p>
          <a:p>
            <a:r>
              <a:rPr lang="en-US" altLang="zh-CN" dirty="0"/>
              <a:t>// </a:t>
            </a:r>
            <a:r>
              <a:rPr lang="zh-CN" altLang="zh-CN" dirty="0"/>
              <a:t>难度</a:t>
            </a:r>
            <a:r>
              <a:rPr lang="en-US" altLang="zh-CN" dirty="0"/>
              <a:t>C</a:t>
            </a:r>
            <a:endParaRPr lang="zh-CN" altLang="zh-CN" dirty="0"/>
          </a:p>
          <a:p>
            <a:r>
              <a:rPr lang="en-US" altLang="zh-CN" dirty="0"/>
              <a:t>//=====================================</a:t>
            </a:r>
            <a:endParaRPr lang="zh-CN" altLang="zh-CN" dirty="0"/>
          </a:p>
          <a:p>
            <a:r>
              <a:rPr lang="en-US" altLang="zh-CN" i="1" dirty="0"/>
              <a:t>#include&lt;</a:t>
            </a:r>
            <a:r>
              <a:rPr lang="en-US" altLang="zh-CN" i="1" dirty="0" err="1"/>
              <a:t>iostream</a:t>
            </a:r>
            <a:r>
              <a:rPr lang="en-US" altLang="zh-CN" i="1" dirty="0"/>
              <a:t>&gt;</a:t>
            </a:r>
            <a:endParaRPr lang="zh-CN" altLang="zh-CN" dirty="0"/>
          </a:p>
          <a:p>
            <a:r>
              <a:rPr lang="en-US" altLang="zh-CN" b="1" dirty="0"/>
              <a:t>using namespace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//-------------------------------------</a:t>
            </a:r>
            <a:endParaRPr lang="zh-CN" altLang="zh-CN" dirty="0"/>
          </a:p>
          <a:p>
            <a:r>
              <a:rPr lang="en-US" altLang="zh-CN" b="1" dirty="0" err="1"/>
              <a:t>int</a:t>
            </a:r>
            <a:r>
              <a:rPr lang="en-US" altLang="zh-CN" dirty="0"/>
              <a:t> main(){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b="1" dirty="0"/>
              <a:t>for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dirty="0"/>
              <a:t> a; </a:t>
            </a:r>
            <a:r>
              <a:rPr lang="en-US" altLang="zh-CN" dirty="0" err="1"/>
              <a:t>cin</a:t>
            </a:r>
            <a:r>
              <a:rPr lang="en-US" altLang="zh-CN" dirty="0"/>
              <a:t>&gt;&gt;a &amp;&amp; a; )</a:t>
            </a:r>
            <a:endParaRPr lang="zh-CN" altLang="zh-CN" dirty="0"/>
          </a:p>
          <a:p>
            <a:r>
              <a:rPr lang="en-US" altLang="zh-CN" dirty="0"/>
              <a:t>  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        // </a:t>
            </a:r>
            <a:r>
              <a:rPr lang="en-US" altLang="zh-CN" dirty="0" err="1"/>
              <a:t>i</a:t>
            </a:r>
            <a:r>
              <a:rPr lang="zh-CN" altLang="zh-CN" dirty="0"/>
              <a:t>初值为</a:t>
            </a:r>
            <a:r>
              <a:rPr lang="en-US" altLang="zh-CN" dirty="0"/>
              <a:t>1</a:t>
            </a:r>
            <a:r>
              <a:rPr lang="zh-CN" altLang="zh-CN" dirty="0"/>
              <a:t>，跟踪查找不大于</a:t>
            </a:r>
            <a:r>
              <a:rPr lang="en-US" altLang="zh-CN" dirty="0"/>
              <a:t>a</a:t>
            </a:r>
            <a:r>
              <a:rPr lang="zh-CN" altLang="zh-CN" dirty="0"/>
              <a:t>的最大</a:t>
            </a:r>
            <a:r>
              <a:rPr lang="en-US" altLang="zh-CN" dirty="0"/>
              <a:t>2</a:t>
            </a:r>
            <a:r>
              <a:rPr lang="zh-CN" altLang="zh-CN" dirty="0"/>
              <a:t>次幂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while</a:t>
            </a:r>
            <a:r>
              <a:rPr lang="en-US" altLang="zh-CN" dirty="0"/>
              <a:t>(</a:t>
            </a:r>
            <a:r>
              <a:rPr lang="en-US" altLang="zh-CN" dirty="0" err="1"/>
              <a:t>a&amp;i</a:t>
            </a:r>
            <a:r>
              <a:rPr lang="en-US" altLang="zh-CN" dirty="0"/>
              <a:t> != 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en-US" altLang="zh-CN" dirty="0" err="1"/>
              <a:t>i</a:t>
            </a:r>
            <a:r>
              <a:rPr lang="en-US" altLang="zh-CN" dirty="0"/>
              <a:t>&lt;&lt;=1;   // a</a:t>
            </a:r>
            <a:r>
              <a:rPr lang="zh-CN" altLang="zh-CN" dirty="0"/>
              <a:t>与</a:t>
            </a:r>
            <a:r>
              <a:rPr lang="en-US" altLang="zh-CN" dirty="0" err="1"/>
              <a:t>i</a:t>
            </a:r>
            <a:r>
              <a:rPr lang="zh-CN" altLang="zh-CN" dirty="0"/>
              <a:t>做位与操作，即忽略</a:t>
            </a:r>
            <a:r>
              <a:rPr lang="en-US" altLang="zh-CN" dirty="0"/>
              <a:t>a</a:t>
            </a:r>
            <a:r>
              <a:rPr lang="zh-CN" altLang="zh-CN" dirty="0"/>
              <a:t>的低位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i</a:t>
            </a:r>
            <a:r>
              <a:rPr lang="en-US" altLang="zh-CN" dirty="0"/>
              <a:t>&lt;&lt;"\n";</a:t>
            </a:r>
            <a:endParaRPr lang="zh-CN" altLang="zh-CN" dirty="0"/>
          </a:p>
          <a:p>
            <a:r>
              <a:rPr lang="en-US" altLang="zh-CN" dirty="0"/>
              <a:t>  }</a:t>
            </a:r>
            <a:endParaRPr lang="zh-CN" altLang="zh-CN" dirty="0"/>
          </a:p>
          <a:p>
            <a:r>
              <a:rPr lang="en-US" altLang="zh-CN" dirty="0"/>
              <a:t>}//====================================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247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Accepted</a:t>
            </a:r>
            <a:r>
              <a:rPr lang="zh-CN" altLang="zh-CN" dirty="0"/>
              <a:t>提交</a:t>
            </a:r>
            <a:r>
              <a:rPr lang="zh-CN" altLang="zh-CN" dirty="0" smtClean="0"/>
              <a:t>成功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Presentation Error</a:t>
            </a:r>
            <a:r>
              <a:rPr lang="zh-CN" altLang="zh-CN" dirty="0"/>
              <a:t>格式</a:t>
            </a:r>
            <a:r>
              <a:rPr lang="zh-CN" altLang="zh-CN" dirty="0" smtClean="0"/>
              <a:t>错误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83137"/>
              </p:ext>
            </p:extLst>
          </p:nvPr>
        </p:nvGraphicFramePr>
        <p:xfrm>
          <a:off x="683568" y="2708919"/>
          <a:ext cx="7704856" cy="396044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116351"/>
                <a:gridCol w="1739738"/>
                <a:gridCol w="1773216"/>
                <a:gridCol w="2075551"/>
              </a:tblGrid>
              <a:tr h="50194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错误信息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标程输出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提交输出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194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Presentation Error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ABC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DEFG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ABC□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DEFG□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行末多一空格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194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Presentation Error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effectLst/>
                        </a:rPr>
                        <a:t>ABC□</a:t>
                      </a:r>
                      <a:endParaRPr kumimoji="0" lang="zh-CN" sz="1600" kern="100" dirty="0">
                        <a:effectLst/>
                      </a:endParaRPr>
                    </a:p>
                    <a:p>
                      <a:pPr marL="0" algn="ctr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effectLst/>
                        </a:rPr>
                        <a:t>DEFG□</a:t>
                      </a:r>
                      <a:endParaRPr kumimoji="0"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ABC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DEFG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行末少一空格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194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Wrong Answer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effectLst/>
                        </a:rPr>
                        <a:t>123□456</a:t>
                      </a:r>
                      <a:endParaRPr kumimoji="0" lang="zh-CN" sz="1600" kern="100" dirty="0">
                        <a:effectLst/>
                      </a:endParaRPr>
                    </a:p>
                    <a:p>
                      <a:pPr marL="0" algn="ctr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effectLst/>
                        </a:rPr>
                        <a:t>234□567</a:t>
                      </a:r>
                      <a:endParaRPr kumimoji="0"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123456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234567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串或数中少空格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194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Wrong Answer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00" dirty="0" smtClean="0">
                          <a:effectLst/>
                        </a:rPr>
                        <a:t>123456</a:t>
                      </a:r>
                      <a:endParaRPr kumimoji="0" lang="zh-CN" sz="1600" kern="100" dirty="0">
                        <a:effectLst/>
                      </a:endParaRPr>
                    </a:p>
                    <a:p>
                      <a:pPr marL="0" algn="ctr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effectLst/>
                        </a:rPr>
                        <a:t>234567</a:t>
                      </a:r>
                      <a:endParaRPr kumimoji="0"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123□456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234□567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串或数中多空格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535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Presentation Error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00" dirty="0" smtClean="0">
                          <a:effectLst/>
                        </a:rPr>
                        <a:t>ABC</a:t>
                      </a:r>
                      <a:endParaRPr kumimoji="0" lang="zh-CN" sz="1600" kern="100" dirty="0">
                        <a:effectLst/>
                      </a:endParaRPr>
                    </a:p>
                    <a:p>
                      <a:pPr marL="0" algn="ctr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00" dirty="0">
                          <a:effectLst/>
                        </a:rPr>
                        <a:t>DEFG</a:t>
                      </a:r>
                      <a:endParaRPr kumimoji="0"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ABC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DEFG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行末多一回车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535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Presentation Error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00" dirty="0" smtClean="0">
                          <a:effectLst/>
                        </a:rPr>
                        <a:t>ABC</a:t>
                      </a:r>
                      <a:endParaRPr kumimoji="0" lang="zh-CN" sz="1600" kern="100" dirty="0" smtClean="0">
                        <a:effectLst/>
                      </a:endParaRPr>
                    </a:p>
                    <a:p>
                      <a:pPr marL="0" algn="ctr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00" dirty="0" smtClean="0">
                          <a:effectLst/>
                        </a:rPr>
                        <a:t> </a:t>
                      </a:r>
                      <a:endParaRPr kumimoji="0" lang="zh-CN" sz="1600" kern="100" dirty="0" smtClean="0">
                        <a:effectLst/>
                      </a:endParaRPr>
                    </a:p>
                    <a:p>
                      <a:pPr marL="0" algn="ctr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0" lang="en-US" sz="1600" kern="100" dirty="0" smtClean="0">
                          <a:effectLst/>
                        </a:rPr>
                        <a:t>DEFG</a:t>
                      </a:r>
                      <a:endParaRPr kumimoji="0"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ABC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DEFG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行末少一回车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1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44624"/>
            <a:ext cx="79208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发生格式错误一般是输出语句表示方式的错误。</a:t>
            </a:r>
          </a:p>
          <a:p>
            <a:r>
              <a:rPr lang="zh-CN" altLang="zh-CN" dirty="0"/>
              <a:t>例如希望输出：</a:t>
            </a:r>
            <a:r>
              <a:rPr lang="en-US" altLang="zh-CN" dirty="0"/>
              <a:t>ABCABCABCABCABC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b="1" dirty="0"/>
              <a:t>for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&lt;5;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 err="1"/>
              <a:t>cout</a:t>
            </a:r>
            <a:r>
              <a:rPr lang="en-US" altLang="zh-CN" dirty="0"/>
              <a:t>&lt;&lt;”ABC\n”;    // </a:t>
            </a:r>
            <a:r>
              <a:rPr lang="zh-CN" altLang="zh-CN" dirty="0"/>
              <a:t>每一个输出都多余了回车</a:t>
            </a:r>
          </a:p>
          <a:p>
            <a:r>
              <a:rPr lang="en-US" altLang="zh-CN" b="1" dirty="0"/>
              <a:t>}</a:t>
            </a:r>
            <a:endParaRPr lang="zh-CN" altLang="zh-CN" dirty="0"/>
          </a:p>
          <a:p>
            <a:r>
              <a:rPr lang="en-US" altLang="zh-CN" dirty="0" err="1"/>
              <a:t>cout</a:t>
            </a:r>
            <a:r>
              <a:rPr lang="en-US" altLang="zh-CN" dirty="0"/>
              <a:t>&lt;&lt;”\n”;          // </a:t>
            </a:r>
            <a:r>
              <a:rPr lang="zh-CN" altLang="zh-CN" dirty="0"/>
              <a:t>该语句若漏了，也会报告格式错误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又例如希望输出：</a:t>
            </a:r>
            <a:r>
              <a:rPr lang="en-US" altLang="zh-CN" dirty="0"/>
              <a:t>0□1□2□3□4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b="1" dirty="0"/>
              <a:t>for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&lt;5;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i</a:t>
            </a:r>
            <a:r>
              <a:rPr lang="en-US" altLang="zh-CN" dirty="0"/>
              <a:t>&lt;&lt;” ”;      // </a:t>
            </a:r>
            <a:r>
              <a:rPr lang="zh-CN" altLang="zh-CN" dirty="0"/>
              <a:t>输出</a:t>
            </a:r>
            <a:r>
              <a:rPr lang="en-US" altLang="zh-CN" dirty="0"/>
              <a:t>0□1□2□3□4□ </a:t>
            </a:r>
            <a:r>
              <a:rPr lang="zh-CN" altLang="zh-CN" dirty="0"/>
              <a:t>多余了最后面的空格</a:t>
            </a:r>
          </a:p>
          <a:p>
            <a:r>
              <a:rPr lang="en-US" altLang="zh-CN" b="1" dirty="0"/>
              <a:t>}</a:t>
            </a:r>
            <a:endParaRPr lang="zh-CN" altLang="zh-CN" dirty="0"/>
          </a:p>
          <a:p>
            <a:r>
              <a:rPr lang="en-US" altLang="zh-CN" dirty="0" err="1"/>
              <a:t>cout</a:t>
            </a:r>
            <a:r>
              <a:rPr lang="en-US" altLang="zh-CN" dirty="0"/>
              <a:t>&lt;&lt;”\n”;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应改为：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b="1" dirty="0"/>
              <a:t>for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&lt;4; </a:t>
            </a:r>
            <a:r>
              <a:rPr lang="en-US" altLang="zh-CN" dirty="0" err="1"/>
              <a:t>i</a:t>
            </a:r>
            <a:r>
              <a:rPr lang="en-US" altLang="zh-CN" dirty="0"/>
              <a:t>++)  // </a:t>
            </a:r>
            <a:r>
              <a:rPr lang="zh-CN" altLang="zh-CN" dirty="0"/>
              <a:t>减少一次循环</a:t>
            </a:r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i</a:t>
            </a:r>
            <a:r>
              <a:rPr lang="en-US" altLang="zh-CN" dirty="0"/>
              <a:t>&lt;&lt;” ”;           // </a:t>
            </a:r>
            <a:r>
              <a:rPr lang="zh-CN" altLang="zh-CN" dirty="0"/>
              <a:t>输出</a:t>
            </a:r>
            <a:r>
              <a:rPr lang="en-US" altLang="zh-CN" dirty="0"/>
              <a:t>0□1□2□3□</a:t>
            </a:r>
            <a:endParaRPr lang="zh-CN" altLang="zh-CN" dirty="0"/>
          </a:p>
          <a:p>
            <a:r>
              <a:rPr lang="en-US" altLang="zh-CN" b="1" dirty="0"/>
              <a:t>}</a:t>
            </a:r>
            <a:endParaRPr lang="zh-CN" altLang="zh-CN" dirty="0"/>
          </a:p>
          <a:p>
            <a:r>
              <a:rPr lang="en-US" altLang="zh-CN" dirty="0" err="1"/>
              <a:t>cout</a:t>
            </a:r>
            <a:r>
              <a:rPr lang="en-US" altLang="zh-CN" dirty="0"/>
              <a:t>&lt;&lt;”4\n”;              // </a:t>
            </a:r>
            <a:r>
              <a:rPr lang="zh-CN" altLang="zh-CN" dirty="0"/>
              <a:t>补充输出最后一个</a:t>
            </a:r>
            <a:r>
              <a:rPr lang="en-US" altLang="zh-CN" dirty="0"/>
              <a:t>4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996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Compilation </a:t>
            </a:r>
            <a:r>
              <a:rPr lang="en-US" altLang="zh-CN" dirty="0" smtClean="0">
                <a:solidFill>
                  <a:schemeClr val="accent2"/>
                </a:solidFill>
              </a:rPr>
              <a:t>Error</a:t>
            </a:r>
            <a:r>
              <a:rPr lang="zh-CN" altLang="zh-CN" dirty="0" smtClean="0"/>
              <a:t>编译错误</a:t>
            </a:r>
            <a:endParaRPr lang="en-US" altLang="zh-CN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zh-CN" sz="2000" dirty="0" smtClean="0"/>
              <a:t>发生</a:t>
            </a:r>
            <a:r>
              <a:rPr lang="zh-CN" altLang="zh-CN" sz="2000" dirty="0"/>
              <a:t>了编译错误，只要将代码换到对应编译器上重新提交一次就行了。</a:t>
            </a:r>
            <a:endParaRPr lang="en-US" altLang="zh-CN" sz="2000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Wrong Answer</a:t>
            </a:r>
            <a:r>
              <a:rPr lang="zh-CN" altLang="zh-CN" dirty="0"/>
              <a:t>结果</a:t>
            </a:r>
            <a:r>
              <a:rPr lang="zh-CN" altLang="zh-CN" dirty="0" smtClean="0"/>
              <a:t>错误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B050"/>
                </a:solidFill>
              </a:rPr>
              <a:t>Time Limit </a:t>
            </a:r>
            <a:r>
              <a:rPr lang="en-US" altLang="zh-CN" dirty="0" smtClean="0">
                <a:solidFill>
                  <a:srgbClr val="00B050"/>
                </a:solidFill>
              </a:rPr>
              <a:t>Exceeded</a:t>
            </a:r>
            <a:r>
              <a:rPr lang="zh-CN" altLang="zh-CN" dirty="0"/>
              <a:t>耗时超量（超时）</a:t>
            </a:r>
            <a:r>
              <a:rPr lang="zh-CN" altLang="zh-CN" dirty="0" smtClean="0"/>
              <a:t>错误</a:t>
            </a:r>
            <a:endParaRPr lang="en-US" altLang="zh-CN" dirty="0" smtClean="0"/>
          </a:p>
          <a:p>
            <a:pPr lvl="1"/>
            <a:r>
              <a:rPr lang="zh-CN" altLang="zh-CN" dirty="0"/>
              <a:t>由于程序逻辑错误，对于特定的输入数据，使程序运行进入了高慢甚至死循环。</a:t>
            </a:r>
          </a:p>
          <a:p>
            <a:pPr lvl="1"/>
            <a:r>
              <a:rPr lang="zh-CN" altLang="zh-CN" dirty="0"/>
              <a:t>强算法题，要求数据处理性能高</a:t>
            </a:r>
            <a:r>
              <a:rPr lang="zh-CN" altLang="en-US" dirty="0"/>
              <a:t>。（通关考不涉及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B050"/>
                </a:solidFill>
              </a:rPr>
              <a:t>Memory Limit </a:t>
            </a:r>
            <a:r>
              <a:rPr lang="en-US" altLang="zh-CN" dirty="0" smtClean="0">
                <a:solidFill>
                  <a:srgbClr val="00B050"/>
                </a:solidFill>
              </a:rPr>
              <a:t>Exceeded</a:t>
            </a:r>
            <a:r>
              <a:rPr lang="zh-CN" altLang="zh-CN" dirty="0"/>
              <a:t>存储超量</a:t>
            </a:r>
            <a:r>
              <a:rPr lang="zh-CN" altLang="zh-CN" dirty="0" smtClean="0"/>
              <a:t>错误</a:t>
            </a:r>
            <a:endParaRPr lang="en-US" altLang="zh-CN" dirty="0" smtClean="0"/>
          </a:p>
          <a:p>
            <a:pPr lvl="1"/>
            <a:r>
              <a:rPr lang="zh-CN" altLang="zh-CN" dirty="0"/>
              <a:t>发生存储超量错误，源于数组和其他数据集合的使用超量。这种超量，在自己电脑调试中，因为只运行样本数据而没有发现。例如，一次动态申请较大的空间以获得存储中间结果和计算速度。或者使用多次大量空间的数据集合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34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44624"/>
            <a:ext cx="8291264" cy="648072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Output Limit </a:t>
            </a:r>
            <a:r>
              <a:rPr lang="en-US" altLang="zh-CN" dirty="0" smtClean="0">
                <a:solidFill>
                  <a:srgbClr val="00B050"/>
                </a:solidFill>
              </a:rPr>
              <a:t>Exceeded</a:t>
            </a:r>
            <a:r>
              <a:rPr lang="zh-CN" altLang="zh-CN" dirty="0"/>
              <a:t>输出超量</a:t>
            </a:r>
            <a:r>
              <a:rPr lang="zh-CN" altLang="zh-CN" dirty="0" smtClean="0"/>
              <a:t>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输出执行停不下来。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00B050"/>
                </a:solidFill>
              </a:rPr>
              <a:t>Run </a:t>
            </a:r>
            <a:r>
              <a:rPr lang="en-US" altLang="zh-CN" dirty="0" smtClean="0">
                <a:solidFill>
                  <a:srgbClr val="00B050"/>
                </a:solidFill>
              </a:rPr>
              <a:t>Time </a:t>
            </a:r>
            <a:r>
              <a:rPr lang="en-US" altLang="zh-CN" dirty="0">
                <a:solidFill>
                  <a:srgbClr val="00B050"/>
                </a:solidFill>
              </a:rPr>
              <a:t>Error</a:t>
            </a:r>
            <a:r>
              <a:rPr lang="zh-CN" altLang="zh-CN" dirty="0"/>
              <a:t>运行</a:t>
            </a:r>
            <a:r>
              <a:rPr lang="zh-CN" altLang="zh-CN" dirty="0" smtClean="0"/>
              <a:t>错误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除</a:t>
            </a:r>
            <a:r>
              <a:rPr lang="en-US" altLang="zh-CN" dirty="0" smtClean="0"/>
              <a:t>0</a:t>
            </a:r>
            <a:r>
              <a:rPr lang="zh-CN" altLang="zh-CN" dirty="0" smtClean="0"/>
              <a:t>错。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/>
              <a:t>数组下标溢出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string</a:t>
            </a:r>
            <a:r>
              <a:rPr lang="zh-CN" altLang="zh-CN" dirty="0"/>
              <a:t>串重复度变</a:t>
            </a:r>
            <a:r>
              <a:rPr lang="zh-CN" altLang="zh-CN" dirty="0" smtClean="0"/>
              <a:t>负数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zh-CN" dirty="0" smtClean="0"/>
              <a:t>动态</a:t>
            </a:r>
            <a:r>
              <a:rPr lang="zh-CN" altLang="zh-CN" dirty="0"/>
              <a:t>内存</a:t>
            </a:r>
            <a:r>
              <a:rPr lang="zh-CN" altLang="zh-CN" dirty="0" smtClean="0"/>
              <a:t>申请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zh-CN" dirty="0"/>
              <a:t>在动态内存申请失败时，将给出运行错误。如果动态内存申请成功，但超过了内存使用限量，则报告存储超量错误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39752" y="1196752"/>
            <a:ext cx="5184576" cy="1019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err="1"/>
              <a:t>int</a:t>
            </a:r>
            <a:r>
              <a:rPr lang="en-US" altLang="zh-CN" sz="1600" dirty="0"/>
              <a:t> a, b, c;</a:t>
            </a:r>
            <a:endParaRPr lang="zh-CN" altLang="zh-CN" sz="1600" dirty="0"/>
          </a:p>
          <a:p>
            <a:r>
              <a:rPr lang="en-US" altLang="zh-CN" sz="1600" dirty="0" err="1"/>
              <a:t>cin</a:t>
            </a:r>
            <a:r>
              <a:rPr lang="en-US" altLang="zh-CN" sz="1600" dirty="0"/>
              <a:t>&gt;&gt;b&gt;&gt;c;</a:t>
            </a:r>
            <a:endParaRPr lang="zh-CN" altLang="zh-CN" sz="1600" dirty="0"/>
          </a:p>
          <a:p>
            <a:r>
              <a:rPr lang="en-US" altLang="zh-CN" sz="1600" dirty="0"/>
              <a:t>a = b/c;      // c</a:t>
            </a:r>
            <a:r>
              <a:rPr lang="zh-CN" altLang="zh-CN" sz="1600" dirty="0"/>
              <a:t>的值是在运行中决定的，编程中没法</a:t>
            </a:r>
            <a:r>
              <a:rPr lang="zh-CN" altLang="zh-CN" sz="1600" dirty="0" smtClean="0"/>
              <a:t>知道</a:t>
            </a:r>
            <a:endParaRPr lang="en-US" altLang="zh-CN" sz="1600" dirty="0" smtClean="0"/>
          </a:p>
          <a:p>
            <a:r>
              <a:rPr lang="zh-CN" altLang="zh-CN" sz="1600" dirty="0"/>
              <a:t>要避免这种错，请用</a:t>
            </a:r>
            <a:r>
              <a:rPr lang="en-US" altLang="zh-CN" sz="1600" dirty="0"/>
              <a:t>if</a:t>
            </a:r>
            <a:r>
              <a:rPr lang="zh-CN" altLang="zh-CN" sz="1600" dirty="0"/>
              <a:t>语句。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987824" y="2276872"/>
            <a:ext cx="5184576" cy="1728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b="1" dirty="0" err="1"/>
              <a:t>int</a:t>
            </a:r>
            <a:r>
              <a:rPr lang="en-US" altLang="zh-CN" sz="1600" dirty="0"/>
              <a:t> a[10];</a:t>
            </a:r>
            <a:endParaRPr lang="zh-CN" altLang="zh-CN" sz="1600" dirty="0"/>
          </a:p>
          <a:p>
            <a:r>
              <a:rPr lang="en-US" altLang="zh-CN" sz="1600" b="1" dirty="0"/>
              <a:t>for</a:t>
            </a:r>
            <a:r>
              <a:rPr lang="en-US" altLang="zh-CN" sz="1600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zh-CN" altLang="zh-CN" sz="1600" dirty="0"/>
          </a:p>
          <a:p>
            <a:r>
              <a:rPr lang="en-US" altLang="zh-CN" sz="1600" dirty="0"/>
              <a:t>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3;   // </a:t>
            </a:r>
            <a:r>
              <a:rPr lang="zh-CN" altLang="zh-CN" sz="1600" dirty="0"/>
              <a:t>因为</a:t>
            </a:r>
            <a:r>
              <a:rPr lang="en-US" altLang="zh-CN" sz="1600" dirty="0"/>
              <a:t>n&gt;10</a:t>
            </a:r>
            <a:r>
              <a:rPr lang="zh-CN" altLang="zh-CN" sz="1600" dirty="0"/>
              <a:t>而致错</a:t>
            </a:r>
          </a:p>
          <a:p>
            <a:r>
              <a:rPr lang="en-US" altLang="zh-CN" sz="1600" dirty="0"/>
              <a:t> </a:t>
            </a:r>
            <a:endParaRPr lang="zh-CN" altLang="zh-CN" sz="1600" dirty="0"/>
          </a:p>
          <a:p>
            <a:r>
              <a:rPr lang="en-US" altLang="zh-CN" sz="1600" b="1" dirty="0" err="1"/>
              <a:t>int</a:t>
            </a:r>
            <a:r>
              <a:rPr lang="en-US" altLang="zh-CN" sz="1600" dirty="0"/>
              <a:t> a[10];</a:t>
            </a:r>
            <a:endParaRPr lang="zh-CN" altLang="zh-CN" sz="1600" dirty="0"/>
          </a:p>
          <a:p>
            <a:r>
              <a:rPr lang="en-US" altLang="zh-CN" sz="1600" b="1" dirty="0"/>
              <a:t>for</a:t>
            </a:r>
            <a:r>
              <a:rPr lang="en-US" altLang="zh-CN" sz="1600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&lt;=10;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zh-CN" altLang="zh-CN" sz="1600" dirty="0"/>
          </a:p>
          <a:p>
            <a:r>
              <a:rPr lang="en-US" altLang="zh-CN" sz="1600" dirty="0"/>
              <a:t>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3;   // </a:t>
            </a:r>
            <a:r>
              <a:rPr lang="zh-CN" altLang="zh-CN" sz="1600" dirty="0"/>
              <a:t>因为访问</a:t>
            </a:r>
            <a:r>
              <a:rPr lang="en-US" altLang="zh-CN" sz="1600" dirty="0"/>
              <a:t>a[10]</a:t>
            </a:r>
            <a:r>
              <a:rPr lang="zh-CN" altLang="zh-CN" sz="1600" dirty="0"/>
              <a:t>而致错</a:t>
            </a:r>
          </a:p>
        </p:txBody>
      </p:sp>
      <p:sp>
        <p:nvSpPr>
          <p:cNvPr id="7" name="矩形 6"/>
          <p:cNvSpPr/>
          <p:nvPr/>
        </p:nvSpPr>
        <p:spPr>
          <a:xfrm>
            <a:off x="3995936" y="4221088"/>
            <a:ext cx="4842792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string(5, ’A’)</a:t>
            </a:r>
            <a:r>
              <a:rPr lang="zh-CN" altLang="zh-CN" sz="1600" dirty="0"/>
              <a:t>表示字串“</a:t>
            </a:r>
            <a:r>
              <a:rPr lang="en-US" altLang="zh-CN" sz="1600" dirty="0"/>
              <a:t>AAAAA</a:t>
            </a:r>
            <a:r>
              <a:rPr lang="zh-CN" altLang="zh-CN" sz="1600" dirty="0"/>
              <a:t>”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err="1"/>
              <a:t>cout</a:t>
            </a:r>
            <a:r>
              <a:rPr lang="en-US" altLang="zh-CN" sz="1600" dirty="0"/>
              <a:t>&lt;&lt;string(n-m, ‘B’); </a:t>
            </a:r>
            <a:endParaRPr lang="en-US" altLang="zh-CN" sz="1600" dirty="0" smtClean="0"/>
          </a:p>
          <a:p>
            <a:endParaRPr lang="en-US" altLang="zh-CN" sz="1000" dirty="0"/>
          </a:p>
          <a:p>
            <a:r>
              <a:rPr lang="en-US" altLang="zh-CN" sz="1600" b="1" dirty="0"/>
              <a:t>for</a:t>
            </a:r>
            <a:r>
              <a:rPr lang="en-US" altLang="zh-CN" sz="1600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&lt;n-m;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  <a:endParaRPr lang="zh-CN" altLang="zh-CN" sz="1600" dirty="0"/>
          </a:p>
          <a:p>
            <a:r>
              <a:rPr lang="en-US" altLang="zh-CN" sz="1600" dirty="0" err="1"/>
              <a:t>cout</a:t>
            </a:r>
            <a:r>
              <a:rPr lang="en-US" altLang="zh-CN" sz="1600" dirty="0"/>
              <a:t>&lt;&lt;’B</a:t>
            </a:r>
            <a:r>
              <a:rPr lang="en-US" altLang="zh-CN" sz="1600" dirty="0" smtClean="0"/>
              <a:t>’;</a:t>
            </a:r>
            <a:r>
              <a:rPr lang="en-US" altLang="zh-CN" sz="1600" dirty="0"/>
              <a:t> 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221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Unknown Error</a:t>
            </a:r>
            <a:r>
              <a:rPr lang="zh-CN" altLang="zh-CN" dirty="0"/>
              <a:t>未知</a:t>
            </a:r>
            <a:r>
              <a:rPr lang="zh-CN" altLang="zh-CN" dirty="0" smtClean="0"/>
              <a:t>错误</a:t>
            </a:r>
            <a:endParaRPr lang="en-US" altLang="zh-CN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zh-CN" altLang="zh-CN" dirty="0"/>
              <a:t>提交的代码在运行中，由于输入测试数据的激发，导致运行出现异常。个别运行错误的处理是通过等待系统处理反馈一个结果而结束的，但是若这个等待超慢，就将演变为</a:t>
            </a:r>
            <a:r>
              <a:rPr lang="en-US" altLang="zh-CN" dirty="0"/>
              <a:t>Unknown Error</a:t>
            </a:r>
            <a:r>
              <a:rPr lang="zh-CN" altLang="zh-CN" dirty="0"/>
              <a:t>错误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zh-CN" dirty="0"/>
              <a:t>关于</a:t>
            </a:r>
            <a:r>
              <a:rPr lang="en-US" altLang="zh-CN" dirty="0"/>
              <a:t>waiting</a:t>
            </a:r>
            <a:r>
              <a:rPr lang="en-US" altLang="zh-CN" dirty="0" smtClean="0"/>
              <a:t>…</a:t>
            </a:r>
          </a:p>
          <a:p>
            <a:pPr lvl="1">
              <a:spcBef>
                <a:spcPts val="1200"/>
              </a:spcBef>
            </a:pPr>
            <a:r>
              <a:rPr lang="zh-CN" altLang="zh-CN" dirty="0"/>
              <a:t>发生</a:t>
            </a:r>
            <a:r>
              <a:rPr lang="en-US" altLang="zh-CN" dirty="0"/>
              <a:t>waiting…</a:t>
            </a:r>
            <a:r>
              <a:rPr lang="zh-CN" altLang="zh-CN" dirty="0"/>
              <a:t>现象，最好的应对是过几秒钟（不要太频繁）刷一次屏。观察一下，如果还是</a:t>
            </a:r>
            <a:r>
              <a:rPr lang="en-US" altLang="zh-CN" dirty="0"/>
              <a:t>waiting…</a:t>
            </a:r>
            <a:r>
              <a:rPr lang="zh-CN" altLang="zh-CN" dirty="0"/>
              <a:t>，并且其他提交也跟着</a:t>
            </a:r>
            <a:r>
              <a:rPr lang="en-US" altLang="zh-CN" dirty="0"/>
              <a:t>waiting…</a:t>
            </a:r>
            <a:r>
              <a:rPr lang="zh-CN" altLang="zh-CN" dirty="0"/>
              <a:t>，那就需要人为干预了，请尽快报告相关教师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82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现场考试应对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5069160"/>
          </a:xfrm>
        </p:spPr>
        <p:txBody>
          <a:bodyPr>
            <a:normAutofit/>
          </a:bodyPr>
          <a:lstStyle/>
          <a:p>
            <a:r>
              <a:rPr lang="zh-CN" altLang="zh-CN" dirty="0"/>
              <a:t>正确操作用户名</a:t>
            </a:r>
            <a:r>
              <a:rPr lang="zh-CN" altLang="zh-CN" dirty="0" smtClean="0"/>
              <a:t>密码</a:t>
            </a:r>
            <a:endParaRPr lang="en-US" altLang="zh-CN" dirty="0" smtClean="0"/>
          </a:p>
          <a:p>
            <a:pPr lvl="1"/>
            <a:r>
              <a:rPr lang="zh-CN" altLang="zh-CN" dirty="0"/>
              <a:t>当编完代码提交时，切记不要在题库中提交，要在考试栏目（在</a:t>
            </a:r>
            <a:r>
              <a:rPr lang="en-US" altLang="zh-CN" dirty="0"/>
              <a:t>cpp.zjut.edu.cn</a:t>
            </a:r>
            <a:r>
              <a:rPr lang="zh-CN" altLang="zh-CN" dirty="0"/>
              <a:t>中点击</a:t>
            </a:r>
            <a:r>
              <a:rPr lang="en-US" altLang="zh-CN" dirty="0"/>
              <a:t>contests</a:t>
            </a:r>
            <a:r>
              <a:rPr lang="zh-CN" altLang="zh-CN" dirty="0"/>
              <a:t>可看到“某某场通关考”，继续点击进入）下对应某个考试题目（</a:t>
            </a:r>
            <a:r>
              <a:rPr lang="en-US" altLang="zh-CN" dirty="0"/>
              <a:t>6</a:t>
            </a:r>
            <a:r>
              <a:rPr lang="zh-CN" altLang="zh-CN" dirty="0"/>
              <a:t>个题之一），点击</a:t>
            </a:r>
            <a:r>
              <a:rPr lang="en-US" altLang="zh-CN" dirty="0"/>
              <a:t>submit</a:t>
            </a:r>
            <a:r>
              <a:rPr lang="zh-CN" altLang="zh-CN" dirty="0"/>
              <a:t>提交。这样的通关考操作，才能承认你的成绩（点击</a:t>
            </a:r>
            <a:r>
              <a:rPr lang="en-US" altLang="zh-CN" dirty="0"/>
              <a:t>standing</a:t>
            </a:r>
            <a:r>
              <a:rPr lang="zh-CN" altLang="zh-CN" dirty="0"/>
              <a:t>可看到排名）。</a:t>
            </a:r>
            <a:endParaRPr lang="en-US" altLang="zh-CN" dirty="0" smtClean="0"/>
          </a:p>
          <a:p>
            <a:r>
              <a:rPr lang="zh-CN" altLang="zh-CN" dirty="0"/>
              <a:t>做出题数即考试</a:t>
            </a:r>
            <a:r>
              <a:rPr lang="zh-CN" altLang="zh-CN" dirty="0" smtClean="0"/>
              <a:t>成绩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题目选做</a:t>
            </a:r>
            <a:r>
              <a:rPr lang="zh-CN" altLang="zh-CN" dirty="0" smtClean="0"/>
              <a:t>策略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先做容易题，再做难的题。</a:t>
            </a:r>
            <a:endParaRPr lang="en-US" altLang="zh-CN" dirty="0"/>
          </a:p>
          <a:p>
            <a:pPr lvl="1"/>
            <a:r>
              <a:rPr lang="zh-CN" altLang="zh-CN" dirty="0"/>
              <a:t>通关考是实时排名的，每个人当前已做出题数都在排名中显示。判断难度低的题，只要看实时排名中哪个题通过率高即可。因此，跟风策略总是对的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代码风格不</a:t>
            </a:r>
            <a:r>
              <a:rPr lang="zh-CN" altLang="zh-CN" dirty="0" smtClean="0"/>
              <a:t>重要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74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通关模拟考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873752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zh-CN" altLang="zh-CN" dirty="0"/>
              <a:t>第</a:t>
            </a:r>
            <a:r>
              <a:rPr lang="en-US" altLang="zh-CN" dirty="0"/>
              <a:t>9</a:t>
            </a:r>
            <a:r>
              <a:rPr lang="zh-CN" altLang="zh-CN" dirty="0"/>
              <a:t>周周日（</a:t>
            </a:r>
            <a:r>
              <a:rPr lang="en-US" altLang="zh-CN" dirty="0"/>
              <a:t>2019</a:t>
            </a:r>
            <a:r>
              <a:rPr lang="zh-CN" altLang="zh-CN" dirty="0"/>
              <a:t>年</a:t>
            </a:r>
            <a:r>
              <a:rPr lang="en-US" altLang="zh-CN" dirty="0"/>
              <a:t>4</a:t>
            </a:r>
            <a:r>
              <a:rPr lang="zh-CN" altLang="zh-CN" dirty="0"/>
              <a:t>月</a:t>
            </a:r>
            <a:r>
              <a:rPr lang="en-US" altLang="zh-CN" dirty="0"/>
              <a:t>28</a:t>
            </a:r>
            <a:r>
              <a:rPr lang="zh-CN" altLang="zh-CN" dirty="0"/>
              <a:t>日通关考前一周）之前，设置网络公开模拟通关考，形似</a:t>
            </a:r>
            <a:r>
              <a:rPr lang="en-US" altLang="zh-CN" dirty="0"/>
              <a:t>ACM</a:t>
            </a:r>
            <a:r>
              <a:rPr lang="zh-CN" altLang="zh-CN" dirty="0"/>
              <a:t>编程网赛。在</a:t>
            </a:r>
            <a:r>
              <a:rPr lang="en-US" altLang="zh-CN" dirty="0"/>
              <a:t>4</a:t>
            </a:r>
            <a:r>
              <a:rPr lang="zh-CN" altLang="zh-CN" dirty="0"/>
              <a:t>月</a:t>
            </a:r>
            <a:r>
              <a:rPr lang="en-US" altLang="zh-CN" dirty="0"/>
              <a:t>28</a:t>
            </a:r>
            <a:r>
              <a:rPr lang="zh-CN" altLang="zh-CN" dirty="0"/>
              <a:t>日早上</a:t>
            </a:r>
            <a:r>
              <a:rPr lang="en-US" altLang="zh-CN" dirty="0"/>
              <a:t>8</a:t>
            </a:r>
            <a:r>
              <a:rPr lang="zh-CN" altLang="zh-CN" dirty="0"/>
              <a:t>点开始，</a:t>
            </a:r>
          </a:p>
          <a:p>
            <a:pPr lvl="0">
              <a:spcAft>
                <a:spcPts val="600"/>
              </a:spcAft>
            </a:pPr>
            <a:r>
              <a:rPr lang="en-US" altLang="zh-CN" dirty="0"/>
              <a:t>OPS</a:t>
            </a:r>
            <a:r>
              <a:rPr lang="zh-CN" altLang="zh-CN" dirty="0"/>
              <a:t>提交系统</a:t>
            </a:r>
            <a:r>
              <a:rPr lang="en-US" altLang="zh-CN" dirty="0"/>
              <a:t>(cpp.zjut.edu.cn)</a:t>
            </a:r>
            <a:r>
              <a:rPr lang="zh-CN" altLang="zh-CN" dirty="0"/>
              <a:t>主页</a:t>
            </a:r>
            <a:r>
              <a:rPr lang="en-US" altLang="zh-CN" dirty="0"/>
              <a:t>--&gt;contests--&gt;</a:t>
            </a:r>
            <a:r>
              <a:rPr lang="zh-CN" altLang="zh-CN" dirty="0"/>
              <a:t>“模拟通关考” </a:t>
            </a:r>
          </a:p>
          <a:p>
            <a:pPr lvl="0">
              <a:spcAft>
                <a:spcPts val="600"/>
              </a:spcAft>
            </a:pPr>
            <a:r>
              <a:rPr lang="zh-CN" altLang="zh-CN" dirty="0"/>
              <a:t>学校</a:t>
            </a:r>
            <a:r>
              <a:rPr lang="en-US" altLang="zh-CN" dirty="0"/>
              <a:t>ACM</a:t>
            </a:r>
            <a:r>
              <a:rPr lang="zh-CN" altLang="zh-CN" dirty="0"/>
              <a:t>竞赛</a:t>
            </a:r>
            <a:r>
              <a:rPr lang="zh-CN" altLang="zh-CN" dirty="0" smtClean="0"/>
              <a:t>（</a:t>
            </a:r>
            <a:r>
              <a:rPr lang="en-US" altLang="zh-CN" dirty="0" smtClean="0"/>
              <a:t>acm.zjut.edu.cn</a:t>
            </a:r>
            <a:r>
              <a:rPr lang="zh-CN" altLang="zh-CN" dirty="0"/>
              <a:t>主页）</a:t>
            </a:r>
            <a:r>
              <a:rPr lang="en-US" altLang="zh-CN" dirty="0"/>
              <a:t>--&gt;</a:t>
            </a:r>
            <a:r>
              <a:rPr lang="zh-CN" altLang="zh-CN" dirty="0"/>
              <a:t>“模拟通关考”</a:t>
            </a:r>
            <a:r>
              <a:rPr lang="en-US" altLang="zh-CN" dirty="0"/>
              <a:t>  </a:t>
            </a:r>
            <a:endParaRPr lang="zh-CN" altLang="zh-CN" dirty="0"/>
          </a:p>
          <a:p>
            <a:pPr>
              <a:spcAft>
                <a:spcPts val="600"/>
              </a:spcAft>
            </a:pPr>
            <a:r>
              <a:rPr lang="zh-CN" altLang="zh-CN" dirty="0"/>
              <a:t>进入试题提交网页</a:t>
            </a:r>
            <a:r>
              <a:rPr lang="en-US" altLang="zh-CN" dirty="0"/>
              <a:t>, </a:t>
            </a:r>
            <a:r>
              <a:rPr lang="zh-CN" altLang="zh-CN" dirty="0"/>
              <a:t>以自己注册的用户名登录做题。</a:t>
            </a:r>
          </a:p>
          <a:p>
            <a:pPr>
              <a:spcAft>
                <a:spcPts val="600"/>
              </a:spcAft>
            </a:pPr>
            <a:r>
              <a:rPr lang="zh-CN" altLang="zh-CN" dirty="0"/>
              <a:t>这种安排，目的在于让学生尽快适应考试的氛围和节奏，锻炼和把握考试策略。有了网络公开通关模拟考，便免于设置通关预考环节。</a:t>
            </a:r>
          </a:p>
          <a:p>
            <a:pPr>
              <a:spcAft>
                <a:spcPts val="600"/>
              </a:spcAft>
            </a:pPr>
            <a:r>
              <a:rPr lang="zh-CN" altLang="zh-CN" dirty="0"/>
              <a:t>在第</a:t>
            </a:r>
            <a:r>
              <a:rPr lang="en-US" altLang="zh-CN" dirty="0"/>
              <a:t>9</a:t>
            </a:r>
            <a:r>
              <a:rPr lang="zh-CN" altLang="zh-CN" dirty="0"/>
              <a:t>周前，设置“亲近通关考”的网络模拟考，且之前预先公布考试解答代码。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3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通关考试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dirty="0" smtClean="0"/>
              <a:t>C++</a:t>
            </a:r>
            <a:r>
              <a:rPr lang="zh-CN" altLang="en-US" dirty="0" smtClean="0"/>
              <a:t>程序设计课程设计成绩</a:t>
            </a:r>
            <a:r>
              <a:rPr lang="en-US" altLang="zh-CN" dirty="0" smtClean="0"/>
              <a:t>=</a:t>
            </a:r>
            <a:r>
              <a:rPr lang="zh-CN" altLang="en-US" dirty="0" smtClean="0"/>
              <a:t>通关考试成绩（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课程设计成绩（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zh-CN" altLang="en-US" b="1" dirty="0" smtClean="0">
                <a:solidFill>
                  <a:srgbClr val="FF0000"/>
                </a:solidFill>
              </a:rPr>
              <a:t>通关考试不通过，不得参加课程设计，需次年重修课程设计！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6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通关考练习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altLang="zh-CN" dirty="0" smtClean="0"/>
              <a:t>《3.</a:t>
            </a:r>
            <a:r>
              <a:rPr lang="zh-CN" altLang="en-US" dirty="0" smtClean="0"/>
              <a:t>通关练习题集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ops</a:t>
            </a:r>
            <a:r>
              <a:rPr lang="zh-CN" altLang="en-US" dirty="0" smtClean="0"/>
              <a:t>提交系统平台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cpp.zjut.edu.cn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zh-CN" altLang="en-US" dirty="0" smtClean="0"/>
              <a:t>基础练习（</a:t>
            </a:r>
            <a:r>
              <a:rPr lang="en-US" altLang="zh-CN" dirty="0" smtClean="0"/>
              <a:t>100</a:t>
            </a:r>
            <a:r>
              <a:rPr lang="zh-CN" altLang="en-US" dirty="0" smtClean="0"/>
              <a:t>题）（难度</a:t>
            </a:r>
            <a:r>
              <a:rPr lang="en-US" altLang="zh-CN" dirty="0" smtClean="0"/>
              <a:t>B-B+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zh-CN" altLang="en-US" dirty="0" smtClean="0"/>
              <a:t>冲满分练习（</a:t>
            </a:r>
            <a:r>
              <a:rPr lang="en-US" altLang="zh-CN" dirty="0" smtClean="0"/>
              <a:t>120</a:t>
            </a:r>
            <a:r>
              <a:rPr lang="zh-CN" altLang="en-US" dirty="0" smtClean="0"/>
              <a:t>题）</a:t>
            </a:r>
            <a:r>
              <a:rPr lang="en-US" altLang="zh-CN" dirty="0" smtClean="0"/>
              <a:t>(</a:t>
            </a:r>
            <a:r>
              <a:rPr lang="zh-CN" altLang="en-US" dirty="0" smtClean="0"/>
              <a:t>难度</a:t>
            </a:r>
            <a:r>
              <a:rPr lang="en-US" altLang="zh-CN" dirty="0" smtClean="0"/>
              <a:t>C-C+)</a:t>
            </a:r>
          </a:p>
          <a:p>
            <a:pPr>
              <a:spcAft>
                <a:spcPts val="1200"/>
              </a:spcAft>
            </a:pPr>
            <a:r>
              <a:rPr lang="zh-CN" altLang="en-US" dirty="0" smtClean="0"/>
              <a:t>以小组为单位练习，注册时用户名为学号。</a:t>
            </a:r>
            <a:endParaRPr lang="en-US" altLang="zh-CN" dirty="0" smtClean="0"/>
          </a:p>
          <a:p>
            <a:pPr marL="0" indent="0">
              <a:spcAft>
                <a:spcPts val="1200"/>
              </a:spcAft>
              <a:buNone/>
            </a:pP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zh-CN" altLang="en-US" sz="6600" b="1" dirty="0" smtClean="0">
                <a:solidFill>
                  <a:srgbClr val="FF0000"/>
                </a:solidFill>
              </a:rPr>
              <a:t>刷题！刷题！刷题！（</a:t>
            </a:r>
            <a:r>
              <a:rPr lang="en-US" altLang="zh-CN" sz="6600" b="1" dirty="0" smtClean="0">
                <a:solidFill>
                  <a:srgbClr val="FF0000"/>
                </a:solidFill>
              </a:rPr>
              <a:t>150</a:t>
            </a:r>
            <a:r>
              <a:rPr lang="zh-CN" altLang="en-US" sz="6600" b="1" dirty="0" smtClean="0">
                <a:solidFill>
                  <a:srgbClr val="FF0000"/>
                </a:solidFill>
              </a:rPr>
              <a:t>题）</a:t>
            </a:r>
            <a:endParaRPr lang="en-US" altLang="zh-CN" sz="6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98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/>
              <a:t>通过通关考试的可参加课程设计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en-US" altLang="zh-CN" dirty="0"/>
              <a:t>C++</a:t>
            </a:r>
            <a:r>
              <a:rPr lang="zh-CN" altLang="en-US" dirty="0"/>
              <a:t>程序设计课程设计成绩</a:t>
            </a:r>
            <a:r>
              <a:rPr lang="en-US" altLang="zh-CN" dirty="0"/>
              <a:t>=</a:t>
            </a:r>
            <a:r>
              <a:rPr lang="zh-CN" altLang="en-US" dirty="0"/>
              <a:t>通关考试成绩（</a:t>
            </a:r>
            <a:r>
              <a:rPr lang="en-US" altLang="zh-CN" dirty="0"/>
              <a:t>50%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课程设计成绩（</a:t>
            </a:r>
            <a:r>
              <a:rPr lang="en-US" altLang="zh-CN" dirty="0"/>
              <a:t>50%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zh-CN" dirty="0"/>
              <a:t>课程设计完成时间：</a:t>
            </a:r>
            <a:r>
              <a:rPr lang="en-US" altLang="zh-CN" dirty="0"/>
              <a:t>28~</a:t>
            </a:r>
            <a:r>
              <a:rPr lang="en-US" altLang="zh-CN" b="1" dirty="0"/>
              <a:t>30</a:t>
            </a:r>
            <a:r>
              <a:rPr lang="zh-CN" altLang="zh-CN" b="1" dirty="0"/>
              <a:t>学时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课程设计的成绩</a:t>
            </a:r>
            <a:r>
              <a:rPr lang="zh-CN" altLang="zh-CN" b="1" dirty="0" smtClean="0"/>
              <a:t>评定：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）实验报告（</a:t>
            </a:r>
            <a:r>
              <a:rPr lang="en-US" altLang="zh-CN" b="1" dirty="0"/>
              <a:t>30</a:t>
            </a:r>
            <a:r>
              <a:rPr lang="zh-CN" altLang="zh-CN" b="1" dirty="0"/>
              <a:t>分）：</a:t>
            </a:r>
            <a:endParaRPr lang="zh-CN" altLang="zh-CN" dirty="0"/>
          </a:p>
          <a:p>
            <a:pPr lvl="2"/>
            <a:r>
              <a:rPr lang="zh-CN" altLang="zh-CN" dirty="0"/>
              <a:t>课程设计报告电子档（书写规范）</a:t>
            </a:r>
            <a:r>
              <a:rPr lang="zh-CN" altLang="zh-CN" b="1" dirty="0"/>
              <a:t>（</a:t>
            </a:r>
            <a:r>
              <a:rPr lang="en-US" altLang="zh-CN" b="1" dirty="0"/>
              <a:t>30</a:t>
            </a:r>
            <a:r>
              <a:rPr lang="zh-CN" altLang="zh-CN" b="1" dirty="0"/>
              <a:t>分）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</a:t>
            </a:r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）系统验收（</a:t>
            </a:r>
            <a:r>
              <a:rPr lang="en-US" altLang="zh-CN" b="1" dirty="0"/>
              <a:t>20</a:t>
            </a:r>
            <a:r>
              <a:rPr lang="zh-CN" altLang="zh-CN" b="1" dirty="0"/>
              <a:t>分）：</a:t>
            </a:r>
            <a:endParaRPr lang="zh-CN" altLang="zh-CN" dirty="0"/>
          </a:p>
          <a:p>
            <a:pPr lvl="2"/>
            <a:r>
              <a:rPr lang="zh-CN" altLang="zh-CN" dirty="0"/>
              <a:t>源代码电子档（代码中要求有充分的注释）</a:t>
            </a:r>
            <a:r>
              <a:rPr lang="zh-CN" altLang="zh-CN" b="1" dirty="0"/>
              <a:t>（</a:t>
            </a:r>
            <a:r>
              <a:rPr lang="en-US" altLang="zh-CN" b="1" dirty="0"/>
              <a:t>10</a:t>
            </a:r>
            <a:r>
              <a:rPr lang="zh-CN" altLang="zh-CN" b="1" dirty="0"/>
              <a:t>分）</a:t>
            </a:r>
            <a:endParaRPr lang="zh-CN" altLang="zh-CN" dirty="0"/>
          </a:p>
          <a:p>
            <a:pPr lvl="2"/>
            <a:r>
              <a:rPr lang="zh-CN" altLang="zh-CN" b="1" dirty="0">
                <a:solidFill>
                  <a:srgbClr val="FF0000"/>
                </a:solidFill>
              </a:rPr>
              <a:t>教师的现场验收答辩（</a:t>
            </a:r>
            <a:r>
              <a:rPr lang="en-US" altLang="zh-CN" b="1" dirty="0">
                <a:solidFill>
                  <a:srgbClr val="FF0000"/>
                </a:solidFill>
              </a:rPr>
              <a:t>10</a:t>
            </a:r>
            <a:r>
              <a:rPr lang="zh-CN" altLang="zh-CN" b="1" dirty="0">
                <a:solidFill>
                  <a:srgbClr val="FF0000"/>
                </a:solidFill>
              </a:rPr>
              <a:t>分</a:t>
            </a:r>
            <a:r>
              <a:rPr lang="zh-CN" altLang="zh-CN" b="1" dirty="0" smtClean="0">
                <a:solidFill>
                  <a:srgbClr val="FF0000"/>
                </a:solidFill>
              </a:rPr>
              <a:t>）</a:t>
            </a:r>
            <a:endParaRPr lang="en-US" altLang="zh-CN" b="1" dirty="0" smtClean="0"/>
          </a:p>
          <a:p>
            <a:pPr>
              <a:spcBef>
                <a:spcPts val="1200"/>
              </a:spcBef>
            </a:pPr>
            <a:r>
              <a:rPr lang="zh-CN" altLang="en-US" b="1" dirty="0" smtClean="0"/>
              <a:t>课程设计题目（班内每人一个，由学号定题目）</a:t>
            </a:r>
            <a:r>
              <a:rPr lang="en-US" altLang="zh-CN" b="1" dirty="0" smtClean="0"/>
              <a:t>       </a:t>
            </a:r>
            <a:endParaRPr lang="zh-CN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8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通关考试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场次：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dirty="0"/>
              <a:t>第一次：</a:t>
            </a:r>
            <a:r>
              <a:rPr lang="zh-CN" altLang="zh-CN" dirty="0"/>
              <a:t>第</a:t>
            </a:r>
            <a:r>
              <a:rPr lang="en-US" altLang="zh-CN" dirty="0"/>
              <a:t>10</a:t>
            </a:r>
            <a:r>
              <a:rPr lang="zh-CN" altLang="zh-CN" dirty="0"/>
              <a:t>周周末，</a:t>
            </a:r>
            <a:r>
              <a:rPr lang="en-US" altLang="zh-CN" dirty="0"/>
              <a:t>2019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</a:t>
            </a:r>
            <a:r>
              <a:rPr lang="en-US" altLang="zh-CN" dirty="0"/>
              <a:t>5</a:t>
            </a:r>
            <a:r>
              <a:rPr lang="zh-CN" altLang="zh-CN" dirty="0"/>
              <a:t>日周日</a:t>
            </a:r>
            <a:r>
              <a:rPr lang="zh-CN" altLang="en-US" dirty="0"/>
              <a:t>，</a:t>
            </a:r>
            <a:r>
              <a:rPr lang="zh-CN" altLang="zh-CN" dirty="0"/>
              <a:t>全部必须参加，无故不参加者失去第二次报名参加机会。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第二次：</a:t>
            </a:r>
            <a:r>
              <a:rPr lang="zh-CN" altLang="zh-CN" dirty="0"/>
              <a:t>第</a:t>
            </a:r>
            <a:r>
              <a:rPr lang="en-US" altLang="zh-CN" dirty="0"/>
              <a:t>13</a:t>
            </a:r>
            <a:r>
              <a:rPr lang="zh-CN" altLang="zh-CN" dirty="0"/>
              <a:t>周周末，</a:t>
            </a:r>
            <a:r>
              <a:rPr lang="en-US" altLang="zh-CN" dirty="0"/>
              <a:t>2019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</a:t>
            </a:r>
            <a:r>
              <a:rPr lang="en-US" altLang="zh-CN" dirty="0"/>
              <a:t>26</a:t>
            </a:r>
            <a:r>
              <a:rPr lang="zh-CN" altLang="zh-CN" dirty="0"/>
              <a:t>日周日</a:t>
            </a:r>
            <a:r>
              <a:rPr lang="zh-CN" altLang="en-US" dirty="0"/>
              <a:t>，选择参加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74320" lvl="1">
              <a:spcBef>
                <a:spcPts val="600"/>
              </a:spcBef>
              <a:spcAft>
                <a:spcPts val="1200"/>
              </a:spcAft>
              <a:buSzPct val="70000"/>
              <a:buFont typeface="Wingdings"/>
              <a:buChar char=""/>
            </a:pPr>
            <a:r>
              <a:rPr lang="zh-CN" altLang="en-US" sz="2400" dirty="0"/>
              <a:t>开考前</a:t>
            </a:r>
            <a:r>
              <a:rPr lang="en-US" altLang="zh-CN" sz="2400" dirty="0"/>
              <a:t>20</a:t>
            </a:r>
            <a:r>
              <a:rPr lang="zh-CN" altLang="en-US" sz="2400" dirty="0"/>
              <a:t>分钟</a:t>
            </a:r>
            <a:r>
              <a:rPr lang="zh-CN" altLang="en-US" sz="2400" dirty="0" smtClean="0"/>
              <a:t>入场，不带电子设备，考试的机器网页屏蔽，仅允许访问试题提交系统；</a:t>
            </a:r>
            <a:endParaRPr lang="en-US" altLang="zh-CN" sz="2400" dirty="0" smtClean="0"/>
          </a:p>
          <a:p>
            <a:pPr marL="274320" lvl="1">
              <a:spcBef>
                <a:spcPts val="600"/>
              </a:spcBef>
              <a:spcAft>
                <a:spcPts val="1200"/>
              </a:spcAft>
              <a:buSzPct val="70000"/>
              <a:buFont typeface="Wingdings"/>
              <a:buChar char=""/>
            </a:pPr>
            <a:r>
              <a:rPr lang="zh-CN" altLang="en-US" sz="2400" dirty="0" smtClean="0"/>
              <a:t>考生必须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题全部正确完成，并在考试开始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分钟后经监考老师认定同意方可提前离场。</a:t>
            </a:r>
            <a:endParaRPr lang="en-US" altLang="zh-CN" sz="24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CN" sz="2400" dirty="0"/>
          </a:p>
          <a:p>
            <a:endParaRPr lang="en-US" altLang="zh-CN" dirty="0" smtClean="0"/>
          </a:p>
          <a:p>
            <a:pPr lvl="2">
              <a:spcAft>
                <a:spcPts val="600"/>
              </a:spcAft>
            </a:pPr>
            <a:endParaRPr lang="en-US" altLang="zh-CN" dirty="0"/>
          </a:p>
          <a:p>
            <a:pPr lvl="1">
              <a:spcAft>
                <a:spcPts val="600"/>
              </a:spcAft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99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通关考试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 smtClean="0"/>
              <a:t>考试时长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分钟；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zh-CN" altLang="en-US" dirty="0" smtClean="0">
                <a:solidFill>
                  <a:srgbClr val="FF0000"/>
                </a:solidFill>
              </a:rPr>
              <a:t>开卷机试，可携带一本</a:t>
            </a:r>
            <a:r>
              <a:rPr lang="en-US" altLang="zh-CN" dirty="0" smtClean="0">
                <a:solidFill>
                  <a:srgbClr val="FF0000"/>
                </a:solidFill>
              </a:rPr>
              <a:t>C++</a:t>
            </a:r>
            <a:r>
              <a:rPr lang="zh-CN" altLang="en-US" dirty="0" smtClean="0">
                <a:solidFill>
                  <a:srgbClr val="FF0000"/>
                </a:solidFill>
              </a:rPr>
              <a:t>参考书；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en-US" dirty="0" smtClean="0"/>
              <a:t>考题设计：共</a:t>
            </a:r>
            <a:r>
              <a:rPr lang="en-US" altLang="zh-CN" dirty="0" smtClean="0"/>
              <a:t>5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en-US" altLang="zh-CN" dirty="0"/>
              <a:t>A</a:t>
            </a:r>
            <a:r>
              <a:rPr lang="zh-CN" altLang="zh-CN" dirty="0"/>
              <a:t>类题</a:t>
            </a:r>
            <a:r>
              <a:rPr lang="en-US" altLang="zh-CN" dirty="0"/>
              <a:t>1</a:t>
            </a:r>
            <a:r>
              <a:rPr lang="zh-CN" altLang="zh-CN" dirty="0"/>
              <a:t>题</a:t>
            </a:r>
          </a:p>
          <a:p>
            <a:pPr marL="365760" lvl="1" indent="0">
              <a:buNone/>
            </a:pPr>
            <a:r>
              <a:rPr lang="en-US" altLang="zh-CN" dirty="0"/>
              <a:t>B</a:t>
            </a:r>
            <a:r>
              <a:rPr lang="zh-CN" altLang="zh-CN" dirty="0"/>
              <a:t>类题</a:t>
            </a:r>
            <a:r>
              <a:rPr lang="en-US" altLang="zh-CN" dirty="0"/>
              <a:t>3</a:t>
            </a:r>
            <a:r>
              <a:rPr lang="zh-CN" altLang="zh-CN" dirty="0"/>
              <a:t>题</a:t>
            </a:r>
          </a:p>
          <a:p>
            <a:pPr marL="365760" lvl="1" indent="0">
              <a:buNone/>
            </a:pPr>
            <a:r>
              <a:rPr lang="en-US" altLang="zh-CN" dirty="0"/>
              <a:t>C</a:t>
            </a:r>
            <a:r>
              <a:rPr lang="zh-CN" altLang="zh-CN" dirty="0"/>
              <a:t>类题</a:t>
            </a:r>
            <a:r>
              <a:rPr lang="en-US" altLang="zh-CN" dirty="0"/>
              <a:t>1</a:t>
            </a:r>
            <a:r>
              <a:rPr lang="zh-CN" altLang="zh-CN" dirty="0"/>
              <a:t>题</a:t>
            </a:r>
          </a:p>
          <a:p>
            <a:r>
              <a:rPr lang="zh-CN" altLang="en-US" dirty="0"/>
              <a:t>通关考</a:t>
            </a:r>
            <a:r>
              <a:rPr lang="zh-CN" altLang="en-US" dirty="0" smtClean="0"/>
              <a:t>成绩</a:t>
            </a:r>
            <a:r>
              <a:rPr lang="zh-CN" altLang="en-US" dirty="0" smtClean="0">
                <a:sym typeface="Wingdings" panose="05000000000000000000" pitchFamily="2" charset="2"/>
              </a:rPr>
              <a:t>（答对</a:t>
            </a:r>
            <a:r>
              <a:rPr lang="en-US" altLang="zh-CN" dirty="0" smtClean="0">
                <a:sym typeface="Wingdings" panose="05000000000000000000" pitchFamily="2" charset="2"/>
              </a:rPr>
              <a:t>3</a:t>
            </a:r>
            <a:r>
              <a:rPr lang="zh-CN" altLang="en-US" dirty="0" smtClean="0">
                <a:sym typeface="Wingdings" panose="05000000000000000000" pitchFamily="2" charset="2"/>
              </a:rPr>
              <a:t>题及以上才及格）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63294"/>
              </p:ext>
            </p:extLst>
          </p:nvPr>
        </p:nvGraphicFramePr>
        <p:xfrm>
          <a:off x="899592" y="5157192"/>
          <a:ext cx="6480721" cy="144016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79196"/>
                <a:gridCol w="1079196"/>
                <a:gridCol w="1079196"/>
                <a:gridCol w="1080305"/>
                <a:gridCol w="1081414"/>
                <a:gridCol w="1081414"/>
              </a:tblGrid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0</a:t>
                      </a:r>
                      <a:r>
                        <a:rPr lang="zh-CN" sz="2400" kern="100" dirty="0">
                          <a:effectLst/>
                        </a:rPr>
                        <a:t>题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r>
                        <a:rPr lang="zh-CN" sz="2400" kern="100" dirty="0">
                          <a:effectLst/>
                        </a:rPr>
                        <a:t>题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r>
                        <a:rPr lang="zh-CN" sz="2400" kern="100" dirty="0">
                          <a:effectLst/>
                        </a:rPr>
                        <a:t>题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rgbClr val="FF0000"/>
                          </a:solidFill>
                          <a:effectLst/>
                        </a:rPr>
                        <a:t>题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</a:t>
                      </a:r>
                      <a:r>
                        <a:rPr lang="zh-CN" sz="2400" kern="100" dirty="0">
                          <a:effectLst/>
                        </a:rPr>
                        <a:t>题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</a:t>
                      </a:r>
                      <a:r>
                        <a:rPr lang="zh-CN" sz="2400" kern="100" dirty="0">
                          <a:effectLst/>
                        </a:rPr>
                        <a:t>题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r>
                        <a:rPr lang="zh-CN" sz="2400" kern="100">
                          <a:effectLst/>
                        </a:rPr>
                        <a:t>分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r>
                        <a:rPr lang="zh-CN" sz="2400" kern="100">
                          <a:effectLst/>
                        </a:rPr>
                        <a:t>分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r>
                        <a:rPr lang="zh-CN" sz="2400" kern="100">
                          <a:effectLst/>
                        </a:rPr>
                        <a:t>分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r>
                        <a:rPr lang="zh-CN" sz="2400" b="1" kern="100" dirty="0">
                          <a:solidFill>
                            <a:srgbClr val="FF0000"/>
                          </a:solidFill>
                          <a:effectLst/>
                        </a:rPr>
                        <a:t>分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45</a:t>
                      </a:r>
                      <a:r>
                        <a:rPr lang="zh-CN" sz="2400" kern="100" dirty="0">
                          <a:effectLst/>
                        </a:rPr>
                        <a:t>分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50</a:t>
                      </a:r>
                      <a:r>
                        <a:rPr lang="zh-CN" sz="2400" kern="100" dirty="0">
                          <a:effectLst/>
                        </a:rPr>
                        <a:t>分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通关考试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免通关：</a:t>
            </a:r>
            <a:endParaRPr lang="en-US" altLang="zh-CN" dirty="0" smtClean="0"/>
          </a:p>
          <a:p>
            <a:pPr lvl="1"/>
            <a:r>
              <a:rPr lang="zh-CN" altLang="zh-CN" dirty="0"/>
              <a:t>程序设计集训队担任省赛或世界总决赛主力队员者，凭参赛证明，予以免通关且得满分</a:t>
            </a:r>
            <a:r>
              <a:rPr lang="en-US" altLang="zh-CN" dirty="0"/>
              <a:t>50</a:t>
            </a:r>
            <a:r>
              <a:rPr lang="zh-CN" altLang="zh-CN" dirty="0"/>
              <a:t>分的通关成绩。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重修：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zh-CN" dirty="0"/>
              <a:t>未通关者，应重修《</a:t>
            </a:r>
            <a:r>
              <a:rPr lang="en-US" altLang="zh-CN" dirty="0"/>
              <a:t>C++</a:t>
            </a:r>
            <a:r>
              <a:rPr lang="zh-CN" altLang="zh-CN" dirty="0"/>
              <a:t>程序设计课程设计》课程，并再次参加通关考试。</a:t>
            </a:r>
          </a:p>
          <a:p>
            <a:pPr lvl="1">
              <a:spcAft>
                <a:spcPts val="600"/>
              </a:spcAft>
            </a:pPr>
            <a:r>
              <a:rPr lang="zh-CN" altLang="zh-CN" dirty="0"/>
              <a:t>已通关而重修《</a:t>
            </a:r>
            <a:r>
              <a:rPr lang="en-US" altLang="zh-CN" dirty="0"/>
              <a:t>C++</a:t>
            </a:r>
            <a:r>
              <a:rPr lang="zh-CN" altLang="zh-CN" dirty="0"/>
              <a:t>程序设计课程设计》课程者，应重新参加通关考试。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6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通关考试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报名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dirty="0"/>
              <a:t>第一次考试报名：第一次通关考无须报名，因故不能参加者应该事先向任课教师请假。无故不参加者失去第二次通关考试机会。</a:t>
            </a:r>
          </a:p>
          <a:p>
            <a:pPr lvl="1">
              <a:spcBef>
                <a:spcPts val="1200"/>
              </a:spcBef>
            </a:pPr>
            <a:r>
              <a:rPr lang="zh-CN" altLang="zh-CN" dirty="0"/>
              <a:t>第二次考试报名：第一次考试成绩不满意者、未通关者、因故未参加者。</a:t>
            </a:r>
          </a:p>
          <a:p>
            <a:pPr lvl="1">
              <a:spcBef>
                <a:spcPts val="1200"/>
              </a:spcBef>
            </a:pPr>
            <a:r>
              <a:rPr lang="zh-CN" altLang="zh-CN" dirty="0"/>
              <a:t>报名方式：登录</a:t>
            </a:r>
            <a:r>
              <a:rPr lang="en-US" altLang="zh-CN" dirty="0"/>
              <a:t>acm.zjut.edu.cn</a:t>
            </a:r>
            <a:r>
              <a:rPr lang="zh-CN" altLang="zh-CN" dirty="0"/>
              <a:t>网站上，点击通关报名。填写报名人</a:t>
            </a:r>
            <a:r>
              <a:rPr lang="zh-CN" altLang="zh-CN" b="1" dirty="0"/>
              <a:t>姓名，学号，联系电话，任课教师</a:t>
            </a:r>
            <a:r>
              <a:rPr lang="zh-CN" altLang="zh-CN" dirty="0"/>
              <a:t>（担任《</a:t>
            </a:r>
            <a:r>
              <a:rPr lang="en-US" altLang="zh-CN" dirty="0"/>
              <a:t>C++</a:t>
            </a:r>
            <a:r>
              <a:rPr lang="zh-CN" altLang="zh-CN" dirty="0"/>
              <a:t>程序设计课程设计》课程教师）信息，看到确认的提交成功返回信息。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3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难度系数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55852"/>
              </p:ext>
            </p:extLst>
          </p:nvPr>
        </p:nvGraphicFramePr>
        <p:xfrm>
          <a:off x="755576" y="1844824"/>
          <a:ext cx="6192688" cy="454851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544754"/>
                <a:gridCol w="4647934"/>
              </a:tblGrid>
              <a:tr h="3417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难度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描述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98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纯粹无输入的</a:t>
                      </a:r>
                      <a:r>
                        <a:rPr lang="en-US" sz="1800" kern="100">
                          <a:effectLst/>
                        </a:rPr>
                        <a:t>HelloWorld</a:t>
                      </a:r>
                      <a:r>
                        <a:rPr lang="zh-CN" sz="1800" kern="100">
                          <a:effectLst/>
                        </a:rPr>
                        <a:t>型，含多行输出情形，含特殊字符输出情形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470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读入单一数据，分情况简单表达式输出；循环读入简单数据，循环统计或汇总计算，涉及简单字串，简单输出三角形、矩形等字符形状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535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多重循环，需用数组，涉及字串简单搜索，数组排序等简单计算，需要认真考量输入数据结构，或者需要简单定义函数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33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涉及递归，多重循环搜索，分类汇总，集合，需要较多考虑性能因素（通关考无）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71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涉及繁杂题，若涉及搜索，则难度在</a:t>
                      </a:r>
                      <a:r>
                        <a:rPr lang="en-US" sz="1800" kern="100" dirty="0">
                          <a:effectLst/>
                        </a:rPr>
                        <a:t>D</a:t>
                      </a:r>
                      <a:r>
                        <a:rPr lang="zh-CN" sz="1800" kern="100" dirty="0">
                          <a:effectLst/>
                        </a:rPr>
                        <a:t>之上，一般作为极少数优秀学生挑战难度的附加题（通关考无）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508104" y="404664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题库题</a:t>
            </a:r>
            <a:r>
              <a:rPr lang="en-US" altLang="zh-CN" sz="2400" dirty="0"/>
              <a:t>1</a:t>
            </a:r>
            <a:r>
              <a:rPr lang="zh-CN" altLang="zh-CN" sz="2400" dirty="0"/>
              <a:t>题（</a:t>
            </a:r>
            <a:r>
              <a:rPr lang="en-US" altLang="zh-CN" sz="2400" dirty="0"/>
              <a:t>A</a:t>
            </a:r>
            <a:r>
              <a:rPr lang="zh-CN" altLang="zh-CN" sz="2400" dirty="0"/>
              <a:t>难度）</a:t>
            </a:r>
          </a:p>
          <a:p>
            <a:r>
              <a:rPr lang="zh-CN" altLang="zh-CN" sz="2400" dirty="0"/>
              <a:t>原创题</a:t>
            </a:r>
            <a:r>
              <a:rPr lang="en-US" altLang="zh-CN" sz="2400" dirty="0"/>
              <a:t>3</a:t>
            </a:r>
            <a:r>
              <a:rPr lang="zh-CN" altLang="zh-CN" sz="2400" dirty="0"/>
              <a:t>题（</a:t>
            </a:r>
            <a:r>
              <a:rPr lang="en-US" altLang="zh-CN" sz="2400" dirty="0"/>
              <a:t>B</a:t>
            </a:r>
            <a:r>
              <a:rPr lang="zh-CN" altLang="zh-CN" sz="2400" dirty="0"/>
              <a:t>难度）</a:t>
            </a:r>
          </a:p>
          <a:p>
            <a:r>
              <a:rPr lang="zh-CN" altLang="zh-CN" sz="2400" dirty="0"/>
              <a:t>原创题</a:t>
            </a:r>
            <a:r>
              <a:rPr lang="en-US" altLang="zh-CN" sz="2400" dirty="0"/>
              <a:t>1</a:t>
            </a:r>
            <a:r>
              <a:rPr lang="zh-CN" altLang="zh-CN" sz="2400" dirty="0"/>
              <a:t>题（</a:t>
            </a:r>
            <a:r>
              <a:rPr lang="en-US" altLang="zh-CN" sz="2400" dirty="0"/>
              <a:t>C</a:t>
            </a:r>
            <a:r>
              <a:rPr lang="zh-CN" altLang="zh-CN" sz="2400" dirty="0"/>
              <a:t>难度）</a:t>
            </a:r>
          </a:p>
        </p:txBody>
      </p:sp>
    </p:spTree>
    <p:extLst>
      <p:ext uri="{BB962C8B-B14F-4D97-AF65-F5344CB8AC3E}">
        <p14:creationId xmlns:p14="http://schemas.microsoft.com/office/powerpoint/2010/main" val="5781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难度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79712" y="692696"/>
            <a:ext cx="6264696" cy="51845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266700" algn="ctr">
              <a:spcBef>
                <a:spcPts val="600"/>
              </a:spcBef>
              <a:spcAft>
                <a:spcPts val="600"/>
              </a:spcAft>
            </a:pPr>
            <a:r>
              <a:rPr lang="zh-CN" sz="3600" kern="100" dirty="0">
                <a:effectLst/>
                <a:latin typeface="Calibri"/>
                <a:ea typeface="华文新魏"/>
                <a:cs typeface="Courier New"/>
              </a:rPr>
              <a:t>区域平方和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sz="2400" kern="100" dirty="0">
                <a:effectLst/>
                <a:latin typeface="Calibri"/>
                <a:ea typeface="黑体"/>
                <a:cs typeface="Courier New"/>
              </a:rPr>
              <a:t>基本描述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给定一个整数区域，计算其区域内全部整数的平方和。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sz="2400" kern="100" dirty="0">
                <a:effectLst/>
                <a:latin typeface="Calibri"/>
                <a:ea typeface="黑体"/>
                <a:cs typeface="Courier New"/>
              </a:rPr>
              <a:t>输入描述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一些正整数对</a:t>
            </a: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A</a:t>
            </a: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，</a:t>
            </a: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B</a:t>
            </a: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（</a:t>
            </a: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1&lt;A</a:t>
            </a:r>
            <a:r>
              <a:rPr lang="zh-CN" sz="1400" kern="100" dirty="0">
                <a:effectLst/>
                <a:latin typeface="Calibri"/>
                <a:ea typeface="宋体"/>
                <a:cs typeface="Courier New"/>
              </a:rPr>
              <a:t>≤</a:t>
            </a: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B&lt;1000</a:t>
            </a: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）。表示正整数区域</a:t>
            </a: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[A,B]</a:t>
            </a: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。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sz="2400" kern="100" dirty="0">
                <a:effectLst/>
                <a:latin typeface="Calibri"/>
                <a:ea typeface="黑体"/>
                <a:cs typeface="Courier New"/>
              </a:rPr>
              <a:t>输出描述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indent="228600" algn="just">
              <a:spcAft>
                <a:spcPts val="0"/>
              </a:spcAft>
            </a:pP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对每个正整数对</a:t>
            </a: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A</a:t>
            </a: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，</a:t>
            </a: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B</a:t>
            </a:r>
            <a:r>
              <a:rPr lang="zh-CN" sz="1400" kern="100" dirty="0">
                <a:effectLst/>
                <a:latin typeface="Courier New"/>
                <a:ea typeface="宋体"/>
                <a:cs typeface="Courier New"/>
              </a:rPr>
              <a:t>，以一行的形式输出其区域所有整数的平方和。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sz="2400" kern="100" dirty="0">
                <a:effectLst/>
                <a:latin typeface="Calibri"/>
                <a:ea typeface="黑体"/>
                <a:cs typeface="Courier New"/>
              </a:rPr>
              <a:t>样本输入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1 3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2 5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zh-CN" sz="2400" kern="100" dirty="0">
                <a:effectLst/>
                <a:latin typeface="Calibri"/>
                <a:ea typeface="黑体"/>
                <a:cs typeface="Courier New"/>
              </a:rPr>
              <a:t>样本输出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14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sz="1400" kern="100" dirty="0">
                <a:effectLst/>
                <a:latin typeface="Courier New"/>
                <a:ea typeface="宋体"/>
                <a:cs typeface="Times New Roman"/>
              </a:rPr>
              <a:t>54</a:t>
            </a:r>
            <a:endParaRPr lang="zh-CN" kern="100" dirty="0">
              <a:effectLst/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950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920909"/>
            <a:ext cx="6030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//=====================================</a:t>
            </a:r>
            <a:endParaRPr lang="zh-CN" altLang="zh-CN" dirty="0"/>
          </a:p>
          <a:p>
            <a:r>
              <a:rPr lang="en-US" altLang="zh-CN" dirty="0"/>
              <a:t>// </a:t>
            </a:r>
            <a:r>
              <a:rPr lang="zh-CN" altLang="zh-CN" dirty="0"/>
              <a:t>区间平方和</a:t>
            </a:r>
            <a:r>
              <a:rPr lang="en-US" altLang="zh-CN" dirty="0"/>
              <a:t> SumOfRangeSquares1.cpp</a:t>
            </a:r>
            <a:endParaRPr lang="zh-CN" altLang="zh-CN" dirty="0"/>
          </a:p>
          <a:p>
            <a:r>
              <a:rPr lang="en-US" altLang="zh-CN" dirty="0"/>
              <a:t>// </a:t>
            </a:r>
            <a:r>
              <a:rPr lang="zh-CN" altLang="zh-CN" dirty="0"/>
              <a:t>难度</a:t>
            </a:r>
            <a:r>
              <a:rPr lang="en-US" altLang="zh-CN" dirty="0"/>
              <a:t>B</a:t>
            </a:r>
            <a:endParaRPr lang="zh-CN" altLang="zh-CN" dirty="0"/>
          </a:p>
          <a:p>
            <a:r>
              <a:rPr lang="en-US" altLang="zh-CN" dirty="0"/>
              <a:t>//=====================================</a:t>
            </a:r>
            <a:endParaRPr lang="zh-CN" altLang="zh-CN" dirty="0"/>
          </a:p>
          <a:p>
            <a:r>
              <a:rPr lang="en-US" altLang="zh-CN" i="1" dirty="0"/>
              <a:t>#include&lt;</a:t>
            </a:r>
            <a:r>
              <a:rPr lang="en-US" altLang="zh-CN" i="1" dirty="0" err="1"/>
              <a:t>iostream</a:t>
            </a:r>
            <a:r>
              <a:rPr lang="en-US" altLang="zh-CN" i="1" dirty="0"/>
              <a:t>&gt;</a:t>
            </a:r>
            <a:endParaRPr lang="zh-CN" altLang="zh-CN" dirty="0"/>
          </a:p>
          <a:p>
            <a:r>
              <a:rPr lang="en-US" altLang="zh-CN" b="1" dirty="0"/>
              <a:t>using namespace</a:t>
            </a:r>
            <a:r>
              <a:rPr lang="en-US" altLang="zh-CN" dirty="0"/>
              <a:t>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//-------------------------------------</a:t>
            </a:r>
            <a:endParaRPr lang="zh-CN" altLang="zh-CN" dirty="0"/>
          </a:p>
          <a:p>
            <a:r>
              <a:rPr lang="en-US" altLang="zh-CN" b="1" dirty="0" err="1"/>
              <a:t>int</a:t>
            </a:r>
            <a:r>
              <a:rPr lang="en-US" altLang="zh-CN" dirty="0"/>
              <a:t> main(){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b="1" dirty="0"/>
              <a:t>for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dirty="0"/>
              <a:t> A,B; </a:t>
            </a:r>
            <a:r>
              <a:rPr lang="en-US" altLang="zh-CN" dirty="0" err="1"/>
              <a:t>cin</a:t>
            </a:r>
            <a:r>
              <a:rPr lang="en-US" altLang="zh-CN" dirty="0"/>
              <a:t>&gt;&gt;A&gt;&gt;B; )  // </a:t>
            </a:r>
            <a:r>
              <a:rPr lang="zh-CN" altLang="zh-CN" dirty="0"/>
              <a:t>循环读入</a:t>
            </a:r>
            <a:r>
              <a:rPr lang="en-US" altLang="zh-CN" dirty="0"/>
              <a:t>A,B</a:t>
            </a:r>
            <a:r>
              <a:rPr lang="zh-CN" altLang="zh-CN" dirty="0"/>
              <a:t>区间</a:t>
            </a:r>
          </a:p>
          <a:p>
            <a:r>
              <a:rPr lang="en-US" altLang="zh-CN" dirty="0"/>
              <a:t>  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 err="1"/>
              <a:t>int</a:t>
            </a:r>
            <a:r>
              <a:rPr lang="en-US" altLang="zh-CN" dirty="0"/>
              <a:t> sum=0;                  // </a:t>
            </a:r>
            <a:r>
              <a:rPr lang="zh-CN" altLang="zh-CN" dirty="0"/>
              <a:t>设置求和变量</a:t>
            </a:r>
            <a:r>
              <a:rPr lang="en-US" altLang="zh-CN" dirty="0"/>
              <a:t>=0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for</a:t>
            </a:r>
            <a:r>
              <a:rPr lang="en-US" altLang="zh-CN" dirty="0"/>
              <a:t>(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=A; </a:t>
            </a:r>
            <a:r>
              <a:rPr lang="en-US" altLang="zh-CN" dirty="0" err="1"/>
              <a:t>i</a:t>
            </a:r>
            <a:r>
              <a:rPr lang="en-US" altLang="zh-CN" dirty="0"/>
              <a:t>&lt;=B; </a:t>
            </a:r>
            <a:r>
              <a:rPr lang="en-US" altLang="zh-CN" dirty="0" err="1"/>
              <a:t>i</a:t>
            </a:r>
            <a:r>
              <a:rPr lang="en-US" altLang="zh-CN" dirty="0"/>
              <a:t>++)  // </a:t>
            </a:r>
            <a:r>
              <a:rPr lang="zh-CN" altLang="zh-CN" dirty="0"/>
              <a:t>从区间</a:t>
            </a:r>
            <a:r>
              <a:rPr lang="en-US" altLang="zh-CN" dirty="0"/>
              <a:t>A</a:t>
            </a:r>
            <a:r>
              <a:rPr lang="zh-CN" altLang="zh-CN" dirty="0"/>
              <a:t>到</a:t>
            </a:r>
            <a:r>
              <a:rPr lang="en-US" altLang="zh-CN" dirty="0"/>
              <a:t>B</a:t>
            </a:r>
            <a:r>
              <a:rPr lang="zh-CN" altLang="zh-CN" dirty="0"/>
              <a:t>循环每个整数</a:t>
            </a:r>
          </a:p>
          <a:p>
            <a:r>
              <a:rPr lang="en-US" altLang="zh-CN" dirty="0"/>
              <a:t>      sum += 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i</a:t>
            </a:r>
            <a:r>
              <a:rPr lang="en-US" altLang="zh-CN" dirty="0"/>
              <a:t>;              // </a:t>
            </a:r>
            <a:r>
              <a:rPr lang="zh-CN" altLang="zh-CN" dirty="0"/>
              <a:t>累计平方数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&lt;&lt;sum&lt;&lt;"\n";          // </a:t>
            </a:r>
            <a:r>
              <a:rPr lang="zh-CN" altLang="zh-CN" dirty="0"/>
              <a:t>循环结束后输出汇总数</a:t>
            </a:r>
          </a:p>
          <a:p>
            <a:r>
              <a:rPr lang="en-US" altLang="zh-CN" dirty="0"/>
              <a:t>  }</a:t>
            </a:r>
            <a:endParaRPr lang="zh-CN" altLang="zh-CN" dirty="0"/>
          </a:p>
          <a:p>
            <a:r>
              <a:rPr lang="en-US" altLang="zh-CN" dirty="0"/>
              <a:t>}//====================================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947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318</TotalTime>
  <Words>1938</Words>
  <Application>Microsoft Office PowerPoint</Application>
  <PresentationFormat>全屏显示(4:3)</PresentationFormat>
  <Paragraphs>286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凸显</vt:lpstr>
      <vt:lpstr>通关考试</vt:lpstr>
      <vt:lpstr>通关考试</vt:lpstr>
      <vt:lpstr>通关考试</vt:lpstr>
      <vt:lpstr>通关考试</vt:lpstr>
      <vt:lpstr>通关考试</vt:lpstr>
      <vt:lpstr>通关考试</vt:lpstr>
      <vt:lpstr>难度系数</vt:lpstr>
      <vt:lpstr>难度B</vt:lpstr>
      <vt:lpstr>PowerPoint 演示文稿</vt:lpstr>
      <vt:lpstr>难度C</vt:lpstr>
      <vt:lpstr>PowerPoint 演示文稿</vt:lpstr>
      <vt:lpstr>PowerPoint 演示文稿</vt:lpstr>
      <vt:lpstr>提交信息</vt:lpstr>
      <vt:lpstr>PowerPoint 演示文稿</vt:lpstr>
      <vt:lpstr>提交信息</vt:lpstr>
      <vt:lpstr>PowerPoint 演示文稿</vt:lpstr>
      <vt:lpstr>提交信息</vt:lpstr>
      <vt:lpstr>现场考试应对</vt:lpstr>
      <vt:lpstr>通关模拟考</vt:lpstr>
      <vt:lpstr>通关考练习</vt:lpstr>
      <vt:lpstr>课程设计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通关考试</dc:title>
  <dc:creator>SongYu-Hu</dc:creator>
  <cp:lastModifiedBy>SongYu-Hu</cp:lastModifiedBy>
  <cp:revision>48</cp:revision>
  <dcterms:created xsi:type="dcterms:W3CDTF">2019-03-21T01:43:58Z</dcterms:created>
  <dcterms:modified xsi:type="dcterms:W3CDTF">2019-03-21T07:12:19Z</dcterms:modified>
</cp:coreProperties>
</file>