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>
              <a:buClrTx/>
              <a:defRPr sz="2100">
                <a:latin typeface="경기천년바탕 Regular" pitchFamily="18" charset="-127"/>
                <a:ea typeface="경기천년바탕 Regular" pitchFamily="18" charset="-127"/>
              </a:defRPr>
            </a:lvl2pPr>
            <a:lvl3pPr>
              <a:buClrTx/>
              <a:defRPr sz="1900"/>
            </a:lvl3pPr>
            <a:lvl4pPr>
              <a:defRPr sz="1700">
                <a:latin typeface="경기천년바탕 Regular" pitchFamily="18" charset="-127"/>
                <a:ea typeface="경기천년바탕 Regular" pitchFamily="18" charset="-127"/>
              </a:defRPr>
            </a:lvl4pPr>
            <a:lvl5pPr>
              <a:defRPr sz="1500">
                <a:latin typeface="경기천년바탕 Regular" pitchFamily="18" charset="-127"/>
                <a:ea typeface="경기천년바탕 Regular" pitchFamily="18" charset="-127"/>
              </a:defRPr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F57D06-F352-439B-9FAB-18DA53F4EB5F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87560A-A382-4828-9CE2-D2AE886BB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경기천년제목 Bold" pitchFamily="18" charset="-127"/>
          <a:ea typeface="경기천년제목 Bold" pitchFamily="18" charset="-127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경기천년제목 Medium" pitchFamily="18" charset="-127"/>
          <a:ea typeface="경기천년제목 Medium" pitchFamily="18" charset="-127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경기천년바탕 Bold" pitchFamily="18" charset="-127"/>
          <a:ea typeface="경기천년바탕 Bold" pitchFamily="18" charset="-127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경기천년바탕 Regular" pitchFamily="18" charset="-127"/>
          <a:ea typeface="경기천년바탕 Regular" pitchFamily="18" charset="-127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경기천년제목 Bold" pitchFamily="18" charset="-127"/>
                <a:ea typeface="경기천년제목 Bold" pitchFamily="18" charset="-127"/>
              </a:rPr>
              <a:t>디지털 </a:t>
            </a:r>
            <a:r>
              <a:rPr lang="ko-KR" altLang="en-US" sz="2000" dirty="0" err="1" smtClean="0">
                <a:latin typeface="경기천년제목 Bold" pitchFamily="18" charset="-127"/>
                <a:ea typeface="경기천년제목 Bold" pitchFamily="18" charset="-127"/>
              </a:rPr>
              <a:t>아카이브</a:t>
            </a:r>
            <a:r>
              <a:rPr lang="ko-KR" altLang="en-US" sz="2000" dirty="0" smtClean="0">
                <a:latin typeface="경기천년제목 Bold" pitchFamily="18" charset="-127"/>
                <a:ea typeface="경기천년제목 Bold" pitchFamily="18" charset="-127"/>
              </a:rPr>
              <a:t> 사례 조사 </a:t>
            </a:r>
            <a:r>
              <a:rPr lang="en-US" altLang="ko-KR" sz="2000" dirty="0" smtClean="0">
                <a:latin typeface="경기천년제목 Bold" pitchFamily="18" charset="-127"/>
                <a:ea typeface="경기천년제목 Bold" pitchFamily="18" charset="-127"/>
              </a:rPr>
              <a:t>:</a:t>
            </a:r>
            <a:br>
              <a:rPr lang="en-US" altLang="ko-KR" sz="2000" dirty="0" smtClean="0">
                <a:latin typeface="경기천년제목 Bold" pitchFamily="18" charset="-127"/>
                <a:ea typeface="경기천년제목 Bold" pitchFamily="18" charset="-127"/>
              </a:rPr>
            </a:br>
            <a:r>
              <a:rPr lang="en-US" altLang="ko-KR" dirty="0" smtClean="0"/>
              <a:t>Cornishmemory.com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1600" dirty="0" smtClean="0">
              <a:latin typeface="경기천년제목 Bold" pitchFamily="18" charset="-127"/>
              <a:ea typeface="경기천년제목 Bold" pitchFamily="18" charset="-127"/>
            </a:endParaRPr>
          </a:p>
          <a:p>
            <a:endParaRPr lang="en-US" altLang="ko-KR" sz="1600" dirty="0" smtClean="0">
              <a:latin typeface="경기천년제목 Bold" pitchFamily="18" charset="-127"/>
              <a:ea typeface="경기천년제목 Bold" pitchFamily="18" charset="-127"/>
            </a:endParaRPr>
          </a:p>
          <a:p>
            <a:r>
              <a:rPr lang="ko-KR" altLang="en-US" sz="1600" dirty="0" smtClean="0">
                <a:latin typeface="경기천년제목 Medium" pitchFamily="18" charset="-127"/>
                <a:ea typeface="경기천년제목 Medium" pitchFamily="18" charset="-127"/>
              </a:rPr>
              <a:t>전자기록과 활용소프트웨어</a:t>
            </a:r>
            <a:endParaRPr lang="en-US" altLang="ko-KR" sz="1600" dirty="0" smtClean="0">
              <a:latin typeface="경기천년제목 Medium" pitchFamily="18" charset="-127"/>
              <a:ea typeface="경기천년제목 Medium" pitchFamily="18" charset="-127"/>
            </a:endParaRPr>
          </a:p>
          <a:p>
            <a:r>
              <a:rPr lang="ko-KR" altLang="en-US" sz="1600" dirty="0" smtClean="0">
                <a:latin typeface="경기천년제목 Medium" pitchFamily="18" charset="-127"/>
                <a:ea typeface="경기천년제목 Medium" pitchFamily="18" charset="-127"/>
              </a:rPr>
              <a:t>석사과정 </a:t>
            </a:r>
            <a:r>
              <a:rPr lang="en-US" altLang="ko-KR" sz="1600" dirty="0" smtClean="0">
                <a:latin typeface="경기천년제목 Medium" pitchFamily="18" charset="-127"/>
                <a:ea typeface="경기천년제목 Medium" pitchFamily="18" charset="-127"/>
              </a:rPr>
              <a:t>201830177 </a:t>
            </a:r>
            <a:r>
              <a:rPr lang="ko-KR" altLang="en-US" sz="1600" dirty="0" smtClean="0">
                <a:latin typeface="경기천년제목 Medium" pitchFamily="18" charset="-127"/>
                <a:ea typeface="경기천년제목 Medium" pitchFamily="18" charset="-127"/>
              </a:rPr>
              <a:t>이충호</a:t>
            </a:r>
            <a:endParaRPr lang="ko-KR" altLang="en-US" sz="1600" dirty="0">
              <a:latin typeface="경기천년제목 Medium" pitchFamily="18" charset="-127"/>
              <a:ea typeface="경기천년제목 Mediu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주요 컬렉션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Cornishmemory.com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315200" cy="378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23928" y="594928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경기천년바탕 Regular" pitchFamily="18" charset="-127"/>
                <a:ea typeface="경기천년바탕 Regular" pitchFamily="18" charset="-127"/>
              </a:rPr>
              <a:t>&lt;</a:t>
            </a:r>
            <a:r>
              <a:rPr lang="ko-KR" altLang="en-US" dirty="0" err="1" smtClean="0">
                <a:latin typeface="경기천년바탕 Regular" pitchFamily="18" charset="-127"/>
                <a:ea typeface="경기천년바탕 Regular" pitchFamily="18" charset="-127"/>
              </a:rPr>
              <a:t>메인화면</a:t>
            </a:r>
            <a:r>
              <a:rPr lang="en-US" altLang="ko-KR" dirty="0" smtClean="0">
                <a:latin typeface="경기천년바탕 Regular" pitchFamily="18" charset="-127"/>
                <a:ea typeface="경기천년바탕 Regular" pitchFamily="18" charset="-127"/>
              </a:rPr>
              <a:t>&gt;</a:t>
            </a:r>
            <a:endParaRPr lang="ko-KR" altLang="en-US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9992" y="1556792"/>
            <a:ext cx="4104456" cy="79208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ko-KR" sz="1400" b="1" dirty="0" smtClean="0">
              <a:latin typeface="경기천년바탕 Bold" pitchFamily="18" charset="-127"/>
              <a:ea typeface="경기천년바탕 Bold" pitchFamily="18" charset="-127"/>
            </a:endParaRPr>
          </a:p>
          <a:p>
            <a:pPr algn="ctr" fontAlgn="base"/>
            <a:r>
              <a:rPr lang="ko-KR" altLang="en-US" sz="1400" b="1" dirty="0" smtClean="0">
                <a:latin typeface="경기천년바탕 Bold" pitchFamily="18" charset="-127"/>
                <a:ea typeface="경기천년바탕 Bold" pitchFamily="18" charset="-127"/>
              </a:rPr>
              <a:t>카메라에 </a:t>
            </a:r>
            <a:r>
              <a:rPr lang="ko-KR" altLang="en-US" sz="1400" b="1" dirty="0">
                <a:latin typeface="경기천년바탕 Bold" pitchFamily="18" charset="-127"/>
                <a:ea typeface="경기천년바탕 Bold" pitchFamily="18" charset="-127"/>
              </a:rPr>
              <a:t>포착되어 릴에 기록된 </a:t>
            </a:r>
            <a:r>
              <a:rPr lang="ko-KR" altLang="en-US" sz="1400" b="1" dirty="0" err="1">
                <a:latin typeface="경기천년바탕 Bold" pitchFamily="18" charset="-127"/>
                <a:ea typeface="경기천년바탕 Bold" pitchFamily="18" charset="-127"/>
              </a:rPr>
              <a:t>콘월의</a:t>
            </a:r>
            <a:r>
              <a:rPr lang="ko-KR" altLang="en-US" sz="1400" b="1" dirty="0">
                <a:latin typeface="경기천년바탕 Bold" pitchFamily="18" charset="-127"/>
                <a:ea typeface="경기천년바탕 Bold" pitchFamily="18" charset="-127"/>
              </a:rPr>
              <a:t> 삶</a:t>
            </a:r>
            <a:r>
              <a:rPr lang="en-US" altLang="ko-KR" sz="1400" b="1" dirty="0" smtClean="0">
                <a:latin typeface="경기천년바탕 Bold" pitchFamily="18" charset="-127"/>
                <a:ea typeface="경기천년바탕 Bold" pitchFamily="18" charset="-127"/>
              </a:rPr>
              <a:t>.</a:t>
            </a:r>
            <a:endParaRPr lang="ko-KR" altLang="en-US" sz="1400" b="1" dirty="0">
              <a:latin typeface="경기천년바탕 Bold" pitchFamily="18" charset="-127"/>
              <a:ea typeface="경기천년바탕 Bold" pitchFamily="18" charset="-127"/>
            </a:endParaRPr>
          </a:p>
          <a:p>
            <a:pPr algn="ctr" fontAlgn="base"/>
            <a:r>
              <a:rPr lang="ko-KR" altLang="en-US" sz="1200" dirty="0">
                <a:latin typeface="경기천년바탕 Bold" pitchFamily="18" charset="-127"/>
                <a:ea typeface="경기천년바탕 Bold" pitchFamily="18" charset="-127"/>
              </a:rPr>
              <a:t>사진을 찾고</a:t>
            </a:r>
            <a:r>
              <a:rPr lang="en-US" altLang="ko-KR" sz="1200" dirty="0">
                <a:latin typeface="경기천년바탕 Bold" pitchFamily="18" charset="-127"/>
                <a:ea typeface="경기천년바탕 Bold" pitchFamily="18" charset="-127"/>
              </a:rPr>
              <a:t>, </a:t>
            </a:r>
            <a:r>
              <a:rPr lang="ko-KR" altLang="en-US" sz="1200" dirty="0" smtClean="0">
                <a:latin typeface="경기천년바탕 Bold" pitchFamily="18" charset="-127"/>
                <a:ea typeface="경기천년바탕 Bold" pitchFamily="18" charset="-127"/>
              </a:rPr>
              <a:t>필름</a:t>
            </a:r>
            <a:r>
              <a:rPr lang="ko-KR" altLang="en-US" sz="1200" dirty="0">
                <a:latin typeface="경기천년바탕 Bold" pitchFamily="18" charset="-127"/>
                <a:ea typeface="경기천년바탕 Bold" pitchFamily="18" charset="-127"/>
              </a:rPr>
              <a:t>을</a:t>
            </a:r>
            <a:r>
              <a:rPr lang="ko-KR" altLang="en-US" sz="1200" dirty="0" smtClean="0">
                <a:latin typeface="경기천년바탕 Bold" pitchFamily="18" charset="-127"/>
                <a:ea typeface="경기천년바탕 Bold" pitchFamily="18" charset="-127"/>
              </a:rPr>
              <a:t> </a:t>
            </a:r>
            <a:r>
              <a:rPr lang="ko-KR" altLang="en-US" sz="1200" dirty="0">
                <a:latin typeface="경기천년바탕 Bold" pitchFamily="18" charset="-127"/>
                <a:ea typeface="경기천년바탕 Bold" pitchFamily="18" charset="-127"/>
              </a:rPr>
              <a:t>보고</a:t>
            </a:r>
            <a:r>
              <a:rPr lang="en-US" altLang="ko-KR" sz="1200" dirty="0">
                <a:latin typeface="경기천년바탕 Bold" pitchFamily="18" charset="-127"/>
                <a:ea typeface="경기천년바탕 Bold" pitchFamily="18" charset="-127"/>
              </a:rPr>
              <a:t>, </a:t>
            </a:r>
            <a:r>
              <a:rPr lang="ko-KR" altLang="en-US" sz="1200" dirty="0" err="1">
                <a:latin typeface="경기천년바탕 Bold" pitchFamily="18" charset="-127"/>
                <a:ea typeface="경기천년바탕 Bold" pitchFamily="18" charset="-127"/>
              </a:rPr>
              <a:t>빅토리아</a:t>
            </a:r>
            <a:r>
              <a:rPr lang="ko-KR" altLang="en-US" sz="1200" dirty="0">
                <a:latin typeface="경기천년바탕 Bold" pitchFamily="18" charset="-127"/>
                <a:ea typeface="경기천년바탕 Bold" pitchFamily="18" charset="-127"/>
              </a:rPr>
              <a:t> 시대부터 </a:t>
            </a:r>
            <a:r>
              <a:rPr lang="ko-KR" altLang="en-US" sz="1200" dirty="0" smtClean="0">
                <a:latin typeface="경기천년바탕 Bold" pitchFamily="18" charset="-127"/>
                <a:ea typeface="경기천년바탕 Bold" pitchFamily="18" charset="-127"/>
              </a:rPr>
              <a:t>현재까지</a:t>
            </a:r>
            <a:endParaRPr lang="en-US" altLang="ko-KR" sz="1200" dirty="0" smtClean="0">
              <a:latin typeface="경기천년바탕 Bold" pitchFamily="18" charset="-127"/>
              <a:ea typeface="경기천년바탕 Bold" pitchFamily="18" charset="-127"/>
            </a:endParaRPr>
          </a:p>
          <a:p>
            <a:pPr algn="ctr" fontAlgn="base"/>
            <a:r>
              <a:rPr lang="ko-KR" altLang="en-US" sz="1200" dirty="0" err="1" smtClean="0">
                <a:latin typeface="경기천년바탕 Bold" pitchFamily="18" charset="-127"/>
                <a:ea typeface="경기천년바탕 Bold" pitchFamily="18" charset="-127"/>
              </a:rPr>
              <a:t>콘월의</a:t>
            </a:r>
            <a:r>
              <a:rPr lang="ko-KR" altLang="en-US" sz="1200" dirty="0" smtClean="0">
                <a:latin typeface="경기천년바탕 Bold" pitchFamily="18" charset="-127"/>
                <a:ea typeface="경기천년바탕 Bold" pitchFamily="18" charset="-127"/>
              </a:rPr>
              <a:t> </a:t>
            </a:r>
            <a:r>
              <a:rPr lang="ko-KR" altLang="en-US" sz="1200" dirty="0">
                <a:latin typeface="경기천년바탕 Bold" pitchFamily="18" charset="-127"/>
                <a:ea typeface="경기천년바탕 Bold" pitchFamily="18" charset="-127"/>
              </a:rPr>
              <a:t>풍부한 역사에 대한 이야기를 듣습니다</a:t>
            </a:r>
            <a:r>
              <a:rPr lang="en-US" altLang="ko-KR" sz="1200" dirty="0">
                <a:latin typeface="경기천년바탕 Bold" pitchFamily="18" charset="-127"/>
                <a:ea typeface="경기천년바탕 Bold" pitchFamily="18" charset="-127"/>
              </a:rPr>
              <a:t>.</a:t>
            </a:r>
            <a:endParaRPr lang="ko-KR" altLang="en-US" sz="1200" dirty="0">
              <a:latin typeface="경기천년바탕 Bold" pitchFamily="18" charset="-127"/>
              <a:ea typeface="경기천년바탕 Bold" pitchFamily="18" charset="-127"/>
            </a:endParaRPr>
          </a:p>
          <a:p>
            <a:pPr algn="ctr"/>
            <a:endParaRPr lang="ko-KR" altLang="en-US" sz="1500" dirty="0"/>
          </a:p>
        </p:txBody>
      </p:sp>
      <p:sp>
        <p:nvSpPr>
          <p:cNvPr id="11" name="직사각형 10"/>
          <p:cNvSpPr/>
          <p:nvPr/>
        </p:nvSpPr>
        <p:spPr>
          <a:xfrm>
            <a:off x="1763688" y="2996952"/>
            <a:ext cx="5472608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0"/>
            <a:endCxn id="10" idx="2"/>
          </p:cNvCxnSpPr>
          <p:nvPr/>
        </p:nvCxnSpPr>
        <p:spPr>
          <a:xfrm rot="5400000" flipH="1" flipV="1">
            <a:off x="5202070" y="1646802"/>
            <a:ext cx="648072" cy="2052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누가 만들었나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Azook</a:t>
            </a:r>
            <a:r>
              <a:rPr lang="en-US" altLang="ko-KR" dirty="0" smtClean="0"/>
              <a:t> CIC(Community Interest Company)</a:t>
            </a:r>
          </a:p>
          <a:p>
            <a:pPr lvl="2"/>
            <a:r>
              <a:rPr lang="ko-KR" altLang="en-US" dirty="0" smtClean="0"/>
              <a:t>사람들을 문화 유산과 연결함으로써 </a:t>
            </a:r>
            <a:r>
              <a:rPr lang="ko-KR" altLang="en-US" dirty="0" err="1" smtClean="0"/>
              <a:t>콘월</a:t>
            </a:r>
            <a:r>
              <a:rPr lang="en-US" altLang="ko-KR" dirty="0" smtClean="0"/>
              <a:t>(Cornwall) </a:t>
            </a:r>
            <a:r>
              <a:rPr lang="ko-KR" altLang="en-US" dirty="0" smtClean="0"/>
              <a:t>공동체 </a:t>
            </a:r>
            <a:r>
              <a:rPr lang="ko-KR" altLang="en-US" dirty="0" smtClean="0"/>
              <a:t>간의 문화적 신뢰를 높이는 데 전념하는 비영리 사회 </a:t>
            </a:r>
            <a:r>
              <a:rPr lang="ko-KR" altLang="en-US" dirty="0" smtClean="0"/>
              <a:t>기업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언제 만들었나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2019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왜 만들었나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콘월의</a:t>
            </a:r>
            <a:r>
              <a:rPr lang="ko-KR" altLang="en-US" dirty="0" smtClean="0"/>
              <a:t> 학교들 사이에서 학습 자원을 만들고 공유하는 프로젝트에서 뛰어난 시청각 자료들을 학교와 공유하기 어려움을 경험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→ 누구나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 들을 수 있는 웹 사이트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→ 박물관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유산 조직 및 개인 수집가가 자신이 보유하고 있는 </a:t>
            </a:r>
            <a:r>
              <a:rPr lang="ko-KR" altLang="en-US" dirty="0" smtClean="0"/>
              <a:t>필</a:t>
            </a:r>
            <a:r>
              <a:rPr lang="ko-KR" altLang="en-US" dirty="0" smtClean="0"/>
              <a:t>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및 사진 유산에 대한 </a:t>
            </a:r>
            <a:r>
              <a:rPr lang="ko-KR" altLang="en-US" dirty="0" smtClean="0"/>
              <a:t>접근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개선하는 데 </a:t>
            </a:r>
            <a:r>
              <a:rPr lang="ko-KR" altLang="en-US" dirty="0" smtClean="0"/>
              <a:t>기</a:t>
            </a:r>
            <a:r>
              <a:rPr lang="ko-KR" altLang="en-US" dirty="0" smtClean="0"/>
              <a:t>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315200" cy="378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051720" y="2420888"/>
            <a:ext cx="5040560" cy="216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0000" y="1268760"/>
            <a:ext cx="6336704" cy="79208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fontAlgn="base"/>
            <a:r>
              <a:rPr lang="en-US" altLang="ko-KR" sz="1400" b="1" dirty="0" smtClean="0">
                <a:latin typeface="경기천년바탕 Bold" pitchFamily="18" charset="-127"/>
                <a:ea typeface="경기천년바탕 Bold" pitchFamily="18" charset="-127"/>
              </a:rPr>
              <a:t>Browse : </a:t>
            </a:r>
            <a:r>
              <a:rPr lang="ko-KR" altLang="en-US" sz="1400" b="1" dirty="0" err="1" smtClean="0">
                <a:latin typeface="경기천년바탕 Bold" pitchFamily="18" charset="-127"/>
                <a:ea typeface="경기천년바탕 Bold" pitchFamily="18" charset="-127"/>
              </a:rPr>
              <a:t>아이템별</a:t>
            </a:r>
            <a:r>
              <a:rPr lang="ko-KR" altLang="en-US" sz="1400" b="1" dirty="0" smtClean="0">
                <a:latin typeface="경기천년바탕 Bold" pitchFamily="18" charset="-127"/>
                <a:ea typeface="경기천년바탕 Bold" pitchFamily="18" charset="-127"/>
              </a:rPr>
              <a:t> 보기</a:t>
            </a:r>
            <a:endParaRPr lang="en-US" altLang="ko-KR" sz="1400" b="1" dirty="0" smtClean="0">
              <a:latin typeface="경기천년바탕 Bold" pitchFamily="18" charset="-127"/>
              <a:ea typeface="경기천년바탕 Bold" pitchFamily="18" charset="-127"/>
            </a:endParaRPr>
          </a:p>
          <a:p>
            <a:pPr fontAlgn="base"/>
            <a:r>
              <a:rPr lang="en-US" altLang="ko-KR" sz="1400" b="1" dirty="0" smtClean="0">
                <a:latin typeface="경기천년바탕 Bold" pitchFamily="18" charset="-127"/>
                <a:ea typeface="경기천년바탕 Bold" pitchFamily="18" charset="-127"/>
              </a:rPr>
              <a:t>Collections : </a:t>
            </a:r>
            <a:r>
              <a:rPr lang="ko-KR" altLang="en-US" sz="1400" b="1" dirty="0" err="1" smtClean="0">
                <a:latin typeface="경기천년바탕 Bold" pitchFamily="18" charset="-127"/>
                <a:ea typeface="경기천년바탕 Bold" pitchFamily="18" charset="-127"/>
              </a:rPr>
              <a:t>컬렉션별</a:t>
            </a:r>
            <a:r>
              <a:rPr lang="ko-KR" altLang="en-US" sz="1400" b="1" dirty="0" smtClean="0">
                <a:latin typeface="경기천년바탕 Bold" pitchFamily="18" charset="-127"/>
                <a:ea typeface="경기천년바탕 Bold" pitchFamily="18" charset="-127"/>
              </a:rPr>
              <a:t> 보기</a:t>
            </a:r>
            <a:endParaRPr lang="en-US" altLang="ko-KR" sz="1400" b="1" dirty="0" smtClean="0">
              <a:latin typeface="경기천년바탕 Bold" pitchFamily="18" charset="-127"/>
              <a:ea typeface="경기천년바탕 Bold" pitchFamily="18" charset="-127"/>
            </a:endParaRPr>
          </a:p>
          <a:p>
            <a:pPr fontAlgn="base"/>
            <a:r>
              <a:rPr lang="en-US" altLang="ko-KR" sz="1400" dirty="0" smtClean="0">
                <a:latin typeface="경기천년바탕 Bold" pitchFamily="18" charset="-127"/>
                <a:ea typeface="경기천년바탕 Bold" pitchFamily="18" charset="-127"/>
              </a:rPr>
              <a:t>Exhibitions : </a:t>
            </a:r>
            <a:r>
              <a:rPr lang="ko-KR" altLang="en-US" sz="1400" dirty="0" err="1" smtClean="0">
                <a:latin typeface="경기천년바탕 Bold" pitchFamily="18" charset="-127"/>
                <a:ea typeface="경기천년바탕 Bold" pitchFamily="18" charset="-127"/>
              </a:rPr>
              <a:t>전시별</a:t>
            </a:r>
            <a:r>
              <a:rPr lang="ko-KR" altLang="en-US" sz="1400" dirty="0" smtClean="0">
                <a:latin typeface="경기천년바탕 Bold" pitchFamily="18" charset="-127"/>
                <a:ea typeface="경기천년바탕 Bold" pitchFamily="18" charset="-127"/>
              </a:rPr>
              <a:t> 보기</a:t>
            </a:r>
            <a:endParaRPr lang="ko-KR" altLang="en-US" sz="1400" dirty="0">
              <a:latin typeface="경기천년바탕 Bold" pitchFamily="18" charset="-127"/>
              <a:ea typeface="경기천년바탕 Bold" pitchFamily="18" charset="-127"/>
            </a:endParaRPr>
          </a:p>
          <a:p>
            <a:r>
              <a:rPr lang="en-US" altLang="ko-KR" sz="1500" dirty="0" smtClean="0">
                <a:latin typeface="경기천년바탕 Bold" pitchFamily="18" charset="-127"/>
                <a:ea typeface="경기천년바탕 Bold" pitchFamily="18" charset="-127"/>
              </a:rPr>
              <a:t>Map : </a:t>
            </a:r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지도에서 찾기</a:t>
            </a:r>
            <a:endParaRPr lang="en-US" altLang="ko-KR" sz="1500" dirty="0" smtClean="0">
              <a:latin typeface="경기천년바탕 Bold" pitchFamily="18" charset="-127"/>
              <a:ea typeface="경기천년바탕 Bold" pitchFamily="18" charset="-127"/>
            </a:endParaRPr>
          </a:p>
          <a:p>
            <a:r>
              <a:rPr lang="en-US" altLang="ko-KR" sz="1500" dirty="0" smtClean="0">
                <a:latin typeface="경기천년바탕 Bold" pitchFamily="18" charset="-127"/>
                <a:ea typeface="경기천년바탕 Bold" pitchFamily="18" charset="-127"/>
              </a:rPr>
              <a:t>Search Archive : </a:t>
            </a:r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기본검색</a:t>
            </a:r>
            <a:endParaRPr lang="en-US" altLang="ko-KR" sz="1500" dirty="0">
              <a:latin typeface="경기천년바탕 Bold" pitchFamily="18" charset="-127"/>
              <a:ea typeface="경기천년바탕 Bold" pitchFamily="18" charset="-127"/>
            </a:endParaRPr>
          </a:p>
          <a:p>
            <a:r>
              <a:rPr lang="en-US" altLang="ko-KR" sz="1500" dirty="0" smtClean="0">
                <a:latin typeface="경기천년바탕 Bold" pitchFamily="18" charset="-127"/>
                <a:ea typeface="경기천년바탕 Bold" pitchFamily="18" charset="-127"/>
              </a:rPr>
              <a:t>(Advanced Search : </a:t>
            </a:r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상</a:t>
            </a:r>
            <a:r>
              <a:rPr lang="ko-KR" altLang="en-US" sz="1500" dirty="0">
                <a:latin typeface="경기천년바탕 Bold" pitchFamily="18" charset="-127"/>
                <a:ea typeface="경기천년바탕 Bold" pitchFamily="18" charset="-127"/>
              </a:rPr>
              <a:t>세</a:t>
            </a:r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검색</a:t>
            </a:r>
            <a:r>
              <a:rPr lang="en-US" altLang="ko-KR" sz="1500" dirty="0" smtClean="0">
                <a:latin typeface="경기천년바탕 Bold" pitchFamily="18" charset="-127"/>
                <a:ea typeface="경기천년바탕 Bold" pitchFamily="18" charset="-127"/>
              </a:rPr>
              <a:t>)</a:t>
            </a:r>
            <a:endParaRPr lang="ko-KR" altLang="en-US" sz="1500" dirty="0">
              <a:latin typeface="경기천년바탕 Bold" pitchFamily="18" charset="-127"/>
              <a:ea typeface="경기천년바탕 Bold" pitchFamily="18" charset="-127"/>
            </a:endParaRPr>
          </a:p>
        </p:txBody>
      </p:sp>
      <p:cxnSp>
        <p:nvCxnSpPr>
          <p:cNvPr id="11" name="꺾인 연결선 10"/>
          <p:cNvCxnSpPr>
            <a:stCxn id="7" idx="0"/>
            <a:endCxn id="9" idx="2"/>
          </p:cNvCxnSpPr>
          <p:nvPr/>
        </p:nvCxnSpPr>
        <p:spPr>
          <a:xfrm rot="5400000" flipH="1" flipV="1">
            <a:off x="4635156" y="1997692"/>
            <a:ext cx="360040" cy="4863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63688" y="4005064"/>
            <a:ext cx="5544616" cy="14401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1"/>
            <a:endCxn id="9" idx="1"/>
          </p:cNvCxnSpPr>
          <p:nvPr/>
        </p:nvCxnSpPr>
        <p:spPr>
          <a:xfrm rot="10800000" flipH="1">
            <a:off x="1763688" y="1664804"/>
            <a:ext cx="126312" cy="3060340"/>
          </a:xfrm>
          <a:prstGeom prst="bentConnector3">
            <a:avLst>
              <a:gd name="adj1" fmla="val -1809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63688" y="5517232"/>
            <a:ext cx="5544616" cy="5760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16016" y="6237312"/>
            <a:ext cx="3520008" cy="3684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fontAlgn="base"/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아이템</a:t>
            </a:r>
            <a:r>
              <a:rPr lang="en-US" altLang="ko-KR" sz="1500" dirty="0" smtClean="0">
                <a:latin typeface="경기천년바탕 Bold" pitchFamily="18" charset="-127"/>
                <a:ea typeface="경기천년바탕 Bold" pitchFamily="18" charset="-127"/>
              </a:rPr>
              <a:t>, </a:t>
            </a:r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컬렉션</a:t>
            </a:r>
            <a:r>
              <a:rPr lang="en-US" altLang="ko-KR" sz="1500" dirty="0" smtClean="0">
                <a:latin typeface="경기천년바탕 Bold" pitchFamily="18" charset="-127"/>
                <a:ea typeface="경기천년바탕 Bold" pitchFamily="18" charset="-127"/>
              </a:rPr>
              <a:t>, </a:t>
            </a:r>
            <a:r>
              <a:rPr lang="ko-KR" altLang="en-US" sz="1500" dirty="0" smtClean="0">
                <a:latin typeface="경기천년바탕 Bold" pitchFamily="18" charset="-127"/>
                <a:ea typeface="경기천년바탕 Bold" pitchFamily="18" charset="-127"/>
              </a:rPr>
              <a:t>전시 각각 한 가지씩 제공</a:t>
            </a:r>
            <a:endParaRPr lang="ko-KR" altLang="en-US" sz="1500" dirty="0">
              <a:latin typeface="경기천년바탕 Bold" pitchFamily="18" charset="-127"/>
              <a:ea typeface="경기천년바탕 Bold" pitchFamily="18" charset="-127"/>
            </a:endParaRPr>
          </a:p>
        </p:txBody>
      </p:sp>
      <p:cxnSp>
        <p:nvCxnSpPr>
          <p:cNvPr id="25" name="꺾인 연결선 24"/>
          <p:cNvCxnSpPr>
            <a:stCxn id="23" idx="2"/>
            <a:endCxn id="24" idx="1"/>
          </p:cNvCxnSpPr>
          <p:nvPr/>
        </p:nvCxnSpPr>
        <p:spPr>
          <a:xfrm rot="16200000" flipH="1">
            <a:off x="4461892" y="6167400"/>
            <a:ext cx="328228" cy="18002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pPr fontAlgn="base" latinLnBrk="0"/>
            <a:r>
              <a:rPr lang="ko-KR" altLang="en-US" sz="6200" dirty="0" smtClean="0"/>
              <a:t>컬렉션 종류 </a:t>
            </a:r>
            <a:r>
              <a:rPr lang="en-US" altLang="ko-KR" sz="6200" dirty="0" smtClean="0"/>
              <a:t>(</a:t>
            </a:r>
            <a:r>
              <a:rPr lang="ko-KR" altLang="en-US" sz="6200" dirty="0" smtClean="0"/>
              <a:t>총 </a:t>
            </a:r>
            <a:r>
              <a:rPr lang="en-US" altLang="ko-KR" sz="6200" dirty="0" smtClean="0"/>
              <a:t>24</a:t>
            </a:r>
            <a:r>
              <a:rPr lang="ko-KR" altLang="en-US" sz="6200" dirty="0" smtClean="0"/>
              <a:t>개</a:t>
            </a:r>
            <a:r>
              <a:rPr lang="en-US" altLang="ko-KR" sz="6200" dirty="0" smtClean="0"/>
              <a:t>)</a:t>
            </a:r>
          </a:p>
          <a:p>
            <a:pPr fontAlgn="base" latinLnBrk="0"/>
            <a:endParaRPr lang="en-US" altLang="ko-KR" sz="6200" dirty="0" smtClean="0"/>
          </a:p>
          <a:p>
            <a:pPr lvl="1" fontAlgn="base" latinLnBrk="0"/>
            <a:r>
              <a:rPr lang="en-US" altLang="ko-KR" sz="5900" dirty="0" smtClean="0"/>
              <a:t>Andrew </a:t>
            </a:r>
            <a:r>
              <a:rPr lang="en-US" altLang="ko-KR" sz="5900" dirty="0" err="1" smtClean="0"/>
              <a:t>Besley</a:t>
            </a:r>
            <a:r>
              <a:rPr lang="en-US" altLang="ko-KR" sz="5900" dirty="0" smtClean="0"/>
              <a:t> Collection</a:t>
            </a:r>
          </a:p>
          <a:p>
            <a:pPr lvl="1" fontAlgn="base" latinLnBrk="0"/>
            <a:r>
              <a:rPr lang="en-US" altLang="ko-KR" sz="5900" dirty="0" smtClean="0"/>
              <a:t>Billy Stevenson Collection</a:t>
            </a:r>
          </a:p>
          <a:p>
            <a:pPr lvl="1" fontAlgn="base" latinLnBrk="0"/>
            <a:r>
              <a:rPr lang="en-US" altLang="ko-KR" sz="5900" dirty="0" err="1" smtClean="0"/>
              <a:t>Bude</a:t>
            </a:r>
            <a:r>
              <a:rPr lang="en-US" altLang="ko-KR" sz="5900" dirty="0" smtClean="0"/>
              <a:t> Heritage Centre</a:t>
            </a:r>
          </a:p>
          <a:p>
            <a:pPr lvl="1" fontAlgn="base" latinLnBrk="0"/>
            <a:r>
              <a:rPr lang="en-US" altLang="ko-KR" sz="5900" dirty="0" smtClean="0"/>
              <a:t>Clive Carter Collection</a:t>
            </a:r>
          </a:p>
          <a:p>
            <a:pPr lvl="1" fontAlgn="base" latinLnBrk="0"/>
            <a:r>
              <a:rPr lang="en-US" altLang="ko-KR" sz="5900" dirty="0" smtClean="0"/>
              <a:t>David </a:t>
            </a:r>
            <a:r>
              <a:rPr lang="en-US" altLang="ko-KR" sz="5900" dirty="0" err="1" smtClean="0"/>
              <a:t>Trebilcock</a:t>
            </a:r>
            <a:r>
              <a:rPr lang="en-US" altLang="ko-KR" sz="5900" dirty="0" smtClean="0"/>
              <a:t> Collection</a:t>
            </a:r>
          </a:p>
          <a:p>
            <a:pPr lvl="1" fontAlgn="base" latinLnBrk="0"/>
            <a:r>
              <a:rPr lang="en-US" altLang="ko-KR" sz="5900" dirty="0" smtClean="0"/>
              <a:t>Disability Cornwall</a:t>
            </a:r>
          </a:p>
          <a:p>
            <a:pPr lvl="1" fontAlgn="base" latinLnBrk="0"/>
            <a:r>
              <a:rPr lang="en-US" altLang="ko-KR" sz="5900" dirty="0" smtClean="0"/>
              <a:t>George Ellis Collection</a:t>
            </a:r>
          </a:p>
          <a:p>
            <a:pPr lvl="1" fontAlgn="base" latinLnBrk="0"/>
            <a:r>
              <a:rPr lang="en-US" altLang="ko-KR" sz="5900" dirty="0" smtClean="0"/>
              <a:t>Gibson Collection</a:t>
            </a:r>
          </a:p>
          <a:p>
            <a:pPr lvl="1" fontAlgn="base" latinLnBrk="0"/>
            <a:r>
              <a:rPr lang="en-US" altLang="ko-KR" sz="5900" dirty="0" smtClean="0"/>
              <a:t>Glyn Richards Collection</a:t>
            </a:r>
          </a:p>
          <a:p>
            <a:pPr lvl="1" fontAlgn="base" latinLnBrk="0"/>
            <a:r>
              <a:rPr lang="en-US" altLang="ko-KR" sz="5900" dirty="0" err="1" smtClean="0"/>
              <a:t>Helston</a:t>
            </a:r>
            <a:r>
              <a:rPr lang="en-US" altLang="ko-KR" sz="5900" dirty="0" smtClean="0"/>
              <a:t> County Secondary School</a:t>
            </a:r>
          </a:p>
          <a:p>
            <a:pPr lvl="1" fontAlgn="base" latinLnBrk="0"/>
            <a:r>
              <a:rPr lang="en-US" altLang="ko-KR" sz="5900" dirty="0" err="1" smtClean="0"/>
              <a:t>Helston</a:t>
            </a:r>
            <a:r>
              <a:rPr lang="en-US" altLang="ko-KR" sz="5900" dirty="0" smtClean="0"/>
              <a:t> Museum</a:t>
            </a:r>
          </a:p>
          <a:p>
            <a:pPr lvl="1" fontAlgn="base" latinLnBrk="0"/>
            <a:r>
              <a:rPr lang="en-US" altLang="ko-KR" sz="5900" dirty="0" smtClean="0"/>
              <a:t>John </a:t>
            </a:r>
            <a:r>
              <a:rPr lang="en-US" altLang="ko-KR" sz="5900" dirty="0" err="1" smtClean="0"/>
              <a:t>Bawden</a:t>
            </a:r>
            <a:r>
              <a:rPr lang="en-US" altLang="ko-KR" sz="5900" dirty="0" smtClean="0"/>
              <a:t> Collection</a:t>
            </a:r>
          </a:p>
          <a:p>
            <a:pPr lvl="1" fontAlgn="base" latinLnBrk="0"/>
            <a:r>
              <a:rPr lang="en-US" altLang="ko-KR" sz="5900" dirty="0" smtClean="0"/>
              <a:t>Jonathan Barker </a:t>
            </a:r>
            <a:r>
              <a:rPr lang="en-US" altLang="ko-KR" sz="5900" dirty="0" smtClean="0"/>
              <a:t>Collection</a:t>
            </a:r>
          </a:p>
          <a:p>
            <a:pPr lvl="1" fontAlgn="base" latinLnBrk="0"/>
            <a:endParaRPr lang="en-US" altLang="ko-KR" sz="5900" dirty="0" smtClean="0"/>
          </a:p>
          <a:p>
            <a:pPr lvl="1" fontAlgn="base" latinLnBrk="0"/>
            <a:endParaRPr lang="en-US" altLang="ko-KR" sz="5900" dirty="0" smtClean="0"/>
          </a:p>
          <a:p>
            <a:pPr lvl="1" fontAlgn="base" latinLnBrk="0"/>
            <a:r>
              <a:rPr lang="en-US" altLang="ko-KR" sz="5900" dirty="0" smtClean="0"/>
              <a:t>Jonathan </a:t>
            </a:r>
            <a:r>
              <a:rPr lang="en-US" altLang="ko-KR" sz="5900" dirty="0" smtClean="0"/>
              <a:t>Blake </a:t>
            </a:r>
            <a:r>
              <a:rPr lang="en-US" altLang="ko-KR" sz="5900" dirty="0" smtClean="0"/>
              <a:t>Collection</a:t>
            </a:r>
            <a:endParaRPr lang="en-US" altLang="ko-KR" sz="5900" dirty="0" smtClean="0"/>
          </a:p>
          <a:p>
            <a:pPr lvl="1" fontAlgn="base" latinLnBrk="0"/>
            <a:r>
              <a:rPr lang="en-US" altLang="ko-KR" sz="5900" dirty="0" smtClean="0"/>
              <a:t>King Harry Ferry Collection</a:t>
            </a:r>
          </a:p>
          <a:p>
            <a:pPr lvl="1" fontAlgn="base" latinLnBrk="0"/>
            <a:r>
              <a:rPr lang="en-US" altLang="ko-KR" sz="5900" dirty="0" smtClean="0"/>
              <a:t>Mac Waters Collection</a:t>
            </a:r>
          </a:p>
          <a:p>
            <a:pPr lvl="1" fontAlgn="base" latinLnBrk="0"/>
            <a:r>
              <a:rPr lang="en-US" altLang="ko-KR" sz="5900" dirty="0" err="1" smtClean="0"/>
              <a:t>Morrab</a:t>
            </a:r>
            <a:r>
              <a:rPr lang="en-US" altLang="ko-KR" sz="5900" dirty="0" smtClean="0"/>
              <a:t> Library Fishing Collection</a:t>
            </a:r>
          </a:p>
          <a:p>
            <a:pPr lvl="1" fontAlgn="base" latinLnBrk="0"/>
            <a:r>
              <a:rPr lang="en-US" altLang="ko-KR" sz="5900" dirty="0" smtClean="0"/>
              <a:t>National Maritime Museum Cornwall</a:t>
            </a:r>
          </a:p>
          <a:p>
            <a:pPr lvl="1" fontAlgn="base" latinLnBrk="0"/>
            <a:r>
              <a:rPr lang="en-US" altLang="ko-KR" sz="5900" dirty="0" err="1" smtClean="0"/>
              <a:t>Newquay</a:t>
            </a:r>
            <a:r>
              <a:rPr lang="en-US" altLang="ko-KR" sz="5900" dirty="0" smtClean="0"/>
              <a:t> </a:t>
            </a:r>
            <a:r>
              <a:rPr lang="en-US" altLang="ko-KR" sz="5900" dirty="0" err="1" smtClean="0"/>
              <a:t>Harbour</a:t>
            </a:r>
            <a:r>
              <a:rPr lang="en-US" altLang="ko-KR" sz="5900" dirty="0" smtClean="0"/>
              <a:t> Master Collection</a:t>
            </a:r>
          </a:p>
          <a:p>
            <a:pPr lvl="1" fontAlgn="base" latinLnBrk="0"/>
            <a:r>
              <a:rPr lang="en-US" altLang="ko-KR" sz="5900" dirty="0" smtClean="0"/>
              <a:t>Paddy Bradley Collection</a:t>
            </a:r>
          </a:p>
          <a:p>
            <a:pPr lvl="1" fontAlgn="base" latinLnBrk="0"/>
            <a:r>
              <a:rPr lang="en-US" altLang="ko-KR" sz="5900" dirty="0" smtClean="0"/>
              <a:t>Paul </a:t>
            </a:r>
            <a:r>
              <a:rPr lang="en-US" altLang="ko-KR" sz="5900" dirty="0" err="1" smtClean="0"/>
              <a:t>Yockney</a:t>
            </a:r>
            <a:r>
              <a:rPr lang="en-US" altLang="ko-KR" sz="5900" dirty="0" smtClean="0"/>
              <a:t> Collection</a:t>
            </a:r>
          </a:p>
          <a:p>
            <a:pPr lvl="1" fontAlgn="base" latinLnBrk="0"/>
            <a:r>
              <a:rPr lang="en-US" altLang="ko-KR" sz="5900" dirty="0" smtClean="0"/>
              <a:t>Tamar Valley Area of Outstanding Natural Beauty</a:t>
            </a:r>
          </a:p>
          <a:p>
            <a:pPr lvl="1" fontAlgn="base" latinLnBrk="0"/>
            <a:r>
              <a:rPr lang="en-US" altLang="ko-KR" sz="5900" dirty="0" smtClean="0"/>
              <a:t>Ted Gundry Collection</a:t>
            </a:r>
          </a:p>
          <a:p>
            <a:pPr lvl="1" fontAlgn="base" latinLnBrk="0"/>
            <a:r>
              <a:rPr lang="en-US" altLang="ko-KR" sz="5900" dirty="0" smtClean="0"/>
              <a:t>Wheal </a:t>
            </a:r>
            <a:r>
              <a:rPr lang="en-US" altLang="ko-KR" sz="5900" dirty="0" err="1" smtClean="0"/>
              <a:t>Martyn</a:t>
            </a:r>
            <a:endParaRPr lang="en-US" altLang="ko-KR" sz="59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주요 컬렉션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Paul </a:t>
            </a:r>
            <a:r>
              <a:rPr lang="en-US" altLang="ko-KR" dirty="0" err="1" smtClean="0"/>
              <a:t>Yockney</a:t>
            </a:r>
            <a:r>
              <a:rPr lang="en-US" altLang="ko-KR" dirty="0" smtClean="0"/>
              <a:t> Collection (7358 items)</a:t>
            </a:r>
          </a:p>
          <a:p>
            <a:pPr lvl="1"/>
            <a:r>
              <a:rPr lang="ko-KR" altLang="en-US" dirty="0" smtClean="0"/>
              <a:t>언론 사진 작가 </a:t>
            </a:r>
            <a:r>
              <a:rPr lang="en-US" altLang="ko-KR" dirty="0" smtClean="0"/>
              <a:t>Paul </a:t>
            </a:r>
            <a:r>
              <a:rPr lang="en-US" altLang="ko-KR" dirty="0" err="1" smtClean="0"/>
              <a:t>Yockney</a:t>
            </a:r>
            <a:r>
              <a:rPr lang="ko-KR" altLang="en-US" dirty="0" smtClean="0"/>
              <a:t>가 캡처한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년대의 </a:t>
            </a:r>
            <a:r>
              <a:rPr lang="ko-KR" altLang="en-US" dirty="0" err="1" smtClean="0"/>
              <a:t>콘월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생활에 대한 최고의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년대 후반 </a:t>
            </a:r>
            <a:r>
              <a:rPr lang="en-US" altLang="ko-KR" dirty="0" smtClean="0"/>
              <a:t>~ 1980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후반까지 언론에서 사용하기 위해 찍은 사진으로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ko-KR" altLang="en-US" dirty="0" err="1" smtClean="0"/>
              <a:t>헬스</a:t>
            </a:r>
            <a:r>
              <a:rPr lang="ko-KR" altLang="en-US" dirty="0" err="1" smtClean="0"/>
              <a:t>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Helston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리저드</a:t>
            </a:r>
            <a:r>
              <a:rPr lang="en-US" altLang="ko-KR" dirty="0" smtClean="0"/>
              <a:t>(Lizard) </a:t>
            </a:r>
            <a:r>
              <a:rPr lang="ko-KR" altLang="en-US" dirty="0" smtClean="0"/>
              <a:t>지역에서 촬영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점차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경쟁자들과는 다르게 </a:t>
            </a:r>
            <a:r>
              <a:rPr lang="ko-KR" altLang="en-US" dirty="0" smtClean="0"/>
              <a:t>잊혀진 이상한 사건들을 </a:t>
            </a:r>
            <a:r>
              <a:rPr lang="ko-KR" altLang="en-US" dirty="0" smtClean="0"/>
              <a:t>포착하거나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심각한 사건을 다룸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주요 컬렉션</a:t>
            </a:r>
            <a:endParaRPr lang="ko-KR" altLang="en-US" dirty="0"/>
          </a:p>
        </p:txBody>
      </p:sp>
      <p:pic>
        <p:nvPicPr>
          <p:cNvPr id="8" name="Picture 2" descr="C:\Users\1samsung\Desktop\YOCN_2_945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496520"/>
            <a:ext cx="3121152" cy="1956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4" descr="C:\Users\1samsung\Desktop\YOC_3_094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380696"/>
            <a:ext cx="3121152" cy="207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주요 컬렉션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5414010" cy="2602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284984"/>
            <a:ext cx="5414010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64000" y="3672000"/>
            <a:ext cx="612000" cy="1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hape 11"/>
          <p:cNvCxnSpPr>
            <a:stCxn id="10" idx="2"/>
            <a:endCxn id="3078" idx="1"/>
          </p:cNvCxnSpPr>
          <p:nvPr/>
        </p:nvCxnSpPr>
        <p:spPr>
          <a:xfrm rot="16200000" flipH="1">
            <a:off x="1817015" y="3204985"/>
            <a:ext cx="1099859" cy="23938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68760"/>
            <a:ext cx="1390650" cy="2716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5" name="Shape 14"/>
          <p:cNvCxnSpPr>
            <a:stCxn id="16" idx="3"/>
            <a:endCxn id="3079" idx="1"/>
          </p:cNvCxnSpPr>
          <p:nvPr/>
        </p:nvCxnSpPr>
        <p:spPr>
          <a:xfrm flipV="1">
            <a:off x="5364088" y="2627025"/>
            <a:ext cx="2088232" cy="1054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572000" y="3573016"/>
            <a:ext cx="792088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등이 전반적으로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복잡하지 않고 간결하여 이용하기 편리함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</a:t>
            </a:r>
            <a:r>
              <a:rPr lang="ko-KR" altLang="en-US" dirty="0" smtClean="0"/>
              <a:t>세</a:t>
            </a:r>
            <a:r>
              <a:rPr lang="ko-KR" altLang="en-US" dirty="0" smtClean="0"/>
              <a:t>검색 기능이 있어 원하는 기록물 조회가 더욱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단체별로 컬렉션을 구성하여 </a:t>
            </a:r>
            <a:r>
              <a:rPr lang="ko-KR" altLang="en-US" dirty="0" smtClean="0"/>
              <a:t>하위 아이템들의 </a:t>
            </a:r>
            <a:r>
              <a:rPr lang="ko-KR" altLang="en-US" dirty="0" smtClean="0"/>
              <a:t>출처가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인위적인 구분 없이도 일정한 특색을 지님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작가의 성향 등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컬렉션 명이 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단체명으로 되어 있어 컬렉션의 특징을 바로 파악하기 어렵고 설명을 읽어야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전시 </a:t>
            </a:r>
            <a:r>
              <a:rPr lang="ko-KR" altLang="en-US" dirty="0" err="1" smtClean="0"/>
              <a:t>콘텐츠가</a:t>
            </a:r>
            <a:r>
              <a:rPr lang="ko-KR" altLang="en-US" dirty="0" smtClean="0"/>
              <a:t> 하나밖에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478</TotalTime>
  <Words>403</Words>
  <Application>Microsoft Office PowerPoint</Application>
  <PresentationFormat>화면 슬라이드 쇼(4:3)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디지털 아카이브 사례 조사 : Cornishmemory.com</vt:lpstr>
      <vt:lpstr>목차</vt:lpstr>
      <vt:lpstr>1. 아카이브 개요</vt:lpstr>
      <vt:lpstr>1. 아카이브 개요</vt:lpstr>
      <vt:lpstr>1. 아카이브 개요</vt:lpstr>
      <vt:lpstr>2. 주요 컬렉션</vt:lpstr>
      <vt:lpstr>2. 주요 컬렉션</vt:lpstr>
      <vt:lpstr>2. 주요 컬렉션</vt:lpstr>
      <vt:lpstr>3. 특징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아카이브 사례 조사 : Cornishmemory.com</dc:title>
  <dc:creator>1samsung</dc:creator>
  <cp:lastModifiedBy>1samsung</cp:lastModifiedBy>
  <cp:revision>82</cp:revision>
  <dcterms:created xsi:type="dcterms:W3CDTF">2019-10-18T08:52:31Z</dcterms:created>
  <dcterms:modified xsi:type="dcterms:W3CDTF">2019-10-18T16:51:14Z</dcterms:modified>
</cp:coreProperties>
</file>