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589" r:id="rId2"/>
    <p:sldId id="260" r:id="rId3"/>
    <p:sldId id="1043" r:id="rId4"/>
    <p:sldId id="1025" r:id="rId5"/>
    <p:sldId id="1029" r:id="rId6"/>
    <p:sldId id="1030" r:id="rId7"/>
    <p:sldId id="1031" r:id="rId8"/>
    <p:sldId id="1032" r:id="rId9"/>
    <p:sldId id="1028" r:id="rId10"/>
    <p:sldId id="1033" r:id="rId11"/>
    <p:sldId id="1036" r:id="rId12"/>
    <p:sldId id="1037" r:id="rId13"/>
    <p:sldId id="1038" r:id="rId14"/>
    <p:sldId id="1034" r:id="rId15"/>
    <p:sldId id="1040" r:id="rId16"/>
    <p:sldId id="1039" r:id="rId17"/>
    <p:sldId id="1041" r:id="rId18"/>
    <p:sldId id="1042" r:id="rId19"/>
    <p:sldId id="1026" r:id="rId20"/>
    <p:sldId id="1027" r:id="rId21"/>
    <p:sldId id="1044" r:id="rId22"/>
    <p:sldId id="1045" r:id="rId23"/>
    <p:sldId id="1046" r:id="rId24"/>
    <p:sldId id="1047" r:id="rId25"/>
    <p:sldId id="1055" r:id="rId26"/>
    <p:sldId id="1048" r:id="rId27"/>
    <p:sldId id="1049" r:id="rId28"/>
    <p:sldId id="1054" r:id="rId29"/>
    <p:sldId id="1050" r:id="rId30"/>
    <p:sldId id="1051" r:id="rId31"/>
    <p:sldId id="1052" r:id="rId32"/>
    <p:sldId id="1053" r:id="rId33"/>
  </p:sldIdLst>
  <p:sldSz cx="9906000" cy="6858000" type="A4"/>
  <p:notesSz cx="6797675" cy="9926638"/>
  <p:defaultTextStyle>
    <a:defPPr>
      <a:defRPr lang="ko-KR"/>
    </a:defPPr>
    <a:lvl1pPr marL="0" algn="l" defTabSz="1072866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D9D9D9"/>
    <a:srgbClr val="E6E6E6"/>
    <a:srgbClr val="464646"/>
    <a:srgbClr val="343434"/>
    <a:srgbClr val="F2F2F2"/>
    <a:srgbClr val="C10101"/>
    <a:srgbClr val="ED1F69"/>
    <a:srgbClr val="7F7F7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124" autoAdjust="0"/>
  </p:normalViewPr>
  <p:slideViewPr>
    <p:cSldViewPr>
      <p:cViewPr varScale="1">
        <p:scale>
          <a:sx n="86" d="100"/>
          <a:sy n="86" d="100"/>
        </p:scale>
        <p:origin x="1085" y="6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AEDFA6-B0F8-42D6-B33B-76D206E7BAFF}" type="doc">
      <dgm:prSet loTypeId="urn:microsoft.com/office/officeart/2005/8/layout/chevron2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26F470DE-14FB-4D53-A3C0-EFD42E0E3018}">
      <dgm:prSet phldrT="[텍스트]" custT="1"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pPr latinLnBrk="1"/>
          <a:r>
            <a:rPr lang="ko-KR" altLang="en-US" sz="1600" dirty="0"/>
            <a:t>준비단계</a:t>
          </a:r>
        </a:p>
      </dgm:t>
    </dgm:pt>
    <dgm:pt modelId="{9F938DE4-D264-48C4-8303-D5741345A2BD}" type="parTrans" cxnId="{AC9AF28F-A55B-41CA-9A0A-3772198563FF}">
      <dgm:prSet/>
      <dgm:spPr/>
      <dgm:t>
        <a:bodyPr/>
        <a:lstStyle/>
        <a:p>
          <a:pPr latinLnBrk="1"/>
          <a:endParaRPr lang="ko-KR" altLang="en-US"/>
        </a:p>
      </dgm:t>
    </dgm:pt>
    <dgm:pt modelId="{D45FC05A-68F3-4A9B-A5BB-2D024DAEC732}" type="sibTrans" cxnId="{AC9AF28F-A55B-41CA-9A0A-3772198563FF}">
      <dgm:prSet/>
      <dgm:spPr/>
      <dgm:t>
        <a:bodyPr/>
        <a:lstStyle/>
        <a:p>
          <a:pPr latinLnBrk="1"/>
          <a:endParaRPr lang="ko-KR" altLang="en-US"/>
        </a:p>
      </dgm:t>
    </dgm:pt>
    <dgm:pt modelId="{0661BF52-D2F4-465C-9FB2-82BB7F094F18}">
      <dgm:prSet phldrT="[텍스트]" custT="1"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pPr latinLnBrk="1"/>
          <a:r>
            <a:rPr lang="ko-KR" altLang="en-US" sz="1400" dirty="0" err="1"/>
            <a:t>기록화전략</a:t>
          </a:r>
          <a:r>
            <a:rPr lang="en-US" altLang="ko-KR" sz="1400" dirty="0"/>
            <a:t>, </a:t>
          </a:r>
          <a:r>
            <a:rPr lang="ko-KR" altLang="en-US" sz="1400" dirty="0" err="1"/>
            <a:t>기록화계획</a:t>
          </a:r>
          <a:r>
            <a:rPr lang="ko-KR" altLang="en-US" sz="1400" dirty="0"/>
            <a:t> 수립</a:t>
          </a:r>
        </a:p>
      </dgm:t>
    </dgm:pt>
    <dgm:pt modelId="{09F1598E-22A6-43E9-BAB5-8AEFC9BFD3FF}" type="parTrans" cxnId="{EDAAC939-1C27-46E5-8E7B-6F3621B567C3}">
      <dgm:prSet/>
      <dgm:spPr/>
      <dgm:t>
        <a:bodyPr/>
        <a:lstStyle/>
        <a:p>
          <a:pPr latinLnBrk="1"/>
          <a:endParaRPr lang="ko-KR" altLang="en-US"/>
        </a:p>
      </dgm:t>
    </dgm:pt>
    <dgm:pt modelId="{87783E48-F71F-4B9C-BE65-5A01B4AEDC46}" type="sibTrans" cxnId="{EDAAC939-1C27-46E5-8E7B-6F3621B567C3}">
      <dgm:prSet/>
      <dgm:spPr/>
      <dgm:t>
        <a:bodyPr/>
        <a:lstStyle/>
        <a:p>
          <a:pPr latinLnBrk="1"/>
          <a:endParaRPr lang="ko-KR" altLang="en-US"/>
        </a:p>
      </dgm:t>
    </dgm:pt>
    <dgm:pt modelId="{C6545C58-63C1-40E8-8D5D-8BE1AA468988}">
      <dgm:prSet phldrT="[텍스트]" custT="1"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pPr latinLnBrk="1"/>
          <a:r>
            <a:rPr lang="ko-KR" altLang="en-US" sz="1400" dirty="0"/>
            <a:t>수집 범위</a:t>
          </a:r>
          <a:r>
            <a:rPr lang="en-US" altLang="ko-KR" sz="1400" dirty="0"/>
            <a:t>, </a:t>
          </a:r>
          <a:r>
            <a:rPr lang="ko-KR" altLang="en-US" sz="1400" dirty="0"/>
            <a:t>수집 대상</a:t>
          </a:r>
          <a:r>
            <a:rPr lang="en-US" altLang="ko-KR" sz="1400" dirty="0"/>
            <a:t>, </a:t>
          </a:r>
          <a:r>
            <a:rPr lang="ko-KR" altLang="en-US" sz="1400" dirty="0"/>
            <a:t>수집 우선순위</a:t>
          </a:r>
          <a:r>
            <a:rPr lang="en-US" altLang="ko-KR" sz="1400" dirty="0"/>
            <a:t>, </a:t>
          </a:r>
          <a:r>
            <a:rPr lang="ko-KR" altLang="en-US" sz="1400" dirty="0"/>
            <a:t>수집방법 등</a:t>
          </a:r>
        </a:p>
      </dgm:t>
    </dgm:pt>
    <dgm:pt modelId="{B4EC9EC4-532F-46D6-A5BE-3D3724ADA6D6}" type="parTrans" cxnId="{915D640B-BA8E-45D4-94E1-A260E6D0D856}">
      <dgm:prSet/>
      <dgm:spPr/>
      <dgm:t>
        <a:bodyPr/>
        <a:lstStyle/>
        <a:p>
          <a:pPr latinLnBrk="1"/>
          <a:endParaRPr lang="ko-KR" altLang="en-US"/>
        </a:p>
      </dgm:t>
    </dgm:pt>
    <dgm:pt modelId="{823E9F00-8ECF-4703-8B5C-F2973ADA276A}" type="sibTrans" cxnId="{915D640B-BA8E-45D4-94E1-A260E6D0D856}">
      <dgm:prSet/>
      <dgm:spPr/>
      <dgm:t>
        <a:bodyPr/>
        <a:lstStyle/>
        <a:p>
          <a:pPr latinLnBrk="1"/>
          <a:endParaRPr lang="ko-KR" altLang="en-US"/>
        </a:p>
      </dgm:t>
    </dgm:pt>
    <dgm:pt modelId="{C457D72E-3A7F-484C-91F4-6A87C6412F6F}">
      <dgm:prSet phldrT="[텍스트]" custT="1"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pPr latinLnBrk="1"/>
          <a:r>
            <a:rPr lang="ko-KR" altLang="en-US" sz="1600" dirty="0" err="1"/>
            <a:t>수집단계</a:t>
          </a:r>
          <a:endParaRPr lang="ko-KR" altLang="en-US" sz="1600" dirty="0"/>
        </a:p>
      </dgm:t>
    </dgm:pt>
    <dgm:pt modelId="{318AD3D1-8B37-45F3-9549-53A0B5B35C00}" type="parTrans" cxnId="{26478D85-8700-47DD-87C7-EF2CE44A6A85}">
      <dgm:prSet/>
      <dgm:spPr/>
      <dgm:t>
        <a:bodyPr/>
        <a:lstStyle/>
        <a:p>
          <a:pPr latinLnBrk="1"/>
          <a:endParaRPr lang="ko-KR" altLang="en-US"/>
        </a:p>
      </dgm:t>
    </dgm:pt>
    <dgm:pt modelId="{B0D70037-EB0D-4E48-8653-868809E5896D}" type="sibTrans" cxnId="{26478D85-8700-47DD-87C7-EF2CE44A6A85}">
      <dgm:prSet/>
      <dgm:spPr/>
      <dgm:t>
        <a:bodyPr/>
        <a:lstStyle/>
        <a:p>
          <a:pPr latinLnBrk="1"/>
          <a:endParaRPr lang="ko-KR" altLang="en-US"/>
        </a:p>
      </dgm:t>
    </dgm:pt>
    <dgm:pt modelId="{F55AB405-030B-42DE-88A5-B4CF0A005826}">
      <dgm:prSet phldrT="[텍스트]" custT="1"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pPr latinLnBrk="1"/>
          <a:r>
            <a:rPr lang="ko-KR" altLang="en-US" sz="1400" dirty="0"/>
            <a:t>조사연구 </a:t>
          </a:r>
          <a:r>
            <a:rPr lang="en-US" altLang="ko-KR" sz="1400" dirty="0"/>
            <a:t>: </a:t>
          </a:r>
          <a:r>
            <a:rPr lang="ko-KR" altLang="en-US" sz="1400" dirty="0"/>
            <a:t>리드</a:t>
          </a:r>
          <a:r>
            <a:rPr lang="en-US" altLang="ko-KR" sz="1400" dirty="0"/>
            <a:t>(</a:t>
          </a:r>
          <a:r>
            <a:rPr lang="ko-KR" altLang="en-US" sz="1400" dirty="0"/>
            <a:t>잠재적 </a:t>
          </a:r>
          <a:r>
            <a:rPr lang="ko-KR" altLang="en-US" sz="1400" dirty="0" err="1"/>
            <a:t>소장처</a:t>
          </a:r>
          <a:r>
            <a:rPr lang="en-US" altLang="ko-KR" sz="1400" dirty="0"/>
            <a:t>) </a:t>
          </a:r>
          <a:r>
            <a:rPr lang="ko-KR" altLang="en-US" sz="1400" dirty="0"/>
            <a:t>발굴 및 접촉</a:t>
          </a:r>
          <a:r>
            <a:rPr lang="en-US" altLang="ko-KR" sz="1400" dirty="0"/>
            <a:t>, </a:t>
          </a:r>
          <a:r>
            <a:rPr lang="ko-KR" altLang="en-US" sz="1400" dirty="0"/>
            <a:t>현지조사 등</a:t>
          </a:r>
          <a:r>
            <a:rPr lang="en-US" altLang="ko-KR" sz="1400" dirty="0"/>
            <a:t> </a:t>
          </a:r>
          <a:endParaRPr lang="ko-KR" altLang="en-US" sz="1400" dirty="0"/>
        </a:p>
      </dgm:t>
    </dgm:pt>
    <dgm:pt modelId="{BCF2A950-5964-4EFD-9C88-4B75ADAF0D56}" type="parTrans" cxnId="{0EC1F488-B3A9-4A7A-ACF7-D6609015ECEF}">
      <dgm:prSet/>
      <dgm:spPr/>
      <dgm:t>
        <a:bodyPr/>
        <a:lstStyle/>
        <a:p>
          <a:pPr latinLnBrk="1"/>
          <a:endParaRPr lang="ko-KR" altLang="en-US"/>
        </a:p>
      </dgm:t>
    </dgm:pt>
    <dgm:pt modelId="{5E7BB045-6C33-4DB1-862C-42AD9C9E4B90}" type="sibTrans" cxnId="{0EC1F488-B3A9-4A7A-ACF7-D6609015ECEF}">
      <dgm:prSet/>
      <dgm:spPr/>
      <dgm:t>
        <a:bodyPr/>
        <a:lstStyle/>
        <a:p>
          <a:pPr latinLnBrk="1"/>
          <a:endParaRPr lang="ko-KR" altLang="en-US"/>
        </a:p>
      </dgm:t>
    </dgm:pt>
    <dgm:pt modelId="{CED22344-CB58-4E20-B057-3DCDB669B054}">
      <dgm:prSet phldrT="[텍스트]" custT="1"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pPr latinLnBrk="1"/>
          <a:r>
            <a:rPr lang="ko-KR" altLang="en-US" sz="1400" dirty="0" err="1"/>
            <a:t>수집실행</a:t>
          </a:r>
          <a:r>
            <a:rPr lang="ko-KR" altLang="en-US" sz="1400" dirty="0"/>
            <a:t> </a:t>
          </a:r>
          <a:r>
            <a:rPr lang="en-US" altLang="ko-KR" sz="1400" dirty="0"/>
            <a:t>: </a:t>
          </a:r>
          <a:r>
            <a:rPr lang="ko-KR" altLang="en-US" sz="1400" dirty="0" err="1"/>
            <a:t>수집협약이</a:t>
          </a:r>
          <a:r>
            <a:rPr lang="ko-KR" altLang="en-US" sz="1400" dirty="0"/>
            <a:t> 완료된 기록을 운반</a:t>
          </a:r>
          <a:r>
            <a:rPr lang="en-US" altLang="ko-KR" sz="1400" dirty="0"/>
            <a:t>, </a:t>
          </a:r>
          <a:r>
            <a:rPr lang="ko-KR" altLang="en-US" sz="1400" dirty="0"/>
            <a:t>이관하는 법적</a:t>
          </a:r>
          <a:r>
            <a:rPr lang="en-US" altLang="ko-KR" sz="1400" dirty="0"/>
            <a:t>, </a:t>
          </a:r>
          <a:r>
            <a:rPr lang="ko-KR" altLang="en-US" sz="1400" dirty="0"/>
            <a:t>물리적 절차 수행</a:t>
          </a:r>
          <a:r>
            <a:rPr lang="en-US" altLang="ko-KR" sz="1400" dirty="0"/>
            <a:t> </a:t>
          </a:r>
          <a:endParaRPr lang="ko-KR" altLang="en-US" sz="1400" dirty="0"/>
        </a:p>
      </dgm:t>
    </dgm:pt>
    <dgm:pt modelId="{B582B393-095E-4447-9F0E-43E6ADEFE8AB}" type="parTrans" cxnId="{F3389AED-7A87-4195-9FF5-6BCD7C2F2AE8}">
      <dgm:prSet/>
      <dgm:spPr/>
      <dgm:t>
        <a:bodyPr/>
        <a:lstStyle/>
        <a:p>
          <a:pPr latinLnBrk="1"/>
          <a:endParaRPr lang="ko-KR" altLang="en-US"/>
        </a:p>
      </dgm:t>
    </dgm:pt>
    <dgm:pt modelId="{532EA3BE-1908-4F77-A940-DE076C63C498}" type="sibTrans" cxnId="{F3389AED-7A87-4195-9FF5-6BCD7C2F2AE8}">
      <dgm:prSet/>
      <dgm:spPr/>
      <dgm:t>
        <a:bodyPr/>
        <a:lstStyle/>
        <a:p>
          <a:pPr latinLnBrk="1"/>
          <a:endParaRPr lang="ko-KR" altLang="en-US"/>
        </a:p>
      </dgm:t>
    </dgm:pt>
    <dgm:pt modelId="{F1D3E413-A536-411D-B2BB-3997156E9B9D}">
      <dgm:prSet phldrT="[텍스트]" custT="1"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pPr latinLnBrk="1"/>
          <a:r>
            <a:rPr lang="ko-KR" altLang="en-US" sz="1600" dirty="0" err="1"/>
            <a:t>수집후단계</a:t>
          </a:r>
          <a:endParaRPr lang="ko-KR" altLang="en-US" sz="1600" dirty="0"/>
        </a:p>
      </dgm:t>
    </dgm:pt>
    <dgm:pt modelId="{99B11BE9-3740-4961-94DF-79B184BE0D40}" type="parTrans" cxnId="{87D95294-DFF8-4151-9E88-C9FA29950278}">
      <dgm:prSet/>
      <dgm:spPr/>
      <dgm:t>
        <a:bodyPr/>
        <a:lstStyle/>
        <a:p>
          <a:pPr latinLnBrk="1"/>
          <a:endParaRPr lang="ko-KR" altLang="en-US"/>
        </a:p>
      </dgm:t>
    </dgm:pt>
    <dgm:pt modelId="{89326EC3-B5F8-4C99-A347-80C92508EA3D}" type="sibTrans" cxnId="{87D95294-DFF8-4151-9E88-C9FA29950278}">
      <dgm:prSet/>
      <dgm:spPr/>
      <dgm:t>
        <a:bodyPr/>
        <a:lstStyle/>
        <a:p>
          <a:pPr latinLnBrk="1"/>
          <a:endParaRPr lang="ko-KR" altLang="en-US"/>
        </a:p>
      </dgm:t>
    </dgm:pt>
    <dgm:pt modelId="{FCB8F96E-5424-44FE-8A04-56F1C47091EF}">
      <dgm:prSet phldrT="[텍스트]" custT="1"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pPr latinLnBrk="1"/>
          <a:r>
            <a:rPr lang="ko-KR" altLang="en-US" sz="1400" dirty="0"/>
            <a:t>기증자 예우 </a:t>
          </a:r>
          <a:r>
            <a:rPr lang="en-US" altLang="ko-KR" sz="1400" dirty="0"/>
            <a:t>: </a:t>
          </a:r>
          <a:r>
            <a:rPr lang="ko-KR" altLang="en-US" sz="1400" dirty="0" err="1"/>
            <a:t>기증확인서</a:t>
          </a:r>
          <a:r>
            <a:rPr lang="ko-KR" altLang="en-US" sz="1400" dirty="0"/>
            <a:t> 및 감사장 등 발송  </a:t>
          </a:r>
        </a:p>
      </dgm:t>
    </dgm:pt>
    <dgm:pt modelId="{B9B93EEE-4D28-43AC-B419-2E666461BBC1}" type="parTrans" cxnId="{1B470E89-519E-4CD3-AE46-922F7D1749D7}">
      <dgm:prSet/>
      <dgm:spPr/>
      <dgm:t>
        <a:bodyPr/>
        <a:lstStyle/>
        <a:p>
          <a:pPr latinLnBrk="1"/>
          <a:endParaRPr lang="ko-KR" altLang="en-US"/>
        </a:p>
      </dgm:t>
    </dgm:pt>
    <dgm:pt modelId="{4A77C74B-ECDC-45F4-B9D9-97482139D821}" type="sibTrans" cxnId="{1B470E89-519E-4CD3-AE46-922F7D1749D7}">
      <dgm:prSet/>
      <dgm:spPr/>
      <dgm:t>
        <a:bodyPr/>
        <a:lstStyle/>
        <a:p>
          <a:pPr latinLnBrk="1"/>
          <a:endParaRPr lang="ko-KR" altLang="en-US"/>
        </a:p>
      </dgm:t>
    </dgm:pt>
    <dgm:pt modelId="{FE775BDC-AA8D-4920-8205-6E3C1013CE27}">
      <dgm:prSet phldrT="[텍스트]" custT="1"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pPr latinLnBrk="1"/>
          <a:r>
            <a:rPr lang="ko-KR" altLang="en-US" sz="1400" dirty="0" err="1"/>
            <a:t>수집기록</a:t>
          </a:r>
          <a:r>
            <a:rPr lang="ko-KR" altLang="en-US" sz="1400" dirty="0"/>
            <a:t> </a:t>
          </a:r>
          <a:r>
            <a:rPr lang="ko-KR" altLang="en-US" sz="1400" dirty="0" err="1"/>
            <a:t>가정리</a:t>
          </a:r>
          <a:r>
            <a:rPr lang="ko-KR" altLang="en-US" sz="1400" dirty="0"/>
            <a:t> </a:t>
          </a:r>
          <a:r>
            <a:rPr lang="en-US" altLang="ko-KR" sz="1400" dirty="0"/>
            <a:t>: </a:t>
          </a:r>
          <a:r>
            <a:rPr lang="ko-KR" altLang="en-US" sz="1400" dirty="0" err="1"/>
            <a:t>수집실행에</a:t>
          </a:r>
          <a:r>
            <a:rPr lang="ko-KR" altLang="en-US" sz="1400" dirty="0"/>
            <a:t> 의해 이관된 기록을 본격적으로 관리</a:t>
          </a:r>
          <a:r>
            <a:rPr lang="en-US" altLang="ko-KR" sz="1400" dirty="0"/>
            <a:t>(</a:t>
          </a:r>
          <a:r>
            <a:rPr lang="ko-KR" altLang="en-US" sz="1400" dirty="0" err="1"/>
            <a:t>목록작성</a:t>
          </a:r>
          <a:r>
            <a:rPr lang="ko-KR" altLang="en-US" sz="1400" dirty="0"/>
            <a:t> 등</a:t>
          </a:r>
          <a:r>
            <a:rPr lang="en-US" altLang="ko-KR" sz="1400" dirty="0"/>
            <a:t>) </a:t>
          </a:r>
          <a:r>
            <a:rPr lang="ko-KR" altLang="en-US" sz="1400" dirty="0"/>
            <a:t>하기에 앞서 물리적으로 임시 정리 </a:t>
          </a:r>
          <a:r>
            <a:rPr lang="en-US" altLang="ko-KR" sz="1400" dirty="0"/>
            <a:t>(</a:t>
          </a:r>
          <a:r>
            <a:rPr lang="ko-KR" altLang="en-US" sz="1400" dirty="0"/>
            <a:t>임시보존상자</a:t>
          </a:r>
          <a:r>
            <a:rPr lang="en-US" altLang="ko-KR" sz="1400" dirty="0"/>
            <a:t>, </a:t>
          </a:r>
          <a:r>
            <a:rPr lang="ko-KR" altLang="en-US" sz="1400" dirty="0" err="1"/>
            <a:t>임시폴더</a:t>
          </a:r>
          <a:r>
            <a:rPr lang="ko-KR" altLang="en-US" sz="1400" dirty="0"/>
            <a:t> 등 구성</a:t>
          </a:r>
          <a:r>
            <a:rPr lang="en-US" altLang="ko-KR" sz="1400" dirty="0"/>
            <a:t>)</a:t>
          </a:r>
          <a:endParaRPr lang="ko-KR" altLang="en-US" sz="1400" dirty="0"/>
        </a:p>
      </dgm:t>
    </dgm:pt>
    <dgm:pt modelId="{7AD0FBFC-3AE3-45DB-87A9-5D7C0605538E}" type="parTrans" cxnId="{F50EA82D-BB11-4D8E-9E56-37D4B53018FE}">
      <dgm:prSet/>
      <dgm:spPr/>
      <dgm:t>
        <a:bodyPr/>
        <a:lstStyle/>
        <a:p>
          <a:pPr latinLnBrk="1"/>
          <a:endParaRPr lang="ko-KR" altLang="en-US"/>
        </a:p>
      </dgm:t>
    </dgm:pt>
    <dgm:pt modelId="{9F2B81FB-06E2-464A-993A-9856361994A3}" type="sibTrans" cxnId="{F50EA82D-BB11-4D8E-9E56-37D4B53018FE}">
      <dgm:prSet/>
      <dgm:spPr/>
      <dgm:t>
        <a:bodyPr/>
        <a:lstStyle/>
        <a:p>
          <a:pPr latinLnBrk="1"/>
          <a:endParaRPr lang="ko-KR" altLang="en-US"/>
        </a:p>
      </dgm:t>
    </dgm:pt>
    <dgm:pt modelId="{4A594568-27A4-4A53-9E8E-520CEF23F399}" type="pres">
      <dgm:prSet presAssocID="{9FAEDFA6-B0F8-42D6-B33B-76D206E7BAFF}" presName="linearFlow" presStyleCnt="0">
        <dgm:presLayoutVars>
          <dgm:dir/>
          <dgm:animLvl val="lvl"/>
          <dgm:resizeHandles val="exact"/>
        </dgm:presLayoutVars>
      </dgm:prSet>
      <dgm:spPr/>
    </dgm:pt>
    <dgm:pt modelId="{568C64C7-A700-4BBD-81D2-A247880F18CC}" type="pres">
      <dgm:prSet presAssocID="{26F470DE-14FB-4D53-A3C0-EFD42E0E3018}" presName="composite" presStyleCnt="0"/>
      <dgm:spPr/>
    </dgm:pt>
    <dgm:pt modelId="{E48D505B-F8EF-4F53-ABA4-F994A09021A5}" type="pres">
      <dgm:prSet presAssocID="{26F470DE-14FB-4D53-A3C0-EFD42E0E3018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6EE797B3-2613-4A15-A1E9-5BBAD91D8E98}" type="pres">
      <dgm:prSet presAssocID="{26F470DE-14FB-4D53-A3C0-EFD42E0E3018}" presName="descendantText" presStyleLbl="alignAcc1" presStyleIdx="0" presStyleCnt="3">
        <dgm:presLayoutVars>
          <dgm:bulletEnabled val="1"/>
        </dgm:presLayoutVars>
      </dgm:prSet>
      <dgm:spPr/>
    </dgm:pt>
    <dgm:pt modelId="{B9D1028D-F796-434F-ADE8-CB2307FF8CCD}" type="pres">
      <dgm:prSet presAssocID="{D45FC05A-68F3-4A9B-A5BB-2D024DAEC732}" presName="sp" presStyleCnt="0"/>
      <dgm:spPr/>
    </dgm:pt>
    <dgm:pt modelId="{97BE6B36-21C0-4185-B108-9C6AEED587F1}" type="pres">
      <dgm:prSet presAssocID="{C457D72E-3A7F-484C-91F4-6A87C6412F6F}" presName="composite" presStyleCnt="0"/>
      <dgm:spPr/>
    </dgm:pt>
    <dgm:pt modelId="{47427F3B-F3AB-48F1-94EA-A14516FC07AF}" type="pres">
      <dgm:prSet presAssocID="{C457D72E-3A7F-484C-91F4-6A87C6412F6F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BFC280CC-602B-4082-A557-BC2C9EB85FBA}" type="pres">
      <dgm:prSet presAssocID="{C457D72E-3A7F-484C-91F4-6A87C6412F6F}" presName="descendantText" presStyleLbl="alignAcc1" presStyleIdx="1" presStyleCnt="3">
        <dgm:presLayoutVars>
          <dgm:bulletEnabled val="1"/>
        </dgm:presLayoutVars>
      </dgm:prSet>
      <dgm:spPr/>
    </dgm:pt>
    <dgm:pt modelId="{9C6D5B34-1FCC-4858-A8EE-76C15ABAF929}" type="pres">
      <dgm:prSet presAssocID="{B0D70037-EB0D-4E48-8653-868809E5896D}" presName="sp" presStyleCnt="0"/>
      <dgm:spPr/>
    </dgm:pt>
    <dgm:pt modelId="{B7862F3D-266B-4645-8CD2-73DB6F32BDE0}" type="pres">
      <dgm:prSet presAssocID="{F1D3E413-A536-411D-B2BB-3997156E9B9D}" presName="composite" presStyleCnt="0"/>
      <dgm:spPr/>
    </dgm:pt>
    <dgm:pt modelId="{8961B59A-77F8-4F2C-9205-411BB428B00B}" type="pres">
      <dgm:prSet presAssocID="{F1D3E413-A536-411D-B2BB-3997156E9B9D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B6299A54-1D59-4D0D-B259-41C39C1A9CE9}" type="pres">
      <dgm:prSet presAssocID="{F1D3E413-A536-411D-B2BB-3997156E9B9D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24680905-67C3-42F0-B14F-A6F1B51EFBFD}" type="presOf" srcId="{0661BF52-D2F4-465C-9FB2-82BB7F094F18}" destId="{6EE797B3-2613-4A15-A1E9-5BBAD91D8E98}" srcOrd="0" destOrd="0" presId="urn:microsoft.com/office/officeart/2005/8/layout/chevron2"/>
    <dgm:cxn modelId="{915D640B-BA8E-45D4-94E1-A260E6D0D856}" srcId="{26F470DE-14FB-4D53-A3C0-EFD42E0E3018}" destId="{C6545C58-63C1-40E8-8D5D-8BE1AA468988}" srcOrd="1" destOrd="0" parTransId="{B4EC9EC4-532F-46D6-A5BE-3D3724ADA6D6}" sibTransId="{823E9F00-8ECF-4703-8B5C-F2973ADA276A}"/>
    <dgm:cxn modelId="{F50EA82D-BB11-4D8E-9E56-37D4B53018FE}" srcId="{F1D3E413-A536-411D-B2BB-3997156E9B9D}" destId="{FE775BDC-AA8D-4920-8205-6E3C1013CE27}" srcOrd="1" destOrd="0" parTransId="{7AD0FBFC-3AE3-45DB-87A9-5D7C0605538E}" sibTransId="{9F2B81FB-06E2-464A-993A-9856361994A3}"/>
    <dgm:cxn modelId="{22EDC72E-1B16-460A-8493-EB70AF98FA85}" type="presOf" srcId="{F1D3E413-A536-411D-B2BB-3997156E9B9D}" destId="{8961B59A-77F8-4F2C-9205-411BB428B00B}" srcOrd="0" destOrd="0" presId="urn:microsoft.com/office/officeart/2005/8/layout/chevron2"/>
    <dgm:cxn modelId="{785C1131-5478-42E2-8ABE-29BE77B8AA80}" type="presOf" srcId="{FE775BDC-AA8D-4920-8205-6E3C1013CE27}" destId="{B6299A54-1D59-4D0D-B259-41C39C1A9CE9}" srcOrd="0" destOrd="1" presId="urn:microsoft.com/office/officeart/2005/8/layout/chevron2"/>
    <dgm:cxn modelId="{EDAAC939-1C27-46E5-8E7B-6F3621B567C3}" srcId="{26F470DE-14FB-4D53-A3C0-EFD42E0E3018}" destId="{0661BF52-D2F4-465C-9FB2-82BB7F094F18}" srcOrd="0" destOrd="0" parTransId="{09F1598E-22A6-43E9-BAB5-8AEFC9BFD3FF}" sibTransId="{87783E48-F71F-4B9C-BE65-5A01B4AEDC46}"/>
    <dgm:cxn modelId="{5283E63D-F122-4042-98CA-33E047FE4790}" type="presOf" srcId="{C6545C58-63C1-40E8-8D5D-8BE1AA468988}" destId="{6EE797B3-2613-4A15-A1E9-5BBAD91D8E98}" srcOrd="0" destOrd="1" presId="urn:microsoft.com/office/officeart/2005/8/layout/chevron2"/>
    <dgm:cxn modelId="{26478D85-8700-47DD-87C7-EF2CE44A6A85}" srcId="{9FAEDFA6-B0F8-42D6-B33B-76D206E7BAFF}" destId="{C457D72E-3A7F-484C-91F4-6A87C6412F6F}" srcOrd="1" destOrd="0" parTransId="{318AD3D1-8B37-45F3-9549-53A0B5B35C00}" sibTransId="{B0D70037-EB0D-4E48-8653-868809E5896D}"/>
    <dgm:cxn modelId="{0EC1F488-B3A9-4A7A-ACF7-D6609015ECEF}" srcId="{C457D72E-3A7F-484C-91F4-6A87C6412F6F}" destId="{F55AB405-030B-42DE-88A5-B4CF0A005826}" srcOrd="0" destOrd="0" parTransId="{BCF2A950-5964-4EFD-9C88-4B75ADAF0D56}" sibTransId="{5E7BB045-6C33-4DB1-862C-42AD9C9E4B90}"/>
    <dgm:cxn modelId="{1B470E89-519E-4CD3-AE46-922F7D1749D7}" srcId="{F1D3E413-A536-411D-B2BB-3997156E9B9D}" destId="{FCB8F96E-5424-44FE-8A04-56F1C47091EF}" srcOrd="0" destOrd="0" parTransId="{B9B93EEE-4D28-43AC-B419-2E666461BBC1}" sibTransId="{4A77C74B-ECDC-45F4-B9D9-97482139D821}"/>
    <dgm:cxn modelId="{E66B978F-6BE6-4BFB-A85A-2D333C92258B}" type="presOf" srcId="{26F470DE-14FB-4D53-A3C0-EFD42E0E3018}" destId="{E48D505B-F8EF-4F53-ABA4-F994A09021A5}" srcOrd="0" destOrd="0" presId="urn:microsoft.com/office/officeart/2005/8/layout/chevron2"/>
    <dgm:cxn modelId="{AC9AF28F-A55B-41CA-9A0A-3772198563FF}" srcId="{9FAEDFA6-B0F8-42D6-B33B-76D206E7BAFF}" destId="{26F470DE-14FB-4D53-A3C0-EFD42E0E3018}" srcOrd="0" destOrd="0" parTransId="{9F938DE4-D264-48C4-8303-D5741345A2BD}" sibTransId="{D45FC05A-68F3-4A9B-A5BB-2D024DAEC732}"/>
    <dgm:cxn modelId="{87D95294-DFF8-4151-9E88-C9FA29950278}" srcId="{9FAEDFA6-B0F8-42D6-B33B-76D206E7BAFF}" destId="{F1D3E413-A536-411D-B2BB-3997156E9B9D}" srcOrd="2" destOrd="0" parTransId="{99B11BE9-3740-4961-94DF-79B184BE0D40}" sibTransId="{89326EC3-B5F8-4C99-A347-80C92508EA3D}"/>
    <dgm:cxn modelId="{6412BAAB-795C-45D6-892F-E0DA61B52194}" type="presOf" srcId="{FCB8F96E-5424-44FE-8A04-56F1C47091EF}" destId="{B6299A54-1D59-4D0D-B259-41C39C1A9CE9}" srcOrd="0" destOrd="0" presId="urn:microsoft.com/office/officeart/2005/8/layout/chevron2"/>
    <dgm:cxn modelId="{C7FEEBC9-5419-4EE2-B8B1-84EADE6F0424}" type="presOf" srcId="{F55AB405-030B-42DE-88A5-B4CF0A005826}" destId="{BFC280CC-602B-4082-A557-BC2C9EB85FBA}" srcOrd="0" destOrd="0" presId="urn:microsoft.com/office/officeart/2005/8/layout/chevron2"/>
    <dgm:cxn modelId="{3E00F9D5-12C7-4F05-A6E9-36CCCF8FBB82}" type="presOf" srcId="{CED22344-CB58-4E20-B057-3DCDB669B054}" destId="{BFC280CC-602B-4082-A557-BC2C9EB85FBA}" srcOrd="0" destOrd="1" presId="urn:microsoft.com/office/officeart/2005/8/layout/chevron2"/>
    <dgm:cxn modelId="{F3389AED-7A87-4195-9FF5-6BCD7C2F2AE8}" srcId="{C457D72E-3A7F-484C-91F4-6A87C6412F6F}" destId="{CED22344-CB58-4E20-B057-3DCDB669B054}" srcOrd="1" destOrd="0" parTransId="{B582B393-095E-4447-9F0E-43E6ADEFE8AB}" sibTransId="{532EA3BE-1908-4F77-A940-DE076C63C498}"/>
    <dgm:cxn modelId="{998D64F0-1789-41E9-9123-28E39A32B991}" type="presOf" srcId="{C457D72E-3A7F-484C-91F4-6A87C6412F6F}" destId="{47427F3B-F3AB-48F1-94EA-A14516FC07AF}" srcOrd="0" destOrd="0" presId="urn:microsoft.com/office/officeart/2005/8/layout/chevron2"/>
    <dgm:cxn modelId="{29E2BDF9-2850-4E2C-8A11-07C9FE6AA121}" type="presOf" srcId="{9FAEDFA6-B0F8-42D6-B33B-76D206E7BAFF}" destId="{4A594568-27A4-4A53-9E8E-520CEF23F399}" srcOrd="0" destOrd="0" presId="urn:microsoft.com/office/officeart/2005/8/layout/chevron2"/>
    <dgm:cxn modelId="{6D316EF8-A53F-4247-85B0-F06AC429D322}" type="presParOf" srcId="{4A594568-27A4-4A53-9E8E-520CEF23F399}" destId="{568C64C7-A700-4BBD-81D2-A247880F18CC}" srcOrd="0" destOrd="0" presId="urn:microsoft.com/office/officeart/2005/8/layout/chevron2"/>
    <dgm:cxn modelId="{87B8CB6E-B925-4B77-9BD1-FC40FB64B673}" type="presParOf" srcId="{568C64C7-A700-4BBD-81D2-A247880F18CC}" destId="{E48D505B-F8EF-4F53-ABA4-F994A09021A5}" srcOrd="0" destOrd="0" presId="urn:microsoft.com/office/officeart/2005/8/layout/chevron2"/>
    <dgm:cxn modelId="{01FB5C9B-D338-4F0D-AFE3-74EFF7BB0C4D}" type="presParOf" srcId="{568C64C7-A700-4BBD-81D2-A247880F18CC}" destId="{6EE797B3-2613-4A15-A1E9-5BBAD91D8E98}" srcOrd="1" destOrd="0" presId="urn:microsoft.com/office/officeart/2005/8/layout/chevron2"/>
    <dgm:cxn modelId="{008F87DF-7C04-49FC-AA7F-85C371F89160}" type="presParOf" srcId="{4A594568-27A4-4A53-9E8E-520CEF23F399}" destId="{B9D1028D-F796-434F-ADE8-CB2307FF8CCD}" srcOrd="1" destOrd="0" presId="urn:microsoft.com/office/officeart/2005/8/layout/chevron2"/>
    <dgm:cxn modelId="{50CBDE9D-2BD3-422B-A954-A5D65B974786}" type="presParOf" srcId="{4A594568-27A4-4A53-9E8E-520CEF23F399}" destId="{97BE6B36-21C0-4185-B108-9C6AEED587F1}" srcOrd="2" destOrd="0" presId="urn:microsoft.com/office/officeart/2005/8/layout/chevron2"/>
    <dgm:cxn modelId="{117A2FDD-CDB9-49A5-8E8A-CEE13395AAC6}" type="presParOf" srcId="{97BE6B36-21C0-4185-B108-9C6AEED587F1}" destId="{47427F3B-F3AB-48F1-94EA-A14516FC07AF}" srcOrd="0" destOrd="0" presId="urn:microsoft.com/office/officeart/2005/8/layout/chevron2"/>
    <dgm:cxn modelId="{C6AB3527-735A-4F43-839E-11CE8A0B96BE}" type="presParOf" srcId="{97BE6B36-21C0-4185-B108-9C6AEED587F1}" destId="{BFC280CC-602B-4082-A557-BC2C9EB85FBA}" srcOrd="1" destOrd="0" presId="urn:microsoft.com/office/officeart/2005/8/layout/chevron2"/>
    <dgm:cxn modelId="{3AB06EDD-1548-4418-8BD7-525714466A8C}" type="presParOf" srcId="{4A594568-27A4-4A53-9E8E-520CEF23F399}" destId="{9C6D5B34-1FCC-4858-A8EE-76C15ABAF929}" srcOrd="3" destOrd="0" presId="urn:microsoft.com/office/officeart/2005/8/layout/chevron2"/>
    <dgm:cxn modelId="{AADF04B8-C32F-415B-B317-58D85F0E8E3A}" type="presParOf" srcId="{4A594568-27A4-4A53-9E8E-520CEF23F399}" destId="{B7862F3D-266B-4645-8CD2-73DB6F32BDE0}" srcOrd="4" destOrd="0" presId="urn:microsoft.com/office/officeart/2005/8/layout/chevron2"/>
    <dgm:cxn modelId="{3036A78D-9EBB-4B9F-9160-400C9DBCEEEC}" type="presParOf" srcId="{B7862F3D-266B-4645-8CD2-73DB6F32BDE0}" destId="{8961B59A-77F8-4F2C-9205-411BB428B00B}" srcOrd="0" destOrd="0" presId="urn:microsoft.com/office/officeart/2005/8/layout/chevron2"/>
    <dgm:cxn modelId="{B00BC010-888E-44C9-B4DF-44787407923E}" type="presParOf" srcId="{B7862F3D-266B-4645-8CD2-73DB6F32BDE0}" destId="{B6299A54-1D59-4D0D-B259-41C39C1A9CE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8D505B-F8EF-4F53-ABA4-F994A09021A5}">
      <dsp:nvSpPr>
        <dsp:cNvPr id="0" name=""/>
        <dsp:cNvSpPr/>
      </dsp:nvSpPr>
      <dsp:spPr>
        <a:xfrm rot="5400000">
          <a:off x="-239266" y="242018"/>
          <a:ext cx="1595106" cy="111657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준비단계</a:t>
          </a:r>
        </a:p>
      </dsp:txBody>
      <dsp:txXfrm rot="-5400000">
        <a:off x="0" y="561039"/>
        <a:ext cx="1116574" cy="478532"/>
      </dsp:txXfrm>
    </dsp:sp>
    <dsp:sp modelId="{6EE797B3-2613-4A15-A1E9-5BBAD91D8E98}">
      <dsp:nvSpPr>
        <dsp:cNvPr id="0" name=""/>
        <dsp:cNvSpPr/>
      </dsp:nvSpPr>
      <dsp:spPr>
        <a:xfrm rot="5400000">
          <a:off x="4072325" y="-2952998"/>
          <a:ext cx="1036819" cy="69483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kern="1200" dirty="0" err="1"/>
            <a:t>기록화전략</a:t>
          </a:r>
          <a:r>
            <a:rPr lang="en-US" altLang="ko-KR" sz="1400" kern="1200" dirty="0"/>
            <a:t>, </a:t>
          </a:r>
          <a:r>
            <a:rPr lang="ko-KR" altLang="en-US" sz="1400" kern="1200" dirty="0" err="1"/>
            <a:t>기록화계획</a:t>
          </a:r>
          <a:r>
            <a:rPr lang="ko-KR" altLang="en-US" sz="1400" kern="1200" dirty="0"/>
            <a:t> 수립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kern="1200" dirty="0"/>
            <a:t>수집 범위</a:t>
          </a:r>
          <a:r>
            <a:rPr lang="en-US" altLang="ko-KR" sz="1400" kern="1200" dirty="0"/>
            <a:t>, </a:t>
          </a:r>
          <a:r>
            <a:rPr lang="ko-KR" altLang="en-US" sz="1400" kern="1200" dirty="0"/>
            <a:t>수집 대상</a:t>
          </a:r>
          <a:r>
            <a:rPr lang="en-US" altLang="ko-KR" sz="1400" kern="1200" dirty="0"/>
            <a:t>, </a:t>
          </a:r>
          <a:r>
            <a:rPr lang="ko-KR" altLang="en-US" sz="1400" kern="1200" dirty="0"/>
            <a:t>수집 우선순위</a:t>
          </a:r>
          <a:r>
            <a:rPr lang="en-US" altLang="ko-KR" sz="1400" kern="1200" dirty="0"/>
            <a:t>, </a:t>
          </a:r>
          <a:r>
            <a:rPr lang="ko-KR" altLang="en-US" sz="1400" kern="1200" dirty="0"/>
            <a:t>수집방법 등</a:t>
          </a:r>
        </a:p>
      </dsp:txBody>
      <dsp:txXfrm rot="-5400000">
        <a:off x="1116575" y="53365"/>
        <a:ext cx="6897708" cy="935593"/>
      </dsp:txXfrm>
    </dsp:sp>
    <dsp:sp modelId="{47427F3B-F3AB-48F1-94EA-A14516FC07AF}">
      <dsp:nvSpPr>
        <dsp:cNvPr id="0" name=""/>
        <dsp:cNvSpPr/>
      </dsp:nvSpPr>
      <dsp:spPr>
        <a:xfrm rot="5400000">
          <a:off x="-239266" y="1643046"/>
          <a:ext cx="1595106" cy="111657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 err="1"/>
            <a:t>수집단계</a:t>
          </a:r>
          <a:endParaRPr lang="ko-KR" altLang="en-US" sz="1600" kern="1200" dirty="0"/>
        </a:p>
      </dsp:txBody>
      <dsp:txXfrm rot="-5400000">
        <a:off x="0" y="1962067"/>
        <a:ext cx="1116574" cy="478532"/>
      </dsp:txXfrm>
    </dsp:sp>
    <dsp:sp modelId="{BFC280CC-602B-4082-A557-BC2C9EB85FBA}">
      <dsp:nvSpPr>
        <dsp:cNvPr id="0" name=""/>
        <dsp:cNvSpPr/>
      </dsp:nvSpPr>
      <dsp:spPr>
        <a:xfrm rot="5400000">
          <a:off x="4072325" y="-1551970"/>
          <a:ext cx="1036819" cy="69483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kern="1200" dirty="0"/>
            <a:t>조사연구 </a:t>
          </a:r>
          <a:r>
            <a:rPr lang="en-US" altLang="ko-KR" sz="1400" kern="1200" dirty="0"/>
            <a:t>: </a:t>
          </a:r>
          <a:r>
            <a:rPr lang="ko-KR" altLang="en-US" sz="1400" kern="1200" dirty="0"/>
            <a:t>리드</a:t>
          </a:r>
          <a:r>
            <a:rPr lang="en-US" altLang="ko-KR" sz="1400" kern="1200" dirty="0"/>
            <a:t>(</a:t>
          </a:r>
          <a:r>
            <a:rPr lang="ko-KR" altLang="en-US" sz="1400" kern="1200" dirty="0"/>
            <a:t>잠재적 </a:t>
          </a:r>
          <a:r>
            <a:rPr lang="ko-KR" altLang="en-US" sz="1400" kern="1200" dirty="0" err="1"/>
            <a:t>소장처</a:t>
          </a:r>
          <a:r>
            <a:rPr lang="en-US" altLang="ko-KR" sz="1400" kern="1200" dirty="0"/>
            <a:t>) </a:t>
          </a:r>
          <a:r>
            <a:rPr lang="ko-KR" altLang="en-US" sz="1400" kern="1200" dirty="0"/>
            <a:t>발굴 및 접촉</a:t>
          </a:r>
          <a:r>
            <a:rPr lang="en-US" altLang="ko-KR" sz="1400" kern="1200" dirty="0"/>
            <a:t>, </a:t>
          </a:r>
          <a:r>
            <a:rPr lang="ko-KR" altLang="en-US" sz="1400" kern="1200" dirty="0"/>
            <a:t>현지조사 등</a:t>
          </a:r>
          <a:r>
            <a:rPr lang="en-US" altLang="ko-KR" sz="1400" kern="1200" dirty="0"/>
            <a:t> 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kern="1200" dirty="0" err="1"/>
            <a:t>수집실행</a:t>
          </a:r>
          <a:r>
            <a:rPr lang="ko-KR" altLang="en-US" sz="1400" kern="1200" dirty="0"/>
            <a:t> </a:t>
          </a:r>
          <a:r>
            <a:rPr lang="en-US" altLang="ko-KR" sz="1400" kern="1200" dirty="0"/>
            <a:t>: </a:t>
          </a:r>
          <a:r>
            <a:rPr lang="ko-KR" altLang="en-US" sz="1400" kern="1200" dirty="0" err="1"/>
            <a:t>수집협약이</a:t>
          </a:r>
          <a:r>
            <a:rPr lang="ko-KR" altLang="en-US" sz="1400" kern="1200" dirty="0"/>
            <a:t> 완료된 기록을 운반</a:t>
          </a:r>
          <a:r>
            <a:rPr lang="en-US" altLang="ko-KR" sz="1400" kern="1200" dirty="0"/>
            <a:t>, </a:t>
          </a:r>
          <a:r>
            <a:rPr lang="ko-KR" altLang="en-US" sz="1400" kern="1200" dirty="0"/>
            <a:t>이관하는 법적</a:t>
          </a:r>
          <a:r>
            <a:rPr lang="en-US" altLang="ko-KR" sz="1400" kern="1200" dirty="0"/>
            <a:t>, </a:t>
          </a:r>
          <a:r>
            <a:rPr lang="ko-KR" altLang="en-US" sz="1400" kern="1200" dirty="0"/>
            <a:t>물리적 절차 수행</a:t>
          </a:r>
          <a:r>
            <a:rPr lang="en-US" altLang="ko-KR" sz="1400" kern="1200" dirty="0"/>
            <a:t> </a:t>
          </a:r>
          <a:endParaRPr lang="ko-KR" altLang="en-US" sz="1400" kern="1200" dirty="0"/>
        </a:p>
      </dsp:txBody>
      <dsp:txXfrm rot="-5400000">
        <a:off x="1116575" y="1454393"/>
        <a:ext cx="6897708" cy="935593"/>
      </dsp:txXfrm>
    </dsp:sp>
    <dsp:sp modelId="{8961B59A-77F8-4F2C-9205-411BB428B00B}">
      <dsp:nvSpPr>
        <dsp:cNvPr id="0" name=""/>
        <dsp:cNvSpPr/>
      </dsp:nvSpPr>
      <dsp:spPr>
        <a:xfrm rot="5400000">
          <a:off x="-239266" y="3044073"/>
          <a:ext cx="1595106" cy="111657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 err="1"/>
            <a:t>수집후단계</a:t>
          </a:r>
          <a:endParaRPr lang="ko-KR" altLang="en-US" sz="1600" kern="1200" dirty="0"/>
        </a:p>
      </dsp:txBody>
      <dsp:txXfrm rot="-5400000">
        <a:off x="0" y="3363094"/>
        <a:ext cx="1116574" cy="478532"/>
      </dsp:txXfrm>
    </dsp:sp>
    <dsp:sp modelId="{B6299A54-1D59-4D0D-B259-41C39C1A9CE9}">
      <dsp:nvSpPr>
        <dsp:cNvPr id="0" name=""/>
        <dsp:cNvSpPr/>
      </dsp:nvSpPr>
      <dsp:spPr>
        <a:xfrm rot="5400000">
          <a:off x="4072325" y="-150943"/>
          <a:ext cx="1036819" cy="69483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kern="1200" dirty="0"/>
            <a:t>기증자 예우 </a:t>
          </a:r>
          <a:r>
            <a:rPr lang="en-US" altLang="ko-KR" sz="1400" kern="1200" dirty="0"/>
            <a:t>: </a:t>
          </a:r>
          <a:r>
            <a:rPr lang="ko-KR" altLang="en-US" sz="1400" kern="1200" dirty="0" err="1"/>
            <a:t>기증확인서</a:t>
          </a:r>
          <a:r>
            <a:rPr lang="ko-KR" altLang="en-US" sz="1400" kern="1200" dirty="0"/>
            <a:t> 및 감사장 등 발송  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kern="1200" dirty="0" err="1"/>
            <a:t>수집기록</a:t>
          </a:r>
          <a:r>
            <a:rPr lang="ko-KR" altLang="en-US" sz="1400" kern="1200" dirty="0"/>
            <a:t> </a:t>
          </a:r>
          <a:r>
            <a:rPr lang="ko-KR" altLang="en-US" sz="1400" kern="1200" dirty="0" err="1"/>
            <a:t>가정리</a:t>
          </a:r>
          <a:r>
            <a:rPr lang="ko-KR" altLang="en-US" sz="1400" kern="1200" dirty="0"/>
            <a:t> </a:t>
          </a:r>
          <a:r>
            <a:rPr lang="en-US" altLang="ko-KR" sz="1400" kern="1200" dirty="0"/>
            <a:t>: </a:t>
          </a:r>
          <a:r>
            <a:rPr lang="ko-KR" altLang="en-US" sz="1400" kern="1200" dirty="0" err="1"/>
            <a:t>수집실행에</a:t>
          </a:r>
          <a:r>
            <a:rPr lang="ko-KR" altLang="en-US" sz="1400" kern="1200" dirty="0"/>
            <a:t> 의해 이관된 기록을 본격적으로 관리</a:t>
          </a:r>
          <a:r>
            <a:rPr lang="en-US" altLang="ko-KR" sz="1400" kern="1200" dirty="0"/>
            <a:t>(</a:t>
          </a:r>
          <a:r>
            <a:rPr lang="ko-KR" altLang="en-US" sz="1400" kern="1200" dirty="0" err="1"/>
            <a:t>목록작성</a:t>
          </a:r>
          <a:r>
            <a:rPr lang="ko-KR" altLang="en-US" sz="1400" kern="1200" dirty="0"/>
            <a:t> 등</a:t>
          </a:r>
          <a:r>
            <a:rPr lang="en-US" altLang="ko-KR" sz="1400" kern="1200" dirty="0"/>
            <a:t>) </a:t>
          </a:r>
          <a:r>
            <a:rPr lang="ko-KR" altLang="en-US" sz="1400" kern="1200" dirty="0"/>
            <a:t>하기에 앞서 물리적으로 임시 정리 </a:t>
          </a:r>
          <a:r>
            <a:rPr lang="en-US" altLang="ko-KR" sz="1400" kern="1200" dirty="0"/>
            <a:t>(</a:t>
          </a:r>
          <a:r>
            <a:rPr lang="ko-KR" altLang="en-US" sz="1400" kern="1200" dirty="0"/>
            <a:t>임시보존상자</a:t>
          </a:r>
          <a:r>
            <a:rPr lang="en-US" altLang="ko-KR" sz="1400" kern="1200" dirty="0"/>
            <a:t>, </a:t>
          </a:r>
          <a:r>
            <a:rPr lang="ko-KR" altLang="en-US" sz="1400" kern="1200" dirty="0" err="1"/>
            <a:t>임시폴더</a:t>
          </a:r>
          <a:r>
            <a:rPr lang="ko-KR" altLang="en-US" sz="1400" kern="1200" dirty="0"/>
            <a:t> 등 구성</a:t>
          </a:r>
          <a:r>
            <a:rPr lang="en-US" altLang="ko-KR" sz="1400" kern="1200" dirty="0"/>
            <a:t>)</a:t>
          </a:r>
          <a:endParaRPr lang="ko-KR" altLang="en-US" sz="1400" kern="1200" dirty="0"/>
        </a:p>
      </dsp:txBody>
      <dsp:txXfrm rot="-5400000">
        <a:off x="1116575" y="2855420"/>
        <a:ext cx="6897708" cy="9355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A9F0C-BC4E-4C0F-9AAF-9AC1C588349F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513033-68DD-40F7-B374-88637753AD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538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1CEFC7-1F8F-471F-8B6A-88623AED5754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55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F03E3-84FA-4087-9CA7-349F504CB1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286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2866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F03E3-84FA-4087-9CA7-349F504CB13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7727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F03E3-84FA-4087-9CA7-349F504CB13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3148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F03E3-84FA-4087-9CA7-349F504CB13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7562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F03E3-84FA-4087-9CA7-349F504CB13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2242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F03E3-84FA-4087-9CA7-349F504CB13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5345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F03E3-84FA-4087-9CA7-349F504CB13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9800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F03E3-84FA-4087-9CA7-349F504CB13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2472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F03E3-84FA-4087-9CA7-349F504CB13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6149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F03E3-84FA-4087-9CA7-349F504CB13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2256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F03E3-84FA-4087-9CA7-349F504CB13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521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F03E3-84FA-4087-9CA7-349F504CB13A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617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F03E3-84FA-4087-9CA7-349F504CB13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9746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F03E3-84FA-4087-9CA7-349F504CB13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626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F03E3-84FA-4087-9CA7-349F504CB13A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4671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F03E3-84FA-4087-9CA7-349F504CB13A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9443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F03E3-84FA-4087-9CA7-349F504CB13A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252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F03E3-84FA-4087-9CA7-349F504CB13A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5032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F03E3-84FA-4087-9CA7-349F504CB13A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4926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F03E3-84FA-4087-9CA7-349F504CB13A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7456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F03E3-84FA-4087-9CA7-349F504CB13A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8126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2F92E-7EF0-4B10-A07A-9CE0C345A838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294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F03E3-84FA-4087-9CA7-349F504CB13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369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F03E3-84FA-4087-9CA7-349F504CB13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309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F03E3-84FA-4087-9CA7-349F504CB13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294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F03E3-84FA-4087-9CA7-349F504CB13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302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F03E3-84FA-4087-9CA7-349F504CB13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255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F03E3-84FA-4087-9CA7-349F504CB13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419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F03E3-84FA-4087-9CA7-349F504CB13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466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5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6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CA9F6-92D3-4599-8507-D5CD54267054}" type="datetime1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54A81-689E-4A20-ADC4-EDB40E30DD77}" type="datetime1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E567-63DE-4C68-8732-9EDDECD4C4BE}" type="datetime1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40AA9-A1B3-4E5C-A4A7-E6FB8AF5B977}" type="datetime1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333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167">
                <a:solidFill>
                  <a:schemeClr val="tx1">
                    <a:tint val="75000"/>
                  </a:schemeClr>
                </a:solidFill>
              </a:defRPr>
            </a:lvl1pPr>
            <a:lvl2pPr marL="495285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2pPr>
            <a:lvl3pPr marL="990570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3pPr>
            <a:lvl4pPr marL="1485854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4pPr>
            <a:lvl5pPr marL="1981139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5pPr>
            <a:lvl6pPr marL="2476424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6pPr>
            <a:lvl7pPr marL="2971709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7pPr>
            <a:lvl8pPr marL="3466993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8pPr>
            <a:lvl9pPr marL="3962278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D038-29FE-4365-8D82-804BD83548E1}" type="datetime1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3033"/>
            </a:lvl1pPr>
            <a:lvl2pPr>
              <a:defRPr sz="2600"/>
            </a:lvl2pPr>
            <a:lvl3pPr>
              <a:defRPr sz="2167"/>
            </a:lvl3pPr>
            <a:lvl4pPr>
              <a:defRPr sz="1950"/>
            </a:lvl4pPr>
            <a:lvl5pPr>
              <a:defRPr sz="1950"/>
            </a:lvl5pPr>
            <a:lvl6pPr>
              <a:defRPr sz="1950"/>
            </a:lvl6pPr>
            <a:lvl7pPr>
              <a:defRPr sz="1950"/>
            </a:lvl7pPr>
            <a:lvl8pPr>
              <a:defRPr sz="1950"/>
            </a:lvl8pPr>
            <a:lvl9pPr>
              <a:defRPr sz="19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3033"/>
            </a:lvl1pPr>
            <a:lvl2pPr>
              <a:defRPr sz="2600"/>
            </a:lvl2pPr>
            <a:lvl3pPr>
              <a:defRPr sz="2167"/>
            </a:lvl3pPr>
            <a:lvl4pPr>
              <a:defRPr sz="1950"/>
            </a:lvl4pPr>
            <a:lvl5pPr>
              <a:defRPr sz="1950"/>
            </a:lvl5pPr>
            <a:lvl6pPr>
              <a:defRPr sz="1950"/>
            </a:lvl6pPr>
            <a:lvl7pPr>
              <a:defRPr sz="1950"/>
            </a:lvl7pPr>
            <a:lvl8pPr>
              <a:defRPr sz="1950"/>
            </a:lvl8pPr>
            <a:lvl9pPr>
              <a:defRPr sz="19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174F4-A234-4635-AC05-51B429203114}" type="datetime1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3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167" b="1"/>
            </a:lvl2pPr>
            <a:lvl3pPr marL="990570" indent="0">
              <a:buNone/>
              <a:defRPr sz="1950" b="1"/>
            </a:lvl3pPr>
            <a:lvl4pPr marL="1485854" indent="0">
              <a:buNone/>
              <a:defRPr sz="1733" b="1"/>
            </a:lvl4pPr>
            <a:lvl5pPr marL="1981139" indent="0">
              <a:buNone/>
              <a:defRPr sz="1733" b="1"/>
            </a:lvl5pPr>
            <a:lvl6pPr marL="2476424" indent="0">
              <a:buNone/>
              <a:defRPr sz="1733" b="1"/>
            </a:lvl6pPr>
            <a:lvl7pPr marL="2971709" indent="0">
              <a:buNone/>
              <a:defRPr sz="1733" b="1"/>
            </a:lvl7pPr>
            <a:lvl8pPr marL="3466993" indent="0">
              <a:buNone/>
              <a:defRPr sz="1733" b="1"/>
            </a:lvl8pPr>
            <a:lvl9pPr marL="3962278" indent="0">
              <a:buNone/>
              <a:defRPr sz="17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600"/>
            </a:lvl1pPr>
            <a:lvl2pPr>
              <a:defRPr sz="2167"/>
            </a:lvl2pPr>
            <a:lvl3pPr>
              <a:defRPr sz="1950"/>
            </a:lvl3pPr>
            <a:lvl4pPr>
              <a:defRPr sz="1733"/>
            </a:lvl4pPr>
            <a:lvl5pPr>
              <a:defRPr sz="1733"/>
            </a:lvl5pPr>
            <a:lvl6pPr>
              <a:defRPr sz="1733"/>
            </a:lvl6pPr>
            <a:lvl7pPr>
              <a:defRPr sz="1733"/>
            </a:lvl7pPr>
            <a:lvl8pPr>
              <a:defRPr sz="1733"/>
            </a:lvl8pPr>
            <a:lvl9pPr>
              <a:defRPr sz="17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3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167" b="1"/>
            </a:lvl2pPr>
            <a:lvl3pPr marL="990570" indent="0">
              <a:buNone/>
              <a:defRPr sz="1950" b="1"/>
            </a:lvl3pPr>
            <a:lvl4pPr marL="1485854" indent="0">
              <a:buNone/>
              <a:defRPr sz="1733" b="1"/>
            </a:lvl4pPr>
            <a:lvl5pPr marL="1981139" indent="0">
              <a:buNone/>
              <a:defRPr sz="1733" b="1"/>
            </a:lvl5pPr>
            <a:lvl6pPr marL="2476424" indent="0">
              <a:buNone/>
              <a:defRPr sz="1733" b="1"/>
            </a:lvl6pPr>
            <a:lvl7pPr marL="2971709" indent="0">
              <a:buNone/>
              <a:defRPr sz="1733" b="1"/>
            </a:lvl7pPr>
            <a:lvl8pPr marL="3466993" indent="0">
              <a:buNone/>
              <a:defRPr sz="1733" b="1"/>
            </a:lvl8pPr>
            <a:lvl9pPr marL="3962278" indent="0">
              <a:buNone/>
              <a:defRPr sz="17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600"/>
            </a:lvl1pPr>
            <a:lvl2pPr>
              <a:defRPr sz="2167"/>
            </a:lvl2pPr>
            <a:lvl3pPr>
              <a:defRPr sz="1950"/>
            </a:lvl3pPr>
            <a:lvl4pPr>
              <a:defRPr sz="1733"/>
            </a:lvl4pPr>
            <a:lvl5pPr>
              <a:defRPr sz="1733"/>
            </a:lvl5pPr>
            <a:lvl6pPr>
              <a:defRPr sz="1733"/>
            </a:lvl6pPr>
            <a:lvl7pPr>
              <a:defRPr sz="1733"/>
            </a:lvl7pPr>
            <a:lvl8pPr>
              <a:defRPr sz="1733"/>
            </a:lvl8pPr>
            <a:lvl9pPr>
              <a:defRPr sz="17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5E68E-20EE-49C9-B907-F1792CABCE18}" type="datetime1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0C96C-947A-4970-9A07-C73AD347AACC}" type="datetime1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70E6F-A7CA-4D49-B580-68F08D734554}" type="datetime1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2" y="273049"/>
            <a:ext cx="3259006" cy="1162051"/>
          </a:xfrm>
        </p:spPr>
        <p:txBody>
          <a:bodyPr anchor="b"/>
          <a:lstStyle>
            <a:lvl1pPr algn="l">
              <a:defRPr sz="21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2"/>
            <a:ext cx="5537729" cy="5853113"/>
          </a:xfrm>
        </p:spPr>
        <p:txBody>
          <a:bodyPr/>
          <a:lstStyle>
            <a:lvl1pPr>
              <a:defRPr sz="3467"/>
            </a:lvl1pPr>
            <a:lvl2pPr>
              <a:defRPr sz="3033"/>
            </a:lvl2pPr>
            <a:lvl3pPr>
              <a:defRPr sz="2600"/>
            </a:lvl3pPr>
            <a:lvl4pPr>
              <a:defRPr sz="2167"/>
            </a:lvl4pPr>
            <a:lvl5pPr>
              <a:defRPr sz="2167"/>
            </a:lvl5pPr>
            <a:lvl6pPr>
              <a:defRPr sz="2167"/>
            </a:lvl6pPr>
            <a:lvl7pPr>
              <a:defRPr sz="2167"/>
            </a:lvl7pPr>
            <a:lvl8pPr>
              <a:defRPr sz="2167"/>
            </a:lvl8pPr>
            <a:lvl9pPr>
              <a:defRPr sz="216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2" y="1435102"/>
            <a:ext cx="3259006" cy="4691063"/>
          </a:xfrm>
        </p:spPr>
        <p:txBody>
          <a:bodyPr/>
          <a:lstStyle>
            <a:lvl1pPr marL="0" indent="0">
              <a:buNone/>
              <a:defRPr sz="1517"/>
            </a:lvl1pPr>
            <a:lvl2pPr marL="495285" indent="0">
              <a:buNone/>
              <a:defRPr sz="1300"/>
            </a:lvl2pPr>
            <a:lvl3pPr marL="990570" indent="0">
              <a:buNone/>
              <a:defRPr sz="1083"/>
            </a:lvl3pPr>
            <a:lvl4pPr marL="1485854" indent="0">
              <a:buNone/>
              <a:defRPr sz="975"/>
            </a:lvl4pPr>
            <a:lvl5pPr marL="1981139" indent="0">
              <a:buNone/>
              <a:defRPr sz="975"/>
            </a:lvl5pPr>
            <a:lvl6pPr marL="2476424" indent="0">
              <a:buNone/>
              <a:defRPr sz="975"/>
            </a:lvl6pPr>
            <a:lvl7pPr marL="2971709" indent="0">
              <a:buNone/>
              <a:defRPr sz="975"/>
            </a:lvl7pPr>
            <a:lvl8pPr marL="3466993" indent="0">
              <a:buNone/>
              <a:defRPr sz="975"/>
            </a:lvl8pPr>
            <a:lvl9pPr marL="3962278" indent="0">
              <a:buNone/>
              <a:defRPr sz="97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6BEDB-CCB3-4059-AEF7-54041A3366D2}" type="datetime1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9"/>
          </a:xfrm>
        </p:spPr>
        <p:txBody>
          <a:bodyPr anchor="b"/>
          <a:lstStyle>
            <a:lvl1pPr algn="l">
              <a:defRPr sz="21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467"/>
            </a:lvl1pPr>
            <a:lvl2pPr marL="495285" indent="0">
              <a:buNone/>
              <a:defRPr sz="3033"/>
            </a:lvl2pPr>
            <a:lvl3pPr marL="990570" indent="0">
              <a:buNone/>
              <a:defRPr sz="2600"/>
            </a:lvl3pPr>
            <a:lvl4pPr marL="1485854" indent="0">
              <a:buNone/>
              <a:defRPr sz="2167"/>
            </a:lvl4pPr>
            <a:lvl5pPr marL="1981139" indent="0">
              <a:buNone/>
              <a:defRPr sz="2167"/>
            </a:lvl5pPr>
            <a:lvl6pPr marL="2476424" indent="0">
              <a:buNone/>
              <a:defRPr sz="2167"/>
            </a:lvl6pPr>
            <a:lvl7pPr marL="2971709" indent="0">
              <a:buNone/>
              <a:defRPr sz="2167"/>
            </a:lvl7pPr>
            <a:lvl8pPr marL="3466993" indent="0">
              <a:buNone/>
              <a:defRPr sz="2167"/>
            </a:lvl8pPr>
            <a:lvl9pPr marL="3962278" indent="0">
              <a:buNone/>
              <a:defRPr sz="2167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3"/>
          </a:xfrm>
        </p:spPr>
        <p:txBody>
          <a:bodyPr/>
          <a:lstStyle>
            <a:lvl1pPr marL="0" indent="0">
              <a:buNone/>
              <a:defRPr sz="1517"/>
            </a:lvl1pPr>
            <a:lvl2pPr marL="495285" indent="0">
              <a:buNone/>
              <a:defRPr sz="1300"/>
            </a:lvl2pPr>
            <a:lvl3pPr marL="990570" indent="0">
              <a:buNone/>
              <a:defRPr sz="1083"/>
            </a:lvl3pPr>
            <a:lvl4pPr marL="1485854" indent="0">
              <a:buNone/>
              <a:defRPr sz="975"/>
            </a:lvl4pPr>
            <a:lvl5pPr marL="1981139" indent="0">
              <a:buNone/>
              <a:defRPr sz="975"/>
            </a:lvl5pPr>
            <a:lvl6pPr marL="2476424" indent="0">
              <a:buNone/>
              <a:defRPr sz="975"/>
            </a:lvl6pPr>
            <a:lvl7pPr marL="2971709" indent="0">
              <a:buNone/>
              <a:defRPr sz="975"/>
            </a:lvl7pPr>
            <a:lvl8pPr marL="3466993" indent="0">
              <a:buNone/>
              <a:defRPr sz="975"/>
            </a:lvl8pPr>
            <a:lvl9pPr marL="3962278" indent="0">
              <a:buNone/>
              <a:defRPr sz="97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65BA-E505-49EC-84C0-62C86DC14EAB}" type="datetime1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60000" sy="6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09A1A-2D3D-4CC2-82DC-74CCF590DD31}" type="datetime1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90570" rtl="0" eaLnBrk="1" latinLnBrk="1" hangingPunct="1">
        <a:spcBef>
          <a:spcPct val="0"/>
        </a:spcBef>
        <a:buNone/>
        <a:defRPr sz="47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1464" indent="-371464" algn="l" defTabSz="990570" rtl="0" eaLnBrk="1" latinLnBrk="1" hangingPunct="1">
        <a:spcBef>
          <a:spcPct val="20000"/>
        </a:spcBef>
        <a:buFont typeface="Arial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1pPr>
      <a:lvl2pPr marL="804838" indent="-309553" algn="l" defTabSz="990570" rtl="0" eaLnBrk="1" latinLnBrk="1" hangingPunct="1">
        <a:spcBef>
          <a:spcPct val="20000"/>
        </a:spcBef>
        <a:buFont typeface="Arial" pitchFamily="34" charset="0"/>
        <a:buChar char="–"/>
        <a:defRPr sz="3033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defTabSz="990570" rtl="0" eaLnBrk="1" latinLnBrk="1" hangingPunct="1">
        <a:spcBef>
          <a:spcPct val="20000"/>
        </a:spcBef>
        <a:buFont typeface="Arial" pitchFamily="34" charset="0"/>
        <a:buChar char="–"/>
        <a:defRPr sz="2167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defTabSz="990570" rtl="0" eaLnBrk="1" latinLnBrk="1" hangingPunct="1">
        <a:spcBef>
          <a:spcPct val="20000"/>
        </a:spcBef>
        <a:buFont typeface="Arial" pitchFamily="34" charset="0"/>
        <a:buChar char="»"/>
        <a:defRPr sz="2167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microsoft.com/office/2007/relationships/hdphoto" Target="../media/hdphoto3.wd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hyperlink" Target="http://drupal.org/" TargetMode="External"/><Relationship Id="rId18" Type="http://schemas.openxmlformats.org/officeDocument/2006/relationships/hyperlink" Target="http://zooniverse.org/" TargetMode="External"/><Relationship Id="rId3" Type="http://schemas.openxmlformats.org/officeDocument/2006/relationships/hyperlink" Target="http://accesstomemory.org/" TargetMode="External"/><Relationship Id="rId21" Type="http://schemas.openxmlformats.org/officeDocument/2006/relationships/image" Target="../media/image21.png"/><Relationship Id="rId7" Type="http://schemas.openxmlformats.org/officeDocument/2006/relationships/hyperlink" Target="http://omeka.net/" TargetMode="External"/><Relationship Id="rId12" Type="http://schemas.openxmlformats.org/officeDocument/2006/relationships/image" Target="../media/image15.png"/><Relationship Id="rId17" Type="http://schemas.openxmlformats.org/officeDocument/2006/relationships/image" Target="../media/image19.jpe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18.png"/><Relationship Id="rId20" Type="http://schemas.openxmlformats.org/officeDocument/2006/relationships/hyperlink" Target="https://knightlab.northwestern.edu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omeka.org/" TargetMode="External"/><Relationship Id="rId11" Type="http://schemas.openxmlformats.org/officeDocument/2006/relationships/hyperlink" Target="http://dspace.org/" TargetMode="External"/><Relationship Id="rId24" Type="http://schemas.openxmlformats.org/officeDocument/2006/relationships/hyperlink" Target="http://openhub.net/" TargetMode="External"/><Relationship Id="rId5" Type="http://schemas.openxmlformats.org/officeDocument/2006/relationships/image" Target="../media/image12.emf"/><Relationship Id="rId15" Type="http://schemas.openxmlformats.org/officeDocument/2006/relationships/hyperlink" Target="http://wordpress.org/" TargetMode="External"/><Relationship Id="rId23" Type="http://schemas.openxmlformats.org/officeDocument/2006/relationships/image" Target="../media/image22.png"/><Relationship Id="rId10" Type="http://schemas.openxmlformats.org/officeDocument/2006/relationships/image" Target="../media/image14.png"/><Relationship Id="rId19" Type="http://schemas.openxmlformats.org/officeDocument/2006/relationships/image" Target="../media/image20.png"/><Relationship Id="rId4" Type="http://schemas.openxmlformats.org/officeDocument/2006/relationships/image" Target="../media/image11.emf"/><Relationship Id="rId9" Type="http://schemas.openxmlformats.org/officeDocument/2006/relationships/hyperlink" Target="http://collectiveaccess.org/" TargetMode="External"/><Relationship Id="rId14" Type="http://schemas.openxmlformats.org/officeDocument/2006/relationships/image" Target="../media/image16.png"/><Relationship Id="rId22" Type="http://schemas.openxmlformats.org/officeDocument/2006/relationships/hyperlink" Target="http://zotero.org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hyperlink" Target="http://moremuseum.org/omeka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0.0.0.5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6.wdp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17.png"/><Relationship Id="rId10" Type="http://schemas.microsoft.com/office/2007/relationships/diagramDrawing" Target="../diagrams/drawing1.xml"/><Relationship Id="rId9" Type="http://schemas.openxmlformats.org/officeDocument/2006/relationships/diagramColors" Target="../diagrams/colors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2.xml"/><Relationship Id="rId7" Type="http://schemas.openxmlformats.org/officeDocument/2006/relationships/hyperlink" Target="https://www.facebook.com/BBCCulture/videos/10157211514008047/" TargetMode="External"/><Relationship Id="rId2" Type="http://schemas.openxmlformats.org/officeDocument/2006/relationships/video" Target="https://www.youtube.com/embed/fyKsNOTIwJk" TargetMode="External"/><Relationship Id="rId1" Type="http://schemas.openxmlformats.org/officeDocument/2006/relationships/video" Target="https://www.youtube.com/embed/BOOULHzg7nQ" TargetMode="Externa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868827"/>
            <a:ext cx="9906000" cy="55906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33" b="1" spc="-162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아카이브 활용</a:t>
            </a:r>
            <a:endParaRPr lang="en-US" altLang="ko-KR" sz="3033" b="1" spc="-162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13" name="직선 연결선 12"/>
          <p:cNvCxnSpPr>
            <a:endCxn id="17" idx="1"/>
          </p:cNvCxnSpPr>
          <p:nvPr/>
        </p:nvCxnSpPr>
        <p:spPr>
          <a:xfrm>
            <a:off x="2189676" y="2580342"/>
            <a:ext cx="5400532" cy="0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105664" y="2541337"/>
            <a:ext cx="234026" cy="78009"/>
          </a:xfrm>
          <a:prstGeom prst="rect">
            <a:avLst/>
          </a:prstGeom>
          <a:solidFill>
            <a:schemeClr val="tx1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88" dirty="0"/>
          </a:p>
        </p:txBody>
      </p:sp>
      <p:sp>
        <p:nvSpPr>
          <p:cNvPr id="17" name="직사각형 16"/>
          <p:cNvSpPr/>
          <p:nvPr/>
        </p:nvSpPr>
        <p:spPr>
          <a:xfrm>
            <a:off x="7590208" y="2541337"/>
            <a:ext cx="234026" cy="78009"/>
          </a:xfrm>
          <a:prstGeom prst="rect">
            <a:avLst/>
          </a:prstGeom>
          <a:solidFill>
            <a:schemeClr val="tx1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88" dirty="0"/>
          </a:p>
        </p:txBody>
      </p:sp>
      <p:sp>
        <p:nvSpPr>
          <p:cNvPr id="7" name="TextBox 6"/>
          <p:cNvSpPr txBox="1"/>
          <p:nvPr/>
        </p:nvSpPr>
        <p:spPr>
          <a:xfrm>
            <a:off x="25179" y="2801697"/>
            <a:ext cx="9906000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-162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2020 </a:t>
            </a:r>
            <a:r>
              <a:rPr lang="ko-KR" altLang="en-US" sz="1600" spc="-162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디지털 아카이빙 툴킷 워크숍</a:t>
            </a:r>
            <a:endParaRPr lang="en-US" altLang="ko-KR" sz="1600" spc="-162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4005064"/>
            <a:ext cx="9906000" cy="120032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2020. 7. 17</a:t>
            </a:r>
            <a:endParaRPr lang="en-US" altLang="ko-KR" sz="13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endParaRPr lang="en-US" altLang="ko-KR" sz="14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ko-KR" altLang="en-US" sz="1800" spc="-162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임시공간</a:t>
            </a:r>
            <a:endParaRPr lang="en-US" altLang="ko-KR" sz="1800" spc="-162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en-US" altLang="ko-KR" sz="140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endParaRPr lang="en-US" altLang="ko-KR" sz="4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ko-KR" altLang="en-US" sz="13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3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전혜영</a:t>
            </a:r>
            <a:r>
              <a:rPr lang="ko-KR" altLang="en-US" sz="13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sz="13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ko-KR" altLang="en-US" sz="13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아카이브랩</a:t>
            </a:r>
            <a:r>
              <a:rPr lang="ko-KR" altLang="en-US" sz="13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연구원</a:t>
            </a:r>
            <a:r>
              <a:rPr lang="en-US" altLang="ko-KR" sz="13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73420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298295" y="476672"/>
            <a:ext cx="8335225" cy="49529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88"/>
          </a:p>
        </p:txBody>
      </p:sp>
      <p:sp>
        <p:nvSpPr>
          <p:cNvPr id="6" name="직사각형 5"/>
          <p:cNvSpPr/>
          <p:nvPr/>
        </p:nvSpPr>
        <p:spPr>
          <a:xfrm>
            <a:off x="200473" y="15166"/>
            <a:ext cx="936104" cy="96556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88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086E898-AC60-48BA-ADEF-F53CE5C96145}"/>
              </a:ext>
            </a:extLst>
          </p:cNvPr>
          <p:cNvSpPr txBox="1"/>
          <p:nvPr/>
        </p:nvSpPr>
        <p:spPr>
          <a:xfrm>
            <a:off x="6537176" y="561080"/>
            <a:ext cx="309634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Ⅱ. </a:t>
            </a:r>
            <a:r>
              <a:rPr lang="ko-KR" altLang="en-US" sz="13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수집기록의</a:t>
            </a:r>
            <a:r>
              <a:rPr lang="ko-KR" altLang="en-US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3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목록작성</a:t>
            </a:r>
            <a:endParaRPr lang="ko-KR" altLang="en-US" sz="1300" b="1" dirty="0">
              <a:solidFill>
                <a:schemeClr val="tx1">
                  <a:lumMod val="85000"/>
                  <a:lumOff val="1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88504" y="1268760"/>
            <a:ext cx="9289032" cy="3672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b="1" dirty="0">
                <a:solidFill>
                  <a:schemeClr val="accent6"/>
                </a:solidFill>
                <a:latin typeface="+mj-ea"/>
                <a:ea typeface="+mj-ea"/>
              </a:rPr>
              <a:t>2. </a:t>
            </a:r>
            <a:r>
              <a:rPr lang="ko-KR" altLang="en-US" sz="1600" b="1" dirty="0">
                <a:solidFill>
                  <a:schemeClr val="accent6"/>
                </a:solidFill>
                <a:latin typeface="+mj-ea"/>
                <a:ea typeface="+mj-ea"/>
              </a:rPr>
              <a:t>분류체계</a:t>
            </a:r>
            <a:r>
              <a:rPr lang="en-US" altLang="ko-KR" sz="1600" b="1" dirty="0">
                <a:solidFill>
                  <a:schemeClr val="accent6"/>
                </a:solidFill>
                <a:latin typeface="+mj-ea"/>
                <a:ea typeface="+mj-ea"/>
              </a:rPr>
              <a:t>, </a:t>
            </a:r>
            <a:r>
              <a:rPr lang="ko-KR" altLang="en-US" sz="1600" b="1" dirty="0">
                <a:solidFill>
                  <a:schemeClr val="accent6"/>
                </a:solidFill>
                <a:latin typeface="+mj-ea"/>
                <a:ea typeface="+mj-ea"/>
              </a:rPr>
              <a:t>메타데이터 마련</a:t>
            </a:r>
            <a:endParaRPr lang="en-US" altLang="ko-KR" sz="1600" b="1" dirty="0">
              <a:solidFill>
                <a:schemeClr val="accent6"/>
              </a:solidFill>
              <a:latin typeface="+mj-ea"/>
              <a:ea typeface="+mj-ea"/>
            </a:endParaRPr>
          </a:p>
          <a:p>
            <a:endParaRPr lang="en-US" altLang="ko-KR" sz="1600" b="1" dirty="0">
              <a:solidFill>
                <a:schemeClr val="accent6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ko-KR" altLang="en-US" sz="1600" b="1" dirty="0">
                <a:solidFill>
                  <a:schemeClr val="accent6"/>
                </a:solidFill>
                <a:latin typeface="+mj-ea"/>
                <a:ea typeface="+mj-ea"/>
              </a:rPr>
              <a:t>분류체계 </a:t>
            </a:r>
            <a:endParaRPr lang="en-US" altLang="ko-KR" sz="1600" b="1" dirty="0">
              <a:solidFill>
                <a:schemeClr val="accent6"/>
              </a:solidFill>
              <a:latin typeface="+mj-ea"/>
              <a:ea typeface="+mj-ea"/>
            </a:endParaRPr>
          </a:p>
          <a:p>
            <a:pPr marL="822183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>
                <a:solidFill>
                  <a:schemeClr val="tx1"/>
                </a:solidFill>
                <a:latin typeface="+mj-ea"/>
                <a:ea typeface="+mj-ea"/>
              </a:rPr>
              <a:t>분류</a:t>
            </a:r>
            <a:r>
              <a:rPr lang="en-US" altLang="ko-KR" sz="1600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  <a:latin typeface="+mj-ea"/>
                <a:ea typeface="+mj-ea"/>
              </a:rPr>
              <a:t>Classfication</a:t>
            </a:r>
            <a:r>
              <a:rPr lang="en-US" altLang="ko-KR" sz="1600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r>
              <a:rPr lang="ko-KR" altLang="en-US" sz="1600" dirty="0">
                <a:solidFill>
                  <a:schemeClr val="tx1"/>
                </a:solidFill>
                <a:latin typeface="+mj-ea"/>
                <a:ea typeface="+mj-ea"/>
              </a:rPr>
              <a:t>는 논리적으로 구조화된 방식과 규칙에 따라 수집된 기록을 조직화하여 체계적으로 관리</a:t>
            </a:r>
            <a:r>
              <a:rPr lang="en-US" altLang="ko-KR" sz="1600" dirty="0">
                <a:solidFill>
                  <a:schemeClr val="tx1"/>
                </a:solidFill>
                <a:latin typeface="+mj-ea"/>
                <a:ea typeface="+mj-ea"/>
              </a:rPr>
              <a:t>·</a:t>
            </a:r>
            <a:r>
              <a:rPr lang="ko-KR" altLang="en-US" sz="1600" dirty="0">
                <a:solidFill>
                  <a:schemeClr val="tx1"/>
                </a:solidFill>
                <a:latin typeface="+mj-ea"/>
                <a:ea typeface="+mj-ea"/>
              </a:rPr>
              <a:t>활용하기 위한 업무 절차</a:t>
            </a:r>
            <a:endParaRPr lang="en-US" altLang="ko-KR" sz="16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822183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>
                <a:solidFill>
                  <a:schemeClr val="tx1"/>
                </a:solidFill>
                <a:latin typeface="+mj-ea"/>
                <a:ea typeface="+mj-ea"/>
              </a:rPr>
              <a:t>아카이브에서는 일반적으로 출처</a:t>
            </a:r>
            <a:r>
              <a:rPr lang="en-US" altLang="ko-KR" sz="1600" dirty="0">
                <a:solidFill>
                  <a:schemeClr val="tx1"/>
                </a:solidFill>
                <a:latin typeface="+mj-ea"/>
                <a:ea typeface="+mj-ea"/>
              </a:rPr>
              <a:t>, (</a:t>
            </a:r>
            <a:r>
              <a:rPr lang="ko-KR" altLang="en-US" sz="1600" dirty="0">
                <a:solidFill>
                  <a:schemeClr val="tx1"/>
                </a:solidFill>
                <a:latin typeface="+mj-ea"/>
                <a:ea typeface="+mj-ea"/>
              </a:rPr>
              <a:t>업무</a:t>
            </a:r>
            <a:r>
              <a:rPr lang="en-US" altLang="ko-KR" sz="1600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r>
              <a:rPr lang="ko-KR" altLang="en-US" sz="1600" dirty="0">
                <a:solidFill>
                  <a:schemeClr val="tx1"/>
                </a:solidFill>
                <a:latin typeface="+mj-ea"/>
                <a:ea typeface="+mj-ea"/>
              </a:rPr>
              <a:t>기능</a:t>
            </a:r>
            <a:r>
              <a:rPr lang="en-US" altLang="ko-KR" sz="1600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+mj-ea"/>
                <a:ea typeface="+mj-ea"/>
              </a:rPr>
              <a:t>주제</a:t>
            </a:r>
            <a:r>
              <a:rPr lang="en-US" altLang="ko-KR" sz="1600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+mj-ea"/>
                <a:ea typeface="+mj-ea"/>
              </a:rPr>
              <a:t>시대</a:t>
            </a:r>
            <a:r>
              <a:rPr lang="en-US" altLang="ko-KR" sz="1600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600" dirty="0" err="1">
                <a:solidFill>
                  <a:schemeClr val="tx1"/>
                </a:solidFill>
                <a:latin typeface="+mj-ea"/>
                <a:ea typeface="+mj-ea"/>
              </a:rPr>
              <a:t>기록유형</a:t>
            </a:r>
            <a:r>
              <a:rPr lang="ko-KR" altLang="en-US" sz="1600" dirty="0">
                <a:solidFill>
                  <a:schemeClr val="tx1"/>
                </a:solidFill>
                <a:latin typeface="+mj-ea"/>
                <a:ea typeface="+mj-ea"/>
              </a:rPr>
              <a:t> 등을 채택함 </a:t>
            </a:r>
            <a:r>
              <a:rPr lang="en-US" altLang="ko-KR" sz="1600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1600" dirty="0" err="1">
                <a:solidFill>
                  <a:schemeClr val="tx1"/>
                </a:solidFill>
                <a:latin typeface="+mj-ea"/>
                <a:ea typeface="+mj-ea"/>
              </a:rPr>
              <a:t>다중분류</a:t>
            </a:r>
            <a:r>
              <a:rPr lang="en-US" altLang="ko-KR" sz="1600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342900" indent="-342900">
              <a:buFontTx/>
              <a:buChar char="-"/>
            </a:pP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018279"/>
              </p:ext>
            </p:extLst>
          </p:nvPr>
        </p:nvGraphicFramePr>
        <p:xfrm>
          <a:off x="4622511" y="-7253035"/>
          <a:ext cx="4794985" cy="4525961"/>
        </p:xfrm>
        <a:graphic>
          <a:graphicData uri="http://schemas.openxmlformats.org/drawingml/2006/table">
            <a:tbl>
              <a:tblPr/>
              <a:tblGrid>
                <a:gridCol w="1899497">
                  <a:extLst>
                    <a:ext uri="{9D8B030D-6E8A-4147-A177-3AD203B41FA5}">
                      <a16:colId xmlns:a16="http://schemas.microsoft.com/office/drawing/2014/main" val="3742468037"/>
                    </a:ext>
                  </a:extLst>
                </a:gridCol>
                <a:gridCol w="2895488">
                  <a:extLst>
                    <a:ext uri="{9D8B030D-6E8A-4147-A177-3AD203B41FA5}">
                      <a16:colId xmlns:a16="http://schemas.microsoft.com/office/drawing/2014/main" val="433742196"/>
                    </a:ext>
                  </a:extLst>
                </a:gridCol>
              </a:tblGrid>
              <a:tr h="104148">
                <a:tc>
                  <a:txBody>
                    <a:bodyPr/>
                    <a:lstStyle/>
                    <a:p>
                      <a:pPr marL="25400" marR="2540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-100">
                          <a:solidFill>
                            <a:srgbClr val="FFFFFF"/>
                          </a:solidFill>
                          <a:effectLst/>
                          <a:latin typeface="중앙세고딕"/>
                          <a:ea typeface="중앙세고딕"/>
                        </a:rPr>
                        <a:t>유형</a:t>
                      </a:r>
                      <a:endParaRPr lang="ko-KR" altLang="en-US" sz="300" kern="0" spc="-100">
                        <a:solidFill>
                          <a:srgbClr val="FFFFFF"/>
                        </a:solidFill>
                        <a:effectLst/>
                        <a:latin typeface="중앙세고딕"/>
                      </a:endParaRPr>
                    </a:p>
                  </a:txBody>
                  <a:tcPr marL="10949" marR="10949" marT="21897" marB="21897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-100">
                          <a:solidFill>
                            <a:srgbClr val="FFFFFF"/>
                          </a:solidFill>
                          <a:effectLst/>
                          <a:latin typeface="중앙세고딕"/>
                          <a:ea typeface="중앙세고딕"/>
                        </a:rPr>
                        <a:t>특징</a:t>
                      </a:r>
                      <a:endParaRPr lang="ko-KR" altLang="en-US" sz="300" kern="0" spc="-100">
                        <a:solidFill>
                          <a:srgbClr val="FFFFFF"/>
                        </a:solidFill>
                        <a:effectLst/>
                        <a:latin typeface="중앙세고딕"/>
                      </a:endParaRPr>
                    </a:p>
                  </a:txBody>
                  <a:tcPr marL="10949" marR="10949" marT="21897" marB="21897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432324"/>
                  </a:ext>
                </a:extLst>
              </a:tr>
              <a:tr h="1314543">
                <a:tc>
                  <a:txBody>
                    <a:bodyPr/>
                    <a:lstStyle/>
                    <a:p>
                      <a:pPr marL="25400" marR="2540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-100" dirty="0" err="1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출처분류</a:t>
                      </a:r>
                      <a:endParaRPr lang="ko-KR" altLang="en-US" sz="300" kern="0" spc="-100" dirty="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5455" marR="5455" marT="5455" marB="545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25400" lvl="0" indent="-3429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­"/>
                      </a:pP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동일 기관 내지 개인</a:t>
                      </a:r>
                      <a:r>
                        <a:rPr lang="en-US" altLang="ko-KR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, </a:t>
                      </a: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단체 등에 관련한 기록물을 단일 생산자와 연계해 통합성 및 </a:t>
                      </a:r>
                      <a:r>
                        <a:rPr lang="ko-KR" altLang="en-US" sz="300" kern="0" spc="-100" dirty="0" err="1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생산연원에</a:t>
                      </a: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 근거하여 분류</a:t>
                      </a:r>
                      <a:endParaRPr lang="ko-KR" altLang="en-US" sz="300" kern="0" spc="-100" dirty="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  <a:p>
                      <a:pPr marL="342900" marR="25400" lvl="0" indent="-3429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­"/>
                      </a:pP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특정 생산자의 </a:t>
                      </a:r>
                      <a:r>
                        <a:rPr lang="ko-KR" altLang="en-US" sz="300" kern="0" spc="-100" dirty="0" err="1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활동과정</a:t>
                      </a: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 중에 생산된 기록물은 상호간의 연관성을 함유</a:t>
                      </a:r>
                      <a:endParaRPr lang="ko-KR" altLang="en-US" sz="300" kern="0" spc="-100" dirty="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  <a:p>
                      <a:pPr marL="342900" marR="25400" lvl="0" indent="-3429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­"/>
                      </a:pP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출처는 기록물의 물리적</a:t>
                      </a:r>
                      <a:r>
                        <a:rPr lang="en-US" altLang="ko-KR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, </a:t>
                      </a: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지적 통제수단으로서 통제할 수 없을 정도로 방대한 양의 기록물 생산을 특징으로 하는 현대 기록관리 환경에서 단일 생산자를 중심으로 한 </a:t>
                      </a:r>
                      <a:r>
                        <a:rPr lang="ko-KR" altLang="en-US" sz="300" kern="0" spc="-100" dirty="0" err="1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출처분류</a:t>
                      </a: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 방안은 업무 및 경제적 효율성을 가져옴</a:t>
                      </a:r>
                      <a:endParaRPr lang="ko-KR" altLang="en-US" sz="300" kern="0" spc="-100" dirty="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  <a:p>
                      <a:pPr marL="342900" marR="25400" lvl="0" indent="-3429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­"/>
                      </a:pP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예</a:t>
                      </a:r>
                      <a:r>
                        <a:rPr lang="en-US" altLang="ko-KR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) </a:t>
                      </a: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프랑스의 </a:t>
                      </a:r>
                      <a:r>
                        <a:rPr lang="ko-KR" altLang="en-US" sz="300" kern="0" spc="-100" dirty="0" err="1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퐁존중</a:t>
                      </a: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 원칙</a:t>
                      </a:r>
                      <a:r>
                        <a:rPr lang="en-US" altLang="ko-KR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, </a:t>
                      </a: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영국의 </a:t>
                      </a:r>
                      <a:r>
                        <a:rPr lang="ko-KR" altLang="en-US" sz="300" kern="0" spc="-100" dirty="0" err="1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기록군</a:t>
                      </a: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 등</a:t>
                      </a:r>
                      <a:endParaRPr lang="ko-KR" altLang="en-US" sz="300" kern="0" spc="-100" dirty="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5455" marR="5455" marT="5455" marB="545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9283034"/>
                  </a:ext>
                </a:extLst>
              </a:tr>
              <a:tr h="1260225">
                <a:tc>
                  <a:txBody>
                    <a:bodyPr/>
                    <a:lstStyle/>
                    <a:p>
                      <a:pPr marL="25400" marR="2540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-100" dirty="0" err="1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기능분류</a:t>
                      </a:r>
                      <a:endParaRPr lang="ko-KR" altLang="en-US" sz="300" kern="0" spc="-100" dirty="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5455" marR="5455" marT="5455" marB="545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25400" lvl="0" indent="-3429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­"/>
                      </a:pP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기록물의 직접적 </a:t>
                      </a:r>
                      <a:r>
                        <a:rPr lang="ko-KR" altLang="en-US" sz="300" kern="0" spc="-100" dirty="0" err="1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생산배경</a:t>
                      </a:r>
                      <a:r>
                        <a:rPr lang="en-US" altLang="ko-KR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, </a:t>
                      </a: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연원이 되는 </a:t>
                      </a:r>
                      <a:r>
                        <a:rPr lang="ko-KR" altLang="en-US" sz="300" kern="0" spc="-100" dirty="0" err="1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업무기능과</a:t>
                      </a: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 당해 기록물의 연관성을 파악 관리함으로서 </a:t>
                      </a:r>
                      <a:r>
                        <a:rPr lang="ko-KR" altLang="en-US" sz="300" kern="0" spc="-100" dirty="0" err="1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업무기능적</a:t>
                      </a: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 차원에서의 </a:t>
                      </a:r>
                      <a:r>
                        <a:rPr lang="ko-KR" altLang="en-US" sz="300" kern="0" spc="-100" dirty="0" err="1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출처관리의</a:t>
                      </a: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 원칙을 구현</a:t>
                      </a:r>
                      <a:endParaRPr lang="ko-KR" altLang="en-US" sz="300" kern="0" spc="-100" dirty="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  <a:p>
                      <a:pPr marL="342900" marR="25400" lvl="0" indent="-3429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­"/>
                      </a:pP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단위업무를 비롯한 </a:t>
                      </a:r>
                      <a:r>
                        <a:rPr lang="ko-KR" altLang="en-US" sz="300" kern="0" spc="-100" dirty="0" err="1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업무기능의</a:t>
                      </a: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 분류는 해당 기록물의 </a:t>
                      </a:r>
                      <a:r>
                        <a:rPr lang="ko-KR" altLang="en-US" sz="300" kern="0" spc="-100" dirty="0" err="1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생산목적과</a:t>
                      </a: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 본래의 가치를 의미</a:t>
                      </a:r>
                      <a:r>
                        <a:rPr lang="en-US" altLang="ko-KR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. </a:t>
                      </a: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중층적인 </a:t>
                      </a:r>
                      <a:r>
                        <a:rPr lang="ko-KR" altLang="en-US" sz="300" kern="0" spc="-100" dirty="0" err="1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기록구조의</a:t>
                      </a: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 골격을 제시</a:t>
                      </a:r>
                      <a:endParaRPr lang="ko-KR" altLang="en-US" sz="300" kern="0" spc="-100" dirty="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  <a:p>
                      <a:pPr marL="342900" marR="25400" lvl="0" indent="-3429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­"/>
                      </a:pP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기록물의 내용과 주제의 성질을 근거로 분류함으로서 업무활동의 면모를 가장 잘 반영할 수 있음</a:t>
                      </a:r>
                      <a:endParaRPr lang="ko-KR" altLang="en-US" sz="300" kern="0" spc="-100" dirty="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  <a:p>
                      <a:pPr marL="342900" marR="25400" lvl="0" indent="-3429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­"/>
                      </a:pP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기능 및 주제 분야에 따른 검색이 매우 용이</a:t>
                      </a:r>
                      <a:endParaRPr lang="ko-KR" altLang="en-US" sz="300" kern="0" spc="-100" dirty="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5455" marR="5455" marT="5455" marB="545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5294891"/>
                  </a:ext>
                </a:extLst>
              </a:tr>
              <a:tr h="608409">
                <a:tc>
                  <a:txBody>
                    <a:bodyPr/>
                    <a:lstStyle/>
                    <a:p>
                      <a:pPr marL="25400" marR="2540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조직분류</a:t>
                      </a:r>
                      <a:endParaRPr lang="ko-KR" altLang="en-US" sz="300" kern="0" spc="-10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5455" marR="5455" marT="5455" marB="545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생산기관의 조직적 출처에 의한 분류</a:t>
                      </a:r>
                      <a:endParaRPr lang="ko-KR" altLang="en-US" sz="300" kern="0" spc="-10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  <a:p>
                      <a:pPr marL="25400" marR="2540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기록물의 운용 주체와 업무기능의 역사적 연관관계를 이용한 분류의 가장 일반적 방식</a:t>
                      </a:r>
                      <a:endParaRPr lang="ko-KR" altLang="en-US" sz="300" kern="0" spc="-10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  <a:p>
                      <a:pPr marL="25400" marR="2540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분류방식을 이해하기 가장 용이하면서도 기록물의 생성과 작용의 실상을 명확하게 반영하고 주제분류법의 장점을 취할 수 있는 특성</a:t>
                      </a:r>
                      <a:endParaRPr lang="ko-KR" altLang="en-US" sz="300" kern="0" spc="-10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5455" marR="5455" marT="5455" marB="545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93305"/>
                  </a:ext>
                </a:extLst>
              </a:tr>
              <a:tr h="173864">
                <a:tc>
                  <a:txBody>
                    <a:bodyPr/>
                    <a:lstStyle/>
                    <a:p>
                      <a:pPr marL="25400" marR="2540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목적분류</a:t>
                      </a:r>
                      <a:endParaRPr lang="ko-KR" altLang="en-US" sz="300" kern="0" spc="-10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5455" marR="5455" marT="5455" marB="545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업무의 최종 목적에 따라 기록물을 분류</a:t>
                      </a:r>
                      <a:endParaRPr lang="ko-KR" altLang="en-US" sz="300" kern="0" spc="-10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  <a:p>
                      <a:pPr marL="25400" marR="2540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주제 분류와 비슷한 개념임</a:t>
                      </a:r>
                      <a:endParaRPr lang="ko-KR" altLang="en-US" sz="300" kern="0" spc="-10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5455" marR="5455" marT="5455" marB="545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1015696"/>
                  </a:ext>
                </a:extLst>
              </a:tr>
              <a:tr h="391136">
                <a:tc>
                  <a:txBody>
                    <a:bodyPr/>
                    <a:lstStyle/>
                    <a:p>
                      <a:pPr marL="25400" marR="2540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주제분류</a:t>
                      </a:r>
                      <a:endParaRPr lang="ko-KR" altLang="en-US" sz="300" kern="0" spc="-10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5455" marR="5455" marT="5455" marB="545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기록물 주제에 따라 분류</a:t>
                      </a:r>
                      <a:endParaRPr lang="ko-KR" altLang="en-US" sz="300" kern="0" spc="-10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  <a:p>
                      <a:pPr marL="25400" marR="2540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출처기관과 원질서를 크게 고려하지 않음</a:t>
                      </a:r>
                      <a:endParaRPr lang="ko-KR" altLang="en-US" sz="300" kern="0" spc="-10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  <a:p>
                      <a:pPr marL="25400" marR="2540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특정 주제와 관련한 기록을 한눈에 살펴볼 수 있음</a:t>
                      </a:r>
                      <a:endParaRPr lang="ko-KR" altLang="en-US" sz="300" kern="0" spc="-10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  <a:p>
                      <a:pPr marL="25400" marR="2540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예</a:t>
                      </a:r>
                      <a:r>
                        <a:rPr lang="en-US" altLang="ko-KR" sz="3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) </a:t>
                      </a:r>
                      <a:r>
                        <a:rPr lang="ko-KR" altLang="en-US" sz="3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듀이의 십진분류법</a:t>
                      </a:r>
                      <a:r>
                        <a:rPr lang="en-US" altLang="ko-KR" sz="3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, </a:t>
                      </a:r>
                      <a:r>
                        <a:rPr lang="ko-KR" altLang="en-US" sz="3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카뮤</a:t>
                      </a:r>
                      <a:r>
                        <a:rPr lang="en-US" altLang="ko-KR" sz="3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-</a:t>
                      </a:r>
                      <a:r>
                        <a:rPr lang="ko-KR" altLang="en-US" sz="3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다누의 분류법 </a:t>
                      </a:r>
                      <a:endParaRPr lang="ko-KR" altLang="en-US" sz="300" kern="0" spc="-10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5455" marR="5455" marT="5455" marB="545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5500710"/>
                  </a:ext>
                </a:extLst>
              </a:tr>
              <a:tr h="282500">
                <a:tc>
                  <a:txBody>
                    <a:bodyPr/>
                    <a:lstStyle/>
                    <a:p>
                      <a:pPr marL="25400" marR="2540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시대분류</a:t>
                      </a:r>
                      <a:endParaRPr lang="ko-KR" altLang="en-US" sz="300" kern="0" spc="-10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5455" marR="5455" marT="5455" marB="545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일반적으로 조직 및 기관의 업무활동은 연도별로 기획되고 수행되어 종결되므로 연도별 특성을 이해하기에 유용</a:t>
                      </a:r>
                      <a:endParaRPr lang="ko-KR" altLang="en-US" sz="300" kern="0" spc="-10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5455" marR="5455" marT="5455" marB="545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9082661"/>
                  </a:ext>
                </a:extLst>
              </a:tr>
              <a:tr h="391136">
                <a:tc>
                  <a:txBody>
                    <a:bodyPr/>
                    <a:lstStyle/>
                    <a:p>
                      <a:pPr marL="25400" marR="2540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기록유형분류</a:t>
                      </a:r>
                      <a:endParaRPr lang="ko-KR" altLang="en-US" sz="300" kern="0" spc="-10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5455" marR="5455" marT="5455" marB="545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기록의 유형에 따라 분류</a:t>
                      </a:r>
                      <a:endParaRPr lang="ko-KR" altLang="en-US" sz="300" kern="0" spc="-100" dirty="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  <a:p>
                      <a:pPr marL="25400" marR="2540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비전자기록의 경우 대부분 유형별로 서고에 보존</a:t>
                      </a:r>
                      <a:r>
                        <a:rPr lang="en-US" altLang="ko-KR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. </a:t>
                      </a: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유형분류체계는 </a:t>
                      </a:r>
                      <a:r>
                        <a:rPr lang="ko-KR" altLang="en-US" sz="300" kern="0" spc="-100" dirty="0" err="1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서고정리에</a:t>
                      </a: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 용이</a:t>
                      </a:r>
                      <a:endParaRPr lang="ko-KR" altLang="en-US" sz="300" kern="0" spc="-100" dirty="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  <a:p>
                      <a:pPr marL="25400" marR="2540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전시 등 기록물 </a:t>
                      </a:r>
                      <a:r>
                        <a:rPr lang="ko-KR" altLang="en-US" sz="300" kern="0" spc="-100" dirty="0" err="1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활용시</a:t>
                      </a: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 검색에 용이한 </a:t>
                      </a:r>
                      <a:r>
                        <a:rPr lang="ko-KR" altLang="en-US" sz="300" kern="0" spc="-100" dirty="0" err="1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분류체계임</a:t>
                      </a:r>
                      <a:endParaRPr lang="ko-KR" altLang="en-US" sz="300" kern="0" spc="-100" dirty="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5455" marR="5455" marT="5455" marB="545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00265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129381"/>
              </p:ext>
            </p:extLst>
          </p:nvPr>
        </p:nvGraphicFramePr>
        <p:xfrm>
          <a:off x="1136577" y="3429001"/>
          <a:ext cx="8424935" cy="282994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80119">
                  <a:extLst>
                    <a:ext uri="{9D8B030D-6E8A-4147-A177-3AD203B41FA5}">
                      <a16:colId xmlns:a16="http://schemas.microsoft.com/office/drawing/2014/main" val="859309459"/>
                    </a:ext>
                  </a:extLst>
                </a:gridCol>
                <a:gridCol w="7344816">
                  <a:extLst>
                    <a:ext uri="{9D8B030D-6E8A-4147-A177-3AD203B41FA5}">
                      <a16:colId xmlns:a16="http://schemas.microsoft.com/office/drawing/2014/main" val="2710269271"/>
                    </a:ext>
                  </a:extLst>
                </a:gridCol>
              </a:tblGrid>
              <a:tr h="360039">
                <a:tc>
                  <a:txBody>
                    <a:bodyPr/>
                    <a:lstStyle/>
                    <a:p>
                      <a:pPr marL="25400" marR="2540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100" dirty="0">
                          <a:effectLst/>
                        </a:rPr>
                        <a:t>유형</a:t>
                      </a:r>
                      <a:endParaRPr lang="ko-KR" altLang="en-US" sz="1200" kern="0" spc="-100" dirty="0">
                        <a:solidFill>
                          <a:srgbClr val="FFFFFF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5941" marR="35941" marT="71882" marB="7188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100" dirty="0">
                          <a:effectLst/>
                        </a:rPr>
                        <a:t>특징</a:t>
                      </a:r>
                      <a:endParaRPr lang="ko-KR" altLang="en-US" sz="1200" kern="0" spc="-100" dirty="0">
                        <a:solidFill>
                          <a:srgbClr val="FFFFFF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5941" marR="35941" marT="71882" marB="7188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603718"/>
                  </a:ext>
                </a:extLst>
              </a:tr>
              <a:tr h="279219">
                <a:tc>
                  <a:txBody>
                    <a:bodyPr/>
                    <a:lstStyle/>
                    <a:p>
                      <a:pPr marL="25400" marR="2540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100">
                          <a:effectLst/>
                        </a:rPr>
                        <a:t>출처분류</a:t>
                      </a:r>
                      <a:endParaRPr lang="ko-KR" altLang="en-US" sz="1200" kern="0" spc="-10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342900" marR="25400" lvl="0" indent="-3429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l"/>
                      </a:pPr>
                      <a:r>
                        <a:rPr lang="ko-KR" altLang="en-US" sz="1200" kern="0" spc="-100" dirty="0">
                          <a:effectLst/>
                        </a:rPr>
                        <a:t>동일 기관 내지 개인</a:t>
                      </a:r>
                      <a:r>
                        <a:rPr lang="en-US" altLang="ko-KR" sz="1200" kern="0" spc="-100" dirty="0">
                          <a:effectLst/>
                        </a:rPr>
                        <a:t>, </a:t>
                      </a:r>
                      <a:r>
                        <a:rPr lang="ko-KR" altLang="en-US" sz="1200" kern="0" spc="-100" dirty="0">
                          <a:effectLst/>
                        </a:rPr>
                        <a:t>단체 등에 관련한 기록물을 단일 생산자와 연계해 통합성 및 </a:t>
                      </a:r>
                      <a:r>
                        <a:rPr lang="ko-KR" altLang="en-US" sz="1200" kern="0" spc="-100" dirty="0" err="1">
                          <a:effectLst/>
                        </a:rPr>
                        <a:t>생산연원에</a:t>
                      </a:r>
                      <a:r>
                        <a:rPr lang="ko-KR" altLang="en-US" sz="1200" kern="0" spc="-100" dirty="0">
                          <a:effectLst/>
                        </a:rPr>
                        <a:t> 근거하여 분류</a:t>
                      </a:r>
                      <a:endParaRPr lang="ko-KR" altLang="en-US" sz="1200" kern="0" spc="-1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7907" marR="17907" marT="17907" marB="17907" anchor="ctr"/>
                </a:tc>
                <a:extLst>
                  <a:ext uri="{0D108BD9-81ED-4DB2-BD59-A6C34878D82A}">
                    <a16:rowId xmlns:a16="http://schemas.microsoft.com/office/drawing/2014/main" val="2844018043"/>
                  </a:ext>
                </a:extLst>
              </a:tr>
              <a:tr h="544083">
                <a:tc>
                  <a:txBody>
                    <a:bodyPr/>
                    <a:lstStyle/>
                    <a:p>
                      <a:pPr marL="25400" marR="2540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100">
                          <a:effectLst/>
                        </a:rPr>
                        <a:t>기능분류</a:t>
                      </a:r>
                      <a:endParaRPr lang="ko-KR" altLang="en-US" sz="1200" kern="0" spc="-10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342900" marR="25400" lvl="0" indent="-3429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l"/>
                      </a:pPr>
                      <a:r>
                        <a:rPr lang="ko-KR" altLang="en-US" sz="1200" kern="0" spc="-100" dirty="0">
                          <a:effectLst/>
                        </a:rPr>
                        <a:t>기록물의 직접적 </a:t>
                      </a:r>
                      <a:r>
                        <a:rPr lang="ko-KR" altLang="en-US" sz="1200" kern="0" spc="-100" dirty="0" err="1">
                          <a:effectLst/>
                        </a:rPr>
                        <a:t>생산배경</a:t>
                      </a:r>
                      <a:r>
                        <a:rPr lang="en-US" altLang="ko-KR" sz="1200" kern="0" spc="-100" dirty="0">
                          <a:effectLst/>
                        </a:rPr>
                        <a:t>, </a:t>
                      </a:r>
                      <a:r>
                        <a:rPr lang="ko-KR" altLang="en-US" sz="1200" kern="0" spc="-100" dirty="0">
                          <a:effectLst/>
                        </a:rPr>
                        <a:t>연원이 되는 </a:t>
                      </a:r>
                      <a:r>
                        <a:rPr lang="ko-KR" altLang="en-US" sz="1200" kern="0" spc="-100" dirty="0" err="1">
                          <a:effectLst/>
                        </a:rPr>
                        <a:t>업무기능과</a:t>
                      </a:r>
                      <a:r>
                        <a:rPr lang="ko-KR" altLang="en-US" sz="1200" kern="0" spc="-100" dirty="0">
                          <a:effectLst/>
                        </a:rPr>
                        <a:t> 당해 기록물의 연관성을 파악 관리함으로서 </a:t>
                      </a:r>
                      <a:r>
                        <a:rPr lang="ko-KR" altLang="en-US" sz="1200" kern="0" spc="-100" dirty="0" err="1">
                          <a:effectLst/>
                        </a:rPr>
                        <a:t>업무기능적</a:t>
                      </a:r>
                      <a:r>
                        <a:rPr lang="ko-KR" altLang="en-US" sz="1200" kern="0" spc="-100" dirty="0">
                          <a:effectLst/>
                        </a:rPr>
                        <a:t> 차원에서의 </a:t>
                      </a:r>
                      <a:r>
                        <a:rPr lang="ko-KR" altLang="en-US" sz="1200" kern="0" spc="-100" dirty="0" err="1">
                          <a:effectLst/>
                        </a:rPr>
                        <a:t>출처관리의</a:t>
                      </a:r>
                      <a:r>
                        <a:rPr lang="ko-KR" altLang="en-US" sz="1200" kern="0" spc="-100" dirty="0">
                          <a:effectLst/>
                        </a:rPr>
                        <a:t> 원칙을 구현</a:t>
                      </a:r>
                      <a:endParaRPr lang="ko-KR" altLang="en-US" sz="1200" kern="0" spc="-1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7907" marR="17907" marT="17907" marB="17907" anchor="ctr"/>
                </a:tc>
                <a:extLst>
                  <a:ext uri="{0D108BD9-81ED-4DB2-BD59-A6C34878D82A}">
                    <a16:rowId xmlns:a16="http://schemas.microsoft.com/office/drawing/2014/main" val="3309041220"/>
                  </a:ext>
                </a:extLst>
              </a:tr>
              <a:tr h="544083">
                <a:tc>
                  <a:txBody>
                    <a:bodyPr/>
                    <a:lstStyle/>
                    <a:p>
                      <a:pPr marL="25400" marR="2540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100">
                          <a:effectLst/>
                        </a:rPr>
                        <a:t>조직분류</a:t>
                      </a:r>
                      <a:endParaRPr lang="ko-KR" altLang="en-US" sz="1200" kern="0" spc="-10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342900" marR="25400" lvl="0" indent="-3429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l"/>
                      </a:pPr>
                      <a:r>
                        <a:rPr lang="ko-KR" altLang="en-US" sz="1200" kern="0" spc="-100" dirty="0">
                          <a:effectLst/>
                        </a:rPr>
                        <a:t>생산기관의 조직적 출처에 의한 분류</a:t>
                      </a:r>
                    </a:p>
                    <a:p>
                      <a:pPr marL="342900" marR="25400" lvl="0" indent="-3429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l"/>
                      </a:pPr>
                      <a:r>
                        <a:rPr lang="ko-KR" altLang="en-US" sz="1200" kern="0" spc="-100" dirty="0">
                          <a:effectLst/>
                        </a:rPr>
                        <a:t>기록물의 운용 주체와 </a:t>
                      </a:r>
                      <a:r>
                        <a:rPr lang="ko-KR" altLang="en-US" sz="1200" kern="0" spc="-100" dirty="0" err="1">
                          <a:effectLst/>
                        </a:rPr>
                        <a:t>업무기능의</a:t>
                      </a:r>
                      <a:r>
                        <a:rPr lang="ko-KR" altLang="en-US" sz="1200" kern="0" spc="-100" dirty="0">
                          <a:effectLst/>
                        </a:rPr>
                        <a:t> 역사적 연관관계를 이용한 분류의 가장 일반적 방식</a:t>
                      </a:r>
                      <a:endParaRPr lang="ko-KR" altLang="en-US" sz="1200" kern="0" spc="-1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7907" marR="17907" marT="17907" marB="17907" anchor="ctr"/>
                </a:tc>
                <a:extLst>
                  <a:ext uri="{0D108BD9-81ED-4DB2-BD59-A6C34878D82A}">
                    <a16:rowId xmlns:a16="http://schemas.microsoft.com/office/drawing/2014/main" val="1989378930"/>
                  </a:ext>
                </a:extLst>
              </a:tr>
              <a:tr h="279219">
                <a:tc>
                  <a:txBody>
                    <a:bodyPr/>
                    <a:lstStyle/>
                    <a:p>
                      <a:pPr marL="25400" marR="2540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100">
                          <a:effectLst/>
                        </a:rPr>
                        <a:t>주제분류</a:t>
                      </a:r>
                      <a:endParaRPr lang="ko-KR" altLang="en-US" sz="1200" kern="0" spc="-10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342900" marR="25400" lvl="0" indent="-3429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l"/>
                      </a:pPr>
                      <a:r>
                        <a:rPr lang="ko-KR" altLang="en-US" sz="1200" kern="0" spc="-100" dirty="0">
                          <a:effectLst/>
                        </a:rPr>
                        <a:t>기록물 주제에 따라 분류</a:t>
                      </a:r>
                      <a:endParaRPr lang="ko-KR" altLang="en-US" sz="1200" kern="0" spc="-1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7907" marR="17907" marT="17907" marB="17907" anchor="ctr"/>
                </a:tc>
                <a:extLst>
                  <a:ext uri="{0D108BD9-81ED-4DB2-BD59-A6C34878D82A}">
                    <a16:rowId xmlns:a16="http://schemas.microsoft.com/office/drawing/2014/main" val="2405278655"/>
                  </a:ext>
                </a:extLst>
              </a:tr>
              <a:tr h="279219">
                <a:tc>
                  <a:txBody>
                    <a:bodyPr/>
                    <a:lstStyle/>
                    <a:p>
                      <a:pPr marL="25400" marR="2540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100">
                          <a:effectLst/>
                        </a:rPr>
                        <a:t>시대분류</a:t>
                      </a:r>
                      <a:endParaRPr lang="ko-KR" altLang="en-US" sz="1200" kern="0" spc="-10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342900" marR="25400" lvl="0" indent="-3429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l"/>
                      </a:pPr>
                      <a:r>
                        <a:rPr lang="ko-KR" altLang="en-US" sz="1200" kern="0" spc="-100" dirty="0">
                          <a:effectLst/>
                        </a:rPr>
                        <a:t>일반적으로 조직 및 기관의 </a:t>
                      </a:r>
                      <a:r>
                        <a:rPr lang="ko-KR" altLang="en-US" sz="1200" kern="0" spc="-100" dirty="0" err="1">
                          <a:effectLst/>
                        </a:rPr>
                        <a:t>업무활동은</a:t>
                      </a:r>
                      <a:r>
                        <a:rPr lang="ko-KR" altLang="en-US" sz="1200" kern="0" spc="-100" dirty="0">
                          <a:effectLst/>
                        </a:rPr>
                        <a:t> 연도별로 기획되고 수행되어 종결되므로 연도별 특성을 이해하기에 유용</a:t>
                      </a:r>
                      <a:endParaRPr lang="ko-KR" altLang="en-US" sz="1200" kern="0" spc="-1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7907" marR="17907" marT="17907" marB="17907" anchor="ctr"/>
                </a:tc>
                <a:extLst>
                  <a:ext uri="{0D108BD9-81ED-4DB2-BD59-A6C34878D82A}">
                    <a16:rowId xmlns:a16="http://schemas.microsoft.com/office/drawing/2014/main" val="3323949764"/>
                  </a:ext>
                </a:extLst>
              </a:tr>
              <a:tr h="544083">
                <a:tc>
                  <a:txBody>
                    <a:bodyPr/>
                    <a:lstStyle/>
                    <a:p>
                      <a:pPr marL="25400" marR="2540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100">
                          <a:effectLst/>
                        </a:rPr>
                        <a:t>기록유형분류</a:t>
                      </a:r>
                      <a:endParaRPr lang="ko-KR" altLang="en-US" sz="1200" kern="0" spc="-10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342900" marR="25400" lvl="0" indent="-3429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l"/>
                      </a:pPr>
                      <a:r>
                        <a:rPr lang="ko-KR" altLang="en-US" sz="1200" kern="0" spc="-100" dirty="0">
                          <a:effectLst/>
                        </a:rPr>
                        <a:t>기록의 유형에 따라 분류</a:t>
                      </a:r>
                    </a:p>
                    <a:p>
                      <a:pPr marL="342900" marR="25400" lvl="0" indent="-3429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l"/>
                      </a:pPr>
                      <a:r>
                        <a:rPr lang="ko-KR" altLang="en-US" sz="1200" kern="0" spc="-100" dirty="0">
                          <a:effectLst/>
                        </a:rPr>
                        <a:t>비전자기록의 경우 대부분 유형별로 서고에 보존</a:t>
                      </a:r>
                      <a:r>
                        <a:rPr lang="en-US" altLang="ko-KR" sz="1200" kern="0" spc="-100" dirty="0">
                          <a:effectLst/>
                        </a:rPr>
                        <a:t>. </a:t>
                      </a:r>
                      <a:r>
                        <a:rPr lang="ko-KR" altLang="en-US" sz="1200" kern="0" spc="-100" dirty="0">
                          <a:effectLst/>
                        </a:rPr>
                        <a:t>유형분류체계는 </a:t>
                      </a:r>
                      <a:r>
                        <a:rPr lang="ko-KR" altLang="en-US" sz="1200" kern="0" spc="-100" dirty="0" err="1">
                          <a:effectLst/>
                        </a:rPr>
                        <a:t>서고정리에</a:t>
                      </a:r>
                      <a:r>
                        <a:rPr lang="ko-KR" altLang="en-US" sz="1200" kern="0" spc="-100" dirty="0">
                          <a:effectLst/>
                        </a:rPr>
                        <a:t> 용이</a:t>
                      </a:r>
                      <a:endParaRPr lang="ko-KR" altLang="en-US" sz="1200" kern="0" spc="-1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7907" marR="17907" marT="17907" marB="17907" anchor="ctr"/>
                </a:tc>
                <a:extLst>
                  <a:ext uri="{0D108BD9-81ED-4DB2-BD59-A6C34878D82A}">
                    <a16:rowId xmlns:a16="http://schemas.microsoft.com/office/drawing/2014/main" val="1766557251"/>
                  </a:ext>
                </a:extLst>
              </a:tr>
            </a:tbl>
          </a:graphicData>
        </a:graphic>
      </p:graphicFrame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252A52-6B86-4F19-9529-13F15CB0AE38}"/>
              </a:ext>
            </a:extLst>
          </p:cNvPr>
          <p:cNvSpPr txBox="1"/>
          <p:nvPr/>
        </p:nvSpPr>
        <p:spPr>
          <a:xfrm>
            <a:off x="169141" y="217253"/>
            <a:ext cx="1058819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아카이브 활용</a:t>
            </a:r>
            <a:endParaRPr lang="ko-KR" altLang="en-US" sz="1400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5640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298295" y="476672"/>
            <a:ext cx="8335225" cy="49529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88"/>
          </a:p>
        </p:txBody>
      </p:sp>
      <p:sp>
        <p:nvSpPr>
          <p:cNvPr id="6" name="직사각형 5"/>
          <p:cNvSpPr/>
          <p:nvPr/>
        </p:nvSpPr>
        <p:spPr>
          <a:xfrm>
            <a:off x="200473" y="15166"/>
            <a:ext cx="936104" cy="96556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88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086E898-AC60-48BA-ADEF-F53CE5C96145}"/>
              </a:ext>
            </a:extLst>
          </p:cNvPr>
          <p:cNvSpPr txBox="1"/>
          <p:nvPr/>
        </p:nvSpPr>
        <p:spPr>
          <a:xfrm>
            <a:off x="6537176" y="561080"/>
            <a:ext cx="309634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Ⅱ. </a:t>
            </a:r>
            <a:r>
              <a:rPr lang="ko-KR" altLang="en-US" sz="13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수집기록의</a:t>
            </a:r>
            <a:r>
              <a:rPr lang="ko-KR" altLang="en-US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3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목록작성</a:t>
            </a:r>
            <a:endParaRPr lang="ko-KR" altLang="en-US" sz="1300" b="1" dirty="0">
              <a:solidFill>
                <a:schemeClr val="tx1">
                  <a:lumMod val="85000"/>
                  <a:lumOff val="1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018279"/>
              </p:ext>
            </p:extLst>
          </p:nvPr>
        </p:nvGraphicFramePr>
        <p:xfrm>
          <a:off x="4622511" y="-7253035"/>
          <a:ext cx="4794985" cy="4525961"/>
        </p:xfrm>
        <a:graphic>
          <a:graphicData uri="http://schemas.openxmlformats.org/drawingml/2006/table">
            <a:tbl>
              <a:tblPr/>
              <a:tblGrid>
                <a:gridCol w="1899497">
                  <a:extLst>
                    <a:ext uri="{9D8B030D-6E8A-4147-A177-3AD203B41FA5}">
                      <a16:colId xmlns:a16="http://schemas.microsoft.com/office/drawing/2014/main" val="3742468037"/>
                    </a:ext>
                  </a:extLst>
                </a:gridCol>
                <a:gridCol w="2895488">
                  <a:extLst>
                    <a:ext uri="{9D8B030D-6E8A-4147-A177-3AD203B41FA5}">
                      <a16:colId xmlns:a16="http://schemas.microsoft.com/office/drawing/2014/main" val="433742196"/>
                    </a:ext>
                  </a:extLst>
                </a:gridCol>
              </a:tblGrid>
              <a:tr h="104148">
                <a:tc>
                  <a:txBody>
                    <a:bodyPr/>
                    <a:lstStyle/>
                    <a:p>
                      <a:pPr marL="25400" marR="2540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-100">
                          <a:solidFill>
                            <a:srgbClr val="FFFFFF"/>
                          </a:solidFill>
                          <a:effectLst/>
                          <a:latin typeface="중앙세고딕"/>
                          <a:ea typeface="중앙세고딕"/>
                        </a:rPr>
                        <a:t>유형</a:t>
                      </a:r>
                      <a:endParaRPr lang="ko-KR" altLang="en-US" sz="300" kern="0" spc="-100">
                        <a:solidFill>
                          <a:srgbClr val="FFFFFF"/>
                        </a:solidFill>
                        <a:effectLst/>
                        <a:latin typeface="중앙세고딕"/>
                      </a:endParaRPr>
                    </a:p>
                  </a:txBody>
                  <a:tcPr marL="10949" marR="10949" marT="21897" marB="21897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-100">
                          <a:solidFill>
                            <a:srgbClr val="FFFFFF"/>
                          </a:solidFill>
                          <a:effectLst/>
                          <a:latin typeface="중앙세고딕"/>
                          <a:ea typeface="중앙세고딕"/>
                        </a:rPr>
                        <a:t>특징</a:t>
                      </a:r>
                      <a:endParaRPr lang="ko-KR" altLang="en-US" sz="300" kern="0" spc="-100">
                        <a:solidFill>
                          <a:srgbClr val="FFFFFF"/>
                        </a:solidFill>
                        <a:effectLst/>
                        <a:latin typeface="중앙세고딕"/>
                      </a:endParaRPr>
                    </a:p>
                  </a:txBody>
                  <a:tcPr marL="10949" marR="10949" marT="21897" marB="21897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432324"/>
                  </a:ext>
                </a:extLst>
              </a:tr>
              <a:tr h="1314543">
                <a:tc>
                  <a:txBody>
                    <a:bodyPr/>
                    <a:lstStyle/>
                    <a:p>
                      <a:pPr marL="25400" marR="2540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-100" dirty="0" err="1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출처분류</a:t>
                      </a:r>
                      <a:endParaRPr lang="ko-KR" altLang="en-US" sz="300" kern="0" spc="-100" dirty="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5455" marR="5455" marT="5455" marB="545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25400" lvl="0" indent="-3429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­"/>
                      </a:pP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동일 기관 내지 개인</a:t>
                      </a:r>
                      <a:r>
                        <a:rPr lang="en-US" altLang="ko-KR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, </a:t>
                      </a: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단체 등에 관련한 기록물을 단일 생산자와 연계해 통합성 및 </a:t>
                      </a:r>
                      <a:r>
                        <a:rPr lang="ko-KR" altLang="en-US" sz="300" kern="0" spc="-100" dirty="0" err="1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생산연원에</a:t>
                      </a: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 근거하여 분류</a:t>
                      </a:r>
                      <a:endParaRPr lang="ko-KR" altLang="en-US" sz="300" kern="0" spc="-100" dirty="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  <a:p>
                      <a:pPr marL="342900" marR="25400" lvl="0" indent="-3429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­"/>
                      </a:pP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특정 생산자의 </a:t>
                      </a:r>
                      <a:r>
                        <a:rPr lang="ko-KR" altLang="en-US" sz="300" kern="0" spc="-100" dirty="0" err="1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활동과정</a:t>
                      </a: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 중에 생산된 기록물은 상호간의 연관성을 함유</a:t>
                      </a:r>
                      <a:endParaRPr lang="ko-KR" altLang="en-US" sz="300" kern="0" spc="-100" dirty="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  <a:p>
                      <a:pPr marL="342900" marR="25400" lvl="0" indent="-3429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­"/>
                      </a:pP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출처는 기록물의 물리적</a:t>
                      </a:r>
                      <a:r>
                        <a:rPr lang="en-US" altLang="ko-KR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, </a:t>
                      </a: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지적 통제수단으로서 통제할 수 없을 정도로 방대한 양의 기록물 생산을 특징으로 하는 현대 기록관리 환경에서 단일 생산자를 중심으로 한 </a:t>
                      </a:r>
                      <a:r>
                        <a:rPr lang="ko-KR" altLang="en-US" sz="300" kern="0" spc="-100" dirty="0" err="1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출처분류</a:t>
                      </a: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 방안은 업무 및 경제적 효율성을 가져옴</a:t>
                      </a:r>
                      <a:endParaRPr lang="ko-KR" altLang="en-US" sz="300" kern="0" spc="-100" dirty="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  <a:p>
                      <a:pPr marL="342900" marR="25400" lvl="0" indent="-3429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­"/>
                      </a:pP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예</a:t>
                      </a:r>
                      <a:r>
                        <a:rPr lang="en-US" altLang="ko-KR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) </a:t>
                      </a: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프랑스의 </a:t>
                      </a:r>
                      <a:r>
                        <a:rPr lang="ko-KR" altLang="en-US" sz="300" kern="0" spc="-100" dirty="0" err="1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퐁존중</a:t>
                      </a: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 원칙</a:t>
                      </a:r>
                      <a:r>
                        <a:rPr lang="en-US" altLang="ko-KR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, </a:t>
                      </a: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영국의 </a:t>
                      </a:r>
                      <a:r>
                        <a:rPr lang="ko-KR" altLang="en-US" sz="300" kern="0" spc="-100" dirty="0" err="1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기록군</a:t>
                      </a: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 등</a:t>
                      </a:r>
                      <a:endParaRPr lang="ko-KR" altLang="en-US" sz="300" kern="0" spc="-100" dirty="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5455" marR="5455" marT="5455" marB="545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9283034"/>
                  </a:ext>
                </a:extLst>
              </a:tr>
              <a:tr h="1260225">
                <a:tc>
                  <a:txBody>
                    <a:bodyPr/>
                    <a:lstStyle/>
                    <a:p>
                      <a:pPr marL="25400" marR="2540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-100" dirty="0" err="1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기능분류</a:t>
                      </a:r>
                      <a:endParaRPr lang="ko-KR" altLang="en-US" sz="300" kern="0" spc="-100" dirty="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5455" marR="5455" marT="5455" marB="545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25400" lvl="0" indent="-3429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­"/>
                      </a:pP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기록물의 직접적 </a:t>
                      </a:r>
                      <a:r>
                        <a:rPr lang="ko-KR" altLang="en-US" sz="300" kern="0" spc="-100" dirty="0" err="1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생산배경</a:t>
                      </a:r>
                      <a:r>
                        <a:rPr lang="en-US" altLang="ko-KR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, </a:t>
                      </a: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연원이 되는 </a:t>
                      </a:r>
                      <a:r>
                        <a:rPr lang="ko-KR" altLang="en-US" sz="300" kern="0" spc="-100" dirty="0" err="1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업무기능과</a:t>
                      </a: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 당해 기록물의 연관성을 파악 관리함으로서 </a:t>
                      </a:r>
                      <a:r>
                        <a:rPr lang="ko-KR" altLang="en-US" sz="300" kern="0" spc="-100" dirty="0" err="1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업무기능적</a:t>
                      </a: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 차원에서의 </a:t>
                      </a:r>
                      <a:r>
                        <a:rPr lang="ko-KR" altLang="en-US" sz="300" kern="0" spc="-100" dirty="0" err="1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출처관리의</a:t>
                      </a: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 원칙을 구현</a:t>
                      </a:r>
                      <a:endParaRPr lang="ko-KR" altLang="en-US" sz="300" kern="0" spc="-100" dirty="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  <a:p>
                      <a:pPr marL="342900" marR="25400" lvl="0" indent="-3429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­"/>
                      </a:pP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단위업무를 비롯한 </a:t>
                      </a:r>
                      <a:r>
                        <a:rPr lang="ko-KR" altLang="en-US" sz="300" kern="0" spc="-100" dirty="0" err="1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업무기능의</a:t>
                      </a: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 분류는 해당 기록물의 </a:t>
                      </a:r>
                      <a:r>
                        <a:rPr lang="ko-KR" altLang="en-US" sz="300" kern="0" spc="-100" dirty="0" err="1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생산목적과</a:t>
                      </a: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 본래의 가치를 의미</a:t>
                      </a:r>
                      <a:r>
                        <a:rPr lang="en-US" altLang="ko-KR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. </a:t>
                      </a: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중층적인 </a:t>
                      </a:r>
                      <a:r>
                        <a:rPr lang="ko-KR" altLang="en-US" sz="300" kern="0" spc="-100" dirty="0" err="1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기록구조의</a:t>
                      </a: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 골격을 제시</a:t>
                      </a:r>
                      <a:endParaRPr lang="ko-KR" altLang="en-US" sz="300" kern="0" spc="-100" dirty="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  <a:p>
                      <a:pPr marL="342900" marR="25400" lvl="0" indent="-3429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­"/>
                      </a:pP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기록물의 내용과 주제의 성질을 근거로 분류함으로서 업무활동의 면모를 가장 잘 반영할 수 있음</a:t>
                      </a:r>
                      <a:endParaRPr lang="ko-KR" altLang="en-US" sz="300" kern="0" spc="-100" dirty="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  <a:p>
                      <a:pPr marL="342900" marR="25400" lvl="0" indent="-3429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­"/>
                      </a:pP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기능 및 주제 분야에 따른 검색이 매우 용이</a:t>
                      </a:r>
                      <a:endParaRPr lang="ko-KR" altLang="en-US" sz="300" kern="0" spc="-100" dirty="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5455" marR="5455" marT="5455" marB="545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5294891"/>
                  </a:ext>
                </a:extLst>
              </a:tr>
              <a:tr h="608409">
                <a:tc>
                  <a:txBody>
                    <a:bodyPr/>
                    <a:lstStyle/>
                    <a:p>
                      <a:pPr marL="25400" marR="2540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조직분류</a:t>
                      </a:r>
                      <a:endParaRPr lang="ko-KR" altLang="en-US" sz="300" kern="0" spc="-10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5455" marR="5455" marT="5455" marB="545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생산기관의 조직적 출처에 의한 분류</a:t>
                      </a:r>
                      <a:endParaRPr lang="ko-KR" altLang="en-US" sz="300" kern="0" spc="-10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  <a:p>
                      <a:pPr marL="25400" marR="2540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기록물의 운용 주체와 업무기능의 역사적 연관관계를 이용한 분류의 가장 일반적 방식</a:t>
                      </a:r>
                      <a:endParaRPr lang="ko-KR" altLang="en-US" sz="300" kern="0" spc="-10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  <a:p>
                      <a:pPr marL="25400" marR="2540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분류방식을 이해하기 가장 용이하면서도 기록물의 생성과 작용의 실상을 명확하게 반영하고 주제분류법의 장점을 취할 수 있는 특성</a:t>
                      </a:r>
                      <a:endParaRPr lang="ko-KR" altLang="en-US" sz="300" kern="0" spc="-10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5455" marR="5455" marT="5455" marB="545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93305"/>
                  </a:ext>
                </a:extLst>
              </a:tr>
              <a:tr h="173864">
                <a:tc>
                  <a:txBody>
                    <a:bodyPr/>
                    <a:lstStyle/>
                    <a:p>
                      <a:pPr marL="25400" marR="2540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목적분류</a:t>
                      </a:r>
                      <a:endParaRPr lang="ko-KR" altLang="en-US" sz="300" kern="0" spc="-10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5455" marR="5455" marT="5455" marB="545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업무의 최종 목적에 따라 기록물을 분류</a:t>
                      </a:r>
                      <a:endParaRPr lang="ko-KR" altLang="en-US" sz="300" kern="0" spc="-10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  <a:p>
                      <a:pPr marL="25400" marR="2540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주제 분류와 비슷한 개념임</a:t>
                      </a:r>
                      <a:endParaRPr lang="ko-KR" altLang="en-US" sz="300" kern="0" spc="-10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5455" marR="5455" marT="5455" marB="545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1015696"/>
                  </a:ext>
                </a:extLst>
              </a:tr>
              <a:tr h="391136">
                <a:tc>
                  <a:txBody>
                    <a:bodyPr/>
                    <a:lstStyle/>
                    <a:p>
                      <a:pPr marL="25400" marR="2540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주제분류</a:t>
                      </a:r>
                      <a:endParaRPr lang="ko-KR" altLang="en-US" sz="300" kern="0" spc="-10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5455" marR="5455" marT="5455" marB="545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기록물 주제에 따라 분류</a:t>
                      </a:r>
                      <a:endParaRPr lang="ko-KR" altLang="en-US" sz="300" kern="0" spc="-10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  <a:p>
                      <a:pPr marL="25400" marR="2540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출처기관과 원질서를 크게 고려하지 않음</a:t>
                      </a:r>
                      <a:endParaRPr lang="ko-KR" altLang="en-US" sz="300" kern="0" spc="-10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  <a:p>
                      <a:pPr marL="25400" marR="2540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특정 주제와 관련한 기록을 한눈에 살펴볼 수 있음</a:t>
                      </a:r>
                      <a:endParaRPr lang="ko-KR" altLang="en-US" sz="300" kern="0" spc="-10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  <a:p>
                      <a:pPr marL="25400" marR="2540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예</a:t>
                      </a:r>
                      <a:r>
                        <a:rPr lang="en-US" altLang="ko-KR" sz="3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) </a:t>
                      </a:r>
                      <a:r>
                        <a:rPr lang="ko-KR" altLang="en-US" sz="3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듀이의 십진분류법</a:t>
                      </a:r>
                      <a:r>
                        <a:rPr lang="en-US" altLang="ko-KR" sz="3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, </a:t>
                      </a:r>
                      <a:r>
                        <a:rPr lang="ko-KR" altLang="en-US" sz="3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카뮤</a:t>
                      </a:r>
                      <a:r>
                        <a:rPr lang="en-US" altLang="ko-KR" sz="3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-</a:t>
                      </a:r>
                      <a:r>
                        <a:rPr lang="ko-KR" altLang="en-US" sz="3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다누의 분류법 </a:t>
                      </a:r>
                      <a:endParaRPr lang="ko-KR" altLang="en-US" sz="300" kern="0" spc="-10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5455" marR="5455" marT="5455" marB="545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5500710"/>
                  </a:ext>
                </a:extLst>
              </a:tr>
              <a:tr h="282500">
                <a:tc>
                  <a:txBody>
                    <a:bodyPr/>
                    <a:lstStyle/>
                    <a:p>
                      <a:pPr marL="25400" marR="2540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시대분류</a:t>
                      </a:r>
                      <a:endParaRPr lang="ko-KR" altLang="en-US" sz="300" kern="0" spc="-10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5455" marR="5455" marT="5455" marB="545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일반적으로 조직 및 기관의 업무활동은 연도별로 기획되고 수행되어 종결되므로 연도별 특성을 이해하기에 유용</a:t>
                      </a:r>
                      <a:endParaRPr lang="ko-KR" altLang="en-US" sz="300" kern="0" spc="-10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5455" marR="5455" marT="5455" marB="545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9082661"/>
                  </a:ext>
                </a:extLst>
              </a:tr>
              <a:tr h="391136">
                <a:tc>
                  <a:txBody>
                    <a:bodyPr/>
                    <a:lstStyle/>
                    <a:p>
                      <a:pPr marL="25400" marR="2540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기록유형분류</a:t>
                      </a:r>
                      <a:endParaRPr lang="ko-KR" altLang="en-US" sz="300" kern="0" spc="-10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5455" marR="5455" marT="5455" marB="545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기록의 유형에 따라 분류</a:t>
                      </a:r>
                      <a:endParaRPr lang="ko-KR" altLang="en-US" sz="300" kern="0" spc="-100" dirty="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  <a:p>
                      <a:pPr marL="25400" marR="2540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비전자기록의 경우 대부분 유형별로 서고에 보존</a:t>
                      </a:r>
                      <a:r>
                        <a:rPr lang="en-US" altLang="ko-KR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. </a:t>
                      </a: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유형분류체계는 </a:t>
                      </a:r>
                      <a:r>
                        <a:rPr lang="ko-KR" altLang="en-US" sz="300" kern="0" spc="-100" dirty="0" err="1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서고정리에</a:t>
                      </a: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 용이</a:t>
                      </a:r>
                      <a:endParaRPr lang="ko-KR" altLang="en-US" sz="300" kern="0" spc="-100" dirty="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  <a:p>
                      <a:pPr marL="25400" marR="2540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전시 등 기록물 </a:t>
                      </a:r>
                      <a:r>
                        <a:rPr lang="ko-KR" altLang="en-US" sz="300" kern="0" spc="-100" dirty="0" err="1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활용시</a:t>
                      </a: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 검색에 용이한 </a:t>
                      </a:r>
                      <a:r>
                        <a:rPr lang="ko-KR" altLang="en-US" sz="300" kern="0" spc="-100" dirty="0" err="1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분류체계임</a:t>
                      </a:r>
                      <a:endParaRPr lang="ko-KR" altLang="en-US" sz="300" kern="0" spc="-100" dirty="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5455" marR="5455" marT="5455" marB="545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00265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548377"/>
              </p:ext>
            </p:extLst>
          </p:nvPr>
        </p:nvGraphicFramePr>
        <p:xfrm>
          <a:off x="272481" y="1124744"/>
          <a:ext cx="4680519" cy="4701717"/>
        </p:xfrm>
        <a:graphic>
          <a:graphicData uri="http://schemas.openxmlformats.org/drawingml/2006/table">
            <a:tbl>
              <a:tblPr/>
              <a:tblGrid>
                <a:gridCol w="794754">
                  <a:extLst>
                    <a:ext uri="{9D8B030D-6E8A-4147-A177-3AD203B41FA5}">
                      <a16:colId xmlns:a16="http://schemas.microsoft.com/office/drawing/2014/main" val="4056313824"/>
                    </a:ext>
                  </a:extLst>
                </a:gridCol>
                <a:gridCol w="1068139">
                  <a:extLst>
                    <a:ext uri="{9D8B030D-6E8A-4147-A177-3AD203B41FA5}">
                      <a16:colId xmlns:a16="http://schemas.microsoft.com/office/drawing/2014/main" val="3266909026"/>
                    </a:ext>
                  </a:extLst>
                </a:gridCol>
                <a:gridCol w="2817626">
                  <a:extLst>
                    <a:ext uri="{9D8B030D-6E8A-4147-A177-3AD203B41FA5}">
                      <a16:colId xmlns:a16="http://schemas.microsoft.com/office/drawing/2014/main" val="2664472918"/>
                    </a:ext>
                  </a:extLst>
                </a:gridCol>
              </a:tblGrid>
              <a:tr h="116199">
                <a:tc>
                  <a:txBody>
                    <a:bodyPr/>
                    <a:lstStyle/>
                    <a:p>
                      <a:pPr marL="25400" marR="2540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 dirty="0">
                          <a:solidFill>
                            <a:srgbClr val="FFFFFF"/>
                          </a:solidFill>
                          <a:effectLst/>
                          <a:latin typeface="중앙세고딕"/>
                          <a:ea typeface="중앙세고딕"/>
                        </a:rPr>
                        <a:t>구분</a:t>
                      </a:r>
                      <a:endParaRPr lang="ko-KR" altLang="en-US" sz="900" kern="0" spc="-100" dirty="0">
                        <a:solidFill>
                          <a:srgbClr val="FFFFFF"/>
                        </a:solidFill>
                        <a:effectLst/>
                        <a:latin typeface="중앙세고딕"/>
                      </a:endParaRPr>
                    </a:p>
                  </a:txBody>
                  <a:tcPr marL="22014" marR="22014" marT="24431" marB="24431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100">
                          <a:solidFill>
                            <a:srgbClr val="FFFFFF"/>
                          </a:solidFill>
                          <a:effectLst/>
                          <a:latin typeface="중앙세고딕"/>
                          <a:ea typeface="중앙세고딕"/>
                        </a:rPr>
                        <a:t>1Depth</a:t>
                      </a:r>
                      <a:endParaRPr lang="en-US" sz="900" kern="0" spc="-100">
                        <a:solidFill>
                          <a:srgbClr val="FFFFFF"/>
                        </a:solidFill>
                        <a:effectLst/>
                        <a:latin typeface="중앙세고딕"/>
                      </a:endParaRPr>
                    </a:p>
                  </a:txBody>
                  <a:tcPr marL="22014" marR="22014" marT="24431" marB="24431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100" dirty="0">
                          <a:solidFill>
                            <a:srgbClr val="FFFFFF"/>
                          </a:solidFill>
                          <a:effectLst/>
                          <a:latin typeface="중앙세고딕"/>
                          <a:ea typeface="중앙세고딕"/>
                        </a:rPr>
                        <a:t>2Depth</a:t>
                      </a:r>
                      <a:endParaRPr lang="en-US" sz="900" kern="0" spc="-100" dirty="0">
                        <a:solidFill>
                          <a:srgbClr val="FFFFFF"/>
                        </a:solidFill>
                        <a:effectLst/>
                        <a:latin typeface="중앙세고딕"/>
                      </a:endParaRPr>
                    </a:p>
                  </a:txBody>
                  <a:tcPr marL="22014" marR="22014" marT="24431" marB="24431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851977"/>
                  </a:ext>
                </a:extLst>
              </a:tr>
              <a:tr h="109465">
                <a:tc rowSpan="6">
                  <a:txBody>
                    <a:bodyPr/>
                    <a:lstStyle/>
                    <a:p>
                      <a:pPr marL="25400" marR="2540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분야</a:t>
                      </a:r>
                      <a:r>
                        <a:rPr lang="en-US" altLang="ko-KR" sz="9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/</a:t>
                      </a:r>
                      <a:r>
                        <a:rPr lang="ko-KR" altLang="en-US" sz="9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영역</a:t>
                      </a:r>
                      <a:endParaRPr lang="ko-KR" altLang="en-US" sz="900" kern="0" spc="-100" dirty="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22014" marR="22014" marT="24431" marB="2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역사경관</a:t>
                      </a:r>
                      <a:endParaRPr lang="ko-KR" altLang="en-US" sz="900" kern="0" spc="-10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22014" marR="22014" marT="24431" marB="2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세부 영역</a:t>
                      </a:r>
                      <a:endParaRPr lang="ko-KR" altLang="en-US" sz="900" kern="0" spc="-10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22014" marR="22014" marT="24431" marB="2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542100"/>
                  </a:ext>
                </a:extLst>
              </a:tr>
              <a:tr h="1094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2540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문화예술</a:t>
                      </a:r>
                      <a:endParaRPr lang="ko-KR" altLang="en-US" sz="900" kern="0" spc="-10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22014" marR="22014" marT="24431" marB="2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세부 영역</a:t>
                      </a:r>
                      <a:endParaRPr lang="ko-KR" altLang="en-US" sz="900" kern="0" spc="-10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22014" marR="22014" marT="24431" marB="2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8737601"/>
                  </a:ext>
                </a:extLst>
              </a:tr>
              <a:tr h="1094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2540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어메니티</a:t>
                      </a:r>
                      <a:endParaRPr lang="ko-KR" altLang="en-US" sz="900" kern="0" spc="-10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22014" marR="22014" marT="24431" marB="2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세부 영역</a:t>
                      </a:r>
                      <a:endParaRPr lang="ko-KR" altLang="en-US" sz="900" kern="0" spc="-10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22014" marR="22014" marT="24431" marB="2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0133326"/>
                  </a:ext>
                </a:extLst>
              </a:tr>
              <a:tr h="1094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2540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주민정주</a:t>
                      </a:r>
                      <a:endParaRPr lang="ko-KR" altLang="en-US" sz="900" kern="0" spc="-10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22014" marR="22014" marT="24431" marB="2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세부 영역</a:t>
                      </a:r>
                      <a:endParaRPr lang="ko-KR" altLang="en-US" sz="900" kern="0" spc="-10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22014" marR="22014" marT="24431" marB="2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383468"/>
                  </a:ext>
                </a:extLst>
              </a:tr>
              <a:tr h="1094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2540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교통주차</a:t>
                      </a:r>
                      <a:endParaRPr lang="ko-KR" altLang="en-US" sz="900" kern="0" spc="-10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22014" marR="22014" marT="24431" marB="2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세부 영역</a:t>
                      </a:r>
                      <a:endParaRPr lang="ko-KR" altLang="en-US" sz="900" kern="0" spc="-100" dirty="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22014" marR="22014" marT="24431" marB="2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090616"/>
                  </a:ext>
                </a:extLst>
              </a:tr>
              <a:tr h="1094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2540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지역경제</a:t>
                      </a:r>
                      <a:endParaRPr lang="ko-KR" altLang="en-US" sz="900" kern="0" spc="-10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22014" marR="22014" marT="24431" marB="2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세부 영역</a:t>
                      </a:r>
                      <a:endParaRPr lang="ko-KR" altLang="en-US" sz="900" kern="0" spc="-100" dirty="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22014" marR="22014" marT="24431" marB="2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1635203"/>
                  </a:ext>
                </a:extLst>
              </a:tr>
              <a:tr h="230671">
                <a:tc rowSpan="5">
                  <a:txBody>
                    <a:bodyPr/>
                    <a:lstStyle/>
                    <a:p>
                      <a:pPr marL="25400" marR="2540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주제</a:t>
                      </a:r>
                      <a:endParaRPr lang="ko-KR" altLang="en-US" sz="900" kern="0" spc="-10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22014" marR="22014" marT="24431" marB="2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기록자원</a:t>
                      </a:r>
                      <a:endParaRPr lang="ko-KR" altLang="en-US" sz="900" kern="0" spc="-10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22014" marR="22014" marT="24431" marB="2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사적</a:t>
                      </a:r>
                      <a:r>
                        <a:rPr lang="en-US" altLang="ko-KR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/ </a:t>
                      </a: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명승</a:t>
                      </a:r>
                      <a:r>
                        <a:rPr lang="en-US" altLang="ko-KR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/ </a:t>
                      </a: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고고유물</a:t>
                      </a:r>
                      <a:r>
                        <a:rPr lang="en-US" altLang="ko-KR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/ </a:t>
                      </a: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기록유산</a:t>
                      </a:r>
                      <a:r>
                        <a:rPr lang="en-US" altLang="ko-KR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/ </a:t>
                      </a: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건축물</a:t>
                      </a:r>
                      <a:r>
                        <a:rPr lang="en-US" altLang="ko-KR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/ </a:t>
                      </a: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불교회화</a:t>
                      </a:r>
                      <a:r>
                        <a:rPr lang="en-US" altLang="ko-KR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/ </a:t>
                      </a: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일반회화</a:t>
                      </a:r>
                      <a:r>
                        <a:rPr lang="en-US" altLang="ko-KR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/ </a:t>
                      </a: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불교공에</a:t>
                      </a:r>
                      <a:r>
                        <a:rPr lang="en-US" altLang="ko-KR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/ </a:t>
                      </a: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일반공예</a:t>
                      </a:r>
                      <a:r>
                        <a:rPr lang="en-US" altLang="ko-KR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/ </a:t>
                      </a: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조작</a:t>
                      </a:r>
                      <a:r>
                        <a:rPr lang="en-US" altLang="ko-KR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/ </a:t>
                      </a: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공에기술</a:t>
                      </a:r>
                      <a:r>
                        <a:rPr lang="en-US" altLang="ko-KR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/ </a:t>
                      </a: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전통연행</a:t>
                      </a:r>
                      <a:r>
                        <a:rPr lang="en-US" altLang="ko-KR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/ </a:t>
                      </a: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천연기념물</a:t>
                      </a:r>
                      <a:r>
                        <a:rPr lang="en-US" altLang="ko-KR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/ </a:t>
                      </a: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문화재보존기술</a:t>
                      </a:r>
                      <a:endParaRPr lang="ko-KR" altLang="en-US" sz="900" kern="0" spc="-10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22014" marR="22014" marT="24431" marB="2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8368907"/>
                  </a:ext>
                </a:extLst>
              </a:tr>
              <a:tr h="1094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2540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지방역사</a:t>
                      </a:r>
                      <a:endParaRPr lang="ko-KR" altLang="en-US" sz="900" kern="0" spc="-10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22014" marR="22014" marT="24431" marB="2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시군지</a:t>
                      </a:r>
                      <a:r>
                        <a:rPr lang="en-US" altLang="ko-KR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/ </a:t>
                      </a: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향토지</a:t>
                      </a:r>
                      <a:r>
                        <a:rPr lang="en-US" altLang="ko-KR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/ </a:t>
                      </a: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지명유래</a:t>
                      </a:r>
                      <a:endParaRPr lang="ko-KR" altLang="en-US" sz="900" kern="0" spc="-10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22014" marR="22014" marT="24431" marB="2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9315483"/>
                  </a:ext>
                </a:extLst>
              </a:tr>
              <a:tr h="1094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2540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정치와행정</a:t>
                      </a:r>
                      <a:endParaRPr lang="ko-KR" altLang="en-US" sz="900" kern="0" spc="-10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22014" marR="22014" marT="24431" marB="2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지방정치</a:t>
                      </a:r>
                      <a:r>
                        <a:rPr lang="en-US" altLang="ko-KR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/ </a:t>
                      </a: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지방행정</a:t>
                      </a:r>
                      <a:r>
                        <a:rPr lang="en-US" altLang="ko-KR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/ </a:t>
                      </a: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사법과치안</a:t>
                      </a:r>
                      <a:r>
                        <a:rPr lang="en-US" altLang="ko-KR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/ </a:t>
                      </a: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지역사회운동</a:t>
                      </a:r>
                      <a:endParaRPr lang="ko-KR" altLang="en-US" sz="900" kern="0" spc="-10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22014" marR="22014" marT="24431" marB="2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3064948"/>
                  </a:ext>
                </a:extLst>
              </a:tr>
              <a:tr h="1094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2540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종교와문화</a:t>
                      </a:r>
                      <a:endParaRPr lang="ko-KR" altLang="en-US" sz="900" kern="0" spc="-10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22014" marR="22014" marT="24431" marB="2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종교</a:t>
                      </a:r>
                      <a:r>
                        <a:rPr lang="en-US" altLang="ko-KR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/ </a:t>
                      </a: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학문교육</a:t>
                      </a:r>
                      <a:r>
                        <a:rPr lang="en-US" altLang="ko-KR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/ </a:t>
                      </a: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문화예술</a:t>
                      </a:r>
                      <a:r>
                        <a:rPr lang="en-US" altLang="ko-KR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/ </a:t>
                      </a: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언론</a:t>
                      </a:r>
                      <a:r>
                        <a:rPr lang="en-US" altLang="ko-KR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/ </a:t>
                      </a: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체육</a:t>
                      </a:r>
                      <a:endParaRPr lang="ko-KR" altLang="en-US" sz="900" kern="0" spc="-10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22014" marR="22014" marT="24431" marB="2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847151"/>
                  </a:ext>
                </a:extLst>
              </a:tr>
              <a:tr h="1094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2540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일상생활</a:t>
                      </a:r>
                      <a:endParaRPr lang="ko-KR" altLang="en-US" sz="900" kern="0" spc="-10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22014" marR="22014" marT="24431" marB="2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성씨</a:t>
                      </a:r>
                      <a:r>
                        <a:rPr lang="en-US" altLang="ko-KR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/ </a:t>
                      </a: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인물</a:t>
                      </a:r>
                      <a:r>
                        <a:rPr lang="en-US" altLang="ko-KR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/ </a:t>
                      </a: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전설민담</a:t>
                      </a:r>
                      <a:r>
                        <a:rPr lang="en-US" altLang="ko-KR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/ </a:t>
                      </a: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설화</a:t>
                      </a:r>
                      <a:r>
                        <a:rPr lang="en-US" altLang="ko-KR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/ </a:t>
                      </a: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생활</a:t>
                      </a:r>
                      <a:endParaRPr lang="ko-KR" altLang="en-US" sz="900" kern="0" spc="-10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22014" marR="22014" marT="24431" marB="2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217206"/>
                  </a:ext>
                </a:extLst>
              </a:tr>
              <a:tr h="170068">
                <a:tc rowSpan="6">
                  <a:txBody>
                    <a:bodyPr/>
                    <a:lstStyle/>
                    <a:p>
                      <a:pPr marL="25400" marR="2540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 dirty="0" err="1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기록유형</a:t>
                      </a:r>
                      <a:endParaRPr lang="ko-KR" altLang="en-US" sz="900" kern="0" spc="-100" dirty="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22014" marR="22014" marT="24431" marB="2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문서류</a:t>
                      </a:r>
                      <a:endParaRPr lang="ko-KR" altLang="en-US" sz="900" kern="0" spc="-10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22014" marR="22014" marT="24431" marB="2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일반문서</a:t>
                      </a:r>
                      <a:r>
                        <a:rPr lang="en-US" altLang="ko-KR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/ </a:t>
                      </a: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편지</a:t>
                      </a:r>
                      <a:r>
                        <a:rPr lang="en-US" altLang="ko-KR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·</a:t>
                      </a: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엽서</a:t>
                      </a:r>
                      <a:r>
                        <a:rPr lang="en-US" altLang="ko-KR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/ </a:t>
                      </a: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일기</a:t>
                      </a:r>
                      <a:r>
                        <a:rPr lang="en-US" altLang="ko-KR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/ </a:t>
                      </a: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일지</a:t>
                      </a:r>
                      <a:r>
                        <a:rPr lang="en-US" altLang="ko-KR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·</a:t>
                      </a: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대장</a:t>
                      </a:r>
                      <a:r>
                        <a:rPr lang="en-US" altLang="ko-KR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/ </a:t>
                      </a: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증서</a:t>
                      </a:r>
                      <a:r>
                        <a:rPr lang="en-US" altLang="ko-KR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·</a:t>
                      </a: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카드</a:t>
                      </a:r>
                      <a:r>
                        <a:rPr lang="en-US" altLang="ko-KR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/ </a:t>
                      </a: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팜플렛</a:t>
                      </a:r>
                      <a:r>
                        <a:rPr lang="en-US" altLang="ko-KR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·</a:t>
                      </a: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브로셔</a:t>
                      </a:r>
                      <a:r>
                        <a:rPr lang="en-US" altLang="ko-KR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/ </a:t>
                      </a: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유인물</a:t>
                      </a:r>
                      <a:r>
                        <a:rPr lang="en-US" altLang="ko-KR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/ </a:t>
                      </a: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공문 </a:t>
                      </a:r>
                      <a:endParaRPr lang="ko-KR" altLang="en-US" sz="900" kern="0" spc="-10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22014" marR="22014" marT="24431" marB="2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8760722"/>
                  </a:ext>
                </a:extLst>
              </a:tr>
              <a:tr h="1094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2540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도서간행물류</a:t>
                      </a:r>
                      <a:endParaRPr lang="ko-KR" altLang="en-US" sz="900" kern="0" spc="-10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22014" marR="22014" marT="24431" marB="2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단행본</a:t>
                      </a:r>
                      <a:r>
                        <a:rPr lang="en-US" altLang="ko-KR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/ </a:t>
                      </a: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정기간행물</a:t>
                      </a:r>
                      <a:r>
                        <a:rPr lang="en-US" altLang="ko-KR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/ </a:t>
                      </a: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임시간행물</a:t>
                      </a:r>
                      <a:r>
                        <a:rPr lang="en-US" altLang="ko-KR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/ </a:t>
                      </a: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임의제본물</a:t>
                      </a:r>
                      <a:endParaRPr lang="ko-KR" altLang="en-US" sz="900" kern="0" spc="-10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22014" marR="22014" marT="24431" marB="2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5920502"/>
                  </a:ext>
                </a:extLst>
              </a:tr>
              <a:tr h="1382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2540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사진그림류</a:t>
                      </a:r>
                      <a:endParaRPr lang="ko-KR" altLang="en-US" sz="900" kern="0" spc="-10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22014" marR="22014" marT="24431" marB="2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포스터</a:t>
                      </a:r>
                      <a:r>
                        <a:rPr lang="en-US" altLang="ko-KR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/ </a:t>
                      </a: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도면</a:t>
                      </a:r>
                      <a:r>
                        <a:rPr lang="en-US" altLang="ko-KR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/ </a:t>
                      </a: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회화</a:t>
                      </a:r>
                      <a:r>
                        <a:rPr lang="en-US" altLang="ko-KR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/ </a:t>
                      </a: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판화</a:t>
                      </a:r>
                      <a:r>
                        <a:rPr lang="en-US" altLang="ko-KR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/ </a:t>
                      </a: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대자보</a:t>
                      </a:r>
                      <a:r>
                        <a:rPr lang="en-US" altLang="ko-KR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/ </a:t>
                      </a: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사진</a:t>
                      </a:r>
                      <a:r>
                        <a:rPr lang="en-US" altLang="ko-KR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,/ </a:t>
                      </a: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필름</a:t>
                      </a:r>
                      <a:r>
                        <a:rPr lang="en-US" altLang="ko-KR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/ </a:t>
                      </a: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슬라이드필름</a:t>
                      </a:r>
                      <a:r>
                        <a:rPr lang="en-US" altLang="ko-KR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/ </a:t>
                      </a: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단체앨범</a:t>
                      </a:r>
                      <a:endParaRPr lang="ko-KR" altLang="en-US" sz="900" kern="0" spc="-10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22014" marR="22014" marT="24431" marB="2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3308826"/>
                  </a:ext>
                </a:extLst>
              </a:tr>
              <a:tr h="1700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2540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영상음성류</a:t>
                      </a:r>
                      <a:endParaRPr lang="ko-KR" altLang="en-US" sz="900" kern="0" spc="-10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22014" marR="22014" marT="24431" marB="2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비디오테이프</a:t>
                      </a:r>
                      <a:r>
                        <a:rPr lang="en-US" altLang="ko-KR" sz="9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/ </a:t>
                      </a:r>
                      <a:r>
                        <a:rPr lang="ko-KR" altLang="en-US" sz="9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녹음테이프</a:t>
                      </a:r>
                      <a:r>
                        <a:rPr lang="en-US" altLang="ko-KR" sz="9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/ CD</a:t>
                      </a:r>
                      <a:r>
                        <a:rPr lang="ko-KR" altLang="en-US" sz="9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타이틀</a:t>
                      </a:r>
                      <a:r>
                        <a:rPr lang="en-US" altLang="ko-KR" sz="9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/ DVD</a:t>
                      </a:r>
                      <a:r>
                        <a:rPr lang="ko-KR" altLang="en-US" sz="9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타이틀</a:t>
                      </a:r>
                      <a:r>
                        <a:rPr lang="en-US" altLang="ko-KR" sz="9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/ </a:t>
                      </a:r>
                      <a:r>
                        <a:rPr lang="ko-KR" altLang="en-US" sz="9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방송물</a:t>
                      </a:r>
                      <a:r>
                        <a:rPr lang="en-US" altLang="ko-KR" sz="9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/ </a:t>
                      </a:r>
                      <a:r>
                        <a:rPr lang="ko-KR" altLang="en-US" sz="9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음원</a:t>
                      </a:r>
                      <a:r>
                        <a:rPr lang="en-US" altLang="ko-KR" sz="9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/ </a:t>
                      </a:r>
                      <a:r>
                        <a:rPr lang="ko-KR" altLang="en-US" sz="9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동영상</a:t>
                      </a:r>
                      <a:endParaRPr lang="ko-KR" altLang="en-US" sz="900" kern="0" spc="-100" dirty="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22014" marR="22014" marT="24431" marB="2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5545279"/>
                  </a:ext>
                </a:extLst>
              </a:tr>
              <a:tr h="1094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2540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특수전자기록류</a:t>
                      </a:r>
                      <a:endParaRPr lang="ko-KR" altLang="en-US" sz="900" kern="0" spc="-10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22014" marR="22014" marT="24431" marB="2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웹페이지</a:t>
                      </a:r>
                      <a:r>
                        <a:rPr lang="en-US" altLang="ko-KR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/ </a:t>
                      </a: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이메일</a:t>
                      </a:r>
                      <a:r>
                        <a:rPr lang="en-US" altLang="ko-KR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/ </a:t>
                      </a: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데이터세트</a:t>
                      </a:r>
                      <a:endParaRPr lang="ko-KR" altLang="en-US" sz="900" kern="0" spc="-10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22014" marR="22014" marT="24431" marB="2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1998966"/>
                  </a:ext>
                </a:extLst>
              </a:tr>
              <a:tr h="1094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2540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박물류</a:t>
                      </a:r>
                      <a:endParaRPr lang="ko-KR" altLang="en-US" sz="900" kern="0" spc="-10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22014" marR="22014" marT="24431" marB="2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 dirty="0" err="1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기념품류</a:t>
                      </a:r>
                      <a:r>
                        <a:rPr lang="en-US" altLang="ko-KR" sz="9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/ </a:t>
                      </a:r>
                      <a:r>
                        <a:rPr lang="ko-KR" altLang="en-US" sz="900" kern="0" spc="-100" dirty="0" err="1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상훈장류</a:t>
                      </a:r>
                      <a:r>
                        <a:rPr lang="en-US" altLang="ko-KR" sz="9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/ </a:t>
                      </a:r>
                      <a:r>
                        <a:rPr lang="ko-KR" altLang="en-US" sz="900" kern="0" spc="-100" dirty="0" err="1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의복잡화류</a:t>
                      </a:r>
                      <a:r>
                        <a:rPr lang="en-US" altLang="ko-KR" sz="9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/ </a:t>
                      </a:r>
                      <a:r>
                        <a:rPr lang="ko-KR" altLang="en-US" sz="900" kern="0" spc="-100" dirty="0" err="1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기기기구류</a:t>
                      </a:r>
                      <a:r>
                        <a:rPr lang="en-US" altLang="ko-KR" sz="9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/ </a:t>
                      </a:r>
                      <a:r>
                        <a:rPr lang="ko-KR" altLang="en-US" sz="900" kern="0" spc="-100" dirty="0" err="1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예술품류</a:t>
                      </a:r>
                      <a:endParaRPr lang="ko-KR" altLang="en-US" sz="900" kern="0" spc="-100" dirty="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22014" marR="22014" marT="24431" marB="2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0515086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315579"/>
              </p:ext>
            </p:extLst>
          </p:nvPr>
        </p:nvGraphicFramePr>
        <p:xfrm>
          <a:off x="5097016" y="1301578"/>
          <a:ext cx="4536504" cy="4886596"/>
        </p:xfrm>
        <a:graphic>
          <a:graphicData uri="http://schemas.openxmlformats.org/drawingml/2006/table">
            <a:tbl>
              <a:tblPr/>
              <a:tblGrid>
                <a:gridCol w="716807">
                  <a:extLst>
                    <a:ext uri="{9D8B030D-6E8A-4147-A177-3AD203B41FA5}">
                      <a16:colId xmlns:a16="http://schemas.microsoft.com/office/drawing/2014/main" val="3848064658"/>
                    </a:ext>
                  </a:extLst>
                </a:gridCol>
                <a:gridCol w="963380">
                  <a:extLst>
                    <a:ext uri="{9D8B030D-6E8A-4147-A177-3AD203B41FA5}">
                      <a16:colId xmlns:a16="http://schemas.microsoft.com/office/drawing/2014/main" val="3111768573"/>
                    </a:ext>
                  </a:extLst>
                </a:gridCol>
                <a:gridCol w="2856317">
                  <a:extLst>
                    <a:ext uri="{9D8B030D-6E8A-4147-A177-3AD203B41FA5}">
                      <a16:colId xmlns:a16="http://schemas.microsoft.com/office/drawing/2014/main" val="2275878869"/>
                    </a:ext>
                  </a:extLst>
                </a:gridCol>
              </a:tblGrid>
              <a:tr h="128683">
                <a:tc rowSpan="3">
                  <a:txBody>
                    <a:bodyPr/>
                    <a:lstStyle/>
                    <a:p>
                      <a:pPr marL="25400" marR="2540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지역</a:t>
                      </a:r>
                      <a:endParaRPr lang="ko-KR" altLang="en-US" sz="900" kern="0" spc="-100" dirty="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22014" marR="22014" marT="24431" marB="2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제주도</a:t>
                      </a:r>
                    </a:p>
                  </a:txBody>
                  <a:tcPr marL="22014" marR="22014" marT="24431" marB="2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900"/>
                    </a:p>
                  </a:txBody>
                  <a:tcPr marL="22014" marR="22014" marT="24431" marB="2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4796538"/>
                  </a:ext>
                </a:extLst>
              </a:tr>
              <a:tr h="1094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2540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제주시</a:t>
                      </a:r>
                      <a:endParaRPr lang="ko-KR" altLang="en-US" sz="900" kern="0" spc="-100" dirty="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22014" marR="22014" marT="24431" marB="2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4</a:t>
                      </a: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읍ㆍ</a:t>
                      </a:r>
                      <a:r>
                        <a:rPr lang="en-US" altLang="ko-KR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3</a:t>
                      </a: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면ㆍ</a:t>
                      </a:r>
                      <a:r>
                        <a:rPr lang="en-US" altLang="ko-KR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19</a:t>
                      </a: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동</a:t>
                      </a:r>
                      <a:endParaRPr lang="ko-KR" altLang="en-US" sz="900" kern="0" spc="-10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22014" marR="22014" marT="24431" marB="2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0277003"/>
                  </a:ext>
                </a:extLst>
              </a:tr>
              <a:tr h="1094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2540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서귀포시</a:t>
                      </a:r>
                      <a:endParaRPr lang="ko-KR" altLang="en-US" sz="900" kern="0" spc="-100" dirty="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22014" marR="22014" marT="24431" marB="2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3</a:t>
                      </a: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읍ㆍ</a:t>
                      </a:r>
                      <a:r>
                        <a:rPr lang="en-US" altLang="ko-KR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2</a:t>
                      </a: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면ㆍ</a:t>
                      </a:r>
                      <a:r>
                        <a:rPr lang="en-US" altLang="ko-KR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12</a:t>
                      </a: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동</a:t>
                      </a:r>
                      <a:endParaRPr lang="ko-KR" altLang="en-US" sz="900" kern="0" spc="-10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22014" marR="22014" marT="24431" marB="2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4236452"/>
                  </a:ext>
                </a:extLst>
              </a:tr>
              <a:tr h="109465">
                <a:tc rowSpan="8">
                  <a:txBody>
                    <a:bodyPr/>
                    <a:lstStyle/>
                    <a:p>
                      <a:pPr marL="25400" marR="2540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시대</a:t>
                      </a:r>
                      <a:endParaRPr lang="ko-KR" altLang="en-US" sz="900" kern="0" spc="-10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22014" marR="22014" marT="24431" marB="2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선사시대</a:t>
                      </a:r>
                      <a:endParaRPr lang="ko-KR" altLang="en-US" sz="900" kern="0" spc="-100" dirty="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22014" marR="22014" marT="24431" marB="2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시기구분</a:t>
                      </a:r>
                      <a:endParaRPr lang="ko-KR" altLang="en-US" sz="900" kern="0" spc="-10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22014" marR="22014" marT="24431" marB="2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3276471"/>
                  </a:ext>
                </a:extLst>
              </a:tr>
              <a:tr h="1094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2540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삼국시대</a:t>
                      </a:r>
                      <a:endParaRPr lang="ko-KR" altLang="en-US" sz="900" kern="0" spc="-100" dirty="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22014" marR="22014" marT="24431" marB="2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 dirty="0" err="1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시기구분</a:t>
                      </a:r>
                      <a:endParaRPr lang="ko-KR" altLang="en-US" sz="900" kern="0" spc="-100" dirty="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22014" marR="22014" marT="24431" marB="2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9178345"/>
                  </a:ext>
                </a:extLst>
              </a:tr>
              <a:tr h="1094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2540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발해통일신라시대</a:t>
                      </a:r>
                      <a:endParaRPr lang="ko-KR" altLang="en-US" sz="900" kern="0" spc="-10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22014" marR="22014" marT="24431" marB="2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 dirty="0" err="1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시기구분</a:t>
                      </a:r>
                      <a:endParaRPr lang="ko-KR" altLang="en-US" sz="900" kern="0" spc="-100" dirty="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22014" marR="22014" marT="24431" marB="2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682067"/>
                  </a:ext>
                </a:extLst>
              </a:tr>
              <a:tr h="1094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2540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고려시대</a:t>
                      </a:r>
                      <a:endParaRPr lang="ko-KR" altLang="en-US" sz="900" kern="0" spc="-10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22014" marR="22014" marT="24431" marB="2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 dirty="0" err="1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시기구분</a:t>
                      </a:r>
                      <a:endParaRPr lang="ko-KR" altLang="en-US" sz="900" kern="0" spc="-100" dirty="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22014" marR="22014" marT="24431" marB="2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4644581"/>
                  </a:ext>
                </a:extLst>
              </a:tr>
              <a:tr h="1094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2540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조선시대</a:t>
                      </a:r>
                      <a:endParaRPr lang="ko-KR" altLang="en-US" sz="900" kern="0" spc="-10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22014" marR="22014" marT="24431" marB="2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 dirty="0" err="1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시기구분</a:t>
                      </a:r>
                      <a:endParaRPr lang="ko-KR" altLang="en-US" sz="900" kern="0" spc="-100" dirty="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22014" marR="22014" marT="24431" marB="2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3010450"/>
                  </a:ext>
                </a:extLst>
              </a:tr>
              <a:tr h="1254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2540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대한제국시대</a:t>
                      </a:r>
                      <a:endParaRPr lang="ko-KR" altLang="en-US" sz="900" kern="0" spc="-10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22014" marR="22014" marT="24431" marB="2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 dirty="0" err="1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시기구분</a:t>
                      </a:r>
                      <a:endParaRPr lang="ko-KR" altLang="en-US" sz="900" kern="0" spc="-100" dirty="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22014" marR="22014" marT="24431" marB="2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9595989"/>
                  </a:ext>
                </a:extLst>
              </a:tr>
              <a:tr h="1094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2540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일제강점기</a:t>
                      </a:r>
                      <a:endParaRPr lang="ko-KR" altLang="en-US" sz="900" kern="0" spc="-10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22014" marR="22014" marT="24431" marB="2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 dirty="0" err="1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시기구분</a:t>
                      </a:r>
                      <a:endParaRPr lang="ko-KR" altLang="en-US" sz="900" kern="0" spc="-100" dirty="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22014" marR="22014" marT="24431" marB="2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284069"/>
                  </a:ext>
                </a:extLst>
              </a:tr>
              <a:tr h="1094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2540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현대</a:t>
                      </a:r>
                      <a:endParaRPr lang="ko-KR" altLang="en-US" sz="900" kern="0" spc="-10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22014" marR="22014" marT="24431" marB="2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 dirty="0" err="1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시기구분</a:t>
                      </a:r>
                      <a:r>
                        <a:rPr lang="ko-KR" altLang="en-US" sz="9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 </a:t>
                      </a:r>
                      <a:r>
                        <a:rPr lang="en-US" altLang="ko-KR" sz="9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(1950</a:t>
                      </a:r>
                      <a:r>
                        <a:rPr lang="ko-KR" altLang="en-US" sz="9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년대</a:t>
                      </a:r>
                      <a:r>
                        <a:rPr lang="en-US" altLang="ko-KR" sz="9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, 1960</a:t>
                      </a:r>
                      <a:r>
                        <a:rPr lang="ko-KR" altLang="en-US" sz="9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년대</a:t>
                      </a:r>
                      <a:r>
                        <a:rPr lang="en-US" altLang="ko-KR" sz="9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... </a:t>
                      </a:r>
                      <a:r>
                        <a:rPr lang="ko-KR" altLang="en-US" sz="9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등</a:t>
                      </a:r>
                      <a:r>
                        <a:rPr lang="en-US" altLang="ko-KR" sz="9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)</a:t>
                      </a:r>
                      <a:endParaRPr lang="ko-KR" altLang="en-US" sz="900" kern="0" spc="-100" dirty="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22014" marR="22014" marT="24431" marB="2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1496015"/>
                  </a:ext>
                </a:extLst>
              </a:tr>
              <a:tr h="109465">
                <a:tc rowSpan="8">
                  <a:txBody>
                    <a:bodyPr/>
                    <a:lstStyle/>
                    <a:p>
                      <a:pPr marL="25400" marR="2540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업무기능</a:t>
                      </a:r>
                      <a:endParaRPr lang="ko-KR" altLang="en-US" sz="900" kern="0" spc="-10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22014" marR="22014" marT="24431" marB="2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교육소통</a:t>
                      </a:r>
                      <a:endParaRPr lang="ko-KR" altLang="en-US" sz="900" kern="0" spc="-10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22014" marR="22014" marT="24431" marB="2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도시재생아카데미</a:t>
                      </a:r>
                      <a:r>
                        <a:rPr lang="en-US" altLang="ko-KR" sz="9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/ </a:t>
                      </a:r>
                      <a:r>
                        <a:rPr lang="ko-KR" altLang="en-US" sz="9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도시재생대학</a:t>
                      </a:r>
                      <a:r>
                        <a:rPr lang="en-US" altLang="ko-KR" sz="9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/ </a:t>
                      </a:r>
                      <a:r>
                        <a:rPr lang="ko-KR" altLang="en-US" sz="9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주체역량강화교육</a:t>
                      </a:r>
                      <a:r>
                        <a:rPr lang="en-US" altLang="ko-KR" sz="9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/ </a:t>
                      </a:r>
                      <a:r>
                        <a:rPr lang="ko-KR" altLang="en-US" sz="9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포럼</a:t>
                      </a:r>
                      <a:r>
                        <a:rPr lang="en-US" altLang="ko-KR" sz="9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·</a:t>
                      </a:r>
                      <a:r>
                        <a:rPr lang="ko-KR" altLang="en-US" sz="9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세미나</a:t>
                      </a:r>
                      <a:endParaRPr lang="ko-KR" altLang="en-US" sz="900" kern="0" spc="-100" dirty="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22014" marR="22014" marT="24431" marB="2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2044865"/>
                  </a:ext>
                </a:extLst>
              </a:tr>
              <a:tr h="1094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2540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주민참여</a:t>
                      </a:r>
                      <a:endParaRPr lang="ko-KR" altLang="en-US" sz="900" kern="0" spc="-10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22014" marR="22014" marT="24431" marB="2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주민협의체 형성</a:t>
                      </a:r>
                      <a:r>
                        <a:rPr lang="en-US" altLang="ko-KR" sz="9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/ </a:t>
                      </a:r>
                      <a:r>
                        <a:rPr lang="ko-KR" altLang="en-US" sz="900" kern="0" spc="-100" dirty="0" err="1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주민공모</a:t>
                      </a:r>
                      <a:r>
                        <a:rPr lang="en-US" altLang="ko-KR" sz="9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·</a:t>
                      </a:r>
                      <a:r>
                        <a:rPr lang="ko-KR" altLang="en-US" sz="900" kern="0" spc="-100" dirty="0" err="1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제안사업</a:t>
                      </a:r>
                      <a:r>
                        <a:rPr lang="en-US" altLang="ko-KR" sz="9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/ </a:t>
                      </a:r>
                      <a:r>
                        <a:rPr lang="ko-KR" altLang="en-US" sz="9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활동가네트워크</a:t>
                      </a:r>
                      <a:r>
                        <a:rPr lang="en-US" altLang="ko-KR" sz="9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/ </a:t>
                      </a:r>
                      <a:r>
                        <a:rPr lang="ko-KR" altLang="en-US" sz="900" kern="0" spc="-100" dirty="0" err="1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주민발언회</a:t>
                      </a:r>
                      <a:endParaRPr lang="ko-KR" altLang="en-US" sz="900" kern="0" spc="-100" dirty="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22014" marR="22014" marT="24431" marB="2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3527522"/>
                  </a:ext>
                </a:extLst>
              </a:tr>
              <a:tr h="1094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2540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도시재생 기반구축</a:t>
                      </a:r>
                      <a:endParaRPr lang="ko-KR" altLang="en-US" sz="900" kern="0" spc="-10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22014" marR="22014" marT="24431" marB="2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도시재생 기초조사</a:t>
                      </a:r>
                      <a:r>
                        <a:rPr lang="en-US" altLang="ko-KR" sz="9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/ </a:t>
                      </a:r>
                      <a:r>
                        <a:rPr lang="ko-KR" altLang="en-US" sz="9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연구지원</a:t>
                      </a:r>
                      <a:r>
                        <a:rPr lang="en-US" altLang="ko-KR" sz="9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/ </a:t>
                      </a:r>
                      <a:r>
                        <a:rPr lang="ko-KR" altLang="en-US" sz="9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조사사업</a:t>
                      </a:r>
                      <a:endParaRPr lang="ko-KR" altLang="en-US" sz="900" kern="0" spc="-100" dirty="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22014" marR="22014" marT="24431" marB="2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3139264"/>
                  </a:ext>
                </a:extLst>
              </a:tr>
              <a:tr h="1700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2540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도시재생 마중물사업</a:t>
                      </a:r>
                      <a:endParaRPr lang="ko-KR" altLang="en-US" sz="900" kern="0" spc="-10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22014" marR="22014" marT="24431" marB="2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도시경제기반형</a:t>
                      </a:r>
                      <a:r>
                        <a:rPr lang="en-US" altLang="ko-KR" sz="9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/ </a:t>
                      </a:r>
                      <a:r>
                        <a:rPr lang="ko-KR" altLang="en-US" sz="900" kern="0" spc="-100" dirty="0" err="1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근린재생형</a:t>
                      </a:r>
                      <a:endParaRPr lang="ko-KR" altLang="en-US" sz="900" kern="0" spc="-100" dirty="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  <a:p>
                      <a:pPr marL="25400" marR="2540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(※ 3Depth</a:t>
                      </a:r>
                      <a:r>
                        <a:rPr lang="ko-KR" altLang="en-US" sz="9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로 구체적인 ‘</a:t>
                      </a:r>
                      <a:r>
                        <a:rPr lang="ko-KR" altLang="en-US" sz="900" kern="0" spc="-100" dirty="0" err="1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사업’을</a:t>
                      </a:r>
                      <a:r>
                        <a:rPr lang="ko-KR" altLang="en-US" sz="9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 설정할 수 있음</a:t>
                      </a:r>
                      <a:r>
                        <a:rPr lang="en-US" altLang="ko-KR" sz="9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)</a:t>
                      </a:r>
                      <a:endParaRPr lang="ko-KR" altLang="en-US" sz="900" kern="0" spc="-100" dirty="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22014" marR="22014" marT="24431" marB="2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2652040"/>
                  </a:ext>
                </a:extLst>
              </a:tr>
              <a:tr h="1700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2540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도시재생 뉴딜사업</a:t>
                      </a:r>
                      <a:endParaRPr lang="ko-KR" altLang="en-US" sz="900" kern="0" spc="-10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22014" marR="22014" marT="24431" marB="2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제주시 </a:t>
                      </a:r>
                      <a:r>
                        <a:rPr lang="ko-KR" altLang="en-US" sz="900" kern="0" spc="-100" dirty="0" err="1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뉴딜사업</a:t>
                      </a:r>
                      <a:r>
                        <a:rPr lang="en-US" altLang="ko-KR" sz="9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/ </a:t>
                      </a:r>
                      <a:r>
                        <a:rPr lang="ko-KR" altLang="en-US" sz="9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서귀포시 </a:t>
                      </a:r>
                      <a:r>
                        <a:rPr lang="ko-KR" altLang="en-US" sz="900" kern="0" spc="-100" dirty="0" err="1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뉴딜사업</a:t>
                      </a:r>
                      <a:endParaRPr lang="ko-KR" altLang="en-US" sz="900" kern="0" spc="-100" dirty="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  <a:p>
                      <a:pPr marL="25400" marR="2540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(※ 3Depth</a:t>
                      </a:r>
                      <a:r>
                        <a:rPr lang="ko-KR" altLang="en-US" sz="9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로 구체적인 ‘</a:t>
                      </a:r>
                      <a:r>
                        <a:rPr lang="ko-KR" altLang="en-US" sz="900" kern="0" spc="-100" dirty="0" err="1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사업’을</a:t>
                      </a:r>
                      <a:r>
                        <a:rPr lang="ko-KR" altLang="en-US" sz="9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 설정할 수 있음</a:t>
                      </a:r>
                      <a:r>
                        <a:rPr lang="en-US" altLang="ko-KR" sz="9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)</a:t>
                      </a:r>
                      <a:endParaRPr lang="ko-KR" altLang="en-US" sz="900" kern="0" spc="-100" dirty="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22014" marR="22014" marT="24431" marB="2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4248109"/>
                  </a:ext>
                </a:extLst>
              </a:tr>
              <a:tr h="1700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2540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도시디자인사업</a:t>
                      </a:r>
                      <a:endParaRPr lang="ko-KR" altLang="en-US" sz="900" kern="0" spc="-10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22014" marR="22014" marT="24431" marB="2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공간 디자인</a:t>
                      </a:r>
                      <a:r>
                        <a:rPr lang="en-US" altLang="ko-KR" sz="9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/ </a:t>
                      </a:r>
                      <a:r>
                        <a:rPr lang="ko-KR" altLang="en-US" sz="9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커뮤니티 디자인</a:t>
                      </a:r>
                      <a:r>
                        <a:rPr lang="en-US" altLang="ko-KR" sz="9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/ </a:t>
                      </a:r>
                      <a:r>
                        <a:rPr lang="ko-KR" altLang="en-US" sz="9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상권 디자인</a:t>
                      </a:r>
                      <a:endParaRPr lang="ko-KR" altLang="en-US" sz="900" kern="0" spc="-100" dirty="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  <a:p>
                      <a:pPr marL="25400" marR="2540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(※ 3Depth</a:t>
                      </a:r>
                      <a:r>
                        <a:rPr lang="ko-KR" altLang="en-US" sz="9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로 구체적인 ‘</a:t>
                      </a:r>
                      <a:r>
                        <a:rPr lang="ko-KR" altLang="en-US" sz="900" kern="0" spc="-100" dirty="0" err="1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사업’을</a:t>
                      </a:r>
                      <a:r>
                        <a:rPr lang="ko-KR" altLang="en-US" sz="9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 설정할 수 있음</a:t>
                      </a:r>
                      <a:r>
                        <a:rPr lang="en-US" altLang="ko-KR" sz="9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)</a:t>
                      </a:r>
                      <a:endParaRPr lang="ko-KR" altLang="en-US" sz="900" kern="0" spc="-100" dirty="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22014" marR="22014" marT="24431" marB="2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4702820"/>
                  </a:ext>
                </a:extLst>
              </a:tr>
              <a:tr h="1094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2540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홍보</a:t>
                      </a:r>
                      <a:endParaRPr lang="ko-KR" altLang="en-US" sz="900" kern="0" spc="-10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22014" marR="22014" marT="24431" marB="2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온라인 홍보</a:t>
                      </a:r>
                      <a:r>
                        <a:rPr lang="en-US" altLang="ko-KR" sz="9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/ </a:t>
                      </a:r>
                      <a:r>
                        <a:rPr lang="ko-KR" altLang="en-US" sz="9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오프라인 홍보</a:t>
                      </a:r>
                      <a:r>
                        <a:rPr lang="en-US" altLang="ko-KR" sz="9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/ </a:t>
                      </a:r>
                      <a:r>
                        <a:rPr lang="ko-KR" altLang="en-US" sz="9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도시재생기사단</a:t>
                      </a:r>
                      <a:endParaRPr lang="ko-KR" altLang="en-US" sz="900" kern="0" spc="-100" dirty="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22014" marR="22014" marT="24431" marB="2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1308033"/>
                  </a:ext>
                </a:extLst>
              </a:tr>
              <a:tr h="1094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2540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운영</a:t>
                      </a:r>
                      <a:endParaRPr lang="ko-KR" altLang="en-US" sz="900" kern="0" spc="-10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22014" marR="22014" marT="24431" marB="2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회계관리</a:t>
                      </a:r>
                      <a:r>
                        <a:rPr lang="en-US" altLang="ko-KR" sz="9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/ </a:t>
                      </a:r>
                      <a:r>
                        <a:rPr lang="ko-KR" altLang="en-US" sz="9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조직관리</a:t>
                      </a:r>
                      <a:r>
                        <a:rPr lang="en-US" altLang="ko-KR" sz="9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/ </a:t>
                      </a:r>
                      <a:r>
                        <a:rPr lang="ko-KR" altLang="en-US" sz="9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인사관리</a:t>
                      </a:r>
                      <a:r>
                        <a:rPr lang="en-US" altLang="ko-KR" sz="9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/ </a:t>
                      </a:r>
                      <a:r>
                        <a:rPr lang="ko-KR" altLang="en-US" sz="9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시설관리</a:t>
                      </a:r>
                      <a:r>
                        <a:rPr lang="en-US" altLang="ko-KR" sz="9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/ </a:t>
                      </a:r>
                      <a:r>
                        <a:rPr lang="ko-KR" altLang="en-US" sz="9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정보관리</a:t>
                      </a:r>
                      <a:endParaRPr lang="ko-KR" altLang="en-US" sz="900" kern="0" spc="-100" dirty="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22014" marR="22014" marT="24431" marB="2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3503867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536000"/>
              </p:ext>
            </p:extLst>
          </p:nvPr>
        </p:nvGraphicFramePr>
        <p:xfrm>
          <a:off x="5097017" y="1113597"/>
          <a:ext cx="4536503" cy="212756"/>
        </p:xfrm>
        <a:graphic>
          <a:graphicData uri="http://schemas.openxmlformats.org/drawingml/2006/table">
            <a:tbl>
              <a:tblPr/>
              <a:tblGrid>
                <a:gridCol w="697924">
                  <a:extLst>
                    <a:ext uri="{9D8B030D-6E8A-4147-A177-3AD203B41FA5}">
                      <a16:colId xmlns:a16="http://schemas.microsoft.com/office/drawing/2014/main" val="4227944224"/>
                    </a:ext>
                  </a:extLst>
                </a:gridCol>
                <a:gridCol w="958259">
                  <a:extLst>
                    <a:ext uri="{9D8B030D-6E8A-4147-A177-3AD203B41FA5}">
                      <a16:colId xmlns:a16="http://schemas.microsoft.com/office/drawing/2014/main" val="593821619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2302520103"/>
                    </a:ext>
                  </a:extLst>
                </a:gridCol>
              </a:tblGrid>
              <a:tr h="116199">
                <a:tc>
                  <a:txBody>
                    <a:bodyPr/>
                    <a:lstStyle/>
                    <a:p>
                      <a:pPr marL="25400" marR="2540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 dirty="0">
                          <a:solidFill>
                            <a:srgbClr val="FFFFFF"/>
                          </a:solidFill>
                          <a:effectLst/>
                          <a:latin typeface="중앙세고딕"/>
                          <a:ea typeface="중앙세고딕"/>
                        </a:rPr>
                        <a:t>구분</a:t>
                      </a:r>
                      <a:endParaRPr lang="ko-KR" altLang="en-US" sz="900" kern="0" spc="-100" dirty="0">
                        <a:solidFill>
                          <a:srgbClr val="FFFFFF"/>
                        </a:solidFill>
                        <a:effectLst/>
                        <a:latin typeface="중앙세고딕"/>
                      </a:endParaRPr>
                    </a:p>
                  </a:txBody>
                  <a:tcPr marL="22014" marR="22014" marT="24431" marB="24431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100" dirty="0">
                          <a:solidFill>
                            <a:srgbClr val="FFFFFF"/>
                          </a:solidFill>
                          <a:effectLst/>
                          <a:latin typeface="중앙세고딕"/>
                          <a:ea typeface="중앙세고딕"/>
                        </a:rPr>
                        <a:t>1Depth</a:t>
                      </a:r>
                      <a:endParaRPr lang="en-US" sz="900" kern="0" spc="-100" dirty="0">
                        <a:solidFill>
                          <a:srgbClr val="FFFFFF"/>
                        </a:solidFill>
                        <a:effectLst/>
                        <a:latin typeface="중앙세고딕"/>
                      </a:endParaRPr>
                    </a:p>
                  </a:txBody>
                  <a:tcPr marL="22014" marR="22014" marT="24431" marB="24431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100" dirty="0">
                          <a:solidFill>
                            <a:srgbClr val="FFFFFF"/>
                          </a:solidFill>
                          <a:effectLst/>
                          <a:latin typeface="중앙세고딕"/>
                          <a:ea typeface="중앙세고딕"/>
                        </a:rPr>
                        <a:t>2Depth</a:t>
                      </a:r>
                      <a:endParaRPr lang="en-US" sz="900" kern="0" spc="-100" dirty="0">
                        <a:solidFill>
                          <a:srgbClr val="FFFFFF"/>
                        </a:solidFill>
                        <a:effectLst/>
                        <a:latin typeface="중앙세고딕"/>
                      </a:endParaRPr>
                    </a:p>
                  </a:txBody>
                  <a:tcPr marL="22014" marR="22014" marT="24431" marB="24431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608623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2216696" y="6176065"/>
            <a:ext cx="403244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&lt;</a:t>
            </a:r>
            <a:r>
              <a:rPr lang="ko-KR" altLang="en-US" sz="1400" dirty="0">
                <a:solidFill>
                  <a:schemeClr val="tx1"/>
                </a:solidFill>
              </a:rPr>
              <a:t>분류체계의 예시 </a:t>
            </a:r>
            <a:r>
              <a:rPr lang="en-US" altLang="ko-KR" sz="1400" dirty="0">
                <a:solidFill>
                  <a:schemeClr val="tx1"/>
                </a:solidFill>
              </a:rPr>
              <a:t>- </a:t>
            </a:r>
            <a:r>
              <a:rPr lang="ko-KR" altLang="en-US" sz="1400" dirty="0">
                <a:solidFill>
                  <a:schemeClr val="tx1"/>
                </a:solidFill>
              </a:rPr>
              <a:t>제주시도시재생지원센터</a:t>
            </a:r>
            <a:r>
              <a:rPr lang="en-US" altLang="ko-KR" sz="1400" dirty="0">
                <a:solidFill>
                  <a:schemeClr val="tx1"/>
                </a:solidFill>
              </a:rPr>
              <a:t>&gt;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F613BD-97BC-4F63-AD06-A92893DC45E1}"/>
              </a:ext>
            </a:extLst>
          </p:cNvPr>
          <p:cNvSpPr txBox="1"/>
          <p:nvPr/>
        </p:nvSpPr>
        <p:spPr>
          <a:xfrm>
            <a:off x="169141" y="217253"/>
            <a:ext cx="1058819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아카이브 활용</a:t>
            </a:r>
            <a:endParaRPr lang="ko-KR" altLang="en-US" sz="1400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7722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298295" y="476672"/>
            <a:ext cx="8335225" cy="49529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88"/>
          </a:p>
        </p:txBody>
      </p:sp>
      <p:sp>
        <p:nvSpPr>
          <p:cNvPr id="6" name="직사각형 5"/>
          <p:cNvSpPr/>
          <p:nvPr/>
        </p:nvSpPr>
        <p:spPr>
          <a:xfrm>
            <a:off x="200473" y="15166"/>
            <a:ext cx="936104" cy="96556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88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086E898-AC60-48BA-ADEF-F53CE5C96145}"/>
              </a:ext>
            </a:extLst>
          </p:cNvPr>
          <p:cNvSpPr txBox="1"/>
          <p:nvPr/>
        </p:nvSpPr>
        <p:spPr>
          <a:xfrm>
            <a:off x="6537176" y="561080"/>
            <a:ext cx="309634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Ⅱ. </a:t>
            </a:r>
            <a:r>
              <a:rPr lang="ko-KR" altLang="en-US" sz="13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수집기록의</a:t>
            </a:r>
            <a:r>
              <a:rPr lang="ko-KR" altLang="en-US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3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목록작성</a:t>
            </a:r>
            <a:endParaRPr lang="ko-KR" altLang="en-US" sz="1300" b="1" dirty="0">
              <a:solidFill>
                <a:schemeClr val="tx1">
                  <a:lumMod val="85000"/>
                  <a:lumOff val="1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88504" y="1268760"/>
            <a:ext cx="8928992" cy="3672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b="1" dirty="0">
                <a:solidFill>
                  <a:schemeClr val="accent6"/>
                </a:solidFill>
                <a:latin typeface="+mj-ea"/>
                <a:ea typeface="+mj-ea"/>
              </a:rPr>
              <a:t>2. </a:t>
            </a:r>
            <a:r>
              <a:rPr lang="ko-KR" altLang="en-US" sz="1600" b="1" dirty="0">
                <a:solidFill>
                  <a:schemeClr val="accent6"/>
                </a:solidFill>
                <a:latin typeface="+mj-ea"/>
                <a:ea typeface="+mj-ea"/>
              </a:rPr>
              <a:t>분류체계</a:t>
            </a:r>
            <a:r>
              <a:rPr lang="en-US" altLang="ko-KR" sz="1600" b="1" dirty="0">
                <a:solidFill>
                  <a:schemeClr val="accent6"/>
                </a:solidFill>
                <a:latin typeface="+mj-ea"/>
                <a:ea typeface="+mj-ea"/>
              </a:rPr>
              <a:t>, </a:t>
            </a:r>
            <a:r>
              <a:rPr lang="ko-KR" altLang="en-US" sz="1600" b="1" dirty="0">
                <a:solidFill>
                  <a:schemeClr val="accent6"/>
                </a:solidFill>
                <a:latin typeface="+mj-ea"/>
                <a:ea typeface="+mj-ea"/>
              </a:rPr>
              <a:t>메타데이터 마련</a:t>
            </a:r>
            <a:endParaRPr lang="en-US" altLang="ko-KR" sz="1600" b="1" dirty="0">
              <a:solidFill>
                <a:schemeClr val="accent6"/>
              </a:solidFill>
              <a:latin typeface="+mj-ea"/>
              <a:ea typeface="+mj-ea"/>
            </a:endParaRPr>
          </a:p>
          <a:p>
            <a:endParaRPr lang="en-US" altLang="ko-KR" sz="1600" b="1" dirty="0">
              <a:solidFill>
                <a:schemeClr val="accent6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6"/>
                </a:solidFill>
                <a:latin typeface="+mj-ea"/>
                <a:ea typeface="+mj-ea"/>
              </a:rPr>
              <a:t>(2) </a:t>
            </a:r>
            <a:r>
              <a:rPr lang="ko-KR" altLang="en-US" sz="1600" b="1" dirty="0">
                <a:solidFill>
                  <a:schemeClr val="accent6"/>
                </a:solidFill>
                <a:latin typeface="+mj-ea"/>
                <a:ea typeface="+mj-ea"/>
              </a:rPr>
              <a:t>메타데이터  </a:t>
            </a:r>
            <a:endParaRPr lang="en-US" altLang="ko-KR" sz="1600" b="1" dirty="0">
              <a:solidFill>
                <a:schemeClr val="accent6"/>
              </a:solidFill>
              <a:latin typeface="+mj-ea"/>
              <a:ea typeface="+mj-ea"/>
            </a:endParaRPr>
          </a:p>
          <a:p>
            <a:pPr marL="822183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 err="1">
                <a:solidFill>
                  <a:schemeClr val="tx1"/>
                </a:solidFill>
                <a:latin typeface="+mj-ea"/>
                <a:ea typeface="+mj-ea"/>
              </a:rPr>
              <a:t>수집기록</a:t>
            </a:r>
            <a:r>
              <a:rPr lang="en-US" altLang="ko-KR" sz="1600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+mj-ea"/>
                <a:ea typeface="+mj-ea"/>
              </a:rPr>
              <a:t>정보 등을 목록으로 작성하기 위한 </a:t>
            </a:r>
            <a:r>
              <a:rPr lang="ko-KR" altLang="en-US" sz="1600" dirty="0" err="1">
                <a:solidFill>
                  <a:schemeClr val="tx1"/>
                </a:solidFill>
                <a:latin typeface="+mj-ea"/>
                <a:ea typeface="+mj-ea"/>
              </a:rPr>
              <a:t>목록항목</a:t>
            </a:r>
            <a:endParaRPr lang="en-US" altLang="ko-KR" sz="16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822183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>
                <a:solidFill>
                  <a:schemeClr val="tx1"/>
                </a:solidFill>
                <a:latin typeface="+mj-ea"/>
                <a:ea typeface="+mj-ea"/>
              </a:rPr>
              <a:t>메타데이터는 </a:t>
            </a:r>
            <a:r>
              <a:rPr lang="ko-KR" altLang="en-US" sz="1600" dirty="0" err="1">
                <a:solidFill>
                  <a:schemeClr val="tx1"/>
                </a:solidFill>
                <a:latin typeface="+mj-ea"/>
                <a:ea typeface="+mj-ea"/>
              </a:rPr>
              <a:t>대상자료</a:t>
            </a:r>
            <a:r>
              <a:rPr lang="en-US" altLang="ko-KR" sz="1600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+mj-ea"/>
                <a:ea typeface="+mj-ea"/>
              </a:rPr>
              <a:t>기록 및 정보</a:t>
            </a:r>
            <a:r>
              <a:rPr lang="en-US" altLang="ko-KR" sz="1600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r>
              <a:rPr lang="ko-KR" altLang="en-US" sz="1600" dirty="0">
                <a:solidFill>
                  <a:schemeClr val="tx1"/>
                </a:solidFill>
                <a:latin typeface="+mj-ea"/>
                <a:ea typeface="+mj-ea"/>
              </a:rPr>
              <a:t>의 내용과 맥락에 관한 영역</a:t>
            </a:r>
            <a:r>
              <a:rPr lang="en-US" altLang="ko-KR" sz="1600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600" dirty="0" err="1">
                <a:solidFill>
                  <a:schemeClr val="tx1"/>
                </a:solidFill>
                <a:latin typeface="+mj-ea"/>
                <a:ea typeface="+mj-ea"/>
              </a:rPr>
              <a:t>관리영역</a:t>
            </a:r>
            <a:r>
              <a:rPr lang="en-US" altLang="ko-KR" sz="1600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600" dirty="0" err="1">
                <a:solidFill>
                  <a:schemeClr val="tx1"/>
                </a:solidFill>
                <a:latin typeface="+mj-ea"/>
                <a:ea typeface="+mj-ea"/>
              </a:rPr>
              <a:t>이용영역</a:t>
            </a:r>
            <a:r>
              <a:rPr lang="en-US" altLang="ko-KR" sz="1600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+mj-ea"/>
                <a:ea typeface="+mj-ea"/>
              </a:rPr>
              <a:t>검색 및 활용을 위한 </a:t>
            </a:r>
            <a:r>
              <a:rPr lang="ko-KR" altLang="en-US" sz="1600" dirty="0" err="1">
                <a:solidFill>
                  <a:schemeClr val="tx1"/>
                </a:solidFill>
                <a:latin typeface="+mj-ea"/>
                <a:ea typeface="+mj-ea"/>
              </a:rPr>
              <a:t>접근점</a:t>
            </a:r>
            <a:r>
              <a:rPr lang="en-US" altLang="ko-KR" sz="1600" dirty="0">
                <a:solidFill>
                  <a:schemeClr val="tx1"/>
                </a:solidFill>
                <a:latin typeface="+mj-ea"/>
                <a:ea typeface="+mj-ea"/>
              </a:rPr>
              <a:t>) </a:t>
            </a:r>
            <a:r>
              <a:rPr lang="ko-KR" altLang="en-US" sz="1600" dirty="0">
                <a:solidFill>
                  <a:schemeClr val="tx1"/>
                </a:solidFill>
                <a:latin typeface="+mj-ea"/>
                <a:ea typeface="+mj-ea"/>
              </a:rPr>
              <a:t>등으로 구성됨</a:t>
            </a:r>
            <a:endParaRPr lang="en-US" altLang="ko-KR" sz="16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822183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>
                <a:solidFill>
                  <a:schemeClr val="tx1"/>
                </a:solidFill>
                <a:latin typeface="+mj-ea"/>
                <a:ea typeface="+mj-ea"/>
              </a:rPr>
              <a:t>설계된 메타데이터를 </a:t>
            </a:r>
            <a:r>
              <a:rPr lang="ko-KR" altLang="en-US" sz="1600" dirty="0" err="1">
                <a:solidFill>
                  <a:schemeClr val="tx1"/>
                </a:solidFill>
                <a:latin typeface="+mj-ea"/>
                <a:ea typeface="+mj-ea"/>
              </a:rPr>
              <a:t>탬플릿으로</a:t>
            </a:r>
            <a:r>
              <a:rPr lang="ko-KR" altLang="en-US" sz="1600" dirty="0">
                <a:solidFill>
                  <a:schemeClr val="tx1"/>
                </a:solidFill>
                <a:latin typeface="+mj-ea"/>
                <a:ea typeface="+mj-ea"/>
              </a:rPr>
              <a:t> 구현하여 </a:t>
            </a:r>
            <a:r>
              <a:rPr lang="ko-KR" altLang="en-US" sz="1600" dirty="0" err="1">
                <a:solidFill>
                  <a:schemeClr val="tx1"/>
                </a:solidFill>
                <a:latin typeface="+mj-ea"/>
                <a:ea typeface="+mj-ea"/>
              </a:rPr>
              <a:t>목록작성을</a:t>
            </a:r>
            <a:r>
              <a:rPr lang="ko-KR" altLang="en-US" sz="1600" dirty="0">
                <a:solidFill>
                  <a:schemeClr val="tx1"/>
                </a:solidFill>
                <a:latin typeface="+mj-ea"/>
                <a:ea typeface="+mj-ea"/>
              </a:rPr>
              <a:t> 할 수 있음 </a:t>
            </a:r>
            <a:endParaRPr lang="en-US" altLang="ko-KR" sz="16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415766" lvl="2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dirty="0" err="1">
                <a:solidFill>
                  <a:schemeClr val="tx1"/>
                </a:solidFill>
                <a:latin typeface="+mj-ea"/>
                <a:ea typeface="+mj-ea"/>
              </a:rPr>
              <a:t>수집기록에</a:t>
            </a:r>
            <a:r>
              <a:rPr lang="ko-KR" altLang="en-US" sz="1600" dirty="0">
                <a:solidFill>
                  <a:schemeClr val="tx1"/>
                </a:solidFill>
                <a:latin typeface="+mj-ea"/>
                <a:ea typeface="+mj-ea"/>
              </a:rPr>
              <a:t> 대한 </a:t>
            </a:r>
            <a:r>
              <a:rPr lang="ko-KR" altLang="en-US" sz="1600" dirty="0" err="1">
                <a:solidFill>
                  <a:schemeClr val="tx1"/>
                </a:solidFill>
                <a:latin typeface="+mj-ea"/>
                <a:ea typeface="+mj-ea"/>
              </a:rPr>
              <a:t>목록작성을</a:t>
            </a:r>
            <a:r>
              <a:rPr lang="ko-KR" altLang="en-US" sz="1600" dirty="0">
                <a:solidFill>
                  <a:schemeClr val="tx1"/>
                </a:solidFill>
                <a:latin typeface="+mj-ea"/>
                <a:ea typeface="+mj-ea"/>
              </a:rPr>
              <a:t> 기술</a:t>
            </a:r>
            <a:r>
              <a:rPr lang="en-US" altLang="ko-KR" sz="1600" dirty="0">
                <a:solidFill>
                  <a:schemeClr val="tx1"/>
                </a:solidFill>
                <a:latin typeface="+mj-ea"/>
                <a:ea typeface="+mj-ea"/>
              </a:rPr>
              <a:t>(description)</a:t>
            </a:r>
            <a:r>
              <a:rPr lang="ko-KR" altLang="en-US" sz="1600" dirty="0">
                <a:solidFill>
                  <a:schemeClr val="tx1"/>
                </a:solidFill>
                <a:latin typeface="+mj-ea"/>
                <a:ea typeface="+mj-ea"/>
              </a:rPr>
              <a:t>이라 부르기도 함</a:t>
            </a:r>
            <a:r>
              <a:rPr lang="en-US" altLang="ko-KR" sz="1600" dirty="0">
                <a:solidFill>
                  <a:schemeClr val="tx1"/>
                </a:solidFill>
                <a:latin typeface="+mj-ea"/>
                <a:ea typeface="+mj-ea"/>
              </a:rPr>
              <a:t>. </a:t>
            </a:r>
            <a:r>
              <a:rPr lang="ko-KR" altLang="en-US" sz="1600" dirty="0">
                <a:solidFill>
                  <a:schemeClr val="tx1"/>
                </a:solidFill>
                <a:latin typeface="+mj-ea"/>
                <a:ea typeface="+mj-ea"/>
              </a:rPr>
              <a:t>이 경우 메타데이터는 </a:t>
            </a:r>
            <a:r>
              <a:rPr lang="ko-KR" altLang="en-US" sz="1600" dirty="0" err="1">
                <a:solidFill>
                  <a:schemeClr val="tx1"/>
                </a:solidFill>
                <a:latin typeface="+mj-ea"/>
                <a:ea typeface="+mj-ea"/>
              </a:rPr>
              <a:t>기술요소</a:t>
            </a:r>
            <a:r>
              <a:rPr lang="en-US" altLang="ko-KR" sz="1600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1600" dirty="0" err="1">
                <a:solidFill>
                  <a:schemeClr val="tx1"/>
                </a:solidFill>
                <a:latin typeface="+mj-ea"/>
                <a:ea typeface="+mj-ea"/>
              </a:rPr>
              <a:t>기술영역</a:t>
            </a:r>
            <a:r>
              <a:rPr lang="en-US" altLang="ko-KR" sz="1600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600" dirty="0" err="1">
                <a:solidFill>
                  <a:schemeClr val="tx1"/>
                </a:solidFill>
                <a:latin typeface="+mj-ea"/>
                <a:ea typeface="+mj-ea"/>
              </a:rPr>
              <a:t>기술항목</a:t>
            </a:r>
            <a:r>
              <a:rPr lang="en-US" altLang="ko-KR" sz="1600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r>
              <a:rPr lang="ko-KR" altLang="en-US" sz="1600" dirty="0">
                <a:solidFill>
                  <a:schemeClr val="tx1"/>
                </a:solidFill>
                <a:latin typeface="+mj-ea"/>
                <a:ea typeface="+mj-ea"/>
              </a:rPr>
              <a:t>로 표현됨</a:t>
            </a:r>
            <a:endParaRPr lang="en-US" altLang="ko-KR" sz="16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415766" lvl="2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dirty="0" err="1">
                <a:solidFill>
                  <a:schemeClr val="tx1"/>
                </a:solidFill>
                <a:latin typeface="+mj-ea"/>
                <a:ea typeface="+mj-ea"/>
              </a:rPr>
              <a:t>수집기록을</a:t>
            </a:r>
            <a:r>
              <a:rPr lang="ko-KR" altLang="en-US" sz="1600" dirty="0">
                <a:solidFill>
                  <a:schemeClr val="tx1"/>
                </a:solidFill>
                <a:latin typeface="+mj-ea"/>
                <a:ea typeface="+mj-ea"/>
              </a:rPr>
              <a:t> 목록작성하기 위하여 </a:t>
            </a:r>
            <a:r>
              <a:rPr lang="ko-KR" altLang="en-US" sz="1600" dirty="0" err="1">
                <a:solidFill>
                  <a:schemeClr val="tx1"/>
                </a:solidFill>
                <a:latin typeface="+mj-ea"/>
                <a:ea typeface="+mj-ea"/>
              </a:rPr>
              <a:t>대상자료로</a:t>
            </a:r>
            <a:r>
              <a:rPr lang="ko-KR" altLang="en-US" sz="1600" dirty="0">
                <a:solidFill>
                  <a:schemeClr val="tx1"/>
                </a:solidFill>
                <a:latin typeface="+mj-ea"/>
                <a:ea typeface="+mj-ea"/>
              </a:rPr>
              <a:t> 정의하고 관리</a:t>
            </a:r>
            <a:r>
              <a:rPr lang="en-US" altLang="ko-KR" sz="1600" dirty="0">
                <a:solidFill>
                  <a:schemeClr val="tx1"/>
                </a:solidFill>
                <a:latin typeface="+mj-ea"/>
                <a:ea typeface="+mj-ea"/>
              </a:rPr>
              <a:t>/</a:t>
            </a:r>
            <a:r>
              <a:rPr lang="ko-KR" altLang="en-US" sz="1600" dirty="0">
                <a:solidFill>
                  <a:schemeClr val="tx1"/>
                </a:solidFill>
                <a:latin typeface="+mj-ea"/>
                <a:ea typeface="+mj-ea"/>
              </a:rPr>
              <a:t>식별번호 등을 부여하는 행위를 등록</a:t>
            </a:r>
            <a:r>
              <a:rPr lang="en-US" altLang="ko-KR" sz="1600" dirty="0">
                <a:solidFill>
                  <a:schemeClr val="tx1"/>
                </a:solidFill>
                <a:latin typeface="+mj-ea"/>
                <a:ea typeface="+mj-ea"/>
              </a:rPr>
              <a:t>(register, declare)</a:t>
            </a:r>
            <a:r>
              <a:rPr lang="ko-KR" altLang="en-US" sz="1600" dirty="0">
                <a:solidFill>
                  <a:schemeClr val="tx1"/>
                </a:solidFill>
                <a:latin typeface="+mj-ea"/>
                <a:ea typeface="+mj-ea"/>
              </a:rPr>
              <a:t>이라</a:t>
            </a:r>
            <a:r>
              <a:rPr lang="en-US" altLang="ko-KR" sz="16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+mj-ea"/>
                <a:ea typeface="+mj-ea"/>
              </a:rPr>
              <a:t>함</a:t>
            </a:r>
            <a:endParaRPr lang="en-US" altLang="ko-KR" sz="16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822183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>
                <a:solidFill>
                  <a:schemeClr val="tx1"/>
                </a:solidFill>
                <a:latin typeface="+mj-ea"/>
                <a:ea typeface="+mj-ea"/>
              </a:rPr>
              <a:t>설계된 메타데이터 항목별 </a:t>
            </a:r>
            <a:r>
              <a:rPr lang="ko-KR" altLang="en-US" sz="1600" dirty="0" err="1">
                <a:solidFill>
                  <a:schemeClr val="tx1"/>
                </a:solidFill>
                <a:latin typeface="+mj-ea"/>
                <a:ea typeface="+mj-ea"/>
              </a:rPr>
              <a:t>입력방법을</a:t>
            </a:r>
            <a:r>
              <a:rPr lang="ko-KR" altLang="en-US" sz="16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+mj-ea"/>
                <a:ea typeface="+mj-ea"/>
              </a:rPr>
              <a:t>‘</a:t>
            </a:r>
            <a:r>
              <a:rPr lang="ko-KR" altLang="en-US" sz="1600" dirty="0" err="1">
                <a:solidFill>
                  <a:schemeClr val="tx1"/>
                </a:solidFill>
                <a:latin typeface="+mj-ea"/>
                <a:ea typeface="+mj-ea"/>
              </a:rPr>
              <a:t>기술규칙</a:t>
            </a:r>
            <a:r>
              <a:rPr lang="en-US" altLang="ko-KR" sz="1600" dirty="0">
                <a:solidFill>
                  <a:schemeClr val="tx1"/>
                </a:solidFill>
                <a:latin typeface="+mj-ea"/>
                <a:ea typeface="+mj-ea"/>
              </a:rPr>
              <a:t>’</a:t>
            </a:r>
            <a:r>
              <a:rPr lang="ko-KR" altLang="en-US" sz="1600" dirty="0">
                <a:solidFill>
                  <a:schemeClr val="tx1"/>
                </a:solidFill>
                <a:latin typeface="+mj-ea"/>
                <a:ea typeface="+mj-ea"/>
              </a:rPr>
              <a:t>으로 작성하여 </a:t>
            </a:r>
            <a:r>
              <a:rPr lang="ko-KR" altLang="en-US" sz="1600" dirty="0" err="1">
                <a:solidFill>
                  <a:schemeClr val="tx1"/>
                </a:solidFill>
                <a:latin typeface="+mj-ea"/>
                <a:ea typeface="+mj-ea"/>
              </a:rPr>
              <a:t>목록작성의</a:t>
            </a:r>
            <a:r>
              <a:rPr lang="ko-KR" altLang="en-US" sz="1600" dirty="0">
                <a:solidFill>
                  <a:schemeClr val="tx1"/>
                </a:solidFill>
                <a:latin typeface="+mj-ea"/>
                <a:ea typeface="+mj-ea"/>
              </a:rPr>
              <a:t> 일관성</a:t>
            </a:r>
            <a:r>
              <a:rPr lang="en-US" altLang="ko-KR" sz="1600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+mj-ea"/>
                <a:ea typeface="+mj-ea"/>
              </a:rPr>
              <a:t>통일성 등을 유지하는 것이 중요함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018279"/>
              </p:ext>
            </p:extLst>
          </p:nvPr>
        </p:nvGraphicFramePr>
        <p:xfrm>
          <a:off x="4622511" y="-7253035"/>
          <a:ext cx="4794985" cy="4525961"/>
        </p:xfrm>
        <a:graphic>
          <a:graphicData uri="http://schemas.openxmlformats.org/drawingml/2006/table">
            <a:tbl>
              <a:tblPr/>
              <a:tblGrid>
                <a:gridCol w="1899497">
                  <a:extLst>
                    <a:ext uri="{9D8B030D-6E8A-4147-A177-3AD203B41FA5}">
                      <a16:colId xmlns:a16="http://schemas.microsoft.com/office/drawing/2014/main" val="3742468037"/>
                    </a:ext>
                  </a:extLst>
                </a:gridCol>
                <a:gridCol w="2895488">
                  <a:extLst>
                    <a:ext uri="{9D8B030D-6E8A-4147-A177-3AD203B41FA5}">
                      <a16:colId xmlns:a16="http://schemas.microsoft.com/office/drawing/2014/main" val="433742196"/>
                    </a:ext>
                  </a:extLst>
                </a:gridCol>
              </a:tblGrid>
              <a:tr h="104148">
                <a:tc>
                  <a:txBody>
                    <a:bodyPr/>
                    <a:lstStyle/>
                    <a:p>
                      <a:pPr marL="25400" marR="2540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-100">
                          <a:solidFill>
                            <a:srgbClr val="FFFFFF"/>
                          </a:solidFill>
                          <a:effectLst/>
                          <a:latin typeface="중앙세고딕"/>
                          <a:ea typeface="중앙세고딕"/>
                        </a:rPr>
                        <a:t>유형</a:t>
                      </a:r>
                      <a:endParaRPr lang="ko-KR" altLang="en-US" sz="300" kern="0" spc="-100">
                        <a:solidFill>
                          <a:srgbClr val="FFFFFF"/>
                        </a:solidFill>
                        <a:effectLst/>
                        <a:latin typeface="중앙세고딕"/>
                      </a:endParaRPr>
                    </a:p>
                  </a:txBody>
                  <a:tcPr marL="10949" marR="10949" marT="21897" marB="21897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-100">
                          <a:solidFill>
                            <a:srgbClr val="FFFFFF"/>
                          </a:solidFill>
                          <a:effectLst/>
                          <a:latin typeface="중앙세고딕"/>
                          <a:ea typeface="중앙세고딕"/>
                        </a:rPr>
                        <a:t>특징</a:t>
                      </a:r>
                      <a:endParaRPr lang="ko-KR" altLang="en-US" sz="300" kern="0" spc="-100">
                        <a:solidFill>
                          <a:srgbClr val="FFFFFF"/>
                        </a:solidFill>
                        <a:effectLst/>
                        <a:latin typeface="중앙세고딕"/>
                      </a:endParaRPr>
                    </a:p>
                  </a:txBody>
                  <a:tcPr marL="10949" marR="10949" marT="21897" marB="21897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432324"/>
                  </a:ext>
                </a:extLst>
              </a:tr>
              <a:tr h="1314543">
                <a:tc>
                  <a:txBody>
                    <a:bodyPr/>
                    <a:lstStyle/>
                    <a:p>
                      <a:pPr marL="25400" marR="2540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-100" dirty="0" err="1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출처분류</a:t>
                      </a:r>
                      <a:endParaRPr lang="ko-KR" altLang="en-US" sz="300" kern="0" spc="-100" dirty="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5455" marR="5455" marT="5455" marB="545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25400" lvl="0" indent="-3429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­"/>
                      </a:pP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동일 기관 내지 개인</a:t>
                      </a:r>
                      <a:r>
                        <a:rPr lang="en-US" altLang="ko-KR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, </a:t>
                      </a: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단체 등에 관련한 기록물을 단일 생산자와 연계해 통합성 및 </a:t>
                      </a:r>
                      <a:r>
                        <a:rPr lang="ko-KR" altLang="en-US" sz="300" kern="0" spc="-100" dirty="0" err="1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생산연원에</a:t>
                      </a: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 근거하여 분류</a:t>
                      </a:r>
                      <a:endParaRPr lang="ko-KR" altLang="en-US" sz="300" kern="0" spc="-100" dirty="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  <a:p>
                      <a:pPr marL="342900" marR="25400" lvl="0" indent="-3429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­"/>
                      </a:pP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특정 생산자의 </a:t>
                      </a:r>
                      <a:r>
                        <a:rPr lang="ko-KR" altLang="en-US" sz="300" kern="0" spc="-100" dirty="0" err="1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활동과정</a:t>
                      </a: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 중에 생산된 기록물은 상호간의 연관성을 함유</a:t>
                      </a:r>
                      <a:endParaRPr lang="ko-KR" altLang="en-US" sz="300" kern="0" spc="-100" dirty="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  <a:p>
                      <a:pPr marL="342900" marR="25400" lvl="0" indent="-3429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­"/>
                      </a:pP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출처는 기록물의 물리적</a:t>
                      </a:r>
                      <a:r>
                        <a:rPr lang="en-US" altLang="ko-KR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, </a:t>
                      </a: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지적 통제수단으로서 통제할 수 없을 정도로 방대한 양의 기록물 생산을 특징으로 하는 현대 기록관리 환경에서 단일 생산자를 중심으로 한 </a:t>
                      </a:r>
                      <a:r>
                        <a:rPr lang="ko-KR" altLang="en-US" sz="300" kern="0" spc="-100" dirty="0" err="1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출처분류</a:t>
                      </a: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 방안은 업무 및 경제적 효율성을 가져옴</a:t>
                      </a:r>
                      <a:endParaRPr lang="ko-KR" altLang="en-US" sz="300" kern="0" spc="-100" dirty="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  <a:p>
                      <a:pPr marL="342900" marR="25400" lvl="0" indent="-3429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­"/>
                      </a:pP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예</a:t>
                      </a:r>
                      <a:r>
                        <a:rPr lang="en-US" altLang="ko-KR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) </a:t>
                      </a: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프랑스의 </a:t>
                      </a:r>
                      <a:r>
                        <a:rPr lang="ko-KR" altLang="en-US" sz="300" kern="0" spc="-100" dirty="0" err="1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퐁존중</a:t>
                      </a: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 원칙</a:t>
                      </a:r>
                      <a:r>
                        <a:rPr lang="en-US" altLang="ko-KR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, </a:t>
                      </a: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영국의 </a:t>
                      </a:r>
                      <a:r>
                        <a:rPr lang="ko-KR" altLang="en-US" sz="300" kern="0" spc="-100" dirty="0" err="1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기록군</a:t>
                      </a: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 등</a:t>
                      </a:r>
                      <a:endParaRPr lang="ko-KR" altLang="en-US" sz="300" kern="0" spc="-100" dirty="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5455" marR="5455" marT="5455" marB="545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9283034"/>
                  </a:ext>
                </a:extLst>
              </a:tr>
              <a:tr h="1260225">
                <a:tc>
                  <a:txBody>
                    <a:bodyPr/>
                    <a:lstStyle/>
                    <a:p>
                      <a:pPr marL="25400" marR="2540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-100" dirty="0" err="1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기능분류</a:t>
                      </a:r>
                      <a:endParaRPr lang="ko-KR" altLang="en-US" sz="300" kern="0" spc="-100" dirty="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5455" marR="5455" marT="5455" marB="545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25400" lvl="0" indent="-3429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­"/>
                      </a:pP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기록물의 직접적 </a:t>
                      </a:r>
                      <a:r>
                        <a:rPr lang="ko-KR" altLang="en-US" sz="300" kern="0" spc="-100" dirty="0" err="1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생산배경</a:t>
                      </a:r>
                      <a:r>
                        <a:rPr lang="en-US" altLang="ko-KR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, </a:t>
                      </a: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연원이 되는 </a:t>
                      </a:r>
                      <a:r>
                        <a:rPr lang="ko-KR" altLang="en-US" sz="300" kern="0" spc="-100" dirty="0" err="1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업무기능과</a:t>
                      </a: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 당해 기록물의 연관성을 파악 관리함으로서 </a:t>
                      </a:r>
                      <a:r>
                        <a:rPr lang="ko-KR" altLang="en-US" sz="300" kern="0" spc="-100" dirty="0" err="1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업무기능적</a:t>
                      </a: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 차원에서의 </a:t>
                      </a:r>
                      <a:r>
                        <a:rPr lang="ko-KR" altLang="en-US" sz="300" kern="0" spc="-100" dirty="0" err="1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출처관리의</a:t>
                      </a: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 원칙을 구현</a:t>
                      </a:r>
                      <a:endParaRPr lang="ko-KR" altLang="en-US" sz="300" kern="0" spc="-100" dirty="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  <a:p>
                      <a:pPr marL="342900" marR="25400" lvl="0" indent="-3429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­"/>
                      </a:pP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단위업무를 비롯한 </a:t>
                      </a:r>
                      <a:r>
                        <a:rPr lang="ko-KR" altLang="en-US" sz="300" kern="0" spc="-100" dirty="0" err="1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업무기능의</a:t>
                      </a: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 분류는 해당 기록물의 </a:t>
                      </a:r>
                      <a:r>
                        <a:rPr lang="ko-KR" altLang="en-US" sz="300" kern="0" spc="-100" dirty="0" err="1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생산목적과</a:t>
                      </a: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 본래의 가치를 의미</a:t>
                      </a:r>
                      <a:r>
                        <a:rPr lang="en-US" altLang="ko-KR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. </a:t>
                      </a: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중층적인 </a:t>
                      </a:r>
                      <a:r>
                        <a:rPr lang="ko-KR" altLang="en-US" sz="300" kern="0" spc="-100" dirty="0" err="1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기록구조의</a:t>
                      </a: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 골격을 제시</a:t>
                      </a:r>
                      <a:endParaRPr lang="ko-KR" altLang="en-US" sz="300" kern="0" spc="-100" dirty="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  <a:p>
                      <a:pPr marL="342900" marR="25400" lvl="0" indent="-3429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­"/>
                      </a:pP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기록물의 내용과 주제의 성질을 근거로 분류함으로서 업무활동의 면모를 가장 잘 반영할 수 있음</a:t>
                      </a:r>
                      <a:endParaRPr lang="ko-KR" altLang="en-US" sz="300" kern="0" spc="-100" dirty="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  <a:p>
                      <a:pPr marL="342900" marR="25400" lvl="0" indent="-3429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­"/>
                      </a:pP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기능 및 주제 분야에 따른 검색이 매우 용이</a:t>
                      </a:r>
                      <a:endParaRPr lang="ko-KR" altLang="en-US" sz="300" kern="0" spc="-100" dirty="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5455" marR="5455" marT="5455" marB="545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5294891"/>
                  </a:ext>
                </a:extLst>
              </a:tr>
              <a:tr h="608409">
                <a:tc>
                  <a:txBody>
                    <a:bodyPr/>
                    <a:lstStyle/>
                    <a:p>
                      <a:pPr marL="25400" marR="2540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조직분류</a:t>
                      </a:r>
                      <a:endParaRPr lang="ko-KR" altLang="en-US" sz="300" kern="0" spc="-10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5455" marR="5455" marT="5455" marB="545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생산기관의 조직적 출처에 의한 분류</a:t>
                      </a:r>
                      <a:endParaRPr lang="ko-KR" altLang="en-US" sz="300" kern="0" spc="-10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  <a:p>
                      <a:pPr marL="25400" marR="2540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기록물의 운용 주체와 업무기능의 역사적 연관관계를 이용한 분류의 가장 일반적 방식</a:t>
                      </a:r>
                      <a:endParaRPr lang="ko-KR" altLang="en-US" sz="300" kern="0" spc="-10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  <a:p>
                      <a:pPr marL="25400" marR="2540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분류방식을 이해하기 가장 용이하면서도 기록물의 생성과 작용의 실상을 명확하게 반영하고 주제분류법의 장점을 취할 수 있는 특성</a:t>
                      </a:r>
                      <a:endParaRPr lang="ko-KR" altLang="en-US" sz="300" kern="0" spc="-10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5455" marR="5455" marT="5455" marB="545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93305"/>
                  </a:ext>
                </a:extLst>
              </a:tr>
              <a:tr h="173864">
                <a:tc>
                  <a:txBody>
                    <a:bodyPr/>
                    <a:lstStyle/>
                    <a:p>
                      <a:pPr marL="25400" marR="2540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목적분류</a:t>
                      </a:r>
                      <a:endParaRPr lang="ko-KR" altLang="en-US" sz="300" kern="0" spc="-10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5455" marR="5455" marT="5455" marB="545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업무의 최종 목적에 따라 기록물을 분류</a:t>
                      </a:r>
                      <a:endParaRPr lang="ko-KR" altLang="en-US" sz="300" kern="0" spc="-10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  <a:p>
                      <a:pPr marL="25400" marR="2540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주제 분류와 비슷한 개념임</a:t>
                      </a:r>
                      <a:endParaRPr lang="ko-KR" altLang="en-US" sz="300" kern="0" spc="-10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5455" marR="5455" marT="5455" marB="545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1015696"/>
                  </a:ext>
                </a:extLst>
              </a:tr>
              <a:tr h="391136">
                <a:tc>
                  <a:txBody>
                    <a:bodyPr/>
                    <a:lstStyle/>
                    <a:p>
                      <a:pPr marL="25400" marR="2540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주제분류</a:t>
                      </a:r>
                      <a:endParaRPr lang="ko-KR" altLang="en-US" sz="300" kern="0" spc="-10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5455" marR="5455" marT="5455" marB="545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기록물 주제에 따라 분류</a:t>
                      </a:r>
                      <a:endParaRPr lang="ko-KR" altLang="en-US" sz="300" kern="0" spc="-10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  <a:p>
                      <a:pPr marL="25400" marR="2540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출처기관과 원질서를 크게 고려하지 않음</a:t>
                      </a:r>
                      <a:endParaRPr lang="ko-KR" altLang="en-US" sz="300" kern="0" spc="-10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  <a:p>
                      <a:pPr marL="25400" marR="2540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특정 주제와 관련한 기록을 한눈에 살펴볼 수 있음</a:t>
                      </a:r>
                      <a:endParaRPr lang="ko-KR" altLang="en-US" sz="300" kern="0" spc="-10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  <a:p>
                      <a:pPr marL="25400" marR="2540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예</a:t>
                      </a:r>
                      <a:r>
                        <a:rPr lang="en-US" altLang="ko-KR" sz="3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) </a:t>
                      </a:r>
                      <a:r>
                        <a:rPr lang="ko-KR" altLang="en-US" sz="3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듀이의 십진분류법</a:t>
                      </a:r>
                      <a:r>
                        <a:rPr lang="en-US" altLang="ko-KR" sz="3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, </a:t>
                      </a:r>
                      <a:r>
                        <a:rPr lang="ko-KR" altLang="en-US" sz="3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카뮤</a:t>
                      </a:r>
                      <a:r>
                        <a:rPr lang="en-US" altLang="ko-KR" sz="3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-</a:t>
                      </a:r>
                      <a:r>
                        <a:rPr lang="ko-KR" altLang="en-US" sz="3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다누의 분류법 </a:t>
                      </a:r>
                      <a:endParaRPr lang="ko-KR" altLang="en-US" sz="300" kern="0" spc="-10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5455" marR="5455" marT="5455" marB="545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5500710"/>
                  </a:ext>
                </a:extLst>
              </a:tr>
              <a:tr h="282500">
                <a:tc>
                  <a:txBody>
                    <a:bodyPr/>
                    <a:lstStyle/>
                    <a:p>
                      <a:pPr marL="25400" marR="2540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시대분류</a:t>
                      </a:r>
                      <a:endParaRPr lang="ko-KR" altLang="en-US" sz="300" kern="0" spc="-10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5455" marR="5455" marT="5455" marB="545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일반적으로 조직 및 기관의 업무활동은 연도별로 기획되고 수행되어 종결되므로 연도별 특성을 이해하기에 유용</a:t>
                      </a:r>
                      <a:endParaRPr lang="ko-KR" altLang="en-US" sz="300" kern="0" spc="-10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5455" marR="5455" marT="5455" marB="545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9082661"/>
                  </a:ext>
                </a:extLst>
              </a:tr>
              <a:tr h="391136">
                <a:tc>
                  <a:txBody>
                    <a:bodyPr/>
                    <a:lstStyle/>
                    <a:p>
                      <a:pPr marL="25400" marR="2540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기록유형분류</a:t>
                      </a:r>
                      <a:endParaRPr lang="ko-KR" altLang="en-US" sz="300" kern="0" spc="-10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5455" marR="5455" marT="5455" marB="545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기록의 유형에 따라 분류</a:t>
                      </a:r>
                      <a:endParaRPr lang="ko-KR" altLang="en-US" sz="300" kern="0" spc="-100" dirty="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  <a:p>
                      <a:pPr marL="25400" marR="2540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비전자기록의 경우 대부분 유형별로 서고에 보존</a:t>
                      </a:r>
                      <a:r>
                        <a:rPr lang="en-US" altLang="ko-KR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. </a:t>
                      </a: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유형분류체계는 </a:t>
                      </a:r>
                      <a:r>
                        <a:rPr lang="ko-KR" altLang="en-US" sz="300" kern="0" spc="-100" dirty="0" err="1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서고정리에</a:t>
                      </a: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 용이</a:t>
                      </a:r>
                      <a:endParaRPr lang="ko-KR" altLang="en-US" sz="300" kern="0" spc="-100" dirty="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  <a:p>
                      <a:pPr marL="25400" marR="2540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전시 등 기록물 </a:t>
                      </a:r>
                      <a:r>
                        <a:rPr lang="ko-KR" altLang="en-US" sz="300" kern="0" spc="-100" dirty="0" err="1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활용시</a:t>
                      </a: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 검색에 용이한 </a:t>
                      </a:r>
                      <a:r>
                        <a:rPr lang="ko-KR" altLang="en-US" sz="300" kern="0" spc="-100" dirty="0" err="1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분류체계임</a:t>
                      </a:r>
                      <a:endParaRPr lang="ko-KR" altLang="en-US" sz="300" kern="0" spc="-100" dirty="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5455" marR="5455" marT="5455" marB="545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00265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E2A3AA-8FF2-44E4-9014-A4F04C3AD7FB}"/>
              </a:ext>
            </a:extLst>
          </p:cNvPr>
          <p:cNvSpPr txBox="1"/>
          <p:nvPr/>
        </p:nvSpPr>
        <p:spPr>
          <a:xfrm>
            <a:off x="169141" y="217253"/>
            <a:ext cx="1058819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아카이브 활용</a:t>
            </a:r>
            <a:endParaRPr lang="ko-KR" altLang="en-US" sz="1400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5553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298295" y="476672"/>
            <a:ext cx="8335225" cy="49529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88"/>
          </a:p>
        </p:txBody>
      </p:sp>
      <p:sp>
        <p:nvSpPr>
          <p:cNvPr id="6" name="직사각형 5"/>
          <p:cNvSpPr/>
          <p:nvPr/>
        </p:nvSpPr>
        <p:spPr>
          <a:xfrm>
            <a:off x="200473" y="15166"/>
            <a:ext cx="936104" cy="96556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88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086E898-AC60-48BA-ADEF-F53CE5C96145}"/>
              </a:ext>
            </a:extLst>
          </p:cNvPr>
          <p:cNvSpPr txBox="1"/>
          <p:nvPr/>
        </p:nvSpPr>
        <p:spPr>
          <a:xfrm>
            <a:off x="6537176" y="561080"/>
            <a:ext cx="309634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Ⅱ. </a:t>
            </a:r>
            <a:r>
              <a:rPr lang="ko-KR" altLang="en-US" sz="13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수집기록의</a:t>
            </a:r>
            <a:r>
              <a:rPr lang="ko-KR" altLang="en-US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3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목록작성</a:t>
            </a:r>
            <a:endParaRPr lang="ko-KR" altLang="en-US" sz="1300" b="1" dirty="0">
              <a:solidFill>
                <a:schemeClr val="tx1">
                  <a:lumMod val="85000"/>
                  <a:lumOff val="1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018279"/>
              </p:ext>
            </p:extLst>
          </p:nvPr>
        </p:nvGraphicFramePr>
        <p:xfrm>
          <a:off x="4622511" y="-7253035"/>
          <a:ext cx="4794985" cy="4525961"/>
        </p:xfrm>
        <a:graphic>
          <a:graphicData uri="http://schemas.openxmlformats.org/drawingml/2006/table">
            <a:tbl>
              <a:tblPr/>
              <a:tblGrid>
                <a:gridCol w="1899497">
                  <a:extLst>
                    <a:ext uri="{9D8B030D-6E8A-4147-A177-3AD203B41FA5}">
                      <a16:colId xmlns:a16="http://schemas.microsoft.com/office/drawing/2014/main" val="3742468037"/>
                    </a:ext>
                  </a:extLst>
                </a:gridCol>
                <a:gridCol w="2895488">
                  <a:extLst>
                    <a:ext uri="{9D8B030D-6E8A-4147-A177-3AD203B41FA5}">
                      <a16:colId xmlns:a16="http://schemas.microsoft.com/office/drawing/2014/main" val="433742196"/>
                    </a:ext>
                  </a:extLst>
                </a:gridCol>
              </a:tblGrid>
              <a:tr h="104148">
                <a:tc>
                  <a:txBody>
                    <a:bodyPr/>
                    <a:lstStyle/>
                    <a:p>
                      <a:pPr marL="25400" marR="2540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-100">
                          <a:solidFill>
                            <a:srgbClr val="FFFFFF"/>
                          </a:solidFill>
                          <a:effectLst/>
                          <a:latin typeface="중앙세고딕"/>
                          <a:ea typeface="중앙세고딕"/>
                        </a:rPr>
                        <a:t>유형</a:t>
                      </a:r>
                      <a:endParaRPr lang="ko-KR" altLang="en-US" sz="300" kern="0" spc="-100">
                        <a:solidFill>
                          <a:srgbClr val="FFFFFF"/>
                        </a:solidFill>
                        <a:effectLst/>
                        <a:latin typeface="중앙세고딕"/>
                      </a:endParaRPr>
                    </a:p>
                  </a:txBody>
                  <a:tcPr marL="10949" marR="10949" marT="21897" marB="21897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-100">
                          <a:solidFill>
                            <a:srgbClr val="FFFFFF"/>
                          </a:solidFill>
                          <a:effectLst/>
                          <a:latin typeface="중앙세고딕"/>
                          <a:ea typeface="중앙세고딕"/>
                        </a:rPr>
                        <a:t>특징</a:t>
                      </a:r>
                      <a:endParaRPr lang="ko-KR" altLang="en-US" sz="300" kern="0" spc="-100">
                        <a:solidFill>
                          <a:srgbClr val="FFFFFF"/>
                        </a:solidFill>
                        <a:effectLst/>
                        <a:latin typeface="중앙세고딕"/>
                      </a:endParaRPr>
                    </a:p>
                  </a:txBody>
                  <a:tcPr marL="10949" marR="10949" marT="21897" marB="21897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432324"/>
                  </a:ext>
                </a:extLst>
              </a:tr>
              <a:tr h="1314543">
                <a:tc>
                  <a:txBody>
                    <a:bodyPr/>
                    <a:lstStyle/>
                    <a:p>
                      <a:pPr marL="25400" marR="2540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-100" dirty="0" err="1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출처분류</a:t>
                      </a:r>
                      <a:endParaRPr lang="ko-KR" altLang="en-US" sz="300" kern="0" spc="-100" dirty="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5455" marR="5455" marT="5455" marB="545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25400" lvl="0" indent="-3429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­"/>
                      </a:pP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동일 기관 내지 개인</a:t>
                      </a:r>
                      <a:r>
                        <a:rPr lang="en-US" altLang="ko-KR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, </a:t>
                      </a: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단체 등에 관련한 기록물을 단일 생산자와 연계해 통합성 및 </a:t>
                      </a:r>
                      <a:r>
                        <a:rPr lang="ko-KR" altLang="en-US" sz="300" kern="0" spc="-100" dirty="0" err="1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생산연원에</a:t>
                      </a: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 근거하여 분류</a:t>
                      </a:r>
                      <a:endParaRPr lang="ko-KR" altLang="en-US" sz="300" kern="0" spc="-100" dirty="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  <a:p>
                      <a:pPr marL="342900" marR="25400" lvl="0" indent="-3429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­"/>
                      </a:pP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특정 생산자의 </a:t>
                      </a:r>
                      <a:r>
                        <a:rPr lang="ko-KR" altLang="en-US" sz="300" kern="0" spc="-100" dirty="0" err="1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활동과정</a:t>
                      </a: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 중에 생산된 기록물은 상호간의 연관성을 함유</a:t>
                      </a:r>
                      <a:endParaRPr lang="ko-KR" altLang="en-US" sz="300" kern="0" spc="-100" dirty="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  <a:p>
                      <a:pPr marL="342900" marR="25400" lvl="0" indent="-3429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­"/>
                      </a:pP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출처는 기록물의 물리적</a:t>
                      </a:r>
                      <a:r>
                        <a:rPr lang="en-US" altLang="ko-KR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, </a:t>
                      </a: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지적 통제수단으로서 통제할 수 없을 정도로 방대한 양의 기록물 생산을 특징으로 하는 현대 기록관리 환경에서 단일 생산자를 중심으로 한 </a:t>
                      </a:r>
                      <a:r>
                        <a:rPr lang="ko-KR" altLang="en-US" sz="300" kern="0" spc="-100" dirty="0" err="1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출처분류</a:t>
                      </a: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 방안은 업무 및 경제적 효율성을 가져옴</a:t>
                      </a:r>
                      <a:endParaRPr lang="ko-KR" altLang="en-US" sz="300" kern="0" spc="-100" dirty="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  <a:p>
                      <a:pPr marL="342900" marR="25400" lvl="0" indent="-3429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­"/>
                      </a:pP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예</a:t>
                      </a:r>
                      <a:r>
                        <a:rPr lang="en-US" altLang="ko-KR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) </a:t>
                      </a: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프랑스의 </a:t>
                      </a:r>
                      <a:r>
                        <a:rPr lang="ko-KR" altLang="en-US" sz="300" kern="0" spc="-100" dirty="0" err="1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퐁존중</a:t>
                      </a: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 원칙</a:t>
                      </a:r>
                      <a:r>
                        <a:rPr lang="en-US" altLang="ko-KR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, </a:t>
                      </a: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영국의 </a:t>
                      </a:r>
                      <a:r>
                        <a:rPr lang="ko-KR" altLang="en-US" sz="300" kern="0" spc="-100" dirty="0" err="1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기록군</a:t>
                      </a: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 등</a:t>
                      </a:r>
                      <a:endParaRPr lang="ko-KR" altLang="en-US" sz="300" kern="0" spc="-100" dirty="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5455" marR="5455" marT="5455" marB="545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9283034"/>
                  </a:ext>
                </a:extLst>
              </a:tr>
              <a:tr h="1260225">
                <a:tc>
                  <a:txBody>
                    <a:bodyPr/>
                    <a:lstStyle/>
                    <a:p>
                      <a:pPr marL="25400" marR="2540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-100" dirty="0" err="1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기능분류</a:t>
                      </a:r>
                      <a:endParaRPr lang="ko-KR" altLang="en-US" sz="300" kern="0" spc="-100" dirty="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5455" marR="5455" marT="5455" marB="545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25400" lvl="0" indent="-3429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­"/>
                      </a:pP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기록물의 직접적 </a:t>
                      </a:r>
                      <a:r>
                        <a:rPr lang="ko-KR" altLang="en-US" sz="300" kern="0" spc="-100" dirty="0" err="1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생산배경</a:t>
                      </a:r>
                      <a:r>
                        <a:rPr lang="en-US" altLang="ko-KR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, </a:t>
                      </a: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연원이 되는 </a:t>
                      </a:r>
                      <a:r>
                        <a:rPr lang="ko-KR" altLang="en-US" sz="300" kern="0" spc="-100" dirty="0" err="1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업무기능과</a:t>
                      </a: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 당해 기록물의 연관성을 파악 관리함으로서 </a:t>
                      </a:r>
                      <a:r>
                        <a:rPr lang="ko-KR" altLang="en-US" sz="300" kern="0" spc="-100" dirty="0" err="1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업무기능적</a:t>
                      </a: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 차원에서의 </a:t>
                      </a:r>
                      <a:r>
                        <a:rPr lang="ko-KR" altLang="en-US" sz="300" kern="0" spc="-100" dirty="0" err="1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출처관리의</a:t>
                      </a: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 원칙을 구현</a:t>
                      </a:r>
                      <a:endParaRPr lang="ko-KR" altLang="en-US" sz="300" kern="0" spc="-100" dirty="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  <a:p>
                      <a:pPr marL="342900" marR="25400" lvl="0" indent="-3429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­"/>
                      </a:pP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단위업무를 비롯한 </a:t>
                      </a:r>
                      <a:r>
                        <a:rPr lang="ko-KR" altLang="en-US" sz="300" kern="0" spc="-100" dirty="0" err="1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업무기능의</a:t>
                      </a: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 분류는 해당 기록물의 </a:t>
                      </a:r>
                      <a:r>
                        <a:rPr lang="ko-KR" altLang="en-US" sz="300" kern="0" spc="-100" dirty="0" err="1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생산목적과</a:t>
                      </a: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 본래의 가치를 의미</a:t>
                      </a:r>
                      <a:r>
                        <a:rPr lang="en-US" altLang="ko-KR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. </a:t>
                      </a: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중층적인 </a:t>
                      </a:r>
                      <a:r>
                        <a:rPr lang="ko-KR" altLang="en-US" sz="300" kern="0" spc="-100" dirty="0" err="1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기록구조의</a:t>
                      </a: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 골격을 제시</a:t>
                      </a:r>
                      <a:endParaRPr lang="ko-KR" altLang="en-US" sz="300" kern="0" spc="-100" dirty="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  <a:p>
                      <a:pPr marL="342900" marR="25400" lvl="0" indent="-3429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­"/>
                      </a:pP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기록물의 내용과 주제의 성질을 근거로 분류함으로서 업무활동의 면모를 가장 잘 반영할 수 있음</a:t>
                      </a:r>
                      <a:endParaRPr lang="ko-KR" altLang="en-US" sz="300" kern="0" spc="-100" dirty="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  <a:p>
                      <a:pPr marL="342900" marR="25400" lvl="0" indent="-3429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­"/>
                      </a:pP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기능 및 주제 분야에 따른 검색이 매우 용이</a:t>
                      </a:r>
                      <a:endParaRPr lang="ko-KR" altLang="en-US" sz="300" kern="0" spc="-100" dirty="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5455" marR="5455" marT="5455" marB="545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5294891"/>
                  </a:ext>
                </a:extLst>
              </a:tr>
              <a:tr h="608409">
                <a:tc>
                  <a:txBody>
                    <a:bodyPr/>
                    <a:lstStyle/>
                    <a:p>
                      <a:pPr marL="25400" marR="2540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조직분류</a:t>
                      </a:r>
                      <a:endParaRPr lang="ko-KR" altLang="en-US" sz="300" kern="0" spc="-10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5455" marR="5455" marT="5455" marB="545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생산기관의 조직적 출처에 의한 분류</a:t>
                      </a:r>
                      <a:endParaRPr lang="ko-KR" altLang="en-US" sz="300" kern="0" spc="-10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  <a:p>
                      <a:pPr marL="25400" marR="2540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기록물의 운용 주체와 업무기능의 역사적 연관관계를 이용한 분류의 가장 일반적 방식</a:t>
                      </a:r>
                      <a:endParaRPr lang="ko-KR" altLang="en-US" sz="300" kern="0" spc="-10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  <a:p>
                      <a:pPr marL="25400" marR="2540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분류방식을 이해하기 가장 용이하면서도 기록물의 생성과 작용의 실상을 명확하게 반영하고 주제분류법의 장점을 취할 수 있는 특성</a:t>
                      </a:r>
                      <a:endParaRPr lang="ko-KR" altLang="en-US" sz="300" kern="0" spc="-10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5455" marR="5455" marT="5455" marB="545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93305"/>
                  </a:ext>
                </a:extLst>
              </a:tr>
              <a:tr h="173864">
                <a:tc>
                  <a:txBody>
                    <a:bodyPr/>
                    <a:lstStyle/>
                    <a:p>
                      <a:pPr marL="25400" marR="2540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목적분류</a:t>
                      </a:r>
                      <a:endParaRPr lang="ko-KR" altLang="en-US" sz="300" kern="0" spc="-10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5455" marR="5455" marT="5455" marB="545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업무의 최종 목적에 따라 기록물을 분류</a:t>
                      </a:r>
                      <a:endParaRPr lang="ko-KR" altLang="en-US" sz="300" kern="0" spc="-10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  <a:p>
                      <a:pPr marL="25400" marR="2540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주제 분류와 비슷한 개념임</a:t>
                      </a:r>
                      <a:endParaRPr lang="ko-KR" altLang="en-US" sz="300" kern="0" spc="-10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5455" marR="5455" marT="5455" marB="545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1015696"/>
                  </a:ext>
                </a:extLst>
              </a:tr>
              <a:tr h="391136">
                <a:tc>
                  <a:txBody>
                    <a:bodyPr/>
                    <a:lstStyle/>
                    <a:p>
                      <a:pPr marL="25400" marR="2540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주제분류</a:t>
                      </a:r>
                      <a:endParaRPr lang="ko-KR" altLang="en-US" sz="300" kern="0" spc="-10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5455" marR="5455" marT="5455" marB="545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기록물 주제에 따라 분류</a:t>
                      </a:r>
                      <a:endParaRPr lang="ko-KR" altLang="en-US" sz="300" kern="0" spc="-10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  <a:p>
                      <a:pPr marL="25400" marR="2540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출처기관과 원질서를 크게 고려하지 않음</a:t>
                      </a:r>
                      <a:endParaRPr lang="ko-KR" altLang="en-US" sz="300" kern="0" spc="-10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  <a:p>
                      <a:pPr marL="25400" marR="2540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특정 주제와 관련한 기록을 한눈에 살펴볼 수 있음</a:t>
                      </a:r>
                      <a:endParaRPr lang="ko-KR" altLang="en-US" sz="300" kern="0" spc="-10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  <a:p>
                      <a:pPr marL="25400" marR="2540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예</a:t>
                      </a:r>
                      <a:r>
                        <a:rPr lang="en-US" altLang="ko-KR" sz="3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) </a:t>
                      </a:r>
                      <a:r>
                        <a:rPr lang="ko-KR" altLang="en-US" sz="3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듀이의 십진분류법</a:t>
                      </a:r>
                      <a:r>
                        <a:rPr lang="en-US" altLang="ko-KR" sz="3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, </a:t>
                      </a:r>
                      <a:r>
                        <a:rPr lang="ko-KR" altLang="en-US" sz="3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카뮤</a:t>
                      </a:r>
                      <a:r>
                        <a:rPr lang="en-US" altLang="ko-KR" sz="3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-</a:t>
                      </a:r>
                      <a:r>
                        <a:rPr lang="ko-KR" altLang="en-US" sz="3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다누의 분류법 </a:t>
                      </a:r>
                      <a:endParaRPr lang="ko-KR" altLang="en-US" sz="300" kern="0" spc="-10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5455" marR="5455" marT="5455" marB="545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5500710"/>
                  </a:ext>
                </a:extLst>
              </a:tr>
              <a:tr h="282500">
                <a:tc>
                  <a:txBody>
                    <a:bodyPr/>
                    <a:lstStyle/>
                    <a:p>
                      <a:pPr marL="25400" marR="2540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시대분류</a:t>
                      </a:r>
                      <a:endParaRPr lang="ko-KR" altLang="en-US" sz="300" kern="0" spc="-10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5455" marR="5455" marT="5455" marB="545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일반적으로 조직 및 기관의 업무활동은 연도별로 기획되고 수행되어 종결되므로 연도별 특성을 이해하기에 유용</a:t>
                      </a:r>
                      <a:endParaRPr lang="ko-KR" altLang="en-US" sz="300" kern="0" spc="-10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5455" marR="5455" marT="5455" marB="545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9082661"/>
                  </a:ext>
                </a:extLst>
              </a:tr>
              <a:tr h="391136">
                <a:tc>
                  <a:txBody>
                    <a:bodyPr/>
                    <a:lstStyle/>
                    <a:p>
                      <a:pPr marL="25400" marR="2540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기록유형분류</a:t>
                      </a:r>
                      <a:endParaRPr lang="ko-KR" altLang="en-US" sz="300" kern="0" spc="-10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5455" marR="5455" marT="5455" marB="545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기록의 유형에 따라 분류</a:t>
                      </a:r>
                      <a:endParaRPr lang="ko-KR" altLang="en-US" sz="300" kern="0" spc="-100" dirty="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  <a:p>
                      <a:pPr marL="25400" marR="2540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비전자기록의 경우 대부분 유형별로 서고에 보존</a:t>
                      </a:r>
                      <a:r>
                        <a:rPr lang="en-US" altLang="ko-KR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. </a:t>
                      </a: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유형분류체계는 </a:t>
                      </a:r>
                      <a:r>
                        <a:rPr lang="ko-KR" altLang="en-US" sz="300" kern="0" spc="-100" dirty="0" err="1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서고정리에</a:t>
                      </a: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 용이</a:t>
                      </a:r>
                      <a:endParaRPr lang="ko-KR" altLang="en-US" sz="300" kern="0" spc="-100" dirty="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  <a:p>
                      <a:pPr marL="25400" marR="2540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전시 등 기록물 </a:t>
                      </a:r>
                      <a:r>
                        <a:rPr lang="ko-KR" altLang="en-US" sz="300" kern="0" spc="-100" dirty="0" err="1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활용시</a:t>
                      </a: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 검색에 용이한 </a:t>
                      </a:r>
                      <a:r>
                        <a:rPr lang="ko-KR" altLang="en-US" sz="300" kern="0" spc="-100" dirty="0" err="1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분류체계임</a:t>
                      </a:r>
                      <a:endParaRPr lang="ko-KR" altLang="en-US" sz="300" kern="0" spc="-100" dirty="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5455" marR="5455" marT="5455" marB="545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00265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955631"/>
              </p:ext>
            </p:extLst>
          </p:nvPr>
        </p:nvGraphicFramePr>
        <p:xfrm>
          <a:off x="1298295" y="853468"/>
          <a:ext cx="7670940" cy="5934756"/>
        </p:xfrm>
        <a:graphic>
          <a:graphicData uri="http://schemas.openxmlformats.org/drawingml/2006/table">
            <a:tbl>
              <a:tblPr/>
              <a:tblGrid>
                <a:gridCol w="1192386">
                  <a:extLst>
                    <a:ext uri="{9D8B030D-6E8A-4147-A177-3AD203B41FA5}">
                      <a16:colId xmlns:a16="http://schemas.microsoft.com/office/drawing/2014/main" val="1677946075"/>
                    </a:ext>
                  </a:extLst>
                </a:gridCol>
                <a:gridCol w="1582010">
                  <a:extLst>
                    <a:ext uri="{9D8B030D-6E8A-4147-A177-3AD203B41FA5}">
                      <a16:colId xmlns:a16="http://schemas.microsoft.com/office/drawing/2014/main" val="3758178293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1907333322"/>
                    </a:ext>
                  </a:extLst>
                </a:gridCol>
              </a:tblGrid>
              <a:tr h="179186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50">
                          <a:solidFill>
                            <a:srgbClr val="FFFFFF"/>
                          </a:solidFill>
                          <a:effectLst/>
                          <a:latin typeface="한양중고딕"/>
                          <a:ea typeface="한양중고딕"/>
                        </a:rPr>
                        <a:t>기술요소</a:t>
                      </a:r>
                      <a:endParaRPr lang="ko-KR" altLang="en-US" sz="9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3742" marR="33742" marT="18724" marB="18724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50">
                          <a:solidFill>
                            <a:srgbClr val="FFFFFF"/>
                          </a:solidFill>
                          <a:effectLst/>
                          <a:latin typeface="한양중고딕"/>
                          <a:ea typeface="한양중고딕"/>
                        </a:rPr>
                        <a:t>설명</a:t>
                      </a:r>
                      <a:endParaRPr lang="ko-KR" altLang="en-US" sz="9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3742" marR="33742" marT="18724" marB="18724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436989"/>
                  </a:ext>
                </a:extLst>
              </a:tr>
              <a:tr h="17918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50">
                          <a:solidFill>
                            <a:srgbClr val="FFFFFF"/>
                          </a:solidFill>
                          <a:effectLst/>
                          <a:latin typeface="한양중고딕"/>
                          <a:ea typeface="한양중고딕"/>
                        </a:rPr>
                        <a:t>영역</a:t>
                      </a:r>
                      <a:endParaRPr lang="ko-KR" altLang="en-US" sz="9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3742" marR="33742" marT="18724" marB="18724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50">
                          <a:solidFill>
                            <a:srgbClr val="FFFFFF"/>
                          </a:solidFill>
                          <a:effectLst/>
                          <a:latin typeface="한양중고딕"/>
                          <a:ea typeface="한양중고딕"/>
                        </a:rPr>
                        <a:t>항목</a:t>
                      </a:r>
                      <a:endParaRPr lang="ko-KR" altLang="en-US" sz="9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3742" marR="33742" marT="18724" marB="18724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66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897253"/>
                  </a:ext>
                </a:extLst>
              </a:tr>
              <a:tr h="160053">
                <a:tc rowSpan="16">
                  <a:txBody>
                    <a:bodyPr/>
                    <a:lstStyle/>
                    <a:p>
                      <a:pPr marL="25400" marR="2540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기본영역</a:t>
                      </a:r>
                      <a:endParaRPr lang="ko-KR" altLang="en-US" sz="9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3742" marR="33742" marT="18724" marB="187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식별번호</a:t>
                      </a:r>
                      <a:r>
                        <a:rPr lang="en-US" altLang="ko-KR" sz="9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(</a:t>
                      </a:r>
                      <a:r>
                        <a:rPr lang="en-US" sz="9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Identifier</a:t>
                      </a:r>
                      <a:r>
                        <a:rPr lang="en-US" sz="900" kern="0" spc="-50">
                          <a:solidFill>
                            <a:srgbClr val="0000FF"/>
                          </a:solidFill>
                          <a:effectLst/>
                          <a:latin typeface="한양신명조"/>
                          <a:ea typeface="휴먼명조"/>
                        </a:rPr>
                        <a:t>)</a:t>
                      </a:r>
                      <a:r>
                        <a:rPr lang="en-US" sz="900" kern="0" spc="-50">
                          <a:solidFill>
                            <a:srgbClr val="FF0000"/>
                          </a:solidFill>
                          <a:effectLst/>
                          <a:latin typeface="한양신명조"/>
                          <a:ea typeface="휴먼명조"/>
                        </a:rPr>
                        <a:t>*</a:t>
                      </a:r>
                      <a:endParaRPr lang="en-US" sz="9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3742" marR="33742" marT="18724" marB="187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문화자원 관리번호 </a:t>
                      </a:r>
                      <a:endParaRPr lang="ko-KR" altLang="en-US" sz="9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3742" marR="33742" marT="18724" marB="187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8647995"/>
                  </a:ext>
                </a:extLst>
              </a:tr>
              <a:tr h="1600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2540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표제 </a:t>
                      </a:r>
                      <a:r>
                        <a:rPr lang="en-US" altLang="ko-KR" sz="9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(</a:t>
                      </a:r>
                      <a:r>
                        <a:rPr lang="en-US" sz="9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Title)</a:t>
                      </a:r>
                      <a:r>
                        <a:rPr lang="en-US" sz="900" kern="0" spc="-50">
                          <a:solidFill>
                            <a:srgbClr val="FF0000"/>
                          </a:solidFill>
                          <a:effectLst/>
                          <a:latin typeface="한양신명조"/>
                          <a:ea typeface="휴먼명조"/>
                        </a:rPr>
                        <a:t>*</a:t>
                      </a:r>
                      <a:endParaRPr lang="en-US" sz="9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3742" marR="33742" marT="18724" marB="187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기록물건 제목</a:t>
                      </a:r>
                      <a:endParaRPr lang="ko-KR" altLang="en-US" sz="9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3742" marR="33742" marT="18724" marB="187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0365591"/>
                  </a:ext>
                </a:extLst>
              </a:tr>
              <a:tr h="1600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2540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내용 </a:t>
                      </a:r>
                      <a:r>
                        <a:rPr lang="en-US" altLang="ko-KR" sz="9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(</a:t>
                      </a:r>
                      <a:r>
                        <a:rPr lang="en-US" sz="9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Description)</a:t>
                      </a:r>
                      <a:r>
                        <a:rPr lang="en-US" sz="900" kern="0" spc="-50">
                          <a:solidFill>
                            <a:srgbClr val="FF0000"/>
                          </a:solidFill>
                          <a:effectLst/>
                          <a:latin typeface="한양신명조"/>
                          <a:ea typeface="휴먼명조"/>
                        </a:rPr>
                        <a:t>*</a:t>
                      </a:r>
                      <a:endParaRPr lang="en-US" sz="9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3742" marR="33742" marT="18724" marB="187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주요내용</a:t>
                      </a:r>
                      <a:endParaRPr lang="ko-KR" altLang="en-US" sz="9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3742" marR="33742" marT="18724" marB="187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7624973"/>
                  </a:ext>
                </a:extLst>
              </a:tr>
              <a:tr h="1600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2540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생산자</a:t>
                      </a:r>
                      <a:r>
                        <a:rPr lang="en-US" altLang="ko-KR" sz="9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(</a:t>
                      </a:r>
                      <a:r>
                        <a:rPr lang="en-US" sz="9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Creator)</a:t>
                      </a:r>
                      <a:r>
                        <a:rPr lang="en-US" sz="900" kern="0" spc="-50">
                          <a:solidFill>
                            <a:srgbClr val="FF0000"/>
                          </a:solidFill>
                          <a:effectLst/>
                          <a:latin typeface="한양신명조"/>
                          <a:ea typeface="휴먼명조"/>
                        </a:rPr>
                        <a:t>*</a:t>
                      </a:r>
                      <a:endParaRPr lang="en-US" sz="9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3742" marR="33742" marT="18724" marB="187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생산자명 </a:t>
                      </a:r>
                      <a:r>
                        <a:rPr lang="en-US" altLang="ko-KR" sz="9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(</a:t>
                      </a:r>
                      <a:r>
                        <a:rPr lang="ko-KR" altLang="en-US" sz="9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기관</a:t>
                      </a:r>
                      <a:r>
                        <a:rPr lang="en-US" altLang="ko-KR" sz="9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/</a:t>
                      </a:r>
                      <a:r>
                        <a:rPr lang="ko-KR" altLang="en-US" sz="9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개인</a:t>
                      </a:r>
                      <a:r>
                        <a:rPr lang="en-US" altLang="ko-KR" sz="9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</a:t>
                      </a:r>
                      <a:endParaRPr lang="ko-KR" altLang="en-US" sz="9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3742" marR="33742" marT="18724" marB="187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2717070"/>
                  </a:ext>
                </a:extLst>
              </a:tr>
              <a:tr h="1600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2540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5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발행</a:t>
                      </a:r>
                      <a:r>
                        <a:rPr lang="en-US" altLang="ko-KR" sz="900" kern="0" spc="-5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/</a:t>
                      </a:r>
                      <a:r>
                        <a:rPr lang="ko-KR" altLang="en-US" sz="900" kern="0" spc="-5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출판 </a:t>
                      </a:r>
                      <a:r>
                        <a:rPr lang="en-US" altLang="ko-KR" sz="900" kern="0" spc="-5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(</a:t>
                      </a:r>
                      <a:r>
                        <a:rPr lang="en-US" sz="900" kern="0" spc="-5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Publisher)</a:t>
                      </a:r>
                      <a:r>
                        <a:rPr lang="en-US" sz="900" kern="0" spc="-50" dirty="0">
                          <a:solidFill>
                            <a:srgbClr val="FF0000"/>
                          </a:solidFill>
                          <a:effectLst/>
                          <a:latin typeface="한양신명조"/>
                          <a:ea typeface="휴먼명조"/>
                        </a:rPr>
                        <a:t>*</a:t>
                      </a:r>
                      <a:endParaRPr lang="en-US" sz="900" kern="0" spc="-5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3742" marR="33742" marT="18724" marB="187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발행처</a:t>
                      </a:r>
                      <a:r>
                        <a:rPr lang="en-US" altLang="ko-KR" sz="9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/ </a:t>
                      </a:r>
                      <a:r>
                        <a:rPr lang="ko-KR" altLang="en-US" sz="9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출판사 등</a:t>
                      </a:r>
                      <a:endParaRPr lang="ko-KR" altLang="en-US" sz="9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3742" marR="33742" marT="18724" marB="187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9027516"/>
                  </a:ext>
                </a:extLst>
              </a:tr>
              <a:tr h="1600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2540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날짜 </a:t>
                      </a:r>
                      <a:r>
                        <a:rPr lang="en-US" altLang="ko-KR" sz="9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(</a:t>
                      </a:r>
                      <a:r>
                        <a:rPr lang="en-US" sz="9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Date)</a:t>
                      </a:r>
                      <a:r>
                        <a:rPr lang="en-US" sz="900" kern="0" spc="-50">
                          <a:solidFill>
                            <a:srgbClr val="FF0000"/>
                          </a:solidFill>
                          <a:effectLst/>
                          <a:latin typeface="한양신명조"/>
                          <a:ea typeface="휴먼명조"/>
                        </a:rPr>
                        <a:t>*</a:t>
                      </a:r>
                      <a:endParaRPr lang="en-US" sz="9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3742" marR="33742" marT="18724" marB="187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생산</a:t>
                      </a:r>
                      <a:r>
                        <a:rPr lang="en-US" altLang="ko-KR" sz="9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/ </a:t>
                      </a:r>
                      <a:r>
                        <a:rPr lang="ko-KR" altLang="en-US" sz="9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발행</a:t>
                      </a:r>
                      <a:r>
                        <a:rPr lang="en-US" altLang="ko-KR" sz="9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/ </a:t>
                      </a:r>
                      <a:r>
                        <a:rPr lang="ko-KR" altLang="en-US" sz="9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배포 날짜</a:t>
                      </a:r>
                      <a:endParaRPr lang="ko-KR" altLang="en-US" sz="9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3742" marR="33742" marT="18724" marB="187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7408255"/>
                  </a:ext>
                </a:extLst>
              </a:tr>
              <a:tr h="1600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2540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크기</a:t>
                      </a:r>
                      <a:r>
                        <a:rPr lang="en-US" altLang="ko-KR" sz="9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/</a:t>
                      </a:r>
                      <a:r>
                        <a:rPr lang="ko-KR" altLang="en-US" sz="9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분량 </a:t>
                      </a:r>
                      <a:r>
                        <a:rPr lang="en-US" altLang="ko-KR" sz="9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(</a:t>
                      </a:r>
                      <a:r>
                        <a:rPr lang="en-US" sz="9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Format)</a:t>
                      </a:r>
                      <a:r>
                        <a:rPr lang="en-US" sz="900" kern="0" spc="-50">
                          <a:solidFill>
                            <a:srgbClr val="FF0000"/>
                          </a:solidFill>
                          <a:effectLst/>
                          <a:latin typeface="한양신명조"/>
                          <a:ea typeface="휴먼명조"/>
                        </a:rPr>
                        <a:t>*</a:t>
                      </a:r>
                      <a:endParaRPr lang="en-US" sz="9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3742" marR="33742" marT="18724" marB="187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기록의 규모</a:t>
                      </a:r>
                      <a:r>
                        <a:rPr lang="en-US" altLang="ko-KR" sz="9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/ </a:t>
                      </a:r>
                      <a:r>
                        <a:rPr lang="ko-KR" altLang="en-US" sz="9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파일포맷</a:t>
                      </a:r>
                      <a:r>
                        <a:rPr lang="en-US" altLang="ko-KR" sz="9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/ </a:t>
                      </a:r>
                      <a:r>
                        <a:rPr lang="ko-KR" altLang="en-US" sz="9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분량 등</a:t>
                      </a:r>
                      <a:endParaRPr lang="ko-KR" altLang="en-US" sz="9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3742" marR="33742" marT="18724" marB="187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5875083"/>
                  </a:ext>
                </a:extLst>
              </a:tr>
              <a:tr h="1600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2540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언어 </a:t>
                      </a:r>
                      <a:r>
                        <a:rPr lang="en-US" altLang="ko-KR" sz="9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(</a:t>
                      </a:r>
                      <a:r>
                        <a:rPr lang="en-US" sz="9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Language)</a:t>
                      </a:r>
                      <a:r>
                        <a:rPr lang="en-US" sz="900" kern="0" spc="-50">
                          <a:solidFill>
                            <a:srgbClr val="FF0000"/>
                          </a:solidFill>
                          <a:effectLst/>
                          <a:latin typeface="한양신명조"/>
                          <a:ea typeface="휴먼명조"/>
                        </a:rPr>
                        <a:t>*</a:t>
                      </a:r>
                      <a:endParaRPr lang="en-US" sz="9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3742" marR="33742" marT="18724" marB="187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기술된 언어</a:t>
                      </a:r>
                      <a:endParaRPr lang="ko-KR" altLang="en-US" sz="9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3742" marR="33742" marT="18724" marB="187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5126188"/>
                  </a:ext>
                </a:extLst>
              </a:tr>
              <a:tr h="1600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2540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기록 유형 </a:t>
                      </a:r>
                      <a:r>
                        <a:rPr lang="en-US" altLang="ko-KR" sz="9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(</a:t>
                      </a:r>
                      <a:r>
                        <a:rPr lang="en-US" sz="9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Type)</a:t>
                      </a:r>
                      <a:r>
                        <a:rPr lang="en-US" sz="900" kern="0" spc="-50">
                          <a:solidFill>
                            <a:srgbClr val="FF0000"/>
                          </a:solidFill>
                          <a:effectLst/>
                          <a:latin typeface="한양신명조"/>
                          <a:ea typeface="휴먼명조"/>
                        </a:rPr>
                        <a:t>*</a:t>
                      </a:r>
                      <a:endParaRPr lang="en-US" sz="9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3742" marR="33742" marT="18724" marB="187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문서류</a:t>
                      </a:r>
                      <a:r>
                        <a:rPr lang="en-US" altLang="ko-KR" sz="9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/</a:t>
                      </a:r>
                      <a:r>
                        <a:rPr lang="ko-KR" altLang="en-US" sz="9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도서간행물류</a:t>
                      </a:r>
                      <a:r>
                        <a:rPr lang="en-US" altLang="ko-KR" sz="9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/</a:t>
                      </a:r>
                      <a:r>
                        <a:rPr lang="ko-KR" altLang="en-US" sz="9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사진그림류</a:t>
                      </a:r>
                      <a:r>
                        <a:rPr lang="en-US" altLang="ko-KR" sz="9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/</a:t>
                      </a:r>
                      <a:r>
                        <a:rPr lang="ko-KR" altLang="en-US" sz="9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영상음성류</a:t>
                      </a:r>
                      <a:r>
                        <a:rPr lang="en-US" altLang="ko-KR" sz="9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/</a:t>
                      </a:r>
                      <a:r>
                        <a:rPr lang="ko-KR" altLang="en-US" sz="9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특수전자기록류 </a:t>
                      </a:r>
                      <a:r>
                        <a:rPr lang="en-US" altLang="ko-KR" sz="9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/ </a:t>
                      </a:r>
                      <a:r>
                        <a:rPr lang="ko-KR" altLang="en-US" sz="9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박물류</a:t>
                      </a:r>
                      <a:endParaRPr lang="ko-KR" altLang="en-US" sz="9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3742" marR="33742" marT="18724" marB="187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1175418"/>
                  </a:ext>
                </a:extLst>
              </a:tr>
              <a:tr h="1600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2540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기록 형태</a:t>
                      </a:r>
                      <a:endParaRPr lang="ko-KR" altLang="en-US" sz="9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3742" marR="33742" marT="18724" marB="187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기록물유형의 하위형태로 총</a:t>
                      </a:r>
                      <a:r>
                        <a:rPr lang="en-US" altLang="ko-KR" sz="9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35</a:t>
                      </a:r>
                      <a:r>
                        <a:rPr lang="ko-KR" altLang="en-US" sz="9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개중 택</a:t>
                      </a:r>
                      <a:r>
                        <a:rPr lang="en-US" altLang="ko-KR" sz="9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1 </a:t>
                      </a:r>
                      <a:endParaRPr lang="ko-KR" altLang="en-US" sz="9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3742" marR="33742" marT="18724" marB="187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6488465"/>
                  </a:ext>
                </a:extLst>
              </a:tr>
              <a:tr h="1600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2540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원본 형태 </a:t>
                      </a:r>
                      <a:r>
                        <a:rPr lang="en-US" altLang="ko-KR" sz="9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(</a:t>
                      </a:r>
                      <a:r>
                        <a:rPr lang="en-US" sz="9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Source)</a:t>
                      </a:r>
                      <a:r>
                        <a:rPr lang="en-US" sz="900" kern="0" spc="-50">
                          <a:solidFill>
                            <a:srgbClr val="FF0000"/>
                          </a:solidFill>
                          <a:effectLst/>
                          <a:latin typeface="한양신명조"/>
                          <a:ea typeface="휴먼명조"/>
                        </a:rPr>
                        <a:t>*</a:t>
                      </a:r>
                      <a:endParaRPr lang="en-US" sz="9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3742" marR="33742" marT="18724" marB="187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원본기록의 형태로 전자</a:t>
                      </a:r>
                      <a:r>
                        <a:rPr lang="en-US" altLang="ko-KR" sz="9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/</a:t>
                      </a:r>
                      <a:r>
                        <a:rPr lang="ko-KR" altLang="en-US" sz="9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비전자</a:t>
                      </a:r>
                      <a:r>
                        <a:rPr lang="en-US" altLang="ko-KR" sz="9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/</a:t>
                      </a:r>
                      <a:r>
                        <a:rPr lang="ko-KR" altLang="en-US" sz="9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하이브리드 중 택</a:t>
                      </a:r>
                      <a:r>
                        <a:rPr lang="en-US" altLang="ko-KR" sz="9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1</a:t>
                      </a:r>
                      <a:endParaRPr lang="ko-KR" altLang="en-US" sz="9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3742" marR="33742" marT="18724" marB="187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060394"/>
                  </a:ext>
                </a:extLst>
              </a:tr>
              <a:tr h="1600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2540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기증자</a:t>
                      </a:r>
                      <a:r>
                        <a:rPr lang="en-US" altLang="ko-KR" sz="9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(</a:t>
                      </a:r>
                      <a:r>
                        <a:rPr lang="en-US" sz="9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Contributor)</a:t>
                      </a:r>
                      <a:r>
                        <a:rPr lang="en-US" sz="900" kern="0" spc="-50">
                          <a:solidFill>
                            <a:srgbClr val="FF0000"/>
                          </a:solidFill>
                          <a:effectLst/>
                          <a:latin typeface="한양신명조"/>
                          <a:ea typeface="휴먼명조"/>
                        </a:rPr>
                        <a:t>*</a:t>
                      </a:r>
                      <a:endParaRPr lang="en-US" sz="9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3742" marR="33742" marT="18724" marB="187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기증자명 </a:t>
                      </a:r>
                      <a:r>
                        <a:rPr lang="en-US" altLang="ko-KR" sz="9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(</a:t>
                      </a:r>
                      <a:r>
                        <a:rPr lang="ko-KR" altLang="en-US" sz="9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기관</a:t>
                      </a:r>
                      <a:r>
                        <a:rPr lang="en-US" altLang="ko-KR" sz="9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/</a:t>
                      </a:r>
                      <a:r>
                        <a:rPr lang="ko-KR" altLang="en-US" sz="9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개인</a:t>
                      </a:r>
                      <a:r>
                        <a:rPr lang="en-US" altLang="ko-KR" sz="9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</a:t>
                      </a:r>
                      <a:endParaRPr lang="ko-KR" altLang="en-US" sz="9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3742" marR="33742" marT="18724" marB="187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339497"/>
                  </a:ext>
                </a:extLst>
              </a:tr>
              <a:tr h="1600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2540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권한관계 </a:t>
                      </a:r>
                      <a:r>
                        <a:rPr lang="en-US" altLang="ko-KR" sz="9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(</a:t>
                      </a:r>
                      <a:r>
                        <a:rPr lang="en-US" sz="9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Right)</a:t>
                      </a:r>
                      <a:r>
                        <a:rPr lang="en-US" sz="900" kern="0" spc="-50">
                          <a:solidFill>
                            <a:srgbClr val="FF0000"/>
                          </a:solidFill>
                          <a:effectLst/>
                          <a:latin typeface="한양신명조"/>
                          <a:ea typeface="휴먼명조"/>
                        </a:rPr>
                        <a:t>*</a:t>
                      </a:r>
                      <a:endParaRPr lang="en-US" sz="9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3742" marR="33742" marT="18724" marB="187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자료의 소유권</a:t>
                      </a:r>
                      <a:r>
                        <a:rPr lang="en-US" altLang="ko-KR" sz="9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/ </a:t>
                      </a:r>
                      <a:r>
                        <a:rPr lang="ko-KR" altLang="en-US" sz="9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저작권 등 관련사항</a:t>
                      </a:r>
                      <a:endParaRPr lang="ko-KR" altLang="en-US" sz="9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3742" marR="33742" marT="18724" marB="187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5261790"/>
                  </a:ext>
                </a:extLst>
              </a:tr>
              <a:tr h="1600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2540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관련자원</a:t>
                      </a:r>
                      <a:r>
                        <a:rPr lang="en-US" altLang="ko-KR" sz="9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(</a:t>
                      </a:r>
                      <a:r>
                        <a:rPr lang="en-US" sz="9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Relation)</a:t>
                      </a:r>
                      <a:r>
                        <a:rPr lang="en-US" sz="900" kern="0" spc="-50">
                          <a:solidFill>
                            <a:srgbClr val="FF0000"/>
                          </a:solidFill>
                          <a:effectLst/>
                          <a:latin typeface="한양신명조"/>
                          <a:ea typeface="휴먼명조"/>
                        </a:rPr>
                        <a:t>*</a:t>
                      </a:r>
                      <a:endParaRPr lang="en-US" sz="9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3742" marR="33742" marT="18724" marB="187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관련성이 있는 소장자료</a:t>
                      </a:r>
                      <a:r>
                        <a:rPr lang="en-US" altLang="ko-KR" sz="9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/ </a:t>
                      </a:r>
                      <a:r>
                        <a:rPr lang="ko-KR" altLang="en-US" sz="9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링크주소 등</a:t>
                      </a:r>
                      <a:endParaRPr lang="ko-KR" altLang="en-US" sz="9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3742" marR="33742" marT="18724" marB="187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8175629"/>
                  </a:ext>
                </a:extLst>
              </a:tr>
              <a:tr h="1600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2540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주기</a:t>
                      </a:r>
                      <a:r>
                        <a:rPr lang="en-US" altLang="ko-KR" sz="9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(</a:t>
                      </a:r>
                      <a:r>
                        <a:rPr lang="en-US" sz="9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notes)</a:t>
                      </a:r>
                      <a:endParaRPr lang="en-US" sz="9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3742" marR="33742" marT="18724" marB="187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보충설명</a:t>
                      </a:r>
                      <a:r>
                        <a:rPr lang="en-US" altLang="ko-KR" sz="9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/ </a:t>
                      </a:r>
                      <a:r>
                        <a:rPr lang="ko-KR" altLang="en-US" sz="9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이용정보</a:t>
                      </a:r>
                      <a:r>
                        <a:rPr lang="en-US" altLang="ko-KR" sz="9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/ </a:t>
                      </a:r>
                      <a:r>
                        <a:rPr lang="ko-KR" altLang="en-US" sz="9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자료의 물리적 상태 </a:t>
                      </a:r>
                      <a:r>
                        <a:rPr lang="en-US" altLang="ko-KR" sz="9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/</a:t>
                      </a:r>
                      <a:endParaRPr lang="ko-KR" altLang="en-US" sz="9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3742" marR="33742" marT="18724" marB="187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532484"/>
                  </a:ext>
                </a:extLst>
              </a:tr>
              <a:tr h="1600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2540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공개여부</a:t>
                      </a:r>
                      <a:r>
                        <a:rPr lang="en-US" altLang="ko-KR" sz="9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(</a:t>
                      </a:r>
                      <a:r>
                        <a:rPr lang="en-US" sz="9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visibility)</a:t>
                      </a:r>
                      <a:endParaRPr lang="en-US" sz="9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3742" marR="33742" marT="18724" marB="187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공개</a:t>
                      </a:r>
                      <a:r>
                        <a:rPr lang="en-US" altLang="ko-KR" sz="9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/</a:t>
                      </a:r>
                      <a:r>
                        <a:rPr lang="ko-KR" altLang="en-US" sz="9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부분공개</a:t>
                      </a:r>
                      <a:r>
                        <a:rPr lang="en-US" altLang="ko-KR" sz="9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/</a:t>
                      </a:r>
                      <a:r>
                        <a:rPr lang="ko-KR" altLang="en-US" sz="9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비공개 여부</a:t>
                      </a:r>
                      <a:endParaRPr lang="ko-KR" altLang="en-US" sz="9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3742" marR="33742" marT="18724" marB="187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746893"/>
                  </a:ext>
                </a:extLst>
              </a:tr>
              <a:tr h="160053">
                <a:tc rowSpan="5">
                  <a:txBody>
                    <a:bodyPr/>
                    <a:lstStyle/>
                    <a:p>
                      <a:pPr marL="25400" marR="2540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접근영역</a:t>
                      </a:r>
                      <a:endParaRPr lang="ko-KR" altLang="en-US" sz="9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25400" marR="2540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access point</a:t>
                      </a:r>
                      <a:r>
                        <a:rPr lang="en-US" sz="900" kern="0" spc="-50">
                          <a:solidFill>
                            <a:srgbClr val="FF0000"/>
                          </a:solidFill>
                          <a:effectLst/>
                          <a:latin typeface="한양신명조"/>
                          <a:ea typeface="휴먼명조"/>
                        </a:rPr>
                        <a:t>*</a:t>
                      </a:r>
                      <a:endParaRPr lang="en-US" sz="9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3742" marR="33742" marT="18724" marB="187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관련 업무기능</a:t>
                      </a:r>
                      <a:endParaRPr lang="ko-KR" altLang="en-US" sz="9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3742" marR="33742" marT="18724" marB="187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업무</a:t>
                      </a:r>
                      <a:r>
                        <a:rPr lang="en-US" altLang="ko-KR" sz="9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(</a:t>
                      </a:r>
                      <a:r>
                        <a:rPr lang="ko-KR" altLang="en-US" sz="9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기능</a:t>
                      </a:r>
                      <a:r>
                        <a:rPr lang="en-US" altLang="ko-KR" sz="9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</a:t>
                      </a:r>
                      <a:r>
                        <a:rPr lang="ko-KR" altLang="en-US" sz="9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분류표상의 분류기호 </a:t>
                      </a:r>
                      <a:r>
                        <a:rPr lang="en-US" altLang="ko-KR" sz="9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(</a:t>
                      </a:r>
                      <a:r>
                        <a:rPr lang="ko-KR" altLang="en-US" sz="9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복수 선택 가능</a:t>
                      </a:r>
                      <a:r>
                        <a:rPr lang="en-US" altLang="ko-KR" sz="9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</a:t>
                      </a:r>
                      <a:endParaRPr lang="ko-KR" altLang="en-US" sz="9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3742" marR="33742" marT="18724" marB="187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5388201"/>
                  </a:ext>
                </a:extLst>
              </a:tr>
              <a:tr h="1600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2540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관련 사업</a:t>
                      </a:r>
                      <a:endParaRPr lang="ko-KR" altLang="en-US" sz="9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3742" marR="33742" marT="18724" marB="187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햇살배움터 </a:t>
                      </a:r>
                      <a:r>
                        <a:rPr lang="en-US" altLang="ko-KR" sz="9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(</a:t>
                      </a:r>
                      <a:r>
                        <a:rPr lang="ko-KR" altLang="en-US" sz="9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교육</a:t>
                      </a:r>
                      <a:r>
                        <a:rPr lang="en-US" altLang="ko-KR" sz="9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</a:t>
                      </a:r>
                      <a:r>
                        <a:rPr lang="ko-KR" altLang="en-US" sz="9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사업 중 택 </a:t>
                      </a:r>
                      <a:r>
                        <a:rPr lang="en-US" altLang="ko-KR" sz="9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(</a:t>
                      </a:r>
                      <a:r>
                        <a:rPr lang="ko-KR" altLang="en-US" sz="9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복수 선택 가능</a:t>
                      </a:r>
                      <a:r>
                        <a:rPr lang="en-US" altLang="ko-KR" sz="9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</a:t>
                      </a:r>
                      <a:endParaRPr lang="ko-KR" altLang="en-US" sz="9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3742" marR="33742" marT="18724" marB="187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8870160"/>
                  </a:ext>
                </a:extLst>
              </a:tr>
              <a:tr h="1600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2540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관련 연표</a:t>
                      </a:r>
                      <a:endParaRPr lang="ko-KR" altLang="en-US" sz="9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3742" marR="33742" marT="18724" marB="187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햇살배움터 연표 중 택 </a:t>
                      </a:r>
                      <a:r>
                        <a:rPr lang="en-US" altLang="ko-KR" sz="9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(</a:t>
                      </a:r>
                      <a:r>
                        <a:rPr lang="ko-KR" altLang="en-US" sz="9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복수 선택 가능</a:t>
                      </a:r>
                      <a:r>
                        <a:rPr lang="en-US" altLang="ko-KR" sz="9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</a:t>
                      </a:r>
                      <a:endParaRPr lang="ko-KR" altLang="en-US" sz="9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3742" marR="33742" marT="18724" marB="187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4619127"/>
                  </a:ext>
                </a:extLst>
              </a:tr>
              <a:tr h="1600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2540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공간</a:t>
                      </a:r>
                      <a:r>
                        <a:rPr lang="en-US" altLang="ko-KR" sz="9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(</a:t>
                      </a:r>
                      <a:r>
                        <a:rPr lang="en-US" sz="9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space)</a:t>
                      </a:r>
                      <a:endParaRPr lang="en-US" sz="9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3742" marR="33742" marT="18724" marB="187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관련 공간정보 중 택 </a:t>
                      </a:r>
                      <a:r>
                        <a:rPr lang="en-US" altLang="ko-KR" sz="9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(</a:t>
                      </a:r>
                      <a:r>
                        <a:rPr lang="ko-KR" altLang="en-US" sz="9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복수 선택 가능</a:t>
                      </a:r>
                      <a:r>
                        <a:rPr lang="en-US" altLang="ko-KR" sz="9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</a:t>
                      </a:r>
                      <a:endParaRPr lang="ko-KR" altLang="en-US" sz="9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3742" marR="33742" marT="18724" marB="187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6372269"/>
                  </a:ext>
                </a:extLst>
              </a:tr>
              <a:tr h="1600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2540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사람</a:t>
                      </a:r>
                      <a:r>
                        <a:rPr lang="en-US" altLang="ko-KR" sz="9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(</a:t>
                      </a:r>
                      <a:r>
                        <a:rPr lang="en-US" sz="9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person)</a:t>
                      </a:r>
                      <a:endParaRPr lang="en-US" sz="9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3742" marR="33742" marT="18724" marB="187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관련 인물정보 중 택 </a:t>
                      </a:r>
                      <a:r>
                        <a:rPr lang="en-US" altLang="ko-KR" sz="9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(</a:t>
                      </a:r>
                      <a:r>
                        <a:rPr lang="ko-KR" altLang="en-US" sz="9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복수 선택 가능</a:t>
                      </a:r>
                      <a:r>
                        <a:rPr lang="en-US" altLang="ko-KR" sz="9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</a:t>
                      </a:r>
                      <a:endParaRPr lang="ko-KR" altLang="en-US" sz="9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3742" marR="33742" marT="18724" marB="187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6309988"/>
                  </a:ext>
                </a:extLst>
              </a:tr>
              <a:tr h="160053">
                <a:tc rowSpan="5">
                  <a:txBody>
                    <a:bodyPr/>
                    <a:lstStyle/>
                    <a:p>
                      <a:pPr marL="25400" marR="2540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관리영역</a:t>
                      </a:r>
                      <a:endParaRPr lang="ko-KR" altLang="en-US" sz="9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3742" marR="33742" marT="18724" marB="187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수집유형</a:t>
                      </a:r>
                      <a:r>
                        <a:rPr lang="en-US" altLang="ko-KR" sz="9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(</a:t>
                      </a:r>
                      <a:r>
                        <a:rPr lang="en-US" sz="9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collection_type)</a:t>
                      </a:r>
                      <a:endParaRPr lang="en-US" sz="9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3742" marR="33742" marT="18724" marB="187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기증</a:t>
                      </a:r>
                      <a:r>
                        <a:rPr lang="en-US" altLang="ko-KR" sz="9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/ </a:t>
                      </a:r>
                      <a:r>
                        <a:rPr lang="ko-KR" altLang="en-US" sz="9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기탁</a:t>
                      </a:r>
                      <a:r>
                        <a:rPr lang="en-US" altLang="ko-KR" sz="9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/ </a:t>
                      </a:r>
                      <a:r>
                        <a:rPr lang="ko-KR" altLang="en-US" sz="9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생산</a:t>
                      </a:r>
                      <a:r>
                        <a:rPr lang="en-US" altLang="ko-KR" sz="9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/ </a:t>
                      </a:r>
                      <a:r>
                        <a:rPr lang="ko-KR" altLang="en-US" sz="9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구매 중 택</a:t>
                      </a:r>
                      <a:r>
                        <a:rPr lang="en-US" altLang="ko-KR" sz="9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1</a:t>
                      </a:r>
                      <a:endParaRPr lang="ko-KR" altLang="en-US" sz="9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3742" marR="33742" marT="18724" marB="187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5223922"/>
                  </a:ext>
                </a:extLst>
              </a:tr>
              <a:tr h="1600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2540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50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수집형태</a:t>
                      </a:r>
                      <a:r>
                        <a:rPr lang="en-US" altLang="ko-KR" sz="900" kern="0" spc="-5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(</a:t>
                      </a:r>
                      <a:r>
                        <a:rPr lang="en-US" sz="900" kern="0" spc="-5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collecton_format</a:t>
                      </a:r>
                      <a:r>
                        <a:rPr lang="en-US" sz="900" kern="0" spc="-5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</a:t>
                      </a:r>
                      <a:endParaRPr lang="en-US" sz="900" kern="0" spc="-5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3742" marR="33742" marT="18724" marB="187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원본</a:t>
                      </a:r>
                      <a:r>
                        <a:rPr lang="en-US" altLang="ko-KR" sz="9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/ </a:t>
                      </a:r>
                      <a:r>
                        <a:rPr lang="ko-KR" altLang="en-US" sz="9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사본</a:t>
                      </a:r>
                      <a:r>
                        <a:rPr lang="en-US" altLang="ko-KR" sz="9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/ </a:t>
                      </a:r>
                      <a:r>
                        <a:rPr lang="ko-KR" altLang="en-US" sz="9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목록</a:t>
                      </a:r>
                      <a:r>
                        <a:rPr lang="en-US" altLang="ko-KR" sz="9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/ </a:t>
                      </a:r>
                      <a:r>
                        <a:rPr lang="ko-KR" altLang="en-US" sz="9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링크</a:t>
                      </a:r>
                      <a:r>
                        <a:rPr lang="en-US" altLang="ko-KR" sz="9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/ </a:t>
                      </a:r>
                      <a:r>
                        <a:rPr lang="ko-KR" altLang="en-US" sz="9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기타 중 택</a:t>
                      </a:r>
                      <a:r>
                        <a:rPr lang="en-US" altLang="ko-KR" sz="9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1</a:t>
                      </a:r>
                      <a:endParaRPr lang="ko-KR" altLang="en-US" sz="9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3742" marR="33742" marT="18724" marB="187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7735171"/>
                  </a:ext>
                </a:extLst>
              </a:tr>
              <a:tr h="1600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2540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이벤트이력</a:t>
                      </a:r>
                      <a:r>
                        <a:rPr lang="en-US" altLang="ko-KR" sz="9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(</a:t>
                      </a:r>
                      <a:r>
                        <a:rPr lang="en-US" sz="9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event)</a:t>
                      </a:r>
                      <a:endParaRPr lang="en-US" sz="9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3742" marR="33742" marT="18724" marB="187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수집 및 이관일시</a:t>
                      </a:r>
                      <a:r>
                        <a:rPr lang="en-US" altLang="ko-KR" sz="9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/ </a:t>
                      </a:r>
                      <a:r>
                        <a:rPr lang="ko-KR" altLang="en-US" sz="9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디지털화 일시</a:t>
                      </a:r>
                      <a:r>
                        <a:rPr lang="en-US" altLang="ko-KR" sz="9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/ </a:t>
                      </a:r>
                      <a:r>
                        <a:rPr lang="ko-KR" altLang="en-US" sz="9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전시구성 일시 등 기록물 관리</a:t>
                      </a:r>
                      <a:r>
                        <a:rPr lang="en-US" altLang="ko-KR" sz="9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/</a:t>
                      </a:r>
                      <a:r>
                        <a:rPr lang="ko-KR" altLang="en-US" sz="9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서비스 업무 관련 이력</a:t>
                      </a:r>
                      <a:endParaRPr lang="ko-KR" altLang="en-US" sz="9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3742" marR="33742" marT="18724" marB="187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5757999"/>
                  </a:ext>
                </a:extLst>
              </a:tr>
              <a:tr h="1600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2540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기술일시</a:t>
                      </a:r>
                      <a:r>
                        <a:rPr lang="en-US" altLang="ko-KR" sz="9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(</a:t>
                      </a:r>
                      <a:r>
                        <a:rPr lang="en-US" sz="9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described_date)</a:t>
                      </a:r>
                      <a:endParaRPr lang="en-US" sz="9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3742" marR="33742" marT="18724" marB="187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기술 최초일시</a:t>
                      </a:r>
                      <a:r>
                        <a:rPr lang="en-US" altLang="ko-KR" sz="9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/ </a:t>
                      </a:r>
                      <a:r>
                        <a:rPr lang="ko-KR" altLang="en-US" sz="9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수정일시 등</a:t>
                      </a:r>
                      <a:endParaRPr lang="ko-KR" altLang="en-US" sz="9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3742" marR="33742" marT="18724" marB="187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1723745"/>
                  </a:ext>
                </a:extLst>
              </a:tr>
              <a:tr h="1600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2540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기술자</a:t>
                      </a:r>
                      <a:r>
                        <a:rPr lang="en-US" altLang="ko-KR" sz="9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(</a:t>
                      </a:r>
                      <a:r>
                        <a:rPr lang="en-US" sz="9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describer)</a:t>
                      </a:r>
                      <a:endParaRPr lang="en-US" sz="9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3742" marR="33742" marT="18724" marB="187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5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기술 등록자</a:t>
                      </a:r>
                      <a:r>
                        <a:rPr lang="en-US" altLang="ko-KR" sz="900" kern="0" spc="-5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/ </a:t>
                      </a:r>
                      <a:r>
                        <a:rPr lang="ko-KR" altLang="en-US" sz="900" kern="0" spc="-50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수정자</a:t>
                      </a:r>
                      <a:r>
                        <a:rPr lang="ko-KR" altLang="en-US" sz="900" kern="0" spc="-5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 등</a:t>
                      </a:r>
                      <a:endParaRPr lang="ko-KR" altLang="en-US" sz="900" kern="0" spc="-5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3742" marR="33742" marT="18724" marB="187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3046817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7302341" y="4797152"/>
            <a:ext cx="2475195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&lt;</a:t>
            </a:r>
            <a:r>
              <a:rPr lang="ko-KR" altLang="en-US" sz="1400" dirty="0">
                <a:solidFill>
                  <a:schemeClr val="tx1"/>
                </a:solidFill>
              </a:rPr>
              <a:t>기록 메타데이터의 예시 </a:t>
            </a:r>
            <a:r>
              <a:rPr lang="en-US" altLang="ko-KR" sz="1400" dirty="0">
                <a:solidFill>
                  <a:schemeClr val="tx1"/>
                </a:solidFill>
              </a:rPr>
              <a:t>– </a:t>
            </a:r>
            <a:r>
              <a:rPr lang="ko-KR" altLang="en-US" sz="1400" dirty="0">
                <a:solidFill>
                  <a:schemeClr val="tx1"/>
                </a:solidFill>
              </a:rPr>
              <a:t>햇살배움터네트워크</a:t>
            </a:r>
            <a:r>
              <a:rPr lang="en-US" altLang="ko-KR" sz="1400" dirty="0">
                <a:solidFill>
                  <a:schemeClr val="tx1"/>
                </a:solidFill>
              </a:rPr>
              <a:t>&gt;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7FE465-D456-4E28-9030-53D5F74826E6}"/>
              </a:ext>
            </a:extLst>
          </p:cNvPr>
          <p:cNvSpPr txBox="1"/>
          <p:nvPr/>
        </p:nvSpPr>
        <p:spPr>
          <a:xfrm>
            <a:off x="169141" y="217253"/>
            <a:ext cx="1058819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아카이브 활용</a:t>
            </a:r>
            <a:endParaRPr lang="ko-KR" altLang="en-US" sz="1400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4517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298295" y="476672"/>
            <a:ext cx="8335225" cy="49529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88"/>
          </a:p>
        </p:txBody>
      </p:sp>
      <p:sp>
        <p:nvSpPr>
          <p:cNvPr id="6" name="직사각형 5"/>
          <p:cNvSpPr/>
          <p:nvPr/>
        </p:nvSpPr>
        <p:spPr>
          <a:xfrm>
            <a:off x="200473" y="15166"/>
            <a:ext cx="936104" cy="96556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88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086E898-AC60-48BA-ADEF-F53CE5C96145}"/>
              </a:ext>
            </a:extLst>
          </p:cNvPr>
          <p:cNvSpPr txBox="1"/>
          <p:nvPr/>
        </p:nvSpPr>
        <p:spPr>
          <a:xfrm>
            <a:off x="6537176" y="561080"/>
            <a:ext cx="309634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Ⅱ. </a:t>
            </a:r>
            <a:r>
              <a:rPr lang="ko-KR" altLang="en-US" sz="13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수집기록의</a:t>
            </a:r>
            <a:r>
              <a:rPr lang="ko-KR" altLang="en-US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3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목록작성</a:t>
            </a:r>
            <a:endParaRPr lang="ko-KR" altLang="en-US" sz="1300" b="1" dirty="0">
              <a:solidFill>
                <a:schemeClr val="tx1">
                  <a:lumMod val="85000"/>
                  <a:lumOff val="1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88504" y="1268760"/>
            <a:ext cx="6081850" cy="3672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b="1" dirty="0">
                <a:solidFill>
                  <a:schemeClr val="accent6"/>
                </a:solidFill>
              </a:rPr>
              <a:t>3. </a:t>
            </a:r>
            <a:r>
              <a:rPr lang="ko-KR" altLang="en-US" sz="1600" b="1" dirty="0" err="1">
                <a:solidFill>
                  <a:schemeClr val="accent6"/>
                </a:solidFill>
              </a:rPr>
              <a:t>목록작성</a:t>
            </a:r>
            <a:endParaRPr lang="en-US" altLang="ko-KR" sz="1600" b="1" dirty="0">
              <a:solidFill>
                <a:schemeClr val="accent6"/>
              </a:solidFill>
            </a:endParaRPr>
          </a:p>
          <a:p>
            <a:endParaRPr lang="en-US" altLang="ko-KR" sz="1600" b="1" dirty="0">
              <a:solidFill>
                <a:schemeClr val="accent6"/>
              </a:solidFill>
            </a:endParaRP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ko-KR" altLang="en-US" sz="1600" b="1" dirty="0">
                <a:solidFill>
                  <a:schemeClr val="accent6"/>
                </a:solidFill>
              </a:rPr>
              <a:t>비전자기록의 경우</a:t>
            </a:r>
            <a:endParaRPr lang="en-US" altLang="ko-KR" sz="1600" b="1" dirty="0">
              <a:solidFill>
                <a:schemeClr val="accent6"/>
              </a:solidFill>
            </a:endParaRPr>
          </a:p>
          <a:p>
            <a:pPr marL="879333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 err="1">
                <a:solidFill>
                  <a:schemeClr val="tx1"/>
                </a:solidFill>
              </a:rPr>
              <a:t>별첨자료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 err="1">
                <a:solidFill>
                  <a:schemeClr val="tx1"/>
                </a:solidFill>
              </a:rPr>
              <a:t>기술규칙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v1.0)</a:t>
            </a:r>
            <a:r>
              <a:rPr lang="ko-KR" altLang="en-US" sz="1600" dirty="0">
                <a:solidFill>
                  <a:schemeClr val="tx1"/>
                </a:solidFill>
              </a:rPr>
              <a:t>을 준용하여 </a:t>
            </a:r>
            <a:r>
              <a:rPr lang="ko-KR" altLang="en-US" sz="1600" dirty="0" err="1">
                <a:solidFill>
                  <a:schemeClr val="tx1"/>
                </a:solidFill>
              </a:rPr>
              <a:t>목록탬플릿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엑셀파일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  <a:r>
              <a:rPr lang="ko-KR" altLang="en-US" sz="1600" dirty="0">
                <a:solidFill>
                  <a:schemeClr val="tx1"/>
                </a:solidFill>
              </a:rPr>
              <a:t>에 각 메타데이터 항목별로 입력함 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879333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>
                <a:solidFill>
                  <a:schemeClr val="tx1"/>
                </a:solidFill>
              </a:rPr>
              <a:t>메타데이터 입력 후 고유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관리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  <a:r>
              <a:rPr lang="ko-KR" altLang="en-US" sz="1600" dirty="0">
                <a:solidFill>
                  <a:schemeClr val="tx1"/>
                </a:solidFill>
              </a:rPr>
              <a:t>번호를 </a:t>
            </a:r>
            <a:r>
              <a:rPr lang="ko-KR" altLang="en-US" sz="1600" dirty="0" err="1">
                <a:solidFill>
                  <a:schemeClr val="tx1"/>
                </a:solidFill>
              </a:rPr>
              <a:t>해당기록에</a:t>
            </a:r>
            <a:r>
              <a:rPr lang="ko-KR" altLang="en-US" sz="1600" dirty="0">
                <a:solidFill>
                  <a:schemeClr val="tx1"/>
                </a:solidFill>
              </a:rPr>
              <a:t> 기재</a:t>
            </a:r>
          </a:p>
          <a:p>
            <a:pPr marL="1415766" lvl="2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dirty="0">
                <a:solidFill>
                  <a:schemeClr val="tx1"/>
                </a:solidFill>
              </a:rPr>
              <a:t>고유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관리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  <a:r>
              <a:rPr lang="ko-KR" altLang="en-US" sz="1600" dirty="0">
                <a:solidFill>
                  <a:schemeClr val="tx1"/>
                </a:solidFill>
              </a:rPr>
              <a:t>번호는 </a:t>
            </a:r>
            <a:r>
              <a:rPr lang="ko-KR" altLang="en-US" sz="1600" dirty="0" err="1">
                <a:solidFill>
                  <a:schemeClr val="tx1"/>
                </a:solidFill>
              </a:rPr>
              <a:t>목록탬플릿의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</a:rPr>
              <a:t>식별번호임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1415766" lvl="2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dirty="0">
                <a:solidFill>
                  <a:schemeClr val="tx1"/>
                </a:solidFill>
              </a:rPr>
              <a:t>해당 기록에 연필로 고유번호를 기재함</a:t>
            </a:r>
          </a:p>
          <a:p>
            <a:pPr marL="1415766" lvl="2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dirty="0" err="1">
                <a:solidFill>
                  <a:schemeClr val="tx1"/>
                </a:solidFill>
              </a:rPr>
              <a:t>문서류는</a:t>
            </a:r>
            <a:r>
              <a:rPr lang="ko-KR" altLang="en-US" sz="1600" dirty="0">
                <a:solidFill>
                  <a:schemeClr val="tx1"/>
                </a:solidFill>
              </a:rPr>
              <a:t> 기록의 우측 상단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도서간행물류는 내지 첫 번째 </a:t>
            </a:r>
            <a:r>
              <a:rPr lang="ko-KR" altLang="en-US" sz="1600" dirty="0" err="1">
                <a:solidFill>
                  <a:schemeClr val="tx1"/>
                </a:solidFill>
              </a:rPr>
              <a:t>빈페이지</a:t>
            </a:r>
            <a:r>
              <a:rPr lang="ko-KR" altLang="en-US" sz="1600" dirty="0">
                <a:solidFill>
                  <a:schemeClr val="tx1"/>
                </a:solidFill>
              </a:rPr>
              <a:t> 우측 상단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 err="1">
                <a:solidFill>
                  <a:schemeClr val="tx1"/>
                </a:solidFill>
              </a:rPr>
              <a:t>도안류</a:t>
            </a:r>
            <a:r>
              <a:rPr lang="ko-KR" altLang="en-US" sz="1600" dirty="0">
                <a:solidFill>
                  <a:schemeClr val="tx1"/>
                </a:solidFill>
              </a:rPr>
              <a:t> 및 사진은 뒷면 우측 상단에 기재함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1415766" lvl="2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dirty="0">
                <a:solidFill>
                  <a:schemeClr val="tx1"/>
                </a:solidFill>
              </a:rPr>
              <a:t>영상음성류와 </a:t>
            </a:r>
            <a:r>
              <a:rPr lang="ko-KR" altLang="en-US" sz="1600" dirty="0" err="1">
                <a:solidFill>
                  <a:schemeClr val="tx1"/>
                </a:solidFill>
              </a:rPr>
              <a:t>박물류는</a:t>
            </a:r>
            <a:r>
              <a:rPr lang="ko-KR" altLang="en-US" sz="1600" dirty="0">
                <a:solidFill>
                  <a:schemeClr val="tx1"/>
                </a:solidFill>
              </a:rPr>
              <a:t> 별지에 표기하여 투명접착제로 부착함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7220011" y="2928567"/>
            <a:ext cx="684000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7775805" y="1428071"/>
            <a:ext cx="1850400" cy="205252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7775805" y="1268273"/>
            <a:ext cx="1850400" cy="34773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목록작성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910931" y="1950854"/>
            <a:ext cx="720000" cy="49098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메타데이터 입력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10929" y="2675647"/>
            <a:ext cx="720000" cy="49098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메타데이터 입력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endCxn id="11" idx="1"/>
          </p:cNvCxnSpPr>
          <p:nvPr/>
        </p:nvCxnSpPr>
        <p:spPr>
          <a:xfrm>
            <a:off x="7102627" y="2196345"/>
            <a:ext cx="80830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8775044" y="1950854"/>
            <a:ext cx="720000" cy="49098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넘버링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775042" y="2675647"/>
            <a:ext cx="720000" cy="49098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파일명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변경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>
            <a:stCxn id="11" idx="3"/>
          </p:cNvCxnSpPr>
          <p:nvPr/>
        </p:nvCxnSpPr>
        <p:spPr>
          <a:xfrm>
            <a:off x="8630931" y="2196345"/>
            <a:ext cx="27236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8642653" y="2981788"/>
            <a:ext cx="27236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6671856" y="1948506"/>
            <a:ext cx="722703" cy="5538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dirty="0" err="1"/>
              <a:t>비전자</a:t>
            </a:r>
            <a:endParaRPr lang="ko-KR" altLang="en-US" sz="1100" dirty="0"/>
          </a:p>
        </p:txBody>
      </p:sp>
      <p:sp>
        <p:nvSpPr>
          <p:cNvPr id="19" name="타원 18"/>
          <p:cNvSpPr/>
          <p:nvPr/>
        </p:nvSpPr>
        <p:spPr>
          <a:xfrm>
            <a:off x="6701517" y="2651951"/>
            <a:ext cx="722703" cy="5538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dirty="0"/>
              <a:t>전자</a:t>
            </a:r>
          </a:p>
        </p:txBody>
      </p:sp>
      <p:sp>
        <p:nvSpPr>
          <p:cNvPr id="2" name="폭발 1 1"/>
          <p:cNvSpPr/>
          <p:nvPr/>
        </p:nvSpPr>
        <p:spPr>
          <a:xfrm rot="20880665">
            <a:off x="6682378" y="3652040"/>
            <a:ext cx="2993735" cy="2608112"/>
          </a:xfrm>
          <a:prstGeom prst="irregularSeal1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목록과 기록의 </a:t>
            </a:r>
            <a:r>
              <a:rPr lang="ko-KR" altLang="en-US" sz="1200" dirty="0" err="1">
                <a:solidFill>
                  <a:schemeClr val="bg1"/>
                </a:solidFill>
              </a:rPr>
              <a:t>링크가끊어지면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 err="1">
                <a:solidFill>
                  <a:schemeClr val="bg1"/>
                </a:solidFill>
              </a:rPr>
              <a:t>목록화의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의미가 없어짐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4783BB-DBDA-4356-892E-956ADA02A4D5}"/>
              </a:ext>
            </a:extLst>
          </p:cNvPr>
          <p:cNvSpPr txBox="1"/>
          <p:nvPr/>
        </p:nvSpPr>
        <p:spPr>
          <a:xfrm>
            <a:off x="169141" y="217253"/>
            <a:ext cx="1058819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아카이브 활용</a:t>
            </a:r>
            <a:endParaRPr lang="ko-KR" altLang="en-US" sz="1400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4071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298295" y="476672"/>
            <a:ext cx="8335225" cy="49529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88"/>
          </a:p>
        </p:txBody>
      </p:sp>
      <p:sp>
        <p:nvSpPr>
          <p:cNvPr id="6" name="직사각형 5"/>
          <p:cNvSpPr/>
          <p:nvPr/>
        </p:nvSpPr>
        <p:spPr>
          <a:xfrm>
            <a:off x="200473" y="15166"/>
            <a:ext cx="936104" cy="96556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88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086E898-AC60-48BA-ADEF-F53CE5C96145}"/>
              </a:ext>
            </a:extLst>
          </p:cNvPr>
          <p:cNvSpPr txBox="1"/>
          <p:nvPr/>
        </p:nvSpPr>
        <p:spPr>
          <a:xfrm>
            <a:off x="6537176" y="561080"/>
            <a:ext cx="309634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Ⅱ. </a:t>
            </a:r>
            <a:r>
              <a:rPr lang="ko-KR" altLang="en-US" sz="13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수집기록의</a:t>
            </a:r>
            <a:r>
              <a:rPr lang="ko-KR" altLang="en-US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3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목록작성</a:t>
            </a:r>
            <a:endParaRPr lang="ko-KR" altLang="en-US" sz="1300" b="1" dirty="0">
              <a:solidFill>
                <a:schemeClr val="tx1">
                  <a:lumMod val="85000"/>
                  <a:lumOff val="1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018279"/>
              </p:ext>
            </p:extLst>
          </p:nvPr>
        </p:nvGraphicFramePr>
        <p:xfrm>
          <a:off x="4622511" y="-7253035"/>
          <a:ext cx="4794985" cy="4525961"/>
        </p:xfrm>
        <a:graphic>
          <a:graphicData uri="http://schemas.openxmlformats.org/drawingml/2006/table">
            <a:tbl>
              <a:tblPr/>
              <a:tblGrid>
                <a:gridCol w="1899497">
                  <a:extLst>
                    <a:ext uri="{9D8B030D-6E8A-4147-A177-3AD203B41FA5}">
                      <a16:colId xmlns:a16="http://schemas.microsoft.com/office/drawing/2014/main" val="3742468037"/>
                    </a:ext>
                  </a:extLst>
                </a:gridCol>
                <a:gridCol w="2895488">
                  <a:extLst>
                    <a:ext uri="{9D8B030D-6E8A-4147-A177-3AD203B41FA5}">
                      <a16:colId xmlns:a16="http://schemas.microsoft.com/office/drawing/2014/main" val="433742196"/>
                    </a:ext>
                  </a:extLst>
                </a:gridCol>
              </a:tblGrid>
              <a:tr h="104148">
                <a:tc>
                  <a:txBody>
                    <a:bodyPr/>
                    <a:lstStyle/>
                    <a:p>
                      <a:pPr marL="25400" marR="2540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-100">
                          <a:solidFill>
                            <a:srgbClr val="FFFFFF"/>
                          </a:solidFill>
                          <a:effectLst/>
                          <a:latin typeface="중앙세고딕"/>
                          <a:ea typeface="중앙세고딕"/>
                        </a:rPr>
                        <a:t>유형</a:t>
                      </a:r>
                      <a:endParaRPr lang="ko-KR" altLang="en-US" sz="300" kern="0" spc="-100">
                        <a:solidFill>
                          <a:srgbClr val="FFFFFF"/>
                        </a:solidFill>
                        <a:effectLst/>
                        <a:latin typeface="중앙세고딕"/>
                      </a:endParaRPr>
                    </a:p>
                  </a:txBody>
                  <a:tcPr marL="10949" marR="10949" marT="21897" marB="21897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-100">
                          <a:solidFill>
                            <a:srgbClr val="FFFFFF"/>
                          </a:solidFill>
                          <a:effectLst/>
                          <a:latin typeface="중앙세고딕"/>
                          <a:ea typeface="중앙세고딕"/>
                        </a:rPr>
                        <a:t>특징</a:t>
                      </a:r>
                      <a:endParaRPr lang="ko-KR" altLang="en-US" sz="300" kern="0" spc="-100">
                        <a:solidFill>
                          <a:srgbClr val="FFFFFF"/>
                        </a:solidFill>
                        <a:effectLst/>
                        <a:latin typeface="중앙세고딕"/>
                      </a:endParaRPr>
                    </a:p>
                  </a:txBody>
                  <a:tcPr marL="10949" marR="10949" marT="21897" marB="21897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432324"/>
                  </a:ext>
                </a:extLst>
              </a:tr>
              <a:tr h="1314543">
                <a:tc>
                  <a:txBody>
                    <a:bodyPr/>
                    <a:lstStyle/>
                    <a:p>
                      <a:pPr marL="25400" marR="2540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-100" dirty="0" err="1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출처분류</a:t>
                      </a:r>
                      <a:endParaRPr lang="ko-KR" altLang="en-US" sz="300" kern="0" spc="-100" dirty="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5455" marR="5455" marT="5455" marB="545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25400" lvl="0" indent="-3429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­"/>
                      </a:pP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동일 기관 내지 개인</a:t>
                      </a:r>
                      <a:r>
                        <a:rPr lang="en-US" altLang="ko-KR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, </a:t>
                      </a: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단체 등에 관련한 기록물을 단일 생산자와 연계해 통합성 및 </a:t>
                      </a:r>
                      <a:r>
                        <a:rPr lang="ko-KR" altLang="en-US" sz="300" kern="0" spc="-100" dirty="0" err="1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생산연원에</a:t>
                      </a: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 근거하여 분류</a:t>
                      </a:r>
                      <a:endParaRPr lang="ko-KR" altLang="en-US" sz="300" kern="0" spc="-100" dirty="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  <a:p>
                      <a:pPr marL="342900" marR="25400" lvl="0" indent="-3429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­"/>
                      </a:pP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특정 생산자의 </a:t>
                      </a:r>
                      <a:r>
                        <a:rPr lang="ko-KR" altLang="en-US" sz="300" kern="0" spc="-100" dirty="0" err="1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활동과정</a:t>
                      </a: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 중에 생산된 기록물은 상호간의 연관성을 함유</a:t>
                      </a:r>
                      <a:endParaRPr lang="ko-KR" altLang="en-US" sz="300" kern="0" spc="-100" dirty="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  <a:p>
                      <a:pPr marL="342900" marR="25400" lvl="0" indent="-3429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­"/>
                      </a:pP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출처는 기록물의 물리적</a:t>
                      </a:r>
                      <a:r>
                        <a:rPr lang="en-US" altLang="ko-KR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, </a:t>
                      </a: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지적 통제수단으로서 통제할 수 없을 정도로 방대한 양의 기록물 생산을 특징으로 하는 현대 기록관리 환경에서 단일 생산자를 중심으로 한 </a:t>
                      </a:r>
                      <a:r>
                        <a:rPr lang="ko-KR" altLang="en-US" sz="300" kern="0" spc="-100" dirty="0" err="1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출처분류</a:t>
                      </a: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 방안은 업무 및 경제적 효율성을 가져옴</a:t>
                      </a:r>
                      <a:endParaRPr lang="ko-KR" altLang="en-US" sz="300" kern="0" spc="-100" dirty="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  <a:p>
                      <a:pPr marL="342900" marR="25400" lvl="0" indent="-3429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­"/>
                      </a:pP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예</a:t>
                      </a:r>
                      <a:r>
                        <a:rPr lang="en-US" altLang="ko-KR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) </a:t>
                      </a: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프랑스의 </a:t>
                      </a:r>
                      <a:r>
                        <a:rPr lang="ko-KR" altLang="en-US" sz="300" kern="0" spc="-100" dirty="0" err="1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퐁존중</a:t>
                      </a: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 원칙</a:t>
                      </a:r>
                      <a:r>
                        <a:rPr lang="en-US" altLang="ko-KR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, </a:t>
                      </a: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영국의 </a:t>
                      </a:r>
                      <a:r>
                        <a:rPr lang="ko-KR" altLang="en-US" sz="300" kern="0" spc="-100" dirty="0" err="1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기록군</a:t>
                      </a: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 등</a:t>
                      </a:r>
                      <a:endParaRPr lang="ko-KR" altLang="en-US" sz="300" kern="0" spc="-100" dirty="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5455" marR="5455" marT="5455" marB="545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9283034"/>
                  </a:ext>
                </a:extLst>
              </a:tr>
              <a:tr h="1260225">
                <a:tc>
                  <a:txBody>
                    <a:bodyPr/>
                    <a:lstStyle/>
                    <a:p>
                      <a:pPr marL="25400" marR="2540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-100" dirty="0" err="1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기능분류</a:t>
                      </a:r>
                      <a:endParaRPr lang="ko-KR" altLang="en-US" sz="300" kern="0" spc="-100" dirty="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5455" marR="5455" marT="5455" marB="545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25400" lvl="0" indent="-3429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­"/>
                      </a:pP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기록물의 직접적 </a:t>
                      </a:r>
                      <a:r>
                        <a:rPr lang="ko-KR" altLang="en-US" sz="300" kern="0" spc="-100" dirty="0" err="1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생산배경</a:t>
                      </a:r>
                      <a:r>
                        <a:rPr lang="en-US" altLang="ko-KR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, </a:t>
                      </a: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연원이 되는 </a:t>
                      </a:r>
                      <a:r>
                        <a:rPr lang="ko-KR" altLang="en-US" sz="300" kern="0" spc="-100" dirty="0" err="1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업무기능과</a:t>
                      </a: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 당해 기록물의 연관성을 파악 관리함으로서 </a:t>
                      </a:r>
                      <a:r>
                        <a:rPr lang="ko-KR" altLang="en-US" sz="300" kern="0" spc="-100" dirty="0" err="1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업무기능적</a:t>
                      </a: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 차원에서의 </a:t>
                      </a:r>
                      <a:r>
                        <a:rPr lang="ko-KR" altLang="en-US" sz="300" kern="0" spc="-100" dirty="0" err="1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출처관리의</a:t>
                      </a: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 원칙을 구현</a:t>
                      </a:r>
                      <a:endParaRPr lang="ko-KR" altLang="en-US" sz="300" kern="0" spc="-100" dirty="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  <a:p>
                      <a:pPr marL="342900" marR="25400" lvl="0" indent="-3429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­"/>
                      </a:pP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단위업무를 비롯한 </a:t>
                      </a:r>
                      <a:r>
                        <a:rPr lang="ko-KR" altLang="en-US" sz="300" kern="0" spc="-100" dirty="0" err="1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업무기능의</a:t>
                      </a: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 분류는 해당 기록물의 </a:t>
                      </a:r>
                      <a:r>
                        <a:rPr lang="ko-KR" altLang="en-US" sz="300" kern="0" spc="-100" dirty="0" err="1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생산목적과</a:t>
                      </a: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 본래의 가치를 의미</a:t>
                      </a:r>
                      <a:r>
                        <a:rPr lang="en-US" altLang="ko-KR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. </a:t>
                      </a: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중층적인 </a:t>
                      </a:r>
                      <a:r>
                        <a:rPr lang="ko-KR" altLang="en-US" sz="300" kern="0" spc="-100" dirty="0" err="1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기록구조의</a:t>
                      </a: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 골격을 제시</a:t>
                      </a:r>
                      <a:endParaRPr lang="ko-KR" altLang="en-US" sz="300" kern="0" spc="-100" dirty="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  <a:p>
                      <a:pPr marL="342900" marR="25400" lvl="0" indent="-3429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­"/>
                      </a:pP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기록물의 내용과 주제의 성질을 근거로 분류함으로서 업무활동의 면모를 가장 잘 반영할 수 있음</a:t>
                      </a:r>
                      <a:endParaRPr lang="ko-KR" altLang="en-US" sz="300" kern="0" spc="-100" dirty="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  <a:p>
                      <a:pPr marL="342900" marR="25400" lvl="0" indent="-3429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­"/>
                      </a:pP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기능 및 주제 분야에 따른 검색이 매우 용이</a:t>
                      </a:r>
                      <a:endParaRPr lang="ko-KR" altLang="en-US" sz="300" kern="0" spc="-100" dirty="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5455" marR="5455" marT="5455" marB="545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5294891"/>
                  </a:ext>
                </a:extLst>
              </a:tr>
              <a:tr h="608409">
                <a:tc>
                  <a:txBody>
                    <a:bodyPr/>
                    <a:lstStyle/>
                    <a:p>
                      <a:pPr marL="25400" marR="2540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조직분류</a:t>
                      </a:r>
                      <a:endParaRPr lang="ko-KR" altLang="en-US" sz="300" kern="0" spc="-10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5455" marR="5455" marT="5455" marB="545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생산기관의 조직적 출처에 의한 분류</a:t>
                      </a:r>
                      <a:endParaRPr lang="ko-KR" altLang="en-US" sz="300" kern="0" spc="-10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  <a:p>
                      <a:pPr marL="25400" marR="2540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기록물의 운용 주체와 업무기능의 역사적 연관관계를 이용한 분류의 가장 일반적 방식</a:t>
                      </a:r>
                      <a:endParaRPr lang="ko-KR" altLang="en-US" sz="300" kern="0" spc="-10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  <a:p>
                      <a:pPr marL="25400" marR="2540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분류방식을 이해하기 가장 용이하면서도 기록물의 생성과 작용의 실상을 명확하게 반영하고 주제분류법의 장점을 취할 수 있는 특성</a:t>
                      </a:r>
                      <a:endParaRPr lang="ko-KR" altLang="en-US" sz="300" kern="0" spc="-10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5455" marR="5455" marT="5455" marB="545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93305"/>
                  </a:ext>
                </a:extLst>
              </a:tr>
              <a:tr h="173864">
                <a:tc>
                  <a:txBody>
                    <a:bodyPr/>
                    <a:lstStyle/>
                    <a:p>
                      <a:pPr marL="25400" marR="2540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목적분류</a:t>
                      </a:r>
                      <a:endParaRPr lang="ko-KR" altLang="en-US" sz="300" kern="0" spc="-10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5455" marR="5455" marT="5455" marB="545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업무의 최종 목적에 따라 기록물을 분류</a:t>
                      </a:r>
                      <a:endParaRPr lang="ko-KR" altLang="en-US" sz="300" kern="0" spc="-10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  <a:p>
                      <a:pPr marL="25400" marR="2540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주제 분류와 비슷한 개념임</a:t>
                      </a:r>
                      <a:endParaRPr lang="ko-KR" altLang="en-US" sz="300" kern="0" spc="-10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5455" marR="5455" marT="5455" marB="545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1015696"/>
                  </a:ext>
                </a:extLst>
              </a:tr>
              <a:tr h="391136">
                <a:tc>
                  <a:txBody>
                    <a:bodyPr/>
                    <a:lstStyle/>
                    <a:p>
                      <a:pPr marL="25400" marR="2540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주제분류</a:t>
                      </a:r>
                      <a:endParaRPr lang="ko-KR" altLang="en-US" sz="300" kern="0" spc="-10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5455" marR="5455" marT="5455" marB="545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기록물 주제에 따라 분류</a:t>
                      </a:r>
                      <a:endParaRPr lang="ko-KR" altLang="en-US" sz="300" kern="0" spc="-10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  <a:p>
                      <a:pPr marL="25400" marR="2540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출처기관과 원질서를 크게 고려하지 않음</a:t>
                      </a:r>
                      <a:endParaRPr lang="ko-KR" altLang="en-US" sz="300" kern="0" spc="-10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  <a:p>
                      <a:pPr marL="25400" marR="2540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특정 주제와 관련한 기록을 한눈에 살펴볼 수 있음</a:t>
                      </a:r>
                      <a:endParaRPr lang="ko-KR" altLang="en-US" sz="300" kern="0" spc="-10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  <a:p>
                      <a:pPr marL="25400" marR="2540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예</a:t>
                      </a:r>
                      <a:r>
                        <a:rPr lang="en-US" altLang="ko-KR" sz="3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) </a:t>
                      </a:r>
                      <a:r>
                        <a:rPr lang="ko-KR" altLang="en-US" sz="3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듀이의 십진분류법</a:t>
                      </a:r>
                      <a:r>
                        <a:rPr lang="en-US" altLang="ko-KR" sz="3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, </a:t>
                      </a:r>
                      <a:r>
                        <a:rPr lang="ko-KR" altLang="en-US" sz="3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카뮤</a:t>
                      </a:r>
                      <a:r>
                        <a:rPr lang="en-US" altLang="ko-KR" sz="3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-</a:t>
                      </a:r>
                      <a:r>
                        <a:rPr lang="ko-KR" altLang="en-US" sz="3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다누의 분류법 </a:t>
                      </a:r>
                      <a:endParaRPr lang="ko-KR" altLang="en-US" sz="300" kern="0" spc="-10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5455" marR="5455" marT="5455" marB="545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5500710"/>
                  </a:ext>
                </a:extLst>
              </a:tr>
              <a:tr h="282500">
                <a:tc>
                  <a:txBody>
                    <a:bodyPr/>
                    <a:lstStyle/>
                    <a:p>
                      <a:pPr marL="25400" marR="2540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시대분류</a:t>
                      </a:r>
                      <a:endParaRPr lang="ko-KR" altLang="en-US" sz="300" kern="0" spc="-10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5455" marR="5455" marT="5455" marB="545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일반적으로 조직 및 기관의 업무활동은 연도별로 기획되고 수행되어 종결되므로 연도별 특성을 이해하기에 유용</a:t>
                      </a:r>
                      <a:endParaRPr lang="ko-KR" altLang="en-US" sz="300" kern="0" spc="-10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5455" marR="5455" marT="5455" marB="545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9082661"/>
                  </a:ext>
                </a:extLst>
              </a:tr>
              <a:tr h="391136">
                <a:tc>
                  <a:txBody>
                    <a:bodyPr/>
                    <a:lstStyle/>
                    <a:p>
                      <a:pPr marL="25400" marR="2540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-10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기록유형분류</a:t>
                      </a:r>
                      <a:endParaRPr lang="ko-KR" altLang="en-US" sz="300" kern="0" spc="-10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5455" marR="5455" marT="5455" marB="545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기록의 유형에 따라 분류</a:t>
                      </a:r>
                      <a:endParaRPr lang="ko-KR" altLang="en-US" sz="300" kern="0" spc="-100" dirty="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  <a:p>
                      <a:pPr marL="25400" marR="2540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비전자기록의 경우 대부분 유형별로 서고에 보존</a:t>
                      </a:r>
                      <a:r>
                        <a:rPr lang="en-US" altLang="ko-KR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. </a:t>
                      </a: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유형분류체계는 </a:t>
                      </a:r>
                      <a:r>
                        <a:rPr lang="ko-KR" altLang="en-US" sz="300" kern="0" spc="-100" dirty="0" err="1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서고정리에</a:t>
                      </a: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 용이</a:t>
                      </a:r>
                      <a:endParaRPr lang="ko-KR" altLang="en-US" sz="300" kern="0" spc="-100" dirty="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  <a:p>
                      <a:pPr marL="25400" marR="2540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전시 등 기록물 </a:t>
                      </a:r>
                      <a:r>
                        <a:rPr lang="ko-KR" altLang="en-US" sz="300" kern="0" spc="-100" dirty="0" err="1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활용시</a:t>
                      </a:r>
                      <a:r>
                        <a:rPr lang="ko-KR" altLang="en-US" sz="300" kern="0" spc="-100" dirty="0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 검색에 용이한 </a:t>
                      </a:r>
                      <a:r>
                        <a:rPr lang="ko-KR" altLang="en-US" sz="300" kern="0" spc="-100" dirty="0" err="1">
                          <a:solidFill>
                            <a:srgbClr val="000000"/>
                          </a:solidFill>
                          <a:effectLst/>
                          <a:latin typeface="중앙세고딕"/>
                          <a:ea typeface="중앙세고딕"/>
                        </a:rPr>
                        <a:t>분류체계임</a:t>
                      </a:r>
                      <a:endParaRPr lang="ko-KR" altLang="en-US" sz="300" kern="0" spc="-100" dirty="0">
                        <a:solidFill>
                          <a:srgbClr val="000000"/>
                        </a:solidFill>
                        <a:effectLst/>
                        <a:latin typeface="중앙세고딕"/>
                      </a:endParaRPr>
                    </a:p>
                  </a:txBody>
                  <a:tcPr marL="5455" marR="5455" marT="5455" marB="545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00265"/>
                  </a:ext>
                </a:extLst>
              </a:tr>
            </a:tbl>
          </a:graphicData>
        </a:graphic>
      </p:graphicFrame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-24273" y="-4030067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480500984" descr="DRW000045044a9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856" y="1334839"/>
            <a:ext cx="3965886" cy="5111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4073246" y="888347"/>
            <a:ext cx="318401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&lt;</a:t>
            </a:r>
            <a:r>
              <a:rPr lang="ko-KR" altLang="en-US" sz="1400" dirty="0" err="1">
                <a:solidFill>
                  <a:schemeClr val="tx1"/>
                </a:solidFill>
              </a:rPr>
              <a:t>문서류</a:t>
            </a:r>
            <a:r>
              <a:rPr lang="ko-KR" altLang="en-US" sz="1400" dirty="0">
                <a:solidFill>
                  <a:schemeClr val="tx1"/>
                </a:solidFill>
              </a:rPr>
              <a:t> 고유번호 기재의 예시</a:t>
            </a:r>
            <a:r>
              <a:rPr lang="en-US" altLang="ko-KR" sz="1400" dirty="0">
                <a:solidFill>
                  <a:schemeClr val="tx1"/>
                </a:solidFill>
              </a:rPr>
              <a:t>&gt;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537308" y="5805264"/>
            <a:ext cx="211954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400" dirty="0">
                <a:solidFill>
                  <a:schemeClr val="tx1"/>
                </a:solidFill>
              </a:rPr>
              <a:t>민주화운동기념사업회 오픈아카이브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r"/>
            <a:r>
              <a:rPr lang="ko-KR" altLang="en-US" sz="1400" dirty="0" err="1">
                <a:solidFill>
                  <a:schemeClr val="tx1"/>
                </a:solidFill>
              </a:rPr>
              <a:t>소장기록물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1BD305-B7BB-481F-9087-C4EDE8630ED7}"/>
              </a:ext>
            </a:extLst>
          </p:cNvPr>
          <p:cNvSpPr txBox="1"/>
          <p:nvPr/>
        </p:nvSpPr>
        <p:spPr>
          <a:xfrm>
            <a:off x="169141" y="217253"/>
            <a:ext cx="1058819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아카이브 활용</a:t>
            </a:r>
            <a:endParaRPr lang="ko-KR" altLang="en-US" sz="1400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4137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298295" y="476672"/>
            <a:ext cx="8335225" cy="49529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88"/>
          </a:p>
        </p:txBody>
      </p:sp>
      <p:sp>
        <p:nvSpPr>
          <p:cNvPr id="6" name="직사각형 5"/>
          <p:cNvSpPr/>
          <p:nvPr/>
        </p:nvSpPr>
        <p:spPr>
          <a:xfrm>
            <a:off x="200473" y="15166"/>
            <a:ext cx="936104" cy="96556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88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086E898-AC60-48BA-ADEF-F53CE5C96145}"/>
              </a:ext>
            </a:extLst>
          </p:cNvPr>
          <p:cNvSpPr txBox="1"/>
          <p:nvPr/>
        </p:nvSpPr>
        <p:spPr>
          <a:xfrm>
            <a:off x="6537176" y="561080"/>
            <a:ext cx="309634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Ⅱ. </a:t>
            </a:r>
            <a:r>
              <a:rPr lang="ko-KR" altLang="en-US" sz="13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수집기록의</a:t>
            </a:r>
            <a:r>
              <a:rPr lang="ko-KR" altLang="en-US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3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목록작성</a:t>
            </a:r>
            <a:endParaRPr lang="ko-KR" altLang="en-US" sz="1300" b="1" dirty="0">
              <a:solidFill>
                <a:schemeClr val="tx1">
                  <a:lumMod val="85000"/>
                  <a:lumOff val="1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88504" y="1268760"/>
            <a:ext cx="6081850" cy="3672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b="1" dirty="0">
                <a:solidFill>
                  <a:schemeClr val="accent6"/>
                </a:solidFill>
              </a:rPr>
              <a:t>3. </a:t>
            </a:r>
            <a:r>
              <a:rPr lang="ko-KR" altLang="en-US" sz="1600" b="1" dirty="0" err="1">
                <a:solidFill>
                  <a:schemeClr val="accent6"/>
                </a:solidFill>
              </a:rPr>
              <a:t>목록작성</a:t>
            </a:r>
            <a:endParaRPr lang="en-US" altLang="ko-KR" sz="1600" b="1" dirty="0">
              <a:solidFill>
                <a:schemeClr val="accent6"/>
              </a:solidFill>
            </a:endParaRPr>
          </a:p>
          <a:p>
            <a:endParaRPr lang="en-US" altLang="ko-KR" sz="1600" b="1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6"/>
                </a:solidFill>
              </a:rPr>
              <a:t>(2) </a:t>
            </a:r>
            <a:r>
              <a:rPr lang="ko-KR" altLang="en-US" sz="1600" b="1" dirty="0" err="1">
                <a:solidFill>
                  <a:schemeClr val="accent6"/>
                </a:solidFill>
              </a:rPr>
              <a:t>전자기록의</a:t>
            </a:r>
            <a:r>
              <a:rPr lang="ko-KR" altLang="en-US" sz="1600" b="1" dirty="0">
                <a:solidFill>
                  <a:schemeClr val="accent6"/>
                </a:solidFill>
              </a:rPr>
              <a:t> 경우</a:t>
            </a:r>
            <a:endParaRPr lang="en-US" altLang="ko-KR" sz="1600" b="1" dirty="0">
              <a:solidFill>
                <a:schemeClr val="accent6"/>
              </a:solidFill>
            </a:endParaRPr>
          </a:p>
          <a:p>
            <a:pPr marL="879333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 err="1">
                <a:solidFill>
                  <a:schemeClr val="tx1"/>
                </a:solidFill>
              </a:rPr>
              <a:t>별첨자료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 err="1">
                <a:solidFill>
                  <a:schemeClr val="tx1"/>
                </a:solidFill>
              </a:rPr>
              <a:t>기술규칙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v1.0)</a:t>
            </a:r>
            <a:r>
              <a:rPr lang="ko-KR" altLang="en-US" sz="1600" dirty="0">
                <a:solidFill>
                  <a:schemeClr val="tx1"/>
                </a:solidFill>
              </a:rPr>
              <a:t>을 준용하여 </a:t>
            </a:r>
            <a:r>
              <a:rPr lang="ko-KR" altLang="en-US" sz="1600" dirty="0" err="1">
                <a:solidFill>
                  <a:schemeClr val="tx1"/>
                </a:solidFill>
              </a:rPr>
              <a:t>목록탬플릿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엑셀파일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  <a:r>
              <a:rPr lang="ko-KR" altLang="en-US" sz="1600" dirty="0">
                <a:solidFill>
                  <a:schemeClr val="tx1"/>
                </a:solidFill>
              </a:rPr>
              <a:t>에 각 메타데이터 항목별로 입력함 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879333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>
                <a:solidFill>
                  <a:schemeClr val="tx1"/>
                </a:solidFill>
              </a:rPr>
              <a:t>메타데이터 입력 후 고유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관리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  <a:r>
              <a:rPr lang="ko-KR" altLang="en-US" sz="1600" dirty="0">
                <a:solidFill>
                  <a:schemeClr val="tx1"/>
                </a:solidFill>
              </a:rPr>
              <a:t>번호로 디지털객체의 파일명 변경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1415766" lvl="2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dirty="0">
                <a:solidFill>
                  <a:schemeClr val="tx1"/>
                </a:solidFill>
              </a:rPr>
              <a:t>고유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관리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  <a:r>
              <a:rPr lang="ko-KR" altLang="en-US" sz="1600" dirty="0">
                <a:solidFill>
                  <a:schemeClr val="tx1"/>
                </a:solidFill>
              </a:rPr>
              <a:t>번호는 </a:t>
            </a:r>
            <a:r>
              <a:rPr lang="ko-KR" altLang="en-US" sz="1600" dirty="0" err="1">
                <a:solidFill>
                  <a:schemeClr val="tx1"/>
                </a:solidFill>
              </a:rPr>
              <a:t>목록탬플릿의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</a:rPr>
              <a:t>식별번호임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1415766" lvl="2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dirty="0" err="1">
                <a:solidFill>
                  <a:schemeClr val="tx1"/>
                </a:solidFill>
              </a:rPr>
              <a:t>기록건</a:t>
            </a:r>
            <a:r>
              <a:rPr lang="en-US" altLang="ko-KR" sz="1600" dirty="0">
                <a:solidFill>
                  <a:schemeClr val="tx1"/>
                </a:solidFill>
              </a:rPr>
              <a:t>(item)</a:t>
            </a:r>
            <a:r>
              <a:rPr lang="ko-KR" altLang="en-US" sz="1600" dirty="0">
                <a:solidFill>
                  <a:schemeClr val="tx1"/>
                </a:solidFill>
              </a:rPr>
              <a:t>이 복수의 디지털객체로 구성된 경우 고유번호 이후 연번을 붙일 수 있음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7220011" y="2928567"/>
            <a:ext cx="684000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7775805" y="1428071"/>
            <a:ext cx="1850400" cy="205252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7775805" y="1268273"/>
            <a:ext cx="1850400" cy="34773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목록작성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910931" y="1950854"/>
            <a:ext cx="720000" cy="49098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메타데이터 입력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10929" y="2675647"/>
            <a:ext cx="720000" cy="49098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메타데이터 입력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endCxn id="11" idx="1"/>
          </p:cNvCxnSpPr>
          <p:nvPr/>
        </p:nvCxnSpPr>
        <p:spPr>
          <a:xfrm>
            <a:off x="7102627" y="2196345"/>
            <a:ext cx="80830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8775044" y="1950854"/>
            <a:ext cx="720000" cy="49098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넘버링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775042" y="2675647"/>
            <a:ext cx="720000" cy="49098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파일명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변경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>
            <a:stCxn id="11" idx="3"/>
          </p:cNvCxnSpPr>
          <p:nvPr/>
        </p:nvCxnSpPr>
        <p:spPr>
          <a:xfrm>
            <a:off x="8630931" y="2196345"/>
            <a:ext cx="27236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8642653" y="2981788"/>
            <a:ext cx="27236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6671856" y="1948506"/>
            <a:ext cx="722703" cy="5538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dirty="0" err="1"/>
              <a:t>비전자</a:t>
            </a:r>
            <a:endParaRPr lang="ko-KR" altLang="en-US" sz="1100" dirty="0"/>
          </a:p>
        </p:txBody>
      </p:sp>
      <p:sp>
        <p:nvSpPr>
          <p:cNvPr id="19" name="타원 18"/>
          <p:cNvSpPr/>
          <p:nvPr/>
        </p:nvSpPr>
        <p:spPr>
          <a:xfrm>
            <a:off x="6701517" y="2651951"/>
            <a:ext cx="722703" cy="5538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dirty="0"/>
              <a:t>전자</a:t>
            </a:r>
          </a:p>
        </p:txBody>
      </p:sp>
      <p:sp>
        <p:nvSpPr>
          <p:cNvPr id="2" name="폭발 1 1"/>
          <p:cNvSpPr/>
          <p:nvPr/>
        </p:nvSpPr>
        <p:spPr>
          <a:xfrm rot="20880665">
            <a:off x="6682378" y="3652040"/>
            <a:ext cx="2993735" cy="2608112"/>
          </a:xfrm>
          <a:prstGeom prst="irregularSeal1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목록과 기록의 </a:t>
            </a:r>
            <a:r>
              <a:rPr lang="ko-KR" altLang="en-US" sz="1200" dirty="0" err="1">
                <a:solidFill>
                  <a:schemeClr val="bg1"/>
                </a:solidFill>
              </a:rPr>
              <a:t>링크가끊어지면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 err="1">
                <a:solidFill>
                  <a:schemeClr val="bg1"/>
                </a:solidFill>
              </a:rPr>
              <a:t>목록화의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의미가 없어짐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427" y="4843296"/>
            <a:ext cx="3225621" cy="1719711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349004" y="6038220"/>
            <a:ext cx="1800199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&lt;</a:t>
            </a:r>
            <a:r>
              <a:rPr lang="ko-KR" altLang="en-US" sz="1200" dirty="0">
                <a:solidFill>
                  <a:schemeClr val="tx1"/>
                </a:solidFill>
              </a:rPr>
              <a:t>디지털객체의 파일명 변경 예시 </a:t>
            </a:r>
            <a:r>
              <a:rPr lang="en-US" altLang="ko-KR" sz="1200" dirty="0">
                <a:solidFill>
                  <a:schemeClr val="tx1"/>
                </a:solidFill>
              </a:rPr>
              <a:t>– </a:t>
            </a:r>
            <a:r>
              <a:rPr lang="ko-KR" altLang="en-US" sz="1200" dirty="0">
                <a:solidFill>
                  <a:schemeClr val="tx1"/>
                </a:solidFill>
              </a:rPr>
              <a:t>동물보호시민단체 카라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슬라이드 번호 개체 틀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622821-AEC6-495D-8F89-5CFA996C3050}"/>
              </a:ext>
            </a:extLst>
          </p:cNvPr>
          <p:cNvSpPr txBox="1"/>
          <p:nvPr/>
        </p:nvSpPr>
        <p:spPr>
          <a:xfrm>
            <a:off x="169141" y="217253"/>
            <a:ext cx="1058819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아카이브 활용</a:t>
            </a:r>
            <a:endParaRPr lang="ko-KR" altLang="en-US" sz="1400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0233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298295" y="476672"/>
            <a:ext cx="8335225" cy="49529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88"/>
          </a:p>
        </p:txBody>
      </p:sp>
      <p:sp>
        <p:nvSpPr>
          <p:cNvPr id="6" name="직사각형 5"/>
          <p:cNvSpPr/>
          <p:nvPr/>
        </p:nvSpPr>
        <p:spPr>
          <a:xfrm>
            <a:off x="200473" y="15166"/>
            <a:ext cx="936104" cy="96556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88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086E898-AC60-48BA-ADEF-F53CE5C96145}"/>
              </a:ext>
            </a:extLst>
          </p:cNvPr>
          <p:cNvSpPr txBox="1"/>
          <p:nvPr/>
        </p:nvSpPr>
        <p:spPr>
          <a:xfrm>
            <a:off x="6537176" y="561080"/>
            <a:ext cx="309634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Ⅱ. </a:t>
            </a:r>
            <a:r>
              <a:rPr lang="ko-KR" altLang="en-US" sz="13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수집기록의</a:t>
            </a:r>
            <a:r>
              <a:rPr lang="ko-KR" altLang="en-US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3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목록작성</a:t>
            </a:r>
            <a:endParaRPr lang="ko-KR" altLang="en-US" sz="1300" b="1" dirty="0">
              <a:solidFill>
                <a:schemeClr val="tx1">
                  <a:lumMod val="85000"/>
                  <a:lumOff val="1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88504" y="1268760"/>
            <a:ext cx="6768752" cy="3672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b="1" dirty="0">
                <a:solidFill>
                  <a:schemeClr val="accent6"/>
                </a:solidFill>
              </a:rPr>
              <a:t>4. </a:t>
            </a:r>
            <a:r>
              <a:rPr lang="ko-KR" altLang="en-US" sz="1600" b="1" dirty="0">
                <a:solidFill>
                  <a:schemeClr val="accent6"/>
                </a:solidFill>
              </a:rPr>
              <a:t>분류 및 정리</a:t>
            </a:r>
            <a:endParaRPr lang="en-US" altLang="ko-KR" sz="1600" b="1" dirty="0">
              <a:solidFill>
                <a:schemeClr val="accent6"/>
              </a:solidFill>
            </a:endParaRPr>
          </a:p>
          <a:p>
            <a:endParaRPr lang="en-US" altLang="ko-KR" sz="1600" b="1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6"/>
                </a:solidFill>
              </a:rPr>
              <a:t>(1) </a:t>
            </a:r>
            <a:r>
              <a:rPr lang="ko-KR" altLang="en-US" sz="1600" b="1" dirty="0">
                <a:solidFill>
                  <a:schemeClr val="accent6"/>
                </a:solidFill>
              </a:rPr>
              <a:t>비전자기록의 경우</a:t>
            </a:r>
            <a:endParaRPr lang="en-US" altLang="ko-KR" sz="1600" b="1" dirty="0">
              <a:solidFill>
                <a:schemeClr val="accent6"/>
              </a:solidFill>
            </a:endParaRPr>
          </a:p>
          <a:p>
            <a:pPr marL="879333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 err="1">
                <a:solidFill>
                  <a:schemeClr val="tx1"/>
                </a:solidFill>
              </a:rPr>
              <a:t>문서류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도서간행물류 등 기록유형별로 </a:t>
            </a:r>
            <a:r>
              <a:rPr lang="ko-KR" altLang="en-US" sz="1600" dirty="0" err="1">
                <a:solidFill>
                  <a:schemeClr val="tx1"/>
                </a:solidFill>
              </a:rPr>
              <a:t>수집상자나</a:t>
            </a:r>
            <a:r>
              <a:rPr lang="ko-KR" altLang="en-US" sz="1600" dirty="0">
                <a:solidFill>
                  <a:schemeClr val="tx1"/>
                </a:solidFill>
              </a:rPr>
              <a:t> 파일박스에 정리함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1415766" lvl="2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dirty="0">
                <a:solidFill>
                  <a:schemeClr val="tx1"/>
                </a:solidFill>
              </a:rPr>
              <a:t>가정리단계에서 </a:t>
            </a:r>
            <a:r>
              <a:rPr lang="ko-KR" altLang="en-US" sz="1600" dirty="0" err="1">
                <a:solidFill>
                  <a:schemeClr val="tx1"/>
                </a:solidFill>
              </a:rPr>
              <a:t>기증자별로</a:t>
            </a:r>
            <a:r>
              <a:rPr lang="ko-KR" altLang="en-US" sz="1600" dirty="0">
                <a:solidFill>
                  <a:schemeClr val="tx1"/>
                </a:solidFill>
              </a:rPr>
              <a:t> 구성되었던 임시보존상자에서 기록유형별로 재정리함</a:t>
            </a:r>
          </a:p>
          <a:p>
            <a:pPr marL="879333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>
                <a:solidFill>
                  <a:schemeClr val="tx1"/>
                </a:solidFill>
              </a:rPr>
              <a:t>보존상자에는 ‘</a:t>
            </a:r>
            <a:r>
              <a:rPr lang="ko-KR" altLang="en-US" sz="1600" dirty="0" err="1">
                <a:solidFill>
                  <a:schemeClr val="tx1"/>
                </a:solidFill>
              </a:rPr>
              <a:t>상자번호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(M1, M2....)’</a:t>
            </a:r>
            <a:r>
              <a:rPr lang="ko-KR" altLang="en-US" sz="1600" dirty="0">
                <a:solidFill>
                  <a:schemeClr val="tx1"/>
                </a:solidFill>
              </a:rPr>
              <a:t>를</a:t>
            </a:r>
            <a:r>
              <a:rPr lang="en-US" altLang="ko-KR" sz="1600" dirty="0">
                <a:solidFill>
                  <a:schemeClr val="tx1"/>
                </a:solidFill>
              </a:rPr>
              <a:t>,</a:t>
            </a:r>
            <a:r>
              <a:rPr lang="ko-KR" altLang="en-US" sz="1600" dirty="0">
                <a:solidFill>
                  <a:schemeClr val="tx1"/>
                </a:solidFill>
              </a:rPr>
              <a:t> 파일박스에는 ‘파일박스번호 </a:t>
            </a:r>
            <a:r>
              <a:rPr lang="en-US" altLang="ko-KR" sz="1600" dirty="0">
                <a:solidFill>
                  <a:schemeClr val="tx1"/>
                </a:solidFill>
              </a:rPr>
              <a:t>(F1, F2...)’</a:t>
            </a:r>
            <a:r>
              <a:rPr lang="ko-KR" altLang="en-US" sz="1600" dirty="0">
                <a:solidFill>
                  <a:schemeClr val="tx1"/>
                </a:solidFill>
              </a:rPr>
              <a:t>를 라벨로 작성하여 부착하는 것이 좋음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1415766" lvl="2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dirty="0" err="1">
                <a:solidFill>
                  <a:schemeClr val="tx1"/>
                </a:solidFill>
              </a:rPr>
              <a:t>목록작성시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</a:rPr>
              <a:t>해당기록의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‘</a:t>
            </a:r>
            <a:r>
              <a:rPr lang="ko-KR" altLang="en-US" sz="1600" dirty="0" err="1">
                <a:solidFill>
                  <a:schemeClr val="tx1"/>
                </a:solidFill>
              </a:rPr>
              <a:t>보존위치</a:t>
            </a:r>
            <a:r>
              <a:rPr lang="en-US" altLang="ko-KR" sz="1600" dirty="0">
                <a:solidFill>
                  <a:schemeClr val="tx1"/>
                </a:solidFill>
              </a:rPr>
              <a:t>＇</a:t>
            </a:r>
            <a:r>
              <a:rPr lang="ko-KR" altLang="en-US" sz="1600" dirty="0">
                <a:solidFill>
                  <a:schemeClr val="tx1"/>
                </a:solidFill>
              </a:rPr>
              <a:t>에 반영됨</a:t>
            </a:r>
          </a:p>
          <a:p>
            <a:pPr marL="879333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 err="1">
                <a:solidFill>
                  <a:schemeClr val="tx1"/>
                </a:solidFill>
              </a:rPr>
              <a:t>접착메모지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 err="1">
                <a:solidFill>
                  <a:schemeClr val="tx1"/>
                </a:solidFill>
              </a:rPr>
              <a:t>포스트잇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  <a:r>
              <a:rPr lang="ko-KR" altLang="en-US" sz="1600" dirty="0">
                <a:solidFill>
                  <a:schemeClr val="tx1"/>
                </a:solidFill>
              </a:rPr>
              <a:t>를 </a:t>
            </a:r>
            <a:r>
              <a:rPr lang="ko-KR" altLang="en-US" sz="1600" dirty="0" err="1">
                <a:solidFill>
                  <a:schemeClr val="tx1"/>
                </a:solidFill>
              </a:rPr>
              <a:t>라벨지로</a:t>
            </a:r>
            <a:r>
              <a:rPr lang="ko-KR" altLang="en-US" sz="1600" dirty="0">
                <a:solidFill>
                  <a:schemeClr val="tx1"/>
                </a:solidFill>
              </a:rPr>
              <a:t> 이용할 경우엔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부착하고 떨어지지 않게 투명테이프로 고정해야 함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879333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>
                <a:solidFill>
                  <a:schemeClr val="tx1"/>
                </a:solidFill>
              </a:rPr>
              <a:t>새롭게 정리된 </a:t>
            </a:r>
            <a:r>
              <a:rPr lang="ko-KR" altLang="en-US" sz="1600" dirty="0" err="1">
                <a:solidFill>
                  <a:schemeClr val="tx1"/>
                </a:solidFill>
              </a:rPr>
              <a:t>보존상자</a:t>
            </a:r>
            <a:r>
              <a:rPr lang="en-US" altLang="ko-KR" sz="1600" dirty="0">
                <a:solidFill>
                  <a:schemeClr val="tx1"/>
                </a:solidFill>
              </a:rPr>
              <a:t>/</a:t>
            </a:r>
            <a:r>
              <a:rPr lang="ko-KR" altLang="en-US" sz="1600" dirty="0" err="1">
                <a:solidFill>
                  <a:schemeClr val="tx1"/>
                </a:solidFill>
              </a:rPr>
              <a:t>파일박스를</a:t>
            </a:r>
            <a:r>
              <a:rPr lang="ko-KR" altLang="en-US" sz="1600" dirty="0">
                <a:solidFill>
                  <a:schemeClr val="tx1"/>
                </a:solidFill>
              </a:rPr>
              <a:t> 일정한 공간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 err="1">
                <a:solidFill>
                  <a:schemeClr val="tx1"/>
                </a:solidFill>
              </a:rPr>
              <a:t>보존서고</a:t>
            </a:r>
            <a:r>
              <a:rPr lang="ko-KR" altLang="en-US" sz="1600" dirty="0">
                <a:solidFill>
                  <a:schemeClr val="tx1"/>
                </a:solidFill>
              </a:rPr>
              <a:t> 등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  <a:r>
              <a:rPr lang="ko-KR" altLang="en-US" sz="1600" dirty="0">
                <a:solidFill>
                  <a:schemeClr val="tx1"/>
                </a:solidFill>
              </a:rPr>
              <a:t>에 보관함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4234432" y="491921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69" name="_x339200272" descr="EMB000045044a51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272" y="1058676"/>
            <a:ext cx="2232248" cy="2370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7545288" y="3458858"/>
            <a:ext cx="2088232" cy="1440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정리</a:t>
            </a:r>
            <a:r>
              <a:rPr lang="en-US" altLang="ko-KR" sz="1200" dirty="0">
                <a:solidFill>
                  <a:schemeClr val="tx1"/>
                </a:solidFill>
              </a:rPr>
              <a:t>(arrangement)?</a:t>
            </a:r>
          </a:p>
          <a:p>
            <a:pPr algn="just"/>
            <a:r>
              <a:rPr lang="ko-KR" altLang="en-US" sz="1200" dirty="0">
                <a:solidFill>
                  <a:schemeClr val="tx1"/>
                </a:solidFill>
              </a:rPr>
              <a:t>물리적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논리적 질서가 부여된 기록에 대해 </a:t>
            </a:r>
            <a:r>
              <a:rPr lang="ko-KR" altLang="en-US" sz="1200" dirty="0" err="1">
                <a:solidFill>
                  <a:schemeClr val="tx1"/>
                </a:solidFill>
              </a:rPr>
              <a:t>보존용기와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보관위치를</a:t>
            </a:r>
            <a:r>
              <a:rPr lang="ko-KR" altLang="en-US" sz="1200" dirty="0">
                <a:solidFill>
                  <a:schemeClr val="tx1"/>
                </a:solidFill>
              </a:rPr>
              <a:t> 설정하고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해당 </a:t>
            </a:r>
            <a:r>
              <a:rPr lang="ko-KR" altLang="en-US" sz="1200" dirty="0" err="1">
                <a:solidFill>
                  <a:schemeClr val="tx1"/>
                </a:solidFill>
              </a:rPr>
              <a:t>보관위치에</a:t>
            </a:r>
            <a:r>
              <a:rPr lang="ko-KR" altLang="en-US" sz="1200" dirty="0">
                <a:solidFill>
                  <a:schemeClr val="tx1"/>
                </a:solidFill>
              </a:rPr>
              <a:t> 기록을 배치하는 일련의 과정</a:t>
            </a:r>
            <a:endParaRPr lang="ko-KR" altLang="en-US" sz="12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EBBDD3-05BD-4AD8-9D41-33C7646F4220}"/>
              </a:ext>
            </a:extLst>
          </p:cNvPr>
          <p:cNvSpPr txBox="1"/>
          <p:nvPr/>
        </p:nvSpPr>
        <p:spPr>
          <a:xfrm>
            <a:off x="169141" y="217253"/>
            <a:ext cx="1058819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아카이브 활용</a:t>
            </a:r>
            <a:endParaRPr lang="ko-KR" altLang="en-US" sz="1400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9474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298295" y="476672"/>
            <a:ext cx="8335225" cy="49529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88"/>
          </a:p>
        </p:txBody>
      </p:sp>
      <p:sp>
        <p:nvSpPr>
          <p:cNvPr id="6" name="직사각형 5"/>
          <p:cNvSpPr/>
          <p:nvPr/>
        </p:nvSpPr>
        <p:spPr>
          <a:xfrm>
            <a:off x="200473" y="15166"/>
            <a:ext cx="936104" cy="96556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88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086E898-AC60-48BA-ADEF-F53CE5C96145}"/>
              </a:ext>
            </a:extLst>
          </p:cNvPr>
          <p:cNvSpPr txBox="1"/>
          <p:nvPr/>
        </p:nvSpPr>
        <p:spPr>
          <a:xfrm>
            <a:off x="6537176" y="561080"/>
            <a:ext cx="309634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Ⅱ. </a:t>
            </a:r>
            <a:r>
              <a:rPr lang="ko-KR" altLang="en-US" sz="13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수집기록의</a:t>
            </a:r>
            <a:r>
              <a:rPr lang="ko-KR" altLang="en-US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3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목록작성</a:t>
            </a:r>
            <a:endParaRPr lang="ko-KR" altLang="en-US" sz="1300" b="1" dirty="0">
              <a:solidFill>
                <a:schemeClr val="tx1">
                  <a:lumMod val="85000"/>
                  <a:lumOff val="1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88504" y="1268760"/>
            <a:ext cx="6768752" cy="3672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b="1" dirty="0">
                <a:solidFill>
                  <a:schemeClr val="accent6"/>
                </a:solidFill>
              </a:rPr>
              <a:t>4. </a:t>
            </a:r>
            <a:r>
              <a:rPr lang="ko-KR" altLang="en-US" sz="1600" b="1" dirty="0">
                <a:solidFill>
                  <a:schemeClr val="accent6"/>
                </a:solidFill>
              </a:rPr>
              <a:t>분류 및 정리</a:t>
            </a:r>
            <a:endParaRPr lang="en-US" altLang="ko-KR" sz="1600" b="1" dirty="0">
              <a:solidFill>
                <a:schemeClr val="accent6"/>
              </a:solidFill>
            </a:endParaRPr>
          </a:p>
          <a:p>
            <a:endParaRPr lang="en-US" altLang="ko-KR" sz="1600" b="1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6"/>
                </a:solidFill>
              </a:rPr>
              <a:t>(2) </a:t>
            </a:r>
            <a:r>
              <a:rPr lang="ko-KR" altLang="en-US" sz="1600" b="1" dirty="0" err="1">
                <a:solidFill>
                  <a:schemeClr val="accent6"/>
                </a:solidFill>
              </a:rPr>
              <a:t>전자기록의</a:t>
            </a:r>
            <a:r>
              <a:rPr lang="ko-KR" altLang="en-US" sz="1600" b="1" dirty="0">
                <a:solidFill>
                  <a:schemeClr val="accent6"/>
                </a:solidFill>
              </a:rPr>
              <a:t> 경우</a:t>
            </a:r>
            <a:endParaRPr lang="en-US" altLang="ko-KR" sz="1600" b="1" dirty="0">
              <a:solidFill>
                <a:schemeClr val="accent6"/>
              </a:solidFill>
            </a:endParaRPr>
          </a:p>
          <a:p>
            <a:pPr marL="879333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 err="1">
                <a:solidFill>
                  <a:schemeClr val="tx1"/>
                </a:solidFill>
              </a:rPr>
              <a:t>목록작성</a:t>
            </a:r>
            <a:r>
              <a:rPr lang="ko-KR" altLang="en-US" sz="1600" dirty="0">
                <a:solidFill>
                  <a:schemeClr val="tx1"/>
                </a:solidFill>
              </a:rPr>
              <a:t> 후 저장장치의 </a:t>
            </a:r>
            <a:r>
              <a:rPr lang="en-US" altLang="ko-KR" sz="1600" dirty="0">
                <a:solidFill>
                  <a:schemeClr val="tx1"/>
                </a:solidFill>
              </a:rPr>
              <a:t>‘</a:t>
            </a:r>
            <a:r>
              <a:rPr lang="ko-KR" altLang="en-US" sz="1600" dirty="0" err="1">
                <a:solidFill>
                  <a:schemeClr val="tx1"/>
                </a:solidFill>
              </a:rPr>
              <a:t>가정리폴더</a:t>
            </a:r>
            <a:r>
              <a:rPr lang="en-US" altLang="ko-KR" sz="1600" dirty="0">
                <a:solidFill>
                  <a:schemeClr val="tx1"/>
                </a:solidFill>
              </a:rPr>
              <a:t>’</a:t>
            </a:r>
            <a:r>
              <a:rPr lang="ko-KR" altLang="en-US" sz="1600" dirty="0">
                <a:solidFill>
                  <a:schemeClr val="tx1"/>
                </a:solidFill>
              </a:rPr>
              <a:t>에 있는 </a:t>
            </a:r>
            <a:r>
              <a:rPr lang="ko-KR" altLang="en-US" sz="1600" dirty="0" err="1">
                <a:solidFill>
                  <a:schemeClr val="tx1"/>
                </a:solidFill>
              </a:rPr>
              <a:t>해당기록을</a:t>
            </a:r>
            <a:r>
              <a:rPr lang="ko-KR" altLang="en-US" sz="1600" dirty="0">
                <a:solidFill>
                  <a:schemeClr val="tx1"/>
                </a:solidFill>
              </a:rPr>
              <a:t> 복사하여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복사본을 만들고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파일명을 고유번호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식별번호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  <a:r>
              <a:rPr lang="ko-KR" altLang="en-US" sz="1600" dirty="0">
                <a:solidFill>
                  <a:schemeClr val="tx1"/>
                </a:solidFill>
              </a:rPr>
              <a:t>로 변경함</a:t>
            </a:r>
          </a:p>
          <a:p>
            <a:pPr marL="879333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>
                <a:solidFill>
                  <a:schemeClr val="tx1"/>
                </a:solidFill>
              </a:rPr>
              <a:t>식별번호로 파일명이 변경된 복사본을 저장장치의 </a:t>
            </a:r>
            <a:r>
              <a:rPr lang="en-US" altLang="ko-KR" sz="1600" dirty="0">
                <a:solidFill>
                  <a:schemeClr val="tx1"/>
                </a:solidFill>
              </a:rPr>
              <a:t>‘</a:t>
            </a:r>
            <a:r>
              <a:rPr lang="ko-KR" altLang="en-US" sz="1600" dirty="0" err="1">
                <a:solidFill>
                  <a:schemeClr val="tx1"/>
                </a:solidFill>
              </a:rPr>
              <a:t>정리폴더</a:t>
            </a:r>
            <a:r>
              <a:rPr lang="en-US" altLang="ko-KR" sz="1600" dirty="0">
                <a:solidFill>
                  <a:schemeClr val="tx1"/>
                </a:solidFill>
              </a:rPr>
              <a:t>’</a:t>
            </a:r>
            <a:r>
              <a:rPr lang="ko-KR" altLang="en-US" sz="1600" dirty="0">
                <a:solidFill>
                  <a:schemeClr val="tx1"/>
                </a:solidFill>
              </a:rPr>
              <a:t>로 이동시킴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1415766" lvl="2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dirty="0">
                <a:solidFill>
                  <a:schemeClr val="tx1"/>
                </a:solidFill>
              </a:rPr>
              <a:t>가정리폴더와는 달리 </a:t>
            </a:r>
            <a:r>
              <a:rPr lang="ko-KR" altLang="en-US" sz="1600" dirty="0" err="1">
                <a:solidFill>
                  <a:schemeClr val="tx1"/>
                </a:solidFill>
              </a:rPr>
              <a:t>하위폴더를</a:t>
            </a:r>
            <a:r>
              <a:rPr lang="ko-KR" altLang="en-US" sz="1600" dirty="0">
                <a:solidFill>
                  <a:schemeClr val="tx1"/>
                </a:solidFill>
              </a:rPr>
              <a:t> 구성하지 않고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하나의 폴더에 함께 저장함 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이미 </a:t>
            </a:r>
            <a:r>
              <a:rPr lang="ko-KR" altLang="en-US" sz="1600" dirty="0" err="1">
                <a:solidFill>
                  <a:schemeClr val="tx1"/>
                </a:solidFill>
              </a:rPr>
              <a:t>목록작성을</a:t>
            </a:r>
            <a:r>
              <a:rPr lang="ko-KR" altLang="en-US" sz="1600" dirty="0">
                <a:solidFill>
                  <a:schemeClr val="tx1"/>
                </a:solidFill>
              </a:rPr>
              <a:t> 하여 내용</a:t>
            </a:r>
            <a:r>
              <a:rPr lang="en-US" altLang="ko-KR" sz="1600" dirty="0">
                <a:solidFill>
                  <a:schemeClr val="tx1"/>
                </a:solidFill>
              </a:rPr>
              <a:t>,</a:t>
            </a:r>
            <a:r>
              <a:rPr lang="ko-KR" altLang="en-US" sz="1600" dirty="0">
                <a:solidFill>
                  <a:schemeClr val="tx1"/>
                </a:solidFill>
              </a:rPr>
              <a:t>맥락 등의 정보를 </a:t>
            </a:r>
            <a:r>
              <a:rPr lang="ko-KR" altLang="en-US" sz="1600" dirty="0" err="1">
                <a:solidFill>
                  <a:schemeClr val="tx1"/>
                </a:solidFill>
              </a:rPr>
              <a:t>획득하였으므로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</a:rPr>
              <a:t>하위폴더가</a:t>
            </a:r>
            <a:r>
              <a:rPr lang="ko-KR" altLang="en-US" sz="1600" dirty="0">
                <a:solidFill>
                  <a:schemeClr val="tx1"/>
                </a:solidFill>
              </a:rPr>
              <a:t> 필요하지 않음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</a:p>
          <a:p>
            <a:pPr marL="1415766" lvl="2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dirty="0">
                <a:solidFill>
                  <a:schemeClr val="tx1"/>
                </a:solidFill>
              </a:rPr>
              <a:t>향후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 err="1">
                <a:solidFill>
                  <a:schemeClr val="tx1"/>
                </a:solidFill>
              </a:rPr>
              <a:t>전자기록의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</a:rPr>
              <a:t>파일포멧을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장기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  <a:r>
              <a:rPr lang="ko-KR" altLang="en-US" sz="1600" dirty="0">
                <a:solidFill>
                  <a:schemeClr val="tx1"/>
                </a:solidFill>
              </a:rPr>
              <a:t>보존용으로 변경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r>
              <a:rPr lang="ko-KR" altLang="en-US" sz="1600" dirty="0">
                <a:solidFill>
                  <a:schemeClr val="tx1"/>
                </a:solidFill>
              </a:rPr>
              <a:t>관리하기 위해서도 하나의 폴더에 디지털객체가 모여져 있는 것이 </a:t>
            </a:r>
            <a:r>
              <a:rPr lang="ko-KR" altLang="en-US" sz="1600" dirty="0" err="1">
                <a:solidFill>
                  <a:schemeClr val="tx1"/>
                </a:solidFill>
              </a:rPr>
              <a:t>효율적임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4234432" y="491921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69" name="_x339200272" descr="EMB000045044a51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272" y="1058676"/>
            <a:ext cx="2232248" cy="2370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7545288" y="3458858"/>
            <a:ext cx="2088232" cy="1440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정리</a:t>
            </a:r>
            <a:r>
              <a:rPr lang="en-US" altLang="ko-KR" sz="1200" dirty="0">
                <a:solidFill>
                  <a:schemeClr val="tx1"/>
                </a:solidFill>
              </a:rPr>
              <a:t>(arrangement)?</a:t>
            </a:r>
          </a:p>
          <a:p>
            <a:pPr algn="just"/>
            <a:r>
              <a:rPr lang="ko-KR" altLang="en-US" sz="1200" dirty="0">
                <a:solidFill>
                  <a:schemeClr val="tx1"/>
                </a:solidFill>
              </a:rPr>
              <a:t>물리적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논리적 질서가 부여된 기록에 대해 </a:t>
            </a:r>
            <a:r>
              <a:rPr lang="ko-KR" altLang="en-US" sz="1200" dirty="0" err="1">
                <a:solidFill>
                  <a:schemeClr val="tx1"/>
                </a:solidFill>
              </a:rPr>
              <a:t>보존용기와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보관위치를</a:t>
            </a:r>
            <a:r>
              <a:rPr lang="ko-KR" altLang="en-US" sz="1200" dirty="0">
                <a:solidFill>
                  <a:schemeClr val="tx1"/>
                </a:solidFill>
              </a:rPr>
              <a:t> 설정하고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해당 </a:t>
            </a:r>
            <a:r>
              <a:rPr lang="ko-KR" altLang="en-US" sz="1200" dirty="0" err="1">
                <a:solidFill>
                  <a:schemeClr val="tx1"/>
                </a:solidFill>
              </a:rPr>
              <a:t>보관위치에</a:t>
            </a:r>
            <a:r>
              <a:rPr lang="ko-KR" altLang="en-US" sz="1200" dirty="0">
                <a:solidFill>
                  <a:schemeClr val="tx1"/>
                </a:solidFill>
              </a:rPr>
              <a:t> 기록을 배치하는 일련의 과정</a:t>
            </a:r>
            <a:endParaRPr lang="ko-KR" altLang="en-US" sz="12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DADA6C-E74E-4BE4-9F53-3AD4CC0CA5D7}"/>
              </a:ext>
            </a:extLst>
          </p:cNvPr>
          <p:cNvSpPr txBox="1"/>
          <p:nvPr/>
        </p:nvSpPr>
        <p:spPr>
          <a:xfrm>
            <a:off x="169141" y="217253"/>
            <a:ext cx="1058819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아카이브 활용</a:t>
            </a:r>
            <a:endParaRPr lang="ko-KR" altLang="en-US" sz="1400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4401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298295" y="476672"/>
            <a:ext cx="8335225" cy="49529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88"/>
          </a:p>
        </p:txBody>
      </p:sp>
      <p:sp>
        <p:nvSpPr>
          <p:cNvPr id="6" name="직사각형 5"/>
          <p:cNvSpPr/>
          <p:nvPr/>
        </p:nvSpPr>
        <p:spPr>
          <a:xfrm>
            <a:off x="200473" y="15166"/>
            <a:ext cx="936104" cy="96556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88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086E898-AC60-48BA-ADEF-F53CE5C96145}"/>
                  </a:ext>
                </a:extLst>
              </p:cNvPr>
              <p:cNvSpPr txBox="1"/>
              <p:nvPr/>
            </p:nvSpPr>
            <p:spPr>
              <a:xfrm>
                <a:off x="6537176" y="561080"/>
                <a:ext cx="3096344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3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Ⅲ. </a:t>
                </a:r>
                <a14:m>
                  <m:oMath xmlns:m="http://schemas.openxmlformats.org/officeDocument/2006/math">
                    <m:r>
                      <a:rPr lang="ko-KR" altLang="en-US" sz="1300" b="1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KoPub돋움체 Bold" panose="02020603020101020101" pitchFamily="18" charset="-127"/>
                      </a:rPr>
                      <m:t>수</m:t>
                    </m:r>
                  </m:oMath>
                </a14:m>
                <a:r>
                  <a:rPr lang="ko-KR" altLang="en-US" sz="13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집기록의 보존</a:t>
                </a: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086E898-AC60-48BA-ADEF-F53CE5C96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7176" y="561080"/>
                <a:ext cx="3096344" cy="292388"/>
              </a:xfrm>
              <a:prstGeom prst="rect">
                <a:avLst/>
              </a:prstGeom>
              <a:blipFill>
                <a:blip r:embed="rId3"/>
                <a:stretch>
                  <a:fillRect t="-4167" r="-394" b="-187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직사각형 2"/>
          <p:cNvSpPr/>
          <p:nvPr/>
        </p:nvSpPr>
        <p:spPr>
          <a:xfrm>
            <a:off x="488504" y="1268760"/>
            <a:ext cx="4320480" cy="3672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6"/>
                </a:solidFill>
              </a:rPr>
              <a:t>1. </a:t>
            </a:r>
            <a:r>
              <a:rPr lang="ko-KR" altLang="en-US" sz="1600" b="1" dirty="0">
                <a:solidFill>
                  <a:schemeClr val="accent6"/>
                </a:solidFill>
              </a:rPr>
              <a:t>비전자기록의 경우 </a:t>
            </a:r>
            <a:r>
              <a:rPr lang="en-US" altLang="ko-KR" sz="1600" b="1" dirty="0">
                <a:solidFill>
                  <a:schemeClr val="accent6"/>
                </a:solidFill>
              </a:rPr>
              <a:t>: </a:t>
            </a:r>
            <a:r>
              <a:rPr lang="ko-KR" altLang="en-US" sz="1600" b="1" dirty="0">
                <a:solidFill>
                  <a:schemeClr val="accent6"/>
                </a:solidFill>
              </a:rPr>
              <a:t>디지털화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>
                <a:solidFill>
                  <a:schemeClr val="tx1"/>
                </a:solidFill>
              </a:rPr>
              <a:t>원본을 기증자에게 반환해야 하는 경우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기록의 훼손이 심하거나 우려되는 경우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열람 및 활용 등이 빈번한 경우 등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 err="1">
                <a:solidFill>
                  <a:schemeClr val="tx1"/>
                </a:solidFill>
              </a:rPr>
              <a:t>기록유형별</a:t>
            </a:r>
            <a:r>
              <a:rPr lang="ko-KR" altLang="en-US" sz="1600" dirty="0">
                <a:solidFill>
                  <a:schemeClr val="tx1"/>
                </a:solidFill>
              </a:rPr>
              <a:t> 디지털화 방식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879333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dirty="0" err="1">
                <a:solidFill>
                  <a:schemeClr val="tx1"/>
                </a:solidFill>
              </a:rPr>
              <a:t>문서류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ko-KR" altLang="en-US" sz="1600" dirty="0">
                <a:solidFill>
                  <a:schemeClr val="tx1"/>
                </a:solidFill>
              </a:rPr>
              <a:t>스캐닝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879333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dirty="0" err="1">
                <a:solidFill>
                  <a:schemeClr val="tx1"/>
                </a:solidFill>
              </a:rPr>
              <a:t>영상음성류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ko-KR" altLang="en-US" sz="1600" dirty="0">
                <a:solidFill>
                  <a:schemeClr val="tx1"/>
                </a:solidFill>
              </a:rPr>
              <a:t>디지털레코딩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879333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dirty="0" err="1">
                <a:solidFill>
                  <a:schemeClr val="tx1"/>
                </a:solidFill>
              </a:rPr>
              <a:t>박물류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ko-KR" altLang="en-US" sz="1600" dirty="0">
                <a:solidFill>
                  <a:schemeClr val="tx1"/>
                </a:solidFill>
              </a:rPr>
              <a:t>사진촬영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>
                <a:solidFill>
                  <a:schemeClr val="tx1"/>
                </a:solidFill>
              </a:rPr>
              <a:t>디지털화 방식에 따른 품질기준 마련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879333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dirty="0">
                <a:solidFill>
                  <a:schemeClr val="tx1"/>
                </a:solidFill>
              </a:rPr>
              <a:t>해상도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크기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포맷 등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879333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025008" y="1268760"/>
            <a:ext cx="4608512" cy="3672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6"/>
                </a:solidFill>
              </a:rPr>
              <a:t>2. </a:t>
            </a:r>
            <a:r>
              <a:rPr lang="ko-KR" altLang="en-US" sz="1600" b="1" dirty="0" err="1">
                <a:solidFill>
                  <a:schemeClr val="accent6"/>
                </a:solidFill>
              </a:rPr>
              <a:t>전자기록의</a:t>
            </a:r>
            <a:r>
              <a:rPr lang="ko-KR" altLang="en-US" sz="1600" b="1" dirty="0">
                <a:solidFill>
                  <a:schemeClr val="accent6"/>
                </a:solidFill>
              </a:rPr>
              <a:t> 경우 </a:t>
            </a:r>
            <a:r>
              <a:rPr lang="en-US" altLang="ko-KR" sz="1600" b="1" dirty="0">
                <a:solidFill>
                  <a:schemeClr val="accent6"/>
                </a:solidFill>
              </a:rPr>
              <a:t>: </a:t>
            </a:r>
            <a:r>
              <a:rPr lang="ko-KR" altLang="en-US" sz="1600" b="1" dirty="0">
                <a:solidFill>
                  <a:schemeClr val="accent6"/>
                </a:solidFill>
              </a:rPr>
              <a:t>보존용 </a:t>
            </a:r>
            <a:r>
              <a:rPr lang="ko-KR" altLang="en-US" sz="1600" b="1" dirty="0" err="1">
                <a:solidFill>
                  <a:schemeClr val="accent6"/>
                </a:solidFill>
              </a:rPr>
              <a:t>포맷변환</a:t>
            </a:r>
            <a:endParaRPr lang="en-US" altLang="ko-KR" sz="1600" b="1" dirty="0">
              <a:solidFill>
                <a:schemeClr val="accent6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>
                <a:solidFill>
                  <a:schemeClr val="tx1"/>
                </a:solidFill>
              </a:rPr>
              <a:t>다양한 포맷으로 생산되는 </a:t>
            </a:r>
            <a:r>
              <a:rPr lang="ko-KR" altLang="en-US" sz="1600" dirty="0" err="1">
                <a:solidFill>
                  <a:schemeClr val="tx1"/>
                </a:solidFill>
              </a:rPr>
              <a:t>전자기록을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</a:rPr>
              <a:t>기록유형별</a:t>
            </a:r>
            <a:r>
              <a:rPr lang="ko-KR" altLang="en-US" sz="1600" dirty="0">
                <a:solidFill>
                  <a:schemeClr val="tx1"/>
                </a:solidFill>
              </a:rPr>
              <a:t> 표준포맷으로 변환함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 err="1">
                <a:solidFill>
                  <a:schemeClr val="tx1"/>
                </a:solidFill>
              </a:rPr>
              <a:t>전자기록의</a:t>
            </a:r>
            <a:r>
              <a:rPr lang="ko-KR" altLang="en-US" sz="1600" dirty="0">
                <a:solidFill>
                  <a:schemeClr val="tx1"/>
                </a:solidFill>
              </a:rPr>
              <a:t> 경우 어플리케이션 종속성이 높고 </a:t>
            </a:r>
            <a:r>
              <a:rPr lang="ko-KR" altLang="en-US" sz="1600" dirty="0" err="1">
                <a:solidFill>
                  <a:schemeClr val="tx1"/>
                </a:solidFill>
              </a:rPr>
              <a:t>기술변화가</a:t>
            </a:r>
            <a:r>
              <a:rPr lang="ko-KR" altLang="en-US" sz="1600" dirty="0">
                <a:solidFill>
                  <a:schemeClr val="tx1"/>
                </a:solidFill>
              </a:rPr>
              <a:t> 급격히 이뤄지기 때문에 </a:t>
            </a:r>
            <a:r>
              <a:rPr lang="ko-KR" altLang="en-US" sz="1600" dirty="0" err="1">
                <a:solidFill>
                  <a:schemeClr val="tx1"/>
                </a:solidFill>
              </a:rPr>
              <a:t>보존전략이</a:t>
            </a:r>
            <a:r>
              <a:rPr lang="ko-KR" altLang="en-US" sz="1600" dirty="0">
                <a:solidFill>
                  <a:schemeClr val="tx1"/>
                </a:solidFill>
              </a:rPr>
              <a:t> 보다 중요함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 err="1">
                <a:solidFill>
                  <a:schemeClr val="tx1"/>
                </a:solidFill>
              </a:rPr>
              <a:t>기록유형별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</a:rPr>
              <a:t>보존포맷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7" name="_x378259328" descr="DRW000045044aa6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06" y="5025123"/>
            <a:ext cx="4195283" cy="1611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66913" y="4077072"/>
            <a:ext cx="4566607" cy="2560016"/>
          </a:xfrm>
          <a:prstGeom prst="rect">
            <a:avLst/>
          </a:prstGeom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D96317-D5D5-4C5A-BF64-53128C1A6869}"/>
              </a:ext>
            </a:extLst>
          </p:cNvPr>
          <p:cNvSpPr txBox="1"/>
          <p:nvPr/>
        </p:nvSpPr>
        <p:spPr>
          <a:xfrm>
            <a:off x="169141" y="217253"/>
            <a:ext cx="1058819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아카이브 활용</a:t>
            </a:r>
            <a:endParaRPr lang="ko-KR" altLang="en-US" sz="1400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0901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7233" y="1015591"/>
            <a:ext cx="1794199" cy="492443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600" spc="-162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목</a:t>
            </a:r>
            <a:r>
              <a:rPr lang="en-US" altLang="ko-KR" sz="2600" spc="-162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  </a:t>
            </a:r>
            <a:r>
              <a:rPr lang="ko-KR" altLang="en-US" sz="2600" spc="-162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차</a:t>
            </a:r>
          </a:p>
        </p:txBody>
      </p:sp>
      <p:cxnSp>
        <p:nvCxnSpPr>
          <p:cNvPr id="6" name="직선 연결선 5"/>
          <p:cNvCxnSpPr/>
          <p:nvPr/>
        </p:nvCxnSpPr>
        <p:spPr>
          <a:xfrm flipH="1">
            <a:off x="1858899" y="1343668"/>
            <a:ext cx="175827" cy="21312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H="1">
            <a:off x="545510" y="974526"/>
            <a:ext cx="175827" cy="21312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48744" y="2199879"/>
            <a:ext cx="3960440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   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아카이브 정리와 기술 이해하기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59420" y="2832772"/>
            <a:ext cx="4597836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21  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아카이브시스템 실습하기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129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298295" y="476672"/>
            <a:ext cx="8335225" cy="49529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88"/>
          </a:p>
        </p:txBody>
      </p:sp>
      <p:sp>
        <p:nvSpPr>
          <p:cNvPr id="6" name="직사각형 5"/>
          <p:cNvSpPr/>
          <p:nvPr/>
        </p:nvSpPr>
        <p:spPr>
          <a:xfrm>
            <a:off x="200473" y="15166"/>
            <a:ext cx="936104" cy="96556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88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086E898-AC60-48BA-ADEF-F53CE5C96145}"/>
              </a:ext>
            </a:extLst>
          </p:cNvPr>
          <p:cNvSpPr txBox="1"/>
          <p:nvPr/>
        </p:nvSpPr>
        <p:spPr>
          <a:xfrm>
            <a:off x="6537176" y="561080"/>
            <a:ext cx="309634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300" dirty="0"/>
              <a:t>Ⅳ</a:t>
            </a:r>
            <a:r>
              <a:rPr lang="en-US" altLang="ko-KR" sz="1300" b="1" dirty="0">
                <a:solidFill>
                  <a:schemeClr val="tx1">
                    <a:lumMod val="85000"/>
                    <a:lumOff val="15000"/>
                  </a:schemeClr>
                </a:solidFill>
                <a:ea typeface="KoPub돋움체 Bold" panose="02020603020101020101" pitchFamily="18" charset="-127"/>
              </a:rPr>
              <a:t>. </a:t>
            </a:r>
            <a:r>
              <a:rPr lang="ko-KR" altLang="en-US" sz="13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수집기록</a:t>
            </a:r>
            <a:r>
              <a:rPr lang="ko-KR" altLang="en-US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관리를 위한 오픈소스 </a:t>
            </a:r>
            <a:r>
              <a:rPr lang="en-US" altLang="ko-KR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Tool</a:t>
            </a:r>
            <a:endParaRPr lang="ko-KR" altLang="en-US" sz="1300" b="1" dirty="0">
              <a:solidFill>
                <a:schemeClr val="tx1">
                  <a:lumMod val="85000"/>
                  <a:lumOff val="1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52016" y="1556793"/>
            <a:ext cx="2852400" cy="52228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기록관리시스템</a:t>
            </a:r>
            <a:endParaRPr lang="en-US" altLang="ko-KR" sz="1600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자원관리시스템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724416" y="2269418"/>
            <a:ext cx="1980000" cy="710028"/>
          </a:xfrm>
          <a:prstGeom prst="rect">
            <a:avLst/>
          </a:prstGeom>
          <a:solidFill>
            <a:schemeClr val="bg1"/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b="1" dirty="0" err="1">
                <a:solidFill>
                  <a:schemeClr val="tx1"/>
                </a:solidFill>
                <a:latin typeface="+mn-ea"/>
              </a:rPr>
              <a:t>AtoM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100" dirty="0">
                <a:solidFill>
                  <a:schemeClr val="tx1"/>
                </a:solidFill>
                <a:latin typeface="+mn-ea"/>
                <a:hlinkClick r:id="rId3"/>
              </a:rPr>
              <a:t>http://accesstomemory.org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  <a:p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416" y="2288432"/>
            <a:ext cx="720000" cy="6720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864" y="3061533"/>
            <a:ext cx="720000" cy="746489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768864" y="3011481"/>
            <a:ext cx="1980000" cy="760080"/>
          </a:xfrm>
          <a:prstGeom prst="rect">
            <a:avLst/>
          </a:prstGeom>
          <a:solidFill>
            <a:schemeClr val="bg1"/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b="1" dirty="0" err="1">
                <a:solidFill>
                  <a:schemeClr val="tx1"/>
                </a:solidFill>
                <a:latin typeface="+mj-ea"/>
                <a:ea typeface="+mj-ea"/>
              </a:rPr>
              <a:t>Omeka</a:t>
            </a:r>
            <a:endParaRPr lang="en-US" altLang="ko-KR" sz="1600" b="1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en-US" altLang="ko-KR" sz="1100" dirty="0">
                <a:solidFill>
                  <a:schemeClr val="tx1"/>
                </a:solidFill>
                <a:latin typeface="+mj-ea"/>
                <a:ea typeface="+mj-ea"/>
                <a:hlinkClick r:id="rId6"/>
              </a:rPr>
              <a:t>http://omeka.org</a:t>
            </a:r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en-US" altLang="ko-KR" sz="1100" dirty="0">
                <a:solidFill>
                  <a:schemeClr val="tx1"/>
                </a:solidFill>
                <a:latin typeface="+mj-ea"/>
                <a:ea typeface="+mj-ea"/>
                <a:hlinkClick r:id="rId7"/>
              </a:rPr>
              <a:t>http://omeka.net</a:t>
            </a:r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7376" y="3853648"/>
            <a:ext cx="942975" cy="49530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768864" y="3890109"/>
            <a:ext cx="1980000" cy="710028"/>
          </a:xfrm>
          <a:prstGeom prst="rect">
            <a:avLst/>
          </a:prstGeom>
          <a:solidFill>
            <a:schemeClr val="bg1"/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b="1" dirty="0">
                <a:solidFill>
                  <a:schemeClr val="tx1"/>
                </a:solidFill>
                <a:latin typeface="+mj-ea"/>
                <a:ea typeface="+mj-ea"/>
              </a:rPr>
              <a:t>Collective Access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+mj-ea"/>
                <a:ea typeface="+mj-ea"/>
                <a:hlinkClick r:id="rId9"/>
              </a:rPr>
              <a:t>http://collectiveaccess.org</a:t>
            </a:r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5385" y="4612391"/>
            <a:ext cx="812612" cy="629774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1763304" y="4573934"/>
            <a:ext cx="1980000" cy="710028"/>
          </a:xfrm>
          <a:prstGeom prst="rect">
            <a:avLst/>
          </a:prstGeom>
          <a:solidFill>
            <a:schemeClr val="bg1"/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b="1" dirty="0" err="1">
                <a:solidFill>
                  <a:schemeClr val="tx1"/>
                </a:solidFill>
                <a:latin typeface="+mj-ea"/>
                <a:ea typeface="+mj-ea"/>
              </a:rPr>
              <a:t>Dspace</a:t>
            </a:r>
            <a:endParaRPr lang="en-US" altLang="ko-KR" sz="1600" b="1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en-US" altLang="ko-KR" sz="1100" dirty="0">
                <a:solidFill>
                  <a:schemeClr val="tx1"/>
                </a:solidFill>
                <a:latin typeface="+mj-ea"/>
                <a:ea typeface="+mj-ea"/>
                <a:hlinkClick r:id="rId11"/>
              </a:rPr>
              <a:t>http://dspace.org</a:t>
            </a:r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874616" y="1556793"/>
            <a:ext cx="2852400" cy="52228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웹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전시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콘텐츠 관리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80992" y="2262976"/>
            <a:ext cx="612000" cy="713233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4747016" y="2228081"/>
            <a:ext cx="1980000" cy="710028"/>
          </a:xfrm>
          <a:prstGeom prst="rect">
            <a:avLst/>
          </a:prstGeom>
          <a:solidFill>
            <a:schemeClr val="bg1"/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b="1" dirty="0">
                <a:solidFill>
                  <a:schemeClr val="tx1"/>
                </a:solidFill>
                <a:latin typeface="+mj-ea"/>
                <a:ea typeface="+mj-ea"/>
              </a:rPr>
              <a:t>Drupal </a:t>
            </a:r>
            <a:r>
              <a:rPr lang="ko-KR" altLang="en-US" sz="1600" b="1" dirty="0" err="1">
                <a:solidFill>
                  <a:schemeClr val="tx1"/>
                </a:solidFill>
                <a:latin typeface="+mj-ea"/>
                <a:ea typeface="+mj-ea"/>
              </a:rPr>
              <a:t>드루팔</a:t>
            </a:r>
            <a:endParaRPr lang="en-US" altLang="ko-KR" sz="1600" b="1" dirty="0">
              <a:solidFill>
                <a:schemeClr val="tx1"/>
              </a:solidFill>
              <a:latin typeface="+mj-ea"/>
              <a:ea typeface="+mj-ea"/>
              <a:hlinkClick r:id="rId9"/>
            </a:endParaRPr>
          </a:p>
          <a:p>
            <a:r>
              <a:rPr lang="en-US" altLang="ko-KR" sz="1100" dirty="0">
                <a:solidFill>
                  <a:schemeClr val="tx1"/>
                </a:solidFill>
                <a:latin typeface="+mj-ea"/>
                <a:ea typeface="+mj-ea"/>
                <a:hlinkClick r:id="rId13"/>
              </a:rPr>
              <a:t>http://drupal.org</a:t>
            </a:r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flipH="1">
            <a:off x="4048363" y="3060952"/>
            <a:ext cx="693028" cy="685957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4747016" y="3036881"/>
            <a:ext cx="1980000" cy="710028"/>
          </a:xfrm>
          <a:prstGeom prst="rect">
            <a:avLst/>
          </a:prstGeom>
          <a:solidFill>
            <a:schemeClr val="bg1"/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워드프레스</a:t>
            </a:r>
            <a:endParaRPr lang="en-US" altLang="ko-KR" sz="1100" b="1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en-US" altLang="ko-KR" sz="1100" dirty="0">
                <a:solidFill>
                  <a:schemeClr val="tx1"/>
                </a:solidFill>
                <a:latin typeface="+mj-ea"/>
                <a:ea typeface="+mj-ea"/>
                <a:hlinkClick r:id="rId15"/>
              </a:rPr>
              <a:t>http://wordpress.org</a:t>
            </a:r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103216" y="3851388"/>
            <a:ext cx="623060" cy="598627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4747016" y="3850100"/>
            <a:ext cx="1980000" cy="710028"/>
          </a:xfrm>
          <a:prstGeom prst="rect">
            <a:avLst/>
          </a:prstGeom>
          <a:solidFill>
            <a:schemeClr val="bg1"/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b="1" dirty="0" err="1">
                <a:solidFill>
                  <a:schemeClr val="tx1"/>
                </a:solidFill>
                <a:latin typeface="+mj-ea"/>
                <a:ea typeface="+mj-ea"/>
              </a:rPr>
              <a:t>Curatescape</a:t>
            </a:r>
            <a:endParaRPr lang="en-US" altLang="ko-KR" sz="1100" b="1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en-US" altLang="ko-KR" sz="1100" dirty="0">
                <a:solidFill>
                  <a:schemeClr val="tx1"/>
                </a:solidFill>
                <a:latin typeface="+mj-ea"/>
                <a:ea typeface="+mj-ea"/>
                <a:hlinkClick r:id="rId6"/>
              </a:rPr>
              <a:t>http://omeka.org</a:t>
            </a:r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24" name="Picture 6" descr="zooniverseì ëí ì´ë¯¸ì§ ê²ìê²°ê³¼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081" y="4617141"/>
            <a:ext cx="611471" cy="611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/>
        </p:nvSpPr>
        <p:spPr>
          <a:xfrm>
            <a:off x="4747016" y="4548534"/>
            <a:ext cx="1980000" cy="710028"/>
          </a:xfrm>
          <a:prstGeom prst="rect">
            <a:avLst/>
          </a:prstGeom>
          <a:solidFill>
            <a:schemeClr val="bg1"/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b="1" dirty="0" err="1">
                <a:solidFill>
                  <a:schemeClr val="tx1"/>
                </a:solidFill>
                <a:latin typeface="+mj-ea"/>
                <a:ea typeface="+mj-ea"/>
              </a:rPr>
              <a:t>Zooniverse</a:t>
            </a:r>
            <a:endParaRPr lang="en-US" altLang="ko-KR" sz="1100" b="1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en-US" altLang="ko-KR" sz="1100" dirty="0">
                <a:solidFill>
                  <a:schemeClr val="tx1"/>
                </a:solidFill>
                <a:latin typeface="+mj-ea"/>
                <a:ea typeface="+mj-ea"/>
                <a:hlinkClick r:id="rId18"/>
              </a:rPr>
              <a:t>http://zooniverse.org</a:t>
            </a:r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26" name="Picture 8" descr="knight labì ëí ì´ë¯¸ì§ ê²ìê²°ê³¼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970" y="5329277"/>
            <a:ext cx="955691" cy="955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4747016" y="5387591"/>
            <a:ext cx="1980000" cy="710028"/>
          </a:xfrm>
          <a:prstGeom prst="rect">
            <a:avLst/>
          </a:prstGeom>
          <a:solidFill>
            <a:schemeClr val="bg1"/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b="1" dirty="0">
                <a:solidFill>
                  <a:schemeClr val="tx1"/>
                </a:solidFill>
                <a:latin typeface="+mj-ea"/>
                <a:ea typeface="+mj-ea"/>
              </a:rPr>
              <a:t>Knight Lab</a:t>
            </a:r>
            <a:endParaRPr lang="en-US" altLang="ko-KR" sz="1100" b="1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en-US" altLang="ko-KR" sz="1100" dirty="0">
                <a:solidFill>
                  <a:schemeClr val="tx1"/>
                </a:solidFill>
                <a:latin typeface="+mj-ea"/>
                <a:ea typeface="+mj-ea"/>
                <a:hlinkClick r:id="rId20"/>
              </a:rPr>
              <a:t>https://knightlab.northwestern.edu/</a:t>
            </a:r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897215" y="1556792"/>
            <a:ext cx="2591475" cy="52228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Tool</a:t>
            </a:r>
            <a:endParaRPr lang="ko-KR" altLang="en-US" sz="16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9" name="Picture 10" descr="zotero open sourceì ëí ì´ë¯¸ì§ ê²ìê²°ê³¼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216" y="2228081"/>
            <a:ext cx="611475" cy="61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직사각형 29"/>
          <p:cNvSpPr/>
          <p:nvPr/>
        </p:nvSpPr>
        <p:spPr>
          <a:xfrm>
            <a:off x="7508691" y="2178804"/>
            <a:ext cx="1980000" cy="710028"/>
          </a:xfrm>
          <a:prstGeom prst="rect">
            <a:avLst/>
          </a:prstGeom>
          <a:solidFill>
            <a:schemeClr val="bg1"/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b="1" dirty="0" err="1">
                <a:solidFill>
                  <a:schemeClr val="tx1"/>
                </a:solidFill>
                <a:latin typeface="+mj-ea"/>
                <a:ea typeface="+mj-ea"/>
              </a:rPr>
              <a:t>Zotero</a:t>
            </a:r>
            <a:r>
              <a:rPr lang="en-US" altLang="ko-KR" sz="16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200" b="1" dirty="0" err="1">
                <a:solidFill>
                  <a:schemeClr val="tx1"/>
                </a:solidFill>
                <a:latin typeface="+mj-ea"/>
                <a:ea typeface="+mj-ea"/>
              </a:rPr>
              <a:t>웹아카이빙</a:t>
            </a:r>
            <a:endParaRPr lang="en-US" altLang="ko-KR" sz="1200" b="1" dirty="0">
              <a:solidFill>
                <a:schemeClr val="tx1"/>
              </a:solidFill>
              <a:latin typeface="+mj-ea"/>
              <a:ea typeface="+mj-ea"/>
              <a:hlinkClick r:id="rId13"/>
            </a:endParaRPr>
          </a:p>
          <a:p>
            <a:r>
              <a:rPr lang="en-US" altLang="ko-KR" sz="1100" dirty="0">
                <a:solidFill>
                  <a:schemeClr val="tx1"/>
                </a:solidFill>
                <a:latin typeface="+mj-ea"/>
                <a:ea typeface="+mj-ea"/>
                <a:hlinkClick r:id="rId22"/>
              </a:rPr>
              <a:t>http://zotero.org</a:t>
            </a:r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31" name="Picture 12" descr="open hubì ëí ì´ë¯¸ì§ ê²ìê²°ê³¼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142" y="3108619"/>
            <a:ext cx="559550" cy="55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직사각형 31"/>
          <p:cNvSpPr/>
          <p:nvPr/>
        </p:nvSpPr>
        <p:spPr>
          <a:xfrm>
            <a:off x="7508691" y="3033380"/>
            <a:ext cx="1980000" cy="710028"/>
          </a:xfrm>
          <a:prstGeom prst="rect">
            <a:avLst/>
          </a:prstGeom>
          <a:solidFill>
            <a:schemeClr val="bg1"/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b="1" dirty="0">
                <a:solidFill>
                  <a:schemeClr val="tx1"/>
                </a:solidFill>
                <a:latin typeface="+mj-ea"/>
                <a:ea typeface="+mj-ea"/>
              </a:rPr>
              <a:t>Open Hub</a:t>
            </a:r>
            <a:endParaRPr lang="en-US" altLang="ko-KR" sz="1200" b="1" dirty="0">
              <a:solidFill>
                <a:schemeClr val="tx1"/>
              </a:solidFill>
              <a:latin typeface="+mj-ea"/>
              <a:ea typeface="+mj-ea"/>
              <a:hlinkClick r:id="rId13"/>
            </a:endParaRPr>
          </a:p>
          <a:p>
            <a:r>
              <a:rPr lang="en-US" altLang="ko-KR" sz="1100" dirty="0">
                <a:solidFill>
                  <a:schemeClr val="tx1"/>
                </a:solidFill>
                <a:latin typeface="+mj-ea"/>
                <a:ea typeface="+mj-ea"/>
                <a:hlinkClick r:id="rId24"/>
              </a:rPr>
              <a:t>http://openhub.net</a:t>
            </a:r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A3DA33-D3DA-4B34-9E2A-AD340B104DBF}"/>
              </a:ext>
            </a:extLst>
          </p:cNvPr>
          <p:cNvSpPr txBox="1"/>
          <p:nvPr/>
        </p:nvSpPr>
        <p:spPr>
          <a:xfrm>
            <a:off x="169141" y="217253"/>
            <a:ext cx="1058819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아카이브 활용</a:t>
            </a:r>
            <a:endParaRPr lang="ko-KR" altLang="en-US" sz="1400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5618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>
            <a:endCxn id="17" idx="1"/>
          </p:cNvCxnSpPr>
          <p:nvPr/>
        </p:nvCxnSpPr>
        <p:spPr>
          <a:xfrm>
            <a:off x="2189676" y="2580342"/>
            <a:ext cx="5400532" cy="0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105664" y="2541337"/>
            <a:ext cx="234026" cy="78009"/>
          </a:xfrm>
          <a:prstGeom prst="rect">
            <a:avLst/>
          </a:prstGeom>
          <a:solidFill>
            <a:schemeClr val="tx1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88" dirty="0"/>
          </a:p>
        </p:txBody>
      </p:sp>
      <p:sp>
        <p:nvSpPr>
          <p:cNvPr id="17" name="직사각형 16"/>
          <p:cNvSpPr/>
          <p:nvPr/>
        </p:nvSpPr>
        <p:spPr>
          <a:xfrm>
            <a:off x="7590208" y="2541337"/>
            <a:ext cx="234026" cy="78009"/>
          </a:xfrm>
          <a:prstGeom prst="rect">
            <a:avLst/>
          </a:prstGeom>
          <a:solidFill>
            <a:schemeClr val="tx1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88" dirty="0"/>
          </a:p>
        </p:txBody>
      </p:sp>
      <p:sp>
        <p:nvSpPr>
          <p:cNvPr id="9" name="TextBox 8"/>
          <p:cNvSpPr txBox="1"/>
          <p:nvPr/>
        </p:nvSpPr>
        <p:spPr>
          <a:xfrm>
            <a:off x="3358148" y="3012131"/>
            <a:ext cx="3960440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Ⅰ_ </a:t>
            </a:r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오메카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Omeka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이해하기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68824" y="3475747"/>
            <a:ext cx="4597836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Ⅱ _ </a:t>
            </a:r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오메카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Omeka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기본기능 실습하기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1868827"/>
            <a:ext cx="9906000" cy="55906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33" b="1" spc="-162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아카이브시스템 실습하기</a:t>
            </a:r>
            <a:endParaRPr lang="en-US" altLang="ko-KR" sz="3033" b="1" spc="-162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4064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298295" y="476672"/>
            <a:ext cx="8335225" cy="49529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88"/>
          </a:p>
        </p:txBody>
      </p:sp>
      <p:sp>
        <p:nvSpPr>
          <p:cNvPr id="6" name="직사각형 5"/>
          <p:cNvSpPr/>
          <p:nvPr/>
        </p:nvSpPr>
        <p:spPr>
          <a:xfrm>
            <a:off x="200473" y="15166"/>
            <a:ext cx="936104" cy="96556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88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086E898-AC60-48BA-ADEF-F53CE5C96145}"/>
                  </a:ext>
                </a:extLst>
              </p:cNvPr>
              <p:cNvSpPr txBox="1"/>
              <p:nvPr/>
            </p:nvSpPr>
            <p:spPr>
              <a:xfrm>
                <a:off x="6537176" y="561080"/>
                <a:ext cx="3096344" cy="302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400" b="1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rPr>
                      <m:t>Ⅰ</m:t>
                    </m:r>
                  </m:oMath>
                </a14:m>
                <a:r>
                  <a:rPr lang="en-US" altLang="ko-KR" sz="1300" b="1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. </a:t>
                </a:r>
                <a:r>
                  <a:rPr lang="ko-KR" altLang="en-US" sz="1300" b="1" dirty="0" err="1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오메카</a:t>
                </a:r>
                <a:r>
                  <a:rPr lang="ko-KR" altLang="en-US" sz="1300" b="1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 </a:t>
                </a:r>
                <a:r>
                  <a:rPr lang="en-US" altLang="ko-KR" sz="1300" b="1" dirty="0" err="1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Omeka</a:t>
                </a:r>
                <a:r>
                  <a:rPr lang="en-US" altLang="ko-KR" sz="1300" b="1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 </a:t>
                </a:r>
                <a:r>
                  <a:rPr lang="ko-KR" altLang="en-US" sz="1300" b="1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이해하기</a:t>
                </a:r>
                <a:endParaRPr lang="en-US" altLang="ko-KR" sz="1300" b="1" dirty="0"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086E898-AC60-48BA-ADEF-F53CE5C96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7176" y="561080"/>
                <a:ext cx="3096344" cy="302840"/>
              </a:xfrm>
              <a:prstGeom prst="rect">
                <a:avLst/>
              </a:prstGeom>
              <a:blipFill>
                <a:blip r:embed="rId3"/>
                <a:stretch>
                  <a:fillRect t="-2000" r="-394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직사각형 2"/>
          <p:cNvSpPr/>
          <p:nvPr/>
        </p:nvSpPr>
        <p:spPr>
          <a:xfrm>
            <a:off x="488504" y="1268760"/>
            <a:ext cx="914501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b="1" dirty="0" err="1">
                <a:solidFill>
                  <a:schemeClr val="accent6"/>
                </a:solidFill>
              </a:rPr>
              <a:t>오메카</a:t>
            </a:r>
            <a:r>
              <a:rPr lang="ko-KR" altLang="en-US" sz="1600" b="1" dirty="0">
                <a:solidFill>
                  <a:schemeClr val="accent6"/>
                </a:solidFill>
              </a:rPr>
              <a:t> </a:t>
            </a:r>
            <a:r>
              <a:rPr lang="en-US" altLang="ko-KR" sz="1600" b="1" dirty="0" err="1">
                <a:solidFill>
                  <a:schemeClr val="accent6"/>
                </a:solidFill>
              </a:rPr>
              <a:t>Omeka</a:t>
            </a:r>
            <a:r>
              <a:rPr lang="ko-KR" altLang="en-US" sz="1600" b="1" dirty="0">
                <a:solidFill>
                  <a:schemeClr val="accent6"/>
                </a:solidFill>
              </a:rPr>
              <a:t>의 기본요소</a:t>
            </a:r>
            <a:endParaRPr lang="en-US" altLang="ko-KR" sz="1600" b="1" dirty="0">
              <a:solidFill>
                <a:schemeClr val="accent6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000672" y="1844824"/>
            <a:ext cx="5946152" cy="9787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600" dirty="0"/>
              <a:t>관리영역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589480" y="2308464"/>
            <a:ext cx="1133341" cy="41212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화면관리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823703" y="2306316"/>
            <a:ext cx="1133341" cy="41212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 err="1">
                <a:solidFill>
                  <a:schemeClr val="tx1"/>
                </a:solidFill>
              </a:rPr>
              <a:t>플로그인관리</a:t>
            </a:r>
            <a:endParaRPr lang="ko-KR" altLang="en-US" sz="1200" spc="-150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072956" y="2306316"/>
            <a:ext cx="1133341" cy="41212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회원관리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307179" y="2304168"/>
            <a:ext cx="1133341" cy="41212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000671" y="3155560"/>
            <a:ext cx="1367309" cy="3132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/>
              <a:t>컬렉션</a:t>
            </a:r>
            <a:endParaRPr lang="ko-KR" altLang="en-US" sz="16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117654" y="3594205"/>
            <a:ext cx="1133341" cy="41212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Dublin Core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104003" y="4121756"/>
            <a:ext cx="1133341" cy="41212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Parent Collection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517851" y="3157832"/>
            <a:ext cx="1367309" cy="3132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/>
              <a:t>아이템</a:t>
            </a:r>
            <a:endParaRPr lang="ko-KR" altLang="en-US" sz="16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634834" y="3596477"/>
            <a:ext cx="1133341" cy="41212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Dublin Core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634833" y="4134479"/>
            <a:ext cx="1133341" cy="41212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아이템유형 메타데이터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637107" y="4669020"/>
            <a:ext cx="1133341" cy="41212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파일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634959" y="5193367"/>
            <a:ext cx="1133341" cy="41212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태그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048683" y="3146456"/>
            <a:ext cx="1367309" cy="31324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/>
              <a:t>플러그인</a:t>
            </a:r>
            <a:r>
              <a:rPr lang="en-US" altLang="ko-KR" sz="1400" dirty="0"/>
              <a:t> </a:t>
            </a:r>
            <a:r>
              <a:rPr lang="en-US" altLang="ko-KR" sz="1200" dirty="0"/>
              <a:t>(</a:t>
            </a:r>
            <a:r>
              <a:rPr lang="ko-KR" altLang="en-US" sz="1200" dirty="0"/>
              <a:t>전시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5165666" y="3598744"/>
            <a:ext cx="1133341" cy="41212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Section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5165665" y="4136746"/>
            <a:ext cx="1133341" cy="41212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Page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579515" y="3155560"/>
            <a:ext cx="1367309" cy="31324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/>
              <a:t>플러그인</a:t>
            </a:r>
            <a:endParaRPr lang="ko-KR" altLang="en-US" sz="2000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6696498" y="3594205"/>
            <a:ext cx="1133341" cy="41212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Map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6696497" y="4132207"/>
            <a:ext cx="1133341" cy="41212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Timeline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6712418" y="4661004"/>
            <a:ext cx="1133341" cy="41212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Item Relation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6712417" y="5199006"/>
            <a:ext cx="1133341" cy="41212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Collection Tree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85679" y="5640703"/>
            <a:ext cx="40774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</a:p>
          <a:p>
            <a:r>
              <a:rPr lang="en-US" altLang="ko-KR" sz="800" b="1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</a:p>
          <a:p>
            <a:r>
              <a:rPr lang="en-US" altLang="ko-KR" sz="800" b="1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  <a:endParaRPr lang="ko-KR" altLang="en-US" sz="800" b="1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123411" y="5653921"/>
            <a:ext cx="40774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</a:p>
          <a:p>
            <a:r>
              <a:rPr lang="en-US" altLang="ko-KR" sz="800" b="1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</a:p>
          <a:p>
            <a:r>
              <a:rPr lang="en-US" altLang="ko-KR" sz="800" b="1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  <a:endParaRPr lang="ko-KR" altLang="en-US" sz="800" b="1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AC2B27-0455-46DB-8469-53BA38D9087F}"/>
              </a:ext>
            </a:extLst>
          </p:cNvPr>
          <p:cNvSpPr txBox="1"/>
          <p:nvPr/>
        </p:nvSpPr>
        <p:spPr>
          <a:xfrm>
            <a:off x="169141" y="217253"/>
            <a:ext cx="1058819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아카이브 활용</a:t>
            </a:r>
            <a:endParaRPr lang="ko-KR" altLang="en-US" sz="1400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85331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298295" y="476672"/>
            <a:ext cx="8335225" cy="49529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88"/>
          </a:p>
        </p:txBody>
      </p:sp>
      <p:sp>
        <p:nvSpPr>
          <p:cNvPr id="6" name="직사각형 5"/>
          <p:cNvSpPr/>
          <p:nvPr/>
        </p:nvSpPr>
        <p:spPr>
          <a:xfrm>
            <a:off x="200473" y="15166"/>
            <a:ext cx="936104" cy="96556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88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086E898-AC60-48BA-ADEF-F53CE5C96145}"/>
                  </a:ext>
                </a:extLst>
              </p:cNvPr>
              <p:cNvSpPr txBox="1"/>
              <p:nvPr/>
            </p:nvSpPr>
            <p:spPr>
              <a:xfrm>
                <a:off x="6537176" y="561080"/>
                <a:ext cx="3096344" cy="302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400" b="1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rPr>
                      <m:t>Ⅰ</m:t>
                    </m:r>
                  </m:oMath>
                </a14:m>
                <a:r>
                  <a:rPr lang="en-US" altLang="ko-KR" sz="1300" b="1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. </a:t>
                </a:r>
                <a:r>
                  <a:rPr lang="ko-KR" altLang="en-US" sz="1300" b="1" dirty="0" err="1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오메카</a:t>
                </a:r>
                <a:r>
                  <a:rPr lang="ko-KR" altLang="en-US" sz="1300" b="1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 </a:t>
                </a:r>
                <a:r>
                  <a:rPr lang="en-US" altLang="ko-KR" sz="1300" b="1" dirty="0" err="1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Omeka</a:t>
                </a:r>
                <a:r>
                  <a:rPr lang="en-US" altLang="ko-KR" sz="1300" b="1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 </a:t>
                </a:r>
                <a:r>
                  <a:rPr lang="ko-KR" altLang="en-US" sz="1300" b="1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이해하기</a:t>
                </a:r>
                <a:endParaRPr lang="en-US" altLang="ko-KR" sz="1300" b="1" dirty="0"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086E898-AC60-48BA-ADEF-F53CE5C96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7176" y="561080"/>
                <a:ext cx="3096344" cy="302840"/>
              </a:xfrm>
              <a:prstGeom prst="rect">
                <a:avLst/>
              </a:prstGeom>
              <a:blipFill>
                <a:blip r:embed="rId3"/>
                <a:stretch>
                  <a:fillRect t="-2000" r="-394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직사각형 2"/>
          <p:cNvSpPr/>
          <p:nvPr/>
        </p:nvSpPr>
        <p:spPr>
          <a:xfrm>
            <a:off x="488504" y="1268760"/>
            <a:ext cx="914501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sz="1600" b="1" dirty="0" err="1">
                <a:solidFill>
                  <a:schemeClr val="accent6"/>
                </a:solidFill>
              </a:rPr>
              <a:t>오메카</a:t>
            </a:r>
            <a:r>
              <a:rPr lang="ko-KR" altLang="en-US" sz="1600" b="1" dirty="0">
                <a:solidFill>
                  <a:schemeClr val="accent6"/>
                </a:solidFill>
              </a:rPr>
              <a:t> </a:t>
            </a:r>
            <a:r>
              <a:rPr lang="en-US" altLang="ko-KR" sz="1600" b="1" dirty="0" err="1">
                <a:solidFill>
                  <a:schemeClr val="accent6"/>
                </a:solidFill>
              </a:rPr>
              <a:t>Omeka</a:t>
            </a:r>
            <a:r>
              <a:rPr lang="ko-KR" altLang="en-US" sz="1600" b="1" dirty="0">
                <a:solidFill>
                  <a:schemeClr val="accent6"/>
                </a:solidFill>
              </a:rPr>
              <a:t> </a:t>
            </a:r>
            <a:r>
              <a:rPr lang="ko-KR" altLang="en-US" sz="1600" b="1" dirty="0" err="1">
                <a:solidFill>
                  <a:schemeClr val="accent6"/>
                </a:solidFill>
              </a:rPr>
              <a:t>기본요소의</a:t>
            </a:r>
            <a:r>
              <a:rPr lang="ko-KR" altLang="en-US" sz="1600" b="1" dirty="0">
                <a:solidFill>
                  <a:schemeClr val="accent6"/>
                </a:solidFill>
              </a:rPr>
              <a:t> 관계</a:t>
            </a:r>
            <a:endParaRPr lang="en-US" altLang="ko-KR" sz="1600" b="1" dirty="0">
              <a:solidFill>
                <a:schemeClr val="accent6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2640" y="1772816"/>
            <a:ext cx="5734050" cy="4258111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284815" y="6242160"/>
            <a:ext cx="49620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참고</a:t>
            </a:r>
            <a:r>
              <a:rPr lang="en-US" altLang="ko-KR" sz="1100" dirty="0"/>
              <a:t>: </a:t>
            </a:r>
            <a:r>
              <a:rPr lang="ko-KR" altLang="en-US" sz="1100" dirty="0"/>
              <a:t> </a:t>
            </a:r>
            <a:r>
              <a:rPr lang="en-US" altLang="ko-KR" sz="1100" dirty="0"/>
              <a:t>'</a:t>
            </a:r>
            <a:r>
              <a:rPr lang="ko-KR" altLang="en-US" sz="1100" dirty="0"/>
              <a:t>공개 소프트웨어 </a:t>
            </a:r>
            <a:r>
              <a:rPr lang="en-US" altLang="ko-KR" sz="1100" dirty="0"/>
              <a:t>OMEKA</a:t>
            </a:r>
            <a:r>
              <a:rPr lang="ko-KR" altLang="en-US" sz="1100" dirty="0"/>
              <a:t>를 이용한 기록 웹 전시 방안 연구 </a:t>
            </a:r>
            <a:r>
              <a:rPr lang="en-US" altLang="ko-KR" sz="1100" dirty="0"/>
              <a:t>(</a:t>
            </a:r>
            <a:r>
              <a:rPr lang="ko-KR" altLang="en-US" sz="1100" dirty="0"/>
              <a:t>최윤진</a:t>
            </a:r>
            <a:r>
              <a:rPr lang="en-US" altLang="ko-KR" sz="1100" dirty="0"/>
              <a:t>.</a:t>
            </a:r>
            <a:r>
              <a:rPr lang="ko-KR" altLang="en-US" sz="1100" dirty="0"/>
              <a:t>최동운</a:t>
            </a:r>
            <a:r>
              <a:rPr lang="en-US" altLang="ko-KR" sz="1100" dirty="0"/>
              <a:t>.</a:t>
            </a:r>
            <a:r>
              <a:rPr lang="ko-KR" altLang="en-US" sz="1100" dirty="0"/>
              <a:t>김형희</a:t>
            </a:r>
            <a:r>
              <a:rPr lang="en-US" altLang="ko-KR" sz="1100" dirty="0"/>
              <a:t>.</a:t>
            </a:r>
            <a:r>
              <a:rPr lang="ko-KR" altLang="en-US" sz="1100" dirty="0"/>
              <a:t>임진희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기록학연구</a:t>
            </a:r>
            <a:r>
              <a:rPr lang="ko-KR" altLang="en-US" sz="1100" dirty="0"/>
              <a:t> </a:t>
            </a:r>
            <a:r>
              <a:rPr lang="en-US" altLang="ko-KR" sz="1100" dirty="0"/>
              <a:t>42, 2014.10)'</a:t>
            </a:r>
            <a:endParaRPr lang="ko-KR" altLang="en-US" sz="1100" dirty="0"/>
          </a:p>
        </p:txBody>
      </p:sp>
      <p:sp>
        <p:nvSpPr>
          <p:cNvPr id="37" name="오른쪽 화살표 36"/>
          <p:cNvSpPr/>
          <p:nvPr/>
        </p:nvSpPr>
        <p:spPr>
          <a:xfrm flipH="1">
            <a:off x="7225333" y="2959633"/>
            <a:ext cx="442713" cy="436729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760432" y="2993623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컬렉션</a:t>
            </a:r>
          </a:p>
        </p:txBody>
      </p:sp>
      <p:sp>
        <p:nvSpPr>
          <p:cNvPr id="39" name="오른쪽 화살표 38"/>
          <p:cNvSpPr/>
          <p:nvPr/>
        </p:nvSpPr>
        <p:spPr>
          <a:xfrm flipH="1">
            <a:off x="7225333" y="4053827"/>
            <a:ext cx="442713" cy="436729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7760432" y="4087817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아이템</a:t>
            </a:r>
          </a:p>
        </p:txBody>
      </p:sp>
      <p:sp>
        <p:nvSpPr>
          <p:cNvPr id="41" name="오른쪽 화살표 40"/>
          <p:cNvSpPr/>
          <p:nvPr/>
        </p:nvSpPr>
        <p:spPr>
          <a:xfrm flipH="1">
            <a:off x="7225333" y="5324922"/>
            <a:ext cx="442713" cy="436729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7760432" y="5358912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66E3E2-F141-4FD6-A8A9-378F7D54AC96}"/>
              </a:ext>
            </a:extLst>
          </p:cNvPr>
          <p:cNvSpPr txBox="1"/>
          <p:nvPr/>
        </p:nvSpPr>
        <p:spPr>
          <a:xfrm>
            <a:off x="169141" y="217253"/>
            <a:ext cx="1058819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아카이브 활용</a:t>
            </a:r>
            <a:endParaRPr lang="ko-KR" altLang="en-US" sz="1400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18726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298295" y="476672"/>
            <a:ext cx="8335225" cy="49529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88"/>
          </a:p>
        </p:txBody>
      </p:sp>
      <p:sp>
        <p:nvSpPr>
          <p:cNvPr id="6" name="직사각형 5"/>
          <p:cNvSpPr/>
          <p:nvPr/>
        </p:nvSpPr>
        <p:spPr>
          <a:xfrm>
            <a:off x="200473" y="15166"/>
            <a:ext cx="936104" cy="96556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88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086E898-AC60-48BA-ADEF-F53CE5C96145}"/>
                  </a:ext>
                </a:extLst>
              </p:cNvPr>
              <p:cNvSpPr txBox="1"/>
              <p:nvPr/>
            </p:nvSpPr>
            <p:spPr>
              <a:xfrm>
                <a:off x="6537176" y="561080"/>
                <a:ext cx="3096344" cy="302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400" b="1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rPr>
                      <m:t>Ⅰ</m:t>
                    </m:r>
                  </m:oMath>
                </a14:m>
                <a:r>
                  <a:rPr lang="en-US" altLang="ko-KR" sz="1300" b="1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. </a:t>
                </a:r>
                <a:r>
                  <a:rPr lang="ko-KR" altLang="en-US" sz="1300" b="1" dirty="0" err="1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오메카</a:t>
                </a:r>
                <a:r>
                  <a:rPr lang="ko-KR" altLang="en-US" sz="1300" b="1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 </a:t>
                </a:r>
                <a:r>
                  <a:rPr lang="en-US" altLang="ko-KR" sz="1300" b="1" dirty="0" err="1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Omeka</a:t>
                </a:r>
                <a:r>
                  <a:rPr lang="en-US" altLang="ko-KR" sz="1300" b="1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 </a:t>
                </a:r>
                <a:r>
                  <a:rPr lang="ko-KR" altLang="en-US" sz="1300" b="1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이해하기</a:t>
                </a:r>
                <a:endParaRPr lang="en-US" altLang="ko-KR" sz="1300" b="1" dirty="0"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086E898-AC60-48BA-ADEF-F53CE5C96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7176" y="561080"/>
                <a:ext cx="3096344" cy="302840"/>
              </a:xfrm>
              <a:prstGeom prst="rect">
                <a:avLst/>
              </a:prstGeom>
              <a:blipFill>
                <a:blip r:embed="rId3"/>
                <a:stretch>
                  <a:fillRect t="-2000" r="-394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직사각형 2"/>
          <p:cNvSpPr/>
          <p:nvPr/>
        </p:nvSpPr>
        <p:spPr>
          <a:xfrm>
            <a:off x="488504" y="1268760"/>
            <a:ext cx="914501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sz="1600" b="1" dirty="0" err="1">
                <a:solidFill>
                  <a:schemeClr val="accent6"/>
                </a:solidFill>
              </a:rPr>
              <a:t>오메카</a:t>
            </a:r>
            <a:r>
              <a:rPr lang="ko-KR" altLang="en-US" sz="1600" b="1" dirty="0">
                <a:solidFill>
                  <a:schemeClr val="accent6"/>
                </a:solidFill>
              </a:rPr>
              <a:t> </a:t>
            </a:r>
            <a:r>
              <a:rPr lang="en-US" altLang="ko-KR" sz="1600" b="1" dirty="0" err="1">
                <a:solidFill>
                  <a:schemeClr val="accent6"/>
                </a:solidFill>
              </a:rPr>
              <a:t>Omeka</a:t>
            </a:r>
            <a:r>
              <a:rPr lang="en-US" altLang="ko-KR" sz="1600" b="1" dirty="0">
                <a:solidFill>
                  <a:schemeClr val="accent6"/>
                </a:solidFill>
              </a:rPr>
              <a:t> </a:t>
            </a:r>
            <a:r>
              <a:rPr lang="ko-KR" altLang="en-US" sz="1600" b="1" dirty="0">
                <a:solidFill>
                  <a:schemeClr val="accent6"/>
                </a:solidFill>
              </a:rPr>
              <a:t>전시 기능의 구조</a:t>
            </a:r>
            <a:endParaRPr lang="en-US" altLang="ko-KR" sz="1600" b="1" dirty="0">
              <a:solidFill>
                <a:schemeClr val="accent6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762" y="1838700"/>
            <a:ext cx="4787587" cy="425425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953000" y="5517232"/>
            <a:ext cx="43924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참고</a:t>
            </a:r>
            <a:r>
              <a:rPr lang="en-US" altLang="ko-KR" sz="1100" dirty="0"/>
              <a:t>: </a:t>
            </a:r>
            <a:r>
              <a:rPr lang="ko-KR" altLang="en-US" sz="1100" dirty="0"/>
              <a:t> </a:t>
            </a:r>
            <a:r>
              <a:rPr lang="en-US" altLang="ko-KR" sz="1100" dirty="0"/>
              <a:t>'</a:t>
            </a:r>
            <a:r>
              <a:rPr lang="ko-KR" altLang="en-US" sz="1100" dirty="0"/>
              <a:t>공개 소프트웨어 </a:t>
            </a:r>
            <a:r>
              <a:rPr lang="en-US" altLang="ko-KR" sz="1100" dirty="0"/>
              <a:t>OMEKA</a:t>
            </a:r>
            <a:r>
              <a:rPr lang="ko-KR" altLang="en-US" sz="1100" dirty="0"/>
              <a:t>를 이용한 기록 웹 전시 방안 연구 </a:t>
            </a:r>
            <a:r>
              <a:rPr lang="en-US" altLang="ko-KR" sz="1100" dirty="0"/>
              <a:t>(</a:t>
            </a:r>
            <a:r>
              <a:rPr lang="ko-KR" altLang="en-US" sz="1100" dirty="0"/>
              <a:t>최윤진</a:t>
            </a:r>
            <a:r>
              <a:rPr lang="en-US" altLang="ko-KR" sz="1100" dirty="0"/>
              <a:t>.</a:t>
            </a:r>
            <a:r>
              <a:rPr lang="ko-KR" altLang="en-US" sz="1100" dirty="0"/>
              <a:t>최동운</a:t>
            </a:r>
            <a:r>
              <a:rPr lang="en-US" altLang="ko-KR" sz="1100" dirty="0"/>
              <a:t>.</a:t>
            </a:r>
            <a:r>
              <a:rPr lang="ko-KR" altLang="en-US" sz="1100" dirty="0"/>
              <a:t>김형희</a:t>
            </a:r>
            <a:r>
              <a:rPr lang="en-US" altLang="ko-KR" sz="1100" dirty="0"/>
              <a:t>.</a:t>
            </a:r>
            <a:r>
              <a:rPr lang="ko-KR" altLang="en-US" sz="1100" dirty="0"/>
              <a:t>임진희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기록학연구</a:t>
            </a:r>
            <a:r>
              <a:rPr lang="ko-KR" altLang="en-US" sz="1100" dirty="0"/>
              <a:t> </a:t>
            </a:r>
            <a:r>
              <a:rPr lang="en-US" altLang="ko-KR" sz="1100" dirty="0"/>
              <a:t>42, 2014.10)'</a:t>
            </a:r>
            <a:endParaRPr lang="ko-KR" altLang="en-US" sz="11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77B166-5D1A-4DE2-A51D-F29939AA54B8}"/>
              </a:ext>
            </a:extLst>
          </p:cNvPr>
          <p:cNvSpPr txBox="1"/>
          <p:nvPr/>
        </p:nvSpPr>
        <p:spPr>
          <a:xfrm>
            <a:off x="169141" y="217253"/>
            <a:ext cx="1058819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아카이브 활용</a:t>
            </a:r>
            <a:endParaRPr lang="ko-KR" altLang="en-US" sz="1400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04948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298295" y="476672"/>
            <a:ext cx="8335225" cy="49529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88"/>
          </a:p>
        </p:txBody>
      </p:sp>
      <p:sp>
        <p:nvSpPr>
          <p:cNvPr id="6" name="직사각형 5"/>
          <p:cNvSpPr/>
          <p:nvPr/>
        </p:nvSpPr>
        <p:spPr>
          <a:xfrm>
            <a:off x="200473" y="15166"/>
            <a:ext cx="936104" cy="96556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88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086E898-AC60-48BA-ADEF-F53CE5C96145}"/>
                  </a:ext>
                </a:extLst>
              </p:cNvPr>
              <p:cNvSpPr txBox="1"/>
              <p:nvPr/>
            </p:nvSpPr>
            <p:spPr>
              <a:xfrm>
                <a:off x="6537176" y="561080"/>
                <a:ext cx="3096344" cy="302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400" b="1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rPr>
                      <m:t>Ⅰ</m:t>
                    </m:r>
                  </m:oMath>
                </a14:m>
                <a:r>
                  <a:rPr lang="en-US" altLang="ko-KR" sz="1300" b="1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. </a:t>
                </a:r>
                <a:r>
                  <a:rPr lang="ko-KR" altLang="en-US" sz="1300" b="1" dirty="0" err="1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오메카</a:t>
                </a:r>
                <a:r>
                  <a:rPr lang="ko-KR" altLang="en-US" sz="1300" b="1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 </a:t>
                </a:r>
                <a:r>
                  <a:rPr lang="en-US" altLang="ko-KR" sz="1300" b="1" dirty="0" err="1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Omeka</a:t>
                </a:r>
                <a:r>
                  <a:rPr lang="en-US" altLang="ko-KR" sz="1300" b="1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 </a:t>
                </a:r>
                <a:r>
                  <a:rPr lang="ko-KR" altLang="en-US" sz="1300" b="1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이해하기</a:t>
                </a:r>
                <a:endParaRPr lang="en-US" altLang="ko-KR" sz="1300" b="1" dirty="0"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086E898-AC60-48BA-ADEF-F53CE5C96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7176" y="561080"/>
                <a:ext cx="3096344" cy="302840"/>
              </a:xfrm>
              <a:prstGeom prst="rect">
                <a:avLst/>
              </a:prstGeom>
              <a:blipFill>
                <a:blip r:embed="rId3"/>
                <a:stretch>
                  <a:fillRect t="-2000" r="-394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직사각형 2"/>
          <p:cNvSpPr/>
          <p:nvPr/>
        </p:nvSpPr>
        <p:spPr>
          <a:xfrm>
            <a:off x="488504" y="1268760"/>
            <a:ext cx="914501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ko-KR" altLang="en-US" sz="1600" b="1" err="1">
                <a:solidFill>
                  <a:schemeClr val="accent6"/>
                </a:solidFill>
              </a:rPr>
              <a:t>오메카</a:t>
            </a:r>
            <a:r>
              <a:rPr lang="ko-KR" altLang="en-US" sz="1600" b="1">
                <a:solidFill>
                  <a:schemeClr val="accent6"/>
                </a:solidFill>
              </a:rPr>
              <a:t> </a:t>
            </a:r>
            <a:r>
              <a:rPr lang="en-US" altLang="ko-KR" sz="1600" b="1">
                <a:solidFill>
                  <a:schemeClr val="accent6"/>
                </a:solidFill>
              </a:rPr>
              <a:t>Omeka </a:t>
            </a:r>
            <a:r>
              <a:rPr lang="ko-KR" altLang="en-US" sz="1600" b="1">
                <a:solidFill>
                  <a:schemeClr val="accent6"/>
                </a:solidFill>
              </a:rPr>
              <a:t>활용사례</a:t>
            </a:r>
            <a:endParaRPr lang="en-US" altLang="ko-KR" sz="1600" b="1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>
                <a:solidFill>
                  <a:schemeClr val="accent6"/>
                </a:solidFill>
              </a:rPr>
              <a:t>     </a:t>
            </a:r>
            <a:endParaRPr lang="en-US" altLang="ko-KR" sz="1600" b="1" dirty="0">
              <a:solidFill>
                <a:schemeClr val="accent6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77B166-5D1A-4DE2-A51D-F29939AA54B8}"/>
              </a:ext>
            </a:extLst>
          </p:cNvPr>
          <p:cNvSpPr txBox="1"/>
          <p:nvPr/>
        </p:nvSpPr>
        <p:spPr>
          <a:xfrm>
            <a:off x="169141" y="217253"/>
            <a:ext cx="1058819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아카이브 활용</a:t>
            </a:r>
            <a:endParaRPr lang="ko-KR" altLang="en-US" sz="1400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068610-F001-45F2-9DD3-D9119BD159CD}"/>
              </a:ext>
            </a:extLst>
          </p:cNvPr>
          <p:cNvSpPr txBox="1"/>
          <p:nvPr/>
        </p:nvSpPr>
        <p:spPr>
          <a:xfrm>
            <a:off x="848544" y="1871805"/>
            <a:ext cx="6696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MORE (a Museum of Refused and Unrealised Art Projects) </a:t>
            </a:r>
            <a:r>
              <a:rPr lang="en-US" altLang="ko-KR" sz="160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http://moremuseum.org/omeka/</a:t>
            </a:r>
            <a:endParaRPr lang="ko-KR" altLang="en-US" sz="160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185E998-0EF2-41AD-8816-A9F291087C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2560" y="2737050"/>
            <a:ext cx="4896544" cy="332874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287474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298295" y="476672"/>
            <a:ext cx="8335225" cy="49529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88"/>
          </a:p>
        </p:txBody>
      </p:sp>
      <p:sp>
        <p:nvSpPr>
          <p:cNvPr id="6" name="직사각형 5"/>
          <p:cNvSpPr/>
          <p:nvPr/>
        </p:nvSpPr>
        <p:spPr>
          <a:xfrm>
            <a:off x="200473" y="15166"/>
            <a:ext cx="936104" cy="96556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88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086E898-AC60-48BA-ADEF-F53CE5C96145}"/>
              </a:ext>
            </a:extLst>
          </p:cNvPr>
          <p:cNvSpPr txBox="1"/>
          <p:nvPr/>
        </p:nvSpPr>
        <p:spPr>
          <a:xfrm>
            <a:off x="6033120" y="561080"/>
            <a:ext cx="36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Ⅱ. </a:t>
            </a:r>
            <a:r>
              <a:rPr lang="ko-KR" altLang="en-US" sz="1400" b="1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오메카</a:t>
            </a:r>
            <a:r>
              <a:rPr lang="ko-KR" altLang="en-US" sz="1400" b="1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400" b="1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Omeka</a:t>
            </a:r>
            <a:r>
              <a:rPr lang="en-US" altLang="ko-KR" sz="1400" b="1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400" b="1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기본기능 실습하기</a:t>
            </a:r>
            <a:endParaRPr lang="en-US" altLang="ko-KR" sz="1400" b="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88504" y="1268760"/>
            <a:ext cx="914501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accent6"/>
                </a:solidFill>
              </a:rPr>
              <a:t>오늘의 목표</a:t>
            </a:r>
            <a:endParaRPr lang="en-US" altLang="ko-KR" sz="1600" b="1" dirty="0">
              <a:solidFill>
                <a:schemeClr val="accent6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031347" y="4821955"/>
            <a:ext cx="2060811" cy="141535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기초과정</a:t>
            </a:r>
            <a:endParaRPr lang="en-US" altLang="ko-KR" sz="14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endParaRPr lang="en-US" altLang="ko-KR" sz="14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j-ea"/>
                <a:ea typeface="+mj-ea"/>
              </a:rPr>
              <a:t>컬렉션</a:t>
            </a:r>
            <a:r>
              <a:rPr lang="en-US" altLang="ko-KR" sz="1200" dirty="0">
                <a:latin typeface="+mj-ea"/>
                <a:ea typeface="+mj-ea"/>
              </a:rPr>
              <a:t>, </a:t>
            </a:r>
            <a:r>
              <a:rPr lang="ko-KR" altLang="en-US" sz="1200" dirty="0">
                <a:latin typeface="+mj-ea"/>
                <a:ea typeface="+mj-ea"/>
              </a:rPr>
              <a:t>아이템</a:t>
            </a:r>
            <a:r>
              <a:rPr lang="en-US" altLang="ko-KR" sz="1200" dirty="0">
                <a:latin typeface="+mj-ea"/>
                <a:ea typeface="+mj-ea"/>
              </a:rPr>
              <a:t>, </a:t>
            </a:r>
            <a:r>
              <a:rPr lang="ko-KR" altLang="en-US" sz="1200" dirty="0">
                <a:latin typeface="+mj-ea"/>
                <a:ea typeface="+mj-ea"/>
              </a:rPr>
              <a:t>전시 기능 익히기</a:t>
            </a:r>
            <a:endParaRPr lang="en-US" altLang="ko-KR" sz="12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err="1">
                <a:latin typeface="+mj-ea"/>
                <a:ea typeface="+mj-ea"/>
              </a:rPr>
              <a:t>샘플기록</a:t>
            </a:r>
            <a:r>
              <a:rPr lang="ko-KR" altLang="en-US" sz="1200" dirty="0">
                <a:latin typeface="+mj-ea"/>
                <a:ea typeface="+mj-ea"/>
              </a:rPr>
              <a:t> 등록</a:t>
            </a:r>
            <a:r>
              <a:rPr lang="en-US" altLang="ko-KR" sz="1200" dirty="0">
                <a:latin typeface="+mj-ea"/>
                <a:ea typeface="+mj-ea"/>
              </a:rPr>
              <a:t>, </a:t>
            </a:r>
            <a:r>
              <a:rPr lang="ko-KR" altLang="en-US" sz="1200" dirty="0" err="1">
                <a:latin typeface="+mj-ea"/>
                <a:ea typeface="+mj-ea"/>
              </a:rPr>
              <a:t>전시콘텐츠</a:t>
            </a:r>
            <a:r>
              <a:rPr lang="ko-KR" altLang="en-US" sz="1200" dirty="0">
                <a:latin typeface="+mj-ea"/>
                <a:ea typeface="+mj-ea"/>
              </a:rPr>
              <a:t> 제작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250767" y="4821955"/>
            <a:ext cx="2060811" cy="141535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심화과정</a:t>
            </a:r>
            <a:endParaRPr lang="en-US" altLang="ko-KR" sz="14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endParaRPr lang="en-US" altLang="ko-KR" sz="14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j-ea"/>
                <a:ea typeface="+mj-ea"/>
              </a:rPr>
              <a:t>플러그인 설치하기</a:t>
            </a:r>
            <a:endParaRPr lang="en-US" altLang="ko-KR" sz="12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j-ea"/>
                <a:ea typeface="+mj-ea"/>
              </a:rPr>
              <a:t>주요 </a:t>
            </a:r>
            <a:r>
              <a:rPr lang="ko-KR" altLang="en-US" sz="1200" dirty="0" err="1">
                <a:latin typeface="+mj-ea"/>
                <a:ea typeface="+mj-ea"/>
              </a:rPr>
              <a:t>플로그인</a:t>
            </a:r>
            <a:r>
              <a:rPr lang="ko-KR" altLang="en-US" sz="1200" dirty="0">
                <a:latin typeface="+mj-ea"/>
                <a:ea typeface="+mj-ea"/>
              </a:rPr>
              <a:t> 기능 익히기 </a:t>
            </a:r>
            <a:r>
              <a:rPr lang="en-US" altLang="ko-KR" sz="1200" dirty="0">
                <a:latin typeface="+mj-ea"/>
                <a:ea typeface="+mj-ea"/>
              </a:rPr>
              <a:t>(Map, Timeline, Item relation </a:t>
            </a:r>
            <a:r>
              <a:rPr lang="ko-KR" altLang="en-US" sz="1200" dirty="0">
                <a:latin typeface="+mj-ea"/>
                <a:ea typeface="+mj-ea"/>
              </a:rPr>
              <a:t>등</a:t>
            </a:r>
            <a:r>
              <a:rPr lang="en-US" altLang="ko-KR" sz="1200" dirty="0">
                <a:latin typeface="+mj-ea"/>
                <a:ea typeface="+mj-ea"/>
              </a:rPr>
              <a:t>)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430475" y="4821955"/>
            <a:ext cx="2060811" cy="141535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활용과정</a:t>
            </a:r>
            <a:endParaRPr lang="en-US" altLang="ko-KR" sz="14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ctr"/>
            <a:endParaRPr lang="en-US" altLang="ko-KR" sz="14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j-ea"/>
                <a:ea typeface="+mj-ea"/>
              </a:rPr>
              <a:t>활동과 업무에 전시기능 적용하기</a:t>
            </a:r>
            <a:endParaRPr lang="en-US" altLang="ko-KR" sz="12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j-ea"/>
                <a:ea typeface="+mj-ea"/>
              </a:rPr>
              <a:t>화면 </a:t>
            </a:r>
            <a:r>
              <a:rPr lang="en-US" altLang="ko-KR" sz="1200" dirty="0">
                <a:latin typeface="+mj-ea"/>
                <a:ea typeface="+mj-ea"/>
              </a:rPr>
              <a:t>UI </a:t>
            </a:r>
            <a:r>
              <a:rPr lang="ko-KR" altLang="en-US" sz="1200" dirty="0" err="1">
                <a:latin typeface="+mj-ea"/>
                <a:ea typeface="+mj-ea"/>
              </a:rPr>
              <a:t>커스터마이징</a:t>
            </a:r>
            <a:r>
              <a:rPr lang="ko-KR" altLang="en-US" sz="1200" dirty="0">
                <a:latin typeface="+mj-ea"/>
                <a:ea typeface="+mj-ea"/>
              </a:rPr>
              <a:t> 방향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928664" y="1915191"/>
            <a:ext cx="6336704" cy="1945857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2020</a:t>
            </a:r>
            <a:r>
              <a:rPr lang="ko-KR" altLang="en-US" sz="1400" b="1">
                <a:solidFill>
                  <a:schemeClr val="tx1"/>
                </a:solidFill>
              </a:rPr>
              <a:t>년 </a:t>
            </a:r>
            <a:r>
              <a:rPr lang="en-US" altLang="ko-KR" sz="1400" b="1">
                <a:solidFill>
                  <a:schemeClr val="tx1"/>
                </a:solidFill>
              </a:rPr>
              <a:t>7</a:t>
            </a:r>
            <a:r>
              <a:rPr lang="ko-KR" altLang="en-US" sz="1400" b="1">
                <a:solidFill>
                  <a:schemeClr val="tx1"/>
                </a:solidFill>
              </a:rPr>
              <a:t>월 </a:t>
            </a:r>
            <a:r>
              <a:rPr lang="en-US" altLang="ko-KR" sz="1400" b="1">
                <a:solidFill>
                  <a:schemeClr val="tx1"/>
                </a:solidFill>
              </a:rPr>
              <a:t>17</a:t>
            </a:r>
            <a:r>
              <a:rPr lang="ko-KR" altLang="en-US" sz="1400" b="1">
                <a:solidFill>
                  <a:schemeClr val="tx1"/>
                </a:solidFill>
              </a:rPr>
              <a:t>일 </a:t>
            </a:r>
            <a:r>
              <a:rPr lang="en-US" altLang="ko-KR" sz="1400" b="1">
                <a:solidFill>
                  <a:schemeClr val="tx1"/>
                </a:solidFill>
              </a:rPr>
              <a:t>(2</a:t>
            </a:r>
            <a:r>
              <a:rPr lang="ko-KR" altLang="en-US" sz="1400" b="1">
                <a:solidFill>
                  <a:schemeClr val="tx1"/>
                </a:solidFill>
              </a:rPr>
              <a:t>일차</a:t>
            </a:r>
            <a:r>
              <a:rPr lang="en-US" altLang="ko-KR" sz="1400" b="1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altLang="ko-KR" sz="1400" b="1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>
                <a:solidFill>
                  <a:schemeClr val="tx1"/>
                </a:solidFill>
              </a:rPr>
              <a:t>컬렉션 </a:t>
            </a:r>
            <a:r>
              <a:rPr lang="ko-KR" altLang="en-US" sz="1400" dirty="0">
                <a:solidFill>
                  <a:schemeClr val="tx1"/>
                </a:solidFill>
              </a:rPr>
              <a:t>만들기 </a:t>
            </a:r>
            <a:r>
              <a:rPr lang="en-US" altLang="ko-KR" sz="1400" dirty="0">
                <a:solidFill>
                  <a:schemeClr val="tx1"/>
                </a:solidFill>
              </a:rPr>
              <a:t>– 2</a:t>
            </a:r>
            <a:r>
              <a:rPr lang="ko-KR" altLang="en-US" sz="1400" dirty="0">
                <a:solidFill>
                  <a:schemeClr val="tx1"/>
                </a:solidFill>
              </a:rPr>
              <a:t>개 계층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tx1"/>
                </a:solidFill>
              </a:rPr>
              <a:t>아이템 등록하기 </a:t>
            </a:r>
            <a:r>
              <a:rPr lang="en-US" altLang="ko-KR" sz="1400" dirty="0">
                <a:solidFill>
                  <a:schemeClr val="tx1"/>
                </a:solidFill>
              </a:rPr>
              <a:t>– 10</a:t>
            </a:r>
            <a:r>
              <a:rPr lang="ko-KR" altLang="en-US" sz="1400" dirty="0">
                <a:solidFill>
                  <a:schemeClr val="tx1"/>
                </a:solidFill>
              </a:rPr>
              <a:t>개 이상 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사진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문서</a:t>
            </a:r>
            <a:r>
              <a:rPr lang="en-US" altLang="ko-KR" sz="1400" dirty="0">
                <a:solidFill>
                  <a:schemeClr val="tx1"/>
                </a:solidFill>
              </a:rPr>
              <a:t>pdf, </a:t>
            </a:r>
            <a:r>
              <a:rPr lang="ko-KR" altLang="en-US" sz="1400" dirty="0">
                <a:solidFill>
                  <a:schemeClr val="tx1"/>
                </a:solidFill>
              </a:rPr>
              <a:t>동영상 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r>
              <a:rPr lang="ko-KR" altLang="en-US" sz="1400" dirty="0">
                <a:solidFill>
                  <a:schemeClr val="tx1"/>
                </a:solidFill>
              </a:rPr>
              <a:t>개 이상 </a:t>
            </a:r>
            <a:r>
              <a:rPr lang="ko-KR" altLang="en-US" sz="1400">
                <a:solidFill>
                  <a:schemeClr val="tx1"/>
                </a:solidFill>
              </a:rPr>
              <a:t>포함</a:t>
            </a:r>
            <a:r>
              <a:rPr lang="en-US" altLang="ko-KR" sz="140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altLang="ko-KR" sz="1400">
              <a:solidFill>
                <a:schemeClr val="tx1"/>
              </a:solidFill>
            </a:endParaRPr>
          </a:p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2020</a:t>
            </a:r>
            <a:r>
              <a:rPr lang="ko-KR" altLang="en-US" sz="1400" b="1">
                <a:solidFill>
                  <a:schemeClr val="tx1"/>
                </a:solidFill>
              </a:rPr>
              <a:t>년 </a:t>
            </a:r>
            <a:r>
              <a:rPr lang="en-US" altLang="ko-KR" sz="1400" b="1">
                <a:solidFill>
                  <a:schemeClr val="tx1"/>
                </a:solidFill>
              </a:rPr>
              <a:t>7</a:t>
            </a:r>
            <a:r>
              <a:rPr lang="ko-KR" altLang="en-US" sz="1400" b="1">
                <a:solidFill>
                  <a:schemeClr val="tx1"/>
                </a:solidFill>
              </a:rPr>
              <a:t>월 </a:t>
            </a:r>
            <a:r>
              <a:rPr lang="en-US" altLang="ko-KR" sz="1400" b="1">
                <a:solidFill>
                  <a:schemeClr val="tx1"/>
                </a:solidFill>
              </a:rPr>
              <a:t>22</a:t>
            </a:r>
            <a:r>
              <a:rPr lang="ko-KR" altLang="en-US" sz="1400" b="1">
                <a:solidFill>
                  <a:schemeClr val="tx1"/>
                </a:solidFill>
              </a:rPr>
              <a:t>일 </a:t>
            </a:r>
            <a:r>
              <a:rPr lang="en-US" altLang="ko-KR" sz="1400" b="1">
                <a:solidFill>
                  <a:schemeClr val="tx1"/>
                </a:solidFill>
              </a:rPr>
              <a:t>(3</a:t>
            </a:r>
            <a:r>
              <a:rPr lang="ko-KR" altLang="en-US" sz="1400" b="1">
                <a:solidFill>
                  <a:schemeClr val="tx1"/>
                </a:solidFill>
              </a:rPr>
              <a:t>일차</a:t>
            </a:r>
            <a:r>
              <a:rPr lang="en-US" altLang="ko-KR" sz="1400" b="1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tx1"/>
                </a:solidFill>
              </a:rPr>
              <a:t>나만의 전시 구성하기 </a:t>
            </a:r>
            <a:r>
              <a:rPr lang="en-US" altLang="ko-KR" sz="1400" dirty="0">
                <a:solidFill>
                  <a:schemeClr val="tx1"/>
                </a:solidFill>
              </a:rPr>
              <a:t>– 1</a:t>
            </a:r>
            <a:r>
              <a:rPr lang="ko-KR" altLang="en-US" sz="1400" dirty="0">
                <a:solidFill>
                  <a:schemeClr val="tx1"/>
                </a:solidFill>
              </a:rPr>
              <a:t>개 섹션</a:t>
            </a:r>
            <a:r>
              <a:rPr lang="en-US" altLang="ko-KR" sz="1400" dirty="0">
                <a:solidFill>
                  <a:schemeClr val="tx1"/>
                </a:solidFill>
              </a:rPr>
              <a:t>, 2</a:t>
            </a:r>
            <a:r>
              <a:rPr lang="ko-KR" altLang="en-US" sz="1400" dirty="0">
                <a:solidFill>
                  <a:schemeClr val="tx1"/>
                </a:solidFill>
              </a:rPr>
              <a:t>개 페이지</a:t>
            </a:r>
          </a:p>
        </p:txBody>
      </p:sp>
      <p:cxnSp>
        <p:nvCxnSpPr>
          <p:cNvPr id="30" name="직선 화살표 연결선 29"/>
          <p:cNvCxnSpPr>
            <a:cxnSpLocks/>
          </p:cNvCxnSpPr>
          <p:nvPr/>
        </p:nvCxnSpPr>
        <p:spPr>
          <a:xfrm flipV="1">
            <a:off x="2741030" y="3861048"/>
            <a:ext cx="0" cy="96090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A99440-C0AC-476A-997B-5780FBA5C9CF}"/>
              </a:ext>
            </a:extLst>
          </p:cNvPr>
          <p:cNvSpPr txBox="1"/>
          <p:nvPr/>
        </p:nvSpPr>
        <p:spPr>
          <a:xfrm>
            <a:off x="169141" y="217253"/>
            <a:ext cx="1058819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아카이브 활용</a:t>
            </a:r>
            <a:endParaRPr lang="ko-KR" altLang="en-US" sz="1400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37540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298295" y="476672"/>
            <a:ext cx="8335225" cy="49529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88"/>
          </a:p>
        </p:txBody>
      </p:sp>
      <p:sp>
        <p:nvSpPr>
          <p:cNvPr id="6" name="직사각형 5"/>
          <p:cNvSpPr/>
          <p:nvPr/>
        </p:nvSpPr>
        <p:spPr>
          <a:xfrm>
            <a:off x="200473" y="15166"/>
            <a:ext cx="936104" cy="96556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88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086E898-AC60-48BA-ADEF-F53CE5C96145}"/>
              </a:ext>
            </a:extLst>
          </p:cNvPr>
          <p:cNvSpPr txBox="1"/>
          <p:nvPr/>
        </p:nvSpPr>
        <p:spPr>
          <a:xfrm>
            <a:off x="6033120" y="561080"/>
            <a:ext cx="36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Ⅱ. </a:t>
            </a:r>
            <a:r>
              <a:rPr lang="ko-KR" altLang="en-US" sz="1400" b="1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오메카</a:t>
            </a:r>
            <a:r>
              <a:rPr lang="ko-KR" altLang="en-US" sz="1400" b="1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400" b="1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Omeka</a:t>
            </a:r>
            <a:r>
              <a:rPr lang="en-US" altLang="ko-KR" sz="1400" b="1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400" b="1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기본기능 실습하기</a:t>
            </a:r>
            <a:endParaRPr lang="en-US" altLang="ko-KR" sz="1400" b="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88504" y="1268760"/>
            <a:ext cx="914501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>
                <a:solidFill>
                  <a:schemeClr val="accent6"/>
                </a:solidFill>
              </a:rPr>
              <a:t>준비하기</a:t>
            </a:r>
            <a:endParaRPr lang="en-US" altLang="ko-KR" sz="1600" b="1" dirty="0">
              <a:solidFill>
                <a:schemeClr val="accent6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14579"/>
              </p:ext>
            </p:extLst>
          </p:nvPr>
        </p:nvGraphicFramePr>
        <p:xfrm>
          <a:off x="7617296" y="1337761"/>
          <a:ext cx="1793368" cy="22220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3368">
                  <a:extLst>
                    <a:ext uri="{9D8B030D-6E8A-4147-A177-3AD203B41FA5}">
                      <a16:colId xmlns:a16="http://schemas.microsoft.com/office/drawing/2014/main" val="2251466953"/>
                    </a:ext>
                  </a:extLst>
                </a:gridCol>
              </a:tblGrid>
              <a:tr h="3678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실습 절차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5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1200" dirty="0"/>
                        <a:t>1.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dirty="0"/>
                        <a:t>준비하기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57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2. </a:t>
                      </a:r>
                      <a:r>
                        <a:rPr lang="ko-KR" altLang="en-US" sz="1200" dirty="0"/>
                        <a:t>컬렉션 만들기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901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3. </a:t>
                      </a:r>
                      <a:r>
                        <a:rPr lang="ko-KR" altLang="en-US" sz="1200" dirty="0"/>
                        <a:t>아이템 등록하기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3981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4. </a:t>
                      </a:r>
                      <a:r>
                        <a:rPr lang="ko-KR" altLang="en-US" sz="1200" dirty="0"/>
                        <a:t>전시 구성하기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142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5. </a:t>
                      </a:r>
                      <a:r>
                        <a:rPr lang="ko-KR" altLang="en-US" sz="1200" dirty="0"/>
                        <a:t>나의 전시 소개하기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5053519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95103" y="1792288"/>
            <a:ext cx="805829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600" dirty="0"/>
              <a:t>실습용 인스턴스 설치</a:t>
            </a:r>
            <a:endParaRPr lang="en-US" altLang="ko-KR" sz="1600" dirty="0"/>
          </a:p>
          <a:p>
            <a:endParaRPr lang="en-US" altLang="ko-KR" sz="1600" dirty="0"/>
          </a:p>
          <a:p>
            <a:pPr marL="822183" lvl="1" indent="-285750">
              <a:buFont typeface="Wingdings" panose="05000000000000000000" pitchFamily="2" charset="2"/>
              <a:buChar char="v"/>
            </a:pPr>
            <a:r>
              <a:rPr lang="ko-KR" altLang="en-US" sz="1600" dirty="0" err="1"/>
              <a:t>오메카</a:t>
            </a:r>
            <a:r>
              <a:rPr lang="ko-KR" altLang="en-US" sz="1600" dirty="0"/>
              <a:t> 인스턴스 설치에 성공한 경우</a:t>
            </a:r>
            <a:endParaRPr lang="en-US" altLang="ko-KR" sz="1600" dirty="0"/>
          </a:p>
          <a:p>
            <a:pPr lvl="2"/>
            <a:r>
              <a:rPr lang="ko-KR" altLang="en-US" sz="1600" dirty="0"/>
              <a:t>아마존 계정 확인</a:t>
            </a:r>
            <a:endParaRPr lang="en-US" altLang="ko-KR" sz="1600" dirty="0"/>
          </a:p>
          <a:p>
            <a:pPr lvl="2"/>
            <a:r>
              <a:rPr lang="en-US" altLang="ko-KR" sz="1600" dirty="0"/>
              <a:t>Plugin </a:t>
            </a:r>
            <a:r>
              <a:rPr lang="ko-KR" altLang="en-US" sz="1600" dirty="0"/>
              <a:t>설치</a:t>
            </a:r>
            <a:endParaRPr lang="en-US" altLang="ko-KR" sz="1600" dirty="0"/>
          </a:p>
          <a:p>
            <a:pPr lvl="3"/>
            <a:r>
              <a:rPr lang="en-US" altLang="ko-KR" sz="1600" dirty="0"/>
              <a:t>: plugin </a:t>
            </a:r>
            <a:r>
              <a:rPr lang="ko-KR" altLang="en-US" sz="1600" dirty="0"/>
              <a:t>활성화 </a:t>
            </a:r>
            <a:r>
              <a:rPr lang="en-US" altLang="ko-KR" sz="1600" dirty="0"/>
              <a:t>(Exhibit)</a:t>
            </a:r>
          </a:p>
          <a:p>
            <a:pPr lvl="3"/>
            <a:r>
              <a:rPr lang="en-US" altLang="ko-KR" sz="1600" dirty="0"/>
              <a:t>: plugin </a:t>
            </a:r>
            <a:r>
              <a:rPr lang="ko-KR" altLang="en-US" sz="1600" dirty="0"/>
              <a:t>설치 </a:t>
            </a:r>
            <a:r>
              <a:rPr lang="en-US" altLang="ko-KR" sz="1600" dirty="0"/>
              <a:t>(Doc Viewer, HTML 5 Media, Collection Tree)</a:t>
            </a:r>
          </a:p>
          <a:p>
            <a:endParaRPr lang="en-US" altLang="ko-KR" sz="1600" dirty="0"/>
          </a:p>
          <a:p>
            <a:pPr marL="822183" lvl="1" indent="-285750">
              <a:buFont typeface="Wingdings" panose="05000000000000000000" pitchFamily="2" charset="2"/>
              <a:buChar char="v"/>
            </a:pPr>
            <a:r>
              <a:rPr lang="ko-KR" altLang="en-US" sz="1600" dirty="0"/>
              <a:t>설치하지 못했다면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실습사이트</a:t>
            </a:r>
            <a:r>
              <a:rPr lang="ko-KR" altLang="en-US" sz="1600" dirty="0"/>
              <a:t> 로그인</a:t>
            </a:r>
            <a:endParaRPr lang="en-US" altLang="ko-KR" sz="1600" dirty="0"/>
          </a:p>
          <a:p>
            <a:pPr lvl="2"/>
            <a:r>
              <a:rPr lang="en-US" altLang="ko-KR" sz="1600">
                <a:hlinkClick r:id="rId3"/>
              </a:rPr>
              <a:t>http://5</a:t>
            </a:r>
            <a:r>
              <a:rPr lang="en-US" altLang="ko-KR" sz="1600"/>
              <a:t>2.79.151.228 </a:t>
            </a:r>
            <a:r>
              <a:rPr lang="en-US" altLang="ko-KR" sz="1600" dirty="0"/>
              <a:t>(ID: admin  PW: 123456)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600" dirty="0"/>
              <a:t>실습용 샘플 기록 선택</a:t>
            </a: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sz="1600" dirty="0"/>
          </a:p>
          <a:p>
            <a:pPr marL="822183" lvl="1" indent="-285750">
              <a:buFont typeface="Wingdings" panose="05000000000000000000" pitchFamily="2" charset="2"/>
              <a:buChar char="v"/>
            </a:pPr>
            <a:r>
              <a:rPr lang="ko-KR" altLang="en-US" sz="1600"/>
              <a:t>샘플 </a:t>
            </a:r>
            <a:r>
              <a:rPr lang="ko-KR" altLang="en-US" sz="1600" dirty="0"/>
              <a:t>기록 선별 기준 </a:t>
            </a:r>
            <a:r>
              <a:rPr lang="en-US" altLang="ko-KR" sz="1600" dirty="0"/>
              <a:t>: 10</a:t>
            </a:r>
            <a:r>
              <a:rPr lang="ko-KR" altLang="en-US" sz="1600" dirty="0"/>
              <a:t>개 이상 </a:t>
            </a:r>
            <a:r>
              <a:rPr lang="en-US" altLang="ko-KR" sz="1600" dirty="0"/>
              <a:t>(</a:t>
            </a:r>
            <a:r>
              <a:rPr lang="ko-KR" altLang="en-US" sz="1600" dirty="0"/>
              <a:t>이미지</a:t>
            </a:r>
            <a:r>
              <a:rPr lang="en-US" altLang="ko-KR" sz="1600" dirty="0"/>
              <a:t> JPG, </a:t>
            </a:r>
            <a:r>
              <a:rPr lang="ko-KR" altLang="en-US" sz="1600" dirty="0"/>
              <a:t>문서 </a:t>
            </a:r>
            <a:r>
              <a:rPr lang="en-US" altLang="ko-KR" sz="1600" dirty="0"/>
              <a:t>PDF, </a:t>
            </a:r>
            <a:r>
              <a:rPr lang="en-US" altLang="ko-KR" sz="1600" dirty="0" err="1"/>
              <a:t>Youtube</a:t>
            </a:r>
            <a:r>
              <a:rPr lang="en-US" altLang="ko-KR" sz="1600" dirty="0"/>
              <a:t> </a:t>
            </a:r>
            <a:r>
              <a:rPr lang="ko-KR" altLang="en-US" sz="1600" dirty="0"/>
              <a:t>동영상 등 </a:t>
            </a:r>
            <a:r>
              <a:rPr lang="ko-KR" altLang="en-US" sz="1600" dirty="0" err="1"/>
              <a:t>기록유형별</a:t>
            </a:r>
            <a:r>
              <a:rPr lang="ko-KR" altLang="en-US" sz="1600" dirty="0"/>
              <a:t> </a:t>
            </a:r>
            <a:r>
              <a:rPr lang="en-US" altLang="ko-KR" sz="1600" dirty="0"/>
              <a:t>1</a:t>
            </a:r>
            <a:r>
              <a:rPr lang="ko-KR" altLang="en-US" sz="1600" dirty="0"/>
              <a:t>개 이상씩 포함되도록 선별</a:t>
            </a:r>
            <a:r>
              <a:rPr lang="en-US" altLang="ko-KR" sz="1600" dirty="0"/>
              <a:t>)</a:t>
            </a:r>
          </a:p>
          <a:p>
            <a:endParaRPr lang="en-US" altLang="ko-KR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D042F9-90B1-4BCA-A94B-5CDC09AB5072}"/>
              </a:ext>
            </a:extLst>
          </p:cNvPr>
          <p:cNvSpPr txBox="1"/>
          <p:nvPr/>
        </p:nvSpPr>
        <p:spPr>
          <a:xfrm>
            <a:off x="169141" y="217253"/>
            <a:ext cx="1058819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아카이브 활용</a:t>
            </a:r>
            <a:endParaRPr lang="ko-KR" altLang="en-US" sz="1400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44917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298295" y="476672"/>
            <a:ext cx="8335225" cy="49529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88"/>
          </a:p>
        </p:txBody>
      </p:sp>
      <p:sp>
        <p:nvSpPr>
          <p:cNvPr id="6" name="직사각형 5"/>
          <p:cNvSpPr/>
          <p:nvPr/>
        </p:nvSpPr>
        <p:spPr>
          <a:xfrm>
            <a:off x="200473" y="15166"/>
            <a:ext cx="936104" cy="96556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88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086E898-AC60-48BA-ADEF-F53CE5C96145}"/>
              </a:ext>
            </a:extLst>
          </p:cNvPr>
          <p:cNvSpPr txBox="1"/>
          <p:nvPr/>
        </p:nvSpPr>
        <p:spPr>
          <a:xfrm>
            <a:off x="5385048" y="561080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Ⅱ. </a:t>
            </a:r>
            <a:r>
              <a:rPr lang="ko-KR" altLang="en-US" sz="1400" b="1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오메카</a:t>
            </a:r>
            <a:r>
              <a:rPr lang="ko-KR" altLang="en-US" sz="1400" b="1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400" b="1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Omeka</a:t>
            </a:r>
            <a:r>
              <a:rPr lang="en-US" altLang="ko-KR" sz="1400" b="1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400" b="1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기본기능 실습하기</a:t>
            </a:r>
            <a:endParaRPr lang="en-US" altLang="ko-KR" sz="1400" b="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88504" y="1268760"/>
            <a:ext cx="914501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>
                <a:solidFill>
                  <a:schemeClr val="accent6"/>
                </a:solidFill>
              </a:rPr>
              <a:t>준비하기 </a:t>
            </a:r>
            <a:r>
              <a:rPr lang="en-US" altLang="ko-KR" sz="1600" b="1" dirty="0">
                <a:solidFill>
                  <a:schemeClr val="accent6"/>
                </a:solidFill>
              </a:rPr>
              <a:t>&gt; ‘</a:t>
            </a:r>
            <a:r>
              <a:rPr lang="ko-KR" altLang="en-US" sz="1600" b="1" dirty="0" err="1">
                <a:solidFill>
                  <a:schemeClr val="accent6"/>
                </a:solidFill>
              </a:rPr>
              <a:t>관리영역</a:t>
            </a:r>
            <a:r>
              <a:rPr lang="en-US" altLang="ko-KR" sz="1600" b="1" dirty="0">
                <a:solidFill>
                  <a:schemeClr val="accent6"/>
                </a:solidFill>
              </a:rPr>
              <a:t>’ </a:t>
            </a:r>
            <a:r>
              <a:rPr lang="ko-KR" altLang="en-US" sz="1600" b="1" dirty="0">
                <a:solidFill>
                  <a:schemeClr val="accent6"/>
                </a:solidFill>
              </a:rPr>
              <a:t>이해하기</a:t>
            </a:r>
            <a:endParaRPr lang="en-US" altLang="ko-KR" sz="1600" b="1" dirty="0">
              <a:solidFill>
                <a:schemeClr val="accent6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367632"/>
              </p:ext>
            </p:extLst>
          </p:nvPr>
        </p:nvGraphicFramePr>
        <p:xfrm>
          <a:off x="7617296" y="1337761"/>
          <a:ext cx="1793368" cy="22220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3368">
                  <a:extLst>
                    <a:ext uri="{9D8B030D-6E8A-4147-A177-3AD203B41FA5}">
                      <a16:colId xmlns:a16="http://schemas.microsoft.com/office/drawing/2014/main" val="2251466953"/>
                    </a:ext>
                  </a:extLst>
                </a:gridCol>
              </a:tblGrid>
              <a:tr h="3678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실습 절차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5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1200" dirty="0"/>
                        <a:t>1.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dirty="0"/>
                        <a:t>준비하기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57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2. </a:t>
                      </a:r>
                      <a:r>
                        <a:rPr lang="ko-KR" altLang="en-US" sz="1200" dirty="0"/>
                        <a:t>컬렉션 만들기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901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3. </a:t>
                      </a:r>
                      <a:r>
                        <a:rPr lang="ko-KR" altLang="en-US" sz="1200" dirty="0"/>
                        <a:t>아이템 등록하기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3981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4. </a:t>
                      </a:r>
                      <a:r>
                        <a:rPr lang="ko-KR" altLang="en-US" sz="1200" dirty="0"/>
                        <a:t>전시 구성하기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142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5. </a:t>
                      </a:r>
                      <a:r>
                        <a:rPr lang="ko-KR" altLang="en-US" sz="1200" dirty="0"/>
                        <a:t>나의 전시 소개하기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5053519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95103" y="1792288"/>
            <a:ext cx="689933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600" dirty="0" err="1"/>
              <a:t>화면관리</a:t>
            </a:r>
            <a:r>
              <a:rPr lang="ko-KR" altLang="en-US" sz="1600" dirty="0"/>
              <a:t> </a:t>
            </a:r>
            <a:r>
              <a:rPr lang="en-US" altLang="ko-KR" sz="1600" dirty="0"/>
              <a:t>(Appearance)</a:t>
            </a:r>
          </a:p>
          <a:p>
            <a:pPr marL="822183" lvl="1" indent="-285750">
              <a:buFont typeface="Wingdings" panose="05000000000000000000" pitchFamily="2" charset="2"/>
              <a:buChar char="v"/>
            </a:pPr>
            <a:r>
              <a:rPr lang="ko-KR" altLang="en-US" sz="1600" dirty="0" err="1"/>
              <a:t>오메카</a:t>
            </a:r>
            <a:r>
              <a:rPr lang="ko-KR" altLang="en-US" sz="1600" dirty="0"/>
              <a:t> 테마 관리</a:t>
            </a:r>
            <a:endParaRPr lang="en-US" altLang="ko-KR" sz="1600" dirty="0"/>
          </a:p>
          <a:p>
            <a:pPr marL="822183" lvl="1" indent="-285750">
              <a:buFont typeface="Wingdings" panose="05000000000000000000" pitchFamily="2" charset="2"/>
              <a:buChar char="v"/>
            </a:pPr>
            <a:r>
              <a:rPr lang="ko-KR" altLang="en-US" sz="1600" dirty="0"/>
              <a:t>화면 </a:t>
            </a:r>
            <a:r>
              <a:rPr lang="ko-KR" altLang="en-US" sz="1600" dirty="0" err="1"/>
              <a:t>메뉴구성</a:t>
            </a:r>
            <a:endParaRPr lang="en-US" altLang="ko-KR" sz="1600" dirty="0"/>
          </a:p>
          <a:p>
            <a:pPr marL="822183" lvl="1" indent="-285750">
              <a:buFont typeface="Wingdings" panose="05000000000000000000" pitchFamily="2" charset="2"/>
              <a:buChar char="v"/>
            </a:pPr>
            <a:r>
              <a:rPr lang="ko-KR" altLang="en-US" sz="1600" dirty="0"/>
              <a:t>콘텐츠 노출 설정 </a:t>
            </a: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600" dirty="0" err="1"/>
              <a:t>플로그인관리</a:t>
            </a:r>
            <a:r>
              <a:rPr lang="ko-KR" altLang="en-US" sz="1600" dirty="0"/>
              <a:t> </a:t>
            </a:r>
            <a:r>
              <a:rPr lang="en-US" altLang="ko-KR" sz="1600" dirty="0"/>
              <a:t>(Plugins)</a:t>
            </a:r>
          </a:p>
          <a:p>
            <a:pPr marL="822183" lvl="1" indent="-285750">
              <a:buFont typeface="Wingdings" panose="05000000000000000000" pitchFamily="2" charset="2"/>
              <a:buChar char="v"/>
            </a:pPr>
            <a:r>
              <a:rPr lang="ko-KR" altLang="en-US" sz="1600" dirty="0"/>
              <a:t>설치된 </a:t>
            </a:r>
            <a:r>
              <a:rPr lang="ko-KR" altLang="en-US" sz="1600" dirty="0" err="1"/>
              <a:t>플로그인의</a:t>
            </a:r>
            <a:r>
              <a:rPr lang="ko-KR" altLang="en-US" sz="1600" dirty="0"/>
              <a:t> 사용여부</a:t>
            </a:r>
            <a:r>
              <a:rPr lang="en-US" altLang="ko-KR" sz="1600" dirty="0"/>
              <a:t> </a:t>
            </a:r>
            <a:r>
              <a:rPr lang="ko-KR" altLang="en-US" sz="1600" dirty="0"/>
              <a:t>설정</a:t>
            </a:r>
            <a:endParaRPr lang="en-US" altLang="ko-KR" sz="1600" dirty="0"/>
          </a:p>
          <a:p>
            <a:pPr marL="822183" lvl="1" indent="-285750">
              <a:buFont typeface="Wingdings" panose="05000000000000000000" pitchFamily="2" charset="2"/>
              <a:buChar char="v"/>
            </a:pPr>
            <a:r>
              <a:rPr lang="ko-KR" altLang="en-US" sz="1600" dirty="0"/>
              <a:t>사용중인 </a:t>
            </a:r>
            <a:r>
              <a:rPr lang="ko-KR" altLang="en-US" sz="1600" dirty="0" err="1"/>
              <a:t>플로그인의</a:t>
            </a:r>
            <a:r>
              <a:rPr lang="ko-KR" altLang="en-US" sz="1600" dirty="0"/>
              <a:t> 설정 관리</a:t>
            </a: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600" dirty="0"/>
              <a:t>회원관리 </a:t>
            </a:r>
            <a:r>
              <a:rPr lang="en-US" altLang="ko-KR" sz="1600" dirty="0"/>
              <a:t>(Users)</a:t>
            </a:r>
          </a:p>
          <a:p>
            <a:pPr marL="822183" lvl="1" indent="-285750">
              <a:buFont typeface="Wingdings" panose="05000000000000000000" pitchFamily="2" charset="2"/>
              <a:buChar char="v"/>
            </a:pPr>
            <a:r>
              <a:rPr lang="ko-KR" altLang="en-US" sz="1600" dirty="0" err="1"/>
              <a:t>회원그룹</a:t>
            </a:r>
            <a:r>
              <a:rPr lang="en-US" altLang="ko-KR" sz="1600" dirty="0"/>
              <a:t> </a:t>
            </a:r>
            <a:r>
              <a:rPr lang="ko-KR" altLang="en-US" sz="1600" dirty="0"/>
              <a:t>권한 설정</a:t>
            </a:r>
            <a:endParaRPr lang="en-US" altLang="ko-KR" sz="1600" dirty="0"/>
          </a:p>
          <a:p>
            <a:pPr marL="822183" lvl="1" indent="-285750">
              <a:buFont typeface="Wingdings" panose="05000000000000000000" pitchFamily="2" charset="2"/>
              <a:buChar char="v"/>
            </a:pPr>
            <a:r>
              <a:rPr lang="ko-KR" altLang="en-US" sz="1600" dirty="0"/>
              <a:t>개인회원 가입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권한부여</a:t>
            </a:r>
            <a:r>
              <a:rPr lang="ko-KR" altLang="en-US" sz="1600" dirty="0"/>
              <a:t> 등</a:t>
            </a: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600" dirty="0"/>
              <a:t>설정 </a:t>
            </a:r>
            <a:r>
              <a:rPr lang="en-US" altLang="ko-KR" sz="1600" dirty="0"/>
              <a:t>(Settings)</a:t>
            </a:r>
          </a:p>
          <a:p>
            <a:pPr marL="822183" lvl="1" indent="-285750">
              <a:buFont typeface="Wingdings" panose="05000000000000000000" pitchFamily="2" charset="2"/>
              <a:buChar char="v"/>
            </a:pPr>
            <a:r>
              <a:rPr lang="ko-KR" altLang="en-US" sz="1600" dirty="0"/>
              <a:t>시스템 일반관리</a:t>
            </a:r>
            <a:endParaRPr lang="en-US" altLang="ko-KR" sz="1600" dirty="0"/>
          </a:p>
          <a:p>
            <a:pPr marL="822183" lvl="1" indent="-285750">
              <a:buFont typeface="Wingdings" panose="05000000000000000000" pitchFamily="2" charset="2"/>
              <a:buChar char="v"/>
            </a:pPr>
            <a:r>
              <a:rPr lang="ko-KR" altLang="en-US" sz="1600" dirty="0"/>
              <a:t>보안관리</a:t>
            </a:r>
            <a:endParaRPr lang="en-US" altLang="ko-KR" sz="1600" dirty="0"/>
          </a:p>
          <a:p>
            <a:pPr marL="822183" lvl="1" indent="-285750">
              <a:buFont typeface="Wingdings" panose="05000000000000000000" pitchFamily="2" charset="2"/>
              <a:buChar char="v"/>
            </a:pPr>
            <a:r>
              <a:rPr lang="ko-KR" altLang="en-US" sz="1600" dirty="0" err="1"/>
              <a:t>검색설정</a:t>
            </a:r>
            <a:endParaRPr lang="en-US" altLang="ko-KR" sz="1600" dirty="0"/>
          </a:p>
          <a:p>
            <a:pPr marL="822183" lvl="1" indent="-285750">
              <a:buFont typeface="Wingdings" panose="05000000000000000000" pitchFamily="2" charset="2"/>
              <a:buChar char="v"/>
            </a:pPr>
            <a:r>
              <a:rPr lang="ko-KR" altLang="en-US" sz="1600" dirty="0"/>
              <a:t>메타데이터 관리</a:t>
            </a:r>
            <a:endParaRPr lang="en-US" altLang="ko-KR" sz="1600" dirty="0"/>
          </a:p>
          <a:p>
            <a:pPr marL="822183" lvl="1" indent="-285750">
              <a:buFont typeface="Wingdings" panose="05000000000000000000" pitchFamily="2" charset="2"/>
              <a:buChar char="v"/>
            </a:pPr>
            <a:r>
              <a:rPr lang="ko-KR" altLang="en-US" sz="1600" dirty="0" err="1"/>
              <a:t>아이템타입</a:t>
            </a:r>
            <a:r>
              <a:rPr lang="ko-KR" altLang="en-US" sz="1600" dirty="0"/>
              <a:t> 관리</a:t>
            </a:r>
            <a:endParaRPr lang="en-US" altLang="ko-KR" sz="1600" dirty="0"/>
          </a:p>
          <a:p>
            <a:pPr marL="822183" lvl="1" indent="-285750">
              <a:buFont typeface="Wingdings" panose="05000000000000000000" pitchFamily="2" charset="2"/>
              <a:buChar char="v"/>
            </a:pPr>
            <a:r>
              <a:rPr lang="en-US" altLang="ko-KR" sz="1600" dirty="0"/>
              <a:t>API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79690" y="4846760"/>
            <a:ext cx="5730974" cy="121126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D21EF9-67B5-4057-98BB-438508586AFB}"/>
              </a:ext>
            </a:extLst>
          </p:cNvPr>
          <p:cNvSpPr txBox="1"/>
          <p:nvPr/>
        </p:nvSpPr>
        <p:spPr>
          <a:xfrm>
            <a:off x="169141" y="217253"/>
            <a:ext cx="1058819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아카이브 활용</a:t>
            </a:r>
            <a:endParaRPr lang="ko-KR" altLang="en-US" sz="1400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57034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298295" y="476672"/>
            <a:ext cx="8335225" cy="49529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88"/>
          </a:p>
        </p:txBody>
      </p:sp>
      <p:sp>
        <p:nvSpPr>
          <p:cNvPr id="6" name="직사각형 5"/>
          <p:cNvSpPr/>
          <p:nvPr/>
        </p:nvSpPr>
        <p:spPr>
          <a:xfrm>
            <a:off x="200473" y="15166"/>
            <a:ext cx="936104" cy="96556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88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086E898-AC60-48BA-ADEF-F53CE5C96145}"/>
              </a:ext>
            </a:extLst>
          </p:cNvPr>
          <p:cNvSpPr txBox="1"/>
          <p:nvPr/>
        </p:nvSpPr>
        <p:spPr>
          <a:xfrm>
            <a:off x="5457056" y="561080"/>
            <a:ext cx="4176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Ⅱ. </a:t>
            </a:r>
            <a:r>
              <a:rPr lang="ko-KR" altLang="en-US" sz="1400" b="1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오메카</a:t>
            </a:r>
            <a:r>
              <a:rPr lang="ko-KR" altLang="en-US" sz="1400" b="1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400" b="1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Omeka</a:t>
            </a:r>
            <a:r>
              <a:rPr lang="en-US" altLang="ko-KR" sz="1400" b="1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400" b="1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기본기능 실습하기</a:t>
            </a:r>
            <a:endParaRPr lang="en-US" altLang="ko-KR" sz="1400" b="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88504" y="1268760"/>
            <a:ext cx="914501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sz="1600" b="1" dirty="0">
                <a:solidFill>
                  <a:schemeClr val="accent6"/>
                </a:solidFill>
              </a:rPr>
              <a:t>컬렉션 만들기</a:t>
            </a:r>
            <a:endParaRPr lang="en-US" altLang="ko-KR" sz="1600" b="1" dirty="0">
              <a:solidFill>
                <a:schemeClr val="accent6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573270"/>
              </p:ext>
            </p:extLst>
          </p:nvPr>
        </p:nvGraphicFramePr>
        <p:xfrm>
          <a:off x="7617296" y="1337761"/>
          <a:ext cx="1793368" cy="22220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3368">
                  <a:extLst>
                    <a:ext uri="{9D8B030D-6E8A-4147-A177-3AD203B41FA5}">
                      <a16:colId xmlns:a16="http://schemas.microsoft.com/office/drawing/2014/main" val="2251466953"/>
                    </a:ext>
                  </a:extLst>
                </a:gridCol>
              </a:tblGrid>
              <a:tr h="3678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실습 절차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5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1200" dirty="0"/>
                        <a:t>1.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dirty="0"/>
                        <a:t>준비하기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57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2. </a:t>
                      </a:r>
                      <a:r>
                        <a:rPr lang="ko-KR" altLang="en-US" sz="1200" dirty="0"/>
                        <a:t>컬렉션 만들기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901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3. </a:t>
                      </a:r>
                      <a:r>
                        <a:rPr lang="ko-KR" altLang="en-US" sz="1200" dirty="0"/>
                        <a:t>아이템 등록하기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3981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4. </a:t>
                      </a:r>
                      <a:r>
                        <a:rPr lang="ko-KR" altLang="en-US" sz="1200" dirty="0"/>
                        <a:t>전시 구성하기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142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5. </a:t>
                      </a:r>
                      <a:r>
                        <a:rPr lang="ko-KR" altLang="en-US" sz="1200" dirty="0"/>
                        <a:t>나의 전시 소개하기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5053519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95103" y="1772816"/>
            <a:ext cx="68341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600" dirty="0"/>
              <a:t>참고자료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오메카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튜토리얼</a:t>
            </a:r>
            <a:r>
              <a:rPr lang="ko-KR" altLang="en-US" sz="1600" dirty="0"/>
              <a:t> </a:t>
            </a:r>
            <a:r>
              <a:rPr lang="en-US" altLang="ko-KR" sz="1600" dirty="0"/>
              <a:t>(omeka_tutorial_v1.0)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600" dirty="0" err="1"/>
              <a:t>상위컬렉션</a:t>
            </a:r>
            <a:r>
              <a:rPr lang="ko-KR" altLang="en-US" sz="1600" dirty="0"/>
              <a:t> </a:t>
            </a:r>
            <a:r>
              <a:rPr lang="en-US" altLang="ko-KR" sz="1600" dirty="0"/>
              <a:t>1</a:t>
            </a:r>
            <a:r>
              <a:rPr lang="ko-KR" altLang="en-US" sz="1600" dirty="0"/>
              <a:t>개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하위컬렉션</a:t>
            </a:r>
            <a:r>
              <a:rPr lang="ko-KR" altLang="en-US" sz="1600" dirty="0"/>
              <a:t> </a:t>
            </a:r>
            <a:r>
              <a:rPr lang="en-US" altLang="ko-KR" sz="1600" dirty="0"/>
              <a:t>2</a:t>
            </a:r>
            <a:r>
              <a:rPr lang="ko-KR" altLang="en-US" sz="1600" dirty="0"/>
              <a:t>개 만들기</a:t>
            </a:r>
            <a:endParaRPr lang="en-US" altLang="ko-KR" sz="1600" dirty="0"/>
          </a:p>
          <a:p>
            <a:pPr marL="822183" lvl="1" indent="-285750">
              <a:buFont typeface="Wingdings" panose="05000000000000000000" pitchFamily="2" charset="2"/>
              <a:buChar char="v"/>
            </a:pPr>
            <a:r>
              <a:rPr lang="ko-KR" altLang="en-US" sz="1600" dirty="0"/>
              <a:t>기본 메타데이터 입력 </a:t>
            </a:r>
            <a:r>
              <a:rPr lang="en-US" altLang="ko-KR" sz="1600" dirty="0"/>
              <a:t>: Identifier, Title, Description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8524" y="2879618"/>
            <a:ext cx="6480429" cy="338437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EFA4E-8C60-449C-8FA5-4BC7B6DBCD10}"/>
              </a:ext>
            </a:extLst>
          </p:cNvPr>
          <p:cNvSpPr txBox="1"/>
          <p:nvPr/>
        </p:nvSpPr>
        <p:spPr>
          <a:xfrm>
            <a:off x="169141" y="217253"/>
            <a:ext cx="1058819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아카이브 활용</a:t>
            </a:r>
            <a:endParaRPr lang="ko-KR" altLang="en-US" sz="1400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2552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868827"/>
            <a:ext cx="9906000" cy="55906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33" b="1" spc="-162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아카이브 정리와 기술 이해하기</a:t>
            </a:r>
            <a:endParaRPr lang="en-US" altLang="ko-KR" sz="3033" b="1" spc="-162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13" name="직선 연결선 12"/>
          <p:cNvCxnSpPr>
            <a:endCxn id="17" idx="1"/>
          </p:cNvCxnSpPr>
          <p:nvPr/>
        </p:nvCxnSpPr>
        <p:spPr>
          <a:xfrm>
            <a:off x="2189676" y="2580342"/>
            <a:ext cx="5400532" cy="0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105664" y="2541337"/>
            <a:ext cx="234026" cy="78009"/>
          </a:xfrm>
          <a:prstGeom prst="rect">
            <a:avLst/>
          </a:prstGeom>
          <a:solidFill>
            <a:schemeClr val="tx1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88" dirty="0"/>
          </a:p>
        </p:txBody>
      </p:sp>
      <p:sp>
        <p:nvSpPr>
          <p:cNvPr id="17" name="직사각형 16"/>
          <p:cNvSpPr/>
          <p:nvPr/>
        </p:nvSpPr>
        <p:spPr>
          <a:xfrm>
            <a:off x="7590208" y="2541337"/>
            <a:ext cx="234026" cy="78009"/>
          </a:xfrm>
          <a:prstGeom prst="rect">
            <a:avLst/>
          </a:prstGeom>
          <a:solidFill>
            <a:schemeClr val="tx1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88" dirty="0"/>
          </a:p>
        </p:txBody>
      </p:sp>
      <p:sp>
        <p:nvSpPr>
          <p:cNvPr id="9" name="TextBox 8"/>
          <p:cNvSpPr txBox="1"/>
          <p:nvPr/>
        </p:nvSpPr>
        <p:spPr>
          <a:xfrm>
            <a:off x="3358148" y="3012131"/>
            <a:ext cx="3960440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Ⅰ_ </a:t>
            </a:r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수집절차와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‘</a:t>
            </a:r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수집후단계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’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68824" y="3475747"/>
            <a:ext cx="4597836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Ⅱ _ </a:t>
            </a:r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수집기록의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목록작성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368824" y="3939363"/>
                <a:ext cx="4597836" cy="338554"/>
              </a:xfrm>
              <a:prstGeom prst="rect">
                <a:avLst/>
              </a:prstGeom>
              <a:noFill/>
              <a:scene3d>
                <a:camera prst="obliqueTop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Ⅲ _</a:t>
                </a:r>
                <a14:m>
                  <m:oMath xmlns:m="http://schemas.openxmlformats.org/officeDocument/2006/math">
                    <m:r>
                      <a:rPr lang="en-US" altLang="ko-KR" sz="1600" b="1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KoPub돋움체 Bold" panose="02020603020101020101" pitchFamily="18" charset="-127"/>
                      </a:rPr>
                      <m:t> </m:t>
                    </m:r>
                    <m:r>
                      <a:rPr lang="ko-KR" altLang="en-US" sz="1600" b="1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KoPub돋움체 Bold" panose="02020603020101020101" pitchFamily="18" charset="-127"/>
                      </a:rPr>
                      <m:t>수</m:t>
                    </m:r>
                  </m:oMath>
                </a14:m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집기록의 보존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824" y="3939363"/>
                <a:ext cx="4597836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3386336" y="4401315"/>
            <a:ext cx="4597836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Ⅳ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_ </a:t>
            </a:r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수집기록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관리를 위한 오픈소스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Tool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67650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298295" y="476672"/>
            <a:ext cx="8335225" cy="49529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88"/>
          </a:p>
        </p:txBody>
      </p:sp>
      <p:sp>
        <p:nvSpPr>
          <p:cNvPr id="6" name="직사각형 5"/>
          <p:cNvSpPr/>
          <p:nvPr/>
        </p:nvSpPr>
        <p:spPr>
          <a:xfrm>
            <a:off x="200473" y="15166"/>
            <a:ext cx="936104" cy="96556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88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086E898-AC60-48BA-ADEF-F53CE5C96145}"/>
              </a:ext>
            </a:extLst>
          </p:cNvPr>
          <p:cNvSpPr txBox="1"/>
          <p:nvPr/>
        </p:nvSpPr>
        <p:spPr>
          <a:xfrm>
            <a:off x="5889104" y="561080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Ⅱ. </a:t>
            </a:r>
            <a:r>
              <a:rPr lang="ko-KR" altLang="en-US" sz="1400" b="1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오메카</a:t>
            </a:r>
            <a:r>
              <a:rPr lang="ko-KR" altLang="en-US" sz="1400" b="1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400" b="1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Omeka</a:t>
            </a:r>
            <a:r>
              <a:rPr lang="en-US" altLang="ko-KR" sz="1400" b="1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400" b="1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기본기능 실습하기</a:t>
            </a:r>
            <a:endParaRPr lang="en-US" altLang="ko-KR" sz="1400" b="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88504" y="1268760"/>
            <a:ext cx="914501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sz="1600" b="1" dirty="0">
                <a:solidFill>
                  <a:schemeClr val="accent6"/>
                </a:solidFill>
              </a:rPr>
              <a:t>아이템 등록하기</a:t>
            </a:r>
            <a:endParaRPr lang="en-US" altLang="ko-KR" sz="1600" b="1" dirty="0">
              <a:solidFill>
                <a:schemeClr val="accent6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449700"/>
              </p:ext>
            </p:extLst>
          </p:nvPr>
        </p:nvGraphicFramePr>
        <p:xfrm>
          <a:off x="7617296" y="1337761"/>
          <a:ext cx="1793368" cy="22220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3368">
                  <a:extLst>
                    <a:ext uri="{9D8B030D-6E8A-4147-A177-3AD203B41FA5}">
                      <a16:colId xmlns:a16="http://schemas.microsoft.com/office/drawing/2014/main" val="2251466953"/>
                    </a:ext>
                  </a:extLst>
                </a:gridCol>
              </a:tblGrid>
              <a:tr h="3678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실습 절차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5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1200" dirty="0"/>
                        <a:t>1.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dirty="0"/>
                        <a:t>준비하기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57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2. </a:t>
                      </a:r>
                      <a:r>
                        <a:rPr lang="ko-KR" altLang="en-US" sz="1200" dirty="0"/>
                        <a:t>컬렉션 만들기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901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3. </a:t>
                      </a:r>
                      <a:r>
                        <a:rPr lang="ko-KR" altLang="en-US" sz="1200" dirty="0"/>
                        <a:t>아이템 등록하기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981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4. </a:t>
                      </a:r>
                      <a:r>
                        <a:rPr lang="ko-KR" altLang="en-US" sz="1200" dirty="0"/>
                        <a:t>전시 구성하기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142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5. </a:t>
                      </a:r>
                      <a:r>
                        <a:rPr lang="ko-KR" altLang="en-US" sz="1200" dirty="0"/>
                        <a:t>나의 전시 소개하기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5053519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95103" y="1772816"/>
            <a:ext cx="712219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600" dirty="0"/>
              <a:t>참고자료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오메카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튜토리얼</a:t>
            </a:r>
            <a:r>
              <a:rPr lang="ko-KR" altLang="en-US" sz="1600" dirty="0"/>
              <a:t> 참고 </a:t>
            </a:r>
            <a:r>
              <a:rPr lang="en-US" altLang="ko-KR" sz="1600" dirty="0"/>
              <a:t>(omeka_tutorial_v1.0)</a:t>
            </a:r>
          </a:p>
          <a:p>
            <a:r>
              <a:rPr lang="en-US" altLang="ko-KR" sz="1600" dirty="0"/>
              <a:t>                  </a:t>
            </a:r>
            <a:r>
              <a:rPr lang="ko-KR" altLang="en-US" sz="1600" dirty="0"/>
              <a:t>소규모 아카이브 </a:t>
            </a:r>
            <a:r>
              <a:rPr lang="ko-KR" altLang="en-US" sz="1600" dirty="0" err="1"/>
              <a:t>기술규칙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ko-KR" altLang="en-US" sz="1600" dirty="0"/>
              <a:t>소규모아카이브</a:t>
            </a:r>
            <a:r>
              <a:rPr lang="en-US" altLang="ko-KR" sz="1600" dirty="0"/>
              <a:t>_</a:t>
            </a:r>
            <a:r>
              <a:rPr lang="ko-KR" altLang="en-US" sz="1600" dirty="0" err="1"/>
              <a:t>기술규칙</a:t>
            </a:r>
            <a:r>
              <a:rPr lang="en-US" altLang="ko-KR" sz="1600" dirty="0"/>
              <a:t>(</a:t>
            </a:r>
            <a:r>
              <a:rPr lang="ko-KR" altLang="en-US" sz="1600" dirty="0"/>
              <a:t>안</a:t>
            </a:r>
            <a:r>
              <a:rPr lang="en-US" altLang="ko-KR" sz="1600" dirty="0"/>
              <a:t>)_v1.0)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600" dirty="0"/>
              <a:t>기본 메타데이터 입력 </a:t>
            </a:r>
            <a:r>
              <a:rPr lang="en-US" altLang="ko-KR" sz="1600" dirty="0"/>
              <a:t>: Identifier, Title, Description, Type, Creator, Date, Language, Subject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600" dirty="0" err="1"/>
              <a:t>디지털객첼</a:t>
            </a:r>
            <a:r>
              <a:rPr lang="en-US" altLang="ko-KR" sz="1600" dirty="0"/>
              <a:t>(Digital Object) </a:t>
            </a:r>
            <a:r>
              <a:rPr lang="ko-KR" altLang="en-US" sz="1600" dirty="0"/>
              <a:t>업로드 </a:t>
            </a: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600" dirty="0"/>
              <a:t>등록대상 </a:t>
            </a:r>
            <a:r>
              <a:rPr lang="en-US" altLang="ko-KR" sz="1600" dirty="0"/>
              <a:t>: </a:t>
            </a:r>
            <a:r>
              <a:rPr lang="ko-KR" altLang="en-US" sz="1600" dirty="0"/>
              <a:t>샘플 기록 </a:t>
            </a:r>
            <a:r>
              <a:rPr lang="en-US" altLang="ko-KR" sz="1600" dirty="0"/>
              <a:t>8~10</a:t>
            </a:r>
            <a:r>
              <a:rPr lang="ko-KR" altLang="en-US" sz="1600" dirty="0"/>
              <a:t>개 </a:t>
            </a:r>
            <a:r>
              <a:rPr lang="en-US" altLang="ko-KR" sz="1600" dirty="0"/>
              <a:t>(</a:t>
            </a:r>
            <a:r>
              <a:rPr lang="ko-KR" altLang="en-US" sz="1600" dirty="0"/>
              <a:t>이미지</a:t>
            </a:r>
            <a:r>
              <a:rPr lang="en-US" altLang="ko-KR" sz="1600" dirty="0"/>
              <a:t>, </a:t>
            </a:r>
            <a:r>
              <a:rPr lang="ko-KR" altLang="en-US" sz="1600" dirty="0"/>
              <a:t>문서 포함</a:t>
            </a:r>
            <a:r>
              <a:rPr lang="en-US" altLang="ko-KR" sz="1600" dirty="0"/>
              <a:t>), </a:t>
            </a:r>
            <a:r>
              <a:rPr lang="en-US" altLang="ko-KR" sz="1600" dirty="0" err="1"/>
              <a:t>Youtube</a:t>
            </a:r>
            <a:r>
              <a:rPr lang="en-US" altLang="ko-KR" sz="1600" dirty="0"/>
              <a:t> </a:t>
            </a:r>
            <a:r>
              <a:rPr lang="ko-KR" altLang="en-US" sz="1600" dirty="0"/>
              <a:t>동영상 </a:t>
            </a:r>
            <a:r>
              <a:rPr lang="en-US" altLang="ko-KR" sz="1600" dirty="0"/>
              <a:t>1~2</a:t>
            </a:r>
            <a:r>
              <a:rPr lang="ko-KR" altLang="en-US" sz="1600" dirty="0"/>
              <a:t>개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600" dirty="0">
                <a:solidFill>
                  <a:srgbClr val="FF0000"/>
                </a:solidFill>
              </a:rPr>
              <a:t>Item Types </a:t>
            </a:r>
            <a:r>
              <a:rPr lang="ko-KR" altLang="en-US" sz="1600" dirty="0">
                <a:solidFill>
                  <a:srgbClr val="FF0000"/>
                </a:solidFill>
              </a:rPr>
              <a:t>기능 이해하기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822183" lvl="1" indent="-285750">
              <a:buFont typeface="Wingdings" panose="05000000000000000000" pitchFamily="2" charset="2"/>
              <a:buChar char="v"/>
            </a:pPr>
            <a:r>
              <a:rPr lang="ko-KR" altLang="en-US" sz="1600" dirty="0" err="1"/>
              <a:t>기록유형별</a:t>
            </a:r>
            <a:r>
              <a:rPr lang="ko-KR" altLang="en-US" sz="1600" dirty="0"/>
              <a:t> 맞춤 메타데이터</a:t>
            </a:r>
            <a:r>
              <a:rPr lang="en-US" altLang="ko-KR" sz="1600" dirty="0"/>
              <a:t>, </a:t>
            </a:r>
            <a:r>
              <a:rPr lang="ko-KR" altLang="en-US" sz="1600" dirty="0"/>
              <a:t>기록관리 목적상의 특수 메타데이터 생성 </a:t>
            </a:r>
            <a:r>
              <a:rPr lang="ko-KR" altLang="en-US" sz="1600"/>
              <a:t>및 운영 </a:t>
            </a:r>
            <a:endParaRPr lang="en-US" altLang="ko-KR" sz="16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57659" y="5168866"/>
            <a:ext cx="4636939" cy="129487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DDD50F-9AC2-4FC7-B01A-6E840DD5E6AA}"/>
              </a:ext>
            </a:extLst>
          </p:cNvPr>
          <p:cNvSpPr txBox="1"/>
          <p:nvPr/>
        </p:nvSpPr>
        <p:spPr>
          <a:xfrm>
            <a:off x="169141" y="217253"/>
            <a:ext cx="1058819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아카이브 활용</a:t>
            </a:r>
            <a:endParaRPr lang="ko-KR" altLang="en-US" sz="1400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19484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298295" y="476672"/>
            <a:ext cx="8335225" cy="49529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88"/>
          </a:p>
        </p:txBody>
      </p:sp>
      <p:sp>
        <p:nvSpPr>
          <p:cNvPr id="6" name="직사각형 5"/>
          <p:cNvSpPr/>
          <p:nvPr/>
        </p:nvSpPr>
        <p:spPr>
          <a:xfrm>
            <a:off x="200473" y="15166"/>
            <a:ext cx="936104" cy="96556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88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086E898-AC60-48BA-ADEF-F53CE5C96145}"/>
              </a:ext>
            </a:extLst>
          </p:cNvPr>
          <p:cNvSpPr txBox="1"/>
          <p:nvPr/>
        </p:nvSpPr>
        <p:spPr>
          <a:xfrm>
            <a:off x="6537176" y="561080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Ⅱ. </a:t>
            </a:r>
            <a:r>
              <a:rPr lang="ko-KR" altLang="en-US" sz="1400" b="1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오메카</a:t>
            </a:r>
            <a:r>
              <a:rPr lang="ko-KR" altLang="en-US" sz="1400" b="1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400" b="1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Omeka</a:t>
            </a:r>
            <a:r>
              <a:rPr lang="en-US" altLang="ko-KR" sz="1400" b="1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400" b="1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기본기능 실습하기</a:t>
            </a:r>
            <a:endParaRPr lang="en-US" altLang="ko-KR" sz="1400" b="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88504" y="1268760"/>
            <a:ext cx="914501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ko-KR" altLang="en-US" sz="1600" b="1" dirty="0">
                <a:solidFill>
                  <a:schemeClr val="accent6"/>
                </a:solidFill>
              </a:rPr>
              <a:t>전시 구성하기</a:t>
            </a:r>
            <a:endParaRPr lang="en-US" altLang="ko-KR" sz="1600" b="1" dirty="0">
              <a:solidFill>
                <a:schemeClr val="accent6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494199"/>
              </p:ext>
            </p:extLst>
          </p:nvPr>
        </p:nvGraphicFramePr>
        <p:xfrm>
          <a:off x="7617296" y="1337761"/>
          <a:ext cx="1793368" cy="22220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3368">
                  <a:extLst>
                    <a:ext uri="{9D8B030D-6E8A-4147-A177-3AD203B41FA5}">
                      <a16:colId xmlns:a16="http://schemas.microsoft.com/office/drawing/2014/main" val="2251466953"/>
                    </a:ext>
                  </a:extLst>
                </a:gridCol>
              </a:tblGrid>
              <a:tr h="3678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실습 절차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5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1200" dirty="0"/>
                        <a:t>1.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dirty="0"/>
                        <a:t>준비하기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57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2. </a:t>
                      </a:r>
                      <a:r>
                        <a:rPr lang="ko-KR" altLang="en-US" sz="1200" dirty="0"/>
                        <a:t>컬렉션 만들기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901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3. </a:t>
                      </a:r>
                      <a:r>
                        <a:rPr lang="ko-KR" altLang="en-US" sz="1200" dirty="0"/>
                        <a:t>아이템 등록하기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3981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4. </a:t>
                      </a:r>
                      <a:r>
                        <a:rPr lang="ko-KR" altLang="en-US" sz="1200" dirty="0"/>
                        <a:t>전시 구성하기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42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5. </a:t>
                      </a:r>
                      <a:r>
                        <a:rPr lang="ko-KR" altLang="en-US" sz="1200" dirty="0"/>
                        <a:t>나의 전시 소개하기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5053519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88504" y="1814681"/>
            <a:ext cx="683416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600" dirty="0"/>
              <a:t>참고자료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오메카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튜토리얼</a:t>
            </a:r>
            <a:r>
              <a:rPr lang="ko-KR" altLang="en-US" sz="1600" dirty="0"/>
              <a:t> 참고 </a:t>
            </a:r>
            <a:r>
              <a:rPr lang="en-US" altLang="ko-KR" sz="1600" dirty="0"/>
              <a:t>(omeka_tutorial_v1.0)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600" dirty="0"/>
              <a:t>주요내용</a:t>
            </a:r>
            <a:endParaRPr lang="en-US" altLang="ko-KR" sz="1600" dirty="0"/>
          </a:p>
          <a:p>
            <a:pPr marL="822183" lvl="1" indent="-285750">
              <a:buFont typeface="Wingdings" panose="05000000000000000000" pitchFamily="2" charset="2"/>
              <a:buChar char="v"/>
            </a:pPr>
            <a:r>
              <a:rPr lang="ko-KR" altLang="en-US" sz="1600" dirty="0"/>
              <a:t>기획하기</a:t>
            </a:r>
            <a:endParaRPr lang="en-US" altLang="ko-KR" sz="1600" dirty="0"/>
          </a:p>
          <a:p>
            <a:pPr marL="822183" lvl="1" indent="-285750">
              <a:buFont typeface="Wingdings" panose="05000000000000000000" pitchFamily="2" charset="2"/>
              <a:buChar char="v"/>
            </a:pPr>
            <a:r>
              <a:rPr lang="ko-KR" altLang="en-US" sz="1600" dirty="0"/>
              <a:t>섹션</a:t>
            </a:r>
            <a:r>
              <a:rPr lang="en-US" altLang="ko-KR" sz="1600" dirty="0"/>
              <a:t>, </a:t>
            </a:r>
            <a:r>
              <a:rPr lang="ko-KR" altLang="en-US" sz="1600" dirty="0"/>
              <a:t>페이지 만들기</a:t>
            </a:r>
            <a:endParaRPr lang="en-US" altLang="ko-KR" sz="1600" dirty="0"/>
          </a:p>
          <a:p>
            <a:pPr marL="822183" lvl="1" indent="-285750">
              <a:buFont typeface="Wingdings" panose="05000000000000000000" pitchFamily="2" charset="2"/>
              <a:buChar char="v"/>
            </a:pPr>
            <a:r>
              <a:rPr lang="en-US" altLang="ko-KR" sz="1600" dirty="0"/>
              <a:t>Layout </a:t>
            </a:r>
            <a:r>
              <a:rPr lang="ko-KR" altLang="en-US" sz="1600" dirty="0"/>
              <a:t>정하기</a:t>
            </a:r>
            <a:endParaRPr lang="en-US" altLang="ko-KR" sz="1600" dirty="0"/>
          </a:p>
          <a:p>
            <a:pPr marL="822183" lvl="1" indent="-285750">
              <a:buFont typeface="Wingdings" panose="05000000000000000000" pitchFamily="2" charset="2"/>
              <a:buChar char="v"/>
            </a:pPr>
            <a:r>
              <a:rPr lang="ko-KR" altLang="en-US" sz="1600" dirty="0"/>
              <a:t>전시 아이템 선정</a:t>
            </a: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ko-KR" altLang="en-US" sz="1600" b="1" dirty="0">
                <a:solidFill>
                  <a:schemeClr val="accent6"/>
                </a:solidFill>
              </a:rPr>
              <a:t>나의 전시 소개하기</a:t>
            </a:r>
            <a:endParaRPr lang="en-US" altLang="ko-KR" sz="1600" b="1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1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600" dirty="0"/>
              <a:t>자랑해봅시다</a:t>
            </a:r>
            <a:r>
              <a:rPr lang="en-US" altLang="ko-KR" sz="1600" dirty="0"/>
              <a:t>  (1~2</a:t>
            </a:r>
            <a:r>
              <a:rPr lang="ko-KR" altLang="en-US" sz="1600" dirty="0"/>
              <a:t>명</a:t>
            </a:r>
            <a:r>
              <a:rPr lang="en-US" altLang="ko-KR" sz="1600" dirty="0"/>
              <a:t>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600" dirty="0"/>
              <a:t>혹은</a:t>
            </a:r>
            <a:r>
              <a:rPr lang="en-US" altLang="ko-KR" sz="1600" dirty="0"/>
              <a:t>, </a:t>
            </a:r>
            <a:r>
              <a:rPr lang="ko-KR" altLang="en-US" sz="1600" dirty="0"/>
              <a:t>이런 게 너무 어려웠어요</a:t>
            </a:r>
            <a:r>
              <a:rPr lang="en-US" altLang="ko-KR" sz="1600" dirty="0"/>
              <a:t> (1~2</a:t>
            </a:r>
            <a:r>
              <a:rPr lang="ko-KR" altLang="en-US" sz="1600" dirty="0"/>
              <a:t>명</a:t>
            </a:r>
            <a:r>
              <a:rPr lang="en-US" altLang="ko-KR" sz="1600" dirty="0"/>
              <a:t>)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28CEC8-E3A8-44DD-83DC-208E77698DD8}"/>
              </a:ext>
            </a:extLst>
          </p:cNvPr>
          <p:cNvSpPr txBox="1"/>
          <p:nvPr/>
        </p:nvSpPr>
        <p:spPr>
          <a:xfrm>
            <a:off x="169141" y="217253"/>
            <a:ext cx="1058819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아카이브 활용</a:t>
            </a:r>
            <a:endParaRPr lang="ko-KR" altLang="en-US" sz="1400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67233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66750" y="747713"/>
            <a:ext cx="8572500" cy="5362575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11321" y="3296201"/>
            <a:ext cx="4107202" cy="291860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600" dirty="0">
                <a:latin typeface="+mn-ea"/>
              </a:rPr>
              <a:t>대체로 무해한 </a:t>
            </a:r>
            <a:r>
              <a:rPr lang="ko-KR" altLang="en-US" sz="1600" dirty="0" err="1">
                <a:latin typeface="+mn-ea"/>
              </a:rPr>
              <a:t>아카이브연구소</a:t>
            </a: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r>
              <a:rPr lang="ko-KR" altLang="en-US" sz="1400" dirty="0">
                <a:latin typeface="+mn-ea"/>
              </a:rPr>
              <a:t>전문적이고 복잡한 아카이브 대신 현장의 상황에 최적화된 ‘적정 아카이브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 err="1">
                <a:latin typeface="+mn-ea"/>
              </a:rPr>
              <a:t>골드락스</a:t>
            </a:r>
            <a:r>
              <a:rPr lang="ko-KR" altLang="en-US" sz="1400" dirty="0">
                <a:latin typeface="+mn-ea"/>
              </a:rPr>
              <a:t> 아카이브</a:t>
            </a:r>
            <a:r>
              <a:rPr lang="en-US" altLang="ko-KR" sz="1400" dirty="0">
                <a:latin typeface="+mn-ea"/>
              </a:rPr>
              <a:t>)’</a:t>
            </a:r>
            <a:r>
              <a:rPr lang="ko-KR" altLang="en-US" sz="1400" dirty="0">
                <a:latin typeface="+mn-ea"/>
              </a:rPr>
              <a:t>가 무엇일지 늘 고민하고 있습니다</a:t>
            </a:r>
            <a:r>
              <a:rPr lang="en-US" altLang="ko-KR" sz="1400" dirty="0"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감사합니다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12296" y="2815948"/>
            <a:ext cx="3510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ko-KR" altLang="en-US" sz="3200" dirty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아카이브랩</a:t>
            </a:r>
            <a:endParaRPr lang="ko-KR" altLang="en-US" sz="1200" spc="-75" dirty="0">
              <a:solidFill>
                <a:prstClr val="white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62177" y="2557541"/>
            <a:ext cx="2156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en-US" altLang="ko-KR" sz="3200" i="1" dirty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@lab</a:t>
            </a:r>
            <a:endParaRPr lang="ko-KR" altLang="en-US" sz="3200" i="1" dirty="0">
              <a:solidFill>
                <a:srgbClr val="C00000"/>
              </a:solidFill>
              <a:latin typeface="Segoe UI Black" panose="020B0A02040204020203" pitchFamily="34" charset="0"/>
              <a:ea typeface="Adobe 고딕 Std B" panose="020B0800000000000000" pitchFamily="34" charset="-127"/>
              <a:cs typeface="Segoe UI Black" panose="020B0A02040204020203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>
              <a:defRPr/>
            </a:pPr>
            <a:fld id="{DD0A4002-D234-47AB-81F1-18585B9E1669}" type="slidenum">
              <a:rPr lang="ko-KR" altLang="en-US" sz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맑은 고딕" panose="020B0503020000020004" pitchFamily="50" charset="-127"/>
              </a:rPr>
              <a:pPr defTabSz="914400">
                <a:defRPr/>
              </a:pPr>
              <a:t>32</a:t>
            </a:fld>
            <a:endParaRPr lang="ko-KR" altLang="en-US" sz="1200">
              <a:solidFill>
                <a:prstClr val="black">
                  <a:tint val="75000"/>
                </a:prstClr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2092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298295" y="476672"/>
            <a:ext cx="8335225" cy="49529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88"/>
          </a:p>
        </p:txBody>
      </p:sp>
      <p:sp>
        <p:nvSpPr>
          <p:cNvPr id="6" name="직사각형 5"/>
          <p:cNvSpPr/>
          <p:nvPr/>
        </p:nvSpPr>
        <p:spPr>
          <a:xfrm>
            <a:off x="200473" y="15166"/>
            <a:ext cx="936104" cy="96556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88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086E898-AC60-48BA-ADEF-F53CE5C96145}"/>
                  </a:ext>
                </a:extLst>
              </p:cNvPr>
              <p:cNvSpPr txBox="1"/>
              <p:nvPr/>
            </p:nvSpPr>
            <p:spPr>
              <a:xfrm>
                <a:off x="6537176" y="561080"/>
                <a:ext cx="3096344" cy="302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400" b="1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rPr>
                      <m:t>Ⅰ</m:t>
                    </m:r>
                  </m:oMath>
                </a14:m>
                <a:r>
                  <a:rPr lang="en-US" altLang="ko-KR" sz="1300" b="1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. </a:t>
                </a:r>
                <a:r>
                  <a:rPr lang="ko-KR" altLang="en-US" sz="1300" b="1" dirty="0" err="1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수집절차와</a:t>
                </a:r>
                <a:r>
                  <a:rPr lang="ko-KR" altLang="en-US" sz="1300" b="1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 </a:t>
                </a:r>
                <a:r>
                  <a:rPr lang="en-US" altLang="ko-KR" sz="1300" b="1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‘</a:t>
                </a:r>
                <a:r>
                  <a:rPr lang="ko-KR" altLang="en-US" sz="1300" b="1" dirty="0" err="1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수집후단계</a:t>
                </a:r>
                <a:r>
                  <a:rPr lang="en-US" altLang="ko-KR" sz="1300" b="1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’</a:t>
                </a: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086E898-AC60-48BA-ADEF-F53CE5C96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7176" y="561080"/>
                <a:ext cx="3096344" cy="302840"/>
              </a:xfrm>
              <a:prstGeom prst="rect">
                <a:avLst/>
              </a:prstGeom>
              <a:blipFill>
                <a:blip r:embed="rId5"/>
                <a:stretch>
                  <a:fillRect t="-2000" r="-394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69141" y="217253"/>
            <a:ext cx="1058819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아카이브 활용</a:t>
            </a:r>
            <a:endParaRPr lang="ko-KR" altLang="en-US" sz="1400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88504" y="1268760"/>
            <a:ext cx="900100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600" b="1" dirty="0" err="1">
                <a:solidFill>
                  <a:schemeClr val="accent6"/>
                </a:solidFill>
              </a:rPr>
              <a:t>수집절차</a:t>
            </a:r>
            <a:endParaRPr lang="ko-KR" altLang="en-US" sz="1600" b="1" dirty="0">
              <a:solidFill>
                <a:schemeClr val="accent6"/>
              </a:solidFill>
            </a:endParaRPr>
          </a:p>
        </p:txBody>
      </p:sp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3115420135"/>
              </p:ext>
            </p:extLst>
          </p:nvPr>
        </p:nvGraphicFramePr>
        <p:xfrm>
          <a:off x="992560" y="1910974"/>
          <a:ext cx="8064896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678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298295" y="476672"/>
            <a:ext cx="8335225" cy="49529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88"/>
          </a:p>
        </p:txBody>
      </p:sp>
      <p:sp>
        <p:nvSpPr>
          <p:cNvPr id="6" name="직사각형 5"/>
          <p:cNvSpPr/>
          <p:nvPr/>
        </p:nvSpPr>
        <p:spPr>
          <a:xfrm>
            <a:off x="200473" y="15166"/>
            <a:ext cx="936104" cy="96556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88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086E898-AC60-48BA-ADEF-F53CE5C96145}"/>
                  </a:ext>
                </a:extLst>
              </p:cNvPr>
              <p:cNvSpPr txBox="1"/>
              <p:nvPr/>
            </p:nvSpPr>
            <p:spPr>
              <a:xfrm>
                <a:off x="6537176" y="561080"/>
                <a:ext cx="3096344" cy="302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400" b="1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rPr>
                      <m:t>Ⅰ</m:t>
                    </m:r>
                  </m:oMath>
                </a14:m>
                <a:r>
                  <a:rPr lang="en-US" altLang="ko-KR" sz="1300" b="1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. </a:t>
                </a:r>
                <a:r>
                  <a:rPr lang="ko-KR" altLang="en-US" sz="1300" b="1" dirty="0" err="1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수집절차와</a:t>
                </a:r>
                <a:r>
                  <a:rPr lang="ko-KR" altLang="en-US" sz="1300" b="1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 </a:t>
                </a:r>
                <a:r>
                  <a:rPr lang="en-US" altLang="ko-KR" sz="1300" b="1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‘</a:t>
                </a:r>
                <a:r>
                  <a:rPr lang="ko-KR" altLang="en-US" sz="1300" b="1" dirty="0" err="1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수집후단계</a:t>
                </a:r>
                <a:r>
                  <a:rPr lang="en-US" altLang="ko-KR" sz="1300" b="1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’</a:t>
                </a: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086E898-AC60-48BA-ADEF-F53CE5C96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7176" y="561080"/>
                <a:ext cx="3096344" cy="302840"/>
              </a:xfrm>
              <a:prstGeom prst="rect">
                <a:avLst/>
              </a:prstGeom>
              <a:blipFill>
                <a:blip r:embed="rId3"/>
                <a:stretch>
                  <a:fillRect t="-2000" r="-394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직사각형 2"/>
          <p:cNvSpPr/>
          <p:nvPr/>
        </p:nvSpPr>
        <p:spPr>
          <a:xfrm>
            <a:off x="488504" y="1268760"/>
            <a:ext cx="5688632" cy="3672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6"/>
                </a:solidFill>
              </a:rPr>
              <a:t>2. </a:t>
            </a:r>
            <a:r>
              <a:rPr lang="ko-KR" altLang="en-US" sz="1600" b="1" dirty="0" err="1">
                <a:solidFill>
                  <a:schemeClr val="accent6"/>
                </a:solidFill>
              </a:rPr>
              <a:t>수집후단계</a:t>
            </a:r>
            <a:r>
              <a:rPr lang="ko-KR" altLang="en-US" sz="1600" b="1" dirty="0">
                <a:solidFill>
                  <a:schemeClr val="accent6"/>
                </a:solidFill>
              </a:rPr>
              <a:t> 중 </a:t>
            </a:r>
            <a:r>
              <a:rPr lang="en-US" altLang="ko-KR" sz="1600" b="1" dirty="0">
                <a:solidFill>
                  <a:schemeClr val="accent6"/>
                </a:solidFill>
              </a:rPr>
              <a:t>‘</a:t>
            </a:r>
            <a:r>
              <a:rPr lang="ko-KR" altLang="en-US" sz="1600" b="1" dirty="0" err="1">
                <a:solidFill>
                  <a:schemeClr val="accent6"/>
                </a:solidFill>
              </a:rPr>
              <a:t>수집기록</a:t>
            </a:r>
            <a:r>
              <a:rPr lang="ko-KR" altLang="en-US" sz="1600" b="1" dirty="0">
                <a:solidFill>
                  <a:schemeClr val="accent6"/>
                </a:solidFill>
              </a:rPr>
              <a:t> 假정리</a:t>
            </a:r>
            <a:r>
              <a:rPr lang="en-US" altLang="ko-KR" sz="1600" b="1" dirty="0">
                <a:solidFill>
                  <a:schemeClr val="accent6"/>
                </a:solidFill>
              </a:rPr>
              <a:t>‘</a:t>
            </a: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6"/>
                </a:solidFill>
              </a:rPr>
              <a:t>(1) </a:t>
            </a:r>
            <a:r>
              <a:rPr lang="ko-KR" altLang="en-US" sz="1600" b="1" dirty="0">
                <a:solidFill>
                  <a:schemeClr val="accent6"/>
                </a:solidFill>
              </a:rPr>
              <a:t>작업환경 조성</a:t>
            </a:r>
          </a:p>
          <a:p>
            <a:pPr marL="822183" lvl="1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 err="1">
                <a:solidFill>
                  <a:schemeClr val="tx1"/>
                </a:solidFill>
              </a:rPr>
              <a:t>수집기록에</a:t>
            </a:r>
            <a:r>
              <a:rPr lang="ko-KR" altLang="en-US" sz="1600" dirty="0">
                <a:solidFill>
                  <a:schemeClr val="tx1"/>
                </a:solidFill>
              </a:rPr>
              <a:t> 대한 본격적인 </a:t>
            </a:r>
            <a:r>
              <a:rPr lang="ko-KR" altLang="en-US" sz="1600" dirty="0" err="1">
                <a:solidFill>
                  <a:schemeClr val="tx1"/>
                </a:solidFill>
              </a:rPr>
              <a:t>기록관리를</a:t>
            </a:r>
            <a:r>
              <a:rPr lang="ko-KR" altLang="en-US" sz="1600" dirty="0">
                <a:solidFill>
                  <a:schemeClr val="tx1"/>
                </a:solidFill>
              </a:rPr>
              <a:t> 수행하기에 앞서 </a:t>
            </a:r>
            <a:r>
              <a:rPr lang="ko-KR" altLang="en-US" sz="1600" dirty="0" err="1">
                <a:solidFill>
                  <a:schemeClr val="tx1"/>
                </a:solidFill>
              </a:rPr>
              <a:t>수집기록의</a:t>
            </a:r>
            <a:r>
              <a:rPr lang="ko-KR" altLang="en-US" sz="1600" dirty="0">
                <a:solidFill>
                  <a:schemeClr val="tx1"/>
                </a:solidFill>
              </a:rPr>
              <a:t> 유실 및 훼손 방지를 위한 조치임</a:t>
            </a:r>
            <a:r>
              <a:rPr lang="en-US" altLang="ko-KR" sz="1600" dirty="0">
                <a:solidFill>
                  <a:schemeClr val="tx1"/>
                </a:solidFill>
              </a:rPr>
              <a:t> (</a:t>
            </a:r>
            <a:r>
              <a:rPr lang="ko-KR" altLang="en-US" sz="1600" dirty="0" err="1">
                <a:solidFill>
                  <a:schemeClr val="tx1"/>
                </a:solidFill>
              </a:rPr>
              <a:t>기록수집</a:t>
            </a:r>
            <a:r>
              <a:rPr lang="ko-KR" altLang="en-US" sz="1600" dirty="0">
                <a:solidFill>
                  <a:schemeClr val="tx1"/>
                </a:solidFill>
              </a:rPr>
              <a:t> 후 시간차를 두고 관리가 이뤄질 수 있음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</a:p>
          <a:p>
            <a:pPr marL="822183" lvl="1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 err="1">
                <a:solidFill>
                  <a:schemeClr val="tx1"/>
                </a:solidFill>
              </a:rPr>
              <a:t>작업도구</a:t>
            </a:r>
            <a:r>
              <a:rPr lang="ko-KR" altLang="en-US" sz="1600" dirty="0">
                <a:solidFill>
                  <a:schemeClr val="tx1"/>
                </a:solidFill>
              </a:rPr>
              <a:t> 및 장비 마련 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1358616" lvl="2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dirty="0" err="1">
                <a:solidFill>
                  <a:schemeClr val="tx1"/>
                </a:solidFill>
              </a:rPr>
              <a:t>작업장비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ko-KR" altLang="en-US" sz="1600" dirty="0" err="1">
                <a:solidFill>
                  <a:schemeClr val="tx1"/>
                </a:solidFill>
              </a:rPr>
              <a:t>보존서가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 err="1">
                <a:solidFill>
                  <a:schemeClr val="tx1"/>
                </a:solidFill>
              </a:rPr>
              <a:t>보존용품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 err="1">
                <a:solidFill>
                  <a:schemeClr val="tx1"/>
                </a:solidFill>
              </a:rPr>
              <a:t>수집상자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 err="1">
                <a:solidFill>
                  <a:schemeClr val="tx1"/>
                </a:solidFill>
              </a:rPr>
              <a:t>파일상자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파일 등</a:t>
            </a:r>
            <a:r>
              <a:rPr lang="en-US" altLang="ko-KR" sz="1600" dirty="0">
                <a:solidFill>
                  <a:schemeClr val="tx1"/>
                </a:solidFill>
              </a:rPr>
              <a:t>), </a:t>
            </a:r>
            <a:r>
              <a:rPr lang="ko-KR" altLang="en-US" sz="1600" dirty="0">
                <a:solidFill>
                  <a:schemeClr val="tx1"/>
                </a:solidFill>
              </a:rPr>
              <a:t>외장하드</a:t>
            </a:r>
            <a:r>
              <a:rPr lang="en-US" altLang="ko-KR" sz="1600" dirty="0">
                <a:solidFill>
                  <a:schemeClr val="tx1"/>
                </a:solidFill>
              </a:rPr>
              <a:t>, PC, </a:t>
            </a:r>
            <a:r>
              <a:rPr lang="ko-KR" altLang="en-US" sz="1600" dirty="0">
                <a:solidFill>
                  <a:schemeClr val="tx1"/>
                </a:solidFill>
              </a:rPr>
              <a:t>스캐너 등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1358616" lvl="2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dirty="0" err="1">
                <a:solidFill>
                  <a:schemeClr val="tx1"/>
                </a:solidFill>
              </a:rPr>
              <a:t>작업도구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ko-KR" altLang="en-US" sz="1600" dirty="0">
                <a:solidFill>
                  <a:schemeClr val="tx1"/>
                </a:solidFill>
              </a:rPr>
              <a:t>각종 </a:t>
            </a:r>
            <a:r>
              <a:rPr lang="ko-KR" altLang="en-US" sz="1600" dirty="0" err="1">
                <a:solidFill>
                  <a:schemeClr val="tx1"/>
                </a:solidFill>
              </a:rPr>
              <a:t>탬플릿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 err="1">
                <a:solidFill>
                  <a:schemeClr val="tx1"/>
                </a:solidFill>
              </a:rPr>
              <a:t>목록작성용</a:t>
            </a:r>
            <a:r>
              <a:rPr lang="ko-KR" altLang="en-US" sz="1600" dirty="0">
                <a:solidFill>
                  <a:schemeClr val="tx1"/>
                </a:solidFill>
              </a:rPr>
              <a:t> 등</a:t>
            </a:r>
            <a:r>
              <a:rPr lang="en-US" altLang="ko-KR" sz="1600" dirty="0">
                <a:solidFill>
                  <a:schemeClr val="tx1"/>
                </a:solidFill>
              </a:rPr>
              <a:t>), </a:t>
            </a:r>
            <a:r>
              <a:rPr lang="ko-KR" altLang="en-US" sz="1600" dirty="0">
                <a:solidFill>
                  <a:schemeClr val="tx1"/>
                </a:solidFill>
              </a:rPr>
              <a:t>각종 지침 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목록화 지침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 err="1">
                <a:solidFill>
                  <a:schemeClr val="tx1"/>
                </a:solidFill>
              </a:rPr>
              <a:t>기록정리</a:t>
            </a:r>
            <a:r>
              <a:rPr lang="ko-KR" altLang="en-US" sz="1600" dirty="0">
                <a:solidFill>
                  <a:schemeClr val="tx1"/>
                </a:solidFill>
              </a:rPr>
              <a:t> 지침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디지털화 지침 등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</a:p>
          <a:p>
            <a:pPr marL="822183" lvl="1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>
                <a:solidFill>
                  <a:schemeClr val="tx1"/>
                </a:solidFill>
              </a:rPr>
              <a:t>작업공간 마련 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ko-KR" altLang="en-US" sz="1600" dirty="0" err="1">
                <a:solidFill>
                  <a:schemeClr val="tx1"/>
                </a:solidFill>
              </a:rPr>
              <a:t>작업책상과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</a:rPr>
              <a:t>작업장비</a:t>
            </a:r>
            <a:r>
              <a:rPr lang="ko-KR" altLang="en-US" sz="1600" dirty="0">
                <a:solidFill>
                  <a:schemeClr val="tx1"/>
                </a:solidFill>
              </a:rPr>
              <a:t> 등을 배치하여 안정적으로 작업할 수 있는 독립적인 공간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2170881" y="1187947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6384964" y="2778367"/>
            <a:ext cx="722703" cy="5538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dirty="0" err="1"/>
              <a:t>비전자</a:t>
            </a:r>
            <a:endParaRPr lang="ko-KR" altLang="en-US" sz="1100" dirty="0"/>
          </a:p>
        </p:txBody>
      </p:sp>
      <p:sp>
        <p:nvSpPr>
          <p:cNvPr id="12" name="타원 11"/>
          <p:cNvSpPr/>
          <p:nvPr/>
        </p:nvSpPr>
        <p:spPr>
          <a:xfrm>
            <a:off x="6378970" y="3463868"/>
            <a:ext cx="722703" cy="5538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dirty="0"/>
              <a:t>전자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473280" y="2128971"/>
            <a:ext cx="1850400" cy="268782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7473280" y="1969174"/>
            <a:ext cx="1850400" cy="34773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수집기록</a:t>
            </a:r>
            <a:r>
              <a:rPr lang="ko-KR" altLang="en-US" sz="1200" dirty="0"/>
              <a:t> </a:t>
            </a:r>
            <a:r>
              <a:rPr lang="ko-KR" altLang="en-US" sz="1200" dirty="0" err="1"/>
              <a:t>가정리</a:t>
            </a:r>
            <a:endParaRPr lang="ko-KR" altLang="en-US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7824029" y="2651755"/>
            <a:ext cx="1042097" cy="49098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임시보존서가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818035" y="3376548"/>
            <a:ext cx="1042097" cy="49098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저장장치</a:t>
            </a: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7101672" y="3684516"/>
            <a:ext cx="684000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7818037" y="4102246"/>
            <a:ext cx="1042097" cy="49098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작업환경 조성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7019294" y="2897246"/>
            <a:ext cx="80830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25E380-B954-49A5-B9E8-75470AE39A51}"/>
              </a:ext>
            </a:extLst>
          </p:cNvPr>
          <p:cNvSpPr txBox="1"/>
          <p:nvPr/>
        </p:nvSpPr>
        <p:spPr>
          <a:xfrm>
            <a:off x="169141" y="217253"/>
            <a:ext cx="1058819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아카이브 활용</a:t>
            </a:r>
            <a:endParaRPr lang="ko-KR" altLang="en-US" sz="1400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4864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298295" y="476672"/>
            <a:ext cx="8335225" cy="49529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88"/>
          </a:p>
        </p:txBody>
      </p:sp>
      <p:sp>
        <p:nvSpPr>
          <p:cNvPr id="6" name="직사각형 5"/>
          <p:cNvSpPr/>
          <p:nvPr/>
        </p:nvSpPr>
        <p:spPr>
          <a:xfrm>
            <a:off x="200473" y="15166"/>
            <a:ext cx="936104" cy="96556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88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086E898-AC60-48BA-ADEF-F53CE5C96145}"/>
                  </a:ext>
                </a:extLst>
              </p:cNvPr>
              <p:cNvSpPr txBox="1"/>
              <p:nvPr/>
            </p:nvSpPr>
            <p:spPr>
              <a:xfrm>
                <a:off x="6537176" y="561080"/>
                <a:ext cx="3096344" cy="302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400" b="1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rPr>
                      <m:t>Ⅰ</m:t>
                    </m:r>
                  </m:oMath>
                </a14:m>
                <a:r>
                  <a:rPr lang="en-US" altLang="ko-KR" sz="1300" b="1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. </a:t>
                </a:r>
                <a:r>
                  <a:rPr lang="ko-KR" altLang="en-US" sz="1300" b="1" dirty="0" err="1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수집절차와</a:t>
                </a:r>
                <a:r>
                  <a:rPr lang="ko-KR" altLang="en-US" sz="1300" b="1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 </a:t>
                </a:r>
                <a:r>
                  <a:rPr lang="en-US" altLang="ko-KR" sz="1300" b="1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‘</a:t>
                </a:r>
                <a:r>
                  <a:rPr lang="ko-KR" altLang="en-US" sz="1300" b="1" dirty="0" err="1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수집후단계</a:t>
                </a:r>
                <a:r>
                  <a:rPr lang="en-US" altLang="ko-KR" sz="1300" b="1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’</a:t>
                </a: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086E898-AC60-48BA-ADEF-F53CE5C96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7176" y="561080"/>
                <a:ext cx="3096344" cy="302840"/>
              </a:xfrm>
              <a:prstGeom prst="rect">
                <a:avLst/>
              </a:prstGeom>
              <a:blipFill>
                <a:blip r:embed="rId3"/>
                <a:stretch>
                  <a:fillRect t="-2000" r="-394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2170881" y="1187947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6422" y="903181"/>
            <a:ext cx="5399408" cy="576617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045830" y="6197507"/>
            <a:ext cx="244827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&lt;</a:t>
            </a:r>
            <a:r>
              <a:rPr lang="ko-KR" altLang="en-US" sz="1400" dirty="0" err="1">
                <a:solidFill>
                  <a:schemeClr val="tx1"/>
                </a:solidFill>
              </a:rPr>
              <a:t>보존용품의</a:t>
            </a:r>
            <a:r>
              <a:rPr lang="ko-KR" altLang="en-US" sz="1400" dirty="0">
                <a:solidFill>
                  <a:schemeClr val="tx1"/>
                </a:solidFill>
              </a:rPr>
              <a:t> 예시</a:t>
            </a:r>
            <a:r>
              <a:rPr lang="en-US" altLang="ko-KR" sz="1400" dirty="0">
                <a:solidFill>
                  <a:schemeClr val="tx1"/>
                </a:solidFill>
              </a:rPr>
              <a:t>&gt;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6AD84-32DA-49D0-BBA2-4F4A3F3A570D}"/>
              </a:ext>
            </a:extLst>
          </p:cNvPr>
          <p:cNvSpPr txBox="1"/>
          <p:nvPr/>
        </p:nvSpPr>
        <p:spPr>
          <a:xfrm>
            <a:off x="169141" y="217253"/>
            <a:ext cx="1058819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아카이브 활용</a:t>
            </a:r>
            <a:endParaRPr lang="ko-KR" altLang="en-US" sz="1400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9042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298295" y="476672"/>
            <a:ext cx="8335225" cy="49529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88"/>
          </a:p>
        </p:txBody>
      </p:sp>
      <p:sp>
        <p:nvSpPr>
          <p:cNvPr id="6" name="직사각형 5"/>
          <p:cNvSpPr/>
          <p:nvPr/>
        </p:nvSpPr>
        <p:spPr>
          <a:xfrm>
            <a:off x="200473" y="15166"/>
            <a:ext cx="936104" cy="96556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88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086E898-AC60-48BA-ADEF-F53CE5C96145}"/>
                  </a:ext>
                </a:extLst>
              </p:cNvPr>
              <p:cNvSpPr txBox="1"/>
              <p:nvPr/>
            </p:nvSpPr>
            <p:spPr>
              <a:xfrm>
                <a:off x="6537176" y="561080"/>
                <a:ext cx="3096344" cy="302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400" b="1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rPr>
                      <m:t>Ⅰ</m:t>
                    </m:r>
                  </m:oMath>
                </a14:m>
                <a:r>
                  <a:rPr lang="en-US" altLang="ko-KR" sz="1300" b="1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. </a:t>
                </a:r>
                <a:r>
                  <a:rPr lang="ko-KR" altLang="en-US" sz="1300" b="1" dirty="0" err="1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수집절차와</a:t>
                </a:r>
                <a:r>
                  <a:rPr lang="ko-KR" altLang="en-US" sz="1300" b="1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 </a:t>
                </a:r>
                <a:r>
                  <a:rPr lang="en-US" altLang="ko-KR" sz="1300" b="1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‘</a:t>
                </a:r>
                <a:r>
                  <a:rPr lang="ko-KR" altLang="en-US" sz="1300" b="1" dirty="0" err="1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수집후단계</a:t>
                </a:r>
                <a:r>
                  <a:rPr lang="en-US" altLang="ko-KR" sz="1300" b="1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’</a:t>
                </a: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086E898-AC60-48BA-ADEF-F53CE5C96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7176" y="561080"/>
                <a:ext cx="3096344" cy="302840"/>
              </a:xfrm>
              <a:prstGeom prst="rect">
                <a:avLst/>
              </a:prstGeom>
              <a:blipFill>
                <a:blip r:embed="rId3"/>
                <a:stretch>
                  <a:fillRect t="-2000" r="-394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직사각형 2"/>
          <p:cNvSpPr/>
          <p:nvPr/>
        </p:nvSpPr>
        <p:spPr>
          <a:xfrm>
            <a:off x="488503" y="1268760"/>
            <a:ext cx="5858103" cy="3672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6"/>
                </a:solidFill>
              </a:rPr>
              <a:t>2. </a:t>
            </a:r>
            <a:r>
              <a:rPr lang="ko-KR" altLang="en-US" sz="1600" b="1" dirty="0" err="1">
                <a:solidFill>
                  <a:schemeClr val="accent6"/>
                </a:solidFill>
              </a:rPr>
              <a:t>수집후단계</a:t>
            </a:r>
            <a:r>
              <a:rPr lang="ko-KR" altLang="en-US" sz="1600" b="1" dirty="0">
                <a:solidFill>
                  <a:schemeClr val="accent6"/>
                </a:solidFill>
              </a:rPr>
              <a:t> 중 </a:t>
            </a:r>
            <a:r>
              <a:rPr lang="en-US" altLang="ko-KR" sz="1600" b="1" dirty="0">
                <a:solidFill>
                  <a:schemeClr val="accent6"/>
                </a:solidFill>
              </a:rPr>
              <a:t>‘</a:t>
            </a:r>
            <a:r>
              <a:rPr lang="ko-KR" altLang="en-US" sz="1600" b="1" dirty="0" err="1">
                <a:solidFill>
                  <a:schemeClr val="accent6"/>
                </a:solidFill>
              </a:rPr>
              <a:t>수집기록</a:t>
            </a:r>
            <a:r>
              <a:rPr lang="ko-KR" altLang="en-US" sz="1600" b="1" dirty="0">
                <a:solidFill>
                  <a:schemeClr val="accent6"/>
                </a:solidFill>
              </a:rPr>
              <a:t> 假정리</a:t>
            </a:r>
            <a:r>
              <a:rPr lang="en-US" altLang="ko-KR" sz="1600" b="1" dirty="0">
                <a:solidFill>
                  <a:schemeClr val="accent6"/>
                </a:solidFill>
              </a:rPr>
              <a:t>‘</a:t>
            </a: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6"/>
                </a:solidFill>
              </a:rPr>
              <a:t>(2) </a:t>
            </a:r>
            <a:r>
              <a:rPr lang="ko-KR" altLang="en-US" sz="1600" b="1" dirty="0">
                <a:solidFill>
                  <a:schemeClr val="accent6"/>
                </a:solidFill>
              </a:rPr>
              <a:t>비전자기록의 </a:t>
            </a:r>
            <a:r>
              <a:rPr lang="ko-KR" altLang="en-US" sz="1600" b="1" dirty="0" err="1">
                <a:solidFill>
                  <a:schemeClr val="accent6"/>
                </a:solidFill>
              </a:rPr>
              <a:t>가정리</a:t>
            </a:r>
            <a:endParaRPr lang="en-US" altLang="ko-KR" sz="1600" b="1" dirty="0">
              <a:solidFill>
                <a:schemeClr val="accent6"/>
              </a:solidFill>
            </a:endParaRPr>
          </a:p>
          <a:p>
            <a:pPr marL="822183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>
                <a:solidFill>
                  <a:schemeClr val="tx1"/>
                </a:solidFill>
              </a:rPr>
              <a:t>수집된 </a:t>
            </a:r>
            <a:r>
              <a:rPr lang="ko-KR" altLang="en-US" sz="1600" dirty="0" err="1">
                <a:solidFill>
                  <a:schemeClr val="tx1"/>
                </a:solidFill>
              </a:rPr>
              <a:t>비전자</a:t>
            </a:r>
            <a:r>
              <a:rPr lang="ko-KR" altLang="en-US" sz="1600" dirty="0">
                <a:solidFill>
                  <a:schemeClr val="tx1"/>
                </a:solidFill>
              </a:rPr>
              <a:t> 기록을 </a:t>
            </a:r>
            <a:r>
              <a:rPr lang="ko-KR" altLang="en-US" sz="1600" dirty="0" err="1">
                <a:solidFill>
                  <a:schemeClr val="tx1"/>
                </a:solidFill>
              </a:rPr>
              <a:t>보존서가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 err="1">
                <a:solidFill>
                  <a:schemeClr val="tx1"/>
                </a:solidFill>
              </a:rPr>
              <a:t>가정리영역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  <a:r>
              <a:rPr lang="ko-KR" altLang="en-US" sz="1600" dirty="0">
                <a:solidFill>
                  <a:schemeClr val="tx1"/>
                </a:solidFill>
              </a:rPr>
              <a:t>로 이동하여 </a:t>
            </a:r>
            <a:r>
              <a:rPr lang="ko-KR" altLang="en-US" sz="1600" dirty="0" err="1">
                <a:solidFill>
                  <a:schemeClr val="tx1"/>
                </a:solidFill>
              </a:rPr>
              <a:t>기증처별로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</a:rPr>
              <a:t>가정리함</a:t>
            </a:r>
            <a:endParaRPr lang="ko-KR" altLang="en-US" sz="1600" dirty="0">
              <a:solidFill>
                <a:schemeClr val="tx1"/>
              </a:solidFill>
            </a:endParaRPr>
          </a:p>
          <a:p>
            <a:pPr marL="1358616" lvl="2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dirty="0" err="1">
                <a:solidFill>
                  <a:schemeClr val="tx1"/>
                </a:solidFill>
              </a:rPr>
              <a:t>보존서가는</a:t>
            </a:r>
            <a:r>
              <a:rPr lang="ko-KR" altLang="en-US" sz="1600" dirty="0">
                <a:solidFill>
                  <a:schemeClr val="tx1"/>
                </a:solidFill>
              </a:rPr>
              <a:t> 가정리영역과 정리영역으로 구분하여 운영하는 것이 </a:t>
            </a:r>
            <a:r>
              <a:rPr lang="ko-KR" altLang="en-US" sz="1600" dirty="0" err="1">
                <a:solidFill>
                  <a:schemeClr val="tx1"/>
                </a:solidFill>
              </a:rPr>
              <a:t>효율적임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1358616" lvl="2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dirty="0" err="1">
                <a:solidFill>
                  <a:schemeClr val="tx1"/>
                </a:solidFill>
              </a:rPr>
              <a:t>기증자별로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</a:rPr>
              <a:t>수집상자나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</a:rPr>
              <a:t>파일박스를</a:t>
            </a:r>
            <a:r>
              <a:rPr lang="ko-KR" altLang="en-US" sz="1600" dirty="0">
                <a:solidFill>
                  <a:schemeClr val="tx1"/>
                </a:solidFill>
              </a:rPr>
              <a:t> 구성함 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임시상자번호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임시박스번호를 </a:t>
            </a:r>
            <a:r>
              <a:rPr lang="ko-KR" altLang="en-US" sz="1600" dirty="0" err="1">
                <a:solidFill>
                  <a:schemeClr val="tx1"/>
                </a:solidFill>
              </a:rPr>
              <a:t>라벨링하면</a:t>
            </a:r>
            <a:r>
              <a:rPr lang="ko-KR" altLang="en-US" sz="1600" dirty="0">
                <a:solidFill>
                  <a:schemeClr val="tx1"/>
                </a:solidFill>
              </a:rPr>
              <a:t> 좋음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</a:p>
          <a:p>
            <a:pPr marL="822183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 err="1">
                <a:solidFill>
                  <a:schemeClr val="tx1"/>
                </a:solidFill>
              </a:rPr>
              <a:t>입수정보</a:t>
            </a:r>
            <a:r>
              <a:rPr lang="en-US" altLang="ko-KR" sz="1600" dirty="0">
                <a:solidFill>
                  <a:schemeClr val="tx1"/>
                </a:solidFill>
              </a:rPr>
              <a:t>(accession)</a:t>
            </a:r>
            <a:r>
              <a:rPr lang="ko-KR" altLang="en-US" sz="1600" dirty="0">
                <a:solidFill>
                  <a:schemeClr val="tx1"/>
                </a:solidFill>
              </a:rPr>
              <a:t>를 작성하여 </a:t>
            </a:r>
            <a:r>
              <a:rPr lang="ko-KR" altLang="en-US" sz="1600" dirty="0" err="1">
                <a:solidFill>
                  <a:schemeClr val="tx1"/>
                </a:solidFill>
              </a:rPr>
              <a:t>기증자별로</a:t>
            </a:r>
            <a:r>
              <a:rPr lang="ko-KR" altLang="en-US" sz="1600" dirty="0">
                <a:solidFill>
                  <a:schemeClr val="tx1"/>
                </a:solidFill>
              </a:rPr>
              <a:t> 구성된 </a:t>
            </a:r>
            <a:r>
              <a:rPr lang="ko-KR" altLang="en-US" sz="1600" dirty="0" err="1">
                <a:solidFill>
                  <a:schemeClr val="tx1"/>
                </a:solidFill>
              </a:rPr>
              <a:t>수집상자나</a:t>
            </a:r>
            <a:r>
              <a:rPr lang="ko-KR" altLang="en-US" sz="1600" dirty="0">
                <a:solidFill>
                  <a:schemeClr val="tx1"/>
                </a:solidFill>
              </a:rPr>
              <a:t> 파일박스에 함께 보관함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1358616" lvl="2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dirty="0" err="1">
                <a:solidFill>
                  <a:schemeClr val="tx1"/>
                </a:solidFill>
              </a:rPr>
              <a:t>인수일자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 err="1">
                <a:solidFill>
                  <a:schemeClr val="tx1"/>
                </a:solidFill>
              </a:rPr>
              <a:t>기증자정보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성명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전화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주소</a:t>
            </a:r>
            <a:r>
              <a:rPr lang="en-US" altLang="ko-KR" sz="1600" dirty="0">
                <a:solidFill>
                  <a:schemeClr val="tx1"/>
                </a:solidFill>
              </a:rPr>
              <a:t>), </a:t>
            </a:r>
            <a:r>
              <a:rPr lang="ko-KR" altLang="en-US" sz="1600" dirty="0">
                <a:solidFill>
                  <a:schemeClr val="tx1"/>
                </a:solidFill>
              </a:rPr>
              <a:t>수집정보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 err="1">
                <a:solidFill>
                  <a:schemeClr val="tx1"/>
                </a:solidFill>
              </a:rPr>
              <a:t>기록유형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 err="1">
                <a:solidFill>
                  <a:schemeClr val="tx1"/>
                </a:solidFill>
              </a:rPr>
              <a:t>규모와수량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수집방법</a:t>
            </a:r>
            <a:r>
              <a:rPr lang="en-US" altLang="ko-KR" sz="1600" dirty="0">
                <a:solidFill>
                  <a:schemeClr val="tx1"/>
                </a:solidFill>
              </a:rPr>
              <a:t>), </a:t>
            </a:r>
            <a:r>
              <a:rPr lang="ko-KR" altLang="en-US" sz="1600" dirty="0">
                <a:solidFill>
                  <a:schemeClr val="tx1"/>
                </a:solidFill>
              </a:rPr>
              <a:t>인수자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부서</a:t>
            </a:r>
            <a:r>
              <a:rPr lang="en-US" altLang="ko-KR" sz="1600" dirty="0">
                <a:solidFill>
                  <a:schemeClr val="tx1"/>
                </a:solidFill>
              </a:rPr>
              <a:t>), </a:t>
            </a:r>
            <a:r>
              <a:rPr lang="ko-KR" altLang="en-US" sz="1600" dirty="0" err="1">
                <a:solidFill>
                  <a:schemeClr val="tx1"/>
                </a:solidFill>
              </a:rPr>
              <a:t>보관위치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임시상자번호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임시박스번호</a:t>
            </a:r>
            <a:r>
              <a:rPr lang="en-US" altLang="ko-KR" sz="1600" dirty="0">
                <a:solidFill>
                  <a:schemeClr val="tx1"/>
                </a:solidFill>
              </a:rPr>
              <a:t>) </a:t>
            </a:r>
            <a:r>
              <a:rPr lang="ko-KR" altLang="en-US" sz="1600" dirty="0">
                <a:solidFill>
                  <a:schemeClr val="tx1"/>
                </a:solidFill>
              </a:rPr>
              <a:t>등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2170881" y="1187947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6384964" y="2778367"/>
            <a:ext cx="722703" cy="5538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dirty="0" err="1"/>
              <a:t>비전자</a:t>
            </a:r>
            <a:endParaRPr lang="ko-KR" altLang="en-US" sz="1100" dirty="0"/>
          </a:p>
        </p:txBody>
      </p:sp>
      <p:sp>
        <p:nvSpPr>
          <p:cNvPr id="12" name="타원 11"/>
          <p:cNvSpPr/>
          <p:nvPr/>
        </p:nvSpPr>
        <p:spPr>
          <a:xfrm>
            <a:off x="6378970" y="3463868"/>
            <a:ext cx="722703" cy="5538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dirty="0"/>
              <a:t>전자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473280" y="2128971"/>
            <a:ext cx="1850400" cy="268782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7473280" y="1969174"/>
            <a:ext cx="1850400" cy="34773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수집기록</a:t>
            </a:r>
            <a:r>
              <a:rPr lang="ko-KR" altLang="en-US" sz="1200" dirty="0"/>
              <a:t> </a:t>
            </a:r>
            <a:r>
              <a:rPr lang="ko-KR" altLang="en-US" sz="1200" dirty="0" err="1"/>
              <a:t>가정리</a:t>
            </a:r>
            <a:endParaRPr lang="ko-KR" altLang="en-US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7824029" y="2651755"/>
            <a:ext cx="1042097" cy="49098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임시보존서가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818035" y="3376548"/>
            <a:ext cx="1042097" cy="49098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저장장치</a:t>
            </a: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7101672" y="3684516"/>
            <a:ext cx="684000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7818037" y="4102246"/>
            <a:ext cx="1042097" cy="49098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작업환경 조성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7019294" y="2897246"/>
            <a:ext cx="80830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64C71F-61C2-4CE3-9287-4D3D1C68B573}"/>
              </a:ext>
            </a:extLst>
          </p:cNvPr>
          <p:cNvSpPr txBox="1"/>
          <p:nvPr/>
        </p:nvSpPr>
        <p:spPr>
          <a:xfrm>
            <a:off x="169141" y="217253"/>
            <a:ext cx="1058819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아카이브 활용</a:t>
            </a:r>
            <a:endParaRPr lang="ko-KR" altLang="en-US" sz="1400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4899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298295" y="476672"/>
            <a:ext cx="8335225" cy="49529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88"/>
          </a:p>
        </p:txBody>
      </p:sp>
      <p:sp>
        <p:nvSpPr>
          <p:cNvPr id="6" name="직사각형 5"/>
          <p:cNvSpPr/>
          <p:nvPr/>
        </p:nvSpPr>
        <p:spPr>
          <a:xfrm>
            <a:off x="200473" y="15166"/>
            <a:ext cx="936104" cy="96556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88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086E898-AC60-48BA-ADEF-F53CE5C96145}"/>
                  </a:ext>
                </a:extLst>
              </p:cNvPr>
              <p:cNvSpPr txBox="1"/>
              <p:nvPr/>
            </p:nvSpPr>
            <p:spPr>
              <a:xfrm>
                <a:off x="6537176" y="561080"/>
                <a:ext cx="3096344" cy="302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400" b="1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rPr>
                      <m:t>Ⅰ</m:t>
                    </m:r>
                  </m:oMath>
                </a14:m>
                <a:r>
                  <a:rPr lang="en-US" altLang="ko-KR" sz="1300" b="1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. </a:t>
                </a:r>
                <a:r>
                  <a:rPr lang="ko-KR" altLang="en-US" sz="1300" b="1" dirty="0" err="1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수집절차와</a:t>
                </a:r>
                <a:r>
                  <a:rPr lang="ko-KR" altLang="en-US" sz="1300" b="1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 </a:t>
                </a:r>
                <a:r>
                  <a:rPr lang="en-US" altLang="ko-KR" sz="1300" b="1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‘</a:t>
                </a:r>
                <a:r>
                  <a:rPr lang="ko-KR" altLang="en-US" sz="1300" b="1" dirty="0" err="1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수집후단계</a:t>
                </a:r>
                <a:r>
                  <a:rPr lang="en-US" altLang="ko-KR" sz="1300" b="1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’</a:t>
                </a: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086E898-AC60-48BA-ADEF-F53CE5C96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7176" y="561080"/>
                <a:ext cx="3096344" cy="302840"/>
              </a:xfrm>
              <a:prstGeom prst="rect">
                <a:avLst/>
              </a:prstGeom>
              <a:blipFill>
                <a:blip r:embed="rId3"/>
                <a:stretch>
                  <a:fillRect t="-2000" r="-394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직사각형 2"/>
          <p:cNvSpPr/>
          <p:nvPr/>
        </p:nvSpPr>
        <p:spPr>
          <a:xfrm>
            <a:off x="488503" y="1268760"/>
            <a:ext cx="5858103" cy="3672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6"/>
                </a:solidFill>
              </a:rPr>
              <a:t>2. </a:t>
            </a:r>
            <a:r>
              <a:rPr lang="ko-KR" altLang="en-US" sz="1600" b="1" dirty="0" err="1">
                <a:solidFill>
                  <a:schemeClr val="accent6"/>
                </a:solidFill>
              </a:rPr>
              <a:t>수집후단계</a:t>
            </a:r>
            <a:r>
              <a:rPr lang="ko-KR" altLang="en-US" sz="1600" b="1" dirty="0">
                <a:solidFill>
                  <a:schemeClr val="accent6"/>
                </a:solidFill>
              </a:rPr>
              <a:t> 중 </a:t>
            </a:r>
            <a:r>
              <a:rPr lang="en-US" altLang="ko-KR" sz="1600" b="1" dirty="0">
                <a:solidFill>
                  <a:schemeClr val="accent6"/>
                </a:solidFill>
              </a:rPr>
              <a:t>‘</a:t>
            </a:r>
            <a:r>
              <a:rPr lang="ko-KR" altLang="en-US" sz="1600" b="1" dirty="0" err="1">
                <a:solidFill>
                  <a:schemeClr val="accent6"/>
                </a:solidFill>
              </a:rPr>
              <a:t>수집기록</a:t>
            </a:r>
            <a:r>
              <a:rPr lang="ko-KR" altLang="en-US" sz="1600" b="1" dirty="0">
                <a:solidFill>
                  <a:schemeClr val="accent6"/>
                </a:solidFill>
              </a:rPr>
              <a:t> 假정리</a:t>
            </a:r>
            <a:r>
              <a:rPr lang="en-US" altLang="ko-KR" sz="1600" b="1" dirty="0">
                <a:solidFill>
                  <a:schemeClr val="accent6"/>
                </a:solidFill>
              </a:rPr>
              <a:t>‘</a:t>
            </a: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6"/>
                </a:solidFill>
              </a:rPr>
              <a:t>(3) </a:t>
            </a:r>
            <a:r>
              <a:rPr lang="ko-KR" altLang="en-US" sz="1600" b="1" dirty="0" err="1">
                <a:solidFill>
                  <a:schemeClr val="accent6"/>
                </a:solidFill>
              </a:rPr>
              <a:t>전자기록의</a:t>
            </a:r>
            <a:r>
              <a:rPr lang="ko-KR" altLang="en-US" sz="1600" b="1" dirty="0">
                <a:solidFill>
                  <a:schemeClr val="accent6"/>
                </a:solidFill>
              </a:rPr>
              <a:t> </a:t>
            </a:r>
            <a:r>
              <a:rPr lang="ko-KR" altLang="en-US" sz="1600" b="1" dirty="0" err="1">
                <a:solidFill>
                  <a:schemeClr val="accent6"/>
                </a:solidFill>
              </a:rPr>
              <a:t>가정리</a:t>
            </a:r>
            <a:endParaRPr lang="en-US" altLang="ko-KR" sz="1600" b="1" dirty="0">
              <a:solidFill>
                <a:schemeClr val="accent6"/>
              </a:solidFill>
            </a:endParaRPr>
          </a:p>
          <a:p>
            <a:pPr marL="822183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 err="1">
                <a:solidFill>
                  <a:schemeClr val="tx1"/>
                </a:solidFill>
              </a:rPr>
              <a:t>전자기록의</a:t>
            </a:r>
            <a:r>
              <a:rPr lang="ko-KR" altLang="en-US" sz="1600" dirty="0">
                <a:solidFill>
                  <a:schemeClr val="tx1"/>
                </a:solidFill>
              </a:rPr>
              <a:t> 저장장치를 일원화 함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1358616" lvl="2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dirty="0">
                <a:solidFill>
                  <a:schemeClr val="tx1"/>
                </a:solidFill>
              </a:rPr>
              <a:t>전용 </a:t>
            </a:r>
            <a:r>
              <a:rPr lang="en-US" altLang="ko-KR" sz="1600" dirty="0">
                <a:solidFill>
                  <a:schemeClr val="tx1"/>
                </a:solidFill>
              </a:rPr>
              <a:t>PC, NAS,</a:t>
            </a:r>
            <a:r>
              <a:rPr lang="ko-KR" altLang="en-US" sz="1600" dirty="0">
                <a:solidFill>
                  <a:schemeClr val="tx1"/>
                </a:solidFill>
              </a:rPr>
              <a:t>네트워크드라이브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구글 등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</a:p>
          <a:p>
            <a:pPr marL="1358616" lvl="2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dirty="0">
                <a:solidFill>
                  <a:schemeClr val="tx1"/>
                </a:solidFill>
              </a:rPr>
              <a:t>이동용 저장장치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외장하드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등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  <a:r>
              <a:rPr lang="ko-KR" altLang="en-US" sz="1600" dirty="0">
                <a:solidFill>
                  <a:schemeClr val="tx1"/>
                </a:solidFill>
              </a:rPr>
              <a:t>는 기록이관용으로 사용하는 것이 좋음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822183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>
                <a:solidFill>
                  <a:schemeClr val="tx1"/>
                </a:solidFill>
              </a:rPr>
              <a:t>저장장치는 가정리폴더와 </a:t>
            </a:r>
            <a:r>
              <a:rPr lang="ko-KR" altLang="en-US" sz="1600" dirty="0" err="1">
                <a:solidFill>
                  <a:schemeClr val="tx1"/>
                </a:solidFill>
              </a:rPr>
              <a:t>정리폴더로</a:t>
            </a:r>
            <a:r>
              <a:rPr lang="ko-KR" altLang="en-US" sz="1600" dirty="0">
                <a:solidFill>
                  <a:schemeClr val="tx1"/>
                </a:solidFill>
              </a:rPr>
              <a:t> 구분하여 운영하는 것이 </a:t>
            </a:r>
            <a:r>
              <a:rPr lang="ko-KR" altLang="en-US" sz="1600" dirty="0" err="1">
                <a:solidFill>
                  <a:schemeClr val="tx1"/>
                </a:solidFill>
              </a:rPr>
              <a:t>효율적임</a:t>
            </a:r>
            <a:endParaRPr lang="ko-KR" altLang="en-US" sz="1600" dirty="0">
              <a:solidFill>
                <a:schemeClr val="tx1"/>
              </a:solidFill>
            </a:endParaRPr>
          </a:p>
          <a:p>
            <a:pPr marL="822183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 err="1">
                <a:solidFill>
                  <a:schemeClr val="tx1"/>
                </a:solidFill>
              </a:rPr>
              <a:t>수집기록은</a:t>
            </a:r>
            <a:r>
              <a:rPr lang="ko-KR" altLang="en-US" sz="1600" dirty="0">
                <a:solidFill>
                  <a:schemeClr val="tx1"/>
                </a:solidFill>
              </a:rPr>
              <a:t> 가정리폴더에 </a:t>
            </a:r>
            <a:r>
              <a:rPr lang="ko-KR" altLang="en-US" sz="1600" dirty="0" err="1">
                <a:solidFill>
                  <a:schemeClr val="tx1"/>
                </a:solidFill>
              </a:rPr>
              <a:t>기증자별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</a:rPr>
              <a:t>하위폴더를</a:t>
            </a:r>
            <a:r>
              <a:rPr lang="ko-KR" altLang="en-US" sz="1600" dirty="0">
                <a:solidFill>
                  <a:schemeClr val="tx1"/>
                </a:solidFill>
              </a:rPr>
              <a:t> 구성하여 </a:t>
            </a:r>
            <a:r>
              <a:rPr lang="ko-KR" altLang="en-US" sz="1600" dirty="0" err="1">
                <a:solidFill>
                  <a:schemeClr val="tx1"/>
                </a:solidFill>
              </a:rPr>
              <a:t>가정리함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2170881" y="1187947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6384964" y="2778367"/>
            <a:ext cx="722703" cy="5538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dirty="0" err="1"/>
              <a:t>비전자</a:t>
            </a:r>
            <a:endParaRPr lang="ko-KR" altLang="en-US" sz="1100" dirty="0"/>
          </a:p>
        </p:txBody>
      </p:sp>
      <p:sp>
        <p:nvSpPr>
          <p:cNvPr id="12" name="타원 11"/>
          <p:cNvSpPr/>
          <p:nvPr/>
        </p:nvSpPr>
        <p:spPr>
          <a:xfrm>
            <a:off x="6378970" y="3463868"/>
            <a:ext cx="722703" cy="5538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dirty="0"/>
              <a:t>전자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473280" y="2128971"/>
            <a:ext cx="1850400" cy="268782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7473280" y="1969174"/>
            <a:ext cx="1850400" cy="34773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수집기록</a:t>
            </a:r>
            <a:r>
              <a:rPr lang="ko-KR" altLang="en-US" sz="1200" dirty="0"/>
              <a:t> </a:t>
            </a:r>
            <a:r>
              <a:rPr lang="ko-KR" altLang="en-US" sz="1200" dirty="0" err="1"/>
              <a:t>가정리</a:t>
            </a:r>
            <a:endParaRPr lang="ko-KR" altLang="en-US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7824029" y="2651755"/>
            <a:ext cx="1042097" cy="49098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임시보존서가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818035" y="3376548"/>
            <a:ext cx="1042097" cy="49098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저장장치</a:t>
            </a: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7101672" y="3684516"/>
            <a:ext cx="684000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7818037" y="4102246"/>
            <a:ext cx="1042097" cy="49098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작업환경 조성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7019294" y="2897246"/>
            <a:ext cx="80830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488503" y="5300544"/>
            <a:ext cx="89045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58616" lvl="2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dirty="0" err="1"/>
              <a:t>기증자별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하위폴더의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폴더명은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입수정보의</a:t>
            </a:r>
            <a:r>
              <a:rPr lang="ko-KR" altLang="en-US" sz="1600" dirty="0"/>
              <a:t> </a:t>
            </a:r>
            <a:r>
              <a:rPr lang="en-US" altLang="ko-KR" sz="1600" dirty="0"/>
              <a:t>‘</a:t>
            </a:r>
            <a:r>
              <a:rPr lang="ko-KR" altLang="en-US" sz="1600" dirty="0" err="1"/>
              <a:t>입수번호</a:t>
            </a:r>
            <a:r>
              <a:rPr lang="en-US" altLang="ko-KR" sz="1600" dirty="0"/>
              <a:t>＇</a:t>
            </a:r>
            <a:r>
              <a:rPr lang="ko-KR" altLang="en-US" sz="1600" dirty="0"/>
              <a:t>로 하는 것이 </a:t>
            </a:r>
            <a:r>
              <a:rPr lang="ko-KR" altLang="en-US" sz="1600" dirty="0" err="1"/>
              <a:t>효율적임</a:t>
            </a:r>
            <a:endParaRPr lang="en-US" altLang="ko-KR" sz="1600" dirty="0"/>
          </a:p>
          <a:p>
            <a:pPr marL="1358616" lvl="2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dirty="0"/>
              <a:t>기증자가 관리하던 </a:t>
            </a:r>
            <a:r>
              <a:rPr lang="ko-KR" altLang="en-US" sz="1600" dirty="0" err="1"/>
              <a:t>폴더계층을</a:t>
            </a:r>
            <a:r>
              <a:rPr lang="ko-KR" altLang="en-US" sz="1600" dirty="0"/>
              <a:t> 가능한 그래도 유지해야만 </a:t>
            </a:r>
            <a:r>
              <a:rPr lang="ko-KR" altLang="en-US" sz="1600" dirty="0" err="1"/>
              <a:t>전자기록의</a:t>
            </a:r>
            <a:r>
              <a:rPr lang="ko-KR" altLang="en-US" sz="1600" dirty="0"/>
              <a:t> 생성 맥락을 파악할 수 있음</a:t>
            </a:r>
            <a:endParaRPr lang="en-US" altLang="ko-KR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845CA6-1D12-453F-B795-ACC689EE1E82}"/>
              </a:ext>
            </a:extLst>
          </p:cNvPr>
          <p:cNvSpPr txBox="1"/>
          <p:nvPr/>
        </p:nvSpPr>
        <p:spPr>
          <a:xfrm>
            <a:off x="169141" y="217253"/>
            <a:ext cx="1058819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아카이브 활용</a:t>
            </a:r>
            <a:endParaRPr lang="ko-KR" altLang="en-US" sz="1400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9120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298295" y="476672"/>
            <a:ext cx="8335225" cy="49529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88"/>
          </a:p>
        </p:txBody>
      </p:sp>
      <p:sp>
        <p:nvSpPr>
          <p:cNvPr id="6" name="직사각형 5"/>
          <p:cNvSpPr/>
          <p:nvPr/>
        </p:nvSpPr>
        <p:spPr>
          <a:xfrm>
            <a:off x="200473" y="15166"/>
            <a:ext cx="936104" cy="96556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88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086E898-AC60-48BA-ADEF-F53CE5C96145}"/>
              </a:ext>
            </a:extLst>
          </p:cNvPr>
          <p:cNvSpPr txBox="1"/>
          <p:nvPr/>
        </p:nvSpPr>
        <p:spPr>
          <a:xfrm>
            <a:off x="6537176" y="561080"/>
            <a:ext cx="309634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Ⅱ. </a:t>
            </a:r>
            <a:r>
              <a:rPr lang="ko-KR" altLang="en-US" sz="13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수집기록의</a:t>
            </a:r>
            <a:r>
              <a:rPr lang="ko-KR" altLang="en-US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3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목록작성</a:t>
            </a:r>
            <a:endParaRPr lang="ko-KR" altLang="en-US" sz="1300" b="1" dirty="0">
              <a:solidFill>
                <a:schemeClr val="tx1">
                  <a:lumMod val="85000"/>
                  <a:lumOff val="1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8503" y="1268760"/>
            <a:ext cx="5858103" cy="3672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6"/>
                </a:solidFill>
              </a:rPr>
              <a:t>1. </a:t>
            </a:r>
            <a:r>
              <a:rPr lang="ko-KR" altLang="en-US" sz="1600" b="1" dirty="0">
                <a:solidFill>
                  <a:schemeClr val="accent6"/>
                </a:solidFill>
              </a:rPr>
              <a:t>수집 이후 </a:t>
            </a:r>
            <a:r>
              <a:rPr lang="ko-KR" altLang="en-US" sz="1600" b="1" dirty="0" err="1">
                <a:solidFill>
                  <a:schemeClr val="accent6"/>
                </a:solidFill>
              </a:rPr>
              <a:t>기록관리의</a:t>
            </a:r>
            <a:r>
              <a:rPr lang="ko-KR" altLang="en-US" sz="1600" b="1" dirty="0">
                <a:solidFill>
                  <a:schemeClr val="accent6"/>
                </a:solidFill>
              </a:rPr>
              <a:t> 필요성</a:t>
            </a:r>
            <a:endParaRPr lang="en-US" altLang="ko-KR" sz="1600" b="1" dirty="0">
              <a:solidFill>
                <a:schemeClr val="accent6"/>
              </a:solidFill>
            </a:endParaRPr>
          </a:p>
        </p:txBody>
      </p:sp>
      <p:sp>
        <p:nvSpPr>
          <p:cNvPr id="2" name="갈매기형 수장 1"/>
          <p:cNvSpPr/>
          <p:nvPr/>
        </p:nvSpPr>
        <p:spPr>
          <a:xfrm>
            <a:off x="1297117" y="1916832"/>
            <a:ext cx="2016224" cy="1008112"/>
          </a:xfrm>
          <a:prstGeom prst="chevron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분류체계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메타데이터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마련</a:t>
            </a:r>
          </a:p>
        </p:txBody>
      </p:sp>
      <p:sp>
        <p:nvSpPr>
          <p:cNvPr id="9" name="갈매기형 수장 8"/>
          <p:cNvSpPr/>
          <p:nvPr/>
        </p:nvSpPr>
        <p:spPr>
          <a:xfrm>
            <a:off x="3038036" y="1916832"/>
            <a:ext cx="2016224" cy="1008112"/>
          </a:xfrm>
          <a:prstGeom prst="chevron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bg1"/>
                </a:solidFill>
              </a:rPr>
              <a:t>목록작성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갈매기형 수장 10"/>
          <p:cNvSpPr/>
          <p:nvPr/>
        </p:nvSpPr>
        <p:spPr>
          <a:xfrm>
            <a:off x="4779185" y="1916832"/>
            <a:ext cx="2016224" cy="1008112"/>
          </a:xfrm>
          <a:prstGeom prst="chevron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분류 및 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정리</a:t>
            </a:r>
          </a:p>
        </p:txBody>
      </p:sp>
      <p:sp>
        <p:nvSpPr>
          <p:cNvPr id="12" name="갈매기형 수장 11"/>
          <p:cNvSpPr/>
          <p:nvPr/>
        </p:nvSpPr>
        <p:spPr>
          <a:xfrm>
            <a:off x="6537176" y="1916832"/>
            <a:ext cx="2016224" cy="1008112"/>
          </a:xfrm>
          <a:prstGeom prst="chevron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보존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(</a:t>
            </a:r>
            <a:r>
              <a:rPr lang="ko-KR" altLang="en-US" sz="1100" dirty="0">
                <a:solidFill>
                  <a:schemeClr val="bg1"/>
                </a:solidFill>
              </a:rPr>
              <a:t>디지털화 등</a:t>
            </a:r>
            <a:r>
              <a:rPr lang="en-US" altLang="ko-KR" sz="1100" dirty="0">
                <a:solidFill>
                  <a:schemeClr val="bg1"/>
                </a:solidFill>
              </a:rPr>
              <a:t>)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44670" y="3182247"/>
            <a:ext cx="1845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latin typeface="+mn-ea"/>
              </a:rPr>
              <a:t>저장강박증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4670" y="3518452"/>
            <a:ext cx="1845624" cy="127826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880263" y="4017236"/>
            <a:ext cx="844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n-ea"/>
              </a:rPr>
              <a:t>Vs.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29064" y="3234462"/>
            <a:ext cx="214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latin typeface="+mn-ea"/>
              </a:rPr>
              <a:t>아카이빙</a:t>
            </a:r>
            <a:endParaRPr lang="en-US" altLang="ko-KR" sz="1400" dirty="0">
              <a:latin typeface="+mn-ea"/>
            </a:endParaRPr>
          </a:p>
        </p:txBody>
      </p:sp>
      <p:pic>
        <p:nvPicPr>
          <p:cNvPr id="17" name="BOOULHzg7nQ"/>
          <p:cNvPicPr>
            <a:picLocks noRot="1" noChangeAspect="1"/>
          </p:cNvPicPr>
          <p:nvPr>
            <a:videoFile r:link="rId1"/>
          </p:nvPr>
        </p:nvPicPr>
        <p:blipFill>
          <a:blip r:embed="rId6"/>
          <a:stretch>
            <a:fillRect/>
          </a:stretch>
        </p:blipFill>
        <p:spPr>
          <a:xfrm>
            <a:off x="5529064" y="3550029"/>
            <a:ext cx="2120550" cy="1192809"/>
          </a:xfrm>
          <a:prstGeom prst="rect">
            <a:avLst/>
          </a:prstGeom>
        </p:spPr>
      </p:pic>
      <p:pic>
        <p:nvPicPr>
          <p:cNvPr id="18" name="그림 17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29106" y="5308151"/>
            <a:ext cx="1312991" cy="116077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348642" y="5000374"/>
            <a:ext cx="84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+mn-ea"/>
              </a:rPr>
              <a:t>보관</a:t>
            </a:r>
            <a:endParaRPr lang="ko-KR" altLang="en-US" sz="1600" dirty="0">
              <a:latin typeface="+mn-ea"/>
            </a:endParaRPr>
          </a:p>
        </p:txBody>
      </p:sp>
      <p:pic>
        <p:nvPicPr>
          <p:cNvPr id="20" name="fyKsNOTIwJk"/>
          <p:cNvPicPr>
            <a:picLocks noRot="1" noChangeAspect="1"/>
          </p:cNvPicPr>
          <p:nvPr>
            <a:videoFile r:link="rId2"/>
          </p:nvPr>
        </p:nvPicPr>
        <p:blipFill>
          <a:blip r:embed="rId6"/>
          <a:stretch>
            <a:fillRect/>
          </a:stretch>
        </p:blipFill>
        <p:spPr>
          <a:xfrm>
            <a:off x="5562557" y="5279367"/>
            <a:ext cx="2087057" cy="117396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562558" y="4941239"/>
            <a:ext cx="2109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장기</a:t>
            </a:r>
            <a:r>
              <a:rPr lang="en-US" altLang="ko-KR" sz="1400" dirty="0">
                <a:latin typeface="+mn-ea"/>
              </a:rPr>
              <a:t>)</a:t>
            </a:r>
            <a:r>
              <a:rPr lang="ko-KR" altLang="en-US" sz="1400" dirty="0">
                <a:latin typeface="+mn-ea"/>
              </a:rPr>
              <a:t>보존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10838" y="5689012"/>
            <a:ext cx="844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n-ea"/>
              </a:rPr>
              <a:t>Vs.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F5864F-C470-4356-915F-D6B115C23E70}"/>
              </a:ext>
            </a:extLst>
          </p:cNvPr>
          <p:cNvSpPr txBox="1"/>
          <p:nvPr/>
        </p:nvSpPr>
        <p:spPr>
          <a:xfrm>
            <a:off x="169141" y="217253"/>
            <a:ext cx="1058819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아카이브 활용</a:t>
            </a:r>
            <a:endParaRPr lang="ko-KR" altLang="en-US" sz="1400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9503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11639</TotalTime>
  <Words>3929</Words>
  <Application>Microsoft Office PowerPoint</Application>
  <PresentationFormat>A4 용지(210x297mm)</PresentationFormat>
  <Paragraphs>787</Paragraphs>
  <Slides>32</Slides>
  <Notes>28</Notes>
  <HiddenSlides>0</HiddenSlides>
  <MMClips>2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8" baseType="lpstr">
      <vt:lpstr>Adobe 고딕 Std B</vt:lpstr>
      <vt:lpstr>HY견명조</vt:lpstr>
      <vt:lpstr>KoPub돋움체 Bold</vt:lpstr>
      <vt:lpstr>KoPub돋움체 Light</vt:lpstr>
      <vt:lpstr>맑은 고딕</vt:lpstr>
      <vt:lpstr>중앙세고딕</vt:lpstr>
      <vt:lpstr>한양신명조</vt:lpstr>
      <vt:lpstr>한양중고딕</vt:lpstr>
      <vt:lpstr>한컴바탕</vt:lpstr>
      <vt:lpstr>휴먼명조</vt:lpstr>
      <vt:lpstr>Arial</vt:lpstr>
      <vt:lpstr>Calibri</vt:lpstr>
      <vt:lpstr>Cambria Math</vt:lpstr>
      <vt:lpstr>Segoe UI Black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전 혜영</cp:lastModifiedBy>
  <cp:revision>940</cp:revision>
  <cp:lastPrinted>2018-10-17T06:13:33Z</cp:lastPrinted>
  <dcterms:created xsi:type="dcterms:W3CDTF">2006-10-05T04:04:58Z</dcterms:created>
  <dcterms:modified xsi:type="dcterms:W3CDTF">2020-07-17T00:52:48Z</dcterms:modified>
</cp:coreProperties>
</file>