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9" r:id="rId7"/>
    <p:sldId id="270" r:id="rId8"/>
    <p:sldId id="271" r:id="rId9"/>
    <p:sldId id="272" r:id="rId10"/>
    <p:sldId id="273" r:id="rId11"/>
    <p:sldId id="274" r:id="rId12"/>
    <p:sldId id="275" r:id="rId13"/>
    <p:sldId id="276" r:id="rId14"/>
    <p:sldId id="277" r:id="rId15"/>
    <p:sldId id="278" r:id="rId16"/>
    <p:sldId id="279" r:id="rId17"/>
    <p:sldId id="281" r:id="rId18"/>
    <p:sldId id="280"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2" d="100"/>
          <a:sy n="52" d="100"/>
        </p:scale>
        <p:origin x="82" y="76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25-Jul-21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25-Jul-21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64228" y="1016000"/>
            <a:ext cx="9289143" cy="2120392"/>
          </a:xfrm>
        </p:spPr>
        <p:txBody>
          <a:bodyPr/>
          <a:lstStyle/>
          <a:p>
            <a:r>
              <a:rPr lang="en-US" sz="4400" dirty="0"/>
              <a:t>An efficient technique for Disease prediction from medical data using data mining algorithm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64228" y="3721608"/>
            <a:ext cx="9434286" cy="2120392"/>
          </a:xfrm>
        </p:spPr>
        <p:txBody>
          <a:bodyPr/>
          <a:lstStyle/>
          <a:p>
            <a:pPr marL="0" indent="0">
              <a:buNone/>
            </a:pPr>
            <a:r>
              <a:rPr lang="en-US" dirty="0"/>
              <a:t>Presented by:</a:t>
            </a:r>
          </a:p>
          <a:p>
            <a:pPr marL="0" indent="0">
              <a:buNone/>
            </a:pPr>
            <a:r>
              <a:rPr lang="en-US" dirty="0"/>
              <a:t>      Name                                                   ID</a:t>
            </a:r>
          </a:p>
          <a:p>
            <a:pPr marL="0" indent="0">
              <a:buNone/>
            </a:pPr>
            <a:r>
              <a:rPr lang="en-US" dirty="0" err="1"/>
              <a:t>Nafis</a:t>
            </a:r>
            <a:r>
              <a:rPr lang="en-US" dirty="0"/>
              <a:t> Md. Zawad                                    17-34692-2</a:t>
            </a:r>
          </a:p>
          <a:p>
            <a:pPr marL="0" indent="0">
              <a:buNone/>
            </a:pPr>
            <a:r>
              <a:rPr lang="en-US" dirty="0"/>
              <a:t>ASM </a:t>
            </a:r>
            <a:r>
              <a:rPr lang="en-US" dirty="0" err="1"/>
              <a:t>Ashiqur</a:t>
            </a:r>
            <a:r>
              <a:rPr lang="en-US" dirty="0"/>
              <a:t> Rahman Shovon                   17-34900-2</a:t>
            </a:r>
          </a:p>
          <a:p>
            <a:pPr marL="0" indent="0">
              <a:buNone/>
            </a:pPr>
            <a:r>
              <a:rPr lang="en-US" dirty="0"/>
              <a:t>MD. Tarek </a:t>
            </a:r>
            <a:r>
              <a:rPr lang="en-US" dirty="0" err="1"/>
              <a:t>Lehaz</a:t>
            </a:r>
            <a:r>
              <a:rPr lang="en-US" dirty="0"/>
              <a:t> Tabid                            17-34240-1</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558B-A3E1-4B41-88AB-C2027C8EFB25}"/>
              </a:ext>
            </a:extLst>
          </p:cNvPr>
          <p:cNvSpPr>
            <a:spLocks noGrp="1"/>
          </p:cNvSpPr>
          <p:nvPr>
            <p:ph type="title"/>
          </p:nvPr>
        </p:nvSpPr>
        <p:spPr/>
        <p:txBody>
          <a:bodyPr/>
          <a:lstStyle/>
          <a:p>
            <a:r>
              <a:rPr lang="en-US" dirty="0"/>
              <a:t>Data mining algorithms</a:t>
            </a:r>
          </a:p>
        </p:txBody>
      </p:sp>
      <p:sp>
        <p:nvSpPr>
          <p:cNvPr id="3" name="Slide Number Placeholder 2">
            <a:extLst>
              <a:ext uri="{FF2B5EF4-FFF2-40B4-BE49-F238E27FC236}">
                <a16:creationId xmlns:a16="http://schemas.microsoft.com/office/drawing/2014/main" id="{667022F2-A5ED-4139-958E-AB84083A92B4}"/>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F8111812-6854-4EE7-A41F-7517E9334C78}"/>
              </a:ext>
            </a:extLst>
          </p:cNvPr>
          <p:cNvSpPr>
            <a:spLocks noGrp="1"/>
          </p:cNvSpPr>
          <p:nvPr>
            <p:ph type="body" sz="quarter" idx="13"/>
          </p:nvPr>
        </p:nvSpPr>
        <p:spPr>
          <a:xfrm>
            <a:off x="444499" y="1625385"/>
            <a:ext cx="5853062" cy="4093243"/>
          </a:xfrm>
        </p:spPr>
        <p:txBody>
          <a:bodyPr/>
          <a:lstStyle/>
          <a:p>
            <a:pPr marL="0" indent="0">
              <a:buNone/>
            </a:pPr>
            <a:r>
              <a:rPr lang="en-US" sz="2400" dirty="0"/>
              <a:t>In our thesis paper, we have implemented three data mining algorithms:</a:t>
            </a:r>
          </a:p>
          <a:p>
            <a:pPr marL="0" indent="0">
              <a:buNone/>
            </a:pPr>
            <a:endParaRPr lang="en-US" sz="2400" dirty="0"/>
          </a:p>
          <a:p>
            <a:r>
              <a:rPr lang="en-US" sz="2400" dirty="0"/>
              <a:t>Logistic Regression</a:t>
            </a:r>
          </a:p>
          <a:p>
            <a:r>
              <a:rPr lang="en-US" sz="2400" dirty="0"/>
              <a:t>Decision Tree</a:t>
            </a:r>
          </a:p>
          <a:p>
            <a:r>
              <a:rPr lang="en-US" sz="2400" dirty="0"/>
              <a:t>Random Forest</a:t>
            </a:r>
          </a:p>
        </p:txBody>
      </p:sp>
      <p:pic>
        <p:nvPicPr>
          <p:cNvPr id="5" name="Picture 4">
            <a:extLst>
              <a:ext uri="{FF2B5EF4-FFF2-40B4-BE49-F238E27FC236}">
                <a16:creationId xmlns:a16="http://schemas.microsoft.com/office/drawing/2014/main" id="{BCFF0ABE-1CEF-4011-981A-94D6D04D809A}"/>
              </a:ext>
            </a:extLst>
          </p:cNvPr>
          <p:cNvPicPr>
            <a:picLocks noChangeAspect="1"/>
          </p:cNvPicPr>
          <p:nvPr/>
        </p:nvPicPr>
        <p:blipFill>
          <a:blip r:embed="rId2"/>
          <a:stretch>
            <a:fillRect/>
          </a:stretch>
        </p:blipFill>
        <p:spPr>
          <a:xfrm>
            <a:off x="6297561" y="2049256"/>
            <a:ext cx="4557098" cy="2759488"/>
          </a:xfrm>
          <a:prstGeom prst="rect">
            <a:avLst/>
          </a:prstGeom>
        </p:spPr>
      </p:pic>
    </p:spTree>
    <p:extLst>
      <p:ext uri="{BB962C8B-B14F-4D97-AF65-F5344CB8AC3E}">
        <p14:creationId xmlns:p14="http://schemas.microsoft.com/office/powerpoint/2010/main" val="330356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BB91-A870-46B2-8B5B-1BC73465DFDA}"/>
              </a:ext>
            </a:extLst>
          </p:cNvPr>
          <p:cNvSpPr>
            <a:spLocks noGrp="1"/>
          </p:cNvSpPr>
          <p:nvPr>
            <p:ph type="title"/>
          </p:nvPr>
        </p:nvSpPr>
        <p:spPr/>
        <p:txBody>
          <a:bodyPr/>
          <a:lstStyle/>
          <a:p>
            <a:r>
              <a:rPr lang="en-US" dirty="0"/>
              <a:t>Random forest implemented in the model</a:t>
            </a:r>
          </a:p>
        </p:txBody>
      </p:sp>
      <p:sp>
        <p:nvSpPr>
          <p:cNvPr id="3" name="Slide Number Placeholder 2">
            <a:extLst>
              <a:ext uri="{FF2B5EF4-FFF2-40B4-BE49-F238E27FC236}">
                <a16:creationId xmlns:a16="http://schemas.microsoft.com/office/drawing/2014/main" id="{C401DEB9-7B8D-47C0-9570-7868F3494CF0}"/>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4732D5B3-62B7-4E94-AE4D-F9AF8226B118}"/>
              </a:ext>
            </a:extLst>
          </p:cNvPr>
          <p:cNvSpPr>
            <a:spLocks noGrp="1"/>
          </p:cNvSpPr>
          <p:nvPr>
            <p:ph type="body" sz="quarter" idx="13"/>
          </p:nvPr>
        </p:nvSpPr>
        <p:spPr>
          <a:xfrm>
            <a:off x="444499" y="1625385"/>
            <a:ext cx="7062429" cy="4480447"/>
          </a:xfrm>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It avoids overfitting by averaging or integrating the outcomes of multiple decision trees.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Random forests do better than a single decision tree over a wide variety of data elements.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variance of a random forest is lower than that of a single decision tree.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Random forests are very adaptable and have a high level of precision.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random forest algorithm does not require data scaling. It retains good precision even though data is provided without scaling.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Besides in our model random forest took less time in processing time than other algorithms.</a:t>
            </a:r>
          </a:p>
        </p:txBody>
      </p:sp>
      <p:pic>
        <p:nvPicPr>
          <p:cNvPr id="5" name="Picture 4">
            <a:extLst>
              <a:ext uri="{FF2B5EF4-FFF2-40B4-BE49-F238E27FC236}">
                <a16:creationId xmlns:a16="http://schemas.microsoft.com/office/drawing/2014/main" id="{0C98D7DF-243D-489A-BE62-7D9335410646}"/>
              </a:ext>
            </a:extLst>
          </p:cNvPr>
          <p:cNvPicPr>
            <a:picLocks noChangeAspect="1"/>
          </p:cNvPicPr>
          <p:nvPr/>
        </p:nvPicPr>
        <p:blipFill>
          <a:blip r:embed="rId2"/>
          <a:stretch>
            <a:fillRect/>
          </a:stretch>
        </p:blipFill>
        <p:spPr>
          <a:xfrm>
            <a:off x="7708492" y="2158017"/>
            <a:ext cx="4196162" cy="2797441"/>
          </a:xfrm>
          <a:prstGeom prst="rect">
            <a:avLst/>
          </a:prstGeom>
        </p:spPr>
      </p:pic>
    </p:spTree>
    <p:extLst>
      <p:ext uri="{BB962C8B-B14F-4D97-AF65-F5344CB8AC3E}">
        <p14:creationId xmlns:p14="http://schemas.microsoft.com/office/powerpoint/2010/main" val="82158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DD0B-B42F-467C-AC71-E2A133D135F8}"/>
              </a:ext>
            </a:extLst>
          </p:cNvPr>
          <p:cNvSpPr>
            <a:spLocks noGrp="1"/>
          </p:cNvSpPr>
          <p:nvPr>
            <p:ph type="title"/>
          </p:nvPr>
        </p:nvSpPr>
        <p:spPr/>
        <p:txBody>
          <a:bodyPr/>
          <a:lstStyle/>
          <a:p>
            <a:r>
              <a:rPr lang="en-US" dirty="0"/>
              <a:t>Our proposed method</a:t>
            </a:r>
          </a:p>
        </p:txBody>
      </p:sp>
      <p:sp>
        <p:nvSpPr>
          <p:cNvPr id="3" name="Slide Number Placeholder 2">
            <a:extLst>
              <a:ext uri="{FF2B5EF4-FFF2-40B4-BE49-F238E27FC236}">
                <a16:creationId xmlns:a16="http://schemas.microsoft.com/office/drawing/2014/main" id="{5048E97F-2B39-491D-AFFD-C891BD3AFB68}"/>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Picture 4">
            <a:extLst>
              <a:ext uri="{FF2B5EF4-FFF2-40B4-BE49-F238E27FC236}">
                <a16:creationId xmlns:a16="http://schemas.microsoft.com/office/drawing/2014/main" id="{2546384F-8D6E-404B-91E7-6EF0C701CB8F}"/>
              </a:ext>
            </a:extLst>
          </p:cNvPr>
          <p:cNvPicPr>
            <a:picLocks noChangeAspect="1"/>
          </p:cNvPicPr>
          <p:nvPr/>
        </p:nvPicPr>
        <p:blipFill>
          <a:blip r:embed="rId2"/>
          <a:stretch>
            <a:fillRect/>
          </a:stretch>
        </p:blipFill>
        <p:spPr>
          <a:xfrm>
            <a:off x="3052916" y="1245017"/>
            <a:ext cx="5215695" cy="5252620"/>
          </a:xfrm>
          <a:prstGeom prst="rect">
            <a:avLst/>
          </a:prstGeom>
        </p:spPr>
      </p:pic>
    </p:spTree>
    <p:extLst>
      <p:ext uri="{BB962C8B-B14F-4D97-AF65-F5344CB8AC3E}">
        <p14:creationId xmlns:p14="http://schemas.microsoft.com/office/powerpoint/2010/main" val="32623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0098-3249-49FF-A981-14E91A39112E}"/>
              </a:ext>
            </a:extLst>
          </p:cNvPr>
          <p:cNvSpPr>
            <a:spLocks noGrp="1"/>
          </p:cNvSpPr>
          <p:nvPr>
            <p:ph type="title"/>
          </p:nvPr>
        </p:nvSpPr>
        <p:spPr>
          <a:xfrm>
            <a:off x="5657030" y="1253613"/>
            <a:ext cx="4348726" cy="369332"/>
          </a:xfrm>
        </p:spPr>
        <p:txBody>
          <a:bodyPr/>
          <a:lstStyle/>
          <a:p>
            <a:r>
              <a:rPr lang="en-SG" sz="2000" dirty="0">
                <a:effectLst/>
                <a:latin typeface="Arial" panose="020B0604020202020204" pitchFamily="34" charset="0"/>
                <a:ea typeface="Calibri" panose="020F0502020204030204" pitchFamily="34" charset="0"/>
                <a:cs typeface="Arial" panose="020B0604020202020204" pitchFamily="34" charset="0"/>
              </a:rPr>
              <a:t>Prediction for ages between 10-19</a:t>
            </a:r>
            <a:endParaRPr lang="en-US" sz="2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5309B0D-206C-4C67-93E7-26D7E9FB62CC}"/>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9F57D64A-E892-4E80-A009-5F1B4C07ED36}"/>
              </a:ext>
            </a:extLst>
          </p:cNvPr>
          <p:cNvSpPr>
            <a:spLocks noGrp="1"/>
          </p:cNvSpPr>
          <p:nvPr>
            <p:ph type="body" sz="quarter" idx="13"/>
          </p:nvPr>
        </p:nvSpPr>
        <p:spPr>
          <a:xfrm>
            <a:off x="444499" y="1253613"/>
            <a:ext cx="3773539" cy="535531"/>
          </a:xfrm>
        </p:spPr>
        <p:txBody>
          <a:bodyPr/>
          <a:lstStyle/>
          <a:p>
            <a:r>
              <a:rPr lang="en-US" b="1" dirty="0"/>
              <a:t>Prediction for ages between 0-9</a:t>
            </a:r>
          </a:p>
        </p:txBody>
      </p:sp>
      <p:pic>
        <p:nvPicPr>
          <p:cNvPr id="5" name="Picture 4">
            <a:extLst>
              <a:ext uri="{FF2B5EF4-FFF2-40B4-BE49-F238E27FC236}">
                <a16:creationId xmlns:a16="http://schemas.microsoft.com/office/drawing/2014/main" id="{6074C707-F04B-41B5-A451-CE0F68424860}"/>
              </a:ext>
            </a:extLst>
          </p:cNvPr>
          <p:cNvPicPr>
            <a:picLocks noChangeAspect="1"/>
          </p:cNvPicPr>
          <p:nvPr/>
        </p:nvPicPr>
        <p:blipFill>
          <a:blip r:embed="rId2"/>
          <a:stretch>
            <a:fillRect/>
          </a:stretch>
        </p:blipFill>
        <p:spPr>
          <a:xfrm>
            <a:off x="236998" y="2223772"/>
            <a:ext cx="4864920" cy="2410455"/>
          </a:xfrm>
          <a:prstGeom prst="rect">
            <a:avLst/>
          </a:prstGeom>
        </p:spPr>
      </p:pic>
      <p:sp>
        <p:nvSpPr>
          <p:cNvPr id="9" name="TextBox 8">
            <a:extLst>
              <a:ext uri="{FF2B5EF4-FFF2-40B4-BE49-F238E27FC236}">
                <a16:creationId xmlns:a16="http://schemas.microsoft.com/office/drawing/2014/main" id="{56EEBBFC-A347-4473-9B7A-3CDB70B46214}"/>
              </a:ext>
            </a:extLst>
          </p:cNvPr>
          <p:cNvSpPr txBox="1"/>
          <p:nvPr/>
        </p:nvSpPr>
        <p:spPr>
          <a:xfrm>
            <a:off x="586249" y="482303"/>
            <a:ext cx="1773493" cy="461665"/>
          </a:xfrm>
          <a:prstGeom prst="rect">
            <a:avLst/>
          </a:prstGeom>
          <a:noFill/>
        </p:spPr>
        <p:txBody>
          <a:bodyPr wrap="square">
            <a:spAutoFit/>
          </a:bodyPr>
          <a:lstStyle/>
          <a:p>
            <a:r>
              <a:rPr lang="en-US" sz="2400" dirty="0">
                <a:solidFill>
                  <a:schemeClr val="bg1"/>
                </a:solidFill>
              </a:rPr>
              <a:t>Results</a:t>
            </a:r>
          </a:p>
        </p:txBody>
      </p:sp>
      <p:pic>
        <p:nvPicPr>
          <p:cNvPr id="10" name="Picture 9">
            <a:extLst>
              <a:ext uri="{FF2B5EF4-FFF2-40B4-BE49-F238E27FC236}">
                <a16:creationId xmlns:a16="http://schemas.microsoft.com/office/drawing/2014/main" id="{6C327371-DB06-43E8-9490-60825ED21B0B}"/>
              </a:ext>
            </a:extLst>
          </p:cNvPr>
          <p:cNvPicPr>
            <a:picLocks noChangeAspect="1"/>
          </p:cNvPicPr>
          <p:nvPr/>
        </p:nvPicPr>
        <p:blipFill>
          <a:blip r:embed="rId3"/>
          <a:stretch>
            <a:fillRect/>
          </a:stretch>
        </p:blipFill>
        <p:spPr>
          <a:xfrm>
            <a:off x="5657030" y="2223772"/>
            <a:ext cx="5423523" cy="2410455"/>
          </a:xfrm>
          <a:prstGeom prst="rect">
            <a:avLst/>
          </a:prstGeom>
        </p:spPr>
      </p:pic>
    </p:spTree>
    <p:extLst>
      <p:ext uri="{BB962C8B-B14F-4D97-AF65-F5344CB8AC3E}">
        <p14:creationId xmlns:p14="http://schemas.microsoft.com/office/powerpoint/2010/main" val="281862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7CC9-4563-422C-B12F-08C555B845B0}"/>
              </a:ext>
            </a:extLst>
          </p:cNvPr>
          <p:cNvSpPr>
            <a:spLocks noGrp="1"/>
          </p:cNvSpPr>
          <p:nvPr>
            <p:ph type="title"/>
          </p:nvPr>
        </p:nvSpPr>
        <p:spPr/>
        <p:txBody>
          <a:bodyPr/>
          <a:lstStyle/>
          <a:p>
            <a:r>
              <a:rPr lang="en-US" dirty="0"/>
              <a:t>Results</a:t>
            </a:r>
          </a:p>
        </p:txBody>
      </p:sp>
      <p:sp>
        <p:nvSpPr>
          <p:cNvPr id="3" name="Slide Number Placeholder 2">
            <a:extLst>
              <a:ext uri="{FF2B5EF4-FFF2-40B4-BE49-F238E27FC236}">
                <a16:creationId xmlns:a16="http://schemas.microsoft.com/office/drawing/2014/main" id="{2808D015-CB4D-437C-BEF7-61DC356059FA}"/>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6" name="TextBox 5">
            <a:extLst>
              <a:ext uri="{FF2B5EF4-FFF2-40B4-BE49-F238E27FC236}">
                <a16:creationId xmlns:a16="http://schemas.microsoft.com/office/drawing/2014/main" id="{77483C1D-CEE9-4554-87D3-30C05478D1CD}"/>
              </a:ext>
            </a:extLst>
          </p:cNvPr>
          <p:cNvSpPr txBox="1"/>
          <p:nvPr/>
        </p:nvSpPr>
        <p:spPr>
          <a:xfrm>
            <a:off x="444500" y="1607902"/>
            <a:ext cx="4083255" cy="338554"/>
          </a:xfrm>
          <a:prstGeom prst="rect">
            <a:avLst/>
          </a:prstGeom>
          <a:noFill/>
        </p:spPr>
        <p:txBody>
          <a:bodyPr wrap="square">
            <a:spAutoFit/>
          </a:bodyPr>
          <a:lstStyle/>
          <a:p>
            <a:pPr marR="0" lvl="0" algn="l" defTabSz="914400" rtl="0" eaLnBrk="1" fontAlgn="auto" latinLnBrk="0" hangingPunct="1">
              <a:lnSpc>
                <a:spcPct val="100000"/>
              </a:lnSpc>
              <a:spcBef>
                <a:spcPts val="600"/>
              </a:spcBef>
              <a:spcAft>
                <a:spcPts val="400"/>
              </a:spcAft>
              <a:buClr>
                <a:srgbClr val="47C3D3"/>
              </a:buClr>
              <a:buSzTx/>
              <a:tabLst/>
              <a:defRPr/>
            </a:pPr>
            <a:r>
              <a:rPr kumimoji="0" lang="en-US" sz="1600" b="1"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Prediction for ages between </a:t>
            </a:r>
            <a:r>
              <a:rPr lang="en-US" sz="1600" b="1" dirty="0">
                <a:solidFill>
                  <a:srgbClr val="FFFFFF"/>
                </a:solidFill>
                <a:latin typeface="Arial"/>
                <a:cs typeface="Arial" panose="020B0604020202020204" pitchFamily="34" charset="0"/>
              </a:rPr>
              <a:t>20-24</a:t>
            </a:r>
            <a:endParaRPr kumimoji="0" lang="en-US" sz="1600" b="1" i="0" u="none" strike="noStrike" kern="1200" cap="none" spc="0" normalizeH="0" baseline="0" noProof="0" dirty="0">
              <a:ln>
                <a:noFill/>
              </a:ln>
              <a:solidFill>
                <a:srgbClr val="FFFFFF"/>
              </a:solidFill>
              <a:effectLst/>
              <a:uLnTx/>
              <a:uFillTx/>
              <a:latin typeface="Arial"/>
              <a:ea typeface="+mn-ea"/>
              <a:cs typeface="Arial" panose="020B0604020202020204" pitchFamily="34" charset="0"/>
            </a:endParaRPr>
          </a:p>
        </p:txBody>
      </p:sp>
      <p:pic>
        <p:nvPicPr>
          <p:cNvPr id="7" name="Picture 6">
            <a:extLst>
              <a:ext uri="{FF2B5EF4-FFF2-40B4-BE49-F238E27FC236}">
                <a16:creationId xmlns:a16="http://schemas.microsoft.com/office/drawing/2014/main" id="{4DF980C4-1689-40E2-A539-60D33DCE1B8D}"/>
              </a:ext>
            </a:extLst>
          </p:cNvPr>
          <p:cNvPicPr>
            <a:picLocks noChangeAspect="1"/>
          </p:cNvPicPr>
          <p:nvPr/>
        </p:nvPicPr>
        <p:blipFill>
          <a:blip r:embed="rId2"/>
          <a:stretch>
            <a:fillRect/>
          </a:stretch>
        </p:blipFill>
        <p:spPr>
          <a:xfrm>
            <a:off x="444499" y="2475902"/>
            <a:ext cx="5153311" cy="2612292"/>
          </a:xfrm>
          <a:prstGeom prst="rect">
            <a:avLst/>
          </a:prstGeom>
        </p:spPr>
      </p:pic>
      <p:sp>
        <p:nvSpPr>
          <p:cNvPr id="9" name="TextBox 8">
            <a:extLst>
              <a:ext uri="{FF2B5EF4-FFF2-40B4-BE49-F238E27FC236}">
                <a16:creationId xmlns:a16="http://schemas.microsoft.com/office/drawing/2014/main" id="{D7569E52-2254-4243-85E3-C72E124B40C7}"/>
              </a:ext>
            </a:extLst>
          </p:cNvPr>
          <p:cNvSpPr txBox="1"/>
          <p:nvPr/>
        </p:nvSpPr>
        <p:spPr>
          <a:xfrm>
            <a:off x="5910416" y="1607902"/>
            <a:ext cx="609845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400"/>
              </a:spcAft>
              <a:buClr>
                <a:srgbClr val="47C3D3"/>
              </a:buClr>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Arial" panose="020B0604020202020204" pitchFamily="34" charset="0"/>
              </a:rPr>
              <a:t>Prediction for ages between 25-59</a:t>
            </a:r>
          </a:p>
        </p:txBody>
      </p:sp>
      <p:pic>
        <p:nvPicPr>
          <p:cNvPr id="10" name="Picture 9">
            <a:extLst>
              <a:ext uri="{FF2B5EF4-FFF2-40B4-BE49-F238E27FC236}">
                <a16:creationId xmlns:a16="http://schemas.microsoft.com/office/drawing/2014/main" id="{84CF2AA1-5B6C-4D06-B3C4-2F1D0F348BA8}"/>
              </a:ext>
            </a:extLst>
          </p:cNvPr>
          <p:cNvPicPr>
            <a:picLocks noChangeAspect="1"/>
          </p:cNvPicPr>
          <p:nvPr/>
        </p:nvPicPr>
        <p:blipFill>
          <a:blip r:embed="rId3"/>
          <a:stretch>
            <a:fillRect/>
          </a:stretch>
        </p:blipFill>
        <p:spPr>
          <a:xfrm>
            <a:off x="5910416" y="2475902"/>
            <a:ext cx="5490087" cy="2612292"/>
          </a:xfrm>
          <a:prstGeom prst="rect">
            <a:avLst/>
          </a:prstGeom>
        </p:spPr>
      </p:pic>
    </p:spTree>
    <p:extLst>
      <p:ext uri="{BB962C8B-B14F-4D97-AF65-F5344CB8AC3E}">
        <p14:creationId xmlns:p14="http://schemas.microsoft.com/office/powerpoint/2010/main" val="319310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170D-5BF4-41B0-AFA6-7E6BCB610DE8}"/>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58E8F4A6-5D1A-4CFC-B375-70C108355EA3}"/>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538D79BF-72CC-41F8-AB90-2EBC1EF97C0A}"/>
              </a:ext>
            </a:extLst>
          </p:cNvPr>
          <p:cNvSpPr>
            <a:spLocks noGrp="1"/>
          </p:cNvSpPr>
          <p:nvPr>
            <p:ph type="body" sz="quarter" idx="13"/>
          </p:nvPr>
        </p:nvSpPr>
        <p:spPr>
          <a:xfrm>
            <a:off x="444500" y="1991032"/>
            <a:ext cx="6718300" cy="3727596"/>
          </a:xfrm>
        </p:spPr>
        <p:txBody>
          <a:bodyPr/>
          <a:lstStyle/>
          <a:p>
            <a:pPr marL="0" indent="0">
              <a:buNone/>
            </a:pPr>
            <a:r>
              <a:rPr lang="en-US" sz="2800" dirty="0"/>
              <a:t>We have got an accuracy of 80% in predicting corona virus using machine learning algorithm (Random Forest).</a:t>
            </a:r>
          </a:p>
          <a:p>
            <a:pPr marL="0" indent="0">
              <a:buNone/>
            </a:pPr>
            <a:endParaRPr lang="en-US" sz="2800" dirty="0"/>
          </a:p>
          <a:p>
            <a:pPr marL="0" indent="0">
              <a:buNone/>
            </a:pPr>
            <a:r>
              <a:rPr lang="en-US" sz="2800" dirty="0"/>
              <a:t>Due to inadequate data on covid our proposed model have shown low accuracy.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6477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2" y="3429000"/>
            <a:ext cx="3934132"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04803" y="1752246"/>
            <a:ext cx="8308882" cy="4098138"/>
          </a:xfrm>
        </p:spPr>
        <p:txBody>
          <a:bodyPr/>
          <a:lstStyle/>
          <a:p>
            <a:r>
              <a:rPr lang="en-SG" sz="2400" dirty="0">
                <a:effectLst/>
                <a:latin typeface="Times New Roman" panose="02020603050405020304" pitchFamily="18" charset="0"/>
                <a:ea typeface="Calibri" panose="020F0502020204030204" pitchFamily="34" charset="0"/>
              </a:rPr>
              <a:t>The world's biggest modern outbreak was uncovered in the mid-twentieth century, and since then, the world's populace has been haunted by the Severe Acute Respiratory Syndrome Coronavirus, or literally, as the citizens affectionately term it, "Covid-19." The negative effects of this disease have harmed the psychological tranquillity of the whole world. People are combining their skills to develop numerous ideas and techniques for fighting against this disease which have taken numerous lives. </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24AA-D7C9-43D6-B71B-195EAD5F1010}"/>
              </a:ext>
            </a:extLst>
          </p:cNvPr>
          <p:cNvSpPr>
            <a:spLocks noGrp="1"/>
          </p:cNvSpPr>
          <p:nvPr>
            <p:ph type="title"/>
          </p:nvPr>
        </p:nvSpPr>
        <p:spPr/>
        <p:txBody>
          <a:bodyPr/>
          <a:lstStyle/>
          <a:p>
            <a:r>
              <a:rPr lang="en-US" dirty="0"/>
              <a:t>What is corona virus?</a:t>
            </a:r>
          </a:p>
        </p:txBody>
      </p:sp>
      <p:sp>
        <p:nvSpPr>
          <p:cNvPr id="3" name="Slide Number Placeholder 2">
            <a:extLst>
              <a:ext uri="{FF2B5EF4-FFF2-40B4-BE49-F238E27FC236}">
                <a16:creationId xmlns:a16="http://schemas.microsoft.com/office/drawing/2014/main" id="{D9137626-658D-4EE9-BF7C-187B3C02A020}"/>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983FA487-8908-41C5-892A-AADC79B0044B}"/>
              </a:ext>
            </a:extLst>
          </p:cNvPr>
          <p:cNvSpPr>
            <a:spLocks noGrp="1"/>
          </p:cNvSpPr>
          <p:nvPr>
            <p:ph type="body" sz="quarter" idx="13"/>
          </p:nvPr>
        </p:nvSpPr>
        <p:spPr/>
        <p:txBody>
          <a:bodyPr/>
          <a:lstStyle/>
          <a:p>
            <a:r>
              <a:rPr lang="en-US" dirty="0"/>
              <a:t>COVID-19 is a disease caused by SARS-CoV-2 which triggers a respiratory tract infection. It can affect upper respiratory tract  or lower respiratory tract.</a:t>
            </a:r>
          </a:p>
          <a:p>
            <a:r>
              <a:rPr lang="en-US" dirty="0"/>
              <a:t>It spreads mainly through person-to-person contact. </a:t>
            </a:r>
          </a:p>
          <a:p>
            <a:r>
              <a:rPr lang="en-US" dirty="0"/>
              <a:t>Infections range from mild to deadly. Deadly cases are seemed to be incurable.</a:t>
            </a:r>
          </a:p>
          <a:p>
            <a:r>
              <a:rPr lang="en-US" dirty="0"/>
              <a:t>SARS-CoV-2 is one of seven types of coronavirus, including the ones that cause severe diseases like Middle East respiratory syndrome (MERS) and sudden acute respiratory syndrome (SARS). </a:t>
            </a:r>
          </a:p>
          <a:p>
            <a:r>
              <a:rPr lang="en-US" dirty="0"/>
              <a:t>The other coronaviruses cause most of the colds but aren’t a serious threat for otherwise healthy people.</a:t>
            </a:r>
          </a:p>
          <a:p>
            <a:endParaRPr lang="en-US" dirty="0"/>
          </a:p>
        </p:txBody>
      </p:sp>
      <p:pic>
        <p:nvPicPr>
          <p:cNvPr id="5" name="Picture 4">
            <a:extLst>
              <a:ext uri="{FF2B5EF4-FFF2-40B4-BE49-F238E27FC236}">
                <a16:creationId xmlns:a16="http://schemas.microsoft.com/office/drawing/2014/main" id="{94145D94-CDE4-410E-9783-39CF714A81AE}"/>
              </a:ext>
            </a:extLst>
          </p:cNvPr>
          <p:cNvPicPr>
            <a:picLocks noChangeAspect="1"/>
          </p:cNvPicPr>
          <p:nvPr/>
        </p:nvPicPr>
        <p:blipFill>
          <a:blip r:embed="rId2"/>
          <a:stretch>
            <a:fillRect/>
          </a:stretch>
        </p:blipFill>
        <p:spPr>
          <a:xfrm>
            <a:off x="7803472" y="1625385"/>
            <a:ext cx="3553795" cy="3333750"/>
          </a:xfrm>
          <a:prstGeom prst="rect">
            <a:avLst/>
          </a:prstGeom>
        </p:spPr>
      </p:pic>
    </p:spTree>
    <p:extLst>
      <p:ext uri="{BB962C8B-B14F-4D97-AF65-F5344CB8AC3E}">
        <p14:creationId xmlns:p14="http://schemas.microsoft.com/office/powerpoint/2010/main" val="45202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286B-7FB8-4EE9-BF1E-A54181E3391C}"/>
              </a:ext>
            </a:extLst>
          </p:cNvPr>
          <p:cNvSpPr>
            <a:spLocks noGrp="1"/>
          </p:cNvSpPr>
          <p:nvPr>
            <p:ph type="title"/>
          </p:nvPr>
        </p:nvSpPr>
        <p:spPr/>
        <p:txBody>
          <a:bodyPr/>
          <a:lstStyle/>
          <a:p>
            <a:r>
              <a:rPr lang="en-US" dirty="0"/>
              <a:t>Symptoms of corona virus</a:t>
            </a:r>
          </a:p>
        </p:txBody>
      </p:sp>
      <p:sp>
        <p:nvSpPr>
          <p:cNvPr id="3" name="Slide Number Placeholder 2">
            <a:extLst>
              <a:ext uri="{FF2B5EF4-FFF2-40B4-BE49-F238E27FC236}">
                <a16:creationId xmlns:a16="http://schemas.microsoft.com/office/drawing/2014/main" id="{7CE7A419-BAAC-4E86-A584-4C0D26C54F0D}"/>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D8722CFB-C4FA-42B1-989A-A91DA050C70D}"/>
              </a:ext>
            </a:extLst>
          </p:cNvPr>
          <p:cNvSpPr>
            <a:spLocks noGrp="1"/>
          </p:cNvSpPr>
          <p:nvPr>
            <p:ph type="body" sz="quarter" idx="13"/>
          </p:nvPr>
        </p:nvSpPr>
        <p:spPr/>
        <p:txBody>
          <a:bodyPr/>
          <a:lstStyle/>
          <a:p>
            <a:pPr marL="0" indent="0">
              <a:buNone/>
            </a:pPr>
            <a:r>
              <a:rPr lang="en-US" dirty="0"/>
              <a:t>There are many symptoms of corona virus:</a:t>
            </a:r>
          </a:p>
          <a:p>
            <a:r>
              <a:rPr lang="en-US" dirty="0"/>
              <a:t>fever</a:t>
            </a:r>
          </a:p>
          <a:p>
            <a:r>
              <a:rPr lang="en-US" dirty="0"/>
              <a:t>dry cough</a:t>
            </a:r>
          </a:p>
          <a:p>
            <a:r>
              <a:rPr lang="en-US" dirty="0"/>
              <a:t>tiredness</a:t>
            </a:r>
          </a:p>
          <a:p>
            <a:r>
              <a:rPr lang="en-US" dirty="0"/>
              <a:t>difficulty breathing or shortness of breath</a:t>
            </a:r>
          </a:p>
          <a:p>
            <a:r>
              <a:rPr lang="en-US" dirty="0"/>
              <a:t>chest pain or pressure</a:t>
            </a:r>
          </a:p>
          <a:p>
            <a:r>
              <a:rPr lang="en-US" dirty="0"/>
              <a:t>loss of speech or movement</a:t>
            </a:r>
          </a:p>
          <a:p>
            <a:r>
              <a:rPr lang="en-US" dirty="0"/>
              <a:t>sore throat</a:t>
            </a:r>
          </a:p>
          <a:p>
            <a:r>
              <a:rPr lang="en-US" dirty="0"/>
              <a:t>diarrhea</a:t>
            </a:r>
          </a:p>
          <a:p>
            <a:r>
              <a:rPr lang="en-US" dirty="0"/>
              <a:t>conjunctivitis</a:t>
            </a:r>
          </a:p>
          <a:p>
            <a:r>
              <a:rPr lang="en-US" dirty="0"/>
              <a:t>headache</a:t>
            </a:r>
          </a:p>
          <a:p>
            <a:endParaRPr lang="en-US" dirty="0"/>
          </a:p>
          <a:p>
            <a:endParaRPr lang="en-US" dirty="0"/>
          </a:p>
        </p:txBody>
      </p:sp>
      <p:pic>
        <p:nvPicPr>
          <p:cNvPr id="6" name="Picture 5">
            <a:extLst>
              <a:ext uri="{FF2B5EF4-FFF2-40B4-BE49-F238E27FC236}">
                <a16:creationId xmlns:a16="http://schemas.microsoft.com/office/drawing/2014/main" id="{219172FE-B4AF-4D89-834D-180D5428FC9B}"/>
              </a:ext>
            </a:extLst>
          </p:cNvPr>
          <p:cNvPicPr>
            <a:picLocks noChangeAspect="1"/>
          </p:cNvPicPr>
          <p:nvPr/>
        </p:nvPicPr>
        <p:blipFill>
          <a:blip r:embed="rId2"/>
          <a:stretch>
            <a:fillRect/>
          </a:stretch>
        </p:blipFill>
        <p:spPr>
          <a:xfrm>
            <a:off x="5386553" y="1561340"/>
            <a:ext cx="6428424" cy="4221332"/>
          </a:xfrm>
          <a:prstGeom prst="rect">
            <a:avLst/>
          </a:prstGeom>
        </p:spPr>
      </p:pic>
    </p:spTree>
    <p:extLst>
      <p:ext uri="{BB962C8B-B14F-4D97-AF65-F5344CB8AC3E}">
        <p14:creationId xmlns:p14="http://schemas.microsoft.com/office/powerpoint/2010/main" val="210966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6A2E-A770-4836-8BA8-2B872C7752A1}"/>
              </a:ext>
            </a:extLst>
          </p:cNvPr>
          <p:cNvSpPr>
            <a:spLocks noGrp="1"/>
          </p:cNvSpPr>
          <p:nvPr>
            <p:ph type="title"/>
          </p:nvPr>
        </p:nvSpPr>
        <p:spPr/>
        <p:txBody>
          <a:bodyPr/>
          <a:lstStyle/>
          <a:p>
            <a:r>
              <a:rPr lang="en-US" dirty="0"/>
              <a:t>Corona detection using clinical method</a:t>
            </a:r>
          </a:p>
        </p:txBody>
      </p:sp>
      <p:sp>
        <p:nvSpPr>
          <p:cNvPr id="3" name="Slide Number Placeholder 2">
            <a:extLst>
              <a:ext uri="{FF2B5EF4-FFF2-40B4-BE49-F238E27FC236}">
                <a16:creationId xmlns:a16="http://schemas.microsoft.com/office/drawing/2014/main" id="{91C12F89-6B53-48B7-8F00-6DC8262E7E96}"/>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218A79E9-F605-4F19-9CE6-57A98060F6D5}"/>
              </a:ext>
            </a:extLst>
          </p:cNvPr>
          <p:cNvSpPr>
            <a:spLocks noGrp="1"/>
          </p:cNvSpPr>
          <p:nvPr>
            <p:ph type="body" sz="quarter" idx="13"/>
          </p:nvPr>
        </p:nvSpPr>
        <p:spPr>
          <a:xfrm>
            <a:off x="444500" y="1625386"/>
            <a:ext cx="5535386" cy="3701358"/>
          </a:xfrm>
        </p:spPr>
        <p:txBody>
          <a:bodyPr/>
          <a:lstStyle/>
          <a:p>
            <a:r>
              <a:rPr lang="en-US" sz="3600" dirty="0"/>
              <a:t>Molecular test</a:t>
            </a:r>
          </a:p>
          <a:p>
            <a:r>
              <a:rPr lang="en-US" sz="3600" dirty="0"/>
              <a:t>Antigen test</a:t>
            </a:r>
          </a:p>
          <a:p>
            <a:r>
              <a:rPr lang="en-US" sz="3600" dirty="0"/>
              <a:t>Antibody test</a:t>
            </a:r>
          </a:p>
          <a:p>
            <a:r>
              <a:rPr lang="en-US" sz="3600" dirty="0"/>
              <a:t>PCR test</a:t>
            </a:r>
          </a:p>
          <a:p>
            <a:r>
              <a:rPr lang="en-US" sz="3600" dirty="0"/>
              <a:t>Lateral flow test</a:t>
            </a:r>
          </a:p>
          <a:p>
            <a:endParaRPr lang="en-US" dirty="0"/>
          </a:p>
        </p:txBody>
      </p:sp>
      <p:pic>
        <p:nvPicPr>
          <p:cNvPr id="5" name="Picture 4">
            <a:extLst>
              <a:ext uri="{FF2B5EF4-FFF2-40B4-BE49-F238E27FC236}">
                <a16:creationId xmlns:a16="http://schemas.microsoft.com/office/drawing/2014/main" id="{7E018F73-55F2-4224-B65B-D4E0FE24945C}"/>
              </a:ext>
            </a:extLst>
          </p:cNvPr>
          <p:cNvPicPr>
            <a:picLocks noChangeAspect="1"/>
          </p:cNvPicPr>
          <p:nvPr/>
        </p:nvPicPr>
        <p:blipFill>
          <a:blip r:embed="rId2"/>
          <a:stretch>
            <a:fillRect/>
          </a:stretch>
        </p:blipFill>
        <p:spPr>
          <a:xfrm>
            <a:off x="6783894" y="1307886"/>
            <a:ext cx="4671506" cy="5189751"/>
          </a:xfrm>
          <a:prstGeom prst="rect">
            <a:avLst/>
          </a:prstGeom>
        </p:spPr>
      </p:pic>
    </p:spTree>
    <p:extLst>
      <p:ext uri="{BB962C8B-B14F-4D97-AF65-F5344CB8AC3E}">
        <p14:creationId xmlns:p14="http://schemas.microsoft.com/office/powerpoint/2010/main" val="29592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D7FD-54CF-46A5-8F7B-D4CCCDEF7125}"/>
              </a:ext>
            </a:extLst>
          </p:cNvPr>
          <p:cNvSpPr>
            <a:spLocks noGrp="1"/>
          </p:cNvSpPr>
          <p:nvPr>
            <p:ph type="title"/>
          </p:nvPr>
        </p:nvSpPr>
        <p:spPr/>
        <p:txBody>
          <a:bodyPr/>
          <a:lstStyle/>
          <a:p>
            <a:r>
              <a:rPr lang="en-US" dirty="0"/>
              <a:t>What is data mining?</a:t>
            </a:r>
          </a:p>
        </p:txBody>
      </p:sp>
      <p:sp>
        <p:nvSpPr>
          <p:cNvPr id="3" name="Slide Number Placeholder 2">
            <a:extLst>
              <a:ext uri="{FF2B5EF4-FFF2-40B4-BE49-F238E27FC236}">
                <a16:creationId xmlns:a16="http://schemas.microsoft.com/office/drawing/2014/main" id="{435D1C74-B083-4ED5-B297-7C17E93B451F}"/>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0C0955FE-4EEC-47ED-8418-9620AEA03C6B}"/>
              </a:ext>
            </a:extLst>
          </p:cNvPr>
          <p:cNvSpPr>
            <a:spLocks noGrp="1"/>
          </p:cNvSpPr>
          <p:nvPr>
            <p:ph type="body" sz="quarter" idx="13"/>
          </p:nvPr>
        </p:nvSpPr>
        <p:spPr>
          <a:xfrm>
            <a:off x="444500" y="1625385"/>
            <a:ext cx="5440106" cy="4093243"/>
          </a:xfrm>
        </p:spPr>
        <p:txBody>
          <a:bodyPr/>
          <a:lstStyle/>
          <a:p>
            <a:r>
              <a:rPr lang="en-US" sz="2000" dirty="0"/>
              <a:t>Data mining is the process of analyzing massive volumes of data to discover  businesses intelligence that helps companies solve problems, mitigate risks, and seize new opportunities.</a:t>
            </a:r>
          </a:p>
          <a:p>
            <a:endParaRPr lang="en-US" sz="2000" dirty="0"/>
          </a:p>
          <a:p>
            <a:r>
              <a:rPr lang="en-US" sz="2000" dirty="0"/>
              <a:t>Data mining is used in predictive models.</a:t>
            </a:r>
          </a:p>
        </p:txBody>
      </p:sp>
      <p:pic>
        <p:nvPicPr>
          <p:cNvPr id="5" name="Picture 4">
            <a:extLst>
              <a:ext uri="{FF2B5EF4-FFF2-40B4-BE49-F238E27FC236}">
                <a16:creationId xmlns:a16="http://schemas.microsoft.com/office/drawing/2014/main" id="{9966AD70-8F18-4A29-8655-90F120A56867}"/>
              </a:ext>
            </a:extLst>
          </p:cNvPr>
          <p:cNvPicPr>
            <a:picLocks noChangeAspect="1"/>
          </p:cNvPicPr>
          <p:nvPr/>
        </p:nvPicPr>
        <p:blipFill>
          <a:blip r:embed="rId2"/>
          <a:stretch>
            <a:fillRect/>
          </a:stretch>
        </p:blipFill>
        <p:spPr>
          <a:xfrm>
            <a:off x="5884607" y="1625385"/>
            <a:ext cx="6032090" cy="3418563"/>
          </a:xfrm>
          <a:prstGeom prst="rect">
            <a:avLst/>
          </a:prstGeom>
        </p:spPr>
      </p:pic>
    </p:spTree>
    <p:extLst>
      <p:ext uri="{BB962C8B-B14F-4D97-AF65-F5344CB8AC3E}">
        <p14:creationId xmlns:p14="http://schemas.microsoft.com/office/powerpoint/2010/main" val="321354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3E75-4E34-45F9-9079-43025C64644D}"/>
              </a:ext>
            </a:extLst>
          </p:cNvPr>
          <p:cNvSpPr>
            <a:spLocks noGrp="1"/>
          </p:cNvSpPr>
          <p:nvPr>
            <p:ph type="title"/>
          </p:nvPr>
        </p:nvSpPr>
        <p:spPr/>
        <p:txBody>
          <a:bodyPr/>
          <a:lstStyle/>
          <a:p>
            <a:r>
              <a:rPr lang="en-US" dirty="0"/>
              <a:t>Objective</a:t>
            </a:r>
          </a:p>
        </p:txBody>
      </p:sp>
      <p:sp>
        <p:nvSpPr>
          <p:cNvPr id="3" name="Slide Number Placeholder 2">
            <a:extLst>
              <a:ext uri="{FF2B5EF4-FFF2-40B4-BE49-F238E27FC236}">
                <a16:creationId xmlns:a16="http://schemas.microsoft.com/office/drawing/2014/main" id="{786542A7-E2A9-4A9E-A5F3-45AB1A099918}"/>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1DE578C9-B93C-4E2C-B033-D100D84A6463}"/>
              </a:ext>
            </a:extLst>
          </p:cNvPr>
          <p:cNvSpPr>
            <a:spLocks noGrp="1"/>
          </p:cNvSpPr>
          <p:nvPr>
            <p:ph type="body" sz="quarter" idx="13"/>
          </p:nvPr>
        </p:nvSpPr>
        <p:spPr>
          <a:xfrm>
            <a:off x="346177" y="2160916"/>
            <a:ext cx="8507771" cy="3797432"/>
          </a:xfrm>
        </p:spPr>
        <p:txBody>
          <a:bodyPr/>
          <a:lstStyle/>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understand the problem in the existing models and find out about the issues that caused for 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Stating problems for determining a COVID infected patient.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Propose model for the prediction of the disease.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Proposing solutions for the problem.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Finally, developing an efficient model for the solution.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788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317D-1369-4CD2-AB97-23FC89D96AE4}"/>
              </a:ext>
            </a:extLst>
          </p:cNvPr>
          <p:cNvSpPr>
            <a:spLocks noGrp="1"/>
          </p:cNvSpPr>
          <p:nvPr>
            <p:ph type="title"/>
          </p:nvPr>
        </p:nvSpPr>
        <p:spPr/>
        <p:txBody>
          <a:bodyPr/>
          <a:lstStyle/>
          <a:p>
            <a:r>
              <a:rPr lang="en-US" dirty="0"/>
              <a:t>Dataset of Covid 19</a:t>
            </a:r>
          </a:p>
        </p:txBody>
      </p:sp>
      <p:sp>
        <p:nvSpPr>
          <p:cNvPr id="3" name="Slide Number Placeholder 2">
            <a:extLst>
              <a:ext uri="{FF2B5EF4-FFF2-40B4-BE49-F238E27FC236}">
                <a16:creationId xmlns:a16="http://schemas.microsoft.com/office/drawing/2014/main" id="{8BE8AD75-D33C-4EE6-B512-3EADB7F32CE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B07DC81E-4B6B-4D8C-9C2A-220B1710CCCB}"/>
              </a:ext>
            </a:extLst>
          </p:cNvPr>
          <p:cNvSpPr>
            <a:spLocks noGrp="1"/>
          </p:cNvSpPr>
          <p:nvPr>
            <p:ph type="body" sz="quarter" idx="13"/>
          </p:nvPr>
        </p:nvSpPr>
        <p:spPr>
          <a:xfrm>
            <a:off x="444500" y="1625385"/>
            <a:ext cx="4864919" cy="4332963"/>
          </a:xfrm>
        </p:spPr>
        <p:txBody>
          <a:bodyPr/>
          <a:lstStyle/>
          <a:p>
            <a:r>
              <a:rPr lang="en-US" sz="2800" dirty="0"/>
              <a:t>The dataset contains many irregular, null and nominal values.</a:t>
            </a:r>
          </a:p>
          <a:p>
            <a:r>
              <a:rPr lang="en-US" sz="2800" dirty="0"/>
              <a:t>The dataset contains variables </a:t>
            </a:r>
          </a:p>
        </p:txBody>
      </p:sp>
      <p:pic>
        <p:nvPicPr>
          <p:cNvPr id="5" name="Picture 4">
            <a:extLst>
              <a:ext uri="{FF2B5EF4-FFF2-40B4-BE49-F238E27FC236}">
                <a16:creationId xmlns:a16="http://schemas.microsoft.com/office/drawing/2014/main" id="{8E453F53-537C-4133-B2D9-F916C67D1385}"/>
              </a:ext>
            </a:extLst>
          </p:cNvPr>
          <p:cNvPicPr>
            <a:picLocks noChangeAspect="1"/>
          </p:cNvPicPr>
          <p:nvPr/>
        </p:nvPicPr>
        <p:blipFill>
          <a:blip r:embed="rId2"/>
          <a:stretch>
            <a:fillRect/>
          </a:stretch>
        </p:blipFill>
        <p:spPr>
          <a:xfrm>
            <a:off x="6655334" y="697357"/>
            <a:ext cx="4479699" cy="5463285"/>
          </a:xfrm>
          <a:prstGeom prst="rect">
            <a:avLst/>
          </a:prstGeom>
        </p:spPr>
      </p:pic>
    </p:spTree>
    <p:extLst>
      <p:ext uri="{BB962C8B-B14F-4D97-AF65-F5344CB8AC3E}">
        <p14:creationId xmlns:p14="http://schemas.microsoft.com/office/powerpoint/2010/main" val="1113438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3EF5-1CC3-46F9-A40B-97B85406492D}"/>
              </a:ext>
            </a:extLst>
          </p:cNvPr>
          <p:cNvSpPr>
            <a:spLocks noGrp="1"/>
          </p:cNvSpPr>
          <p:nvPr>
            <p:ph type="title"/>
          </p:nvPr>
        </p:nvSpPr>
        <p:spPr/>
        <p:txBody>
          <a:bodyPr/>
          <a:lstStyle/>
          <a:p>
            <a:r>
              <a:rPr lang="en-US" dirty="0"/>
              <a:t>Dataset analysis</a:t>
            </a:r>
          </a:p>
        </p:txBody>
      </p:sp>
      <p:sp>
        <p:nvSpPr>
          <p:cNvPr id="3" name="Slide Number Placeholder 2">
            <a:extLst>
              <a:ext uri="{FF2B5EF4-FFF2-40B4-BE49-F238E27FC236}">
                <a16:creationId xmlns:a16="http://schemas.microsoft.com/office/drawing/2014/main" id="{8ECBEE15-90F0-4FF8-B375-AD4FDBCD14C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C0869494-9EF9-40F9-BE93-3122BDDDC260}"/>
              </a:ext>
            </a:extLst>
          </p:cNvPr>
          <p:cNvSpPr>
            <a:spLocks noGrp="1"/>
          </p:cNvSpPr>
          <p:nvPr>
            <p:ph type="body" sz="quarter" idx="13"/>
          </p:nvPr>
        </p:nvSpPr>
        <p:spPr>
          <a:xfrm>
            <a:off x="2164121" y="5250425"/>
            <a:ext cx="6718300" cy="914401"/>
          </a:xfrm>
        </p:spPr>
        <p:txBody>
          <a:bodyPr/>
          <a:lstStyle/>
          <a:p>
            <a:r>
              <a:rPr lang="en-US" dirty="0"/>
              <a:t>This figure shows how many patients having fever as a symptom.</a:t>
            </a:r>
          </a:p>
        </p:txBody>
      </p:sp>
      <p:pic>
        <p:nvPicPr>
          <p:cNvPr id="5" name="Picture 4">
            <a:extLst>
              <a:ext uri="{FF2B5EF4-FFF2-40B4-BE49-F238E27FC236}">
                <a16:creationId xmlns:a16="http://schemas.microsoft.com/office/drawing/2014/main" id="{D1800661-64C8-45BC-A96D-065371638985}"/>
              </a:ext>
            </a:extLst>
          </p:cNvPr>
          <p:cNvPicPr>
            <a:picLocks noChangeAspect="1"/>
          </p:cNvPicPr>
          <p:nvPr/>
        </p:nvPicPr>
        <p:blipFill>
          <a:blip r:embed="rId2"/>
          <a:stretch>
            <a:fillRect/>
          </a:stretch>
        </p:blipFill>
        <p:spPr>
          <a:xfrm>
            <a:off x="2610465" y="1400613"/>
            <a:ext cx="5825612" cy="3390182"/>
          </a:xfrm>
          <a:prstGeom prst="rect">
            <a:avLst/>
          </a:prstGeom>
        </p:spPr>
      </p:pic>
    </p:spTree>
    <p:extLst>
      <p:ext uri="{BB962C8B-B14F-4D97-AF65-F5344CB8AC3E}">
        <p14:creationId xmlns:p14="http://schemas.microsoft.com/office/powerpoint/2010/main" val="75551587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60</TotalTime>
  <Words>602</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Symbol</vt:lpstr>
      <vt:lpstr>Times New Roman</vt:lpstr>
      <vt:lpstr>Trade Gothic LT Pro</vt:lpstr>
      <vt:lpstr>Trebuchet MS</vt:lpstr>
      <vt:lpstr>Office Theme</vt:lpstr>
      <vt:lpstr>An efficient technique for Disease prediction from medical data using data mining algorithm</vt:lpstr>
      <vt:lpstr>Introduction</vt:lpstr>
      <vt:lpstr>What is corona virus?</vt:lpstr>
      <vt:lpstr>Symptoms of corona virus</vt:lpstr>
      <vt:lpstr>Corona detection using clinical method</vt:lpstr>
      <vt:lpstr>What is data mining?</vt:lpstr>
      <vt:lpstr>Objective</vt:lpstr>
      <vt:lpstr>Dataset of Covid 19</vt:lpstr>
      <vt:lpstr>Dataset analysis</vt:lpstr>
      <vt:lpstr>Data mining algorithms</vt:lpstr>
      <vt:lpstr>Random forest implemented in the model</vt:lpstr>
      <vt:lpstr>Our proposed method</vt:lpstr>
      <vt:lpstr>Prediction for ages between 10-19</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technique for Disease prediction from medical data using data mining algorithm</dc:title>
  <dc:creator>NAFIS MD. ZAWAD</dc:creator>
  <cp:lastModifiedBy>NAFIS MD. ZAWAD</cp:lastModifiedBy>
  <cp:revision>9</cp:revision>
  <dcterms:created xsi:type="dcterms:W3CDTF">2021-07-25T04:02:27Z</dcterms:created>
  <dcterms:modified xsi:type="dcterms:W3CDTF">2021-07-25T05:03:25Z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